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6"/>
  </p:notesMasterIdLst>
  <p:sldIdLst>
    <p:sldId id="275" r:id="rId2"/>
    <p:sldId id="2134806160" r:id="rId3"/>
    <p:sldId id="2134806147" r:id="rId4"/>
    <p:sldId id="2134806149" r:id="rId5"/>
    <p:sldId id="2134806150" r:id="rId6"/>
    <p:sldId id="280" r:id="rId7"/>
    <p:sldId id="2134806161" r:id="rId8"/>
    <p:sldId id="2134806151" r:id="rId9"/>
    <p:sldId id="2134806162" r:id="rId10"/>
    <p:sldId id="2134806163" r:id="rId11"/>
    <p:sldId id="2134806164" r:id="rId12"/>
    <p:sldId id="2134806159" r:id="rId13"/>
    <p:sldId id="2134806155" r:id="rId14"/>
    <p:sldId id="2134806165"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9D7"/>
    <a:srgbClr val="00602B"/>
    <a:srgbClr val="7F6000"/>
    <a:srgbClr val="CC66FF"/>
    <a:srgbClr val="FEE6F9"/>
    <a:srgbClr val="FBA7E9"/>
    <a:srgbClr val="FF9999"/>
    <a:srgbClr val="CCECFF"/>
    <a:srgbClr val="E5FFE8"/>
    <a:srgbClr val="D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1" autoAdjust="0"/>
    <p:restoredTop sz="95796" autoAdjust="0"/>
  </p:normalViewPr>
  <p:slideViewPr>
    <p:cSldViewPr snapToGrid="0">
      <p:cViewPr varScale="1">
        <p:scale>
          <a:sx n="74" d="100"/>
          <a:sy n="74" d="100"/>
        </p:scale>
        <p:origin x="58" y="475"/>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1272"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CBA3D3F-E09E-4480-A3FA-9C96152F6833}" type="datetimeFigureOut">
              <a:rPr kumimoji="1" lang="ja-JP" altLang="en-US" smtClean="0"/>
              <a:t>2026/2/13</a:t>
            </a:fld>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BFB2099C-0D95-481A-B4D5-66F801626264}" type="slidenum">
              <a:rPr kumimoji="1" lang="ja-JP" altLang="en-US" smtClean="0"/>
              <a:t>‹#›</a:t>
            </a:fld>
            <a:endParaRPr kumimoji="1" lang="ja-JP" altLang="en-US" dirty="0"/>
          </a:p>
        </p:txBody>
      </p:sp>
    </p:spTree>
    <p:extLst>
      <p:ext uri="{BB962C8B-B14F-4D97-AF65-F5344CB8AC3E}">
        <p14:creationId xmlns:p14="http://schemas.microsoft.com/office/powerpoint/2010/main" val="16359824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B2099C-0D95-481A-B4D5-66F801626264}" type="slidenum">
              <a:rPr kumimoji="1" lang="ja-JP" altLang="en-US" smtClean="0"/>
              <a:t>1</a:t>
            </a:fld>
            <a:endParaRPr kumimoji="1" lang="ja-JP" altLang="en-US" dirty="0"/>
          </a:p>
        </p:txBody>
      </p:sp>
    </p:spTree>
    <p:extLst>
      <p:ext uri="{BB962C8B-B14F-4D97-AF65-F5344CB8AC3E}">
        <p14:creationId xmlns:p14="http://schemas.microsoft.com/office/powerpoint/2010/main" val="107254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436E1E18-67E5-4144-A707-165DCA75E695}"/>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E450F4BB-0A1C-47DB-A1BA-A85CAFE42709}"/>
              </a:ext>
            </a:extLst>
          </p:cNvPr>
          <p:cNvSpPr>
            <a:spLocks noGrp="1" noRot="1" noChangeAspect="1"/>
          </p:cNvSpPr>
          <p:nvPr>
            <p:ph type="sldImg"/>
          </p:nvPr>
        </p:nvSpPr>
        <p:spPr/>
      </p:sp>
    </p:spTree>
    <p:extLst>
      <p:ext uri="{BB962C8B-B14F-4D97-AF65-F5344CB8AC3E}">
        <p14:creationId xmlns:p14="http://schemas.microsoft.com/office/powerpoint/2010/main" val="35056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26B54C8-4929-4ECD-AE7A-6FFD7816F575}"/>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3E2F207A-02DB-4FF1-95E1-9D362B1DB36C}"/>
              </a:ext>
            </a:extLst>
          </p:cNvPr>
          <p:cNvSpPr>
            <a:spLocks noGrp="1" noRot="1" noChangeAspect="1"/>
          </p:cNvSpPr>
          <p:nvPr>
            <p:ph type="sldImg"/>
          </p:nvPr>
        </p:nvSpPr>
        <p:spPr/>
      </p:sp>
    </p:spTree>
    <p:extLst>
      <p:ext uri="{BB962C8B-B14F-4D97-AF65-F5344CB8AC3E}">
        <p14:creationId xmlns:p14="http://schemas.microsoft.com/office/powerpoint/2010/main" val="411325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29DD7939-E56A-460F-AC34-72E65E516031}"/>
              </a:ext>
            </a:extLst>
          </p:cNvPr>
          <p:cNvSpPr>
            <a:spLocks noGrp="1"/>
          </p:cNvSpPr>
          <p:nvPr>
            <p:ph type="body" idx="1"/>
          </p:nvPr>
        </p:nvSpPr>
        <p:spPr/>
        <p:txBody>
          <a:bodyPr/>
          <a:lstStyle/>
          <a:p>
            <a:endParaRPr kumimoji="1" lang="en-US" altLang="ja-JP" sz="1000" dirty="0"/>
          </a:p>
        </p:txBody>
      </p:sp>
      <p:sp>
        <p:nvSpPr>
          <p:cNvPr id="3" name="スライド イメージ プレースホルダー 2">
            <a:extLst>
              <a:ext uri="{FF2B5EF4-FFF2-40B4-BE49-F238E27FC236}">
                <a16:creationId xmlns:a16="http://schemas.microsoft.com/office/drawing/2014/main" id="{A4CC291B-6CF6-4A39-9FA9-84B1CB857055}"/>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3D7380-037C-4433-94A3-F8D14A75ED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CCFE74-9BCA-4011-AA48-B0581CED15F7}"/>
              </a:ext>
            </a:extLst>
          </p:cNvPr>
          <p:cNvSpPr>
            <a:spLocks noGrp="1"/>
          </p:cNvSpPr>
          <p:nvPr>
            <p:ph type="body" idx="1"/>
          </p:nvPr>
        </p:nvSpPr>
        <p:spPr/>
        <p:txBody>
          <a:bodyPr/>
          <a:lstStyle/>
          <a:p>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4C844FA-EDFC-46E2-8A63-D022AFA889F1}"/>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668EEF59-7DBE-4EB1-95E9-0CB642629421}"/>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B2099C-0D95-481A-B4D5-66F801626264}" type="slidenum">
              <a:rPr kumimoji="1" lang="ja-JP" altLang="en-US" smtClean="0"/>
              <a:t>2</a:t>
            </a:fld>
            <a:endParaRPr kumimoji="1" lang="ja-JP" altLang="en-US" dirty="0"/>
          </a:p>
        </p:txBody>
      </p:sp>
    </p:spTree>
    <p:extLst>
      <p:ext uri="{BB962C8B-B14F-4D97-AF65-F5344CB8AC3E}">
        <p14:creationId xmlns:p14="http://schemas.microsoft.com/office/powerpoint/2010/main" val="165885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B2099C-0D95-481A-B4D5-66F80162626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5490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2AE6FB26-70AF-464C-9E4E-4679574F6DAA}"/>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F06DB3C1-B23E-4B21-ACBF-5A414A48E1DE}"/>
              </a:ext>
            </a:extLst>
          </p:cNvPr>
          <p:cNvSpPr>
            <a:spLocks noGrp="1" noRot="1" noChangeAspect="1"/>
          </p:cNvSpPr>
          <p:nvPr>
            <p:ph type="sldImg"/>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8BA4A97-C09C-4A1F-80F6-8318AA26531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666D3D-1BEA-4F24-BD49-C0D946FF835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879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9CF4D275-EA04-4E46-8FC0-11C8A5AE9E78}"/>
              </a:ext>
            </a:extLst>
          </p:cNvPr>
          <p:cNvSpPr>
            <a:spLocks noGrp="1"/>
          </p:cNvSpPr>
          <p:nvPr>
            <p:ph type="body" idx="1"/>
          </p:nvPr>
        </p:nvSpPr>
        <p:spPr/>
        <p:txBody>
          <a:bodyPr/>
          <a:lstStyle/>
          <a:p>
            <a:pPr marL="90488" indent="-90488"/>
            <a:endParaRPr kumimoji="1" lang="ja-JP" altLang="en-US" dirty="0"/>
          </a:p>
        </p:txBody>
      </p:sp>
      <p:sp>
        <p:nvSpPr>
          <p:cNvPr id="3" name="スライド イメージ プレースホルダー 2">
            <a:extLst>
              <a:ext uri="{FF2B5EF4-FFF2-40B4-BE49-F238E27FC236}">
                <a16:creationId xmlns:a16="http://schemas.microsoft.com/office/drawing/2014/main" id="{683D4C69-2375-4CE5-8F35-B52272D95AD4}"/>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6AF4096C-321B-454F-B52A-9C26E35A355C}"/>
              </a:ext>
            </a:extLst>
          </p:cNvPr>
          <p:cNvSpPr>
            <a:spLocks noGrp="1"/>
          </p:cNvSpPr>
          <p:nvPr>
            <p:ph type="body" idx="1"/>
          </p:nvPr>
        </p:nvSpPr>
        <p:spPr/>
        <p:txBody>
          <a:bodyPr/>
          <a:lstStyle/>
          <a:p>
            <a:endParaRPr kumimoji="1" lang="en-US" altLang="ja-JP" sz="1000" b="1" dirty="0"/>
          </a:p>
        </p:txBody>
      </p:sp>
      <p:sp>
        <p:nvSpPr>
          <p:cNvPr id="3" name="スライド イメージ プレースホルダー 2">
            <a:extLst>
              <a:ext uri="{FF2B5EF4-FFF2-40B4-BE49-F238E27FC236}">
                <a16:creationId xmlns:a16="http://schemas.microsoft.com/office/drawing/2014/main" id="{6A0BA041-FAD3-4753-BB0B-3849FBEC0F86}"/>
              </a:ext>
            </a:extLst>
          </p:cNvPr>
          <p:cNvSpPr>
            <a:spLocks noGrp="1" noRot="1" noChangeAspect="1"/>
          </p:cNvSpPr>
          <p:nvPr>
            <p:ph type="sldImg"/>
          </p:nvPr>
        </p:nvSpPr>
        <p:spPr/>
      </p:sp>
    </p:spTree>
    <p:extLst>
      <p:ext uri="{BB962C8B-B14F-4D97-AF65-F5344CB8AC3E}">
        <p14:creationId xmlns:p14="http://schemas.microsoft.com/office/powerpoint/2010/main" val="4288850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ノート プレースホルダー 1">
            <a:extLst>
              <a:ext uri="{FF2B5EF4-FFF2-40B4-BE49-F238E27FC236}">
                <a16:creationId xmlns:a16="http://schemas.microsoft.com/office/drawing/2014/main" id="{00A1B9C0-3274-4358-AD8B-0B4BFB1A7D48}"/>
              </a:ext>
            </a:extLst>
          </p:cNvPr>
          <p:cNvSpPr>
            <a:spLocks noGrp="1"/>
          </p:cNvSpPr>
          <p:nvPr>
            <p:ph type="body" idx="1"/>
          </p:nvPr>
        </p:nvSpPr>
        <p:spPr/>
        <p:txBody>
          <a:bodyPr/>
          <a:lstStyle/>
          <a:p>
            <a:endParaRPr kumimoji="1" lang="ja-JP" altLang="en-US" dirty="0"/>
          </a:p>
        </p:txBody>
      </p:sp>
      <p:sp>
        <p:nvSpPr>
          <p:cNvPr id="3" name="スライド イメージ プレースホルダー 2">
            <a:extLst>
              <a:ext uri="{FF2B5EF4-FFF2-40B4-BE49-F238E27FC236}">
                <a16:creationId xmlns:a16="http://schemas.microsoft.com/office/drawing/2014/main" id="{BFB23E23-5181-4918-9745-E339B8871F46}"/>
              </a:ext>
            </a:extLst>
          </p:cNvPr>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506D044-F880-4E0C-AB04-6EF3BA62056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1A12F9A-0A9A-4BFE-8232-DFF4D61DC49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4997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C382AB-E646-4C70-A835-4A0825D85F47}"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520098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2C65B00-075E-4A2C-BD04-0A8EDF7EA547}"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64082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B5D44E-A882-4B15-B408-21A44E53F966}"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2445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87A977-8F35-4B32-8476-8A49A009D313}"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3712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3BBDABE-A33E-4056-BF21-F94D0C46ECE4}" type="datetime1">
              <a:rPr kumimoji="1" lang="ja-JP" altLang="en-US" smtClean="0"/>
              <a:t>2026/2/13</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53691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D702B0-B2B9-466B-B1D7-834782FCDF65}"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34920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0E5E8A5-BBFE-4F62-97E5-014F9104D2AC}" type="datetime1">
              <a:rPr kumimoji="1" lang="ja-JP" altLang="en-US" smtClean="0"/>
              <a:t>2026/2/13</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204949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DB751B4-F353-492B-92C1-3B4D6EDBCBB1}" type="datetime1">
              <a:rPr kumimoji="1" lang="ja-JP" altLang="en-US" smtClean="0"/>
              <a:t>2026/2/13</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194454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51A245-1DA2-41B5-BA2A-895EABD68743}" type="datetime1">
              <a:rPr kumimoji="1" lang="ja-JP" altLang="en-US" smtClean="0"/>
              <a:t>2026/2/13</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839400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3E48AA7-5A2A-4891-9FF8-01E11A3703B9}"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320063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5B73BB-9B70-4E77-9B11-EF6A8F4C5886}" type="datetime1">
              <a:rPr kumimoji="1" lang="ja-JP" altLang="en-US" smtClean="0"/>
              <a:t>2026/2/13</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70543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F500-BB32-41CC-8A5B-9CABB7F8138C}" type="datetime1">
              <a:rPr kumimoji="1" lang="ja-JP" altLang="en-US" smtClean="0"/>
              <a:t>2026/2/13</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D13BA-A91B-41CC-8E3B-190D8C672410}" type="slidenum">
              <a:rPr kumimoji="1" lang="ja-JP" altLang="en-US" smtClean="0"/>
              <a:t>‹#›</a:t>
            </a:fld>
            <a:endParaRPr kumimoji="1" lang="ja-JP" altLang="en-US" dirty="0"/>
          </a:p>
        </p:txBody>
      </p:sp>
    </p:spTree>
    <p:extLst>
      <p:ext uri="{BB962C8B-B14F-4D97-AF65-F5344CB8AC3E}">
        <p14:creationId xmlns:p14="http://schemas.microsoft.com/office/powerpoint/2010/main" val="37599856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7.png"/><Relationship Id="rId4" Type="http://schemas.openxmlformats.org/officeDocument/2006/relationships/image" Target="../media/image56.jpeg"/></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emf"/><Relationship Id="rId9" Type="http://schemas.openxmlformats.org/officeDocument/2006/relationships/image" Target="../media/image7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710ACA6C-D96F-4C95-AEC4-58D02A5C5DE7}"/>
              </a:ext>
            </a:extLst>
          </p:cNvPr>
          <p:cNvSpPr>
            <a:spLocks noGrp="1"/>
          </p:cNvSpPr>
          <p:nvPr>
            <p:ph type="subTitle" idx="1"/>
          </p:nvPr>
        </p:nvSpPr>
        <p:spPr>
          <a:xfrm>
            <a:off x="1296306" y="4528696"/>
            <a:ext cx="7429500" cy="1655762"/>
          </a:xfrm>
        </p:spPr>
        <p:txBody>
          <a:bodyPr>
            <a:normAutofit/>
          </a:bodyPr>
          <a:lstStyle/>
          <a:p>
            <a:r>
              <a:rPr lang="ja-JP" altLang="en-US" sz="2000" dirty="0">
                <a:latin typeface="BIZ UDPゴシック" panose="020B0400000000000000" pitchFamily="50" charset="-128"/>
                <a:ea typeface="BIZ UDPゴシック" panose="020B0400000000000000" pitchFamily="50" charset="-128"/>
              </a:rPr>
              <a:t>大阪府・大阪市</a:t>
            </a:r>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２０２６年</a:t>
            </a:r>
            <a:r>
              <a:rPr lang="ja-JP" altLang="en-US" sz="2000" dirty="0">
                <a:latin typeface="BIZ UDPゴシック" panose="020B0400000000000000" pitchFamily="50" charset="-128"/>
                <a:ea typeface="BIZ UDPゴシック" panose="020B0400000000000000" pitchFamily="50" charset="-128"/>
              </a:rPr>
              <a:t>２</a:t>
            </a:r>
            <a:r>
              <a:rPr kumimoji="1" lang="ja-JP" altLang="en-US" sz="2000" dirty="0">
                <a:latin typeface="BIZ UDPゴシック" panose="020B0400000000000000" pitchFamily="50" charset="-128"/>
                <a:ea typeface="BIZ UDPゴシック" panose="020B0400000000000000" pitchFamily="50" charset="-128"/>
              </a:rPr>
              <a:t>月</a:t>
            </a:r>
            <a:endParaRPr kumimoji="1" lang="en-US" altLang="ja-JP" sz="20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9D5FC0FC-E99A-4C2F-B24B-F24A329A53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5460" y="267131"/>
            <a:ext cx="3708400" cy="1108553"/>
          </a:xfrm>
          <a:prstGeom prst="rect">
            <a:avLst/>
          </a:prstGeom>
        </p:spPr>
      </p:pic>
      <p:sp>
        <p:nvSpPr>
          <p:cNvPr id="6" name="タイトル 1">
            <a:extLst>
              <a:ext uri="{FF2B5EF4-FFF2-40B4-BE49-F238E27FC236}">
                <a16:creationId xmlns:a16="http://schemas.microsoft.com/office/drawing/2014/main" id="{85250026-0213-4AA3-A95A-AAA1FC4CA180}"/>
              </a:ext>
            </a:extLst>
          </p:cNvPr>
          <p:cNvSpPr txBox="1">
            <a:spLocks/>
          </p:cNvSpPr>
          <p:nvPr/>
        </p:nvSpPr>
        <p:spPr bwMode="gray">
          <a:xfrm>
            <a:off x="-29256" y="2302342"/>
            <a:ext cx="10080625" cy="1299696"/>
          </a:xfrm>
          <a:prstGeom prst="rect">
            <a:avLst/>
          </a:prstGeom>
          <a:no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0"/>
              </a:spcBef>
            </a:pPr>
            <a:r>
              <a:rPr lang="ja-JP" altLang="en-US" sz="2400" b="1" dirty="0">
                <a:latin typeface="BIZ UDPゴシック" panose="020B0400000000000000" pitchFamily="50" charset="-128"/>
                <a:ea typeface="BIZ UDPゴシック" panose="020B0400000000000000" pitchFamily="50" charset="-128"/>
              </a:rPr>
              <a:t>大阪・関西万博を契機とした「未来社会」の実現に向けて</a:t>
            </a:r>
            <a:br>
              <a:rPr lang="en-US" altLang="ja-JP" sz="800" b="1" dirty="0">
                <a:latin typeface="BIZ UDPゴシック" panose="020B0400000000000000" pitchFamily="50" charset="-128"/>
                <a:ea typeface="BIZ UDPゴシック" panose="020B0400000000000000" pitchFamily="50" charset="-128"/>
              </a:rPr>
            </a:br>
            <a:br>
              <a:rPr lang="en-US" altLang="ja-JP" sz="22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（大阪版万博アクションプラン振り返り）</a:t>
            </a:r>
            <a:endParaRPr lang="en-US" altLang="ja-JP" sz="2000" b="1" dirty="0">
              <a:latin typeface="BIZ UDPゴシック" panose="020B0400000000000000" pitchFamily="50" charset="-128"/>
              <a:ea typeface="BIZ UDPゴシック" panose="020B0400000000000000" pitchFamily="50" charset="-128"/>
            </a:endParaRPr>
          </a:p>
          <a:p>
            <a:pPr>
              <a:lnSpc>
                <a:spcPct val="100000"/>
              </a:lnSpc>
              <a:spcBef>
                <a:spcPts val="0"/>
              </a:spcBef>
            </a:pPr>
            <a:endParaRPr lang="en-US" altLang="ja-JP" sz="2000" b="1" dirty="0">
              <a:latin typeface="BIZ UDPゴシック" panose="020B0400000000000000" pitchFamily="50" charset="-128"/>
              <a:ea typeface="BIZ UDPゴシック" panose="020B0400000000000000" pitchFamily="50" charset="-128"/>
            </a:endParaRPr>
          </a:p>
          <a:p>
            <a:pPr>
              <a:lnSpc>
                <a:spcPct val="100000"/>
              </a:lnSpc>
              <a:spcBef>
                <a:spcPts val="0"/>
              </a:spcBef>
            </a:pP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概要版</a:t>
            </a:r>
            <a:r>
              <a:rPr lang="en-US" altLang="ja-JP" sz="20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endParaRPr>
          </a:p>
        </p:txBody>
      </p:sp>
      <p:cxnSp>
        <p:nvCxnSpPr>
          <p:cNvPr id="4" name="直線コネクタ 3">
            <a:extLst>
              <a:ext uri="{FF2B5EF4-FFF2-40B4-BE49-F238E27FC236}">
                <a16:creationId xmlns:a16="http://schemas.microsoft.com/office/drawing/2014/main" id="{CC23BA8F-BFBD-4063-9028-4356027A4075}"/>
              </a:ext>
            </a:extLst>
          </p:cNvPr>
          <p:cNvCxnSpPr/>
          <p:nvPr/>
        </p:nvCxnSpPr>
        <p:spPr>
          <a:xfrm>
            <a:off x="373743" y="2737557"/>
            <a:ext cx="9274628" cy="0"/>
          </a:xfrm>
          <a:prstGeom prst="line">
            <a:avLst/>
          </a:prstGeom>
          <a:ln w="5715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910547"/>
      </p:ext>
    </p:extLst>
  </p:cSld>
  <p:clrMapOvr>
    <a:masterClrMapping/>
  </p:clrMapOvr>
  <mc:AlternateContent xmlns:mc="http://schemas.openxmlformats.org/markup-compatibility/2006" xmlns:p14="http://schemas.microsoft.com/office/powerpoint/2010/main">
    <mc:Choice Requires="p14">
      <p:transition spd="slow" p14:dur="2000" advTm="2038"/>
    </mc:Choice>
    <mc:Fallback xmlns="">
      <p:transition spd="slow" advTm="20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19950" y="206314"/>
            <a:ext cx="9659960" cy="6545550"/>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３</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4" name="スライド番号プレースホルダー 3">
            <a:extLst>
              <a:ext uri="{FF2B5EF4-FFF2-40B4-BE49-F238E27FC236}">
                <a16:creationId xmlns:a16="http://schemas.microsoft.com/office/drawing/2014/main" id="{63010BE8-E72F-4B5A-8B70-4E86D1058AAC}"/>
              </a:ext>
            </a:extLst>
          </p:cNvPr>
          <p:cNvSpPr>
            <a:spLocks noGrp="1"/>
          </p:cNvSpPr>
          <p:nvPr>
            <p:ph type="sldNum" sz="quarter" idx="12"/>
          </p:nvPr>
        </p:nvSpPr>
        <p:spPr>
          <a:xfrm>
            <a:off x="7551060" y="6469125"/>
            <a:ext cx="2228850" cy="365125"/>
          </a:xfrm>
        </p:spPr>
        <p:txBody>
          <a:bodyPr/>
          <a:lstStyle/>
          <a:p>
            <a:fld id="{65DD13BA-A91B-41CC-8E3B-190D8C672410}" type="slidenum">
              <a:rPr kumimoji="1" lang="ja-JP" altLang="en-US" smtClean="0"/>
              <a:t>10</a:t>
            </a:fld>
            <a:endParaRPr kumimoji="1" lang="ja-JP" altLang="en-US" dirty="0"/>
          </a:p>
        </p:txBody>
      </p:sp>
      <p:sp>
        <p:nvSpPr>
          <p:cNvPr id="36" name="二等辺三角形 35">
            <a:extLst>
              <a:ext uri="{FF2B5EF4-FFF2-40B4-BE49-F238E27FC236}">
                <a16:creationId xmlns:a16="http://schemas.microsoft.com/office/drawing/2014/main" id="{B280D1A4-933F-4AB4-B30B-0703C5FE2072}"/>
              </a:ext>
            </a:extLst>
          </p:cNvPr>
          <p:cNvSpPr/>
          <p:nvPr/>
        </p:nvSpPr>
        <p:spPr>
          <a:xfrm flipV="1">
            <a:off x="2123553" y="4096268"/>
            <a:ext cx="90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88F57095-3BB0-47C6-9117-BF482097930E}"/>
              </a:ext>
            </a:extLst>
          </p:cNvPr>
          <p:cNvSpPr/>
          <p:nvPr/>
        </p:nvSpPr>
        <p:spPr>
          <a:xfrm>
            <a:off x="295534" y="4408082"/>
            <a:ext cx="4551667"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「大阪と関西・西日本エリアとの水上交通ネットワーク形成」</a:t>
            </a:r>
          </a:p>
        </p:txBody>
      </p:sp>
      <p:sp>
        <p:nvSpPr>
          <p:cNvPr id="39" name="テキスト ボックス 38">
            <a:extLst>
              <a:ext uri="{FF2B5EF4-FFF2-40B4-BE49-F238E27FC236}">
                <a16:creationId xmlns:a16="http://schemas.microsoft.com/office/drawing/2014/main" id="{60FB1B58-4D96-4EFD-AABA-DB67804FBC60}"/>
              </a:ext>
            </a:extLst>
          </p:cNvPr>
          <p:cNvSpPr txBox="1"/>
          <p:nvPr/>
        </p:nvSpPr>
        <p:spPr>
          <a:xfrm>
            <a:off x="234944" y="394432"/>
            <a:ext cx="2368233"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②</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移動の利便性</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7" name="正方形/長方形 26">
            <a:extLst>
              <a:ext uri="{FF2B5EF4-FFF2-40B4-BE49-F238E27FC236}">
                <a16:creationId xmlns:a16="http://schemas.microsoft.com/office/drawing/2014/main" id="{7F9CFFB0-548B-497C-8836-A7BEAA410A79}"/>
              </a:ext>
            </a:extLst>
          </p:cNvPr>
          <p:cNvSpPr/>
          <p:nvPr/>
        </p:nvSpPr>
        <p:spPr>
          <a:xfrm flipH="1">
            <a:off x="5027156" y="736886"/>
            <a:ext cx="52524" cy="5914800"/>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6382B760-F3B0-4FE0-9C29-A5A817D193AF}"/>
              </a:ext>
            </a:extLst>
          </p:cNvPr>
          <p:cNvSpPr/>
          <p:nvPr/>
        </p:nvSpPr>
        <p:spPr>
          <a:xfrm>
            <a:off x="272816" y="1090728"/>
            <a:ext cx="3592776" cy="277200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93663" indent="-93663"/>
            <a:r>
              <a:rPr lang="ja-JP" altLang="en-US" sz="1050" b="1" dirty="0">
                <a:solidFill>
                  <a:schemeClr val="tx1"/>
                </a:solidFill>
                <a:latin typeface="BIZ UDPゴシック" panose="020B0400000000000000" pitchFamily="50" charset="-128"/>
                <a:ea typeface="BIZ UDPゴシック" panose="020B0400000000000000" pitchFamily="50" charset="-128"/>
              </a:rPr>
              <a:t>○新たな水上交通ネットワークの構築</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3663"/>
            <a:r>
              <a:rPr lang="ja-JP" altLang="en-US" sz="850" dirty="0">
                <a:solidFill>
                  <a:schemeClr val="tx1"/>
                </a:solidFill>
                <a:latin typeface="BIZ UDPゴシック" panose="020B0400000000000000" pitchFamily="50" charset="-128"/>
                <a:ea typeface="BIZ UDPゴシック" panose="020B0400000000000000" pitchFamily="50" charset="-128"/>
              </a:rPr>
              <a:t>・万博を契機とした海上交通の活性化に向け、新たな船着場を整備するとともに、会場と舟運ルート沿いにおいて、水辺・水上の魅力創出・</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にぎわいづくりを推進</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＜中之島</a:t>
            </a:r>
            <a:r>
              <a:rPr lang="en-US" altLang="ja-JP" sz="850" dirty="0">
                <a:solidFill>
                  <a:schemeClr val="tx1"/>
                </a:solidFill>
                <a:latin typeface="BIZ UDPゴシック" panose="020B0400000000000000" pitchFamily="50" charset="-128"/>
                <a:ea typeface="BIZ UDPゴシック" panose="020B0400000000000000" pitchFamily="50" charset="-128"/>
              </a:rPr>
              <a:t>GATE</a:t>
            </a:r>
            <a:r>
              <a:rPr lang="ja-JP" altLang="en-US" sz="850" dirty="0">
                <a:solidFill>
                  <a:schemeClr val="tx1"/>
                </a:solidFill>
                <a:latin typeface="BIZ UDPゴシック" panose="020B0400000000000000" pitchFamily="50" charset="-128"/>
                <a:ea typeface="BIZ UDPゴシック" panose="020B0400000000000000" pitchFamily="50" charset="-128"/>
              </a:rPr>
              <a:t>サウスピア＞</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・海と川の結節点として中之島</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GATE</a:t>
            </a:r>
            <a:r>
              <a:rPr lang="ja-JP" altLang="en-US" sz="850" dirty="0">
                <a:solidFill>
                  <a:schemeClr val="tx1"/>
                </a:solidFill>
                <a:latin typeface="BIZ UDPゴシック" panose="020B0400000000000000" pitchFamily="50" charset="-128"/>
                <a:ea typeface="BIZ UDPゴシック" panose="020B0400000000000000" pitchFamily="50" charset="-128"/>
              </a:rPr>
              <a:t>ターミナルを整備</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・民間事業者がにぎわい施設等を整備し、バーベキューなどが</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楽しめるレストランや憩いの場としての多目的広場を整備</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indent="-93663"/>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3663" indent="-93663"/>
            <a:r>
              <a:rPr lang="ja-JP" altLang="en-US" sz="850" dirty="0">
                <a:solidFill>
                  <a:schemeClr val="tx1"/>
                </a:solidFill>
                <a:latin typeface="BIZ UDPゴシック" panose="020B0400000000000000" pitchFamily="50" charset="-128"/>
                <a:ea typeface="BIZ UDPゴシック" panose="020B0400000000000000" pitchFamily="50" charset="-128"/>
              </a:rPr>
              <a:t>　　＜堺旧港からの海上交通＞</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266700" marR="0" lvl="0" indent="-266700"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万博開催を契機とした民間事業者による海上交通の実現に向け、社会実験を実施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63525" indent="-263525"/>
            <a:r>
              <a:rPr kumimoji="1" lang="ja-JP" altLang="en-US" sz="850" dirty="0">
                <a:solidFill>
                  <a:schemeClr val="tx1"/>
                </a:solidFill>
                <a:latin typeface="BIZ UDPゴシック" panose="020B0400000000000000" pitchFamily="50" charset="-128"/>
                <a:ea typeface="BIZ UDPゴシック" panose="020B0400000000000000" pitchFamily="50" charset="-128"/>
              </a:rPr>
              <a:t>　　　・</a:t>
            </a:r>
            <a:r>
              <a:rPr lang="ja-JP" altLang="en-US" sz="850" dirty="0">
                <a:solidFill>
                  <a:schemeClr val="tx1"/>
                </a:solidFill>
                <a:latin typeface="BIZ UDPゴシック" panose="020B0400000000000000" pitchFamily="50" charset="-128"/>
                <a:ea typeface="BIZ UDPゴシック" panose="020B0400000000000000" pitchFamily="50" charset="-128"/>
              </a:rPr>
              <a:t>万博期間中、堺旧港に設置した仮設浮桟橋を利用し、民間事業者</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が定期航路や夜景クルーズを運航</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 </a:t>
            </a:r>
            <a:r>
              <a:rPr lang="ja-JP" altLang="en-US" sz="850" dirty="0">
                <a:solidFill>
                  <a:schemeClr val="tx1"/>
                </a:solidFill>
                <a:latin typeface="BIZ UDPゴシック" panose="020B0400000000000000" pitchFamily="50" charset="-128"/>
                <a:ea typeface="BIZ UDPゴシック" panose="020B0400000000000000" pitchFamily="50" charset="-128"/>
              </a:rPr>
              <a:t>・約</a:t>
            </a:r>
            <a:r>
              <a:rPr lang="en-US" altLang="ja-JP" sz="850" dirty="0">
                <a:solidFill>
                  <a:schemeClr val="tx1"/>
                </a:solidFill>
                <a:latin typeface="BIZ UDPゴシック" panose="020B0400000000000000" pitchFamily="50" charset="-128"/>
                <a:ea typeface="BIZ UDPゴシック" panose="020B0400000000000000" pitchFamily="50" charset="-128"/>
              </a:rPr>
              <a:t>830</a:t>
            </a:r>
            <a:r>
              <a:rPr lang="ja-JP" altLang="en-US" sz="850" dirty="0">
                <a:solidFill>
                  <a:schemeClr val="tx1"/>
                </a:solidFill>
                <a:latin typeface="BIZ UDPゴシック" panose="020B0400000000000000" pitchFamily="50" charset="-128"/>
                <a:ea typeface="BIZ UDPゴシック" panose="020B0400000000000000" pitchFamily="50" charset="-128"/>
              </a:rPr>
              <a:t>便を約</a:t>
            </a:r>
            <a:r>
              <a:rPr lang="en-US" altLang="ja-JP" sz="850" dirty="0">
                <a:solidFill>
                  <a:schemeClr val="tx1"/>
                </a:solidFill>
                <a:latin typeface="BIZ UDPゴシック" panose="020B0400000000000000" pitchFamily="50" charset="-128"/>
                <a:ea typeface="BIZ UDPゴシック" panose="020B0400000000000000" pitchFamily="50" charset="-128"/>
              </a:rPr>
              <a:t>4.7</a:t>
            </a:r>
            <a:r>
              <a:rPr lang="ja-JP" altLang="en-US" sz="850" dirty="0">
                <a:solidFill>
                  <a:schemeClr val="tx1"/>
                </a:solidFill>
                <a:latin typeface="BIZ UDPゴシック" panose="020B0400000000000000" pitchFamily="50" charset="-128"/>
                <a:ea typeface="BIZ UDPゴシック" panose="020B0400000000000000" pitchFamily="50" charset="-128"/>
              </a:rPr>
              <a:t>万人が利用し、堺市による</a:t>
            </a:r>
            <a:r>
              <a:rPr kumimoji="0" lang="ja-JP" altLang="en-US" sz="850" b="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堺旧港</a:t>
            </a:r>
            <a:r>
              <a:rPr lang="ja-JP" altLang="en-US" sz="850" dirty="0">
                <a:solidFill>
                  <a:schemeClr val="tx1"/>
                </a:solidFill>
                <a:latin typeface="BIZ UDPゴシック" panose="020B0400000000000000" pitchFamily="50" charset="-128"/>
                <a:ea typeface="BIZ UDPゴシック" panose="020B0400000000000000" pitchFamily="50" charset="-128"/>
              </a:rPr>
              <a:t>周辺の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にぎわい創出の取組と連携し当該地域のにぎわい創出に貢献</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1050" b="1" dirty="0">
                <a:solidFill>
                  <a:schemeClr val="tx1"/>
                </a:solidFill>
                <a:latin typeface="BIZ UDPゴシック" panose="020B0400000000000000" pitchFamily="50" charset="-128"/>
                <a:ea typeface="BIZ UDPゴシック" panose="020B0400000000000000" pitchFamily="50" charset="-128"/>
              </a:rPr>
              <a:t>○水都大阪の魅力の発信（再掲）</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・万博会場と大阪市内を結ぶ舟運ルートの創設</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・舟運ルート沿い（八軒</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家</a:t>
            </a:r>
            <a:r>
              <a:rPr lang="ja-JP" altLang="en-US" sz="850" dirty="0">
                <a:solidFill>
                  <a:schemeClr val="tx1"/>
                </a:solidFill>
                <a:latin typeface="BIZ UDPゴシック" panose="020B0400000000000000" pitchFamily="50" charset="-128"/>
                <a:ea typeface="BIZ UDPゴシック" panose="020B0400000000000000" pitchFamily="50" charset="-128"/>
              </a:rPr>
              <a:t>浜、東横堀川、中之島</a:t>
            </a:r>
            <a:r>
              <a:rPr lang="en-US" altLang="ja-JP" sz="850" dirty="0">
                <a:solidFill>
                  <a:schemeClr val="tx1"/>
                </a:solidFill>
                <a:latin typeface="BIZ UDPゴシック" panose="020B0400000000000000" pitchFamily="50" charset="-128"/>
                <a:ea typeface="BIZ UDPゴシック" panose="020B0400000000000000" pitchFamily="50" charset="-128"/>
              </a:rPr>
              <a:t>GATE</a:t>
            </a:r>
            <a:r>
              <a:rPr lang="ja-JP" altLang="en-US" sz="850" dirty="0">
                <a:solidFill>
                  <a:schemeClr val="tx1"/>
                </a:solidFill>
                <a:latin typeface="BIZ UDPゴシック" panose="020B0400000000000000" pitchFamily="50" charset="-128"/>
                <a:ea typeface="BIZ UDPゴシック" panose="020B0400000000000000" pitchFamily="50" charset="-128"/>
              </a:rPr>
              <a:t>）で水と光を</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活かした新たな景観づくりとしてウォーターショー</a:t>
            </a:r>
            <a:r>
              <a:rPr lang="ja-JP" altLang="en-US" sz="850" dirty="0">
                <a:latin typeface="BIZ UDPゴシック" panose="020B0400000000000000" pitchFamily="50" charset="-128"/>
                <a:ea typeface="BIZ UDPゴシック" panose="020B0400000000000000" pitchFamily="50" charset="-128"/>
              </a:rPr>
              <a:t>などを実施</a:t>
            </a:r>
            <a:endParaRPr lang="en-US" altLang="ja-JP" sz="850"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9E713F4F-067B-4377-A83F-A9B523C654A0}"/>
              </a:ext>
            </a:extLst>
          </p:cNvPr>
          <p:cNvSpPr/>
          <p:nvPr/>
        </p:nvSpPr>
        <p:spPr>
          <a:xfrm>
            <a:off x="319442" y="4882332"/>
            <a:ext cx="4527759" cy="1656000"/>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100" b="1" dirty="0">
                <a:solidFill>
                  <a:schemeClr val="tx1"/>
                </a:solidFill>
                <a:latin typeface="BIZ UDPゴシック" panose="020B0400000000000000" pitchFamily="50" charset="-128"/>
                <a:ea typeface="BIZ UDPゴシック" panose="020B0400000000000000" pitchFamily="50" charset="-128"/>
              </a:rPr>
              <a:t>▶水都大阪にふさわしい水上交通の充実</a:t>
            </a: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 IR</a:t>
            </a:r>
            <a:r>
              <a:rPr kumimoji="1" lang="ja-JP" altLang="en-US" sz="900" dirty="0">
                <a:solidFill>
                  <a:schemeClr val="tx1"/>
                </a:solidFill>
                <a:latin typeface="BIZ UDPゴシック" panose="020B0400000000000000" pitchFamily="50" charset="-128"/>
                <a:ea typeface="BIZ UDPゴシック" panose="020B0400000000000000" pitchFamily="50" charset="-128"/>
              </a:rPr>
              <a:t>開業を見据え、大阪の水の回廊のさらなる活性化の観点から、淀川沿川とも連携しながら水上交通を充実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・ナイトクルーズによる舟運の活性化</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・中之島</a:t>
            </a:r>
            <a:r>
              <a:rPr kumimoji="1" lang="en-US" altLang="ja-JP" sz="900" dirty="0">
                <a:solidFill>
                  <a:schemeClr val="tx1"/>
                </a:solidFill>
                <a:latin typeface="BIZ UDPゴシック" panose="020B0400000000000000" pitchFamily="50" charset="-128"/>
                <a:ea typeface="BIZ UDPゴシック" panose="020B0400000000000000" pitchFamily="50" charset="-128"/>
              </a:rPr>
              <a:t>GATE</a:t>
            </a:r>
            <a:r>
              <a:rPr kumimoji="1" lang="ja-JP" altLang="en-US" sz="900" dirty="0">
                <a:solidFill>
                  <a:schemeClr val="tx1"/>
                </a:solidFill>
                <a:latin typeface="BIZ UDPゴシック" panose="020B0400000000000000" pitchFamily="50" charset="-128"/>
                <a:ea typeface="BIZ UDPゴシック" panose="020B0400000000000000" pitchFamily="50" charset="-128"/>
              </a:rPr>
              <a:t>サウスピアの魅力づくり</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0488" indent="-90488"/>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90488" indent="-90488"/>
            <a:r>
              <a:rPr kumimoji="1" lang="ja-JP" altLang="en-US" sz="1100" b="1" dirty="0">
                <a:solidFill>
                  <a:schemeClr val="tx1"/>
                </a:solidFill>
                <a:latin typeface="BIZ UDPゴシック" panose="020B0400000000000000" pitchFamily="50" charset="-128"/>
                <a:ea typeface="BIZ UDPゴシック" panose="020B0400000000000000" pitchFamily="50" charset="-128"/>
              </a:rPr>
              <a:t>▶水辺空間を活用した魅力づくり・発信の強化（再掲）</a:t>
            </a: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・水都大阪の特性を活用したコンテンツの充実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a:t>
            </a:r>
            <a:r>
              <a:rPr kumimoji="1" lang="ja-JP" altLang="en-US" sz="900" dirty="0">
                <a:solidFill>
                  <a:schemeClr val="tx1"/>
                </a:solidFill>
                <a:latin typeface="BIZ UDPゴシック" panose="020B0400000000000000" pitchFamily="50" charset="-128"/>
                <a:ea typeface="BIZ UDPゴシック" panose="020B0400000000000000" pitchFamily="50" charset="-128"/>
              </a:rPr>
              <a:t>ライトアップのリニューアル、</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噴水</a:t>
            </a:r>
            <a:r>
              <a:rPr kumimoji="1" lang="ja-JP" altLang="en-US" sz="900" dirty="0">
                <a:solidFill>
                  <a:schemeClr val="tx1"/>
                </a:solidFill>
                <a:latin typeface="BIZ UDPゴシック" panose="020B0400000000000000" pitchFamily="50" charset="-128"/>
                <a:ea typeface="BIZ UDPゴシック" panose="020B0400000000000000" pitchFamily="50" charset="-128"/>
              </a:rPr>
              <a:t>ショーの開催等）</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275D6547-5D62-454F-AB18-017654F47730}"/>
              </a:ext>
            </a:extLst>
          </p:cNvPr>
          <p:cNvSpPr/>
          <p:nvPr/>
        </p:nvSpPr>
        <p:spPr>
          <a:xfrm>
            <a:off x="5212770" y="4882332"/>
            <a:ext cx="4288868" cy="1656000"/>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lvl="0">
              <a:defRPr/>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▶就航ネットワークおよび国際貨物取扱機能の強化</a:t>
            </a:r>
          </a:p>
          <a:p>
            <a:pPr marL="176213" lvl="0" indent="-8413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・関空の成長目標である年間発着回数</a:t>
            </a:r>
            <a:r>
              <a:rPr kumimoji="1" lang="en-US" altLang="ja-JP" sz="900" dirty="0">
                <a:solidFill>
                  <a:schemeClr val="tx1"/>
                </a:solidFill>
                <a:latin typeface="BIZ UDPゴシック" panose="020B0400000000000000" pitchFamily="50" charset="-128"/>
                <a:ea typeface="BIZ UDPゴシック" panose="020B0400000000000000" pitchFamily="50" charset="-128"/>
              </a:rPr>
              <a:t>30</a:t>
            </a:r>
            <a:r>
              <a:rPr kumimoji="1" lang="ja-JP" altLang="en-US" sz="900" dirty="0">
                <a:solidFill>
                  <a:schemeClr val="tx1"/>
                </a:solidFill>
                <a:latin typeface="BIZ UDPゴシック" panose="020B0400000000000000" pitchFamily="50" charset="-128"/>
                <a:ea typeface="BIZ UDPゴシック" panose="020B0400000000000000" pitchFamily="50" charset="-128"/>
              </a:rPr>
              <a:t>万回の実現のため、ニーズの高い中長距離路線など就航ネットワークの強化</a:t>
            </a:r>
            <a:r>
              <a:rPr kumimoji="1" lang="en-US" altLang="ja-JP" sz="900" baseline="300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や、旅客需要拡大に向けた取組の推進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lvl="0">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現在の航空需要について調査を行い、今後の路線誘致に繋げるためのトップ</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　　　プロモーションを実施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・急増する</a:t>
            </a:r>
            <a:r>
              <a:rPr kumimoji="1" lang="en-US" altLang="ja-JP" sz="900" dirty="0">
                <a:solidFill>
                  <a:schemeClr val="tx1"/>
                </a:solidFill>
                <a:latin typeface="BIZ UDPゴシック" panose="020B0400000000000000" pitchFamily="50" charset="-128"/>
                <a:ea typeface="BIZ UDPゴシック" panose="020B0400000000000000" pitchFamily="50" charset="-128"/>
              </a:rPr>
              <a:t>EC</a:t>
            </a:r>
            <a:r>
              <a:rPr kumimoji="1" lang="ja-JP" altLang="en-US" sz="900" dirty="0">
                <a:solidFill>
                  <a:schemeClr val="tx1"/>
                </a:solidFill>
                <a:latin typeface="BIZ UDPゴシック" panose="020B0400000000000000" pitchFamily="50" charset="-128"/>
                <a:ea typeface="BIZ UDPゴシック" panose="020B0400000000000000" pitchFamily="50" charset="-128"/>
              </a:rPr>
              <a:t>貨物等の貨物需要に対応するため、国際貨物取扱機能を強化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lvl="0">
              <a:defRPr/>
            </a:pP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▶西日本の国際拠点空港としての受入体制の整備</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0488"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・人手不足が関空成長の妨げとならないよう、人材確保や最新機器の導入など</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必要な取組の推進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正方形/長方形 53">
            <a:extLst>
              <a:ext uri="{FF2B5EF4-FFF2-40B4-BE49-F238E27FC236}">
                <a16:creationId xmlns:a16="http://schemas.microsoft.com/office/drawing/2014/main" id="{08755CE5-64F2-4D94-B96E-6ED71D1ED024}"/>
              </a:ext>
            </a:extLst>
          </p:cNvPr>
          <p:cNvSpPr/>
          <p:nvPr/>
        </p:nvSpPr>
        <p:spPr>
          <a:xfrm>
            <a:off x="5223692" y="953687"/>
            <a:ext cx="3482828" cy="2628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000" dirty="0">
              <a:latin typeface="BIZ UDPゴシック" panose="020B0400000000000000" pitchFamily="50" charset="-128"/>
              <a:ea typeface="BIZ UDPゴシック" panose="020B0400000000000000" pitchFamily="50" charset="-128"/>
            </a:endParaRPr>
          </a:p>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国内外からの来訪者の万全な受入体制整備</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①新飛行経路の導入により</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関空の発着容量が</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23</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万回</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から</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万回に拡張</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令和７年</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②関空第１ターミナルビル リノベーションの主要機能が完成し、</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グランドオープン</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（令和７</a:t>
            </a:r>
            <a:r>
              <a:rPr lang="ja-JP" altLang="en-US" sz="500" dirty="0">
                <a:solidFill>
                  <a:schemeClr val="tx1"/>
                </a:solidFill>
                <a:latin typeface="BIZ UDPゴシック" panose="020B0400000000000000" pitchFamily="50" charset="-128"/>
                <a:ea typeface="BIZ UDPゴシック" panose="020B0400000000000000" pitchFamily="50" charset="-128"/>
              </a:rPr>
              <a:t>年</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・国際線のターミナルキャパシティが第２ターミナルとあわせて</a:t>
            </a:r>
            <a:b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1,485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万人から約</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4,000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万人に拡大</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・国際線旅客便の発着回数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76,070</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en-US" altLang="ja-JP" sz="900" b="1" dirty="0">
                <a:solidFill>
                  <a:schemeClr val="tx1"/>
                </a:solidFill>
                <a:latin typeface="BIZ UDPゴシック" panose="020B0400000000000000" pitchFamily="50" charset="-128"/>
                <a:ea typeface="BIZ UDPゴシック" panose="020B0400000000000000" pitchFamily="50" charset="-128"/>
              </a:rPr>
              <a:t>			</a:t>
            </a:r>
            <a:r>
              <a:rPr lang="ja-JP" altLang="en-US" sz="900" b="1"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（年度上半期として過去最高）</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・国際線の旅客数　</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1,38</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６万人</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（年度上半期として過去最高）</a:t>
            </a:r>
          </a:p>
          <a:p>
            <a:pPr marL="176213" marR="0" lvl="0" indent="-90488"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・関空の</a:t>
            </a:r>
            <a:r>
              <a:rPr lang="ja-JP" altLang="en-US" sz="850" dirty="0">
                <a:solidFill>
                  <a:schemeClr val="tx1"/>
                </a:solidFill>
                <a:latin typeface="BIZ UDPゴシック" panose="020B0400000000000000" pitchFamily="50" charset="-128"/>
                <a:ea typeface="BIZ UDPゴシック" panose="020B0400000000000000" pitchFamily="50" charset="-128"/>
              </a:rPr>
              <a:t>令和７年冬</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スケジュール（</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月ピーク時点）に</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おいて、国際定期便は、開港以来最高の</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1,737.5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便</a:t>
            </a:r>
            <a:endPar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4572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うち国際旅客便も開港以来最高の</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a:t>
            </a:r>
            <a:r>
              <a:rPr kumimoji="0" lang="en-US" altLang="ja-JP"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1,553.5</a:t>
            </a:r>
            <a:r>
              <a:rPr kumimoji="0" lang="ja-JP" altLang="en-US" sz="900"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便</a:t>
            </a:r>
          </a:p>
          <a:p>
            <a:endParaRPr lang="ja-JP" altLang="en-US" sz="1000" dirty="0">
              <a:latin typeface="BIZ UDPゴシック" panose="020B0400000000000000" pitchFamily="50" charset="-128"/>
              <a:ea typeface="BIZ UDPゴシック" panose="020B0400000000000000" pitchFamily="50" charset="-128"/>
            </a:endParaRPr>
          </a:p>
        </p:txBody>
      </p:sp>
      <p:sp>
        <p:nvSpPr>
          <p:cNvPr id="55" name="二等辺三角形 54">
            <a:extLst>
              <a:ext uri="{FF2B5EF4-FFF2-40B4-BE49-F238E27FC236}">
                <a16:creationId xmlns:a16="http://schemas.microsoft.com/office/drawing/2014/main" id="{60BAB5EB-70BE-45D1-BDDD-8D8F7E18F21D}"/>
              </a:ext>
            </a:extLst>
          </p:cNvPr>
          <p:cNvSpPr/>
          <p:nvPr/>
        </p:nvSpPr>
        <p:spPr>
          <a:xfrm flipV="1">
            <a:off x="6938445" y="3987397"/>
            <a:ext cx="900000"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F4E167D1-F942-49F8-9482-FF126F31F3B7}"/>
              </a:ext>
            </a:extLst>
          </p:cNvPr>
          <p:cNvSpPr/>
          <p:nvPr/>
        </p:nvSpPr>
        <p:spPr>
          <a:xfrm>
            <a:off x="5212770" y="4408082"/>
            <a:ext cx="4351350" cy="408252"/>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「さらなる来訪者増に向けた受入体制の強化」</a:t>
            </a:r>
          </a:p>
        </p:txBody>
      </p:sp>
      <p:sp>
        <p:nvSpPr>
          <p:cNvPr id="61" name="正方形/長方形 60">
            <a:extLst>
              <a:ext uri="{FF2B5EF4-FFF2-40B4-BE49-F238E27FC236}">
                <a16:creationId xmlns:a16="http://schemas.microsoft.com/office/drawing/2014/main" id="{63186B9F-E920-4446-9E2E-38127BAEFFD5}"/>
              </a:ext>
            </a:extLst>
          </p:cNvPr>
          <p:cNvSpPr/>
          <p:nvPr/>
        </p:nvSpPr>
        <p:spPr>
          <a:xfrm>
            <a:off x="8416062" y="3095266"/>
            <a:ext cx="1159846" cy="13508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リニューアルされた</a:t>
            </a:r>
            <a:r>
              <a:rPr lang="en-US" altLang="zh-TW" sz="500" dirty="0">
                <a:solidFill>
                  <a:schemeClr val="tx1"/>
                </a:solidFill>
                <a:latin typeface="BIZ UDPゴシック" panose="020B0400000000000000" pitchFamily="50" charset="-128"/>
                <a:ea typeface="BIZ UDPゴシック" panose="020B0400000000000000" pitchFamily="50" charset="-128"/>
              </a:rPr>
              <a:t>4</a:t>
            </a:r>
            <a:r>
              <a:rPr lang="zh-TW" altLang="en-US" sz="500" dirty="0">
                <a:solidFill>
                  <a:schemeClr val="tx1"/>
                </a:solidFill>
                <a:latin typeface="BIZ UDPゴシック" panose="020B0400000000000000" pitchFamily="50" charset="-128"/>
                <a:ea typeface="BIZ UDPゴシック" panose="020B0400000000000000" pitchFamily="50" charset="-128"/>
              </a:rPr>
              <a:t>階保安検査場</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F6D844A2-01AF-4C49-8685-4B215B133BA4}"/>
              </a:ext>
            </a:extLst>
          </p:cNvPr>
          <p:cNvSpPr/>
          <p:nvPr/>
        </p:nvSpPr>
        <p:spPr>
          <a:xfrm>
            <a:off x="3732126" y="2892101"/>
            <a:ext cx="1215116" cy="1081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堺旧港への旅客船着桟時の様子</a:t>
            </a:r>
          </a:p>
        </p:txBody>
      </p:sp>
      <p:sp>
        <p:nvSpPr>
          <p:cNvPr id="22" name="正方形/長方形 21">
            <a:extLst>
              <a:ext uri="{FF2B5EF4-FFF2-40B4-BE49-F238E27FC236}">
                <a16:creationId xmlns:a16="http://schemas.microsoft.com/office/drawing/2014/main" id="{DD64A4C9-0BC9-4FA8-B92B-9E81F2DFFE93}"/>
              </a:ext>
            </a:extLst>
          </p:cNvPr>
          <p:cNvSpPr/>
          <p:nvPr/>
        </p:nvSpPr>
        <p:spPr>
          <a:xfrm>
            <a:off x="3723425" y="1886078"/>
            <a:ext cx="1215116" cy="1081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中之島</a:t>
            </a:r>
            <a:r>
              <a:rPr lang="en-US" altLang="ja-JP" sz="500" dirty="0">
                <a:solidFill>
                  <a:schemeClr val="tx1"/>
                </a:solidFill>
                <a:latin typeface="BIZ UDPゴシック" panose="020B0400000000000000" pitchFamily="50" charset="-128"/>
                <a:ea typeface="BIZ UDPゴシック" panose="020B0400000000000000" pitchFamily="50" charset="-128"/>
              </a:rPr>
              <a:t>GATE</a:t>
            </a:r>
            <a:r>
              <a:rPr lang="ja-JP" altLang="en-US" sz="500" dirty="0">
                <a:solidFill>
                  <a:schemeClr val="tx1"/>
                </a:solidFill>
                <a:latin typeface="BIZ UDPゴシック" panose="020B0400000000000000" pitchFamily="50" charset="-128"/>
                <a:ea typeface="BIZ UDPゴシック" panose="020B0400000000000000" pitchFamily="50" charset="-128"/>
              </a:rPr>
              <a:t>サウスピア</a:t>
            </a:r>
          </a:p>
        </p:txBody>
      </p:sp>
      <p:sp>
        <p:nvSpPr>
          <p:cNvPr id="28" name="正方形/長方形 27">
            <a:extLst>
              <a:ext uri="{FF2B5EF4-FFF2-40B4-BE49-F238E27FC236}">
                <a16:creationId xmlns:a16="http://schemas.microsoft.com/office/drawing/2014/main" id="{45E20862-BEDC-4549-9ADE-FC8936811A49}"/>
              </a:ext>
            </a:extLst>
          </p:cNvPr>
          <p:cNvSpPr/>
          <p:nvPr/>
        </p:nvSpPr>
        <p:spPr>
          <a:xfrm>
            <a:off x="3890849" y="3897264"/>
            <a:ext cx="905407" cy="90133"/>
          </a:xfrm>
          <a:prstGeom prst="rect">
            <a:avLst/>
          </a:prstGeom>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水と光のウォーターショー</a:t>
            </a:r>
          </a:p>
        </p:txBody>
      </p:sp>
      <p:sp>
        <p:nvSpPr>
          <p:cNvPr id="32" name="テキスト ボックス 31">
            <a:extLst>
              <a:ext uri="{FF2B5EF4-FFF2-40B4-BE49-F238E27FC236}">
                <a16:creationId xmlns:a16="http://schemas.microsoft.com/office/drawing/2014/main" id="{9D271A80-97AA-44D4-95B2-43DDB0ADBA57}"/>
              </a:ext>
            </a:extLst>
          </p:cNvPr>
          <p:cNvSpPr txBox="1"/>
          <p:nvPr/>
        </p:nvSpPr>
        <p:spPr>
          <a:xfrm>
            <a:off x="209034"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・水上交通ネットワーク</a:t>
            </a:r>
            <a:endParaRPr lang="ja-JP" altLang="en-US" sz="1200" dirty="0"/>
          </a:p>
        </p:txBody>
      </p:sp>
      <p:sp>
        <p:nvSpPr>
          <p:cNvPr id="33" name="テキスト ボックス 32">
            <a:extLst>
              <a:ext uri="{FF2B5EF4-FFF2-40B4-BE49-F238E27FC236}">
                <a16:creationId xmlns:a16="http://schemas.microsoft.com/office/drawing/2014/main" id="{E591935A-2342-4D20-9FCE-35DC9A16CE0C}"/>
              </a:ext>
            </a:extLst>
          </p:cNvPr>
          <p:cNvSpPr txBox="1"/>
          <p:nvPr/>
        </p:nvSpPr>
        <p:spPr>
          <a:xfrm>
            <a:off x="5154533"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・空港運用の強化</a:t>
            </a:r>
            <a:endParaRPr lang="ja-JP" altLang="en-US" sz="1200" dirty="0"/>
          </a:p>
        </p:txBody>
      </p:sp>
      <p:pic>
        <p:nvPicPr>
          <p:cNvPr id="29" name="図 28">
            <a:extLst>
              <a:ext uri="{FF2B5EF4-FFF2-40B4-BE49-F238E27FC236}">
                <a16:creationId xmlns:a16="http://schemas.microsoft.com/office/drawing/2014/main" id="{05B7EB4B-8050-4DE5-8441-7241D8482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4339" y="1127631"/>
            <a:ext cx="1012862" cy="758447"/>
          </a:xfrm>
          <a:prstGeom prst="rect">
            <a:avLst/>
          </a:prstGeom>
        </p:spPr>
      </p:pic>
      <p:pic>
        <p:nvPicPr>
          <p:cNvPr id="30" name="図 29">
            <a:extLst>
              <a:ext uri="{FF2B5EF4-FFF2-40B4-BE49-F238E27FC236}">
                <a16:creationId xmlns:a16="http://schemas.microsoft.com/office/drawing/2014/main" id="{4A97863B-ACDC-41F0-B2C9-DD0F890AC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4339" y="2134048"/>
            <a:ext cx="1010691" cy="760545"/>
          </a:xfrm>
          <a:prstGeom prst="rect">
            <a:avLst/>
          </a:prstGeom>
        </p:spPr>
      </p:pic>
      <p:pic>
        <p:nvPicPr>
          <p:cNvPr id="31" name="図 30" descr="水, 光, 明かり, 夜 が含まれている画像  AI によって生成されたコンテンツは間違っている可能性があります。">
            <a:extLst>
              <a:ext uri="{FF2B5EF4-FFF2-40B4-BE49-F238E27FC236}">
                <a16:creationId xmlns:a16="http://schemas.microsoft.com/office/drawing/2014/main" id="{F3270C85-3BC8-4E44-A32E-83C14A6BF87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37732" y="3220815"/>
            <a:ext cx="1007298" cy="657411"/>
          </a:xfrm>
          <a:prstGeom prst="rect">
            <a:avLst/>
          </a:prstGeom>
        </p:spPr>
      </p:pic>
      <p:pic>
        <p:nvPicPr>
          <p:cNvPr id="34" name="図 33">
            <a:extLst>
              <a:ext uri="{FF2B5EF4-FFF2-40B4-BE49-F238E27FC236}">
                <a16:creationId xmlns:a16="http://schemas.microsoft.com/office/drawing/2014/main" id="{C068DB43-2E6A-4A5E-980B-D8D0B2D580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6552" y="2226831"/>
            <a:ext cx="1177059" cy="868435"/>
          </a:xfrm>
          <a:prstGeom prst="rect">
            <a:avLst/>
          </a:prstGeom>
        </p:spPr>
      </p:pic>
      <p:pic>
        <p:nvPicPr>
          <p:cNvPr id="35" name="図 34">
            <a:extLst>
              <a:ext uri="{FF2B5EF4-FFF2-40B4-BE49-F238E27FC236}">
                <a16:creationId xmlns:a16="http://schemas.microsoft.com/office/drawing/2014/main" id="{EFC34E80-CBB3-4223-811E-5466B39B514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06553" y="1384050"/>
            <a:ext cx="1177059" cy="806136"/>
          </a:xfrm>
          <a:prstGeom prst="rect">
            <a:avLst/>
          </a:prstGeom>
        </p:spPr>
      </p:pic>
    </p:spTree>
    <p:extLst>
      <p:ext uri="{BB962C8B-B14F-4D97-AF65-F5344CB8AC3E}">
        <p14:creationId xmlns:p14="http://schemas.microsoft.com/office/powerpoint/2010/main" val="254422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15BDE317-B304-4B94-818A-5ADBF46A4934}"/>
              </a:ext>
            </a:extLst>
          </p:cNvPr>
          <p:cNvSpPr/>
          <p:nvPr/>
        </p:nvSpPr>
        <p:spPr>
          <a:xfrm>
            <a:off x="119950" y="196626"/>
            <a:ext cx="9659960" cy="6555238"/>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４</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25" name="正方形/長方形 24">
            <a:extLst>
              <a:ext uri="{FF2B5EF4-FFF2-40B4-BE49-F238E27FC236}">
                <a16:creationId xmlns:a16="http://schemas.microsoft.com/office/drawing/2014/main" id="{32750239-90FB-42DB-A8F1-A87793542CAB}"/>
              </a:ext>
            </a:extLst>
          </p:cNvPr>
          <p:cNvSpPr/>
          <p:nvPr/>
        </p:nvSpPr>
        <p:spPr>
          <a:xfrm>
            <a:off x="5061523" y="743202"/>
            <a:ext cx="4645405" cy="138753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1050" b="1" dirty="0">
                <a:latin typeface="BIZ UDPゴシック" panose="020B0400000000000000" pitchFamily="50" charset="-128"/>
                <a:ea typeface="BIZ UDPゴシック" panose="020B0400000000000000" pitchFamily="50" charset="-128"/>
              </a:rPr>
              <a:t>○府内全域で</a:t>
            </a:r>
            <a:r>
              <a:rPr lang="en-US" altLang="ja-JP" sz="1050" b="1" dirty="0">
                <a:latin typeface="BIZ UDPゴシック" panose="020B0400000000000000" pitchFamily="50" charset="-128"/>
                <a:ea typeface="BIZ UDPゴシック" panose="020B0400000000000000" pitchFamily="50" charset="-128"/>
              </a:rPr>
              <a:t>UD</a:t>
            </a:r>
            <a:r>
              <a:rPr lang="ja-JP" altLang="en-US" sz="1050" b="1" dirty="0">
                <a:latin typeface="BIZ UDPゴシック" panose="020B0400000000000000" pitchFamily="50" charset="-128"/>
                <a:ea typeface="BIZ UDPゴシック" panose="020B0400000000000000" pitchFamily="50" charset="-128"/>
              </a:rPr>
              <a:t>タクシーの導入が拡大</a:t>
            </a:r>
            <a:endParaRPr lang="en-US" altLang="ja-JP" sz="1050" b="1" dirty="0">
              <a:latin typeface="BIZ UDPゴシック" panose="020B0400000000000000" pitchFamily="50" charset="-128"/>
              <a:ea typeface="BIZ UDPゴシック" panose="020B0400000000000000" pitchFamily="50" charset="-128"/>
            </a:endParaRPr>
          </a:p>
          <a:p>
            <a:endParaRPr lang="en-US" altLang="ja-JP" sz="850" dirty="0">
              <a:latin typeface="BIZ UDPゴシック" panose="020B0400000000000000" pitchFamily="50" charset="-128"/>
              <a:ea typeface="BIZ UDPゴシック" panose="020B0400000000000000" pitchFamily="50" charset="-128"/>
            </a:endParaRPr>
          </a:p>
          <a:p>
            <a:endParaRPr lang="ja-JP" altLang="en-US" sz="1100" dirty="0">
              <a:latin typeface="BIZ UDPゴシック" panose="020B0400000000000000" pitchFamily="50" charset="-128"/>
              <a:ea typeface="BIZ UDPゴシック" panose="020B0400000000000000" pitchFamily="50" charset="-128"/>
            </a:endParaRPr>
          </a:p>
          <a:p>
            <a:endParaRPr lang="en-US" altLang="ja-JP" sz="1100" dirty="0">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25A669E0-A62E-4115-8C7F-227BC8F62EE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11</a:t>
            </a:fld>
            <a:endParaRPr kumimoji="1" lang="ja-JP" altLang="en-US" dirty="0"/>
          </a:p>
        </p:txBody>
      </p:sp>
      <p:sp>
        <p:nvSpPr>
          <p:cNvPr id="41" name="二等辺三角形 40">
            <a:extLst>
              <a:ext uri="{FF2B5EF4-FFF2-40B4-BE49-F238E27FC236}">
                <a16:creationId xmlns:a16="http://schemas.microsoft.com/office/drawing/2014/main" id="{0407ED12-39C5-45A3-9910-C95CA1F77B2A}"/>
              </a:ext>
            </a:extLst>
          </p:cNvPr>
          <p:cNvSpPr/>
          <p:nvPr/>
        </p:nvSpPr>
        <p:spPr>
          <a:xfrm flipV="1">
            <a:off x="6908849" y="4727556"/>
            <a:ext cx="818813" cy="2082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B055C80D-1ABA-4FE6-A1DA-336322EFE852}"/>
              </a:ext>
            </a:extLst>
          </p:cNvPr>
          <p:cNvSpPr/>
          <p:nvPr/>
        </p:nvSpPr>
        <p:spPr>
          <a:xfrm>
            <a:off x="769924" y="5141950"/>
            <a:ext cx="308695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39" name="正方形/長方形 38">
            <a:extLst>
              <a:ext uri="{FF2B5EF4-FFF2-40B4-BE49-F238E27FC236}">
                <a16:creationId xmlns:a16="http://schemas.microsoft.com/office/drawing/2014/main" id="{D01999BE-1BED-406A-8098-59A2E40C0985}"/>
              </a:ext>
            </a:extLst>
          </p:cNvPr>
          <p:cNvSpPr/>
          <p:nvPr/>
        </p:nvSpPr>
        <p:spPr>
          <a:xfrm flipH="1">
            <a:off x="4839189" y="736886"/>
            <a:ext cx="45719" cy="5924488"/>
          </a:xfrm>
          <a:prstGeom prst="rect">
            <a:avLst/>
          </a:prstGeom>
          <a:solidFill>
            <a:schemeClr val="bg2">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313C8EF6-1CBE-4975-BE76-0AD9BDD0683F}"/>
              </a:ext>
            </a:extLst>
          </p:cNvPr>
          <p:cNvSpPr/>
          <p:nvPr/>
        </p:nvSpPr>
        <p:spPr>
          <a:xfrm>
            <a:off x="290547" y="1019512"/>
            <a:ext cx="3973384" cy="26236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○万博ライドシェアの実施</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endParaRPr lang="en-US" altLang="ja-JP" sz="50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latin typeface="BIZ UDPゴシック" panose="020B0400000000000000" pitchFamily="50" charset="-128"/>
                <a:ea typeface="BIZ UDPゴシック" panose="020B0400000000000000" pitchFamily="50" charset="-128"/>
              </a:rPr>
              <a:t>・万博会期中の交通需要の増大に備え大阪府・大阪市ライドシェア有識者会議を設置</a:t>
            </a:r>
            <a:r>
              <a:rPr lang="ja-JP" altLang="en-US" sz="800" dirty="0">
                <a:latin typeface="BIZ UDPゴシック" panose="020B0400000000000000" pitchFamily="50" charset="-128"/>
                <a:ea typeface="BIZ UDPゴシック" panose="020B0400000000000000" pitchFamily="50" charset="-128"/>
              </a:rPr>
              <a:t>（令和５年</a:t>
            </a:r>
            <a:r>
              <a:rPr lang="en-US" altLang="ja-JP" sz="800" dirty="0">
                <a:latin typeface="BIZ UDPゴシック" panose="020B0400000000000000" pitchFamily="50" charset="-128"/>
                <a:ea typeface="BIZ UDPゴシック" panose="020B0400000000000000" pitchFamily="50" charset="-128"/>
              </a:rPr>
              <a:t>11</a:t>
            </a:r>
            <a:r>
              <a:rPr lang="ja-JP" altLang="en-US" sz="800" dirty="0">
                <a:latin typeface="BIZ UDPゴシック" panose="020B0400000000000000" pitchFamily="50" charset="-128"/>
                <a:ea typeface="BIZ UDPゴシック" panose="020B0400000000000000" pitchFamily="50" charset="-128"/>
              </a:rPr>
              <a:t>月） し、「大阪がめざすべきライドシェア案」を取りまとめ</a:t>
            </a:r>
            <a:endParaRPr lang="en-US" altLang="ja-JP" sz="800" dirty="0">
              <a:latin typeface="BIZ UDPゴシック" panose="020B0400000000000000" pitchFamily="50" charset="-128"/>
              <a:ea typeface="BIZ UDPゴシック" panose="020B0400000000000000" pitchFamily="50" charset="-128"/>
            </a:endParaRPr>
          </a:p>
          <a:p>
            <a:pPr marL="182563" indent="-90488"/>
            <a:endParaRPr lang="en-US" altLang="ja-JP" sz="500" dirty="0">
              <a:latin typeface="BIZ UDPゴシック" panose="020B0400000000000000" pitchFamily="50" charset="-128"/>
              <a:ea typeface="BIZ UDPゴシック" panose="020B0400000000000000" pitchFamily="50" charset="-128"/>
            </a:endParaRPr>
          </a:p>
          <a:p>
            <a:pPr marL="182563" indent="-90488"/>
            <a:r>
              <a:rPr lang="ja-JP" altLang="en-US" sz="850" dirty="0">
                <a:latin typeface="BIZ UDPゴシック" panose="020B0400000000000000" pitchFamily="50" charset="-128"/>
                <a:ea typeface="BIZ UDPゴシック" panose="020B0400000000000000" pitchFamily="50" charset="-128"/>
              </a:rPr>
              <a:t>・万博で急増する移動需要に対応するため、万博期間中は、日本版ライドシェアを緩和し、「２４時間・府域全域で運行」が可能とする万博ライドシェアを実施</a:t>
            </a:r>
            <a:endParaRPr lang="en-US" altLang="ja-JP" sz="850" dirty="0">
              <a:latin typeface="BIZ UDPゴシック" panose="020B0400000000000000" pitchFamily="50" charset="-128"/>
              <a:ea typeface="BIZ UDPゴシック" panose="020B0400000000000000" pitchFamily="50" charset="-128"/>
            </a:endParaRPr>
          </a:p>
          <a:p>
            <a:pPr marL="92075"/>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・万博ライドシェアへの事業者参入を呼びかけ、利用促進に向け鉄道駅で</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　サイネージ放映やポスター掲示等を実施、ホテル・病院でチラシ配架・</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　ポスター掲示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endParaRPr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2" name="テキスト ボックス 61">
            <a:extLst>
              <a:ext uri="{FF2B5EF4-FFF2-40B4-BE49-F238E27FC236}">
                <a16:creationId xmlns:a16="http://schemas.microsoft.com/office/drawing/2014/main" id="{B17FB864-F222-4122-838C-2AA1BE17E6DD}"/>
              </a:ext>
            </a:extLst>
          </p:cNvPr>
          <p:cNvSpPr txBox="1"/>
          <p:nvPr/>
        </p:nvSpPr>
        <p:spPr>
          <a:xfrm>
            <a:off x="174577" y="389594"/>
            <a:ext cx="213882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②</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移動の利便性</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AE3964CE-BE0F-4621-A623-99FCB8248DFC}"/>
              </a:ext>
            </a:extLst>
          </p:cNvPr>
          <p:cNvSpPr txBox="1"/>
          <p:nvPr/>
        </p:nvSpPr>
        <p:spPr>
          <a:xfrm>
            <a:off x="240733" y="2657508"/>
            <a:ext cx="4080721" cy="48474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112</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事業者が参入　配分台数：</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347</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台</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ドライバー：</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398</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人増加（</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1,545</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1,943</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0"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開幕後から９月２週目まで</a:t>
            </a: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（国土交通省公表資料より）</a:t>
            </a:r>
            <a:endParaRPr kumimoji="0"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9F357492-D6BD-4D0D-9840-744DF9871E1C}"/>
              </a:ext>
            </a:extLst>
          </p:cNvPr>
          <p:cNvSpPr txBox="1"/>
          <p:nvPr/>
        </p:nvSpPr>
        <p:spPr>
          <a:xfrm>
            <a:off x="5061523" y="1423777"/>
            <a:ext cx="4478717" cy="507831"/>
          </a:xfrm>
          <a:prstGeom prst="rect">
            <a:avLst/>
          </a:prstGeom>
          <a:noFill/>
        </p:spPr>
        <p:txBody>
          <a:bodyPr wrap="square">
            <a:spAutoFit/>
          </a:bodyPr>
          <a:lstStyle/>
          <a:p>
            <a:pPr marL="182563" marR="0" lvl="0" indent="-92075" algn="l" defTabSz="457200" rtl="0" eaLnBrk="1" fontAlgn="auto" latinLnBrk="0" hangingPunct="1">
              <a:lnSpc>
                <a:spcPct val="100000"/>
              </a:lnSpc>
              <a:spcBef>
                <a:spcPts val="0"/>
              </a:spcBef>
              <a:spcAft>
                <a:spcPts val="975"/>
              </a:spcAft>
              <a:buClrTx/>
              <a:buSzTx/>
              <a:buFontTx/>
              <a:buNone/>
              <a:tabLst/>
              <a:defRPr/>
            </a:pP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・誰もが利用しやすいユニバーサルデザイン（</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UD</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）タクシーの導入率を、万博開催</a:t>
            </a:r>
            <a:b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までに</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25</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％の達成をめざし、タクシー事業者が導入する</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UD</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タクシーの車両本体に係る経費の一部を補助</a:t>
            </a:r>
            <a:endParaRPr kumimoji="0" lang="en-US" altLang="ja-JP" sz="8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33" name="テキスト ボックス 32">
            <a:extLst>
              <a:ext uri="{FF2B5EF4-FFF2-40B4-BE49-F238E27FC236}">
                <a16:creationId xmlns:a16="http://schemas.microsoft.com/office/drawing/2014/main" id="{57A0CFDA-6B1A-4163-9E6C-3FA39880EBC0}"/>
              </a:ext>
            </a:extLst>
          </p:cNvPr>
          <p:cNvSpPr txBox="1"/>
          <p:nvPr/>
        </p:nvSpPr>
        <p:spPr>
          <a:xfrm>
            <a:off x="2319805" y="4395489"/>
            <a:ext cx="509731" cy="169277"/>
          </a:xfrm>
          <a:prstGeom prst="rect">
            <a:avLst/>
          </a:prstGeom>
          <a:noFill/>
        </p:spPr>
        <p:txBody>
          <a:bodyPr wrap="square">
            <a:spAutoFit/>
          </a:bodyPr>
          <a:lstStyle/>
          <a:p>
            <a:pPr marL="92075" indent="-92075"/>
            <a:r>
              <a:rPr lang="ja-JP" altLang="en-US" sz="500" dirty="0">
                <a:latin typeface="BIZ UDゴシック" panose="020B0400000000000000" pitchFamily="49" charset="-128"/>
                <a:ea typeface="BIZ UDゴシック" panose="020B0400000000000000" pitchFamily="49" charset="-128"/>
              </a:rPr>
              <a:t>大型パネル</a:t>
            </a:r>
            <a:endParaRPr lang="en-US" altLang="ja-JP" sz="500" dirty="0">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F1D20E10-FE8F-4E94-97A8-9BF7B33BDF8C}"/>
              </a:ext>
            </a:extLst>
          </p:cNvPr>
          <p:cNvSpPr txBox="1"/>
          <p:nvPr/>
        </p:nvSpPr>
        <p:spPr>
          <a:xfrm>
            <a:off x="3551443" y="4395488"/>
            <a:ext cx="840601" cy="169277"/>
          </a:xfrm>
          <a:prstGeom prst="rect">
            <a:avLst/>
          </a:prstGeom>
          <a:noFill/>
        </p:spPr>
        <p:txBody>
          <a:bodyPr wrap="square">
            <a:spAutoFit/>
          </a:bodyPr>
          <a:lstStyle/>
          <a:p>
            <a:pPr marL="92075" indent="-92075"/>
            <a:r>
              <a:rPr lang="ja-JP" altLang="en-US" sz="500" dirty="0">
                <a:latin typeface="BIZ UDゴシック"/>
                <a:ea typeface="BIZ UDゴシック"/>
              </a:rPr>
              <a:t>阪急電鉄　</a:t>
            </a:r>
            <a:r>
              <a:rPr lang="ja-JP" altLang="en-US" sz="500" dirty="0">
                <a:latin typeface="BIZ UDゴシック" panose="020B0400000000000000" pitchFamily="49" charset="-128"/>
                <a:ea typeface="BIZ UDゴシック" panose="020B0400000000000000" pitchFamily="49" charset="-128"/>
              </a:rPr>
              <a:t>サイネージ</a:t>
            </a:r>
            <a:endParaRPr lang="en-US" altLang="ja-JP" sz="500" dirty="0">
              <a:latin typeface="BIZ UDゴシック" panose="020B0400000000000000" pitchFamily="49" charset="-128"/>
              <a:ea typeface="BIZ UDゴシック" panose="020B0400000000000000" pitchFamily="49" charset="-128"/>
            </a:endParaRPr>
          </a:p>
        </p:txBody>
      </p:sp>
      <p:sp>
        <p:nvSpPr>
          <p:cNvPr id="42" name="テキスト ボックス 41">
            <a:extLst>
              <a:ext uri="{FF2B5EF4-FFF2-40B4-BE49-F238E27FC236}">
                <a16:creationId xmlns:a16="http://schemas.microsoft.com/office/drawing/2014/main" id="{35A97E47-AE21-4D06-9F2E-EE6709D27197}"/>
              </a:ext>
            </a:extLst>
          </p:cNvPr>
          <p:cNvSpPr txBox="1"/>
          <p:nvPr/>
        </p:nvSpPr>
        <p:spPr>
          <a:xfrm>
            <a:off x="658721" y="4395489"/>
            <a:ext cx="1139666" cy="169277"/>
          </a:xfrm>
          <a:prstGeom prst="rect">
            <a:avLst/>
          </a:prstGeom>
          <a:noFill/>
        </p:spPr>
        <p:txBody>
          <a:bodyPr wrap="square">
            <a:spAutoFit/>
          </a:bodyPr>
          <a:lstStyle/>
          <a:p>
            <a:pPr marL="92075" indent="-92075"/>
            <a:r>
              <a:rPr lang="ja-JP" altLang="en-US" sz="500" dirty="0">
                <a:latin typeface="BIZ UDゴシック" panose="020B0400000000000000" pitchFamily="49" charset="-128"/>
                <a:ea typeface="BIZ UDゴシック" panose="020B0400000000000000" pitchFamily="49" charset="-128"/>
              </a:rPr>
              <a:t>南海電鉄　車内中吊りポスター</a:t>
            </a:r>
            <a:endParaRPr lang="en-US" altLang="ja-JP" sz="500" dirty="0">
              <a:latin typeface="BIZ UDゴシック" panose="020B0400000000000000" pitchFamily="49" charset="-128"/>
              <a:ea typeface="BIZ UDゴシック" panose="020B0400000000000000" pitchFamily="49" charset="-128"/>
            </a:endParaRPr>
          </a:p>
        </p:txBody>
      </p:sp>
      <p:sp>
        <p:nvSpPr>
          <p:cNvPr id="37" name="四角形: 角を丸くする 36">
            <a:extLst>
              <a:ext uri="{FF2B5EF4-FFF2-40B4-BE49-F238E27FC236}">
                <a16:creationId xmlns:a16="http://schemas.microsoft.com/office/drawing/2014/main" id="{65ABF575-57A2-4B1C-8BDF-AE3668E26202}"/>
              </a:ext>
            </a:extLst>
          </p:cNvPr>
          <p:cNvSpPr/>
          <p:nvPr/>
        </p:nvSpPr>
        <p:spPr>
          <a:xfrm>
            <a:off x="215983" y="5109206"/>
            <a:ext cx="4432576"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　　</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万博後のめざす姿</a:t>
            </a:r>
            <a:r>
              <a:rPr lang="en-US" altLang="ja-JP" sz="1050" b="1" dirty="0">
                <a:solidFill>
                  <a:schemeClr val="tx1"/>
                </a:solidFill>
                <a:latin typeface="BIZ UDPゴシック" panose="020B0400000000000000" pitchFamily="50" charset="-128"/>
                <a:ea typeface="BIZ UDPゴシック" panose="020B0400000000000000" pitchFamily="50" charset="-128"/>
              </a:rPr>
              <a:t>】</a:t>
            </a:r>
            <a:r>
              <a:rPr lang="ja-JP" altLang="en-US" sz="1050" b="1" dirty="0">
                <a:solidFill>
                  <a:schemeClr val="tx1"/>
                </a:solidFill>
                <a:latin typeface="BIZ UDPゴシック" panose="020B0400000000000000" pitchFamily="50" charset="-128"/>
                <a:ea typeface="BIZ UDPゴシック" panose="020B0400000000000000" pitchFamily="50" charset="-128"/>
              </a:rPr>
              <a:t>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algn="ctr">
              <a:defRPr/>
            </a:pPr>
            <a:r>
              <a:rPr lang="ja-JP" altLang="en-US" sz="1050" b="1" dirty="0">
                <a:solidFill>
                  <a:srgbClr val="FF0000"/>
                </a:solidFill>
                <a:latin typeface="BIZ UDPゴシック" panose="020B0400000000000000" pitchFamily="50" charset="-128"/>
                <a:ea typeface="BIZ UDPゴシック"/>
              </a:rPr>
              <a:t>「多様な</a:t>
            </a:r>
            <a:r>
              <a:rPr lang="en-US" altLang="ja-JP" sz="1050" b="1" dirty="0">
                <a:solidFill>
                  <a:srgbClr val="FF0000"/>
                </a:solidFill>
                <a:latin typeface="BIZ UDPゴシック" panose="020B0400000000000000" pitchFamily="50" charset="-128"/>
                <a:ea typeface="BIZ UDPゴシック"/>
              </a:rPr>
              <a:t>『</a:t>
            </a:r>
            <a:r>
              <a:rPr lang="ja-JP" altLang="en-US" sz="1050" b="1" dirty="0">
                <a:solidFill>
                  <a:srgbClr val="FF0000"/>
                </a:solidFill>
                <a:latin typeface="BIZ UDPゴシック" panose="020B0400000000000000" pitchFamily="50" charset="-128"/>
                <a:ea typeface="BIZ UDPゴシック"/>
              </a:rPr>
              <a:t>移動の足</a:t>
            </a:r>
            <a:r>
              <a:rPr lang="en-US" altLang="ja-JP" sz="1050" b="1" dirty="0">
                <a:solidFill>
                  <a:srgbClr val="FF0000"/>
                </a:solidFill>
                <a:latin typeface="BIZ UDPゴシック" panose="020B0400000000000000" pitchFamily="50" charset="-128"/>
                <a:ea typeface="BIZ UDPゴシック"/>
              </a:rPr>
              <a:t>』</a:t>
            </a:r>
            <a:r>
              <a:rPr lang="ja-JP" altLang="en-US" sz="1050" b="1" dirty="0">
                <a:solidFill>
                  <a:srgbClr val="FF0000"/>
                </a:solidFill>
                <a:latin typeface="BIZ UDPゴシック" panose="020B0400000000000000" pitchFamily="50" charset="-128"/>
                <a:ea typeface="BIZ UDPゴシック"/>
              </a:rPr>
              <a:t>の確保」</a:t>
            </a:r>
          </a:p>
        </p:txBody>
      </p:sp>
      <p:sp>
        <p:nvSpPr>
          <p:cNvPr id="40" name="四角形: 角を丸くする 39">
            <a:extLst>
              <a:ext uri="{FF2B5EF4-FFF2-40B4-BE49-F238E27FC236}">
                <a16:creationId xmlns:a16="http://schemas.microsoft.com/office/drawing/2014/main" id="{2D88CFEB-D71B-4530-91DB-9273E48C074A}"/>
              </a:ext>
            </a:extLst>
          </p:cNvPr>
          <p:cNvSpPr/>
          <p:nvPr/>
        </p:nvSpPr>
        <p:spPr>
          <a:xfrm>
            <a:off x="5068006" y="5113981"/>
            <a:ext cx="4528576" cy="391193"/>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UD</a:t>
            </a:r>
            <a:r>
              <a:rPr lang="ja-JP" altLang="en-US" sz="1000" b="1" dirty="0">
                <a:solidFill>
                  <a:srgbClr val="FF0000"/>
                </a:solidFill>
                <a:latin typeface="BIZ UDPゴシック" panose="020B0400000000000000" pitchFamily="50" charset="-128"/>
                <a:ea typeface="BIZ UDPゴシック" panose="020B0400000000000000" pitchFamily="50" charset="-128"/>
              </a:rPr>
              <a:t>タクシーのさらなる拡大」</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FDAD96E-7EC0-454F-BE4C-56C76EA99D36}"/>
              </a:ext>
            </a:extLst>
          </p:cNvPr>
          <p:cNvSpPr txBox="1"/>
          <p:nvPr/>
        </p:nvSpPr>
        <p:spPr>
          <a:xfrm>
            <a:off x="5188325" y="3578962"/>
            <a:ext cx="2775292" cy="7463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・府内全タクシー台数に対する</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UD</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タクシーの導入率</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年度末：約</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年度末：約</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21</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令和</a:t>
            </a:r>
            <a:r>
              <a:rPr kumimoji="0" lang="en-US" altLang="ja-JP"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年度末：実績調査中</a:t>
            </a:r>
            <a:endParaRPr kumimoji="1" lang="ja-JP" altLang="en-US" sz="8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二等辺三角形 46">
            <a:extLst>
              <a:ext uri="{FF2B5EF4-FFF2-40B4-BE49-F238E27FC236}">
                <a16:creationId xmlns:a16="http://schemas.microsoft.com/office/drawing/2014/main" id="{BEA6FEF4-87DF-473C-886B-E55AEC287998}"/>
              </a:ext>
            </a:extLst>
          </p:cNvPr>
          <p:cNvSpPr/>
          <p:nvPr/>
        </p:nvSpPr>
        <p:spPr>
          <a:xfrm flipV="1">
            <a:off x="2022864" y="4727556"/>
            <a:ext cx="818813" cy="20828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0E272934-9A2A-4B7C-96DB-447E054FC1D5}"/>
              </a:ext>
            </a:extLst>
          </p:cNvPr>
          <p:cNvSpPr/>
          <p:nvPr/>
        </p:nvSpPr>
        <p:spPr>
          <a:xfrm>
            <a:off x="5068006" y="5661289"/>
            <a:ext cx="4556387" cy="677108"/>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今後の取組の方向性</a:t>
            </a:r>
            <a:r>
              <a:rPr lang="en-US" altLang="ja-JP" sz="1000" dirty="0">
                <a:latin typeface="BIZ UDPゴシック" panose="020B0400000000000000" pitchFamily="50" charset="-128"/>
                <a:ea typeface="BIZ UDPゴシック" panose="020B0400000000000000" pitchFamily="50" charset="-128"/>
              </a:rPr>
              <a:t>】</a:t>
            </a:r>
          </a:p>
          <a:p>
            <a:pPr marL="90488" indent="-90488"/>
            <a:r>
              <a:rPr kumimoji="1" lang="ja-JP" altLang="en-US" sz="1000" b="1" dirty="0">
                <a:latin typeface="BIZ UDPゴシック" panose="020B0400000000000000" pitchFamily="50" charset="-128"/>
                <a:ea typeface="BIZ UDPゴシック" panose="020B0400000000000000" pitchFamily="50" charset="-128"/>
              </a:rPr>
              <a:t>▶ユニバーサルデザインタクシーの普及促進</a:t>
            </a:r>
            <a:endParaRPr kumimoji="1" lang="en-US" altLang="ja-JP" sz="10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ACF8C216-1890-4FC4-8CF1-242A3DA67BC6}"/>
              </a:ext>
            </a:extLst>
          </p:cNvPr>
          <p:cNvSpPr txBox="1"/>
          <p:nvPr/>
        </p:nvSpPr>
        <p:spPr>
          <a:xfrm>
            <a:off x="215983" y="5661289"/>
            <a:ext cx="4432576" cy="677108"/>
          </a:xfrm>
          <a:prstGeom prst="rect">
            <a:avLst/>
          </a:prstGeom>
          <a:noFill/>
          <a:ln w="12700">
            <a:solidFill>
              <a:schemeClr val="tx2">
                <a:lumMod val="20000"/>
                <a:lumOff val="80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今後の方向性</a:t>
            </a:r>
            <a:r>
              <a:rPr kumimoji="0" lang="en-US" altLang="ja-JP" sz="10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90170" indent="-90170">
              <a:defRPr/>
            </a:pPr>
            <a:r>
              <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lang="ja-JP" altLang="en-US" sz="1000" b="1" dirty="0">
                <a:latin typeface="BIZ UDPゴシック" panose="020B0400000000000000" pitchFamily="50" charset="-128"/>
                <a:ea typeface="BIZ UDPゴシック"/>
              </a:rPr>
              <a:t>府民や来阪者など多様な人々の目的に応じた移動手段の確保</a:t>
            </a:r>
            <a:r>
              <a:rPr lang="ja-JP" altLang="en-US" sz="900" dirty="0">
                <a:latin typeface="BIZ UDPゴシック" panose="020B0400000000000000" pitchFamily="50" charset="-128"/>
                <a:ea typeface="BIZ UDPゴシック"/>
              </a:rPr>
              <a:t>　</a:t>
            </a:r>
            <a:endParaRPr lang="ja-JP" altLang="ja-JP" sz="900" dirty="0">
              <a:ea typeface="游ゴシック"/>
              <a:cs typeface="Calibri"/>
            </a:endParaRPr>
          </a:p>
          <a:p>
            <a:pPr marL="177800" indent="-88900">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a:t>
            </a:r>
            <a:r>
              <a:rPr kumimoji="1" lang="ja-JP" altLang="en-US" sz="900" dirty="0">
                <a:latin typeface="BIZ UDPゴシック" panose="020B0400000000000000" pitchFamily="50" charset="-128"/>
                <a:ea typeface="BIZ UDPゴシック"/>
              </a:rPr>
              <a:t>世界標準の交通インフラであるライドシェアの実装に</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向け、国に</a:t>
            </a:r>
            <a:r>
              <a:rPr kumimoji="1" lang="ja-JP" altLang="en-US" sz="900" dirty="0">
                <a:latin typeface="BIZ UDPゴシック" panose="020B0400000000000000" pitchFamily="50" charset="-128"/>
                <a:ea typeface="BIZ UDPゴシック"/>
              </a:rPr>
              <a:t>対し必要な</a:t>
            </a:r>
            <a:br>
              <a:rPr kumimoji="1" lang="en-US" altLang="ja-JP" sz="900" dirty="0">
                <a:latin typeface="BIZ UDPゴシック" panose="020B0400000000000000" pitchFamily="50" charset="-128"/>
                <a:ea typeface="BIZ UDPゴシック"/>
              </a:rPr>
            </a:br>
            <a:r>
              <a:rPr kumimoji="1" lang="ja-JP" altLang="en-US" sz="900" dirty="0">
                <a:latin typeface="BIZ UDPゴシック" panose="020B0400000000000000" pitchFamily="50" charset="-128"/>
                <a:ea typeface="BIZ UDPゴシック"/>
              </a:rPr>
              <a:t>働きかけ</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a:rPr>
              <a:t>を行う</a:t>
            </a:r>
            <a:endParaRPr lang="ja-JP" altLang="en-US" sz="900" dirty="0">
              <a:ea typeface="BIZ UDPゴシック"/>
              <a:cs typeface="Calibri"/>
            </a:endParaRPr>
          </a:p>
        </p:txBody>
      </p:sp>
      <p:grpSp>
        <p:nvGrpSpPr>
          <p:cNvPr id="13" name="グループ化 12">
            <a:extLst>
              <a:ext uri="{FF2B5EF4-FFF2-40B4-BE49-F238E27FC236}">
                <a16:creationId xmlns:a16="http://schemas.microsoft.com/office/drawing/2014/main" id="{EF4E2BED-8A20-4598-A34F-2664F1B455F6}"/>
              </a:ext>
            </a:extLst>
          </p:cNvPr>
          <p:cNvGrpSpPr/>
          <p:nvPr/>
        </p:nvGrpSpPr>
        <p:grpSpPr>
          <a:xfrm>
            <a:off x="5372653" y="1920188"/>
            <a:ext cx="2716780" cy="1874872"/>
            <a:chOff x="5246797" y="1811119"/>
            <a:chExt cx="2716780" cy="1874872"/>
          </a:xfrm>
        </p:grpSpPr>
        <p:grpSp>
          <p:nvGrpSpPr>
            <p:cNvPr id="10" name="グループ化 9">
              <a:extLst>
                <a:ext uri="{FF2B5EF4-FFF2-40B4-BE49-F238E27FC236}">
                  <a16:creationId xmlns:a16="http://schemas.microsoft.com/office/drawing/2014/main" id="{0BAD801A-4F28-4B2D-8B69-E014D91D4031}"/>
                </a:ext>
              </a:extLst>
            </p:cNvPr>
            <p:cNvGrpSpPr/>
            <p:nvPr/>
          </p:nvGrpSpPr>
          <p:grpSpPr>
            <a:xfrm>
              <a:off x="5246797" y="1811119"/>
              <a:ext cx="2716780" cy="1874872"/>
              <a:chOff x="5239674" y="1791384"/>
              <a:chExt cx="2716780" cy="1874872"/>
            </a:xfrm>
          </p:grpSpPr>
          <p:sp>
            <p:nvSpPr>
              <p:cNvPr id="3" name="テキスト ボックス 2">
                <a:extLst>
                  <a:ext uri="{FF2B5EF4-FFF2-40B4-BE49-F238E27FC236}">
                    <a16:creationId xmlns:a16="http://schemas.microsoft.com/office/drawing/2014/main" id="{8A2E1AF1-79A2-2692-5EB1-5B6DD0B8D707}"/>
                  </a:ext>
                </a:extLst>
              </p:cNvPr>
              <p:cNvSpPr txBox="1"/>
              <p:nvPr/>
            </p:nvSpPr>
            <p:spPr>
              <a:xfrm>
                <a:off x="5239674" y="1791384"/>
                <a:ext cx="2716780" cy="1874872"/>
              </a:xfrm>
              <a:prstGeom prst="rect">
                <a:avLst/>
              </a:prstGeom>
              <a:noFill/>
            </p:spPr>
            <p:txBody>
              <a:bodyPr wrap="square">
                <a:spAutoFit/>
              </a:bodyPr>
              <a:lstStyle/>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大阪府（</a:t>
                </a:r>
                <a:r>
                  <a:rPr lang="ja-JP" altLang="en-US" sz="750" dirty="0">
                    <a:latin typeface="BIZ UDPゴシック" panose="020B0400000000000000" pitchFamily="50" charset="-128"/>
                    <a:ea typeface="BIZ UDPゴシック" panose="020B0400000000000000" pitchFamily="50" charset="-128"/>
                  </a:rPr>
                  <a:t>事業期間令和４年度～）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補助上限額：３０万円／台</a:t>
                </a:r>
                <a:br>
                  <a:rPr lang="en-US" altLang="ja-JP" sz="750" dirty="0">
                    <a:latin typeface="BIZ UDPゴシック" panose="020B0400000000000000" pitchFamily="50" charset="-128"/>
                    <a:ea typeface="BIZ UDPゴシック" panose="020B0400000000000000" pitchFamily="50" charset="-128"/>
                  </a:rPr>
                </a:br>
                <a:r>
                  <a:rPr lang="en-US" altLang="ja-JP" sz="750" dirty="0">
                    <a:latin typeface="BIZ UDPゴシック" panose="020B0400000000000000" pitchFamily="50" charset="-128"/>
                    <a:ea typeface="BIZ UDPゴシック" panose="020B0400000000000000" pitchFamily="50" charset="-128"/>
                  </a:rPr>
                  <a:t>※</a:t>
                </a:r>
                <a:r>
                  <a:rPr lang="ja-JP" altLang="en-US" sz="750" dirty="0">
                    <a:latin typeface="BIZ UDPゴシック" panose="020B0400000000000000" pitchFamily="50" charset="-128"/>
                    <a:ea typeface="BIZ UDPゴシック" panose="020B0400000000000000" pitchFamily="50" charset="-128"/>
                  </a:rPr>
                  <a:t>令和５年度～　 </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国補助と併用を可能とする制度への拡充</a:t>
                </a:r>
                <a:endParaRPr lang="en-US" altLang="ja-JP" sz="750" dirty="0">
                  <a:latin typeface="BIZ UDPゴシック" panose="020B0400000000000000" pitchFamily="50" charset="-128"/>
                  <a:ea typeface="BIZ UDPゴシック" panose="020B0400000000000000" pitchFamily="50" charset="-128"/>
                </a:endParaRPr>
              </a:p>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大阪市</a:t>
                </a:r>
                <a:r>
                  <a:rPr lang="ja-JP" altLang="en-US" sz="750" dirty="0">
                    <a:latin typeface="BIZ UDPゴシック" panose="020B0400000000000000" pitchFamily="50" charset="-128"/>
                    <a:ea typeface="BIZ UDPゴシック" panose="020B0400000000000000" pitchFamily="50" charset="-128"/>
                  </a:rPr>
                  <a:t>（事業期間平成</a:t>
                </a:r>
                <a:r>
                  <a:rPr lang="en-US" altLang="ja-JP" sz="750" dirty="0">
                    <a:latin typeface="BIZ UDPゴシック" panose="020B0400000000000000" pitchFamily="50" charset="-128"/>
                    <a:ea typeface="BIZ UDPゴシック" panose="020B0400000000000000" pitchFamily="50" charset="-128"/>
                  </a:rPr>
                  <a:t>31</a:t>
                </a:r>
                <a:r>
                  <a:rPr lang="ja-JP" altLang="en-US" sz="750" dirty="0">
                    <a:latin typeface="BIZ UDPゴシック" panose="020B0400000000000000" pitchFamily="50" charset="-128"/>
                    <a:ea typeface="BIZ UDPゴシック" panose="020B0400000000000000" pitchFamily="50" charset="-128"/>
                  </a:rPr>
                  <a:t>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a:t>
                </a:r>
                <a:r>
                  <a:rPr lang="en-US" altLang="ja-JP" sz="750" dirty="0">
                    <a:latin typeface="BIZ UDPゴシック" panose="020B0400000000000000" pitchFamily="50" charset="-128"/>
                    <a:ea typeface="BIZ UDPゴシック" panose="020B0400000000000000" pitchFamily="50" charset="-128"/>
                  </a:rPr>
                  <a:t>30</a:t>
                </a:r>
                <a:r>
                  <a:rPr lang="ja-JP" altLang="en-US" sz="750" dirty="0">
                    <a:latin typeface="BIZ UDPゴシック" panose="020B0400000000000000" pitchFamily="50" charset="-128"/>
                    <a:ea typeface="BIZ UDPゴシック" panose="020B0400000000000000" pitchFamily="50" charset="-128"/>
                  </a:rPr>
                  <a:t>万円／台</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a:t>
                </a:r>
                <a:r>
                  <a:rPr lang="en-US" altLang="ja-JP" sz="750" dirty="0">
                    <a:latin typeface="BIZ UDPゴシック" panose="020B0400000000000000" pitchFamily="50" charset="-128"/>
                    <a:ea typeface="BIZ UDPゴシック" panose="020B0400000000000000" pitchFamily="50" charset="-128"/>
                  </a:rPr>
                  <a:t>※</a:t>
                </a:r>
                <a:r>
                  <a:rPr lang="ja-JP" altLang="en-US" sz="750" dirty="0">
                    <a:latin typeface="BIZ UDPゴシック" panose="020B0400000000000000" pitchFamily="50" charset="-128"/>
                    <a:ea typeface="BIZ UDPゴシック" panose="020B0400000000000000" pitchFamily="50" charset="-128"/>
                  </a:rPr>
                  <a:t>令和６年度～　</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国補助と併用を可能とする制度への拡充</a:t>
                </a:r>
                <a:endParaRPr lang="en-US" altLang="ja-JP" sz="750" dirty="0">
                  <a:latin typeface="BIZ UDPゴシック" panose="020B0400000000000000" pitchFamily="50" charset="-128"/>
                  <a:ea typeface="BIZ UDPゴシック" panose="020B0400000000000000" pitchFamily="50" charset="-128"/>
                </a:endParaRPr>
              </a:p>
              <a:p>
                <a:pPr marL="92075" indent="-92075">
                  <a:spcAft>
                    <a:spcPts val="975"/>
                  </a:spcAft>
                </a:pPr>
                <a:r>
                  <a:rPr lang="ja-JP" altLang="en-US" sz="750" b="1" dirty="0">
                    <a:latin typeface="BIZ UDPゴシック" panose="020B0400000000000000" pitchFamily="50" charset="-128"/>
                    <a:ea typeface="BIZ UDPゴシック" panose="020B0400000000000000" pitchFamily="50" charset="-128"/>
                  </a:rPr>
                  <a:t>吹田市</a:t>
                </a:r>
                <a:r>
                  <a:rPr lang="ja-JP" altLang="en-US" sz="750" dirty="0">
                    <a:latin typeface="BIZ UDPゴシック" panose="020B0400000000000000" pitchFamily="50" charset="-128"/>
                    <a:ea typeface="BIZ UDPゴシック" panose="020B0400000000000000" pitchFamily="50" charset="-128"/>
                  </a:rPr>
                  <a:t>（事業期間令和６年度）</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補助上限額：</a:t>
                </a:r>
                <a:r>
                  <a:rPr lang="en-US" altLang="ja-JP" sz="750" dirty="0">
                    <a:latin typeface="BIZ UDPゴシック" panose="020B0400000000000000" pitchFamily="50" charset="-128"/>
                    <a:ea typeface="BIZ UDPゴシック" panose="020B0400000000000000" pitchFamily="50" charset="-128"/>
                  </a:rPr>
                  <a:t>30</a:t>
                </a:r>
                <a:r>
                  <a:rPr lang="ja-JP" altLang="en-US" sz="750" dirty="0">
                    <a:latin typeface="BIZ UDPゴシック" panose="020B0400000000000000" pitchFamily="50" charset="-128"/>
                    <a:ea typeface="BIZ UDPゴシック" panose="020B0400000000000000" pitchFamily="50" charset="-128"/>
                  </a:rPr>
                  <a:t>万円／台</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国・府補助と併用可能な制度を新設</a:t>
                </a:r>
                <a:endParaRPr lang="en-US" altLang="ja-JP" sz="750" dirty="0">
                  <a:latin typeface="BIZ UDPゴシック" panose="020B0400000000000000" pitchFamily="50" charset="-128"/>
                  <a:ea typeface="BIZ UDPゴシック" panose="020B0400000000000000" pitchFamily="50" charset="-128"/>
                </a:endParaRPr>
              </a:p>
              <a:p>
                <a:pPr marL="263525">
                  <a:lnSpc>
                    <a:spcPts val="1000"/>
                  </a:lnSpc>
                  <a:spcAft>
                    <a:spcPts val="975"/>
                  </a:spcAft>
                </a:pPr>
                <a:endParaRPr kumimoji="1" lang="en-US" altLang="ja-JP" sz="850" dirty="0">
                  <a:latin typeface="BIZ UDPゴシック" panose="020B0400000000000000" pitchFamily="50" charset="-128"/>
                  <a:ea typeface="BIZ UDPゴシック" panose="020B0400000000000000" pitchFamily="50" charset="-128"/>
                </a:endParaRPr>
              </a:p>
            </p:txBody>
          </p:sp>
          <p:sp>
            <p:nvSpPr>
              <p:cNvPr id="9" name="左大かっこ 8">
                <a:extLst>
                  <a:ext uri="{FF2B5EF4-FFF2-40B4-BE49-F238E27FC236}">
                    <a16:creationId xmlns:a16="http://schemas.microsoft.com/office/drawing/2014/main" id="{533CD174-449B-493A-B9EA-F0F15D418CAD}"/>
                  </a:ext>
                </a:extLst>
              </p:cNvPr>
              <p:cNvSpPr/>
              <p:nvPr/>
            </p:nvSpPr>
            <p:spPr>
              <a:xfrm>
                <a:off x="5239674" y="1825561"/>
                <a:ext cx="45719" cy="159277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12" name="右大かっこ 11">
              <a:extLst>
                <a:ext uri="{FF2B5EF4-FFF2-40B4-BE49-F238E27FC236}">
                  <a16:creationId xmlns:a16="http://schemas.microsoft.com/office/drawing/2014/main" id="{552B514F-421A-4151-817C-034C24E89169}"/>
                </a:ext>
              </a:extLst>
            </p:cNvPr>
            <p:cNvSpPr/>
            <p:nvPr/>
          </p:nvSpPr>
          <p:spPr>
            <a:xfrm>
              <a:off x="7272537" y="1845296"/>
              <a:ext cx="45719" cy="1592778"/>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50" name="テキスト ボックス 49">
            <a:extLst>
              <a:ext uri="{FF2B5EF4-FFF2-40B4-BE49-F238E27FC236}">
                <a16:creationId xmlns:a16="http://schemas.microsoft.com/office/drawing/2014/main" id="{08794C50-513A-4537-8200-89A44DBE56B3}"/>
              </a:ext>
            </a:extLst>
          </p:cNvPr>
          <p:cNvSpPr txBox="1"/>
          <p:nvPr/>
        </p:nvSpPr>
        <p:spPr>
          <a:xfrm>
            <a:off x="209034" y="736886"/>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・ライドシェア</a:t>
            </a:r>
            <a:endParaRPr lang="ja-JP" altLang="en-US" sz="1200" dirty="0"/>
          </a:p>
        </p:txBody>
      </p:sp>
      <p:sp>
        <p:nvSpPr>
          <p:cNvPr id="51" name="テキスト ボックス 50">
            <a:extLst>
              <a:ext uri="{FF2B5EF4-FFF2-40B4-BE49-F238E27FC236}">
                <a16:creationId xmlns:a16="http://schemas.microsoft.com/office/drawing/2014/main" id="{E29E38CD-D7E1-4A7C-BCE4-A34CE7E6FB14}"/>
              </a:ext>
            </a:extLst>
          </p:cNvPr>
          <p:cNvSpPr txBox="1"/>
          <p:nvPr/>
        </p:nvSpPr>
        <p:spPr>
          <a:xfrm>
            <a:off x="4990453" y="708844"/>
            <a:ext cx="2368233" cy="276999"/>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a:t>
            </a:r>
            <a:r>
              <a:rPr lang="en-US" altLang="ja-JP" sz="1200" b="1" dirty="0">
                <a:latin typeface="BIZ UDPゴシック" panose="020B0400000000000000" pitchFamily="50" charset="-128"/>
                <a:ea typeface="BIZ UDPゴシック" panose="020B0400000000000000" pitchFamily="50" charset="-128"/>
              </a:rPr>
              <a:t>UD</a:t>
            </a:r>
            <a:r>
              <a:rPr lang="ja-JP" altLang="en-US" sz="1200" b="1" dirty="0">
                <a:latin typeface="BIZ UDPゴシック" panose="020B0400000000000000" pitchFamily="50" charset="-128"/>
                <a:ea typeface="BIZ UDPゴシック" panose="020B0400000000000000" pitchFamily="50" charset="-128"/>
              </a:rPr>
              <a:t>タクシーの普及</a:t>
            </a:r>
            <a:endParaRPr lang="ja-JP" altLang="en-US" sz="1200" dirty="0"/>
          </a:p>
        </p:txBody>
      </p:sp>
      <p:pic>
        <p:nvPicPr>
          <p:cNvPr id="44" name="図 43">
            <a:extLst>
              <a:ext uri="{FF2B5EF4-FFF2-40B4-BE49-F238E27FC236}">
                <a16:creationId xmlns:a16="http://schemas.microsoft.com/office/drawing/2014/main" id="{227BF35C-7415-4516-B00C-C78949E52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88" y="3595542"/>
            <a:ext cx="1384403" cy="799947"/>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E6FFECF4-7DC1-479C-AC7F-508F6DE4EAF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04321" y="3423424"/>
            <a:ext cx="1140701" cy="992990"/>
          </a:xfrm>
          <a:prstGeom prst="rect">
            <a:avLst/>
          </a:prstGeom>
        </p:spPr>
      </p:pic>
      <p:pic>
        <p:nvPicPr>
          <p:cNvPr id="52" name="図 51">
            <a:extLst>
              <a:ext uri="{FF2B5EF4-FFF2-40B4-BE49-F238E27FC236}">
                <a16:creationId xmlns:a16="http://schemas.microsoft.com/office/drawing/2014/main" id="{C1C45227-6CA9-4BF4-8387-3A6221BBAC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41254" y="3518443"/>
            <a:ext cx="1459326" cy="877046"/>
          </a:xfrm>
          <a:prstGeom prst="rect">
            <a:avLst/>
          </a:prstGeom>
        </p:spPr>
      </p:pic>
      <p:grpSp>
        <p:nvGrpSpPr>
          <p:cNvPr id="53" name="グループ化 52">
            <a:extLst>
              <a:ext uri="{FF2B5EF4-FFF2-40B4-BE49-F238E27FC236}">
                <a16:creationId xmlns:a16="http://schemas.microsoft.com/office/drawing/2014/main" id="{241559E0-E33D-4262-AE6E-7251B135CFFA}"/>
              </a:ext>
            </a:extLst>
          </p:cNvPr>
          <p:cNvGrpSpPr/>
          <p:nvPr/>
        </p:nvGrpSpPr>
        <p:grpSpPr>
          <a:xfrm>
            <a:off x="7876421" y="2263829"/>
            <a:ext cx="2012255" cy="1815154"/>
            <a:chOff x="7064423" y="2957715"/>
            <a:chExt cx="3165726" cy="3023430"/>
          </a:xfrm>
        </p:grpSpPr>
        <p:pic>
          <p:nvPicPr>
            <p:cNvPr id="54" name="図 53">
              <a:extLst>
                <a:ext uri="{FF2B5EF4-FFF2-40B4-BE49-F238E27FC236}">
                  <a16:creationId xmlns:a16="http://schemas.microsoft.com/office/drawing/2014/main" id="{125A804F-E731-4CB4-BC0F-72CFF0F085D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64423" y="2957715"/>
              <a:ext cx="2532595" cy="1357950"/>
            </a:xfrm>
            <a:prstGeom prst="rect">
              <a:avLst/>
            </a:prstGeom>
          </p:spPr>
        </p:pic>
        <p:sp>
          <p:nvSpPr>
            <p:cNvPr id="55" name="テキスト ボックス 8">
              <a:extLst>
                <a:ext uri="{FF2B5EF4-FFF2-40B4-BE49-F238E27FC236}">
                  <a16:creationId xmlns:a16="http://schemas.microsoft.com/office/drawing/2014/main" id="{92EEBFAD-E55A-483E-8132-89526591282F}"/>
                </a:ext>
              </a:extLst>
            </p:cNvPr>
            <p:cNvSpPr txBox="1">
              <a:spLocks noChangeArrowheads="1"/>
            </p:cNvSpPr>
            <p:nvPr/>
          </p:nvSpPr>
          <p:spPr bwMode="auto">
            <a:xfrm>
              <a:off x="7942187" y="5699187"/>
              <a:ext cx="2287962" cy="28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500" dirty="0">
                  <a:latin typeface="BIZ UDPゴシック" panose="020B0400000000000000" pitchFamily="50" charset="-128"/>
                  <a:ea typeface="BIZ UDPゴシック" panose="020B0400000000000000" pitchFamily="50" charset="-128"/>
                </a:rPr>
                <a:t>出典</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トヨタジャパンタクシー</a:t>
              </a:r>
              <a:r>
                <a:rPr lang="en-US" altLang="ja-JP" sz="500" dirty="0">
                  <a:latin typeface="BIZ UDPゴシック" panose="020B0400000000000000" pitchFamily="50" charset="-128"/>
                  <a:ea typeface="BIZ UDPゴシック" panose="020B0400000000000000" pitchFamily="50" charset="-128"/>
                </a:rPr>
                <a:t>HP</a:t>
              </a:r>
            </a:p>
          </p:txBody>
        </p:sp>
        <p:pic>
          <p:nvPicPr>
            <p:cNvPr id="56" name="図 55">
              <a:extLst>
                <a:ext uri="{FF2B5EF4-FFF2-40B4-BE49-F238E27FC236}">
                  <a16:creationId xmlns:a16="http://schemas.microsoft.com/office/drawing/2014/main" id="{4E00E94B-254F-4F33-B8ED-91CC7A741BD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3856" y="4443303"/>
              <a:ext cx="2443163" cy="1285876"/>
            </a:xfrm>
            <a:prstGeom prst="rect">
              <a:avLst/>
            </a:prstGeom>
          </p:spPr>
        </p:pic>
      </p:grpSp>
    </p:spTree>
    <p:extLst>
      <p:ext uri="{BB962C8B-B14F-4D97-AF65-F5344CB8AC3E}">
        <p14:creationId xmlns:p14="http://schemas.microsoft.com/office/powerpoint/2010/main" val="267955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ADCF6C04-A5F8-4A16-A51B-01DECF37D93A}"/>
              </a:ext>
            </a:extLst>
          </p:cNvPr>
          <p:cNvSpPr/>
          <p:nvPr/>
        </p:nvSpPr>
        <p:spPr>
          <a:xfrm>
            <a:off x="119950" y="203200"/>
            <a:ext cx="9659960" cy="6548664"/>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84" name="正方形/長方形 83">
            <a:extLst>
              <a:ext uri="{FF2B5EF4-FFF2-40B4-BE49-F238E27FC236}">
                <a16:creationId xmlns:a16="http://schemas.microsoft.com/office/drawing/2014/main" id="{B16BB5B5-AF46-45FA-B998-85319EF25339}"/>
              </a:ext>
            </a:extLst>
          </p:cNvPr>
          <p:cNvSpPr/>
          <p:nvPr/>
        </p:nvSpPr>
        <p:spPr>
          <a:xfrm>
            <a:off x="284674" y="855873"/>
            <a:ext cx="4739639" cy="352182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pPr marL="90488" indent="-90488"/>
            <a:r>
              <a:rPr lang="ja-JP" altLang="en-US" sz="1050" b="1" dirty="0">
                <a:solidFill>
                  <a:prstClr val="black"/>
                </a:solidFill>
                <a:latin typeface="BIZ UDPゴシック" panose="020B0400000000000000" pitchFamily="50" charset="-128"/>
                <a:ea typeface="BIZ UDPゴシック" panose="020B0400000000000000" pitchFamily="50" charset="-128"/>
              </a:rPr>
              <a:t>○大阪まちボランティアの実施</a:t>
            </a:r>
            <a:endParaRPr lang="en-US" altLang="ja-JP" sz="1050" b="1" strike="sngStrike" dirty="0">
              <a:solidFill>
                <a:srgbClr val="FF0000"/>
              </a:solidFill>
              <a:highlight>
                <a:srgbClr val="FFFF00"/>
              </a:highlight>
              <a:latin typeface="BIZ UDPゴシック" panose="020B0400000000000000" pitchFamily="50" charset="-128"/>
              <a:ea typeface="BIZ UDPゴシック" panose="020B0400000000000000" pitchFamily="50" charset="-128"/>
            </a:endParaRPr>
          </a:p>
          <a:p>
            <a:pPr marL="182563" indent="-90488"/>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博覧会協会と連携し、国内外から万博会場や大阪・関西を訪れる人に「万博の顔」として主要駅・空港等での歓迎や万博情報案内、大阪ヘルスケアパビリオンでの来館者サポート等を実施し、来訪者の利便性・満足度向上に寄与　</a:t>
            </a:r>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61EC982F-4E52-4B8A-8317-F4E82E9C4320}"/>
              </a:ext>
            </a:extLst>
          </p:cNvPr>
          <p:cNvSpPr txBox="1"/>
          <p:nvPr/>
        </p:nvSpPr>
        <p:spPr>
          <a:xfrm>
            <a:off x="335424" y="1478361"/>
            <a:ext cx="4872765" cy="1538113"/>
          </a:xfrm>
          <a:prstGeom prst="rect">
            <a:avLst/>
          </a:prstGeom>
          <a:noFill/>
        </p:spPr>
        <p:txBody>
          <a:bodyPr wrap="square">
            <a:spAutoFit/>
          </a:bodyP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lang="en-US" altLang="ja-JP" sz="850" dirty="0">
              <a:latin typeface="BIZ UDゴシック" panose="020B0400000000000000" pitchFamily="49" charset="-128"/>
              <a:ea typeface="BIZ UDゴシック" panose="020B0400000000000000" pitchFamily="49" charset="-128"/>
            </a:endParaRPr>
          </a:p>
          <a:p>
            <a:pPr marL="179388" marR="0" lvl="0" indent="-90488" algn="l" defTabSz="457200" rtl="0"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a:t>
            </a:r>
            <a:r>
              <a:rPr kumimoji="1" lang="en-US" altLang="ja-JP" sz="850" dirty="0">
                <a:latin typeface="BIZ UDゴシック" panose="020B0400000000000000" pitchFamily="49" charset="-128"/>
                <a:ea typeface="BIZ UDゴシック" panose="020B0400000000000000" pitchFamily="49" charset="-128"/>
              </a:rPr>
              <a:t>  </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活動期間　令和７</a:t>
            </a:r>
            <a:r>
              <a:rPr kumimoji="1" lang="ja-JP" altLang="en-US" sz="850" dirty="0">
                <a:latin typeface="BIZ UDPゴシック" panose="020B0400000000000000" pitchFamily="50" charset="-128"/>
                <a:ea typeface="BIZ UDPゴシック" panose="020B0400000000000000" pitchFamily="50" charset="-128"/>
              </a:rPr>
              <a:t>年</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4</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月</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13</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a:t>
            </a:r>
            <a:r>
              <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184</a:t>
            </a: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日間）</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活動内容　主要駅・空港等における万博・交通・観光情報の案内</a:t>
            </a:r>
          </a:p>
          <a:p>
            <a:pPr marL="806450" marR="0" lvl="0" indent="-806450"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大阪ヘルスケアパビリオンにおける来館者の案内や体験コンテンツ等の補助</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活動場所　大阪国際空港、関西国際空港、新大阪駅、大阪駅、中之島駅、</a:t>
            </a:r>
            <a:endParaRPr kumimoji="1" lang="en-US" altLang="ja-JP"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074738" marR="0" lvl="0" indent="-1074738"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北浜駅・淀屋橋駅、なんば駅、天王寺駅、大阪ヘルスケアパビリオン</a:t>
            </a: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85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活動人数</a:t>
            </a:r>
            <a:r>
              <a:rPr kumimoji="1" lang="ja-JP" altLang="en-US"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10,955</a:t>
            </a:r>
            <a:r>
              <a:rPr kumimoji="1" lang="ja-JP" altLang="en-US" sz="90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　</a:t>
            </a:r>
            <a:endParaRPr kumimoji="1" lang="en-US" altLang="ja-JP" sz="85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806450" marR="0" lvl="0" indent="-80645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延べ</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７６，</a:t>
            </a:r>
            <a: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586</a:t>
            </a: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r>
              <a:rPr kumimoji="1" lang="ja-JP" altLang="en-US" sz="900" b="0"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主要駅・空港 </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63,620</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　</a:t>
            </a:r>
            <a:r>
              <a:rPr kumimoji="0" lang="ja-JP" altLang="en-US"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大阪ヘルスケア</a:t>
            </a:r>
            <a:r>
              <a:rPr kumimoji="0" lang="en-US" altLang="ja-JP" sz="900" b="1" i="0"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PV </a:t>
            </a:r>
            <a:r>
              <a:rPr kumimoji="0"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12,966</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人）</a:t>
            </a:r>
            <a:endPar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lang="ja-JP" altLang="en-US" sz="900" dirty="0">
                <a:latin typeface="BIZ UDPゴシック" panose="020B0400000000000000" pitchFamily="50" charset="-128"/>
                <a:ea typeface="BIZ UDPゴシック" panose="020B0400000000000000" pitchFamily="50" charset="-128"/>
              </a:rPr>
              <a:t>　　</a:t>
            </a:r>
            <a:r>
              <a:rPr kumimoji="0"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駅・空港での問い合わせ対応件数　</a:t>
            </a: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a:t>
            </a:r>
            <a:r>
              <a:rPr kumimoji="1" lang="en-US" altLang="ja-JP" sz="9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352,547</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件</a:t>
            </a:r>
            <a:endParaRPr lang="en-US" altLang="ja-JP" sz="850" dirty="0">
              <a:latin typeface="BIZ UDゴシック" panose="020B0400000000000000" pitchFamily="49" charset="-128"/>
              <a:ea typeface="BIZ UDゴシック" panose="020B0400000000000000" pitchFamily="49" charset="-128"/>
            </a:endParaRPr>
          </a:p>
          <a:p>
            <a:pPr marL="93663" marR="0" lvl="0" indent="-93663" algn="l" defTabSz="457200" rtl="0" eaLnBrk="1" fontAlgn="auto" latinLnBrk="0" hangingPunct="1">
              <a:lnSpc>
                <a:spcPct val="200000"/>
              </a:lnSpc>
              <a:spcBef>
                <a:spcPts val="0"/>
              </a:spcBef>
              <a:spcAft>
                <a:spcPts val="0"/>
              </a:spcAft>
              <a:buClrTx/>
              <a:buSzTx/>
              <a:buFontTx/>
              <a:buNone/>
              <a:tabLst/>
              <a:defRPr/>
            </a:pPr>
            <a:r>
              <a:rPr lang="ja-JP" altLang="en-US" sz="850" dirty="0">
                <a:latin typeface="BIZ UDゴシック" panose="020B0400000000000000" pitchFamily="49" charset="-128"/>
                <a:ea typeface="BIZ UDゴシック" panose="020B0400000000000000" pitchFamily="49"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850" dirty="0">
                <a:latin typeface="BIZ UDゴシック" panose="020B0400000000000000" pitchFamily="49" charset="-128"/>
                <a:ea typeface="BIZ UDゴシック" panose="020B0400000000000000" pitchFamily="49" charset="-128"/>
              </a:rPr>
              <a:t>交流機会を増やし活動が促進されるよう交流プログラム等を実施</a:t>
            </a:r>
            <a:endParaRPr lang="ja-JP" altLang="en-US" sz="850" dirty="0"/>
          </a:p>
        </p:txBody>
      </p:sp>
      <p:sp>
        <p:nvSpPr>
          <p:cNvPr id="5" name="スライド番号プレースホルダー 4">
            <a:extLst>
              <a:ext uri="{FF2B5EF4-FFF2-40B4-BE49-F238E27FC236}">
                <a16:creationId xmlns:a16="http://schemas.microsoft.com/office/drawing/2014/main" id="{25A669E0-A62E-4115-8C7F-227BC8F62EE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12</a:t>
            </a:fld>
            <a:endParaRPr kumimoji="1" lang="ja-JP" altLang="en-US" dirty="0"/>
          </a:p>
        </p:txBody>
      </p:sp>
      <p:sp>
        <p:nvSpPr>
          <p:cNvPr id="46" name="テキスト ボックス 45">
            <a:extLst>
              <a:ext uri="{FF2B5EF4-FFF2-40B4-BE49-F238E27FC236}">
                <a16:creationId xmlns:a16="http://schemas.microsoft.com/office/drawing/2014/main" id="{7B656B90-6C33-4873-A202-2CC6514BBF62}"/>
              </a:ext>
            </a:extLst>
          </p:cNvPr>
          <p:cNvSpPr txBox="1"/>
          <p:nvPr/>
        </p:nvSpPr>
        <p:spPr>
          <a:xfrm>
            <a:off x="366462" y="3970629"/>
            <a:ext cx="1434101"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関西国際空港での活動の様子</a:t>
            </a:r>
          </a:p>
        </p:txBody>
      </p:sp>
      <p:sp>
        <p:nvSpPr>
          <p:cNvPr id="2" name="正方形/長方形 1">
            <a:extLst>
              <a:ext uri="{FF2B5EF4-FFF2-40B4-BE49-F238E27FC236}">
                <a16:creationId xmlns:a16="http://schemas.microsoft.com/office/drawing/2014/main" id="{B055C80D-1ABA-4FE6-A1DA-336322EFE852}"/>
              </a:ext>
            </a:extLst>
          </p:cNvPr>
          <p:cNvSpPr/>
          <p:nvPr/>
        </p:nvSpPr>
        <p:spPr>
          <a:xfrm>
            <a:off x="769924" y="5141950"/>
            <a:ext cx="308695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90488" algn="l" defTabSz="4572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1200" cap="none" spc="0" normalizeH="0" baseline="0" noProof="0" dirty="0">
              <a:ln>
                <a:noFill/>
              </a:ln>
              <a:solidFill>
                <a:srgbClr val="FF0000"/>
              </a:solidFill>
              <a:effectLst/>
              <a:uLnTx/>
              <a:uFillTx/>
              <a:latin typeface="BIZ UDゴシック" panose="020B0400000000000000" pitchFamily="49" charset="-128"/>
              <a:ea typeface="BIZ UDゴシック" panose="020B0400000000000000" pitchFamily="49" charset="-128"/>
              <a:cs typeface="+mn-cs"/>
            </a:endParaRPr>
          </a:p>
        </p:txBody>
      </p:sp>
      <p:sp>
        <p:nvSpPr>
          <p:cNvPr id="56" name="正方形/長方形 55">
            <a:extLst>
              <a:ext uri="{FF2B5EF4-FFF2-40B4-BE49-F238E27FC236}">
                <a16:creationId xmlns:a16="http://schemas.microsoft.com/office/drawing/2014/main" id="{646FCC5A-1F1E-4A44-B158-17AA7961326D}"/>
              </a:ext>
            </a:extLst>
          </p:cNvPr>
          <p:cNvSpPr/>
          <p:nvPr/>
        </p:nvSpPr>
        <p:spPr>
          <a:xfrm>
            <a:off x="280918" y="4266169"/>
            <a:ext cx="4645405" cy="58835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ja-JP" altLang="en-US" sz="1050" b="1" dirty="0">
                <a:latin typeface="BIZ UDPゴシック" panose="020B0400000000000000" pitchFamily="50" charset="-128"/>
                <a:ea typeface="BIZ UDPゴシック" panose="020B0400000000000000" pitchFamily="50" charset="-128"/>
              </a:rPr>
              <a:t>○ボランティア文化の機運醸成</a:t>
            </a:r>
            <a:endParaRPr lang="en-US" altLang="ja-JP" sz="1050" b="1"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・万博を契機に、ボランティア活動による来訪者のおもてなしやボランティア同士の交流　</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プログラムにより、大阪府内にボランティア文化の機運が醸成</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・当該機運を一過性のものとせず、万博のレガシーとして今後に生かす必要</a:t>
            </a:r>
            <a:endParaRPr lang="en-US" altLang="ja-JP" sz="850"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E26C2E15-01CB-4028-AAE0-E3B3B2DB119F}"/>
              </a:ext>
            </a:extLst>
          </p:cNvPr>
          <p:cNvSpPr txBox="1"/>
          <p:nvPr/>
        </p:nvSpPr>
        <p:spPr>
          <a:xfrm>
            <a:off x="232892" y="473748"/>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400" b="1" u="sng" dirty="0">
                <a:latin typeface="BIZ UDPゴシック" panose="020B0400000000000000" pitchFamily="50" charset="-128"/>
                <a:ea typeface="BIZ UDPゴシック" panose="020B0400000000000000" pitchFamily="50" charset="-128"/>
              </a:rPr>
              <a:t>③</a:t>
            </a: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おもてなし</a:t>
            </a:r>
            <a:endParaRPr kumimoji="0" lang="en-US" altLang="ja-JP" sz="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正方形/長方形 49">
            <a:extLst>
              <a:ext uri="{FF2B5EF4-FFF2-40B4-BE49-F238E27FC236}">
                <a16:creationId xmlns:a16="http://schemas.microsoft.com/office/drawing/2014/main" id="{C8645634-F867-4E93-98D0-61654B470AE8}"/>
              </a:ext>
            </a:extLst>
          </p:cNvPr>
          <p:cNvSpPr/>
          <p:nvPr/>
        </p:nvSpPr>
        <p:spPr>
          <a:xfrm>
            <a:off x="5166334" y="855873"/>
            <a:ext cx="2848718" cy="20392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○能登半島地域の子ども大阪観光招待事業</a:t>
            </a:r>
          </a:p>
          <a:p>
            <a:pPr marL="182563" lvl="0" indent="-93663">
              <a:defRPr/>
            </a:pPr>
            <a:r>
              <a:rPr lang="ja-JP" altLang="en-US" sz="850" dirty="0">
                <a:solidFill>
                  <a:schemeClr val="tx1"/>
                </a:solidFill>
                <a:latin typeface="BIZ UDPゴシック" panose="020B0400000000000000" pitchFamily="50" charset="-128"/>
                <a:ea typeface="BIZ UDPゴシック" panose="020B0400000000000000" pitchFamily="50" charset="-128"/>
              </a:rPr>
              <a:t>・能登半島地震及び豪雨災害で被災した地域の子ども</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たちを万博・大阪観光に招待し、未来社会を体験</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することで将来の希望につなげてもらうとともに、</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観光を通じて大阪の都市魅力を発信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lvl="0" indent="-93663">
              <a:defRPr/>
            </a:pPr>
            <a:endParaRPr lang="ja-JP" altLang="en-US"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対象</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奥能登地域（輪島市、珠洲市、穴水町、</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能登町）の小学５・</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年生及び中学生と</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その保護者</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参加者数　８８８人</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旅程  　　　</a:t>
            </a:r>
            <a:r>
              <a:rPr kumimoji="1" lang="en-US" altLang="ja-JP" sz="850" dirty="0">
                <a:solidFill>
                  <a:schemeClr val="tx1"/>
                </a:solidFill>
                <a:latin typeface="BIZ UDPゴシック" panose="020B0400000000000000" pitchFamily="50" charset="-128"/>
                <a:ea typeface="BIZ UDPゴシック" panose="020B0400000000000000" pitchFamily="50" charset="-128"/>
              </a:rPr>
              <a:t>7</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25</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19</a:t>
            </a:r>
            <a:r>
              <a:rPr kumimoji="1" lang="ja-JP" altLang="en-US" sz="850" dirty="0">
                <a:solidFill>
                  <a:schemeClr val="tx1"/>
                </a:solidFill>
                <a:latin typeface="BIZ UDPゴシック" panose="020B0400000000000000" pitchFamily="50" charset="-128"/>
                <a:ea typeface="BIZ UDPゴシック" panose="020B0400000000000000" pitchFamily="50" charset="-128"/>
              </a:rPr>
              <a:t>日にかけて、</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a:t>
            </a:r>
            <a:r>
              <a:rPr kumimoji="1" lang="en-US" altLang="ja-JP" sz="850" dirty="0">
                <a:solidFill>
                  <a:schemeClr val="tx1"/>
                </a:solidFill>
                <a:latin typeface="BIZ UDPゴシック" panose="020B0400000000000000" pitchFamily="50" charset="-128"/>
                <a:ea typeface="BIZ UDPゴシック" panose="020B0400000000000000" pitchFamily="50" charset="-128"/>
              </a:rPr>
              <a:t>2</a:t>
            </a:r>
            <a:r>
              <a:rPr kumimoji="1" lang="ja-JP" altLang="en-US" sz="850" dirty="0">
                <a:solidFill>
                  <a:schemeClr val="tx1"/>
                </a:solidFill>
                <a:latin typeface="BIZ UDPゴシック" panose="020B0400000000000000" pitchFamily="50" charset="-128"/>
                <a:ea typeface="BIZ UDPゴシック" panose="020B0400000000000000" pitchFamily="50" charset="-128"/>
              </a:rPr>
              <a:t>泊</a:t>
            </a:r>
            <a:r>
              <a:rPr kumimoji="1" lang="en-US" altLang="ja-JP" sz="850" dirty="0">
                <a:solidFill>
                  <a:schemeClr val="tx1"/>
                </a:solidFill>
                <a:latin typeface="BIZ UDPゴシック" panose="020B0400000000000000" pitchFamily="50" charset="-128"/>
                <a:ea typeface="BIZ UDPゴシック" panose="020B0400000000000000" pitchFamily="50" charset="-128"/>
              </a:rPr>
              <a:t>3</a:t>
            </a:r>
            <a:r>
              <a:rPr kumimoji="1" lang="ja-JP" altLang="en-US" sz="850" dirty="0">
                <a:solidFill>
                  <a:schemeClr val="tx1"/>
                </a:solidFill>
                <a:latin typeface="BIZ UDPゴシック" panose="020B0400000000000000" pitchFamily="50" charset="-128"/>
                <a:ea typeface="BIZ UDPゴシック" panose="020B0400000000000000" pitchFamily="50" charset="-128"/>
              </a:rPr>
              <a:t>日の旅行を</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行程実施</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BEE4E63B-EBF8-4AE1-952E-2467E35F44C1}"/>
              </a:ext>
            </a:extLst>
          </p:cNvPr>
          <p:cNvSpPr txBox="1"/>
          <p:nvPr/>
        </p:nvSpPr>
        <p:spPr>
          <a:xfrm>
            <a:off x="1887216" y="3975503"/>
            <a:ext cx="1392151"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大阪ヘルスケアパビリオンでの活動の様子</a:t>
            </a:r>
          </a:p>
        </p:txBody>
      </p:sp>
      <p:sp>
        <p:nvSpPr>
          <p:cNvPr id="31" name="テキスト ボックス 30">
            <a:extLst>
              <a:ext uri="{FF2B5EF4-FFF2-40B4-BE49-F238E27FC236}">
                <a16:creationId xmlns:a16="http://schemas.microsoft.com/office/drawing/2014/main" id="{F3447F9B-9A24-4093-97F0-4B688E41B99F}"/>
              </a:ext>
            </a:extLst>
          </p:cNvPr>
          <p:cNvSpPr txBox="1"/>
          <p:nvPr/>
        </p:nvSpPr>
        <p:spPr>
          <a:xfrm>
            <a:off x="8113043" y="2165067"/>
            <a:ext cx="1348338" cy="169277"/>
          </a:xfrm>
          <a:prstGeom prst="rect">
            <a:avLst/>
          </a:prstGeom>
          <a:noFill/>
        </p:spPr>
        <p:txBody>
          <a:bodyPr wrap="square" rtlCol="0">
            <a:spAutoFit/>
          </a:bodyPr>
          <a:lstStyle/>
          <a:p>
            <a:pPr algn="ctr"/>
            <a:r>
              <a:rPr kumimoji="1" lang="ja-JP" altLang="en-US" sz="500" dirty="0">
                <a:latin typeface="BIZ UDPゴシック" panose="020B0400000000000000" pitchFamily="50" charset="-128"/>
                <a:ea typeface="BIZ UDPゴシック" panose="020B0400000000000000" pitchFamily="50" charset="-128"/>
              </a:rPr>
              <a:t>能登半島地域の子ども大阪観光招待事業</a:t>
            </a:r>
            <a:endParaRPr kumimoji="1" lang="en-US" altLang="ja-JP" sz="500" dirty="0">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34BDA7C0-1E30-4397-90C3-D02066A92479}"/>
              </a:ext>
            </a:extLst>
          </p:cNvPr>
          <p:cNvSpPr/>
          <p:nvPr/>
        </p:nvSpPr>
        <p:spPr>
          <a:xfrm>
            <a:off x="5208189" y="2702555"/>
            <a:ext cx="4526817"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○夏休みこども特別招待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92075" indent="-3175"/>
            <a:r>
              <a:rPr lang="ja-JP" altLang="en-US" sz="850" dirty="0">
                <a:solidFill>
                  <a:schemeClr val="tx1"/>
                </a:solidFill>
                <a:latin typeface="BIZ UDPゴシック" panose="020B0400000000000000" pitchFamily="50" charset="-128"/>
                <a:ea typeface="BIZ UDPゴシック" panose="020B0400000000000000" pitchFamily="50" charset="-128"/>
              </a:rPr>
              <a:t>・各学校を通じて配付された「こども招待一日券」を持っていながら保護者同伴で来場</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できない児童・生徒を対象に「夏休み特別招待」を実施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indent="-3175"/>
            <a:r>
              <a:rPr lang="ja-JP" altLang="en-US" sz="850" dirty="0">
                <a:solidFill>
                  <a:schemeClr val="tx1"/>
                </a:solidFill>
                <a:latin typeface="BIZ UDPゴシック" panose="020B0400000000000000" pitchFamily="50" charset="-128"/>
                <a:ea typeface="BIZ UDPゴシック" panose="020B0400000000000000" pitchFamily="50" charset="-128"/>
              </a:rPr>
              <a:t>　「万博に行きたい」という気持ちを持ちながら、家庭の様々な事情により来場が困難な</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児童・生徒にも、万博を体験できる機会を提供</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対象</a:t>
            </a:r>
            <a:r>
              <a:rPr kumimoji="1" lang="en-US" altLang="ja-JP"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850" dirty="0">
                <a:solidFill>
                  <a:schemeClr val="tx1"/>
                </a:solidFill>
                <a:latin typeface="BIZ UDPゴシック" panose="020B0400000000000000" pitchFamily="50" charset="-128"/>
                <a:ea typeface="BIZ UDPゴシック" panose="020B0400000000000000" pitchFamily="50" charset="-128"/>
              </a:rPr>
              <a:t>　　　各学校を通じて配付された「こども招待一日券」を持つ</a:t>
            </a:r>
            <a:r>
              <a:rPr kumimoji="1" lang="en-US" altLang="ja-JP" sz="850" dirty="0">
                <a:solidFill>
                  <a:schemeClr val="tx1"/>
                </a:solidFill>
                <a:latin typeface="BIZ UDPゴシック" panose="020B0400000000000000" pitchFamily="50" charset="-128"/>
                <a:ea typeface="BIZ UDPゴシック" panose="020B0400000000000000" pitchFamily="50" charset="-128"/>
              </a:rPr>
              <a:t>3</a:t>
            </a:r>
            <a:r>
              <a:rPr kumimoji="1" lang="ja-JP" altLang="en-US" sz="850" dirty="0">
                <a:solidFill>
                  <a:schemeClr val="tx1"/>
                </a:solidFill>
                <a:latin typeface="BIZ UDPゴシック" panose="020B0400000000000000" pitchFamily="50" charset="-128"/>
                <a:ea typeface="BIZ UDPゴシック" panose="020B0400000000000000" pitchFamily="50" charset="-128"/>
              </a:rPr>
              <a:t>～</a:t>
            </a:r>
            <a:r>
              <a:rPr kumimoji="1" lang="en-US" altLang="ja-JP" sz="850" dirty="0">
                <a:solidFill>
                  <a:schemeClr val="tx1"/>
                </a:solidFill>
                <a:latin typeface="BIZ UDPゴシック" panose="020B0400000000000000" pitchFamily="50" charset="-128"/>
                <a:ea typeface="BIZ UDPゴシック" panose="020B0400000000000000" pitchFamily="50" charset="-128"/>
              </a:rPr>
              <a:t>6</a:t>
            </a:r>
            <a:r>
              <a:rPr kumimoji="1" lang="ja-JP" altLang="en-US" sz="850" dirty="0">
                <a:solidFill>
                  <a:schemeClr val="tx1"/>
                </a:solidFill>
                <a:latin typeface="BIZ UDPゴシック" panose="020B0400000000000000" pitchFamily="50" charset="-128"/>
                <a:ea typeface="BIZ UDPゴシック" panose="020B0400000000000000" pitchFamily="50" charset="-128"/>
              </a:rPr>
              <a:t>年生及び中学生</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招待者数　約</a:t>
            </a:r>
            <a:r>
              <a:rPr kumimoji="1" lang="en-US" altLang="ja-JP" sz="850" dirty="0">
                <a:solidFill>
                  <a:schemeClr val="tx1"/>
                </a:solidFill>
                <a:latin typeface="BIZ UDPゴシック" panose="020B0400000000000000" pitchFamily="50" charset="-128"/>
                <a:ea typeface="BIZ UDPゴシック" panose="020B0400000000000000" pitchFamily="50" charset="-128"/>
              </a:rPr>
              <a:t>400</a:t>
            </a:r>
            <a:r>
              <a:rPr kumimoji="1" lang="ja-JP" altLang="en-US" sz="850" dirty="0">
                <a:solidFill>
                  <a:schemeClr val="tx1"/>
                </a:solidFill>
                <a:latin typeface="BIZ UDPゴシック" panose="020B0400000000000000" pitchFamily="50" charset="-128"/>
                <a:ea typeface="BIZ UDPゴシック" panose="020B0400000000000000" pitchFamily="50" charset="-128"/>
              </a:rPr>
              <a:t>人</a:t>
            </a: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　　旅程  　　　</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月</a:t>
            </a:r>
            <a:r>
              <a:rPr kumimoji="1" lang="en-US" altLang="ja-JP" sz="850" dirty="0">
                <a:solidFill>
                  <a:schemeClr val="tx1"/>
                </a:solidFill>
                <a:latin typeface="BIZ UDPゴシック" panose="020B0400000000000000" pitchFamily="50" charset="-128"/>
                <a:ea typeface="BIZ UDPゴシック" panose="020B0400000000000000" pitchFamily="50" charset="-128"/>
              </a:rPr>
              <a:t>4</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8</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18</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r>
              <a:rPr kumimoji="1" lang="en-US" altLang="ja-JP" sz="850" dirty="0">
                <a:solidFill>
                  <a:schemeClr val="tx1"/>
                </a:solidFill>
                <a:latin typeface="BIZ UDPゴシック" panose="020B0400000000000000" pitchFamily="50" charset="-128"/>
                <a:ea typeface="BIZ UDPゴシック" panose="020B0400000000000000" pitchFamily="50" charset="-128"/>
              </a:rPr>
              <a:t>20</a:t>
            </a:r>
            <a:r>
              <a:rPr kumimoji="1" lang="ja-JP" altLang="en-US" sz="850" dirty="0">
                <a:solidFill>
                  <a:schemeClr val="tx1"/>
                </a:solidFill>
                <a:latin typeface="BIZ UDPゴシック" panose="020B0400000000000000" pitchFamily="50" charset="-128"/>
                <a:ea typeface="BIZ UDPゴシック" panose="020B0400000000000000" pitchFamily="50" charset="-128"/>
              </a:rPr>
              <a:t>日</a:t>
            </a:r>
            <a:endParaRPr kumimoji="1" lang="en-US" altLang="ja-JP" sz="85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ja-JP" altLang="en-US" sz="85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B4E5A719-1C2A-458E-BB42-77AEFFDBA1BD}"/>
              </a:ext>
            </a:extLst>
          </p:cNvPr>
          <p:cNvSpPr/>
          <p:nvPr/>
        </p:nvSpPr>
        <p:spPr>
          <a:xfrm>
            <a:off x="5230984" y="3893515"/>
            <a:ext cx="3595910" cy="119014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○「こどもまんなか社会」の推進（子育て世帯の外出支援）　</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・ベビーカーファスト・トラックの導入促進やベビーカー</a:t>
            </a:r>
            <a:r>
              <a:rPr lang="en-US" altLang="ja-JP"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Pゴシック" panose="020B0400000000000000" pitchFamily="50" charset="-128"/>
                <a:ea typeface="BIZ UDPゴシック" panose="020B0400000000000000" pitchFamily="50" charset="-128"/>
              </a:rPr>
              <a:t>子ども・子育て世帯</a:t>
            </a:r>
            <a:r>
              <a:rPr lang="en-US" altLang="ja-JP"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Pゴシック" panose="020B0400000000000000" pitchFamily="50" charset="-128"/>
                <a:ea typeface="BIZ UDPゴシック" panose="020B0400000000000000" pitchFamily="50" charset="-128"/>
              </a:rPr>
              <a:t>外出応援事業の実施等により、ベビーカーや小さな子ども連れの方等が移動・外出しやすい社会づくりのための機運を醸成</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・万博を契機に、子育て家庭に優しい環境整備の重要性について、国内外に向けた情報発信や普及啓発を実施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3F217D1B-1D8A-41F8-8D26-7C2A2F2714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1718" y="4034085"/>
            <a:ext cx="784314" cy="744986"/>
          </a:xfrm>
          <a:prstGeom prst="rect">
            <a:avLst/>
          </a:prstGeom>
        </p:spPr>
      </p:pic>
      <p:sp>
        <p:nvSpPr>
          <p:cNvPr id="53" name="テキスト ボックス 52">
            <a:extLst>
              <a:ext uri="{FF2B5EF4-FFF2-40B4-BE49-F238E27FC236}">
                <a16:creationId xmlns:a16="http://schemas.microsoft.com/office/drawing/2014/main" id="{C5D760CB-372C-4355-9713-9CAF3988E875}"/>
              </a:ext>
            </a:extLst>
          </p:cNvPr>
          <p:cNvSpPr txBox="1"/>
          <p:nvPr/>
        </p:nvSpPr>
        <p:spPr>
          <a:xfrm>
            <a:off x="366462" y="5723453"/>
            <a:ext cx="9119722" cy="715581"/>
          </a:xfrm>
          <a:prstGeom prst="rect">
            <a:avLst/>
          </a:prstGeom>
          <a:noFill/>
          <a:ln w="12700">
            <a:solidFill>
              <a:schemeClr val="tx2">
                <a:lumMod val="20000"/>
                <a:lumOff val="80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今後の方向性</a:t>
            </a:r>
            <a:r>
              <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90488" indent="-90488"/>
            <a:r>
              <a:rPr kumimoji="1" lang="ja-JP" altLang="en-US" sz="1050" b="1" dirty="0">
                <a:latin typeface="BIZ UDPゴシック" panose="020B0400000000000000" pitchFamily="50" charset="-128"/>
                <a:ea typeface="BIZ UDPゴシック" panose="020B0400000000000000" pitchFamily="50" charset="-128"/>
              </a:rPr>
              <a:t>▶おもてなし気質、ボランティア文化の醸成</a:t>
            </a:r>
            <a:endParaRPr kumimoji="1" lang="en-US" altLang="ja-JP" sz="1050" dirty="0">
              <a:latin typeface="BIZ UDPゴシック" panose="020B0400000000000000" pitchFamily="50" charset="-128"/>
              <a:ea typeface="BIZ UDPゴシック" panose="020B0400000000000000" pitchFamily="50" charset="-128"/>
            </a:endParaRPr>
          </a:p>
          <a:p>
            <a:pPr marL="173038" indent="-90488"/>
            <a:r>
              <a:rPr kumimoji="1" lang="ja-JP" altLang="en-US" sz="1000" dirty="0">
                <a:latin typeface="BIZ UDPゴシック" panose="020B0400000000000000" pitchFamily="50" charset="-128"/>
                <a:ea typeface="BIZ UDPゴシック" panose="020B0400000000000000" pitchFamily="50" charset="-128"/>
              </a:rPr>
              <a:t>・万博のレガシーとして、海外の都市との友好や相互理解を深めていくとともに、ボランティア活動への参加を促進</a:t>
            </a:r>
            <a:endParaRPr kumimoji="1" lang="en-US" altLang="ja-JP" sz="1000" dirty="0">
              <a:latin typeface="BIZ UDPゴシック" panose="020B0400000000000000" pitchFamily="50" charset="-128"/>
              <a:ea typeface="BIZ UDPゴシック" panose="020B0400000000000000" pitchFamily="50" charset="-128"/>
            </a:endParaRPr>
          </a:p>
          <a:p>
            <a:pPr marL="173038" indent="-90488"/>
            <a:r>
              <a:rPr kumimoji="1" lang="ja-JP" altLang="en-US" sz="1000" dirty="0">
                <a:latin typeface="BIZ UDPゴシック" panose="020B0400000000000000" pitchFamily="50" charset="-128"/>
                <a:ea typeface="BIZ UDPゴシック" panose="020B0400000000000000" pitchFamily="50" charset="-128"/>
              </a:rPr>
              <a:t>・誰もが安心して快適に楽しめる環境の整備の促進</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54" name="二等辺三角形 53">
            <a:extLst>
              <a:ext uri="{FF2B5EF4-FFF2-40B4-BE49-F238E27FC236}">
                <a16:creationId xmlns:a16="http://schemas.microsoft.com/office/drawing/2014/main" id="{7A6F1040-58F8-48D9-BBD5-159B39F243F0}"/>
              </a:ext>
            </a:extLst>
          </p:cNvPr>
          <p:cNvSpPr/>
          <p:nvPr/>
        </p:nvSpPr>
        <p:spPr>
          <a:xfrm flipV="1">
            <a:off x="4516916" y="502227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四角形: 角を丸くする 54">
            <a:extLst>
              <a:ext uri="{FF2B5EF4-FFF2-40B4-BE49-F238E27FC236}">
                <a16:creationId xmlns:a16="http://schemas.microsoft.com/office/drawing/2014/main" id="{BD2C2C41-9A1E-4687-A2D3-4BDAA53EC28C}"/>
              </a:ext>
            </a:extLst>
          </p:cNvPr>
          <p:cNvSpPr/>
          <p:nvPr/>
        </p:nvSpPr>
        <p:spPr>
          <a:xfrm>
            <a:off x="366462" y="5251406"/>
            <a:ext cx="9119722"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「国際観光都市にふさわしい</a:t>
            </a:r>
            <a:r>
              <a:rPr lang="en-US" altLang="ja-JP" sz="1050" b="1" dirty="0">
                <a:solidFill>
                  <a:srgbClr val="FF0000"/>
                </a:solidFill>
                <a:latin typeface="BIZ UDPゴシック" panose="020B0400000000000000" pitchFamily="50" charset="-128"/>
                <a:ea typeface="BIZ UDPゴシック" panose="020B0400000000000000" pitchFamily="50" charset="-128"/>
              </a:rPr>
              <a:t>『</a:t>
            </a:r>
            <a:r>
              <a:rPr lang="ja-JP" altLang="en-US" sz="1050" b="1" dirty="0">
                <a:solidFill>
                  <a:srgbClr val="FF0000"/>
                </a:solidFill>
                <a:latin typeface="BIZ UDPゴシック" panose="020B0400000000000000" pitchFamily="50" charset="-128"/>
                <a:ea typeface="BIZ UDPゴシック" panose="020B0400000000000000" pitchFamily="50" charset="-128"/>
              </a:rPr>
              <a:t>おもてなし力</a:t>
            </a:r>
            <a:r>
              <a:rPr lang="en-US" altLang="ja-JP" sz="1050" b="1" dirty="0">
                <a:solidFill>
                  <a:srgbClr val="FF0000"/>
                </a:solidFill>
                <a:latin typeface="BIZ UDPゴシック" panose="020B0400000000000000" pitchFamily="50" charset="-128"/>
                <a:ea typeface="BIZ UDPゴシック" panose="020B0400000000000000" pitchFamily="50" charset="-128"/>
              </a:rPr>
              <a:t>』</a:t>
            </a:r>
            <a:r>
              <a:rPr lang="ja-JP" altLang="en-US" sz="1050" b="1" dirty="0">
                <a:solidFill>
                  <a:srgbClr val="FF0000"/>
                </a:solidFill>
                <a:latin typeface="BIZ UDPゴシック" panose="020B0400000000000000" pitchFamily="50" charset="-128"/>
                <a:ea typeface="BIZ UDPゴシック" panose="020B0400000000000000" pitchFamily="50" charset="-128"/>
              </a:rPr>
              <a:t>の充実・強化」</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22F4322-61D8-4AB9-925F-9C1BCEF7FFA1}"/>
              </a:ext>
            </a:extLst>
          </p:cNvPr>
          <p:cNvSpPr txBox="1"/>
          <p:nvPr/>
        </p:nvSpPr>
        <p:spPr>
          <a:xfrm>
            <a:off x="3509578" y="3970628"/>
            <a:ext cx="949645" cy="169277"/>
          </a:xfrm>
          <a:prstGeom prst="rect">
            <a:avLst/>
          </a:prstGeom>
          <a:noFill/>
          <a:ln>
            <a:noFill/>
          </a:ln>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交流プログラム参加の様子</a:t>
            </a:r>
          </a:p>
        </p:txBody>
      </p:sp>
      <p:pic>
        <p:nvPicPr>
          <p:cNvPr id="25" name="図 24">
            <a:extLst>
              <a:ext uri="{FF2B5EF4-FFF2-40B4-BE49-F238E27FC236}">
                <a16:creationId xmlns:a16="http://schemas.microsoft.com/office/drawing/2014/main" id="{1F84D06B-4955-4A9B-A9FA-C75FE579A0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7239" y="3189702"/>
            <a:ext cx="1199092" cy="799327"/>
          </a:xfrm>
          <a:prstGeom prst="rect">
            <a:avLst/>
          </a:prstGeom>
        </p:spPr>
      </p:pic>
      <p:pic>
        <p:nvPicPr>
          <p:cNvPr id="28" name="図 27">
            <a:extLst>
              <a:ext uri="{FF2B5EF4-FFF2-40B4-BE49-F238E27FC236}">
                <a16:creationId xmlns:a16="http://schemas.microsoft.com/office/drawing/2014/main" id="{024EF3E5-E3DA-480F-A7AB-FD1B0877C1C9}"/>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381508" y="3184934"/>
            <a:ext cx="1426987" cy="802681"/>
          </a:xfrm>
          <a:prstGeom prst="rect">
            <a:avLst/>
          </a:prstGeom>
        </p:spPr>
      </p:pic>
      <p:pic>
        <p:nvPicPr>
          <p:cNvPr id="29" name="図 28">
            <a:extLst>
              <a:ext uri="{FF2B5EF4-FFF2-40B4-BE49-F238E27FC236}">
                <a16:creationId xmlns:a16="http://schemas.microsoft.com/office/drawing/2014/main" id="{511BF5E9-B14B-4D29-A559-C1F6E284DE3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4258"/>
          <a:stretch/>
        </p:blipFill>
        <p:spPr>
          <a:xfrm>
            <a:off x="3369514" y="3191372"/>
            <a:ext cx="1233382" cy="793144"/>
          </a:xfrm>
          <a:prstGeom prst="rect">
            <a:avLst/>
          </a:prstGeom>
        </p:spPr>
      </p:pic>
      <p:pic>
        <p:nvPicPr>
          <p:cNvPr id="32" name="図 31">
            <a:extLst>
              <a:ext uri="{FF2B5EF4-FFF2-40B4-BE49-F238E27FC236}">
                <a16:creationId xmlns:a16="http://schemas.microsoft.com/office/drawing/2014/main" id="{0831F425-C358-4233-87A1-5ECBF183903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128731" y="1330264"/>
            <a:ext cx="1316961" cy="858944"/>
          </a:xfrm>
          <a:prstGeom prst="rect">
            <a:avLst/>
          </a:prstGeom>
        </p:spPr>
      </p:pic>
    </p:spTree>
    <p:extLst>
      <p:ext uri="{BB962C8B-B14F-4D97-AF65-F5344CB8AC3E}">
        <p14:creationId xmlns:p14="http://schemas.microsoft.com/office/powerpoint/2010/main" val="105025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92171" y="211526"/>
            <a:ext cx="9681575" cy="6567225"/>
          </a:xfrm>
          <a:prstGeom prst="rect">
            <a:avLst/>
          </a:prstGeom>
          <a:ln w="50800" cmpd="thinThick">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52089" y="5338"/>
            <a:ext cx="2304000" cy="364792"/>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６　学び・共生</a:t>
            </a:r>
            <a:endParaRPr kumimoji="1" lang="en-US" altLang="ja-JP" sz="1600" b="1" dirty="0">
              <a:solidFill>
                <a:srgbClr val="FF0000"/>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0BC0A8F7-E654-41FB-975E-E0CE7C83036F}"/>
              </a:ext>
            </a:extLst>
          </p:cNvPr>
          <p:cNvSpPr/>
          <p:nvPr/>
        </p:nvSpPr>
        <p:spPr>
          <a:xfrm>
            <a:off x="250763" y="5431771"/>
            <a:ext cx="4455660" cy="1202419"/>
          </a:xfrm>
          <a:prstGeom prst="rect">
            <a:avLst/>
          </a:prstGeom>
          <a:solidFill>
            <a:schemeClr val="bg1"/>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今後の取組の方向性</a:t>
            </a:r>
            <a:r>
              <a:rPr lang="en-US" altLang="ja-JP" sz="900" dirty="0">
                <a:latin typeface="BIZ UDPゴシック" panose="020B0400000000000000" pitchFamily="50" charset="-128"/>
                <a:ea typeface="BIZ UDPゴシック" panose="020B0400000000000000" pitchFamily="50" charset="-128"/>
              </a:rPr>
              <a:t>】</a:t>
            </a:r>
          </a:p>
          <a:p>
            <a:pPr marL="90488" indent="-90488"/>
            <a:r>
              <a:rPr kumimoji="1" lang="ja-JP" altLang="en-US" sz="950" b="1" dirty="0">
                <a:latin typeface="BIZ UDPゴシック" panose="020B0400000000000000" pitchFamily="50" charset="-128"/>
                <a:ea typeface="BIZ UDPゴシック" panose="020B0400000000000000" pitchFamily="50" charset="-128"/>
              </a:rPr>
              <a:t>▶世界を舞台に活躍できるグローバル人材の育成</a:t>
            </a:r>
            <a:endParaRPr kumimoji="1" lang="en-US" altLang="ja-JP" sz="950" b="1" dirty="0">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・万博を契機として、子どもたちが自らの可能性を追求できる社会の実現の推進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・万博で芽生えた世界とのつながりを活かし、世界で活躍できる国際感覚を持った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人材の育成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・英語教育をはじめとしたグローバル教育の充実・強化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・万博での体験をもとに学校の枠を超えてディスカッションするなど、</a:t>
            </a: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当事者意識を</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 もって新たなアイデアの創出に取り組むための支援を実施</a:t>
            </a:r>
          </a:p>
        </p:txBody>
      </p:sp>
      <p:sp>
        <p:nvSpPr>
          <p:cNvPr id="97" name="正方形/長方形 96">
            <a:extLst>
              <a:ext uri="{FF2B5EF4-FFF2-40B4-BE49-F238E27FC236}">
                <a16:creationId xmlns:a16="http://schemas.microsoft.com/office/drawing/2014/main" id="{AF01EE53-AAA4-40FA-9308-19D08F38CF12}"/>
              </a:ext>
            </a:extLst>
          </p:cNvPr>
          <p:cNvSpPr/>
          <p:nvPr/>
        </p:nvSpPr>
        <p:spPr>
          <a:xfrm>
            <a:off x="5000601" y="4617838"/>
            <a:ext cx="4682242" cy="2016352"/>
          </a:xfrm>
          <a:prstGeom prst="rect">
            <a:avLst/>
          </a:prstGeom>
          <a:solidFill>
            <a:schemeClr val="bg1"/>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lvl="0">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▶万博のレガシーとして、</a:t>
            </a:r>
            <a:r>
              <a:rPr kumimoji="1" lang="en-US" altLang="ja-JP" sz="95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950" b="1" dirty="0">
                <a:solidFill>
                  <a:schemeClr val="tx1"/>
                </a:solidFill>
                <a:latin typeface="BIZ UDPゴシック" panose="020B0400000000000000" pitchFamily="50" charset="-128"/>
                <a:ea typeface="BIZ UDPゴシック" panose="020B0400000000000000" pitchFamily="50" charset="-128"/>
              </a:rPr>
              <a:t>先進都市を実現</a:t>
            </a:r>
          </a:p>
          <a:p>
            <a:pPr marL="179388" lvl="0" indent="-904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達成に向けた多様なステークホルダーの取組加速化に向け、</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宣言プロジェクトの推進、</a:t>
            </a:r>
            <a:r>
              <a:rPr kumimoji="1" lang="en-US" altLang="ja-JP" sz="900" dirty="0">
                <a:solidFill>
                  <a:schemeClr val="tx1"/>
                </a:solidFill>
                <a:latin typeface="BIZ UDPゴシック" panose="020B0400000000000000" pitchFamily="50" charset="-128"/>
                <a:ea typeface="BIZ UDPゴシック" panose="020B0400000000000000" pitchFamily="50" charset="-128"/>
              </a:rPr>
              <a:t>SDGs</a:t>
            </a:r>
            <a:r>
              <a:rPr kumimoji="1" lang="ja-JP" altLang="en-US" sz="900" dirty="0">
                <a:solidFill>
                  <a:schemeClr val="tx1"/>
                </a:solidFill>
                <a:latin typeface="BIZ UDPゴシック" panose="020B0400000000000000" pitchFamily="50" charset="-128"/>
                <a:ea typeface="BIZ UDPゴシック" panose="020B0400000000000000" pitchFamily="50" charset="-128"/>
              </a:rPr>
              <a:t>フォーラムや府民の社会課題参画を促すセミナーを開催</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lvl="0" indent="-904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・国際都市にふさわしい大阪として、在住外国人や訪日外国人に対する相談対応力の強化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0488" lvl="0" indent="-90488">
              <a:defRPr/>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▶女性、障がい者の活躍の推進</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900" dirty="0">
                <a:solidFill>
                  <a:schemeClr val="tx1"/>
                </a:solidFill>
                <a:latin typeface="BIZ UDPゴシック" panose="020B0400000000000000" pitchFamily="50" charset="-128"/>
                <a:ea typeface="BIZ UDPゴシック" panose="020B0400000000000000" pitchFamily="50" charset="-128"/>
              </a:rPr>
              <a:t>女性活躍推進会議の構成団体等と若年層をつなぎ、幅広い世代での女性の</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en-US" altLang="ja-JP"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活躍を推進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・障がい者の文化芸術鑑賞や障がい者の活躍を推進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バリアフリー化促進（実装化支援等） </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88900"/>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・万博で進展した先導的なバリアフリー設備（フラッシュライト及び大人用介護ベッド）の</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実装化促進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・万博での取組を反映したガイドラインの普及促進・浸透化</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B8070374-9335-4590-87D2-72BE445C600D}"/>
              </a:ext>
            </a:extLst>
          </p:cNvPr>
          <p:cNvSpPr txBox="1"/>
          <p:nvPr/>
        </p:nvSpPr>
        <p:spPr>
          <a:xfrm>
            <a:off x="174667" y="1727935"/>
            <a:ext cx="4573609" cy="3077766"/>
          </a:xfrm>
          <a:prstGeom prst="rect">
            <a:avLst/>
          </a:prstGeom>
          <a:noFill/>
        </p:spPr>
        <p:txBody>
          <a:bodyPr wrap="square">
            <a:spAutoFit/>
          </a:bodyP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kumimoji="1" lang="ja-JP" altLang="en-US" sz="1000" b="1" dirty="0">
                <a:latin typeface="BIZ UDPゴシック" panose="020B0400000000000000" pitchFamily="50" charset="-128"/>
                <a:ea typeface="BIZ UDPゴシック" panose="020B0400000000000000" pitchFamily="50" charset="-128"/>
              </a:rPr>
              <a:t>○万博を通じた世界との触れ合い、未来社会の体感</a:t>
            </a:r>
          </a:p>
          <a:p>
            <a:pPr defTabSz="914400">
              <a:defRPr/>
            </a:pPr>
            <a:r>
              <a:rPr kumimoji="1" lang="ja-JP" altLang="en-US" sz="800" dirty="0">
                <a:latin typeface="BIZ UDPゴシック" panose="020B0400000000000000" pitchFamily="50" charset="-128"/>
                <a:ea typeface="BIZ UDPゴシック" panose="020B0400000000000000" pitchFamily="50" charset="-128"/>
              </a:rPr>
              <a:t>＜府内の子ども招待＞</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r>
              <a:rPr kumimoji="1" lang="ja-JP" altLang="en-US" sz="800" dirty="0">
                <a:latin typeface="BIZ UDPゴシック" panose="020B0400000000000000" pitchFamily="50" charset="-128"/>
                <a:ea typeface="BIZ UDPゴシック" panose="020B0400000000000000" pitchFamily="50" charset="-128"/>
              </a:rPr>
              <a:t>次代を担う子どもたちに、最新技術やサービス等に直接触れる</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r>
              <a:rPr kumimoji="1" lang="ja-JP" altLang="en-US" sz="800" dirty="0">
                <a:latin typeface="BIZ UDPゴシック" panose="020B0400000000000000" pitchFamily="50" charset="-128"/>
                <a:ea typeface="BIZ UDPゴシック" panose="020B0400000000000000" pitchFamily="50" charset="-128"/>
              </a:rPr>
              <a:t>ことで、将来に向けて夢と希望を感じてもらう機会を提供</a:t>
            </a:r>
            <a:endParaRPr kumimoji="1" lang="en-US" altLang="ja-JP" sz="800" dirty="0">
              <a:latin typeface="BIZ UDPゴシック" panose="020B0400000000000000" pitchFamily="50" charset="-128"/>
              <a:ea typeface="BIZ UDPゴシック" panose="020B0400000000000000" pitchFamily="50" charset="-128"/>
            </a:endParaRPr>
          </a:p>
          <a:p>
            <a:pPr marL="92081" defTabSz="930493">
              <a:defRPr/>
            </a:pPr>
            <a:endParaRPr kumimoji="1" lang="ja-JP" altLang="en-US" sz="100" dirty="0">
              <a:latin typeface="BIZ UDPゴシック" panose="020B0400000000000000" pitchFamily="50" charset="-128"/>
              <a:ea typeface="BIZ UDPゴシック" panose="020B0400000000000000" pitchFamily="50" charset="-128"/>
            </a:endParaRPr>
          </a:p>
          <a:p>
            <a:pPr marL="90488" defTabSz="914400">
              <a:defRPr/>
            </a:pPr>
            <a:r>
              <a:rPr lang="ja-JP" altLang="en-US" sz="800" dirty="0">
                <a:latin typeface="BIZ UDゴシック" panose="020B0400000000000000" pitchFamily="49" charset="-128"/>
                <a:ea typeface="BIZ UDゴシック" panose="020B0400000000000000" pitchFamily="49" charset="-128"/>
              </a:rPr>
              <a:t>・児童・生徒　</a:t>
            </a:r>
            <a:r>
              <a:rPr lang="zh-TW" altLang="en-US" sz="800" dirty="0">
                <a:latin typeface="BIZ UDゴシック" panose="020B0400000000000000" pitchFamily="49" charset="-128"/>
                <a:ea typeface="BIZ UDゴシック" panose="020B0400000000000000" pitchFamily="49" charset="-128"/>
              </a:rPr>
              <a:t>約</a:t>
            </a:r>
            <a:r>
              <a:rPr lang="en-US" altLang="ja-JP" sz="800" dirty="0">
                <a:latin typeface="BIZ UDゴシック" panose="020B0400000000000000" pitchFamily="49" charset="-128"/>
                <a:ea typeface="BIZ UDゴシック" panose="020B0400000000000000" pitchFamily="49" charset="-128"/>
              </a:rPr>
              <a:t>55</a:t>
            </a:r>
            <a:r>
              <a:rPr lang="zh-TW" altLang="en-US" sz="800" dirty="0">
                <a:latin typeface="BIZ UDゴシック" panose="020B0400000000000000" pitchFamily="49" charset="-128"/>
                <a:ea typeface="BIZ UDゴシック" panose="020B0400000000000000" pitchFamily="49" charset="-128"/>
              </a:rPr>
              <a:t>万人招待 </a:t>
            </a:r>
            <a:r>
              <a:rPr lang="en-US" altLang="zh-TW" sz="800" dirty="0">
                <a:latin typeface="BIZ UDゴシック" panose="020B0400000000000000" pitchFamily="49" charset="-128"/>
                <a:ea typeface="BIZ UDゴシック" panose="020B0400000000000000" pitchFamily="49" charset="-128"/>
              </a:rPr>
              <a:t>(</a:t>
            </a:r>
            <a:r>
              <a:rPr lang="zh-TW" altLang="en-US" sz="800" dirty="0">
                <a:latin typeface="BIZ UDゴシック" panose="020B0400000000000000" pitchFamily="49" charset="-128"/>
                <a:ea typeface="BIZ UDゴシック" panose="020B0400000000000000" pitchFamily="49" charset="-128"/>
              </a:rPr>
              <a:t>対象約</a:t>
            </a:r>
            <a:r>
              <a:rPr lang="en-US" altLang="zh-TW" sz="800" dirty="0">
                <a:latin typeface="BIZ UDゴシック" panose="020B0400000000000000" pitchFamily="49" charset="-128"/>
                <a:ea typeface="BIZ UDゴシック" panose="020B0400000000000000" pitchFamily="49" charset="-128"/>
              </a:rPr>
              <a:t>85</a:t>
            </a:r>
            <a:r>
              <a:rPr lang="zh-TW" altLang="en-US" sz="800" dirty="0">
                <a:latin typeface="BIZ UDゴシック" panose="020B0400000000000000" pitchFamily="49" charset="-128"/>
                <a:ea typeface="BIZ UDゴシック" panose="020B0400000000000000" pitchFamily="49" charset="-128"/>
              </a:rPr>
              <a:t>万人</a:t>
            </a:r>
            <a:r>
              <a:rPr lang="en-US" altLang="zh-TW" sz="800" dirty="0">
                <a:latin typeface="BIZ UDゴシック" panose="020B0400000000000000" pitchFamily="49" charset="-128"/>
                <a:ea typeface="BIZ UDゴシック" panose="020B0400000000000000" pitchFamily="49" charset="-128"/>
              </a:rPr>
              <a:t>)</a:t>
            </a:r>
            <a:endParaRPr lang="zh-TW" altLang="en-US" sz="800" dirty="0">
              <a:latin typeface="BIZ UDゴシック" panose="020B0400000000000000" pitchFamily="49" charset="-128"/>
              <a:ea typeface="BIZ UDゴシック" panose="020B0400000000000000" pitchFamily="49" charset="-128"/>
            </a:endParaRPr>
          </a:p>
          <a:p>
            <a:r>
              <a:rPr lang="ja-JP" altLang="en-US" sz="800" dirty="0">
                <a:latin typeface="BIZ UDゴシック" panose="020B0400000000000000" pitchFamily="49" charset="-128"/>
                <a:ea typeface="BIZ UDゴシック" panose="020B0400000000000000" pitchFamily="49" charset="-128"/>
              </a:rPr>
              <a:t>  ・未就学児　　</a:t>
            </a:r>
            <a:r>
              <a:rPr lang="zh-TW" altLang="en-US" sz="800" dirty="0">
                <a:latin typeface="BIZ UDゴシック" panose="020B0400000000000000" pitchFamily="49" charset="-128"/>
                <a:ea typeface="BIZ UDゴシック" panose="020B0400000000000000" pitchFamily="49" charset="-128"/>
              </a:rPr>
              <a:t>約</a:t>
            </a:r>
            <a:r>
              <a:rPr lang="en-US" altLang="ja-JP" sz="800" dirty="0">
                <a:latin typeface="BIZ UDゴシック" panose="020B0400000000000000" pitchFamily="49" charset="-128"/>
                <a:ea typeface="BIZ UDゴシック" panose="020B0400000000000000" pitchFamily="49" charset="-128"/>
              </a:rPr>
              <a:t>5.5</a:t>
            </a:r>
            <a:r>
              <a:rPr lang="zh-TW" altLang="en-US" sz="800" dirty="0">
                <a:latin typeface="BIZ UDゴシック" panose="020B0400000000000000" pitchFamily="49" charset="-128"/>
                <a:ea typeface="BIZ UDゴシック" panose="020B0400000000000000" pitchFamily="49" charset="-128"/>
              </a:rPr>
              <a:t>万人招待 </a:t>
            </a:r>
            <a:r>
              <a:rPr lang="en-US" altLang="zh-TW" sz="800" dirty="0">
                <a:latin typeface="BIZ UDゴシック" panose="020B0400000000000000" pitchFamily="49" charset="-128"/>
                <a:ea typeface="BIZ UDゴシック" panose="020B0400000000000000" pitchFamily="49" charset="-128"/>
              </a:rPr>
              <a:t>(</a:t>
            </a:r>
            <a:r>
              <a:rPr lang="zh-TW" altLang="en-US" sz="800" dirty="0">
                <a:latin typeface="BIZ UDゴシック" panose="020B0400000000000000" pitchFamily="49" charset="-128"/>
                <a:ea typeface="BIZ UDゴシック" panose="020B0400000000000000" pitchFamily="49" charset="-128"/>
              </a:rPr>
              <a:t>対象約</a:t>
            </a:r>
            <a:r>
              <a:rPr lang="en-US" altLang="zh-TW" sz="800" dirty="0">
                <a:latin typeface="BIZ UDゴシック" panose="020B0400000000000000" pitchFamily="49" charset="-128"/>
                <a:ea typeface="BIZ UDゴシック" panose="020B0400000000000000" pitchFamily="49" charset="-128"/>
              </a:rPr>
              <a:t>14</a:t>
            </a:r>
            <a:r>
              <a:rPr lang="zh-TW" altLang="en-US" sz="800" dirty="0">
                <a:latin typeface="BIZ UDゴシック" panose="020B0400000000000000" pitchFamily="49" charset="-128"/>
                <a:ea typeface="BIZ UDゴシック" panose="020B0400000000000000" pitchFamily="49" charset="-128"/>
              </a:rPr>
              <a:t>万人</a:t>
            </a:r>
            <a:r>
              <a:rPr lang="en-US" altLang="zh-TW" sz="800" dirty="0">
                <a:latin typeface="BIZ UDゴシック" panose="020B0400000000000000" pitchFamily="49" charset="-128"/>
                <a:ea typeface="BIZ UDゴシック" panose="020B0400000000000000" pitchFamily="49" charset="-128"/>
              </a:rPr>
              <a:t>)</a:t>
            </a:r>
          </a:p>
          <a:p>
            <a:r>
              <a:rPr lang="en-US" altLang="ja-JP" sz="800" dirty="0">
                <a:latin typeface="BIZ UDゴシック" panose="020B0400000000000000" pitchFamily="49" charset="-128"/>
                <a:ea typeface="BIZ UDゴシック" panose="020B0400000000000000" pitchFamily="49" charset="-128"/>
              </a:rPr>
              <a:t>  </a:t>
            </a:r>
            <a:r>
              <a:rPr lang="ja-JP" altLang="en-US" sz="800" dirty="0">
                <a:latin typeface="BIZ UDゴシック" panose="020B0400000000000000" pitchFamily="49" charset="-128"/>
                <a:ea typeface="BIZ UDゴシック" panose="020B0400000000000000" pitchFamily="49" charset="-128"/>
              </a:rPr>
              <a:t>・夏休み特別招待　約</a:t>
            </a:r>
            <a:r>
              <a:rPr lang="en-US" altLang="ja-JP" sz="800" dirty="0">
                <a:latin typeface="BIZ UDゴシック" panose="020B0400000000000000" pitchFamily="49" charset="-128"/>
                <a:ea typeface="BIZ UDゴシック" panose="020B0400000000000000" pitchFamily="49" charset="-128"/>
              </a:rPr>
              <a:t>400</a:t>
            </a:r>
            <a:r>
              <a:rPr lang="ja-JP" altLang="en-US" sz="800" dirty="0">
                <a:latin typeface="BIZ UDゴシック" panose="020B0400000000000000" pitchFamily="49" charset="-128"/>
                <a:ea typeface="BIZ UDゴシック" panose="020B0400000000000000" pitchFamily="49" charset="-128"/>
              </a:rPr>
              <a:t>人招待 </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再掲）</a:t>
            </a:r>
            <a:endParaRPr lang="en-US" altLang="ja-JP" sz="800" dirty="0">
              <a:latin typeface="BIZ UDゴシック" panose="020B0400000000000000" pitchFamily="49" charset="-128"/>
              <a:ea typeface="BIZ UDゴシック" panose="020B0400000000000000" pitchFamily="49" charset="-128"/>
            </a:endParaRPr>
          </a:p>
          <a:p>
            <a:pPr>
              <a:defRPr/>
            </a:pPr>
            <a:r>
              <a:rPr lang="ja-JP" altLang="en-US" sz="800" dirty="0">
                <a:latin typeface="BIZ UDゴシック" panose="020B0400000000000000" pitchFamily="49" charset="-128"/>
                <a:ea typeface="BIZ UDゴシック" panose="020B0400000000000000" pitchFamily="49" charset="-128"/>
              </a:rPr>
              <a:t>  ・能登半島地域の子ども　</a:t>
            </a:r>
            <a:r>
              <a:rPr lang="en-US" altLang="ja-JP" sz="800" dirty="0">
                <a:latin typeface="BIZ UDゴシック" panose="020B0400000000000000" pitchFamily="49" charset="-128"/>
                <a:ea typeface="BIZ UDゴシック" panose="020B0400000000000000" pitchFamily="49" charset="-128"/>
              </a:rPr>
              <a:t>888</a:t>
            </a:r>
            <a:r>
              <a:rPr lang="ja-JP" altLang="en-US" sz="800" dirty="0">
                <a:latin typeface="BIZ UDゴシック" panose="020B0400000000000000" pitchFamily="49" charset="-128"/>
                <a:ea typeface="BIZ UDゴシック" panose="020B0400000000000000" pitchFamily="49" charset="-128"/>
              </a:rPr>
              <a:t>人参加 </a:t>
            </a: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再掲</a:t>
            </a:r>
            <a:r>
              <a:rPr lang="en-US" altLang="ja-JP" sz="800" dirty="0">
                <a:latin typeface="BIZ UDゴシック" panose="020B0400000000000000" pitchFamily="49" charset="-128"/>
                <a:ea typeface="BIZ UDゴシック" panose="020B0400000000000000" pitchFamily="49" charset="-128"/>
              </a:rPr>
              <a:t>)</a:t>
            </a:r>
            <a:endParaRPr kumimoji="0"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EMO</a:t>
            </a:r>
            <a:r>
              <a:rPr kumimoji="1" lang="ja-JP" altLang="en-US" sz="800" dirty="0">
                <a:latin typeface="BIZ UDPゴシック" panose="020B0400000000000000" pitchFamily="50" charset="-128"/>
                <a:ea typeface="BIZ UDPゴシック" panose="020B0400000000000000" pitchFamily="50" charset="-128"/>
              </a:rPr>
              <a:t>ｰ１グランプリ＞</a:t>
            </a:r>
            <a:endParaRPr kumimoji="1" lang="en-US" altLang="ja-JP" sz="800" dirty="0">
              <a:latin typeface="BIZ UDPゴシック" panose="020B0400000000000000" pitchFamily="50" charset="-128"/>
              <a:ea typeface="BIZ UDPゴシック" panose="020B0400000000000000" pitchFamily="50" charset="-128"/>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　　・漫才を英語で行うイベントの開催を通じて、英語力を向上させ、</a:t>
            </a:r>
            <a:endParaRPr kumimoji="1" lang="en-US" altLang="ja-JP" sz="800" dirty="0">
              <a:latin typeface="BIZ UDPゴシック" panose="020B0400000000000000" pitchFamily="50" charset="-128"/>
              <a:ea typeface="BIZ UDPゴシック" panose="020B0400000000000000" pitchFamily="50" charset="-128"/>
            </a:endParaRPr>
          </a:p>
          <a:p>
            <a:pPr defTabSz="930493">
              <a:defRPr/>
            </a:pPr>
            <a:r>
              <a:rPr kumimoji="1" lang="ja-JP" altLang="en-US" sz="800" dirty="0">
                <a:latin typeface="BIZ UDPゴシック" panose="020B0400000000000000" pitchFamily="50" charset="-128"/>
                <a:ea typeface="BIZ UDPゴシック" panose="020B0400000000000000" pitchFamily="50" charset="-128"/>
              </a:rPr>
              <a:t>　　　世界に羽ばたくグローバル人材を育成</a:t>
            </a:r>
            <a:endParaRPr kumimoji="1" lang="en-US" altLang="ja-JP" sz="800" dirty="0">
              <a:latin typeface="BIZ UDPゴシック" panose="020B0400000000000000" pitchFamily="50" charset="-128"/>
              <a:ea typeface="BIZ UDPゴシック" panose="020B0400000000000000" pitchFamily="50" charset="-128"/>
            </a:endParaRPr>
          </a:p>
          <a:p>
            <a:pPr defTabSz="914400">
              <a:defRPr/>
            </a:pPr>
            <a:endParaRPr kumimoji="1" lang="en-US" altLang="ja-JP" sz="400" b="1" dirty="0">
              <a:latin typeface="BIZ UDPゴシック" panose="020B0400000000000000" pitchFamily="50" charset="-128"/>
              <a:ea typeface="BIZ UDPゴシック" panose="020B0400000000000000" pitchFamily="50" charset="-128"/>
            </a:endParaRPr>
          </a:p>
          <a:p>
            <a:pPr defTabSz="914400">
              <a:defRPr/>
            </a:pPr>
            <a:r>
              <a:rPr kumimoji="1" lang="ja-JP" altLang="en-US" sz="1000" b="1" dirty="0">
                <a:latin typeface="BIZ UDPゴシック" panose="020B0400000000000000" pitchFamily="50" charset="-128"/>
                <a:ea typeface="BIZ UDPゴシック" panose="020B0400000000000000" pitchFamily="50" charset="-128"/>
              </a:rPr>
              <a:t>○万博を通じた次世代グローバル人材の育成</a:t>
            </a:r>
            <a:endParaRPr kumimoji="1" lang="en-US" altLang="ja-JP" sz="1000" b="1"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2025</a:t>
            </a:r>
            <a:r>
              <a:rPr kumimoji="1" lang="ja-JP" altLang="en-US" sz="800" dirty="0">
                <a:latin typeface="BIZ UDPゴシック" panose="020B0400000000000000" pitchFamily="50" charset="-128"/>
                <a:ea typeface="BIZ UDPゴシック" panose="020B0400000000000000" pitchFamily="50" charset="-128"/>
              </a:rPr>
              <a:t>年日本国際博覧会協会教育プログラム」を活用し、</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や社会課題について</a:t>
            </a:r>
            <a:endParaRPr kumimoji="1" lang="en-US" altLang="ja-JP" sz="800"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　探究的に学ぶ「わくわく・どきどき</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ジュニアプロジェクト」へ府内</a:t>
            </a:r>
            <a:r>
              <a:rPr kumimoji="1" lang="en-US" altLang="ja-JP" sz="800" dirty="0">
                <a:latin typeface="BIZ UDPゴシック" panose="020B0400000000000000" pitchFamily="50" charset="-128"/>
                <a:ea typeface="BIZ UDPゴシック" panose="020B0400000000000000" pitchFamily="50" charset="-128"/>
              </a:rPr>
              <a:t>845</a:t>
            </a:r>
            <a:r>
              <a:rPr kumimoji="1" lang="ja-JP" altLang="en-US" sz="800" dirty="0">
                <a:latin typeface="BIZ UDPゴシック" panose="020B0400000000000000" pitchFamily="50" charset="-128"/>
                <a:ea typeface="BIZ UDPゴシック" panose="020B0400000000000000" pitchFamily="50" charset="-128"/>
              </a:rPr>
              <a:t>校が参加、</a:t>
            </a:r>
            <a:endParaRPr kumimoji="1" lang="en-US" altLang="ja-JP" sz="800" dirty="0">
              <a:latin typeface="BIZ UDPゴシック" panose="020B0400000000000000" pitchFamily="50" charset="-128"/>
              <a:ea typeface="BIZ UDPゴシック" panose="020B0400000000000000" pitchFamily="50" charset="-128"/>
            </a:endParaRPr>
          </a:p>
          <a:p>
            <a:pPr marL="182563" indent="-92075" defTabSz="914400">
              <a:defRPr/>
            </a:pPr>
            <a:r>
              <a:rPr kumimoji="1" lang="ja-JP" altLang="en-US" sz="800" dirty="0">
                <a:latin typeface="BIZ UDPゴシック" panose="020B0400000000000000" pitchFamily="50" charset="-128"/>
                <a:ea typeface="BIZ UDPゴシック" panose="020B0400000000000000" pitchFamily="50" charset="-128"/>
              </a:rPr>
              <a:t>　万博への興味・関心を高めてもらうとともに、課題解決に向けて主体的に行動できる人材を育成</a:t>
            </a:r>
            <a:endParaRPr kumimoji="1" lang="en-US" altLang="ja-JP" sz="800" b="1" dirty="0">
              <a:latin typeface="BIZ UDPゴシック" panose="020B0400000000000000" pitchFamily="50" charset="-128"/>
              <a:ea typeface="BIZ UDPゴシック" panose="020B0400000000000000" pitchFamily="50" charset="-128"/>
            </a:endParaRPr>
          </a:p>
          <a:p>
            <a:pPr marL="92075" indent="-92075" defTabSz="914400">
              <a:defRPr/>
            </a:pPr>
            <a:endParaRPr kumimoji="1" lang="en-US" altLang="ja-JP" sz="400" b="1" dirty="0">
              <a:latin typeface="BIZ UDPゴシック" panose="020B0400000000000000" pitchFamily="50" charset="-128"/>
              <a:ea typeface="BIZ UDPゴシック" panose="020B0400000000000000" pitchFamily="50" charset="-128"/>
            </a:endParaRPr>
          </a:p>
          <a:p>
            <a:pPr defTabSz="914400">
              <a:defRPr/>
            </a:pPr>
            <a:r>
              <a:rPr kumimoji="1" lang="ja-JP" altLang="en-US" sz="1000" b="1" dirty="0">
                <a:latin typeface="BIZ UDPゴシック" panose="020B0400000000000000" pitchFamily="50" charset="-128"/>
                <a:ea typeface="BIZ UDPゴシック" panose="020B0400000000000000" pitchFamily="50" charset="-128"/>
              </a:rPr>
              <a:t>○万博を通した府民のグローバル力の向上</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・万博で出会った国や技術を知るために収集した、万博の理念、</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 テーマに関する資料を提供</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達成に向けた機運醸成</a:t>
            </a: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・識字・日本語教室と夜間中学を紹介する展示会を開催</a:t>
            </a:r>
            <a:endParaRPr kumimoji="1" lang="en-US" altLang="ja-JP" sz="800" dirty="0">
              <a:latin typeface="BIZ UDPゴシック" panose="020B0400000000000000" pitchFamily="50" charset="-128"/>
              <a:ea typeface="BIZ UDPゴシック" panose="020B0400000000000000" pitchFamily="50" charset="-128"/>
            </a:endParaRPr>
          </a:p>
          <a:p>
            <a:pPr marL="92075" defTabSz="930493">
              <a:defRPr/>
            </a:pPr>
            <a:r>
              <a:rPr kumimoji="1" lang="ja-JP" altLang="en-US" sz="800" dirty="0">
                <a:latin typeface="BIZ UDPゴシック" panose="020B0400000000000000" pitchFamily="50" charset="-128"/>
                <a:ea typeface="BIZ UDPゴシック" panose="020B0400000000000000" pitchFamily="50" charset="-128"/>
              </a:rPr>
              <a:t>・世界的にも特徴的な大阪の歴史文化を学べるワークショップ実施</a:t>
            </a:r>
            <a:endParaRPr kumimoji="1" lang="en-US" altLang="ja-JP" sz="850" dirty="0">
              <a:latin typeface="BIZ UDPゴシック" panose="020B0400000000000000" pitchFamily="50" charset="-128"/>
              <a:ea typeface="BIZ UDPゴシック" panose="020B0400000000000000" pitchFamily="50" charset="-128"/>
            </a:endParaRPr>
          </a:p>
        </p:txBody>
      </p:sp>
      <p:sp>
        <p:nvSpPr>
          <p:cNvPr id="46" name="二等辺三角形 45">
            <a:extLst>
              <a:ext uri="{FF2B5EF4-FFF2-40B4-BE49-F238E27FC236}">
                <a16:creationId xmlns:a16="http://schemas.microsoft.com/office/drawing/2014/main" id="{431F3FD9-4DA7-45E0-BFC7-9A2C6C1743C4}"/>
              </a:ext>
            </a:extLst>
          </p:cNvPr>
          <p:cNvSpPr/>
          <p:nvPr/>
        </p:nvSpPr>
        <p:spPr>
          <a:xfrm flipV="1">
            <a:off x="2079355" y="485648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F684376-74B7-4550-BA7D-9B808BE6E57D}"/>
              </a:ext>
            </a:extLst>
          </p:cNvPr>
          <p:cNvSpPr/>
          <p:nvPr/>
        </p:nvSpPr>
        <p:spPr>
          <a:xfrm>
            <a:off x="223157" y="463085"/>
            <a:ext cx="9459686" cy="1014651"/>
          </a:xfrm>
          <a:prstGeom prst="rect">
            <a:avLst/>
          </a:prstGeom>
          <a:solidFill>
            <a:schemeClr val="bg1"/>
          </a:solidFill>
          <a:ln cmpd="dbl">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5"/>
                </a:solidFill>
                <a:effectLst/>
                <a:latin typeface="UD デジタル 教科書体 NK-B" panose="02020700000000000000" pitchFamily="18" charset="-128"/>
                <a:ea typeface="UD デジタル 教科書体 NK-B" panose="02020700000000000000" pitchFamily="18" charset="-128"/>
              </a:rPr>
              <a:t>万博のレガシーとしての次世代育成と共生社会の実現</a:t>
            </a:r>
            <a:endParaRPr kumimoji="1" lang="en-US" altLang="ja-JP" sz="1600" b="1" u="sng" dirty="0">
              <a:solidFill>
                <a:schemeClr val="accent5"/>
              </a:solidFill>
              <a:effectLst/>
              <a:latin typeface="UD デジタル 教科書体 NK-B" panose="02020700000000000000" pitchFamily="18" charset="-128"/>
              <a:ea typeface="UD デジタル 教科書体 NK-B" panose="02020700000000000000" pitchFamily="18" charset="-128"/>
            </a:endParaRPr>
          </a:p>
        </p:txBody>
      </p:sp>
      <p:grpSp>
        <p:nvGrpSpPr>
          <p:cNvPr id="37" name="グループ化 36">
            <a:extLst>
              <a:ext uri="{FF2B5EF4-FFF2-40B4-BE49-F238E27FC236}">
                <a16:creationId xmlns:a16="http://schemas.microsoft.com/office/drawing/2014/main" id="{FEB8B696-E35F-454F-86F8-E0ED8DFEC16D}"/>
              </a:ext>
            </a:extLst>
          </p:cNvPr>
          <p:cNvGrpSpPr/>
          <p:nvPr/>
        </p:nvGrpSpPr>
        <p:grpSpPr>
          <a:xfrm>
            <a:off x="238565" y="783514"/>
            <a:ext cx="4192758" cy="282457"/>
            <a:chOff x="248417" y="1013306"/>
            <a:chExt cx="3000637" cy="406942"/>
          </a:xfrm>
          <a:solidFill>
            <a:schemeClr val="bg1"/>
          </a:solidFill>
        </p:grpSpPr>
        <p:sp>
          <p:nvSpPr>
            <p:cNvPr id="38" name="楕円 37">
              <a:extLst>
                <a:ext uri="{FF2B5EF4-FFF2-40B4-BE49-F238E27FC236}">
                  <a16:creationId xmlns:a16="http://schemas.microsoft.com/office/drawing/2014/main" id="{1C2DA753-71FB-403B-BE0D-08C8BC5CCBE5}"/>
                </a:ext>
              </a:extLst>
            </p:cNvPr>
            <p:cNvSpPr/>
            <p:nvPr/>
          </p:nvSpPr>
          <p:spPr>
            <a:xfrm>
              <a:off x="248417" y="1013306"/>
              <a:ext cx="3000636" cy="40694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1" name="正方形/長方形 40">
              <a:extLst>
                <a:ext uri="{FF2B5EF4-FFF2-40B4-BE49-F238E27FC236}">
                  <a16:creationId xmlns:a16="http://schemas.microsoft.com/office/drawing/2014/main" id="{A143B761-8A73-40A0-AB37-77B1B1348C04}"/>
                </a:ext>
              </a:extLst>
            </p:cNvPr>
            <p:cNvSpPr/>
            <p:nvPr/>
          </p:nvSpPr>
          <p:spPr>
            <a:xfrm>
              <a:off x="357010" y="1031142"/>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万博での最新技術や国際的な経験をより一層深い学びにつなげる</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2" name="テキスト ボックス 41">
            <a:extLst>
              <a:ext uri="{FF2B5EF4-FFF2-40B4-BE49-F238E27FC236}">
                <a16:creationId xmlns:a16="http://schemas.microsoft.com/office/drawing/2014/main" id="{C1F6AAF2-C014-434F-AE69-2774A6E80FC5}"/>
              </a:ext>
            </a:extLst>
          </p:cNvPr>
          <p:cNvSpPr txBox="1"/>
          <p:nvPr/>
        </p:nvSpPr>
        <p:spPr>
          <a:xfrm>
            <a:off x="4962863" y="1737337"/>
            <a:ext cx="3457786" cy="243143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取組・成果</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lvl="0" defTabSz="443194">
              <a:defRPr/>
            </a:pPr>
            <a:r>
              <a:rPr kumimoji="1" lang="ja-JP" altLang="en-US" sz="1000" b="1" dirty="0">
                <a:latin typeface="BIZ UDPゴシック" panose="020B0400000000000000" pitchFamily="50" charset="-128"/>
                <a:ea typeface="BIZ UDPゴシック" panose="020B0400000000000000" pitchFamily="50" charset="-128"/>
              </a:rPr>
              <a:t>○万博から</a:t>
            </a:r>
            <a:r>
              <a:rPr kumimoji="1" lang="en-US" altLang="ja-JP" sz="1000" b="1" dirty="0">
                <a:latin typeface="BIZ UDPゴシック" panose="020B0400000000000000" pitchFamily="50" charset="-128"/>
                <a:ea typeface="BIZ UDPゴシック" panose="020B0400000000000000" pitchFamily="50" charset="-128"/>
              </a:rPr>
              <a:t>SDGs</a:t>
            </a:r>
            <a:r>
              <a:rPr kumimoji="1" lang="ja-JP" altLang="en-US" sz="1000" b="1" dirty="0">
                <a:latin typeface="BIZ UDPゴシック" panose="020B0400000000000000" pitchFamily="50" charset="-128"/>
                <a:ea typeface="BIZ UDPゴシック" panose="020B0400000000000000" pitchFamily="50" charset="-128"/>
              </a:rPr>
              <a:t>達成に向けた取組を世界に発信</a:t>
            </a:r>
            <a:endParaRPr kumimoji="1" lang="en-US" altLang="ja-JP" sz="1000" b="1" dirty="0">
              <a:latin typeface="BIZ UDPゴシック" panose="020B0400000000000000" pitchFamily="50" charset="-128"/>
              <a:ea typeface="BIZ UDPゴシック" panose="020B0400000000000000" pitchFamily="50" charset="-128"/>
            </a:endParaRPr>
          </a:p>
          <a:p>
            <a:pPr marL="176213" lvl="0" indent="-90488" defTabSz="443194">
              <a:defRPr/>
            </a:pPr>
            <a:r>
              <a:rPr kumimoji="1" lang="ja-JP" altLang="en-US" sz="800" dirty="0">
                <a:latin typeface="BIZ UDPゴシック" panose="020B0400000000000000" pitchFamily="50" charset="-128"/>
                <a:ea typeface="BIZ UDPゴシック" panose="020B0400000000000000" pitchFamily="50" charset="-128"/>
              </a:rPr>
              <a:t>・万博会場で</a:t>
            </a:r>
            <a:r>
              <a:rPr kumimoji="1" lang="en-US" altLang="ja-JP" sz="800" dirty="0">
                <a:latin typeface="BIZ UDPゴシック" panose="020B0400000000000000" pitchFamily="50" charset="-128"/>
                <a:ea typeface="BIZ UDPゴシック" panose="020B0400000000000000" pitchFamily="50" charset="-128"/>
              </a:rPr>
              <a:t>OSAKA JAPAN SDGs Forum</a:t>
            </a:r>
            <a:r>
              <a:rPr kumimoji="1" lang="ja-JP" altLang="en-US" sz="800" dirty="0">
                <a:latin typeface="BIZ UDPゴシック" panose="020B0400000000000000" pitchFamily="50" charset="-128"/>
                <a:ea typeface="BIZ UDPゴシック" panose="020B0400000000000000" pitchFamily="50" charset="-128"/>
              </a:rPr>
              <a:t>開催、府市共催で</a:t>
            </a:r>
            <a:r>
              <a:rPr kumimoji="1" lang="en-US" altLang="ja-JP" sz="800" dirty="0">
                <a:latin typeface="BIZ UDPゴシック" panose="020B0400000000000000" pitchFamily="50" charset="-128"/>
                <a:ea typeface="BIZ UDPゴシック" panose="020B0400000000000000" pitchFamily="50" charset="-128"/>
              </a:rPr>
              <a:t>SDGs</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出展し、万博において</a:t>
            </a:r>
            <a:r>
              <a:rPr kumimoji="1" lang="en-US" altLang="ja-JP" sz="800" dirty="0">
                <a:latin typeface="BIZ UDPゴシック" panose="020B0400000000000000" pitchFamily="50" charset="-128"/>
                <a:ea typeface="BIZ UDPゴシック" panose="020B0400000000000000" pitchFamily="50" charset="-128"/>
              </a:rPr>
              <a:t>SDGs</a:t>
            </a:r>
            <a:r>
              <a:rPr kumimoji="1" lang="ja-JP" altLang="en-US" sz="800" dirty="0">
                <a:latin typeface="BIZ UDPゴシック" panose="020B0400000000000000" pitchFamily="50" charset="-128"/>
                <a:ea typeface="BIZ UDPゴシック" panose="020B0400000000000000" pitchFamily="50" charset="-128"/>
              </a:rPr>
              <a:t>達成に向けた取組を世界に発信</a:t>
            </a:r>
            <a:endParaRPr kumimoji="1" lang="en-US" altLang="ja-JP" sz="800" dirty="0">
              <a:latin typeface="BIZ UDPゴシック" panose="020B0400000000000000" pitchFamily="50" charset="-128"/>
              <a:ea typeface="BIZ UDPゴシック" panose="020B0400000000000000" pitchFamily="50" charset="-128"/>
            </a:endParaRPr>
          </a:p>
          <a:p>
            <a:pPr marL="90488" lvl="0" indent="-90488" defTabSz="443194">
              <a:defRPr/>
            </a:pPr>
            <a:endParaRPr kumimoji="1" lang="en-US" altLang="ja-JP" sz="500" dirty="0">
              <a:latin typeface="BIZ UDPゴシック" panose="020B0400000000000000" pitchFamily="50" charset="-128"/>
              <a:ea typeface="BIZ UDPゴシック" panose="020B0400000000000000" pitchFamily="50"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○万博から地域共生の取組を世界に発信</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6213"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万博会場で子どもや高齢者、障がい者を支える様々な取組を先進技術発表や</a:t>
            </a:r>
            <a:r>
              <a:rPr lang="ja-JP" altLang="en-US" sz="800" dirty="0">
                <a:latin typeface="BIZ UDゴシック" panose="020B0400000000000000" pitchFamily="49" charset="-128"/>
                <a:ea typeface="BIZ UDゴシック" panose="020B0400000000000000" pitchFamily="49" charset="-128"/>
              </a:rPr>
              <a:t>ダンス、楽器演奏などで紹介する「</a:t>
            </a:r>
            <a:r>
              <a:rPr lang="en-US" altLang="ja-JP" sz="800" dirty="0">
                <a:latin typeface="BIZ UDゴシック" panose="020B0400000000000000" pitchFamily="49" charset="-128"/>
                <a:ea typeface="BIZ UDゴシック" panose="020B0400000000000000" pitchFamily="49" charset="-128"/>
              </a:rPr>
              <a:t>OSAKA</a:t>
            </a:r>
            <a:r>
              <a:rPr lang="ja-JP" altLang="en-US" sz="800" dirty="0">
                <a:latin typeface="BIZ UDゴシック" panose="020B0400000000000000" pitchFamily="49" charset="-128"/>
                <a:ea typeface="BIZ UDゴシック" panose="020B0400000000000000" pitchFamily="49" charset="-128"/>
              </a:rPr>
              <a:t>から地域共生の未来をつくる」プロジェクトを実施</a:t>
            </a:r>
            <a:endParaRPr lang="en-US" altLang="ja-JP" sz="400" dirty="0">
              <a:latin typeface="BIZ UDゴシック" panose="020B0400000000000000" pitchFamily="49" charset="-128"/>
              <a:ea typeface="BIZ UDゴシック" panose="020B0400000000000000" pitchFamily="49" charset="-128"/>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ja-JP" altLang="en-US" sz="500" dirty="0">
                <a:latin typeface="BIZ UDPゴシック" panose="020B0400000000000000" pitchFamily="50" charset="-128"/>
                <a:ea typeface="BIZ UDPゴシック" panose="020B0400000000000000" pitchFamily="50" charset="-128"/>
              </a:rPr>
              <a:t>　</a:t>
            </a:r>
            <a:endParaRPr kumimoji="1" lang="en-US" altLang="ja-JP" sz="5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女性活躍推進の</a:t>
            </a:r>
            <a:r>
              <a:rPr lang="ja-JP" altLang="en-US" sz="1000" b="1" dirty="0">
                <a:latin typeface="BIZ UDPゴシック" panose="020B0400000000000000" pitchFamily="50" charset="-128"/>
                <a:ea typeface="BIZ UDPゴシック" panose="020B0400000000000000" pitchFamily="50" charset="-128"/>
              </a:rPr>
              <a:t>取組を発信</a:t>
            </a:r>
            <a:endParaRPr kumimoji="1"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algn="l" defTabSz="914400" rtl="0" eaLnBrk="1" fontAlgn="auto" latinLnBrk="0" hangingPunct="1">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・ドーンセンターでの取組や万博がめざす女性活躍推進を体感</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92075" marR="0" lvl="0" algn="l" defTabSz="914400" rtl="0" eaLnBrk="1" fontAlgn="auto" latinLnBrk="0" hangingPunct="1">
              <a:spcBef>
                <a:spcPts val="0"/>
              </a:spcBef>
              <a:spcAft>
                <a:spcPts val="0"/>
              </a:spcAft>
              <a:buClrTx/>
              <a:buSzTx/>
              <a:buFontTx/>
              <a:buNone/>
              <a:tabLst/>
              <a:defRPr/>
            </a:pPr>
            <a:r>
              <a:rPr kumimoji="0"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できるイベントの実施により、主に若年層の考えや取組を発信</a:t>
            </a:r>
            <a:endParaRPr kumimoji="0"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endParaRPr kumimoji="0" lang="en-US" altLang="ja-JP"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spcBef>
                <a:spcPts val="0"/>
              </a:spcBef>
              <a:spcAft>
                <a:spcPts val="0"/>
              </a:spcAft>
              <a:buClrTx/>
              <a:buSzTx/>
              <a:buFontTx/>
              <a:buNone/>
              <a:tabLst/>
              <a:defRPr/>
            </a:pPr>
            <a:r>
              <a:rPr kumimoji="0" lang="ja-JP" altLang="en-US"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○万博を契機としたバリアフリー化の推進</a:t>
            </a:r>
            <a:endParaRPr kumimoji="0" lang="en-US" altLang="ja-JP" sz="10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2563" indent="-90488"/>
            <a:r>
              <a:rPr kumimoji="1" lang="ja-JP" altLang="en-US" sz="800" dirty="0">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大阪府福祉のまちづくり条例を改正し、</a:t>
            </a:r>
            <a:r>
              <a:rPr lang="ja-JP" altLang="en-US" sz="800" dirty="0">
                <a:latin typeface="BIZ UDゴシック" panose="020B0400000000000000" pitchFamily="49" charset="-128"/>
                <a:ea typeface="BIZ UDゴシック" panose="020B0400000000000000" pitchFamily="49" charset="-128"/>
              </a:rPr>
              <a:t>フラッシュライト及び</a:t>
            </a:r>
            <a:br>
              <a:rPr lang="en-US" altLang="ja-JP" sz="800" dirty="0">
                <a:latin typeface="BIZ UDゴシック" panose="020B0400000000000000" pitchFamily="49" charset="-128"/>
                <a:ea typeface="BIZ UDゴシック" panose="020B0400000000000000" pitchFamily="49" charset="-128"/>
              </a:rPr>
            </a:br>
            <a:r>
              <a:rPr lang="ja-JP" altLang="en-US" sz="800" dirty="0">
                <a:latin typeface="BIZ UDゴシック" panose="020B0400000000000000" pitchFamily="49" charset="-128"/>
                <a:ea typeface="BIZ UDゴシック" panose="020B0400000000000000" pitchFamily="49" charset="-128"/>
              </a:rPr>
              <a:t>大人用介護ベッドの設置義務化等</a:t>
            </a:r>
          </a:p>
          <a:p>
            <a:pPr marL="92075" marR="0" lvl="0" algn="l" defTabSz="443194" rtl="0" eaLnBrk="1" fontAlgn="auto" latinLnBrk="0" hangingPunct="1">
              <a:spcBef>
                <a:spcPts val="0"/>
              </a:spcBef>
              <a:spcAft>
                <a:spcPts val="0"/>
              </a:spcAft>
              <a:buClrTx/>
              <a:buSzTx/>
              <a:buFontTx/>
              <a:buNone/>
              <a:tabLst/>
              <a:defRPr/>
            </a:pPr>
            <a:r>
              <a:rPr kumimoji="1" lang="ja-JP" altLang="en-US" sz="800" dirty="0">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既存建築ストックの改修促進（ホテル等バリアフリー改修補助）</a:t>
            </a:r>
          </a:p>
          <a:p>
            <a:pPr marL="0" marR="0" lvl="0" indent="0" algn="l" defTabSz="443194" rtl="0" eaLnBrk="1" fontAlgn="auto" latinLnBrk="0" hangingPunct="1">
              <a:spcBef>
                <a:spcPts val="0"/>
              </a:spcBef>
              <a:spcAft>
                <a:spcPts val="0"/>
              </a:spcAft>
              <a:buClrTx/>
              <a:buSzTx/>
              <a:buFontTx/>
              <a:buNone/>
              <a:tabLst/>
              <a:defRPr/>
            </a:pPr>
            <a:endParaRPr kumimoji="0" lang="en-US" altLang="ja-JP" sz="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43194" rtl="0" eaLnBrk="1" fontAlgn="auto" latinLnBrk="0" hangingPunct="1">
              <a:spcBef>
                <a:spcPts val="0"/>
              </a:spcBef>
              <a:spcAft>
                <a:spcPts val="0"/>
              </a:spcAft>
              <a:buClrTx/>
              <a:buSzTx/>
              <a:buFontTx/>
              <a:buNone/>
              <a:tabLst/>
              <a:defRPr/>
            </a:pPr>
            <a:endParaRPr kumimoji="1" lang="en-US" altLang="ja-JP" sz="1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2" name="二等辺三角形 21">
            <a:extLst>
              <a:ext uri="{FF2B5EF4-FFF2-40B4-BE49-F238E27FC236}">
                <a16:creationId xmlns:a16="http://schemas.microsoft.com/office/drawing/2014/main" id="{49ECC9DF-6241-47E4-AA64-CFBFF3F5A8A0}"/>
              </a:ext>
            </a:extLst>
          </p:cNvPr>
          <p:cNvSpPr/>
          <p:nvPr/>
        </p:nvSpPr>
        <p:spPr>
          <a:xfrm flipV="1">
            <a:off x="6885506" y="4067940"/>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1316DA98-075B-4123-9537-2C0B4C08F2BC}"/>
              </a:ext>
            </a:extLst>
          </p:cNvPr>
          <p:cNvGrpSpPr/>
          <p:nvPr/>
        </p:nvGrpSpPr>
        <p:grpSpPr>
          <a:xfrm>
            <a:off x="4829108" y="779764"/>
            <a:ext cx="4192758" cy="282457"/>
            <a:chOff x="248417" y="1003092"/>
            <a:chExt cx="3000637" cy="406942"/>
          </a:xfrm>
          <a:solidFill>
            <a:schemeClr val="bg1"/>
          </a:solidFill>
        </p:grpSpPr>
        <p:sp>
          <p:nvSpPr>
            <p:cNvPr id="44" name="楕円 43">
              <a:extLst>
                <a:ext uri="{FF2B5EF4-FFF2-40B4-BE49-F238E27FC236}">
                  <a16:creationId xmlns:a16="http://schemas.microsoft.com/office/drawing/2014/main" id="{B7A841DB-00BD-4F15-B903-D9A13B7C5C9D}"/>
                </a:ext>
              </a:extLst>
            </p:cNvPr>
            <p:cNvSpPr/>
            <p:nvPr/>
          </p:nvSpPr>
          <p:spPr>
            <a:xfrm>
              <a:off x="248417" y="1003092"/>
              <a:ext cx="3000636" cy="40694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7" name="正方形/長方形 46">
              <a:extLst>
                <a:ext uri="{FF2B5EF4-FFF2-40B4-BE49-F238E27FC236}">
                  <a16:creationId xmlns:a16="http://schemas.microsoft.com/office/drawing/2014/main" id="{5497E129-29E0-4432-920F-4627ED33F2E4}"/>
                </a:ext>
              </a:extLst>
            </p:cNvPr>
            <p:cNvSpPr/>
            <p:nvPr/>
          </p:nvSpPr>
          <p:spPr>
            <a:xfrm>
              <a:off x="357010" y="1051569"/>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万博を契機とする共生社会の実現に向けた取組を推進</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2C790292-69A3-45B2-B788-D4F195D8B3BB}"/>
              </a:ext>
            </a:extLst>
          </p:cNvPr>
          <p:cNvSpPr txBox="1"/>
          <p:nvPr/>
        </p:nvSpPr>
        <p:spPr>
          <a:xfrm>
            <a:off x="174668" y="1489290"/>
            <a:ext cx="3697071"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①　学び</a:t>
            </a:r>
            <a:endParaRPr kumimoji="0" lang="en-US" altLang="ja-JP" sz="6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5EE4F56E-F615-4C31-8E7D-CE7C4E8C7B6C}"/>
              </a:ext>
            </a:extLst>
          </p:cNvPr>
          <p:cNvSpPr txBox="1"/>
          <p:nvPr/>
        </p:nvSpPr>
        <p:spPr>
          <a:xfrm>
            <a:off x="4932696" y="1484595"/>
            <a:ext cx="51562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rPr>
              <a:t>②　共生</a:t>
            </a:r>
            <a:endParaRPr kumimoji="0" lang="en-US" altLang="ja-JP" sz="600" b="0" i="0" u="none" strike="noStrike" kern="1200" cap="none" spc="0" normalizeH="0" baseline="0" noProof="0" dirty="0">
              <a:ln>
                <a:noFill/>
              </a:ln>
              <a:solidFill>
                <a:schemeClr val="accent1">
                  <a:lumMod val="75000"/>
                </a:schemeClr>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正方形/長方形 29">
            <a:extLst>
              <a:ext uri="{FF2B5EF4-FFF2-40B4-BE49-F238E27FC236}">
                <a16:creationId xmlns:a16="http://schemas.microsoft.com/office/drawing/2014/main" id="{29E00324-64BE-478F-82E9-2B6A8380258D}"/>
              </a:ext>
            </a:extLst>
          </p:cNvPr>
          <p:cNvSpPr/>
          <p:nvPr/>
        </p:nvSpPr>
        <p:spPr>
          <a:xfrm>
            <a:off x="4832196" y="1567544"/>
            <a:ext cx="45719" cy="5078930"/>
          </a:xfrm>
          <a:prstGeom prst="rect">
            <a:avLst/>
          </a:prstGeom>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8CA4B624-6AEA-4A7E-93C1-F3EB88C9B062}"/>
              </a:ext>
            </a:extLst>
          </p:cNvPr>
          <p:cNvSpPr/>
          <p:nvPr/>
        </p:nvSpPr>
        <p:spPr>
          <a:xfrm>
            <a:off x="3005739" y="4581603"/>
            <a:ext cx="2187944"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500" dirty="0">
                <a:solidFill>
                  <a:prstClr val="black"/>
                </a:solidFill>
                <a:latin typeface="BIZ UDPゴシック" panose="020B0400000000000000" pitchFamily="50" charset="-128"/>
                <a:ea typeface="BIZ UDPゴシック" panose="020B0400000000000000" pitchFamily="50" charset="-128"/>
              </a:rPr>
              <a:t>わくわく・どきどき</a:t>
            </a:r>
            <a:r>
              <a:rPr kumimoji="1" lang="en-US" altLang="ja-JP" sz="500" dirty="0">
                <a:solidFill>
                  <a:prstClr val="black"/>
                </a:solidFill>
                <a:latin typeface="BIZ UDPゴシック" panose="020B0400000000000000" pitchFamily="50" charset="-128"/>
                <a:ea typeface="BIZ UDPゴシック" panose="020B0400000000000000" pitchFamily="50" charset="-128"/>
              </a:rPr>
              <a:t>SDGs</a:t>
            </a:r>
            <a:r>
              <a:rPr kumimoji="1" lang="ja-JP" altLang="en-US" sz="500" dirty="0">
                <a:solidFill>
                  <a:prstClr val="black"/>
                </a:solidFill>
                <a:latin typeface="BIZ UDPゴシック" panose="020B0400000000000000" pitchFamily="50" charset="-128"/>
                <a:ea typeface="BIZ UDPゴシック" panose="020B0400000000000000" pitchFamily="50" charset="-128"/>
              </a:rPr>
              <a:t>ジュニアプロジェクト</a:t>
            </a:r>
            <a:endParaRPr lang="ja-JP" altLang="en-US" sz="5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311D4013-B122-46A3-B32F-566C0A7D72A8}"/>
              </a:ext>
            </a:extLst>
          </p:cNvPr>
          <p:cNvSpPr/>
          <p:nvPr/>
        </p:nvSpPr>
        <p:spPr>
          <a:xfrm>
            <a:off x="3601122" y="3357700"/>
            <a:ext cx="1029616" cy="14084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EMO-1</a:t>
            </a:r>
            <a:r>
              <a:rPr lang="ja-JP" altLang="en-US" sz="500" dirty="0">
                <a:solidFill>
                  <a:schemeClr val="tx1"/>
                </a:solidFill>
                <a:latin typeface="BIZ UDPゴシック" panose="020B0400000000000000" pitchFamily="50" charset="-128"/>
                <a:ea typeface="BIZ UDPゴシック" panose="020B0400000000000000" pitchFamily="50" charset="-128"/>
              </a:rPr>
              <a:t>グランプリ</a:t>
            </a:r>
          </a:p>
        </p:txBody>
      </p:sp>
      <p:sp>
        <p:nvSpPr>
          <p:cNvPr id="52" name="テキスト ボックス 51">
            <a:extLst>
              <a:ext uri="{FF2B5EF4-FFF2-40B4-BE49-F238E27FC236}">
                <a16:creationId xmlns:a16="http://schemas.microsoft.com/office/drawing/2014/main" id="{5EB70F23-B568-40D8-AE26-A6DC01E97EAC}"/>
              </a:ext>
            </a:extLst>
          </p:cNvPr>
          <p:cNvSpPr txBox="1"/>
          <p:nvPr/>
        </p:nvSpPr>
        <p:spPr>
          <a:xfrm>
            <a:off x="3733654" y="2542957"/>
            <a:ext cx="764551" cy="169277"/>
          </a:xfrm>
          <a:prstGeom prst="rect">
            <a:avLst/>
          </a:prstGeom>
          <a:noFill/>
        </p:spPr>
        <p:txBody>
          <a:bodyPr wrap="square" rtlCol="0">
            <a:spAutoFit/>
          </a:bodyPr>
          <a:lstStyle/>
          <a:p>
            <a:r>
              <a:rPr kumimoji="1" lang="ja-JP" altLang="en-US" sz="500" dirty="0">
                <a:latin typeface="BIZ UDPゴシック" panose="020B0400000000000000" pitchFamily="50" charset="-128"/>
                <a:ea typeface="BIZ UDPゴシック" panose="020B0400000000000000" pitchFamily="50" charset="-128"/>
              </a:rPr>
              <a:t>万博への子ども招待</a:t>
            </a:r>
          </a:p>
        </p:txBody>
      </p:sp>
      <p:sp>
        <p:nvSpPr>
          <p:cNvPr id="56" name="正方形/長方形 55">
            <a:extLst>
              <a:ext uri="{FF2B5EF4-FFF2-40B4-BE49-F238E27FC236}">
                <a16:creationId xmlns:a16="http://schemas.microsoft.com/office/drawing/2014/main" id="{C960CEF6-DF5B-4123-9307-BC36E5711E2F}"/>
              </a:ext>
            </a:extLst>
          </p:cNvPr>
          <p:cNvSpPr/>
          <p:nvPr/>
        </p:nvSpPr>
        <p:spPr>
          <a:xfrm>
            <a:off x="8410961" y="3983846"/>
            <a:ext cx="1124119" cy="21283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ドーン</a:t>
            </a:r>
            <a:r>
              <a:rPr lang="en-US" altLang="ja-JP" sz="500" dirty="0">
                <a:solidFill>
                  <a:schemeClr val="tx1"/>
                </a:solidFill>
                <a:latin typeface="BIZ UDPゴシック" panose="020B0400000000000000" pitchFamily="50" charset="-128"/>
                <a:ea typeface="BIZ UDPゴシック" panose="020B0400000000000000" pitchFamily="50" charset="-128"/>
              </a:rPr>
              <a:t>de</a:t>
            </a:r>
            <a:r>
              <a:rPr lang="ja-JP" altLang="en-US" sz="500" dirty="0">
                <a:solidFill>
                  <a:schemeClr val="tx1"/>
                </a:solidFill>
                <a:latin typeface="BIZ UDPゴシック" panose="020B0400000000000000" pitchFamily="50" charset="-128"/>
                <a:ea typeface="BIZ UDPゴシック" panose="020B0400000000000000" pitchFamily="50" charset="-128"/>
              </a:rPr>
              <a:t>キラリフェスティバル</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500" dirty="0">
                <a:solidFill>
                  <a:schemeClr val="tx1"/>
                </a:solidFill>
                <a:latin typeface="BIZ UDPゴシック" panose="020B0400000000000000" pitchFamily="50" charset="-128"/>
                <a:ea typeface="BIZ UDPゴシック" panose="020B0400000000000000" pitchFamily="50" charset="-128"/>
              </a:rPr>
              <a:t>2025 with</a:t>
            </a:r>
            <a:r>
              <a:rPr lang="ja-JP" altLang="en-US" sz="500" dirty="0">
                <a:solidFill>
                  <a:schemeClr val="tx1"/>
                </a:solidFill>
                <a:latin typeface="BIZ UDPゴシック" panose="020B0400000000000000" pitchFamily="50" charset="-128"/>
                <a:ea typeface="BIZ UDPゴシック" panose="020B0400000000000000" pitchFamily="50" charset="-128"/>
              </a:rPr>
              <a:t>万博</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4F6A2E9B-FFD1-40FB-953F-6E82999305D8}"/>
              </a:ext>
            </a:extLst>
          </p:cNvPr>
          <p:cNvSpPr/>
          <p:nvPr/>
        </p:nvSpPr>
        <p:spPr>
          <a:xfrm>
            <a:off x="8142130" y="3176697"/>
            <a:ext cx="1661783" cy="2345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a:t>
            </a:r>
            <a:r>
              <a:rPr lang="en-US" altLang="ja-JP" sz="500" dirty="0">
                <a:solidFill>
                  <a:schemeClr val="tx1"/>
                </a:solidFill>
                <a:latin typeface="BIZ UDPゴシック" panose="020B0400000000000000" pitchFamily="50" charset="-128"/>
                <a:ea typeface="BIZ UDPゴシック" panose="020B0400000000000000" pitchFamily="50" charset="-128"/>
              </a:rPr>
              <a:t>OSAKA</a:t>
            </a:r>
            <a:r>
              <a:rPr lang="ja-JP" altLang="en-US" sz="500" dirty="0">
                <a:solidFill>
                  <a:schemeClr val="tx1"/>
                </a:solidFill>
                <a:latin typeface="BIZ UDPゴシック" panose="020B0400000000000000" pitchFamily="50" charset="-128"/>
                <a:ea typeface="BIZ UDPゴシック" panose="020B0400000000000000" pitchFamily="50" charset="-128"/>
              </a:rPr>
              <a:t>から地域共生の未来をつくる」プロジェクト</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93407515-7B97-4E8D-8A47-82881B0B0FA3}"/>
              </a:ext>
            </a:extLst>
          </p:cNvPr>
          <p:cNvSpPr/>
          <p:nvPr/>
        </p:nvSpPr>
        <p:spPr>
          <a:xfrm>
            <a:off x="8286352" y="2349027"/>
            <a:ext cx="1373341" cy="2098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OSAKA JAPAN SDGs Forum</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67" name="四角形: 角を丸くする 66">
            <a:extLst>
              <a:ext uri="{FF2B5EF4-FFF2-40B4-BE49-F238E27FC236}">
                <a16:creationId xmlns:a16="http://schemas.microsoft.com/office/drawing/2014/main" id="{F4349137-4675-4749-B788-C938DDE420B0}"/>
              </a:ext>
            </a:extLst>
          </p:cNvPr>
          <p:cNvSpPr/>
          <p:nvPr/>
        </p:nvSpPr>
        <p:spPr>
          <a:xfrm>
            <a:off x="254233" y="5046532"/>
            <a:ext cx="4432576" cy="336503"/>
          </a:xfrm>
          <a:prstGeom prst="roundRect">
            <a:avLst>
              <a:gd name="adj" fmla="val 16667"/>
            </a:avLst>
          </a:prstGeom>
          <a:solidFill>
            <a:schemeClr val="accent1">
              <a:lumMod val="60000"/>
              <a:lumOff val="4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endParaRPr lang="en-US" altLang="ja-JP" sz="105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「世界を舞台に活躍できるグローバル人材の育成」</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p:txBody>
      </p:sp>
      <p:sp>
        <p:nvSpPr>
          <p:cNvPr id="68" name="四角形: 角を丸くする 67">
            <a:extLst>
              <a:ext uri="{FF2B5EF4-FFF2-40B4-BE49-F238E27FC236}">
                <a16:creationId xmlns:a16="http://schemas.microsoft.com/office/drawing/2014/main" id="{1B34EA43-4C3B-4488-9870-A698445FA8DB}"/>
              </a:ext>
            </a:extLst>
          </p:cNvPr>
          <p:cNvSpPr/>
          <p:nvPr/>
        </p:nvSpPr>
        <p:spPr>
          <a:xfrm>
            <a:off x="4962863" y="4234851"/>
            <a:ext cx="4719980" cy="336503"/>
          </a:xfrm>
          <a:prstGeom prst="roundRect">
            <a:avLst>
              <a:gd name="adj" fmla="val 16667"/>
            </a:avLst>
          </a:prstGeom>
          <a:solidFill>
            <a:schemeClr val="accent1">
              <a:lumMod val="60000"/>
              <a:lumOff val="4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50" b="1" dirty="0">
                <a:latin typeface="BIZ UDPゴシック" panose="020B0400000000000000" pitchFamily="50" charset="-128"/>
                <a:ea typeface="BIZ UDPゴシック" panose="020B0400000000000000" pitchFamily="50" charset="-128"/>
              </a:rPr>
              <a:t>　　</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p>
          <a:p>
            <a:pPr algn="ctr">
              <a:defRPr/>
            </a:pP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「誰一人取り残されない社会の実現」</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2BDA99C-9DAA-4968-A5F3-83AB06A364DE}"/>
              </a:ext>
            </a:extLst>
          </p:cNvPr>
          <p:cNvSpPr/>
          <p:nvPr/>
        </p:nvSpPr>
        <p:spPr>
          <a:xfrm>
            <a:off x="562863" y="1118074"/>
            <a:ext cx="8898059"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「子どもをはじめ府民が</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未来社会</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や</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世界</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を体感」　「万博を契機とした国際感覚の養成」　等</a:t>
            </a:r>
          </a:p>
        </p:txBody>
      </p:sp>
      <p:sp>
        <p:nvSpPr>
          <p:cNvPr id="61" name="矢印: 右 60">
            <a:extLst>
              <a:ext uri="{FF2B5EF4-FFF2-40B4-BE49-F238E27FC236}">
                <a16:creationId xmlns:a16="http://schemas.microsoft.com/office/drawing/2014/main" id="{8463EEA5-F9F2-4D0A-A062-1ADA2EB3D557}"/>
              </a:ext>
            </a:extLst>
          </p:cNvPr>
          <p:cNvSpPr/>
          <p:nvPr/>
        </p:nvSpPr>
        <p:spPr>
          <a:xfrm>
            <a:off x="337924" y="1107931"/>
            <a:ext cx="252000" cy="324000"/>
          </a:xfrm>
          <a:prstGeom prst="rightArrow">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4" name="図 53">
            <a:extLst>
              <a:ext uri="{FF2B5EF4-FFF2-40B4-BE49-F238E27FC236}">
                <a16:creationId xmlns:a16="http://schemas.microsoft.com/office/drawing/2014/main" id="{7A2DD30F-1C21-47CA-9EF0-153B1A92D0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99241" y="1822476"/>
            <a:ext cx="1013466" cy="748380"/>
          </a:xfrm>
          <a:prstGeom prst="rect">
            <a:avLst/>
          </a:prstGeom>
        </p:spPr>
      </p:pic>
      <p:pic>
        <p:nvPicPr>
          <p:cNvPr id="60" name="図 59">
            <a:extLst>
              <a:ext uri="{FF2B5EF4-FFF2-40B4-BE49-F238E27FC236}">
                <a16:creationId xmlns:a16="http://schemas.microsoft.com/office/drawing/2014/main" id="{1A275195-AF9D-49D4-87DE-0195F8104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00067" y="2682609"/>
            <a:ext cx="1020720" cy="670485"/>
          </a:xfrm>
          <a:prstGeom prst="rect">
            <a:avLst/>
          </a:prstGeom>
        </p:spPr>
      </p:pic>
      <p:pic>
        <p:nvPicPr>
          <p:cNvPr id="62" name="図 61">
            <a:extLst>
              <a:ext uri="{FF2B5EF4-FFF2-40B4-BE49-F238E27FC236}">
                <a16:creationId xmlns:a16="http://schemas.microsoft.com/office/drawing/2014/main" id="{DF964511-2A53-4A01-A442-64EC8887827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004"/>
          <a:stretch/>
        </p:blipFill>
        <p:spPr>
          <a:xfrm>
            <a:off x="3600067" y="3982336"/>
            <a:ext cx="1013466" cy="670484"/>
          </a:xfrm>
          <a:prstGeom prst="rect">
            <a:avLst/>
          </a:prstGeom>
        </p:spPr>
      </p:pic>
      <p:pic>
        <p:nvPicPr>
          <p:cNvPr id="63" name="図 62">
            <a:extLst>
              <a:ext uri="{FF2B5EF4-FFF2-40B4-BE49-F238E27FC236}">
                <a16:creationId xmlns:a16="http://schemas.microsoft.com/office/drawing/2014/main" id="{92657F52-8AA5-44D7-ABF5-4294E94224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998" t="41604" r="25179" b="21306"/>
          <a:stretch/>
        </p:blipFill>
        <p:spPr>
          <a:xfrm>
            <a:off x="8508075" y="1822476"/>
            <a:ext cx="937032" cy="581650"/>
          </a:xfrm>
          <a:prstGeom prst="rect">
            <a:avLst/>
          </a:prstGeom>
        </p:spPr>
      </p:pic>
      <p:pic>
        <p:nvPicPr>
          <p:cNvPr id="64" name="図 63">
            <a:extLst>
              <a:ext uri="{FF2B5EF4-FFF2-40B4-BE49-F238E27FC236}">
                <a16:creationId xmlns:a16="http://schemas.microsoft.com/office/drawing/2014/main" id="{D301B1B4-E4DF-47F0-ACAE-63BF20F4E8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58" b="7044"/>
          <a:stretch/>
        </p:blipFill>
        <p:spPr>
          <a:xfrm>
            <a:off x="8508075" y="2537452"/>
            <a:ext cx="937032" cy="705846"/>
          </a:xfrm>
          <a:prstGeom prst="rect">
            <a:avLst/>
          </a:prstGeom>
        </p:spPr>
      </p:pic>
      <p:pic>
        <p:nvPicPr>
          <p:cNvPr id="65" name="図 64">
            <a:extLst>
              <a:ext uri="{FF2B5EF4-FFF2-40B4-BE49-F238E27FC236}">
                <a16:creationId xmlns:a16="http://schemas.microsoft.com/office/drawing/2014/main" id="{795E28AB-4950-4A58-9C5C-743F4B58BC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0622" y="3365117"/>
            <a:ext cx="937032" cy="634124"/>
          </a:xfrm>
          <a:prstGeom prst="rect">
            <a:avLst/>
          </a:prstGeom>
        </p:spPr>
      </p:pic>
      <p:sp>
        <p:nvSpPr>
          <p:cNvPr id="40" name="スライド番号プレースホルダー 4">
            <a:extLst>
              <a:ext uri="{FF2B5EF4-FFF2-40B4-BE49-F238E27FC236}">
                <a16:creationId xmlns:a16="http://schemas.microsoft.com/office/drawing/2014/main" id="{DF34CBAD-5BE1-4425-A8E2-9BFFB98E0390}"/>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13</a:t>
            </a:fld>
            <a:endParaRPr kumimoji="1" lang="ja-JP" altLang="en-US" dirty="0"/>
          </a:p>
        </p:txBody>
      </p:sp>
    </p:spTree>
    <p:extLst>
      <p:ext uri="{BB962C8B-B14F-4D97-AF65-F5344CB8AC3E}">
        <p14:creationId xmlns:p14="http://schemas.microsoft.com/office/powerpoint/2010/main" val="252739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99413" y="186267"/>
            <a:ext cx="9707174" cy="6565597"/>
          </a:xfrm>
          <a:prstGeom prst="rect">
            <a:avLst/>
          </a:prstGeom>
          <a:ln w="50800" cmpd="thinThick">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53D30388-A513-4172-B05B-1E9841256ECA}"/>
              </a:ext>
            </a:extLst>
          </p:cNvPr>
          <p:cNvGrpSpPr/>
          <p:nvPr/>
        </p:nvGrpSpPr>
        <p:grpSpPr>
          <a:xfrm>
            <a:off x="156868" y="2077558"/>
            <a:ext cx="4805050" cy="2225873"/>
            <a:chOff x="3628031" y="12697"/>
            <a:chExt cx="4908021" cy="2516907"/>
          </a:xfrm>
        </p:grpSpPr>
        <p:sp>
          <p:nvSpPr>
            <p:cNvPr id="28" name="テキスト ボックス 27">
              <a:extLst>
                <a:ext uri="{FF2B5EF4-FFF2-40B4-BE49-F238E27FC236}">
                  <a16:creationId xmlns:a16="http://schemas.microsoft.com/office/drawing/2014/main" id="{3D4397C6-FE13-4B52-A3F0-DCCF356F8ED5}"/>
                </a:ext>
              </a:extLst>
            </p:cNvPr>
            <p:cNvSpPr txBox="1"/>
            <p:nvPr/>
          </p:nvSpPr>
          <p:spPr>
            <a:xfrm>
              <a:off x="3646905" y="12697"/>
              <a:ext cx="4133680" cy="348019"/>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③　感染症対策の強化・衛生対策の実施</a:t>
              </a:r>
              <a:endParaRPr lang="en-US" altLang="ja-JP" sz="600" dirty="0">
                <a:solidFill>
                  <a:schemeClr val="accent2"/>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30850A19-1BF5-40EE-9742-8A5936E570E8}"/>
                </a:ext>
              </a:extLst>
            </p:cNvPr>
            <p:cNvSpPr/>
            <p:nvPr/>
          </p:nvSpPr>
          <p:spPr>
            <a:xfrm>
              <a:off x="3628031" y="348288"/>
              <a:ext cx="4908021" cy="218131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prstClr val="black"/>
                  </a:solidFill>
                  <a:latin typeface="BIZ UDPゴシック" panose="020B0400000000000000" pitchFamily="50" charset="-128"/>
                  <a:ea typeface="BIZ UDPゴシック" panose="020B0400000000000000" pitchFamily="50" charset="-128"/>
                </a:rPr>
                <a:t>○世界規模の国家イベントにも対応可能な感染症対策のノウハウ蓄積</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▶大阪・関西万博感染症情報解析センターの設置・運営</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（構成員：大阪</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府、大阪市、大阪健康安全基盤研究所・国立感染症研究所）</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（週報</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45</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回・臨時報告</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回を作成し、</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18</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保健所・博覧会協会・関西広域連合等</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自治体へ還元）</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266700" marR="0" lvl="0" indent="-84138"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・万博期間中の感染症対応の取組をネットワーク構築によりリスク評価し、 感染症対策の強化に活用</a:t>
              </a:r>
              <a:endParaRPr kumimoji="0" lang="en-US" altLang="ja-JP" sz="850" b="0" i="0" u="none" strike="sngStrike" kern="1200" cap="none" spc="0" normalizeH="0" baseline="0" noProof="0" dirty="0">
                <a:ln>
                  <a:noFill/>
                </a:ln>
                <a:solidFill>
                  <a:srgbClr val="FF0000"/>
                </a:solidFill>
                <a:effectLst/>
                <a:highlight>
                  <a:srgbClr val="00FF00"/>
                </a:highlight>
                <a:uLnTx/>
                <a:uFillTx/>
                <a:latin typeface="BIZ UDPゴシック" panose="020B0400000000000000" pitchFamily="50" charset="-128"/>
                <a:ea typeface="BIZ UDPゴシック" panose="020B0400000000000000" pitchFamily="50" charset="-128"/>
                <a:cs typeface="+mn-cs"/>
              </a:endParaRPr>
            </a:p>
            <a:p>
              <a:pPr marL="93663"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▶万博期間中の保健所職員等の対応力強化</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・麻しん・侵襲性髄膜炎菌感染症・原因不明重症感染症等への対応訓練を実施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・蚊媒介感染症の府内発生を想定、病原体検査・疫学調査等対応訓練を実施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3663">
                <a:spcBef>
                  <a:spcPts val="300"/>
                </a:spcBef>
                <a:defRPr/>
              </a:pPr>
              <a:r>
                <a:rPr lang="ja-JP" altLang="en-US" sz="850" dirty="0">
                  <a:solidFill>
                    <a:schemeClr val="tx1"/>
                  </a:solidFill>
                  <a:latin typeface="BIZ UDPゴシック" panose="020B0400000000000000" pitchFamily="50" charset="-128"/>
                  <a:ea typeface="BIZ UDPゴシック" panose="020B0400000000000000" pitchFamily="50" charset="-128"/>
                </a:rPr>
                <a:t>▶</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万博会場で下水サーベイランス実証実験を実施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3663">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▶会場衛生監視センターの設置・運営</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ct val="120000"/>
                </a:lnSpc>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a:lnSpc>
                  <a:spcPct val="120000"/>
                </a:lnSpc>
                <a:defRPr/>
              </a:pPr>
              <a:endParaRPr kumimoji="0" lang="en-US" altLang="ja-JP" sz="10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21" name="テキスト ボックス 20">
            <a:extLst>
              <a:ext uri="{FF2B5EF4-FFF2-40B4-BE49-F238E27FC236}">
                <a16:creationId xmlns:a16="http://schemas.microsoft.com/office/drawing/2014/main" id="{280745F9-4DFB-4B09-BEFF-9435BFC05C27}"/>
              </a:ext>
            </a:extLst>
          </p:cNvPr>
          <p:cNvSpPr txBox="1"/>
          <p:nvPr/>
        </p:nvSpPr>
        <p:spPr>
          <a:xfrm>
            <a:off x="216464" y="371246"/>
            <a:ext cx="1301315"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①　</a:t>
            </a:r>
            <a:r>
              <a:rPr lang="en-US" altLang="ja-JP" sz="1400" b="1" u="sng" dirty="0">
                <a:solidFill>
                  <a:srgbClr val="FF6600"/>
                </a:solidFill>
                <a:latin typeface="BIZ UDPゴシック" panose="020B0400000000000000" pitchFamily="50" charset="-128"/>
                <a:ea typeface="BIZ UDPゴシック" panose="020B0400000000000000" pitchFamily="50" charset="-128"/>
              </a:rPr>
              <a:t>TDM</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D7F0C9D1-C2EF-4C7D-9642-7591F325EE7A}"/>
              </a:ext>
            </a:extLst>
          </p:cNvPr>
          <p:cNvSpPr/>
          <p:nvPr/>
        </p:nvSpPr>
        <p:spPr>
          <a:xfrm>
            <a:off x="146592" y="651807"/>
            <a:ext cx="3917408" cy="97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円滑な来場者輸送と</a:t>
            </a:r>
            <a:r>
              <a:rPr lang="ja-JP" altLang="en-US" sz="1050" b="1" dirty="0">
                <a:solidFill>
                  <a:schemeClr val="tx1"/>
                </a:solidFill>
                <a:latin typeface="BIZ UDPゴシック" panose="020B0400000000000000" pitchFamily="50" charset="-128"/>
                <a:ea typeface="BIZ UDPゴシック" panose="020B0400000000000000" pitchFamily="50" charset="-128"/>
              </a:rPr>
              <a:t>都市</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活動の両立</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2075"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・府市、博覧会協会、経済団体、国等が参画する「</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2025</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年大阪・関西万博</a:t>
            </a:r>
            <a:b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交通円滑化推進会議」を設置（</a:t>
            </a:r>
            <a:r>
              <a:rPr lang="ja-JP" altLang="en-US" sz="850" dirty="0">
                <a:solidFill>
                  <a:schemeClr val="tx1"/>
                </a:solidFill>
                <a:latin typeface="BIZ UDPゴシック" panose="020B0400000000000000" pitchFamily="50" charset="-128"/>
                <a:ea typeface="BIZ UDPゴシック" panose="020B0400000000000000" pitchFamily="50" charset="-128"/>
              </a:rPr>
              <a:t>令和４</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marR="0" lvl="0" indent="-92075"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・在宅勤務や時差出勤、混雑箇所の迂回等、万博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lang="ja-JP" altLang="en-US" sz="850" dirty="0">
                <a:solidFill>
                  <a:schemeClr val="tx1"/>
                </a:solidFill>
                <a:latin typeface="BIZ UDPゴシック" panose="020B0400000000000000" pitchFamily="50" charset="-128"/>
                <a:ea typeface="BIZ UDPゴシック" panose="020B0400000000000000" pitchFamily="50" charset="-128"/>
              </a:rPr>
              <a:t>の取組</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に協力</a:t>
            </a:r>
            <a:r>
              <a:rPr lang="ja-JP" altLang="en-US" sz="850" dirty="0">
                <a:solidFill>
                  <a:schemeClr val="tx1"/>
                </a:solidFill>
                <a:latin typeface="BIZ UDPゴシック" panose="020B0400000000000000" pitchFamily="50" charset="-128"/>
                <a:ea typeface="BIZ UDPゴシック" panose="020B0400000000000000" pitchFamily="50" charset="-128"/>
              </a:rPr>
              <a:t>いただける</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パートナー企業等を募集し</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1,644</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3,684</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事業所が登録</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92075">
              <a:spcBef>
                <a:spcPts val="300"/>
              </a:spcBef>
              <a:defRPr/>
            </a:pPr>
            <a:r>
              <a:rPr lang="ja-JP" altLang="en-US" sz="850" dirty="0">
                <a:solidFill>
                  <a:schemeClr val="tx1"/>
                </a:solidFill>
                <a:latin typeface="BIZ UDPゴシック" panose="020B0400000000000000" pitchFamily="50" charset="-128"/>
                <a:ea typeface="BIZ UDPゴシック" panose="020B0400000000000000" pitchFamily="50" charset="-128"/>
              </a:rPr>
              <a:t>・開幕前からポスターの掲示等に加え、会期終盤には</a:t>
            </a:r>
            <a:r>
              <a:rPr lang="en-US" altLang="ja-JP" sz="850" dirty="0">
                <a:solidFill>
                  <a:schemeClr val="tx1"/>
                </a:solidFill>
                <a:latin typeface="BIZ UDPゴシック" panose="020B0400000000000000" pitchFamily="50" charset="-128"/>
                <a:ea typeface="BIZ UDPゴシック" panose="020B0400000000000000" pitchFamily="50" charset="-128"/>
              </a:rPr>
              <a:t>TVCM</a:t>
            </a:r>
            <a:r>
              <a:rPr lang="ja-JP" altLang="en-US" sz="850" dirty="0">
                <a:solidFill>
                  <a:schemeClr val="tx1"/>
                </a:solidFill>
                <a:latin typeface="BIZ UDPゴシック" panose="020B0400000000000000" pitchFamily="50" charset="-128"/>
                <a:ea typeface="BIZ UDPゴシック" panose="020B0400000000000000" pitchFamily="50" charset="-128"/>
              </a:rPr>
              <a:t>等の広報を実施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92075">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TDM</a:t>
            </a:r>
            <a:r>
              <a:rPr lang="ja-JP" altLang="en-US" sz="850" dirty="0">
                <a:solidFill>
                  <a:schemeClr val="tx1"/>
                </a:solidFill>
                <a:latin typeface="BIZ UDPゴシック" panose="020B0400000000000000" pitchFamily="50" charset="-128"/>
                <a:ea typeface="BIZ UDPゴシック" panose="020B0400000000000000" pitchFamily="50" charset="-128"/>
              </a:rPr>
              <a:t>の取組</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により</a:t>
            </a:r>
            <a:r>
              <a:rPr lang="ja-JP" altLang="en-US" sz="850" dirty="0">
                <a:solidFill>
                  <a:schemeClr val="tx1"/>
                </a:solidFill>
                <a:latin typeface="BIZ UDPゴシック" panose="020B0400000000000000" pitchFamily="50" charset="-128"/>
                <a:ea typeface="BIZ UDPゴシック" panose="020B0400000000000000" pitchFamily="50" charset="-128"/>
              </a:rPr>
              <a:t>、</a:t>
            </a:r>
            <a:r>
              <a:rPr lang="en-US" altLang="ja-JP" sz="850" dirty="0">
                <a:solidFill>
                  <a:schemeClr val="tx1"/>
                </a:solidFill>
                <a:latin typeface="BIZ UDPゴシック" panose="020B0400000000000000" pitchFamily="50" charset="-128"/>
                <a:ea typeface="BIZ UDPゴシック" panose="020B0400000000000000" pitchFamily="50" charset="-128"/>
              </a:rPr>
              <a:t>Osaka Metro</a:t>
            </a:r>
            <a:r>
              <a:rPr lang="ja-JP" altLang="en-US" sz="850" dirty="0">
                <a:solidFill>
                  <a:schemeClr val="tx1"/>
                </a:solidFill>
                <a:latin typeface="BIZ UDPゴシック" panose="020B0400000000000000" pitchFamily="50" charset="-128"/>
                <a:ea typeface="BIZ UDPゴシック" panose="020B0400000000000000" pitchFamily="50" charset="-128"/>
              </a:rPr>
              <a:t>中央線や会場周辺道路などの</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lvl="0" indent="-92075">
              <a:spcBef>
                <a:spcPts val="300"/>
              </a:spcBef>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交通混雑の緩和に寄与</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20000"/>
              </a:lnSpc>
              <a:spcBef>
                <a:spcPts val="0"/>
              </a:spcBef>
              <a:spcAft>
                <a:spcPts val="0"/>
              </a:spcAft>
              <a:buClrTx/>
              <a:buSzTx/>
              <a:buFontTx/>
              <a:buNone/>
              <a:tabLst/>
              <a:defRPr/>
            </a:pP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2F60447-6ECF-4B0A-829A-AE0A04612069}"/>
              </a:ext>
            </a:extLst>
          </p:cNvPr>
          <p:cNvSpPr txBox="1"/>
          <p:nvPr/>
        </p:nvSpPr>
        <p:spPr>
          <a:xfrm>
            <a:off x="5017042" y="321009"/>
            <a:ext cx="2242319"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②　</a:t>
            </a:r>
            <a:r>
              <a:rPr lang="zh-TW" altLang="en-US" sz="1400" b="1" u="sng" dirty="0">
                <a:solidFill>
                  <a:srgbClr val="FF6600"/>
                </a:solidFill>
                <a:latin typeface="BIZ UDPゴシック" panose="020B0400000000000000" pitchFamily="50" charset="-128"/>
                <a:ea typeface="BIZ UDPゴシック" panose="020B0400000000000000" pitchFamily="50" charset="-128"/>
              </a:rPr>
              <a:t>危機管理体制 </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E75E741-3DD6-4FA7-9A96-B360DB127991}"/>
              </a:ext>
            </a:extLst>
          </p:cNvPr>
          <p:cNvSpPr/>
          <p:nvPr/>
        </p:nvSpPr>
        <p:spPr>
          <a:xfrm>
            <a:off x="5004711" y="601439"/>
            <a:ext cx="4548958" cy="16020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○世界規模の国家イベント時における災害時にも</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迅速に</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solidFill>
                  <a:schemeClr val="tx1"/>
                </a:solidFill>
                <a:latin typeface="BIZ UDPゴシック" panose="020B0400000000000000" pitchFamily="50" charset="-128"/>
                <a:ea typeface="BIZ UDPゴシック" panose="020B0400000000000000" pitchFamily="50" charset="-128"/>
              </a:rPr>
              <a:t>   </a:t>
            </a:r>
            <a:r>
              <a:rPr lang="ja-JP" altLang="en-US" sz="1050" b="1" dirty="0">
                <a:solidFill>
                  <a:schemeClr val="tx1"/>
                </a:solidFill>
                <a:latin typeface="BIZ UDPゴシック" panose="020B0400000000000000" pitchFamily="50" charset="-128"/>
                <a:ea typeface="BIZ UDPゴシック" panose="020B0400000000000000" pitchFamily="50" charset="-128"/>
              </a:rPr>
              <a:t>対応・対策ができる</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防災体制の確立</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・大阪府市危機管理室職員を万博会場内に常駐配置（リエゾン）</a:t>
            </a:r>
            <a:r>
              <a:rPr lang="ja-JP" altLang="en-US" sz="850" dirty="0">
                <a:solidFill>
                  <a:schemeClr val="tx1"/>
                </a:solidFill>
                <a:latin typeface="BIZ UDPゴシック" panose="020B0400000000000000" pitchFamily="50" charset="-128"/>
                <a:ea typeface="BIZ UDPゴシック" panose="020B0400000000000000" pitchFamily="50" charset="-128"/>
              </a:rPr>
              <a:t>、</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博覧会協会と連携し津波注意報対応を実施 </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博覧会協会、各救助機関等と緊密</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連携した訓練を実施</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・帰宅困難者対策として博覧会協会</a:t>
            </a:r>
            <a:r>
              <a:rPr lang="ja-JP" altLang="en-US" sz="850" dirty="0">
                <a:solidFill>
                  <a:schemeClr val="tx1"/>
                </a:solidFill>
                <a:latin typeface="BIZ UDPゴシック" panose="020B0400000000000000" pitchFamily="50" charset="-128"/>
                <a:ea typeface="BIZ UDPゴシック" panose="020B0400000000000000" pitchFamily="50" charset="-128"/>
              </a:rPr>
              <a:t>の</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備蓄</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万食に加え、</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府市も</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万食を提供、</a:t>
            </a:r>
            <a:r>
              <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ATC</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等の会場外一時滞在施設を確保 </a:t>
            </a:r>
          </a:p>
          <a:p>
            <a:pPr marL="92075" marR="0" lvl="0" algn="l" defTabSz="457200" rtl="0" eaLnBrk="1" fontAlgn="auto" latinLnBrk="0" hangingPunct="1">
              <a:spcBef>
                <a:spcPts val="30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・大阪防災アプリ等で来場者へ防災情報等を発信 </a:t>
            </a:r>
            <a:endParaRPr kumimoji="0" lang="ja-JP" altLang="en-US" sz="1000" b="0" i="0" u="none" strike="dbl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C1A7C882-2C50-47A5-A916-1BEEFF8EC8CB}"/>
              </a:ext>
            </a:extLst>
          </p:cNvPr>
          <p:cNvSpPr/>
          <p:nvPr/>
        </p:nvSpPr>
        <p:spPr>
          <a:xfrm>
            <a:off x="262102" y="5953416"/>
            <a:ext cx="9204837" cy="618143"/>
          </a:xfrm>
          <a:prstGeom prst="rect">
            <a:avLst/>
          </a:prstGeom>
          <a:solidFill>
            <a:schemeClr val="bg1"/>
          </a:solidFill>
          <a:ln>
            <a:solidFill>
              <a:srgbClr val="FF9999"/>
            </a:solidFill>
          </a:ln>
        </p:spPr>
        <p:style>
          <a:lnRef idx="2">
            <a:schemeClr val="accent1"/>
          </a:lnRef>
          <a:fillRef idx="1">
            <a:schemeClr val="lt1"/>
          </a:fillRef>
          <a:effectRef idx="0">
            <a:schemeClr val="accent1"/>
          </a:effectRef>
          <a:fontRef idx="minor">
            <a:schemeClr val="dk1"/>
          </a:fontRef>
        </p:style>
        <p:txBody>
          <a:bodyPr tIns="18000" bIns="18000" rtlCol="0" anchor="ctr"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今後の取組の方向性</a:t>
            </a:r>
            <a:r>
              <a:rPr lang="en-US" altLang="ja-JP" sz="1000" dirty="0">
                <a:latin typeface="BIZ UDPゴシック" panose="020B0400000000000000" pitchFamily="50" charset="-128"/>
                <a:ea typeface="BIZ UDPゴシック" panose="020B0400000000000000" pitchFamily="50" charset="-128"/>
              </a:rPr>
              <a:t>】</a:t>
            </a:r>
          </a:p>
          <a:p>
            <a:r>
              <a:rPr kumimoji="1" lang="ja-JP" altLang="en-US" sz="1050" b="1" dirty="0">
                <a:latin typeface="BIZ UDPゴシック" panose="020B0400000000000000" pitchFamily="50" charset="-128"/>
                <a:ea typeface="BIZ UDPゴシック" panose="020B0400000000000000" pitchFamily="50" charset="-128"/>
              </a:rPr>
              <a:t>・世界的規模の国家プロジェクトを約半年間、安全・安心かつ快適に開催させ、大阪の都市格を大きく向上。こうした開催ノウハウや経験等をレガシーとして</a:t>
            </a:r>
            <a:endParaRPr kumimoji="1" lang="en-US" altLang="ja-JP" sz="1050" b="1" dirty="0">
              <a:latin typeface="BIZ UDPゴシック" panose="020B0400000000000000" pitchFamily="50" charset="-128"/>
              <a:ea typeface="BIZ UDPゴシック" panose="020B0400000000000000" pitchFamily="50" charset="-128"/>
            </a:endParaRPr>
          </a:p>
          <a:p>
            <a:r>
              <a:rPr kumimoji="1" lang="ja-JP" altLang="en-US" sz="1050" b="1" dirty="0">
                <a:latin typeface="BIZ UDPゴシック" panose="020B0400000000000000" pitchFamily="50" charset="-128"/>
                <a:ea typeface="BIZ UDPゴシック" panose="020B0400000000000000" pitchFamily="50" charset="-128"/>
              </a:rPr>
              <a:t>  継承し、新たな国際会議・イベント等の招致や国際都市・大阪の確立へ活かす</a:t>
            </a:r>
            <a:endParaRPr kumimoji="1" lang="en-US" altLang="ja-JP" sz="1050"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81488822-7814-440C-AD21-A525CB5C3C20}"/>
              </a:ext>
            </a:extLst>
          </p:cNvPr>
          <p:cNvSpPr/>
          <p:nvPr/>
        </p:nvSpPr>
        <p:spPr>
          <a:xfrm>
            <a:off x="5072090" y="2336588"/>
            <a:ext cx="3621887" cy="314846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lIns="0" rIns="0"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○大阪街中（まちじゅう）ものづくりパビリオンの運用</a:t>
            </a:r>
            <a:endParaRPr lang="en-US" altLang="ja-JP" sz="1050" b="1" strike="dblStrike" dirty="0">
              <a:solidFill>
                <a:schemeClr val="tx1"/>
              </a:solidFill>
              <a:highlight>
                <a:srgbClr val="00FFFF"/>
              </a:highlight>
              <a:latin typeface="BIZ UDPゴシック" panose="020B0400000000000000" pitchFamily="50" charset="-128"/>
              <a:ea typeface="BIZ UDPゴシック" panose="020B0400000000000000" pitchFamily="50" charset="-128"/>
            </a:endParaRPr>
          </a:p>
          <a:p>
            <a:pPr marL="177800" indent="-90488"/>
            <a:r>
              <a:rPr lang="ja-JP" altLang="en-US" sz="850" dirty="0">
                <a:solidFill>
                  <a:schemeClr val="tx1"/>
                </a:solidFill>
                <a:latin typeface="BIZ UDPゴシック" panose="020B0400000000000000" pitchFamily="50" charset="-128"/>
                <a:ea typeface="BIZ UDPゴシック" panose="020B0400000000000000" pitchFamily="50" charset="-128"/>
              </a:rPr>
              <a:t>・府内のものづくり中小企業の工場等へ国内外の企業等の視察を受入れ、</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大阪のものづくりの技術力や製品をアピール</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indent="-92075"/>
            <a:endParaRPr lang="en-US" altLang="ja-JP" sz="700" b="1" dirty="0">
              <a:solidFill>
                <a:schemeClr val="tx1"/>
              </a:solidFill>
              <a:latin typeface="BIZ UDPゴシック" panose="020B0400000000000000" pitchFamily="50" charset="-128"/>
              <a:ea typeface="BIZ UDPゴシック" panose="020B0400000000000000" pitchFamily="50" charset="-128"/>
            </a:endParaRPr>
          </a:p>
          <a:p>
            <a:r>
              <a:rPr lang="ja-JP" altLang="en-US" sz="1050" b="1" i="0" u="none" strike="noStrike" dirty="0">
                <a:solidFill>
                  <a:schemeClr val="tx1"/>
                </a:solidFill>
                <a:effectLst/>
                <a:latin typeface="BIZ UDPゴシック" panose="020B0400000000000000" pitchFamily="50" charset="-128"/>
                <a:ea typeface="BIZ UDPゴシック" panose="020B0400000000000000" pitchFamily="50" charset="-128"/>
              </a:rPr>
              <a:t>○</a:t>
            </a:r>
            <a:r>
              <a:rPr lang="ja-JP" altLang="ja-JP" sz="1050" b="1" i="0" u="none" strike="noStrike" dirty="0">
                <a:solidFill>
                  <a:schemeClr val="tx1"/>
                </a:solidFill>
                <a:effectLst/>
                <a:ea typeface="BIZ UDPゴシック" panose="020B0400000000000000" pitchFamily="50" charset="-128"/>
              </a:rPr>
              <a:t>大阪のものづくり力やスタートアップによる</a:t>
            </a:r>
            <a:r>
              <a:rPr lang="en-US" altLang="ja-JP" sz="1050" b="1" dirty="0">
                <a:solidFill>
                  <a:schemeClr val="tx1"/>
                </a:solidFill>
                <a:ea typeface="BIZ UDPゴシック" panose="020B0400000000000000" pitchFamily="50" charset="-128"/>
              </a:rPr>
              <a:t> </a:t>
            </a:r>
            <a:r>
              <a:rPr lang="ja-JP" altLang="ja-JP" sz="1050" b="1" i="0" u="none" strike="noStrike" dirty="0">
                <a:solidFill>
                  <a:schemeClr val="tx1"/>
                </a:solidFill>
                <a:effectLst/>
                <a:ea typeface="BIZ UDPゴシック" panose="020B0400000000000000" pitchFamily="50" charset="-128"/>
              </a:rPr>
              <a:t>イノベーション</a:t>
            </a:r>
            <a:endParaRPr lang="en-US" altLang="ja-JP" sz="1050" b="1" i="0" u="none" strike="noStrike" dirty="0">
              <a:solidFill>
                <a:schemeClr val="tx1"/>
              </a:solidFill>
              <a:effectLst/>
              <a:ea typeface="BIZ UDPゴシック" panose="020B0400000000000000" pitchFamily="50" charset="-128"/>
            </a:endParaRPr>
          </a:p>
          <a:p>
            <a:r>
              <a:rPr lang="ja-JP" altLang="en-US" sz="1050" b="1" dirty="0">
                <a:solidFill>
                  <a:schemeClr val="tx1"/>
                </a:solidFill>
                <a:ea typeface="BIZ UDPゴシック" panose="020B0400000000000000" pitchFamily="50" charset="-128"/>
              </a:rPr>
              <a:t>　</a:t>
            </a:r>
            <a:r>
              <a:rPr lang="ja-JP" altLang="ja-JP" sz="1050" b="1" i="0" u="none" strike="noStrike" dirty="0">
                <a:solidFill>
                  <a:schemeClr val="tx1"/>
                </a:solidFill>
                <a:effectLst/>
                <a:ea typeface="BIZ UDPゴシック" panose="020B0400000000000000" pitchFamily="50" charset="-128"/>
              </a:rPr>
              <a:t>の発信</a:t>
            </a:r>
            <a:r>
              <a:rPr lang="ja-JP" altLang="en-US" sz="1050" b="1" i="0" u="none" strike="noStrike" dirty="0">
                <a:solidFill>
                  <a:schemeClr val="tx1"/>
                </a:solidFill>
                <a:effectLst/>
                <a:ea typeface="BIZ UDPゴシック" panose="020B0400000000000000" pitchFamily="50" charset="-128"/>
              </a:rPr>
              <a:t>で</a:t>
            </a:r>
            <a:r>
              <a:rPr lang="ja-JP" altLang="ja-JP" sz="1050" b="1" i="0" u="none" strike="noStrike" dirty="0">
                <a:solidFill>
                  <a:schemeClr val="tx1"/>
                </a:solidFill>
                <a:effectLst/>
                <a:ea typeface="BIZ UDPゴシック" panose="020B0400000000000000" pitchFamily="50" charset="-128"/>
              </a:rPr>
              <a:t>プレゼンス</a:t>
            </a:r>
            <a:r>
              <a:rPr lang="ja-JP" altLang="en-US" sz="1050" b="1" dirty="0">
                <a:solidFill>
                  <a:schemeClr val="tx1"/>
                </a:solidFill>
                <a:ea typeface="BIZ UDPゴシック" panose="020B0400000000000000" pitchFamily="50" charset="-128"/>
              </a:rPr>
              <a:t>が</a:t>
            </a:r>
            <a:r>
              <a:rPr lang="ja-JP" altLang="ja-JP" sz="1050" b="1" i="0" u="none" strike="noStrike" dirty="0">
                <a:solidFill>
                  <a:schemeClr val="tx1"/>
                </a:solidFill>
                <a:effectLst/>
                <a:ea typeface="BIZ UDPゴシック" panose="020B0400000000000000" pitchFamily="50" charset="-128"/>
              </a:rPr>
              <a:t>向上</a:t>
            </a:r>
            <a:endParaRPr lang="en-US" altLang="ja-JP" sz="1050" b="1" strike="dblStrike"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・海外視察団等をリボーンチャレンジゾーンに案内、出展企業とのマッチング</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　等ビジネス機会を創出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26</a:t>
            </a:r>
            <a:r>
              <a:rPr lang="ja-JP" altLang="en-US" sz="850" dirty="0">
                <a:solidFill>
                  <a:schemeClr val="tx1"/>
                </a:solidFill>
                <a:latin typeface="BIZ UDPゴシック" panose="020B0400000000000000" pitchFamily="50" charset="-128"/>
                <a:ea typeface="BIZ UDPゴシック" panose="020B0400000000000000" pitchFamily="50" charset="-128"/>
              </a:rPr>
              <a:t>テーマで４３２社が展示出展）</a:t>
            </a:r>
            <a:r>
              <a:rPr lang="en-US" altLang="ja-JP" sz="850" strike="dblStrike" dirty="0">
                <a:solidFill>
                  <a:schemeClr val="tx1"/>
                </a:solidFill>
                <a:highlight>
                  <a:srgbClr val="00FFFF"/>
                </a:highlight>
                <a:latin typeface="BIZ UDPゴシック" panose="020B0400000000000000" pitchFamily="50" charset="-128"/>
                <a:ea typeface="BIZ UDPゴシック" panose="020B0400000000000000" pitchFamily="50" charset="-128"/>
              </a:rPr>
              <a:t>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92075">
              <a:spcBef>
                <a:spcPts val="300"/>
              </a:spcBef>
            </a:pPr>
            <a:r>
              <a:rPr lang="ja-JP" altLang="en-US" sz="850" dirty="0">
                <a:solidFill>
                  <a:schemeClr val="tx1"/>
                </a:solidFill>
                <a:latin typeface="BIZ UDPゴシック" panose="020B0400000000000000" pitchFamily="50" charset="-128"/>
                <a:ea typeface="BIZ UDPゴシック" panose="020B0400000000000000" pitchFamily="50" charset="-128"/>
              </a:rPr>
              <a:t>・万博会場外</a:t>
            </a:r>
            <a:r>
              <a:rPr lang="en-US" altLang="ja-JP" sz="850" dirty="0">
                <a:solidFill>
                  <a:schemeClr val="tx1"/>
                </a:solidFill>
                <a:latin typeface="BIZ UDPゴシック" panose="020B0400000000000000" pitchFamily="50" charset="-128"/>
                <a:ea typeface="BIZ UDPゴシック" panose="020B0400000000000000" pitchFamily="50" charset="-128"/>
              </a:rPr>
              <a:t>5</a:t>
            </a:r>
            <a:r>
              <a:rPr lang="ja-JP" altLang="en-US" sz="850" dirty="0">
                <a:solidFill>
                  <a:schemeClr val="tx1"/>
                </a:solidFill>
                <a:latin typeface="BIZ UDPゴシック" panose="020B0400000000000000" pitchFamily="50" charset="-128"/>
                <a:ea typeface="BIZ UDPゴシック" panose="020B0400000000000000" pitchFamily="50" charset="-128"/>
              </a:rPr>
              <a:t>会場で医療・介護等のテーマに応じた展示を実施 </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b="1" dirty="0">
                <a:solidFill>
                  <a:schemeClr val="tx1"/>
                </a:solidFill>
                <a:latin typeface="BIZ UDPゴシック" panose="020B0400000000000000" pitchFamily="50" charset="-128"/>
                <a:ea typeface="BIZ UDPゴシック" panose="020B0400000000000000" pitchFamily="50" charset="-128"/>
              </a:rPr>
              <a:t>○万博商談もずやんモールの運用</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p>
          <a:p>
            <a:pPr marL="177800" indent="-90488"/>
            <a:r>
              <a:rPr lang="ja-JP" altLang="en-US" sz="850" dirty="0">
                <a:solidFill>
                  <a:schemeClr val="tx1"/>
                </a:solidFill>
                <a:latin typeface="BIZ UDPゴシック" panose="020B0400000000000000" pitchFamily="50" charset="-128"/>
                <a:ea typeface="BIZ UDPゴシック" panose="020B0400000000000000" pitchFamily="50" charset="-128"/>
              </a:rPr>
              <a:t>・</a:t>
            </a:r>
            <a:r>
              <a:rPr lang="ja-JP" altLang="en-US" sz="850" dirty="0">
                <a:solidFill>
                  <a:schemeClr val="tx1"/>
                </a:solidFill>
                <a:latin typeface="BIZ UDゴシック"/>
                <a:ea typeface="BIZ UDゴシック" panose="020B0400000000000000" pitchFamily="49" charset="-128"/>
              </a:rPr>
              <a:t>万博に向けて発生する需要・調達を地元大阪の中小企業が取り込める</a:t>
            </a:r>
            <a:br>
              <a:rPr lang="en-US" altLang="ja-JP" sz="850" dirty="0">
                <a:solidFill>
                  <a:schemeClr val="tx1"/>
                </a:solidFill>
                <a:latin typeface="BIZ UDゴシック"/>
                <a:ea typeface="BIZ UDゴシック" panose="020B0400000000000000" pitchFamily="49" charset="-128"/>
              </a:rPr>
            </a:br>
            <a:r>
              <a:rPr lang="ja-JP" altLang="en-US" sz="850" dirty="0">
                <a:solidFill>
                  <a:schemeClr val="tx1"/>
                </a:solidFill>
                <a:latin typeface="BIZ UDゴシック"/>
                <a:ea typeface="BIZ UDゴシック" panose="020B0400000000000000" pitchFamily="49" charset="-128"/>
              </a:rPr>
              <a:t>よう受発注を支援するサイトとして運用開始</a:t>
            </a:r>
            <a:endParaRPr lang="en-US" altLang="ja-JP" sz="850" dirty="0">
              <a:solidFill>
                <a:schemeClr val="tx1"/>
              </a:solidFill>
              <a:latin typeface="BIZ UDゴシック"/>
              <a:ea typeface="BIZ UDゴシック" panose="020B0400000000000000" pitchFamily="49" charset="-128"/>
            </a:endParaRPr>
          </a:p>
          <a:p>
            <a:endParaRPr lang="ja-JP" altLang="en-US"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a:p>
            <a:endParaRPr lang="en-US" altLang="ja-JP" sz="80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DC7B946-F278-49D0-8F6A-268315884A58}"/>
              </a:ext>
            </a:extLst>
          </p:cNvPr>
          <p:cNvSpPr txBox="1"/>
          <p:nvPr/>
        </p:nvSpPr>
        <p:spPr>
          <a:xfrm>
            <a:off x="4980396" y="2038375"/>
            <a:ext cx="2803148" cy="400110"/>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④　中小企業参画促進</a:t>
            </a:r>
          </a:p>
          <a:p>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2004901" cy="364792"/>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７　万博運営</a:t>
            </a:r>
            <a:endParaRPr kumimoji="1" lang="en-US" altLang="ja-JP" sz="1600" b="1"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772B288B-BAB9-49E3-A104-964F119FC607}"/>
              </a:ext>
            </a:extLst>
          </p:cNvPr>
          <p:cNvGrpSpPr/>
          <p:nvPr/>
        </p:nvGrpSpPr>
        <p:grpSpPr>
          <a:xfrm>
            <a:off x="159580" y="4404168"/>
            <a:ext cx="3848394" cy="962030"/>
            <a:chOff x="181157" y="4292440"/>
            <a:chExt cx="3848394" cy="962030"/>
          </a:xfrm>
        </p:grpSpPr>
        <p:sp>
          <p:nvSpPr>
            <p:cNvPr id="62" name="テキスト ボックス 61">
              <a:extLst>
                <a:ext uri="{FF2B5EF4-FFF2-40B4-BE49-F238E27FC236}">
                  <a16:creationId xmlns:a16="http://schemas.microsoft.com/office/drawing/2014/main" id="{FD3EC5AA-599E-4418-95E3-CEFFCD4C7FE4}"/>
                </a:ext>
              </a:extLst>
            </p:cNvPr>
            <p:cNvSpPr txBox="1"/>
            <p:nvPr/>
          </p:nvSpPr>
          <p:spPr>
            <a:xfrm>
              <a:off x="201309" y="4292440"/>
              <a:ext cx="3828242" cy="307777"/>
            </a:xfrm>
            <a:prstGeom prst="rect">
              <a:avLst/>
            </a:prstGeom>
            <a:noFill/>
          </p:spPr>
          <p:txBody>
            <a:bodyPr wrap="square">
              <a:spAutoFit/>
            </a:bodyPr>
            <a:lstStyle/>
            <a:p>
              <a:r>
                <a:rPr lang="ja-JP" altLang="en-US" sz="1400" b="1" u="sng" dirty="0">
                  <a:solidFill>
                    <a:srgbClr val="FF6600"/>
                  </a:solidFill>
                  <a:latin typeface="BIZ UDPゴシック" panose="020B0400000000000000" pitchFamily="50" charset="-128"/>
                  <a:ea typeface="BIZ UDPゴシック" panose="020B0400000000000000" pitchFamily="50" charset="-128"/>
                </a:rPr>
                <a:t>⑤　物流交通対策</a:t>
              </a:r>
              <a:endParaRPr lang="en-US" altLang="ja-JP" sz="600" dirty="0">
                <a:solidFill>
                  <a:srgbClr val="FF6600"/>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C67ADC35-06CE-411C-83CD-22ECA31364AB}"/>
                </a:ext>
              </a:extLst>
            </p:cNvPr>
            <p:cNvSpPr/>
            <p:nvPr/>
          </p:nvSpPr>
          <p:spPr>
            <a:xfrm>
              <a:off x="181157" y="4528505"/>
              <a:ext cx="3828242" cy="72596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kumimoji="1" lang="ja-JP" altLang="en-US" sz="1050" b="1" dirty="0">
                  <a:solidFill>
                    <a:prstClr val="black"/>
                  </a:solidFill>
                  <a:latin typeface="BIZ UDPゴシック" panose="020B0400000000000000" pitchFamily="50" charset="-128"/>
                  <a:ea typeface="BIZ UDPゴシック" panose="020B0400000000000000" pitchFamily="50" charset="-128"/>
                </a:rPr>
                <a:t>○万博期間中の円滑な物流交通と夢洲周辺の渋滞緩和</a:t>
              </a:r>
              <a:endParaRPr kumimoji="1" lang="en-US" altLang="ja-JP" sz="1050" b="1" dirty="0">
                <a:solidFill>
                  <a:prstClr val="black"/>
                </a:solidFill>
                <a:latin typeface="BIZ UDPゴシック" panose="020B0400000000000000" pitchFamily="50" charset="-128"/>
                <a:ea typeface="BIZ UDPゴシック" panose="020B0400000000000000" pitchFamily="50" charset="-128"/>
              </a:endParaRPr>
            </a:p>
            <a:p>
              <a:pPr marL="177800" indent="-90488"/>
              <a:r>
                <a:rPr lang="ja-JP" altLang="en-US" sz="850" dirty="0">
                  <a:latin typeface="BIZ UDPゴシック" panose="020B0400000000000000" pitchFamily="50" charset="-128"/>
                  <a:ea typeface="BIZ UDPゴシック" panose="020B0400000000000000" pitchFamily="50" charset="-128"/>
                </a:rPr>
                <a:t>・万博工事期間中及び会期中の万博関連車両の円滑な交通を確保　</a:t>
              </a:r>
              <a:endParaRPr lang="en-US" altLang="ja-JP" sz="850" dirty="0">
                <a:latin typeface="BIZ UDPゴシック" panose="020B0400000000000000" pitchFamily="50" charset="-128"/>
                <a:ea typeface="BIZ UDPゴシック" panose="020B0400000000000000" pitchFamily="50" charset="-128"/>
              </a:endParaRPr>
            </a:p>
            <a:p>
              <a:pPr marL="177800" indent="-90488">
                <a:spcBef>
                  <a:spcPts val="300"/>
                </a:spcBef>
              </a:pPr>
              <a:r>
                <a:rPr lang="ja-JP" altLang="en-US" sz="850" dirty="0">
                  <a:latin typeface="BIZ UDPゴシック" panose="020B0400000000000000" pitchFamily="50" charset="-128"/>
                  <a:ea typeface="BIZ UDPゴシック" panose="020B0400000000000000" pitchFamily="50" charset="-128"/>
                </a:rPr>
                <a:t>・港湾関係者と協議・調整を行い、物流交通対策を実施することで夢洲周辺</a:t>
              </a:r>
              <a:endParaRPr lang="en-US" altLang="ja-JP" sz="850" dirty="0">
                <a:latin typeface="BIZ UDPゴシック" panose="020B0400000000000000" pitchFamily="50" charset="-128"/>
                <a:ea typeface="BIZ UDPゴシック" panose="020B0400000000000000" pitchFamily="50" charset="-128"/>
              </a:endParaRPr>
            </a:p>
            <a:p>
              <a:pPr marL="177800" indent="-90488"/>
              <a:r>
                <a:rPr lang="ja-JP" altLang="en-US" sz="850" dirty="0">
                  <a:latin typeface="BIZ UDPゴシック" panose="020B0400000000000000" pitchFamily="50" charset="-128"/>
                  <a:ea typeface="BIZ UDPゴシック" panose="020B0400000000000000" pitchFamily="50" charset="-128"/>
                </a:rPr>
                <a:t>　の物流車両の渋滞緩和を図った</a:t>
              </a:r>
            </a:p>
          </p:txBody>
        </p:sp>
      </p:grpSp>
      <p:sp>
        <p:nvSpPr>
          <p:cNvPr id="78" name="テキスト ボックス 77">
            <a:extLst>
              <a:ext uri="{FF2B5EF4-FFF2-40B4-BE49-F238E27FC236}">
                <a16:creationId xmlns:a16="http://schemas.microsoft.com/office/drawing/2014/main" id="{77860A50-69DB-4FDF-8143-69034640B687}"/>
              </a:ext>
            </a:extLst>
          </p:cNvPr>
          <p:cNvSpPr txBox="1"/>
          <p:nvPr/>
        </p:nvSpPr>
        <p:spPr>
          <a:xfrm>
            <a:off x="8409582" y="2811556"/>
            <a:ext cx="1425060" cy="169277"/>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500" dirty="0"/>
              <a:t>リボーンチャレンジの展示例</a:t>
            </a:r>
            <a:endParaRPr lang="en-US" altLang="ja-JP" sz="500" dirty="0"/>
          </a:p>
        </p:txBody>
      </p:sp>
      <p:sp>
        <p:nvSpPr>
          <p:cNvPr id="80" name="テキスト ボックス 79">
            <a:extLst>
              <a:ext uri="{FF2B5EF4-FFF2-40B4-BE49-F238E27FC236}">
                <a16:creationId xmlns:a16="http://schemas.microsoft.com/office/drawing/2014/main" id="{AECBB3A3-1285-4147-AB4C-4A5A50395BD9}"/>
              </a:ext>
            </a:extLst>
          </p:cNvPr>
          <p:cNvSpPr txBox="1"/>
          <p:nvPr/>
        </p:nvSpPr>
        <p:spPr>
          <a:xfrm>
            <a:off x="8250491" y="4161333"/>
            <a:ext cx="1850498" cy="246221"/>
          </a:xfrm>
          <a:prstGeom prst="rect">
            <a:avLst/>
          </a:prstGeom>
          <a:noFill/>
        </p:spPr>
        <p:txBody>
          <a:bodyPr wrap="square">
            <a:spAutoFit/>
          </a:bodyPr>
          <a:lstStyle>
            <a:defPPr>
              <a:defRPr lang="ja-JP"/>
            </a:defPPr>
            <a:lvl1pPr marL="285750" indent="-285750">
              <a:lnSpc>
                <a:spcPct val="130000"/>
              </a:lnSpc>
              <a:buFont typeface="Arial" panose="020B0604020202020204" pitchFamily="34" charset="0"/>
              <a:buChar char="•"/>
              <a:defRPr sz="1600">
                <a:latin typeface="BIZ UDPゴシック" panose="020B0400000000000000" pitchFamily="50" charset="-128"/>
                <a:ea typeface="BIZ UDPゴシック" panose="020B0400000000000000" pitchFamily="50" charset="-128"/>
              </a:defRPr>
            </a:lvl1pPr>
          </a:lstStyle>
          <a:p>
            <a:pPr marL="0" indent="0" algn="ctr">
              <a:lnSpc>
                <a:spcPct val="100000"/>
              </a:lnSpc>
              <a:buNone/>
            </a:pPr>
            <a:r>
              <a:rPr lang="ja-JP" altLang="en-US" sz="500" dirty="0"/>
              <a:t>出展企業が海外からの視察団（インド）に</a:t>
            </a:r>
            <a:endParaRPr lang="en-US" altLang="ja-JP" sz="500" dirty="0"/>
          </a:p>
          <a:p>
            <a:pPr marL="0" indent="0" algn="ctr">
              <a:lnSpc>
                <a:spcPct val="100000"/>
              </a:lnSpc>
              <a:buNone/>
            </a:pPr>
            <a:r>
              <a:rPr lang="ja-JP" altLang="en-US" sz="500" dirty="0"/>
              <a:t>プレゼンテーションを行った様子</a:t>
            </a:r>
            <a:endParaRPr lang="en-US" altLang="ja-JP" sz="500" dirty="0"/>
          </a:p>
        </p:txBody>
      </p:sp>
      <p:sp>
        <p:nvSpPr>
          <p:cNvPr id="46" name="二等辺三角形 45">
            <a:extLst>
              <a:ext uri="{FF2B5EF4-FFF2-40B4-BE49-F238E27FC236}">
                <a16:creationId xmlns:a16="http://schemas.microsoft.com/office/drawing/2014/main" id="{D31D1DAC-22A8-4DFA-B9ED-2D1ED84FA142}"/>
              </a:ext>
            </a:extLst>
          </p:cNvPr>
          <p:cNvSpPr/>
          <p:nvPr/>
        </p:nvSpPr>
        <p:spPr>
          <a:xfrm flipV="1">
            <a:off x="4455113" y="5706355"/>
            <a:ext cx="818813" cy="144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C9BF634A-018C-4FAF-9DD5-8BFF0AF9696F}"/>
              </a:ext>
            </a:extLst>
          </p:cNvPr>
          <p:cNvSpPr/>
          <p:nvPr/>
        </p:nvSpPr>
        <p:spPr>
          <a:xfrm>
            <a:off x="8435306" y="1765669"/>
            <a:ext cx="1142146" cy="14478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大阪防災アプリによる情報発信</a:t>
            </a:r>
          </a:p>
        </p:txBody>
      </p:sp>
      <p:sp>
        <p:nvSpPr>
          <p:cNvPr id="66" name="テキスト ボックス 65">
            <a:extLst>
              <a:ext uri="{FF2B5EF4-FFF2-40B4-BE49-F238E27FC236}">
                <a16:creationId xmlns:a16="http://schemas.microsoft.com/office/drawing/2014/main" id="{D0397339-7385-4A94-A12C-3BDE9C7CC37B}"/>
              </a:ext>
            </a:extLst>
          </p:cNvPr>
          <p:cNvSpPr txBox="1"/>
          <p:nvPr/>
        </p:nvSpPr>
        <p:spPr>
          <a:xfrm>
            <a:off x="8680520" y="3422694"/>
            <a:ext cx="982363" cy="246221"/>
          </a:xfrm>
          <a:prstGeom prst="rect">
            <a:avLst/>
          </a:prstGeom>
          <a:noFill/>
        </p:spPr>
        <p:txBody>
          <a:bodyPr wrap="square">
            <a:spAutoFit/>
          </a:bodyPr>
          <a:lstStyle/>
          <a:p>
            <a:pPr algn="ctr"/>
            <a:r>
              <a:rPr lang="ja-JP" altLang="ja-JP"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リボーンチャレンジ</a:t>
            </a:r>
            <a:r>
              <a:rPr lang="ja-JP" altLang="en-US" sz="50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出展企業発表会</a:t>
            </a:r>
            <a:endParaRPr lang="ja-JP" altLang="en-US" sz="500" dirty="0">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AC4F0F9B-7E3A-42E7-A65D-5B947F072A20}"/>
              </a:ext>
            </a:extLst>
          </p:cNvPr>
          <p:cNvSpPr/>
          <p:nvPr/>
        </p:nvSpPr>
        <p:spPr>
          <a:xfrm>
            <a:off x="3874664" y="1135362"/>
            <a:ext cx="1121605" cy="12192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交通円滑化推進会議</a:t>
            </a:r>
          </a:p>
        </p:txBody>
      </p:sp>
      <p:sp>
        <p:nvSpPr>
          <p:cNvPr id="32" name="正方形/長方形 31">
            <a:extLst>
              <a:ext uri="{FF2B5EF4-FFF2-40B4-BE49-F238E27FC236}">
                <a16:creationId xmlns:a16="http://schemas.microsoft.com/office/drawing/2014/main" id="{24B8E632-3EC6-4C90-A050-C2840F4EAC09}"/>
              </a:ext>
            </a:extLst>
          </p:cNvPr>
          <p:cNvSpPr/>
          <p:nvPr/>
        </p:nvSpPr>
        <p:spPr>
          <a:xfrm>
            <a:off x="3828881" y="1978712"/>
            <a:ext cx="1217024" cy="1503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9" dirty="0">
                <a:solidFill>
                  <a:schemeClr val="tx1"/>
                </a:solidFill>
                <a:latin typeface="BIZ UDPゴシック" panose="020B0400000000000000" pitchFamily="50" charset="-128"/>
                <a:ea typeface="BIZ UDPゴシック" panose="020B0400000000000000" pitchFamily="50" charset="-128"/>
              </a:rPr>
              <a:t>会期終盤のポスター</a:t>
            </a:r>
          </a:p>
        </p:txBody>
      </p:sp>
      <p:pic>
        <p:nvPicPr>
          <p:cNvPr id="34" name="図 33">
            <a:extLst>
              <a:ext uri="{FF2B5EF4-FFF2-40B4-BE49-F238E27FC236}">
                <a16:creationId xmlns:a16="http://schemas.microsoft.com/office/drawing/2014/main" id="{A9281448-E835-46DE-9352-8A7BCF5E61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71946" y="343672"/>
            <a:ext cx="668866" cy="1411203"/>
          </a:xfrm>
          <a:prstGeom prst="rect">
            <a:avLst/>
          </a:prstGeom>
        </p:spPr>
      </p:pic>
      <p:pic>
        <p:nvPicPr>
          <p:cNvPr id="35" name="図 34">
            <a:extLst>
              <a:ext uri="{FF2B5EF4-FFF2-40B4-BE49-F238E27FC236}">
                <a16:creationId xmlns:a16="http://schemas.microsoft.com/office/drawing/2014/main" id="{E8604C57-3E76-419A-A675-63BA4BAC1D8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9360" y="2320302"/>
            <a:ext cx="775546" cy="553155"/>
          </a:xfrm>
          <a:prstGeom prst="rect">
            <a:avLst/>
          </a:prstGeom>
          <a:noFill/>
          <a:ln>
            <a:noFill/>
          </a:ln>
        </p:spPr>
      </p:pic>
      <p:pic>
        <p:nvPicPr>
          <p:cNvPr id="36" name="図 35">
            <a:extLst>
              <a:ext uri="{FF2B5EF4-FFF2-40B4-BE49-F238E27FC236}">
                <a16:creationId xmlns:a16="http://schemas.microsoft.com/office/drawing/2014/main" id="{E791E5B4-DA43-4A92-9202-F64E4DDD38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9360" y="3003572"/>
            <a:ext cx="778141" cy="463088"/>
          </a:xfrm>
          <a:prstGeom prst="rect">
            <a:avLst/>
          </a:prstGeom>
        </p:spPr>
      </p:pic>
      <p:pic>
        <p:nvPicPr>
          <p:cNvPr id="37" name="図 36" descr="テーブルを囲んでいる人達&#10;&#10;AI によって生成されたコンテンツは間違っている可能性があります。">
            <a:extLst>
              <a:ext uri="{FF2B5EF4-FFF2-40B4-BE49-F238E27FC236}">
                <a16:creationId xmlns:a16="http://schemas.microsoft.com/office/drawing/2014/main" id="{F5848A59-0807-4E48-A637-EA67C54CA2B8}"/>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792913" y="3715503"/>
            <a:ext cx="795776" cy="485084"/>
          </a:xfrm>
          <a:prstGeom prst="rect">
            <a:avLst/>
          </a:prstGeom>
          <a:noFill/>
          <a:ln>
            <a:noFill/>
          </a:ln>
        </p:spPr>
      </p:pic>
      <p:pic>
        <p:nvPicPr>
          <p:cNvPr id="38" name="図 37">
            <a:extLst>
              <a:ext uri="{FF2B5EF4-FFF2-40B4-BE49-F238E27FC236}">
                <a16:creationId xmlns:a16="http://schemas.microsoft.com/office/drawing/2014/main" id="{C54D1BDD-60A2-4F50-AD3C-1070BD13C27B}"/>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73403" y="553588"/>
            <a:ext cx="924129" cy="592658"/>
          </a:xfrm>
          <a:prstGeom prst="rect">
            <a:avLst/>
          </a:prstGeom>
        </p:spPr>
      </p:pic>
      <p:pic>
        <p:nvPicPr>
          <p:cNvPr id="40" name="図 39">
            <a:extLst>
              <a:ext uri="{FF2B5EF4-FFF2-40B4-BE49-F238E27FC236}">
                <a16:creationId xmlns:a16="http://schemas.microsoft.com/office/drawing/2014/main" id="{751704A9-1C13-4739-BEC1-C7683FE862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3403" y="1339922"/>
            <a:ext cx="924129" cy="655261"/>
          </a:xfrm>
          <a:prstGeom prst="rect">
            <a:avLst/>
          </a:prstGeom>
        </p:spPr>
      </p:pic>
      <p:sp>
        <p:nvSpPr>
          <p:cNvPr id="33" name="スライド番号プレースホルダー 4">
            <a:extLst>
              <a:ext uri="{FF2B5EF4-FFF2-40B4-BE49-F238E27FC236}">
                <a16:creationId xmlns:a16="http://schemas.microsoft.com/office/drawing/2014/main" id="{5572AAAA-6A92-4336-84FB-26EC10059F03}"/>
              </a:ext>
            </a:extLst>
          </p:cNvPr>
          <p:cNvSpPr>
            <a:spLocks noGrp="1"/>
          </p:cNvSpPr>
          <p:nvPr>
            <p:ph type="sldNum" sz="quarter" idx="12"/>
          </p:nvPr>
        </p:nvSpPr>
        <p:spPr>
          <a:xfrm>
            <a:off x="7584978" y="6478812"/>
            <a:ext cx="2228850" cy="365125"/>
          </a:xfrm>
        </p:spPr>
        <p:txBody>
          <a:bodyPr/>
          <a:lstStyle/>
          <a:p>
            <a:fld id="{65DD13BA-A91B-41CC-8E3B-190D8C672410}" type="slidenum">
              <a:rPr kumimoji="1" lang="ja-JP" altLang="en-US" smtClean="0"/>
              <a:t>14</a:t>
            </a:fld>
            <a:endParaRPr kumimoji="1" lang="ja-JP" altLang="en-US" dirty="0"/>
          </a:p>
        </p:txBody>
      </p:sp>
    </p:spTree>
    <p:extLst>
      <p:ext uri="{BB962C8B-B14F-4D97-AF65-F5344CB8AC3E}">
        <p14:creationId xmlns:p14="http://schemas.microsoft.com/office/powerpoint/2010/main" val="163143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B18AC65D-E19E-42D6-BC00-8C44C6A9D419}"/>
              </a:ext>
            </a:extLst>
          </p:cNvPr>
          <p:cNvSpPr/>
          <p:nvPr/>
        </p:nvSpPr>
        <p:spPr>
          <a:xfrm>
            <a:off x="550718" y="500466"/>
            <a:ext cx="8766727" cy="1908000"/>
          </a:xfrm>
          <a:prstGeom prst="rect">
            <a:avLst/>
          </a:prstGeom>
          <a:solidFill>
            <a:schemeClr val="accent5">
              <a:lumMod val="20000"/>
              <a:lumOff val="80000"/>
            </a:schemeClr>
          </a:solidFill>
          <a:ln w="50800" cmpd="thinThick"/>
          <a:effectLst>
            <a:outerShdw blurRad="50800" dist="38100" dir="5400000" algn="t" rotWithShape="0">
              <a:prstClr val="black">
                <a:alpha val="40000"/>
              </a:prstClr>
            </a:outerShdw>
            <a:softEdge rad="31750"/>
          </a:effectLst>
        </p:spPr>
        <p:style>
          <a:lnRef idx="2">
            <a:schemeClr val="accent1"/>
          </a:lnRef>
          <a:fillRef idx="1">
            <a:schemeClr val="lt1"/>
          </a:fillRef>
          <a:effectRef idx="0">
            <a:schemeClr val="accent1"/>
          </a:effectRef>
          <a:fontRef idx="minor">
            <a:schemeClr val="dk1"/>
          </a:fontRef>
        </p:style>
        <p:txBody>
          <a:bodyPr rtlCol="0" anchor="t" anchorCtr="0"/>
          <a:lstStyle/>
          <a:p>
            <a:pPr>
              <a:lnSpc>
                <a:spcPct val="120000"/>
              </a:lnSpc>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大阪・関西万博は「いのち輝く未来社会のデザイン」をテーマに、１６５の国・地域・国際機関の叡智を結集させ、</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ja-JP" altLang="en-US"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「未来社会の実験場」として最先端技術や社会システムが提示された。</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〇大阪府・大阪市としても、万博をインパクトに大阪・関西、ひいては日本の持続的な成長・発展の実現、世界的な</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課題解決への貢献をめざし、「大阪版万博アクションプラン」を策定。</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〇万博開催都市として、万博の成果や理念をレガシーとして継承、未来へつなげていくため、これまでの取組や</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到達点等のフォローアップを行い、「万博後のめざすべき姿」の実現に向けた、今後の方向性を示す。今後の</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ja-JP" altLang="en-US" sz="1400" dirty="0">
                <a:latin typeface="BIZ UDPゴシック" panose="020B0400000000000000" pitchFamily="50" charset="-128"/>
                <a:ea typeface="BIZ UDPゴシック" panose="020B0400000000000000" pitchFamily="50" charset="-128"/>
              </a:rPr>
              <a:t>　 取組については「</a:t>
            </a:r>
            <a:r>
              <a:rPr lang="en-US" altLang="ja-JP" sz="1400" dirty="0">
                <a:latin typeface="BIZ UDPゴシック" panose="020B0400000000000000" pitchFamily="50" charset="-128"/>
                <a:ea typeface="BIZ UDPゴシック" panose="020B0400000000000000" pitchFamily="50" charset="-128"/>
              </a:rPr>
              <a:t>Beyond</a:t>
            </a: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EXPO</a:t>
            </a: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2025</a:t>
            </a:r>
            <a:r>
              <a:rPr lang="ja-JP" altLang="en-US" sz="1400" dirty="0">
                <a:latin typeface="BIZ UDPゴシック" panose="020B0400000000000000" pitchFamily="50" charset="-128"/>
                <a:ea typeface="BIZ UDPゴシック" panose="020B0400000000000000" pitchFamily="50" charset="-128"/>
              </a:rPr>
              <a:t>」等において具体化していく。</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1E927FF-F1C7-4B3A-824B-DCEDA80215C3}"/>
              </a:ext>
            </a:extLst>
          </p:cNvPr>
          <p:cNvSpPr/>
          <p:nvPr/>
        </p:nvSpPr>
        <p:spPr>
          <a:xfrm>
            <a:off x="281165" y="78186"/>
            <a:ext cx="4654237"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大阪版万博アクションプラン振り返りにあたって</a:t>
            </a:r>
          </a:p>
        </p:txBody>
      </p:sp>
      <p:sp>
        <p:nvSpPr>
          <p:cNvPr id="15" name="正方形/長方形 14">
            <a:extLst>
              <a:ext uri="{FF2B5EF4-FFF2-40B4-BE49-F238E27FC236}">
                <a16:creationId xmlns:a16="http://schemas.microsoft.com/office/drawing/2014/main" id="{47CA65DE-E9A8-4663-ACC4-6A5ECD282D22}"/>
              </a:ext>
            </a:extLst>
          </p:cNvPr>
          <p:cNvSpPr/>
          <p:nvPr/>
        </p:nvSpPr>
        <p:spPr>
          <a:xfrm>
            <a:off x="7348737" y="6536362"/>
            <a:ext cx="2190008" cy="21739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u="sng" dirty="0">
                <a:latin typeface="BIZ UDPゴシック" panose="020B0400000000000000" pitchFamily="50" charset="-128"/>
                <a:ea typeface="BIZ UDPゴシック" panose="020B0400000000000000" pitchFamily="50" charset="-128"/>
              </a:rPr>
              <a:t>※</a:t>
            </a:r>
            <a:r>
              <a:rPr kumimoji="1" lang="ja-JP" altLang="en-US" sz="800" u="sng" dirty="0">
                <a:latin typeface="BIZ UDPゴシック" panose="020B0400000000000000" pitchFamily="50" charset="-128"/>
                <a:ea typeface="BIZ UDPゴシック" panose="020B0400000000000000" pitchFamily="50" charset="-128"/>
              </a:rPr>
              <a:t>下線部</a:t>
            </a:r>
            <a:r>
              <a:rPr kumimoji="1" lang="ja-JP" altLang="en-US" sz="800" dirty="0">
                <a:latin typeface="BIZ UDPゴシック" panose="020B0400000000000000" pitchFamily="50" charset="-128"/>
                <a:ea typeface="BIZ UDPゴシック" panose="020B0400000000000000" pitchFamily="50" charset="-128"/>
              </a:rPr>
              <a:t>は新たに追加した項目</a:t>
            </a:r>
          </a:p>
        </p:txBody>
      </p:sp>
      <p:sp>
        <p:nvSpPr>
          <p:cNvPr id="3" name="スライド番号プレースホルダー 2">
            <a:extLst>
              <a:ext uri="{FF2B5EF4-FFF2-40B4-BE49-F238E27FC236}">
                <a16:creationId xmlns:a16="http://schemas.microsoft.com/office/drawing/2014/main" id="{4D5A4E3A-C32C-4D32-ACAC-7A1DD295C66B}"/>
              </a:ext>
            </a:extLst>
          </p:cNvPr>
          <p:cNvSpPr>
            <a:spLocks noGrp="1"/>
          </p:cNvSpPr>
          <p:nvPr>
            <p:ph type="sldNum" sz="quarter" idx="12"/>
          </p:nvPr>
        </p:nvSpPr>
        <p:spPr>
          <a:xfrm>
            <a:off x="7406759" y="6497321"/>
            <a:ext cx="2228850" cy="365125"/>
          </a:xfrm>
        </p:spPr>
        <p:txBody>
          <a:bodyPr/>
          <a:lstStyle/>
          <a:p>
            <a:fld id="{65DD13BA-A91B-41CC-8E3B-190D8C672410}" type="slidenum">
              <a:rPr kumimoji="1" lang="ja-JP" altLang="en-US" smtClean="0"/>
              <a:t>2</a:t>
            </a:fld>
            <a:endParaRPr kumimoji="1" lang="ja-JP" altLang="en-US" dirty="0"/>
          </a:p>
        </p:txBody>
      </p:sp>
      <p:sp>
        <p:nvSpPr>
          <p:cNvPr id="16" name="正方形/長方形 15">
            <a:extLst>
              <a:ext uri="{FF2B5EF4-FFF2-40B4-BE49-F238E27FC236}">
                <a16:creationId xmlns:a16="http://schemas.microsoft.com/office/drawing/2014/main" id="{DAAEA16E-AC6B-42E4-8916-6B16E920388C}"/>
              </a:ext>
            </a:extLst>
          </p:cNvPr>
          <p:cNvSpPr/>
          <p:nvPr/>
        </p:nvSpPr>
        <p:spPr>
          <a:xfrm>
            <a:off x="622052" y="2980987"/>
            <a:ext cx="8695393" cy="3742228"/>
          </a:xfrm>
          <a:prstGeom prst="rect">
            <a:avLst/>
          </a:prstGeom>
          <a:ln w="50800" cmpd="thinThick"/>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grpSp>
        <p:nvGrpSpPr>
          <p:cNvPr id="18" name="グループ化 17">
            <a:extLst>
              <a:ext uri="{FF2B5EF4-FFF2-40B4-BE49-F238E27FC236}">
                <a16:creationId xmlns:a16="http://schemas.microsoft.com/office/drawing/2014/main" id="{3D85B56A-63B0-4E48-A753-503B8F365C04}"/>
              </a:ext>
            </a:extLst>
          </p:cNvPr>
          <p:cNvGrpSpPr/>
          <p:nvPr/>
        </p:nvGrpSpPr>
        <p:grpSpPr>
          <a:xfrm>
            <a:off x="758953" y="2980987"/>
            <a:ext cx="7542962" cy="3724096"/>
            <a:chOff x="781516" y="2774900"/>
            <a:chExt cx="6874391" cy="3724096"/>
          </a:xfrm>
        </p:grpSpPr>
        <p:sp>
          <p:nvSpPr>
            <p:cNvPr id="19" name="Rectangle 63">
              <a:extLst>
                <a:ext uri="{FF2B5EF4-FFF2-40B4-BE49-F238E27FC236}">
                  <a16:creationId xmlns:a16="http://schemas.microsoft.com/office/drawing/2014/main" id="{B06A4509-C4CB-4451-A01C-C3A6C92C9BF9}"/>
                </a:ext>
              </a:extLst>
            </p:cNvPr>
            <p:cNvSpPr>
              <a:spLocks noChangeArrowheads="1"/>
            </p:cNvSpPr>
            <p:nvPr/>
          </p:nvSpPr>
          <p:spPr bwMode="auto">
            <a:xfrm>
              <a:off x="781516" y="4560004"/>
              <a:ext cx="35357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　環境</a:t>
              </a:r>
              <a:endParaRPr kumimoji="0" lang="en-US" altLang="ja-JP"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カーボンニュートラル（</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最先端技術の開発・実用化）</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カーボンニュートラル（</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事業者</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や府民の行動変容）</a:t>
              </a:r>
              <a:endPar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大阪ブルー･オーシャン･ビジョン</a:t>
              </a:r>
              <a:endPar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④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大阪湾</a:t>
              </a:r>
              <a:r>
                <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MOBA</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リンク構想</a:t>
              </a:r>
              <a:endParaRPr kumimoji="0" lang="en-US" altLang="ja-JP"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４　スマートシティ・スタートアップ</a:t>
              </a:r>
              <a:endParaRPr kumimoji="0" lang="ja-JP" altLang="en-US" sz="1400" b="0" i="0" u="sng"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スマートシティ</a:t>
              </a:r>
              <a:endParaRPr kumimoji="0" lang="en-US" altLang="ja-JP" sz="1200" b="0" i="0" u="none"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en-US" sz="1200" b="0" i="0" u="none"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スタートアップ（ビジネス交流含む）</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200" b="0" i="0" u="sng" strike="noStrike" cap="none" normalizeH="0" baseline="0" dirty="0">
                <a:ln>
                  <a:noFill/>
                </a:ln>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9C4CD726-15FF-4B26-BEFE-7222CA3FB305}"/>
                </a:ext>
              </a:extLst>
            </p:cNvPr>
            <p:cNvSpPr txBox="1"/>
            <p:nvPr/>
          </p:nvSpPr>
          <p:spPr>
            <a:xfrm>
              <a:off x="781516" y="2774900"/>
              <a:ext cx="4038600" cy="178510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１</a:t>
              </a:r>
              <a:r>
                <a:rPr kumimoji="0" lang="ja-JP"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健康・医療</a:t>
              </a:r>
              <a:endParaRPr kumimoji="0" lang="en-US" altLang="ja-JP" sz="14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just" defTabSz="457200" rtl="0" eaLnBrk="1" fontAlgn="auto" latinLnBrk="0" hangingPunct="1">
                <a:spcBef>
                  <a:spcPts val="0"/>
                </a:spcBef>
                <a:spcAft>
                  <a:spcPts val="0"/>
                </a:spcAft>
                <a:buClrTx/>
                <a:buSzTx/>
                <a:buFontTx/>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ライフサイエンス</a:t>
              </a:r>
              <a:endParaRPr lang="en-US"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just" defTabSz="457200" rtl="0" eaLnBrk="1" fontAlgn="auto" latinLnBrk="0" hangingPunct="1">
                <a:spcBef>
                  <a:spcPts val="0"/>
                </a:spcBef>
                <a:spcAft>
                  <a:spcPts val="0"/>
                </a:spcAft>
                <a:buClrTx/>
                <a:buSzTx/>
                <a:buFontTx/>
                <a:buNone/>
                <a:tabLst/>
                <a:defRPr/>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a:t>
              </a:r>
              <a:r>
                <a:rPr lang="ja-JP" altLang="ja-JP" sz="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次世代ヘルスケア</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just"/>
              <a:endParaRPr kumimoji="0" lang="en-US" altLang="ja-JP" sz="8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２　モビリティ</a:t>
              </a:r>
              <a:endParaRPr kumimoji="0" lang="ja-JP" altLang="ja-JP"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空飛ぶクルマ</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自動運転</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en-US" altLang="ja-JP" sz="1200" b="0" i="0" u="none" strike="noStrike" cap="none" normalizeH="0" baseline="0" dirty="0" err="1">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MaaS</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（マース）</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eaLnBrk="0" fontAlgn="base" hangingPunct="0">
                <a:spcBef>
                  <a:spcPct val="0"/>
                </a:spcBef>
                <a:spcAft>
                  <a:spcPct val="0"/>
                </a:spcAft>
              </a:pP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④　ゼロエミッションモビリティ</a:t>
              </a:r>
              <a:endPar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1" name="Rectangle 63">
              <a:extLst>
                <a:ext uri="{FF2B5EF4-FFF2-40B4-BE49-F238E27FC236}">
                  <a16:creationId xmlns:a16="http://schemas.microsoft.com/office/drawing/2014/main" id="{4A519DF8-31B8-49D6-9E92-2BBA4796BCB8}"/>
                </a:ext>
              </a:extLst>
            </p:cNvPr>
            <p:cNvSpPr>
              <a:spLocks noChangeArrowheads="1"/>
            </p:cNvSpPr>
            <p:nvPr/>
          </p:nvSpPr>
          <p:spPr bwMode="auto">
            <a:xfrm>
              <a:off x="4986513" y="2781577"/>
              <a:ext cx="224572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400" b="1"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５</a:t>
              </a: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観光・文化・おもてなし</a:t>
              </a:r>
              <a:endParaRPr kumimoji="0" lang="ja-JP" altLang="en-US" sz="14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多様な都市魅力の創出･発信</a:t>
              </a:r>
              <a:endParaRPr kumimoji="0" lang="en-US" altLang="ja-JP"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kumimoji="0" lang="ja-JP" altLang="en-US"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②　移動の利便性</a:t>
              </a:r>
              <a:endParaRPr kumimoji="0" lang="en-US" altLang="ja-JP"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水上交通ネットワーク</a:t>
              </a:r>
              <a:endParaRPr lang="en-US" altLang="ja-JP"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defTabSz="914400"/>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空港運用の強化</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・ライドシェア</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defTabSz="914400"/>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UD</a:t>
              </a: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タクシーの普及</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defTabSz="914400"/>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おもてなし</a:t>
              </a:r>
              <a:endPar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lvl="0" defTabSz="914400"/>
              <a:r>
                <a:rPr lang="ja-JP" altLang="en-US" sz="1400"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lang="en-US" altLang="ja-JP" sz="14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endParaRPr kumimoji="0" lang="en-US"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L="358775" marR="0" lvl="0" algn="l" defTabSz="914400" rtl="0" eaLnBrk="0" fontAlgn="base" latinLnBrk="0" hangingPunct="0">
                <a:lnSpc>
                  <a:spcPct val="100000"/>
                </a:lnSpc>
                <a:spcBef>
                  <a:spcPct val="0"/>
                </a:spcBef>
                <a:spcAft>
                  <a:spcPct val="0"/>
                </a:spcAft>
                <a:buClrTx/>
                <a:buSzTx/>
                <a:tabLst/>
              </a:pPr>
              <a:endParaRPr kumimoji="0" lang="ja-JP" altLang="en-US" sz="14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p:txBody>
        </p:sp>
        <p:sp>
          <p:nvSpPr>
            <p:cNvPr id="22" name="Rectangle 65">
              <a:extLst>
                <a:ext uri="{FF2B5EF4-FFF2-40B4-BE49-F238E27FC236}">
                  <a16:creationId xmlns:a16="http://schemas.microsoft.com/office/drawing/2014/main" id="{E5AFF2EB-0C3D-48F1-BCC3-57295022DBE7}"/>
                </a:ext>
              </a:extLst>
            </p:cNvPr>
            <p:cNvSpPr>
              <a:spLocks noChangeArrowheads="1"/>
            </p:cNvSpPr>
            <p:nvPr/>
          </p:nvSpPr>
          <p:spPr bwMode="auto">
            <a:xfrm>
              <a:off x="4986513" y="4360505"/>
              <a:ext cx="2669394"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defTabSz="914400" rtl="0" eaLnBrk="0" fontAlgn="base" latinLnBrk="0" hangingPunct="0">
                <a:lnSpc>
                  <a:spcPct val="100000"/>
                </a:lnSpc>
                <a:spcBef>
                  <a:spcPct val="0"/>
                </a:spcBef>
                <a:spcAft>
                  <a:spcPct val="0"/>
                </a:spcAft>
                <a:buClrTx/>
                <a:buSzTx/>
                <a:buFontTx/>
                <a:buNone/>
                <a:tabLst/>
              </a:pPr>
              <a:r>
                <a:rPr lang="ja-JP" altLang="en-US" sz="1400" b="1" dirty="0">
                  <a:latin typeface="BIZ UDPゴシック" panose="020B0400000000000000" pitchFamily="50" charset="-128"/>
                  <a:ea typeface="BIZ UDPゴシック" panose="020B0400000000000000" pitchFamily="50" charset="-128"/>
                  <a:cs typeface="ＭＳ Ｐゴシック" panose="020B0600070205080204" pitchFamily="50" charset="-128"/>
                </a:rPr>
                <a:t>６</a:t>
              </a:r>
              <a:r>
                <a:rPr kumimoji="0" lang="ja-JP" altLang="en-US" sz="1400" b="1"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a:t>
              </a:r>
              <a:r>
                <a:rPr kumimoji="0" lang="ja-JP" altLang="en-US" sz="1400" b="1"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学び・共生</a:t>
              </a:r>
              <a:endParaRPr kumimoji="0" lang="ja-JP" altLang="en-US" sz="14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ＭＳ Ｐゴシック" panose="020B0600070205080204" pitchFamily="50" charset="-128"/>
                </a:rPr>
                <a:t>　①　学び</a:t>
              </a:r>
              <a:endParaRPr kumimoji="0" lang="ja-JP" altLang="en-US" sz="12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2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　②　共生</a:t>
              </a:r>
              <a:endParaRPr lang="en-US" altLang="ja-JP" sz="1200" dirty="0">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endParaRPr kumimoji="0" lang="ja-JP" altLang="en-US" sz="8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rPr>
                <a:t>７　</a:t>
              </a:r>
              <a:r>
                <a:rPr kumimoji="0" lang="ja-JP" altLang="en-US" sz="1400" b="1"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万博運営</a:t>
              </a:r>
              <a:endParaRPr lang="en-US" altLang="ja-JP" sz="14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①　</a:t>
              </a:r>
              <a:r>
                <a:rPr kumimoji="0" lang="ja-JP" altLang="en-US" sz="1200" b="0" i="0" u="none"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ＴＤＭ</a:t>
              </a:r>
              <a:endParaRPr kumimoji="0" lang="ja-JP" altLang="en-US" sz="12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②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危機管理体制</a:t>
              </a:r>
              <a:endPar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③　</a:t>
              </a:r>
              <a:r>
                <a:rPr kumimoji="0" lang="ja-JP" altLang="en-US" sz="1200" b="0" i="0" u="none"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感</a:t>
              </a:r>
              <a:r>
                <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染症対策の強化・衛生対策の実施</a:t>
              </a:r>
              <a:endPar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　④　</a:t>
              </a:r>
              <a:r>
                <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Times New Roman" panose="02020603050405020304" pitchFamily="18" charset="0"/>
                </a:rPr>
                <a:t>中小企業参画促進</a:t>
              </a:r>
              <a:endParaRPr kumimoji="0" lang="ja-JP" altLang="en-US" sz="1200" b="0" i="0" strike="noStrike" cap="none" normalizeH="0" baseline="0" dirty="0">
                <a:ln>
                  <a:noFill/>
                </a:ln>
                <a:effectLst/>
                <a:latin typeface="BIZ UDPゴシック" panose="020B0400000000000000" pitchFamily="50" charset="-128"/>
                <a:ea typeface="BIZ UDPゴシック" panose="020B0400000000000000" pitchFamily="50" charset="-128"/>
                <a:cs typeface="ＭＳ Ｐゴシック" panose="020B0600070205080204" pitchFamily="50" charset="-128"/>
              </a:endParaRPr>
            </a:p>
            <a:p>
              <a:pPr marR="0" lvl="0" indent="0" defTabSz="914400" rtl="0" eaLnBrk="0" fontAlgn="base" latinLnBrk="0" hangingPunct="0">
                <a:lnSpc>
                  <a:spcPct val="100000"/>
                </a:lnSpc>
                <a:spcBef>
                  <a:spcPct val="0"/>
                </a:spcBef>
                <a:spcAft>
                  <a:spcPct val="0"/>
                </a:spcAft>
                <a:buClrTx/>
                <a:buSzTx/>
                <a:buFontTx/>
                <a:buNone/>
                <a:tabLst/>
              </a:pPr>
              <a:r>
                <a:rPr kumimoji="0" lang="ja-JP" altLang="en-US"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⑤　物流交通対策</a:t>
              </a:r>
              <a:endParaRPr kumimoji="0" lang="en-US" altLang="ja-JP" sz="1200" b="0" i="0" strike="noStrike" cap="none" normalizeH="0" baseline="0" dirty="0">
                <a:ln>
                  <a:noFill/>
                </a:ln>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sp>
        <p:nvSpPr>
          <p:cNvPr id="23" name="四角形: 角を丸くする 22">
            <a:extLst>
              <a:ext uri="{FF2B5EF4-FFF2-40B4-BE49-F238E27FC236}">
                <a16:creationId xmlns:a16="http://schemas.microsoft.com/office/drawing/2014/main" id="{7EBBEDFA-9E86-49E1-BE7C-CE37A0788A35}"/>
              </a:ext>
            </a:extLst>
          </p:cNvPr>
          <p:cNvSpPr/>
          <p:nvPr/>
        </p:nvSpPr>
        <p:spPr>
          <a:xfrm>
            <a:off x="303461" y="2581217"/>
            <a:ext cx="2049958"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目次</a:t>
            </a:r>
          </a:p>
        </p:txBody>
      </p:sp>
    </p:spTree>
    <p:extLst>
      <p:ext uri="{BB962C8B-B14F-4D97-AF65-F5344CB8AC3E}">
        <p14:creationId xmlns:p14="http://schemas.microsoft.com/office/powerpoint/2010/main" val="306231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501E12F6-06F1-419A-AC1E-24E4CA013FB8}"/>
              </a:ext>
            </a:extLst>
          </p:cNvPr>
          <p:cNvSpPr/>
          <p:nvPr/>
        </p:nvSpPr>
        <p:spPr>
          <a:xfrm>
            <a:off x="106679" y="136610"/>
            <a:ext cx="9688383" cy="6640180"/>
          </a:xfrm>
          <a:prstGeom prst="rect">
            <a:avLst/>
          </a:prstGeom>
          <a:ln w="50800" cmpd="thinThick">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2" name="正方形/長方形 231">
            <a:extLst>
              <a:ext uri="{FF2B5EF4-FFF2-40B4-BE49-F238E27FC236}">
                <a16:creationId xmlns:a16="http://schemas.microsoft.com/office/drawing/2014/main" id="{52F5692F-9358-4977-940B-7118C6295A63}"/>
              </a:ext>
            </a:extLst>
          </p:cNvPr>
          <p:cNvSpPr/>
          <p:nvPr/>
        </p:nvSpPr>
        <p:spPr>
          <a:xfrm>
            <a:off x="206934" y="1621097"/>
            <a:ext cx="2268176" cy="295634"/>
          </a:xfrm>
          <a:prstGeom prst="rect">
            <a:avLst/>
          </a:prstGeom>
          <a:noFill/>
          <a:ln>
            <a:noFill/>
          </a:ln>
        </p:spPr>
        <p:txBody>
          <a:bodyPr wrap="square">
            <a:noAutofit/>
          </a:bodyPr>
          <a:lstStyle/>
          <a:p>
            <a:r>
              <a:rPr lang="ja-JP" altLang="en-US" sz="1400" b="1" u="sng" dirty="0">
                <a:solidFill>
                  <a:srgbClr val="002060"/>
                </a:solidFill>
                <a:latin typeface="BIZ UDPゴシック" panose="020B0400000000000000" pitchFamily="50" charset="-128"/>
                <a:ea typeface="BIZ UDPゴシック" panose="020B0400000000000000" pitchFamily="50" charset="-128"/>
              </a:rPr>
              <a:t>①　ライフサイエンス</a:t>
            </a:r>
            <a:endParaRPr lang="en-US" altLang="ja-JP" sz="1400" b="1"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237" name="正方形/長方形 236">
            <a:extLst>
              <a:ext uri="{FF2B5EF4-FFF2-40B4-BE49-F238E27FC236}">
                <a16:creationId xmlns:a16="http://schemas.microsoft.com/office/drawing/2014/main" id="{925623E4-A2C2-4CCA-B2AC-020E8230277B}"/>
              </a:ext>
            </a:extLst>
          </p:cNvPr>
          <p:cNvSpPr/>
          <p:nvPr/>
        </p:nvSpPr>
        <p:spPr>
          <a:xfrm>
            <a:off x="289953" y="4756890"/>
            <a:ext cx="4452098" cy="189057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▶万博で披露された新技術</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の実装化</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・万博で披露された新技術の</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実装化に向け、経済界</a:t>
            </a:r>
            <a:r>
              <a:rPr kumimoji="1" lang="ja-JP" altLang="en-US" sz="900" dirty="0">
                <a:solidFill>
                  <a:schemeClr val="tx1"/>
                </a:solidFill>
                <a:latin typeface="BIZ UDPゴシック"/>
                <a:ea typeface="BIZ UDPゴシック" panose="020B0400000000000000" pitchFamily="50" charset="-128"/>
              </a:rPr>
              <a:t>・国</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をはじめオール関西が一体と</a:t>
            </a:r>
            <a:endParaRPr kumimoji="1" lang="en-US" altLang="ja-JP"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rPr>
              <a:t>なった一気通貫での伴走支援体制を構築</a:t>
            </a:r>
            <a:endParaRPr kumimoji="1" lang="en-US" altLang="ja-JP" sz="9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500" b="0" i="0" u="none" strike="noStrike" kern="1200" cap="none" spc="0" normalizeH="0" baseline="0" noProof="0" dirty="0">
              <a:ln>
                <a:noFill/>
              </a:ln>
              <a:solidFill>
                <a:schemeClr val="tx1"/>
              </a:solidFill>
              <a:effectLst/>
              <a:uLnTx/>
              <a:uFillTx/>
              <a:latin typeface="BIZ UDPゴシック"/>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▶未来医療国際拠点「</a:t>
            </a:r>
            <a:r>
              <a:rPr kumimoji="1" lang="en-US" altLang="ja-JP" sz="95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Nakanoshima</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50" b="1"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Qross</a:t>
            </a:r>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950" b="1" dirty="0">
                <a:solidFill>
                  <a:schemeClr val="tx1"/>
                </a:solidFill>
                <a:latin typeface="BIZ UDPゴシック" panose="020B0400000000000000" pitchFamily="50" charset="-128"/>
                <a:ea typeface="BIZ UDPゴシック" panose="020B0400000000000000" pitchFamily="50" charset="-128"/>
              </a:rPr>
              <a:t>機能</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強化</a:t>
            </a:r>
            <a:endParaRPr kumimoji="1" lang="en-US" altLang="ja-JP" sz="95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再生医療等の産業化に向けた共創プロジェクトの推進や交流事業の活性化</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・ディープテックスタートアップの創出・育成</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CDMO</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（開発・製造受託機関）の環境整備</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endParaRPr kumimoji="1" lang="en-US" altLang="ja-JP" sz="5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50" b="1" dirty="0">
                <a:solidFill>
                  <a:schemeClr val="tx1"/>
                </a:solidFill>
                <a:latin typeface="BIZ UDPゴシック" panose="020B0400000000000000" pitchFamily="50" charset="-128"/>
                <a:ea typeface="BIZ UDPゴシック" panose="020B0400000000000000" pitchFamily="50" charset="-128"/>
              </a:rPr>
              <a:t>▶再生医療の情報発信によるネットワークの構築</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180975" indent="-180975"/>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WHX</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World Health Expo</a:t>
            </a:r>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Osaka</a:t>
            </a:r>
            <a:r>
              <a:rPr kumimoji="1" lang="ja-JP" altLang="en-US" sz="900" dirty="0">
                <a:solidFill>
                  <a:schemeClr val="tx1"/>
                </a:solidFill>
                <a:latin typeface="BIZ UDPゴシック" panose="020B0400000000000000" pitchFamily="50" charset="-128"/>
                <a:ea typeface="BIZ UDPゴシック" panose="020B0400000000000000" pitchFamily="50" charset="-128"/>
              </a:rPr>
              <a:t>」を契機に来阪するライフサイエンス関係者や、万博で関係性を構築した海外ミッション団の受入やフォーラム等の実施等を通じたライフサイエンスネットワークづくりの強化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5057AD29-9F3D-4247-8A3A-859A9268FA6F}"/>
              </a:ext>
            </a:extLst>
          </p:cNvPr>
          <p:cNvSpPr/>
          <p:nvPr/>
        </p:nvSpPr>
        <p:spPr>
          <a:xfrm>
            <a:off x="5007033" y="1629260"/>
            <a:ext cx="4638401" cy="295635"/>
          </a:xfrm>
          <a:prstGeom prst="rect">
            <a:avLst/>
          </a:prstGeom>
          <a:noFill/>
          <a:ln>
            <a:noFill/>
          </a:ln>
        </p:spPr>
        <p:txBody>
          <a:bodyPr wrap="square">
            <a:noAutofit/>
          </a:bodyPr>
          <a:lstStyle/>
          <a:p>
            <a:r>
              <a:rPr lang="ja-JP" altLang="en-US" sz="1400" b="1" u="sng" dirty="0">
                <a:solidFill>
                  <a:srgbClr val="002060"/>
                </a:solidFill>
                <a:latin typeface="BIZ UDPゴシック" panose="020B0400000000000000" pitchFamily="50" charset="-128"/>
                <a:ea typeface="BIZ UDPゴシック" panose="020B0400000000000000" pitchFamily="50" charset="-128"/>
              </a:rPr>
              <a:t>②　次世代ヘルスケア</a:t>
            </a:r>
            <a:endParaRPr lang="en-US" altLang="ja-JP" sz="1400" b="1" dirty="0">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A38127CB-6FE6-40FE-AC7F-95A15A5A4C54}"/>
              </a:ext>
            </a:extLst>
          </p:cNvPr>
          <p:cNvSpPr/>
          <p:nvPr/>
        </p:nvSpPr>
        <p:spPr>
          <a:xfrm>
            <a:off x="4990315" y="1902797"/>
            <a:ext cx="3846229" cy="9279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1050" b="1" dirty="0">
                <a:latin typeface="BIZ UDPゴシック" panose="020B0400000000000000" pitchFamily="50" charset="-128"/>
                <a:ea typeface="BIZ UDPゴシック" panose="020B0400000000000000" pitchFamily="50" charset="-128"/>
              </a:rPr>
              <a:t>　</a:t>
            </a:r>
            <a:r>
              <a:rPr lang="ja-JP" altLang="en-US" sz="1000" b="1" dirty="0">
                <a:solidFill>
                  <a:schemeClr val="tx1"/>
                </a:solidFill>
                <a:latin typeface="BIZ UDPゴシック" panose="020B0400000000000000" pitchFamily="50" charset="-128"/>
                <a:ea typeface="BIZ UDPゴシック" panose="020B0400000000000000" pitchFamily="50" charset="-128"/>
              </a:rPr>
              <a:t>〇次世代スマートヘルスの推進</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　 ・最先端技術（「カラダ測定ポッド」）を活用した健康管理システムの実証</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・スマートヘルス分野における企業・医療機関等の連携促進</a:t>
            </a:r>
          </a:p>
          <a:p>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84CE80AB-6ACC-4B4C-9AC2-C4B8179C5CB0}"/>
              </a:ext>
            </a:extLst>
          </p:cNvPr>
          <p:cNvSpPr/>
          <p:nvPr/>
        </p:nvSpPr>
        <p:spPr>
          <a:xfrm>
            <a:off x="5107008" y="4762160"/>
            <a:ext cx="4408371" cy="1885309"/>
          </a:xfrm>
          <a:prstGeom prst="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en-US" altLang="ja-JP" sz="500" b="1" dirty="0">
              <a:solidFill>
                <a:schemeClr val="tx1"/>
              </a:solidFill>
              <a:latin typeface="BIZ UDPゴシック" panose="020B0400000000000000" pitchFamily="50" charset="-128"/>
              <a:ea typeface="BIZ UDPゴシック" panose="020B0400000000000000" pitchFamily="50" charset="-128"/>
            </a:endParaRPr>
          </a:p>
          <a:p>
            <a:r>
              <a:rPr lang="ja-JP" altLang="en-US" sz="950" b="1" dirty="0">
                <a:solidFill>
                  <a:schemeClr val="tx1"/>
                </a:solidFill>
                <a:latin typeface="BIZ UDPゴシック" panose="020B0400000000000000" pitchFamily="50" charset="-128"/>
                <a:ea typeface="BIZ UDPゴシック" panose="020B0400000000000000" pitchFamily="50" charset="-128"/>
              </a:rPr>
              <a:t>▶健康寿命の延伸</a:t>
            </a:r>
            <a:endParaRPr kumimoji="1" lang="en-US" altLang="ja-JP" sz="900" strike="sngStrike" dirty="0">
              <a:solidFill>
                <a:schemeClr val="tx1"/>
              </a:solidFill>
              <a:latin typeface="BIZ UDPゴシック" panose="020B0400000000000000" pitchFamily="50" charset="-128"/>
              <a:ea typeface="BIZ UDPゴシック" panose="020B0400000000000000" pitchFamily="50" charset="-128"/>
            </a:endParaRPr>
          </a:p>
          <a:p>
            <a:pPr marL="182563" indent="-182563"/>
            <a:r>
              <a:rPr kumimoji="1" lang="ja-JP" altLang="en-US" sz="900" dirty="0">
                <a:solidFill>
                  <a:schemeClr val="tx1"/>
                </a:solidFill>
                <a:latin typeface="BIZ UDPゴシック" panose="020B0400000000000000" pitchFamily="50" charset="-128"/>
                <a:ea typeface="BIZ UDPゴシック" panose="020B0400000000000000" pitchFamily="50" charset="-128"/>
              </a:rPr>
              <a:t>　・健活</a:t>
            </a:r>
            <a:r>
              <a:rPr kumimoji="1" lang="en-US" altLang="ja-JP" sz="900" dirty="0">
                <a:solidFill>
                  <a:schemeClr val="tx1"/>
                </a:solidFill>
                <a:latin typeface="BIZ UDPゴシック" panose="020B0400000000000000" pitchFamily="50" charset="-128"/>
                <a:ea typeface="BIZ UDPゴシック" panose="020B0400000000000000" pitchFamily="50" charset="-128"/>
              </a:rPr>
              <a:t>10</a:t>
            </a:r>
            <a:r>
              <a:rPr kumimoji="1" lang="ja-JP" altLang="en-US" sz="900" dirty="0">
                <a:solidFill>
                  <a:schemeClr val="tx1"/>
                </a:solidFill>
                <a:latin typeface="BIZ UDPゴシック" panose="020B0400000000000000" pitchFamily="50" charset="-128"/>
                <a:ea typeface="BIZ UDPゴシック" panose="020B0400000000000000" pitchFamily="50" charset="-128"/>
              </a:rPr>
              <a:t>ソング・ダンス及びおおさか</a:t>
            </a:r>
            <a:r>
              <a:rPr kumimoji="1" lang="en-US" altLang="ja-JP" sz="900" dirty="0">
                <a:solidFill>
                  <a:schemeClr val="tx1"/>
                </a:solidFill>
                <a:latin typeface="BIZ UDPゴシック" panose="020B0400000000000000" pitchFamily="50" charset="-128"/>
                <a:ea typeface="BIZ UDPゴシック" panose="020B0400000000000000" pitchFamily="50" charset="-128"/>
              </a:rPr>
              <a:t>EXPO</a:t>
            </a:r>
            <a:r>
              <a:rPr kumimoji="1" lang="ja-JP" altLang="en-US" sz="900" dirty="0">
                <a:solidFill>
                  <a:schemeClr val="tx1"/>
                </a:solidFill>
                <a:latin typeface="BIZ UDPゴシック" panose="020B0400000000000000" pitchFamily="50" charset="-128"/>
                <a:ea typeface="BIZ UDPゴシック" panose="020B0400000000000000" pitchFamily="50" charset="-128"/>
              </a:rPr>
              <a:t>ヘルシーメニューを核とした</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プロモーションやおおさか健活大使による</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endParaRPr lang="en-US" altLang="ja-JP" sz="900" strike="sngStrike" dirty="0">
              <a:solidFill>
                <a:schemeClr val="tx1"/>
              </a:solidFill>
              <a:latin typeface="BIZ UDPゴシック" panose="020B0400000000000000" pitchFamily="50" charset="-128"/>
              <a:ea typeface="BIZ UDPゴシック" panose="020B0400000000000000" pitchFamily="50" charset="-128"/>
            </a:endParaRPr>
          </a:p>
          <a:p>
            <a:pPr marL="182563" indent="-182563"/>
            <a:r>
              <a:rPr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・データヘルス分野における産学官の共創による未病・予防施策の推進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・アカデミアにおける</a:t>
            </a:r>
            <a:r>
              <a:rPr lang="en-US" altLang="ja-JP" sz="900" dirty="0">
                <a:solidFill>
                  <a:schemeClr val="tx1"/>
                </a:solidFill>
                <a:latin typeface="BIZ UDPゴシック" panose="020B0400000000000000" pitchFamily="50" charset="-128"/>
                <a:ea typeface="BIZ UDPゴシック" panose="020B0400000000000000" pitchFamily="50" charset="-128"/>
              </a:rPr>
              <a:t>ICT</a:t>
            </a:r>
            <a:r>
              <a:rPr lang="ja-JP" altLang="en-US" sz="900" dirty="0">
                <a:solidFill>
                  <a:schemeClr val="tx1"/>
                </a:solidFill>
                <a:latin typeface="BIZ UDPゴシック" panose="020B0400000000000000" pitchFamily="50" charset="-128"/>
                <a:ea typeface="BIZ UDPゴシック" panose="020B0400000000000000" pitchFamily="50" charset="-128"/>
              </a:rPr>
              <a:t>を活用した次世代リビングのあり方の研究の促進</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en-US" altLang="ja-JP" sz="500" dirty="0">
              <a:solidFill>
                <a:schemeClr val="tx1"/>
              </a:solidFill>
              <a:latin typeface="BIZ UDPゴシック" panose="020B0400000000000000" pitchFamily="50" charset="-128"/>
              <a:ea typeface="BIZ UDPゴシック" panose="020B0400000000000000" pitchFamily="50" charset="-128"/>
            </a:endParaRPr>
          </a:p>
          <a:p>
            <a:r>
              <a:rPr lang="ja-JP" altLang="en-US" sz="950" b="1" dirty="0">
                <a:solidFill>
                  <a:schemeClr val="tx1"/>
                </a:solidFill>
                <a:latin typeface="BIZ UDPゴシック" panose="020B0400000000000000" pitchFamily="50" charset="-128"/>
                <a:ea typeface="BIZ UDPゴシック" panose="020B0400000000000000" pitchFamily="50" charset="-128"/>
              </a:rPr>
              <a:t>▶次世代スマートヘルスを活用したヘルスケア産業の創出・育成</a:t>
            </a:r>
            <a:endParaRPr lang="en-US" altLang="ja-JP" sz="95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PHR</a:t>
            </a:r>
            <a:r>
              <a:rPr kumimoji="1" lang="ja-JP" altLang="en-US" sz="900" dirty="0">
                <a:solidFill>
                  <a:schemeClr val="tx1"/>
                </a:solidFill>
                <a:latin typeface="BIZ UDPゴシック" panose="020B0400000000000000" pitchFamily="50" charset="-128"/>
                <a:ea typeface="BIZ UDPゴシック" panose="020B0400000000000000" pitchFamily="50" charset="-128"/>
              </a:rPr>
              <a:t>活用ヘルスケアサービスの社会実装の促進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・個人の健康・医療データ（仮名加工医療情報等）の利活用の促進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技術を活用した医療の高度化支援</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・介護ロボット・人間洗濯機等最先端技術の活用等ロボット産業の振興</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143" name="正方形/長方形 142">
            <a:extLst>
              <a:ext uri="{FF2B5EF4-FFF2-40B4-BE49-F238E27FC236}">
                <a16:creationId xmlns:a16="http://schemas.microsoft.com/office/drawing/2014/main" id="{EDC60903-C93E-4DAB-8EE5-01E4D7887DBB}"/>
              </a:ext>
            </a:extLst>
          </p:cNvPr>
          <p:cNvSpPr/>
          <p:nvPr/>
        </p:nvSpPr>
        <p:spPr>
          <a:xfrm>
            <a:off x="5074976" y="2558434"/>
            <a:ext cx="3446993" cy="61906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〇府民の健康意識の向上</a:t>
            </a:r>
            <a:endParaRPr lang="en-US" altLang="ja-JP" sz="1000" b="1"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の健康づくり活動（健活</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）」や「</a:t>
            </a:r>
            <a:r>
              <a:rPr lang="en-US" altLang="ja-JP" sz="800" dirty="0">
                <a:latin typeface="BIZ UDPゴシック" panose="020B0400000000000000" pitchFamily="50" charset="-128"/>
                <a:ea typeface="BIZ UDPゴシック" panose="020B0400000000000000" pitchFamily="50" charset="-128"/>
              </a:rPr>
              <a:t>10</a:t>
            </a:r>
            <a:r>
              <a:rPr lang="ja-JP" altLang="en-US" sz="800" dirty="0">
                <a:latin typeface="BIZ UDPゴシック" panose="020B0400000000000000" pitchFamily="50" charset="-128"/>
                <a:ea typeface="BIZ UDPゴシック" panose="020B0400000000000000" pitchFamily="50" charset="-128"/>
              </a:rPr>
              <a:t>歳若返りプロジェクト」</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「アスマイル」等の推進</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・万博会場内外での最先端技術の展示やイベントの開催</a:t>
            </a:r>
            <a:endParaRPr lang="en-US" altLang="ja-JP" sz="800"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492BA41-9416-4D8A-8ECD-E22B659AF086}"/>
              </a:ext>
            </a:extLst>
          </p:cNvPr>
          <p:cNvSpPr/>
          <p:nvPr/>
        </p:nvSpPr>
        <p:spPr>
          <a:xfrm>
            <a:off x="5065254" y="3156519"/>
            <a:ext cx="4544063" cy="76946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〇ヘルスケア産業の創出・育成　　</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・大阪スマートシティ戦略</a:t>
            </a:r>
            <a:r>
              <a:rPr lang="en-US" altLang="ja-JP" sz="800" dirty="0">
                <a:solidFill>
                  <a:schemeClr val="tx1"/>
                </a:solidFill>
                <a:latin typeface="BIZ UDPゴシック" panose="020B0400000000000000" pitchFamily="50" charset="-128"/>
                <a:ea typeface="BIZ UDPゴシック" panose="020B0400000000000000" pitchFamily="50" charset="-128"/>
              </a:rPr>
              <a:t>ver.2.0</a:t>
            </a:r>
            <a:r>
              <a:rPr lang="ja-JP" altLang="en-US" sz="800" dirty="0">
                <a:solidFill>
                  <a:schemeClr val="tx1"/>
                </a:solidFill>
                <a:latin typeface="BIZ UDPゴシック" panose="020B0400000000000000" pitchFamily="50" charset="-128"/>
                <a:ea typeface="BIZ UDPゴシック" panose="020B0400000000000000" pitchFamily="50" charset="-128"/>
              </a:rPr>
              <a:t>に基づいた治療・予防アプリなど</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のスマートヘルス分野におけるスタートアップ支援</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Japan Health</a:t>
            </a:r>
            <a:r>
              <a:rPr lang="ja-JP" altLang="en-US" sz="800" dirty="0">
                <a:solidFill>
                  <a:schemeClr val="tx1"/>
                </a:solidFill>
                <a:latin typeface="BIZ UDPゴシック" panose="020B0400000000000000" pitchFamily="50" charset="-128"/>
                <a:ea typeface="BIZ UDPゴシック" panose="020B0400000000000000" pitchFamily="50" charset="-128"/>
              </a:rPr>
              <a:t>」出展を通じた大阪のヘルスケアの取組の発信</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・「健都万博」を通じた最先端技術の実証や社会実装の促進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ACA45055-651A-49F6-B903-5DD576743C41}"/>
              </a:ext>
            </a:extLst>
          </p:cNvPr>
          <p:cNvSpPr>
            <a:spLocks noGrp="1"/>
          </p:cNvSpPr>
          <p:nvPr>
            <p:ph type="sldNum" sz="quarter" idx="12"/>
          </p:nvPr>
        </p:nvSpPr>
        <p:spPr>
          <a:xfrm>
            <a:off x="7500141" y="6356265"/>
            <a:ext cx="2228850" cy="365125"/>
          </a:xfrm>
        </p:spPr>
        <p:txBody>
          <a:bodyPr/>
          <a:lstStyle/>
          <a:p>
            <a:fld id="{65DD13BA-A91B-41CC-8E3B-190D8C672410}" type="slidenum">
              <a:rPr kumimoji="1" lang="ja-JP" altLang="en-US" smtClean="0"/>
              <a:t>3</a:t>
            </a:fld>
            <a:endParaRPr kumimoji="1" lang="ja-JP" altLang="en-US" dirty="0"/>
          </a:p>
        </p:txBody>
      </p:sp>
      <p:sp>
        <p:nvSpPr>
          <p:cNvPr id="46" name="四角形: 角を丸くする 45">
            <a:extLst>
              <a:ext uri="{FF2B5EF4-FFF2-40B4-BE49-F238E27FC236}">
                <a16:creationId xmlns:a16="http://schemas.microsoft.com/office/drawing/2014/main" id="{3789A817-C48E-4B41-899A-6BBDD5A65E81}"/>
              </a:ext>
            </a:extLst>
          </p:cNvPr>
          <p:cNvSpPr/>
          <p:nvPr/>
        </p:nvSpPr>
        <p:spPr>
          <a:xfrm>
            <a:off x="271007" y="4298198"/>
            <a:ext cx="4449306" cy="427357"/>
          </a:xfrm>
          <a:prstGeom prst="roundRect">
            <a:avLst/>
          </a:prstGeom>
          <a:solidFill>
            <a:schemeClr val="accent1">
              <a:lumMod val="40000"/>
              <a:lumOff val="6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algn="ctr">
              <a:lnSpc>
                <a:spcPct val="120000"/>
              </a:lnSpc>
            </a:pPr>
            <a:r>
              <a:rPr lang="ja-JP" altLang="en-US" sz="1000" b="1" dirty="0">
                <a:solidFill>
                  <a:srgbClr val="FF0000"/>
                </a:solidFill>
                <a:latin typeface="BIZ UDPゴシック" panose="020B0400000000000000" pitchFamily="50" charset="-128"/>
                <a:ea typeface="BIZ UDPゴシック" panose="020B0400000000000000" pitchFamily="50" charset="-128"/>
              </a:rPr>
              <a:t>「再生医療の普及と産業化の推進」 　「再生医療の提供による国際貢献」</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7E821D9-B4DF-4027-B834-800F6C35A91F}"/>
              </a:ext>
            </a:extLst>
          </p:cNvPr>
          <p:cNvSpPr/>
          <p:nvPr/>
        </p:nvSpPr>
        <p:spPr>
          <a:xfrm>
            <a:off x="271007" y="1896144"/>
            <a:ext cx="3610938" cy="900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00" b="1" dirty="0">
                <a:solidFill>
                  <a:schemeClr val="tx1"/>
                </a:solidFill>
                <a:latin typeface="BIZ UDPゴシック" panose="020B0400000000000000" pitchFamily="50" charset="-128"/>
                <a:ea typeface="BIZ UDPゴシック" panose="020B0400000000000000" pitchFamily="50" charset="-128"/>
              </a:rPr>
              <a:t>〇最先端技術の披露</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en-US" altLang="ja-JP" sz="800" b="0" i="0" u="none" strike="noStrike" kern="1200" cap="none" spc="0" normalizeH="0" baseline="0" noProof="0" dirty="0" err="1">
                <a:ln>
                  <a:noFill/>
                </a:ln>
                <a:solidFill>
                  <a:schemeClr val="tx1"/>
                </a:solidFill>
                <a:effectLst/>
                <a:uLnTx/>
                <a:uFillTx/>
                <a:latin typeface="BIZ UDPゴシック" panose="020B0400000000000000" pitchFamily="50" charset="-128"/>
                <a:ea typeface="BIZ UDPゴシック" panose="020B0400000000000000" pitchFamily="50" charset="-128"/>
                <a:cs typeface="+mn-cs"/>
              </a:rPr>
              <a:t>iPS</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細胞</a:t>
            </a:r>
            <a:r>
              <a:rPr lang="ja-JP" altLang="en-US" sz="800" dirty="0">
                <a:solidFill>
                  <a:schemeClr val="tx1"/>
                </a:solidFill>
                <a:latin typeface="BIZ UDPゴシック" panose="020B0400000000000000" pitchFamily="50" charset="-128"/>
                <a:ea typeface="BIZ UDPゴシック" panose="020B0400000000000000" pitchFamily="50" charset="-128"/>
              </a:rPr>
              <a:t>から作製した実物</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の心筋シート</a:t>
            </a:r>
            <a:r>
              <a:rPr lang="ja-JP" altLang="en-US" sz="800" dirty="0">
                <a:solidFill>
                  <a:schemeClr val="tx1"/>
                </a:solidFill>
                <a:latin typeface="BIZ UDPゴシック" panose="020B0400000000000000" pitchFamily="50" charset="-128"/>
                <a:ea typeface="BIZ UDPゴシック" panose="020B0400000000000000" pitchFamily="50" charset="-128"/>
              </a:rPr>
              <a:t>や、</a:t>
            </a:r>
            <a:r>
              <a:rPr lang="en-US" altLang="ja-JP" sz="800" dirty="0" err="1">
                <a:solidFill>
                  <a:schemeClr val="tx1"/>
                </a:solidFill>
                <a:latin typeface="BIZ UDPゴシック" panose="020B0400000000000000" pitchFamily="50" charset="-128"/>
                <a:ea typeface="BIZ UDPゴシック" panose="020B0400000000000000" pitchFamily="50" charset="-128"/>
              </a:rPr>
              <a:t>iPS</a:t>
            </a:r>
            <a:r>
              <a:rPr lang="ja-JP" altLang="en-US" sz="800" dirty="0">
                <a:solidFill>
                  <a:schemeClr val="tx1"/>
                </a:solidFill>
                <a:latin typeface="BIZ UDPゴシック" panose="020B0400000000000000" pitchFamily="50" charset="-128"/>
                <a:ea typeface="BIZ UDPゴシック" panose="020B0400000000000000" pitchFamily="50" charset="-128"/>
              </a:rPr>
              <a:t>細胞の力をシンボリックに</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2075" indent="-92075"/>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 紹介する「生きる心臓モデル」を展示</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Nakanoshima</a:t>
            </a:r>
            <a:r>
              <a:rPr lang="en-US" altLang="ja-JP"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Qross</a:t>
            </a:r>
            <a:r>
              <a:rPr lang="ja-JP" altLang="en-US" sz="800" dirty="0">
                <a:solidFill>
                  <a:schemeClr val="tx1"/>
                </a:solidFill>
                <a:latin typeface="BIZ UDPゴシック" panose="020B0400000000000000" pitchFamily="50" charset="-128"/>
                <a:ea typeface="BIZ UDPゴシック" panose="020B0400000000000000" pitchFamily="50" charset="-128"/>
              </a:rPr>
              <a:t>入居企業による</a:t>
            </a:r>
            <a:r>
              <a:rPr lang="en-US" altLang="ja-JP" sz="800" dirty="0" err="1">
                <a:solidFill>
                  <a:schemeClr val="tx1"/>
                </a:solidFill>
                <a:latin typeface="BIZ UDPゴシック" panose="020B0400000000000000" pitchFamily="50" charset="-128"/>
                <a:ea typeface="BIZ UDPゴシック" panose="020B0400000000000000" pitchFamily="50" charset="-128"/>
              </a:rPr>
              <a:t>iPS</a:t>
            </a:r>
            <a:r>
              <a:rPr lang="ja-JP" altLang="en-US" sz="800" dirty="0">
                <a:solidFill>
                  <a:schemeClr val="tx1"/>
                </a:solidFill>
                <a:latin typeface="BIZ UDPゴシック" panose="020B0400000000000000" pitchFamily="50" charset="-128"/>
                <a:ea typeface="BIZ UDPゴシック" panose="020B0400000000000000" pitchFamily="50" charset="-128"/>
              </a:rPr>
              <a:t>細胞由来製品の承認申請</a:t>
            </a:r>
          </a:p>
        </p:txBody>
      </p:sp>
      <p:sp>
        <p:nvSpPr>
          <p:cNvPr id="55" name="正方形/長方形 54">
            <a:extLst>
              <a:ext uri="{FF2B5EF4-FFF2-40B4-BE49-F238E27FC236}">
                <a16:creationId xmlns:a16="http://schemas.microsoft.com/office/drawing/2014/main" id="{ECE63042-38FC-4A12-A861-E88331E3FFB5}"/>
              </a:ext>
            </a:extLst>
          </p:cNvPr>
          <p:cNvSpPr/>
          <p:nvPr/>
        </p:nvSpPr>
        <p:spPr>
          <a:xfrm>
            <a:off x="252783" y="2619791"/>
            <a:ext cx="3503735" cy="90954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〇支援拠点（</a:t>
            </a:r>
            <a:r>
              <a:rPr lang="en-US" altLang="ja-JP" sz="1000" b="1" dirty="0" err="1">
                <a:solidFill>
                  <a:schemeClr val="tx1"/>
                </a:solidFill>
                <a:latin typeface="BIZ UDPゴシック" panose="020B0400000000000000" pitchFamily="50" charset="-128"/>
                <a:ea typeface="BIZ UDPゴシック" panose="020B0400000000000000" pitchFamily="50" charset="-128"/>
              </a:rPr>
              <a:t>Nakanoshima</a:t>
            </a:r>
            <a:r>
              <a:rPr lang="en-US" altLang="ja-JP" sz="1000" b="1" dirty="0">
                <a:solidFill>
                  <a:schemeClr val="tx1"/>
                </a:solidFill>
                <a:latin typeface="BIZ UDPゴシック" panose="020B0400000000000000" pitchFamily="50" charset="-128"/>
                <a:ea typeface="BIZ UDPゴシック" panose="020B0400000000000000" pitchFamily="50" charset="-128"/>
              </a:rPr>
              <a:t> </a:t>
            </a:r>
            <a:r>
              <a:rPr lang="en-US" altLang="ja-JP" sz="1000" b="1" dirty="0" err="1">
                <a:solidFill>
                  <a:schemeClr val="tx1"/>
                </a:solidFill>
                <a:latin typeface="BIZ UDPゴシック" panose="020B0400000000000000" pitchFamily="50" charset="-128"/>
                <a:ea typeface="BIZ UDPゴシック" panose="020B0400000000000000" pitchFamily="50" charset="-128"/>
              </a:rPr>
              <a:t>Qross</a:t>
            </a:r>
            <a:r>
              <a:rPr lang="ja-JP" altLang="en-US" sz="1000" b="1" dirty="0">
                <a:solidFill>
                  <a:schemeClr val="tx1"/>
                </a:solidFill>
                <a:latin typeface="BIZ UDPゴシック" panose="020B0400000000000000" pitchFamily="50" charset="-128"/>
                <a:ea typeface="BIZ UDPゴシック" panose="020B0400000000000000" pitchFamily="50" charset="-128"/>
              </a:rPr>
              <a:t>）の整備</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・医療機関と企業、スタートアップ、支援機関等が一つ屋根の下に集積</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した未来医療の産業化拠点（</a:t>
            </a:r>
            <a:r>
              <a:rPr lang="en-US" altLang="ja-JP" sz="800" dirty="0" err="1">
                <a:solidFill>
                  <a:schemeClr val="tx1"/>
                </a:solidFill>
                <a:latin typeface="BIZ UDPゴシック" panose="020B0400000000000000" pitchFamily="50" charset="-128"/>
                <a:ea typeface="BIZ UDPゴシック" panose="020B0400000000000000" pitchFamily="50" charset="-128"/>
              </a:rPr>
              <a:t>Nakanoshima</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err="1">
                <a:solidFill>
                  <a:schemeClr val="tx1"/>
                </a:solidFill>
                <a:latin typeface="BIZ UDPゴシック" panose="020B0400000000000000" pitchFamily="50" charset="-128"/>
                <a:ea typeface="BIZ UDPゴシック" panose="020B0400000000000000" pitchFamily="50" charset="-128"/>
              </a:rPr>
              <a:t>Qross</a:t>
            </a:r>
            <a:r>
              <a:rPr lang="ja-JP" altLang="en-US" sz="800" dirty="0">
                <a:solidFill>
                  <a:schemeClr val="tx1"/>
                </a:solidFill>
                <a:latin typeface="BIZ UDPゴシック" panose="020B0400000000000000" pitchFamily="50" charset="-128"/>
                <a:ea typeface="BIZ UDPゴシック" panose="020B0400000000000000" pitchFamily="50" charset="-128"/>
              </a:rPr>
              <a:t>）がオープン</a:t>
            </a:r>
            <a:r>
              <a:rPr lang="ja-JP" altLang="en-US" sz="800" strike="sngStrike" dirty="0">
                <a:solidFill>
                  <a:schemeClr val="tx1"/>
                </a:solidFill>
                <a:latin typeface="BIZ UDPゴシック" panose="020B0400000000000000" pitchFamily="50" charset="-128"/>
                <a:ea typeface="BIZ UDPゴシック" panose="020B0400000000000000" pitchFamily="50" charset="-128"/>
              </a:rPr>
              <a:t>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PMDA</a:t>
            </a:r>
            <a:r>
              <a:rPr lang="ja-JP" altLang="en-US" sz="800" dirty="0">
                <a:solidFill>
                  <a:schemeClr val="tx1"/>
                </a:solidFill>
                <a:latin typeface="BIZ UDPゴシック" panose="020B0400000000000000" pitchFamily="50" charset="-128"/>
                <a:ea typeface="BIZ UDPゴシック" panose="020B0400000000000000" pitchFamily="50" charset="-128"/>
              </a:rPr>
              <a:t>関西支部の移転・入居</a:t>
            </a:r>
          </a:p>
          <a:p>
            <a:r>
              <a:rPr lang="ja-JP" altLang="en-US" sz="800" dirty="0">
                <a:solidFill>
                  <a:schemeClr val="tx1"/>
                </a:solidFill>
                <a:latin typeface="BIZ UDPゴシック" panose="020B0400000000000000" pitchFamily="50" charset="-128"/>
                <a:ea typeface="BIZ UDPゴシック" panose="020B0400000000000000" pitchFamily="50" charset="-128"/>
              </a:rPr>
              <a:t> ・入居者の研究開発から製品化までをつなげる「再生医療推進エコシス</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テム」の構築に向けた取組</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EFB929CE-1A92-4C87-B308-DFAFC419B500}"/>
              </a:ext>
            </a:extLst>
          </p:cNvPr>
          <p:cNvSpPr/>
          <p:nvPr/>
        </p:nvSpPr>
        <p:spPr>
          <a:xfrm>
            <a:off x="223305" y="3434271"/>
            <a:ext cx="4655884" cy="713109"/>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〇ポテンシャルの発信</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r>
              <a:rPr lang="ja-JP" altLang="en-US" sz="1000" b="1" dirty="0">
                <a:solidFill>
                  <a:schemeClr val="tx1"/>
                </a:solidFill>
                <a:latin typeface="BIZ UDPゴシック" panose="020B0400000000000000" pitchFamily="50" charset="-128"/>
                <a:ea typeface="BIZ UDPゴシック" panose="020B0400000000000000" pitchFamily="50" charset="-128"/>
              </a:rPr>
              <a:t>  </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Japan Health</a:t>
            </a:r>
            <a:r>
              <a:rPr lang="ja-JP" altLang="en-US" sz="800" dirty="0">
                <a:solidFill>
                  <a:schemeClr val="tx1"/>
                </a:solidFill>
                <a:latin typeface="BIZ UDPゴシック" panose="020B0400000000000000" pitchFamily="50" charset="-128"/>
                <a:ea typeface="BIZ UDPゴシック" panose="020B0400000000000000" pitchFamily="50" charset="-128"/>
              </a:rPr>
              <a:t>」「未来医療</a:t>
            </a:r>
            <a:r>
              <a:rPr lang="en-US" altLang="ja-JP" sz="800" dirty="0">
                <a:solidFill>
                  <a:schemeClr val="tx1"/>
                </a:solidFill>
                <a:latin typeface="BIZ UDPゴシック" panose="020B0400000000000000" pitchFamily="50" charset="-128"/>
                <a:ea typeface="BIZ UDPゴシック" panose="020B0400000000000000" pitchFamily="50" charset="-128"/>
              </a:rPr>
              <a:t>EXPO</a:t>
            </a:r>
            <a:r>
              <a:rPr lang="ja-JP" altLang="en-US" sz="800" dirty="0">
                <a:solidFill>
                  <a:schemeClr val="tx1"/>
                </a:solidFill>
                <a:latin typeface="BIZ UDPゴシック" panose="020B0400000000000000" pitchFamily="50" charset="-128"/>
                <a:ea typeface="BIZ UDPゴシック" panose="020B0400000000000000" pitchFamily="50" charset="-128"/>
              </a:rPr>
              <a:t>」等の開催など商談会・展示会</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等を通じた海外クラスターとのネットワークづくり</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・万博会場内外での大阪・日本の最先端技術の発信や、世界各国の</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r>
              <a:rPr lang="ja-JP" altLang="en-US" sz="800" dirty="0">
                <a:solidFill>
                  <a:schemeClr val="tx1"/>
                </a:solidFill>
                <a:latin typeface="BIZ UDPゴシック" panose="020B0400000000000000" pitchFamily="50" charset="-128"/>
                <a:ea typeface="BIZ UDPゴシック" panose="020B0400000000000000" pitchFamily="50" charset="-128"/>
              </a:rPr>
              <a:t>　　ミッション団等とのビジネス交流</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43" name="二等辺三角形 42">
            <a:extLst>
              <a:ext uri="{FF2B5EF4-FFF2-40B4-BE49-F238E27FC236}">
                <a16:creationId xmlns:a16="http://schemas.microsoft.com/office/drawing/2014/main" id="{8EBA1C6E-41F2-45DE-8F1D-4402CBCE8342}"/>
              </a:ext>
            </a:extLst>
          </p:cNvPr>
          <p:cNvSpPr/>
          <p:nvPr/>
        </p:nvSpPr>
        <p:spPr>
          <a:xfrm flipV="1">
            <a:off x="6793503" y="4153593"/>
            <a:ext cx="1080000" cy="108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二等辺三角形 44">
            <a:extLst>
              <a:ext uri="{FF2B5EF4-FFF2-40B4-BE49-F238E27FC236}">
                <a16:creationId xmlns:a16="http://schemas.microsoft.com/office/drawing/2014/main" id="{0E9CDEF9-41B8-4515-BE64-3CA84D888CFC}"/>
              </a:ext>
            </a:extLst>
          </p:cNvPr>
          <p:cNvSpPr/>
          <p:nvPr/>
        </p:nvSpPr>
        <p:spPr>
          <a:xfrm flipV="1">
            <a:off x="1921327" y="4158863"/>
            <a:ext cx="1080000" cy="10800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8E8E5C22-85FE-4067-A741-969E891417D3}"/>
              </a:ext>
            </a:extLst>
          </p:cNvPr>
          <p:cNvSpPr/>
          <p:nvPr/>
        </p:nvSpPr>
        <p:spPr>
          <a:xfrm flipH="1">
            <a:off x="4869922" y="1629259"/>
            <a:ext cx="45719" cy="4974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2BB0ED46-457D-483B-A64E-D085648F5396}"/>
              </a:ext>
            </a:extLst>
          </p:cNvPr>
          <p:cNvSpPr/>
          <p:nvPr/>
        </p:nvSpPr>
        <p:spPr>
          <a:xfrm>
            <a:off x="248758" y="254031"/>
            <a:ext cx="9319854" cy="1180742"/>
          </a:xfrm>
          <a:prstGeom prst="rect">
            <a:avLst/>
          </a:prstGeom>
          <a:solidFill>
            <a:schemeClr val="bg1"/>
          </a:solidFill>
          <a:ln cmpd="dbl">
            <a:solidFill>
              <a:schemeClr val="accent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5"/>
                </a:solidFill>
                <a:effectLst/>
                <a:latin typeface="UD デジタル 教科書体 NK-B" panose="02020700000000000000" pitchFamily="18" charset="-128"/>
                <a:ea typeface="UD デジタル 教科書体 NK-B" panose="02020700000000000000" pitchFamily="18" charset="-128"/>
              </a:rPr>
              <a:t>≪未来社会の姿≫ 国際的な先端未来医療都市の実現</a:t>
            </a:r>
            <a:endParaRPr kumimoji="1" lang="en-US" altLang="ja-JP" sz="1600" b="1" u="sng" dirty="0">
              <a:solidFill>
                <a:schemeClr val="accent5"/>
              </a:solidFill>
              <a:effectLst/>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8F026773-5DAB-4D9C-A10C-AF6891657C3C}"/>
              </a:ext>
            </a:extLst>
          </p:cNvPr>
          <p:cNvSpPr/>
          <p:nvPr/>
        </p:nvSpPr>
        <p:spPr>
          <a:xfrm>
            <a:off x="60958" y="19937"/>
            <a:ext cx="2034012" cy="302097"/>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１　健康・医療</a:t>
            </a:r>
          </a:p>
        </p:txBody>
      </p:sp>
      <p:sp>
        <p:nvSpPr>
          <p:cNvPr id="84" name="楕円 83">
            <a:extLst>
              <a:ext uri="{FF2B5EF4-FFF2-40B4-BE49-F238E27FC236}">
                <a16:creationId xmlns:a16="http://schemas.microsoft.com/office/drawing/2014/main" id="{59D6CCE8-315A-45BF-A7D3-55174F3064F5}"/>
              </a:ext>
            </a:extLst>
          </p:cNvPr>
          <p:cNvSpPr/>
          <p:nvPr/>
        </p:nvSpPr>
        <p:spPr>
          <a:xfrm>
            <a:off x="3551007" y="584368"/>
            <a:ext cx="2836674"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C2AA368B-9982-4430-8E3B-CCBE15A62562}"/>
              </a:ext>
            </a:extLst>
          </p:cNvPr>
          <p:cNvSpPr/>
          <p:nvPr/>
        </p:nvSpPr>
        <p:spPr>
          <a:xfrm>
            <a:off x="3599461" y="639998"/>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◆健康寿命の延伸をめざし、</a:t>
            </a:r>
            <a:br>
              <a:rPr kumimoji="1" lang="en-US" altLang="ja-JP" sz="900" b="1" dirty="0">
                <a:solidFill>
                  <a:schemeClr val="tx1"/>
                </a:solidFill>
                <a:latin typeface="BIZ UDPゴシック" panose="020B0400000000000000" pitchFamily="50" charset="-128"/>
                <a:ea typeface="BIZ UDPゴシック" panose="020B0400000000000000" pitchFamily="50" charset="-128"/>
              </a:rPr>
            </a:br>
            <a:r>
              <a:rPr kumimoji="1" lang="ja-JP" altLang="en-US" sz="900" b="1" dirty="0">
                <a:solidFill>
                  <a:schemeClr val="tx1"/>
                </a:solidFill>
                <a:latin typeface="BIZ UDPゴシック" panose="020B0400000000000000" pitchFamily="50" charset="-128"/>
                <a:ea typeface="BIZ UDPゴシック" panose="020B0400000000000000" pitchFamily="50" charset="-128"/>
              </a:rPr>
              <a:t>次世代ヘルスケアの推進</a:t>
            </a:r>
          </a:p>
        </p:txBody>
      </p:sp>
      <p:sp>
        <p:nvSpPr>
          <p:cNvPr id="87" name="楕円 86">
            <a:extLst>
              <a:ext uri="{FF2B5EF4-FFF2-40B4-BE49-F238E27FC236}">
                <a16:creationId xmlns:a16="http://schemas.microsoft.com/office/drawing/2014/main" id="{DD72C6D1-0E88-4B8B-A9B5-7F623012CAC0}"/>
              </a:ext>
            </a:extLst>
          </p:cNvPr>
          <p:cNvSpPr/>
          <p:nvPr/>
        </p:nvSpPr>
        <p:spPr>
          <a:xfrm>
            <a:off x="293463" y="561503"/>
            <a:ext cx="2700000"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E0D4D8C4-B1B0-43FC-8BE7-105AB0BD0BCB}"/>
              </a:ext>
            </a:extLst>
          </p:cNvPr>
          <p:cNvSpPr/>
          <p:nvPr/>
        </p:nvSpPr>
        <p:spPr>
          <a:xfrm>
            <a:off x="255506" y="593642"/>
            <a:ext cx="2892044" cy="353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a:solidFill>
                  <a:schemeClr val="tx1"/>
                </a:solidFill>
                <a:latin typeface="BIZ UDPゴシック" panose="020B0400000000000000" pitchFamily="50" charset="-128"/>
                <a:ea typeface="BIZ UDPゴシック" panose="020B0400000000000000" pitchFamily="50" charset="-128"/>
              </a:rPr>
              <a:t>　　　◆大阪・関西のポテンシャルを活かし、</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ライフサイエンス分野で“突き抜けた”存在に</a:t>
            </a:r>
          </a:p>
        </p:txBody>
      </p:sp>
      <p:sp>
        <p:nvSpPr>
          <p:cNvPr id="90" name="楕円 89">
            <a:extLst>
              <a:ext uri="{FF2B5EF4-FFF2-40B4-BE49-F238E27FC236}">
                <a16:creationId xmlns:a16="http://schemas.microsoft.com/office/drawing/2014/main" id="{2F2EDEDB-D642-4EC0-9EE1-A62A0FC88F96}"/>
              </a:ext>
            </a:extLst>
          </p:cNvPr>
          <p:cNvSpPr/>
          <p:nvPr/>
        </p:nvSpPr>
        <p:spPr>
          <a:xfrm>
            <a:off x="6858311" y="585782"/>
            <a:ext cx="2448663" cy="432000"/>
          </a:xfrm>
          <a:prstGeom prst="ellipse">
            <a:avLst/>
          </a:prstGeom>
          <a:solidFill>
            <a:schemeClr val="accent5">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84E7D18F-DB24-4B68-9619-268CFBE01C38}"/>
              </a:ext>
            </a:extLst>
          </p:cNvPr>
          <p:cNvSpPr/>
          <p:nvPr/>
        </p:nvSpPr>
        <p:spPr>
          <a:xfrm>
            <a:off x="6925254" y="646886"/>
            <a:ext cx="2319001"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◆万博を契機にさらなるイノベーションを</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　　　 創出し、“世界に貢献”</a:t>
            </a:r>
          </a:p>
        </p:txBody>
      </p:sp>
      <p:sp>
        <p:nvSpPr>
          <p:cNvPr id="42" name="四角形: 角を丸くする 41">
            <a:extLst>
              <a:ext uri="{FF2B5EF4-FFF2-40B4-BE49-F238E27FC236}">
                <a16:creationId xmlns:a16="http://schemas.microsoft.com/office/drawing/2014/main" id="{A9AF91FF-7911-40C7-B3C0-AA0E97CBBFF9}"/>
              </a:ext>
            </a:extLst>
          </p:cNvPr>
          <p:cNvSpPr/>
          <p:nvPr/>
        </p:nvSpPr>
        <p:spPr>
          <a:xfrm>
            <a:off x="5073377" y="4301749"/>
            <a:ext cx="4442002" cy="423806"/>
          </a:xfrm>
          <a:prstGeom prst="roundRect">
            <a:avLst/>
          </a:prstGeom>
          <a:solidFill>
            <a:schemeClr val="accent1">
              <a:lumMod val="40000"/>
              <a:lumOff val="6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endParaRPr lang="en-US" altLang="ja-JP" sz="1000" b="1" dirty="0">
              <a:latin typeface="BIZ UDPゴシック" panose="020B0400000000000000" pitchFamily="50" charset="-128"/>
              <a:ea typeface="BIZ UDPゴシック" panose="020B0400000000000000" pitchFamily="50" charset="-128"/>
            </a:endParaRPr>
          </a:p>
          <a:p>
            <a:pPr algn="ctr">
              <a:lnSpc>
                <a:spcPct val="120000"/>
              </a:lnSpc>
            </a:pPr>
            <a:r>
              <a:rPr lang="ja-JP" altLang="en-US" sz="1000" b="1" dirty="0">
                <a:solidFill>
                  <a:srgbClr val="FF0000"/>
                </a:solidFill>
                <a:latin typeface="BIZ UDPゴシック" panose="020B0400000000000000" pitchFamily="50" charset="-128"/>
                <a:ea typeface="BIZ UDPゴシック" panose="020B0400000000000000" pitchFamily="50" charset="-128"/>
              </a:rPr>
              <a:t>「ヘルスケア産業を創出するエコシステムの構築」</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414D5FC8-4BA4-489E-A908-A87B12E94937}"/>
              </a:ext>
            </a:extLst>
          </p:cNvPr>
          <p:cNvSpPr/>
          <p:nvPr/>
        </p:nvSpPr>
        <p:spPr>
          <a:xfrm>
            <a:off x="3616804" y="2476304"/>
            <a:ext cx="1279712" cy="1226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500" dirty="0" err="1">
                <a:latin typeface="BIZ UDPゴシック" panose="020B0400000000000000" pitchFamily="50" charset="-128"/>
                <a:ea typeface="BIZ UDPゴシック" panose="020B0400000000000000" pitchFamily="50" charset="-128"/>
              </a:rPr>
              <a:t>iPS</a:t>
            </a:r>
            <a:r>
              <a:rPr lang="ja-JP" altLang="en-US" sz="500" dirty="0">
                <a:latin typeface="BIZ UDPゴシック" panose="020B0400000000000000" pitchFamily="50" charset="-128"/>
                <a:ea typeface="BIZ UDPゴシック" panose="020B0400000000000000" pitchFamily="50" charset="-128"/>
              </a:rPr>
              <a:t>細胞から作製した実物の心筋シート</a:t>
            </a:r>
          </a:p>
        </p:txBody>
      </p:sp>
      <p:sp>
        <p:nvSpPr>
          <p:cNvPr id="53" name="正方形/長方形 52">
            <a:extLst>
              <a:ext uri="{FF2B5EF4-FFF2-40B4-BE49-F238E27FC236}">
                <a16:creationId xmlns:a16="http://schemas.microsoft.com/office/drawing/2014/main" id="{76D51602-5D57-4B1B-B632-405CFD749766}"/>
              </a:ext>
            </a:extLst>
          </p:cNvPr>
          <p:cNvSpPr/>
          <p:nvPr/>
        </p:nvSpPr>
        <p:spPr>
          <a:xfrm>
            <a:off x="3919704" y="4122439"/>
            <a:ext cx="669958" cy="13915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500" dirty="0">
                <a:latin typeface="BIZ UDPゴシック" panose="020B0400000000000000" pitchFamily="50" charset="-128"/>
                <a:ea typeface="BIZ UDPゴシック" panose="020B0400000000000000" pitchFamily="50" charset="-128"/>
              </a:rPr>
              <a:t>Japan Health</a:t>
            </a:r>
            <a:endParaRPr lang="en-US" altLang="ja-JP" sz="500"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C86BA967-D705-40EE-8649-2A702DA1459E}"/>
              </a:ext>
            </a:extLst>
          </p:cNvPr>
          <p:cNvSpPr/>
          <p:nvPr/>
        </p:nvSpPr>
        <p:spPr>
          <a:xfrm>
            <a:off x="3692549" y="3291299"/>
            <a:ext cx="1114324" cy="2092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500" dirty="0" err="1">
                <a:latin typeface="BIZ UDPゴシック" panose="020B0400000000000000" pitchFamily="50" charset="-128"/>
                <a:ea typeface="BIZ UDPゴシック" panose="020B0400000000000000" pitchFamily="50" charset="-128"/>
              </a:rPr>
              <a:t>Nakanoshima</a:t>
            </a:r>
            <a:r>
              <a:rPr lang="en-US" altLang="ja-JP" sz="500" dirty="0">
                <a:latin typeface="BIZ UDPゴシック" panose="020B0400000000000000" pitchFamily="50" charset="-128"/>
                <a:ea typeface="BIZ UDPゴシック" panose="020B0400000000000000" pitchFamily="50" charset="-128"/>
              </a:rPr>
              <a:t> </a:t>
            </a:r>
            <a:r>
              <a:rPr lang="en-US" altLang="ja-JP" sz="500" dirty="0" err="1">
                <a:latin typeface="BIZ UDPゴシック" panose="020B0400000000000000" pitchFamily="50" charset="-128"/>
                <a:ea typeface="BIZ UDPゴシック" panose="020B0400000000000000" pitchFamily="50" charset="-128"/>
              </a:rPr>
              <a:t>Qross</a:t>
            </a:r>
            <a:r>
              <a:rPr lang="ja-JP" altLang="en-US" sz="500" dirty="0">
                <a:latin typeface="BIZ UDPゴシック" panose="020B0400000000000000" pitchFamily="50" charset="-128"/>
                <a:ea typeface="BIZ UDPゴシック" panose="020B0400000000000000" pitchFamily="50" charset="-128"/>
              </a:rPr>
              <a:t>　</a:t>
            </a:r>
            <a:endParaRPr lang="en-US" altLang="ja-JP" sz="500" dirty="0">
              <a:latin typeface="BIZ UDPゴシック" panose="020B0400000000000000" pitchFamily="50" charset="-128"/>
              <a:ea typeface="BIZ UDPゴシック" panose="020B0400000000000000" pitchFamily="50" charset="-128"/>
            </a:endParaRPr>
          </a:p>
          <a:p>
            <a:pPr algn="ctr"/>
            <a:r>
              <a:rPr lang="en-US" altLang="ja-JP" sz="500" dirty="0" err="1">
                <a:latin typeface="BIZ UDPゴシック" panose="020B0400000000000000" pitchFamily="50" charset="-128"/>
                <a:ea typeface="BIZ UDPゴシック" panose="020B0400000000000000" pitchFamily="50" charset="-128"/>
              </a:rPr>
              <a:t>Qrossover</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lounge</a:t>
            </a:r>
            <a:r>
              <a:rPr lang="ja-JP" altLang="en-US" sz="500" dirty="0">
                <a:latin typeface="BIZ UDPゴシック" panose="020B0400000000000000" pitchFamily="50" charset="-128"/>
                <a:ea typeface="BIZ UDPゴシック" panose="020B0400000000000000" pitchFamily="50" charset="-128"/>
              </a:rPr>
              <a:t> 夢</a:t>
            </a:r>
          </a:p>
        </p:txBody>
      </p:sp>
      <p:sp>
        <p:nvSpPr>
          <p:cNvPr id="61" name="正方形/長方形 60">
            <a:extLst>
              <a:ext uri="{FF2B5EF4-FFF2-40B4-BE49-F238E27FC236}">
                <a16:creationId xmlns:a16="http://schemas.microsoft.com/office/drawing/2014/main" id="{790813F8-E18E-4A3A-82ED-B24A77DEA9DA}"/>
              </a:ext>
            </a:extLst>
          </p:cNvPr>
          <p:cNvSpPr/>
          <p:nvPr/>
        </p:nvSpPr>
        <p:spPr>
          <a:xfrm>
            <a:off x="8330969" y="2873099"/>
            <a:ext cx="817216" cy="14897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ja-JP" altLang="en-US" sz="500" dirty="0">
                <a:latin typeface="BIZ UDPゴシック" panose="020B0400000000000000" pitchFamily="50" charset="-128"/>
                <a:ea typeface="BIZ UDPゴシック" panose="020B0400000000000000" pitchFamily="50" charset="-128"/>
              </a:rPr>
              <a:t>カラダ測定ポッド</a:t>
            </a:r>
          </a:p>
        </p:txBody>
      </p:sp>
      <p:sp>
        <p:nvSpPr>
          <p:cNvPr id="62" name="正方形/長方形 61">
            <a:extLst>
              <a:ext uri="{FF2B5EF4-FFF2-40B4-BE49-F238E27FC236}">
                <a16:creationId xmlns:a16="http://schemas.microsoft.com/office/drawing/2014/main" id="{1D35967F-2DD4-46D2-BBF8-2FD490DDF1FB}"/>
              </a:ext>
            </a:extLst>
          </p:cNvPr>
          <p:cNvSpPr/>
          <p:nvPr/>
        </p:nvSpPr>
        <p:spPr>
          <a:xfrm>
            <a:off x="8544590" y="3779862"/>
            <a:ext cx="1037412" cy="25638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健活</a:t>
            </a:r>
            <a:r>
              <a:rPr lang="en-US" altLang="ja-JP" sz="500" dirty="0">
                <a:latin typeface="BIZ UDPゴシック" panose="020B0400000000000000" pitchFamily="50" charset="-128"/>
                <a:ea typeface="BIZ UDPゴシック" panose="020B0400000000000000" pitchFamily="50" charset="-128"/>
              </a:rPr>
              <a:t>10</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EXPO</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LIVE</a:t>
            </a:r>
            <a:r>
              <a:rPr lang="ja-JP" altLang="en-US" sz="500" dirty="0">
                <a:latin typeface="BIZ UDPゴシック" panose="020B0400000000000000" pitchFamily="50" charset="-128"/>
                <a:ea typeface="BIZ UDPゴシック" panose="020B0400000000000000" pitchFamily="50" charset="-128"/>
              </a:rPr>
              <a:t>！</a:t>
            </a:r>
          </a:p>
        </p:txBody>
      </p:sp>
      <p:sp>
        <p:nvSpPr>
          <p:cNvPr id="65" name="正方形/長方形 64">
            <a:extLst>
              <a:ext uri="{FF2B5EF4-FFF2-40B4-BE49-F238E27FC236}">
                <a16:creationId xmlns:a16="http://schemas.microsoft.com/office/drawing/2014/main" id="{B3BC4A68-8D47-4327-B865-A91980D997FF}"/>
              </a:ext>
            </a:extLst>
          </p:cNvPr>
          <p:cNvSpPr/>
          <p:nvPr/>
        </p:nvSpPr>
        <p:spPr>
          <a:xfrm>
            <a:off x="9024984" y="2886635"/>
            <a:ext cx="708205" cy="11755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ミライのじぶん</a:t>
            </a:r>
          </a:p>
        </p:txBody>
      </p:sp>
      <p:pic>
        <p:nvPicPr>
          <p:cNvPr id="70" name="図 69">
            <a:extLst>
              <a:ext uri="{FF2B5EF4-FFF2-40B4-BE49-F238E27FC236}">
                <a16:creationId xmlns:a16="http://schemas.microsoft.com/office/drawing/2014/main" id="{823A0543-7AB4-4DC1-B691-FE38224663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33522" y="2102997"/>
            <a:ext cx="612110" cy="786331"/>
          </a:xfrm>
          <a:prstGeom prst="rect">
            <a:avLst/>
          </a:prstGeom>
        </p:spPr>
      </p:pic>
      <p:sp>
        <p:nvSpPr>
          <p:cNvPr id="50" name="正方形/長方形 49">
            <a:extLst>
              <a:ext uri="{FF2B5EF4-FFF2-40B4-BE49-F238E27FC236}">
                <a16:creationId xmlns:a16="http://schemas.microsoft.com/office/drawing/2014/main" id="{21EC6CA6-BC6C-43BF-9340-60A933579E31}"/>
              </a:ext>
            </a:extLst>
          </p:cNvPr>
          <p:cNvSpPr/>
          <p:nvPr/>
        </p:nvSpPr>
        <p:spPr>
          <a:xfrm>
            <a:off x="562862" y="1068453"/>
            <a:ext cx="9036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「ｉＰＳ細胞を活用した生きる心臓モデルの展示」　「最先端技術を活用した健康管理システムの実証」　等</a:t>
            </a:r>
          </a:p>
        </p:txBody>
      </p:sp>
      <p:sp>
        <p:nvSpPr>
          <p:cNvPr id="2" name="矢印: 右 1">
            <a:extLst>
              <a:ext uri="{FF2B5EF4-FFF2-40B4-BE49-F238E27FC236}">
                <a16:creationId xmlns:a16="http://schemas.microsoft.com/office/drawing/2014/main" id="{449E43D5-8CE0-405B-86D5-D62FE168C7D0}"/>
              </a:ext>
            </a:extLst>
          </p:cNvPr>
          <p:cNvSpPr/>
          <p:nvPr/>
        </p:nvSpPr>
        <p:spPr>
          <a:xfrm>
            <a:off x="337924" y="1058310"/>
            <a:ext cx="252000" cy="324000"/>
          </a:xfrm>
          <a:prstGeom prst="rightArrow">
            <a:avLst/>
          </a:prstGeom>
          <a:solidFill>
            <a:schemeClr val="accent5">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93387756-A57F-43E7-A4C4-9D64FBFCAB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20461" y="1897156"/>
            <a:ext cx="673720" cy="599016"/>
          </a:xfrm>
          <a:prstGeom prst="rect">
            <a:avLst/>
          </a:prstGeom>
        </p:spPr>
      </p:pic>
      <p:pic>
        <p:nvPicPr>
          <p:cNvPr id="51" name="図 50">
            <a:extLst>
              <a:ext uri="{FF2B5EF4-FFF2-40B4-BE49-F238E27FC236}">
                <a16:creationId xmlns:a16="http://schemas.microsoft.com/office/drawing/2014/main" id="{743D2646-8E30-41EE-86AF-C681E64A5B7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87947" y="2669540"/>
            <a:ext cx="937275" cy="639412"/>
          </a:xfrm>
          <a:prstGeom prst="rect">
            <a:avLst/>
          </a:prstGeom>
        </p:spPr>
      </p:pic>
      <p:pic>
        <p:nvPicPr>
          <p:cNvPr id="64" name="図 63">
            <a:extLst>
              <a:ext uri="{FF2B5EF4-FFF2-40B4-BE49-F238E27FC236}">
                <a16:creationId xmlns:a16="http://schemas.microsoft.com/office/drawing/2014/main" id="{9B68DBD4-39CE-4776-91DD-7473F6A723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89057" y="3565623"/>
            <a:ext cx="931252" cy="566931"/>
          </a:xfrm>
          <a:prstGeom prst="rect">
            <a:avLst/>
          </a:prstGeom>
        </p:spPr>
      </p:pic>
      <p:pic>
        <p:nvPicPr>
          <p:cNvPr id="71" name="図 70">
            <a:extLst>
              <a:ext uri="{FF2B5EF4-FFF2-40B4-BE49-F238E27FC236}">
                <a16:creationId xmlns:a16="http://schemas.microsoft.com/office/drawing/2014/main" id="{4BF04092-5424-4E69-A45F-10629DA014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33095" y="3163462"/>
            <a:ext cx="853491" cy="653983"/>
          </a:xfrm>
          <a:prstGeom prst="rect">
            <a:avLst/>
          </a:prstGeom>
        </p:spPr>
      </p:pic>
      <p:pic>
        <p:nvPicPr>
          <p:cNvPr id="5" name="図 4">
            <a:extLst>
              <a:ext uri="{FF2B5EF4-FFF2-40B4-BE49-F238E27FC236}">
                <a16:creationId xmlns:a16="http://schemas.microsoft.com/office/drawing/2014/main" id="{CA65A3B0-BA6F-4B3F-8B07-0A2246B7D2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966"/>
          <a:stretch/>
        </p:blipFill>
        <p:spPr>
          <a:xfrm>
            <a:off x="8435859" y="2102997"/>
            <a:ext cx="609773" cy="777772"/>
          </a:xfrm>
          <a:prstGeom prst="rect">
            <a:avLst/>
          </a:prstGeom>
        </p:spPr>
      </p:pic>
      <p:pic>
        <p:nvPicPr>
          <p:cNvPr id="8" name="図 7">
            <a:extLst>
              <a:ext uri="{FF2B5EF4-FFF2-40B4-BE49-F238E27FC236}">
                <a16:creationId xmlns:a16="http://schemas.microsoft.com/office/drawing/2014/main" id="{04E14B19-C223-4CE6-A0F0-2C680B7E13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0765" b="21732"/>
          <a:stretch/>
        </p:blipFill>
        <p:spPr>
          <a:xfrm>
            <a:off x="9074201" y="2105681"/>
            <a:ext cx="609773" cy="786331"/>
          </a:xfrm>
          <a:prstGeom prst="rect">
            <a:avLst/>
          </a:prstGeom>
        </p:spPr>
      </p:pic>
    </p:spTree>
    <p:extLst>
      <p:ext uri="{BB962C8B-B14F-4D97-AF65-F5344CB8AC3E}">
        <p14:creationId xmlns:p14="http://schemas.microsoft.com/office/powerpoint/2010/main" val="412406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30459" y="146816"/>
            <a:ext cx="9707174" cy="6623211"/>
          </a:xfrm>
          <a:prstGeom prst="rect">
            <a:avLst/>
          </a:prstGeom>
          <a:ln w="50800" cmpd="thinThick">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19055BC2-A8C1-4456-8959-45F5E92B78AE}"/>
              </a:ext>
            </a:extLst>
          </p:cNvPr>
          <p:cNvSpPr/>
          <p:nvPr/>
        </p:nvSpPr>
        <p:spPr>
          <a:xfrm>
            <a:off x="150265" y="1397744"/>
            <a:ext cx="4745937" cy="3095793"/>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①　空飛ぶクルマ</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0BC0A8F7-E654-41FB-975E-E0CE7C83036F}"/>
              </a:ext>
            </a:extLst>
          </p:cNvPr>
          <p:cNvSpPr/>
          <p:nvPr/>
        </p:nvSpPr>
        <p:spPr>
          <a:xfrm>
            <a:off x="336115" y="3427175"/>
            <a:ext cx="4388933" cy="825451"/>
          </a:xfrm>
          <a:prstGeom prst="rect">
            <a:avLst/>
          </a:prstGeom>
          <a:solidFill>
            <a:schemeClr val="bg1"/>
          </a:solidFill>
          <a:ln>
            <a:solidFill>
              <a:schemeClr val="accent4"/>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商用運航</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に向けた取組の強化</a:t>
            </a:r>
            <a:endPar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・デモフライトの継続や機運醸成に向けたイベントの開催</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・大阪でのビジネスモデルの構築（例：観光分野における</a:t>
            </a:r>
            <a:r>
              <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地点間飛行等）</a:t>
            </a:r>
            <a:endPar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ja-JP" altLang="en-US"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関西府県と連携した運航ネットワークの形成、離着陸場など運航基盤の整備　等</a:t>
            </a:r>
            <a:endParaRPr kumimoji="1" lang="en-US" altLang="ja-JP" sz="8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95" name="正方形/長方形 94">
            <a:extLst>
              <a:ext uri="{FF2B5EF4-FFF2-40B4-BE49-F238E27FC236}">
                <a16:creationId xmlns:a16="http://schemas.microsoft.com/office/drawing/2014/main" id="{C058B1D4-AF70-4066-9B2B-5836E14FFA34}"/>
              </a:ext>
            </a:extLst>
          </p:cNvPr>
          <p:cNvSpPr/>
          <p:nvPr/>
        </p:nvSpPr>
        <p:spPr>
          <a:xfrm>
            <a:off x="4963018" y="1390475"/>
            <a:ext cx="4731290" cy="2583502"/>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②　自動運転</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96" name="正方形/長方形 95">
            <a:extLst>
              <a:ext uri="{FF2B5EF4-FFF2-40B4-BE49-F238E27FC236}">
                <a16:creationId xmlns:a16="http://schemas.microsoft.com/office/drawing/2014/main" id="{898DCAC1-4817-4B95-9F32-7E1B4D365F49}"/>
              </a:ext>
            </a:extLst>
          </p:cNvPr>
          <p:cNvSpPr/>
          <p:nvPr/>
        </p:nvSpPr>
        <p:spPr>
          <a:xfrm>
            <a:off x="4997842" y="1637111"/>
            <a:ext cx="3255643" cy="151428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○社会実装に向けた実証・環境整備</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indent="-92075"/>
            <a:r>
              <a:rPr lang="ja-JP" altLang="en-US" sz="750" dirty="0">
                <a:solidFill>
                  <a:schemeClr val="tx1"/>
                </a:solidFill>
                <a:latin typeface="BIZ UDPゴシック" panose="020B0400000000000000" pitchFamily="50" charset="-128"/>
                <a:ea typeface="BIZ UDPゴシック" panose="020B0400000000000000" pitchFamily="50" charset="-128"/>
              </a:rPr>
              <a:t>　・自動運転を支援する路車協調及び必要なインフラ設備の整備</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lang="ja-JP" altLang="en-US" sz="750" dirty="0">
                <a:solidFill>
                  <a:schemeClr val="tx1"/>
                </a:solidFill>
                <a:latin typeface="BIZ UDPゴシック" panose="020B0400000000000000" pitchFamily="50" charset="-128"/>
                <a:ea typeface="BIZ UDPゴシック" panose="020B0400000000000000" pitchFamily="50" charset="-128"/>
              </a:rPr>
              <a:t>　・万博来場者輸送バスで高速道路や一般道等の</a:t>
            </a:r>
            <a:r>
              <a:rPr lang="en-US" altLang="ja-JP" sz="750" dirty="0">
                <a:solidFill>
                  <a:schemeClr val="tx1"/>
                </a:solidFill>
                <a:latin typeface="BIZ UDPゴシック" panose="020B0400000000000000" pitchFamily="50" charset="-128"/>
                <a:ea typeface="BIZ UDPゴシック" panose="020B0400000000000000" pitchFamily="50" charset="-128"/>
              </a:rPr>
              <a:t>3</a:t>
            </a:r>
            <a:r>
              <a:rPr lang="ja-JP" altLang="en-US" sz="750" dirty="0">
                <a:solidFill>
                  <a:schemeClr val="tx1"/>
                </a:solidFill>
                <a:latin typeface="BIZ UDPゴシック" panose="020B0400000000000000" pitchFamily="50" charset="-128"/>
                <a:ea typeface="BIZ UDPゴシック" panose="020B0400000000000000" pitchFamily="50" charset="-128"/>
              </a:rPr>
              <a:t>つのルートの自動運転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indent="-92075"/>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国内初となる一般道における大型</a:t>
            </a:r>
            <a:r>
              <a:rPr lang="en-US" altLang="ja-JP" sz="750" dirty="0">
                <a:solidFill>
                  <a:schemeClr val="tx1"/>
                </a:solidFill>
                <a:latin typeface="BIZ UDPゴシック" panose="020B0400000000000000" pitchFamily="50" charset="-128"/>
                <a:ea typeface="BIZ UDPゴシック" panose="020B0400000000000000" pitchFamily="50" charset="-128"/>
              </a:rPr>
              <a:t>EV</a:t>
            </a:r>
            <a:r>
              <a:rPr lang="ja-JP" altLang="en-US" sz="750" dirty="0">
                <a:solidFill>
                  <a:schemeClr val="tx1"/>
                </a:solidFill>
                <a:latin typeface="BIZ UDPゴシック" panose="020B0400000000000000" pitchFamily="50" charset="-128"/>
                <a:ea typeface="BIZ UDPゴシック" panose="020B0400000000000000" pitchFamily="50" charset="-128"/>
              </a:rPr>
              <a:t>バスでの自動運転レベル</a:t>
            </a:r>
            <a:r>
              <a:rPr lang="en-US" altLang="ja-JP" sz="750" dirty="0">
                <a:solidFill>
                  <a:schemeClr val="tx1"/>
                </a:solidFill>
                <a:latin typeface="BIZ UDPゴシック" panose="020B0400000000000000" pitchFamily="50" charset="-128"/>
                <a:ea typeface="BIZ UDPゴシック" panose="020B0400000000000000" pitchFamily="50" charset="-128"/>
              </a:rPr>
              <a:t>4</a:t>
            </a:r>
            <a:r>
              <a:rPr lang="ja-JP" altLang="en-US" sz="750" dirty="0">
                <a:solidFill>
                  <a:schemeClr val="tx1"/>
                </a:solidFill>
                <a:latin typeface="BIZ UDPゴシック" panose="020B0400000000000000" pitchFamily="50" charset="-128"/>
                <a:ea typeface="BIZ UDPゴシック" panose="020B0400000000000000" pitchFamily="50" charset="-128"/>
              </a:rPr>
              <a:t>含む</a:t>
            </a:r>
            <a:r>
              <a:rPr lang="en-US" altLang="ja-JP" sz="750" dirty="0">
                <a:solidFill>
                  <a:schemeClr val="tx1"/>
                </a:solidFill>
                <a:latin typeface="BIZ UDPゴシック" panose="020B0400000000000000" pitchFamily="50" charset="-128"/>
                <a:ea typeface="BIZ UDPゴシック" panose="020B0400000000000000" pitchFamily="50" charset="-128"/>
              </a:rPr>
              <a:t>)</a:t>
            </a:r>
          </a:p>
          <a:p>
            <a:pPr marL="92075" indent="-92075"/>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を実施、不具合対応含め知見を蓄積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spcBef>
                <a:spcPts val="600"/>
              </a:spcBef>
            </a:pPr>
            <a:r>
              <a:rPr lang="ja-JP" altLang="en-US" sz="750" dirty="0">
                <a:solidFill>
                  <a:schemeClr val="tx1"/>
                </a:solidFill>
                <a:latin typeface="BIZ UDPゴシック" panose="020B0400000000000000" pitchFamily="50" charset="-128"/>
                <a:ea typeface="BIZ UDPゴシック" panose="020B0400000000000000" pitchFamily="50" charset="-128"/>
              </a:rPr>
              <a:t>　・南河内エリアのバス路線廃止地域で、府と</a:t>
            </a:r>
            <a:r>
              <a:rPr lang="en-US" altLang="ja-JP" sz="750" dirty="0">
                <a:solidFill>
                  <a:schemeClr val="tx1"/>
                </a:solidFill>
                <a:latin typeface="BIZ UDPゴシック" panose="020B0400000000000000" pitchFamily="50" charset="-128"/>
                <a:ea typeface="BIZ UDPゴシック" panose="020B0400000000000000" pitchFamily="50" charset="-128"/>
              </a:rPr>
              <a:t>Osaka Metro</a:t>
            </a:r>
            <a:r>
              <a:rPr lang="ja-JP" altLang="en-US" sz="750" dirty="0">
                <a:solidFill>
                  <a:schemeClr val="tx1"/>
                </a:solidFill>
                <a:latin typeface="BIZ UDPゴシック" panose="020B0400000000000000" pitchFamily="50" charset="-128"/>
                <a:ea typeface="BIZ UDPゴシック" panose="020B0400000000000000" pitchFamily="50" charset="-128"/>
              </a:rPr>
              <a:t>が</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協力し自動運転に向けた走行試験等を実施</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100" dirty="0">
              <a:solidFill>
                <a:schemeClr val="tx1"/>
              </a:solidFill>
              <a:latin typeface="BIZ UDPゴシック" panose="020B0400000000000000" pitchFamily="50" charset="-128"/>
              <a:ea typeface="BIZ UDPゴシック" panose="020B0400000000000000" pitchFamily="50" charset="-128"/>
            </a:endParaRPr>
          </a:p>
          <a:p>
            <a:endParaRPr lang="en-US" altLang="ja-JP" sz="200" b="1" dirty="0">
              <a:solidFill>
                <a:schemeClr val="tx1"/>
              </a:solidFill>
              <a:latin typeface="BIZ UDPゴシック" panose="020B0400000000000000" pitchFamily="50" charset="-128"/>
              <a:ea typeface="BIZ UDPゴシック" panose="020B0400000000000000" pitchFamily="50" charset="-128"/>
            </a:endParaRPr>
          </a:p>
        </p:txBody>
      </p:sp>
      <p:sp>
        <p:nvSpPr>
          <p:cNvPr id="97" name="正方形/長方形 96">
            <a:extLst>
              <a:ext uri="{FF2B5EF4-FFF2-40B4-BE49-F238E27FC236}">
                <a16:creationId xmlns:a16="http://schemas.microsoft.com/office/drawing/2014/main" id="{AF01EE53-AAA4-40FA-9308-19D08F38CF12}"/>
              </a:ext>
            </a:extLst>
          </p:cNvPr>
          <p:cNvSpPr/>
          <p:nvPr/>
        </p:nvSpPr>
        <p:spPr>
          <a:xfrm>
            <a:off x="5091903" y="3423973"/>
            <a:ext cx="4419355" cy="833991"/>
          </a:xfrm>
          <a:prstGeom prst="rect">
            <a:avLst/>
          </a:prstGeom>
          <a:solidFill>
            <a:schemeClr val="bg1"/>
          </a:solid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▶自動運転レベル</a:t>
            </a:r>
            <a:r>
              <a:rPr lang="en-US" altLang="ja-JP" sz="900" b="1" dirty="0">
                <a:solidFill>
                  <a:schemeClr val="tx1"/>
                </a:solidFill>
                <a:latin typeface="BIZ UDPゴシック" panose="020B0400000000000000" pitchFamily="50" charset="-128"/>
                <a:ea typeface="BIZ UDPゴシック" panose="020B0400000000000000" pitchFamily="50" charset="-128"/>
              </a:rPr>
              <a:t>4</a:t>
            </a:r>
            <a:r>
              <a:rPr lang="ja-JP" altLang="en-US" sz="900" b="1" dirty="0">
                <a:solidFill>
                  <a:schemeClr val="tx1"/>
                </a:solidFill>
                <a:latin typeface="BIZ UDPゴシック" panose="020B0400000000000000" pitchFamily="50" charset="-128"/>
                <a:ea typeface="BIZ UDPゴシック" panose="020B0400000000000000" pitchFamily="50" charset="-128"/>
              </a:rPr>
              <a:t>の社会実装に向けた取組の強化</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176213" indent="-85725"/>
            <a:r>
              <a:rPr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官民学で構成する協議会での万博期間中の運行状況の検証結果を踏まえ、自動運転の社会実装に取り組む</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marR="0" lvl="0" indent="-85725"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・南河内地域における自動運転バスの</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a:rPr>
              <a:t>実証実験の実施</a:t>
            </a:r>
            <a:r>
              <a:rPr kumimoji="1" lang="ja-JP" altLang="en-US" sz="800" dirty="0">
                <a:solidFill>
                  <a:schemeClr val="tx1"/>
                </a:solidFill>
                <a:latin typeface="BIZ UDPゴシック" panose="020B0400000000000000" pitchFamily="50" charset="-128"/>
                <a:ea typeface="BIZ UDPゴシック"/>
              </a:rPr>
              <a:t>と、</a:t>
            </a:r>
            <a:r>
              <a:rPr kumimoji="1" lang="ja-JP" altLang="ja-JP" sz="800" dirty="0">
                <a:solidFill>
                  <a:schemeClr val="tx1"/>
                </a:solidFill>
                <a:latin typeface="BIZ UDPゴシック" panose="020B0400000000000000" pitchFamily="50" charset="-128"/>
                <a:ea typeface="BIZ UDPゴシック"/>
              </a:rPr>
              <a:t>実験結果等のフィードバックによる府内自治体の支援</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7" name="正方形/長方形 46">
            <a:extLst>
              <a:ext uri="{FF2B5EF4-FFF2-40B4-BE49-F238E27FC236}">
                <a16:creationId xmlns:a16="http://schemas.microsoft.com/office/drawing/2014/main" id="{0E1ACCE0-DDCF-4D15-943D-F649E8C65553}"/>
              </a:ext>
            </a:extLst>
          </p:cNvPr>
          <p:cNvSpPr/>
          <p:nvPr/>
        </p:nvSpPr>
        <p:spPr>
          <a:xfrm>
            <a:off x="192641" y="4394016"/>
            <a:ext cx="4754290" cy="2111771"/>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③　</a:t>
            </a:r>
            <a:r>
              <a:rPr lang="en-US" altLang="ja-JP" sz="1400" b="1" u="sng" dirty="0" err="1">
                <a:solidFill>
                  <a:schemeClr val="accent4">
                    <a:lumMod val="50000"/>
                  </a:schemeClr>
                </a:solidFill>
                <a:latin typeface="BIZ UDPゴシック" panose="020B0400000000000000" pitchFamily="50" charset="-128"/>
                <a:ea typeface="BIZ UDPゴシック" panose="020B0400000000000000" pitchFamily="50" charset="-128"/>
              </a:rPr>
              <a:t>MaaS</a:t>
            </a:r>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（マース）</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3829D41E-CC7F-46E2-9239-51AE5EF80C4A}"/>
              </a:ext>
            </a:extLst>
          </p:cNvPr>
          <p:cNvSpPr/>
          <p:nvPr/>
        </p:nvSpPr>
        <p:spPr>
          <a:xfrm>
            <a:off x="241307" y="4784925"/>
            <a:ext cx="4621241" cy="64755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万博来訪者向け</a:t>
            </a:r>
            <a:r>
              <a:rPr lang="en-US" altLang="ja-JP" sz="900" b="1" dirty="0" err="1">
                <a:solidFill>
                  <a:schemeClr val="tx1"/>
                </a:solidFill>
                <a:latin typeface="BIZ UDPゴシック" panose="020B0400000000000000" pitchFamily="50" charset="-128"/>
                <a:ea typeface="BIZ UDPゴシック" panose="020B0400000000000000" pitchFamily="50" charset="-128"/>
              </a:rPr>
              <a:t>MaaS</a:t>
            </a:r>
            <a:r>
              <a:rPr lang="ja-JP" altLang="en-US" sz="900" b="1" dirty="0">
                <a:solidFill>
                  <a:schemeClr val="tx1"/>
                </a:solidFill>
                <a:latin typeface="BIZ UDPゴシック" panose="020B0400000000000000" pitchFamily="50" charset="-128"/>
                <a:ea typeface="BIZ UDPゴシック" panose="020B0400000000000000" pitchFamily="50" charset="-128"/>
              </a:rPr>
              <a:t>構築（</a:t>
            </a:r>
            <a:r>
              <a:rPr lang="en-US" altLang="ja-JP" sz="900" b="1" dirty="0">
                <a:solidFill>
                  <a:schemeClr val="tx1"/>
                </a:solidFill>
                <a:latin typeface="BIZ UDPゴシック" panose="020B0400000000000000" pitchFamily="50" charset="-128"/>
                <a:ea typeface="BIZ UDPゴシック" panose="020B0400000000000000" pitchFamily="50" charset="-128"/>
              </a:rPr>
              <a:t>KANSAI </a:t>
            </a:r>
            <a:r>
              <a:rPr lang="en-US" altLang="ja-JP" sz="900" b="1" dirty="0" err="1">
                <a:solidFill>
                  <a:schemeClr val="tx1"/>
                </a:solidFill>
                <a:latin typeface="BIZ UDPゴシック" panose="020B0400000000000000" pitchFamily="50" charset="-128"/>
                <a:ea typeface="BIZ UDPゴシック" panose="020B0400000000000000" pitchFamily="50" charset="-128"/>
              </a:rPr>
              <a:t>MaaS</a:t>
            </a:r>
            <a:r>
              <a:rPr lang="ja-JP" altLang="en-US" sz="900" b="1" dirty="0">
                <a:solidFill>
                  <a:schemeClr val="tx1"/>
                </a:solidFill>
                <a:latin typeface="BIZ UDPゴシック" panose="020B0400000000000000" pitchFamily="50" charset="-128"/>
                <a:ea typeface="BIZ UDPゴシック" panose="020B0400000000000000" pitchFamily="50" charset="-128"/>
              </a:rPr>
              <a:t>等）　</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latin typeface="BIZ UDPゴシック" panose="020B0400000000000000" pitchFamily="50" charset="-128"/>
                <a:ea typeface="BIZ UDPゴシック" panose="020B0400000000000000" pitchFamily="50" charset="-128"/>
              </a:rPr>
              <a:t>・大阪駅や桜島駅など、万博会場へのシャトルバス発着駅や鉄道</a:t>
            </a:r>
            <a:br>
              <a:rPr lang="en-US" altLang="ja-JP" sz="750" dirty="0">
                <a:latin typeface="BIZ UDPゴシック" panose="020B0400000000000000" pitchFamily="50" charset="-128"/>
                <a:ea typeface="BIZ UDPゴシック" panose="020B0400000000000000" pitchFamily="50" charset="-128"/>
              </a:rPr>
            </a:br>
            <a:r>
              <a:rPr lang="ja-JP" altLang="en-US" sz="750" dirty="0">
                <a:latin typeface="BIZ UDPゴシック" panose="020B0400000000000000" pitchFamily="50" charset="-128"/>
                <a:ea typeface="BIZ UDPゴシック" panose="020B0400000000000000" pitchFamily="50" charset="-128"/>
              </a:rPr>
              <a:t>　乗継駅の</a:t>
            </a:r>
            <a:r>
              <a:rPr lang="en-US" altLang="ja-JP" sz="750" dirty="0">
                <a:latin typeface="BIZ UDPゴシック" panose="020B0400000000000000" pitchFamily="50" charset="-128"/>
                <a:ea typeface="BIZ UDPゴシック" panose="020B0400000000000000" pitchFamily="50" charset="-128"/>
              </a:rPr>
              <a:t>QR</a:t>
            </a:r>
            <a:r>
              <a:rPr lang="ja-JP" altLang="en-US" sz="750" dirty="0">
                <a:latin typeface="BIZ UDPゴシック" panose="020B0400000000000000" pitchFamily="50" charset="-128"/>
                <a:ea typeface="BIZ UDPゴシック" panose="020B0400000000000000" pitchFamily="50" charset="-128"/>
              </a:rPr>
              <a:t>コード等キャッシュレス化に対し補助を実施</a:t>
            </a:r>
            <a:endParaRPr lang="en-US" altLang="ja-JP" sz="750" dirty="0">
              <a:latin typeface="BIZ UDPゴシック" panose="020B0400000000000000" pitchFamily="50" charset="-128"/>
              <a:ea typeface="BIZ UDPゴシック" panose="020B0400000000000000" pitchFamily="50" charset="-128"/>
            </a:endParaRPr>
          </a:p>
          <a:p>
            <a:r>
              <a:rPr kumimoji="1" lang="ja-JP" altLang="en-US" sz="750" dirty="0">
                <a:latin typeface="BIZ UDPゴシック" panose="020B0400000000000000" pitchFamily="50" charset="-128"/>
                <a:ea typeface="BIZ UDPゴシック" panose="020B0400000000000000" pitchFamily="50" charset="-128"/>
              </a:rPr>
              <a:t>・</a:t>
            </a:r>
            <a:r>
              <a:rPr kumimoji="1" lang="en-US" altLang="ja-JP" sz="750" dirty="0">
                <a:latin typeface="BIZ UDPゴシック" panose="020B0400000000000000" pitchFamily="50" charset="-128"/>
                <a:ea typeface="BIZ UDPゴシック" panose="020B0400000000000000" pitchFamily="50" charset="-128"/>
              </a:rPr>
              <a:t>Osaka</a:t>
            </a:r>
            <a:r>
              <a:rPr kumimoji="1" lang="ja-JP" altLang="en-US" sz="750" dirty="0">
                <a:latin typeface="BIZ UDPゴシック" panose="020B0400000000000000" pitchFamily="50" charset="-128"/>
                <a:ea typeface="BIZ UDPゴシック" panose="020B0400000000000000" pitchFamily="50" charset="-128"/>
              </a:rPr>
              <a:t> </a:t>
            </a:r>
            <a:r>
              <a:rPr kumimoji="1" lang="en-US" altLang="ja-JP" sz="750" dirty="0">
                <a:latin typeface="BIZ UDPゴシック" panose="020B0400000000000000" pitchFamily="50" charset="-128"/>
                <a:ea typeface="BIZ UDPゴシック" panose="020B0400000000000000" pitchFamily="50" charset="-128"/>
              </a:rPr>
              <a:t>Metro</a:t>
            </a:r>
            <a:r>
              <a:rPr kumimoji="1" lang="ja-JP" altLang="en-US" sz="750" dirty="0">
                <a:latin typeface="BIZ UDPゴシック" panose="020B0400000000000000" pitchFamily="50" charset="-128"/>
                <a:ea typeface="BIZ UDPゴシック" panose="020B0400000000000000" pitchFamily="50" charset="-128"/>
              </a:rPr>
              <a:t>が列車混雑予測や顔認証改札サービスを開始</a:t>
            </a:r>
          </a:p>
        </p:txBody>
      </p:sp>
      <p:sp>
        <p:nvSpPr>
          <p:cNvPr id="49" name="正方形/長方形 48">
            <a:extLst>
              <a:ext uri="{FF2B5EF4-FFF2-40B4-BE49-F238E27FC236}">
                <a16:creationId xmlns:a16="http://schemas.microsoft.com/office/drawing/2014/main" id="{ABB621CE-A013-441E-90F1-BA19699C0FF3}"/>
              </a:ext>
            </a:extLst>
          </p:cNvPr>
          <p:cNvSpPr/>
          <p:nvPr/>
        </p:nvSpPr>
        <p:spPr>
          <a:xfrm>
            <a:off x="306708" y="6225269"/>
            <a:ext cx="4403882" cy="468628"/>
          </a:xfrm>
          <a:prstGeom prst="rect">
            <a:avLst/>
          </a:prstGeom>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▶関西広域で</a:t>
            </a:r>
            <a:r>
              <a:rPr lang="en-US" altLang="ja-JP" sz="900" b="1" dirty="0" err="1">
                <a:latin typeface="BIZ UDPゴシック" panose="020B0400000000000000" pitchFamily="50" charset="-128"/>
                <a:ea typeface="BIZ UDPゴシック" panose="020B0400000000000000" pitchFamily="50" charset="-128"/>
              </a:rPr>
              <a:t>MaaS</a:t>
            </a:r>
            <a:r>
              <a:rPr lang="ja-JP" altLang="en-US" sz="900" b="1" dirty="0">
                <a:latin typeface="BIZ UDPゴシック" panose="020B0400000000000000" pitchFamily="50" charset="-128"/>
                <a:ea typeface="BIZ UDPゴシック" panose="020B0400000000000000" pitchFamily="50" charset="-128"/>
              </a:rPr>
              <a:t>を拡大</a:t>
            </a:r>
          </a:p>
          <a:p>
            <a:r>
              <a:rPr kumimoji="1" lang="ja-JP" altLang="en-US" sz="800" dirty="0">
                <a:latin typeface="BIZ UDPゴシック" panose="020B0400000000000000" pitchFamily="50" charset="-128"/>
                <a:ea typeface="BIZ UDPゴシック" panose="020B0400000000000000" pitchFamily="50" charset="-128"/>
              </a:rPr>
              <a:t>　・引き続き、バス・鉄道駅の</a:t>
            </a:r>
            <a:r>
              <a:rPr kumimoji="1" lang="en-US" altLang="ja-JP" sz="800" dirty="0">
                <a:latin typeface="BIZ UDPゴシック" panose="020B0400000000000000" pitchFamily="50" charset="-128"/>
                <a:ea typeface="BIZ UDPゴシック" panose="020B0400000000000000" pitchFamily="50" charset="-128"/>
              </a:rPr>
              <a:t>QR</a:t>
            </a:r>
            <a:r>
              <a:rPr kumimoji="1" lang="ja-JP" altLang="en-US" sz="800" dirty="0">
                <a:latin typeface="BIZ UDPゴシック" panose="020B0400000000000000" pitchFamily="50" charset="-128"/>
                <a:ea typeface="BIZ UDPゴシック" panose="020B0400000000000000" pitchFamily="50" charset="-128"/>
              </a:rPr>
              <a:t>コード等キャッシュレス化を支援</a:t>
            </a:r>
          </a:p>
        </p:txBody>
      </p:sp>
      <p:sp>
        <p:nvSpPr>
          <p:cNvPr id="68" name="正方形/長方形 67">
            <a:extLst>
              <a:ext uri="{FF2B5EF4-FFF2-40B4-BE49-F238E27FC236}">
                <a16:creationId xmlns:a16="http://schemas.microsoft.com/office/drawing/2014/main" id="{44554773-90A7-434F-8EE6-A0BA586408A3}"/>
              </a:ext>
            </a:extLst>
          </p:cNvPr>
          <p:cNvSpPr/>
          <p:nvPr/>
        </p:nvSpPr>
        <p:spPr>
          <a:xfrm>
            <a:off x="4948564" y="4384669"/>
            <a:ext cx="4726170" cy="2071672"/>
          </a:xfrm>
          <a:prstGeom prst="rect">
            <a:avLst/>
          </a:prstGeom>
          <a:noFill/>
          <a:ln>
            <a:noFill/>
          </a:ln>
        </p:spPr>
        <p:txBody>
          <a:bodyPr wrap="square">
            <a:noAutofit/>
          </a:bodyPr>
          <a:lstStyle/>
          <a:p>
            <a:r>
              <a:rPr lang="ja-JP" altLang="en-US" sz="1400" b="1" u="sng" dirty="0">
                <a:solidFill>
                  <a:schemeClr val="accent4">
                    <a:lumMod val="50000"/>
                  </a:schemeClr>
                </a:solidFill>
                <a:latin typeface="BIZ UDPゴシック" panose="020B0400000000000000" pitchFamily="50" charset="-128"/>
                <a:ea typeface="BIZ UDPゴシック" panose="020B0400000000000000" pitchFamily="50" charset="-128"/>
              </a:rPr>
              <a:t>④　ゼロエミッションモビリティ</a:t>
            </a:r>
            <a:endParaRPr lang="en-US" altLang="ja-JP" sz="1400" b="1" dirty="0">
              <a:solidFill>
                <a:schemeClr val="accent4">
                  <a:lumMod val="50000"/>
                </a:schemeClr>
              </a:solidFill>
              <a:latin typeface="BIZ UDPゴシック" panose="020B0400000000000000" pitchFamily="50" charset="-128"/>
              <a:ea typeface="BIZ UDPゴシック" panose="020B0400000000000000" pitchFamily="50" charset="-128"/>
            </a:endParaRPr>
          </a:p>
          <a:p>
            <a:r>
              <a:rPr lang="ja-JP" altLang="en-US" sz="600" dirty="0">
                <a:latin typeface="BIZ UDPゴシック" panose="020B0400000000000000" pitchFamily="50" charset="-128"/>
                <a:ea typeface="BIZ UDPゴシック" panose="020B0400000000000000" pitchFamily="50" charset="-128"/>
              </a:rPr>
              <a:t>   </a:t>
            </a:r>
            <a:endParaRPr lang="en-US" altLang="ja-JP" sz="600" dirty="0">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63868C-7F11-4378-94B8-65ED7B35C675}"/>
              </a:ext>
            </a:extLst>
          </p:cNvPr>
          <p:cNvSpPr/>
          <p:nvPr/>
        </p:nvSpPr>
        <p:spPr>
          <a:xfrm>
            <a:off x="5040260" y="4623809"/>
            <a:ext cx="4077829" cy="109710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a:t>
            </a:r>
            <a:r>
              <a:rPr lang="en-US" altLang="ja-JP" sz="900" b="1" dirty="0">
                <a:solidFill>
                  <a:schemeClr val="tx1"/>
                </a:solidFill>
                <a:latin typeface="BIZ UDPゴシック" panose="020B0400000000000000" pitchFamily="50" charset="-128"/>
                <a:ea typeface="BIZ UDPゴシック" panose="020B0400000000000000" pitchFamily="50" charset="-128"/>
              </a:rPr>
              <a:t>EV</a:t>
            </a:r>
            <a:r>
              <a:rPr lang="ja-JP" altLang="en-US" sz="900" b="1" dirty="0">
                <a:solidFill>
                  <a:schemeClr val="tx1"/>
                </a:solidFill>
                <a:latin typeface="BIZ UDPゴシック" panose="020B0400000000000000" pitchFamily="50" charset="-128"/>
                <a:ea typeface="BIZ UDPゴシック" panose="020B0400000000000000" pitchFamily="50" charset="-128"/>
              </a:rPr>
              <a:t>・</a:t>
            </a:r>
            <a:r>
              <a:rPr lang="en-US" altLang="ja-JP" sz="900" b="1" dirty="0">
                <a:solidFill>
                  <a:schemeClr val="tx1"/>
                </a:solidFill>
                <a:latin typeface="BIZ UDPゴシック" panose="020B0400000000000000" pitchFamily="50" charset="-128"/>
                <a:ea typeface="BIZ UDPゴシック" panose="020B0400000000000000" pitchFamily="50" charset="-128"/>
              </a:rPr>
              <a:t>FC</a:t>
            </a:r>
            <a:r>
              <a:rPr lang="ja-JP" altLang="en-US" sz="900" b="1" dirty="0">
                <a:solidFill>
                  <a:schemeClr val="tx1"/>
                </a:solidFill>
                <a:latin typeface="BIZ UDPゴシック" panose="020B0400000000000000" pitchFamily="50" charset="-128"/>
                <a:ea typeface="BIZ UDPゴシック" panose="020B0400000000000000" pitchFamily="50" charset="-128"/>
              </a:rPr>
              <a:t>バスの導入促進</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・令和</a:t>
            </a:r>
            <a:r>
              <a:rPr lang="en-US" altLang="ja-JP" sz="750" dirty="0">
                <a:solidFill>
                  <a:schemeClr val="tx1"/>
                </a:solidFill>
                <a:latin typeface="BIZ UDPゴシック" panose="020B0400000000000000" pitchFamily="50" charset="-128"/>
                <a:ea typeface="BIZ UDPゴシック" panose="020B0400000000000000" pitchFamily="50" charset="-128"/>
              </a:rPr>
              <a:t>6</a:t>
            </a:r>
            <a:r>
              <a:rPr lang="ja-JP" altLang="en-US" sz="750" dirty="0">
                <a:solidFill>
                  <a:schemeClr val="tx1"/>
                </a:solidFill>
                <a:latin typeface="BIZ UDPゴシック" panose="020B0400000000000000" pitchFamily="50" charset="-128"/>
                <a:ea typeface="BIZ UDPゴシック" panose="020B0400000000000000" pitchFamily="50" charset="-128"/>
              </a:rPr>
              <a:t>年度に更新した路線バスの約５割が</a:t>
            </a:r>
            <a:r>
              <a:rPr lang="en-US" altLang="ja-JP" sz="750" dirty="0">
                <a:solidFill>
                  <a:schemeClr val="tx1"/>
                </a:solidFill>
                <a:latin typeface="BIZ UDPゴシック" panose="020B0400000000000000" pitchFamily="50" charset="-128"/>
                <a:ea typeface="BIZ UDPゴシック" panose="020B0400000000000000" pitchFamily="50" charset="-128"/>
              </a:rPr>
              <a:t>EV</a:t>
            </a:r>
            <a:r>
              <a:rPr lang="ja-JP" altLang="en-US" sz="750" dirty="0">
                <a:solidFill>
                  <a:schemeClr val="tx1"/>
                </a:solidFill>
                <a:latin typeface="BIZ UDPゴシック" panose="020B0400000000000000" pitchFamily="50" charset="-128"/>
                <a:ea typeface="BIZ UDPゴシック" panose="020B0400000000000000" pitchFamily="50" charset="-128"/>
              </a:rPr>
              <a:t>・</a:t>
            </a:r>
            <a:r>
              <a:rPr lang="en-US" altLang="ja-JP" sz="750" dirty="0">
                <a:solidFill>
                  <a:schemeClr val="tx1"/>
                </a:solidFill>
                <a:latin typeface="BIZ UDPゴシック" panose="020B0400000000000000" pitchFamily="50" charset="-128"/>
                <a:ea typeface="BIZ UDPゴシック" panose="020B0400000000000000" pitchFamily="50" charset="-128"/>
              </a:rPr>
              <a:t>FC</a:t>
            </a:r>
            <a:r>
              <a:rPr lang="ja-JP" altLang="en-US" sz="750" dirty="0">
                <a:solidFill>
                  <a:schemeClr val="tx1"/>
                </a:solidFill>
                <a:latin typeface="BIZ UDPゴシック" panose="020B0400000000000000" pitchFamily="50" charset="-128"/>
                <a:ea typeface="BIZ UDPゴシック" panose="020B0400000000000000" pitchFamily="50" charset="-128"/>
              </a:rPr>
              <a:t>バスに</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a:lnSpc>
                <a:spcPts val="600"/>
              </a:lnSpc>
            </a:pPr>
            <a:r>
              <a:rPr lang="en-US" altLang="ja-JP" sz="75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（令和６年度末 </a:t>
            </a:r>
            <a:r>
              <a:rPr lang="en-US" altLang="ja-JP" sz="500" dirty="0">
                <a:solidFill>
                  <a:schemeClr val="tx1"/>
                </a:solidFill>
                <a:latin typeface="BIZ UDPゴシック" panose="020B0400000000000000" pitchFamily="50" charset="-128"/>
                <a:ea typeface="BIZ UDPゴシック" panose="020B0400000000000000" pitchFamily="50" charset="-128"/>
              </a:rPr>
              <a:t>EV22</a:t>
            </a:r>
            <a:r>
              <a:rPr lang="ja-JP" altLang="en-US" sz="500" dirty="0">
                <a:solidFill>
                  <a:schemeClr val="tx1"/>
                </a:solidFill>
                <a:latin typeface="BIZ UDPゴシック" panose="020B0400000000000000" pitchFamily="50" charset="-128"/>
                <a:ea typeface="BIZ UDPゴシック" panose="020B0400000000000000" pitchFamily="50" charset="-128"/>
              </a:rPr>
              <a:t>２台、</a:t>
            </a:r>
            <a:r>
              <a:rPr lang="en-US" altLang="ja-JP" sz="500" dirty="0">
                <a:solidFill>
                  <a:schemeClr val="tx1"/>
                </a:solidFill>
                <a:latin typeface="BIZ UDPゴシック" panose="020B0400000000000000" pitchFamily="50" charset="-128"/>
                <a:ea typeface="BIZ UDPゴシック" panose="020B0400000000000000" pitchFamily="50" charset="-128"/>
              </a:rPr>
              <a:t>FC</a:t>
            </a:r>
            <a:r>
              <a:rPr lang="ja-JP" altLang="en-US" sz="500" dirty="0">
                <a:solidFill>
                  <a:schemeClr val="tx1"/>
                </a:solidFill>
                <a:latin typeface="BIZ UDPゴシック" panose="020B0400000000000000" pitchFamily="50" charset="-128"/>
                <a:ea typeface="BIZ UDPゴシック" panose="020B0400000000000000" pitchFamily="50" charset="-128"/>
              </a:rPr>
              <a:t>３台が府内を走行）　</a:t>
            </a: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750" dirty="0">
                <a:solidFill>
                  <a:schemeClr val="tx1"/>
                </a:solidFill>
                <a:latin typeface="BIZ UDPゴシック" panose="020B0400000000000000" pitchFamily="50" charset="-128"/>
                <a:ea typeface="BIZ UDPゴシック" panose="020B0400000000000000" pitchFamily="50" charset="-128"/>
              </a:rPr>
              <a:t>　　　　　　　　　　　　　　　　　　　　　　</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EV</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バス等に対応した充電設備を整備</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令和６</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lang="ja-JP" altLang="en-US" sz="500" dirty="0">
                <a:solidFill>
                  <a:schemeClr val="tx1"/>
                </a:solidFill>
                <a:latin typeface="BIZ UDPゴシック" panose="020B0400000000000000" pitchFamily="50" charset="-128"/>
                <a:ea typeface="BIZ UDPゴシック" panose="020B0400000000000000" pitchFamily="50" charset="-128"/>
              </a:rPr>
              <a:t>末</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急速充電器</a:t>
            </a:r>
            <a:r>
              <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475</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口、普通充電器</a:t>
            </a:r>
            <a:r>
              <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1,603</a:t>
            </a:r>
            <a:r>
              <a:rPr kumimoji="0" lang="zh-TW"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口）</a:t>
            </a:r>
            <a:endParaRPr kumimoji="0" lang="en-US" altLang="zh-TW"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・万博へのアクセスとして</a:t>
            </a:r>
            <a:r>
              <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FC</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船を運航</a:t>
            </a:r>
          </a:p>
          <a:p>
            <a:pPr marL="87313" marR="0" lvl="0" indent="-87313"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900" b="1" dirty="0">
                <a:solidFill>
                  <a:schemeClr val="tx1"/>
                </a:solidFill>
                <a:latin typeface="BIZ UDPゴシック" panose="020B0400000000000000" pitchFamily="50" charset="-128"/>
                <a:ea typeface="BIZ UDPゴシック" panose="020B0400000000000000" pitchFamily="50" charset="-128"/>
              </a:rPr>
              <a:t>○ゼロエミッション車の普及促進</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r>
              <a:rPr lang="ja-JP" altLang="en-US" sz="700" dirty="0">
                <a:solidFill>
                  <a:schemeClr val="tx1"/>
                </a:solidFill>
                <a:latin typeface="BIZ UDPゴシック" panose="020B0400000000000000" pitchFamily="50" charset="-128"/>
                <a:ea typeface="BIZ UDPゴシック" panose="020B0400000000000000" pitchFamily="50" charset="-128"/>
              </a:rPr>
              <a:t>・新たな給電システム（ワイヤレス給電）の万博会場内での実証実施</a:t>
            </a: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2FE6DD55-3A77-4C2E-9ED7-EBEE620686D3}"/>
              </a:ext>
            </a:extLst>
          </p:cNvPr>
          <p:cNvSpPr/>
          <p:nvPr/>
        </p:nvSpPr>
        <p:spPr>
          <a:xfrm>
            <a:off x="5159541" y="6225269"/>
            <a:ext cx="4357864" cy="474321"/>
          </a:xfrm>
          <a:prstGeom prst="rect">
            <a:avLst/>
          </a:prstGeom>
          <a:noFill/>
          <a:ln>
            <a:solidFill>
              <a:schemeClr val="accent4"/>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電動車・ゼロエミッション車</a:t>
            </a:r>
            <a:r>
              <a:rPr kumimoji="1" lang="ja-JP" altLang="en-US" sz="900" b="1" dirty="0">
                <a:solidFill>
                  <a:schemeClr val="tx1"/>
                </a:solidFill>
                <a:latin typeface="BIZ UDPゴシック" panose="020B0400000000000000" pitchFamily="50" charset="-128"/>
                <a:ea typeface="BIZ UDPゴシック" panose="020B0400000000000000" pitchFamily="50" charset="-128"/>
              </a:rPr>
              <a:t>のさらなる普及促進</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marL="85725"/>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solidFill>
                  <a:schemeClr val="tx1"/>
                </a:solidFill>
                <a:latin typeface="BIZ UDPゴシック" panose="020B0400000000000000" pitchFamily="50" charset="-128"/>
                <a:ea typeface="BIZ UDPゴシック" panose="020B0400000000000000" pitchFamily="50" charset="-128"/>
              </a:rPr>
              <a:t>EV</a:t>
            </a:r>
            <a:r>
              <a:rPr kumimoji="1" lang="ja-JP" altLang="en-US" sz="800" dirty="0">
                <a:solidFill>
                  <a:schemeClr val="tx1"/>
                </a:solidFill>
                <a:latin typeface="BIZ UDPゴシック" panose="020B0400000000000000" pitchFamily="50" charset="-128"/>
                <a:ea typeface="BIZ UDPゴシック" panose="020B0400000000000000" pitchFamily="50" charset="-128"/>
              </a:rPr>
              <a:t>バス・</a:t>
            </a:r>
            <a:r>
              <a:rPr kumimoji="1" lang="en-US" altLang="ja-JP" sz="800" dirty="0">
                <a:solidFill>
                  <a:schemeClr val="tx1"/>
                </a:solidFill>
                <a:latin typeface="BIZ UDPゴシック" panose="020B0400000000000000" pitchFamily="50" charset="-128"/>
                <a:ea typeface="BIZ UDPゴシック" panose="020B0400000000000000" pitchFamily="50" charset="-128"/>
              </a:rPr>
              <a:t>FC</a:t>
            </a:r>
            <a:r>
              <a:rPr kumimoji="1" lang="ja-JP" altLang="en-US" sz="800" dirty="0">
                <a:solidFill>
                  <a:schemeClr val="tx1"/>
                </a:solidFill>
                <a:latin typeface="BIZ UDPゴシック" panose="020B0400000000000000" pitchFamily="50" charset="-128"/>
                <a:ea typeface="BIZ UDPゴシック" panose="020B0400000000000000" pitchFamily="50" charset="-128"/>
              </a:rPr>
              <a:t>バス等導入促進、</a:t>
            </a:r>
            <a:r>
              <a:rPr kumimoji="1" lang="en-US" altLang="ja-JP" sz="800" dirty="0">
                <a:solidFill>
                  <a:schemeClr val="tx1"/>
                </a:solidFill>
                <a:latin typeface="BIZ UDPゴシック" panose="020B0400000000000000" pitchFamily="50" charset="-128"/>
                <a:ea typeface="BIZ UDPゴシック" panose="020B0400000000000000" pitchFamily="50" charset="-128"/>
              </a:rPr>
              <a:t>EV</a:t>
            </a:r>
            <a:r>
              <a:rPr kumimoji="1" lang="ja-JP" altLang="en-US" sz="800" dirty="0">
                <a:solidFill>
                  <a:schemeClr val="tx1"/>
                </a:solidFill>
                <a:latin typeface="BIZ UDPゴシック" panose="020B0400000000000000" pitchFamily="50" charset="-128"/>
                <a:ea typeface="BIZ UDPゴシック" panose="020B0400000000000000" pitchFamily="50" charset="-128"/>
              </a:rPr>
              <a:t>充電用設備、水素ステーションの整備促進</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65" name="スライド番号プレースホルダー 2">
            <a:extLst>
              <a:ext uri="{FF2B5EF4-FFF2-40B4-BE49-F238E27FC236}">
                <a16:creationId xmlns:a16="http://schemas.microsoft.com/office/drawing/2014/main" id="{AFA79EDE-1043-4B9B-A4C6-3837692CBBF5}"/>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4</a:t>
            </a:fld>
            <a:endParaRPr kumimoji="1" lang="ja-JP" altLang="en-US" dirty="0"/>
          </a:p>
        </p:txBody>
      </p:sp>
      <p:sp>
        <p:nvSpPr>
          <p:cNvPr id="59" name="正方形/長方形 58">
            <a:extLst>
              <a:ext uri="{FF2B5EF4-FFF2-40B4-BE49-F238E27FC236}">
                <a16:creationId xmlns:a16="http://schemas.microsoft.com/office/drawing/2014/main" id="{8DB31940-7D00-4D7E-BECD-F91638EF587B}"/>
              </a:ext>
            </a:extLst>
          </p:cNvPr>
          <p:cNvSpPr/>
          <p:nvPr/>
        </p:nvSpPr>
        <p:spPr>
          <a:xfrm>
            <a:off x="219258" y="2350803"/>
            <a:ext cx="4731290" cy="62309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endParaRPr lang="ja-JP" altLang="en-US" sz="850" dirty="0">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B3C611FB-F613-4EE4-8596-4C4DBD4870C7}"/>
              </a:ext>
            </a:extLst>
          </p:cNvPr>
          <p:cNvSpPr/>
          <p:nvPr/>
        </p:nvSpPr>
        <p:spPr>
          <a:xfrm>
            <a:off x="219469" y="2885359"/>
            <a:ext cx="4838226" cy="48587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88900" indent="-88900"/>
            <a:endParaRPr lang="ja-JP" altLang="en-US" sz="30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F5403B4F-A11D-480E-9B4E-066781845F8C}"/>
              </a:ext>
            </a:extLst>
          </p:cNvPr>
          <p:cNvSpPr/>
          <p:nvPr/>
        </p:nvSpPr>
        <p:spPr>
          <a:xfrm>
            <a:off x="211692" y="1639391"/>
            <a:ext cx="4821219" cy="151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○ビジネス化に向けた環境整備</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750" dirty="0">
                <a:solidFill>
                  <a:schemeClr val="tx1"/>
                </a:solidFill>
                <a:latin typeface="BIZ UDPゴシック" panose="020B0400000000000000" pitchFamily="50" charset="-128"/>
                <a:ea typeface="BIZ UDPゴシック" panose="020B0400000000000000" pitchFamily="50" charset="-128"/>
              </a:rPr>
              <a:t> ・「大阪ラウンドテーブル」の設置、「大阪版ロードマップ」の策定</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r>
              <a:rPr lang="ja-JP" altLang="en-US" sz="750" dirty="0">
                <a:solidFill>
                  <a:schemeClr val="tx1"/>
                </a:solidFill>
                <a:latin typeface="BIZ UDPゴシック" panose="020B0400000000000000" pitchFamily="50" charset="-128"/>
                <a:ea typeface="BIZ UDPゴシック" panose="020B0400000000000000" pitchFamily="50" charset="-128"/>
              </a:rPr>
              <a:t> ・万博会場で期間中に世界最新鋭の３機種によるデモフライトを実施（</a:t>
            </a:r>
            <a:r>
              <a:rPr lang="en-US" altLang="ja-JP" sz="750" dirty="0">
                <a:solidFill>
                  <a:schemeClr val="tx1"/>
                </a:solidFill>
                <a:latin typeface="BIZ UDPゴシック" panose="020B0400000000000000" pitchFamily="50" charset="-128"/>
                <a:ea typeface="BIZ UDPゴシック" panose="020B0400000000000000" pitchFamily="50" charset="-128"/>
              </a:rPr>
              <a:t>81</a:t>
            </a:r>
            <a:r>
              <a:rPr lang="ja-JP" altLang="en-US" sz="750" dirty="0">
                <a:solidFill>
                  <a:schemeClr val="tx1"/>
                </a:solidFill>
                <a:latin typeface="BIZ UDPゴシック" panose="020B0400000000000000" pitchFamily="50" charset="-128"/>
                <a:ea typeface="BIZ UDPゴシック" panose="020B0400000000000000" pitchFamily="50" charset="-128"/>
              </a:rPr>
              <a:t>回）</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defRPr/>
            </a:pPr>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900" b="1" dirty="0">
                <a:solidFill>
                  <a:schemeClr val="tx1"/>
                </a:solidFill>
                <a:latin typeface="BIZ UDPゴシック" panose="020B0400000000000000" pitchFamily="50" charset="-128"/>
                <a:ea typeface="BIZ UDPゴシック" panose="020B0400000000000000" pitchFamily="50" charset="-128"/>
              </a:rPr>
              <a:t>○離着陸場の整備</a:t>
            </a:r>
          </a:p>
          <a:p>
            <a:r>
              <a:rPr lang="ja-JP" altLang="en-US" sz="750" dirty="0">
                <a:solidFill>
                  <a:schemeClr val="tx1"/>
                </a:solidFill>
                <a:latin typeface="BIZ UDPゴシック" panose="020B0400000000000000" pitchFamily="50" charset="-128"/>
                <a:ea typeface="BIZ UDPゴシック" panose="020B0400000000000000" pitchFamily="50" charset="-128"/>
              </a:rPr>
              <a:t>  ・国のバーティポート整備指針の策定を受け、</a:t>
            </a:r>
            <a:r>
              <a:rPr lang="en-US" altLang="ja-JP" sz="750" dirty="0">
                <a:solidFill>
                  <a:schemeClr val="tx1"/>
                </a:solidFill>
                <a:latin typeface="BIZ UDPゴシック" panose="020B0400000000000000" pitchFamily="50" charset="-128"/>
                <a:ea typeface="BIZ UDPゴシック" panose="020B0400000000000000" pitchFamily="50" charset="-128"/>
              </a:rPr>
              <a:t>EXPO Vertiport</a:t>
            </a:r>
            <a:r>
              <a:rPr lang="ja-JP" altLang="en-US" sz="750" dirty="0">
                <a:solidFill>
                  <a:schemeClr val="tx1"/>
                </a:solidFill>
                <a:latin typeface="BIZ UDPゴシック" panose="020B0400000000000000" pitchFamily="50" charset="-128"/>
                <a:ea typeface="BIZ UDPゴシック" panose="020B0400000000000000" pitchFamily="50" charset="-128"/>
              </a:rPr>
              <a:t>、</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r>
              <a:rPr lang="ja-JP" altLang="en-US" sz="750" dirty="0">
                <a:solidFill>
                  <a:schemeClr val="tx1"/>
                </a:solidFill>
                <a:latin typeface="BIZ UDPゴシック" panose="020B0400000000000000" pitchFamily="50" charset="-128"/>
                <a:ea typeface="BIZ UDPゴシック" panose="020B0400000000000000" pitchFamily="50" charset="-128"/>
              </a:rPr>
              <a:t>　 大阪港バーティポート及び大阪ヘリポートの整備</a:t>
            </a:r>
            <a:endParaRPr lang="en-US" altLang="ja-JP" sz="100" dirty="0">
              <a:solidFill>
                <a:schemeClr val="tx1"/>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a:p>
            <a:r>
              <a:rPr kumimoji="0"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lang="ja-JP" altLang="en-US" sz="900" b="1" dirty="0">
                <a:solidFill>
                  <a:schemeClr val="tx1"/>
                </a:solidFill>
                <a:latin typeface="BIZ UDPゴシック" panose="020B0400000000000000" pitchFamily="50" charset="-128"/>
                <a:ea typeface="BIZ UDPゴシック" panose="020B0400000000000000" pitchFamily="50" charset="-128"/>
              </a:rPr>
              <a:t>社会受容性の向上</a:t>
            </a:r>
            <a:endParaRPr kumimoji="0"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a:t>
            </a:r>
            <a:r>
              <a:rPr kumimoji="0" lang="ja-JP" altLang="en-US"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・「空飛ぶクルマ ステーション」パビリオン（約１４４万人が来場）における</a:t>
            </a:r>
            <a:endPar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モックアップ展示やイマーシブシアター等を通じ、多くの方に空飛ぶクルマの</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r>
              <a:rPr lang="ja-JP" altLang="en-US" sz="750" dirty="0">
                <a:solidFill>
                  <a:schemeClr val="tx1"/>
                </a:solidFill>
                <a:latin typeface="BIZ UDPゴシック" panose="020B0400000000000000" pitchFamily="50" charset="-128"/>
                <a:ea typeface="BIZ UDPゴシック" panose="020B0400000000000000" pitchFamily="50" charset="-128"/>
              </a:rPr>
              <a:t>　 安全性・実用性への理解を促進　</a:t>
            </a:r>
            <a:endParaRPr kumimoji="0" lang="en-US" altLang="ja-JP" sz="7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3" name="グループ化 2">
            <a:extLst>
              <a:ext uri="{FF2B5EF4-FFF2-40B4-BE49-F238E27FC236}">
                <a16:creationId xmlns:a16="http://schemas.microsoft.com/office/drawing/2014/main" id="{25672DA2-57D0-48DE-B52A-82E30C77AC20}"/>
              </a:ext>
            </a:extLst>
          </p:cNvPr>
          <p:cNvGrpSpPr/>
          <p:nvPr/>
        </p:nvGrpSpPr>
        <p:grpSpPr>
          <a:xfrm>
            <a:off x="219041" y="246385"/>
            <a:ext cx="9603573" cy="1075754"/>
            <a:chOff x="197759" y="286397"/>
            <a:chExt cx="9603573" cy="1075754"/>
          </a:xfrm>
        </p:grpSpPr>
        <p:sp>
          <p:nvSpPr>
            <p:cNvPr id="98" name="正方形/長方形 97">
              <a:extLst>
                <a:ext uri="{FF2B5EF4-FFF2-40B4-BE49-F238E27FC236}">
                  <a16:creationId xmlns:a16="http://schemas.microsoft.com/office/drawing/2014/main" id="{D9200350-EC92-4E25-B289-D6581A6800AE}"/>
                </a:ext>
              </a:extLst>
            </p:cNvPr>
            <p:cNvSpPr/>
            <p:nvPr/>
          </p:nvSpPr>
          <p:spPr>
            <a:xfrm>
              <a:off x="234170" y="286397"/>
              <a:ext cx="9345455" cy="1075754"/>
            </a:xfrm>
            <a:prstGeom prst="rect">
              <a:avLst/>
            </a:prstGeom>
            <a:solidFill>
              <a:schemeClr val="bg1"/>
            </a:solidFill>
            <a:ln cmpd="dbl">
              <a:solidFill>
                <a:schemeClr val="accent4"/>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accent4"/>
                  </a:solidFill>
                  <a:latin typeface="UD デジタル 教科書体 NK-B" panose="02020700000000000000" pitchFamily="18" charset="-128"/>
                  <a:ea typeface="UD デジタル 教科書体 NK-B" panose="02020700000000000000" pitchFamily="18" charset="-128"/>
                </a:rPr>
                <a:t>≪</a:t>
              </a:r>
              <a:r>
                <a:rPr kumimoji="1" lang="ja-JP" altLang="en-US" sz="1600" b="1" u="sng" dirty="0">
                  <a:solidFill>
                    <a:schemeClr val="accent4"/>
                  </a:solidFill>
                  <a:effectLst/>
                  <a:latin typeface="UD デジタル 教科書体 NK-B" panose="02020700000000000000" pitchFamily="18" charset="-128"/>
                  <a:ea typeface="UD デジタル 教科書体 NK-B" panose="02020700000000000000" pitchFamily="18" charset="-128"/>
                </a:rPr>
                <a:t>未来社会の</a:t>
              </a:r>
              <a:r>
                <a:rPr kumimoji="1" lang="ja-JP" altLang="en-US" sz="1600" b="1" u="sng" dirty="0">
                  <a:solidFill>
                    <a:schemeClr val="accent4"/>
                  </a:solidFill>
                  <a:latin typeface="UD デジタル 教科書体 NK-B" panose="02020700000000000000" pitchFamily="18" charset="-128"/>
                  <a:ea typeface="UD デジタル 教科書体 NK-B" panose="02020700000000000000" pitchFamily="18" charset="-128"/>
                </a:rPr>
                <a:t>姿≫ 世界をリードする次世代モビリティの実現</a:t>
              </a:r>
            </a:p>
            <a:p>
              <a:pPr algn="ctr"/>
              <a:endParaRPr kumimoji="1" lang="en-US" altLang="ja-JP" sz="1600" b="1" u="sng" dirty="0">
                <a:solidFill>
                  <a:schemeClr val="tx1"/>
                </a:solidFill>
                <a:effectLst>
                  <a:glow rad="228600">
                    <a:schemeClr val="accent4">
                      <a:alpha val="40000"/>
                    </a:scheme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99" name="グループ化 98">
              <a:extLst>
                <a:ext uri="{FF2B5EF4-FFF2-40B4-BE49-F238E27FC236}">
                  <a16:creationId xmlns:a16="http://schemas.microsoft.com/office/drawing/2014/main" id="{51A69CAB-B1F1-402A-86ED-4EE9979F885F}"/>
                </a:ext>
              </a:extLst>
            </p:cNvPr>
            <p:cNvGrpSpPr/>
            <p:nvPr/>
          </p:nvGrpSpPr>
          <p:grpSpPr>
            <a:xfrm>
              <a:off x="2697372" y="603875"/>
              <a:ext cx="2072429" cy="342048"/>
              <a:chOff x="3347408" y="1059301"/>
              <a:chExt cx="2836675" cy="331120"/>
            </a:xfrm>
          </p:grpSpPr>
          <p:sp>
            <p:nvSpPr>
              <p:cNvPr id="100" name="楕円 99">
                <a:extLst>
                  <a:ext uri="{FF2B5EF4-FFF2-40B4-BE49-F238E27FC236}">
                    <a16:creationId xmlns:a16="http://schemas.microsoft.com/office/drawing/2014/main" id="{DD5D2F7E-61F5-4BD4-88AA-F9E9F37C2EDB}"/>
                  </a:ext>
                </a:extLst>
              </p:cNvPr>
              <p:cNvSpPr/>
              <p:nvPr/>
            </p:nvSpPr>
            <p:spPr>
              <a:xfrm>
                <a:off x="3347408" y="1059301"/>
                <a:ext cx="2836675" cy="33078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634ACBE-B759-4AEE-973F-5ADE66B19593}"/>
                  </a:ext>
                </a:extLst>
              </p:cNvPr>
              <p:cNvSpPr/>
              <p:nvPr/>
            </p:nvSpPr>
            <p:spPr>
              <a:xfrm>
                <a:off x="3347408" y="1059411"/>
                <a:ext cx="2684030"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最先端の自動運転の実現</a:t>
                </a:r>
              </a:p>
            </p:txBody>
          </p:sp>
        </p:grpSp>
        <p:grpSp>
          <p:nvGrpSpPr>
            <p:cNvPr id="102" name="グループ化 101">
              <a:extLst>
                <a:ext uri="{FF2B5EF4-FFF2-40B4-BE49-F238E27FC236}">
                  <a16:creationId xmlns:a16="http://schemas.microsoft.com/office/drawing/2014/main" id="{EA44C1FB-C261-4E75-9698-9E50BF9A7E4E}"/>
                </a:ext>
              </a:extLst>
            </p:cNvPr>
            <p:cNvGrpSpPr/>
            <p:nvPr/>
          </p:nvGrpSpPr>
          <p:grpSpPr>
            <a:xfrm>
              <a:off x="197759" y="613826"/>
              <a:ext cx="2314501" cy="335394"/>
              <a:chOff x="125074" y="886194"/>
              <a:chExt cx="2892044" cy="335394"/>
            </a:xfrm>
          </p:grpSpPr>
          <p:sp>
            <p:nvSpPr>
              <p:cNvPr id="103" name="楕円 102">
                <a:extLst>
                  <a:ext uri="{FF2B5EF4-FFF2-40B4-BE49-F238E27FC236}">
                    <a16:creationId xmlns:a16="http://schemas.microsoft.com/office/drawing/2014/main" id="{87D90A0D-BB48-47CD-9F4B-B7DA56181B44}"/>
                  </a:ext>
                </a:extLst>
              </p:cNvPr>
              <p:cNvSpPr/>
              <p:nvPr/>
            </p:nvSpPr>
            <p:spPr>
              <a:xfrm>
                <a:off x="255810" y="894982"/>
                <a:ext cx="2609795" cy="326606"/>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a:extLst>
                  <a:ext uri="{FF2B5EF4-FFF2-40B4-BE49-F238E27FC236}">
                    <a16:creationId xmlns:a16="http://schemas.microsoft.com/office/drawing/2014/main" id="{B25D67F7-AA45-4EF2-9F9C-D49E654DF1E8}"/>
                  </a:ext>
                </a:extLst>
              </p:cNvPr>
              <p:cNvSpPr/>
              <p:nvPr/>
            </p:nvSpPr>
            <p:spPr>
              <a:xfrm>
                <a:off x="125074" y="886194"/>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◆空飛ぶクルマの「商用運航」の実現</a:t>
                </a:r>
              </a:p>
            </p:txBody>
          </p:sp>
        </p:grpSp>
        <p:grpSp>
          <p:nvGrpSpPr>
            <p:cNvPr id="105" name="グループ化 104">
              <a:extLst>
                <a:ext uri="{FF2B5EF4-FFF2-40B4-BE49-F238E27FC236}">
                  <a16:creationId xmlns:a16="http://schemas.microsoft.com/office/drawing/2014/main" id="{6F74A151-392A-493B-B03B-ECEBCD122F7D}"/>
                </a:ext>
              </a:extLst>
            </p:cNvPr>
            <p:cNvGrpSpPr/>
            <p:nvPr/>
          </p:nvGrpSpPr>
          <p:grpSpPr>
            <a:xfrm>
              <a:off x="5035555" y="601369"/>
              <a:ext cx="2451709" cy="344649"/>
              <a:chOff x="6830283" y="1242625"/>
              <a:chExt cx="2338656" cy="384829"/>
            </a:xfrm>
          </p:grpSpPr>
          <p:sp>
            <p:nvSpPr>
              <p:cNvPr id="106" name="楕円 105">
                <a:extLst>
                  <a:ext uri="{FF2B5EF4-FFF2-40B4-BE49-F238E27FC236}">
                    <a16:creationId xmlns:a16="http://schemas.microsoft.com/office/drawing/2014/main" id="{B90867FD-53F0-44F5-9503-046657F33074}"/>
                  </a:ext>
                </a:extLst>
              </p:cNvPr>
              <p:cNvSpPr/>
              <p:nvPr/>
            </p:nvSpPr>
            <p:spPr>
              <a:xfrm>
                <a:off x="6830283" y="1242625"/>
                <a:ext cx="1869901" cy="384829"/>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07" name="正方形/長方形 106">
                <a:extLst>
                  <a:ext uri="{FF2B5EF4-FFF2-40B4-BE49-F238E27FC236}">
                    <a16:creationId xmlns:a16="http://schemas.microsoft.com/office/drawing/2014/main" id="{45ECB6C2-B53B-4F03-89BF-EFDC43A7955D}"/>
                  </a:ext>
                </a:extLst>
              </p:cNvPr>
              <p:cNvSpPr/>
              <p:nvPr/>
            </p:nvSpPr>
            <p:spPr>
              <a:xfrm>
                <a:off x="6919246" y="1266531"/>
                <a:ext cx="2249693"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関西広域での</a:t>
                </a:r>
                <a:r>
                  <a:rPr kumimoji="0" lang="en-US" altLang="ja-JP" sz="9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MaaS</a:t>
                </a: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の展開</a:t>
                </a:r>
              </a:p>
            </p:txBody>
          </p:sp>
        </p:grpSp>
        <p:grpSp>
          <p:nvGrpSpPr>
            <p:cNvPr id="109" name="グループ化 108">
              <a:extLst>
                <a:ext uri="{FF2B5EF4-FFF2-40B4-BE49-F238E27FC236}">
                  <a16:creationId xmlns:a16="http://schemas.microsoft.com/office/drawing/2014/main" id="{1CEF1E7F-00D5-45AB-AD45-5C7B99DBB9A9}"/>
                </a:ext>
              </a:extLst>
            </p:cNvPr>
            <p:cNvGrpSpPr/>
            <p:nvPr/>
          </p:nvGrpSpPr>
          <p:grpSpPr>
            <a:xfrm>
              <a:off x="7197330" y="576831"/>
              <a:ext cx="2604002" cy="365875"/>
              <a:chOff x="3480944" y="1074163"/>
              <a:chExt cx="2792023" cy="365875"/>
            </a:xfrm>
          </p:grpSpPr>
          <p:sp>
            <p:nvSpPr>
              <p:cNvPr id="110" name="楕円 109">
                <a:extLst>
                  <a:ext uri="{FF2B5EF4-FFF2-40B4-BE49-F238E27FC236}">
                    <a16:creationId xmlns:a16="http://schemas.microsoft.com/office/drawing/2014/main" id="{D5093532-2A73-4EC5-9DB1-9D1570D27952}"/>
                  </a:ext>
                </a:extLst>
              </p:cNvPr>
              <p:cNvSpPr/>
              <p:nvPr/>
            </p:nvSpPr>
            <p:spPr>
              <a:xfrm>
                <a:off x="3480944" y="1074163"/>
                <a:ext cx="2413111" cy="365875"/>
              </a:xfrm>
              <a:prstGeom prst="ellipse">
                <a:avLst/>
              </a:prstGeom>
              <a:solidFill>
                <a:schemeClr val="accent4">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D2F8A2F6-4513-4DA5-BCAB-74C2E2C06D1D}"/>
                  </a:ext>
                </a:extLst>
              </p:cNvPr>
              <p:cNvSpPr/>
              <p:nvPr/>
            </p:nvSpPr>
            <p:spPr>
              <a:xfrm>
                <a:off x="3588939" y="1075456"/>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ゼロエミッションモビリティの普及</a:t>
                </a:r>
              </a:p>
            </p:txBody>
          </p:sp>
        </p:grpSp>
      </p:grpSp>
      <p:sp>
        <p:nvSpPr>
          <p:cNvPr id="126" name="四角形: 角を丸くする 125">
            <a:extLst>
              <a:ext uri="{FF2B5EF4-FFF2-40B4-BE49-F238E27FC236}">
                <a16:creationId xmlns:a16="http://schemas.microsoft.com/office/drawing/2014/main" id="{3449AA70-1024-4106-BF2C-B5CE2211E7F2}"/>
              </a:ext>
            </a:extLst>
          </p:cNvPr>
          <p:cNvSpPr/>
          <p:nvPr/>
        </p:nvSpPr>
        <p:spPr>
          <a:xfrm>
            <a:off x="336115" y="3175449"/>
            <a:ext cx="4398315" cy="223346"/>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「都市部中心を含む</a:t>
            </a:r>
            <a:r>
              <a:rPr lang="en-US" altLang="ja-JP" sz="1000" b="1" dirty="0">
                <a:solidFill>
                  <a:srgbClr val="FF0000"/>
                </a:solidFill>
                <a:latin typeface="BIZ UDPゴシック" panose="020B0400000000000000" pitchFamily="50" charset="-128"/>
                <a:ea typeface="BIZ UDPゴシック" panose="020B0400000000000000" pitchFamily="50" charset="-128"/>
              </a:rPr>
              <a:t>『</a:t>
            </a:r>
            <a:r>
              <a:rPr lang="ja-JP" altLang="en-US" sz="1000" b="1" dirty="0">
                <a:solidFill>
                  <a:srgbClr val="FF0000"/>
                </a:solidFill>
                <a:latin typeface="BIZ UDPゴシック" panose="020B0400000000000000" pitchFamily="50" charset="-128"/>
                <a:ea typeface="BIZ UDPゴシック" panose="020B0400000000000000" pitchFamily="50" charset="-128"/>
              </a:rPr>
              <a:t>商用運航</a:t>
            </a:r>
            <a:r>
              <a:rPr lang="en-US" altLang="ja-JP" sz="1000" b="1" dirty="0">
                <a:solidFill>
                  <a:srgbClr val="FF0000"/>
                </a:solidFill>
                <a:latin typeface="BIZ UDPゴシック" panose="020B0400000000000000" pitchFamily="50" charset="-128"/>
                <a:ea typeface="BIZ UDPゴシック" panose="020B0400000000000000" pitchFamily="50" charset="-128"/>
              </a:rPr>
              <a:t>』</a:t>
            </a:r>
            <a:r>
              <a:rPr lang="ja-JP" altLang="en-US" sz="1000" b="1" dirty="0">
                <a:solidFill>
                  <a:srgbClr val="FF0000"/>
                </a:solidFill>
                <a:latin typeface="BIZ UDPゴシック" panose="020B0400000000000000" pitchFamily="50" charset="-128"/>
                <a:ea typeface="BIZ UDPゴシック" panose="020B0400000000000000" pitchFamily="50" charset="-128"/>
              </a:rPr>
              <a:t>の実現」</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7" name="二等辺三角形 56">
            <a:extLst>
              <a:ext uri="{FF2B5EF4-FFF2-40B4-BE49-F238E27FC236}">
                <a16:creationId xmlns:a16="http://schemas.microsoft.com/office/drawing/2014/main" id="{7E449A97-D404-4509-9D4D-CC7191C60395}"/>
              </a:ext>
            </a:extLst>
          </p:cNvPr>
          <p:cNvSpPr/>
          <p:nvPr/>
        </p:nvSpPr>
        <p:spPr>
          <a:xfrm flipV="1">
            <a:off x="2111922" y="3048307"/>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四角形: 角を丸くする 126">
            <a:extLst>
              <a:ext uri="{FF2B5EF4-FFF2-40B4-BE49-F238E27FC236}">
                <a16:creationId xmlns:a16="http://schemas.microsoft.com/office/drawing/2014/main" id="{F83A0E18-2F01-40A1-B0E5-63823B6939BF}"/>
              </a:ext>
            </a:extLst>
          </p:cNvPr>
          <p:cNvSpPr/>
          <p:nvPr/>
        </p:nvSpPr>
        <p:spPr>
          <a:xfrm>
            <a:off x="306707" y="5830333"/>
            <a:ext cx="4403881" cy="331805"/>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「関西広域で</a:t>
            </a:r>
            <a:r>
              <a:rPr lang="en-US" altLang="ja-JP" sz="1000" b="1" dirty="0" err="1">
                <a:solidFill>
                  <a:srgbClr val="FF0000"/>
                </a:solidFill>
                <a:latin typeface="BIZ UDPゴシック" panose="020B0400000000000000" pitchFamily="50" charset="-128"/>
                <a:ea typeface="BIZ UDPゴシック" panose="020B0400000000000000" pitchFamily="50" charset="-128"/>
              </a:rPr>
              <a:t>MaaS</a:t>
            </a:r>
            <a:r>
              <a:rPr lang="ja-JP" altLang="en-US" sz="1000" b="1" dirty="0">
                <a:solidFill>
                  <a:srgbClr val="FF0000"/>
                </a:solidFill>
                <a:latin typeface="BIZ UDPゴシック" panose="020B0400000000000000" pitchFamily="50" charset="-128"/>
                <a:ea typeface="BIZ UDPゴシック" panose="020B0400000000000000" pitchFamily="50" charset="-128"/>
              </a:rPr>
              <a:t>が拡大」</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1" name="四角形: 角を丸くする 60">
            <a:extLst>
              <a:ext uri="{FF2B5EF4-FFF2-40B4-BE49-F238E27FC236}">
                <a16:creationId xmlns:a16="http://schemas.microsoft.com/office/drawing/2014/main" id="{E05895E6-5F94-4142-8F12-392C97DB41E8}"/>
              </a:ext>
            </a:extLst>
          </p:cNvPr>
          <p:cNvSpPr/>
          <p:nvPr/>
        </p:nvSpPr>
        <p:spPr>
          <a:xfrm>
            <a:off x="5078536" y="3179269"/>
            <a:ext cx="4431520" cy="221094"/>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a:t>
            </a:r>
            <a:r>
              <a:rPr lang="ja-JP" altLang="en-US" sz="1000" b="1" dirty="0">
                <a:latin typeface="BIZ UDPゴシック" panose="020B0400000000000000" pitchFamily="50" charset="-128"/>
                <a:ea typeface="BIZ UDPゴシック" panose="020B0400000000000000" pitchFamily="50" charset="-128"/>
              </a:rPr>
              <a:t>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　「自動運転の社会実装」</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7" name="二等辺三角形 66">
            <a:extLst>
              <a:ext uri="{FF2B5EF4-FFF2-40B4-BE49-F238E27FC236}">
                <a16:creationId xmlns:a16="http://schemas.microsoft.com/office/drawing/2014/main" id="{232FFF09-BCA2-48A1-978A-16F39ADE55B0}"/>
              </a:ext>
            </a:extLst>
          </p:cNvPr>
          <p:cNvSpPr/>
          <p:nvPr/>
        </p:nvSpPr>
        <p:spPr>
          <a:xfrm flipV="1">
            <a:off x="6867712" y="3046328"/>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二等辺三角形 62">
            <a:extLst>
              <a:ext uri="{FF2B5EF4-FFF2-40B4-BE49-F238E27FC236}">
                <a16:creationId xmlns:a16="http://schemas.microsoft.com/office/drawing/2014/main" id="{8FCC07E2-75B1-4C25-96DC-CC3E1FF87829}"/>
              </a:ext>
            </a:extLst>
          </p:cNvPr>
          <p:cNvSpPr/>
          <p:nvPr/>
        </p:nvSpPr>
        <p:spPr>
          <a:xfrm flipV="1">
            <a:off x="2099097" y="5694326"/>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四角形: 角を丸くする 81">
            <a:extLst>
              <a:ext uri="{FF2B5EF4-FFF2-40B4-BE49-F238E27FC236}">
                <a16:creationId xmlns:a16="http://schemas.microsoft.com/office/drawing/2014/main" id="{23DAF553-52C1-45D0-AE7C-F69E2EFF5109}"/>
              </a:ext>
            </a:extLst>
          </p:cNvPr>
          <p:cNvSpPr/>
          <p:nvPr/>
        </p:nvSpPr>
        <p:spPr>
          <a:xfrm>
            <a:off x="5142900" y="5831583"/>
            <a:ext cx="4357864" cy="325350"/>
          </a:xfrm>
          <a:prstGeom prst="roundRect">
            <a:avLst/>
          </a:prstGeom>
          <a:solidFill>
            <a:schemeClr val="accent4">
              <a:lumMod val="40000"/>
              <a:lumOff val="60000"/>
              <a:alpha val="50000"/>
            </a:schemeClr>
          </a:solidFill>
          <a:ln w="9525">
            <a:noFill/>
          </a:ln>
        </p:spPr>
        <p:style>
          <a:lnRef idx="2">
            <a:schemeClr val="accent6"/>
          </a:lnRef>
          <a:fillRef idx="1">
            <a:schemeClr val="lt1"/>
          </a:fillRef>
          <a:effectRef idx="0">
            <a:schemeClr val="accent6"/>
          </a:effectRef>
          <a:fontRef idx="minor">
            <a:schemeClr val="dk1"/>
          </a:fontRef>
        </p:style>
        <p:txBody>
          <a:bodyPr lIns="0" tIns="0" rIns="0" bIns="0" rtlCol="0" anchor="t" anchorCtr="0"/>
          <a:lstStyle/>
          <a:p>
            <a:r>
              <a:rPr lang="ja-JP" altLang="en-US" sz="1000" b="1" dirty="0">
                <a:latin typeface="BIZ UDPゴシック" panose="020B0400000000000000" pitchFamily="50" charset="-128"/>
                <a:ea typeface="BIZ UDPゴシック" panose="020B0400000000000000" pitchFamily="50" charset="-128"/>
              </a:rPr>
              <a:t>　</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「府域の路線バスの５割を</a:t>
            </a:r>
            <a:r>
              <a:rPr lang="en-US" altLang="ja-JP" sz="1000" b="1" dirty="0">
                <a:solidFill>
                  <a:srgbClr val="FF0000"/>
                </a:solidFill>
                <a:latin typeface="BIZ UDPゴシック" panose="020B0400000000000000" pitchFamily="50" charset="-128"/>
                <a:ea typeface="BIZ UDPゴシック" panose="020B0400000000000000" pitchFamily="50" charset="-128"/>
              </a:rPr>
              <a:t>EV</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FC</a:t>
            </a:r>
            <a:r>
              <a:rPr lang="ja-JP" altLang="en-US" sz="1000" b="1" dirty="0">
                <a:solidFill>
                  <a:srgbClr val="FF0000"/>
                </a:solidFill>
                <a:latin typeface="BIZ UDPゴシック" panose="020B0400000000000000" pitchFamily="50" charset="-128"/>
                <a:ea typeface="BIZ UDPゴシック" panose="020B0400000000000000" pitchFamily="50" charset="-128"/>
              </a:rPr>
              <a:t>バスに（更新分）</a:t>
            </a:r>
          </a:p>
          <a:p>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lang="en-US" altLang="ja-JP" sz="1000" b="1" dirty="0">
                <a:solidFill>
                  <a:srgbClr val="FF0000"/>
                </a:solidFill>
                <a:latin typeface="BIZ UDPゴシック" panose="020B0400000000000000" pitchFamily="50" charset="-128"/>
                <a:ea typeface="BIZ UDPゴシック" panose="020B0400000000000000" pitchFamily="50" charset="-128"/>
              </a:rPr>
              <a:t>EV</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lang="en-US" altLang="ja-JP" sz="1000" b="1" dirty="0">
                <a:solidFill>
                  <a:srgbClr val="FF0000"/>
                </a:solidFill>
                <a:latin typeface="BIZ UDPゴシック" panose="020B0400000000000000" pitchFamily="50" charset="-128"/>
                <a:ea typeface="BIZ UDPゴシック" panose="020B0400000000000000" pitchFamily="50" charset="-128"/>
              </a:rPr>
              <a:t>FC</a:t>
            </a:r>
            <a:r>
              <a:rPr lang="ja-JP" altLang="en-US" sz="1000" b="1" dirty="0">
                <a:solidFill>
                  <a:srgbClr val="FF0000"/>
                </a:solidFill>
                <a:latin typeface="BIZ UDPゴシック" panose="020B0400000000000000" pitchFamily="50" charset="-128"/>
                <a:ea typeface="BIZ UDPゴシック" panose="020B0400000000000000" pitchFamily="50" charset="-128"/>
              </a:rPr>
              <a:t>船の実用化」</a:t>
            </a:r>
          </a:p>
          <a:p>
            <a:endParaRPr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CDA4EB83-D969-4FF2-BBC6-0679624D6440}"/>
              </a:ext>
            </a:extLst>
          </p:cNvPr>
          <p:cNvSpPr/>
          <p:nvPr/>
        </p:nvSpPr>
        <p:spPr>
          <a:xfrm>
            <a:off x="4885616" y="1436853"/>
            <a:ext cx="45719" cy="515120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9A8EF3D9-79D0-41FD-8792-89CEF094D973}"/>
              </a:ext>
            </a:extLst>
          </p:cNvPr>
          <p:cNvSpPr/>
          <p:nvPr/>
        </p:nvSpPr>
        <p:spPr>
          <a:xfrm rot="5400000">
            <a:off x="5005541" y="-442177"/>
            <a:ext cx="36000" cy="9504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a:extLst>
              <a:ext uri="{FF2B5EF4-FFF2-40B4-BE49-F238E27FC236}">
                <a16:creationId xmlns:a16="http://schemas.microsoft.com/office/drawing/2014/main" id="{AD912360-D77A-4DFC-B24C-6FDB6AA32027}"/>
              </a:ext>
            </a:extLst>
          </p:cNvPr>
          <p:cNvSpPr/>
          <p:nvPr/>
        </p:nvSpPr>
        <p:spPr>
          <a:xfrm flipV="1">
            <a:off x="6907506" y="5701083"/>
            <a:ext cx="842313" cy="108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68367" y="22608"/>
            <a:ext cx="2030730" cy="302512"/>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２　モビリティ</a:t>
            </a:r>
          </a:p>
        </p:txBody>
      </p:sp>
      <p:sp>
        <p:nvSpPr>
          <p:cNvPr id="86" name="正方形/長方形 85">
            <a:extLst>
              <a:ext uri="{FF2B5EF4-FFF2-40B4-BE49-F238E27FC236}">
                <a16:creationId xmlns:a16="http://schemas.microsoft.com/office/drawing/2014/main" id="{D6591D2B-A4BD-408A-AA32-747548E767AC}"/>
              </a:ext>
            </a:extLst>
          </p:cNvPr>
          <p:cNvSpPr/>
          <p:nvPr/>
        </p:nvSpPr>
        <p:spPr>
          <a:xfrm>
            <a:off x="8306092" y="2024284"/>
            <a:ext cx="1407044" cy="17224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万博会場外からのアクセスの自動運転バス</a:t>
            </a:r>
            <a:endParaRPr lang="en-US" altLang="ja-JP" sz="500" dirty="0">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F7CEA0E6-6C4F-4FE7-BCDF-40C07D50048A}"/>
              </a:ext>
            </a:extLst>
          </p:cNvPr>
          <p:cNvSpPr/>
          <p:nvPr/>
        </p:nvSpPr>
        <p:spPr>
          <a:xfrm>
            <a:off x="8405480" y="2682665"/>
            <a:ext cx="1211215" cy="1957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南河内エリアでの自動運転バス体験試乗会の様子</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（令和</a:t>
            </a:r>
            <a:r>
              <a:rPr lang="en-US" altLang="ja-JP" sz="500" dirty="0">
                <a:solidFill>
                  <a:schemeClr val="tx1"/>
                </a:solidFill>
                <a:latin typeface="BIZ UDPゴシック" panose="020B0400000000000000" pitchFamily="50" charset="-128"/>
                <a:ea typeface="BIZ UDPゴシック" panose="020B0400000000000000" pitchFamily="50" charset="-128"/>
              </a:rPr>
              <a:t>7</a:t>
            </a:r>
            <a:r>
              <a:rPr lang="ja-JP" altLang="en-US" sz="500" dirty="0">
                <a:solidFill>
                  <a:schemeClr val="tx1"/>
                </a:solidFill>
                <a:latin typeface="BIZ UDPゴシック" panose="020B0400000000000000" pitchFamily="50" charset="-128"/>
                <a:ea typeface="BIZ UDPゴシック" panose="020B0400000000000000" pitchFamily="50" charset="-128"/>
              </a:rPr>
              <a:t>年</a:t>
            </a:r>
            <a:r>
              <a:rPr lang="en-US" altLang="ja-JP" sz="500" dirty="0">
                <a:solidFill>
                  <a:schemeClr val="tx1"/>
                </a:solidFill>
                <a:latin typeface="BIZ UDPゴシック" panose="020B0400000000000000" pitchFamily="50" charset="-128"/>
                <a:ea typeface="BIZ UDPゴシック" panose="020B0400000000000000" pitchFamily="50" charset="-128"/>
              </a:rPr>
              <a:t>3</a:t>
            </a:r>
            <a:r>
              <a:rPr lang="ja-JP" altLang="en-US" sz="500" dirty="0">
                <a:solidFill>
                  <a:schemeClr val="tx1"/>
                </a:solidFill>
                <a:latin typeface="BIZ UDPゴシック" panose="020B0400000000000000" pitchFamily="50" charset="-128"/>
                <a:ea typeface="BIZ UDPゴシック" panose="020B0400000000000000" pitchFamily="50" charset="-128"/>
              </a:rPr>
              <a:t>月</a:t>
            </a:r>
            <a:r>
              <a:rPr lang="en-US" altLang="ja-JP" sz="500" dirty="0">
                <a:solidFill>
                  <a:schemeClr val="tx1"/>
                </a:solidFill>
                <a:latin typeface="BIZ UDPゴシック" panose="020B0400000000000000" pitchFamily="50" charset="-128"/>
                <a:ea typeface="BIZ UDPゴシック" panose="020B0400000000000000" pitchFamily="50" charset="-128"/>
              </a:rPr>
              <a:t>29</a:t>
            </a:r>
            <a:r>
              <a:rPr lang="ja-JP" altLang="en-US" sz="500" dirty="0">
                <a:solidFill>
                  <a:schemeClr val="tx1"/>
                </a:solidFill>
                <a:latin typeface="BIZ UDPゴシック" panose="020B0400000000000000" pitchFamily="50" charset="-128"/>
                <a:ea typeface="BIZ UDPゴシック" panose="020B0400000000000000" pitchFamily="50" charset="-128"/>
              </a:rPr>
              <a:t>日）</a:t>
            </a:r>
          </a:p>
        </p:txBody>
      </p:sp>
      <p:sp>
        <p:nvSpPr>
          <p:cNvPr id="90" name="テキスト ボックス 89">
            <a:extLst>
              <a:ext uri="{FF2B5EF4-FFF2-40B4-BE49-F238E27FC236}">
                <a16:creationId xmlns:a16="http://schemas.microsoft.com/office/drawing/2014/main" id="{074C3D39-C63E-414E-8504-853985DCF42F}"/>
              </a:ext>
            </a:extLst>
          </p:cNvPr>
          <p:cNvSpPr txBox="1"/>
          <p:nvPr/>
        </p:nvSpPr>
        <p:spPr>
          <a:xfrm>
            <a:off x="3466699" y="5366273"/>
            <a:ext cx="1221832" cy="246221"/>
          </a:xfrm>
          <a:prstGeom prst="rect">
            <a:avLst/>
          </a:prstGeom>
          <a:noFill/>
        </p:spPr>
        <p:txBody>
          <a:bodyPr wrap="square" rtlCol="0">
            <a:spAutoFit/>
          </a:bodyPr>
          <a:lstStyle/>
          <a:p>
            <a:pPr algn="ctr"/>
            <a:r>
              <a:rPr kumimoji="1" lang="en-US" altLang="ja-JP" sz="500" dirty="0">
                <a:latin typeface="BIZ UDPゴシック" panose="020B0400000000000000" pitchFamily="50" charset="-128"/>
                <a:ea typeface="BIZ UDPゴシック" panose="020B0400000000000000" pitchFamily="50" charset="-128"/>
              </a:rPr>
              <a:t>QR</a:t>
            </a:r>
            <a:r>
              <a:rPr kumimoji="1" lang="ja-JP" altLang="en-US" sz="500" dirty="0">
                <a:latin typeface="BIZ UDPゴシック" panose="020B0400000000000000" pitchFamily="50" charset="-128"/>
                <a:ea typeface="BIZ UDPゴシック" panose="020B0400000000000000" pitchFamily="50" charset="-128"/>
              </a:rPr>
              <a:t>コード対応された自動改札</a:t>
            </a:r>
            <a:endParaRPr kumimoji="1" lang="en-US" altLang="ja-JP" sz="500" dirty="0">
              <a:latin typeface="BIZ UDPゴシック" panose="020B0400000000000000" pitchFamily="50" charset="-128"/>
              <a:ea typeface="BIZ UDPゴシック" panose="020B0400000000000000" pitchFamily="50" charset="-128"/>
            </a:endParaRPr>
          </a:p>
          <a:p>
            <a:pPr algn="ctr"/>
            <a:r>
              <a:rPr lang="ja-JP" altLang="en-US" sz="500" dirty="0">
                <a:latin typeface="BIZ UDPゴシック" panose="020B0400000000000000" pitchFamily="50" charset="-128"/>
                <a:ea typeface="BIZ UDPゴシック" panose="020B0400000000000000" pitchFamily="50" charset="-128"/>
              </a:rPr>
              <a:t>提供：西日本旅客鉄道株式会社</a:t>
            </a:r>
            <a:endParaRPr kumimoji="1" lang="ja-JP" altLang="en-US" sz="500" dirty="0">
              <a:latin typeface="BIZ UDPゴシック" panose="020B0400000000000000" pitchFamily="50" charset="-128"/>
              <a:ea typeface="BIZ UDPゴシック" panose="020B0400000000000000" pitchFamily="50" charset="-128"/>
            </a:endParaRPr>
          </a:p>
        </p:txBody>
      </p:sp>
      <p:sp>
        <p:nvSpPr>
          <p:cNvPr id="92" name="正方形/長方形 91">
            <a:extLst>
              <a:ext uri="{FF2B5EF4-FFF2-40B4-BE49-F238E27FC236}">
                <a16:creationId xmlns:a16="http://schemas.microsoft.com/office/drawing/2014/main" id="{2DEEE56D-004D-4AD1-B5D0-CD70295E99C6}"/>
              </a:ext>
            </a:extLst>
          </p:cNvPr>
          <p:cNvSpPr/>
          <p:nvPr/>
        </p:nvSpPr>
        <p:spPr>
          <a:xfrm>
            <a:off x="8877774" y="5472323"/>
            <a:ext cx="1119428" cy="2097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水素燃料電池船　</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50" dirty="0">
                <a:solidFill>
                  <a:schemeClr val="tx1"/>
                </a:solidFill>
                <a:latin typeface="BIZ UDPゴシック" panose="020B0400000000000000" pitchFamily="50" charset="-128"/>
                <a:ea typeface="BIZ UDPゴシック" panose="020B0400000000000000" pitchFamily="50" charset="-128"/>
              </a:rPr>
              <a:t>提供：岩谷産業株式会社</a:t>
            </a:r>
          </a:p>
        </p:txBody>
      </p:sp>
      <p:sp>
        <p:nvSpPr>
          <p:cNvPr id="94" name="正方形/長方形 93">
            <a:extLst>
              <a:ext uri="{FF2B5EF4-FFF2-40B4-BE49-F238E27FC236}">
                <a16:creationId xmlns:a16="http://schemas.microsoft.com/office/drawing/2014/main" id="{D7ECD8A2-C5A8-43CB-B34F-CFA4C409B24E}"/>
              </a:ext>
            </a:extLst>
          </p:cNvPr>
          <p:cNvSpPr/>
          <p:nvPr/>
        </p:nvSpPr>
        <p:spPr>
          <a:xfrm>
            <a:off x="8091486" y="5513171"/>
            <a:ext cx="1164087" cy="13858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万博会場内での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走行中ワイヤレス給電実証</a:t>
            </a:r>
          </a:p>
        </p:txBody>
      </p:sp>
      <p:sp>
        <p:nvSpPr>
          <p:cNvPr id="64" name="正方形/長方形 63">
            <a:extLst>
              <a:ext uri="{FF2B5EF4-FFF2-40B4-BE49-F238E27FC236}">
                <a16:creationId xmlns:a16="http://schemas.microsoft.com/office/drawing/2014/main" id="{255F6E87-0950-4EE9-90F7-769F7E795846}"/>
              </a:ext>
            </a:extLst>
          </p:cNvPr>
          <p:cNvSpPr/>
          <p:nvPr/>
        </p:nvSpPr>
        <p:spPr>
          <a:xfrm>
            <a:off x="562863" y="976308"/>
            <a:ext cx="9212678"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「空飛ぶクルマのデモフライト」　「レベル４相当の自動運転」　「アプリを活用した移動サービスの活用」 等</a:t>
            </a:r>
          </a:p>
        </p:txBody>
      </p:sp>
      <p:sp>
        <p:nvSpPr>
          <p:cNvPr id="72" name="矢印: 右 71">
            <a:extLst>
              <a:ext uri="{FF2B5EF4-FFF2-40B4-BE49-F238E27FC236}">
                <a16:creationId xmlns:a16="http://schemas.microsoft.com/office/drawing/2014/main" id="{B1DFEB35-B5B3-4160-B126-B7560565B918}"/>
              </a:ext>
            </a:extLst>
          </p:cNvPr>
          <p:cNvSpPr/>
          <p:nvPr/>
        </p:nvSpPr>
        <p:spPr>
          <a:xfrm>
            <a:off x="337924" y="966165"/>
            <a:ext cx="252000" cy="324000"/>
          </a:xfrm>
          <a:prstGeom prst="rightArrow">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50C748F3-C50B-4C35-83FD-89C5D8F4CB98}"/>
              </a:ext>
            </a:extLst>
          </p:cNvPr>
          <p:cNvGrpSpPr/>
          <p:nvPr/>
        </p:nvGrpSpPr>
        <p:grpSpPr>
          <a:xfrm>
            <a:off x="3542683" y="2006349"/>
            <a:ext cx="1382620" cy="594264"/>
            <a:chOff x="3456593" y="2029495"/>
            <a:chExt cx="1652915" cy="710439"/>
          </a:xfrm>
        </p:grpSpPr>
        <p:pic>
          <p:nvPicPr>
            <p:cNvPr id="74" name="図 73">
              <a:extLst>
                <a:ext uri="{FF2B5EF4-FFF2-40B4-BE49-F238E27FC236}">
                  <a16:creationId xmlns:a16="http://schemas.microsoft.com/office/drawing/2014/main" id="{BB972F44-FAE8-417F-AEC2-96CA37D8A6A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98" r="1536"/>
            <a:stretch/>
          </p:blipFill>
          <p:spPr>
            <a:xfrm>
              <a:off x="3908706" y="2029495"/>
              <a:ext cx="753988" cy="536376"/>
            </a:xfrm>
            <a:prstGeom prst="rect">
              <a:avLst/>
            </a:prstGeom>
          </p:spPr>
        </p:pic>
        <p:sp>
          <p:nvSpPr>
            <p:cNvPr id="75" name="正方形/長方形 74">
              <a:extLst>
                <a:ext uri="{FF2B5EF4-FFF2-40B4-BE49-F238E27FC236}">
                  <a16:creationId xmlns:a16="http://schemas.microsoft.com/office/drawing/2014/main" id="{46F358A4-E653-47E0-9F3A-6BDD32F5A447}"/>
                </a:ext>
              </a:extLst>
            </p:cNvPr>
            <p:cNvSpPr/>
            <p:nvPr/>
          </p:nvSpPr>
          <p:spPr>
            <a:xfrm>
              <a:off x="3456593" y="2568699"/>
              <a:ext cx="1652915" cy="17123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latin typeface="BIZ UDPゴシック" panose="020B0400000000000000" pitchFamily="50" charset="-128"/>
                  <a:ea typeface="BIZ UDPゴシック" panose="020B0400000000000000" pitchFamily="50" charset="-128"/>
                </a:rPr>
                <a:t>EXPO</a:t>
              </a:r>
              <a:r>
                <a:rPr lang="ja-JP" altLang="en-US" sz="500" dirty="0">
                  <a:latin typeface="BIZ UDPゴシック" panose="020B0400000000000000" pitchFamily="50" charset="-128"/>
                  <a:ea typeface="BIZ UDPゴシック" panose="020B0400000000000000" pitchFamily="50" charset="-128"/>
                </a:rPr>
                <a:t>　</a:t>
              </a:r>
              <a:r>
                <a:rPr lang="en-US" altLang="ja-JP" sz="500" dirty="0">
                  <a:latin typeface="BIZ UDPゴシック" panose="020B0400000000000000" pitchFamily="50" charset="-128"/>
                  <a:ea typeface="BIZ UDPゴシック" panose="020B0400000000000000" pitchFamily="50" charset="-128"/>
                </a:rPr>
                <a:t>Vertiport </a:t>
              </a:r>
              <a:r>
                <a:rPr kumimoji="1" lang="ja-JP" altLang="en-US" sz="450" dirty="0">
                  <a:latin typeface="BIZ UDPゴシック" panose="020B0400000000000000" pitchFamily="50" charset="-128"/>
                  <a:ea typeface="BIZ UDPゴシック" panose="020B0400000000000000" pitchFamily="50" charset="-128"/>
                </a:rPr>
                <a:t>Ⓒオリックス株式会社　</a:t>
              </a:r>
              <a:endParaRPr kumimoji="1" lang="en-US" altLang="ja-JP" sz="450" strike="sngStrike" dirty="0">
                <a:latin typeface="BIZ UDPゴシック" panose="020B0400000000000000" pitchFamily="50" charset="-128"/>
                <a:ea typeface="BIZ UDPゴシック" panose="020B0400000000000000" pitchFamily="50" charset="-128"/>
              </a:endParaRPr>
            </a:p>
            <a:p>
              <a:pPr algn="ctr"/>
              <a:endParaRPr lang="ja-JP" altLang="en-US" sz="500" dirty="0">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9DC1E5BC-879A-485F-A4B2-4DE59E5606D3}"/>
              </a:ext>
            </a:extLst>
          </p:cNvPr>
          <p:cNvGrpSpPr/>
          <p:nvPr/>
        </p:nvGrpSpPr>
        <p:grpSpPr>
          <a:xfrm>
            <a:off x="3463915" y="1435339"/>
            <a:ext cx="1538356" cy="595116"/>
            <a:chOff x="3352237" y="1379049"/>
            <a:chExt cx="1839092" cy="711456"/>
          </a:xfrm>
        </p:grpSpPr>
        <p:pic>
          <p:nvPicPr>
            <p:cNvPr id="79" name="図 78">
              <a:extLst>
                <a:ext uri="{FF2B5EF4-FFF2-40B4-BE49-F238E27FC236}">
                  <a16:creationId xmlns:a16="http://schemas.microsoft.com/office/drawing/2014/main" id="{93CC7D25-2AEE-474C-A7A9-D52DAA17DD1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893799" y="1379049"/>
              <a:ext cx="755280" cy="489225"/>
            </a:xfrm>
            <a:prstGeom prst="rect">
              <a:avLst/>
            </a:prstGeom>
          </p:spPr>
        </p:pic>
        <p:sp>
          <p:nvSpPr>
            <p:cNvPr id="80" name="テキスト ボックス 79">
              <a:extLst>
                <a:ext uri="{FF2B5EF4-FFF2-40B4-BE49-F238E27FC236}">
                  <a16:creationId xmlns:a16="http://schemas.microsoft.com/office/drawing/2014/main" id="{D7C32A54-210D-42DA-8134-DE05C51DE4A3}"/>
                </a:ext>
              </a:extLst>
            </p:cNvPr>
            <p:cNvSpPr txBox="1"/>
            <p:nvPr/>
          </p:nvSpPr>
          <p:spPr>
            <a:xfrm>
              <a:off x="3352237" y="1826812"/>
              <a:ext cx="1839092" cy="263693"/>
            </a:xfrm>
            <a:prstGeom prst="rect">
              <a:avLst/>
            </a:prstGeom>
            <a:noFill/>
          </p:spPr>
          <p:txBody>
            <a:bodyPr wrap="square">
              <a:spAutoFit/>
            </a:bodyPr>
            <a:lstStyle/>
            <a:p>
              <a:pPr algn="ctr">
                <a:lnSpc>
                  <a:spcPts val="500"/>
                </a:lnSpc>
              </a:pPr>
              <a:r>
                <a:rPr lang="ja-JP" altLang="en-US" sz="500" b="0" i="0" dirty="0">
                  <a:effectLst/>
                  <a:latin typeface="BIZ UDPゴシック" panose="020B0400000000000000" pitchFamily="50" charset="-128"/>
                  <a:ea typeface="BIZ UDPゴシック" panose="020B0400000000000000" pitchFamily="50" charset="-128"/>
                </a:rPr>
                <a:t>デモフライトの様子</a:t>
              </a:r>
              <a:endParaRPr lang="en-US" altLang="ja-JP" sz="500" b="0" i="0" dirty="0">
                <a:effectLst/>
                <a:latin typeface="BIZ UDPゴシック" panose="020B0400000000000000" pitchFamily="50" charset="-128"/>
                <a:ea typeface="BIZ UDPゴシック" panose="020B0400000000000000" pitchFamily="50" charset="-128"/>
              </a:endParaRPr>
            </a:p>
            <a:p>
              <a:pPr algn="ctr">
                <a:lnSpc>
                  <a:spcPts val="500"/>
                </a:lnSpc>
              </a:pPr>
              <a:r>
                <a:rPr lang="en-US" altLang="ja-JP" sz="450" b="0" i="0" dirty="0">
                  <a:effectLst/>
                  <a:latin typeface="BIZ UDPゴシック" panose="020B0400000000000000" pitchFamily="50" charset="-128"/>
                  <a:ea typeface="BIZ UDPゴシック" panose="020B0400000000000000" pitchFamily="50" charset="-128"/>
                </a:rPr>
                <a:t>©ANA</a:t>
              </a:r>
              <a:r>
                <a:rPr lang="ja-JP" altLang="en-US" sz="450" b="0" i="0" dirty="0">
                  <a:effectLst/>
                  <a:latin typeface="BIZ UDPゴシック" panose="020B0400000000000000" pitchFamily="50" charset="-128"/>
                  <a:ea typeface="BIZ UDPゴシック" panose="020B0400000000000000" pitchFamily="50" charset="-128"/>
                </a:rPr>
                <a:t>ホールディングス株式会社</a:t>
              </a:r>
              <a:endParaRPr lang="ja-JP" altLang="en-US" sz="450" dirty="0">
                <a:latin typeface="BIZ UDPゴシック" panose="020B0400000000000000" pitchFamily="50" charset="-128"/>
                <a:ea typeface="BIZ UDPゴシック" panose="020B0400000000000000" pitchFamily="50" charset="-128"/>
              </a:endParaRPr>
            </a:p>
          </p:txBody>
        </p:sp>
      </p:grpSp>
      <p:sp>
        <p:nvSpPr>
          <p:cNvPr id="112" name="テキスト ボックス 111">
            <a:extLst>
              <a:ext uri="{FF2B5EF4-FFF2-40B4-BE49-F238E27FC236}">
                <a16:creationId xmlns:a16="http://schemas.microsoft.com/office/drawing/2014/main" id="{3E8D0B4E-A0C1-4E15-BBF1-77589A5BB275}"/>
              </a:ext>
            </a:extLst>
          </p:cNvPr>
          <p:cNvSpPr txBox="1"/>
          <p:nvPr/>
        </p:nvSpPr>
        <p:spPr>
          <a:xfrm>
            <a:off x="3672163" y="2923280"/>
            <a:ext cx="1298654" cy="284693"/>
          </a:xfrm>
          <a:prstGeom prst="rect">
            <a:avLst/>
          </a:prstGeom>
          <a:noFill/>
        </p:spPr>
        <p:txBody>
          <a:bodyPr wrap="square" rtlCol="0">
            <a:spAutoFit/>
          </a:bodyPr>
          <a:lstStyle/>
          <a:p>
            <a:pPr>
              <a:lnSpc>
                <a:spcPts val="500"/>
              </a:lnSpc>
            </a:pPr>
            <a:r>
              <a:rPr kumimoji="1" lang="ja-JP" altLang="en-US" sz="500" dirty="0">
                <a:latin typeface="BIZ UDPゴシック" panose="020B0400000000000000" pitchFamily="50" charset="-128"/>
                <a:ea typeface="BIZ UDPゴシック" panose="020B0400000000000000" pitchFamily="50" charset="-128"/>
              </a:rPr>
              <a:t>大阪市内を結ぶ運航ルートの構想</a:t>
            </a:r>
            <a:endParaRPr kumimoji="1" lang="en-US" altLang="ja-JP" sz="500" dirty="0">
              <a:latin typeface="BIZ UDPゴシック" panose="020B0400000000000000" pitchFamily="50" charset="-128"/>
              <a:ea typeface="BIZ UDPゴシック" panose="020B0400000000000000" pitchFamily="50" charset="-128"/>
            </a:endParaRPr>
          </a:p>
          <a:p>
            <a:pPr>
              <a:lnSpc>
                <a:spcPts val="500"/>
              </a:lnSpc>
            </a:pPr>
            <a:r>
              <a:rPr kumimoji="1" lang="ja-JP" altLang="en-US" sz="450" dirty="0">
                <a:latin typeface="BIZ UDPゴシック" panose="020B0400000000000000" pitchFamily="50" charset="-128"/>
                <a:ea typeface="BIZ UDPゴシック" panose="020B0400000000000000" pitchFamily="50" charset="-128"/>
              </a:rPr>
              <a:t> 出典：</a:t>
            </a:r>
            <a:r>
              <a:rPr kumimoji="1" lang="en-US" altLang="ja-JP" sz="450" dirty="0">
                <a:latin typeface="BIZ UDPゴシック" panose="020B0400000000000000" pitchFamily="50" charset="-128"/>
                <a:ea typeface="BIZ UDPゴシック" panose="020B0400000000000000" pitchFamily="50" charset="-128"/>
              </a:rPr>
              <a:t>Osaka Metro</a:t>
            </a:r>
            <a:r>
              <a:rPr kumimoji="1" lang="ja-JP" altLang="en-US" sz="450" dirty="0">
                <a:latin typeface="BIZ UDPゴシック" panose="020B0400000000000000" pitchFamily="50" charset="-128"/>
                <a:ea typeface="BIZ UDPゴシック" panose="020B0400000000000000" pitchFamily="50" charset="-128"/>
              </a:rPr>
              <a:t>、</a:t>
            </a:r>
            <a:br>
              <a:rPr kumimoji="1" lang="en-US" altLang="ja-JP" sz="450" dirty="0">
                <a:latin typeface="BIZ UDPゴシック" panose="020B0400000000000000" pitchFamily="50" charset="-128"/>
                <a:ea typeface="BIZ UDPゴシック" panose="020B0400000000000000" pitchFamily="50" charset="-128"/>
              </a:rPr>
            </a:br>
            <a:r>
              <a:rPr kumimoji="1" lang="ja-JP" altLang="en-US" sz="450" dirty="0">
                <a:latin typeface="BIZ UDPゴシック" panose="020B0400000000000000" pitchFamily="50" charset="-128"/>
                <a:ea typeface="BIZ UDPゴシック" panose="020B0400000000000000" pitchFamily="50" charset="-128"/>
              </a:rPr>
              <a:t>　　　   株式会社</a:t>
            </a:r>
            <a:r>
              <a:rPr kumimoji="1" lang="en-US" altLang="ja-JP" sz="450" dirty="0">
                <a:latin typeface="BIZ UDPゴシック" panose="020B0400000000000000" pitchFamily="50" charset="-128"/>
                <a:ea typeface="BIZ UDPゴシック" panose="020B0400000000000000" pitchFamily="50" charset="-128"/>
              </a:rPr>
              <a:t>SkyDrive</a:t>
            </a:r>
            <a:r>
              <a:rPr kumimoji="1" lang="ja-JP" altLang="en-US" sz="450" dirty="0">
                <a:latin typeface="BIZ UDPゴシック" panose="020B0400000000000000" pitchFamily="50" charset="-128"/>
                <a:ea typeface="BIZ UDPゴシック" panose="020B0400000000000000" pitchFamily="50" charset="-128"/>
              </a:rPr>
              <a:t>プレスリリース</a:t>
            </a:r>
            <a:endParaRPr kumimoji="1" lang="en-US" altLang="ja-JP" sz="450" dirty="0">
              <a:latin typeface="BIZ UDPゴシック" panose="020B0400000000000000" pitchFamily="50" charset="-128"/>
              <a:ea typeface="BIZ UDPゴシック" panose="020B0400000000000000" pitchFamily="50" charset="-128"/>
            </a:endParaRPr>
          </a:p>
        </p:txBody>
      </p:sp>
      <p:pic>
        <p:nvPicPr>
          <p:cNvPr id="131" name="図 130">
            <a:extLst>
              <a:ext uri="{FF2B5EF4-FFF2-40B4-BE49-F238E27FC236}">
                <a16:creationId xmlns:a16="http://schemas.microsoft.com/office/drawing/2014/main" id="{F18353EE-5706-44C7-A8A6-9786497C48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53470" y="4823851"/>
            <a:ext cx="857604" cy="562714"/>
          </a:xfrm>
          <a:prstGeom prst="rect">
            <a:avLst/>
          </a:prstGeom>
        </p:spPr>
      </p:pic>
      <p:pic>
        <p:nvPicPr>
          <p:cNvPr id="132" name="図 131" descr="道路, 屋外, トラック, バス が含まれている画像  AI によって生成されたコンテンツは間違っている可能性があります。">
            <a:extLst>
              <a:ext uri="{FF2B5EF4-FFF2-40B4-BE49-F238E27FC236}">
                <a16:creationId xmlns:a16="http://schemas.microsoft.com/office/drawing/2014/main" id="{730A6B4E-2F8F-40B3-A72D-531DC66A741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625178" y="1541022"/>
            <a:ext cx="768873" cy="516728"/>
          </a:xfrm>
          <a:prstGeom prst="rect">
            <a:avLst/>
          </a:prstGeom>
        </p:spPr>
      </p:pic>
      <p:pic>
        <p:nvPicPr>
          <p:cNvPr id="133" name="図 132">
            <a:extLst>
              <a:ext uri="{FF2B5EF4-FFF2-40B4-BE49-F238E27FC236}">
                <a16:creationId xmlns:a16="http://schemas.microsoft.com/office/drawing/2014/main" id="{4654286A-BB10-4C56-BA2B-1E4C7B656A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28228" y="2215341"/>
            <a:ext cx="762771" cy="445587"/>
          </a:xfrm>
          <a:prstGeom prst="rect">
            <a:avLst/>
          </a:prstGeom>
        </p:spPr>
      </p:pic>
      <p:pic>
        <p:nvPicPr>
          <p:cNvPr id="134" name="図 133">
            <a:extLst>
              <a:ext uri="{FF2B5EF4-FFF2-40B4-BE49-F238E27FC236}">
                <a16:creationId xmlns:a16="http://schemas.microsoft.com/office/drawing/2014/main" id="{3019CE3B-F24F-4F65-B4F4-19D4BDCED34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383589" y="4853616"/>
            <a:ext cx="579880" cy="642042"/>
          </a:xfrm>
          <a:prstGeom prst="rect">
            <a:avLst/>
          </a:prstGeom>
          <a:ln w="12700">
            <a:noFill/>
          </a:ln>
        </p:spPr>
      </p:pic>
      <p:pic>
        <p:nvPicPr>
          <p:cNvPr id="137" name="図 136">
            <a:extLst>
              <a:ext uri="{FF2B5EF4-FFF2-40B4-BE49-F238E27FC236}">
                <a16:creationId xmlns:a16="http://schemas.microsoft.com/office/drawing/2014/main" id="{17A3C34F-8C1F-4E68-A162-669A1616C2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77221" y="4851264"/>
            <a:ext cx="519929" cy="643302"/>
          </a:xfrm>
          <a:prstGeom prst="rect">
            <a:avLst/>
          </a:prstGeom>
        </p:spPr>
      </p:pic>
      <p:pic>
        <p:nvPicPr>
          <p:cNvPr id="66" name="図 65">
            <a:extLst>
              <a:ext uri="{FF2B5EF4-FFF2-40B4-BE49-F238E27FC236}">
                <a16:creationId xmlns:a16="http://schemas.microsoft.com/office/drawing/2014/main" id="{7F5D2CC9-2E30-4B21-9D2C-E438D9ACEE20}"/>
              </a:ext>
            </a:extLst>
          </p:cNvPr>
          <p:cNvPicPr>
            <a:picLocks noChangeAspect="1"/>
          </p:cNvPicPr>
          <p:nvPr/>
        </p:nvPicPr>
        <p:blipFill>
          <a:blip r:embed="rId10"/>
          <a:stretch>
            <a:fillRect/>
          </a:stretch>
        </p:blipFill>
        <p:spPr>
          <a:xfrm>
            <a:off x="3916919" y="2536582"/>
            <a:ext cx="631773" cy="423168"/>
          </a:xfrm>
          <a:prstGeom prst="rect">
            <a:avLst/>
          </a:prstGeom>
        </p:spPr>
      </p:pic>
    </p:spTree>
    <p:extLst>
      <p:ext uri="{BB962C8B-B14F-4D97-AF65-F5344CB8AC3E}">
        <p14:creationId xmlns:p14="http://schemas.microsoft.com/office/powerpoint/2010/main" val="221821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08213" y="154930"/>
            <a:ext cx="9661483" cy="6611629"/>
          </a:xfrm>
          <a:prstGeom prst="rect">
            <a:avLst/>
          </a:prstGeom>
          <a:ln w="50800" cmpd="thinThick"/>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B16BB5B5-AF46-45FA-B998-85319EF25339}"/>
              </a:ext>
            </a:extLst>
          </p:cNvPr>
          <p:cNvSpPr/>
          <p:nvPr/>
        </p:nvSpPr>
        <p:spPr>
          <a:xfrm>
            <a:off x="174962" y="1728088"/>
            <a:ext cx="4719008" cy="11296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a:t>
            </a:r>
            <a:r>
              <a:rPr lang="ja-JP" altLang="en-US" sz="900" b="1" dirty="0">
                <a:solidFill>
                  <a:schemeClr val="tx1"/>
                </a:solidFill>
                <a:latin typeface="BIZ UDPゴシック" panose="020B0400000000000000" pitchFamily="50" charset="-128"/>
                <a:ea typeface="BIZ UDPゴシック" panose="020B0400000000000000" pitchFamily="50" charset="-128"/>
              </a:rPr>
              <a:t>ペロブスカイト太陽電池</a:t>
            </a:r>
            <a:endParaRPr lang="en-US" altLang="ja-JP" sz="900" b="1" dirty="0">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・万博会場での「ペロブスカイト太陽電池」の実証を実施</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・ベイエリアにおいて量産拠点の整備を表明</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3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900" b="1" dirty="0">
                <a:solidFill>
                  <a:schemeClr val="tx1"/>
                </a:solidFill>
                <a:latin typeface="BIZ UDPゴシック" panose="020B0400000000000000" pitchFamily="50" charset="-128"/>
                <a:ea typeface="BIZ UDPゴシック" panose="020B0400000000000000" pitchFamily="50" charset="-128"/>
              </a:rPr>
              <a:t>○水素等</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・万博会場で水素のサプライチェーンモデルを実装</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・ベイエリアでの水素・アンモニアサプライチェーン構築を検討</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0488" indent="1588"/>
            <a:endParaRPr lang="en-US" altLang="ja-JP" sz="100"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750" dirty="0">
                <a:solidFill>
                  <a:schemeClr val="tx1"/>
                </a:solidFill>
                <a:latin typeface="BIZ UDPゴシック" panose="020B0400000000000000" pitchFamily="50" charset="-128"/>
                <a:ea typeface="BIZ UDPゴシック" panose="020B0400000000000000" pitchFamily="50" charset="-128"/>
              </a:rPr>
              <a:t>・グリーン水素と</a:t>
            </a:r>
            <a:r>
              <a:rPr lang="en-US" altLang="ja-JP" sz="750" dirty="0">
                <a:solidFill>
                  <a:schemeClr val="tx1"/>
                </a:solidFill>
                <a:latin typeface="BIZ UDPゴシック" panose="020B0400000000000000" pitchFamily="50" charset="-128"/>
                <a:ea typeface="BIZ UDPゴシック" panose="020B0400000000000000" pitchFamily="50" charset="-128"/>
              </a:rPr>
              <a:t>CO₂</a:t>
            </a:r>
            <a:r>
              <a:rPr lang="ja-JP" altLang="en-US" sz="750" dirty="0">
                <a:solidFill>
                  <a:schemeClr val="tx1"/>
                </a:solidFill>
                <a:latin typeface="BIZ UDPゴシック" panose="020B0400000000000000" pitchFamily="50" charset="-128"/>
                <a:ea typeface="BIZ UDPゴシック" panose="020B0400000000000000" pitchFamily="50" charset="-128"/>
              </a:rPr>
              <a:t>から</a:t>
            </a:r>
            <a:r>
              <a:rPr lang="en-US" altLang="ja-JP" sz="750" dirty="0">
                <a:solidFill>
                  <a:schemeClr val="tx1"/>
                </a:solidFill>
                <a:latin typeface="BIZ UDPゴシック" panose="020B0400000000000000" pitchFamily="50" charset="-128"/>
                <a:ea typeface="BIZ UDPゴシック" panose="020B0400000000000000" pitchFamily="50" charset="-128"/>
              </a:rPr>
              <a:t>e-</a:t>
            </a:r>
            <a:r>
              <a:rPr lang="ja-JP" altLang="en-US" sz="750" dirty="0">
                <a:solidFill>
                  <a:schemeClr val="tx1"/>
                </a:solidFill>
                <a:latin typeface="BIZ UDPゴシック" panose="020B0400000000000000" pitchFamily="50" charset="-128"/>
                <a:ea typeface="BIZ UDPゴシック" panose="020B0400000000000000" pitchFamily="50" charset="-128"/>
              </a:rPr>
              <a:t>メタンを製造・利用するメタネーション実証を実施</a:t>
            </a:r>
          </a:p>
        </p:txBody>
      </p:sp>
      <p:sp>
        <p:nvSpPr>
          <p:cNvPr id="85" name="正方形/長方形 84">
            <a:extLst>
              <a:ext uri="{FF2B5EF4-FFF2-40B4-BE49-F238E27FC236}">
                <a16:creationId xmlns:a16="http://schemas.microsoft.com/office/drawing/2014/main" id="{0BC0A8F7-E654-41FB-975E-E0CE7C83036F}"/>
              </a:ext>
            </a:extLst>
          </p:cNvPr>
          <p:cNvSpPr/>
          <p:nvPr/>
        </p:nvSpPr>
        <p:spPr>
          <a:xfrm>
            <a:off x="250204" y="3432456"/>
            <a:ext cx="4544053" cy="798784"/>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pPr marL="92075"/>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177800" marR="0" lvl="0" indent="-177800" algn="l" defTabSz="959937"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▶最先端技術の研究開発・実装化の加速</a:t>
            </a:r>
            <a:endParaRPr kumimoji="1" lang="en-US" altLang="ja-JP"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algn="l" defTabSz="959937"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・先進カーボンニュートラル技術のビジネス化・産業化の推進</a:t>
            </a:r>
            <a:endParaRPr kumimoji="1"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algn="l" defTabSz="959937"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CN</a:t>
            </a:r>
            <a:r>
              <a:rPr kumimoji="1" lang="ja-JP" altLang="en-US" sz="800" dirty="0">
                <a:solidFill>
                  <a:schemeClr val="tx1"/>
                </a:solidFill>
                <a:latin typeface="BIZ UDPゴシック" panose="020B0400000000000000" pitchFamily="50" charset="-128"/>
                <a:ea typeface="BIZ UDPゴシック" panose="020B0400000000000000" pitchFamily="50" charset="-128"/>
              </a:rPr>
              <a:t>ビジネスベース」によるビジネス化支援、ベイエリアにおける産業集積拠点の形成）</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・脱炭素化の促進に向けた需要創出</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9388" lvl="0" defTabSz="959937">
              <a:defRPr/>
            </a:pPr>
            <a:r>
              <a:rPr kumimoji="1" lang="ja-JP" altLang="en-US" sz="800" dirty="0">
                <a:solidFill>
                  <a:schemeClr val="tx1"/>
                </a:solidFill>
                <a:latin typeface="BIZ UDPゴシック" panose="020B0400000000000000" pitchFamily="50" charset="-128"/>
                <a:ea typeface="BIZ UDPゴシック" panose="020B0400000000000000" pitchFamily="50" charset="-128"/>
              </a:rPr>
              <a:t>　（カーボンニュートラル技術の先導的社会実装及び活用の促進）</a:t>
            </a:r>
          </a:p>
          <a:p>
            <a:pPr marL="179388" lvl="0" defTabSz="959937">
              <a:defRPr/>
            </a:pP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B023D64D-84F3-4F41-89DE-AADE3C82757A}"/>
              </a:ext>
            </a:extLst>
          </p:cNvPr>
          <p:cNvSpPr/>
          <p:nvPr/>
        </p:nvSpPr>
        <p:spPr>
          <a:xfrm>
            <a:off x="5059020" y="1725758"/>
            <a:ext cx="4762832" cy="27220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○事業者向け</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・脱炭素経営宣言制度を通じた脱炭素化の促進</a:t>
            </a:r>
            <a:r>
              <a:rPr kumimoji="1" lang="ja-JP" altLang="en-US" sz="600" dirty="0">
                <a:solidFill>
                  <a:schemeClr val="tx1"/>
                </a:solidFill>
                <a:latin typeface="BIZ UDPゴシック" panose="020B0400000000000000" pitchFamily="50" charset="-128"/>
                <a:ea typeface="BIZ UDPゴシック" panose="020B0400000000000000" pitchFamily="50" charset="-128"/>
              </a:rPr>
              <a:t>（</a:t>
            </a:r>
            <a:r>
              <a:rPr lang="ja-JP" altLang="en-US" sz="600" dirty="0">
                <a:solidFill>
                  <a:schemeClr val="tx1"/>
                </a:solidFill>
                <a:latin typeface="BIZ UDPゴシック" panose="020B0400000000000000" pitchFamily="50" charset="-128"/>
                <a:ea typeface="BIZ UDPゴシック" panose="020B0400000000000000" pitchFamily="50" charset="-128"/>
              </a:rPr>
              <a:t>約</a:t>
            </a:r>
            <a:r>
              <a:rPr lang="en-US" altLang="ja-JP" sz="600" dirty="0">
                <a:solidFill>
                  <a:schemeClr val="tx1"/>
                </a:solidFill>
                <a:latin typeface="BIZ UDPゴシック" panose="020B0400000000000000" pitchFamily="50" charset="-128"/>
                <a:ea typeface="BIZ UDPゴシック" panose="020B0400000000000000" pitchFamily="50" charset="-128"/>
              </a:rPr>
              <a:t>10,500</a:t>
            </a:r>
            <a:r>
              <a:rPr lang="ja-JP" altLang="en-US" sz="600" dirty="0">
                <a:solidFill>
                  <a:schemeClr val="tx1"/>
                </a:solidFill>
                <a:latin typeface="BIZ UDPゴシック" panose="020B0400000000000000" pitchFamily="50" charset="-128"/>
                <a:ea typeface="BIZ UDPゴシック" panose="020B0400000000000000" pitchFamily="50" charset="-128"/>
              </a:rPr>
              <a:t>事業者が宣言</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令和７年１０月１３日時点</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lang="ja-JP" altLang="en-US" sz="600" dirty="0">
                <a:solidFill>
                  <a:schemeClr val="tx1"/>
                </a:solidFill>
                <a:latin typeface="BIZ UDPゴシック" panose="020B0400000000000000" pitchFamily="50" charset="-128"/>
                <a:ea typeface="BIZ UDPゴシック" panose="020B0400000000000000" pitchFamily="50" charset="-128"/>
              </a:rPr>
              <a:t>）</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・４８</a:t>
            </a:r>
            <a:r>
              <a:rPr lang="ja-JP" altLang="en-US" sz="750" dirty="0">
                <a:solidFill>
                  <a:schemeClr val="tx1"/>
                </a:solidFill>
                <a:latin typeface="BIZ UDPゴシック" panose="020B0400000000000000" pitchFamily="50" charset="-128"/>
                <a:ea typeface="BIZ UDPゴシック" panose="020B0400000000000000" pitchFamily="50" charset="-128"/>
              </a:rPr>
              <a:t>事業者がＣＯ₂削減分をクレジット化し万博協会に寄付（予定含む）　</a:t>
            </a:r>
            <a:br>
              <a:rPr lang="en-US" altLang="ja-JP" sz="300" dirty="0">
                <a:solidFill>
                  <a:schemeClr val="tx1"/>
                </a:solidFill>
                <a:latin typeface="BIZ UDPゴシック" panose="020B0400000000000000" pitchFamily="50" charset="-128"/>
                <a:ea typeface="BIZ UDPゴシック" panose="020B0400000000000000" pitchFamily="50" charset="-128"/>
              </a:rPr>
            </a:b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（クレジット創出量</a:t>
            </a:r>
            <a:r>
              <a:rPr lang="en-US" altLang="ja-JP" sz="500" dirty="0">
                <a:solidFill>
                  <a:schemeClr val="tx1"/>
                </a:solidFill>
                <a:latin typeface="BIZ UDPゴシック" panose="020B0400000000000000" pitchFamily="50" charset="-128"/>
                <a:ea typeface="BIZ UDPゴシック" panose="020B0400000000000000" pitchFamily="50" charset="-128"/>
              </a:rPr>
              <a:t>:411</a:t>
            </a:r>
            <a:r>
              <a:rPr lang="ja-JP" altLang="en-US" sz="500" dirty="0">
                <a:solidFill>
                  <a:schemeClr val="tx1"/>
                </a:solidFill>
                <a:latin typeface="BIZ UDPゴシック" panose="020B0400000000000000" pitchFamily="50" charset="-128"/>
                <a:ea typeface="BIZ UDPゴシック" panose="020B0400000000000000" pitchFamily="50" charset="-128"/>
              </a:rPr>
              <a:t>ｔ</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ＣＯ₂（令和７年</a:t>
            </a:r>
            <a:r>
              <a:rPr lang="en-US" altLang="ja-JP" sz="500" dirty="0">
                <a:solidFill>
                  <a:schemeClr val="tx1"/>
                </a:solidFill>
                <a:latin typeface="BIZ UDPゴシック" panose="020B0400000000000000" pitchFamily="50" charset="-128"/>
                <a:ea typeface="BIZ UDPゴシック" panose="020B0400000000000000" pitchFamily="50" charset="-128"/>
              </a:rPr>
              <a:t>3</a:t>
            </a:r>
            <a:r>
              <a:rPr lang="ja-JP" altLang="en-US" sz="500" dirty="0">
                <a:solidFill>
                  <a:schemeClr val="tx1"/>
                </a:solidFill>
                <a:latin typeface="BIZ UDPゴシック" panose="020B0400000000000000" pitchFamily="50" charset="-128"/>
                <a:ea typeface="BIZ UDPゴシック" panose="020B0400000000000000" pitchFamily="50" charset="-128"/>
              </a:rPr>
              <a:t>月末時点））</a:t>
            </a:r>
            <a:r>
              <a:rPr kumimoji="1" lang="ja-JP" altLang="en-US" sz="500" dirty="0">
                <a:solidFill>
                  <a:schemeClr val="tx1"/>
                </a:solidFill>
                <a:latin typeface="BIZ UDPゴシック" panose="020B0400000000000000" pitchFamily="50" charset="-128"/>
                <a:ea typeface="BIZ UDPゴシック" panose="020B0400000000000000" pitchFamily="50" charset="-128"/>
              </a:rPr>
              <a:t>　</a:t>
            </a:r>
            <a:r>
              <a:rPr kumimoji="1" lang="ja-JP" altLang="en-US" sz="4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a:t>
            </a:r>
            <a:r>
              <a:rPr kumimoji="1" lang="en-US" altLang="ja-JP" sz="750" dirty="0">
                <a:solidFill>
                  <a:schemeClr val="tx1"/>
                </a:solidFill>
                <a:latin typeface="BIZ UDPゴシック" panose="020B0400000000000000" pitchFamily="50" charset="-128"/>
                <a:ea typeface="BIZ UDPゴシック" panose="020B0400000000000000" pitchFamily="50" charset="-128"/>
              </a:rPr>
              <a:t>ESG</a:t>
            </a:r>
            <a:r>
              <a:rPr kumimoji="1" lang="ja-JP" altLang="en-US" sz="750" dirty="0">
                <a:solidFill>
                  <a:schemeClr val="tx1"/>
                </a:solidFill>
                <a:latin typeface="BIZ UDPゴシック" panose="020B0400000000000000" pitchFamily="50" charset="-128"/>
                <a:ea typeface="BIZ UDPゴシック" panose="020B0400000000000000" pitchFamily="50" charset="-128"/>
              </a:rPr>
              <a:t>投融資促進に向け産官金の意見交換の場を新設</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endParaRPr lang="en-US" altLang="ja-JP" sz="100" b="1" dirty="0">
              <a:solidFill>
                <a:schemeClr val="tx1"/>
              </a:solidFill>
              <a:latin typeface="BIZ UDPゴシック" panose="020B0400000000000000" pitchFamily="50" charset="-128"/>
              <a:ea typeface="BIZ UDPゴシック" panose="020B0400000000000000" pitchFamily="50" charset="-128"/>
            </a:endParaRPr>
          </a:p>
          <a:p>
            <a:r>
              <a:rPr lang="ja-JP" altLang="en-US" sz="900" b="1" dirty="0">
                <a:solidFill>
                  <a:schemeClr val="tx1"/>
                </a:solidFill>
                <a:latin typeface="BIZ UDPゴシック" panose="020B0400000000000000" pitchFamily="50" charset="-128"/>
                <a:ea typeface="BIZ UDPゴシック" panose="020B0400000000000000" pitchFamily="50" charset="-128"/>
              </a:rPr>
              <a:t>○府民向け</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・脱炭素行動や</a:t>
            </a:r>
            <a:r>
              <a:rPr kumimoji="1" lang="en-US" altLang="ja-JP" sz="750" dirty="0">
                <a:solidFill>
                  <a:schemeClr val="tx1"/>
                </a:solidFill>
                <a:latin typeface="BIZ UDPゴシック" panose="020B0400000000000000" pitchFamily="50" charset="-128"/>
                <a:ea typeface="BIZ UDPゴシック" panose="020B0400000000000000" pitchFamily="50" charset="-128"/>
              </a:rPr>
              <a:t>CO</a:t>
            </a:r>
            <a:r>
              <a:rPr kumimoji="1" lang="en-US" altLang="ja-JP" sz="750" i="0" u="none" strike="noStrike" kern="1200" baseline="-25000" dirty="0">
                <a:solidFill>
                  <a:schemeClr val="tx1"/>
                </a:solidFill>
                <a:effectLst/>
                <a:latin typeface="BIZ UDPゴシック" panose="020B0400000000000000" pitchFamily="50" charset="-128"/>
                <a:ea typeface="BIZ UDPゴシック" panose="020B0400000000000000" pitchFamily="50" charset="-128"/>
              </a:rPr>
              <a:t>2</a:t>
            </a:r>
            <a:r>
              <a:rPr kumimoji="1" lang="ja-JP" altLang="en-US" sz="750" dirty="0">
                <a:solidFill>
                  <a:schemeClr val="tx1"/>
                </a:solidFill>
                <a:latin typeface="BIZ UDPゴシック" panose="020B0400000000000000" pitchFamily="50" charset="-128"/>
                <a:ea typeface="BIZ UDPゴシック" panose="020B0400000000000000" pitchFamily="50" charset="-128"/>
              </a:rPr>
              <a:t>削減量の見える化を実施</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・民間事業者等と連携し新たな</a:t>
            </a:r>
            <a:r>
              <a:rPr kumimoji="1" lang="en-US" altLang="ja-JP" sz="750" dirty="0">
                <a:solidFill>
                  <a:schemeClr val="tx1"/>
                </a:solidFill>
                <a:latin typeface="BIZ UDPゴシック" panose="020B0400000000000000" pitchFamily="50" charset="-128"/>
                <a:ea typeface="BIZ UDPゴシック" panose="020B0400000000000000" pitchFamily="50" charset="-128"/>
              </a:rPr>
              <a:t>CFP</a:t>
            </a:r>
            <a:r>
              <a:rPr kumimoji="1" lang="ja-JP" altLang="en-US" sz="750" dirty="0">
                <a:solidFill>
                  <a:schemeClr val="tx1"/>
                </a:solidFill>
                <a:latin typeface="BIZ UDPゴシック" panose="020B0400000000000000" pitchFamily="50" charset="-128"/>
                <a:ea typeface="BIZ UDPゴシック" panose="020B0400000000000000" pitchFamily="50" charset="-128"/>
              </a:rPr>
              <a:t>表示を開始</a:t>
            </a:r>
            <a:endParaRPr kumimoji="1"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750" dirty="0">
                <a:solidFill>
                  <a:schemeClr val="tx1"/>
                </a:solidFill>
                <a:latin typeface="BIZ UDPゴシック" panose="020B0400000000000000" pitchFamily="50" charset="-128"/>
                <a:ea typeface="BIZ UDPゴシック" panose="020B0400000000000000" pitchFamily="50" charset="-128"/>
              </a:rPr>
              <a:t>　（</a:t>
            </a:r>
            <a:r>
              <a:rPr kumimoji="1" lang="en-US" altLang="ja-JP" sz="750" dirty="0">
                <a:solidFill>
                  <a:schemeClr val="tx1"/>
                </a:solidFill>
                <a:latin typeface="BIZ UDPゴシック" panose="020B0400000000000000" pitchFamily="50" charset="-128"/>
                <a:ea typeface="BIZ UDPゴシック" panose="020B0400000000000000" pitchFamily="50" charset="-128"/>
              </a:rPr>
              <a:t>19</a:t>
            </a:r>
            <a:r>
              <a:rPr kumimoji="1" lang="ja-JP" altLang="en-US" sz="750" dirty="0">
                <a:solidFill>
                  <a:schemeClr val="tx1"/>
                </a:solidFill>
                <a:latin typeface="BIZ UDPゴシック" panose="020B0400000000000000" pitchFamily="50" charset="-128"/>
                <a:ea typeface="BIZ UDPゴシック" panose="020B0400000000000000" pitchFamily="50" charset="-128"/>
              </a:rPr>
              <a:t>事業者参画、</a:t>
            </a:r>
            <a:r>
              <a:rPr kumimoji="1" lang="en-US" altLang="ja-JP" sz="750" dirty="0">
                <a:solidFill>
                  <a:schemeClr val="tx1"/>
                </a:solidFill>
                <a:latin typeface="BIZ UDPゴシック" panose="020B0400000000000000" pitchFamily="50" charset="-128"/>
                <a:ea typeface="BIZ UDPゴシック" panose="020B0400000000000000" pitchFamily="50" charset="-128"/>
              </a:rPr>
              <a:t>CFP</a:t>
            </a:r>
            <a:r>
              <a:rPr kumimoji="1" lang="ja-JP" altLang="en-US" sz="750" dirty="0">
                <a:solidFill>
                  <a:schemeClr val="tx1"/>
                </a:solidFill>
                <a:latin typeface="BIZ UDPゴシック" panose="020B0400000000000000" pitchFamily="50" charset="-128"/>
                <a:ea typeface="BIZ UDPゴシック" panose="020B0400000000000000" pitchFamily="50" charset="-128"/>
              </a:rPr>
              <a:t>表示商品数１７０製品</a:t>
            </a:r>
            <a:r>
              <a:rPr lang="ja-JP" altLang="en-US" sz="500" dirty="0">
                <a:solidFill>
                  <a:schemeClr val="tx1"/>
                </a:solidFill>
                <a:latin typeface="BIZ UDPゴシック" panose="020B0400000000000000" pitchFamily="50" charset="-128"/>
                <a:ea typeface="BIZ UDPゴシック" panose="020B0400000000000000" pitchFamily="50" charset="-128"/>
              </a:rPr>
              <a:t>（</a:t>
            </a: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令和７年１０月１３日時点</a:t>
            </a:r>
            <a:r>
              <a:rPr lang="ja-JP" altLang="en-US" sz="500" dirty="0">
                <a:solidFill>
                  <a:schemeClr val="tx1"/>
                </a:solidFill>
                <a:latin typeface="BIZ UDPゴシック" panose="020B0400000000000000" pitchFamily="50" charset="-128"/>
                <a:ea typeface="BIZ UDPゴシック" panose="020B0400000000000000" pitchFamily="50" charset="-128"/>
              </a:rPr>
              <a:t>） </a:t>
            </a:r>
            <a:r>
              <a:rPr kumimoji="1" lang="ja-JP" altLang="en-US" sz="700" dirty="0">
                <a:solidFill>
                  <a:schemeClr val="tx1"/>
                </a:solidFill>
                <a:latin typeface="BIZ UDPゴシック" panose="020B0400000000000000" pitchFamily="50" charset="-128"/>
                <a:ea typeface="BIZ UDPゴシック" panose="020B0400000000000000" pitchFamily="50" charset="-128"/>
              </a:rPr>
              <a:t>）</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marL="92075" indent="-92075"/>
            <a:r>
              <a:rPr kumimoji="1"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2E3A3A74-3251-4311-925E-FA12B7F12CAC}"/>
              </a:ext>
            </a:extLst>
          </p:cNvPr>
          <p:cNvSpPr/>
          <p:nvPr/>
        </p:nvSpPr>
        <p:spPr>
          <a:xfrm>
            <a:off x="213957" y="4497377"/>
            <a:ext cx="4792144" cy="103751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ctr"/>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○プラスチックごみ削減に向けた意識醸成・取組拡大</a:t>
            </a: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・マイボトルの利用促進</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ja-JP" altLang="en-US" sz="500" dirty="0">
                <a:solidFill>
                  <a:schemeClr val="tx1"/>
                </a:solidFill>
                <a:latin typeface="BIZ UDPゴシック" panose="020B0400000000000000" pitchFamily="50" charset="-128"/>
                <a:ea typeface="BIZ UDPゴシック" panose="020B0400000000000000" pitchFamily="50" charset="-128"/>
              </a:rPr>
              <a:t>　　　（マイボトルスポット</a:t>
            </a:r>
            <a:r>
              <a:rPr lang="en-US" altLang="ja-JP" sz="500" dirty="0">
                <a:solidFill>
                  <a:schemeClr val="tx1"/>
                </a:solidFill>
                <a:latin typeface="BIZ UDPゴシック" panose="020B0400000000000000" pitchFamily="50" charset="-128"/>
                <a:ea typeface="BIZ UDPゴシック" panose="020B0400000000000000" pitchFamily="50" charset="-128"/>
              </a:rPr>
              <a:t>5,536</a:t>
            </a:r>
            <a:r>
              <a:rPr lang="ja-JP" altLang="en-US" sz="500" dirty="0">
                <a:solidFill>
                  <a:schemeClr val="tx1"/>
                </a:solidFill>
                <a:latin typeface="BIZ UDPゴシック" panose="020B0400000000000000" pitchFamily="50" charset="-128"/>
                <a:ea typeface="BIZ UDPゴシック" panose="020B0400000000000000" pitchFamily="50" charset="-128"/>
              </a:rPr>
              <a:t>か所</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令和８年</a:t>
            </a:r>
            <a:r>
              <a:rPr lang="en-US" altLang="ja-JP" sz="500" dirty="0">
                <a:solidFill>
                  <a:schemeClr val="tx1"/>
                </a:solidFill>
                <a:latin typeface="BIZ UDPゴシック" panose="020B0400000000000000" pitchFamily="50" charset="-128"/>
                <a:ea typeface="BIZ UDPゴシック" panose="020B0400000000000000" pitchFamily="50" charset="-128"/>
              </a:rPr>
              <a:t>1</a:t>
            </a:r>
            <a:r>
              <a:rPr lang="ja-JP" altLang="en-US" sz="500" dirty="0">
                <a:solidFill>
                  <a:schemeClr val="tx1"/>
                </a:solidFill>
                <a:latin typeface="BIZ UDPゴシック" panose="020B0400000000000000" pitchFamily="50" charset="-128"/>
                <a:ea typeface="BIZ UDPゴシック" panose="020B0400000000000000" pitchFamily="50" charset="-128"/>
              </a:rPr>
              <a:t>月末時点</a:t>
            </a:r>
            <a:r>
              <a:rPr lang="en-US" altLang="ja-JP" sz="500" dirty="0">
                <a:solidFill>
                  <a:schemeClr val="tx1"/>
                </a:solidFill>
                <a:latin typeface="BIZ UDPゴシック" panose="020B0400000000000000" pitchFamily="50" charset="-128"/>
                <a:ea typeface="BIZ UDPゴシック" panose="020B0400000000000000" pitchFamily="50" charset="-128"/>
              </a:rPr>
              <a:t>)</a:t>
            </a:r>
            <a:r>
              <a:rPr lang="ja-JP" altLang="en-US" sz="500" dirty="0">
                <a:solidFill>
                  <a:schemeClr val="tx1"/>
                </a:solidFill>
                <a:latin typeface="BIZ UDPゴシック" panose="020B0400000000000000" pitchFamily="50" charset="-128"/>
                <a:ea typeface="BIZ UDPゴシック" panose="020B0400000000000000" pitchFamily="50" charset="-128"/>
              </a:rPr>
              <a:t> 、万博会場内に給水機</a:t>
            </a:r>
            <a:r>
              <a:rPr lang="en-US" altLang="ja-JP" sz="500" dirty="0">
                <a:solidFill>
                  <a:schemeClr val="tx1"/>
                </a:solidFill>
                <a:latin typeface="BIZ UDPゴシック" panose="020B0400000000000000" pitchFamily="50" charset="-128"/>
                <a:ea typeface="BIZ UDPゴシック" panose="020B0400000000000000" pitchFamily="50" charset="-128"/>
              </a:rPr>
              <a:t>59</a:t>
            </a:r>
            <a:r>
              <a:rPr lang="ja-JP" altLang="en-US" sz="500" dirty="0">
                <a:solidFill>
                  <a:schemeClr val="tx1"/>
                </a:solidFill>
                <a:latin typeface="BIZ UDPゴシック" panose="020B0400000000000000" pitchFamily="50" charset="-128"/>
                <a:ea typeface="BIZ UDPゴシック" panose="020B0400000000000000" pitchFamily="50" charset="-128"/>
              </a:rPr>
              <a:t>台設置）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a:t>
            </a:r>
            <a:r>
              <a:rPr lang="en-US" altLang="ja-JP" sz="750" dirty="0">
                <a:solidFill>
                  <a:schemeClr val="tx1"/>
                </a:solidFill>
                <a:latin typeface="BIZ UDPゴシック" panose="020B0400000000000000" pitchFamily="50" charset="-128"/>
                <a:ea typeface="BIZ UDPゴシック" panose="020B0400000000000000" pitchFamily="50" charset="-128"/>
              </a:rPr>
              <a:t>Osaka</a:t>
            </a:r>
            <a:r>
              <a:rPr lang="ja-JP" altLang="en-US" sz="750" dirty="0">
                <a:solidFill>
                  <a:schemeClr val="tx1"/>
                </a:solidFill>
                <a:latin typeface="BIZ UDPゴシック" panose="020B0400000000000000" pitchFamily="50" charset="-128"/>
                <a:ea typeface="BIZ UDPゴシック" panose="020B0400000000000000" pitchFamily="50" charset="-128"/>
              </a:rPr>
              <a:t>ほかさんマップ」でマイボトル・マイ容器利用可能店舗を情報発信</a:t>
            </a: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・オール大阪でごみ削減推進</a:t>
            </a:r>
            <a:r>
              <a:rPr lang="ja-JP" altLang="en-US" sz="500" dirty="0">
                <a:solidFill>
                  <a:schemeClr val="tx1"/>
                </a:solidFill>
                <a:latin typeface="BIZ UDPゴシック" panose="020B0400000000000000" pitchFamily="50" charset="-128"/>
                <a:ea typeface="BIZ UDPゴシック" panose="020B0400000000000000" pitchFamily="50" charset="-128"/>
              </a:rPr>
              <a:t>（ごみゼロアクション：約</a:t>
            </a:r>
            <a:r>
              <a:rPr lang="en-US" altLang="ja-JP" sz="500" dirty="0">
                <a:solidFill>
                  <a:schemeClr val="tx1"/>
                </a:solidFill>
                <a:latin typeface="BIZ UDPゴシック" panose="020B0400000000000000" pitchFamily="50" charset="-128"/>
                <a:ea typeface="BIZ UDPゴシック" panose="020B0400000000000000" pitchFamily="50" charset="-128"/>
              </a:rPr>
              <a:t>21</a:t>
            </a:r>
            <a:r>
              <a:rPr lang="ja-JP" altLang="en-US" sz="500" dirty="0">
                <a:solidFill>
                  <a:schemeClr val="tx1"/>
                </a:solidFill>
                <a:latin typeface="BIZ UDPゴシック" panose="020B0400000000000000" pitchFamily="50" charset="-128"/>
                <a:ea typeface="BIZ UDPゴシック" panose="020B0400000000000000" pitchFamily="50" charset="-128"/>
              </a:rPr>
              <a:t>万人参加</a:t>
            </a:r>
            <a:r>
              <a:rPr lang="ja-JP" altLang="en-US" sz="400" dirty="0">
                <a:solidFill>
                  <a:schemeClr val="tx1"/>
                </a:solidFill>
                <a:latin typeface="BIZ UDPゴシック" panose="020B0400000000000000" pitchFamily="50" charset="-128"/>
                <a:ea typeface="BIZ UDPゴシック" panose="020B0400000000000000" pitchFamily="50" charset="-128"/>
              </a:rPr>
              <a:t>（令和</a:t>
            </a:r>
            <a:r>
              <a:rPr lang="en-US" altLang="ja-JP" sz="400" dirty="0">
                <a:solidFill>
                  <a:schemeClr val="tx1"/>
                </a:solidFill>
                <a:latin typeface="BIZ UDPゴシック" panose="020B0400000000000000" pitchFamily="50" charset="-128"/>
                <a:ea typeface="BIZ UDPゴシック" panose="020B0400000000000000" pitchFamily="50" charset="-128"/>
              </a:rPr>
              <a:t>7</a:t>
            </a:r>
            <a:r>
              <a:rPr lang="ja-JP" altLang="en-US" sz="400" dirty="0">
                <a:solidFill>
                  <a:schemeClr val="tx1"/>
                </a:solidFill>
                <a:latin typeface="BIZ UDPゴシック" panose="020B0400000000000000" pitchFamily="50" charset="-128"/>
                <a:ea typeface="BIZ UDPゴシック" panose="020B0400000000000000" pitchFamily="50" charset="-128"/>
              </a:rPr>
              <a:t>年</a:t>
            </a:r>
            <a:r>
              <a:rPr lang="en-US" altLang="ja-JP" sz="400" dirty="0">
                <a:solidFill>
                  <a:schemeClr val="tx1"/>
                </a:solidFill>
                <a:latin typeface="BIZ UDPゴシック" panose="020B0400000000000000" pitchFamily="50" charset="-128"/>
                <a:ea typeface="BIZ UDPゴシック" panose="020B0400000000000000" pitchFamily="50" charset="-128"/>
              </a:rPr>
              <a:t>11</a:t>
            </a:r>
            <a:r>
              <a:rPr lang="ja-JP" altLang="en-US" sz="400" dirty="0">
                <a:solidFill>
                  <a:schemeClr val="tx1"/>
                </a:solidFill>
                <a:latin typeface="BIZ UDPゴシック" panose="020B0400000000000000" pitchFamily="50" charset="-128"/>
                <a:ea typeface="BIZ UDPゴシック" panose="020B0400000000000000" pitchFamily="50" charset="-128"/>
              </a:rPr>
              <a:t>月末時点）</a:t>
            </a:r>
            <a:r>
              <a:rPr lang="ja-JP" altLang="en-US" sz="500" dirty="0">
                <a:solidFill>
                  <a:schemeClr val="tx1"/>
                </a:solidFill>
                <a:latin typeface="BIZ UDPゴシック" panose="020B0400000000000000" pitchFamily="50" charset="-128"/>
                <a:ea typeface="BIZ UDPゴシック" panose="020B0400000000000000" pitchFamily="50" charset="-128"/>
              </a:rPr>
              <a:t>）</a:t>
            </a:r>
            <a:endParaRPr lang="ja-JP" altLang="en-US" sz="4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・バイオプラスチック製品の開発・ビジネス化支援</a:t>
            </a:r>
          </a:p>
        </p:txBody>
      </p:sp>
      <p:sp>
        <p:nvSpPr>
          <p:cNvPr id="45" name="正方形/長方形 44">
            <a:extLst>
              <a:ext uri="{FF2B5EF4-FFF2-40B4-BE49-F238E27FC236}">
                <a16:creationId xmlns:a16="http://schemas.microsoft.com/office/drawing/2014/main" id="{8CC6AC23-DF51-4AEE-8036-88AD3A6C9138}"/>
              </a:ext>
            </a:extLst>
          </p:cNvPr>
          <p:cNvSpPr/>
          <p:nvPr/>
        </p:nvSpPr>
        <p:spPr>
          <a:xfrm>
            <a:off x="270602" y="5929480"/>
            <a:ext cx="4527533" cy="727887"/>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r>
              <a:rPr lang="ja-JP" altLang="en-US" sz="900" b="1" dirty="0">
                <a:solidFill>
                  <a:schemeClr val="tx1"/>
                </a:solidFill>
                <a:latin typeface="BIZ UDPゴシック" panose="020B0400000000000000" pitchFamily="50" charset="-128"/>
                <a:ea typeface="BIZ UDPゴシック" panose="020B0400000000000000" pitchFamily="50" charset="-128"/>
              </a:rPr>
              <a:t>▶大阪ブルー・オーシャン・ビジョンの目標達成に向けた取組の加速</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・全国豊かな海づくり大会を通じた水産資源の保護・管理と海・河川等の環境保全</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・マイボトル携帯の普及啓発等</a:t>
            </a:r>
            <a:endParaRPr kumimoji="1" lang="en-US" altLang="ja-JP" sz="800" strike="sngStrike" dirty="0">
              <a:solidFill>
                <a:schemeClr val="tx1"/>
              </a:solidFill>
              <a:latin typeface="BIZ UDPゴシック" panose="020B0400000000000000" pitchFamily="50" charset="-128"/>
              <a:ea typeface="BIZ UDPゴシック" panose="020B0400000000000000" pitchFamily="50" charset="-128"/>
            </a:endParaRPr>
          </a:p>
          <a:p>
            <a:pPr marL="90488"/>
            <a:r>
              <a:rPr kumimoji="1" lang="ja-JP" altLang="en-US" sz="800" dirty="0">
                <a:solidFill>
                  <a:schemeClr val="tx1"/>
                </a:solidFill>
                <a:latin typeface="BIZ UDPゴシック" panose="020B0400000000000000" pitchFamily="50" charset="-128"/>
                <a:ea typeface="BIZ UDPゴシック" panose="020B0400000000000000" pitchFamily="50" charset="-128"/>
              </a:rPr>
              <a:t>・プラスチックごみの回収や発生源対策の推進</a:t>
            </a:r>
          </a:p>
        </p:txBody>
      </p:sp>
      <p:sp>
        <p:nvSpPr>
          <p:cNvPr id="60" name="正方形/長方形 59">
            <a:extLst>
              <a:ext uri="{FF2B5EF4-FFF2-40B4-BE49-F238E27FC236}">
                <a16:creationId xmlns:a16="http://schemas.microsoft.com/office/drawing/2014/main" id="{A8AECFFD-EF72-4DE9-8B5E-39994DC767DF}"/>
              </a:ext>
            </a:extLst>
          </p:cNvPr>
          <p:cNvSpPr/>
          <p:nvPr/>
        </p:nvSpPr>
        <p:spPr>
          <a:xfrm>
            <a:off x="5105016" y="4663872"/>
            <a:ext cx="4803307" cy="1005121"/>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○官民連携モデルを確立し、大阪</a:t>
            </a:r>
            <a:r>
              <a:rPr lang="ja-JP" altLang="en-US" sz="900" b="1" dirty="0">
                <a:solidFill>
                  <a:schemeClr val="tx1"/>
                </a:solidFill>
                <a:latin typeface="BIZ UDPゴシック" panose="020B0400000000000000" pitchFamily="50" charset="-128"/>
                <a:ea typeface="BIZ UDPゴシック" panose="020B0400000000000000" pitchFamily="50" charset="-128"/>
              </a:rPr>
              <a:t>湾全域での藻場創出等拡大</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・兵庫県と</a:t>
            </a:r>
            <a:r>
              <a:rPr kumimoji="1" lang="ja-JP" altLang="en-US" sz="750" dirty="0">
                <a:solidFill>
                  <a:schemeClr val="tx1"/>
                </a:solidFill>
                <a:latin typeface="BIZ UDPゴシック" panose="020B0400000000000000" pitchFamily="50" charset="-128"/>
                <a:ea typeface="BIZ UDPゴシック" panose="020B0400000000000000" pitchFamily="50" charset="-128"/>
              </a:rPr>
              <a:t>大阪湾ブルーカーボン生態系アライアンス（</a:t>
            </a:r>
            <a:r>
              <a:rPr lang="en-US" altLang="ja-JP" sz="750" dirty="0">
                <a:solidFill>
                  <a:schemeClr val="tx1"/>
                </a:solidFill>
                <a:latin typeface="BIZ UDPゴシック" panose="020B0400000000000000" pitchFamily="50" charset="-128"/>
                <a:ea typeface="BIZ UDPゴシック" panose="020B0400000000000000" pitchFamily="50" charset="-128"/>
              </a:rPr>
              <a:t>MOBA</a:t>
            </a:r>
            <a:r>
              <a:rPr lang="ja-JP" altLang="en-US" sz="750" dirty="0">
                <a:solidFill>
                  <a:schemeClr val="tx1"/>
                </a:solidFill>
                <a:latin typeface="BIZ UDPゴシック" panose="020B0400000000000000" pitchFamily="50" charset="-128"/>
                <a:ea typeface="BIZ UDPゴシック" panose="020B0400000000000000" pitchFamily="50" charset="-128"/>
              </a:rPr>
              <a:t>）を設立</a:t>
            </a:r>
            <a:r>
              <a:rPr lang="ja-JP" altLang="en-US" sz="500" dirty="0">
                <a:solidFill>
                  <a:schemeClr val="tx1"/>
                </a:solidFill>
                <a:latin typeface="BIZ UDPゴシック" panose="020B0400000000000000" pitchFamily="50" charset="-128"/>
                <a:ea typeface="BIZ UDPゴシック" panose="020B0400000000000000" pitchFamily="50" charset="-128"/>
              </a:rPr>
              <a:t>（令和６年１月）</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・万博会場周辺海域に約</a:t>
            </a:r>
            <a:r>
              <a:rPr lang="en-US" altLang="ja-JP" sz="750" dirty="0">
                <a:solidFill>
                  <a:schemeClr val="tx1"/>
                </a:solidFill>
                <a:latin typeface="BIZ UDPゴシック" panose="020B0400000000000000" pitchFamily="50" charset="-128"/>
                <a:ea typeface="BIZ UDPゴシック" panose="020B0400000000000000" pitchFamily="50" charset="-128"/>
              </a:rPr>
              <a:t>1,000㎡</a:t>
            </a:r>
            <a:r>
              <a:rPr lang="ja-JP" altLang="en-US" sz="750" dirty="0">
                <a:solidFill>
                  <a:schemeClr val="tx1"/>
                </a:solidFill>
                <a:latin typeface="BIZ UDPゴシック" panose="020B0400000000000000" pitchFamily="50" charset="-128"/>
                <a:ea typeface="BIZ UDPゴシック" panose="020B0400000000000000" pitchFamily="50" charset="-128"/>
              </a:rPr>
              <a:t>の藻場を創出</a:t>
            </a:r>
            <a:endParaRPr lang="en-US" altLang="ja-JP" sz="7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750" dirty="0">
                <a:solidFill>
                  <a:schemeClr val="tx1"/>
                </a:solidFill>
                <a:latin typeface="BIZ UDPゴシック" panose="020B0400000000000000" pitchFamily="50" charset="-128"/>
                <a:ea typeface="BIZ UDPゴシック" panose="020B0400000000000000" pitchFamily="50" charset="-128"/>
              </a:rPr>
              <a:t>・適地調査結果・創出手法を公開し企業参入の課題解決に貢献</a:t>
            </a:r>
            <a:endParaRPr lang="en-US" altLang="ja-JP" sz="750"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D53DB1B5-1764-4EEC-856B-EBF8E63C675C}"/>
              </a:ext>
            </a:extLst>
          </p:cNvPr>
          <p:cNvSpPr/>
          <p:nvPr/>
        </p:nvSpPr>
        <p:spPr>
          <a:xfrm>
            <a:off x="5163900" y="5933800"/>
            <a:ext cx="4340480" cy="723568"/>
          </a:xfrm>
          <a:prstGeom prst="rect">
            <a:avLst/>
          </a:prstGeom>
          <a:ln>
            <a:solidFill>
              <a:schemeClr val="accent6"/>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r>
              <a:rPr lang="ja-JP" altLang="en-US" sz="900" b="1" dirty="0">
                <a:latin typeface="BIZ UDPゴシック" panose="020B0400000000000000" pitchFamily="50" charset="-128"/>
                <a:ea typeface="BIZ UDPゴシック" panose="020B0400000000000000" pitchFamily="50" charset="-128"/>
              </a:rPr>
              <a:t>▶ブルーカーボンの推進</a:t>
            </a:r>
            <a:endParaRPr kumimoji="1" lang="en-US" altLang="ja-JP" sz="800" dirty="0">
              <a:latin typeface="BIZ UDPゴシック" panose="020B0400000000000000" pitchFamily="50" charset="-128"/>
              <a:ea typeface="BIZ UDPゴシック" panose="020B0400000000000000" pitchFamily="50" charset="-128"/>
            </a:endParaRPr>
          </a:p>
          <a:p>
            <a:pPr marL="179388" indent="-85725"/>
            <a:r>
              <a:rPr kumimoji="1" lang="ja-JP" altLang="en-US" sz="800" dirty="0">
                <a:latin typeface="BIZ UDPゴシック" panose="020B0400000000000000" pitchFamily="50" charset="-128"/>
                <a:ea typeface="BIZ UDPゴシック" panose="020B0400000000000000" pitchFamily="50" charset="-128"/>
              </a:rPr>
              <a:t>・</a:t>
            </a:r>
            <a:r>
              <a:rPr kumimoji="1" lang="ja-JP" altLang="en-US" sz="800" dirty="0">
                <a:solidFill>
                  <a:schemeClr val="tx1"/>
                </a:solidFill>
                <a:latin typeface="BIZ UDPゴシック" panose="020B0400000000000000" pitchFamily="50" charset="-128"/>
                <a:ea typeface="BIZ UDPゴシック" panose="020B0400000000000000" pitchFamily="50" charset="-128"/>
              </a:rPr>
              <a:t>大阪湾</a:t>
            </a:r>
            <a:r>
              <a:rPr kumimoji="1" lang="en-US" altLang="ja-JP" sz="800" dirty="0">
                <a:solidFill>
                  <a:schemeClr val="tx1"/>
                </a:solidFill>
                <a:latin typeface="BIZ UDPゴシック" panose="020B0400000000000000" pitchFamily="50" charset="-128"/>
                <a:ea typeface="BIZ UDPゴシック" panose="020B0400000000000000" pitchFamily="50" charset="-128"/>
              </a:rPr>
              <a:t>MOBA</a:t>
            </a:r>
            <a:r>
              <a:rPr kumimoji="1" lang="ja-JP" altLang="en-US" sz="800" dirty="0">
                <a:solidFill>
                  <a:schemeClr val="tx1"/>
                </a:solidFill>
                <a:latin typeface="BIZ UDPゴシック" panose="020B0400000000000000" pitchFamily="50" charset="-128"/>
                <a:ea typeface="BIZ UDPゴシック" panose="020B0400000000000000" pitchFamily="50" charset="-128"/>
              </a:rPr>
              <a:t>リン</a:t>
            </a:r>
            <a:r>
              <a:rPr kumimoji="1" lang="ja-JP" altLang="en-US" sz="800" b="1" dirty="0">
                <a:solidFill>
                  <a:schemeClr val="tx1"/>
                </a:solidFill>
                <a:latin typeface="BIZ UDPゴシック" panose="020B0400000000000000" pitchFamily="50" charset="-128"/>
                <a:ea typeface="BIZ UDPゴシック" panose="020B0400000000000000" pitchFamily="50" charset="-128"/>
              </a:rPr>
              <a:t>ク</a:t>
            </a:r>
            <a:r>
              <a:rPr kumimoji="1" lang="ja-JP" altLang="en-US" sz="800" dirty="0">
                <a:solidFill>
                  <a:schemeClr val="tx1"/>
                </a:solidFill>
                <a:latin typeface="BIZ UDPゴシック" panose="020B0400000000000000" pitchFamily="50" charset="-128"/>
                <a:ea typeface="BIZ UDPゴシック" panose="020B0400000000000000" pitchFamily="50" charset="-128"/>
              </a:rPr>
              <a:t>構想の拠点藻場創出等を加速化</a:t>
            </a:r>
          </a:p>
          <a:p>
            <a:pPr marL="179388" indent="-85725"/>
            <a:r>
              <a:rPr kumimoji="1" lang="ja-JP" altLang="en-US" sz="800" dirty="0">
                <a:solidFill>
                  <a:schemeClr val="tx1"/>
                </a:solidFill>
                <a:latin typeface="BIZ UDPゴシック" panose="020B0400000000000000" pitchFamily="50" charset="-128"/>
                <a:ea typeface="BIZ UDPゴシック" panose="020B0400000000000000" pitchFamily="50" charset="-128"/>
              </a:rPr>
              <a:t>・万博会場周辺海域藻場の維持管理・モニタリングで藻場生態系を持続的に拡大、</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179388" indent="-179388"/>
            <a:r>
              <a:rPr kumimoji="1" lang="ja-JP" altLang="en-US" sz="800" dirty="0">
                <a:solidFill>
                  <a:schemeClr val="tx1"/>
                </a:solidFill>
                <a:latin typeface="BIZ UDPゴシック" panose="020B0400000000000000" pitchFamily="50" charset="-128"/>
                <a:ea typeface="BIZ UDPゴシック" panose="020B0400000000000000" pitchFamily="50" charset="-128"/>
              </a:rPr>
              <a:t>　　</a:t>
            </a:r>
            <a:r>
              <a:rPr kumimoji="1" lang="en-US" altLang="ja-JP" sz="800" dirty="0">
                <a:solidFill>
                  <a:schemeClr val="tx1"/>
                </a:solidFill>
                <a:latin typeface="BIZ UDPゴシック" panose="020B0400000000000000" pitchFamily="50" charset="-128"/>
                <a:ea typeface="BIZ UDPゴシック" panose="020B0400000000000000" pitchFamily="50" charset="-128"/>
              </a:rPr>
              <a:t>CO</a:t>
            </a:r>
            <a:r>
              <a:rPr kumimoji="1" lang="ja-JP" altLang="en-US" sz="800" dirty="0">
                <a:solidFill>
                  <a:schemeClr val="tx1"/>
                </a:solidFill>
                <a:latin typeface="BIZ UDPゴシック" panose="020B0400000000000000" pitchFamily="50" charset="-128"/>
                <a:ea typeface="BIZ UDPゴシック" panose="020B0400000000000000" pitchFamily="50" charset="-128"/>
              </a:rPr>
              <a:t>₂吸収量で</a:t>
            </a:r>
            <a:r>
              <a:rPr kumimoji="1" lang="en-US" altLang="ja-JP" sz="800" dirty="0">
                <a:solidFill>
                  <a:schemeClr val="tx1"/>
                </a:solidFill>
                <a:latin typeface="BIZ UDPゴシック" panose="020B0400000000000000" pitchFamily="50" charset="-128"/>
                <a:ea typeface="BIZ UDPゴシック" panose="020B0400000000000000" pitchFamily="50" charset="-128"/>
              </a:rPr>
              <a:t>J</a:t>
            </a:r>
            <a:r>
              <a:rPr kumimoji="1" lang="ja-JP" altLang="en-US" sz="800" dirty="0">
                <a:solidFill>
                  <a:schemeClr val="tx1"/>
                </a:solidFill>
                <a:latin typeface="BIZ UDPゴシック" panose="020B0400000000000000" pitchFamily="50" charset="-128"/>
                <a:ea typeface="BIZ UDPゴシック" panose="020B0400000000000000" pitchFamily="50" charset="-128"/>
              </a:rPr>
              <a:t>ブルークレジットを取得し藻場保全・拡大の資金源に</a:t>
            </a:r>
            <a:endParaRPr kumimoji="1" lang="ja-JP" altLang="en-US" sz="800" strike="dblStrike"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79605683-51D9-4B4C-AF24-3A23686FF001}"/>
              </a:ext>
            </a:extLst>
          </p:cNvPr>
          <p:cNvSpPr/>
          <p:nvPr/>
        </p:nvSpPr>
        <p:spPr>
          <a:xfrm>
            <a:off x="176933" y="247944"/>
            <a:ext cx="9503782" cy="1138543"/>
          </a:xfrm>
          <a:prstGeom prst="rect">
            <a:avLst/>
          </a:prstGeom>
          <a:solidFill>
            <a:schemeClr val="bg1"/>
          </a:solidFill>
          <a:ln cmpd="dbl">
            <a:solidFill>
              <a:schemeClr val="accent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rgbClr val="00B050"/>
                </a:solidFill>
                <a:effectLst/>
                <a:latin typeface="UD デジタル 教科書体 NK-B" panose="02020700000000000000" pitchFamily="18" charset="-128"/>
                <a:ea typeface="UD デジタル 教科書体 NK-B" panose="02020700000000000000" pitchFamily="18" charset="-128"/>
              </a:rPr>
              <a:t>≪未来社会の姿≫ 万博を契機とした脱炭素社会の実現</a:t>
            </a:r>
          </a:p>
          <a:p>
            <a:pPr algn="ctr"/>
            <a:endParaRPr kumimoji="1" lang="en-US" altLang="ja-JP" sz="1600" b="1" u="sng" dirty="0">
              <a:solidFill>
                <a:schemeClr val="tx1"/>
              </a:solidFill>
              <a:effectLst>
                <a:glow rad="228600">
                  <a:schemeClr val="accent6">
                    <a:alpha val="40000"/>
                  </a:scheme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56" name="グループ化 55">
            <a:extLst>
              <a:ext uri="{FF2B5EF4-FFF2-40B4-BE49-F238E27FC236}">
                <a16:creationId xmlns:a16="http://schemas.microsoft.com/office/drawing/2014/main" id="{556019FF-468C-405B-A5CF-6688A93825A6}"/>
              </a:ext>
            </a:extLst>
          </p:cNvPr>
          <p:cNvGrpSpPr/>
          <p:nvPr/>
        </p:nvGrpSpPr>
        <p:grpSpPr>
          <a:xfrm>
            <a:off x="2686628" y="616608"/>
            <a:ext cx="2072429" cy="339113"/>
            <a:chOff x="3358481" y="1105017"/>
            <a:chExt cx="2836675" cy="339113"/>
          </a:xfrm>
        </p:grpSpPr>
        <p:sp>
          <p:nvSpPr>
            <p:cNvPr id="57" name="楕円 56">
              <a:extLst>
                <a:ext uri="{FF2B5EF4-FFF2-40B4-BE49-F238E27FC236}">
                  <a16:creationId xmlns:a16="http://schemas.microsoft.com/office/drawing/2014/main" id="{CF3084BC-78A0-45F1-8BD3-E79BD68E8ACC}"/>
                </a:ext>
              </a:extLst>
            </p:cNvPr>
            <p:cNvSpPr/>
            <p:nvPr/>
          </p:nvSpPr>
          <p:spPr>
            <a:xfrm>
              <a:off x="3358481" y="1120130"/>
              <a:ext cx="2836675" cy="324000"/>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6ADA8BA-F276-416F-896E-3796609019F8}"/>
                </a:ext>
              </a:extLst>
            </p:cNvPr>
            <p:cNvSpPr/>
            <p:nvPr/>
          </p:nvSpPr>
          <p:spPr>
            <a:xfrm>
              <a:off x="3411162" y="1105017"/>
              <a:ext cx="2684030"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◆事業者や府民の行動変容 </a:t>
              </a:r>
            </a:p>
          </p:txBody>
        </p:sp>
      </p:grpSp>
      <p:grpSp>
        <p:nvGrpSpPr>
          <p:cNvPr id="59" name="グループ化 58">
            <a:extLst>
              <a:ext uri="{FF2B5EF4-FFF2-40B4-BE49-F238E27FC236}">
                <a16:creationId xmlns:a16="http://schemas.microsoft.com/office/drawing/2014/main" id="{017437DB-09D7-463A-9546-C7C8CB07A2B7}"/>
              </a:ext>
            </a:extLst>
          </p:cNvPr>
          <p:cNvGrpSpPr/>
          <p:nvPr/>
        </p:nvGrpSpPr>
        <p:grpSpPr>
          <a:xfrm>
            <a:off x="174425" y="604222"/>
            <a:ext cx="2314501" cy="334898"/>
            <a:chOff x="87143" y="862020"/>
            <a:chExt cx="2892044" cy="334898"/>
          </a:xfrm>
        </p:grpSpPr>
        <p:sp>
          <p:nvSpPr>
            <p:cNvPr id="61" name="楕円 60">
              <a:extLst>
                <a:ext uri="{FF2B5EF4-FFF2-40B4-BE49-F238E27FC236}">
                  <a16:creationId xmlns:a16="http://schemas.microsoft.com/office/drawing/2014/main" id="{ADBB796C-3276-44D6-98A0-EA87B8F7D8F3}"/>
                </a:ext>
              </a:extLst>
            </p:cNvPr>
            <p:cNvSpPr/>
            <p:nvPr/>
          </p:nvSpPr>
          <p:spPr>
            <a:xfrm>
              <a:off x="266197" y="874763"/>
              <a:ext cx="2609795" cy="322155"/>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E930FF17-18FF-4F15-BD25-AB41C5AA5CF5}"/>
                </a:ext>
              </a:extLst>
            </p:cNvPr>
            <p:cNvSpPr/>
            <p:nvPr/>
          </p:nvSpPr>
          <p:spPr>
            <a:xfrm>
              <a:off x="87143" y="862020"/>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最先端技術の開発・実用化</a:t>
              </a:r>
            </a:p>
          </p:txBody>
        </p:sp>
      </p:grpSp>
      <p:grpSp>
        <p:nvGrpSpPr>
          <p:cNvPr id="72" name="グループ化 71">
            <a:extLst>
              <a:ext uri="{FF2B5EF4-FFF2-40B4-BE49-F238E27FC236}">
                <a16:creationId xmlns:a16="http://schemas.microsoft.com/office/drawing/2014/main" id="{B0A458C2-1A32-4169-9F4E-04F92925A4BB}"/>
              </a:ext>
            </a:extLst>
          </p:cNvPr>
          <p:cNvGrpSpPr/>
          <p:nvPr/>
        </p:nvGrpSpPr>
        <p:grpSpPr>
          <a:xfrm>
            <a:off x="5023734" y="616608"/>
            <a:ext cx="2387416" cy="344649"/>
            <a:chOff x="6838001" y="1276167"/>
            <a:chExt cx="2277327" cy="384829"/>
          </a:xfrm>
        </p:grpSpPr>
        <p:sp>
          <p:nvSpPr>
            <p:cNvPr id="73" name="楕円 72">
              <a:extLst>
                <a:ext uri="{FF2B5EF4-FFF2-40B4-BE49-F238E27FC236}">
                  <a16:creationId xmlns:a16="http://schemas.microsoft.com/office/drawing/2014/main" id="{66990394-AA90-46C7-A86C-222A852235E9}"/>
                </a:ext>
              </a:extLst>
            </p:cNvPr>
            <p:cNvSpPr/>
            <p:nvPr/>
          </p:nvSpPr>
          <p:spPr>
            <a:xfrm>
              <a:off x="6838001" y="1276167"/>
              <a:ext cx="1869901" cy="384829"/>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B3230CF3-FE4F-4BF6-A072-F29EEDF03ED3}"/>
                </a:ext>
              </a:extLst>
            </p:cNvPr>
            <p:cNvSpPr/>
            <p:nvPr/>
          </p:nvSpPr>
          <p:spPr>
            <a:xfrm>
              <a:off x="6865635" y="1290223"/>
              <a:ext cx="2249693" cy="3187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◆大阪ブルー・オーシャン・ビジョン </a:t>
              </a:r>
            </a:p>
          </p:txBody>
        </p:sp>
      </p:grpSp>
      <p:grpSp>
        <p:nvGrpSpPr>
          <p:cNvPr id="79" name="グループ化 78">
            <a:extLst>
              <a:ext uri="{FF2B5EF4-FFF2-40B4-BE49-F238E27FC236}">
                <a16:creationId xmlns:a16="http://schemas.microsoft.com/office/drawing/2014/main" id="{F3EC40C5-C85F-45F1-81FB-B7A8949998C1}"/>
              </a:ext>
            </a:extLst>
          </p:cNvPr>
          <p:cNvGrpSpPr/>
          <p:nvPr/>
        </p:nvGrpSpPr>
        <p:grpSpPr>
          <a:xfrm>
            <a:off x="7210744" y="589594"/>
            <a:ext cx="2842313" cy="360000"/>
            <a:chOff x="3452044" y="1102831"/>
            <a:chExt cx="3047540" cy="360000"/>
          </a:xfrm>
        </p:grpSpPr>
        <p:sp>
          <p:nvSpPr>
            <p:cNvPr id="80" name="楕円 79">
              <a:extLst>
                <a:ext uri="{FF2B5EF4-FFF2-40B4-BE49-F238E27FC236}">
                  <a16:creationId xmlns:a16="http://schemas.microsoft.com/office/drawing/2014/main" id="{88922388-4FAE-4A93-A023-2487E2579137}"/>
                </a:ext>
              </a:extLst>
            </p:cNvPr>
            <p:cNvSpPr/>
            <p:nvPr/>
          </p:nvSpPr>
          <p:spPr>
            <a:xfrm>
              <a:off x="3452044" y="1102831"/>
              <a:ext cx="2413110" cy="360000"/>
            </a:xfrm>
            <a:prstGeom prst="ellipse">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FF6DE9E5-2B37-480C-AC28-00A3997186CA}"/>
                </a:ext>
              </a:extLst>
            </p:cNvPr>
            <p:cNvSpPr/>
            <p:nvPr/>
          </p:nvSpPr>
          <p:spPr>
            <a:xfrm>
              <a:off x="3815556" y="1107889"/>
              <a:ext cx="2684028" cy="331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◆大阪湾</a:t>
              </a:r>
              <a:r>
                <a:rPr kumimoji="0" lang="en-US" altLang="ja-JP"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MOBA</a:t>
              </a:r>
              <a:r>
                <a:rPr kumimoji="0" lang="ja-JP" altLang="en-US" sz="900" b="1" i="0"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リンク構想</a:t>
              </a:r>
            </a:p>
          </p:txBody>
        </p:sp>
      </p:grpSp>
      <p:sp>
        <p:nvSpPr>
          <p:cNvPr id="86" name="四角形: 角を丸くする 85">
            <a:extLst>
              <a:ext uri="{FF2B5EF4-FFF2-40B4-BE49-F238E27FC236}">
                <a16:creationId xmlns:a16="http://schemas.microsoft.com/office/drawing/2014/main" id="{0A40D62D-4F5D-4836-BB35-E17980CFF964}"/>
              </a:ext>
            </a:extLst>
          </p:cNvPr>
          <p:cNvSpPr/>
          <p:nvPr/>
        </p:nvSpPr>
        <p:spPr>
          <a:xfrm>
            <a:off x="259081" y="3068867"/>
            <a:ext cx="4544053" cy="305080"/>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万博で活用した最先端技術の研究開発・実用化」</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54" name="二等辺三角形 53">
            <a:extLst>
              <a:ext uri="{FF2B5EF4-FFF2-40B4-BE49-F238E27FC236}">
                <a16:creationId xmlns:a16="http://schemas.microsoft.com/office/drawing/2014/main" id="{1C886539-0DC9-4B7B-A3DB-AEC279C964F7}"/>
              </a:ext>
            </a:extLst>
          </p:cNvPr>
          <p:cNvSpPr/>
          <p:nvPr/>
        </p:nvSpPr>
        <p:spPr>
          <a:xfrm flipV="1">
            <a:off x="2068759" y="2961984"/>
            <a:ext cx="965714"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0569B631-A457-42C5-B391-C4F813190E42}"/>
              </a:ext>
            </a:extLst>
          </p:cNvPr>
          <p:cNvSpPr txBox="1"/>
          <p:nvPr/>
        </p:nvSpPr>
        <p:spPr>
          <a:xfrm>
            <a:off x="5115106" y="3524270"/>
            <a:ext cx="4463691" cy="707886"/>
          </a:xfrm>
          <a:prstGeom prst="rect">
            <a:avLst/>
          </a:prstGeom>
          <a:noFill/>
          <a:ln w="12700">
            <a:solidFill>
              <a:schemeClr val="accent6"/>
            </a:solidFill>
          </a:ln>
        </p:spPr>
        <p:txBody>
          <a:bodyPr wrap="square">
            <a:spAutoFit/>
          </a:bodyPr>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p>
          <a:p>
            <a:pPr marL="176213" indent="-92075"/>
            <a:r>
              <a:rPr lang="ja-JP" altLang="en-US" sz="800" dirty="0">
                <a:latin typeface="BIZ UDPゴシック" panose="020B0400000000000000" pitchFamily="50" charset="-128"/>
                <a:ea typeface="BIZ UDPゴシック" panose="020B0400000000000000" pitchFamily="50" charset="-128"/>
              </a:rPr>
              <a:t>・府内中小事業者の</a:t>
            </a:r>
            <a:r>
              <a:rPr lang="en-US" altLang="ja-JP" sz="800" dirty="0">
                <a:latin typeface="BIZ UDPゴシック" panose="020B0400000000000000" pitchFamily="50" charset="-128"/>
                <a:ea typeface="BIZ UDPゴシック" panose="020B0400000000000000" pitchFamily="50" charset="-128"/>
              </a:rPr>
              <a:t>SBT</a:t>
            </a:r>
            <a:r>
              <a:rPr lang="ja-JP" altLang="en-US" sz="800" dirty="0">
                <a:latin typeface="BIZ UDPゴシック" panose="020B0400000000000000" pitchFamily="50" charset="-128"/>
                <a:ea typeface="BIZ UDPゴシック" panose="020B0400000000000000" pitchFamily="50" charset="-128"/>
              </a:rPr>
              <a:t>認定取得促進、クレジット制度の活用やサプライチェーン全体での</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排出削減の推進</a:t>
            </a:r>
            <a:endParaRPr lang="en-US" altLang="ja-JP" sz="800" dirty="0">
              <a:latin typeface="BIZ UDPゴシック" panose="020B0400000000000000" pitchFamily="50" charset="-128"/>
              <a:ea typeface="BIZ UDPゴシック" panose="020B0400000000000000" pitchFamily="50" charset="-128"/>
            </a:endParaRPr>
          </a:p>
          <a:p>
            <a:pPr marL="176213" indent="-92075"/>
            <a:r>
              <a:rPr lang="ja-JP" altLang="en-US" sz="800" dirty="0">
                <a:latin typeface="BIZ UDPゴシック" panose="020B0400000000000000" pitchFamily="50" charset="-128"/>
                <a:ea typeface="BIZ UDPゴシック" panose="020B0400000000000000" pitchFamily="50" charset="-128"/>
              </a:rPr>
              <a:t>・</a:t>
            </a:r>
            <a:r>
              <a:rPr lang="en-US" altLang="ja-JP" sz="800" dirty="0">
                <a:latin typeface="BIZ UDPゴシック" panose="020B0400000000000000" pitchFamily="50" charset="-128"/>
                <a:ea typeface="BIZ UDPゴシック" panose="020B0400000000000000" pitchFamily="50" charset="-128"/>
              </a:rPr>
              <a:t>ESG</a:t>
            </a:r>
            <a:r>
              <a:rPr lang="ja-JP" altLang="en-US" sz="800" dirty="0">
                <a:latin typeface="BIZ UDPゴシック" panose="020B0400000000000000" pitchFamily="50" charset="-128"/>
                <a:ea typeface="BIZ UDPゴシック" panose="020B0400000000000000" pitchFamily="50" charset="-128"/>
              </a:rPr>
              <a:t>融資制度の構築・運用による脱炭素経営支援の強化</a:t>
            </a:r>
            <a:endParaRPr lang="en-US" altLang="ja-JP" sz="800" dirty="0">
              <a:latin typeface="BIZ UDPゴシック" panose="020B0400000000000000" pitchFamily="50" charset="-128"/>
              <a:ea typeface="BIZ UDPゴシック" panose="020B0400000000000000" pitchFamily="50" charset="-128"/>
            </a:endParaRPr>
          </a:p>
          <a:p>
            <a:pPr marL="176213" indent="-92075"/>
            <a:r>
              <a:rPr lang="ja-JP" altLang="en-US" sz="800" dirty="0">
                <a:latin typeface="BIZ UDPゴシック" panose="020B0400000000000000" pitchFamily="50" charset="-128"/>
                <a:ea typeface="BIZ UDPゴシック" panose="020B0400000000000000" pitchFamily="50" charset="-128"/>
              </a:rPr>
              <a:t>・府民の行動変容の促進、</a:t>
            </a:r>
            <a:r>
              <a:rPr kumimoji="1" lang="ja-JP" altLang="en-US" sz="800" dirty="0">
                <a:latin typeface="BIZ UDPゴシック" panose="020B0400000000000000" pitchFamily="50" charset="-128"/>
                <a:ea typeface="BIZ UDPゴシック" panose="020B0400000000000000" pitchFamily="50" charset="-128"/>
              </a:rPr>
              <a:t>観光分野における</a:t>
            </a:r>
            <a:r>
              <a:rPr kumimoji="1" lang="en-US" altLang="ja-JP" sz="800" dirty="0">
                <a:latin typeface="BIZ UDPゴシック" panose="020B0400000000000000" pitchFamily="50" charset="-128"/>
                <a:ea typeface="BIZ UDPゴシック" panose="020B0400000000000000" pitchFamily="50" charset="-128"/>
              </a:rPr>
              <a:t>CO</a:t>
            </a:r>
            <a:r>
              <a:rPr kumimoji="1" lang="en-US" altLang="ja-JP" sz="800" i="0" u="none" strike="noStrike" kern="1200" baseline="-25000" dirty="0">
                <a:effectLst/>
                <a:latin typeface="BIZ UDPゴシック" panose="020B0400000000000000" pitchFamily="50" charset="-128"/>
                <a:ea typeface="BIZ UDPゴシック" panose="020B0400000000000000" pitchFamily="50" charset="-128"/>
              </a:rPr>
              <a:t>2</a:t>
            </a:r>
            <a:r>
              <a:rPr kumimoji="1" lang="ja-JP" altLang="en-US" sz="800" dirty="0">
                <a:latin typeface="BIZ UDPゴシック" panose="020B0400000000000000" pitchFamily="50" charset="-128"/>
                <a:ea typeface="BIZ UDPゴシック" panose="020B0400000000000000" pitchFamily="50" charset="-128"/>
              </a:rPr>
              <a:t>排出量の見える化</a:t>
            </a:r>
            <a:endParaRPr lang="ja-JP" altLang="en-US" sz="800" dirty="0">
              <a:latin typeface="BIZ UDPゴシック" panose="020B0400000000000000" pitchFamily="50" charset="-128"/>
              <a:ea typeface="BIZ UDPゴシック" panose="020B0400000000000000" pitchFamily="50" charset="-128"/>
            </a:endParaRPr>
          </a:p>
        </p:txBody>
      </p:sp>
      <p:sp>
        <p:nvSpPr>
          <p:cNvPr id="94" name="四角形: 角を丸くする 93">
            <a:extLst>
              <a:ext uri="{FF2B5EF4-FFF2-40B4-BE49-F238E27FC236}">
                <a16:creationId xmlns:a16="http://schemas.microsoft.com/office/drawing/2014/main" id="{0E263259-0DD3-45C0-92FE-8A9B99B985BE}"/>
              </a:ext>
            </a:extLst>
          </p:cNvPr>
          <p:cNvSpPr/>
          <p:nvPr/>
        </p:nvSpPr>
        <p:spPr>
          <a:xfrm>
            <a:off x="5102275" y="3069985"/>
            <a:ext cx="4463691" cy="402822"/>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大阪の脱炭素経営を世界のモデルに」　　　　　　　　　　　　　　</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「脱炭素行動の定着」</a:t>
            </a:r>
          </a:p>
        </p:txBody>
      </p:sp>
      <p:sp>
        <p:nvSpPr>
          <p:cNvPr id="55" name="二等辺三角形 54">
            <a:extLst>
              <a:ext uri="{FF2B5EF4-FFF2-40B4-BE49-F238E27FC236}">
                <a16:creationId xmlns:a16="http://schemas.microsoft.com/office/drawing/2014/main" id="{46A8FE85-47FE-4452-AE92-753896AAFA57}"/>
              </a:ext>
            </a:extLst>
          </p:cNvPr>
          <p:cNvSpPr/>
          <p:nvPr/>
        </p:nvSpPr>
        <p:spPr>
          <a:xfrm flipV="1">
            <a:off x="6835313" y="2987398"/>
            <a:ext cx="965714" cy="10280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四角形: 角を丸くする 97">
            <a:extLst>
              <a:ext uri="{FF2B5EF4-FFF2-40B4-BE49-F238E27FC236}">
                <a16:creationId xmlns:a16="http://schemas.microsoft.com/office/drawing/2014/main" id="{6F6B7A3C-B50C-463C-965F-E87E0B4086E2}"/>
              </a:ext>
            </a:extLst>
          </p:cNvPr>
          <p:cNvSpPr/>
          <p:nvPr/>
        </p:nvSpPr>
        <p:spPr>
          <a:xfrm>
            <a:off x="5131488" y="5583745"/>
            <a:ext cx="4372892" cy="288000"/>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 「大阪湾</a:t>
            </a:r>
            <a:r>
              <a:rPr lang="en-US" altLang="ja-JP" sz="1000" b="1" dirty="0">
                <a:solidFill>
                  <a:srgbClr val="FF0000"/>
                </a:solidFill>
                <a:latin typeface="BIZ UDPゴシック" panose="020B0400000000000000" pitchFamily="50" charset="-128"/>
                <a:ea typeface="BIZ UDPゴシック" panose="020B0400000000000000" pitchFamily="50" charset="-128"/>
              </a:rPr>
              <a:t>MOBA</a:t>
            </a:r>
            <a:r>
              <a:rPr lang="ja-JP" altLang="en-US" sz="1000" b="1" dirty="0">
                <a:solidFill>
                  <a:srgbClr val="FF0000"/>
                </a:solidFill>
                <a:latin typeface="BIZ UDPゴシック" panose="020B0400000000000000" pitchFamily="50" charset="-128"/>
                <a:ea typeface="BIZ UDPゴシック" panose="020B0400000000000000" pitchFamily="50" charset="-128"/>
              </a:rPr>
              <a:t>リンク構想の実現」</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p:txBody>
      </p:sp>
      <p:sp>
        <p:nvSpPr>
          <p:cNvPr id="63" name="二等辺三角形 62">
            <a:extLst>
              <a:ext uri="{FF2B5EF4-FFF2-40B4-BE49-F238E27FC236}">
                <a16:creationId xmlns:a16="http://schemas.microsoft.com/office/drawing/2014/main" id="{FB8139BD-20D9-40FD-A9FE-E1FF2DA866D6}"/>
              </a:ext>
            </a:extLst>
          </p:cNvPr>
          <p:cNvSpPr/>
          <p:nvPr/>
        </p:nvSpPr>
        <p:spPr>
          <a:xfrm flipV="1">
            <a:off x="6796979" y="5456770"/>
            <a:ext cx="1044000"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 角を丸くする 88">
            <a:extLst>
              <a:ext uri="{FF2B5EF4-FFF2-40B4-BE49-F238E27FC236}">
                <a16:creationId xmlns:a16="http://schemas.microsoft.com/office/drawing/2014/main" id="{0D4CAAF7-5F2A-4103-8EB4-9547FCB7A77B}"/>
              </a:ext>
            </a:extLst>
          </p:cNvPr>
          <p:cNvSpPr/>
          <p:nvPr/>
        </p:nvSpPr>
        <p:spPr>
          <a:xfrm>
            <a:off x="254082" y="5585631"/>
            <a:ext cx="4527533" cy="302736"/>
          </a:xfrm>
          <a:prstGeom prst="roundRect">
            <a:avLst/>
          </a:prstGeom>
          <a:solidFill>
            <a:schemeClr val="accent6">
              <a:lumMod val="60000"/>
              <a:lumOff val="40000"/>
              <a:alpha val="25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「大</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阪湾に流入するプラごみ半減」</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既存のプラスチック製品製造からの業種転換の拡大」</a:t>
            </a:r>
          </a:p>
        </p:txBody>
      </p:sp>
      <p:sp>
        <p:nvSpPr>
          <p:cNvPr id="65" name="テキスト ボックス 64">
            <a:extLst>
              <a:ext uri="{FF2B5EF4-FFF2-40B4-BE49-F238E27FC236}">
                <a16:creationId xmlns:a16="http://schemas.microsoft.com/office/drawing/2014/main" id="{E62A09AB-0624-49B0-B161-F1AD51EF940F}"/>
              </a:ext>
            </a:extLst>
          </p:cNvPr>
          <p:cNvSpPr txBox="1"/>
          <p:nvPr/>
        </p:nvSpPr>
        <p:spPr>
          <a:xfrm>
            <a:off x="108213" y="1423923"/>
            <a:ext cx="5151120"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①　カーボンニュートラル（最先端技術の開発・実用化）</a:t>
            </a:r>
            <a:endParaRPr lang="en-US" altLang="ja-JP" sz="1400" b="1" dirty="0">
              <a:solidFill>
                <a:srgbClr val="00602B"/>
              </a:solidFill>
              <a:latin typeface="BIZ UDPゴシック" panose="020B0400000000000000" pitchFamily="50" charset="-128"/>
              <a:ea typeface="BIZ UDPゴシック" panose="020B0400000000000000" pitchFamily="50" charset="-128"/>
            </a:endParaRPr>
          </a:p>
        </p:txBody>
      </p:sp>
      <p:sp>
        <p:nvSpPr>
          <p:cNvPr id="66" name="テキスト ボックス 65">
            <a:extLst>
              <a:ext uri="{FF2B5EF4-FFF2-40B4-BE49-F238E27FC236}">
                <a16:creationId xmlns:a16="http://schemas.microsoft.com/office/drawing/2014/main" id="{A5E02448-AE1F-4960-9799-7C49626931E1}"/>
              </a:ext>
            </a:extLst>
          </p:cNvPr>
          <p:cNvSpPr txBox="1"/>
          <p:nvPr/>
        </p:nvSpPr>
        <p:spPr>
          <a:xfrm>
            <a:off x="4994881" y="1430637"/>
            <a:ext cx="4314413"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②　カーボンニュートラル（事業者や府民の行動変容）</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1A12C883-741A-4394-A6BC-EBF194CD6A04}"/>
              </a:ext>
            </a:extLst>
          </p:cNvPr>
          <p:cNvSpPr txBox="1"/>
          <p:nvPr/>
        </p:nvSpPr>
        <p:spPr>
          <a:xfrm>
            <a:off x="130697" y="4290432"/>
            <a:ext cx="3392391"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③　大阪ブルー・オーシャン・ビジョン</a:t>
            </a:r>
            <a:r>
              <a:rPr lang="ja-JP" altLang="en-US" sz="1400" dirty="0">
                <a:latin typeface="BIZ UDPゴシック" panose="020B0400000000000000" pitchFamily="50" charset="-128"/>
                <a:ea typeface="BIZ UDPゴシック" panose="020B0400000000000000" pitchFamily="50" charset="-128"/>
              </a:rPr>
              <a:t>   </a:t>
            </a:r>
            <a:endParaRPr lang="en-US" altLang="ja-JP" sz="1400" dirty="0">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447163BF-BA02-4FBF-B3F4-A95F5EB63ECE}"/>
              </a:ext>
            </a:extLst>
          </p:cNvPr>
          <p:cNvSpPr txBox="1"/>
          <p:nvPr/>
        </p:nvSpPr>
        <p:spPr>
          <a:xfrm>
            <a:off x="5075361" y="4290432"/>
            <a:ext cx="2729805" cy="307777"/>
          </a:xfrm>
          <a:prstGeom prst="rect">
            <a:avLst/>
          </a:prstGeom>
          <a:noFill/>
        </p:spPr>
        <p:txBody>
          <a:bodyPr wrap="square">
            <a:spAutoFit/>
          </a:bodyPr>
          <a:lstStyle/>
          <a:p>
            <a:r>
              <a:rPr lang="ja-JP" altLang="en-US" sz="1400" b="1" u="sng" dirty="0">
                <a:solidFill>
                  <a:srgbClr val="00602B"/>
                </a:solidFill>
                <a:latin typeface="BIZ UDPゴシック" panose="020B0400000000000000" pitchFamily="50" charset="-128"/>
                <a:ea typeface="BIZ UDPゴシック" panose="020B0400000000000000" pitchFamily="50" charset="-128"/>
              </a:rPr>
              <a:t>④　大阪湾</a:t>
            </a:r>
            <a:r>
              <a:rPr lang="en-US" altLang="ja-JP" sz="1400" b="1" u="sng" dirty="0">
                <a:solidFill>
                  <a:srgbClr val="00602B"/>
                </a:solidFill>
                <a:latin typeface="BIZ UDPゴシック" panose="020B0400000000000000" pitchFamily="50" charset="-128"/>
                <a:ea typeface="BIZ UDPゴシック" panose="020B0400000000000000" pitchFamily="50" charset="-128"/>
              </a:rPr>
              <a:t>MOBA</a:t>
            </a:r>
            <a:r>
              <a:rPr lang="ja-JP" altLang="en-US" sz="1400" b="1" u="sng" dirty="0">
                <a:solidFill>
                  <a:srgbClr val="00602B"/>
                </a:solidFill>
                <a:latin typeface="BIZ UDPゴシック" panose="020B0400000000000000" pitchFamily="50" charset="-128"/>
                <a:ea typeface="BIZ UDPゴシック" panose="020B0400000000000000" pitchFamily="50" charset="-128"/>
              </a:rPr>
              <a:t>リンク構想</a:t>
            </a:r>
            <a:endParaRPr lang="en-US" altLang="ja-JP" sz="600" dirty="0">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B6D95CEB-2180-4C3E-880B-92DC68033406}"/>
              </a:ext>
            </a:extLst>
          </p:cNvPr>
          <p:cNvSpPr/>
          <p:nvPr/>
        </p:nvSpPr>
        <p:spPr>
          <a:xfrm>
            <a:off x="4941952" y="1408706"/>
            <a:ext cx="45719" cy="52189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二等辺三角形 45">
            <a:extLst>
              <a:ext uri="{FF2B5EF4-FFF2-40B4-BE49-F238E27FC236}">
                <a16:creationId xmlns:a16="http://schemas.microsoft.com/office/drawing/2014/main" id="{EF62FDA9-5C35-40B5-A010-A785611515F9}"/>
              </a:ext>
            </a:extLst>
          </p:cNvPr>
          <p:cNvSpPr/>
          <p:nvPr/>
        </p:nvSpPr>
        <p:spPr>
          <a:xfrm flipV="1">
            <a:off x="2006069" y="5456770"/>
            <a:ext cx="965714" cy="10800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E655C700-A314-4CBE-849A-2BC0CD92F1B3}"/>
              </a:ext>
            </a:extLst>
          </p:cNvPr>
          <p:cNvSpPr/>
          <p:nvPr/>
        </p:nvSpPr>
        <p:spPr>
          <a:xfrm rot="5400000">
            <a:off x="4890105" y="-360282"/>
            <a:ext cx="36000" cy="9324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2BD6271C-B6B4-4EF2-8BF7-380FBEAC3A60}"/>
              </a:ext>
            </a:extLst>
          </p:cNvPr>
          <p:cNvSpPr/>
          <p:nvPr/>
        </p:nvSpPr>
        <p:spPr>
          <a:xfrm>
            <a:off x="2724804" y="2427827"/>
            <a:ext cx="1297569" cy="221383"/>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バスシェルターへの</a:t>
            </a:r>
            <a:endParaRPr lang="en-US" altLang="ja-JP" sz="500" dirty="0">
              <a:latin typeface="BIZ UDPゴシック" panose="020B0400000000000000" pitchFamily="50" charset="-128"/>
              <a:ea typeface="BIZ UDPゴシック" panose="020B0400000000000000" pitchFamily="50" charset="-128"/>
            </a:endParaRPr>
          </a:p>
          <a:p>
            <a:pPr algn="ctr"/>
            <a:r>
              <a:rPr lang="ja-JP" altLang="en-US" sz="500" dirty="0">
                <a:latin typeface="BIZ UDPゴシック" panose="020B0400000000000000" pitchFamily="50" charset="-128"/>
                <a:ea typeface="BIZ UDPゴシック" panose="020B0400000000000000" pitchFamily="50" charset="-128"/>
              </a:rPr>
              <a:t>ペロブスカイト太陽電池の設置</a:t>
            </a:r>
          </a:p>
          <a:p>
            <a:pPr algn="ctr"/>
            <a:r>
              <a:rPr lang="ja-JP" altLang="en-US" sz="450" dirty="0">
                <a:latin typeface="BIZ UDPゴシック" panose="020B0400000000000000" pitchFamily="50" charset="-128"/>
                <a:ea typeface="BIZ UDPゴシック" panose="020B0400000000000000" pitchFamily="50" charset="-128"/>
              </a:rPr>
              <a:t>提供：積水化学工業株式会社</a:t>
            </a:r>
          </a:p>
        </p:txBody>
      </p:sp>
      <p:sp>
        <p:nvSpPr>
          <p:cNvPr id="82" name="正方形/長方形 81">
            <a:extLst>
              <a:ext uri="{FF2B5EF4-FFF2-40B4-BE49-F238E27FC236}">
                <a16:creationId xmlns:a16="http://schemas.microsoft.com/office/drawing/2014/main" id="{99DA2CDE-EA5E-4F4F-9B70-8122C8FC02B8}"/>
              </a:ext>
            </a:extLst>
          </p:cNvPr>
          <p:cNvSpPr/>
          <p:nvPr/>
        </p:nvSpPr>
        <p:spPr>
          <a:xfrm>
            <a:off x="3748484" y="2447619"/>
            <a:ext cx="1190470" cy="18070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ガスパビリオン外装膜への</a:t>
            </a:r>
            <a:endPar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500" dirty="0">
                <a:solidFill>
                  <a:schemeClr val="tx1"/>
                </a:solidFill>
                <a:latin typeface="BIZ UDPゴシック" panose="020B0400000000000000" pitchFamily="50" charset="-128"/>
                <a:ea typeface="BIZ UDPゴシック" panose="020B0400000000000000" pitchFamily="50" charset="-128"/>
              </a:rPr>
              <a:t>放射冷却素材</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の使用</a:t>
            </a:r>
            <a:endPar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提供：日本ガス協会</a:t>
            </a:r>
          </a:p>
        </p:txBody>
      </p:sp>
      <p:sp>
        <p:nvSpPr>
          <p:cNvPr id="93" name="正方形/長方形 92">
            <a:extLst>
              <a:ext uri="{FF2B5EF4-FFF2-40B4-BE49-F238E27FC236}">
                <a16:creationId xmlns:a16="http://schemas.microsoft.com/office/drawing/2014/main" id="{77F995FB-91C1-4587-A56E-D6499E28B28D}"/>
              </a:ext>
            </a:extLst>
          </p:cNvPr>
          <p:cNvSpPr/>
          <p:nvPr/>
        </p:nvSpPr>
        <p:spPr>
          <a:xfrm>
            <a:off x="8806072" y="2855601"/>
            <a:ext cx="869416" cy="147926"/>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脱炭素経営宣言チラシ</a:t>
            </a:r>
          </a:p>
        </p:txBody>
      </p:sp>
      <p:sp>
        <p:nvSpPr>
          <p:cNvPr id="95" name="正方形/長方形 94">
            <a:extLst>
              <a:ext uri="{FF2B5EF4-FFF2-40B4-BE49-F238E27FC236}">
                <a16:creationId xmlns:a16="http://schemas.microsoft.com/office/drawing/2014/main" id="{04032261-77BA-4CD4-BC2C-01594334699E}"/>
              </a:ext>
            </a:extLst>
          </p:cNvPr>
          <p:cNvSpPr/>
          <p:nvPr/>
        </p:nvSpPr>
        <p:spPr>
          <a:xfrm>
            <a:off x="8088004" y="2856656"/>
            <a:ext cx="869416" cy="1437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大阪版</a:t>
            </a:r>
            <a:r>
              <a:rPr lang="en-US" altLang="ja-JP" sz="500" dirty="0">
                <a:solidFill>
                  <a:schemeClr val="tx1"/>
                </a:solidFill>
                <a:latin typeface="BIZ UDPゴシック" panose="020B0400000000000000" pitchFamily="50" charset="-128"/>
                <a:ea typeface="BIZ UDPゴシック" panose="020B0400000000000000" pitchFamily="50" charset="-128"/>
              </a:rPr>
              <a:t>CFP</a:t>
            </a:r>
            <a:r>
              <a:rPr lang="ja-JP" altLang="en-US" sz="500" dirty="0">
                <a:solidFill>
                  <a:schemeClr val="tx1"/>
                </a:solidFill>
                <a:latin typeface="BIZ UDPゴシック" panose="020B0400000000000000" pitchFamily="50" charset="-128"/>
                <a:ea typeface="BIZ UDPゴシック" panose="020B0400000000000000" pitchFamily="50" charset="-128"/>
              </a:rPr>
              <a:t>の表示例</a:t>
            </a:r>
          </a:p>
        </p:txBody>
      </p:sp>
      <p:pic>
        <p:nvPicPr>
          <p:cNvPr id="97" name="図 96">
            <a:extLst>
              <a:ext uri="{FF2B5EF4-FFF2-40B4-BE49-F238E27FC236}">
                <a16:creationId xmlns:a16="http://schemas.microsoft.com/office/drawing/2014/main" id="{3EAB581F-291B-4A71-B35B-991883B52F6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13669" y="1934710"/>
            <a:ext cx="659252" cy="932523"/>
          </a:xfrm>
          <a:prstGeom prst="rect">
            <a:avLst/>
          </a:prstGeom>
        </p:spPr>
      </p:pic>
      <p:sp>
        <p:nvSpPr>
          <p:cNvPr id="100" name="正方形/長方形 99">
            <a:extLst>
              <a:ext uri="{FF2B5EF4-FFF2-40B4-BE49-F238E27FC236}">
                <a16:creationId xmlns:a16="http://schemas.microsoft.com/office/drawing/2014/main" id="{D46E0C17-953A-478C-8690-EF2F4FDFE8A3}"/>
              </a:ext>
            </a:extLst>
          </p:cNvPr>
          <p:cNvSpPr/>
          <p:nvPr/>
        </p:nvSpPr>
        <p:spPr>
          <a:xfrm>
            <a:off x="8621085" y="5419251"/>
            <a:ext cx="1044000" cy="12837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400" dirty="0">
                <a:latin typeface="BIZ UDPゴシック" panose="020B0400000000000000" pitchFamily="50" charset="-128"/>
                <a:ea typeface="BIZ UDPゴシック" panose="020B0400000000000000" pitchFamily="50" charset="-128"/>
              </a:rPr>
              <a:t>万博でのイベントの様子</a:t>
            </a:r>
            <a:endParaRPr lang="en-US" altLang="ja-JP" sz="400" dirty="0">
              <a:latin typeface="BIZ UDPゴシック" panose="020B0400000000000000" pitchFamily="50" charset="-128"/>
              <a:ea typeface="BIZ UDPゴシック" panose="020B0400000000000000" pitchFamily="50" charset="-128"/>
            </a:endParaRPr>
          </a:p>
          <a:p>
            <a:pPr algn="ctr"/>
            <a:r>
              <a:rPr lang="ja-JP" altLang="en-US" sz="400" dirty="0">
                <a:latin typeface="BIZ UDPゴシック" panose="020B0400000000000000" pitchFamily="50" charset="-128"/>
                <a:ea typeface="BIZ UDPゴシック" panose="020B0400000000000000" pitchFamily="50" charset="-128"/>
              </a:rPr>
              <a:t>「おおさかブルーカーボン宣言」の決定</a:t>
            </a:r>
          </a:p>
        </p:txBody>
      </p:sp>
      <p:sp>
        <p:nvSpPr>
          <p:cNvPr id="103" name="正方形/長方形 102">
            <a:extLst>
              <a:ext uri="{FF2B5EF4-FFF2-40B4-BE49-F238E27FC236}">
                <a16:creationId xmlns:a16="http://schemas.microsoft.com/office/drawing/2014/main" id="{85CD3103-F6C3-4FB3-B506-B2D500E6A3CF}"/>
              </a:ext>
            </a:extLst>
          </p:cNvPr>
          <p:cNvSpPr/>
          <p:nvPr/>
        </p:nvSpPr>
        <p:spPr>
          <a:xfrm>
            <a:off x="8698814" y="4800135"/>
            <a:ext cx="902416" cy="15118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大阪湾</a:t>
            </a:r>
            <a:r>
              <a:rPr lang="en-US" altLang="ja-JP" sz="500" dirty="0">
                <a:solidFill>
                  <a:schemeClr val="tx1"/>
                </a:solidFill>
                <a:latin typeface="BIZ UDPゴシック" panose="020B0400000000000000" pitchFamily="50" charset="-128"/>
                <a:ea typeface="BIZ UDPゴシック" panose="020B0400000000000000" pitchFamily="50" charset="-128"/>
              </a:rPr>
              <a:t>MOBA</a:t>
            </a:r>
            <a:r>
              <a:rPr lang="ja-JP" altLang="en-US" sz="500" dirty="0">
                <a:solidFill>
                  <a:schemeClr val="tx1"/>
                </a:solidFill>
                <a:latin typeface="BIZ UDPゴシック" panose="020B0400000000000000" pitchFamily="50" charset="-128"/>
                <a:ea typeface="BIZ UDPゴシック" panose="020B0400000000000000" pitchFamily="50" charset="-128"/>
              </a:rPr>
              <a:t>リンク構想</a:t>
            </a:r>
          </a:p>
        </p:txBody>
      </p:sp>
      <p:sp>
        <p:nvSpPr>
          <p:cNvPr id="105" name="正方形/長方形 104">
            <a:extLst>
              <a:ext uri="{FF2B5EF4-FFF2-40B4-BE49-F238E27FC236}">
                <a16:creationId xmlns:a16="http://schemas.microsoft.com/office/drawing/2014/main" id="{DD34C7B1-EFEB-44E0-87CC-26D4AFC2A259}"/>
              </a:ext>
            </a:extLst>
          </p:cNvPr>
          <p:cNvSpPr/>
          <p:nvPr/>
        </p:nvSpPr>
        <p:spPr>
          <a:xfrm>
            <a:off x="3580617" y="5432435"/>
            <a:ext cx="1063876" cy="15131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万博会場での給水機設置</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38307" y="22608"/>
            <a:ext cx="1509139" cy="364792"/>
          </a:xfrm>
          <a:prstGeom prst="round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３　環境</a:t>
            </a:r>
          </a:p>
        </p:txBody>
      </p:sp>
      <p:sp>
        <p:nvSpPr>
          <p:cNvPr id="68" name="正方形/長方形 67">
            <a:extLst>
              <a:ext uri="{FF2B5EF4-FFF2-40B4-BE49-F238E27FC236}">
                <a16:creationId xmlns:a16="http://schemas.microsoft.com/office/drawing/2014/main" id="{B572C1DA-0F7F-4A47-A034-EF433A5A9882}"/>
              </a:ext>
            </a:extLst>
          </p:cNvPr>
          <p:cNvSpPr/>
          <p:nvPr/>
        </p:nvSpPr>
        <p:spPr>
          <a:xfrm>
            <a:off x="520335" y="1025924"/>
            <a:ext cx="8898059"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最先端技術</a:t>
            </a:r>
            <a:r>
              <a:rPr lang="ja-JP" altLang="en-US" sz="1000" b="1" dirty="0">
                <a:solidFill>
                  <a:srgbClr val="FF0000"/>
                </a:solidFill>
                <a:latin typeface="BIZ UDPゴシック" panose="020B0400000000000000" pitchFamily="50" charset="-128"/>
                <a:ea typeface="BIZ UDPゴシック" panose="020B0400000000000000" pitchFamily="50" charset="-128"/>
              </a:rPr>
              <a:t>（ペロブスカイト太陽電池、水素等、</a:t>
            </a:r>
            <a:r>
              <a:rPr lang="en-US" altLang="ja-JP" sz="1000" b="1" dirty="0">
                <a:solidFill>
                  <a:srgbClr val="FF0000"/>
                </a:solidFill>
                <a:latin typeface="BIZ UDPゴシック" panose="020B0400000000000000" pitchFamily="50" charset="-128"/>
                <a:ea typeface="BIZ UDPゴシック" panose="020B0400000000000000" pitchFamily="50" charset="-128"/>
              </a:rPr>
              <a:t>CO₂</a:t>
            </a:r>
            <a:r>
              <a:rPr lang="ja-JP" altLang="en-US" sz="1000" b="1" dirty="0">
                <a:solidFill>
                  <a:srgbClr val="FF0000"/>
                </a:solidFill>
                <a:latin typeface="BIZ UDPゴシック" panose="020B0400000000000000" pitchFamily="50" charset="-128"/>
                <a:ea typeface="BIZ UDPゴシック" panose="020B0400000000000000" pitchFamily="50" charset="-128"/>
              </a:rPr>
              <a:t>分離・回収、メタネーションの実証・活用、走行中給電等）</a:t>
            </a:r>
            <a:r>
              <a:rPr lang="ja-JP" altLang="en-US" sz="1300" b="1" dirty="0">
                <a:solidFill>
                  <a:srgbClr val="FF0000"/>
                </a:solidFill>
                <a:latin typeface="BIZ UDPゴシック" panose="020B0400000000000000" pitchFamily="50" charset="-128"/>
                <a:ea typeface="BIZ UDPゴシック" panose="020B0400000000000000" pitchFamily="50" charset="-128"/>
              </a:rPr>
              <a:t>の実証・活用　等</a:t>
            </a:r>
          </a:p>
        </p:txBody>
      </p:sp>
      <p:sp>
        <p:nvSpPr>
          <p:cNvPr id="69" name="矢印: 右 68">
            <a:extLst>
              <a:ext uri="{FF2B5EF4-FFF2-40B4-BE49-F238E27FC236}">
                <a16:creationId xmlns:a16="http://schemas.microsoft.com/office/drawing/2014/main" id="{9C290017-C78E-474E-86FC-BDD155A66C84}"/>
              </a:ext>
            </a:extLst>
          </p:cNvPr>
          <p:cNvSpPr/>
          <p:nvPr/>
        </p:nvSpPr>
        <p:spPr>
          <a:xfrm>
            <a:off x="295396" y="1015781"/>
            <a:ext cx="252000" cy="324000"/>
          </a:xfrm>
          <a:prstGeom prst="rightArrow">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32E27D74-10E0-4625-8D5B-D787944266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022" y="1781459"/>
            <a:ext cx="919132" cy="625278"/>
          </a:xfrm>
          <a:prstGeom prst="rect">
            <a:avLst/>
          </a:prstGeom>
        </p:spPr>
      </p:pic>
      <p:pic>
        <p:nvPicPr>
          <p:cNvPr id="88" name="図 87">
            <a:extLst>
              <a:ext uri="{FF2B5EF4-FFF2-40B4-BE49-F238E27FC236}">
                <a16:creationId xmlns:a16="http://schemas.microsoft.com/office/drawing/2014/main" id="{9CEF7DF7-97B9-4733-8FB9-2AE777CF9DB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84958" y="1779705"/>
            <a:ext cx="910335" cy="627032"/>
          </a:xfrm>
          <a:prstGeom prst="rect">
            <a:avLst/>
          </a:prstGeom>
          <a:ln w="12700">
            <a:noFill/>
          </a:ln>
        </p:spPr>
      </p:pic>
      <p:pic>
        <p:nvPicPr>
          <p:cNvPr id="90" name="図 89">
            <a:extLst>
              <a:ext uri="{FF2B5EF4-FFF2-40B4-BE49-F238E27FC236}">
                <a16:creationId xmlns:a16="http://schemas.microsoft.com/office/drawing/2014/main" id="{C0047D65-7B85-4AAB-8A78-2332703B74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203665" y="2349237"/>
            <a:ext cx="638655" cy="519600"/>
          </a:xfrm>
          <a:prstGeom prst="rect">
            <a:avLst/>
          </a:prstGeom>
        </p:spPr>
      </p:pic>
      <p:pic>
        <p:nvPicPr>
          <p:cNvPr id="91" name="図 90">
            <a:extLst>
              <a:ext uri="{FF2B5EF4-FFF2-40B4-BE49-F238E27FC236}">
                <a16:creationId xmlns:a16="http://schemas.microsoft.com/office/drawing/2014/main" id="{662CE275-56CE-4875-BB71-CA4849BABB65}"/>
              </a:ext>
            </a:extLst>
          </p:cNvPr>
          <p:cNvPicPr>
            <a:picLocks noChangeAspect="1"/>
          </p:cNvPicPr>
          <p:nvPr/>
        </p:nvPicPr>
        <p:blipFill>
          <a:blip r:embed="rId7"/>
          <a:stretch>
            <a:fillRect/>
          </a:stretch>
        </p:blipFill>
        <p:spPr>
          <a:xfrm>
            <a:off x="3766996" y="4536052"/>
            <a:ext cx="681555" cy="908741"/>
          </a:xfrm>
          <a:prstGeom prst="rect">
            <a:avLst/>
          </a:prstGeom>
        </p:spPr>
      </p:pic>
      <p:pic>
        <p:nvPicPr>
          <p:cNvPr id="92" name="図 91">
            <a:extLst>
              <a:ext uri="{FF2B5EF4-FFF2-40B4-BE49-F238E27FC236}">
                <a16:creationId xmlns:a16="http://schemas.microsoft.com/office/drawing/2014/main" id="{B09F90AF-65D0-4987-9917-AA355EFA371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8825859" y="4969440"/>
            <a:ext cx="634452" cy="445324"/>
          </a:xfrm>
          <a:prstGeom prst="rect">
            <a:avLst/>
          </a:prstGeom>
          <a:ln w="12700">
            <a:noFill/>
          </a:ln>
        </p:spPr>
      </p:pic>
      <p:pic>
        <p:nvPicPr>
          <p:cNvPr id="96" name="図 95">
            <a:extLst>
              <a:ext uri="{FF2B5EF4-FFF2-40B4-BE49-F238E27FC236}">
                <a16:creationId xmlns:a16="http://schemas.microsoft.com/office/drawing/2014/main" id="{A0CAF32D-7A8A-4438-8B27-889ED21F534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8784513" y="4361063"/>
            <a:ext cx="731017" cy="472640"/>
          </a:xfrm>
          <a:prstGeom prst="rect">
            <a:avLst/>
          </a:prstGeom>
          <a:ln w="38100">
            <a:noFill/>
          </a:ln>
        </p:spPr>
      </p:pic>
      <p:sp>
        <p:nvSpPr>
          <p:cNvPr id="83" name="スライド番号プレースホルダー 2">
            <a:extLst>
              <a:ext uri="{FF2B5EF4-FFF2-40B4-BE49-F238E27FC236}">
                <a16:creationId xmlns:a16="http://schemas.microsoft.com/office/drawing/2014/main" id="{90E7D830-FAA7-4D92-A6AE-D14E96A4E55F}"/>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5</a:t>
            </a:fld>
            <a:endParaRPr kumimoji="1" lang="ja-JP" altLang="en-US" dirty="0"/>
          </a:p>
        </p:txBody>
      </p:sp>
    </p:spTree>
    <p:extLst>
      <p:ext uri="{BB962C8B-B14F-4D97-AF65-F5344CB8AC3E}">
        <p14:creationId xmlns:p14="http://schemas.microsoft.com/office/powerpoint/2010/main" val="294388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26090" y="147590"/>
            <a:ext cx="9653820" cy="6631684"/>
          </a:xfrm>
          <a:prstGeom prst="rect">
            <a:avLst/>
          </a:prstGeom>
          <a:ln w="50800" cmpd="thinThick">
            <a:solidFill>
              <a:srgbClr val="AE29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48851" y="10193"/>
            <a:ext cx="3734350" cy="364792"/>
          </a:xfrm>
          <a:prstGeom prst="roundRect">
            <a:avLst/>
          </a:prstGeom>
          <a:solidFill>
            <a:srgbClr val="AE29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４　スマートシティ・スタートアップ</a:t>
            </a:r>
            <a:endParaRPr kumimoji="1" lang="ja-JP" altLang="en-US" sz="1600" b="1" u="sng"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EA44B337-30AF-4D49-96DA-5FD76670251A}"/>
              </a:ext>
            </a:extLst>
          </p:cNvPr>
          <p:cNvSpPr/>
          <p:nvPr/>
        </p:nvSpPr>
        <p:spPr>
          <a:xfrm>
            <a:off x="154835" y="2687724"/>
            <a:ext cx="3185794" cy="180462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ja-JP" altLang="en-US" sz="10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915ED5EC-D809-4755-90C6-971B4492167C}"/>
              </a:ext>
            </a:extLst>
          </p:cNvPr>
          <p:cNvSpPr/>
          <p:nvPr/>
        </p:nvSpPr>
        <p:spPr>
          <a:xfrm>
            <a:off x="4915771" y="2580117"/>
            <a:ext cx="3693791" cy="111787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○最先端技術へのチャレンジ</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00" dirty="0">
                <a:latin typeface="BIZ UDPゴシック" panose="020B0400000000000000" pitchFamily="50" charset="-128"/>
                <a:ea typeface="BIZ UDPゴシック" panose="020B0400000000000000" pitchFamily="50" charset="-128"/>
              </a:rPr>
              <a:t>・万博会場内の大阪ヘルスケアパビリオンで「リボーンチャレンジ」を実施、</a:t>
            </a:r>
            <a:endParaRPr lang="en-US" altLang="ja-JP" sz="800" dirty="0">
              <a:latin typeface="BIZ UDPゴシック" panose="020B0400000000000000" pitchFamily="50" charset="-128"/>
              <a:ea typeface="BIZ UDPゴシック" panose="020B0400000000000000" pitchFamily="50" charset="-128"/>
            </a:endParaRPr>
          </a:p>
          <a:p>
            <a:pPr marL="92075"/>
            <a:r>
              <a:rPr lang="ja-JP" altLang="en-US" sz="800" dirty="0">
                <a:latin typeface="BIZ UDPゴシック" panose="020B0400000000000000" pitchFamily="50" charset="-128"/>
                <a:ea typeface="BIZ UDPゴシック" panose="020B0400000000000000" pitchFamily="50" charset="-128"/>
              </a:rPr>
              <a:t>　府内中小企業・スタートアップ</a:t>
            </a:r>
            <a:r>
              <a:rPr lang="en-US" altLang="ja-JP" sz="800" dirty="0">
                <a:latin typeface="BIZ UDPゴシック" panose="020B0400000000000000" pitchFamily="50" charset="-128"/>
                <a:ea typeface="BIZ UDPゴシック" panose="020B0400000000000000" pitchFamily="50" charset="-128"/>
              </a:rPr>
              <a:t>432</a:t>
            </a:r>
            <a:r>
              <a:rPr lang="ja-JP" altLang="en-US" sz="800" dirty="0">
                <a:latin typeface="BIZ UDPゴシック" panose="020B0400000000000000" pitchFamily="50" charset="-128"/>
                <a:ea typeface="BIZ UDPゴシック" panose="020B0400000000000000" pitchFamily="50" charset="-128"/>
              </a:rPr>
              <a:t>社が週替わりで新技術・製品を展示、</a:t>
            </a:r>
            <a:endParaRPr lang="en-US" altLang="ja-JP" sz="800" dirty="0">
              <a:latin typeface="BIZ UDPゴシック" panose="020B0400000000000000" pitchFamily="50" charset="-128"/>
              <a:ea typeface="BIZ UDPゴシック" panose="020B0400000000000000" pitchFamily="50" charset="-128"/>
            </a:endParaRPr>
          </a:p>
          <a:p>
            <a:pPr marL="92075"/>
            <a:r>
              <a:rPr lang="ja-JP" altLang="en-US" sz="800" dirty="0">
                <a:latin typeface="BIZ UDPゴシック" panose="020B0400000000000000" pitchFamily="50" charset="-128"/>
                <a:ea typeface="BIZ UDPゴシック" panose="020B0400000000000000" pitchFamily="50" charset="-128"/>
              </a:rPr>
              <a:t>　革新的技術力を世界に発信</a:t>
            </a:r>
            <a:r>
              <a:rPr lang="ja-JP" altLang="en-US" sz="600" dirty="0">
                <a:latin typeface="BIZ UDPゴシック" panose="020B0400000000000000" pitchFamily="50" charset="-128"/>
                <a:ea typeface="BIZ UDPゴシック" panose="020B0400000000000000" pitchFamily="50" charset="-128"/>
              </a:rPr>
              <a:t>（来場者数　約</a:t>
            </a:r>
            <a:r>
              <a:rPr lang="en-US" altLang="ja-JP" sz="600" dirty="0">
                <a:latin typeface="BIZ UDPゴシック" panose="020B0400000000000000" pitchFamily="50" charset="-128"/>
                <a:ea typeface="BIZ UDPゴシック" panose="020B0400000000000000" pitchFamily="50" charset="-128"/>
              </a:rPr>
              <a:t>267</a:t>
            </a:r>
            <a:r>
              <a:rPr lang="ja-JP" altLang="en-US" sz="600" dirty="0">
                <a:latin typeface="BIZ UDPゴシック" panose="020B0400000000000000" pitchFamily="50" charset="-128"/>
                <a:ea typeface="BIZ UDPゴシック" panose="020B0400000000000000" pitchFamily="50" charset="-128"/>
              </a:rPr>
              <a:t>万</a:t>
            </a:r>
            <a:r>
              <a:rPr lang="en-US" altLang="ja-JP" sz="600" dirty="0">
                <a:latin typeface="BIZ UDPゴシック" panose="020B0400000000000000" pitchFamily="50" charset="-128"/>
                <a:ea typeface="BIZ UDPゴシック" panose="020B0400000000000000" pitchFamily="50" charset="-128"/>
              </a:rPr>
              <a:t>4,000</a:t>
            </a:r>
            <a:r>
              <a:rPr lang="ja-JP" altLang="en-US" sz="600" dirty="0">
                <a:latin typeface="BIZ UDPゴシック" panose="020B0400000000000000" pitchFamily="50" charset="-128"/>
                <a:ea typeface="BIZ UDPゴシック" panose="020B0400000000000000" pitchFamily="50" charset="-128"/>
              </a:rPr>
              <a:t>人）</a:t>
            </a:r>
            <a:endParaRPr lang="en-US" altLang="ja-JP" sz="600" dirty="0">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B3FB2E47-F308-4DAC-9ED7-DBD66FE57710}"/>
              </a:ext>
            </a:extLst>
          </p:cNvPr>
          <p:cNvSpPr/>
          <p:nvPr/>
        </p:nvSpPr>
        <p:spPr>
          <a:xfrm flipV="1">
            <a:off x="1949818" y="4216972"/>
            <a:ext cx="1014827" cy="144000"/>
          </a:xfrm>
          <a:prstGeom prst="triangle">
            <a:avLst/>
          </a:prstGeom>
          <a:solidFill>
            <a:srgbClr val="AE2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二等辺三角形 41">
            <a:extLst>
              <a:ext uri="{FF2B5EF4-FFF2-40B4-BE49-F238E27FC236}">
                <a16:creationId xmlns:a16="http://schemas.microsoft.com/office/drawing/2014/main" id="{9077C8A9-CC0F-4DBF-A290-15F41A8C7C36}"/>
              </a:ext>
            </a:extLst>
          </p:cNvPr>
          <p:cNvSpPr/>
          <p:nvPr/>
        </p:nvSpPr>
        <p:spPr>
          <a:xfrm flipV="1">
            <a:off x="6781758" y="4215579"/>
            <a:ext cx="1014827" cy="165926"/>
          </a:xfrm>
          <a:prstGeom prst="triangle">
            <a:avLst/>
          </a:prstGeom>
          <a:solidFill>
            <a:srgbClr val="AE29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9C382E12-DE6E-43B2-8F4F-D5F707720D04}"/>
              </a:ext>
            </a:extLst>
          </p:cNvPr>
          <p:cNvSpPr/>
          <p:nvPr/>
        </p:nvSpPr>
        <p:spPr>
          <a:xfrm>
            <a:off x="217146" y="416304"/>
            <a:ext cx="9459686" cy="1088746"/>
          </a:xfrm>
          <a:prstGeom prst="rect">
            <a:avLst/>
          </a:prstGeom>
          <a:solidFill>
            <a:schemeClr val="bg1"/>
          </a:solidFill>
          <a:ln cmpd="dbl">
            <a:solidFill>
              <a:srgbClr val="AE29D7"/>
            </a:solidFill>
          </a:ln>
          <a:effectLst>
            <a:outerShdw blurRad="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rgbClr val="AE29D7"/>
                </a:solidFill>
                <a:latin typeface="UD デジタル 教科書体 NK-B" panose="02020700000000000000" pitchFamily="18" charset="-128"/>
                <a:ea typeface="UD デジタル 教科書体 NK-B" panose="02020700000000000000" pitchFamily="18" charset="-128"/>
              </a:rPr>
              <a:t>≪</a:t>
            </a:r>
            <a:r>
              <a:rPr kumimoji="1" lang="ja-JP" altLang="en-US" sz="1600" b="1" u="sng" dirty="0">
                <a:solidFill>
                  <a:srgbClr val="AE29D7"/>
                </a:solidFill>
                <a:effectLst/>
                <a:latin typeface="UD デジタル 教科書体 NK-B" panose="02020700000000000000" pitchFamily="18" charset="-128"/>
                <a:ea typeface="UD デジタル 教科書体 NK-B" panose="02020700000000000000" pitchFamily="18" charset="-128"/>
              </a:rPr>
              <a:t>未来社会の姿</a:t>
            </a:r>
            <a:r>
              <a:rPr kumimoji="1" lang="ja-JP" altLang="en-US" sz="1600" b="1" u="sng" dirty="0">
                <a:solidFill>
                  <a:srgbClr val="AE29D7"/>
                </a:solidFill>
                <a:latin typeface="UD デジタル 教科書体 NK-B" panose="02020700000000000000" pitchFamily="18" charset="-128"/>
                <a:ea typeface="UD デジタル 教科書体 NK-B" panose="02020700000000000000" pitchFamily="18" charset="-128"/>
              </a:rPr>
              <a:t>≫ </a:t>
            </a:r>
            <a:r>
              <a:rPr kumimoji="1" lang="ja-JP" altLang="en-US" sz="1600" b="1" u="sng" dirty="0">
                <a:solidFill>
                  <a:srgbClr val="AE29D7"/>
                </a:solidFill>
                <a:effectLst/>
                <a:latin typeface="UD デジタル 教科書体 NK-B" panose="02020700000000000000" pitchFamily="18" charset="-128"/>
                <a:ea typeface="UD デジタル 教科書体 NK-B" panose="02020700000000000000" pitchFamily="18" charset="-128"/>
              </a:rPr>
              <a:t>先端技術を駆使したスマートシティの実現・スタートアップ・エコシステムの拠点形成</a:t>
            </a:r>
          </a:p>
          <a:p>
            <a:pPr algn="ctr"/>
            <a:endParaRPr kumimoji="1" lang="en-US" altLang="ja-JP" sz="1600" b="1" u="sng" dirty="0">
              <a:solidFill>
                <a:schemeClr val="tx1"/>
              </a:solidFill>
              <a:effectLst>
                <a:glow rad="228600">
                  <a:srgbClr val="AE29D7">
                    <a:alpha val="40000"/>
                  </a:srgbClr>
                </a:glow>
              </a:effectLst>
              <a:latin typeface="BIZ UDPゴシック" panose="020B0400000000000000" pitchFamily="50" charset="-128"/>
              <a:ea typeface="BIZ UDPゴシック" panose="020B0400000000000000" pitchFamily="50"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33943F4F-73BA-4E1F-BAEF-E8A833C3476B}"/>
              </a:ext>
            </a:extLst>
          </p:cNvPr>
          <p:cNvGrpSpPr/>
          <p:nvPr/>
        </p:nvGrpSpPr>
        <p:grpSpPr>
          <a:xfrm>
            <a:off x="1163076" y="765036"/>
            <a:ext cx="3326656" cy="343918"/>
            <a:chOff x="248418" y="1013306"/>
            <a:chExt cx="3000636" cy="406942"/>
          </a:xfrm>
          <a:solidFill>
            <a:schemeClr val="bg1"/>
          </a:solidFill>
        </p:grpSpPr>
        <p:sp>
          <p:nvSpPr>
            <p:cNvPr id="54" name="楕円 53">
              <a:extLst>
                <a:ext uri="{FF2B5EF4-FFF2-40B4-BE49-F238E27FC236}">
                  <a16:creationId xmlns:a16="http://schemas.microsoft.com/office/drawing/2014/main" id="{A49E011F-3915-4C60-81C1-C048EA561EFA}"/>
                </a:ext>
              </a:extLst>
            </p:cNvPr>
            <p:cNvSpPr/>
            <p:nvPr/>
          </p:nvSpPr>
          <p:spPr>
            <a:xfrm>
              <a:off x="248418" y="1013306"/>
              <a:ext cx="2992362" cy="406942"/>
            </a:xfrm>
            <a:prstGeom prst="ellipse">
              <a:avLst/>
            </a:prstGeom>
            <a:solidFill>
              <a:srgbClr val="FEE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637AB604-A509-4193-B9D8-E6EB4A55B16A}"/>
                </a:ext>
              </a:extLst>
            </p:cNvPr>
            <p:cNvSpPr/>
            <p:nvPr/>
          </p:nvSpPr>
          <p:spPr>
            <a:xfrm>
              <a:off x="357010" y="1051569"/>
              <a:ext cx="2892044" cy="332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デジタルサービスの広がりにより、便利で快適にいきいきと生活できる未来社会の実現</a:t>
              </a:r>
            </a:p>
          </p:txBody>
        </p:sp>
      </p:grpSp>
      <p:grpSp>
        <p:nvGrpSpPr>
          <p:cNvPr id="56" name="グループ化 55">
            <a:extLst>
              <a:ext uri="{FF2B5EF4-FFF2-40B4-BE49-F238E27FC236}">
                <a16:creationId xmlns:a16="http://schemas.microsoft.com/office/drawing/2014/main" id="{990FBF5E-1EEE-497A-9BF7-5AF08BF2098F}"/>
              </a:ext>
            </a:extLst>
          </p:cNvPr>
          <p:cNvGrpSpPr/>
          <p:nvPr/>
        </p:nvGrpSpPr>
        <p:grpSpPr>
          <a:xfrm>
            <a:off x="5645214" y="727095"/>
            <a:ext cx="2898458" cy="351449"/>
            <a:chOff x="6645582" y="1078579"/>
            <a:chExt cx="2333737" cy="384829"/>
          </a:xfrm>
          <a:solidFill>
            <a:schemeClr val="bg1"/>
          </a:solidFill>
        </p:grpSpPr>
        <p:sp>
          <p:nvSpPr>
            <p:cNvPr id="57" name="楕円 56">
              <a:extLst>
                <a:ext uri="{FF2B5EF4-FFF2-40B4-BE49-F238E27FC236}">
                  <a16:creationId xmlns:a16="http://schemas.microsoft.com/office/drawing/2014/main" id="{3CBA6A52-2602-4730-B218-26545B918DB0}"/>
                </a:ext>
              </a:extLst>
            </p:cNvPr>
            <p:cNvSpPr/>
            <p:nvPr/>
          </p:nvSpPr>
          <p:spPr>
            <a:xfrm>
              <a:off x="6645582" y="1078579"/>
              <a:ext cx="2333737" cy="384829"/>
            </a:xfrm>
            <a:prstGeom prst="ellipse">
              <a:avLst/>
            </a:prstGeom>
            <a:solidFill>
              <a:srgbClr val="FEE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F8E56911-5D05-48C7-B955-7828101D1844}"/>
                </a:ext>
              </a:extLst>
            </p:cNvPr>
            <p:cNvSpPr/>
            <p:nvPr/>
          </p:nvSpPr>
          <p:spPr>
            <a:xfrm>
              <a:off x="6696554" y="1124183"/>
              <a:ext cx="2206434" cy="318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世界に伍するスタートアップ・エコシステム</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の拠点を形成</a:t>
              </a:r>
            </a:p>
          </p:txBody>
        </p:sp>
      </p:grpSp>
      <p:sp>
        <p:nvSpPr>
          <p:cNvPr id="61" name="正方形/長方形 60">
            <a:extLst>
              <a:ext uri="{FF2B5EF4-FFF2-40B4-BE49-F238E27FC236}">
                <a16:creationId xmlns:a16="http://schemas.microsoft.com/office/drawing/2014/main" id="{B73FAD95-5ED2-4155-8184-BE692592A5D5}"/>
              </a:ext>
            </a:extLst>
          </p:cNvPr>
          <p:cNvSpPr/>
          <p:nvPr/>
        </p:nvSpPr>
        <p:spPr>
          <a:xfrm>
            <a:off x="179282" y="1968958"/>
            <a:ext cx="4525150" cy="135744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90488" indent="-90488"/>
            <a:r>
              <a:rPr lang="ja-JP" altLang="en-US" sz="1000" b="1" dirty="0">
                <a:solidFill>
                  <a:schemeClr val="tx1"/>
                </a:solidFill>
                <a:latin typeface="BIZ UDPゴシック" panose="020B0400000000000000" pitchFamily="50" charset="-128"/>
                <a:ea typeface="BIZ UDPゴシック" panose="020B0400000000000000" pitchFamily="50" charset="-128"/>
              </a:rPr>
              <a:t>○スーパーシティの活用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＜夢洲コンストラクション＞</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カメラによる車両認識入退場管理、</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による局所気象予測提供、建設現場での</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　　　ドローン活用等を実施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＜大阪・関西万博＞</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・万博会場アクセス等で自動運転</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レベル</a:t>
            </a:r>
            <a:r>
              <a:rPr lang="en-US" altLang="ja-JP" sz="800" dirty="0">
                <a:solidFill>
                  <a:schemeClr val="tx1"/>
                </a:solidFill>
                <a:latin typeface="BIZ UDPゴシック" panose="020B0400000000000000" pitchFamily="50" charset="-128"/>
                <a:ea typeface="BIZ UDPゴシック" panose="020B0400000000000000" pitchFamily="50" charset="-128"/>
              </a:rPr>
              <a:t>4)</a:t>
            </a:r>
            <a:r>
              <a:rPr lang="ja-JP" altLang="en-US" sz="800" dirty="0">
                <a:solidFill>
                  <a:schemeClr val="tx1"/>
                </a:solidFill>
                <a:latin typeface="BIZ UDPゴシック" panose="020B0400000000000000" pitchFamily="50" charset="-128"/>
                <a:ea typeface="BIZ UDPゴシック" panose="020B0400000000000000" pitchFamily="50" charset="-128"/>
              </a:rPr>
              <a:t>実施、空飛ぶクルマのデモフライト等先端的</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サービスを展開　</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r>
              <a:rPr lang="ja-JP" altLang="en-US" sz="800" b="1" dirty="0">
                <a:solidFill>
                  <a:schemeClr val="tx1"/>
                </a:solidFill>
                <a:latin typeface="BIZ UDPゴシック" panose="020B0400000000000000" pitchFamily="50" charset="-128"/>
                <a:ea typeface="BIZ UDPゴシック" panose="020B0400000000000000" pitchFamily="50" charset="-128"/>
              </a:rPr>
              <a:t>　＜うめきた２期＞</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marL="268288" indent="-268288"/>
            <a:r>
              <a:rPr lang="ja-JP" altLang="en-US" sz="800" dirty="0">
                <a:solidFill>
                  <a:schemeClr val="tx1"/>
                </a:solidFill>
                <a:latin typeface="BIZ UDPゴシック" panose="020B0400000000000000" pitchFamily="50" charset="-128"/>
                <a:ea typeface="BIZ UDPゴシック" panose="020B0400000000000000" pitchFamily="50" charset="-128"/>
              </a:rPr>
              <a:t>　　　・温泉利用型健康増進施設等におけるヒューマンデータと</a:t>
            </a:r>
            <a:r>
              <a:rPr lang="en-US" altLang="ja-JP" sz="800" dirty="0">
                <a:solidFill>
                  <a:schemeClr val="tx1"/>
                </a:solidFill>
                <a:latin typeface="BIZ UDPゴシック" panose="020B0400000000000000" pitchFamily="50" charset="-128"/>
                <a:ea typeface="BIZ UDPゴシック" panose="020B0400000000000000" pitchFamily="50" charset="-128"/>
              </a:rPr>
              <a:t>AI</a:t>
            </a:r>
            <a:r>
              <a:rPr lang="ja-JP" altLang="en-US" sz="800" dirty="0">
                <a:solidFill>
                  <a:schemeClr val="tx1"/>
                </a:solidFill>
                <a:latin typeface="BIZ UDPゴシック" panose="020B0400000000000000" pitchFamily="50" charset="-128"/>
                <a:ea typeface="BIZ UDPゴシック" panose="020B0400000000000000" pitchFamily="50" charset="-128"/>
              </a:rPr>
              <a:t>分析などによる</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健康増進プログラムの提供</a:t>
            </a:r>
          </a:p>
          <a:p>
            <a:pPr marL="90488" indent="-90488"/>
            <a:r>
              <a:rPr lang="ja-JP" altLang="en-US" sz="800" dirty="0">
                <a:solidFill>
                  <a:schemeClr val="tx1"/>
                </a:solidFill>
                <a:latin typeface="BIZ UDPゴシック" panose="020B0400000000000000" pitchFamily="50" charset="-128"/>
                <a:ea typeface="BIZ UDPゴシック" panose="020B0400000000000000" pitchFamily="50" charset="-128"/>
              </a:rPr>
              <a:t>    　・リアルとデジタルの融合空間の創出</a:t>
            </a:r>
          </a:p>
        </p:txBody>
      </p:sp>
      <p:sp>
        <p:nvSpPr>
          <p:cNvPr id="65" name="四角形: 角を丸くする 64">
            <a:extLst>
              <a:ext uri="{FF2B5EF4-FFF2-40B4-BE49-F238E27FC236}">
                <a16:creationId xmlns:a16="http://schemas.microsoft.com/office/drawing/2014/main" id="{D86BA46A-C36B-479D-B8B6-3766624FFA33}"/>
              </a:ext>
            </a:extLst>
          </p:cNvPr>
          <p:cNvSpPr/>
          <p:nvPr/>
        </p:nvSpPr>
        <p:spPr>
          <a:xfrm>
            <a:off x="217147" y="4384184"/>
            <a:ext cx="4384978" cy="548800"/>
          </a:xfrm>
          <a:prstGeom prst="roundRect">
            <a:avLst/>
          </a:prstGeom>
          <a:solidFill>
            <a:srgbClr val="FEE6F9">
              <a:alpha val="50000"/>
            </a:srgb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90488" marR="0" lvl="0" indent="-90488"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p>
          <a:p>
            <a:pPr marL="90488" marR="0" lvl="0" indent="-90488"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「デジタルサービスの広がりにより、便利で快適にいきいきと</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　　　　　生活できる未来社会の実現」</a:t>
            </a:r>
          </a:p>
        </p:txBody>
      </p:sp>
      <p:sp>
        <p:nvSpPr>
          <p:cNvPr id="66" name="正方形/長方形 65">
            <a:extLst>
              <a:ext uri="{FF2B5EF4-FFF2-40B4-BE49-F238E27FC236}">
                <a16:creationId xmlns:a16="http://schemas.microsoft.com/office/drawing/2014/main" id="{DD302C49-6404-49B9-90AC-E8E656FAD27E}"/>
              </a:ext>
            </a:extLst>
          </p:cNvPr>
          <p:cNvSpPr/>
          <p:nvPr/>
        </p:nvSpPr>
        <p:spPr>
          <a:xfrm>
            <a:off x="196767" y="3337633"/>
            <a:ext cx="3635265" cy="96391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○大阪スマートシティ戦略の推進</a:t>
            </a: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・大阪広域データ基盤（</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ORDEN</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）等を活用した、</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DX</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や</a:t>
            </a:r>
            <a:r>
              <a:rPr lang="en-US" altLang="ja-JP" sz="800" dirty="0">
                <a:solidFill>
                  <a:schemeClr val="tx1"/>
                </a:solidFill>
                <a:latin typeface="BIZ UDPゴシック" panose="020B0400000000000000" pitchFamily="50" charset="-128"/>
                <a:ea typeface="BIZ UDPゴシック" panose="020B0400000000000000" pitchFamily="50" charset="-128"/>
              </a:rPr>
              <a:t>QOL</a:t>
            </a:r>
            <a:r>
              <a:rPr lang="ja-JP" altLang="en-US" sz="800" dirty="0">
                <a:solidFill>
                  <a:schemeClr val="tx1"/>
                </a:solidFill>
                <a:latin typeface="BIZ UDPゴシック" panose="020B0400000000000000" pitchFamily="50" charset="-128"/>
                <a:ea typeface="BIZ UDPゴシック" panose="020B0400000000000000" pitchFamily="50" charset="-128"/>
              </a:rPr>
              <a:t>の</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向上を図る行政サービスの実施</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活用例の一部</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p>
          <a:p>
            <a:pPr marL="90488"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広域観光データを活用した</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AI</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観光提案サービス</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0488" marR="0" lvl="0" indent="-9048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「めぐろっと」を</a:t>
            </a:r>
            <a:r>
              <a:rPr lang="ja-JP" altLang="en-US" sz="800" dirty="0">
                <a:solidFill>
                  <a:schemeClr val="tx1"/>
                </a:solidFill>
                <a:latin typeface="BIZ UDPゴシック" panose="020B0400000000000000" pitchFamily="50" charset="-128"/>
                <a:ea typeface="BIZ UDPゴシック" panose="020B0400000000000000" pitchFamily="50" charset="-128"/>
              </a:rPr>
              <a:t>令和７</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年８月にリリース</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CCC35A93-EBBB-4357-AD6F-D2B92F53D9EE}"/>
              </a:ext>
            </a:extLst>
          </p:cNvPr>
          <p:cNvSpPr/>
          <p:nvPr/>
        </p:nvSpPr>
        <p:spPr>
          <a:xfrm>
            <a:off x="4876904" y="1779584"/>
            <a:ext cx="1464819" cy="27829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p:txBody>
      </p:sp>
      <p:sp>
        <p:nvSpPr>
          <p:cNvPr id="69" name="四角形: 角を丸くする 68">
            <a:extLst>
              <a:ext uri="{FF2B5EF4-FFF2-40B4-BE49-F238E27FC236}">
                <a16:creationId xmlns:a16="http://schemas.microsoft.com/office/drawing/2014/main" id="{CF784EEF-2A73-4ABA-9D0C-BB41AF77019A}"/>
              </a:ext>
            </a:extLst>
          </p:cNvPr>
          <p:cNvSpPr/>
          <p:nvPr/>
        </p:nvSpPr>
        <p:spPr>
          <a:xfrm>
            <a:off x="5001536" y="4402865"/>
            <a:ext cx="4560436" cy="540000"/>
          </a:xfrm>
          <a:prstGeom prst="roundRect">
            <a:avLst>
              <a:gd name="adj" fmla="val 16667"/>
            </a:avLst>
          </a:prstGeom>
          <a:solidFill>
            <a:srgbClr val="FEE6F9">
              <a:alpha val="50000"/>
            </a:srgb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endParaRPr lang="en-US" altLang="ja-JP" sz="1000" b="1" dirty="0">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「大阪・関西が、万博のレガシーを継承した世界トップレベルのスタートアップ</a:t>
            </a:r>
            <a:endParaRPr kumimoji="0" lang="en-US" altLang="ja-JP"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a:t>
            </a:r>
            <a:r>
              <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集積拠点に」</a:t>
            </a:r>
          </a:p>
        </p:txBody>
      </p:sp>
      <p:sp>
        <p:nvSpPr>
          <p:cNvPr id="41" name="テキスト ボックス 40">
            <a:extLst>
              <a:ext uri="{FF2B5EF4-FFF2-40B4-BE49-F238E27FC236}">
                <a16:creationId xmlns:a16="http://schemas.microsoft.com/office/drawing/2014/main" id="{939ADE9D-9273-4FA0-8B77-8E091366D257}"/>
              </a:ext>
            </a:extLst>
          </p:cNvPr>
          <p:cNvSpPr txBox="1"/>
          <p:nvPr/>
        </p:nvSpPr>
        <p:spPr>
          <a:xfrm>
            <a:off x="135912" y="1547461"/>
            <a:ext cx="1741859" cy="307777"/>
          </a:xfrm>
          <a:prstGeom prst="rect">
            <a:avLst/>
          </a:prstGeom>
          <a:noFill/>
        </p:spPr>
        <p:txBody>
          <a:bodyPr wrap="square">
            <a:spAutoFit/>
          </a:bodyPr>
          <a:lstStyle/>
          <a:p>
            <a:r>
              <a:rPr lang="ja-JP" altLang="en-US" sz="1400" b="1" u="sng" dirty="0">
                <a:solidFill>
                  <a:srgbClr val="AE29D7"/>
                </a:solidFill>
                <a:latin typeface="BIZ UDPゴシック" panose="020B0400000000000000" pitchFamily="50" charset="-128"/>
                <a:ea typeface="BIZ UDPゴシック" panose="020B0400000000000000" pitchFamily="50" charset="-128"/>
              </a:rPr>
              <a:t>①　スマートシティ</a:t>
            </a:r>
            <a:endParaRPr lang="en-US" altLang="ja-JP" sz="600" dirty="0">
              <a:solidFill>
                <a:srgbClr val="AE29D7"/>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A0CBDCBB-BA44-4444-A021-F9FF682E67FD}"/>
              </a:ext>
            </a:extLst>
          </p:cNvPr>
          <p:cNvSpPr txBox="1"/>
          <p:nvPr/>
        </p:nvSpPr>
        <p:spPr>
          <a:xfrm>
            <a:off x="5011200" y="4979409"/>
            <a:ext cx="4550772" cy="1654299"/>
          </a:xfrm>
          <a:prstGeom prst="rect">
            <a:avLst/>
          </a:prstGeom>
          <a:noFill/>
          <a:ln w="12700">
            <a:solidFill>
              <a:srgbClr val="CC66FF"/>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0"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今後の取組の方向性</a:t>
            </a:r>
            <a:r>
              <a:rPr kumimoji="0"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▶チャレンジを促す支援体制の強化</a:t>
            </a:r>
            <a:endParaRPr kumimoji="1" lang="en-US" altLang="ja-JP"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900" dirty="0">
                <a:latin typeface="BIZ UDPゴシック" panose="020B0400000000000000" pitchFamily="50" charset="-128"/>
                <a:ea typeface="BIZ UDPゴシック" panose="020B0400000000000000" pitchFamily="50" charset="-128"/>
              </a:rPr>
              <a:t>　 ・ディープテック分野等でのスタートアップの創出に向けた掘起こしを行うとともに、</a:t>
            </a:r>
            <a:br>
              <a:rPr kumimoji="1" lang="en-US" altLang="ja-JP" sz="900" dirty="0">
                <a:latin typeface="BIZ UDPゴシック" panose="020B0400000000000000" pitchFamily="50" charset="-128"/>
                <a:ea typeface="BIZ UDPゴシック" panose="020B0400000000000000" pitchFamily="50" charset="-128"/>
              </a:rPr>
            </a:br>
            <a:r>
              <a:rPr kumimoji="1" lang="ja-JP" altLang="en-US" sz="900" dirty="0">
                <a:latin typeface="BIZ UDPゴシック" panose="020B0400000000000000" pitchFamily="50" charset="-128"/>
                <a:ea typeface="BIZ UDPゴシック" panose="020B0400000000000000" pitchFamily="50" charset="-128"/>
              </a:rPr>
              <a:t>事業ステージに見合った資金調達や海外展開への支援体制の充実</a:t>
            </a:r>
            <a:endParaRPr kumimoji="1" lang="en-US" altLang="ja-JP" sz="9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1"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▶国際的な</a:t>
            </a:r>
            <a:r>
              <a:rPr kumimoji="1" lang="ja-JP" altLang="en-US" sz="950" b="1" i="0" u="none" strike="noStrike" kern="1200" cap="none" spc="0" normalizeH="0" noProof="0" dirty="0">
                <a:ln>
                  <a:noFill/>
                </a:ln>
                <a:effectLst/>
                <a:uLnTx/>
                <a:uFillTx/>
                <a:latin typeface="BIZ UDPゴシック" panose="020B0400000000000000" pitchFamily="50" charset="-128"/>
                <a:ea typeface="BIZ UDPゴシック" panose="020B0400000000000000" pitchFamily="50" charset="-128"/>
                <a:cs typeface="+mn-cs"/>
              </a:rPr>
              <a:t>スタートアップイベントの継続</a:t>
            </a: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開催</a:t>
            </a:r>
            <a:endParaRPr kumimoji="1" lang="en-US" altLang="ja-JP"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80975" marR="0" lvl="0" indent="-180975" algn="l" defTabSz="959937"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・万博を契機に高まった大阪・関西への世界の注目を維持・向上、国内外からの</a:t>
            </a:r>
            <a:br>
              <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さらなる投資の呼び込み</a:t>
            </a:r>
            <a:endParaRPr kumimoji="1" lang="en-US" altLang="ja-JP" sz="9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dirty="0">
                <a:latin typeface="BIZ UDPゴシック" panose="020B0400000000000000" pitchFamily="50" charset="-128"/>
                <a:ea typeface="BIZ UDPゴシック" panose="020B0400000000000000" pitchFamily="50" charset="-128"/>
              </a:rPr>
              <a:t> </a:t>
            </a:r>
            <a:r>
              <a:rPr kumimoji="1" lang="ja-JP" altLang="en-US" sz="95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▶国際ビジネス交流の強化</a:t>
            </a:r>
            <a:endParaRPr kumimoji="1" lang="en-US" altLang="ja-JP" sz="950" b="1"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a:p>
            <a:pPr marL="177800" marR="0" lvl="0" indent="-17780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・万博を契機</a:t>
            </a:r>
            <a:r>
              <a:rPr kumimoji="1" lang="ja-JP" altLang="en-US" sz="900" spc="-20" dirty="0">
                <a:latin typeface="BIZ UDPゴシック" panose="020B0400000000000000" pitchFamily="50" charset="-128"/>
                <a:ea typeface="BIZ UDPゴシック" panose="020B0400000000000000" pitchFamily="50" charset="-128"/>
              </a:rPr>
              <a:t>に生まれた「</a:t>
            </a:r>
            <a:r>
              <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つながり」を元に、</a:t>
            </a:r>
            <a:r>
              <a:rPr kumimoji="1" lang="ja-JP" altLang="en-US" sz="900" i="0" u="non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販路開拓支援や投資促進など</a:t>
            </a:r>
            <a:r>
              <a:rPr kumimoji="1" lang="ja-JP" altLang="en-US" sz="90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rPr>
              <a:t>ビジネス交流を強化</a:t>
            </a:r>
            <a:endParaRPr kumimoji="1" lang="ja-JP" altLang="en-US" sz="900" b="0" i="0" u="none" strike="noStrike" kern="1200" cap="none" spc="-2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4" name="テキスト ボックス 63">
            <a:extLst>
              <a:ext uri="{FF2B5EF4-FFF2-40B4-BE49-F238E27FC236}">
                <a16:creationId xmlns:a16="http://schemas.microsoft.com/office/drawing/2014/main" id="{59735AFC-2AC2-4DCC-B65A-0C2E70DF195E}"/>
              </a:ext>
            </a:extLst>
          </p:cNvPr>
          <p:cNvSpPr txBox="1"/>
          <p:nvPr/>
        </p:nvSpPr>
        <p:spPr>
          <a:xfrm>
            <a:off x="4828272" y="1527300"/>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rPr>
              <a:t>②　スタートアップ（ビジネス交流含む）</a:t>
            </a:r>
            <a:endParaRPr kumimoji="0" lang="en-US" altLang="ja-JP" sz="600" b="0" i="0" u="none"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endParaRPr>
          </a:p>
        </p:txBody>
      </p:sp>
      <p:sp>
        <p:nvSpPr>
          <p:cNvPr id="70" name="正方形/長方形 69">
            <a:extLst>
              <a:ext uri="{FF2B5EF4-FFF2-40B4-BE49-F238E27FC236}">
                <a16:creationId xmlns:a16="http://schemas.microsoft.com/office/drawing/2014/main" id="{8746D824-3BE3-4F00-8A20-4ED3C132CC2A}"/>
              </a:ext>
            </a:extLst>
          </p:cNvPr>
          <p:cNvSpPr/>
          <p:nvPr/>
        </p:nvSpPr>
        <p:spPr>
          <a:xfrm>
            <a:off x="161353" y="1788092"/>
            <a:ext cx="1464819" cy="27829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endParaRPr lang="en-US" altLang="ja-JP" sz="900" b="1" dirty="0">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67E12963-3206-4971-B78D-B52C5D6060C0}"/>
              </a:ext>
            </a:extLst>
          </p:cNvPr>
          <p:cNvSpPr/>
          <p:nvPr/>
        </p:nvSpPr>
        <p:spPr>
          <a:xfrm>
            <a:off x="4766661" y="1645920"/>
            <a:ext cx="45719" cy="5064490"/>
          </a:xfrm>
          <a:prstGeom prst="rect">
            <a:avLst/>
          </a:prstGeom>
          <a:solidFill>
            <a:srgbClr val="AE29D7"/>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C2A35369-9899-489A-9348-A6AC0ED41C4A}"/>
              </a:ext>
            </a:extLst>
          </p:cNvPr>
          <p:cNvSpPr/>
          <p:nvPr/>
        </p:nvSpPr>
        <p:spPr>
          <a:xfrm>
            <a:off x="4921660" y="3262112"/>
            <a:ext cx="3669317" cy="82300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○ビジネスマッチング</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err="1">
                <a:solidFill>
                  <a:schemeClr val="tx1"/>
                </a:solidFill>
                <a:latin typeface="BIZ UDPゴシック" panose="020B0400000000000000" pitchFamily="50" charset="-128"/>
                <a:ea typeface="BIZ UDPゴシック" panose="020B0400000000000000" pitchFamily="50" charset="-128"/>
              </a:rPr>
              <a:t>GlobalStartup</a:t>
            </a:r>
            <a:r>
              <a:rPr lang="en-US" altLang="ja-JP" sz="800" dirty="0">
                <a:solidFill>
                  <a:schemeClr val="tx1"/>
                </a:solidFill>
                <a:latin typeface="BIZ UDPゴシック" panose="020B0400000000000000" pitchFamily="50" charset="-128"/>
                <a:ea typeface="BIZ UDPゴシック" panose="020B0400000000000000" pitchFamily="50" charset="-128"/>
              </a:rPr>
              <a:t> EXPO2025</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GSE</a:t>
            </a:r>
            <a:r>
              <a:rPr lang="ja-JP" altLang="en-US" sz="800" dirty="0">
                <a:solidFill>
                  <a:schemeClr val="tx1"/>
                </a:solidFill>
                <a:latin typeface="BIZ UDPゴシック" panose="020B0400000000000000" pitchFamily="50" charset="-128"/>
                <a:ea typeface="BIZ UDPゴシック" panose="020B0400000000000000" pitchFamily="50" charset="-128"/>
              </a:rPr>
              <a:t>）」と、 「</a:t>
            </a:r>
            <a:r>
              <a:rPr lang="en-US" altLang="ja-JP" sz="800" dirty="0">
                <a:solidFill>
                  <a:schemeClr val="tx1"/>
                </a:solidFill>
                <a:latin typeface="BIZ UDPゴシック" panose="020B0400000000000000" pitchFamily="50" charset="-128"/>
                <a:ea typeface="BIZ UDPゴシック" panose="020B0400000000000000" pitchFamily="50" charset="-128"/>
              </a:rPr>
              <a:t>Tech Osaka Summit 2025</a:t>
            </a:r>
            <a:r>
              <a:rPr lang="ja-JP" altLang="en-US" sz="800" dirty="0">
                <a:solidFill>
                  <a:schemeClr val="tx1"/>
                </a:solidFill>
                <a:latin typeface="BIZ UDPゴシック" panose="020B0400000000000000" pitchFamily="50" charset="-128"/>
                <a:ea typeface="BIZ UDPゴシック" panose="020B0400000000000000" pitchFamily="50" charset="-128"/>
              </a:rPr>
              <a:t>」をはじめ、大阪府・市・民間等が開催した様々なイベントを集めた「</a:t>
            </a:r>
            <a:r>
              <a:rPr lang="en-US" altLang="ja-JP" sz="800" dirty="0">
                <a:solidFill>
                  <a:schemeClr val="tx1"/>
                </a:solidFill>
                <a:latin typeface="BIZ UDPゴシック" panose="020B0400000000000000" pitchFamily="50" charset="-128"/>
                <a:ea typeface="BIZ UDPゴシック" panose="020B0400000000000000" pitchFamily="50" charset="-128"/>
              </a:rPr>
              <a:t>Global Startup Crossroads-Osaka</a:t>
            </a:r>
            <a:r>
              <a:rPr lang="ja-JP" altLang="en-US" sz="800" dirty="0">
                <a:solidFill>
                  <a:schemeClr val="tx1"/>
                </a:solidFill>
                <a:latin typeface="BIZ UDPゴシック" panose="020B0400000000000000" pitchFamily="50" charset="-128"/>
                <a:ea typeface="BIZ UDPゴシック" panose="020B0400000000000000" pitchFamily="50" charset="-128"/>
              </a:rPr>
              <a:t>（</a:t>
            </a:r>
            <a:r>
              <a:rPr lang="en-US" altLang="ja-JP" sz="800" dirty="0">
                <a:solidFill>
                  <a:schemeClr val="tx1"/>
                </a:solidFill>
                <a:latin typeface="BIZ UDPゴシック" panose="020B0400000000000000" pitchFamily="50" charset="-128"/>
                <a:ea typeface="BIZ UDPゴシック" panose="020B0400000000000000" pitchFamily="50" charset="-128"/>
              </a:rPr>
              <a:t>GSC-O</a:t>
            </a:r>
            <a:r>
              <a:rPr lang="ja-JP" altLang="en-US" sz="800" dirty="0">
                <a:solidFill>
                  <a:schemeClr val="tx1"/>
                </a:solidFill>
                <a:latin typeface="BIZ UDPゴシック" panose="020B0400000000000000" pitchFamily="50" charset="-128"/>
                <a:ea typeface="BIZ UDPゴシック" panose="020B0400000000000000" pitchFamily="50" charset="-128"/>
              </a:rPr>
              <a:t>）」で多数のビジネスマッチングを実施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82563"/>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（参加者数）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GSE</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9,560</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GSC-O</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3,044</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　</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Tech Osaka Summit</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：約</a:t>
            </a:r>
            <a:r>
              <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3,500</a:t>
            </a:r>
            <a:r>
              <a:rPr kumimoji="0" lang="ja-JP" altLang="en-US"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名</a:t>
            </a:r>
            <a:endParaRPr kumimoji="0" lang="en-US" altLang="ja-JP" sz="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正方形/長方形 39">
            <a:extLst>
              <a:ext uri="{FF2B5EF4-FFF2-40B4-BE49-F238E27FC236}">
                <a16:creationId xmlns:a16="http://schemas.microsoft.com/office/drawing/2014/main" id="{25D2EC45-A38B-4966-9799-EC664000E434}"/>
              </a:ext>
            </a:extLst>
          </p:cNvPr>
          <p:cNvSpPr/>
          <p:nvPr/>
        </p:nvSpPr>
        <p:spPr>
          <a:xfrm>
            <a:off x="4900789" y="1964433"/>
            <a:ext cx="3458990" cy="864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○京阪神スタートアップエコシステムの拠点形成</a:t>
            </a:r>
            <a:endParaRPr lang="en-US" altLang="ja-JP" sz="1000" b="1" dirty="0">
              <a:latin typeface="BIZ UDPゴシック" panose="020B0400000000000000" pitchFamily="50" charset="-128"/>
              <a:ea typeface="BIZ UDPゴシック" panose="020B0400000000000000" pitchFamily="50" charset="-128"/>
            </a:endParaRPr>
          </a:p>
          <a:p>
            <a:pPr marL="182563" indent="-90488"/>
            <a:r>
              <a:rPr lang="ja-JP" altLang="en-US" sz="800" dirty="0">
                <a:latin typeface="BIZ UDPゴシック" panose="020B0400000000000000" pitchFamily="50" charset="-128"/>
                <a:ea typeface="BIZ UDPゴシック" panose="020B0400000000000000" pitchFamily="50" charset="-128"/>
              </a:rPr>
              <a:t>・内閣府「第２期スタートアップ・エコシステム拠点都市」に京阪神地区が選定（令和７年</a:t>
            </a:r>
            <a:r>
              <a:rPr lang="en-US" altLang="ja-JP" sz="800" dirty="0">
                <a:latin typeface="BIZ UDPゴシック" panose="020B0400000000000000" pitchFamily="50" charset="-128"/>
                <a:ea typeface="BIZ UDPゴシック" panose="020B0400000000000000" pitchFamily="50" charset="-128"/>
              </a:rPr>
              <a:t>6</a:t>
            </a:r>
            <a:r>
              <a:rPr lang="ja-JP" altLang="en-US" sz="800" dirty="0">
                <a:latin typeface="BIZ UDPゴシック" panose="020B0400000000000000" pitchFamily="50" charset="-128"/>
                <a:ea typeface="BIZ UDPゴシック" panose="020B0400000000000000" pitchFamily="50" charset="-128"/>
              </a:rPr>
              <a:t>月）。ディープテック分野を中心に</a:t>
            </a:r>
            <a:r>
              <a:rPr lang="ja-JP" altLang="en-US" sz="800" dirty="0">
                <a:solidFill>
                  <a:schemeClr val="tx1"/>
                </a:solidFill>
                <a:latin typeface="BIZ UDPゴシック" panose="020B0400000000000000" pitchFamily="50" charset="-128"/>
                <a:ea typeface="BIZ UDPゴシック" panose="020B0400000000000000" pitchFamily="50" charset="-128"/>
              </a:rPr>
              <a:t>世界で活躍する</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スタートアップを創出する</a:t>
            </a:r>
            <a:r>
              <a:rPr lang="ja-JP" altLang="en-US" sz="800" dirty="0">
                <a:latin typeface="BIZ UDPゴシック" panose="020B0400000000000000" pitchFamily="50" charset="-128"/>
                <a:ea typeface="BIZ UDPゴシック" panose="020B0400000000000000" pitchFamily="50" charset="-128"/>
              </a:rPr>
              <a:t>エコシステム形成をめざす</a:t>
            </a:r>
            <a:endParaRPr lang="en-US" altLang="ja-JP" sz="800" dirty="0">
              <a:latin typeface="BIZ UDPゴシック" panose="020B0400000000000000" pitchFamily="50" charset="-128"/>
              <a:ea typeface="BIZ UDPゴシック" panose="020B0400000000000000" pitchFamily="50" charset="-128"/>
            </a:endParaRPr>
          </a:p>
          <a:p>
            <a:endParaRPr lang="ja-JP" altLang="en-US" sz="9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16F983CF-086D-4040-AC6F-5816053F2CB2}"/>
              </a:ext>
            </a:extLst>
          </p:cNvPr>
          <p:cNvSpPr/>
          <p:nvPr/>
        </p:nvSpPr>
        <p:spPr>
          <a:xfrm>
            <a:off x="2930167" y="4160641"/>
            <a:ext cx="853034" cy="13888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めぐろっと</a:t>
            </a:r>
          </a:p>
        </p:txBody>
      </p:sp>
      <p:sp>
        <p:nvSpPr>
          <p:cNvPr id="48" name="正方形/長方形 47">
            <a:extLst>
              <a:ext uri="{FF2B5EF4-FFF2-40B4-BE49-F238E27FC236}">
                <a16:creationId xmlns:a16="http://schemas.microsoft.com/office/drawing/2014/main" id="{46C461E0-B43D-4D52-A427-C244FBF0DDE8}"/>
              </a:ext>
            </a:extLst>
          </p:cNvPr>
          <p:cNvSpPr/>
          <p:nvPr/>
        </p:nvSpPr>
        <p:spPr>
          <a:xfrm>
            <a:off x="3617996" y="3994826"/>
            <a:ext cx="1092641" cy="323165"/>
          </a:xfrm>
          <a:prstGeom prst="rect">
            <a:avLst/>
          </a:prstGeom>
          <a:noFill/>
        </p:spPr>
        <p:txBody>
          <a:bodyPr wrap="square" rtlCol="0">
            <a:spAutoFit/>
          </a:bodyPr>
          <a:lstStyle/>
          <a:p>
            <a:pPr algn="ctr"/>
            <a:r>
              <a:rPr lang="en-US" altLang="ja-JP" sz="500" dirty="0">
                <a:latin typeface="BIZ UDPゴシック" panose="020B0400000000000000" pitchFamily="50" charset="-128"/>
                <a:ea typeface="BIZ UDPゴシック" panose="020B0400000000000000" pitchFamily="50" charset="-128"/>
              </a:rPr>
              <a:t>AI</a:t>
            </a:r>
            <a:r>
              <a:rPr lang="ja-JP" altLang="ja-JP" sz="500" dirty="0">
                <a:latin typeface="BIZ UDPゴシック" panose="020B0400000000000000" pitchFamily="50" charset="-128"/>
                <a:ea typeface="BIZ UDPゴシック" panose="020B0400000000000000" pitchFamily="50" charset="-128"/>
              </a:rPr>
              <a:t>カメラ</a:t>
            </a:r>
            <a:r>
              <a:rPr lang="ja-JP" altLang="en-US" sz="500" dirty="0">
                <a:latin typeface="BIZ UDPゴシック" panose="020B0400000000000000" pitchFamily="50" charset="-128"/>
                <a:ea typeface="BIZ UDPゴシック" panose="020B0400000000000000" pitchFamily="50" charset="-128"/>
              </a:rPr>
              <a:t>を活用した</a:t>
            </a:r>
            <a:br>
              <a:rPr lang="en-US" altLang="ja-JP" sz="500" dirty="0">
                <a:latin typeface="BIZ UDPゴシック" panose="020B0400000000000000" pitchFamily="50" charset="-128"/>
                <a:ea typeface="BIZ UDPゴシック" panose="020B0400000000000000" pitchFamily="50" charset="-128"/>
              </a:rPr>
            </a:br>
            <a:r>
              <a:rPr lang="ja-JP" altLang="ja-JP" sz="500" dirty="0">
                <a:latin typeface="BIZ UDPゴシック" panose="020B0400000000000000" pitchFamily="50" charset="-128"/>
                <a:ea typeface="BIZ UDPゴシック" panose="020B0400000000000000" pitchFamily="50" charset="-128"/>
              </a:rPr>
              <a:t>車両認識による入退場管理</a:t>
            </a:r>
            <a:endParaRPr lang="en-US" altLang="ja-JP" sz="500" dirty="0">
              <a:latin typeface="BIZ UDPゴシック" panose="020B0400000000000000" pitchFamily="50" charset="-128"/>
              <a:ea typeface="BIZ UDPゴシック" panose="020B0400000000000000" pitchFamily="50" charset="-128"/>
            </a:endParaRPr>
          </a:p>
          <a:p>
            <a:pPr algn="ctr"/>
            <a:r>
              <a:rPr lang="ja-JP" altLang="en-US" sz="450" dirty="0">
                <a:latin typeface="BIZ UDPゴシック" panose="020B0400000000000000" pitchFamily="50" charset="-128"/>
                <a:ea typeface="BIZ UDPゴシック" panose="020B0400000000000000" pitchFamily="50" charset="-128"/>
              </a:rPr>
              <a:t>提供：株式会社大林組</a:t>
            </a:r>
            <a:endParaRPr lang="ja-JP" altLang="ja-JP" sz="450" dirty="0">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9EF0CB7E-078A-450F-8FC7-A43884F7CDB5}"/>
              </a:ext>
            </a:extLst>
          </p:cNvPr>
          <p:cNvSpPr/>
          <p:nvPr/>
        </p:nvSpPr>
        <p:spPr>
          <a:xfrm>
            <a:off x="8430067" y="3442566"/>
            <a:ext cx="1037214" cy="10294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ja-JP" sz="500" dirty="0">
                <a:latin typeface="BIZ UDPゴシック" panose="020B0400000000000000" pitchFamily="50" charset="-128"/>
                <a:ea typeface="BIZ UDPゴシック"/>
              </a:rPr>
              <a:t>GSC-O合同ネットワーキング</a:t>
            </a:r>
            <a:endParaRPr lang="ja-JP" altLang="en-US" sz="500" dirty="0">
              <a:latin typeface="BIZ UDPゴシック" panose="020B0400000000000000" pitchFamily="50" charset="-128"/>
              <a:ea typeface="BIZ UDPゴシック"/>
            </a:endParaRPr>
          </a:p>
        </p:txBody>
      </p:sp>
      <p:sp>
        <p:nvSpPr>
          <p:cNvPr id="62" name="正方形/長方形 61">
            <a:extLst>
              <a:ext uri="{FF2B5EF4-FFF2-40B4-BE49-F238E27FC236}">
                <a16:creationId xmlns:a16="http://schemas.microsoft.com/office/drawing/2014/main" id="{0F92F1B2-E999-402F-BF3F-43044C91C898}"/>
              </a:ext>
            </a:extLst>
          </p:cNvPr>
          <p:cNvSpPr/>
          <p:nvPr/>
        </p:nvSpPr>
        <p:spPr>
          <a:xfrm>
            <a:off x="8307014" y="4164177"/>
            <a:ext cx="1292452" cy="15007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ltLang="ja-JP" sz="500" dirty="0">
                <a:solidFill>
                  <a:schemeClr val="tx1"/>
                </a:solidFill>
                <a:latin typeface="BIZ UDPゴシック" panose="020B0400000000000000" pitchFamily="50" charset="-128"/>
                <a:ea typeface="BIZ UDPゴシック"/>
              </a:rPr>
              <a:t>Tech Osaka Summit 2025</a:t>
            </a:r>
          </a:p>
          <a:p>
            <a:pPr algn="ctr"/>
            <a:endParaRPr lang="ja-JP" sz="500" dirty="0">
              <a:solidFill>
                <a:schemeClr val="tx1"/>
              </a:solidFill>
            </a:endParaRPr>
          </a:p>
        </p:txBody>
      </p:sp>
      <p:sp>
        <p:nvSpPr>
          <p:cNvPr id="72" name="正方形/長方形 71">
            <a:extLst>
              <a:ext uri="{FF2B5EF4-FFF2-40B4-BE49-F238E27FC236}">
                <a16:creationId xmlns:a16="http://schemas.microsoft.com/office/drawing/2014/main" id="{CC26A08E-2698-4520-A1F8-D9309F87D85F}"/>
              </a:ext>
            </a:extLst>
          </p:cNvPr>
          <p:cNvSpPr/>
          <p:nvPr/>
        </p:nvSpPr>
        <p:spPr>
          <a:xfrm>
            <a:off x="8425605" y="2552155"/>
            <a:ext cx="1041676" cy="107472"/>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ltLang="ja-JP" sz="500" dirty="0">
                <a:latin typeface="BIZ UDPゴシック" panose="020B0400000000000000" pitchFamily="50" charset="-128"/>
                <a:ea typeface="BIZ UDPゴシック"/>
              </a:rPr>
              <a:t>Global Startup EXPO 2025</a:t>
            </a:r>
            <a:r>
              <a:rPr lang="ja-JP" altLang="en-US" sz="500" dirty="0">
                <a:latin typeface="BIZ UDPゴシック" panose="020B0400000000000000" pitchFamily="50" charset="-128"/>
                <a:ea typeface="BIZ UDPゴシック"/>
              </a:rPr>
              <a:t>（</a:t>
            </a:r>
            <a:r>
              <a:rPr lang="en-US" altLang="ja-JP" sz="500" dirty="0">
                <a:latin typeface="BIZ UDPゴシック" panose="020B0400000000000000" pitchFamily="50" charset="-128"/>
                <a:ea typeface="BIZ UDPゴシック"/>
              </a:rPr>
              <a:t>GSE</a:t>
            </a:r>
            <a:r>
              <a:rPr lang="ja-JP" altLang="en-US" sz="500" dirty="0">
                <a:latin typeface="BIZ UDPゴシック" panose="020B0400000000000000" pitchFamily="50" charset="-128"/>
                <a:ea typeface="BIZ UDPゴシック"/>
              </a:rPr>
              <a:t>）</a:t>
            </a:r>
          </a:p>
        </p:txBody>
      </p:sp>
      <p:sp>
        <p:nvSpPr>
          <p:cNvPr id="60" name="正方形/長方形 59">
            <a:extLst>
              <a:ext uri="{FF2B5EF4-FFF2-40B4-BE49-F238E27FC236}">
                <a16:creationId xmlns:a16="http://schemas.microsoft.com/office/drawing/2014/main" id="{D8318360-478A-40F8-98AF-809770810A92}"/>
              </a:ext>
            </a:extLst>
          </p:cNvPr>
          <p:cNvSpPr/>
          <p:nvPr/>
        </p:nvSpPr>
        <p:spPr>
          <a:xfrm>
            <a:off x="229898" y="4979409"/>
            <a:ext cx="4384978" cy="1654299"/>
          </a:xfrm>
          <a:prstGeom prst="rect">
            <a:avLst/>
          </a:prstGeom>
          <a:ln>
            <a:solidFill>
              <a:srgbClr val="CC66FF"/>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▶スーパーシティによるイノベーションと実装の好循環の実現</a:t>
            </a:r>
            <a:endPar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9388" marR="0" lvl="0" indent="-179388"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万博後の未来社会実現に向け、</a:t>
            </a:r>
            <a:r>
              <a:rPr kumimoji="1" lang="ja-JP" altLang="en-US" sz="900" dirty="0">
                <a:solidFill>
                  <a:schemeClr val="tx1"/>
                </a:solidFill>
                <a:latin typeface="BIZ UDPゴシック" panose="020B0400000000000000" pitchFamily="50" charset="-128"/>
                <a:ea typeface="BIZ UDPゴシック" panose="020B0400000000000000" pitchFamily="50" charset="-128"/>
              </a:rPr>
              <a:t>さら</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なる規制・制度改革及び先端的サービスの</a:t>
            </a:r>
            <a:br>
              <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実装促進</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88900" marR="0" lvl="0" indent="-88900" algn="l" defTabSz="457200" rtl="0" eaLnBrk="1" fontAlgn="auto" latinLnBrk="0" hangingPunct="1">
              <a:lnSpc>
                <a:spcPct val="10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ORDEN</a:t>
            </a:r>
            <a:r>
              <a:rPr kumimoji="1" lang="ja-JP" altLang="en-US" sz="9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の共同利用の促進　</a:t>
            </a:r>
          </a:p>
          <a:p>
            <a:pPr marL="88900" lvl="0" indent="-88900">
              <a:defRPr/>
            </a:pPr>
            <a:r>
              <a:rPr kumimoji="1" lang="ja-JP" altLang="en-US" sz="9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・データ連携基盤の横</a:t>
            </a:r>
            <a:r>
              <a:rPr kumimoji="1" lang="ja-JP" altLang="en-US" sz="900" dirty="0">
                <a:solidFill>
                  <a:schemeClr val="tx1"/>
                </a:solidFill>
                <a:latin typeface="BIZ UDPゴシック" panose="020B0400000000000000" pitchFamily="50" charset="-128"/>
                <a:ea typeface="BIZ UDPゴシック" panose="020B0400000000000000" pitchFamily="50" charset="-128"/>
              </a:rPr>
              <a:t>展開による共同利用の拡充や機能の充実</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pPr marL="88900" lvl="0" indent="-88900">
              <a:defRPr/>
            </a:pPr>
            <a:r>
              <a:rPr kumimoji="1" lang="ja-JP" altLang="en-US" sz="950" b="1" dirty="0">
                <a:solidFill>
                  <a:schemeClr val="tx1"/>
                </a:solidFill>
                <a:latin typeface="BIZ UDPゴシック" panose="020B0400000000000000" pitchFamily="50" charset="-128"/>
                <a:ea typeface="BIZ UDPゴシック" panose="020B0400000000000000" pitchFamily="50" charset="-128"/>
              </a:rPr>
              <a:t>▶</a:t>
            </a:r>
            <a:r>
              <a:rPr kumimoji="1" lang="en-US" altLang="ja-JP" sz="950" b="1" dirty="0">
                <a:solidFill>
                  <a:schemeClr val="tx1"/>
                </a:solidFill>
                <a:latin typeface="BIZ UDPゴシック" panose="020B0400000000000000" pitchFamily="50" charset="-128"/>
                <a:ea typeface="BIZ UDPゴシック" panose="020B0400000000000000" pitchFamily="50" charset="-128"/>
              </a:rPr>
              <a:t>AI</a:t>
            </a:r>
            <a:r>
              <a:rPr kumimoji="1" lang="ja-JP" altLang="en-US" sz="950" b="1" dirty="0">
                <a:solidFill>
                  <a:schemeClr val="tx1"/>
                </a:solidFill>
                <a:latin typeface="BIZ UDPゴシック" panose="020B0400000000000000" pitchFamily="50" charset="-128"/>
                <a:ea typeface="BIZ UDPゴシック" panose="020B0400000000000000" pitchFamily="50" charset="-128"/>
              </a:rPr>
              <a:t>を活用した行政サービスの充実・向上等</a:t>
            </a:r>
            <a:endParaRPr kumimoji="1" lang="en-US" altLang="ja-JP" sz="950" b="1" dirty="0">
              <a:solidFill>
                <a:schemeClr val="tx1"/>
              </a:solidFill>
              <a:latin typeface="BIZ UDPゴシック" panose="020B0400000000000000" pitchFamily="50" charset="-128"/>
              <a:ea typeface="BIZ UDPゴシック" panose="020B0400000000000000" pitchFamily="50" charset="-128"/>
            </a:endParaRPr>
          </a:p>
          <a:p>
            <a:pPr marL="179388" lvl="0" indent="-1793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・最先端技術を活用した</a:t>
            </a:r>
            <a:r>
              <a:rPr kumimoji="1" lang="en-US" altLang="ja-JP" sz="900" dirty="0">
                <a:solidFill>
                  <a:schemeClr val="tx1"/>
                </a:solidFill>
                <a:latin typeface="BIZ UDPゴシック" panose="020B0400000000000000" pitchFamily="50" charset="-128"/>
                <a:ea typeface="BIZ UDPゴシック" panose="020B0400000000000000" pitchFamily="50" charset="-128"/>
              </a:rPr>
              <a:t>QOL</a:t>
            </a:r>
            <a:r>
              <a:rPr kumimoji="1" lang="ja-JP" altLang="en-US" sz="900" dirty="0">
                <a:solidFill>
                  <a:schemeClr val="tx1"/>
                </a:solidFill>
                <a:latin typeface="BIZ UDPゴシック" panose="020B0400000000000000" pitchFamily="50" charset="-128"/>
                <a:ea typeface="BIZ UDPゴシック" panose="020B0400000000000000" pitchFamily="50" charset="-128"/>
              </a:rPr>
              <a:t>の向上に向け、</a:t>
            </a:r>
            <a:r>
              <a:rPr kumimoji="1" lang="en-US" altLang="ja-JP" sz="900" dirty="0">
                <a:solidFill>
                  <a:schemeClr val="tx1"/>
                </a:solidFill>
                <a:latin typeface="BIZ UDPゴシック" panose="020B0400000000000000" pitchFamily="50" charset="-128"/>
                <a:ea typeface="BIZ UDPゴシック" panose="020B0400000000000000" pitchFamily="50" charset="-128"/>
              </a:rPr>
              <a:t>AI</a:t>
            </a:r>
            <a:r>
              <a:rPr kumimoji="1" lang="ja-JP" altLang="en-US" sz="900" dirty="0">
                <a:solidFill>
                  <a:schemeClr val="tx1"/>
                </a:solidFill>
                <a:latin typeface="BIZ UDPゴシック" panose="020B0400000000000000" pitchFamily="50" charset="-128"/>
                <a:ea typeface="BIZ UDPゴシック" panose="020B0400000000000000" pitchFamily="50" charset="-128"/>
              </a:rPr>
              <a:t>エージェントの展開や</a:t>
            </a:r>
            <a:br>
              <a:rPr kumimoji="1" lang="en-US" altLang="ja-JP" sz="900" dirty="0">
                <a:solidFill>
                  <a:schemeClr val="tx1"/>
                </a:solidFill>
                <a:latin typeface="BIZ UDPゴシック" panose="020B0400000000000000" pitchFamily="50" charset="-128"/>
                <a:ea typeface="BIZ UDPゴシック" panose="020B0400000000000000" pitchFamily="50" charset="-128"/>
              </a:rPr>
            </a:br>
            <a:r>
              <a:rPr kumimoji="1" lang="ja-JP" altLang="en-US" sz="900" dirty="0">
                <a:solidFill>
                  <a:schemeClr val="tx1"/>
                </a:solidFill>
                <a:latin typeface="BIZ UDPゴシック" panose="020B0400000000000000" pitchFamily="50" charset="-128"/>
                <a:ea typeface="BIZ UDPゴシック" panose="020B0400000000000000" pitchFamily="50" charset="-128"/>
              </a:rPr>
              <a:t>ブロードリスニングの実施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lvl="0" indent="-179388">
              <a:defRPr/>
            </a:pPr>
            <a:r>
              <a:rPr kumimoji="1" lang="ja-JP" altLang="en-US" sz="900" dirty="0">
                <a:solidFill>
                  <a:schemeClr val="tx1"/>
                </a:solidFill>
                <a:latin typeface="BIZ UDPゴシック" panose="020B0400000000000000" pitchFamily="50" charset="-128"/>
                <a:ea typeface="BIZ UDPゴシック" panose="020B0400000000000000" pitchFamily="50" charset="-128"/>
              </a:rPr>
              <a:t>　・次世代デジタル産業・サービスの発展に向けたデジタルインフラの充実</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B017CA75-77D3-4A3A-B78F-64368256153F}"/>
              </a:ext>
            </a:extLst>
          </p:cNvPr>
          <p:cNvSpPr/>
          <p:nvPr/>
        </p:nvSpPr>
        <p:spPr>
          <a:xfrm>
            <a:off x="562862" y="1153515"/>
            <a:ext cx="9036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「リボーンチャレンジや</a:t>
            </a:r>
            <a:r>
              <a:rPr lang="en-US" altLang="ja-JP" sz="1050" b="1" dirty="0">
                <a:solidFill>
                  <a:srgbClr val="FF0000"/>
                </a:solidFill>
                <a:latin typeface="BIZ UDPゴシック" panose="020B0400000000000000" pitchFamily="50" charset="-128"/>
                <a:ea typeface="BIZ UDPゴシック" panose="020B0400000000000000" pitchFamily="50" charset="-128"/>
              </a:rPr>
              <a:t>GSE</a:t>
            </a:r>
            <a:r>
              <a:rPr lang="ja-JP" altLang="en-US" sz="1050" b="1" dirty="0">
                <a:solidFill>
                  <a:srgbClr val="FF0000"/>
                </a:solidFill>
                <a:latin typeface="BIZ UDPゴシック" panose="020B0400000000000000" pitchFamily="50" charset="-128"/>
                <a:ea typeface="BIZ UDPゴシック" panose="020B0400000000000000" pitchFamily="50" charset="-128"/>
              </a:rPr>
              <a:t>の開催による</a:t>
            </a:r>
            <a:r>
              <a:rPr lang="ja-JP" altLang="en-US" sz="1300" b="1" dirty="0">
                <a:solidFill>
                  <a:srgbClr val="FF0000"/>
                </a:solidFill>
                <a:latin typeface="BIZ UDPゴシック" panose="020B0400000000000000" pitchFamily="50" charset="-128"/>
                <a:ea typeface="BIZ UDPゴシック" panose="020B0400000000000000" pitchFamily="50" charset="-128"/>
              </a:rPr>
              <a:t>府内企業の技術力の世界への発信」　「世界との交流機会の創出」　等</a:t>
            </a:r>
          </a:p>
        </p:txBody>
      </p:sp>
      <p:sp>
        <p:nvSpPr>
          <p:cNvPr id="44" name="矢印: 右 43">
            <a:extLst>
              <a:ext uri="{FF2B5EF4-FFF2-40B4-BE49-F238E27FC236}">
                <a16:creationId xmlns:a16="http://schemas.microsoft.com/office/drawing/2014/main" id="{87C5522A-3FC3-4D40-9E7B-5F9D86F8F178}"/>
              </a:ext>
            </a:extLst>
          </p:cNvPr>
          <p:cNvSpPr/>
          <p:nvPr/>
        </p:nvSpPr>
        <p:spPr>
          <a:xfrm>
            <a:off x="366276" y="1143372"/>
            <a:ext cx="252000" cy="324000"/>
          </a:xfrm>
          <a:prstGeom prst="rightArrow">
            <a:avLst/>
          </a:prstGeom>
          <a:solidFill>
            <a:srgbClr val="7030A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F1C15067-6871-480B-90D5-E295B92A1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2942" y="3296453"/>
            <a:ext cx="980122" cy="735329"/>
          </a:xfrm>
          <a:prstGeom prst="rect">
            <a:avLst/>
          </a:prstGeom>
        </p:spPr>
      </p:pic>
      <p:pic>
        <p:nvPicPr>
          <p:cNvPr id="73" name="図 72">
            <a:extLst>
              <a:ext uri="{FF2B5EF4-FFF2-40B4-BE49-F238E27FC236}">
                <a16:creationId xmlns:a16="http://schemas.microsoft.com/office/drawing/2014/main" id="{B97F7A80-8962-48DC-8B96-568E1643BF0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103569" y="3233777"/>
            <a:ext cx="480964" cy="943282"/>
          </a:xfrm>
          <a:prstGeom prst="rect">
            <a:avLst/>
          </a:prstGeom>
        </p:spPr>
      </p:pic>
      <p:pic>
        <p:nvPicPr>
          <p:cNvPr id="74" name="図 73">
            <a:extLst>
              <a:ext uri="{FF2B5EF4-FFF2-40B4-BE49-F238E27FC236}">
                <a16:creationId xmlns:a16="http://schemas.microsoft.com/office/drawing/2014/main" id="{DC0EBC12-E767-4C20-B2F8-9F37146E7E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2603" y="1846238"/>
            <a:ext cx="947680" cy="678628"/>
          </a:xfrm>
          <a:prstGeom prst="rect">
            <a:avLst/>
          </a:prstGeom>
        </p:spPr>
      </p:pic>
      <p:pic>
        <p:nvPicPr>
          <p:cNvPr id="75" name="Picture 4">
            <a:extLst>
              <a:ext uri="{FF2B5EF4-FFF2-40B4-BE49-F238E27FC236}">
                <a16:creationId xmlns:a16="http://schemas.microsoft.com/office/drawing/2014/main" id="{32F7306D-051D-4AFE-9239-90F8C1071098}"/>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478924" y="2722778"/>
            <a:ext cx="947680" cy="708108"/>
          </a:xfrm>
          <a:prstGeom prst="rect">
            <a:avLst/>
          </a:prstGeom>
        </p:spPr>
      </p:pic>
      <p:pic>
        <p:nvPicPr>
          <p:cNvPr id="76" name="図 75">
            <a:extLst>
              <a:ext uri="{FF2B5EF4-FFF2-40B4-BE49-F238E27FC236}">
                <a16:creationId xmlns:a16="http://schemas.microsoft.com/office/drawing/2014/main" id="{72EC81F8-86FB-4602-8FAB-F71823AA37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8923" y="3593332"/>
            <a:ext cx="948635" cy="550383"/>
          </a:xfrm>
          <a:prstGeom prst="rect">
            <a:avLst/>
          </a:prstGeom>
        </p:spPr>
      </p:pic>
      <p:sp>
        <p:nvSpPr>
          <p:cNvPr id="46" name="スライド番号プレースホルダー 2">
            <a:extLst>
              <a:ext uri="{FF2B5EF4-FFF2-40B4-BE49-F238E27FC236}">
                <a16:creationId xmlns:a16="http://schemas.microsoft.com/office/drawing/2014/main" id="{530C0CB7-0810-4145-B96B-F505009EF4C3}"/>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6</a:t>
            </a:fld>
            <a:endParaRPr kumimoji="1" lang="ja-JP" altLang="en-US" dirty="0"/>
          </a:p>
        </p:txBody>
      </p:sp>
    </p:spTree>
    <p:extLst>
      <p:ext uri="{BB962C8B-B14F-4D97-AF65-F5344CB8AC3E}">
        <p14:creationId xmlns:p14="http://schemas.microsoft.com/office/powerpoint/2010/main" val="416068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89732" y="171449"/>
            <a:ext cx="9707174" cy="6614305"/>
          </a:xfrm>
          <a:prstGeom prst="rect">
            <a:avLst/>
          </a:prstGeom>
          <a:ln w="50800" cmpd="thinThick">
            <a:solidFill>
              <a:srgbClr val="AE29D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561CBDAB-7838-40F5-A821-F2C81B3232F5}"/>
              </a:ext>
            </a:extLst>
          </p:cNvPr>
          <p:cNvSpPr/>
          <p:nvPr/>
        </p:nvSpPr>
        <p:spPr>
          <a:xfrm>
            <a:off x="309277" y="822510"/>
            <a:ext cx="2371723" cy="30372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000" dirty="0">
                <a:latin typeface="BIZ UDPゴシック" panose="020B0400000000000000" pitchFamily="50" charset="-128"/>
                <a:ea typeface="BIZ UDPゴシック" panose="020B0400000000000000" pitchFamily="50" charset="-128"/>
              </a:rPr>
              <a:t>【</a:t>
            </a:r>
            <a:r>
              <a:rPr lang="ja-JP" altLang="en-US" sz="1000" dirty="0">
                <a:latin typeface="BIZ UDPゴシック" panose="020B0400000000000000" pitchFamily="50" charset="-128"/>
                <a:ea typeface="BIZ UDPゴシック" panose="020B0400000000000000" pitchFamily="50" charset="-128"/>
              </a:rPr>
              <a:t>取組・成果</a:t>
            </a:r>
            <a:r>
              <a:rPr lang="en-US" altLang="ja-JP" sz="1000" dirty="0">
                <a:latin typeface="BIZ UDPゴシック" panose="020B0400000000000000" pitchFamily="50" charset="-128"/>
                <a:ea typeface="BIZ UDPゴシック" panose="020B0400000000000000" pitchFamily="50" charset="-128"/>
              </a:rPr>
              <a:t>】</a:t>
            </a: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a:p>
            <a:endParaRPr lang="ja-JP" altLang="en-US" sz="1000" dirty="0">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5AF777B-02A3-40B1-B959-B342EB79AC11}"/>
              </a:ext>
            </a:extLst>
          </p:cNvPr>
          <p:cNvSpPr/>
          <p:nvPr/>
        </p:nvSpPr>
        <p:spPr>
          <a:xfrm>
            <a:off x="4873524" y="1017833"/>
            <a:ext cx="4867739" cy="648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87313" marR="0" lvl="0" indent="-87313" algn="l" defTabSz="443194" rtl="0" eaLnBrk="1" fontAlgn="auto" latinLnBrk="0" hangingPunct="1">
              <a:lnSpc>
                <a:spcPct val="100000"/>
              </a:lnSpc>
              <a:spcBef>
                <a:spcPts val="0"/>
              </a:spcBef>
              <a:spcAft>
                <a:spcPts val="0"/>
              </a:spcAft>
              <a:buClrTx/>
              <a:buSzTx/>
              <a:buFontTx/>
              <a:buNone/>
              <a:tabLst/>
              <a:defRPr/>
            </a:pPr>
            <a:endParaRPr lang="en-US" altLang="ja-JP" sz="85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850" dirty="0">
                <a:latin typeface="BIZ UDPゴシック" panose="020B0400000000000000" pitchFamily="50" charset="-128"/>
                <a:ea typeface="BIZ UDPゴシック" panose="020B0400000000000000" pitchFamily="50" charset="-128"/>
              </a:rPr>
              <a:t>・知事や市長等によるトッププロモーションを実施し、ＭＯＵ等を締結</a:t>
            </a:r>
            <a:endParaRPr lang="en-US" altLang="ja-JP" sz="850" b="0" dirty="0">
              <a:solidFill>
                <a:schemeClr val="tx1"/>
              </a:solidFill>
              <a:latin typeface="BIZ UDPゴシック" panose="020B0400000000000000" pitchFamily="50" charset="-128"/>
              <a:ea typeface="BIZ UDPゴシック" panose="020B0400000000000000" pitchFamily="50" charset="-128"/>
            </a:endParaRPr>
          </a:p>
          <a:p>
            <a:pPr marL="87313" indent="-87313" defTabSz="443194">
              <a:defRPr/>
            </a:pPr>
            <a:r>
              <a:rPr lang="ja-JP" altLang="en-US" sz="850" b="0" dirty="0">
                <a:solidFill>
                  <a:schemeClr val="tx1"/>
                </a:solidFill>
                <a:latin typeface="BIZ UDPゴシック" panose="020B0400000000000000" pitchFamily="50" charset="-128"/>
                <a:ea typeface="BIZ UDPゴシック" panose="020B0400000000000000" pitchFamily="50" charset="-128"/>
              </a:rPr>
              <a:t>・「大阪海外ビジネスワンストップ窓口」や「大阪街中ものづくりパビリオン」等を通じたビジネス</a:t>
            </a:r>
            <a:br>
              <a:rPr lang="en-US" altLang="ja-JP" sz="850" b="0" dirty="0">
                <a:solidFill>
                  <a:schemeClr val="tx1"/>
                </a:solidFill>
                <a:latin typeface="BIZ UDPゴシック" panose="020B0400000000000000" pitchFamily="50" charset="-128"/>
                <a:ea typeface="BIZ UDPゴシック" panose="020B0400000000000000" pitchFamily="50" charset="-128"/>
              </a:rPr>
            </a:br>
            <a:r>
              <a:rPr lang="ja-JP" altLang="en-US" sz="850" b="0" dirty="0">
                <a:solidFill>
                  <a:schemeClr val="tx1"/>
                </a:solidFill>
                <a:latin typeface="BIZ UDPゴシック" panose="020B0400000000000000" pitchFamily="50" charset="-128"/>
                <a:ea typeface="BIZ UDPゴシック" panose="020B0400000000000000" pitchFamily="50" charset="-128"/>
              </a:rPr>
              <a:t>イベントや企業視察等のマッチング機会を提供</a:t>
            </a:r>
            <a:endParaRPr lang="en-US" altLang="ja-JP" sz="850" b="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A548115-E1C4-409E-A951-5A0B2A8C1B62}"/>
              </a:ext>
            </a:extLst>
          </p:cNvPr>
          <p:cNvSpPr txBox="1"/>
          <p:nvPr/>
        </p:nvSpPr>
        <p:spPr>
          <a:xfrm>
            <a:off x="284391" y="992946"/>
            <a:ext cx="4668609" cy="646331"/>
          </a:xfrm>
          <a:prstGeom prst="rect">
            <a:avLst/>
          </a:prstGeom>
          <a:noFill/>
        </p:spPr>
        <p:txBody>
          <a:bodyPr wrap="square">
            <a:spAutoFit/>
          </a:bodyPr>
          <a:lstStyle/>
          <a:p>
            <a:r>
              <a:rPr lang="ja-JP" altLang="en-US" sz="1050" b="1" dirty="0">
                <a:latin typeface="BIZ UDゴシック" panose="020B0400000000000000" pitchFamily="49" charset="-128"/>
                <a:ea typeface="BIZ UDゴシック" panose="020B0400000000000000" pitchFamily="49" charset="-128"/>
              </a:rPr>
              <a:t>○</a:t>
            </a:r>
            <a:r>
              <a:rPr lang="ja-JP" altLang="en-US" sz="1050" b="1" dirty="0">
                <a:latin typeface="BIZ UDPゴシック" panose="020B0400000000000000" pitchFamily="50" charset="-128"/>
                <a:ea typeface="BIZ UDPゴシック" panose="020B0400000000000000" pitchFamily="50" charset="-128"/>
              </a:rPr>
              <a:t>万博を通じた府内企業と海外企業との交流機会の創出</a:t>
            </a:r>
            <a:endParaRPr lang="en-US" altLang="ja-JP" sz="1050" b="1"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・万博会場内外で大阪の強みを活かした新技術・サービスを披露</a:t>
            </a:r>
            <a:endParaRPr lang="en-US" altLang="ja-JP" sz="850" dirty="0">
              <a:latin typeface="BIZ UDPゴシック" panose="020B0400000000000000" pitchFamily="50" charset="-128"/>
              <a:ea typeface="BIZ UDPゴシック" panose="020B0400000000000000" pitchFamily="50" charset="-128"/>
            </a:endParaRPr>
          </a:p>
          <a:p>
            <a:r>
              <a:rPr lang="ja-JP" altLang="en-US" sz="850" dirty="0">
                <a:latin typeface="BIZ UDPゴシック" panose="020B0400000000000000" pitchFamily="50" charset="-128"/>
                <a:ea typeface="BIZ UDPゴシック" panose="020B0400000000000000" pitchFamily="50" charset="-128"/>
              </a:rPr>
              <a:t>　・万博会場内外で実施され、府市で支援したビジネスイベント（セミナー・商談会）等の件数は</a:t>
            </a:r>
            <a:br>
              <a:rPr lang="en-US" altLang="ja-JP" sz="850" dirty="0">
                <a:latin typeface="BIZ UDPゴシック" panose="020B0400000000000000" pitchFamily="50" charset="-128"/>
                <a:ea typeface="BIZ UDPゴシック" panose="020B0400000000000000" pitchFamily="50" charset="-128"/>
              </a:rPr>
            </a:br>
            <a:r>
              <a:rPr lang="ja-JP" altLang="en-US" sz="850" dirty="0">
                <a:latin typeface="BIZ UDPゴシック" panose="020B0400000000000000" pitchFamily="50" charset="-128"/>
                <a:ea typeface="BIZ UDPゴシック" panose="020B0400000000000000" pitchFamily="50" charset="-128"/>
              </a:rPr>
              <a:t>　　延べ</a:t>
            </a:r>
            <a:r>
              <a:rPr lang="en-US" altLang="ja-JP" sz="850" dirty="0">
                <a:latin typeface="BIZ UDPゴシック" panose="020B0400000000000000" pitchFamily="50" charset="-128"/>
                <a:ea typeface="BIZ UDPゴシック" panose="020B0400000000000000" pitchFamily="50" charset="-128"/>
              </a:rPr>
              <a:t>510</a:t>
            </a:r>
            <a:r>
              <a:rPr lang="ja-JP" altLang="en-US" sz="850" dirty="0">
                <a:latin typeface="BIZ UDPゴシック" panose="020B0400000000000000" pitchFamily="50" charset="-128"/>
                <a:ea typeface="BIZ UDPゴシック" panose="020B0400000000000000" pitchFamily="50" charset="-128"/>
              </a:rPr>
              <a:t>件</a:t>
            </a:r>
            <a:r>
              <a:rPr lang="ja-JP" altLang="en-US" sz="800" dirty="0">
                <a:latin typeface="BIZ UDPゴシック" panose="020B0400000000000000" pitchFamily="50" charset="-128"/>
                <a:ea typeface="BIZ UDPゴシック" panose="020B0400000000000000" pitchFamily="50" charset="-128"/>
              </a:rPr>
              <a:t>（府</a:t>
            </a:r>
            <a:r>
              <a:rPr lang="en-US" altLang="ja-JP" sz="800" dirty="0">
                <a:latin typeface="BIZ UDPゴシック" panose="020B0400000000000000" pitchFamily="50" charset="-128"/>
                <a:ea typeface="BIZ UDPゴシック" panose="020B0400000000000000" pitchFamily="50" charset="-128"/>
              </a:rPr>
              <a:t>254</a:t>
            </a:r>
            <a:r>
              <a:rPr lang="ja-JP" altLang="en-US" sz="800" dirty="0">
                <a:latin typeface="BIZ UDPゴシック" panose="020B0400000000000000" pitchFamily="50" charset="-128"/>
                <a:ea typeface="BIZ UDPゴシック" panose="020B0400000000000000" pitchFamily="50" charset="-128"/>
              </a:rPr>
              <a:t>件、市</a:t>
            </a:r>
            <a:r>
              <a:rPr lang="en-US" altLang="ja-JP" sz="800" dirty="0">
                <a:latin typeface="BIZ UDPゴシック" panose="020B0400000000000000" pitchFamily="50" charset="-128"/>
                <a:ea typeface="BIZ UDPゴシック" panose="020B0400000000000000" pitchFamily="50" charset="-128"/>
              </a:rPr>
              <a:t>256</a:t>
            </a:r>
            <a:r>
              <a:rPr lang="ja-JP" altLang="en-US" sz="800" dirty="0">
                <a:latin typeface="BIZ UDPゴシック" panose="020B0400000000000000" pitchFamily="50" charset="-128"/>
                <a:ea typeface="BIZ UDPゴシック" panose="020B0400000000000000" pitchFamily="50" charset="-128"/>
              </a:rPr>
              <a:t>件）　</a:t>
            </a:r>
            <a:endParaRPr lang="en-US" altLang="ja-JP" sz="850" dirty="0">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A281F42-9D6B-47DD-BF72-151E02AAC0C7}"/>
              </a:ext>
            </a:extLst>
          </p:cNvPr>
          <p:cNvSpPr/>
          <p:nvPr/>
        </p:nvSpPr>
        <p:spPr>
          <a:xfrm>
            <a:off x="6192731" y="4808995"/>
            <a:ext cx="3343314" cy="2376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sz="1100" b="1" dirty="0">
                <a:solidFill>
                  <a:schemeClr val="tx1"/>
                </a:solidFill>
                <a:latin typeface="BIZ UDPゴシック" panose="020B0400000000000000" pitchFamily="50" charset="-128"/>
                <a:ea typeface="BIZ UDPゴシック" panose="020B0400000000000000" pitchFamily="50" charset="-128"/>
              </a:rPr>
              <a:t>　　</a:t>
            </a:r>
            <a:endParaRPr kumimoji="1" lang="ja-JP" altLang="en-US" sz="1100" b="1" strike="sngStrike"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C4F45F0F-978B-4C3F-9341-316C780C1B8C}"/>
              </a:ext>
            </a:extLst>
          </p:cNvPr>
          <p:cNvSpPr txBox="1"/>
          <p:nvPr/>
        </p:nvSpPr>
        <p:spPr>
          <a:xfrm>
            <a:off x="4895628" y="4123929"/>
            <a:ext cx="4811711" cy="654025"/>
          </a:xfrm>
          <a:prstGeom prst="rect">
            <a:avLst/>
          </a:prstGeom>
          <a:noFill/>
        </p:spPr>
        <p:txBody>
          <a:bodyPr wrap="square">
            <a:spAutoFit/>
          </a:bodyPr>
          <a:lstStyle/>
          <a:p>
            <a:pPr marL="88900" indent="-88900"/>
            <a:r>
              <a:rPr lang="ja-JP" altLang="en-US" sz="850" dirty="0">
                <a:latin typeface="BIZ UDPゴシック" panose="020B0400000000000000" pitchFamily="50" charset="-128"/>
                <a:ea typeface="BIZ UDPゴシック" panose="020B0400000000000000" pitchFamily="50" charset="-128"/>
              </a:rPr>
              <a:t>　・新たな姉妹都市連携等、主に経済交流促進を目的に</a:t>
            </a:r>
            <a:r>
              <a:rPr lang="en-US" altLang="ja-JP" sz="850" dirty="0">
                <a:latin typeface="BIZ UDPゴシック" panose="020B0400000000000000" pitchFamily="50" charset="-128"/>
                <a:ea typeface="BIZ UDPゴシック" panose="020B0400000000000000" pitchFamily="50" charset="-128"/>
              </a:rPr>
              <a:t>MOU</a:t>
            </a:r>
            <a:r>
              <a:rPr lang="ja-JP" altLang="en-US" sz="850" dirty="0">
                <a:latin typeface="BIZ UDPゴシック" panose="020B0400000000000000" pitchFamily="50" charset="-128"/>
                <a:ea typeface="BIZ UDPゴシック" panose="020B0400000000000000" pitchFamily="50" charset="-128"/>
              </a:rPr>
              <a:t>等を締結し海外ネットワークを構築</a:t>
            </a:r>
            <a:endParaRPr lang="en-US" altLang="ja-JP" sz="850" dirty="0">
              <a:latin typeface="BIZ UDPゴシック" panose="020B0400000000000000" pitchFamily="50" charset="-128"/>
              <a:ea typeface="BIZ UDPゴシック" panose="020B0400000000000000" pitchFamily="50" charset="-128"/>
            </a:endParaRPr>
          </a:p>
          <a:p>
            <a:pPr marL="92075" indent="-92075"/>
            <a:r>
              <a:rPr lang="ja-JP" altLang="en-US" sz="850" dirty="0">
                <a:latin typeface="BIZ UDPゴシック" panose="020B0400000000000000" pitchFamily="50" charset="-128"/>
                <a:ea typeface="BIZ UDPゴシック" panose="020B0400000000000000" pitchFamily="50" charset="-128"/>
              </a:rPr>
              <a:t>　・各締結都市等の強みに応じた分野等で万博後も継続的なビジネス交流につなげ、</a:t>
            </a:r>
            <a:br>
              <a:rPr lang="en-US" altLang="ja-JP" sz="850" dirty="0">
                <a:latin typeface="BIZ UDPゴシック" panose="020B0400000000000000" pitchFamily="50" charset="-128"/>
                <a:ea typeface="BIZ UDPゴシック" panose="020B0400000000000000" pitchFamily="50" charset="-128"/>
              </a:rPr>
            </a:br>
            <a:r>
              <a:rPr lang="ja-JP" altLang="en-US" sz="850" dirty="0">
                <a:latin typeface="BIZ UDPゴシック" panose="020B0400000000000000" pitchFamily="50" charset="-128"/>
                <a:ea typeface="BIZ UDPゴシック" panose="020B0400000000000000" pitchFamily="50" charset="-128"/>
              </a:rPr>
              <a:t>　レガシーとして継承</a:t>
            </a:r>
          </a:p>
          <a:p>
            <a:endParaRPr lang="zh-TW" altLang="en-US" sz="1100" b="1" dirty="0">
              <a:solidFill>
                <a:srgbClr val="FF0000"/>
              </a:solidFill>
              <a:latin typeface="BIZ UDゴシック" panose="020B0400000000000000" pitchFamily="49" charset="-128"/>
              <a:ea typeface="BIZ UDゴシック" panose="020B0400000000000000" pitchFamily="49" charset="-128"/>
            </a:endParaRPr>
          </a:p>
        </p:txBody>
      </p:sp>
      <p:grpSp>
        <p:nvGrpSpPr>
          <p:cNvPr id="4" name="グループ化 3">
            <a:extLst>
              <a:ext uri="{FF2B5EF4-FFF2-40B4-BE49-F238E27FC236}">
                <a16:creationId xmlns:a16="http://schemas.microsoft.com/office/drawing/2014/main" id="{E40AA849-8CA6-49BF-8D69-338240FE5750}"/>
              </a:ext>
            </a:extLst>
          </p:cNvPr>
          <p:cNvGrpSpPr/>
          <p:nvPr/>
        </p:nvGrpSpPr>
        <p:grpSpPr>
          <a:xfrm>
            <a:off x="4846431" y="3581591"/>
            <a:ext cx="4352616" cy="255968"/>
            <a:chOff x="4926323" y="3835076"/>
            <a:chExt cx="4352616" cy="255968"/>
          </a:xfrm>
        </p:grpSpPr>
        <p:sp>
          <p:nvSpPr>
            <p:cNvPr id="26" name="テキスト ボックス 25">
              <a:extLst>
                <a:ext uri="{FF2B5EF4-FFF2-40B4-BE49-F238E27FC236}">
                  <a16:creationId xmlns:a16="http://schemas.microsoft.com/office/drawing/2014/main" id="{95059BAB-3CED-4772-ABC7-15C9BB0B79AC}"/>
                </a:ext>
              </a:extLst>
            </p:cNvPr>
            <p:cNvSpPr txBox="1"/>
            <p:nvPr/>
          </p:nvSpPr>
          <p:spPr>
            <a:xfrm>
              <a:off x="4926323" y="3835076"/>
              <a:ext cx="4352616" cy="255968"/>
            </a:xfrm>
            <a:prstGeom prst="rect">
              <a:avLst/>
            </a:prstGeom>
            <a:noFill/>
          </p:spPr>
          <p:txBody>
            <a:bodyPr wrap="square">
              <a:spAutoFit/>
            </a:bodyPr>
            <a:lstStyle/>
            <a:p>
              <a:pPr>
                <a:lnSpc>
                  <a:spcPts val="1500"/>
                </a:lnSpc>
              </a:pPr>
              <a:r>
                <a:rPr kumimoji="1" lang="ja-JP" altLang="en-US" sz="105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5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総問い合わせ対応数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1,119</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件　　　　</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F4E9980-2F79-4BEB-835B-554CBF585A0B}"/>
                </a:ext>
              </a:extLst>
            </p:cNvPr>
            <p:cNvSpPr/>
            <p:nvPr/>
          </p:nvSpPr>
          <p:spPr>
            <a:xfrm>
              <a:off x="5224913" y="3870621"/>
              <a:ext cx="637566" cy="184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実績</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grpSp>
      <p:sp>
        <p:nvSpPr>
          <p:cNvPr id="61" name="テキスト ボックス 60">
            <a:extLst>
              <a:ext uri="{FF2B5EF4-FFF2-40B4-BE49-F238E27FC236}">
                <a16:creationId xmlns:a16="http://schemas.microsoft.com/office/drawing/2014/main" id="{BEA22C33-CF62-4470-B6BE-1820A917E66A}"/>
              </a:ext>
            </a:extLst>
          </p:cNvPr>
          <p:cNvSpPr txBox="1"/>
          <p:nvPr/>
        </p:nvSpPr>
        <p:spPr>
          <a:xfrm>
            <a:off x="142478" y="514733"/>
            <a:ext cx="351512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rPr>
              <a:t>②　スタートアップ（ビジネス交流含む）</a:t>
            </a:r>
            <a:endParaRPr kumimoji="0" lang="en-US" altLang="ja-JP" sz="600" b="0" i="0" u="none" strike="noStrike" kern="1200" cap="none" spc="0" normalizeH="0" baseline="0" noProof="0" dirty="0">
              <a:ln>
                <a:noFill/>
              </a:ln>
              <a:solidFill>
                <a:srgbClr val="AE29D7"/>
              </a:solidFill>
              <a:effectLst/>
              <a:uLnTx/>
              <a:uFillTx/>
              <a:latin typeface="BIZ UDPゴシック" panose="020B0400000000000000" pitchFamily="50" charset="-128"/>
              <a:ea typeface="BIZ UDPゴシック" panose="020B0400000000000000" pitchFamily="50" charset="-128"/>
              <a:cs typeface="+mn-cs"/>
            </a:endParaRPr>
          </a:p>
        </p:txBody>
      </p:sp>
      <p:sp>
        <p:nvSpPr>
          <p:cNvPr id="56" name="字幕 2">
            <a:extLst>
              <a:ext uri="{FF2B5EF4-FFF2-40B4-BE49-F238E27FC236}">
                <a16:creationId xmlns:a16="http://schemas.microsoft.com/office/drawing/2014/main" id="{F12EEC8F-5FC2-4752-BAB3-2CCFBEE15A32}"/>
              </a:ext>
            </a:extLst>
          </p:cNvPr>
          <p:cNvSpPr>
            <a:spLocks noGrp="1"/>
          </p:cNvSpPr>
          <p:nvPr>
            <p:ph type="subTitle" idx="1"/>
          </p:nvPr>
        </p:nvSpPr>
        <p:spPr>
          <a:xfrm>
            <a:off x="197186" y="1735296"/>
            <a:ext cx="4556277" cy="389762"/>
          </a:xfrm>
          <a:ln w="12700">
            <a:noFill/>
          </a:ln>
        </p:spPr>
        <p:txBody>
          <a:bodyPr>
            <a:noAutofit/>
          </a:bodyPr>
          <a:lstStyle/>
          <a:p>
            <a:pPr marL="176213" indent="-176213" algn="l">
              <a:lnSpc>
                <a:spcPct val="10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１．府内企業に対して、ビジネスイベント等（府主催のほか、海外主催分含む）を通じて、</a:t>
            </a:r>
            <a:br>
              <a:rPr lang="en-US" altLang="ja-JP" sz="850" b="1" u="sng" dirty="0">
                <a:latin typeface="BIZ UDPゴシック" panose="020B0400000000000000" pitchFamily="50" charset="-128"/>
                <a:ea typeface="BIZ UDPゴシック" panose="020B0400000000000000" pitchFamily="50" charset="-128"/>
              </a:rPr>
            </a:br>
            <a:r>
              <a:rPr lang="ja-JP" altLang="en-US" sz="850" b="1" u="sng" dirty="0">
                <a:latin typeface="BIZ UDPゴシック" panose="020B0400000000000000" pitchFamily="50" charset="-128"/>
                <a:ea typeface="BIZ UDPゴシック" panose="020B0400000000000000" pitchFamily="50" charset="-128"/>
              </a:rPr>
              <a:t>ビジネス機会を提供</a:t>
            </a:r>
            <a:r>
              <a:rPr lang="ja-JP" altLang="en-US" sz="850" b="1" dirty="0">
                <a:latin typeface="BIZ UDPゴシック" panose="020B0400000000000000" pitchFamily="50" charset="-128"/>
                <a:ea typeface="BIZ UDPゴシック" panose="020B0400000000000000" pitchFamily="50" charset="-128"/>
              </a:rPr>
              <a:t>　</a:t>
            </a:r>
            <a:r>
              <a:rPr lang="en-US" altLang="ja-JP" sz="700" dirty="0">
                <a:latin typeface="BIZ UDPゴシック" panose="020B0400000000000000" pitchFamily="50" charset="-128"/>
                <a:ea typeface="BIZ UDPゴシック" panose="020B0400000000000000" pitchFamily="50" charset="-128"/>
              </a:rPr>
              <a:t> </a:t>
            </a:r>
            <a:r>
              <a:rPr lang="en-US" altLang="ja-JP" sz="600" dirty="0">
                <a:latin typeface="BIZ UDPゴシック" panose="020B0400000000000000" pitchFamily="50" charset="-128"/>
                <a:ea typeface="BIZ UDPゴシック" panose="020B0400000000000000" pitchFamily="50" charset="-128"/>
              </a:rPr>
              <a:t>※</a:t>
            </a:r>
            <a:r>
              <a:rPr lang="ja-JP" altLang="en-US" sz="600" dirty="0">
                <a:latin typeface="BIZ UDPゴシック" panose="020B0400000000000000" pitchFamily="50" charset="-128"/>
                <a:ea typeface="BIZ UDPゴシック" panose="020B0400000000000000" pitchFamily="50" charset="-128"/>
              </a:rPr>
              <a:t>数値は大阪府把握分</a:t>
            </a:r>
            <a:endParaRPr kumimoji="1" lang="ja-JP" altLang="en-US" sz="850" u="sng" dirty="0">
              <a:latin typeface="BIZ UDPゴシック" panose="020B0400000000000000" pitchFamily="50" charset="-128"/>
              <a:ea typeface="BIZ UDPゴシック" panose="020B0400000000000000" pitchFamily="50" charset="-128"/>
            </a:endParaRPr>
          </a:p>
        </p:txBody>
      </p:sp>
      <p:graphicFrame>
        <p:nvGraphicFramePr>
          <p:cNvPr id="68" name="表 8">
            <a:extLst>
              <a:ext uri="{FF2B5EF4-FFF2-40B4-BE49-F238E27FC236}">
                <a16:creationId xmlns:a16="http://schemas.microsoft.com/office/drawing/2014/main" id="{9BFA8FC5-12C0-4148-A3E8-3B9B9B0C953A}"/>
              </a:ext>
            </a:extLst>
          </p:cNvPr>
          <p:cNvGraphicFramePr>
            <a:graphicFrameLocks noGrp="1"/>
          </p:cNvGraphicFramePr>
          <p:nvPr>
            <p:extLst>
              <p:ext uri="{D42A27DB-BD31-4B8C-83A1-F6EECF244321}">
                <p14:modId xmlns:p14="http://schemas.microsoft.com/office/powerpoint/2010/main" val="508360519"/>
              </p:ext>
            </p:extLst>
          </p:nvPr>
        </p:nvGraphicFramePr>
        <p:xfrm>
          <a:off x="359582" y="3624208"/>
          <a:ext cx="4446480" cy="1422400"/>
        </p:xfrm>
        <a:graphic>
          <a:graphicData uri="http://schemas.openxmlformats.org/drawingml/2006/table">
            <a:tbl>
              <a:tblPr firstRow="1" bandRow="1">
                <a:tableStyleId>{5C22544A-7EE6-4342-B048-85BDC9FD1C3A}</a:tableStyleId>
              </a:tblPr>
              <a:tblGrid>
                <a:gridCol w="1767166">
                  <a:extLst>
                    <a:ext uri="{9D8B030D-6E8A-4147-A177-3AD203B41FA5}">
                      <a16:colId xmlns:a16="http://schemas.microsoft.com/office/drawing/2014/main" val="3089532972"/>
                    </a:ext>
                  </a:extLst>
                </a:gridCol>
                <a:gridCol w="995382">
                  <a:extLst>
                    <a:ext uri="{9D8B030D-6E8A-4147-A177-3AD203B41FA5}">
                      <a16:colId xmlns:a16="http://schemas.microsoft.com/office/drawing/2014/main" val="559285434"/>
                    </a:ext>
                  </a:extLst>
                </a:gridCol>
                <a:gridCol w="834735">
                  <a:extLst>
                    <a:ext uri="{9D8B030D-6E8A-4147-A177-3AD203B41FA5}">
                      <a16:colId xmlns:a16="http://schemas.microsoft.com/office/drawing/2014/main" val="3993036332"/>
                    </a:ext>
                  </a:extLst>
                </a:gridCol>
                <a:gridCol w="849197">
                  <a:extLst>
                    <a:ext uri="{9D8B030D-6E8A-4147-A177-3AD203B41FA5}">
                      <a16:colId xmlns:a16="http://schemas.microsoft.com/office/drawing/2014/main" val="3325855010"/>
                    </a:ext>
                  </a:extLst>
                </a:gridCol>
              </a:tblGrid>
              <a:tr h="166428">
                <a:tc>
                  <a:txBody>
                    <a:bodyPr/>
                    <a:lstStyle/>
                    <a:p>
                      <a:pPr>
                        <a:lnSpc>
                          <a:spcPct val="100000"/>
                        </a:lnSpc>
                      </a:pPr>
                      <a:endParaRPr kumimoji="1" lang="ja-JP" altLang="en-US"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セミナー等の件数</a:t>
                      </a: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府内（国内）企業</a:t>
                      </a:r>
                    </a:p>
                  </a:txBody>
                  <a:tcPr>
                    <a:solidFill>
                      <a:schemeClr val="accent5">
                        <a:lumMod val="60000"/>
                        <a:lumOff val="40000"/>
                      </a:schemeClr>
                    </a:solidFill>
                  </a:tcPr>
                </a:tc>
                <a:tc>
                  <a:txBody>
                    <a:bodyPr/>
                    <a:lstStyle/>
                    <a:p>
                      <a:pPr algn="ctr">
                        <a:lnSpc>
                          <a:spcPct val="1000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海外企業</a:t>
                      </a:r>
                    </a:p>
                  </a:txBody>
                  <a:tcPr>
                    <a:solidFill>
                      <a:schemeClr val="accent5">
                        <a:lumMod val="60000"/>
                        <a:lumOff val="40000"/>
                      </a:schemeClr>
                    </a:solidFill>
                  </a:tcPr>
                </a:tc>
                <a:extLst>
                  <a:ext uri="{0D108BD9-81ED-4DB2-BD59-A6C34878D82A}">
                    <a16:rowId xmlns:a16="http://schemas.microsoft.com/office/drawing/2014/main" val="1721298366"/>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スタートアップ関連</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23</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5,392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452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1391201709"/>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カーボンニュートラル関連</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24</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2,355</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130</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2654071895"/>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ライフサイエンス関連　　　　　　　　　　　　　　　　　　　　　　　　　　　　</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36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１，</a:t>
                      </a:r>
                      <a:r>
                        <a:rPr kumimoji="1" lang="en-US" altLang="ja-JP" sz="700" b="0" dirty="0">
                          <a:solidFill>
                            <a:schemeClr val="tx1"/>
                          </a:solidFill>
                          <a:latin typeface="BIZ UDPゴシック" panose="020B0400000000000000" pitchFamily="50" charset="-128"/>
                          <a:ea typeface="BIZ UDPゴシック" panose="020B0400000000000000" pitchFamily="50" charset="-128"/>
                        </a:rPr>
                        <a:t>949</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1,166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社</a:t>
                      </a:r>
                    </a:p>
                  </a:txBody>
                  <a:tcPr>
                    <a:solidFill>
                      <a:schemeClr val="accent3">
                        <a:lumMod val="20000"/>
                        <a:lumOff val="80000"/>
                      </a:schemeClr>
                    </a:solidFill>
                  </a:tcPr>
                </a:tc>
                <a:extLst>
                  <a:ext uri="{0D108BD9-81ED-4DB2-BD59-A6C34878D82A}">
                    <a16:rowId xmlns:a16="http://schemas.microsoft.com/office/drawing/2014/main" val="3294738033"/>
                  </a:ext>
                </a:extLst>
              </a:tr>
              <a:tr h="141002">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モビリティ関連、その他（ロボット等）</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１０件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２０社</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２３社</a:t>
                      </a:r>
                    </a:p>
                  </a:txBody>
                  <a:tcPr>
                    <a:solidFill>
                      <a:schemeClr val="accent3">
                        <a:lumMod val="20000"/>
                        <a:lumOff val="80000"/>
                      </a:schemeClr>
                    </a:solidFill>
                  </a:tcPr>
                </a:tc>
                <a:extLst>
                  <a:ext uri="{0D108BD9-81ED-4DB2-BD59-A6C34878D82A}">
                    <a16:rowId xmlns:a16="http://schemas.microsoft.com/office/drawing/2014/main" val="1042994642"/>
                  </a:ext>
                </a:extLst>
              </a:tr>
              <a:tr h="0">
                <a:tc>
                  <a:txBody>
                    <a:bodyPr/>
                    <a:lstStyle/>
                    <a:p>
                      <a:pPr>
                        <a:lnSpc>
                          <a:spcPts val="500"/>
                        </a:lnSpc>
                      </a:pPr>
                      <a:r>
                        <a:rPr kumimoji="1" lang="ja-JP" altLang="en-US" sz="600" b="0" dirty="0">
                          <a:solidFill>
                            <a:schemeClr val="tx1"/>
                          </a:solidFill>
                          <a:latin typeface="BIZ UDPゴシック" panose="020B0400000000000000" pitchFamily="50" charset="-128"/>
                          <a:ea typeface="BIZ UDPゴシック" panose="020B0400000000000000" pitchFamily="50" charset="-128"/>
                        </a:rPr>
                        <a:t>その他、国際ビジネス交流</a:t>
                      </a:r>
                      <a:endParaRPr kumimoji="1" lang="en-US" altLang="ja-JP" sz="600" b="0" dirty="0">
                        <a:solidFill>
                          <a:schemeClr val="tx1"/>
                        </a:solidFill>
                        <a:latin typeface="BIZ UDPゴシック" panose="020B0400000000000000" pitchFamily="50" charset="-128"/>
                        <a:ea typeface="BIZ UDPゴシック" panose="020B0400000000000000" pitchFamily="50" charset="-128"/>
                      </a:endParaRP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６１件</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９９１社</a:t>
                      </a:r>
                    </a:p>
                  </a:txBody>
                  <a:tcPr>
                    <a:solidFill>
                      <a:schemeClr val="accent3">
                        <a:lumMod val="20000"/>
                        <a:lumOff val="8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5</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，２５７社</a:t>
                      </a:r>
                    </a:p>
                  </a:txBody>
                  <a:tcPr>
                    <a:solidFill>
                      <a:schemeClr val="accent3">
                        <a:lumMod val="20000"/>
                        <a:lumOff val="80000"/>
                      </a:schemeClr>
                    </a:solidFill>
                  </a:tcPr>
                </a:tc>
                <a:extLst>
                  <a:ext uri="{0D108BD9-81ED-4DB2-BD59-A6C34878D82A}">
                    <a16:rowId xmlns:a16="http://schemas.microsoft.com/office/drawing/2014/main" val="596816703"/>
                  </a:ext>
                </a:extLst>
              </a:tr>
              <a:tr h="141002">
                <a:tc>
                  <a:txBody>
                    <a:bodyPr/>
                    <a:lstStyle/>
                    <a:p>
                      <a:pPr algn="ct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小　　　計</a:t>
                      </a:r>
                    </a:p>
                  </a:txBody>
                  <a:tcPr>
                    <a:solidFill>
                      <a:schemeClr val="accent5">
                        <a:lumMod val="60000"/>
                        <a:lumOff val="4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2</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５４件</a:t>
                      </a:r>
                    </a:p>
                  </a:txBody>
                  <a:tcPr>
                    <a:solidFill>
                      <a:schemeClr val="accent5">
                        <a:lumMod val="60000"/>
                        <a:lumOff val="40000"/>
                      </a:schemeClr>
                    </a:solidFill>
                  </a:tcPr>
                </a:tc>
                <a:tc>
                  <a:txBody>
                    <a:bodyPr/>
                    <a:lstStyle/>
                    <a:p>
                      <a:pPr algn="r">
                        <a:lnSpc>
                          <a:spcPts val="500"/>
                        </a:lnSpc>
                      </a:pPr>
                      <a:r>
                        <a:rPr kumimoji="1" lang="en-US" altLang="ja-JP" sz="700" b="0" dirty="0">
                          <a:solidFill>
                            <a:schemeClr val="tx1"/>
                          </a:solidFill>
                          <a:latin typeface="BIZ UDPゴシック" panose="020B0400000000000000" pitchFamily="50" charset="-128"/>
                          <a:ea typeface="BIZ UDPゴシック" panose="020B0400000000000000" pitchFamily="50" charset="-128"/>
                        </a:rPr>
                        <a:t>16</a:t>
                      </a:r>
                      <a:r>
                        <a:rPr kumimoji="1" lang="ja-JP" altLang="en-US" sz="700" b="0" dirty="0">
                          <a:solidFill>
                            <a:schemeClr val="tx1"/>
                          </a:solidFill>
                          <a:latin typeface="BIZ UDPゴシック" panose="020B0400000000000000" pitchFamily="50" charset="-128"/>
                          <a:ea typeface="BIZ UDPゴシック" panose="020B0400000000000000" pitchFamily="50" charset="-128"/>
                        </a:rPr>
                        <a:t>，８０７社</a:t>
                      </a:r>
                    </a:p>
                  </a:txBody>
                  <a:tcPr>
                    <a:solidFill>
                      <a:schemeClr val="accent5">
                        <a:lumMod val="60000"/>
                        <a:lumOff val="4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７，０２８社</a:t>
                      </a:r>
                    </a:p>
                  </a:txBody>
                  <a:tcPr>
                    <a:solidFill>
                      <a:schemeClr val="accent5">
                        <a:lumMod val="60000"/>
                        <a:lumOff val="40000"/>
                      </a:schemeClr>
                    </a:solidFill>
                  </a:tcPr>
                </a:tc>
                <a:extLst>
                  <a:ext uri="{0D108BD9-81ED-4DB2-BD59-A6C34878D82A}">
                    <a16:rowId xmlns:a16="http://schemas.microsoft.com/office/drawing/2014/main" val="1848451755"/>
                  </a:ext>
                </a:extLst>
              </a:tr>
              <a:tr h="141002">
                <a:tc>
                  <a:txBody>
                    <a:bodyPr/>
                    <a:lstStyle/>
                    <a:p>
                      <a:pPr algn="l">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リボーンチャレンジ出展</a:t>
                      </a:r>
                    </a:p>
                  </a:txBody>
                  <a:tcPr>
                    <a:solidFill>
                      <a:schemeClr val="accent3">
                        <a:lumMod val="20000"/>
                        <a:lumOff val="80000"/>
                      </a:schemeClr>
                    </a:solidFill>
                  </a:tcPr>
                </a:tc>
                <a:tc>
                  <a:txBody>
                    <a:bodyPr/>
                    <a:lstStyle/>
                    <a:p>
                      <a:pPr algn="r">
                        <a:lnSpc>
                          <a:spcPts val="500"/>
                        </a:lnSpc>
                      </a:pP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a:t>
                      </a:r>
                      <a:r>
                        <a:rPr kumimoji="1" lang="ja-JP" altLang="en-US" sz="700" b="0" dirty="0">
                          <a:solidFill>
                            <a:schemeClr val="tx1"/>
                          </a:solidFill>
                          <a:latin typeface="BIZ UDPゴシック" panose="020B0400000000000000" pitchFamily="50" charset="-128"/>
                          <a:ea typeface="BIZ UDPゴシック" panose="020B0400000000000000" pitchFamily="50" charset="-128"/>
                        </a:rPr>
                        <a:t>件</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３６４社</a:t>
                      </a:r>
                    </a:p>
                  </a:txBody>
                  <a:tcPr>
                    <a:solidFill>
                      <a:schemeClr val="accent3">
                        <a:lumMod val="20000"/>
                        <a:lumOff val="80000"/>
                      </a:schemeClr>
                    </a:solidFill>
                  </a:tcPr>
                </a:tc>
                <a:tc>
                  <a:txBody>
                    <a:bodyPr/>
                    <a:lstStyle/>
                    <a:p>
                      <a:pPr algn="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５３０社</a:t>
                      </a:r>
                    </a:p>
                  </a:txBody>
                  <a:tcPr>
                    <a:solidFill>
                      <a:schemeClr val="accent3">
                        <a:lumMod val="20000"/>
                        <a:lumOff val="80000"/>
                      </a:schemeClr>
                    </a:solidFill>
                  </a:tcPr>
                </a:tc>
                <a:extLst>
                  <a:ext uri="{0D108BD9-81ED-4DB2-BD59-A6C34878D82A}">
                    <a16:rowId xmlns:a16="http://schemas.microsoft.com/office/drawing/2014/main" val="1327827876"/>
                  </a:ext>
                </a:extLst>
              </a:tr>
              <a:tr h="141002">
                <a:tc>
                  <a:txBody>
                    <a:bodyPr/>
                    <a:lstStyle/>
                    <a:p>
                      <a:pPr algn="ctr">
                        <a:lnSpc>
                          <a:spcPts val="500"/>
                        </a:lnSpc>
                      </a:pPr>
                      <a:r>
                        <a:rPr kumimoji="1" lang="ja-JP" altLang="en-US" sz="700" b="0" dirty="0">
                          <a:solidFill>
                            <a:schemeClr val="tx1"/>
                          </a:solidFill>
                          <a:latin typeface="BIZ UDPゴシック" panose="020B0400000000000000" pitchFamily="50" charset="-128"/>
                          <a:ea typeface="BIZ UDPゴシック" panose="020B0400000000000000" pitchFamily="50" charset="-128"/>
                        </a:rPr>
                        <a:t>合　　　計</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33</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９件</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17</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，１７１社</a:t>
                      </a:r>
                    </a:p>
                  </a:txBody>
                  <a:tcPr>
                    <a:solidFill>
                      <a:schemeClr val="accent5">
                        <a:lumMod val="60000"/>
                        <a:lumOff val="40000"/>
                      </a:schemeClr>
                    </a:solidFill>
                  </a:tcPr>
                </a:tc>
                <a:tc>
                  <a:txBody>
                    <a:bodyPr/>
                    <a:lstStyle/>
                    <a:p>
                      <a:pPr algn="r">
                        <a:lnSpc>
                          <a:spcPts val="500"/>
                        </a:lnSpc>
                      </a:pP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7</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a:t>
                      </a:r>
                      <a:r>
                        <a:rPr kumimoji="1" lang="en-US" altLang="ja-JP" sz="700" b="0" strike="noStrike" baseline="0" dirty="0">
                          <a:solidFill>
                            <a:schemeClr val="tx1"/>
                          </a:solidFill>
                          <a:latin typeface="BIZ UDPゴシック" panose="020B0400000000000000" pitchFamily="50" charset="-128"/>
                          <a:ea typeface="BIZ UDPゴシック" panose="020B0400000000000000" pitchFamily="50" charset="-128"/>
                        </a:rPr>
                        <a:t>5</a:t>
                      </a:r>
                      <a:r>
                        <a:rPr kumimoji="1" lang="ja-JP" altLang="en-US" sz="700" b="0" strike="noStrike" baseline="0" dirty="0">
                          <a:solidFill>
                            <a:schemeClr val="tx1"/>
                          </a:solidFill>
                          <a:latin typeface="BIZ UDPゴシック" panose="020B0400000000000000" pitchFamily="50" charset="-128"/>
                          <a:ea typeface="BIZ UDPゴシック" panose="020B0400000000000000" pitchFamily="50" charset="-128"/>
                        </a:rPr>
                        <a:t>５８社</a:t>
                      </a:r>
                    </a:p>
                  </a:txBody>
                  <a:tcPr>
                    <a:solidFill>
                      <a:schemeClr val="accent5">
                        <a:lumMod val="60000"/>
                        <a:lumOff val="40000"/>
                      </a:schemeClr>
                    </a:solidFill>
                  </a:tcPr>
                </a:tc>
                <a:extLst>
                  <a:ext uri="{0D108BD9-81ED-4DB2-BD59-A6C34878D82A}">
                    <a16:rowId xmlns:a16="http://schemas.microsoft.com/office/drawing/2014/main" val="1869915626"/>
                  </a:ext>
                </a:extLst>
              </a:tr>
            </a:tbl>
          </a:graphicData>
        </a:graphic>
      </p:graphicFrame>
      <p:sp>
        <p:nvSpPr>
          <p:cNvPr id="45" name="字幕 2">
            <a:extLst>
              <a:ext uri="{FF2B5EF4-FFF2-40B4-BE49-F238E27FC236}">
                <a16:creationId xmlns:a16="http://schemas.microsoft.com/office/drawing/2014/main" id="{0001478F-AEBF-4E9A-A671-56F1361B0586}"/>
              </a:ext>
            </a:extLst>
          </p:cNvPr>
          <p:cNvSpPr txBox="1">
            <a:spLocks/>
          </p:cNvSpPr>
          <p:nvPr/>
        </p:nvSpPr>
        <p:spPr>
          <a:xfrm>
            <a:off x="179049" y="2638159"/>
            <a:ext cx="4581391" cy="364792"/>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２．府内企業（大阪ヘルスケアパビリオン・リボーンチャレンジ出展企業）に対して、海外からの</a:t>
            </a:r>
            <a:br>
              <a:rPr lang="en-US" altLang="ja-JP" sz="850" b="1" u="sng" dirty="0">
                <a:latin typeface="BIZ UDPゴシック" panose="020B0400000000000000" pitchFamily="50" charset="-128"/>
                <a:ea typeface="BIZ UDPゴシック" panose="020B0400000000000000" pitchFamily="50" charset="-128"/>
              </a:rPr>
            </a:br>
            <a:r>
              <a:rPr lang="ja-JP" altLang="en-US" sz="850" b="1" u="sng" dirty="0">
                <a:latin typeface="BIZ UDPゴシック" panose="020B0400000000000000" pitchFamily="50" charset="-128"/>
                <a:ea typeface="BIZ UDPゴシック" panose="020B0400000000000000" pitchFamily="50" charset="-128"/>
              </a:rPr>
              <a:t>企業団等とのマッチング機会を提供</a:t>
            </a:r>
            <a:endParaRPr lang="ja-JP" altLang="en-US" sz="850" u="sng" dirty="0">
              <a:solidFill>
                <a:srgbClr val="FF0000"/>
              </a:solidFill>
              <a:latin typeface="BIZ UDPゴシック" panose="020B0400000000000000" pitchFamily="50" charset="-128"/>
              <a:ea typeface="BIZ UDPゴシック" panose="020B0400000000000000" pitchFamily="50" charset="-128"/>
            </a:endParaRPr>
          </a:p>
        </p:txBody>
      </p:sp>
      <p:graphicFrame>
        <p:nvGraphicFramePr>
          <p:cNvPr id="46" name="表 3">
            <a:extLst>
              <a:ext uri="{FF2B5EF4-FFF2-40B4-BE49-F238E27FC236}">
                <a16:creationId xmlns:a16="http://schemas.microsoft.com/office/drawing/2014/main" id="{C65C54E0-B225-4D96-9016-51166B5DAAEB}"/>
              </a:ext>
            </a:extLst>
          </p:cNvPr>
          <p:cNvGraphicFramePr>
            <a:graphicFrameLocks noGrp="1"/>
          </p:cNvGraphicFramePr>
          <p:nvPr>
            <p:extLst>
              <p:ext uri="{D42A27DB-BD31-4B8C-83A1-F6EECF244321}">
                <p14:modId xmlns:p14="http://schemas.microsoft.com/office/powerpoint/2010/main" val="899938268"/>
              </p:ext>
            </p:extLst>
          </p:nvPr>
        </p:nvGraphicFramePr>
        <p:xfrm>
          <a:off x="349792" y="2948463"/>
          <a:ext cx="4446480" cy="490828"/>
        </p:xfrm>
        <a:graphic>
          <a:graphicData uri="http://schemas.openxmlformats.org/drawingml/2006/table">
            <a:tbl>
              <a:tblPr firstRow="1" bandRow="1">
                <a:tableStyleId>{5C22544A-7EE6-4342-B048-85BDC9FD1C3A}</a:tableStyleId>
              </a:tblPr>
              <a:tblGrid>
                <a:gridCol w="1570448">
                  <a:extLst>
                    <a:ext uri="{9D8B030D-6E8A-4147-A177-3AD203B41FA5}">
                      <a16:colId xmlns:a16="http://schemas.microsoft.com/office/drawing/2014/main" val="1561216296"/>
                    </a:ext>
                  </a:extLst>
                </a:gridCol>
                <a:gridCol w="1093756">
                  <a:extLst>
                    <a:ext uri="{9D8B030D-6E8A-4147-A177-3AD203B41FA5}">
                      <a16:colId xmlns:a16="http://schemas.microsoft.com/office/drawing/2014/main" val="1314325394"/>
                    </a:ext>
                  </a:extLst>
                </a:gridCol>
                <a:gridCol w="951187">
                  <a:extLst>
                    <a:ext uri="{9D8B030D-6E8A-4147-A177-3AD203B41FA5}">
                      <a16:colId xmlns:a16="http://schemas.microsoft.com/office/drawing/2014/main" val="2405717724"/>
                    </a:ext>
                  </a:extLst>
                </a:gridCol>
                <a:gridCol w="831089">
                  <a:extLst>
                    <a:ext uri="{9D8B030D-6E8A-4147-A177-3AD203B41FA5}">
                      <a16:colId xmlns:a16="http://schemas.microsoft.com/office/drawing/2014/main" val="1848703958"/>
                    </a:ext>
                  </a:extLst>
                </a:gridCol>
              </a:tblGrid>
              <a:tr h="155416">
                <a:tc>
                  <a:txBody>
                    <a:bodyPr/>
                    <a:lstStyle/>
                    <a:p>
                      <a:pPr>
                        <a:lnSpc>
                          <a:spcPts val="1300"/>
                        </a:lnSpc>
                      </a:pP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視察受入件数</a:t>
                      </a:r>
                    </a:p>
                  </a:txBody>
                  <a:tcPr marL="56185" marR="56185" marT="28092" marB="28092" anchor="ctr"/>
                </a:tc>
                <a:tc>
                  <a:txBody>
                    <a:bodyPr/>
                    <a:lstStyle/>
                    <a:p>
                      <a:pPr algn="ctr">
                        <a:lnSpc>
                          <a:spcPts val="1300"/>
                        </a:lnSpc>
                      </a:pPr>
                      <a:r>
                        <a:rPr kumimoji="1" lang="zh-CN" altLang="en-US" sz="70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70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210718">
                <a:tc>
                  <a:txBody>
                    <a:bodyPr/>
                    <a:lstStyle/>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リボーンチャレンジ出展企業に</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機会提供した海外企業団数</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８５件</a:t>
                      </a: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364</a:t>
                      </a: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社</a:t>
                      </a: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５３０社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5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再掲</a:t>
                      </a: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extLst>
                  <a:ext uri="{0D108BD9-81ED-4DB2-BD59-A6C34878D82A}">
                    <a16:rowId xmlns:a16="http://schemas.microsoft.com/office/drawing/2014/main" val="2223567439"/>
                  </a:ext>
                </a:extLst>
              </a:tr>
            </a:tbl>
          </a:graphicData>
        </a:graphic>
      </p:graphicFrame>
      <p:sp>
        <p:nvSpPr>
          <p:cNvPr id="48" name="字幕 2">
            <a:extLst>
              <a:ext uri="{FF2B5EF4-FFF2-40B4-BE49-F238E27FC236}">
                <a16:creationId xmlns:a16="http://schemas.microsoft.com/office/drawing/2014/main" id="{DBA0D47D-2762-4CE1-8C23-891E9BA7D634}"/>
              </a:ext>
            </a:extLst>
          </p:cNvPr>
          <p:cNvSpPr txBox="1">
            <a:spLocks/>
          </p:cNvSpPr>
          <p:nvPr/>
        </p:nvSpPr>
        <p:spPr>
          <a:xfrm>
            <a:off x="213814" y="3450569"/>
            <a:ext cx="1438029" cy="173639"/>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6213" indent="-176213" algn="l">
              <a:lnSpc>
                <a:spcPct val="100000"/>
              </a:lnSpc>
            </a:pPr>
            <a:r>
              <a:rPr lang="ja-JP" altLang="en-US" sz="700" dirty="0">
                <a:latin typeface="BIZ UDPゴシック" panose="020B0400000000000000" pitchFamily="50" charset="-128"/>
                <a:ea typeface="BIZ UDPゴシック" panose="020B0400000000000000" pitchFamily="50" charset="-128"/>
              </a:rPr>
              <a:t>　（上記内訳）</a:t>
            </a:r>
            <a:r>
              <a:rPr lang="en-US" altLang="ja-JP" sz="500" dirty="0">
                <a:latin typeface="BIZ UDPゴシック" panose="020B0400000000000000" pitchFamily="50" charset="-128"/>
                <a:ea typeface="BIZ UDPゴシック" panose="020B0400000000000000" pitchFamily="50" charset="-128"/>
              </a:rPr>
              <a:t> ※</a:t>
            </a:r>
            <a:r>
              <a:rPr lang="ja-JP" altLang="en-US" sz="500" dirty="0">
                <a:latin typeface="BIZ UDPゴシック" panose="020B0400000000000000" pitchFamily="50" charset="-128"/>
                <a:ea typeface="BIZ UDPゴシック" panose="020B0400000000000000" pitchFamily="50" charset="-128"/>
              </a:rPr>
              <a:t>大阪府把握分</a:t>
            </a:r>
            <a:endParaRPr lang="ja-JP" altLang="en-US" sz="700" u="sng" dirty="0">
              <a:solidFill>
                <a:srgbClr val="FF0000"/>
              </a:solidFill>
              <a:latin typeface="BIZ UDPゴシック" panose="020B0400000000000000" pitchFamily="50" charset="-128"/>
              <a:ea typeface="BIZ UDPゴシック" panose="020B0400000000000000" pitchFamily="50" charset="-128"/>
            </a:endParaRPr>
          </a:p>
        </p:txBody>
      </p:sp>
      <p:sp>
        <p:nvSpPr>
          <p:cNvPr id="49" name="字幕 2">
            <a:extLst>
              <a:ext uri="{FF2B5EF4-FFF2-40B4-BE49-F238E27FC236}">
                <a16:creationId xmlns:a16="http://schemas.microsoft.com/office/drawing/2014/main" id="{63A7EC78-5362-4627-A0C3-4876395BCA97}"/>
              </a:ext>
            </a:extLst>
          </p:cNvPr>
          <p:cNvSpPr txBox="1">
            <a:spLocks/>
          </p:cNvSpPr>
          <p:nvPr/>
        </p:nvSpPr>
        <p:spPr>
          <a:xfrm>
            <a:off x="4815713" y="170545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en-US" altLang="ja-JP" sz="850" b="1" u="sng" dirty="0">
                <a:latin typeface="BIZ UDPゴシック" panose="020B0400000000000000" pitchFamily="50" charset="-128"/>
                <a:ea typeface="BIZ UDPゴシック" panose="020B0400000000000000" pitchFamily="50" charset="-128"/>
              </a:rPr>
              <a:t>3</a:t>
            </a:r>
            <a:r>
              <a:rPr lang="ja-JP" altLang="en-US" sz="850" b="1" u="sng" dirty="0">
                <a:latin typeface="BIZ UDPゴシック" panose="020B0400000000000000" pitchFamily="50" charset="-128"/>
                <a:ea typeface="BIZ UDPゴシック" panose="020B0400000000000000" pitchFamily="50" charset="-128"/>
              </a:rPr>
              <a:t>．海外からの視察訪問受入を通じ、府内企業等の技術力・製品魅力を発信する機会を提供</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50" name="表 3">
            <a:extLst>
              <a:ext uri="{FF2B5EF4-FFF2-40B4-BE49-F238E27FC236}">
                <a16:creationId xmlns:a16="http://schemas.microsoft.com/office/drawing/2014/main" id="{0B45B07F-0475-41B8-8E2B-F54DE2871B5D}"/>
              </a:ext>
            </a:extLst>
          </p:cNvPr>
          <p:cNvGraphicFramePr>
            <a:graphicFrameLocks noGrp="1"/>
          </p:cNvGraphicFramePr>
          <p:nvPr>
            <p:extLst>
              <p:ext uri="{D42A27DB-BD31-4B8C-83A1-F6EECF244321}">
                <p14:modId xmlns:p14="http://schemas.microsoft.com/office/powerpoint/2010/main" val="1285899327"/>
              </p:ext>
            </p:extLst>
          </p:nvPr>
        </p:nvGraphicFramePr>
        <p:xfrm>
          <a:off x="4949481" y="2029687"/>
          <a:ext cx="4430207" cy="1165464"/>
        </p:xfrm>
        <a:graphic>
          <a:graphicData uri="http://schemas.openxmlformats.org/drawingml/2006/table">
            <a:tbl>
              <a:tblPr firstRow="1" bandRow="1">
                <a:tableStyleId>{5C22544A-7EE6-4342-B048-85BDC9FD1C3A}</a:tableStyleId>
              </a:tblPr>
              <a:tblGrid>
                <a:gridCol w="1705980">
                  <a:extLst>
                    <a:ext uri="{9D8B030D-6E8A-4147-A177-3AD203B41FA5}">
                      <a16:colId xmlns:a16="http://schemas.microsoft.com/office/drawing/2014/main" val="1561216296"/>
                    </a:ext>
                  </a:extLst>
                </a:gridCol>
                <a:gridCol w="1460109">
                  <a:extLst>
                    <a:ext uri="{9D8B030D-6E8A-4147-A177-3AD203B41FA5}">
                      <a16:colId xmlns:a16="http://schemas.microsoft.com/office/drawing/2014/main" val="2405717724"/>
                    </a:ext>
                  </a:extLst>
                </a:gridCol>
                <a:gridCol w="1264118">
                  <a:extLst>
                    <a:ext uri="{9D8B030D-6E8A-4147-A177-3AD203B41FA5}">
                      <a16:colId xmlns:a16="http://schemas.microsoft.com/office/drawing/2014/main" val="1848703958"/>
                    </a:ext>
                  </a:extLst>
                </a:gridCol>
              </a:tblGrid>
              <a:tr h="141250">
                <a:tc>
                  <a:txBody>
                    <a:bodyP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1" lang="ja-JP" altLang="en-US" sz="800" dirty="0">
                          <a:solidFill>
                            <a:schemeClr val="bg1"/>
                          </a:solidFill>
                          <a:latin typeface="BIZ UDPゴシック" panose="020B0400000000000000" pitchFamily="50" charset="-128"/>
                          <a:ea typeface="BIZ UDPゴシック" panose="020B0400000000000000" pitchFamily="50" charset="-128"/>
                        </a:rPr>
                        <a:t>主な視察先</a:t>
                      </a:r>
                    </a:p>
                  </a:txBody>
                  <a:tcPr marL="55813" marR="55813" marT="27907" marB="27907"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視察受入件数</a:t>
                      </a:r>
                    </a:p>
                  </a:txBody>
                  <a:tcPr marL="55813" marR="55813" marT="27907" marB="27907"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海外企業等</a:t>
                      </a:r>
                    </a:p>
                  </a:txBody>
                  <a:tcPr marL="55813" marR="55813" marT="27907" marB="27907" anchor="ctr"/>
                </a:tc>
                <a:extLst>
                  <a:ext uri="{0D108BD9-81ED-4DB2-BD59-A6C34878D82A}">
                    <a16:rowId xmlns:a16="http://schemas.microsoft.com/office/drawing/2014/main" val="4223353728"/>
                  </a:ext>
                </a:extLst>
              </a:tr>
              <a:tr h="138622">
                <a:tc>
                  <a:txBody>
                    <a:bodyPr/>
                    <a:lstStyle/>
                    <a:p>
                      <a:pPr algn="l">
                        <a:lnSpc>
                          <a:spcPts val="1300"/>
                        </a:lnSpc>
                      </a:pPr>
                      <a:r>
                        <a:rPr kumimoji="1" lang="en-US" altLang="ja-JP" sz="700" b="1" dirty="0" err="1">
                          <a:solidFill>
                            <a:schemeClr val="tx1"/>
                          </a:solidFill>
                          <a:latin typeface="BIZ UDPゴシック" panose="020B0400000000000000" pitchFamily="50" charset="-128"/>
                          <a:ea typeface="BIZ UDPゴシック" panose="020B0400000000000000" pitchFamily="50" charset="-128"/>
                        </a:rPr>
                        <a:t>Nakanoshima</a:t>
                      </a:r>
                      <a:r>
                        <a:rPr kumimoji="1" lang="en-US" altLang="ja-JP" sz="700" b="1" dirty="0">
                          <a:solidFill>
                            <a:schemeClr val="tx1"/>
                          </a:solidFill>
                          <a:latin typeface="BIZ UDPゴシック" panose="020B0400000000000000" pitchFamily="50" charset="-128"/>
                          <a:ea typeface="BIZ UDPゴシック" panose="020B0400000000000000" pitchFamily="50" charset="-128"/>
                        </a:rPr>
                        <a:t> </a:t>
                      </a:r>
                      <a:r>
                        <a:rPr kumimoji="1" lang="en-US" altLang="ja-JP" sz="700" b="1" dirty="0" err="1">
                          <a:solidFill>
                            <a:schemeClr val="tx1"/>
                          </a:solidFill>
                          <a:latin typeface="BIZ UDPゴシック" panose="020B0400000000000000" pitchFamily="50" charset="-128"/>
                          <a:ea typeface="BIZ UDPゴシック" panose="020B0400000000000000" pitchFamily="50" charset="-128"/>
                        </a:rPr>
                        <a:t>Qross</a:t>
                      </a:r>
                      <a:endParaRPr kumimoji="1" lang="ja-JP" altLang="en-US" sz="7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64</a:t>
                      </a:r>
                      <a:r>
                        <a:rPr kumimoji="1" lang="ja-JP" altLang="en-US" sz="8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strike="noStrike" dirty="0">
                          <a:solidFill>
                            <a:schemeClr val="tx1"/>
                          </a:solidFill>
                          <a:latin typeface="BIZ UDPゴシック" panose="020B0400000000000000" pitchFamily="50" charset="-128"/>
                          <a:ea typeface="BIZ UDPゴシック" panose="020B0400000000000000" pitchFamily="50" charset="-128"/>
                        </a:rPr>
                        <a:t>849</a:t>
                      </a:r>
                      <a:r>
                        <a:rPr kumimoji="1" lang="ja-JP" altLang="en-US" sz="800" b="1" strike="noStrike" dirty="0">
                          <a:solidFill>
                            <a:schemeClr val="tx1"/>
                          </a:solidFill>
                          <a:latin typeface="BIZ UDPゴシック" panose="020B0400000000000000" pitchFamily="50" charset="-128"/>
                          <a:ea typeface="BIZ UDPゴシック" panose="020B0400000000000000" pitchFamily="50" charset="-128"/>
                        </a:rPr>
                        <a:t>名</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18711608"/>
                  </a:ext>
                </a:extLst>
              </a:tr>
              <a:tr h="138622">
                <a:tc>
                  <a:txBody>
                    <a:bodyPr/>
                    <a:lstStyle/>
                    <a:p>
                      <a:pPr algn="l">
                        <a:lnSpc>
                          <a:spcPts val="1300"/>
                        </a:lnSpc>
                      </a:pPr>
                      <a:r>
                        <a:rPr kumimoji="1" lang="en-US" altLang="ja-JP" sz="700" b="1" dirty="0">
                          <a:solidFill>
                            <a:schemeClr val="tx1"/>
                          </a:solidFill>
                          <a:latin typeface="BIZ UDPゴシック" panose="020B0400000000000000" pitchFamily="50" charset="-128"/>
                          <a:ea typeface="BIZ UDPゴシック" panose="020B0400000000000000" pitchFamily="50" charset="-128"/>
                        </a:rPr>
                        <a:t>MOBIO</a:t>
                      </a:r>
                      <a:endParaRPr kumimoji="1" lang="ja-JP" altLang="en-US" sz="7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45</a:t>
                      </a:r>
                      <a:r>
                        <a:rPr kumimoji="1" lang="ja-JP" altLang="en-US" sz="800" b="1" dirty="0">
                          <a:solidFill>
                            <a:schemeClr val="tx1"/>
                          </a:solidFill>
                          <a:latin typeface="BIZ UDPゴシック" panose="020B0400000000000000" pitchFamily="50" charset="-128"/>
                          <a:ea typeface="BIZ UDPゴシック" panose="020B0400000000000000" pitchFamily="50" charset="-128"/>
                        </a:rPr>
                        <a:t>件</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tc>
                  <a:txBody>
                    <a:bodyPr/>
                    <a:lstStyle/>
                    <a:p>
                      <a:pPr algn="r">
                        <a:lnSpc>
                          <a:spcPts val="1300"/>
                        </a:lnSpc>
                      </a:pPr>
                      <a:r>
                        <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rPr>
                        <a:t>91</a:t>
                      </a:r>
                      <a:r>
                        <a:rPr kumimoji="1" lang="ja-JP" altLang="en-US" sz="800" b="1" strike="noStrike" baseline="0" dirty="0">
                          <a:solidFill>
                            <a:schemeClr val="tx1"/>
                          </a:solidFill>
                          <a:latin typeface="BIZ UDPゴシック" panose="020B0400000000000000" pitchFamily="50" charset="-128"/>
                          <a:ea typeface="BIZ UDPゴシック" panose="020B0400000000000000" pitchFamily="50" charset="-128"/>
                        </a:rPr>
                        <a:t>６名</a:t>
                      </a:r>
                      <a:endPar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endParaRPr>
                    </a:p>
                  </a:txBody>
                  <a:tcPr marL="55813" marR="55813" marT="27907" marB="27907" anchor="ctr"/>
                </a:tc>
                <a:extLst>
                  <a:ext uri="{0D108BD9-81ED-4DB2-BD59-A6C34878D82A}">
                    <a16:rowId xmlns:a16="http://schemas.microsoft.com/office/drawing/2014/main" val="2223567439"/>
                  </a:ext>
                </a:extLst>
              </a:tr>
              <a:tr h="138622">
                <a:tc>
                  <a:txBody>
                    <a:bodyPr/>
                    <a:lstStyle/>
                    <a:p>
                      <a:pPr algn="l">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大阪街中</a:t>
                      </a:r>
                      <a:r>
                        <a:rPr kumimoji="1" lang="ja-JP" altLang="en-US" sz="500" b="1" dirty="0">
                          <a:solidFill>
                            <a:schemeClr val="tx1"/>
                          </a:solidFill>
                          <a:latin typeface="BIZ UDPゴシック" panose="020B0400000000000000" pitchFamily="50" charset="-128"/>
                          <a:ea typeface="BIZ UDPゴシック" panose="020B0400000000000000" pitchFamily="50" charset="-128"/>
                        </a:rPr>
                        <a:t>（まちじゅう）</a:t>
                      </a:r>
                      <a:r>
                        <a:rPr kumimoji="1" lang="ja-JP" altLang="en-US" sz="700" b="1" dirty="0">
                          <a:solidFill>
                            <a:schemeClr val="tx1"/>
                          </a:solidFill>
                          <a:latin typeface="BIZ UDPゴシック" panose="020B0400000000000000" pitchFamily="50" charset="-128"/>
                          <a:ea typeface="BIZ UDPゴシック" panose="020B0400000000000000" pitchFamily="50" charset="-128"/>
                        </a:rPr>
                        <a:t>ものづくりパビリオン</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６件</a:t>
                      </a:r>
                    </a:p>
                  </a:txBody>
                  <a:tcPr marL="55813" marR="55813" marT="27907" marB="27907" anchor="ctr"/>
                </a:tc>
                <a:tc>
                  <a:txBody>
                    <a:bodyPr/>
                    <a:lstStyle/>
                    <a:p>
                      <a:pPr algn="r">
                        <a:lnSpc>
                          <a:spcPts val="1300"/>
                        </a:lnSpc>
                      </a:pPr>
                      <a:r>
                        <a:rPr kumimoji="1" lang="en-US" altLang="ja-JP" sz="800" b="1" strike="noStrike" baseline="0" dirty="0">
                          <a:solidFill>
                            <a:schemeClr val="tx1"/>
                          </a:solidFill>
                          <a:latin typeface="BIZ UDPゴシック" panose="020B0400000000000000" pitchFamily="50" charset="-128"/>
                          <a:ea typeface="BIZ UDPゴシック" panose="020B0400000000000000" pitchFamily="50" charset="-128"/>
                        </a:rPr>
                        <a:t>74</a:t>
                      </a:r>
                      <a:r>
                        <a:rPr kumimoji="1" lang="ja-JP" altLang="en-US" sz="800" b="1" strike="noStrike" baseline="0" dirty="0">
                          <a:solidFill>
                            <a:schemeClr val="tx1"/>
                          </a:solidFill>
                          <a:latin typeface="BIZ UDPゴシック" panose="020B0400000000000000" pitchFamily="50" charset="-128"/>
                          <a:ea typeface="BIZ UDPゴシック" panose="020B0400000000000000" pitchFamily="50" charset="-128"/>
                        </a:rPr>
                        <a:t>名</a:t>
                      </a:r>
                    </a:p>
                  </a:txBody>
                  <a:tcPr marL="55813" marR="55813" marT="27907" marB="27907" anchor="ctr"/>
                </a:tc>
                <a:extLst>
                  <a:ext uri="{0D108BD9-81ED-4DB2-BD59-A6C34878D82A}">
                    <a16:rowId xmlns:a16="http://schemas.microsoft.com/office/drawing/2014/main" val="4106072888"/>
                  </a:ext>
                </a:extLst>
              </a:tr>
              <a:tr h="138622">
                <a:tc>
                  <a:txBody>
                    <a:bodyPr/>
                    <a:lstStyle/>
                    <a:p>
                      <a:pPr algn="l">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大阪イノベーションハブ（</a:t>
                      </a:r>
                      <a:r>
                        <a:rPr kumimoji="1" lang="en-US" altLang="ja-JP" sz="700" b="1" dirty="0">
                          <a:solidFill>
                            <a:schemeClr val="tx1"/>
                          </a:solidFill>
                          <a:latin typeface="BIZ UDPゴシック" panose="020B0400000000000000" pitchFamily="50" charset="-128"/>
                          <a:ea typeface="BIZ UDPゴシック" panose="020B0400000000000000" pitchFamily="50" charset="-128"/>
                        </a:rPr>
                        <a:t>OIH</a:t>
                      </a:r>
                      <a:r>
                        <a:rPr kumimoji="1" lang="ja-JP" altLang="en-US" sz="700" b="1" dirty="0">
                          <a:solidFill>
                            <a:schemeClr val="tx1"/>
                          </a:solidFill>
                          <a:latin typeface="BIZ UDPゴシック" panose="020B0400000000000000" pitchFamily="50" charset="-128"/>
                          <a:ea typeface="BIZ UDPゴシック" panose="020B0400000000000000" pitchFamily="50" charset="-128"/>
                        </a:rPr>
                        <a:t>）</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３２件</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３２５名</a:t>
                      </a:r>
                    </a:p>
                  </a:txBody>
                  <a:tcPr marL="55813" marR="55813" marT="27907" marB="27907" anchor="ctr"/>
                </a:tc>
                <a:extLst>
                  <a:ext uri="{0D108BD9-81ED-4DB2-BD59-A6C34878D82A}">
                    <a16:rowId xmlns:a16="http://schemas.microsoft.com/office/drawing/2014/main" val="1844749935"/>
                  </a:ext>
                </a:extLst>
              </a:tr>
              <a:tr h="138622">
                <a:tc>
                  <a:txBody>
                    <a:bodyPr/>
                    <a:lstStyle/>
                    <a:p>
                      <a:pPr algn="r">
                        <a:lnSpc>
                          <a:spcPts val="13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計</a:t>
                      </a:r>
                    </a:p>
                  </a:txBody>
                  <a:tcPr marL="55813" marR="55813" marT="27907" marB="27907" anchor="ctr"/>
                </a:tc>
                <a:tc>
                  <a:txBody>
                    <a:bodyPr/>
                    <a:lstStyle/>
                    <a:p>
                      <a:pPr algn="r">
                        <a:lnSpc>
                          <a:spcPts val="1300"/>
                        </a:lnSpc>
                      </a:pPr>
                      <a:r>
                        <a:rPr kumimoji="1" lang="ja-JP" altLang="en-US" sz="800" b="1" dirty="0">
                          <a:solidFill>
                            <a:schemeClr val="tx1"/>
                          </a:solidFill>
                          <a:latin typeface="BIZ UDPゴシック" panose="020B0400000000000000" pitchFamily="50" charset="-128"/>
                          <a:ea typeface="BIZ UDPゴシック" panose="020B0400000000000000" pitchFamily="50" charset="-128"/>
                        </a:rPr>
                        <a:t>１４７件</a:t>
                      </a:r>
                    </a:p>
                  </a:txBody>
                  <a:tcPr marL="55813" marR="55813" marT="27907" marB="27907" anchor="ctr"/>
                </a:tc>
                <a:tc>
                  <a:txBody>
                    <a:bodyPr/>
                    <a:lstStyle/>
                    <a:p>
                      <a:pPr algn="r">
                        <a:lnSpc>
                          <a:spcPts val="13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2,16</a:t>
                      </a:r>
                      <a:r>
                        <a:rPr kumimoji="1" lang="ja-JP" altLang="en-US" sz="800" b="1" dirty="0">
                          <a:solidFill>
                            <a:schemeClr val="tx1"/>
                          </a:solidFill>
                          <a:latin typeface="BIZ UDPゴシック" panose="020B0400000000000000" pitchFamily="50" charset="-128"/>
                          <a:ea typeface="BIZ UDPゴシック" panose="020B0400000000000000" pitchFamily="50" charset="-128"/>
                        </a:rPr>
                        <a:t>４名</a:t>
                      </a:r>
                    </a:p>
                  </a:txBody>
                  <a:tcPr marL="55813" marR="55813" marT="27907" marB="27907" anchor="ctr"/>
                </a:tc>
                <a:extLst>
                  <a:ext uri="{0D108BD9-81ED-4DB2-BD59-A6C34878D82A}">
                    <a16:rowId xmlns:a16="http://schemas.microsoft.com/office/drawing/2014/main" val="814573904"/>
                  </a:ext>
                </a:extLst>
              </a:tr>
            </a:tbl>
          </a:graphicData>
        </a:graphic>
      </p:graphicFrame>
      <p:sp>
        <p:nvSpPr>
          <p:cNvPr id="51" name="字幕 2">
            <a:extLst>
              <a:ext uri="{FF2B5EF4-FFF2-40B4-BE49-F238E27FC236}">
                <a16:creationId xmlns:a16="http://schemas.microsoft.com/office/drawing/2014/main" id="{9F11C59C-1B9B-4B49-8235-2A243092DBCE}"/>
              </a:ext>
            </a:extLst>
          </p:cNvPr>
          <p:cNvSpPr txBox="1">
            <a:spLocks/>
          </p:cNvSpPr>
          <p:nvPr/>
        </p:nvSpPr>
        <p:spPr>
          <a:xfrm>
            <a:off x="4815713" y="331835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４．大阪海外ビジネスワンストップ窓口を通じたビジネス交流</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6D88AD3E-E5E4-4EBB-9C89-77FA533321F5}"/>
              </a:ext>
            </a:extLst>
          </p:cNvPr>
          <p:cNvGrpSpPr/>
          <p:nvPr/>
        </p:nvGrpSpPr>
        <p:grpSpPr>
          <a:xfrm>
            <a:off x="4851990" y="4564039"/>
            <a:ext cx="4446480" cy="255968"/>
            <a:chOff x="4926323" y="3835076"/>
            <a:chExt cx="4352616" cy="255968"/>
          </a:xfrm>
        </p:grpSpPr>
        <p:sp>
          <p:nvSpPr>
            <p:cNvPr id="58" name="テキスト ボックス 57">
              <a:extLst>
                <a:ext uri="{FF2B5EF4-FFF2-40B4-BE49-F238E27FC236}">
                  <a16:creationId xmlns:a16="http://schemas.microsoft.com/office/drawing/2014/main" id="{CA8D4674-F833-49E4-84DE-D5168F46799F}"/>
                </a:ext>
              </a:extLst>
            </p:cNvPr>
            <p:cNvSpPr txBox="1"/>
            <p:nvPr/>
          </p:nvSpPr>
          <p:spPr>
            <a:xfrm>
              <a:off x="4926323" y="3835076"/>
              <a:ext cx="4352616" cy="255968"/>
            </a:xfrm>
            <a:prstGeom prst="rect">
              <a:avLst/>
            </a:prstGeom>
            <a:noFill/>
          </p:spPr>
          <p:txBody>
            <a:bodyPr wrap="square">
              <a:spAutoFit/>
            </a:bodyPr>
            <a:lstStyle/>
            <a:p>
              <a:pPr>
                <a:lnSpc>
                  <a:spcPts val="1500"/>
                </a:lnSpc>
              </a:pPr>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000" b="1" dirty="0">
                  <a:latin typeface="BIZ UDPゴシック" panose="020B0400000000000000" pitchFamily="50" charset="-128"/>
                  <a:ea typeface="BIZ UDPゴシック" panose="020B0400000000000000" pitchFamily="50" charset="-128"/>
                </a:rPr>
                <a:t>大阪府・市で計１８の国・都市等と締結</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0C04751D-7F6F-4CE2-B605-29C0D7A87F99}"/>
                </a:ext>
              </a:extLst>
            </p:cNvPr>
            <p:cNvSpPr/>
            <p:nvPr/>
          </p:nvSpPr>
          <p:spPr>
            <a:xfrm>
              <a:off x="5213168" y="3870621"/>
              <a:ext cx="637566" cy="18487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実績</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grpSp>
      <p:sp>
        <p:nvSpPr>
          <p:cNvPr id="63" name="字幕 2">
            <a:extLst>
              <a:ext uri="{FF2B5EF4-FFF2-40B4-BE49-F238E27FC236}">
                <a16:creationId xmlns:a16="http://schemas.microsoft.com/office/drawing/2014/main" id="{3170EDE8-02AA-4C7A-A8F3-63F0C6D9EAEF}"/>
              </a:ext>
            </a:extLst>
          </p:cNvPr>
          <p:cNvSpPr txBox="1">
            <a:spLocks/>
          </p:cNvSpPr>
          <p:nvPr/>
        </p:nvSpPr>
        <p:spPr>
          <a:xfrm>
            <a:off x="4815713" y="3934309"/>
            <a:ext cx="4893103" cy="206555"/>
          </a:xfrm>
          <a:prstGeom prst="rect">
            <a:avLst/>
          </a:prstGeom>
          <a:ln w="12700">
            <a:no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pPr>
            <a:r>
              <a:rPr lang="ja-JP" altLang="en-US" sz="850" b="1" dirty="0">
                <a:latin typeface="BIZ UDPゴシック" panose="020B0400000000000000" pitchFamily="50" charset="-128"/>
                <a:ea typeface="BIZ UDPゴシック" panose="020B0400000000000000" pitchFamily="50" charset="-128"/>
              </a:rPr>
              <a:t>　</a:t>
            </a:r>
            <a:r>
              <a:rPr lang="ja-JP" altLang="en-US" sz="850" b="1" u="sng" dirty="0">
                <a:latin typeface="BIZ UDPゴシック" panose="020B0400000000000000" pitchFamily="50" charset="-128"/>
                <a:ea typeface="BIZ UDPゴシック" panose="020B0400000000000000" pitchFamily="50" charset="-128"/>
              </a:rPr>
              <a:t>５．</a:t>
            </a:r>
            <a:r>
              <a:rPr lang="en-US" altLang="ja-JP" sz="850" b="1" u="sng" dirty="0">
                <a:latin typeface="BIZ UDPゴシック" panose="020B0400000000000000" pitchFamily="50" charset="-128"/>
                <a:ea typeface="BIZ UDPゴシック" panose="020B0400000000000000" pitchFamily="50" charset="-128"/>
              </a:rPr>
              <a:t>MOU</a:t>
            </a:r>
            <a:r>
              <a:rPr lang="ja-JP" altLang="en-US" sz="850" b="1" u="sng" dirty="0">
                <a:latin typeface="BIZ UDPゴシック" panose="020B0400000000000000" pitchFamily="50" charset="-128"/>
                <a:ea typeface="BIZ UDPゴシック" panose="020B0400000000000000" pitchFamily="50" charset="-128"/>
              </a:rPr>
              <a:t>等締結（ビジネス）</a:t>
            </a:r>
            <a:endParaRPr lang="en-US" altLang="ja-JP" sz="850" b="1" u="sng" dirty="0">
              <a:solidFill>
                <a:srgbClr val="FF0000"/>
              </a:solidFill>
              <a:highlight>
                <a:srgbClr val="FFFF00"/>
              </a:highlight>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69BE313B-1621-4092-8D16-35AC282DBB8D}"/>
              </a:ext>
            </a:extLst>
          </p:cNvPr>
          <p:cNvSpPr/>
          <p:nvPr/>
        </p:nvSpPr>
        <p:spPr>
          <a:xfrm>
            <a:off x="443765" y="5341045"/>
            <a:ext cx="9053918" cy="1261323"/>
          </a:xfrm>
          <a:prstGeom prst="rect">
            <a:avLst/>
          </a:prstGeom>
          <a:ln>
            <a:solidFill>
              <a:srgbClr val="CC66FF"/>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▶万博を契機に「つながり」ができた国・都市を中心に経済交流、都市間交流、人材交流が期待できる国との関係を構築、強化</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dirty="0">
                <a:solidFill>
                  <a:schemeClr val="tx1"/>
                </a:solidFill>
                <a:latin typeface="BIZ UDPゴシック" panose="020B0400000000000000" pitchFamily="50" charset="-128"/>
                <a:ea typeface="BIZ UDPゴシック" panose="020B0400000000000000" pitchFamily="50" charset="-128"/>
              </a:rPr>
              <a:t>・大阪の強みを活かしたビジネス（海外展開、国内への投資）が期待できる</a:t>
            </a:r>
            <a:r>
              <a:rPr kumimoji="1" lang="ja-JP" altLang="en-US" sz="900" dirty="0">
                <a:solidFill>
                  <a:schemeClr val="tx1"/>
                </a:solidFill>
                <a:latin typeface="BIZ UDPゴシック" panose="020B0400000000000000" pitchFamily="50" charset="-128"/>
                <a:ea typeface="BIZ UDPゴシック"/>
              </a:rPr>
              <a:t>国・地域</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・世界の中における大阪のプレゼンスの向上が期待できる都市</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・国際人材の育成に向けて人材交流の活性化が期待できる都市</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3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（海外とのビジネス交流・都市外交の促進）　　　トッププロモーションの実施や</a:t>
            </a:r>
            <a:r>
              <a:rPr kumimoji="1" lang="en-US" altLang="ja-JP" sz="900" dirty="0">
                <a:solidFill>
                  <a:schemeClr val="tx1"/>
                </a:solidFill>
                <a:latin typeface="BIZ UDPゴシック" panose="020B0400000000000000" pitchFamily="50" charset="-128"/>
                <a:ea typeface="BIZ UDPゴシック" panose="020B0400000000000000" pitchFamily="50" charset="-128"/>
              </a:rPr>
              <a:t>MOU</a:t>
            </a:r>
            <a:r>
              <a:rPr kumimoji="1" lang="ja-JP" altLang="en-US" sz="900" dirty="0">
                <a:solidFill>
                  <a:schemeClr val="tx1"/>
                </a:solidFill>
                <a:latin typeface="BIZ UDPゴシック" panose="020B0400000000000000" pitchFamily="50" charset="-128"/>
                <a:ea typeface="BIZ UDPゴシック" panose="020B0400000000000000" pitchFamily="50" charset="-128"/>
              </a:rPr>
              <a:t>の締結、 府内企業の海外ビジネス展開支援、高校生の海外との交流　等</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（府への投資の呼び込み）　　　　　　　　　　　　　 海外ビジネスミッション団等の招致、大阪へ進出する外国企業の支援、海外イベントでの誘致</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r>
              <a:rPr kumimoji="1" lang="ja-JP" altLang="en-US" sz="900" dirty="0">
                <a:latin typeface="BIZ UDPゴシック" panose="020B0400000000000000" pitchFamily="50" charset="-128"/>
                <a:ea typeface="BIZ UDPゴシック" panose="020B0400000000000000" pitchFamily="50" charset="-128"/>
              </a:rPr>
              <a:t>、</a:t>
            </a:r>
            <a:r>
              <a:rPr kumimoji="1" lang="ja-JP" altLang="en-US" sz="900" dirty="0">
                <a:solidFill>
                  <a:schemeClr val="tx1"/>
                </a:solidFill>
                <a:latin typeface="BIZ UDPゴシック" panose="020B0400000000000000" pitchFamily="50" charset="-128"/>
                <a:ea typeface="BIZ UDPゴシック" panose="020B0400000000000000" pitchFamily="50" charset="-128"/>
              </a:rPr>
              <a:t>海外に向けた情報発信の実施</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40" name="表 3">
            <a:extLst>
              <a:ext uri="{FF2B5EF4-FFF2-40B4-BE49-F238E27FC236}">
                <a16:creationId xmlns:a16="http://schemas.microsoft.com/office/drawing/2014/main" id="{EF23834A-241B-4ADE-883C-138D0F2EB214}"/>
              </a:ext>
            </a:extLst>
          </p:cNvPr>
          <p:cNvGraphicFramePr>
            <a:graphicFrameLocks noGrp="1"/>
          </p:cNvGraphicFramePr>
          <p:nvPr>
            <p:extLst>
              <p:ext uri="{D42A27DB-BD31-4B8C-83A1-F6EECF244321}">
                <p14:modId xmlns:p14="http://schemas.microsoft.com/office/powerpoint/2010/main" val="537241118"/>
              </p:ext>
            </p:extLst>
          </p:nvPr>
        </p:nvGraphicFramePr>
        <p:xfrm>
          <a:off x="348453" y="2063669"/>
          <a:ext cx="4453863" cy="559281"/>
        </p:xfrm>
        <a:graphic>
          <a:graphicData uri="http://schemas.openxmlformats.org/drawingml/2006/table">
            <a:tbl>
              <a:tblPr firstRow="1" bandRow="1">
                <a:tableStyleId>{5C22544A-7EE6-4342-B048-85BDC9FD1C3A}</a:tableStyleId>
              </a:tblPr>
              <a:tblGrid>
                <a:gridCol w="1594647">
                  <a:extLst>
                    <a:ext uri="{9D8B030D-6E8A-4147-A177-3AD203B41FA5}">
                      <a16:colId xmlns:a16="http://schemas.microsoft.com/office/drawing/2014/main" val="1561216296"/>
                    </a:ext>
                  </a:extLst>
                </a:gridCol>
                <a:gridCol w="1073982">
                  <a:extLst>
                    <a:ext uri="{9D8B030D-6E8A-4147-A177-3AD203B41FA5}">
                      <a16:colId xmlns:a16="http://schemas.microsoft.com/office/drawing/2014/main" val="1787360220"/>
                    </a:ext>
                  </a:extLst>
                </a:gridCol>
                <a:gridCol w="952767">
                  <a:extLst>
                    <a:ext uri="{9D8B030D-6E8A-4147-A177-3AD203B41FA5}">
                      <a16:colId xmlns:a16="http://schemas.microsoft.com/office/drawing/2014/main" val="2405717724"/>
                    </a:ext>
                  </a:extLst>
                </a:gridCol>
                <a:gridCol w="832467">
                  <a:extLst>
                    <a:ext uri="{9D8B030D-6E8A-4147-A177-3AD203B41FA5}">
                      <a16:colId xmlns:a16="http://schemas.microsoft.com/office/drawing/2014/main" val="1848703958"/>
                    </a:ext>
                  </a:extLst>
                </a:gridCol>
              </a:tblGrid>
              <a:tr h="148628">
                <a:tc>
                  <a:txBody>
                    <a:bodyPr/>
                    <a:lstStyle/>
                    <a:p>
                      <a:pPr>
                        <a:lnSpc>
                          <a:spcPts val="1300"/>
                        </a:lnSpc>
                      </a:pP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セミナー等の件数</a:t>
                      </a:r>
                    </a:p>
                  </a:txBody>
                  <a:tcPr marL="56185" marR="56185" marT="28092" marB="28092" anchor="ctr"/>
                </a:tc>
                <a:tc>
                  <a:txBody>
                    <a:bodyPr/>
                    <a:lstStyle/>
                    <a:p>
                      <a:pPr algn="ctr">
                        <a:lnSpc>
                          <a:spcPts val="1300"/>
                        </a:lnSpc>
                      </a:pPr>
                      <a:r>
                        <a:rPr kumimoji="1" lang="zh-CN" altLang="en-US" sz="700" dirty="0">
                          <a:solidFill>
                            <a:schemeClr val="bg1"/>
                          </a:solidFill>
                          <a:latin typeface="BIZ UDPゴシック" panose="020B0400000000000000" pitchFamily="50" charset="-128"/>
                          <a:ea typeface="BIZ UDPゴシック" panose="020B0400000000000000" pitchFamily="50" charset="-128"/>
                        </a:rPr>
                        <a:t>府内（国内）企業</a:t>
                      </a:r>
                      <a:endParaRPr kumimoji="1" lang="ja-JP" altLang="en-US" sz="700" dirty="0">
                        <a:solidFill>
                          <a:schemeClr val="bg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algn="ctr">
                        <a:lnSpc>
                          <a:spcPts val="1300"/>
                        </a:lnSpc>
                      </a:pPr>
                      <a:r>
                        <a:rPr kumimoji="1" lang="ja-JP" altLang="en-US" sz="700" dirty="0">
                          <a:solidFill>
                            <a:schemeClr val="bg1"/>
                          </a:solidFill>
                          <a:latin typeface="BIZ UDPゴシック" panose="020B0400000000000000" pitchFamily="50" charset="-128"/>
                          <a:ea typeface="BIZ UDPゴシック" panose="020B0400000000000000" pitchFamily="50" charset="-128"/>
                        </a:rPr>
                        <a:t>海外企業</a:t>
                      </a:r>
                    </a:p>
                  </a:txBody>
                  <a:tcPr marL="56185" marR="56185" marT="28092" marB="28092" anchor="ctr"/>
                </a:tc>
                <a:extLst>
                  <a:ext uri="{0D108BD9-81ED-4DB2-BD59-A6C34878D82A}">
                    <a16:rowId xmlns:a16="http://schemas.microsoft.com/office/drawing/2014/main" val="4223353728"/>
                  </a:ext>
                </a:extLst>
              </a:tr>
              <a:tr h="270565">
                <a:tc>
                  <a:txBody>
                    <a:bodyPr/>
                    <a:lstStyle/>
                    <a:p>
                      <a:pPr algn="l">
                        <a:lnSpc>
                          <a:spcPct val="100000"/>
                        </a:lnSpc>
                      </a:pPr>
                      <a:r>
                        <a:rPr kumimoji="1" lang="ja-JP" altLang="en-US" sz="700" b="1" dirty="0">
                          <a:solidFill>
                            <a:schemeClr val="tx1"/>
                          </a:solidFill>
                          <a:latin typeface="BIZ UDPゴシック" panose="020B0400000000000000" pitchFamily="50" charset="-128"/>
                          <a:ea typeface="BIZ UDPゴシック" panose="020B0400000000000000" pitchFamily="50" charset="-128"/>
                        </a:rPr>
                        <a:t>万博会場内外で出展や</a:t>
                      </a:r>
                      <a:r>
                        <a:rPr kumimoji="1" lang="en-US" altLang="ja-JP" sz="700" b="1" dirty="0">
                          <a:solidFill>
                            <a:schemeClr val="tx1"/>
                          </a:solidFill>
                          <a:latin typeface="BIZ UDPゴシック" panose="020B0400000000000000" pitchFamily="50" charset="-128"/>
                          <a:ea typeface="BIZ UDPゴシック" panose="020B0400000000000000" pitchFamily="50" charset="-128"/>
                        </a:rPr>
                        <a:t>PR</a:t>
                      </a:r>
                      <a:r>
                        <a:rPr kumimoji="1" lang="ja-JP" altLang="en-US" sz="700" b="1" dirty="0">
                          <a:solidFill>
                            <a:schemeClr val="tx1"/>
                          </a:solidFill>
                          <a:latin typeface="BIZ UDPゴシック" panose="020B0400000000000000" pitchFamily="50" charset="-128"/>
                          <a:ea typeface="BIZ UDPゴシック" panose="020B0400000000000000" pitchFamily="50" charset="-128"/>
                        </a:rPr>
                        <a:t>機会を得た企業、セミナー等に来場した企業</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254</a:t>
                      </a:r>
                      <a:r>
                        <a:rPr kumimoji="1" lang="ja-JP" altLang="en-US"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8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うち海外ビジネスミッション団の参加が</a:t>
                      </a: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確認できた件数：</a:t>
                      </a:r>
                      <a:r>
                        <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204</a:t>
                      </a:r>
                      <a:r>
                        <a:rPr kumimoji="1" lang="ja-JP" altLang="en-US"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endParaRPr kumimoji="1" lang="en-US" altLang="ja-JP" sz="4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txBody>
                  <a:tcPr marL="56185" marR="56185" marT="28092" marB="28092" anchor="ctr"/>
                </a:tc>
                <a:tc>
                  <a:txBody>
                    <a:bodyPr/>
                    <a:lstStyle/>
                    <a:p>
                      <a:pPr algn="r">
                        <a:lnSpc>
                          <a:spcPct val="100000"/>
                        </a:lnSpc>
                      </a:pPr>
                      <a:r>
                        <a:rPr kumimoji="1" lang="en-US" altLang="ja-JP" sz="800" b="1" strike="noStrike" dirty="0">
                          <a:solidFill>
                            <a:schemeClr val="tx1"/>
                          </a:solidFill>
                          <a:latin typeface="BIZ UDPゴシック" panose="020B0400000000000000" pitchFamily="50" charset="-128"/>
                          <a:ea typeface="BIZ UDPゴシック" panose="020B0400000000000000" pitchFamily="50" charset="-128"/>
                        </a:rPr>
                        <a:t>17</a:t>
                      </a:r>
                      <a:r>
                        <a:rPr kumimoji="1" lang="ja-JP" altLang="en-US" sz="800" b="1" strike="noStrike" dirty="0">
                          <a:solidFill>
                            <a:schemeClr val="tx1"/>
                          </a:solidFill>
                          <a:latin typeface="BIZ UDPゴシック" panose="020B0400000000000000" pitchFamily="50" charset="-128"/>
                          <a:ea typeface="BIZ UDPゴシック" panose="020B0400000000000000" pitchFamily="50" charset="-128"/>
                        </a:rPr>
                        <a:t>，１７１</a:t>
                      </a:r>
                      <a:r>
                        <a:rPr kumimoji="1" lang="ja-JP" altLang="en-US" sz="800" b="1" dirty="0">
                          <a:solidFill>
                            <a:schemeClr val="tx1"/>
                          </a:solidFill>
                          <a:latin typeface="BIZ UDPゴシック" panose="020B0400000000000000" pitchFamily="50" charset="-128"/>
                          <a:ea typeface="BIZ UDPゴシック" panose="020B0400000000000000" pitchFamily="50" charset="-128"/>
                        </a:rPr>
                        <a:t>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リボーンチャレンジ出展３６４社含む</a:t>
                      </a:r>
                      <a:endParaRPr kumimoji="1" lang="en-US" altLang="ja-JP" sz="400" b="0"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※Japan Health</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でＰＲ機会を得た</a:t>
                      </a:r>
                      <a:r>
                        <a:rPr kumimoji="1" lang="en-US" altLang="ja-JP" sz="400" b="0" dirty="0">
                          <a:solidFill>
                            <a:schemeClr val="tx1"/>
                          </a:solidFill>
                          <a:latin typeface="BIZ UDPゴシック" panose="020B0400000000000000" pitchFamily="50" charset="-128"/>
                          <a:ea typeface="BIZ UDPゴシック" panose="020B0400000000000000" pitchFamily="50" charset="-128"/>
                        </a:rPr>
                        <a:t>26</a:t>
                      </a:r>
                      <a:r>
                        <a:rPr kumimoji="1" lang="ja-JP" altLang="en-US" sz="400" b="0" dirty="0">
                          <a:solidFill>
                            <a:schemeClr val="tx1"/>
                          </a:solidFill>
                          <a:latin typeface="BIZ UDPゴシック" panose="020B0400000000000000" pitchFamily="50" charset="-128"/>
                          <a:ea typeface="BIZ UDPゴシック" panose="020B0400000000000000" pitchFamily="50" charset="-128"/>
                        </a:rPr>
                        <a:t>社含む　</a:t>
                      </a:r>
                    </a:p>
                  </a:txBody>
                  <a:tcPr marL="56185" marR="56185" marT="28092" marB="28092" anchor="ctr"/>
                </a:tc>
                <a:tc>
                  <a:txBody>
                    <a:bodyPr/>
                    <a:lstStyle/>
                    <a:p>
                      <a:pPr algn="r">
                        <a:lnSpc>
                          <a:spcPct val="100000"/>
                        </a:lnSpc>
                      </a:pPr>
                      <a:r>
                        <a:rPr kumimoji="1" lang="en-US" altLang="ja-JP" sz="800" b="1" dirty="0">
                          <a:solidFill>
                            <a:schemeClr val="tx1"/>
                          </a:solidFill>
                          <a:latin typeface="BIZ UDPゴシック" panose="020B0400000000000000" pitchFamily="50" charset="-128"/>
                          <a:ea typeface="BIZ UDPゴシック" panose="020B0400000000000000" pitchFamily="50" charset="-128"/>
                        </a:rPr>
                        <a:t>7</a:t>
                      </a:r>
                      <a:r>
                        <a:rPr kumimoji="1" lang="ja-JP" altLang="en-US" sz="800" b="1" dirty="0">
                          <a:solidFill>
                            <a:schemeClr val="tx1"/>
                          </a:solidFill>
                          <a:latin typeface="BIZ UDPゴシック" panose="020B0400000000000000" pitchFamily="50" charset="-128"/>
                          <a:ea typeface="BIZ UDPゴシック" panose="020B0400000000000000" pitchFamily="50" charset="-128"/>
                        </a:rPr>
                        <a:t>，</a:t>
                      </a:r>
                      <a:r>
                        <a:rPr kumimoji="1" lang="en-US" altLang="ja-JP" sz="800" b="1" dirty="0">
                          <a:solidFill>
                            <a:schemeClr val="tx1"/>
                          </a:solidFill>
                          <a:latin typeface="BIZ UDPゴシック" panose="020B0400000000000000" pitchFamily="50" charset="-128"/>
                          <a:ea typeface="BIZ UDPゴシック" panose="020B0400000000000000" pitchFamily="50" charset="-128"/>
                        </a:rPr>
                        <a:t>5</a:t>
                      </a:r>
                      <a:r>
                        <a:rPr kumimoji="1" lang="ja-JP" altLang="en-US" sz="800" b="1" dirty="0">
                          <a:solidFill>
                            <a:schemeClr val="tx1"/>
                          </a:solidFill>
                          <a:latin typeface="BIZ UDPゴシック" panose="020B0400000000000000" pitchFamily="50" charset="-128"/>
                          <a:ea typeface="BIZ UDPゴシック" panose="020B0400000000000000" pitchFamily="50" charset="-128"/>
                        </a:rPr>
                        <a:t>５８社</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r">
                        <a:lnSpc>
                          <a:spcPct val="100000"/>
                        </a:lnSpc>
                      </a:pPr>
                      <a:r>
                        <a:rPr kumimoji="1" lang="en-US" altLang="ja-JP" sz="400" b="0" dirty="0">
                          <a:solidFill>
                            <a:schemeClr val="tx1"/>
                          </a:solidFill>
                          <a:latin typeface="BIZ UDPゴシック" panose="020B0400000000000000" pitchFamily="50" charset="-128"/>
                          <a:ea typeface="BIZ UDPゴシック" panose="020B0400000000000000" pitchFamily="50" charset="-128"/>
                        </a:rPr>
                        <a:t>※</a:t>
                      </a:r>
                      <a:r>
                        <a:rPr kumimoji="1" lang="ja-JP" altLang="en-US" sz="400" b="0" dirty="0">
                          <a:solidFill>
                            <a:schemeClr val="tx1"/>
                          </a:solidFill>
                          <a:latin typeface="BIZ UDPゴシック" panose="020B0400000000000000" pitchFamily="50" charset="-128"/>
                          <a:ea typeface="BIZ UDPゴシック" panose="020B0400000000000000" pitchFamily="50" charset="-128"/>
                        </a:rPr>
                        <a:t>リボーンチャレンジ訪問企業を含む</a:t>
                      </a:r>
                      <a:endParaRPr kumimoji="1" lang="en-US" altLang="ja-JP" sz="400" b="0" dirty="0">
                        <a:solidFill>
                          <a:schemeClr val="tx1"/>
                        </a:solidFill>
                        <a:latin typeface="BIZ UDPゴシック" panose="020B0400000000000000" pitchFamily="50" charset="-128"/>
                        <a:ea typeface="BIZ UDPゴシック" panose="020B0400000000000000" pitchFamily="50" charset="-128"/>
                      </a:endParaRPr>
                    </a:p>
                  </a:txBody>
                  <a:tcPr marL="56185" marR="56185" marT="28092" marB="28092"/>
                </a:tc>
                <a:extLst>
                  <a:ext uri="{0D108BD9-81ED-4DB2-BD59-A6C34878D82A}">
                    <a16:rowId xmlns:a16="http://schemas.microsoft.com/office/drawing/2014/main" val="2223567439"/>
                  </a:ext>
                </a:extLst>
              </a:tr>
            </a:tbl>
          </a:graphicData>
        </a:graphic>
      </p:graphicFrame>
      <p:sp>
        <p:nvSpPr>
          <p:cNvPr id="35" name="正方形/長方形 34">
            <a:extLst>
              <a:ext uri="{FF2B5EF4-FFF2-40B4-BE49-F238E27FC236}">
                <a16:creationId xmlns:a16="http://schemas.microsoft.com/office/drawing/2014/main" id="{60BF5FDD-0DE6-4D6D-933D-5EBAE3957F78}"/>
              </a:ext>
            </a:extLst>
          </p:cNvPr>
          <p:cNvSpPr/>
          <p:nvPr/>
        </p:nvSpPr>
        <p:spPr>
          <a:xfrm>
            <a:off x="6649830" y="3627281"/>
            <a:ext cx="2463420" cy="17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BIZ UDPゴシック" panose="020B0400000000000000" pitchFamily="50" charset="-128"/>
                <a:ea typeface="BIZ UDPゴシック" panose="020B0400000000000000" pitchFamily="50" charset="-128"/>
              </a:rPr>
              <a:t>（令和７年</a:t>
            </a:r>
            <a:r>
              <a:rPr kumimoji="1" lang="en-US" altLang="ja-JP" sz="500" dirty="0">
                <a:solidFill>
                  <a:schemeClr val="tx1"/>
                </a:solidFill>
                <a:latin typeface="BIZ UDPゴシック" panose="020B0400000000000000" pitchFamily="50" charset="-128"/>
                <a:ea typeface="BIZ UDPゴシック" panose="020B0400000000000000" pitchFamily="50" charset="-128"/>
              </a:rPr>
              <a:t>10</a:t>
            </a:r>
            <a:r>
              <a:rPr kumimoji="1" lang="ja-JP" altLang="en-US" sz="500" dirty="0">
                <a:solidFill>
                  <a:schemeClr val="tx1"/>
                </a:solidFill>
                <a:latin typeface="BIZ UDPゴシック" panose="020B0400000000000000" pitchFamily="50" charset="-128"/>
                <a:ea typeface="BIZ UDPゴシック" panose="020B0400000000000000" pitchFamily="50" charset="-128"/>
              </a:rPr>
              <a:t>月</a:t>
            </a:r>
            <a:r>
              <a:rPr kumimoji="1" lang="en-US" altLang="ja-JP" sz="500" dirty="0">
                <a:solidFill>
                  <a:schemeClr val="tx1"/>
                </a:solidFill>
                <a:latin typeface="BIZ UDPゴシック" panose="020B0400000000000000" pitchFamily="50" charset="-128"/>
                <a:ea typeface="BIZ UDPゴシック" panose="020B0400000000000000" pitchFamily="50" charset="-128"/>
              </a:rPr>
              <a:t>13</a:t>
            </a:r>
            <a:r>
              <a:rPr kumimoji="1" lang="ja-JP" altLang="en-US" sz="500" dirty="0">
                <a:solidFill>
                  <a:schemeClr val="tx1"/>
                </a:solidFill>
                <a:latin typeface="BIZ UDPゴシック" panose="020B0400000000000000" pitchFamily="50" charset="-128"/>
                <a:ea typeface="BIZ UDPゴシック" panose="020B0400000000000000" pitchFamily="50" charset="-128"/>
              </a:rPr>
              <a:t>日時点）</a:t>
            </a:r>
          </a:p>
        </p:txBody>
      </p:sp>
      <p:sp>
        <p:nvSpPr>
          <p:cNvPr id="30" name="スライド番号プレースホルダー 2">
            <a:extLst>
              <a:ext uri="{FF2B5EF4-FFF2-40B4-BE49-F238E27FC236}">
                <a16:creationId xmlns:a16="http://schemas.microsoft.com/office/drawing/2014/main" id="{6D6A424A-E4F7-4020-8760-85AA21B613C2}"/>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7</a:t>
            </a:fld>
            <a:endParaRPr kumimoji="1" lang="ja-JP" altLang="en-US" dirty="0"/>
          </a:p>
        </p:txBody>
      </p:sp>
      <p:sp>
        <p:nvSpPr>
          <p:cNvPr id="31" name="四角形: 角を丸くする 30">
            <a:extLst>
              <a:ext uri="{FF2B5EF4-FFF2-40B4-BE49-F238E27FC236}">
                <a16:creationId xmlns:a16="http://schemas.microsoft.com/office/drawing/2014/main" id="{F0A27CE8-F076-4A0D-B087-DBB912DE1191}"/>
              </a:ext>
            </a:extLst>
          </p:cNvPr>
          <p:cNvSpPr/>
          <p:nvPr/>
        </p:nvSpPr>
        <p:spPr>
          <a:xfrm>
            <a:off x="48851" y="10193"/>
            <a:ext cx="3734350" cy="364792"/>
          </a:xfrm>
          <a:prstGeom prst="roundRect">
            <a:avLst/>
          </a:prstGeom>
          <a:solidFill>
            <a:srgbClr val="AE29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４　スマートシティ・スタートアップ</a:t>
            </a:r>
            <a:endParaRPr kumimoji="1" lang="ja-JP" altLang="en-US" sz="1600" b="1"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300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06680" y="164594"/>
            <a:ext cx="9675310" cy="6632847"/>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61954" y="17019"/>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１</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84" name="正方形/長方形 83">
            <a:extLst>
              <a:ext uri="{FF2B5EF4-FFF2-40B4-BE49-F238E27FC236}">
                <a16:creationId xmlns:a16="http://schemas.microsoft.com/office/drawing/2014/main" id="{B16BB5B5-AF46-45FA-B998-85319EF25339}"/>
              </a:ext>
            </a:extLst>
          </p:cNvPr>
          <p:cNvSpPr/>
          <p:nvPr/>
        </p:nvSpPr>
        <p:spPr>
          <a:xfrm>
            <a:off x="272309" y="1709269"/>
            <a:ext cx="4647453" cy="4984137"/>
          </a:xfrm>
          <a:prstGeom prst="rect">
            <a:avLst/>
          </a:prstGeom>
          <a:noFill/>
          <a:ln w="25400">
            <a:solidFill>
              <a:srgbClr val="FF0000"/>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926426D-FB37-4626-901B-EBE91C4FB0C7}"/>
              </a:ext>
            </a:extLst>
          </p:cNvPr>
          <p:cNvSpPr/>
          <p:nvPr/>
        </p:nvSpPr>
        <p:spPr>
          <a:xfrm>
            <a:off x="5050313" y="1709268"/>
            <a:ext cx="4544493" cy="4984138"/>
          </a:xfrm>
          <a:prstGeom prst="rect">
            <a:avLst/>
          </a:prstGeom>
          <a:noFill/>
          <a:ln w="25400">
            <a:solidFill>
              <a:srgbClr val="FFFF00"/>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CF0C3CBC-2241-4DD7-A504-12892648F56A}"/>
              </a:ext>
            </a:extLst>
          </p:cNvPr>
          <p:cNvGrpSpPr/>
          <p:nvPr/>
        </p:nvGrpSpPr>
        <p:grpSpPr>
          <a:xfrm>
            <a:off x="1928718" y="1715009"/>
            <a:ext cx="1187127" cy="459185"/>
            <a:chOff x="1201102" y="882129"/>
            <a:chExt cx="1187127" cy="459185"/>
          </a:xfrm>
        </p:grpSpPr>
        <p:sp>
          <p:nvSpPr>
            <p:cNvPr id="13" name="正方形/長方形 12">
              <a:extLst>
                <a:ext uri="{FF2B5EF4-FFF2-40B4-BE49-F238E27FC236}">
                  <a16:creationId xmlns:a16="http://schemas.microsoft.com/office/drawing/2014/main" id="{F18303CB-0E20-4683-87E0-D9A4D433B8A9}"/>
                </a:ext>
              </a:extLst>
            </p:cNvPr>
            <p:cNvSpPr/>
            <p:nvPr/>
          </p:nvSpPr>
          <p:spPr>
            <a:xfrm>
              <a:off x="1201103" y="882129"/>
              <a:ext cx="1187126"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200" b="1" dirty="0">
                  <a:latin typeface="BIZ UDPゴシック" panose="020B0400000000000000" pitchFamily="50" charset="-128"/>
                  <a:ea typeface="BIZ UDPゴシック" panose="020B0400000000000000" pitchFamily="50" charset="-128"/>
                </a:rPr>
                <a:t>にぎわい創出</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 name="楕円 1">
              <a:extLst>
                <a:ext uri="{FF2B5EF4-FFF2-40B4-BE49-F238E27FC236}">
                  <a16:creationId xmlns:a16="http://schemas.microsoft.com/office/drawing/2014/main" id="{7AC1CD9C-9221-4702-9224-1F1161B3D532}"/>
                </a:ext>
              </a:extLst>
            </p:cNvPr>
            <p:cNvSpPr/>
            <p:nvPr/>
          </p:nvSpPr>
          <p:spPr>
            <a:xfrm>
              <a:off x="1201102" y="1111721"/>
              <a:ext cx="1110297" cy="6514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645C1154-2715-40EB-A108-2B72CD82DA8A}"/>
              </a:ext>
            </a:extLst>
          </p:cNvPr>
          <p:cNvGrpSpPr/>
          <p:nvPr/>
        </p:nvGrpSpPr>
        <p:grpSpPr>
          <a:xfrm>
            <a:off x="6710039" y="1713866"/>
            <a:ext cx="1187126" cy="459185"/>
            <a:chOff x="1136817" y="864587"/>
            <a:chExt cx="1187126" cy="459185"/>
          </a:xfrm>
        </p:grpSpPr>
        <p:sp>
          <p:nvSpPr>
            <p:cNvPr id="19" name="正方形/長方形 18">
              <a:extLst>
                <a:ext uri="{FF2B5EF4-FFF2-40B4-BE49-F238E27FC236}">
                  <a16:creationId xmlns:a16="http://schemas.microsoft.com/office/drawing/2014/main" id="{1FC9AB77-3DDB-408B-8C86-A115EA31839B}"/>
                </a:ext>
              </a:extLst>
            </p:cNvPr>
            <p:cNvSpPr/>
            <p:nvPr/>
          </p:nvSpPr>
          <p:spPr>
            <a:xfrm>
              <a:off x="1136817" y="864587"/>
              <a:ext cx="1187126"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1200" b="1" dirty="0">
                  <a:latin typeface="BIZ UDPゴシック" panose="020B0400000000000000" pitchFamily="50" charset="-128"/>
                  <a:ea typeface="BIZ UDPゴシック" panose="020B0400000000000000" pitchFamily="50" charset="-128"/>
                </a:rPr>
                <a:t>誘客・周遊促進</a:t>
              </a:r>
            </a:p>
          </p:txBody>
        </p:sp>
        <p:sp>
          <p:nvSpPr>
            <p:cNvPr id="20" name="楕円 19">
              <a:extLst>
                <a:ext uri="{FF2B5EF4-FFF2-40B4-BE49-F238E27FC236}">
                  <a16:creationId xmlns:a16="http://schemas.microsoft.com/office/drawing/2014/main" id="{78B44793-1AAB-43AD-858E-6E6249B642FC}"/>
                </a:ext>
              </a:extLst>
            </p:cNvPr>
            <p:cNvSpPr/>
            <p:nvPr/>
          </p:nvSpPr>
          <p:spPr>
            <a:xfrm>
              <a:off x="1201102" y="1111721"/>
              <a:ext cx="1110297" cy="6514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8DF35DB2-90C7-44EC-A9FB-0B8A0AF03AD5}"/>
              </a:ext>
            </a:extLst>
          </p:cNvPr>
          <p:cNvSpPr/>
          <p:nvPr/>
        </p:nvSpPr>
        <p:spPr>
          <a:xfrm>
            <a:off x="5207156" y="5480670"/>
            <a:ext cx="4273483" cy="1174673"/>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今後の取組の方向性</a:t>
            </a:r>
            <a:r>
              <a:rPr lang="en-US" altLang="ja-JP" sz="800" dirty="0">
                <a:latin typeface="BIZ UDPゴシック" panose="020B0400000000000000" pitchFamily="50" charset="-128"/>
                <a:ea typeface="BIZ UDPゴシック" panose="020B0400000000000000" pitchFamily="50" charset="-128"/>
              </a:rPr>
              <a:t>】</a:t>
            </a:r>
            <a:endParaRPr kumimoji="1" lang="en-US" altLang="ja-JP" sz="800" dirty="0">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▶万博のレガシー</a:t>
            </a:r>
            <a:r>
              <a:rPr kumimoji="0"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を活かした誘客・周遊促進</a:t>
            </a:r>
            <a:endParaRPr kumimoji="0" lang="en-US" altLang="ja-JP"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JR6</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社と連携した全国規模の観光キャンペーン実績を踏まえた</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継続的な</a:t>
            </a:r>
            <a:br>
              <a:rPr kumimoji="0"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b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大阪への誘客・</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周遊を促進</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・万博を契機に構築した鉄道会社・関係団体等の連携関係をレガシーとして、</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BIZ UDゴシック" panose="020B0400000000000000" pitchFamily="49" charset="-128"/>
                <a:ea typeface="BIZ UDゴシック" panose="020B0400000000000000" pitchFamily="49" charset="-128"/>
              </a:rPr>
              <a:t>　</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周遊促進の新たな事業展開に活かせる組織体制を構築</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・万博を契機とした府内観光資源への関心や注目度の定着</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0" lang="en-US" altLang="ja-JP"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IR</a:t>
            </a:r>
            <a:r>
              <a:rPr kumimoji="0" lang="ja-JP" altLang="en-US" sz="9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開業も見据えた、さらなる周遊の促進</a:t>
            </a: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endParaRPr kumimoji="1" lang="ja-JP" altLang="en-US" sz="9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DB87773-6B34-469E-8C8F-6C14106CB4B4}"/>
              </a:ext>
            </a:extLst>
          </p:cNvPr>
          <p:cNvSpPr/>
          <p:nvPr/>
        </p:nvSpPr>
        <p:spPr>
          <a:xfrm>
            <a:off x="5059520" y="2097089"/>
            <a:ext cx="4457142" cy="263612"/>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latin typeface="BIZ UDPゴシック" panose="020B0400000000000000" pitchFamily="50" charset="-128"/>
                <a:ea typeface="BIZ UDPゴシック" panose="020B0400000000000000" pitchFamily="50" charset="-128"/>
              </a:rPr>
              <a:t>○来阪者の府内滞在や周遊を促進　</a:t>
            </a:r>
            <a:endParaRPr lang="en-US" altLang="ja-JP" sz="1050" b="1" dirty="0">
              <a:latin typeface="BIZ UDPゴシック" panose="020B0400000000000000" pitchFamily="50" charset="-128"/>
              <a:ea typeface="BIZ UDPゴシック" panose="020B0400000000000000" pitchFamily="50" charset="-128"/>
            </a:endParaRPr>
          </a:p>
          <a:p>
            <a:pPr marL="90488" marR="0" indent="-90488" rtl="0" eaLnBrk="1" fontAlgn="auto" latinLnBrk="0" hangingPunct="1">
              <a:spcBef>
                <a:spcPts val="0"/>
              </a:spcBef>
              <a:spcAft>
                <a:spcPts val="0"/>
              </a:spcAft>
            </a:pPr>
            <a:endParaRPr kumimoji="1" lang="en-US" altLang="ja-JP" sz="1000" i="0" u="none" strike="noStrike" kern="1200" dirty="0">
              <a:solidFill>
                <a:srgbClr val="000000"/>
              </a:solidFill>
              <a:effectLst/>
              <a:latin typeface="BIZ UDPゴシック" panose="020B0400000000000000" pitchFamily="50" charset="-128"/>
              <a:ea typeface="BIZ UDPゴシック" panose="020B0400000000000000" pitchFamily="50" charset="-128"/>
            </a:endParaRPr>
          </a:p>
          <a:p>
            <a:endParaRPr lang="en-US" altLang="ja-JP" sz="1000"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C9098E26-1B3C-466A-BA48-2DF9EF9AE804}"/>
              </a:ext>
            </a:extLst>
          </p:cNvPr>
          <p:cNvSpPr/>
          <p:nvPr/>
        </p:nvSpPr>
        <p:spPr>
          <a:xfrm>
            <a:off x="5041106" y="4317152"/>
            <a:ext cx="4431038" cy="14988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latin typeface="BIZ UDPゴシック" panose="020B0400000000000000" pitchFamily="50" charset="-128"/>
                <a:ea typeface="BIZ UDPゴシック" panose="020B0400000000000000" pitchFamily="50" charset="-128"/>
              </a:rPr>
              <a:t>○全国からの誘客・周遊を促進</a:t>
            </a:r>
            <a:endParaRPr lang="en-US" altLang="ja-JP" sz="1000" b="1" dirty="0">
              <a:latin typeface="BIZ UDPゴシック" panose="020B0400000000000000" pitchFamily="50" charset="-128"/>
              <a:ea typeface="BIZ UDPゴシック" panose="020B0400000000000000" pitchFamily="50" charset="-128"/>
            </a:endParaRPr>
          </a:p>
          <a:p>
            <a:pPr marL="177800" indent="-92075"/>
            <a:r>
              <a:rPr lang="ja-JP" altLang="en-US" sz="800" dirty="0">
                <a:latin typeface="BIZ UDPゴシック" panose="020B0400000000000000" pitchFamily="50" charset="-128"/>
                <a:ea typeface="BIZ UDPゴシック" panose="020B0400000000000000" pitchFamily="50" charset="-128"/>
              </a:rPr>
              <a:t>・「大阪デスティネーションキャンペーン」を実施。大阪の魅力をまとめた公式</a:t>
            </a:r>
            <a:r>
              <a:rPr lang="ja-JP" altLang="en-US" sz="800" dirty="0">
                <a:solidFill>
                  <a:schemeClr val="tx1"/>
                </a:solidFill>
                <a:latin typeface="BIZ UDPゴシック" panose="020B0400000000000000" pitchFamily="50" charset="-128"/>
                <a:ea typeface="BIZ UDPゴシック" panose="020B0400000000000000" pitchFamily="50" charset="-128"/>
              </a:rPr>
              <a:t>ガイドブック等を</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制作し、全国の</a:t>
            </a:r>
            <a:r>
              <a:rPr lang="en-US" altLang="ja-JP" sz="800" dirty="0">
                <a:solidFill>
                  <a:schemeClr val="tx1"/>
                </a:solidFill>
                <a:latin typeface="BIZ UDPゴシック" panose="020B0400000000000000" pitchFamily="50" charset="-128"/>
                <a:ea typeface="BIZ UDPゴシック" panose="020B0400000000000000" pitchFamily="50" charset="-128"/>
              </a:rPr>
              <a:t>JR</a:t>
            </a:r>
            <a:r>
              <a:rPr lang="ja-JP" altLang="en-US" sz="800" dirty="0">
                <a:solidFill>
                  <a:schemeClr val="tx1"/>
                </a:solidFill>
                <a:latin typeface="BIZ UDPゴシック" panose="020B0400000000000000" pitchFamily="50" charset="-128"/>
                <a:ea typeface="BIZ UDPゴシック" panose="020B0400000000000000" pitchFamily="50" charset="-128"/>
              </a:rPr>
              <a:t>駅等で広く配布・掲出することで、全国から大阪への誘客・周遊及び万博への機運醸成を図った</a:t>
            </a:r>
            <a:endParaRPr lang="en-US" altLang="ja-JP" sz="800" dirty="0">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EC441C46-085F-4AE9-9294-DC26BC76122E}"/>
              </a:ext>
            </a:extLst>
          </p:cNvPr>
          <p:cNvSpPr/>
          <p:nvPr/>
        </p:nvSpPr>
        <p:spPr>
          <a:xfrm>
            <a:off x="260690" y="3620782"/>
            <a:ext cx="3577307" cy="1083103"/>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000" dirty="0">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D2DC3B63-3CE1-4B1F-BEE1-6D95E11F9FEE}"/>
              </a:ext>
            </a:extLst>
          </p:cNvPr>
          <p:cNvSpPr/>
          <p:nvPr/>
        </p:nvSpPr>
        <p:spPr>
          <a:xfrm>
            <a:off x="5030780" y="2253501"/>
            <a:ext cx="3193821" cy="91293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176213" indent="-84138"/>
            <a:r>
              <a:rPr lang="ja-JP" altLang="en-US" sz="800" dirty="0">
                <a:solidFill>
                  <a:schemeClr val="tx1"/>
                </a:solidFill>
                <a:latin typeface="BIZ UDPゴシック" panose="020B0400000000000000" pitchFamily="50" charset="-128"/>
                <a:ea typeface="BIZ UDPゴシック" panose="020B0400000000000000" pitchFamily="50" charset="-128"/>
              </a:rPr>
              <a:t>・大阪の街並み・歴史文化芸術・食・エンターテインメント等の</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観光資源や都市魅力を活かしたイベント等を府内各地で開催し、</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万博来訪者の府内滞在・誘客・周遊を促進</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indent="-84138"/>
            <a:r>
              <a:rPr lang="ja-JP" altLang="en-US" sz="800" dirty="0">
                <a:solidFill>
                  <a:schemeClr val="tx1"/>
                </a:solidFill>
                <a:latin typeface="BIZ UDPゴシック" panose="020B0400000000000000" pitchFamily="50" charset="-128"/>
                <a:ea typeface="BIZ UDPゴシック" panose="020B0400000000000000" pitchFamily="50" charset="-128"/>
              </a:rPr>
              <a:t>　（大阪来てな！キャンペーン事業）</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6213" marR="0" lvl="0" indent="-84138"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事業実施：令和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8</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12</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件（予定）</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6213" indent="-84138">
              <a:defRPr/>
            </a:pP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動員数：</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6.6</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a:t>
            </a:r>
            <a:r>
              <a:rPr lang="ja-JP" altLang="en-US" sz="8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 集計中</a:t>
            </a:r>
            <a:r>
              <a:rPr lang="en-US" altLang="ja-JP" sz="800" dirty="0">
                <a:solidFill>
                  <a:schemeClr val="tx1"/>
                </a:solidFill>
                <a:latin typeface="BIZ UDPゴシック" panose="020B0400000000000000" pitchFamily="50" charset="-128"/>
                <a:ea typeface="BIZ UDPゴシック" panose="020B0400000000000000" pitchFamily="50" charset="-128"/>
              </a:rPr>
              <a:t>〉</a:t>
            </a:r>
            <a:endParaRPr lang="ja-JP" altLang="en-US" sz="8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A91D9DF8-9859-424D-8D76-A9286D1977ED}"/>
              </a:ext>
            </a:extLst>
          </p:cNvPr>
          <p:cNvSpPr txBox="1"/>
          <p:nvPr/>
        </p:nvSpPr>
        <p:spPr>
          <a:xfrm>
            <a:off x="5048848" y="3046860"/>
            <a:ext cx="4476925" cy="461665"/>
          </a:xfrm>
          <a:prstGeom prst="rect">
            <a:avLst/>
          </a:prstGeom>
          <a:noFill/>
        </p:spPr>
        <p:txBody>
          <a:bodyPr wrap="square">
            <a:spAutoFit/>
          </a:bodyPr>
          <a:lstStyle/>
          <a:p>
            <a:pPr marL="176213" indent="-90488"/>
            <a:r>
              <a:rPr lang="ja-JP" altLang="en-US" sz="800" dirty="0">
                <a:latin typeface="BIZ UDPゴシック" panose="020B0400000000000000" pitchFamily="50" charset="-128"/>
                <a:ea typeface="BIZ UDPゴシック" panose="020B0400000000000000" pitchFamily="50" charset="-128"/>
              </a:rPr>
              <a:t>・インバウンドにも楽しんでもらえる歌舞伎公演や、世界的シェフによる</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期間限定レストランイベントなど、歴史文化・食など大阪の魅力を体験できる仕掛けを展開</a:t>
            </a:r>
          </a:p>
          <a:p>
            <a:pPr marL="90488" indent="-90488"/>
            <a:endParaRPr lang="ja-JP" altLang="en-US" sz="800" dirty="0">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E9DF354-021B-4808-95CD-10C1843D55DE}"/>
              </a:ext>
            </a:extLst>
          </p:cNvPr>
          <p:cNvSpPr/>
          <p:nvPr/>
        </p:nvSpPr>
        <p:spPr>
          <a:xfrm>
            <a:off x="360289" y="1930702"/>
            <a:ext cx="914791" cy="18722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p:txBody>
      </p:sp>
      <p:sp>
        <p:nvSpPr>
          <p:cNvPr id="70" name="正方形/長方形 69">
            <a:extLst>
              <a:ext uri="{FF2B5EF4-FFF2-40B4-BE49-F238E27FC236}">
                <a16:creationId xmlns:a16="http://schemas.microsoft.com/office/drawing/2014/main" id="{0E476668-D78E-4E32-970B-D8EA308E0006}"/>
              </a:ext>
            </a:extLst>
          </p:cNvPr>
          <p:cNvSpPr/>
          <p:nvPr/>
        </p:nvSpPr>
        <p:spPr>
          <a:xfrm>
            <a:off x="186120" y="424934"/>
            <a:ext cx="9503782" cy="971700"/>
          </a:xfrm>
          <a:prstGeom prst="rect">
            <a:avLst/>
          </a:prstGeom>
          <a:solidFill>
            <a:schemeClr val="bg1"/>
          </a:solidFill>
          <a:ln cmpd="dbl">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600" b="1" u="sng" dirty="0">
                <a:solidFill>
                  <a:schemeClr val="tx1"/>
                </a:solidFill>
                <a:effectLst/>
                <a:latin typeface="UD デジタル 教科書体 NK-B" panose="02020700000000000000" pitchFamily="18" charset="-128"/>
                <a:ea typeface="UD デジタル 教科書体 NK-B" panose="02020700000000000000" pitchFamily="18" charset="-128"/>
              </a:rPr>
              <a:t>≪未来社会の姿≫ 大阪・関西が我が国の「観光立国」実現をけん引</a:t>
            </a:r>
            <a:endParaRPr kumimoji="1" lang="en-US" altLang="ja-JP" sz="1600" b="1" u="sng" dirty="0">
              <a:solidFill>
                <a:schemeClr val="tx1"/>
              </a:solidFill>
              <a:effectLst/>
              <a:latin typeface="UD デジタル 教科書体 NK-B" panose="02020700000000000000" pitchFamily="18" charset="-128"/>
              <a:ea typeface="UD デジタル 教科書体 NK-B" panose="02020700000000000000" pitchFamily="18" charset="-128"/>
            </a:endParaRPr>
          </a:p>
          <a:p>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8" name="四角形: 角を丸くする 87">
            <a:extLst>
              <a:ext uri="{FF2B5EF4-FFF2-40B4-BE49-F238E27FC236}">
                <a16:creationId xmlns:a16="http://schemas.microsoft.com/office/drawing/2014/main" id="{D2A801B8-9A15-4BBD-B3DA-EED96CB09BFD}"/>
              </a:ext>
            </a:extLst>
          </p:cNvPr>
          <p:cNvSpPr/>
          <p:nvPr/>
        </p:nvSpPr>
        <p:spPr>
          <a:xfrm>
            <a:off x="399858" y="5150145"/>
            <a:ext cx="4415498" cy="310886"/>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00" b="1" dirty="0">
                <a:solidFill>
                  <a:srgbClr val="FF0000"/>
                </a:solidFill>
                <a:latin typeface="BIZ UDPゴシック" panose="020B0400000000000000" pitchFamily="50" charset="-128"/>
                <a:ea typeface="BIZ UDPゴシック" panose="020B0400000000000000" pitchFamily="50" charset="-128"/>
              </a:rPr>
              <a:t>6,000</a:t>
            </a:r>
            <a:r>
              <a:rPr lang="ja-JP" altLang="en-US" sz="100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74" name="グループ化 73">
            <a:extLst>
              <a:ext uri="{FF2B5EF4-FFF2-40B4-BE49-F238E27FC236}">
                <a16:creationId xmlns:a16="http://schemas.microsoft.com/office/drawing/2014/main" id="{966BE28F-546C-4A27-9D16-8305843634DC}"/>
              </a:ext>
            </a:extLst>
          </p:cNvPr>
          <p:cNvGrpSpPr/>
          <p:nvPr/>
        </p:nvGrpSpPr>
        <p:grpSpPr>
          <a:xfrm>
            <a:off x="2376172" y="737897"/>
            <a:ext cx="5101824" cy="297866"/>
            <a:chOff x="-1925665" y="822332"/>
            <a:chExt cx="6374893" cy="336843"/>
          </a:xfrm>
          <a:solidFill>
            <a:schemeClr val="bg1">
              <a:lumMod val="85000"/>
            </a:schemeClr>
          </a:solidFill>
        </p:grpSpPr>
        <p:sp>
          <p:nvSpPr>
            <p:cNvPr id="75" name="楕円 74">
              <a:extLst>
                <a:ext uri="{FF2B5EF4-FFF2-40B4-BE49-F238E27FC236}">
                  <a16:creationId xmlns:a16="http://schemas.microsoft.com/office/drawing/2014/main" id="{3E96C8BC-9BA8-4876-B39E-BB200A96966D}"/>
                </a:ext>
              </a:extLst>
            </p:cNvPr>
            <p:cNvSpPr/>
            <p:nvPr/>
          </p:nvSpPr>
          <p:spPr>
            <a:xfrm>
              <a:off x="-1736044" y="837020"/>
              <a:ext cx="6185272" cy="32215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6" name="正方形/長方形 75">
              <a:extLst>
                <a:ext uri="{FF2B5EF4-FFF2-40B4-BE49-F238E27FC236}">
                  <a16:creationId xmlns:a16="http://schemas.microsoft.com/office/drawing/2014/main" id="{EF5CBD54-4E29-4D9F-967C-D43A546DAF99}"/>
                </a:ext>
              </a:extLst>
            </p:cNvPr>
            <p:cNvSpPr/>
            <p:nvPr/>
          </p:nvSpPr>
          <p:spPr>
            <a:xfrm>
              <a:off x="-1925665" y="822332"/>
              <a:ext cx="6185271" cy="332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BIZ UDPゴシック" panose="020B0400000000000000" pitchFamily="50" charset="-128"/>
                  <a:ea typeface="BIZ UDPゴシック" panose="020B0400000000000000" pitchFamily="50" charset="-128"/>
                </a:rPr>
                <a:t>◆ 多彩な観光資源を活かし、訪日外客数</a:t>
              </a:r>
              <a:r>
                <a:rPr kumimoji="1" lang="en-US" altLang="ja-JP" sz="900" b="1" dirty="0">
                  <a:solidFill>
                    <a:schemeClr val="tx1"/>
                  </a:solidFill>
                  <a:latin typeface="BIZ UDPゴシック" panose="020B0400000000000000" pitchFamily="50" charset="-128"/>
                  <a:ea typeface="BIZ UDPゴシック" panose="020B0400000000000000" pitchFamily="50" charset="-128"/>
                </a:rPr>
                <a:t>6,000</a:t>
              </a:r>
              <a:r>
                <a:rPr kumimoji="1" lang="ja-JP" altLang="en-US" sz="900" b="1" dirty="0">
                  <a:solidFill>
                    <a:schemeClr val="tx1"/>
                  </a:solidFill>
                  <a:latin typeface="BIZ UDPゴシック" panose="020B0400000000000000" pitchFamily="50" charset="-128"/>
                  <a:ea typeface="BIZ UDPゴシック" panose="020B0400000000000000" pitchFamily="50" charset="-128"/>
                </a:rPr>
                <a:t>万人の達成に貢献する大阪・関西へ</a:t>
              </a:r>
            </a:p>
          </p:txBody>
        </p:sp>
      </p:grpSp>
      <p:sp>
        <p:nvSpPr>
          <p:cNvPr id="89" name="正方形/長方形 88">
            <a:extLst>
              <a:ext uri="{FF2B5EF4-FFF2-40B4-BE49-F238E27FC236}">
                <a16:creationId xmlns:a16="http://schemas.microsoft.com/office/drawing/2014/main" id="{9FE71866-FC12-4D09-88D1-2BA1B9F40A6A}"/>
              </a:ext>
            </a:extLst>
          </p:cNvPr>
          <p:cNvSpPr/>
          <p:nvPr/>
        </p:nvSpPr>
        <p:spPr>
          <a:xfrm>
            <a:off x="5056699" y="1957656"/>
            <a:ext cx="914791" cy="18722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取組・成果</a:t>
            </a:r>
            <a:r>
              <a:rPr lang="en-US" altLang="ja-JP" sz="900" dirty="0">
                <a:latin typeface="BIZ UDPゴシック" panose="020B0400000000000000" pitchFamily="50" charset="-128"/>
                <a:ea typeface="BIZ UDPゴシック" panose="020B0400000000000000" pitchFamily="50" charset="-128"/>
              </a:rPr>
              <a:t>】</a:t>
            </a:r>
          </a:p>
        </p:txBody>
      </p:sp>
      <p:sp>
        <p:nvSpPr>
          <p:cNvPr id="94" name="テキスト ボックス 93">
            <a:extLst>
              <a:ext uri="{FF2B5EF4-FFF2-40B4-BE49-F238E27FC236}">
                <a16:creationId xmlns:a16="http://schemas.microsoft.com/office/drawing/2014/main" id="{97AD0266-39F4-472A-89A3-F3572ED96A5E}"/>
              </a:ext>
            </a:extLst>
          </p:cNvPr>
          <p:cNvSpPr txBox="1"/>
          <p:nvPr/>
        </p:nvSpPr>
        <p:spPr>
          <a:xfrm>
            <a:off x="5038256" y="3337201"/>
            <a:ext cx="4542032" cy="584775"/>
          </a:xfrm>
          <a:prstGeom prst="rect">
            <a:avLst/>
          </a:prstGeom>
          <a:noFill/>
        </p:spPr>
        <p:txBody>
          <a:bodyPr wrap="square">
            <a:spAutoFit/>
          </a:bodyPr>
          <a:lstStyle/>
          <a:p>
            <a:pPr marL="177800" indent="-85725"/>
            <a:r>
              <a:rPr lang="ja-JP" altLang="en-US" sz="800" dirty="0">
                <a:latin typeface="BIZ UDPゴシック" panose="020B0400000000000000" pitchFamily="50" charset="-128"/>
                <a:ea typeface="BIZ UDPゴシック" panose="020B0400000000000000" pitchFamily="50" charset="-128"/>
              </a:rPr>
              <a:t>・万博を契機に大阪産</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もん</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の生産地としてポテンシャルが高い泉州・南河内地域で</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海外富裕旅行マーケットへ販売促進を実施し、成果を地域に還元する</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ガストロノミーツーリズム事業や、府内各地の食文化の魅力を</a:t>
            </a:r>
            <a:br>
              <a:rPr lang="ja-JP" altLang="en-US"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楽しむ体験型キャンペーンを実施</a:t>
            </a:r>
          </a:p>
        </p:txBody>
      </p:sp>
      <p:sp>
        <p:nvSpPr>
          <p:cNvPr id="95" name="テキスト ボックス 94">
            <a:extLst>
              <a:ext uri="{FF2B5EF4-FFF2-40B4-BE49-F238E27FC236}">
                <a16:creationId xmlns:a16="http://schemas.microsoft.com/office/drawing/2014/main" id="{D65D1313-4EE2-4685-99DD-1F921CEFD047}"/>
              </a:ext>
            </a:extLst>
          </p:cNvPr>
          <p:cNvSpPr txBox="1"/>
          <p:nvPr/>
        </p:nvSpPr>
        <p:spPr>
          <a:xfrm>
            <a:off x="5023478" y="3873523"/>
            <a:ext cx="3518670" cy="461665"/>
          </a:xfrm>
          <a:prstGeom prst="rect">
            <a:avLst/>
          </a:prstGeom>
          <a:noFill/>
        </p:spPr>
        <p:txBody>
          <a:bodyPr wrap="square">
            <a:spAutoFit/>
          </a:bodyPr>
          <a:lstStyle/>
          <a:p>
            <a:pPr marL="177800" indent="-85725"/>
            <a:r>
              <a:rPr lang="ja-JP" altLang="en-US" sz="800" dirty="0">
                <a:latin typeface="BIZ UDPゴシック" panose="020B0400000000000000" pitchFamily="50" charset="-128"/>
                <a:ea typeface="BIZ UDPゴシック" panose="020B0400000000000000" pitchFamily="50" charset="-128"/>
              </a:rPr>
              <a:t>・</a:t>
            </a:r>
            <a:r>
              <a:rPr lang="ja-JP" altLang="ja-JP" sz="800" dirty="0">
                <a:latin typeface="BIZ UDPゴシック" panose="020B0400000000000000" pitchFamily="50" charset="-128"/>
                <a:ea typeface="BIZ UDPゴシック"/>
              </a:rPr>
              <a:t>自転車通行空間の整備や府内の統一的な案内サイン等を設置</a:t>
            </a:r>
            <a:br>
              <a:rPr lang="en-US" altLang="ja-JP" sz="800" strike="sngStrike"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万博来場者の快適な移動を実現するため、会期中の美装化を実施</a:t>
            </a:r>
            <a:br>
              <a:rPr lang="en-US" altLang="ja-JP" sz="800" dirty="0">
                <a:latin typeface="BIZ UDPゴシック" panose="020B0400000000000000" pitchFamily="50" charset="-128"/>
                <a:ea typeface="BIZ UDPゴシック" panose="020B0400000000000000" pitchFamily="50" charset="-128"/>
              </a:rPr>
            </a:br>
            <a:r>
              <a:rPr lang="ja-JP" altLang="en-US" sz="800" dirty="0">
                <a:latin typeface="BIZ UDPゴシック" panose="020B0400000000000000" pitchFamily="50" charset="-128"/>
                <a:ea typeface="BIZ UDPゴシック" panose="020B0400000000000000" pitchFamily="50" charset="-128"/>
              </a:rPr>
              <a:t>サイクルラインの</a:t>
            </a:r>
            <a:r>
              <a:rPr lang="en-US" altLang="ja-JP" sz="800" dirty="0">
                <a:latin typeface="BIZ UDPゴシック" panose="020B0400000000000000" pitchFamily="50" charset="-128"/>
                <a:ea typeface="BIZ UDPゴシック" panose="020B0400000000000000" pitchFamily="50" charset="-128"/>
              </a:rPr>
              <a:t>PR</a:t>
            </a:r>
            <a:r>
              <a:rPr lang="ja-JP" altLang="en-US" sz="800" dirty="0">
                <a:latin typeface="BIZ UDPゴシック" panose="020B0400000000000000" pitchFamily="50" charset="-128"/>
                <a:ea typeface="BIZ UDPゴシック" panose="020B0400000000000000" pitchFamily="50" charset="-128"/>
              </a:rPr>
              <a:t>により、自転車による府内周遊を促進</a:t>
            </a:r>
          </a:p>
        </p:txBody>
      </p:sp>
      <p:sp>
        <p:nvSpPr>
          <p:cNvPr id="96" name="四角形: 角を丸くする 95">
            <a:extLst>
              <a:ext uri="{FF2B5EF4-FFF2-40B4-BE49-F238E27FC236}">
                <a16:creationId xmlns:a16="http://schemas.microsoft.com/office/drawing/2014/main" id="{4F2BC467-3494-4BEB-B7B9-3C0E27CB091C}"/>
              </a:ext>
            </a:extLst>
          </p:cNvPr>
          <p:cNvSpPr/>
          <p:nvPr/>
        </p:nvSpPr>
        <p:spPr>
          <a:xfrm>
            <a:off x="5193871" y="5141342"/>
            <a:ext cx="4286768" cy="315471"/>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万博後のめざす姿</a:t>
            </a:r>
            <a:r>
              <a:rPr lang="en-US" altLang="ja-JP" sz="1000" b="1" dirty="0">
                <a:latin typeface="BIZ UDPゴシック" panose="020B0400000000000000" pitchFamily="50" charset="-128"/>
                <a:ea typeface="BIZ UDPゴシック" panose="020B0400000000000000" pitchFamily="50" charset="-128"/>
              </a:rPr>
              <a:t>】</a:t>
            </a:r>
            <a:r>
              <a:rPr lang="ja-JP" altLang="en-US" sz="1000" b="1" dirty="0">
                <a:latin typeface="BIZ UDPゴシック" panose="020B0400000000000000" pitchFamily="50" charset="-128"/>
                <a:ea typeface="BIZ UDPゴシック" panose="020B0400000000000000" pitchFamily="50" charset="-128"/>
              </a:rPr>
              <a:t>　</a:t>
            </a:r>
            <a:r>
              <a:rPr lang="ja-JP" altLang="en-US" sz="100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00" b="1" dirty="0">
                <a:solidFill>
                  <a:srgbClr val="FF0000"/>
                </a:solidFill>
                <a:latin typeface="BIZ UDPゴシック" panose="020B0400000000000000" pitchFamily="50" charset="-128"/>
                <a:ea typeface="BIZ UDPゴシック" panose="020B0400000000000000" pitchFamily="50" charset="-128"/>
              </a:rPr>
              <a:t>6,000</a:t>
            </a:r>
            <a:r>
              <a:rPr lang="ja-JP" altLang="en-US" sz="100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0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0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テキスト ボックス 54">
            <a:extLst>
              <a:ext uri="{FF2B5EF4-FFF2-40B4-BE49-F238E27FC236}">
                <a16:creationId xmlns:a16="http://schemas.microsoft.com/office/drawing/2014/main" id="{0090FDB0-04BA-4D79-8845-51BE5E00FC98}"/>
              </a:ext>
            </a:extLst>
          </p:cNvPr>
          <p:cNvSpPr txBox="1"/>
          <p:nvPr/>
        </p:nvSpPr>
        <p:spPr>
          <a:xfrm>
            <a:off x="164900" y="1401492"/>
            <a:ext cx="53721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多様な都市魅力の創出・発信</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51" name="正方形/長方形 50">
            <a:extLst>
              <a:ext uri="{FF2B5EF4-FFF2-40B4-BE49-F238E27FC236}">
                <a16:creationId xmlns:a16="http://schemas.microsoft.com/office/drawing/2014/main" id="{C21DDE82-816C-4302-B57D-099D80F066B3}"/>
              </a:ext>
            </a:extLst>
          </p:cNvPr>
          <p:cNvSpPr/>
          <p:nvPr/>
        </p:nvSpPr>
        <p:spPr>
          <a:xfrm>
            <a:off x="334412" y="2089810"/>
            <a:ext cx="3574446" cy="216502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○万博会場内外での非日常空間の創出</a:t>
            </a:r>
          </a:p>
          <a:p>
            <a:pPr marL="177800" marR="0" lvl="0" indent="-92075" algn="l" defTabSz="4572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BIZ UDPゴシック" panose="020B0400000000000000" pitchFamily="50" charset="-128"/>
                <a:ea typeface="BIZ UDPゴシック" panose="020B0400000000000000" pitchFamily="50" charset="-128"/>
              </a:rPr>
              <a:t>・</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府内市町村とともに「大阪ウィーク」として万博会期中の春・夏・秋</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期に</a:t>
            </a:r>
            <a:b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わたり「祭」をテーマに万博会場内で大阪の魅力を発信する各種イベントを開催、国内外から約</a:t>
            </a:r>
            <a:r>
              <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56.3</a:t>
            </a:r>
            <a:r>
              <a:rPr kumimoji="0"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万人が来場</a:t>
            </a:r>
            <a:endParaRPr kumimoji="0" lang="en-US" altLang="ja-JP"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92075" algn="l" defTabSz="457200" rtl="0" eaLnBrk="1" fontAlgn="auto" latinLnBrk="0" hangingPunct="1">
              <a:lnSpc>
                <a:spcPct val="100000"/>
              </a:lnSpc>
              <a:spcBef>
                <a:spcPts val="0"/>
              </a:spcBef>
              <a:spcAft>
                <a:spcPts val="0"/>
              </a:spcAft>
              <a:buClrTx/>
              <a:buSzTx/>
              <a:buFontTx/>
              <a:buNone/>
              <a:tabLst/>
              <a:defRPr/>
            </a:pPr>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en-US" altLang="ja-JP" sz="700" dirty="0">
                <a:solidFill>
                  <a:schemeClr val="tx1"/>
                </a:solidFill>
                <a:latin typeface="BIZ UDPゴシック" panose="020B0400000000000000" pitchFamily="50" charset="-128"/>
                <a:ea typeface="BIZ UDPゴシック" panose="020B0400000000000000" pitchFamily="50" charset="-128"/>
              </a:rPr>
              <a:t>〈</a:t>
            </a:r>
            <a:r>
              <a:rPr lang="ja-JP" altLang="en-US" sz="700" dirty="0">
                <a:solidFill>
                  <a:schemeClr val="tx1"/>
                </a:solidFill>
                <a:latin typeface="BIZ UDPゴシック" panose="020B0400000000000000" pitchFamily="50" charset="-128"/>
                <a:ea typeface="BIZ UDPゴシック" panose="020B0400000000000000" pitchFamily="50" charset="-128"/>
              </a:rPr>
              <a:t>イベント例</a:t>
            </a:r>
            <a:r>
              <a:rPr lang="en-US" altLang="ja-JP" sz="700" dirty="0">
                <a:solidFill>
                  <a:schemeClr val="tx1"/>
                </a:solidFill>
                <a:latin typeface="BIZ UDPゴシック" panose="020B0400000000000000" pitchFamily="50" charset="-128"/>
                <a:ea typeface="BIZ UDPゴシック" panose="020B0400000000000000" pitchFamily="50" charset="-128"/>
              </a:rPr>
              <a:t>〉</a:t>
            </a:r>
          </a:p>
          <a:p>
            <a:pPr marL="177800" indent="-92075"/>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en-US" altLang="ja-JP" sz="700" dirty="0">
                <a:solidFill>
                  <a:schemeClr val="tx1"/>
                </a:solidFill>
                <a:latin typeface="BIZ UDPゴシック" panose="020B0400000000000000" pitchFamily="50" charset="-128"/>
                <a:ea typeface="BIZ UDPゴシック" panose="020B0400000000000000" pitchFamily="50" charset="-128"/>
              </a:rPr>
              <a:t>※</a:t>
            </a:r>
            <a:r>
              <a:rPr lang="ja-JP" altLang="en-US" sz="700" dirty="0">
                <a:solidFill>
                  <a:schemeClr val="tx1"/>
                </a:solidFill>
                <a:latin typeface="BIZ UDPゴシック" panose="020B0400000000000000" pitchFamily="50" charset="-128"/>
                <a:ea typeface="BIZ UDPゴシック"/>
              </a:rPr>
              <a:t>大阪ウィーク～夏～</a:t>
            </a:r>
            <a:r>
              <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大屋根リング盆踊り</a:t>
            </a:r>
          </a:p>
          <a:p>
            <a:pPr marL="177800" indent="-92075">
              <a:tabLst>
                <a:tab pos="177800" algn="l"/>
              </a:tabLst>
            </a:pPr>
            <a:r>
              <a:rPr lang="en-US" altLang="ja-JP" sz="700" dirty="0">
                <a:solidFill>
                  <a:schemeClr val="tx1"/>
                </a:solidFill>
                <a:latin typeface="BIZ UDPゴシック" panose="020B0400000000000000" pitchFamily="50" charset="-128"/>
                <a:ea typeface="BIZ UDPゴシック" panose="020B0400000000000000" pitchFamily="50" charset="-128"/>
              </a:rPr>
              <a:t>	</a:t>
            </a:r>
            <a:r>
              <a:rPr lang="ja-JP" altLang="en-US" sz="700" dirty="0">
                <a:solidFill>
                  <a:schemeClr val="tx1"/>
                </a:solidFill>
                <a:latin typeface="BIZ UDPゴシック" panose="020B0400000000000000" pitchFamily="50" charset="-128"/>
                <a:ea typeface="BIZ UDPゴシック" panose="020B0400000000000000" pitchFamily="50" charset="-128"/>
              </a:rPr>
              <a:t>大屋根リング上で、国内外から約</a:t>
            </a:r>
            <a:r>
              <a:rPr lang="en-US" altLang="ja-JP" sz="700" dirty="0">
                <a:solidFill>
                  <a:schemeClr val="tx1"/>
                </a:solidFill>
                <a:latin typeface="BIZ UDPゴシック" panose="020B0400000000000000" pitchFamily="50" charset="-128"/>
                <a:ea typeface="BIZ UDPゴシック" panose="020B0400000000000000" pitchFamily="50" charset="-128"/>
              </a:rPr>
              <a:t>8,000 </a:t>
            </a:r>
            <a:r>
              <a:rPr lang="ja-JP" altLang="en-US" sz="700" dirty="0">
                <a:solidFill>
                  <a:schemeClr val="tx1"/>
                </a:solidFill>
                <a:latin typeface="BIZ UDPゴシック" panose="020B0400000000000000" pitchFamily="50" charset="-128"/>
                <a:ea typeface="BIZ UDPゴシック" panose="020B0400000000000000" pitchFamily="50" charset="-128"/>
              </a:rPr>
              <a:t>人</a:t>
            </a:r>
            <a:r>
              <a:rPr lang="ja-JP" altLang="en-US" sz="700" dirty="0">
                <a:solidFill>
                  <a:schemeClr val="tx1"/>
                </a:solidFill>
                <a:latin typeface="BIZ UDPゴシック" panose="020B0400000000000000" pitchFamily="50" charset="-128"/>
                <a:ea typeface="BIZ UDPゴシック"/>
              </a:rPr>
              <a:t>（13か国）</a:t>
            </a:r>
            <a:r>
              <a:rPr lang="ja-JP" altLang="en-US" sz="700" dirty="0">
                <a:solidFill>
                  <a:schemeClr val="tx1"/>
                </a:solidFill>
                <a:latin typeface="BIZ UDPゴシック" panose="020B0400000000000000" pitchFamily="50" charset="-128"/>
                <a:ea typeface="BIZ UDPゴシック" panose="020B0400000000000000" pitchFamily="50" charset="-128"/>
              </a:rPr>
              <a:t>が参加する盆踊りを開催</a:t>
            </a:r>
            <a:endParaRPr lang="en-US" altLang="ja-JP" sz="700" strike="sngStrike" dirty="0">
              <a:solidFill>
                <a:schemeClr val="tx1"/>
              </a:solidFill>
              <a:latin typeface="BIZ UDPゴシック" panose="020B0400000000000000" pitchFamily="50" charset="-128"/>
              <a:ea typeface="BIZ UDPゴシック"/>
            </a:endParaRPr>
          </a:p>
          <a:p>
            <a:pPr marL="177800" indent="-92075"/>
            <a:r>
              <a:rPr kumimoji="1" lang="ja-JP" altLang="en-US" sz="700" dirty="0">
                <a:solidFill>
                  <a:schemeClr val="tx1"/>
                </a:solidFill>
                <a:latin typeface="BIZ UDPゴシック" panose="020B0400000000000000" pitchFamily="50" charset="-128"/>
                <a:ea typeface="BIZ UDPゴシック"/>
              </a:rPr>
              <a:t>　※大阪の食や観光、文化等を参加・体験できる「地域の魅力発見ツアー</a:t>
            </a:r>
            <a:endParaRPr lang="en-US" altLang="ja-JP" sz="700" strike="sngStrike" dirty="0">
              <a:solidFill>
                <a:schemeClr val="tx1"/>
              </a:solidFill>
              <a:highlight>
                <a:srgbClr val="FFFF00"/>
              </a:highlight>
              <a:latin typeface="BIZ UDPゴシック" panose="020B0400000000000000" pitchFamily="50" charset="-128"/>
              <a:ea typeface="BIZ UDPゴシック"/>
            </a:endParaRPr>
          </a:p>
          <a:p>
            <a:pPr marL="177800" indent="-92075"/>
            <a:r>
              <a:rPr kumimoji="1" lang="ja-JP" altLang="en-US" sz="700" dirty="0">
                <a:solidFill>
                  <a:schemeClr val="tx1"/>
                </a:solidFill>
                <a:latin typeface="BIZ UDPゴシック" panose="020B0400000000000000" pitchFamily="50" charset="-128"/>
                <a:ea typeface="BIZ UDPゴシック"/>
              </a:rPr>
              <a:t>　　～大阪４３市町村の見どころ～」を開催</a:t>
            </a: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・府内大型集客施設で大規模イベントや観光客等へのエンターテインメント</a:t>
            </a:r>
            <a:br>
              <a:rPr lang="en-US" altLang="ja-JP" sz="800" dirty="0">
                <a:solidFill>
                  <a:schemeClr val="tx1"/>
                </a:solidFill>
                <a:latin typeface="BIZ UDPゴシック" panose="020B0400000000000000" pitchFamily="50" charset="-128"/>
                <a:ea typeface="BIZ UDPゴシック" panose="020B0400000000000000" pitchFamily="50" charset="-128"/>
              </a:rPr>
            </a:br>
            <a:r>
              <a:rPr lang="ja-JP" altLang="en-US" sz="800" dirty="0">
                <a:solidFill>
                  <a:schemeClr val="tx1"/>
                </a:solidFill>
                <a:latin typeface="BIZ UDPゴシック" panose="020B0400000000000000" pitchFamily="50" charset="-128"/>
                <a:ea typeface="BIZ UDPゴシック" panose="020B0400000000000000" pitchFamily="50" charset="-128"/>
              </a:rPr>
              <a:t>コンテンツ提供を実施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・会期中、日本最大の国際ストリートダンスコンテストや大規模コメディフェス、音楽フェス、万博記念公園でのクラシックカーイベント等を実施</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177800" indent="-92075"/>
            <a:endParaRPr lang="en-US" altLang="ja-JP" sz="200" dirty="0">
              <a:solidFill>
                <a:schemeClr val="tx1"/>
              </a:solidFill>
              <a:latin typeface="BIZ UDPゴシック" panose="020B0400000000000000" pitchFamily="50" charset="-128"/>
              <a:ea typeface="BIZ UDPゴシック" panose="020B0400000000000000" pitchFamily="50" charset="-128"/>
            </a:endParaRPr>
          </a:p>
          <a:p>
            <a:pPr marL="177800" indent="-92075"/>
            <a:r>
              <a:rPr lang="ja-JP" altLang="en-US" sz="800" dirty="0">
                <a:solidFill>
                  <a:schemeClr val="tx1"/>
                </a:solidFill>
                <a:latin typeface="BIZ UDPゴシック" panose="020B0400000000000000" pitchFamily="50" charset="-128"/>
                <a:ea typeface="BIZ UDPゴシック" panose="020B0400000000000000" pitchFamily="50" charset="-128"/>
              </a:rPr>
              <a:t>・万博を機に</a:t>
            </a:r>
            <a:r>
              <a:rPr lang="en-US" altLang="ja-JP" sz="800" dirty="0">
                <a:solidFill>
                  <a:schemeClr val="tx1"/>
                </a:solidFill>
                <a:latin typeface="BIZ UDPゴシック" panose="020B0400000000000000" pitchFamily="50" charset="-128"/>
                <a:ea typeface="BIZ UDPゴシック" panose="020B0400000000000000" pitchFamily="50" charset="-128"/>
              </a:rPr>
              <a:t>e</a:t>
            </a:r>
            <a:r>
              <a:rPr lang="ja-JP" altLang="en-US" sz="800" dirty="0">
                <a:solidFill>
                  <a:schemeClr val="tx1"/>
                </a:solidFill>
                <a:latin typeface="BIZ UDPゴシック" panose="020B0400000000000000" pitchFamily="50" charset="-128"/>
                <a:ea typeface="BIZ UDPゴシック" panose="020B0400000000000000" pitchFamily="50" charset="-128"/>
              </a:rPr>
              <a:t>スポーツイベントを開催し、</a:t>
            </a:r>
            <a:r>
              <a:rPr lang="en-US" altLang="ja-JP" sz="800" dirty="0">
                <a:solidFill>
                  <a:schemeClr val="tx1"/>
                </a:solidFill>
                <a:latin typeface="BIZ UDPゴシック" panose="020B0400000000000000" pitchFamily="50" charset="-128"/>
                <a:ea typeface="BIZ UDPゴシック" panose="020B0400000000000000" pitchFamily="50" charset="-128"/>
              </a:rPr>
              <a:t>e</a:t>
            </a:r>
            <a:r>
              <a:rPr lang="ja-JP" altLang="en-US" sz="800" dirty="0">
                <a:solidFill>
                  <a:schemeClr val="tx1"/>
                </a:solidFill>
                <a:latin typeface="BIZ UDPゴシック" panose="020B0400000000000000" pitchFamily="50" charset="-128"/>
                <a:ea typeface="BIZ UDPゴシック" panose="020B0400000000000000" pitchFamily="50" charset="-128"/>
              </a:rPr>
              <a:t>スポーツの魅力の発信とともに、新たな取組展開に向けた産業基盤を構築</a:t>
            </a:r>
          </a:p>
        </p:txBody>
      </p:sp>
      <p:sp>
        <p:nvSpPr>
          <p:cNvPr id="56" name="正方形/長方形 55">
            <a:extLst>
              <a:ext uri="{FF2B5EF4-FFF2-40B4-BE49-F238E27FC236}">
                <a16:creationId xmlns:a16="http://schemas.microsoft.com/office/drawing/2014/main" id="{DF38CDBA-40C9-40B7-97A6-E8469B65D541}"/>
              </a:ext>
            </a:extLst>
          </p:cNvPr>
          <p:cNvSpPr/>
          <p:nvPr/>
        </p:nvSpPr>
        <p:spPr>
          <a:xfrm>
            <a:off x="318642" y="3989158"/>
            <a:ext cx="3986658" cy="560464"/>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00" b="1" dirty="0">
                <a:solidFill>
                  <a:schemeClr val="tx1"/>
                </a:solidFill>
                <a:latin typeface="BIZ UDPゴシック" panose="020B0400000000000000" pitchFamily="50" charset="-128"/>
                <a:ea typeface="BIZ UDPゴシック" panose="020B0400000000000000" pitchFamily="50" charset="-128"/>
              </a:rPr>
              <a:t>○ナイトコンテンツの充実</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marL="90488" indent="1588"/>
            <a:r>
              <a:rPr lang="ja-JP" altLang="en-US" sz="800" dirty="0">
                <a:solidFill>
                  <a:schemeClr val="tx1"/>
                </a:solidFill>
                <a:latin typeface="BIZ UDPゴシック" panose="020B0400000000000000" pitchFamily="50" charset="-128"/>
                <a:ea typeface="BIZ UDPゴシック" panose="020B0400000000000000" pitchFamily="50" charset="-128"/>
              </a:rPr>
              <a:t> ・大阪・光の饗宴におけるイルミネーションの実施などナイトコンテンツの充実</a:t>
            </a:r>
          </a:p>
          <a:p>
            <a:pPr marL="90488" indent="1588"/>
            <a:r>
              <a:rPr lang="ja-JP" altLang="en-US" sz="800" dirty="0">
                <a:solidFill>
                  <a:schemeClr val="tx1"/>
                </a:solidFill>
                <a:latin typeface="BIZ UDPゴシック" panose="020B0400000000000000" pitchFamily="50" charset="-128"/>
                <a:ea typeface="BIZ UDPゴシック" panose="020B0400000000000000" pitchFamily="50" charset="-128"/>
              </a:rPr>
              <a:t> ・夜間公演等を実施する事業者への支援による大阪のナイトカルチャーの発掘・創出</a:t>
            </a: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marL="90488" indent="-90488"/>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F2AE10F1-39BE-4E3B-8858-1454EDA8113D}"/>
              </a:ext>
            </a:extLst>
          </p:cNvPr>
          <p:cNvSpPr txBox="1"/>
          <p:nvPr/>
        </p:nvSpPr>
        <p:spPr>
          <a:xfrm>
            <a:off x="3705672" y="2483883"/>
            <a:ext cx="121187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大阪ウィーク～夏～</a:t>
            </a:r>
            <a:endParaRPr kumimoji="1" lang="en-US" altLang="ja-JP"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大屋根リング盆踊り</a:t>
            </a:r>
          </a:p>
        </p:txBody>
      </p:sp>
      <p:sp>
        <p:nvSpPr>
          <p:cNvPr id="78" name="正方形/長方形 77">
            <a:extLst>
              <a:ext uri="{FF2B5EF4-FFF2-40B4-BE49-F238E27FC236}">
                <a16:creationId xmlns:a16="http://schemas.microsoft.com/office/drawing/2014/main" id="{66092305-0FA1-464C-8953-FFCD3604C245}"/>
              </a:ext>
            </a:extLst>
          </p:cNvPr>
          <p:cNvSpPr/>
          <p:nvPr/>
        </p:nvSpPr>
        <p:spPr>
          <a:xfrm>
            <a:off x="3785486" y="4074952"/>
            <a:ext cx="1080154" cy="15396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400" dirty="0">
                <a:solidFill>
                  <a:schemeClr val="tx1"/>
                </a:solidFill>
                <a:latin typeface="BIZ UDPゴシック" panose="020B0400000000000000" pitchFamily="50" charset="-128"/>
                <a:ea typeface="BIZ UDPゴシック" panose="020B0400000000000000" pitchFamily="50" charset="-128"/>
              </a:rPr>
              <a:t>STAGE:0 </a:t>
            </a:r>
            <a:r>
              <a:rPr lang="en-US" altLang="ja-JP" sz="400" dirty="0" err="1">
                <a:solidFill>
                  <a:schemeClr val="tx1"/>
                </a:solidFill>
                <a:latin typeface="BIZ UDPゴシック" panose="020B0400000000000000" pitchFamily="50" charset="-128"/>
                <a:ea typeface="BIZ UDPゴシック" panose="020B0400000000000000" pitchFamily="50" charset="-128"/>
              </a:rPr>
              <a:t>eSPORTS</a:t>
            </a:r>
            <a:r>
              <a:rPr lang="en-US" altLang="ja-JP" sz="400" dirty="0">
                <a:solidFill>
                  <a:schemeClr val="tx1"/>
                </a:solidFill>
                <a:latin typeface="BIZ UDPゴシック" panose="020B0400000000000000" pitchFamily="50" charset="-128"/>
                <a:ea typeface="BIZ UDPゴシック" panose="020B0400000000000000" pitchFamily="50" charset="-128"/>
              </a:rPr>
              <a:t> High-School Championship</a:t>
            </a:r>
            <a:r>
              <a:rPr lang="ja-JP" altLang="en-US" sz="400" dirty="0">
                <a:solidFill>
                  <a:schemeClr val="tx1"/>
                </a:solidFill>
                <a:latin typeface="BIZ UDPゴシック" panose="020B0400000000000000" pitchFamily="50" charset="-128"/>
                <a:ea typeface="BIZ UDPゴシック" panose="020B0400000000000000" pitchFamily="50" charset="-128"/>
              </a:rPr>
              <a:t> </a:t>
            </a:r>
            <a:r>
              <a:rPr lang="en-US" altLang="ja-JP" sz="400" dirty="0">
                <a:solidFill>
                  <a:schemeClr val="tx1"/>
                </a:solidFill>
                <a:latin typeface="BIZ UDPゴシック" panose="020B0400000000000000" pitchFamily="50" charset="-128"/>
                <a:ea typeface="BIZ UDPゴシック" panose="020B0400000000000000" pitchFamily="50" charset="-128"/>
              </a:rPr>
              <a:t>2025</a:t>
            </a:r>
          </a:p>
          <a:p>
            <a:pPr algn="ctr"/>
            <a:endParaRPr lang="ja-JP" altLang="en-US" sz="400" dirty="0">
              <a:solidFill>
                <a:schemeClr val="tx1"/>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D6BFC741-8C18-4B79-9FB5-A05D6CDFD203}"/>
              </a:ext>
            </a:extLst>
          </p:cNvPr>
          <p:cNvSpPr txBox="1"/>
          <p:nvPr/>
        </p:nvSpPr>
        <p:spPr>
          <a:xfrm>
            <a:off x="3829955" y="4963346"/>
            <a:ext cx="976331" cy="169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ja-JP" altLang="en-US"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御堂筋イルミネーション</a:t>
            </a:r>
            <a:r>
              <a:rPr kumimoji="0" lang="en-US" altLang="ja-JP"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rPr>
              <a:t>2025</a:t>
            </a:r>
            <a:endParaRPr kumimoji="0" lang="ja-JP" altLang="en-US" sz="500" b="0" i="0" u="none" strike="noStrike" cap="none" spc="0" normalizeH="0" baseline="0" dirty="0">
              <a:ln>
                <a:noFill/>
              </a:ln>
              <a:effectLst/>
              <a:uFillTx/>
              <a:latin typeface="BIZ UDPゴシック" panose="020B0400000000000000" pitchFamily="50" charset="-128"/>
              <a:ea typeface="BIZ UDPゴシック" panose="020B0400000000000000" pitchFamily="50" charset="-128"/>
              <a:sym typeface="Calibri"/>
            </a:endParaRPr>
          </a:p>
        </p:txBody>
      </p:sp>
      <p:sp>
        <p:nvSpPr>
          <p:cNvPr id="83" name="正方形/長方形 82">
            <a:extLst>
              <a:ext uri="{FF2B5EF4-FFF2-40B4-BE49-F238E27FC236}">
                <a16:creationId xmlns:a16="http://schemas.microsoft.com/office/drawing/2014/main" id="{CED4E2D5-D9A6-4592-9FB3-F86C391476B5}"/>
              </a:ext>
            </a:extLst>
          </p:cNvPr>
          <p:cNvSpPr/>
          <p:nvPr/>
        </p:nvSpPr>
        <p:spPr>
          <a:xfrm>
            <a:off x="3824053" y="3266048"/>
            <a:ext cx="989426" cy="201450"/>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万博会場内ドローンショー</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500" dirty="0">
                <a:solidFill>
                  <a:schemeClr val="tx1"/>
                </a:solidFill>
                <a:latin typeface="BIZ UDPゴシック" panose="020B0400000000000000" pitchFamily="50" charset="-128"/>
                <a:ea typeface="BIZ UDPゴシック" panose="020B0400000000000000" pitchFamily="50" charset="-128"/>
              </a:rPr>
              <a:t>One World,</a:t>
            </a:r>
            <a:r>
              <a:rPr lang="ja-JP" altLang="en-US" sz="500" dirty="0">
                <a:solidFill>
                  <a:schemeClr val="tx1"/>
                </a:solidFill>
                <a:latin typeface="BIZ UDPゴシック" panose="020B0400000000000000" pitchFamily="50" charset="-128"/>
                <a:ea typeface="BIZ UDPゴシック" panose="020B0400000000000000" pitchFamily="50" charset="-128"/>
              </a:rPr>
              <a:t> </a:t>
            </a:r>
            <a:r>
              <a:rPr lang="en-US" altLang="ja-JP" sz="500" dirty="0">
                <a:solidFill>
                  <a:schemeClr val="tx1"/>
                </a:solidFill>
                <a:latin typeface="BIZ UDPゴシック" panose="020B0400000000000000" pitchFamily="50" charset="-128"/>
                <a:ea typeface="BIZ UDPゴシック" panose="020B0400000000000000" pitchFamily="50" charset="-128"/>
              </a:rPr>
              <a:t>One Planet</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C03F4ED0-F61F-4F54-BEB9-7A10F173C773}"/>
              </a:ext>
            </a:extLst>
          </p:cNvPr>
          <p:cNvSpPr/>
          <p:nvPr/>
        </p:nvSpPr>
        <p:spPr>
          <a:xfrm>
            <a:off x="8479206" y="3111204"/>
            <a:ext cx="1080026" cy="102975"/>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ガストロノミーツーリズム</a:t>
            </a:r>
          </a:p>
        </p:txBody>
      </p:sp>
      <p:sp>
        <p:nvSpPr>
          <p:cNvPr id="92" name="正方形/長方形 91">
            <a:extLst>
              <a:ext uri="{FF2B5EF4-FFF2-40B4-BE49-F238E27FC236}">
                <a16:creationId xmlns:a16="http://schemas.microsoft.com/office/drawing/2014/main" id="{8576FAA5-9B6C-47FC-8A8B-AD716B18E154}"/>
              </a:ext>
            </a:extLst>
          </p:cNvPr>
          <p:cNvSpPr/>
          <p:nvPr/>
        </p:nvSpPr>
        <p:spPr>
          <a:xfrm>
            <a:off x="8266103" y="2442769"/>
            <a:ext cx="1387244" cy="190991"/>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大阪来てな！キャンペーンキービジュアル</a:t>
            </a:r>
          </a:p>
        </p:txBody>
      </p:sp>
      <p:sp>
        <p:nvSpPr>
          <p:cNvPr id="98" name="正方形/長方形 97">
            <a:extLst>
              <a:ext uri="{FF2B5EF4-FFF2-40B4-BE49-F238E27FC236}">
                <a16:creationId xmlns:a16="http://schemas.microsoft.com/office/drawing/2014/main" id="{DFF5F39D-DA9A-48F7-86F2-D1AAB9FAAD0E}"/>
              </a:ext>
            </a:extLst>
          </p:cNvPr>
          <p:cNvSpPr/>
          <p:nvPr/>
        </p:nvSpPr>
        <p:spPr>
          <a:xfrm>
            <a:off x="8391554" y="4207510"/>
            <a:ext cx="1125108" cy="2500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府内各地の食と文化を巡り味わう</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デジタルスタンプラリーカード</a:t>
            </a:r>
          </a:p>
        </p:txBody>
      </p:sp>
      <p:sp>
        <p:nvSpPr>
          <p:cNvPr id="59" name="二等辺三角形 58">
            <a:extLst>
              <a:ext uri="{FF2B5EF4-FFF2-40B4-BE49-F238E27FC236}">
                <a16:creationId xmlns:a16="http://schemas.microsoft.com/office/drawing/2014/main" id="{D57128DA-15A0-4C27-930D-8D119D16C096}"/>
              </a:ext>
            </a:extLst>
          </p:cNvPr>
          <p:cNvSpPr/>
          <p:nvPr/>
        </p:nvSpPr>
        <p:spPr>
          <a:xfrm flipV="1">
            <a:off x="2197682" y="5029486"/>
            <a:ext cx="818813" cy="1376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二等辺三角形 51">
            <a:extLst>
              <a:ext uri="{FF2B5EF4-FFF2-40B4-BE49-F238E27FC236}">
                <a16:creationId xmlns:a16="http://schemas.microsoft.com/office/drawing/2014/main" id="{0F00D2E8-E8E2-45C0-BBB5-C4F9FA551CDB}"/>
              </a:ext>
            </a:extLst>
          </p:cNvPr>
          <p:cNvSpPr/>
          <p:nvPr/>
        </p:nvSpPr>
        <p:spPr>
          <a:xfrm flipV="1">
            <a:off x="6927848" y="4994817"/>
            <a:ext cx="818813" cy="13768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95C5ABA2-5328-4B68-AD15-A708DA47F4B4}"/>
              </a:ext>
            </a:extLst>
          </p:cNvPr>
          <p:cNvSpPr/>
          <p:nvPr/>
        </p:nvSpPr>
        <p:spPr>
          <a:xfrm>
            <a:off x="421102" y="1075543"/>
            <a:ext cx="9324000" cy="317648"/>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万博時の到達点</a:t>
            </a:r>
            <a:r>
              <a:rPr lang="en-US" altLang="ja-JP" sz="1300" b="1" dirty="0">
                <a:solidFill>
                  <a:srgbClr val="FF0000"/>
                </a:solidFill>
                <a:latin typeface="BIZ UDPゴシック" panose="020B0400000000000000" pitchFamily="50" charset="-128"/>
                <a:ea typeface="BIZ UDPゴシック" panose="020B0400000000000000" pitchFamily="50" charset="-128"/>
              </a:rPr>
              <a:t>】</a:t>
            </a:r>
            <a:r>
              <a:rPr lang="ja-JP" altLang="en-US" sz="1300" b="1" dirty="0">
                <a:solidFill>
                  <a:srgbClr val="FF0000"/>
                </a:solidFill>
                <a:latin typeface="BIZ UDPゴシック" panose="020B0400000000000000" pitchFamily="50" charset="-128"/>
                <a:ea typeface="BIZ UDPゴシック" panose="020B0400000000000000" pitchFamily="50" charset="-128"/>
              </a:rPr>
              <a:t>　「大阪ならではの魅力的コンテンツ、文化芸術、食等の世界への発信」　「インバウンドの受入体制の強化」　等</a:t>
            </a:r>
          </a:p>
        </p:txBody>
      </p:sp>
      <p:sp>
        <p:nvSpPr>
          <p:cNvPr id="57" name="矢印: 右 56">
            <a:extLst>
              <a:ext uri="{FF2B5EF4-FFF2-40B4-BE49-F238E27FC236}">
                <a16:creationId xmlns:a16="http://schemas.microsoft.com/office/drawing/2014/main" id="{9250C1D8-ED7F-42A8-B3CF-D974259597E7}"/>
              </a:ext>
            </a:extLst>
          </p:cNvPr>
          <p:cNvSpPr/>
          <p:nvPr/>
        </p:nvSpPr>
        <p:spPr>
          <a:xfrm>
            <a:off x="245779" y="1065400"/>
            <a:ext cx="252000" cy="324000"/>
          </a:xfrm>
          <a:prstGeom prst="rightArrow">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8FD9F42E-E5B9-4849-BA54-97C768F6EB14}"/>
              </a:ext>
            </a:extLst>
          </p:cNvPr>
          <p:cNvSpPr/>
          <p:nvPr/>
        </p:nvSpPr>
        <p:spPr>
          <a:xfrm>
            <a:off x="402473" y="5480670"/>
            <a:ext cx="4393890" cy="1174675"/>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lIns="0" tIns="0" rIns="0" bIns="0" rtlCol="0" anchor="t" anchorCtr="0"/>
          <a:lstStyle/>
          <a:p>
            <a:r>
              <a:rPr lang="ja-JP" altLang="en-US" sz="800" dirty="0">
                <a:solidFill>
                  <a:schemeClr val="tx1"/>
                </a:solidFill>
                <a:latin typeface="BIZ UDPゴシック" panose="020B0400000000000000" pitchFamily="50" charset="-128"/>
                <a:ea typeface="BIZ UDPゴシック" panose="020B0400000000000000" pitchFamily="50" charset="-128"/>
              </a:rPr>
              <a:t>　</a:t>
            </a:r>
            <a:r>
              <a:rPr lang="en-US" altLang="ja-JP" sz="800" dirty="0">
                <a:solidFill>
                  <a:schemeClr val="tx1"/>
                </a:solidFill>
                <a:latin typeface="BIZ UDPゴシック" panose="020B0400000000000000" pitchFamily="50" charset="-128"/>
                <a:ea typeface="BIZ UDPゴシック" panose="020B0400000000000000" pitchFamily="50" charset="-128"/>
              </a:rPr>
              <a:t>【</a:t>
            </a:r>
            <a:r>
              <a:rPr lang="ja-JP" altLang="en-US" sz="8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800" dirty="0">
                <a:solidFill>
                  <a:schemeClr val="tx1"/>
                </a:solidFill>
                <a:latin typeface="BIZ UDPゴシック" panose="020B0400000000000000" pitchFamily="50" charset="-128"/>
                <a:ea typeface="BIZ UDPゴシック" panose="020B0400000000000000" pitchFamily="50" charset="-128"/>
              </a:rPr>
              <a:t>】</a:t>
            </a:r>
          </a:p>
          <a:p>
            <a:pPr marL="88900" lvl="0" indent="-88900">
              <a:buNone/>
            </a:pPr>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b="1" dirty="0">
                <a:solidFill>
                  <a:schemeClr val="tx1"/>
                </a:solidFill>
                <a:latin typeface="BIZ UDゴシック" panose="020B0400000000000000" pitchFamily="49" charset="-128"/>
                <a:ea typeface="BIZ UDゴシック" panose="020B0400000000000000" pitchFamily="49" charset="-128"/>
              </a:rPr>
              <a:t>▶</a:t>
            </a:r>
            <a:r>
              <a:rPr kumimoji="0" lang="ja-JP" altLang="en-US" sz="9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大阪の個性を活かした世界水準のエンターテインメントの創出</a:t>
            </a:r>
            <a:endParaRPr lang="en-US" altLang="ja-JP" sz="900" b="1" dirty="0">
              <a:solidFill>
                <a:schemeClr val="tx1"/>
              </a:solidFill>
              <a:latin typeface="BIZ UDゴシック" panose="020B0400000000000000" pitchFamily="49" charset="-128"/>
              <a:ea typeface="BIZ UDゴシック" panose="020B0400000000000000" pitchFamily="49" charset="-128"/>
            </a:endParaRPr>
          </a:p>
          <a:p>
            <a:pPr marL="85725"/>
            <a:r>
              <a:rPr lang="ja-JP" altLang="en-US" sz="800" dirty="0">
                <a:solidFill>
                  <a:schemeClr val="tx1"/>
                </a:solidFill>
                <a:latin typeface="BIZ UDゴシック" panose="020B0400000000000000" pitchFamily="49" charset="-128"/>
                <a:ea typeface="BIZ UDゴシック" panose="020B0400000000000000" pitchFamily="49" charset="-128"/>
              </a:rPr>
              <a:t> ・世界を惹きつけるキラーコンテンツを創出、御堂筋で非日常的なイベントを実施、</a:t>
            </a:r>
            <a:br>
              <a:rPr lang="en-US" altLang="ja-JP" sz="800" dirty="0">
                <a:solidFill>
                  <a:schemeClr val="tx1"/>
                </a:solidFill>
                <a:latin typeface="BIZ UDゴシック" panose="020B0400000000000000" pitchFamily="49" charset="-128"/>
                <a:ea typeface="BIZ UDゴシック" panose="020B0400000000000000" pitchFamily="49" charset="-128"/>
              </a:rPr>
            </a:br>
            <a:r>
              <a:rPr lang="en-US" altLang="ja-JP" sz="800" dirty="0">
                <a:solidFill>
                  <a:schemeClr val="tx1"/>
                </a:solidFill>
                <a:latin typeface="BIZ UDゴシック" panose="020B0400000000000000" pitchFamily="49" charset="-128"/>
                <a:ea typeface="BIZ UDゴシック" panose="020B0400000000000000" pitchFamily="49" charset="-128"/>
              </a:rPr>
              <a:t>   e</a:t>
            </a:r>
            <a:r>
              <a:rPr lang="ja-JP" altLang="en-US" sz="800" dirty="0">
                <a:solidFill>
                  <a:schemeClr val="tx1"/>
                </a:solidFill>
                <a:latin typeface="BIZ UDゴシック" panose="020B0400000000000000" pitchFamily="49" charset="-128"/>
                <a:ea typeface="BIZ UDゴシック" panose="020B0400000000000000" pitchFamily="49" charset="-128"/>
              </a:rPr>
              <a:t>スポーツの大規模国際大会の誘致を促進</a:t>
            </a:r>
            <a:endParaRPr lang="ja-JP" altLang="en-US" sz="100" dirty="0">
              <a:solidFill>
                <a:schemeClr val="tx1"/>
              </a:solidFill>
              <a:latin typeface="BIZ UDゴシック" panose="020B0400000000000000" pitchFamily="49" charset="-128"/>
              <a:ea typeface="BIZ UDゴシック" panose="020B0400000000000000" pitchFamily="49" charset="-128"/>
            </a:endParaRPr>
          </a:p>
          <a:p>
            <a:r>
              <a:rPr lang="ja-JP" altLang="en-US" sz="900" dirty="0">
                <a:solidFill>
                  <a:schemeClr val="tx1"/>
                </a:solidFill>
                <a:latin typeface="BIZ UDゴシック" panose="020B0400000000000000" pitchFamily="49" charset="-128"/>
                <a:ea typeface="BIZ UDゴシック" panose="020B0400000000000000" pitchFamily="49" charset="-128"/>
              </a:rPr>
              <a:t> </a:t>
            </a:r>
            <a:r>
              <a:rPr lang="ja-JP" altLang="en-US" sz="900" b="1" dirty="0">
                <a:solidFill>
                  <a:schemeClr val="tx1"/>
                </a:solidFill>
                <a:latin typeface="BIZ UDゴシック" panose="020B0400000000000000" pitchFamily="49" charset="-128"/>
                <a:ea typeface="BIZ UDゴシック" panose="020B0400000000000000" pitchFamily="49" charset="-128"/>
              </a:rPr>
              <a:t>▶ナイトコンテンツの充実・定着化</a:t>
            </a:r>
            <a:endParaRPr lang="en-US" altLang="ja-JP" sz="900" b="1" dirty="0">
              <a:solidFill>
                <a:schemeClr val="tx1"/>
              </a:solidFill>
              <a:latin typeface="BIZ UDゴシック" panose="020B0400000000000000" pitchFamily="49" charset="-128"/>
              <a:ea typeface="BIZ UDゴシック" panose="020B0400000000000000" pitchFamily="49" charset="-128"/>
            </a:endParaRPr>
          </a:p>
          <a:p>
            <a:pPr marL="266700" indent="-180975"/>
            <a:r>
              <a:rPr lang="ja-JP" altLang="en-US" sz="800" dirty="0">
                <a:solidFill>
                  <a:schemeClr val="tx1"/>
                </a:solidFill>
                <a:latin typeface="BIZ UDゴシック" panose="020B0400000000000000" pitchFamily="49" charset="-128"/>
                <a:ea typeface="BIZ UDゴシック" panose="020B0400000000000000" pitchFamily="49" charset="-128"/>
              </a:rPr>
              <a:t> ・</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大阪・光の饗宴などの</a:t>
            </a:r>
            <a:r>
              <a:rPr lang="ja-JP" altLang="en-US" sz="800" dirty="0">
                <a:solidFill>
                  <a:schemeClr val="tx1"/>
                </a:solidFill>
                <a:latin typeface="BIZ UDゴシック" panose="020B0400000000000000" pitchFamily="49" charset="-128"/>
                <a:ea typeface="BIZ UDゴシック" panose="020B0400000000000000" pitchFamily="49" charset="-128"/>
              </a:rPr>
              <a:t>ナイトコンテンツの</a:t>
            </a:r>
            <a:r>
              <a:rPr kumimoji="0"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充実</a:t>
            </a:r>
            <a:r>
              <a:rPr lang="ja-JP" altLang="en-US" sz="800" dirty="0">
                <a:solidFill>
                  <a:schemeClr val="tx1"/>
                </a:solidFill>
                <a:latin typeface="BIZ UDゴシック" panose="020B0400000000000000" pitchFamily="49" charset="-128"/>
                <a:ea typeface="BIZ UDゴシック" panose="020B0400000000000000" pitchFamily="49" charset="-128"/>
              </a:rPr>
              <a:t>、大阪のナイトカルチャーの発掘・創出</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marL="90488" indent="-90488"/>
            <a:r>
              <a:rPr kumimoji="1" lang="ja-JP" altLang="en-US" sz="900" b="1" dirty="0">
                <a:solidFill>
                  <a:schemeClr val="tx1"/>
                </a:solidFill>
                <a:latin typeface="BIZ UDPゴシック" panose="020B0400000000000000" pitchFamily="50" charset="-128"/>
                <a:ea typeface="BIZ UDPゴシック" panose="020B0400000000000000" pitchFamily="50" charset="-128"/>
              </a:rPr>
              <a:t> ▶水辺空間を活用した魅力づくり・発信の強化</a:t>
            </a:r>
          </a:p>
          <a:p>
            <a:pPr marL="268288" indent="-90488"/>
            <a:r>
              <a:rPr kumimoji="1" lang="ja-JP" altLang="en-US" sz="800" dirty="0">
                <a:solidFill>
                  <a:schemeClr val="tx1"/>
                </a:solidFill>
                <a:latin typeface="BIZ UDPゴシック" panose="020B0400000000000000" pitchFamily="50" charset="-128"/>
                <a:ea typeface="BIZ UDPゴシック" panose="020B0400000000000000" pitchFamily="50" charset="-128"/>
              </a:rPr>
              <a:t>・水都大阪の特性を活用したコンテンツの充実</a:t>
            </a:r>
            <a:br>
              <a:rPr kumimoji="1" lang="en-US" altLang="ja-JP" sz="800" dirty="0">
                <a:solidFill>
                  <a:schemeClr val="tx1"/>
                </a:solidFill>
                <a:latin typeface="BIZ UDPゴシック" panose="020B0400000000000000" pitchFamily="50" charset="-128"/>
                <a:ea typeface="BIZ UDPゴシック" panose="020B0400000000000000" pitchFamily="50" charset="-128"/>
              </a:rPr>
            </a:br>
            <a:r>
              <a:rPr kumimoji="1" lang="ja-JP" altLang="en-US" sz="800" dirty="0">
                <a:solidFill>
                  <a:schemeClr val="tx1"/>
                </a:solidFill>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水辺</a:t>
            </a:r>
            <a:r>
              <a:rPr kumimoji="1" lang="ja-JP" altLang="en-US" sz="800" dirty="0">
                <a:solidFill>
                  <a:schemeClr val="tx1"/>
                </a:solidFill>
                <a:latin typeface="BIZ UDPゴシック" panose="020B0400000000000000" pitchFamily="50" charset="-128"/>
                <a:ea typeface="BIZ UDPゴシック" panose="020B0400000000000000" pitchFamily="50" charset="-128"/>
              </a:rPr>
              <a:t>ライトアップのリニューアル、</a:t>
            </a:r>
            <a:r>
              <a:rPr kumimoji="1" lang="ja-JP" altLang="en-US" sz="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噴水</a:t>
            </a:r>
            <a:r>
              <a:rPr kumimoji="1" lang="ja-JP" altLang="en-US" sz="800" dirty="0">
                <a:solidFill>
                  <a:schemeClr val="tx1"/>
                </a:solidFill>
                <a:latin typeface="BIZ UDPゴシック" panose="020B0400000000000000" pitchFamily="50" charset="-128"/>
                <a:ea typeface="BIZ UDPゴシック" panose="020B0400000000000000" pitchFamily="50" charset="-128"/>
              </a:rPr>
              <a:t>ショーの開催等）</a:t>
            </a:r>
            <a:endParaRPr kumimoji="1" lang="en-US" altLang="ja-JP" sz="800" dirty="0">
              <a:solidFill>
                <a:schemeClr val="tx1"/>
              </a:solidFill>
              <a:latin typeface="BIZ UDPゴシック" panose="020B0400000000000000" pitchFamily="50" charset="-128"/>
              <a:ea typeface="BIZ UDPゴシック" panose="020B0400000000000000" pitchFamily="50" charset="-128"/>
            </a:endParaRPr>
          </a:p>
          <a:p>
            <a:pPr marL="266700" indent="-180975"/>
            <a:endParaRPr lang="en-US" altLang="ja-JP" sz="800" dirty="0">
              <a:solidFill>
                <a:schemeClr val="tx1"/>
              </a:solidFill>
              <a:latin typeface="BIZ UDゴシック" panose="020B0400000000000000" pitchFamily="49" charset="-128"/>
              <a:ea typeface="BIZ UDゴシック" panose="020B0400000000000000" pitchFamily="49" charset="-128"/>
            </a:endParaRPr>
          </a:p>
          <a:p>
            <a:endParaRPr lang="en-US" altLang="ja-JP" sz="800" dirty="0">
              <a:solidFill>
                <a:schemeClr val="tx1"/>
              </a:solidFill>
              <a:latin typeface="BIZ UDゴシック" panose="020B0400000000000000" pitchFamily="49" charset="-128"/>
              <a:ea typeface="BIZ UDゴシック" panose="020B0400000000000000" pitchFamily="49" charset="-128"/>
            </a:endParaRPr>
          </a:p>
          <a:p>
            <a:endParaRPr kumimoji="1" lang="en-US" altLang="ja-JP" sz="200" dirty="0">
              <a:solidFill>
                <a:schemeClr val="tx1"/>
              </a:solidFill>
              <a:latin typeface="BIZ UDゴシック" panose="020B0400000000000000" pitchFamily="49" charset="-128"/>
              <a:ea typeface="BIZ UDゴシック" panose="020B0400000000000000" pitchFamily="49" charset="-128"/>
            </a:endParaRPr>
          </a:p>
          <a:p>
            <a:r>
              <a:rPr kumimoji="1" lang="en-US" altLang="ja-JP"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4BDE6944-FA50-4E61-BCD5-4C0D272C5232}"/>
              </a:ext>
            </a:extLst>
          </p:cNvPr>
          <p:cNvSpPr txBox="1"/>
          <p:nvPr/>
        </p:nvSpPr>
        <p:spPr>
          <a:xfrm>
            <a:off x="309436" y="4432054"/>
            <a:ext cx="3328234" cy="615553"/>
          </a:xfrm>
          <a:prstGeom prst="rect">
            <a:avLst/>
          </a:prstGeom>
          <a:noFill/>
        </p:spPr>
        <p:txBody>
          <a:bodyPr wrap="square">
            <a:spAutoFit/>
          </a:bodyPr>
          <a:lstStyle/>
          <a:p>
            <a:pPr marL="90488"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○水都大阪の魅力の発信</a:t>
            </a:r>
            <a:endParaRPr kumimoji="0" lang="en-US" altLang="ja-JP" sz="1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256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3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・万博会場と大阪市内を結ぶ舟運ルートの創設</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82563" marR="0" lvl="0" indent="-90488"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・舟運ルート沿い（八軒家浜、東横堀川、中之島</a:t>
            </a:r>
            <a: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GATE</a:t>
            </a: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）で水と光を</a:t>
            </a:r>
            <a:br>
              <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活かした新たな景観づくりとしてウォーターショーなどを実施</a:t>
            </a:r>
            <a:endParaRPr kumimoji="0"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58" name="図 57">
            <a:extLst>
              <a:ext uri="{FF2B5EF4-FFF2-40B4-BE49-F238E27FC236}">
                <a16:creationId xmlns:a16="http://schemas.microsoft.com/office/drawing/2014/main" id="{6D5AA06D-53F0-4DDC-9FD8-28BF1AA2A0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85129" y="1981138"/>
            <a:ext cx="853269" cy="537677"/>
          </a:xfrm>
          <a:prstGeom prst="rect">
            <a:avLst/>
          </a:prstGeom>
        </p:spPr>
      </p:pic>
      <p:pic>
        <p:nvPicPr>
          <p:cNvPr id="61" name="図 60">
            <a:extLst>
              <a:ext uri="{FF2B5EF4-FFF2-40B4-BE49-F238E27FC236}">
                <a16:creationId xmlns:a16="http://schemas.microsoft.com/office/drawing/2014/main" id="{0C8B3639-91A7-471A-AD70-CDC64D981F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96638" y="2749431"/>
            <a:ext cx="848920" cy="506201"/>
          </a:xfrm>
          <a:prstGeom prst="rect">
            <a:avLst/>
          </a:prstGeom>
        </p:spPr>
      </p:pic>
      <p:pic>
        <p:nvPicPr>
          <p:cNvPr id="63" name="図 62">
            <a:extLst>
              <a:ext uri="{FF2B5EF4-FFF2-40B4-BE49-F238E27FC236}">
                <a16:creationId xmlns:a16="http://schemas.microsoft.com/office/drawing/2014/main" id="{B5577134-DB2A-4E40-9D63-9C1705DB105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769" y="4465570"/>
            <a:ext cx="851629" cy="528628"/>
          </a:xfrm>
          <a:prstGeom prst="rect">
            <a:avLst/>
          </a:prstGeom>
          <a:noFill/>
          <a:ln>
            <a:noFill/>
          </a:ln>
        </p:spPr>
      </p:pic>
      <p:pic>
        <p:nvPicPr>
          <p:cNvPr id="64" name="図 63">
            <a:extLst>
              <a:ext uri="{FF2B5EF4-FFF2-40B4-BE49-F238E27FC236}">
                <a16:creationId xmlns:a16="http://schemas.microsoft.com/office/drawing/2014/main" id="{42490841-2A98-44DD-9D32-D141B224113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46472" y="2025685"/>
            <a:ext cx="833048" cy="454623"/>
          </a:xfrm>
          <a:prstGeom prst="rect">
            <a:avLst/>
          </a:prstGeom>
          <a:noFill/>
          <a:ln>
            <a:noFill/>
          </a:ln>
        </p:spPr>
      </p:pic>
      <p:pic>
        <p:nvPicPr>
          <p:cNvPr id="65" name="図 64">
            <a:extLst>
              <a:ext uri="{FF2B5EF4-FFF2-40B4-BE49-F238E27FC236}">
                <a16:creationId xmlns:a16="http://schemas.microsoft.com/office/drawing/2014/main" id="{FE85699C-16FC-4748-ABAD-2D142313AF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633680" y="2618329"/>
            <a:ext cx="745840" cy="491681"/>
          </a:xfrm>
          <a:prstGeom prst="rect">
            <a:avLst/>
          </a:prstGeom>
          <a:ln w="12700">
            <a:noFill/>
          </a:ln>
        </p:spPr>
      </p:pic>
      <p:pic>
        <p:nvPicPr>
          <p:cNvPr id="6" name="図 5">
            <a:extLst>
              <a:ext uri="{FF2B5EF4-FFF2-40B4-BE49-F238E27FC236}">
                <a16:creationId xmlns:a16="http://schemas.microsoft.com/office/drawing/2014/main" id="{7A54C0FB-EF3D-42A0-8C6E-107CA03FE00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659" t="18608" r="15869" b="40445"/>
          <a:stretch/>
        </p:blipFill>
        <p:spPr>
          <a:xfrm>
            <a:off x="8478234" y="3628296"/>
            <a:ext cx="490352" cy="607120"/>
          </a:xfrm>
          <a:prstGeom prst="rect">
            <a:avLst/>
          </a:prstGeom>
          <a:ln w="3175">
            <a:solidFill>
              <a:schemeClr val="tx1"/>
            </a:solidFill>
          </a:ln>
        </p:spPr>
      </p:pic>
      <p:pic>
        <p:nvPicPr>
          <p:cNvPr id="8" name="図 7">
            <a:extLst>
              <a:ext uri="{FF2B5EF4-FFF2-40B4-BE49-F238E27FC236}">
                <a16:creationId xmlns:a16="http://schemas.microsoft.com/office/drawing/2014/main" id="{BAF3EEE1-1E4A-4678-BB3F-EBB15B990E9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394" t="38380" b="28865"/>
          <a:stretch/>
        </p:blipFill>
        <p:spPr>
          <a:xfrm>
            <a:off x="8994791" y="3628296"/>
            <a:ext cx="407451" cy="605842"/>
          </a:xfrm>
          <a:prstGeom prst="rect">
            <a:avLst/>
          </a:prstGeom>
        </p:spPr>
      </p:pic>
      <p:sp>
        <p:nvSpPr>
          <p:cNvPr id="66" name="スライド番号プレースホルダー 2">
            <a:extLst>
              <a:ext uri="{FF2B5EF4-FFF2-40B4-BE49-F238E27FC236}">
                <a16:creationId xmlns:a16="http://schemas.microsoft.com/office/drawing/2014/main" id="{BBD4C2F6-E08D-41AA-8827-F44F89995312}"/>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8</a:t>
            </a:fld>
            <a:endParaRPr kumimoji="1" lang="ja-JP" altLang="en-US" dirty="0"/>
          </a:p>
        </p:txBody>
      </p:sp>
      <p:pic>
        <p:nvPicPr>
          <p:cNvPr id="5" name="図 4">
            <a:extLst>
              <a:ext uri="{FF2B5EF4-FFF2-40B4-BE49-F238E27FC236}">
                <a16:creationId xmlns:a16="http://schemas.microsoft.com/office/drawing/2014/main" id="{3CD25EB3-E874-48A7-8D3D-95FB5539BE1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3943" y="3487446"/>
            <a:ext cx="848920" cy="565726"/>
          </a:xfrm>
          <a:prstGeom prst="rect">
            <a:avLst/>
          </a:prstGeom>
        </p:spPr>
      </p:pic>
    </p:spTree>
    <p:extLst>
      <p:ext uri="{BB962C8B-B14F-4D97-AF65-F5344CB8AC3E}">
        <p14:creationId xmlns:p14="http://schemas.microsoft.com/office/powerpoint/2010/main" val="102945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正方形/長方形 227">
            <a:extLst>
              <a:ext uri="{FF2B5EF4-FFF2-40B4-BE49-F238E27FC236}">
                <a16:creationId xmlns:a16="http://schemas.microsoft.com/office/drawing/2014/main" id="{9582EF5E-B5BB-4EF9-9A22-DC699EB846A4}"/>
              </a:ext>
            </a:extLst>
          </p:cNvPr>
          <p:cNvSpPr/>
          <p:nvPr/>
        </p:nvSpPr>
        <p:spPr>
          <a:xfrm>
            <a:off x="116840" y="198033"/>
            <a:ext cx="9663070" cy="6578442"/>
          </a:xfrm>
          <a:prstGeom prst="rect">
            <a:avLst/>
          </a:prstGeom>
          <a:ln w="50800" cmpd="thinThick">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7" name="四角形: 角を丸くする 226">
            <a:extLst>
              <a:ext uri="{FF2B5EF4-FFF2-40B4-BE49-F238E27FC236}">
                <a16:creationId xmlns:a16="http://schemas.microsoft.com/office/drawing/2014/main" id="{289DFA82-C568-44EE-B4E6-DEEEE56871FD}"/>
              </a:ext>
            </a:extLst>
          </p:cNvPr>
          <p:cNvSpPr/>
          <p:nvPr/>
        </p:nvSpPr>
        <p:spPr>
          <a:xfrm>
            <a:off x="78876" y="22608"/>
            <a:ext cx="3645302" cy="36479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５　観光・文化・おもてなし</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２</a:t>
            </a:r>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５</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14" name="正方形/長方形 13">
            <a:extLst>
              <a:ext uri="{FF2B5EF4-FFF2-40B4-BE49-F238E27FC236}">
                <a16:creationId xmlns:a16="http://schemas.microsoft.com/office/drawing/2014/main" id="{D926426D-FB37-4626-901B-EBE91C4FB0C7}"/>
              </a:ext>
            </a:extLst>
          </p:cNvPr>
          <p:cNvSpPr/>
          <p:nvPr/>
        </p:nvSpPr>
        <p:spPr>
          <a:xfrm>
            <a:off x="4953000" y="950159"/>
            <a:ext cx="4565856" cy="5709808"/>
          </a:xfrm>
          <a:prstGeom prst="rect">
            <a:avLst/>
          </a:prstGeom>
          <a:noFill/>
          <a:ln w="25400">
            <a:solidFill>
              <a:schemeClr val="accent6"/>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645C1154-2715-40EB-A108-2B72CD82DA8A}"/>
              </a:ext>
            </a:extLst>
          </p:cNvPr>
          <p:cNvGrpSpPr/>
          <p:nvPr/>
        </p:nvGrpSpPr>
        <p:grpSpPr>
          <a:xfrm>
            <a:off x="1282157" y="919834"/>
            <a:ext cx="7159288" cy="459185"/>
            <a:chOff x="-2234222" y="837092"/>
            <a:chExt cx="4885418" cy="459185"/>
          </a:xfrm>
        </p:grpSpPr>
        <p:sp>
          <p:nvSpPr>
            <p:cNvPr id="19" name="正方形/長方形 18">
              <a:extLst>
                <a:ext uri="{FF2B5EF4-FFF2-40B4-BE49-F238E27FC236}">
                  <a16:creationId xmlns:a16="http://schemas.microsoft.com/office/drawing/2014/main" id="{1FC9AB77-3DDB-408B-8C86-A115EA31839B}"/>
                </a:ext>
              </a:extLst>
            </p:cNvPr>
            <p:cNvSpPr/>
            <p:nvPr/>
          </p:nvSpPr>
          <p:spPr>
            <a:xfrm>
              <a:off x="-2234222" y="837092"/>
              <a:ext cx="1719232"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kumimoji="1" lang="ja-JP" altLang="en-US" sz="1200" b="1" dirty="0">
                  <a:latin typeface="BIZ UDPゴシック" panose="020B0400000000000000" pitchFamily="50" charset="-128"/>
                  <a:ea typeface="BIZ UDPゴシック" panose="020B0400000000000000" pitchFamily="50" charset="-128"/>
                </a:rPr>
                <a:t>食</a:t>
              </a:r>
            </a:p>
          </p:txBody>
        </p:sp>
        <p:sp>
          <p:nvSpPr>
            <p:cNvPr id="20" name="楕円 19">
              <a:extLst>
                <a:ext uri="{FF2B5EF4-FFF2-40B4-BE49-F238E27FC236}">
                  <a16:creationId xmlns:a16="http://schemas.microsoft.com/office/drawing/2014/main" id="{78B44793-1AAB-43AD-858E-6E6249B642FC}"/>
                </a:ext>
              </a:extLst>
            </p:cNvPr>
            <p:cNvSpPr/>
            <p:nvPr/>
          </p:nvSpPr>
          <p:spPr>
            <a:xfrm>
              <a:off x="1036108" y="1111721"/>
              <a:ext cx="1615088" cy="7186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8DF35DB2-90C7-44EC-A9FB-0B8A0AF03AD5}"/>
              </a:ext>
            </a:extLst>
          </p:cNvPr>
          <p:cNvSpPr/>
          <p:nvPr/>
        </p:nvSpPr>
        <p:spPr>
          <a:xfrm>
            <a:off x="499044" y="5268927"/>
            <a:ext cx="4192249" cy="1304757"/>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▶「食の都・大阪」の都市ブランドの確立に向けた取組の強化</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a:t>
            </a:r>
            <a:r>
              <a:rPr kumimoji="1" lang="en-US" altLang="ja-JP" sz="900" dirty="0">
                <a:solidFill>
                  <a:schemeClr val="tx1"/>
                </a:solidFill>
                <a:latin typeface="BIZ UDPゴシック" panose="020B0400000000000000" pitchFamily="50" charset="-128"/>
                <a:ea typeface="BIZ UDPゴシック" panose="020B0400000000000000" pitchFamily="50" charset="-128"/>
              </a:rPr>
              <a:t>IR</a:t>
            </a:r>
            <a:r>
              <a:rPr kumimoji="1" lang="ja-JP" altLang="en-US" sz="900" dirty="0">
                <a:solidFill>
                  <a:schemeClr val="tx1"/>
                </a:solidFill>
                <a:latin typeface="BIZ UDPゴシック" panose="020B0400000000000000" pitchFamily="50" charset="-128"/>
                <a:ea typeface="BIZ UDPゴシック" panose="020B0400000000000000" pitchFamily="50" charset="-128"/>
              </a:rPr>
              <a:t>開業を見据え、食のブランド確立に向けた中長期戦略を策定</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・産地と料理、観光地など地域資源が一体となった食の観光コンテンツづくり</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・大阪の食の魅力の発信の強化</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5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▶大阪産（もん）の付加価値化・グローバルブランド化</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・活用促進・来阪者に向けた</a:t>
            </a:r>
            <a:r>
              <a:rPr kumimoji="1" lang="en-US" altLang="ja-JP" sz="900" dirty="0">
                <a:solidFill>
                  <a:schemeClr val="tx1"/>
                </a:solidFill>
                <a:latin typeface="BIZ UDPゴシック" panose="020B0400000000000000" pitchFamily="50" charset="-128"/>
                <a:ea typeface="BIZ UDPゴシック" panose="020B0400000000000000" pitchFamily="50" charset="-128"/>
              </a:rPr>
              <a:t>PR</a:t>
            </a:r>
          </a:p>
          <a:p>
            <a:pPr marL="92075"/>
            <a:r>
              <a:rPr kumimoji="1" lang="ja-JP" altLang="en-US" sz="900" dirty="0">
                <a:solidFill>
                  <a:schemeClr val="tx1"/>
                </a:solidFill>
                <a:latin typeface="BIZ UDPゴシック" panose="020B0400000000000000" pitchFamily="50" charset="-128"/>
                <a:ea typeface="BIZ UDPゴシック" panose="020B0400000000000000" pitchFamily="50" charset="-128"/>
              </a:rPr>
              <a:t>・新技術の導入による海外への販路開拓</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DB87773-6B34-469E-8C8F-6C14106CB4B4}"/>
              </a:ext>
            </a:extLst>
          </p:cNvPr>
          <p:cNvSpPr/>
          <p:nvPr/>
        </p:nvSpPr>
        <p:spPr>
          <a:xfrm>
            <a:off x="397804" y="1269783"/>
            <a:ext cx="2690836" cy="1476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pPr marL="176213" indent="-176213"/>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○「食の都・大阪」を世界に発信、大阪の</a:t>
            </a:r>
            <a:br>
              <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食をブランド化</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82563" indent="-93663"/>
            <a:r>
              <a:rPr lang="ja-JP" altLang="en-US" sz="850" dirty="0">
                <a:solidFill>
                  <a:schemeClr val="tx1"/>
                </a:solidFill>
                <a:latin typeface="BIZ UDPゴシック" panose="020B0400000000000000" pitchFamily="50" charset="-128"/>
                <a:ea typeface="BIZ UDPゴシック" panose="020B0400000000000000" pitchFamily="50" charset="-128"/>
              </a:rPr>
              <a:t>・高い付加価値を有する大阪の食を世界に発信</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するため、世界的に有名な食のプロフェッショ</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ナル等が集まるシンポジウムを開催し、大阪の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食文化のポテンシャルをアピール</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3663"/>
            <a:r>
              <a:rPr kumimoji="1" lang="ja-JP" altLang="en-US" sz="850" dirty="0">
                <a:solidFill>
                  <a:schemeClr val="tx1"/>
                </a:solidFill>
                <a:latin typeface="BIZ UDPゴシック" panose="020B0400000000000000" pitchFamily="50" charset="-128"/>
                <a:ea typeface="BIZ UDPゴシック" panose="020B0400000000000000" pitchFamily="50" charset="-128"/>
              </a:rPr>
              <a:t>・食をはじめとした地域資源の付加価値化をめざし、外国人</a:t>
            </a:r>
            <a:r>
              <a:rPr kumimoji="1" lang="ja-JP" altLang="en-US" sz="850" i="0" u="none" strike="noStrike" kern="1200" dirty="0">
                <a:solidFill>
                  <a:schemeClr val="tx1"/>
                </a:solidFill>
                <a:effectLst/>
                <a:latin typeface="BIZ UDPゴシック" panose="020B0400000000000000" pitchFamily="50" charset="-128"/>
                <a:ea typeface="BIZ UDPゴシック" panose="020B0400000000000000" pitchFamily="50" charset="-128"/>
              </a:rPr>
              <a:t>観光客等に大阪の食文化</a:t>
            </a:r>
            <a:r>
              <a:rPr kumimoji="1" lang="ja-JP" altLang="en-US" sz="850" i="0" u="none" kern="1200" dirty="0">
                <a:solidFill>
                  <a:schemeClr val="tx1"/>
                </a:solidFill>
                <a:effectLst/>
                <a:latin typeface="BIZ UDPゴシック" panose="020B0400000000000000" pitchFamily="50" charset="-128"/>
                <a:ea typeface="BIZ UDPゴシック" panose="020B0400000000000000" pitchFamily="50" charset="-128"/>
              </a:rPr>
              <a:t>に触れ</a:t>
            </a:r>
            <a:r>
              <a:rPr kumimoji="1" lang="ja-JP" altLang="en-US" sz="850" i="0" u="none" strike="noStrike" kern="1200" dirty="0">
                <a:solidFill>
                  <a:schemeClr val="tx1"/>
                </a:solidFill>
                <a:effectLst/>
                <a:latin typeface="BIZ UDPゴシック" panose="020B0400000000000000" pitchFamily="50" charset="-128"/>
                <a:ea typeface="BIZ UDPゴシック" panose="020B0400000000000000" pitchFamily="50" charset="-128"/>
              </a:rPr>
              <a:t>てもらうため、ガストロノミーツーリズムを開催</a:t>
            </a:r>
            <a:endParaRPr kumimoji="1" lang="en-US" altLang="ja-JP" sz="85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108B2DA-C8E9-4528-8CE8-048FD9A0B31D}"/>
              </a:ext>
            </a:extLst>
          </p:cNvPr>
          <p:cNvSpPr/>
          <p:nvPr/>
        </p:nvSpPr>
        <p:spPr>
          <a:xfrm>
            <a:off x="281443" y="935967"/>
            <a:ext cx="4565856" cy="5724000"/>
          </a:xfrm>
          <a:prstGeom prst="rect">
            <a:avLst/>
          </a:prstGeom>
          <a:noFill/>
          <a:ln w="25400">
            <a:solidFill>
              <a:schemeClr val="accent1">
                <a:lumMod val="75000"/>
              </a:schemeClr>
            </a:solidFill>
            <a:prstDash val="sysDot"/>
          </a:ln>
          <a:effectLst/>
        </p:spPr>
        <p:style>
          <a:lnRef idx="2">
            <a:schemeClr val="accent1"/>
          </a:lnRef>
          <a:fillRef idx="1">
            <a:schemeClr val="lt1"/>
          </a:fillRef>
          <a:effectRef idx="0">
            <a:schemeClr val="accent1"/>
          </a:effectRef>
          <a:fontRef idx="minor">
            <a:schemeClr val="dk1"/>
          </a:fontRef>
        </p:style>
        <p:txBody>
          <a:bodyPr rtlCol="0" anchor="ct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1F57A491-6991-4678-8995-7EF789647237}"/>
              </a:ext>
            </a:extLst>
          </p:cNvPr>
          <p:cNvGrpSpPr/>
          <p:nvPr/>
        </p:nvGrpSpPr>
        <p:grpSpPr>
          <a:xfrm>
            <a:off x="1720801" y="950609"/>
            <a:ext cx="6751932" cy="464859"/>
            <a:chOff x="1172669" y="896593"/>
            <a:chExt cx="4565169" cy="459185"/>
          </a:xfrm>
        </p:grpSpPr>
        <p:sp>
          <p:nvSpPr>
            <p:cNvPr id="22" name="正方形/長方形 21">
              <a:extLst>
                <a:ext uri="{FF2B5EF4-FFF2-40B4-BE49-F238E27FC236}">
                  <a16:creationId xmlns:a16="http://schemas.microsoft.com/office/drawing/2014/main" id="{0D2AC78C-420D-497F-A12C-AD70CD175B79}"/>
                </a:ext>
              </a:extLst>
            </p:cNvPr>
            <p:cNvSpPr/>
            <p:nvPr/>
          </p:nvSpPr>
          <p:spPr>
            <a:xfrm>
              <a:off x="4062944" y="896593"/>
              <a:ext cx="1674894" cy="459185"/>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algn="ctr"/>
              <a:r>
                <a:rPr lang="ja-JP" altLang="en-US" sz="1200" b="1" dirty="0">
                  <a:latin typeface="BIZ UDPゴシック" panose="020B0400000000000000" pitchFamily="50" charset="-128"/>
                  <a:ea typeface="BIZ UDPゴシック" panose="020B0400000000000000" pitchFamily="50" charset="-128"/>
                </a:rPr>
                <a:t>文化・芸術・スポーツ</a:t>
              </a:r>
              <a:endParaRPr kumimoji="1" lang="ja-JP" altLang="en-US" sz="1200" b="1" dirty="0">
                <a:latin typeface="BIZ UDPゴシック" panose="020B0400000000000000" pitchFamily="50" charset="-128"/>
                <a:ea typeface="BIZ UDPゴシック" panose="020B0400000000000000" pitchFamily="50" charset="-128"/>
              </a:endParaRPr>
            </a:p>
          </p:txBody>
        </p:sp>
        <p:sp>
          <p:nvSpPr>
            <p:cNvPr id="23" name="楕円 22">
              <a:extLst>
                <a:ext uri="{FF2B5EF4-FFF2-40B4-BE49-F238E27FC236}">
                  <a16:creationId xmlns:a16="http://schemas.microsoft.com/office/drawing/2014/main" id="{950BFFE5-11BE-44D1-A016-1D65E23112DF}"/>
                </a:ext>
              </a:extLst>
            </p:cNvPr>
            <p:cNvSpPr/>
            <p:nvPr/>
          </p:nvSpPr>
          <p:spPr>
            <a:xfrm>
              <a:off x="1172669" y="1123227"/>
              <a:ext cx="1110297" cy="651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正方形/長方形 24">
            <a:extLst>
              <a:ext uri="{FF2B5EF4-FFF2-40B4-BE49-F238E27FC236}">
                <a16:creationId xmlns:a16="http://schemas.microsoft.com/office/drawing/2014/main" id="{133047E1-9C47-422B-B131-F70027E3322E}"/>
              </a:ext>
            </a:extLst>
          </p:cNvPr>
          <p:cNvSpPr/>
          <p:nvPr/>
        </p:nvSpPr>
        <p:spPr>
          <a:xfrm>
            <a:off x="5103363" y="5265793"/>
            <a:ext cx="4183460" cy="1304757"/>
          </a:xfrm>
          <a:prstGeom prst="rect">
            <a:avLst/>
          </a:prstGeom>
          <a:solidFill>
            <a:schemeClr val="bg1"/>
          </a:solidFill>
          <a:ln>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今後の取組の方向性</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▶大阪の文化・芸術のさらなる活性化</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marL="266700" indent="-182563"/>
            <a:r>
              <a:rPr kumimoji="1" lang="ja-JP" altLang="en-US" sz="900" dirty="0">
                <a:solidFill>
                  <a:schemeClr val="tx1"/>
                </a:solidFill>
                <a:latin typeface="BIZ UDPゴシック" panose="020B0400000000000000" pitchFamily="50" charset="-128"/>
                <a:ea typeface="BIZ UDPゴシック" panose="020B0400000000000000" pitchFamily="50" charset="-128"/>
              </a:rPr>
              <a:t>・文化芸術による都市魅力の向上、国内外への発信の推進</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2075"/>
            <a:r>
              <a:rPr kumimoji="1" lang="ja-JP" altLang="en-US" sz="900" dirty="0">
                <a:solidFill>
                  <a:schemeClr val="tx1"/>
                </a:solidFill>
                <a:latin typeface="BIZ UDPゴシック" panose="020B0400000000000000" pitchFamily="50" charset="-128"/>
                <a:ea typeface="BIZ UDPゴシック" panose="020B0400000000000000" pitchFamily="50" charset="-128"/>
              </a:rPr>
              <a:t>・大阪への持続的な来訪者の確保と文化の振興</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marR="0" lvl="0" indent="-92075"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多彩な</a:t>
            </a:r>
            <a:r>
              <a:rPr kumimoji="1" lang="ja-JP" altLang="en-US"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文化芸術を支える人材の育成</a:t>
            </a: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r>
              <a:rPr kumimoji="1" lang="ja-JP" altLang="en-US" sz="1000" b="1" dirty="0">
                <a:solidFill>
                  <a:schemeClr val="tx1"/>
                </a:solidFill>
                <a:latin typeface="BIZ UDPゴシック" panose="020B0400000000000000" pitchFamily="50" charset="-128"/>
                <a:ea typeface="BIZ UDPゴシック" panose="020B0400000000000000" pitchFamily="50" charset="-128"/>
              </a:rPr>
              <a:t>▶スポーツツーリズムの推進</a:t>
            </a:r>
            <a:endParaRPr kumimoji="1" lang="en-US" altLang="ja-JP" sz="1000" b="1"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・大規模スポーツ大会の</a:t>
            </a:r>
            <a:r>
              <a:rPr kumimoji="1" lang="ja-JP" altLang="en-US" sz="900" b="1" dirty="0">
                <a:solidFill>
                  <a:schemeClr val="tx1"/>
                </a:solidFill>
                <a:latin typeface="BIZ UDPゴシック" panose="020B0400000000000000" pitchFamily="50" charset="-128"/>
                <a:ea typeface="BIZ UDPゴシック" panose="020B0400000000000000" pitchFamily="50" charset="-128"/>
              </a:rPr>
              <a:t>誘</a:t>
            </a:r>
            <a:r>
              <a:rPr kumimoji="1" lang="ja-JP" altLang="en-US" sz="900" dirty="0">
                <a:solidFill>
                  <a:schemeClr val="tx1"/>
                </a:solidFill>
                <a:latin typeface="BIZ UDPゴシック" panose="020B0400000000000000" pitchFamily="50" charset="-128"/>
                <a:ea typeface="BIZ UDPゴシック" panose="020B0400000000000000" pitchFamily="50" charset="-128"/>
              </a:rPr>
              <a:t>致、スポーツツーリズムの推進　</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pPr marL="179388" indent="-90488"/>
            <a:r>
              <a:rPr kumimoji="1" lang="ja-JP" altLang="en-US" sz="900" dirty="0">
                <a:solidFill>
                  <a:schemeClr val="tx1"/>
                </a:solidFill>
                <a:latin typeface="BIZ UDPゴシック" panose="020B0400000000000000" pitchFamily="50" charset="-128"/>
                <a:ea typeface="BIZ UDPゴシック" panose="020B0400000000000000" pitchFamily="50" charset="-128"/>
              </a:rPr>
              <a:t>・スポーツを体験する、鑑賞する機会の拡充</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61E8E0DD-884A-4BAE-8033-425D327B9551}"/>
              </a:ext>
            </a:extLst>
          </p:cNvPr>
          <p:cNvSpPr/>
          <p:nvPr/>
        </p:nvSpPr>
        <p:spPr>
          <a:xfrm>
            <a:off x="4946975" y="1222623"/>
            <a:ext cx="3494470" cy="204091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取組・成果</a:t>
            </a:r>
            <a:r>
              <a:rPr lang="en-US" altLang="ja-JP" sz="900" dirty="0">
                <a:solidFill>
                  <a:schemeClr val="tx1"/>
                </a:solidFill>
                <a:latin typeface="BIZ UDPゴシック" panose="020B0400000000000000" pitchFamily="50" charset="-128"/>
                <a:ea typeface="BIZ UDPゴシック" panose="020B0400000000000000" pitchFamily="50" charset="-128"/>
              </a:rPr>
              <a:t>】</a:t>
            </a:r>
          </a:p>
          <a:p>
            <a:r>
              <a:rPr lang="ja-JP" altLang="en-US" sz="1050" b="1" dirty="0">
                <a:solidFill>
                  <a:schemeClr val="tx1"/>
                </a:solidFill>
                <a:latin typeface="BIZ UDPゴシック" panose="020B0400000000000000" pitchFamily="50" charset="-128"/>
                <a:ea typeface="BIZ UDPゴシック" panose="020B0400000000000000" pitchFamily="50" charset="-128"/>
              </a:rPr>
              <a:t>○大阪の文化・芸術の活性化</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77800" indent="-87313"/>
            <a:r>
              <a:rPr lang="ja-JP" altLang="en-US" sz="850" dirty="0">
                <a:solidFill>
                  <a:schemeClr val="tx1"/>
                </a:solidFill>
                <a:latin typeface="BIZ UDPゴシック" panose="020B0400000000000000" pitchFamily="50" charset="-128"/>
                <a:ea typeface="BIZ UDPゴシック" panose="020B0400000000000000" pitchFamily="50" charset="-128"/>
              </a:rPr>
              <a:t>・万博を契機に、国内外からの多くの来阪者に大阪の文化芸術を</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楽しんでもらうことを目的に、府内の劇場やホール、公園等で上方伝統芸能や演芸など、様々な文化芸術プログラムを創作・実施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77800" indent="-87313"/>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95</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96</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0"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年度６４公演</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r>
              <a:rPr kumimoji="0"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a:t>
            </a:r>
            <a:r>
              <a:rPr kumimoji="0"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日時点終了分）</a:t>
            </a:r>
            <a:r>
              <a:rPr kumimoji="0"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lang="ja-JP" altLang="en-US" sz="700" dirty="0">
                <a:solidFill>
                  <a:schemeClr val="tx1"/>
                </a:solidFill>
                <a:latin typeface="BIZ UDPゴシック" panose="020B0400000000000000" pitchFamily="50" charset="-128"/>
                <a:ea typeface="BIZ UDPゴシック" panose="020B0400000000000000" pitchFamily="50" charset="-128"/>
              </a:rPr>
              <a:t>　</a:t>
            </a:r>
            <a:r>
              <a:rPr lang="ja-JP" altLang="en-US" sz="900" dirty="0">
                <a:solidFill>
                  <a:schemeClr val="tx1"/>
                </a:solidFill>
                <a:latin typeface="BIZ UDPゴシック" panose="020B0400000000000000" pitchFamily="50" charset="-128"/>
                <a:ea typeface="BIZ UDPゴシック" panose="020B0400000000000000" pitchFamily="50" charset="-128"/>
              </a:rPr>
              <a:t>　　　　　</a:t>
            </a:r>
            <a:r>
              <a:rPr lang="ja-JP" altLang="en-US" sz="1000" dirty="0">
                <a:solidFill>
                  <a:schemeClr val="tx1"/>
                </a:solidFill>
                <a:latin typeface="BIZ UDPゴシック" panose="020B0400000000000000" pitchFamily="50" charset="-128"/>
                <a:ea typeface="BIZ UDPゴシック" panose="020B0400000000000000" pitchFamily="50" charset="-128"/>
              </a:rPr>
              <a:t>　　　　　　　　　　　　　　　　　　　　　　　　　　　　　　　　　</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marL="177800" marR="0" lvl="0" indent="-87313" algn="l" defTabSz="457200" rtl="0" eaLnBrk="1" fontAlgn="auto" latinLnBrk="0" hangingPunct="1">
              <a:lnSpc>
                <a:spcPct val="100000"/>
              </a:lnSpc>
              <a:spcBef>
                <a:spcPts val="0"/>
              </a:spcBef>
              <a:spcAft>
                <a:spcPts val="0"/>
              </a:spcAft>
              <a:buClrTx/>
              <a:buSzTx/>
              <a:buFontTx/>
              <a:buNone/>
              <a:tabLst/>
              <a:defRPr/>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・市町村等とも連携し、</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府内各地の文化財等</a:t>
            </a:r>
            <a:r>
              <a:rPr lang="ja-JP" altLang="en-US" sz="850" dirty="0">
                <a:solidFill>
                  <a:schemeClr val="tx1"/>
                </a:solidFill>
                <a:latin typeface="BIZ UDPゴシック" panose="020B0400000000000000" pitchFamily="50" charset="-128"/>
                <a:ea typeface="BIZ UDPゴシック" panose="020B0400000000000000" pitchFamily="50" charset="-128"/>
              </a:rPr>
              <a:t>を舞台とした</a:t>
            </a: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文化芸術</a:t>
            </a:r>
            <a:br>
              <a:rPr kumimoji="0" lang="en-US" altLang="ja-JP"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br>
            <a:r>
              <a:rPr kumimoji="0" lang="ja-JP" altLang="en-US" sz="850" b="0" i="0" u="non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プログラムを</a:t>
            </a:r>
            <a:r>
              <a:rPr kumimoji="0"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実施</a:t>
            </a:r>
            <a:endParaRPr kumimoji="0"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marR="0" lvl="0" indent="-87313"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37</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49</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公演、</a:t>
            </a:r>
            <a:r>
              <a:rPr kumimoji="1" lang="ja-JP" altLang="en-US" sz="700" dirty="0">
                <a:solidFill>
                  <a:schemeClr val="tx1"/>
                </a:solidFill>
                <a:latin typeface="BIZ UDPゴシック" panose="020B0400000000000000" pitchFamily="50" charset="-128"/>
                <a:ea typeface="BIZ UDPゴシック" panose="020B0400000000000000" pitchFamily="50" charset="-128"/>
              </a:rPr>
              <a:t>令和</a:t>
            </a:r>
            <a:r>
              <a:rPr kumimoji="1" lang="en-US" altLang="ja-JP"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7</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年度１１公演</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13</a:t>
            </a:r>
            <a:r>
              <a:rPr kumimoji="1" lang="ja-JP" altLang="en-US" sz="5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日時点終了分）</a:t>
            </a:r>
            <a:r>
              <a:rPr kumimoji="1" lang="ja-JP" altLang="en-US" sz="7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endParaRPr kumimoji="1" lang="en-US" altLang="ja-JP" sz="7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77800" indent="-87313"/>
            <a:endParaRPr lang="en-US" altLang="ja-JP" sz="500" b="1" dirty="0">
              <a:solidFill>
                <a:schemeClr val="tx1"/>
              </a:solidFill>
              <a:latin typeface="BIZ UDゴシック" panose="020B0400000000000000" pitchFamily="49" charset="-128"/>
              <a:ea typeface="BIZ UDゴシック" panose="020B0400000000000000" pitchFamily="49" charset="-128"/>
            </a:endParaRPr>
          </a:p>
          <a:p>
            <a:pPr marL="177800" indent="-87313"/>
            <a:r>
              <a:rPr lang="ja-JP" altLang="en-US" sz="850" dirty="0">
                <a:solidFill>
                  <a:schemeClr val="tx1"/>
                </a:solidFill>
                <a:latin typeface="BIZ UDゴシック" panose="020B0400000000000000" pitchFamily="49" charset="-128"/>
                <a:ea typeface="BIZ UDゴシック" panose="020B0400000000000000" pitchFamily="49" charset="-128"/>
              </a:rPr>
              <a:t>・大阪ベイエリアにある「さきしまコスモタワー」の外壁を</a:t>
            </a:r>
            <a:br>
              <a:rPr lang="en-US" altLang="ja-JP" sz="850" dirty="0">
                <a:solidFill>
                  <a:schemeClr val="tx1"/>
                </a:solidFill>
                <a:latin typeface="BIZ UDゴシック" panose="020B0400000000000000" pitchFamily="49" charset="-128"/>
                <a:ea typeface="BIZ UDゴシック" panose="020B0400000000000000" pitchFamily="49" charset="-128"/>
              </a:rPr>
            </a:br>
            <a:r>
              <a:rPr lang="en-US" altLang="ja-JP" sz="850" dirty="0">
                <a:solidFill>
                  <a:schemeClr val="tx1"/>
                </a:solidFill>
                <a:latin typeface="BIZ UDゴシック" panose="020B0400000000000000" pitchFamily="49" charset="-128"/>
                <a:ea typeface="BIZ UDゴシック" panose="020B0400000000000000" pitchFamily="49" charset="-128"/>
              </a:rPr>
              <a:t> </a:t>
            </a:r>
            <a:r>
              <a:rPr lang="ja-JP" altLang="en-US" sz="850" dirty="0">
                <a:solidFill>
                  <a:schemeClr val="tx1"/>
                </a:solidFill>
                <a:latin typeface="BIZ UDゴシック" panose="020B0400000000000000" pitchFamily="49" charset="-128"/>
                <a:ea typeface="BIZ UDゴシック" panose="020B0400000000000000" pitchFamily="49" charset="-128"/>
              </a:rPr>
              <a:t>レーザーマッピングで彩る、光のデジタルアートを展開</a:t>
            </a:r>
            <a:endParaRPr lang="en-US" altLang="ja-JP" sz="850" dirty="0">
              <a:solidFill>
                <a:schemeClr val="tx1"/>
              </a:solidFill>
              <a:latin typeface="BIZ UDゴシック" panose="020B0400000000000000" pitchFamily="49" charset="-128"/>
              <a:ea typeface="BIZ UDゴシック" panose="020B0400000000000000" pitchFamily="49" charset="-128"/>
            </a:endParaRPr>
          </a:p>
          <a:p>
            <a:pPr marL="177800" indent="-87313"/>
            <a:endParaRPr lang="en-US" altLang="ja-JP" sz="500" dirty="0">
              <a:solidFill>
                <a:schemeClr val="tx1"/>
              </a:solidFill>
              <a:latin typeface="BIZ UDゴシック" panose="020B0400000000000000" pitchFamily="49" charset="-128"/>
              <a:ea typeface="BIZ UDゴシック" panose="020B0400000000000000" pitchFamily="49" charset="-128"/>
            </a:endParaRPr>
          </a:p>
          <a:p>
            <a:pPr marL="177800" indent="-87313"/>
            <a:r>
              <a:rPr lang="ja-JP" altLang="en-US" sz="850" dirty="0">
                <a:solidFill>
                  <a:schemeClr val="tx1"/>
                </a:solidFill>
                <a:latin typeface="BIZ UDゴシック" panose="020B0400000000000000" pitchFamily="49" charset="-128"/>
                <a:ea typeface="BIZ UDゴシック" panose="020B0400000000000000" pitchFamily="49" charset="-128"/>
              </a:rPr>
              <a:t>・万博を契機に府が所蔵する美術作品「大阪府</a:t>
            </a:r>
            <a:r>
              <a:rPr lang="en-US" altLang="ja-JP" sz="850" dirty="0">
                <a:solidFill>
                  <a:schemeClr val="tx1"/>
                </a:solidFill>
                <a:latin typeface="BIZ UDゴシック" panose="020B0400000000000000" pitchFamily="49" charset="-128"/>
                <a:ea typeface="BIZ UDゴシック" panose="020B0400000000000000" pitchFamily="49" charset="-128"/>
              </a:rPr>
              <a:t>20</a:t>
            </a:r>
            <a:r>
              <a:rPr lang="ja-JP" altLang="en-US" sz="850" dirty="0">
                <a:solidFill>
                  <a:schemeClr val="tx1"/>
                </a:solidFill>
                <a:latin typeface="BIZ UDゴシック" panose="020B0400000000000000" pitchFamily="49" charset="-128"/>
                <a:ea typeface="BIZ UDゴシック" panose="020B0400000000000000" pitchFamily="49" charset="-128"/>
              </a:rPr>
              <a:t>世紀美術</a:t>
            </a:r>
            <a:br>
              <a:rPr lang="en-US" altLang="ja-JP" sz="850" dirty="0">
                <a:solidFill>
                  <a:schemeClr val="tx1"/>
                </a:solidFill>
                <a:latin typeface="BIZ UDゴシック" panose="020B0400000000000000" pitchFamily="49" charset="-128"/>
                <a:ea typeface="BIZ UDゴシック" panose="020B0400000000000000" pitchFamily="49" charset="-128"/>
              </a:rPr>
            </a:br>
            <a:r>
              <a:rPr lang="en-US" altLang="ja-JP" sz="850" dirty="0">
                <a:solidFill>
                  <a:schemeClr val="tx1"/>
                </a:solidFill>
                <a:latin typeface="BIZ UDゴシック" panose="020B0400000000000000" pitchFamily="49" charset="-128"/>
                <a:ea typeface="BIZ UDゴシック" panose="020B0400000000000000" pitchFamily="49" charset="-128"/>
              </a:rPr>
              <a:t> </a:t>
            </a:r>
            <a:r>
              <a:rPr lang="ja-JP" altLang="en-US" sz="850" dirty="0">
                <a:solidFill>
                  <a:schemeClr val="tx1"/>
                </a:solidFill>
                <a:latin typeface="BIZ UDゴシック" panose="020B0400000000000000" pitchFamily="49" charset="-128"/>
                <a:ea typeface="BIZ UDゴシック" panose="020B0400000000000000" pitchFamily="49" charset="-128"/>
              </a:rPr>
              <a:t>コレクション」の活用を活性化</a:t>
            </a:r>
            <a:endParaRPr lang="ja-JP" altLang="en-US" sz="85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a:p>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45A2DE8E-1D69-4B21-A2BF-95C35187104C}"/>
              </a:ext>
            </a:extLst>
          </p:cNvPr>
          <p:cNvSpPr/>
          <p:nvPr/>
        </p:nvSpPr>
        <p:spPr>
          <a:xfrm>
            <a:off x="4946976" y="3288575"/>
            <a:ext cx="3437002" cy="1152000"/>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050" b="1" dirty="0">
                <a:solidFill>
                  <a:schemeClr val="tx1"/>
                </a:solidFill>
                <a:latin typeface="BIZ UDPゴシック" panose="020B0400000000000000" pitchFamily="50" charset="-128"/>
                <a:ea typeface="BIZ UDPゴシック" panose="020B0400000000000000" pitchFamily="50" charset="-128"/>
              </a:rPr>
              <a:t>○スポーツ都市・大阪の創出</a:t>
            </a:r>
            <a:endParaRPr lang="en-US" altLang="ja-JP" sz="1050" b="1"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50" dirty="0">
                <a:solidFill>
                  <a:schemeClr val="tx1"/>
                </a:solidFill>
                <a:latin typeface="BIZ UDPゴシック" panose="020B0400000000000000" pitchFamily="50" charset="-128"/>
                <a:ea typeface="BIZ UDPゴシック" panose="020B0400000000000000" pitchFamily="50" charset="-128"/>
              </a:rPr>
              <a:t>・万博にあわせて、世界最高峰のアクションスポーツ競技大会</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「Ｘ </a:t>
            </a:r>
            <a:r>
              <a:rPr lang="en-US" altLang="ja-JP" sz="850" dirty="0">
                <a:solidFill>
                  <a:schemeClr val="tx1"/>
                </a:solidFill>
                <a:latin typeface="BIZ UDPゴシック" panose="020B0400000000000000" pitchFamily="50" charset="-128"/>
                <a:ea typeface="BIZ UDPゴシック" panose="020B0400000000000000" pitchFamily="50" charset="-128"/>
              </a:rPr>
              <a:t>Games Osaka 2025</a:t>
            </a:r>
            <a:r>
              <a:rPr lang="ja-JP" altLang="en-US" sz="850" dirty="0">
                <a:solidFill>
                  <a:schemeClr val="tx1"/>
                </a:solidFill>
                <a:latin typeface="BIZ UDPゴシック" panose="020B0400000000000000" pitchFamily="50" charset="-128"/>
                <a:ea typeface="BIZ UDPゴシック" panose="020B0400000000000000" pitchFamily="50" charset="-128"/>
              </a:rPr>
              <a:t>」を開催</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2075"/>
            <a:r>
              <a:rPr lang="ja-JP" altLang="en-US" sz="850" dirty="0">
                <a:solidFill>
                  <a:schemeClr val="tx1"/>
                </a:solidFill>
                <a:latin typeface="BIZ UDPゴシック" panose="020B0400000000000000" pitchFamily="50" charset="-128"/>
                <a:ea typeface="BIZ UDPゴシック" panose="020B0400000000000000" pitchFamily="50" charset="-128"/>
              </a:rPr>
              <a:t>・アーバンスポーツを中心にショーやスポーツ体験会、ＡＲ等を活用した魅力的なイベントを開催し、若年層中心に幅広い層にスポーツの魅力を発信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r>
              <a:rPr kumimoji="1" lang="ja-JP" altLang="en-US" sz="1000" i="0" u="none" strike="noStrike" kern="1200" dirty="0">
                <a:solidFill>
                  <a:schemeClr val="tx1"/>
                </a:solidFill>
                <a:effectLst/>
                <a:latin typeface="BIZ UDPゴシック" panose="020B0400000000000000" pitchFamily="50" charset="-128"/>
                <a:ea typeface="BIZ UDPゴシック" panose="020B0400000000000000" pitchFamily="50" charset="-128"/>
              </a:rPr>
              <a:t>　</a:t>
            </a: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E521463-14F2-4B3E-8315-F3FBB2E28964}"/>
              </a:ext>
            </a:extLst>
          </p:cNvPr>
          <p:cNvSpPr/>
          <p:nvPr/>
        </p:nvSpPr>
        <p:spPr>
          <a:xfrm>
            <a:off x="387144" y="3819680"/>
            <a:ext cx="3218010" cy="1387736"/>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endParaRPr kumimoji="1" lang="en-US" altLang="ja-JP" sz="1000" i="0" u="none" strike="noStrike" kern="120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58" name="二等辺三角形 57">
            <a:extLst>
              <a:ext uri="{FF2B5EF4-FFF2-40B4-BE49-F238E27FC236}">
                <a16:creationId xmlns:a16="http://schemas.microsoft.com/office/drawing/2014/main" id="{8EA09FE1-F424-476C-9A8C-EF7F71D593B2}"/>
              </a:ext>
            </a:extLst>
          </p:cNvPr>
          <p:cNvSpPr/>
          <p:nvPr/>
        </p:nvSpPr>
        <p:spPr>
          <a:xfrm flipV="1">
            <a:off x="6774245" y="4549211"/>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6B4D6D70-1750-40C2-B89B-17767F0BE058}"/>
              </a:ext>
            </a:extLst>
          </p:cNvPr>
          <p:cNvSpPr/>
          <p:nvPr/>
        </p:nvSpPr>
        <p:spPr>
          <a:xfrm>
            <a:off x="457916" y="4785762"/>
            <a:ext cx="4234030" cy="396000"/>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50" b="1" dirty="0">
                <a:solidFill>
                  <a:srgbClr val="FF0000"/>
                </a:solidFill>
                <a:latin typeface="BIZ UDPゴシック" panose="020B0400000000000000" pitchFamily="50" charset="-128"/>
                <a:ea typeface="BIZ UDPゴシック" panose="020B0400000000000000" pitchFamily="50" charset="-128"/>
              </a:rPr>
              <a:t>6,000</a:t>
            </a:r>
            <a:r>
              <a:rPr lang="ja-JP" altLang="en-US" sz="105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四角形: 角を丸くする 49">
            <a:extLst>
              <a:ext uri="{FF2B5EF4-FFF2-40B4-BE49-F238E27FC236}">
                <a16:creationId xmlns:a16="http://schemas.microsoft.com/office/drawing/2014/main" id="{CDBDAA66-27A6-4E27-A205-2E3B27380879}"/>
              </a:ext>
            </a:extLst>
          </p:cNvPr>
          <p:cNvSpPr/>
          <p:nvPr/>
        </p:nvSpPr>
        <p:spPr>
          <a:xfrm>
            <a:off x="5080482" y="4782628"/>
            <a:ext cx="4206341" cy="395999"/>
          </a:xfrm>
          <a:prstGeom prst="roundRect">
            <a:avLst>
              <a:gd name="adj" fmla="val 16667"/>
            </a:avLst>
          </a:prstGeom>
          <a:solidFill>
            <a:schemeClr val="bg1">
              <a:lumMod val="75000"/>
              <a:alpha val="50000"/>
            </a:schemeClr>
          </a:solidFill>
          <a:ln w="9525">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万博後のめざす姿</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　 </a:t>
            </a:r>
            <a:r>
              <a:rPr lang="ja-JP" altLang="en-US" sz="1050" b="1" dirty="0">
                <a:solidFill>
                  <a:srgbClr val="FF0000"/>
                </a:solidFill>
                <a:latin typeface="BIZ UDPゴシック" panose="020B0400000000000000" pitchFamily="50" charset="-128"/>
                <a:ea typeface="BIZ UDPゴシック" panose="020B0400000000000000" pitchFamily="50" charset="-128"/>
              </a:rPr>
              <a:t>「訪日外客数</a:t>
            </a:r>
            <a:r>
              <a:rPr lang="en-US" altLang="ja-JP" sz="1050" b="1" dirty="0">
                <a:solidFill>
                  <a:srgbClr val="FF0000"/>
                </a:solidFill>
                <a:latin typeface="BIZ UDPゴシック" panose="020B0400000000000000" pitchFamily="50" charset="-128"/>
                <a:ea typeface="BIZ UDPゴシック" panose="020B0400000000000000" pitchFamily="50" charset="-128"/>
              </a:rPr>
              <a:t>6,000</a:t>
            </a:r>
            <a:r>
              <a:rPr lang="ja-JP" altLang="en-US" sz="1050" b="1" dirty="0">
                <a:solidFill>
                  <a:srgbClr val="FF0000"/>
                </a:solidFill>
                <a:latin typeface="BIZ UDPゴシック" panose="020B0400000000000000" pitchFamily="50" charset="-128"/>
                <a:ea typeface="BIZ UDPゴシック" panose="020B0400000000000000" pitchFamily="50" charset="-128"/>
              </a:rPr>
              <a:t>万人の目標達成に向け、</a:t>
            </a:r>
            <a:endParaRPr lang="en-US" altLang="ja-JP" sz="1050" b="1"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rgbClr val="FF0000"/>
                </a:solidFill>
                <a:latin typeface="BIZ UDPゴシック" panose="020B0400000000000000" pitchFamily="50" charset="-128"/>
                <a:ea typeface="BIZ UDPゴシック" panose="020B0400000000000000" pitchFamily="50" charset="-128"/>
              </a:rPr>
              <a:t>　　　　　　　　　　　　　　　 大阪・関西が牽引」</a:t>
            </a:r>
            <a:endParaRPr kumimoji="0" lang="ja-JP" altLang="en-US" sz="105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365796D0-D7A8-4F07-86E5-30A287DAACE7}"/>
              </a:ext>
            </a:extLst>
          </p:cNvPr>
          <p:cNvSpPr txBox="1"/>
          <p:nvPr/>
        </p:nvSpPr>
        <p:spPr>
          <a:xfrm>
            <a:off x="281443" y="514891"/>
            <a:ext cx="49516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①　多様な都市魅力の創出・発信</a:t>
            </a:r>
            <a:endParaRPr kumimoji="0" lang="en-US" altLang="ja-JP" sz="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65" name="正方形/長方形 64">
            <a:extLst>
              <a:ext uri="{FF2B5EF4-FFF2-40B4-BE49-F238E27FC236}">
                <a16:creationId xmlns:a16="http://schemas.microsoft.com/office/drawing/2014/main" id="{99FB987F-AF31-44B7-A973-0A2770B413BF}"/>
              </a:ext>
            </a:extLst>
          </p:cNvPr>
          <p:cNvSpPr/>
          <p:nvPr/>
        </p:nvSpPr>
        <p:spPr>
          <a:xfrm>
            <a:off x="417395" y="2759659"/>
            <a:ext cx="2708447" cy="1666157"/>
          </a:xfrm>
          <a:prstGeom prst="rect">
            <a:avLst/>
          </a:prstGeom>
          <a:noFill/>
          <a:ln w="25400">
            <a:noFill/>
          </a:ln>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kumimoji="0" lang="ja-JP" altLang="en-US"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大阪産（もん）の国内外への魅力発信</a:t>
            </a:r>
            <a:endParaRPr kumimoji="0" lang="en-US" altLang="ja-JP" sz="105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0" lang="ja-JP" altLang="en-US"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・大阪産（もん）の試食や販売、参加型イベント等を</a:t>
            </a:r>
            <a:endParaRPr kumimoji="0" lang="en-US" altLang="ja-JP"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lang="ja-JP" altLang="en-US" sz="850" dirty="0">
                <a:solidFill>
                  <a:schemeClr val="tx1"/>
                </a:solidFill>
                <a:latin typeface="BIZ UDPゴシック" panose="020B0400000000000000" pitchFamily="50" charset="-128"/>
                <a:ea typeface="BIZ UDPゴシック" panose="020B0400000000000000" pitchFamily="50" charset="-128"/>
              </a:rPr>
              <a:t>　</a:t>
            </a:r>
            <a:r>
              <a:rPr kumimoji="0" lang="ja-JP" altLang="en-US"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通じて魅力を広く発信</a:t>
            </a:r>
            <a:endParaRPr kumimoji="0" lang="en-US" altLang="ja-JP" sz="85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marR="0" lvl="0" algn="l" defTabSz="457200" rtl="0"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常設パビリオン他、催事計</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16</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回・延べ</a:t>
            </a:r>
            <a:r>
              <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215</a:t>
            </a:r>
            <a:r>
              <a:rPr kumimoji="1" lang="ja-JP" altLang="en-US"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rPr>
              <a:t>日間）</a:t>
            </a:r>
            <a:endParaRPr kumimoji="1" lang="en-US" altLang="ja-JP" sz="85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92075"/>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182563" indent="-90488"/>
            <a:r>
              <a:rPr lang="ja-JP" altLang="en-US" sz="850" dirty="0">
                <a:solidFill>
                  <a:schemeClr val="tx1"/>
                </a:solidFill>
                <a:latin typeface="BIZ UDPゴシック" panose="020B0400000000000000" pitchFamily="50" charset="-128"/>
                <a:ea typeface="BIZ UDPゴシック" panose="020B0400000000000000" pitchFamily="50" charset="-128"/>
              </a:rPr>
              <a:t>・会場外での大阪産（もん）</a:t>
            </a:r>
            <a:r>
              <a:rPr lang="en-US" altLang="ja-JP" sz="850" dirty="0">
                <a:solidFill>
                  <a:schemeClr val="tx1"/>
                </a:solidFill>
                <a:latin typeface="BIZ UDPゴシック" panose="020B0400000000000000" pitchFamily="50" charset="-128"/>
                <a:ea typeface="BIZ UDPゴシック" panose="020B0400000000000000" pitchFamily="50" charset="-128"/>
              </a:rPr>
              <a:t>PR</a:t>
            </a:r>
            <a:r>
              <a:rPr lang="ja-JP" altLang="en-US" sz="850" dirty="0">
                <a:solidFill>
                  <a:schemeClr val="tx1"/>
                </a:solidFill>
                <a:latin typeface="BIZ UDPゴシック" panose="020B0400000000000000" pitchFamily="50" charset="-128"/>
                <a:ea typeface="BIZ UDPゴシック" panose="020B0400000000000000" pitchFamily="50" charset="-128"/>
              </a:rPr>
              <a:t>イベントを通じた購入</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促進および府内周遊の促進や農空間訪問ツアーの開催を通して農業・農空間への理解を深める</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きっかけ作りを実施</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endParaRPr lang="en-US" altLang="ja-JP" sz="850" dirty="0">
              <a:solidFill>
                <a:schemeClr val="tx1"/>
              </a:solidFill>
              <a:latin typeface="BIZ UDPゴシック" panose="020B0400000000000000" pitchFamily="50" charset="-128"/>
              <a:ea typeface="BIZ UDPゴシック" panose="020B0400000000000000" pitchFamily="50" charset="-128"/>
            </a:endParaRPr>
          </a:p>
          <a:p>
            <a:pPr marL="92075"/>
            <a:r>
              <a:rPr lang="ja-JP" altLang="en-US" sz="850" dirty="0">
                <a:solidFill>
                  <a:schemeClr val="tx1"/>
                </a:solidFill>
                <a:latin typeface="BIZ UDPゴシック" panose="020B0400000000000000" pitchFamily="50" charset="-128"/>
                <a:ea typeface="BIZ UDPゴシック" panose="020B0400000000000000" pitchFamily="50" charset="-128"/>
              </a:rPr>
              <a:t>・万博を契機に料理人団体や海外パビリオンとの</a:t>
            </a:r>
            <a:br>
              <a:rPr lang="en-US" altLang="ja-JP" sz="850" dirty="0">
                <a:solidFill>
                  <a:schemeClr val="tx1"/>
                </a:solidFill>
                <a:latin typeface="BIZ UDPゴシック" panose="020B0400000000000000" pitchFamily="50" charset="-128"/>
                <a:ea typeface="BIZ UDPゴシック" panose="020B0400000000000000" pitchFamily="50" charset="-128"/>
              </a:rPr>
            </a:br>
            <a:r>
              <a:rPr lang="ja-JP" altLang="en-US" sz="850" dirty="0">
                <a:solidFill>
                  <a:schemeClr val="tx1"/>
                </a:solidFill>
                <a:latin typeface="BIZ UDPゴシック" panose="020B0400000000000000" pitchFamily="50" charset="-128"/>
                <a:ea typeface="BIZ UDPゴシック" panose="020B0400000000000000" pitchFamily="50" charset="-128"/>
              </a:rPr>
              <a:t>　新たな関係を構築し、</a:t>
            </a:r>
            <a:r>
              <a:rPr kumimoji="1" lang="ja-JP" altLang="en-US" sz="850" b="0" dirty="0">
                <a:solidFill>
                  <a:schemeClr val="tx1"/>
                </a:solidFill>
                <a:latin typeface="BIZ UDPゴシック" panose="020B0400000000000000" pitchFamily="50" charset="-128"/>
                <a:ea typeface="BIZ UDPゴシック" panose="020B0400000000000000" pitchFamily="50" charset="-128"/>
              </a:rPr>
              <a:t>食文化を通じて</a:t>
            </a:r>
            <a:r>
              <a:rPr lang="ja-JP" altLang="en-US" sz="850" dirty="0">
                <a:solidFill>
                  <a:schemeClr val="tx1"/>
                </a:solidFill>
                <a:latin typeface="BIZ UDPゴシック" panose="020B0400000000000000" pitchFamily="50" charset="-128"/>
                <a:ea typeface="BIZ UDPゴシック" panose="020B0400000000000000" pitchFamily="50" charset="-128"/>
              </a:rPr>
              <a:t>魅力を発信</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r>
              <a:rPr lang="ja-JP" altLang="en-US" sz="850" dirty="0">
                <a:solidFill>
                  <a:schemeClr val="tx1"/>
                </a:solidFill>
                <a:latin typeface="BIZ UDPゴシック" panose="020B0400000000000000" pitchFamily="50" charset="-128"/>
                <a:ea typeface="BIZ UDPゴシック" panose="020B0400000000000000" pitchFamily="50" charset="-128"/>
              </a:rPr>
              <a:t>　　（</a:t>
            </a:r>
            <a:r>
              <a:rPr lang="en-US" altLang="ja-JP" sz="850" dirty="0">
                <a:solidFill>
                  <a:schemeClr val="tx1"/>
                </a:solidFill>
                <a:latin typeface="BIZ UDPゴシック" panose="020B0400000000000000" pitchFamily="50" charset="-128"/>
                <a:ea typeface="BIZ UDPゴシック" panose="020B0400000000000000" pitchFamily="50" charset="-128"/>
              </a:rPr>
              <a:t>12</a:t>
            </a:r>
            <a:r>
              <a:rPr lang="ja-JP" altLang="en-US" sz="850" dirty="0">
                <a:solidFill>
                  <a:schemeClr val="tx1"/>
                </a:solidFill>
                <a:latin typeface="BIZ UDPゴシック" panose="020B0400000000000000" pitchFamily="50" charset="-128"/>
                <a:ea typeface="BIZ UDPゴシック" panose="020B0400000000000000" pitchFamily="50" charset="-128"/>
              </a:rPr>
              <a:t>か国、</a:t>
            </a:r>
            <a:r>
              <a:rPr lang="en-US" altLang="ja-JP" sz="850" dirty="0">
                <a:solidFill>
                  <a:schemeClr val="tx1"/>
                </a:solidFill>
                <a:latin typeface="BIZ UDPゴシック" panose="020B0400000000000000" pitchFamily="50" charset="-128"/>
                <a:ea typeface="BIZ UDPゴシック" panose="020B0400000000000000" pitchFamily="50" charset="-128"/>
              </a:rPr>
              <a:t>14</a:t>
            </a:r>
            <a:r>
              <a:rPr lang="ja-JP" altLang="en-US" sz="850" dirty="0">
                <a:solidFill>
                  <a:schemeClr val="tx1"/>
                </a:solidFill>
                <a:latin typeface="BIZ UDPゴシック" panose="020B0400000000000000" pitchFamily="50" charset="-128"/>
                <a:ea typeface="BIZ UDPゴシック" panose="020B0400000000000000" pitchFamily="50" charset="-128"/>
              </a:rPr>
              <a:t>回）</a:t>
            </a:r>
            <a:endParaRPr lang="en-US" altLang="ja-JP" sz="850" dirty="0">
              <a:solidFill>
                <a:schemeClr val="tx1"/>
              </a:solidFill>
              <a:latin typeface="BIZ UDPゴシック" panose="020B0400000000000000" pitchFamily="50" charset="-128"/>
              <a:ea typeface="BIZ UDPゴシック" panose="020B0400000000000000" pitchFamily="50" charset="-128"/>
            </a:endParaRPr>
          </a:p>
          <a:p>
            <a:endParaRPr lang="en-US" altLang="ja-JP" sz="900" dirty="0">
              <a:solidFill>
                <a:schemeClr val="tx1"/>
              </a:solidFill>
              <a:latin typeface="BIZ UDPゴシック" panose="020B0400000000000000" pitchFamily="50" charset="-128"/>
              <a:ea typeface="BIZ UDPゴシック" panose="020B0400000000000000" pitchFamily="50" charset="-128"/>
            </a:endParaRPr>
          </a:p>
          <a:p>
            <a:endParaRPr lang="ja-JP" altLang="en-US" sz="900" dirty="0">
              <a:solidFill>
                <a:schemeClr val="tx1"/>
              </a:solidFill>
              <a:latin typeface="BIZ UDPゴシック" panose="020B0400000000000000" pitchFamily="50" charset="-128"/>
              <a:ea typeface="BIZ UDPゴシック" panose="020B0400000000000000" pitchFamily="50" charset="-128"/>
            </a:endParaRPr>
          </a:p>
          <a:p>
            <a:pPr marL="0" marR="0" indent="0" rtl="0" eaLnBrk="1" fontAlgn="auto" latinLnBrk="0" hangingPunct="1">
              <a:spcBef>
                <a:spcPts val="0"/>
              </a:spcBef>
              <a:spcAft>
                <a:spcPts val="0"/>
              </a:spcAft>
            </a:pPr>
            <a:endParaRPr kumimoji="1" lang="en-US" altLang="ja-JP" sz="1000" i="0" u="none" strike="noStrike" kern="1200" dirty="0">
              <a:solidFill>
                <a:schemeClr val="tx1"/>
              </a:solidFill>
              <a:effectLst/>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A046221C-7C62-4216-A7F2-0EDD8CE3F540}"/>
              </a:ext>
            </a:extLst>
          </p:cNvPr>
          <p:cNvSpPr txBox="1"/>
          <p:nvPr/>
        </p:nvSpPr>
        <p:spPr>
          <a:xfrm>
            <a:off x="2919279" y="2294820"/>
            <a:ext cx="1179233" cy="276999"/>
          </a:xfrm>
          <a:prstGeom prst="rect">
            <a:avLst/>
          </a:prstGeom>
          <a:noFill/>
        </p:spPr>
        <p:txBody>
          <a:bodyPr wrap="square">
            <a:spAutoFit/>
          </a:bodyPr>
          <a:lstStyle/>
          <a:p>
            <a:pPr algn="ctr"/>
            <a:r>
              <a:rPr lang="ja-JP" altLang="en-US" sz="400" dirty="0">
                <a:latin typeface="BIZ UDPゴシック" panose="020B0400000000000000" pitchFamily="50" charset="-128"/>
                <a:ea typeface="BIZ UDPゴシック" panose="020B0400000000000000" pitchFamily="50" charset="-128"/>
              </a:rPr>
              <a:t>国際的な食のシンポジウム</a:t>
            </a:r>
            <a:endParaRPr lang="en-US" altLang="ja-JP" sz="400" dirty="0">
              <a:latin typeface="BIZ UDPゴシック" panose="020B0400000000000000" pitchFamily="50" charset="-128"/>
              <a:ea typeface="BIZ UDPゴシック" panose="020B0400000000000000" pitchFamily="50" charset="-128"/>
            </a:endParaRPr>
          </a:p>
          <a:p>
            <a:pPr algn="ctr"/>
            <a:r>
              <a:rPr lang="ja-JP" altLang="en-US" sz="400" dirty="0">
                <a:latin typeface="BIZ UDPゴシック" panose="020B0400000000000000" pitchFamily="50" charset="-128"/>
                <a:ea typeface="BIZ UDPゴシック" panose="020B0400000000000000" pitchFamily="50" charset="-128"/>
              </a:rPr>
              <a:t>「</a:t>
            </a:r>
            <a:r>
              <a:rPr lang="en-US" altLang="ja-JP" sz="400" dirty="0">
                <a:latin typeface="BIZ UDPゴシック" panose="020B0400000000000000" pitchFamily="50" charset="-128"/>
                <a:ea typeface="BIZ UDPゴシック" panose="020B0400000000000000" pitchFamily="50" charset="-128"/>
              </a:rPr>
              <a:t>Osaka Culinary Immersion</a:t>
            </a:r>
            <a:br>
              <a:rPr lang="en-US" altLang="ja-JP" sz="400" dirty="0">
                <a:latin typeface="BIZ UDPゴシック" panose="020B0400000000000000" pitchFamily="50" charset="-128"/>
                <a:ea typeface="BIZ UDPゴシック" panose="020B0400000000000000" pitchFamily="50" charset="-128"/>
              </a:rPr>
            </a:br>
            <a:r>
              <a:rPr lang="ja-JP" altLang="en-US" sz="400" dirty="0">
                <a:latin typeface="BIZ UDPゴシック" panose="020B0400000000000000" pitchFamily="50" charset="-128"/>
                <a:ea typeface="BIZ UDPゴシック" panose="020B0400000000000000" pitchFamily="50" charset="-128"/>
              </a:rPr>
              <a:t>～天下の台所・大阪の食文化に没入する～」</a:t>
            </a:r>
          </a:p>
        </p:txBody>
      </p:sp>
      <p:sp>
        <p:nvSpPr>
          <p:cNvPr id="33" name="正方形/長方形 32">
            <a:extLst>
              <a:ext uri="{FF2B5EF4-FFF2-40B4-BE49-F238E27FC236}">
                <a16:creationId xmlns:a16="http://schemas.microsoft.com/office/drawing/2014/main" id="{2408A720-E732-4A8B-9156-2C53708E08E3}"/>
              </a:ext>
            </a:extLst>
          </p:cNvPr>
          <p:cNvSpPr/>
          <p:nvPr/>
        </p:nvSpPr>
        <p:spPr>
          <a:xfrm>
            <a:off x="3912949" y="2322383"/>
            <a:ext cx="1003037" cy="271308"/>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400" dirty="0">
                <a:solidFill>
                  <a:schemeClr val="tx1"/>
                </a:solidFill>
                <a:latin typeface="BIZ UDPゴシック" panose="020B0400000000000000" pitchFamily="50" charset="-128"/>
                <a:ea typeface="BIZ UDPゴシック" panose="020B0400000000000000" pitchFamily="50" charset="-128"/>
              </a:rPr>
              <a:t>府内各地の食と文化を巡り味わう</a:t>
            </a:r>
            <a:endParaRPr lang="en-US" altLang="ja-JP" sz="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00" dirty="0">
                <a:solidFill>
                  <a:schemeClr val="tx1"/>
                </a:solidFill>
                <a:latin typeface="BIZ UDPゴシック" panose="020B0400000000000000" pitchFamily="50" charset="-128"/>
                <a:ea typeface="BIZ UDPゴシック" panose="020B0400000000000000" pitchFamily="50" charset="-128"/>
              </a:rPr>
              <a:t>デジタルスタンプラリーカード</a:t>
            </a:r>
          </a:p>
        </p:txBody>
      </p:sp>
      <p:sp>
        <p:nvSpPr>
          <p:cNvPr id="36" name="正方形/長方形 35">
            <a:extLst>
              <a:ext uri="{FF2B5EF4-FFF2-40B4-BE49-F238E27FC236}">
                <a16:creationId xmlns:a16="http://schemas.microsoft.com/office/drawing/2014/main" id="{184302D1-34C6-4FF2-9000-14872BE8D97F}"/>
              </a:ext>
            </a:extLst>
          </p:cNvPr>
          <p:cNvSpPr/>
          <p:nvPr/>
        </p:nvSpPr>
        <p:spPr>
          <a:xfrm>
            <a:off x="8418191" y="1914227"/>
            <a:ext cx="942149" cy="12938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大阪城西の丸薪能</a:t>
            </a:r>
            <a:r>
              <a:rPr lang="en-US" altLang="ja-JP" sz="500" dirty="0">
                <a:solidFill>
                  <a:schemeClr val="tx1"/>
                </a:solidFill>
                <a:latin typeface="BIZ UDPゴシック" panose="020B0400000000000000" pitchFamily="50" charset="-128"/>
                <a:ea typeface="BIZ UDPゴシック" panose="020B0400000000000000" pitchFamily="50" charset="-128"/>
              </a:rPr>
              <a:t>2025</a:t>
            </a:r>
            <a:endParaRPr lang="ja-JP" altLang="en-US" sz="5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4E121E82-EE55-46AE-96A7-16907A57C96A}"/>
              </a:ext>
            </a:extLst>
          </p:cNvPr>
          <p:cNvSpPr/>
          <p:nvPr/>
        </p:nvSpPr>
        <p:spPr>
          <a:xfrm>
            <a:off x="8307640" y="2645219"/>
            <a:ext cx="1176353" cy="29581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枚方宿 古今東西音絵巻～宿場町と鍵屋で音と歴史を楽しもう～</a:t>
            </a:r>
          </a:p>
        </p:txBody>
      </p:sp>
      <p:sp>
        <p:nvSpPr>
          <p:cNvPr id="39" name="正方形/長方形 38">
            <a:extLst>
              <a:ext uri="{FF2B5EF4-FFF2-40B4-BE49-F238E27FC236}">
                <a16:creationId xmlns:a16="http://schemas.microsoft.com/office/drawing/2014/main" id="{647391A4-1072-482D-9AED-F28EE45E438A}"/>
              </a:ext>
            </a:extLst>
          </p:cNvPr>
          <p:cNvSpPr/>
          <p:nvPr/>
        </p:nvSpPr>
        <p:spPr>
          <a:xfrm>
            <a:off x="8389747" y="3502100"/>
            <a:ext cx="1024464" cy="209344"/>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solidFill>
                  <a:schemeClr val="tx1"/>
                </a:solidFill>
                <a:latin typeface="BIZ UDPゴシック" panose="020B0400000000000000" pitchFamily="50" charset="-128"/>
                <a:ea typeface="BIZ UDPゴシック" panose="020B0400000000000000" pitchFamily="50" charset="-128"/>
              </a:rPr>
              <a:t>万博会場内での</a:t>
            </a: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500" dirty="0">
                <a:solidFill>
                  <a:schemeClr val="tx1"/>
                </a:solidFill>
                <a:latin typeface="BIZ UDPゴシック" panose="020B0400000000000000" pitchFamily="50" charset="-128"/>
                <a:ea typeface="BIZ UDPゴシック" panose="020B0400000000000000" pitchFamily="50" charset="-128"/>
              </a:rPr>
              <a:t>コレクションの展示</a:t>
            </a:r>
            <a:endParaRPr lang="en-US" altLang="ja-JP" sz="500" dirty="0">
              <a:solidFill>
                <a:schemeClr val="tx1"/>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35D69589-E9A0-46AE-B2FF-76C5A3F6AC17}"/>
              </a:ext>
            </a:extLst>
          </p:cNvPr>
          <p:cNvSpPr/>
          <p:nvPr/>
        </p:nvSpPr>
        <p:spPr>
          <a:xfrm>
            <a:off x="8356178" y="4340121"/>
            <a:ext cx="1082480" cy="130459"/>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500" dirty="0">
                <a:solidFill>
                  <a:schemeClr val="tx1"/>
                </a:solidFill>
                <a:latin typeface="BIZ UDPゴシック" panose="020B0400000000000000" pitchFamily="50" charset="-128"/>
                <a:ea typeface="BIZ UDPゴシック" panose="020B0400000000000000" pitchFamily="50" charset="-128"/>
              </a:rPr>
              <a:t>X Games Osaka 2025</a:t>
            </a:r>
          </a:p>
        </p:txBody>
      </p:sp>
      <p:sp>
        <p:nvSpPr>
          <p:cNvPr id="46" name="正方形/長方形 45">
            <a:extLst>
              <a:ext uri="{FF2B5EF4-FFF2-40B4-BE49-F238E27FC236}">
                <a16:creationId xmlns:a16="http://schemas.microsoft.com/office/drawing/2014/main" id="{37131C1A-7F12-4D86-8B77-C0C65594E1CA}"/>
              </a:ext>
            </a:extLst>
          </p:cNvPr>
          <p:cNvSpPr/>
          <p:nvPr/>
        </p:nvSpPr>
        <p:spPr>
          <a:xfrm>
            <a:off x="3311569" y="4475673"/>
            <a:ext cx="1238153" cy="139237"/>
          </a:xfrm>
          <a:prstGeom prst="rect">
            <a:avLst/>
          </a:prstGeom>
          <a:noFill/>
          <a:ln w="28575">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500" dirty="0">
                <a:latin typeface="BIZ UDPゴシック" panose="020B0400000000000000" pitchFamily="50" charset="-128"/>
                <a:ea typeface="BIZ UDPゴシック" panose="020B0400000000000000" pitchFamily="50" charset="-128"/>
              </a:rPr>
              <a:t>大阪産</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もん</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デジタルスタンプラリー</a:t>
            </a:r>
          </a:p>
        </p:txBody>
      </p:sp>
      <p:sp>
        <p:nvSpPr>
          <p:cNvPr id="47" name="テキスト ボックス 46">
            <a:extLst>
              <a:ext uri="{FF2B5EF4-FFF2-40B4-BE49-F238E27FC236}">
                <a16:creationId xmlns:a16="http://schemas.microsoft.com/office/drawing/2014/main" id="{49FDE3E4-AEB0-41D4-A2A9-639CB9E0A271}"/>
              </a:ext>
            </a:extLst>
          </p:cNvPr>
          <p:cNvSpPr txBox="1"/>
          <p:nvPr/>
        </p:nvSpPr>
        <p:spPr>
          <a:xfrm>
            <a:off x="3087627" y="3453611"/>
            <a:ext cx="1704125" cy="246221"/>
          </a:xfrm>
          <a:prstGeom prst="rect">
            <a:avLst/>
          </a:prstGeom>
          <a:noFill/>
        </p:spPr>
        <p:txBody>
          <a:bodyPr wrap="square">
            <a:spAutoFit/>
          </a:bodyPr>
          <a:lstStyle/>
          <a:p>
            <a:pPr algn="ct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大阪ウィーク～春・夏・秋～</a:t>
            </a:r>
            <a:r>
              <a:rPr lang="en-US" altLang="ja-JP" sz="500" dirty="0">
                <a:latin typeface="BIZ UDPゴシック" panose="020B0400000000000000" pitchFamily="50" charset="-128"/>
                <a:ea typeface="BIZ UDPゴシック" panose="020B0400000000000000" pitchFamily="50" charset="-128"/>
              </a:rPr>
              <a:t>】</a:t>
            </a:r>
            <a:r>
              <a:rPr lang="ja-JP" altLang="en-US" sz="500" dirty="0">
                <a:latin typeface="BIZ UDPゴシック" panose="020B0400000000000000" pitchFamily="50" charset="-128"/>
                <a:ea typeface="BIZ UDPゴシック" panose="020B0400000000000000" pitchFamily="50" charset="-128"/>
              </a:rPr>
              <a:t>地域の魅力発見ツアー</a:t>
            </a:r>
            <a:br>
              <a:rPr lang="en-US" altLang="ja-JP" sz="500" dirty="0">
                <a:latin typeface="BIZ UDPゴシック" panose="020B0400000000000000" pitchFamily="50" charset="-128"/>
                <a:ea typeface="BIZ UDPゴシック" panose="020B0400000000000000" pitchFamily="50" charset="-128"/>
              </a:rPr>
            </a:br>
            <a:r>
              <a:rPr lang="ja-JP" altLang="en-US" sz="500" dirty="0">
                <a:latin typeface="BIZ UDPゴシック" panose="020B0400000000000000" pitchFamily="50" charset="-128"/>
                <a:ea typeface="BIZ UDPゴシック" panose="020B0400000000000000" pitchFamily="50" charset="-128"/>
              </a:rPr>
              <a:t>～大阪</a:t>
            </a:r>
            <a:r>
              <a:rPr lang="en-US" altLang="ja-JP" sz="500" dirty="0">
                <a:latin typeface="BIZ UDPゴシック" panose="020B0400000000000000" pitchFamily="50" charset="-128"/>
                <a:ea typeface="BIZ UDPゴシック" panose="020B0400000000000000" pitchFamily="50" charset="-128"/>
              </a:rPr>
              <a:t>43</a:t>
            </a:r>
            <a:r>
              <a:rPr lang="ja-JP" altLang="en-US" sz="500" dirty="0">
                <a:latin typeface="BIZ UDPゴシック" panose="020B0400000000000000" pitchFamily="50" charset="-128"/>
                <a:ea typeface="BIZ UDPゴシック" panose="020B0400000000000000" pitchFamily="50" charset="-128"/>
              </a:rPr>
              <a:t>市町村の見どころ～</a:t>
            </a:r>
            <a:endParaRPr lang="ja-JP" altLang="en-US" sz="500" dirty="0"/>
          </a:p>
        </p:txBody>
      </p:sp>
      <p:sp>
        <p:nvSpPr>
          <p:cNvPr id="59" name="二等辺三角形 58">
            <a:extLst>
              <a:ext uri="{FF2B5EF4-FFF2-40B4-BE49-F238E27FC236}">
                <a16:creationId xmlns:a16="http://schemas.microsoft.com/office/drawing/2014/main" id="{ADDD120C-67DC-4A6C-BE5A-C5ED0279DDDC}"/>
              </a:ext>
            </a:extLst>
          </p:cNvPr>
          <p:cNvSpPr/>
          <p:nvPr/>
        </p:nvSpPr>
        <p:spPr>
          <a:xfrm flipV="1">
            <a:off x="2154964" y="4561696"/>
            <a:ext cx="818813" cy="1440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4" name="図 43">
            <a:extLst>
              <a:ext uri="{FF2B5EF4-FFF2-40B4-BE49-F238E27FC236}">
                <a16:creationId xmlns:a16="http://schemas.microsoft.com/office/drawing/2014/main" id="{4ED85CA3-B9EA-445F-A034-D21C982CF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66547" y="1701725"/>
            <a:ext cx="869037" cy="632300"/>
          </a:xfrm>
          <a:prstGeom prst="rect">
            <a:avLst/>
          </a:prstGeom>
          <a:ln w="12700">
            <a:noFill/>
          </a:ln>
        </p:spPr>
      </p:pic>
      <p:pic>
        <p:nvPicPr>
          <p:cNvPr id="4" name="図 3">
            <a:extLst>
              <a:ext uri="{FF2B5EF4-FFF2-40B4-BE49-F238E27FC236}">
                <a16:creationId xmlns:a16="http://schemas.microsoft.com/office/drawing/2014/main" id="{3962F840-DB4B-41AF-BE13-CA41EB677D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84" t="9223" r="18034" b="49379"/>
          <a:stretch/>
        </p:blipFill>
        <p:spPr>
          <a:xfrm>
            <a:off x="4132531" y="1700154"/>
            <a:ext cx="555529" cy="684287"/>
          </a:xfrm>
          <a:prstGeom prst="rect">
            <a:avLst/>
          </a:prstGeom>
          <a:ln w="3175">
            <a:solidFill>
              <a:schemeClr val="tx1"/>
            </a:solidFill>
          </a:ln>
        </p:spPr>
      </p:pic>
      <p:pic>
        <p:nvPicPr>
          <p:cNvPr id="52" name="図 51">
            <a:extLst>
              <a:ext uri="{FF2B5EF4-FFF2-40B4-BE49-F238E27FC236}">
                <a16:creationId xmlns:a16="http://schemas.microsoft.com/office/drawing/2014/main" id="{A31900AC-D7E2-420F-A486-DEF1DE52F52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441872" y="2706196"/>
            <a:ext cx="977545" cy="778564"/>
          </a:xfrm>
          <a:prstGeom prst="rect">
            <a:avLst/>
          </a:prstGeom>
        </p:spPr>
      </p:pic>
      <p:pic>
        <p:nvPicPr>
          <p:cNvPr id="54" name="図 53">
            <a:extLst>
              <a:ext uri="{FF2B5EF4-FFF2-40B4-BE49-F238E27FC236}">
                <a16:creationId xmlns:a16="http://schemas.microsoft.com/office/drawing/2014/main" id="{1BEDC271-AFDA-41C6-9E92-869C68A2E1C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0382" y="3745019"/>
            <a:ext cx="977752" cy="722588"/>
          </a:xfrm>
          <a:prstGeom prst="rect">
            <a:avLst/>
          </a:prstGeom>
        </p:spPr>
      </p:pic>
      <p:pic>
        <p:nvPicPr>
          <p:cNvPr id="55" name="図 54" descr="夜にライトアップされている建物&#10;&#10;AI によって生成されたコンテンツは間違っている可能性があります。">
            <a:extLst>
              <a:ext uri="{FF2B5EF4-FFF2-40B4-BE49-F238E27FC236}">
                <a16:creationId xmlns:a16="http://schemas.microsoft.com/office/drawing/2014/main" id="{1E4CEA13-1CF2-43F7-B161-462FAE346BA3}"/>
              </a:ext>
            </a:extLst>
          </p:cNvPr>
          <p:cNvPicPr/>
          <p:nvPr/>
        </p:nvPicPr>
        <p:blipFill>
          <a:blip r:embed="rId7" cstate="print">
            <a:extLst>
              <a:ext uri="{28A0092B-C50C-407E-A947-70E740481C1C}">
                <a14:useLocalDpi xmlns:a14="http://schemas.microsoft.com/office/drawing/2010/main" val="0"/>
              </a:ext>
            </a:extLst>
          </a:blip>
          <a:srcRect l="19647" t="27989" r="20115" b="12333"/>
          <a:stretch>
            <a:fillRect/>
          </a:stretch>
        </p:blipFill>
        <p:spPr bwMode="auto">
          <a:xfrm>
            <a:off x="8432707" y="1333032"/>
            <a:ext cx="910411" cy="601182"/>
          </a:xfrm>
          <a:prstGeom prst="rect">
            <a:avLst/>
          </a:prstGeom>
          <a:noFill/>
          <a:ln>
            <a:noFill/>
          </a:ln>
          <a:extLst>
            <a:ext uri="{53640926-AAD7-44D8-BBD7-CCE9431645EC}">
              <a14:shadowObscured xmlns:a14="http://schemas.microsoft.com/office/drawing/2010/main"/>
            </a:ext>
          </a:extLst>
        </p:spPr>
      </p:pic>
      <p:pic>
        <p:nvPicPr>
          <p:cNvPr id="56" name="図 55">
            <a:extLst>
              <a:ext uri="{FF2B5EF4-FFF2-40B4-BE49-F238E27FC236}">
                <a16:creationId xmlns:a16="http://schemas.microsoft.com/office/drawing/2014/main" id="{5BDCE011-CDA0-40FB-8710-F12CE9CB394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31426" y="2100626"/>
            <a:ext cx="911691" cy="598742"/>
          </a:xfrm>
          <a:prstGeom prst="rect">
            <a:avLst/>
          </a:prstGeom>
        </p:spPr>
      </p:pic>
      <p:pic>
        <p:nvPicPr>
          <p:cNvPr id="60" name="図 59">
            <a:extLst>
              <a:ext uri="{FF2B5EF4-FFF2-40B4-BE49-F238E27FC236}">
                <a16:creationId xmlns:a16="http://schemas.microsoft.com/office/drawing/2014/main" id="{5A68563D-FF56-4903-853D-C97AA2A7B692}"/>
              </a:ext>
            </a:extLst>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8430623" y="3755961"/>
            <a:ext cx="936943" cy="595071"/>
          </a:xfrm>
          <a:prstGeom prst="rect">
            <a:avLst/>
          </a:prstGeom>
        </p:spPr>
      </p:pic>
      <p:pic>
        <p:nvPicPr>
          <p:cNvPr id="62" name="図 61">
            <a:extLst>
              <a:ext uri="{FF2B5EF4-FFF2-40B4-BE49-F238E27FC236}">
                <a16:creationId xmlns:a16="http://schemas.microsoft.com/office/drawing/2014/main" id="{624770A9-9E71-4550-80B4-D32F377FF17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430623" y="2931846"/>
            <a:ext cx="936943" cy="582795"/>
          </a:xfrm>
          <a:prstGeom prst="rect">
            <a:avLst/>
          </a:prstGeom>
        </p:spPr>
      </p:pic>
      <p:sp>
        <p:nvSpPr>
          <p:cNvPr id="41" name="スライド番号プレースホルダー 2">
            <a:extLst>
              <a:ext uri="{FF2B5EF4-FFF2-40B4-BE49-F238E27FC236}">
                <a16:creationId xmlns:a16="http://schemas.microsoft.com/office/drawing/2014/main" id="{28228CD5-A1D9-4474-A6FD-141757DFEB7B}"/>
              </a:ext>
            </a:extLst>
          </p:cNvPr>
          <p:cNvSpPr>
            <a:spLocks noGrp="1"/>
          </p:cNvSpPr>
          <p:nvPr>
            <p:ph type="sldNum" sz="quarter" idx="12"/>
          </p:nvPr>
        </p:nvSpPr>
        <p:spPr>
          <a:xfrm>
            <a:off x="7521300" y="6404902"/>
            <a:ext cx="2228850" cy="365125"/>
          </a:xfrm>
        </p:spPr>
        <p:txBody>
          <a:bodyPr/>
          <a:lstStyle/>
          <a:p>
            <a:fld id="{65DD13BA-A91B-41CC-8E3B-190D8C672410}" type="slidenum">
              <a:rPr kumimoji="1" lang="ja-JP" altLang="en-US" smtClean="0"/>
              <a:t>9</a:t>
            </a:fld>
            <a:endParaRPr kumimoji="1" lang="ja-JP" altLang="en-US" dirty="0"/>
          </a:p>
        </p:txBody>
      </p:sp>
    </p:spTree>
    <p:extLst>
      <p:ext uri="{BB962C8B-B14F-4D97-AF65-F5344CB8AC3E}">
        <p14:creationId xmlns:p14="http://schemas.microsoft.com/office/powerpoint/2010/main" val="330913773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CECFF">
            <a:alpha val="36000"/>
          </a:srgb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10180</Words>
  <Application>Microsoft Office PowerPoint</Application>
  <PresentationFormat>A4 210 x 297 mm</PresentationFormat>
  <Paragraphs>914</Paragraphs>
  <Slides>14</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UDPゴシック</vt:lpstr>
      <vt:lpstr>BIZ UDゴシック</vt:lpstr>
      <vt:lpstr>Meiryo UI</vt:lpstr>
      <vt:lpstr>UD デジタル 教科書体 NK-B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2024-07-29T09:15:10Z</dcterms:created>
  <dcterms:modified xsi:type="dcterms:W3CDTF">2026-02-13T00:49:30Z</dcterms:modified>
</cp:coreProperties>
</file>