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114" removePersonalInfoOnSave="1" saveSubsetFonts="1">
  <p:sldMasterIdLst>
    <p:sldMasterId id="2147483672" r:id="rId1"/>
  </p:sldMasterIdLst>
  <p:notesMasterIdLst>
    <p:notesMasterId r:id="rId5"/>
  </p:notesMasterIdLst>
  <p:handoutMasterIdLst>
    <p:handoutMasterId r:id="rId6"/>
  </p:handoutMasterIdLst>
  <p:sldIdLst>
    <p:sldId id="2134806134" r:id="rId2"/>
    <p:sldId id="2134806253" r:id="rId3"/>
    <p:sldId id="2134806254" r:id="rId4"/>
  </p:sldIdLst>
  <p:sldSz cx="10080625" cy="71993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48" autoAdjust="0"/>
    <p:restoredTop sz="95796" autoAdjust="0"/>
  </p:normalViewPr>
  <p:slideViewPr>
    <p:cSldViewPr snapToGrid="0">
      <p:cViewPr varScale="1">
        <p:scale>
          <a:sx n="73" d="100"/>
          <a:sy n="73" d="100"/>
        </p:scale>
        <p:origin x="72" y="509"/>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4A572725-A0FA-4F93-BFF7-9A34C9362741}"/>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12EFF6AB-5814-4B9A-86E9-3D53379AFB3A}"/>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F8CB20CB-F3FA-414B-B9BE-2487E20EC5D1}" type="datetimeFigureOut">
              <a:rPr kumimoji="1" lang="ja-JP" altLang="en-US" smtClean="0"/>
              <a:t>2026/2/12</a:t>
            </a:fld>
            <a:endParaRPr kumimoji="1" lang="ja-JP" altLang="en-US"/>
          </a:p>
        </p:txBody>
      </p:sp>
      <p:sp>
        <p:nvSpPr>
          <p:cNvPr id="4" name="フッター プレースホルダー 3">
            <a:extLst>
              <a:ext uri="{FF2B5EF4-FFF2-40B4-BE49-F238E27FC236}">
                <a16:creationId xmlns:a16="http://schemas.microsoft.com/office/drawing/2014/main" id="{EAEF53D5-E1E3-4CB1-BB73-9DFFE581AEC8}"/>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65A91439-8208-49CD-A579-E929E5D4995A}"/>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A0A7D08-5E69-40A3-891E-C2D63427C150}" type="slidenum">
              <a:rPr kumimoji="1" lang="ja-JP" altLang="en-US" smtClean="0"/>
              <a:t>‹#›</a:t>
            </a:fld>
            <a:endParaRPr kumimoji="1" lang="ja-JP" altLang="en-US"/>
          </a:p>
        </p:txBody>
      </p:sp>
    </p:spTree>
    <p:extLst>
      <p:ext uri="{BB962C8B-B14F-4D97-AF65-F5344CB8AC3E}">
        <p14:creationId xmlns:p14="http://schemas.microsoft.com/office/powerpoint/2010/main" val="39407822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9092FB8-FD18-40AE-9D22-BEC6B050F390}" type="datetimeFigureOut">
              <a:rPr kumimoji="1" lang="ja-JP" altLang="en-US" smtClean="0"/>
              <a:t>2026/2/12</a:t>
            </a:fld>
            <a:endParaRPr kumimoji="1" lang="ja-JP" altLang="en-US" dirty="0"/>
          </a:p>
        </p:txBody>
      </p:sp>
      <p:sp>
        <p:nvSpPr>
          <p:cNvPr id="4" name="スライド イメージ プレースホルダー 3"/>
          <p:cNvSpPr>
            <a:spLocks noGrp="1" noRot="1" noChangeAspect="1"/>
          </p:cNvSpPr>
          <p:nvPr>
            <p:ph type="sldImg" idx="2"/>
          </p:nvPr>
        </p:nvSpPr>
        <p:spPr>
          <a:xfrm>
            <a:off x="1055688" y="1243013"/>
            <a:ext cx="4695825"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D89AF42-F142-4625-B4CD-E321CA960B6D}" type="slidenum">
              <a:rPr kumimoji="1" lang="ja-JP" altLang="en-US" smtClean="0"/>
              <a:t>‹#›</a:t>
            </a:fld>
            <a:endParaRPr kumimoji="1" lang="ja-JP" altLang="en-US" dirty="0"/>
          </a:p>
        </p:txBody>
      </p:sp>
    </p:spTree>
    <p:extLst>
      <p:ext uri="{BB962C8B-B14F-4D97-AF65-F5344CB8AC3E}">
        <p14:creationId xmlns:p14="http://schemas.microsoft.com/office/powerpoint/2010/main" val="1449509971"/>
      </p:ext>
    </p:extLst>
  </p:cSld>
  <p:clrMap bg1="lt1" tx1="dk1" bg2="lt2" tx2="dk2" accent1="accent1" accent2="accent2" accent3="accent3" accent4="accent4" accent5="accent5" accent6="accent6" hlink="hlink" folHlink="folHlink"/>
  <p:hf hdr="0" ftr="0" dt="0"/>
  <p:notesStyle>
    <a:lvl1pPr marL="0" algn="l" defTabSz="942472" rtl="0" eaLnBrk="1" latinLnBrk="0" hangingPunct="1">
      <a:defRPr kumimoji="1" sz="1237" kern="1200">
        <a:solidFill>
          <a:schemeClr val="tx1"/>
        </a:solidFill>
        <a:latin typeface="+mn-lt"/>
        <a:ea typeface="+mn-ea"/>
        <a:cs typeface="+mn-cs"/>
      </a:defRPr>
    </a:lvl1pPr>
    <a:lvl2pPr marL="471236" algn="l" defTabSz="942472" rtl="0" eaLnBrk="1" latinLnBrk="0" hangingPunct="1">
      <a:defRPr kumimoji="1" sz="1237" kern="1200">
        <a:solidFill>
          <a:schemeClr val="tx1"/>
        </a:solidFill>
        <a:latin typeface="+mn-lt"/>
        <a:ea typeface="+mn-ea"/>
        <a:cs typeface="+mn-cs"/>
      </a:defRPr>
    </a:lvl2pPr>
    <a:lvl3pPr marL="942472" algn="l" defTabSz="942472" rtl="0" eaLnBrk="1" latinLnBrk="0" hangingPunct="1">
      <a:defRPr kumimoji="1" sz="1237" kern="1200">
        <a:solidFill>
          <a:schemeClr val="tx1"/>
        </a:solidFill>
        <a:latin typeface="+mn-lt"/>
        <a:ea typeface="+mn-ea"/>
        <a:cs typeface="+mn-cs"/>
      </a:defRPr>
    </a:lvl3pPr>
    <a:lvl4pPr marL="1413708" algn="l" defTabSz="942472" rtl="0" eaLnBrk="1" latinLnBrk="0" hangingPunct="1">
      <a:defRPr kumimoji="1" sz="1237" kern="1200">
        <a:solidFill>
          <a:schemeClr val="tx1"/>
        </a:solidFill>
        <a:latin typeface="+mn-lt"/>
        <a:ea typeface="+mn-ea"/>
        <a:cs typeface="+mn-cs"/>
      </a:defRPr>
    </a:lvl4pPr>
    <a:lvl5pPr marL="1884944" algn="l" defTabSz="942472" rtl="0" eaLnBrk="1" latinLnBrk="0" hangingPunct="1">
      <a:defRPr kumimoji="1" sz="1237" kern="1200">
        <a:solidFill>
          <a:schemeClr val="tx1"/>
        </a:solidFill>
        <a:latin typeface="+mn-lt"/>
        <a:ea typeface="+mn-ea"/>
        <a:cs typeface="+mn-cs"/>
      </a:defRPr>
    </a:lvl5pPr>
    <a:lvl6pPr marL="2356180" algn="l" defTabSz="942472" rtl="0" eaLnBrk="1" latinLnBrk="0" hangingPunct="1">
      <a:defRPr kumimoji="1" sz="1237" kern="1200">
        <a:solidFill>
          <a:schemeClr val="tx1"/>
        </a:solidFill>
        <a:latin typeface="+mn-lt"/>
        <a:ea typeface="+mn-ea"/>
        <a:cs typeface="+mn-cs"/>
      </a:defRPr>
    </a:lvl6pPr>
    <a:lvl7pPr marL="2827416" algn="l" defTabSz="942472" rtl="0" eaLnBrk="1" latinLnBrk="0" hangingPunct="1">
      <a:defRPr kumimoji="1" sz="1237" kern="1200">
        <a:solidFill>
          <a:schemeClr val="tx1"/>
        </a:solidFill>
        <a:latin typeface="+mn-lt"/>
        <a:ea typeface="+mn-ea"/>
        <a:cs typeface="+mn-cs"/>
      </a:defRPr>
    </a:lvl7pPr>
    <a:lvl8pPr marL="3298652" algn="l" defTabSz="942472" rtl="0" eaLnBrk="1" latinLnBrk="0" hangingPunct="1">
      <a:defRPr kumimoji="1" sz="1237" kern="1200">
        <a:solidFill>
          <a:schemeClr val="tx1"/>
        </a:solidFill>
        <a:latin typeface="+mn-lt"/>
        <a:ea typeface="+mn-ea"/>
        <a:cs typeface="+mn-cs"/>
      </a:defRPr>
    </a:lvl8pPr>
    <a:lvl9pPr marL="3769888" algn="l" defTabSz="942472" rtl="0" eaLnBrk="1" latinLnBrk="0" hangingPunct="1">
      <a:defRPr kumimoji="1" sz="12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50361FD-6956-4D1A-9411-DD3311560670}" type="slidenum">
              <a:rPr kumimoji="1" lang="ja-JP" altLang="en-US" smtClean="0"/>
              <a:t>114</a:t>
            </a:fld>
            <a:endParaRPr kumimoji="1" lang="ja-JP" altLang="en-US"/>
          </a:p>
        </p:txBody>
      </p:sp>
    </p:spTree>
    <p:extLst>
      <p:ext uri="{BB962C8B-B14F-4D97-AF65-F5344CB8AC3E}">
        <p14:creationId xmlns:p14="http://schemas.microsoft.com/office/powerpoint/2010/main" val="235582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50361FD-6956-4D1A-9411-DD3311560670}" type="slidenum">
              <a:rPr kumimoji="1" lang="ja-JP" altLang="en-US" smtClean="0"/>
              <a:t>115</a:t>
            </a:fld>
            <a:endParaRPr kumimoji="1" lang="ja-JP" altLang="en-US"/>
          </a:p>
        </p:txBody>
      </p:sp>
    </p:spTree>
    <p:extLst>
      <p:ext uri="{BB962C8B-B14F-4D97-AF65-F5344CB8AC3E}">
        <p14:creationId xmlns:p14="http://schemas.microsoft.com/office/powerpoint/2010/main" val="3469330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50361FD-6956-4D1A-9411-DD3311560670}" type="slidenum">
              <a:rPr kumimoji="1" lang="ja-JP" altLang="en-US" smtClean="0"/>
              <a:t>116</a:t>
            </a:fld>
            <a:endParaRPr kumimoji="1" lang="ja-JP" altLang="en-US"/>
          </a:p>
        </p:txBody>
      </p:sp>
    </p:spTree>
    <p:extLst>
      <p:ext uri="{BB962C8B-B14F-4D97-AF65-F5344CB8AC3E}">
        <p14:creationId xmlns:p14="http://schemas.microsoft.com/office/powerpoint/2010/main" val="2138766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56047" y="1178222"/>
            <a:ext cx="8568531" cy="2506427"/>
          </a:xfrm>
        </p:spPr>
        <p:txBody>
          <a:bodyPr anchor="b"/>
          <a:lstStyle>
            <a:lvl1pPr algn="ctr">
              <a:defRPr sz="6299"/>
            </a:lvl1pPr>
          </a:lstStyle>
          <a:p>
            <a:r>
              <a:rPr lang="ja-JP" altLang="en-US"/>
              <a:t>マスター タイトルの書式設定</a:t>
            </a:r>
            <a:endParaRPr lang="en-US" dirty="0"/>
          </a:p>
        </p:txBody>
      </p:sp>
      <p:sp>
        <p:nvSpPr>
          <p:cNvPr id="3" name="Subtitle 2"/>
          <p:cNvSpPr>
            <a:spLocks noGrp="1"/>
          </p:cNvSpPr>
          <p:nvPr>
            <p:ph type="subTitle" idx="1"/>
          </p:nvPr>
        </p:nvSpPr>
        <p:spPr>
          <a:xfrm>
            <a:off x="1260078" y="3781306"/>
            <a:ext cx="7560469" cy="1738167"/>
          </a:xfrm>
        </p:spPr>
        <p:txBody>
          <a:bodyPr/>
          <a:lstStyle>
            <a:lvl1pPr marL="0" indent="0" algn="ctr">
              <a:buNone/>
              <a:defRPr sz="2520"/>
            </a:lvl1pPr>
            <a:lvl2pPr marL="479969" indent="0" algn="ctr">
              <a:buNone/>
              <a:defRPr sz="2100"/>
            </a:lvl2pPr>
            <a:lvl3pPr marL="959937" indent="0" algn="ctr">
              <a:buNone/>
              <a:defRPr sz="1890"/>
            </a:lvl3pPr>
            <a:lvl4pPr marL="1439906" indent="0" algn="ctr">
              <a:buNone/>
              <a:defRPr sz="1680"/>
            </a:lvl4pPr>
            <a:lvl5pPr marL="1919874" indent="0" algn="ctr">
              <a:buNone/>
              <a:defRPr sz="1680"/>
            </a:lvl5pPr>
            <a:lvl6pPr marL="2399843" indent="0" algn="ctr">
              <a:buNone/>
              <a:defRPr sz="1680"/>
            </a:lvl6pPr>
            <a:lvl7pPr marL="2879811" indent="0" algn="ctr">
              <a:buNone/>
              <a:defRPr sz="1680"/>
            </a:lvl7pPr>
            <a:lvl8pPr marL="3359780" indent="0" algn="ctr">
              <a:buNone/>
              <a:defRPr sz="1680"/>
            </a:lvl8pPr>
            <a:lvl9pPr marL="3839748"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7706E4D-F690-4CC7-B9A7-45D78A41F8C7}" type="datetime1">
              <a:rPr kumimoji="1" lang="ja-JP" altLang="en-US" smtClean="0"/>
              <a:t>2026/2/12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205628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C0075AE-A9F8-4655-82AE-F6675F4FD4D3}" type="datetime1">
              <a:rPr kumimoji="1" lang="ja-JP" altLang="en-US" smtClean="0"/>
              <a:t>2026/2/12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244813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8" y="383297"/>
            <a:ext cx="2173635" cy="610108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93044" y="383297"/>
            <a:ext cx="6394896" cy="610108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D71C48-B49A-431C-928D-BE9DAC25824E}" type="datetime1">
              <a:rPr kumimoji="1" lang="ja-JP" altLang="en-US" smtClean="0"/>
              <a:t>2026/2/12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284649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EC4C0B-EF73-45FD-9CDB-60915978774F}" type="datetime1">
              <a:rPr kumimoji="1" lang="ja-JP" altLang="en-US" smtClean="0"/>
              <a:t>2026/2/12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204116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87793" y="1794831"/>
            <a:ext cx="8694539" cy="2994714"/>
          </a:xfrm>
        </p:spPr>
        <p:txBody>
          <a:bodyPr anchor="b"/>
          <a:lstStyle>
            <a:lvl1pPr>
              <a:defRPr sz="629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7793" y="4817876"/>
            <a:ext cx="8694539" cy="1574849"/>
          </a:xfrm>
        </p:spPr>
        <p:txBody>
          <a:bodyPr/>
          <a:lstStyle>
            <a:lvl1pPr marL="0" indent="0">
              <a:buNone/>
              <a:defRPr sz="2520">
                <a:solidFill>
                  <a:schemeClr val="tx1"/>
                </a:solidFill>
              </a:defRPr>
            </a:lvl1pPr>
            <a:lvl2pPr marL="479969" indent="0">
              <a:buNone/>
              <a:defRPr sz="2100">
                <a:solidFill>
                  <a:schemeClr val="tx1">
                    <a:tint val="75000"/>
                  </a:schemeClr>
                </a:solidFill>
              </a:defRPr>
            </a:lvl2pPr>
            <a:lvl3pPr marL="959937" indent="0">
              <a:buNone/>
              <a:defRPr sz="1890">
                <a:solidFill>
                  <a:schemeClr val="tx1">
                    <a:tint val="75000"/>
                  </a:schemeClr>
                </a:solidFill>
              </a:defRPr>
            </a:lvl3pPr>
            <a:lvl4pPr marL="1439906" indent="0">
              <a:buNone/>
              <a:defRPr sz="1680">
                <a:solidFill>
                  <a:schemeClr val="tx1">
                    <a:tint val="75000"/>
                  </a:schemeClr>
                </a:solidFill>
              </a:defRPr>
            </a:lvl4pPr>
            <a:lvl5pPr marL="1919874" indent="0">
              <a:buNone/>
              <a:defRPr sz="1680">
                <a:solidFill>
                  <a:schemeClr val="tx1">
                    <a:tint val="75000"/>
                  </a:schemeClr>
                </a:solidFill>
              </a:defRPr>
            </a:lvl5pPr>
            <a:lvl6pPr marL="2399843" indent="0">
              <a:buNone/>
              <a:defRPr sz="1680">
                <a:solidFill>
                  <a:schemeClr val="tx1">
                    <a:tint val="75000"/>
                  </a:schemeClr>
                </a:solidFill>
              </a:defRPr>
            </a:lvl6pPr>
            <a:lvl7pPr marL="2879811" indent="0">
              <a:buNone/>
              <a:defRPr sz="1680">
                <a:solidFill>
                  <a:schemeClr val="tx1">
                    <a:tint val="75000"/>
                  </a:schemeClr>
                </a:solidFill>
              </a:defRPr>
            </a:lvl7pPr>
            <a:lvl8pPr marL="3359780" indent="0">
              <a:buNone/>
              <a:defRPr sz="1680">
                <a:solidFill>
                  <a:schemeClr val="tx1">
                    <a:tint val="75000"/>
                  </a:schemeClr>
                </a:solidFill>
              </a:defRPr>
            </a:lvl8pPr>
            <a:lvl9pPr marL="3839748"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2C50BDD-22DD-4F3F-BF9E-7860513522D3}" type="datetime1">
              <a:rPr kumimoji="1" lang="ja-JP" altLang="en-US" smtClean="0"/>
              <a:t>2026/2/12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93090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93043" y="1916484"/>
            <a:ext cx="4284266"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103316" y="1916484"/>
            <a:ext cx="4284266"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96B8F6C-7D7A-406B-962C-884286400FB6}" type="datetime1">
              <a:rPr kumimoji="1" lang="ja-JP" altLang="en-US" smtClean="0"/>
              <a:t>2026/2/12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086841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94356" y="383299"/>
            <a:ext cx="8694539" cy="139153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94357" y="1764832"/>
            <a:ext cx="4264576"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94357" y="2629749"/>
            <a:ext cx="4264576"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103317" y="1764832"/>
            <a:ext cx="4285579"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5103317" y="2629749"/>
            <a:ext cx="4285579"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F8FEF5C-ADF4-425F-9E36-477C3380B496}" type="datetime1">
              <a:rPr kumimoji="1" lang="ja-JP" altLang="en-US" smtClean="0"/>
              <a:t>2026/2/12</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650179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11200EA-E83F-444E-9B51-FBEB66BD844F}" type="datetime1">
              <a:rPr kumimoji="1" lang="ja-JP" altLang="en-US" smtClean="0"/>
              <a:t>2026/2/12</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166786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F9D93-33C7-457D-9118-B1AAFAA0CA1A}" type="datetime1">
              <a:rPr kumimoji="1" lang="ja-JP" altLang="en-US" smtClean="0"/>
              <a:t>2026/2/12</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40388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94356" y="479954"/>
            <a:ext cx="3251264" cy="1679840"/>
          </a:xfrm>
        </p:spPr>
        <p:txBody>
          <a:bodyPr anchor="b"/>
          <a:lstStyle>
            <a:lvl1pPr>
              <a:defRPr sz="3359"/>
            </a:lvl1pPr>
          </a:lstStyle>
          <a:p>
            <a:r>
              <a:rPr lang="ja-JP" altLang="en-US"/>
              <a:t>マスター タイトルの書式設定</a:t>
            </a:r>
            <a:endParaRPr lang="en-US" dirty="0"/>
          </a:p>
        </p:txBody>
      </p:sp>
      <p:sp>
        <p:nvSpPr>
          <p:cNvPr id="3" name="Content Placeholder 2"/>
          <p:cNvSpPr>
            <a:spLocks noGrp="1"/>
          </p:cNvSpPr>
          <p:nvPr>
            <p:ph idx="1"/>
          </p:nvPr>
        </p:nvSpPr>
        <p:spPr>
          <a:xfrm>
            <a:off x="4285579" y="1036570"/>
            <a:ext cx="5103316" cy="5116178"/>
          </a:xfrm>
        </p:spPr>
        <p:txBody>
          <a:bodyPr/>
          <a:lstStyle>
            <a:lvl1pPr>
              <a:defRPr sz="3359"/>
            </a:lvl1pPr>
            <a:lvl2pPr>
              <a:defRPr sz="2939"/>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94356" y="2159794"/>
            <a:ext cx="3251264"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2B37CC9-5753-4A79-960D-E981980AD69F}" type="datetime1">
              <a:rPr kumimoji="1" lang="ja-JP" altLang="en-US" smtClean="0"/>
              <a:t>2026/2/12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215956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94356" y="479954"/>
            <a:ext cx="3251264" cy="1679840"/>
          </a:xfrm>
        </p:spPr>
        <p:txBody>
          <a:bodyPr anchor="b"/>
          <a:lstStyle>
            <a:lvl1pPr>
              <a:defRPr sz="335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85579" y="1036570"/>
            <a:ext cx="5103316" cy="5116178"/>
          </a:xfrm>
        </p:spPr>
        <p:txBody>
          <a:bodyPr anchor="t"/>
          <a:lstStyle>
            <a:lvl1pPr marL="0" indent="0">
              <a:buNone/>
              <a:defRPr sz="3359"/>
            </a:lvl1pPr>
            <a:lvl2pPr marL="479969" indent="0">
              <a:buNone/>
              <a:defRPr sz="2939"/>
            </a:lvl2pPr>
            <a:lvl3pPr marL="959937" indent="0">
              <a:buNone/>
              <a:defRPr sz="2520"/>
            </a:lvl3pPr>
            <a:lvl4pPr marL="1439906" indent="0">
              <a:buNone/>
              <a:defRPr sz="2100"/>
            </a:lvl4pPr>
            <a:lvl5pPr marL="1919874" indent="0">
              <a:buNone/>
              <a:defRPr sz="2100"/>
            </a:lvl5pPr>
            <a:lvl6pPr marL="2399843" indent="0">
              <a:buNone/>
              <a:defRPr sz="2100"/>
            </a:lvl6pPr>
            <a:lvl7pPr marL="2879811" indent="0">
              <a:buNone/>
              <a:defRPr sz="2100"/>
            </a:lvl7pPr>
            <a:lvl8pPr marL="3359780" indent="0">
              <a:buNone/>
              <a:defRPr sz="2100"/>
            </a:lvl8pPr>
            <a:lvl9pPr marL="3839748" indent="0">
              <a:buNone/>
              <a:defRPr sz="2100"/>
            </a:lvl9pPr>
          </a:lstStyle>
          <a:p>
            <a:r>
              <a:rPr lang="ja-JP" altLang="en-US" dirty="0"/>
              <a:t>図を追加</a:t>
            </a:r>
            <a:endParaRPr lang="en-US" dirty="0"/>
          </a:p>
        </p:txBody>
      </p:sp>
      <p:sp>
        <p:nvSpPr>
          <p:cNvPr id="4" name="Text Placeholder 3"/>
          <p:cNvSpPr>
            <a:spLocks noGrp="1"/>
          </p:cNvSpPr>
          <p:nvPr>
            <p:ph type="body" sz="half" idx="2"/>
          </p:nvPr>
        </p:nvSpPr>
        <p:spPr>
          <a:xfrm>
            <a:off x="694356" y="2159794"/>
            <a:ext cx="3251264"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9D2191-CB1E-495D-BC4B-1F7181CE0C3D}" type="datetime1">
              <a:rPr kumimoji="1" lang="ja-JP" altLang="en-US" smtClean="0"/>
              <a:t>2026/2/12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606273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383299"/>
            <a:ext cx="8694539" cy="139153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93043" y="1916484"/>
            <a:ext cx="8694539" cy="45678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93043" y="6672698"/>
            <a:ext cx="2268141" cy="383297"/>
          </a:xfrm>
          <a:prstGeom prst="rect">
            <a:avLst/>
          </a:prstGeom>
        </p:spPr>
        <p:txBody>
          <a:bodyPr vert="horz" lIns="91440" tIns="45720" rIns="91440" bIns="45720" rtlCol="0" anchor="ctr"/>
          <a:lstStyle>
            <a:lvl1pPr algn="l">
              <a:defRPr sz="1260">
                <a:solidFill>
                  <a:schemeClr val="tx1">
                    <a:tint val="75000"/>
                  </a:schemeClr>
                </a:solidFill>
              </a:defRPr>
            </a:lvl1pPr>
          </a:lstStyle>
          <a:p>
            <a:fld id="{6AFBA193-B95D-401D-8704-3A92458C7A88}" type="datetime1">
              <a:rPr kumimoji="1" lang="ja-JP" altLang="en-US" smtClean="0"/>
              <a:t>2026/2/12</a:t>
            </a:fld>
            <a:endParaRPr kumimoji="1" lang="ja-JP" altLang="en-US" dirty="0"/>
          </a:p>
        </p:txBody>
      </p:sp>
      <p:sp>
        <p:nvSpPr>
          <p:cNvPr id="5" name="Footer Placeholder 4"/>
          <p:cNvSpPr>
            <a:spLocks noGrp="1"/>
          </p:cNvSpPr>
          <p:nvPr>
            <p:ph type="ftr" sz="quarter" idx="3"/>
          </p:nvPr>
        </p:nvSpPr>
        <p:spPr>
          <a:xfrm>
            <a:off x="3339207" y="6672698"/>
            <a:ext cx="3402211" cy="38329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7812484" y="6779568"/>
            <a:ext cx="2268141" cy="383297"/>
          </a:xfrm>
          <a:prstGeom prst="rect">
            <a:avLst/>
          </a:prstGeom>
        </p:spPr>
        <p:txBody>
          <a:bodyPr vert="horz" lIns="91440" tIns="45720" rIns="91440" bIns="45720" rtlCol="0" anchor="ctr"/>
          <a:lstStyle>
            <a:lvl1pPr algn="r">
              <a:defRPr sz="1260">
                <a:solidFill>
                  <a:schemeClr val="tx1">
                    <a:tint val="75000"/>
                  </a:schemeClr>
                </a:solidFill>
              </a:defRPr>
            </a:lvl1p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2643835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59937" rtl="0" eaLnBrk="1" latinLnBrk="0" hangingPunct="1">
        <a:lnSpc>
          <a:spcPct val="90000"/>
        </a:lnSpc>
        <a:spcBef>
          <a:spcPct val="0"/>
        </a:spcBef>
        <a:buNone/>
        <a:defRPr kumimoji="1" sz="4619" kern="1200">
          <a:solidFill>
            <a:schemeClr val="tx1"/>
          </a:solidFill>
          <a:latin typeface="+mj-lt"/>
          <a:ea typeface="+mj-ea"/>
          <a:cs typeface="+mj-cs"/>
        </a:defRPr>
      </a:lvl1pPr>
    </p:titleStyle>
    <p:bodyStyle>
      <a:lvl1pPr marL="239984" indent="-239984" algn="l" defTabSz="959937" rtl="0" eaLnBrk="1" latinLnBrk="0" hangingPunct="1">
        <a:lnSpc>
          <a:spcPct val="90000"/>
        </a:lnSpc>
        <a:spcBef>
          <a:spcPts val="1050"/>
        </a:spcBef>
        <a:buFont typeface="Arial" panose="020B0604020202020204" pitchFamily="34" charset="0"/>
        <a:buChar char="•"/>
        <a:defRPr kumimoji="1" sz="2939" kern="1200">
          <a:solidFill>
            <a:schemeClr val="tx1"/>
          </a:solidFill>
          <a:latin typeface="+mn-lt"/>
          <a:ea typeface="+mn-ea"/>
          <a:cs typeface="+mn-cs"/>
        </a:defRPr>
      </a:lvl1pPr>
      <a:lvl2pPr marL="719953" indent="-239984" algn="l" defTabSz="959937"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199921" indent="-239984" algn="l" defTabSz="959937"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79890"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59859"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39827"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19796"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599764"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79733"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59937" rtl="0" eaLnBrk="1" latinLnBrk="0" hangingPunct="1">
        <a:defRPr kumimoji="1" sz="1890" kern="1200">
          <a:solidFill>
            <a:schemeClr val="tx1"/>
          </a:solidFill>
          <a:latin typeface="+mn-lt"/>
          <a:ea typeface="+mn-ea"/>
          <a:cs typeface="+mn-cs"/>
        </a:defRPr>
      </a:lvl1pPr>
      <a:lvl2pPr marL="479969" algn="l" defTabSz="959937" rtl="0" eaLnBrk="1" latinLnBrk="0" hangingPunct="1">
        <a:defRPr kumimoji="1" sz="1890" kern="1200">
          <a:solidFill>
            <a:schemeClr val="tx1"/>
          </a:solidFill>
          <a:latin typeface="+mn-lt"/>
          <a:ea typeface="+mn-ea"/>
          <a:cs typeface="+mn-cs"/>
        </a:defRPr>
      </a:lvl2pPr>
      <a:lvl3pPr marL="959937" algn="l" defTabSz="959937" rtl="0" eaLnBrk="1" latinLnBrk="0" hangingPunct="1">
        <a:defRPr kumimoji="1" sz="1890" kern="1200">
          <a:solidFill>
            <a:schemeClr val="tx1"/>
          </a:solidFill>
          <a:latin typeface="+mn-lt"/>
          <a:ea typeface="+mn-ea"/>
          <a:cs typeface="+mn-cs"/>
        </a:defRPr>
      </a:lvl3pPr>
      <a:lvl4pPr marL="1439906" algn="l" defTabSz="959937" rtl="0" eaLnBrk="1" latinLnBrk="0" hangingPunct="1">
        <a:defRPr kumimoji="1" sz="1890" kern="1200">
          <a:solidFill>
            <a:schemeClr val="tx1"/>
          </a:solidFill>
          <a:latin typeface="+mn-lt"/>
          <a:ea typeface="+mn-ea"/>
          <a:cs typeface="+mn-cs"/>
        </a:defRPr>
      </a:lvl4pPr>
      <a:lvl5pPr marL="1919874" algn="l" defTabSz="959937" rtl="0" eaLnBrk="1" latinLnBrk="0" hangingPunct="1">
        <a:defRPr kumimoji="1" sz="1890" kern="1200">
          <a:solidFill>
            <a:schemeClr val="tx1"/>
          </a:solidFill>
          <a:latin typeface="+mn-lt"/>
          <a:ea typeface="+mn-ea"/>
          <a:cs typeface="+mn-cs"/>
        </a:defRPr>
      </a:lvl5pPr>
      <a:lvl6pPr marL="2399843" algn="l" defTabSz="959937" rtl="0" eaLnBrk="1" latinLnBrk="0" hangingPunct="1">
        <a:defRPr kumimoji="1" sz="1890" kern="1200">
          <a:solidFill>
            <a:schemeClr val="tx1"/>
          </a:solidFill>
          <a:latin typeface="+mn-lt"/>
          <a:ea typeface="+mn-ea"/>
          <a:cs typeface="+mn-cs"/>
        </a:defRPr>
      </a:lvl6pPr>
      <a:lvl7pPr marL="2879811" algn="l" defTabSz="959937" rtl="0" eaLnBrk="1" latinLnBrk="0" hangingPunct="1">
        <a:defRPr kumimoji="1" sz="1890" kern="1200">
          <a:solidFill>
            <a:schemeClr val="tx1"/>
          </a:solidFill>
          <a:latin typeface="+mn-lt"/>
          <a:ea typeface="+mn-ea"/>
          <a:cs typeface="+mn-cs"/>
        </a:defRPr>
      </a:lvl7pPr>
      <a:lvl8pPr marL="3359780" algn="l" defTabSz="959937" rtl="0" eaLnBrk="1" latinLnBrk="0" hangingPunct="1">
        <a:defRPr kumimoji="1" sz="1890" kern="1200">
          <a:solidFill>
            <a:schemeClr val="tx1"/>
          </a:solidFill>
          <a:latin typeface="+mn-lt"/>
          <a:ea typeface="+mn-ea"/>
          <a:cs typeface="+mn-cs"/>
        </a:defRPr>
      </a:lvl8pPr>
      <a:lvl9pPr marL="3839748" algn="l" defTabSz="959937"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A664FA5C-DFD8-41F7-9CE5-48785445B2CC}"/>
              </a:ext>
            </a:extLst>
          </p:cNvPr>
          <p:cNvSpPr/>
          <p:nvPr/>
        </p:nvSpPr>
        <p:spPr>
          <a:xfrm>
            <a:off x="180309" y="63639"/>
            <a:ext cx="9720000" cy="32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kumimoji="1" lang="ja-JP" altLang="en-US" b="1" dirty="0">
                <a:solidFill>
                  <a:prstClr val="white"/>
                </a:solidFill>
                <a:latin typeface="BIZ UDPゴシック" panose="020B0400000000000000" pitchFamily="50" charset="-128"/>
                <a:ea typeface="BIZ UDPゴシック" panose="020B0400000000000000" pitchFamily="50" charset="-128"/>
              </a:rPr>
              <a:t>用語集　（１）　</a:t>
            </a:r>
            <a:r>
              <a:rPr kumimoji="1" lang="ja-JP" altLang="en-US" sz="1400" b="1" dirty="0">
                <a:solidFill>
                  <a:prstClr val="white"/>
                </a:solidFill>
                <a:latin typeface="BIZ UDPゴシック" panose="020B0400000000000000" pitchFamily="50" charset="-128"/>
                <a:ea typeface="BIZ UDPゴシック" panose="020B0400000000000000" pitchFamily="50" charset="-128"/>
              </a:rPr>
              <a:t>ア～フ</a:t>
            </a:r>
            <a:endPar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29" name="ホームベース 4">
            <a:extLst>
              <a:ext uri="{FF2B5EF4-FFF2-40B4-BE49-F238E27FC236}">
                <a16:creationId xmlns:a16="http://schemas.microsoft.com/office/drawing/2014/main" id="{E0D4E41B-0063-4F26-B588-96C2CD058319}"/>
              </a:ext>
            </a:extLst>
          </p:cNvPr>
          <p:cNvSpPr/>
          <p:nvPr/>
        </p:nvSpPr>
        <p:spPr bwMode="gray">
          <a:xfrm>
            <a:off x="180673" y="470692"/>
            <a:ext cx="9609178" cy="234535"/>
          </a:xfrm>
          <a:prstGeom prst="homePlate">
            <a:avLst>
              <a:gd name="adj" fmla="val 62202"/>
            </a:avLst>
          </a:prstGeom>
          <a:noFill/>
          <a:ln w="28575">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kumimoji="1" lang="en-US" altLang="ja-JP" sz="1400" b="1" dirty="0">
              <a:solidFill>
                <a:prstClr val="black"/>
              </a:solidFill>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94BD835A-53A1-4597-898E-12B925A99FAB}"/>
              </a:ext>
            </a:extLst>
          </p:cNvPr>
          <p:cNvSpPr>
            <a:spLocks noGrp="1"/>
          </p:cNvSpPr>
          <p:nvPr>
            <p:ph type="sldNum" sz="quarter" idx="12"/>
          </p:nvPr>
        </p:nvSpPr>
        <p:spPr/>
        <p:txBody>
          <a:bodyPr/>
          <a:lstStyle/>
          <a:p>
            <a:fld id="{29F2EF1E-626E-4657-9017-205445D3C8E1}" type="slidenum">
              <a:rPr kumimoji="1" lang="ja-JP" altLang="en-US" smtClean="0"/>
              <a:t>114</a:t>
            </a:fld>
            <a:endParaRPr kumimoji="1" lang="ja-JP" altLang="en-US" dirty="0"/>
          </a:p>
        </p:txBody>
      </p:sp>
      <p:graphicFrame>
        <p:nvGraphicFramePr>
          <p:cNvPr id="8" name="表 7">
            <a:extLst>
              <a:ext uri="{FF2B5EF4-FFF2-40B4-BE49-F238E27FC236}">
                <a16:creationId xmlns:a16="http://schemas.microsoft.com/office/drawing/2014/main" id="{437C5ECC-BAFD-4AE6-A283-13518930172A}"/>
              </a:ext>
            </a:extLst>
          </p:cNvPr>
          <p:cNvGraphicFramePr>
            <a:graphicFrameLocks noGrp="1"/>
          </p:cNvGraphicFramePr>
          <p:nvPr>
            <p:extLst>
              <p:ext uri="{D42A27DB-BD31-4B8C-83A1-F6EECF244321}">
                <p14:modId xmlns:p14="http://schemas.microsoft.com/office/powerpoint/2010/main" val="1641362224"/>
              </p:ext>
            </p:extLst>
          </p:nvPr>
        </p:nvGraphicFramePr>
        <p:xfrm>
          <a:off x="290773" y="550078"/>
          <a:ext cx="9499076" cy="6354746"/>
        </p:xfrm>
        <a:graphic>
          <a:graphicData uri="http://schemas.openxmlformats.org/drawingml/2006/table">
            <a:tbl>
              <a:tblPr/>
              <a:tblGrid>
                <a:gridCol w="1762913">
                  <a:extLst>
                    <a:ext uri="{9D8B030D-6E8A-4147-A177-3AD203B41FA5}">
                      <a16:colId xmlns:a16="http://schemas.microsoft.com/office/drawing/2014/main" val="1833842138"/>
                    </a:ext>
                  </a:extLst>
                </a:gridCol>
                <a:gridCol w="5728874">
                  <a:extLst>
                    <a:ext uri="{9D8B030D-6E8A-4147-A177-3AD203B41FA5}">
                      <a16:colId xmlns:a16="http://schemas.microsoft.com/office/drawing/2014/main" val="929914761"/>
                    </a:ext>
                  </a:extLst>
                </a:gridCol>
                <a:gridCol w="2007289">
                  <a:extLst>
                    <a:ext uri="{9D8B030D-6E8A-4147-A177-3AD203B41FA5}">
                      <a16:colId xmlns:a16="http://schemas.microsoft.com/office/drawing/2014/main" val="4047333178"/>
                    </a:ext>
                  </a:extLst>
                </a:gridCol>
              </a:tblGrid>
              <a:tr h="175653">
                <a:tc>
                  <a:txBody>
                    <a:bodyPr/>
                    <a:lstStyle/>
                    <a:p>
                      <a:pPr algn="ctr" fontAlgn="ctr"/>
                      <a:r>
                        <a:rPr lang="ja-JP" altLang="en-US" sz="1050" b="1" i="0" u="none" strike="noStrike" dirty="0">
                          <a:solidFill>
                            <a:srgbClr val="FFFFFF"/>
                          </a:solidFill>
                          <a:effectLst/>
                          <a:latin typeface="BIZ UDPゴシック" panose="020B0400000000000000" pitchFamily="50" charset="-128"/>
                          <a:ea typeface="BIZ UDPゴシック" panose="020B0400000000000000" pitchFamily="50" charset="-128"/>
                        </a:rPr>
                        <a:t>用　　語</a:t>
                      </a:r>
                    </a:p>
                  </a:txBody>
                  <a:tcPr marL="3814" marR="3814" marT="3814"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ctr"/>
                      <a:r>
                        <a:rPr lang="ja-JP" altLang="en-US" sz="1050" b="1" i="0" u="none" strike="noStrike">
                          <a:solidFill>
                            <a:srgbClr val="FFFFFF"/>
                          </a:solidFill>
                          <a:effectLst/>
                          <a:latin typeface="BIZ UDPゴシック" panose="020B0400000000000000" pitchFamily="50" charset="-128"/>
                          <a:ea typeface="BIZ UDPゴシック" panose="020B0400000000000000" pitchFamily="50" charset="-128"/>
                        </a:rPr>
                        <a:t>説　　明</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ctr"/>
                      <a:r>
                        <a:rPr lang="ja-JP" altLang="en-US" sz="1050" b="1" i="0" u="none" strike="noStrike" dirty="0">
                          <a:solidFill>
                            <a:srgbClr val="FFFFFF"/>
                          </a:solidFill>
                          <a:effectLst/>
                          <a:latin typeface="BIZ UDPゴシック" panose="020B0400000000000000" pitchFamily="50" charset="-128"/>
                          <a:ea typeface="BIZ UDPゴシック" panose="020B0400000000000000" pitchFamily="50" charset="-128"/>
                        </a:rPr>
                        <a:t>掲載箇所</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3729687857"/>
                  </a:ext>
                </a:extLst>
              </a:tr>
              <a:tr h="298199">
                <a:tc>
                  <a:txBody>
                    <a:bodyPr/>
                    <a:lstStyle/>
                    <a:p>
                      <a:pPr algn="l" fontAlgn="ct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　アカデミア</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学問や研究に専念し、追求している環境（機関）。</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1-②</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次世代ヘルスケア</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434269782"/>
                  </a:ext>
                </a:extLst>
              </a:tr>
              <a:tr h="330878">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アスマイル</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大阪府が提供する健康づくりアプリ。歩数や健康診断の受診などにより獲得したポイントで、抽選に参加できる仕組み。</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1-②</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次世代ヘルスケア</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71374209"/>
                  </a:ext>
                </a:extLst>
              </a:tr>
              <a:tr h="330878">
                <a:tc>
                  <a:txBody>
                    <a:bodyPr/>
                    <a:lstStyle/>
                    <a:p>
                      <a:pPr algn="l" fontAlgn="ct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　エコシステム </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複数の企業や人材、支援機関などが相互に関連し、相互作用によりベンチャー企業やイノベーションが次々生み出される環境。</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4-②</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スタートアップ（ビジネス交流含む）</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668463672"/>
                  </a:ext>
                </a:extLst>
              </a:tr>
              <a:tr h="298199">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大阪プロダクツ</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府内企業のバイオプラスチック製品。</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3-③</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大阪ブルー・オーシャン・ビジョン</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05560135"/>
                  </a:ext>
                </a:extLst>
              </a:tr>
              <a:tr h="298199">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大阪湾</a:t>
                      </a:r>
                      <a:r>
                        <a:rPr lang="en-US" altLang="ja-JP" sz="1000" b="1" i="0" u="none" strike="noStrike" dirty="0">
                          <a:solidFill>
                            <a:schemeClr val="tx1"/>
                          </a:solidFill>
                          <a:effectLst/>
                          <a:latin typeface="BIZ UDPゴシック" panose="020B0400000000000000" pitchFamily="50" charset="-128"/>
                          <a:ea typeface="BIZ UDPゴシック" panose="020B0400000000000000" pitchFamily="50" charset="-128"/>
                        </a:rPr>
                        <a:t>MOBA</a:t>
                      </a: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リンク構想</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大阪湾の沿岸をブルーカーボン生態系（藻場・干潟等）の回廊（コリドー）でつなぐことをめざす構想。</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3-④</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大阪湾</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MOBA</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リンク構想</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078755821"/>
                  </a:ext>
                </a:extLst>
              </a:tr>
              <a:tr h="445254">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カーボンニュートラル（</a:t>
                      </a:r>
                      <a:r>
                        <a:rPr lang="en-US" altLang="ja-JP" sz="1000" b="1" i="0" u="none" strike="noStrike" dirty="0">
                          <a:solidFill>
                            <a:schemeClr val="tx1"/>
                          </a:solidFill>
                          <a:effectLst/>
                          <a:latin typeface="BIZ UDPゴシック" panose="020B0400000000000000" pitchFamily="50" charset="-128"/>
                          <a:ea typeface="BIZ UDPゴシック" panose="020B0400000000000000" pitchFamily="50" charset="-128"/>
                        </a:rPr>
                        <a:t>CN</a:t>
                      </a: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地球温暖化の原因となる二酸化炭素などの温室効果ガスの排出量を実質的にゼロに抑えること。</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3-①</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カーボンニュートラル</a:t>
                      </a:r>
                      <a:b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（最先端技術の開発・実用化）</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554567090"/>
                  </a:ext>
                </a:extLst>
              </a:tr>
              <a:tr h="330878">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けいはんな学研都市</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京都、大阪、奈良の</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3</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府県にまたがる京阪奈の緑豊かな丘陵において、関西文化学術研究都市建設促進法に基づき、建設・整備を進めているサイエンスシティ。</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6-①</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学び</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481938242"/>
                  </a:ext>
                </a:extLst>
              </a:tr>
              <a:tr h="298199">
                <a:tc>
                  <a:txBody>
                    <a:bodyPr/>
                    <a:lstStyle/>
                    <a:p>
                      <a:pPr algn="l" fontAlgn="ct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　サーベイランス </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 感染症・環境汚染・経済などの動向について継続的・体系的に調査・監視を行うこと。</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7-③</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感染症対策の強化・衛生対策の実施</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468977151"/>
                  </a:ext>
                </a:extLst>
              </a:tr>
              <a:tr h="330878">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サイクルライン </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lvl="0" algn="l">
                        <a:lnSpc>
                          <a:spcPct val="100000"/>
                        </a:lnSpc>
                        <a:spcBef>
                          <a:spcPts val="0"/>
                        </a:spcBef>
                        <a:spcAft>
                          <a:spcPts val="0"/>
                        </a:spcAft>
                        <a:buNone/>
                      </a:pPr>
                      <a:r>
                        <a:rPr lang="ja-JP" altLang="ja-JP" sz="1000" b="0" i="0" u="none" strike="noStrike" noProof="0" dirty="0">
                          <a:solidFill>
                            <a:schemeClr val="tx1"/>
                          </a:solidFill>
                          <a:effectLst/>
                          <a:latin typeface="BIZ UDPゴシック" panose="020B0400000000000000" pitchFamily="50" charset="-128"/>
                          <a:ea typeface="BIZ UDPゴシック"/>
                        </a:rPr>
                        <a:t>自転車で広域的に、安全・快適に移動できるよう整備されたルート。</a:t>
                      </a:r>
                      <a:endParaRPr lang="en-US" altLang="ja-JP" sz="1000" dirty="0">
                        <a:solidFill>
                          <a:schemeClr val="tx1"/>
                        </a:solidFill>
                      </a:endParaRP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5-①</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多様な都市魅力の創出・発信</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459162724"/>
                  </a:ext>
                </a:extLst>
              </a:tr>
              <a:tr h="445254">
                <a:tc>
                  <a:txBody>
                    <a:bodyPr/>
                    <a:lstStyle/>
                    <a:p>
                      <a:pPr algn="l" fontAlgn="ct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　シェアサイクル</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地域内に複数のサイクルポートを設置し、どこでも自転車を借りることができ、返却することができるシステム。</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3-②</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カーボンニュートラル</a:t>
                      </a:r>
                      <a:b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（事業者や府民の行動変容）</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810264625"/>
                  </a:ext>
                </a:extLst>
              </a:tr>
              <a:tr h="298199">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スーパーシティ </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データ連携・活用と規制・制度改革による未来社会の先行実現を目的とした国家戦略特区。</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4-①</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スマートシティ</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763045532"/>
                  </a:ext>
                </a:extLst>
              </a:tr>
              <a:tr h="298199">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スタートアップ </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創造的イノベーションにより革新的なビジネスモデルを創り、成長をめざす新興企業。</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4-②</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スタートアップ（ビジネス交流含む）</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700950870"/>
                  </a:ext>
                </a:extLst>
              </a:tr>
              <a:tr h="494271">
                <a:tc>
                  <a:txBody>
                    <a:bodyPr/>
                    <a:lstStyle/>
                    <a:p>
                      <a:pPr algn="l" fontAlgn="ct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　ディープテック </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特定の自然科学分野での研究を通じて得られた科学的な発見に基づく技術であり、その事業化・社会実装を実現できれば、国や世界全体で解決すべき経済社会課題の解決など社会にインパクトを与えられるような潜在力のある技術。</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4-②</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スタートアップ（ビジネス交流含む）</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605542474"/>
                  </a:ext>
                </a:extLst>
              </a:tr>
              <a:tr h="298199">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ネガティブエミッション </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大気中の</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CO</a:t>
                      </a:r>
                      <a:r>
                        <a:rPr lang="ja-JP" altLang="en-US" sz="1000" b="0" i="0" u="none" strike="noStrike" dirty="0">
                          <a:solidFill>
                            <a:schemeClr val="tx1"/>
                          </a:solidFill>
                          <a:effectLst/>
                          <a:latin typeface="MS UI Gothic" panose="020B0600070205080204" pitchFamily="50" charset="-128"/>
                          <a:ea typeface="MS UI Gothic" panose="020B0600070205080204" pitchFamily="50" charset="-128"/>
                        </a:rPr>
                        <a:t>₂</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を回収・吸収し、貯留・固定化することで大気中の</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CO</a:t>
                      </a:r>
                      <a:r>
                        <a:rPr lang="ja-JP" altLang="en-US" sz="1000" b="0" i="0" u="none" strike="noStrike" dirty="0">
                          <a:solidFill>
                            <a:schemeClr val="tx1"/>
                          </a:solidFill>
                          <a:effectLst/>
                          <a:latin typeface="MS UI Gothic" panose="020B0600070205080204" pitchFamily="50" charset="-128"/>
                          <a:ea typeface="MS UI Gothic" panose="020B0600070205080204" pitchFamily="50" charset="-128"/>
                        </a:rPr>
                        <a:t>₂</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を除去する技術。</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3</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環境</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94953678"/>
                  </a:ext>
                </a:extLst>
              </a:tr>
              <a:tr h="298199">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バーティポート</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空飛ぶクルマ専用の離着陸場。</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2-①</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空飛ぶクルマ</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848592303"/>
                  </a:ext>
                </a:extLst>
              </a:tr>
              <a:tr h="330878">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バイオプラスチック</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植物などの再生可能な有機資源を原料とするバイオマスプラスチックと微生物等の働きで最終的に二酸化炭素と水にまで分解する生分解性プラスチックの総称。</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3-③</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大阪ブルー・オーシャン・ビジョン</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406237820"/>
                  </a:ext>
                </a:extLst>
              </a:tr>
              <a:tr h="330878">
                <a:tc>
                  <a:txBody>
                    <a:bodyPr/>
                    <a:lstStyle/>
                    <a:p>
                      <a:pPr algn="l" fontAlgn="ct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　ブルーカーボン生態系</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光合成による</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CO₂</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吸収・貯留のほか、水質改善、魚類等の産卵と生育の場の創出による生物多様性の向上等の多面的な効果を有する藻場・干潟等の海洋生態系のこと。</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3-④</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大阪湾</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MOBA</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リンク構想</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920883834"/>
                  </a:ext>
                </a:extLst>
              </a:tr>
              <a:tr h="298199">
                <a:tc>
                  <a:txBody>
                    <a:bodyPr/>
                    <a:lstStyle/>
                    <a:p>
                      <a:pPr algn="l" fontAlgn="ct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  ブロードリスニング</a:t>
                      </a:r>
                    </a:p>
                  </a:txBody>
                  <a:tcPr marL="3814" marR="3814" marT="38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SNS</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をはじめとした市中の意見を収集し、</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AI</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による分析を通じて広範なニーズを把握する手法。</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4-①</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スマートシティ</a:t>
                      </a:r>
                    </a:p>
                  </a:txBody>
                  <a:tcPr marL="3814" marR="3814" marT="38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568481582"/>
                  </a:ext>
                </a:extLst>
              </a:tr>
            </a:tbl>
          </a:graphicData>
        </a:graphic>
      </p:graphicFrame>
    </p:spTree>
    <p:extLst>
      <p:ext uri="{BB962C8B-B14F-4D97-AF65-F5344CB8AC3E}">
        <p14:creationId xmlns:p14="http://schemas.microsoft.com/office/powerpoint/2010/main" val="269657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A664FA5C-DFD8-41F7-9CE5-48785445B2CC}"/>
              </a:ext>
            </a:extLst>
          </p:cNvPr>
          <p:cNvSpPr/>
          <p:nvPr/>
        </p:nvSpPr>
        <p:spPr>
          <a:xfrm>
            <a:off x="180309" y="63639"/>
            <a:ext cx="9720000" cy="32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kumimoji="1" lang="ja-JP" altLang="en-US" b="1" dirty="0">
                <a:solidFill>
                  <a:prstClr val="white"/>
                </a:solidFill>
                <a:latin typeface="BIZ UDPゴシック" panose="020B0400000000000000" pitchFamily="50" charset="-128"/>
                <a:ea typeface="BIZ UDPゴシック" panose="020B0400000000000000" pitchFamily="50" charset="-128"/>
              </a:rPr>
              <a:t>用語集　（２）　</a:t>
            </a:r>
            <a:r>
              <a:rPr kumimoji="1" lang="ja-JP" altLang="en-US" sz="1400" b="1" dirty="0">
                <a:solidFill>
                  <a:prstClr val="white"/>
                </a:solidFill>
                <a:latin typeface="BIZ UDPゴシック" panose="020B0400000000000000" pitchFamily="50" charset="-128"/>
                <a:ea typeface="BIZ UDPゴシック" panose="020B0400000000000000" pitchFamily="50" charset="-128"/>
              </a:rPr>
              <a:t>ヘ～ユ、</a:t>
            </a:r>
            <a:r>
              <a:rPr kumimoji="1" lang="en-US" altLang="ja-JP" sz="1400" b="1" dirty="0">
                <a:solidFill>
                  <a:prstClr val="white"/>
                </a:solidFill>
                <a:latin typeface="BIZ UDPゴシック" panose="020B0400000000000000" pitchFamily="50" charset="-128"/>
                <a:ea typeface="BIZ UDPゴシック" panose="020B0400000000000000" pitchFamily="50" charset="-128"/>
              </a:rPr>
              <a:t>A</a:t>
            </a:r>
            <a:r>
              <a:rPr kumimoji="1" lang="ja-JP" altLang="en-US" sz="1400" b="1" dirty="0">
                <a:solidFill>
                  <a:prstClr val="white"/>
                </a:solidFill>
                <a:latin typeface="BIZ UDPゴシック" panose="020B0400000000000000" pitchFamily="50" charset="-128"/>
                <a:ea typeface="BIZ UDPゴシック" panose="020B0400000000000000" pitchFamily="50" charset="-128"/>
              </a:rPr>
              <a:t>～</a:t>
            </a:r>
            <a:r>
              <a:rPr kumimoji="1" lang="en-US" altLang="ja-JP" sz="1400" b="1" dirty="0">
                <a:solidFill>
                  <a:prstClr val="white"/>
                </a:solidFill>
                <a:latin typeface="BIZ UDPゴシック" panose="020B0400000000000000" pitchFamily="50" charset="-128"/>
                <a:ea typeface="BIZ UDPゴシック" panose="020B0400000000000000" pitchFamily="50" charset="-128"/>
              </a:rPr>
              <a:t>G</a:t>
            </a:r>
          </a:p>
        </p:txBody>
      </p:sp>
      <p:sp>
        <p:nvSpPr>
          <p:cNvPr id="29" name="ホームベース 4">
            <a:extLst>
              <a:ext uri="{FF2B5EF4-FFF2-40B4-BE49-F238E27FC236}">
                <a16:creationId xmlns:a16="http://schemas.microsoft.com/office/drawing/2014/main" id="{E0D4E41B-0063-4F26-B588-96C2CD058319}"/>
              </a:ext>
            </a:extLst>
          </p:cNvPr>
          <p:cNvSpPr/>
          <p:nvPr/>
        </p:nvSpPr>
        <p:spPr bwMode="gray">
          <a:xfrm>
            <a:off x="180673" y="470692"/>
            <a:ext cx="9609178" cy="234535"/>
          </a:xfrm>
          <a:prstGeom prst="homePlate">
            <a:avLst>
              <a:gd name="adj" fmla="val 62202"/>
            </a:avLst>
          </a:prstGeom>
          <a:noFill/>
          <a:ln w="28575">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kumimoji="1" lang="en-US" altLang="ja-JP" sz="1400" b="1" dirty="0">
              <a:solidFill>
                <a:prstClr val="black"/>
              </a:solidFill>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94BD835A-53A1-4597-898E-12B925A99FAB}"/>
              </a:ext>
            </a:extLst>
          </p:cNvPr>
          <p:cNvSpPr>
            <a:spLocks noGrp="1"/>
          </p:cNvSpPr>
          <p:nvPr>
            <p:ph type="sldNum" sz="quarter" idx="12"/>
          </p:nvPr>
        </p:nvSpPr>
        <p:spPr/>
        <p:txBody>
          <a:bodyPr/>
          <a:lstStyle/>
          <a:p>
            <a:fld id="{29F2EF1E-626E-4657-9017-205445D3C8E1}" type="slidenum">
              <a:rPr kumimoji="1" lang="ja-JP" altLang="en-US" smtClean="0"/>
              <a:t>115</a:t>
            </a:fld>
            <a:endParaRPr kumimoji="1" lang="ja-JP" altLang="en-US" dirty="0"/>
          </a:p>
        </p:txBody>
      </p:sp>
      <p:graphicFrame>
        <p:nvGraphicFramePr>
          <p:cNvPr id="6" name="表 5">
            <a:extLst>
              <a:ext uri="{FF2B5EF4-FFF2-40B4-BE49-F238E27FC236}">
                <a16:creationId xmlns:a16="http://schemas.microsoft.com/office/drawing/2014/main" id="{DAAC40B7-BEA3-4C05-8BAB-44544FD72435}"/>
              </a:ext>
            </a:extLst>
          </p:cNvPr>
          <p:cNvGraphicFramePr>
            <a:graphicFrameLocks noGrp="1"/>
          </p:cNvGraphicFramePr>
          <p:nvPr>
            <p:extLst>
              <p:ext uri="{D42A27DB-BD31-4B8C-83A1-F6EECF244321}">
                <p14:modId xmlns:p14="http://schemas.microsoft.com/office/powerpoint/2010/main" val="2212012324"/>
              </p:ext>
            </p:extLst>
          </p:nvPr>
        </p:nvGraphicFramePr>
        <p:xfrm>
          <a:off x="290774" y="528899"/>
          <a:ext cx="9529704" cy="6139284"/>
        </p:xfrm>
        <a:graphic>
          <a:graphicData uri="http://schemas.openxmlformats.org/drawingml/2006/table">
            <a:tbl>
              <a:tblPr/>
              <a:tblGrid>
                <a:gridCol w="1670106">
                  <a:extLst>
                    <a:ext uri="{9D8B030D-6E8A-4147-A177-3AD203B41FA5}">
                      <a16:colId xmlns:a16="http://schemas.microsoft.com/office/drawing/2014/main" val="4285411356"/>
                    </a:ext>
                  </a:extLst>
                </a:gridCol>
                <a:gridCol w="5811520">
                  <a:extLst>
                    <a:ext uri="{9D8B030D-6E8A-4147-A177-3AD203B41FA5}">
                      <a16:colId xmlns:a16="http://schemas.microsoft.com/office/drawing/2014/main" val="2780601874"/>
                    </a:ext>
                  </a:extLst>
                </a:gridCol>
                <a:gridCol w="2048078">
                  <a:extLst>
                    <a:ext uri="{9D8B030D-6E8A-4147-A177-3AD203B41FA5}">
                      <a16:colId xmlns:a16="http://schemas.microsoft.com/office/drawing/2014/main" val="2145707622"/>
                    </a:ext>
                  </a:extLst>
                </a:gridCol>
              </a:tblGrid>
              <a:tr h="134846">
                <a:tc>
                  <a:txBody>
                    <a:bodyPr/>
                    <a:lstStyle/>
                    <a:p>
                      <a:pPr algn="ctr" fontAlgn="ctr"/>
                      <a:r>
                        <a:rPr lang="ja-JP" altLang="en-US" sz="1050" b="1" i="0" u="none" strike="noStrike" dirty="0">
                          <a:solidFill>
                            <a:srgbClr val="FFFFFF"/>
                          </a:solidFill>
                          <a:effectLst/>
                          <a:latin typeface="BIZ UDPゴシック" panose="020B0400000000000000" pitchFamily="50" charset="-128"/>
                          <a:ea typeface="BIZ UDPゴシック" panose="020B0400000000000000" pitchFamily="50" charset="-128"/>
                        </a:rPr>
                        <a:t>用　　語</a:t>
                      </a:r>
                    </a:p>
                  </a:txBody>
                  <a:tcPr marL="2229" marR="2229" marT="2229"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ctr"/>
                      <a:r>
                        <a:rPr lang="ja-JP" altLang="en-US" sz="1050" b="1" i="0" u="none" strike="noStrike">
                          <a:solidFill>
                            <a:srgbClr val="FFFFFF"/>
                          </a:solidFill>
                          <a:effectLst/>
                          <a:latin typeface="BIZ UDPゴシック" panose="020B0400000000000000" pitchFamily="50" charset="-128"/>
                          <a:ea typeface="BIZ UDPゴシック" panose="020B0400000000000000" pitchFamily="50" charset="-128"/>
                        </a:rPr>
                        <a:t>説　　明</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ctr"/>
                      <a:r>
                        <a:rPr lang="ja-JP" altLang="en-US" sz="1050" b="1" i="0" u="none" strike="noStrike" dirty="0">
                          <a:solidFill>
                            <a:srgbClr val="FFFFFF"/>
                          </a:solidFill>
                          <a:effectLst/>
                          <a:latin typeface="BIZ UDPゴシック" panose="020B0400000000000000" pitchFamily="50" charset="-128"/>
                          <a:ea typeface="BIZ UDPゴシック" panose="020B0400000000000000" pitchFamily="50" charset="-128"/>
                        </a:rPr>
                        <a:t>掲載箇所</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294001808"/>
                  </a:ext>
                </a:extLst>
              </a:tr>
              <a:tr h="255173">
                <a:tc>
                  <a:txBody>
                    <a:bodyPr/>
                    <a:lstStyle/>
                    <a:p>
                      <a:pPr algn="l" fontAlgn="ct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  ベビーカーファスト・トラック</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公共施設や商業施設等の受付において、妊婦、ベビーカーや小さな子ども連れの方等を優先する取組。</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5-③</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おもてなし</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196201459"/>
                  </a:ext>
                </a:extLst>
              </a:tr>
              <a:tr h="255173">
                <a:tc>
                  <a:txBody>
                    <a:bodyPr/>
                    <a:lstStyle/>
                    <a:p>
                      <a:pPr algn="l" fontAlgn="ct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　マイボトルスポット </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おおさかマイボトルパートナーズメンバーが設置した給水できる場所。</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t>3-③</a:t>
                      </a:r>
                      <a:b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大阪ブルー・オーシャン・ビジョン</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062946496"/>
                  </a:ext>
                </a:extLst>
              </a:tr>
              <a:tr h="381833">
                <a:tc>
                  <a:txBody>
                    <a:bodyPr/>
                    <a:lstStyle/>
                    <a:p>
                      <a:pPr algn="l" fontAlgn="ct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　メタネーション</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水素と</a:t>
                      </a:r>
                      <a: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t>CO₂</a:t>
                      </a: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から天然ガスの主成分であるメタンを合成する技術。</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marL="0" marR="0" lvl="0" indent="0" algn="l" defTabSz="959937"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3-①</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カーボンニュートラル</a:t>
                      </a:r>
                      <a:b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（最先端技術の開発・実用化）</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347821804"/>
                  </a:ext>
                </a:extLst>
              </a:tr>
              <a:tr h="255173">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モックアップ </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施策や店頭展示などのためにつくられる実物大模型。</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t>2-①</a:t>
                      </a:r>
                      <a:b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空飛ぶクルマ</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531583058"/>
                  </a:ext>
                </a:extLst>
              </a:tr>
              <a:tr h="255173">
                <a:tc>
                  <a:txBody>
                    <a:bodyPr/>
                    <a:lstStyle/>
                    <a:p>
                      <a:pPr algn="l" fontAlgn="ct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　夢洲コンストラクション</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万博の開催に向けて、会場整備やインフラ整備等の建設工事を円滑に実施するための取組。</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t>4-①</a:t>
                      </a:r>
                      <a:b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スマートシティ</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145333484"/>
                  </a:ext>
                </a:extLst>
              </a:tr>
              <a:tr h="255173">
                <a:tc>
                  <a:txBody>
                    <a:bodyPr/>
                    <a:lstStyle/>
                    <a:p>
                      <a:pPr algn="l" fontAlgn="ct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000" b="1" i="0" u="none" strike="noStrike" dirty="0">
                          <a:solidFill>
                            <a:schemeClr val="tx1"/>
                          </a:solidFill>
                          <a:effectLst/>
                          <a:latin typeface="BIZ UDPゴシック" panose="020B0400000000000000" pitchFamily="50" charset="-128"/>
                          <a:ea typeface="BIZ UDPゴシック" panose="020B0400000000000000" pitchFamily="50" charset="-128"/>
                        </a:rPr>
                        <a:t>AI</a:t>
                      </a:r>
                      <a:r>
                        <a:rPr lang="ja-JP" altLang="en-US" sz="1000" b="1" i="0" u="none" strike="noStrike" dirty="0">
                          <a:solidFill>
                            <a:schemeClr val="tx1"/>
                          </a:solidFill>
                          <a:effectLst/>
                          <a:latin typeface="BIZ UDPゴシック" panose="020B0400000000000000" pitchFamily="50" charset="-128"/>
                          <a:ea typeface="BIZ UDPゴシック" panose="020B0400000000000000" pitchFamily="50" charset="-128"/>
                        </a:rPr>
                        <a:t>オンデマンド交通</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利用者の予約に対して</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AI</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による最適な運行ルート、配車をリアルタイムに行う輸送サービス。</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sz="1000" b="0" i="0" u="none" strike="noStrike">
                          <a:solidFill>
                            <a:schemeClr val="tx1"/>
                          </a:solidFill>
                          <a:effectLst/>
                          <a:latin typeface="BIZ UDPゴシック" panose="020B0400000000000000" pitchFamily="50" charset="-128"/>
                          <a:ea typeface="BIZ UDPゴシック" panose="020B0400000000000000" pitchFamily="50" charset="-128"/>
                        </a:rPr>
                        <a:t>2-③</a:t>
                      </a:r>
                      <a:br>
                        <a:rPr lang="en-US" sz="1000" b="0" i="0" u="none" strike="noStrike">
                          <a:solidFill>
                            <a:schemeClr val="tx1"/>
                          </a:solidFill>
                          <a:effectLst/>
                          <a:latin typeface="BIZ UDPゴシック" panose="020B0400000000000000" pitchFamily="50" charset="-128"/>
                          <a:ea typeface="BIZ UDPゴシック" panose="020B0400000000000000" pitchFamily="50" charset="-128"/>
                        </a:rPr>
                      </a:br>
                      <a:r>
                        <a:rPr lang="en-US" sz="1000" b="0" i="0" u="none" strike="noStrike">
                          <a:solidFill>
                            <a:schemeClr val="tx1"/>
                          </a:solidFill>
                          <a:effectLst/>
                          <a:latin typeface="BIZ UDPゴシック" panose="020B0400000000000000" pitchFamily="50" charset="-128"/>
                          <a:ea typeface="BIZ UDPゴシック" panose="020B0400000000000000" pitchFamily="50" charset="-128"/>
                        </a:rPr>
                        <a:t>MaaS（</a:t>
                      </a: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マース）</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063833315"/>
                  </a:ext>
                </a:extLst>
              </a:tr>
              <a:tr h="381833">
                <a:tc>
                  <a:txBody>
                    <a:bodyPr/>
                    <a:lstStyle/>
                    <a:p>
                      <a:pPr algn="l" fontAlgn="ctr"/>
                      <a:r>
                        <a:rPr lang="en-US" sz="1000" b="1" i="0" u="none" strike="noStrike">
                          <a:solidFill>
                            <a:schemeClr val="tx1"/>
                          </a:solidFill>
                          <a:effectLst/>
                          <a:latin typeface="BIZ UDPゴシック" panose="020B0400000000000000" pitchFamily="50" charset="-128"/>
                          <a:ea typeface="BIZ UDPゴシック" panose="020B0400000000000000" pitchFamily="50" charset="-128"/>
                        </a:rPr>
                        <a:t>　BNCT</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ホウ素中性子捕捉療法。中性子とホウ素の核反応を利用したもので、正常細胞にほとんど損傷を与えず、がん細胞を選択的に破壊する治療法。初発・単発がんのみならず、個別臓器に広がったがんや転移性がん、難治性がんにも効果が期待できる。</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6-①</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学び</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835677776"/>
                  </a:ext>
                </a:extLst>
              </a:tr>
              <a:tr h="508493">
                <a:tc>
                  <a:txBody>
                    <a:bodyPr/>
                    <a:lstStyle/>
                    <a:p>
                      <a:pPr algn="l" fontAlgn="ctr"/>
                      <a:r>
                        <a:rPr lang="en-US" sz="1000" b="1" i="0" u="none" strike="noStrike">
                          <a:solidFill>
                            <a:schemeClr val="tx1"/>
                          </a:solidFill>
                          <a:effectLst/>
                          <a:latin typeface="BIZ UDPゴシック" panose="020B0400000000000000" pitchFamily="50" charset="-128"/>
                          <a:ea typeface="BIZ UDPゴシック" panose="020B0400000000000000" pitchFamily="50" charset="-128"/>
                        </a:rPr>
                        <a:t>　CDMO</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再生・細胞医療・遺伝子治療分野の国内の受託開発・製造事業者（</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Contract Development and Manufacturing Organization</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）の略。この分野の産業化に向けては複雑な製造技術が必要である点が大きな課題となっており、創薬ベンチャー企業が初期の創薬開発を担うとともに、製造開発は</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CDMO</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に委託する水平分業が一般的となっている。</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t>1-①</a:t>
                      </a:r>
                      <a:b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ライフサイエンス</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2235117"/>
                  </a:ext>
                </a:extLst>
              </a:tr>
              <a:tr h="381833">
                <a:tc>
                  <a:txBody>
                    <a:bodyPr/>
                    <a:lstStyle/>
                    <a:p>
                      <a:pPr algn="l" fontAlgn="ctr"/>
                      <a:r>
                        <a:rPr lang="en-US" sz="1000" b="1" i="0" u="none" strike="noStrike">
                          <a:solidFill>
                            <a:schemeClr val="tx1"/>
                          </a:solidFill>
                          <a:effectLst/>
                          <a:latin typeface="BIZ UDPゴシック" panose="020B0400000000000000" pitchFamily="50" charset="-128"/>
                          <a:ea typeface="BIZ UDPゴシック" panose="020B0400000000000000" pitchFamily="50" charset="-128"/>
                        </a:rPr>
                        <a:t>　CFP</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カーボンフットプリント。商品の原材料調達から廃棄、リサイクルまでに排出される</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CO</a:t>
                      </a:r>
                      <a:r>
                        <a:rPr lang="ja-JP" altLang="en-US" sz="1000" b="0" i="0" u="none" strike="noStrike" dirty="0">
                          <a:solidFill>
                            <a:schemeClr val="tx1"/>
                          </a:solidFill>
                          <a:effectLst/>
                          <a:latin typeface="MS UI Gothic" panose="020B0600070205080204" pitchFamily="50" charset="-128"/>
                          <a:ea typeface="MS UI Gothic" panose="020B0600070205080204" pitchFamily="50" charset="-128"/>
                        </a:rPr>
                        <a:t>₂</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の量を数値化したもの。</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t>3-②</a:t>
                      </a:r>
                      <a:b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カーボンニュートラル</a:t>
                      </a:r>
                      <a:b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（事業者や府民の行動変容）</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588714477"/>
                  </a:ext>
                </a:extLst>
              </a:tr>
              <a:tr h="381833">
                <a:tc>
                  <a:txBody>
                    <a:bodyPr/>
                    <a:lstStyle/>
                    <a:p>
                      <a:pPr algn="l" fontAlgn="ctr"/>
                      <a:r>
                        <a:rPr lang="en-US" sz="1000" b="1" i="0" u="none" strike="noStrike">
                          <a:solidFill>
                            <a:schemeClr val="tx1"/>
                          </a:solidFill>
                          <a:effectLst/>
                          <a:latin typeface="BIZ UDPゴシック" panose="020B0400000000000000" pitchFamily="50" charset="-128"/>
                          <a:ea typeface="BIZ UDPゴシック" panose="020B0400000000000000" pitchFamily="50" charset="-128"/>
                        </a:rPr>
                        <a:t>　EC</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Electronic Commerce</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の略で、電子商取引を意味し、「</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E</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コマース」とも呼称される。商品・サービスを、インターネットを介して販売するビジネスモデル。</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t>5-②</a:t>
                      </a:r>
                      <a:b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移動の利便性</a:t>
                      </a:r>
                      <a:b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（空港運用の強化）</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850644660"/>
                  </a:ext>
                </a:extLst>
              </a:tr>
              <a:tr h="381833">
                <a:tc>
                  <a:txBody>
                    <a:bodyPr/>
                    <a:lstStyle/>
                    <a:p>
                      <a:pPr algn="l" fontAlgn="ctr"/>
                      <a:r>
                        <a:rPr lang="en-US" sz="1000" b="1" i="0" u="none" strike="noStrike">
                          <a:solidFill>
                            <a:schemeClr val="tx1"/>
                          </a:solidFill>
                          <a:effectLst/>
                          <a:latin typeface="BIZ UDPゴシック" panose="020B0400000000000000" pitchFamily="50" charset="-128"/>
                          <a:ea typeface="BIZ UDPゴシック" panose="020B0400000000000000" pitchFamily="50" charset="-128"/>
                        </a:rPr>
                        <a:t>　ESG</a:t>
                      </a: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投融資</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環境</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sz="1000" b="0" i="0" u="none" strike="noStrike" dirty="0">
                          <a:solidFill>
                            <a:schemeClr val="tx1"/>
                          </a:solidFill>
                          <a:effectLst/>
                          <a:latin typeface="BIZ UDPゴシック" panose="020B0400000000000000" pitchFamily="50" charset="-128"/>
                          <a:ea typeface="BIZ UDPゴシック" panose="020B0400000000000000" pitchFamily="50" charset="-128"/>
                        </a:rPr>
                        <a:t>E)、</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社会</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sz="1000" b="0" i="0" u="none" strike="noStrike" dirty="0">
                          <a:solidFill>
                            <a:schemeClr val="tx1"/>
                          </a:solidFill>
                          <a:effectLst/>
                          <a:latin typeface="BIZ UDPゴシック" panose="020B0400000000000000" pitchFamily="50" charset="-128"/>
                          <a:ea typeface="BIZ UDPゴシック" panose="020B0400000000000000" pitchFamily="50" charset="-128"/>
                        </a:rPr>
                        <a:t>S)、</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企業統治</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sz="1000" b="0" i="0" u="none" strike="noStrike" dirty="0">
                          <a:solidFill>
                            <a:schemeClr val="tx1"/>
                          </a:solidFill>
                          <a:effectLst/>
                          <a:latin typeface="BIZ UDPゴシック" panose="020B0400000000000000" pitchFamily="50" charset="-128"/>
                          <a:ea typeface="BIZ UDPゴシック" panose="020B0400000000000000" pitchFamily="50" charset="-128"/>
                        </a:rPr>
                        <a:t>G)</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を考慮した投資・融資。</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t>3-②</a:t>
                      </a:r>
                      <a:b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カーボンニュートラル</a:t>
                      </a:r>
                      <a:b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（事業者や府民の行動変容）</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000596540"/>
                  </a:ext>
                </a:extLst>
              </a:tr>
              <a:tr h="255173">
                <a:tc>
                  <a:txBody>
                    <a:bodyPr/>
                    <a:lstStyle/>
                    <a:p>
                      <a:pPr algn="l" fontAlgn="ctr"/>
                      <a:r>
                        <a:rPr lang="en-US" sz="1000" b="1" i="0" u="none" strike="noStrike">
                          <a:solidFill>
                            <a:schemeClr val="tx1"/>
                          </a:solidFill>
                          <a:effectLst/>
                          <a:latin typeface="BIZ UDPゴシック" panose="020B0400000000000000" pitchFamily="50" charset="-128"/>
                          <a:ea typeface="BIZ UDPゴシック" panose="020B0400000000000000" pitchFamily="50" charset="-128"/>
                        </a:rPr>
                        <a:t>　EV・FC</a:t>
                      </a: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バス</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EV</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は、</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Electric Vehicle</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の略称。電気モーターを動力源とする電動車。</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FC</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は、</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Fuel Cell</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の略称。水素と酸素で発電する燃料電池によって走る燃料電池車。</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t>2-④</a:t>
                      </a:r>
                      <a:b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ゼロエミッションモビリティ</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169222805"/>
                  </a:ext>
                </a:extLst>
              </a:tr>
              <a:tr h="255173">
                <a:tc>
                  <a:txBody>
                    <a:bodyPr/>
                    <a:lstStyle/>
                    <a:p>
                      <a:pPr algn="l" fontAlgn="ctr"/>
                      <a:r>
                        <a:rPr lang="en-US" sz="1000" b="1" i="0" u="none" strike="noStrike">
                          <a:solidFill>
                            <a:schemeClr val="tx1"/>
                          </a:solidFill>
                          <a:effectLst/>
                          <a:latin typeface="BIZ UDPゴシック" panose="020B0400000000000000" pitchFamily="50" charset="-128"/>
                          <a:ea typeface="BIZ UDPゴシック" panose="020B0400000000000000" pitchFamily="50" charset="-128"/>
                        </a:rPr>
                        <a:t>　e</a:t>
                      </a: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スポーツ</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エレクトロニック・スポーツ」の略。広義には、電子機器を用いて行う娯楽、競技、スポーツ全般を指す言葉であり、コンピューターゲーム、ビデオゲームを使った対戦をスポーツ競技として捉える際の名称。</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t>5-①</a:t>
                      </a:r>
                      <a:br>
                        <a:rPr lang="en-US" altLang="ja-JP" sz="1000" b="0" i="0" u="none" strike="noStrike">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a:solidFill>
                            <a:schemeClr val="tx1"/>
                          </a:solidFill>
                          <a:effectLst/>
                          <a:latin typeface="BIZ UDPゴシック" panose="020B0400000000000000" pitchFamily="50" charset="-128"/>
                          <a:ea typeface="BIZ UDPゴシック" panose="020B0400000000000000" pitchFamily="50" charset="-128"/>
                        </a:rPr>
                        <a:t>多様な都市魅力の創出・発信</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917441864"/>
                  </a:ext>
                </a:extLst>
              </a:tr>
              <a:tr h="381833">
                <a:tc>
                  <a:txBody>
                    <a:bodyPr/>
                    <a:lstStyle/>
                    <a:p>
                      <a:pPr algn="l" fontAlgn="ctr"/>
                      <a:r>
                        <a:rPr lang="en-US" sz="1000" b="1" i="0" u="none" strike="noStrike">
                          <a:solidFill>
                            <a:schemeClr val="tx1"/>
                          </a:solidFill>
                          <a:effectLst/>
                          <a:latin typeface="BIZ UDPゴシック" panose="020B0400000000000000" pitchFamily="50" charset="-128"/>
                          <a:ea typeface="BIZ UDPゴシック" panose="020B0400000000000000" pitchFamily="50" charset="-128"/>
                        </a:rPr>
                        <a:t>　e-</a:t>
                      </a:r>
                      <a:r>
                        <a:rPr lang="ja-JP" altLang="en-US" sz="1000" b="1" i="0" u="none" strike="noStrike">
                          <a:solidFill>
                            <a:schemeClr val="tx1"/>
                          </a:solidFill>
                          <a:effectLst/>
                          <a:latin typeface="BIZ UDPゴシック" panose="020B0400000000000000" pitchFamily="50" charset="-128"/>
                          <a:ea typeface="BIZ UDPゴシック" panose="020B0400000000000000" pitchFamily="50" charset="-128"/>
                        </a:rPr>
                        <a:t>メタン</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CO</a:t>
                      </a:r>
                      <a:r>
                        <a:rPr lang="ja-JP" altLang="en-US" sz="1000" b="0" i="0" u="none" strike="noStrike" dirty="0">
                          <a:solidFill>
                            <a:schemeClr val="tx1"/>
                          </a:solidFill>
                          <a:effectLst/>
                          <a:latin typeface="MS UI Gothic" panose="020B0600070205080204" pitchFamily="50" charset="-128"/>
                          <a:ea typeface="MS UI Gothic" panose="020B0600070205080204" pitchFamily="50" charset="-128"/>
                        </a:rPr>
                        <a:t>₂</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と再生可能エネルギー由来の水素を原料として製造される合成メタン。燃やしても</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CO</a:t>
                      </a: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₂排出量を実質ゼロにできる次世代燃料。</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3-①</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カーボンニュートラル</a:t>
                      </a:r>
                      <a:b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（最先端技術の開発・実用化）</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99255383"/>
                  </a:ext>
                </a:extLst>
              </a:tr>
              <a:tr h="381833">
                <a:tc>
                  <a:txBody>
                    <a:bodyPr/>
                    <a:lstStyle/>
                    <a:p>
                      <a:pPr algn="l" fontAlgn="ctr"/>
                      <a:r>
                        <a:rPr lang="en-US" sz="1000" b="1" i="0" u="none" strike="noStrike">
                          <a:solidFill>
                            <a:schemeClr val="tx1"/>
                          </a:solidFill>
                          <a:effectLst/>
                          <a:latin typeface="BIZ UDPゴシック" panose="020B0400000000000000" pitchFamily="50" charset="-128"/>
                          <a:ea typeface="BIZ UDPゴシック" panose="020B0400000000000000" pitchFamily="50" charset="-128"/>
                        </a:rPr>
                        <a:t>　GX</a:t>
                      </a:r>
                    </a:p>
                  </a:txBody>
                  <a:tcPr marL="2229" marR="2229" marT="2229"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グリーントランスフォーメーション。化石燃料中心の産業構造をクリーンエネルギー中心に転換し、脱炭素社会を実現するための取組。</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3-②</a:t>
                      </a:r>
                      <a:b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カーボンニュートラル</a:t>
                      </a:r>
                      <a:b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（事業者や府民の行動変容）</a:t>
                      </a:r>
                    </a:p>
                  </a:txBody>
                  <a:tcPr marL="2229" marR="2229" marT="2229"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964991673"/>
                  </a:ext>
                </a:extLst>
              </a:tr>
            </a:tbl>
          </a:graphicData>
        </a:graphic>
      </p:graphicFrame>
    </p:spTree>
    <p:extLst>
      <p:ext uri="{BB962C8B-B14F-4D97-AF65-F5344CB8AC3E}">
        <p14:creationId xmlns:p14="http://schemas.microsoft.com/office/powerpoint/2010/main" val="31115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A664FA5C-DFD8-41F7-9CE5-48785445B2CC}"/>
              </a:ext>
            </a:extLst>
          </p:cNvPr>
          <p:cNvSpPr/>
          <p:nvPr/>
        </p:nvSpPr>
        <p:spPr>
          <a:xfrm>
            <a:off x="180309" y="63639"/>
            <a:ext cx="9720000" cy="32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kumimoji="1" lang="ja-JP" altLang="en-US" b="1" dirty="0">
                <a:solidFill>
                  <a:prstClr val="white"/>
                </a:solidFill>
                <a:latin typeface="BIZ UDPゴシック" panose="020B0400000000000000" pitchFamily="50" charset="-128"/>
                <a:ea typeface="BIZ UDPゴシック" panose="020B0400000000000000" pitchFamily="50" charset="-128"/>
              </a:rPr>
              <a:t>用語集　（</a:t>
            </a:r>
            <a:r>
              <a:rPr kumimoji="1" lang="en-US" altLang="ja-JP" b="1" dirty="0">
                <a:solidFill>
                  <a:prstClr val="white"/>
                </a:solidFill>
                <a:latin typeface="BIZ UDPゴシック" panose="020B0400000000000000" pitchFamily="50" charset="-128"/>
                <a:ea typeface="BIZ UDPゴシック" panose="020B0400000000000000" pitchFamily="50" charset="-128"/>
              </a:rPr>
              <a:t>3</a:t>
            </a:r>
            <a:r>
              <a:rPr kumimoji="1" lang="ja-JP" altLang="en-US" b="1" dirty="0">
                <a:solidFill>
                  <a:prstClr val="white"/>
                </a:solidFill>
                <a:latin typeface="BIZ UDPゴシック" panose="020B0400000000000000" pitchFamily="50" charset="-128"/>
                <a:ea typeface="BIZ UDPゴシック" panose="020B0400000000000000" pitchFamily="50" charset="-128"/>
              </a:rPr>
              <a:t>）　</a:t>
            </a:r>
            <a:r>
              <a:rPr kumimoji="1" lang="en-US" altLang="ja-JP" sz="1400" b="1" dirty="0">
                <a:solidFill>
                  <a:prstClr val="white"/>
                </a:solidFill>
                <a:latin typeface="BIZ UDPゴシック" panose="020B0400000000000000" pitchFamily="50" charset="-128"/>
                <a:ea typeface="BIZ UDPゴシック" panose="020B0400000000000000" pitchFamily="50" charset="-128"/>
              </a:rPr>
              <a:t>I</a:t>
            </a:r>
            <a:r>
              <a:rPr kumimoji="1" lang="ja-JP" altLang="en-US" sz="1400" b="1" dirty="0">
                <a:solidFill>
                  <a:prstClr val="white"/>
                </a:solidFill>
                <a:latin typeface="BIZ UDPゴシック" panose="020B0400000000000000" pitchFamily="50" charset="-128"/>
                <a:ea typeface="BIZ UDPゴシック" panose="020B0400000000000000" pitchFamily="50" charset="-128"/>
              </a:rPr>
              <a:t>～</a:t>
            </a:r>
            <a:r>
              <a:rPr kumimoji="1" lang="en-US" altLang="ja-JP" sz="1400" b="1" dirty="0">
                <a:solidFill>
                  <a:prstClr val="white"/>
                </a:solidFill>
                <a:latin typeface="BIZ UDPゴシック" panose="020B0400000000000000" pitchFamily="50" charset="-128"/>
                <a:ea typeface="BIZ UDPゴシック" panose="020B0400000000000000" pitchFamily="50" charset="-128"/>
              </a:rPr>
              <a:t>V</a:t>
            </a:r>
          </a:p>
        </p:txBody>
      </p:sp>
      <p:sp>
        <p:nvSpPr>
          <p:cNvPr id="29" name="ホームベース 4">
            <a:extLst>
              <a:ext uri="{FF2B5EF4-FFF2-40B4-BE49-F238E27FC236}">
                <a16:creationId xmlns:a16="http://schemas.microsoft.com/office/drawing/2014/main" id="{E0D4E41B-0063-4F26-B588-96C2CD058319}"/>
              </a:ext>
            </a:extLst>
          </p:cNvPr>
          <p:cNvSpPr/>
          <p:nvPr/>
        </p:nvSpPr>
        <p:spPr bwMode="gray">
          <a:xfrm>
            <a:off x="180673" y="470692"/>
            <a:ext cx="9609178" cy="234535"/>
          </a:xfrm>
          <a:prstGeom prst="homePlate">
            <a:avLst>
              <a:gd name="adj" fmla="val 62202"/>
            </a:avLst>
          </a:prstGeom>
          <a:noFill/>
          <a:ln w="28575">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kumimoji="1" lang="en-US" altLang="ja-JP" sz="1400" b="1" dirty="0">
              <a:solidFill>
                <a:prstClr val="black"/>
              </a:solidFill>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94BD835A-53A1-4597-898E-12B925A99FAB}"/>
              </a:ext>
            </a:extLst>
          </p:cNvPr>
          <p:cNvSpPr>
            <a:spLocks noGrp="1"/>
          </p:cNvSpPr>
          <p:nvPr>
            <p:ph type="sldNum" sz="quarter" idx="12"/>
          </p:nvPr>
        </p:nvSpPr>
        <p:spPr/>
        <p:txBody>
          <a:bodyPr/>
          <a:lstStyle/>
          <a:p>
            <a:fld id="{29F2EF1E-626E-4657-9017-205445D3C8E1}" type="slidenum">
              <a:rPr kumimoji="1" lang="ja-JP" altLang="en-US" smtClean="0"/>
              <a:t>116</a:t>
            </a:fld>
            <a:endParaRPr kumimoji="1" lang="ja-JP" altLang="en-US" dirty="0"/>
          </a:p>
        </p:txBody>
      </p:sp>
      <p:graphicFrame>
        <p:nvGraphicFramePr>
          <p:cNvPr id="5" name="表 4">
            <a:extLst>
              <a:ext uri="{FF2B5EF4-FFF2-40B4-BE49-F238E27FC236}">
                <a16:creationId xmlns:a16="http://schemas.microsoft.com/office/drawing/2014/main" id="{0743E4CA-805C-4F99-B124-75044563C03F}"/>
              </a:ext>
            </a:extLst>
          </p:cNvPr>
          <p:cNvGraphicFramePr>
            <a:graphicFrameLocks noGrp="1"/>
          </p:cNvGraphicFramePr>
          <p:nvPr>
            <p:extLst>
              <p:ext uri="{D42A27DB-BD31-4B8C-83A1-F6EECF244321}">
                <p14:modId xmlns:p14="http://schemas.microsoft.com/office/powerpoint/2010/main" val="502760506"/>
              </p:ext>
            </p:extLst>
          </p:nvPr>
        </p:nvGraphicFramePr>
        <p:xfrm>
          <a:off x="328264" y="560811"/>
          <a:ext cx="9424090" cy="5050286"/>
        </p:xfrm>
        <a:graphic>
          <a:graphicData uri="http://schemas.openxmlformats.org/drawingml/2006/table">
            <a:tbl>
              <a:tblPr/>
              <a:tblGrid>
                <a:gridCol w="1743456">
                  <a:extLst>
                    <a:ext uri="{9D8B030D-6E8A-4147-A177-3AD203B41FA5}">
                      <a16:colId xmlns:a16="http://schemas.microsoft.com/office/drawing/2014/main" val="1645467836"/>
                    </a:ext>
                  </a:extLst>
                </a:gridCol>
                <a:gridCol w="5705856">
                  <a:extLst>
                    <a:ext uri="{9D8B030D-6E8A-4147-A177-3AD203B41FA5}">
                      <a16:colId xmlns:a16="http://schemas.microsoft.com/office/drawing/2014/main" val="2956259110"/>
                    </a:ext>
                  </a:extLst>
                </a:gridCol>
                <a:gridCol w="1974778">
                  <a:extLst>
                    <a:ext uri="{9D8B030D-6E8A-4147-A177-3AD203B41FA5}">
                      <a16:colId xmlns:a16="http://schemas.microsoft.com/office/drawing/2014/main" val="3630838606"/>
                    </a:ext>
                  </a:extLst>
                </a:gridCol>
              </a:tblGrid>
              <a:tr h="48656">
                <a:tc>
                  <a:txBody>
                    <a:bodyPr/>
                    <a:lstStyle/>
                    <a:p>
                      <a:pPr algn="ctr" fontAlgn="ctr"/>
                      <a:r>
                        <a:rPr lang="ja-JP" altLang="en-US" sz="1000" b="1" i="0" u="none" strike="noStrike" dirty="0">
                          <a:solidFill>
                            <a:srgbClr val="FFFFFF"/>
                          </a:solidFill>
                          <a:effectLst/>
                          <a:latin typeface="BIZ UDPゴシック" panose="020B0400000000000000" pitchFamily="50" charset="-128"/>
                          <a:ea typeface="BIZ UDPゴシック" panose="020B0400000000000000" pitchFamily="50" charset="-128"/>
                        </a:rPr>
                        <a:t>用　　語</a:t>
                      </a:r>
                    </a:p>
                  </a:txBody>
                  <a:tcPr marL="1622" marR="1622" marT="1622"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ctr"/>
                      <a:r>
                        <a:rPr lang="ja-JP" altLang="en-US" sz="1000" b="1" i="0" u="none" strike="noStrike">
                          <a:solidFill>
                            <a:srgbClr val="FFFFFF"/>
                          </a:solidFill>
                          <a:effectLst/>
                          <a:latin typeface="BIZ UDPゴシック" panose="020B0400000000000000" pitchFamily="50" charset="-128"/>
                          <a:ea typeface="BIZ UDPゴシック" panose="020B0400000000000000" pitchFamily="50" charset="-128"/>
                        </a:rPr>
                        <a:t>説　　明</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ctr"/>
                      <a:r>
                        <a:rPr lang="ja-JP" altLang="en-US" sz="1000" b="1" i="0" u="none" strike="noStrike" dirty="0">
                          <a:solidFill>
                            <a:srgbClr val="FFFFFF"/>
                          </a:solidFill>
                          <a:effectLst/>
                          <a:latin typeface="BIZ UDPゴシック" panose="020B0400000000000000" pitchFamily="50" charset="-128"/>
                          <a:ea typeface="BIZ UDPゴシック" panose="020B0400000000000000" pitchFamily="50" charset="-128"/>
                        </a:rPr>
                        <a:t>掲載箇所</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1748857459"/>
                  </a:ext>
                </a:extLst>
              </a:tr>
              <a:tr h="144347">
                <a:tc>
                  <a:txBody>
                    <a:bodyPr/>
                    <a:lstStyle/>
                    <a:p>
                      <a:pPr algn="l" fontAlgn="ctr"/>
                      <a:r>
                        <a:rPr lang="en-US" sz="1000" b="1" i="0" u="none" strike="noStrike" dirty="0">
                          <a:solidFill>
                            <a:srgbClr val="000000"/>
                          </a:solidFill>
                          <a:effectLst/>
                          <a:latin typeface="BIZ UDPゴシック" panose="020B0400000000000000" pitchFamily="50" charset="-128"/>
                          <a:ea typeface="BIZ UDPゴシック" panose="020B0400000000000000" pitchFamily="50" charset="-128"/>
                        </a:rPr>
                        <a:t>　IR</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統合型リゾート（</a:t>
                      </a: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Integrated Resort</a:t>
                      </a: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）の略。民間事業者が一体として設置・運営する観光振興に寄与する諸施設（国際会議場施設、展</a:t>
                      </a:r>
                      <a:r>
                        <a:rPr lang="ja-JP" altLang="en-US" sz="1000" b="0" i="0" u="none" strike="noStrike" dirty="0">
                          <a:solidFill>
                            <a:srgbClr val="000000"/>
                          </a:solidFill>
                          <a:effectLst/>
                          <a:latin typeface="Microsoft JhengHei UI" panose="020B0604030504040204" pitchFamily="34" charset="-120"/>
                          <a:ea typeface="Microsoft JhengHei UI" panose="020B0604030504040204" pitchFamily="34" charset="-120"/>
                        </a:rPr>
                        <a:t>⽰</a:t>
                      </a: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等施設、魅</a:t>
                      </a:r>
                      <a:r>
                        <a:rPr lang="ja-JP" altLang="en-US" sz="1000" b="0" i="0" u="none" strike="noStrike" dirty="0">
                          <a:solidFill>
                            <a:srgbClr val="000000"/>
                          </a:solidFill>
                          <a:effectLst/>
                          <a:latin typeface="Microsoft JhengHei UI" panose="020B0604030504040204" pitchFamily="34" charset="-120"/>
                          <a:ea typeface="Microsoft JhengHei UI" panose="020B0604030504040204" pitchFamily="34" charset="-120"/>
                        </a:rPr>
                        <a:t>⼒</a:t>
                      </a: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増進施設、送客施設、宿泊施設等）とカジノ施設から構成される一群の施設。</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5-①</a:t>
                      </a:r>
                      <a:b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多様な都市魅力の創出・発信</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515930607"/>
                  </a:ext>
                </a:extLst>
              </a:tr>
              <a:tr h="108666">
                <a:tc>
                  <a:txBody>
                    <a:bodyPr/>
                    <a:lstStyle/>
                    <a:p>
                      <a:pPr algn="l" fontAlgn="ctr"/>
                      <a:r>
                        <a:rPr lang="ja-JP" altLang="en-US" sz="1000" b="1" i="0" u="none" strike="noStrike">
                          <a:solidFill>
                            <a:srgbClr val="000000"/>
                          </a:solidFill>
                          <a:effectLst/>
                          <a:latin typeface="BIZ UDPゴシック" panose="020B0400000000000000" pitchFamily="50" charset="-128"/>
                          <a:ea typeface="BIZ UDPゴシック" panose="020B0400000000000000" pitchFamily="50" charset="-128"/>
                        </a:rPr>
                        <a:t>　</a:t>
                      </a:r>
                      <a:r>
                        <a:rPr lang="en-US" altLang="ja-JP" sz="1000" b="1" i="0" u="none" strike="noStrike">
                          <a:solidFill>
                            <a:srgbClr val="000000"/>
                          </a:solidFill>
                          <a:effectLst/>
                          <a:latin typeface="BIZ UDPゴシック" panose="020B0400000000000000" pitchFamily="50" charset="-128"/>
                          <a:ea typeface="BIZ UDPゴシック" panose="020B0400000000000000" pitchFamily="50" charset="-128"/>
                        </a:rPr>
                        <a:t>J-</a:t>
                      </a:r>
                      <a:r>
                        <a:rPr lang="ja-JP" altLang="en-US" sz="1000" b="1" i="0" u="none" strike="noStrike">
                          <a:solidFill>
                            <a:srgbClr val="000000"/>
                          </a:solidFill>
                          <a:effectLst/>
                          <a:latin typeface="BIZ UDPゴシック" panose="020B0400000000000000" pitchFamily="50" charset="-128"/>
                          <a:ea typeface="BIZ UDPゴシック" panose="020B0400000000000000" pitchFamily="50" charset="-128"/>
                        </a:rPr>
                        <a:t>クレジット制度</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省エネ設備や再生可能エネルギーの導入による温室効果ガス等の排出削減量や、適切な森林管理による温室効果ガス等の吸収量等を、クレジットとして国が認証する制度。</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3-②</a:t>
                      </a:r>
                      <a:b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カーボンニュートラル</a:t>
                      </a:r>
                      <a:b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（事業者や府民の行動変容）</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170491547"/>
                  </a:ext>
                </a:extLst>
              </a:tr>
              <a:tr h="72984">
                <a:tc>
                  <a:txBody>
                    <a:bodyPr/>
                    <a:lstStyle/>
                    <a:p>
                      <a:pPr algn="l" fontAlgn="ctr"/>
                      <a:r>
                        <a:rPr lang="ja-JP" altLang="en-US" sz="1000" b="1" i="0" u="none" strike="noStrike">
                          <a:solidFill>
                            <a:srgbClr val="000000"/>
                          </a:solidFill>
                          <a:effectLst/>
                          <a:latin typeface="BIZ UDPゴシック" panose="020B0400000000000000" pitchFamily="50" charset="-128"/>
                          <a:ea typeface="BIZ UDPゴシック" panose="020B0400000000000000" pitchFamily="50" charset="-128"/>
                        </a:rPr>
                        <a:t>　</a:t>
                      </a:r>
                      <a:r>
                        <a:rPr lang="en-US" altLang="ja-JP" sz="1000" b="1" i="0" u="none" strike="noStrike">
                          <a:solidFill>
                            <a:srgbClr val="000000"/>
                          </a:solidFill>
                          <a:effectLst/>
                          <a:latin typeface="BIZ UDPゴシック" panose="020B0400000000000000" pitchFamily="50" charset="-128"/>
                          <a:ea typeface="BIZ UDPゴシック" panose="020B0400000000000000" pitchFamily="50" charset="-128"/>
                        </a:rPr>
                        <a:t>J</a:t>
                      </a:r>
                      <a:r>
                        <a:rPr lang="ja-JP" altLang="en-US" sz="1000" b="1" i="0" u="none" strike="noStrike">
                          <a:solidFill>
                            <a:srgbClr val="000000"/>
                          </a:solidFill>
                          <a:effectLst/>
                          <a:latin typeface="BIZ UDPゴシック" panose="020B0400000000000000" pitchFamily="50" charset="-128"/>
                          <a:ea typeface="BIZ UDPゴシック" panose="020B0400000000000000" pitchFamily="50" charset="-128"/>
                        </a:rPr>
                        <a:t>ブルークレジット</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ブルーカーボン生態系における炭素吸収効果を定量化し、取引可能なクレジットとして活用する制度。</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3-④</a:t>
                      </a:r>
                      <a:b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大阪湾</a:t>
                      </a: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MOBA</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リンク構想</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210502926"/>
                  </a:ext>
                </a:extLst>
              </a:tr>
              <a:tr h="66497">
                <a:tc>
                  <a:txBody>
                    <a:bodyPr/>
                    <a:lstStyle/>
                    <a:p>
                      <a:pPr algn="l" fontAlgn="ctr"/>
                      <a:r>
                        <a:rPr lang="en-US" sz="1000" b="1" i="0" u="none" strike="noStrike">
                          <a:solidFill>
                            <a:srgbClr val="000000"/>
                          </a:solidFill>
                          <a:effectLst/>
                          <a:latin typeface="BIZ UDPゴシック" panose="020B0400000000000000" pitchFamily="50" charset="-128"/>
                          <a:ea typeface="BIZ UDPゴシック" panose="020B0400000000000000" pitchFamily="50" charset="-128"/>
                        </a:rPr>
                        <a:t>　MaaS</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様々な移動手段の予約や決済などを一体的に提供するサービス。</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sz="1000" b="0" i="0" u="none" strike="noStrike">
                          <a:solidFill>
                            <a:srgbClr val="000000"/>
                          </a:solidFill>
                          <a:effectLst/>
                          <a:latin typeface="BIZ UDPゴシック" panose="020B0400000000000000" pitchFamily="50" charset="-128"/>
                          <a:ea typeface="BIZ UDPゴシック" panose="020B0400000000000000" pitchFamily="50" charset="-128"/>
                        </a:rPr>
                        <a:t>2-③</a:t>
                      </a:r>
                      <a:br>
                        <a:rPr lang="en-US" sz="1000" b="0" i="0" u="none" strike="noStrike">
                          <a:solidFill>
                            <a:srgbClr val="000000"/>
                          </a:solidFill>
                          <a:effectLst/>
                          <a:latin typeface="BIZ UDPゴシック" panose="020B0400000000000000" pitchFamily="50" charset="-128"/>
                          <a:ea typeface="BIZ UDPゴシック" panose="020B0400000000000000" pitchFamily="50" charset="-128"/>
                        </a:rPr>
                      </a:br>
                      <a:r>
                        <a:rPr lang="en-US" sz="1000" b="0" i="0" u="none" strike="noStrike">
                          <a:solidFill>
                            <a:srgbClr val="000000"/>
                          </a:solidFill>
                          <a:effectLst/>
                          <a:latin typeface="BIZ UDPゴシック" panose="020B0400000000000000" pitchFamily="50" charset="-128"/>
                          <a:ea typeface="BIZ UDPゴシック" panose="020B0400000000000000" pitchFamily="50" charset="-128"/>
                        </a:rPr>
                        <a:t>MaaS（</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マース）</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026464036"/>
                  </a:ext>
                </a:extLst>
              </a:tr>
              <a:tr h="144347">
                <a:tc>
                  <a:txBody>
                    <a:bodyPr/>
                    <a:lstStyle/>
                    <a:p>
                      <a:pPr algn="l" fontAlgn="ctr"/>
                      <a:r>
                        <a:rPr lang="en-US" sz="1000" b="1" i="0" u="none" strike="noStrike">
                          <a:solidFill>
                            <a:srgbClr val="000000"/>
                          </a:solidFill>
                          <a:effectLst/>
                          <a:latin typeface="BIZ UDPゴシック" panose="020B0400000000000000" pitchFamily="50" charset="-128"/>
                          <a:ea typeface="BIZ UDPゴシック" panose="020B0400000000000000" pitchFamily="50" charset="-128"/>
                        </a:rPr>
                        <a:t>　ND/SD </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ナショナルデー</a:t>
                      </a: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スペシャルデー。万博会期中、万博に公式に参加する国・地域や国際機関「公式参加者」が</a:t>
                      </a: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1</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日ずつ開催する、それぞれの公式参加者の参加を称える日。公式参加者の文化に対する理解を深め、国際親善の増進に寄与することを目的に行う。</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5-②</a:t>
                      </a:r>
                      <a:b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移動の利便性</a:t>
                      </a:r>
                      <a:b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（空港運用の強化）</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626029293"/>
                  </a:ext>
                </a:extLst>
              </a:tr>
              <a:tr h="72984">
                <a:tc>
                  <a:txBody>
                    <a:bodyPr/>
                    <a:lstStyle/>
                    <a:p>
                      <a:pPr algn="l" fontAlgn="ctr"/>
                      <a:r>
                        <a:rPr lang="en-US" sz="1000" b="1" i="0" u="none" strike="noStrike">
                          <a:solidFill>
                            <a:srgbClr val="000000"/>
                          </a:solidFill>
                          <a:effectLst/>
                          <a:latin typeface="BIZ UDPゴシック" panose="020B0400000000000000" pitchFamily="50" charset="-128"/>
                          <a:ea typeface="BIZ UDPゴシック" panose="020B0400000000000000" pitchFamily="50" charset="-128"/>
                        </a:rPr>
                        <a:t>　PHR</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Personal Health Record</a:t>
                      </a: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。個人の健康・医療・介護に関する情報。</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4-①</a:t>
                      </a:r>
                      <a:b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スマートシティ</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25793574"/>
                  </a:ext>
                </a:extLst>
              </a:tr>
              <a:tr h="180028">
                <a:tc>
                  <a:txBody>
                    <a:bodyPr/>
                    <a:lstStyle/>
                    <a:p>
                      <a:pPr algn="l" fontAlgn="ctr"/>
                      <a:r>
                        <a:rPr lang="en-US" sz="1000" b="1" i="0" u="none" strike="noStrike">
                          <a:solidFill>
                            <a:srgbClr val="000000"/>
                          </a:solidFill>
                          <a:effectLst/>
                          <a:latin typeface="BIZ UDPゴシック" panose="020B0400000000000000" pitchFamily="50" charset="-128"/>
                          <a:ea typeface="BIZ UDPゴシック" panose="020B0400000000000000" pitchFamily="50" charset="-128"/>
                        </a:rPr>
                        <a:t>　PMDA</a:t>
                      </a:r>
                      <a:r>
                        <a:rPr lang="ja-JP" altLang="en-US" sz="1000" b="1" i="0" u="none" strike="noStrike">
                          <a:solidFill>
                            <a:srgbClr val="000000"/>
                          </a:solidFill>
                          <a:effectLst/>
                          <a:latin typeface="BIZ UDPゴシック" panose="020B0400000000000000" pitchFamily="50" charset="-128"/>
                          <a:ea typeface="BIZ UDPゴシック" panose="020B0400000000000000" pitchFamily="50" charset="-128"/>
                        </a:rPr>
                        <a:t>関西支部</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医薬品などの健康被害救済、承認審査、安全対策の３つの役割を⼀体として⾏う公的機関である独立行政法人医薬品医療機器総合機構（</a:t>
                      </a: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Pharmaceuticals and Medical Devices Agency</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）の関西支部。平成</a:t>
                      </a: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25</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年</a:t>
                      </a: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10</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月に開設され、医薬品等に関する研究開発の初期段階から市販後までの各種相談等を実施している。</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1-①</a:t>
                      </a:r>
                      <a:b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ライフサイエンス</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204714903"/>
                  </a:ext>
                </a:extLst>
              </a:tr>
              <a:tr h="72984">
                <a:tc>
                  <a:txBody>
                    <a:bodyPr/>
                    <a:lstStyle/>
                    <a:p>
                      <a:pPr algn="l" fontAlgn="ctr"/>
                      <a:r>
                        <a:rPr lang="en-US" sz="1000" b="1" i="0" u="none" strike="noStrike" dirty="0">
                          <a:solidFill>
                            <a:srgbClr val="000000"/>
                          </a:solidFill>
                          <a:effectLst/>
                          <a:latin typeface="BIZ UDPゴシック" panose="020B0400000000000000" pitchFamily="50" charset="-128"/>
                          <a:ea typeface="BIZ UDPゴシック" panose="020B0400000000000000" pitchFamily="50" charset="-128"/>
                        </a:rPr>
                        <a:t>　QOL</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Quality of Life</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。ひとりひとりの人生の内容の質や社会的にみた生活の質。</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4-①</a:t>
                      </a:r>
                      <a:b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スマートシティ</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183844268"/>
                  </a:ext>
                </a:extLst>
              </a:tr>
              <a:tr h="98934">
                <a:tc>
                  <a:txBody>
                    <a:bodyPr/>
                    <a:lstStyle/>
                    <a:p>
                      <a:pPr algn="l" fontAlgn="ctr"/>
                      <a:r>
                        <a:rPr lang="en-US" sz="1000" b="1" i="0" u="none" strike="noStrike">
                          <a:solidFill>
                            <a:srgbClr val="000000"/>
                          </a:solidFill>
                          <a:effectLst/>
                          <a:latin typeface="BIZ UDPゴシック" panose="020B0400000000000000" pitchFamily="50" charset="-128"/>
                          <a:ea typeface="BIZ UDPゴシック" panose="020B0400000000000000" pitchFamily="50" charset="-128"/>
                        </a:rPr>
                        <a:t>　SBT</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パリ協定が求める基準と整合した、企業が設定する温室効果ガス排出量の削減目標。</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3-②</a:t>
                      </a:r>
                      <a:b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カーボンニュートラル</a:t>
                      </a:r>
                      <a:b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（事業者や府民の行動変容）</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366955989"/>
                  </a:ext>
                </a:extLst>
              </a:tr>
              <a:tr h="144347">
                <a:tc>
                  <a:txBody>
                    <a:bodyPr/>
                    <a:lstStyle/>
                    <a:p>
                      <a:pPr algn="l" fontAlgn="ctr"/>
                      <a:r>
                        <a:rPr lang="en-US" sz="1000" b="1" i="0" u="none" strike="noStrike">
                          <a:solidFill>
                            <a:srgbClr val="000000"/>
                          </a:solidFill>
                          <a:effectLst/>
                          <a:latin typeface="BIZ UDPゴシック" panose="020B0400000000000000" pitchFamily="50" charset="-128"/>
                          <a:ea typeface="BIZ UDPゴシック" panose="020B0400000000000000" pitchFamily="50" charset="-128"/>
                        </a:rPr>
                        <a:t>　Society5.0</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第５期科学技術基本計画」において我が国がめざすべき未来社会の姿として提唱された、サイバー空間（仮想空間）とフィジカル空間（現実空間）を高度に融合させたシステムにより、経済発展と社会的課題の解決を両立する、人間中心の社会（</a:t>
                      </a: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Society</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ct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4-①</a:t>
                      </a:r>
                      <a:b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スマートシティ</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958968519"/>
                  </a:ext>
                </a:extLst>
              </a:tr>
              <a:tr h="180028">
                <a:tc>
                  <a:txBody>
                    <a:bodyPr/>
                    <a:lstStyle/>
                    <a:p>
                      <a:pPr algn="l" fontAlgn="ctr"/>
                      <a:r>
                        <a:rPr lang="en-US" sz="1000" b="1" i="0" u="none" strike="noStrike">
                          <a:solidFill>
                            <a:srgbClr val="000000"/>
                          </a:solidFill>
                          <a:effectLst/>
                          <a:latin typeface="BIZ UDPゴシック" panose="020B0400000000000000" pitchFamily="50" charset="-128"/>
                          <a:ea typeface="BIZ UDPゴシック" panose="020B0400000000000000" pitchFamily="50" charset="-128"/>
                        </a:rPr>
                        <a:t>　UD</a:t>
                      </a:r>
                      <a:r>
                        <a:rPr lang="ja-JP" altLang="en-US" sz="1000" b="1" i="0" u="none" strike="noStrike">
                          <a:solidFill>
                            <a:srgbClr val="000000"/>
                          </a:solidFill>
                          <a:effectLst/>
                          <a:latin typeface="BIZ UDPゴシック" panose="020B0400000000000000" pitchFamily="50" charset="-128"/>
                          <a:ea typeface="BIZ UDPゴシック" panose="020B0400000000000000" pitchFamily="50" charset="-128"/>
                        </a:rPr>
                        <a:t>タクシー</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ユニバーサルデザインタクシー。健康な方はもちろんのこと、足腰の弱い高齢者、車いす使用者、ベビーカー利用の親子連れ、妊娠中の方など、誰もが利用しやすい</a:t>
                      </a: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みんなにやさしい新しいタクシー車両</a:t>
                      </a: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であり、街中で呼び止めても良し予約しても良しの誰もが普通に使える一般のタクシー。</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5-②</a:t>
                      </a:r>
                      <a:b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移動の利便性</a:t>
                      </a:r>
                      <a:b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a:t>
                      </a: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UD</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タクシーの普及）</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353193235"/>
                  </a:ext>
                </a:extLst>
              </a:tr>
              <a:tr h="108666">
                <a:tc>
                  <a:txBody>
                    <a:bodyPr/>
                    <a:lstStyle/>
                    <a:p>
                      <a:pPr algn="l" fontAlgn="ctr"/>
                      <a:r>
                        <a:rPr lang="en-US" sz="1000" b="1" i="0" u="none" strike="noStrike" dirty="0">
                          <a:solidFill>
                            <a:srgbClr val="000000"/>
                          </a:solidFill>
                          <a:effectLst/>
                          <a:latin typeface="BIZ UDPゴシック" panose="020B0400000000000000" pitchFamily="50" charset="-128"/>
                          <a:ea typeface="BIZ UDPゴシック" panose="020B0400000000000000" pitchFamily="50" charset="-128"/>
                        </a:rPr>
                        <a:t>　VC</a:t>
                      </a:r>
                    </a:p>
                  </a:txBody>
                  <a:tcPr marL="1622" marR="1622" marT="162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ベンチャーキャピタル。ベンチャービジネスが発行する株式への投資などによって資金を提供する企業または機関。株式の上場による値上がり益を主たる収益源とする。</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ct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4-②</a:t>
                      </a:r>
                      <a:b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スタートアップ（ビジネス交流含む）</a:t>
                      </a:r>
                    </a:p>
                  </a:txBody>
                  <a:tcPr marL="1622" marR="1622" marT="162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extLst>
                  <a:ext uri="{0D108BD9-81ED-4DB2-BD59-A6C34878D82A}">
                    <a16:rowId xmlns:a16="http://schemas.microsoft.com/office/drawing/2014/main" val="3563001781"/>
                  </a:ext>
                </a:extLst>
              </a:tr>
            </a:tbl>
          </a:graphicData>
        </a:graphic>
      </p:graphicFrame>
    </p:spTree>
    <p:extLst>
      <p:ext uri="{BB962C8B-B14F-4D97-AF65-F5344CB8AC3E}">
        <p14:creationId xmlns:p14="http://schemas.microsoft.com/office/powerpoint/2010/main" val="2475722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1974</Words>
  <Application>Microsoft Office PowerPoint</Application>
  <PresentationFormat>ユーザー設定</PresentationFormat>
  <Paragraphs>153</Paragraphs>
  <Slides>3</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BIZ UDPゴシック</vt:lpstr>
      <vt:lpstr>Microsoft JhengHei UI</vt:lpstr>
      <vt:lpstr>MS UI Gothic</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2024-07-29T09:25:36Z</dcterms:created>
  <dcterms:modified xsi:type="dcterms:W3CDTF">2026-02-12T07:25:41Z</dcterms:modified>
</cp:coreProperties>
</file>