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4" removePersonalInfoOnSave="1" saveSubsetFonts="1">
  <p:sldMasterIdLst>
    <p:sldMasterId id="2147483672" r:id="rId1"/>
  </p:sldMasterIdLst>
  <p:notesMasterIdLst>
    <p:notesMasterId r:id="rId12"/>
  </p:notesMasterIdLst>
  <p:handoutMasterIdLst>
    <p:handoutMasterId r:id="rId13"/>
  </p:handoutMasterIdLst>
  <p:sldIdLst>
    <p:sldId id="2134805985" r:id="rId2"/>
    <p:sldId id="2134806024" r:id="rId3"/>
    <p:sldId id="2134806025" r:id="rId4"/>
    <p:sldId id="2134806026" r:id="rId5"/>
    <p:sldId id="2134806255" r:id="rId6"/>
    <p:sldId id="2134806085" r:id="rId7"/>
    <p:sldId id="2134806117" r:id="rId8"/>
    <p:sldId id="2134806118" r:id="rId9"/>
    <p:sldId id="2134806126" r:id="rId10"/>
    <p:sldId id="2134806027" r:id="rId11"/>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796" autoAdjust="0"/>
  </p:normalViewPr>
  <p:slideViewPr>
    <p:cSldViewPr snapToGrid="0">
      <p:cViewPr varScale="1">
        <p:scale>
          <a:sx n="73" d="100"/>
          <a:sy n="73" d="100"/>
        </p:scale>
        <p:origin x="72" y="50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A572725-A0FA-4F93-BFF7-9A34C936274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2EFF6AB-5814-4B9A-86E9-3D53379AFB3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8CB20CB-F3FA-414B-B9BE-2487E20EC5D1}"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EAEF53D5-E1E3-4CB1-BB73-9DFFE581AEC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A91439-8208-49CD-A579-E929E5D4995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0A7D08-5E69-40A3-891E-C2D63427C150}" type="slidenum">
              <a:rPr kumimoji="1" lang="ja-JP" altLang="en-US" smtClean="0"/>
              <a:t>‹#›</a:t>
            </a:fld>
            <a:endParaRPr kumimoji="1" lang="ja-JP" altLang="en-US"/>
          </a:p>
        </p:txBody>
      </p:sp>
    </p:spTree>
    <p:extLst>
      <p:ext uri="{BB962C8B-B14F-4D97-AF65-F5344CB8AC3E}">
        <p14:creationId xmlns:p14="http://schemas.microsoft.com/office/powerpoint/2010/main" val="3940782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2026/2/12</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hf hdr="0" ftr="0" dt="0"/>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105</a:t>
            </a:fld>
            <a:endParaRPr kumimoji="1" lang="ja-JP" altLang="en-US"/>
          </a:p>
        </p:txBody>
      </p:sp>
    </p:spTree>
    <p:extLst>
      <p:ext uri="{BB962C8B-B14F-4D97-AF65-F5344CB8AC3E}">
        <p14:creationId xmlns:p14="http://schemas.microsoft.com/office/powerpoint/2010/main" val="140083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106</a:t>
            </a:fld>
            <a:endParaRPr kumimoji="1" lang="ja-JP" altLang="en-US"/>
          </a:p>
        </p:txBody>
      </p:sp>
    </p:spTree>
    <p:extLst>
      <p:ext uri="{BB962C8B-B14F-4D97-AF65-F5344CB8AC3E}">
        <p14:creationId xmlns:p14="http://schemas.microsoft.com/office/powerpoint/2010/main" val="155746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107</a:t>
            </a:fld>
            <a:endParaRPr kumimoji="1" lang="ja-JP" altLang="en-US"/>
          </a:p>
        </p:txBody>
      </p:sp>
    </p:spTree>
    <p:extLst>
      <p:ext uri="{BB962C8B-B14F-4D97-AF65-F5344CB8AC3E}">
        <p14:creationId xmlns:p14="http://schemas.microsoft.com/office/powerpoint/2010/main" val="363793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55EED-678E-2D60-A189-FDA5BB25DF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D40033-1174-F3BF-450B-65881D9DAE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7C299E-554A-6C2D-A929-4A98B0DA0A9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1337C2-35AD-A7A6-A71B-D8C2A8DD002C}"/>
              </a:ext>
            </a:extLst>
          </p:cNvPr>
          <p:cNvSpPr>
            <a:spLocks noGrp="1"/>
          </p:cNvSpPr>
          <p:nvPr>
            <p:ph type="sldNum" sz="quarter" idx="5"/>
          </p:nvPr>
        </p:nvSpPr>
        <p:spPr/>
        <p:txBody>
          <a:bodyPr/>
          <a:lstStyle/>
          <a:p>
            <a:fld id="{650361FD-6956-4D1A-9411-DD3311560670}" type="slidenum">
              <a:rPr kumimoji="1" lang="ja-JP" altLang="en-US" smtClean="0"/>
              <a:t>108</a:t>
            </a:fld>
            <a:endParaRPr kumimoji="1" lang="ja-JP" altLang="en-US"/>
          </a:p>
        </p:txBody>
      </p:sp>
    </p:spTree>
    <p:extLst>
      <p:ext uri="{BB962C8B-B14F-4D97-AF65-F5344CB8AC3E}">
        <p14:creationId xmlns:p14="http://schemas.microsoft.com/office/powerpoint/2010/main" val="222811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109</a:t>
            </a:fld>
            <a:endParaRPr kumimoji="1" lang="ja-JP" altLang="en-US"/>
          </a:p>
        </p:txBody>
      </p:sp>
    </p:spTree>
    <p:extLst>
      <p:ext uri="{BB962C8B-B14F-4D97-AF65-F5344CB8AC3E}">
        <p14:creationId xmlns:p14="http://schemas.microsoft.com/office/powerpoint/2010/main" val="34416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110</a:t>
            </a:fld>
            <a:endParaRPr kumimoji="1" lang="ja-JP" altLang="en-US"/>
          </a:p>
        </p:txBody>
      </p:sp>
    </p:spTree>
    <p:extLst>
      <p:ext uri="{BB962C8B-B14F-4D97-AF65-F5344CB8AC3E}">
        <p14:creationId xmlns:p14="http://schemas.microsoft.com/office/powerpoint/2010/main" val="378498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111</a:t>
            </a:fld>
            <a:endParaRPr kumimoji="1" lang="ja-JP" altLang="en-US"/>
          </a:p>
        </p:txBody>
      </p:sp>
    </p:spTree>
    <p:extLst>
      <p:ext uri="{BB962C8B-B14F-4D97-AF65-F5344CB8AC3E}">
        <p14:creationId xmlns:p14="http://schemas.microsoft.com/office/powerpoint/2010/main" val="346300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112</a:t>
            </a:fld>
            <a:endParaRPr kumimoji="1" lang="ja-JP" altLang="en-US"/>
          </a:p>
        </p:txBody>
      </p:sp>
    </p:spTree>
    <p:extLst>
      <p:ext uri="{BB962C8B-B14F-4D97-AF65-F5344CB8AC3E}">
        <p14:creationId xmlns:p14="http://schemas.microsoft.com/office/powerpoint/2010/main" val="363338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113</a:t>
            </a:fld>
            <a:endParaRPr kumimoji="1" lang="ja-JP" altLang="en-US"/>
          </a:p>
        </p:txBody>
      </p:sp>
    </p:spTree>
    <p:extLst>
      <p:ext uri="{BB962C8B-B14F-4D97-AF65-F5344CB8AC3E}">
        <p14:creationId xmlns:p14="http://schemas.microsoft.com/office/powerpoint/2010/main" val="317147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706E4D-F690-4CC7-B9A7-45D78A41F8C7}"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075AE-A9F8-4655-82AE-F6675F4FD4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D71C48-B49A-431C-928D-BE9DAC25824E}"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EC4C0B-EF73-45FD-9CDB-60915978774F}"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C50BDD-22DD-4F3F-BF9E-7860513522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6B8F6C-7D7A-406B-962C-884286400FB6}"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8FEF5C-ADF4-425F-9E36-477C3380B496}" type="datetime1">
              <a:rPr kumimoji="1" lang="ja-JP" altLang="en-US" smtClean="0"/>
              <a:t>2026/2/12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200EA-E83F-444E-9B51-FBEB66BD844F}" type="datetime1">
              <a:rPr kumimoji="1" lang="ja-JP" altLang="en-US" smtClean="0"/>
              <a:t>2026/2/12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F9D93-33C7-457D-9118-B1AAFAA0CA1A}" type="datetime1">
              <a:rPr kumimoji="1" lang="ja-JP" altLang="en-US" smtClean="0"/>
              <a:t>2026/2/12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37CC9-5753-4A79-960D-E981980AD69F}"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9D2191-CB1E-495D-BC4B-1F7181CE0C3D}"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6AFBA193-B95D-401D-8704-3A92458C7A88}" type="datetime1">
              <a:rPr kumimoji="1" lang="ja-JP" altLang="en-US" smtClean="0"/>
              <a:t>2026/2/12</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812484" y="677956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cid:2916264b-bf1a-40ba-9896-19fd5c904f3a@jpnprd01.prod.outloo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9.jpe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cid:image001.png@01DB6C28.639A9B90" TargetMode="External"/><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７　万博運営</a:t>
            </a:r>
          </a:p>
        </p:txBody>
      </p:sp>
      <p:sp>
        <p:nvSpPr>
          <p:cNvPr id="5" name="テキスト ボックス 4"/>
          <p:cNvSpPr txBox="1"/>
          <p:nvPr/>
        </p:nvSpPr>
        <p:spPr>
          <a:xfrm>
            <a:off x="1904203" y="4314825"/>
            <a:ext cx="6300793" cy="1492716"/>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① </a:t>
            </a:r>
            <a:r>
              <a:rPr kumimoji="1" lang="en-US" altLang="ja-JP" sz="1500" dirty="0">
                <a:latin typeface="BIZ UDPゴシック" panose="020B0400000000000000" pitchFamily="50" charset="-128"/>
                <a:ea typeface="BIZ UDPゴシック" panose="020B0400000000000000" pitchFamily="50" charset="-128"/>
              </a:rPr>
              <a:t>TDM</a:t>
            </a:r>
            <a:endParaRPr kumimoji="1" lang="ja-JP" altLang="en-US"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② 危機管理、警備体制 </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③ 感染症対策の強化・衛生対策の実施</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④ 中小企業参画</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⑤ 物流交通対策</a:t>
            </a:r>
          </a:p>
        </p:txBody>
      </p:sp>
      <p:sp>
        <p:nvSpPr>
          <p:cNvPr id="2" name="スライド番号プレースホルダー 1">
            <a:extLst>
              <a:ext uri="{FF2B5EF4-FFF2-40B4-BE49-F238E27FC236}">
                <a16:creationId xmlns:a16="http://schemas.microsoft.com/office/drawing/2014/main" id="{431F1D91-ED40-4F3C-98F4-2D784AF8AC69}"/>
              </a:ext>
            </a:extLst>
          </p:cNvPr>
          <p:cNvSpPr>
            <a:spLocks noGrp="1"/>
          </p:cNvSpPr>
          <p:nvPr>
            <p:ph type="sldNum" sz="quarter" idx="12"/>
          </p:nvPr>
        </p:nvSpPr>
        <p:spPr/>
        <p:txBody>
          <a:bodyPr/>
          <a:lstStyle/>
          <a:p>
            <a:fld id="{29F2EF1E-626E-4657-9017-205445D3C8E1}" type="slidenum">
              <a:rPr kumimoji="1" lang="ja-JP" altLang="en-US" smtClean="0"/>
              <a:t>104</a:t>
            </a:fld>
            <a:endParaRPr kumimoji="1" lang="ja-JP" altLang="en-US" dirty="0"/>
          </a:p>
        </p:txBody>
      </p:sp>
    </p:spTree>
    <p:extLst>
      <p:ext uri="{BB962C8B-B14F-4D97-AF65-F5344CB8AC3E}">
        <p14:creationId xmlns:p14="http://schemas.microsoft.com/office/powerpoint/2010/main" val="846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物流交通対策</a:t>
            </a:r>
          </a:p>
        </p:txBody>
      </p:sp>
      <p:sp>
        <p:nvSpPr>
          <p:cNvPr id="27" name="楕円 26">
            <a:extLst>
              <a:ext uri="{FF2B5EF4-FFF2-40B4-BE49-F238E27FC236}">
                <a16:creationId xmlns:a16="http://schemas.microsoft.com/office/drawing/2014/main" id="{7A89E031-16AC-452F-9714-9EF5A357340B}"/>
              </a:ext>
            </a:extLst>
          </p:cNvPr>
          <p:cNvSpPr/>
          <p:nvPr/>
        </p:nvSpPr>
        <p:spPr>
          <a:xfrm>
            <a:off x="180308" y="877990"/>
            <a:ext cx="2380911"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□万博開催時の物流交通対策</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D6B5388-8669-4D66-BCA0-40EA4DDB9EC4}"/>
              </a:ext>
            </a:extLst>
          </p:cNvPr>
          <p:cNvSpPr txBox="1"/>
          <p:nvPr/>
        </p:nvSpPr>
        <p:spPr>
          <a:xfrm>
            <a:off x="180308" y="1305913"/>
            <a:ext cx="9273408" cy="461665"/>
          </a:xfrm>
          <a:prstGeom prst="rect">
            <a:avLst/>
          </a:prstGeom>
          <a:noFill/>
        </p:spPr>
        <p:txBody>
          <a:bodyPr wrap="square" rtlCol="0">
            <a:spAutoFit/>
          </a:bodyPr>
          <a:lstStyle/>
          <a:p>
            <a:pPr marL="92075" indent="-92075"/>
            <a:r>
              <a:rPr lang="ja-JP" altLang="en-US" sz="1200" dirty="0">
                <a:latin typeface="BIZ UDPゴシック" panose="020B0400000000000000" pitchFamily="50" charset="-128"/>
                <a:ea typeface="BIZ UDPゴシック" panose="020B0400000000000000" pitchFamily="50" charset="-128"/>
              </a:rPr>
              <a:t>・万博工事期間中及び万博会期中の万博関連車両の円滑な交通を確保するとともに、港湾関係者と協議・調整を行い、物流交通対策を</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実施することで夢洲周辺の物流車両の渋滞緩和を図った</a:t>
            </a:r>
          </a:p>
        </p:txBody>
      </p:sp>
      <p:pic>
        <p:nvPicPr>
          <p:cNvPr id="31" name="図 30">
            <a:extLst>
              <a:ext uri="{FF2B5EF4-FFF2-40B4-BE49-F238E27FC236}">
                <a16:creationId xmlns:a16="http://schemas.microsoft.com/office/drawing/2014/main" id="{A55A9E20-785D-42C5-B468-8E59F99D46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9939" y="1928129"/>
            <a:ext cx="8086616" cy="5043087"/>
          </a:xfrm>
          <a:prstGeom prst="rect">
            <a:avLst/>
          </a:prstGeom>
        </p:spPr>
      </p:pic>
      <p:sp>
        <p:nvSpPr>
          <p:cNvPr id="3" name="スライド番号プレースホルダー 2">
            <a:extLst>
              <a:ext uri="{FF2B5EF4-FFF2-40B4-BE49-F238E27FC236}">
                <a16:creationId xmlns:a16="http://schemas.microsoft.com/office/drawing/2014/main" id="{94BD835A-53A1-4597-898E-12B925A99FAB}"/>
              </a:ext>
            </a:extLst>
          </p:cNvPr>
          <p:cNvSpPr>
            <a:spLocks noGrp="1"/>
          </p:cNvSpPr>
          <p:nvPr>
            <p:ph type="sldNum" sz="quarter" idx="12"/>
          </p:nvPr>
        </p:nvSpPr>
        <p:spPr/>
        <p:txBody>
          <a:bodyPr/>
          <a:lstStyle/>
          <a:p>
            <a:fld id="{29F2EF1E-626E-4657-9017-205445D3C8E1}" type="slidenum">
              <a:rPr kumimoji="1" lang="ja-JP" altLang="en-US" smtClean="0"/>
              <a:t>113</a:t>
            </a:fld>
            <a:endParaRPr kumimoji="1" lang="ja-JP" altLang="en-US" dirty="0"/>
          </a:p>
        </p:txBody>
      </p:sp>
      <p:sp>
        <p:nvSpPr>
          <p:cNvPr id="8" name="楕円 7">
            <a:extLst>
              <a:ext uri="{FF2B5EF4-FFF2-40B4-BE49-F238E27FC236}">
                <a16:creationId xmlns:a16="http://schemas.microsoft.com/office/drawing/2014/main" id="{C1150F64-DEB9-42D5-BC57-CDCB4FCE5477}"/>
              </a:ext>
            </a:extLst>
          </p:cNvPr>
          <p:cNvSpPr/>
          <p:nvPr/>
        </p:nvSpPr>
        <p:spPr>
          <a:xfrm flipV="1">
            <a:off x="180309" y="733303"/>
            <a:ext cx="238091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889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en-US" altLang="ja-JP" sz="1800" b="1" dirty="0">
                <a:latin typeface="BIZ UDPゴシック" panose="020B0400000000000000" pitchFamily="50" charset="-128"/>
                <a:ea typeface="BIZ UDPゴシック" panose="020B0400000000000000" pitchFamily="50" charset="-128"/>
              </a:rPr>
              <a:t>TDM</a:t>
            </a: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27" name="楕円 26">
            <a:extLst>
              <a:ext uri="{FF2B5EF4-FFF2-40B4-BE49-F238E27FC236}">
                <a16:creationId xmlns:a16="http://schemas.microsoft.com/office/drawing/2014/main" id="{7A89E031-16AC-452F-9714-9EF5A357340B}"/>
              </a:ext>
            </a:extLst>
          </p:cNvPr>
          <p:cNvSpPr/>
          <p:nvPr/>
        </p:nvSpPr>
        <p:spPr>
          <a:xfrm>
            <a:off x="180309" y="1009848"/>
            <a:ext cx="2181338"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□一般交通への働きかけ</a:t>
            </a:r>
            <a:r>
              <a:rPr kumimoji="1" lang="en-US" altLang="ja-JP" sz="1400" b="1" dirty="0">
                <a:solidFill>
                  <a:prstClr val="black"/>
                </a:solidFill>
                <a:latin typeface="BIZ UDPゴシック" panose="020B0400000000000000" pitchFamily="50" charset="-128"/>
                <a:ea typeface="BIZ UDPゴシック" panose="020B0400000000000000" pitchFamily="50" charset="-128"/>
              </a:rPr>
              <a:t>TDM</a:t>
            </a: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180308" y="1451890"/>
            <a:ext cx="5458492" cy="5324535"/>
          </a:xfrm>
          <a:prstGeom prst="rect">
            <a:avLst/>
          </a:prstGeom>
          <a:noFill/>
        </p:spPr>
        <p:txBody>
          <a:bodyPr wrap="square">
            <a:spAutoFit/>
          </a:bodyPr>
          <a:lstStyle/>
          <a:p>
            <a:pPr>
              <a:spcAft>
                <a:spcPts val="975"/>
              </a:spcAft>
            </a:pPr>
            <a:r>
              <a:rPr lang="ja-JP" altLang="en-US" sz="1400" b="1" dirty="0">
                <a:latin typeface="BIZ UDPゴシック" panose="020B0400000000000000" pitchFamily="50" charset="-128"/>
                <a:ea typeface="BIZ UDPゴシック" panose="020B0400000000000000" pitchFamily="50" charset="-128"/>
              </a:rPr>
              <a:t>▶円滑な来場者輸送と都市活動の両立</a:t>
            </a:r>
            <a:endParaRPr lang="en-US" altLang="ja-JP" sz="1400" b="1" dirty="0">
              <a:latin typeface="BIZ UDPゴシック" panose="020B0400000000000000" pitchFamily="50" charset="-128"/>
              <a:ea typeface="BIZ UDPゴシック" panose="020B0400000000000000" pitchFamily="50" charset="-128"/>
            </a:endParaRPr>
          </a:p>
          <a:p>
            <a:pPr marL="182563" indent="-88900">
              <a:spcAft>
                <a:spcPts val="975"/>
              </a:spcAft>
            </a:pPr>
            <a:r>
              <a:rPr lang="ja-JP" altLang="en-US" sz="1200" dirty="0">
                <a:latin typeface="BIZ UDPゴシック" panose="020B0400000000000000" pitchFamily="50" charset="-128"/>
                <a:ea typeface="BIZ UDPゴシック" panose="020B0400000000000000" pitchFamily="50" charset="-128"/>
              </a:rPr>
              <a:t>・円滑な来場者輸送と都市活動の両立をめざす働きかけ</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　（以下、万博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という）の推進にあたり、府市、博覧会協会、経済団体、国等が参画する「</a:t>
            </a:r>
            <a:r>
              <a:rPr lang="en-US" altLang="ja-JP" sz="1200" dirty="0">
                <a:latin typeface="BIZ UDPゴシック" panose="020B0400000000000000" pitchFamily="50" charset="-128"/>
                <a:ea typeface="BIZ UDPゴシック" panose="020B0400000000000000" pitchFamily="50" charset="-128"/>
              </a:rPr>
              <a:t>2025</a:t>
            </a:r>
            <a:r>
              <a:rPr lang="ja-JP" altLang="en-US" sz="1200" dirty="0">
                <a:latin typeface="BIZ UDPゴシック" panose="020B0400000000000000" pitchFamily="50" charset="-128"/>
                <a:ea typeface="BIZ UDPゴシック" panose="020B0400000000000000" pitchFamily="50" charset="-128"/>
              </a:rPr>
              <a:t>年大阪・関西万博交通円滑化推進会議（会長：知事、会長代行：市長）」を令和４年</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月に設置</a:t>
            </a:r>
            <a:endParaRPr lang="en-US" altLang="ja-JP" sz="1200" dirty="0">
              <a:latin typeface="BIZ UDPゴシック" panose="020B0400000000000000" pitchFamily="50" charset="-128"/>
              <a:ea typeface="BIZ UDPゴシック" panose="020B0400000000000000" pitchFamily="50" charset="-128"/>
            </a:endParaRPr>
          </a:p>
          <a:p>
            <a:pPr marL="182563" indent="-88900">
              <a:spcAft>
                <a:spcPts val="975"/>
              </a:spcAft>
            </a:pPr>
            <a:r>
              <a:rPr lang="ja-JP" altLang="en-US" sz="1200" dirty="0">
                <a:latin typeface="BIZ UDPゴシック" panose="020B0400000000000000" pitchFamily="50" charset="-128"/>
                <a:ea typeface="BIZ UDPゴシック" panose="020B0400000000000000" pitchFamily="50" charset="-128"/>
              </a:rPr>
              <a:t>・令和６年２月に在宅勤務や時差出勤、混雑予想箇所の迂回など、万博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の取組に協力いただける万博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パートナー企業等の募集を開始（</a:t>
            </a:r>
            <a:r>
              <a:rPr lang="en-US" altLang="ja-JP" sz="1200" dirty="0">
                <a:latin typeface="BIZ UDPゴシック" panose="020B0400000000000000" pitchFamily="50" charset="-128"/>
                <a:ea typeface="BIZ UDPゴシック" panose="020B0400000000000000" pitchFamily="50" charset="-128"/>
              </a:rPr>
              <a:t>1,64</a:t>
            </a:r>
            <a:r>
              <a:rPr lang="ja-JP" altLang="en-US" sz="1200" dirty="0">
                <a:latin typeface="BIZ UDPゴシック" panose="020B0400000000000000" pitchFamily="50" charset="-128"/>
                <a:ea typeface="BIZ UDPゴシック" panose="020B0400000000000000" pitchFamily="50" charset="-128"/>
              </a:rPr>
              <a:t>４件・</a:t>
            </a:r>
            <a:r>
              <a:rPr lang="en-US" altLang="ja-JP" sz="1200" dirty="0">
                <a:latin typeface="BIZ UDPゴシック" panose="020B0400000000000000" pitchFamily="50" charset="-128"/>
                <a:ea typeface="BIZ UDPゴシック" panose="020B0400000000000000" pitchFamily="50" charset="-128"/>
              </a:rPr>
              <a:t>3,68</a:t>
            </a:r>
            <a:r>
              <a:rPr lang="ja-JP" altLang="en-US" sz="1200" dirty="0">
                <a:latin typeface="BIZ UDPゴシック" panose="020B0400000000000000" pitchFamily="50" charset="-128"/>
                <a:ea typeface="BIZ UDPゴシック" panose="020B0400000000000000" pitchFamily="50" charset="-128"/>
              </a:rPr>
              <a:t>４事業所の企業等が登録）</a:t>
            </a:r>
            <a:endParaRPr lang="en-US" altLang="ja-JP" sz="1200" dirty="0">
              <a:latin typeface="BIZ UDPゴシック" panose="020B0400000000000000" pitchFamily="50" charset="-128"/>
              <a:ea typeface="BIZ UDPゴシック" panose="020B0400000000000000" pitchFamily="50" charset="-128"/>
            </a:endParaRPr>
          </a:p>
          <a:p>
            <a:pPr marL="182563" indent="-88900">
              <a:spcAft>
                <a:spcPts val="975"/>
              </a:spcAft>
            </a:pPr>
            <a:r>
              <a:rPr lang="ja-JP" altLang="en-US" sz="1200" dirty="0">
                <a:latin typeface="BIZ UDPゴシック" panose="020B0400000000000000" pitchFamily="50" charset="-128"/>
                <a:ea typeface="BIZ UDPゴシック" panose="020B0400000000000000" pitchFamily="50" charset="-128"/>
              </a:rPr>
              <a:t>・会期終盤の最混雑期の１年前にあたる令和６年</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月３０日から１０月４日にかけて万博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トライアルを実施。万博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パートナー数の増加に向けて、</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課題の洗い出しを踏まえ、令和７年１月から各種インセンティブ（万博</a:t>
            </a:r>
            <a:r>
              <a:rPr lang="en-US" altLang="ja-JP" sz="1200" dirty="0">
                <a:latin typeface="BIZ UDPゴシック" panose="020B0400000000000000" pitchFamily="50" charset="-128"/>
                <a:ea typeface="BIZ UDPゴシック" panose="020B0400000000000000" pitchFamily="50" charset="-128"/>
              </a:rPr>
              <a:t>TDM</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ステッカー、名刺用ロゴ、テストラン、万博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出前授業等）を設けたことや、 </a:t>
            </a:r>
            <a:r>
              <a:rPr lang="en-US" altLang="ja-JP" sz="1200" dirty="0">
                <a:latin typeface="BIZ UDPゴシック" panose="020B0400000000000000" pitchFamily="50" charset="-128"/>
                <a:ea typeface="BIZ UDPゴシック" panose="020B0400000000000000" pitchFamily="50" charset="-128"/>
              </a:rPr>
              <a:t>Osaka Metro</a:t>
            </a:r>
            <a:r>
              <a:rPr lang="ja-JP" altLang="en-US" sz="1200" dirty="0">
                <a:latin typeface="BIZ UDPゴシック" panose="020B0400000000000000" pitchFamily="50" charset="-128"/>
                <a:ea typeface="BIZ UDPゴシック" panose="020B0400000000000000" pitchFamily="50" charset="-128"/>
              </a:rPr>
              <a:t>中央線における主要集客施設等への協力要請等を実施</a:t>
            </a:r>
            <a:endParaRPr lang="en-US" altLang="ja-JP" sz="1200" dirty="0">
              <a:latin typeface="BIZ UDPゴシック" panose="020B0400000000000000" pitchFamily="50" charset="-128"/>
              <a:ea typeface="BIZ UDPゴシック" panose="020B0400000000000000" pitchFamily="50" charset="-128"/>
            </a:endParaRPr>
          </a:p>
          <a:p>
            <a:pPr marL="182563" indent="-88900">
              <a:spcAft>
                <a:spcPts val="975"/>
              </a:spcAft>
            </a:pPr>
            <a:r>
              <a:rPr lang="ja-JP" altLang="en-US" sz="1200" dirty="0">
                <a:latin typeface="BIZ UDPゴシック" panose="020B0400000000000000" pitchFamily="50" charset="-128"/>
                <a:ea typeface="BIZ UDPゴシック" panose="020B0400000000000000" pitchFamily="50" charset="-128"/>
              </a:rPr>
              <a:t>・会期中においては、万博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パートナーに対して、万博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の取組への</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意識向上とともに、事業活動に活用してもらえるよう、</a:t>
            </a:r>
            <a:r>
              <a:rPr lang="en-US" altLang="ja-JP" sz="1200" dirty="0">
                <a:latin typeface="BIZ UDPゴシック" panose="020B0400000000000000" pitchFamily="50" charset="-128"/>
                <a:ea typeface="BIZ UDPゴシック" panose="020B0400000000000000" pitchFamily="50" charset="-128"/>
              </a:rPr>
              <a:t>Osaka Metro</a:t>
            </a:r>
            <a:r>
              <a:rPr lang="ja-JP" altLang="en-US" sz="1200" dirty="0">
                <a:latin typeface="BIZ UDPゴシック" panose="020B0400000000000000" pitchFamily="50" charset="-128"/>
                <a:ea typeface="BIZ UDPゴシック" panose="020B0400000000000000" pitchFamily="50" charset="-128"/>
              </a:rPr>
              <a:t>中央線</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（弁天町駅から朝潮橋駅区間）や阪神高速道路湾岸舞洲出口等、会場周辺</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道路における週間混雑予測情報をプッシュ型で通知</a:t>
            </a:r>
            <a:endParaRPr lang="en-US" altLang="ja-JP" sz="1200" dirty="0">
              <a:latin typeface="BIZ UDPゴシック" panose="020B0400000000000000" pitchFamily="50" charset="-128"/>
              <a:ea typeface="BIZ UDPゴシック" panose="020B0400000000000000" pitchFamily="50" charset="-128"/>
            </a:endParaRPr>
          </a:p>
          <a:p>
            <a:pPr marL="182563" indent="-88900">
              <a:spcAft>
                <a:spcPts val="975"/>
              </a:spcAft>
            </a:pPr>
            <a:r>
              <a:rPr lang="ja-JP" altLang="en-US" sz="1200" dirty="0">
                <a:latin typeface="BIZ UDPゴシック" panose="020B0400000000000000" pitchFamily="50" charset="-128"/>
                <a:ea typeface="BIZ UDPゴシック" panose="020B0400000000000000" pitchFamily="50" charset="-128"/>
              </a:rPr>
              <a:t>・また、広報においては、開幕１００日前、６月（混雑期）には</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の認知度を</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向上させるべく、 </a:t>
            </a:r>
            <a:r>
              <a:rPr lang="en-US" altLang="ja-JP" sz="1200" dirty="0">
                <a:latin typeface="BIZ UDPゴシック" panose="020B0400000000000000" pitchFamily="50" charset="-128"/>
                <a:ea typeface="BIZ UDPゴシック" panose="020B0400000000000000" pitchFamily="50" charset="-128"/>
              </a:rPr>
              <a:t>Osaka Metro</a:t>
            </a:r>
            <a:r>
              <a:rPr lang="ja-JP" altLang="en-US" sz="1200" dirty="0">
                <a:latin typeface="BIZ UDPゴシック" panose="020B0400000000000000" pitchFamily="50" charset="-128"/>
                <a:ea typeface="BIZ UDPゴシック" panose="020B0400000000000000" pitchFamily="50" charset="-128"/>
              </a:rPr>
              <a:t>や阪神高速道路等の保有施設へのポスター掲出、また会期終盤の最混雑期にはこれらに加え、タレントを起用した</a:t>
            </a:r>
            <a:r>
              <a:rPr lang="en-US" altLang="ja-JP" sz="1200" dirty="0">
                <a:latin typeface="BIZ UDPゴシック" panose="020B0400000000000000" pitchFamily="50" charset="-128"/>
                <a:ea typeface="BIZ UDPゴシック" panose="020B0400000000000000" pitchFamily="50" charset="-128"/>
              </a:rPr>
              <a:t>TVCM</a:t>
            </a:r>
            <a:r>
              <a:rPr lang="ja-JP" altLang="en-US" sz="1200" dirty="0">
                <a:latin typeface="BIZ UDPゴシック" panose="020B0400000000000000" pitchFamily="50" charset="-128"/>
                <a:ea typeface="BIZ UDPゴシック" panose="020B0400000000000000" pitchFamily="50" charset="-128"/>
              </a:rPr>
              <a:t>等による呼びかけを実施</a:t>
            </a:r>
            <a:endParaRPr lang="en-US" altLang="ja-JP" sz="1200" dirty="0">
              <a:latin typeface="BIZ UDPゴシック" panose="020B0400000000000000" pitchFamily="50" charset="-128"/>
              <a:ea typeface="BIZ UDPゴシック" panose="020B0400000000000000" pitchFamily="50" charset="-128"/>
            </a:endParaRPr>
          </a:p>
          <a:p>
            <a:pPr marL="182563" indent="-88900">
              <a:spcAft>
                <a:spcPts val="975"/>
              </a:spcAft>
            </a:pPr>
            <a:r>
              <a:rPr lang="ja-JP" altLang="en-US" sz="1200" dirty="0">
                <a:latin typeface="BIZ UDPゴシック" panose="020B0400000000000000" pitchFamily="50" charset="-128"/>
                <a:ea typeface="BIZ UDPゴシック" panose="020B0400000000000000" pitchFamily="50" charset="-128"/>
              </a:rPr>
              <a:t>・これら万博</a:t>
            </a:r>
            <a:r>
              <a:rPr lang="en-US" altLang="ja-JP" sz="1200" dirty="0">
                <a:latin typeface="BIZ UDPゴシック" panose="020B0400000000000000" pitchFamily="50" charset="-128"/>
                <a:ea typeface="BIZ UDPゴシック" panose="020B0400000000000000" pitchFamily="50" charset="-128"/>
              </a:rPr>
              <a:t>TDM</a:t>
            </a:r>
            <a:r>
              <a:rPr lang="ja-JP" altLang="en-US" sz="1200" dirty="0">
                <a:latin typeface="BIZ UDPゴシック" panose="020B0400000000000000" pitchFamily="50" charset="-128"/>
                <a:ea typeface="BIZ UDPゴシック" panose="020B0400000000000000" pitchFamily="50" charset="-128"/>
              </a:rPr>
              <a:t>の取組により、</a:t>
            </a:r>
            <a:r>
              <a:rPr lang="en-US" altLang="ja-JP" sz="1200" dirty="0">
                <a:latin typeface="BIZ UDPゴシック" panose="020B0400000000000000" pitchFamily="50" charset="-128"/>
                <a:ea typeface="BIZ UDPゴシック" panose="020B0400000000000000" pitchFamily="50" charset="-128"/>
              </a:rPr>
              <a:t>Osaka Metro</a:t>
            </a:r>
            <a:r>
              <a:rPr lang="ja-JP" altLang="en-US" sz="1200" dirty="0">
                <a:latin typeface="BIZ UDPゴシック" panose="020B0400000000000000" pitchFamily="50" charset="-128"/>
                <a:ea typeface="BIZ UDPゴシック" panose="020B0400000000000000" pitchFamily="50" charset="-128"/>
              </a:rPr>
              <a:t>中央線や会場周辺道路などで交通混雑緩和が図られ、円滑な万博来場者輸送と都市活動の両立にも寄与</a:t>
            </a:r>
            <a:endParaRPr lang="en-US" altLang="ja-JP" sz="12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4215505-520A-48F8-B963-E2BF5831382E}"/>
              </a:ext>
            </a:extLst>
          </p:cNvPr>
          <p:cNvSpPr/>
          <p:nvPr/>
        </p:nvSpPr>
        <p:spPr>
          <a:xfrm>
            <a:off x="7704980" y="2917121"/>
            <a:ext cx="2210393"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交通円滑化推進会議</a:t>
            </a:r>
          </a:p>
        </p:txBody>
      </p:sp>
      <p:sp>
        <p:nvSpPr>
          <p:cNvPr id="21" name="正方形/長方形 20">
            <a:extLst>
              <a:ext uri="{FF2B5EF4-FFF2-40B4-BE49-F238E27FC236}">
                <a16:creationId xmlns:a16="http://schemas.microsoft.com/office/drawing/2014/main" id="{DCFE39F6-95FA-4A09-BEC8-D346001AE4D3}"/>
              </a:ext>
            </a:extLst>
          </p:cNvPr>
          <p:cNvSpPr/>
          <p:nvPr/>
        </p:nvSpPr>
        <p:spPr>
          <a:xfrm>
            <a:off x="7536919" y="6357224"/>
            <a:ext cx="2546516"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latin typeface="BIZ UDPゴシック" panose="020B0400000000000000" pitchFamily="50" charset="-128"/>
                <a:ea typeface="BIZ UDPゴシック" panose="020B0400000000000000" pitchFamily="50" charset="-128"/>
              </a:rPr>
              <a:t>TDM</a:t>
            </a:r>
            <a:r>
              <a:rPr lang="ja-JP" altLang="en-US" sz="1000" dirty="0">
                <a:latin typeface="BIZ UDPゴシック" panose="020B0400000000000000" pitchFamily="50" charset="-128"/>
                <a:ea typeface="BIZ UDPゴシック" panose="020B0400000000000000" pitchFamily="50" charset="-128"/>
              </a:rPr>
              <a:t>広報状況（本町駅）</a:t>
            </a:r>
          </a:p>
        </p:txBody>
      </p:sp>
      <p:sp>
        <p:nvSpPr>
          <p:cNvPr id="23" name="正方形/長方形 22">
            <a:extLst>
              <a:ext uri="{FF2B5EF4-FFF2-40B4-BE49-F238E27FC236}">
                <a16:creationId xmlns:a16="http://schemas.microsoft.com/office/drawing/2014/main" id="{861C22D0-E685-48DF-B3E0-568269186240}"/>
              </a:ext>
            </a:extLst>
          </p:cNvPr>
          <p:cNvSpPr/>
          <p:nvPr/>
        </p:nvSpPr>
        <p:spPr>
          <a:xfrm>
            <a:off x="7628923" y="4578002"/>
            <a:ext cx="2287186" cy="25885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各種インセンティブ</a:t>
            </a: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（万博</a:t>
            </a:r>
            <a:r>
              <a:rPr lang="en-US" altLang="ja-JP" sz="1000" dirty="0">
                <a:latin typeface="BIZ UDPゴシック" panose="020B0400000000000000" pitchFamily="50" charset="-128"/>
                <a:ea typeface="BIZ UDPゴシック" panose="020B0400000000000000" pitchFamily="50" charset="-128"/>
              </a:rPr>
              <a:t>TDM</a:t>
            </a:r>
            <a:r>
              <a:rPr lang="ja-JP" altLang="en-US" sz="1000" dirty="0">
                <a:latin typeface="BIZ UDPゴシック" panose="020B0400000000000000" pitchFamily="50" charset="-128"/>
                <a:ea typeface="BIZ UDPゴシック" panose="020B0400000000000000" pitchFamily="50" charset="-128"/>
              </a:rPr>
              <a:t>出前授業の様子）</a:t>
            </a:r>
          </a:p>
        </p:txBody>
      </p:sp>
      <p:sp>
        <p:nvSpPr>
          <p:cNvPr id="30" name="正方形/長方形 29">
            <a:extLst>
              <a:ext uri="{FF2B5EF4-FFF2-40B4-BE49-F238E27FC236}">
                <a16:creationId xmlns:a16="http://schemas.microsoft.com/office/drawing/2014/main" id="{A4870E8C-A4F0-464E-B048-CD3EA2F30F61}"/>
              </a:ext>
            </a:extLst>
          </p:cNvPr>
          <p:cNvSpPr/>
          <p:nvPr/>
        </p:nvSpPr>
        <p:spPr>
          <a:xfrm>
            <a:off x="5589682" y="6357224"/>
            <a:ext cx="2195426"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会期終盤のポスター</a:t>
            </a:r>
          </a:p>
        </p:txBody>
      </p:sp>
      <p:pic>
        <p:nvPicPr>
          <p:cNvPr id="39" name="図 38">
            <a:extLst>
              <a:ext uri="{FF2B5EF4-FFF2-40B4-BE49-F238E27FC236}">
                <a16:creationId xmlns:a16="http://schemas.microsoft.com/office/drawing/2014/main" id="{BF89B055-D3B7-449A-AC0F-90E1B70288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07384" y="5024287"/>
            <a:ext cx="1778239" cy="1332937"/>
          </a:xfrm>
          <a:prstGeom prst="rect">
            <a:avLst/>
          </a:prstGeom>
        </p:spPr>
      </p:pic>
      <p:pic>
        <p:nvPicPr>
          <p:cNvPr id="40" name="図 39">
            <a:extLst>
              <a:ext uri="{FF2B5EF4-FFF2-40B4-BE49-F238E27FC236}">
                <a16:creationId xmlns:a16="http://schemas.microsoft.com/office/drawing/2014/main" id="{9E2F4E6C-BCBB-42AC-8342-61DC181E7226}"/>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795638" y="1868009"/>
            <a:ext cx="1953758" cy="1082795"/>
          </a:xfrm>
          <a:prstGeom prst="rect">
            <a:avLst/>
          </a:prstGeom>
        </p:spPr>
      </p:pic>
      <p:pic>
        <p:nvPicPr>
          <p:cNvPr id="41" name="図 40" descr="部屋に集まっている人達&#10;&#10;AI によって生成されたコンテンツは間違っている可能性があります。">
            <a:extLst>
              <a:ext uri="{FF2B5EF4-FFF2-40B4-BE49-F238E27FC236}">
                <a16:creationId xmlns:a16="http://schemas.microsoft.com/office/drawing/2014/main" id="{741ECA4A-760E-4BEA-8D29-E2719501CB70}"/>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7795638" y="3388380"/>
            <a:ext cx="1953757" cy="1176184"/>
          </a:xfrm>
          <a:prstGeom prst="rect">
            <a:avLst/>
          </a:prstGeom>
        </p:spPr>
      </p:pic>
      <p:sp>
        <p:nvSpPr>
          <p:cNvPr id="42" name="正方形/長方形 41">
            <a:extLst>
              <a:ext uri="{FF2B5EF4-FFF2-40B4-BE49-F238E27FC236}">
                <a16:creationId xmlns:a16="http://schemas.microsoft.com/office/drawing/2014/main" id="{5864A980-4BE3-4852-9707-2051D0533D16}"/>
              </a:ext>
            </a:extLst>
          </p:cNvPr>
          <p:cNvSpPr/>
          <p:nvPr/>
        </p:nvSpPr>
        <p:spPr>
          <a:xfrm>
            <a:off x="5584054" y="2950804"/>
            <a:ext cx="2187944"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万博</a:t>
            </a:r>
            <a:r>
              <a:rPr lang="en-US" altLang="ja-JP" sz="1000" dirty="0">
                <a:latin typeface="BIZ UDPゴシック" panose="020B0400000000000000" pitchFamily="50" charset="-128"/>
                <a:ea typeface="BIZ UDPゴシック" panose="020B0400000000000000" pitchFamily="50" charset="-128"/>
              </a:rPr>
              <a:t>TDM</a:t>
            </a:r>
            <a:r>
              <a:rPr lang="ja-JP" altLang="en-US" sz="1000" dirty="0">
                <a:latin typeface="BIZ UDPゴシック" panose="020B0400000000000000" pitchFamily="50" charset="-128"/>
                <a:ea typeface="BIZ UDPゴシック" panose="020B0400000000000000" pitchFamily="50" charset="-128"/>
              </a:rPr>
              <a:t>パートナー募集</a:t>
            </a:r>
          </a:p>
        </p:txBody>
      </p:sp>
      <p:sp>
        <p:nvSpPr>
          <p:cNvPr id="45" name="正方形/長方形 44">
            <a:extLst>
              <a:ext uri="{FF2B5EF4-FFF2-40B4-BE49-F238E27FC236}">
                <a16:creationId xmlns:a16="http://schemas.microsoft.com/office/drawing/2014/main" id="{C347CEB5-0E53-46FA-BEFE-08D45E33A166}"/>
              </a:ext>
            </a:extLst>
          </p:cNvPr>
          <p:cNvSpPr/>
          <p:nvPr/>
        </p:nvSpPr>
        <p:spPr>
          <a:xfrm>
            <a:off x="5602635" y="4602319"/>
            <a:ext cx="2187736"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万博</a:t>
            </a:r>
            <a:r>
              <a:rPr lang="en-US" altLang="ja-JP" sz="1000" dirty="0">
                <a:latin typeface="BIZ UDPゴシック" panose="020B0400000000000000" pitchFamily="50" charset="-128"/>
                <a:ea typeface="BIZ UDPゴシック" panose="020B0400000000000000" pitchFamily="50" charset="-128"/>
              </a:rPr>
              <a:t>TDM</a:t>
            </a:r>
            <a:r>
              <a:rPr lang="ja-JP" altLang="en-US" sz="1000" dirty="0">
                <a:latin typeface="BIZ UDPゴシック" panose="020B0400000000000000" pitchFamily="50" charset="-128"/>
                <a:ea typeface="BIZ UDPゴシック" panose="020B0400000000000000" pitchFamily="50" charset="-128"/>
              </a:rPr>
              <a:t>トライアルのポスター</a:t>
            </a:r>
          </a:p>
        </p:txBody>
      </p:sp>
      <p:pic>
        <p:nvPicPr>
          <p:cNvPr id="46" name="図 45">
            <a:extLst>
              <a:ext uri="{FF2B5EF4-FFF2-40B4-BE49-F238E27FC236}">
                <a16:creationId xmlns:a16="http://schemas.microsoft.com/office/drawing/2014/main" id="{86EDEE62-0D0E-43DC-8DF6-33D551CC327A}"/>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5807384" y="1804081"/>
            <a:ext cx="1760022" cy="1146723"/>
          </a:xfrm>
          <a:prstGeom prst="rect">
            <a:avLst/>
          </a:prstGeom>
        </p:spPr>
      </p:pic>
      <p:pic>
        <p:nvPicPr>
          <p:cNvPr id="47" name="図 46">
            <a:extLst>
              <a:ext uri="{FF2B5EF4-FFF2-40B4-BE49-F238E27FC236}">
                <a16:creationId xmlns:a16="http://schemas.microsoft.com/office/drawing/2014/main" id="{B8D6BC65-56A8-43C8-9558-5B67FB6CB9D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07384" y="3285909"/>
            <a:ext cx="1778239" cy="1278654"/>
          </a:xfrm>
          <a:prstGeom prst="rect">
            <a:avLst/>
          </a:prstGeom>
        </p:spPr>
      </p:pic>
      <p:sp>
        <p:nvSpPr>
          <p:cNvPr id="3" name="スライド番号プレースホルダー 2">
            <a:extLst>
              <a:ext uri="{FF2B5EF4-FFF2-40B4-BE49-F238E27FC236}">
                <a16:creationId xmlns:a16="http://schemas.microsoft.com/office/drawing/2014/main" id="{99879967-D392-4ACD-9213-9DF42AFCD5A7}"/>
              </a:ext>
            </a:extLst>
          </p:cNvPr>
          <p:cNvSpPr>
            <a:spLocks noGrp="1"/>
          </p:cNvSpPr>
          <p:nvPr>
            <p:ph type="sldNum" sz="quarter" idx="12"/>
          </p:nvPr>
        </p:nvSpPr>
        <p:spPr/>
        <p:txBody>
          <a:bodyPr/>
          <a:lstStyle/>
          <a:p>
            <a:fld id="{29F2EF1E-626E-4657-9017-205445D3C8E1}" type="slidenum">
              <a:rPr kumimoji="1" lang="ja-JP" altLang="en-US" smtClean="0"/>
              <a:t>105</a:t>
            </a:fld>
            <a:endParaRPr kumimoji="1" lang="ja-JP" altLang="en-US" dirty="0"/>
          </a:p>
        </p:txBody>
      </p:sp>
      <p:sp>
        <p:nvSpPr>
          <p:cNvPr id="19" name="楕円 18">
            <a:extLst>
              <a:ext uri="{FF2B5EF4-FFF2-40B4-BE49-F238E27FC236}">
                <a16:creationId xmlns:a16="http://schemas.microsoft.com/office/drawing/2014/main" id="{E65EC30D-710F-444B-8A7F-2232559C3786}"/>
              </a:ext>
            </a:extLst>
          </p:cNvPr>
          <p:cNvSpPr/>
          <p:nvPr/>
        </p:nvSpPr>
        <p:spPr>
          <a:xfrm>
            <a:off x="180308" y="727328"/>
            <a:ext cx="27025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73B45E15-BE63-4B54-95A0-85703AC2F58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795637" y="5024287"/>
            <a:ext cx="1953757" cy="1332936"/>
          </a:xfrm>
          <a:prstGeom prst="rect">
            <a:avLst/>
          </a:prstGeom>
        </p:spPr>
      </p:pic>
    </p:spTree>
    <p:extLst>
      <p:ext uri="{BB962C8B-B14F-4D97-AF65-F5344CB8AC3E}">
        <p14:creationId xmlns:p14="http://schemas.microsoft.com/office/powerpoint/2010/main" val="348352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危機管理体制 </a:t>
            </a:r>
          </a:p>
        </p:txBody>
      </p:sp>
      <p:sp>
        <p:nvSpPr>
          <p:cNvPr id="25" name="楕円 24">
            <a:extLst>
              <a:ext uri="{FF2B5EF4-FFF2-40B4-BE49-F238E27FC236}">
                <a16:creationId xmlns:a16="http://schemas.microsoft.com/office/drawing/2014/main" id="{7001CB8A-01EE-4F2A-9773-DDF60D221F2D}"/>
              </a:ext>
            </a:extLst>
          </p:cNvPr>
          <p:cNvSpPr/>
          <p:nvPr/>
        </p:nvSpPr>
        <p:spPr>
          <a:xfrm>
            <a:off x="229013" y="717923"/>
            <a:ext cx="5687091" cy="64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□防災対策、テロ・サイバー等防犯対策、雑踏対策などのセキュリティ対策</a:t>
            </a: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229013" y="1566732"/>
            <a:ext cx="5457156" cy="5370701"/>
          </a:xfrm>
          <a:prstGeom prst="rect">
            <a:avLst/>
          </a:prstGeom>
          <a:noFill/>
        </p:spPr>
        <p:txBody>
          <a:bodyPr wrap="square">
            <a:spAutoFit/>
          </a:bodyPr>
          <a:lstStyle/>
          <a:p>
            <a:pPr marL="180975" indent="-92075"/>
            <a:r>
              <a:rPr lang="ja-JP" altLang="en-US" sz="1400" b="1" dirty="0">
                <a:latin typeface="BIZ UDPゴシック" panose="020B0400000000000000" pitchFamily="50" charset="-128"/>
                <a:ea typeface="BIZ UDPゴシック" panose="020B0400000000000000" pitchFamily="50" charset="-128"/>
              </a:rPr>
              <a:t>▶万博会場との連携により、大規模災害時の迅速な情報共有と防災体制を確立</a:t>
            </a:r>
            <a:endParaRPr lang="en-US" altLang="ja-JP" sz="1400" b="1"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　　万博会場との連絡調整</a:t>
            </a:r>
            <a:endParaRPr lang="en-US" altLang="ja-JP" sz="1200" b="1" dirty="0">
              <a:latin typeface="BIZ UDPゴシック" panose="020B0400000000000000" pitchFamily="50" charset="-128"/>
              <a:ea typeface="BIZ UDPゴシック" panose="020B0400000000000000" pitchFamily="50" charset="-128"/>
            </a:endParaRPr>
          </a:p>
          <a:p>
            <a:pPr marL="355600" indent="-92075"/>
            <a:r>
              <a:rPr lang="ja-JP" altLang="en-US" sz="1200" dirty="0">
                <a:latin typeface="BIZ UDPゴシック" panose="020B0400000000000000" pitchFamily="50" charset="-128"/>
                <a:ea typeface="BIZ UDPゴシック" panose="020B0400000000000000" pitchFamily="50" charset="-128"/>
              </a:rPr>
              <a:t>・大規模災害発生時に、会場内の情報収集と博覧会協会との連携を迅速に行えるよう、会期中、万博会場の危機管理センターに隣接する消防指揮室内に大阪府市危機管理室職員を現地連絡調整員（リエゾン）として、延べ</a:t>
            </a:r>
            <a:r>
              <a:rPr lang="en-US" altLang="ja-JP" sz="1200" dirty="0">
                <a:latin typeface="BIZ UDPゴシック" panose="020B0400000000000000" pitchFamily="50" charset="-128"/>
                <a:ea typeface="BIZ UDPゴシック" panose="020B0400000000000000" pitchFamily="50" charset="-128"/>
              </a:rPr>
              <a:t>736</a:t>
            </a:r>
            <a:r>
              <a:rPr lang="ja-JP" altLang="en-US" sz="1200" dirty="0">
                <a:latin typeface="BIZ UDPゴシック" panose="020B0400000000000000" pitchFamily="50" charset="-128"/>
                <a:ea typeface="BIZ UDPゴシック" panose="020B0400000000000000" pitchFamily="50" charset="-128"/>
              </a:rPr>
              <a:t>名派遣</a:t>
            </a:r>
            <a:endParaRPr lang="en-US" altLang="ja-JP" sz="1200" dirty="0">
              <a:latin typeface="BIZ UDPゴシック" panose="020B0400000000000000" pitchFamily="50" charset="-128"/>
              <a:ea typeface="BIZ UDPゴシック" panose="020B0400000000000000" pitchFamily="50" charset="-128"/>
            </a:endParaRPr>
          </a:p>
          <a:p>
            <a:pPr marL="541338" indent="-360363">
              <a:spcBef>
                <a:spcPts val="300"/>
              </a:spcBef>
            </a:pPr>
            <a:r>
              <a:rPr lang="ja-JP" altLang="en-US" sz="1200" dirty="0">
                <a:latin typeface="BIZ UDPゴシック" panose="020B0400000000000000" pitchFamily="50" charset="-128"/>
                <a:ea typeface="BIZ UDPゴシック" panose="020B0400000000000000" pitchFamily="50" charset="-128"/>
              </a:rPr>
              <a:t>　　→令和７年７月のカムチャツカ地震に伴う津波注意報発表時には、リエゾンを通じて、博覧会協会の対応状況等を確認し、逐次情報共有を実施</a:t>
            </a:r>
            <a:endParaRPr lang="en-US" altLang="ja-JP" sz="1200" dirty="0">
              <a:latin typeface="BIZ UDPゴシック" panose="020B0400000000000000" pitchFamily="50" charset="-128"/>
              <a:ea typeface="BIZ UDPゴシック" panose="020B0400000000000000" pitchFamily="50" charset="-128"/>
            </a:endParaRPr>
          </a:p>
          <a:p>
            <a:pPr>
              <a:spcBef>
                <a:spcPts val="600"/>
              </a:spcBef>
            </a:pPr>
            <a:r>
              <a:rPr lang="ja-JP" altLang="en-US" sz="1200" b="1" dirty="0">
                <a:latin typeface="BIZ UDPゴシック" panose="020B0400000000000000" pitchFamily="50" charset="-128"/>
                <a:ea typeface="BIZ UDPゴシック" panose="020B0400000000000000" pitchFamily="50" charset="-128"/>
              </a:rPr>
              <a:t>　　災害時の備え</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①訓練の実施による関係機関との連携体制の構築</a:t>
            </a:r>
            <a:endParaRPr lang="en-US" altLang="ja-JP" sz="1200" dirty="0">
              <a:latin typeface="BIZ UDPゴシック" panose="020B0400000000000000" pitchFamily="50" charset="-128"/>
              <a:ea typeface="BIZ UDPゴシック" panose="020B0400000000000000" pitchFamily="50" charset="-128"/>
            </a:endParaRPr>
          </a:p>
          <a:p>
            <a:pPr marL="355600" indent="-92075">
              <a:buSzPct val="100000"/>
            </a:pPr>
            <a:r>
              <a:rPr lang="ja-JP" altLang="en-US" sz="1200" dirty="0">
                <a:latin typeface="BIZ UDPゴシック" panose="020B0400000000000000" pitchFamily="50" charset="-128"/>
                <a:ea typeface="BIZ UDPゴシック" panose="020B0400000000000000" pitchFamily="50" charset="-128"/>
              </a:rPr>
              <a:t>・万博会期前、会期中に実施した各種訓練により、博覧会協会、各救助機関、鉄道及びバス等の公共交通機関並びに関西広域連合と、災害発生時に</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おける緊密な連携体制を構築　</a:t>
            </a:r>
            <a:endParaRPr lang="en-US" altLang="ja-JP" sz="1200" dirty="0">
              <a:latin typeface="BIZ UDPゴシック" panose="020B0400000000000000" pitchFamily="50" charset="-128"/>
              <a:ea typeface="BIZ UDPゴシック" panose="020B0400000000000000" pitchFamily="50" charset="-128"/>
            </a:endParaRPr>
          </a:p>
          <a:p>
            <a:pPr>
              <a:spcBef>
                <a:spcPts val="300"/>
              </a:spcBef>
              <a:buSzPct val="100000"/>
            </a:pPr>
            <a:r>
              <a:rPr lang="ja-JP" altLang="en-US" sz="1200" dirty="0">
                <a:latin typeface="BIZ UDPゴシック" panose="020B0400000000000000" pitchFamily="50" charset="-128"/>
                <a:ea typeface="BIZ UDPゴシック" panose="020B0400000000000000" pitchFamily="50" charset="-128"/>
              </a:rPr>
              <a:t>　　②帰宅困難者対策</a:t>
            </a:r>
            <a:endParaRPr lang="en-US" altLang="ja-JP" sz="1200" dirty="0">
              <a:latin typeface="BIZ UDPゴシック" panose="020B0400000000000000" pitchFamily="50" charset="-128"/>
              <a:ea typeface="BIZ UDPゴシック" panose="020B0400000000000000" pitchFamily="50" charset="-128"/>
            </a:endParaRPr>
          </a:p>
          <a:p>
            <a:pPr marL="355600" indent="-92075">
              <a:buSzPct val="100000"/>
            </a:pPr>
            <a:r>
              <a:rPr lang="ja-JP" altLang="en-US"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大規模災害発生後の</a:t>
            </a:r>
            <a:r>
              <a:rPr lang="en-US"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日分の食糧として、博覧会協会が備蓄する</a:t>
            </a:r>
            <a:r>
              <a:rPr lang="en-US"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60</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万食に加え、大阪府市で</a:t>
            </a:r>
            <a:r>
              <a:rPr lang="en-US"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万食（府</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市</a:t>
            </a:r>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万食ずつ</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を提供。</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併せて</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、関西広域連合の構成府県市からも</a:t>
            </a:r>
            <a:r>
              <a:rPr lang="ja-JP" altLang="en-US"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物資</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提供が受けられるよう、事前の調整を実施</a:t>
            </a:r>
            <a:endParaRPr lang="en-US" altLang="ja-JP" sz="1200" dirty="0">
              <a:latin typeface="BIZ UDPゴシック" panose="020B0400000000000000" pitchFamily="50" charset="-128"/>
              <a:ea typeface="BIZ UDPゴシック" panose="020B0400000000000000" pitchFamily="50" charset="-128"/>
            </a:endParaRPr>
          </a:p>
          <a:p>
            <a:pPr marL="355600" indent="-92075">
              <a:spcAft>
                <a:spcPts val="600"/>
              </a:spcAft>
            </a:pPr>
            <a:r>
              <a:rPr lang="ja-JP" altLang="en-US" sz="1200" dirty="0">
                <a:latin typeface="BIZ UDPゴシック" panose="020B0400000000000000" pitchFamily="50" charset="-128"/>
                <a:ea typeface="BIZ UDPゴシック" panose="020B0400000000000000" pitchFamily="50" charset="-128"/>
              </a:rPr>
              <a:t>・万博会場内における災害時の一時滞在施設が不足した場合に備え、</a:t>
            </a:r>
            <a:r>
              <a:rPr lang="en-US" altLang="ja-JP" sz="1200" dirty="0">
                <a:latin typeface="BIZ UDPゴシック" panose="020B0400000000000000" pitchFamily="50" charset="-128"/>
                <a:ea typeface="BIZ UDPゴシック" panose="020B0400000000000000" pitchFamily="50" charset="-128"/>
              </a:rPr>
              <a:t>ATC</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をはじめ、森ノ宮医療大学、アミティ舞洲</a:t>
            </a:r>
            <a:r>
              <a:rPr lang="ja-JP" altLang="en-US" sz="1200" dirty="0">
                <a:latin typeface="BIZ UDPゴシック" panose="020B0400000000000000" pitchFamily="50" charset="-128"/>
                <a:ea typeface="BIZ UDPゴシック" panose="020B0400000000000000" pitchFamily="50" charset="-128"/>
              </a:rPr>
              <a:t>等、</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か所の会場外一時滞在</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施設を確保</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200" b="1"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b="1" dirty="0">
                <a:effectLst/>
                <a:latin typeface="BIZ UDPゴシック" panose="020B0400000000000000" pitchFamily="50" charset="-128"/>
                <a:ea typeface="BIZ UDPゴシック" panose="020B0400000000000000" pitchFamily="50" charset="-128"/>
                <a:cs typeface="Times New Roman" panose="02020603050405020304" pitchFamily="18" charset="0"/>
              </a:rPr>
              <a:t>防災情報の発信</a:t>
            </a:r>
            <a:endParaRPr lang="en-US" altLang="ja-JP" sz="1200" b="1"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55600" indent="-92075"/>
            <a:r>
              <a:rPr lang="ja-JP" altLang="en-US" sz="1200" dirty="0">
                <a:latin typeface="BIZ UDPゴシック" panose="020B0400000000000000" pitchFamily="50" charset="-128"/>
                <a:ea typeface="BIZ UDPゴシック" panose="020B0400000000000000" pitchFamily="50" charset="-128"/>
              </a:rPr>
              <a:t>・来場者が災害時に適切な避難行動を取れるよう、大阪防災アプリと大阪観光局提供アプリ「</a:t>
            </a:r>
            <a:r>
              <a:rPr lang="en-US" altLang="ja-JP" sz="1200" dirty="0">
                <a:latin typeface="BIZ UDPゴシック" panose="020B0400000000000000" pitchFamily="50" charset="-128"/>
                <a:ea typeface="BIZ UDPゴシック" panose="020B0400000000000000" pitchFamily="50" charset="-128"/>
              </a:rPr>
              <a:t>Discover Osaka</a:t>
            </a:r>
            <a:r>
              <a:rPr lang="ja-JP" altLang="en-US" sz="1200" dirty="0">
                <a:latin typeface="BIZ UDPゴシック" panose="020B0400000000000000" pitchFamily="50" charset="-128"/>
                <a:ea typeface="BIZ UDPゴシック" panose="020B0400000000000000" pitchFamily="50" charset="-128"/>
              </a:rPr>
              <a:t>」とが連携して防災情報等を発信</a:t>
            </a:r>
            <a:endParaRPr lang="en-US" altLang="ja-JP" sz="1200" dirty="0">
              <a:latin typeface="BIZ UDPゴシック" panose="020B0400000000000000" pitchFamily="50" charset="-128"/>
              <a:ea typeface="BIZ UDPゴシック" panose="020B0400000000000000" pitchFamily="50" charset="-128"/>
            </a:endParaRPr>
          </a:p>
          <a:p>
            <a:pPr marL="355600" indent="-92075">
              <a:spcAft>
                <a:spcPts val="300"/>
              </a:spcAft>
            </a:pPr>
            <a:r>
              <a:rPr lang="ja-JP" altLang="en-US" sz="1200" dirty="0">
                <a:latin typeface="BIZ UDPゴシック" panose="020B0400000000000000" pitchFamily="50" charset="-128"/>
                <a:ea typeface="BIZ UDPゴシック" panose="020B0400000000000000" pitchFamily="50" charset="-128"/>
              </a:rPr>
              <a:t>・万博会場のスタッフが災害情報や気象警報等をいち早く入手し、万博</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来場者の避難誘導等に役立てられるよう、博覧会協会と連携し、スタッフに大阪防災アプリの活用を促進</a:t>
            </a:r>
            <a:endParaRPr lang="en-US" altLang="zh-TW" sz="1200" dirty="0">
              <a:latin typeface="BIZ UDPゴシック" panose="020B0400000000000000" pitchFamily="50" charset="-128"/>
              <a:ea typeface="BIZ UDPゴシック" panose="020B0400000000000000" pitchFamily="50" charset="-128"/>
            </a:endParaRPr>
          </a:p>
        </p:txBody>
      </p:sp>
      <p:pic>
        <p:nvPicPr>
          <p:cNvPr id="51" name="図 50" descr="屋内, いっぱい, 座る, テーブル が含まれている画像&#10;&#10;AI によって生成されたコンテンツは間違っている可能性があります。">
            <a:extLst>
              <a:ext uri="{FF2B5EF4-FFF2-40B4-BE49-F238E27FC236}">
                <a16:creationId xmlns:a16="http://schemas.microsoft.com/office/drawing/2014/main" id="{07AE4BF3-C3B4-4918-9384-3DA60758D8C1}"/>
              </a:ext>
            </a:extLst>
          </p:cNvPr>
          <p:cNvPicPr/>
          <p:nvPr/>
        </p:nvPicPr>
        <p:blipFill rotWithShape="1">
          <a:blip r:embed="rId3" r:link="rId4" cstate="email">
            <a:extLst>
              <a:ext uri="{28A0092B-C50C-407E-A947-70E740481C1C}">
                <a14:useLocalDpi xmlns:a14="http://schemas.microsoft.com/office/drawing/2010/main" val="0"/>
              </a:ext>
            </a:extLst>
          </a:blip>
          <a:srcRect/>
          <a:stretch>
            <a:fillRect/>
          </a:stretch>
        </p:blipFill>
        <p:spPr bwMode="auto">
          <a:xfrm>
            <a:off x="6004588" y="3365525"/>
            <a:ext cx="1995853" cy="1423848"/>
          </a:xfrm>
          <a:prstGeom prst="rect">
            <a:avLst/>
          </a:prstGeom>
          <a:noFill/>
          <a:ln>
            <a:noFill/>
          </a:ln>
        </p:spPr>
      </p:pic>
      <p:sp>
        <p:nvSpPr>
          <p:cNvPr id="53" name="正方形/長方形 52">
            <a:extLst>
              <a:ext uri="{FF2B5EF4-FFF2-40B4-BE49-F238E27FC236}">
                <a16:creationId xmlns:a16="http://schemas.microsoft.com/office/drawing/2014/main" id="{0379108B-7640-41B0-8C86-594A572C1856}"/>
              </a:ext>
            </a:extLst>
          </p:cNvPr>
          <p:cNvSpPr/>
          <p:nvPr/>
        </p:nvSpPr>
        <p:spPr>
          <a:xfrm>
            <a:off x="7118961" y="6486327"/>
            <a:ext cx="2572853" cy="23228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大阪防災アプリによる情報発信</a:t>
            </a:r>
          </a:p>
        </p:txBody>
      </p:sp>
      <p:grpSp>
        <p:nvGrpSpPr>
          <p:cNvPr id="2" name="グループ化 1">
            <a:extLst>
              <a:ext uri="{FF2B5EF4-FFF2-40B4-BE49-F238E27FC236}">
                <a16:creationId xmlns:a16="http://schemas.microsoft.com/office/drawing/2014/main" id="{3ED77DD1-8A6F-42B9-A443-F48371B2C18A}"/>
              </a:ext>
            </a:extLst>
          </p:cNvPr>
          <p:cNvGrpSpPr/>
          <p:nvPr/>
        </p:nvGrpSpPr>
        <p:grpSpPr>
          <a:xfrm>
            <a:off x="7313272" y="4431044"/>
            <a:ext cx="2148867" cy="1992372"/>
            <a:chOff x="7160250" y="4319419"/>
            <a:chExt cx="2148867" cy="1992372"/>
          </a:xfrm>
        </p:grpSpPr>
        <p:pic>
          <p:nvPicPr>
            <p:cNvPr id="52" name="図 51">
              <a:extLst>
                <a:ext uri="{FF2B5EF4-FFF2-40B4-BE49-F238E27FC236}">
                  <a16:creationId xmlns:a16="http://schemas.microsoft.com/office/drawing/2014/main" id="{F3DF731D-04D1-4ABC-AF2A-8EE2E7BE2B6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178162" y="4319419"/>
              <a:ext cx="1130955" cy="1979974"/>
            </a:xfrm>
            <a:prstGeom prst="rect">
              <a:avLst/>
            </a:prstGeom>
          </p:spPr>
        </p:pic>
        <p:pic>
          <p:nvPicPr>
            <p:cNvPr id="54" name="図 53">
              <a:extLst>
                <a:ext uri="{FF2B5EF4-FFF2-40B4-BE49-F238E27FC236}">
                  <a16:creationId xmlns:a16="http://schemas.microsoft.com/office/drawing/2014/main" id="{A4E8B9A3-4070-4FF0-8964-8086FFD9AF7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0250" y="5156248"/>
              <a:ext cx="1485274" cy="1155543"/>
            </a:xfrm>
            <a:prstGeom prst="rect">
              <a:avLst/>
            </a:prstGeom>
          </p:spPr>
        </p:pic>
      </p:grpSp>
      <p:sp>
        <p:nvSpPr>
          <p:cNvPr id="3" name="スライド番号プレースホルダー 2">
            <a:extLst>
              <a:ext uri="{FF2B5EF4-FFF2-40B4-BE49-F238E27FC236}">
                <a16:creationId xmlns:a16="http://schemas.microsoft.com/office/drawing/2014/main" id="{10F0DAC2-1514-4907-8D5A-746A69FD69A9}"/>
              </a:ext>
            </a:extLst>
          </p:cNvPr>
          <p:cNvSpPr>
            <a:spLocks noGrp="1"/>
          </p:cNvSpPr>
          <p:nvPr>
            <p:ph type="sldNum" sz="quarter" idx="12"/>
          </p:nvPr>
        </p:nvSpPr>
        <p:spPr/>
        <p:txBody>
          <a:bodyPr/>
          <a:lstStyle/>
          <a:p>
            <a:fld id="{29F2EF1E-626E-4657-9017-205445D3C8E1}" type="slidenum">
              <a:rPr kumimoji="1" lang="ja-JP" altLang="en-US" smtClean="0"/>
              <a:t>106</a:t>
            </a:fld>
            <a:endParaRPr kumimoji="1" lang="ja-JP" altLang="en-US" dirty="0"/>
          </a:p>
        </p:txBody>
      </p:sp>
      <p:sp>
        <p:nvSpPr>
          <p:cNvPr id="16" name="正方形/長方形 15">
            <a:extLst>
              <a:ext uri="{FF2B5EF4-FFF2-40B4-BE49-F238E27FC236}">
                <a16:creationId xmlns:a16="http://schemas.microsoft.com/office/drawing/2014/main" id="{FE59E20D-724D-4F25-ACEF-359B2B29C532}"/>
              </a:ext>
            </a:extLst>
          </p:cNvPr>
          <p:cNvSpPr/>
          <p:nvPr/>
        </p:nvSpPr>
        <p:spPr>
          <a:xfrm>
            <a:off x="5686169" y="4811923"/>
            <a:ext cx="2632687" cy="31425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非常用物資の万博会場への備蓄</a:t>
            </a:r>
          </a:p>
          <a:p>
            <a:pPr algn="ctr"/>
            <a:endParaRPr lang="ja-JP" altLang="en-US" sz="1000" strike="sngStrike" dirty="0">
              <a:solidFill>
                <a:schemeClr val="tx1"/>
              </a:solidFill>
              <a:latin typeface="BIZ UDPゴシック" panose="020B0400000000000000" pitchFamily="50" charset="-128"/>
              <a:ea typeface="BIZ UDPゴシック" panose="020B0400000000000000" pitchFamily="50" charset="-128"/>
            </a:endParaRPr>
          </a:p>
        </p:txBody>
      </p:sp>
      <p:pic>
        <p:nvPicPr>
          <p:cNvPr id="17" name="図 16" descr="屋内, 天井, 人, テーブル が含まれている画像&#10;&#10;AI によって生成されたコンテンツは間違っている可能性があります。">
            <a:extLst>
              <a:ext uri="{FF2B5EF4-FFF2-40B4-BE49-F238E27FC236}">
                <a16:creationId xmlns:a16="http://schemas.microsoft.com/office/drawing/2014/main" id="{853B97CC-4110-4B6E-8473-AF459C9E14C7}"/>
              </a:ext>
            </a:extLst>
          </p:cNvPr>
          <p:cNvPicPr/>
          <p:nvPr/>
        </p:nvPicPr>
        <p:blipFill rotWithShape="1">
          <a:blip r:embed="rId7" cstate="email">
            <a:extLst>
              <a:ext uri="{28A0092B-C50C-407E-A947-70E740481C1C}">
                <a14:useLocalDpi xmlns:a14="http://schemas.microsoft.com/office/drawing/2010/main" val="0"/>
              </a:ext>
            </a:extLst>
          </a:blip>
          <a:srcRect/>
          <a:stretch/>
        </p:blipFill>
        <p:spPr bwMode="auto">
          <a:xfrm>
            <a:off x="6004588" y="1702398"/>
            <a:ext cx="1995853" cy="1251802"/>
          </a:xfrm>
          <a:prstGeom prst="rect">
            <a:avLst/>
          </a:prstGeom>
          <a:noFill/>
          <a:ln>
            <a:noFill/>
          </a:ln>
          <a:extLst>
            <a:ext uri="{53640926-AAD7-44D8-BBD7-CCE9431645EC}">
              <a14:shadowObscured xmlns:a14="http://schemas.microsoft.com/office/drawing/2010/main"/>
            </a:ext>
          </a:extLst>
        </p:spPr>
      </p:pic>
      <p:sp>
        <p:nvSpPr>
          <p:cNvPr id="19" name="楕円 18">
            <a:extLst>
              <a:ext uri="{FF2B5EF4-FFF2-40B4-BE49-F238E27FC236}">
                <a16:creationId xmlns:a16="http://schemas.microsoft.com/office/drawing/2014/main" id="{E5F7F2A5-31EC-433B-8BF2-3FC2D3583626}"/>
              </a:ext>
            </a:extLst>
          </p:cNvPr>
          <p:cNvSpPr/>
          <p:nvPr/>
        </p:nvSpPr>
        <p:spPr>
          <a:xfrm>
            <a:off x="229013" y="1028728"/>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8" name="正方形/長方形 17">
            <a:extLst>
              <a:ext uri="{FF2B5EF4-FFF2-40B4-BE49-F238E27FC236}">
                <a16:creationId xmlns:a16="http://schemas.microsoft.com/office/drawing/2014/main" id="{B39DDF17-C5EC-4597-B1AD-BC6731A269AB}"/>
              </a:ext>
            </a:extLst>
          </p:cNvPr>
          <p:cNvSpPr/>
          <p:nvPr/>
        </p:nvSpPr>
        <p:spPr>
          <a:xfrm>
            <a:off x="6123908" y="2909574"/>
            <a:ext cx="1757211" cy="31425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消防指揮室内部</a:t>
            </a:r>
          </a:p>
        </p:txBody>
      </p:sp>
    </p:spTree>
    <p:extLst>
      <p:ext uri="{BB962C8B-B14F-4D97-AF65-F5344CB8AC3E}">
        <p14:creationId xmlns:p14="http://schemas.microsoft.com/office/powerpoint/2010/main" val="224011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③</a:t>
            </a:r>
            <a:r>
              <a:rPr kumimoji="1" lang="ja-JP" altLang="en-US" sz="1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b="1" dirty="0">
                <a:solidFill>
                  <a:schemeClr val="bg1"/>
                </a:solidFill>
                <a:latin typeface="BIZ UDPゴシック" panose="020B0400000000000000" pitchFamily="50" charset="-128"/>
                <a:ea typeface="BIZ UDPゴシック" panose="020B0400000000000000" pitchFamily="50" charset="-128"/>
              </a:rPr>
              <a:t>感染症対策の強化・衛生対策の実施</a:t>
            </a:r>
            <a:endParaRPr kumimoji="1" lang="en-US" altLang="ja-JP" sz="1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24623"/>
            <a:ext cx="631814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□サーベイランス強化と訓練実施により、万博期間中の感染症対応体制を確立</a:t>
            </a:r>
          </a:p>
        </p:txBody>
      </p:sp>
      <p:sp>
        <p:nvSpPr>
          <p:cNvPr id="21" name="テキスト ボックス 20">
            <a:extLst>
              <a:ext uri="{FF2B5EF4-FFF2-40B4-BE49-F238E27FC236}">
                <a16:creationId xmlns:a16="http://schemas.microsoft.com/office/drawing/2014/main" id="{FC358D3A-5F66-45C1-877C-E7DD175786A2}"/>
              </a:ext>
            </a:extLst>
          </p:cNvPr>
          <p:cNvSpPr txBox="1"/>
          <p:nvPr/>
        </p:nvSpPr>
        <p:spPr>
          <a:xfrm>
            <a:off x="174964" y="1411512"/>
            <a:ext cx="5119171" cy="1046440"/>
          </a:xfrm>
          <a:prstGeom prst="rect">
            <a:avLst/>
          </a:prstGeom>
          <a:noFill/>
        </p:spPr>
        <p:txBody>
          <a:bodyPr wrap="square" rtlCol="0">
            <a:spAutoFit/>
          </a:bodyPr>
          <a:lstStyle/>
          <a:p>
            <a:pPr marL="68263" indent="-68263"/>
            <a:r>
              <a:rPr kumimoji="1" lang="ja-JP" altLang="en-US" sz="1400" b="1" dirty="0">
                <a:latin typeface="BIZ UDPゴシック" panose="020B0400000000000000" pitchFamily="50" charset="-128"/>
                <a:ea typeface="BIZ UDPゴシック" panose="020B0400000000000000" pitchFamily="50" charset="-128"/>
              </a:rPr>
              <a:t>▶大阪・関西万博感染症情報解析センターの設置・運営</a:t>
            </a:r>
            <a:endParaRPr kumimoji="1" lang="en-US" altLang="ja-JP" sz="1400" b="1" strike="sngStrike" dirty="0">
              <a:latin typeface="BIZ UDPゴシック" panose="020B0400000000000000" pitchFamily="50" charset="-128"/>
              <a:ea typeface="BIZ UDPゴシック" panose="020B0400000000000000" pitchFamily="50" charset="-128"/>
            </a:endParaRPr>
          </a:p>
          <a:p>
            <a:pPr marL="182563" indent="-68263"/>
            <a:r>
              <a:rPr kumimoji="1" lang="ja-JP" altLang="en-US" sz="1200" dirty="0">
                <a:latin typeface="BIZ UDPゴシック" panose="020B0400000000000000" pitchFamily="50" charset="-128"/>
                <a:ea typeface="BIZ UDPゴシック" panose="020B0400000000000000" pitchFamily="50" charset="-128"/>
              </a:rPr>
              <a:t>・大阪府・大阪市・大阪健康安全基盤研究所・国立感染症研究所を構成員とする</a:t>
            </a:r>
            <a:r>
              <a:rPr lang="ja-JP" altLang="en-US" sz="1200" dirty="0">
                <a:latin typeface="BIZ UDPゴシック" panose="020B0400000000000000" pitchFamily="50" charset="-128"/>
                <a:ea typeface="BIZ UDPゴシック" panose="020B0400000000000000" pitchFamily="50" charset="-128"/>
              </a:rPr>
              <a:t>同</a:t>
            </a:r>
            <a:r>
              <a:rPr kumimoji="1" lang="ja-JP" altLang="en-US" sz="1200" dirty="0">
                <a:latin typeface="BIZ UDPゴシック" panose="020B0400000000000000" pitchFamily="50" charset="-128"/>
                <a:ea typeface="BIZ UDPゴシック" panose="020B0400000000000000" pitchFamily="50" charset="-128"/>
              </a:rPr>
              <a:t>センターを設置し、</a:t>
            </a:r>
            <a:r>
              <a:rPr lang="ja-JP" altLang="en-US" sz="1200" dirty="0">
                <a:latin typeface="BIZ UDPゴシック" panose="020B0400000000000000" pitchFamily="50" charset="-128"/>
                <a:ea typeface="BIZ UDPゴシック" panose="020B0400000000000000" pitchFamily="50" charset="-128"/>
              </a:rPr>
              <a:t>通常</a:t>
            </a:r>
            <a:r>
              <a:rPr kumimoji="1" lang="ja-JP" altLang="en-US" sz="1200" dirty="0">
                <a:latin typeface="BIZ UDPゴシック" panose="020B0400000000000000" pitchFamily="50" charset="-128"/>
                <a:ea typeface="BIZ UDPゴシック" panose="020B0400000000000000" pitchFamily="50" charset="-128"/>
              </a:rPr>
              <a:t>の感染症発生動向調査</a:t>
            </a:r>
            <a:r>
              <a:rPr lang="ja-JP" altLang="en-US" sz="1200" dirty="0">
                <a:latin typeface="BIZ UDPゴシック" panose="020B0400000000000000" pitchFamily="50" charset="-128"/>
                <a:ea typeface="BIZ UDPゴシック" panose="020B0400000000000000" pitchFamily="50" charset="-128"/>
              </a:rPr>
              <a:t>に加え、</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種の強化サーベイランスの情報収集や感染拡大等に対するリスク評価を実施</a:t>
            </a:r>
            <a:endParaRPr kumimoji="1" lang="en-US" altLang="ja-JP" sz="1200" dirty="0">
              <a:latin typeface="BIZ UDPゴシック" panose="020B0400000000000000" pitchFamily="50" charset="-128"/>
              <a:ea typeface="BIZ UDPゴシック" panose="020B0400000000000000" pitchFamily="50" charset="-128"/>
            </a:endParaRPr>
          </a:p>
          <a:p>
            <a:pPr marL="182563" indent="-68263"/>
            <a:r>
              <a:rPr kumimoji="1" lang="ja-JP" altLang="en-US" sz="1200" dirty="0">
                <a:latin typeface="BIZ UDPゴシック" panose="020B0400000000000000" pitchFamily="50" charset="-128"/>
                <a:ea typeface="BIZ UDPゴシック" panose="020B0400000000000000" pitchFamily="50" charset="-128"/>
              </a:rPr>
              <a:t>・保健所や博覧会協会への週報還元</a:t>
            </a:r>
            <a:r>
              <a:rPr lang="ja-JP" altLang="en-US" sz="1200" dirty="0">
                <a:latin typeface="BIZ UDPゴシック" panose="020B0400000000000000" pitchFamily="50" charset="-128"/>
                <a:ea typeface="BIZ UDPゴシック" panose="020B0400000000000000" pitchFamily="50" charset="-128"/>
              </a:rPr>
              <a:t>やホームページでの情報発信</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9F7E58A-BFC1-44B3-B4B0-EB5AEE4F6A35}"/>
              </a:ext>
            </a:extLst>
          </p:cNvPr>
          <p:cNvSpPr txBox="1"/>
          <p:nvPr/>
        </p:nvSpPr>
        <p:spPr>
          <a:xfrm>
            <a:off x="447285" y="2524494"/>
            <a:ext cx="4693676" cy="1919363"/>
          </a:xfrm>
          <a:prstGeom prst="rect">
            <a:avLst/>
          </a:prstGeom>
          <a:noFill/>
          <a:ln w="6350">
            <a:solidFill>
              <a:schemeClr val="accent1"/>
            </a:solidFill>
          </a:ln>
        </p:spPr>
        <p:txBody>
          <a:bodyPr wrap="square" lIns="36000" tIns="36000" rIns="36000" bIns="36000"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解析センターの取組実績</a:t>
            </a:r>
            <a:r>
              <a:rPr lang="en-US" altLang="ja-JP" sz="1200" dirty="0">
                <a:latin typeface="BIZ UDPゴシック" panose="020B0400000000000000" pitchFamily="50" charset="-128"/>
                <a:ea typeface="BIZ UDPゴシック" panose="020B0400000000000000" pitchFamily="50" charset="-128"/>
              </a:rPr>
              <a:t>】</a:t>
            </a:r>
          </a:p>
          <a:p>
            <a:pPr marL="136525" indent="-136525"/>
            <a:r>
              <a:rPr lang="ja-JP" altLang="en-US" sz="1200" dirty="0">
                <a:latin typeface="BIZ UDPゴシック" panose="020B0400000000000000" pitchFamily="50" charset="-128"/>
                <a:ea typeface="BIZ UDPゴシック" panose="020B0400000000000000" pitchFamily="50" charset="-128"/>
              </a:rPr>
              <a:t>　・日々</a:t>
            </a:r>
            <a:r>
              <a:rPr lang="en-US" altLang="ja-JP" sz="1200" dirty="0">
                <a:latin typeface="BIZ UDPゴシック" panose="020B0400000000000000" pitchFamily="50" charset="-128"/>
                <a:ea typeface="BIZ UDPゴシック" panose="020B0400000000000000" pitchFamily="50" charset="-128"/>
              </a:rPr>
              <a:t>WEB</a:t>
            </a:r>
            <a:r>
              <a:rPr lang="ja-JP" altLang="en-US" sz="1200" dirty="0">
                <a:latin typeface="BIZ UDPゴシック" panose="020B0400000000000000" pitchFamily="50" charset="-128"/>
                <a:ea typeface="BIZ UDPゴシック" panose="020B0400000000000000" pitchFamily="50" charset="-128"/>
              </a:rPr>
              <a:t>会議により構成員間で万博関連の感染症情報を共有</a:t>
            </a:r>
            <a:endParaRPr lang="en-US" altLang="ja-JP" sz="1200" dirty="0">
              <a:latin typeface="BIZ UDPゴシック" panose="020B0400000000000000" pitchFamily="50" charset="-128"/>
              <a:ea typeface="BIZ UDPゴシック" panose="020B0400000000000000" pitchFamily="50" charset="-128"/>
            </a:endParaRPr>
          </a:p>
          <a:p>
            <a:pPr marL="160338" indent="-68263"/>
            <a:r>
              <a:rPr lang="ja-JP" altLang="en-US" sz="1200" dirty="0">
                <a:latin typeface="BIZ UDPゴシック" panose="020B0400000000000000" pitchFamily="50" charset="-128"/>
                <a:ea typeface="BIZ UDPゴシック" panose="020B0400000000000000" pitchFamily="50" charset="-128"/>
              </a:rPr>
              <a:t>・リスク評価を踏まえ、週報（</a:t>
            </a:r>
            <a:r>
              <a:rPr lang="en-US" altLang="ja-JP" sz="1200" dirty="0">
                <a:latin typeface="BIZ UDPゴシック" panose="020B0400000000000000" pitchFamily="50" charset="-128"/>
                <a:ea typeface="BIZ UDPゴシック" panose="020B0400000000000000" pitchFamily="50" charset="-128"/>
              </a:rPr>
              <a:t>45</a:t>
            </a:r>
            <a:r>
              <a:rPr lang="ja-JP" altLang="en-US" sz="1200" dirty="0">
                <a:latin typeface="BIZ UDPゴシック" panose="020B0400000000000000" pitchFamily="50" charset="-128"/>
                <a:ea typeface="BIZ UDPゴシック" panose="020B0400000000000000" pitchFamily="50" charset="-128"/>
              </a:rPr>
              <a:t>回）及び臨時報（１回）を作成し</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関係機関へ還元</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（還元先）府内保健所（</a:t>
            </a:r>
            <a:r>
              <a:rPr lang="en-US" altLang="ja-JP" sz="1200" dirty="0">
                <a:latin typeface="BIZ UDPゴシック" panose="020B0400000000000000" pitchFamily="50" charset="-128"/>
                <a:ea typeface="BIZ UDPゴシック" panose="020B0400000000000000" pitchFamily="50" charset="-128"/>
              </a:rPr>
              <a:t>18</a:t>
            </a:r>
            <a:r>
              <a:rPr lang="ja-JP" altLang="en-US" sz="1200" dirty="0">
                <a:latin typeface="BIZ UDPゴシック" panose="020B0400000000000000" pitchFamily="50" charset="-128"/>
                <a:ea typeface="BIZ UDPゴシック" panose="020B0400000000000000" pitchFamily="50" charset="-128"/>
              </a:rPr>
              <a:t>か所）、博覧会協会</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関西広域連合構成団体等（</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自治体）</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・ホームページで最新の感染症発生状況等を発信</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・感染可能期間に万博会場への来場歴があった麻しん患者の発生を</a:t>
            </a:r>
            <a:endParaRPr lang="en-US" altLang="ja-JP" sz="1200" dirty="0">
              <a:latin typeface="BIZ UDPゴシック" panose="020B0400000000000000" pitchFamily="50" charset="-128"/>
              <a:ea typeface="BIZ UDPゴシック" panose="020B0400000000000000" pitchFamily="50" charset="-128"/>
            </a:endParaRPr>
          </a:p>
          <a:p>
            <a:pPr marL="182563" indent="-182563"/>
            <a:r>
              <a:rPr lang="ja-JP" altLang="en-US" sz="1200" dirty="0">
                <a:latin typeface="BIZ UDPゴシック" panose="020B0400000000000000" pitchFamily="50" charset="-128"/>
                <a:ea typeface="BIZ UDPゴシック" panose="020B0400000000000000" pitchFamily="50" charset="-128"/>
              </a:rPr>
              <a:t>　 探知した際は、迅速に臨時</a:t>
            </a:r>
            <a:r>
              <a:rPr lang="en-US" altLang="ja-JP" sz="1200" dirty="0">
                <a:latin typeface="BIZ UDPゴシック" panose="020B0400000000000000" pitchFamily="50" charset="-128"/>
                <a:ea typeface="BIZ UDPゴシック" panose="020B0400000000000000" pitchFamily="50" charset="-128"/>
              </a:rPr>
              <a:t>WEB</a:t>
            </a:r>
            <a:r>
              <a:rPr lang="ja-JP" altLang="en-US" sz="1200" dirty="0">
                <a:latin typeface="BIZ UDPゴシック" panose="020B0400000000000000" pitchFamily="50" charset="-128"/>
                <a:ea typeface="BIZ UDPゴシック" panose="020B0400000000000000" pitchFamily="50" charset="-128"/>
              </a:rPr>
              <a:t>会議を開き、臨時報を関係者へ</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送付の上、ホームページでの注意喚起</a:t>
            </a:r>
            <a:endParaRPr lang="en-US" altLang="ja-JP" sz="12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6C608413-C8BF-4CF0-B7BC-6FC1535254AF}"/>
              </a:ext>
            </a:extLst>
          </p:cNvPr>
          <p:cNvGrpSpPr/>
          <p:nvPr/>
        </p:nvGrpSpPr>
        <p:grpSpPr>
          <a:xfrm>
            <a:off x="229071" y="4531848"/>
            <a:ext cx="5119172" cy="1283251"/>
            <a:chOff x="205207" y="4641897"/>
            <a:chExt cx="5119172" cy="1283251"/>
          </a:xfrm>
        </p:grpSpPr>
        <p:sp>
          <p:nvSpPr>
            <p:cNvPr id="31" name="テキスト ボックス 30">
              <a:extLst>
                <a:ext uri="{FF2B5EF4-FFF2-40B4-BE49-F238E27FC236}">
                  <a16:creationId xmlns:a16="http://schemas.microsoft.com/office/drawing/2014/main" id="{4D2B38D2-D4DF-4EE0-AB03-974E4F2BA991}"/>
                </a:ext>
              </a:extLst>
            </p:cNvPr>
            <p:cNvSpPr txBox="1"/>
            <p:nvPr/>
          </p:nvSpPr>
          <p:spPr>
            <a:xfrm>
              <a:off x="205207" y="4641897"/>
              <a:ext cx="5119172" cy="523220"/>
            </a:xfrm>
            <a:prstGeom prst="rect">
              <a:avLst/>
            </a:prstGeom>
            <a:noFill/>
          </p:spPr>
          <p:txBody>
            <a:bodyPr wrap="square" rtlCol="0">
              <a:spAutoFit/>
            </a:bodyPr>
            <a:lstStyle/>
            <a:p>
              <a:pPr marL="92075" indent="-92075"/>
              <a:r>
                <a:rPr lang="ja-JP" altLang="en-US" sz="1400" b="1" dirty="0">
                  <a:latin typeface="BIZ UDPゴシック" panose="020B0400000000000000" pitchFamily="50" charset="-128"/>
                  <a:ea typeface="BIZ UDPゴシック" panose="020B0400000000000000" pitchFamily="50" charset="-128"/>
                </a:rPr>
                <a:t>▶万博期間中に発生しうる公衆衛生上の影響力が大きな感染症に対する保健所職員等の対応力強化</a:t>
              </a:r>
              <a:endParaRPr lang="en-US" altLang="ja-JP" sz="1400" b="1"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6F5A1DA-4738-48C9-9B2A-C33615FD1C54}"/>
                </a:ext>
              </a:extLst>
            </p:cNvPr>
            <p:cNvSpPr txBox="1"/>
            <p:nvPr/>
          </p:nvSpPr>
          <p:spPr>
            <a:xfrm>
              <a:off x="300918" y="5463483"/>
              <a:ext cx="4960623" cy="461665"/>
            </a:xfrm>
            <a:prstGeom prst="rect">
              <a:avLst/>
            </a:prstGeom>
            <a:noFill/>
          </p:spPr>
          <p:txBody>
            <a:bodyPr wrap="square" rtlCol="0">
              <a:spAutoFit/>
            </a:bodyPr>
            <a:lstStyle/>
            <a:p>
              <a:pPr marL="53975" indent="-53975"/>
              <a:r>
                <a:rPr lang="ja-JP" altLang="en-US" sz="1200" dirty="0">
                  <a:latin typeface="BIZ UDPゴシック" panose="020B0400000000000000" pitchFamily="50" charset="-128"/>
                  <a:ea typeface="BIZ UDPゴシック" panose="020B0400000000000000" pitchFamily="50" charset="-128"/>
                </a:rPr>
                <a:t>・蚊媒介感染症の府内発生例を想定し、病原体検査に資する蚊の捕獲・</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疫学調査等の対応訓練を実施</a:t>
              </a:r>
              <a:endParaRPr lang="en-US" altLang="ja-JP"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806A0B33-F013-457F-AFB3-FEFFB4169D30}"/>
                </a:ext>
              </a:extLst>
            </p:cNvPr>
            <p:cNvSpPr txBox="1"/>
            <p:nvPr/>
          </p:nvSpPr>
          <p:spPr>
            <a:xfrm>
              <a:off x="286577" y="5078762"/>
              <a:ext cx="4989306" cy="461665"/>
            </a:xfrm>
            <a:prstGeom prst="rect">
              <a:avLst/>
            </a:prstGeom>
            <a:noFill/>
          </p:spPr>
          <p:txBody>
            <a:bodyPr wrap="square" rtlCol="0">
              <a:spAutoFit/>
            </a:bodyPr>
            <a:lstStyle/>
            <a:p>
              <a:pPr marL="76200" indent="-76200"/>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万博に関連した患者発生を想定し</a:t>
              </a:r>
              <a:r>
                <a:rPr kumimoji="1" lang="ja-JP" altLang="en-US" sz="1200" dirty="0">
                  <a:latin typeface="BIZ UDPゴシック" panose="020B0400000000000000" pitchFamily="50" charset="-128"/>
                  <a:ea typeface="BIZ UDPゴシック" panose="020B0400000000000000" pitchFamily="50" charset="-128"/>
                </a:rPr>
                <a:t>、麻しん、侵襲性髄膜炎菌感染症、</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原因不明の重症の感染症疑い事例等への対応訓練を実施</a:t>
              </a:r>
              <a:endParaRPr kumimoji="1" lang="en-US" altLang="ja-JP" sz="1200" dirty="0">
                <a:latin typeface="BIZ UDPゴシック" panose="020B0400000000000000" pitchFamily="50" charset="-128"/>
                <a:ea typeface="BIZ UDPゴシック" panose="020B0400000000000000" pitchFamily="50" charset="-128"/>
              </a:endParaRPr>
            </a:p>
          </p:txBody>
        </p:sp>
      </p:grpSp>
      <p:sp>
        <p:nvSpPr>
          <p:cNvPr id="34" name="テキスト ボックス 33">
            <a:extLst>
              <a:ext uri="{FF2B5EF4-FFF2-40B4-BE49-F238E27FC236}">
                <a16:creationId xmlns:a16="http://schemas.microsoft.com/office/drawing/2014/main" id="{CF0B8573-ED80-47B6-8BC7-B7D05A38EE28}"/>
              </a:ext>
            </a:extLst>
          </p:cNvPr>
          <p:cNvSpPr txBox="1"/>
          <p:nvPr/>
        </p:nvSpPr>
        <p:spPr>
          <a:xfrm>
            <a:off x="324782" y="6650550"/>
            <a:ext cx="7121730" cy="276999"/>
          </a:xfrm>
          <a:prstGeom prst="rect">
            <a:avLst/>
          </a:prstGeom>
          <a:noFill/>
          <a:ln>
            <a:noFill/>
            <a:prstDash val="sysDash"/>
          </a:ln>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→これらの取組を万博レガシーとして平時からのリスク評価の実施につなげ、感染症対策の強化を図る</a:t>
            </a:r>
            <a:endParaRPr lang="en-US" altLang="ja-JP" sz="12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B2779848-835E-4D57-8DA4-4B51D3507812}"/>
              </a:ext>
            </a:extLst>
          </p:cNvPr>
          <p:cNvSpPr txBox="1"/>
          <p:nvPr/>
        </p:nvSpPr>
        <p:spPr>
          <a:xfrm>
            <a:off x="310441" y="6128047"/>
            <a:ext cx="5272583" cy="461665"/>
          </a:xfrm>
          <a:prstGeom prst="rect">
            <a:avLst/>
          </a:prstGeom>
          <a:noFill/>
        </p:spPr>
        <p:txBody>
          <a:bodyPr wrap="square" rtlCol="0">
            <a:spAutoFit/>
          </a:bodyPr>
          <a:lstStyle/>
          <a:p>
            <a:pPr marL="76200" indent="-76200"/>
            <a:r>
              <a:rPr kumimoji="1" lang="ja-JP" altLang="en-US" sz="1200" dirty="0">
                <a:latin typeface="BIZ UDPゴシック" panose="020B0400000000000000" pitchFamily="50" charset="-128"/>
                <a:ea typeface="BIZ UDPゴシック" panose="020B0400000000000000" pitchFamily="50" charset="-128"/>
              </a:rPr>
              <a:t>・感染症の早期探知の有用性確立を目的に、万博会場周辺で採取した下水を</a:t>
            </a:r>
            <a:endParaRPr kumimoji="1" lang="en-US" altLang="ja-JP" sz="1200" dirty="0">
              <a:latin typeface="BIZ UDPゴシック" panose="020B0400000000000000" pitchFamily="50" charset="-128"/>
              <a:ea typeface="BIZ UDPゴシック" panose="020B0400000000000000" pitchFamily="50" charset="-128"/>
            </a:endParaRPr>
          </a:p>
          <a:p>
            <a:pPr marL="76200" indent="-76200"/>
            <a:r>
              <a:rPr kumimoji="1" lang="ja-JP" altLang="en-US" sz="1200" dirty="0">
                <a:latin typeface="BIZ UDPゴシック" panose="020B0400000000000000" pitchFamily="50" charset="-128"/>
                <a:ea typeface="BIZ UDPゴシック" panose="020B0400000000000000" pitchFamily="50" charset="-128"/>
              </a:rPr>
              <a:t>　用いて下水サーベイランス実証実験を実施</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7FE9FB79-57A0-4C7A-BB8F-8814CEE8DA88}"/>
              </a:ext>
            </a:extLst>
          </p:cNvPr>
          <p:cNvSpPr txBox="1"/>
          <p:nvPr/>
        </p:nvSpPr>
        <p:spPr>
          <a:xfrm>
            <a:off x="229071" y="5909819"/>
            <a:ext cx="5119172" cy="307777"/>
          </a:xfrm>
          <a:prstGeom prst="rect">
            <a:avLst/>
          </a:prstGeom>
          <a:noFill/>
        </p:spPr>
        <p:txBody>
          <a:bodyPr wrap="square" rtlCol="0">
            <a:spAutoFit/>
          </a:bodyPr>
          <a:lstStyle/>
          <a:p>
            <a:pPr marL="92075" indent="-92075"/>
            <a:r>
              <a:rPr lang="ja-JP" altLang="en-US" sz="1400" b="1" dirty="0">
                <a:latin typeface="BIZ UDPゴシック" panose="020B0400000000000000" pitchFamily="50" charset="-128"/>
                <a:ea typeface="BIZ UDPゴシック" panose="020B0400000000000000" pitchFamily="50" charset="-128"/>
              </a:rPr>
              <a:t>▶万博会場における下水サーベイランス実証実験の実施</a:t>
            </a:r>
            <a:endParaRPr lang="en-US" altLang="ja-JP" sz="1400" b="1"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37FAD01E-F5C7-4304-8EC7-03EB049DDF66}"/>
              </a:ext>
            </a:extLst>
          </p:cNvPr>
          <p:cNvSpPr/>
          <p:nvPr/>
        </p:nvSpPr>
        <p:spPr>
          <a:xfrm>
            <a:off x="5555824" y="5418151"/>
            <a:ext cx="2009959" cy="29792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蚊捕獲等の対応訓練</a:t>
            </a:r>
          </a:p>
        </p:txBody>
      </p:sp>
      <p:pic>
        <p:nvPicPr>
          <p:cNvPr id="39" name="図 38">
            <a:extLst>
              <a:ext uri="{FF2B5EF4-FFF2-40B4-BE49-F238E27FC236}">
                <a16:creationId xmlns:a16="http://schemas.microsoft.com/office/drawing/2014/main" id="{CCB692AF-95B5-4CCD-8020-3A8980FFAAE8}"/>
              </a:ext>
            </a:extLst>
          </p:cNvPr>
          <p:cNvPicPr/>
          <p:nvPr/>
        </p:nvPicPr>
        <p:blipFill rotWithShape="1">
          <a:blip r:embed="rId3" cstate="email">
            <a:extLst>
              <a:ext uri="{28A0092B-C50C-407E-A947-70E740481C1C}">
                <a14:useLocalDpi xmlns:a14="http://schemas.microsoft.com/office/drawing/2010/main" val="0"/>
              </a:ext>
            </a:extLst>
          </a:blip>
          <a:srcRect/>
          <a:stretch/>
        </p:blipFill>
        <p:spPr>
          <a:xfrm>
            <a:off x="5541585" y="4266122"/>
            <a:ext cx="2117832" cy="1381942"/>
          </a:xfrm>
          <a:prstGeom prst="rect">
            <a:avLst/>
          </a:prstGeom>
        </p:spPr>
      </p:pic>
      <p:pic>
        <p:nvPicPr>
          <p:cNvPr id="40" name="図 39">
            <a:extLst>
              <a:ext uri="{FF2B5EF4-FFF2-40B4-BE49-F238E27FC236}">
                <a16:creationId xmlns:a16="http://schemas.microsoft.com/office/drawing/2014/main" id="{D6EA0BF7-9B0E-40F3-A9D6-76726821602F}"/>
              </a:ext>
            </a:extLst>
          </p:cNvPr>
          <p:cNvPicPr/>
          <p:nvPr/>
        </p:nvPicPr>
        <p:blipFill rotWithShape="1">
          <a:blip r:embed="rId4" cstate="email">
            <a:extLst>
              <a:ext uri="{28A0092B-C50C-407E-A947-70E740481C1C}">
                <a14:useLocalDpi xmlns:a14="http://schemas.microsoft.com/office/drawing/2010/main" val="0"/>
              </a:ext>
            </a:extLst>
          </a:blip>
          <a:srcRect/>
          <a:stretch/>
        </p:blipFill>
        <p:spPr bwMode="auto">
          <a:xfrm>
            <a:off x="7764996" y="4264364"/>
            <a:ext cx="2024854" cy="1381941"/>
          </a:xfrm>
          <a:prstGeom prst="rect">
            <a:avLst/>
          </a:prstGeom>
          <a:noFill/>
          <a:ln>
            <a:noFill/>
          </a:ln>
        </p:spPr>
      </p:pic>
      <p:sp>
        <p:nvSpPr>
          <p:cNvPr id="41" name="正方形/長方形 40">
            <a:extLst>
              <a:ext uri="{FF2B5EF4-FFF2-40B4-BE49-F238E27FC236}">
                <a16:creationId xmlns:a16="http://schemas.microsoft.com/office/drawing/2014/main" id="{9F7658D4-E6D7-4036-AED0-881FF3F7C939}"/>
              </a:ext>
            </a:extLst>
          </p:cNvPr>
          <p:cNvSpPr/>
          <p:nvPr/>
        </p:nvSpPr>
        <p:spPr>
          <a:xfrm>
            <a:off x="7704005" y="5637174"/>
            <a:ext cx="2009959" cy="29792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疫学調査対応の訓練</a:t>
            </a:r>
          </a:p>
        </p:txBody>
      </p:sp>
      <p:sp>
        <p:nvSpPr>
          <p:cNvPr id="42" name="正方形/長方形 41">
            <a:extLst>
              <a:ext uri="{FF2B5EF4-FFF2-40B4-BE49-F238E27FC236}">
                <a16:creationId xmlns:a16="http://schemas.microsoft.com/office/drawing/2014/main" id="{4640DC8C-CD13-42BB-98D7-84FE770AF54D}"/>
              </a:ext>
            </a:extLst>
          </p:cNvPr>
          <p:cNvSpPr/>
          <p:nvPr/>
        </p:nvSpPr>
        <p:spPr>
          <a:xfrm>
            <a:off x="5492361" y="3319742"/>
            <a:ext cx="2193281" cy="29792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解析センター</a:t>
            </a:r>
            <a:r>
              <a:rPr lang="en-US" altLang="ja-JP" sz="1000" dirty="0">
                <a:latin typeface="BIZ UDPゴシック" panose="020B0400000000000000" pitchFamily="50" charset="-128"/>
                <a:ea typeface="BIZ UDPゴシック" panose="020B0400000000000000" pitchFamily="50" charset="-128"/>
              </a:rPr>
              <a:t>WEB</a:t>
            </a:r>
            <a:r>
              <a:rPr lang="ja-JP" altLang="en-US" sz="1000" dirty="0">
                <a:latin typeface="BIZ UDPゴシック" panose="020B0400000000000000" pitchFamily="50" charset="-128"/>
                <a:ea typeface="BIZ UDPゴシック" panose="020B0400000000000000" pitchFamily="50" charset="-128"/>
              </a:rPr>
              <a:t>会議</a:t>
            </a:r>
          </a:p>
        </p:txBody>
      </p:sp>
      <p:pic>
        <p:nvPicPr>
          <p:cNvPr id="43" name="図 42">
            <a:extLst>
              <a:ext uri="{FF2B5EF4-FFF2-40B4-BE49-F238E27FC236}">
                <a16:creationId xmlns:a16="http://schemas.microsoft.com/office/drawing/2014/main" id="{FBA3B6D0-801F-403A-B426-F0E61B202B8A}"/>
              </a:ext>
            </a:extLst>
          </p:cNvPr>
          <p:cNvPicPr/>
          <p:nvPr/>
        </p:nvPicPr>
        <p:blipFill rotWithShape="1">
          <a:blip r:embed="rId5" cstate="email">
            <a:extLst>
              <a:ext uri="{28A0092B-C50C-407E-A947-70E740481C1C}">
                <a14:useLocalDpi xmlns:a14="http://schemas.microsoft.com/office/drawing/2010/main" val="0"/>
              </a:ext>
            </a:extLst>
          </a:blip>
          <a:srcRect/>
          <a:stretch/>
        </p:blipFill>
        <p:spPr bwMode="auto">
          <a:xfrm>
            <a:off x="5530087" y="1842162"/>
            <a:ext cx="2117831" cy="1455840"/>
          </a:xfrm>
          <a:prstGeom prst="rect">
            <a:avLst/>
          </a:prstGeom>
          <a:noFill/>
          <a:ln>
            <a:noFill/>
          </a:ln>
        </p:spPr>
      </p:pic>
      <p:sp>
        <p:nvSpPr>
          <p:cNvPr id="44" name="正方形/長方形 43">
            <a:extLst>
              <a:ext uri="{FF2B5EF4-FFF2-40B4-BE49-F238E27FC236}">
                <a16:creationId xmlns:a16="http://schemas.microsoft.com/office/drawing/2014/main" id="{753B2F70-109C-4F00-85D1-2F9526D6FDEA}"/>
              </a:ext>
            </a:extLst>
          </p:cNvPr>
          <p:cNvSpPr/>
          <p:nvPr/>
        </p:nvSpPr>
        <p:spPr>
          <a:xfrm>
            <a:off x="7590722" y="3332743"/>
            <a:ext cx="2295572" cy="29792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解析センターホームページ</a:t>
            </a:r>
          </a:p>
        </p:txBody>
      </p:sp>
      <p:sp>
        <p:nvSpPr>
          <p:cNvPr id="26" name="スライド番号プレースホルダー 2">
            <a:extLst>
              <a:ext uri="{FF2B5EF4-FFF2-40B4-BE49-F238E27FC236}">
                <a16:creationId xmlns:a16="http://schemas.microsoft.com/office/drawing/2014/main" id="{C13F9497-1AD2-4693-AE45-E5D1908B27C6}"/>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107</a:t>
            </a:fld>
            <a:endParaRPr kumimoji="1" lang="ja-JP" altLang="en-US" dirty="0"/>
          </a:p>
        </p:txBody>
      </p:sp>
      <p:pic>
        <p:nvPicPr>
          <p:cNvPr id="30" name="図 29">
            <a:extLst>
              <a:ext uri="{FF2B5EF4-FFF2-40B4-BE49-F238E27FC236}">
                <a16:creationId xmlns:a16="http://schemas.microsoft.com/office/drawing/2014/main" id="{FD683DB6-6767-4D82-A8C3-7AA86D6BAB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4996" y="1835017"/>
            <a:ext cx="2013356" cy="1462985"/>
          </a:xfrm>
          <a:prstGeom prst="rect">
            <a:avLst/>
          </a:prstGeom>
        </p:spPr>
      </p:pic>
      <p:sp>
        <p:nvSpPr>
          <p:cNvPr id="45" name="楕円 44">
            <a:extLst>
              <a:ext uri="{FF2B5EF4-FFF2-40B4-BE49-F238E27FC236}">
                <a16:creationId xmlns:a16="http://schemas.microsoft.com/office/drawing/2014/main" id="{1992AEC6-D8AC-4FB1-9256-04350986B8F6}"/>
              </a:ext>
            </a:extLst>
          </p:cNvPr>
          <p:cNvSpPr/>
          <p:nvPr/>
        </p:nvSpPr>
        <p:spPr>
          <a:xfrm>
            <a:off x="229071" y="90738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46" name="正方形/長方形 45">
            <a:extLst>
              <a:ext uri="{FF2B5EF4-FFF2-40B4-BE49-F238E27FC236}">
                <a16:creationId xmlns:a16="http://schemas.microsoft.com/office/drawing/2014/main" id="{CEF703F1-2BA7-460B-A476-A3F4DA3A1057}"/>
              </a:ext>
            </a:extLst>
          </p:cNvPr>
          <p:cNvSpPr/>
          <p:nvPr/>
        </p:nvSpPr>
        <p:spPr>
          <a:xfrm>
            <a:off x="5576348" y="5618012"/>
            <a:ext cx="2009959" cy="29792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蚊捕獲等の対応訓練</a:t>
            </a:r>
          </a:p>
        </p:txBody>
      </p:sp>
    </p:spTree>
    <p:extLst>
      <p:ext uri="{BB962C8B-B14F-4D97-AF65-F5344CB8AC3E}">
        <p14:creationId xmlns:p14="http://schemas.microsoft.com/office/powerpoint/2010/main" val="312193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9E07-EA30-35F8-8C28-02BD935FD66B}"/>
            </a:ext>
          </a:extLst>
        </p:cNvPr>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CC9E3512-DFF5-B9DD-16AF-92CB54208B73}"/>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③</a:t>
            </a:r>
            <a:r>
              <a:rPr kumimoji="1" lang="ja-JP" altLang="en-US" sz="1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b="1" dirty="0">
                <a:solidFill>
                  <a:schemeClr val="bg1"/>
                </a:solidFill>
                <a:latin typeface="BIZ UDPゴシック" panose="020B0400000000000000" pitchFamily="50" charset="-128"/>
                <a:ea typeface="BIZ UDPゴシック" panose="020B0400000000000000" pitchFamily="50" charset="-128"/>
              </a:rPr>
              <a:t>感染症対策の強化・衛生対策の実施</a:t>
            </a:r>
            <a:endParaRPr kumimoji="1" lang="en-US" altLang="ja-JP" sz="1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楕円 24">
            <a:extLst>
              <a:ext uri="{FF2B5EF4-FFF2-40B4-BE49-F238E27FC236}">
                <a16:creationId xmlns:a16="http://schemas.microsoft.com/office/drawing/2014/main" id="{01464579-7C96-823F-41C5-B16AFBE57CED}"/>
              </a:ext>
            </a:extLst>
          </p:cNvPr>
          <p:cNvSpPr/>
          <p:nvPr/>
        </p:nvSpPr>
        <p:spPr>
          <a:xfrm flipV="1">
            <a:off x="180308" y="726702"/>
            <a:ext cx="212305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ホームベース 4">
            <a:extLst>
              <a:ext uri="{FF2B5EF4-FFF2-40B4-BE49-F238E27FC236}">
                <a16:creationId xmlns:a16="http://schemas.microsoft.com/office/drawing/2014/main" id="{29FAF97A-7D89-40F8-1E8F-D2D65CDE9745}"/>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□会場衛生対策の実施</a:t>
            </a:r>
          </a:p>
        </p:txBody>
      </p:sp>
      <p:sp>
        <p:nvSpPr>
          <p:cNvPr id="28" name="テキスト ボックス 27">
            <a:extLst>
              <a:ext uri="{FF2B5EF4-FFF2-40B4-BE49-F238E27FC236}">
                <a16:creationId xmlns:a16="http://schemas.microsoft.com/office/drawing/2014/main" id="{BCC13501-CE63-8922-CE96-930A7E364497}"/>
              </a:ext>
            </a:extLst>
          </p:cNvPr>
          <p:cNvSpPr txBox="1"/>
          <p:nvPr/>
        </p:nvSpPr>
        <p:spPr>
          <a:xfrm>
            <a:off x="337895" y="2722076"/>
            <a:ext cx="4771657" cy="1365365"/>
          </a:xfrm>
          <a:prstGeom prst="rect">
            <a:avLst/>
          </a:prstGeom>
          <a:noFill/>
          <a:ln w="6350">
            <a:solidFill>
              <a:schemeClr val="accent1"/>
            </a:solidFill>
          </a:ln>
        </p:spPr>
        <p:txBody>
          <a:bodyPr wrap="square" lIns="36000" tIns="36000" rIns="36000" bIns="36000"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監視センターの取組実績</a:t>
            </a:r>
            <a:r>
              <a:rPr lang="en-US" altLang="ja-JP" sz="1200" dirty="0">
                <a:latin typeface="BIZ UDPゴシック" panose="020B0400000000000000" pitchFamily="50" charset="-128"/>
                <a:ea typeface="BIZ UDPゴシック" panose="020B0400000000000000" pitchFamily="50" charset="-128"/>
              </a:rPr>
              <a:t>】</a:t>
            </a:r>
          </a:p>
          <a:p>
            <a:pPr marL="136525" indent="-136525"/>
            <a:r>
              <a:rPr lang="ja-JP" altLang="en-US" sz="1200" dirty="0">
                <a:latin typeface="BIZ UDPゴシック" panose="020B0400000000000000" pitchFamily="50" charset="-128"/>
                <a:ea typeface="BIZ UDPゴシック" panose="020B0400000000000000" pitchFamily="50" charset="-128"/>
              </a:rPr>
              <a:t>　・食品衛生関係施設の監視指導（延べ</a:t>
            </a:r>
            <a:r>
              <a:rPr lang="en-US" altLang="ja-JP" sz="1200" dirty="0">
                <a:latin typeface="BIZ UDPゴシック" panose="020B0400000000000000" pitchFamily="50" charset="-128"/>
                <a:ea typeface="BIZ UDPゴシック" panose="020B0400000000000000" pitchFamily="50" charset="-128"/>
              </a:rPr>
              <a:t>7,688</a:t>
            </a:r>
            <a:r>
              <a:rPr lang="ja-JP" altLang="en-US" sz="1200" dirty="0">
                <a:latin typeface="BIZ UDPゴシック" panose="020B0400000000000000" pitchFamily="50" charset="-128"/>
                <a:ea typeface="BIZ UDPゴシック" panose="020B0400000000000000" pitchFamily="50" charset="-128"/>
              </a:rPr>
              <a:t>件）</a:t>
            </a:r>
          </a:p>
          <a:p>
            <a:pPr marL="136525" indent="-136525"/>
            <a:r>
              <a:rPr lang="ja-JP" altLang="en-US" sz="1200" dirty="0">
                <a:latin typeface="BIZ UDPゴシック" panose="020B0400000000000000" pitchFamily="50" charset="-128"/>
                <a:ea typeface="BIZ UDPゴシック" panose="020B0400000000000000" pitchFamily="50" charset="-128"/>
              </a:rPr>
              <a:t>　・食品営業施設等の許可・届出受付</a:t>
            </a:r>
          </a:p>
          <a:p>
            <a:pPr marL="136525" indent="-136525"/>
            <a:r>
              <a:rPr lang="ja-JP" altLang="en-US" sz="1200" dirty="0">
                <a:latin typeface="BIZ UDPゴシック" panose="020B0400000000000000" pitchFamily="50" charset="-128"/>
                <a:ea typeface="BIZ UDPゴシック" panose="020B0400000000000000" pitchFamily="50" charset="-128"/>
              </a:rPr>
              <a:t>　・販売食品の収去検査、食中毒発生時の対応　</a:t>
            </a:r>
          </a:p>
          <a:p>
            <a:pPr marL="136525" indent="-136525"/>
            <a:r>
              <a:rPr lang="ja-JP" altLang="en-US" sz="1200" dirty="0">
                <a:latin typeface="BIZ UDPゴシック" panose="020B0400000000000000" pitchFamily="50" charset="-128"/>
                <a:ea typeface="BIZ UDPゴシック" panose="020B0400000000000000" pitchFamily="50" charset="-128"/>
              </a:rPr>
              <a:t>　・来場者に対する食中毒予防の普及啓発</a:t>
            </a:r>
          </a:p>
          <a:p>
            <a:pPr marL="136525" indent="-136525"/>
            <a:r>
              <a:rPr lang="ja-JP" altLang="en-US" sz="1200" dirty="0">
                <a:latin typeface="BIZ UDPゴシック" panose="020B0400000000000000" pitchFamily="50" charset="-128"/>
                <a:ea typeface="BIZ UDPゴシック" panose="020B0400000000000000" pitchFamily="50" charset="-128"/>
              </a:rPr>
              <a:t>　・環境衛生関係施設の監視指導（延べ</a:t>
            </a:r>
            <a:r>
              <a:rPr lang="en-US" altLang="ja-JP" sz="1200" dirty="0">
                <a:latin typeface="BIZ UDPゴシック" panose="020B0400000000000000" pitchFamily="50" charset="-128"/>
                <a:ea typeface="BIZ UDPゴシック" panose="020B0400000000000000" pitchFamily="50" charset="-128"/>
              </a:rPr>
              <a:t>541</a:t>
            </a:r>
            <a:r>
              <a:rPr lang="ja-JP" altLang="en-US" sz="1200" dirty="0">
                <a:latin typeface="BIZ UDPゴシック" panose="020B0400000000000000" pitchFamily="50" charset="-128"/>
                <a:ea typeface="BIZ UDPゴシック" panose="020B0400000000000000" pitchFamily="50" charset="-128"/>
              </a:rPr>
              <a:t>件）</a:t>
            </a:r>
          </a:p>
          <a:p>
            <a:pPr marL="136525" indent="-136525"/>
            <a:r>
              <a:rPr lang="ja-JP" altLang="en-US" sz="1200" dirty="0">
                <a:latin typeface="BIZ UDPゴシック" panose="020B0400000000000000" pitchFamily="50" charset="-128"/>
                <a:ea typeface="BIZ UDPゴシック" panose="020B0400000000000000" pitchFamily="50" charset="-128"/>
              </a:rPr>
              <a:t>　・建築物等の空気環境測定や水質検査等</a:t>
            </a:r>
          </a:p>
        </p:txBody>
      </p:sp>
      <p:pic>
        <p:nvPicPr>
          <p:cNvPr id="51" name="図 50">
            <a:extLst>
              <a:ext uri="{FF2B5EF4-FFF2-40B4-BE49-F238E27FC236}">
                <a16:creationId xmlns:a16="http://schemas.microsoft.com/office/drawing/2014/main" id="{156EB7C9-EC7C-07CD-634C-DC6C86DB55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0"/>
          <a:stretch/>
        </p:blipFill>
        <p:spPr>
          <a:xfrm>
            <a:off x="6676865" y="1111484"/>
            <a:ext cx="1845570" cy="1286084"/>
          </a:xfrm>
          <a:prstGeom prst="rect">
            <a:avLst/>
          </a:prstGeom>
        </p:spPr>
      </p:pic>
      <p:sp>
        <p:nvSpPr>
          <p:cNvPr id="52" name="テキスト ボックス 51">
            <a:extLst>
              <a:ext uri="{FF2B5EF4-FFF2-40B4-BE49-F238E27FC236}">
                <a16:creationId xmlns:a16="http://schemas.microsoft.com/office/drawing/2014/main" id="{EEBDD36F-4CB4-DF17-700E-173BF2A35B1F}"/>
              </a:ext>
            </a:extLst>
          </p:cNvPr>
          <p:cNvSpPr txBox="1"/>
          <p:nvPr/>
        </p:nvSpPr>
        <p:spPr>
          <a:xfrm>
            <a:off x="6777194" y="2432079"/>
            <a:ext cx="1672615" cy="246221"/>
          </a:xfrm>
          <a:prstGeom prst="rect">
            <a:avLst/>
          </a:prstGeom>
          <a:noFill/>
        </p:spPr>
        <p:txBody>
          <a:bodyPr wrap="square" rtlCol="0">
            <a:spAutoFit/>
          </a:bodyPr>
          <a:lstStyle/>
          <a:p>
            <a:pPr algn="ctr"/>
            <a:r>
              <a:rPr lang="ja-JP" altLang="en-US" sz="1000" dirty="0">
                <a:latin typeface="BIZ UDPゴシック" panose="020B0400000000000000" pitchFamily="50" charset="-128"/>
                <a:ea typeface="BIZ UDPゴシック" panose="020B0400000000000000" pitchFamily="50" charset="-128"/>
              </a:rPr>
              <a:t>会場衛生監視センター外観</a:t>
            </a:r>
          </a:p>
        </p:txBody>
      </p:sp>
      <p:sp>
        <p:nvSpPr>
          <p:cNvPr id="2" name="テキスト ボックス 1">
            <a:extLst>
              <a:ext uri="{FF2B5EF4-FFF2-40B4-BE49-F238E27FC236}">
                <a16:creationId xmlns:a16="http://schemas.microsoft.com/office/drawing/2014/main" id="{0AA6CD94-911C-2BB9-4153-728A0144B498}"/>
              </a:ext>
            </a:extLst>
          </p:cNvPr>
          <p:cNvSpPr txBox="1"/>
          <p:nvPr/>
        </p:nvSpPr>
        <p:spPr>
          <a:xfrm>
            <a:off x="229071" y="1610155"/>
            <a:ext cx="4989306" cy="954107"/>
          </a:xfrm>
          <a:prstGeom prst="rect">
            <a:avLst/>
          </a:prstGeom>
          <a:noFill/>
          <a:ln>
            <a:noFill/>
          </a:ln>
        </p:spPr>
        <p:txBody>
          <a:bodyPr wrap="square" rtlCol="0">
            <a:spAutoFit/>
          </a:bodyPr>
          <a:lstStyle/>
          <a:p>
            <a:pPr marL="68263" indent="-68263"/>
            <a:r>
              <a:rPr lang="ja-JP" altLang="en-US" sz="1400" b="1" dirty="0">
                <a:latin typeface="BIZ UDPゴシック" panose="020B0400000000000000" pitchFamily="50" charset="-128"/>
                <a:ea typeface="BIZ UDPゴシック" panose="020B0400000000000000" pitchFamily="50" charset="-128"/>
              </a:rPr>
              <a:t>▶会場衛生監視センターの設置・運営</a:t>
            </a:r>
            <a:endParaRPr kumimoji="1" lang="en-US" altLang="ja-JP" sz="1400" b="1" strike="sngStrike" dirty="0">
              <a:latin typeface="BIZ UDPゴシック" panose="020B0400000000000000" pitchFamily="50" charset="-128"/>
              <a:ea typeface="BIZ UDPゴシック" panose="020B0400000000000000" pitchFamily="50" charset="-128"/>
            </a:endParaRPr>
          </a:p>
          <a:p>
            <a:pPr marL="92075"/>
            <a:endParaRPr lang="en-US" altLang="ja-JP" sz="400"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・食品衛生及び環境衛生上の危害の発生・拡大を防止するため、</a:t>
            </a:r>
            <a:endParaRPr lang="en-US" altLang="ja-JP" sz="1200"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 博覧会協会が同センターを設置し、大阪市が運営</a:t>
            </a:r>
            <a:endParaRPr lang="en-US" altLang="ja-JP" sz="1200"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・府市職員を構成員とし、会場内衛生関係施設の監視指導等を実施</a:t>
            </a:r>
            <a:endParaRPr lang="ja-JP" altLang="en-US" sz="1200" dirty="0"/>
          </a:p>
        </p:txBody>
      </p:sp>
      <p:grpSp>
        <p:nvGrpSpPr>
          <p:cNvPr id="8" name="グループ化 7">
            <a:extLst>
              <a:ext uri="{FF2B5EF4-FFF2-40B4-BE49-F238E27FC236}">
                <a16:creationId xmlns:a16="http://schemas.microsoft.com/office/drawing/2014/main" id="{9CF61323-74AC-B707-9418-A8BE1ED7D8C7}"/>
              </a:ext>
            </a:extLst>
          </p:cNvPr>
          <p:cNvGrpSpPr/>
          <p:nvPr/>
        </p:nvGrpSpPr>
        <p:grpSpPr>
          <a:xfrm>
            <a:off x="7745396" y="4499314"/>
            <a:ext cx="2139210" cy="1582973"/>
            <a:chOff x="9140662" y="2721112"/>
            <a:chExt cx="2667877" cy="1787972"/>
          </a:xfrm>
        </p:grpSpPr>
        <p:pic>
          <p:nvPicPr>
            <p:cNvPr id="9" name="図 8">
              <a:extLst>
                <a:ext uri="{FF2B5EF4-FFF2-40B4-BE49-F238E27FC236}">
                  <a16:creationId xmlns:a16="http://schemas.microsoft.com/office/drawing/2014/main" id="{CD6A7233-DDDA-AC62-33C1-66518C0D95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140662" y="2721112"/>
              <a:ext cx="2667877" cy="1495957"/>
            </a:xfrm>
            <a:prstGeom prst="rect">
              <a:avLst/>
            </a:prstGeom>
          </p:spPr>
        </p:pic>
        <p:sp>
          <p:nvSpPr>
            <p:cNvPr id="10" name="テキスト ボックス 9">
              <a:extLst>
                <a:ext uri="{FF2B5EF4-FFF2-40B4-BE49-F238E27FC236}">
                  <a16:creationId xmlns:a16="http://schemas.microsoft.com/office/drawing/2014/main" id="{A605CC38-F50E-821D-8C70-E064886B60C1}"/>
                </a:ext>
              </a:extLst>
            </p:cNvPr>
            <p:cNvSpPr txBox="1"/>
            <p:nvPr/>
          </p:nvSpPr>
          <p:spPr>
            <a:xfrm>
              <a:off x="9653746" y="4230977"/>
              <a:ext cx="1641708" cy="278107"/>
            </a:xfrm>
            <a:prstGeom prst="rect">
              <a:avLst/>
            </a:prstGeom>
            <a:noFill/>
          </p:spPr>
          <p:txBody>
            <a:bodyPr wrap="non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宿泊マナー啓発動画</a:t>
              </a:r>
              <a:endParaRPr kumimoji="1" lang="en-US" altLang="ja-JP" sz="1000" dirty="0">
                <a:latin typeface="BIZ UDPゴシック" panose="020B0400000000000000" pitchFamily="50" charset="-128"/>
                <a:ea typeface="BIZ UDPゴシック" panose="020B0400000000000000" pitchFamily="50" charset="-128"/>
              </a:endParaRPr>
            </a:p>
          </p:txBody>
        </p:sp>
      </p:grpSp>
      <p:graphicFrame>
        <p:nvGraphicFramePr>
          <p:cNvPr id="11" name="表 5">
            <a:extLst>
              <a:ext uri="{FF2B5EF4-FFF2-40B4-BE49-F238E27FC236}">
                <a16:creationId xmlns:a16="http://schemas.microsoft.com/office/drawing/2014/main" id="{44C9630E-D552-FFEA-62EE-82ECD7681A3A}"/>
              </a:ext>
            </a:extLst>
          </p:cNvPr>
          <p:cNvGraphicFramePr>
            <a:graphicFrameLocks noGrp="1"/>
          </p:cNvGraphicFramePr>
          <p:nvPr>
            <p:extLst>
              <p:ext uri="{D42A27DB-BD31-4B8C-83A1-F6EECF244321}">
                <p14:modId xmlns:p14="http://schemas.microsoft.com/office/powerpoint/2010/main" val="4294789102"/>
              </p:ext>
            </p:extLst>
          </p:nvPr>
        </p:nvGraphicFramePr>
        <p:xfrm>
          <a:off x="5478675" y="3006005"/>
          <a:ext cx="3336326" cy="1084335"/>
        </p:xfrm>
        <a:graphic>
          <a:graphicData uri="http://schemas.openxmlformats.org/drawingml/2006/table">
            <a:tbl>
              <a:tblPr firstRow="1" bandRow="1"/>
              <a:tblGrid>
                <a:gridCol w="1110055">
                  <a:extLst>
                    <a:ext uri="{9D8B030D-6E8A-4147-A177-3AD203B41FA5}">
                      <a16:colId xmlns:a16="http://schemas.microsoft.com/office/drawing/2014/main" val="1371591374"/>
                    </a:ext>
                  </a:extLst>
                </a:gridCol>
                <a:gridCol w="1110055">
                  <a:extLst>
                    <a:ext uri="{9D8B030D-6E8A-4147-A177-3AD203B41FA5}">
                      <a16:colId xmlns:a16="http://schemas.microsoft.com/office/drawing/2014/main" val="256548894"/>
                    </a:ext>
                  </a:extLst>
                </a:gridCol>
                <a:gridCol w="1116216">
                  <a:extLst>
                    <a:ext uri="{9D8B030D-6E8A-4147-A177-3AD203B41FA5}">
                      <a16:colId xmlns:a16="http://schemas.microsoft.com/office/drawing/2014/main" val="2411360200"/>
                    </a:ext>
                  </a:extLst>
                </a:gridCol>
              </a:tblGrid>
              <a:tr h="275085">
                <a:tc>
                  <a:txBody>
                    <a:bodyPr/>
                    <a:lstStyle/>
                    <a:p>
                      <a:pPr algn="ctr">
                        <a:lnSpc>
                          <a:spcPct val="100000"/>
                        </a:lnSpc>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ctr">
                        <a:lnSpc>
                          <a:spcPct val="100000"/>
                        </a:lnSpc>
                      </a:pPr>
                      <a:r>
                        <a:rPr lang="ja-JP" altLang="en-US" sz="1100" dirty="0">
                          <a:solidFill>
                            <a:schemeClr val="tx1"/>
                          </a:solidFill>
                          <a:latin typeface="BIZ UDPゴシック" panose="020B0400000000000000" pitchFamily="50" charset="-128"/>
                          <a:ea typeface="BIZ UDPゴシック" panose="020B0400000000000000" pitchFamily="50" charset="-128"/>
                        </a:rPr>
                        <a:t>営業許可</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ctr">
                        <a:lnSpc>
                          <a:spcPct val="100000"/>
                        </a:lnSpc>
                      </a:pPr>
                      <a:r>
                        <a:rPr lang="ja-JP" altLang="en-US" sz="1100" dirty="0">
                          <a:solidFill>
                            <a:schemeClr val="tx1"/>
                          </a:solidFill>
                          <a:latin typeface="BIZ UDPゴシック" panose="020B0400000000000000" pitchFamily="50" charset="-128"/>
                          <a:ea typeface="BIZ UDPゴシック" panose="020B0400000000000000" pitchFamily="50" charset="-128"/>
                        </a:rPr>
                        <a:t>営業届出</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7630703"/>
                  </a:ext>
                </a:extLst>
              </a:tr>
              <a:tr h="2750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海外パビリオン</a:t>
                      </a:r>
                    </a:p>
                  </a:txBody>
                  <a:tcPr/>
                </a:tc>
                <a:tc>
                  <a:txBody>
                    <a:bodyPr/>
                    <a:lstStyle/>
                    <a:p>
                      <a:pPr algn="ctr">
                        <a:lnSpc>
                          <a:spcPct val="100000"/>
                        </a:lnSpc>
                      </a:pPr>
                      <a:r>
                        <a:rPr lang="ja-JP" altLang="en-US" sz="1100" dirty="0">
                          <a:solidFill>
                            <a:schemeClr val="tx1"/>
                          </a:solidFill>
                          <a:latin typeface="BIZ UDPゴシック" panose="020B0400000000000000" pitchFamily="50" charset="-128"/>
                          <a:ea typeface="BIZ UDPゴシック" panose="020B0400000000000000" pitchFamily="50" charset="-128"/>
                        </a:rPr>
                        <a:t>82施設</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19施設</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16903922"/>
                  </a:ext>
                </a:extLst>
              </a:tr>
              <a:tr h="275085">
                <a:tc>
                  <a:txBody>
                    <a:bodyPr/>
                    <a:lstStyle/>
                    <a:p>
                      <a:pPr algn="ctr">
                        <a:lnSpc>
                          <a:spcPct val="1000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国内出店者</a:t>
                      </a:r>
                    </a:p>
                  </a:txBody>
                  <a:tcPr/>
                </a:tc>
                <a:tc>
                  <a:txBody>
                    <a:bodyPr/>
                    <a:lstStyle/>
                    <a:p>
                      <a:pPr algn="ctr">
                        <a:lnSpc>
                          <a:spcPct val="100000"/>
                        </a:lnSpc>
                      </a:pPr>
                      <a:r>
                        <a:rPr lang="ja-JP" altLang="en-US" sz="1100" dirty="0">
                          <a:solidFill>
                            <a:schemeClr val="tx1"/>
                          </a:solidFill>
                          <a:latin typeface="BIZ UDPゴシック" panose="020B0400000000000000" pitchFamily="50" charset="-128"/>
                          <a:ea typeface="BIZ UDPゴシック" panose="020B0400000000000000" pitchFamily="50" charset="-128"/>
                        </a:rPr>
                        <a:t>116施設</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ctr">
                        <a:lnSpc>
                          <a:spcPct val="100000"/>
                        </a:lnSpc>
                      </a:pPr>
                      <a:r>
                        <a:rPr lang="ja-JP" altLang="en-US" sz="1100" dirty="0">
                          <a:solidFill>
                            <a:schemeClr val="tx1"/>
                          </a:solidFill>
                          <a:latin typeface="BIZ UDPゴシック" panose="020B0400000000000000" pitchFamily="50" charset="-128"/>
                          <a:ea typeface="BIZ UDPゴシック" panose="020B0400000000000000" pitchFamily="50" charset="-128"/>
                        </a:rPr>
                        <a:t>40施設</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14056588"/>
                  </a:ext>
                </a:extLst>
              </a:tr>
              <a:tr h="239989">
                <a:tc>
                  <a:txBody>
                    <a:bodyPr/>
                    <a:lstStyle/>
                    <a:p>
                      <a:pPr algn="ctr">
                        <a:lnSpc>
                          <a:spcPct val="1000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催事出展者</a:t>
                      </a:r>
                    </a:p>
                  </a:txBody>
                  <a:tcPr/>
                </a:tc>
                <a:tc>
                  <a:txBody>
                    <a:bodyPr/>
                    <a:lstStyle/>
                    <a:p>
                      <a:pPr algn="ctr">
                        <a:lnSpc>
                          <a:spcPct val="100000"/>
                        </a:lnSpc>
                      </a:pPr>
                      <a:r>
                        <a:rPr kumimoji="1" lang="en-US" altLang="ja-JP" sz="1100" dirty="0">
                          <a:solidFill>
                            <a:schemeClr val="tx1"/>
                          </a:solidFill>
                          <a:latin typeface="BIZ UDPゴシック" panose="020B0400000000000000" pitchFamily="50" charset="-128"/>
                          <a:ea typeface="BIZ UDPゴシック" panose="020B0400000000000000" pitchFamily="50" charset="-128"/>
                        </a:rPr>
                        <a:t>243</a:t>
                      </a:r>
                      <a:r>
                        <a:rPr kumimoji="1" lang="ja-JP" altLang="en-US" sz="1100" dirty="0">
                          <a:solidFill>
                            <a:schemeClr val="tx1"/>
                          </a:solidFill>
                          <a:latin typeface="BIZ UDPゴシック" panose="020B0400000000000000" pitchFamily="50" charset="-128"/>
                          <a:ea typeface="BIZ UDPゴシック" panose="020B0400000000000000" pitchFamily="50" charset="-128"/>
                        </a:rPr>
                        <a:t>施設</a:t>
                      </a:r>
                    </a:p>
                  </a:txBody>
                  <a:tcPr/>
                </a:tc>
                <a:tc>
                  <a:txBody>
                    <a:bodyPr/>
                    <a:lstStyle/>
                    <a:p>
                      <a:pPr algn="ctr">
                        <a:lnSpc>
                          <a:spcPct val="100000"/>
                        </a:lnSpc>
                      </a:pPr>
                      <a:r>
                        <a:rPr lang="ja-JP" altLang="en-US" sz="1100" dirty="0">
                          <a:solidFill>
                            <a:schemeClr val="tx1"/>
                          </a:solidFill>
                          <a:latin typeface="BIZ UDPゴシック" panose="020B0400000000000000" pitchFamily="50" charset="-128"/>
                          <a:ea typeface="BIZ UDPゴシック" panose="020B0400000000000000" pitchFamily="50" charset="-128"/>
                        </a:rPr>
                        <a:t>171施設</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98023610"/>
                  </a:ext>
                </a:extLst>
              </a:tr>
            </a:tbl>
          </a:graphicData>
        </a:graphic>
      </p:graphicFrame>
      <p:sp>
        <p:nvSpPr>
          <p:cNvPr id="12" name="テキスト ボックス 11">
            <a:extLst>
              <a:ext uri="{FF2B5EF4-FFF2-40B4-BE49-F238E27FC236}">
                <a16:creationId xmlns:a16="http://schemas.microsoft.com/office/drawing/2014/main" id="{A99EA233-460C-3678-7693-3F5D0D0738DF}"/>
              </a:ext>
            </a:extLst>
          </p:cNvPr>
          <p:cNvSpPr txBox="1"/>
          <p:nvPr/>
        </p:nvSpPr>
        <p:spPr>
          <a:xfrm>
            <a:off x="5448436" y="2724365"/>
            <a:ext cx="1695334"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en-US" altLang="ja-JP" sz="10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rPr>
              <a:t>【</a:t>
            </a:r>
            <a:r>
              <a:rPr kumimoji="0" lang="ja-JP" altLang="en-US" sz="10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rPr>
              <a:t>参考</a:t>
            </a:r>
            <a:r>
              <a:rPr kumimoji="0" lang="en-US" altLang="ja-JP" sz="10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rPr>
              <a:t>】</a:t>
            </a:r>
            <a:r>
              <a:rPr kumimoji="0" lang="ja-JP" altLang="en-US" sz="10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rPr>
              <a:t>営業許可・営業届出数</a:t>
            </a:r>
            <a:endParaRPr kumimoji="0" lang="en-US" altLang="ja-JP" sz="10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endParaRPr>
          </a:p>
        </p:txBody>
      </p:sp>
      <p:grpSp>
        <p:nvGrpSpPr>
          <p:cNvPr id="5" name="グループ化 4">
            <a:extLst>
              <a:ext uri="{FF2B5EF4-FFF2-40B4-BE49-F238E27FC236}">
                <a16:creationId xmlns:a16="http://schemas.microsoft.com/office/drawing/2014/main" id="{AEA492CB-ECC6-4BB5-AFBA-0FA160446E56}"/>
              </a:ext>
            </a:extLst>
          </p:cNvPr>
          <p:cNvGrpSpPr/>
          <p:nvPr/>
        </p:nvGrpSpPr>
        <p:grpSpPr>
          <a:xfrm>
            <a:off x="229071" y="4404356"/>
            <a:ext cx="5119172" cy="1409214"/>
            <a:chOff x="152234" y="4166688"/>
            <a:chExt cx="5119172" cy="1409214"/>
          </a:xfrm>
        </p:grpSpPr>
        <p:sp>
          <p:nvSpPr>
            <p:cNvPr id="3" name="テキスト ボックス 2">
              <a:extLst>
                <a:ext uri="{FF2B5EF4-FFF2-40B4-BE49-F238E27FC236}">
                  <a16:creationId xmlns:a16="http://schemas.microsoft.com/office/drawing/2014/main" id="{AD848F25-1A58-8B85-1A6A-FC40D2A30B37}"/>
                </a:ext>
              </a:extLst>
            </p:cNvPr>
            <p:cNvSpPr txBox="1"/>
            <p:nvPr/>
          </p:nvSpPr>
          <p:spPr>
            <a:xfrm>
              <a:off x="152234" y="4166688"/>
              <a:ext cx="5119172" cy="307777"/>
            </a:xfrm>
            <a:prstGeom prst="rect">
              <a:avLst/>
            </a:prstGeom>
            <a:noFill/>
          </p:spPr>
          <p:txBody>
            <a:bodyPr wrap="square" rtlCol="0">
              <a:spAutoFit/>
            </a:bodyPr>
            <a:lstStyle/>
            <a:p>
              <a:pPr marL="92075" indent="-92075"/>
              <a:r>
                <a:rPr lang="ja-JP" altLang="en-US" sz="1400" b="1" dirty="0">
                  <a:latin typeface="BIZ UDPゴシック" panose="020B0400000000000000" pitchFamily="50" charset="-128"/>
                  <a:ea typeface="BIZ UDPゴシック" panose="020B0400000000000000" pitchFamily="50" charset="-128"/>
                </a:rPr>
                <a:t>▶会場外における衛生対策</a:t>
              </a:r>
              <a:endParaRPr lang="en-US" altLang="ja-JP" sz="14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521C41D-3E9C-3FEE-1F0F-78D4D82C8B6D}"/>
                </a:ext>
              </a:extLst>
            </p:cNvPr>
            <p:cNvSpPr txBox="1"/>
            <p:nvPr/>
          </p:nvSpPr>
          <p:spPr>
            <a:xfrm>
              <a:off x="261058" y="4439452"/>
              <a:ext cx="4989306" cy="461665"/>
            </a:xfrm>
            <a:prstGeom prst="rect">
              <a:avLst/>
            </a:prstGeom>
            <a:noFill/>
          </p:spPr>
          <p:txBody>
            <a:bodyPr wrap="square" rtlCol="0">
              <a:spAutoFit/>
            </a:bodyPr>
            <a:lstStyle/>
            <a:p>
              <a:pPr marL="76200" indent="-76200"/>
              <a:r>
                <a:rPr kumimoji="1" lang="ja-JP" altLang="en-US" sz="1200" dirty="0">
                  <a:latin typeface="BIZ UDPゴシック" panose="020B0400000000000000" pitchFamily="50" charset="-128"/>
                  <a:ea typeface="BIZ UDPゴシック" panose="020B0400000000000000" pitchFamily="50" charset="-128"/>
                </a:rPr>
                <a:t>・府内の宿泊施設や万博に関連する食品関係施設等に対する監視指導を</a:t>
              </a:r>
            </a:p>
            <a:p>
              <a:pPr marL="76200" indent="-76200"/>
              <a:r>
                <a:rPr kumimoji="1" lang="ja-JP" altLang="en-US" sz="1200" dirty="0">
                  <a:latin typeface="BIZ UDPゴシック" panose="020B0400000000000000" pitchFamily="50" charset="-128"/>
                  <a:ea typeface="BIZ UDPゴシック" panose="020B0400000000000000" pitchFamily="50" charset="-128"/>
                </a:rPr>
                <a:t> 強化するとともに、衛生管理や食品衛生の講習会等を実施</a:t>
              </a:r>
            </a:p>
          </p:txBody>
        </p:sp>
        <p:sp>
          <p:nvSpPr>
            <p:cNvPr id="13" name="テキスト ボックス 12">
              <a:extLst>
                <a:ext uri="{FF2B5EF4-FFF2-40B4-BE49-F238E27FC236}">
                  <a16:creationId xmlns:a16="http://schemas.microsoft.com/office/drawing/2014/main" id="{E2CF9089-E051-2917-3112-9FF48E1D15CC}"/>
                </a:ext>
              </a:extLst>
            </p:cNvPr>
            <p:cNvSpPr txBox="1"/>
            <p:nvPr/>
          </p:nvSpPr>
          <p:spPr>
            <a:xfrm>
              <a:off x="261058" y="4929571"/>
              <a:ext cx="4989306" cy="646331"/>
            </a:xfrm>
            <a:prstGeom prst="rect">
              <a:avLst/>
            </a:prstGeom>
            <a:noFill/>
          </p:spPr>
          <p:txBody>
            <a:bodyPr wrap="square" rtlCol="0">
              <a:spAutoFit/>
            </a:bodyPr>
            <a:lstStyle/>
            <a:p>
              <a:pPr marL="76200" indent="-76200"/>
              <a:r>
                <a:rPr kumimoji="1" lang="ja-JP" altLang="en-US" sz="1200" dirty="0">
                  <a:latin typeface="BIZ UDPゴシック" panose="020B0400000000000000" pitchFamily="50" charset="-128"/>
                  <a:ea typeface="BIZ UDPゴシック" panose="020B0400000000000000" pitchFamily="50" charset="-128"/>
                </a:rPr>
                <a:t>・来阪外国人が安全安心に滞在できるよう、食物アレルギー発生防止の</a:t>
              </a:r>
            </a:p>
            <a:p>
              <a:pPr marL="76200" indent="-76200"/>
              <a:r>
                <a:rPr kumimoji="1" lang="ja-JP" altLang="en-US" sz="1200" dirty="0">
                  <a:latin typeface="BIZ UDPゴシック" panose="020B0400000000000000" pitchFamily="50" charset="-128"/>
                  <a:ea typeface="BIZ UDPゴシック" panose="020B0400000000000000" pitchFamily="50" charset="-128"/>
                </a:rPr>
                <a:t> ピクトグラムを活用した多言語コミュニケーションシートの作成、</a:t>
              </a:r>
            </a:p>
            <a:p>
              <a:pPr marL="76200" indent="-76200"/>
              <a:r>
                <a:rPr kumimoji="1" lang="ja-JP" altLang="en-US" sz="1200" dirty="0">
                  <a:latin typeface="BIZ UDPゴシック" panose="020B0400000000000000" pitchFamily="50" charset="-128"/>
                  <a:ea typeface="BIZ UDPゴシック" panose="020B0400000000000000" pitchFamily="50" charset="-128"/>
                </a:rPr>
                <a:t> 宿泊マナー啓発の実施</a:t>
              </a:r>
            </a:p>
          </p:txBody>
        </p:sp>
      </p:grpSp>
      <p:pic>
        <p:nvPicPr>
          <p:cNvPr id="14" name="図 13">
            <a:extLst>
              <a:ext uri="{FF2B5EF4-FFF2-40B4-BE49-F238E27FC236}">
                <a16:creationId xmlns:a16="http://schemas.microsoft.com/office/drawing/2014/main" id="{87C008F3-07CA-70AB-E44F-0AF0FF4CC31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442099" y="4499314"/>
            <a:ext cx="2203903" cy="1324438"/>
          </a:xfrm>
          <a:prstGeom prst="rect">
            <a:avLst/>
          </a:prstGeom>
        </p:spPr>
      </p:pic>
      <p:sp>
        <p:nvSpPr>
          <p:cNvPr id="15" name="テキスト ボックス 14">
            <a:extLst>
              <a:ext uri="{FF2B5EF4-FFF2-40B4-BE49-F238E27FC236}">
                <a16:creationId xmlns:a16="http://schemas.microsoft.com/office/drawing/2014/main" id="{25F405A1-C3D5-A90B-C924-5B6A87A3C0CA}"/>
              </a:ext>
            </a:extLst>
          </p:cNvPr>
          <p:cNvSpPr txBox="1"/>
          <p:nvPr/>
        </p:nvSpPr>
        <p:spPr>
          <a:xfrm>
            <a:off x="5267561" y="5836066"/>
            <a:ext cx="2552978"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食物アレルギーコミュニケーションシート</a:t>
            </a:r>
          </a:p>
        </p:txBody>
      </p:sp>
      <p:sp>
        <p:nvSpPr>
          <p:cNvPr id="22" name="楕円 21">
            <a:extLst>
              <a:ext uri="{FF2B5EF4-FFF2-40B4-BE49-F238E27FC236}">
                <a16:creationId xmlns:a16="http://schemas.microsoft.com/office/drawing/2014/main" id="{474D0016-0FED-467E-8AC2-7D75F93EF1E9}"/>
              </a:ext>
            </a:extLst>
          </p:cNvPr>
          <p:cNvSpPr/>
          <p:nvPr/>
        </p:nvSpPr>
        <p:spPr>
          <a:xfrm>
            <a:off x="229071" y="90738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3" name="スライド番号プレースホルダー 2">
            <a:extLst>
              <a:ext uri="{FF2B5EF4-FFF2-40B4-BE49-F238E27FC236}">
                <a16:creationId xmlns:a16="http://schemas.microsoft.com/office/drawing/2014/main" id="{1AF3B939-EF41-4F83-AF6B-92BDFBC98BDE}"/>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108</a:t>
            </a:fld>
            <a:endParaRPr kumimoji="1" lang="ja-JP" altLang="en-US" dirty="0"/>
          </a:p>
        </p:txBody>
      </p:sp>
    </p:spTree>
    <p:extLst>
      <p:ext uri="{BB962C8B-B14F-4D97-AF65-F5344CB8AC3E}">
        <p14:creationId xmlns:p14="http://schemas.microsoft.com/office/powerpoint/2010/main" val="362376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中小企業参画促進</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□大阪街中（まちじゅう）ものづくりパビリオンによる参画</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7" name="楕円 6">
            <a:extLst>
              <a:ext uri="{FF2B5EF4-FFF2-40B4-BE49-F238E27FC236}">
                <a16:creationId xmlns:a16="http://schemas.microsoft.com/office/drawing/2014/main" id="{267F8CA9-D27B-4452-AAB6-F3592D89147A}"/>
              </a:ext>
            </a:extLst>
          </p:cNvPr>
          <p:cNvSpPr/>
          <p:nvPr/>
        </p:nvSpPr>
        <p:spPr>
          <a:xfrm flipV="1">
            <a:off x="180308" y="733304"/>
            <a:ext cx="476471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38834F6-1059-42FA-88BF-D4CF2ED085D4}"/>
              </a:ext>
            </a:extLst>
          </p:cNvPr>
          <p:cNvSpPr/>
          <p:nvPr/>
        </p:nvSpPr>
        <p:spPr>
          <a:xfrm>
            <a:off x="181755" y="934813"/>
            <a:ext cx="2380911"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9" name="テキスト ボックス 8">
            <a:extLst>
              <a:ext uri="{FF2B5EF4-FFF2-40B4-BE49-F238E27FC236}">
                <a16:creationId xmlns:a16="http://schemas.microsoft.com/office/drawing/2014/main" id="{82969327-1A83-4B76-8C7F-92A4C02D1059}"/>
              </a:ext>
            </a:extLst>
          </p:cNvPr>
          <p:cNvSpPr txBox="1"/>
          <p:nvPr/>
        </p:nvSpPr>
        <p:spPr>
          <a:xfrm>
            <a:off x="183204" y="1354446"/>
            <a:ext cx="9138861" cy="1215717"/>
          </a:xfrm>
          <a:prstGeom prst="rect">
            <a:avLst/>
          </a:prstGeom>
          <a:noFill/>
        </p:spPr>
        <p:txBody>
          <a:bodyPr wrap="square" rtlCol="0">
            <a:spAutoFit/>
          </a:bodyPr>
          <a:lstStyle/>
          <a:p>
            <a:pPr marL="136525" indent="-136525"/>
            <a:r>
              <a:rPr lang="ja-JP" altLang="en-US" sz="1400" b="1" dirty="0">
                <a:latin typeface="BIZ UDPゴシック" panose="020B0400000000000000" pitchFamily="50" charset="-128"/>
                <a:ea typeface="BIZ UDPゴシック" panose="020B0400000000000000" pitchFamily="50" charset="-128"/>
              </a:rPr>
              <a:t>▶中小企業等の万博への参画機会を拡大、国内外への発信力を強化</a:t>
            </a:r>
            <a:endParaRPr lang="en-US" altLang="ja-JP" sz="1400" b="1" dirty="0">
              <a:latin typeface="BIZ UDPゴシック" panose="020B0400000000000000" pitchFamily="50" charset="-128"/>
              <a:ea typeface="BIZ UDPゴシック" panose="020B0400000000000000" pitchFamily="50" charset="-128"/>
            </a:endParaRPr>
          </a:p>
          <a:p>
            <a:pPr marL="263525" indent="-136525">
              <a:tabLst>
                <a:tab pos="263525" algn="l"/>
              </a:tabLst>
            </a:pPr>
            <a:r>
              <a:rPr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ゴシック" panose="020B0400000000000000" pitchFamily="49" charset="-128"/>
                <a:ea typeface="BIZ UDゴシック" panose="020B0400000000000000" pitchFamily="49" charset="-128"/>
              </a:rPr>
              <a:t>視察受入可能な府内のものづくり中小企業の情報を集約したサイト「大阪街中（まちじゅう）ものづくりパビリオン」を開設</a:t>
            </a:r>
            <a:endParaRPr lang="en-US" altLang="ja-JP" sz="1200" dirty="0">
              <a:latin typeface="BIZ UDゴシック" panose="020B0400000000000000" pitchFamily="49" charset="-128"/>
              <a:ea typeface="BIZ UDゴシック" panose="020B0400000000000000" pitchFamily="49" charset="-128"/>
            </a:endParaRPr>
          </a:p>
          <a:p>
            <a:pPr marL="263525" indent="-136525">
              <a:tabLst>
                <a:tab pos="263525" algn="l"/>
              </a:tabLst>
            </a:pPr>
            <a:r>
              <a:rPr lang="ja-JP" altLang="en-US" sz="1200" dirty="0">
                <a:latin typeface="BIZ UDPゴシック" panose="020B0400000000000000" pitchFamily="50" charset="-128"/>
                <a:ea typeface="BIZ UDPゴシック" panose="020B0400000000000000" pitchFamily="50" charset="-128"/>
              </a:rPr>
              <a:t>・専任コンシェルジュを配置し、視察受入側と視察側の双方のニーズを踏まえたコーディネートを実施</a:t>
            </a:r>
            <a:endParaRPr lang="en-US" altLang="ja-JP" sz="1200" dirty="0">
              <a:latin typeface="BIZ UDPゴシック" panose="020B0400000000000000" pitchFamily="50" charset="-128"/>
              <a:ea typeface="BIZ UDPゴシック" panose="020B0400000000000000" pitchFamily="50" charset="-128"/>
            </a:endParaRPr>
          </a:p>
          <a:p>
            <a:pPr marL="263525" indent="-136525">
              <a:tabLst>
                <a:tab pos="263525" algn="l"/>
              </a:tabLst>
            </a:pPr>
            <a:r>
              <a:rPr lang="ja-JP" altLang="en-US" sz="1200" dirty="0">
                <a:latin typeface="BIZ UDPゴシック" panose="020B0400000000000000" pitchFamily="50" charset="-128"/>
                <a:ea typeface="BIZ UDPゴシック" panose="020B0400000000000000" pitchFamily="50" charset="-128"/>
              </a:rPr>
              <a:t>・国内外の企業・ミッション団や学生、旅行者等に対し、府内ものづくり中小企業の技術や製品を</a:t>
            </a:r>
            <a:r>
              <a:rPr lang="en-US" altLang="ja-JP" sz="1200" dirty="0">
                <a:latin typeface="BIZ UDPゴシック" panose="020B0400000000000000" pitchFamily="50" charset="-128"/>
                <a:ea typeface="BIZ UDPゴシック" panose="020B0400000000000000" pitchFamily="50" charset="-128"/>
              </a:rPr>
              <a:t>PR</a:t>
            </a:r>
          </a:p>
          <a:p>
            <a:pPr marL="263525" indent="-136525">
              <a:tabLst>
                <a:tab pos="263525" algn="l"/>
              </a:tabLst>
            </a:pPr>
            <a:r>
              <a:rPr lang="ja-JP" altLang="en-US" sz="1200" b="0" i="0" dirty="0">
                <a:effectLst/>
                <a:latin typeface="BIZ UDPゴシック" panose="020B0400000000000000" pitchFamily="50" charset="-128"/>
                <a:ea typeface="BIZ UDPゴシック" panose="020B0400000000000000" pitchFamily="50" charset="-128"/>
              </a:rPr>
              <a:t>・工場</a:t>
            </a:r>
            <a:r>
              <a:rPr lang="ja-JP" altLang="en-US" sz="1200" dirty="0">
                <a:latin typeface="BIZ UDPゴシック" panose="020B0400000000000000" pitchFamily="50" charset="-128"/>
                <a:ea typeface="BIZ UDPゴシック" panose="020B0400000000000000" pitchFamily="50" charset="-128"/>
              </a:rPr>
              <a:t>視察</a:t>
            </a:r>
            <a:r>
              <a:rPr lang="ja-JP" altLang="en-US" sz="1200" b="0" i="0" dirty="0">
                <a:effectLst/>
                <a:latin typeface="BIZ UDPゴシック" panose="020B0400000000000000" pitchFamily="50" charset="-128"/>
                <a:ea typeface="BIZ UDPゴシック" panose="020B0400000000000000" pitchFamily="50" charset="-128"/>
              </a:rPr>
              <a:t>を通じて、企業の万博の参画とともに、製品・技術等の認知度をアップ</a:t>
            </a:r>
            <a:endParaRPr lang="ja-JP" altLang="en-US" sz="1200" b="0" i="0" dirty="0">
              <a:effectLst/>
              <a:latin typeface="Noto Sans JP" panose="020B0200000000000000" pitchFamily="50" charset="-128"/>
              <a:ea typeface="Noto Sans JP" panose="020B0200000000000000" pitchFamily="50" charset="-128"/>
            </a:endParaRPr>
          </a:p>
          <a:p>
            <a:pPr marL="136525" indent="-136525"/>
            <a:endParaRPr lang="ja-JP" altLang="en-US" sz="1100" dirty="0">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B69215E0-8960-48D7-9E6B-FCE408681173}"/>
              </a:ext>
            </a:extLst>
          </p:cNvPr>
          <p:cNvSpPr/>
          <p:nvPr/>
        </p:nvSpPr>
        <p:spPr>
          <a:xfrm>
            <a:off x="267555" y="2607547"/>
            <a:ext cx="1664720" cy="324580"/>
          </a:xfrm>
          <a:prstGeom prst="rect">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登録企業</a:t>
            </a:r>
          </a:p>
        </p:txBody>
      </p:sp>
      <p:sp>
        <p:nvSpPr>
          <p:cNvPr id="63" name="正方形/長方形 62">
            <a:extLst>
              <a:ext uri="{FF2B5EF4-FFF2-40B4-BE49-F238E27FC236}">
                <a16:creationId xmlns:a16="http://schemas.microsoft.com/office/drawing/2014/main" id="{34B8B4A4-CD92-42F7-9CC0-741DA8A93861}"/>
              </a:ext>
            </a:extLst>
          </p:cNvPr>
          <p:cNvSpPr/>
          <p:nvPr/>
        </p:nvSpPr>
        <p:spPr>
          <a:xfrm>
            <a:off x="4906935" y="2607547"/>
            <a:ext cx="1664720" cy="324580"/>
          </a:xfrm>
          <a:prstGeom prst="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視察プラン</a:t>
            </a:r>
          </a:p>
        </p:txBody>
      </p:sp>
      <p:sp>
        <p:nvSpPr>
          <p:cNvPr id="64" name="正方形/長方形 63">
            <a:extLst>
              <a:ext uri="{FF2B5EF4-FFF2-40B4-BE49-F238E27FC236}">
                <a16:creationId xmlns:a16="http://schemas.microsoft.com/office/drawing/2014/main" id="{4EB25549-9E31-4DC6-AF6C-12B6E6D031AC}"/>
              </a:ext>
            </a:extLst>
          </p:cNvPr>
          <p:cNvSpPr/>
          <p:nvPr/>
        </p:nvSpPr>
        <p:spPr>
          <a:xfrm>
            <a:off x="342454" y="3349519"/>
            <a:ext cx="1642325" cy="105438"/>
          </a:xfrm>
          <a:prstGeom prst="rect">
            <a:avLst/>
          </a:prstGeom>
          <a:solidFill>
            <a:srgbClr val="5B9BD5">
              <a:lumMod val="40000"/>
              <a:lumOff val="60000"/>
              <a:alpha val="6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E738DC48-C36F-4FB7-99F9-6AB2CE30B3E8}"/>
              </a:ext>
            </a:extLst>
          </p:cNvPr>
          <p:cNvSpPr txBox="1"/>
          <p:nvPr/>
        </p:nvSpPr>
        <p:spPr>
          <a:xfrm>
            <a:off x="263408" y="3090608"/>
            <a:ext cx="1786301" cy="276999"/>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rPr>
              <a:t>株式会社</a:t>
            </a:r>
            <a:r>
              <a:rPr kumimoji="1"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高永化学</a:t>
            </a:r>
          </a:p>
        </p:txBody>
      </p:sp>
      <p:sp>
        <p:nvSpPr>
          <p:cNvPr id="66" name="テキスト ボックス 65">
            <a:extLst>
              <a:ext uri="{FF2B5EF4-FFF2-40B4-BE49-F238E27FC236}">
                <a16:creationId xmlns:a16="http://schemas.microsoft.com/office/drawing/2014/main" id="{A4707172-E77A-45ED-9C1A-382F4AA2F964}"/>
              </a:ext>
            </a:extLst>
          </p:cNvPr>
          <p:cNvSpPr txBox="1"/>
          <p:nvPr/>
        </p:nvSpPr>
        <p:spPr>
          <a:xfrm>
            <a:off x="263408" y="3566475"/>
            <a:ext cx="1968487" cy="738664"/>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樹脂パイプの専門メーカーとして、様々なサイズ・カラーにて樹脂パイプを製造販売</a:t>
            </a:r>
          </a:p>
        </p:txBody>
      </p:sp>
      <p:sp>
        <p:nvSpPr>
          <p:cNvPr id="67" name="正方形/長方形 66">
            <a:extLst>
              <a:ext uri="{FF2B5EF4-FFF2-40B4-BE49-F238E27FC236}">
                <a16:creationId xmlns:a16="http://schemas.microsoft.com/office/drawing/2014/main" id="{9BF8752E-40E5-4B6B-AA9A-C5B7EE9A9EE1}"/>
              </a:ext>
            </a:extLst>
          </p:cNvPr>
          <p:cNvSpPr/>
          <p:nvPr/>
        </p:nvSpPr>
        <p:spPr>
          <a:xfrm>
            <a:off x="272708" y="4653492"/>
            <a:ext cx="1642325" cy="105438"/>
          </a:xfrm>
          <a:prstGeom prst="rect">
            <a:avLst/>
          </a:prstGeom>
          <a:solidFill>
            <a:srgbClr val="5B9BD5">
              <a:lumMod val="40000"/>
              <a:lumOff val="60000"/>
              <a:alpha val="6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8" name="テキスト ボックス 67">
            <a:extLst>
              <a:ext uri="{FF2B5EF4-FFF2-40B4-BE49-F238E27FC236}">
                <a16:creationId xmlns:a16="http://schemas.microsoft.com/office/drawing/2014/main" id="{5F6344E4-160E-4C12-A4B7-E63D36ED0D56}"/>
              </a:ext>
            </a:extLst>
          </p:cNvPr>
          <p:cNvSpPr txBox="1"/>
          <p:nvPr/>
        </p:nvSpPr>
        <p:spPr>
          <a:xfrm>
            <a:off x="405607" y="4394581"/>
            <a:ext cx="1443833" cy="276999"/>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rPr>
              <a:t>株式会社</a:t>
            </a:r>
            <a:r>
              <a:rPr kumimoji="1"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ナカミ</a:t>
            </a:r>
          </a:p>
        </p:txBody>
      </p:sp>
      <p:sp>
        <p:nvSpPr>
          <p:cNvPr id="69" name="テキスト ボックス 68">
            <a:extLst>
              <a:ext uri="{FF2B5EF4-FFF2-40B4-BE49-F238E27FC236}">
                <a16:creationId xmlns:a16="http://schemas.microsoft.com/office/drawing/2014/main" id="{9C0A17DA-CDEA-41C9-A855-E4E584311F2B}"/>
              </a:ext>
            </a:extLst>
          </p:cNvPr>
          <p:cNvSpPr txBox="1"/>
          <p:nvPr/>
        </p:nvSpPr>
        <p:spPr>
          <a:xfrm>
            <a:off x="193662" y="4870447"/>
            <a:ext cx="1874538" cy="738664"/>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鋼板の切断 </a:t>
            </a:r>
            <a:r>
              <a:rPr kumimoji="1"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溶断、穴加工、開先加工を中心に、溶接や組立加工までを行う金属加工会社</a:t>
            </a:r>
          </a:p>
        </p:txBody>
      </p:sp>
      <p:sp>
        <p:nvSpPr>
          <p:cNvPr id="70" name="正方形/長方形 69">
            <a:extLst>
              <a:ext uri="{FF2B5EF4-FFF2-40B4-BE49-F238E27FC236}">
                <a16:creationId xmlns:a16="http://schemas.microsoft.com/office/drawing/2014/main" id="{D203FDB1-F0F3-429D-9966-E3AD407E60A5}"/>
              </a:ext>
            </a:extLst>
          </p:cNvPr>
          <p:cNvSpPr/>
          <p:nvPr/>
        </p:nvSpPr>
        <p:spPr>
          <a:xfrm>
            <a:off x="260008" y="6130127"/>
            <a:ext cx="1642325" cy="105438"/>
          </a:xfrm>
          <a:prstGeom prst="rect">
            <a:avLst/>
          </a:prstGeom>
          <a:solidFill>
            <a:srgbClr val="5B9BD5">
              <a:lumMod val="40000"/>
              <a:lumOff val="60000"/>
              <a:alpha val="6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1" name="テキスト ボックス 70">
            <a:extLst>
              <a:ext uri="{FF2B5EF4-FFF2-40B4-BE49-F238E27FC236}">
                <a16:creationId xmlns:a16="http://schemas.microsoft.com/office/drawing/2014/main" id="{0114980B-6EEC-48C7-B664-3673A3CB9390}"/>
              </a:ext>
            </a:extLst>
          </p:cNvPr>
          <p:cNvSpPr txBox="1"/>
          <p:nvPr/>
        </p:nvSpPr>
        <p:spPr>
          <a:xfrm>
            <a:off x="405607" y="5871216"/>
            <a:ext cx="1443833" cy="276999"/>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rPr>
              <a:t>株式会社</a:t>
            </a:r>
            <a:r>
              <a:rPr kumimoji="1"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電子技販</a:t>
            </a:r>
          </a:p>
        </p:txBody>
      </p:sp>
      <p:sp>
        <p:nvSpPr>
          <p:cNvPr id="72" name="テキスト ボックス 71">
            <a:extLst>
              <a:ext uri="{FF2B5EF4-FFF2-40B4-BE49-F238E27FC236}">
                <a16:creationId xmlns:a16="http://schemas.microsoft.com/office/drawing/2014/main" id="{CDA16A4C-E8D2-41A9-AB89-A152FF7415F2}"/>
              </a:ext>
            </a:extLst>
          </p:cNvPr>
          <p:cNvSpPr txBox="1"/>
          <p:nvPr/>
        </p:nvSpPr>
        <p:spPr>
          <a:xfrm>
            <a:off x="193662" y="6347083"/>
            <a:ext cx="1874538" cy="577081"/>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鉄道やバス、病院などで使用する信頼性が必要な基板を受託製造</a:t>
            </a:r>
          </a:p>
        </p:txBody>
      </p:sp>
      <p:pic>
        <p:nvPicPr>
          <p:cNvPr id="73" name="図 72">
            <a:extLst>
              <a:ext uri="{FF2B5EF4-FFF2-40B4-BE49-F238E27FC236}">
                <a16:creationId xmlns:a16="http://schemas.microsoft.com/office/drawing/2014/main" id="{02304633-65C9-447D-A339-CD2798DC60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6165" y="4613303"/>
            <a:ext cx="1696746" cy="1131164"/>
          </a:xfrm>
          <a:prstGeom prst="rect">
            <a:avLst/>
          </a:prstGeom>
          <a:effectLst>
            <a:softEdge rad="38100"/>
          </a:effectLst>
        </p:spPr>
      </p:pic>
      <p:pic>
        <p:nvPicPr>
          <p:cNvPr id="74" name="図 73">
            <a:extLst>
              <a:ext uri="{FF2B5EF4-FFF2-40B4-BE49-F238E27FC236}">
                <a16:creationId xmlns:a16="http://schemas.microsoft.com/office/drawing/2014/main" id="{3C1E6A03-32F4-484E-B3F5-16E777C9D5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58663" y="5916235"/>
            <a:ext cx="1651498" cy="1131163"/>
          </a:xfrm>
          <a:prstGeom prst="rect">
            <a:avLst/>
          </a:prstGeom>
          <a:effectLst>
            <a:softEdge rad="38100"/>
          </a:effectLst>
        </p:spPr>
      </p:pic>
      <p:pic>
        <p:nvPicPr>
          <p:cNvPr id="75" name="グラフィックス 74" descr="山形の矢印 単色塗りつぶし">
            <a:extLst>
              <a:ext uri="{FF2B5EF4-FFF2-40B4-BE49-F238E27FC236}">
                <a16:creationId xmlns:a16="http://schemas.microsoft.com/office/drawing/2014/main" id="{634DFFEB-7C47-4F43-8C33-57C6BA45D30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3860" y="3379240"/>
            <a:ext cx="675155" cy="675155"/>
          </a:xfrm>
          <a:prstGeom prst="rect">
            <a:avLst/>
          </a:prstGeom>
        </p:spPr>
      </p:pic>
      <p:pic>
        <p:nvPicPr>
          <p:cNvPr id="76" name="グラフィックス 75" descr="山形の矢印 単色塗りつぶし">
            <a:extLst>
              <a:ext uri="{FF2B5EF4-FFF2-40B4-BE49-F238E27FC236}">
                <a16:creationId xmlns:a16="http://schemas.microsoft.com/office/drawing/2014/main" id="{4E06CF64-24A6-4336-B054-0E108064573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3860" y="4716353"/>
            <a:ext cx="675155" cy="675155"/>
          </a:xfrm>
          <a:prstGeom prst="rect">
            <a:avLst/>
          </a:prstGeom>
        </p:spPr>
      </p:pic>
      <p:pic>
        <p:nvPicPr>
          <p:cNvPr id="77" name="グラフィックス 76" descr="山形の矢印 単色塗りつぶし">
            <a:extLst>
              <a:ext uri="{FF2B5EF4-FFF2-40B4-BE49-F238E27FC236}">
                <a16:creationId xmlns:a16="http://schemas.microsoft.com/office/drawing/2014/main" id="{27B5548B-F85B-48EE-8E0D-24B526AF39D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277" y="6053466"/>
            <a:ext cx="675155" cy="675155"/>
          </a:xfrm>
          <a:prstGeom prst="rect">
            <a:avLst/>
          </a:prstGeom>
        </p:spPr>
      </p:pic>
      <p:pic>
        <p:nvPicPr>
          <p:cNvPr id="78" name="図 77">
            <a:extLst>
              <a:ext uri="{FF2B5EF4-FFF2-40B4-BE49-F238E27FC236}">
                <a16:creationId xmlns:a16="http://schemas.microsoft.com/office/drawing/2014/main" id="{D9DB7089-C7EC-4407-BCFA-42967EE5FC0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597702" y="5916235"/>
            <a:ext cx="1809626" cy="1098357"/>
          </a:xfrm>
          <a:prstGeom prst="rect">
            <a:avLst/>
          </a:prstGeom>
          <a:effectLst>
            <a:softEdge rad="38100"/>
          </a:effectLst>
        </p:spPr>
      </p:pic>
      <p:sp>
        <p:nvSpPr>
          <p:cNvPr id="79" name="テキスト ボックス 78">
            <a:extLst>
              <a:ext uri="{FF2B5EF4-FFF2-40B4-BE49-F238E27FC236}">
                <a16:creationId xmlns:a16="http://schemas.microsoft.com/office/drawing/2014/main" id="{EFDB3371-DC90-482A-9D52-EE0D8394315A}"/>
              </a:ext>
            </a:extLst>
          </p:cNvPr>
          <p:cNvSpPr txBox="1"/>
          <p:nvPr/>
        </p:nvSpPr>
        <p:spPr>
          <a:xfrm>
            <a:off x="4732102" y="6110104"/>
            <a:ext cx="2698516" cy="769441"/>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ワークショップ「電池無しで光る！</a:t>
            </a:r>
            <a:br>
              <a:rPr kumimoji="1"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1"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改札のタッチで光るプリント基板を作ろう」は小学生から参加できる</a:t>
            </a:r>
            <a:br>
              <a:rPr kumimoji="1"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1"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初級者向けプログラム　等</a:t>
            </a:r>
          </a:p>
        </p:txBody>
      </p:sp>
      <p:sp>
        <p:nvSpPr>
          <p:cNvPr id="80" name="テキスト ボックス 79">
            <a:extLst>
              <a:ext uri="{FF2B5EF4-FFF2-40B4-BE49-F238E27FC236}">
                <a16:creationId xmlns:a16="http://schemas.microsoft.com/office/drawing/2014/main" id="{A9EB8452-94D2-4C95-856A-2C9EC8AA96EA}"/>
              </a:ext>
            </a:extLst>
          </p:cNvPr>
          <p:cNvSpPr txBox="1"/>
          <p:nvPr/>
        </p:nvSpPr>
        <p:spPr>
          <a:xfrm>
            <a:off x="4732102" y="4759454"/>
            <a:ext cx="2698516" cy="938719"/>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各金属加工の設備が動いているところや、作業の様子をご案内</a:t>
            </a:r>
            <a:endParaRPr kumimoji="1" lang="en-US" altLang="ja-JP"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あまり見る事の出来ない大きな機械や金属加工作業の様子について学べる内容</a:t>
            </a:r>
          </a:p>
        </p:txBody>
      </p:sp>
      <p:sp>
        <p:nvSpPr>
          <p:cNvPr id="81" name="テキスト ボックス 80">
            <a:extLst>
              <a:ext uri="{FF2B5EF4-FFF2-40B4-BE49-F238E27FC236}">
                <a16:creationId xmlns:a16="http://schemas.microsoft.com/office/drawing/2014/main" id="{4974F51C-0CBE-413C-862D-5852AAFFEDDA}"/>
              </a:ext>
            </a:extLst>
          </p:cNvPr>
          <p:cNvSpPr txBox="1"/>
          <p:nvPr/>
        </p:nvSpPr>
        <p:spPr>
          <a:xfrm>
            <a:off x="4779934" y="3428104"/>
            <a:ext cx="2698520" cy="430887"/>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押出成形機による樹脂パイプの生産の様子、自社品の製作工程を見学</a:t>
            </a:r>
          </a:p>
        </p:txBody>
      </p:sp>
      <p:pic>
        <p:nvPicPr>
          <p:cNvPr id="82" name="図 81">
            <a:extLst>
              <a:ext uri="{FF2B5EF4-FFF2-40B4-BE49-F238E27FC236}">
                <a16:creationId xmlns:a16="http://schemas.microsoft.com/office/drawing/2014/main" id="{4CFE89A0-C46D-4993-9DB3-4283A78D470D}"/>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7590852" y="4647232"/>
            <a:ext cx="1793450" cy="1050941"/>
          </a:xfrm>
          <a:prstGeom prst="rect">
            <a:avLst/>
          </a:prstGeom>
          <a:effectLst>
            <a:softEdge rad="38100"/>
          </a:effectLst>
        </p:spPr>
      </p:pic>
      <p:pic>
        <p:nvPicPr>
          <p:cNvPr id="83" name="図 82">
            <a:extLst>
              <a:ext uri="{FF2B5EF4-FFF2-40B4-BE49-F238E27FC236}">
                <a16:creationId xmlns:a16="http://schemas.microsoft.com/office/drawing/2014/main" id="{5124BFEB-0617-47AE-A965-D85400DE7217}"/>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2231895" y="3173674"/>
            <a:ext cx="1564289" cy="1243072"/>
          </a:xfrm>
          <a:prstGeom prst="rect">
            <a:avLst/>
          </a:prstGeom>
          <a:effectLst>
            <a:softEdge rad="38100"/>
          </a:effectLst>
        </p:spPr>
      </p:pic>
      <p:pic>
        <p:nvPicPr>
          <p:cNvPr id="84" name="図 83">
            <a:extLst>
              <a:ext uri="{FF2B5EF4-FFF2-40B4-BE49-F238E27FC236}">
                <a16:creationId xmlns:a16="http://schemas.microsoft.com/office/drawing/2014/main" id="{2F87FE35-8C7E-49E2-AF9E-E4EE2DA8FC1A}"/>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7590850" y="3149453"/>
            <a:ext cx="1748509" cy="1136623"/>
          </a:xfrm>
          <a:prstGeom prst="rect">
            <a:avLst/>
          </a:prstGeom>
          <a:effectLst>
            <a:softEdge rad="38100"/>
          </a:effectLst>
        </p:spPr>
      </p:pic>
      <p:sp>
        <p:nvSpPr>
          <p:cNvPr id="3" name="スライド番号プレースホルダー 2">
            <a:extLst>
              <a:ext uri="{FF2B5EF4-FFF2-40B4-BE49-F238E27FC236}">
                <a16:creationId xmlns:a16="http://schemas.microsoft.com/office/drawing/2014/main" id="{40DB1139-057E-439D-B652-CB3AAEDEE602}"/>
              </a:ext>
            </a:extLst>
          </p:cNvPr>
          <p:cNvSpPr>
            <a:spLocks noGrp="1"/>
          </p:cNvSpPr>
          <p:nvPr>
            <p:ph type="sldNum" sz="quarter" idx="12"/>
          </p:nvPr>
        </p:nvSpPr>
        <p:spPr/>
        <p:txBody>
          <a:bodyPr/>
          <a:lstStyle/>
          <a:p>
            <a:fld id="{29F2EF1E-626E-4657-9017-205445D3C8E1}" type="slidenum">
              <a:rPr kumimoji="1" lang="ja-JP" altLang="en-US" smtClean="0"/>
              <a:t>109</a:t>
            </a:fld>
            <a:endParaRPr kumimoji="1" lang="ja-JP" altLang="en-US" dirty="0"/>
          </a:p>
        </p:txBody>
      </p:sp>
      <p:sp>
        <p:nvSpPr>
          <p:cNvPr id="33" name="テキスト ボックス 32">
            <a:extLst>
              <a:ext uri="{FF2B5EF4-FFF2-40B4-BE49-F238E27FC236}">
                <a16:creationId xmlns:a16="http://schemas.microsoft.com/office/drawing/2014/main" id="{B2FAEB86-D44D-49FF-B3FE-CFCFBA813C64}"/>
              </a:ext>
            </a:extLst>
          </p:cNvPr>
          <p:cNvSpPr txBox="1"/>
          <p:nvPr/>
        </p:nvSpPr>
        <p:spPr>
          <a:xfrm>
            <a:off x="7313952" y="721158"/>
            <a:ext cx="2473818" cy="646331"/>
          </a:xfrm>
          <a:prstGeom prst="rect">
            <a:avLst/>
          </a:prstGeom>
          <a:noFill/>
          <a:ln>
            <a:solidFill>
              <a:schemeClr val="accent1"/>
            </a:solidFill>
          </a:ln>
        </p:spPr>
        <p:txBody>
          <a:bodyPr wrap="square">
            <a:spAutoFit/>
          </a:bodyPr>
          <a:lstStyle/>
          <a:p>
            <a:pPr marL="136525" indent="-136525"/>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成果</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日時点）</a:t>
            </a:r>
            <a:endParaRPr lang="en-US" altLang="ja-JP" sz="1200" dirty="0">
              <a:latin typeface="BIZ UDPゴシック" panose="020B0400000000000000" pitchFamily="50" charset="-128"/>
              <a:ea typeface="BIZ UDPゴシック" panose="020B0400000000000000" pitchFamily="50" charset="-128"/>
            </a:endParaRPr>
          </a:p>
          <a:p>
            <a:pPr marL="136525" indent="-136525"/>
            <a:r>
              <a:rPr lang="ja-JP" altLang="en-US" sz="1200" dirty="0">
                <a:latin typeface="BIZ UDPゴシック" panose="020B0400000000000000" pitchFamily="50" charset="-128"/>
                <a:ea typeface="BIZ UDPゴシック" panose="020B0400000000000000" pitchFamily="50" charset="-128"/>
              </a:rPr>
              <a:t>　登録企業数　</a:t>
            </a:r>
            <a:r>
              <a:rPr lang="en-US" altLang="ja-JP" sz="1200" dirty="0">
                <a:latin typeface="BIZ UDPゴシック" panose="020B0400000000000000" pitchFamily="50" charset="-128"/>
                <a:ea typeface="BIZ UDPゴシック" panose="020B0400000000000000" pitchFamily="50" charset="-128"/>
              </a:rPr>
              <a:t>184</a:t>
            </a:r>
            <a:r>
              <a:rPr lang="ja-JP" altLang="en-US" sz="1200" dirty="0">
                <a:latin typeface="BIZ UDPゴシック" panose="020B0400000000000000" pitchFamily="50" charset="-128"/>
                <a:ea typeface="BIZ UDPゴシック" panose="020B0400000000000000" pitchFamily="50" charset="-128"/>
              </a:rPr>
              <a:t>社</a:t>
            </a:r>
            <a:endParaRPr lang="en-US" altLang="ja-JP" sz="1200" dirty="0">
              <a:latin typeface="BIZ UDPゴシック" panose="020B0400000000000000" pitchFamily="50" charset="-128"/>
              <a:ea typeface="BIZ UDPゴシック" panose="020B0400000000000000" pitchFamily="50" charset="-128"/>
            </a:endParaRPr>
          </a:p>
          <a:p>
            <a:pPr marL="136525" indent="-136525"/>
            <a:r>
              <a:rPr lang="ja-JP" altLang="en-US" sz="1200" dirty="0">
                <a:latin typeface="BIZ UDPゴシック" panose="020B0400000000000000" pitchFamily="50" charset="-128"/>
                <a:ea typeface="BIZ UDPゴシック" panose="020B0400000000000000" pitchFamily="50" charset="-128"/>
              </a:rPr>
              <a:t>　工場視察受入数　</a:t>
            </a:r>
            <a:r>
              <a:rPr lang="en-US" altLang="ja-JP" sz="1200" dirty="0">
                <a:latin typeface="BIZ UDPゴシック" panose="020B0400000000000000" pitchFamily="50" charset="-128"/>
                <a:ea typeface="BIZ UDPゴシック" panose="020B0400000000000000" pitchFamily="50" charset="-128"/>
              </a:rPr>
              <a:t>73</a:t>
            </a:r>
            <a:r>
              <a:rPr lang="ja-JP" altLang="en-US" sz="1200" dirty="0">
                <a:latin typeface="BIZ UDPゴシック" panose="020B0400000000000000" pitchFamily="50" charset="-128"/>
                <a:ea typeface="BIZ UDPゴシック" panose="020B0400000000000000" pitchFamily="50" charset="-128"/>
              </a:rPr>
              <a:t>件、</a:t>
            </a:r>
            <a:r>
              <a:rPr lang="en-US" altLang="ja-JP" sz="1200" dirty="0">
                <a:latin typeface="BIZ UDPゴシック" panose="020B0400000000000000" pitchFamily="50" charset="-128"/>
                <a:ea typeface="BIZ UDPゴシック" panose="020B0400000000000000" pitchFamily="50" charset="-128"/>
              </a:rPr>
              <a:t>711</a:t>
            </a:r>
            <a:r>
              <a:rPr lang="ja-JP" altLang="en-US" sz="1200" dirty="0">
                <a:latin typeface="BIZ UDPゴシック" panose="020B0400000000000000" pitchFamily="50" charset="-128"/>
                <a:ea typeface="BIZ UDPゴシック" panose="020B0400000000000000" pitchFamily="50" charset="-128"/>
              </a:rPr>
              <a:t>名</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3333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中小企業参画促進</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□最先端技術・サービスの披露（リボーンチャレンジ）</a:t>
            </a:r>
          </a:p>
        </p:txBody>
      </p:sp>
      <p:sp>
        <p:nvSpPr>
          <p:cNvPr id="7" name="楕円 6">
            <a:extLst>
              <a:ext uri="{FF2B5EF4-FFF2-40B4-BE49-F238E27FC236}">
                <a16:creationId xmlns:a16="http://schemas.microsoft.com/office/drawing/2014/main" id="{267F8CA9-D27B-4452-AAB6-F3592D89147A}"/>
              </a:ext>
            </a:extLst>
          </p:cNvPr>
          <p:cNvSpPr/>
          <p:nvPr/>
        </p:nvSpPr>
        <p:spPr>
          <a:xfrm flipV="1">
            <a:off x="180309" y="733305"/>
            <a:ext cx="401362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38834F6-1059-42FA-88BF-D4CF2ED085D4}"/>
              </a:ext>
            </a:extLst>
          </p:cNvPr>
          <p:cNvSpPr/>
          <p:nvPr/>
        </p:nvSpPr>
        <p:spPr>
          <a:xfrm>
            <a:off x="180309" y="1078971"/>
            <a:ext cx="2380911"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9" name="テキスト ボックス 8">
            <a:extLst>
              <a:ext uri="{FF2B5EF4-FFF2-40B4-BE49-F238E27FC236}">
                <a16:creationId xmlns:a16="http://schemas.microsoft.com/office/drawing/2014/main" id="{82969327-1A83-4B76-8C7F-92A4C02D1059}"/>
              </a:ext>
            </a:extLst>
          </p:cNvPr>
          <p:cNvSpPr txBox="1"/>
          <p:nvPr/>
        </p:nvSpPr>
        <p:spPr>
          <a:xfrm>
            <a:off x="180309" y="1568436"/>
            <a:ext cx="9235008" cy="4030334"/>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ja-JP" altLang="en-US" sz="1400"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新技術開発などに取り組む大阪の優れた中小企業やスタートアップなどの技術・サービスを国内外へ広く発信</a:t>
            </a:r>
            <a:endParaRPr lang="en-US" altLang="ja-JP" sz="1400" b="1" dirty="0">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30000"/>
              </a:lnSpc>
              <a:spcBef>
                <a:spcPts val="0"/>
              </a:spcBef>
              <a:spcAft>
                <a:spcPts val="0"/>
              </a:spcAft>
              <a:buClrTx/>
              <a:buSzTx/>
              <a:tabLst/>
              <a:defRPr/>
            </a:pPr>
            <a:r>
              <a:rPr lang="ja-JP" altLang="en-US" sz="1400" b="1" dirty="0">
                <a:latin typeface="BIZ UDPゴシック" panose="020B0400000000000000" pitchFamily="50" charset="-128"/>
                <a:ea typeface="BIZ UDPゴシック" panose="020B0400000000000000" pitchFamily="50" charset="-128"/>
              </a:rPr>
              <a:t>　　</a:t>
            </a:r>
            <a:r>
              <a:rPr lang="ja-JP" altLang="en-US" sz="1400" b="1" i="0" dirty="0">
                <a:effectLst/>
                <a:latin typeface="BIZ UDPゴシック" panose="020B0400000000000000" pitchFamily="50" charset="-128"/>
                <a:ea typeface="BIZ UDPゴシック" panose="020B0400000000000000" pitchFamily="50" charset="-128"/>
              </a:rPr>
              <a:t>大阪のものづくり力やスタートアップによるイノベーションの発信によるプレゼンスの向上</a:t>
            </a:r>
            <a:endParaRPr lang="ja-JP" altLang="en-US" sz="1400" b="1" strike="sngStrike" dirty="0">
              <a:latin typeface="BIZ UDPゴシック" panose="020B0400000000000000" pitchFamily="50" charset="-128"/>
              <a:ea typeface="BIZ UDPゴシック" panose="020B0400000000000000" pitchFamily="50" charset="-128"/>
            </a:endParaRPr>
          </a:p>
          <a:p>
            <a:pPr marL="355600" marR="0" lvl="0" indent="-136525" algn="l" defTabSz="914400" rtl="0" eaLnBrk="1" fontAlgn="auto" latinLnBrk="0" hangingPunct="1">
              <a:lnSpc>
                <a:spcPct val="130000"/>
              </a:lnSpc>
              <a:spcBef>
                <a:spcPts val="0"/>
              </a:spcBef>
              <a:spcAft>
                <a:spcPts val="0"/>
              </a:spcAft>
              <a:buClrTx/>
              <a:buSzTx/>
              <a:tabLst/>
              <a:defRPr/>
            </a:pPr>
            <a:r>
              <a:rPr lang="ja-JP" altLang="en-US" sz="1200" dirty="0">
                <a:latin typeface="BIZ UDPゴシック" panose="020B0400000000000000" pitchFamily="50" charset="-128"/>
                <a:ea typeface="BIZ UDPゴシック" panose="020B0400000000000000" pitchFamily="50" charset="-128"/>
              </a:rPr>
              <a:t>・毎週異なる</a:t>
            </a:r>
            <a:r>
              <a:rPr lang="en-US" altLang="ja-JP" sz="1200" dirty="0">
                <a:latin typeface="BIZ UDPゴシック" panose="020B0400000000000000" pitchFamily="50" charset="-128"/>
                <a:ea typeface="BIZ UDPゴシック" panose="020B0400000000000000" pitchFamily="50" charset="-128"/>
              </a:rPr>
              <a:t>26</a:t>
            </a:r>
            <a:r>
              <a:rPr lang="ja-JP" altLang="en-US" sz="1200" dirty="0">
                <a:latin typeface="BIZ UDPゴシック" panose="020B0400000000000000" pitchFamily="50" charset="-128"/>
                <a:ea typeface="BIZ UDPゴシック" panose="020B0400000000000000" pitchFamily="50" charset="-128"/>
              </a:rPr>
              <a:t>のテーマで、</a:t>
            </a:r>
            <a:r>
              <a:rPr lang="en-US" altLang="ja-JP" sz="1200" dirty="0">
                <a:latin typeface="BIZ UDPゴシック" panose="020B0400000000000000" pitchFamily="50" charset="-128"/>
                <a:ea typeface="BIZ UDPゴシック" panose="020B0400000000000000" pitchFamily="50" charset="-128"/>
              </a:rPr>
              <a:t>432</a:t>
            </a:r>
            <a:r>
              <a:rPr lang="ja-JP" altLang="en-US" sz="1200" dirty="0">
                <a:latin typeface="BIZ UDPゴシック" panose="020B0400000000000000" pitchFamily="50" charset="-128"/>
                <a:ea typeface="BIZ UDPゴシック" panose="020B0400000000000000" pitchFamily="50" charset="-128"/>
              </a:rPr>
              <a:t>社が展示出展</a:t>
            </a:r>
            <a:endParaRPr lang="en-US" altLang="ja-JP" sz="1200" dirty="0">
              <a:latin typeface="BIZ UDPゴシック" panose="020B0400000000000000" pitchFamily="50" charset="-128"/>
              <a:ea typeface="BIZ UDPゴシック" panose="020B0400000000000000" pitchFamily="50" charset="-128"/>
            </a:endParaRPr>
          </a:p>
          <a:p>
            <a:pPr marL="355600" marR="0" lvl="0" indent="-136525" algn="l" defTabSz="914400" rtl="0" eaLnBrk="1" fontAlgn="auto" latinLnBrk="0" hangingPunct="1">
              <a:lnSpc>
                <a:spcPct val="130000"/>
              </a:lnSpc>
              <a:spcBef>
                <a:spcPts val="0"/>
              </a:spcBef>
              <a:spcAft>
                <a:spcPts val="0"/>
              </a:spcAft>
              <a:buClrTx/>
              <a:buSzTx/>
              <a:tabLst/>
              <a:defRPr/>
            </a:pPr>
            <a:r>
              <a:rPr lang="ja-JP" altLang="en-US" sz="1200" dirty="0">
                <a:latin typeface="BIZ UDPゴシック" panose="020B0400000000000000" pitchFamily="50" charset="-128"/>
                <a:ea typeface="BIZ UDPゴシック" panose="020B0400000000000000" pitchFamily="50" charset="-128"/>
              </a:rPr>
              <a:t>　（運営：大阪産業局・大阪商工会議所　テーマ企画：支援機関</a:t>
            </a:r>
            <a:r>
              <a:rPr lang="en-US" altLang="ja-JP" sz="1200" dirty="0">
                <a:latin typeface="BIZ UDPゴシック" panose="020B0400000000000000" pitchFamily="50" charset="-128"/>
                <a:ea typeface="BIZ UDPゴシック" panose="020B0400000000000000" pitchFamily="50" charset="-128"/>
              </a:rPr>
              <a:t>14</a:t>
            </a:r>
            <a:r>
              <a:rPr lang="ja-JP" altLang="en-US" sz="1200" dirty="0">
                <a:latin typeface="BIZ UDPゴシック" panose="020B0400000000000000" pitchFamily="50" charset="-128"/>
                <a:ea typeface="BIZ UDPゴシック" panose="020B0400000000000000" pitchFamily="50" charset="-128"/>
              </a:rPr>
              <a:t>団体）</a:t>
            </a:r>
            <a:endParaRPr lang="en-US" altLang="ja-JP" sz="1200" dirty="0">
              <a:latin typeface="BIZ UDPゴシック" panose="020B0400000000000000" pitchFamily="50" charset="-128"/>
              <a:ea typeface="BIZ UDPゴシック" panose="020B0400000000000000" pitchFamily="50" charset="-128"/>
            </a:endParaRPr>
          </a:p>
          <a:p>
            <a:pPr marL="355600" marR="0" lvl="0" indent="-136525" algn="l" defTabSz="914400" rtl="0" eaLnBrk="1" fontAlgn="auto" latinLnBrk="0" hangingPunct="1">
              <a:lnSpc>
                <a:spcPct val="130000"/>
              </a:lnSpc>
              <a:spcBef>
                <a:spcPts val="0"/>
              </a:spcBef>
              <a:spcAft>
                <a:spcPts val="0"/>
              </a:spcAft>
              <a:buClrTx/>
              <a:buSzTx/>
              <a:tabLst/>
              <a:defRPr/>
            </a:pPr>
            <a:r>
              <a:rPr lang="ja-JP" altLang="en-US" sz="11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海外からの視察団等を大阪ヘルスケアパビリオンのリボーンチャレンジゾーンに案内し、</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出展企業とのマッチングなどビジネス機会を創出</a:t>
            </a:r>
          </a:p>
          <a:p>
            <a:pPr marL="355600" marR="0" lvl="0" indent="-136525" algn="l" defTabSz="914400" rtl="0" eaLnBrk="1" fontAlgn="auto" latinLnBrk="0" hangingPunct="1">
              <a:lnSpc>
                <a:spcPct val="130000"/>
              </a:lnSpc>
              <a:spcBef>
                <a:spcPts val="0"/>
              </a:spcBef>
              <a:spcAft>
                <a:spcPts val="0"/>
              </a:spcAft>
              <a:buClrTx/>
              <a:buSzTx/>
              <a:tabLst/>
              <a:defRPr/>
            </a:pPr>
            <a:r>
              <a:rPr lang="ja-JP" altLang="en-US" sz="1200" dirty="0">
                <a:latin typeface="BIZ UDPゴシック" panose="020B0400000000000000" pitchFamily="50" charset="-128"/>
                <a:ea typeface="BIZ UDPゴシック" panose="020B0400000000000000" pitchFamily="50" charset="-128"/>
              </a:rPr>
              <a:t>・万博会場外展示として、５会場</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で医療・介護等のテーマに応じた展示を実施</a:t>
            </a:r>
            <a:endParaRPr lang="en-US" altLang="ja-JP" sz="1200" dirty="0">
              <a:latin typeface="BIZ UDPゴシック" panose="020B0400000000000000" pitchFamily="50" charset="-128"/>
              <a:ea typeface="BIZ UDPゴシック" panose="020B0400000000000000" pitchFamily="50" charset="-128"/>
            </a:endParaRPr>
          </a:p>
          <a:p>
            <a:pPr marL="355600" indent="-136525">
              <a:lnSpc>
                <a:spcPct val="130000"/>
              </a:lnSpc>
            </a:pPr>
            <a:r>
              <a:rPr lang="en-US" altLang="ja-JP" sz="1050" dirty="0">
                <a:latin typeface="BIZ UDPゴシック" panose="020B0400000000000000" pitchFamily="50" charset="-128"/>
                <a:ea typeface="BIZ UDPゴシック" panose="020B0400000000000000" pitchFamily="50" charset="-128"/>
              </a:rPr>
              <a:t>(※)</a:t>
            </a:r>
            <a:r>
              <a:rPr lang="en-US" altLang="ja-JP" sz="1050" dirty="0" err="1">
                <a:latin typeface="BIZ UDPゴシック" panose="020B0400000000000000" pitchFamily="50" charset="-128"/>
                <a:ea typeface="BIZ UDPゴシック" panose="020B0400000000000000" pitchFamily="50" charset="-128"/>
              </a:rPr>
              <a:t>Nakanoshima</a:t>
            </a:r>
            <a:r>
              <a:rPr lang="en-US" altLang="ja-JP" sz="1050" dirty="0">
                <a:latin typeface="BIZ UDPゴシック" panose="020B0400000000000000" pitchFamily="50" charset="-128"/>
                <a:ea typeface="BIZ UDPゴシック" panose="020B0400000000000000" pitchFamily="50" charset="-128"/>
              </a:rPr>
              <a:t> </a:t>
            </a:r>
            <a:r>
              <a:rPr lang="en-US" altLang="ja-JP" sz="1050" dirty="0" err="1">
                <a:latin typeface="BIZ UDPゴシック" panose="020B0400000000000000" pitchFamily="50" charset="-128"/>
                <a:ea typeface="BIZ UDPゴシック" panose="020B0400000000000000" pitchFamily="50" charset="-128"/>
              </a:rPr>
              <a:t>Qross</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ATC</a:t>
            </a:r>
            <a:r>
              <a:rPr lang="ja-JP" altLang="en-US" sz="1050" dirty="0">
                <a:latin typeface="BIZ UDPゴシック" panose="020B0400000000000000" pitchFamily="50" charset="-128"/>
                <a:ea typeface="BIZ UDPゴシック" panose="020B0400000000000000" pitchFamily="50" charset="-128"/>
              </a:rPr>
              <a:t>エイジレスセンター、</a:t>
            </a:r>
            <a:r>
              <a:rPr lang="en-US" altLang="ja-JP" sz="1050" dirty="0">
                <a:latin typeface="BIZ UDPゴシック" panose="020B0400000000000000" pitchFamily="50" charset="-128"/>
                <a:ea typeface="BIZ UDPゴシック" panose="020B0400000000000000" pitchFamily="50" charset="-128"/>
              </a:rPr>
              <a:t>JAM BASE</a:t>
            </a:r>
            <a:r>
              <a:rPr lang="ja-JP" altLang="en-US" sz="1050" dirty="0">
                <a:latin typeface="BIZ UDPゴシック" panose="020B0400000000000000" pitchFamily="50" charset="-128"/>
                <a:ea typeface="BIZ UDPゴシック" panose="020B0400000000000000" pitchFamily="50" charset="-128"/>
              </a:rPr>
              <a:t>、</a:t>
            </a:r>
            <a:r>
              <a:rPr lang="en-US" altLang="ja-JP" sz="1050" dirty="0">
                <a:effectLst/>
                <a:latin typeface="BIZ UDPゴシック" panose="020B0400000000000000" pitchFamily="50" charset="-128"/>
                <a:cs typeface="ＭＳ Ｐゴシック" panose="020B0600070205080204" pitchFamily="50" charset="-128"/>
              </a:rPr>
              <a:t>QUINTBRIDGE</a:t>
            </a:r>
            <a:r>
              <a:rPr lang="ja-JP" altLang="ja-JP" sz="1050" dirty="0">
                <a:effectLst/>
                <a:ea typeface="BIZ UDPゴシック" panose="020B0400000000000000" pitchFamily="50" charset="-128"/>
                <a:cs typeface="ＭＳ Ｐゴシック" panose="020B0600070205080204" pitchFamily="50" charset="-128"/>
              </a:rPr>
              <a:t>、</a:t>
            </a:r>
            <a:r>
              <a:rPr lang="en-US" altLang="ja-JP" sz="1050" dirty="0">
                <a:latin typeface="BIZ UDPゴシック" panose="020B0400000000000000" pitchFamily="50" charset="-128"/>
                <a:ea typeface="BIZ UDPゴシック" panose="020B0400000000000000" pitchFamily="50" charset="-128"/>
              </a:rPr>
              <a:t>MOBIO</a:t>
            </a:r>
          </a:p>
          <a:p>
            <a:pPr marL="355600" indent="-136525">
              <a:lnSpc>
                <a:spcPct val="130000"/>
              </a:lnSpc>
            </a:pPr>
            <a:endParaRPr lang="en-US" altLang="ja-JP" sz="1050" dirty="0">
              <a:latin typeface="BIZ UDPゴシック" panose="020B0400000000000000" pitchFamily="50" charset="-128"/>
              <a:ea typeface="BIZ UDPゴシック" panose="020B0400000000000000" pitchFamily="50" charset="-128"/>
            </a:endParaRPr>
          </a:p>
          <a:p>
            <a:pPr marL="355600" indent="-136525"/>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月９、１０日に</a:t>
            </a:r>
            <a:r>
              <a:rPr lang="ja-JP" altLang="en-US" sz="1200" b="0" i="0" dirty="0">
                <a:effectLst/>
                <a:latin typeface="BIZ UDPゴシック" panose="020B0400000000000000" pitchFamily="50" charset="-128"/>
                <a:ea typeface="BIZ UDPゴシック" panose="020B0400000000000000" pitchFamily="50" charset="-128"/>
              </a:rPr>
              <a:t>リボーンチャレンジに出展した中小企業・スタートアップが、万博で披露した</a:t>
            </a:r>
            <a:br>
              <a:rPr lang="en-US" altLang="ja-JP" sz="1200" dirty="0">
                <a:latin typeface="BIZ UDPゴシック" panose="020B0400000000000000" pitchFamily="50" charset="-128"/>
                <a:ea typeface="BIZ UDPゴシック" panose="020B0400000000000000" pitchFamily="50" charset="-128"/>
              </a:rPr>
            </a:br>
            <a:r>
              <a:rPr lang="ja-JP" altLang="en-US" sz="1200" b="0" i="0" dirty="0">
                <a:effectLst/>
                <a:latin typeface="BIZ UDPゴシック" panose="020B0400000000000000" pitchFamily="50" charset="-128"/>
                <a:ea typeface="BIZ UDPゴシック" panose="020B0400000000000000" pitchFamily="50" charset="-128"/>
              </a:rPr>
              <a:t>出展品・技術を展示、商談する</a:t>
            </a:r>
            <a:r>
              <a:rPr lang="en-US" altLang="ja-JP" sz="1200" dirty="0">
                <a:latin typeface="BIZ UDPゴシック" panose="020B0400000000000000" pitchFamily="50" charset="-128"/>
                <a:ea typeface="BIZ UDPゴシック" panose="020B0400000000000000" pitchFamily="50" charset="-128"/>
              </a:rPr>
              <a:t> </a:t>
            </a:r>
            <a:r>
              <a:rPr lang="ja-JP" altLang="en-US" sz="1200" b="0" i="0" dirty="0">
                <a:effectLst/>
                <a:latin typeface="BIZ UDPゴシック" panose="020B0400000000000000" pitchFamily="50" charset="-128"/>
                <a:ea typeface="BIZ UDPゴシック" panose="020B0400000000000000" pitchFamily="50" charset="-128"/>
              </a:rPr>
              <a:t>「万博リボーンチャレンジ・ビジネス・エキスポ」を開催</a:t>
            </a:r>
            <a:endParaRPr lang="en-US" altLang="ja-JP" sz="1200" dirty="0">
              <a:latin typeface="BIZ UDPゴシック" panose="020B0400000000000000" pitchFamily="50" charset="-128"/>
              <a:ea typeface="BIZ UDPゴシック" panose="020B0400000000000000" pitchFamily="50" charset="-128"/>
            </a:endParaRPr>
          </a:p>
          <a:p>
            <a:pPr marL="136525" indent="-136525"/>
            <a:endParaRPr lang="en-US" altLang="ja-JP" sz="1050" dirty="0">
              <a:latin typeface="BIZ UDPゴシック" panose="020B0400000000000000" pitchFamily="50" charset="-128"/>
              <a:ea typeface="BIZ UDPゴシック" panose="020B0400000000000000" pitchFamily="50" charset="-128"/>
            </a:endParaRPr>
          </a:p>
          <a:p>
            <a:pPr marL="136525" indent="-136525"/>
            <a:endParaRPr lang="en-US" altLang="ja-JP" sz="1050" dirty="0">
              <a:latin typeface="BIZ UDPゴシック" panose="020B0400000000000000" pitchFamily="50" charset="-128"/>
              <a:ea typeface="BIZ UDPゴシック" panose="020B0400000000000000" pitchFamily="50" charset="-128"/>
            </a:endParaRPr>
          </a:p>
          <a:p>
            <a:pPr marL="355600" indent="-228600">
              <a:tabLst>
                <a:tab pos="355600" algn="l"/>
              </a:tabLst>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成果</a:t>
            </a:r>
            <a:r>
              <a:rPr lang="en-US" altLang="ja-JP" sz="1400" b="1"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（令和</a:t>
            </a:r>
            <a:r>
              <a:rPr lang="en-US" altLang="ja-JP" sz="1050" dirty="0">
                <a:latin typeface="BIZ UDPゴシック" panose="020B0400000000000000" pitchFamily="50" charset="-128"/>
                <a:ea typeface="BIZ UDPゴシック" panose="020B0400000000000000" pitchFamily="50" charset="-128"/>
              </a:rPr>
              <a:t>7</a:t>
            </a:r>
            <a:r>
              <a:rPr lang="ja-JP" altLang="en-US" sz="1050" dirty="0">
                <a:latin typeface="BIZ UDPゴシック" panose="020B0400000000000000" pitchFamily="50" charset="-128"/>
                <a:ea typeface="BIZ UDPゴシック" panose="020B0400000000000000" pitchFamily="50" charset="-128"/>
              </a:rPr>
              <a:t>年１０月１３日時点）</a:t>
            </a:r>
            <a:endParaRPr lang="en-US" altLang="ja-JP" sz="1050" dirty="0">
              <a:latin typeface="BIZ UDPゴシック" panose="020B0400000000000000" pitchFamily="50" charset="-128"/>
              <a:ea typeface="BIZ UDPゴシック" panose="020B0400000000000000" pitchFamily="50" charset="-128"/>
            </a:endParaRPr>
          </a:p>
          <a:p>
            <a:pPr marL="355600" indent="-228600">
              <a:tabLst>
                <a:tab pos="355600" algn="l"/>
              </a:tabLst>
            </a:pPr>
            <a:r>
              <a:rPr lang="ja-JP" altLang="en-US" sz="1200" dirty="0">
                <a:latin typeface="BIZ UDPゴシック" panose="020B0400000000000000" pitchFamily="50" charset="-128"/>
                <a:ea typeface="BIZ UDPゴシック" panose="020B0400000000000000" pitchFamily="50" charset="-128"/>
              </a:rPr>
              <a:t>　来場者数　約２６７万</a:t>
            </a:r>
            <a:r>
              <a:rPr lang="en-US" altLang="ja-JP" sz="1200" dirty="0">
                <a:latin typeface="BIZ UDPゴシック" panose="020B0400000000000000" pitchFamily="50" charset="-128"/>
                <a:ea typeface="BIZ UDPゴシック" panose="020B0400000000000000" pitchFamily="50" charset="-128"/>
              </a:rPr>
              <a:t>4,000</a:t>
            </a:r>
            <a:r>
              <a:rPr lang="ja-JP" altLang="en-US" sz="1200" dirty="0">
                <a:latin typeface="BIZ UDPゴシック" panose="020B0400000000000000" pitchFamily="50" charset="-128"/>
                <a:ea typeface="BIZ UDPゴシック" panose="020B0400000000000000" pitchFamily="50" charset="-128"/>
              </a:rPr>
              <a:t>人</a:t>
            </a:r>
            <a:endParaRPr lang="en-US" altLang="ja-JP" sz="1200" dirty="0">
              <a:latin typeface="BIZ UDPゴシック" panose="020B0400000000000000" pitchFamily="50" charset="-128"/>
              <a:ea typeface="BIZ UDPゴシック" panose="020B0400000000000000" pitchFamily="50" charset="-128"/>
            </a:endParaRPr>
          </a:p>
          <a:p>
            <a:pPr marL="355600" indent="-228600">
              <a:tabLst>
                <a:tab pos="355600" algn="l"/>
              </a:tabLst>
            </a:pPr>
            <a:r>
              <a:rPr lang="ja-JP" altLang="en-US" sz="1200" dirty="0">
                <a:latin typeface="BIZ UDPゴシック" panose="020B0400000000000000" pitchFamily="50" charset="-128"/>
                <a:ea typeface="BIZ UDPゴシック" panose="020B0400000000000000" pitchFamily="50" charset="-128"/>
              </a:rPr>
              <a:t>　出展企業へ海外からの企業団等との</a:t>
            </a:r>
            <a:endParaRPr lang="en-US" altLang="ja-JP" sz="1200" dirty="0">
              <a:latin typeface="BIZ UDPゴシック" panose="020B0400000000000000" pitchFamily="50" charset="-128"/>
              <a:ea typeface="BIZ UDPゴシック" panose="020B0400000000000000" pitchFamily="50" charset="-128"/>
            </a:endParaRPr>
          </a:p>
          <a:p>
            <a:pPr marL="355600" indent="-228600">
              <a:tabLst>
                <a:tab pos="355600" algn="l"/>
              </a:tabLst>
            </a:pPr>
            <a:r>
              <a:rPr lang="ja-JP" altLang="en-US" sz="1200" dirty="0">
                <a:latin typeface="BIZ UDPゴシック" panose="020B0400000000000000" pitchFamily="50" charset="-128"/>
                <a:ea typeface="BIZ UDPゴシック" panose="020B0400000000000000" pitchFamily="50" charset="-128"/>
              </a:rPr>
              <a:t>　マッチング機会を提供した数　８５件５３０社</a:t>
            </a:r>
            <a:endParaRPr lang="en-US" altLang="ja-JP" sz="1200" dirty="0">
              <a:latin typeface="BIZ UDPゴシック" panose="020B0400000000000000" pitchFamily="50" charset="-128"/>
              <a:ea typeface="BIZ UDPゴシック" panose="020B0400000000000000" pitchFamily="50" charset="-128"/>
            </a:endParaRPr>
          </a:p>
          <a:p>
            <a:pPr marL="355600" indent="-228600">
              <a:tabLst>
                <a:tab pos="355600" algn="l"/>
              </a:tabLst>
            </a:pPr>
            <a:r>
              <a:rPr lang="ja-JP" altLang="en-US" sz="1200" dirty="0">
                <a:latin typeface="BIZ UDPゴシック" panose="020B0400000000000000" pitchFamily="50" charset="-128"/>
                <a:ea typeface="BIZ UDPゴシック" panose="020B0400000000000000" pitchFamily="50" charset="-128"/>
              </a:rPr>
              <a:t>　</a:t>
            </a:r>
          </a:p>
        </p:txBody>
      </p:sp>
      <p:sp>
        <p:nvSpPr>
          <p:cNvPr id="3" name="スライド番号プレースホルダー 2">
            <a:extLst>
              <a:ext uri="{FF2B5EF4-FFF2-40B4-BE49-F238E27FC236}">
                <a16:creationId xmlns:a16="http://schemas.microsoft.com/office/drawing/2014/main" id="{4B78A47F-231B-405A-A4C6-4907A81E65C2}"/>
              </a:ext>
            </a:extLst>
          </p:cNvPr>
          <p:cNvSpPr>
            <a:spLocks noGrp="1"/>
          </p:cNvSpPr>
          <p:nvPr>
            <p:ph type="sldNum" sz="quarter" idx="12"/>
          </p:nvPr>
        </p:nvSpPr>
        <p:spPr/>
        <p:txBody>
          <a:bodyPr/>
          <a:lstStyle/>
          <a:p>
            <a:fld id="{29F2EF1E-626E-4657-9017-205445D3C8E1}" type="slidenum">
              <a:rPr kumimoji="1" lang="ja-JP" altLang="en-US" smtClean="0"/>
              <a:t>110</a:t>
            </a:fld>
            <a:endParaRPr kumimoji="1" lang="ja-JP" altLang="en-US" dirty="0"/>
          </a:p>
        </p:txBody>
      </p:sp>
      <p:pic>
        <p:nvPicPr>
          <p:cNvPr id="10" name="図 9">
            <a:extLst>
              <a:ext uri="{FF2B5EF4-FFF2-40B4-BE49-F238E27FC236}">
                <a16:creationId xmlns:a16="http://schemas.microsoft.com/office/drawing/2014/main" id="{E26548DB-131B-433A-A152-4AE3E65FDF6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7967" y="2436137"/>
            <a:ext cx="2639846" cy="1712720"/>
          </a:xfrm>
          <a:prstGeom prst="rect">
            <a:avLst/>
          </a:prstGeom>
          <a:noFill/>
          <a:ln>
            <a:noFill/>
          </a:ln>
        </p:spPr>
      </p:pic>
      <p:pic>
        <p:nvPicPr>
          <p:cNvPr id="11" name="図 10" descr="空港のロビーにいる男性&#10;&#10;AI によって生成されたコンテンツは間違っている可能性があります。">
            <a:extLst>
              <a:ext uri="{FF2B5EF4-FFF2-40B4-BE49-F238E27FC236}">
                <a16:creationId xmlns:a16="http://schemas.microsoft.com/office/drawing/2014/main" id="{BBF591F4-EF83-42FC-A234-0625492DE0C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56619" y="4606094"/>
            <a:ext cx="1421159" cy="1891713"/>
          </a:xfrm>
          <a:prstGeom prst="rect">
            <a:avLst/>
          </a:prstGeom>
        </p:spPr>
      </p:pic>
      <p:sp>
        <p:nvSpPr>
          <p:cNvPr id="12" name="テキスト ボックス 11">
            <a:extLst>
              <a:ext uri="{FF2B5EF4-FFF2-40B4-BE49-F238E27FC236}">
                <a16:creationId xmlns:a16="http://schemas.microsoft.com/office/drawing/2014/main" id="{F46B744F-89FA-4D23-82C2-8DF9DB9E14CF}"/>
              </a:ext>
            </a:extLst>
          </p:cNvPr>
          <p:cNvSpPr txBox="1"/>
          <p:nvPr/>
        </p:nvSpPr>
        <p:spPr>
          <a:xfrm>
            <a:off x="7162403" y="4148971"/>
            <a:ext cx="2350973" cy="261610"/>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100" dirty="0"/>
              <a:t>リボーンチャレンジの展示例</a:t>
            </a:r>
            <a:endParaRPr lang="en-US" altLang="ja-JP" sz="1100" dirty="0"/>
          </a:p>
        </p:txBody>
      </p:sp>
      <p:sp>
        <p:nvSpPr>
          <p:cNvPr id="13" name="テキスト ボックス 12">
            <a:extLst>
              <a:ext uri="{FF2B5EF4-FFF2-40B4-BE49-F238E27FC236}">
                <a16:creationId xmlns:a16="http://schemas.microsoft.com/office/drawing/2014/main" id="{74369B70-4379-4ACE-BDBF-0755F812BBD2}"/>
              </a:ext>
            </a:extLst>
          </p:cNvPr>
          <p:cNvSpPr txBox="1"/>
          <p:nvPr/>
        </p:nvSpPr>
        <p:spPr>
          <a:xfrm>
            <a:off x="4864018" y="6488461"/>
            <a:ext cx="1806360" cy="430887"/>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100" dirty="0"/>
              <a:t>海外からの視察団</a:t>
            </a:r>
            <a:endParaRPr lang="en-US" altLang="ja-JP" sz="1100" dirty="0"/>
          </a:p>
          <a:p>
            <a:pPr marL="0" indent="0" algn="ctr">
              <a:lnSpc>
                <a:spcPct val="100000"/>
              </a:lnSpc>
              <a:buNone/>
            </a:pPr>
            <a:r>
              <a:rPr lang="ja-JP" altLang="en-US" sz="1100" dirty="0"/>
              <a:t>（ルクセンブルク）</a:t>
            </a:r>
            <a:endParaRPr lang="en-US" altLang="ja-JP" sz="1100" dirty="0"/>
          </a:p>
        </p:txBody>
      </p:sp>
      <p:pic>
        <p:nvPicPr>
          <p:cNvPr id="14" name="図 13" descr="テーブルを囲んでいる人達&#10;&#10;AI によって生成されたコンテンツは間違っている可能性があります。">
            <a:extLst>
              <a:ext uri="{FF2B5EF4-FFF2-40B4-BE49-F238E27FC236}">
                <a16:creationId xmlns:a16="http://schemas.microsoft.com/office/drawing/2014/main" id="{1CC2FDED-2E6F-4899-A0B2-958D82E8CAB8}"/>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37018" y="4627538"/>
            <a:ext cx="3052833" cy="1860923"/>
          </a:xfrm>
          <a:prstGeom prst="rect">
            <a:avLst/>
          </a:prstGeom>
          <a:noFill/>
          <a:ln>
            <a:noFill/>
          </a:ln>
        </p:spPr>
      </p:pic>
      <p:sp>
        <p:nvSpPr>
          <p:cNvPr id="15" name="テキスト ボックス 14">
            <a:extLst>
              <a:ext uri="{FF2B5EF4-FFF2-40B4-BE49-F238E27FC236}">
                <a16:creationId xmlns:a16="http://schemas.microsoft.com/office/drawing/2014/main" id="{A69CEFCA-E404-41D0-B8DE-74E958DD1EC4}"/>
              </a:ext>
            </a:extLst>
          </p:cNvPr>
          <p:cNvSpPr txBox="1"/>
          <p:nvPr/>
        </p:nvSpPr>
        <p:spPr>
          <a:xfrm>
            <a:off x="6737017" y="6488461"/>
            <a:ext cx="3052833" cy="430887"/>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100" dirty="0"/>
              <a:t>出展企業が海外からの視察団（インド）に</a:t>
            </a:r>
            <a:endParaRPr lang="en-US" altLang="ja-JP" sz="1100" dirty="0"/>
          </a:p>
          <a:p>
            <a:pPr marL="0" indent="0" algn="ctr">
              <a:lnSpc>
                <a:spcPct val="100000"/>
              </a:lnSpc>
              <a:buNone/>
            </a:pPr>
            <a:r>
              <a:rPr lang="ja-JP" altLang="en-US" sz="1100" dirty="0"/>
              <a:t>プレゼンテーションを行った様子</a:t>
            </a:r>
            <a:endParaRPr lang="en-US" altLang="ja-JP" sz="1100" dirty="0"/>
          </a:p>
        </p:txBody>
      </p:sp>
    </p:spTree>
    <p:extLst>
      <p:ext uri="{BB962C8B-B14F-4D97-AF65-F5344CB8AC3E}">
        <p14:creationId xmlns:p14="http://schemas.microsoft.com/office/powerpoint/2010/main" val="196990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中小企業参画促進</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□最先端技術・サービスの披露（リボーンチャレンジ）</a:t>
            </a:r>
          </a:p>
        </p:txBody>
      </p:sp>
      <p:sp>
        <p:nvSpPr>
          <p:cNvPr id="7" name="楕円 6">
            <a:extLst>
              <a:ext uri="{FF2B5EF4-FFF2-40B4-BE49-F238E27FC236}">
                <a16:creationId xmlns:a16="http://schemas.microsoft.com/office/drawing/2014/main" id="{267F8CA9-D27B-4452-AAB6-F3592D89147A}"/>
              </a:ext>
            </a:extLst>
          </p:cNvPr>
          <p:cNvSpPr/>
          <p:nvPr/>
        </p:nvSpPr>
        <p:spPr>
          <a:xfrm flipV="1">
            <a:off x="180309" y="733305"/>
            <a:ext cx="401362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065FDC92-B99F-4062-8C57-1A2216D50085}"/>
              </a:ext>
            </a:extLst>
          </p:cNvPr>
          <p:cNvGrpSpPr/>
          <p:nvPr/>
        </p:nvGrpSpPr>
        <p:grpSpPr>
          <a:xfrm>
            <a:off x="90154" y="890154"/>
            <a:ext cx="10078137" cy="6132905"/>
            <a:chOff x="609884" y="1791749"/>
            <a:chExt cx="11050526" cy="6206286"/>
          </a:xfrm>
        </p:grpSpPr>
        <p:sp>
          <p:nvSpPr>
            <p:cNvPr id="134" name="正方形/長方形 133">
              <a:extLst>
                <a:ext uri="{FF2B5EF4-FFF2-40B4-BE49-F238E27FC236}">
                  <a16:creationId xmlns:a16="http://schemas.microsoft.com/office/drawing/2014/main" id="{613923EA-79F6-4B3A-88AA-BE2A8E71E3C8}"/>
                </a:ext>
              </a:extLst>
            </p:cNvPr>
            <p:cNvSpPr/>
            <p:nvPr/>
          </p:nvSpPr>
          <p:spPr>
            <a:xfrm>
              <a:off x="2807246" y="4708062"/>
              <a:ext cx="2664000" cy="117872"/>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5" name="正方形/長方形 134">
              <a:extLst>
                <a:ext uri="{FF2B5EF4-FFF2-40B4-BE49-F238E27FC236}">
                  <a16:creationId xmlns:a16="http://schemas.microsoft.com/office/drawing/2014/main" id="{904D324D-AF71-4AC2-B954-5704A2DA7F39}"/>
                </a:ext>
              </a:extLst>
            </p:cNvPr>
            <p:cNvSpPr/>
            <p:nvPr/>
          </p:nvSpPr>
          <p:spPr>
            <a:xfrm>
              <a:off x="7140210" y="4708062"/>
              <a:ext cx="2664000" cy="117872"/>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6" name="正方形/長方形 135">
              <a:extLst>
                <a:ext uri="{FF2B5EF4-FFF2-40B4-BE49-F238E27FC236}">
                  <a16:creationId xmlns:a16="http://schemas.microsoft.com/office/drawing/2014/main" id="{43665A50-F556-4EE6-AEE3-F2A7015344B6}"/>
                </a:ext>
              </a:extLst>
            </p:cNvPr>
            <p:cNvSpPr/>
            <p:nvPr/>
          </p:nvSpPr>
          <p:spPr>
            <a:xfrm>
              <a:off x="2807246" y="6026179"/>
              <a:ext cx="2664000" cy="117872"/>
            </a:xfrm>
            <a:prstGeom prst="rect">
              <a:avLst/>
            </a:prstGeom>
            <a:solidFill>
              <a:schemeClr val="accent2">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7" name="正方形/長方形 136">
              <a:extLst>
                <a:ext uri="{FF2B5EF4-FFF2-40B4-BE49-F238E27FC236}">
                  <a16:creationId xmlns:a16="http://schemas.microsoft.com/office/drawing/2014/main" id="{56F2C845-3D21-46CA-86BA-965ABC9CF328}"/>
                </a:ext>
              </a:extLst>
            </p:cNvPr>
            <p:cNvSpPr/>
            <p:nvPr/>
          </p:nvSpPr>
          <p:spPr>
            <a:xfrm>
              <a:off x="7136808" y="6026179"/>
              <a:ext cx="2664000" cy="117872"/>
            </a:xfrm>
            <a:prstGeom prst="rect">
              <a:avLst/>
            </a:prstGeom>
            <a:solidFill>
              <a:schemeClr val="accent2">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8" name="正方形/長方形 137">
              <a:extLst>
                <a:ext uri="{FF2B5EF4-FFF2-40B4-BE49-F238E27FC236}">
                  <a16:creationId xmlns:a16="http://schemas.microsoft.com/office/drawing/2014/main" id="{35BE9A03-0D53-48C7-93C8-968E849D8DE3}"/>
                </a:ext>
              </a:extLst>
            </p:cNvPr>
            <p:cNvSpPr/>
            <p:nvPr/>
          </p:nvSpPr>
          <p:spPr>
            <a:xfrm>
              <a:off x="2807246" y="2121600"/>
              <a:ext cx="2664000" cy="117872"/>
            </a:xfrm>
            <a:prstGeom prst="rect">
              <a:avLst/>
            </a:prstGeom>
            <a:solidFill>
              <a:schemeClr val="accent5">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9" name="正方形/長方形 138">
              <a:extLst>
                <a:ext uri="{FF2B5EF4-FFF2-40B4-BE49-F238E27FC236}">
                  <a16:creationId xmlns:a16="http://schemas.microsoft.com/office/drawing/2014/main" id="{38311142-9503-4790-9FD5-7DC4041AF372}"/>
                </a:ext>
              </a:extLst>
            </p:cNvPr>
            <p:cNvSpPr/>
            <p:nvPr/>
          </p:nvSpPr>
          <p:spPr>
            <a:xfrm>
              <a:off x="7110253" y="2125711"/>
              <a:ext cx="2664000" cy="117872"/>
            </a:xfrm>
            <a:prstGeom prst="rect">
              <a:avLst/>
            </a:prstGeom>
            <a:solidFill>
              <a:schemeClr val="accent5">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0" name="正方形/長方形 139">
              <a:extLst>
                <a:ext uri="{FF2B5EF4-FFF2-40B4-BE49-F238E27FC236}">
                  <a16:creationId xmlns:a16="http://schemas.microsoft.com/office/drawing/2014/main" id="{CF1D92FD-07B4-4AFB-AED0-1B978E41F626}"/>
                </a:ext>
              </a:extLst>
            </p:cNvPr>
            <p:cNvSpPr/>
            <p:nvPr/>
          </p:nvSpPr>
          <p:spPr>
            <a:xfrm>
              <a:off x="2807246" y="3400057"/>
              <a:ext cx="2664000" cy="117872"/>
            </a:xfrm>
            <a:prstGeom prst="rect">
              <a:avLst/>
            </a:prstGeom>
            <a:solidFill>
              <a:schemeClr val="accent2">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1" name="正方形/長方形 140">
              <a:extLst>
                <a:ext uri="{FF2B5EF4-FFF2-40B4-BE49-F238E27FC236}">
                  <a16:creationId xmlns:a16="http://schemas.microsoft.com/office/drawing/2014/main" id="{91CD7361-0910-4CCD-B47A-25B196763629}"/>
                </a:ext>
              </a:extLst>
            </p:cNvPr>
            <p:cNvSpPr/>
            <p:nvPr/>
          </p:nvSpPr>
          <p:spPr>
            <a:xfrm>
              <a:off x="7140210" y="3402226"/>
              <a:ext cx="2664000" cy="117872"/>
            </a:xfrm>
            <a:prstGeom prst="rect">
              <a:avLst/>
            </a:prstGeom>
            <a:solidFill>
              <a:schemeClr val="accent2">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2" name="正方形/長方形 141">
              <a:extLst>
                <a:ext uri="{FF2B5EF4-FFF2-40B4-BE49-F238E27FC236}">
                  <a16:creationId xmlns:a16="http://schemas.microsoft.com/office/drawing/2014/main" id="{8B2865CA-AC12-47B2-87B7-015BB37DD47D}"/>
                </a:ext>
              </a:extLst>
            </p:cNvPr>
            <p:cNvSpPr/>
            <p:nvPr/>
          </p:nvSpPr>
          <p:spPr>
            <a:xfrm>
              <a:off x="2630609" y="1901446"/>
              <a:ext cx="3096000" cy="365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spAutoFit/>
            </a:bodyPr>
            <a:lstStyle/>
            <a:p>
              <a:pPr lvl="0" defTabSz="914400">
                <a:defRPr/>
              </a:pP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43" name="テキスト ボックス 142">
              <a:extLst>
                <a:ext uri="{FF2B5EF4-FFF2-40B4-BE49-F238E27FC236}">
                  <a16:creationId xmlns:a16="http://schemas.microsoft.com/office/drawing/2014/main" id="{E8FF6CE4-127E-41B5-AC24-123CA33291C2}"/>
                </a:ext>
              </a:extLst>
            </p:cNvPr>
            <p:cNvSpPr txBox="1"/>
            <p:nvPr/>
          </p:nvSpPr>
          <p:spPr>
            <a:xfrm>
              <a:off x="2716906" y="1905289"/>
              <a:ext cx="2754340" cy="280313"/>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「涙」でがん検査</a:t>
              </a:r>
            </a:p>
          </p:txBody>
        </p:sp>
        <p:sp>
          <p:nvSpPr>
            <p:cNvPr id="144" name="テキスト ボックス 143">
              <a:extLst>
                <a:ext uri="{FF2B5EF4-FFF2-40B4-BE49-F238E27FC236}">
                  <a16:creationId xmlns:a16="http://schemas.microsoft.com/office/drawing/2014/main" id="{9C693A3D-F58C-440A-B85F-3D2A5819527B}"/>
                </a:ext>
              </a:extLst>
            </p:cNvPr>
            <p:cNvSpPr txBox="1"/>
            <p:nvPr/>
          </p:nvSpPr>
          <p:spPr>
            <a:xfrm>
              <a:off x="2716906" y="2293074"/>
              <a:ext cx="2820639" cy="607345"/>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177800" indent="-177800">
                <a:lnSpc>
                  <a:spcPct val="100000"/>
                </a:lnSpc>
              </a:pPr>
              <a:r>
                <a:rPr lang="ja-JP" altLang="en-US" sz="1100" dirty="0"/>
                <a:t>痛みがなく簡単に採取可能な「涙」を検体としたがんリスク検査キット</a:t>
              </a:r>
              <a:endParaRPr lang="en-US" altLang="ja-JP" sz="1100" dirty="0"/>
            </a:p>
            <a:p>
              <a:pPr marL="177800" indent="-177800">
                <a:lnSpc>
                  <a:spcPct val="100000"/>
                </a:lnSpc>
              </a:pPr>
              <a:r>
                <a:rPr lang="ja-JP" altLang="en-US" sz="1100" dirty="0"/>
                <a:t>簡単に検査を受け、がんを早期発見</a:t>
              </a:r>
            </a:p>
          </p:txBody>
        </p:sp>
        <p:pic>
          <p:nvPicPr>
            <p:cNvPr id="145" name="図 144">
              <a:extLst>
                <a:ext uri="{FF2B5EF4-FFF2-40B4-BE49-F238E27FC236}">
                  <a16:creationId xmlns:a16="http://schemas.microsoft.com/office/drawing/2014/main" id="{7ABD8360-72A3-4267-A8FA-7F5E70F385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774" y="2045081"/>
              <a:ext cx="1224269" cy="861070"/>
            </a:xfrm>
            <a:prstGeom prst="rect">
              <a:avLst/>
            </a:prstGeom>
            <a:noFill/>
          </p:spPr>
        </p:pic>
        <p:sp>
          <p:nvSpPr>
            <p:cNvPr id="146" name="正方形/長方形 145">
              <a:extLst>
                <a:ext uri="{FF2B5EF4-FFF2-40B4-BE49-F238E27FC236}">
                  <a16:creationId xmlns:a16="http://schemas.microsoft.com/office/drawing/2014/main" id="{FC849D43-C384-44DB-BDB0-43FE1A29F136}"/>
                </a:ext>
              </a:extLst>
            </p:cNvPr>
            <p:cNvSpPr/>
            <p:nvPr/>
          </p:nvSpPr>
          <p:spPr>
            <a:xfrm>
              <a:off x="7018035" y="1986961"/>
              <a:ext cx="3096000" cy="365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spAutoFit/>
            </a:bodyPr>
            <a:lstStyle/>
            <a:p>
              <a:pPr lvl="0" defTabSz="914400">
                <a:defRPr/>
              </a:pP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47" name="テキスト ボックス 146">
              <a:extLst>
                <a:ext uri="{FF2B5EF4-FFF2-40B4-BE49-F238E27FC236}">
                  <a16:creationId xmlns:a16="http://schemas.microsoft.com/office/drawing/2014/main" id="{D1261506-EA12-418A-8B47-B5FEBBF40890}"/>
                </a:ext>
              </a:extLst>
            </p:cNvPr>
            <p:cNvSpPr txBox="1"/>
            <p:nvPr/>
          </p:nvSpPr>
          <p:spPr>
            <a:xfrm>
              <a:off x="7053417" y="1935489"/>
              <a:ext cx="2754340" cy="280313"/>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スマホでできる眼科診療</a:t>
              </a:r>
            </a:p>
          </p:txBody>
        </p:sp>
        <p:sp>
          <p:nvSpPr>
            <p:cNvPr id="148" name="テキスト ボックス 147">
              <a:extLst>
                <a:ext uri="{FF2B5EF4-FFF2-40B4-BE49-F238E27FC236}">
                  <a16:creationId xmlns:a16="http://schemas.microsoft.com/office/drawing/2014/main" id="{8ED59194-0B0F-473A-B112-7C1C1C0F2354}"/>
                </a:ext>
              </a:extLst>
            </p:cNvPr>
            <p:cNvSpPr txBox="1"/>
            <p:nvPr/>
          </p:nvSpPr>
          <p:spPr>
            <a:xfrm>
              <a:off x="7032571" y="2327496"/>
              <a:ext cx="3149993" cy="607345"/>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177800" indent="-177800">
                <a:lnSpc>
                  <a:spcPct val="100000"/>
                </a:lnSpc>
              </a:pPr>
              <a:r>
                <a:rPr lang="ja-JP" altLang="en-US" sz="1100" dirty="0"/>
                <a:t>スマホに取り付けることでいつでもどこでも眼科検査を可能にする医療機器</a:t>
              </a:r>
            </a:p>
            <a:p>
              <a:pPr marL="177800" indent="-177800">
                <a:lnSpc>
                  <a:spcPct val="100000"/>
                </a:lnSpc>
              </a:pPr>
              <a:r>
                <a:rPr lang="ja-JP" altLang="en-US" sz="1100" dirty="0"/>
                <a:t>「世界の失明を半分に減らす」ことが目標</a:t>
              </a:r>
            </a:p>
          </p:txBody>
        </p:sp>
        <p:pic>
          <p:nvPicPr>
            <p:cNvPr id="149" name="図 148">
              <a:extLst>
                <a:ext uri="{FF2B5EF4-FFF2-40B4-BE49-F238E27FC236}">
                  <a16:creationId xmlns:a16="http://schemas.microsoft.com/office/drawing/2014/main" id="{9365ECAE-39FA-47A8-AC1B-3F89E3534306}"/>
                </a:ext>
              </a:extLst>
            </p:cNvPr>
            <p:cNvPicPr/>
            <p:nvPr/>
          </p:nvPicPr>
          <p:blipFill rotWithShape="1">
            <a:blip r:embed="rId4" r:link="rId5" cstate="email">
              <a:extLst>
                <a:ext uri="{28A0092B-C50C-407E-A947-70E740481C1C}">
                  <a14:useLocalDpi xmlns:a14="http://schemas.microsoft.com/office/drawing/2010/main" val="0"/>
                </a:ext>
              </a:extLst>
            </a:blip>
            <a:srcRect/>
            <a:stretch>
              <a:fillRect/>
            </a:stretch>
          </p:blipFill>
          <p:spPr bwMode="auto">
            <a:xfrm>
              <a:off x="10149417" y="2015605"/>
              <a:ext cx="1028351" cy="923859"/>
            </a:xfrm>
            <a:prstGeom prst="rect">
              <a:avLst/>
            </a:prstGeom>
            <a:noFill/>
            <a:ln>
              <a:noFill/>
            </a:ln>
            <a:effectLst>
              <a:outerShdw blurRad="63500" sx="102000" sy="102000" algn="ctr" rotWithShape="0">
                <a:prstClr val="black">
                  <a:alpha val="40000"/>
                </a:prstClr>
              </a:outerShdw>
              <a:softEdge rad="38100"/>
            </a:effectLst>
          </p:spPr>
        </p:pic>
        <p:sp>
          <p:nvSpPr>
            <p:cNvPr id="150" name="正方形/長方形 149">
              <a:extLst>
                <a:ext uri="{FF2B5EF4-FFF2-40B4-BE49-F238E27FC236}">
                  <a16:creationId xmlns:a16="http://schemas.microsoft.com/office/drawing/2014/main" id="{D43DD6FE-A777-4A6C-9E4A-7A5C0BEECDB3}"/>
                </a:ext>
              </a:extLst>
            </p:cNvPr>
            <p:cNvSpPr/>
            <p:nvPr/>
          </p:nvSpPr>
          <p:spPr>
            <a:xfrm>
              <a:off x="613649" y="1971193"/>
              <a:ext cx="1900952" cy="7002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ライフサイエンス・</a:t>
              </a:r>
              <a:br>
                <a:rPr kumimoji="1" lang="en-US" altLang="ja-JP" sz="1400" b="1" dirty="0">
                  <a:latin typeface="BIZ UDPゴシック" panose="020B0400000000000000" pitchFamily="50" charset="-128"/>
                  <a:ea typeface="BIZ UDPゴシック" panose="020B0400000000000000" pitchFamily="50" charset="-128"/>
                </a:rPr>
              </a:br>
              <a:r>
                <a:rPr kumimoji="1" lang="ja-JP" altLang="en-US" sz="1400" b="1" dirty="0">
                  <a:latin typeface="BIZ UDPゴシック" panose="020B0400000000000000" pitchFamily="50" charset="-128"/>
                  <a:ea typeface="BIZ UDPゴシック" panose="020B0400000000000000" pitchFamily="50" charset="-128"/>
                </a:rPr>
                <a:t>ヘルスケア</a:t>
              </a:r>
            </a:p>
          </p:txBody>
        </p:sp>
        <p:sp>
          <p:nvSpPr>
            <p:cNvPr id="151" name="正方形/長方形 150">
              <a:extLst>
                <a:ext uri="{FF2B5EF4-FFF2-40B4-BE49-F238E27FC236}">
                  <a16:creationId xmlns:a16="http://schemas.microsoft.com/office/drawing/2014/main" id="{2FB6C766-E9CC-480B-8EF6-F4191A079C84}"/>
                </a:ext>
              </a:extLst>
            </p:cNvPr>
            <p:cNvSpPr/>
            <p:nvPr/>
          </p:nvSpPr>
          <p:spPr>
            <a:xfrm>
              <a:off x="609884" y="3257980"/>
              <a:ext cx="1900952" cy="738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カーボン</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ニュートラル</a:t>
              </a:r>
            </a:p>
          </p:txBody>
        </p:sp>
        <p:sp>
          <p:nvSpPr>
            <p:cNvPr id="153" name="正方形/長方形 152">
              <a:extLst>
                <a:ext uri="{FF2B5EF4-FFF2-40B4-BE49-F238E27FC236}">
                  <a16:creationId xmlns:a16="http://schemas.microsoft.com/office/drawing/2014/main" id="{880E71F7-A4A4-400C-9216-7BFF862A02DE}"/>
                </a:ext>
              </a:extLst>
            </p:cNvPr>
            <p:cNvSpPr/>
            <p:nvPr/>
          </p:nvSpPr>
          <p:spPr>
            <a:xfrm>
              <a:off x="609884" y="4563222"/>
              <a:ext cx="1900952" cy="7386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ゴシック" panose="020B0400000000000000" pitchFamily="49" charset="-128"/>
                  <a:ea typeface="BIZ UDゴシック" panose="020B0400000000000000" pitchFamily="49" charset="-128"/>
                </a:rPr>
                <a:t>モビリティ</a:t>
              </a:r>
              <a:endParaRPr lang="en-US" altLang="ja-JP" sz="1400" dirty="0">
                <a:latin typeface="BIZ UDゴシック" panose="020B0400000000000000" pitchFamily="49" charset="-128"/>
                <a:ea typeface="BIZ UDゴシック" panose="020B0400000000000000" pitchFamily="49" charset="-128"/>
              </a:endParaRPr>
            </a:p>
          </p:txBody>
        </p:sp>
        <p:sp>
          <p:nvSpPr>
            <p:cNvPr id="154" name="正方形/長方形 153">
              <a:extLst>
                <a:ext uri="{FF2B5EF4-FFF2-40B4-BE49-F238E27FC236}">
                  <a16:creationId xmlns:a16="http://schemas.microsoft.com/office/drawing/2014/main" id="{A169D1BF-0DA7-4A5A-96E5-78B74F5B2B64}"/>
                </a:ext>
              </a:extLst>
            </p:cNvPr>
            <p:cNvSpPr/>
            <p:nvPr/>
          </p:nvSpPr>
          <p:spPr>
            <a:xfrm>
              <a:off x="609884" y="5857491"/>
              <a:ext cx="1900952" cy="7386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latin typeface="BIZ UDゴシック" panose="020B0400000000000000" pitchFamily="49" charset="-128"/>
                  <a:ea typeface="BIZ UDゴシック" panose="020B0400000000000000" pitchFamily="49" charset="-128"/>
                </a:rPr>
                <a:t>AI</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algn="ctr"/>
              <a:r>
                <a:rPr lang="ja-JP" altLang="en-US" sz="1400" dirty="0">
                  <a:latin typeface="BIZ UDゴシック" panose="020B0400000000000000" pitchFamily="49" charset="-128"/>
                  <a:ea typeface="BIZ UDゴシック" panose="020B0400000000000000" pitchFamily="49" charset="-128"/>
                </a:rPr>
                <a:t>ロボット</a:t>
              </a:r>
              <a:endParaRPr lang="en-US" altLang="ja-JP" sz="1400" dirty="0">
                <a:latin typeface="BIZ UDゴシック" panose="020B0400000000000000" pitchFamily="49" charset="-128"/>
                <a:ea typeface="BIZ UDゴシック" panose="020B0400000000000000" pitchFamily="49" charset="-128"/>
              </a:endParaRPr>
            </a:p>
          </p:txBody>
        </p:sp>
        <p:sp>
          <p:nvSpPr>
            <p:cNvPr id="155" name="テキスト ボックス 154">
              <a:extLst>
                <a:ext uri="{FF2B5EF4-FFF2-40B4-BE49-F238E27FC236}">
                  <a16:creationId xmlns:a16="http://schemas.microsoft.com/office/drawing/2014/main" id="{AFB8FAFC-8CFF-47E1-9CF8-6E9A71762A45}"/>
                </a:ext>
              </a:extLst>
            </p:cNvPr>
            <p:cNvSpPr txBox="1"/>
            <p:nvPr/>
          </p:nvSpPr>
          <p:spPr>
            <a:xfrm>
              <a:off x="2807246" y="7250115"/>
              <a:ext cx="6276476" cy="654064"/>
            </a:xfrm>
            <a:prstGeom prst="rect">
              <a:avLst/>
            </a:prstGeom>
            <a:noFill/>
          </p:spPr>
          <p:txBody>
            <a:bodyPr wrap="square">
              <a:spAutoFit/>
            </a:bodyPr>
            <a:lstStyle/>
            <a:p>
              <a:pPr marL="285750" indent="-285750">
                <a:buFont typeface="Wingdings" panose="05000000000000000000" pitchFamily="2" charset="2"/>
                <a:buChar char="ü"/>
              </a:pPr>
              <a:r>
                <a:rPr lang="en-US" altLang="ja-JP" sz="1200" dirty="0" err="1">
                  <a:latin typeface="BIZ UDゴシック" panose="020B0400000000000000" pitchFamily="49" charset="-128"/>
                  <a:ea typeface="BIZ UDゴシック" panose="020B0400000000000000" pitchFamily="49" charset="-128"/>
                </a:rPr>
                <a:t>医療や介護などのテーマに応じ、リボーンチャレンジ出展企業</a:t>
              </a:r>
              <a:r>
                <a:rPr lang="ja-JP" altLang="en-US" sz="1200" dirty="0">
                  <a:latin typeface="BIZ UDゴシック" panose="020B0400000000000000" pitchFamily="49" charset="-128"/>
                  <a:ea typeface="BIZ UDゴシック" panose="020B0400000000000000" pitchFamily="49" charset="-128"/>
                </a:rPr>
                <a:t>が</a:t>
              </a:r>
              <a:r>
                <a:rPr lang="en-US" altLang="ja-JP" sz="1200" dirty="0" err="1">
                  <a:latin typeface="BIZ UDゴシック" panose="020B0400000000000000" pitchFamily="49" charset="-128"/>
                  <a:ea typeface="BIZ UDゴシック" panose="020B0400000000000000" pitchFamily="49" charset="-128"/>
                </a:rPr>
                <a:t>展示</a:t>
              </a:r>
              <a:endParaRPr lang="ja-JP" altLang="en-US" sz="12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ü"/>
              </a:pPr>
              <a:r>
                <a:rPr lang="ja-JP" altLang="en-US" sz="1200" b="0" i="0" u="none" strike="noStrike" noProof="0" dirty="0">
                  <a:solidFill>
                    <a:schemeClr val="tx1"/>
                  </a:solidFill>
                  <a:latin typeface="BIZ UDゴシック" panose="020B0400000000000000" pitchFamily="49" charset="-128"/>
                  <a:ea typeface="BIZ UDゴシック" panose="020B0400000000000000" pitchFamily="49" charset="-128"/>
                </a:rPr>
                <a:t>場所：</a:t>
              </a:r>
              <a:r>
                <a:rPr lang="en-US" altLang="ja-JP" sz="1200" b="0" i="0" u="none" strike="noStrike" noProof="0" dirty="0" err="1">
                  <a:latin typeface="BIZ UDゴシック" panose="020B0400000000000000" pitchFamily="49" charset="-128"/>
                  <a:ea typeface="BIZ UDゴシック" panose="020B0400000000000000" pitchFamily="49" charset="-128"/>
                </a:rPr>
                <a:t>Nakanoshima</a:t>
              </a:r>
              <a:r>
                <a:rPr lang="en-US" altLang="ja-JP" sz="1200" b="0" i="0" u="none" strike="noStrike" noProof="0" dirty="0">
                  <a:latin typeface="BIZ UDゴシック" panose="020B0400000000000000" pitchFamily="49" charset="-128"/>
                  <a:ea typeface="BIZ UDゴシック" panose="020B0400000000000000" pitchFamily="49" charset="-128"/>
                </a:rPr>
                <a:t> </a:t>
              </a:r>
              <a:r>
                <a:rPr lang="en-US" altLang="ja-JP" sz="1200" b="0" i="0" u="none" strike="noStrike" noProof="0" dirty="0" err="1">
                  <a:latin typeface="BIZ UDゴシック" panose="020B0400000000000000" pitchFamily="49" charset="-128"/>
                  <a:ea typeface="BIZ UDゴシック" panose="020B0400000000000000" pitchFamily="49" charset="-128"/>
                </a:rPr>
                <a:t>Qross、ATC</a:t>
              </a:r>
              <a:r>
                <a:rPr lang="ja-JP" altLang="en-US" sz="1200" b="0" i="0" u="none" strike="noStrike" noProof="0" dirty="0">
                  <a:latin typeface="BIZ UDゴシック" panose="020B0400000000000000" pitchFamily="49" charset="-128"/>
                  <a:ea typeface="BIZ UDゴシック" panose="020B0400000000000000" pitchFamily="49" charset="-128"/>
                </a:rPr>
                <a:t>エイジレスセンター</a:t>
              </a:r>
              <a:r>
                <a:rPr lang="en-US" altLang="ja-JP" sz="1200" b="0" i="0" u="none" strike="noStrike" noProof="0" dirty="0">
                  <a:latin typeface="BIZ UDゴシック" panose="020B0400000000000000" pitchFamily="49" charset="-128"/>
                  <a:ea typeface="BIZ UDゴシック" panose="020B0400000000000000" pitchFamily="49" charset="-128"/>
                </a:rPr>
                <a:t>、</a:t>
              </a:r>
              <a:r>
                <a:rPr lang="ja-JP" altLang="en-US" sz="1200" b="0" i="0" u="none" strike="noStrike" noProof="0" dirty="0">
                  <a:latin typeface="BIZ UDゴシック" panose="020B0400000000000000" pitchFamily="49" charset="-128"/>
                  <a:ea typeface="BIZ UDゴシック" panose="020B0400000000000000" pitchFamily="49" charset="-128"/>
                </a:rPr>
                <a:t>JAM BASE、　　　</a:t>
              </a:r>
              <a:endParaRPr lang="en-US" altLang="ja-JP" sz="1200" b="0" i="0" u="none" strike="noStrike" noProof="0" dirty="0">
                <a:latin typeface="BIZ UDゴシック" panose="020B0400000000000000" pitchFamily="49" charset="-128"/>
                <a:ea typeface="BIZ UDゴシック" panose="020B0400000000000000" pitchFamily="49" charset="-128"/>
              </a:endParaRPr>
            </a:p>
            <a:p>
              <a:r>
                <a:rPr lang="ja-JP" altLang="en-US" sz="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en-US" altLang="ja-JP" sz="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QUINTBRIDGE</a:t>
              </a:r>
              <a:r>
                <a:rPr lang="ja-JP" altLang="en-US" sz="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ja-JP" altLang="en-US" sz="1200" b="0" i="0" u="none" strike="noStrike" noProof="0" dirty="0">
                  <a:latin typeface="BIZ UDゴシック" panose="020B0400000000000000" pitchFamily="49" charset="-128"/>
                  <a:ea typeface="BIZ UDゴシック" panose="020B0400000000000000" pitchFamily="49" charset="-128"/>
                </a:rPr>
                <a:t>MOBIOの各会場</a:t>
              </a:r>
              <a:endParaRPr lang="en-US" altLang="ja-JP" sz="1200" b="0" i="0" u="none" strike="dblStrike" noProof="0" dirty="0">
                <a:latin typeface="BIZ UDゴシック" panose="020B0400000000000000" pitchFamily="49" charset="-128"/>
                <a:ea typeface="BIZ UDゴシック" panose="020B0400000000000000" pitchFamily="49" charset="-128"/>
              </a:endParaRPr>
            </a:p>
          </p:txBody>
        </p:sp>
        <p:sp>
          <p:nvSpPr>
            <p:cNvPr id="159" name="正方形/長方形 158">
              <a:extLst>
                <a:ext uri="{FF2B5EF4-FFF2-40B4-BE49-F238E27FC236}">
                  <a16:creationId xmlns:a16="http://schemas.microsoft.com/office/drawing/2014/main" id="{FBB50F09-C4D3-4877-A707-346CC1535045}"/>
                </a:ext>
              </a:extLst>
            </p:cNvPr>
            <p:cNvSpPr/>
            <p:nvPr/>
          </p:nvSpPr>
          <p:spPr>
            <a:xfrm>
              <a:off x="609884" y="7233322"/>
              <a:ext cx="1900952" cy="738663"/>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0" i="0" u="none" strike="noStrike" noProof="0" dirty="0">
                  <a:solidFill>
                    <a:schemeClr val="tx1"/>
                  </a:solidFill>
                  <a:latin typeface="BIZ UDゴシック" panose="020B0400000000000000" pitchFamily="49" charset="-128"/>
                  <a:ea typeface="BIZ UDゴシック" panose="020B0400000000000000" pitchFamily="49" charset="-128"/>
                </a:rPr>
                <a:t>万博会場外展示</a:t>
              </a:r>
              <a:endParaRPr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60" name="テキスト ボックス 159">
              <a:extLst>
                <a:ext uri="{FF2B5EF4-FFF2-40B4-BE49-F238E27FC236}">
                  <a16:creationId xmlns:a16="http://schemas.microsoft.com/office/drawing/2014/main" id="{BC0B0406-12E1-4AAD-9C82-93C23389E613}"/>
                </a:ext>
              </a:extLst>
            </p:cNvPr>
            <p:cNvSpPr txBox="1"/>
            <p:nvPr/>
          </p:nvSpPr>
          <p:spPr>
            <a:xfrm>
              <a:off x="2716906" y="3183746"/>
              <a:ext cx="2754340" cy="280313"/>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レーザー核融合発電技術</a:t>
              </a:r>
            </a:p>
          </p:txBody>
        </p:sp>
        <p:sp>
          <p:nvSpPr>
            <p:cNvPr id="161" name="テキスト ボックス 160">
              <a:extLst>
                <a:ext uri="{FF2B5EF4-FFF2-40B4-BE49-F238E27FC236}">
                  <a16:creationId xmlns:a16="http://schemas.microsoft.com/office/drawing/2014/main" id="{3ADB11E6-CA16-4C27-AF83-93E30B8CE7E7}"/>
                </a:ext>
              </a:extLst>
            </p:cNvPr>
            <p:cNvSpPr txBox="1"/>
            <p:nvPr/>
          </p:nvSpPr>
          <p:spPr>
            <a:xfrm>
              <a:off x="2716906" y="3571531"/>
              <a:ext cx="2820639" cy="436043"/>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177800" indent="-177800">
                <a:lnSpc>
                  <a:spcPct val="100000"/>
                </a:lnSpc>
              </a:pPr>
              <a:r>
                <a:rPr lang="ja-JP" altLang="en-US" sz="1100" dirty="0"/>
                <a:t>エネルギー革命となりうるレーザー核融合による発電技術</a:t>
              </a:r>
            </a:p>
          </p:txBody>
        </p:sp>
        <p:sp>
          <p:nvSpPr>
            <p:cNvPr id="162" name="テキスト ボックス 161">
              <a:extLst>
                <a:ext uri="{FF2B5EF4-FFF2-40B4-BE49-F238E27FC236}">
                  <a16:creationId xmlns:a16="http://schemas.microsoft.com/office/drawing/2014/main" id="{A4BDADF6-9B4F-4DAC-99C6-40048A99BCB3}"/>
                </a:ext>
              </a:extLst>
            </p:cNvPr>
            <p:cNvSpPr txBox="1"/>
            <p:nvPr/>
          </p:nvSpPr>
          <p:spPr>
            <a:xfrm>
              <a:off x="7049870" y="3185915"/>
              <a:ext cx="2754340" cy="280313"/>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光る植物</a:t>
              </a:r>
            </a:p>
          </p:txBody>
        </p:sp>
        <p:sp>
          <p:nvSpPr>
            <p:cNvPr id="163" name="テキスト ボックス 162">
              <a:extLst>
                <a:ext uri="{FF2B5EF4-FFF2-40B4-BE49-F238E27FC236}">
                  <a16:creationId xmlns:a16="http://schemas.microsoft.com/office/drawing/2014/main" id="{C4A8489E-04A0-4845-94F1-3861C6DE66CF}"/>
                </a:ext>
              </a:extLst>
            </p:cNvPr>
            <p:cNvSpPr txBox="1"/>
            <p:nvPr/>
          </p:nvSpPr>
          <p:spPr>
            <a:xfrm>
              <a:off x="7049870" y="3573700"/>
              <a:ext cx="2820639" cy="778648"/>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177800" indent="-177800">
                <a:lnSpc>
                  <a:spcPct val="100000"/>
                </a:lnSpc>
              </a:pPr>
              <a:r>
                <a:rPr lang="ja-JP" altLang="en-US" sz="1100" dirty="0"/>
                <a:t>生物発光に必要な遺伝子セットを植物のゲノムに組み込む技術を使い、持続的に柔らかく淡い光を放つ「光る植物」で照らされた和室空間</a:t>
              </a:r>
            </a:p>
          </p:txBody>
        </p:sp>
        <p:sp>
          <p:nvSpPr>
            <p:cNvPr id="164" name="テキスト ボックス 163">
              <a:extLst>
                <a:ext uri="{FF2B5EF4-FFF2-40B4-BE49-F238E27FC236}">
                  <a16:creationId xmlns:a16="http://schemas.microsoft.com/office/drawing/2014/main" id="{448BAD66-4BA6-458B-BD35-8AF1582A3045}"/>
                </a:ext>
              </a:extLst>
            </p:cNvPr>
            <p:cNvSpPr txBox="1"/>
            <p:nvPr/>
          </p:nvSpPr>
          <p:spPr>
            <a:xfrm>
              <a:off x="2716906" y="4491751"/>
              <a:ext cx="2754340" cy="280313"/>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en-US" altLang="ja-JP" sz="1200" dirty="0"/>
                <a:t>AI</a:t>
              </a:r>
              <a:r>
                <a:rPr lang="ja-JP" altLang="en-US" sz="1200" dirty="0"/>
                <a:t>を活用した船舶自動航行技術</a:t>
              </a:r>
            </a:p>
          </p:txBody>
        </p:sp>
        <p:sp>
          <p:nvSpPr>
            <p:cNvPr id="165" name="テキスト ボックス 164">
              <a:extLst>
                <a:ext uri="{FF2B5EF4-FFF2-40B4-BE49-F238E27FC236}">
                  <a16:creationId xmlns:a16="http://schemas.microsoft.com/office/drawing/2014/main" id="{3D11F566-29E8-4226-819C-0751DC7CDDBF}"/>
                </a:ext>
              </a:extLst>
            </p:cNvPr>
            <p:cNvSpPr txBox="1"/>
            <p:nvPr/>
          </p:nvSpPr>
          <p:spPr>
            <a:xfrm>
              <a:off x="2716906" y="4879536"/>
              <a:ext cx="2820639" cy="607345"/>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177800" indent="-177800">
                <a:lnSpc>
                  <a:spcPct val="100000"/>
                </a:lnSpc>
              </a:pPr>
              <a:r>
                <a:rPr lang="en-US" altLang="ja-JP" sz="1100" dirty="0"/>
                <a:t>AI</a:t>
              </a:r>
              <a:r>
                <a:rPr lang="ja-JP" altLang="en-US" sz="1100" dirty="0"/>
                <a:t>を活用して、船舶周辺の状況から安全・効率的な航行を判断する技術</a:t>
              </a:r>
              <a:endParaRPr lang="en-US" altLang="ja-JP" sz="1100" dirty="0"/>
            </a:p>
            <a:p>
              <a:pPr marL="177800" indent="-177800">
                <a:lnSpc>
                  <a:spcPct val="100000"/>
                </a:lnSpc>
              </a:pPr>
              <a:r>
                <a:rPr lang="ja-JP" altLang="en-US" sz="1100" dirty="0"/>
                <a:t>模型船によるデモを実施</a:t>
              </a:r>
            </a:p>
          </p:txBody>
        </p:sp>
        <p:sp>
          <p:nvSpPr>
            <p:cNvPr id="166" name="テキスト ボックス 165">
              <a:extLst>
                <a:ext uri="{FF2B5EF4-FFF2-40B4-BE49-F238E27FC236}">
                  <a16:creationId xmlns:a16="http://schemas.microsoft.com/office/drawing/2014/main" id="{F3460D3E-40E3-4FB7-901B-2F9040771784}"/>
                </a:ext>
              </a:extLst>
            </p:cNvPr>
            <p:cNvSpPr txBox="1"/>
            <p:nvPr/>
          </p:nvSpPr>
          <p:spPr>
            <a:xfrm>
              <a:off x="7049870" y="4491751"/>
              <a:ext cx="2754340" cy="280313"/>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空飛ぶトラック「</a:t>
              </a:r>
              <a:r>
                <a:rPr lang="en-US" altLang="ja-JP" sz="1200" dirty="0"/>
                <a:t>ZIPANG</a:t>
              </a:r>
              <a:r>
                <a:rPr lang="ja-JP" altLang="en-US" sz="1200" dirty="0"/>
                <a:t>」</a:t>
              </a:r>
            </a:p>
          </p:txBody>
        </p:sp>
        <p:sp>
          <p:nvSpPr>
            <p:cNvPr id="167" name="テキスト ボックス 166">
              <a:extLst>
                <a:ext uri="{FF2B5EF4-FFF2-40B4-BE49-F238E27FC236}">
                  <a16:creationId xmlns:a16="http://schemas.microsoft.com/office/drawing/2014/main" id="{7F6CD86B-E98A-4995-A979-2D1B71411738}"/>
                </a:ext>
              </a:extLst>
            </p:cNvPr>
            <p:cNvSpPr txBox="1"/>
            <p:nvPr/>
          </p:nvSpPr>
          <p:spPr>
            <a:xfrm>
              <a:off x="7049870" y="4879536"/>
              <a:ext cx="2820639" cy="607345"/>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177800" indent="-177800">
                <a:lnSpc>
                  <a:spcPct val="100000"/>
                </a:lnSpc>
              </a:pPr>
              <a:r>
                <a:rPr lang="ja-JP" altLang="en-US" sz="1100" dirty="0"/>
                <a:t>町工場</a:t>
              </a:r>
              <a:r>
                <a:rPr lang="en-US" altLang="ja-JP" sz="1100" dirty="0"/>
                <a:t>13</a:t>
              </a:r>
              <a:r>
                <a:rPr lang="ja-JP" altLang="en-US" sz="1100" dirty="0"/>
                <a:t>社が開発中の飛行船</a:t>
              </a:r>
              <a:endParaRPr lang="en-US" altLang="ja-JP" sz="1100" dirty="0"/>
            </a:p>
            <a:p>
              <a:pPr marL="177800" indent="-177800">
                <a:lnSpc>
                  <a:spcPct val="100000"/>
                </a:lnSpc>
              </a:pPr>
              <a:r>
                <a:rPr lang="ja-JP" altLang="en-US" sz="1100" dirty="0"/>
                <a:t>道がない場所や山の頂上へも、浮力を調節して物を運ぶことが可能</a:t>
              </a:r>
            </a:p>
          </p:txBody>
        </p:sp>
        <p:sp>
          <p:nvSpPr>
            <p:cNvPr id="168" name="テキスト ボックス 167">
              <a:extLst>
                <a:ext uri="{FF2B5EF4-FFF2-40B4-BE49-F238E27FC236}">
                  <a16:creationId xmlns:a16="http://schemas.microsoft.com/office/drawing/2014/main" id="{0579FC90-E091-4C8A-8CFB-C84DCB74F00F}"/>
                </a:ext>
              </a:extLst>
            </p:cNvPr>
            <p:cNvSpPr txBox="1"/>
            <p:nvPr/>
          </p:nvSpPr>
          <p:spPr>
            <a:xfrm>
              <a:off x="2716906" y="5809868"/>
              <a:ext cx="2754340" cy="280313"/>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次世代のロボットハンド</a:t>
              </a:r>
            </a:p>
          </p:txBody>
        </p:sp>
        <p:sp>
          <p:nvSpPr>
            <p:cNvPr id="169" name="テキスト ボックス 168">
              <a:extLst>
                <a:ext uri="{FF2B5EF4-FFF2-40B4-BE49-F238E27FC236}">
                  <a16:creationId xmlns:a16="http://schemas.microsoft.com/office/drawing/2014/main" id="{2B2336AD-9E66-45E7-8F05-14252F5109CB}"/>
                </a:ext>
              </a:extLst>
            </p:cNvPr>
            <p:cNvSpPr txBox="1"/>
            <p:nvPr/>
          </p:nvSpPr>
          <p:spPr>
            <a:xfrm>
              <a:off x="2716906" y="6197653"/>
              <a:ext cx="2820639" cy="607345"/>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177800" indent="-177800">
                <a:lnSpc>
                  <a:spcPct val="100000"/>
                </a:lnSpc>
              </a:pPr>
              <a:r>
                <a:rPr lang="ja-JP" altLang="en-US" sz="1100" dirty="0"/>
                <a:t>人工知能と感覚フィードバックを活用し、自然で直感的な動きを実現する義手</a:t>
              </a:r>
            </a:p>
          </p:txBody>
        </p:sp>
        <p:sp>
          <p:nvSpPr>
            <p:cNvPr id="170" name="テキスト ボックス 169">
              <a:extLst>
                <a:ext uri="{FF2B5EF4-FFF2-40B4-BE49-F238E27FC236}">
                  <a16:creationId xmlns:a16="http://schemas.microsoft.com/office/drawing/2014/main" id="{7F43642D-B369-45C8-B3EC-260352180E5C}"/>
                </a:ext>
              </a:extLst>
            </p:cNvPr>
            <p:cNvSpPr txBox="1"/>
            <p:nvPr/>
          </p:nvSpPr>
          <p:spPr>
            <a:xfrm>
              <a:off x="7046467" y="5809868"/>
              <a:ext cx="2754340" cy="280313"/>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人型二足歩行ロボット</a:t>
              </a:r>
            </a:p>
          </p:txBody>
        </p:sp>
        <p:sp>
          <p:nvSpPr>
            <p:cNvPr id="171" name="テキスト ボックス 170">
              <a:extLst>
                <a:ext uri="{FF2B5EF4-FFF2-40B4-BE49-F238E27FC236}">
                  <a16:creationId xmlns:a16="http://schemas.microsoft.com/office/drawing/2014/main" id="{103F3287-1EFB-423A-87E5-84360D499FD9}"/>
                </a:ext>
              </a:extLst>
            </p:cNvPr>
            <p:cNvSpPr txBox="1"/>
            <p:nvPr/>
          </p:nvSpPr>
          <p:spPr>
            <a:xfrm>
              <a:off x="7046467" y="6197653"/>
              <a:ext cx="2820639" cy="778648"/>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177800" indent="-177800">
                <a:lnSpc>
                  <a:spcPct val="100000"/>
                </a:lnSpc>
              </a:pPr>
              <a:r>
                <a:rPr lang="ja-JP" altLang="en-US" sz="1100" dirty="0"/>
                <a:t>操縦者が自分の身体の延長のように直感的に操作でき、人間の判断力とコンピューターの制御力を両立した開発中の二足歩行ロボット</a:t>
              </a:r>
            </a:p>
          </p:txBody>
        </p:sp>
        <p:pic>
          <p:nvPicPr>
            <p:cNvPr id="172" name="図 171">
              <a:extLst>
                <a:ext uri="{FF2B5EF4-FFF2-40B4-BE49-F238E27FC236}">
                  <a16:creationId xmlns:a16="http://schemas.microsoft.com/office/drawing/2014/main" id="{B7D96A2A-1DA0-4851-B084-227F6A3E07BE}"/>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0128571" y="3309493"/>
              <a:ext cx="1009771" cy="923859"/>
            </a:xfrm>
            <a:prstGeom prst="rect">
              <a:avLst/>
            </a:prstGeom>
            <a:effectLst>
              <a:outerShdw blurRad="63500" sx="102000" sy="102000" algn="ctr" rotWithShape="0">
                <a:prstClr val="black">
                  <a:alpha val="40000"/>
                </a:prstClr>
              </a:outerShdw>
              <a:softEdge rad="38100"/>
            </a:effectLst>
          </p:spPr>
        </p:pic>
        <p:pic>
          <p:nvPicPr>
            <p:cNvPr id="173" name="図 172">
              <a:extLst>
                <a:ext uri="{FF2B5EF4-FFF2-40B4-BE49-F238E27FC236}">
                  <a16:creationId xmlns:a16="http://schemas.microsoft.com/office/drawing/2014/main" id="{D9361F67-5CB1-42DA-A1FA-D06312E141B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032427" y="4622024"/>
              <a:ext cx="1270578" cy="847397"/>
            </a:xfrm>
            <a:prstGeom prst="rect">
              <a:avLst/>
            </a:prstGeom>
            <a:noFill/>
            <a:effectLst>
              <a:softEdge rad="38100"/>
            </a:effectLst>
          </p:spPr>
        </p:pic>
        <p:pic>
          <p:nvPicPr>
            <p:cNvPr id="174" name="図 173">
              <a:extLst>
                <a:ext uri="{FF2B5EF4-FFF2-40B4-BE49-F238E27FC236}">
                  <a16:creationId xmlns:a16="http://schemas.microsoft.com/office/drawing/2014/main" id="{1067827F-B365-4E2D-B698-04E40440773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682853" y="5940548"/>
              <a:ext cx="1186602" cy="919025"/>
            </a:xfrm>
            <a:prstGeom prst="rect">
              <a:avLst/>
            </a:prstGeom>
            <a:noFill/>
            <a:effectLst>
              <a:softEdge rad="38100"/>
            </a:effectLst>
          </p:spPr>
        </p:pic>
        <p:pic>
          <p:nvPicPr>
            <p:cNvPr id="175" name="図 174">
              <a:extLst>
                <a:ext uri="{FF2B5EF4-FFF2-40B4-BE49-F238E27FC236}">
                  <a16:creationId xmlns:a16="http://schemas.microsoft.com/office/drawing/2014/main" id="{ECE76FD3-3BC1-40DD-998C-959AEF10149D}"/>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032427" y="5938689"/>
              <a:ext cx="1211298" cy="928662"/>
            </a:xfrm>
            <a:prstGeom prst="rect">
              <a:avLst/>
            </a:prstGeom>
            <a:noFill/>
            <a:effectLst>
              <a:softEdge rad="38100"/>
            </a:effectLst>
          </p:spPr>
        </p:pic>
        <p:pic>
          <p:nvPicPr>
            <p:cNvPr id="176" name="図 175">
              <a:extLst>
                <a:ext uri="{FF2B5EF4-FFF2-40B4-BE49-F238E27FC236}">
                  <a16:creationId xmlns:a16="http://schemas.microsoft.com/office/drawing/2014/main" id="{36FF8BD4-8A91-4EC5-8706-74E9CA7F9ABE}"/>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600492" y="3307749"/>
              <a:ext cx="1291604" cy="861069"/>
            </a:xfrm>
            <a:prstGeom prst="rect">
              <a:avLst/>
            </a:prstGeom>
            <a:effectLst>
              <a:softEdge rad="38100"/>
            </a:effectLst>
          </p:spPr>
        </p:pic>
        <p:pic>
          <p:nvPicPr>
            <p:cNvPr id="177" name="図 176">
              <a:extLst>
                <a:ext uri="{FF2B5EF4-FFF2-40B4-BE49-F238E27FC236}">
                  <a16:creationId xmlns:a16="http://schemas.microsoft.com/office/drawing/2014/main" id="{41D60DA5-0454-48B7-ACF9-E7A7041E90B9}"/>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8834811" y="7200134"/>
              <a:ext cx="717087" cy="797901"/>
            </a:xfrm>
            <a:prstGeom prst="rect">
              <a:avLst/>
            </a:prstGeom>
            <a:effectLst>
              <a:softEdge rad="38100"/>
            </a:effectLst>
          </p:spPr>
        </p:pic>
        <p:pic>
          <p:nvPicPr>
            <p:cNvPr id="178" name="図 177">
              <a:extLst>
                <a:ext uri="{FF2B5EF4-FFF2-40B4-BE49-F238E27FC236}">
                  <a16:creationId xmlns:a16="http://schemas.microsoft.com/office/drawing/2014/main" id="{476CC598-9391-4125-8DBE-40D3A791AC27}"/>
                </a:ext>
              </a:extLst>
            </p:cNvPr>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9595184" y="7198176"/>
              <a:ext cx="644982" cy="792000"/>
            </a:xfrm>
            <a:prstGeom prst="rect">
              <a:avLst/>
            </a:prstGeom>
            <a:effectLst>
              <a:softEdge rad="38100"/>
            </a:effectLst>
          </p:spPr>
        </p:pic>
        <p:pic>
          <p:nvPicPr>
            <p:cNvPr id="179" name="図 178">
              <a:extLst>
                <a:ext uri="{FF2B5EF4-FFF2-40B4-BE49-F238E27FC236}">
                  <a16:creationId xmlns:a16="http://schemas.microsoft.com/office/drawing/2014/main" id="{3EDBB631-2535-43AF-A192-0CFA45855220}"/>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10290554" y="7255927"/>
              <a:ext cx="805554" cy="738663"/>
            </a:xfrm>
            <a:prstGeom prst="rect">
              <a:avLst/>
            </a:prstGeom>
            <a:effectLst>
              <a:softEdge rad="38100"/>
            </a:effectLst>
          </p:spPr>
        </p:pic>
        <p:pic>
          <p:nvPicPr>
            <p:cNvPr id="180" name="図 179">
              <a:extLst>
                <a:ext uri="{FF2B5EF4-FFF2-40B4-BE49-F238E27FC236}">
                  <a16:creationId xmlns:a16="http://schemas.microsoft.com/office/drawing/2014/main" id="{E971BC95-004F-46CD-841C-0A6B56049F29}"/>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600492" y="4608831"/>
              <a:ext cx="1326557" cy="880042"/>
            </a:xfrm>
            <a:prstGeom prst="rect">
              <a:avLst/>
            </a:prstGeom>
            <a:effectLst>
              <a:softEdge rad="38100"/>
            </a:effectLst>
          </p:spPr>
        </p:pic>
        <p:cxnSp>
          <p:nvCxnSpPr>
            <p:cNvPr id="181" name="直線コネクタ 180">
              <a:extLst>
                <a:ext uri="{FF2B5EF4-FFF2-40B4-BE49-F238E27FC236}">
                  <a16:creationId xmlns:a16="http://schemas.microsoft.com/office/drawing/2014/main" id="{E8695E1F-85AE-4D3E-8522-A8620CCF3926}"/>
                </a:ext>
              </a:extLst>
            </p:cNvPr>
            <p:cNvCxnSpPr>
              <a:cxnSpLocks/>
            </p:cNvCxnSpPr>
            <p:nvPr/>
          </p:nvCxnSpPr>
          <p:spPr>
            <a:xfrm>
              <a:off x="609884" y="2996070"/>
              <a:ext cx="10767768"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85AA5EBA-32C4-4393-A505-90F30A91C80A}"/>
                </a:ext>
              </a:extLst>
            </p:cNvPr>
            <p:cNvCxnSpPr>
              <a:cxnSpLocks/>
            </p:cNvCxnSpPr>
            <p:nvPr/>
          </p:nvCxnSpPr>
          <p:spPr>
            <a:xfrm>
              <a:off x="609884" y="4333526"/>
              <a:ext cx="10767768"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48D879A7-383B-4D8B-A17B-61687730E32C}"/>
                </a:ext>
              </a:extLst>
            </p:cNvPr>
            <p:cNvCxnSpPr>
              <a:cxnSpLocks/>
            </p:cNvCxnSpPr>
            <p:nvPr/>
          </p:nvCxnSpPr>
          <p:spPr>
            <a:xfrm>
              <a:off x="609884" y="5630579"/>
              <a:ext cx="107677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4633FA8C-7393-4D2F-B304-DA54348CF9D9}"/>
                </a:ext>
              </a:extLst>
            </p:cNvPr>
            <p:cNvCxnSpPr>
              <a:cxnSpLocks/>
            </p:cNvCxnSpPr>
            <p:nvPr/>
          </p:nvCxnSpPr>
          <p:spPr>
            <a:xfrm>
              <a:off x="656950" y="7047328"/>
              <a:ext cx="10767768"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5" name="テキスト ボックス 184">
              <a:extLst>
                <a:ext uri="{FF2B5EF4-FFF2-40B4-BE49-F238E27FC236}">
                  <a16:creationId xmlns:a16="http://schemas.microsoft.com/office/drawing/2014/main" id="{F204190C-EE12-41DC-AC61-FCA13E81E9BC}"/>
                </a:ext>
              </a:extLst>
            </p:cNvPr>
            <p:cNvSpPr txBox="1"/>
            <p:nvPr/>
          </p:nvSpPr>
          <p:spPr>
            <a:xfrm>
              <a:off x="5506629" y="1802965"/>
              <a:ext cx="1442877" cy="249167"/>
            </a:xfrm>
            <a:prstGeom prst="rect">
              <a:avLst/>
            </a:prstGeom>
            <a:noFill/>
          </p:spPr>
          <p:txBody>
            <a:bodyPr wrap="square">
              <a:spAutoFit/>
            </a:bodyPr>
            <a:lstStyle/>
            <a:p>
              <a:pPr algn="ctr" fontAlgn="base"/>
              <a:r>
                <a:rPr lang="ja-JP" altLang="en-US" sz="1000" dirty="0">
                  <a:latin typeface="BIZ UDゴシック" panose="020B0400000000000000" pitchFamily="49" charset="-128"/>
                  <a:ea typeface="BIZ UDゴシック" panose="020B0400000000000000" pitchFamily="49" charset="-128"/>
                </a:rPr>
                <a:t>株式会社</a:t>
              </a:r>
              <a:r>
                <a:rPr lang="en-US" altLang="ja-JP" sz="1000" b="0" i="0" strike="noStrike" dirty="0" err="1">
                  <a:effectLst/>
                  <a:latin typeface="BIZ UDゴシック" panose="020B0400000000000000" pitchFamily="49" charset="-128"/>
                  <a:ea typeface="BIZ UDゴシック" panose="020B0400000000000000" pitchFamily="49" charset="-128"/>
                </a:rPr>
                <a:t>TearExo</a:t>
              </a:r>
              <a:endParaRPr lang="en-US" altLang="ja-JP" sz="1000" b="0" i="0" strike="noStrike" dirty="0">
                <a:effectLst/>
                <a:latin typeface="BIZ UDゴシック" panose="020B0400000000000000" pitchFamily="49" charset="-128"/>
                <a:ea typeface="BIZ UDゴシック" panose="020B0400000000000000" pitchFamily="49" charset="-128"/>
              </a:endParaRPr>
            </a:p>
          </p:txBody>
        </p:sp>
        <p:sp>
          <p:nvSpPr>
            <p:cNvPr id="186" name="テキスト ボックス 185">
              <a:extLst>
                <a:ext uri="{FF2B5EF4-FFF2-40B4-BE49-F238E27FC236}">
                  <a16:creationId xmlns:a16="http://schemas.microsoft.com/office/drawing/2014/main" id="{3C857A3C-2FA9-4A34-972E-769488718EDC}"/>
                </a:ext>
              </a:extLst>
            </p:cNvPr>
            <p:cNvSpPr txBox="1"/>
            <p:nvPr/>
          </p:nvSpPr>
          <p:spPr>
            <a:xfrm>
              <a:off x="9909093" y="5739830"/>
              <a:ext cx="1442877" cy="249167"/>
            </a:xfrm>
            <a:prstGeom prst="rect">
              <a:avLst/>
            </a:prstGeom>
            <a:noFill/>
          </p:spPr>
          <p:txBody>
            <a:bodyPr wrap="square">
              <a:spAutoFit/>
            </a:bodyPr>
            <a:lstStyle/>
            <a:p>
              <a:pPr algn="ctr" fontAlgn="base"/>
              <a:r>
                <a:rPr lang="ja-JP" altLang="en-US" sz="1000" dirty="0">
                  <a:latin typeface="BIZ UDゴシック" panose="020B0400000000000000" pitchFamily="49" charset="-128"/>
                  <a:ea typeface="BIZ UDゴシック" panose="020B0400000000000000" pitchFamily="49" charset="-128"/>
                </a:rPr>
                <a:t>株式会社</a:t>
              </a:r>
              <a:r>
                <a:rPr lang="ja-JP" altLang="en-US" sz="1000" b="0" i="0" strike="noStrike" dirty="0">
                  <a:effectLst/>
                  <a:latin typeface="BIZ UDゴシック" panose="020B0400000000000000" pitchFamily="49" charset="-128"/>
                  <a:ea typeface="BIZ UDゴシック" panose="020B0400000000000000" pitchFamily="49" charset="-128"/>
                </a:rPr>
                <a:t>人機一体</a:t>
              </a:r>
            </a:p>
          </p:txBody>
        </p:sp>
        <p:sp>
          <p:nvSpPr>
            <p:cNvPr id="187" name="テキスト ボックス 186">
              <a:extLst>
                <a:ext uri="{FF2B5EF4-FFF2-40B4-BE49-F238E27FC236}">
                  <a16:creationId xmlns:a16="http://schemas.microsoft.com/office/drawing/2014/main" id="{A5E0069B-7CAB-438A-BFBF-1CD8B1A92656}"/>
                </a:ext>
              </a:extLst>
            </p:cNvPr>
            <p:cNvSpPr txBox="1"/>
            <p:nvPr/>
          </p:nvSpPr>
          <p:spPr>
            <a:xfrm>
              <a:off x="5520931" y="5740029"/>
              <a:ext cx="1589322" cy="249167"/>
            </a:xfrm>
            <a:prstGeom prst="rect">
              <a:avLst/>
            </a:prstGeom>
            <a:noFill/>
          </p:spPr>
          <p:txBody>
            <a:bodyPr wrap="square">
              <a:spAutoFit/>
            </a:bodyPr>
            <a:lstStyle/>
            <a:p>
              <a:pPr algn="ctr" fontAlgn="base"/>
              <a:r>
                <a:rPr lang="ja-JP" altLang="en-US" sz="1000" b="0" i="0" strike="noStrike" dirty="0">
                  <a:effectLst/>
                  <a:latin typeface="BIZ UDゴシック" panose="020B0400000000000000" pitchFamily="49" charset="-128"/>
                  <a:ea typeface="BIZ UDゴシック" panose="020B0400000000000000" pitchFamily="49" charset="-128"/>
                </a:rPr>
                <a:t>カワテック株式会社</a:t>
              </a:r>
            </a:p>
          </p:txBody>
        </p:sp>
        <p:sp>
          <p:nvSpPr>
            <p:cNvPr id="188" name="テキスト ボックス 187">
              <a:extLst>
                <a:ext uri="{FF2B5EF4-FFF2-40B4-BE49-F238E27FC236}">
                  <a16:creationId xmlns:a16="http://schemas.microsoft.com/office/drawing/2014/main" id="{6D26192E-55E9-450F-BF83-E3D801116B8A}"/>
                </a:ext>
              </a:extLst>
            </p:cNvPr>
            <p:cNvSpPr txBox="1"/>
            <p:nvPr/>
          </p:nvSpPr>
          <p:spPr>
            <a:xfrm>
              <a:off x="9726249" y="4431690"/>
              <a:ext cx="1934161" cy="249167"/>
            </a:xfrm>
            <a:prstGeom prst="rect">
              <a:avLst/>
            </a:prstGeom>
            <a:noFill/>
          </p:spPr>
          <p:txBody>
            <a:bodyPr wrap="square">
              <a:spAutoFit/>
            </a:bodyPr>
            <a:lstStyle/>
            <a:p>
              <a:pPr algn="ctr" fontAlgn="base"/>
              <a:r>
                <a:rPr lang="ja-JP" altLang="en-US" sz="1000" b="0" i="0" strike="noStrike" dirty="0">
                  <a:effectLst/>
                  <a:latin typeface="BIZ UDゴシック" panose="020B0400000000000000" pitchFamily="49" charset="-128"/>
                  <a:ea typeface="BIZ UDゴシック" panose="020B0400000000000000" pitchFamily="49" charset="-128"/>
                </a:rPr>
                <a:t>成光精密株式会社</a:t>
              </a:r>
              <a:r>
                <a:rPr lang="ja-JP" altLang="en-US" sz="800" b="0" i="0" strike="noStrike" dirty="0">
                  <a:effectLst/>
                  <a:latin typeface="BIZ UDゴシック" panose="020B0400000000000000" pitchFamily="49" charset="-128"/>
                  <a:ea typeface="BIZ UDゴシック" panose="020B0400000000000000" pitchFamily="49" charset="-128"/>
                </a:rPr>
                <a:t>など</a:t>
              </a:r>
              <a:r>
                <a:rPr lang="en-US" altLang="ja-JP" sz="1000" b="0" i="0" strike="noStrike" dirty="0">
                  <a:effectLst/>
                  <a:latin typeface="BIZ UDゴシック" panose="020B0400000000000000" pitchFamily="49" charset="-128"/>
                  <a:ea typeface="BIZ UDゴシック" panose="020B0400000000000000" pitchFamily="49" charset="-128"/>
                </a:rPr>
                <a:t>13</a:t>
              </a:r>
              <a:r>
                <a:rPr lang="ja-JP" altLang="en-US" sz="1000" b="0" i="0" strike="noStrike" dirty="0">
                  <a:effectLst/>
                  <a:latin typeface="BIZ UDゴシック" panose="020B0400000000000000" pitchFamily="49" charset="-128"/>
                  <a:ea typeface="BIZ UDゴシック" panose="020B0400000000000000" pitchFamily="49" charset="-128"/>
                </a:rPr>
                <a:t>社</a:t>
              </a:r>
              <a:endParaRPr lang="en-US" altLang="ja-JP" sz="1000" b="0" i="0" strike="noStrike" dirty="0">
                <a:effectLst/>
                <a:latin typeface="BIZ UDゴシック" panose="020B0400000000000000" pitchFamily="49" charset="-128"/>
                <a:ea typeface="BIZ UDゴシック" panose="020B0400000000000000" pitchFamily="49" charset="-128"/>
              </a:endParaRPr>
            </a:p>
          </p:txBody>
        </p:sp>
        <p:sp>
          <p:nvSpPr>
            <p:cNvPr id="189" name="テキスト ボックス 188">
              <a:extLst>
                <a:ext uri="{FF2B5EF4-FFF2-40B4-BE49-F238E27FC236}">
                  <a16:creationId xmlns:a16="http://schemas.microsoft.com/office/drawing/2014/main" id="{1CBC45A8-B5AC-4FF2-A50B-28F1DA910B3F}"/>
                </a:ext>
              </a:extLst>
            </p:cNvPr>
            <p:cNvSpPr txBox="1"/>
            <p:nvPr/>
          </p:nvSpPr>
          <p:spPr>
            <a:xfrm>
              <a:off x="5533173" y="4415951"/>
              <a:ext cx="1603635" cy="249167"/>
            </a:xfrm>
            <a:prstGeom prst="rect">
              <a:avLst/>
            </a:prstGeom>
            <a:noFill/>
          </p:spPr>
          <p:txBody>
            <a:bodyPr wrap="square">
              <a:spAutoFit/>
            </a:bodyPr>
            <a:lstStyle/>
            <a:p>
              <a:pPr algn="ctr" fontAlgn="base"/>
              <a:r>
                <a:rPr lang="ja-JP" altLang="en-US" sz="1000" dirty="0">
                  <a:latin typeface="BIZ UDゴシック" panose="020B0400000000000000" pitchFamily="49" charset="-128"/>
                  <a:ea typeface="BIZ UDゴシック" panose="020B0400000000000000" pitchFamily="49" charset="-128"/>
                </a:rPr>
                <a:t>株式会社</a:t>
              </a:r>
              <a:r>
                <a:rPr lang="ja-JP" altLang="en-US" sz="1000" b="0" i="0" strike="noStrike" dirty="0">
                  <a:effectLst/>
                  <a:latin typeface="BIZ UDゴシック" panose="020B0400000000000000" pitchFamily="49" charset="-128"/>
                  <a:ea typeface="BIZ UDゴシック" panose="020B0400000000000000" pitchFamily="49" charset="-128"/>
                </a:rPr>
                <a:t>エイトノット</a:t>
              </a:r>
            </a:p>
          </p:txBody>
        </p:sp>
        <p:sp>
          <p:nvSpPr>
            <p:cNvPr id="190" name="テキスト ボックス 189">
              <a:extLst>
                <a:ext uri="{FF2B5EF4-FFF2-40B4-BE49-F238E27FC236}">
                  <a16:creationId xmlns:a16="http://schemas.microsoft.com/office/drawing/2014/main" id="{2CB92434-7DAB-4A1C-8343-BD503DD80E9E}"/>
                </a:ext>
              </a:extLst>
            </p:cNvPr>
            <p:cNvSpPr txBox="1"/>
            <p:nvPr/>
          </p:nvSpPr>
          <p:spPr>
            <a:xfrm>
              <a:off x="9920037" y="3093370"/>
              <a:ext cx="1442877" cy="249167"/>
            </a:xfrm>
            <a:prstGeom prst="rect">
              <a:avLst/>
            </a:prstGeom>
            <a:noFill/>
          </p:spPr>
          <p:txBody>
            <a:bodyPr wrap="square">
              <a:spAutoFit/>
            </a:bodyPr>
            <a:lstStyle/>
            <a:p>
              <a:pPr algn="ctr" fontAlgn="base"/>
              <a:r>
                <a:rPr lang="ja-JP" altLang="en-US" sz="1000" dirty="0">
                  <a:latin typeface="BIZ UDゴシック" panose="020B0400000000000000" pitchFamily="49" charset="-128"/>
                  <a:ea typeface="BIZ UDゴシック" panose="020B0400000000000000" pitchFamily="49" charset="-128"/>
                </a:rPr>
                <a:t>株式会社</a:t>
              </a:r>
              <a:r>
                <a:rPr lang="en-US" altLang="ja-JP" sz="1000" b="0" i="0" strike="noStrike" dirty="0">
                  <a:effectLst/>
                  <a:latin typeface="BIZ UDゴシック" panose="020B0400000000000000" pitchFamily="49" charset="-128"/>
                  <a:ea typeface="BIZ UDゴシック" panose="020B0400000000000000" pitchFamily="49" charset="-128"/>
                </a:rPr>
                <a:t>LEP</a:t>
              </a:r>
            </a:p>
          </p:txBody>
        </p:sp>
        <p:sp>
          <p:nvSpPr>
            <p:cNvPr id="191" name="テキスト ボックス 190">
              <a:extLst>
                <a:ext uri="{FF2B5EF4-FFF2-40B4-BE49-F238E27FC236}">
                  <a16:creationId xmlns:a16="http://schemas.microsoft.com/office/drawing/2014/main" id="{DE7F916F-7316-4958-9B0F-47100E542973}"/>
                </a:ext>
              </a:extLst>
            </p:cNvPr>
            <p:cNvSpPr txBox="1"/>
            <p:nvPr/>
          </p:nvSpPr>
          <p:spPr>
            <a:xfrm>
              <a:off x="5524855" y="3097997"/>
              <a:ext cx="1442877" cy="249167"/>
            </a:xfrm>
            <a:prstGeom prst="rect">
              <a:avLst/>
            </a:prstGeom>
            <a:noFill/>
          </p:spPr>
          <p:txBody>
            <a:bodyPr wrap="square">
              <a:spAutoFit/>
            </a:bodyPr>
            <a:lstStyle/>
            <a:p>
              <a:pPr algn="ctr" fontAlgn="base"/>
              <a:r>
                <a:rPr lang="ja-JP" altLang="en-US" sz="1000" dirty="0">
                  <a:latin typeface="BIZ UDゴシック" panose="020B0400000000000000" pitchFamily="49" charset="-128"/>
                  <a:ea typeface="BIZ UDゴシック" panose="020B0400000000000000" pitchFamily="49" charset="-128"/>
                </a:rPr>
                <a:t>株式会社</a:t>
              </a:r>
              <a:r>
                <a:rPr lang="en-US" altLang="ja-JP" sz="1000" b="0" i="0" strike="noStrike" dirty="0">
                  <a:effectLst/>
                  <a:latin typeface="BIZ UDゴシック" panose="020B0400000000000000" pitchFamily="49" charset="-128"/>
                  <a:ea typeface="BIZ UDゴシック" panose="020B0400000000000000" pitchFamily="49" charset="-128"/>
                </a:rPr>
                <a:t>EX-Fusion</a:t>
              </a:r>
            </a:p>
          </p:txBody>
        </p:sp>
        <p:sp>
          <p:nvSpPr>
            <p:cNvPr id="192" name="テキスト ボックス 191">
              <a:extLst>
                <a:ext uri="{FF2B5EF4-FFF2-40B4-BE49-F238E27FC236}">
                  <a16:creationId xmlns:a16="http://schemas.microsoft.com/office/drawing/2014/main" id="{6465782B-5FD6-4E17-913A-BBD246C71653}"/>
                </a:ext>
              </a:extLst>
            </p:cNvPr>
            <p:cNvSpPr txBox="1"/>
            <p:nvPr/>
          </p:nvSpPr>
          <p:spPr>
            <a:xfrm>
              <a:off x="9926309" y="1791749"/>
              <a:ext cx="1442877" cy="249167"/>
            </a:xfrm>
            <a:prstGeom prst="rect">
              <a:avLst/>
            </a:prstGeom>
            <a:noFill/>
          </p:spPr>
          <p:txBody>
            <a:bodyPr wrap="square">
              <a:spAutoFit/>
            </a:bodyPr>
            <a:lstStyle/>
            <a:p>
              <a:pPr algn="ctr" fontAlgn="base"/>
              <a:r>
                <a:rPr lang="ja-JP" altLang="en-US" sz="1000" dirty="0">
                  <a:latin typeface="BIZ UDゴシック" panose="020B0400000000000000" pitchFamily="49" charset="-128"/>
                  <a:ea typeface="BIZ UDゴシック" panose="020B0400000000000000" pitchFamily="49" charset="-128"/>
                </a:rPr>
                <a:t>株式会社</a:t>
              </a:r>
              <a:r>
                <a:rPr lang="en-US" altLang="ja-JP" sz="1000" b="0" i="0" strike="noStrike" dirty="0">
                  <a:effectLst/>
                  <a:latin typeface="BIZ UDゴシック" panose="020B0400000000000000" pitchFamily="49" charset="-128"/>
                  <a:ea typeface="BIZ UDゴシック" panose="020B0400000000000000" pitchFamily="49" charset="-128"/>
                </a:rPr>
                <a:t>OUI</a:t>
              </a:r>
            </a:p>
          </p:txBody>
        </p:sp>
      </p:grpSp>
      <p:sp>
        <p:nvSpPr>
          <p:cNvPr id="4" name="スライド番号プレースホルダー 3">
            <a:extLst>
              <a:ext uri="{FF2B5EF4-FFF2-40B4-BE49-F238E27FC236}">
                <a16:creationId xmlns:a16="http://schemas.microsoft.com/office/drawing/2014/main" id="{D22FD68F-9B3A-4CD6-9EA2-0D98974D73E6}"/>
              </a:ext>
            </a:extLst>
          </p:cNvPr>
          <p:cNvSpPr>
            <a:spLocks noGrp="1"/>
          </p:cNvSpPr>
          <p:nvPr>
            <p:ph type="sldNum" sz="quarter" idx="12"/>
          </p:nvPr>
        </p:nvSpPr>
        <p:spPr/>
        <p:txBody>
          <a:bodyPr/>
          <a:lstStyle/>
          <a:p>
            <a:fld id="{29F2EF1E-626E-4657-9017-205445D3C8E1}" type="slidenum">
              <a:rPr kumimoji="1" lang="ja-JP" altLang="en-US" smtClean="0"/>
              <a:t>111</a:t>
            </a:fld>
            <a:endParaRPr kumimoji="1" lang="ja-JP" altLang="en-US" dirty="0"/>
          </a:p>
        </p:txBody>
      </p:sp>
      <p:sp>
        <p:nvSpPr>
          <p:cNvPr id="66" name="テキスト ボックス 65">
            <a:extLst>
              <a:ext uri="{FF2B5EF4-FFF2-40B4-BE49-F238E27FC236}">
                <a16:creationId xmlns:a16="http://schemas.microsoft.com/office/drawing/2014/main" id="{24417745-C128-4C13-812B-0F6F41109CD3}"/>
              </a:ext>
            </a:extLst>
          </p:cNvPr>
          <p:cNvSpPr txBox="1"/>
          <p:nvPr/>
        </p:nvSpPr>
        <p:spPr>
          <a:xfrm>
            <a:off x="5769244" y="590242"/>
            <a:ext cx="4065301" cy="261610"/>
          </a:xfrm>
          <a:prstGeom prst="rect">
            <a:avLst/>
          </a:prstGeom>
          <a:noFill/>
        </p:spPr>
        <p:txBody>
          <a:bodyPr wrap="square">
            <a:spAutoFit/>
          </a:bodyPr>
          <a:lstStyle/>
          <a:p>
            <a:pPr algn="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Reborn Challenge Journal vol.01</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03</a:t>
            </a:r>
            <a:r>
              <a:rPr lang="ja-JP" altLang="en-US" sz="1100" dirty="0">
                <a:latin typeface="BIZ UDPゴシック" panose="020B0400000000000000" pitchFamily="50" charset="-128"/>
                <a:ea typeface="BIZ UDPゴシック" panose="020B0400000000000000" pitchFamily="50" charset="-128"/>
              </a:rPr>
              <a:t>をもとに作成）</a:t>
            </a:r>
          </a:p>
        </p:txBody>
      </p:sp>
    </p:spTree>
    <p:extLst>
      <p:ext uri="{BB962C8B-B14F-4D97-AF65-F5344CB8AC3E}">
        <p14:creationId xmlns:p14="http://schemas.microsoft.com/office/powerpoint/2010/main" val="314933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中小企業参画促進</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4"/>
            <a:ext cx="591276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prstClr val="black"/>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府内中小企業へのビジネスチャンスの提供（万博商談もずやんモール）</a:t>
            </a:r>
          </a:p>
        </p:txBody>
      </p:sp>
      <p:sp>
        <p:nvSpPr>
          <p:cNvPr id="23" name="楕円 22">
            <a:extLst>
              <a:ext uri="{FF2B5EF4-FFF2-40B4-BE49-F238E27FC236}">
                <a16:creationId xmlns:a16="http://schemas.microsoft.com/office/drawing/2014/main" id="{33615015-730F-4FD2-AF18-C76958D0B5A2}"/>
              </a:ext>
            </a:extLst>
          </p:cNvPr>
          <p:cNvSpPr/>
          <p:nvPr/>
        </p:nvSpPr>
        <p:spPr>
          <a:xfrm>
            <a:off x="161534" y="955901"/>
            <a:ext cx="2181338"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9" name="テキスト ボックス 8">
            <a:extLst>
              <a:ext uri="{FF2B5EF4-FFF2-40B4-BE49-F238E27FC236}">
                <a16:creationId xmlns:a16="http://schemas.microsoft.com/office/drawing/2014/main" id="{FF74E270-D71D-44C9-B720-223E7AF19A45}"/>
              </a:ext>
            </a:extLst>
          </p:cNvPr>
          <p:cNvSpPr txBox="1"/>
          <p:nvPr/>
        </p:nvSpPr>
        <p:spPr>
          <a:xfrm>
            <a:off x="313609" y="1398198"/>
            <a:ext cx="9177113" cy="1200329"/>
          </a:xfrm>
          <a:prstGeom prst="rect">
            <a:avLst/>
          </a:prstGeom>
          <a:noFill/>
        </p:spPr>
        <p:txBody>
          <a:bodyPr wrap="square">
            <a:spAutoFit/>
          </a:bodyPr>
          <a:lstStyle/>
          <a:p>
            <a:endParaRPr lang="en-US" altLang="ja-JP" sz="1100"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▶府内中小企業等の物品・サービス情報等を発信し、ビジネスチャンスを創出</a:t>
            </a:r>
          </a:p>
          <a:p>
            <a:r>
              <a:rPr lang="ja-JP" altLang="en-US" sz="1200" dirty="0">
                <a:latin typeface="BIZ UDゴシック" panose="020B0400000000000000" pitchFamily="49" charset="-128"/>
                <a:ea typeface="BIZ UDゴシック"/>
              </a:rPr>
              <a:t>・万博に向けて発生するさまざまな需要・調達を地元大阪の中小企業が取り込めるよう受発注を支援するサイトとして運用を開始</a:t>
            </a:r>
            <a:endParaRPr lang="en-US" altLang="ja-JP" sz="1200" dirty="0">
              <a:latin typeface="BIZ UDゴシック" panose="020B0400000000000000" pitchFamily="49" charset="-128"/>
              <a:ea typeface="BIZ UDゴシック"/>
            </a:endParaRPr>
          </a:p>
          <a:p>
            <a:r>
              <a:rPr lang="ja-JP" altLang="en-US" sz="1200" b="0" i="0" u="none" strike="noStrike" dirty="0">
                <a:effectLst/>
                <a:latin typeface="Arial"/>
                <a:ea typeface="BIZ UDゴシック"/>
                <a:cs typeface="Arial"/>
              </a:rPr>
              <a:t>・</a:t>
            </a:r>
            <a:r>
              <a:rPr lang="ja-JP" altLang="ja-JP" sz="1200" b="0" i="0" u="none" strike="noStrike" dirty="0">
                <a:effectLst/>
                <a:latin typeface="Arial"/>
                <a:ea typeface="BIZ UDゴシック"/>
                <a:cs typeface="Arial"/>
              </a:rPr>
              <a:t>万博会期中は、来阪する国内外のビジネスミッション等に対して</a:t>
            </a:r>
            <a:r>
              <a:rPr lang="ja-JP" altLang="ja-JP" sz="1200" dirty="0">
                <a:latin typeface="Arial"/>
                <a:ea typeface="BIZ UDゴシック"/>
                <a:cs typeface="Arial"/>
              </a:rPr>
              <a:t>府内中小企業を</a:t>
            </a:r>
            <a:r>
              <a:rPr lang="ja-JP" altLang="ja-JP" sz="1200" b="0" i="0" u="none" strike="noStrike" dirty="0">
                <a:effectLst/>
                <a:latin typeface="Arial"/>
                <a:ea typeface="BIZ UDゴシック"/>
                <a:cs typeface="Arial"/>
              </a:rPr>
              <a:t>紹介</a:t>
            </a:r>
            <a:endParaRPr lang="en-US" altLang="ja-JP" sz="1200" dirty="0">
              <a:latin typeface="Arial"/>
              <a:ea typeface="BIZ UDゴシック"/>
              <a:cs typeface="Arial"/>
            </a:endParaRPr>
          </a:p>
          <a:p>
            <a:pPr algn="l" rtl="0" fontAlgn="base"/>
            <a:r>
              <a:rPr lang="ja-JP" altLang="en-US" sz="1200" dirty="0">
                <a:latin typeface="Arial"/>
                <a:ea typeface="BIZ UDゴシック"/>
                <a:cs typeface="Arial"/>
              </a:rPr>
              <a:t>・</a:t>
            </a:r>
            <a:r>
              <a:rPr lang="ja-JP" altLang="en-US" sz="1200" b="0" i="0" u="none" strike="noStrike" dirty="0">
                <a:effectLst/>
                <a:latin typeface="Arial"/>
                <a:ea typeface="BIZ UDゴシック"/>
                <a:cs typeface="Arial"/>
              </a:rPr>
              <a:t>万博閉幕後は、来阪した海外の企業や団体が、帰国後に商談先となる府内中小企業を探索するサイトとして活用</a:t>
            </a:r>
            <a:r>
              <a:rPr lang="ja-JP" altLang="en-US" sz="1200" b="0" i="0" dirty="0">
                <a:effectLst/>
                <a:latin typeface="BIZ UDゴシック" panose="020B0400000000000000" pitchFamily="49" charset="-128"/>
                <a:ea typeface="游ゴシック"/>
              </a:rPr>
              <a:t>​</a:t>
            </a:r>
            <a:endParaRPr lang="en-US" altLang="ja-JP" sz="1200" dirty="0">
              <a:latin typeface="BIZ UDゴシック" panose="020B0400000000000000" pitchFamily="49" charset="-128"/>
              <a:ea typeface="游ゴシック"/>
            </a:endParaRPr>
          </a:p>
          <a:p>
            <a:pPr marL="285750" indent="-285750">
              <a:buFont typeface="Arial" panose="020B0604020202020204" pitchFamily="34" charset="0"/>
              <a:buChar char="•"/>
            </a:pPr>
            <a:endParaRPr lang="en-US" altLang="ja-JP" sz="1100" dirty="0">
              <a:latin typeface="BIZ UDゴシック" panose="020B0400000000000000" pitchFamily="49" charset="-128"/>
              <a:ea typeface="BIZ UDゴシック" panose="020B0400000000000000" pitchFamily="49" charset="-128"/>
            </a:endParaRPr>
          </a:p>
        </p:txBody>
      </p:sp>
      <p:sp>
        <p:nvSpPr>
          <p:cNvPr id="62" name="正方形/長方形 61">
            <a:extLst>
              <a:ext uri="{FF2B5EF4-FFF2-40B4-BE49-F238E27FC236}">
                <a16:creationId xmlns:a16="http://schemas.microsoft.com/office/drawing/2014/main" id="{8F9AB74D-F6C8-41F0-AC9B-4C498644A8D4}"/>
              </a:ext>
            </a:extLst>
          </p:cNvPr>
          <p:cNvSpPr/>
          <p:nvPr/>
        </p:nvSpPr>
        <p:spPr>
          <a:xfrm>
            <a:off x="4928984" y="2943922"/>
            <a:ext cx="1268590" cy="277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ゴシック" panose="020B0400000000000000" pitchFamily="49" charset="-128"/>
                <a:ea typeface="BIZ UDゴシック" panose="020B0400000000000000" pitchFamily="49" charset="-128"/>
              </a:rPr>
              <a:t>成約例</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63" name="テキスト ボックス 62">
            <a:extLst>
              <a:ext uri="{FF2B5EF4-FFF2-40B4-BE49-F238E27FC236}">
                <a16:creationId xmlns:a16="http://schemas.microsoft.com/office/drawing/2014/main" id="{94B6D669-66DA-4C1A-9823-F4A10654A470}"/>
              </a:ext>
            </a:extLst>
          </p:cNvPr>
          <p:cNvSpPr txBox="1"/>
          <p:nvPr/>
        </p:nvSpPr>
        <p:spPr>
          <a:xfrm>
            <a:off x="4704299" y="4129051"/>
            <a:ext cx="4786424" cy="461665"/>
          </a:xfrm>
          <a:prstGeom prst="rect">
            <a:avLst/>
          </a:prstGeom>
          <a:noFill/>
        </p:spPr>
        <p:txBody>
          <a:bodyPr wrap="square">
            <a:spAutoFit/>
          </a:bodyPr>
          <a:lstStyle/>
          <a:p>
            <a:pPr algn="l" latinLnBrk="1"/>
            <a:r>
              <a:rPr lang="ja-JP" altLang="en-US" sz="1200" i="0" dirty="0">
                <a:effectLst/>
                <a:latin typeface="BIZ UDゴシック" panose="020B0400000000000000" pitchFamily="49" charset="-128"/>
                <a:ea typeface="BIZ UDゴシック" panose="020B0400000000000000" pitchFamily="49" charset="-128"/>
              </a:rPr>
              <a:t>低コスト、短期間で製作可能な展示会ブースの製作ノウハウが評価され、参加国の商業ブース製作を受注</a:t>
            </a:r>
          </a:p>
        </p:txBody>
      </p:sp>
      <p:sp>
        <p:nvSpPr>
          <p:cNvPr id="64" name="正方形/長方形 63">
            <a:extLst>
              <a:ext uri="{FF2B5EF4-FFF2-40B4-BE49-F238E27FC236}">
                <a16:creationId xmlns:a16="http://schemas.microsoft.com/office/drawing/2014/main" id="{51F40DAF-B4C0-465A-939D-F6623917F250}"/>
              </a:ext>
            </a:extLst>
          </p:cNvPr>
          <p:cNvSpPr/>
          <p:nvPr/>
        </p:nvSpPr>
        <p:spPr>
          <a:xfrm>
            <a:off x="4008117" y="3576542"/>
            <a:ext cx="3096000" cy="36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spAutoFit/>
          </a:bodyPr>
          <a:lstStyle/>
          <a:p>
            <a:pPr lvl="0" defTabSz="914400">
              <a:defRPr/>
            </a:pP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491BB579-D7FF-4626-AB9F-F4870AD76021}"/>
              </a:ext>
            </a:extLst>
          </p:cNvPr>
          <p:cNvGrpSpPr/>
          <p:nvPr/>
        </p:nvGrpSpPr>
        <p:grpSpPr>
          <a:xfrm>
            <a:off x="4429290" y="3359561"/>
            <a:ext cx="2706456" cy="649699"/>
            <a:chOff x="3648305" y="4252502"/>
            <a:chExt cx="2706456" cy="649699"/>
          </a:xfrm>
        </p:grpSpPr>
        <p:sp>
          <p:nvSpPr>
            <p:cNvPr id="65" name="テキスト ボックス 64">
              <a:extLst>
                <a:ext uri="{FF2B5EF4-FFF2-40B4-BE49-F238E27FC236}">
                  <a16:creationId xmlns:a16="http://schemas.microsoft.com/office/drawing/2014/main" id="{C8A99D90-A566-467B-A600-ED4116C22B8C}"/>
                </a:ext>
              </a:extLst>
            </p:cNvPr>
            <p:cNvSpPr txBox="1"/>
            <p:nvPr/>
          </p:nvSpPr>
          <p:spPr>
            <a:xfrm>
              <a:off x="4208210" y="4252502"/>
              <a:ext cx="1448243" cy="276999"/>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発注者</a:t>
              </a:r>
            </a:p>
          </p:txBody>
        </p:sp>
        <p:sp>
          <p:nvSpPr>
            <p:cNvPr id="66" name="テキスト ボックス 65">
              <a:extLst>
                <a:ext uri="{FF2B5EF4-FFF2-40B4-BE49-F238E27FC236}">
                  <a16:creationId xmlns:a16="http://schemas.microsoft.com/office/drawing/2014/main" id="{1DDE69ED-F38E-4656-894D-77843BF8FD94}"/>
                </a:ext>
              </a:extLst>
            </p:cNvPr>
            <p:cNvSpPr txBox="1"/>
            <p:nvPr/>
          </p:nvSpPr>
          <p:spPr>
            <a:xfrm>
              <a:off x="3648305" y="4471314"/>
              <a:ext cx="2706456" cy="430887"/>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100" dirty="0"/>
                <a:t>イエメン共和国（中東）</a:t>
              </a:r>
              <a:endParaRPr lang="en-US" altLang="ja-JP" sz="1100" dirty="0"/>
            </a:p>
            <a:p>
              <a:pPr marL="0" indent="0" algn="ctr">
                <a:lnSpc>
                  <a:spcPct val="100000"/>
                </a:lnSpc>
                <a:buNone/>
              </a:pPr>
              <a:r>
                <a:rPr lang="ja-JP" altLang="en-US" sz="1100" dirty="0">
                  <a:latin typeface="BIZ UDゴシック" panose="020B0400000000000000" pitchFamily="49" charset="-128"/>
                  <a:ea typeface="BIZ UDゴシック" panose="020B0400000000000000" pitchFamily="49" charset="-128"/>
                </a:rPr>
                <a:t>ジンバブエ</a:t>
              </a:r>
              <a:r>
                <a:rPr lang="ja-JP" altLang="en-US" sz="1100" dirty="0"/>
                <a:t>共和国（アフリカ）</a:t>
              </a:r>
            </a:p>
          </p:txBody>
        </p:sp>
      </p:grpSp>
      <p:grpSp>
        <p:nvGrpSpPr>
          <p:cNvPr id="3" name="グループ化 2">
            <a:extLst>
              <a:ext uri="{FF2B5EF4-FFF2-40B4-BE49-F238E27FC236}">
                <a16:creationId xmlns:a16="http://schemas.microsoft.com/office/drawing/2014/main" id="{06E45E41-212E-42E8-AB2B-4F959333DC23}"/>
              </a:ext>
            </a:extLst>
          </p:cNvPr>
          <p:cNvGrpSpPr/>
          <p:nvPr/>
        </p:nvGrpSpPr>
        <p:grpSpPr>
          <a:xfrm>
            <a:off x="7167374" y="3369913"/>
            <a:ext cx="2132383" cy="647505"/>
            <a:chOff x="3973300" y="5181736"/>
            <a:chExt cx="2132383" cy="647505"/>
          </a:xfrm>
        </p:grpSpPr>
        <p:sp>
          <p:nvSpPr>
            <p:cNvPr id="67" name="テキスト ボックス 66">
              <a:extLst>
                <a:ext uri="{FF2B5EF4-FFF2-40B4-BE49-F238E27FC236}">
                  <a16:creationId xmlns:a16="http://schemas.microsoft.com/office/drawing/2014/main" id="{4FB5785E-492F-4779-A09B-8F75EB40307A}"/>
                </a:ext>
              </a:extLst>
            </p:cNvPr>
            <p:cNvSpPr txBox="1"/>
            <p:nvPr/>
          </p:nvSpPr>
          <p:spPr>
            <a:xfrm>
              <a:off x="4315369" y="5181736"/>
              <a:ext cx="1448243" cy="276999"/>
            </a:xfrm>
            <a:prstGeom prst="rect">
              <a:avLst/>
            </a:prstGeom>
            <a:noFill/>
          </p:spPr>
          <p:txBody>
            <a:bodyPr wrap="square">
              <a:spAutoFit/>
            </a:bodyPr>
            <a:lstStyle>
              <a:defPPr>
                <a:defRPr lang="ja-JP"/>
              </a:defPPr>
              <a:lvl1pPr algn="ctr">
                <a:defRPr sz="2400" b="1">
                  <a:latin typeface="BIZ UDゴシック" panose="020B0400000000000000" pitchFamily="49" charset="-128"/>
                  <a:ea typeface="BIZ UDゴシック" panose="020B0400000000000000" pitchFamily="49" charset="-128"/>
                </a:defRPr>
              </a:lvl1pPr>
            </a:lstStyle>
            <a:p>
              <a:r>
                <a:rPr lang="ja-JP" altLang="en-US" sz="1200" dirty="0"/>
                <a:t>受注者</a:t>
              </a:r>
            </a:p>
          </p:txBody>
        </p:sp>
        <p:sp>
          <p:nvSpPr>
            <p:cNvPr id="68" name="テキスト ボックス 67">
              <a:extLst>
                <a:ext uri="{FF2B5EF4-FFF2-40B4-BE49-F238E27FC236}">
                  <a16:creationId xmlns:a16="http://schemas.microsoft.com/office/drawing/2014/main" id="{AF73A70A-B1F9-46A5-A9F2-85D2F6F553C6}"/>
                </a:ext>
              </a:extLst>
            </p:cNvPr>
            <p:cNvSpPr txBox="1"/>
            <p:nvPr/>
          </p:nvSpPr>
          <p:spPr>
            <a:xfrm>
              <a:off x="3973300" y="5398354"/>
              <a:ext cx="2132383" cy="430887"/>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100" dirty="0">
                  <a:latin typeface="BIZ UDゴシック" panose="020B0400000000000000" pitchFamily="49" charset="-128"/>
                  <a:ea typeface="BIZ UDゴシック" panose="020B0400000000000000" pitchFamily="49" charset="-128"/>
                </a:rPr>
                <a:t>株式会社オージャスト</a:t>
              </a:r>
              <a:endParaRPr lang="en-US" altLang="ja-JP" sz="1100" dirty="0">
                <a:latin typeface="BIZ UDゴシック" panose="020B0400000000000000" pitchFamily="49" charset="-128"/>
                <a:ea typeface="BIZ UDゴシック" panose="020B0400000000000000" pitchFamily="49" charset="-128"/>
              </a:endParaRPr>
            </a:p>
            <a:p>
              <a:pPr marL="0" indent="0" algn="ctr">
                <a:lnSpc>
                  <a:spcPct val="100000"/>
                </a:lnSpc>
                <a:buNone/>
              </a:pPr>
              <a:r>
                <a:rPr lang="ja-JP" altLang="en-US" sz="1100" dirty="0">
                  <a:latin typeface="BIZ UDゴシック" panose="020B0400000000000000" pitchFamily="49" charset="-128"/>
                  <a:ea typeface="BIZ UDゴシック" panose="020B0400000000000000" pitchFamily="49" charset="-128"/>
                </a:rPr>
                <a:t>（大阪市東成区）</a:t>
              </a:r>
            </a:p>
          </p:txBody>
        </p:sp>
      </p:grpSp>
      <p:pic>
        <p:nvPicPr>
          <p:cNvPr id="69" name="図 68">
            <a:extLst>
              <a:ext uri="{FF2B5EF4-FFF2-40B4-BE49-F238E27FC236}">
                <a16:creationId xmlns:a16="http://schemas.microsoft.com/office/drawing/2014/main" id="{EAE68796-95AB-45AD-9181-A96A5C88B9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80592" y="4757523"/>
            <a:ext cx="1898760" cy="1424070"/>
          </a:xfrm>
          <a:prstGeom prst="rect">
            <a:avLst/>
          </a:prstGeom>
          <a:effectLst>
            <a:softEdge rad="38100"/>
          </a:effectLst>
        </p:spPr>
      </p:pic>
      <p:pic>
        <p:nvPicPr>
          <p:cNvPr id="70" name="図 69">
            <a:extLst>
              <a:ext uri="{FF2B5EF4-FFF2-40B4-BE49-F238E27FC236}">
                <a16:creationId xmlns:a16="http://schemas.microsoft.com/office/drawing/2014/main" id="{D7CAACDE-3209-469C-8711-E8AD5D6C15F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64351" y="4757522"/>
            <a:ext cx="1846902" cy="1424071"/>
          </a:xfrm>
          <a:prstGeom prst="rect">
            <a:avLst/>
          </a:prstGeom>
          <a:effectLst>
            <a:softEdge rad="38100"/>
          </a:effectLst>
        </p:spPr>
      </p:pic>
      <p:sp>
        <p:nvSpPr>
          <p:cNvPr id="71" name="テキスト ボックス 70">
            <a:extLst>
              <a:ext uri="{FF2B5EF4-FFF2-40B4-BE49-F238E27FC236}">
                <a16:creationId xmlns:a16="http://schemas.microsoft.com/office/drawing/2014/main" id="{DFEE17E2-7A63-4BBE-84B1-CCC9C81171D1}"/>
              </a:ext>
            </a:extLst>
          </p:cNvPr>
          <p:cNvSpPr txBox="1"/>
          <p:nvPr/>
        </p:nvSpPr>
        <p:spPr>
          <a:xfrm>
            <a:off x="4678935" y="6195065"/>
            <a:ext cx="2225905" cy="400110"/>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000" dirty="0"/>
              <a:t>デザイン性の高い</a:t>
            </a:r>
            <a:endParaRPr lang="en-US" altLang="ja-JP" sz="1000" dirty="0"/>
          </a:p>
          <a:p>
            <a:pPr marL="0" indent="0" algn="ctr">
              <a:lnSpc>
                <a:spcPct val="100000"/>
              </a:lnSpc>
              <a:buNone/>
            </a:pPr>
            <a:r>
              <a:rPr lang="ja-JP" altLang="en-US" sz="1000" dirty="0"/>
              <a:t>イエメンパビリオン商業ブース</a:t>
            </a:r>
          </a:p>
        </p:txBody>
      </p:sp>
      <p:sp>
        <p:nvSpPr>
          <p:cNvPr id="72" name="テキスト ボックス 71">
            <a:extLst>
              <a:ext uri="{FF2B5EF4-FFF2-40B4-BE49-F238E27FC236}">
                <a16:creationId xmlns:a16="http://schemas.microsoft.com/office/drawing/2014/main" id="{F11FB960-5967-465E-88C8-838B92E46572}"/>
              </a:ext>
            </a:extLst>
          </p:cNvPr>
          <p:cNvSpPr txBox="1"/>
          <p:nvPr/>
        </p:nvSpPr>
        <p:spPr>
          <a:xfrm>
            <a:off x="6917843" y="6190822"/>
            <a:ext cx="2739918" cy="400110"/>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000" dirty="0"/>
              <a:t>現地の風景が表現された</a:t>
            </a:r>
            <a:endParaRPr lang="en-US" altLang="ja-JP" sz="1000" dirty="0"/>
          </a:p>
          <a:p>
            <a:pPr marL="0" indent="0" algn="ctr">
              <a:lnSpc>
                <a:spcPct val="100000"/>
              </a:lnSpc>
              <a:buNone/>
            </a:pPr>
            <a:r>
              <a:rPr lang="ja-JP" altLang="en-US" sz="1000" dirty="0"/>
              <a:t>ジンバブエパビリオン商業ブース</a:t>
            </a:r>
          </a:p>
        </p:txBody>
      </p:sp>
      <p:sp>
        <p:nvSpPr>
          <p:cNvPr id="73" name="大かっこ 72">
            <a:extLst>
              <a:ext uri="{FF2B5EF4-FFF2-40B4-BE49-F238E27FC236}">
                <a16:creationId xmlns:a16="http://schemas.microsoft.com/office/drawing/2014/main" id="{22881314-942D-4F64-B073-26A8BEF6968A}"/>
              </a:ext>
            </a:extLst>
          </p:cNvPr>
          <p:cNvSpPr/>
          <p:nvPr/>
        </p:nvSpPr>
        <p:spPr>
          <a:xfrm>
            <a:off x="4615987" y="4129051"/>
            <a:ext cx="4952422" cy="619242"/>
          </a:xfrm>
          <a:prstGeom prst="bracketPair">
            <a:avLst>
              <a:gd name="adj" fmla="val 10514"/>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5" name="スライド番号プレースホルダー 4">
            <a:extLst>
              <a:ext uri="{FF2B5EF4-FFF2-40B4-BE49-F238E27FC236}">
                <a16:creationId xmlns:a16="http://schemas.microsoft.com/office/drawing/2014/main" id="{1340EEBE-8940-4490-BEC3-544DB6452BF6}"/>
              </a:ext>
            </a:extLst>
          </p:cNvPr>
          <p:cNvSpPr>
            <a:spLocks noGrp="1"/>
          </p:cNvSpPr>
          <p:nvPr>
            <p:ph type="sldNum" sz="quarter" idx="12"/>
          </p:nvPr>
        </p:nvSpPr>
        <p:spPr/>
        <p:txBody>
          <a:bodyPr/>
          <a:lstStyle/>
          <a:p>
            <a:fld id="{29F2EF1E-626E-4657-9017-205445D3C8E1}" type="slidenum">
              <a:rPr kumimoji="1" lang="ja-JP" altLang="en-US" smtClean="0"/>
              <a:t>112</a:t>
            </a:fld>
            <a:endParaRPr kumimoji="1" lang="ja-JP" altLang="en-US" dirty="0"/>
          </a:p>
        </p:txBody>
      </p:sp>
      <p:sp>
        <p:nvSpPr>
          <p:cNvPr id="32" name="テキスト ボックス 31">
            <a:extLst>
              <a:ext uri="{FF2B5EF4-FFF2-40B4-BE49-F238E27FC236}">
                <a16:creationId xmlns:a16="http://schemas.microsoft.com/office/drawing/2014/main" id="{A83CE043-6ABD-4AED-B0C6-9189635514CE}"/>
              </a:ext>
            </a:extLst>
          </p:cNvPr>
          <p:cNvSpPr txBox="1"/>
          <p:nvPr/>
        </p:nvSpPr>
        <p:spPr>
          <a:xfrm>
            <a:off x="382725" y="3498060"/>
            <a:ext cx="3985151" cy="1569660"/>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a:lnSpc>
                <a:spcPct val="100000"/>
              </a:lnSpc>
            </a:pPr>
            <a:r>
              <a:rPr lang="ja-JP" altLang="en-US" sz="1200" dirty="0"/>
              <a:t>総閲覧数：</a:t>
            </a:r>
            <a:r>
              <a:rPr lang="en-US" altLang="ja-JP" sz="1200" dirty="0"/>
              <a:t>89,721</a:t>
            </a:r>
            <a:r>
              <a:rPr lang="ja-JP" altLang="en-US" sz="1200" dirty="0"/>
              <a:t>（うち海外</a:t>
            </a:r>
            <a:r>
              <a:rPr lang="en-US" altLang="ja-JP" sz="1200" dirty="0"/>
              <a:t>5,421:140</a:t>
            </a:r>
            <a:r>
              <a:rPr lang="ja-JP" altLang="en-US" sz="1200" dirty="0"/>
              <a:t>か国）</a:t>
            </a:r>
            <a:endParaRPr lang="en-US" altLang="ja-JP" sz="1200" dirty="0"/>
          </a:p>
          <a:p>
            <a:pPr>
              <a:lnSpc>
                <a:spcPct val="100000"/>
              </a:lnSpc>
            </a:pPr>
            <a:endParaRPr lang="en-US" altLang="ja-JP" sz="1200" dirty="0"/>
          </a:p>
          <a:p>
            <a:pPr>
              <a:lnSpc>
                <a:spcPct val="100000"/>
              </a:lnSpc>
            </a:pPr>
            <a:r>
              <a:rPr lang="ja-JP" altLang="en-US" sz="1200" dirty="0"/>
              <a:t>海外ミッション団等への紹介数：</a:t>
            </a:r>
            <a:r>
              <a:rPr lang="en-US" altLang="ja-JP" sz="1200" dirty="0"/>
              <a:t>2,984</a:t>
            </a:r>
            <a:r>
              <a:rPr lang="ja-JP" altLang="en-US" sz="1200" dirty="0"/>
              <a:t>件</a:t>
            </a:r>
            <a:endParaRPr lang="en-US" altLang="ja-JP" sz="1200" dirty="0"/>
          </a:p>
          <a:p>
            <a:pPr marL="0" indent="0">
              <a:lnSpc>
                <a:spcPct val="100000"/>
              </a:lnSpc>
              <a:buNone/>
            </a:pPr>
            <a:endParaRPr lang="en-US" altLang="ja-JP" sz="1200" dirty="0"/>
          </a:p>
          <a:p>
            <a:pPr>
              <a:lnSpc>
                <a:spcPct val="100000"/>
              </a:lnSpc>
            </a:pPr>
            <a:r>
              <a:rPr lang="ja-JP" altLang="en-US" sz="1200" dirty="0"/>
              <a:t>海外からの企業探索等に係る問い合わせ及び商談件数：</a:t>
            </a:r>
            <a:r>
              <a:rPr lang="en-US" altLang="ja-JP" sz="1200" dirty="0"/>
              <a:t>60</a:t>
            </a:r>
            <a:r>
              <a:rPr lang="ja-JP" altLang="en-US" sz="1200" dirty="0"/>
              <a:t>件（うち成約件数：</a:t>
            </a:r>
            <a:r>
              <a:rPr lang="en-US" altLang="ja-JP" sz="1200" dirty="0"/>
              <a:t>27</a:t>
            </a:r>
            <a:r>
              <a:rPr lang="ja-JP" altLang="en-US" sz="1200" dirty="0"/>
              <a:t>件）</a:t>
            </a:r>
            <a:r>
              <a:rPr lang="en-US" altLang="ja-JP" sz="1200" dirty="0"/>
              <a:t>※</a:t>
            </a:r>
            <a:r>
              <a:rPr lang="ja-JP" altLang="en-US" sz="1200" dirty="0"/>
              <a:t>府把握分</a:t>
            </a:r>
            <a:endParaRPr lang="en-US" altLang="ja-JP" sz="1200" dirty="0"/>
          </a:p>
          <a:p>
            <a:pPr>
              <a:lnSpc>
                <a:spcPct val="100000"/>
              </a:lnSpc>
              <a:buFont typeface="Wingdings" panose="05000000000000000000" pitchFamily="2" charset="2"/>
              <a:buChar char="ü"/>
            </a:pPr>
            <a:endParaRPr lang="en-US" altLang="ja-JP" sz="1200" dirty="0"/>
          </a:p>
          <a:p>
            <a:pPr>
              <a:lnSpc>
                <a:spcPct val="100000"/>
              </a:lnSpc>
            </a:pPr>
            <a:r>
              <a:rPr lang="ja-JP" altLang="en-US" sz="1200" dirty="0"/>
              <a:t>登録府内企業等数：</a:t>
            </a:r>
            <a:r>
              <a:rPr lang="en-US" altLang="ja-JP" sz="1200" dirty="0"/>
              <a:t>1,941</a:t>
            </a:r>
            <a:r>
              <a:rPr lang="ja-JP" altLang="en-US" sz="1200" dirty="0"/>
              <a:t>社</a:t>
            </a:r>
          </a:p>
        </p:txBody>
      </p:sp>
      <p:sp>
        <p:nvSpPr>
          <p:cNvPr id="33" name="正方形/長方形 32">
            <a:extLst>
              <a:ext uri="{FF2B5EF4-FFF2-40B4-BE49-F238E27FC236}">
                <a16:creationId xmlns:a16="http://schemas.microsoft.com/office/drawing/2014/main" id="{B2D81DAF-C8FA-4E78-844B-0045DE742684}"/>
              </a:ext>
            </a:extLst>
          </p:cNvPr>
          <p:cNvSpPr/>
          <p:nvPr/>
        </p:nvSpPr>
        <p:spPr>
          <a:xfrm>
            <a:off x="446235" y="2943922"/>
            <a:ext cx="2706686" cy="277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活用実績（令和</a:t>
            </a:r>
            <a:r>
              <a:rPr kumimoji="1" lang="en-US" altLang="ja-JP" sz="1200" dirty="0">
                <a:solidFill>
                  <a:schemeClr val="tx1"/>
                </a:solidFill>
                <a:latin typeface="BIZ UDゴシック" panose="020B0400000000000000" pitchFamily="49" charset="-128"/>
                <a:ea typeface="BIZ UDゴシック" panose="020B0400000000000000" pitchFamily="49" charset="-128"/>
              </a:rPr>
              <a:t>7</a:t>
            </a:r>
            <a:r>
              <a:rPr kumimoji="1" lang="ja-JP" altLang="en-US" sz="1200" dirty="0">
                <a:solidFill>
                  <a:schemeClr val="tx1"/>
                </a:solidFill>
                <a:latin typeface="BIZ UDゴシック" panose="020B0400000000000000" pitchFamily="49" charset="-128"/>
                <a:ea typeface="BIZ UDゴシック" panose="020B0400000000000000" pitchFamily="49" charset="-128"/>
              </a:rPr>
              <a:t>年</a:t>
            </a:r>
            <a:r>
              <a:rPr kumimoji="1" lang="en-US" altLang="ja-JP" sz="1200" dirty="0">
                <a:solidFill>
                  <a:schemeClr val="tx1"/>
                </a:solidFill>
                <a:latin typeface="BIZ UDゴシック" panose="020B0400000000000000" pitchFamily="49" charset="-128"/>
                <a:ea typeface="BIZ UDゴシック" panose="020B0400000000000000" pitchFamily="49" charset="-128"/>
              </a:rPr>
              <a:t>10</a:t>
            </a:r>
            <a:r>
              <a:rPr kumimoji="1" lang="ja-JP" altLang="en-US" sz="1200" dirty="0">
                <a:solidFill>
                  <a:schemeClr val="tx1"/>
                </a:solidFill>
                <a:latin typeface="BIZ UDゴシック" panose="020B0400000000000000" pitchFamily="49" charset="-128"/>
                <a:ea typeface="BIZ UDゴシック" panose="020B0400000000000000" pitchFamily="49" charset="-128"/>
              </a:rPr>
              <a:t>月</a:t>
            </a:r>
            <a:r>
              <a:rPr kumimoji="1" lang="en-US" altLang="ja-JP" sz="1200" dirty="0">
                <a:solidFill>
                  <a:schemeClr val="tx1"/>
                </a:solidFill>
                <a:latin typeface="BIZ UDゴシック" panose="020B0400000000000000" pitchFamily="49" charset="-128"/>
                <a:ea typeface="BIZ UDゴシック" panose="020B0400000000000000" pitchFamily="49" charset="-128"/>
              </a:rPr>
              <a:t>13</a:t>
            </a:r>
            <a:r>
              <a:rPr kumimoji="1" lang="ja-JP" altLang="en-US" sz="1200" dirty="0">
                <a:solidFill>
                  <a:schemeClr val="tx1"/>
                </a:solidFill>
                <a:latin typeface="BIZ UDゴシック" panose="020B0400000000000000" pitchFamily="49" charset="-128"/>
                <a:ea typeface="BIZ UDゴシック" panose="020B0400000000000000" pitchFamily="49" charset="-128"/>
              </a:rPr>
              <a:t>日時点）</a:t>
            </a:r>
          </a:p>
        </p:txBody>
      </p:sp>
    </p:spTree>
    <p:extLst>
      <p:ext uri="{BB962C8B-B14F-4D97-AF65-F5344CB8AC3E}">
        <p14:creationId xmlns:p14="http://schemas.microsoft.com/office/powerpoint/2010/main" val="17857921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2803</Words>
  <Application>Microsoft Office PowerPoint</Application>
  <PresentationFormat>ユーザー設定</PresentationFormat>
  <Paragraphs>244</Paragraphs>
  <Slides>10</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UDPゴシック</vt:lpstr>
      <vt:lpstr>BIZ UDゴシック</vt:lpstr>
      <vt:lpstr>Noto Sans JP</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2026-02-12T07:24:35Z</dcterms:modified>
</cp:coreProperties>
</file>