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91" removePersonalInfoOnSave="1" saveSubsetFonts="1">
  <p:sldMasterIdLst>
    <p:sldMasterId id="2147483672" r:id="rId1"/>
  </p:sldMasterIdLst>
  <p:notesMasterIdLst>
    <p:notesMasterId r:id="rId15"/>
  </p:notesMasterIdLst>
  <p:handoutMasterIdLst>
    <p:handoutMasterId r:id="rId16"/>
  </p:handoutMasterIdLst>
  <p:sldIdLst>
    <p:sldId id="2134806098" r:id="rId2"/>
    <p:sldId id="2134806099" r:id="rId3"/>
    <p:sldId id="2134806112" r:id="rId4"/>
    <p:sldId id="2134806128" r:id="rId5"/>
    <p:sldId id="2134806129" r:id="rId6"/>
    <p:sldId id="2134806170" r:id="rId7"/>
    <p:sldId id="2134806144" r:id="rId8"/>
    <p:sldId id="2134806146" r:id="rId9"/>
    <p:sldId id="2134806131" r:id="rId10"/>
    <p:sldId id="2134806130" r:id="rId11"/>
    <p:sldId id="2134806249" r:id="rId12"/>
    <p:sldId id="2134806113" r:id="rId13"/>
    <p:sldId id="2134806121" r:id="rId14"/>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varScale="1">
        <p:scale>
          <a:sx n="73" d="100"/>
          <a:sy n="73" d="100"/>
        </p:scale>
        <p:origin x="72" y="42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096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101</a:t>
            </a:fld>
            <a:endParaRPr kumimoji="1" lang="ja-JP" altLang="en-US"/>
          </a:p>
        </p:txBody>
      </p:sp>
    </p:spTree>
    <p:extLst>
      <p:ext uri="{BB962C8B-B14F-4D97-AF65-F5344CB8AC3E}">
        <p14:creationId xmlns:p14="http://schemas.microsoft.com/office/powerpoint/2010/main" val="397839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102</a:t>
            </a:fld>
            <a:endParaRPr kumimoji="1" lang="ja-JP" altLang="en-US"/>
          </a:p>
        </p:txBody>
      </p:sp>
    </p:spTree>
    <p:extLst>
      <p:ext uri="{BB962C8B-B14F-4D97-AF65-F5344CB8AC3E}">
        <p14:creationId xmlns:p14="http://schemas.microsoft.com/office/powerpoint/2010/main" val="419763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103</a:t>
            </a:fld>
            <a:endParaRPr kumimoji="1" lang="ja-JP" altLang="en-US"/>
          </a:p>
        </p:txBody>
      </p:sp>
    </p:spTree>
    <p:extLst>
      <p:ext uri="{BB962C8B-B14F-4D97-AF65-F5344CB8AC3E}">
        <p14:creationId xmlns:p14="http://schemas.microsoft.com/office/powerpoint/2010/main" val="377259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93</a:t>
            </a:fld>
            <a:endParaRPr kumimoji="1" lang="ja-JP" altLang="en-US"/>
          </a:p>
        </p:txBody>
      </p:sp>
    </p:spTree>
    <p:extLst>
      <p:ext uri="{BB962C8B-B14F-4D97-AF65-F5344CB8AC3E}">
        <p14:creationId xmlns:p14="http://schemas.microsoft.com/office/powerpoint/2010/main" val="391986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94</a:t>
            </a:fld>
            <a:endParaRPr kumimoji="1" lang="ja-JP" altLang="en-US"/>
          </a:p>
        </p:txBody>
      </p:sp>
    </p:spTree>
    <p:extLst>
      <p:ext uri="{BB962C8B-B14F-4D97-AF65-F5344CB8AC3E}">
        <p14:creationId xmlns:p14="http://schemas.microsoft.com/office/powerpoint/2010/main" val="234515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95</a:t>
            </a:fld>
            <a:endParaRPr kumimoji="1" lang="ja-JP" altLang="en-US"/>
          </a:p>
        </p:txBody>
      </p:sp>
    </p:spTree>
    <p:extLst>
      <p:ext uri="{BB962C8B-B14F-4D97-AF65-F5344CB8AC3E}">
        <p14:creationId xmlns:p14="http://schemas.microsoft.com/office/powerpoint/2010/main" val="111963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96</a:t>
            </a:fld>
            <a:endParaRPr kumimoji="1" lang="ja-JP" altLang="en-US"/>
          </a:p>
        </p:txBody>
      </p:sp>
    </p:spTree>
    <p:extLst>
      <p:ext uri="{BB962C8B-B14F-4D97-AF65-F5344CB8AC3E}">
        <p14:creationId xmlns:p14="http://schemas.microsoft.com/office/powerpoint/2010/main" val="308258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97</a:t>
            </a:fld>
            <a:endParaRPr kumimoji="1" lang="ja-JP" altLang="en-US"/>
          </a:p>
        </p:txBody>
      </p:sp>
    </p:spTree>
    <p:extLst>
      <p:ext uri="{BB962C8B-B14F-4D97-AF65-F5344CB8AC3E}">
        <p14:creationId xmlns:p14="http://schemas.microsoft.com/office/powerpoint/2010/main" val="194985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98</a:t>
            </a:fld>
            <a:endParaRPr kumimoji="1" lang="ja-JP" altLang="en-US"/>
          </a:p>
        </p:txBody>
      </p:sp>
    </p:spTree>
    <p:extLst>
      <p:ext uri="{BB962C8B-B14F-4D97-AF65-F5344CB8AC3E}">
        <p14:creationId xmlns:p14="http://schemas.microsoft.com/office/powerpoint/2010/main" val="90669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9436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100</a:t>
            </a:fld>
            <a:endParaRPr kumimoji="1" lang="ja-JP" altLang="en-US"/>
          </a:p>
        </p:txBody>
      </p:sp>
    </p:spTree>
    <p:extLst>
      <p:ext uri="{BB962C8B-B14F-4D97-AF65-F5344CB8AC3E}">
        <p14:creationId xmlns:p14="http://schemas.microsoft.com/office/powerpoint/2010/main" val="289959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lang="ja-JP" altLang="en-US" sz="4000" dirty="0">
                <a:solidFill>
                  <a:prstClr val="black"/>
                </a:solidFill>
                <a:latin typeface="BIZ UDPゴシック" panose="020B0400000000000000" pitchFamily="50" charset="-128"/>
                <a:ea typeface="BIZ UDPゴシック" panose="020B0400000000000000" pitchFamily="50" charset="-128"/>
              </a:rPr>
              <a:t>６</a:t>
            </a: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lang="ja-JP" altLang="en-US" sz="4000" dirty="0">
                <a:solidFill>
                  <a:prstClr val="black"/>
                </a:solidFill>
                <a:latin typeface="BIZ UDPゴシック" panose="020B0400000000000000" pitchFamily="50" charset="-128"/>
                <a:ea typeface="BIZ UDPゴシック" panose="020B0400000000000000" pitchFamily="50" charset="-128"/>
              </a:rPr>
              <a:t>学び</a:t>
            </a: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・共生</a:t>
            </a:r>
          </a:p>
        </p:txBody>
      </p:sp>
      <p:sp>
        <p:nvSpPr>
          <p:cNvPr id="5" name="テキスト ボックス 4"/>
          <p:cNvSpPr txBox="1"/>
          <p:nvPr/>
        </p:nvSpPr>
        <p:spPr>
          <a:xfrm>
            <a:off x="1904203" y="4314825"/>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学び</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② 共生</a:t>
            </a:r>
          </a:p>
        </p:txBody>
      </p:sp>
      <p:sp>
        <p:nvSpPr>
          <p:cNvPr id="3" name="スライド番号プレースホルダー 2">
            <a:extLst>
              <a:ext uri="{FF2B5EF4-FFF2-40B4-BE49-F238E27FC236}">
                <a16:creationId xmlns:a16="http://schemas.microsoft.com/office/drawing/2014/main" id="{12583BD1-D4F9-4266-BB80-C540A839ED1D}"/>
              </a:ext>
            </a:extLst>
          </p:cNvPr>
          <p:cNvSpPr>
            <a:spLocks noGrp="1"/>
          </p:cNvSpPr>
          <p:nvPr>
            <p:ph type="sldNum" sz="quarter" idx="12"/>
          </p:nvPr>
        </p:nvSpPr>
        <p:spPr/>
        <p:txBody>
          <a:bodyPr/>
          <a:lstStyle/>
          <a:p>
            <a:fld id="{29F2EF1E-626E-4657-9017-205445D3C8E1}" type="slidenum">
              <a:rPr kumimoji="1" lang="ja-JP" altLang="en-US" smtClean="0"/>
              <a:t>91</a:t>
            </a:fld>
            <a:endParaRPr kumimoji="1" lang="ja-JP" altLang="en-US" dirty="0"/>
          </a:p>
        </p:txBody>
      </p:sp>
    </p:spTree>
    <p:extLst>
      <p:ext uri="{BB962C8B-B14F-4D97-AF65-F5344CB8AC3E}">
        <p14:creationId xmlns:p14="http://schemas.microsoft.com/office/powerpoint/2010/main" val="1711763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共生　</a:t>
            </a:r>
          </a:p>
        </p:txBody>
      </p:sp>
      <p:sp>
        <p:nvSpPr>
          <p:cNvPr id="25" name="楕円 24">
            <a:extLst>
              <a:ext uri="{FF2B5EF4-FFF2-40B4-BE49-F238E27FC236}">
                <a16:creationId xmlns:a16="http://schemas.microsoft.com/office/drawing/2014/main" id="{7001CB8A-01EE-4F2A-9773-DDF60D221F2D}"/>
              </a:ext>
            </a:extLst>
          </p:cNvPr>
          <p:cNvSpPr/>
          <p:nvPr/>
        </p:nvSpPr>
        <p:spPr>
          <a:xfrm>
            <a:off x="238984" y="756184"/>
            <a:ext cx="451901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□万博において</a:t>
            </a:r>
            <a:r>
              <a:rPr lang="en-US" altLang="ja-JP" sz="1400" b="1" dirty="0">
                <a:solidFill>
                  <a:schemeClr val="tx1"/>
                </a:solidFill>
                <a:latin typeface="BIZ UDPゴシック" panose="020B0400000000000000" pitchFamily="50" charset="-128"/>
                <a:ea typeface="BIZ UDPゴシック" panose="020B0400000000000000" pitchFamily="50" charset="-128"/>
              </a:rPr>
              <a:t>SDGs</a:t>
            </a:r>
            <a:r>
              <a:rPr lang="ja-JP" altLang="en-US" sz="1400" b="1" dirty="0">
                <a:solidFill>
                  <a:schemeClr val="tx1"/>
                </a:solidFill>
                <a:latin typeface="BIZ UDPゴシック" panose="020B0400000000000000" pitchFamily="50" charset="-128"/>
                <a:ea typeface="BIZ UDPゴシック" panose="020B0400000000000000" pitchFamily="50" charset="-128"/>
              </a:rPr>
              <a:t>の達成に向けた取組を世界に発信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99234" y="1549780"/>
            <a:ext cx="9310979" cy="785632"/>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marR="0" lvl="0" indent="-92075" algn="l" defTabSz="443194"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・万博会場において、「</a:t>
            </a:r>
            <a:r>
              <a:rPr kumimoji="1" lang="en-US" altLang="ja-JP" sz="1400" dirty="0">
                <a:solidFill>
                  <a:schemeClr val="tx1"/>
                </a:solidFill>
                <a:latin typeface="BIZ UDPゴシック" panose="020B0400000000000000" pitchFamily="50" charset="-128"/>
                <a:ea typeface="BIZ UDPゴシック" panose="020B0400000000000000" pitchFamily="50" charset="-128"/>
              </a:rPr>
              <a:t>OSAKA JAPAN SDGs Forum</a:t>
            </a:r>
            <a:r>
              <a:rPr kumimoji="1" lang="ja-JP" altLang="en-US" sz="1400" dirty="0">
                <a:solidFill>
                  <a:schemeClr val="tx1"/>
                </a:solidFill>
                <a:latin typeface="BIZ UDPゴシック" panose="020B0400000000000000" pitchFamily="50" charset="-128"/>
                <a:ea typeface="BIZ UDPゴシック" panose="020B0400000000000000" pitchFamily="50" charset="-128"/>
              </a:rPr>
              <a:t>」やブース出展を実施し、</a:t>
            </a:r>
            <a:r>
              <a:rPr lang="en-US" altLang="ja-JP" sz="1400" dirty="0">
                <a:solidFill>
                  <a:schemeClr val="tx1"/>
                </a:solidFill>
                <a:latin typeface="BIZ UDPゴシック" panose="020B0400000000000000" pitchFamily="50" charset="-128"/>
                <a:ea typeface="BIZ UDPゴシック" panose="020B0400000000000000" pitchFamily="50" charset="-128"/>
              </a:rPr>
              <a:t>SDGs</a:t>
            </a:r>
            <a:r>
              <a:rPr lang="ja-JP" altLang="en-US" sz="1400" dirty="0">
                <a:solidFill>
                  <a:schemeClr val="tx1"/>
                </a:solidFill>
                <a:latin typeface="BIZ UDPゴシック" panose="020B0400000000000000" pitchFamily="50" charset="-128"/>
                <a:ea typeface="BIZ UDPゴシック" panose="020B0400000000000000" pitchFamily="50" charset="-128"/>
              </a:rPr>
              <a:t>達成に向けた</a:t>
            </a:r>
            <a:r>
              <a:rPr kumimoji="1" lang="ja-JP" altLang="en-US" sz="1400" dirty="0">
                <a:solidFill>
                  <a:schemeClr val="tx1"/>
                </a:solidFill>
                <a:latin typeface="BIZ UDPゴシック" panose="020B0400000000000000" pitchFamily="50" charset="-128"/>
                <a:ea typeface="BIZ UDPゴシック" panose="020B0400000000000000" pitchFamily="50" charset="-128"/>
              </a:rPr>
              <a:t>様々なステークホルダーの取組の加速を図るとともに、先進的な</a:t>
            </a:r>
            <a:r>
              <a:rPr lang="ja-JP" altLang="en-US" sz="1400" dirty="0">
                <a:solidFill>
                  <a:schemeClr val="tx1"/>
                </a:solidFill>
                <a:latin typeface="BIZ UDPゴシック" panose="020B0400000000000000" pitchFamily="50" charset="-128"/>
                <a:ea typeface="BIZ UDPゴシック" panose="020B0400000000000000" pitchFamily="50" charset="-128"/>
              </a:rPr>
              <a:t>取組を世界に発信</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46B00D8-39A2-40B3-B6BC-D5EA3451D7C0}"/>
              </a:ext>
            </a:extLst>
          </p:cNvPr>
          <p:cNvSpPr txBox="1"/>
          <p:nvPr/>
        </p:nvSpPr>
        <p:spPr>
          <a:xfrm>
            <a:off x="304363" y="3029412"/>
            <a:ext cx="9159491" cy="4031873"/>
          </a:xfrm>
          <a:prstGeom prst="rect">
            <a:avLst/>
          </a:prstGeom>
          <a:noFill/>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OSAKA</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SDGs</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Forum</a:t>
            </a:r>
            <a:r>
              <a:rPr kumimoji="1" lang="ja-JP" altLang="en-US" sz="1400" b="1" dirty="0">
                <a:latin typeface="BIZ UDPゴシック" panose="020B0400000000000000" pitchFamily="50" charset="-128"/>
                <a:ea typeface="BIZ UDPゴシック" panose="020B0400000000000000" pitchFamily="50" charset="-128"/>
              </a:rPr>
              <a:t>」の開催（令和</a:t>
            </a:r>
            <a:r>
              <a:rPr kumimoji="1" lang="en-US" altLang="ja-JP" sz="1400" b="1" dirty="0">
                <a:latin typeface="BIZ UDPゴシック" panose="020B0400000000000000" pitchFamily="50" charset="-128"/>
                <a:ea typeface="BIZ UDPゴシック" panose="020B0400000000000000" pitchFamily="50" charset="-128"/>
              </a:rPr>
              <a:t>5</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7</a:t>
            </a:r>
            <a:r>
              <a:rPr kumimoji="1" lang="ja-JP" altLang="en-US" sz="1400" b="1" dirty="0">
                <a:latin typeface="BIZ UDPゴシック" panose="020B0400000000000000" pitchFamily="50" charset="-128"/>
                <a:ea typeface="BIZ UDPゴシック" panose="020B0400000000000000" pitchFamily="50" charset="-128"/>
              </a:rPr>
              <a:t>年度）</a:t>
            </a:r>
            <a:endParaRPr kumimoji="1" lang="en-US" altLang="ja-JP" sz="1400" b="1"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・多様なステークホルダーの</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アクションの加速化と、ステークホルダーの垣根を超えた</a:t>
            </a:r>
            <a:endParaRPr kumimoji="1" lang="en-US" altLang="ja-JP" sz="1200"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　連携創出（マッチング）を図るため、令和</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年度より「</a:t>
            </a:r>
            <a:r>
              <a:rPr kumimoji="1" lang="en-US" altLang="ja-JP" sz="1200" dirty="0">
                <a:latin typeface="BIZ UDPゴシック" panose="020B0400000000000000" pitchFamily="50" charset="-128"/>
                <a:ea typeface="BIZ UDPゴシック" panose="020B0400000000000000" pitchFamily="50" charset="-128"/>
              </a:rPr>
              <a:t>OSAKA</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Forum</a:t>
            </a:r>
            <a:r>
              <a:rPr kumimoji="1" lang="ja-JP" altLang="en-US" sz="1200" dirty="0">
                <a:latin typeface="BIZ UDPゴシック" panose="020B0400000000000000" pitchFamily="50" charset="-128"/>
                <a:ea typeface="BIZ UDPゴシック" panose="020B0400000000000000" pitchFamily="50" charset="-128"/>
              </a:rPr>
              <a:t>」を開催</a:t>
            </a:r>
            <a:endParaRPr kumimoji="1" lang="en-US" altLang="ja-JP" sz="1200"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年度のフォーラムは万博会場内で開催</a:t>
            </a:r>
            <a:endParaRPr kumimoji="1" lang="en-US" altLang="ja-JP" sz="1200"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　　令和５年度　</a:t>
            </a:r>
            <a:r>
              <a:rPr kumimoji="1" lang="en-US" altLang="ja-JP" sz="1200" dirty="0">
                <a:latin typeface="BIZ UDPゴシック" panose="020B0400000000000000" pitchFamily="50" charset="-128"/>
                <a:ea typeface="BIZ UDPゴシック" panose="020B0400000000000000" pitchFamily="50" charset="-128"/>
              </a:rPr>
              <a:t>OSAKA</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Forum</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177</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　　令和</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年度　</a:t>
            </a:r>
            <a:r>
              <a:rPr kumimoji="1" lang="en-US" altLang="ja-JP" sz="1200" dirty="0">
                <a:latin typeface="BIZ UDPゴシック" panose="020B0400000000000000" pitchFamily="50" charset="-128"/>
                <a:ea typeface="BIZ UDPゴシック" panose="020B0400000000000000" pitchFamily="50" charset="-128"/>
              </a:rPr>
              <a:t>OSAKA</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KANSAI</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Forum</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212</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　　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　</a:t>
            </a:r>
            <a:r>
              <a:rPr kumimoji="1" lang="en-US" altLang="ja-JP" sz="1200" dirty="0">
                <a:latin typeface="BIZ UDPゴシック" panose="020B0400000000000000" pitchFamily="50" charset="-128"/>
                <a:ea typeface="BIZ UDPゴシック" panose="020B0400000000000000" pitchFamily="50" charset="-128"/>
              </a:rPr>
              <a:t>OSAKA</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JAPAN</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Forum</a:t>
            </a:r>
            <a:r>
              <a:rPr kumimoji="1" lang="ja-JP" altLang="en-US" sz="1200" dirty="0">
                <a:latin typeface="BIZ UDPゴシック" panose="020B0400000000000000" pitchFamily="50" charset="-128"/>
                <a:ea typeface="BIZ UDPゴシック" panose="020B0400000000000000" pitchFamily="50" charset="-128"/>
              </a:rPr>
              <a:t>（参加者：</a:t>
            </a:r>
            <a:r>
              <a:rPr kumimoji="1" lang="en-US" altLang="ja-JP" sz="1200" dirty="0">
                <a:latin typeface="BIZ UDPゴシック" panose="020B0400000000000000" pitchFamily="50" charset="-128"/>
                <a:ea typeface="BIZ UDPゴシック" panose="020B0400000000000000" pitchFamily="50" charset="-128"/>
              </a:rPr>
              <a:t>1,552</a:t>
            </a:r>
            <a:r>
              <a:rPr kumimoji="1" lang="ja-JP" altLang="en-US" sz="1200" dirty="0">
                <a:latin typeface="BIZ UDPゴシック" panose="020B0400000000000000" pitchFamily="50" charset="-128"/>
                <a:ea typeface="BIZ UDPゴシック" panose="020B0400000000000000" pitchFamily="50" charset="-128"/>
              </a:rPr>
              <a:t>名）</a:t>
            </a:r>
            <a:endParaRPr lang="en-US" altLang="ja-JP" sz="1200" b="1" dirty="0">
              <a:latin typeface="BIZ UDPゴシック" panose="020B0400000000000000" pitchFamily="50" charset="-128"/>
              <a:ea typeface="BIZ UDPゴシック" panose="020B0400000000000000" pitchFamily="50" charset="-128"/>
            </a:endParaRPr>
          </a:p>
          <a:p>
            <a:pPr marL="92075"/>
            <a:endParaRPr lang="en-US" altLang="ja-JP" sz="1200" b="1" dirty="0">
              <a:latin typeface="BIZ UDPゴシック" panose="020B0400000000000000" pitchFamily="50" charset="-128"/>
              <a:ea typeface="BIZ UDPゴシック" panose="020B0400000000000000" pitchFamily="50" charset="-128"/>
            </a:endParaRPr>
          </a:p>
          <a:p>
            <a:pPr marL="92075"/>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OSAKA JAPAN SDGs Forum</a:t>
            </a:r>
            <a:r>
              <a:rPr kumimoji="1" lang="ja-JP" altLang="en-US" sz="1200" dirty="0">
                <a:latin typeface="BIZ UDPゴシック" panose="020B0400000000000000" pitchFamily="50" charset="-128"/>
                <a:ea typeface="BIZ UDPゴシック" panose="020B0400000000000000" pitchFamily="50" charset="-128"/>
              </a:rPr>
              <a:t>」開催（令和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日） </a:t>
            </a:r>
            <a:endParaRPr lang="en-US" altLang="ja-JP" sz="1200" b="1"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SDGs </a:t>
            </a:r>
            <a:r>
              <a:rPr lang="ja-JP" altLang="en-US" sz="1200" dirty="0">
                <a:latin typeface="BIZ UDPゴシック" panose="020B0400000000000000" pitchFamily="50" charset="-128"/>
                <a:ea typeface="BIZ UDPゴシック" panose="020B0400000000000000" pitchFamily="50" charset="-128"/>
              </a:rPr>
              <a:t>先進都市」の実現に向け、万博会場内の</a:t>
            </a:r>
            <a:r>
              <a:rPr lang="en-US" altLang="ja-JP" sz="1200" dirty="0">
                <a:latin typeface="BIZ UDPゴシック" panose="020B0400000000000000" pitchFamily="50" charset="-128"/>
                <a:ea typeface="BIZ UDPゴシック" panose="020B0400000000000000" pitchFamily="50" charset="-128"/>
              </a:rPr>
              <a:t>EXPO</a:t>
            </a:r>
            <a:r>
              <a:rPr lang="ja-JP" altLang="en-US" sz="1200" dirty="0">
                <a:latin typeface="BIZ UDPゴシック" panose="020B0400000000000000" pitchFamily="50" charset="-128"/>
                <a:ea typeface="BIZ UDPゴシック" panose="020B0400000000000000" pitchFamily="50" charset="-128"/>
              </a:rPr>
              <a:t>ホール「シャインハット」にて開催</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国連</a:t>
            </a:r>
            <a:r>
              <a:rPr lang="en-US" altLang="ja-JP" sz="1200" dirty="0">
                <a:latin typeface="BIZ UDPゴシック" panose="020B0400000000000000" pitchFamily="50" charset="-128"/>
                <a:ea typeface="BIZ UDPゴシック" panose="020B0400000000000000" pitchFamily="50" charset="-128"/>
              </a:rPr>
              <a:t>GSDR</a:t>
            </a:r>
            <a:r>
              <a:rPr lang="ja-JP" altLang="en-US" sz="1200" dirty="0">
                <a:latin typeface="BIZ UDPゴシック" panose="020B0400000000000000" pitchFamily="50" charset="-128"/>
                <a:ea typeface="BIZ UDPゴシック" panose="020B0400000000000000" pitchFamily="50" charset="-128"/>
              </a:rPr>
              <a:t>執筆者や世界</a:t>
            </a:r>
            <a:r>
              <a:rPr lang="en-US" altLang="ja-JP" sz="1200" dirty="0">
                <a:latin typeface="BIZ UDPゴシック" panose="020B0400000000000000" pitchFamily="50" charset="-128"/>
                <a:ea typeface="BIZ UDPゴシック" panose="020B0400000000000000" pitchFamily="50" charset="-128"/>
              </a:rPr>
              <a:t>No.1</a:t>
            </a:r>
            <a:r>
              <a:rPr lang="ja-JP" altLang="en-US" sz="1200" dirty="0">
                <a:latin typeface="BIZ UDPゴシック" panose="020B0400000000000000" pitchFamily="50" charset="-128"/>
                <a:ea typeface="BIZ UDPゴシック" panose="020B0400000000000000" pitchFamily="50" charset="-128"/>
              </a:rPr>
              <a:t>サステナブル企業の講演、パートナーシップをテーマとした</a:t>
            </a:r>
            <a:endParaRPr lang="en-US" altLang="ja-JP" sz="1200" strike="sngStrike"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パネルディスカッションなど、多様なプログラムで構成され、万博から</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への取組を世界に発信</a:t>
            </a:r>
            <a:endParaRPr lang="en-US" altLang="ja-JP" sz="1200" dirty="0">
              <a:latin typeface="BIZ UDPゴシック" panose="020B0400000000000000" pitchFamily="50" charset="-128"/>
              <a:ea typeface="BIZ UDPゴシック" panose="020B0400000000000000" pitchFamily="50" charset="-128"/>
            </a:endParaRPr>
          </a:p>
          <a:p>
            <a:pPr marL="92075"/>
            <a:endParaRPr lang="en-US" altLang="zh-TW" sz="1200"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▶ブース出展（令和</a:t>
            </a:r>
            <a:r>
              <a:rPr lang="en-US" altLang="ja-JP" sz="1400" b="1" dirty="0">
                <a:latin typeface="BIZ UDPゴシック" panose="020B0400000000000000" pitchFamily="50" charset="-128"/>
                <a:ea typeface="BIZ UDPゴシック" panose="020B0400000000000000" pitchFamily="50" charset="-128"/>
              </a:rPr>
              <a:t>7</a:t>
            </a:r>
            <a:r>
              <a:rPr lang="ja-JP" altLang="en-US" sz="1400" b="1" dirty="0">
                <a:latin typeface="BIZ UDPゴシック" panose="020B0400000000000000" pitchFamily="50" charset="-128"/>
                <a:ea typeface="BIZ UDPゴシック" panose="020B0400000000000000" pitchFamily="50" charset="-128"/>
              </a:rPr>
              <a:t>年度）</a:t>
            </a:r>
            <a:endParaRPr lang="en-US" altLang="ja-JP" sz="1400" b="1"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未来都市計画に基づき、府市共催でブース出展を実施</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「大阪のきれいな海と安全な水」をテーマに水道や下水道について楽しく学べる体験コーナーをはじめ、</a:t>
            </a:r>
            <a:endParaRPr lang="en-US" altLang="ja-JP" sz="1200" dirty="0">
              <a:latin typeface="BIZ UDPゴシック" panose="020B0400000000000000" pitchFamily="50" charset="-128"/>
              <a:ea typeface="BIZ UDPゴシック" panose="020B0400000000000000" pitchFamily="50" charset="-128"/>
            </a:endParaRPr>
          </a:p>
          <a:p>
            <a:pPr marL="182563" indent="-90488"/>
            <a:r>
              <a:rPr lang="ja-JP" altLang="en-US" sz="1200" dirty="0">
                <a:latin typeface="BIZ UDPゴシック" panose="020B0400000000000000" pitchFamily="50" charset="-128"/>
                <a:ea typeface="BIZ UDPゴシック" panose="020B0400000000000000" pitchFamily="50" charset="-128"/>
              </a:rPr>
              <a:t>  大阪市の水環境への取組を紹介するパネルや動画による展示や、⼤阪府の</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推進の中核を</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担ってきた「私の</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宣⾔プロジェクト」を実施</a:t>
            </a:r>
            <a:endParaRPr lang="en-US" altLang="ja-JP" sz="1200" dirty="0">
              <a:latin typeface="BIZ UDPゴシック" panose="020B0400000000000000" pitchFamily="50" charset="-128"/>
              <a:ea typeface="BIZ UDPゴシック" panose="020B0400000000000000" pitchFamily="50" charset="-128"/>
            </a:endParaRPr>
          </a:p>
          <a:p>
            <a:pPr marL="92075"/>
            <a:endParaRPr lang="ja-JP" altLang="en-US" sz="1200" b="1" dirty="0">
              <a:latin typeface="BIZ UDPゴシック" panose="020B0400000000000000" pitchFamily="50" charset="-128"/>
              <a:ea typeface="BIZ UDPゴシック" panose="020B0400000000000000" pitchFamily="50" charset="-128"/>
            </a:endParaRPr>
          </a:p>
          <a:p>
            <a:pPr marL="92075"/>
            <a:r>
              <a:rPr lang="ja-JP" altLang="en-US" sz="1200" b="1"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キッズ</a:t>
            </a:r>
            <a:r>
              <a:rPr lang="en-US" altLang="ja-JP" sz="1200" dirty="0">
                <a:latin typeface="BIZ UDPゴシック" panose="020B0400000000000000" pitchFamily="50" charset="-128"/>
                <a:ea typeface="BIZ UDPゴシック" panose="020B0400000000000000" pitchFamily="50" charset="-128"/>
              </a:rPr>
              <a:t>EXPO</a:t>
            </a:r>
            <a:r>
              <a:rPr lang="ja-JP" altLang="en-US" sz="1200" dirty="0">
                <a:latin typeface="BIZ UDPゴシック" panose="020B0400000000000000" pitchFamily="50" charset="-128"/>
                <a:ea typeface="BIZ UDPゴシック" panose="020B0400000000000000" pitchFamily="50" charset="-128"/>
              </a:rPr>
              <a:t>～楽しく学ぼう！大阪の海と水～（令和７年</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pPr marL="92075"/>
            <a:r>
              <a:rPr lang="ja-JP" altLang="en-US" sz="1200" dirty="0">
                <a:latin typeface="BIZ UDPゴシック" panose="020B0400000000000000" pitchFamily="50" charset="-128"/>
                <a:ea typeface="BIZ UDPゴシック" panose="020B0400000000000000" pitchFamily="50" charset="-128"/>
              </a:rPr>
              <a:t>　　参加者：約</a:t>
            </a:r>
            <a:r>
              <a:rPr lang="en-US" altLang="ja-JP" sz="1200" dirty="0">
                <a:latin typeface="BIZ UDPゴシック" panose="020B0400000000000000" pitchFamily="50" charset="-128"/>
                <a:ea typeface="BIZ UDPゴシック" panose="020B0400000000000000" pitchFamily="50" charset="-128"/>
              </a:rPr>
              <a:t>6,000</a:t>
            </a:r>
            <a:r>
              <a:rPr lang="ja-JP" altLang="en-US" sz="1200" dirty="0">
                <a:latin typeface="BIZ UDPゴシック" panose="020B0400000000000000" pitchFamily="50" charset="-128"/>
                <a:ea typeface="BIZ UDPゴシック" panose="020B0400000000000000" pitchFamily="50" charset="-128"/>
              </a:rPr>
              <a:t>名（</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宣言参加者数</a:t>
            </a:r>
            <a:r>
              <a:rPr lang="en-US" altLang="ja-JP" sz="1200" dirty="0">
                <a:latin typeface="BIZ UDPゴシック" panose="020B0400000000000000" pitchFamily="50" charset="-128"/>
                <a:ea typeface="BIZ UDPゴシック" panose="020B0400000000000000" pitchFamily="50" charset="-128"/>
              </a:rPr>
              <a:t>1,139</a:t>
            </a:r>
            <a:r>
              <a:rPr lang="ja-JP" altLang="en-US" sz="1200" dirty="0">
                <a:latin typeface="BIZ UDPゴシック" panose="020B0400000000000000" pitchFamily="50" charset="-128"/>
                <a:ea typeface="BIZ UDPゴシック" panose="020B0400000000000000" pitchFamily="50" charset="-128"/>
              </a:rPr>
              <a:t>名）　</a:t>
            </a:r>
            <a:endParaRPr lang="en-US" altLang="ja-JP" sz="1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100</a:t>
            </a:fld>
            <a:endParaRPr kumimoji="1" lang="ja-JP" altLang="en-US" dirty="0"/>
          </a:p>
        </p:txBody>
      </p:sp>
      <p:sp>
        <p:nvSpPr>
          <p:cNvPr id="19" name="正方形/長方形 18">
            <a:extLst>
              <a:ext uri="{FF2B5EF4-FFF2-40B4-BE49-F238E27FC236}">
                <a16:creationId xmlns:a16="http://schemas.microsoft.com/office/drawing/2014/main" id="{AEF0668B-DE0C-4FF3-AD8E-B9C0BC990EAD}"/>
              </a:ext>
            </a:extLst>
          </p:cNvPr>
          <p:cNvSpPr/>
          <p:nvPr/>
        </p:nvSpPr>
        <p:spPr>
          <a:xfrm>
            <a:off x="6784886" y="5325871"/>
            <a:ext cx="3360209" cy="2098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SDGs</a:t>
            </a:r>
            <a:r>
              <a:rPr lang="ja-JP" altLang="en-US" sz="900" dirty="0">
                <a:latin typeface="BIZ UDPゴシック" panose="020B0400000000000000" pitchFamily="50" charset="-128"/>
                <a:ea typeface="BIZ UDPゴシック" panose="020B0400000000000000" pitchFamily="50" charset="-128"/>
              </a:rPr>
              <a:t>キッズ</a:t>
            </a:r>
            <a:r>
              <a:rPr lang="en-US" altLang="ja-JP" sz="900" dirty="0">
                <a:latin typeface="BIZ UDPゴシック" panose="020B0400000000000000" pitchFamily="50" charset="-128"/>
                <a:ea typeface="BIZ UDPゴシック" panose="020B0400000000000000" pitchFamily="50" charset="-128"/>
              </a:rPr>
              <a:t>EXPO</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～楽しく学ぼう！大阪の海と水～</a:t>
            </a:r>
            <a:endParaRPr lang="en-US" altLang="ja-JP" sz="9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3BAC1FCF-1DD7-4206-A630-6A02FB4B5914}"/>
              </a:ext>
            </a:extLst>
          </p:cNvPr>
          <p:cNvSpPr/>
          <p:nvPr/>
        </p:nvSpPr>
        <p:spPr>
          <a:xfrm>
            <a:off x="7155471" y="3712585"/>
            <a:ext cx="2634380" cy="2098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OSAKA JAPAN SDGs Forum</a:t>
            </a:r>
            <a:endParaRPr lang="ja-JP" altLang="en-US" sz="9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012AEAEC-779E-4B1E-8B27-6E81D59B30A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333911" y="2465105"/>
            <a:ext cx="2277501" cy="1253253"/>
          </a:xfrm>
          <a:prstGeom prst="rect">
            <a:avLst/>
          </a:prstGeom>
        </p:spPr>
      </p:pic>
      <p:pic>
        <p:nvPicPr>
          <p:cNvPr id="22" name="図 21">
            <a:extLst>
              <a:ext uri="{FF2B5EF4-FFF2-40B4-BE49-F238E27FC236}">
                <a16:creationId xmlns:a16="http://schemas.microsoft.com/office/drawing/2014/main" id="{D3261EB8-3B38-4DDF-879B-33E6F33D573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04121" y="3979661"/>
            <a:ext cx="2266025" cy="1297583"/>
          </a:xfrm>
          <a:prstGeom prst="rect">
            <a:avLst/>
          </a:prstGeom>
        </p:spPr>
      </p:pic>
      <p:pic>
        <p:nvPicPr>
          <p:cNvPr id="26" name="図 25">
            <a:extLst>
              <a:ext uri="{FF2B5EF4-FFF2-40B4-BE49-F238E27FC236}">
                <a16:creationId xmlns:a16="http://schemas.microsoft.com/office/drawing/2014/main" id="{F3013D39-EBF7-4875-97E2-4270488796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a:stretch/>
        </p:blipFill>
        <p:spPr>
          <a:xfrm>
            <a:off x="7409407" y="5592146"/>
            <a:ext cx="2260739" cy="1317931"/>
          </a:xfrm>
          <a:prstGeom prst="rect">
            <a:avLst/>
          </a:prstGeom>
        </p:spPr>
      </p:pic>
      <p:sp>
        <p:nvSpPr>
          <p:cNvPr id="27" name="正方形/長方形 26">
            <a:extLst>
              <a:ext uri="{FF2B5EF4-FFF2-40B4-BE49-F238E27FC236}">
                <a16:creationId xmlns:a16="http://schemas.microsoft.com/office/drawing/2014/main" id="{B1540FAB-1E06-4900-B35D-356968AE46C5}"/>
              </a:ext>
            </a:extLst>
          </p:cNvPr>
          <p:cNvSpPr/>
          <p:nvPr/>
        </p:nvSpPr>
        <p:spPr>
          <a:xfrm>
            <a:off x="7694204" y="6910077"/>
            <a:ext cx="1717738" cy="2527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私の</a:t>
            </a:r>
            <a:r>
              <a:rPr lang="en-US" altLang="ja-JP" sz="900" dirty="0">
                <a:solidFill>
                  <a:schemeClr val="tx1"/>
                </a:solidFill>
                <a:latin typeface="BIZ UDPゴシック" panose="020B0400000000000000" pitchFamily="50" charset="-128"/>
                <a:ea typeface="BIZ UDPゴシック" panose="020B0400000000000000" pitchFamily="50" charset="-128"/>
              </a:rPr>
              <a:t>SDGs</a:t>
            </a:r>
            <a:r>
              <a:rPr lang="ja-JP" altLang="en-US" sz="900" dirty="0">
                <a:solidFill>
                  <a:schemeClr val="tx1"/>
                </a:solidFill>
                <a:latin typeface="BIZ UDPゴシック" panose="020B0400000000000000" pitchFamily="50" charset="-128"/>
                <a:ea typeface="BIZ UDPゴシック" panose="020B0400000000000000" pitchFamily="50" charset="-128"/>
              </a:rPr>
              <a:t>宣言プロジェクト</a:t>
            </a:r>
            <a:endParaRPr lang="ja-JP" altLang="en-US" sz="9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6" name="楕円 15">
            <a:extLst>
              <a:ext uri="{FF2B5EF4-FFF2-40B4-BE49-F238E27FC236}">
                <a16:creationId xmlns:a16="http://schemas.microsoft.com/office/drawing/2014/main" id="{936E6188-731C-499F-90E8-D5C49F88129C}"/>
              </a:ext>
            </a:extLst>
          </p:cNvPr>
          <p:cNvSpPr/>
          <p:nvPr/>
        </p:nvSpPr>
        <p:spPr>
          <a:xfrm>
            <a:off x="180309" y="1012024"/>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7846A2BF-FA8D-4438-99A6-8EEE12AF88DE}"/>
              </a:ext>
            </a:extLst>
          </p:cNvPr>
          <p:cNvSpPr/>
          <p:nvPr/>
        </p:nvSpPr>
        <p:spPr>
          <a:xfrm>
            <a:off x="238984" y="2514108"/>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00190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共生　</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3"/>
            <a:ext cx="3485758" cy="48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万博から地域共生の取組を世界に発信</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40144" y="1556742"/>
            <a:ext cx="9345394" cy="81381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defTabSz="443194">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万博会場において</a:t>
            </a:r>
            <a:r>
              <a:rPr lang="ja-JP" altLang="en-US" sz="1400" dirty="0">
                <a:solidFill>
                  <a:schemeClr val="tx1"/>
                </a:solidFill>
                <a:latin typeface="BIZ UDゴシック" panose="020B0400000000000000" pitchFamily="49" charset="-128"/>
                <a:ea typeface="BIZ UDゴシック" panose="020B0400000000000000" pitchFamily="49" charset="-128"/>
              </a:rPr>
              <a:t>「</a:t>
            </a:r>
            <a:r>
              <a:rPr lang="en-US" altLang="ja-JP" sz="1400" dirty="0">
                <a:solidFill>
                  <a:schemeClr val="tx1"/>
                </a:solidFill>
                <a:latin typeface="BIZ UDゴシック" panose="020B0400000000000000" pitchFamily="49" charset="-128"/>
                <a:ea typeface="BIZ UDゴシック" panose="020B0400000000000000" pitchFamily="49" charset="-128"/>
              </a:rPr>
              <a:t>OSAKA</a:t>
            </a:r>
            <a:r>
              <a:rPr lang="ja-JP" altLang="en-US" sz="1400" dirty="0">
                <a:solidFill>
                  <a:schemeClr val="tx1"/>
                </a:solidFill>
                <a:latin typeface="BIZ UDゴシック" panose="020B0400000000000000" pitchFamily="49" charset="-128"/>
                <a:ea typeface="BIZ UDゴシック" panose="020B0400000000000000" pitchFamily="49" charset="-128"/>
              </a:rPr>
              <a:t>から地域共生の未来をつくる」プロジェクトの催事を開催することで、すべての人々が地域、暮らし、生きがいをともに作り高めあうことのできる地域共生の取組を府内外に発信</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A46B00D8-39A2-40B3-B6BC-D5EA3451D7C0}"/>
              </a:ext>
            </a:extLst>
          </p:cNvPr>
          <p:cNvSpPr txBox="1"/>
          <p:nvPr/>
        </p:nvSpPr>
        <p:spPr>
          <a:xfrm>
            <a:off x="340142" y="3198791"/>
            <a:ext cx="6517857" cy="3139321"/>
          </a:xfrm>
          <a:prstGeom prst="rect">
            <a:avLst/>
          </a:prstGeom>
          <a:noFill/>
        </p:spPr>
        <p:txBody>
          <a:bodyPr wrap="square">
            <a:spAutoFit/>
          </a:bodyPr>
          <a:lstStyle/>
          <a:p>
            <a:pPr marL="93663" indent="-93663"/>
            <a:r>
              <a:rPr kumimoji="1" lang="ja-JP" altLang="en-US" sz="1400" b="1" dirty="0">
                <a:latin typeface="BIZ UDPゴシック" panose="020B0400000000000000" pitchFamily="50" charset="-128"/>
                <a:ea typeface="BIZ UDPゴシック" panose="020B0400000000000000" pitchFamily="50" charset="-128"/>
              </a:rPr>
              <a:t>▶「地域共生社会」の実現をめざし、子どもや高齢者、障がい者を支える福祉分野の様々な取組を紹介し、その経験を万博のレガシーとして府内外に広める</a:t>
            </a:r>
            <a:endParaRPr kumimoji="1" lang="en-US" altLang="ja-JP" sz="1200" dirty="0">
              <a:latin typeface="BIZ UDPゴシック" panose="020B0400000000000000" pitchFamily="50" charset="-128"/>
              <a:ea typeface="BIZ UDPゴシック" panose="020B0400000000000000" pitchFamily="50" charset="-128"/>
            </a:endParaRPr>
          </a:p>
          <a:p>
            <a:pPr marL="177800" indent="-90488"/>
            <a:endParaRPr kumimoji="1" lang="en-US" altLang="ja-JP" sz="1200" dirty="0">
              <a:latin typeface="BIZ UDPゴシック" panose="020B0400000000000000" pitchFamily="50" charset="-128"/>
              <a:ea typeface="BIZ UDPゴシック" panose="020B0400000000000000" pitchFamily="50" charset="-128"/>
            </a:endParaRPr>
          </a:p>
          <a:p>
            <a:pPr marL="177800" indent="-90488"/>
            <a:r>
              <a:rPr kumimoji="1" lang="ja-JP" altLang="en-US" sz="1200" dirty="0">
                <a:latin typeface="BIZ UDPゴシック" panose="020B0400000000000000" pitchFamily="50" charset="-128"/>
                <a:ea typeface="BIZ UDPゴシック" panose="020B0400000000000000" pitchFamily="50" charset="-128"/>
              </a:rPr>
              <a:t>・令和６年度は、府内の福祉団体や民間企業、万博協会等と連携し、万博への機運醸成も兼ねた「</a:t>
            </a:r>
            <a:r>
              <a:rPr kumimoji="1" lang="en-US" altLang="ja-JP" sz="1200" dirty="0">
                <a:latin typeface="BIZ UDPゴシック" panose="020B0400000000000000" pitchFamily="50" charset="-128"/>
                <a:ea typeface="BIZ UDPゴシック" panose="020B0400000000000000" pitchFamily="50" charset="-128"/>
              </a:rPr>
              <a:t>OSAKA</a:t>
            </a:r>
            <a:r>
              <a:rPr kumimoji="1" lang="ja-JP" altLang="en-US" sz="1200" dirty="0">
                <a:latin typeface="BIZ UDPゴシック" panose="020B0400000000000000" pitchFamily="50" charset="-128"/>
                <a:ea typeface="BIZ UDPゴシック" panose="020B0400000000000000" pitchFamily="50" charset="-128"/>
              </a:rPr>
              <a:t>から地域共生の未来をつくる」プロジェクト　プレイベント～</a:t>
            </a:r>
            <a:r>
              <a:rPr kumimoji="1" lang="en-US" altLang="ja-JP" sz="1200" dirty="0">
                <a:latin typeface="BIZ UDPゴシック" panose="020B0400000000000000" pitchFamily="50" charset="-128"/>
                <a:ea typeface="BIZ UDPゴシック" panose="020B0400000000000000" pitchFamily="50" charset="-128"/>
              </a:rPr>
              <a:t>Road to EXPO 2025</a:t>
            </a:r>
            <a:r>
              <a:rPr kumimoji="1" lang="ja-JP" altLang="en-US" sz="1200" dirty="0">
                <a:latin typeface="BIZ UDPゴシック" panose="020B0400000000000000" pitchFamily="50" charset="-128"/>
                <a:ea typeface="BIZ UDPゴシック" panose="020B0400000000000000" pitchFamily="50" charset="-128"/>
              </a:rPr>
              <a:t>～を開催</a:t>
            </a:r>
            <a:endParaRPr kumimoji="1" lang="en-US" altLang="ja-JP" sz="1200" dirty="0">
              <a:latin typeface="BIZ UDPゴシック" panose="020B0400000000000000" pitchFamily="50" charset="-128"/>
              <a:ea typeface="BIZ UDPゴシック" panose="020B0400000000000000" pitchFamily="50" charset="-128"/>
            </a:endParaRPr>
          </a:p>
          <a:p>
            <a:pPr marL="177800" indent="-90488"/>
            <a:endParaRPr kumimoji="1" lang="en-US" altLang="ja-JP" sz="1200" dirty="0">
              <a:latin typeface="BIZ UDPゴシック" panose="020B0400000000000000" pitchFamily="50" charset="-128"/>
              <a:ea typeface="BIZ UDPゴシック" panose="020B0400000000000000" pitchFamily="50" charset="-128"/>
            </a:endParaRPr>
          </a:p>
          <a:p>
            <a:pPr marL="177800" indent="-90488"/>
            <a:r>
              <a:rPr kumimoji="1" lang="ja-JP" altLang="en-US" sz="1200" dirty="0">
                <a:latin typeface="BIZ UDPゴシック" panose="020B0400000000000000" pitchFamily="50" charset="-128"/>
                <a:ea typeface="BIZ UDPゴシック" panose="020B0400000000000000" pitchFamily="50" charset="-128"/>
              </a:rPr>
              <a:t>・令和７年度は、万博会場で先進技術の発表、アート作品発表、ダンス、楽器演奏、トークショー、「こさえたん（府内障がい者福祉施設の製品）」等によるブース出展を行う催事を開催</a:t>
            </a:r>
            <a:endParaRPr kumimoji="1" lang="en-US" altLang="ja-JP" sz="1200" dirty="0">
              <a:latin typeface="BIZ UDPゴシック" panose="020B0400000000000000" pitchFamily="50" charset="-128"/>
              <a:ea typeface="BIZ UDPゴシック" panose="020B0400000000000000" pitchFamily="50" charset="-128"/>
            </a:endParaRPr>
          </a:p>
          <a:p>
            <a:pPr marL="90488" indent="-90488"/>
            <a:endParaRPr kumimoji="1" lang="en-US" altLang="ja-JP" sz="1200" dirty="0">
              <a:latin typeface="BIZ UDPゴシック" panose="020B0400000000000000" pitchFamily="50" charset="-128"/>
              <a:ea typeface="BIZ UDPゴシック" panose="020B0400000000000000" pitchFamily="50" charset="-128"/>
            </a:endParaRPr>
          </a:p>
          <a:p>
            <a:pPr marL="90488" indent="-90488"/>
            <a:r>
              <a:rPr kumimoji="1" lang="ja-JP" altLang="en-US" sz="1200" dirty="0">
                <a:latin typeface="BIZ UDPゴシック" panose="020B0400000000000000" pitchFamily="50" charset="-128"/>
                <a:ea typeface="BIZ UDPゴシック" panose="020B0400000000000000" pitchFamily="50" charset="-128"/>
              </a:rPr>
              <a:t>　・約</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の団体・企業等が発信、２日間で述べ約</a:t>
            </a:r>
            <a:r>
              <a:rPr kumimoji="1" lang="en-US" altLang="ja-JP" sz="1200" dirty="0">
                <a:latin typeface="BIZ UDPゴシック" panose="020B0400000000000000" pitchFamily="50" charset="-128"/>
                <a:ea typeface="BIZ UDPゴシック" panose="020B0400000000000000" pitchFamily="50" charset="-128"/>
              </a:rPr>
              <a:t>7,000</a:t>
            </a:r>
            <a:r>
              <a:rPr kumimoji="1" lang="ja-JP" altLang="en-US" sz="1200" dirty="0">
                <a:latin typeface="BIZ UDPゴシック" panose="020B0400000000000000" pitchFamily="50" charset="-128"/>
                <a:ea typeface="BIZ UDPゴシック" panose="020B0400000000000000" pitchFamily="50" charset="-128"/>
              </a:rPr>
              <a:t>名が来場</a:t>
            </a:r>
            <a:endParaRPr lang="en-US" altLang="zh-TW" sz="12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lvl="1"/>
            <a:r>
              <a:rPr lang="ja-JP" altLang="en-US" sz="1200" dirty="0">
                <a:latin typeface="BIZ UDPゴシック" panose="020B0400000000000000" pitchFamily="50" charset="-128"/>
                <a:ea typeface="BIZ UDPゴシック" panose="020B0400000000000000" pitchFamily="50" charset="-128"/>
              </a:rPr>
              <a:t>日 時：</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日（日）</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a:t>
            </a:r>
          </a:p>
          <a:p>
            <a:pPr lvl="1"/>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日（月・祝）</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分</a:t>
            </a:r>
          </a:p>
          <a:p>
            <a:pPr lvl="1"/>
            <a:r>
              <a:rPr lang="ja-JP" altLang="en-US" sz="1200" dirty="0">
                <a:latin typeface="BIZ UDPゴシック" panose="020B0400000000000000" pitchFamily="50" charset="-128"/>
                <a:ea typeface="BIZ UDPゴシック" panose="020B0400000000000000" pitchFamily="50" charset="-128"/>
              </a:rPr>
              <a:t>会 場：大阪ヘルスケアパビリオンリボーンステージ</a:t>
            </a:r>
          </a:p>
          <a:p>
            <a:pPr lvl="1"/>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EXPO</a:t>
            </a:r>
            <a:r>
              <a:rPr lang="ja-JP" altLang="en-US" sz="1200" dirty="0">
                <a:latin typeface="BIZ UDPゴシック" panose="020B0400000000000000" pitchFamily="50" charset="-128"/>
                <a:ea typeface="BIZ UDPゴシック" panose="020B0400000000000000" pitchFamily="50" charset="-128"/>
              </a:rPr>
              <a:t>メッセ「</a:t>
            </a:r>
            <a:r>
              <a:rPr lang="en-US" altLang="ja-JP" sz="1200" dirty="0">
                <a:latin typeface="BIZ UDPゴシック" panose="020B0400000000000000" pitchFamily="50" charset="-128"/>
                <a:ea typeface="BIZ UDPゴシック" panose="020B0400000000000000" pitchFamily="50" charset="-128"/>
              </a:rPr>
              <a:t>WASSE</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日のみ）</a:t>
            </a: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101</a:t>
            </a:fld>
            <a:endParaRPr kumimoji="1" lang="ja-JP" altLang="en-US" dirty="0"/>
          </a:p>
        </p:txBody>
      </p:sp>
      <p:sp>
        <p:nvSpPr>
          <p:cNvPr id="16" name="楕円 15">
            <a:extLst>
              <a:ext uri="{FF2B5EF4-FFF2-40B4-BE49-F238E27FC236}">
                <a16:creationId xmlns:a16="http://schemas.microsoft.com/office/drawing/2014/main" id="{936E6188-731C-499F-90E8-D5C49F88129C}"/>
              </a:ext>
            </a:extLst>
          </p:cNvPr>
          <p:cNvSpPr/>
          <p:nvPr/>
        </p:nvSpPr>
        <p:spPr>
          <a:xfrm>
            <a:off x="180309" y="1012024"/>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7846A2BF-FA8D-4438-99A6-8EEE12AF88DE}"/>
              </a:ext>
            </a:extLst>
          </p:cNvPr>
          <p:cNvSpPr/>
          <p:nvPr/>
        </p:nvSpPr>
        <p:spPr>
          <a:xfrm>
            <a:off x="195620" y="269047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12" name="図 11">
            <a:extLst>
              <a:ext uri="{FF2B5EF4-FFF2-40B4-BE49-F238E27FC236}">
                <a16:creationId xmlns:a16="http://schemas.microsoft.com/office/drawing/2014/main" id="{9C993C0B-F0B2-4021-9C99-F75E74BFF7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70327" y="4835067"/>
            <a:ext cx="2020881" cy="1687711"/>
          </a:xfrm>
          <a:prstGeom prst="rect">
            <a:avLst/>
          </a:prstGeom>
        </p:spPr>
      </p:pic>
      <p:sp>
        <p:nvSpPr>
          <p:cNvPr id="13" name="正方形/長方形 12">
            <a:extLst>
              <a:ext uri="{FF2B5EF4-FFF2-40B4-BE49-F238E27FC236}">
                <a16:creationId xmlns:a16="http://schemas.microsoft.com/office/drawing/2014/main" id="{D3B88876-C518-49CC-9FC7-44413063F26A}"/>
              </a:ext>
            </a:extLst>
          </p:cNvPr>
          <p:cNvSpPr/>
          <p:nvPr/>
        </p:nvSpPr>
        <p:spPr>
          <a:xfrm>
            <a:off x="7148963" y="6582549"/>
            <a:ext cx="2463605" cy="30501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OSAKA</a:t>
            </a:r>
            <a:r>
              <a:rPr lang="ja-JP" altLang="en-US" sz="900" dirty="0">
                <a:solidFill>
                  <a:schemeClr val="tx1"/>
                </a:solidFill>
                <a:latin typeface="BIZ UDPゴシック" panose="020B0400000000000000" pitchFamily="50" charset="-128"/>
                <a:ea typeface="BIZ UDPゴシック" panose="020B0400000000000000" pitchFamily="50" charset="-128"/>
              </a:rPr>
              <a:t>から地域共生の未来をつくる」</a:t>
            </a:r>
            <a:br>
              <a:rPr lang="en-US" altLang="ja-JP" sz="9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プロジェクト　グランドフィナーレ</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0E419BF4-1E71-4047-902C-338ABC4D70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244" y="2595999"/>
            <a:ext cx="1341038" cy="1794073"/>
          </a:xfrm>
          <a:prstGeom prst="rect">
            <a:avLst/>
          </a:prstGeom>
        </p:spPr>
      </p:pic>
      <p:sp>
        <p:nvSpPr>
          <p:cNvPr id="19" name="正方形/長方形 18">
            <a:extLst>
              <a:ext uri="{FF2B5EF4-FFF2-40B4-BE49-F238E27FC236}">
                <a16:creationId xmlns:a16="http://schemas.microsoft.com/office/drawing/2014/main" id="{9C621E27-CA82-4E70-8E3C-B4E1C82328A3}"/>
              </a:ext>
            </a:extLst>
          </p:cNvPr>
          <p:cNvSpPr/>
          <p:nvPr/>
        </p:nvSpPr>
        <p:spPr>
          <a:xfrm>
            <a:off x="7108961" y="4417213"/>
            <a:ext cx="2463605" cy="32094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OSAKA</a:t>
            </a:r>
            <a:r>
              <a:rPr lang="ja-JP" altLang="en-US" sz="900" dirty="0">
                <a:solidFill>
                  <a:schemeClr val="tx1"/>
                </a:solidFill>
                <a:latin typeface="BIZ UDPゴシック" panose="020B0400000000000000" pitchFamily="50" charset="-128"/>
                <a:ea typeface="BIZ UDPゴシック" panose="020B0400000000000000" pitchFamily="50" charset="-128"/>
              </a:rPr>
              <a:t>から地域共生の未来をつくる」</a:t>
            </a:r>
            <a:br>
              <a:rPr lang="en-US" altLang="ja-JP" sz="9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プロジェクト　チラシ</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009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共生　</a:t>
            </a:r>
          </a:p>
        </p:txBody>
      </p:sp>
      <p:sp>
        <p:nvSpPr>
          <p:cNvPr id="25" name="楕円 24">
            <a:extLst>
              <a:ext uri="{FF2B5EF4-FFF2-40B4-BE49-F238E27FC236}">
                <a16:creationId xmlns:a16="http://schemas.microsoft.com/office/drawing/2014/main" id="{7001CB8A-01EE-4F2A-9773-DDF60D221F2D}"/>
              </a:ext>
            </a:extLst>
          </p:cNvPr>
          <p:cNvSpPr/>
          <p:nvPr/>
        </p:nvSpPr>
        <p:spPr>
          <a:xfrm rot="10800000">
            <a:off x="195620" y="719574"/>
            <a:ext cx="199573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女性活躍推進の加速</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87467" y="1556059"/>
            <a:ext cx="9289193" cy="86614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・ドーンセンターや万博会場で女性活躍推進にかかる啓発イベントを開催、若年層をはじめ多数の府民の思いを発信</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46B00D8-39A2-40B3-B6BC-D5EA3451D7C0}"/>
              </a:ext>
            </a:extLst>
          </p:cNvPr>
          <p:cNvSpPr txBox="1"/>
          <p:nvPr/>
        </p:nvSpPr>
        <p:spPr>
          <a:xfrm>
            <a:off x="302033" y="3275525"/>
            <a:ext cx="7110486" cy="3293209"/>
          </a:xfrm>
          <a:prstGeom prst="rect">
            <a:avLst/>
          </a:prstGeom>
          <a:noFill/>
        </p:spPr>
        <p:txBody>
          <a:bodyPr wrap="square">
            <a:spAutoFit/>
          </a:bodyPr>
          <a:lstStyle/>
          <a:p>
            <a:pPr marL="92075" indent="-92075"/>
            <a:r>
              <a:rPr lang="ja-JP" altLang="en-US" sz="1400" b="1" dirty="0">
                <a:latin typeface="BIZ UDゴシック" panose="020B0400000000000000" pitchFamily="49" charset="-128"/>
                <a:ea typeface="BIZ UDゴシック" panose="020B0400000000000000" pitchFamily="49" charset="-128"/>
              </a:rPr>
              <a:t>▶女性活躍推進に関する情報発信や万博の積極的な</a:t>
            </a:r>
            <a:r>
              <a:rPr lang="en-US" altLang="ja-JP" sz="1400" b="1" dirty="0">
                <a:latin typeface="BIZ UDゴシック" panose="020B0400000000000000" pitchFamily="49" charset="-128"/>
                <a:ea typeface="BIZ UDゴシック" panose="020B0400000000000000" pitchFamily="49" charset="-128"/>
              </a:rPr>
              <a:t>PR</a:t>
            </a:r>
            <a:r>
              <a:rPr lang="ja-JP" altLang="en-US" sz="1400" b="1" dirty="0">
                <a:latin typeface="BIZ UDゴシック" panose="020B0400000000000000" pitchFamily="49" charset="-128"/>
                <a:ea typeface="BIZ UDゴシック" panose="020B0400000000000000" pitchFamily="49" charset="-128"/>
              </a:rPr>
              <a:t>活動による、女性活躍推進と</a:t>
            </a:r>
            <a:br>
              <a:rPr lang="en-US" altLang="ja-JP" sz="1400" b="1" dirty="0">
                <a:latin typeface="BIZ UDゴシック" panose="020B0400000000000000" pitchFamily="49" charset="-128"/>
                <a:ea typeface="BIZ UDゴシック" panose="020B0400000000000000" pitchFamily="49" charset="-128"/>
              </a:rPr>
            </a:br>
            <a:r>
              <a:rPr lang="ja-JP" altLang="en-US" sz="1400" b="1" dirty="0">
                <a:latin typeface="BIZ UDゴシック" panose="020B0400000000000000" pitchFamily="49" charset="-128"/>
                <a:ea typeface="BIZ UDゴシック" panose="020B0400000000000000" pitchFamily="49" charset="-128"/>
              </a:rPr>
              <a:t>万博開催への機運醸成</a:t>
            </a:r>
            <a:endParaRPr lang="en-US" altLang="ja-JP" sz="1400" b="1" dirty="0">
              <a:latin typeface="BIZ UDゴシック" panose="020B0400000000000000" pitchFamily="49" charset="-128"/>
              <a:ea typeface="BIZ UDゴシック" panose="020B0400000000000000" pitchFamily="49" charset="-128"/>
            </a:endParaRPr>
          </a:p>
          <a:p>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令和６年度ではトークイベントや万博</a:t>
            </a:r>
            <a:r>
              <a:rPr lang="en-US" altLang="ja-JP" sz="1200" dirty="0">
                <a:latin typeface="BIZ UDゴシック" panose="020B0400000000000000" pitchFamily="49" charset="-128"/>
                <a:ea typeface="BIZ UDゴシック" panose="020B0400000000000000" pitchFamily="49" charset="-128"/>
              </a:rPr>
              <a:t>PR</a:t>
            </a:r>
            <a:r>
              <a:rPr lang="ja-JP" altLang="en-US" sz="1200" dirty="0">
                <a:latin typeface="BIZ UDゴシック" panose="020B0400000000000000" pitchFamily="49" charset="-128"/>
                <a:ea typeface="BIZ UDゴシック" panose="020B0400000000000000" pitchFamily="49" charset="-128"/>
              </a:rPr>
              <a:t>ブースの設置等により、女性活躍と万博開催の機運を醸成</a:t>
            </a:r>
            <a:endParaRPr lang="en-US" altLang="ja-JP" sz="1200" dirty="0">
              <a:latin typeface="BIZ UDゴシック" panose="020B0400000000000000" pitchFamily="49" charset="-128"/>
              <a:ea typeface="BIZ UDゴシック" panose="020B0400000000000000" pitchFamily="49" charset="-128"/>
            </a:endParaRPr>
          </a:p>
          <a:p>
            <a:pPr marL="92075" indent="-92075"/>
            <a:r>
              <a:rPr lang="ja-JP" altLang="en-US" sz="1200" dirty="0">
                <a:latin typeface="BIZ UDゴシック" panose="020B0400000000000000" pitchFamily="49" charset="-128"/>
                <a:ea typeface="BIZ UDゴシック" panose="020B0400000000000000" pitchFamily="49" charset="-128"/>
              </a:rPr>
              <a:t>　令和７年度はドーンセンターでの取組に加えて、万博への参加により、万博がめざす女性活躍推進　</a:t>
            </a:r>
            <a:endParaRPr lang="en-US" altLang="ja-JP" sz="1200" dirty="0">
              <a:latin typeface="BIZ UDゴシック" panose="020B0400000000000000" pitchFamily="49" charset="-128"/>
              <a:ea typeface="BIZ UDゴシック" panose="020B0400000000000000" pitchFamily="49" charset="-128"/>
            </a:endParaRPr>
          </a:p>
          <a:p>
            <a:pPr marL="92075" indent="-92075"/>
            <a:r>
              <a:rPr lang="ja-JP" altLang="en-US" sz="1200" dirty="0">
                <a:latin typeface="BIZ UDゴシック" panose="020B0400000000000000" pitchFamily="49" charset="-128"/>
                <a:ea typeface="BIZ UDゴシック" panose="020B0400000000000000" pitchFamily="49" charset="-128"/>
              </a:rPr>
              <a:t>　を体感できるイベントを実施し、特に未来を担う若者への啓発や若者からの発信の機会を創出</a:t>
            </a:r>
            <a:endParaRPr lang="en-US" altLang="ja-JP" sz="1200" dirty="0">
              <a:latin typeface="BIZ UDゴシック" panose="020B0400000000000000" pitchFamily="49" charset="-128"/>
              <a:ea typeface="BIZ UDゴシック" panose="020B0400000000000000" pitchFamily="49" charset="-128"/>
            </a:endParaRPr>
          </a:p>
          <a:p>
            <a:pPr marL="92075" indent="-92075"/>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・学生による「未来社会への発信・提言」コンテストでは、＜女性の理系進学＞</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＜生理への理解＞＜性別に縛られないコミュニケーション＞など様々な分野での</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提言があり、若年層の考えや取組を発信</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・ギャラリー</a:t>
            </a:r>
            <a:r>
              <a:rPr lang="en-US" altLang="ja-JP" sz="1200" dirty="0">
                <a:latin typeface="BIZ UDゴシック" panose="020B0400000000000000" pitchFamily="49" charset="-128"/>
                <a:ea typeface="BIZ UDゴシック" panose="020B0400000000000000" pitchFamily="49" charset="-128"/>
              </a:rPr>
              <a:t>WEST</a:t>
            </a:r>
            <a:r>
              <a:rPr lang="ja-JP" altLang="en-US" sz="1200" dirty="0">
                <a:latin typeface="BIZ UDゴシック" panose="020B0400000000000000" pitchFamily="49" charset="-128"/>
                <a:ea typeface="BIZ UDゴシック" panose="020B0400000000000000" pitchFamily="49" charset="-128"/>
              </a:rPr>
              <a:t>にてイベントを実施、万博会場に訪れた多くの方に寄せ書き等の形で</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女性活躍に対する思いを発信</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・女性活躍推進をテーマとしたウーマンズ パビリオン内「</a:t>
            </a:r>
            <a:r>
              <a:rPr lang="en-US" altLang="ja-JP" sz="1200" dirty="0">
                <a:latin typeface="BIZ UDゴシック" panose="020B0400000000000000" pitchFamily="49" charset="-128"/>
                <a:ea typeface="BIZ UDゴシック" panose="020B0400000000000000" pitchFamily="49" charset="-128"/>
              </a:rPr>
              <a:t>WA</a:t>
            </a:r>
            <a:r>
              <a:rPr lang="ja-JP" altLang="en-US" sz="1200" dirty="0">
                <a:latin typeface="BIZ UDゴシック" panose="020B0400000000000000" pitchFamily="49" charset="-128"/>
                <a:ea typeface="BIZ UDゴシック" panose="020B0400000000000000" pitchFamily="49" charset="-128"/>
              </a:rPr>
              <a:t>」スペースでのイベントでは、</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学生の提言について考えるワークショップを実施し、性別や年代を超えた交流がなされ、</a:t>
            </a:r>
            <a:endParaRPr lang="en-US" altLang="ja-JP" sz="1200" dirty="0">
              <a:latin typeface="BIZ UDゴシック" panose="020B0400000000000000" pitchFamily="49" charset="-128"/>
              <a:ea typeface="BIZ UDゴシック" panose="020B0400000000000000" pitchFamily="49" charset="-128"/>
            </a:endParaRPr>
          </a:p>
          <a:p>
            <a:pPr marL="266700" indent="-266700"/>
            <a:r>
              <a:rPr lang="ja-JP" altLang="en-US" sz="1200" dirty="0">
                <a:latin typeface="BIZ UDゴシック" panose="020B0400000000000000" pitchFamily="49" charset="-128"/>
                <a:ea typeface="BIZ UDゴシック" panose="020B0400000000000000" pitchFamily="49" charset="-128"/>
              </a:rPr>
              <a:t>　　若年層からのアイデアが多くの方の意識改革にアプローチ　</a:t>
            </a:r>
            <a:endParaRPr lang="en-US" altLang="ja-JP" sz="12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endParaRPr lang="en-US" altLang="zh-TW" sz="1200" dirty="0">
              <a:latin typeface="BIZ UDゴシック" panose="020B0400000000000000" pitchFamily="49" charset="-128"/>
              <a:ea typeface="BIZ UDゴシック" panose="020B0400000000000000" pitchFamily="49" charset="-128"/>
            </a:endParaRPr>
          </a:p>
          <a:p>
            <a:endParaRPr lang="en-US" altLang="zh-TW" sz="1200"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102</a:t>
            </a:fld>
            <a:endParaRPr kumimoji="1" lang="ja-JP" altLang="en-US" dirty="0"/>
          </a:p>
        </p:txBody>
      </p:sp>
      <p:pic>
        <p:nvPicPr>
          <p:cNvPr id="4" name="図 3">
            <a:extLst>
              <a:ext uri="{FF2B5EF4-FFF2-40B4-BE49-F238E27FC236}">
                <a16:creationId xmlns:a16="http://schemas.microsoft.com/office/drawing/2014/main" id="{32DD3888-FFE7-4C0D-98E1-BE2D0476D71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867097" y="4692731"/>
            <a:ext cx="1234539" cy="1718302"/>
          </a:xfrm>
          <a:prstGeom prst="rect">
            <a:avLst/>
          </a:prstGeom>
        </p:spPr>
      </p:pic>
      <p:sp>
        <p:nvSpPr>
          <p:cNvPr id="12" name="正方形/長方形 11">
            <a:extLst>
              <a:ext uri="{FF2B5EF4-FFF2-40B4-BE49-F238E27FC236}">
                <a16:creationId xmlns:a16="http://schemas.microsoft.com/office/drawing/2014/main" id="{EFB91B2C-E21A-4D49-9104-0D133AE4AD40}"/>
              </a:ext>
            </a:extLst>
          </p:cNvPr>
          <p:cNvSpPr/>
          <p:nvPr/>
        </p:nvSpPr>
        <p:spPr>
          <a:xfrm>
            <a:off x="7497107" y="6472336"/>
            <a:ext cx="2077873" cy="30723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ドーン</a:t>
            </a:r>
            <a:r>
              <a:rPr lang="en-US" altLang="ja-JP" sz="1000" dirty="0">
                <a:solidFill>
                  <a:schemeClr val="tx1"/>
                </a:solidFill>
                <a:latin typeface="BIZ UDPゴシック" panose="020B0400000000000000" pitchFamily="50" charset="-128"/>
                <a:ea typeface="BIZ UDPゴシック" panose="020B0400000000000000" pitchFamily="50" charset="-128"/>
              </a:rPr>
              <a:t>de</a:t>
            </a:r>
            <a:r>
              <a:rPr lang="ja-JP" altLang="en-US" sz="1000" dirty="0">
                <a:solidFill>
                  <a:schemeClr val="tx1"/>
                </a:solidFill>
                <a:latin typeface="BIZ UDPゴシック" panose="020B0400000000000000" pitchFamily="50" charset="-128"/>
                <a:ea typeface="BIZ UDPゴシック" panose="020B0400000000000000" pitchFamily="50" charset="-128"/>
              </a:rPr>
              <a:t>キラリフェスティバル</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dirty="0">
                <a:solidFill>
                  <a:schemeClr val="tx1"/>
                </a:solidFill>
                <a:latin typeface="BIZ UDPゴシック" panose="020B0400000000000000" pitchFamily="50" charset="-128"/>
                <a:ea typeface="BIZ UDPゴシック" panose="020B0400000000000000" pitchFamily="50" charset="-128"/>
              </a:rPr>
              <a:t>2025 with </a:t>
            </a:r>
            <a:r>
              <a:rPr lang="ja-JP" altLang="en-US" sz="1000" dirty="0">
                <a:solidFill>
                  <a:schemeClr val="tx1"/>
                </a:solidFill>
                <a:latin typeface="BIZ UDPゴシック" panose="020B0400000000000000" pitchFamily="50" charset="-128"/>
                <a:ea typeface="BIZ UDPゴシック" panose="020B0400000000000000" pitchFamily="50" charset="-128"/>
              </a:rPr>
              <a:t>万博　チラシ</a:t>
            </a:r>
          </a:p>
        </p:txBody>
      </p:sp>
      <p:sp>
        <p:nvSpPr>
          <p:cNvPr id="13" name="楕円 12">
            <a:extLst>
              <a:ext uri="{FF2B5EF4-FFF2-40B4-BE49-F238E27FC236}">
                <a16:creationId xmlns:a16="http://schemas.microsoft.com/office/drawing/2014/main" id="{DA2AAD9F-24EA-4763-BCE4-CF219B42A908}"/>
              </a:ext>
            </a:extLst>
          </p:cNvPr>
          <p:cNvSpPr/>
          <p:nvPr/>
        </p:nvSpPr>
        <p:spPr>
          <a:xfrm>
            <a:off x="180309" y="91029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6" name="楕円 15">
            <a:extLst>
              <a:ext uri="{FF2B5EF4-FFF2-40B4-BE49-F238E27FC236}">
                <a16:creationId xmlns:a16="http://schemas.microsoft.com/office/drawing/2014/main" id="{2CAE6C44-DE40-44AD-94FC-5D321BBE3643}"/>
              </a:ext>
            </a:extLst>
          </p:cNvPr>
          <p:cNvSpPr/>
          <p:nvPr/>
        </p:nvSpPr>
        <p:spPr>
          <a:xfrm>
            <a:off x="221101" y="270970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5" name="図 4">
            <a:extLst>
              <a:ext uri="{FF2B5EF4-FFF2-40B4-BE49-F238E27FC236}">
                <a16:creationId xmlns:a16="http://schemas.microsoft.com/office/drawing/2014/main" id="{01E402CB-3D8F-4068-BA95-A6453152D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3047" y="2865613"/>
            <a:ext cx="2005991" cy="1357528"/>
          </a:xfrm>
          <a:prstGeom prst="rect">
            <a:avLst/>
          </a:prstGeom>
        </p:spPr>
      </p:pic>
      <p:sp>
        <p:nvSpPr>
          <p:cNvPr id="14" name="正方形/長方形 13">
            <a:extLst>
              <a:ext uri="{FF2B5EF4-FFF2-40B4-BE49-F238E27FC236}">
                <a16:creationId xmlns:a16="http://schemas.microsoft.com/office/drawing/2014/main" id="{14FF57B4-AF71-4CCF-ACF0-47E4A8B0BE28}"/>
              </a:ext>
            </a:extLst>
          </p:cNvPr>
          <p:cNvSpPr/>
          <p:nvPr/>
        </p:nvSpPr>
        <p:spPr>
          <a:xfrm>
            <a:off x="7502258" y="4253792"/>
            <a:ext cx="2077874" cy="3470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ドーン</a:t>
            </a:r>
            <a:r>
              <a:rPr lang="en-US" altLang="ja-JP" sz="1000" dirty="0">
                <a:solidFill>
                  <a:schemeClr val="tx1"/>
                </a:solidFill>
                <a:latin typeface="BIZ UDPゴシック" panose="020B0400000000000000" pitchFamily="50" charset="-128"/>
                <a:ea typeface="BIZ UDPゴシック" panose="020B0400000000000000" pitchFamily="50" charset="-128"/>
              </a:rPr>
              <a:t>de</a:t>
            </a:r>
            <a:r>
              <a:rPr lang="ja-JP" altLang="en-US" sz="1000" dirty="0">
                <a:solidFill>
                  <a:schemeClr val="tx1"/>
                </a:solidFill>
                <a:latin typeface="BIZ UDPゴシック" panose="020B0400000000000000" pitchFamily="50" charset="-128"/>
                <a:ea typeface="BIZ UDPゴシック" panose="020B0400000000000000" pitchFamily="50" charset="-128"/>
              </a:rPr>
              <a:t>キラリフェスティバル</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00" dirty="0">
                <a:solidFill>
                  <a:schemeClr val="tx1"/>
                </a:solidFill>
                <a:latin typeface="BIZ UDPゴシック" panose="020B0400000000000000" pitchFamily="50" charset="-128"/>
                <a:ea typeface="BIZ UDPゴシック" panose="020B0400000000000000" pitchFamily="50" charset="-128"/>
              </a:rPr>
              <a:t>2025 with</a:t>
            </a:r>
            <a:r>
              <a:rPr lang="ja-JP" altLang="en-US" sz="1000" dirty="0">
                <a:solidFill>
                  <a:schemeClr val="tx1"/>
                </a:solidFill>
                <a:latin typeface="BIZ UDPゴシック" panose="020B0400000000000000" pitchFamily="50" charset="-128"/>
                <a:ea typeface="BIZ UDPゴシック" panose="020B0400000000000000" pitchFamily="50" charset="-128"/>
              </a:rPr>
              <a:t>万博</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001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共生　</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6231"/>
            <a:ext cx="353516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□万博を契機としたバリアフリー化の推進</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99495" y="1547503"/>
            <a:ext cx="9250532" cy="85495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443194"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・誰もが自由に安心してでかけられるまちの実現に向けて、施設のバリアフリー化を推進するための取組が進展</a:t>
            </a:r>
            <a:endParaRPr kumimoji="1" lang="en-US" altLang="ja-JP" sz="140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46B00D8-39A2-40B3-B6BC-D5EA3451D7C0}"/>
              </a:ext>
            </a:extLst>
          </p:cNvPr>
          <p:cNvSpPr txBox="1"/>
          <p:nvPr/>
        </p:nvSpPr>
        <p:spPr>
          <a:xfrm>
            <a:off x="399495" y="3326364"/>
            <a:ext cx="9834642" cy="2893100"/>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▶万博を契機としたバリアフリー水準の向上に向けた取組</a:t>
            </a:r>
            <a:endParaRPr lang="en-US" altLang="ja-JP" sz="1400" b="1" strike="sngStrike"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・福祉のまちづくり条例の改正（令和７年</a:t>
            </a:r>
            <a:r>
              <a:rPr lang="en-US" altLang="ja-JP" sz="1200" dirty="0">
                <a:latin typeface="BIZ UDゴシック" panose="020B0400000000000000" pitchFamily="49" charset="-128"/>
                <a:ea typeface="BIZ UDゴシック" panose="020B0400000000000000" pitchFamily="49" charset="-128"/>
              </a:rPr>
              <a:t>10</a:t>
            </a:r>
            <a:r>
              <a:rPr lang="ja-JP" altLang="en-US" sz="1200" dirty="0">
                <a:latin typeface="BIZ UDゴシック" panose="020B0400000000000000" pitchFamily="49" charset="-128"/>
                <a:ea typeface="BIZ UDゴシック" panose="020B0400000000000000" pitchFamily="49" charset="-128"/>
              </a:rPr>
              <a:t>月公布</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令和８年４月施行）　</a:t>
            </a:r>
            <a:endParaRPr lang="en-US" altLang="ja-JP" sz="1200"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　万博で先導的に取り入れられた設備（フラッシュライト及び大人用介護ベッド）の設置義務化</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・バリアフリー設計の指針であるガイドラインの改訂（令和８年３月予定　万博での取組の反映等）</a:t>
            </a:r>
          </a:p>
          <a:p>
            <a:pPr marL="92075"/>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いずれも、令和７年７月に万博会場での現地検証等を経て措置</a:t>
            </a:r>
          </a:p>
          <a:p>
            <a:endParaRPr lang="en-US" altLang="ja-JP" sz="1100" b="1" dirty="0">
              <a:latin typeface="BIZ UDゴシック" panose="020B0400000000000000" pitchFamily="49" charset="-128"/>
              <a:ea typeface="BIZ UDゴシック" panose="020B0400000000000000" pitchFamily="49" charset="-128"/>
            </a:endParaRPr>
          </a:p>
          <a:p>
            <a:endParaRPr lang="en-US" altLang="ja-JP" sz="11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▶観光客が利用する施設等のバリアフリー環境が拡大</a:t>
            </a:r>
            <a:endParaRPr lang="en-US" altLang="ja-JP" sz="1400" b="1"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・大阪府福祉のまちづくり条例改正（令和２年、令和７年）</a:t>
            </a:r>
            <a:endParaRPr lang="en-US" altLang="ja-JP" sz="1200"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　一定規模以上のホテルを新築する際のバリアフリー基準を強化</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（令和２年３月公布</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令和２年９月施行）</a:t>
            </a:r>
          </a:p>
          <a:p>
            <a:pPr marL="92075"/>
            <a:r>
              <a:rPr lang="ja-JP" altLang="en-US" sz="1200" dirty="0">
                <a:latin typeface="BIZ UDゴシック" panose="020B0400000000000000" pitchFamily="49" charset="-128"/>
                <a:ea typeface="BIZ UDゴシック" panose="020B0400000000000000" pitchFamily="49" charset="-128"/>
              </a:rPr>
              <a:t>　観光客など多くの方が日常的に利用する小規模店舗について、義務化対象施設を拡大（令和７年</a:t>
            </a:r>
            <a:r>
              <a:rPr lang="en-US" altLang="ja-JP" sz="1200" dirty="0">
                <a:latin typeface="BIZ UDゴシック" panose="020B0400000000000000" pitchFamily="49" charset="-128"/>
                <a:ea typeface="BIZ UDゴシック" panose="020B0400000000000000" pitchFamily="49" charset="-128"/>
              </a:rPr>
              <a:t>10</a:t>
            </a:r>
            <a:r>
              <a:rPr lang="ja-JP" altLang="en-US" sz="1200" dirty="0">
                <a:latin typeface="BIZ UDゴシック" panose="020B0400000000000000" pitchFamily="49" charset="-128"/>
                <a:ea typeface="BIZ UDゴシック" panose="020B0400000000000000" pitchFamily="49" charset="-128"/>
              </a:rPr>
              <a:t>月公布</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令和８年４月施行）</a:t>
            </a:r>
          </a:p>
          <a:p>
            <a:pPr marL="92075"/>
            <a:r>
              <a:rPr lang="ja-JP" altLang="en-US" sz="1200" dirty="0">
                <a:latin typeface="BIZ UDゴシック" panose="020B0400000000000000" pitchFamily="49" charset="-128"/>
                <a:ea typeface="BIZ UDゴシック" panose="020B0400000000000000" pitchFamily="49" charset="-128"/>
              </a:rPr>
              <a:t>・既存施設のバリアフリー改修への支援</a:t>
            </a:r>
            <a:endParaRPr lang="en-US" altLang="ja-JP" sz="1200"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　万博来場時の乗換え駅となる</a:t>
            </a:r>
            <a:r>
              <a:rPr lang="en-US" altLang="ja-JP" sz="1200" dirty="0">
                <a:latin typeface="BIZ UDゴシック" panose="020B0400000000000000" pitchFamily="49" charset="-128"/>
                <a:ea typeface="BIZ UDゴシック" panose="020B0400000000000000" pitchFamily="49" charset="-128"/>
              </a:rPr>
              <a:t>JR</a:t>
            </a:r>
            <a:r>
              <a:rPr lang="ja-JP" altLang="en-US" sz="1200" dirty="0">
                <a:latin typeface="BIZ UDゴシック" panose="020B0400000000000000" pitchFamily="49" charset="-128"/>
                <a:ea typeface="BIZ UDゴシック" panose="020B0400000000000000" pitchFamily="49" charset="-128"/>
              </a:rPr>
              <a:t>弁天町駅で、エレベーターやホーム柵の設置等、バリアフリー化整備を支援</a:t>
            </a:r>
            <a:endParaRPr lang="en-US" altLang="ja-JP" sz="1200" dirty="0">
              <a:latin typeface="BIZ UDゴシック" panose="020B0400000000000000" pitchFamily="49" charset="-128"/>
              <a:ea typeface="BIZ UDゴシック" panose="020B0400000000000000" pitchFamily="49" charset="-128"/>
            </a:endParaRPr>
          </a:p>
          <a:p>
            <a:pPr marL="92075"/>
            <a:r>
              <a:rPr lang="ja-JP" altLang="en-US" sz="1200" dirty="0">
                <a:latin typeface="BIZ UDゴシック" panose="020B0400000000000000" pitchFamily="49" charset="-128"/>
                <a:ea typeface="BIZ UDゴシック" panose="020B0400000000000000" pitchFamily="49" charset="-128"/>
              </a:rPr>
              <a:t>　既存ホテルのバリアフリー改修等に対する補助制度の創設（令和７年８月）</a:t>
            </a:r>
            <a:endParaRPr lang="en-US" altLang="ja-JP" sz="1200"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103</a:t>
            </a:fld>
            <a:endParaRPr kumimoji="1" lang="ja-JP" altLang="en-US" dirty="0"/>
          </a:p>
        </p:txBody>
      </p:sp>
      <p:sp>
        <p:nvSpPr>
          <p:cNvPr id="10" name="楕円 9">
            <a:extLst>
              <a:ext uri="{FF2B5EF4-FFF2-40B4-BE49-F238E27FC236}">
                <a16:creationId xmlns:a16="http://schemas.microsoft.com/office/drawing/2014/main" id="{27E7928F-6A59-4B3F-B24C-4888C580EEB7}"/>
              </a:ext>
            </a:extLst>
          </p:cNvPr>
          <p:cNvSpPr/>
          <p:nvPr/>
        </p:nvSpPr>
        <p:spPr>
          <a:xfrm>
            <a:off x="180309" y="91322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2" name="楕円 11">
            <a:extLst>
              <a:ext uri="{FF2B5EF4-FFF2-40B4-BE49-F238E27FC236}">
                <a16:creationId xmlns:a16="http://schemas.microsoft.com/office/drawing/2014/main" id="{A83686C0-C7E4-4C44-ACC7-8D72CC1CAD33}"/>
              </a:ext>
            </a:extLst>
          </p:cNvPr>
          <p:cNvSpPr/>
          <p:nvPr/>
        </p:nvSpPr>
        <p:spPr>
          <a:xfrm>
            <a:off x="180309" y="275509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4" name="図 3">
            <a:extLst>
              <a:ext uri="{FF2B5EF4-FFF2-40B4-BE49-F238E27FC236}">
                <a16:creationId xmlns:a16="http://schemas.microsoft.com/office/drawing/2014/main" id="{6828F96F-DB8F-414E-9A9A-31319567C62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93785" y="3168013"/>
            <a:ext cx="2396066" cy="1988673"/>
          </a:xfrm>
          <a:prstGeom prst="rect">
            <a:avLst/>
          </a:prstGeom>
        </p:spPr>
      </p:pic>
    </p:spTree>
    <p:extLst>
      <p:ext uri="{BB962C8B-B14F-4D97-AF65-F5344CB8AC3E}">
        <p14:creationId xmlns:p14="http://schemas.microsoft.com/office/powerpoint/2010/main" val="175757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119144018"/>
              </p:ext>
            </p:extLst>
          </p:nvPr>
        </p:nvGraphicFramePr>
        <p:xfrm>
          <a:off x="195779" y="1323759"/>
          <a:ext cx="9704530" cy="5452028"/>
        </p:xfrm>
        <a:graphic>
          <a:graphicData uri="http://schemas.openxmlformats.org/drawingml/2006/table">
            <a:tbl>
              <a:tblPr>
                <a:tableStyleId>{2D5ABB26-0587-4C30-8999-92F81FD0307C}</a:tableStyleId>
              </a:tblPr>
              <a:tblGrid>
                <a:gridCol w="4368487">
                  <a:extLst>
                    <a:ext uri="{9D8B030D-6E8A-4147-A177-3AD203B41FA5}">
                      <a16:colId xmlns:a16="http://schemas.microsoft.com/office/drawing/2014/main" val="2895380761"/>
                    </a:ext>
                  </a:extLst>
                </a:gridCol>
                <a:gridCol w="5336043">
                  <a:extLst>
                    <a:ext uri="{9D8B030D-6E8A-4147-A177-3AD203B41FA5}">
                      <a16:colId xmlns:a16="http://schemas.microsoft.com/office/drawing/2014/main" val="925580270"/>
                    </a:ext>
                  </a:extLst>
                </a:gridCol>
              </a:tblGrid>
              <a:tr h="5452028">
                <a:tc>
                  <a:txBody>
                    <a:bodyPr/>
                    <a:lstStyle/>
                    <a:p>
                      <a:pPr marL="0" indent="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□子どもたちの万博での学び</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▶次代を担う子どもたちに、世界の英知が結集された最新の技術やサービス等に直接触れる体験を重ね、将来に向けて夢と希望を感じとってもらうため、万博への来場機会を提供</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▶万博会場での発表・発信を通じ社会参画力と協働・共創力を育成</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▶英語で漫才を行う</a:t>
                      </a:r>
                      <a:r>
                        <a:rPr lang="en-US" altLang="ja-JP" sz="1100" b="0" dirty="0">
                          <a:solidFill>
                            <a:schemeClr val="tx1"/>
                          </a:solidFill>
                          <a:latin typeface="BIZ UDPゴシック" panose="020B0400000000000000" pitchFamily="50" charset="-128"/>
                          <a:ea typeface="BIZ UDPゴシック" panose="020B0400000000000000" pitchFamily="50" charset="-128"/>
                        </a:rPr>
                        <a:t>EMO-1</a:t>
                      </a:r>
                      <a:r>
                        <a:rPr lang="ja-JP" altLang="en-US" sz="1100" b="0" dirty="0">
                          <a:solidFill>
                            <a:schemeClr val="tx1"/>
                          </a:solidFill>
                          <a:latin typeface="BIZ UDPゴシック" panose="020B0400000000000000" pitchFamily="50" charset="-128"/>
                          <a:ea typeface="BIZ UDPゴシック" panose="020B0400000000000000" pitchFamily="50" charset="-128"/>
                        </a:rPr>
                        <a:t>グランプリを開催、実践的な英語力・</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コミュニケーション能力向上・大阪の文化魅力の世界発信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▶支援学校の子どもたちの表現活動を通して大阪の支援教育を発信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88900" indent="-88900"/>
                      <a:r>
                        <a:rPr lang="ja-JP" altLang="en-US" sz="1200" b="1" dirty="0">
                          <a:solidFill>
                            <a:schemeClr val="tx1"/>
                          </a:solidFill>
                          <a:latin typeface="BIZ UDPゴシック" panose="020B0400000000000000" pitchFamily="50" charset="-128"/>
                          <a:ea typeface="BIZ UDPゴシック" panose="020B0400000000000000" pitchFamily="50" charset="-128"/>
                        </a:rPr>
                        <a:t>□府民の万博を通した学び</a:t>
                      </a:r>
                      <a:endParaRPr lang="ja-JP" altLang="en-US" sz="1200" dirty="0">
                        <a:solidFill>
                          <a:schemeClr val="tx1"/>
                        </a:solidFill>
                        <a:latin typeface="BIZ UDPゴシック" panose="020B0400000000000000" pitchFamily="50" charset="-128"/>
                        <a:ea typeface="BIZ UDPゴシック" panose="020B0400000000000000" pitchFamily="50" charset="-128"/>
                      </a:endParaRPr>
                    </a:p>
                    <a:p>
                      <a:pPr marL="88900" indent="-88900"/>
                      <a:r>
                        <a:rPr lang="ja-JP" altLang="en-US" sz="1100" b="0" dirty="0">
                          <a:solidFill>
                            <a:schemeClr val="tx1"/>
                          </a:solidFill>
                          <a:latin typeface="BIZ UDPゴシック" panose="020B0400000000000000" pitchFamily="50" charset="-128"/>
                          <a:ea typeface="BIZ UDPゴシック" panose="020B0400000000000000" pitchFamily="50" charset="-128"/>
                        </a:rPr>
                        <a:t>▶万博関連資料等レガシーの文化的継承</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▶識字・日本語教室と夜間中学を紹介する展示会を開催し、</a:t>
                      </a:r>
                      <a:r>
                        <a:rPr lang="en-US" altLang="ja-JP" sz="1100" b="0" dirty="0">
                          <a:solidFill>
                            <a:schemeClr val="tx1"/>
                          </a:solidFill>
                          <a:latin typeface="BIZ UDPゴシック" panose="020B0400000000000000" pitchFamily="50" charset="-128"/>
                          <a:ea typeface="BIZ UDPゴシック" panose="020B0400000000000000" pitchFamily="50" charset="-128"/>
                        </a:rPr>
                        <a:t>SDGs</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達成に向けた機運を醸成</a:t>
                      </a:r>
                    </a:p>
                    <a:p>
                      <a:pPr marL="88900" marR="0" lvl="0" indent="-8890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▶世界的にも特徴的な大阪の歴史文化を学べるワークショップを実施し、府内文化観光資源への誘客を促進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▶万博で出会った国や技術を知るために収集した、万博の理念、テーマに関する資料を提供</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14400" rtl="0" eaLnBrk="0" fontAlgn="base" latinLnBrk="0" hangingPunct="0">
                        <a:lnSpc>
                          <a:spcPct val="100000"/>
                        </a:lnSpc>
                        <a:spcBef>
                          <a:spcPct val="0"/>
                        </a:spcBef>
                        <a:spcAft>
                          <a:spcPct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けいはんな学研都市の魅力を広く発信し、</a:t>
                      </a:r>
                      <a:r>
                        <a:rPr lang="ja-JP" altLang="en-US" sz="1100" dirty="0">
                          <a:solidFill>
                            <a:schemeClr val="tx1"/>
                          </a:solidFill>
                          <a:latin typeface="BIZ UDPゴシック" panose="020B0400000000000000" pitchFamily="50" charset="-128"/>
                          <a:ea typeface="BIZ UDPゴシック" panose="020B0400000000000000" pitchFamily="50" charset="-128"/>
                        </a:rPr>
                        <a:t>先端技術や文化への</a:t>
                      </a:r>
                      <a:r>
                        <a:rPr kumimoji="0" lang="ja-JP" altLang="en-US"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関心の拡大</a:t>
                      </a:r>
                      <a:endParaRPr kumimoji="0" lang="en-US" altLang="ja-JP" sz="11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92075" marR="0" lvl="0" indent="-92075" algn="l" defTabSz="914400" rtl="0" eaLnBrk="0" fontAlgn="base" latinLnBrk="0" hangingPunct="0">
                        <a:lnSpc>
                          <a:spcPct val="100000"/>
                        </a:lnSpc>
                        <a:spcBef>
                          <a:spcPct val="0"/>
                        </a:spcBef>
                        <a:spcAft>
                          <a:spcPct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がんの最先端治療法である</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BNCT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を催事で広く発信し、認知度の</a:t>
                      </a:r>
                      <a:b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b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向上および関心の喚起</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ゴシック" panose="020B0400000000000000" pitchFamily="49" charset="-128"/>
                          <a:ea typeface="BIZ UDゴシック" panose="020B0400000000000000" pitchFamily="49" charset="-128"/>
                        </a:rPr>
                        <a:t>万博での体験を踏まえ、より一層、深い学びにつながるような支援を</a:t>
                      </a:r>
                      <a:br>
                        <a:rPr lang="en-US" altLang="ja-JP" sz="1200" b="1" dirty="0">
                          <a:solidFill>
                            <a:schemeClr val="tx1"/>
                          </a:solidFill>
                          <a:latin typeface="BIZ UDゴシック" panose="020B0400000000000000" pitchFamily="49" charset="-128"/>
                          <a:ea typeface="BIZ UDゴシック" panose="020B0400000000000000" pitchFamily="49" charset="-128"/>
                        </a:rPr>
                      </a:br>
                      <a:r>
                        <a:rPr lang="ja-JP" altLang="en-US" sz="1200" b="1" dirty="0">
                          <a:solidFill>
                            <a:schemeClr val="tx1"/>
                          </a:solidFill>
                          <a:latin typeface="BIZ UDゴシック" panose="020B0400000000000000" pitchFamily="49" charset="-128"/>
                          <a:ea typeface="BIZ UDゴシック" panose="020B0400000000000000" pitchFamily="49" charset="-128"/>
                        </a:rPr>
                        <a:t>実施</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・オンライン上のフォーラム等で発表する際、万博での学びを活かしたアイデアが地域などの社会課題の解決につながるような探究的な学習の充実</a:t>
                      </a: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・収集した万博関連資料とともに約</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300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万冊の蔵書を活用し、府民と「知」を繋ぎ</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ウェルビーイングを実現する取組を実施</a:t>
                      </a: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・万博で体験した未来社会をもとに、誰もが輝ける社会の実現に向けたアクションを、学校の枠を超えてディスカッションするなど、当事者意識をもって新たなアイデアの創出に取り組むための支援を実施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・万博レガシーを活用し、次世代育成のためのプロジェクトを継続実施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・児童・生徒による万博での学びの振り返りと成果発表</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・児童・生徒による未来社会のデザインに向けた具体的なアクションの発信</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・府立高校生を対象に海外研修を実施し、国際感覚を持つ大阪の発展を支える人材を輩出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195779" y="362237"/>
            <a:ext cx="9540000" cy="830997"/>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200" dirty="0">
                <a:solidFill>
                  <a:prstClr val="black"/>
                </a:solidFill>
                <a:latin typeface="BIZ UDPゴシック" panose="020B0400000000000000" pitchFamily="50" charset="-128"/>
                <a:ea typeface="BIZ UDPゴシック" panose="020B0400000000000000" pitchFamily="50" charset="-128"/>
              </a:rPr>
              <a:t>万博開催時には、次代を担う子どもたちの学びの機会として万博への来場機会を提供、万博での発表の機会を設けること等により世界に</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触れ、未来を考える体験・学びの機会を提供した。これら万博を通じて得られた経験を一過性とすることなく、今後の取組につなげ、次世代の育成につなげていく。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180309" y="995976"/>
            <a:ext cx="9846694" cy="495856"/>
            <a:chOff x="491239" y="878538"/>
            <a:chExt cx="6792068" cy="347989"/>
          </a:xfrm>
          <a:solidFill>
            <a:srgbClr val="00B0F0"/>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3475799" y="886368"/>
              <a:ext cx="3807508" cy="340159"/>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491239" y="878538"/>
              <a:ext cx="3128792" cy="340158"/>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a:t>
              </a:r>
            </a:p>
          </p:txBody>
        </p:sp>
      </p:grpSp>
      <p:sp>
        <p:nvSpPr>
          <p:cNvPr id="2" name="スライド番号プレースホルダー 1">
            <a:extLst>
              <a:ext uri="{FF2B5EF4-FFF2-40B4-BE49-F238E27FC236}">
                <a16:creationId xmlns:a16="http://schemas.microsoft.com/office/drawing/2014/main" id="{B68024BB-7817-4C7D-8840-0E0B33FE981B}"/>
              </a:ext>
            </a:extLst>
          </p:cNvPr>
          <p:cNvSpPr>
            <a:spLocks noGrp="1"/>
          </p:cNvSpPr>
          <p:nvPr>
            <p:ph type="sldNum" sz="quarter" idx="12"/>
          </p:nvPr>
        </p:nvSpPr>
        <p:spPr>
          <a:xfrm>
            <a:off x="7812484" y="6804972"/>
            <a:ext cx="2268141" cy="383297"/>
          </a:xfrm>
        </p:spPr>
        <p:txBody>
          <a:bodyPr/>
          <a:lstStyle/>
          <a:p>
            <a:fld id="{29F2EF1E-626E-4657-9017-205445D3C8E1}" type="slidenum">
              <a:rPr kumimoji="1" lang="ja-JP" altLang="en-US" smtClean="0"/>
              <a:t>92</a:t>
            </a:fld>
            <a:endParaRPr kumimoji="1" lang="ja-JP" altLang="en-US" dirty="0"/>
          </a:p>
        </p:txBody>
      </p:sp>
    </p:spTree>
    <p:extLst>
      <p:ext uri="{BB962C8B-B14F-4D97-AF65-F5344CB8AC3E}">
        <p14:creationId xmlns:p14="http://schemas.microsoft.com/office/powerpoint/2010/main" val="66054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3"/>
            <a:ext cx="259337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78631" y="2797796"/>
            <a:ext cx="6632281" cy="2092881"/>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▶子どもたちに万博への来場機会を提供</a:t>
            </a:r>
            <a:endParaRPr lang="en-US" altLang="ja-JP" sz="1400" b="1" dirty="0">
              <a:latin typeface="BIZ UDゴシック" panose="020B0400000000000000" pitchFamily="49" charset="-128"/>
              <a:ea typeface="BIZ UDゴシック" panose="020B0400000000000000" pitchFamily="49" charset="-128"/>
            </a:endParaRPr>
          </a:p>
          <a:p>
            <a:pPr marL="182563" indent="-92075"/>
            <a:r>
              <a:rPr lang="ja-JP" altLang="en-US" sz="1200" dirty="0">
                <a:latin typeface="BIZ UDゴシック" panose="020B0400000000000000" pitchFamily="49" charset="-128"/>
                <a:ea typeface="BIZ UDゴシック" panose="020B0400000000000000" pitchFamily="49" charset="-128"/>
              </a:rPr>
              <a:t>・府内の小中高生等を万博に招待</a:t>
            </a:r>
            <a:endParaRPr lang="en-US" altLang="ja-JP" sz="1200" dirty="0">
              <a:latin typeface="BIZ UDゴシック" panose="020B0400000000000000" pitchFamily="49" charset="-128"/>
              <a:ea typeface="BIZ UDゴシック" panose="020B0400000000000000" pitchFamily="49" charset="-128"/>
            </a:endParaRPr>
          </a:p>
          <a:p>
            <a:pPr marL="182563" indent="-92075"/>
            <a:r>
              <a:rPr lang="ja-JP" altLang="en-US" sz="1200" dirty="0">
                <a:latin typeface="BIZ UDゴシック" panose="020B0400000000000000" pitchFamily="49" charset="-128"/>
                <a:ea typeface="BIZ UDゴシック" panose="020B0400000000000000" pitchFamily="49" charset="-128"/>
              </a:rPr>
              <a:t>・保護者同伴で来場できない子どものために、「夏休み特別招待」を実施</a:t>
            </a:r>
            <a:endParaRPr lang="en-US" altLang="ja-JP" sz="1200" dirty="0">
              <a:latin typeface="BIZ UDゴシック" panose="020B0400000000000000" pitchFamily="49" charset="-128"/>
              <a:ea typeface="BIZ UDゴシック" panose="020B0400000000000000" pitchFamily="49" charset="-128"/>
            </a:endParaRPr>
          </a:p>
          <a:p>
            <a:pPr marL="182563" indent="-92075"/>
            <a:r>
              <a:rPr lang="ja-JP" altLang="en-US" sz="1200" dirty="0">
                <a:latin typeface="BIZ UDゴシック" panose="020B0400000000000000" pitchFamily="49" charset="-128"/>
                <a:ea typeface="BIZ UDゴシック" panose="020B0400000000000000" pitchFamily="49" charset="-128"/>
              </a:rPr>
              <a:t>・能登半島地震及び豪雨災害で被災した地域の子どもたちを、万博・大阪観光に招待</a:t>
            </a:r>
            <a:endParaRPr lang="en-US" altLang="ja-JP" sz="1200" dirty="0">
              <a:latin typeface="BIZ UDゴシック" panose="020B0400000000000000" pitchFamily="49" charset="-128"/>
              <a:ea typeface="BIZ UDゴシック" panose="020B0400000000000000" pitchFamily="49" charset="-128"/>
            </a:endParaRPr>
          </a:p>
          <a:p>
            <a:pPr marL="182563" indent="-92075"/>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Pゴシック" panose="020B0400000000000000" pitchFamily="50" charset="-128"/>
                <a:ea typeface="BIZ UDPゴシック" panose="020B0400000000000000" pitchFamily="50" charset="-128"/>
              </a:rPr>
              <a:t>実際に来場した児童・生徒からは「楽しかった」「とても勉強になった」との声が寄せられた</a:t>
            </a:r>
            <a:endParaRPr lang="en-US" altLang="ja-JP" sz="1200"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成果</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児童・生徒　</a:t>
            </a:r>
            <a:r>
              <a:rPr lang="zh-TW" altLang="en-US" sz="1200" dirty="0">
                <a:latin typeface="BIZ UDゴシック" panose="020B0400000000000000" pitchFamily="49" charset="-128"/>
                <a:ea typeface="BIZ UDゴシック" panose="020B0400000000000000" pitchFamily="49" charset="-128"/>
              </a:rPr>
              <a:t>約</a:t>
            </a:r>
            <a:r>
              <a:rPr lang="en-US" altLang="ja-JP" sz="1400" b="1" dirty="0">
                <a:latin typeface="BIZ UDゴシック" panose="020B0400000000000000" pitchFamily="49" charset="-128"/>
                <a:ea typeface="BIZ UDゴシック" panose="020B0400000000000000" pitchFamily="49" charset="-128"/>
              </a:rPr>
              <a:t>55</a:t>
            </a:r>
            <a:r>
              <a:rPr lang="zh-TW" altLang="en-US" sz="1200" dirty="0">
                <a:latin typeface="BIZ UDゴシック" panose="020B0400000000000000" pitchFamily="49" charset="-128"/>
                <a:ea typeface="BIZ UDゴシック" panose="020B0400000000000000" pitchFamily="49" charset="-128"/>
              </a:rPr>
              <a:t>万人招待（対象約</a:t>
            </a:r>
            <a:r>
              <a:rPr lang="en-US" altLang="zh-TW" sz="1200" dirty="0">
                <a:latin typeface="BIZ UDゴシック" panose="020B0400000000000000" pitchFamily="49" charset="-128"/>
                <a:ea typeface="BIZ UDゴシック" panose="020B0400000000000000" pitchFamily="49" charset="-128"/>
              </a:rPr>
              <a:t>85</a:t>
            </a:r>
            <a:r>
              <a:rPr lang="zh-TW" altLang="en-US" sz="1200" dirty="0">
                <a:latin typeface="BIZ UDゴシック" panose="020B0400000000000000" pitchFamily="49" charset="-128"/>
                <a:ea typeface="BIZ UDゴシック" panose="020B0400000000000000" pitchFamily="49" charset="-128"/>
              </a:rPr>
              <a:t>万人）</a:t>
            </a:r>
            <a:endParaRPr lang="en-US" altLang="zh-TW"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未就学児　　</a:t>
            </a:r>
            <a:r>
              <a:rPr lang="zh-TW" altLang="en-US" sz="1200" dirty="0">
                <a:latin typeface="BIZ UDゴシック" panose="020B0400000000000000" pitchFamily="49" charset="-128"/>
                <a:ea typeface="BIZ UDゴシック" panose="020B0400000000000000" pitchFamily="49" charset="-128"/>
              </a:rPr>
              <a:t>約</a:t>
            </a:r>
            <a:r>
              <a:rPr lang="en-US" altLang="ja-JP" sz="1400" b="1" dirty="0">
                <a:latin typeface="BIZ UDゴシック" panose="020B0400000000000000" pitchFamily="49" charset="-128"/>
                <a:ea typeface="BIZ UDゴシック" panose="020B0400000000000000" pitchFamily="49" charset="-128"/>
              </a:rPr>
              <a:t>5.5</a:t>
            </a:r>
            <a:r>
              <a:rPr lang="zh-TW" altLang="en-US" sz="1200" dirty="0">
                <a:latin typeface="BIZ UDゴシック" panose="020B0400000000000000" pitchFamily="49" charset="-128"/>
                <a:ea typeface="BIZ UDゴシック" panose="020B0400000000000000" pitchFamily="49" charset="-128"/>
              </a:rPr>
              <a:t>万人招待（対象約</a:t>
            </a:r>
            <a:r>
              <a:rPr lang="en-US" altLang="zh-TW" sz="1200" dirty="0">
                <a:latin typeface="BIZ UDゴシック" panose="020B0400000000000000" pitchFamily="49" charset="-128"/>
                <a:ea typeface="BIZ UDゴシック" panose="020B0400000000000000" pitchFamily="49" charset="-128"/>
              </a:rPr>
              <a:t>14</a:t>
            </a:r>
            <a:r>
              <a:rPr lang="zh-TW" altLang="en-US" sz="1200" dirty="0">
                <a:latin typeface="BIZ UDゴシック" panose="020B0400000000000000" pitchFamily="49" charset="-128"/>
                <a:ea typeface="BIZ UDゴシック" panose="020B0400000000000000" pitchFamily="49" charset="-128"/>
              </a:rPr>
              <a:t>万人）</a:t>
            </a: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夏休み特別招待　約</a:t>
            </a:r>
            <a:r>
              <a:rPr lang="en-US" altLang="ja-JP" sz="1400" b="1" dirty="0">
                <a:latin typeface="BIZ UDゴシック" panose="020B0400000000000000" pitchFamily="49" charset="-128"/>
                <a:ea typeface="BIZ UDゴシック" panose="020B0400000000000000" pitchFamily="49" charset="-128"/>
              </a:rPr>
              <a:t>400</a:t>
            </a:r>
            <a:r>
              <a:rPr lang="ja-JP" altLang="en-US" sz="1200" dirty="0">
                <a:latin typeface="BIZ UDゴシック" panose="020B0400000000000000" pitchFamily="49" charset="-128"/>
                <a:ea typeface="BIZ UDゴシック" panose="020B0400000000000000" pitchFamily="49" charset="-128"/>
              </a:rPr>
              <a:t>人招待（再掲）</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能登半島地域の子ども　</a:t>
            </a:r>
            <a:r>
              <a:rPr lang="en-US" altLang="ja-JP" sz="1400" b="1" dirty="0">
                <a:latin typeface="BIZ UDゴシック" panose="020B0400000000000000" pitchFamily="49" charset="-128"/>
                <a:ea typeface="BIZ UDゴシック" panose="020B0400000000000000" pitchFamily="49" charset="-128"/>
              </a:rPr>
              <a:t>888</a:t>
            </a:r>
            <a:r>
              <a:rPr lang="ja-JP" altLang="en-US" sz="1200" dirty="0">
                <a:latin typeface="BIZ UDゴシック" panose="020B0400000000000000" pitchFamily="49" charset="-128"/>
                <a:ea typeface="BIZ UDゴシック" panose="020B0400000000000000" pitchFamily="49" charset="-128"/>
              </a:rPr>
              <a:t>人参加（再掲）</a:t>
            </a:r>
            <a:endParaRPr lang="zh-TW" altLang="en-US" sz="1200" dirty="0">
              <a:latin typeface="BIZ UDゴシック" panose="020B0400000000000000" pitchFamily="49" charset="-128"/>
              <a:ea typeface="BIZ UDゴシック" panose="020B0400000000000000" pitchFamily="49" charset="-128"/>
            </a:endParaRP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471578"/>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子どもたちの万博での学び</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39117" y="1433496"/>
            <a:ext cx="9346421" cy="727017"/>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marR="0" lvl="0" indent="-92075" algn="l" defTabSz="914400" rtl="0" eaLnBrk="1" fontAlgn="auto" latinLnBrk="0" hangingPunct="1">
              <a:spcBef>
                <a:spcPts val="0"/>
              </a:spcBef>
              <a:spcAft>
                <a:spcPts val="0"/>
              </a:spcAft>
              <a:buClrTx/>
              <a:buSzTx/>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次代を担う子どもたちに、世界の英知が結集された最新の技術やサービス等に直接触れる体験を重ね、将来に</a:t>
            </a:r>
            <a:br>
              <a:rPr lang="en-US" altLang="ja-JP" sz="1400" dirty="0">
                <a:solidFill>
                  <a:prstClr val="black"/>
                </a:solidFill>
                <a:latin typeface="BIZ UDゴシック" panose="020B0400000000000000" pitchFamily="49" charset="-128"/>
                <a:ea typeface="BIZ UDゴシック" panose="020B0400000000000000" pitchFamily="49" charset="-128"/>
              </a:rPr>
            </a:br>
            <a:r>
              <a:rPr lang="ja-JP" altLang="en-US" sz="1400" dirty="0">
                <a:solidFill>
                  <a:prstClr val="black"/>
                </a:solidFill>
                <a:latin typeface="BIZ UDゴシック" panose="020B0400000000000000" pitchFamily="49" charset="-128"/>
                <a:ea typeface="BIZ UDゴシック" panose="020B0400000000000000" pitchFamily="49" charset="-128"/>
              </a:rPr>
              <a:t>向けて夢と希望を感じとってもらうため、万博への来場機会を提供</a:t>
            </a:r>
          </a:p>
        </p:txBody>
      </p:sp>
      <p:pic>
        <p:nvPicPr>
          <p:cNvPr id="16" name="図 15">
            <a:extLst>
              <a:ext uri="{FF2B5EF4-FFF2-40B4-BE49-F238E27FC236}">
                <a16:creationId xmlns:a16="http://schemas.microsoft.com/office/drawing/2014/main" id="{15E400CB-FF74-443C-8055-1B5B498CA2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0912" y="2930077"/>
            <a:ext cx="2696383" cy="1516716"/>
          </a:xfrm>
          <a:prstGeom prst="rect">
            <a:avLst/>
          </a:prstGeom>
        </p:spPr>
      </p:pic>
      <p:sp>
        <p:nvSpPr>
          <p:cNvPr id="27" name="テキスト ボックス 26">
            <a:extLst>
              <a:ext uri="{FF2B5EF4-FFF2-40B4-BE49-F238E27FC236}">
                <a16:creationId xmlns:a16="http://schemas.microsoft.com/office/drawing/2014/main" id="{6E6ECB49-4EF3-485C-8B4D-9EC576EEDD6E}"/>
              </a:ext>
            </a:extLst>
          </p:cNvPr>
          <p:cNvSpPr txBox="1"/>
          <p:nvPr/>
        </p:nvSpPr>
        <p:spPr>
          <a:xfrm>
            <a:off x="317158" y="4933941"/>
            <a:ext cx="8923050" cy="1577355"/>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▶大阪の子どもたちの招待</a:t>
            </a:r>
            <a:endParaRPr lang="en-US" altLang="ja-JP" sz="1400" b="1" dirty="0">
              <a:latin typeface="BIZ UDゴシック" panose="020B0400000000000000" pitchFamily="49" charset="-128"/>
              <a:ea typeface="BIZ UDゴシック" panose="020B0400000000000000" pitchFamily="49" charset="-128"/>
            </a:endParaRPr>
          </a:p>
          <a:p>
            <a:pPr marL="92075"/>
            <a:r>
              <a:rPr lang="ja-JP" altLang="en-US" sz="1100" dirty="0">
                <a:latin typeface="BIZ UDゴシック" panose="020B0400000000000000" pitchFamily="49" charset="-128"/>
                <a:ea typeface="BIZ UDゴシック" panose="020B0400000000000000" pitchFamily="49" charset="-128"/>
              </a:rPr>
              <a:t>・子どもたちが最先端の技術やサービスに触れ、将来への夢と希望を持てるよう、万博への来場機会を提供</a:t>
            </a:r>
            <a:br>
              <a:rPr lang="en-US" altLang="ja-JP" sz="1100" dirty="0">
                <a:latin typeface="BIZ UDゴシック" panose="020B0400000000000000" pitchFamily="49" charset="-128"/>
                <a:ea typeface="BIZ UDゴシック" panose="020B0400000000000000" pitchFamily="49" charset="-128"/>
              </a:rPr>
            </a:br>
            <a:r>
              <a:rPr lang="en-US" altLang="ja-JP" sz="1100" dirty="0">
                <a:latin typeface="BIZ UDゴシック" panose="020B0400000000000000" pitchFamily="49" charset="-128"/>
                <a:ea typeface="BIZ UDゴシック" panose="020B0400000000000000" pitchFamily="49" charset="-128"/>
              </a:rPr>
              <a:t> </a:t>
            </a:r>
            <a:r>
              <a:rPr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z="10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rPr>
              <a:t>入場料が必要となる４歳以上の子どもが対象）</a:t>
            </a:r>
            <a:endParaRPr lang="ja-JP" altLang="en-US" sz="1000" dirty="0">
              <a:latin typeface="BIZ UDPゴシック" panose="020B0400000000000000" pitchFamily="50" charset="-128"/>
              <a:ea typeface="BIZ UDPゴシック" panose="020B0400000000000000" pitchFamily="50" charset="-128"/>
            </a:endParaRPr>
          </a:p>
          <a:p>
            <a:pPr marL="92075"/>
            <a:endParaRPr lang="en-US" altLang="ja-JP" sz="700" dirty="0">
              <a:latin typeface="BIZ UDPゴシック" panose="020B0400000000000000" pitchFamily="50" charset="-128"/>
              <a:ea typeface="BIZ UDPゴシック" panose="020B0400000000000000" pitchFamily="50" charset="-128"/>
            </a:endParaRPr>
          </a:p>
          <a:p>
            <a:pPr marL="92075"/>
            <a:r>
              <a:rPr lang="ja-JP" altLang="en-US" sz="1100" dirty="0">
                <a:latin typeface="BIZ UDPゴシック" panose="020B0400000000000000" pitchFamily="50" charset="-128"/>
                <a:ea typeface="BIZ UDPゴシック" panose="020B0400000000000000" pitchFamily="50" charset="-128"/>
              </a:rPr>
              <a:t>　</a:t>
            </a:r>
            <a:r>
              <a:rPr lang="ja-JP" altLang="en-US" sz="1100" b="1" dirty="0">
                <a:latin typeface="BIZ UDPゴシック" panose="020B0400000000000000" pitchFamily="50" charset="-128"/>
                <a:ea typeface="BIZ UDPゴシック" panose="020B0400000000000000" pitchFamily="50" charset="-128"/>
              </a:rPr>
              <a:t>（１）府内の小・中・高校生等の招待</a:t>
            </a:r>
            <a:endParaRPr lang="en-US" altLang="ja-JP" sz="1100" b="1" dirty="0">
              <a:latin typeface="BIZ UDPゴシック" panose="020B0400000000000000" pitchFamily="50" charset="-128"/>
              <a:ea typeface="BIZ UDPゴシック" panose="020B0400000000000000" pitchFamily="50" charset="-128"/>
            </a:endParaRPr>
          </a:p>
          <a:p>
            <a:pPr marL="92075"/>
            <a:r>
              <a:rPr lang="ja-JP" altLang="en-US" sz="1100" dirty="0">
                <a:latin typeface="BIZ UDPゴシック" panose="020B0400000000000000" pitchFamily="50" charset="-128"/>
                <a:ea typeface="BIZ UDPゴシック" panose="020B0400000000000000" pitchFamily="50" charset="-128"/>
              </a:rPr>
              <a:t>　　入場チケットの購入、緊急相談窓口の設置、子ども専用列車にかかる森ノ宮待機所の設置　等</a:t>
            </a:r>
            <a:endParaRPr lang="en-US" altLang="ja-JP" sz="1100" dirty="0">
              <a:latin typeface="BIZ UDPゴシック" panose="020B0400000000000000" pitchFamily="50" charset="-128"/>
              <a:ea typeface="BIZ UDPゴシック" panose="020B0400000000000000" pitchFamily="50" charset="-128"/>
            </a:endParaRPr>
          </a:p>
          <a:p>
            <a:pPr marL="92075"/>
            <a:endParaRPr lang="en-US" altLang="ja-JP" sz="700" dirty="0">
              <a:latin typeface="BIZ UDPゴシック" panose="020B0400000000000000" pitchFamily="50" charset="-128"/>
              <a:ea typeface="BIZ UDPゴシック" panose="020B0400000000000000" pitchFamily="50" charset="-128"/>
            </a:endParaRPr>
          </a:p>
          <a:p>
            <a:pPr marL="92075"/>
            <a:r>
              <a:rPr lang="ja-JP" altLang="en-US" sz="1100" b="1" dirty="0">
                <a:latin typeface="BIZ UDPゴシック" panose="020B0400000000000000" pitchFamily="50" charset="-128"/>
                <a:ea typeface="BIZ UDPゴシック" panose="020B0400000000000000" pitchFamily="50" charset="-128"/>
              </a:rPr>
              <a:t>　（２）府内在住の４・５歳児等の招待</a:t>
            </a:r>
            <a:endParaRPr lang="en-US" altLang="ja-JP" sz="1100" b="1" dirty="0">
              <a:latin typeface="BIZ UDPゴシック" panose="020B0400000000000000" pitchFamily="50" charset="-128"/>
              <a:ea typeface="BIZ UDPゴシック" panose="020B0400000000000000" pitchFamily="50" charset="-128"/>
            </a:endParaRPr>
          </a:p>
          <a:p>
            <a:pPr marL="92075"/>
            <a:r>
              <a:rPr lang="ja-JP" altLang="en-US" sz="1100" dirty="0">
                <a:latin typeface="BIZ UDPゴシック" panose="020B0400000000000000" pitchFamily="50" charset="-128"/>
                <a:ea typeface="BIZ UDPゴシック" panose="020B0400000000000000" pitchFamily="50" charset="-128"/>
              </a:rPr>
              <a:t>　　各家庭等からの申請に基づき入場チケットを配付するためのシステム運用、事業周知のための広報　等</a:t>
            </a:r>
            <a:endParaRPr lang="en-US" altLang="ja-JP" sz="11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D5AB1E7-52F6-4656-B533-10FE1FE79E05}"/>
              </a:ext>
            </a:extLst>
          </p:cNvPr>
          <p:cNvSpPr>
            <a:spLocks noGrp="1"/>
          </p:cNvSpPr>
          <p:nvPr>
            <p:ph type="sldNum" sz="quarter" idx="12"/>
          </p:nvPr>
        </p:nvSpPr>
        <p:spPr/>
        <p:txBody>
          <a:bodyPr/>
          <a:lstStyle/>
          <a:p>
            <a:fld id="{29F2EF1E-626E-4657-9017-205445D3C8E1}" type="slidenum">
              <a:rPr kumimoji="1" lang="ja-JP" altLang="en-US" smtClean="0"/>
              <a:t>93</a:t>
            </a:fld>
            <a:endParaRPr kumimoji="1" lang="ja-JP" altLang="en-US" dirty="0"/>
          </a:p>
        </p:txBody>
      </p:sp>
      <p:sp>
        <p:nvSpPr>
          <p:cNvPr id="17" name="楕円 16">
            <a:extLst>
              <a:ext uri="{FF2B5EF4-FFF2-40B4-BE49-F238E27FC236}">
                <a16:creationId xmlns:a16="http://schemas.microsoft.com/office/drawing/2014/main" id="{B5E0BCE8-9617-463A-B6F4-E4525FAEDF87}"/>
              </a:ext>
            </a:extLst>
          </p:cNvPr>
          <p:cNvSpPr/>
          <p:nvPr/>
        </p:nvSpPr>
        <p:spPr>
          <a:xfrm>
            <a:off x="141782" y="903242"/>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9006C962-EB99-491E-A4A5-BC0392BC7AFF}"/>
              </a:ext>
            </a:extLst>
          </p:cNvPr>
          <p:cNvSpPr/>
          <p:nvPr/>
        </p:nvSpPr>
        <p:spPr>
          <a:xfrm>
            <a:off x="180309" y="2341411"/>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4" name="テキスト ボックス 13">
            <a:extLst>
              <a:ext uri="{FF2B5EF4-FFF2-40B4-BE49-F238E27FC236}">
                <a16:creationId xmlns:a16="http://schemas.microsoft.com/office/drawing/2014/main" id="{F39B3A65-BE1E-468B-9C45-5E3B1F11F39E}"/>
              </a:ext>
            </a:extLst>
          </p:cNvPr>
          <p:cNvSpPr txBox="1"/>
          <p:nvPr/>
        </p:nvSpPr>
        <p:spPr>
          <a:xfrm>
            <a:off x="317158" y="6646473"/>
            <a:ext cx="4354034" cy="307777"/>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▶能登半島地域の子どもたちの招待（再掲）</a:t>
            </a:r>
            <a:endParaRPr lang="en-US" altLang="ja-JP" sz="1400" b="1"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3EE1DB31-8619-4209-BC03-8CD46637077B}"/>
              </a:ext>
            </a:extLst>
          </p:cNvPr>
          <p:cNvSpPr txBox="1"/>
          <p:nvPr/>
        </p:nvSpPr>
        <p:spPr>
          <a:xfrm>
            <a:off x="7581891" y="6522838"/>
            <a:ext cx="1794811"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万博への子ども招待</a:t>
            </a:r>
          </a:p>
        </p:txBody>
      </p:sp>
      <p:pic>
        <p:nvPicPr>
          <p:cNvPr id="20" name="図 19">
            <a:extLst>
              <a:ext uri="{FF2B5EF4-FFF2-40B4-BE49-F238E27FC236}">
                <a16:creationId xmlns:a16="http://schemas.microsoft.com/office/drawing/2014/main" id="{36F83BF8-59AD-41C9-8975-54B2DE5FAE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51300" y="4881271"/>
            <a:ext cx="2255995" cy="1645571"/>
          </a:xfrm>
          <a:prstGeom prst="rect">
            <a:avLst/>
          </a:prstGeom>
        </p:spPr>
      </p:pic>
    </p:spTree>
    <p:extLst>
      <p:ext uri="{BB962C8B-B14F-4D97-AF65-F5344CB8AC3E}">
        <p14:creationId xmlns:p14="http://schemas.microsoft.com/office/powerpoint/2010/main" val="328654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471578"/>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子どもたちの万博での学び</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01842" y="1467239"/>
            <a:ext cx="9487646" cy="105823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万博会場での発表・発信を通じ社会参画力と協働・共創力を育成</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英語で漫才を行う</a:t>
            </a:r>
            <a:r>
              <a:rPr lang="en-US" altLang="ja-JP" sz="1400" b="0" dirty="0">
                <a:solidFill>
                  <a:schemeClr val="tx1"/>
                </a:solidFill>
                <a:latin typeface="BIZ UDPゴシック" panose="020B0400000000000000" pitchFamily="50" charset="-128"/>
                <a:ea typeface="BIZ UDPゴシック" panose="020B0400000000000000" pitchFamily="50" charset="-128"/>
              </a:rPr>
              <a:t>EMO-1</a:t>
            </a:r>
            <a:r>
              <a:rPr lang="ja-JP" altLang="en-US" sz="1400" b="0" dirty="0">
                <a:solidFill>
                  <a:schemeClr val="tx1"/>
                </a:solidFill>
                <a:latin typeface="BIZ UDPゴシック" panose="020B0400000000000000" pitchFamily="50" charset="-128"/>
                <a:ea typeface="BIZ UDPゴシック" panose="020B0400000000000000" pitchFamily="50" charset="-128"/>
              </a:rPr>
              <a:t>グランプリを開催、実践的な英語力・コミュニケーション能力向上・大阪の文化魅力の世界発信</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・支援学校の子どもたちの表現活動を通して大阪の支援教育を発信</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D5AB1E7-52F6-4656-B533-10FE1FE79E05}"/>
              </a:ext>
            </a:extLst>
          </p:cNvPr>
          <p:cNvSpPr>
            <a:spLocks noGrp="1"/>
          </p:cNvSpPr>
          <p:nvPr>
            <p:ph type="sldNum" sz="quarter" idx="12"/>
          </p:nvPr>
        </p:nvSpPr>
        <p:spPr/>
        <p:txBody>
          <a:bodyPr/>
          <a:lstStyle/>
          <a:p>
            <a:fld id="{29F2EF1E-626E-4657-9017-205445D3C8E1}" type="slidenum">
              <a:rPr kumimoji="1" lang="ja-JP" altLang="en-US" smtClean="0"/>
              <a:t>94</a:t>
            </a:fld>
            <a:endParaRPr kumimoji="1" lang="ja-JP" altLang="en-US" dirty="0"/>
          </a:p>
        </p:txBody>
      </p:sp>
      <p:sp>
        <p:nvSpPr>
          <p:cNvPr id="20" name="テキスト ボックス 19">
            <a:extLst>
              <a:ext uri="{FF2B5EF4-FFF2-40B4-BE49-F238E27FC236}">
                <a16:creationId xmlns:a16="http://schemas.microsoft.com/office/drawing/2014/main" id="{AFBC01BB-450D-42AC-9628-4B6DEFE6F638}"/>
              </a:ext>
            </a:extLst>
          </p:cNvPr>
          <p:cNvSpPr txBox="1"/>
          <p:nvPr/>
        </p:nvSpPr>
        <p:spPr>
          <a:xfrm>
            <a:off x="4426590" y="2770066"/>
            <a:ext cx="5590993" cy="4201150"/>
          </a:xfrm>
          <a:prstGeom prst="rect">
            <a:avLst/>
          </a:prstGeom>
          <a:noFill/>
        </p:spPr>
        <p:txBody>
          <a:bodyPr wrap="square">
            <a:spAutoFit/>
          </a:bodyPr>
          <a:lstStyle/>
          <a:p>
            <a:r>
              <a:rPr lang="en-US" altLang="ja-JP" sz="1200" b="1" dirty="0">
                <a:latin typeface="BIZ UDPゴシック" panose="020B0400000000000000" pitchFamily="50" charset="-128"/>
                <a:ea typeface="BIZ UDPゴシック" panose="020B0400000000000000" pitchFamily="50" charset="-128"/>
              </a:rPr>
              <a:t>School Festival in Expo </a:t>
            </a:r>
            <a:r>
              <a:rPr lang="ja-JP" altLang="en-US" sz="1200" b="1" dirty="0">
                <a:latin typeface="BIZ UDPゴシック" panose="020B0400000000000000" pitchFamily="50" charset="-128"/>
                <a:ea typeface="BIZ UDPゴシック" panose="020B0400000000000000" pitchFamily="50" charset="-128"/>
              </a:rPr>
              <a:t>～</a:t>
            </a:r>
            <a:r>
              <a:rPr lang="en-US" altLang="ja-JP" sz="1200" b="1" dirty="0">
                <a:latin typeface="BIZ UDPゴシック" panose="020B0400000000000000" pitchFamily="50" charset="-128"/>
                <a:ea typeface="BIZ UDPゴシック" panose="020B0400000000000000" pitchFamily="50" charset="-128"/>
              </a:rPr>
              <a:t>by the students of Osaka </a:t>
            </a:r>
            <a:r>
              <a:rPr lang="ja-JP" altLang="en-US" sz="1200" b="1"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等</a:t>
            </a:r>
          </a:p>
          <a:p>
            <a:pPr marL="92075" indent="-92075"/>
            <a:r>
              <a:rPr kumimoji="1" lang="ja-JP" altLang="en-US" sz="1100" dirty="0">
                <a:latin typeface="BIZ UDPゴシック" panose="020B0400000000000000" pitchFamily="50" charset="-128"/>
                <a:ea typeface="BIZ UDPゴシック" panose="020B0400000000000000" pitchFamily="50" charset="-128"/>
              </a:rPr>
              <a:t>・大阪ヘルスケアパビリオン等において、生徒が魅力ある企画内容を検討し、</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ワークショップ、ステージパフォーマンス、作品展示等を実施</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→府立学校延べ</a:t>
            </a:r>
            <a:r>
              <a:rPr kumimoji="1" lang="en-US" altLang="ja-JP" sz="1100" dirty="0">
                <a:latin typeface="BIZ UDPゴシック" panose="020B0400000000000000" pitchFamily="50" charset="-128"/>
                <a:ea typeface="BIZ UDPゴシック" panose="020B0400000000000000" pitchFamily="50" charset="-128"/>
              </a:rPr>
              <a:t>125</a:t>
            </a:r>
            <a:r>
              <a:rPr kumimoji="1" lang="ja-JP" altLang="en-US" sz="1100" dirty="0">
                <a:latin typeface="BIZ UDPゴシック" panose="020B0400000000000000" pitchFamily="50" charset="-128"/>
                <a:ea typeface="BIZ UDPゴシック" panose="020B0400000000000000" pitchFamily="50" charset="-128"/>
              </a:rPr>
              <a:t>校の小中高生が参加（</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月の間の５日間）</a:t>
            </a:r>
            <a:endParaRPr kumimoji="1" lang="en-US" altLang="ja-JP" sz="1100" dirty="0">
              <a:latin typeface="BIZ UDPゴシック" panose="020B0400000000000000" pitchFamily="50" charset="-128"/>
              <a:ea typeface="BIZ UDPゴシック" panose="020B0400000000000000" pitchFamily="50" charset="-128"/>
            </a:endParaRPr>
          </a:p>
          <a:p>
            <a:pPr marL="92075" indent="-92075"/>
            <a:r>
              <a:rPr kumimoji="1" lang="ja-JP" altLang="en-US" sz="1100" dirty="0">
                <a:latin typeface="BIZ UDPゴシック" panose="020B0400000000000000" pitchFamily="50" charset="-128"/>
                <a:ea typeface="BIZ UDPゴシック" panose="020B0400000000000000" pitchFamily="50" charset="-128"/>
              </a:rPr>
              <a:t>・「いのち輝く未来社会のデザイン」を体現できるよう、産業界との連携やプロの演奏家による指導等を受け、各国からの来場者に伝わる表現方法を検討</a:t>
            </a:r>
            <a:endParaRPr kumimoji="1" lang="en-US" altLang="ja-JP" sz="1100" dirty="0">
              <a:latin typeface="BIZ UDPゴシック" panose="020B0400000000000000" pitchFamily="50" charset="-128"/>
              <a:ea typeface="BIZ UDPゴシック" panose="020B0400000000000000" pitchFamily="50" charset="-128"/>
            </a:endParaRPr>
          </a:p>
          <a:p>
            <a:pPr marL="352425">
              <a:buFont typeface="Arial" panose="020B0604020202020204" pitchFamily="34" charset="0"/>
              <a:buNone/>
            </a:pPr>
            <a:r>
              <a:rPr kumimoji="1" lang="ja-JP" altLang="en-US" sz="1100" dirty="0">
                <a:latin typeface="BIZ UDPゴシック" panose="020B0400000000000000" pitchFamily="50" charset="-128"/>
                <a:ea typeface="BIZ UDPゴシック" panose="020B0400000000000000" pitchFamily="50" charset="-128"/>
              </a:rPr>
              <a:t>イベント参加者数：</a:t>
            </a: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29</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23</a:t>
            </a:r>
            <a:r>
              <a:rPr kumimoji="1" lang="ja-JP" altLang="en-US" sz="1100" dirty="0">
                <a:latin typeface="BIZ UDPゴシック" panose="020B0400000000000000" pitchFamily="50" charset="-128"/>
                <a:ea typeface="BIZ UDPゴシック" panose="020B0400000000000000" pitchFamily="50" charset="-128"/>
              </a:rPr>
              <a:t>日の５日間　約</a:t>
            </a:r>
            <a:r>
              <a:rPr kumimoji="1" lang="en-US" altLang="ja-JP" sz="1100" dirty="0">
                <a:latin typeface="BIZ UDPゴシック" panose="020B0400000000000000" pitchFamily="50" charset="-128"/>
                <a:ea typeface="BIZ UDPゴシック" panose="020B0400000000000000" pitchFamily="50" charset="-128"/>
              </a:rPr>
              <a:t>7,380</a:t>
            </a:r>
            <a:r>
              <a:rPr kumimoji="1" lang="ja-JP" altLang="en-US" sz="1100" dirty="0">
                <a:latin typeface="BIZ UDPゴシック" panose="020B0400000000000000" pitchFamily="50" charset="-128"/>
                <a:ea typeface="BIZ UDPゴシック" panose="020B0400000000000000" pitchFamily="50" charset="-128"/>
              </a:rPr>
              <a:t>人</a:t>
            </a:r>
            <a:endParaRPr kumimoji="1" lang="en-US" altLang="ja-JP" sz="1100" dirty="0">
              <a:latin typeface="BIZ UDPゴシック" panose="020B0400000000000000" pitchFamily="50" charset="-128"/>
              <a:ea typeface="BIZ UDPゴシック" panose="020B0400000000000000" pitchFamily="50" charset="-128"/>
            </a:endParaRPr>
          </a:p>
          <a:p>
            <a:pPr marL="352425" marR="0" lvl="0" algn="l" defTabSz="914400" rtl="0" eaLnBrk="1" fontAlgn="auto" latinLnBrk="0" hangingPunct="1">
              <a:lnSpc>
                <a:spcPct val="100000"/>
              </a:lnSpc>
              <a:spcBef>
                <a:spcPts val="0"/>
              </a:spcBef>
              <a:spcAft>
                <a:spcPts val="0"/>
              </a:spcAft>
              <a:buClrTx/>
              <a:buSzTx/>
              <a:tabLst/>
              <a:defRPr/>
            </a:pPr>
            <a:r>
              <a:rPr kumimoji="1" lang="ja-JP" altLang="en-US" sz="1100" dirty="0">
                <a:latin typeface="BIZ UDPゴシック" panose="020B0400000000000000" pitchFamily="50" charset="-128"/>
                <a:ea typeface="BIZ UDPゴシック" panose="020B0400000000000000" pitchFamily="50" charset="-128"/>
              </a:rPr>
              <a:t>府立学校　 　　　 ：延べ</a:t>
            </a:r>
            <a:r>
              <a:rPr kumimoji="1" lang="en-US" altLang="ja-JP" sz="1100" dirty="0">
                <a:latin typeface="BIZ UDPゴシック" panose="020B0400000000000000" pitchFamily="50" charset="-128"/>
                <a:ea typeface="BIZ UDPゴシック" panose="020B0400000000000000" pitchFamily="50" charset="-128"/>
              </a:rPr>
              <a:t>125</a:t>
            </a:r>
            <a:r>
              <a:rPr kumimoji="1" lang="ja-JP" altLang="en-US" sz="1100" dirty="0">
                <a:latin typeface="BIZ UDPゴシック" panose="020B0400000000000000" pitchFamily="50" charset="-128"/>
                <a:ea typeface="BIZ UDPゴシック" panose="020B0400000000000000" pitchFamily="50" charset="-128"/>
              </a:rPr>
              <a:t>校</a:t>
            </a:r>
            <a:endParaRPr kumimoji="1" lang="en-US" altLang="ja-JP" sz="1100" dirty="0">
              <a:latin typeface="BIZ UDPゴシック" panose="020B0400000000000000" pitchFamily="50" charset="-128"/>
              <a:ea typeface="BIZ UDPゴシック" panose="020B0400000000000000" pitchFamily="50" charset="-128"/>
            </a:endParaRPr>
          </a:p>
          <a:p>
            <a:pPr marL="352425" marR="0" lvl="0" algn="l" defTabSz="914400" rtl="0" eaLnBrk="1" fontAlgn="auto" latinLnBrk="0" hangingPunct="1">
              <a:lnSpc>
                <a:spcPct val="100000"/>
              </a:lnSpc>
              <a:spcBef>
                <a:spcPts val="0"/>
              </a:spcBef>
              <a:spcAft>
                <a:spcPts val="0"/>
              </a:spcAft>
              <a:buClrTx/>
              <a:buSzTx/>
              <a:tabLst/>
              <a:defRPr/>
            </a:pPr>
            <a:endParaRPr kumimoji="1" lang="en-US" altLang="ja-JP" sz="1100" dirty="0">
              <a:latin typeface="BIZ UDPゴシック" panose="020B0400000000000000" pitchFamily="50" charset="-128"/>
              <a:ea typeface="BIZ UDPゴシック" panose="020B0400000000000000" pitchFamily="50" charset="-128"/>
            </a:endParaRPr>
          </a:p>
          <a:p>
            <a:r>
              <a:rPr lang="en-US" altLang="ja-JP" sz="1200" b="1" dirty="0">
                <a:latin typeface="BIZ UDPゴシック" panose="020B0400000000000000" pitchFamily="50" charset="-128"/>
                <a:ea typeface="BIZ UDPゴシック" panose="020B0400000000000000" pitchFamily="50" charset="-128"/>
              </a:rPr>
              <a:t>EMO-1</a:t>
            </a:r>
            <a:r>
              <a:rPr lang="ja-JP" altLang="en-US" sz="1200" b="1" dirty="0">
                <a:latin typeface="BIZ UDPゴシック" panose="020B0400000000000000" pitchFamily="50" charset="-128"/>
                <a:ea typeface="BIZ UDPゴシック" panose="020B0400000000000000" pitchFamily="50" charset="-128"/>
              </a:rPr>
              <a:t>グランプリ</a:t>
            </a:r>
          </a:p>
          <a:p>
            <a:pPr marL="182563" indent="-182563"/>
            <a:r>
              <a:rPr lang="ja-JP" altLang="en-US" sz="1100" dirty="0">
                <a:latin typeface="BIZ UDPゴシック" panose="020B0400000000000000" pitchFamily="50" charset="-128"/>
                <a:ea typeface="BIZ UDPゴシック" panose="020B0400000000000000" pitchFamily="50" charset="-128"/>
              </a:rPr>
              <a:t>・ギャラリー</a:t>
            </a:r>
            <a:r>
              <a:rPr lang="en-US" altLang="ja-JP" sz="1100" dirty="0">
                <a:latin typeface="BIZ UDPゴシック" panose="020B0400000000000000" pitchFamily="50" charset="-128"/>
                <a:ea typeface="BIZ UDPゴシック" panose="020B0400000000000000" pitchFamily="50" charset="-128"/>
              </a:rPr>
              <a:t>WEST</a:t>
            </a:r>
            <a:r>
              <a:rPr lang="ja-JP" altLang="en-US" sz="1100" dirty="0">
                <a:latin typeface="BIZ UDPゴシック" panose="020B0400000000000000" pitchFamily="50" charset="-128"/>
                <a:ea typeface="BIZ UDPゴシック" panose="020B0400000000000000" pitchFamily="50" charset="-128"/>
              </a:rPr>
              <a:t>において府内の小中高校生が来場者に</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英語で漫才を行い、大阪の文化や魅力を世界に発信する</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大会を開催（７月</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イベント来場者数：約</a:t>
            </a:r>
            <a:r>
              <a:rPr lang="en-US" altLang="ja-JP" sz="1100" dirty="0">
                <a:latin typeface="BIZ UDPゴシック" panose="020B0400000000000000" pitchFamily="50" charset="-128"/>
                <a:ea typeface="BIZ UDPゴシック" panose="020B0400000000000000" pitchFamily="50" charset="-128"/>
              </a:rPr>
              <a:t>700</a:t>
            </a:r>
            <a:r>
              <a:rPr lang="ja-JP" altLang="en-US" sz="1100" dirty="0">
                <a:latin typeface="BIZ UDPゴシック" panose="020B0400000000000000" pitchFamily="50" charset="-128"/>
                <a:ea typeface="BIZ UDPゴシック" panose="020B0400000000000000" pitchFamily="50" charset="-128"/>
              </a:rPr>
              <a:t>人　府内参加小中高：</a:t>
            </a:r>
            <a:r>
              <a:rPr lang="en-US" altLang="ja-JP" sz="1100" dirty="0">
                <a:latin typeface="BIZ UDPゴシック" panose="020B0400000000000000" pitchFamily="50" charset="-128"/>
                <a:ea typeface="BIZ UDPゴシック" panose="020B0400000000000000" pitchFamily="50" charset="-128"/>
              </a:rPr>
              <a:t>32</a:t>
            </a:r>
            <a:r>
              <a:rPr lang="ja-JP" altLang="en-US" sz="1100" dirty="0">
                <a:latin typeface="BIZ UDPゴシック" panose="020B0400000000000000" pitchFamily="50" charset="-128"/>
                <a:ea typeface="BIZ UDPゴシック" panose="020B0400000000000000" pitchFamily="50" charset="-128"/>
              </a:rPr>
              <a:t>校（３６組）　</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・事前に小中学校各</a:t>
            </a:r>
            <a:r>
              <a:rPr lang="en-US" altLang="ja-JP" sz="1100" dirty="0">
                <a:latin typeface="BIZ UDPゴシック" panose="020B0400000000000000" pitchFamily="50" charset="-128"/>
                <a:ea typeface="BIZ UDPゴシック" panose="020B0400000000000000" pitchFamily="50" charset="-128"/>
              </a:rPr>
              <a:t>9</a:t>
            </a:r>
            <a:r>
              <a:rPr lang="ja-JP" altLang="en-US" sz="1100" dirty="0">
                <a:latin typeface="BIZ UDPゴシック" panose="020B0400000000000000" pitchFamily="50" charset="-128"/>
                <a:ea typeface="BIZ UDPゴシック" panose="020B0400000000000000" pitchFamily="50" charset="-128"/>
              </a:rPr>
              <a:t>校で専門人材によるワークショップ</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を行い、英語による漫才を作成するプログラムを実施</a:t>
            </a:r>
            <a:endParaRPr lang="en-US" altLang="ja-JP" sz="1100" dirty="0">
              <a:latin typeface="BIZ UDPゴシック" panose="020B0400000000000000" pitchFamily="50" charset="-128"/>
              <a:ea typeface="BIZ UDPゴシック" panose="020B0400000000000000" pitchFamily="50" charset="-128"/>
            </a:endParaRPr>
          </a:p>
          <a:p>
            <a:pPr marL="182563" indent="-182563"/>
            <a:r>
              <a:rPr lang="ja-JP" altLang="en-US" sz="1100"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a:p>
            <a:pPr marL="182563" indent="-182563"/>
            <a:r>
              <a:rPr lang="ja-JP" altLang="en-US" sz="1200" b="1" dirty="0">
                <a:latin typeface="BIZ UDPゴシック" panose="020B0400000000000000" pitchFamily="50" charset="-128"/>
                <a:ea typeface="BIZ UDPゴシック" panose="020B0400000000000000" pitchFamily="50" charset="-128"/>
              </a:rPr>
              <a:t>彩りのピース展～支援学校の子どもたちによるモザイクアートの世界～</a:t>
            </a:r>
          </a:p>
          <a:p>
            <a:pPr marL="92075" indent="-92075"/>
            <a:r>
              <a:rPr lang="ja-JP" altLang="en-US" sz="1100" dirty="0">
                <a:latin typeface="BIZ UDPゴシック" panose="020B0400000000000000" pitchFamily="50" charset="-128"/>
                <a:ea typeface="BIZ UDPゴシック" panose="020B0400000000000000" pitchFamily="50" charset="-128"/>
              </a:rPr>
              <a:t>・ギャラリー</a:t>
            </a:r>
            <a:r>
              <a:rPr lang="en-US" altLang="ja-JP" sz="1100" dirty="0">
                <a:latin typeface="BIZ UDPゴシック" panose="020B0400000000000000" pitchFamily="50" charset="-128"/>
                <a:ea typeface="BIZ UDPゴシック" panose="020B0400000000000000" pitchFamily="50" charset="-128"/>
              </a:rPr>
              <a:t>WEST</a:t>
            </a:r>
            <a:r>
              <a:rPr lang="ja-JP" altLang="en-US" sz="1100" dirty="0">
                <a:latin typeface="BIZ UDPゴシック" panose="020B0400000000000000" pitchFamily="50" charset="-128"/>
                <a:ea typeface="BIZ UDPゴシック" panose="020B0400000000000000" pitchFamily="50" charset="-128"/>
              </a:rPr>
              <a:t>において、「ともに生き、ともに未来を創る」をテーマに、大阪府立支援学校の子どもたちが制作した作品を組み合わせた集合作品「モザイクアート」を展示</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7</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日）</a:t>
            </a:r>
          </a:p>
          <a:p>
            <a:pPr marL="92075" indent="-92075"/>
            <a:r>
              <a:rPr lang="ja-JP" altLang="en-US" sz="1100" dirty="0">
                <a:latin typeface="BIZ UDPゴシック" panose="020B0400000000000000" pitchFamily="50" charset="-128"/>
                <a:ea typeface="BIZ UDPゴシック" panose="020B0400000000000000" pitchFamily="50" charset="-128"/>
              </a:rPr>
              <a:t>・会場内３面の壁面に投影されたモザイクアートと会場を包み込む立体音響により、</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絵の中の世界に入り込む体験を演出</a:t>
            </a:r>
          </a:p>
          <a:p>
            <a:pPr marL="352425"/>
            <a:r>
              <a:rPr lang="ja-JP" altLang="en-US" sz="1100" dirty="0">
                <a:latin typeface="BIZ UDPゴシック" panose="020B0400000000000000" pitchFamily="50" charset="-128"/>
                <a:ea typeface="BIZ UDPゴシック" panose="020B0400000000000000" pitchFamily="50" charset="-128"/>
              </a:rPr>
              <a:t>イベント来場者数：</a:t>
            </a:r>
            <a:r>
              <a:rPr lang="en-US" altLang="ja-JP" sz="1100" dirty="0">
                <a:latin typeface="BIZ UDPゴシック" panose="020B0400000000000000" pitchFamily="50" charset="-128"/>
                <a:ea typeface="BIZ UDPゴシック" panose="020B0400000000000000" pitchFamily="50" charset="-128"/>
              </a:rPr>
              <a:t>874</a:t>
            </a:r>
            <a:r>
              <a:rPr lang="ja-JP" altLang="en-US" sz="1100" dirty="0">
                <a:latin typeface="BIZ UDPゴシック" panose="020B0400000000000000" pitchFamily="50" charset="-128"/>
                <a:ea typeface="BIZ UDPゴシック" panose="020B0400000000000000" pitchFamily="50" charset="-128"/>
              </a:rPr>
              <a:t>人　　府立支援学校：</a:t>
            </a:r>
            <a:r>
              <a:rPr lang="en-US" altLang="ja-JP" sz="1100" dirty="0">
                <a:latin typeface="BIZ UDPゴシック" panose="020B0400000000000000" pitchFamily="50" charset="-128"/>
                <a:ea typeface="BIZ UDPゴシック" panose="020B0400000000000000" pitchFamily="50" charset="-128"/>
              </a:rPr>
              <a:t>47</a:t>
            </a:r>
            <a:r>
              <a:rPr lang="ja-JP" altLang="en-US" sz="1100" dirty="0">
                <a:latin typeface="BIZ UDPゴシック" panose="020B0400000000000000" pitchFamily="50" charset="-128"/>
                <a:ea typeface="BIZ UDPゴシック" panose="020B0400000000000000" pitchFamily="50" charset="-128"/>
              </a:rPr>
              <a:t>校</a:t>
            </a:r>
          </a:p>
        </p:txBody>
      </p:sp>
      <p:sp>
        <p:nvSpPr>
          <p:cNvPr id="12" name="楕円 11">
            <a:extLst>
              <a:ext uri="{FF2B5EF4-FFF2-40B4-BE49-F238E27FC236}">
                <a16:creationId xmlns:a16="http://schemas.microsoft.com/office/drawing/2014/main" id="{04A5249C-7EAE-4006-8990-4633B478B3E9}"/>
              </a:ext>
            </a:extLst>
          </p:cNvPr>
          <p:cNvSpPr/>
          <p:nvPr/>
        </p:nvSpPr>
        <p:spPr>
          <a:xfrm>
            <a:off x="180308" y="902464"/>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6" name="楕円 15">
            <a:extLst>
              <a:ext uri="{FF2B5EF4-FFF2-40B4-BE49-F238E27FC236}">
                <a16:creationId xmlns:a16="http://schemas.microsoft.com/office/drawing/2014/main" id="{B37D4CDD-0AAF-4AF7-BE3E-68827E5007A4}"/>
              </a:ext>
            </a:extLst>
          </p:cNvPr>
          <p:cNvSpPr/>
          <p:nvPr/>
        </p:nvSpPr>
        <p:spPr>
          <a:xfrm>
            <a:off x="230631" y="2753715"/>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pic>
        <p:nvPicPr>
          <p:cNvPr id="14" name="図 13">
            <a:extLst>
              <a:ext uri="{FF2B5EF4-FFF2-40B4-BE49-F238E27FC236}">
                <a16:creationId xmlns:a16="http://schemas.microsoft.com/office/drawing/2014/main" id="{09DEA922-B140-4E61-BB4B-205FDA9D8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3813" y="4390986"/>
            <a:ext cx="1452795" cy="1089596"/>
          </a:xfrm>
          <a:prstGeom prst="rect">
            <a:avLst/>
          </a:prstGeom>
        </p:spPr>
      </p:pic>
      <p:sp>
        <p:nvSpPr>
          <p:cNvPr id="17" name="テキスト ボックス 16">
            <a:extLst>
              <a:ext uri="{FF2B5EF4-FFF2-40B4-BE49-F238E27FC236}">
                <a16:creationId xmlns:a16="http://schemas.microsoft.com/office/drawing/2014/main" id="{D70549B8-6B1D-42C8-9CA9-05C636DEFAC9}"/>
              </a:ext>
            </a:extLst>
          </p:cNvPr>
          <p:cNvSpPr txBox="1"/>
          <p:nvPr/>
        </p:nvSpPr>
        <p:spPr>
          <a:xfrm>
            <a:off x="230631" y="3305939"/>
            <a:ext cx="4273636" cy="3893374"/>
          </a:xfrm>
          <a:prstGeom prst="rect">
            <a:avLst/>
          </a:prstGeom>
          <a:noFill/>
        </p:spPr>
        <p:txBody>
          <a:bodyPr wrap="square">
            <a:spAutoFit/>
          </a:bodyPr>
          <a:lstStyle/>
          <a:p>
            <a:pPr marL="0" algn="l" rtl="0" eaLnBrk="1" fontAlgn="t" latinLnBrk="0" hangingPunct="1">
              <a:spcBef>
                <a:spcPts val="0"/>
              </a:spcBef>
              <a:spcAft>
                <a:spcPts val="0"/>
              </a:spcAft>
            </a:pPr>
            <a:r>
              <a:rPr kumimoji="1" lang="ja-JP" altLang="en-US" sz="1400" b="1" dirty="0">
                <a:latin typeface="BIZ UDPゴシック" panose="020B0400000000000000" pitchFamily="50" charset="-128"/>
                <a:ea typeface="BIZ UDPゴシック" panose="020B0400000000000000" pitchFamily="50" charset="-128"/>
              </a:rPr>
              <a:t>▶</a:t>
            </a:r>
            <a:r>
              <a:rPr kumimoji="1" lang="ja-JP" altLang="ja-JP" sz="1400" b="1" i="0" strike="noStrike" kern="1200" dirty="0">
                <a:effectLst/>
                <a:latin typeface="BIZ UDPゴシック" panose="020B0400000000000000" pitchFamily="50" charset="-128"/>
                <a:ea typeface="BIZ UDPゴシック" panose="020B0400000000000000" pitchFamily="50" charset="-128"/>
              </a:rPr>
              <a:t>万博会場での子どもたちの発表</a:t>
            </a:r>
            <a:endParaRPr lang="ja-JP" altLang="ja-JP" sz="1400" b="1" i="0" strike="noStrike"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ja-JP" sz="1200" b="1" i="0" u="none" strike="noStrike" kern="1200" dirty="0">
                <a:effectLst/>
                <a:latin typeface="BIZ UDPゴシック" panose="020B0400000000000000" pitchFamily="50" charset="-128"/>
                <a:ea typeface="BIZ UDPゴシック" panose="020B0400000000000000" pitchFamily="50" charset="-128"/>
              </a:rPr>
              <a:t>わくわく・どきどき</a:t>
            </a: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SDGs</a:t>
            </a:r>
            <a:r>
              <a:rPr kumimoji="1" lang="ja-JP" altLang="ja-JP" sz="1200" b="1" i="0" u="none" strike="noStrike" kern="1200" dirty="0">
                <a:effectLst/>
                <a:latin typeface="BIZ UDPゴシック" panose="020B0400000000000000" pitchFamily="50" charset="-128"/>
                <a:ea typeface="BIZ UDPゴシック" panose="020B0400000000000000" pitchFamily="50" charset="-128"/>
              </a:rPr>
              <a:t>ジュニアプロジェクト</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92075" indent="-92075" fontAlgn="t"/>
            <a:r>
              <a:rPr kumimoji="1" lang="ja-JP" altLang="en-US" sz="1100" dirty="0">
                <a:latin typeface="BIZ UDPゴシック" panose="020B0400000000000000" pitchFamily="50" charset="-128"/>
                <a:ea typeface="BIZ UDPゴシック" panose="020B0400000000000000" pitchFamily="50" charset="-128"/>
              </a:rPr>
              <a:t>・大阪ヘルスケアパビリオンリボーンステージに</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おいて、「</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年日本国際博覧会協会教育</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プログラム」を活用して地域や社会課題の</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解決に向けて探究した内容についての</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発表会を実施（４月</a:t>
            </a:r>
            <a:r>
              <a:rPr kumimoji="1" lang="en-US" altLang="ja-JP" sz="1100" dirty="0">
                <a:latin typeface="BIZ UDPゴシック" panose="020B0400000000000000" pitchFamily="50" charset="-128"/>
                <a:ea typeface="BIZ UDPゴシック" panose="020B0400000000000000" pitchFamily="50" charset="-128"/>
              </a:rPr>
              <a:t>22</a:t>
            </a:r>
            <a:r>
              <a:rPr kumimoji="1" lang="ja-JP" altLang="en-US" sz="1100" dirty="0">
                <a:latin typeface="BIZ UDPゴシック" panose="020B0400000000000000" pitchFamily="50" charset="-128"/>
                <a:ea typeface="BIZ UDPゴシック" panose="020B0400000000000000" pitchFamily="50" charset="-128"/>
              </a:rPr>
              <a:t>日）</a:t>
            </a:r>
            <a:endParaRPr kumimoji="1" lang="en-US" altLang="ja-JP" sz="1100" dirty="0">
              <a:latin typeface="BIZ UDPゴシック" panose="020B0400000000000000" pitchFamily="50" charset="-128"/>
              <a:ea typeface="BIZ UDPゴシック" panose="020B0400000000000000" pitchFamily="50" charset="-128"/>
            </a:endParaRPr>
          </a:p>
          <a:p>
            <a:pPr marL="92075" indent="-92075" fontAlgn="t"/>
            <a:r>
              <a:rPr kumimoji="1" lang="ja-JP" altLang="en-US" sz="1100" dirty="0">
                <a:latin typeface="BIZ UDPゴシック" panose="020B0400000000000000" pitchFamily="50" charset="-128"/>
                <a:ea typeface="BIZ UDPゴシック" panose="020B0400000000000000" pitchFamily="50" charset="-128"/>
              </a:rPr>
              <a:t>　　→　社会に参画する力の育成につなげる機会になった</a:t>
            </a:r>
          </a:p>
          <a:p>
            <a:pPr marL="449263" fontAlgn="t"/>
            <a:r>
              <a:rPr kumimoji="1" lang="ja-JP" altLang="en-US" sz="1100" dirty="0">
                <a:latin typeface="BIZ UDPゴシック" panose="020B0400000000000000" pitchFamily="50" charset="-128"/>
                <a:ea typeface="BIZ UDPゴシック" panose="020B0400000000000000" pitchFamily="50" charset="-128"/>
              </a:rPr>
              <a:t>イベント参加者数：約</a:t>
            </a:r>
            <a:r>
              <a:rPr kumimoji="1" lang="en-US" altLang="ja-JP" sz="1100" dirty="0">
                <a:latin typeface="BIZ UDPゴシック" panose="020B0400000000000000" pitchFamily="50" charset="-128"/>
                <a:ea typeface="BIZ UDPゴシック" panose="020B0400000000000000" pitchFamily="50" charset="-128"/>
              </a:rPr>
              <a:t>350</a:t>
            </a:r>
            <a:r>
              <a:rPr kumimoji="1" lang="ja-JP" altLang="en-US" sz="1100" dirty="0">
                <a:latin typeface="BIZ UDPゴシック" panose="020B0400000000000000" pitchFamily="50" charset="-128"/>
                <a:ea typeface="BIZ UDPゴシック" panose="020B0400000000000000" pitchFamily="50" charset="-128"/>
              </a:rPr>
              <a:t>人</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府内中学校　　　 ：</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校</a:t>
            </a:r>
          </a:p>
          <a:p>
            <a:pPr marL="352425" algn="l" rtl="0" eaLnBrk="1" fontAlgn="t" latinLnBrk="0" hangingPunct="1">
              <a:spcBef>
                <a:spcPts val="0"/>
              </a:spcBef>
              <a:spcAft>
                <a:spcPts val="0"/>
              </a:spcAft>
            </a:pPr>
            <a:endParaRPr lang="ja-JP" altLang="ja-JP" sz="1100" i="0" u="none" strike="noStrike"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ja-JP" sz="1200" b="1" i="0" u="none" strike="noStrike" kern="1200" dirty="0">
                <a:effectLst/>
                <a:latin typeface="BIZ UDPゴシック" panose="020B0400000000000000" pitchFamily="50" charset="-128"/>
                <a:ea typeface="BIZ UDPゴシック" panose="020B0400000000000000" pitchFamily="50" charset="-128"/>
              </a:rPr>
              <a:t>わたしの好きが世界を変えるワークショップ</a:t>
            </a:r>
            <a:endParaRPr lang="ja-JP" altLang="ja-JP" sz="1200" b="1" i="0" u="none" strike="noStrike"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kumimoji="1" lang="ja-JP" altLang="en-US" sz="1100" i="0" u="none" strike="noStrike" kern="1200" dirty="0">
                <a:effectLst/>
                <a:latin typeface="BIZ UDPゴシック" panose="020B0400000000000000" pitchFamily="50" charset="-128"/>
                <a:ea typeface="BIZ UDPゴシック" panose="020B0400000000000000" pitchFamily="50" charset="-128"/>
              </a:rPr>
              <a:t>・シグネチャーパビリオン「いのちの遊び場クラゲ館」において、中島さち子テーマ事業プロデューサーと連携した「万博</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STEAM</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教育</a:t>
            </a:r>
            <a:br>
              <a:rPr kumimoji="1" lang="en-US" altLang="ja-JP" sz="1100" i="0" u="none" strike="noStrike" kern="1200" dirty="0">
                <a:effectLst/>
                <a:latin typeface="BIZ UDPゴシック" panose="020B0400000000000000" pitchFamily="50" charset="-128"/>
                <a:ea typeface="BIZ UDPゴシック" panose="020B0400000000000000" pitchFamily="50" charset="-128"/>
              </a:rPr>
            </a:br>
            <a:r>
              <a:rPr kumimoji="1" lang="ja-JP" altLang="en-US" sz="1100" i="0" u="none" strike="noStrike" kern="1200" dirty="0">
                <a:effectLst/>
                <a:latin typeface="BIZ UDPゴシック" panose="020B0400000000000000" pitchFamily="50" charset="-128"/>
                <a:ea typeface="BIZ UDPゴシック" panose="020B0400000000000000" pitchFamily="50" charset="-128"/>
              </a:rPr>
              <a:t>プログラム」を活用した探究活動の成果として、好きなモノ・コトと万博のテーマを掛け合わせたワークショップを実施（</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6</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月～</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9</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月の間の</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15</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日間）</a:t>
            </a:r>
          </a:p>
          <a:p>
            <a:pPr marL="92075" indent="-92075" algn="l" rtl="0" eaLnBrk="1" fontAlgn="t" latinLnBrk="0" hangingPunct="1">
              <a:spcBef>
                <a:spcPts val="0"/>
              </a:spcBef>
              <a:spcAft>
                <a:spcPts val="0"/>
              </a:spcAft>
            </a:pPr>
            <a:r>
              <a:rPr kumimoji="1" lang="ja-JP" altLang="en-US" sz="1100" i="0" u="none" strike="noStrike" kern="1200" dirty="0">
                <a:effectLst/>
                <a:latin typeface="BIZ UDPゴシック" panose="020B0400000000000000" pitchFamily="50" charset="-128"/>
                <a:ea typeface="BIZ UDPゴシック" panose="020B0400000000000000" pitchFamily="50" charset="-128"/>
              </a:rPr>
              <a:t>　　 →　府立学校</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12</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校が参加</a:t>
            </a:r>
          </a:p>
          <a:p>
            <a:pPr marL="92075" indent="-92075" algn="l" rtl="0" eaLnBrk="1" fontAlgn="t" latinLnBrk="0" hangingPunct="1">
              <a:spcBef>
                <a:spcPts val="0"/>
              </a:spcBef>
              <a:spcAft>
                <a:spcPts val="0"/>
              </a:spcAft>
            </a:pPr>
            <a:r>
              <a:rPr kumimoji="1" lang="ja-JP" altLang="en-US" sz="1100" i="0" u="none" strike="noStrike" kern="1200" dirty="0">
                <a:effectLst/>
                <a:latin typeface="BIZ UDPゴシック" panose="020B0400000000000000" pitchFamily="50" charset="-128"/>
                <a:ea typeface="BIZ UDPゴシック" panose="020B0400000000000000" pitchFamily="50" charset="-128"/>
              </a:rPr>
              <a:t>・インクルーシブな視点を持って国内外のあらゆる方に向けたワークショップを実施</a:t>
            </a:r>
            <a:endParaRPr kumimoji="1" lang="en-US" altLang="ja-JP" sz="1100" i="0" u="none" strike="noStrike" kern="1200"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日間のワークショップを実施し、約</a:t>
            </a:r>
            <a:r>
              <a:rPr kumimoji="1" lang="en-US" altLang="ja-JP" sz="1100" i="0" u="none" strike="noStrike" kern="1200" dirty="0">
                <a:effectLst/>
                <a:latin typeface="BIZ UDPゴシック" panose="020B0400000000000000" pitchFamily="50" charset="-128"/>
                <a:ea typeface="BIZ UDPゴシック" panose="020B0400000000000000" pitchFamily="50" charset="-128"/>
              </a:rPr>
              <a:t>3,000</a:t>
            </a:r>
            <a:r>
              <a:rPr kumimoji="1" lang="ja-JP" altLang="en-US" sz="1100" i="0" u="none" strike="noStrike" kern="1200" dirty="0">
                <a:effectLst/>
                <a:latin typeface="BIZ UDPゴシック" panose="020B0400000000000000" pitchFamily="50" charset="-128"/>
                <a:ea typeface="BIZ UDPゴシック" panose="020B0400000000000000" pitchFamily="50" charset="-128"/>
              </a:rPr>
              <a:t>人の方が体験</a:t>
            </a:r>
            <a:br>
              <a:rPr kumimoji="1" lang="en-US" altLang="ja-JP" sz="1100" i="0" u="none" strike="noStrike" kern="1200" dirty="0">
                <a:effectLst/>
                <a:latin typeface="BIZ UDPゴシック" panose="020B0400000000000000" pitchFamily="50" charset="-128"/>
                <a:ea typeface="BIZ UDPゴシック" panose="020B0400000000000000" pitchFamily="50" charset="-128"/>
              </a:rPr>
            </a:br>
            <a:endParaRPr kumimoji="1" lang="en-US" altLang="ja-JP" sz="1100" i="0" u="none" strike="noStrike" kern="1200" dirty="0">
              <a:effectLst/>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3DB11F54-8D30-4256-BBDD-8A93B23B39D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215099" y="3824457"/>
            <a:ext cx="1126499" cy="745264"/>
          </a:xfrm>
          <a:prstGeom prst="rect">
            <a:avLst/>
          </a:prstGeom>
        </p:spPr>
      </p:pic>
      <p:sp>
        <p:nvSpPr>
          <p:cNvPr id="13" name="楕円 12">
            <a:extLst>
              <a:ext uri="{FF2B5EF4-FFF2-40B4-BE49-F238E27FC236}">
                <a16:creationId xmlns:a16="http://schemas.microsoft.com/office/drawing/2014/main" id="{7F0217A3-1962-48A3-8695-8E90377B0514}"/>
              </a:ext>
            </a:extLst>
          </p:cNvPr>
          <p:cNvSpPr/>
          <p:nvPr/>
        </p:nvSpPr>
        <p:spPr>
          <a:xfrm flipV="1">
            <a:off x="180309" y="733303"/>
            <a:ext cx="259337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30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471578"/>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府民の万博を通した学び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63983" y="1530409"/>
            <a:ext cx="9303800" cy="935416"/>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万博関連資料等レガシーの文化的継承</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識字・日本語教室と夜間中学を紹介する展示会を開催し、</a:t>
            </a:r>
            <a:r>
              <a:rPr lang="en-US" altLang="ja-JP" sz="1400" b="0" dirty="0">
                <a:solidFill>
                  <a:schemeClr val="tx1"/>
                </a:solidFill>
                <a:latin typeface="BIZ UDPゴシック" panose="020B0400000000000000" pitchFamily="50" charset="-128"/>
                <a:ea typeface="BIZ UDPゴシック" panose="020B0400000000000000" pitchFamily="50" charset="-128"/>
              </a:rPr>
              <a:t>SDGs</a:t>
            </a:r>
            <a:r>
              <a:rPr lang="ja-JP" altLang="en-US" sz="1400" b="0" dirty="0">
                <a:solidFill>
                  <a:schemeClr val="tx1"/>
                </a:solidFill>
                <a:latin typeface="BIZ UDPゴシック" panose="020B0400000000000000" pitchFamily="50" charset="-128"/>
                <a:ea typeface="BIZ UDPゴシック" panose="020B0400000000000000" pitchFamily="50" charset="-128"/>
              </a:rPr>
              <a:t>達成に向けた機運を醸成</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世界的にも特徴的な大阪の歴史文化を学べるワークショップを実施し、府内文化観光資源への誘客を促進</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D5AB1E7-52F6-4656-B533-10FE1FE79E05}"/>
              </a:ext>
            </a:extLst>
          </p:cNvPr>
          <p:cNvSpPr>
            <a:spLocks noGrp="1"/>
          </p:cNvSpPr>
          <p:nvPr>
            <p:ph type="sldNum" sz="quarter" idx="12"/>
          </p:nvPr>
        </p:nvSpPr>
        <p:spPr/>
        <p:txBody>
          <a:bodyPr/>
          <a:lstStyle/>
          <a:p>
            <a:fld id="{29F2EF1E-626E-4657-9017-205445D3C8E1}" type="slidenum">
              <a:rPr kumimoji="1" lang="ja-JP" altLang="en-US" smtClean="0"/>
              <a:t>95</a:t>
            </a:fld>
            <a:endParaRPr kumimoji="1" lang="ja-JP" altLang="en-US" dirty="0"/>
          </a:p>
        </p:txBody>
      </p:sp>
      <p:sp>
        <p:nvSpPr>
          <p:cNvPr id="17" name="テキスト ボックス 16">
            <a:extLst>
              <a:ext uri="{FF2B5EF4-FFF2-40B4-BE49-F238E27FC236}">
                <a16:creationId xmlns:a16="http://schemas.microsoft.com/office/drawing/2014/main" id="{888CE867-BF14-4AB0-A690-FC4D57C07114}"/>
              </a:ext>
            </a:extLst>
          </p:cNvPr>
          <p:cNvSpPr txBox="1"/>
          <p:nvPr/>
        </p:nvSpPr>
        <p:spPr>
          <a:xfrm>
            <a:off x="5284231" y="2844702"/>
            <a:ext cx="4542384" cy="4370427"/>
          </a:xfrm>
          <a:prstGeom prst="rect">
            <a:avLst/>
          </a:prstGeom>
          <a:noFill/>
        </p:spPr>
        <p:txBody>
          <a:bodyPr wrap="square">
            <a:spAutoFit/>
          </a:bodyPr>
          <a:lstStyle/>
          <a:p>
            <a:pPr marL="0" algn="l" rtl="0" eaLnBrk="1" fontAlgn="t" latinLnBrk="0" hangingPunct="1">
              <a:spcBef>
                <a:spcPts val="0"/>
              </a:spcBef>
              <a:spcAft>
                <a:spcPts val="0"/>
              </a:spcAft>
            </a:pP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2025</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年日本国際博覧会関連資料の収集</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・万博関連資料を、文化的資料として収集</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・寄贈依頼や職員等の現地での収集により計９８３点を収受済</a:t>
            </a:r>
          </a:p>
          <a:p>
            <a:pPr marL="85725" indent="-85725"/>
            <a:r>
              <a:rPr kumimoji="1" lang="ja-JP" altLang="en-US" sz="1200" dirty="0">
                <a:latin typeface="BIZ UDPゴシック" panose="020B0400000000000000" pitchFamily="50" charset="-128"/>
                <a:ea typeface="BIZ UDPゴシック" panose="020B0400000000000000" pitchFamily="50" charset="-128"/>
              </a:rPr>
              <a:t>・媒体種類別：図書４０点、新規雑誌</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３点、その他ポスター・チラシ・リーフレット等</a:t>
            </a:r>
            <a:r>
              <a:rPr kumimoji="1" lang="en-US" altLang="ja-JP" sz="1200" dirty="0">
                <a:latin typeface="BIZ UDPゴシック" panose="020B0400000000000000" pitchFamily="50" charset="-128"/>
                <a:ea typeface="BIZ UDPゴシック" panose="020B0400000000000000" pitchFamily="50" charset="-128"/>
              </a:rPr>
              <a:t>930</a:t>
            </a:r>
            <a:r>
              <a:rPr kumimoji="1" lang="ja-JP" altLang="en-US" sz="1200" dirty="0">
                <a:latin typeface="BIZ UDPゴシック" panose="020B0400000000000000" pitchFamily="50" charset="-128"/>
                <a:ea typeface="BIZ UDPゴシック" panose="020B0400000000000000" pitchFamily="50" charset="-128"/>
              </a:rPr>
              <a:t>点</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月末現在）</a:t>
            </a:r>
          </a:p>
          <a:p>
            <a:pPr marL="0" algn="l" rtl="0" eaLnBrk="1" fontAlgn="t" latinLnBrk="0" hangingPunct="1">
              <a:spcBef>
                <a:spcPts val="0"/>
              </a:spcBef>
              <a:spcAft>
                <a:spcPts val="0"/>
              </a:spcAft>
            </a:pPr>
            <a:r>
              <a:rPr lang="ja-JP" altLang="en-US" sz="1200" i="0" u="none" strike="noStrike" dirty="0">
                <a:effectLst/>
                <a:latin typeface="BIZ UDPゴシック" panose="020B0400000000000000" pitchFamily="50" charset="-128"/>
                <a:ea typeface="BIZ UDPゴシック" panose="020B0400000000000000" pitchFamily="50" charset="-128"/>
              </a:rPr>
              <a:t>　</a:t>
            </a:r>
            <a:endParaRPr lang="ja-JP" altLang="ja-JP" sz="1200" i="0" u="none" strike="noStrike" dirty="0">
              <a:effectLst/>
              <a:latin typeface="BIZ UDPゴシック" panose="020B0400000000000000" pitchFamily="50" charset="-128"/>
              <a:ea typeface="BIZ UDPゴシック" panose="020B0400000000000000" pitchFamily="50" charset="-128"/>
            </a:endParaRPr>
          </a:p>
          <a:p>
            <a:pPr fontAlgn="t"/>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展示会「博覧会の展覧会」</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年度から毎年、資料展示や各種イベントを開催</a:t>
            </a:r>
            <a:endParaRPr kumimoji="1" lang="en-US" altLang="ja-JP" sz="1200" dirty="0">
              <a:latin typeface="BIZ UDPゴシック" panose="020B0400000000000000" pitchFamily="50" charset="-128"/>
              <a:ea typeface="BIZ UDPゴシック" panose="020B0400000000000000" pitchFamily="50" charset="-128"/>
            </a:endParaRPr>
          </a:p>
          <a:p>
            <a:pPr marL="354013" lvl="1" indent="-177800"/>
            <a:r>
              <a:rPr kumimoji="1" lang="ja-JP" altLang="en-US" sz="1200" dirty="0">
                <a:latin typeface="BIZ UDPゴシック" panose="020B0400000000000000" pitchFamily="50" charset="-128"/>
                <a:ea typeface="BIZ UDPゴシック" panose="020B0400000000000000" pitchFamily="50" charset="-128"/>
              </a:rPr>
              <a:t>　開催場所</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大阪府立中之島図書館　</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階展示室</a:t>
            </a:r>
            <a:endParaRPr kumimoji="1" lang="en-US" altLang="ja-JP" sz="1200" dirty="0">
              <a:latin typeface="BIZ UDPゴシック" panose="020B0400000000000000" pitchFamily="50" charset="-128"/>
              <a:ea typeface="BIZ UDPゴシック" panose="020B0400000000000000" pitchFamily="50" charset="-128"/>
            </a:endParaRPr>
          </a:p>
          <a:p>
            <a:pPr marL="354013" lvl="1" indent="-177800"/>
            <a:r>
              <a:rPr kumimoji="1" lang="ja-JP" altLang="en-US" sz="1200" b="1" i="0" u="none" strike="noStrike" kern="1200" dirty="0">
                <a:effectLst/>
                <a:latin typeface="BIZ UDPゴシック" panose="020B0400000000000000" pitchFamily="50" charset="-128"/>
                <a:ea typeface="BIZ UDPゴシック" panose="020B0400000000000000" pitchFamily="50" charset="-128"/>
              </a:rPr>
              <a:t>　</a:t>
            </a: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Part5</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「世界最大の行事（祭典）～未来・世界との出会い～」</a:t>
            </a:r>
            <a:endParaRPr kumimoji="1" lang="en-US" altLang="ja-JP" sz="1200" dirty="0">
              <a:latin typeface="BIZ UDPゴシック" panose="020B0400000000000000" pitchFamily="50" charset="-128"/>
              <a:ea typeface="BIZ UDPゴシック" panose="020B0400000000000000" pitchFamily="50" charset="-128"/>
            </a:endParaRPr>
          </a:p>
          <a:p>
            <a:pPr marL="355600" lvl="1"/>
            <a:r>
              <a:rPr kumimoji="1" lang="ja-JP" altLang="en-US" sz="1200" dirty="0">
                <a:latin typeface="BIZ UDPゴシック" panose="020B0400000000000000" pitchFamily="50" charset="-128"/>
                <a:ea typeface="BIZ UDPゴシック" panose="020B0400000000000000" pitchFamily="50" charset="-128"/>
              </a:rPr>
              <a:t>開催期間：令和</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25</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25</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355600" lvl="1"/>
            <a:r>
              <a:rPr kumimoji="1" lang="ja-JP" altLang="en-US" sz="1200" dirty="0">
                <a:latin typeface="BIZ UDPゴシック" panose="020B0400000000000000" pitchFamily="50" charset="-128"/>
                <a:ea typeface="BIZ UDPゴシック" panose="020B0400000000000000" pitchFamily="50" charset="-128"/>
              </a:rPr>
              <a:t>来場者数：</a:t>
            </a:r>
            <a:r>
              <a:rPr kumimoji="1" lang="en-US" altLang="ja-JP" sz="1200" dirty="0">
                <a:latin typeface="BIZ UDPゴシック" panose="020B0400000000000000" pitchFamily="50" charset="-128"/>
                <a:ea typeface="BIZ UDPゴシック" panose="020B0400000000000000" pitchFamily="50" charset="-128"/>
              </a:rPr>
              <a:t>6,143</a:t>
            </a:r>
            <a:r>
              <a:rPr kumimoji="1" lang="ja-JP" altLang="en-US" sz="1200" dirty="0">
                <a:latin typeface="BIZ UDPゴシック" panose="020B0400000000000000" pitchFamily="50" charset="-128"/>
                <a:ea typeface="BIZ UDPゴシック" panose="020B0400000000000000" pitchFamily="50" charset="-128"/>
              </a:rPr>
              <a:t>人　（トークイベントは</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日間で</a:t>
            </a:r>
            <a:r>
              <a:rPr kumimoji="1" lang="en-US" altLang="ja-JP" sz="1200" dirty="0">
                <a:latin typeface="BIZ UDPゴシック" panose="020B0400000000000000" pitchFamily="50" charset="-128"/>
                <a:ea typeface="BIZ UDPゴシック" panose="020B0400000000000000" pitchFamily="50" charset="-128"/>
              </a:rPr>
              <a:t>134</a:t>
            </a:r>
            <a:r>
              <a:rPr kumimoji="1" lang="ja-JP" altLang="en-US" sz="1200" dirty="0">
                <a:latin typeface="BIZ UDPゴシック" panose="020B0400000000000000" pitchFamily="50" charset="-128"/>
                <a:ea typeface="BIZ UDPゴシック" panose="020B0400000000000000" pitchFamily="50" charset="-128"/>
              </a:rPr>
              <a:t>人）</a:t>
            </a:r>
            <a:endParaRPr kumimoji="1" lang="en-US" altLang="ja-JP" sz="1200" dirty="0">
              <a:latin typeface="BIZ UDPゴシック" panose="020B0400000000000000" pitchFamily="50" charset="-128"/>
              <a:ea typeface="BIZ UDPゴシック" panose="020B0400000000000000" pitchFamily="50" charset="-128"/>
            </a:endParaRPr>
          </a:p>
          <a:p>
            <a:pPr fontAlgn="t"/>
            <a:r>
              <a:rPr kumimoji="1" lang="ja-JP" altLang="en-US" sz="1200" b="1" i="0" u="none" strike="noStrike" kern="1200" dirty="0">
                <a:effectLst/>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0" marR="0" indent="0" algn="l" rtl="0" eaLnBrk="1" fontAlgn="auto" latinLnBrk="0" hangingPunct="1">
              <a:spcBef>
                <a:spcPts val="0"/>
              </a:spcBef>
              <a:spcAft>
                <a:spcPts val="0"/>
              </a:spcAft>
            </a:pP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小展示 「万博の日本館」</a:t>
            </a:r>
          </a:p>
          <a:p>
            <a:pPr marR="0" lvl="0" algn="l" defTabSz="914400" rtl="0" eaLnBrk="1" fontAlgn="auto" latinLnBrk="0" hangingPunct="1">
              <a:lnSpc>
                <a:spcPct val="100000"/>
              </a:lnSpc>
              <a:spcBef>
                <a:spcPts val="0"/>
              </a:spcBef>
              <a:spcAft>
                <a:spcPts val="0"/>
              </a:spcAft>
              <a:buClrTx/>
              <a:buSzTx/>
              <a:tabLst/>
              <a:defRPr/>
            </a:pPr>
            <a:r>
              <a:rPr kumimoji="1" lang="ja-JP" altLang="en-US" sz="1200" dirty="0">
                <a:latin typeface="BIZ UDPゴシック" panose="020B0400000000000000" pitchFamily="50" charset="-128"/>
                <a:ea typeface="BIZ UDPゴシック" panose="020B0400000000000000" pitchFamily="50" charset="-128"/>
              </a:rPr>
              <a:t>・過去の万博の日本館についての展示で万博の機運醸成</a:t>
            </a:r>
            <a:endParaRPr kumimoji="1" lang="en-US" altLang="ja-JP" sz="1200" dirty="0">
              <a:latin typeface="BIZ UDPゴシック" panose="020B0400000000000000" pitchFamily="50" charset="-128"/>
              <a:ea typeface="BIZ UDPゴシック" panose="020B0400000000000000" pitchFamily="50" charset="-128"/>
            </a:endParaRPr>
          </a:p>
          <a:p>
            <a:pPr marL="268288" lvl="1" defTabSz="914400">
              <a:defRPr/>
            </a:pPr>
            <a:r>
              <a:rPr kumimoji="1" lang="ja-JP" altLang="en-US" sz="1200" dirty="0">
                <a:latin typeface="BIZ UDPゴシック" panose="020B0400000000000000" pitchFamily="50" charset="-128"/>
                <a:ea typeface="BIZ UDPゴシック" panose="020B0400000000000000" pitchFamily="50" charset="-128"/>
              </a:rPr>
              <a:t>開催期間：令和６年</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日～令和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18</a:t>
            </a:r>
            <a:r>
              <a:rPr kumimoji="1" lang="ja-JP" altLang="en-US" sz="1200" dirty="0">
                <a:latin typeface="BIZ UDPゴシック" panose="020B0400000000000000" pitchFamily="50" charset="-128"/>
                <a:ea typeface="BIZ UDPゴシック" panose="020B0400000000000000" pitchFamily="50" charset="-128"/>
              </a:rPr>
              <a:t>日</a:t>
            </a:r>
          </a:p>
          <a:p>
            <a:pPr marL="268288" lvl="1" defTabSz="914400">
              <a:defRPr/>
            </a:pPr>
            <a:r>
              <a:rPr kumimoji="1" lang="ja-JP" altLang="en-US" sz="1200" dirty="0">
                <a:latin typeface="BIZ UDPゴシック" panose="020B0400000000000000" pitchFamily="50" charset="-128"/>
                <a:ea typeface="BIZ UDPゴシック" panose="020B0400000000000000" pitchFamily="50" charset="-128"/>
              </a:rPr>
              <a:t>開催場所</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大阪府立中之島図書館　３階　大阪資料・古典籍室１</a:t>
            </a:r>
            <a:endParaRPr kumimoji="1" lang="en-US" altLang="ja-JP" sz="1200" dirty="0">
              <a:latin typeface="BIZ UDPゴシック" panose="020B0400000000000000" pitchFamily="50" charset="-128"/>
              <a:ea typeface="BIZ UDPゴシック" panose="020B0400000000000000" pitchFamily="50" charset="-128"/>
            </a:endParaRPr>
          </a:p>
          <a:p>
            <a:pPr marL="0" marR="0" indent="0" algn="l" rtl="0" eaLnBrk="1" fontAlgn="auto"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a:p>
            <a:pPr marL="0" marR="0" indent="0" algn="l" rtl="0" eaLnBrk="1" fontAlgn="auto" latinLnBrk="0" hangingPunct="1">
              <a:spcBef>
                <a:spcPts val="0"/>
              </a:spcBef>
              <a:spcAft>
                <a:spcPts val="0"/>
              </a:spcAft>
            </a:pPr>
            <a:r>
              <a:rPr kumimoji="1" lang="ja-JP" altLang="en-US" sz="1200" b="1" dirty="0">
                <a:latin typeface="BIZ UDPゴシック" panose="020B0400000000000000" pitchFamily="50" charset="-128"/>
                <a:ea typeface="BIZ UDPゴシック" panose="020B0400000000000000" pitchFamily="50" charset="-128"/>
              </a:rPr>
              <a:t>万博リユース事業</a:t>
            </a:r>
            <a:endParaRPr kumimoji="1" lang="en-US" altLang="ja-JP" sz="1200" b="1" dirty="0">
              <a:latin typeface="BIZ UDPゴシック" panose="020B0400000000000000" pitchFamily="50" charset="-128"/>
              <a:ea typeface="BIZ UDPゴシック" panose="020B0400000000000000" pitchFamily="50" charset="-128"/>
            </a:endParaRPr>
          </a:p>
          <a:p>
            <a:pPr marL="85725" marR="0" indent="-85725" algn="l" rtl="0" eaLnBrk="1" fontAlgn="auto" latinLnBrk="0" hangingPunct="1">
              <a:spcBef>
                <a:spcPts val="0"/>
              </a:spcBef>
              <a:spcAft>
                <a:spcPts val="0"/>
              </a:spcAft>
            </a:pP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シグネチャーパビリオン　</a:t>
            </a:r>
            <a:r>
              <a:rPr kumimoji="1" lang="en-US" altLang="ja-JP" sz="1200" dirty="0">
                <a:latin typeface="BIZ UDPゴシック" panose="020B0400000000000000" pitchFamily="50" charset="-128"/>
                <a:ea typeface="BIZ UDPゴシック" panose="020B0400000000000000" pitchFamily="50" charset="-128"/>
              </a:rPr>
              <a:t>EARTH MART</a:t>
            </a:r>
            <a:r>
              <a:rPr kumimoji="1" lang="ja-JP" altLang="en-US" sz="1200" dirty="0">
                <a:latin typeface="BIZ UDPゴシック" panose="020B0400000000000000" pitchFamily="50" charset="-128"/>
                <a:ea typeface="BIZ UDPゴシック" panose="020B0400000000000000" pitchFamily="50" charset="-128"/>
              </a:rPr>
              <a:t>の茅を用いて、日本民家集落博物館にて参加体験型の遊び場創り等のイベントを実施するとともに、茅葺き民家（文化財）の屋根葺替えに利用</a:t>
            </a:r>
            <a:endParaRPr kumimoji="1" lang="en-US" altLang="ja-JP" sz="1200" dirty="0">
              <a:latin typeface="BIZ UDPゴシック" panose="020B0400000000000000" pitchFamily="50" charset="-128"/>
              <a:ea typeface="BIZ UDPゴシック" panose="020B0400000000000000" pitchFamily="50" charset="-128"/>
            </a:endParaRPr>
          </a:p>
          <a:p>
            <a:pPr marL="0" marR="0" indent="0" algn="l" rtl="0" eaLnBrk="1" fontAlgn="auto"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80355B0-5B85-42D6-9BA0-14C48ED78852}"/>
              </a:ext>
            </a:extLst>
          </p:cNvPr>
          <p:cNvSpPr txBox="1"/>
          <p:nvPr/>
        </p:nvSpPr>
        <p:spPr>
          <a:xfrm>
            <a:off x="268113" y="3217213"/>
            <a:ext cx="4772196" cy="3877985"/>
          </a:xfrm>
          <a:prstGeom prst="rect">
            <a:avLst/>
          </a:prstGeom>
          <a:noFill/>
        </p:spPr>
        <p:txBody>
          <a:bodyPr wrap="square">
            <a:spAutoFit/>
          </a:bodyPr>
          <a:lstStyle/>
          <a:p>
            <a:pPr marL="0" algn="l" rtl="0" eaLnBrk="1" fontAlgn="t" latinLnBrk="0" hangingPunct="1">
              <a:spcBef>
                <a:spcPts val="0"/>
              </a:spcBef>
              <a:spcAft>
                <a:spcPts val="0"/>
              </a:spcAft>
            </a:pP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識字・夜間中学展　</a:t>
            </a: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in </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大阪・関西万博　</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～すべての人に教育の機会を～</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92075" indent="-92075" algn="just"/>
            <a:r>
              <a:rPr kumimoji="1" lang="ja-JP" altLang="en-US" sz="1200" dirty="0">
                <a:latin typeface="BIZ UDPゴシック" panose="020B0400000000000000" pitchFamily="50" charset="-128"/>
                <a:ea typeface="BIZ UDPゴシック" panose="020B0400000000000000" pitchFamily="50" charset="-128"/>
              </a:rPr>
              <a:t>・７月</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日にギャラリー</a:t>
            </a:r>
            <a:r>
              <a:rPr kumimoji="1" lang="en-US" altLang="ja-JP" sz="1200" dirty="0">
                <a:latin typeface="BIZ UDPゴシック" panose="020B0400000000000000" pitchFamily="50" charset="-128"/>
                <a:ea typeface="BIZ UDPゴシック" panose="020B0400000000000000" pitchFamily="50" charset="-128"/>
              </a:rPr>
              <a:t>WEST</a:t>
            </a:r>
            <a:r>
              <a:rPr kumimoji="1" lang="ja-JP" altLang="en-US" sz="1200" dirty="0">
                <a:latin typeface="BIZ UDPゴシック" panose="020B0400000000000000" pitchFamily="50" charset="-128"/>
                <a:ea typeface="BIZ UDPゴシック" panose="020B0400000000000000" pitchFamily="50" charset="-128"/>
              </a:rPr>
              <a:t>において、府内の識字・日本語教室と夜間中学を紹介する写真パネル等の展示会を開催し、</a:t>
            </a:r>
            <a:r>
              <a:rPr kumimoji="1" lang="en-US" altLang="ja-JP" sz="1200" dirty="0">
                <a:latin typeface="BIZ UDPゴシック" panose="020B0400000000000000" pitchFamily="50" charset="-128"/>
                <a:ea typeface="BIZ UDPゴシック" panose="020B0400000000000000" pitchFamily="50" charset="-128"/>
              </a:rPr>
              <a:t>SDGs</a:t>
            </a:r>
            <a:r>
              <a:rPr kumimoji="1" lang="ja-JP" altLang="en-US" sz="1200" dirty="0">
                <a:latin typeface="BIZ UDPゴシック" panose="020B0400000000000000" pitchFamily="50" charset="-128"/>
                <a:ea typeface="BIZ UDPゴシック" panose="020B0400000000000000" pitchFamily="50" charset="-128"/>
              </a:rPr>
              <a:t>の目標４「質の高い教育をみんなに」の達成に向けた機運を醸成</a:t>
            </a: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lang="ja-JP" altLang="en-US" sz="1200" i="0" u="none" strike="noStrike" dirty="0">
                <a:effectLst/>
                <a:latin typeface="BIZ UDPゴシック" panose="020B0400000000000000" pitchFamily="50" charset="-128"/>
                <a:ea typeface="BIZ UDPゴシック" panose="020B0400000000000000" pitchFamily="50" charset="-128"/>
              </a:rPr>
              <a:t>　</a:t>
            </a:r>
            <a:endParaRPr lang="ja-JP" altLang="ja-JP" sz="1200" i="0" u="none" strike="noStrike"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大阪歴史体感ワークショップ</a:t>
            </a:r>
            <a:endParaRPr kumimoji="1" lang="en-US" altLang="ja-JP" sz="1200" b="1"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31</a:t>
            </a:r>
            <a:r>
              <a:rPr kumimoji="1" lang="ja-JP" altLang="en-US" sz="1200" dirty="0">
                <a:latin typeface="BIZ UDPゴシック" panose="020B0400000000000000" pitchFamily="50" charset="-128"/>
                <a:ea typeface="BIZ UDPゴシック" panose="020B0400000000000000" pitchFamily="50" charset="-128"/>
              </a:rPr>
              <a:t>日にギャラリー</a:t>
            </a:r>
            <a:r>
              <a:rPr kumimoji="1" lang="en-US" altLang="ja-JP" sz="1200" dirty="0">
                <a:latin typeface="BIZ UDPゴシック" panose="020B0400000000000000" pitchFamily="50" charset="-128"/>
                <a:ea typeface="BIZ UDPゴシック" panose="020B0400000000000000" pitchFamily="50" charset="-128"/>
              </a:rPr>
              <a:t>WEST</a:t>
            </a:r>
            <a:r>
              <a:rPr kumimoji="1" lang="ja-JP" altLang="en-US" sz="1200" dirty="0">
                <a:latin typeface="BIZ UDPゴシック" panose="020B0400000000000000" pitchFamily="50" charset="-128"/>
                <a:ea typeface="BIZ UDPゴシック" panose="020B0400000000000000" pitchFamily="50" charset="-128"/>
              </a:rPr>
              <a:t>において、世界的にも特徴的な大阪の歴史文化を学べるワークショップを実施し、日本の文化・歴史の奥深さへの理解を促進</a:t>
            </a:r>
            <a:endParaRPr kumimoji="1" lang="en-US" altLang="ja-JP" sz="1200" dirty="0">
              <a:latin typeface="BIZ UDPゴシック" panose="020B0400000000000000" pitchFamily="50" charset="-128"/>
              <a:ea typeface="BIZ UDPゴシック" panose="020B0400000000000000" pitchFamily="50" charset="-128"/>
            </a:endParaRPr>
          </a:p>
          <a:p>
            <a:pPr marL="714375" indent="-714375"/>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内容</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古代衣裳体験、銅鐸せっけん作成体験、キャラクターとの写真撮影、府立博物館の多言語パンフレット配布、図録・グッズ・勾玉作成キット販売等</a:t>
            </a:r>
            <a:endParaRPr kumimoji="1" lang="en-US" altLang="ja-JP" sz="1200" dirty="0">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2C2B8AC7-BCD0-40BD-8027-25FDEBE91B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83227" y="4293865"/>
            <a:ext cx="1941173" cy="1222407"/>
          </a:xfrm>
          <a:prstGeom prst="rect">
            <a:avLst/>
          </a:prstGeom>
        </p:spPr>
      </p:pic>
      <p:sp>
        <p:nvSpPr>
          <p:cNvPr id="16" name="楕円 15">
            <a:extLst>
              <a:ext uri="{FF2B5EF4-FFF2-40B4-BE49-F238E27FC236}">
                <a16:creationId xmlns:a16="http://schemas.microsoft.com/office/drawing/2014/main" id="{20D8884B-37D3-4BA8-BA42-CFB7CFC2E3DF}"/>
              </a:ext>
            </a:extLst>
          </p:cNvPr>
          <p:cNvSpPr/>
          <p:nvPr/>
        </p:nvSpPr>
        <p:spPr>
          <a:xfrm>
            <a:off x="180309" y="929698"/>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8" name="楕円 17">
            <a:extLst>
              <a:ext uri="{FF2B5EF4-FFF2-40B4-BE49-F238E27FC236}">
                <a16:creationId xmlns:a16="http://schemas.microsoft.com/office/drawing/2014/main" id="{CD24E63B-F2B9-472F-BF35-32F370C330BC}"/>
              </a:ext>
            </a:extLst>
          </p:cNvPr>
          <p:cNvSpPr/>
          <p:nvPr/>
        </p:nvSpPr>
        <p:spPr>
          <a:xfrm>
            <a:off x="254010" y="2637754"/>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3" name="楕円 12">
            <a:extLst>
              <a:ext uri="{FF2B5EF4-FFF2-40B4-BE49-F238E27FC236}">
                <a16:creationId xmlns:a16="http://schemas.microsoft.com/office/drawing/2014/main" id="{EC9D54CD-051A-4854-A68E-D33EF049DEB9}"/>
              </a:ext>
            </a:extLst>
          </p:cNvPr>
          <p:cNvSpPr/>
          <p:nvPr/>
        </p:nvSpPr>
        <p:spPr>
          <a:xfrm flipV="1">
            <a:off x="180309" y="733302"/>
            <a:ext cx="234116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928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471578"/>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府民の万博を通した学び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D5AB1E7-52F6-4656-B533-10FE1FE79E05}"/>
              </a:ext>
            </a:extLst>
          </p:cNvPr>
          <p:cNvSpPr>
            <a:spLocks noGrp="1"/>
          </p:cNvSpPr>
          <p:nvPr>
            <p:ph type="sldNum" sz="quarter" idx="12"/>
          </p:nvPr>
        </p:nvSpPr>
        <p:spPr/>
        <p:txBody>
          <a:bodyPr/>
          <a:lstStyle/>
          <a:p>
            <a:fld id="{29F2EF1E-626E-4657-9017-205445D3C8E1}" type="slidenum">
              <a:rPr kumimoji="1" lang="ja-JP" altLang="en-US" smtClean="0"/>
              <a:t>96</a:t>
            </a:fld>
            <a:endParaRPr kumimoji="1" lang="ja-JP" altLang="en-US" dirty="0"/>
          </a:p>
        </p:txBody>
      </p:sp>
      <p:sp>
        <p:nvSpPr>
          <p:cNvPr id="17" name="テキスト ボックス 16">
            <a:extLst>
              <a:ext uri="{FF2B5EF4-FFF2-40B4-BE49-F238E27FC236}">
                <a16:creationId xmlns:a16="http://schemas.microsoft.com/office/drawing/2014/main" id="{888CE867-BF14-4AB0-A690-FC4D57C07114}"/>
              </a:ext>
            </a:extLst>
          </p:cNvPr>
          <p:cNvSpPr txBox="1"/>
          <p:nvPr/>
        </p:nvSpPr>
        <p:spPr>
          <a:xfrm>
            <a:off x="244274" y="2977156"/>
            <a:ext cx="7131192" cy="1384995"/>
          </a:xfrm>
          <a:prstGeom prst="rect">
            <a:avLst/>
          </a:prstGeom>
          <a:noFill/>
        </p:spPr>
        <p:txBody>
          <a:bodyPr wrap="square">
            <a:spAutoFit/>
          </a:bodyPr>
          <a:lstStyle/>
          <a:p>
            <a:pPr marL="0" algn="l" rtl="0" eaLnBrk="1" fontAlgn="t" latinLnBrk="0" hangingPunct="1">
              <a:spcBef>
                <a:spcPts val="0"/>
              </a:spcBef>
              <a:spcAft>
                <a:spcPts val="0"/>
              </a:spcAft>
            </a:pP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スゴいぞ万博　行くぞ万博　展</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88900" indent="-8890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・万博の開幕に先立ち、万博の全体像と会場の雰囲気を知ることができる関連グッズや模型、会場マップやパビリオンを紹介するパネルの設置をはじめ、万博チケットの購入、予約方法などを説明</a:t>
            </a:r>
          </a:p>
          <a:p>
            <a:r>
              <a:rPr kumimoji="1" lang="ja-JP" altLang="en-US" sz="1200" dirty="0">
                <a:latin typeface="BIZ UDPゴシック" panose="020B0400000000000000" pitchFamily="50" charset="-128"/>
                <a:ea typeface="BIZ UDPゴシック" panose="020B0400000000000000" pitchFamily="50" charset="-128"/>
              </a:rPr>
              <a:t>　展示期間：令和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29</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日　　場所：大阪府立中央図書館　</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階多目的室</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開催期間中の来館者数：</a:t>
            </a:r>
            <a:r>
              <a:rPr kumimoji="1" lang="en-US" altLang="ja-JP" sz="1200" dirty="0">
                <a:latin typeface="BIZ UDPゴシック" panose="020B0400000000000000" pitchFamily="50" charset="-128"/>
                <a:ea typeface="BIZ UDPゴシック" panose="020B0400000000000000" pitchFamily="50" charset="-128"/>
              </a:rPr>
              <a:t>34,832</a:t>
            </a:r>
            <a:r>
              <a:rPr kumimoji="1" lang="ja-JP" altLang="en-US" sz="1200" dirty="0">
                <a:latin typeface="BIZ UDPゴシック" panose="020B0400000000000000" pitchFamily="50" charset="-128"/>
                <a:ea typeface="BIZ UDPゴシック" panose="020B0400000000000000" pitchFamily="50" charset="-128"/>
              </a:rPr>
              <a:t>人</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0" marR="0" indent="0" algn="l" rtl="0" eaLnBrk="1" fontAlgn="auto" latinLnBrk="0" hangingPunct="1">
              <a:spcBef>
                <a:spcPts val="0"/>
              </a:spcBef>
              <a:spcAft>
                <a:spcPts val="0"/>
              </a:spcAft>
            </a:pP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63B8A571-2D2D-4E98-A848-279C2D1636B2}"/>
              </a:ext>
            </a:extLst>
          </p:cNvPr>
          <p:cNvSpPr/>
          <p:nvPr/>
        </p:nvSpPr>
        <p:spPr>
          <a:xfrm>
            <a:off x="339117" y="1548314"/>
            <a:ext cx="9337543" cy="765416"/>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0" dirty="0">
                <a:solidFill>
                  <a:schemeClr val="tx1"/>
                </a:solidFill>
                <a:latin typeface="BIZ UDPゴシック" panose="020B0400000000000000" pitchFamily="50" charset="-128"/>
                <a:ea typeface="BIZ UDPゴシック" panose="020B0400000000000000" pitchFamily="50" charset="-128"/>
              </a:rPr>
              <a:t>万博で出会った国や技術を知る</a:t>
            </a:r>
            <a:r>
              <a:rPr lang="ja-JP" altLang="en-US" sz="1400" dirty="0">
                <a:solidFill>
                  <a:schemeClr val="tx1"/>
                </a:solidFill>
                <a:latin typeface="BIZ UDPゴシック" panose="020B0400000000000000" pitchFamily="50" charset="-128"/>
                <a:ea typeface="BIZ UDPゴシック" panose="020B0400000000000000" pitchFamily="50" charset="-128"/>
              </a:rPr>
              <a:t>ために収集した、</a:t>
            </a:r>
            <a:r>
              <a:rPr lang="ja-JP" altLang="en-US" sz="1400" b="0" dirty="0">
                <a:solidFill>
                  <a:schemeClr val="tx1"/>
                </a:solidFill>
                <a:latin typeface="BIZ UDPゴシック" panose="020B0400000000000000" pitchFamily="50" charset="-128"/>
                <a:ea typeface="BIZ UDPゴシック" panose="020B0400000000000000" pitchFamily="50" charset="-128"/>
              </a:rPr>
              <a:t>万博の理念、テーマに関する資料を提供</a:t>
            </a:r>
            <a:endParaRPr lang="en-US" altLang="ja-JP" sz="1400" b="0"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5B77232-A335-49BA-A3EA-FD8037988A20}"/>
              </a:ext>
            </a:extLst>
          </p:cNvPr>
          <p:cNvSpPr txBox="1"/>
          <p:nvPr/>
        </p:nvSpPr>
        <p:spPr>
          <a:xfrm>
            <a:off x="205171" y="4076416"/>
            <a:ext cx="7217595" cy="830997"/>
          </a:xfrm>
          <a:prstGeom prst="rect">
            <a:avLst/>
          </a:prstGeom>
          <a:noFill/>
        </p:spPr>
        <p:txBody>
          <a:bodyPr wrap="square">
            <a:spAutoFit/>
          </a:bodyPr>
          <a:lstStyle/>
          <a:p>
            <a:pPr marL="0" algn="l" rtl="0" eaLnBrk="1" fontAlgn="t" latinLnBrk="0" hangingPunct="1">
              <a:spcBef>
                <a:spcPts val="0"/>
              </a:spcBef>
              <a:spcAft>
                <a:spcPts val="0"/>
              </a:spcAft>
            </a:pP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EXPO2025</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春の陣　大阪・関西万博クイズラリー</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・万博理念について興味を持ってもらい万博に足を運ぶきっかけとして、万博に関するクイズラリーを実施</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・参加者には問題に関連するパビリオンや図書館資料を紹介</a:t>
            </a:r>
          </a:p>
          <a:p>
            <a:r>
              <a:rPr kumimoji="1" lang="ja-JP" altLang="en-US" sz="1200" dirty="0">
                <a:latin typeface="BIZ UDPゴシック" panose="020B0400000000000000" pitchFamily="50" charset="-128"/>
                <a:ea typeface="BIZ UDPゴシック" panose="020B0400000000000000" pitchFamily="50" charset="-128"/>
              </a:rPr>
              <a:t>　実施期間：令和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18</a:t>
            </a:r>
            <a:r>
              <a:rPr kumimoji="1" lang="ja-JP" altLang="en-US" sz="1200" dirty="0">
                <a:latin typeface="BIZ UDPゴシック" panose="020B0400000000000000" pitchFamily="50" charset="-128"/>
                <a:ea typeface="BIZ UDPゴシック" panose="020B0400000000000000" pitchFamily="50" charset="-128"/>
              </a:rPr>
              <a:t>日　　場所：大阪府立中央図書館　　参加者数：</a:t>
            </a:r>
            <a:r>
              <a:rPr kumimoji="1" lang="en-US" altLang="ja-JP" sz="1200" dirty="0">
                <a:latin typeface="BIZ UDPゴシック" panose="020B0400000000000000" pitchFamily="50" charset="-128"/>
                <a:ea typeface="BIZ UDPゴシック" panose="020B0400000000000000" pitchFamily="50" charset="-128"/>
              </a:rPr>
              <a:t>1,251</a:t>
            </a:r>
            <a:r>
              <a:rPr kumimoji="1" lang="ja-JP" altLang="en-US" sz="1200" dirty="0">
                <a:latin typeface="BIZ UDPゴシック" panose="020B0400000000000000" pitchFamily="50" charset="-128"/>
                <a:ea typeface="BIZ UDPゴシック" panose="020B0400000000000000" pitchFamily="50" charset="-128"/>
              </a:rPr>
              <a:t>人</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4FF7E01-09DB-42D5-AA8A-03A75385725B}"/>
              </a:ext>
            </a:extLst>
          </p:cNvPr>
          <p:cNvSpPr txBox="1"/>
          <p:nvPr/>
        </p:nvSpPr>
        <p:spPr>
          <a:xfrm>
            <a:off x="239889" y="4946957"/>
            <a:ext cx="7131191" cy="830997"/>
          </a:xfrm>
          <a:prstGeom prst="rect">
            <a:avLst/>
          </a:prstGeom>
          <a:noFill/>
        </p:spPr>
        <p:txBody>
          <a:bodyPr wrap="square">
            <a:spAutoFit/>
          </a:bodyPr>
          <a:lstStyle/>
          <a:p>
            <a:pPr marL="0" algn="l" rtl="0" eaLnBrk="1" fontAlgn="t" latinLnBrk="0" hangingPunct="1">
              <a:spcBef>
                <a:spcPts val="0"/>
              </a:spcBef>
              <a:spcAft>
                <a:spcPts val="0"/>
              </a:spcAft>
            </a:pP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EXPO2025</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夏の陣　「知る</a:t>
            </a: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感じる　万博</a:t>
            </a: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in</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図書館」</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・万博の魅力、見どころ等をリアルに感じてもらうため、万博愛好家等によるトークショーや、</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万博公式アプリ「バーチャル万博」を活用した万博会場の疑似体験を楽しめるイベントを開催</a:t>
            </a:r>
          </a:p>
          <a:p>
            <a:r>
              <a:rPr kumimoji="1" lang="ja-JP" altLang="en-US" sz="1200" dirty="0">
                <a:latin typeface="BIZ UDPゴシック" panose="020B0400000000000000" pitchFamily="50" charset="-128"/>
                <a:ea typeface="BIZ UDPゴシック" panose="020B0400000000000000" pitchFamily="50" charset="-128"/>
              </a:rPr>
              <a:t>　実施日：令和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日　　場所：大阪府立中央図書館　ライティホール　　参加者数：</a:t>
            </a:r>
            <a:r>
              <a:rPr kumimoji="1" lang="en-US" altLang="ja-JP" sz="1200" dirty="0">
                <a:latin typeface="BIZ UDPゴシック" panose="020B0400000000000000" pitchFamily="50" charset="-128"/>
                <a:ea typeface="BIZ UDPゴシック" panose="020B0400000000000000" pitchFamily="50" charset="-128"/>
              </a:rPr>
              <a:t>214</a:t>
            </a:r>
            <a:r>
              <a:rPr kumimoji="1" lang="ja-JP" altLang="en-US" sz="1200" dirty="0">
                <a:latin typeface="BIZ UDPゴシック" panose="020B0400000000000000" pitchFamily="50" charset="-128"/>
                <a:ea typeface="BIZ UDPゴシック" panose="020B0400000000000000" pitchFamily="50" charset="-128"/>
              </a:rPr>
              <a:t>人</a:t>
            </a:r>
          </a:p>
        </p:txBody>
      </p:sp>
      <p:sp>
        <p:nvSpPr>
          <p:cNvPr id="22" name="テキスト ボックス 21">
            <a:extLst>
              <a:ext uri="{FF2B5EF4-FFF2-40B4-BE49-F238E27FC236}">
                <a16:creationId xmlns:a16="http://schemas.microsoft.com/office/drawing/2014/main" id="{990B0E9F-CC85-4F0E-969C-E273FA0D78F6}"/>
              </a:ext>
            </a:extLst>
          </p:cNvPr>
          <p:cNvSpPr txBox="1"/>
          <p:nvPr/>
        </p:nvSpPr>
        <p:spPr>
          <a:xfrm>
            <a:off x="239889" y="5903337"/>
            <a:ext cx="7217595" cy="1384995"/>
          </a:xfrm>
          <a:prstGeom prst="rect">
            <a:avLst/>
          </a:prstGeom>
          <a:noFill/>
        </p:spPr>
        <p:txBody>
          <a:bodyPr wrap="square">
            <a:spAutoFit/>
          </a:bodyPr>
          <a:lstStyle/>
          <a:p>
            <a:pPr marL="0" algn="l" rtl="0" eaLnBrk="1" fontAlgn="t" latinLnBrk="0" hangingPunct="1">
              <a:spcBef>
                <a:spcPts val="0"/>
              </a:spcBef>
              <a:spcAft>
                <a:spcPts val="0"/>
              </a:spcAft>
            </a:pPr>
            <a:r>
              <a:rPr kumimoji="1" lang="en-US" altLang="ja-JP" sz="1200" b="1" i="0" u="none" strike="noStrike" kern="1200" dirty="0">
                <a:effectLst/>
                <a:latin typeface="BIZ UDPゴシック" panose="020B0400000000000000" pitchFamily="50" charset="-128"/>
                <a:ea typeface="BIZ UDPゴシック" panose="020B0400000000000000" pitchFamily="50" charset="-128"/>
              </a:rPr>
              <a:t>EXPO2025</a:t>
            </a:r>
            <a:r>
              <a:rPr kumimoji="1" lang="ja-JP" altLang="en-US" sz="1200" b="1" i="0" u="none" strike="noStrike" kern="1200" dirty="0">
                <a:effectLst/>
                <a:latin typeface="BIZ UDPゴシック" panose="020B0400000000000000" pitchFamily="50" charset="-128"/>
                <a:ea typeface="BIZ UDPゴシック" panose="020B0400000000000000" pitchFamily="50" charset="-128"/>
              </a:rPr>
              <a:t>秋の陣　資料展示「世界と未来を知ろう！」</a:t>
            </a:r>
            <a:endParaRPr kumimoji="1" lang="en-US" altLang="ja-JP" sz="1200" b="1" i="0" u="none" strike="noStrike" kern="1200" dirty="0">
              <a:effectLst/>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・万博に関連した「世界を知ろう」と「未来を知ろう」の２つのテーマで資料展示を実施</a:t>
            </a: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・図書館の資料を通じて、万博へ行った人には万博で知った国や技術を深く知る契機に、</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まだ行っていない人には 、会期中の来場を促す契機とした　</a:t>
            </a:r>
            <a:endParaRPr kumimoji="1" lang="en-US" altLang="ja-JP" sz="1200" dirty="0">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　展示期間：令和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日　　場所：大阪府立中央図書館　</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階展示コーナー</a:t>
            </a:r>
            <a:endParaRPr kumimoji="1" lang="en-US" altLang="ja-JP" sz="1200" dirty="0">
              <a:latin typeface="BIZ UDPゴシック" panose="020B0400000000000000" pitchFamily="50" charset="-128"/>
              <a:ea typeface="BIZ UDPゴシック" panose="020B0400000000000000" pitchFamily="50" charset="-128"/>
            </a:endParaRPr>
          </a:p>
          <a:p>
            <a:pPr fontAlgn="t"/>
            <a:r>
              <a:rPr kumimoji="1" lang="ja-JP" altLang="en-US" sz="1200" dirty="0">
                <a:latin typeface="BIZ UDPゴシック" panose="020B0400000000000000" pitchFamily="50" charset="-128"/>
                <a:ea typeface="BIZ UDPゴシック" panose="020B0400000000000000" pitchFamily="50" charset="-128"/>
              </a:rPr>
              <a:t>　開催期間中の来館者数：</a:t>
            </a:r>
            <a:r>
              <a:rPr kumimoji="1" lang="en-US" altLang="ja-JP" sz="1200" dirty="0">
                <a:latin typeface="BIZ UDPゴシック" panose="020B0400000000000000" pitchFamily="50" charset="-128"/>
                <a:ea typeface="BIZ UDPゴシック" panose="020B0400000000000000" pitchFamily="50" charset="-128"/>
              </a:rPr>
              <a:t>32,831</a:t>
            </a:r>
            <a:r>
              <a:rPr kumimoji="1" lang="ja-JP" altLang="en-US" sz="1200" dirty="0">
                <a:latin typeface="BIZ UDPゴシック" panose="020B0400000000000000" pitchFamily="50" charset="-128"/>
                <a:ea typeface="BIZ UDPゴシック" panose="020B0400000000000000" pitchFamily="50" charset="-128"/>
              </a:rPr>
              <a:t>人　　</a:t>
            </a:r>
            <a:endParaRPr kumimoji="1" lang="en-US" altLang="ja-JP" sz="1200" dirty="0">
              <a:latin typeface="BIZ UDPゴシック" panose="020B0400000000000000" pitchFamily="50" charset="-128"/>
              <a:ea typeface="BIZ UDPゴシック" panose="020B0400000000000000" pitchFamily="50" charset="-128"/>
            </a:endParaRPr>
          </a:p>
          <a:p>
            <a:pPr marL="0" algn="l" rtl="0" eaLnBrk="1" fontAlgn="t"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12753F11-F4D8-4EE5-AA52-95F1CF832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525" y="4950461"/>
            <a:ext cx="2237015" cy="1524590"/>
          </a:xfrm>
          <a:prstGeom prst="rect">
            <a:avLst/>
          </a:prstGeom>
        </p:spPr>
      </p:pic>
      <p:sp>
        <p:nvSpPr>
          <p:cNvPr id="27" name="テキスト ボックス 26">
            <a:extLst>
              <a:ext uri="{FF2B5EF4-FFF2-40B4-BE49-F238E27FC236}">
                <a16:creationId xmlns:a16="http://schemas.microsoft.com/office/drawing/2014/main" id="{5B5929FE-0441-4AB1-80A3-044E980B2A9F}"/>
              </a:ext>
            </a:extLst>
          </p:cNvPr>
          <p:cNvSpPr txBox="1"/>
          <p:nvPr/>
        </p:nvSpPr>
        <p:spPr>
          <a:xfrm>
            <a:off x="7217820" y="6493665"/>
            <a:ext cx="2557946" cy="24622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000" dirty="0"/>
              <a:t>知る</a:t>
            </a:r>
            <a:r>
              <a:rPr lang="en-US" altLang="ja-JP" sz="1000" dirty="0"/>
              <a:t>×</a:t>
            </a:r>
            <a:r>
              <a:rPr lang="ja-JP" altLang="en-US" sz="1000" dirty="0"/>
              <a:t>感じる　万博</a:t>
            </a:r>
            <a:r>
              <a:rPr lang="en-US" altLang="ja-JP" sz="1000" dirty="0"/>
              <a:t>in</a:t>
            </a:r>
            <a:r>
              <a:rPr lang="ja-JP" altLang="en-US" sz="1000" dirty="0"/>
              <a:t>図書館</a:t>
            </a:r>
          </a:p>
        </p:txBody>
      </p:sp>
      <p:pic>
        <p:nvPicPr>
          <p:cNvPr id="7" name="図 6">
            <a:extLst>
              <a:ext uri="{FF2B5EF4-FFF2-40B4-BE49-F238E27FC236}">
                <a16:creationId xmlns:a16="http://schemas.microsoft.com/office/drawing/2014/main" id="{D030829F-612B-486D-BEA3-3D4E3D49A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1080" y="3160306"/>
            <a:ext cx="2278011" cy="1276728"/>
          </a:xfrm>
          <a:prstGeom prst="rect">
            <a:avLst/>
          </a:prstGeom>
        </p:spPr>
      </p:pic>
      <p:sp>
        <p:nvSpPr>
          <p:cNvPr id="28" name="テキスト ボックス 27">
            <a:extLst>
              <a:ext uri="{FF2B5EF4-FFF2-40B4-BE49-F238E27FC236}">
                <a16:creationId xmlns:a16="http://schemas.microsoft.com/office/drawing/2014/main" id="{E1D898C6-B16C-4644-8061-A07FB869122C}"/>
              </a:ext>
            </a:extLst>
          </p:cNvPr>
          <p:cNvSpPr txBox="1"/>
          <p:nvPr/>
        </p:nvSpPr>
        <p:spPr>
          <a:xfrm>
            <a:off x="7217820" y="4446284"/>
            <a:ext cx="2557946" cy="24622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1000" dirty="0"/>
              <a:t>大阪・関西万博クイズラリー</a:t>
            </a:r>
          </a:p>
        </p:txBody>
      </p:sp>
      <p:sp>
        <p:nvSpPr>
          <p:cNvPr id="20" name="楕円 19">
            <a:extLst>
              <a:ext uri="{FF2B5EF4-FFF2-40B4-BE49-F238E27FC236}">
                <a16:creationId xmlns:a16="http://schemas.microsoft.com/office/drawing/2014/main" id="{189E73C3-D430-4B40-86F4-66B82554E39E}"/>
              </a:ext>
            </a:extLst>
          </p:cNvPr>
          <p:cNvSpPr/>
          <p:nvPr/>
        </p:nvSpPr>
        <p:spPr>
          <a:xfrm>
            <a:off x="151393" y="960360"/>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9" name="楕円 28">
            <a:extLst>
              <a:ext uri="{FF2B5EF4-FFF2-40B4-BE49-F238E27FC236}">
                <a16:creationId xmlns:a16="http://schemas.microsoft.com/office/drawing/2014/main" id="{F46BEBB6-7DD5-4D82-9628-381DC5D9B8F7}"/>
              </a:ext>
            </a:extLst>
          </p:cNvPr>
          <p:cNvSpPr/>
          <p:nvPr/>
        </p:nvSpPr>
        <p:spPr>
          <a:xfrm>
            <a:off x="180309" y="248935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楕円 17">
            <a:extLst>
              <a:ext uri="{FF2B5EF4-FFF2-40B4-BE49-F238E27FC236}">
                <a16:creationId xmlns:a16="http://schemas.microsoft.com/office/drawing/2014/main" id="{719636B0-3CCE-4B74-BA6A-33BF2CA90B87}"/>
              </a:ext>
            </a:extLst>
          </p:cNvPr>
          <p:cNvSpPr/>
          <p:nvPr/>
        </p:nvSpPr>
        <p:spPr>
          <a:xfrm flipV="1">
            <a:off x="180309" y="733302"/>
            <a:ext cx="234116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249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①　学び　</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□府民の万博を通した学び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39117" y="1561359"/>
            <a:ext cx="9302033" cy="670533"/>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defTabSz="914400" eaLnBrk="0" fontAlgn="base" hangingPunct="0">
              <a:spcBef>
                <a:spcPct val="0"/>
              </a:spcBef>
              <a:spcAft>
                <a:spcPct val="0"/>
              </a:spcAft>
              <a:buFontTx/>
              <a:buChar char="•"/>
            </a:pPr>
            <a:r>
              <a:rPr kumimoji="0" lang="ja-JP" altLang="en-US"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けいはんな学研都市の魅力を</a:t>
            </a:r>
            <a:r>
              <a:rPr lang="ja-JP" altLang="en-US" sz="1400" dirty="0">
                <a:solidFill>
                  <a:schemeClr val="tx1"/>
                </a:solidFill>
                <a:latin typeface="BIZ UDPゴシック" panose="020B0400000000000000" pitchFamily="50" charset="-128"/>
                <a:ea typeface="BIZ UDPゴシック" panose="020B0400000000000000" pitchFamily="50" charset="-128"/>
              </a:rPr>
              <a:t>広く</a:t>
            </a:r>
            <a:r>
              <a:rPr kumimoji="0" lang="ja-JP" altLang="en-US"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発信し、</a:t>
            </a:r>
            <a:r>
              <a:rPr lang="ja-JP" altLang="en-US" sz="1400" dirty="0">
                <a:solidFill>
                  <a:schemeClr val="tx1"/>
                </a:solidFill>
                <a:latin typeface="BIZ UDPゴシック" panose="020B0400000000000000" pitchFamily="50" charset="-128"/>
                <a:ea typeface="BIZ UDPゴシック" panose="020B0400000000000000" pitchFamily="50" charset="-128"/>
              </a:rPr>
              <a:t>先端技術や文化への</a:t>
            </a:r>
            <a:r>
              <a:rPr kumimoji="0" lang="ja-JP" altLang="en-US" sz="14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関心の拡大</a:t>
            </a:r>
          </a:p>
        </p:txBody>
      </p:sp>
      <p:sp>
        <p:nvSpPr>
          <p:cNvPr id="17" name="テキスト ボックス 16">
            <a:extLst>
              <a:ext uri="{FF2B5EF4-FFF2-40B4-BE49-F238E27FC236}">
                <a16:creationId xmlns:a16="http://schemas.microsoft.com/office/drawing/2014/main" id="{A46B00D8-39A2-40B3-B6BC-D5EA3451D7C0}"/>
              </a:ext>
            </a:extLst>
          </p:cNvPr>
          <p:cNvSpPr txBox="1"/>
          <p:nvPr/>
        </p:nvSpPr>
        <p:spPr>
          <a:xfrm>
            <a:off x="292571" y="3044652"/>
            <a:ext cx="4682597" cy="3801041"/>
          </a:xfrm>
          <a:prstGeom prst="rect">
            <a:avLst/>
          </a:prstGeom>
          <a:noFill/>
        </p:spPr>
        <p:txBody>
          <a:bodyPr wrap="square">
            <a:spAutoFit/>
          </a:bodyPr>
          <a:lstStyle/>
          <a:p>
            <a:pPr marL="85725" indent="-85725"/>
            <a:r>
              <a:rPr lang="ja-JP" altLang="en-US" sz="1400" b="1" dirty="0">
                <a:latin typeface="BIZ UDPゴシック" panose="020B0400000000000000" pitchFamily="50" charset="-128"/>
                <a:ea typeface="BIZ UDPゴシック" panose="020B0400000000000000" pitchFamily="50" charset="-128"/>
              </a:rPr>
              <a:t>▶「けいはんな万博２０２５」を開催</a:t>
            </a:r>
          </a:p>
          <a:p>
            <a:pPr marL="182563" indent="-92075"/>
            <a:r>
              <a:rPr lang="ja-JP" altLang="en-US" sz="1200" dirty="0">
                <a:latin typeface="BIZ UDPゴシック" panose="020B0400000000000000" pitchFamily="50" charset="-128"/>
                <a:ea typeface="BIZ UDPゴシック" panose="020B0400000000000000" pitchFamily="50" charset="-128"/>
              </a:rPr>
              <a:t>・「万博会場（夢洲）」および「けいはんな学研都市のエリア」において、けいはんなの魅力を発信する「けいはんな万博</a:t>
            </a:r>
            <a:r>
              <a:rPr lang="en-US" altLang="ja-JP" sz="1200" dirty="0">
                <a:latin typeface="BIZ UDPゴシック" panose="020B0400000000000000" pitchFamily="50" charset="-128"/>
                <a:ea typeface="BIZ UDPゴシック" panose="020B0400000000000000" pitchFamily="50" charset="-128"/>
              </a:rPr>
              <a:t>2025</a:t>
            </a:r>
            <a:r>
              <a:rPr lang="ja-JP" altLang="en-US" sz="1200" dirty="0">
                <a:latin typeface="BIZ UDPゴシック" panose="020B0400000000000000" pitchFamily="50" charset="-128"/>
                <a:ea typeface="BIZ UDPゴシック" panose="020B0400000000000000" pitchFamily="50" charset="-128"/>
              </a:rPr>
              <a:t>」を実施</a:t>
            </a:r>
          </a:p>
          <a:p>
            <a:pPr marL="182563" indent="-92075"/>
            <a:r>
              <a:rPr lang="ja-JP" altLang="en-US" sz="1200" dirty="0">
                <a:latin typeface="BIZ UDPゴシック" panose="020B0400000000000000" pitchFamily="50" charset="-128"/>
                <a:ea typeface="BIZ UDPゴシック" panose="020B0400000000000000" pitchFamily="50" charset="-128"/>
              </a:rPr>
              <a:t>・こどもから大人まで幅広く、けいはんなの先端技術を体験できる展示や、技術や歴史・文化に触れられるワークショップを実施</a:t>
            </a:r>
          </a:p>
          <a:p>
            <a:pPr marL="182563" indent="-92075"/>
            <a:r>
              <a:rPr lang="ja-JP" altLang="en-US" sz="1200" dirty="0">
                <a:latin typeface="BIZ UDPゴシック" panose="020B0400000000000000" pitchFamily="50" charset="-128"/>
                <a:ea typeface="BIZ UDPゴシック" panose="020B0400000000000000" pitchFamily="50" charset="-128"/>
              </a:rPr>
              <a:t>・万博会期中において、ロボットやアバター、ウェルビーイング、</a:t>
            </a:r>
          </a:p>
          <a:p>
            <a:pPr marL="182563" indent="-92075"/>
            <a:r>
              <a:rPr lang="ja-JP" altLang="en-US" sz="1200" dirty="0">
                <a:latin typeface="BIZ UDPゴシック" panose="020B0400000000000000" pitchFamily="50" charset="-128"/>
                <a:ea typeface="BIZ UDPゴシック" panose="020B0400000000000000" pitchFamily="50" charset="-128"/>
              </a:rPr>
              <a:t>　スタートアップ、サイエンス</a:t>
            </a:r>
            <a:r>
              <a:rPr lang="en-US" altLang="ja-JP" sz="1200" dirty="0">
                <a:latin typeface="BIZ UDPゴシック" panose="020B0400000000000000" pitchFamily="50" charset="-128"/>
                <a:ea typeface="BIZ UDPゴシック" panose="020B0400000000000000" pitchFamily="50" charset="-128"/>
              </a:rPr>
              <a:t>&amp;</a:t>
            </a:r>
            <a:r>
              <a:rPr lang="ja-JP" altLang="en-US" sz="1200" dirty="0">
                <a:latin typeface="BIZ UDPゴシック" panose="020B0400000000000000" pitchFamily="50" charset="-128"/>
                <a:ea typeface="BIZ UDPゴシック" panose="020B0400000000000000" pitchFamily="50" charset="-128"/>
              </a:rPr>
              <a:t>アートなど、多様な分野にわたり、</a:t>
            </a:r>
            <a:r>
              <a:rPr lang="en-US" altLang="ja-JP" sz="1200" dirty="0">
                <a:latin typeface="BIZ UDPゴシック" panose="020B0400000000000000" pitchFamily="50" charset="-128"/>
                <a:ea typeface="BIZ UDPゴシック" panose="020B0400000000000000" pitchFamily="50" charset="-128"/>
              </a:rPr>
              <a:t>74</a:t>
            </a:r>
            <a:r>
              <a:rPr lang="ja-JP" altLang="en-US" sz="1200" dirty="0">
                <a:latin typeface="BIZ UDPゴシック" panose="020B0400000000000000" pitchFamily="50" charset="-128"/>
                <a:ea typeface="BIZ UDPゴシック" panose="020B0400000000000000" pitchFamily="50" charset="-128"/>
              </a:rPr>
              <a:t>ものイベントを展開</a:t>
            </a:r>
          </a:p>
          <a:p>
            <a:endParaRPr lang="en-US" altLang="zh-TW"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　万博会場（夢洲）</a:t>
            </a:r>
            <a:endParaRPr lang="en-US" altLang="zh-TW"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日程：</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23</a:t>
            </a:r>
            <a:r>
              <a:rPr lang="ja-JP" altLang="en-US" sz="1200" dirty="0">
                <a:latin typeface="BIZ UDPゴシック" panose="020B0400000000000000" pitchFamily="50" charset="-128"/>
                <a:ea typeface="BIZ UDPゴシック" panose="020B0400000000000000" pitchFamily="50" charset="-128"/>
              </a:rPr>
              <a:t>日、</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19</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会場：大阪ヘルスケアパビリオン　リボーンステージ</a:t>
            </a:r>
          </a:p>
          <a:p>
            <a:pPr marL="534988" indent="-534988"/>
            <a:r>
              <a:rPr lang="ja-JP" altLang="en-US" sz="1200" dirty="0">
                <a:latin typeface="BIZ UDPゴシック" panose="020B0400000000000000" pitchFamily="50" charset="-128"/>
                <a:ea typeface="BIZ UDPゴシック" panose="020B0400000000000000" pitchFamily="50" charset="-128"/>
              </a:rPr>
              <a:t>  　内容：科学技術や文化に関心を持ってもらう機会として、以下の</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つを実施</a:t>
            </a:r>
            <a:endParaRPr lang="en-US" altLang="ja-JP" sz="1200" dirty="0">
              <a:latin typeface="BIZ UDPゴシック" panose="020B0400000000000000" pitchFamily="50" charset="-128"/>
              <a:ea typeface="BIZ UDPゴシック" panose="020B0400000000000000" pitchFamily="50" charset="-128"/>
            </a:endParaRPr>
          </a:p>
          <a:p>
            <a:pPr marL="534988"/>
            <a:r>
              <a:rPr lang="ja-JP" altLang="en-US" sz="1200" dirty="0">
                <a:latin typeface="BIZ UDPゴシック" panose="020B0400000000000000" pitchFamily="50" charset="-128"/>
                <a:ea typeface="BIZ UDPゴシック" panose="020B0400000000000000" pitchFamily="50" charset="-128"/>
              </a:rPr>
              <a:t>　　体験展示（</a:t>
            </a:r>
            <a:r>
              <a:rPr lang="en-US" altLang="ja-JP" sz="1200" dirty="0">
                <a:latin typeface="BIZ UDPゴシック" panose="020B0400000000000000" pitchFamily="50" charset="-128"/>
                <a:ea typeface="BIZ UDPゴシック" panose="020B0400000000000000" pitchFamily="50" charset="-128"/>
              </a:rPr>
              <a:t>XR</a:t>
            </a:r>
            <a:r>
              <a:rPr lang="ja-JP" altLang="en-US" sz="1200" dirty="0">
                <a:latin typeface="BIZ UDPゴシック" panose="020B0400000000000000" pitchFamily="50" charset="-128"/>
                <a:ea typeface="BIZ UDPゴシック" panose="020B0400000000000000" pitchFamily="50" charset="-128"/>
              </a:rPr>
              <a:t>、アバターなど）　　</a:t>
            </a:r>
          </a:p>
          <a:p>
            <a:pPr marL="534988"/>
            <a:r>
              <a:rPr lang="ja-JP" altLang="en-US" sz="1200" dirty="0">
                <a:latin typeface="BIZ UDPゴシック" panose="020B0400000000000000" pitchFamily="50" charset="-128"/>
                <a:ea typeface="BIZ UDPゴシック" panose="020B0400000000000000" pitchFamily="50" charset="-128"/>
              </a:rPr>
              <a:t>　　ワークショップ（化学実験、茶摘み体験など）　　</a:t>
            </a:r>
          </a:p>
          <a:p>
            <a:pPr marL="534988"/>
            <a:r>
              <a:rPr lang="ja-JP" altLang="en-US" sz="1200" dirty="0">
                <a:latin typeface="BIZ UDPゴシック" panose="020B0400000000000000" pitchFamily="50" charset="-128"/>
                <a:ea typeface="BIZ UDPゴシック" panose="020B0400000000000000" pitchFamily="50" charset="-128"/>
              </a:rPr>
              <a:t>　　クイズラリー　　</a:t>
            </a:r>
          </a:p>
          <a:p>
            <a:pPr marL="534988"/>
            <a:r>
              <a:rPr lang="ja-JP" altLang="en-US" sz="1200" dirty="0">
                <a:latin typeface="BIZ UDPゴシック" panose="020B0400000000000000" pitchFamily="50" charset="-128"/>
                <a:ea typeface="BIZ UDPゴシック" panose="020B0400000000000000" pitchFamily="50" charset="-128"/>
              </a:rPr>
              <a:t>　　ゆるキャラ集合（</a:t>
            </a:r>
            <a:r>
              <a:rPr lang="en-US" altLang="ja-JP" sz="1200" dirty="0">
                <a:latin typeface="BIZ UDPゴシック" panose="020B0400000000000000" pitchFamily="50" charset="-128"/>
                <a:ea typeface="BIZ UDPゴシック" panose="020B0400000000000000" pitchFamily="50" charset="-128"/>
              </a:rPr>
              <a:t>3</a:t>
            </a:r>
            <a:r>
              <a:rPr lang="ja-JP" altLang="en-US" sz="1200" dirty="0">
                <a:latin typeface="BIZ UDPゴシック" panose="020B0400000000000000" pitchFamily="50" charset="-128"/>
                <a:ea typeface="BIZ UDPゴシック" panose="020B0400000000000000" pitchFamily="50" charset="-128"/>
              </a:rPr>
              <a:t>府県ゆるキャラ＋ミャクミャク）</a:t>
            </a:r>
            <a:endParaRPr lang="en-US" altLang="ja-JP" sz="1200" dirty="0">
              <a:latin typeface="BIZ UDPゴシック" panose="020B0400000000000000" pitchFamily="50" charset="-128"/>
              <a:ea typeface="BIZ UDPゴシック" panose="020B0400000000000000" pitchFamily="50" charset="-128"/>
            </a:endParaRPr>
          </a:p>
          <a:p>
            <a:pPr marL="534988" indent="-534988"/>
            <a:r>
              <a:rPr lang="ja-JP" altLang="en-US" sz="1200" dirty="0">
                <a:latin typeface="BIZ UDPゴシック" panose="020B0400000000000000" pitchFamily="50" charset="-128"/>
                <a:ea typeface="BIZ UDPゴシック" panose="020B0400000000000000" pitchFamily="50" charset="-128"/>
              </a:rPr>
              <a:t>    来場者数：延べ約</a:t>
            </a:r>
            <a:r>
              <a:rPr lang="en-US" altLang="ja-JP" sz="1200" dirty="0">
                <a:latin typeface="BIZ UDPゴシック" panose="020B0400000000000000" pitchFamily="50" charset="-128"/>
                <a:ea typeface="BIZ UDPゴシック" panose="020B0400000000000000" pitchFamily="50" charset="-128"/>
              </a:rPr>
              <a:t>5,000</a:t>
            </a:r>
            <a:r>
              <a:rPr lang="ja-JP" altLang="en-US" sz="1200" dirty="0">
                <a:latin typeface="BIZ UDPゴシック" panose="020B0400000000000000" pitchFamily="50" charset="-128"/>
                <a:ea typeface="BIZ UDPゴシック" panose="020B0400000000000000" pitchFamily="50" charset="-128"/>
              </a:rPr>
              <a:t>名</a:t>
            </a:r>
          </a:p>
          <a:p>
            <a:endParaRPr lang="en-US" altLang="zh-TW"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97</a:t>
            </a:fld>
            <a:endParaRPr kumimoji="1" lang="ja-JP" altLang="en-US" dirty="0"/>
          </a:p>
        </p:txBody>
      </p:sp>
      <p:grpSp>
        <p:nvGrpSpPr>
          <p:cNvPr id="30" name="グループ化 29">
            <a:extLst>
              <a:ext uri="{FF2B5EF4-FFF2-40B4-BE49-F238E27FC236}">
                <a16:creationId xmlns:a16="http://schemas.microsoft.com/office/drawing/2014/main" id="{454F2C98-C8E3-403D-B479-7004E212B135}"/>
              </a:ext>
            </a:extLst>
          </p:cNvPr>
          <p:cNvGrpSpPr/>
          <p:nvPr/>
        </p:nvGrpSpPr>
        <p:grpSpPr>
          <a:xfrm>
            <a:off x="5036215" y="2631376"/>
            <a:ext cx="4604935" cy="2095590"/>
            <a:chOff x="-2820842" y="8596716"/>
            <a:chExt cx="5067627" cy="2306149"/>
          </a:xfrm>
        </p:grpSpPr>
        <p:sp>
          <p:nvSpPr>
            <p:cNvPr id="31" name="正方形/長方形 30">
              <a:extLst>
                <a:ext uri="{FF2B5EF4-FFF2-40B4-BE49-F238E27FC236}">
                  <a16:creationId xmlns:a16="http://schemas.microsoft.com/office/drawing/2014/main" id="{B792D45B-1565-4F98-B1FD-110FDE32D822}"/>
                </a:ext>
              </a:extLst>
            </p:cNvPr>
            <p:cNvSpPr/>
            <p:nvPr/>
          </p:nvSpPr>
          <p:spPr>
            <a:xfrm>
              <a:off x="-2815705" y="8605545"/>
              <a:ext cx="5062490" cy="2297320"/>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43025FFE-7F34-4A4E-B6D7-4A5D6B4C312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7182" y="9169104"/>
              <a:ext cx="1534663" cy="963934"/>
            </a:xfrm>
            <a:prstGeom prst="rect">
              <a:avLst/>
            </a:prstGeom>
          </p:spPr>
        </p:pic>
        <p:pic>
          <p:nvPicPr>
            <p:cNvPr id="33" name="図 32">
              <a:extLst>
                <a:ext uri="{FF2B5EF4-FFF2-40B4-BE49-F238E27FC236}">
                  <a16:creationId xmlns:a16="http://schemas.microsoft.com/office/drawing/2014/main" id="{8ACF1D13-0826-4C18-958B-98B13FD9DDC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91138" y="9172815"/>
              <a:ext cx="1527091" cy="951227"/>
            </a:xfrm>
            <a:prstGeom prst="rect">
              <a:avLst/>
            </a:prstGeom>
          </p:spPr>
        </p:pic>
        <p:sp>
          <p:nvSpPr>
            <p:cNvPr id="34" name="正方形/長方形 33">
              <a:extLst>
                <a:ext uri="{FF2B5EF4-FFF2-40B4-BE49-F238E27FC236}">
                  <a16:creationId xmlns:a16="http://schemas.microsoft.com/office/drawing/2014/main" id="{8E02F60A-06E0-4B9E-9A39-75937CC8D4FF}"/>
                </a:ext>
              </a:extLst>
            </p:cNvPr>
            <p:cNvSpPr/>
            <p:nvPr/>
          </p:nvSpPr>
          <p:spPr>
            <a:xfrm>
              <a:off x="-2820842" y="8596716"/>
              <a:ext cx="1017476" cy="3153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体験展示</a:t>
              </a:r>
            </a:p>
          </p:txBody>
        </p:sp>
        <p:sp>
          <p:nvSpPr>
            <p:cNvPr id="35" name="テキスト ボックス 34">
              <a:extLst>
                <a:ext uri="{FF2B5EF4-FFF2-40B4-BE49-F238E27FC236}">
                  <a16:creationId xmlns:a16="http://schemas.microsoft.com/office/drawing/2014/main" id="{4588F84D-0495-47AE-8D9D-E471C270C325}"/>
                </a:ext>
              </a:extLst>
            </p:cNvPr>
            <p:cNvSpPr txBox="1"/>
            <p:nvPr/>
          </p:nvSpPr>
          <p:spPr>
            <a:xfrm>
              <a:off x="-1795746" y="8676793"/>
              <a:ext cx="3984938" cy="362403"/>
            </a:xfrm>
            <a:prstGeom prst="rect">
              <a:avLst/>
            </a:prstGeom>
            <a:noFill/>
            <a:ln>
              <a:noFill/>
            </a:ln>
          </p:spPr>
          <p:txBody>
            <a:bodyPr wrap="square" lIns="37992" tIns="0" rIns="0" bIns="0" rtlCol="0" anchor="t" anchorCtr="0">
              <a:noAutofit/>
            </a:bodyPr>
            <a:lstStyle/>
            <a:p>
              <a:pPr algn="l"/>
              <a:r>
                <a:rPr lang="ja-JP" altLang="en-US" sz="1050" dirty="0">
                  <a:latin typeface="BIZ UDPゴシック" panose="020B0400000000000000" pitchFamily="50" charset="-128"/>
                  <a:ea typeface="BIZ UDPゴシック" panose="020B0400000000000000" pitchFamily="50" charset="-128"/>
                  <a:cs typeface="Calibri"/>
                </a:rPr>
                <a:t>けいはんなの先端技術を体験できる展示を実施。</a:t>
              </a:r>
              <a:endParaRPr lang="en-US" altLang="ja-JP" sz="1050" dirty="0">
                <a:latin typeface="BIZ UDPゴシック" panose="020B0400000000000000" pitchFamily="50" charset="-128"/>
                <a:ea typeface="BIZ UDPゴシック" panose="020B0400000000000000" pitchFamily="50" charset="-128"/>
                <a:cs typeface="Calibri"/>
              </a:endParaRPr>
            </a:p>
          </p:txBody>
        </p:sp>
        <p:sp>
          <p:nvSpPr>
            <p:cNvPr id="36" name="コンテンツ プレースホルダー 2">
              <a:extLst>
                <a:ext uri="{FF2B5EF4-FFF2-40B4-BE49-F238E27FC236}">
                  <a16:creationId xmlns:a16="http://schemas.microsoft.com/office/drawing/2014/main" id="{117FEED3-2B42-4C84-B85A-6325BB68858F}"/>
                </a:ext>
              </a:extLst>
            </p:cNvPr>
            <p:cNvSpPr txBox="1">
              <a:spLocks/>
            </p:cNvSpPr>
            <p:nvPr/>
          </p:nvSpPr>
          <p:spPr>
            <a:xfrm>
              <a:off x="-1100282" y="10178161"/>
              <a:ext cx="1554442" cy="56690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latin typeface="BIZ UDPゴシック" panose="020B0400000000000000" pitchFamily="50" charset="-128"/>
                  <a:ea typeface="BIZ UDPゴシック" panose="020B0400000000000000" pitchFamily="50" charset="-128"/>
                </a:rPr>
                <a:t>食べ物の見た目を変えることで味覚を操作する最新の</a:t>
              </a:r>
              <a:r>
                <a:rPr lang="en-US" altLang="ja-JP" sz="1050" b="1" dirty="0">
                  <a:latin typeface="BIZ UDPゴシック" panose="020B0400000000000000" pitchFamily="50" charset="-128"/>
                  <a:ea typeface="BIZ UDPゴシック" panose="020B0400000000000000" pitchFamily="50" charset="-128"/>
                </a:rPr>
                <a:t>AR</a:t>
              </a:r>
              <a:r>
                <a:rPr lang="ja-JP" altLang="en-US" sz="1050" b="1" dirty="0">
                  <a:latin typeface="BIZ UDPゴシック" panose="020B0400000000000000" pitchFamily="50" charset="-128"/>
                  <a:ea typeface="BIZ UDPゴシック" panose="020B0400000000000000" pitchFamily="50" charset="-128"/>
                </a:rPr>
                <a:t>技術</a:t>
              </a:r>
              <a:r>
                <a:rPr lang="ja-JP" altLang="en-US" sz="1050" dirty="0">
                  <a:latin typeface="BIZ UDPゴシック" panose="020B0400000000000000" pitchFamily="50" charset="-128"/>
                  <a:ea typeface="BIZ UDPゴシック" panose="020B0400000000000000" pitchFamily="50" charset="-128"/>
                </a:rPr>
                <a:t>を体験</a:t>
              </a:r>
              <a:endParaRPr lang="en-US" altLang="ja-JP" sz="1050" dirty="0">
                <a:latin typeface="BIZ UDPゴシック" panose="020B0400000000000000" pitchFamily="50" charset="-128"/>
                <a:ea typeface="BIZ UDPゴシック" panose="020B0400000000000000" pitchFamily="50" charset="-128"/>
              </a:endParaRPr>
            </a:p>
          </p:txBody>
        </p:sp>
        <p:sp>
          <p:nvSpPr>
            <p:cNvPr id="37" name="コンテンツ プレースホルダー 2">
              <a:extLst>
                <a:ext uri="{FF2B5EF4-FFF2-40B4-BE49-F238E27FC236}">
                  <a16:creationId xmlns:a16="http://schemas.microsoft.com/office/drawing/2014/main" id="{149BE122-15C6-42B2-A88F-30B757599F56}"/>
                </a:ext>
              </a:extLst>
            </p:cNvPr>
            <p:cNvSpPr txBox="1">
              <a:spLocks/>
            </p:cNvSpPr>
            <p:nvPr/>
          </p:nvSpPr>
          <p:spPr>
            <a:xfrm>
              <a:off x="559562" y="10188267"/>
              <a:ext cx="1605791" cy="5118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latin typeface="BIZ UDPゴシック" panose="020B0400000000000000" pitchFamily="50" charset="-128"/>
                  <a:ea typeface="BIZ UDPゴシック" panose="020B0400000000000000" pitchFamily="50" charset="-128"/>
                </a:rPr>
                <a:t>万博会場からけいはんな学研都市にある</a:t>
              </a:r>
              <a:r>
                <a:rPr lang="ja-JP" altLang="en-US" sz="1050" b="1" dirty="0">
                  <a:latin typeface="BIZ UDPゴシック" panose="020B0400000000000000" pitchFamily="50" charset="-128"/>
                  <a:ea typeface="BIZ UDPゴシック" panose="020B0400000000000000" pitchFamily="50" charset="-128"/>
                </a:rPr>
                <a:t>アバターロボット</a:t>
              </a:r>
              <a:r>
                <a:rPr lang="ja-JP" altLang="en-US" sz="1050" dirty="0">
                  <a:latin typeface="BIZ UDPゴシック" panose="020B0400000000000000" pitchFamily="50" charset="-128"/>
                  <a:ea typeface="BIZ UDPゴシック" panose="020B0400000000000000" pitchFamily="50" charset="-128"/>
                </a:rPr>
                <a:t>を操作し、同エリアを散策</a:t>
              </a:r>
              <a:endParaRPr lang="en-US" altLang="ja-JP" sz="1050" dirty="0">
                <a:latin typeface="BIZ UDPゴシック" panose="020B0400000000000000" pitchFamily="50" charset="-128"/>
                <a:ea typeface="BIZ UDPゴシック" panose="020B0400000000000000" pitchFamily="50" charset="-128"/>
              </a:endParaRPr>
            </a:p>
          </p:txBody>
        </p:sp>
        <p:pic>
          <p:nvPicPr>
            <p:cNvPr id="38" name="Picture 2">
              <a:extLst>
                <a:ext uri="{FF2B5EF4-FFF2-40B4-BE49-F238E27FC236}">
                  <a16:creationId xmlns:a16="http://schemas.microsoft.com/office/drawing/2014/main" id="{253F56CA-8318-4D9E-A629-C95FCB7637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712901" y="9183031"/>
              <a:ext cx="1481349" cy="933295"/>
            </a:xfrm>
            <a:prstGeom prst="rect">
              <a:avLst/>
            </a:prstGeom>
            <a:noFill/>
            <a:extLst>
              <a:ext uri="{909E8E84-426E-40DD-AFC4-6F175D3DCCD1}">
                <a14:hiddenFill xmlns:a14="http://schemas.microsoft.com/office/drawing/2010/main">
                  <a:solidFill>
                    <a:srgbClr val="FFFFFF"/>
                  </a:solidFill>
                </a14:hiddenFill>
              </a:ext>
            </a:extLst>
          </p:spPr>
        </p:pic>
        <p:sp>
          <p:nvSpPr>
            <p:cNvPr id="39" name="コンテンツ プレースホルダー 2">
              <a:extLst>
                <a:ext uri="{FF2B5EF4-FFF2-40B4-BE49-F238E27FC236}">
                  <a16:creationId xmlns:a16="http://schemas.microsoft.com/office/drawing/2014/main" id="{74261480-17FE-46FD-B92B-071A4474D07F}"/>
                </a:ext>
              </a:extLst>
            </p:cNvPr>
            <p:cNvSpPr txBox="1">
              <a:spLocks/>
            </p:cNvSpPr>
            <p:nvPr/>
          </p:nvSpPr>
          <p:spPr>
            <a:xfrm>
              <a:off x="-2715533" y="10175168"/>
              <a:ext cx="1546868" cy="69290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050" b="1" dirty="0">
                  <a:latin typeface="BIZ UDPゴシック" panose="020B0400000000000000" pitchFamily="50" charset="-128"/>
                  <a:ea typeface="BIZ UDPゴシック" panose="020B0400000000000000" pitchFamily="50" charset="-128"/>
                </a:rPr>
                <a:t>MR</a:t>
              </a:r>
              <a:r>
                <a:rPr lang="ja-JP" altLang="en-US" sz="1050" b="1" dirty="0">
                  <a:latin typeface="BIZ UDPゴシック" panose="020B0400000000000000" pitchFamily="50" charset="-128"/>
                  <a:ea typeface="BIZ UDPゴシック" panose="020B0400000000000000" pitchFamily="50" charset="-128"/>
                </a:rPr>
                <a:t>技術</a:t>
              </a:r>
              <a:r>
                <a:rPr lang="ja-JP" altLang="en-US" sz="1050" dirty="0">
                  <a:latin typeface="BIZ UDPゴシック" panose="020B0400000000000000" pitchFamily="50" charset="-128"/>
                  <a:ea typeface="BIZ UDPゴシック" panose="020B0400000000000000" pitchFamily="50" charset="-128"/>
                </a:rPr>
                <a:t>を使い、現実とバーチャルを自然に接続。よりリアルな体験を実現</a:t>
              </a:r>
              <a:endParaRPr lang="en-US" altLang="ja-JP" sz="1050" dirty="0">
                <a:latin typeface="BIZ UDPゴシック" panose="020B0400000000000000" pitchFamily="50" charset="-128"/>
                <a:ea typeface="BIZ UDPゴシック" panose="020B0400000000000000" pitchFamily="50" charset="-128"/>
              </a:endParaRPr>
            </a:p>
          </p:txBody>
        </p:sp>
      </p:grpSp>
      <p:grpSp>
        <p:nvGrpSpPr>
          <p:cNvPr id="40" name="グループ化 39">
            <a:extLst>
              <a:ext uri="{FF2B5EF4-FFF2-40B4-BE49-F238E27FC236}">
                <a16:creationId xmlns:a16="http://schemas.microsoft.com/office/drawing/2014/main" id="{7B4B158A-D814-4EBB-B1BD-F4348E3496F3}"/>
              </a:ext>
            </a:extLst>
          </p:cNvPr>
          <p:cNvGrpSpPr/>
          <p:nvPr/>
        </p:nvGrpSpPr>
        <p:grpSpPr>
          <a:xfrm>
            <a:off x="5036215" y="4878033"/>
            <a:ext cx="4587360" cy="2092384"/>
            <a:chOff x="2333504" y="8600243"/>
            <a:chExt cx="4570038" cy="2302621"/>
          </a:xfrm>
        </p:grpSpPr>
        <p:sp>
          <p:nvSpPr>
            <p:cNvPr id="59" name="正方形/長方形 58">
              <a:extLst>
                <a:ext uri="{FF2B5EF4-FFF2-40B4-BE49-F238E27FC236}">
                  <a16:creationId xmlns:a16="http://schemas.microsoft.com/office/drawing/2014/main" id="{F6676BED-40C1-44F1-AE95-6FD9C523A19F}"/>
                </a:ext>
              </a:extLst>
            </p:cNvPr>
            <p:cNvSpPr/>
            <p:nvPr/>
          </p:nvSpPr>
          <p:spPr>
            <a:xfrm>
              <a:off x="2333504" y="8610629"/>
              <a:ext cx="4570038" cy="2292235"/>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2DBF6B91-00A1-4E37-8C5F-B21CF0410783}"/>
                </a:ext>
              </a:extLst>
            </p:cNvPr>
            <p:cNvSpPr txBox="1"/>
            <p:nvPr/>
          </p:nvSpPr>
          <p:spPr>
            <a:xfrm>
              <a:off x="3505648" y="8676033"/>
              <a:ext cx="3397894" cy="398533"/>
            </a:xfrm>
            <a:prstGeom prst="rect">
              <a:avLst/>
            </a:prstGeom>
            <a:noFill/>
            <a:ln>
              <a:noFill/>
            </a:ln>
          </p:spPr>
          <p:txBody>
            <a:bodyPr wrap="square" lIns="37992" tIns="0" rIns="0" bIns="0" rtlCol="0" anchor="t" anchorCtr="0">
              <a:noAutofit/>
            </a:bodyPr>
            <a:lstStyle/>
            <a:p>
              <a:pPr defTabSz="28693">
                <a:lnSpc>
                  <a:spcPts val="1600"/>
                </a:lnSpc>
              </a:pPr>
              <a:r>
                <a:rPr lang="ja-JP" altLang="en-US" sz="1050" dirty="0">
                  <a:latin typeface="BIZ UDPゴシック" panose="020B0400000000000000" pitchFamily="50" charset="-128"/>
                  <a:ea typeface="BIZ UDPゴシック" panose="020B0400000000000000" pitchFamily="50" charset="-128"/>
                  <a:cs typeface="Calibri"/>
                </a:rPr>
                <a:t>けいはんなの技術や歴史・文化に触れる機会の提供。</a:t>
              </a:r>
              <a:endParaRPr lang="en-US" altLang="ja-JP" sz="1050" dirty="0">
                <a:latin typeface="BIZ UDPゴシック" panose="020B0400000000000000" pitchFamily="50" charset="-128"/>
                <a:ea typeface="BIZ UDPゴシック" panose="020B0400000000000000" pitchFamily="50" charset="-128"/>
                <a:cs typeface="Calibri"/>
              </a:endParaRPr>
            </a:p>
          </p:txBody>
        </p:sp>
        <p:pic>
          <p:nvPicPr>
            <p:cNvPr id="61" name="図 60">
              <a:extLst>
                <a:ext uri="{FF2B5EF4-FFF2-40B4-BE49-F238E27FC236}">
                  <a16:creationId xmlns:a16="http://schemas.microsoft.com/office/drawing/2014/main" id="{D96A76E3-1217-4BA6-A3B0-450F8AAFDF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499" r="1460"/>
            <a:stretch/>
          </p:blipFill>
          <p:spPr>
            <a:xfrm>
              <a:off x="5356691" y="9084953"/>
              <a:ext cx="1486299" cy="975685"/>
            </a:xfrm>
            <a:prstGeom prst="rect">
              <a:avLst/>
            </a:prstGeom>
          </p:spPr>
        </p:pic>
        <p:pic>
          <p:nvPicPr>
            <p:cNvPr id="62" name="図 61">
              <a:extLst>
                <a:ext uri="{FF2B5EF4-FFF2-40B4-BE49-F238E27FC236}">
                  <a16:creationId xmlns:a16="http://schemas.microsoft.com/office/drawing/2014/main" id="{0293F010-3CEB-4F44-B425-6F6D8D8C51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47" r="12957"/>
            <a:stretch/>
          </p:blipFill>
          <p:spPr>
            <a:xfrm>
              <a:off x="3808944" y="9090164"/>
              <a:ext cx="1486299" cy="964101"/>
            </a:xfrm>
            <a:prstGeom prst="rect">
              <a:avLst/>
            </a:prstGeom>
          </p:spPr>
        </p:pic>
        <p:sp>
          <p:nvSpPr>
            <p:cNvPr id="63" name="コンテンツ プレースホルダー 2">
              <a:extLst>
                <a:ext uri="{FF2B5EF4-FFF2-40B4-BE49-F238E27FC236}">
                  <a16:creationId xmlns:a16="http://schemas.microsoft.com/office/drawing/2014/main" id="{D3B6A82D-4ED1-402B-AE7E-C5EACF798D55}"/>
                </a:ext>
              </a:extLst>
            </p:cNvPr>
            <p:cNvSpPr txBox="1">
              <a:spLocks/>
            </p:cNvSpPr>
            <p:nvPr/>
          </p:nvSpPr>
          <p:spPr>
            <a:xfrm>
              <a:off x="5355794" y="10111011"/>
              <a:ext cx="1486299" cy="55795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latin typeface="BIZ UDPゴシック" panose="020B0400000000000000" pitchFamily="50" charset="-128"/>
                  <a:ea typeface="BIZ UDPゴシック" panose="020B0400000000000000" pitchFamily="50" charset="-128"/>
                </a:rPr>
                <a:t>お茶摘みを体験し、生産者からお茶の作り方を</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学ぶ</a:t>
              </a:r>
              <a:endParaRPr lang="en-US" altLang="ja-JP" sz="1050" dirty="0">
                <a:latin typeface="BIZ UDPゴシック" panose="020B0400000000000000" pitchFamily="50" charset="-128"/>
                <a:ea typeface="BIZ UDPゴシック" panose="020B0400000000000000" pitchFamily="50" charset="-128"/>
              </a:endParaRPr>
            </a:p>
          </p:txBody>
        </p:sp>
        <p:sp>
          <p:nvSpPr>
            <p:cNvPr id="64" name="コンテンツ プレースホルダー 2">
              <a:extLst>
                <a:ext uri="{FF2B5EF4-FFF2-40B4-BE49-F238E27FC236}">
                  <a16:creationId xmlns:a16="http://schemas.microsoft.com/office/drawing/2014/main" id="{1ACD9138-E4BD-436D-93B5-AD25929341EF}"/>
                </a:ext>
              </a:extLst>
            </p:cNvPr>
            <p:cNvSpPr txBox="1">
              <a:spLocks/>
            </p:cNvSpPr>
            <p:nvPr/>
          </p:nvSpPr>
          <p:spPr>
            <a:xfrm>
              <a:off x="3808944" y="10077180"/>
              <a:ext cx="1486299" cy="72686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latin typeface="BIZ UDPゴシック" panose="020B0400000000000000" pitchFamily="50" charset="-128"/>
                  <a:ea typeface="BIZ UDPゴシック" panose="020B0400000000000000" pitchFamily="50" charset="-128"/>
                </a:rPr>
                <a:t>果物電池で動くロボットペンギンとのふれあいを通して、エネルギーについて学ぶ</a:t>
              </a:r>
              <a:endParaRPr lang="en-US" altLang="ja-JP" sz="1050" dirty="0">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8369F8C2-5E13-4601-9A70-EF300EB2F28D}"/>
                </a:ext>
              </a:extLst>
            </p:cNvPr>
            <p:cNvSpPr/>
            <p:nvPr/>
          </p:nvSpPr>
          <p:spPr>
            <a:xfrm>
              <a:off x="2334294" y="8600243"/>
              <a:ext cx="1170900" cy="31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ワークショップ</a:t>
              </a:r>
            </a:p>
          </p:txBody>
        </p:sp>
        <p:sp>
          <p:nvSpPr>
            <p:cNvPr id="66" name="コンテンツ プレースホルダー 2">
              <a:extLst>
                <a:ext uri="{FF2B5EF4-FFF2-40B4-BE49-F238E27FC236}">
                  <a16:creationId xmlns:a16="http://schemas.microsoft.com/office/drawing/2014/main" id="{1C10EC91-3D4D-4F58-8C5B-61820A074EEA}"/>
                </a:ext>
              </a:extLst>
            </p:cNvPr>
            <p:cNvSpPr txBox="1">
              <a:spLocks/>
            </p:cNvSpPr>
            <p:nvPr/>
          </p:nvSpPr>
          <p:spPr>
            <a:xfrm>
              <a:off x="2403614" y="10087617"/>
              <a:ext cx="1285950" cy="70279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050" dirty="0">
                  <a:latin typeface="BIZ UDPゴシック" panose="020B0400000000000000" pitchFamily="50" charset="-128"/>
                  <a:ea typeface="BIZ UDPゴシック" panose="020B0400000000000000" pitchFamily="50" charset="-128"/>
                </a:rPr>
                <a:t>セロテープで作るステンドグラス。簡単な工作を通して光の現象を学ぶ</a:t>
              </a:r>
              <a:endParaRPr lang="en-US" altLang="ja-JP" sz="1050" dirty="0">
                <a:latin typeface="BIZ UDPゴシック" panose="020B0400000000000000" pitchFamily="50" charset="-128"/>
                <a:ea typeface="BIZ UDPゴシック" panose="020B0400000000000000" pitchFamily="50" charset="-128"/>
              </a:endParaRPr>
            </a:p>
          </p:txBody>
        </p:sp>
        <p:pic>
          <p:nvPicPr>
            <p:cNvPr id="67" name="Picture 2" descr="sute">
              <a:extLst>
                <a:ext uri="{FF2B5EF4-FFF2-40B4-BE49-F238E27FC236}">
                  <a16:creationId xmlns:a16="http://schemas.microsoft.com/office/drawing/2014/main" id="{6342AE8B-1B6A-42FA-8B40-B6DCA1B4FF4B}"/>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28837" y="9084953"/>
              <a:ext cx="1291208" cy="964102"/>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楕円 40">
            <a:extLst>
              <a:ext uri="{FF2B5EF4-FFF2-40B4-BE49-F238E27FC236}">
                <a16:creationId xmlns:a16="http://schemas.microsoft.com/office/drawing/2014/main" id="{088B5CC3-C427-4634-B7D7-E5E2C7D4C788}"/>
              </a:ext>
            </a:extLst>
          </p:cNvPr>
          <p:cNvSpPr/>
          <p:nvPr/>
        </p:nvSpPr>
        <p:spPr>
          <a:xfrm>
            <a:off x="180309" y="95579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42" name="楕円 41">
            <a:extLst>
              <a:ext uri="{FF2B5EF4-FFF2-40B4-BE49-F238E27FC236}">
                <a16:creationId xmlns:a16="http://schemas.microsoft.com/office/drawing/2014/main" id="{B32A025F-276B-4AAF-9060-1153CAF5ADC2}"/>
              </a:ext>
            </a:extLst>
          </p:cNvPr>
          <p:cNvSpPr/>
          <p:nvPr/>
        </p:nvSpPr>
        <p:spPr>
          <a:xfrm>
            <a:off x="245129" y="2515621"/>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43" name="楕円 42">
            <a:extLst>
              <a:ext uri="{FF2B5EF4-FFF2-40B4-BE49-F238E27FC236}">
                <a16:creationId xmlns:a16="http://schemas.microsoft.com/office/drawing/2014/main" id="{B69D01BC-F2AD-4E11-9CBB-7F9CEE7F3F6E}"/>
              </a:ext>
            </a:extLst>
          </p:cNvPr>
          <p:cNvSpPr/>
          <p:nvPr/>
        </p:nvSpPr>
        <p:spPr>
          <a:xfrm flipV="1">
            <a:off x="180309" y="733302"/>
            <a:ext cx="234116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669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b="1" dirty="0">
                <a:solidFill>
                  <a:prstClr val="white"/>
                </a:solidFill>
                <a:latin typeface="BIZ UDPゴシック" panose="020B0400000000000000" pitchFamily="50" charset="-128"/>
                <a:ea typeface="BIZ UDPゴシック" panose="020B0400000000000000" pitchFamily="50" charset="-128"/>
              </a:rPr>
              <a:t>学び</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□府民の万博を通した学び　</a:t>
            </a:r>
            <a:endParaRPr lang="en-US" altLang="ja-JP" sz="1400" b="1"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B74204EE-E22F-450B-BFAD-BBD53DF85FF8}"/>
              </a:ext>
            </a:extLst>
          </p:cNvPr>
          <p:cNvSpPr>
            <a:spLocks noGrp="1"/>
          </p:cNvSpPr>
          <p:nvPr>
            <p:ph type="sldNum" sz="quarter" idx="12"/>
          </p:nvPr>
        </p:nvSpPr>
        <p:spPr/>
        <p:txBody>
          <a:bodyPr/>
          <a:lstStyle/>
          <a:p>
            <a:fld id="{29F2EF1E-626E-4657-9017-205445D3C8E1}" type="slidenum">
              <a:rPr kumimoji="1" lang="ja-JP" altLang="en-US" smtClean="0"/>
              <a:t>98</a:t>
            </a:fld>
            <a:endParaRPr kumimoji="1" lang="ja-JP" altLang="en-US" dirty="0"/>
          </a:p>
        </p:txBody>
      </p:sp>
      <p:sp>
        <p:nvSpPr>
          <p:cNvPr id="12" name="正方形/長方形 11">
            <a:extLst>
              <a:ext uri="{FF2B5EF4-FFF2-40B4-BE49-F238E27FC236}">
                <a16:creationId xmlns:a16="http://schemas.microsoft.com/office/drawing/2014/main" id="{20642756-9961-4E6A-87E5-FF05BB797790}"/>
              </a:ext>
            </a:extLst>
          </p:cNvPr>
          <p:cNvSpPr/>
          <p:nvPr/>
        </p:nvSpPr>
        <p:spPr>
          <a:xfrm>
            <a:off x="405812" y="1536905"/>
            <a:ext cx="9311458" cy="76217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tabLst/>
            </a:pPr>
            <a:r>
              <a:rPr lang="ja-JP" altLang="en-US" sz="1400" dirty="0">
                <a:solidFill>
                  <a:schemeClr val="tx1"/>
                </a:solidFill>
                <a:latin typeface="BIZ UDPゴシック" panose="020B0400000000000000" pitchFamily="50" charset="-128"/>
                <a:ea typeface="BIZ UDPゴシック" panose="020B0400000000000000" pitchFamily="50" charset="-128"/>
              </a:rPr>
              <a:t>・がんの最先端治療法である</a:t>
            </a:r>
            <a:r>
              <a:rPr lang="en-US" altLang="ja-JP" sz="1400" dirty="0">
                <a:solidFill>
                  <a:schemeClr val="tx1"/>
                </a:solidFill>
                <a:latin typeface="BIZ UDPゴシック" panose="020B0400000000000000" pitchFamily="50" charset="-128"/>
                <a:ea typeface="BIZ UDPゴシック" panose="020B0400000000000000" pitchFamily="50" charset="-128"/>
              </a:rPr>
              <a:t>BNCT</a:t>
            </a:r>
            <a:r>
              <a:rPr lang="ja-JP" altLang="en-US" sz="1400" dirty="0">
                <a:solidFill>
                  <a:schemeClr val="tx1"/>
                </a:solidFill>
                <a:latin typeface="BIZ UDPゴシック" panose="020B0400000000000000" pitchFamily="50" charset="-128"/>
                <a:ea typeface="BIZ UDPゴシック" panose="020B0400000000000000" pitchFamily="50" charset="-128"/>
              </a:rPr>
              <a:t>を広く発信し、認知度の向上および関心の喚起</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1400" i="0" u="non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0" lang="en-US" altLang="ja-JP" sz="900" i="0" u="non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※BNCT</a:t>
            </a:r>
            <a:r>
              <a:rPr kumimoji="0" lang="ja-JP" altLang="en-US" sz="900" i="0" u="non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；ホウ素中性子捕捉療法（</a:t>
            </a:r>
            <a:r>
              <a:rPr kumimoji="0" lang="en-US" altLang="ja-JP" sz="900" i="0" u="non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Boron Neutron Capture Therapy</a:t>
            </a:r>
            <a:r>
              <a:rPr kumimoji="0" lang="ja-JP" altLang="en-US" sz="900" i="0" u="non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99EBE973-EABC-49CB-8C4B-00FDCF9D6354}"/>
              </a:ext>
            </a:extLst>
          </p:cNvPr>
          <p:cNvSpPr txBox="1"/>
          <p:nvPr/>
        </p:nvSpPr>
        <p:spPr>
          <a:xfrm>
            <a:off x="326342" y="2939140"/>
            <a:ext cx="6644352" cy="1815882"/>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万博会場に展示ブースを設置し、がんの最先端治療法である</a:t>
            </a:r>
            <a:r>
              <a:rPr lang="en-US" altLang="ja-JP" sz="1400" b="1" dirty="0">
                <a:latin typeface="BIZ UDPゴシック" panose="020B0400000000000000" pitchFamily="50" charset="-128"/>
                <a:ea typeface="BIZ UDPゴシック" panose="020B0400000000000000" pitchFamily="50" charset="-128"/>
              </a:rPr>
              <a:t>BNCT</a:t>
            </a:r>
            <a:r>
              <a:rPr lang="ja-JP" altLang="en-US" sz="1400" b="1" dirty="0">
                <a:latin typeface="BIZ UDPゴシック" panose="020B0400000000000000" pitchFamily="50" charset="-128"/>
                <a:ea typeface="BIZ UDPゴシック" panose="020B0400000000000000" pitchFamily="50" charset="-128"/>
              </a:rPr>
              <a:t>を広く発信</a:t>
            </a:r>
            <a:endParaRPr lang="en-US" altLang="ja-JP" sz="1200" dirty="0">
              <a:latin typeface="BIZ UDPゴシック" panose="020B0400000000000000" pitchFamily="50" charset="-128"/>
              <a:ea typeface="BIZ UDPゴシック" panose="020B0400000000000000" pitchFamily="50" charset="-128"/>
            </a:endParaRPr>
          </a:p>
          <a:p>
            <a:pPr marL="182563" indent="-85725"/>
            <a:r>
              <a:rPr lang="ja-JP" altLang="en-US" sz="1200" dirty="0">
                <a:latin typeface="BIZ UDPゴシック" panose="020B0400000000000000" pitchFamily="50" charset="-128"/>
                <a:ea typeface="BIZ UDPゴシック" panose="020B0400000000000000" pitchFamily="50" charset="-128"/>
              </a:rPr>
              <a:t>・会場に設置された大型ビジョンで、</a:t>
            </a:r>
            <a:r>
              <a:rPr lang="en-US" altLang="ja-JP" sz="1200" dirty="0">
                <a:latin typeface="BIZ UDPゴシック" panose="020B0400000000000000" pitchFamily="50" charset="-128"/>
                <a:ea typeface="BIZ UDPゴシック" panose="020B0400000000000000" pitchFamily="50" charset="-128"/>
              </a:rPr>
              <a:t>BNCT</a:t>
            </a:r>
            <a:r>
              <a:rPr lang="ja-JP" altLang="en-US" sz="1200" dirty="0">
                <a:latin typeface="BIZ UDPゴシック" panose="020B0400000000000000" pitchFamily="50" charset="-128"/>
                <a:ea typeface="BIZ UDPゴシック" panose="020B0400000000000000" pitchFamily="50" charset="-128"/>
              </a:rPr>
              <a:t>の専門家へのインタビュー動画や、治療の仕組みが</a:t>
            </a:r>
            <a:endParaRPr lang="en-US" altLang="ja-JP" sz="1200" dirty="0">
              <a:latin typeface="BIZ UDPゴシック" panose="020B0400000000000000" pitchFamily="50" charset="-128"/>
              <a:ea typeface="BIZ UDPゴシック" panose="020B0400000000000000" pitchFamily="50" charset="-128"/>
            </a:endParaRPr>
          </a:p>
          <a:p>
            <a:pPr marL="182563" indent="-85725"/>
            <a:r>
              <a:rPr lang="ja-JP" altLang="en-US" sz="1200" dirty="0">
                <a:latin typeface="BIZ UDPゴシック" panose="020B0400000000000000" pitchFamily="50" charset="-128"/>
                <a:ea typeface="BIZ UDPゴシック" panose="020B0400000000000000" pitchFamily="50" charset="-128"/>
              </a:rPr>
              <a:t>　わかる動画を常時放映</a:t>
            </a:r>
            <a:endParaRPr lang="en-US" altLang="ja-JP" sz="1200" dirty="0">
              <a:latin typeface="BIZ UDPゴシック" panose="020B0400000000000000" pitchFamily="50" charset="-128"/>
              <a:ea typeface="BIZ UDPゴシック" panose="020B0400000000000000" pitchFamily="50" charset="-128"/>
            </a:endParaRPr>
          </a:p>
          <a:p>
            <a:pPr marL="182563" indent="-85725"/>
            <a:r>
              <a:rPr lang="ja-JP" altLang="en-US" sz="1200" dirty="0">
                <a:latin typeface="BIZ UDPゴシック" panose="020B0400000000000000" pitchFamily="50" charset="-128"/>
                <a:ea typeface="BIZ UDPゴシック" panose="020B0400000000000000" pitchFamily="50" charset="-128"/>
              </a:rPr>
              <a:t>・事前に</a:t>
            </a:r>
            <a:r>
              <a:rPr lang="en-US" altLang="ja-JP" sz="1200" dirty="0">
                <a:latin typeface="BIZ UDPゴシック" panose="020B0400000000000000" pitchFamily="50" charset="-128"/>
                <a:ea typeface="BIZ UDPゴシック" panose="020B0400000000000000" pitchFamily="50" charset="-128"/>
              </a:rPr>
              <a:t>BNCT</a:t>
            </a:r>
            <a:r>
              <a:rPr lang="ja-JP" altLang="en-US" sz="1200" dirty="0">
                <a:latin typeface="BIZ UDPゴシック" panose="020B0400000000000000" pitchFamily="50" charset="-128"/>
                <a:ea typeface="BIZ UDPゴシック" panose="020B0400000000000000" pitchFamily="50" charset="-128"/>
              </a:rPr>
              <a:t>について学んだ府内の高校生がスケッチブックに手作りしたフリップを使用し、</a:t>
            </a:r>
            <a:endParaRPr lang="en-US" altLang="ja-JP" sz="1200" dirty="0">
              <a:latin typeface="BIZ UDPゴシック" panose="020B0400000000000000" pitchFamily="50" charset="-128"/>
              <a:ea typeface="BIZ UDPゴシック" panose="020B0400000000000000" pitchFamily="50" charset="-128"/>
            </a:endParaRPr>
          </a:p>
          <a:p>
            <a:pPr marL="182563" indent="-85725"/>
            <a:r>
              <a:rPr lang="ja-JP" altLang="en-US" sz="1200" dirty="0">
                <a:latin typeface="BIZ UDPゴシック" panose="020B0400000000000000" pitchFamily="50" charset="-128"/>
                <a:ea typeface="BIZ UDPゴシック" panose="020B0400000000000000" pitchFamily="50" charset="-128"/>
              </a:rPr>
              <a:t>　来場者にわかりやすく説明</a:t>
            </a:r>
            <a:endParaRPr lang="en-US" altLang="ja-JP" sz="1200" dirty="0">
              <a:latin typeface="BIZ UDPゴシック" panose="020B0400000000000000" pitchFamily="50" charset="-128"/>
              <a:ea typeface="BIZ UDPゴシック" panose="020B0400000000000000" pitchFamily="50" charset="-128"/>
            </a:endParaRPr>
          </a:p>
          <a:p>
            <a:pPr marL="85725" indent="-85725"/>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日程：</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21</a:t>
            </a:r>
            <a:r>
              <a:rPr lang="ja-JP" altLang="en-US" sz="1200" dirty="0">
                <a:latin typeface="BIZ UDPゴシック" panose="020B0400000000000000" pitchFamily="50" charset="-128"/>
                <a:ea typeface="BIZ UDPゴシック" panose="020B0400000000000000" pitchFamily="50" charset="-128"/>
              </a:rPr>
              <a:t>日　</a:t>
            </a:r>
          </a:p>
          <a:p>
            <a:r>
              <a:rPr lang="ja-JP" altLang="en-US" sz="1200" dirty="0">
                <a:latin typeface="BIZ UDPゴシック" panose="020B0400000000000000" pitchFamily="50" charset="-128"/>
                <a:ea typeface="BIZ UDPゴシック" panose="020B0400000000000000" pitchFamily="50" charset="-128"/>
              </a:rPr>
              <a:t>　　会場：大阪ヘルスケアパビリオン　リボーンステージ</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来場者数；約</a:t>
            </a:r>
            <a:r>
              <a:rPr lang="en-US" altLang="ja-JP" sz="1200" dirty="0">
                <a:latin typeface="BIZ UDPゴシック" panose="020B0400000000000000" pitchFamily="50" charset="-128"/>
                <a:ea typeface="BIZ UDPゴシック" panose="020B0400000000000000" pitchFamily="50" charset="-128"/>
              </a:rPr>
              <a:t>1,500</a:t>
            </a:r>
            <a:r>
              <a:rPr lang="ja-JP" altLang="en-US" sz="1200" dirty="0">
                <a:latin typeface="BIZ UDPゴシック" panose="020B0400000000000000" pitchFamily="50" charset="-128"/>
                <a:ea typeface="BIZ UDPゴシック" panose="020B0400000000000000" pitchFamily="50" charset="-128"/>
              </a:rPr>
              <a:t>名</a:t>
            </a:r>
          </a:p>
        </p:txBody>
      </p:sp>
      <p:grpSp>
        <p:nvGrpSpPr>
          <p:cNvPr id="20" name="グループ化 19">
            <a:extLst>
              <a:ext uri="{FF2B5EF4-FFF2-40B4-BE49-F238E27FC236}">
                <a16:creationId xmlns:a16="http://schemas.microsoft.com/office/drawing/2014/main" id="{78425D62-0966-4BBB-8903-996376C22939}"/>
              </a:ext>
            </a:extLst>
          </p:cNvPr>
          <p:cNvGrpSpPr/>
          <p:nvPr/>
        </p:nvGrpSpPr>
        <p:grpSpPr>
          <a:xfrm>
            <a:off x="6809819" y="2618397"/>
            <a:ext cx="3031822" cy="2129940"/>
            <a:chOff x="6722773" y="4494278"/>
            <a:chExt cx="3283869" cy="2211322"/>
          </a:xfrm>
        </p:grpSpPr>
        <p:sp>
          <p:nvSpPr>
            <p:cNvPr id="33" name="正方形/長方形 32">
              <a:extLst>
                <a:ext uri="{FF2B5EF4-FFF2-40B4-BE49-F238E27FC236}">
                  <a16:creationId xmlns:a16="http://schemas.microsoft.com/office/drawing/2014/main" id="{B54FB042-BEAC-4B67-98B9-22DDC91FE424}"/>
                </a:ext>
              </a:extLst>
            </p:cNvPr>
            <p:cNvSpPr/>
            <p:nvPr/>
          </p:nvSpPr>
          <p:spPr>
            <a:xfrm>
              <a:off x="6744660" y="6037551"/>
              <a:ext cx="3261982" cy="519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放映動画</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 専門家のインタビュー動画（</a:t>
              </a:r>
              <a:r>
                <a:rPr kumimoji="1" lang="en-US" altLang="ja-JP" sz="800" dirty="0">
                  <a:solidFill>
                    <a:schemeClr val="tx1"/>
                  </a:solidFill>
                  <a:latin typeface="BIZ UDPゴシック" panose="020B0400000000000000" pitchFamily="50" charset="-128"/>
                  <a:ea typeface="BIZ UDPゴシック" panose="020B0400000000000000" pitchFamily="50" charset="-128"/>
                </a:rPr>
                <a:t>BNCT</a:t>
              </a:r>
              <a:r>
                <a:rPr kumimoji="1" lang="ja-JP" altLang="en-US" sz="800" dirty="0">
                  <a:solidFill>
                    <a:schemeClr val="tx1"/>
                  </a:solidFill>
                  <a:latin typeface="BIZ UDPゴシック" panose="020B0400000000000000" pitchFamily="50" charset="-128"/>
                  <a:ea typeface="BIZ UDPゴシック" panose="020B0400000000000000" pitchFamily="50" charset="-128"/>
                </a:rPr>
                <a:t>の展望等）　</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 ステラファーマ、住友重機械工業制作の動画</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治療の仕組み</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highlight>
                    <a:srgbClr val="FFFF00"/>
                  </a:highlight>
                  <a:latin typeface="BIZ UDPゴシック" panose="020B0400000000000000" pitchFamily="50" charset="-128"/>
                  <a:ea typeface="BIZ UDPゴシック" panose="020B0400000000000000" pitchFamily="50" charset="-128"/>
                </a:rPr>
                <a:t>　　　　　　　　　　　　　　　　　　</a:t>
              </a:r>
            </a:p>
          </p:txBody>
        </p:sp>
        <p:grpSp>
          <p:nvGrpSpPr>
            <p:cNvPr id="34" name="グループ化 33">
              <a:extLst>
                <a:ext uri="{FF2B5EF4-FFF2-40B4-BE49-F238E27FC236}">
                  <a16:creationId xmlns:a16="http://schemas.microsoft.com/office/drawing/2014/main" id="{754FD69F-9802-4683-864F-68183DAB4CD8}"/>
                </a:ext>
              </a:extLst>
            </p:cNvPr>
            <p:cNvGrpSpPr/>
            <p:nvPr/>
          </p:nvGrpSpPr>
          <p:grpSpPr>
            <a:xfrm>
              <a:off x="6722773" y="4494278"/>
              <a:ext cx="3189248" cy="2211322"/>
              <a:chOff x="6722773" y="4494278"/>
              <a:chExt cx="3189248" cy="2211322"/>
            </a:xfrm>
          </p:grpSpPr>
          <p:sp>
            <p:nvSpPr>
              <p:cNvPr id="35" name="正方形/長方形 34">
                <a:extLst>
                  <a:ext uri="{FF2B5EF4-FFF2-40B4-BE49-F238E27FC236}">
                    <a16:creationId xmlns:a16="http://schemas.microsoft.com/office/drawing/2014/main" id="{27777BA7-2A9C-4907-B19E-46E2B29BB54D}"/>
                  </a:ext>
                </a:extLst>
              </p:cNvPr>
              <p:cNvSpPr/>
              <p:nvPr/>
            </p:nvSpPr>
            <p:spPr>
              <a:xfrm>
                <a:off x="6726469" y="4494278"/>
                <a:ext cx="2106496" cy="3115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Pゴシック" panose="020B0400000000000000" pitchFamily="50" charset="-128"/>
                    <a:ea typeface="BIZ UDPゴシック" panose="020B0400000000000000" pitchFamily="50" charset="-128"/>
                  </a:rPr>
                  <a:t>大型ビジョンでの動画放映</a:t>
                </a:r>
              </a:p>
            </p:txBody>
          </p:sp>
          <p:sp>
            <p:nvSpPr>
              <p:cNvPr id="36" name="正方形/長方形 35">
                <a:extLst>
                  <a:ext uri="{FF2B5EF4-FFF2-40B4-BE49-F238E27FC236}">
                    <a16:creationId xmlns:a16="http://schemas.microsoft.com/office/drawing/2014/main" id="{016E7DB2-7978-467B-BA2B-805BC21B5D53}"/>
                  </a:ext>
                </a:extLst>
              </p:cNvPr>
              <p:cNvSpPr/>
              <p:nvPr/>
            </p:nvSpPr>
            <p:spPr>
              <a:xfrm>
                <a:off x="6722773" y="4494278"/>
                <a:ext cx="3189248" cy="2211322"/>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pic>
            <p:nvPicPr>
              <p:cNvPr id="37" name="図 36">
                <a:extLst>
                  <a:ext uri="{FF2B5EF4-FFF2-40B4-BE49-F238E27FC236}">
                    <a16:creationId xmlns:a16="http://schemas.microsoft.com/office/drawing/2014/main" id="{2B707A50-C88A-40EE-BD01-20A37FB6CF9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8552443" y="4808955"/>
                <a:ext cx="1198167" cy="1253181"/>
              </a:xfrm>
              <a:prstGeom prst="rect">
                <a:avLst/>
              </a:prstGeom>
            </p:spPr>
          </p:pic>
          <p:pic>
            <p:nvPicPr>
              <p:cNvPr id="38" name="図 37">
                <a:extLst>
                  <a:ext uri="{FF2B5EF4-FFF2-40B4-BE49-F238E27FC236}">
                    <a16:creationId xmlns:a16="http://schemas.microsoft.com/office/drawing/2014/main" id="{D6971E50-510C-4CBC-AAD4-5E1594D1C23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841306" y="4836462"/>
                <a:ext cx="1589008" cy="1198167"/>
              </a:xfrm>
              <a:prstGeom prst="rect">
                <a:avLst/>
              </a:prstGeom>
            </p:spPr>
          </p:pic>
        </p:grpSp>
      </p:grpSp>
      <p:pic>
        <p:nvPicPr>
          <p:cNvPr id="39" name="図 38">
            <a:extLst>
              <a:ext uri="{FF2B5EF4-FFF2-40B4-BE49-F238E27FC236}">
                <a16:creationId xmlns:a16="http://schemas.microsoft.com/office/drawing/2014/main" id="{65E5B40C-A902-4746-AA44-AB0B9062E6E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46890" y="5092431"/>
            <a:ext cx="2214840" cy="1523069"/>
          </a:xfrm>
          <a:prstGeom prst="rect">
            <a:avLst/>
          </a:prstGeom>
        </p:spPr>
      </p:pic>
      <p:sp>
        <p:nvSpPr>
          <p:cNvPr id="40" name="テキスト ボックス 39">
            <a:extLst>
              <a:ext uri="{FF2B5EF4-FFF2-40B4-BE49-F238E27FC236}">
                <a16:creationId xmlns:a16="http://schemas.microsoft.com/office/drawing/2014/main" id="{D68146A8-3418-4379-B747-193CD8E65B44}"/>
              </a:ext>
            </a:extLst>
          </p:cNvPr>
          <p:cNvSpPr txBox="1"/>
          <p:nvPr/>
        </p:nvSpPr>
        <p:spPr>
          <a:xfrm>
            <a:off x="397468" y="6603869"/>
            <a:ext cx="2313684" cy="246221"/>
          </a:xfrm>
          <a:prstGeom prst="rect">
            <a:avLst/>
          </a:prstGeom>
          <a:noFill/>
        </p:spPr>
        <p:txBody>
          <a:bodyPr wrap="square" rtlCol="0">
            <a:spAutoFit/>
          </a:bodyPr>
          <a:lstStyle/>
          <a:p>
            <a:r>
              <a:rPr kumimoji="1" lang="en-US" altLang="ja-JP" sz="1000" dirty="0">
                <a:latin typeface="BIZ UDPゴシック" panose="020B0400000000000000" pitchFamily="50" charset="-128"/>
                <a:ea typeface="BIZ UDPゴシック" panose="020B0400000000000000" pitchFamily="50" charset="-128"/>
              </a:rPr>
              <a:t>BNCT</a:t>
            </a:r>
            <a:r>
              <a:rPr kumimoji="1" lang="ja-JP" altLang="en-US" sz="1000" dirty="0">
                <a:latin typeface="BIZ UDPゴシック" panose="020B0400000000000000" pitchFamily="50" charset="-128"/>
                <a:ea typeface="BIZ UDPゴシック" panose="020B0400000000000000" pitchFamily="50" charset="-128"/>
              </a:rPr>
              <a:t>の専門家</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ドクター</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による説明</a:t>
            </a:r>
          </a:p>
        </p:txBody>
      </p:sp>
      <p:pic>
        <p:nvPicPr>
          <p:cNvPr id="41" name="図 40">
            <a:extLst>
              <a:ext uri="{FF2B5EF4-FFF2-40B4-BE49-F238E27FC236}">
                <a16:creationId xmlns:a16="http://schemas.microsoft.com/office/drawing/2014/main" id="{CAFFDBB9-FBFD-4203-953D-38D6B046D58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729718" y="5080800"/>
            <a:ext cx="2214840" cy="1523069"/>
          </a:xfrm>
          <a:prstGeom prst="rect">
            <a:avLst/>
          </a:prstGeom>
        </p:spPr>
      </p:pic>
      <p:sp>
        <p:nvSpPr>
          <p:cNvPr id="42" name="テキスト ボックス 41">
            <a:extLst>
              <a:ext uri="{FF2B5EF4-FFF2-40B4-BE49-F238E27FC236}">
                <a16:creationId xmlns:a16="http://schemas.microsoft.com/office/drawing/2014/main" id="{72B12470-0021-48F0-B33E-FAB29A9F88EB}"/>
              </a:ext>
            </a:extLst>
          </p:cNvPr>
          <p:cNvSpPr txBox="1"/>
          <p:nvPr/>
        </p:nvSpPr>
        <p:spPr>
          <a:xfrm>
            <a:off x="2665560" y="6603869"/>
            <a:ext cx="2313684" cy="400110"/>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治療に用いる「サイクロトロン</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陽子を加速させる装置</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」の模型を披露</a:t>
            </a:r>
            <a:endParaRPr kumimoji="1" lang="en-US" altLang="ja-JP" sz="1000" dirty="0">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9A6243B5-B197-4B52-A4CA-DB63DC3BE11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24267" y="5092431"/>
            <a:ext cx="2214840" cy="1523069"/>
          </a:xfrm>
          <a:prstGeom prst="rect">
            <a:avLst/>
          </a:prstGeom>
        </p:spPr>
      </p:pic>
      <p:sp>
        <p:nvSpPr>
          <p:cNvPr id="44" name="テキスト ボックス 43">
            <a:extLst>
              <a:ext uri="{FF2B5EF4-FFF2-40B4-BE49-F238E27FC236}">
                <a16:creationId xmlns:a16="http://schemas.microsoft.com/office/drawing/2014/main" id="{04AD290F-4B15-437A-BCE1-9360FA5B0058}"/>
              </a:ext>
            </a:extLst>
          </p:cNvPr>
          <p:cNvSpPr txBox="1"/>
          <p:nvPr/>
        </p:nvSpPr>
        <p:spPr>
          <a:xfrm>
            <a:off x="4919784" y="6607590"/>
            <a:ext cx="2456104"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治療に用いる「ホウ素化合物」の説明</a:t>
            </a:r>
          </a:p>
        </p:txBody>
      </p:sp>
      <p:pic>
        <p:nvPicPr>
          <p:cNvPr id="45" name="図 44">
            <a:extLst>
              <a:ext uri="{FF2B5EF4-FFF2-40B4-BE49-F238E27FC236}">
                <a16:creationId xmlns:a16="http://schemas.microsoft.com/office/drawing/2014/main" id="{710945E7-CF8E-442B-A815-101182B0D3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311494" y="5083629"/>
            <a:ext cx="2456105" cy="1548637"/>
          </a:xfrm>
          <a:prstGeom prst="rect">
            <a:avLst/>
          </a:prstGeom>
        </p:spPr>
      </p:pic>
      <p:sp>
        <p:nvSpPr>
          <p:cNvPr id="46" name="テキスト ボックス 45">
            <a:extLst>
              <a:ext uri="{FF2B5EF4-FFF2-40B4-BE49-F238E27FC236}">
                <a16:creationId xmlns:a16="http://schemas.microsoft.com/office/drawing/2014/main" id="{9B2CFCDD-4AD3-454F-BC01-F5597E1B0644}"/>
              </a:ext>
            </a:extLst>
          </p:cNvPr>
          <p:cNvSpPr txBox="1"/>
          <p:nvPr/>
        </p:nvSpPr>
        <p:spPr>
          <a:xfrm>
            <a:off x="7365217" y="6623464"/>
            <a:ext cx="2350712" cy="400110"/>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事前に</a:t>
            </a:r>
            <a:r>
              <a:rPr kumimoji="1" lang="en-US" altLang="ja-JP" sz="1000" dirty="0">
                <a:latin typeface="BIZ UDPゴシック" panose="020B0400000000000000" pitchFamily="50" charset="-128"/>
                <a:ea typeface="BIZ UDPゴシック" panose="020B0400000000000000" pitchFamily="50" charset="-128"/>
              </a:rPr>
              <a:t>BNCT</a:t>
            </a:r>
            <a:r>
              <a:rPr kumimoji="1" lang="ja-JP" altLang="en-US" sz="1000" dirty="0">
                <a:latin typeface="BIZ UDPゴシック" panose="020B0400000000000000" pitchFamily="50" charset="-128"/>
                <a:ea typeface="BIZ UDPゴシック" panose="020B0400000000000000" pitchFamily="50" charset="-128"/>
              </a:rPr>
              <a:t>を学んだ高校生が手作りのフリップを使用して来場者に説明</a:t>
            </a:r>
          </a:p>
        </p:txBody>
      </p:sp>
      <p:sp>
        <p:nvSpPr>
          <p:cNvPr id="26" name="楕円 25">
            <a:extLst>
              <a:ext uri="{FF2B5EF4-FFF2-40B4-BE49-F238E27FC236}">
                <a16:creationId xmlns:a16="http://schemas.microsoft.com/office/drawing/2014/main" id="{600A645A-8AF5-47BB-90E5-A7F31B40172B}"/>
              </a:ext>
            </a:extLst>
          </p:cNvPr>
          <p:cNvSpPr/>
          <p:nvPr/>
        </p:nvSpPr>
        <p:spPr>
          <a:xfrm>
            <a:off x="180309" y="971126"/>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7" name="楕円 26">
            <a:extLst>
              <a:ext uri="{FF2B5EF4-FFF2-40B4-BE49-F238E27FC236}">
                <a16:creationId xmlns:a16="http://schemas.microsoft.com/office/drawing/2014/main" id="{ABD4D380-6EC8-4BFF-BC3A-49B50D42D8C6}"/>
              </a:ext>
            </a:extLst>
          </p:cNvPr>
          <p:cNvSpPr/>
          <p:nvPr/>
        </p:nvSpPr>
        <p:spPr>
          <a:xfrm>
            <a:off x="238984" y="247321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8" name="楕円 27">
            <a:extLst>
              <a:ext uri="{FF2B5EF4-FFF2-40B4-BE49-F238E27FC236}">
                <a16:creationId xmlns:a16="http://schemas.microsoft.com/office/drawing/2014/main" id="{D726B4E0-D858-43B4-88E4-EEAEB7DF2E94}"/>
              </a:ext>
            </a:extLst>
          </p:cNvPr>
          <p:cNvSpPr/>
          <p:nvPr/>
        </p:nvSpPr>
        <p:spPr>
          <a:xfrm flipV="1">
            <a:off x="180309" y="733302"/>
            <a:ext cx="234116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355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743375922"/>
              </p:ext>
            </p:extLst>
          </p:nvPr>
        </p:nvGraphicFramePr>
        <p:xfrm>
          <a:off x="203200" y="1273089"/>
          <a:ext cx="9712867" cy="5452028"/>
        </p:xfrm>
        <a:graphic>
          <a:graphicData uri="http://schemas.openxmlformats.org/drawingml/2006/table">
            <a:tbl>
              <a:tblPr>
                <a:tableStyleId>{2D5ABB26-0587-4C30-8999-92F81FD0307C}</a:tableStyleId>
              </a:tblPr>
              <a:tblGrid>
                <a:gridCol w="4368199">
                  <a:extLst>
                    <a:ext uri="{9D8B030D-6E8A-4147-A177-3AD203B41FA5}">
                      <a16:colId xmlns:a16="http://schemas.microsoft.com/office/drawing/2014/main" val="2895380761"/>
                    </a:ext>
                  </a:extLst>
                </a:gridCol>
                <a:gridCol w="5344668">
                  <a:extLst>
                    <a:ext uri="{9D8B030D-6E8A-4147-A177-3AD203B41FA5}">
                      <a16:colId xmlns:a16="http://schemas.microsoft.com/office/drawing/2014/main" val="925580270"/>
                    </a:ext>
                  </a:extLst>
                </a:gridCol>
              </a:tblGrid>
              <a:tr h="5452028">
                <a:tc>
                  <a:txBody>
                    <a:bodyPr/>
                    <a:lstStyle/>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□万博において</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の達成に向けた取組を世界に発信</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▶万博会場において、「</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OSAKA JAPAN SDGs Forum</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」やブース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出展を実施し、</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達成に向けた様々なステークホルダーの取組の加速を図るとともに、先進的な取組を世界に発信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□万博から地域共生の取組を世界に発信</a:t>
                      </a:r>
                      <a:endParaRPr kumimoji="0"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ゴシック" panose="020B0400000000000000" pitchFamily="49" charset="-128"/>
                          <a:ea typeface="BIZ UDゴシック" panose="020B0400000000000000" pitchFamily="49"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万博会場で</a:t>
                      </a:r>
                      <a:r>
                        <a:rPr lang="ja-JP" altLang="en-US" sz="1100" dirty="0">
                          <a:solidFill>
                            <a:schemeClr val="tx1"/>
                          </a:solidFill>
                          <a:latin typeface="BIZ UDゴシック" panose="020B0400000000000000" pitchFamily="49" charset="-128"/>
                          <a:ea typeface="BIZ UDゴシック" panose="020B0400000000000000" pitchFamily="49" charset="-128"/>
                        </a:rPr>
                        <a:t>「</a:t>
                      </a:r>
                      <a:r>
                        <a:rPr lang="en-US" altLang="ja-JP" sz="1100" dirty="0">
                          <a:solidFill>
                            <a:schemeClr val="tx1"/>
                          </a:solidFill>
                          <a:latin typeface="BIZ UDゴシック" panose="020B0400000000000000" pitchFamily="49" charset="-128"/>
                          <a:ea typeface="BIZ UDゴシック" panose="020B0400000000000000" pitchFamily="49" charset="-128"/>
                        </a:rPr>
                        <a:t>OSAKA</a:t>
                      </a:r>
                      <a:r>
                        <a:rPr lang="ja-JP" altLang="en-US" sz="1100" dirty="0">
                          <a:solidFill>
                            <a:schemeClr val="tx1"/>
                          </a:solidFill>
                          <a:latin typeface="BIZ UDゴシック" panose="020B0400000000000000" pitchFamily="49" charset="-128"/>
                          <a:ea typeface="BIZ UDゴシック" panose="020B0400000000000000" pitchFamily="49" charset="-128"/>
                        </a:rPr>
                        <a:t>から地域共生の未来をつくる」プロジェクトの催事を</a:t>
                      </a:r>
                      <a:r>
                        <a:rPr lang="ja-JP" altLang="en-US" sz="1100" strike="noStrike" dirty="0">
                          <a:solidFill>
                            <a:schemeClr val="tx1"/>
                          </a:solidFill>
                          <a:latin typeface="BIZ UDゴシック" panose="020B0400000000000000" pitchFamily="49" charset="-128"/>
                          <a:ea typeface="BIZ UDゴシック" panose="020B0400000000000000" pitchFamily="49" charset="-128"/>
                        </a:rPr>
                        <a:t>開催</a:t>
                      </a:r>
                      <a:r>
                        <a:rPr lang="ja-JP" altLang="en-US" sz="1100" dirty="0">
                          <a:solidFill>
                            <a:schemeClr val="tx1"/>
                          </a:solidFill>
                          <a:latin typeface="BIZ UDゴシック" panose="020B0400000000000000" pitchFamily="49" charset="-128"/>
                          <a:ea typeface="BIZ UDゴシック" panose="020B0400000000000000" pitchFamily="49" charset="-128"/>
                        </a:rPr>
                        <a:t>し、地域共生の取組を発信　</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□万博を契機とした女性活躍推進</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ゴシック" panose="020B0400000000000000" pitchFamily="49" charset="-128"/>
                          <a:ea typeface="BIZ UDゴシック" panose="020B0400000000000000" pitchFamily="49" charset="-128"/>
                        </a:rPr>
                        <a:t>ドーンセンターでの取組や万博がめざす女性活躍推進を体感できるイベントの実施等</a:t>
                      </a:r>
                      <a:r>
                        <a:rPr lang="ja-JP" altLang="en-US" sz="1100" b="0" dirty="0">
                          <a:solidFill>
                            <a:schemeClr val="tx1"/>
                          </a:solidFill>
                          <a:latin typeface="BIZ UDPゴシック" panose="020B0400000000000000" pitchFamily="50" charset="-128"/>
                          <a:ea typeface="BIZ UDPゴシック" panose="020B0400000000000000" pitchFamily="50" charset="-128"/>
                        </a:rPr>
                        <a:t>により、女性活躍と万博開催の機運を醸成</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177800" marR="0" lvl="0" indent="-17780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□万博を契機としたバリアフリー化の推進</a:t>
                      </a:r>
                      <a:endParaRPr lang="en-US" altLang="ja-JP" sz="1200" b="1" strike="dblStrike" baseline="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大阪府福祉のまちづくり条例の改正による建築物バリアフリー基準の見直し（令和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年ホテル・旅館等、令和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年万博を踏まえたトイレ・小規模店舗等のバリアフリー）</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既存建築ストックの改修促進（ホテル等バリアフリー改修補助）</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▶より高水準なバリアフリー化への誘導を図るため</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、バリアフリー設計の指針であるガイドラインの見直し・充実化（令和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年小規模店舗等、令和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年万博での取組の反映）</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施設のバリアフリー情報の発信強化（ポータルサイト化）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▶建築物や道路、駅など面的・一体的なバリアフリー化の促進</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JR</a:t>
                      </a:r>
                      <a:r>
                        <a:rPr lang="ja-JP" altLang="en-US" sz="1100" b="0" dirty="0">
                          <a:solidFill>
                            <a:schemeClr val="tx1"/>
                          </a:solidFill>
                          <a:latin typeface="BIZ UDPゴシック" panose="020B0400000000000000" pitchFamily="50" charset="-128"/>
                          <a:ea typeface="BIZ UDPゴシック" panose="020B0400000000000000" pitchFamily="50" charset="-128"/>
                        </a:rPr>
                        <a:t>弁天町の乗換え円滑化等）</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万博のレガシーとして、</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先進都市を実現</a:t>
                      </a:r>
                      <a:endPar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達成に向けた多様なステークホルダーの取組加速化に向け、</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宣言</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プロジェクトの推進、</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SDGs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フォーラムや府民の社会課題参画を促すセミナーの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開催</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□女性活躍推進の加速</a:t>
                      </a:r>
                    </a:p>
                    <a:p>
                      <a:pPr marL="0" indent="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・「ドーン</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de</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キラリ」など若年層を取り込んだ啓発イベントを実施</a:t>
                      </a:r>
                    </a:p>
                    <a:p>
                      <a:pPr marL="0" indent="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OSAKA</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女性活躍推進会議の構成団体等と若年層をつなぐことで、幅広い分野での取組を推進し、「ジェンダー視点の主流化」に寄与</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□さらなるバリアフリー化の推進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・万博で進展した先導的なバリアフリー設備（フラッシュライト及び大人用介護ベッド）の実装化促進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・万博での取組等を反映したガイドラインの普及促進・浸透化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・既存建築ストック（宿泊施設や小規模店舗）のバリアフリー改修等の促進</a:t>
                      </a: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・バリアフリー情報の発信・充実化等による利用者の利便性向上</a:t>
                      </a:r>
                      <a:endParaRPr kumimoji="1" lang="en-US" altLang="ja-JP" sz="1100" b="0" strike="sngStrike" baseline="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・作品へのアクセス障壁を軽減する障がい者の文化芸術鑑賞の推進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・先端技術を使ったボーダレスな芸術鑑賞手法を創出、企画展の実施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（ボーダレス鑑賞モデルの例：生成</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による対話型鑑賞、立体型音響設備による音楽鑑賞、３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D</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スキャナや３</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D</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プリンタによる触覚鑑賞）</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195779" y="362237"/>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200" dirty="0">
                <a:solidFill>
                  <a:prstClr val="black"/>
                </a:solidFill>
                <a:latin typeface="BIZ UDPゴシック" panose="020B0400000000000000" pitchFamily="50" charset="-128"/>
                <a:ea typeface="BIZ UDPゴシック" panose="020B0400000000000000" pitchFamily="50" charset="-128"/>
              </a:rPr>
              <a:t>万博開催時には、万博に訪れる方々の多様な受け入れに向けてバリアフリー対応が進むなど、共生社会に向けた取組が進んだ。さらに大阪・関西万博のテーマである、「いのち輝く未来社会のデザイン」のもと、「人間一人一人が、自らの望む生き方を考え、それぞれの可能性を最大限に発揮できる」社会実現にむけ、</a:t>
            </a:r>
            <a:r>
              <a:rPr lang="ja-JP" altLang="en-US" sz="1200" dirty="0">
                <a:latin typeface="BIZ UDPゴシック" panose="020B0400000000000000" pitchFamily="50" charset="-128"/>
                <a:ea typeface="BIZ UDPゴシック" panose="020B0400000000000000" pitchFamily="50" charset="-128"/>
              </a:rPr>
              <a:t>万博から</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への取組を世界に発信したところ。これらレガシーを今後の取組に生かしていく。</a:t>
            </a: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共生</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164558" y="1006400"/>
            <a:ext cx="9725491" cy="453523"/>
            <a:chOff x="491239" y="878538"/>
            <a:chExt cx="6781397" cy="347989"/>
          </a:xfrm>
          <a:solidFill>
            <a:srgbClr val="00B0F0"/>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3475799" y="886368"/>
              <a:ext cx="3796837" cy="340159"/>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491239" y="878538"/>
              <a:ext cx="3128792" cy="340158"/>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a:t>
              </a:r>
            </a:p>
          </p:txBody>
        </p:sp>
      </p:grpSp>
      <p:sp>
        <p:nvSpPr>
          <p:cNvPr id="9" name="スライド番号プレースホルダー 2">
            <a:extLst>
              <a:ext uri="{FF2B5EF4-FFF2-40B4-BE49-F238E27FC236}">
                <a16:creationId xmlns:a16="http://schemas.microsoft.com/office/drawing/2014/main" id="{41CC476D-71BF-480F-9613-AF2D2F5310A2}"/>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99</a:t>
            </a:fld>
            <a:endParaRPr kumimoji="1" lang="ja-JP" altLang="en-US" dirty="0"/>
          </a:p>
        </p:txBody>
      </p:sp>
    </p:spTree>
    <p:extLst>
      <p:ext uri="{BB962C8B-B14F-4D97-AF65-F5344CB8AC3E}">
        <p14:creationId xmlns:p14="http://schemas.microsoft.com/office/powerpoint/2010/main" val="28686863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4972</Words>
  <Application>Microsoft Office PowerPoint</Application>
  <PresentationFormat>ユーザー設定</PresentationFormat>
  <Paragraphs>357</Paragraphs>
  <Slides>13</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BIZ UDPゴシック</vt:lpstr>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2026-02-12T07:18:39Z</dcterms:modified>
</cp:coreProperties>
</file>