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58" removePersonalInfoOnSave="1" saveSubsetFonts="1">
  <p:sldMasterIdLst>
    <p:sldMasterId id="2147483672" r:id="rId1"/>
  </p:sldMasterIdLst>
  <p:notesMasterIdLst>
    <p:notesMasterId r:id="rId35"/>
  </p:notesMasterIdLst>
  <p:handoutMasterIdLst>
    <p:handoutMasterId r:id="rId36"/>
  </p:handoutMasterIdLst>
  <p:sldIdLst>
    <p:sldId id="2134805963" r:id="rId2"/>
    <p:sldId id="2134805964" r:id="rId3"/>
    <p:sldId id="2134806034" r:id="rId4"/>
    <p:sldId id="2134806154" r:id="rId5"/>
    <p:sldId id="2134806090" r:id="rId6"/>
    <p:sldId id="2134806252" r:id="rId7"/>
    <p:sldId id="2134806148" r:id="rId8"/>
    <p:sldId id="2134806256" r:id="rId9"/>
    <p:sldId id="2134806136" r:id="rId10"/>
    <p:sldId id="2134806137" r:id="rId11"/>
    <p:sldId id="2134806138" r:id="rId12"/>
    <p:sldId id="2134806045" r:id="rId13"/>
    <p:sldId id="2134806152" r:id="rId14"/>
    <p:sldId id="2134806080" r:id="rId15"/>
    <p:sldId id="2134806082" r:id="rId16"/>
    <p:sldId id="2134806081" r:id="rId17"/>
    <p:sldId id="2134806047" r:id="rId18"/>
    <p:sldId id="2134806174" r:id="rId19"/>
    <p:sldId id="2134806173" r:id="rId20"/>
    <p:sldId id="2134806175" r:id="rId21"/>
    <p:sldId id="2134806127" r:id="rId22"/>
    <p:sldId id="2134806151" r:id="rId23"/>
    <p:sldId id="2134805977" r:id="rId24"/>
    <p:sldId id="2134806084" r:id="rId25"/>
    <p:sldId id="2134806023" r:id="rId26"/>
    <p:sldId id="2134806095" r:id="rId27"/>
    <p:sldId id="2134806242" r:id="rId28"/>
    <p:sldId id="2134806243" r:id="rId29"/>
    <p:sldId id="2134806120" r:id="rId30"/>
    <p:sldId id="2134805973" r:id="rId31"/>
    <p:sldId id="2134806020" r:id="rId32"/>
    <p:sldId id="2134806048" r:id="rId33"/>
    <p:sldId id="2134806241" r:id="rId34"/>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8" autoAdjust="0"/>
    <p:restoredTop sz="95796" autoAdjust="0"/>
  </p:normalViewPr>
  <p:slideViewPr>
    <p:cSldViewPr snapToGrid="0">
      <p:cViewPr varScale="1">
        <p:scale>
          <a:sx n="73" d="100"/>
          <a:sy n="73" d="100"/>
        </p:scale>
        <p:origin x="62" y="1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A572725-A0FA-4F93-BFF7-9A34C936274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2EFF6AB-5814-4B9A-86E9-3D53379AFB3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8CB20CB-F3FA-414B-B9BE-2487E20EC5D1}"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EAEF53D5-E1E3-4CB1-BB73-9DFFE581AEC8}"/>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5A91439-8208-49CD-A579-E929E5D4995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A0A7D08-5E69-40A3-891E-C2D63427C150}" type="slidenum">
              <a:rPr kumimoji="1" lang="ja-JP" altLang="en-US" smtClean="0"/>
              <a:t>‹#›</a:t>
            </a:fld>
            <a:endParaRPr kumimoji="1" lang="ja-JP" altLang="en-US"/>
          </a:p>
        </p:txBody>
      </p:sp>
    </p:spTree>
    <p:extLst>
      <p:ext uri="{BB962C8B-B14F-4D97-AF65-F5344CB8AC3E}">
        <p14:creationId xmlns:p14="http://schemas.microsoft.com/office/powerpoint/2010/main" val="3940782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2026/2/12</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hf hdr="0" ftr="0" dt="0"/>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59</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847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68</a:t>
            </a:fld>
            <a:endParaRPr kumimoji="1" lang="ja-JP" altLang="en-US"/>
          </a:p>
        </p:txBody>
      </p:sp>
    </p:spTree>
    <p:extLst>
      <p:ext uri="{BB962C8B-B14F-4D97-AF65-F5344CB8AC3E}">
        <p14:creationId xmlns:p14="http://schemas.microsoft.com/office/powerpoint/2010/main" val="36472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6228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70</a:t>
            </a:fld>
            <a:endParaRPr kumimoji="1" lang="ja-JP" altLang="en-US"/>
          </a:p>
        </p:txBody>
      </p:sp>
    </p:spTree>
    <p:extLst>
      <p:ext uri="{BB962C8B-B14F-4D97-AF65-F5344CB8AC3E}">
        <p14:creationId xmlns:p14="http://schemas.microsoft.com/office/powerpoint/2010/main" val="362822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71</a:t>
            </a:fld>
            <a:endParaRPr kumimoji="1" lang="ja-JP" altLang="en-US"/>
          </a:p>
        </p:txBody>
      </p:sp>
    </p:spTree>
    <p:extLst>
      <p:ext uri="{BB962C8B-B14F-4D97-AF65-F5344CB8AC3E}">
        <p14:creationId xmlns:p14="http://schemas.microsoft.com/office/powerpoint/2010/main" val="213724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72</a:t>
            </a:fld>
            <a:endParaRPr kumimoji="1" lang="ja-JP" altLang="en-US"/>
          </a:p>
        </p:txBody>
      </p:sp>
    </p:spTree>
    <p:extLst>
      <p:ext uri="{BB962C8B-B14F-4D97-AF65-F5344CB8AC3E}">
        <p14:creationId xmlns:p14="http://schemas.microsoft.com/office/powerpoint/2010/main" val="426678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73</a:t>
            </a:fld>
            <a:endParaRPr kumimoji="1" lang="ja-JP" altLang="en-US"/>
          </a:p>
        </p:txBody>
      </p:sp>
    </p:spTree>
    <p:extLst>
      <p:ext uri="{BB962C8B-B14F-4D97-AF65-F5344CB8AC3E}">
        <p14:creationId xmlns:p14="http://schemas.microsoft.com/office/powerpoint/2010/main" val="142006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74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63973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75</a:t>
            </a:fld>
            <a:endParaRPr kumimoji="1" lang="ja-JP" altLang="en-US"/>
          </a:p>
        </p:txBody>
      </p:sp>
    </p:spTree>
    <p:extLst>
      <p:ext uri="{BB962C8B-B14F-4D97-AF65-F5344CB8AC3E}">
        <p14:creationId xmlns:p14="http://schemas.microsoft.com/office/powerpoint/2010/main" val="156381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76</a:t>
            </a:fld>
            <a:endParaRPr kumimoji="1" lang="ja-JP" altLang="en-US"/>
          </a:p>
        </p:txBody>
      </p:sp>
    </p:spTree>
    <p:extLst>
      <p:ext uri="{BB962C8B-B14F-4D97-AF65-F5344CB8AC3E}">
        <p14:creationId xmlns:p14="http://schemas.microsoft.com/office/powerpoint/2010/main" val="810037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77</a:t>
            </a:fld>
            <a:endParaRPr kumimoji="1" lang="ja-JP" altLang="en-US"/>
          </a:p>
        </p:txBody>
      </p:sp>
    </p:spTree>
    <p:extLst>
      <p:ext uri="{BB962C8B-B14F-4D97-AF65-F5344CB8AC3E}">
        <p14:creationId xmlns:p14="http://schemas.microsoft.com/office/powerpoint/2010/main" val="189303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6265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78</a:t>
            </a:fld>
            <a:endParaRPr kumimoji="1" lang="ja-JP" altLang="en-US"/>
          </a:p>
        </p:txBody>
      </p:sp>
    </p:spTree>
    <p:extLst>
      <p:ext uri="{BB962C8B-B14F-4D97-AF65-F5344CB8AC3E}">
        <p14:creationId xmlns:p14="http://schemas.microsoft.com/office/powerpoint/2010/main" val="4135443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79</a:t>
            </a:fld>
            <a:endParaRPr kumimoji="1" lang="ja-JP" altLang="en-US"/>
          </a:p>
        </p:txBody>
      </p:sp>
    </p:spTree>
    <p:extLst>
      <p:ext uri="{BB962C8B-B14F-4D97-AF65-F5344CB8AC3E}">
        <p14:creationId xmlns:p14="http://schemas.microsoft.com/office/powerpoint/2010/main" val="2208336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80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75744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81</a:t>
            </a:fld>
            <a:endParaRPr kumimoji="1" lang="ja-JP" altLang="en-US"/>
          </a:p>
        </p:txBody>
      </p:sp>
    </p:spTree>
    <p:extLst>
      <p:ext uri="{BB962C8B-B14F-4D97-AF65-F5344CB8AC3E}">
        <p14:creationId xmlns:p14="http://schemas.microsoft.com/office/powerpoint/2010/main" val="1178794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82</a:t>
            </a:fld>
            <a:endParaRPr kumimoji="1" lang="ja-JP" altLang="en-US"/>
          </a:p>
        </p:txBody>
      </p:sp>
    </p:spTree>
    <p:extLst>
      <p:ext uri="{BB962C8B-B14F-4D97-AF65-F5344CB8AC3E}">
        <p14:creationId xmlns:p14="http://schemas.microsoft.com/office/powerpoint/2010/main" val="3744404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83</a:t>
            </a:fld>
            <a:endParaRPr kumimoji="1" lang="ja-JP" altLang="en-US"/>
          </a:p>
        </p:txBody>
      </p:sp>
    </p:spTree>
    <p:extLst>
      <p:ext uri="{BB962C8B-B14F-4D97-AF65-F5344CB8AC3E}">
        <p14:creationId xmlns:p14="http://schemas.microsoft.com/office/powerpoint/2010/main" val="2452007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84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6914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85</a:t>
            </a:fld>
            <a:endParaRPr kumimoji="1" lang="ja-JP" altLang="en-US"/>
          </a:p>
        </p:txBody>
      </p:sp>
    </p:spTree>
    <p:extLst>
      <p:ext uri="{BB962C8B-B14F-4D97-AF65-F5344CB8AC3E}">
        <p14:creationId xmlns:p14="http://schemas.microsoft.com/office/powerpoint/2010/main" val="2816912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86</a:t>
            </a:fld>
            <a:endParaRPr kumimoji="1" lang="ja-JP" altLang="en-US"/>
          </a:p>
        </p:txBody>
      </p:sp>
    </p:spTree>
    <p:extLst>
      <p:ext uri="{BB962C8B-B14F-4D97-AF65-F5344CB8AC3E}">
        <p14:creationId xmlns:p14="http://schemas.microsoft.com/office/powerpoint/2010/main" val="647185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87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016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88</a:t>
            </a:fld>
            <a:endParaRPr kumimoji="1" lang="ja-JP" altLang="en-US"/>
          </a:p>
        </p:txBody>
      </p:sp>
    </p:spTree>
    <p:extLst>
      <p:ext uri="{BB962C8B-B14F-4D97-AF65-F5344CB8AC3E}">
        <p14:creationId xmlns:p14="http://schemas.microsoft.com/office/powerpoint/2010/main" val="695383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89</a:t>
            </a:fld>
            <a:endParaRPr kumimoji="1" lang="ja-JP" altLang="en-US"/>
          </a:p>
        </p:txBody>
      </p:sp>
    </p:spTree>
    <p:extLst>
      <p:ext uri="{BB962C8B-B14F-4D97-AF65-F5344CB8AC3E}">
        <p14:creationId xmlns:p14="http://schemas.microsoft.com/office/powerpoint/2010/main" val="3932024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90</a:t>
            </a:fld>
            <a:endParaRPr kumimoji="1" lang="ja-JP" altLang="en-US"/>
          </a:p>
        </p:txBody>
      </p:sp>
    </p:spTree>
    <p:extLst>
      <p:ext uri="{BB962C8B-B14F-4D97-AF65-F5344CB8AC3E}">
        <p14:creationId xmlns:p14="http://schemas.microsoft.com/office/powerpoint/2010/main" val="90103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62</a:t>
            </a:fld>
            <a:endParaRPr kumimoji="1" lang="ja-JP" altLang="en-US"/>
          </a:p>
        </p:txBody>
      </p:sp>
    </p:spTree>
    <p:extLst>
      <p:ext uri="{BB962C8B-B14F-4D97-AF65-F5344CB8AC3E}">
        <p14:creationId xmlns:p14="http://schemas.microsoft.com/office/powerpoint/2010/main" val="4354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0361FD-6956-4D1A-9411-DD331156067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4700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64</a:t>
            </a:fld>
            <a:endParaRPr kumimoji="1" lang="ja-JP" altLang="en-US"/>
          </a:p>
        </p:txBody>
      </p:sp>
    </p:spTree>
    <p:extLst>
      <p:ext uri="{BB962C8B-B14F-4D97-AF65-F5344CB8AC3E}">
        <p14:creationId xmlns:p14="http://schemas.microsoft.com/office/powerpoint/2010/main" val="376436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65</a:t>
            </a:fld>
            <a:endParaRPr kumimoji="1" lang="ja-JP" altLang="en-US"/>
          </a:p>
        </p:txBody>
      </p:sp>
    </p:spTree>
    <p:extLst>
      <p:ext uri="{BB962C8B-B14F-4D97-AF65-F5344CB8AC3E}">
        <p14:creationId xmlns:p14="http://schemas.microsoft.com/office/powerpoint/2010/main" val="153745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66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6076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67</a:t>
            </a:fld>
            <a:endParaRPr kumimoji="1" lang="ja-JP" altLang="en-US"/>
          </a:p>
        </p:txBody>
      </p:sp>
    </p:spTree>
    <p:extLst>
      <p:ext uri="{BB962C8B-B14F-4D97-AF65-F5344CB8AC3E}">
        <p14:creationId xmlns:p14="http://schemas.microsoft.com/office/powerpoint/2010/main" val="183671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706E4D-F690-4CC7-B9A7-45D78A41F8C7}"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0075AE-A9F8-4655-82AE-F6675F4FD4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D71C48-B49A-431C-928D-BE9DAC25824E}"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EC4C0B-EF73-45FD-9CDB-60915978774F}"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2C50BDD-22DD-4F3F-BF9E-7860513522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6B8F6C-7D7A-406B-962C-884286400FB6}"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F8FEF5C-ADF4-425F-9E36-477C3380B496}" type="datetime1">
              <a:rPr kumimoji="1" lang="ja-JP" altLang="en-US" smtClean="0"/>
              <a:t>2026/2/12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1200EA-E83F-444E-9B51-FBEB66BD844F}" type="datetime1">
              <a:rPr kumimoji="1" lang="ja-JP" altLang="en-US" smtClean="0"/>
              <a:t>2026/2/12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F9D93-33C7-457D-9118-B1AAFAA0CA1A}" type="datetime1">
              <a:rPr kumimoji="1" lang="ja-JP" altLang="en-US" smtClean="0"/>
              <a:t>2026/2/12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37CC9-5753-4A79-960D-E981980AD69F}"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9D2191-CB1E-495D-BC4B-1F7181CE0C3D}"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6AFBA193-B95D-401D-8704-3A92458C7A88}" type="datetime1">
              <a:rPr kumimoji="1" lang="ja-JP" altLang="en-US" smtClean="0"/>
              <a:t>2026/2/12</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812484" y="677956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eg"/><Relationship Id="rId3" Type="http://schemas.openxmlformats.org/officeDocument/2006/relationships/image" Target="../media/image32.png"/><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png"/><Relationship Id="rId5" Type="http://schemas.microsoft.com/office/2007/relationships/hdphoto" Target="../media/hdphoto1.wdp"/><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0.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jpeg"/><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５　観光・文化・おもてなし</a:t>
            </a:r>
          </a:p>
        </p:txBody>
      </p:sp>
      <p:sp>
        <p:nvSpPr>
          <p:cNvPr id="5" name="テキスト ボックス 4"/>
          <p:cNvSpPr txBox="1"/>
          <p:nvPr/>
        </p:nvSpPr>
        <p:spPr>
          <a:xfrm>
            <a:off x="1904203" y="4314825"/>
            <a:ext cx="6300793" cy="1938992"/>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① 多様な都市魅力の創出･発信</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② 移動の利便性</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・水上交通ネットワーク</a:t>
            </a:r>
            <a:endParaRPr kumimoji="1" lang="en-US" altLang="ja-JP" sz="1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271463" algn="l"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・空港運用の強化</a:t>
            </a:r>
          </a:p>
          <a:p>
            <a:pPr indent="271463">
              <a:defRPr/>
            </a:pPr>
            <a:r>
              <a:rPr kumimoji="1" lang="ja-JP" altLang="en-US" sz="1500" dirty="0">
                <a:latin typeface="BIZ UDPゴシック" panose="020B0400000000000000" pitchFamily="50" charset="-128"/>
                <a:ea typeface="BIZ UDPゴシック" panose="020B0400000000000000" pitchFamily="50" charset="-128"/>
              </a:rPr>
              <a:t>　　・ライドシェア</a:t>
            </a:r>
          </a:p>
          <a:p>
            <a:pPr indent="271463">
              <a:defRPr/>
            </a:pPr>
            <a:r>
              <a:rPr kumimoji="1" lang="ja-JP" altLang="en-US" sz="1500" dirty="0">
                <a:latin typeface="BIZ UDPゴシック" panose="020B0400000000000000" pitchFamily="50" charset="-128"/>
                <a:ea typeface="BIZ UDPゴシック" panose="020B0400000000000000" pitchFamily="50" charset="-128"/>
              </a:rPr>
              <a:t>　　・ＵＤタクシーの普及</a:t>
            </a:r>
          </a:p>
          <a:p>
            <a:pPr indent="271463">
              <a:defRPr/>
            </a:pPr>
            <a:r>
              <a:rPr kumimoji="1" lang="ja-JP" altLang="en-US" sz="1500" dirty="0">
                <a:latin typeface="BIZ UDPゴシック" panose="020B0400000000000000" pitchFamily="50" charset="-128"/>
                <a:ea typeface="BIZ UDPゴシック" panose="020B0400000000000000" pitchFamily="50" charset="-128"/>
              </a:rPr>
              <a:t>③ おもてなし</a:t>
            </a:r>
          </a:p>
        </p:txBody>
      </p:sp>
      <p:sp>
        <p:nvSpPr>
          <p:cNvPr id="2" name="スライド番号プレースホルダー 1">
            <a:extLst>
              <a:ext uri="{FF2B5EF4-FFF2-40B4-BE49-F238E27FC236}">
                <a16:creationId xmlns:a16="http://schemas.microsoft.com/office/drawing/2014/main" id="{2EACF684-8B74-44B8-B65A-3BBEA6A34D89}"/>
              </a:ext>
            </a:extLst>
          </p:cNvPr>
          <p:cNvSpPr>
            <a:spLocks noGrp="1"/>
          </p:cNvSpPr>
          <p:nvPr>
            <p:ph type="sldNum" sz="quarter" idx="12"/>
          </p:nvPr>
        </p:nvSpPr>
        <p:spPr/>
        <p:txBody>
          <a:bodyPr/>
          <a:lstStyle/>
          <a:p>
            <a:fld id="{29F2EF1E-626E-4657-9017-205445D3C8E1}" type="slidenum">
              <a:rPr kumimoji="1" lang="ja-JP" altLang="en-US" smtClean="0"/>
              <a:t>58</a:t>
            </a:fld>
            <a:endParaRPr kumimoji="1" lang="ja-JP" altLang="en-US" dirty="0"/>
          </a:p>
        </p:txBody>
      </p:sp>
    </p:spTree>
    <p:extLst>
      <p:ext uri="{BB962C8B-B14F-4D97-AF65-F5344CB8AC3E}">
        <p14:creationId xmlns:p14="http://schemas.microsoft.com/office/powerpoint/2010/main" val="183341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a:t>
            </a:r>
            <a:r>
              <a:rPr kumimoji="1" lang="zh-TW" altLang="en-US" sz="1800" b="1" dirty="0">
                <a:latin typeface="BIZ UDPゴシック" panose="020B0400000000000000" pitchFamily="50" charset="-128"/>
                <a:ea typeface="BIZ UDPゴシック" panose="020B0400000000000000" pitchFamily="50" charset="-128"/>
              </a:rPr>
              <a:t>（</a:t>
            </a:r>
            <a:r>
              <a:rPr kumimoji="1" lang="ja-JP" altLang="en-US" sz="1800" b="1" dirty="0">
                <a:latin typeface="BIZ UDPゴシック" panose="020B0400000000000000" pitchFamily="50" charset="-128"/>
                <a:ea typeface="BIZ UDPゴシック" panose="020B0400000000000000" pitchFamily="50" charset="-128"/>
              </a:rPr>
              <a:t>誘客・周遊促進</a:t>
            </a:r>
            <a:r>
              <a:rPr kumimoji="1" lang="zh-TW" altLang="en-US" sz="1800" b="1" dirty="0">
                <a:latin typeface="BIZ UDPゴシック" panose="020B0400000000000000" pitchFamily="50" charset="-128"/>
                <a:ea typeface="BIZ UDPゴシック" panose="020B0400000000000000" pitchFamily="50" charset="-128"/>
              </a:rPr>
              <a:t>）</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4"/>
            <a:ext cx="180413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49087" y="1418175"/>
            <a:ext cx="9327573" cy="801242"/>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大阪の観光資源を活用した府内各地でのイベント等の実施や、サイクルラインの</a:t>
            </a:r>
            <a:r>
              <a:rPr lang="ja-JP" altLang="ja-JP" sz="1400" dirty="0">
                <a:solidFill>
                  <a:schemeClr val="tx1"/>
                </a:solidFill>
                <a:latin typeface="BIZ UDゴシック"/>
                <a:ea typeface="BIZ UDゴシック"/>
              </a:rPr>
              <a:t>整備</a:t>
            </a:r>
            <a:r>
              <a:rPr lang="ja-JP" altLang="en-US" sz="1400" strike="noStrike" dirty="0">
                <a:solidFill>
                  <a:schemeClr val="tx1"/>
                </a:solidFill>
                <a:latin typeface="BIZ UDゴシック"/>
                <a:ea typeface="BIZ UDゴシック" panose="020B0400000000000000" pitchFamily="49" charset="-128"/>
              </a:rPr>
              <a:t>、各地の食文化の魅力を</a:t>
            </a:r>
            <a:br>
              <a:rPr lang="en-US" altLang="ja-JP" sz="1400" strike="noStrike" dirty="0">
                <a:solidFill>
                  <a:schemeClr val="tx1"/>
                </a:solidFill>
                <a:latin typeface="BIZ UDゴシック"/>
                <a:ea typeface="BIZ UDゴシック" panose="020B0400000000000000" pitchFamily="49" charset="-128"/>
              </a:rPr>
            </a:br>
            <a:r>
              <a:rPr lang="ja-JP" altLang="en-US" sz="1400" strike="noStrike" dirty="0">
                <a:solidFill>
                  <a:schemeClr val="tx1"/>
                </a:solidFill>
                <a:latin typeface="BIZ UDゴシック"/>
                <a:ea typeface="BIZ UDゴシック" panose="020B0400000000000000" pitchFamily="49" charset="-128"/>
              </a:rPr>
              <a:t>楽しむ体験型キャンペーン等</a:t>
            </a:r>
            <a:r>
              <a:rPr lang="ja-JP" altLang="en-US" sz="1400" dirty="0">
                <a:solidFill>
                  <a:schemeClr val="tx1"/>
                </a:solidFill>
                <a:latin typeface="BIZ UDゴシック" panose="020B0400000000000000" pitchFamily="49" charset="-128"/>
                <a:ea typeface="BIZ UDゴシック" panose="020B0400000000000000" pitchFamily="49" charset="-128"/>
              </a:rPr>
              <a:t>により、万博のインパクトを活用した来阪者の府内滞在や周遊を促進</a:t>
            </a:r>
            <a:endParaRPr lang="en-US" altLang="ja-JP" sz="1400" b="0" dirty="0">
              <a:solidFill>
                <a:schemeClr val="tx1"/>
              </a:solidFill>
              <a:latin typeface="BIZ UDゴシック" panose="020B0400000000000000" pitchFamily="49" charset="-128"/>
              <a:ea typeface="BIZ UDゴシック" panose="020B0400000000000000" pitchFamily="49" charset="-128"/>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ゴシック" panose="020B0400000000000000" pitchFamily="49" charset="-128"/>
                <a:ea typeface="BIZ UDゴシック" panose="020B0400000000000000" pitchFamily="49" charset="-128"/>
              </a:rPr>
              <a:t>誘客・周遊促進</a:t>
            </a:r>
          </a:p>
        </p:txBody>
      </p:sp>
      <p:sp>
        <p:nvSpPr>
          <p:cNvPr id="3" name="スライド番号プレースホルダー 2">
            <a:extLst>
              <a:ext uri="{FF2B5EF4-FFF2-40B4-BE49-F238E27FC236}">
                <a16:creationId xmlns:a16="http://schemas.microsoft.com/office/drawing/2014/main" id="{9ED3F13F-D280-4B55-BC65-EC869221E907}"/>
              </a:ext>
            </a:extLst>
          </p:cNvPr>
          <p:cNvSpPr>
            <a:spLocks noGrp="1"/>
          </p:cNvSpPr>
          <p:nvPr>
            <p:ph type="sldNum" sz="quarter" idx="12"/>
          </p:nvPr>
        </p:nvSpPr>
        <p:spPr/>
        <p:txBody>
          <a:bodyPr/>
          <a:lstStyle/>
          <a:p>
            <a:fld id="{29F2EF1E-626E-4657-9017-205445D3C8E1}" type="slidenum">
              <a:rPr kumimoji="1" lang="ja-JP" altLang="en-US" smtClean="0"/>
              <a:t>67</a:t>
            </a:fld>
            <a:endParaRPr kumimoji="1" lang="ja-JP" altLang="en-US" dirty="0"/>
          </a:p>
        </p:txBody>
      </p:sp>
      <p:sp>
        <p:nvSpPr>
          <p:cNvPr id="17" name="テキスト ボックス 16">
            <a:extLst>
              <a:ext uri="{FF2B5EF4-FFF2-40B4-BE49-F238E27FC236}">
                <a16:creationId xmlns:a16="http://schemas.microsoft.com/office/drawing/2014/main" id="{4E293C7C-5F7F-4D8D-B3A1-7A8EE4B4E111}"/>
              </a:ext>
            </a:extLst>
          </p:cNvPr>
          <p:cNvSpPr txBox="1"/>
          <p:nvPr/>
        </p:nvSpPr>
        <p:spPr>
          <a:xfrm>
            <a:off x="349087" y="2888357"/>
            <a:ext cx="5777393" cy="4247317"/>
          </a:xfrm>
          <a:prstGeom prst="rect">
            <a:avLst/>
          </a:prstGeom>
          <a:noFill/>
        </p:spPr>
        <p:txBody>
          <a:bodyPr wrap="square" rtlCol="0">
            <a:spAutoFit/>
          </a:bodyPr>
          <a:lstStyle/>
          <a:p>
            <a:pPr marL="93663" indent="-93663"/>
            <a:r>
              <a:rPr kumimoji="1" lang="ja-JP" altLang="en-US" sz="1400" b="1" dirty="0">
                <a:latin typeface="BIZ UDPゴシック" panose="020B0400000000000000" pitchFamily="50" charset="-128"/>
                <a:ea typeface="BIZ UDPゴシック" panose="020B0400000000000000" pitchFamily="50" charset="-128"/>
              </a:rPr>
              <a:t>▶大阪デスティネーションキャンペーン推進事業</a:t>
            </a:r>
            <a:endParaRPr kumimoji="1" lang="en-US" altLang="ja-JP" sz="1200" dirty="0">
              <a:latin typeface="BIZ UDPゴシック" panose="020B0400000000000000" pitchFamily="50" charset="-128"/>
              <a:ea typeface="BIZ UDPゴシック" panose="020B0400000000000000" pitchFamily="50" charset="-128"/>
            </a:endParaRPr>
          </a:p>
          <a:p>
            <a:pPr marL="182563" indent="-92075"/>
            <a:r>
              <a:rPr kumimoji="1" lang="ja-JP" altLang="en-US" sz="1200" dirty="0">
                <a:latin typeface="BIZ UDPゴシック" panose="020B0400000000000000" pitchFamily="50" charset="-128"/>
                <a:ea typeface="BIZ UDPゴシック" panose="020B0400000000000000" pitchFamily="50" charset="-128"/>
              </a:rPr>
              <a:t>・全国から大阪への誘客・周遊及び万博への機運醸成を図るため、</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「大阪デスティネーションキャンペーン」を実施</a:t>
            </a:r>
            <a:endParaRPr kumimoji="1" lang="en-US" altLang="ja-JP" sz="1200" dirty="0">
              <a:latin typeface="BIZ UDPゴシック" panose="020B0400000000000000" pitchFamily="50" charset="-128"/>
              <a:ea typeface="BIZ UDPゴシック" panose="020B0400000000000000" pitchFamily="50" charset="-128"/>
            </a:endParaRPr>
          </a:p>
          <a:p>
            <a:pPr marL="182563" indent="-92075"/>
            <a:endParaRPr kumimoji="1" lang="en-US" altLang="ja-JP" sz="1200" dirty="0">
              <a:latin typeface="BIZ UDPゴシック" panose="020B0400000000000000" pitchFamily="50" charset="-128"/>
              <a:ea typeface="BIZ UDPゴシック" panose="020B0400000000000000" pitchFamily="50" charset="-128"/>
            </a:endParaRPr>
          </a:p>
          <a:p>
            <a:pPr marL="182563" indent="-92075"/>
            <a:r>
              <a:rPr kumimoji="1" lang="ja-JP" altLang="en-US" sz="1200" dirty="0">
                <a:latin typeface="BIZ UDPゴシック" panose="020B0400000000000000" pitchFamily="50" charset="-128"/>
                <a:ea typeface="BIZ UDPゴシック" panose="020B0400000000000000" pitchFamily="50" charset="-128"/>
              </a:rPr>
              <a:t>・大阪の歴史、文化、食、エンターテインメントなどの豊富な観光資源を活かした特別イベントや体験コンテンツなど、多彩な大阪の魅力をまとめた公式ガイドブック等を制作し、全国の</a:t>
            </a:r>
            <a:r>
              <a:rPr kumimoji="1" lang="en-US" altLang="ja-JP" sz="1200" dirty="0">
                <a:latin typeface="BIZ UDPゴシック" panose="020B0400000000000000" pitchFamily="50" charset="-128"/>
                <a:ea typeface="BIZ UDPゴシック" panose="020B0400000000000000" pitchFamily="50" charset="-128"/>
              </a:rPr>
              <a:t>JR</a:t>
            </a:r>
            <a:r>
              <a:rPr kumimoji="1" lang="ja-JP" altLang="en-US" sz="1200" dirty="0">
                <a:latin typeface="BIZ UDPゴシック" panose="020B0400000000000000" pitchFamily="50" charset="-128"/>
                <a:ea typeface="BIZ UDPゴシック" panose="020B0400000000000000" pitchFamily="50" charset="-128"/>
              </a:rPr>
              <a:t>の駅構内等で広く配布・掲出することで、全国から大阪への</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誘客・周遊を促進するとともに、万博への機運を醸成　　</a:t>
            </a:r>
            <a:endParaRPr kumimoji="1" lang="en-US" altLang="ja-JP" sz="1200" dirty="0">
              <a:latin typeface="BIZ UDPゴシック" panose="020B0400000000000000" pitchFamily="50" charset="-128"/>
              <a:ea typeface="BIZ UDPゴシック" panose="020B0400000000000000" pitchFamily="50" charset="-128"/>
            </a:endParaRPr>
          </a:p>
          <a:p>
            <a:pPr marL="182563" indent="-92075"/>
            <a:r>
              <a:rPr kumimoji="1" lang="ja-JP" altLang="en-US" sz="1200" dirty="0">
                <a:latin typeface="BIZ UDPゴシック" panose="020B0400000000000000" pitchFamily="50" charset="-128"/>
                <a:ea typeface="BIZ UDPゴシック" panose="020B0400000000000000" pitchFamily="50" charset="-128"/>
              </a:rPr>
              <a:t>　　開催期間：令和６～８年度</a:t>
            </a:r>
          </a:p>
          <a:p>
            <a:pPr marL="182563" indent="-92075"/>
            <a:r>
              <a:rPr kumimoji="1" lang="ja-JP" altLang="en-US" sz="1200" dirty="0">
                <a:latin typeface="BIZ UDPゴシック" panose="020B0400000000000000" pitchFamily="50" charset="-128"/>
                <a:ea typeface="BIZ UDPゴシック" panose="020B0400000000000000" pitchFamily="50" charset="-128"/>
              </a:rPr>
              <a:t>　　開催場所：全国各地</a:t>
            </a: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a:rPr>
              <a:t>▶サイクルラインの整備による周遊促進</a:t>
            </a:r>
            <a:endParaRPr kumimoji="1" lang="en-US" altLang="ja-JP" sz="1400" b="1" dirty="0">
              <a:latin typeface="BIZ UDPゴシック" panose="020B0400000000000000" pitchFamily="50" charset="-128"/>
              <a:ea typeface="BIZ UDPゴシック"/>
            </a:endParaRPr>
          </a:p>
          <a:p>
            <a:pPr marL="182563" indent="-92075"/>
            <a:r>
              <a:rPr kumimoji="1" lang="ja-JP" altLang="en-US" sz="1200" dirty="0">
                <a:latin typeface="BIZ UDPゴシック" panose="020B0400000000000000" pitchFamily="50" charset="-128"/>
                <a:ea typeface="BIZ UDPゴシック"/>
              </a:rPr>
              <a:t>・優先整備ルート</a:t>
            </a:r>
            <a:r>
              <a:rPr kumimoji="1" lang="en-US" altLang="ja-JP" sz="1200" dirty="0">
                <a:latin typeface="BIZ UDPゴシック" panose="020B0400000000000000" pitchFamily="50" charset="-128"/>
                <a:ea typeface="BIZ UDPゴシック"/>
              </a:rPr>
              <a:t>120</a:t>
            </a:r>
            <a:r>
              <a:rPr kumimoji="1" lang="ja-JP" altLang="en-US" sz="1200" dirty="0">
                <a:latin typeface="BIZ UDPゴシック" panose="020B0400000000000000" pitchFamily="50" charset="-128"/>
                <a:ea typeface="BIZ UDPゴシック"/>
              </a:rPr>
              <a:t>ｋｍについて、自転車通行空間の整備や府内の統一的な案内サイン等の設置を実施（～令和６年度）</a:t>
            </a:r>
            <a:endParaRPr kumimoji="1" lang="en-US" altLang="ja-JP" sz="1200" dirty="0">
              <a:latin typeface="BIZ UDPゴシック" panose="020B0400000000000000" pitchFamily="50" charset="-128"/>
              <a:ea typeface="BIZ UDPゴシック"/>
            </a:endParaRPr>
          </a:p>
          <a:p>
            <a:pPr marL="182563" indent="-92075"/>
            <a:r>
              <a:rPr kumimoji="1" lang="ja-JP" altLang="en-US" sz="1200" dirty="0">
                <a:latin typeface="BIZ UDPゴシック" panose="020B0400000000000000" pitchFamily="50" charset="-128"/>
                <a:ea typeface="BIZ UDPゴシック"/>
              </a:rPr>
              <a:t>・令和７年度、万博来場者の快適な移動を実現するため、万博会期中のサイクル</a:t>
            </a:r>
            <a:br>
              <a:rPr kumimoji="1" lang="en-US" altLang="ja-JP" sz="1200" dirty="0">
                <a:latin typeface="BIZ UDPゴシック" panose="020B0400000000000000" pitchFamily="50" charset="-128"/>
                <a:ea typeface="BIZ UDPゴシック"/>
              </a:rPr>
            </a:br>
            <a:r>
              <a:rPr kumimoji="1" lang="ja-JP" altLang="en-US" sz="1200" dirty="0">
                <a:latin typeface="BIZ UDPゴシック" panose="020B0400000000000000" pitchFamily="50" charset="-128"/>
                <a:ea typeface="BIZ UDPゴシック"/>
              </a:rPr>
              <a:t>ラインの美装化を実施（令和７年度）</a:t>
            </a:r>
            <a:endParaRPr lang="en-US" altLang="ja-JP" sz="1200" dirty="0">
              <a:latin typeface="BIZ UDPゴシック" panose="020B0400000000000000" pitchFamily="50" charset="-128"/>
              <a:ea typeface="BIZ UDPゴシック"/>
            </a:endParaRPr>
          </a:p>
          <a:p>
            <a:pPr marL="182563" indent="-92075"/>
            <a:r>
              <a:rPr kumimoji="1" lang="ja-JP" altLang="en-US" sz="1200" dirty="0">
                <a:latin typeface="BIZ UDPゴシック" panose="020B0400000000000000" pitchFamily="50" charset="-128"/>
                <a:ea typeface="BIZ UDPゴシック"/>
              </a:rPr>
              <a:t>・サイクルラインのPRにより、自転車による府内周遊を促進</a:t>
            </a:r>
            <a:endParaRPr kumimoji="1" lang="en-US" altLang="ja-JP" sz="1200" dirty="0">
              <a:latin typeface="BIZ UDPゴシック" panose="020B0400000000000000" pitchFamily="50" charset="-128"/>
              <a:ea typeface="BIZ UDPゴシック"/>
            </a:endParaRPr>
          </a:p>
          <a:p>
            <a:pPr marL="92075" indent="-92075"/>
            <a:endParaRPr kumimoji="1" lang="en-US" altLang="ja-JP" sz="1200" strike="sngStrike" dirty="0">
              <a:latin typeface="BIZ UDPゴシック" panose="020B0400000000000000" pitchFamily="50" charset="-128"/>
              <a:ea typeface="BIZ UDPゴシック"/>
            </a:endParaRPr>
          </a:p>
          <a:p>
            <a:pPr marL="92075" indent="-92075"/>
            <a:r>
              <a:rPr kumimoji="1" lang="ja-JP" altLang="en-US" sz="1400" b="1" dirty="0">
                <a:latin typeface="BIZ UDPゴシック" panose="020B0400000000000000" pitchFamily="50" charset="-128"/>
                <a:ea typeface="BIZ UDPゴシック"/>
              </a:rPr>
              <a:t>▶オオサカ・フーディーズ・マラソン（</a:t>
            </a:r>
            <a:r>
              <a:rPr kumimoji="1" lang="en-US" altLang="ja-JP" sz="1400" b="1" dirty="0">
                <a:latin typeface="BIZ UDPゴシック" panose="020B0400000000000000" pitchFamily="50" charset="-128"/>
                <a:ea typeface="BIZ UDPゴシック"/>
              </a:rPr>
              <a:t>Osaka Foodies Marathon</a:t>
            </a:r>
            <a:r>
              <a:rPr kumimoji="1" lang="ja-JP" altLang="en-US" sz="1400" b="1" dirty="0">
                <a:latin typeface="BIZ UDPゴシック" panose="020B0400000000000000" pitchFamily="50" charset="-128"/>
                <a:ea typeface="BIZ UDPゴシック"/>
              </a:rPr>
              <a:t>）</a:t>
            </a:r>
          </a:p>
          <a:p>
            <a:pPr marL="182563" indent="-92075"/>
            <a:r>
              <a:rPr lang="ja-JP" altLang="en-US" sz="1200" dirty="0">
                <a:latin typeface="BIZ UDPゴシック" panose="020B0400000000000000" pitchFamily="50" charset="-128"/>
                <a:ea typeface="BIZ UDPゴシック"/>
              </a:rPr>
              <a:t>・府内各地の食と文化を巡り味わうデジタルスタンプラリーを実施し、</a:t>
            </a:r>
            <a:endParaRPr lang="en-US" altLang="ja-JP" sz="1200" dirty="0">
              <a:latin typeface="BIZ UDPゴシック" panose="020B0400000000000000" pitchFamily="50" charset="-128"/>
              <a:ea typeface="BIZ UDPゴシック"/>
            </a:endParaRPr>
          </a:p>
          <a:p>
            <a:pPr marL="182563" indent="-92075"/>
            <a:r>
              <a:rPr lang="ja-JP" altLang="en-US" sz="1200" dirty="0">
                <a:latin typeface="BIZ UDPゴシック" panose="020B0400000000000000" pitchFamily="50" charset="-128"/>
                <a:ea typeface="BIZ UDPゴシック"/>
              </a:rPr>
              <a:t>　大阪の新しい食文化の魅力を国内外の来阪者に向けて発信</a:t>
            </a:r>
          </a:p>
          <a:p>
            <a:pPr marL="92075" indent="-92075"/>
            <a:endParaRPr lang="ja-JP" altLang="en-US" sz="1200" dirty="0">
              <a:latin typeface="BIZ UDPゴシック" panose="020B0400000000000000" pitchFamily="50" charset="-128"/>
              <a:ea typeface="BIZ UDPゴシック"/>
            </a:endParaRPr>
          </a:p>
        </p:txBody>
      </p:sp>
      <p:pic>
        <p:nvPicPr>
          <p:cNvPr id="19" name="Picture 6">
            <a:extLst>
              <a:ext uri="{FF2B5EF4-FFF2-40B4-BE49-F238E27FC236}">
                <a16:creationId xmlns:a16="http://schemas.microsoft.com/office/drawing/2014/main" id="{6BF68837-6D36-4C16-A2A1-5EA4D2B728F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18281" y="3164229"/>
            <a:ext cx="1921115" cy="2705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0E4029A3-100A-4642-A3DB-102611AAB1D6}"/>
              </a:ext>
            </a:extLst>
          </p:cNvPr>
          <p:cNvSpPr/>
          <p:nvPr/>
        </p:nvSpPr>
        <p:spPr bwMode="white">
          <a:xfrm>
            <a:off x="6644767" y="5897151"/>
            <a:ext cx="2268141" cy="324000"/>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大阪デスティネーションキャンペーン</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公式ガイドブック</a:t>
            </a:r>
          </a:p>
        </p:txBody>
      </p:sp>
      <p:sp>
        <p:nvSpPr>
          <p:cNvPr id="15" name="楕円 14">
            <a:extLst>
              <a:ext uri="{FF2B5EF4-FFF2-40B4-BE49-F238E27FC236}">
                <a16:creationId xmlns:a16="http://schemas.microsoft.com/office/drawing/2014/main" id="{F02F1B12-ADD5-4C60-A498-66F48D95032A}"/>
              </a:ext>
            </a:extLst>
          </p:cNvPr>
          <p:cNvSpPr/>
          <p:nvPr/>
        </p:nvSpPr>
        <p:spPr>
          <a:xfrm>
            <a:off x="126457" y="888616"/>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6" name="楕円 15">
            <a:extLst>
              <a:ext uri="{FF2B5EF4-FFF2-40B4-BE49-F238E27FC236}">
                <a16:creationId xmlns:a16="http://schemas.microsoft.com/office/drawing/2014/main" id="{68C6E9E2-75E8-4068-B2EC-8465B40C1903}"/>
              </a:ext>
            </a:extLst>
          </p:cNvPr>
          <p:cNvSpPr/>
          <p:nvPr/>
        </p:nvSpPr>
        <p:spPr>
          <a:xfrm>
            <a:off x="126457" y="2397543"/>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3558973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a:t>
            </a:r>
            <a:r>
              <a:rPr kumimoji="1" lang="zh-TW" altLang="en-US" b="1" dirty="0">
                <a:latin typeface="BIZ UDPゴシック" panose="020B0400000000000000" pitchFamily="50" charset="-128"/>
                <a:ea typeface="BIZ UDPゴシック" panose="020B0400000000000000" pitchFamily="50" charset="-128"/>
              </a:rPr>
              <a:t>（</a:t>
            </a:r>
            <a:r>
              <a:rPr kumimoji="1" lang="ja-JP" altLang="en-US" sz="1800" b="1" dirty="0">
                <a:latin typeface="BIZ UDPゴシック" panose="020B0400000000000000" pitchFamily="50" charset="-128"/>
                <a:ea typeface="BIZ UDPゴシック" panose="020B0400000000000000" pitchFamily="50" charset="-128"/>
              </a:rPr>
              <a:t>誘客・周遊促進</a:t>
            </a:r>
            <a:r>
              <a:rPr kumimoji="1" lang="zh-TW" altLang="en-US" b="1" dirty="0">
                <a:latin typeface="BIZ UDPゴシック" panose="020B0400000000000000" pitchFamily="50" charset="-128"/>
                <a:ea typeface="BIZ UDPゴシック" panose="020B0400000000000000" pitchFamily="50" charset="-128"/>
              </a:rPr>
              <a:t>）</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7" name="楕円 26">
            <a:extLst>
              <a:ext uri="{FF2B5EF4-FFF2-40B4-BE49-F238E27FC236}">
                <a16:creationId xmlns:a16="http://schemas.microsoft.com/office/drawing/2014/main" id="{7A89E031-16AC-452F-9714-9EF5A357340B}"/>
              </a:ext>
            </a:extLst>
          </p:cNvPr>
          <p:cNvSpPr/>
          <p:nvPr/>
        </p:nvSpPr>
        <p:spPr>
          <a:xfrm>
            <a:off x="121300" y="938652"/>
            <a:ext cx="1921115"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ゴシック" panose="020B0400000000000000" pitchFamily="49" charset="-128"/>
                <a:ea typeface="BIZ UDゴシック" panose="020B0400000000000000" pitchFamily="49" charset="-128"/>
              </a:rPr>
              <a:t>誘客・周遊促進</a:t>
            </a:r>
          </a:p>
        </p:txBody>
      </p:sp>
      <p:sp>
        <p:nvSpPr>
          <p:cNvPr id="8" name="テキスト ボックス 7">
            <a:extLst>
              <a:ext uri="{FF2B5EF4-FFF2-40B4-BE49-F238E27FC236}">
                <a16:creationId xmlns:a16="http://schemas.microsoft.com/office/drawing/2014/main" id="{63B76DEA-364E-485B-BEFD-FC334F8CA6F6}"/>
              </a:ext>
            </a:extLst>
          </p:cNvPr>
          <p:cNvSpPr txBox="1"/>
          <p:nvPr/>
        </p:nvSpPr>
        <p:spPr>
          <a:xfrm>
            <a:off x="208534" y="1340441"/>
            <a:ext cx="9581317" cy="1415772"/>
          </a:xfrm>
          <a:prstGeom prst="rect">
            <a:avLst/>
          </a:prstGeom>
          <a:noFill/>
        </p:spPr>
        <p:txBody>
          <a:bodyPr wrap="square" rtlCol="0">
            <a:spAutoFit/>
          </a:bodyPr>
          <a:lstStyle/>
          <a:p>
            <a:pPr marL="93663" indent="-93663"/>
            <a:r>
              <a:rPr kumimoji="1" lang="ja-JP" altLang="en-US" sz="1400" b="1" dirty="0">
                <a:latin typeface="BIZ UDPゴシック" panose="020B0400000000000000" pitchFamily="50" charset="-128"/>
                <a:ea typeface="BIZ UDPゴシック" panose="020B0400000000000000" pitchFamily="50" charset="-128"/>
              </a:rPr>
              <a:t>▶大阪来てな！キャンペーン事業</a:t>
            </a:r>
            <a:endParaRPr kumimoji="1" lang="en-US" altLang="ja-JP" sz="1200" dirty="0">
              <a:latin typeface="BIZ UDPゴシック" panose="020B0400000000000000" pitchFamily="50" charset="-128"/>
              <a:ea typeface="BIZ UDPゴシック" panose="020B0400000000000000" pitchFamily="50" charset="-128"/>
            </a:endParaRPr>
          </a:p>
          <a:p>
            <a:pPr marL="182563" indent="-90488"/>
            <a:r>
              <a:rPr kumimoji="1" lang="ja-JP" altLang="en-US" sz="1200" dirty="0">
                <a:latin typeface="BIZ UDPゴシック" panose="020B0400000000000000" pitchFamily="50" charset="-128"/>
                <a:ea typeface="BIZ UDPゴシック" panose="020B0400000000000000" pitchFamily="50" charset="-128"/>
              </a:rPr>
              <a:t>・万博開催時に大阪を訪れる方々の府内滞在や大阪への集客、府内周遊の促進を図ることを目的に、大阪の街並みや歴史・文化芸術、食、</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エンターテインメントなどの観光資源や都市魅力を活かしたイベント等を開催</a:t>
            </a:r>
            <a:endParaRPr kumimoji="1" lang="en-US" altLang="ja-JP" sz="1200" dirty="0">
              <a:latin typeface="BIZ UDPゴシック" panose="020B0400000000000000" pitchFamily="50" charset="-128"/>
              <a:ea typeface="BIZ UDPゴシック" panose="020B0400000000000000" pitchFamily="50" charset="-128"/>
            </a:endParaRPr>
          </a:p>
          <a:p>
            <a:pPr marL="182563" indent="-90488"/>
            <a:r>
              <a:rPr kumimoji="1" lang="ja-JP" altLang="en-US" sz="1200" dirty="0">
                <a:latin typeface="BIZ UDPゴシック" panose="020B0400000000000000" pitchFamily="50" charset="-128"/>
                <a:ea typeface="BIZ UDPゴシック" panose="020B0400000000000000" pitchFamily="50" charset="-128"/>
              </a:rPr>
              <a:t>　　開催期間：令和６～７年度　　開催場所：大阪府内の各会場</a:t>
            </a:r>
            <a:endParaRPr kumimoji="1" lang="en-US" altLang="ja-JP" sz="1200" dirty="0">
              <a:latin typeface="BIZ UDPゴシック" panose="020B0400000000000000" pitchFamily="50" charset="-128"/>
              <a:ea typeface="BIZ UDPゴシック" panose="020B0400000000000000" pitchFamily="50" charset="-128"/>
            </a:endParaRPr>
          </a:p>
          <a:p>
            <a:pPr marL="182563" indent="-90488"/>
            <a:r>
              <a:rPr kumimoji="1" lang="ja-JP" altLang="en-US" sz="1200" dirty="0">
                <a:latin typeface="BIZ UDPゴシック" panose="020B0400000000000000" pitchFamily="50" charset="-128"/>
                <a:ea typeface="BIZ UDPゴシック" panose="020B0400000000000000" pitchFamily="50" charset="-128"/>
              </a:rPr>
              <a:t>・事業実施：令和</a:t>
            </a:r>
            <a:r>
              <a:rPr lang="en-US" altLang="ja-JP" sz="1200" dirty="0">
                <a:latin typeface="BIZ UDPゴシック" panose="020B0400000000000000" pitchFamily="50" charset="-128"/>
                <a:ea typeface="BIZ UDPゴシック" panose="020B0400000000000000" pitchFamily="50" charset="-128"/>
              </a:rPr>
              <a:t>6</a:t>
            </a:r>
            <a:r>
              <a:rPr lang="ja-JP" altLang="en-US" sz="1200" dirty="0">
                <a:latin typeface="BIZ UDPゴシック" panose="020B0400000000000000" pitchFamily="50" charset="-128"/>
                <a:ea typeface="BIZ UDPゴシック" panose="020B0400000000000000" pitchFamily="50" charset="-128"/>
              </a:rPr>
              <a:t>年度 </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件、令和</a:t>
            </a:r>
            <a:r>
              <a:rPr lang="en-US" altLang="ja-JP" sz="1200" dirty="0">
                <a:latin typeface="BIZ UDPゴシック" panose="020B0400000000000000" pitchFamily="50" charset="-128"/>
                <a:ea typeface="BIZ UDPゴシック" panose="020B0400000000000000" pitchFamily="50" charset="-128"/>
              </a:rPr>
              <a:t>7</a:t>
            </a:r>
            <a:r>
              <a:rPr lang="ja-JP" altLang="en-US" sz="1200" dirty="0">
                <a:latin typeface="BIZ UDPゴシック" panose="020B0400000000000000" pitchFamily="50" charset="-128"/>
                <a:ea typeface="BIZ UDPゴシック" panose="020B0400000000000000" pitchFamily="50" charset="-128"/>
              </a:rPr>
              <a:t>年度 </a:t>
            </a: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件（予定）　　動員数：令和</a:t>
            </a:r>
            <a:r>
              <a:rPr lang="en-US" altLang="ja-JP" sz="1200" dirty="0">
                <a:latin typeface="BIZ UDPゴシック" panose="020B0400000000000000" pitchFamily="50" charset="-128"/>
                <a:ea typeface="BIZ UDPゴシック" panose="020B0400000000000000" pitchFamily="50" charset="-128"/>
              </a:rPr>
              <a:t>6</a:t>
            </a:r>
            <a:r>
              <a:rPr lang="ja-JP" altLang="en-US" sz="1200" dirty="0">
                <a:latin typeface="BIZ UDPゴシック" panose="020B0400000000000000" pitchFamily="50" charset="-128"/>
                <a:ea typeface="BIZ UDPゴシック" panose="020B0400000000000000" pitchFamily="50" charset="-128"/>
              </a:rPr>
              <a:t>年度 </a:t>
            </a:r>
            <a:r>
              <a:rPr lang="en-US" altLang="ja-JP" sz="1200" dirty="0">
                <a:latin typeface="BIZ UDPゴシック" panose="020B0400000000000000" pitchFamily="50" charset="-128"/>
                <a:ea typeface="BIZ UDPゴシック" panose="020B0400000000000000" pitchFamily="50" charset="-128"/>
              </a:rPr>
              <a:t>6.6</a:t>
            </a:r>
            <a:r>
              <a:rPr lang="ja-JP" altLang="en-US" sz="1200" dirty="0">
                <a:latin typeface="BIZ UDPゴシック" panose="020B0400000000000000" pitchFamily="50" charset="-128"/>
                <a:ea typeface="BIZ UDPゴシック" panose="020B0400000000000000" pitchFamily="50" charset="-128"/>
              </a:rPr>
              <a:t>万人、令和</a:t>
            </a:r>
            <a:r>
              <a:rPr lang="en-US" altLang="ja-JP" sz="1200" dirty="0">
                <a:latin typeface="BIZ UDPゴシック" panose="020B0400000000000000" pitchFamily="50" charset="-128"/>
                <a:ea typeface="BIZ UDPゴシック" panose="020B0400000000000000" pitchFamily="50" charset="-128"/>
              </a:rPr>
              <a:t>7</a:t>
            </a:r>
            <a:r>
              <a:rPr lang="ja-JP" altLang="en-US" sz="1200" dirty="0">
                <a:latin typeface="BIZ UDPゴシック" panose="020B0400000000000000" pitchFamily="50" charset="-128"/>
                <a:ea typeface="BIZ UDPゴシック" panose="020B0400000000000000" pitchFamily="50" charset="-128"/>
              </a:rPr>
              <a:t>年度（集計中）</a:t>
            </a:r>
            <a:endParaRPr lang="en-US" altLang="ja-JP" sz="1200" dirty="0">
              <a:latin typeface="BIZ UDPゴシック" panose="020B0400000000000000" pitchFamily="50" charset="-128"/>
              <a:ea typeface="BIZ UDPゴシック" panose="020B0400000000000000" pitchFamily="50" charset="-128"/>
            </a:endParaRPr>
          </a:p>
          <a:p>
            <a:endParaRPr kumimoji="1" lang="ja-JP" altLang="en-US" sz="1200" dirty="0">
              <a:latin typeface="BIZ UDPゴシック" panose="020B0400000000000000" pitchFamily="50" charset="-128"/>
              <a:ea typeface="BIZ UDPゴシック" panose="020B0400000000000000" pitchFamily="50" charset="-128"/>
            </a:endParaRPr>
          </a:p>
          <a:p>
            <a:endParaRPr kumimoji="1" lang="ja-JP" altLang="en-US"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E0C4FDD-4542-4B89-B1B0-241A5DDA6BA2}"/>
              </a:ext>
            </a:extLst>
          </p:cNvPr>
          <p:cNvSpPr txBox="1"/>
          <p:nvPr/>
        </p:nvSpPr>
        <p:spPr>
          <a:xfrm>
            <a:off x="190879" y="2503338"/>
            <a:ext cx="5040774" cy="365998"/>
          </a:xfrm>
          <a:prstGeom prst="rect">
            <a:avLst/>
          </a:prstGeom>
          <a:noFill/>
        </p:spPr>
        <p:txBody>
          <a:bodyPr wrap="square">
            <a:spAutoFit/>
          </a:bodyPr>
          <a:lstStyle/>
          <a:p>
            <a:pPr algn="l">
              <a:lnSpc>
                <a:spcPts val="2500"/>
              </a:lnSpc>
            </a:pPr>
            <a:r>
              <a:rPr kumimoji="1" lang="ja-JP" altLang="en-US" sz="1400" b="1" dirty="0">
                <a:latin typeface="BIZ UDPゴシック" panose="020B0400000000000000" pitchFamily="50" charset="-128"/>
                <a:ea typeface="BIZ UDPゴシック" panose="020B0400000000000000" pitchFamily="50" charset="-128"/>
              </a:rPr>
              <a:t>■ 大阪来てな！キャンペーン事業</a:t>
            </a:r>
          </a:p>
        </p:txBody>
      </p:sp>
      <p:sp>
        <p:nvSpPr>
          <p:cNvPr id="3" name="スライド番号プレースホルダー 2">
            <a:extLst>
              <a:ext uri="{FF2B5EF4-FFF2-40B4-BE49-F238E27FC236}">
                <a16:creationId xmlns:a16="http://schemas.microsoft.com/office/drawing/2014/main" id="{9ED3F13F-D280-4B55-BC65-EC869221E907}"/>
              </a:ext>
            </a:extLst>
          </p:cNvPr>
          <p:cNvSpPr>
            <a:spLocks noGrp="1"/>
          </p:cNvSpPr>
          <p:nvPr>
            <p:ph type="sldNum" sz="quarter" idx="12"/>
          </p:nvPr>
        </p:nvSpPr>
        <p:spPr/>
        <p:txBody>
          <a:bodyPr/>
          <a:lstStyle/>
          <a:p>
            <a:fld id="{29F2EF1E-626E-4657-9017-205445D3C8E1}" type="slidenum">
              <a:rPr kumimoji="1" lang="ja-JP" altLang="en-US" smtClean="0"/>
              <a:t>68</a:t>
            </a:fld>
            <a:endParaRPr kumimoji="1" lang="ja-JP" altLang="en-US" dirty="0"/>
          </a:p>
        </p:txBody>
      </p:sp>
      <p:pic>
        <p:nvPicPr>
          <p:cNvPr id="12" name="図 11">
            <a:extLst>
              <a:ext uri="{FF2B5EF4-FFF2-40B4-BE49-F238E27FC236}">
                <a16:creationId xmlns:a16="http://schemas.microsoft.com/office/drawing/2014/main" id="{1E3BB03D-3CCF-45B9-B0F1-756698487A1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50874" y="3391428"/>
            <a:ext cx="1778360" cy="970513"/>
          </a:xfrm>
          <a:prstGeom prst="rect">
            <a:avLst/>
          </a:prstGeom>
          <a:noFill/>
          <a:ln>
            <a:noFill/>
          </a:ln>
        </p:spPr>
      </p:pic>
      <p:pic>
        <p:nvPicPr>
          <p:cNvPr id="14" name="図 13">
            <a:extLst>
              <a:ext uri="{FF2B5EF4-FFF2-40B4-BE49-F238E27FC236}">
                <a16:creationId xmlns:a16="http://schemas.microsoft.com/office/drawing/2014/main" id="{A7B321DC-1600-44DB-99B6-9E8B9888892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130854" y="4774392"/>
            <a:ext cx="1742672" cy="1661543"/>
          </a:xfrm>
          <a:prstGeom prst="rect">
            <a:avLst/>
          </a:prstGeom>
        </p:spPr>
      </p:pic>
      <p:sp>
        <p:nvSpPr>
          <p:cNvPr id="15" name="正方形/長方形 14">
            <a:extLst>
              <a:ext uri="{FF2B5EF4-FFF2-40B4-BE49-F238E27FC236}">
                <a16:creationId xmlns:a16="http://schemas.microsoft.com/office/drawing/2014/main" id="{561F180D-F914-44BB-8CDA-FF68A2D02EAE}"/>
              </a:ext>
            </a:extLst>
          </p:cNvPr>
          <p:cNvSpPr/>
          <p:nvPr/>
        </p:nvSpPr>
        <p:spPr bwMode="white">
          <a:xfrm>
            <a:off x="7997529" y="4451904"/>
            <a:ext cx="1875997" cy="255190"/>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キービジュアル</a:t>
            </a:r>
          </a:p>
        </p:txBody>
      </p:sp>
      <p:sp>
        <p:nvSpPr>
          <p:cNvPr id="16" name="正方形/長方形 15">
            <a:extLst>
              <a:ext uri="{FF2B5EF4-FFF2-40B4-BE49-F238E27FC236}">
                <a16:creationId xmlns:a16="http://schemas.microsoft.com/office/drawing/2014/main" id="{4A23810D-FDE5-4D11-B389-F8FC17241A98}"/>
              </a:ext>
            </a:extLst>
          </p:cNvPr>
          <p:cNvSpPr/>
          <p:nvPr/>
        </p:nvSpPr>
        <p:spPr bwMode="white">
          <a:xfrm>
            <a:off x="8078546" y="6185274"/>
            <a:ext cx="1838351" cy="284841"/>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キャンペーンロゴ</a:t>
            </a:r>
          </a:p>
        </p:txBody>
      </p:sp>
      <p:graphicFrame>
        <p:nvGraphicFramePr>
          <p:cNvPr id="17" name="表 16">
            <a:extLst>
              <a:ext uri="{FF2B5EF4-FFF2-40B4-BE49-F238E27FC236}">
                <a16:creationId xmlns:a16="http://schemas.microsoft.com/office/drawing/2014/main" id="{F54CDBC6-09EF-4F5C-90FF-1CF783C4338C}"/>
              </a:ext>
            </a:extLst>
          </p:cNvPr>
          <p:cNvGraphicFramePr>
            <a:graphicFrameLocks noGrp="1"/>
          </p:cNvGraphicFramePr>
          <p:nvPr>
            <p:extLst>
              <p:ext uri="{D42A27DB-BD31-4B8C-83A1-F6EECF244321}">
                <p14:modId xmlns:p14="http://schemas.microsoft.com/office/powerpoint/2010/main" val="10430694"/>
              </p:ext>
            </p:extLst>
          </p:nvPr>
        </p:nvGraphicFramePr>
        <p:xfrm>
          <a:off x="290774" y="2873120"/>
          <a:ext cx="7633099" cy="3619174"/>
        </p:xfrm>
        <a:graphic>
          <a:graphicData uri="http://schemas.openxmlformats.org/drawingml/2006/table">
            <a:tbl>
              <a:tblPr firstRow="1" bandRow="1">
                <a:tableStyleId>{5940675A-B579-460E-94D1-54222C63F5DA}</a:tableStyleId>
              </a:tblPr>
              <a:tblGrid>
                <a:gridCol w="2050792">
                  <a:extLst>
                    <a:ext uri="{9D8B030D-6E8A-4147-A177-3AD203B41FA5}">
                      <a16:colId xmlns:a16="http://schemas.microsoft.com/office/drawing/2014/main" val="3939033764"/>
                    </a:ext>
                  </a:extLst>
                </a:gridCol>
                <a:gridCol w="2868407">
                  <a:extLst>
                    <a:ext uri="{9D8B030D-6E8A-4147-A177-3AD203B41FA5}">
                      <a16:colId xmlns:a16="http://schemas.microsoft.com/office/drawing/2014/main" val="1121967615"/>
                    </a:ext>
                  </a:extLst>
                </a:gridCol>
                <a:gridCol w="1432005">
                  <a:extLst>
                    <a:ext uri="{9D8B030D-6E8A-4147-A177-3AD203B41FA5}">
                      <a16:colId xmlns:a16="http://schemas.microsoft.com/office/drawing/2014/main" val="1302438693"/>
                    </a:ext>
                  </a:extLst>
                </a:gridCol>
                <a:gridCol w="1281895">
                  <a:extLst>
                    <a:ext uri="{9D8B030D-6E8A-4147-A177-3AD203B41FA5}">
                      <a16:colId xmlns:a16="http://schemas.microsoft.com/office/drawing/2014/main" val="357290774"/>
                    </a:ext>
                  </a:extLst>
                </a:gridCol>
              </a:tblGrid>
              <a:tr h="379493">
                <a:tc>
                  <a:txBody>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イベント名</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概要</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開催期間</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開催場所</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84173932"/>
                  </a:ext>
                </a:extLst>
              </a:tr>
              <a:tr h="558116">
                <a:tc>
                  <a:txBody>
                    <a:bodyPr/>
                    <a:lstStyle/>
                    <a:p>
                      <a:pPr algn="ctr"/>
                      <a:r>
                        <a:rPr kumimoji="1" lang="zh-TW" altLang="en-US" sz="1050" b="1" dirty="0">
                          <a:solidFill>
                            <a:sysClr val="windowText" lastClr="000000"/>
                          </a:solidFill>
                          <a:latin typeface="BIZ UDPゴシック" panose="020B0400000000000000" pitchFamily="50" charset="-128"/>
                          <a:ea typeface="BIZ UDPゴシック" panose="020B0400000000000000" pitchFamily="50" charset="-128"/>
                        </a:rPr>
                        <a:t>薫風歌舞伎特別公演</a:t>
                      </a:r>
                      <a:endParaRPr kumimoji="1" lang="en-US" altLang="zh-TW" sz="1050" b="1" dirty="0">
                        <a:solidFill>
                          <a:sysClr val="windowText" lastClr="00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インバウンドをはじめ、観光客にも楽しめる歌舞伎特別公演</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kern="1200" dirty="0">
                          <a:solidFill>
                            <a:schemeClr val="tx1"/>
                          </a:solidFill>
                          <a:effectLst/>
                          <a:latin typeface="BIZ UDPゴシック" panose="020B0400000000000000" pitchFamily="50" charset="-128"/>
                          <a:ea typeface="BIZ UDPゴシック" panose="020B0400000000000000" pitchFamily="50" charset="-128"/>
                          <a:cs typeface="+mn-cs"/>
                        </a:rPr>
                        <a:t>５月</a:t>
                      </a:r>
                      <a:r>
                        <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rPr>
                        <a:t>11</a:t>
                      </a:r>
                      <a:r>
                        <a:rPr kumimoji="1" lang="ja-JP" altLang="en-US" sz="1050" b="0" i="0" kern="1200" dirty="0">
                          <a:solidFill>
                            <a:schemeClr val="tx1"/>
                          </a:solidFill>
                          <a:effectLst/>
                          <a:latin typeface="BIZ UDPゴシック" panose="020B0400000000000000" pitchFamily="50" charset="-128"/>
                          <a:ea typeface="BIZ UDPゴシック" panose="020B0400000000000000" pitchFamily="50" charset="-128"/>
                          <a:cs typeface="+mn-cs"/>
                        </a:rPr>
                        <a:t>日（日）</a:t>
                      </a:r>
                      <a:endPar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rPr>
                        <a:t>25</a:t>
                      </a:r>
                      <a:r>
                        <a:rPr kumimoji="1" lang="ja-JP" altLang="en-US" sz="1050" b="0" i="0" kern="1200" dirty="0">
                          <a:solidFill>
                            <a:schemeClr val="tx1"/>
                          </a:solidFill>
                          <a:effectLst/>
                          <a:latin typeface="BIZ UDPゴシック" panose="020B0400000000000000" pitchFamily="50" charset="-128"/>
                          <a:ea typeface="BIZ UDPゴシック" panose="020B0400000000000000" pitchFamily="50" charset="-128"/>
                          <a:cs typeface="+mn-cs"/>
                        </a:rPr>
                        <a:t>日（日）</a:t>
                      </a:r>
                      <a:endPar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大阪松竹座</a:t>
                      </a:r>
                      <a:endParaRPr kumimoji="1" lang="en-US" altLang="ja-JP" sz="105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88525116"/>
                  </a:ext>
                </a:extLst>
              </a:tr>
              <a:tr h="568850">
                <a:tc>
                  <a:txBody>
                    <a:bodyPr/>
                    <a:lstStyle/>
                    <a:p>
                      <a:pPr algn="ctr"/>
                      <a:r>
                        <a:rPr kumimoji="1" lang="en-US" altLang="ja-JP" sz="1050" b="1" dirty="0">
                          <a:solidFill>
                            <a:sysClr val="windowText" lastClr="000000"/>
                          </a:solidFill>
                          <a:latin typeface="BIZ UDPゴシック" panose="020B0400000000000000" pitchFamily="50" charset="-128"/>
                          <a:ea typeface="BIZ UDPゴシック" panose="020B0400000000000000" pitchFamily="50" charset="-128"/>
                        </a:rPr>
                        <a:t>OSAKA MUSIC LOVER</a:t>
                      </a:r>
                    </a:p>
                    <a:p>
                      <a:pPr algn="ctr"/>
                      <a:r>
                        <a:rPr kumimoji="1" lang="en-US" altLang="ja-JP" sz="1050" b="1" dirty="0">
                          <a:solidFill>
                            <a:sysClr val="windowText" lastClr="000000"/>
                          </a:solidFill>
                          <a:latin typeface="BIZ UDPゴシック" panose="020B0400000000000000" pitchFamily="50" charset="-128"/>
                          <a:ea typeface="BIZ UDPゴシック" panose="020B0400000000000000" pitchFamily="50" charset="-128"/>
                        </a:rPr>
                        <a:t>-JAPANIMATION ROCKS-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アニメの主題歌やエンディングソングを歌う大阪出身のアーティストなどが集結した</a:t>
                      </a:r>
                      <a:br>
                        <a:rPr kumimoji="1" lang="en-US" altLang="ja-JP" sz="1050" b="0" dirty="0">
                          <a:solidFill>
                            <a:schemeClr val="tx1"/>
                          </a:solidFill>
                          <a:latin typeface="BIZ UDPゴシック" panose="020B0400000000000000" pitchFamily="50" charset="-128"/>
                          <a:ea typeface="BIZ UDPゴシック" panose="020B0400000000000000" pitchFamily="50" charset="-128"/>
                        </a:rPr>
                      </a:br>
                      <a:r>
                        <a:rPr kumimoji="1" lang="ja-JP" altLang="en-US" sz="1050" b="0" dirty="0">
                          <a:solidFill>
                            <a:schemeClr val="tx1"/>
                          </a:solidFill>
                          <a:latin typeface="BIZ UDPゴシック" panose="020B0400000000000000" pitchFamily="50" charset="-128"/>
                          <a:ea typeface="BIZ UDPゴシック" panose="020B0400000000000000" pitchFamily="50" charset="-128"/>
                        </a:rPr>
                        <a:t>大型音楽フェス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rPr>
                        <a:t>7</a:t>
                      </a:r>
                      <a:r>
                        <a:rPr kumimoji="1" lang="ja-JP" altLang="en-US" sz="1050" b="0" i="0" kern="1200" dirty="0">
                          <a:solidFill>
                            <a:schemeClr val="tx1"/>
                          </a:solidFill>
                          <a:effectLst/>
                          <a:latin typeface="BIZ UDPゴシック" panose="020B0400000000000000" pitchFamily="50" charset="-128"/>
                          <a:ea typeface="BIZ UDPゴシック" panose="020B0400000000000000" pitchFamily="50" charset="-128"/>
                          <a:cs typeface="+mn-cs"/>
                        </a:rPr>
                        <a:t>月</a:t>
                      </a:r>
                      <a:r>
                        <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rPr>
                        <a:t>26</a:t>
                      </a:r>
                      <a:r>
                        <a:rPr kumimoji="1" lang="ja-JP" altLang="en-US" sz="1050" b="0" i="0" kern="1200" dirty="0">
                          <a:solidFill>
                            <a:schemeClr val="tx1"/>
                          </a:solidFill>
                          <a:effectLst/>
                          <a:latin typeface="BIZ UDPゴシック" panose="020B0400000000000000" pitchFamily="50" charset="-128"/>
                          <a:ea typeface="BIZ UDPゴシック" panose="020B0400000000000000" pitchFamily="50" charset="-128"/>
                          <a:cs typeface="+mn-cs"/>
                        </a:rPr>
                        <a:t>日（土）、</a:t>
                      </a:r>
                      <a:endPar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rPr>
                        <a:t>27</a:t>
                      </a:r>
                      <a:r>
                        <a:rPr kumimoji="1" lang="ja-JP" altLang="en-US" sz="1050" b="0" i="0" kern="1200" dirty="0">
                          <a:solidFill>
                            <a:schemeClr val="tx1"/>
                          </a:solidFill>
                          <a:effectLst/>
                          <a:latin typeface="BIZ UDPゴシック" panose="020B0400000000000000" pitchFamily="50" charset="-128"/>
                          <a:ea typeface="BIZ UDPゴシック" panose="020B0400000000000000" pitchFamily="50" charset="-128"/>
                          <a:cs typeface="+mn-cs"/>
                        </a:rPr>
                        <a:t>日（日）</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b="0" dirty="0">
                          <a:solidFill>
                            <a:schemeClr val="tx1"/>
                          </a:solidFill>
                          <a:latin typeface="BIZ UDPゴシック" panose="020B0400000000000000" pitchFamily="50" charset="-128"/>
                          <a:ea typeface="BIZ UDPゴシック" panose="020B0400000000000000" pitchFamily="50" charset="-128"/>
                        </a:rPr>
                        <a:t>EXPO</a:t>
                      </a:r>
                      <a:r>
                        <a:rPr kumimoji="1" lang="ja-JP" altLang="en-US" sz="1050" b="0" dirty="0">
                          <a:solidFill>
                            <a:schemeClr val="tx1"/>
                          </a:solidFill>
                          <a:latin typeface="BIZ UDPゴシック" panose="020B0400000000000000" pitchFamily="50" charset="-128"/>
                          <a:ea typeface="BIZ UDPゴシック" panose="020B0400000000000000" pitchFamily="50" charset="-128"/>
                        </a:rPr>
                        <a:t>ホール</a:t>
                      </a:r>
                      <a:endParaRPr kumimoji="1" lang="en-US" altLang="ja-JP" sz="105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7905770"/>
                  </a:ext>
                </a:extLst>
              </a:tr>
              <a:tr h="555585">
                <a:tc>
                  <a:txBody>
                    <a:bodyPr/>
                    <a:lstStyle/>
                    <a:p>
                      <a:pPr algn="ctr"/>
                      <a:r>
                        <a:rPr kumimoji="1" lang="en-US" altLang="ja-JP" sz="1050" b="1" u="none" dirty="0">
                          <a:solidFill>
                            <a:sysClr val="windowText" lastClr="000000"/>
                          </a:solidFill>
                          <a:latin typeface="BIZ UDPゴシック" panose="020B0400000000000000" pitchFamily="50" charset="-128"/>
                          <a:ea typeface="BIZ UDPゴシック" panose="020B0400000000000000" pitchFamily="50" charset="-128"/>
                        </a:rPr>
                        <a:t>Top Chef in OSAKA</a:t>
                      </a:r>
                      <a:r>
                        <a:rPr kumimoji="1" lang="ja-JP" altLang="en-US" sz="1050" b="1" u="none" dirty="0">
                          <a:solidFill>
                            <a:sysClr val="windowText" lastClr="000000"/>
                          </a:solidFill>
                          <a:latin typeface="BIZ UDPゴシック" panose="020B0400000000000000" pitchFamily="50" charset="-128"/>
                          <a:ea typeface="BIZ UDPゴシック" panose="020B0400000000000000" pitchFamily="50" charset="-128"/>
                        </a:rPr>
                        <a:t>　</a:t>
                      </a:r>
                      <a:r>
                        <a:rPr kumimoji="1" lang="en-US" altLang="ja-JP" sz="1050" b="1" u="none" dirty="0">
                          <a:solidFill>
                            <a:sysClr val="windowText" lastClr="000000"/>
                          </a:solidFill>
                          <a:latin typeface="BIZ UDPゴシック" panose="020B0400000000000000" pitchFamily="50" charset="-128"/>
                          <a:ea typeface="BIZ UDPゴシック" panose="020B0400000000000000" pitchFamily="50" charset="-128"/>
                        </a:rPr>
                        <a:t>2025</a:t>
                      </a:r>
                      <a:endParaRPr kumimoji="1" lang="en-US" altLang="ja-JP" sz="1050" b="1" dirty="0">
                        <a:solidFill>
                          <a:sysClr val="windowText" lastClr="00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世界的に有名なシェフを招聘した期間限定レストランイベント</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rPr>
                        <a:t>9</a:t>
                      </a:r>
                      <a:r>
                        <a:rPr kumimoji="1" lang="ja-JP" altLang="en-US" sz="1050" b="0" i="0" kern="1200" dirty="0">
                          <a:solidFill>
                            <a:schemeClr val="tx1"/>
                          </a:solidFill>
                          <a:effectLst/>
                          <a:latin typeface="BIZ UDPゴシック" panose="020B0400000000000000" pitchFamily="50" charset="-128"/>
                          <a:ea typeface="BIZ UDPゴシック" panose="020B0400000000000000" pitchFamily="50" charset="-128"/>
                          <a:cs typeface="+mn-cs"/>
                        </a:rPr>
                        <a:t>月</a:t>
                      </a:r>
                      <a:r>
                        <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rPr>
                        <a:t>9</a:t>
                      </a:r>
                      <a:r>
                        <a:rPr kumimoji="1" lang="ja-JP" altLang="en-US" sz="1050" b="0" i="0" kern="1200" dirty="0">
                          <a:solidFill>
                            <a:schemeClr val="tx1"/>
                          </a:solidFill>
                          <a:effectLst/>
                          <a:latin typeface="BIZ UDPゴシック" panose="020B0400000000000000" pitchFamily="50" charset="-128"/>
                          <a:ea typeface="BIZ UDPゴシック" panose="020B0400000000000000" pitchFamily="50" charset="-128"/>
                          <a:cs typeface="+mn-cs"/>
                        </a:rPr>
                        <a:t>日（火）</a:t>
                      </a:r>
                      <a:endPar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1050" b="0" i="0" kern="1200" dirty="0">
                          <a:solidFill>
                            <a:schemeClr val="tx1"/>
                          </a:solidFill>
                          <a:effectLst/>
                          <a:latin typeface="BIZ UDPゴシック" panose="020B0400000000000000" pitchFamily="50" charset="-128"/>
                          <a:ea typeface="BIZ UDPゴシック" panose="020B0400000000000000" pitchFamily="50" charset="-128"/>
                          <a:cs typeface="+mn-cs"/>
                        </a:rPr>
                        <a:t>14</a:t>
                      </a:r>
                      <a:r>
                        <a:rPr kumimoji="1" lang="ja-JP" altLang="en-US" sz="1050" b="0" i="0" kern="1200" dirty="0">
                          <a:solidFill>
                            <a:schemeClr val="tx1"/>
                          </a:solidFill>
                          <a:effectLst/>
                          <a:latin typeface="BIZ UDPゴシック" panose="020B0400000000000000" pitchFamily="50" charset="-128"/>
                          <a:ea typeface="BIZ UDPゴシック" panose="020B0400000000000000" pitchFamily="50" charset="-128"/>
                          <a:cs typeface="+mn-cs"/>
                        </a:rPr>
                        <a:t>日（日）</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ホテルニューオータニ大阪</a:t>
                      </a:r>
                      <a:endParaRPr kumimoji="1" lang="en-US" altLang="ja-JP" sz="105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2258347"/>
                  </a:ext>
                </a:extLst>
              </a:tr>
              <a:tr h="0">
                <a:tc>
                  <a:txBody>
                    <a:bodyPr/>
                    <a:lstStyle/>
                    <a:p>
                      <a:pPr algn="ctr"/>
                      <a:r>
                        <a:rPr kumimoji="1" lang="nn-NO" altLang="ja-JP" sz="1050" b="1" dirty="0">
                          <a:solidFill>
                            <a:sysClr val="windowText" lastClr="000000"/>
                          </a:solidFill>
                          <a:latin typeface="BIZ UDPゴシック" panose="020B0400000000000000" pitchFamily="50" charset="-128"/>
                          <a:ea typeface="BIZ UDPゴシック" panose="020B0400000000000000" pitchFamily="50" charset="-128"/>
                        </a:rPr>
                        <a:t>OSAKA MUSIC LOVER EXPO ARENA 2025</a:t>
                      </a:r>
                      <a:endParaRPr kumimoji="1" lang="en-US" altLang="ja-JP" sz="1050" b="1" dirty="0">
                        <a:solidFill>
                          <a:sysClr val="windowText" lastClr="00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大阪出身のアーティストによるパフォーマンスなどを楽しむ大型音楽フェス</a:t>
                      </a:r>
                      <a:endParaRPr kumimoji="1" lang="en-US" altLang="ja-JP" sz="105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９月</a:t>
                      </a:r>
                      <a:r>
                        <a:rPr kumimoji="1" lang="en-US" altLang="ja-JP" sz="1050" b="0" u="none" dirty="0">
                          <a:solidFill>
                            <a:schemeClr val="tx1"/>
                          </a:solidFill>
                          <a:latin typeface="BIZ UDPゴシック" panose="020B0400000000000000" pitchFamily="50" charset="-128"/>
                          <a:ea typeface="BIZ UDPゴシック" panose="020B0400000000000000" pitchFamily="50" charset="-128"/>
                        </a:rPr>
                        <a:t>14</a:t>
                      </a: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日（日）、</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b="0" u="none" dirty="0">
                          <a:solidFill>
                            <a:schemeClr val="tx1"/>
                          </a:solidFill>
                          <a:latin typeface="BIZ UDPゴシック" panose="020B0400000000000000" pitchFamily="50" charset="-128"/>
                          <a:ea typeface="BIZ UDPゴシック" panose="020B0400000000000000" pitchFamily="50" charset="-128"/>
                        </a:rPr>
                        <a:t>15</a:t>
                      </a: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日（月・祝）</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EXPO</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アリーナ</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3681523"/>
                  </a:ext>
                </a:extLst>
              </a:tr>
              <a:tr h="0">
                <a:tc>
                  <a:txBody>
                    <a:bodyPr/>
                    <a:lstStyle/>
                    <a:p>
                      <a:pPr algn="ctr"/>
                      <a:r>
                        <a:rPr kumimoji="1" lang="ja-JP" altLang="en-US" sz="1050" b="1" dirty="0">
                          <a:solidFill>
                            <a:sysClr val="windowText" lastClr="000000"/>
                          </a:solidFill>
                          <a:latin typeface="BIZ UDPゴシック" panose="020B0400000000000000" pitchFamily="50" charset="-128"/>
                          <a:ea typeface="BIZ UDPゴシック" panose="020B0400000000000000" pitchFamily="50" charset="-128"/>
                        </a:rPr>
                        <a:t>秋の週末 わいわいワイン</a:t>
                      </a:r>
                      <a:endParaRPr kumimoji="1" lang="en-US" altLang="ja-JP" sz="1050" b="1" dirty="0">
                        <a:solidFill>
                          <a:sysClr val="windowText" lastClr="00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大阪ワインの魅力を直接感じられる、</a:t>
                      </a:r>
                      <a:br>
                        <a:rPr kumimoji="1" lang="en-US" altLang="ja-JP" sz="1050" b="0" dirty="0">
                          <a:solidFill>
                            <a:schemeClr val="tx1"/>
                          </a:solidFill>
                          <a:latin typeface="BIZ UDPゴシック" panose="020B0400000000000000" pitchFamily="50" charset="-128"/>
                          <a:ea typeface="BIZ UDPゴシック" panose="020B0400000000000000" pitchFamily="50" charset="-128"/>
                        </a:rPr>
                      </a:br>
                      <a:r>
                        <a:rPr kumimoji="1" lang="ja-JP" altLang="en-US" sz="1050" b="0" dirty="0">
                          <a:solidFill>
                            <a:schemeClr val="tx1"/>
                          </a:solidFill>
                          <a:latin typeface="BIZ UDPゴシック" panose="020B0400000000000000" pitchFamily="50" charset="-128"/>
                          <a:ea typeface="BIZ UDPゴシック" panose="020B0400000000000000" pitchFamily="50" charset="-128"/>
                        </a:rPr>
                        <a:t>ワイナリーを巡る企画</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９月</a:t>
                      </a:r>
                      <a:r>
                        <a:rPr kumimoji="1" lang="en-US" altLang="ja-JP" sz="1050" b="0" u="none" dirty="0">
                          <a:solidFill>
                            <a:schemeClr val="tx1"/>
                          </a:solidFill>
                          <a:latin typeface="BIZ UDPゴシック" panose="020B0400000000000000" pitchFamily="50" charset="-128"/>
                          <a:ea typeface="BIZ UDPゴシック" panose="020B0400000000000000" pitchFamily="50" charset="-128"/>
                        </a:rPr>
                        <a:t>20</a:t>
                      </a: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日（土）、</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b="0" u="none" dirty="0">
                          <a:solidFill>
                            <a:schemeClr val="tx1"/>
                          </a:solidFill>
                          <a:latin typeface="BIZ UDPゴシック" panose="020B0400000000000000" pitchFamily="50" charset="-128"/>
                          <a:ea typeface="BIZ UDPゴシック" panose="020B0400000000000000" pitchFamily="50" charset="-128"/>
                        </a:rPr>
                        <a:t>21</a:t>
                      </a: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日（日）</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河内ワイン館、飛鳥ワイン</a:t>
                      </a:r>
                      <a:r>
                        <a:rPr kumimoji="1" lang="ja-JP" altLang="en-US" sz="1050" b="0" strike="noStrike" baseline="0" dirty="0">
                          <a:solidFill>
                            <a:schemeClr val="tx1"/>
                          </a:solidFill>
                          <a:latin typeface="BIZ UDPゴシック" panose="020B0400000000000000" pitchFamily="50" charset="-128"/>
                          <a:ea typeface="BIZ UDPゴシック" panose="020B0400000000000000" pitchFamily="50" charset="-128"/>
                        </a:rPr>
                        <a:t>（羽曳野市）</a:t>
                      </a:r>
                      <a:r>
                        <a:rPr kumimoji="1" lang="ja-JP" altLang="en-US" sz="1050" b="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カタシモワイナリー（柏原市）</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9814950"/>
                  </a:ext>
                </a:extLst>
              </a:tr>
              <a:tr h="0">
                <a:tc>
                  <a:txBody>
                    <a:bodyPr/>
                    <a:lstStyle/>
                    <a:p>
                      <a:pPr algn="ctr"/>
                      <a:r>
                        <a:rPr kumimoji="1" lang="ja-JP" altLang="en-US" sz="1050" b="1" dirty="0">
                          <a:solidFill>
                            <a:sysClr val="windowText" lastClr="000000"/>
                          </a:solidFill>
                          <a:latin typeface="BIZ UDPゴシック" panose="020B0400000000000000" pitchFamily="50" charset="-128"/>
                          <a:ea typeface="BIZ UDPゴシック" panose="020B0400000000000000" pitchFamily="50" charset="-128"/>
                        </a:rPr>
                        <a:t>音食キッチン</a:t>
                      </a:r>
                      <a:endParaRPr kumimoji="1" lang="en-US" altLang="ja-JP" sz="1050" b="1" dirty="0">
                        <a:solidFill>
                          <a:sysClr val="windowText" lastClr="00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食と音楽を掛け合わせたフードイベント</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b="0" u="none" dirty="0">
                          <a:solidFill>
                            <a:schemeClr val="tx1"/>
                          </a:solidFill>
                          <a:latin typeface="BIZ UDPゴシック" panose="020B0400000000000000" pitchFamily="50" charset="-128"/>
                          <a:ea typeface="BIZ UDPゴシック" panose="020B0400000000000000" pitchFamily="50" charset="-128"/>
                        </a:rPr>
                        <a:t>9</a:t>
                      </a: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月</a:t>
                      </a:r>
                      <a:r>
                        <a:rPr kumimoji="1" lang="en-US" altLang="ja-JP" sz="1050" b="0" u="none" dirty="0">
                          <a:solidFill>
                            <a:schemeClr val="tx1"/>
                          </a:solidFill>
                          <a:latin typeface="BIZ UDPゴシック" panose="020B0400000000000000" pitchFamily="50" charset="-128"/>
                          <a:ea typeface="BIZ UDPゴシック" panose="020B0400000000000000" pitchFamily="50" charset="-128"/>
                        </a:rPr>
                        <a:t>12</a:t>
                      </a: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日（金）</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050" b="0" u="none" dirty="0">
                          <a:solidFill>
                            <a:schemeClr val="tx1"/>
                          </a:solidFill>
                          <a:latin typeface="BIZ UDPゴシック" panose="020B0400000000000000" pitchFamily="50" charset="-128"/>
                          <a:ea typeface="BIZ UDPゴシック" panose="020B0400000000000000" pitchFamily="50" charset="-128"/>
                        </a:rPr>
                        <a:t>10</a:t>
                      </a: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月</a:t>
                      </a:r>
                      <a:r>
                        <a:rPr kumimoji="1" lang="en-US" altLang="ja-JP" sz="1050" b="0" u="none" dirty="0">
                          <a:solidFill>
                            <a:schemeClr val="tx1"/>
                          </a:solidFill>
                          <a:latin typeface="BIZ UDPゴシック" panose="020B0400000000000000" pitchFamily="50" charset="-128"/>
                          <a:ea typeface="BIZ UDPゴシック" panose="020B0400000000000000" pitchFamily="50" charset="-128"/>
                        </a:rPr>
                        <a:t>13</a:t>
                      </a: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日（月・祝）</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大阪城公園</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30800526"/>
                  </a:ext>
                </a:extLst>
              </a:tr>
            </a:tbl>
          </a:graphicData>
        </a:graphic>
      </p:graphicFrame>
      <p:sp>
        <p:nvSpPr>
          <p:cNvPr id="18" name="楕円 17">
            <a:extLst>
              <a:ext uri="{FF2B5EF4-FFF2-40B4-BE49-F238E27FC236}">
                <a16:creationId xmlns:a16="http://schemas.microsoft.com/office/drawing/2014/main" id="{73189AB0-E539-4C1A-B41D-00D307FD6D58}"/>
              </a:ext>
            </a:extLst>
          </p:cNvPr>
          <p:cNvSpPr/>
          <p:nvPr/>
        </p:nvSpPr>
        <p:spPr>
          <a:xfrm flipV="1">
            <a:off x="180309" y="733304"/>
            <a:ext cx="180413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689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091229120"/>
              </p:ext>
            </p:extLst>
          </p:nvPr>
        </p:nvGraphicFramePr>
        <p:xfrm>
          <a:off x="313267" y="950752"/>
          <a:ext cx="9587042" cy="5900714"/>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865264">
                <a:tc>
                  <a:txBody>
                    <a:bodyPr/>
                    <a:lstStyle/>
                    <a:p>
                      <a:pPr marL="182563" indent="-182563"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□訪日外客数</a:t>
                      </a:r>
                      <a:r>
                        <a:rPr lang="en-US" altLang="ja-JP" sz="1200" b="1" dirty="0">
                          <a:solidFill>
                            <a:schemeClr val="tx1"/>
                          </a:solidFill>
                          <a:latin typeface="BIZ UDPゴシック" panose="020B0400000000000000" pitchFamily="50" charset="-128"/>
                          <a:ea typeface="BIZ UDPゴシック" panose="020B0400000000000000" pitchFamily="50" charset="-128"/>
                        </a:rPr>
                        <a:t>6,000</a:t>
                      </a:r>
                      <a:r>
                        <a:rPr lang="ja-JP" altLang="en-US" sz="1200" b="1" dirty="0">
                          <a:solidFill>
                            <a:schemeClr val="tx1"/>
                          </a:solidFill>
                          <a:latin typeface="BIZ UDPゴシック" panose="020B0400000000000000" pitchFamily="50" charset="-128"/>
                          <a:ea typeface="BIZ UDPゴシック" panose="020B0400000000000000" pitchFamily="50" charset="-128"/>
                        </a:rPr>
                        <a:t>万人＊の</a:t>
                      </a:r>
                      <a:br>
                        <a:rPr lang="en-US" altLang="ja-JP" sz="1200" b="1" dirty="0">
                          <a:solidFill>
                            <a:schemeClr val="tx1"/>
                          </a:solidFill>
                          <a:latin typeface="BIZ UDPゴシック" panose="020B0400000000000000" pitchFamily="50" charset="-128"/>
                          <a:ea typeface="BIZ UDPゴシック" panose="020B0400000000000000" pitchFamily="50" charset="-128"/>
                        </a:rPr>
                      </a:br>
                      <a:r>
                        <a:rPr lang="ja-JP" altLang="en-US" sz="1200" b="1" dirty="0">
                          <a:solidFill>
                            <a:schemeClr val="tx1"/>
                          </a:solidFill>
                          <a:latin typeface="BIZ UDPゴシック" panose="020B0400000000000000" pitchFamily="50" charset="-128"/>
                          <a:ea typeface="BIZ UDPゴシック" panose="020B0400000000000000" pitchFamily="50" charset="-128"/>
                        </a:rPr>
                        <a:t>目標達成に向け、大阪・関西が牽引</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・世界基準の都市魅力発信拠点を整備</a:t>
                      </a: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BIZ UDPゴシック" panose="020B0400000000000000" pitchFamily="50" charset="-128"/>
                          <a:ea typeface="BIZ UDPゴシック" panose="020B0400000000000000" pitchFamily="50" charset="-128"/>
                        </a:rPr>
                        <a:t>・世界最高水準の成長型</a:t>
                      </a:r>
                      <a:r>
                        <a:rPr lang="en-US" altLang="ja-JP" sz="1200" b="0" dirty="0">
                          <a:solidFill>
                            <a:schemeClr val="tx1"/>
                          </a:solidFill>
                          <a:latin typeface="BIZ UDPゴシック" panose="020B0400000000000000" pitchFamily="50" charset="-128"/>
                          <a:ea typeface="BIZ UDPゴシック" panose="020B0400000000000000" pitchFamily="50" charset="-128"/>
                        </a:rPr>
                        <a:t>IR</a:t>
                      </a:r>
                      <a:r>
                        <a:rPr lang="ja-JP" altLang="en-US" sz="1200" b="0" dirty="0">
                          <a:solidFill>
                            <a:schemeClr val="tx1"/>
                          </a:solidFill>
                          <a:latin typeface="BIZ UDPゴシック" panose="020B0400000000000000" pitchFamily="50" charset="-128"/>
                          <a:ea typeface="BIZ UDPゴシック" panose="020B0400000000000000" pitchFamily="50" charset="-128"/>
                        </a:rPr>
                        <a:t>（夢洲）の開業（想定）</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・大規模アリーナを中核とした</a:t>
                      </a:r>
                      <a:br>
                        <a:rPr lang="en-US" altLang="ja-JP" sz="1200" b="0" dirty="0">
                          <a:solidFill>
                            <a:schemeClr val="tx1"/>
                          </a:solidFill>
                          <a:latin typeface="BIZ UDPゴシック" panose="020B0400000000000000" pitchFamily="50" charset="-128"/>
                          <a:ea typeface="BIZ UDPゴシック" panose="020B0400000000000000" pitchFamily="50" charset="-128"/>
                        </a:rPr>
                      </a:br>
                      <a:r>
                        <a:rPr lang="ja-JP" altLang="en-US" sz="1200" b="0" dirty="0">
                          <a:solidFill>
                            <a:schemeClr val="tx1"/>
                          </a:solidFill>
                          <a:latin typeface="BIZ UDPゴシック" panose="020B0400000000000000" pitchFamily="50" charset="-128"/>
                          <a:ea typeface="BIZ UDPゴシック" panose="020B0400000000000000" pitchFamily="50" charset="-128"/>
                        </a:rPr>
                        <a:t>大阪・関西を代表する新たな</a:t>
                      </a:r>
                      <a:br>
                        <a:rPr lang="en-US" altLang="ja-JP" sz="1200" b="0" dirty="0">
                          <a:solidFill>
                            <a:schemeClr val="tx1"/>
                          </a:solidFill>
                          <a:latin typeface="BIZ UDPゴシック" panose="020B0400000000000000" pitchFamily="50" charset="-128"/>
                          <a:ea typeface="BIZ UDPゴシック" panose="020B0400000000000000" pitchFamily="50" charset="-128"/>
                        </a:rPr>
                      </a:br>
                      <a:r>
                        <a:rPr lang="ja-JP" altLang="en-US" sz="1200" b="0" dirty="0">
                          <a:solidFill>
                            <a:schemeClr val="tx1"/>
                          </a:solidFill>
                          <a:latin typeface="BIZ UDPゴシック" panose="020B0400000000000000" pitchFamily="50" charset="-128"/>
                          <a:ea typeface="BIZ UDPゴシック" panose="020B0400000000000000" pitchFamily="50" charset="-128"/>
                        </a:rPr>
                        <a:t>スポーツ・文化の拠点を整備</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　（吹田市</a:t>
                      </a:r>
                      <a:r>
                        <a:rPr lang="en-US" altLang="ja-JP" sz="1200" b="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82563" marR="0" lvl="0" indent="-182563" algn="l" defTabSz="443194"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□「食の都・大阪」を世界に発信、大阪の食をブランド化</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▶万博を機に、国際的な食のイベントやキャンペーンの実施を通じて、従来と異なる「大阪の食の魅力」を国内外へ広く発信・周知</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大阪産</a:t>
                      </a:r>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もん</a:t>
                      </a:r>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・農空間の活用・</a:t>
                      </a:r>
                      <a:r>
                        <a:rPr lang="en-US" altLang="ja-JP" sz="1200" b="1" dirty="0">
                          <a:solidFill>
                            <a:schemeClr val="tx1"/>
                          </a:solidFill>
                          <a:latin typeface="BIZ UDPゴシック" panose="020B0400000000000000" pitchFamily="50" charset="-128"/>
                          <a:ea typeface="BIZ UDPゴシック" panose="020B0400000000000000" pitchFamily="50" charset="-128"/>
                        </a:rPr>
                        <a:t>PR</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▶万博会場内での試食や販売、参加型イベント等を通じて大阪産（もん）・農空間の魅力を広く</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発信</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dirty="0">
                          <a:solidFill>
                            <a:schemeClr val="tx1"/>
                          </a:solidFill>
                          <a:latin typeface="BIZ UDPゴシック" panose="020B0400000000000000" pitchFamily="50" charset="-128"/>
                          <a:ea typeface="BIZ UDPゴシック" panose="020B0400000000000000" pitchFamily="50" charset="-128"/>
                        </a:rPr>
                        <a:t>▶関係者とのイベント開催により大阪産</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もん</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の観光資源としての価値を再認識し、購入促進や産地への周遊を促進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▶万博会場外での大阪産（もん）</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PR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イベントや農空間訪問ツアーの開催を通して農業・農空間への理解を深めるきっかけ作りを実施</a:t>
                      </a:r>
                    </a:p>
                    <a:p>
                      <a:pPr marL="88900" indent="-88900">
                        <a:buFont typeface="Wingdings" panose="05000000000000000000" pitchFamily="2" charset="2"/>
                        <a:buNone/>
                      </a:pPr>
                      <a:r>
                        <a:rPr kumimoji="1" lang="ja-JP" altLang="en-US" sz="1100" b="0" strike="noStrike" baseline="0" dirty="0">
                          <a:solidFill>
                            <a:schemeClr val="tx1"/>
                          </a:solidFill>
                          <a:latin typeface="BIZ UDPゴシック" panose="020B0400000000000000" pitchFamily="50" charset="-128"/>
                          <a:ea typeface="BIZ UDPゴシック" panose="020B0400000000000000" pitchFamily="50" charset="-128"/>
                        </a:rPr>
                        <a:t>▶万博を</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契機に料理人団体や海外パビリオンとの新たな関係を構築し、</a:t>
                      </a:r>
                      <a:r>
                        <a:rPr kumimoji="1" lang="ja-JP" altLang="en-US" sz="1100" b="0" strike="noStrike" dirty="0">
                          <a:solidFill>
                            <a:schemeClr val="tx1"/>
                          </a:solidFill>
                          <a:latin typeface="BIZ UDPゴシック" panose="020B0400000000000000" pitchFamily="50" charset="-128"/>
                          <a:ea typeface="BIZ UDPゴシック" panose="020B0400000000000000" pitchFamily="50" charset="-128"/>
                        </a:rPr>
                        <a:t>大阪と他国の</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食文化を</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通じて</a:t>
                      </a:r>
                      <a:r>
                        <a:rPr kumimoji="1" lang="ja-JP" altLang="en-US" sz="1100" b="0" strike="noStrike" dirty="0">
                          <a:solidFill>
                            <a:schemeClr val="tx1"/>
                          </a:solidFill>
                          <a:latin typeface="BIZ UDPゴシック" panose="020B0400000000000000" pitchFamily="50" charset="-128"/>
                          <a:ea typeface="BIZ UDPゴシック" panose="020B0400000000000000" pitchFamily="50" charset="-128"/>
                        </a:rPr>
                        <a:t>大阪</a:t>
                      </a:r>
                      <a:r>
                        <a:rPr kumimoji="1" lang="ja-JP" altLang="en-US" sz="1100" b="0" strike="noStrike" baseline="0" dirty="0">
                          <a:solidFill>
                            <a:schemeClr val="tx1"/>
                          </a:solidFill>
                          <a:latin typeface="BIZ UDPゴシック" panose="020B0400000000000000" pitchFamily="50" charset="-128"/>
                          <a:ea typeface="BIZ UDPゴシック" panose="020B0400000000000000" pitchFamily="50" charset="-128"/>
                        </a:rPr>
                        <a:t>産</a:t>
                      </a:r>
                      <a:r>
                        <a:rPr kumimoji="1" lang="en-US" altLang="ja-JP" sz="1100" b="0" strike="noStrike"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strike="noStrike" baseline="0" dirty="0">
                          <a:solidFill>
                            <a:schemeClr val="tx1"/>
                          </a:solidFill>
                          <a:latin typeface="BIZ UDPゴシック" panose="020B0400000000000000" pitchFamily="50" charset="-128"/>
                          <a:ea typeface="BIZ UDPゴシック" panose="020B0400000000000000" pitchFamily="50" charset="-128"/>
                        </a:rPr>
                        <a:t>もん</a:t>
                      </a:r>
                      <a:r>
                        <a:rPr kumimoji="1" lang="en-US" altLang="ja-JP" sz="1100" b="0" strike="noStrike"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strike="noStrike" baseline="0" dirty="0">
                          <a:solidFill>
                            <a:schemeClr val="tx1"/>
                          </a:solidFill>
                          <a:effectLst/>
                          <a:latin typeface="BIZ UDPゴシック" panose="020B0400000000000000" pitchFamily="50" charset="-128"/>
                          <a:ea typeface="BIZ UDPゴシック" panose="020B0400000000000000" pitchFamily="50" charset="-128"/>
                        </a:rPr>
                        <a:t>の</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魅力を発信（</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12</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か国、</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14</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回）　</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77800" marR="0" lvl="0" indent="-17780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「食の都・大阪」の都市ブランドの確立に向けた取組の強化</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IR</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開業を見据え、食のブランド確立に向けた中長期戦略を策定</a:t>
                      </a:r>
                    </a:p>
                    <a:p>
                      <a:pPr marL="88900" indent="-88900"/>
                      <a:r>
                        <a:rPr kumimoji="1" lang="ja-JP" altLang="en-US" sz="1100" dirty="0">
                          <a:solidFill>
                            <a:schemeClr val="tx1"/>
                          </a:solidFill>
                          <a:latin typeface="BIZ UDPゴシック" panose="020B0400000000000000" pitchFamily="50" charset="-128"/>
                          <a:ea typeface="BIZ UDPゴシック" panose="020B0400000000000000" pitchFamily="50" charset="-128"/>
                        </a:rPr>
                        <a:t>・産地と料理、観光地など地域資源が一体となった食の観光コンテンツづくり</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・大阪の食の魅力の発信の強化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Tx/>
                        <a:buNone/>
                        <a:tabLst/>
                        <a:defRPr/>
                      </a:pPr>
                      <a:endParaRPr kumimoji="1" lang="en-US" altLang="ja-JP" sz="700" b="1" i="0" u="none" strike="noStrike" noProof="0" dirty="0">
                        <a:solidFill>
                          <a:schemeClr val="tx1"/>
                        </a:solidFill>
                        <a:latin typeface="BIZ UDPゴシック" panose="020B0400000000000000" pitchFamily="50" charset="-128"/>
                        <a:ea typeface="BIZ UDPゴシック"/>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noProof="0" dirty="0">
                          <a:solidFill>
                            <a:schemeClr val="tx1"/>
                          </a:solidFill>
                          <a:latin typeface="BIZ UDPゴシック" panose="020B0400000000000000" pitchFamily="50" charset="-128"/>
                          <a:ea typeface="BIZ UDPゴシック"/>
                        </a:rPr>
                        <a:t>□大阪産（もん）の魅力創出・発信</a:t>
                      </a:r>
                      <a:endParaRPr kumimoji="1" lang="en-US" altLang="ja-JP" sz="1200" b="1" i="0" u="none" strike="noStrike" noProof="0" dirty="0">
                        <a:solidFill>
                          <a:schemeClr val="tx1"/>
                        </a:solidFill>
                        <a:latin typeface="BIZ UDPゴシック" panose="020B0400000000000000" pitchFamily="50" charset="-128"/>
                        <a:ea typeface="BIZ UDPゴシック"/>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noProof="0" dirty="0">
                          <a:solidFill>
                            <a:schemeClr val="tx1"/>
                          </a:solidFill>
                          <a:latin typeface="BIZ UDPゴシック" panose="020B0400000000000000" pitchFamily="50" charset="-128"/>
                          <a:ea typeface="BIZ UDPゴシック"/>
                        </a:rPr>
                        <a:t>・</a:t>
                      </a:r>
                      <a:r>
                        <a:rPr lang="en-US" altLang="ja-JP" sz="1100" b="0" i="0" u="none" strike="noStrike" noProof="0" dirty="0">
                          <a:solidFill>
                            <a:schemeClr val="tx1"/>
                          </a:solidFill>
                          <a:latin typeface="BIZ UDPゴシック" panose="020B0400000000000000" pitchFamily="50" charset="-128"/>
                          <a:ea typeface="BIZ UDPゴシック"/>
                        </a:rPr>
                        <a:t>IR</a:t>
                      </a:r>
                      <a:r>
                        <a:rPr lang="ja-JP" altLang="en-US" sz="1100" b="0" i="0" u="none" strike="noStrike" noProof="0" dirty="0">
                          <a:solidFill>
                            <a:schemeClr val="tx1"/>
                          </a:solidFill>
                          <a:latin typeface="BIZ UDPゴシック" panose="020B0400000000000000" pitchFamily="50" charset="-128"/>
                          <a:ea typeface="BIZ UDPゴシック"/>
                        </a:rPr>
                        <a:t>開業に伴う新たな需要に対応し、大阪産（もん）の生産</a:t>
                      </a:r>
                      <a:br>
                        <a:rPr lang="en-US" altLang="ja-JP" sz="1100" b="0" i="0" u="none" strike="noStrike" noProof="0" dirty="0">
                          <a:solidFill>
                            <a:schemeClr val="tx1"/>
                          </a:solidFill>
                          <a:latin typeface="BIZ UDPゴシック" panose="020B0400000000000000" pitchFamily="50" charset="-128"/>
                          <a:ea typeface="BIZ UDPゴシック"/>
                        </a:rPr>
                      </a:br>
                      <a:r>
                        <a:rPr lang="ja-JP" altLang="en-US" sz="1100" b="0" i="0" u="none" strike="noStrike" noProof="0" dirty="0">
                          <a:solidFill>
                            <a:schemeClr val="tx1"/>
                          </a:solidFill>
                          <a:latin typeface="BIZ UDPゴシック" panose="020B0400000000000000" pitchFamily="50" charset="-128"/>
                          <a:ea typeface="BIZ UDPゴシック"/>
                        </a:rPr>
                        <a:t>拡大を図るとともに、産地への周遊促進により好循環を</a:t>
                      </a:r>
                      <a:br>
                        <a:rPr lang="en-US" altLang="ja-JP" sz="1100" b="0" i="0" u="none" strike="noStrike" noProof="0" dirty="0">
                          <a:solidFill>
                            <a:schemeClr val="tx1"/>
                          </a:solidFill>
                          <a:latin typeface="BIZ UDPゴシック" panose="020B0400000000000000" pitchFamily="50" charset="-128"/>
                          <a:ea typeface="BIZ UDPゴシック"/>
                        </a:rPr>
                      </a:br>
                      <a:r>
                        <a:rPr lang="ja-JP" altLang="en-US" sz="1100" b="0" i="0" u="none" strike="noStrike" noProof="0" dirty="0">
                          <a:solidFill>
                            <a:schemeClr val="tx1"/>
                          </a:solidFill>
                          <a:latin typeface="BIZ UDPゴシック" panose="020B0400000000000000" pitchFamily="50" charset="-128"/>
                          <a:ea typeface="BIZ UDPゴシック"/>
                        </a:rPr>
                        <a:t>創出</a:t>
                      </a:r>
                      <a:endParaRPr kumimoji="1" lang="en-US" altLang="ja-JP" sz="1100" b="0" i="0" u="none" strike="sngStrike" noProof="0" dirty="0">
                        <a:solidFill>
                          <a:schemeClr val="tx1"/>
                        </a:solidFill>
                        <a:latin typeface="BIZ UDPゴシック" panose="020B0400000000000000" pitchFamily="50" charset="-128"/>
                        <a:ea typeface="BIZ UDPゴシック"/>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a:rPr>
                        <a:t>・大阪産（もん）の産地を都市魅力の発信拠点とし、イベント</a:t>
                      </a:r>
                      <a:br>
                        <a:rPr kumimoji="1" lang="en-US" altLang="ja-JP" sz="1100" dirty="0">
                          <a:solidFill>
                            <a:schemeClr val="tx1"/>
                          </a:solidFill>
                          <a:latin typeface="BIZ UDPゴシック" panose="020B0400000000000000" pitchFamily="50" charset="-128"/>
                          <a:ea typeface="BIZ UDPゴシック"/>
                        </a:rPr>
                      </a:br>
                      <a:r>
                        <a:rPr kumimoji="1" lang="ja-JP" altLang="en-US" sz="1100" dirty="0">
                          <a:solidFill>
                            <a:schemeClr val="tx1"/>
                          </a:solidFill>
                          <a:latin typeface="BIZ UDPゴシック" panose="020B0400000000000000" pitchFamily="50" charset="-128"/>
                          <a:ea typeface="BIZ UDPゴシック"/>
                        </a:rPr>
                        <a:t>開催等を通じて府内周遊ルートの充実と効果的な産地</a:t>
                      </a:r>
                      <a:br>
                        <a:rPr kumimoji="1" lang="en-US" altLang="ja-JP" sz="1100" dirty="0">
                          <a:solidFill>
                            <a:schemeClr val="tx1"/>
                          </a:solidFill>
                          <a:latin typeface="BIZ UDPゴシック" panose="020B0400000000000000" pitchFamily="50" charset="-128"/>
                          <a:ea typeface="BIZ UDPゴシック"/>
                        </a:rPr>
                      </a:br>
                      <a:r>
                        <a:rPr kumimoji="1" lang="ja-JP" altLang="en-US" sz="1100" dirty="0">
                          <a:solidFill>
                            <a:schemeClr val="tx1"/>
                          </a:solidFill>
                          <a:latin typeface="BIZ UDPゴシック" panose="020B0400000000000000" pitchFamily="50" charset="-128"/>
                          <a:ea typeface="BIZ UDPゴシック"/>
                        </a:rPr>
                        <a:t>プロモーションを推進</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大阪産</a:t>
                      </a: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もん</a:t>
                      </a: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を魅力的な食の観光資源として強化し、</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イベント開催等を通じて府内外からの誘客と周遊を促進</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することで、産地での活用・消費を拡大し、農林水産業の</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振興につなげる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□大阪産（もん）の付加価値化・グローバルブランド化</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・活用促進・来阪者に向けた</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PR</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・新技術の導入による海外への販路開拓</a:t>
                      </a: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□周辺の地域資源の魅力創出　</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・山のおもてなし基本構想に基づき、重点拠点（明治の森箕面国定公園、ほしだ園地、ほりご園地）と拠点エリアを中心に</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順次魅力向上に向けた整備を実施予定</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endParaRPr kumimoji="1" lang="en-US" altLang="ja-JP" sz="1050" dirty="0">
                        <a:solidFill>
                          <a:schemeClr val="tx1"/>
                        </a:solidFill>
                        <a:latin typeface="BIZ UDPゴシック" panose="020B0400000000000000" pitchFamily="50" charset="-128"/>
                        <a:ea typeface="BIZ UDPゴシック"/>
                      </a:endParaRPr>
                    </a:p>
                    <a:p>
                      <a:pPr marL="88900" indent="-88900" algn="l">
                        <a:lnSpc>
                          <a:spcPct val="100000"/>
                        </a:lnSpc>
                        <a:spcBef>
                          <a:spcPts val="0"/>
                        </a:spcBef>
                        <a:spcAft>
                          <a:spcPts val="0"/>
                        </a:spcAft>
                      </a:pPr>
                      <a:r>
                        <a:rPr kumimoji="1" lang="ja-JP" altLang="en-US" sz="1200" dirty="0">
                          <a:solidFill>
                            <a:schemeClr val="tx1"/>
                          </a:solidFill>
                          <a:latin typeface="BIZ UDPゴシック" panose="020B0400000000000000" pitchFamily="50" charset="-128"/>
                          <a:ea typeface="BIZ UDPゴシック"/>
                        </a:rPr>
                        <a:t>◆国への要望事項</a:t>
                      </a:r>
                      <a:endParaRPr kumimoji="1" lang="en-US" altLang="ja-JP" sz="1200" dirty="0">
                        <a:solidFill>
                          <a:schemeClr val="tx1"/>
                        </a:solidFill>
                        <a:latin typeface="BIZ UDPゴシック" panose="020B0400000000000000" pitchFamily="50" charset="-128"/>
                        <a:ea typeface="BIZ UDPゴシック"/>
                      </a:endParaRPr>
                    </a:p>
                    <a:p>
                      <a:pPr marL="88900" indent="-88900" algn="l">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a:rPr>
                        <a:t>・大阪産（もん）の産地が</a:t>
                      </a:r>
                      <a:r>
                        <a:rPr lang="ja-JP" altLang="en-US" sz="1100" dirty="0">
                          <a:solidFill>
                            <a:schemeClr val="tx1"/>
                          </a:solidFill>
                          <a:latin typeface="BIZ UDPゴシック" panose="020B0400000000000000" pitchFamily="50" charset="-128"/>
                          <a:ea typeface="BIZ UDPゴシック"/>
                        </a:rPr>
                        <a:t>都市魅力の発信拠点となるよう、</a:t>
                      </a:r>
                      <a:br>
                        <a:rPr lang="en-US" altLang="ja-JP" sz="1100" dirty="0">
                          <a:solidFill>
                            <a:schemeClr val="tx1"/>
                          </a:solidFill>
                          <a:latin typeface="BIZ UDPゴシック" panose="020B0400000000000000" pitchFamily="50" charset="-128"/>
                          <a:ea typeface="BIZ UDPゴシック"/>
                        </a:rPr>
                      </a:br>
                      <a:r>
                        <a:rPr lang="ja-JP" altLang="en-US" sz="1100" dirty="0">
                          <a:solidFill>
                            <a:schemeClr val="tx1"/>
                          </a:solidFill>
                          <a:latin typeface="BIZ UDPゴシック" panose="020B0400000000000000" pitchFamily="50" charset="-128"/>
                          <a:ea typeface="BIZ UDPゴシック"/>
                        </a:rPr>
                        <a:t>都市農業における生産拡大に向けた支援の拡充</a:t>
                      </a:r>
                    </a:p>
                    <a:p>
                      <a:pPr marL="88900" lvl="0" indent="-88900">
                        <a:buNone/>
                      </a:pPr>
                      <a:r>
                        <a:rPr lang="ja-JP" altLang="en-US" sz="1100" b="0" i="0" u="none" strike="noStrike" noProof="0" dirty="0">
                          <a:solidFill>
                            <a:schemeClr val="tx1"/>
                          </a:solidFill>
                          <a:latin typeface="BIZ UDPゴシック" panose="020B0400000000000000" pitchFamily="50" charset="-128"/>
                          <a:ea typeface="BIZ UDPゴシック"/>
                        </a:rPr>
                        <a:t>・農泊や観光型農業の推進に向け、</a:t>
                      </a:r>
                      <a:r>
                        <a:rPr lang="ja-JP" altLang="ja-JP" sz="1100" b="0" i="0" u="none" strike="noStrike" noProof="0" dirty="0">
                          <a:solidFill>
                            <a:schemeClr val="tx1"/>
                          </a:solidFill>
                          <a:latin typeface="BIZ UDPゴシック" panose="020B0400000000000000" pitchFamily="50" charset="-128"/>
                          <a:ea typeface="BIZ UDPゴシック"/>
                        </a:rPr>
                        <a:t>農業・農空間を活かした</a:t>
                      </a:r>
                      <a:br>
                        <a:rPr lang="en-US" altLang="ja-JP" sz="1100" b="0" i="0" u="none" strike="noStrike" noProof="0" dirty="0">
                          <a:solidFill>
                            <a:schemeClr val="tx1"/>
                          </a:solidFill>
                          <a:latin typeface="BIZ UDPゴシック" panose="020B0400000000000000" pitchFamily="50" charset="-128"/>
                          <a:ea typeface="BIZ UDPゴシック"/>
                        </a:rPr>
                      </a:br>
                      <a:r>
                        <a:rPr lang="ja-JP" altLang="ja-JP" sz="1100" b="0" i="0" u="none" strike="noStrike" noProof="0" dirty="0">
                          <a:solidFill>
                            <a:schemeClr val="tx1"/>
                          </a:solidFill>
                          <a:latin typeface="BIZ UDPゴシック" panose="020B0400000000000000" pitchFamily="50" charset="-128"/>
                          <a:ea typeface="BIZ UDPゴシック"/>
                        </a:rPr>
                        <a:t>コンテンツの創出、魅力向上に向けた支援の拡充</a:t>
                      </a:r>
                      <a:endParaRPr lang="en-US" altLang="ja-JP" sz="1100" b="0" i="0" u="none" strike="noStrike" noProof="0" dirty="0">
                        <a:solidFill>
                          <a:schemeClr val="tx1"/>
                        </a:solidFill>
                        <a:latin typeface="BIZ UDPゴシック" panose="020B0400000000000000" pitchFamily="50" charset="-128"/>
                        <a:ea typeface="BIZ UDPゴシック"/>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461665"/>
          </a:xfrm>
          <a:prstGeom prst="rect">
            <a:avLst/>
          </a:prstGeom>
          <a:noFill/>
          <a:ln w="6350">
            <a:noFill/>
            <a:prstDash val="solid"/>
          </a:ln>
        </p:spPr>
        <p:txBody>
          <a:bodyPr wrap="square">
            <a:spAutoFit/>
          </a:bodyPr>
          <a:lstStyle/>
          <a:p>
            <a:pPr lvl="0">
              <a:defRPr/>
            </a:pPr>
            <a:r>
              <a:rPr lang="ja-JP" altLang="en-US" sz="1200" dirty="0">
                <a:latin typeface="BIZ UDPゴシック" panose="020B0400000000000000" pitchFamily="50" charset="-128"/>
                <a:ea typeface="BIZ UDPゴシック" panose="020B0400000000000000" pitchFamily="50" charset="-128"/>
              </a:rPr>
              <a:t>　観光産業や文化・芸術活動等の活性化に向け、大阪・関西万博を呼び水に、食、歴史、文化など、大阪・関西が持つ多彩な観光資源を発信。</a:t>
            </a:r>
            <a:endParaRPr lang="en-US" altLang="ja-JP" sz="1200" dirty="0">
              <a:latin typeface="BIZ UDPゴシック" panose="020B0400000000000000" pitchFamily="50" charset="-128"/>
              <a:ea typeface="BIZ UDPゴシック" panose="020B0400000000000000" pitchFamily="50" charset="-128"/>
            </a:endParaRPr>
          </a:p>
          <a:p>
            <a:pPr lvl="0">
              <a:defRPr/>
            </a:pPr>
            <a:r>
              <a:rPr lang="ja-JP" altLang="en-US" sz="1200" dirty="0">
                <a:latin typeface="BIZ UDPゴシック" panose="020B0400000000000000" pitchFamily="50" charset="-128"/>
                <a:ea typeface="BIZ UDPゴシック" panose="020B0400000000000000" pitchFamily="50" charset="-128"/>
              </a:rPr>
              <a:t>万博レガシーを活用した都市魅力創出・発信により、わが国の観光立国の実現に大きく寄与することをめざす。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多様な都市魅力の創出･発信（食と農）</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760193"/>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3" name="スライド番号プレースホルダー 2">
            <a:extLst>
              <a:ext uri="{FF2B5EF4-FFF2-40B4-BE49-F238E27FC236}">
                <a16:creationId xmlns:a16="http://schemas.microsoft.com/office/drawing/2014/main" id="{B904ACFC-926E-49D1-8A4C-E55F34EFBB35}"/>
              </a:ext>
            </a:extLst>
          </p:cNvPr>
          <p:cNvSpPr>
            <a:spLocks noGrp="1"/>
          </p:cNvSpPr>
          <p:nvPr>
            <p:ph type="sldNum" sz="quarter" idx="12"/>
          </p:nvPr>
        </p:nvSpPr>
        <p:spPr/>
        <p:txBody>
          <a:bodyPr/>
          <a:lstStyle/>
          <a:p>
            <a:fld id="{29F2EF1E-626E-4657-9017-205445D3C8E1}" type="slidenum">
              <a:rPr kumimoji="1" lang="ja-JP" altLang="en-US" smtClean="0"/>
              <a:t>69</a:t>
            </a:fld>
            <a:endParaRPr kumimoji="1" lang="ja-JP" altLang="en-US" dirty="0"/>
          </a:p>
        </p:txBody>
      </p:sp>
      <p:sp>
        <p:nvSpPr>
          <p:cNvPr id="14" name="テキスト ボックス 13">
            <a:extLst>
              <a:ext uri="{FF2B5EF4-FFF2-40B4-BE49-F238E27FC236}">
                <a16:creationId xmlns:a16="http://schemas.microsoft.com/office/drawing/2014/main" id="{1265929D-2EF9-4158-9365-0D1CFBAEAA3D}"/>
              </a:ext>
            </a:extLst>
          </p:cNvPr>
          <p:cNvSpPr txBox="1"/>
          <p:nvPr/>
        </p:nvSpPr>
        <p:spPr>
          <a:xfrm>
            <a:off x="180309" y="6920230"/>
            <a:ext cx="5559401" cy="430887"/>
          </a:xfrm>
          <a:prstGeom prst="rect">
            <a:avLst/>
          </a:prstGeom>
          <a:noFill/>
        </p:spPr>
        <p:txBody>
          <a:bodyPr wrap="square" rtlCol="0">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　＊「明日の日本を支える観光ビジョン」</a:t>
            </a:r>
          </a:p>
          <a:p>
            <a:endParaRPr kumimoji="1" lang="ja-JP" altLang="en-US" sz="1050" dirty="0"/>
          </a:p>
        </p:txBody>
      </p:sp>
    </p:spTree>
    <p:extLst>
      <p:ext uri="{BB962C8B-B14F-4D97-AF65-F5344CB8AC3E}">
        <p14:creationId xmlns:p14="http://schemas.microsoft.com/office/powerpoint/2010/main" val="297724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多様な都市魅力の創出･発信（食と農）</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3"/>
            <a:ext cx="2562891" cy="54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463861" y="1380285"/>
            <a:ext cx="9219091" cy="622345"/>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177800" indent="-177800">
              <a:lnSpc>
                <a:spcPts val="21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万博を機に、国際的な食のイベントやキャンペーンの実施を通じて、従来と異なる「大阪の食の魅力」を国内外へ広く</a:t>
            </a:r>
            <a:br>
              <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発信・周知</a:t>
            </a:r>
            <a:endPar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□食と農（大阪の食の魅力）</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318737" y="2592775"/>
            <a:ext cx="4939414" cy="4370427"/>
          </a:xfrm>
          <a:prstGeom prst="rect">
            <a:avLst/>
          </a:prstGeom>
          <a:noFill/>
        </p:spPr>
        <p:txBody>
          <a:bodyPr wrap="square">
            <a:spAutoFit/>
          </a:bodyPr>
          <a:lstStyle/>
          <a:p>
            <a:pPr marL="93663" indent="-93663"/>
            <a:r>
              <a:rPr kumimoji="1" lang="ja-JP" altLang="en-US" sz="1400" b="1" dirty="0">
                <a:latin typeface="BIZ UDPゴシック" panose="020B0400000000000000" pitchFamily="50" charset="-128"/>
                <a:ea typeface="BIZ UDPゴシック" panose="020B0400000000000000" pitchFamily="50" charset="-128"/>
              </a:rPr>
              <a:t>▶国際的な食のシンポジウム　</a:t>
            </a:r>
          </a:p>
          <a:p>
            <a:pPr marL="182563" indent="-90488"/>
            <a:r>
              <a:rPr kumimoji="1" lang="ja-JP" altLang="en-US" sz="1200" dirty="0">
                <a:latin typeface="BIZ UDPゴシック" panose="020B0400000000000000" pitchFamily="50" charset="-128"/>
                <a:ea typeface="BIZ UDPゴシック" panose="020B0400000000000000" pitchFamily="50" charset="-128"/>
              </a:rPr>
              <a:t>・食分野で世界的に活躍する方々を招き、大阪の食文化体験、</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ワークショップ、パネルディスカッションを実施</a:t>
            </a:r>
          </a:p>
          <a:p>
            <a:pPr marL="182563" indent="-90488"/>
            <a:r>
              <a:rPr kumimoji="1" lang="ja-JP" altLang="en-US" sz="1200" dirty="0">
                <a:latin typeface="BIZ UDPゴシック" panose="020B0400000000000000" pitchFamily="50" charset="-128"/>
                <a:ea typeface="BIZ UDPゴシック" panose="020B0400000000000000" pitchFamily="50" charset="-128"/>
              </a:rPr>
              <a:t>・大阪の新しい食の魅力について、世界的な視点から評価して</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いただき、広く国内外へ発信</a:t>
            </a:r>
            <a:endParaRPr kumimoji="1" lang="en-US" altLang="ja-JP" sz="1200" dirty="0">
              <a:latin typeface="BIZ UDPゴシック" panose="020B0400000000000000" pitchFamily="50" charset="-128"/>
              <a:ea typeface="BIZ UDPゴシック" panose="020B0400000000000000" pitchFamily="50" charset="-128"/>
            </a:endParaRPr>
          </a:p>
          <a:p>
            <a:pPr marL="182563" indent="-90488"/>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テーマ：</a:t>
            </a:r>
            <a:r>
              <a:rPr kumimoji="1" lang="en-US" altLang="ja-JP" sz="1200" dirty="0">
                <a:latin typeface="BIZ UDPゴシック" panose="020B0400000000000000" pitchFamily="50" charset="-128"/>
                <a:ea typeface="BIZ UDPゴシック" panose="020B0400000000000000" pitchFamily="50" charset="-128"/>
              </a:rPr>
              <a:t>『Osaka Culinary Immersion』</a:t>
            </a:r>
            <a:r>
              <a:rPr kumimoji="1" lang="ja-JP" altLang="en-US" sz="1200" dirty="0">
                <a:latin typeface="BIZ UDPゴシック" panose="020B0400000000000000" pitchFamily="50" charset="-128"/>
                <a:ea typeface="BIZ UDPゴシック" panose="020B0400000000000000" pitchFamily="50" charset="-128"/>
              </a:rPr>
              <a:t>　</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 天下の台所・大阪の食文化に没入する ～</a:t>
            </a:r>
          </a:p>
          <a:p>
            <a:pPr marL="177800" indent="-93663"/>
            <a:r>
              <a:rPr kumimoji="1" lang="ja-JP" altLang="en-US" sz="1200" dirty="0">
                <a:latin typeface="BIZ UDPゴシック" panose="020B0400000000000000" pitchFamily="50" charset="-128"/>
                <a:ea typeface="BIZ UDPゴシック" panose="020B0400000000000000" pitchFamily="50" charset="-128"/>
              </a:rPr>
              <a:t> 日程：</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22</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24</a:t>
            </a:r>
            <a:r>
              <a:rPr kumimoji="1" lang="ja-JP" altLang="en-US" sz="1200" dirty="0">
                <a:latin typeface="BIZ UDPゴシック" panose="020B0400000000000000" pitchFamily="50" charset="-128"/>
                <a:ea typeface="BIZ UDPゴシック" panose="020B0400000000000000" pitchFamily="50" charset="-128"/>
              </a:rPr>
              <a:t>日</a:t>
            </a:r>
            <a:endParaRPr kumimoji="1" lang="en-US" altLang="ja-JP" sz="1200" dirty="0">
              <a:latin typeface="BIZ UDPゴシック" panose="020B0400000000000000" pitchFamily="50" charset="-128"/>
              <a:ea typeface="BIZ UDPゴシック" panose="020B0400000000000000" pitchFamily="50" charset="-128"/>
            </a:endParaRPr>
          </a:p>
          <a:p>
            <a:pPr marL="177800" indent="-93663"/>
            <a:r>
              <a:rPr kumimoji="1" lang="ja-JP" altLang="en-US" sz="1200" dirty="0">
                <a:latin typeface="BIZ UDPゴシック" panose="020B0400000000000000" pitchFamily="50" charset="-128"/>
                <a:ea typeface="BIZ UDPゴシック" panose="020B0400000000000000" pitchFamily="50" charset="-128"/>
              </a:rPr>
              <a:t> 場所：ウォルドーフ・アストリア大阪など</a:t>
            </a:r>
            <a:endParaRPr kumimoji="1" lang="en-US" altLang="ja-JP" sz="1200" dirty="0">
              <a:latin typeface="BIZ UDPゴシック" panose="020B0400000000000000" pitchFamily="50" charset="-128"/>
              <a:ea typeface="BIZ UDPゴシック" panose="020B0400000000000000" pitchFamily="50" charset="-128"/>
            </a:endParaRPr>
          </a:p>
          <a:p>
            <a:pPr marL="803275" indent="-719138"/>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参加者数：招待者（食関係事業者等）約</a:t>
            </a:r>
            <a:r>
              <a:rPr kumimoji="1" lang="en-US" altLang="ja-JP" sz="1200" dirty="0">
                <a:latin typeface="BIZ UDPゴシック" panose="020B0400000000000000" pitchFamily="50" charset="-128"/>
                <a:ea typeface="BIZ UDPゴシック" panose="020B0400000000000000" pitchFamily="50" charset="-128"/>
              </a:rPr>
              <a:t>50</a:t>
            </a:r>
            <a:r>
              <a:rPr kumimoji="1" lang="ja-JP" altLang="en-US" sz="1200" dirty="0">
                <a:latin typeface="BIZ UDPゴシック" panose="020B0400000000000000" pitchFamily="50" charset="-128"/>
                <a:ea typeface="BIZ UDPゴシック" panose="020B0400000000000000" pitchFamily="50" charset="-128"/>
              </a:rPr>
              <a:t>名</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オンラインでもライブ配信 　</a:t>
            </a:r>
            <a:endParaRPr kumimoji="1" lang="en-US" altLang="ja-JP" sz="1200" dirty="0">
              <a:latin typeface="BIZ UDPゴシック" panose="020B0400000000000000" pitchFamily="50" charset="-128"/>
              <a:ea typeface="BIZ UDPゴシック" panose="020B0400000000000000" pitchFamily="50" charset="-128"/>
            </a:endParaRPr>
          </a:p>
          <a:p>
            <a:pPr marL="92075" indent="-7938"/>
            <a:r>
              <a:rPr kumimoji="1" lang="ja-JP" altLang="en-US" sz="1200" dirty="0">
                <a:latin typeface="BIZ UDPゴシック" panose="020B0400000000000000" pitchFamily="50" charset="-128"/>
                <a:ea typeface="BIZ UDPゴシック" panose="020B0400000000000000" pitchFamily="50" charset="-128"/>
              </a:rPr>
              <a:t> 内容：</a:t>
            </a:r>
            <a:r>
              <a:rPr kumimoji="1" lang="ja-JP" altLang="en-US" sz="1200" b="1" dirty="0">
                <a:latin typeface="BIZ UDPゴシック" panose="020B0400000000000000" pitchFamily="50" charset="-128"/>
                <a:ea typeface="BIZ UDPゴシック" panose="020B0400000000000000" pitchFamily="50" charset="-128"/>
              </a:rPr>
              <a:t>エクスカーション（</a:t>
            </a:r>
            <a:r>
              <a:rPr kumimoji="1" lang="en-US" altLang="ja-JP" sz="1200" b="1" dirty="0">
                <a:latin typeface="BIZ UDPゴシック" panose="020B0400000000000000" pitchFamily="50" charset="-128"/>
                <a:ea typeface="BIZ UDPゴシック" panose="020B0400000000000000" pitchFamily="50" charset="-128"/>
              </a:rPr>
              <a:t>DAY1</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2</a:t>
            </a:r>
            <a:r>
              <a:rPr kumimoji="1" lang="ja-JP" altLang="en-US" sz="1200" b="1" dirty="0">
                <a:latin typeface="BIZ UDPゴシック" panose="020B0400000000000000" pitchFamily="50" charset="-128"/>
                <a:ea typeface="BIZ UDPゴシック" panose="020B0400000000000000" pitchFamily="50" charset="-128"/>
              </a:rPr>
              <a:t>）</a:t>
            </a:r>
            <a:endParaRPr kumimoji="1" lang="en-US" altLang="ja-JP" sz="1200" b="1" dirty="0">
              <a:latin typeface="BIZ UDPゴシック" panose="020B0400000000000000" pitchFamily="50" charset="-128"/>
              <a:ea typeface="BIZ UDPゴシック" panose="020B0400000000000000" pitchFamily="50" charset="-128"/>
            </a:endParaRPr>
          </a:p>
          <a:p>
            <a:pPr marL="531813" defTabSz="531813"/>
            <a:r>
              <a:rPr kumimoji="1" lang="ja-JP" altLang="en-US" sz="1200" dirty="0">
                <a:latin typeface="BIZ UDPゴシック" panose="020B0400000000000000" pitchFamily="50" charset="-128"/>
                <a:ea typeface="BIZ UDPゴシック" panose="020B0400000000000000" pitchFamily="50" charset="-128"/>
              </a:rPr>
              <a:t>厳選された大阪の歴史のある食文化を体現できるコンテンツをモデレータ・パネリストが体験</a:t>
            </a:r>
          </a:p>
          <a:p>
            <a:pPr marL="531813" indent="-85725"/>
            <a:r>
              <a:rPr kumimoji="1" lang="ja-JP" altLang="en-US" sz="1200" b="1" dirty="0">
                <a:latin typeface="BIZ UDPゴシック" panose="020B0400000000000000" pitchFamily="50" charset="-128"/>
                <a:ea typeface="BIZ UDPゴシック" panose="020B0400000000000000" pitchFamily="50" charset="-128"/>
              </a:rPr>
              <a:t>ワークショップ（</a:t>
            </a:r>
            <a:r>
              <a:rPr kumimoji="1" lang="en-US" altLang="ja-JP" sz="1200" b="1" dirty="0">
                <a:latin typeface="BIZ UDPゴシック" panose="020B0400000000000000" pitchFamily="50" charset="-128"/>
                <a:ea typeface="BIZ UDPゴシック" panose="020B0400000000000000" pitchFamily="50" charset="-128"/>
              </a:rPr>
              <a:t>DAY2</a:t>
            </a:r>
            <a:r>
              <a:rPr kumimoji="1" lang="ja-JP" altLang="en-US" sz="1200" b="1" dirty="0">
                <a:latin typeface="BIZ UDPゴシック" panose="020B0400000000000000" pitchFamily="50" charset="-128"/>
                <a:ea typeface="BIZ UDPゴシック" panose="020B0400000000000000" pitchFamily="50" charset="-128"/>
              </a:rPr>
              <a:t>） </a:t>
            </a:r>
            <a:br>
              <a:rPr kumimoji="1" lang="en-US" altLang="ja-JP" sz="1200" b="1"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モデレータ・パネリスト・招待者が</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グループに分かれ、大阪の食の魅力の発信について議論</a:t>
            </a:r>
          </a:p>
          <a:p>
            <a:pPr marL="531813" indent="-85725"/>
            <a:r>
              <a:rPr kumimoji="1" lang="ja-JP" altLang="en-US" sz="1200" b="1" dirty="0">
                <a:latin typeface="BIZ UDPゴシック" panose="020B0400000000000000" pitchFamily="50" charset="-128"/>
                <a:ea typeface="BIZ UDPゴシック" panose="020B0400000000000000" pitchFamily="50" charset="-128"/>
              </a:rPr>
              <a:t>シンポジウム（</a:t>
            </a:r>
            <a:r>
              <a:rPr kumimoji="1" lang="en-US" altLang="ja-JP" sz="1200" b="1" dirty="0">
                <a:latin typeface="BIZ UDPゴシック" panose="020B0400000000000000" pitchFamily="50" charset="-128"/>
                <a:ea typeface="BIZ UDPゴシック" panose="020B0400000000000000" pitchFamily="50" charset="-128"/>
              </a:rPr>
              <a:t>DAY2</a:t>
            </a:r>
            <a:r>
              <a:rPr kumimoji="1" lang="ja-JP" altLang="en-US" sz="1200" b="1" dirty="0">
                <a:latin typeface="BIZ UDPゴシック" panose="020B0400000000000000" pitchFamily="50" charset="-128"/>
                <a:ea typeface="BIZ UDPゴシック" panose="020B0400000000000000" pitchFamily="50" charset="-128"/>
              </a:rPr>
              <a:t>）</a:t>
            </a:r>
            <a:br>
              <a:rPr kumimoji="1" lang="en-US" altLang="ja-JP" sz="1200" b="1"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モデレータ・パネリストが、大阪ならではの食の魅力を言語化し、世界への戦略的な発信方策を提言</a:t>
            </a:r>
          </a:p>
          <a:p>
            <a:pPr marL="531813" indent="-85725"/>
            <a:r>
              <a:rPr kumimoji="1" lang="ja-JP" altLang="en-US" sz="1200" b="1" dirty="0">
                <a:latin typeface="BIZ UDPゴシック" panose="020B0400000000000000" pitchFamily="50" charset="-128"/>
                <a:ea typeface="BIZ UDPゴシック" panose="020B0400000000000000" pitchFamily="50" charset="-128"/>
              </a:rPr>
              <a:t>ラップアップ（</a:t>
            </a:r>
            <a:r>
              <a:rPr kumimoji="1" lang="en-US" altLang="ja-JP" sz="1200" b="1" dirty="0">
                <a:latin typeface="BIZ UDPゴシック" panose="020B0400000000000000" pitchFamily="50" charset="-128"/>
                <a:ea typeface="BIZ UDPゴシック" panose="020B0400000000000000" pitchFamily="50" charset="-128"/>
              </a:rPr>
              <a:t>DAY3</a:t>
            </a:r>
            <a:r>
              <a:rPr kumimoji="1" lang="ja-JP" altLang="en-US" sz="1200" b="1" dirty="0">
                <a:latin typeface="BIZ UDPゴシック" panose="020B0400000000000000" pitchFamily="50" charset="-128"/>
                <a:ea typeface="BIZ UDPゴシック" panose="020B0400000000000000" pitchFamily="50" charset="-128"/>
              </a:rPr>
              <a:t>）  </a:t>
            </a:r>
            <a:br>
              <a:rPr kumimoji="1" lang="en-US" altLang="ja-JP" sz="1200" b="1"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モデレータ・パネリストが、朝食をとりながら、前日までの体験や議論を振り返り、ディスカッションを実施</a:t>
            </a:r>
          </a:p>
        </p:txBody>
      </p:sp>
      <p:sp>
        <p:nvSpPr>
          <p:cNvPr id="3" name="スライド番号プレースホルダー 2">
            <a:extLst>
              <a:ext uri="{FF2B5EF4-FFF2-40B4-BE49-F238E27FC236}">
                <a16:creationId xmlns:a16="http://schemas.microsoft.com/office/drawing/2014/main" id="{A74E5FEE-2BDA-495C-8BC8-A7CBB7CF7288}"/>
              </a:ext>
            </a:extLst>
          </p:cNvPr>
          <p:cNvSpPr>
            <a:spLocks noGrp="1"/>
          </p:cNvSpPr>
          <p:nvPr>
            <p:ph type="sldNum" sz="quarter" idx="12"/>
          </p:nvPr>
        </p:nvSpPr>
        <p:spPr>
          <a:xfrm>
            <a:off x="8302943" y="6740230"/>
            <a:ext cx="1687557" cy="383297"/>
          </a:xfrm>
        </p:spPr>
        <p:txBody>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デジタル</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tx1"/>
                </a:solidFill>
                <a:latin typeface="BIZ UDPゴシック" panose="020B0400000000000000" pitchFamily="50" charset="-128"/>
                <a:ea typeface="BIZ UDPゴシック" panose="020B0400000000000000" pitchFamily="50" charset="-128"/>
              </a:rPr>
              <a:t>スタンプラリーカード</a:t>
            </a:r>
          </a:p>
        </p:txBody>
      </p:sp>
      <p:sp>
        <p:nvSpPr>
          <p:cNvPr id="15" name="正方形/長方形 14">
            <a:extLst>
              <a:ext uri="{FF2B5EF4-FFF2-40B4-BE49-F238E27FC236}">
                <a16:creationId xmlns:a16="http://schemas.microsoft.com/office/drawing/2014/main" id="{83EBD562-8405-4E37-9474-5C891E514D2F}"/>
              </a:ext>
            </a:extLst>
          </p:cNvPr>
          <p:cNvSpPr/>
          <p:nvPr/>
        </p:nvSpPr>
        <p:spPr>
          <a:xfrm>
            <a:off x="7074582" y="6755074"/>
            <a:ext cx="1633997" cy="22278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エクスカーションの実施</a:t>
            </a:r>
          </a:p>
        </p:txBody>
      </p:sp>
      <p:pic>
        <p:nvPicPr>
          <p:cNvPr id="16" name="図 15">
            <a:extLst>
              <a:ext uri="{FF2B5EF4-FFF2-40B4-BE49-F238E27FC236}">
                <a16:creationId xmlns:a16="http://schemas.microsoft.com/office/drawing/2014/main" id="{980C3075-26B9-48C7-9DC1-34F4469B96B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172671" y="5807217"/>
            <a:ext cx="1437821" cy="947857"/>
          </a:xfrm>
          <a:prstGeom prst="rect">
            <a:avLst/>
          </a:prstGeom>
        </p:spPr>
      </p:pic>
      <p:pic>
        <p:nvPicPr>
          <p:cNvPr id="17" name="図 16">
            <a:extLst>
              <a:ext uri="{FF2B5EF4-FFF2-40B4-BE49-F238E27FC236}">
                <a16:creationId xmlns:a16="http://schemas.microsoft.com/office/drawing/2014/main" id="{7A699E6B-0295-498A-8AB7-4BD41F80604A}"/>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646683" y="5807217"/>
            <a:ext cx="1437122" cy="947857"/>
          </a:xfrm>
          <a:prstGeom prst="rect">
            <a:avLst/>
          </a:prstGeom>
        </p:spPr>
      </p:pic>
      <p:sp>
        <p:nvSpPr>
          <p:cNvPr id="18" name="正方形/長方形 17">
            <a:extLst>
              <a:ext uri="{FF2B5EF4-FFF2-40B4-BE49-F238E27FC236}">
                <a16:creationId xmlns:a16="http://schemas.microsoft.com/office/drawing/2014/main" id="{805D8E0F-59E4-4338-90E1-DAD35C5E427B}"/>
              </a:ext>
            </a:extLst>
          </p:cNvPr>
          <p:cNvSpPr/>
          <p:nvPr/>
        </p:nvSpPr>
        <p:spPr>
          <a:xfrm>
            <a:off x="5427212" y="6755074"/>
            <a:ext cx="1876063" cy="25050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シンポジウムの実施</a:t>
            </a:r>
          </a:p>
        </p:txBody>
      </p:sp>
      <p:sp>
        <p:nvSpPr>
          <p:cNvPr id="20" name="楕円 19">
            <a:extLst>
              <a:ext uri="{FF2B5EF4-FFF2-40B4-BE49-F238E27FC236}">
                <a16:creationId xmlns:a16="http://schemas.microsoft.com/office/drawing/2014/main" id="{A5B8AE5D-7218-4235-A87F-C327CA341521}"/>
              </a:ext>
            </a:extLst>
          </p:cNvPr>
          <p:cNvSpPr/>
          <p:nvPr/>
        </p:nvSpPr>
        <p:spPr>
          <a:xfrm>
            <a:off x="180309" y="869891"/>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1" name="楕円 20">
            <a:extLst>
              <a:ext uri="{FF2B5EF4-FFF2-40B4-BE49-F238E27FC236}">
                <a16:creationId xmlns:a16="http://schemas.microsoft.com/office/drawing/2014/main" id="{84354E58-AB7F-479E-A132-9B09542EB197}"/>
              </a:ext>
            </a:extLst>
          </p:cNvPr>
          <p:cNvSpPr/>
          <p:nvPr/>
        </p:nvSpPr>
        <p:spPr>
          <a:xfrm>
            <a:off x="221560" y="2158923"/>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2" name="テキスト ボックス 21">
            <a:extLst>
              <a:ext uri="{FF2B5EF4-FFF2-40B4-BE49-F238E27FC236}">
                <a16:creationId xmlns:a16="http://schemas.microsoft.com/office/drawing/2014/main" id="{47197B37-C31D-4FD5-9806-654A2F43E35D}"/>
              </a:ext>
            </a:extLst>
          </p:cNvPr>
          <p:cNvSpPr txBox="1"/>
          <p:nvPr/>
        </p:nvSpPr>
        <p:spPr>
          <a:xfrm>
            <a:off x="5112173" y="2592775"/>
            <a:ext cx="4649715" cy="3108543"/>
          </a:xfrm>
          <a:prstGeom prst="rect">
            <a:avLst/>
          </a:prstGeom>
          <a:noFill/>
        </p:spPr>
        <p:txBody>
          <a:bodyPr wrap="square">
            <a:spAutoFit/>
          </a:bodyPr>
          <a:lstStyle/>
          <a:p>
            <a:pPr marL="93663" indent="-93663"/>
            <a:r>
              <a:rPr kumimoji="1" lang="ja-JP" altLang="en-US" sz="1400" b="1" dirty="0">
                <a:latin typeface="BIZ UDPゴシック" panose="020B0400000000000000" pitchFamily="50" charset="-128"/>
                <a:ea typeface="BIZ UDPゴシック" panose="020B0400000000000000" pitchFamily="50" charset="-128"/>
              </a:rPr>
              <a:t>▶オオサカ・フーディーズ・マラソン</a:t>
            </a:r>
            <a:br>
              <a:rPr kumimoji="1" lang="en-US" altLang="ja-JP" sz="1400" b="1" dirty="0">
                <a:latin typeface="BIZ UDPゴシック" panose="020B0400000000000000" pitchFamily="50" charset="-128"/>
                <a:ea typeface="BIZ UDPゴシック" panose="020B0400000000000000" pitchFamily="50" charset="-128"/>
              </a:rPr>
            </a:b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Osaka Foodies Marathon</a:t>
            </a:r>
            <a:r>
              <a:rPr kumimoji="1" lang="ja-JP" altLang="en-US" sz="1400" b="1" dirty="0">
                <a:latin typeface="BIZ UDPゴシック" panose="020B0400000000000000" pitchFamily="50" charset="-128"/>
                <a:ea typeface="BIZ UDPゴシック" panose="020B0400000000000000" pitchFamily="50" charset="-128"/>
              </a:rPr>
              <a:t>）（再掲）</a:t>
            </a:r>
            <a:endParaRPr kumimoji="1" lang="en-US" altLang="ja-JP" sz="1400" b="1" dirty="0">
              <a:latin typeface="BIZ UDPゴシック" panose="020B0400000000000000" pitchFamily="50" charset="-128"/>
              <a:ea typeface="BIZ UDPゴシック" panose="020B0400000000000000" pitchFamily="50" charset="-128"/>
            </a:endParaRPr>
          </a:p>
          <a:p>
            <a:pPr marL="93663" indent="-93663"/>
            <a:r>
              <a:rPr kumimoji="1" lang="ja-JP" altLang="en-US" sz="1200" dirty="0">
                <a:latin typeface="BIZ UDPゴシック" panose="020B0400000000000000" pitchFamily="50" charset="-128"/>
                <a:ea typeface="BIZ UDPゴシック" panose="020B0400000000000000" pitchFamily="50" charset="-128"/>
              </a:rPr>
              <a:t>　 目的：大阪の食文化の魅力を楽しむ体験型キャンペーン</a:t>
            </a:r>
            <a:br>
              <a:rPr kumimoji="1" lang="en-US" altLang="ja-JP" sz="1200" dirty="0">
                <a:latin typeface="BIZ UDPゴシック" panose="020B0400000000000000" pitchFamily="50" charset="-128"/>
                <a:ea typeface="BIZ UDPゴシック" panose="020B0400000000000000" pitchFamily="50" charset="-128"/>
              </a:rPr>
            </a:b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シンポジウムだけでは伝わりきらない新しい食文化の</a:t>
            </a:r>
            <a:br>
              <a:rPr kumimoji="1" lang="en-US" altLang="ja-JP" sz="1200" dirty="0">
                <a:latin typeface="BIZ UDPゴシック" panose="020B0400000000000000" pitchFamily="50" charset="-128"/>
                <a:ea typeface="BIZ UDPゴシック" panose="020B0400000000000000" pitchFamily="50" charset="-128"/>
              </a:rPr>
            </a:b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魅力を国内外の来阪者が実際に体験</a:t>
            </a:r>
            <a:endParaRPr kumimoji="1" lang="en-US" altLang="ja-JP" sz="1200" dirty="0">
              <a:latin typeface="BIZ UDPゴシック" panose="020B0400000000000000" pitchFamily="50" charset="-128"/>
              <a:ea typeface="BIZ UDPゴシック" panose="020B0400000000000000" pitchFamily="50" charset="-128"/>
            </a:endParaRPr>
          </a:p>
          <a:p>
            <a:pPr marL="622300" indent="-622300"/>
            <a:r>
              <a:rPr kumimoji="1" lang="ja-JP" altLang="en-US" sz="1200" dirty="0">
                <a:latin typeface="BIZ UDPゴシック" panose="020B0400000000000000" pitchFamily="50" charset="-128"/>
                <a:ea typeface="BIZ UDPゴシック" panose="020B0400000000000000" pitchFamily="50" charset="-128"/>
              </a:rPr>
              <a:t>   期間：</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月下旬～３月中旬</a:t>
            </a:r>
          </a:p>
          <a:p>
            <a:pPr marL="630238" indent="-630238"/>
            <a:r>
              <a:rPr kumimoji="1" lang="ja-JP" altLang="en-US" sz="1200" dirty="0">
                <a:latin typeface="BIZ UDPゴシック" panose="020B0400000000000000" pitchFamily="50" charset="-128"/>
                <a:ea typeface="BIZ UDPゴシック" panose="020B0400000000000000" pitchFamily="50" charset="-128"/>
              </a:rPr>
              <a:t>　 概要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・インフルエンサーなどが厳選した府内各地の約</a:t>
            </a:r>
            <a:r>
              <a:rPr kumimoji="1" lang="en-US" altLang="ja-JP" sz="1200" dirty="0">
                <a:latin typeface="BIZ UDPゴシック" panose="020B0400000000000000" pitchFamily="50" charset="-128"/>
                <a:ea typeface="BIZ UDPゴシック" panose="020B0400000000000000" pitchFamily="50" charset="-128"/>
              </a:rPr>
              <a:t>260</a:t>
            </a:r>
            <a:r>
              <a:rPr kumimoji="1" lang="ja-JP" altLang="en-US" sz="1200" dirty="0">
                <a:latin typeface="BIZ UDPゴシック" panose="020B0400000000000000" pitchFamily="50" charset="-128"/>
                <a:ea typeface="BIZ UDPゴシック" panose="020B0400000000000000" pitchFamily="50" charset="-128"/>
              </a:rPr>
              <a:t>の</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飲食店等のコンテンツを体験できるカード（アプリ・紙）を作成、参加者がデジタルスタンプラリーで楽しむ</a:t>
            </a:r>
          </a:p>
          <a:p>
            <a:pPr marL="628650" indent="-93663"/>
            <a:r>
              <a:rPr kumimoji="1" lang="ja-JP" altLang="en-US" sz="1200" dirty="0">
                <a:latin typeface="BIZ UDPゴシック" panose="020B0400000000000000" pitchFamily="50" charset="-128"/>
                <a:ea typeface="BIZ UDPゴシック" panose="020B0400000000000000" pitchFamily="50" charset="-128"/>
              </a:rPr>
              <a:t>・カードに明記されているコンテンツを巡ると特典を提供</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するなど、参加インセンティブも用意</a:t>
            </a:r>
          </a:p>
          <a:p>
            <a:pPr marL="628650" indent="-93663"/>
            <a:r>
              <a:rPr kumimoji="1" lang="ja-JP" altLang="en-US" sz="1200" dirty="0">
                <a:latin typeface="BIZ UDPゴシック" panose="020B0400000000000000" pitchFamily="50" charset="-128"/>
                <a:ea typeface="BIZ UDPゴシック" panose="020B0400000000000000" pitchFamily="50" charset="-128"/>
              </a:rPr>
              <a:t>（特典例：食事券や宿泊券）</a:t>
            </a:r>
            <a:endParaRPr kumimoji="1" lang="en-US" altLang="ja-JP" sz="1200" dirty="0">
              <a:latin typeface="BIZ UDPゴシック" panose="020B0400000000000000" pitchFamily="50" charset="-128"/>
              <a:ea typeface="BIZ UDPゴシック" panose="020B0400000000000000" pitchFamily="50" charset="-128"/>
            </a:endParaRPr>
          </a:p>
          <a:p>
            <a:pPr marL="628650" indent="-93663"/>
            <a:r>
              <a:rPr kumimoji="1" lang="ja-JP" altLang="en-US" sz="1200" dirty="0">
                <a:latin typeface="BIZ UDPゴシック" panose="020B0400000000000000" pitchFamily="50" charset="-128"/>
                <a:ea typeface="BIZ UDPゴシック" panose="020B0400000000000000" pitchFamily="50" charset="-128"/>
              </a:rPr>
              <a:t>・国内外の多くの方に参加していたけるよう、インフルエンサーによる周知のほか、交通機関や空港関係者の協力や、府が実施するイベントと連携した広報活動を実施</a:t>
            </a:r>
            <a:endParaRPr kumimoji="1" lang="en-US" altLang="ja-JP" sz="1200" dirty="0">
              <a:latin typeface="BIZ UDPゴシック" panose="020B0400000000000000" pitchFamily="50" charset="-128"/>
              <a:ea typeface="BIZ UDPゴシック" panose="020B0400000000000000" pitchFamily="50" charset="-128"/>
            </a:endParaRPr>
          </a:p>
          <a:p>
            <a:pPr marL="93663" indent="-93663"/>
            <a:endParaRPr kumimoji="1" lang="ja-JP" altLang="en-US" sz="12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7268AF25-DA60-4935-AF23-8111F69F0C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00617" y="5670151"/>
            <a:ext cx="892210" cy="1084923"/>
          </a:xfrm>
          <a:prstGeom prst="rect">
            <a:avLst/>
          </a:prstGeom>
          <a:ln>
            <a:solidFill>
              <a:schemeClr val="tx1"/>
            </a:solidFill>
          </a:ln>
        </p:spPr>
      </p:pic>
      <p:sp>
        <p:nvSpPr>
          <p:cNvPr id="19" name="スライド番号プレースホルダー 2">
            <a:extLst>
              <a:ext uri="{FF2B5EF4-FFF2-40B4-BE49-F238E27FC236}">
                <a16:creationId xmlns:a16="http://schemas.microsoft.com/office/drawing/2014/main" id="{B3A508BB-C60F-4F6A-A733-98C872FD624B}"/>
              </a:ext>
            </a:extLst>
          </p:cNvPr>
          <p:cNvSpPr txBox="1">
            <a:spLocks/>
          </p:cNvSpPr>
          <p:nvPr/>
        </p:nvSpPr>
        <p:spPr>
          <a:xfrm>
            <a:off x="7812484" y="6779568"/>
            <a:ext cx="2268141" cy="383297"/>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F2EF1E-626E-4657-9017-205445D3C8E1}" type="slidenum">
              <a:rPr kumimoji="1" lang="ja-JP" altLang="en-US" smtClean="0"/>
              <a:pPr/>
              <a:t>70</a:t>
            </a:fld>
            <a:endParaRPr kumimoji="1" lang="ja-JP" altLang="en-US" dirty="0"/>
          </a:p>
        </p:txBody>
      </p:sp>
    </p:spTree>
    <p:extLst>
      <p:ext uri="{BB962C8B-B14F-4D97-AF65-F5344CB8AC3E}">
        <p14:creationId xmlns:p14="http://schemas.microsoft.com/office/powerpoint/2010/main" val="107846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多様な都市魅力の創出･発信（食と農）</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7A608FB7-8720-4BE8-86A4-299693DCC182}"/>
              </a:ext>
            </a:extLst>
          </p:cNvPr>
          <p:cNvSpPr/>
          <p:nvPr/>
        </p:nvSpPr>
        <p:spPr>
          <a:xfrm>
            <a:off x="424653" y="1411485"/>
            <a:ext cx="9335506" cy="1695973"/>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indent="-92075"/>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万博会場内での試食や販売、参加型イベント等を通じて大阪産（もん）・農空間の魅力を広く発信</a:t>
            </a:r>
            <a:br>
              <a:rPr kumimoji="1" lang="en-US" altLang="ja-JP" sz="1400" b="0" dirty="0">
                <a:solidFill>
                  <a:schemeClr val="tx1"/>
                </a:solidFill>
                <a:latin typeface="BIZ UDPゴシック" panose="020B0400000000000000" pitchFamily="50" charset="-128"/>
                <a:ea typeface="BIZ UDPゴシック" panose="020B0400000000000000" pitchFamily="50" charset="-128"/>
              </a:rPr>
            </a:b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常設パビリオン他、催事計</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６回・延べ</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５日間）</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185738" indent="-185738"/>
            <a:r>
              <a:rPr kumimoji="1" lang="ja-JP" altLang="en-US" sz="1400" dirty="0">
                <a:solidFill>
                  <a:schemeClr val="tx1"/>
                </a:solidFill>
                <a:latin typeface="BIZ UDPゴシック" panose="020B0400000000000000" pitchFamily="50" charset="-128"/>
                <a:ea typeface="BIZ UDPゴシック" panose="020B0400000000000000" pitchFamily="50" charset="-128"/>
              </a:rPr>
              <a:t>・関係者とのイベント開催により大阪産</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もん</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の観光資源としての価値を再認識し、購入促進や産地への周遊を促進</a:t>
            </a:r>
          </a:p>
          <a:p>
            <a:pPr marL="185738" indent="-185738"/>
            <a:r>
              <a:rPr kumimoji="1" lang="ja-JP" altLang="en-US" sz="1400" dirty="0">
                <a:solidFill>
                  <a:schemeClr val="tx1"/>
                </a:solidFill>
                <a:latin typeface="BIZ UDPゴシック" panose="020B0400000000000000" pitchFamily="50" charset="-128"/>
                <a:ea typeface="BIZ UDPゴシック" panose="020B0400000000000000" pitchFamily="50" charset="-128"/>
              </a:rPr>
              <a:t>・万博会場外での大阪産（もん）</a:t>
            </a:r>
            <a:r>
              <a:rPr kumimoji="1" lang="en-US" altLang="ja-JP" sz="1400" dirty="0">
                <a:solidFill>
                  <a:schemeClr val="tx1"/>
                </a:solidFill>
                <a:latin typeface="BIZ UDPゴシック" panose="020B0400000000000000" pitchFamily="50" charset="-128"/>
                <a:ea typeface="BIZ UDPゴシック" panose="020B0400000000000000" pitchFamily="50" charset="-128"/>
              </a:rPr>
              <a:t>PR</a:t>
            </a:r>
            <a:r>
              <a:rPr kumimoji="1" lang="ja-JP" altLang="en-US" sz="1400" dirty="0">
                <a:solidFill>
                  <a:schemeClr val="tx1"/>
                </a:solidFill>
                <a:latin typeface="BIZ UDPゴシック" panose="020B0400000000000000" pitchFamily="50" charset="-128"/>
                <a:ea typeface="BIZ UDPゴシック" panose="020B0400000000000000" pitchFamily="50" charset="-128"/>
              </a:rPr>
              <a:t>イベントや農空間訪問ツアーの開催を通して農業・農空間への理解を深めるきっかけ作りを実施</a:t>
            </a:r>
          </a:p>
          <a:p>
            <a:pPr marL="92075" indent="-92075">
              <a:buFont typeface="Wingdings" panose="05000000000000000000" pitchFamily="2" charset="2"/>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万博を契機に料理人団体や海外パビリオンとの新たな関係を構築し、大阪と他国の食文化を通じて魅力を発信</a:t>
            </a:r>
            <a:br>
              <a:rPr kumimoji="1" lang="en-US" altLang="ja-JP" sz="1400" b="0" dirty="0">
                <a:solidFill>
                  <a:schemeClr val="tx1"/>
                </a:solidFill>
                <a:latin typeface="BIZ UDPゴシック" panose="020B0400000000000000" pitchFamily="50" charset="-128"/>
                <a:ea typeface="BIZ UDPゴシック" panose="020B0400000000000000" pitchFamily="50" charset="-128"/>
              </a:rPr>
            </a:b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12</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か国</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14</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回）</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□食と農（大阪産（もん）・農空間）</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367206" y="3710619"/>
            <a:ext cx="5003509" cy="3416320"/>
          </a:xfrm>
          <a:prstGeom prst="rect">
            <a:avLst/>
          </a:prstGeom>
          <a:noFill/>
        </p:spPr>
        <p:txBody>
          <a:bodyPr wrap="square">
            <a:spAutoFit/>
          </a:bodyPr>
          <a:lstStyle/>
          <a:p>
            <a:pPr marL="93663" indent="-93663"/>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万博会場内</a:t>
            </a:r>
            <a:r>
              <a:rPr kumimoji="1" lang="en-US" altLang="ja-JP" sz="1200" b="1" dirty="0">
                <a:latin typeface="BIZ UDPゴシック" panose="020B0400000000000000" pitchFamily="50" charset="-128"/>
                <a:ea typeface="BIZ UDPゴシック" panose="020B0400000000000000" pitchFamily="50" charset="-128"/>
              </a:rPr>
              <a:t>】</a:t>
            </a:r>
          </a:p>
          <a:p>
            <a:pPr marL="93663" indent="-93663"/>
            <a:r>
              <a:rPr kumimoji="1" lang="ja-JP" altLang="en-US" sz="1200" b="1" dirty="0">
                <a:latin typeface="BIZ UDPゴシック" panose="020B0400000000000000" pitchFamily="50" charset="-128"/>
                <a:ea typeface="BIZ UDPゴシック" panose="020B0400000000000000" pitchFamily="50" charset="-128"/>
              </a:rPr>
              <a:t>▶「大阪産（もん）を食べて元気になろう！」</a:t>
            </a:r>
            <a:endParaRPr kumimoji="1" lang="en-US" altLang="ja-JP" sz="1200" b="1" dirty="0">
              <a:latin typeface="BIZ UDPゴシック" panose="020B0400000000000000" pitchFamily="50" charset="-128"/>
              <a:ea typeface="BIZ UDPゴシック" panose="020B0400000000000000" pitchFamily="50" charset="-128"/>
            </a:endParaRPr>
          </a:p>
          <a:p>
            <a:pPr marL="182563" indent="-90488"/>
            <a:r>
              <a:rPr lang="ja-JP" altLang="en-US" sz="1200" dirty="0">
                <a:latin typeface="BIZ UDPゴシック" panose="020B0400000000000000" pitchFamily="50" charset="-128"/>
                <a:ea typeface="BIZ UDPゴシック"/>
              </a:rPr>
              <a:t>・</a:t>
            </a:r>
            <a:r>
              <a:rPr lang="ja-JP" altLang="en-US" sz="1200" dirty="0">
                <a:latin typeface="BIZ UDPゴシック" panose="020B0400000000000000" pitchFamily="50" charset="-128"/>
                <a:ea typeface="BIZ UDPゴシック" panose="020B0400000000000000" pitchFamily="50" charset="-128"/>
              </a:rPr>
              <a:t>大阪産（もん）の新たな魅力や歴史等を府内外の多くの方に情報発信、購入を促進</a:t>
            </a:r>
            <a:endParaRPr kumimoji="1" lang="en-US" altLang="ja-JP" sz="1200" dirty="0">
              <a:latin typeface="BIZ UDPゴシック" panose="020B0400000000000000" pitchFamily="50" charset="-128"/>
              <a:ea typeface="BIZ UDPゴシック" panose="020B0400000000000000" pitchFamily="50" charset="-128"/>
            </a:endParaRPr>
          </a:p>
          <a:p>
            <a:pPr marL="447675" indent="-90488"/>
            <a:r>
              <a:rPr kumimoji="1" lang="ja-JP" altLang="en-US" sz="1200" dirty="0">
                <a:latin typeface="BIZ UDPゴシック" panose="020B0400000000000000" pitchFamily="50" charset="-128"/>
                <a:ea typeface="BIZ UDPゴシック" panose="020B0400000000000000" pitchFamily="50" charset="-128"/>
              </a:rPr>
              <a:t>日程：</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8</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日</a:t>
            </a:r>
            <a:endParaRPr kumimoji="1" lang="en-US" altLang="ja-JP" sz="1200" dirty="0">
              <a:latin typeface="BIZ UDPゴシック" panose="020B0400000000000000" pitchFamily="50" charset="-128"/>
              <a:ea typeface="BIZ UDPゴシック" panose="020B0400000000000000" pitchFamily="50" charset="-128"/>
            </a:endParaRPr>
          </a:p>
          <a:p>
            <a:pPr marL="447675" indent="-90488"/>
            <a:r>
              <a:rPr kumimoji="1" lang="ja-JP" altLang="en-US" sz="1200" dirty="0">
                <a:latin typeface="BIZ UDPゴシック" panose="020B0400000000000000" pitchFamily="50" charset="-128"/>
                <a:ea typeface="BIZ UDPゴシック" panose="020B0400000000000000" pitchFamily="50" charset="-128"/>
              </a:rPr>
              <a:t>来場者数：約</a:t>
            </a:r>
            <a:r>
              <a:rPr kumimoji="1" lang="en-US" altLang="ja-JP" sz="1200" dirty="0">
                <a:latin typeface="BIZ UDPゴシック" panose="020B0400000000000000" pitchFamily="50" charset="-128"/>
                <a:ea typeface="BIZ UDPゴシック" panose="020B0400000000000000" pitchFamily="50" charset="-128"/>
              </a:rPr>
              <a:t>3,900</a:t>
            </a:r>
            <a:r>
              <a:rPr kumimoji="1" lang="ja-JP" altLang="en-US" sz="1200" dirty="0">
                <a:latin typeface="BIZ UDPゴシック" panose="020B0400000000000000" pitchFamily="50" charset="-128"/>
                <a:ea typeface="BIZ UDPゴシック" panose="020B0400000000000000" pitchFamily="50" charset="-128"/>
              </a:rPr>
              <a:t>名（</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日）、約</a:t>
            </a:r>
            <a:r>
              <a:rPr kumimoji="1" lang="en-US" altLang="ja-JP" sz="1200" dirty="0">
                <a:latin typeface="BIZ UDPゴシック" panose="020B0400000000000000" pitchFamily="50" charset="-128"/>
                <a:ea typeface="BIZ UDPゴシック" panose="020B0400000000000000" pitchFamily="50" charset="-128"/>
              </a:rPr>
              <a:t>5,000</a:t>
            </a:r>
            <a:r>
              <a:rPr kumimoji="1" lang="ja-JP" altLang="en-US" sz="1200" dirty="0">
                <a:latin typeface="BIZ UDPゴシック" panose="020B0400000000000000" pitchFamily="50" charset="-128"/>
                <a:ea typeface="BIZ UDPゴシック" panose="020B0400000000000000" pitchFamily="50" charset="-128"/>
              </a:rPr>
              <a:t>名（</a:t>
            </a:r>
            <a:r>
              <a:rPr kumimoji="1" lang="en-US" altLang="ja-JP" sz="1200" dirty="0">
                <a:latin typeface="BIZ UDPゴシック" panose="020B0400000000000000" pitchFamily="50" charset="-128"/>
                <a:ea typeface="BIZ UDPゴシック" panose="020B0400000000000000" pitchFamily="50" charset="-128"/>
              </a:rPr>
              <a:t>8</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日）</a:t>
            </a:r>
            <a:endParaRPr kumimoji="1" lang="en-US" altLang="ja-JP" sz="1200" dirty="0">
              <a:latin typeface="BIZ UDPゴシック" panose="020B0400000000000000" pitchFamily="50" charset="-128"/>
              <a:ea typeface="BIZ UDPゴシック" panose="020B0400000000000000" pitchFamily="50" charset="-128"/>
            </a:endParaRPr>
          </a:p>
          <a:p>
            <a:pPr marL="447675" indent="-90488"/>
            <a:r>
              <a:rPr lang="ja-JP" altLang="en-US" sz="1200" dirty="0">
                <a:latin typeface="BIZ UDPゴシック" panose="020B0400000000000000" pitchFamily="50" charset="-128"/>
                <a:ea typeface="BIZ UDPゴシック" panose="020B0400000000000000" pitchFamily="50" charset="-128"/>
              </a:rPr>
              <a:t>来場者からの評価・意見：</a:t>
            </a:r>
            <a:endParaRPr lang="en-US" altLang="ja-JP" sz="1200" dirty="0">
              <a:latin typeface="BIZ UDPゴシック" panose="020B0400000000000000" pitchFamily="50" charset="-128"/>
              <a:ea typeface="BIZ UDPゴシック" panose="020B0400000000000000" pitchFamily="50" charset="-128"/>
            </a:endParaRPr>
          </a:p>
          <a:p>
            <a:pPr marL="447675" indent="-90488"/>
            <a:r>
              <a:rPr lang="ja-JP" altLang="en-US" sz="1200" dirty="0">
                <a:latin typeface="BIZ UDPゴシック" panose="020B0400000000000000" pitchFamily="50" charset="-128"/>
                <a:ea typeface="BIZ UDPゴシック"/>
              </a:rPr>
              <a:t>　「大阪産（もん）のいちごやぶどう等の収穫体験をしてみたい」</a:t>
            </a:r>
            <a:endParaRPr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▶「フードスケープおおさか</a:t>
            </a:r>
            <a:r>
              <a:rPr kumimoji="1" lang="en-US" altLang="ja-JP" sz="1200" b="1" dirty="0">
                <a:latin typeface="BIZ UDPゴシック" panose="020B0400000000000000" pitchFamily="50" charset="-128"/>
                <a:ea typeface="BIZ UDPゴシック" panose="020B0400000000000000" pitchFamily="50" charset="-128"/>
              </a:rPr>
              <a:t>inEXPO2025</a:t>
            </a:r>
            <a:r>
              <a:rPr kumimoji="1" lang="ja-JP" altLang="en-US" sz="1200" b="1" dirty="0">
                <a:latin typeface="BIZ UDPゴシック" panose="020B0400000000000000" pitchFamily="50" charset="-128"/>
                <a:ea typeface="BIZ UDPゴシック" panose="020B0400000000000000" pitchFamily="50" charset="-128"/>
              </a:rPr>
              <a:t>」</a:t>
            </a:r>
            <a:endParaRPr kumimoji="1" lang="en-US" altLang="ja-JP" sz="1200" b="1" dirty="0">
              <a:latin typeface="BIZ UDPゴシック" panose="020B0400000000000000" pitchFamily="50" charset="-128"/>
              <a:ea typeface="BIZ UDPゴシック" panose="020B0400000000000000" pitchFamily="50" charset="-128"/>
            </a:endParaRPr>
          </a:p>
          <a:p>
            <a:pPr marL="182563" indent="-90488"/>
            <a:r>
              <a:rPr lang="ja-JP" altLang="en-US" sz="1200" dirty="0">
                <a:latin typeface="BIZ UDPゴシック" panose="020B0400000000000000" pitchFamily="50" charset="-128"/>
                <a:ea typeface="BIZ UDPゴシック" panose="020B0400000000000000" pitchFamily="50" charset="-128"/>
              </a:rPr>
              <a:t>・農空間の風景や農にまつわる祭などの紹介を通じて、大阪農業の魅力を発信、周遊を促進</a:t>
            </a:r>
            <a:endParaRPr kumimoji="1" lang="en-US" altLang="ja-JP" sz="1200" dirty="0">
              <a:latin typeface="BIZ UDPゴシック" panose="020B0400000000000000" pitchFamily="50" charset="-128"/>
              <a:ea typeface="BIZ UDPゴシック" panose="020B0400000000000000" pitchFamily="50" charset="-128"/>
            </a:endParaRPr>
          </a:p>
          <a:p>
            <a:pPr marL="447675" indent="-90488"/>
            <a:r>
              <a:rPr kumimoji="1" lang="ja-JP" altLang="en-US" sz="1200" dirty="0">
                <a:latin typeface="BIZ UDPゴシック" panose="020B0400000000000000" pitchFamily="50" charset="-128"/>
                <a:ea typeface="BIZ UDPゴシック" panose="020B0400000000000000" pitchFamily="50" charset="-128"/>
              </a:rPr>
              <a:t>日程：</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日</a:t>
            </a:r>
            <a:endParaRPr kumimoji="1" lang="en-US" altLang="ja-JP" sz="1200" dirty="0">
              <a:latin typeface="BIZ UDPゴシック" panose="020B0400000000000000" pitchFamily="50" charset="-128"/>
              <a:ea typeface="BIZ UDPゴシック" panose="020B0400000000000000" pitchFamily="50" charset="-128"/>
            </a:endParaRPr>
          </a:p>
          <a:p>
            <a:pPr marL="447675" indent="-90488"/>
            <a:r>
              <a:rPr kumimoji="1" lang="ja-JP" altLang="en-US" sz="1200" dirty="0">
                <a:latin typeface="BIZ UDPゴシック" panose="020B0400000000000000" pitchFamily="50" charset="-128"/>
                <a:ea typeface="BIZ UDPゴシック" panose="020B0400000000000000" pitchFamily="50" charset="-128"/>
              </a:rPr>
              <a:t>来場者数：約</a:t>
            </a:r>
            <a:r>
              <a:rPr kumimoji="1" lang="en-US" altLang="ja-JP" sz="1200" dirty="0">
                <a:latin typeface="BIZ UDPゴシック" panose="020B0400000000000000" pitchFamily="50" charset="-128"/>
                <a:ea typeface="BIZ UDPゴシック" panose="020B0400000000000000" pitchFamily="50" charset="-128"/>
              </a:rPr>
              <a:t>3,000</a:t>
            </a:r>
            <a:r>
              <a:rPr kumimoji="1" lang="ja-JP" altLang="en-US" sz="1200" dirty="0">
                <a:latin typeface="BIZ UDPゴシック" panose="020B0400000000000000" pitchFamily="50" charset="-128"/>
                <a:ea typeface="BIZ UDPゴシック" panose="020B0400000000000000" pitchFamily="50" charset="-128"/>
              </a:rPr>
              <a:t>名</a:t>
            </a:r>
            <a:r>
              <a:rPr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marL="447675" indent="-90488"/>
            <a:r>
              <a:rPr lang="ja-JP" altLang="en-US" sz="1200" dirty="0">
                <a:latin typeface="BIZ UDPゴシック" panose="020B0400000000000000" pitchFamily="50" charset="-128"/>
                <a:ea typeface="BIZ UDPゴシック" panose="020B0400000000000000" pitchFamily="50" charset="-128"/>
              </a:rPr>
              <a:t>来場者の意見：</a:t>
            </a:r>
            <a:endParaRPr lang="en-US" altLang="ja-JP" sz="1200" dirty="0">
              <a:latin typeface="BIZ UDPゴシック" panose="020B0400000000000000" pitchFamily="50" charset="-128"/>
              <a:ea typeface="BIZ UDPゴシック" panose="020B0400000000000000" pitchFamily="50" charset="-128"/>
            </a:endParaRPr>
          </a:p>
          <a:p>
            <a:pPr marL="447675" indent="-90488"/>
            <a:r>
              <a:rPr lang="ja-JP" altLang="en-US" sz="1200" dirty="0">
                <a:latin typeface="BIZ UDPゴシック" panose="020B0400000000000000" pitchFamily="50" charset="-128"/>
                <a:ea typeface="BIZ UDPゴシック" panose="020B0400000000000000" pitchFamily="50" charset="-128"/>
              </a:rPr>
              <a:t>　「農空間の風景の上映や農村にまつわる祭りの実演などを通じて、農業・農空間の魅力を再発見できた」</a:t>
            </a:r>
            <a:endParaRPr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1B1DA4BF-850C-4666-9D9C-CB672A525C0B}"/>
              </a:ext>
            </a:extLst>
          </p:cNvPr>
          <p:cNvSpPr/>
          <p:nvPr/>
        </p:nvSpPr>
        <p:spPr>
          <a:xfrm>
            <a:off x="5556095" y="5085160"/>
            <a:ext cx="1727539" cy="19445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ja-JP" altLang="en-US" sz="1000" dirty="0">
                <a:solidFill>
                  <a:schemeClr val="tx1"/>
                </a:solidFill>
                <a:latin typeface="BIZ UDPゴシック" panose="020B0400000000000000" pitchFamily="50" charset="-128"/>
                <a:ea typeface="BIZ UDPゴシック"/>
              </a:rPr>
              <a:t>6月に桜を咲かせ、</a:t>
            </a:r>
            <a:endParaRPr lang="en-US" altLang="ja-JP" sz="1000" dirty="0">
              <a:solidFill>
                <a:schemeClr val="tx1"/>
              </a:solidFill>
              <a:latin typeface="BIZ UDPゴシック" panose="020B0400000000000000" pitchFamily="50" charset="-128"/>
              <a:ea typeface="BIZ UDPゴシック"/>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フォトスポットを演出</a:t>
            </a:r>
          </a:p>
        </p:txBody>
      </p:sp>
      <p:sp>
        <p:nvSpPr>
          <p:cNvPr id="19" name="正方形/長方形 18">
            <a:extLst>
              <a:ext uri="{FF2B5EF4-FFF2-40B4-BE49-F238E27FC236}">
                <a16:creationId xmlns:a16="http://schemas.microsoft.com/office/drawing/2014/main" id="{8149A2EE-E5A8-4EFE-A6C6-A7E4B4AB6E03}"/>
              </a:ext>
            </a:extLst>
          </p:cNvPr>
          <p:cNvSpPr/>
          <p:nvPr/>
        </p:nvSpPr>
        <p:spPr>
          <a:xfrm>
            <a:off x="7603654" y="5022407"/>
            <a:ext cx="2022213" cy="2345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ja-JP" altLang="en-US" sz="1000" dirty="0">
                <a:latin typeface="BIZ UDPゴシック" panose="020B0400000000000000" pitchFamily="50" charset="-128"/>
                <a:ea typeface="BIZ UDPゴシック"/>
              </a:rPr>
              <a:t>ぶどう産地からの生中継</a:t>
            </a:r>
          </a:p>
        </p:txBody>
      </p:sp>
      <p:sp>
        <p:nvSpPr>
          <p:cNvPr id="20" name="正方形/長方形 19">
            <a:extLst>
              <a:ext uri="{FF2B5EF4-FFF2-40B4-BE49-F238E27FC236}">
                <a16:creationId xmlns:a16="http://schemas.microsoft.com/office/drawing/2014/main" id="{59288AF4-9344-4A51-9B9B-8181F901491D}"/>
              </a:ext>
            </a:extLst>
          </p:cNvPr>
          <p:cNvSpPr/>
          <p:nvPr/>
        </p:nvSpPr>
        <p:spPr>
          <a:xfrm>
            <a:off x="7542302" y="6728621"/>
            <a:ext cx="2182671" cy="23453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農村にまつわる祭の披露</a:t>
            </a:r>
          </a:p>
        </p:txBody>
      </p:sp>
      <p:pic>
        <p:nvPicPr>
          <p:cNvPr id="21" name="図 20">
            <a:extLst>
              <a:ext uri="{FF2B5EF4-FFF2-40B4-BE49-F238E27FC236}">
                <a16:creationId xmlns:a16="http://schemas.microsoft.com/office/drawing/2014/main" id="{5190E8F5-AC52-403B-81E4-6D1E66A134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0800000">
            <a:off x="5442301" y="3581820"/>
            <a:ext cx="1921115" cy="1440836"/>
          </a:xfrm>
          <a:prstGeom prst="rect">
            <a:avLst/>
          </a:prstGeom>
        </p:spPr>
      </p:pic>
      <p:pic>
        <p:nvPicPr>
          <p:cNvPr id="22" name="図 21">
            <a:extLst>
              <a:ext uri="{FF2B5EF4-FFF2-40B4-BE49-F238E27FC236}">
                <a16:creationId xmlns:a16="http://schemas.microsoft.com/office/drawing/2014/main" id="{69272148-310F-44E8-86CD-CFEE49E6A27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0567" y="3558447"/>
            <a:ext cx="1930591" cy="1447942"/>
          </a:xfrm>
          <a:prstGeom prst="rect">
            <a:avLst/>
          </a:prstGeom>
        </p:spPr>
      </p:pic>
      <p:pic>
        <p:nvPicPr>
          <p:cNvPr id="23" name="図 22">
            <a:extLst>
              <a:ext uri="{FF2B5EF4-FFF2-40B4-BE49-F238E27FC236}">
                <a16:creationId xmlns:a16="http://schemas.microsoft.com/office/drawing/2014/main" id="{8EA83C80-C18F-452D-A4FE-A9890F3E912D}"/>
              </a:ext>
            </a:extLst>
          </p:cNvPr>
          <p:cNvPicPr preferRelativeResize="0">
            <a:picLocks/>
          </p:cNvPicPr>
          <p:nvPr/>
        </p:nvPicPr>
        <p:blipFill>
          <a:blip r:embed="rId5" cstate="email">
            <a:extLst>
              <a:ext uri="{28A0092B-C50C-407E-A947-70E740481C1C}">
                <a14:useLocalDpi xmlns:a14="http://schemas.microsoft.com/office/drawing/2010/main" val="0"/>
              </a:ext>
            </a:extLst>
          </a:blip>
          <a:stretch>
            <a:fillRect/>
          </a:stretch>
        </p:blipFill>
        <p:spPr>
          <a:xfrm>
            <a:off x="7667575" y="5434992"/>
            <a:ext cx="1932126" cy="1299127"/>
          </a:xfrm>
          <a:prstGeom prst="rect">
            <a:avLst/>
          </a:prstGeom>
          <a:effectLst/>
        </p:spPr>
      </p:pic>
      <p:pic>
        <p:nvPicPr>
          <p:cNvPr id="30" name="図 29">
            <a:extLst>
              <a:ext uri="{FF2B5EF4-FFF2-40B4-BE49-F238E27FC236}">
                <a16:creationId xmlns:a16="http://schemas.microsoft.com/office/drawing/2014/main" id="{DC3E7819-A5EA-4D81-A21E-7DE2A0A44D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72879" y="5434992"/>
            <a:ext cx="1887101" cy="1299126"/>
          </a:xfrm>
          <a:prstGeom prst="rect">
            <a:avLst/>
          </a:prstGeom>
        </p:spPr>
      </p:pic>
      <p:sp>
        <p:nvSpPr>
          <p:cNvPr id="35" name="正方形/長方形 34">
            <a:extLst>
              <a:ext uri="{FF2B5EF4-FFF2-40B4-BE49-F238E27FC236}">
                <a16:creationId xmlns:a16="http://schemas.microsoft.com/office/drawing/2014/main" id="{C70A543A-E021-463A-9D31-4E61261D527A}"/>
              </a:ext>
            </a:extLst>
          </p:cNvPr>
          <p:cNvSpPr/>
          <p:nvPr/>
        </p:nvSpPr>
        <p:spPr>
          <a:xfrm>
            <a:off x="5677207" y="6608271"/>
            <a:ext cx="1451302" cy="47523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わらアートの展示</a:t>
            </a:r>
          </a:p>
        </p:txBody>
      </p:sp>
      <p:sp>
        <p:nvSpPr>
          <p:cNvPr id="3" name="スライド番号プレースホルダー 2">
            <a:extLst>
              <a:ext uri="{FF2B5EF4-FFF2-40B4-BE49-F238E27FC236}">
                <a16:creationId xmlns:a16="http://schemas.microsoft.com/office/drawing/2014/main" id="{A74E5FEE-2BDA-495C-8BC8-A7CBB7CF7288}"/>
              </a:ext>
            </a:extLst>
          </p:cNvPr>
          <p:cNvSpPr>
            <a:spLocks noGrp="1"/>
          </p:cNvSpPr>
          <p:nvPr>
            <p:ph type="sldNum" sz="quarter" idx="12"/>
          </p:nvPr>
        </p:nvSpPr>
        <p:spPr>
          <a:xfrm>
            <a:off x="8823960" y="6779568"/>
            <a:ext cx="1256665" cy="383297"/>
          </a:xfrm>
        </p:spPr>
        <p:txBody>
          <a:bodyPr/>
          <a:lstStyle/>
          <a:p>
            <a:fld id="{29F2EF1E-626E-4657-9017-205445D3C8E1}" type="slidenum">
              <a:rPr kumimoji="1" lang="ja-JP" altLang="en-US" smtClean="0"/>
              <a:t>71</a:t>
            </a:fld>
            <a:endParaRPr kumimoji="1" lang="ja-JP" altLang="en-US" dirty="0"/>
          </a:p>
        </p:txBody>
      </p:sp>
      <p:sp>
        <p:nvSpPr>
          <p:cNvPr id="31" name="楕円 30">
            <a:extLst>
              <a:ext uri="{FF2B5EF4-FFF2-40B4-BE49-F238E27FC236}">
                <a16:creationId xmlns:a16="http://schemas.microsoft.com/office/drawing/2014/main" id="{FFD4847A-FF9A-4323-80B1-EA6D112D0BA8}"/>
              </a:ext>
            </a:extLst>
          </p:cNvPr>
          <p:cNvSpPr/>
          <p:nvPr/>
        </p:nvSpPr>
        <p:spPr>
          <a:xfrm flipV="1">
            <a:off x="180309" y="705227"/>
            <a:ext cx="2951997" cy="73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6134135E-529E-4922-935F-EA17365454A0}"/>
              </a:ext>
            </a:extLst>
          </p:cNvPr>
          <p:cNvSpPr/>
          <p:nvPr/>
        </p:nvSpPr>
        <p:spPr>
          <a:xfrm>
            <a:off x="180309" y="880863"/>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32" name="楕円 31">
            <a:extLst>
              <a:ext uri="{FF2B5EF4-FFF2-40B4-BE49-F238E27FC236}">
                <a16:creationId xmlns:a16="http://schemas.microsoft.com/office/drawing/2014/main" id="{6FEF283A-7042-44AD-9921-3EECD942D3F3}"/>
              </a:ext>
            </a:extLst>
          </p:cNvPr>
          <p:cNvSpPr/>
          <p:nvPr/>
        </p:nvSpPr>
        <p:spPr>
          <a:xfrm>
            <a:off x="225733" y="3253142"/>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414264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多様な都市魅力の創出･発信（食と農）</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食と農（大阪産（もん）・農空間）</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A647B0F0-0B3B-4D25-89B7-15DBBC767255}"/>
              </a:ext>
            </a:extLst>
          </p:cNvPr>
          <p:cNvSpPr>
            <a:spLocks noGrp="1"/>
          </p:cNvSpPr>
          <p:nvPr>
            <p:ph type="sldNum" sz="quarter" idx="12"/>
          </p:nvPr>
        </p:nvSpPr>
        <p:spPr/>
        <p:txBody>
          <a:bodyPr/>
          <a:lstStyle/>
          <a:p>
            <a:fld id="{29F2EF1E-626E-4657-9017-205445D3C8E1}" type="slidenum">
              <a:rPr kumimoji="1" lang="ja-JP" altLang="en-US" smtClean="0"/>
              <a:t>72</a:t>
            </a:fld>
            <a:endParaRPr kumimoji="1" lang="ja-JP" altLang="en-US" dirty="0"/>
          </a:p>
        </p:txBody>
      </p:sp>
      <p:sp>
        <p:nvSpPr>
          <p:cNvPr id="26" name="楕円 25">
            <a:extLst>
              <a:ext uri="{FF2B5EF4-FFF2-40B4-BE49-F238E27FC236}">
                <a16:creationId xmlns:a16="http://schemas.microsoft.com/office/drawing/2014/main" id="{63852766-4481-423E-A21A-1C9CEC1311B0}"/>
              </a:ext>
            </a:extLst>
          </p:cNvPr>
          <p:cNvSpPr/>
          <p:nvPr/>
        </p:nvSpPr>
        <p:spPr>
          <a:xfrm flipV="1">
            <a:off x="180309" y="705227"/>
            <a:ext cx="3029819" cy="73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5DE1A90D-CBA4-4816-837F-4483983568E6}"/>
              </a:ext>
            </a:extLst>
          </p:cNvPr>
          <p:cNvSpPr/>
          <p:nvPr/>
        </p:nvSpPr>
        <p:spPr>
          <a:xfrm>
            <a:off x="6384894" y="2132390"/>
            <a:ext cx="3163413" cy="51079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大阪ウィーク～春・夏・秋～</a:t>
            </a:r>
            <a:r>
              <a:rPr lang="en-US" altLang="ja-JP" sz="1000" dirty="0">
                <a:solidFill>
                  <a:schemeClr val="tx1"/>
                </a:solidFill>
                <a:latin typeface="BIZ UDPゴシック" panose="020B0400000000000000" pitchFamily="50" charset="-128"/>
                <a:ea typeface="BIZ UDPゴシック" panose="020B0400000000000000" pitchFamily="50" charset="-128"/>
              </a:rPr>
              <a:t>】</a:t>
            </a: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地域の魅力発見ツアー～大阪</a:t>
            </a:r>
            <a:r>
              <a:rPr lang="en-US" altLang="ja-JP" sz="1000" dirty="0">
                <a:solidFill>
                  <a:schemeClr val="tx1"/>
                </a:solidFill>
                <a:latin typeface="BIZ UDPゴシック" panose="020B0400000000000000" pitchFamily="50" charset="-128"/>
                <a:ea typeface="BIZ UDPゴシック" panose="020B0400000000000000" pitchFamily="50" charset="-128"/>
              </a:rPr>
              <a:t>43</a:t>
            </a:r>
            <a:r>
              <a:rPr lang="ja-JP" altLang="en-US" sz="1000" dirty="0">
                <a:solidFill>
                  <a:schemeClr val="tx1"/>
                </a:solidFill>
                <a:latin typeface="BIZ UDPゴシック" panose="020B0400000000000000" pitchFamily="50" charset="-128"/>
                <a:ea typeface="BIZ UDPゴシック" panose="020B0400000000000000" pitchFamily="50" charset="-128"/>
              </a:rPr>
              <a:t>市町村の見どころ～</a:t>
            </a:r>
          </a:p>
        </p:txBody>
      </p:sp>
      <p:pic>
        <p:nvPicPr>
          <p:cNvPr id="29" name="図 28">
            <a:extLst>
              <a:ext uri="{FF2B5EF4-FFF2-40B4-BE49-F238E27FC236}">
                <a16:creationId xmlns:a16="http://schemas.microsoft.com/office/drawing/2014/main" id="{CBA302A7-DA80-4113-A0B1-94607E1F46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73850" y="1086355"/>
            <a:ext cx="1835583" cy="1081572"/>
          </a:xfrm>
          <a:prstGeom prst="rect">
            <a:avLst/>
          </a:prstGeom>
        </p:spPr>
      </p:pic>
      <p:pic>
        <p:nvPicPr>
          <p:cNvPr id="30" name="図 29">
            <a:extLst>
              <a:ext uri="{FF2B5EF4-FFF2-40B4-BE49-F238E27FC236}">
                <a16:creationId xmlns:a16="http://schemas.microsoft.com/office/drawing/2014/main" id="{F89AD1AA-F8C3-4939-8F37-4A7828F06F9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3768" y="1086355"/>
            <a:ext cx="1895802" cy="1081572"/>
          </a:xfrm>
          <a:prstGeom prst="rect">
            <a:avLst/>
          </a:prstGeom>
        </p:spPr>
      </p:pic>
      <p:sp>
        <p:nvSpPr>
          <p:cNvPr id="31" name="正方形/長方形 30">
            <a:extLst>
              <a:ext uri="{FF2B5EF4-FFF2-40B4-BE49-F238E27FC236}">
                <a16:creationId xmlns:a16="http://schemas.microsoft.com/office/drawing/2014/main" id="{9ED9892F-1675-45D3-BA36-6CF1B992858E}"/>
              </a:ext>
            </a:extLst>
          </p:cNvPr>
          <p:cNvSpPr/>
          <p:nvPr/>
        </p:nvSpPr>
        <p:spPr>
          <a:xfrm>
            <a:off x="8017924" y="3996223"/>
            <a:ext cx="1882385" cy="46634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大阪料理会との連携イベント</a:t>
            </a:r>
            <a:endParaRPr lang="en-US" altLang="ja-JP" sz="1000" strike="dblStrike"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D1FECEEB-AE32-4225-B91C-EF96F7963D87}"/>
              </a:ext>
            </a:extLst>
          </p:cNvPr>
          <p:cNvSpPr/>
          <p:nvPr/>
        </p:nvSpPr>
        <p:spPr>
          <a:xfrm>
            <a:off x="5784653" y="6299579"/>
            <a:ext cx="2806166" cy="43996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木津市場との連携イベント</a:t>
            </a:r>
            <a:endParaRPr lang="en-US" altLang="ja-JP" sz="1000" strike="dblStrike" dirty="0">
              <a:solidFill>
                <a:srgbClr val="FF0000"/>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FDFB8463-2666-495A-9FE6-E8917CD8F600}"/>
              </a:ext>
            </a:extLst>
          </p:cNvPr>
          <p:cNvSpPr/>
          <p:nvPr/>
        </p:nvSpPr>
        <p:spPr>
          <a:xfrm>
            <a:off x="7869096" y="6373448"/>
            <a:ext cx="1882385" cy="46634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ヨルダン</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大阪産</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もん</a:t>
            </a:r>
            <a:r>
              <a:rPr lang="en-US" altLang="ja-JP" sz="1000" dirty="0">
                <a:latin typeface="BIZ UDPゴシック" panose="020B0400000000000000" pitchFamily="50" charset="-128"/>
                <a:ea typeface="BIZ UDPゴシック" panose="020B0400000000000000" pitchFamily="50" charset="-128"/>
              </a:rPr>
              <a:t>)</a:t>
            </a:r>
          </a:p>
          <a:p>
            <a:pPr algn="ctr"/>
            <a:r>
              <a:rPr lang="ja-JP" altLang="en-US" sz="1000" dirty="0">
                <a:latin typeface="BIZ UDPゴシック" panose="020B0400000000000000" pitchFamily="50" charset="-128"/>
                <a:ea typeface="BIZ UDPゴシック" panose="020B0400000000000000" pitchFamily="50" charset="-128"/>
              </a:rPr>
              <a:t>料理ライブクッキング</a:t>
            </a:r>
          </a:p>
        </p:txBody>
      </p:sp>
      <p:pic>
        <p:nvPicPr>
          <p:cNvPr id="39" name="図 38">
            <a:extLst>
              <a:ext uri="{FF2B5EF4-FFF2-40B4-BE49-F238E27FC236}">
                <a16:creationId xmlns:a16="http://schemas.microsoft.com/office/drawing/2014/main" id="{2486BFDE-8DC7-435F-AFE7-E12C1178EEB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23767" y="4628075"/>
            <a:ext cx="1573046" cy="928964"/>
          </a:xfrm>
          <a:prstGeom prst="rect">
            <a:avLst/>
          </a:prstGeom>
        </p:spPr>
      </p:pic>
      <p:pic>
        <p:nvPicPr>
          <p:cNvPr id="40" name="図 39">
            <a:extLst>
              <a:ext uri="{FF2B5EF4-FFF2-40B4-BE49-F238E27FC236}">
                <a16:creationId xmlns:a16="http://schemas.microsoft.com/office/drawing/2014/main" id="{4AF63BAA-A2CE-49A9-8EAF-80A9BD62811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25157" y="2926307"/>
            <a:ext cx="898408" cy="1193506"/>
          </a:xfrm>
          <a:prstGeom prst="rect">
            <a:avLst/>
          </a:prstGeom>
        </p:spPr>
      </p:pic>
      <p:pic>
        <p:nvPicPr>
          <p:cNvPr id="41" name="図 40">
            <a:extLst>
              <a:ext uri="{FF2B5EF4-FFF2-40B4-BE49-F238E27FC236}">
                <a16:creationId xmlns:a16="http://schemas.microsoft.com/office/drawing/2014/main" id="{8F78836F-D12F-4563-88E6-C3C86E84367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21161" y="2919021"/>
            <a:ext cx="898408" cy="1193506"/>
          </a:xfrm>
          <a:prstGeom prst="rect">
            <a:avLst/>
          </a:prstGeom>
        </p:spPr>
      </p:pic>
      <p:pic>
        <p:nvPicPr>
          <p:cNvPr id="42" name="図 41">
            <a:extLst>
              <a:ext uri="{FF2B5EF4-FFF2-40B4-BE49-F238E27FC236}">
                <a16:creationId xmlns:a16="http://schemas.microsoft.com/office/drawing/2014/main" id="{B8FC6208-9622-43A6-9C40-EC23834680D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466040" y="4634177"/>
            <a:ext cx="1443393" cy="1779773"/>
          </a:xfrm>
          <a:prstGeom prst="rect">
            <a:avLst/>
          </a:prstGeom>
        </p:spPr>
      </p:pic>
      <p:pic>
        <p:nvPicPr>
          <p:cNvPr id="43" name="図 42">
            <a:extLst>
              <a:ext uri="{FF2B5EF4-FFF2-40B4-BE49-F238E27FC236}">
                <a16:creationId xmlns:a16="http://schemas.microsoft.com/office/drawing/2014/main" id="{00C674F0-7E4B-496F-B40C-B75FCC363CE5}"/>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073850" y="2920784"/>
            <a:ext cx="1835583" cy="1221377"/>
          </a:xfrm>
          <a:prstGeom prst="rect">
            <a:avLst/>
          </a:prstGeom>
        </p:spPr>
      </p:pic>
      <p:sp>
        <p:nvSpPr>
          <p:cNvPr id="44" name="テキスト ボックス 43">
            <a:extLst>
              <a:ext uri="{FF2B5EF4-FFF2-40B4-BE49-F238E27FC236}">
                <a16:creationId xmlns:a16="http://schemas.microsoft.com/office/drawing/2014/main" id="{4DA985A7-0388-4ED8-A492-8A7881F81533}"/>
              </a:ext>
            </a:extLst>
          </p:cNvPr>
          <p:cNvSpPr txBox="1"/>
          <p:nvPr/>
        </p:nvSpPr>
        <p:spPr>
          <a:xfrm>
            <a:off x="6177233" y="4121857"/>
            <a:ext cx="1644723" cy="246221"/>
          </a:xfrm>
          <a:prstGeom prst="rect">
            <a:avLst/>
          </a:prstGeom>
          <a:noFill/>
        </p:spPr>
        <p:txBody>
          <a:bodyPr wrap="square">
            <a:spAutoFit/>
          </a:bodyPr>
          <a:lstStyle/>
          <a:p>
            <a:pPr algn="ctr"/>
            <a:r>
              <a:rPr lang="en-US" altLang="ja-JP" sz="1000" dirty="0">
                <a:latin typeface="BIZ UDPゴシック" panose="020B0400000000000000" pitchFamily="50" charset="-128"/>
                <a:ea typeface="BIZ UDPゴシック" panose="020B0400000000000000" pitchFamily="50" charset="-128"/>
              </a:rPr>
              <a:t>JAPAN</a:t>
            </a:r>
            <a:r>
              <a:rPr lang="ja-JP" altLang="en-US" sz="1000" dirty="0">
                <a:latin typeface="BIZ UDPゴシック" panose="020B0400000000000000" pitchFamily="50" charset="-128"/>
                <a:ea typeface="BIZ UDPゴシック" panose="020B0400000000000000" pitchFamily="50" charset="-128"/>
              </a:rPr>
              <a:t>マルシェ</a:t>
            </a:r>
          </a:p>
        </p:txBody>
      </p:sp>
      <p:pic>
        <p:nvPicPr>
          <p:cNvPr id="45" name="図 44">
            <a:extLst>
              <a:ext uri="{FF2B5EF4-FFF2-40B4-BE49-F238E27FC236}">
                <a16:creationId xmlns:a16="http://schemas.microsoft.com/office/drawing/2014/main" id="{4E5343DE-A536-448F-A5D1-52BAC2F3CE81}"/>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260074" y="5647905"/>
            <a:ext cx="1100431" cy="766719"/>
          </a:xfrm>
          <a:prstGeom prst="rect">
            <a:avLst/>
          </a:prstGeom>
        </p:spPr>
      </p:pic>
      <p:sp>
        <p:nvSpPr>
          <p:cNvPr id="20" name="テキスト ボックス 12">
            <a:extLst>
              <a:ext uri="{FF2B5EF4-FFF2-40B4-BE49-F238E27FC236}">
                <a16:creationId xmlns:a16="http://schemas.microsoft.com/office/drawing/2014/main" id="{773339F3-05B4-4124-B5A7-423E3D263299}"/>
              </a:ext>
            </a:extLst>
          </p:cNvPr>
          <p:cNvSpPr txBox="1"/>
          <p:nvPr/>
        </p:nvSpPr>
        <p:spPr>
          <a:xfrm>
            <a:off x="195507" y="1148806"/>
            <a:ext cx="5981721" cy="507831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1" i="0" u="none" strike="noStrike" kern="1200" cap="none" spc="0" baseline="0" dirty="0">
                <a:uFillTx/>
                <a:latin typeface="BIZ UDPゴシック" pitchFamily="50"/>
                <a:ea typeface="BIZ UDPゴシック" pitchFamily="50"/>
              </a:rPr>
              <a:t>【万博会場内】</a:t>
            </a:r>
          </a:p>
          <a:p>
            <a:pPr marL="92070" marR="0" lvl="0" indent="-9207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1" i="0" u="none" strike="noStrike" kern="1200" cap="none" spc="0" baseline="0" dirty="0">
                <a:uFillTx/>
                <a:latin typeface="BIZ UDPゴシック" pitchFamily="50"/>
                <a:ea typeface="BIZ UDPゴシック" pitchFamily="50"/>
              </a:rPr>
              <a:t>▶「【大阪ウィーク～春・夏・秋～】地域の魅力発見ツアー</a:t>
            </a:r>
            <a:br>
              <a:rPr lang="en-US" sz="1200" b="1" i="0" u="none" strike="noStrike" kern="1200" cap="none" spc="0" baseline="0" dirty="0">
                <a:uFillTx/>
                <a:latin typeface="BIZ UDPゴシック" pitchFamily="50"/>
                <a:ea typeface="BIZ UDPゴシック" pitchFamily="50"/>
              </a:rPr>
            </a:br>
            <a:r>
              <a:rPr lang="ja-JP" sz="1200" b="1" i="0" u="none" strike="noStrike" kern="1200" cap="none" spc="0" baseline="0" dirty="0">
                <a:uFillTx/>
                <a:latin typeface="BIZ UDPゴシック" pitchFamily="50"/>
                <a:ea typeface="BIZ UDPゴシック" pitchFamily="50"/>
              </a:rPr>
              <a:t>～大阪</a:t>
            </a:r>
            <a:r>
              <a:rPr lang="en-US" sz="1200" b="1" i="0" u="none" strike="noStrike" kern="1200" cap="none" spc="0" baseline="0" dirty="0">
                <a:uFillTx/>
                <a:latin typeface="BIZ UDPゴシック" pitchFamily="50"/>
                <a:ea typeface="BIZ UDPゴシック" pitchFamily="50"/>
              </a:rPr>
              <a:t>43</a:t>
            </a:r>
            <a:r>
              <a:rPr lang="ja-JP" sz="1200" b="1" i="0" u="none" strike="noStrike" kern="1200" cap="none" spc="0" baseline="0" dirty="0">
                <a:uFillTx/>
                <a:latin typeface="BIZ UDPゴシック" pitchFamily="50"/>
                <a:ea typeface="BIZ UDPゴシック" pitchFamily="50"/>
              </a:rPr>
              <a:t>市町村の見どころ～」で大阪産（もん）・大阪産（もん）名品</a:t>
            </a:r>
            <a:r>
              <a:rPr lang="en-US" sz="1200" b="1" i="0" u="none" strike="noStrike" kern="1200" cap="none" spc="0" baseline="0" dirty="0">
                <a:uFillTx/>
                <a:latin typeface="BIZ UDPゴシック" pitchFamily="50"/>
                <a:ea typeface="BIZ UDPゴシック" pitchFamily="50"/>
              </a:rPr>
              <a:t>PR</a:t>
            </a:r>
            <a:r>
              <a:rPr lang="ja-JP" sz="1200" b="1" i="0" u="none" strike="noStrike" kern="1200" cap="none" spc="0" baseline="0" dirty="0">
                <a:uFillTx/>
                <a:latin typeface="BIZ UDPゴシック" pitchFamily="50"/>
                <a:ea typeface="BIZ UDPゴシック" pitchFamily="50"/>
              </a:rPr>
              <a:t>の実施</a:t>
            </a:r>
            <a:endParaRPr lang="en-US" sz="1200" b="1" i="0" u="none" strike="noStrike" kern="1200" cap="none" spc="0" baseline="0" dirty="0">
              <a:uFillTx/>
              <a:latin typeface="BIZ UDPゴシック" pitchFamily="50"/>
              <a:ea typeface="BIZ UDPゴシック" pitchFamily="50"/>
            </a:endParaRPr>
          </a:p>
          <a:p>
            <a:pPr marL="88897" marR="0" lvl="0" indent="-88897"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　出展ブースで会場限定メニュー提供のほか、市町村と連携し映像やトーク等で</a:t>
            </a:r>
            <a:br>
              <a:rPr lang="en-US" sz="1200" b="0" i="0" u="none" strike="noStrike" kern="1200" cap="none" spc="0" baseline="0" dirty="0">
                <a:uFillTx/>
                <a:latin typeface="BIZ UDPゴシック" pitchFamily="50"/>
                <a:ea typeface="BIZ UDPゴシック" pitchFamily="50"/>
              </a:rPr>
            </a:br>
            <a:r>
              <a:rPr lang="ja-JP" sz="1200" b="0" i="0" u="none" strike="noStrike" kern="1200" cap="none" spc="0" baseline="0" dirty="0">
                <a:uFillTx/>
                <a:latin typeface="BIZ UDPゴシック" pitchFamily="50"/>
                <a:ea typeface="BIZ UDPゴシック" pitchFamily="50"/>
              </a:rPr>
              <a:t>会場内で一体的に</a:t>
            </a:r>
            <a:r>
              <a:rPr lang="en-US" sz="1200" b="0" i="0" u="none" strike="noStrike" kern="1200" cap="none" spc="0" baseline="0" dirty="0">
                <a:uFillTx/>
                <a:latin typeface="BIZ UDPゴシック" pitchFamily="50"/>
                <a:ea typeface="BIZ UDPゴシック" pitchFamily="50"/>
              </a:rPr>
              <a:t>PR</a:t>
            </a:r>
            <a:r>
              <a:rPr lang="ja-JP" sz="1200" b="0" i="0" u="none" strike="noStrike" kern="1200" cap="none" spc="0" baseline="0" dirty="0">
                <a:uFillTx/>
                <a:latin typeface="BIZ UDPゴシック" pitchFamily="50"/>
                <a:ea typeface="BIZ UDPゴシック" pitchFamily="50"/>
              </a:rPr>
              <a:t>、認知度の向上や産地への誘客、府内周遊を促進​</a:t>
            </a:r>
            <a:endParaRPr lang="en-US" sz="1200" b="0" i="0" u="none" strike="noStrike" kern="1200" cap="none" spc="0" baseline="0" dirty="0">
              <a:uFillTx/>
              <a:latin typeface="BIZ UDPゴシック" pitchFamily="50"/>
              <a:ea typeface="BIZ UDPゴシック" pitchFamily="50"/>
            </a:endParaRPr>
          </a:p>
          <a:p>
            <a:pPr marL="26352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日程：春</a:t>
            </a:r>
            <a:r>
              <a:rPr lang="en-US" sz="1200" b="0" i="0" u="none" strike="noStrike" kern="1200" cap="none" spc="0" baseline="0" dirty="0">
                <a:uFillTx/>
                <a:latin typeface="BIZ UDPゴシック" pitchFamily="50"/>
                <a:ea typeface="BIZ UDPゴシック" pitchFamily="50"/>
              </a:rPr>
              <a:t>)5</a:t>
            </a:r>
            <a:r>
              <a:rPr lang="ja-JP" sz="1200" b="0" i="0" u="none" strike="noStrike" kern="1200" cap="none" spc="0" baseline="0" dirty="0">
                <a:uFillTx/>
                <a:latin typeface="BIZ UDPゴシック" pitchFamily="50"/>
                <a:ea typeface="BIZ UDPゴシック" pitchFamily="50"/>
              </a:rPr>
              <a:t>月</a:t>
            </a:r>
            <a:r>
              <a:rPr lang="en-US" sz="1200" b="0" i="0" u="none" strike="noStrike" kern="1200" cap="none" spc="0" baseline="0" dirty="0">
                <a:uFillTx/>
                <a:latin typeface="BIZ UDPゴシック" pitchFamily="50"/>
                <a:ea typeface="BIZ UDPゴシック" pitchFamily="50"/>
              </a:rPr>
              <a:t>9</a:t>
            </a:r>
            <a:r>
              <a:rPr lang="ja-JP" sz="1200" b="0" i="0" u="none" strike="noStrike" kern="1200" cap="none" spc="0" baseline="0" dirty="0">
                <a:uFillTx/>
                <a:latin typeface="BIZ UDPゴシック" pitchFamily="50"/>
                <a:ea typeface="BIZ UDPゴシック" pitchFamily="50"/>
              </a:rPr>
              <a:t>日～</a:t>
            </a:r>
            <a:r>
              <a:rPr lang="en-US" sz="1200" b="0" i="0" u="none" strike="noStrike" kern="1200" cap="none" spc="0" baseline="0" dirty="0">
                <a:uFillTx/>
                <a:latin typeface="BIZ UDPゴシック" pitchFamily="50"/>
                <a:ea typeface="BIZ UDPゴシック" pitchFamily="50"/>
              </a:rPr>
              <a:t>11</a:t>
            </a:r>
            <a:r>
              <a:rPr lang="ja-JP" sz="1200" b="0" i="0" u="none" strike="noStrike" kern="1200" cap="none" spc="0" baseline="0" dirty="0">
                <a:uFillTx/>
                <a:latin typeface="BIZ UDPゴシック" pitchFamily="50"/>
                <a:ea typeface="BIZ UDPゴシック" pitchFamily="50"/>
              </a:rPr>
              <a:t>日　夏</a:t>
            </a:r>
            <a:r>
              <a:rPr lang="en-US" sz="1200" b="0" i="0" u="none" strike="noStrike" kern="1200" cap="none" spc="0" baseline="0" dirty="0">
                <a:uFillTx/>
                <a:latin typeface="BIZ UDPゴシック" pitchFamily="50"/>
                <a:ea typeface="BIZ UDPゴシック" pitchFamily="50"/>
              </a:rPr>
              <a:t>)7</a:t>
            </a:r>
            <a:r>
              <a:rPr lang="ja-JP" sz="1200" b="0" i="0" u="none" strike="noStrike" kern="1200" cap="none" spc="0" baseline="0" dirty="0">
                <a:uFillTx/>
                <a:latin typeface="BIZ UDPゴシック" pitchFamily="50"/>
                <a:ea typeface="BIZ UDPゴシック" pitchFamily="50"/>
              </a:rPr>
              <a:t>月</a:t>
            </a:r>
            <a:r>
              <a:rPr lang="en-US" sz="1200" b="0" i="0" u="none" strike="noStrike" kern="1200" cap="none" spc="0" baseline="0" dirty="0">
                <a:uFillTx/>
                <a:latin typeface="BIZ UDPゴシック" pitchFamily="50"/>
                <a:ea typeface="BIZ UDPゴシック" pitchFamily="50"/>
              </a:rPr>
              <a:t>28</a:t>
            </a:r>
            <a:r>
              <a:rPr lang="ja-JP" sz="1200" b="0" i="0" u="none" strike="noStrike" kern="1200" cap="none" spc="0" baseline="0" dirty="0">
                <a:uFillTx/>
                <a:latin typeface="BIZ UDPゴシック" pitchFamily="50"/>
                <a:ea typeface="BIZ UDPゴシック" pitchFamily="50"/>
              </a:rPr>
              <a:t>日～</a:t>
            </a:r>
            <a:r>
              <a:rPr lang="en-US" sz="1200" b="0" i="0" u="none" strike="noStrike" kern="1200" cap="none" spc="0" baseline="0" dirty="0">
                <a:uFillTx/>
                <a:latin typeface="BIZ UDPゴシック" pitchFamily="50"/>
                <a:ea typeface="BIZ UDPゴシック" pitchFamily="50"/>
              </a:rPr>
              <a:t>30</a:t>
            </a:r>
            <a:r>
              <a:rPr lang="ja-JP" sz="1200" b="0" i="0" u="none" strike="noStrike" kern="1200" cap="none" spc="0" baseline="0" dirty="0">
                <a:uFillTx/>
                <a:latin typeface="BIZ UDPゴシック" pitchFamily="50"/>
                <a:ea typeface="BIZ UDPゴシック" pitchFamily="50"/>
              </a:rPr>
              <a:t>日　秋</a:t>
            </a:r>
            <a:r>
              <a:rPr lang="en-US" sz="1200" b="0" i="0" u="none" strike="noStrike" kern="1200" cap="none" spc="0" baseline="0" dirty="0">
                <a:uFillTx/>
                <a:latin typeface="BIZ UDPゴシック" pitchFamily="50"/>
                <a:ea typeface="BIZ UDPゴシック" pitchFamily="50"/>
              </a:rPr>
              <a:t>)9</a:t>
            </a:r>
            <a:r>
              <a:rPr lang="ja-JP" sz="1200" b="0" i="0" u="none" strike="noStrike" kern="1200" cap="none" spc="0" baseline="0" dirty="0">
                <a:uFillTx/>
                <a:latin typeface="BIZ UDPゴシック" pitchFamily="50"/>
                <a:ea typeface="BIZ UDPゴシック" pitchFamily="50"/>
              </a:rPr>
              <a:t>月</a:t>
            </a:r>
            <a:r>
              <a:rPr lang="en-US" sz="1200" b="0" i="0" u="none" strike="noStrike" kern="1200" cap="none" spc="0" baseline="0" dirty="0">
                <a:uFillTx/>
                <a:latin typeface="BIZ UDPゴシック" pitchFamily="50"/>
                <a:ea typeface="BIZ UDPゴシック" pitchFamily="50"/>
              </a:rPr>
              <a:t>13</a:t>
            </a:r>
            <a:r>
              <a:rPr lang="ja-JP" sz="1200" b="0" i="0" u="none" strike="noStrike" kern="1200" cap="none" spc="0" baseline="0" dirty="0">
                <a:uFillTx/>
                <a:latin typeface="BIZ UDPゴシック" pitchFamily="50"/>
                <a:ea typeface="BIZ UDPゴシック" pitchFamily="50"/>
              </a:rPr>
              <a:t>日～</a:t>
            </a:r>
            <a:r>
              <a:rPr lang="en-US" sz="1200" b="0" i="0" u="none" strike="noStrike" kern="1200" cap="none" spc="0" baseline="0" dirty="0">
                <a:uFillTx/>
                <a:latin typeface="BIZ UDPゴシック" pitchFamily="50"/>
                <a:ea typeface="BIZ UDPゴシック" pitchFamily="50"/>
              </a:rPr>
              <a:t>15</a:t>
            </a:r>
            <a:r>
              <a:rPr lang="ja-JP" sz="1200" b="0" i="0" u="none" strike="noStrike" kern="1200" cap="none" spc="0" baseline="0" dirty="0">
                <a:uFillTx/>
                <a:latin typeface="BIZ UDPゴシック" pitchFamily="50"/>
                <a:ea typeface="BIZ UDPゴシック" pitchFamily="50"/>
              </a:rPr>
              <a:t>日</a:t>
            </a:r>
            <a:endParaRPr lang="en-US" sz="1200" b="0" i="0" u="none" strike="noStrike" kern="1200" cap="none" spc="0" baseline="0" dirty="0">
              <a:uFillTx/>
              <a:latin typeface="BIZ UDPゴシック" pitchFamily="50"/>
              <a:ea typeface="BIZ UDPゴシック" pitchFamily="50"/>
            </a:endParaRPr>
          </a:p>
          <a:p>
            <a:pPr marL="26352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場所：</a:t>
            </a:r>
            <a:r>
              <a:rPr lang="en-US" sz="1200" b="0" i="0" u="none" strike="noStrike" kern="1200" cap="none" spc="0" baseline="0" dirty="0">
                <a:uFillTx/>
                <a:latin typeface="BIZ UDPゴシック" pitchFamily="50"/>
                <a:ea typeface="BIZ UDPゴシック" pitchFamily="50"/>
              </a:rPr>
              <a:t>EXPO</a:t>
            </a:r>
            <a:r>
              <a:rPr lang="ja-JP" sz="1200" b="0" i="0" u="none" strike="noStrike" kern="1200" cap="none" spc="0" baseline="0" dirty="0">
                <a:uFillTx/>
                <a:latin typeface="BIZ UDPゴシック" pitchFamily="50"/>
                <a:ea typeface="BIZ UDPゴシック" pitchFamily="50"/>
              </a:rPr>
              <a:t>メッセ「</a:t>
            </a:r>
            <a:r>
              <a:rPr lang="en-US" sz="1200" b="0" i="0" u="none" strike="noStrike" kern="1200" cap="none" spc="0" baseline="0" dirty="0">
                <a:uFillTx/>
                <a:latin typeface="BIZ UDPゴシック" pitchFamily="50"/>
                <a:ea typeface="BIZ UDPゴシック" pitchFamily="50"/>
              </a:rPr>
              <a:t>WASSE</a:t>
            </a:r>
            <a:r>
              <a:rPr lang="ja-JP" sz="1200" b="0" i="0" u="none" strike="noStrike" kern="1200" cap="none" spc="0" baseline="0" dirty="0">
                <a:uFillTx/>
                <a:latin typeface="BIZ UDPゴシック" pitchFamily="50"/>
                <a:ea typeface="BIZ UDPゴシック" pitchFamily="50"/>
              </a:rPr>
              <a:t>」</a:t>
            </a:r>
            <a:endParaRPr lang="en-US" sz="1200" b="0" i="0" u="none" strike="noStrike" kern="1200" cap="none" spc="0" baseline="0" dirty="0">
              <a:uFillTx/>
              <a:latin typeface="BIZ UDPゴシック" pitchFamily="50"/>
              <a:ea typeface="BIZ UDPゴシック" pitchFamily="50"/>
            </a:endParaRPr>
          </a:p>
          <a:p>
            <a:pPr marL="26352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来場者数：春</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約</a:t>
            </a:r>
            <a:r>
              <a:rPr lang="en-US" sz="1200" b="0" i="0" u="none" strike="noStrike" kern="1200" cap="none" spc="0" baseline="0" dirty="0">
                <a:uFillTx/>
                <a:latin typeface="BIZ UDPゴシック" pitchFamily="50"/>
                <a:ea typeface="BIZ UDPゴシック" pitchFamily="50"/>
              </a:rPr>
              <a:t>3.2</a:t>
            </a:r>
            <a:r>
              <a:rPr lang="ja-JP" sz="1200" b="0" i="0" u="none" strike="noStrike" kern="1200" cap="none" spc="0" baseline="0" dirty="0">
                <a:uFillTx/>
                <a:latin typeface="BIZ UDPゴシック" pitchFamily="50"/>
                <a:ea typeface="BIZ UDPゴシック" pitchFamily="50"/>
              </a:rPr>
              <a:t>万人夏</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約</a:t>
            </a:r>
            <a:r>
              <a:rPr lang="en-US" sz="1200" b="0" i="0" u="none" strike="noStrike" kern="1200" cap="none" spc="0" baseline="0" dirty="0">
                <a:uFillTx/>
                <a:latin typeface="BIZ UDPゴシック" pitchFamily="50"/>
                <a:ea typeface="BIZ UDPゴシック" pitchFamily="50"/>
              </a:rPr>
              <a:t>4.5</a:t>
            </a:r>
            <a:r>
              <a:rPr lang="ja-JP" sz="1200" b="0" i="0" u="none" strike="noStrike" kern="1200" cap="none" spc="0" baseline="0" dirty="0">
                <a:uFillTx/>
                <a:latin typeface="BIZ UDPゴシック" pitchFamily="50"/>
                <a:ea typeface="BIZ UDPゴシック" pitchFamily="50"/>
              </a:rPr>
              <a:t>万人秋</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約</a:t>
            </a:r>
            <a:r>
              <a:rPr lang="en-US" sz="1200" b="0" i="0" u="none" strike="noStrike" kern="1200" cap="none" spc="0" baseline="0" dirty="0">
                <a:uFillTx/>
                <a:latin typeface="BIZ UDPゴシック" pitchFamily="50"/>
                <a:ea typeface="BIZ UDPゴシック" pitchFamily="50"/>
              </a:rPr>
              <a:t>6.5</a:t>
            </a:r>
            <a:r>
              <a:rPr lang="ja-JP" sz="1200" b="0" i="0" u="none" strike="noStrike" kern="1200" cap="none" spc="0" baseline="0" dirty="0">
                <a:uFillTx/>
                <a:latin typeface="BIZ UDPゴシック" pitchFamily="50"/>
                <a:ea typeface="BIZ UDPゴシック" pitchFamily="50"/>
              </a:rPr>
              <a:t>万人</a:t>
            </a:r>
            <a:endParaRPr lang="en-US" sz="1200" b="0" i="0" u="none" strike="noStrike" kern="1200" cap="none" spc="0" baseline="0" dirty="0">
              <a:uFillTx/>
              <a:latin typeface="BIZ UDPゴシック" pitchFamily="50"/>
              <a:ea typeface="BIZ UDPゴシック" pitchFamily="50"/>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uFillTx/>
              <a:latin typeface="BIZ UDPゴシック" pitchFamily="50"/>
              <a:ea typeface="BIZ UDPゴシック" pitchFamily="50"/>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1" i="0" u="none" strike="noStrike" kern="1200" cap="none" spc="0" baseline="0" dirty="0">
                <a:uFillTx/>
                <a:latin typeface="BIZ UDPゴシック" pitchFamily="50"/>
                <a:ea typeface="BIZ UDPゴシック" pitchFamily="50"/>
              </a:rPr>
              <a:t>▶団体等との連携した物販・飲食の提供や試食</a:t>
            </a:r>
            <a:r>
              <a:rPr lang="en-US" sz="1200" b="1" i="0" u="none" strike="noStrike" kern="1200" cap="none" spc="0" baseline="0" dirty="0">
                <a:uFillTx/>
                <a:latin typeface="BIZ UDPゴシック" pitchFamily="50"/>
                <a:ea typeface="BIZ UDPゴシック" pitchFamily="50"/>
              </a:rPr>
              <a:t>PR</a:t>
            </a:r>
          </a:p>
          <a:p>
            <a:pPr marL="92075" marR="0" lvl="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これまでリーチできなかった料理人団体や海外パビリオンとの新たな関係構築により、大阪や他国の食文化を通じた大阪産</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もん</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・大阪産</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もん</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名品の魅力を発信</a:t>
            </a:r>
            <a:endParaRPr lang="en-US" sz="1200" b="1" i="0" u="none" strike="noStrike" kern="1200" cap="none" spc="0" baseline="0" dirty="0">
              <a:uFillTx/>
              <a:latin typeface="BIZ UDPゴシック" pitchFamily="50"/>
              <a:ea typeface="BIZ UDPゴシック" pitchFamily="50"/>
            </a:endParaRP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1" i="0" u="none" strike="noStrike" kern="1200" cap="none" spc="0" baseline="0" dirty="0">
                <a:uFillTx/>
                <a:latin typeface="BIZ UDPゴシック" pitchFamily="50"/>
                <a:ea typeface="BIZ UDPゴシック" pitchFamily="50"/>
              </a:rPr>
              <a:t>大阪ヘルスケアパビリオンでの実施</a:t>
            </a:r>
            <a:endParaRPr lang="en-US" sz="1200" b="1" i="0" u="none" strike="noStrike" kern="1200" cap="none" spc="0" baseline="0" dirty="0">
              <a:uFillTx/>
              <a:latin typeface="BIZ UDPゴシック" pitchFamily="50"/>
              <a:ea typeface="BIZ UDPゴシック" pitchFamily="50"/>
            </a:endParaRP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・大阪料理会との連携イベント（日程：</a:t>
            </a:r>
            <a:r>
              <a:rPr lang="en-US" sz="1200" b="0" i="0" u="none" strike="noStrike" kern="1200" cap="none" spc="0" baseline="0" dirty="0">
                <a:uFillTx/>
                <a:latin typeface="BIZ UDPゴシック" pitchFamily="50"/>
                <a:ea typeface="BIZ UDPゴシック" pitchFamily="50"/>
              </a:rPr>
              <a:t> 5</a:t>
            </a:r>
            <a:r>
              <a:rPr lang="ja-JP" sz="1200" b="0" i="0" u="none" strike="noStrike" kern="1200" cap="none" spc="0" baseline="0" dirty="0">
                <a:uFillTx/>
                <a:latin typeface="BIZ UDPゴシック" pitchFamily="50"/>
                <a:ea typeface="BIZ UDPゴシック" pitchFamily="50"/>
              </a:rPr>
              <a:t>月</a:t>
            </a:r>
            <a:r>
              <a:rPr lang="en-US" sz="1200" b="0" i="0" u="none" strike="noStrike" kern="1200" cap="none" spc="0" baseline="0" dirty="0">
                <a:uFillTx/>
                <a:latin typeface="BIZ UDPゴシック" pitchFamily="50"/>
                <a:ea typeface="BIZ UDPゴシック" pitchFamily="50"/>
              </a:rPr>
              <a:t>4</a:t>
            </a:r>
            <a:r>
              <a:rPr lang="ja-JP" sz="1200" b="0" i="0" u="none" strike="noStrike" kern="1200" cap="none" spc="0" baseline="0" dirty="0">
                <a:uFillTx/>
                <a:latin typeface="BIZ UDPゴシック" pitchFamily="50"/>
                <a:ea typeface="BIZ UDPゴシック" pitchFamily="50"/>
              </a:rPr>
              <a:t>日～</a:t>
            </a:r>
            <a:r>
              <a:rPr lang="en-US" sz="1200" b="0" i="0" u="none" strike="noStrike" kern="1200" cap="none" spc="0" baseline="0" dirty="0">
                <a:uFillTx/>
                <a:latin typeface="BIZ UDPゴシック" pitchFamily="50"/>
                <a:ea typeface="BIZ UDPゴシック" pitchFamily="50"/>
              </a:rPr>
              <a:t>10</a:t>
            </a:r>
            <a:r>
              <a:rPr lang="ja-JP" sz="1200" b="0" i="0" u="none" strike="noStrike" kern="1200" cap="none" spc="0" baseline="0" dirty="0">
                <a:uFillTx/>
                <a:latin typeface="BIZ UDPゴシック" pitchFamily="50"/>
                <a:ea typeface="BIZ UDPゴシック" pitchFamily="50"/>
              </a:rPr>
              <a:t>日）</a:t>
            </a:r>
            <a:endParaRPr lang="en-US" sz="1200" b="0" i="0" u="none" strike="noStrike" kern="1200" cap="none" spc="0" baseline="0" dirty="0">
              <a:uFillTx/>
              <a:latin typeface="BIZ UDPゴシック" pitchFamily="50"/>
              <a:ea typeface="BIZ UDPゴシック" pitchFamily="50"/>
            </a:endParaRPr>
          </a:p>
          <a:p>
            <a:pPr marL="174622" marR="0" lvl="0" indent="-87316"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　大阪の食文化を国内外へ発信</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調理実演、トークセッション等</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場所：デモキッチン</a:t>
            </a:r>
            <a:r>
              <a:rPr lang="en-US" sz="1200" b="0" i="0" u="none" strike="noStrike" kern="1200" cap="none" spc="0" baseline="0" dirty="0">
                <a:uFillTx/>
                <a:latin typeface="BIZ UDPゴシック" pitchFamily="50"/>
                <a:ea typeface="BIZ UDPゴシック" pitchFamily="50"/>
              </a:rPr>
              <a:t>)</a:t>
            </a: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・大阪中小企業団体中央会との連携イベント（日程：</a:t>
            </a:r>
            <a:r>
              <a:rPr lang="en-US" sz="1200" b="0" i="0" u="none" strike="noStrike" kern="1200" cap="none" spc="0" baseline="0" dirty="0">
                <a:uFillTx/>
                <a:latin typeface="BIZ UDPゴシック" pitchFamily="50"/>
                <a:ea typeface="BIZ UDPゴシック" pitchFamily="50"/>
              </a:rPr>
              <a:t> 8</a:t>
            </a:r>
            <a:r>
              <a:rPr lang="ja-JP" sz="1200" b="0" i="0" u="none" strike="noStrike" kern="1200" cap="none" spc="0" baseline="0" dirty="0">
                <a:uFillTx/>
                <a:latin typeface="BIZ UDPゴシック" pitchFamily="50"/>
                <a:ea typeface="BIZ UDPゴシック" pitchFamily="50"/>
              </a:rPr>
              <a:t>月</a:t>
            </a:r>
            <a:r>
              <a:rPr lang="en-US" sz="1200" b="0" i="0" u="none" strike="noStrike" kern="1200" cap="none" spc="0" baseline="0" dirty="0">
                <a:uFillTx/>
                <a:latin typeface="BIZ UDPゴシック" pitchFamily="50"/>
                <a:ea typeface="BIZ UDPゴシック" pitchFamily="50"/>
              </a:rPr>
              <a:t>27</a:t>
            </a:r>
            <a:r>
              <a:rPr lang="ja-JP" sz="1200" b="0" i="0" u="none" strike="noStrike" kern="1200" cap="none" spc="0" baseline="0" dirty="0">
                <a:uFillTx/>
                <a:latin typeface="BIZ UDPゴシック" pitchFamily="50"/>
                <a:ea typeface="BIZ UDPゴシック" pitchFamily="50"/>
              </a:rPr>
              <a:t>日）</a:t>
            </a:r>
            <a:endParaRPr lang="en-US" sz="1200" b="0" i="0" u="none" strike="noStrike" kern="1200" cap="none" spc="0" baseline="0" dirty="0">
              <a:uFillTx/>
              <a:latin typeface="BIZ UDPゴシック" pitchFamily="50"/>
              <a:ea typeface="BIZ UDPゴシック" pitchFamily="50"/>
            </a:endParaRP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　「大阪のええもん！大集合フェスタ</a:t>
            </a:r>
            <a:r>
              <a:rPr lang="en-US" sz="1200" b="0" i="0" u="none" strike="noStrike" kern="1200" cap="none" spc="0" baseline="0" dirty="0">
                <a:uFillTx/>
                <a:latin typeface="BIZ UDPゴシック" pitchFamily="50"/>
                <a:ea typeface="BIZ UDPゴシック" pitchFamily="50"/>
              </a:rPr>
              <a:t>2025</a:t>
            </a:r>
            <a:r>
              <a:rPr lang="ja-JP" sz="1200" b="0" i="0" u="none" strike="noStrike" kern="1200" cap="none" spc="0" baseline="0" dirty="0">
                <a:uFillTx/>
                <a:latin typeface="BIZ UDPゴシック" pitchFamily="50"/>
                <a:ea typeface="BIZ UDPゴシック" pitchFamily="50"/>
              </a:rPr>
              <a:t>～未来につなぐ大阪の伝統・文化～」</a:t>
            </a:r>
            <a:endParaRPr lang="en-US" sz="1200" b="0" i="0" u="none" strike="noStrike" kern="1200" cap="none" spc="0" baseline="0" dirty="0">
              <a:uFillTx/>
              <a:latin typeface="BIZ UDPゴシック" pitchFamily="50"/>
              <a:ea typeface="BIZ UDPゴシック" pitchFamily="50"/>
            </a:endParaRP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　大阪産</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もん</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名品</a:t>
            </a:r>
            <a:r>
              <a:rPr lang="en-US" sz="1200" b="0" i="0" u="none" strike="noStrike" kern="1200" cap="none" spc="0" baseline="0" dirty="0">
                <a:uFillTx/>
                <a:latin typeface="BIZ UDPゴシック" pitchFamily="50"/>
                <a:ea typeface="BIZ UDPゴシック" pitchFamily="50"/>
              </a:rPr>
              <a:t>PR</a:t>
            </a:r>
            <a:r>
              <a:rPr lang="ja-JP" sz="1200" b="0" i="0" u="none" strike="noStrike" kern="1200" cap="none" spc="0" baseline="0" dirty="0">
                <a:uFillTx/>
                <a:latin typeface="BIZ UDPゴシック" pitchFamily="50"/>
                <a:ea typeface="BIZ UDPゴシック" pitchFamily="50"/>
              </a:rPr>
              <a:t>を実施</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場所：リボーンステージ</a:t>
            </a:r>
            <a:r>
              <a:rPr lang="en-US" sz="1200" b="0" i="0" u="none" strike="noStrike" kern="1200" cap="none" spc="0" baseline="0" dirty="0">
                <a:uFillTx/>
                <a:latin typeface="BIZ UDPゴシック" pitchFamily="50"/>
                <a:ea typeface="BIZ UDPゴシック" pitchFamily="50"/>
              </a:rPr>
              <a:t>)</a:t>
            </a: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・ヨルダンパビリオンとの連携（日程：</a:t>
            </a:r>
            <a:r>
              <a:rPr lang="en-US" sz="1200" b="0" i="0" u="none" strike="noStrike" kern="1200" cap="none" spc="0" baseline="0" dirty="0">
                <a:uFillTx/>
                <a:latin typeface="BIZ UDPゴシック" pitchFamily="50"/>
                <a:ea typeface="BIZ UDPゴシック" pitchFamily="50"/>
              </a:rPr>
              <a:t>9</a:t>
            </a:r>
            <a:r>
              <a:rPr lang="ja-JP" sz="1200" b="0" i="0" u="none" strike="noStrike" kern="1200" cap="none" spc="0" baseline="0" dirty="0">
                <a:uFillTx/>
                <a:latin typeface="BIZ UDPゴシック" pitchFamily="50"/>
                <a:ea typeface="BIZ UDPゴシック" pitchFamily="50"/>
              </a:rPr>
              <a:t>月</a:t>
            </a:r>
            <a:r>
              <a:rPr lang="en-US" sz="1200" b="0" i="0" u="none" strike="noStrike" kern="1200" cap="none" spc="0" baseline="0" dirty="0">
                <a:uFillTx/>
                <a:latin typeface="BIZ UDPゴシック" pitchFamily="50"/>
                <a:ea typeface="BIZ UDPゴシック" pitchFamily="50"/>
              </a:rPr>
              <a:t>2</a:t>
            </a:r>
            <a:r>
              <a:rPr lang="ja-JP" sz="1200" b="0" i="0" u="none" strike="noStrike" kern="1200" cap="none" spc="0" baseline="0" dirty="0">
                <a:uFillTx/>
                <a:latin typeface="BIZ UDPゴシック" pitchFamily="50"/>
                <a:ea typeface="BIZ UDPゴシック" pitchFamily="50"/>
              </a:rPr>
              <a:t>日、</a:t>
            </a:r>
            <a:r>
              <a:rPr lang="en-US" sz="1200" b="0" i="0" u="none" strike="noStrike" kern="1200" cap="none" spc="0" baseline="0" dirty="0">
                <a:uFillTx/>
                <a:latin typeface="BIZ UDPゴシック" pitchFamily="50"/>
                <a:ea typeface="BIZ UDPゴシック" pitchFamily="50"/>
              </a:rPr>
              <a:t>10</a:t>
            </a:r>
            <a:r>
              <a:rPr lang="ja-JP" sz="1200" b="0" i="0" u="none" strike="noStrike" kern="1200" cap="none" spc="0" baseline="0" dirty="0">
                <a:uFillTx/>
                <a:latin typeface="BIZ UDPゴシック" pitchFamily="50"/>
                <a:ea typeface="BIZ UDPゴシック" pitchFamily="50"/>
              </a:rPr>
              <a:t>月</a:t>
            </a:r>
            <a:r>
              <a:rPr lang="en-US" sz="1200" b="0" i="0" u="none" strike="noStrike" kern="1200" cap="none" spc="0" baseline="0" dirty="0">
                <a:uFillTx/>
                <a:latin typeface="BIZ UDPゴシック" pitchFamily="50"/>
                <a:ea typeface="BIZ UDPゴシック" pitchFamily="50"/>
              </a:rPr>
              <a:t>1</a:t>
            </a:r>
            <a:r>
              <a:rPr lang="ja-JP" sz="1200" b="0" i="0" u="none" strike="noStrike" kern="1200" cap="none" spc="0" baseline="0" dirty="0">
                <a:uFillTx/>
                <a:latin typeface="BIZ UDPゴシック" pitchFamily="50"/>
                <a:ea typeface="BIZ UDPゴシック" pitchFamily="50"/>
              </a:rPr>
              <a:t>日）</a:t>
            </a:r>
            <a:endParaRPr lang="en-US" sz="1200" b="0" i="0" u="none" strike="noStrike" kern="1200" cap="none" spc="0" baseline="0" dirty="0">
              <a:uFillTx/>
              <a:latin typeface="BIZ UDPゴシック" pitchFamily="50"/>
              <a:ea typeface="BIZ UDPゴシック" pitchFamily="50"/>
            </a:endParaRP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　「ヨルダン料理×大阪産</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もん</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ザーキフードフェスティバル」（場所：リボーンステージ</a:t>
            </a:r>
            <a:r>
              <a:rPr lang="en-US" sz="1200" b="0" i="0" u="none" strike="noStrike" kern="1200" cap="none" spc="0" baseline="0" dirty="0">
                <a:uFillTx/>
                <a:latin typeface="BIZ UDPゴシック" pitchFamily="50"/>
                <a:ea typeface="BIZ UDPゴシック" pitchFamily="50"/>
              </a:rPr>
              <a:t>)</a:t>
            </a: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　「ヨルダン×大阪産</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もん</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料理ライブクッキング」</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場所：デモキッチン</a:t>
            </a:r>
            <a:r>
              <a:rPr lang="en-US" sz="1200" b="0" i="0" u="none" strike="noStrike" kern="1200" cap="none" spc="0" baseline="0" dirty="0">
                <a:uFillTx/>
                <a:latin typeface="BIZ UDPゴシック" pitchFamily="50"/>
                <a:ea typeface="BIZ UDPゴシック" pitchFamily="50"/>
              </a:rPr>
              <a:t>)</a:t>
            </a: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uFillTx/>
              <a:latin typeface="BIZ UDPゴシック" pitchFamily="50"/>
              <a:ea typeface="BIZ UDPゴシック" pitchFamily="50"/>
            </a:endParaRP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1" i="0" u="none" strike="noStrike" kern="1200" cap="none" spc="0" baseline="0" dirty="0">
                <a:uFillTx/>
                <a:latin typeface="BIZ UDPゴシック" pitchFamily="50"/>
                <a:ea typeface="BIZ UDPゴシック" pitchFamily="50"/>
              </a:rPr>
              <a:t>民間パビリオンでの実施</a:t>
            </a:r>
            <a:endParaRPr lang="en-US" sz="1200" b="1" i="0" u="none" strike="noStrike" kern="1200" cap="none" spc="0" baseline="0" dirty="0">
              <a:uFillTx/>
              <a:latin typeface="BIZ UDPゴシック" pitchFamily="50"/>
              <a:ea typeface="BIZ UDPゴシック" pitchFamily="50"/>
            </a:endParaRP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・木津市場との連携イベント（日程：</a:t>
            </a:r>
            <a:r>
              <a:rPr lang="en-US" sz="1200" b="0" i="0" u="none" strike="noStrike" kern="1200" cap="none" spc="0" baseline="0" dirty="0">
                <a:uFillTx/>
                <a:latin typeface="BIZ UDPゴシック" pitchFamily="50"/>
                <a:ea typeface="BIZ UDPゴシック" pitchFamily="50"/>
              </a:rPr>
              <a:t>6</a:t>
            </a:r>
            <a:r>
              <a:rPr lang="ja-JP" sz="1200" b="0" i="0" u="none" strike="noStrike" kern="1200" cap="none" spc="0" baseline="0" dirty="0">
                <a:uFillTx/>
                <a:latin typeface="BIZ UDPゴシック" pitchFamily="50"/>
                <a:ea typeface="BIZ UDPゴシック" pitchFamily="50"/>
              </a:rPr>
              <a:t>月</a:t>
            </a:r>
            <a:r>
              <a:rPr lang="en-US" sz="1200" b="0" i="0" u="none" strike="noStrike" kern="1200" cap="none" spc="0" baseline="0" dirty="0">
                <a:uFillTx/>
                <a:latin typeface="BIZ UDPゴシック" pitchFamily="50"/>
                <a:ea typeface="BIZ UDPゴシック" pitchFamily="50"/>
              </a:rPr>
              <a:t>25</a:t>
            </a:r>
            <a:r>
              <a:rPr lang="ja-JP" sz="1200" b="0" i="0" u="none" strike="noStrike" kern="1200" cap="none" spc="0" baseline="0" dirty="0">
                <a:uFillTx/>
                <a:latin typeface="BIZ UDPゴシック" pitchFamily="50"/>
                <a:ea typeface="BIZ UDPゴシック" pitchFamily="50"/>
              </a:rPr>
              <a:t>日）</a:t>
            </a:r>
            <a:endParaRPr lang="en-US" sz="1200" b="0" i="0" u="none" strike="noStrike" kern="1200" cap="none" spc="0" baseline="0" dirty="0">
              <a:uFillTx/>
              <a:latin typeface="BIZ UDPゴシック" pitchFamily="50"/>
              <a:ea typeface="BIZ UDPゴシック" pitchFamily="50"/>
            </a:endParaRP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　 「オオサカ</a:t>
            </a:r>
            <a:r>
              <a:rPr lang="en-US" sz="1200" b="0" i="0" u="none" strike="noStrike" kern="1200" cap="none" spc="0" baseline="0" dirty="0">
                <a:uFillTx/>
                <a:latin typeface="BIZ UDPゴシック" pitchFamily="50"/>
                <a:ea typeface="BIZ UDPゴシック" pitchFamily="50"/>
              </a:rPr>
              <a:t> </a:t>
            </a:r>
            <a:r>
              <a:rPr lang="en-US" sz="1200" b="0" i="0" u="none" strike="noStrike" kern="1200" cap="none" spc="0" baseline="0" dirty="0" err="1">
                <a:uFillTx/>
                <a:latin typeface="BIZ UDPゴシック" pitchFamily="50"/>
                <a:ea typeface="BIZ UDPゴシック" pitchFamily="50"/>
              </a:rPr>
              <a:t>Kizu</a:t>
            </a:r>
            <a:r>
              <a:rPr lang="ja-JP" sz="1200" b="0" i="0" u="none" strike="noStrike" kern="1200" cap="none" spc="0" baseline="0" dirty="0">
                <a:uFillTx/>
                <a:latin typeface="BIZ UDPゴシック" pitchFamily="50"/>
                <a:ea typeface="BIZ UDPゴシック" pitchFamily="50"/>
              </a:rPr>
              <a:t>なイチバ」泉州水なす・デラウェア試食</a:t>
            </a:r>
            <a:r>
              <a:rPr lang="en-US" sz="1200" b="0" i="0" u="none" strike="noStrike" kern="1200" cap="none" spc="0" baseline="0" dirty="0">
                <a:uFillTx/>
                <a:latin typeface="BIZ UDPゴシック" pitchFamily="50"/>
                <a:ea typeface="BIZ UDPゴシック" pitchFamily="50"/>
              </a:rPr>
              <a:t>PR (</a:t>
            </a:r>
            <a:r>
              <a:rPr lang="ja-JP" sz="1200" b="0" i="0" u="none" strike="noStrike" kern="1200" cap="none" spc="0" baseline="0" dirty="0">
                <a:uFillTx/>
                <a:latin typeface="BIZ UDPゴシック" pitchFamily="50"/>
                <a:ea typeface="BIZ UDPゴシック" pitchFamily="50"/>
              </a:rPr>
              <a:t>場所：</a:t>
            </a:r>
            <a:r>
              <a:rPr lang="en-US" sz="1200" b="0" i="0" u="none" strike="noStrike" kern="1200" cap="none" spc="0" baseline="0" dirty="0">
                <a:uFillTx/>
                <a:latin typeface="BIZ UDPゴシック" pitchFamily="50"/>
                <a:ea typeface="BIZ UDPゴシック" pitchFamily="50"/>
              </a:rPr>
              <a:t>ORA</a:t>
            </a:r>
            <a:r>
              <a:rPr lang="ja-JP" sz="1200" b="0" i="0" u="none" strike="noStrike" kern="1200" cap="none" spc="0" baseline="0" dirty="0">
                <a:uFillTx/>
                <a:latin typeface="BIZ UDPゴシック" pitchFamily="50"/>
                <a:ea typeface="BIZ UDPゴシック" pitchFamily="50"/>
              </a:rPr>
              <a:t>パビリオン</a:t>
            </a:r>
            <a:r>
              <a:rPr lang="en-US" sz="1200" b="0" i="0" u="none" strike="noStrike" kern="1200" cap="none" spc="0" baseline="0" dirty="0">
                <a:uFillTx/>
                <a:latin typeface="BIZ UDPゴシック" pitchFamily="50"/>
                <a:ea typeface="BIZ UDPゴシック" pitchFamily="50"/>
              </a:rPr>
              <a:t>)</a:t>
            </a: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a:t>
            </a:r>
            <a:r>
              <a:rPr lang="en-US" sz="1200" b="0" i="0" u="none" strike="noStrike" kern="1200" cap="none" spc="0" baseline="0" dirty="0">
                <a:uFillTx/>
                <a:latin typeface="BIZ UDPゴシック" pitchFamily="50"/>
                <a:ea typeface="BIZ UDPゴシック" pitchFamily="50"/>
              </a:rPr>
              <a:t> </a:t>
            </a:r>
            <a:r>
              <a:rPr lang="ja-JP" sz="1200" b="0" i="0" u="none" strike="noStrike" kern="1200" cap="none" spc="0" baseline="0" dirty="0">
                <a:uFillTx/>
                <a:latin typeface="BIZ UDPゴシック" pitchFamily="50"/>
                <a:ea typeface="BIZ UDPゴシック" pitchFamily="50"/>
              </a:rPr>
              <a:t>大阪産</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もん</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名品の会との連携（日程：万博期間中）</a:t>
            </a:r>
            <a:endParaRPr lang="en-US" sz="1200" b="0" i="0" u="none" strike="noStrike" kern="1200" cap="none" spc="0" baseline="0" dirty="0">
              <a:uFillTx/>
              <a:latin typeface="BIZ UDPゴシック" pitchFamily="50"/>
              <a:ea typeface="BIZ UDPゴシック" pitchFamily="50"/>
            </a:endParaRPr>
          </a:p>
          <a:p>
            <a:pPr marL="87316"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dirty="0">
                <a:uFillTx/>
                <a:latin typeface="BIZ UDPゴシック" pitchFamily="50"/>
                <a:ea typeface="BIZ UDPゴシック" pitchFamily="50"/>
              </a:rPr>
              <a:t>　大阪産</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もん</a:t>
            </a:r>
            <a:r>
              <a:rPr lang="en-US" sz="1200" b="0" i="0" u="none" strike="noStrike" kern="1200" cap="none" spc="0" baseline="0" dirty="0">
                <a:uFillTx/>
                <a:latin typeface="BIZ UDPゴシック" pitchFamily="50"/>
                <a:ea typeface="BIZ UDPゴシック" pitchFamily="50"/>
              </a:rPr>
              <a:t>)</a:t>
            </a:r>
            <a:r>
              <a:rPr lang="ja-JP" sz="1200" b="0" i="0" u="none" strike="noStrike" kern="1200" cap="none" spc="0" baseline="0" dirty="0">
                <a:uFillTx/>
                <a:latin typeface="BIZ UDPゴシック" pitchFamily="50"/>
                <a:ea typeface="BIZ UDPゴシック" pitchFamily="50"/>
              </a:rPr>
              <a:t>名品の</a:t>
            </a:r>
            <a:r>
              <a:rPr lang="en-US" sz="1200" b="0" i="0" u="none" strike="noStrike" kern="1200" cap="none" spc="0" baseline="0" dirty="0">
                <a:uFillTx/>
                <a:latin typeface="BIZ UDPゴシック" pitchFamily="50"/>
                <a:ea typeface="BIZ UDPゴシック" pitchFamily="50"/>
              </a:rPr>
              <a:t>PR</a:t>
            </a:r>
            <a:r>
              <a:rPr lang="ja-JP" sz="1200" b="0" i="0" u="none" strike="noStrike" kern="1200" cap="none" spc="0" baseline="0" dirty="0">
                <a:uFillTx/>
                <a:latin typeface="BIZ UDPゴシック" pitchFamily="50"/>
                <a:ea typeface="BIZ UDPゴシック" pitchFamily="50"/>
              </a:rPr>
              <a:t>を実施（場所：</a:t>
            </a:r>
            <a:r>
              <a:rPr lang="en-US" sz="1200" b="0" i="0" u="none" strike="noStrike" kern="1200" cap="none" spc="0" baseline="0" dirty="0">
                <a:uFillTx/>
                <a:latin typeface="BIZ UDPゴシック" pitchFamily="50"/>
                <a:ea typeface="BIZ UDPゴシック" pitchFamily="50"/>
              </a:rPr>
              <a:t> JAPAN</a:t>
            </a:r>
            <a:r>
              <a:rPr lang="ja-JP" sz="1200" b="0" i="0" u="none" strike="noStrike" kern="1200" cap="none" spc="0" baseline="0" dirty="0">
                <a:uFillTx/>
                <a:latin typeface="BIZ UDPゴシック" pitchFamily="50"/>
                <a:ea typeface="BIZ UDPゴシック" pitchFamily="50"/>
              </a:rPr>
              <a:t>マルシェ）</a:t>
            </a:r>
            <a:endParaRPr lang="en-US" sz="1200" b="0" i="0" u="none" strike="noStrike" kern="1200" cap="none" spc="0" baseline="0" dirty="0">
              <a:uFillTx/>
              <a:latin typeface="BIZ UDPゴシック" pitchFamily="50"/>
              <a:ea typeface="BIZ UDPゴシック" pitchFamily="50"/>
            </a:endParaRPr>
          </a:p>
        </p:txBody>
      </p:sp>
    </p:spTree>
    <p:extLst>
      <p:ext uri="{BB962C8B-B14F-4D97-AF65-F5344CB8AC3E}">
        <p14:creationId xmlns:p14="http://schemas.microsoft.com/office/powerpoint/2010/main" val="268076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多様な都市魅力の創出･発信（食と農）　</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105524" y="773812"/>
            <a:ext cx="6695338" cy="6432530"/>
          </a:xfrm>
          <a:prstGeom prst="rect">
            <a:avLst/>
          </a:prstGeom>
          <a:noFill/>
        </p:spPr>
        <p:txBody>
          <a:bodyPr wrap="square">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万博会場外</a:t>
            </a:r>
            <a:r>
              <a:rPr kumimoji="1" lang="en-US" altLang="ja-JP" sz="1200" b="1" dirty="0">
                <a:latin typeface="BIZ UDPゴシック" panose="020B0400000000000000" pitchFamily="50" charset="-128"/>
                <a:ea typeface="BIZ UDPゴシック" panose="020B0400000000000000" pitchFamily="50" charset="-128"/>
              </a:rPr>
              <a:t>】</a:t>
            </a:r>
          </a:p>
          <a:p>
            <a:r>
              <a:rPr kumimoji="1" lang="ja-JP" altLang="en-US"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大阪産</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もん</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デジタルスタンプラリー</a:t>
            </a:r>
            <a:endParaRPr lang="en-US" altLang="ja-JP" sz="1200" b="1" dirty="0">
              <a:latin typeface="BIZ UDPゴシック" panose="020B0400000000000000" pitchFamily="50" charset="-128"/>
              <a:ea typeface="BIZ UDPゴシック" panose="020B0400000000000000" pitchFamily="50" charset="-128"/>
            </a:endParaRPr>
          </a:p>
          <a:p>
            <a:pPr marL="92075"/>
            <a:r>
              <a:rPr lang="ja-JP" altLang="en-US" sz="1200" dirty="0">
                <a:latin typeface="BIZ UDPゴシック" panose="020B0400000000000000" pitchFamily="50" charset="-128"/>
                <a:ea typeface="BIZ UDPゴシック" panose="020B0400000000000000" pitchFamily="50" charset="-128"/>
              </a:rPr>
              <a:t>・万博会期中に府内４ヵ所（</a:t>
            </a:r>
            <a:r>
              <a:rPr lang="en-US" altLang="ja-JP" sz="1200" dirty="0">
                <a:latin typeface="BIZ UDPゴシック" panose="020B0400000000000000" pitchFamily="50" charset="-128"/>
                <a:ea typeface="BIZ UDPゴシック" panose="020B0400000000000000" pitchFamily="50" charset="-128"/>
              </a:rPr>
              <a:t>13</a:t>
            </a:r>
            <a:r>
              <a:rPr lang="ja-JP" altLang="en-US" sz="1200" dirty="0">
                <a:latin typeface="BIZ UDPゴシック" panose="020B0400000000000000" pitchFamily="50" charset="-128"/>
                <a:ea typeface="BIZ UDPゴシック" panose="020B0400000000000000" pitchFamily="50" charset="-128"/>
              </a:rPr>
              <a:t>コース）で旬のフルーツ等のスポットを巡るスタンプラリーを実施</a:t>
            </a:r>
            <a:endParaRPr lang="en-US" altLang="ja-JP" sz="1200" dirty="0">
              <a:latin typeface="BIZ UDPゴシック" panose="020B0400000000000000" pitchFamily="50" charset="-128"/>
              <a:ea typeface="BIZ UDPゴシック" panose="020B0400000000000000" pitchFamily="50" charset="-128"/>
            </a:endParaRPr>
          </a:p>
          <a:p>
            <a:pPr marL="263525"/>
            <a:r>
              <a:rPr lang="ja-JP" altLang="en-US" sz="1200" dirty="0">
                <a:latin typeface="BIZ UDPゴシック" panose="020B0400000000000000" pitchFamily="50" charset="-128"/>
                <a:ea typeface="BIZ UDPゴシック" panose="020B0400000000000000" pitchFamily="50" charset="-128"/>
              </a:rPr>
              <a:t>参加者数：</a:t>
            </a:r>
            <a:r>
              <a:rPr lang="en-US" altLang="ja-JP" sz="1200" dirty="0">
                <a:latin typeface="BIZ UDPゴシック" panose="020B0400000000000000" pitchFamily="50" charset="-128"/>
                <a:ea typeface="BIZ UDPゴシック" panose="020B0400000000000000" pitchFamily="50" charset="-128"/>
              </a:rPr>
              <a:t>13</a:t>
            </a:r>
            <a:r>
              <a:rPr lang="ja-JP" altLang="en-US" sz="1200" dirty="0">
                <a:latin typeface="BIZ UDPゴシック" panose="020B0400000000000000" pitchFamily="50" charset="-128"/>
                <a:ea typeface="BIZ UDPゴシック" panose="020B0400000000000000" pitchFamily="50" charset="-128"/>
              </a:rPr>
              <a:t>コース延べ</a:t>
            </a:r>
            <a:r>
              <a:rPr lang="en-US" altLang="ja-JP" sz="1200" dirty="0">
                <a:latin typeface="BIZ UDPゴシック" panose="020B0400000000000000" pitchFamily="50" charset="-128"/>
                <a:ea typeface="BIZ UDPゴシック" panose="020B0400000000000000" pitchFamily="50" charset="-128"/>
              </a:rPr>
              <a:t>4,706</a:t>
            </a:r>
            <a:r>
              <a:rPr lang="ja-JP" altLang="en-US" sz="1200" dirty="0">
                <a:latin typeface="BIZ UDPゴシック" panose="020B0400000000000000" pitchFamily="50" charset="-128"/>
                <a:ea typeface="BIZ UDPゴシック" panose="020B0400000000000000" pitchFamily="50" charset="-128"/>
              </a:rPr>
              <a:t>名がスポットを訪問</a:t>
            </a:r>
            <a:endParaRPr lang="en-US" altLang="ja-JP" sz="1200" dirty="0">
              <a:latin typeface="BIZ UDPゴシック" panose="020B0400000000000000" pitchFamily="50" charset="-128"/>
              <a:ea typeface="BIZ UDPゴシック" panose="020B0400000000000000" pitchFamily="50" charset="-128"/>
            </a:endParaRPr>
          </a:p>
          <a:p>
            <a:pPr marL="2057400" indent="-1793875"/>
            <a:r>
              <a:rPr lang="ja-JP" altLang="en-US" sz="1200" dirty="0">
                <a:latin typeface="BIZ UDPゴシック" panose="020B0400000000000000" pitchFamily="50" charset="-128"/>
                <a:ea typeface="BIZ UDPゴシック" panose="020B0400000000000000" pitchFamily="50" charset="-128"/>
              </a:rPr>
              <a:t>参加者の意見：「食の都大阪らしい、魅力と食べ物を再発見できる旅ができた」</a:t>
            </a:r>
            <a:endParaRPr lang="en-US" altLang="ja-JP" sz="1200" dirty="0">
              <a:latin typeface="BIZ UDPゴシック" panose="020B0400000000000000" pitchFamily="50" charset="-128"/>
              <a:ea typeface="BIZ UDPゴシック" panose="020B0400000000000000" pitchFamily="50" charset="-128"/>
            </a:endParaRPr>
          </a:p>
          <a:p>
            <a:endParaRPr lang="ja-JP" altLang="en-US" sz="700"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▶大阪オリジナルぶどう「虹の雫」初売りイベント</a:t>
            </a:r>
            <a:endParaRPr lang="en-US" altLang="ja-JP" sz="12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・阪神梅田本店で虹の雫の初売りを実施、</a:t>
            </a:r>
            <a:r>
              <a:rPr lang="en-US" altLang="ja-JP" sz="1200" dirty="0">
                <a:latin typeface="BIZ UDPゴシック" panose="020B0400000000000000" pitchFamily="50" charset="-128"/>
                <a:ea typeface="BIZ UDPゴシック" panose="020B0400000000000000" pitchFamily="50" charset="-128"/>
              </a:rPr>
              <a:t>100</a:t>
            </a:r>
            <a:r>
              <a:rPr lang="ja-JP" altLang="en-US" sz="1200" dirty="0">
                <a:latin typeface="BIZ UDPゴシック" panose="020B0400000000000000" pitchFamily="50" charset="-128"/>
                <a:ea typeface="BIZ UDPゴシック" panose="020B0400000000000000" pitchFamily="50" charset="-128"/>
              </a:rPr>
              <a:t>名以上が来場し</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分で</a:t>
            </a:r>
            <a:r>
              <a:rPr lang="en-US" altLang="ja-JP" sz="1200" dirty="0">
                <a:latin typeface="BIZ UDPゴシック" panose="020B0400000000000000" pitchFamily="50" charset="-128"/>
                <a:ea typeface="BIZ UDPゴシック" panose="020B0400000000000000" pitchFamily="50" charset="-128"/>
              </a:rPr>
              <a:t>70</a:t>
            </a:r>
            <a:r>
              <a:rPr lang="ja-JP" altLang="en-US" sz="1200" dirty="0">
                <a:latin typeface="BIZ UDPゴシック" panose="020B0400000000000000" pitchFamily="50" charset="-128"/>
                <a:ea typeface="BIZ UDPゴシック" panose="020B0400000000000000" pitchFamily="50" charset="-128"/>
              </a:rPr>
              <a:t>房が完売</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▶「き」っと「く」せに「な」る泉州きくなフェア</a:t>
            </a:r>
            <a:r>
              <a:rPr kumimoji="1" lang="en-US" altLang="ja-JP" sz="1200" b="1" dirty="0">
                <a:latin typeface="BIZ UDPゴシック" panose="020B0400000000000000" pitchFamily="50" charset="-128"/>
                <a:ea typeface="BIZ UDPゴシック" panose="020B0400000000000000" pitchFamily="50" charset="-128"/>
              </a:rPr>
              <a:t>2025</a:t>
            </a:r>
            <a:endParaRPr lang="en-US" altLang="ja-JP" sz="12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・新梅田食道街での特別メニュー提供（８店舗）</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キリンビールと連携した試食会開催（約１５０名来場）</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・府内スーパーでの特別販売（サンプラザ、アプロ計３７店舗）</a:t>
            </a:r>
          </a:p>
          <a:p>
            <a:endParaRPr lang="ja-JP" altLang="en-US" sz="700" dirty="0">
              <a:latin typeface="BIZ UDPゴシック" panose="020B0400000000000000" pitchFamily="50" charset="-128"/>
              <a:ea typeface="BIZ UDPゴシック" panose="020B0400000000000000" pitchFamily="50" charset="-128"/>
            </a:endParaRPr>
          </a:p>
          <a:p>
            <a:pPr>
              <a:tabLst>
                <a:tab pos="1885950" algn="l"/>
              </a:tabLst>
            </a:pPr>
            <a:r>
              <a:rPr lang="ja-JP" altLang="en-US" sz="1200" b="1" dirty="0">
                <a:latin typeface="BIZ UDPゴシック" panose="020B0400000000000000" pitchFamily="50" charset="-128"/>
                <a:ea typeface="BIZ UDPゴシック" panose="020B0400000000000000" pitchFamily="50" charset="-128"/>
              </a:rPr>
              <a:t>▶農空間訪問ツアー</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・生産地を訪問し、生産者の想いや地域の魅力を体感するツアーを６地区計７回開催</a:t>
            </a:r>
            <a:endParaRPr kumimoji="1" lang="en-US" altLang="ja-JP" sz="1200" strike="sngStrike" dirty="0">
              <a:latin typeface="BIZ UDPゴシック" panose="020B0400000000000000" pitchFamily="50" charset="-128"/>
              <a:ea typeface="BIZ UDPゴシック" panose="020B0400000000000000" pitchFamily="50" charset="-128"/>
            </a:endParaRPr>
          </a:p>
          <a:p>
            <a:pPr marL="263525"/>
            <a:r>
              <a:rPr lang="ja-JP" altLang="en-US" sz="1200" dirty="0">
                <a:latin typeface="BIZ UDPゴシック" panose="020B0400000000000000" pitchFamily="50" charset="-128"/>
                <a:ea typeface="BIZ UDPゴシック" panose="020B0400000000000000" pitchFamily="50" charset="-128"/>
              </a:rPr>
              <a:t>参加者数：計</a:t>
            </a:r>
            <a:r>
              <a:rPr lang="en-US" altLang="ja-JP" sz="1200" dirty="0">
                <a:latin typeface="BIZ UDPゴシック" panose="020B0400000000000000" pitchFamily="50" charset="-128"/>
                <a:ea typeface="BIZ UDPゴシック" panose="020B0400000000000000" pitchFamily="50" charset="-128"/>
              </a:rPr>
              <a:t>64</a:t>
            </a:r>
            <a:r>
              <a:rPr lang="ja-JP" altLang="en-US" sz="1200" dirty="0">
                <a:latin typeface="BIZ UDPゴシック" panose="020B0400000000000000" pitchFamily="50" charset="-128"/>
                <a:ea typeface="BIZ UDPゴシック" panose="020B0400000000000000" pitchFamily="50" charset="-128"/>
              </a:rPr>
              <a:t>人（</a:t>
            </a:r>
            <a:r>
              <a:rPr lang="en-US" altLang="ja-JP" sz="1200" dirty="0">
                <a:latin typeface="BIZ UDPゴシック" panose="020B0400000000000000" pitchFamily="50" charset="-128"/>
                <a:ea typeface="BIZ UDPゴシック" panose="020B0400000000000000" pitchFamily="50" charset="-128"/>
              </a:rPr>
              <a:t>6</a:t>
            </a:r>
            <a:r>
              <a:rPr lang="ja-JP" altLang="en-US" sz="1200" dirty="0">
                <a:latin typeface="BIZ UDPゴシック" panose="020B0400000000000000" pitchFamily="50" charset="-128"/>
                <a:ea typeface="BIZ UDPゴシック" panose="020B0400000000000000" pitchFamily="50" charset="-128"/>
              </a:rPr>
              <a:t>地区計</a:t>
            </a:r>
            <a:r>
              <a:rPr lang="en-US" altLang="ja-JP" sz="1200" dirty="0">
                <a:latin typeface="BIZ UDPゴシック" panose="020B0400000000000000" pitchFamily="50" charset="-128"/>
                <a:ea typeface="BIZ UDPゴシック" panose="020B0400000000000000" pitchFamily="50" charset="-128"/>
              </a:rPr>
              <a:t>7</a:t>
            </a:r>
            <a:r>
              <a:rPr lang="ja-JP" altLang="en-US" sz="1200" dirty="0">
                <a:latin typeface="BIZ UDPゴシック" panose="020B0400000000000000" pitchFamily="50" charset="-128"/>
                <a:ea typeface="BIZ UDPゴシック" panose="020B0400000000000000" pitchFamily="50" charset="-128"/>
              </a:rPr>
              <a:t>回）</a:t>
            </a:r>
            <a:endParaRPr lang="en-US" altLang="ja-JP" sz="1200" dirty="0">
              <a:latin typeface="BIZ UDPゴシック" panose="020B0400000000000000" pitchFamily="50" charset="-128"/>
              <a:ea typeface="BIZ UDPゴシック" panose="020B0400000000000000" pitchFamily="50" charset="-128"/>
            </a:endParaRPr>
          </a:p>
          <a:p>
            <a:pPr marL="263525"/>
            <a:r>
              <a:rPr lang="ja-JP" altLang="en-US" sz="1200" dirty="0">
                <a:latin typeface="BIZ UDPゴシック" panose="020B0400000000000000" pitchFamily="50" charset="-128"/>
                <a:ea typeface="BIZ UDPゴシック" panose="020B0400000000000000" pitchFamily="50" charset="-128"/>
              </a:rPr>
              <a:t>参加者の意見：「生産者と交流ができ、農業への理解を深めることができた」</a:t>
            </a:r>
            <a:endParaRPr lang="en-US" altLang="ja-JP" sz="1200" dirty="0">
              <a:latin typeface="BIZ UDPゴシック" panose="020B0400000000000000" pitchFamily="50" charset="-128"/>
              <a:ea typeface="BIZ UDPゴシック" panose="020B0400000000000000" pitchFamily="50" charset="-128"/>
            </a:endParaRPr>
          </a:p>
          <a:p>
            <a:pPr marL="1249363"/>
            <a:r>
              <a:rPr lang="ja-JP" altLang="en-US" sz="1200" dirty="0">
                <a:latin typeface="BIZ UDPゴシック" panose="020B0400000000000000" pitchFamily="50" charset="-128"/>
                <a:ea typeface="BIZ UDPゴシック" panose="020B0400000000000000" pitchFamily="50" charset="-128"/>
              </a:rPr>
              <a:t>「農業のことだけでなく、その地域の魅力も同時に知ることができた」</a:t>
            </a:r>
            <a:endParaRPr lang="en-US" altLang="ja-JP" sz="1200" dirty="0">
              <a:latin typeface="BIZ UDPゴシック" panose="020B0400000000000000" pitchFamily="50" charset="-128"/>
              <a:ea typeface="BIZ UDPゴシック" panose="020B0400000000000000" pitchFamily="50" charset="-128"/>
            </a:endParaRPr>
          </a:p>
          <a:p>
            <a:pPr marL="1249363"/>
            <a:endParaRPr lang="en-US" altLang="ja-JP" sz="700"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▶情報発信による府内周遊促進</a:t>
            </a:r>
            <a:endParaRPr lang="en-US" altLang="ja-JP" sz="1200" b="1" dirty="0">
              <a:latin typeface="BIZ UDPゴシック" panose="020B0400000000000000" pitchFamily="50" charset="-128"/>
              <a:ea typeface="BIZ UDPゴシック" panose="020B0400000000000000" pitchFamily="50" charset="-128"/>
            </a:endParaRPr>
          </a:p>
          <a:p>
            <a:pPr marL="177800" indent="-85725"/>
            <a:r>
              <a:rPr lang="ja-JP" altLang="en-US" sz="1200" dirty="0">
                <a:latin typeface="BIZ UDPゴシック" panose="020B0400000000000000" pitchFamily="50" charset="-128"/>
                <a:ea typeface="BIZ UDPゴシック" panose="020B0400000000000000" pitchFamily="50" charset="-128"/>
              </a:rPr>
              <a:t>・地元食材を食べられる・買える・体験できる店舗等の情報を</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デジタルマップ「おおさかもんマップ」に掲載及び主要駅等での掲出</a:t>
            </a:r>
            <a:endParaRPr lang="en-US" altLang="ja-JP" sz="1200" dirty="0">
              <a:latin typeface="BIZ UDPゴシック" panose="020B0400000000000000" pitchFamily="50" charset="-128"/>
              <a:ea typeface="BIZ UDPゴシック" panose="020B0400000000000000" pitchFamily="50" charset="-128"/>
            </a:endParaRPr>
          </a:p>
          <a:p>
            <a:pPr marL="177800" indent="-85725"/>
            <a:r>
              <a:rPr lang="ja-JP" altLang="en-US" sz="1200" dirty="0">
                <a:latin typeface="BIZ UDPゴシック" panose="020B0400000000000000" pitchFamily="50" charset="-128"/>
                <a:ea typeface="BIZ UDPゴシック" panose="020B0400000000000000" pitchFamily="50" charset="-128"/>
              </a:rPr>
              <a:t>　（実績：</a:t>
            </a:r>
            <a:r>
              <a:rPr lang="en-US" altLang="ja-JP" sz="1200" dirty="0">
                <a:latin typeface="BIZ UDPゴシック" panose="020B0400000000000000" pitchFamily="50" charset="-128"/>
                <a:ea typeface="BIZ UDPゴシック" panose="020B0400000000000000" pitchFamily="50" charset="-128"/>
              </a:rPr>
              <a:t>51</a:t>
            </a:r>
            <a:r>
              <a:rPr lang="ja-JP" altLang="en-US" sz="1200" dirty="0">
                <a:latin typeface="BIZ UDPゴシック" panose="020B0400000000000000" pitchFamily="50" charset="-128"/>
                <a:ea typeface="BIZ UDPゴシック" panose="020B0400000000000000" pitchFamily="50" charset="-128"/>
              </a:rPr>
              <a:t>ヵ所設置　おおさかもんマップアクセス約</a:t>
            </a:r>
            <a:r>
              <a:rPr lang="en-US" altLang="ja-JP" sz="1200" dirty="0">
                <a:latin typeface="BIZ UDPゴシック" panose="020B0400000000000000" pitchFamily="50" charset="-128"/>
                <a:ea typeface="BIZ UDPゴシック" panose="020B0400000000000000" pitchFamily="50" charset="-128"/>
              </a:rPr>
              <a:t>17</a:t>
            </a:r>
            <a:r>
              <a:rPr lang="ja-JP" altLang="en-US" sz="1200" dirty="0">
                <a:latin typeface="BIZ UDPゴシック" panose="020B0400000000000000" pitchFamily="50" charset="-128"/>
                <a:ea typeface="BIZ UDPゴシック" panose="020B0400000000000000" pitchFamily="50" charset="-128"/>
              </a:rPr>
              <a:t>万（令和</a:t>
            </a:r>
            <a:r>
              <a:rPr lang="en-US" altLang="ja-JP" sz="1200" dirty="0">
                <a:latin typeface="BIZ UDPゴシック" panose="020B0400000000000000" pitchFamily="50" charset="-128"/>
                <a:ea typeface="BIZ UDPゴシック" panose="020B0400000000000000" pitchFamily="50" charset="-128"/>
              </a:rPr>
              <a:t>7</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11</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日時点））</a:t>
            </a:r>
            <a:endParaRPr lang="en-US" altLang="ja-JP" sz="1200" dirty="0">
              <a:latin typeface="BIZ UDPゴシック" panose="020B0400000000000000" pitchFamily="50" charset="-128"/>
              <a:ea typeface="BIZ UDPゴシック" panose="020B0400000000000000" pitchFamily="50" charset="-128"/>
            </a:endParaRPr>
          </a:p>
          <a:p>
            <a:pPr marL="177800" indent="-85725"/>
            <a:r>
              <a:rPr lang="ja-JP" altLang="en-US" sz="1200" dirty="0">
                <a:latin typeface="BIZ UDPゴシック" panose="020B0400000000000000" pitchFamily="50" charset="-128"/>
                <a:ea typeface="BIZ UDPゴシック" panose="020B0400000000000000" pitchFamily="50" charset="-128"/>
              </a:rPr>
              <a:t>・飲食店へのステッカー配布、買える・体験施設等へののぼり配布により</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府内一体的な大阪産</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もん</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の見える化を促進</a:t>
            </a:r>
            <a:endParaRPr lang="en-US" altLang="ja-JP" sz="1200" dirty="0">
              <a:latin typeface="BIZ UDPゴシック" panose="020B0400000000000000" pitchFamily="50" charset="-128"/>
              <a:ea typeface="BIZ UDPゴシック" panose="020B0400000000000000" pitchFamily="50" charset="-128"/>
            </a:endParaRPr>
          </a:p>
          <a:p>
            <a:pPr marL="85725" indent="-171450"/>
            <a:endParaRPr lang="en-US" altLang="ja-JP" sz="700" dirty="0">
              <a:latin typeface="BIZ UDPゴシック" panose="020B0400000000000000" pitchFamily="50" charset="-128"/>
              <a:ea typeface="BIZ UDPゴシック" panose="020B0400000000000000" pitchFamily="50" charset="-128"/>
            </a:endParaRPr>
          </a:p>
          <a:p>
            <a:pPr marL="360000" indent="-444500"/>
            <a:r>
              <a:rPr lang="ja-JP" altLang="en-US" sz="1200" b="1" dirty="0">
                <a:latin typeface="BIZ UDPゴシック" panose="020B0400000000000000" pitchFamily="50" charset="-128"/>
                <a:ea typeface="BIZ UDPゴシック" panose="020B0400000000000000" pitchFamily="50" charset="-128"/>
              </a:rPr>
              <a:t>▶「関西国際空港でのプロモーション」</a:t>
            </a:r>
            <a:endParaRPr lang="en-US" altLang="ja-JP" sz="1200" b="1" dirty="0">
              <a:latin typeface="BIZ UDPゴシック" panose="020B0400000000000000" pitchFamily="50" charset="-128"/>
              <a:ea typeface="BIZ UDPゴシック" panose="020B0400000000000000" pitchFamily="50" charset="-128"/>
            </a:endParaRPr>
          </a:p>
          <a:p>
            <a:pPr marL="360000" indent="-444500"/>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国内外からの来阪者を対象に大阪産</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もん</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・大阪産</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もん</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名品</a:t>
            </a:r>
            <a:r>
              <a:rPr lang="en-US" altLang="ja-JP" sz="1200" dirty="0">
                <a:latin typeface="BIZ UDPゴシック" panose="020B0400000000000000" pitchFamily="50" charset="-128"/>
                <a:ea typeface="BIZ UDPゴシック" panose="020B0400000000000000" pitchFamily="50" charset="-128"/>
              </a:rPr>
              <a:t>PR</a:t>
            </a:r>
            <a:r>
              <a:rPr lang="ja-JP" altLang="en-US" sz="1200" dirty="0">
                <a:latin typeface="BIZ UDPゴシック" panose="020B0400000000000000" pitchFamily="50" charset="-128"/>
                <a:ea typeface="BIZ UDPゴシック" panose="020B0400000000000000" pitchFamily="50" charset="-128"/>
              </a:rPr>
              <a:t>イベントの実施</a:t>
            </a:r>
          </a:p>
          <a:p>
            <a:pPr marL="360000" indent="-444500"/>
            <a:r>
              <a:rPr lang="ja-JP" altLang="en-US" sz="1200" dirty="0">
                <a:latin typeface="BIZ UDPゴシック" panose="020B0400000000000000" pitchFamily="50" charset="-128"/>
                <a:ea typeface="BIZ UDPゴシック" panose="020B0400000000000000" pitchFamily="50" charset="-128"/>
              </a:rPr>
              <a:t>  　日程：</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日、</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13</a:t>
            </a:r>
            <a:r>
              <a:rPr lang="ja-JP" altLang="en-US" sz="1200" dirty="0">
                <a:latin typeface="BIZ UDPゴシック" panose="020B0400000000000000" pitchFamily="50" charset="-128"/>
                <a:ea typeface="BIZ UDPゴシック" panose="020B0400000000000000" pitchFamily="50" charset="-128"/>
              </a:rPr>
              <a:t>日　　　場所：関西国際空港</a:t>
            </a:r>
            <a:endParaRPr lang="en-US" altLang="ja-JP" sz="1200" dirty="0">
              <a:latin typeface="BIZ UDPゴシック" panose="020B0400000000000000" pitchFamily="50" charset="-128"/>
              <a:ea typeface="BIZ UDPゴシック" panose="020B0400000000000000" pitchFamily="50" charset="-128"/>
            </a:endParaRPr>
          </a:p>
          <a:p>
            <a:pPr marL="360000" indent="-444500"/>
            <a:endParaRPr lang="en-US" altLang="ja-JP" sz="700" b="1" dirty="0">
              <a:latin typeface="BIZ UDPゴシック" panose="020B0400000000000000" pitchFamily="50" charset="-128"/>
              <a:ea typeface="BIZ UDPゴシック" panose="020B0400000000000000" pitchFamily="50" charset="-128"/>
            </a:endParaRPr>
          </a:p>
          <a:p>
            <a:pPr marL="360000" indent="-444500"/>
            <a:r>
              <a:rPr lang="ja-JP" altLang="en-US" sz="1200" b="1" dirty="0">
                <a:latin typeface="BIZ UDPゴシック" panose="020B0400000000000000" pitchFamily="50" charset="-128"/>
                <a:ea typeface="BIZ UDPゴシック" panose="020B0400000000000000" pitchFamily="50" charset="-128"/>
              </a:rPr>
              <a:t>▶集客力の高い場所でのイベント実施</a:t>
            </a:r>
            <a:endParaRPr lang="en-US" altLang="ja-JP" sz="1200" b="1" dirty="0">
              <a:latin typeface="BIZ UDPゴシック" panose="020B0400000000000000" pitchFamily="50" charset="-128"/>
              <a:ea typeface="BIZ UDPゴシック" panose="020B0400000000000000" pitchFamily="50" charset="-128"/>
            </a:endParaRPr>
          </a:p>
          <a:p>
            <a:pPr marL="182563" indent="-90488"/>
            <a:r>
              <a:rPr lang="ja-JP" altLang="en-US" sz="1200" dirty="0">
                <a:latin typeface="BIZ UDPゴシック" panose="020B0400000000000000" pitchFamily="50" charset="-128"/>
                <a:ea typeface="BIZ UDPゴシック" panose="020B0400000000000000" pitchFamily="50" charset="-128"/>
              </a:rPr>
              <a:t>・万博の機運醸成を図るとともに、大阪産</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もん</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・大阪産</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もん</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名品の料理の提供、ステージコンテンツ等を通じた情報発信等により、認知度向上、産地への誘客及び府内周遊のきっかけを創出</a:t>
            </a:r>
            <a:endParaRPr lang="en-US" altLang="ja-JP" sz="1200" dirty="0">
              <a:latin typeface="BIZ UDPゴシック" panose="020B0400000000000000" pitchFamily="50" charset="-128"/>
              <a:ea typeface="BIZ UDPゴシック" panose="020B0400000000000000" pitchFamily="50" charset="-128"/>
            </a:endParaRPr>
          </a:p>
          <a:p>
            <a:pPr marL="182563" indent="-90488"/>
            <a:r>
              <a:rPr lang="ja-JP" altLang="en-US" sz="1200" b="1" dirty="0">
                <a:latin typeface="BIZ UDPゴシック" panose="020B0400000000000000" pitchFamily="50" charset="-128"/>
                <a:ea typeface="BIZ UDPゴシック" panose="020B0400000000000000" pitchFamily="50" charset="-128"/>
              </a:rPr>
              <a:t>　「大阪産</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もん</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マルシェ～</a:t>
            </a:r>
            <a:r>
              <a:rPr lang="en-US" altLang="ja-JP" sz="1200" b="1" dirty="0">
                <a:latin typeface="BIZ UDPゴシック" panose="020B0400000000000000" pitchFamily="50" charset="-128"/>
                <a:ea typeface="BIZ UDPゴシック" panose="020B0400000000000000" pitchFamily="50" charset="-128"/>
              </a:rPr>
              <a:t>Link to EXPO 2025</a:t>
            </a:r>
            <a:r>
              <a:rPr lang="ja-JP" altLang="en-US" sz="1200" b="1" dirty="0">
                <a:latin typeface="BIZ UDPゴシック" panose="020B0400000000000000" pitchFamily="50" charset="-128"/>
                <a:ea typeface="BIZ UDPゴシック" panose="020B0400000000000000" pitchFamily="50" charset="-128"/>
              </a:rPr>
              <a:t>～」</a:t>
            </a:r>
            <a:endParaRPr lang="en-US" altLang="ja-JP" sz="1200" b="1" dirty="0">
              <a:latin typeface="BIZ UDPゴシック" panose="020B0400000000000000" pitchFamily="50" charset="-128"/>
              <a:ea typeface="BIZ UDPゴシック" panose="020B0400000000000000" pitchFamily="50" charset="-128"/>
            </a:endParaRPr>
          </a:p>
          <a:p>
            <a:pPr marL="263525"/>
            <a:r>
              <a:rPr lang="ja-JP" altLang="en-US" sz="1200" dirty="0">
                <a:latin typeface="BIZ UDPゴシック" panose="020B0400000000000000" pitchFamily="50" charset="-128"/>
                <a:ea typeface="BIZ UDPゴシック" panose="020B0400000000000000" pitchFamily="50" charset="-128"/>
              </a:rPr>
              <a:t>日程：５月</a:t>
            </a:r>
            <a:r>
              <a:rPr lang="en-US" altLang="ja-JP" sz="1200" dirty="0">
                <a:latin typeface="BIZ UDPゴシック" panose="020B0400000000000000" pitchFamily="50" charset="-128"/>
                <a:ea typeface="BIZ UDPゴシック" panose="020B0400000000000000" pitchFamily="50" charset="-128"/>
              </a:rPr>
              <a:t>24</a:t>
            </a:r>
            <a:r>
              <a:rPr lang="ja-JP" altLang="en-US" sz="1200" dirty="0">
                <a:latin typeface="BIZ UDPゴシック" panose="020B0400000000000000" pitchFamily="50" charset="-128"/>
                <a:ea typeface="BIZ UDPゴシック" panose="020B0400000000000000" pitchFamily="50" charset="-128"/>
              </a:rPr>
              <a:t>日、</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25</a:t>
            </a:r>
            <a:r>
              <a:rPr lang="ja-JP" altLang="en-US" sz="1200" dirty="0">
                <a:latin typeface="BIZ UDPゴシック" panose="020B0400000000000000" pitchFamily="50" charset="-128"/>
                <a:ea typeface="BIZ UDPゴシック" panose="020B0400000000000000" pitchFamily="50" charset="-128"/>
              </a:rPr>
              <a:t>日　　場所：グラングリーン大阪 </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ロートハートスクエアうめきた他</a:t>
            </a:r>
            <a:endParaRPr lang="en-US" altLang="ja-JP" sz="1200" dirty="0">
              <a:latin typeface="BIZ UDPゴシック" panose="020B0400000000000000" pitchFamily="50" charset="-128"/>
              <a:ea typeface="BIZ UDPゴシック" panose="020B0400000000000000" pitchFamily="50" charset="-128"/>
            </a:endParaRPr>
          </a:p>
          <a:p>
            <a:pPr marL="263525"/>
            <a:r>
              <a:rPr lang="ja-JP" altLang="en-US" sz="1200" dirty="0">
                <a:latin typeface="BIZ UDPゴシック" panose="020B0400000000000000" pitchFamily="50" charset="-128"/>
                <a:ea typeface="BIZ UDPゴシック" panose="020B0400000000000000" pitchFamily="50" charset="-128"/>
              </a:rPr>
              <a:t>来場者数：</a:t>
            </a:r>
            <a:r>
              <a:rPr lang="en-US" altLang="ja-JP" sz="1200" dirty="0">
                <a:latin typeface="BIZ UDPゴシック" panose="020B0400000000000000" pitchFamily="50" charset="-128"/>
                <a:ea typeface="BIZ UDPゴシック" panose="020B0400000000000000" pitchFamily="50" charset="-128"/>
              </a:rPr>
              <a:t>17,652</a:t>
            </a:r>
            <a:r>
              <a:rPr lang="ja-JP" altLang="en-US" sz="1200" dirty="0">
                <a:latin typeface="BIZ UDPゴシック" panose="020B0400000000000000" pitchFamily="50" charset="-128"/>
                <a:ea typeface="BIZ UDPゴシック" panose="020B0400000000000000" pitchFamily="50" charset="-128"/>
              </a:rPr>
              <a:t>名（２日間）</a:t>
            </a:r>
            <a:endParaRPr lang="en-US" altLang="ja-JP" sz="1200" dirty="0">
              <a:latin typeface="BIZ UDPゴシック" panose="020B0400000000000000" pitchFamily="50" charset="-128"/>
              <a:ea typeface="BIZ UDPゴシック" panose="020B0400000000000000" pitchFamily="50" charset="-128"/>
            </a:endParaRPr>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食と農（大阪産（もん）・農空間）</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A76A836A-5AD5-4F5F-B682-16B087EBD161}"/>
              </a:ext>
            </a:extLst>
          </p:cNvPr>
          <p:cNvSpPr/>
          <p:nvPr/>
        </p:nvSpPr>
        <p:spPr>
          <a:xfrm>
            <a:off x="6912075" y="3358842"/>
            <a:ext cx="2627350" cy="25050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農空間訪問ツアーの実施</a:t>
            </a:r>
          </a:p>
        </p:txBody>
      </p:sp>
      <p:pic>
        <p:nvPicPr>
          <p:cNvPr id="18" name="図 17">
            <a:extLst>
              <a:ext uri="{FF2B5EF4-FFF2-40B4-BE49-F238E27FC236}">
                <a16:creationId xmlns:a16="http://schemas.microsoft.com/office/drawing/2014/main" id="{7EB3903B-8807-41D9-90AC-FCD3A6B021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913" y="620005"/>
            <a:ext cx="1634831" cy="1215032"/>
          </a:xfrm>
          <a:prstGeom prst="rect">
            <a:avLst/>
          </a:prstGeom>
        </p:spPr>
      </p:pic>
      <p:pic>
        <p:nvPicPr>
          <p:cNvPr id="19" name="図 18">
            <a:extLst>
              <a:ext uri="{FF2B5EF4-FFF2-40B4-BE49-F238E27FC236}">
                <a16:creationId xmlns:a16="http://schemas.microsoft.com/office/drawing/2014/main" id="{E2456F76-3378-4338-9BC0-D360958A1141}"/>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249378" y="620005"/>
            <a:ext cx="1708485" cy="1215031"/>
          </a:xfrm>
          <a:prstGeom prst="rect">
            <a:avLst/>
          </a:prstGeom>
        </p:spPr>
      </p:pic>
      <p:sp>
        <p:nvSpPr>
          <p:cNvPr id="29" name="正方形/長方形 28">
            <a:extLst>
              <a:ext uri="{FF2B5EF4-FFF2-40B4-BE49-F238E27FC236}">
                <a16:creationId xmlns:a16="http://schemas.microsoft.com/office/drawing/2014/main" id="{DDAC93CE-0442-455A-8292-35740B4BA631}"/>
              </a:ext>
            </a:extLst>
          </p:cNvPr>
          <p:cNvSpPr/>
          <p:nvPr/>
        </p:nvSpPr>
        <p:spPr>
          <a:xfrm>
            <a:off x="6341756" y="1749214"/>
            <a:ext cx="2037144" cy="50219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大阪産</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もん</a:t>
            </a:r>
            <a:r>
              <a:rPr lang="en-US" altLang="ja-JP" sz="1000" dirty="0">
                <a:latin typeface="BIZ UDPゴシック" panose="020B0400000000000000" pitchFamily="50" charset="-128"/>
                <a:ea typeface="BIZ UDPゴシック" panose="020B0400000000000000" pitchFamily="50" charset="-128"/>
              </a:rPr>
              <a:t>)</a:t>
            </a:r>
          </a:p>
          <a:p>
            <a:pPr algn="ctr"/>
            <a:r>
              <a:rPr lang="ja-JP" altLang="en-US" sz="1000" dirty="0">
                <a:latin typeface="BIZ UDPゴシック" panose="020B0400000000000000" pitchFamily="50" charset="-128"/>
                <a:ea typeface="BIZ UDPゴシック" panose="020B0400000000000000" pitchFamily="50" charset="-128"/>
              </a:rPr>
              <a:t>デジタルスタンプラリー</a:t>
            </a:r>
          </a:p>
        </p:txBody>
      </p:sp>
      <p:sp>
        <p:nvSpPr>
          <p:cNvPr id="30" name="正方形/長方形 29">
            <a:extLst>
              <a:ext uri="{FF2B5EF4-FFF2-40B4-BE49-F238E27FC236}">
                <a16:creationId xmlns:a16="http://schemas.microsoft.com/office/drawing/2014/main" id="{350FFF92-6197-40A8-821B-1F0512055521}"/>
              </a:ext>
            </a:extLst>
          </p:cNvPr>
          <p:cNvSpPr/>
          <p:nvPr/>
        </p:nvSpPr>
        <p:spPr>
          <a:xfrm>
            <a:off x="8225750" y="1743437"/>
            <a:ext cx="1755739" cy="4498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虹の雫初売りイベントの様子</a:t>
            </a:r>
          </a:p>
        </p:txBody>
      </p:sp>
      <p:pic>
        <p:nvPicPr>
          <p:cNvPr id="31" name="図 30">
            <a:extLst>
              <a:ext uri="{FF2B5EF4-FFF2-40B4-BE49-F238E27FC236}">
                <a16:creationId xmlns:a16="http://schemas.microsoft.com/office/drawing/2014/main" id="{DA149A20-68E1-4FD4-96CE-720919954A68}"/>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rot="10800000" flipV="1">
            <a:off x="6542913" y="2214502"/>
            <a:ext cx="1634831" cy="1127832"/>
          </a:xfrm>
          <a:prstGeom prst="rect">
            <a:avLst/>
          </a:prstGeom>
        </p:spPr>
      </p:pic>
      <p:pic>
        <p:nvPicPr>
          <p:cNvPr id="32" name="図 31">
            <a:extLst>
              <a:ext uri="{FF2B5EF4-FFF2-40B4-BE49-F238E27FC236}">
                <a16:creationId xmlns:a16="http://schemas.microsoft.com/office/drawing/2014/main" id="{B0302E5C-16A3-4EAE-BC1A-F33F976408E8}"/>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a:fillRect/>
          </a:stretch>
        </p:blipFill>
        <p:spPr>
          <a:xfrm>
            <a:off x="8249379" y="2210224"/>
            <a:ext cx="1708484" cy="1132110"/>
          </a:xfrm>
          <a:prstGeom prst="rect">
            <a:avLst/>
          </a:prstGeom>
        </p:spPr>
      </p:pic>
      <p:sp>
        <p:nvSpPr>
          <p:cNvPr id="3" name="スライド番号プレースホルダー 2">
            <a:extLst>
              <a:ext uri="{FF2B5EF4-FFF2-40B4-BE49-F238E27FC236}">
                <a16:creationId xmlns:a16="http://schemas.microsoft.com/office/drawing/2014/main" id="{2B611F7E-989A-4EB9-AB51-C47F29C4FC97}"/>
              </a:ext>
            </a:extLst>
          </p:cNvPr>
          <p:cNvSpPr>
            <a:spLocks noGrp="1"/>
          </p:cNvSpPr>
          <p:nvPr>
            <p:ph type="sldNum" sz="quarter" idx="12"/>
          </p:nvPr>
        </p:nvSpPr>
        <p:spPr/>
        <p:txBody>
          <a:bodyPr/>
          <a:lstStyle/>
          <a:p>
            <a:fld id="{29F2EF1E-626E-4657-9017-205445D3C8E1}" type="slidenum">
              <a:rPr kumimoji="1" lang="ja-JP" altLang="en-US" smtClean="0"/>
              <a:t>73</a:t>
            </a:fld>
            <a:endParaRPr kumimoji="1" lang="ja-JP" altLang="en-US" dirty="0"/>
          </a:p>
        </p:txBody>
      </p:sp>
      <p:sp>
        <p:nvSpPr>
          <p:cNvPr id="14" name="楕円 13">
            <a:extLst>
              <a:ext uri="{FF2B5EF4-FFF2-40B4-BE49-F238E27FC236}">
                <a16:creationId xmlns:a16="http://schemas.microsoft.com/office/drawing/2014/main" id="{74C3AAF6-8C09-460C-BA53-5605A3EB6AC4}"/>
              </a:ext>
            </a:extLst>
          </p:cNvPr>
          <p:cNvSpPr/>
          <p:nvPr/>
        </p:nvSpPr>
        <p:spPr>
          <a:xfrm flipV="1">
            <a:off x="180309" y="733303"/>
            <a:ext cx="293254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A74B13A-D65D-44D5-BC73-625674AA4BB8}"/>
              </a:ext>
            </a:extLst>
          </p:cNvPr>
          <p:cNvSpPr/>
          <p:nvPr/>
        </p:nvSpPr>
        <p:spPr>
          <a:xfrm>
            <a:off x="7209812" y="6777278"/>
            <a:ext cx="2123729" cy="26100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関西国際空港でのプロモーション</a:t>
            </a:r>
            <a:endParaRPr lang="ja-JP" altLang="en-US" sz="900"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28D89533-81A8-417C-A428-9D7C4B78D1A8}"/>
              </a:ext>
            </a:extLst>
          </p:cNvPr>
          <p:cNvSpPr/>
          <p:nvPr/>
        </p:nvSpPr>
        <p:spPr>
          <a:xfrm>
            <a:off x="8246027" y="4675066"/>
            <a:ext cx="1712354" cy="51235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latin typeface="BIZ UDPゴシック" panose="020B0400000000000000" pitchFamily="50" charset="-128"/>
                <a:ea typeface="BIZ UDPゴシック" panose="020B0400000000000000" pitchFamily="50" charset="-128"/>
              </a:rPr>
              <a:t>大阪産</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もん</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マルシェ</a:t>
            </a:r>
            <a:br>
              <a:rPr lang="en-US" altLang="ja-JP"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Link to EXPO 2025</a:t>
            </a:r>
            <a:r>
              <a:rPr lang="ja-JP" altLang="en-US" sz="900" dirty="0">
                <a:latin typeface="BIZ UDPゴシック" panose="020B0400000000000000" pitchFamily="50" charset="-128"/>
                <a:ea typeface="BIZ UDPゴシック" panose="020B0400000000000000" pitchFamily="50" charset="-128"/>
              </a:rPr>
              <a:t>～</a:t>
            </a:r>
          </a:p>
        </p:txBody>
      </p:sp>
      <p:sp>
        <p:nvSpPr>
          <p:cNvPr id="21" name="正方形/長方形 20">
            <a:extLst>
              <a:ext uri="{FF2B5EF4-FFF2-40B4-BE49-F238E27FC236}">
                <a16:creationId xmlns:a16="http://schemas.microsoft.com/office/drawing/2014/main" id="{C0AB7C8C-1550-4614-8354-63D226C04347}"/>
              </a:ext>
            </a:extLst>
          </p:cNvPr>
          <p:cNvSpPr/>
          <p:nvPr/>
        </p:nvSpPr>
        <p:spPr>
          <a:xfrm>
            <a:off x="6669950" y="4785335"/>
            <a:ext cx="1380755" cy="21586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latin typeface="BIZ UDPゴシック" panose="020B0400000000000000" pitchFamily="50" charset="-128"/>
                <a:ea typeface="BIZ UDPゴシック" panose="020B0400000000000000" pitchFamily="50" charset="-128"/>
              </a:rPr>
              <a:t>おおさかもんマップ</a:t>
            </a:r>
          </a:p>
        </p:txBody>
      </p:sp>
      <p:pic>
        <p:nvPicPr>
          <p:cNvPr id="22" name="図 21">
            <a:extLst>
              <a:ext uri="{FF2B5EF4-FFF2-40B4-BE49-F238E27FC236}">
                <a16:creationId xmlns:a16="http://schemas.microsoft.com/office/drawing/2014/main" id="{110C334A-7750-495A-8710-9FC7D72D386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71677" y="5230306"/>
            <a:ext cx="1043399" cy="1533407"/>
          </a:xfrm>
          <a:prstGeom prst="rect">
            <a:avLst/>
          </a:prstGeom>
        </p:spPr>
      </p:pic>
      <p:pic>
        <p:nvPicPr>
          <p:cNvPr id="23" name="図 22">
            <a:extLst>
              <a:ext uri="{FF2B5EF4-FFF2-40B4-BE49-F238E27FC236}">
                <a16:creationId xmlns:a16="http://schemas.microsoft.com/office/drawing/2014/main" id="{8B90179C-EE49-447A-8649-52537905B3D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674"/>
          <a:stretch/>
        </p:blipFill>
        <p:spPr>
          <a:xfrm>
            <a:off x="7063513" y="5230306"/>
            <a:ext cx="1132024" cy="1598929"/>
          </a:xfrm>
          <a:prstGeom prst="rect">
            <a:avLst/>
          </a:prstGeom>
        </p:spPr>
      </p:pic>
      <p:pic>
        <p:nvPicPr>
          <p:cNvPr id="26" name="図 25">
            <a:extLst>
              <a:ext uri="{FF2B5EF4-FFF2-40B4-BE49-F238E27FC236}">
                <a16:creationId xmlns:a16="http://schemas.microsoft.com/office/drawing/2014/main" id="{D3D0BDA6-B17D-4D80-8F47-FB214D2E6307}"/>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542913" y="3842898"/>
            <a:ext cx="1634831" cy="929981"/>
          </a:xfrm>
          <a:prstGeom prst="rect">
            <a:avLst/>
          </a:prstGeom>
        </p:spPr>
      </p:pic>
      <p:pic>
        <p:nvPicPr>
          <p:cNvPr id="27" name="Picture 3">
            <a:extLst>
              <a:ext uri="{FF2B5EF4-FFF2-40B4-BE49-F238E27FC236}">
                <a16:creationId xmlns:a16="http://schemas.microsoft.com/office/drawing/2014/main" id="{69F7BE22-72AD-487C-B613-BAA9828DA60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60310" y="4127758"/>
            <a:ext cx="348173" cy="32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27">
            <a:extLst>
              <a:ext uri="{FF2B5EF4-FFF2-40B4-BE49-F238E27FC236}">
                <a16:creationId xmlns:a16="http://schemas.microsoft.com/office/drawing/2014/main" id="{6F8EC043-0E50-400F-A501-EAF04F4709F0}"/>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8245509" y="3794961"/>
            <a:ext cx="1712354" cy="990374"/>
          </a:xfrm>
          <a:prstGeom prst="rect">
            <a:avLst/>
          </a:prstGeom>
        </p:spPr>
      </p:pic>
      <p:pic>
        <p:nvPicPr>
          <p:cNvPr id="33" name="Picture 2">
            <a:extLst>
              <a:ext uri="{FF2B5EF4-FFF2-40B4-BE49-F238E27FC236}">
                <a16:creationId xmlns:a16="http://schemas.microsoft.com/office/drawing/2014/main" id="{B4C0D080-0FEE-45BA-8B35-D2027673A2B3}"/>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638080" y="4152391"/>
            <a:ext cx="318406" cy="30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779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480325991"/>
              </p:ext>
            </p:extLst>
          </p:nvPr>
        </p:nvGraphicFramePr>
        <p:xfrm>
          <a:off x="313267" y="950752"/>
          <a:ext cx="9587042" cy="5865264"/>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865264">
                <a:tc>
                  <a:txBody>
                    <a:bodyPr/>
                    <a:lstStyle/>
                    <a:p>
                      <a:pPr marL="182563" indent="-182563"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□訪日外客数</a:t>
                      </a:r>
                      <a:r>
                        <a:rPr lang="en-US" altLang="ja-JP" sz="1200" b="1" dirty="0">
                          <a:solidFill>
                            <a:schemeClr val="tx1"/>
                          </a:solidFill>
                          <a:latin typeface="BIZ UDPゴシック" panose="020B0400000000000000" pitchFamily="50" charset="-128"/>
                          <a:ea typeface="BIZ UDPゴシック" panose="020B0400000000000000" pitchFamily="50" charset="-128"/>
                        </a:rPr>
                        <a:t>6,000</a:t>
                      </a:r>
                      <a:r>
                        <a:rPr lang="ja-JP" altLang="en-US" sz="1200" b="1" dirty="0">
                          <a:solidFill>
                            <a:schemeClr val="tx1"/>
                          </a:solidFill>
                          <a:latin typeface="BIZ UDPゴシック" panose="020B0400000000000000" pitchFamily="50" charset="-128"/>
                          <a:ea typeface="BIZ UDPゴシック" panose="020B0400000000000000" pitchFamily="50" charset="-128"/>
                        </a:rPr>
                        <a:t>万人＊の</a:t>
                      </a:r>
                      <a:br>
                        <a:rPr lang="en-US" altLang="ja-JP" sz="1200" b="1" dirty="0">
                          <a:solidFill>
                            <a:schemeClr val="tx1"/>
                          </a:solidFill>
                          <a:latin typeface="BIZ UDPゴシック" panose="020B0400000000000000" pitchFamily="50" charset="-128"/>
                          <a:ea typeface="BIZ UDPゴシック" panose="020B0400000000000000" pitchFamily="50" charset="-128"/>
                        </a:rPr>
                      </a:br>
                      <a:r>
                        <a:rPr lang="ja-JP" altLang="en-US" sz="1200" b="1" dirty="0">
                          <a:solidFill>
                            <a:schemeClr val="tx1"/>
                          </a:solidFill>
                          <a:latin typeface="BIZ UDPゴシック" panose="020B0400000000000000" pitchFamily="50" charset="-128"/>
                          <a:ea typeface="BIZ UDPゴシック" panose="020B0400000000000000" pitchFamily="50" charset="-128"/>
                        </a:rPr>
                        <a:t>目標達成に向け、大阪・関西が牽引</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・世界基準の都市魅力発信拠点を整備</a:t>
                      </a: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BIZ UDPゴシック" panose="020B0400000000000000" pitchFamily="50" charset="-128"/>
                          <a:ea typeface="BIZ UDPゴシック" panose="020B0400000000000000" pitchFamily="50" charset="-128"/>
                        </a:rPr>
                        <a:t>・世界最高水準の成長型</a:t>
                      </a:r>
                      <a:r>
                        <a:rPr lang="en-US" altLang="ja-JP" sz="1200" b="0" dirty="0">
                          <a:solidFill>
                            <a:schemeClr val="tx1"/>
                          </a:solidFill>
                          <a:latin typeface="BIZ UDPゴシック" panose="020B0400000000000000" pitchFamily="50" charset="-128"/>
                          <a:ea typeface="BIZ UDPゴシック" panose="020B0400000000000000" pitchFamily="50" charset="-128"/>
                        </a:rPr>
                        <a:t>IR</a:t>
                      </a:r>
                      <a:r>
                        <a:rPr lang="ja-JP" altLang="en-US" sz="1200" b="0" dirty="0">
                          <a:solidFill>
                            <a:schemeClr val="tx1"/>
                          </a:solidFill>
                          <a:latin typeface="BIZ UDPゴシック" panose="020B0400000000000000" pitchFamily="50" charset="-128"/>
                          <a:ea typeface="BIZ UDPゴシック" panose="020B0400000000000000" pitchFamily="50" charset="-128"/>
                        </a:rPr>
                        <a:t>（夢洲）の開業（想定）</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・大規模アリーナを中核とした</a:t>
                      </a:r>
                      <a:br>
                        <a:rPr lang="en-US" altLang="ja-JP" sz="1200" b="0" dirty="0">
                          <a:solidFill>
                            <a:schemeClr val="tx1"/>
                          </a:solidFill>
                          <a:latin typeface="BIZ UDPゴシック" panose="020B0400000000000000" pitchFamily="50" charset="-128"/>
                          <a:ea typeface="BIZ UDPゴシック" panose="020B0400000000000000" pitchFamily="50" charset="-128"/>
                        </a:rPr>
                      </a:br>
                      <a:r>
                        <a:rPr lang="ja-JP" altLang="en-US" sz="1200" b="0" dirty="0">
                          <a:solidFill>
                            <a:schemeClr val="tx1"/>
                          </a:solidFill>
                          <a:latin typeface="BIZ UDPゴシック" panose="020B0400000000000000" pitchFamily="50" charset="-128"/>
                          <a:ea typeface="BIZ UDPゴシック" panose="020B0400000000000000" pitchFamily="50" charset="-128"/>
                        </a:rPr>
                        <a:t>大阪・関西を代表する新たな</a:t>
                      </a:r>
                      <a:br>
                        <a:rPr lang="en-US" altLang="ja-JP" sz="1200" b="0" dirty="0">
                          <a:solidFill>
                            <a:schemeClr val="tx1"/>
                          </a:solidFill>
                          <a:latin typeface="BIZ UDPゴシック" panose="020B0400000000000000" pitchFamily="50" charset="-128"/>
                          <a:ea typeface="BIZ UDPゴシック" panose="020B0400000000000000" pitchFamily="50" charset="-128"/>
                        </a:rPr>
                      </a:br>
                      <a:r>
                        <a:rPr lang="ja-JP" altLang="en-US" sz="1200" b="0" dirty="0">
                          <a:solidFill>
                            <a:schemeClr val="tx1"/>
                          </a:solidFill>
                          <a:latin typeface="BIZ UDPゴシック" panose="020B0400000000000000" pitchFamily="50" charset="-128"/>
                          <a:ea typeface="BIZ UDPゴシック" panose="020B0400000000000000" pitchFamily="50" charset="-128"/>
                        </a:rPr>
                        <a:t>スポーツ・文化の拠点を整備</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　（吹田市</a:t>
                      </a:r>
                      <a:r>
                        <a:rPr lang="en-US" altLang="ja-JP" sz="1200" b="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□国内外への魅力発信・都市ブランドの確立</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　（文化・芸術）</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92075" indent="-92075"/>
                      <a:r>
                        <a:rPr lang="ja-JP" altLang="en-US" sz="1100" b="1"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万博を契機に府内の劇場やホール、公園等で上方伝統芸能や演芸など、様々なプログラムを創作・実施することで、文化芸術活動を</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100" dirty="0">
                          <a:solidFill>
                            <a:schemeClr val="tx1"/>
                          </a:solidFill>
                          <a:latin typeface="BIZ UDゴシック" panose="020B0400000000000000" pitchFamily="49" charset="-128"/>
                          <a:ea typeface="BIZ UDゴシック" panose="020B0400000000000000" pitchFamily="49" charset="-128"/>
                        </a:rPr>
                        <a:t>活性化</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万博を契機に府内各地の文化財等を舞台と</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100" dirty="0">
                          <a:solidFill>
                            <a:schemeClr val="tx1"/>
                          </a:solidFill>
                          <a:latin typeface="BIZ UDゴシック" panose="020B0400000000000000" pitchFamily="49" charset="-128"/>
                          <a:ea typeface="BIZ UDゴシック" panose="020B0400000000000000" pitchFamily="49" charset="-128"/>
                        </a:rPr>
                        <a:t>した文化芸術プログラムを実施することで、文化資源のさらなる魅力向上を図り、地域の魅力を広く発信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indent="-92075" algn="l" defTabSz="443194">
                        <a:lnSpc>
                          <a:spcPct val="100000"/>
                        </a:lnSpc>
                        <a:spcBef>
                          <a:spcPts val="0"/>
                        </a:spcBef>
                        <a:spcAft>
                          <a:spcPts val="0"/>
                        </a:spcAft>
                        <a:defRPr/>
                      </a:pPr>
                      <a:r>
                        <a:rPr lang="ja-JP" altLang="en-US" sz="1100" b="1" dirty="0">
                          <a:solidFill>
                            <a:schemeClr val="tx1"/>
                          </a:solidFill>
                          <a:latin typeface="BIZ UDPゴシック" panose="020B0400000000000000" pitchFamily="50" charset="-128"/>
                          <a:ea typeface="BIZ UDPゴシック" panose="020B0400000000000000" pitchFamily="50" charset="-128"/>
                        </a:rPr>
                        <a:t>▶</a:t>
                      </a:r>
                      <a:r>
                        <a:rPr lang="ja-JP" altLang="en-US" sz="1100" b="0" dirty="0">
                          <a:solidFill>
                            <a:schemeClr val="tx1"/>
                          </a:solidFill>
                          <a:latin typeface="BIZ UDPゴシック" panose="020B0400000000000000" pitchFamily="50" charset="-128"/>
                          <a:ea typeface="BIZ UDPゴシック" panose="020B0400000000000000" pitchFamily="50" charset="-128"/>
                        </a:rPr>
                        <a:t>万博を契機に、府が所蔵する美術作品「大阪府</a:t>
                      </a:r>
                      <a:r>
                        <a:rPr lang="en-US" altLang="ja-JP" sz="1100" b="0" dirty="0">
                          <a:solidFill>
                            <a:schemeClr val="tx1"/>
                          </a:solidFill>
                          <a:latin typeface="BIZ UDPゴシック" panose="020B0400000000000000" pitchFamily="50" charset="-128"/>
                          <a:ea typeface="BIZ UDPゴシック" panose="020B0400000000000000" pitchFamily="50" charset="-128"/>
                        </a:rPr>
                        <a:t>20</a:t>
                      </a:r>
                      <a:r>
                        <a:rPr lang="ja-JP" altLang="en-US" sz="1100" b="0" dirty="0">
                          <a:solidFill>
                            <a:schemeClr val="tx1"/>
                          </a:solidFill>
                          <a:latin typeface="BIZ UDPゴシック" panose="020B0400000000000000" pitchFamily="50" charset="-128"/>
                          <a:ea typeface="BIZ UDPゴシック" panose="020B0400000000000000" pitchFamily="50" charset="-128"/>
                        </a:rPr>
                        <a:t>世紀美術コレクション」を府内各地に展示</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するとともに、バーチャル空間でも作品鑑賞の機会を提供し、コレクションの活用を活性化</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大阪ベイエリアにある「さきしまコスモタワー」の外壁をレーザーマッピングで彩る、光のデジタルアートを展開</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92075" marR="0" lvl="0" indent="-92075" algn="l" defTabSz="443194" rtl="0" eaLnBrk="1" fontAlgn="auto" latinLnBrk="0" hangingPunct="1">
                        <a:lnSpc>
                          <a:spcPct val="100000"/>
                        </a:lnSpc>
                        <a:spcBef>
                          <a:spcPts val="0"/>
                        </a:spcBef>
                        <a:spcAft>
                          <a:spcPts val="0"/>
                        </a:spcAft>
                        <a:buClrTx/>
                        <a:buSzTx/>
                        <a:buFontTx/>
                        <a:buNone/>
                        <a:tabLst/>
                        <a:defRPr/>
                      </a:pP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国内外への魅力発信・都市ブランドの確立</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　　（スポーツ）</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dirty="0">
                          <a:solidFill>
                            <a:schemeClr val="tx1"/>
                          </a:solidFill>
                          <a:latin typeface="BIZ UDゴシック" panose="020B0400000000000000" pitchFamily="49" charset="-128"/>
                          <a:ea typeface="BIZ UDゴシック" panose="020B0400000000000000" pitchFamily="49"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若年層を中心とした幅広い層にスポーツの魅力を発信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dirty="0">
                          <a:solidFill>
                            <a:schemeClr val="tx1"/>
                          </a:solidFill>
                          <a:latin typeface="BIZ UDゴシック" panose="020B0400000000000000" pitchFamily="49" charset="-128"/>
                          <a:ea typeface="BIZ UDゴシック" panose="020B0400000000000000" pitchFamily="49"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万博開幕直前の</a:t>
                      </a:r>
                      <a:r>
                        <a:rPr lang="ja-JP" altLang="en-US" sz="1100" dirty="0">
                          <a:solidFill>
                            <a:schemeClr val="tx1"/>
                          </a:solidFill>
                          <a:latin typeface="BIZ UDPゴシック" panose="020B0400000000000000" pitchFamily="50" charset="-128"/>
                          <a:ea typeface="BIZ UDPゴシック" panose="020B0400000000000000" pitchFamily="50" charset="-128"/>
                        </a:rPr>
                        <a:t>大阪マラソンの開催を通じ、</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ゴシック" panose="020B0400000000000000" pitchFamily="49" charset="-128"/>
                          <a:ea typeface="BIZ UDゴシック" panose="020B0400000000000000" pitchFamily="49" charset="-128"/>
                        </a:rPr>
                        <a:t>国内外のランナーや沿道観客に対して大阪の都市魅力を発信</a:t>
                      </a:r>
                      <a:r>
                        <a:rPr kumimoji="1" lang="ja-JP" altLang="en-US" sz="1100" dirty="0">
                          <a:solidFill>
                            <a:schemeClr val="tx1"/>
                          </a:solidFill>
                          <a:latin typeface="BIZ UDPゴシック" panose="020B0400000000000000" pitchFamily="50" charset="-128"/>
                          <a:ea typeface="BIZ UDPゴシック" panose="020B0400000000000000" pitchFamily="50" charset="-128"/>
                        </a:rPr>
                        <a:t>するとともに、万博開催に向けた機運を醸成</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dirty="0">
                          <a:solidFill>
                            <a:schemeClr val="tx1"/>
                          </a:solidFill>
                          <a:latin typeface="BIZ UDPゴシック" panose="020B0400000000000000" pitchFamily="50" charset="-128"/>
                          <a:ea typeface="BIZ UDPゴシック" panose="020B0400000000000000" pitchFamily="50" charset="-128"/>
                        </a:rPr>
                        <a:t>▶Ｘ</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Games Osaka 2025</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開催により、大阪のスポーツ振興や、都市ブランドの向上・都市</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魅力の発信に寄与</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noProof="0" dirty="0">
                          <a:solidFill>
                            <a:schemeClr val="tx1"/>
                          </a:solidFill>
                          <a:latin typeface="BIZ UDPゴシック" panose="020B0400000000000000" pitchFamily="50" charset="-128"/>
                          <a:ea typeface="BIZ UDPゴシック"/>
                        </a:rPr>
                        <a:t>□大阪の文化・芸術の効果的な発信</a:t>
                      </a:r>
                      <a:endParaRPr kumimoji="1" lang="en-US" altLang="ja-JP" sz="1200" b="1" i="0" u="none" strike="noStrike" noProof="0" dirty="0">
                        <a:solidFill>
                          <a:schemeClr val="tx1"/>
                        </a:solidFill>
                        <a:latin typeface="BIZ UDPゴシック" panose="020B0400000000000000" pitchFamily="50" charset="-128"/>
                        <a:ea typeface="BIZ UDPゴシック"/>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noProof="0" dirty="0">
                          <a:solidFill>
                            <a:schemeClr val="tx1"/>
                          </a:solidFill>
                          <a:latin typeface="BIZ UDPゴシック" panose="020B0400000000000000" pitchFamily="50" charset="-128"/>
                          <a:ea typeface="BIZ UDPゴシック"/>
                        </a:rPr>
                        <a:t>・多彩な大阪文化を活用した都市魅力の向上</a:t>
                      </a:r>
                      <a:endParaRPr kumimoji="1" lang="en-US" altLang="ja-JP" sz="1100" b="0" i="0" u="none" strike="noStrike" noProof="0" dirty="0">
                        <a:solidFill>
                          <a:schemeClr val="tx1"/>
                        </a:solidFill>
                        <a:latin typeface="BIZ UDPゴシック" panose="020B0400000000000000" pitchFamily="50" charset="-128"/>
                        <a:ea typeface="BIZ UDPゴシック"/>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・コレクションの鑑賞機会を継続して提供することで、</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　コレクションが大阪の新たな魅力として定着</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lvl="0">
                        <a:buNone/>
                      </a:pPr>
                      <a:endParaRPr kumimoji="1" lang="en-US" altLang="ja-JP" sz="1100" b="0" i="0" u="none" strike="noStrike" noProof="0" dirty="0">
                        <a:solidFill>
                          <a:schemeClr val="tx1"/>
                        </a:solidFill>
                        <a:latin typeface="BIZ UDPゴシック" panose="020B0400000000000000" pitchFamily="50" charset="-128"/>
                        <a:ea typeface="BIZ UDPゴシック"/>
                      </a:endParaRPr>
                    </a:p>
                    <a:p>
                      <a:pPr lvl="0">
                        <a:buNone/>
                      </a:pPr>
                      <a:r>
                        <a:rPr kumimoji="1" lang="ja-JP" altLang="en-US" sz="1200" b="1" i="0" u="none" strike="noStrike" noProof="0" dirty="0">
                          <a:solidFill>
                            <a:schemeClr val="tx1"/>
                          </a:solidFill>
                          <a:latin typeface="BIZ UDPゴシック" panose="020B0400000000000000" pitchFamily="50" charset="-128"/>
                          <a:ea typeface="BIZ UDPゴシック"/>
                        </a:rPr>
                        <a:t>□スポーツツーリズムの推進</a:t>
                      </a:r>
                    </a:p>
                    <a:p>
                      <a:pPr marL="85725" lvl="0" indent="-85725">
                        <a:buNone/>
                      </a:pPr>
                      <a:r>
                        <a:rPr kumimoji="1" lang="ja-JP" altLang="en-US" sz="1100" b="0" i="0" u="none" strike="noStrike" noProof="0" dirty="0">
                          <a:solidFill>
                            <a:schemeClr val="tx1"/>
                          </a:solidFill>
                          <a:latin typeface="BIZ UDPゴシック" panose="020B0400000000000000" pitchFamily="50" charset="-128"/>
                          <a:ea typeface="BIZ UDPゴシック"/>
                        </a:rPr>
                        <a:t>・大規模スポーツ大会の誘致・開催の実現により、観光や食等と組み合わせたスポーツツーリズムの推進</a:t>
                      </a:r>
                    </a:p>
                    <a:p>
                      <a:pPr lvl="0">
                        <a:buNone/>
                      </a:pPr>
                      <a:endParaRPr lang="en-US" altLang="ja-JP" sz="1200" b="0" i="0" u="none" strike="noStrike" noProof="0" dirty="0">
                        <a:solidFill>
                          <a:schemeClr val="tx1"/>
                        </a:solidFill>
                        <a:latin typeface="BIZ UDPゴシック" panose="020B0400000000000000" pitchFamily="50" charset="-128"/>
                        <a:ea typeface="BIZ UDPゴシック"/>
                      </a:endParaRPr>
                    </a:p>
                    <a:p>
                      <a:pPr marL="0" indent="0" algn="l">
                        <a:lnSpc>
                          <a:spcPct val="100000"/>
                        </a:lnSpc>
                        <a:spcBef>
                          <a:spcPts val="0"/>
                        </a:spcBef>
                        <a:spcAft>
                          <a:spcPts val="0"/>
                        </a:spcAft>
                      </a:pPr>
                      <a:r>
                        <a:rPr kumimoji="1" lang="ja-JP" altLang="en-US" sz="1400" b="0" dirty="0">
                          <a:solidFill>
                            <a:schemeClr val="tx1"/>
                          </a:solidFill>
                          <a:latin typeface="BIZ UDPゴシック" panose="020B0400000000000000" pitchFamily="50" charset="-128"/>
                          <a:ea typeface="BIZ UDPゴシック" panose="020B0400000000000000" pitchFamily="50" charset="-128"/>
                        </a:rPr>
                        <a:t>◆国への要望事項</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・「日本博</a:t>
                      </a:r>
                      <a:r>
                        <a:rPr kumimoji="1" lang="en-US" altLang="ja-JP" sz="1100" dirty="0">
                          <a:solidFill>
                            <a:schemeClr val="tx1"/>
                          </a:solidFill>
                          <a:latin typeface="BIZ UDPゴシック" panose="020B0400000000000000" pitchFamily="50" charset="-128"/>
                          <a:ea typeface="BIZ UDPゴシック" panose="020B0400000000000000" pitchFamily="50" charset="-128"/>
                        </a:rPr>
                        <a:t>2.0</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」の後継事業の創出や、スポーツツーリズムの</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さらなる促進</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lvl="0">
                        <a:buNone/>
                      </a:pPr>
                      <a:endParaRPr lang="en-US" altLang="ja-JP" sz="1200" b="0" i="0" u="none" strike="noStrike" noProof="0" dirty="0">
                        <a:solidFill>
                          <a:schemeClr val="tx1"/>
                        </a:solidFill>
                        <a:latin typeface="BIZ UDPゴシック" panose="020B0400000000000000" pitchFamily="50" charset="-128"/>
                        <a:ea typeface="BIZ UDPゴシック"/>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461665"/>
          </a:xfrm>
          <a:prstGeom prst="rect">
            <a:avLst/>
          </a:prstGeom>
          <a:noFill/>
          <a:ln w="6350">
            <a:noFill/>
            <a:prstDash val="solid"/>
          </a:ln>
        </p:spPr>
        <p:txBody>
          <a:bodyPr wrap="square">
            <a:spAutoFit/>
          </a:bodyPr>
          <a:lstStyle/>
          <a:p>
            <a:pPr lvl="0">
              <a:defRPr/>
            </a:pPr>
            <a:r>
              <a:rPr lang="ja-JP" altLang="en-US" sz="1200" dirty="0">
                <a:latin typeface="BIZ UDPゴシック" panose="020B0400000000000000" pitchFamily="50" charset="-128"/>
                <a:ea typeface="BIZ UDPゴシック" panose="020B0400000000000000" pitchFamily="50" charset="-128"/>
              </a:rPr>
              <a:t>　観光産業や文化・芸術活動等の活性化に向け、大阪・関西万博を呼び水に、食、歴史、文化など、大阪・関西が持つ多彩な観光資源を発信。</a:t>
            </a:r>
            <a:endParaRPr lang="en-US" altLang="ja-JP" sz="1200" dirty="0">
              <a:latin typeface="BIZ UDPゴシック" panose="020B0400000000000000" pitchFamily="50" charset="-128"/>
              <a:ea typeface="BIZ UDPゴシック" panose="020B0400000000000000" pitchFamily="50" charset="-128"/>
            </a:endParaRPr>
          </a:p>
          <a:p>
            <a:pPr lvl="0">
              <a:defRPr/>
            </a:pPr>
            <a:r>
              <a:rPr lang="ja-JP" altLang="en-US" sz="1200" dirty="0">
                <a:latin typeface="BIZ UDPゴシック" panose="020B0400000000000000" pitchFamily="50" charset="-128"/>
                <a:ea typeface="BIZ UDPゴシック" panose="020B0400000000000000" pitchFamily="50" charset="-128"/>
              </a:rPr>
              <a:t>万博レガシーを活用した都市魅力創出・発信により、わが国の観光立国の実現に大きく寄与することをめざす。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多様な都市魅力の創出･発信（文化・</a:t>
            </a:r>
            <a:r>
              <a:rPr kumimoji="1" lang="ja-JP" altLang="en-US" sz="1800" b="1" dirty="0">
                <a:solidFill>
                  <a:schemeClr val="bg1"/>
                </a:solidFill>
                <a:latin typeface="BIZ UDPゴシック" panose="020B0400000000000000" pitchFamily="50" charset="-128"/>
                <a:ea typeface="BIZ UDPゴシック" panose="020B0400000000000000" pitchFamily="50" charset="-128"/>
              </a:rPr>
              <a:t>芸術・スポーツ）</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760193"/>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3" name="スライド番号プレースホルダー 2">
            <a:extLst>
              <a:ext uri="{FF2B5EF4-FFF2-40B4-BE49-F238E27FC236}">
                <a16:creationId xmlns:a16="http://schemas.microsoft.com/office/drawing/2014/main" id="{83DA4AB5-26FF-40ED-B6B6-5DC41CEA2ADA}"/>
              </a:ext>
            </a:extLst>
          </p:cNvPr>
          <p:cNvSpPr>
            <a:spLocks noGrp="1"/>
          </p:cNvSpPr>
          <p:nvPr>
            <p:ph type="sldNum" sz="quarter" idx="12"/>
          </p:nvPr>
        </p:nvSpPr>
        <p:spPr/>
        <p:txBody>
          <a:bodyPr/>
          <a:lstStyle/>
          <a:p>
            <a:fld id="{29F2EF1E-626E-4657-9017-205445D3C8E1}" type="slidenum">
              <a:rPr kumimoji="1" lang="ja-JP" altLang="en-US" smtClean="0"/>
              <a:t>74</a:t>
            </a:fld>
            <a:endParaRPr kumimoji="1" lang="ja-JP" altLang="en-US" dirty="0"/>
          </a:p>
        </p:txBody>
      </p:sp>
      <p:sp>
        <p:nvSpPr>
          <p:cNvPr id="14" name="テキスト ボックス 13">
            <a:extLst>
              <a:ext uri="{FF2B5EF4-FFF2-40B4-BE49-F238E27FC236}">
                <a16:creationId xmlns:a16="http://schemas.microsoft.com/office/drawing/2014/main" id="{17622B42-A03E-49C4-AF9F-2F21BC6249EC}"/>
              </a:ext>
            </a:extLst>
          </p:cNvPr>
          <p:cNvSpPr txBox="1"/>
          <p:nvPr/>
        </p:nvSpPr>
        <p:spPr>
          <a:xfrm>
            <a:off x="180309" y="6928807"/>
            <a:ext cx="5559401" cy="430887"/>
          </a:xfrm>
          <a:prstGeom prst="rect">
            <a:avLst/>
          </a:prstGeom>
          <a:noFill/>
        </p:spPr>
        <p:txBody>
          <a:bodyPr wrap="square" rtlCol="0">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　＊「明日の日本を支える観光ビジョン」</a:t>
            </a:r>
          </a:p>
          <a:p>
            <a:endParaRPr kumimoji="1" lang="ja-JP" altLang="en-US" sz="1050" dirty="0"/>
          </a:p>
        </p:txBody>
      </p:sp>
    </p:spTree>
    <p:extLst>
      <p:ext uri="{BB962C8B-B14F-4D97-AF65-F5344CB8AC3E}">
        <p14:creationId xmlns:p14="http://schemas.microsoft.com/office/powerpoint/2010/main" val="4250991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a:t>
            </a:r>
            <a:r>
              <a:rPr kumimoji="1" lang="ja-JP" altLang="en-US" b="1" dirty="0">
                <a:latin typeface="BIZ UDPゴシック" panose="020B0400000000000000" pitchFamily="50" charset="-128"/>
                <a:ea typeface="BIZ UDPゴシック" panose="020B0400000000000000" pitchFamily="50" charset="-128"/>
              </a:rPr>
              <a:t>（文化・芸術</a:t>
            </a:r>
            <a:r>
              <a:rPr kumimoji="1" lang="ja-JP" altLang="en-US" b="1" dirty="0">
                <a:solidFill>
                  <a:schemeClr val="bg1"/>
                </a:solidFill>
                <a:latin typeface="BIZ UDPゴシック" panose="020B0400000000000000" pitchFamily="50" charset="-128"/>
                <a:ea typeface="BIZ UDPゴシック" panose="020B0400000000000000" pitchFamily="50" charset="-128"/>
              </a:rPr>
              <a:t>・スポーツ）</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a:off x="180309" y="688474"/>
            <a:ext cx="128273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6081" y="1396355"/>
            <a:ext cx="9272824" cy="830997"/>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indent="-92075"/>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万博を契機に府内の劇場やホール、公園等で上方伝統芸能や演芸など、様々な文化芸術プログラムを創作・実施することで、文化芸術活動を活性化</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□文化・芸術</a:t>
            </a:r>
          </a:p>
        </p:txBody>
      </p:sp>
      <p:sp>
        <p:nvSpPr>
          <p:cNvPr id="8" name="テキスト ボックス 7">
            <a:extLst>
              <a:ext uri="{FF2B5EF4-FFF2-40B4-BE49-F238E27FC236}">
                <a16:creationId xmlns:a16="http://schemas.microsoft.com/office/drawing/2014/main" id="{63B76DEA-364E-485B-BEFD-FC334F8CA6F6}"/>
              </a:ext>
            </a:extLst>
          </p:cNvPr>
          <p:cNvSpPr txBox="1"/>
          <p:nvPr/>
        </p:nvSpPr>
        <p:spPr>
          <a:xfrm>
            <a:off x="467202" y="3408830"/>
            <a:ext cx="5541414" cy="1015663"/>
          </a:xfrm>
          <a:prstGeom prst="rect">
            <a:avLst/>
          </a:prstGeom>
          <a:noFill/>
        </p:spPr>
        <p:txBody>
          <a:bodyPr wrap="square" rtlCol="0">
            <a:spAutoFit/>
          </a:bodyPr>
          <a:lstStyle/>
          <a:p>
            <a:pPr marL="93663" indent="-93663"/>
            <a:r>
              <a:rPr kumimoji="1" lang="ja-JP" altLang="en-US" sz="1200" dirty="0">
                <a:latin typeface="BIZ UDPゴシック" panose="020B0400000000000000" pitchFamily="50" charset="-128"/>
                <a:ea typeface="BIZ UDPゴシック" panose="020B0400000000000000" pitchFamily="50" charset="-128"/>
              </a:rPr>
              <a:t>・万博を契機に、国内外からの多くの来阪者に大阪の文化芸術を楽しんでもらうことを目的に、令和</a:t>
            </a:r>
            <a:r>
              <a:rPr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年度より多彩で豊かな大阪の文化芸術の魅力発信を強化する「大阪国際文化芸術プロジェクト」を実施</a:t>
            </a:r>
            <a:endParaRPr kumimoji="1" lang="en-US" altLang="ja-JP" sz="1200" dirty="0">
              <a:latin typeface="BIZ UDPゴシック" panose="020B0400000000000000" pitchFamily="50" charset="-128"/>
              <a:ea typeface="BIZ UDPゴシック" panose="020B0400000000000000" pitchFamily="50" charset="-128"/>
            </a:endParaRPr>
          </a:p>
          <a:p>
            <a:pPr marL="93663" indent="-93663"/>
            <a:r>
              <a:rPr lang="ja-JP" altLang="en-US" sz="1200" dirty="0">
                <a:latin typeface="BIZ UDPゴシック" panose="020B0400000000000000" pitchFamily="50" charset="-128"/>
                <a:ea typeface="BIZ UDPゴシック" panose="020B0400000000000000" pitchFamily="50" charset="-128"/>
              </a:rPr>
              <a:t>・令和</a:t>
            </a:r>
            <a:r>
              <a:rPr lang="en-US" altLang="zh-TW"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年度 </a:t>
            </a:r>
            <a:r>
              <a:rPr lang="en-US" altLang="zh-TW" sz="1200" dirty="0">
                <a:latin typeface="BIZ UDPゴシック" panose="020B0400000000000000" pitchFamily="50" charset="-128"/>
                <a:ea typeface="BIZ UDPゴシック" panose="020B0400000000000000" pitchFamily="50" charset="-128"/>
              </a:rPr>
              <a:t>95</a:t>
            </a:r>
            <a:r>
              <a:rPr lang="zh-TW" altLang="en-US" sz="1200" dirty="0">
                <a:latin typeface="BIZ UDPゴシック" panose="020B0400000000000000" pitchFamily="50" charset="-128"/>
                <a:ea typeface="BIZ UDPゴシック" panose="020B0400000000000000" pitchFamily="50" charset="-128"/>
              </a:rPr>
              <a:t>公演、</a:t>
            </a:r>
            <a:r>
              <a:rPr lang="ja-JP" altLang="en-US" sz="1200" dirty="0">
                <a:latin typeface="BIZ UDPゴシック" panose="020B0400000000000000" pitchFamily="50" charset="-128"/>
                <a:ea typeface="BIZ UDPゴシック" panose="020B0400000000000000" pitchFamily="50" charset="-128"/>
              </a:rPr>
              <a:t>令和</a:t>
            </a:r>
            <a:r>
              <a:rPr lang="en-US" altLang="zh-TW" sz="1200" dirty="0">
                <a:latin typeface="BIZ UDPゴシック" panose="020B0400000000000000" pitchFamily="50" charset="-128"/>
                <a:ea typeface="BIZ UDPゴシック" panose="020B0400000000000000" pitchFamily="50" charset="-128"/>
              </a:rPr>
              <a:t>6</a:t>
            </a:r>
            <a:r>
              <a:rPr lang="ja-JP" altLang="en-US" sz="1200" dirty="0">
                <a:latin typeface="BIZ UDPゴシック" panose="020B0400000000000000" pitchFamily="50" charset="-128"/>
                <a:ea typeface="BIZ UDPゴシック" panose="020B0400000000000000" pitchFamily="50" charset="-128"/>
              </a:rPr>
              <a:t>年度 </a:t>
            </a:r>
            <a:r>
              <a:rPr lang="en-US" altLang="ja-JP" sz="1200" dirty="0">
                <a:latin typeface="BIZ UDPゴシック" panose="020B0400000000000000" pitchFamily="50" charset="-128"/>
                <a:ea typeface="BIZ UDPゴシック" panose="020B0400000000000000" pitchFamily="50" charset="-128"/>
              </a:rPr>
              <a:t>96</a:t>
            </a:r>
            <a:r>
              <a:rPr lang="zh-TW" altLang="en-US" sz="1200" dirty="0">
                <a:latin typeface="BIZ UDPゴシック" panose="020B0400000000000000" pitchFamily="50" charset="-128"/>
                <a:ea typeface="BIZ UDPゴシック" panose="020B0400000000000000" pitchFamily="50" charset="-128"/>
              </a:rPr>
              <a:t>公演、</a:t>
            </a:r>
            <a:r>
              <a:rPr lang="ja-JP" altLang="en-US" sz="1200" dirty="0">
                <a:latin typeface="BIZ UDPゴシック" panose="020B0400000000000000" pitchFamily="50" charset="-128"/>
                <a:ea typeface="BIZ UDPゴシック" panose="020B0400000000000000" pitchFamily="50" charset="-128"/>
              </a:rPr>
              <a:t>令和</a:t>
            </a:r>
            <a:r>
              <a:rPr lang="en-US" altLang="zh-TW" sz="1200" dirty="0">
                <a:latin typeface="BIZ UDPゴシック" panose="020B0400000000000000" pitchFamily="50" charset="-128"/>
                <a:ea typeface="BIZ UDPゴシック" panose="020B0400000000000000" pitchFamily="50" charset="-128"/>
              </a:rPr>
              <a:t>7</a:t>
            </a:r>
            <a:r>
              <a:rPr lang="ja-JP" altLang="en-US" sz="1200" dirty="0">
                <a:latin typeface="BIZ UDPゴシック" panose="020B0400000000000000" pitchFamily="50" charset="-128"/>
                <a:ea typeface="BIZ UDPゴシック" panose="020B0400000000000000" pitchFamily="50" charset="-128"/>
              </a:rPr>
              <a:t>年度 ６４</a:t>
            </a:r>
            <a:r>
              <a:rPr lang="zh-TW" altLang="en-US" sz="1200" dirty="0">
                <a:latin typeface="BIZ UDPゴシック" panose="020B0400000000000000" pitchFamily="50" charset="-128"/>
                <a:ea typeface="BIZ UDPゴシック" panose="020B0400000000000000" pitchFamily="50" charset="-128"/>
              </a:rPr>
              <a:t>公演</a:t>
            </a:r>
            <a:endParaRPr lang="en-US" altLang="zh-TW" sz="1200" dirty="0">
              <a:latin typeface="BIZ UDPゴシック" panose="020B0400000000000000" pitchFamily="50" charset="-128"/>
              <a:ea typeface="BIZ UDPゴシック" panose="020B0400000000000000" pitchFamily="50" charset="-128"/>
            </a:endParaRPr>
          </a:p>
          <a:p>
            <a:pPr marL="93663" indent="-93663"/>
            <a:r>
              <a:rPr lang="ja-JP" altLang="en-US" sz="1200" dirty="0">
                <a:latin typeface="BIZ UDPゴシック" panose="020B0400000000000000" pitchFamily="50" charset="-128"/>
                <a:ea typeface="BIZ UDPゴシック" panose="020B0400000000000000" pitchFamily="50" charset="-128"/>
              </a:rPr>
              <a:t>　</a:t>
            </a:r>
            <a:r>
              <a:rPr lang="zh-TW"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令和７年</a:t>
            </a:r>
            <a:r>
              <a:rPr lang="en-US" altLang="zh-TW"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月</a:t>
            </a:r>
            <a:r>
              <a:rPr lang="en-US" altLang="zh-TW" sz="1200" dirty="0">
                <a:latin typeface="BIZ UDPゴシック" panose="020B0400000000000000" pitchFamily="50" charset="-128"/>
                <a:ea typeface="BIZ UDPゴシック" panose="020B0400000000000000" pitchFamily="50" charset="-128"/>
              </a:rPr>
              <a:t>13</a:t>
            </a:r>
            <a:r>
              <a:rPr lang="ja-JP" altLang="en-US" sz="1200" dirty="0">
                <a:latin typeface="BIZ UDPゴシック" panose="020B0400000000000000" pitchFamily="50" charset="-128"/>
                <a:ea typeface="BIZ UDPゴシック" panose="020B0400000000000000" pitchFamily="50" charset="-128"/>
              </a:rPr>
              <a:t>日</a:t>
            </a:r>
            <a:r>
              <a:rPr lang="zh-TW" altLang="en-US" sz="1200" dirty="0">
                <a:latin typeface="BIZ UDPゴシック" panose="020B0400000000000000" pitchFamily="50" charset="-128"/>
                <a:ea typeface="BIZ UDPゴシック" panose="020B0400000000000000" pitchFamily="50" charset="-128"/>
              </a:rPr>
              <a:t>時点</a:t>
            </a:r>
            <a:r>
              <a:rPr lang="ja-JP" altLang="en-US" sz="1200" dirty="0">
                <a:latin typeface="BIZ UDPゴシック" panose="020B0400000000000000" pitchFamily="50" charset="-128"/>
                <a:ea typeface="BIZ UDPゴシック" panose="020B0400000000000000" pitchFamily="50" charset="-128"/>
              </a:rPr>
              <a:t>終了分</a:t>
            </a:r>
            <a:r>
              <a:rPr lang="zh-TW" altLang="en-US" sz="1200" dirty="0">
                <a:latin typeface="BIZ UDPゴシック" panose="020B0400000000000000" pitchFamily="50" charset="-128"/>
                <a:ea typeface="BIZ UDPゴシック" panose="020B0400000000000000" pitchFamily="50" charset="-128"/>
              </a:rPr>
              <a:t>）</a:t>
            </a:r>
            <a:endParaRPr lang="en-US" altLang="zh-TW"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13EBB614-E4AA-4AF0-84DF-6E56ED386502}"/>
              </a:ext>
            </a:extLst>
          </p:cNvPr>
          <p:cNvSpPr txBox="1"/>
          <p:nvPr/>
        </p:nvSpPr>
        <p:spPr>
          <a:xfrm>
            <a:off x="386081" y="4793316"/>
            <a:ext cx="7177144" cy="354969"/>
          </a:xfrm>
          <a:prstGeom prst="rect">
            <a:avLst/>
          </a:prstGeom>
          <a:noFill/>
        </p:spPr>
        <p:txBody>
          <a:bodyPr wrap="square">
            <a:spAutoFit/>
          </a:bodyPr>
          <a:lstStyle/>
          <a:p>
            <a:pPr algn="l">
              <a:lnSpc>
                <a:spcPts val="2500"/>
              </a:lnSpc>
            </a:pPr>
            <a:r>
              <a:rPr kumimoji="1" lang="ja-JP" altLang="en-US" sz="1200" b="1" dirty="0">
                <a:latin typeface="BIZ UDPゴシック" panose="020B0400000000000000" pitchFamily="50" charset="-128"/>
                <a:ea typeface="BIZ UDPゴシック" panose="020B0400000000000000" pitchFamily="50" charset="-128"/>
              </a:rPr>
              <a:t>■ 大阪国際文化芸術プロジェクト</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（一部）</a:t>
            </a:r>
            <a:endParaRPr kumimoji="1" lang="zh-TW" altLang="en-US" sz="1200" b="1" dirty="0">
              <a:latin typeface="BIZ UDPゴシック" panose="020B0400000000000000" pitchFamily="50" charset="-128"/>
              <a:ea typeface="BIZ UDPゴシック" panose="020B0400000000000000" pitchFamily="50" charset="-128"/>
            </a:endParaRPr>
          </a:p>
        </p:txBody>
      </p:sp>
      <p:graphicFrame>
        <p:nvGraphicFramePr>
          <p:cNvPr id="31" name="表 30">
            <a:extLst>
              <a:ext uri="{FF2B5EF4-FFF2-40B4-BE49-F238E27FC236}">
                <a16:creationId xmlns:a16="http://schemas.microsoft.com/office/drawing/2014/main" id="{B2A20B21-9B98-4AC4-A090-4CF2AAE4E5F9}"/>
              </a:ext>
            </a:extLst>
          </p:cNvPr>
          <p:cNvGraphicFramePr>
            <a:graphicFrameLocks noGrp="1"/>
          </p:cNvGraphicFramePr>
          <p:nvPr>
            <p:extLst>
              <p:ext uri="{D42A27DB-BD31-4B8C-83A1-F6EECF244321}">
                <p14:modId xmlns:p14="http://schemas.microsoft.com/office/powerpoint/2010/main" val="1749151104"/>
              </p:ext>
            </p:extLst>
          </p:nvPr>
        </p:nvGraphicFramePr>
        <p:xfrm>
          <a:off x="512604" y="5207331"/>
          <a:ext cx="9077356" cy="1440000"/>
        </p:xfrm>
        <a:graphic>
          <a:graphicData uri="http://schemas.openxmlformats.org/drawingml/2006/table">
            <a:tbl>
              <a:tblPr firstRow="1" bandRow="1">
                <a:tableStyleId>{5940675A-B579-460E-94D1-54222C63F5DA}</a:tableStyleId>
              </a:tblPr>
              <a:tblGrid>
                <a:gridCol w="2585703">
                  <a:extLst>
                    <a:ext uri="{9D8B030D-6E8A-4147-A177-3AD203B41FA5}">
                      <a16:colId xmlns:a16="http://schemas.microsoft.com/office/drawing/2014/main" val="3939033764"/>
                    </a:ext>
                  </a:extLst>
                </a:gridCol>
                <a:gridCol w="3320248">
                  <a:extLst>
                    <a:ext uri="{9D8B030D-6E8A-4147-A177-3AD203B41FA5}">
                      <a16:colId xmlns:a16="http://schemas.microsoft.com/office/drawing/2014/main" val="1121967615"/>
                    </a:ext>
                  </a:extLst>
                </a:gridCol>
                <a:gridCol w="1589103">
                  <a:extLst>
                    <a:ext uri="{9D8B030D-6E8A-4147-A177-3AD203B41FA5}">
                      <a16:colId xmlns:a16="http://schemas.microsoft.com/office/drawing/2014/main" val="1302438693"/>
                    </a:ext>
                  </a:extLst>
                </a:gridCol>
                <a:gridCol w="1582302">
                  <a:extLst>
                    <a:ext uri="{9D8B030D-6E8A-4147-A177-3AD203B41FA5}">
                      <a16:colId xmlns:a16="http://schemas.microsoft.com/office/drawing/2014/main" val="357290774"/>
                    </a:ext>
                  </a:extLst>
                </a:gridCol>
              </a:tblGrid>
              <a:tr h="283911">
                <a:tc>
                  <a:txBody>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イベント名</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概要</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開催期間</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開催場所</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84173932"/>
                  </a:ext>
                </a:extLst>
              </a:tr>
              <a:tr h="597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上方伝統芸能公演</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能楽・人形浄瑠璃文楽・歌舞伎</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ユネスコ無形文化遺産にも登録されている「能楽、人形浄瑠璃文楽、歌舞伎」や「日本舞踊」の特別公演</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BIZ UDPゴシック" panose="020B0400000000000000" pitchFamily="50" charset="-128"/>
                          <a:ea typeface="BIZ UDPゴシック" panose="020B0400000000000000" pitchFamily="50" charset="-128"/>
                        </a:rPr>
                        <a:t>5</a:t>
                      </a:r>
                      <a:r>
                        <a:rPr kumimoji="1" lang="ja-JP" altLang="en-US" sz="105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050" b="0" dirty="0">
                          <a:solidFill>
                            <a:schemeClr val="tx1"/>
                          </a:solidFill>
                          <a:latin typeface="BIZ UDPゴシック" panose="020B0400000000000000" pitchFamily="50" charset="-128"/>
                          <a:ea typeface="BIZ UDPゴシック" panose="020B0400000000000000" pitchFamily="50" charset="-128"/>
                        </a:rPr>
                        <a:t>10</a:t>
                      </a:r>
                      <a:r>
                        <a:rPr kumimoji="1" lang="ja-JP" altLang="en-US" sz="1050" b="0" dirty="0">
                          <a:solidFill>
                            <a:schemeClr val="tx1"/>
                          </a:solidFill>
                          <a:latin typeface="BIZ UDPゴシック" panose="020B0400000000000000" pitchFamily="50" charset="-128"/>
                          <a:ea typeface="BIZ UDPゴシック" panose="020B0400000000000000" pitchFamily="50" charset="-128"/>
                        </a:rPr>
                        <a:t>日（土）</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b="0" u="none" dirty="0">
                          <a:solidFill>
                            <a:schemeClr val="tx1"/>
                          </a:solidFill>
                          <a:latin typeface="BIZ UDPゴシック" panose="020B0400000000000000" pitchFamily="50" charset="-128"/>
                          <a:ea typeface="BIZ UDPゴシック" panose="020B0400000000000000" pitchFamily="50" charset="-128"/>
                        </a:rPr>
                        <a:t>EXPO</a:t>
                      </a: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ホール</a:t>
                      </a:r>
                      <a:br>
                        <a:rPr kumimoji="1" lang="en-US" altLang="ja-JP" sz="1050" b="0" u="none" dirty="0">
                          <a:solidFill>
                            <a:schemeClr val="tx1"/>
                          </a:solidFill>
                          <a:latin typeface="BIZ UDPゴシック" panose="020B0400000000000000" pitchFamily="50" charset="-128"/>
                          <a:ea typeface="BIZ UDPゴシック" panose="020B0400000000000000" pitchFamily="50" charset="-128"/>
                        </a:rPr>
                      </a:b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「シャインハット」</a:t>
                      </a:r>
                      <a:endParaRPr kumimoji="1" lang="en-US" altLang="ja-JP" sz="105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88525116"/>
                  </a:ext>
                </a:extLst>
              </a:tr>
              <a:tr h="558506">
                <a:tc>
                  <a:txBody>
                    <a:bodyPr/>
                    <a:lstStyle/>
                    <a:p>
                      <a:pPr algn="ctr"/>
                      <a:r>
                        <a:rPr kumimoji="1" lang="ja-JP" altLang="en-US" sz="1050" b="1" u="none" dirty="0">
                          <a:solidFill>
                            <a:sysClr val="windowText" lastClr="000000"/>
                          </a:solidFill>
                          <a:latin typeface="BIZ UDPゴシック" panose="020B0400000000000000" pitchFamily="50" charset="-128"/>
                          <a:ea typeface="BIZ UDPゴシック" panose="020B0400000000000000" pitchFamily="50" charset="-128"/>
                        </a:rPr>
                        <a:t>大阪城西の丸薪能</a:t>
                      </a:r>
                      <a:r>
                        <a:rPr kumimoji="1" lang="en-US" altLang="ja-JP" sz="1050" b="1" u="none" dirty="0">
                          <a:solidFill>
                            <a:sysClr val="windowText" lastClr="000000"/>
                          </a:solidFill>
                          <a:latin typeface="BIZ UDPゴシック" panose="020B0400000000000000" pitchFamily="50" charset="-128"/>
                          <a:ea typeface="BIZ UDPゴシック" panose="020B0400000000000000" pitchFamily="50" charset="-128"/>
                        </a:rPr>
                        <a:t>2025</a:t>
                      </a:r>
                      <a:endParaRPr kumimoji="1" lang="en-US" altLang="ja-JP" sz="1050" b="1" dirty="0">
                        <a:solidFill>
                          <a:sysClr val="windowText" lastClr="00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全国的に著名な能楽師や狂言師が集結する大規模な薪能を、大阪城西の丸庭園で華やかに開催</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00000"/>
                        </a:lnSpc>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５月２４日（土）、</a:t>
                      </a:r>
                      <a:br>
                        <a:rPr kumimoji="1" lang="en-US" altLang="ja-JP" sz="1050" b="0" dirty="0">
                          <a:solidFill>
                            <a:schemeClr val="tx1"/>
                          </a:solidFill>
                          <a:latin typeface="BIZ UDPゴシック" panose="020B0400000000000000" pitchFamily="50" charset="-128"/>
                          <a:ea typeface="BIZ UDPゴシック" panose="020B0400000000000000" pitchFamily="50" charset="-128"/>
                        </a:rPr>
                      </a:br>
                      <a:r>
                        <a:rPr kumimoji="1" lang="ja-JP" altLang="en-US" sz="1050" b="0" dirty="0">
                          <a:solidFill>
                            <a:schemeClr val="tx1"/>
                          </a:solidFill>
                          <a:latin typeface="BIZ UDPゴシック" panose="020B0400000000000000" pitchFamily="50" charset="-128"/>
                          <a:ea typeface="BIZ UDPゴシック" panose="020B0400000000000000" pitchFamily="50" charset="-128"/>
                        </a:rPr>
                        <a:t>２５日（日）</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大阪城西の丸庭園</a:t>
                      </a:r>
                      <a:br>
                        <a:rPr kumimoji="1" lang="en-US" altLang="ja-JP" sz="1050" b="0" u="none" dirty="0">
                          <a:solidFill>
                            <a:schemeClr val="tx1"/>
                          </a:solidFill>
                          <a:latin typeface="BIZ UDPゴシック" panose="020B0400000000000000" pitchFamily="50" charset="-128"/>
                          <a:ea typeface="BIZ UDPゴシック" panose="020B0400000000000000" pitchFamily="50" charset="-128"/>
                        </a:rPr>
                      </a:b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特設舞台</a:t>
                      </a:r>
                      <a:endParaRPr kumimoji="1" lang="en-US" altLang="ja-JP" sz="1050" b="0" dirty="0">
                        <a:solidFill>
                          <a:sysClr val="windowText" lastClr="00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9814950"/>
                  </a:ext>
                </a:extLst>
              </a:tr>
            </a:tbl>
          </a:graphicData>
        </a:graphic>
      </p:graphicFrame>
      <p:sp>
        <p:nvSpPr>
          <p:cNvPr id="3" name="スライド番号プレースホルダー 2">
            <a:extLst>
              <a:ext uri="{FF2B5EF4-FFF2-40B4-BE49-F238E27FC236}">
                <a16:creationId xmlns:a16="http://schemas.microsoft.com/office/drawing/2014/main" id="{F323E66F-4A24-43C3-9F00-683D10D36889}"/>
              </a:ext>
            </a:extLst>
          </p:cNvPr>
          <p:cNvSpPr>
            <a:spLocks noGrp="1"/>
          </p:cNvSpPr>
          <p:nvPr>
            <p:ph type="sldNum" sz="quarter" idx="12"/>
          </p:nvPr>
        </p:nvSpPr>
        <p:spPr/>
        <p:txBody>
          <a:bodyPr/>
          <a:lstStyle/>
          <a:p>
            <a:fld id="{29F2EF1E-626E-4657-9017-205445D3C8E1}" type="slidenum">
              <a:rPr kumimoji="1" lang="ja-JP" altLang="en-US" smtClean="0"/>
              <a:t>75</a:t>
            </a:fld>
            <a:endParaRPr kumimoji="1" lang="ja-JP" altLang="en-US" dirty="0"/>
          </a:p>
        </p:txBody>
      </p:sp>
      <p:sp>
        <p:nvSpPr>
          <p:cNvPr id="18" name="正方形/長方形 17">
            <a:extLst>
              <a:ext uri="{FF2B5EF4-FFF2-40B4-BE49-F238E27FC236}">
                <a16:creationId xmlns:a16="http://schemas.microsoft.com/office/drawing/2014/main" id="{CE6DD007-3C22-4EA4-A93F-1D34DA6061BE}"/>
              </a:ext>
            </a:extLst>
          </p:cNvPr>
          <p:cNvSpPr/>
          <p:nvPr/>
        </p:nvSpPr>
        <p:spPr>
          <a:xfrm>
            <a:off x="5825772" y="4196228"/>
            <a:ext cx="1992472" cy="60327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上方伝統芸能公演</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（能楽・人形浄瑠璃文楽・歌舞伎）</a:t>
            </a:r>
          </a:p>
        </p:txBody>
      </p:sp>
      <p:sp>
        <p:nvSpPr>
          <p:cNvPr id="19" name="正方形/長方形 18">
            <a:extLst>
              <a:ext uri="{FF2B5EF4-FFF2-40B4-BE49-F238E27FC236}">
                <a16:creationId xmlns:a16="http://schemas.microsoft.com/office/drawing/2014/main" id="{DB7E98F4-D8C3-4207-81B3-7BF94D6C32E8}"/>
              </a:ext>
            </a:extLst>
          </p:cNvPr>
          <p:cNvSpPr/>
          <p:nvPr/>
        </p:nvSpPr>
        <p:spPr>
          <a:xfrm>
            <a:off x="7855513" y="4259690"/>
            <a:ext cx="1826855" cy="31841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大阪城西の丸薪能</a:t>
            </a:r>
            <a:r>
              <a:rPr lang="en-US" altLang="ja-JP" sz="1000" dirty="0">
                <a:solidFill>
                  <a:schemeClr val="tx1"/>
                </a:solidFill>
                <a:latin typeface="BIZ UDPゴシック" panose="020B0400000000000000" pitchFamily="50" charset="-128"/>
                <a:ea typeface="BIZ UDPゴシック" panose="020B0400000000000000" pitchFamily="50" charset="-128"/>
              </a:rPr>
              <a:t>2025</a:t>
            </a:r>
            <a:endParaRPr lang="ja-JP" altLang="en-US" sz="1000" dirty="0">
              <a:solidFill>
                <a:schemeClr val="tx1"/>
              </a:solidFill>
              <a:latin typeface="BIZ UDPゴシック" panose="020B0400000000000000" pitchFamily="50" charset="-128"/>
              <a:ea typeface="BIZ UDPゴシック" panose="020B0400000000000000" pitchFamily="50" charset="-128"/>
            </a:endParaRPr>
          </a:p>
        </p:txBody>
      </p:sp>
      <p:pic>
        <p:nvPicPr>
          <p:cNvPr id="20" name="図 19" descr="屋内, テーブル, 座る, 男 が含まれている画像&#10;&#10;AI によって生成されたコンテンツは間違っている可能性があります。">
            <a:extLst>
              <a:ext uri="{FF2B5EF4-FFF2-40B4-BE49-F238E27FC236}">
                <a16:creationId xmlns:a16="http://schemas.microsoft.com/office/drawing/2014/main" id="{8C295A6C-47D3-4DBA-86CC-BB11373145BD}"/>
              </a:ext>
            </a:extLst>
          </p:cNvPr>
          <p:cNvPicPr/>
          <p:nvPr/>
        </p:nvPicPr>
        <p:blipFill>
          <a:blip r:embed="rId3" cstate="email">
            <a:extLst>
              <a:ext uri="{28A0092B-C50C-407E-A947-70E740481C1C}">
                <a14:useLocalDpi xmlns:a14="http://schemas.microsoft.com/office/drawing/2010/main" val="0"/>
              </a:ext>
            </a:extLst>
          </a:blip>
          <a:stretch>
            <a:fillRect/>
          </a:stretch>
        </p:blipFill>
        <p:spPr bwMode="auto">
          <a:xfrm>
            <a:off x="5890570" y="3101723"/>
            <a:ext cx="1860828" cy="1188895"/>
          </a:xfrm>
          <a:prstGeom prst="rect">
            <a:avLst/>
          </a:prstGeom>
          <a:noFill/>
          <a:ln>
            <a:noFill/>
          </a:ln>
        </p:spPr>
      </p:pic>
      <p:pic>
        <p:nvPicPr>
          <p:cNvPr id="21" name="図 20" descr="夜にライトアップされている建物&#10;&#10;AI によって生成されたコンテンツは間違っている可能性があります。">
            <a:extLst>
              <a:ext uri="{FF2B5EF4-FFF2-40B4-BE49-F238E27FC236}">
                <a16:creationId xmlns:a16="http://schemas.microsoft.com/office/drawing/2014/main" id="{E093CE51-F291-4714-9282-8EEB6231DFC4}"/>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78977" y="3097525"/>
            <a:ext cx="1779928" cy="1175361"/>
          </a:xfrm>
          <a:prstGeom prst="rect">
            <a:avLst/>
          </a:prstGeom>
          <a:noFill/>
          <a:ln>
            <a:noFill/>
          </a:ln>
          <a:extLst>
            <a:ext uri="{53640926-AAD7-44D8-BBD7-CCE9431645EC}">
              <a14:shadowObscured xmlns:a14="http://schemas.microsoft.com/office/drawing/2010/main"/>
            </a:ext>
          </a:extLst>
        </p:spPr>
      </p:pic>
      <p:sp>
        <p:nvSpPr>
          <p:cNvPr id="23" name="テキスト ボックス 22">
            <a:extLst>
              <a:ext uri="{FF2B5EF4-FFF2-40B4-BE49-F238E27FC236}">
                <a16:creationId xmlns:a16="http://schemas.microsoft.com/office/drawing/2014/main" id="{F7DE2644-22BA-49C2-A9CB-15FD1B3A44EB}"/>
              </a:ext>
            </a:extLst>
          </p:cNvPr>
          <p:cNvSpPr txBox="1"/>
          <p:nvPr/>
        </p:nvSpPr>
        <p:spPr>
          <a:xfrm>
            <a:off x="332862" y="3079689"/>
            <a:ext cx="6126015" cy="307777"/>
          </a:xfrm>
          <a:prstGeom prst="rect">
            <a:avLst/>
          </a:prstGeom>
          <a:noFill/>
        </p:spPr>
        <p:txBody>
          <a:bodyPr wrap="square" rtlCol="0">
            <a:spAutoFit/>
          </a:bodyPr>
          <a:lstStyle/>
          <a:p>
            <a:r>
              <a:rPr lang="ja-JP" altLang="en-US" sz="1400" b="1" dirty="0">
                <a:latin typeface="BIZ UDPゴシック" panose="020B0400000000000000" pitchFamily="50" charset="-128"/>
                <a:ea typeface="BIZ UDPゴシック" panose="020B0400000000000000" pitchFamily="50" charset="-128"/>
              </a:rPr>
              <a:t>▶大阪国際文化芸術プロジェクト</a:t>
            </a:r>
            <a:endParaRPr lang="en-US" altLang="ja-JP" sz="1400" b="1" dirty="0">
              <a:latin typeface="BIZ UDPゴシック" panose="020B0400000000000000" pitchFamily="50" charset="-128"/>
              <a:ea typeface="BIZ UDPゴシック" panose="020B0400000000000000" pitchFamily="50" charset="-128"/>
            </a:endParaRPr>
          </a:p>
        </p:txBody>
      </p:sp>
      <p:sp>
        <p:nvSpPr>
          <p:cNvPr id="32" name="楕円 31">
            <a:extLst>
              <a:ext uri="{FF2B5EF4-FFF2-40B4-BE49-F238E27FC236}">
                <a16:creationId xmlns:a16="http://schemas.microsoft.com/office/drawing/2014/main" id="{09A29888-B05E-4274-9BA0-CE28B851290B}"/>
              </a:ext>
            </a:extLst>
          </p:cNvPr>
          <p:cNvSpPr/>
          <p:nvPr/>
        </p:nvSpPr>
        <p:spPr>
          <a:xfrm>
            <a:off x="180309" y="868879"/>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33" name="楕円 32">
            <a:extLst>
              <a:ext uri="{FF2B5EF4-FFF2-40B4-BE49-F238E27FC236}">
                <a16:creationId xmlns:a16="http://schemas.microsoft.com/office/drawing/2014/main" id="{3DB513BF-CC93-4C49-919F-E325A0AF4E01}"/>
              </a:ext>
            </a:extLst>
          </p:cNvPr>
          <p:cNvSpPr/>
          <p:nvPr/>
        </p:nvSpPr>
        <p:spPr>
          <a:xfrm>
            <a:off x="180309" y="2487255"/>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7892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a:t>
            </a:r>
            <a:r>
              <a:rPr kumimoji="1" lang="ja-JP" altLang="en-US" b="1" dirty="0">
                <a:latin typeface="BIZ UDPゴシック" panose="020B0400000000000000" pitchFamily="50" charset="-128"/>
                <a:ea typeface="BIZ UDPゴシック" panose="020B0400000000000000" pitchFamily="50" charset="-128"/>
              </a:rPr>
              <a:t>（文化・芸術</a:t>
            </a:r>
            <a:r>
              <a:rPr kumimoji="1" lang="ja-JP" altLang="en-US" b="1" dirty="0">
                <a:solidFill>
                  <a:schemeClr val="bg1"/>
                </a:solidFill>
                <a:latin typeface="BIZ UDPゴシック" panose="020B0400000000000000" pitchFamily="50" charset="-128"/>
                <a:ea typeface="BIZ UDPゴシック" panose="020B0400000000000000" pitchFamily="50" charset="-128"/>
              </a:rPr>
              <a:t>・スポーツ）</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a:off x="180309" y="688474"/>
            <a:ext cx="128273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1739" y="1432124"/>
            <a:ext cx="9268287" cy="810042"/>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indent="-92075"/>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万博を契機に府内各地の文化財等を舞台とした文化芸術プログラムを実施することで、文化資源のさらなる魅力向上を図り、地域の魅力を広く発信</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□文化・芸術</a:t>
            </a:r>
          </a:p>
        </p:txBody>
      </p:sp>
      <p:sp>
        <p:nvSpPr>
          <p:cNvPr id="8" name="テキスト ボックス 7">
            <a:extLst>
              <a:ext uri="{FF2B5EF4-FFF2-40B4-BE49-F238E27FC236}">
                <a16:creationId xmlns:a16="http://schemas.microsoft.com/office/drawing/2014/main" id="{63B76DEA-364E-485B-BEFD-FC334F8CA6F6}"/>
              </a:ext>
            </a:extLst>
          </p:cNvPr>
          <p:cNvSpPr txBox="1"/>
          <p:nvPr/>
        </p:nvSpPr>
        <p:spPr>
          <a:xfrm>
            <a:off x="403707" y="3284361"/>
            <a:ext cx="5600530" cy="1015663"/>
          </a:xfrm>
          <a:prstGeom prst="rect">
            <a:avLst/>
          </a:prstGeom>
          <a:noFill/>
        </p:spPr>
        <p:txBody>
          <a:bodyPr wrap="square" rtlCol="0">
            <a:spAutoFit/>
          </a:bodyPr>
          <a:lstStyle/>
          <a:p>
            <a:pPr marL="92075" indent="-92075"/>
            <a:r>
              <a:rPr kumimoji="1" lang="ja-JP" altLang="en-US" sz="1200" dirty="0">
                <a:latin typeface="BIZ UDPゴシック" panose="020B0400000000000000" pitchFamily="50" charset="-128"/>
                <a:ea typeface="BIZ UDPゴシック" panose="020B0400000000000000" pitchFamily="50" charset="-128"/>
              </a:rPr>
              <a:t>・万博を契機に来阪者を府内各地に誘客するため、市町村等とも連携し、府内各地の日本遺産や文化財等の文化資源を活用した公演等を中心とした、複合的な</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文化芸術プログラムを実施</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・令和</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年度 </a:t>
            </a:r>
            <a:r>
              <a:rPr kumimoji="1" lang="en-US" altLang="ja-JP" sz="1200" dirty="0">
                <a:latin typeface="BIZ UDPゴシック" panose="020B0400000000000000" pitchFamily="50" charset="-128"/>
                <a:ea typeface="BIZ UDPゴシック" panose="020B0400000000000000" pitchFamily="50" charset="-128"/>
              </a:rPr>
              <a:t>37</a:t>
            </a:r>
            <a:r>
              <a:rPr kumimoji="1" lang="ja-JP" altLang="en-US" sz="1200" dirty="0">
                <a:latin typeface="BIZ UDPゴシック" panose="020B0400000000000000" pitchFamily="50" charset="-128"/>
                <a:ea typeface="BIZ UDPゴシック" panose="020B0400000000000000" pitchFamily="50" charset="-128"/>
              </a:rPr>
              <a:t>公演、令和</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年度 </a:t>
            </a:r>
            <a:r>
              <a:rPr kumimoji="1" lang="en-US" altLang="ja-JP" sz="1200" dirty="0">
                <a:latin typeface="BIZ UDPゴシック" panose="020B0400000000000000" pitchFamily="50" charset="-128"/>
                <a:ea typeface="BIZ UDPゴシック" panose="020B0400000000000000" pitchFamily="50" charset="-128"/>
              </a:rPr>
              <a:t>49</a:t>
            </a:r>
            <a:r>
              <a:rPr kumimoji="1" lang="ja-JP" altLang="en-US" sz="1200" dirty="0">
                <a:latin typeface="BIZ UDPゴシック" panose="020B0400000000000000" pitchFamily="50" charset="-128"/>
                <a:ea typeface="BIZ UDPゴシック" panose="020B0400000000000000" pitchFamily="50" charset="-128"/>
              </a:rPr>
              <a:t>公演、令和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年度 </a:t>
            </a:r>
            <a:r>
              <a:rPr kumimoji="1" lang="en-US" altLang="ja-JP" sz="1200" dirty="0">
                <a:latin typeface="BIZ UDPゴシック" panose="020B0400000000000000" pitchFamily="50" charset="-128"/>
                <a:ea typeface="BIZ UDPゴシック" panose="020B0400000000000000" pitchFamily="50" charset="-128"/>
              </a:rPr>
              <a:t>11</a:t>
            </a:r>
            <a:r>
              <a:rPr kumimoji="1" lang="ja-JP" altLang="en-US" sz="1200" dirty="0">
                <a:latin typeface="BIZ UDPゴシック" panose="020B0400000000000000" pitchFamily="50" charset="-128"/>
                <a:ea typeface="BIZ UDPゴシック" panose="020B0400000000000000" pitchFamily="50" charset="-128"/>
              </a:rPr>
              <a:t>公演</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（令和７年</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13</a:t>
            </a:r>
            <a:r>
              <a:rPr kumimoji="1" lang="ja-JP" altLang="en-US" sz="1200" dirty="0">
                <a:latin typeface="BIZ UDPゴシック" panose="020B0400000000000000" pitchFamily="50" charset="-128"/>
                <a:ea typeface="BIZ UDPゴシック" panose="020B0400000000000000" pitchFamily="50" charset="-128"/>
              </a:rPr>
              <a:t>日時点終了分）</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13EBB614-E4AA-4AF0-84DF-6E56ED386502}"/>
              </a:ext>
            </a:extLst>
          </p:cNvPr>
          <p:cNvSpPr txBox="1"/>
          <p:nvPr/>
        </p:nvSpPr>
        <p:spPr>
          <a:xfrm>
            <a:off x="354248" y="4601816"/>
            <a:ext cx="7177144" cy="354969"/>
          </a:xfrm>
          <a:prstGeom prst="rect">
            <a:avLst/>
          </a:prstGeom>
          <a:noFill/>
        </p:spPr>
        <p:txBody>
          <a:bodyPr wrap="square">
            <a:spAutoFit/>
          </a:bodyPr>
          <a:lstStyle/>
          <a:p>
            <a:pPr algn="l">
              <a:lnSpc>
                <a:spcPts val="2500"/>
              </a:lnSpc>
            </a:pPr>
            <a:r>
              <a:rPr kumimoji="1" lang="ja-JP" altLang="en-US" sz="1200" b="1" dirty="0">
                <a:latin typeface="BIZ UDPゴシック" panose="020B0400000000000000" pitchFamily="50" charset="-128"/>
                <a:ea typeface="BIZ UDPゴシック" panose="020B0400000000000000" pitchFamily="50" charset="-128"/>
              </a:rPr>
              <a:t>■ 大阪文化資源魅力向上事業</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（一部）</a:t>
            </a:r>
            <a:endParaRPr kumimoji="1" lang="zh-TW" altLang="en-US" sz="1200" b="1" dirty="0">
              <a:latin typeface="BIZ UDPゴシック" panose="020B0400000000000000" pitchFamily="50" charset="-128"/>
              <a:ea typeface="BIZ UDPゴシック" panose="020B0400000000000000" pitchFamily="50" charset="-128"/>
            </a:endParaRPr>
          </a:p>
        </p:txBody>
      </p:sp>
      <p:graphicFrame>
        <p:nvGraphicFramePr>
          <p:cNvPr id="31" name="表 30">
            <a:extLst>
              <a:ext uri="{FF2B5EF4-FFF2-40B4-BE49-F238E27FC236}">
                <a16:creationId xmlns:a16="http://schemas.microsoft.com/office/drawing/2014/main" id="{B2A20B21-9B98-4AC4-A090-4CF2AAE4E5F9}"/>
              </a:ext>
            </a:extLst>
          </p:cNvPr>
          <p:cNvGraphicFramePr>
            <a:graphicFrameLocks noGrp="1"/>
          </p:cNvGraphicFramePr>
          <p:nvPr>
            <p:extLst>
              <p:ext uri="{D42A27DB-BD31-4B8C-83A1-F6EECF244321}">
                <p14:modId xmlns:p14="http://schemas.microsoft.com/office/powerpoint/2010/main" val="4286556043"/>
              </p:ext>
            </p:extLst>
          </p:nvPr>
        </p:nvGraphicFramePr>
        <p:xfrm>
          <a:off x="403406" y="5025402"/>
          <a:ext cx="9322971" cy="1773034"/>
        </p:xfrm>
        <a:graphic>
          <a:graphicData uri="http://schemas.openxmlformats.org/drawingml/2006/table">
            <a:tbl>
              <a:tblPr firstRow="1" bandRow="1">
                <a:tableStyleId>{5940675A-B579-460E-94D1-54222C63F5DA}</a:tableStyleId>
              </a:tblPr>
              <a:tblGrid>
                <a:gridCol w="3081000">
                  <a:extLst>
                    <a:ext uri="{9D8B030D-6E8A-4147-A177-3AD203B41FA5}">
                      <a16:colId xmlns:a16="http://schemas.microsoft.com/office/drawing/2014/main" val="3939033764"/>
                    </a:ext>
                  </a:extLst>
                </a:gridCol>
                <a:gridCol w="3110591">
                  <a:extLst>
                    <a:ext uri="{9D8B030D-6E8A-4147-A177-3AD203B41FA5}">
                      <a16:colId xmlns:a16="http://schemas.microsoft.com/office/drawing/2014/main" val="1121967615"/>
                    </a:ext>
                  </a:extLst>
                </a:gridCol>
                <a:gridCol w="1448172">
                  <a:extLst>
                    <a:ext uri="{9D8B030D-6E8A-4147-A177-3AD203B41FA5}">
                      <a16:colId xmlns:a16="http://schemas.microsoft.com/office/drawing/2014/main" val="1302438693"/>
                    </a:ext>
                  </a:extLst>
                </a:gridCol>
                <a:gridCol w="1683208">
                  <a:extLst>
                    <a:ext uri="{9D8B030D-6E8A-4147-A177-3AD203B41FA5}">
                      <a16:colId xmlns:a16="http://schemas.microsoft.com/office/drawing/2014/main" val="357290774"/>
                    </a:ext>
                  </a:extLst>
                </a:gridCol>
              </a:tblGrid>
              <a:tr h="283911">
                <a:tc>
                  <a:txBody>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イベント名</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概要</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開催期間</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開催場所</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84173932"/>
                  </a:ext>
                </a:extLst>
              </a:tr>
              <a:tr h="597583">
                <a:tc>
                  <a:txBody>
                    <a:bodyP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枚方宿 古今東西音絵巻</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～宿場町と鍵屋で音と歴史を楽しもう～</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江戸時代、京と大坂を結ぶ京街道と淀川を往来する上で重要な場所であった宿場町「枚方宿」で、様々な音が交わる特別なイベントを開催</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50000"/>
                        </a:lnSpc>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５月１１日（日）</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市立枚方宿</a:t>
                      </a:r>
                      <a:r>
                        <a:rPr kumimoji="1" lang="zh-TW" altLang="en-US" sz="1050" b="0" u="none" dirty="0">
                          <a:solidFill>
                            <a:schemeClr val="tx1"/>
                          </a:solidFill>
                          <a:latin typeface="BIZ UDPゴシック" panose="020B0400000000000000" pitchFamily="50" charset="-128"/>
                          <a:ea typeface="BIZ UDPゴシック" panose="020B0400000000000000" pitchFamily="50" charset="-128"/>
                        </a:rPr>
                        <a:t>鍵屋資料館</a:t>
                      </a:r>
                      <a:r>
                        <a:rPr kumimoji="1" lang="en-US" altLang="zh-TW" sz="105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枚方公園青少年センター</a:t>
                      </a:r>
                      <a:r>
                        <a:rPr kumimoji="1" lang="zh-TW" altLang="en-US" sz="1050" b="0" u="none" dirty="0">
                          <a:solidFill>
                            <a:schemeClr val="tx1"/>
                          </a:solidFill>
                          <a:latin typeface="BIZ UDPゴシック" panose="020B0400000000000000" pitchFamily="50" charset="-128"/>
                          <a:ea typeface="BIZ UDPゴシック" panose="020B0400000000000000" pitchFamily="50" charset="-128"/>
                        </a:rPr>
                        <a:t>（枚方市）</a:t>
                      </a:r>
                      <a:endParaRPr kumimoji="1" lang="en-US" altLang="ja-JP" sz="105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88525116"/>
                  </a:ext>
                </a:extLst>
              </a:tr>
              <a:tr h="558506">
                <a:tc>
                  <a:txBody>
                    <a:bodyP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和泉きつね演劇祭</a:t>
                      </a:r>
                    </a:p>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～久保惣記念美術館で文楽とオペラを楽しもう～</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和泉市の北部、信太地域にのこる“葛の葉伝説”にも登場する「狐」をテーマに、人形浄瑠璃文楽「芦屋道満大内鑑」とオペラ「おこんじょうるり」をお楽しみいただける特別な舞台を、</a:t>
                      </a:r>
                      <a:br>
                        <a:rPr kumimoji="1" lang="en-US" altLang="ja-JP" sz="1050" b="0" dirty="0">
                          <a:solidFill>
                            <a:schemeClr val="tx1"/>
                          </a:solidFill>
                          <a:latin typeface="BIZ UDPゴシック" panose="020B0400000000000000" pitchFamily="50" charset="-128"/>
                          <a:ea typeface="BIZ UDPゴシック" panose="020B0400000000000000" pitchFamily="50" charset="-128"/>
                        </a:rPr>
                      </a:br>
                      <a:r>
                        <a:rPr kumimoji="1" lang="ja-JP" altLang="en-US" sz="1050" b="0" dirty="0">
                          <a:solidFill>
                            <a:schemeClr val="tx1"/>
                          </a:solidFill>
                          <a:latin typeface="BIZ UDPゴシック" panose="020B0400000000000000" pitchFamily="50" charset="-128"/>
                          <a:ea typeface="BIZ UDPゴシック" panose="020B0400000000000000" pitchFamily="50" charset="-128"/>
                        </a:rPr>
                        <a:t>ラニーノーズをゲストに迎え上演</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８月１６日（土）</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1050" b="0" dirty="0">
                          <a:solidFill>
                            <a:sysClr val="windowText" lastClr="000000"/>
                          </a:solidFill>
                          <a:latin typeface="BIZ UDPゴシック" panose="020B0400000000000000" pitchFamily="50" charset="-128"/>
                          <a:ea typeface="BIZ UDPゴシック" panose="020B0400000000000000" pitchFamily="50" charset="-128"/>
                        </a:rPr>
                        <a:t>久保惣記念美術館</a:t>
                      </a:r>
                      <a:br>
                        <a:rPr kumimoji="1" lang="en-US" altLang="zh-TW" sz="1050" b="0" dirty="0">
                          <a:solidFill>
                            <a:sysClr val="windowText" lastClr="000000"/>
                          </a:solidFill>
                          <a:latin typeface="BIZ UDPゴシック" panose="020B0400000000000000" pitchFamily="50" charset="-128"/>
                          <a:ea typeface="BIZ UDPゴシック" panose="020B0400000000000000" pitchFamily="50" charset="-128"/>
                        </a:rPr>
                      </a:br>
                      <a:r>
                        <a:rPr kumimoji="1" lang="zh-TW" altLang="en-US" sz="1050" b="0" dirty="0">
                          <a:solidFill>
                            <a:sysClr val="windowText" lastClr="000000"/>
                          </a:solidFill>
                          <a:latin typeface="BIZ UDPゴシック" panose="020B0400000000000000" pitchFamily="50" charset="-128"/>
                          <a:ea typeface="BIZ UDPゴシック" panose="020B0400000000000000" pitchFamily="50" charset="-128"/>
                        </a:rPr>
                        <a:t>（和泉市）</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9814950"/>
                  </a:ext>
                </a:extLst>
              </a:tr>
            </a:tbl>
          </a:graphicData>
        </a:graphic>
      </p:graphicFrame>
      <p:sp>
        <p:nvSpPr>
          <p:cNvPr id="3" name="スライド番号プレースホルダー 2">
            <a:extLst>
              <a:ext uri="{FF2B5EF4-FFF2-40B4-BE49-F238E27FC236}">
                <a16:creationId xmlns:a16="http://schemas.microsoft.com/office/drawing/2014/main" id="{F323E66F-4A24-43C3-9F00-683D10D36889}"/>
              </a:ext>
            </a:extLst>
          </p:cNvPr>
          <p:cNvSpPr>
            <a:spLocks noGrp="1"/>
          </p:cNvSpPr>
          <p:nvPr>
            <p:ph type="sldNum" sz="quarter" idx="12"/>
          </p:nvPr>
        </p:nvSpPr>
        <p:spPr/>
        <p:txBody>
          <a:bodyPr/>
          <a:lstStyle/>
          <a:p>
            <a:fld id="{29F2EF1E-626E-4657-9017-205445D3C8E1}" type="slidenum">
              <a:rPr kumimoji="1" lang="ja-JP" altLang="en-US" smtClean="0"/>
              <a:t>76</a:t>
            </a:fld>
            <a:endParaRPr kumimoji="1" lang="ja-JP" altLang="en-US" dirty="0"/>
          </a:p>
        </p:txBody>
      </p:sp>
      <p:sp>
        <p:nvSpPr>
          <p:cNvPr id="23" name="テキスト ボックス 22">
            <a:extLst>
              <a:ext uri="{FF2B5EF4-FFF2-40B4-BE49-F238E27FC236}">
                <a16:creationId xmlns:a16="http://schemas.microsoft.com/office/drawing/2014/main" id="{F7DE2644-22BA-49C2-A9CB-15FD1B3A44EB}"/>
              </a:ext>
            </a:extLst>
          </p:cNvPr>
          <p:cNvSpPr txBox="1"/>
          <p:nvPr/>
        </p:nvSpPr>
        <p:spPr>
          <a:xfrm>
            <a:off x="354248" y="2983999"/>
            <a:ext cx="6126015" cy="307777"/>
          </a:xfrm>
          <a:prstGeom prst="rect">
            <a:avLst/>
          </a:prstGeom>
          <a:noFill/>
        </p:spPr>
        <p:txBody>
          <a:bodyPr wrap="square" rtlCol="0">
            <a:spAutoFit/>
          </a:bodyPr>
          <a:lstStyle/>
          <a:p>
            <a:r>
              <a:rPr lang="ja-JP" altLang="en-US" sz="1400" b="1" dirty="0">
                <a:latin typeface="BIZ UDPゴシック" panose="020B0400000000000000" pitchFamily="50" charset="-128"/>
                <a:ea typeface="BIZ UDPゴシック" panose="020B0400000000000000" pitchFamily="50" charset="-128"/>
              </a:rPr>
              <a:t>▶大阪文化資源魅力向上事業</a:t>
            </a:r>
            <a:endParaRPr lang="en-US" altLang="ja-JP" sz="1400" b="1"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BFF10083-896D-4095-B58B-976987B369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76348" y="2880438"/>
            <a:ext cx="1797717" cy="1198477"/>
          </a:xfrm>
          <a:prstGeom prst="rect">
            <a:avLst/>
          </a:prstGeom>
        </p:spPr>
      </p:pic>
      <p:pic>
        <p:nvPicPr>
          <p:cNvPr id="6" name="図 5">
            <a:extLst>
              <a:ext uri="{FF2B5EF4-FFF2-40B4-BE49-F238E27FC236}">
                <a16:creationId xmlns:a16="http://schemas.microsoft.com/office/drawing/2014/main" id="{0BF9D81F-5517-4B25-9126-B5C6EF09FAE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28661" y="2876872"/>
            <a:ext cx="1797716" cy="1198477"/>
          </a:xfrm>
          <a:prstGeom prst="rect">
            <a:avLst/>
          </a:prstGeom>
        </p:spPr>
      </p:pic>
      <p:sp>
        <p:nvSpPr>
          <p:cNvPr id="19" name="楕円 18">
            <a:extLst>
              <a:ext uri="{FF2B5EF4-FFF2-40B4-BE49-F238E27FC236}">
                <a16:creationId xmlns:a16="http://schemas.microsoft.com/office/drawing/2014/main" id="{4B0ADFCB-AFED-4F84-B0C7-A138261794D1}"/>
              </a:ext>
            </a:extLst>
          </p:cNvPr>
          <p:cNvSpPr/>
          <p:nvPr/>
        </p:nvSpPr>
        <p:spPr>
          <a:xfrm>
            <a:off x="180008" y="895832"/>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0" name="楕円 19">
            <a:extLst>
              <a:ext uri="{FF2B5EF4-FFF2-40B4-BE49-F238E27FC236}">
                <a16:creationId xmlns:a16="http://schemas.microsoft.com/office/drawing/2014/main" id="{CD9BEC81-B8CA-430E-AF90-A3E66E473029}"/>
              </a:ext>
            </a:extLst>
          </p:cNvPr>
          <p:cNvSpPr/>
          <p:nvPr/>
        </p:nvSpPr>
        <p:spPr>
          <a:xfrm>
            <a:off x="229467" y="2490212"/>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17" name="正方形/長方形 16">
            <a:extLst>
              <a:ext uri="{FF2B5EF4-FFF2-40B4-BE49-F238E27FC236}">
                <a16:creationId xmlns:a16="http://schemas.microsoft.com/office/drawing/2014/main" id="{1FF9342D-7392-45D4-95A5-B66270FD2E7D}"/>
              </a:ext>
            </a:extLst>
          </p:cNvPr>
          <p:cNvSpPr/>
          <p:nvPr/>
        </p:nvSpPr>
        <p:spPr>
          <a:xfrm>
            <a:off x="6076349" y="4078915"/>
            <a:ext cx="1797716" cy="48298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枚方宿 古今東西音絵巻</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～宿場町と鍵屋で音と</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歴史を楽しもう～</a:t>
            </a:r>
          </a:p>
        </p:txBody>
      </p:sp>
      <p:sp>
        <p:nvSpPr>
          <p:cNvPr id="18" name="正方形/長方形 17">
            <a:extLst>
              <a:ext uri="{FF2B5EF4-FFF2-40B4-BE49-F238E27FC236}">
                <a16:creationId xmlns:a16="http://schemas.microsoft.com/office/drawing/2014/main" id="{AFC39A1C-711A-4134-A4C3-1BA6F3A23047}"/>
              </a:ext>
            </a:extLst>
          </p:cNvPr>
          <p:cNvSpPr/>
          <p:nvPr/>
        </p:nvSpPr>
        <p:spPr>
          <a:xfrm>
            <a:off x="7946176" y="4064175"/>
            <a:ext cx="1780201" cy="48298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和泉きつね演劇祭</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～久保惣記念美術館で文楽とオペラを楽しもう～</a:t>
            </a:r>
          </a:p>
        </p:txBody>
      </p:sp>
    </p:spTree>
    <p:extLst>
      <p:ext uri="{BB962C8B-B14F-4D97-AF65-F5344CB8AC3E}">
        <p14:creationId xmlns:p14="http://schemas.microsoft.com/office/powerpoint/2010/main" val="52985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a:extLst>
              <a:ext uri="{FF2B5EF4-FFF2-40B4-BE49-F238E27FC236}">
                <a16:creationId xmlns:a16="http://schemas.microsoft.com/office/drawing/2014/main" id="{31414179-AB18-49F5-8AA1-43EF434CE53A}"/>
              </a:ext>
            </a:extLst>
          </p:cNvPr>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正方形/長方形 74">
            <a:extLst>
              <a:ext uri="{FF2B5EF4-FFF2-40B4-BE49-F238E27FC236}">
                <a16:creationId xmlns:a16="http://schemas.microsoft.com/office/drawing/2014/main" id="{D4A9BBC2-1EC3-4ED4-9DFB-C21163B0640E}"/>
              </a:ext>
            </a:extLst>
          </p:cNvPr>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76" name="楕円 75">
            <a:extLst>
              <a:ext uri="{FF2B5EF4-FFF2-40B4-BE49-F238E27FC236}">
                <a16:creationId xmlns:a16="http://schemas.microsoft.com/office/drawing/2014/main" id="{31A89CBC-2135-47E8-9E8F-E4DD4C3E172B}"/>
              </a:ext>
            </a:extLst>
          </p:cNvPr>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7" name="正方形/長方形 76">
            <a:extLst>
              <a:ext uri="{FF2B5EF4-FFF2-40B4-BE49-F238E27FC236}">
                <a16:creationId xmlns:a16="http://schemas.microsoft.com/office/drawing/2014/main" id="{AAA9A93F-F223-4B30-9852-8D54F54ED655}"/>
              </a:ext>
            </a:extLst>
          </p:cNvPr>
          <p:cNvSpPr/>
          <p:nvPr/>
        </p:nvSpPr>
        <p:spPr>
          <a:xfrm>
            <a:off x="1456622" y="120617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大阪・関西がわが国の「観光立国」の実現を牽引</a:t>
            </a:r>
          </a:p>
        </p:txBody>
      </p:sp>
      <p:sp>
        <p:nvSpPr>
          <p:cNvPr id="78" name="角丸四角形 7">
            <a:extLst>
              <a:ext uri="{FF2B5EF4-FFF2-40B4-BE49-F238E27FC236}">
                <a16:creationId xmlns:a16="http://schemas.microsoft.com/office/drawing/2014/main" id="{29B61640-1319-4283-A824-D0620F89C262}"/>
              </a:ext>
            </a:extLst>
          </p:cNvPr>
          <p:cNvSpPr/>
          <p:nvPr/>
        </p:nvSpPr>
        <p:spPr>
          <a:xfrm>
            <a:off x="1294518" y="1970651"/>
            <a:ext cx="712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多彩な観光資源を活かし、訪日外客数</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万人の達成に貢献する大阪・関西へ</a:t>
            </a:r>
            <a:endPar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79" name="図 78">
            <a:extLst>
              <a:ext uri="{FF2B5EF4-FFF2-40B4-BE49-F238E27FC236}">
                <a16:creationId xmlns:a16="http://schemas.microsoft.com/office/drawing/2014/main" id="{75798A0E-9113-4000-A880-E35E039D08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11874" y="2835891"/>
            <a:ext cx="4248579" cy="3117947"/>
          </a:xfrm>
          <a:prstGeom prst="rect">
            <a:avLst/>
          </a:prstGeom>
        </p:spPr>
      </p:pic>
      <p:sp>
        <p:nvSpPr>
          <p:cNvPr id="80" name="テキスト ボックス 79">
            <a:extLst>
              <a:ext uri="{FF2B5EF4-FFF2-40B4-BE49-F238E27FC236}">
                <a16:creationId xmlns:a16="http://schemas.microsoft.com/office/drawing/2014/main" id="{1D40DC17-493F-4679-8CCD-DFB662170FFE}"/>
              </a:ext>
            </a:extLst>
          </p:cNvPr>
          <p:cNvSpPr txBox="1"/>
          <p:nvPr/>
        </p:nvSpPr>
        <p:spPr>
          <a:xfrm>
            <a:off x="1294518" y="2877715"/>
            <a:ext cx="3635046" cy="2492990"/>
          </a:xfrm>
          <a:prstGeom prst="rect">
            <a:avLst/>
          </a:prstGeom>
          <a:noFill/>
        </p:spPr>
        <p:txBody>
          <a:bodyPr wrap="square" rtlCol="0">
            <a:spAutoFit/>
          </a:bodyPr>
          <a:lstStyle/>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万博に向けて世界第一級の文化・観光拠点を形成。</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多様な観光ニーズに対応した広域観光ルートの充実をはかり、万博来訪者をはじめ観光客の大阪・関西から日本各地への周遊・滞在を促進。</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8900" lvl="0" indent="-88900">
              <a:defRPr/>
            </a:pPr>
            <a:r>
              <a:rPr lang="ja-JP" altLang="en-US" sz="1200" dirty="0">
                <a:latin typeface="BIZ UDPゴシック" panose="020B0400000000000000" pitchFamily="50" charset="-128"/>
                <a:ea typeface="BIZ UDPゴシック" panose="020B0400000000000000" pitchFamily="50" charset="-128"/>
              </a:rPr>
              <a:t>► 世界各国からの来訪者の玄関口となる関西国際空港の受入体制を万全にするとともに、移動の利便性を高めることで、快適に観光・滞在してもらえるよう、おもてなしの心をもってお迎えする。</a:t>
            </a:r>
            <a:endParaRPr lang="en-US" altLang="ja-JP" sz="1200" dirty="0">
              <a:latin typeface="BIZ UDPゴシック" panose="020B0400000000000000" pitchFamily="50" charset="-128"/>
              <a:ea typeface="BIZ UDPゴシック" panose="020B0400000000000000" pitchFamily="50"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IR</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の実現等、さらなるにぎわいや活力を創出。</a:t>
            </a:r>
            <a:b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大阪・関西が訪日外客数</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1" name="平行四辺形 80">
            <a:extLst>
              <a:ext uri="{FF2B5EF4-FFF2-40B4-BE49-F238E27FC236}">
                <a16:creationId xmlns:a16="http://schemas.microsoft.com/office/drawing/2014/main" id="{AA0DBB7C-208B-4B2E-B263-E18FC5040099}"/>
              </a:ext>
            </a:extLst>
          </p:cNvPr>
          <p:cNvSpPr/>
          <p:nvPr/>
        </p:nvSpPr>
        <p:spPr>
          <a:xfrm>
            <a:off x="4939560" y="4042450"/>
            <a:ext cx="1573407" cy="365778"/>
          </a:xfrm>
          <a:prstGeom prst="parallelogram">
            <a:avLst>
              <a:gd name="adj" fmla="val 73387"/>
            </a:avLst>
          </a:prstGeom>
          <a:solidFill>
            <a:schemeClr val="accent5"/>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大阪・関西から</a:t>
            </a:r>
            <a:endParaRPr kumimoji="1" lang="en-US" altLang="ja-JP"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日本各地へ！</a:t>
            </a:r>
          </a:p>
        </p:txBody>
      </p:sp>
      <p:sp>
        <p:nvSpPr>
          <p:cNvPr id="82" name="正方形/長方形 81">
            <a:extLst>
              <a:ext uri="{FF2B5EF4-FFF2-40B4-BE49-F238E27FC236}">
                <a16:creationId xmlns:a16="http://schemas.microsoft.com/office/drawing/2014/main" id="{FBB5E94F-4123-4ADA-9ACE-D17E82CEE4BE}"/>
              </a:ext>
            </a:extLst>
          </p:cNvPr>
          <p:cNvSpPr/>
          <p:nvPr/>
        </p:nvSpPr>
        <p:spPr>
          <a:xfrm>
            <a:off x="412706" y="706091"/>
            <a:ext cx="4673643"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「観光・文化</a:t>
            </a:r>
            <a:r>
              <a:rPr kumimoji="1" lang="ja-JP" altLang="en-US" sz="1400" dirty="0">
                <a:solidFill>
                  <a:schemeClr val="bg1"/>
                </a:solidFill>
                <a:latin typeface="BIZ UDPゴシック" panose="020B0400000000000000" pitchFamily="50" charset="-128"/>
                <a:ea typeface="BIZ UDPゴシック" panose="020B0400000000000000" pitchFamily="50" charset="-128"/>
              </a:rPr>
              <a:t>・</a:t>
            </a:r>
            <a:r>
              <a:rPr kumimoji="1" lang="ja-JP" altLang="en-US" sz="1400" b="0" i="0"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おもてなし」分野における未来社会の姿</a:t>
            </a:r>
          </a:p>
        </p:txBody>
      </p:sp>
      <p:sp>
        <p:nvSpPr>
          <p:cNvPr id="2" name="スライド番号プレースホルダー 1">
            <a:extLst>
              <a:ext uri="{FF2B5EF4-FFF2-40B4-BE49-F238E27FC236}">
                <a16:creationId xmlns:a16="http://schemas.microsoft.com/office/drawing/2014/main" id="{CF7B35F1-A656-4155-9D96-C620C8E8C5EC}"/>
              </a:ext>
            </a:extLst>
          </p:cNvPr>
          <p:cNvSpPr>
            <a:spLocks noGrp="1"/>
          </p:cNvSpPr>
          <p:nvPr>
            <p:ph type="sldNum" sz="quarter" idx="4"/>
          </p:nvPr>
        </p:nvSpPr>
        <p:spPr>
          <a:xfrm>
            <a:off x="7804481" y="6777600"/>
            <a:ext cx="2268141" cy="383297"/>
          </a:xfrm>
        </p:spPr>
        <p:txBody>
          <a:bodyPr/>
          <a:lstStyle/>
          <a:p>
            <a:fld id="{939B3220-1779-44EA-8831-6F61BDC7602A}" type="slidenum">
              <a:rPr kumimoji="1" lang="ja-JP" altLang="en-US" smtClean="0"/>
              <a:pPr/>
              <a:t>59</a:t>
            </a:fld>
            <a:endParaRPr kumimoji="1" lang="ja-JP" altLang="en-US" dirty="0"/>
          </a:p>
        </p:txBody>
      </p:sp>
    </p:spTree>
    <p:extLst>
      <p:ext uri="{BB962C8B-B14F-4D97-AF65-F5344CB8AC3E}">
        <p14:creationId xmlns:p14="http://schemas.microsoft.com/office/powerpoint/2010/main" val="1709729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a:t>
            </a:r>
            <a:r>
              <a:rPr kumimoji="1" lang="ja-JP" altLang="en-US" b="1" dirty="0">
                <a:latin typeface="BIZ UDPゴシック" panose="020B0400000000000000" pitchFamily="50" charset="-128"/>
                <a:ea typeface="BIZ UDPゴシック" panose="020B0400000000000000" pitchFamily="50" charset="-128"/>
              </a:rPr>
              <a:t>（文化・芸術</a:t>
            </a:r>
            <a:r>
              <a:rPr kumimoji="1" lang="ja-JP" altLang="en-US" b="1" dirty="0">
                <a:solidFill>
                  <a:schemeClr val="bg1"/>
                </a:solidFill>
                <a:latin typeface="BIZ UDPゴシック" panose="020B0400000000000000" pitchFamily="50" charset="-128"/>
                <a:ea typeface="BIZ UDPゴシック" panose="020B0400000000000000" pitchFamily="50" charset="-128"/>
              </a:rPr>
              <a:t>・スポーツ）</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a:off x="180309" y="688474"/>
            <a:ext cx="128273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7467" y="1520965"/>
            <a:ext cx="9284853" cy="940043"/>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185738" indent="-185738"/>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万博を契機に、府が所蔵する美術作品「大阪府</a:t>
            </a:r>
            <a:r>
              <a:rPr lang="en-US" altLang="ja-JP" sz="1400" dirty="0">
                <a:solidFill>
                  <a:schemeClr val="tx1"/>
                </a:solidFill>
                <a:latin typeface="BIZ UDゴシック" panose="020B0400000000000000" pitchFamily="49" charset="-128"/>
                <a:ea typeface="BIZ UDゴシック" panose="020B0400000000000000" pitchFamily="49" charset="-128"/>
              </a:rPr>
              <a:t>20</a:t>
            </a:r>
            <a:r>
              <a:rPr lang="ja-JP" altLang="en-US" sz="1400" dirty="0">
                <a:solidFill>
                  <a:schemeClr val="tx1"/>
                </a:solidFill>
                <a:latin typeface="BIZ UDゴシック" panose="020B0400000000000000" pitchFamily="49" charset="-128"/>
                <a:ea typeface="BIZ UDゴシック" panose="020B0400000000000000" pitchFamily="49" charset="-128"/>
              </a:rPr>
              <a:t>世紀美術コレクション」を府内各地に展示するとともに、</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92075" indent="-92075"/>
            <a:r>
              <a:rPr kumimoji="1" lang="ja-JP" altLang="en-US" sz="14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バーチャル空間でも作品鑑賞の機会を提供し、コレクションの活用を</a:t>
            </a:r>
            <a:r>
              <a:rPr lang="ja-JP" altLang="en-US" sz="1400" dirty="0">
                <a:solidFill>
                  <a:schemeClr val="tx1"/>
                </a:solidFill>
                <a:latin typeface="BIZ UDゴシック" panose="020B0400000000000000" pitchFamily="49" charset="-128"/>
                <a:ea typeface="BIZ UDゴシック" panose="020B0400000000000000" pitchFamily="49" charset="-128"/>
              </a:rPr>
              <a:t>活性化</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85738" indent="-185738"/>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大阪ベイエリアにある「さきしまコスモタワー」の外壁をレーザーマッピングで彩る光のデジタルアートを展開</a:t>
            </a:r>
            <a:endParaRPr lang="ja-JP" altLang="en-US" sz="1400" b="0" dirty="0">
              <a:solidFill>
                <a:schemeClr val="tx1"/>
              </a:solidFill>
              <a:latin typeface="BIZ UDPゴシック" panose="020B0400000000000000" pitchFamily="50" charset="-128"/>
              <a:ea typeface="BIZ UDPゴシック" panose="020B0400000000000000" pitchFamily="50" charset="-128"/>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□文化・芸術</a:t>
            </a:r>
          </a:p>
        </p:txBody>
      </p:sp>
      <p:sp>
        <p:nvSpPr>
          <p:cNvPr id="8" name="テキスト ボックス 7">
            <a:extLst>
              <a:ext uri="{FF2B5EF4-FFF2-40B4-BE49-F238E27FC236}">
                <a16:creationId xmlns:a16="http://schemas.microsoft.com/office/drawing/2014/main" id="{63B76DEA-364E-485B-BEFD-FC334F8CA6F6}"/>
              </a:ext>
            </a:extLst>
          </p:cNvPr>
          <p:cNvSpPr txBox="1"/>
          <p:nvPr/>
        </p:nvSpPr>
        <p:spPr>
          <a:xfrm>
            <a:off x="474911" y="3356969"/>
            <a:ext cx="9560385" cy="646331"/>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・コレクションを府内各地で展示するとともに、バーチャル空間で作品鑑賞等が行える「大阪バーチャル美術館」を運営し、府民や国内外からの</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来阪者に対して、作品の鑑賞機会を提供</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・バーチャル展示作品数：</a:t>
            </a:r>
            <a:r>
              <a:rPr kumimoji="1" lang="en-US" altLang="ja-JP" sz="1200" dirty="0">
                <a:latin typeface="BIZ UDPゴシック" panose="020B0400000000000000" pitchFamily="50" charset="-128"/>
                <a:ea typeface="BIZ UDPゴシック" panose="020B0400000000000000" pitchFamily="50" charset="-128"/>
              </a:rPr>
              <a:t>216</a:t>
            </a:r>
            <a:r>
              <a:rPr kumimoji="1" lang="ja-JP" altLang="en-US" sz="1200" dirty="0">
                <a:latin typeface="BIZ UDPゴシック" panose="020B0400000000000000" pitchFamily="50" charset="-128"/>
                <a:ea typeface="BIZ UDPゴシック" panose="020B0400000000000000" pitchFamily="50" charset="-128"/>
              </a:rPr>
              <a:t>作品、新規展示作品数：</a:t>
            </a:r>
            <a:r>
              <a:rPr kumimoji="1" lang="en-US" altLang="ja-JP" sz="1200" dirty="0">
                <a:latin typeface="BIZ UDPゴシック" panose="020B0400000000000000" pitchFamily="50" charset="-128"/>
                <a:ea typeface="BIZ UDPゴシック" panose="020B0400000000000000" pitchFamily="50" charset="-128"/>
              </a:rPr>
              <a:t>31</a:t>
            </a:r>
            <a:r>
              <a:rPr kumimoji="1" lang="ja-JP" altLang="en-US" sz="1200" dirty="0">
                <a:latin typeface="BIZ UDPゴシック" panose="020B0400000000000000" pitchFamily="50" charset="-128"/>
                <a:ea typeface="BIZ UDPゴシック" panose="020B0400000000000000" pitchFamily="50" charset="-128"/>
              </a:rPr>
              <a:t>作品（令和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13</a:t>
            </a:r>
            <a:r>
              <a:rPr kumimoji="1" lang="ja-JP" altLang="en-US" sz="1200" dirty="0">
                <a:latin typeface="BIZ UDPゴシック" panose="020B0400000000000000" pitchFamily="50" charset="-128"/>
                <a:ea typeface="BIZ UDPゴシック" panose="020B0400000000000000" pitchFamily="50" charset="-128"/>
              </a:rPr>
              <a:t>日時点）</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F323E66F-4A24-43C3-9F00-683D10D36889}"/>
              </a:ext>
            </a:extLst>
          </p:cNvPr>
          <p:cNvSpPr>
            <a:spLocks noGrp="1"/>
          </p:cNvSpPr>
          <p:nvPr>
            <p:ph type="sldNum" sz="quarter" idx="12"/>
          </p:nvPr>
        </p:nvSpPr>
        <p:spPr/>
        <p:txBody>
          <a:bodyPr/>
          <a:lstStyle/>
          <a:p>
            <a:fld id="{29F2EF1E-626E-4657-9017-205445D3C8E1}" type="slidenum">
              <a:rPr kumimoji="1" lang="ja-JP" altLang="en-US" smtClean="0"/>
              <a:t>77</a:t>
            </a:fld>
            <a:endParaRPr kumimoji="1" lang="ja-JP" altLang="en-US" dirty="0"/>
          </a:p>
        </p:txBody>
      </p:sp>
      <p:sp>
        <p:nvSpPr>
          <p:cNvPr id="23" name="テキスト ボックス 22">
            <a:extLst>
              <a:ext uri="{FF2B5EF4-FFF2-40B4-BE49-F238E27FC236}">
                <a16:creationId xmlns:a16="http://schemas.microsoft.com/office/drawing/2014/main" id="{F7DE2644-22BA-49C2-A9CB-15FD1B3A44EB}"/>
              </a:ext>
            </a:extLst>
          </p:cNvPr>
          <p:cNvSpPr txBox="1"/>
          <p:nvPr/>
        </p:nvSpPr>
        <p:spPr>
          <a:xfrm>
            <a:off x="387467" y="3097712"/>
            <a:ext cx="6126015" cy="523220"/>
          </a:xfrm>
          <a:prstGeom prst="rect">
            <a:avLst/>
          </a:prstGeom>
          <a:noFill/>
        </p:spPr>
        <p:txBody>
          <a:bodyPr wrap="square" rtlCol="0">
            <a:spAutoFit/>
          </a:bodyPr>
          <a:lstStyle/>
          <a:p>
            <a:r>
              <a:rPr lang="ja-JP" altLang="en-US"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大阪府所蔵美術作品「大阪府</a:t>
            </a:r>
            <a:r>
              <a:rPr kumimoji="1" lang="en-US" altLang="ja-JP" sz="1400" b="1" dirty="0">
                <a:latin typeface="BIZ UDPゴシック" panose="020B0400000000000000" pitchFamily="50" charset="-128"/>
                <a:ea typeface="BIZ UDPゴシック" panose="020B0400000000000000" pitchFamily="50" charset="-128"/>
              </a:rPr>
              <a:t>20</a:t>
            </a:r>
            <a:r>
              <a:rPr kumimoji="1" lang="ja-JP" altLang="en-US" sz="1400" b="1" dirty="0">
                <a:latin typeface="BIZ UDPゴシック" panose="020B0400000000000000" pitchFamily="50" charset="-128"/>
                <a:ea typeface="BIZ UDPゴシック" panose="020B0400000000000000" pitchFamily="50" charset="-128"/>
              </a:rPr>
              <a:t>世紀美術コレクション」の活用</a:t>
            </a:r>
            <a:endParaRPr kumimoji="1" lang="en-US" altLang="ja-JP" sz="1400" b="1" dirty="0">
              <a:latin typeface="BIZ UDPゴシック" panose="020B0400000000000000" pitchFamily="50" charset="-128"/>
              <a:ea typeface="BIZ UDPゴシック" panose="020B0400000000000000" pitchFamily="50" charset="-128"/>
            </a:endParaRPr>
          </a:p>
          <a:p>
            <a:endParaRPr lang="en-US" altLang="ja-JP" sz="1400" b="1" dirty="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87ED69D0-7195-48E6-86E6-ADDEEE42FD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36192" y="4101600"/>
            <a:ext cx="2103976" cy="1577981"/>
          </a:xfrm>
          <a:prstGeom prst="rect">
            <a:avLst/>
          </a:prstGeom>
        </p:spPr>
      </p:pic>
      <p:sp>
        <p:nvSpPr>
          <p:cNvPr id="18" name="正方形/長方形 17">
            <a:extLst>
              <a:ext uri="{FF2B5EF4-FFF2-40B4-BE49-F238E27FC236}">
                <a16:creationId xmlns:a16="http://schemas.microsoft.com/office/drawing/2014/main" id="{2422F98B-D00B-44D8-A769-409D8AC9EC8D}"/>
              </a:ext>
            </a:extLst>
          </p:cNvPr>
          <p:cNvSpPr/>
          <p:nvPr/>
        </p:nvSpPr>
        <p:spPr>
          <a:xfrm>
            <a:off x="5198761" y="5671021"/>
            <a:ext cx="2547682" cy="26781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万博会場内でのコレクションの展示</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1D02AE10-E8CA-47E1-B547-5B99CFBFD036}"/>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50140" y="4139454"/>
            <a:ext cx="2310992" cy="1537814"/>
          </a:xfrm>
          <a:prstGeom prst="rect">
            <a:avLst/>
          </a:prstGeom>
        </p:spPr>
      </p:pic>
      <p:sp>
        <p:nvSpPr>
          <p:cNvPr id="20" name="正方形/長方形 19">
            <a:extLst>
              <a:ext uri="{FF2B5EF4-FFF2-40B4-BE49-F238E27FC236}">
                <a16:creationId xmlns:a16="http://schemas.microsoft.com/office/drawing/2014/main" id="{BECDA59E-E1AD-442A-BC7C-7DC6955527D6}"/>
              </a:ext>
            </a:extLst>
          </p:cNvPr>
          <p:cNvSpPr/>
          <p:nvPr/>
        </p:nvSpPr>
        <p:spPr>
          <a:xfrm>
            <a:off x="879231" y="5682280"/>
            <a:ext cx="1452810" cy="26781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大阪バーチャル美術館</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pic>
        <p:nvPicPr>
          <p:cNvPr id="37" name="図 36">
            <a:extLst>
              <a:ext uri="{FF2B5EF4-FFF2-40B4-BE49-F238E27FC236}">
                <a16:creationId xmlns:a16="http://schemas.microsoft.com/office/drawing/2014/main" id="{F1326D0A-87A5-41FD-BF58-FB1ACDA67FF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593488" y="4108589"/>
            <a:ext cx="2154836" cy="1540006"/>
          </a:xfrm>
          <a:prstGeom prst="rect">
            <a:avLst/>
          </a:prstGeom>
        </p:spPr>
      </p:pic>
      <p:pic>
        <p:nvPicPr>
          <p:cNvPr id="39" name="図 38">
            <a:extLst>
              <a:ext uri="{FF2B5EF4-FFF2-40B4-BE49-F238E27FC236}">
                <a16:creationId xmlns:a16="http://schemas.microsoft.com/office/drawing/2014/main" id="{4E818C9A-D986-4AC8-8DC9-912E2E9120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1218"/>
          <a:stretch/>
        </p:blipFill>
        <p:spPr>
          <a:xfrm>
            <a:off x="2826328" y="4216893"/>
            <a:ext cx="2556544" cy="1472109"/>
          </a:xfrm>
          <a:prstGeom prst="rect">
            <a:avLst/>
          </a:prstGeom>
        </p:spPr>
      </p:pic>
      <p:sp>
        <p:nvSpPr>
          <p:cNvPr id="40" name="正方形/長方形 39">
            <a:extLst>
              <a:ext uri="{FF2B5EF4-FFF2-40B4-BE49-F238E27FC236}">
                <a16:creationId xmlns:a16="http://schemas.microsoft.com/office/drawing/2014/main" id="{9DE9A280-1F89-47BF-BAC5-DF59655A4272}"/>
              </a:ext>
            </a:extLst>
          </p:cNvPr>
          <p:cNvSpPr/>
          <p:nvPr/>
        </p:nvSpPr>
        <p:spPr>
          <a:xfrm>
            <a:off x="3201954" y="5718860"/>
            <a:ext cx="1805292" cy="23155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バーチャル展示</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F5A1F041-4EF1-4766-9DE3-26232F24A7A8}"/>
              </a:ext>
            </a:extLst>
          </p:cNvPr>
          <p:cNvSpPr/>
          <p:nvPr/>
        </p:nvSpPr>
        <p:spPr>
          <a:xfrm>
            <a:off x="7397065" y="5647499"/>
            <a:ext cx="2547682" cy="26781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大阪証券取引所ビルでのコレクションの展示</a:t>
            </a:r>
          </a:p>
        </p:txBody>
      </p:sp>
      <p:sp>
        <p:nvSpPr>
          <p:cNvPr id="22" name="楕円 21">
            <a:extLst>
              <a:ext uri="{FF2B5EF4-FFF2-40B4-BE49-F238E27FC236}">
                <a16:creationId xmlns:a16="http://schemas.microsoft.com/office/drawing/2014/main" id="{7F88317E-2504-40BE-B3A0-FE98CB569740}"/>
              </a:ext>
            </a:extLst>
          </p:cNvPr>
          <p:cNvSpPr/>
          <p:nvPr/>
        </p:nvSpPr>
        <p:spPr>
          <a:xfrm>
            <a:off x="120731" y="939627"/>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30" name="楕円 29">
            <a:extLst>
              <a:ext uri="{FF2B5EF4-FFF2-40B4-BE49-F238E27FC236}">
                <a16:creationId xmlns:a16="http://schemas.microsoft.com/office/drawing/2014/main" id="{D357E8BA-5680-4C34-94CC-1FCE6DF6C98B}"/>
              </a:ext>
            </a:extLst>
          </p:cNvPr>
          <p:cNvSpPr/>
          <p:nvPr/>
        </p:nvSpPr>
        <p:spPr>
          <a:xfrm>
            <a:off x="179945" y="2605372"/>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1" name="テキスト ボックス 20">
            <a:extLst>
              <a:ext uri="{FF2B5EF4-FFF2-40B4-BE49-F238E27FC236}">
                <a16:creationId xmlns:a16="http://schemas.microsoft.com/office/drawing/2014/main" id="{EABA600E-9200-4A54-9C37-E7D2FCBAFE5C}"/>
              </a:ext>
            </a:extLst>
          </p:cNvPr>
          <p:cNvSpPr txBox="1"/>
          <p:nvPr/>
        </p:nvSpPr>
        <p:spPr>
          <a:xfrm>
            <a:off x="450140" y="6316265"/>
            <a:ext cx="8874930" cy="646331"/>
          </a:xfrm>
          <a:prstGeom prst="rect">
            <a:avLst/>
          </a:prstGeom>
          <a:noFill/>
        </p:spPr>
        <p:txBody>
          <a:bodyPr wrap="square" rtlCol="0">
            <a:spAutoFit/>
          </a:bodyPr>
          <a:lstStyle/>
          <a:p>
            <a:pPr marL="92075" indent="-92075"/>
            <a:r>
              <a:rPr kumimoji="1" lang="ja-JP" altLang="en-US" sz="1200" dirty="0">
                <a:latin typeface="BIZ UDPゴシック" panose="020B0400000000000000" pitchFamily="50" charset="-128"/>
                <a:ea typeface="BIZ UDPゴシック" panose="020B0400000000000000" pitchFamily="50" charset="-128"/>
              </a:rPr>
              <a:t>・万博の開催にあわせ、大阪ベイエリアにあるさきしまコスモタワー（大阪府咲洲庁舎）北側外壁の一部を、レーザーマッピングで彩る光のアート「</a:t>
            </a:r>
            <a:r>
              <a:rPr kumimoji="1" lang="en-US" altLang="ja-JP" sz="1200" dirty="0">
                <a:latin typeface="BIZ UDPゴシック" panose="020B0400000000000000" pitchFamily="50" charset="-128"/>
                <a:ea typeface="BIZ UDPゴシック" panose="020B0400000000000000" pitchFamily="50" charset="-128"/>
              </a:rPr>
              <a:t>SAKISHIMA LIGHTING ART</a:t>
            </a:r>
            <a:r>
              <a:rPr kumimoji="1" lang="ja-JP" altLang="en-US" sz="1200" dirty="0">
                <a:latin typeface="BIZ UDPゴシック" panose="020B0400000000000000" pitchFamily="50" charset="-128"/>
                <a:ea typeface="BIZ UDPゴシック" panose="020B0400000000000000" pitchFamily="50" charset="-128"/>
              </a:rPr>
              <a:t>」を開催</a:t>
            </a:r>
            <a:endParaRPr kumimoji="1" lang="en-US" altLang="ja-JP" sz="1200" dirty="0">
              <a:latin typeface="BIZ UDPゴシック" panose="020B0400000000000000" pitchFamily="50" charset="-128"/>
              <a:ea typeface="BIZ UDPゴシック" panose="020B0400000000000000" pitchFamily="50" charset="-128"/>
            </a:endParaRPr>
          </a:p>
          <a:p>
            <a:pPr marL="92075" indent="-92075"/>
            <a:r>
              <a:rPr kumimoji="1" lang="ja-JP" altLang="en-US" sz="1200" dirty="0">
                <a:latin typeface="BIZ UDPゴシック" panose="020B0400000000000000" pitchFamily="50" charset="-128"/>
                <a:ea typeface="BIZ UDPゴシック" panose="020B0400000000000000" pitchFamily="50" charset="-128"/>
              </a:rPr>
              <a:t>・「いのちの彩り、未来の輝き」をテーマにした季節ごとの作品や、公募で選ばれた若手クリエイターの作品を投影</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96DA2B93-8B33-4D3C-B9AC-EAF4C93C6809}"/>
              </a:ext>
            </a:extLst>
          </p:cNvPr>
          <p:cNvSpPr txBox="1"/>
          <p:nvPr/>
        </p:nvSpPr>
        <p:spPr>
          <a:xfrm>
            <a:off x="387569" y="6066429"/>
            <a:ext cx="6126015" cy="307777"/>
          </a:xfrm>
          <a:prstGeom prst="rect">
            <a:avLst/>
          </a:prstGeom>
          <a:noFill/>
        </p:spPr>
        <p:txBody>
          <a:bodyPr wrap="square" rtlCol="0">
            <a:spAutoFit/>
          </a:bodyPr>
          <a:lstStyle/>
          <a:p>
            <a:r>
              <a:rPr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SAKISHIMA LIGHTING ART</a:t>
            </a:r>
          </a:p>
        </p:txBody>
      </p:sp>
    </p:spTree>
    <p:extLst>
      <p:ext uri="{BB962C8B-B14F-4D97-AF65-F5344CB8AC3E}">
        <p14:creationId xmlns:p14="http://schemas.microsoft.com/office/powerpoint/2010/main" val="3284770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多様な都市魅力の創出･発信（文化・芸術</a:t>
            </a:r>
            <a:r>
              <a:rPr kumimoji="1" lang="ja-JP" altLang="en-US" sz="1800" b="1" dirty="0">
                <a:solidFill>
                  <a:schemeClr val="bg1"/>
                </a:solidFill>
                <a:latin typeface="BIZ UDPゴシック" panose="020B0400000000000000" pitchFamily="50" charset="-128"/>
                <a:ea typeface="BIZ UDPゴシック" panose="020B0400000000000000" pitchFamily="50" charset="-128"/>
              </a:rPr>
              <a:t>・スポーツ）</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05227"/>
            <a:ext cx="1099851" cy="51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7467" y="1540993"/>
            <a:ext cx="9289193" cy="1047998"/>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185738" indent="-185738"/>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アーバンスポーツを中心にショーやスポーツ体験会、ＡＲ等のテクノロジーを活用した魅力的なイベントを</a:t>
            </a:r>
          </a:p>
          <a:p>
            <a:pPr marL="92075" indent="-92075"/>
            <a:r>
              <a:rPr lang="ja-JP" altLang="en-US" sz="1400" dirty="0">
                <a:solidFill>
                  <a:schemeClr val="tx1"/>
                </a:solidFill>
                <a:latin typeface="BIZ UDゴシック" panose="020B0400000000000000" pitchFamily="49" charset="-128"/>
                <a:ea typeface="BIZ UDゴシック" panose="020B0400000000000000" pitchFamily="49" charset="-128"/>
              </a:rPr>
              <a:t> 開催し、若年層を中心とした幅広い層にスポーツの魅力を発信</a:t>
            </a:r>
          </a:p>
          <a:p>
            <a:pPr marL="92075" indent="-92075"/>
            <a:r>
              <a:rPr kumimoji="1" lang="ja-JP" altLang="en-US" sz="1400" dirty="0">
                <a:solidFill>
                  <a:schemeClr val="tx1"/>
                </a:solidFill>
                <a:latin typeface="BIZ UDPゴシック" panose="020B0400000000000000" pitchFamily="50" charset="-128"/>
                <a:ea typeface="BIZ UDPゴシック" panose="020B0400000000000000" pitchFamily="50" charset="-128"/>
              </a:rPr>
              <a:t>・万博開幕直前の</a:t>
            </a:r>
            <a:r>
              <a:rPr lang="ja-JP" altLang="en-US" sz="1400" dirty="0">
                <a:solidFill>
                  <a:schemeClr val="tx1"/>
                </a:solidFill>
                <a:latin typeface="BIZ UDPゴシック" panose="020B0400000000000000" pitchFamily="50" charset="-128"/>
                <a:ea typeface="BIZ UDPゴシック" panose="020B0400000000000000" pitchFamily="50" charset="-128"/>
              </a:rPr>
              <a:t>大阪マラソンの開催を通じ、</a:t>
            </a:r>
            <a:r>
              <a:rPr lang="ja-JP" altLang="en-US" sz="1400" dirty="0">
                <a:solidFill>
                  <a:schemeClr val="tx1"/>
                </a:solidFill>
                <a:latin typeface="BIZ UDゴシック" panose="020B0400000000000000" pitchFamily="49" charset="-128"/>
                <a:ea typeface="BIZ UDゴシック" panose="020B0400000000000000" pitchFamily="49" charset="-128"/>
              </a:rPr>
              <a:t>国内外のランナーや沿道観客に対して大阪の都市魅力を発信</a:t>
            </a:r>
            <a:r>
              <a:rPr kumimoji="1" lang="ja-JP" altLang="en-US" sz="1400" dirty="0">
                <a:solidFill>
                  <a:schemeClr val="tx1"/>
                </a:solidFill>
                <a:latin typeface="BIZ UDPゴシック" panose="020B0400000000000000" pitchFamily="50" charset="-128"/>
                <a:ea typeface="BIZ UDPゴシック" panose="020B0400000000000000" pitchFamily="50" charset="-128"/>
              </a:rPr>
              <a:t>すると</a:t>
            </a:r>
            <a:br>
              <a:rPr kumimoji="1" lang="en-US" altLang="ja-JP" sz="1400" dirty="0">
                <a:solidFill>
                  <a:schemeClr val="tx1"/>
                </a:solidFill>
                <a:latin typeface="BIZ UDPゴシック" panose="020B0400000000000000" pitchFamily="50" charset="-128"/>
                <a:ea typeface="BIZ UDPゴシック" panose="020B0400000000000000" pitchFamily="50" charset="-128"/>
              </a:rPr>
            </a:br>
            <a:r>
              <a:rPr kumimoji="1" lang="ja-JP" altLang="en-US" sz="1400" dirty="0">
                <a:solidFill>
                  <a:schemeClr val="tx1"/>
                </a:solidFill>
                <a:latin typeface="BIZ UDPゴシック" panose="020B0400000000000000" pitchFamily="50" charset="-128"/>
                <a:ea typeface="BIZ UDPゴシック" panose="020B0400000000000000" pitchFamily="50" charset="-128"/>
              </a:rPr>
              <a:t>ともに、万博開催に向けた機運を醸成</a:t>
            </a:r>
            <a:endParaRPr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□スポーツ</a:t>
            </a:r>
          </a:p>
        </p:txBody>
      </p:sp>
      <p:sp>
        <p:nvSpPr>
          <p:cNvPr id="8" name="テキスト ボックス 7">
            <a:extLst>
              <a:ext uri="{FF2B5EF4-FFF2-40B4-BE49-F238E27FC236}">
                <a16:creationId xmlns:a16="http://schemas.microsoft.com/office/drawing/2014/main" id="{63B76DEA-364E-485B-BEFD-FC334F8CA6F6}"/>
              </a:ext>
            </a:extLst>
          </p:cNvPr>
          <p:cNvSpPr txBox="1"/>
          <p:nvPr/>
        </p:nvSpPr>
        <p:spPr>
          <a:xfrm>
            <a:off x="387467" y="3329320"/>
            <a:ext cx="5499820" cy="3600986"/>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▶「いのち輝く」スポーツ都市大阪創出事業</a:t>
            </a:r>
            <a:endParaRPr kumimoji="1" lang="en-US" altLang="ja-JP" sz="1400" b="1" dirty="0">
              <a:latin typeface="BIZ UDPゴシック" panose="020B0400000000000000" pitchFamily="50" charset="-128"/>
              <a:ea typeface="BIZ UDPゴシック" panose="020B0400000000000000" pitchFamily="50" charset="-128"/>
            </a:endParaRPr>
          </a:p>
          <a:p>
            <a:endParaRPr kumimoji="1" lang="en-US" altLang="ja-JP" sz="700" dirty="0">
              <a:latin typeface="BIZ UDPゴシック" panose="020B0400000000000000" pitchFamily="50" charset="-128"/>
              <a:ea typeface="BIZ UDPゴシック" panose="020B0400000000000000" pitchFamily="50" charset="-128"/>
            </a:endParaRPr>
          </a:p>
          <a:p>
            <a:pPr marL="182563" indent="-93663"/>
            <a:r>
              <a:rPr kumimoji="1" lang="ja-JP" altLang="en-US" sz="1200" dirty="0">
                <a:latin typeface="BIZ UDPゴシック" panose="020B0400000000000000" pitchFamily="50" charset="-128"/>
                <a:ea typeface="BIZ UDPゴシック" panose="020B0400000000000000" pitchFamily="50" charset="-128"/>
              </a:rPr>
              <a:t>・２事業実施、約</a:t>
            </a:r>
            <a:r>
              <a:rPr kumimoji="1" lang="en-US" altLang="ja-JP" sz="1200" dirty="0">
                <a:latin typeface="BIZ UDPゴシック" panose="020B0400000000000000" pitchFamily="50" charset="-128"/>
                <a:ea typeface="BIZ UDPゴシック" panose="020B0400000000000000" pitchFamily="50" charset="-128"/>
              </a:rPr>
              <a:t>121</a:t>
            </a:r>
            <a:r>
              <a:rPr kumimoji="1" lang="ja-JP" altLang="en-US" sz="1200" dirty="0">
                <a:latin typeface="BIZ UDPゴシック" panose="020B0400000000000000" pitchFamily="50" charset="-128"/>
                <a:ea typeface="BIZ UDPゴシック" panose="020B0400000000000000" pitchFamily="50" charset="-128"/>
              </a:rPr>
              <a:t>万人動員</a:t>
            </a:r>
            <a:endParaRPr kumimoji="1" lang="en-US" altLang="ja-JP" sz="1200" dirty="0">
              <a:latin typeface="BIZ UDPゴシック" panose="020B0400000000000000" pitchFamily="50" charset="-128"/>
              <a:ea typeface="BIZ UDPゴシック" panose="020B0400000000000000" pitchFamily="50" charset="-128"/>
            </a:endParaRPr>
          </a:p>
          <a:p>
            <a:pPr marL="182563" indent="-93663"/>
            <a:r>
              <a:rPr kumimoji="1" lang="ja-JP" altLang="en-US" sz="1200" dirty="0">
                <a:latin typeface="BIZ UDPゴシック" panose="020B0400000000000000" pitchFamily="50" charset="-128"/>
                <a:ea typeface="BIZ UDPゴシック" panose="020B0400000000000000" pitchFamily="50" charset="-128"/>
              </a:rPr>
              <a:t>①アーバンスポーツを中心にショーやスポーツ体験会、ＡＲ等のテクノロジーを</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活用した魅力的なイベントを開催</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OSAKA NEXPO 2023</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2024)</a:t>
            </a:r>
            <a:r>
              <a:rPr lang="ja-JP" altLang="en-US" sz="1200" dirty="0">
                <a:latin typeface="BIZ UDPゴシック" panose="020B0400000000000000" pitchFamily="50" charset="-128"/>
                <a:ea typeface="BIZ UDPゴシック" panose="020B0400000000000000" pitchFamily="50" charset="-128"/>
              </a:rPr>
              <a:t>し、</a:t>
            </a:r>
            <a:r>
              <a:rPr kumimoji="1" lang="ja-JP" altLang="en-US" sz="1200" dirty="0">
                <a:latin typeface="BIZ UDPゴシック" panose="020B0400000000000000" pitchFamily="50" charset="-128"/>
                <a:ea typeface="BIZ UDPゴシック" panose="020B0400000000000000" pitchFamily="50" charset="-128"/>
              </a:rPr>
              <a:t> </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若年層を中心とした幅広い層がスポーツの魅力を発信</a:t>
            </a:r>
            <a:endParaRPr kumimoji="1" lang="en-US" altLang="ja-JP" sz="1200" dirty="0">
              <a:latin typeface="BIZ UDPゴシック" panose="020B0400000000000000" pitchFamily="50" charset="-128"/>
              <a:ea typeface="BIZ UDPゴシック" panose="020B0400000000000000" pitchFamily="50" charset="-128"/>
            </a:endParaRPr>
          </a:p>
          <a:p>
            <a:pPr marL="182563" indent="-93663"/>
            <a:r>
              <a:rPr kumimoji="1" lang="ja-JP" altLang="en-US" sz="1200" dirty="0">
                <a:latin typeface="BIZ UDPゴシック" panose="020B0400000000000000" pitchFamily="50" charset="-128"/>
                <a:ea typeface="BIZ UDPゴシック" panose="020B0400000000000000" pitchFamily="50" charset="-128"/>
              </a:rPr>
              <a:t>　スポーツへの関心喚起・参加促進　</a:t>
            </a:r>
            <a:endParaRPr kumimoji="1" lang="en-US" altLang="ja-JP" sz="1200" dirty="0">
              <a:latin typeface="BIZ UDPゴシック" panose="020B0400000000000000" pitchFamily="50" charset="-128"/>
              <a:ea typeface="BIZ UDPゴシック" panose="020B0400000000000000" pitchFamily="50" charset="-128"/>
            </a:endParaRPr>
          </a:p>
          <a:p>
            <a:pPr marL="182563" indent="-93663"/>
            <a:r>
              <a:rPr kumimoji="1" lang="ja-JP" altLang="en-US" sz="1200" dirty="0">
                <a:latin typeface="BIZ UDPゴシック" panose="020B0400000000000000" pitchFamily="50" charset="-128"/>
                <a:ea typeface="BIZ UDPゴシック" panose="020B0400000000000000" pitchFamily="50" charset="-128"/>
              </a:rPr>
              <a:t>②万博開幕直前の大阪マラソン２０２５と連携したシティドレッシング実施により、国内外のランナーや</a:t>
            </a:r>
            <a:r>
              <a:rPr lang="ja-JP" altLang="en-US" sz="1200" dirty="0">
                <a:latin typeface="BIZ UDゴシック" panose="020B0400000000000000" pitchFamily="49" charset="-128"/>
                <a:ea typeface="BIZ UDゴシック" panose="020B0400000000000000" pitchFamily="49" charset="-128"/>
              </a:rPr>
              <a:t>沿道</a:t>
            </a:r>
            <a:r>
              <a:rPr kumimoji="1" lang="ja-JP" altLang="en-US" sz="1200" dirty="0">
                <a:latin typeface="BIZ UDPゴシック" panose="020B0400000000000000" pitchFamily="50" charset="-128"/>
                <a:ea typeface="BIZ UDPゴシック" panose="020B0400000000000000" pitchFamily="50" charset="-128"/>
              </a:rPr>
              <a:t>観客に対して大阪の都市魅力を発信するとともに、</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万博開催に向けた機運を醸成</a:t>
            </a:r>
            <a:endParaRPr kumimoji="1" lang="en-US" altLang="ja-JP" sz="1200" dirty="0">
              <a:latin typeface="BIZ UDPゴシック" panose="020B0400000000000000" pitchFamily="50" charset="-128"/>
              <a:ea typeface="BIZ UDPゴシック" panose="020B0400000000000000" pitchFamily="50" charset="-128"/>
            </a:endParaRPr>
          </a:p>
          <a:p>
            <a:pPr marL="444500" indent="-444500"/>
            <a:endParaRPr lang="en-US" altLang="ja-JP" sz="1200" dirty="0">
              <a:latin typeface="BIZ UDPゴシック" panose="020B0400000000000000" pitchFamily="50" charset="-128"/>
              <a:ea typeface="BIZ UDPゴシック" panose="020B0400000000000000" pitchFamily="50" charset="-128"/>
            </a:endParaRPr>
          </a:p>
          <a:p>
            <a:pPr marL="274638"/>
            <a:r>
              <a:rPr lang="ja-JP" altLang="en-US" sz="1200" dirty="0">
                <a:latin typeface="BIZ UDPゴシック" panose="020B0400000000000000" pitchFamily="50" charset="-128"/>
                <a:ea typeface="BIZ UDPゴシック" panose="020B0400000000000000" pitchFamily="50" charset="-128"/>
              </a:rPr>
              <a:t>開催期間：①令和５年度：計</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回</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令和</a:t>
            </a:r>
            <a:r>
              <a:rPr lang="en-US" altLang="ja-JP" sz="1200" dirty="0">
                <a:latin typeface="BIZ UDPゴシック" panose="020B0400000000000000" pitchFamily="50" charset="-128"/>
                <a:ea typeface="BIZ UDPゴシック" panose="020B0400000000000000" pitchFamily="50" charset="-128"/>
              </a:rPr>
              <a:t>6</a:t>
            </a:r>
            <a:r>
              <a:rPr lang="ja-JP" altLang="en-US" sz="1200" dirty="0">
                <a:latin typeface="BIZ UDPゴシック" panose="020B0400000000000000" pitchFamily="50" charset="-128"/>
                <a:ea typeface="BIZ UDPゴシック" panose="020B0400000000000000" pitchFamily="50" charset="-128"/>
              </a:rPr>
              <a:t>年度：</a:t>
            </a:r>
            <a:r>
              <a:rPr lang="zh-TW" altLang="en-US" sz="1200" dirty="0">
                <a:latin typeface="BIZ UDPゴシック" panose="020B0400000000000000" pitchFamily="50" charset="-128"/>
                <a:ea typeface="BIZ UDPゴシック" panose="020B0400000000000000" pitchFamily="50" charset="-128"/>
              </a:rPr>
              <a:t>計</a:t>
            </a:r>
            <a:r>
              <a:rPr lang="en-US" altLang="zh-TW" sz="1200" dirty="0">
                <a:latin typeface="BIZ UDPゴシック" panose="020B0400000000000000" pitchFamily="50" charset="-128"/>
                <a:ea typeface="BIZ UDPゴシック" panose="020B0400000000000000" pitchFamily="50" charset="-128"/>
              </a:rPr>
              <a:t>9</a:t>
            </a:r>
            <a:r>
              <a:rPr lang="zh-TW" altLang="en-US" sz="1200" dirty="0">
                <a:latin typeface="BIZ UDPゴシック" panose="020B0400000000000000" pitchFamily="50" charset="-128"/>
                <a:ea typeface="BIZ UDPゴシック" panose="020B0400000000000000" pitchFamily="50" charset="-128"/>
              </a:rPr>
              <a:t>回</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marL="901700" indent="-901700"/>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②令和</a:t>
            </a:r>
            <a:r>
              <a:rPr lang="en-US" altLang="ja-JP" sz="1200" dirty="0">
                <a:latin typeface="BIZ UDPゴシック" panose="020B0400000000000000" pitchFamily="50" charset="-128"/>
                <a:ea typeface="BIZ UDPゴシック" panose="020B0400000000000000" pitchFamily="50" charset="-128"/>
              </a:rPr>
              <a:t>6</a:t>
            </a:r>
            <a:r>
              <a:rPr lang="ja-JP" altLang="en-US" sz="1200" dirty="0">
                <a:latin typeface="BIZ UDPゴシック" panose="020B0400000000000000" pitchFamily="50" charset="-128"/>
                <a:ea typeface="BIZ UDPゴシック" panose="020B0400000000000000" pitchFamily="50" charset="-128"/>
              </a:rPr>
              <a:t>年度：令和７年２月</a:t>
            </a:r>
            <a:r>
              <a:rPr lang="en-US" altLang="ja-JP" sz="1200" dirty="0">
                <a:latin typeface="BIZ UDPゴシック" panose="020B0400000000000000" pitchFamily="50" charset="-128"/>
                <a:ea typeface="BIZ UDPゴシック" panose="020B0400000000000000" pitchFamily="50" charset="-128"/>
              </a:rPr>
              <a:t>24</a:t>
            </a:r>
            <a:r>
              <a:rPr lang="ja-JP" altLang="en-US" sz="1200" dirty="0">
                <a:latin typeface="BIZ UDPゴシック" panose="020B0400000000000000" pitchFamily="50" charset="-128"/>
                <a:ea typeface="BIZ UDPゴシック" panose="020B0400000000000000" pitchFamily="50" charset="-128"/>
              </a:rPr>
              <a:t>日</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pPr marL="274638"/>
            <a:r>
              <a:rPr lang="ja-JP" altLang="en-US" sz="1200" dirty="0">
                <a:latin typeface="BIZ UDPゴシック" panose="020B0400000000000000" pitchFamily="50" charset="-128"/>
                <a:ea typeface="BIZ UDPゴシック" panose="020B0400000000000000" pitchFamily="50" charset="-128"/>
              </a:rPr>
              <a:t>開催場所：①大阪城公園、てんしば、万博記念公園、ららぽーと堺ほか</a:t>
            </a:r>
            <a:endParaRPr lang="en-US" altLang="ja-JP" sz="1200" dirty="0">
              <a:latin typeface="BIZ UDPゴシック" panose="020B0400000000000000" pitchFamily="50" charset="-128"/>
              <a:ea typeface="BIZ UDPゴシック" panose="020B0400000000000000" pitchFamily="50" charset="-128"/>
            </a:endParaRPr>
          </a:p>
          <a:p>
            <a:pPr indent="274638"/>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②大阪マラソンのスタート地点、フィニッシュ地点及びコース沿道</a:t>
            </a:r>
            <a:endParaRPr lang="en-US" altLang="ja-JP" sz="12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F323E66F-4A24-43C3-9F00-683D10D36889}"/>
              </a:ext>
            </a:extLst>
          </p:cNvPr>
          <p:cNvSpPr>
            <a:spLocks noGrp="1"/>
          </p:cNvSpPr>
          <p:nvPr>
            <p:ph type="sldNum" sz="quarter" idx="12"/>
          </p:nvPr>
        </p:nvSpPr>
        <p:spPr/>
        <p:txBody>
          <a:bodyPr/>
          <a:lstStyle/>
          <a:p>
            <a:fld id="{29F2EF1E-626E-4657-9017-205445D3C8E1}" type="slidenum">
              <a:rPr kumimoji="1" lang="ja-JP" altLang="en-US" smtClean="0"/>
              <a:t>78</a:t>
            </a:fld>
            <a:endParaRPr kumimoji="1" lang="ja-JP" altLang="en-US" dirty="0"/>
          </a:p>
        </p:txBody>
      </p:sp>
      <p:sp>
        <p:nvSpPr>
          <p:cNvPr id="12" name="正方形/長方形 11">
            <a:extLst>
              <a:ext uri="{FF2B5EF4-FFF2-40B4-BE49-F238E27FC236}">
                <a16:creationId xmlns:a16="http://schemas.microsoft.com/office/drawing/2014/main" id="{75ABB70E-1F42-4B0B-AC53-1816914CF3D6}"/>
              </a:ext>
            </a:extLst>
          </p:cNvPr>
          <p:cNvSpPr/>
          <p:nvPr/>
        </p:nvSpPr>
        <p:spPr>
          <a:xfrm>
            <a:off x="6510648" y="4429458"/>
            <a:ext cx="2603672" cy="41655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solidFill>
                  <a:schemeClr val="tx1"/>
                </a:solidFill>
                <a:latin typeface="BIZ UDPゴシック" panose="020B0400000000000000" pitchFamily="50" charset="-128"/>
                <a:ea typeface="BIZ UDPゴシック" panose="020B0400000000000000" pitchFamily="50" charset="-128"/>
              </a:rPr>
              <a:t>OSAKA NEXPO 2024</a:t>
            </a:r>
            <a:endParaRPr lang="ja-JP" altLang="en-US" sz="1000"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DBD06ED6-0CD7-43E2-B3AA-6B979F098A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43298" y="3090788"/>
            <a:ext cx="2138372" cy="1429110"/>
          </a:xfrm>
          <a:prstGeom prst="rect">
            <a:avLst/>
          </a:prstGeom>
        </p:spPr>
      </p:pic>
      <p:sp>
        <p:nvSpPr>
          <p:cNvPr id="14" name="正方形/長方形 13">
            <a:extLst>
              <a:ext uri="{FF2B5EF4-FFF2-40B4-BE49-F238E27FC236}">
                <a16:creationId xmlns:a16="http://schemas.microsoft.com/office/drawing/2014/main" id="{B4AF07BF-0A2A-4BBB-B8F5-9F387B18DD89}"/>
              </a:ext>
            </a:extLst>
          </p:cNvPr>
          <p:cNvSpPr/>
          <p:nvPr/>
        </p:nvSpPr>
        <p:spPr>
          <a:xfrm>
            <a:off x="6395688" y="6547009"/>
            <a:ext cx="2833591" cy="38329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大阪マラソン</a:t>
            </a:r>
            <a:r>
              <a:rPr lang="en-US" altLang="ja-JP" sz="1000" dirty="0">
                <a:latin typeface="BIZ UDPゴシック" panose="020B0400000000000000" pitchFamily="50" charset="-128"/>
                <a:ea typeface="BIZ UDPゴシック" panose="020B0400000000000000" pitchFamily="50" charset="-128"/>
              </a:rPr>
              <a:t>2025</a:t>
            </a:r>
          </a:p>
        </p:txBody>
      </p:sp>
      <p:pic>
        <p:nvPicPr>
          <p:cNvPr id="15" name="図 14">
            <a:extLst>
              <a:ext uri="{FF2B5EF4-FFF2-40B4-BE49-F238E27FC236}">
                <a16:creationId xmlns:a16="http://schemas.microsoft.com/office/drawing/2014/main" id="{DB99660B-30C0-4E6F-B136-A99D9EC6CD2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43298" y="4889666"/>
            <a:ext cx="2158503" cy="1701685"/>
          </a:xfrm>
          <a:prstGeom prst="rect">
            <a:avLst/>
          </a:prstGeom>
        </p:spPr>
      </p:pic>
      <p:sp>
        <p:nvSpPr>
          <p:cNvPr id="16" name="楕円 15">
            <a:extLst>
              <a:ext uri="{FF2B5EF4-FFF2-40B4-BE49-F238E27FC236}">
                <a16:creationId xmlns:a16="http://schemas.microsoft.com/office/drawing/2014/main" id="{93482AB5-5AA6-4CA5-9E05-C4C2455CFC68}"/>
              </a:ext>
            </a:extLst>
          </p:cNvPr>
          <p:cNvSpPr/>
          <p:nvPr/>
        </p:nvSpPr>
        <p:spPr>
          <a:xfrm>
            <a:off x="151059" y="959236"/>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7" name="楕円 16">
            <a:extLst>
              <a:ext uri="{FF2B5EF4-FFF2-40B4-BE49-F238E27FC236}">
                <a16:creationId xmlns:a16="http://schemas.microsoft.com/office/drawing/2014/main" id="{EE581D9C-DDE7-4495-B9B9-83A130867CA6}"/>
              </a:ext>
            </a:extLst>
          </p:cNvPr>
          <p:cNvSpPr/>
          <p:nvPr/>
        </p:nvSpPr>
        <p:spPr>
          <a:xfrm>
            <a:off x="151059" y="2814110"/>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3015692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多様な都市魅力の創出･発信（文化・芸術</a:t>
            </a:r>
            <a:r>
              <a:rPr kumimoji="1" lang="ja-JP" altLang="en-US" sz="1800" b="1" dirty="0">
                <a:solidFill>
                  <a:schemeClr val="bg1"/>
                </a:solidFill>
                <a:latin typeface="BIZ UDPゴシック" panose="020B0400000000000000" pitchFamily="50" charset="-128"/>
                <a:ea typeface="BIZ UDPゴシック" panose="020B0400000000000000" pitchFamily="50" charset="-128"/>
              </a:rPr>
              <a:t>・スポーツ）</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6" name="楕円 25">
            <a:extLst>
              <a:ext uri="{FF2B5EF4-FFF2-40B4-BE49-F238E27FC236}">
                <a16:creationId xmlns:a16="http://schemas.microsoft.com/office/drawing/2014/main" id="{4B4C8DCA-8291-48C5-BE7E-6014B7AF6E12}"/>
              </a:ext>
            </a:extLst>
          </p:cNvPr>
          <p:cNvSpPr/>
          <p:nvPr/>
        </p:nvSpPr>
        <p:spPr>
          <a:xfrm>
            <a:off x="180309" y="868991"/>
            <a:ext cx="1921115"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7" name="楕円 26">
            <a:extLst>
              <a:ext uri="{FF2B5EF4-FFF2-40B4-BE49-F238E27FC236}">
                <a16:creationId xmlns:a16="http://schemas.microsoft.com/office/drawing/2014/main" id="{7A89E031-16AC-452F-9714-9EF5A357340B}"/>
              </a:ext>
            </a:extLst>
          </p:cNvPr>
          <p:cNvSpPr/>
          <p:nvPr/>
        </p:nvSpPr>
        <p:spPr>
          <a:xfrm>
            <a:off x="180309" y="2129727"/>
            <a:ext cx="1921115"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7467" y="1390150"/>
            <a:ext cx="9262560" cy="597808"/>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185738" indent="-185738"/>
            <a:r>
              <a:rPr lang="ja-JP" altLang="en-US" sz="1400" dirty="0">
                <a:solidFill>
                  <a:schemeClr val="tx1"/>
                </a:solidFill>
                <a:latin typeface="BIZ UDPゴシック" panose="020B0400000000000000" pitchFamily="50" charset="-128"/>
                <a:ea typeface="BIZ UDPゴシック" panose="020B0400000000000000" pitchFamily="50" charset="-128"/>
              </a:rPr>
              <a:t>・Ｘ</a:t>
            </a:r>
            <a:r>
              <a:rPr lang="en-US" altLang="ja-JP" sz="1400" dirty="0">
                <a:solidFill>
                  <a:schemeClr val="tx1"/>
                </a:solidFill>
                <a:latin typeface="BIZ UDPゴシック" panose="020B0400000000000000" pitchFamily="50" charset="-128"/>
                <a:ea typeface="BIZ UDPゴシック" panose="020B0400000000000000" pitchFamily="50" charset="-128"/>
              </a:rPr>
              <a:t>Games Osaka 2025</a:t>
            </a:r>
            <a:r>
              <a:rPr lang="ja-JP" altLang="en-US" sz="1400" dirty="0">
                <a:solidFill>
                  <a:schemeClr val="tx1"/>
                </a:solidFill>
                <a:latin typeface="BIZ UDPゴシック" panose="020B0400000000000000" pitchFamily="50" charset="-128"/>
                <a:ea typeface="BIZ UDPゴシック" panose="020B0400000000000000" pitchFamily="50" charset="-128"/>
              </a:rPr>
              <a:t>開催により、大阪のスポーツ振興や、都市ブランドの向上・都市魅力の発信に寄与</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□スポーツ</a:t>
            </a:r>
          </a:p>
        </p:txBody>
      </p:sp>
      <p:sp>
        <p:nvSpPr>
          <p:cNvPr id="8" name="テキスト ボックス 7">
            <a:extLst>
              <a:ext uri="{FF2B5EF4-FFF2-40B4-BE49-F238E27FC236}">
                <a16:creationId xmlns:a16="http://schemas.microsoft.com/office/drawing/2014/main" id="{63B76DEA-364E-485B-BEFD-FC334F8CA6F6}"/>
              </a:ext>
            </a:extLst>
          </p:cNvPr>
          <p:cNvSpPr txBox="1"/>
          <p:nvPr/>
        </p:nvSpPr>
        <p:spPr>
          <a:xfrm>
            <a:off x="345858" y="2475529"/>
            <a:ext cx="6562942" cy="4570482"/>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▶Ｘ</a:t>
            </a:r>
            <a:r>
              <a:rPr kumimoji="1" lang="en-US" altLang="ja-JP" sz="1200" b="1" dirty="0">
                <a:latin typeface="BIZ UDPゴシック" panose="020B0400000000000000" pitchFamily="50" charset="-128"/>
                <a:ea typeface="BIZ UDPゴシック" panose="020B0400000000000000" pitchFamily="50" charset="-128"/>
              </a:rPr>
              <a:t>Games Osaka 2025</a:t>
            </a:r>
            <a:endParaRPr kumimoji="1" lang="en-US" altLang="ja-JP" sz="1050" dirty="0">
              <a:latin typeface="BIZ UDPゴシック" panose="020B0400000000000000" pitchFamily="50" charset="-128"/>
              <a:ea typeface="BIZ UDPゴシック" panose="020B0400000000000000" pitchFamily="50" charset="-128"/>
            </a:endParaRPr>
          </a:p>
          <a:p>
            <a:pPr marL="93663" indent="-93663"/>
            <a:endParaRPr kumimoji="1" lang="en-US" altLang="ja-JP" sz="300" dirty="0">
              <a:latin typeface="BIZ UDPゴシック" panose="020B0400000000000000" pitchFamily="50" charset="-128"/>
              <a:ea typeface="BIZ UDPゴシック" panose="020B0400000000000000" pitchFamily="50" charset="-128"/>
            </a:endParaRPr>
          </a:p>
          <a:p>
            <a:pPr marL="182563" indent="-90488"/>
            <a:r>
              <a:rPr kumimoji="1" lang="ja-JP" altLang="en-US" sz="1100" dirty="0">
                <a:latin typeface="BIZ UDPゴシック" panose="020B0400000000000000" pitchFamily="50" charset="-128"/>
                <a:ea typeface="BIZ UDPゴシック" panose="020B0400000000000000" pitchFamily="50" charset="-128"/>
              </a:rPr>
              <a:t>・スケートボード、</a:t>
            </a:r>
            <a:r>
              <a:rPr kumimoji="1" lang="en-US" altLang="ja-JP" sz="1100" dirty="0">
                <a:latin typeface="BIZ UDPゴシック" panose="020B0400000000000000" pitchFamily="50" charset="-128"/>
                <a:ea typeface="BIZ UDPゴシック" panose="020B0400000000000000" pitchFamily="50" charset="-128"/>
              </a:rPr>
              <a:t>BMX</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err="1">
                <a:latin typeface="BIZ UDPゴシック" panose="020B0400000000000000" pitchFamily="50" charset="-128"/>
                <a:ea typeface="BIZ UDPゴシック" panose="020B0400000000000000" pitchFamily="50" charset="-128"/>
              </a:rPr>
              <a:t>MotoX</a:t>
            </a:r>
            <a:r>
              <a:rPr kumimoji="1" lang="ja-JP" altLang="en-US" sz="1100" dirty="0">
                <a:latin typeface="BIZ UDPゴシック" panose="020B0400000000000000" pitchFamily="50" charset="-128"/>
                <a:ea typeface="BIZ UDPゴシック" panose="020B0400000000000000" pitchFamily="50" charset="-128"/>
              </a:rPr>
              <a:t>の３競技</a:t>
            </a:r>
            <a:r>
              <a:rPr kumimoji="1" lang="en-US" altLang="ja-JP" sz="1100" dirty="0">
                <a:latin typeface="BIZ UDPゴシック" panose="020B0400000000000000" pitchFamily="50" charset="-128"/>
                <a:ea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rPr>
              <a:t>種目の世界最高峰の競技大会を開催、全世界に「</a:t>
            </a:r>
            <a:r>
              <a:rPr kumimoji="1" lang="en-US" altLang="ja-JP" sz="1100" dirty="0">
                <a:latin typeface="BIZ UDPゴシック" panose="020B0400000000000000" pitchFamily="50" charset="-128"/>
                <a:ea typeface="BIZ UDPゴシック" panose="020B0400000000000000" pitchFamily="50" charset="-128"/>
              </a:rPr>
              <a:t>OSAKA</a:t>
            </a:r>
            <a:r>
              <a:rPr kumimoji="1" lang="ja-JP" altLang="en-US" sz="1100" dirty="0">
                <a:latin typeface="BIZ UDPゴシック" panose="020B0400000000000000" pitchFamily="50" charset="-128"/>
                <a:ea typeface="BIZ UDPゴシック" panose="020B0400000000000000" pitchFamily="50" charset="-128"/>
              </a:rPr>
              <a:t>」を発信し、都市プレゼンスの向上を図るとともに、世界的なトップアスリートのパフォーマンスを「みる」機会を創出することで府内のアクションスポーツの活性化を図り、スポーツツーリズムを推進</a:t>
            </a:r>
          </a:p>
          <a:p>
            <a:pPr marL="355600" indent="-90488"/>
            <a:r>
              <a:rPr kumimoji="1" lang="ja-JP" altLang="en-US" sz="1100" dirty="0">
                <a:latin typeface="BIZ UDPゴシック" panose="020B0400000000000000" pitchFamily="50" charset="-128"/>
                <a:ea typeface="BIZ UDPゴシック" panose="020B0400000000000000" pitchFamily="50" charset="-128"/>
              </a:rPr>
              <a:t>日程：</a:t>
            </a:r>
            <a:r>
              <a:rPr kumimoji="1" lang="en-US" altLang="ja-JP" sz="1100" dirty="0">
                <a:latin typeface="BIZ UDPゴシック" panose="020B0400000000000000" pitchFamily="50" charset="-128"/>
                <a:ea typeface="BIZ UDPゴシック" panose="020B0400000000000000" pitchFamily="50" charset="-128"/>
              </a:rPr>
              <a:t>6</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日（公式練習）、</a:t>
            </a:r>
            <a:r>
              <a:rPr kumimoji="1" lang="en-US" altLang="ja-JP" sz="1100" dirty="0">
                <a:latin typeface="BIZ UDPゴシック" panose="020B0400000000000000" pitchFamily="50" charset="-128"/>
                <a:ea typeface="BIZ UDPゴシック" panose="020B0400000000000000" pitchFamily="50" charset="-128"/>
              </a:rPr>
              <a:t>6</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21</a:t>
            </a:r>
            <a:r>
              <a:rPr kumimoji="1" lang="ja-JP" altLang="en-US" sz="1100" dirty="0">
                <a:latin typeface="BIZ UDPゴシック" panose="020B0400000000000000" pitchFamily="50" charset="-128"/>
                <a:ea typeface="BIZ UDPゴシック" panose="020B0400000000000000" pitchFamily="50" charset="-128"/>
              </a:rPr>
              <a:t>日～</a:t>
            </a:r>
            <a:r>
              <a:rPr kumimoji="1" lang="en-US" altLang="ja-JP" sz="1100" dirty="0">
                <a:latin typeface="BIZ UDPゴシック" panose="020B0400000000000000" pitchFamily="50" charset="-128"/>
                <a:ea typeface="BIZ UDPゴシック" panose="020B0400000000000000" pitchFamily="50" charset="-128"/>
              </a:rPr>
              <a:t>22</a:t>
            </a:r>
            <a:r>
              <a:rPr kumimoji="1" lang="ja-JP" altLang="en-US" sz="1100" dirty="0">
                <a:latin typeface="BIZ UDPゴシック" panose="020B0400000000000000" pitchFamily="50" charset="-128"/>
                <a:ea typeface="BIZ UDPゴシック" panose="020B0400000000000000" pitchFamily="50" charset="-128"/>
              </a:rPr>
              <a:t>日（決勝）</a:t>
            </a:r>
          </a:p>
          <a:p>
            <a:pPr marL="355600" indent="-90488"/>
            <a:r>
              <a:rPr kumimoji="1" lang="ja-JP" altLang="en-US" sz="1100" dirty="0">
                <a:latin typeface="BIZ UDPゴシック" panose="020B0400000000000000" pitchFamily="50" charset="-128"/>
                <a:ea typeface="BIZ UDPゴシック" panose="020B0400000000000000" pitchFamily="50" charset="-128"/>
              </a:rPr>
              <a:t>場所：京セラドーム大阪　　来場者数：</a:t>
            </a:r>
            <a:r>
              <a:rPr kumimoji="1" lang="en-US" altLang="ja-JP" sz="1100" dirty="0">
                <a:latin typeface="BIZ UDPゴシック" panose="020B0400000000000000" pitchFamily="50" charset="-128"/>
                <a:ea typeface="BIZ UDPゴシック" panose="020B0400000000000000" pitchFamily="50" charset="-128"/>
              </a:rPr>
              <a:t>27,000</a:t>
            </a:r>
            <a:r>
              <a:rPr kumimoji="1" lang="ja-JP" altLang="en-US" sz="1100" dirty="0">
                <a:latin typeface="BIZ UDPゴシック" panose="020B0400000000000000" pitchFamily="50" charset="-128"/>
                <a:ea typeface="BIZ UDPゴシック" panose="020B0400000000000000" pitchFamily="50" charset="-128"/>
              </a:rPr>
              <a:t>人</a:t>
            </a:r>
            <a:endParaRPr kumimoji="1" lang="en-US" altLang="ja-JP" sz="1100" dirty="0">
              <a:latin typeface="BIZ UDPゴシック" panose="020B0400000000000000" pitchFamily="50" charset="-128"/>
              <a:ea typeface="BIZ UDPゴシック" panose="020B0400000000000000" pitchFamily="50" charset="-128"/>
            </a:endParaRPr>
          </a:p>
          <a:p>
            <a:pPr marL="182563" indent="-90488"/>
            <a:endParaRPr kumimoji="1" lang="en-US" altLang="ja-JP" sz="800" dirty="0">
              <a:latin typeface="BIZ UDPゴシック" panose="020B0400000000000000" pitchFamily="50" charset="-128"/>
              <a:ea typeface="BIZ UDPゴシック" panose="020B0400000000000000" pitchFamily="50" charset="-128"/>
            </a:endParaRPr>
          </a:p>
          <a:p>
            <a:pPr marL="182563" indent="-90488"/>
            <a:r>
              <a:rPr kumimoji="1" lang="ja-JP" altLang="en-US" sz="1100" dirty="0">
                <a:latin typeface="BIZ UDPゴシック" panose="020B0400000000000000" pitchFamily="50" charset="-128"/>
                <a:ea typeface="BIZ UDPゴシック" panose="020B0400000000000000" pitchFamily="50" charset="-128"/>
              </a:rPr>
              <a:t>・メディア露出効果は約</a:t>
            </a:r>
            <a:r>
              <a:rPr kumimoji="1" lang="en-US" altLang="ja-JP" sz="1100" dirty="0">
                <a:latin typeface="BIZ UDPゴシック" panose="020B0400000000000000" pitchFamily="50" charset="-128"/>
                <a:ea typeface="BIZ UDPゴシック" panose="020B0400000000000000" pitchFamily="50" charset="-128"/>
              </a:rPr>
              <a:t>100</a:t>
            </a:r>
            <a:r>
              <a:rPr kumimoji="1" lang="ja-JP" altLang="en-US" sz="1100" dirty="0">
                <a:latin typeface="BIZ UDPゴシック" panose="020B0400000000000000" pitchFamily="50" charset="-128"/>
                <a:ea typeface="BIZ UDPゴシック" panose="020B0400000000000000" pitchFamily="50" charset="-128"/>
              </a:rPr>
              <a:t>億円（取材数</a:t>
            </a:r>
            <a:r>
              <a:rPr kumimoji="1" lang="en-US" altLang="ja-JP" sz="1100" dirty="0">
                <a:latin typeface="BIZ UDPゴシック" panose="020B0400000000000000" pitchFamily="50" charset="-128"/>
                <a:ea typeface="BIZ UDPゴシック" panose="020B0400000000000000" pitchFamily="50" charset="-128"/>
              </a:rPr>
              <a:t>73</a:t>
            </a:r>
            <a:r>
              <a:rPr kumimoji="1" lang="ja-JP" altLang="en-US" sz="1100" dirty="0">
                <a:latin typeface="BIZ UDPゴシック" panose="020B0400000000000000" pitchFamily="50" charset="-128"/>
                <a:ea typeface="BIZ UDPゴシック" panose="020B0400000000000000" pitchFamily="50" charset="-128"/>
              </a:rPr>
              <a:t>媒体・</a:t>
            </a:r>
            <a:r>
              <a:rPr kumimoji="1" lang="en-US" altLang="ja-JP" sz="1100" dirty="0">
                <a:latin typeface="BIZ UDPゴシック" panose="020B0400000000000000" pitchFamily="50" charset="-128"/>
                <a:ea typeface="BIZ UDPゴシック" panose="020B0400000000000000" pitchFamily="50" charset="-128"/>
              </a:rPr>
              <a:t>496</a:t>
            </a:r>
            <a:r>
              <a:rPr kumimoji="1" lang="ja-JP" altLang="en-US" sz="1100" dirty="0">
                <a:latin typeface="BIZ UDPゴシック" panose="020B0400000000000000" pitchFamily="50" charset="-128"/>
                <a:ea typeface="BIZ UDPゴシック" panose="020B0400000000000000" pitchFamily="50" charset="-128"/>
              </a:rPr>
              <a:t>人）</a:t>
            </a:r>
            <a:endParaRPr kumimoji="1" lang="en-US" altLang="ja-JP" sz="1100" dirty="0">
              <a:latin typeface="BIZ UDPゴシック" panose="020B0400000000000000" pitchFamily="50" charset="-128"/>
              <a:ea typeface="BIZ UDPゴシック" panose="020B0400000000000000" pitchFamily="50" charset="-128"/>
            </a:endParaRPr>
          </a:p>
          <a:p>
            <a:pPr marL="182563" indent="-90488"/>
            <a:r>
              <a:rPr kumimoji="1" lang="ja-JP" altLang="en-US" sz="700" dirty="0">
                <a:latin typeface="BIZ UDPゴシック" panose="020B0400000000000000" pitchFamily="50" charset="-128"/>
                <a:ea typeface="BIZ UDPゴシック" panose="020B0400000000000000" pitchFamily="50" charset="-128"/>
              </a:rPr>
              <a:t>　　</a:t>
            </a:r>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大会情報がテレビ、新聞、雑誌、</a:t>
            </a:r>
            <a:r>
              <a:rPr kumimoji="1" lang="en-US" altLang="ja-JP" sz="700" dirty="0">
                <a:latin typeface="BIZ UDPゴシック" panose="020B0400000000000000" pitchFamily="50" charset="-128"/>
                <a:ea typeface="BIZ UDPゴシック" panose="020B0400000000000000" pitchFamily="50" charset="-128"/>
              </a:rPr>
              <a:t>WEB</a:t>
            </a:r>
            <a:r>
              <a:rPr kumimoji="1" lang="ja-JP" altLang="en-US" sz="700" dirty="0">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SNS</a:t>
            </a:r>
            <a:r>
              <a:rPr kumimoji="1" lang="ja-JP" altLang="en-US" sz="700" dirty="0">
                <a:latin typeface="BIZ UDPゴシック" panose="020B0400000000000000" pitchFamily="50" charset="-128"/>
                <a:ea typeface="BIZ UDPゴシック" panose="020B0400000000000000" pitchFamily="50" charset="-128"/>
              </a:rPr>
              <a:t>等に掲載された際に同等のスペースや時間を広告として購入した場合にかかるコストを広告換算額として算出</a:t>
            </a:r>
            <a:endParaRPr kumimoji="1" lang="en-US" altLang="ja-JP" sz="1200" dirty="0">
              <a:latin typeface="BIZ UDPゴシック" panose="020B0400000000000000" pitchFamily="50" charset="-128"/>
              <a:ea typeface="BIZ UDPゴシック" panose="020B0400000000000000" pitchFamily="50" charset="-128"/>
            </a:endParaRPr>
          </a:p>
          <a:p>
            <a:pPr marL="182563" indent="-90488"/>
            <a:endParaRPr kumimoji="1" lang="en-US" altLang="ja-JP" sz="800" dirty="0">
              <a:latin typeface="BIZ UDPゴシック" panose="020B0400000000000000" pitchFamily="50" charset="-128"/>
              <a:ea typeface="BIZ UDPゴシック" panose="020B0400000000000000" pitchFamily="50" charset="-128"/>
            </a:endParaRPr>
          </a:p>
          <a:p>
            <a:pPr marL="182563" indent="-90488"/>
            <a:r>
              <a:rPr kumimoji="1" lang="ja-JP" altLang="en-US" sz="1100" dirty="0">
                <a:latin typeface="BIZ UDPゴシック" panose="020B0400000000000000" pitchFamily="50" charset="-128"/>
                <a:ea typeface="BIZ UDPゴシック" panose="020B0400000000000000" pitchFamily="50" charset="-128"/>
              </a:rPr>
              <a:t>・アメリカのスポーツチャンネルを通じて</a:t>
            </a:r>
            <a:r>
              <a:rPr kumimoji="1" lang="en-US" altLang="ja-JP" sz="1100" dirty="0">
                <a:latin typeface="BIZ UDPゴシック" panose="020B0400000000000000" pitchFamily="50" charset="-128"/>
                <a:ea typeface="BIZ UDPゴシック" panose="020B0400000000000000" pitchFamily="50" charset="-128"/>
              </a:rPr>
              <a:t>192</a:t>
            </a:r>
            <a:r>
              <a:rPr kumimoji="1" lang="ja-JP" altLang="en-US" sz="1100" dirty="0">
                <a:latin typeface="BIZ UDPゴシック" panose="020B0400000000000000" pitchFamily="50" charset="-128"/>
                <a:ea typeface="BIZ UDPゴシック" panose="020B0400000000000000" pitchFamily="50" charset="-128"/>
              </a:rPr>
              <a:t>カ国５億世帯に</a:t>
            </a:r>
            <a:r>
              <a:rPr kumimoji="1" lang="en-US" altLang="ja-JP" sz="1100" dirty="0">
                <a:latin typeface="BIZ UDPゴシック" panose="020B0400000000000000" pitchFamily="50" charset="-128"/>
                <a:ea typeface="BIZ UDPゴシック" panose="020B0400000000000000" pitchFamily="50" charset="-128"/>
              </a:rPr>
              <a:t>PR</a:t>
            </a:r>
          </a:p>
          <a:p>
            <a:pPr marL="182563" indent="-90488"/>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（大阪府・市のロゴをスタート位置などテレビの映り込みやすい位置に掲示）</a:t>
            </a:r>
            <a:endParaRPr kumimoji="1" lang="en-US" altLang="ja-JP" sz="1100" dirty="0">
              <a:latin typeface="BIZ UDPゴシック" panose="020B0400000000000000" pitchFamily="50" charset="-128"/>
              <a:ea typeface="BIZ UDPゴシック" panose="020B0400000000000000" pitchFamily="50" charset="-128"/>
            </a:endParaRPr>
          </a:p>
          <a:p>
            <a:pPr marL="182563" indent="-90488"/>
            <a:endParaRPr kumimoji="1" lang="en-US" altLang="ja-JP" sz="1100" dirty="0">
              <a:latin typeface="BIZ UDPゴシック" panose="020B0400000000000000" pitchFamily="50" charset="-128"/>
              <a:ea typeface="BIZ UDPゴシック" panose="020B0400000000000000" pitchFamily="50" charset="-128"/>
            </a:endParaRPr>
          </a:p>
          <a:p>
            <a:pPr marL="92075" indent="-90488"/>
            <a:r>
              <a:rPr kumimoji="1" lang="ja-JP" altLang="en-US" sz="1100" b="1" dirty="0">
                <a:latin typeface="BIZ UDPゴシック" panose="020B0400000000000000" pitchFamily="50" charset="-128"/>
                <a:ea typeface="BIZ UDPゴシック" panose="020B0400000000000000" pitchFamily="50" charset="-128"/>
              </a:rPr>
              <a:t>・招待事業</a:t>
            </a:r>
          </a:p>
          <a:p>
            <a:pPr marL="92075" indent="-90488"/>
            <a:r>
              <a:rPr kumimoji="1" lang="ja-JP" altLang="en-US" sz="1100" dirty="0">
                <a:latin typeface="BIZ UDPゴシック" panose="020B0400000000000000" pitchFamily="50" charset="-128"/>
                <a:ea typeface="BIZ UDPゴシック" panose="020B0400000000000000" pitchFamily="50" charset="-128"/>
              </a:rPr>
              <a:t>　 トップアスリートのパフォーマンスを間近で見る機会を提供</a:t>
            </a:r>
          </a:p>
          <a:p>
            <a:pPr marL="92075" indent="-90488"/>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府民招待</a:t>
            </a:r>
            <a:r>
              <a:rPr kumimoji="1" lang="en-US" altLang="ja-JP" sz="1100" dirty="0">
                <a:latin typeface="BIZ UDPゴシック" panose="020B0400000000000000" pitchFamily="50" charset="-128"/>
                <a:ea typeface="BIZ UDPゴシック" panose="020B0400000000000000" pitchFamily="50" charset="-128"/>
              </a:rPr>
              <a:t>】2,502</a:t>
            </a:r>
            <a:r>
              <a:rPr kumimoji="1" lang="ja-JP" altLang="en-US" sz="1100" dirty="0">
                <a:latin typeface="BIZ UDPゴシック" panose="020B0400000000000000" pitchFamily="50" charset="-128"/>
                <a:ea typeface="BIZ UDPゴシック" panose="020B0400000000000000" pitchFamily="50" charset="-128"/>
              </a:rPr>
              <a:t>人（うち子ども</a:t>
            </a:r>
            <a:r>
              <a:rPr kumimoji="1" lang="en-US" altLang="ja-JP" sz="1100" dirty="0">
                <a:latin typeface="BIZ UDPゴシック" panose="020B0400000000000000" pitchFamily="50" charset="-128"/>
                <a:ea typeface="BIZ UDPゴシック" panose="020B0400000000000000" pitchFamily="50" charset="-128"/>
              </a:rPr>
              <a:t>1,526</a:t>
            </a:r>
            <a:r>
              <a:rPr kumimoji="1" lang="ja-JP" altLang="en-US" sz="1100" dirty="0">
                <a:latin typeface="BIZ UDPゴシック" panose="020B0400000000000000" pitchFamily="50" charset="-128"/>
                <a:ea typeface="BIZ UDPゴシック" panose="020B0400000000000000" pitchFamily="50" charset="-128"/>
              </a:rPr>
              <a:t>人）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市民招待</a:t>
            </a:r>
            <a:r>
              <a:rPr kumimoji="1" lang="en-US" altLang="ja-JP" sz="1100" dirty="0">
                <a:latin typeface="BIZ UDPゴシック" panose="020B0400000000000000" pitchFamily="50" charset="-128"/>
                <a:ea typeface="BIZ UDPゴシック" panose="020B0400000000000000" pitchFamily="50" charset="-128"/>
              </a:rPr>
              <a:t>】368</a:t>
            </a:r>
            <a:r>
              <a:rPr kumimoji="1" lang="ja-JP" altLang="en-US" sz="1100" dirty="0">
                <a:latin typeface="BIZ UDPゴシック" panose="020B0400000000000000" pitchFamily="50" charset="-128"/>
                <a:ea typeface="BIZ UDPゴシック" panose="020B0400000000000000" pitchFamily="50" charset="-128"/>
              </a:rPr>
              <a:t>人</a:t>
            </a:r>
          </a:p>
          <a:p>
            <a:pPr marL="92075" indent="-90488"/>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学校招待</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校</a:t>
            </a:r>
            <a:r>
              <a:rPr kumimoji="1" lang="en-US" altLang="ja-JP" sz="1100" dirty="0">
                <a:latin typeface="BIZ UDPゴシック" panose="020B0400000000000000" pitchFamily="50" charset="-128"/>
                <a:ea typeface="BIZ UDPゴシック" panose="020B0400000000000000" pitchFamily="50" charset="-128"/>
              </a:rPr>
              <a:t>256</a:t>
            </a:r>
            <a:r>
              <a:rPr kumimoji="1" lang="ja-JP" altLang="en-US" sz="1100" dirty="0">
                <a:latin typeface="BIZ UDPゴシック" panose="020B0400000000000000" pitchFamily="50" charset="-128"/>
                <a:ea typeface="BIZ UDPゴシック" panose="020B0400000000000000" pitchFamily="50" charset="-128"/>
              </a:rPr>
              <a:t>人　　（公式練習日に市民・小学校を無料招待）</a:t>
            </a:r>
          </a:p>
          <a:p>
            <a:pPr marL="92075" indent="-90488"/>
            <a:endParaRPr kumimoji="1" lang="ja-JP" altLang="en-US" sz="1100" dirty="0">
              <a:latin typeface="BIZ UDPゴシック" panose="020B0400000000000000" pitchFamily="50" charset="-128"/>
              <a:ea typeface="BIZ UDPゴシック" panose="020B0400000000000000" pitchFamily="50" charset="-128"/>
            </a:endParaRPr>
          </a:p>
          <a:p>
            <a:pPr marL="92075" indent="-90488"/>
            <a:r>
              <a:rPr kumimoji="1" lang="ja-JP" altLang="en-US" sz="1100" b="1" dirty="0">
                <a:latin typeface="BIZ UDPゴシック" panose="020B0400000000000000" pitchFamily="50" charset="-128"/>
                <a:ea typeface="BIZ UDPゴシック" panose="020B0400000000000000" pitchFamily="50" charset="-128"/>
              </a:rPr>
              <a:t>・スケートボード・</a:t>
            </a:r>
            <a:r>
              <a:rPr kumimoji="1" lang="en-US" altLang="ja-JP" sz="1100" b="1" dirty="0">
                <a:latin typeface="BIZ UDPゴシック" panose="020B0400000000000000" pitchFamily="50" charset="-128"/>
                <a:ea typeface="BIZ UDPゴシック" panose="020B0400000000000000" pitchFamily="50" charset="-128"/>
              </a:rPr>
              <a:t>BMX</a:t>
            </a:r>
            <a:r>
              <a:rPr kumimoji="1" lang="ja-JP" altLang="en-US" sz="1100" b="1" dirty="0">
                <a:latin typeface="BIZ UDPゴシック" panose="020B0400000000000000" pitchFamily="50" charset="-128"/>
                <a:ea typeface="BIZ UDPゴシック" panose="020B0400000000000000" pitchFamily="50" charset="-128"/>
              </a:rPr>
              <a:t>体験</a:t>
            </a:r>
          </a:p>
          <a:p>
            <a:pPr marL="92075" indent="-90488"/>
            <a:r>
              <a:rPr kumimoji="1" lang="ja-JP" altLang="en-US" sz="1100" dirty="0">
                <a:latin typeface="BIZ UDPゴシック" panose="020B0400000000000000" pitchFamily="50" charset="-128"/>
                <a:ea typeface="BIZ UDPゴシック" panose="020B0400000000000000" pitchFamily="50" charset="-128"/>
              </a:rPr>
              <a:t>　 会場内にスケートボード・</a:t>
            </a:r>
            <a:r>
              <a:rPr kumimoji="1" lang="en-US" altLang="ja-JP" sz="1100" dirty="0">
                <a:latin typeface="BIZ UDPゴシック" panose="020B0400000000000000" pitchFamily="50" charset="-128"/>
                <a:ea typeface="BIZ UDPゴシック" panose="020B0400000000000000" pitchFamily="50" charset="-128"/>
              </a:rPr>
              <a:t>BMX</a:t>
            </a:r>
            <a:r>
              <a:rPr kumimoji="1" lang="ja-JP" altLang="en-US" sz="1100" dirty="0">
                <a:latin typeface="BIZ UDPゴシック" panose="020B0400000000000000" pitchFamily="50" charset="-128"/>
                <a:ea typeface="BIZ UDPゴシック" panose="020B0400000000000000" pitchFamily="50" charset="-128"/>
              </a:rPr>
              <a:t>体験ブースを設置し、「する」スポーツとしての振興促進</a:t>
            </a:r>
          </a:p>
          <a:p>
            <a:pPr marL="92075" indent="-90488"/>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体験人数</a:t>
            </a:r>
            <a:r>
              <a:rPr kumimoji="1" lang="en-US" altLang="ja-JP" sz="1100" dirty="0">
                <a:latin typeface="BIZ UDPゴシック" panose="020B0400000000000000" pitchFamily="50" charset="-128"/>
                <a:ea typeface="BIZ UDPゴシック" panose="020B0400000000000000" pitchFamily="50" charset="-128"/>
              </a:rPr>
              <a:t>】256</a:t>
            </a:r>
            <a:r>
              <a:rPr kumimoji="1" lang="ja-JP" altLang="en-US" sz="1100" dirty="0">
                <a:latin typeface="BIZ UDPゴシック" panose="020B0400000000000000" pitchFamily="50" charset="-128"/>
                <a:ea typeface="BIZ UDPゴシック" panose="020B0400000000000000" pitchFamily="50" charset="-128"/>
              </a:rPr>
              <a:t>人</a:t>
            </a:r>
          </a:p>
          <a:p>
            <a:pPr marL="92075" indent="-90488"/>
            <a:endParaRPr kumimoji="1" lang="en-US" altLang="ja-JP" sz="1100" b="1" dirty="0">
              <a:latin typeface="BIZ UDPゴシック" panose="020B0400000000000000" pitchFamily="50" charset="-128"/>
              <a:ea typeface="BIZ UDPゴシック" panose="020B0400000000000000" pitchFamily="50" charset="-128"/>
            </a:endParaRPr>
          </a:p>
          <a:p>
            <a:pPr marL="92075" indent="-90488"/>
            <a:r>
              <a:rPr kumimoji="1" lang="ja-JP" altLang="en-US" sz="1100" b="1" dirty="0">
                <a:latin typeface="BIZ UDPゴシック" panose="020B0400000000000000" pitchFamily="50" charset="-128"/>
                <a:ea typeface="BIZ UDPゴシック" panose="020B0400000000000000" pitchFamily="50" charset="-128"/>
              </a:rPr>
              <a:t>・アスリートによる市内小学校訪問（</a:t>
            </a:r>
            <a:r>
              <a:rPr kumimoji="1" lang="en-US" altLang="ja-JP" sz="1100" b="1" dirty="0">
                <a:latin typeface="BIZ UDPゴシック" panose="020B0400000000000000" pitchFamily="50" charset="-128"/>
                <a:ea typeface="BIZ UDPゴシック" panose="020B0400000000000000" pitchFamily="50" charset="-128"/>
              </a:rPr>
              <a:t>6</a:t>
            </a:r>
            <a:r>
              <a:rPr kumimoji="1" lang="ja-JP" altLang="en-US" sz="1100" b="1" dirty="0">
                <a:latin typeface="BIZ UDPゴシック" panose="020B0400000000000000" pitchFamily="50" charset="-128"/>
                <a:ea typeface="BIZ UDPゴシック" panose="020B0400000000000000" pitchFamily="50" charset="-128"/>
              </a:rPr>
              <a:t>月</a:t>
            </a:r>
            <a:r>
              <a:rPr kumimoji="1" lang="en-US" altLang="ja-JP" sz="1100" b="1" dirty="0">
                <a:latin typeface="BIZ UDPゴシック" panose="020B0400000000000000" pitchFamily="50" charset="-128"/>
                <a:ea typeface="BIZ UDPゴシック" panose="020B0400000000000000" pitchFamily="50" charset="-128"/>
              </a:rPr>
              <a:t>18</a:t>
            </a:r>
            <a:r>
              <a:rPr kumimoji="1" lang="ja-JP" altLang="en-US" sz="1100" b="1" dirty="0">
                <a:latin typeface="BIZ UDPゴシック" panose="020B0400000000000000" pitchFamily="50" charset="-128"/>
                <a:ea typeface="BIZ UDPゴシック" panose="020B0400000000000000" pitchFamily="50" charset="-128"/>
              </a:rPr>
              <a:t>日）</a:t>
            </a:r>
          </a:p>
          <a:p>
            <a:pPr marL="92075" indent="-90488"/>
            <a:r>
              <a:rPr kumimoji="1" lang="ja-JP" altLang="en-US" sz="1100" dirty="0">
                <a:latin typeface="BIZ UDPゴシック" panose="020B0400000000000000" pitchFamily="50" charset="-128"/>
                <a:ea typeface="BIZ UDPゴシック" panose="020B0400000000000000" pitchFamily="50" charset="-128"/>
              </a:rPr>
              <a:t>　 芝田モト選手、アリサ・トルー選手が九条東小学校を訪問。トークやスケボー体験等を実施</a:t>
            </a:r>
          </a:p>
          <a:p>
            <a:pPr marL="92075" indent="-90488"/>
            <a:endParaRPr kumimoji="1" lang="ja-JP" altLang="en-US" sz="1100" dirty="0">
              <a:latin typeface="BIZ UDPゴシック" panose="020B0400000000000000" pitchFamily="50" charset="-128"/>
              <a:ea typeface="BIZ UDPゴシック" panose="020B0400000000000000" pitchFamily="50" charset="-128"/>
            </a:endParaRPr>
          </a:p>
          <a:p>
            <a:pPr marL="92075" indent="-90488"/>
            <a:r>
              <a:rPr kumimoji="1" lang="ja-JP" altLang="en-US" sz="1100" b="1" dirty="0">
                <a:latin typeface="BIZ UDPゴシック" panose="020B0400000000000000" pitchFamily="50" charset="-128"/>
                <a:ea typeface="BIZ UDPゴシック" panose="020B0400000000000000" pitchFamily="50" charset="-128"/>
              </a:rPr>
              <a:t>・アーバンスポーツの振興</a:t>
            </a:r>
          </a:p>
          <a:p>
            <a:pPr marL="92075" indent="-90488"/>
            <a:r>
              <a:rPr kumimoji="1" lang="ja-JP" altLang="en-US" sz="1100" dirty="0">
                <a:latin typeface="BIZ UDPゴシック" panose="020B0400000000000000" pitchFamily="50" charset="-128"/>
                <a:ea typeface="BIZ UDPゴシック" panose="020B0400000000000000" pitchFamily="50" charset="-128"/>
              </a:rPr>
              <a:t>　 今後アーバンスポーツを体験したい</a:t>
            </a:r>
            <a:r>
              <a:rPr kumimoji="1" lang="en-US" altLang="ja-JP" sz="1100" dirty="0">
                <a:latin typeface="BIZ UDPゴシック" panose="020B0400000000000000" pitchFamily="50" charset="-128"/>
                <a:ea typeface="BIZ UDPゴシック" panose="020B0400000000000000" pitchFamily="50" charset="-128"/>
              </a:rPr>
              <a:t>80</a:t>
            </a:r>
            <a:r>
              <a:rPr kumimoji="1" lang="ja-JP" altLang="en-US" sz="1100" dirty="0">
                <a:latin typeface="BIZ UDPゴシック" panose="020B0400000000000000" pitchFamily="50" charset="-128"/>
                <a:ea typeface="BIZ UDPゴシック" panose="020B0400000000000000" pitchFamily="50" charset="-128"/>
              </a:rPr>
              <a:t>％、観戦に行きたい</a:t>
            </a:r>
            <a:r>
              <a:rPr kumimoji="1" lang="en-US" altLang="ja-JP" sz="1100" dirty="0">
                <a:latin typeface="BIZ UDPゴシック" panose="020B0400000000000000" pitchFamily="50" charset="-128"/>
                <a:ea typeface="BIZ UDPゴシック" panose="020B0400000000000000" pitchFamily="50" charset="-128"/>
              </a:rPr>
              <a:t>99</a:t>
            </a:r>
            <a:r>
              <a:rPr kumimoji="1" lang="ja-JP" altLang="en-US" sz="1100" dirty="0">
                <a:latin typeface="BIZ UDPゴシック" panose="020B0400000000000000" pitchFamily="50" charset="-128"/>
                <a:ea typeface="BIZ UDPゴシック" panose="020B0400000000000000" pitchFamily="50" charset="-128"/>
              </a:rPr>
              <a:t>％と、アーバンスポーツの振興に寄与</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F323E66F-4A24-43C3-9F00-683D10D36889}"/>
              </a:ext>
            </a:extLst>
          </p:cNvPr>
          <p:cNvSpPr>
            <a:spLocks noGrp="1"/>
          </p:cNvSpPr>
          <p:nvPr>
            <p:ph type="sldNum" sz="quarter" idx="12"/>
          </p:nvPr>
        </p:nvSpPr>
        <p:spPr/>
        <p:txBody>
          <a:bodyPr/>
          <a:lstStyle/>
          <a:p>
            <a:fld id="{29F2EF1E-626E-4657-9017-205445D3C8E1}" type="slidenum">
              <a:rPr kumimoji="1" lang="ja-JP" altLang="en-US" smtClean="0"/>
              <a:t>79</a:t>
            </a:fld>
            <a:endParaRPr kumimoji="1" lang="ja-JP" altLang="en-US" dirty="0"/>
          </a:p>
        </p:txBody>
      </p:sp>
      <p:pic>
        <p:nvPicPr>
          <p:cNvPr id="2054" name="Picture 6">
            <a:extLst>
              <a:ext uri="{FF2B5EF4-FFF2-40B4-BE49-F238E27FC236}">
                <a16:creationId xmlns:a16="http://schemas.microsoft.com/office/drawing/2014/main" id="{C462CC36-10EF-4764-87C5-925FCDC9FA8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236488" y="4194284"/>
            <a:ext cx="1952539" cy="1079397"/>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a:extLst>
              <a:ext uri="{FF2B5EF4-FFF2-40B4-BE49-F238E27FC236}">
                <a16:creationId xmlns:a16="http://schemas.microsoft.com/office/drawing/2014/main" id="{41B46EC6-1C28-4FF1-945A-63F8B41410FA}"/>
              </a:ext>
            </a:extLst>
          </p:cNvPr>
          <p:cNvSpPr/>
          <p:nvPr/>
        </p:nvSpPr>
        <p:spPr>
          <a:xfrm>
            <a:off x="7192996" y="5232738"/>
            <a:ext cx="2013801" cy="32217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スケートボード・</a:t>
            </a:r>
            <a:r>
              <a:rPr lang="en-US" altLang="ja-JP" sz="1000" dirty="0">
                <a:solidFill>
                  <a:schemeClr val="tx1"/>
                </a:solidFill>
                <a:latin typeface="BIZ UDPゴシック" panose="020B0400000000000000" pitchFamily="50" charset="-128"/>
                <a:ea typeface="BIZ UDPゴシック" panose="020B0400000000000000" pitchFamily="50" charset="-128"/>
              </a:rPr>
              <a:t>BMX</a:t>
            </a:r>
            <a:r>
              <a:rPr lang="ja-JP" altLang="en-US" sz="1000" dirty="0">
                <a:solidFill>
                  <a:schemeClr val="tx1"/>
                </a:solidFill>
                <a:latin typeface="BIZ UDPゴシック" panose="020B0400000000000000" pitchFamily="50" charset="-128"/>
                <a:ea typeface="BIZ UDPゴシック" panose="020B0400000000000000" pitchFamily="50" charset="-128"/>
              </a:rPr>
              <a:t>体験ブース</a:t>
            </a:r>
          </a:p>
        </p:txBody>
      </p:sp>
      <p:pic>
        <p:nvPicPr>
          <p:cNvPr id="4" name="図 3">
            <a:extLst>
              <a:ext uri="{FF2B5EF4-FFF2-40B4-BE49-F238E27FC236}">
                <a16:creationId xmlns:a16="http://schemas.microsoft.com/office/drawing/2014/main" id="{6CFC7CEB-F015-4238-A366-9E5C541F165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208409" y="2595906"/>
            <a:ext cx="1962484" cy="1256669"/>
          </a:xfrm>
          <a:prstGeom prst="rect">
            <a:avLst/>
          </a:prstGeom>
        </p:spPr>
      </p:pic>
      <p:sp>
        <p:nvSpPr>
          <p:cNvPr id="17" name="正方形/長方形 16">
            <a:extLst>
              <a:ext uri="{FF2B5EF4-FFF2-40B4-BE49-F238E27FC236}">
                <a16:creationId xmlns:a16="http://schemas.microsoft.com/office/drawing/2014/main" id="{89C8F9F2-E4BB-4777-A5DE-6225888E09E6}"/>
              </a:ext>
            </a:extLst>
          </p:cNvPr>
          <p:cNvSpPr/>
          <p:nvPr/>
        </p:nvSpPr>
        <p:spPr>
          <a:xfrm>
            <a:off x="7182750" y="3789855"/>
            <a:ext cx="2013801" cy="32217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solidFill>
                  <a:schemeClr val="tx1"/>
                </a:solidFill>
                <a:latin typeface="BIZ UDPゴシック" panose="020B0400000000000000" pitchFamily="50" charset="-128"/>
                <a:ea typeface="BIZ UDPゴシック" panose="020B0400000000000000" pitchFamily="50" charset="-128"/>
              </a:rPr>
              <a:t>BMX</a:t>
            </a:r>
            <a:r>
              <a:rPr lang="ja-JP" altLang="en-US" sz="1000" dirty="0">
                <a:solidFill>
                  <a:schemeClr val="tx1"/>
                </a:solidFill>
                <a:latin typeface="BIZ UDPゴシック" panose="020B0400000000000000" pitchFamily="50" charset="-128"/>
                <a:ea typeface="BIZ UDPゴシック" panose="020B0400000000000000" pitchFamily="50" charset="-128"/>
              </a:rPr>
              <a:t>フラットランド 競技の様子</a:t>
            </a:r>
          </a:p>
        </p:txBody>
      </p:sp>
      <p:pic>
        <p:nvPicPr>
          <p:cNvPr id="15" name="Picture 4">
            <a:extLst>
              <a:ext uri="{FF2B5EF4-FFF2-40B4-BE49-F238E27FC236}">
                <a16:creationId xmlns:a16="http://schemas.microsoft.com/office/drawing/2014/main" id="{C8756170-CC9D-4B55-A188-18B4054E917D}"/>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7236488" y="5622060"/>
            <a:ext cx="2013801" cy="1106561"/>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B7170546-7AB7-470A-9673-0FFD1E9285B9}"/>
              </a:ext>
            </a:extLst>
          </p:cNvPr>
          <p:cNvSpPr/>
          <p:nvPr/>
        </p:nvSpPr>
        <p:spPr>
          <a:xfrm>
            <a:off x="7279978" y="6656345"/>
            <a:ext cx="1926819" cy="41655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アスリートによる小学校訪問</a:t>
            </a:r>
          </a:p>
        </p:txBody>
      </p:sp>
      <p:sp>
        <p:nvSpPr>
          <p:cNvPr id="18" name="楕円 17">
            <a:extLst>
              <a:ext uri="{FF2B5EF4-FFF2-40B4-BE49-F238E27FC236}">
                <a16:creationId xmlns:a16="http://schemas.microsoft.com/office/drawing/2014/main" id="{BE0F5DE8-549C-4DFC-8650-E291DF12CB26}"/>
              </a:ext>
            </a:extLst>
          </p:cNvPr>
          <p:cNvSpPr/>
          <p:nvPr/>
        </p:nvSpPr>
        <p:spPr>
          <a:xfrm flipV="1">
            <a:off x="180309" y="705227"/>
            <a:ext cx="1099851" cy="51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3986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979891002"/>
              </p:ext>
            </p:extLst>
          </p:nvPr>
        </p:nvGraphicFramePr>
        <p:xfrm>
          <a:off x="313267" y="950752"/>
          <a:ext cx="9587042" cy="5909716"/>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909716">
                <a:tc>
                  <a:txBody>
                    <a:bodyPr/>
                    <a:lstStyle/>
                    <a:p>
                      <a:pPr marL="182563" indent="-182563">
                        <a:lnSpc>
                          <a:spcPct val="100000"/>
                        </a:lnSpc>
                        <a:spcBef>
                          <a:spcPts val="0"/>
                        </a:spcBef>
                        <a:spcAft>
                          <a:spcPts val="0"/>
                        </a:spcAft>
                      </a:pPr>
                      <a:r>
                        <a:rPr kumimoji="1" lang="ja-JP" altLang="en-US" sz="1200" b="1" u="none" dirty="0">
                          <a:solidFill>
                            <a:schemeClr val="tx1"/>
                          </a:solidFill>
                          <a:latin typeface="BIZ UDPゴシック" panose="020B0400000000000000" pitchFamily="50" charset="-128"/>
                          <a:ea typeface="BIZ UDPゴシック" panose="020B0400000000000000" pitchFamily="50" charset="-128"/>
                        </a:rPr>
                        <a:t>□大阪と関西・西日本エリアとの水上交通ネットワーク形成</a:t>
                      </a:r>
                    </a:p>
                    <a:p>
                      <a:pPr marL="88900" indent="-8890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・夢洲と関西・西日本等を結ぶ</a:t>
                      </a:r>
                      <a:br>
                        <a:rPr kumimoji="1" lang="en-US" altLang="ja-JP" sz="1100" b="0" u="none" dirty="0">
                          <a:solidFill>
                            <a:schemeClr val="tx1"/>
                          </a:solidFill>
                          <a:latin typeface="BIZ UDPゴシック" panose="020B0400000000000000" pitchFamily="50" charset="-128"/>
                          <a:ea typeface="BIZ UDPゴシック" panose="020B0400000000000000" pitchFamily="50" charset="-128"/>
                        </a:rPr>
                      </a:b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水上観光ルートが構築</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u="non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77800" marR="0" lvl="0" indent="-177800" algn="l" defTabSz="443194"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BIZ UDPゴシック" panose="020B0400000000000000" pitchFamily="50" charset="-128"/>
                          <a:ea typeface="BIZ UDPゴシック" panose="020B0400000000000000" pitchFamily="50" charset="-128"/>
                        </a:rPr>
                        <a:t>□万博を契機とする水上交通ネットワークの構築</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u="none" strike="noStrike" dirty="0">
                          <a:solidFill>
                            <a:schemeClr val="tx1"/>
                          </a:solidFill>
                          <a:latin typeface="BIZ UDPゴシック" panose="020B0400000000000000" pitchFamily="50" charset="-128"/>
                          <a:ea typeface="BIZ UDPゴシック" panose="020B0400000000000000" pitchFamily="50" charset="-128"/>
                        </a:rPr>
                        <a:t>にぎわい創出に向けた取組と連携し、万博を</a:t>
                      </a:r>
                      <a:br>
                        <a:rPr kumimoji="1" lang="en-US" altLang="ja-JP" sz="1100" b="0" u="none" strike="noStrike" dirty="0">
                          <a:solidFill>
                            <a:schemeClr val="tx1"/>
                          </a:solidFill>
                          <a:latin typeface="BIZ UDPゴシック" panose="020B0400000000000000" pitchFamily="50" charset="-128"/>
                          <a:ea typeface="BIZ UDPゴシック" panose="020B0400000000000000" pitchFamily="50" charset="-128"/>
                        </a:rPr>
                      </a:br>
                      <a:r>
                        <a:rPr kumimoji="1" lang="ja-JP" altLang="en-US" sz="1100" b="0" u="none" strike="noStrike" dirty="0">
                          <a:solidFill>
                            <a:schemeClr val="tx1"/>
                          </a:solidFill>
                          <a:latin typeface="BIZ UDPゴシック" panose="020B0400000000000000" pitchFamily="50" charset="-128"/>
                          <a:ea typeface="BIZ UDPゴシック" panose="020B0400000000000000" pitchFamily="50" charset="-128"/>
                        </a:rPr>
                        <a:t>契機とした民間事業者による海上交通の実現に向けて、にぎわい創出エリアやイベントを結ぶ</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海上交通ルートを検討し社会実験を実施</a:t>
                      </a:r>
                      <a:endParaRPr kumimoji="1" lang="en-US" altLang="ja-JP" sz="1100" b="0" u="none" strike="dblStrike" baseline="0" dirty="0">
                        <a:solidFill>
                          <a:schemeClr val="tx1"/>
                        </a:solidFill>
                        <a:latin typeface="BIZ UDPゴシック" panose="020B0400000000000000" pitchFamily="50" charset="-128"/>
                        <a:ea typeface="BIZ UDPゴシック" panose="020B0400000000000000" pitchFamily="50" charset="-128"/>
                      </a:endParaRPr>
                    </a:p>
                    <a:p>
                      <a:pPr marL="88900" indent="-88900"/>
                      <a:endParaRPr kumimoji="1" lang="en-US" altLang="ja-JP" sz="800" b="0" u="none"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▶社会実験の知見をもとに、万博期間中に堺旧港にて仮設浮桟橋設置等を行い、旅客船運航</a:t>
                      </a:r>
                      <a:br>
                        <a:rPr kumimoji="1" lang="en-US" altLang="ja-JP" sz="1100" b="0" u="none" dirty="0">
                          <a:solidFill>
                            <a:schemeClr val="tx1"/>
                          </a:solidFill>
                          <a:latin typeface="BIZ UDPゴシック" panose="020B0400000000000000" pitchFamily="50" charset="-128"/>
                          <a:ea typeface="BIZ UDPゴシック" panose="020B0400000000000000" pitchFamily="50" charset="-128"/>
                        </a:rPr>
                      </a:b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事業者を募集することで、来場者の移動手段を確保するとともに、水都大阪の魅力を</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PR</a:t>
                      </a:r>
                    </a:p>
                    <a:p>
                      <a:pPr marL="88900" indent="-88900"/>
                      <a:endParaRPr kumimoji="1" lang="en-US" altLang="ja-JP" sz="800" b="0" u="none"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万博期間中、堺旧港に設置した仮設浮桟橋を</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ja-JP" altLang="en-US" sz="1100" u="none" dirty="0">
                          <a:solidFill>
                            <a:schemeClr val="tx1"/>
                          </a:solidFill>
                          <a:latin typeface="BIZ UDPゴシック" panose="020B0400000000000000" pitchFamily="50" charset="-128"/>
                          <a:ea typeface="BIZ UDPゴシック" panose="020B0400000000000000" pitchFamily="50" charset="-128"/>
                        </a:rPr>
                        <a:t>利用し、民間事業者が定期航路や夜景クルーズを運航。約</a:t>
                      </a:r>
                      <a:r>
                        <a:rPr lang="en-US" altLang="ja-JP" sz="1100" u="none" dirty="0">
                          <a:solidFill>
                            <a:schemeClr val="tx1"/>
                          </a:solidFill>
                          <a:latin typeface="BIZ UDPゴシック" panose="020B0400000000000000" pitchFamily="50" charset="-128"/>
                          <a:ea typeface="BIZ UDPゴシック" panose="020B0400000000000000" pitchFamily="50" charset="-128"/>
                        </a:rPr>
                        <a:t>830</a:t>
                      </a:r>
                      <a:r>
                        <a:rPr lang="ja-JP" altLang="en-US" sz="1100" u="none" dirty="0">
                          <a:solidFill>
                            <a:schemeClr val="tx1"/>
                          </a:solidFill>
                          <a:latin typeface="BIZ UDPゴシック" panose="020B0400000000000000" pitchFamily="50" charset="-128"/>
                          <a:ea typeface="BIZ UDPゴシック" panose="020B0400000000000000" pitchFamily="50" charset="-128"/>
                        </a:rPr>
                        <a:t>便を約</a:t>
                      </a:r>
                      <a:r>
                        <a:rPr lang="en-US" altLang="ja-JP" sz="1100" u="none" dirty="0">
                          <a:solidFill>
                            <a:schemeClr val="tx1"/>
                          </a:solidFill>
                          <a:latin typeface="BIZ UDPゴシック" panose="020B0400000000000000" pitchFamily="50" charset="-128"/>
                          <a:ea typeface="BIZ UDPゴシック" panose="020B0400000000000000" pitchFamily="50" charset="-128"/>
                        </a:rPr>
                        <a:t>4.7</a:t>
                      </a:r>
                      <a:r>
                        <a:rPr lang="ja-JP" altLang="en-US" sz="1100" u="none" dirty="0">
                          <a:solidFill>
                            <a:schemeClr val="tx1"/>
                          </a:solidFill>
                          <a:latin typeface="BIZ UDPゴシック" panose="020B0400000000000000" pitchFamily="50" charset="-128"/>
                          <a:ea typeface="BIZ UDPゴシック" panose="020B0400000000000000" pitchFamily="50" charset="-128"/>
                        </a:rPr>
                        <a:t>万人が利用し、堺市の取組と連携してにぎわい創出に貢献</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endParaRPr lang="en-US" altLang="ja-JP" sz="1100" b="1" u="non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万博会場と淀川を結ぶ社会実験実施により、</a:t>
                      </a:r>
                      <a:br>
                        <a:rPr kumimoji="1" lang="en-US" altLang="ja-JP" sz="1100" b="0" u="none" dirty="0">
                          <a:solidFill>
                            <a:schemeClr val="tx1"/>
                          </a:solidFill>
                          <a:latin typeface="BIZ UDPゴシック" panose="020B0400000000000000" pitchFamily="50" charset="-128"/>
                          <a:ea typeface="BIZ UDPゴシック" panose="020B0400000000000000" pitchFamily="50" charset="-128"/>
                        </a:rPr>
                      </a:b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淀川沿川の新たなにぎわいづくりの可能性を示唆</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▶淀川河川に関連する民間団体や市町で構成されるプラットフォーム構成員が開催するイベント等に出展、沿川の</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PR</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と構成員との関係を強化</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▶私鉄各社と連携することで、イベント情報の</a:t>
                      </a:r>
                      <a:br>
                        <a:rPr kumimoji="1" lang="en-US" altLang="ja-JP" sz="1100" b="0" u="none" dirty="0">
                          <a:solidFill>
                            <a:schemeClr val="tx1"/>
                          </a:solidFill>
                          <a:latin typeface="BIZ UDPゴシック" panose="020B0400000000000000" pitchFamily="50" charset="-128"/>
                          <a:ea typeface="BIZ UDPゴシック" panose="020B0400000000000000" pitchFamily="50" charset="-128"/>
                        </a:rPr>
                      </a:b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広範な共有を促進</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□水都大阪の魅力を国内外に発信（再掲）</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ゴシック" panose="020B0400000000000000" pitchFamily="49" charset="-128"/>
                          <a:ea typeface="BIZ UDゴシック" panose="020B0400000000000000" pitchFamily="49" charset="-128"/>
                        </a:rPr>
                        <a:t>▶水と光を活かした景観の創出や水の回廊を</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100" dirty="0">
                          <a:solidFill>
                            <a:schemeClr val="tx1"/>
                          </a:solidFill>
                          <a:latin typeface="BIZ UDゴシック" panose="020B0400000000000000" pitchFamily="49" charset="-128"/>
                          <a:ea typeface="BIZ UDゴシック" panose="020B0400000000000000" pitchFamily="49" charset="-128"/>
                        </a:rPr>
                        <a:t>活かした舟運の利用促進など、万博のインパクトを活用して水辺・水上の魅力創出・にぎわいづくりを推進することで、水都大阪の</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100" dirty="0">
                          <a:solidFill>
                            <a:schemeClr val="tx1"/>
                          </a:solidFill>
                          <a:latin typeface="BIZ UDゴシック" panose="020B0400000000000000" pitchFamily="49" charset="-128"/>
                          <a:ea typeface="BIZ UDゴシック" panose="020B0400000000000000" pitchFamily="49" charset="-128"/>
                        </a:rPr>
                        <a:t>魅力を発信</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77800" indent="-177800" algn="l">
                        <a:lnSpc>
                          <a:spcPct val="100000"/>
                        </a:lnSpc>
                        <a:spcBef>
                          <a:spcPts val="0"/>
                        </a:spcBef>
                        <a:spcAft>
                          <a:spcPts val="0"/>
                        </a:spcAft>
                      </a:pPr>
                      <a:r>
                        <a:rPr kumimoji="1" lang="ja-JP" altLang="en-US" sz="1200" b="1" u="none" dirty="0">
                          <a:solidFill>
                            <a:schemeClr val="tx1"/>
                          </a:solidFill>
                          <a:latin typeface="BIZ UDPゴシック" panose="020B0400000000000000" pitchFamily="50" charset="-128"/>
                          <a:ea typeface="BIZ UDPゴシック" panose="020B0400000000000000" pitchFamily="50" charset="-128"/>
                        </a:rPr>
                        <a:t>□大阪湾岸地域と淀川沿川における水上交通とにぎわい創出の推進戦略交通とにぎわい創出の推進戦略</a:t>
                      </a: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・万博期間中の運航状況の分析及び、大阪市臨海部・広域</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ベイエリアにおけるにぎわい創出に向けた取組と連携のもと海上交通実施に向けた民間事業者との調整を実施</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・国が事務局を務め、府も参画する淀川舟運活性化協議会を中心に淀川舟運活性化を図りながら、沿川自治体や民間団体等との連携のもと、淀川沿川のにぎわいづくりを引き続き推進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Tx/>
                        <a:buNone/>
                        <a:tabLst/>
                        <a:defRPr/>
                      </a:pP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lang="ja-JP" altLang="en-US" sz="1200" b="1" i="0" u="none" strike="noStrike" noProof="0" dirty="0">
                          <a:solidFill>
                            <a:schemeClr val="tx1"/>
                          </a:solidFill>
                          <a:latin typeface="BIZ UDPゴシック" panose="020B0400000000000000" pitchFamily="50" charset="-128"/>
                          <a:ea typeface="BIZ UDPゴシック"/>
                        </a:rPr>
                        <a:t>□水の回廊のさらなる活性化、水都大阪の魅力向上</a:t>
                      </a:r>
                      <a:br>
                        <a:rPr lang="en-US" altLang="ja-JP" sz="1200" b="1" i="0" u="none" strike="noStrike" noProof="0" dirty="0">
                          <a:solidFill>
                            <a:schemeClr val="tx1"/>
                          </a:solidFill>
                          <a:latin typeface="BIZ UDPゴシック" panose="020B0400000000000000" pitchFamily="50" charset="-128"/>
                          <a:ea typeface="BIZ UDPゴシック"/>
                        </a:rPr>
                      </a:br>
                      <a:r>
                        <a:rPr lang="ja-JP" altLang="en-US" sz="1200" b="1" i="0" u="none" strike="noStrike" noProof="0" dirty="0">
                          <a:solidFill>
                            <a:schemeClr val="tx1"/>
                          </a:solidFill>
                          <a:latin typeface="BIZ UDPゴシック" panose="020B0400000000000000" pitchFamily="50" charset="-128"/>
                          <a:ea typeface="BIZ UDPゴシック"/>
                        </a:rPr>
                        <a:t>（再掲）</a:t>
                      </a:r>
                      <a:endParaRPr lang="en-US" altLang="ja-JP" sz="1200" b="1" i="0" u="none" strike="noStrike" noProof="0" dirty="0">
                        <a:solidFill>
                          <a:schemeClr val="tx1"/>
                        </a:solidFill>
                        <a:latin typeface="BIZ UDPゴシック" panose="020B0400000000000000" pitchFamily="50" charset="-128"/>
                        <a:ea typeface="BIZ UDPゴシック"/>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・万博を契機に実施した八軒家浜の噴水ショーなどを万博のレガシーとして継続</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・水辺のライトアップ施設リニューアルによる夜間景観の充実</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0488" indent="-90488"/>
                      <a:r>
                        <a:rPr kumimoji="1" lang="ja-JP" altLang="en-US" sz="1100" dirty="0">
                          <a:solidFill>
                            <a:schemeClr val="tx1"/>
                          </a:solidFill>
                          <a:latin typeface="BIZ UDPゴシック" panose="020B0400000000000000" pitchFamily="50" charset="-128"/>
                          <a:ea typeface="BIZ UDPゴシック" panose="020B0400000000000000" pitchFamily="50" charset="-128"/>
                        </a:rPr>
                        <a:t>・ナイトクルーズによる舟運の活性化</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a:p>
                      <a:pPr marL="90488" indent="-90488"/>
                      <a:r>
                        <a:rPr kumimoji="1" lang="ja-JP" altLang="en-US" sz="1100" dirty="0">
                          <a:solidFill>
                            <a:schemeClr val="tx1"/>
                          </a:solidFill>
                          <a:latin typeface="BIZ UDPゴシック" panose="020B0400000000000000" pitchFamily="50" charset="-128"/>
                          <a:ea typeface="BIZ UDPゴシック" panose="020B0400000000000000" pitchFamily="50" charset="-128"/>
                        </a:rPr>
                        <a:t>・中之島</a:t>
                      </a:r>
                      <a:r>
                        <a:rPr kumimoji="1" lang="en-US" altLang="ja-JP" sz="1100" dirty="0">
                          <a:solidFill>
                            <a:schemeClr val="tx1"/>
                          </a:solidFill>
                          <a:latin typeface="BIZ UDPゴシック" panose="020B0400000000000000" pitchFamily="50" charset="-128"/>
                          <a:ea typeface="BIZ UDPゴシック" panose="020B0400000000000000" pitchFamily="50" charset="-128"/>
                        </a:rPr>
                        <a:t>GATE</a:t>
                      </a:r>
                      <a:r>
                        <a:rPr kumimoji="1" lang="ja-JP" altLang="en-US" sz="1100" dirty="0">
                          <a:solidFill>
                            <a:schemeClr val="tx1"/>
                          </a:solidFill>
                          <a:latin typeface="BIZ UDPゴシック" panose="020B0400000000000000" pitchFamily="50" charset="-128"/>
                          <a:ea typeface="BIZ UDPゴシック" panose="020B0400000000000000" pitchFamily="50" charset="-128"/>
                        </a:rPr>
                        <a:t>サウスピアの魅力づくり</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◆国への要望事項</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u="none" dirty="0">
                          <a:solidFill>
                            <a:schemeClr val="tx1"/>
                          </a:solidFill>
                          <a:latin typeface="BIZ UDPゴシック" panose="020B0400000000000000" pitchFamily="50" charset="-128"/>
                          <a:ea typeface="BIZ UDPゴシック" panose="020B0400000000000000" pitchFamily="50" charset="-128"/>
                        </a:rPr>
                        <a:t>・「淀川舟運活性化協議会」において、国、沿川自治体および</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民間団体等の役割分担のもと、引き続き航路開拓や舟運を核とした沿川のにぎわいづくりに向けた取組を推進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461665"/>
          </a:xfrm>
          <a:prstGeom prst="rect">
            <a:avLst/>
          </a:prstGeom>
          <a:noFill/>
          <a:ln w="6350">
            <a:noFill/>
            <a:prstDash val="solid"/>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海に囲まれた万博会場の立地特性を活かし、万博会場と大阪市内、大阪湾の運行拠点をつなぐ</a:t>
            </a:r>
            <a:r>
              <a:rPr lang="ja-JP" altLang="en-US" sz="1200" dirty="0">
                <a:latin typeface="BIZ UDPゴシック" panose="020B0400000000000000" pitchFamily="50" charset="-128"/>
                <a:ea typeface="BIZ UDPゴシック" panose="020B0400000000000000" pitchFamily="50" charset="-128"/>
              </a:rPr>
              <a:t>水上交通ネットワーク</a:t>
            </a:r>
            <a:r>
              <a:rPr lang="ja-JP" altLang="en-US" sz="1200" dirty="0">
                <a:solidFill>
                  <a:prstClr val="black"/>
                </a:solidFill>
                <a:latin typeface="BIZ UDPゴシック" panose="020B0400000000000000" pitchFamily="50" charset="-128"/>
                <a:ea typeface="BIZ UDPゴシック" panose="020B0400000000000000" pitchFamily="50" charset="-128"/>
              </a:rPr>
              <a:t>の構築を進めた。今後も大阪湾岸地域と淀川沿川のにぎわい創出を推し進める。</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移動の利便性（水上交通ネットワーク）</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760193"/>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grpSp>
        <p:nvGrpSpPr>
          <p:cNvPr id="10" name="グループ化 9">
            <a:extLst>
              <a:ext uri="{FF2B5EF4-FFF2-40B4-BE49-F238E27FC236}">
                <a16:creationId xmlns:a16="http://schemas.microsoft.com/office/drawing/2014/main" id="{EBA6AA04-4FE8-4646-AD14-F49AA9D1346D}"/>
              </a:ext>
            </a:extLst>
          </p:cNvPr>
          <p:cNvGrpSpPr/>
          <p:nvPr/>
        </p:nvGrpSpPr>
        <p:grpSpPr>
          <a:xfrm>
            <a:off x="537569" y="3113872"/>
            <a:ext cx="2088841" cy="1858682"/>
            <a:chOff x="7248661" y="2945053"/>
            <a:chExt cx="2568780" cy="2285739"/>
          </a:xfrm>
        </p:grpSpPr>
        <p:pic>
          <p:nvPicPr>
            <p:cNvPr id="11" name="図 10">
              <a:extLst>
                <a:ext uri="{FF2B5EF4-FFF2-40B4-BE49-F238E27FC236}">
                  <a16:creationId xmlns:a16="http://schemas.microsoft.com/office/drawing/2014/main" id="{CEE131A5-972C-452E-8B75-A7C9E4941D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48661" y="2945053"/>
              <a:ext cx="2531095" cy="2285739"/>
            </a:xfrm>
            <a:prstGeom prst="rect">
              <a:avLst/>
            </a:prstGeom>
            <a:ln>
              <a:noFill/>
            </a:ln>
          </p:spPr>
        </p:pic>
        <p:sp>
          <p:nvSpPr>
            <p:cNvPr id="12" name="楕円 57">
              <a:extLst>
                <a:ext uri="{FF2B5EF4-FFF2-40B4-BE49-F238E27FC236}">
                  <a16:creationId xmlns:a16="http://schemas.microsoft.com/office/drawing/2014/main" id="{5F3A0EC6-1FA6-4401-BD39-6348E5B89913}"/>
                </a:ext>
              </a:extLst>
            </p:cNvPr>
            <p:cNvSpPr>
              <a:spLocks noChangeAspect="1"/>
            </p:cNvSpPr>
            <p:nvPr/>
          </p:nvSpPr>
          <p:spPr>
            <a:xfrm>
              <a:off x="9167252" y="3827587"/>
              <a:ext cx="139721" cy="1277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FCF86CF-9FF3-44E0-A210-06C0413C672C}"/>
                </a:ext>
              </a:extLst>
            </p:cNvPr>
            <p:cNvSpPr/>
            <p:nvPr/>
          </p:nvSpPr>
          <p:spPr>
            <a:xfrm>
              <a:off x="9351177" y="3877543"/>
              <a:ext cx="466264" cy="141869"/>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3E033DE0-7F56-4CF7-AB42-A2D2F7D8CF7D}"/>
                </a:ext>
              </a:extLst>
            </p:cNvPr>
            <p:cNvSpPr/>
            <p:nvPr/>
          </p:nvSpPr>
          <p:spPr>
            <a:xfrm>
              <a:off x="8315743" y="4310392"/>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四国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0AC2D08E-F29A-4379-B0C8-18F643297F08}"/>
                </a:ext>
              </a:extLst>
            </p:cNvPr>
            <p:cNvSpPr/>
            <p:nvPr/>
          </p:nvSpPr>
          <p:spPr>
            <a:xfrm>
              <a:off x="7461960" y="4554835"/>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九州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7" name="フリーフォーム 84">
              <a:extLst>
                <a:ext uri="{FF2B5EF4-FFF2-40B4-BE49-F238E27FC236}">
                  <a16:creationId xmlns:a16="http://schemas.microsoft.com/office/drawing/2014/main" id="{ECCFEEC4-6ADE-4C79-9DBD-470D68DBB2FD}"/>
                </a:ext>
              </a:extLst>
            </p:cNvPr>
            <p:cNvSpPr/>
            <p:nvPr/>
          </p:nvSpPr>
          <p:spPr>
            <a:xfrm>
              <a:off x="7694813" y="3905593"/>
              <a:ext cx="1428234" cy="404799"/>
            </a:xfrm>
            <a:custGeom>
              <a:avLst/>
              <a:gdLst>
                <a:gd name="connsiteX0" fmla="*/ 1722475 w 1722475"/>
                <a:gd name="connsiteY0" fmla="*/ 53719 h 415360"/>
                <a:gd name="connsiteX1" fmla="*/ 1382233 w 1722475"/>
                <a:gd name="connsiteY1" fmla="*/ 11189 h 415360"/>
                <a:gd name="connsiteX2" fmla="*/ 914400 w 1722475"/>
                <a:gd name="connsiteY2" fmla="*/ 234473 h 415360"/>
                <a:gd name="connsiteX3" fmla="*/ 372140 w 1722475"/>
                <a:gd name="connsiteY3" fmla="*/ 415226 h 415360"/>
                <a:gd name="connsiteX4" fmla="*/ 0 w 1722475"/>
                <a:gd name="connsiteY4" fmla="*/ 266371 h 415360"/>
                <a:gd name="connsiteX5" fmla="*/ 0 w 1722475"/>
                <a:gd name="connsiteY5" fmla="*/ 266371 h 4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75" h="415360">
                  <a:moveTo>
                    <a:pt x="1722475" y="53719"/>
                  </a:moveTo>
                  <a:cubicBezTo>
                    <a:pt x="1619693" y="17391"/>
                    <a:pt x="1516912" y="-18937"/>
                    <a:pt x="1382233" y="11189"/>
                  </a:cubicBezTo>
                  <a:cubicBezTo>
                    <a:pt x="1247554" y="41315"/>
                    <a:pt x="1082749" y="167134"/>
                    <a:pt x="914400" y="234473"/>
                  </a:cubicBezTo>
                  <a:cubicBezTo>
                    <a:pt x="746051" y="301812"/>
                    <a:pt x="524540" y="409910"/>
                    <a:pt x="372140" y="415226"/>
                  </a:cubicBezTo>
                  <a:cubicBezTo>
                    <a:pt x="219740" y="420542"/>
                    <a:pt x="0" y="266371"/>
                    <a:pt x="0" y="266371"/>
                  </a:cubicBezTo>
                  <a:lnTo>
                    <a:pt x="0" y="266371"/>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BBB3B962-33B0-4B23-B1A1-9BB99E22BFA6}"/>
                </a:ext>
              </a:extLst>
            </p:cNvPr>
            <p:cNvSpPr/>
            <p:nvPr/>
          </p:nvSpPr>
          <p:spPr>
            <a:xfrm>
              <a:off x="7959188" y="3888451"/>
              <a:ext cx="541574" cy="166248"/>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瀬戸内</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9" name="フリーフォーム 86">
              <a:extLst>
                <a:ext uri="{FF2B5EF4-FFF2-40B4-BE49-F238E27FC236}">
                  <a16:creationId xmlns:a16="http://schemas.microsoft.com/office/drawing/2014/main" id="{4EDE5EE9-6405-45FA-9547-6876C0EE66A7}"/>
                </a:ext>
              </a:extLst>
            </p:cNvPr>
            <p:cNvSpPr/>
            <p:nvPr/>
          </p:nvSpPr>
          <p:spPr>
            <a:xfrm>
              <a:off x="8056188" y="4238165"/>
              <a:ext cx="1088526" cy="885382"/>
            </a:xfrm>
            <a:custGeom>
              <a:avLst/>
              <a:gdLst>
                <a:gd name="connsiteX0" fmla="*/ 1136936 w 1143619"/>
                <a:gd name="connsiteY0" fmla="*/ 0 h 945146"/>
                <a:gd name="connsiteX1" fmla="*/ 1076778 w 1143619"/>
                <a:gd name="connsiteY1" fmla="*/ 300789 h 945146"/>
                <a:gd name="connsiteX2" fmla="*/ 655673 w 1143619"/>
                <a:gd name="connsiteY2" fmla="*/ 661736 h 945146"/>
                <a:gd name="connsiteX3" fmla="*/ 54094 w 1143619"/>
                <a:gd name="connsiteY3" fmla="*/ 926431 h 945146"/>
                <a:gd name="connsiteX4" fmla="*/ 66126 w 1143619"/>
                <a:gd name="connsiteY4" fmla="*/ 902368 h 945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19" h="945146">
                  <a:moveTo>
                    <a:pt x="1136936" y="0"/>
                  </a:moveTo>
                  <a:cubicBezTo>
                    <a:pt x="1146962" y="95250"/>
                    <a:pt x="1156988" y="190500"/>
                    <a:pt x="1076778" y="300789"/>
                  </a:cubicBezTo>
                  <a:cubicBezTo>
                    <a:pt x="996568" y="411078"/>
                    <a:pt x="826120" y="557462"/>
                    <a:pt x="655673" y="661736"/>
                  </a:cubicBezTo>
                  <a:cubicBezTo>
                    <a:pt x="485226" y="766010"/>
                    <a:pt x="152352" y="886326"/>
                    <a:pt x="54094" y="926431"/>
                  </a:cubicBezTo>
                  <a:cubicBezTo>
                    <a:pt x="-44164" y="966536"/>
                    <a:pt x="10981" y="934452"/>
                    <a:pt x="66126" y="902368"/>
                  </a:cubicBez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0" name="直線矢印コネクタ 19">
              <a:extLst>
                <a:ext uri="{FF2B5EF4-FFF2-40B4-BE49-F238E27FC236}">
                  <a16:creationId xmlns:a16="http://schemas.microsoft.com/office/drawing/2014/main" id="{E838BAA4-D4B7-4AAB-85A9-21741216A7CC}"/>
                </a:ext>
              </a:extLst>
            </p:cNvPr>
            <p:cNvCxnSpPr>
              <a:cxnSpLocks/>
            </p:cNvCxnSpPr>
            <p:nvPr/>
          </p:nvCxnSpPr>
          <p:spPr>
            <a:xfrm flipV="1">
              <a:off x="9263005" y="3617480"/>
              <a:ext cx="206381" cy="215994"/>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a:extLst>
              <a:ext uri="{FF2B5EF4-FFF2-40B4-BE49-F238E27FC236}">
                <a16:creationId xmlns:a16="http://schemas.microsoft.com/office/drawing/2014/main" id="{1D18C022-BD2F-4EA5-A2A5-EC5E529466A4}"/>
              </a:ext>
            </a:extLst>
          </p:cNvPr>
          <p:cNvSpPr>
            <a:spLocks noGrp="1"/>
          </p:cNvSpPr>
          <p:nvPr>
            <p:ph type="sldNum" sz="quarter" idx="12"/>
          </p:nvPr>
        </p:nvSpPr>
        <p:spPr/>
        <p:txBody>
          <a:bodyPr/>
          <a:lstStyle/>
          <a:p>
            <a:fld id="{29F2EF1E-626E-4657-9017-205445D3C8E1}" type="slidenum">
              <a:rPr kumimoji="1" lang="ja-JP" altLang="en-US" smtClean="0"/>
              <a:t>80</a:t>
            </a:fld>
            <a:endParaRPr kumimoji="1" lang="ja-JP" altLang="en-US" dirty="0"/>
          </a:p>
        </p:txBody>
      </p:sp>
    </p:spTree>
    <p:extLst>
      <p:ext uri="{BB962C8B-B14F-4D97-AF65-F5344CB8AC3E}">
        <p14:creationId xmlns:p14="http://schemas.microsoft.com/office/powerpoint/2010/main" val="2548791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移動の利便性（水上交通ネットワーク）</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5"/>
            <a:ext cx="401362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7467" y="1445901"/>
            <a:ext cx="9367869" cy="1763625"/>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8900" indent="-88900">
              <a:spcBef>
                <a:spcPts val="600"/>
              </a:spcBef>
            </a:pPr>
            <a:r>
              <a:rPr kumimoji="1" lang="ja-JP" altLang="en-US" sz="1400" dirty="0">
                <a:solidFill>
                  <a:schemeClr val="tx1"/>
                </a:solidFill>
                <a:latin typeface="BIZ UDPゴシック" panose="020B0400000000000000" pitchFamily="50" charset="-128"/>
                <a:ea typeface="BIZ UDPゴシック" panose="020B0400000000000000" pitchFamily="50" charset="-128"/>
              </a:rPr>
              <a:t>・にぎ</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わい創出に向けた取組と連携し、万博を契機とした民間事業者による海上交通の実現に向けて、にぎわい創出</a:t>
            </a:r>
            <a:br>
              <a:rPr kumimoji="1" lang="en-US" altLang="ja-JP" sz="1400" b="0" dirty="0">
                <a:solidFill>
                  <a:schemeClr val="tx1"/>
                </a:solidFill>
                <a:latin typeface="BIZ UDPゴシック" panose="020B0400000000000000" pitchFamily="50" charset="-128"/>
                <a:ea typeface="BIZ UDPゴシック" panose="020B0400000000000000" pitchFamily="50" charset="-128"/>
              </a:rPr>
            </a:br>
            <a:r>
              <a:rPr kumimoji="1" lang="ja-JP" altLang="en-US" sz="1400" b="0" dirty="0">
                <a:solidFill>
                  <a:schemeClr val="tx1"/>
                </a:solidFill>
                <a:latin typeface="BIZ UDPゴシック" panose="020B0400000000000000" pitchFamily="50" charset="-128"/>
                <a:ea typeface="BIZ UDPゴシック" panose="020B0400000000000000" pitchFamily="50" charset="-128"/>
              </a:rPr>
              <a:t>エリアやイベントを結ぶ海上交通ルートを検討し社会実験を実施</a:t>
            </a:r>
            <a:endParaRPr kumimoji="1" lang="ja-JP" altLang="en-US" sz="1400" b="0" strike="dblStrike" dirty="0">
              <a:solidFill>
                <a:schemeClr val="tx1"/>
              </a:solidFill>
              <a:latin typeface="BIZ UDPゴシック" panose="020B0400000000000000" pitchFamily="50" charset="-128"/>
              <a:ea typeface="BIZ UDPゴシック" panose="020B0400000000000000" pitchFamily="50" charset="-128"/>
            </a:endParaRPr>
          </a:p>
          <a:p>
            <a:pPr marL="88900" indent="-88900">
              <a:spcBef>
                <a:spcPts val="600"/>
              </a:spcBef>
            </a:pP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社会実験の知見をもとに、万博期間中に堺旧港にて仮設浮桟橋設置等を行い、旅客船運航事業者を募集することで、</a:t>
            </a:r>
            <a:br>
              <a:rPr kumimoji="1" lang="en-US" altLang="ja-JP" sz="1400" b="0" dirty="0">
                <a:solidFill>
                  <a:schemeClr val="tx1"/>
                </a:solidFill>
                <a:latin typeface="BIZ UDPゴシック" panose="020B0400000000000000" pitchFamily="50" charset="-128"/>
                <a:ea typeface="BIZ UDPゴシック" panose="020B0400000000000000" pitchFamily="50" charset="-128"/>
              </a:rPr>
            </a:br>
            <a:r>
              <a:rPr kumimoji="1" lang="ja-JP" altLang="en-US" sz="1400" b="0" dirty="0">
                <a:solidFill>
                  <a:schemeClr val="tx1"/>
                </a:solidFill>
                <a:latin typeface="BIZ UDPゴシック" panose="020B0400000000000000" pitchFamily="50" charset="-128"/>
                <a:ea typeface="BIZ UDPゴシック" panose="020B0400000000000000" pitchFamily="50" charset="-128"/>
              </a:rPr>
              <a:t>来場者の移動手段を確保し、水都大阪の魅力を</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PR</a:t>
            </a:r>
          </a:p>
          <a:p>
            <a:pPr marL="88900" indent="-88900">
              <a:spcBef>
                <a:spcPts val="600"/>
              </a:spcBef>
            </a:pP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万博期間中、堺旧港に設置した仮設浮桟橋を利用し、民間事業者が定期航路や夜景クルーズを運航</a:t>
            </a:r>
            <a:br>
              <a:rPr kumimoji="1" lang="en-US" altLang="ja-JP" sz="1400" b="0" dirty="0">
                <a:solidFill>
                  <a:schemeClr val="tx1"/>
                </a:solidFill>
                <a:latin typeface="BIZ UDPゴシック" panose="020B0400000000000000" pitchFamily="50" charset="-128"/>
                <a:ea typeface="BIZ UDPゴシック" panose="020B0400000000000000" pitchFamily="50" charset="-128"/>
              </a:rPr>
            </a:br>
            <a:r>
              <a:rPr kumimoji="1" lang="ja-JP" altLang="en-US" sz="1400" b="0" dirty="0">
                <a:solidFill>
                  <a:schemeClr val="tx1"/>
                </a:solidFill>
                <a:latin typeface="BIZ UDPゴシック" panose="020B0400000000000000" pitchFamily="50" charset="-128"/>
                <a:ea typeface="BIZ UDPゴシック" panose="020B0400000000000000" pitchFamily="50" charset="-128"/>
              </a:rPr>
              <a:t>約</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830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便を約</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4.7</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万人が利用し、堺市の取組と連携してにぎわい創出に貢献</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prstClr val="black"/>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万博を契機とする</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水上交通ネットワークの構築</a:t>
            </a: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296958" y="4048690"/>
            <a:ext cx="4006571" cy="1815882"/>
          </a:xfrm>
          <a:prstGeom prst="rect">
            <a:avLst/>
          </a:prstGeom>
          <a:noFill/>
        </p:spPr>
        <p:txBody>
          <a:bodyPr wrap="square">
            <a:spAutoFit/>
          </a:bodyPr>
          <a:lstStyle/>
          <a:p>
            <a:pPr marL="85725" indent="-85725"/>
            <a:r>
              <a:rPr lang="ja-JP" altLang="en-US" sz="1400" b="1" dirty="0">
                <a:latin typeface="BIZ UDPゴシック" panose="020B0400000000000000" pitchFamily="50" charset="-128"/>
                <a:ea typeface="BIZ UDPゴシック" panose="020B0400000000000000" pitchFamily="50" charset="-128"/>
              </a:rPr>
              <a:t>▶万博を契機とした海上交通の実現と</a:t>
            </a:r>
            <a:br>
              <a:rPr lang="en-US" altLang="ja-JP" sz="1400" b="1" dirty="0">
                <a:latin typeface="BIZ UDPゴシック" panose="020B0400000000000000" pitchFamily="50" charset="-128"/>
                <a:ea typeface="BIZ UDPゴシック" panose="020B0400000000000000" pitchFamily="50" charset="-128"/>
              </a:rPr>
            </a:br>
            <a:r>
              <a:rPr lang="ja-JP" altLang="en-US" sz="1400" b="1" dirty="0">
                <a:latin typeface="BIZ UDPゴシック" panose="020B0400000000000000" pitchFamily="50" charset="-128"/>
                <a:ea typeface="BIZ UDPゴシック" panose="020B0400000000000000" pitchFamily="50" charset="-128"/>
              </a:rPr>
              <a:t>堺旧港のにぎわい創出</a:t>
            </a:r>
            <a:endParaRPr lang="en-US" altLang="ja-JP" sz="1400" b="1" dirty="0">
              <a:latin typeface="BIZ UDPゴシック" panose="020B0400000000000000" pitchFamily="50" charset="-128"/>
              <a:ea typeface="BIZ UDPゴシック" panose="020B0400000000000000" pitchFamily="50" charset="-128"/>
            </a:endParaRPr>
          </a:p>
          <a:p>
            <a:pPr marL="182563" indent="-85725"/>
            <a:r>
              <a:rPr lang="ja-JP" altLang="en-US" sz="1200" dirty="0">
                <a:latin typeface="BIZ UDPゴシック" panose="020B0400000000000000" pitchFamily="50" charset="-128"/>
                <a:ea typeface="BIZ UDPゴシック" panose="020B0400000000000000" pitchFamily="50" charset="-128"/>
              </a:rPr>
              <a:t>・万博開催を契機とした民間事業者による海上交通の</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実現をめざし、令和</a:t>
            </a:r>
            <a:r>
              <a:rPr lang="en-US" altLang="ja-JP" sz="1200" dirty="0">
                <a:latin typeface="BIZ UDPゴシック" panose="020B0400000000000000" pitchFamily="50" charset="-128"/>
                <a:ea typeface="BIZ UDPゴシック" panose="020B0400000000000000" pitchFamily="50" charset="-128"/>
              </a:rPr>
              <a:t>4</a:t>
            </a:r>
            <a:r>
              <a:rPr lang="ja-JP" altLang="en-US" sz="1200" dirty="0">
                <a:latin typeface="BIZ UDPゴシック" panose="020B0400000000000000" pitchFamily="50" charset="-128"/>
                <a:ea typeface="BIZ UDPゴシック" panose="020B0400000000000000" pitchFamily="50" charset="-128"/>
              </a:rPr>
              <a:t>年度から令和</a:t>
            </a:r>
            <a:r>
              <a:rPr lang="en-US" altLang="ja-JP" sz="1200" dirty="0">
                <a:latin typeface="BIZ UDPゴシック" panose="020B0400000000000000" pitchFamily="50" charset="-128"/>
                <a:ea typeface="BIZ UDPゴシック" panose="020B0400000000000000" pitchFamily="50" charset="-128"/>
              </a:rPr>
              <a:t>6</a:t>
            </a:r>
            <a:r>
              <a:rPr lang="ja-JP" altLang="en-US" sz="1200" dirty="0">
                <a:latin typeface="BIZ UDPゴシック" panose="020B0400000000000000" pitchFamily="50" charset="-128"/>
                <a:ea typeface="BIZ UDPゴシック" panose="020B0400000000000000" pitchFamily="50" charset="-128"/>
              </a:rPr>
              <a:t>年度まで社会実験を実施</a:t>
            </a:r>
            <a:endParaRPr lang="en-US" altLang="ja-JP" sz="1200" dirty="0">
              <a:latin typeface="BIZ UDPゴシック" panose="020B0400000000000000" pitchFamily="50" charset="-128"/>
              <a:ea typeface="BIZ UDPゴシック" panose="020B0400000000000000" pitchFamily="50" charset="-128"/>
            </a:endParaRPr>
          </a:p>
          <a:p>
            <a:pPr marL="182563" indent="-85725"/>
            <a:endParaRPr kumimoji="1" lang="en-US" altLang="ja-JP" sz="1200" dirty="0">
              <a:latin typeface="BIZ UDPゴシック" panose="020B0400000000000000" pitchFamily="50" charset="-128"/>
              <a:ea typeface="BIZ UDPゴシック" panose="020B0400000000000000" pitchFamily="50" charset="-128"/>
            </a:endParaRPr>
          </a:p>
          <a:p>
            <a:pPr marL="182563" indent="-85725"/>
            <a:r>
              <a:rPr kumimoji="1" lang="ja-JP" altLang="en-US" sz="1200" dirty="0">
                <a:latin typeface="BIZ UDPゴシック" panose="020B0400000000000000" pitchFamily="50" charset="-128"/>
                <a:ea typeface="BIZ UDPゴシック" panose="020B0400000000000000" pitchFamily="50" charset="-128"/>
              </a:rPr>
              <a:t>・万博期間中に、</a:t>
            </a:r>
            <a:r>
              <a:rPr lang="ja-JP" altLang="en-US" sz="1200" dirty="0">
                <a:latin typeface="BIZ UDPゴシック" panose="020B0400000000000000" pitchFamily="50" charset="-128"/>
                <a:ea typeface="BIZ UDPゴシック" panose="020B0400000000000000" pitchFamily="50" charset="-128"/>
              </a:rPr>
              <a:t>堺旧港において、海上交通の実施に</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必要となる仮設浮桟橋設置等の環境整備を実施し、</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仮設浮桟橋を利用して旅客船を運航する事業者を募集</a:t>
            </a:r>
            <a:endParaRPr lang="en-US" altLang="ja-JP" sz="1200" dirty="0">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B7ED0337-8FC2-47E4-8959-728832E32ED5}"/>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445200" y="5267129"/>
            <a:ext cx="1935292" cy="1454494"/>
          </a:xfrm>
          <a:prstGeom prst="rect">
            <a:avLst/>
          </a:prstGeom>
        </p:spPr>
      </p:pic>
      <p:sp>
        <p:nvSpPr>
          <p:cNvPr id="22" name="正方形/長方形 21">
            <a:extLst>
              <a:ext uri="{FF2B5EF4-FFF2-40B4-BE49-F238E27FC236}">
                <a16:creationId xmlns:a16="http://schemas.microsoft.com/office/drawing/2014/main" id="{0E684DEC-BFE7-40BB-BB3E-D67D0D3A7E98}"/>
              </a:ext>
            </a:extLst>
          </p:cNvPr>
          <p:cNvSpPr/>
          <p:nvPr/>
        </p:nvSpPr>
        <p:spPr>
          <a:xfrm>
            <a:off x="4345020" y="4965928"/>
            <a:ext cx="2135649" cy="11884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旅客船着桟時の様子</a:t>
            </a:r>
          </a:p>
        </p:txBody>
      </p:sp>
      <p:sp>
        <p:nvSpPr>
          <p:cNvPr id="31" name="正方形/長方形 30">
            <a:extLst>
              <a:ext uri="{FF2B5EF4-FFF2-40B4-BE49-F238E27FC236}">
                <a16:creationId xmlns:a16="http://schemas.microsoft.com/office/drawing/2014/main" id="{908A311A-D472-434B-86E7-736072B423A3}"/>
              </a:ext>
            </a:extLst>
          </p:cNvPr>
          <p:cNvSpPr/>
          <p:nvPr/>
        </p:nvSpPr>
        <p:spPr>
          <a:xfrm>
            <a:off x="4366848" y="6751737"/>
            <a:ext cx="2091991" cy="11884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乗船時の様子</a:t>
            </a:r>
          </a:p>
        </p:txBody>
      </p:sp>
      <p:pic>
        <p:nvPicPr>
          <p:cNvPr id="32" name="図 31">
            <a:extLst>
              <a:ext uri="{FF2B5EF4-FFF2-40B4-BE49-F238E27FC236}">
                <a16:creationId xmlns:a16="http://schemas.microsoft.com/office/drawing/2014/main" id="{80659201-7E55-419F-8C51-4D5CA0F9497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45841" y="3500806"/>
            <a:ext cx="1934651" cy="1455825"/>
          </a:xfrm>
          <a:prstGeom prst="rect">
            <a:avLst/>
          </a:prstGeom>
        </p:spPr>
      </p:pic>
      <p:pic>
        <p:nvPicPr>
          <p:cNvPr id="33" name="図 32">
            <a:extLst>
              <a:ext uri="{FF2B5EF4-FFF2-40B4-BE49-F238E27FC236}">
                <a16:creationId xmlns:a16="http://schemas.microsoft.com/office/drawing/2014/main" id="{DDCEC54E-DE45-4152-A0EA-AACD2282EB1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22160" y="3874307"/>
            <a:ext cx="3233176" cy="1750722"/>
          </a:xfrm>
          <a:prstGeom prst="rect">
            <a:avLst/>
          </a:prstGeom>
        </p:spPr>
      </p:pic>
      <p:sp>
        <p:nvSpPr>
          <p:cNvPr id="34" name="正方形/長方形 33">
            <a:extLst>
              <a:ext uri="{FF2B5EF4-FFF2-40B4-BE49-F238E27FC236}">
                <a16:creationId xmlns:a16="http://schemas.microsoft.com/office/drawing/2014/main" id="{396BE29F-B4E6-4E93-B8EB-D9D0F95D3F0B}"/>
              </a:ext>
            </a:extLst>
          </p:cNvPr>
          <p:cNvSpPr/>
          <p:nvPr/>
        </p:nvSpPr>
        <p:spPr>
          <a:xfrm>
            <a:off x="6838676" y="5677995"/>
            <a:ext cx="2600144" cy="15083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堺市による堺旧港周辺にぎわい創出の取組</a:t>
            </a:r>
          </a:p>
        </p:txBody>
      </p:sp>
      <p:sp>
        <p:nvSpPr>
          <p:cNvPr id="3" name="スライド番号プレースホルダー 2">
            <a:extLst>
              <a:ext uri="{FF2B5EF4-FFF2-40B4-BE49-F238E27FC236}">
                <a16:creationId xmlns:a16="http://schemas.microsoft.com/office/drawing/2014/main" id="{70119A50-9D6B-4457-AFE0-FB3BDE4E0EAF}"/>
              </a:ext>
            </a:extLst>
          </p:cNvPr>
          <p:cNvSpPr>
            <a:spLocks noGrp="1"/>
          </p:cNvSpPr>
          <p:nvPr>
            <p:ph type="sldNum" sz="quarter" idx="12"/>
          </p:nvPr>
        </p:nvSpPr>
        <p:spPr/>
        <p:txBody>
          <a:bodyPr/>
          <a:lstStyle/>
          <a:p>
            <a:fld id="{29F2EF1E-626E-4657-9017-205445D3C8E1}" type="slidenum">
              <a:rPr kumimoji="1" lang="ja-JP" altLang="en-US" smtClean="0"/>
              <a:t>81</a:t>
            </a:fld>
            <a:endParaRPr kumimoji="1" lang="ja-JP" altLang="en-US" dirty="0"/>
          </a:p>
        </p:txBody>
      </p:sp>
      <p:sp>
        <p:nvSpPr>
          <p:cNvPr id="16" name="楕円 15">
            <a:extLst>
              <a:ext uri="{FF2B5EF4-FFF2-40B4-BE49-F238E27FC236}">
                <a16:creationId xmlns:a16="http://schemas.microsoft.com/office/drawing/2014/main" id="{54341B46-63B8-441C-8998-AE0D8B1F9511}"/>
              </a:ext>
            </a:extLst>
          </p:cNvPr>
          <p:cNvSpPr/>
          <p:nvPr/>
        </p:nvSpPr>
        <p:spPr>
          <a:xfrm>
            <a:off x="180309" y="903483"/>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7" name="楕円 16">
            <a:extLst>
              <a:ext uri="{FF2B5EF4-FFF2-40B4-BE49-F238E27FC236}">
                <a16:creationId xmlns:a16="http://schemas.microsoft.com/office/drawing/2014/main" id="{480AC18A-DC87-4D05-A207-535D2DA8F24B}"/>
              </a:ext>
            </a:extLst>
          </p:cNvPr>
          <p:cNvSpPr/>
          <p:nvPr/>
        </p:nvSpPr>
        <p:spPr>
          <a:xfrm>
            <a:off x="195620" y="3500806"/>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1059981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移動の利便性（水上交通ネットワーク）</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5"/>
            <a:ext cx="401362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356712" y="3235642"/>
            <a:ext cx="6802946" cy="3647152"/>
          </a:xfrm>
          <a:prstGeom prst="rect">
            <a:avLst/>
          </a:prstGeom>
          <a:noFill/>
        </p:spPr>
        <p:txBody>
          <a:bodyPr wrap="square">
            <a:spAutoFit/>
          </a:bodyPr>
          <a:lstStyle/>
          <a:p>
            <a:pPr>
              <a:spcAft>
                <a:spcPts val="975"/>
              </a:spcAft>
            </a:pPr>
            <a:r>
              <a:rPr lang="ja-JP" altLang="en-US" sz="1400" b="1" dirty="0">
                <a:latin typeface="BIZ UDPゴシック" panose="020B0400000000000000" pitchFamily="50" charset="-128"/>
                <a:ea typeface="BIZ UDPゴシック" panose="020B0400000000000000" pitchFamily="50" charset="-128"/>
              </a:rPr>
              <a:t>▶淀川沿川の新たなにぎわいづくりに向けた取組</a:t>
            </a:r>
            <a:endParaRPr lang="en-US" altLang="ja-JP" sz="1400" b="1" dirty="0">
              <a:latin typeface="BIZ UDPゴシック" panose="020B0400000000000000" pitchFamily="50" charset="-128"/>
              <a:ea typeface="BIZ UDPゴシック" panose="020B0400000000000000" pitchFamily="50" charset="-128"/>
            </a:endParaRPr>
          </a:p>
          <a:p>
            <a:pPr>
              <a:spcAft>
                <a:spcPts val="975"/>
              </a:spcAft>
            </a:pPr>
            <a:r>
              <a:rPr lang="ja-JP" altLang="en-US" sz="1200" dirty="0">
                <a:latin typeface="BIZ UDPゴシック" panose="020B0400000000000000" pitchFamily="50" charset="-128"/>
                <a:ea typeface="BIZ UDPゴシック" panose="020B0400000000000000" pitchFamily="50" charset="-128"/>
              </a:rPr>
              <a:t> ・淀川舟運活性化協議会（事務局：国）の取組として、万博来場者輸送社会実験を３回実施</a:t>
            </a:r>
            <a:endParaRPr lang="en-US" altLang="ja-JP" sz="1200" dirty="0">
              <a:latin typeface="BIZ UDPゴシック" panose="020B0400000000000000" pitchFamily="50" charset="-128"/>
              <a:ea typeface="BIZ UDPゴシック" panose="020B0400000000000000" pitchFamily="50" charset="-128"/>
            </a:endParaRPr>
          </a:p>
          <a:p>
            <a:pPr marL="182563" indent="-92075">
              <a:spcAft>
                <a:spcPts val="975"/>
              </a:spcAft>
            </a:pPr>
            <a:r>
              <a:rPr lang="ja-JP" altLang="en-US" sz="1200" b="1" dirty="0">
                <a:latin typeface="BIZ UDPゴシック" panose="020B0400000000000000" pitchFamily="50" charset="-128"/>
                <a:ea typeface="BIZ UDPゴシック" panose="020B0400000000000000" pitchFamily="50" charset="-128"/>
              </a:rPr>
              <a:t>　十三</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夢洲航路</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23</a:t>
            </a:r>
            <a:r>
              <a:rPr lang="ja-JP" altLang="en-US" sz="1200" dirty="0">
                <a:latin typeface="BIZ UDPゴシック" panose="020B0400000000000000" pitchFamily="50" charset="-128"/>
                <a:ea typeface="BIZ UDPゴシック" panose="020B0400000000000000" pitchFamily="50" charset="-128"/>
              </a:rPr>
              <a:t>日（土）、</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4</a:t>
            </a:r>
            <a:r>
              <a:rPr lang="ja-JP" altLang="en-US" sz="1200" dirty="0">
                <a:latin typeface="BIZ UDPゴシック" panose="020B0400000000000000" pitchFamily="50" charset="-128"/>
                <a:ea typeface="BIZ UDPゴシック" panose="020B0400000000000000" pitchFamily="50" charset="-128"/>
              </a:rPr>
              <a:t>日 （木）、</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20</a:t>
            </a:r>
            <a:r>
              <a:rPr lang="ja-JP" altLang="en-US" sz="1200" dirty="0">
                <a:latin typeface="BIZ UDPゴシック" panose="020B0400000000000000" pitchFamily="50" charset="-128"/>
                <a:ea typeface="BIZ UDPゴシック" panose="020B0400000000000000" pitchFamily="50" charset="-128"/>
              </a:rPr>
              <a:t>日 （土）　募集人数３０名</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4</a:t>
            </a:r>
            <a:r>
              <a:rPr lang="ja-JP" altLang="en-US" sz="1200" dirty="0">
                <a:latin typeface="BIZ UDPゴシック" panose="020B0400000000000000" pitchFamily="50" charset="-128"/>
                <a:ea typeface="BIZ UDPゴシック" panose="020B0400000000000000" pitchFamily="50" charset="-128"/>
              </a:rPr>
              <a:t>日は台風の影響により中止</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応募総数：３日間で</a:t>
            </a:r>
            <a:r>
              <a:rPr lang="en-US" altLang="ja-JP" sz="1200" dirty="0">
                <a:latin typeface="BIZ UDPゴシック" panose="020B0400000000000000" pitchFamily="50" charset="-128"/>
                <a:ea typeface="BIZ UDPゴシック" panose="020B0400000000000000" pitchFamily="50" charset="-128"/>
              </a:rPr>
              <a:t>2737</a:t>
            </a:r>
            <a:r>
              <a:rPr lang="ja-JP" altLang="en-US" sz="1200" dirty="0">
                <a:latin typeface="BIZ UDPゴシック" panose="020B0400000000000000" pitchFamily="50" charset="-128"/>
                <a:ea typeface="BIZ UDPゴシック" panose="020B0400000000000000" pitchFamily="50" charset="-128"/>
              </a:rPr>
              <a:t>件</a:t>
            </a:r>
            <a:r>
              <a:rPr lang="en-US" altLang="ja-JP" sz="1200" dirty="0">
                <a:latin typeface="BIZ UDPゴシック" panose="020B0400000000000000" pitchFamily="50" charset="-128"/>
                <a:ea typeface="BIZ UDPゴシック" panose="020B0400000000000000" pitchFamily="50" charset="-128"/>
              </a:rPr>
              <a:t>4950</a:t>
            </a:r>
            <a:r>
              <a:rPr lang="ja-JP" altLang="en-US" sz="1200" dirty="0">
                <a:latin typeface="BIZ UDPゴシック" panose="020B0400000000000000" pitchFamily="50" charset="-128"/>
                <a:ea typeface="BIZ UDPゴシック" panose="020B0400000000000000" pitchFamily="50" charset="-128"/>
              </a:rPr>
              <a:t>名</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乗船者の声</a:t>
            </a:r>
            <a:r>
              <a:rPr lang="en-US" altLang="ja-JP" sz="1200" dirty="0">
                <a:latin typeface="BIZ UDPゴシック" panose="020B0400000000000000" pitchFamily="50" charset="-128"/>
                <a:ea typeface="BIZ UDPゴシック" panose="020B0400000000000000" pitchFamily="50" charset="-128"/>
              </a:rPr>
              <a:t>】</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・十三船着場は十三駅から徒歩</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分程度と意外と近く便利と感じた</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・阪神なんば線橋梁の高さが低く、架替工事の必要性を初めて知り、貴重な経験になった</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・河口部から夢洲浮桟橋までの間は多少揺れたが、その他の区間は快適に乗船することができた</a:t>
            </a:r>
            <a:endParaRPr lang="en-US" altLang="ja-JP" sz="1200" dirty="0">
              <a:latin typeface="BIZ UDPゴシック" panose="020B0400000000000000" pitchFamily="50" charset="-128"/>
              <a:ea typeface="BIZ UDPゴシック" panose="020B0400000000000000" pitchFamily="50" charset="-128"/>
            </a:endParaRPr>
          </a:p>
          <a:p>
            <a:pPr marL="182563" indent="-92075">
              <a:spcAft>
                <a:spcPts val="975"/>
              </a:spcAft>
            </a:pPr>
            <a:r>
              <a:rPr lang="ja-JP" altLang="en-US" sz="1200" b="1" dirty="0">
                <a:latin typeface="BIZ UDPゴシック" panose="020B0400000000000000" pitchFamily="50" charset="-128"/>
                <a:ea typeface="BIZ UDPゴシック" panose="020B0400000000000000" pitchFamily="50" charset="-128"/>
              </a:rPr>
              <a:t>　毛馬</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夢洲航路</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日（日）　募集人数２５名</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応募総数：</a:t>
            </a:r>
            <a:r>
              <a:rPr lang="en-US" altLang="ja-JP" sz="1200" dirty="0">
                <a:latin typeface="BIZ UDPゴシック" panose="020B0400000000000000" pitchFamily="50" charset="-128"/>
                <a:ea typeface="BIZ UDPゴシック" panose="020B0400000000000000" pitchFamily="50" charset="-128"/>
              </a:rPr>
              <a:t>253</a:t>
            </a:r>
            <a:r>
              <a:rPr lang="ja-JP" altLang="en-US" sz="1200" dirty="0">
                <a:latin typeface="BIZ UDPゴシック" panose="020B0400000000000000" pitchFamily="50" charset="-128"/>
                <a:ea typeface="BIZ UDPゴシック" panose="020B0400000000000000" pitchFamily="50" charset="-128"/>
              </a:rPr>
              <a:t>件</a:t>
            </a:r>
            <a:r>
              <a:rPr lang="en-US" altLang="ja-JP" sz="1200" dirty="0">
                <a:latin typeface="BIZ UDPゴシック" panose="020B0400000000000000" pitchFamily="50" charset="-128"/>
                <a:ea typeface="BIZ UDPゴシック" panose="020B0400000000000000" pitchFamily="50" charset="-128"/>
              </a:rPr>
              <a:t>438</a:t>
            </a:r>
            <a:r>
              <a:rPr lang="ja-JP" altLang="en-US" sz="1200" dirty="0">
                <a:latin typeface="BIZ UDPゴシック" panose="020B0400000000000000" pitchFamily="50" charset="-128"/>
                <a:ea typeface="BIZ UDPゴシック" panose="020B0400000000000000" pitchFamily="50" charset="-128"/>
              </a:rPr>
              <a:t>名</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乗船者の声</a:t>
            </a:r>
            <a:r>
              <a:rPr lang="en-US" altLang="ja-JP" sz="1200" dirty="0">
                <a:latin typeface="BIZ UDPゴシック" panose="020B0400000000000000" pitchFamily="50" charset="-128"/>
                <a:ea typeface="BIZ UDPゴシック" panose="020B0400000000000000" pitchFamily="50" charset="-128"/>
              </a:rPr>
              <a:t>】</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・淀川ゲートウェイの中では、水位が下がるのを間近で見ることができ興味深い体験だった</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・大堰閘門の役割や仕組みなど、船内ガイドが非常に分かりやすく勉強になった</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・淀川ゲートウェイができたことで上流から下流まで航路が繋がったので、ぜひ船に乗ってみたい</a:t>
            </a:r>
            <a:endParaRPr lang="en-US" altLang="ja-JP" sz="1200" dirty="0">
              <a:latin typeface="BIZ UDPゴシック" panose="020B0400000000000000" pitchFamily="50" charset="-128"/>
              <a:ea typeface="BIZ UDPゴシック" panose="020B0400000000000000" pitchFamily="50" charset="-128"/>
            </a:endParaRPr>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prstClr val="black"/>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万博を契機とする</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水上交通ネットワークの構築　</a:t>
            </a:r>
          </a:p>
        </p:txBody>
      </p:sp>
      <p:sp>
        <p:nvSpPr>
          <p:cNvPr id="17" name="正方形/長方形 16">
            <a:extLst>
              <a:ext uri="{FF2B5EF4-FFF2-40B4-BE49-F238E27FC236}">
                <a16:creationId xmlns:a16="http://schemas.microsoft.com/office/drawing/2014/main" id="{36F42000-73B0-4090-8167-431BA7B8073F}"/>
              </a:ext>
            </a:extLst>
          </p:cNvPr>
          <p:cNvSpPr/>
          <p:nvPr/>
        </p:nvSpPr>
        <p:spPr>
          <a:xfrm>
            <a:off x="7380487" y="4719956"/>
            <a:ext cx="1974013" cy="20774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十三緊急用船着場に停泊する船</a:t>
            </a:r>
          </a:p>
        </p:txBody>
      </p:sp>
      <p:pic>
        <p:nvPicPr>
          <p:cNvPr id="20" name="図 19">
            <a:extLst>
              <a:ext uri="{FF2B5EF4-FFF2-40B4-BE49-F238E27FC236}">
                <a16:creationId xmlns:a16="http://schemas.microsoft.com/office/drawing/2014/main" id="{C43A3B4B-7EAC-46BB-9033-7BA285557D27}"/>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159658" y="3299806"/>
            <a:ext cx="2438346" cy="1371570"/>
          </a:xfrm>
          <a:prstGeom prst="rect">
            <a:avLst/>
          </a:prstGeom>
        </p:spPr>
      </p:pic>
      <p:pic>
        <p:nvPicPr>
          <p:cNvPr id="21" name="図 20">
            <a:extLst>
              <a:ext uri="{FF2B5EF4-FFF2-40B4-BE49-F238E27FC236}">
                <a16:creationId xmlns:a16="http://schemas.microsoft.com/office/drawing/2014/main" id="{D3124BFB-D355-422C-BA92-901AC9385D3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59658" y="5212080"/>
            <a:ext cx="2438346" cy="1371570"/>
          </a:xfrm>
          <a:prstGeom prst="rect">
            <a:avLst/>
          </a:prstGeom>
        </p:spPr>
      </p:pic>
      <p:sp>
        <p:nvSpPr>
          <p:cNvPr id="22" name="正方形/長方形 21">
            <a:extLst>
              <a:ext uri="{FF2B5EF4-FFF2-40B4-BE49-F238E27FC236}">
                <a16:creationId xmlns:a16="http://schemas.microsoft.com/office/drawing/2014/main" id="{9419DA99-BBEC-4BBB-8883-B0A2A3866382}"/>
              </a:ext>
            </a:extLst>
          </p:cNvPr>
          <p:cNvSpPr/>
          <p:nvPr/>
        </p:nvSpPr>
        <p:spPr>
          <a:xfrm>
            <a:off x="7665581" y="6633076"/>
            <a:ext cx="1587083" cy="21919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船内の様子</a:t>
            </a:r>
          </a:p>
        </p:txBody>
      </p:sp>
      <p:sp>
        <p:nvSpPr>
          <p:cNvPr id="15" name="正方形/長方形 14">
            <a:extLst>
              <a:ext uri="{FF2B5EF4-FFF2-40B4-BE49-F238E27FC236}">
                <a16:creationId xmlns:a16="http://schemas.microsoft.com/office/drawing/2014/main" id="{2BCEF841-B7AC-4954-BB07-55819B7E6562}"/>
              </a:ext>
            </a:extLst>
          </p:cNvPr>
          <p:cNvSpPr/>
          <p:nvPr/>
        </p:nvSpPr>
        <p:spPr>
          <a:xfrm>
            <a:off x="416008" y="1418369"/>
            <a:ext cx="9373843" cy="1109568"/>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・万博会場と淀川を結ぶ社会実験実施により、淀川沿川の新たなにぎわいづくりの可能性を示唆</a:t>
            </a: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・淀川河川に関連する民間団体や市町で構成されるプラットフォーム構成員が開催するイベント等に出展、沿川の</a:t>
            </a:r>
            <a:r>
              <a:rPr lang="en-US" altLang="ja-JP" sz="1400" dirty="0">
                <a:solidFill>
                  <a:schemeClr val="tx1"/>
                </a:solidFill>
                <a:latin typeface="BIZ UDPゴシック" panose="020B0400000000000000" pitchFamily="50" charset="-128"/>
                <a:ea typeface="BIZ UDPゴシック" panose="020B0400000000000000" pitchFamily="50" charset="-128"/>
              </a:rPr>
              <a:t>PR</a:t>
            </a:r>
            <a:r>
              <a:rPr lang="ja-JP" altLang="en-US" sz="1400" dirty="0">
                <a:solidFill>
                  <a:schemeClr val="tx1"/>
                </a:solidFill>
                <a:latin typeface="BIZ UDPゴシック" panose="020B0400000000000000" pitchFamily="50" charset="-128"/>
                <a:ea typeface="BIZ UDPゴシック" panose="020B0400000000000000" pitchFamily="50" charset="-128"/>
              </a:rPr>
              <a:t>と構成員との関係を強化</a:t>
            </a: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・私鉄各社と連携することで、イベント情報の広範な共有を促進</a:t>
            </a:r>
          </a:p>
        </p:txBody>
      </p:sp>
      <p:sp>
        <p:nvSpPr>
          <p:cNvPr id="3" name="スライド番号プレースホルダー 2">
            <a:extLst>
              <a:ext uri="{FF2B5EF4-FFF2-40B4-BE49-F238E27FC236}">
                <a16:creationId xmlns:a16="http://schemas.microsoft.com/office/drawing/2014/main" id="{745F7EB9-F1F7-436E-B787-D611C6B03C45}"/>
              </a:ext>
            </a:extLst>
          </p:cNvPr>
          <p:cNvSpPr>
            <a:spLocks noGrp="1"/>
          </p:cNvSpPr>
          <p:nvPr>
            <p:ph type="sldNum" sz="quarter" idx="12"/>
          </p:nvPr>
        </p:nvSpPr>
        <p:spPr/>
        <p:txBody>
          <a:bodyPr/>
          <a:lstStyle/>
          <a:p>
            <a:fld id="{29F2EF1E-626E-4657-9017-205445D3C8E1}" type="slidenum">
              <a:rPr kumimoji="1" lang="ja-JP" altLang="en-US" smtClean="0"/>
              <a:t>82</a:t>
            </a:fld>
            <a:endParaRPr kumimoji="1" lang="ja-JP" altLang="en-US" dirty="0"/>
          </a:p>
        </p:txBody>
      </p:sp>
      <p:sp>
        <p:nvSpPr>
          <p:cNvPr id="16" name="楕円 15">
            <a:extLst>
              <a:ext uri="{FF2B5EF4-FFF2-40B4-BE49-F238E27FC236}">
                <a16:creationId xmlns:a16="http://schemas.microsoft.com/office/drawing/2014/main" id="{4B7D8851-4B19-4A64-B847-618348A85B23}"/>
              </a:ext>
            </a:extLst>
          </p:cNvPr>
          <p:cNvSpPr/>
          <p:nvPr/>
        </p:nvSpPr>
        <p:spPr>
          <a:xfrm>
            <a:off x="180308" y="879485"/>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8" name="楕円 17">
            <a:extLst>
              <a:ext uri="{FF2B5EF4-FFF2-40B4-BE49-F238E27FC236}">
                <a16:creationId xmlns:a16="http://schemas.microsoft.com/office/drawing/2014/main" id="{637A9F51-FEFE-4D50-9C5F-C7659F7823AC}"/>
              </a:ext>
            </a:extLst>
          </p:cNvPr>
          <p:cNvSpPr/>
          <p:nvPr/>
        </p:nvSpPr>
        <p:spPr>
          <a:xfrm>
            <a:off x="195620" y="2701535"/>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2197971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移動の利便性（水上交通ネットワーク）</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0"/>
            <a:ext cx="2586040" cy="54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92802" y="1436186"/>
            <a:ext cx="9295013" cy="758354"/>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indent="-92075"/>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水と光を活かした景観の創出や水の回廊を活かした舟運の利用促進など、万博のインパクトを活用して水辺・</a:t>
            </a:r>
            <a:br>
              <a:rPr lang="en-US" altLang="ja-JP" sz="1400" dirty="0">
                <a:solidFill>
                  <a:schemeClr val="tx1"/>
                </a:solidFill>
                <a:latin typeface="BIZ UDゴシック" panose="020B0400000000000000" pitchFamily="49" charset="-128"/>
                <a:ea typeface="BIZ UDゴシック" panose="020B0400000000000000" pitchFamily="49" charset="-128"/>
              </a:rPr>
            </a:br>
            <a:r>
              <a:rPr lang="ja-JP" altLang="en-US" sz="1400" dirty="0">
                <a:solidFill>
                  <a:schemeClr val="tx1"/>
                </a:solidFill>
                <a:latin typeface="BIZ UDゴシック" panose="020B0400000000000000" pitchFamily="49" charset="-128"/>
                <a:ea typeface="BIZ UDゴシック" panose="020B0400000000000000" pitchFamily="49" charset="-128"/>
              </a:rPr>
              <a:t>水上の魅力創出・にぎわいづくりを推進することで、水都大阪の魅力を発信</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ゴシック" panose="020B0400000000000000" pitchFamily="49" charset="-128"/>
                <a:ea typeface="BIZ UDゴシック" panose="020B0400000000000000" pitchFamily="49" charset="-128"/>
              </a:rPr>
              <a:t>水都大阪の魅力発信（再掲）</a:t>
            </a:r>
          </a:p>
        </p:txBody>
      </p:sp>
      <p:sp>
        <p:nvSpPr>
          <p:cNvPr id="3" name="スライド番号プレースホルダー 2">
            <a:extLst>
              <a:ext uri="{FF2B5EF4-FFF2-40B4-BE49-F238E27FC236}">
                <a16:creationId xmlns:a16="http://schemas.microsoft.com/office/drawing/2014/main" id="{039F7D69-66E0-48DC-878B-0CE36C9C46A7}"/>
              </a:ext>
            </a:extLst>
          </p:cNvPr>
          <p:cNvSpPr>
            <a:spLocks noGrp="1"/>
          </p:cNvSpPr>
          <p:nvPr>
            <p:ph type="sldNum" sz="quarter" idx="12"/>
          </p:nvPr>
        </p:nvSpPr>
        <p:spPr/>
        <p:txBody>
          <a:bodyPr/>
          <a:lstStyle/>
          <a:p>
            <a:fld id="{29F2EF1E-626E-4657-9017-205445D3C8E1}" type="slidenum">
              <a:rPr kumimoji="1" lang="ja-JP" altLang="en-US" smtClean="0"/>
              <a:t>83</a:t>
            </a:fld>
            <a:endParaRPr kumimoji="1" lang="ja-JP" altLang="en-US" dirty="0"/>
          </a:p>
        </p:txBody>
      </p:sp>
      <p:sp>
        <p:nvSpPr>
          <p:cNvPr id="33" name="テキスト ボックス 32">
            <a:extLst>
              <a:ext uri="{FF2B5EF4-FFF2-40B4-BE49-F238E27FC236}">
                <a16:creationId xmlns:a16="http://schemas.microsoft.com/office/drawing/2014/main" id="{E95DCE3C-015A-4B14-B59A-0D0F3E87574D}"/>
              </a:ext>
            </a:extLst>
          </p:cNvPr>
          <p:cNvSpPr txBox="1"/>
          <p:nvPr/>
        </p:nvSpPr>
        <p:spPr>
          <a:xfrm>
            <a:off x="392802" y="3125530"/>
            <a:ext cx="3782958" cy="1569660"/>
          </a:xfrm>
          <a:prstGeom prst="rect">
            <a:avLst/>
          </a:prstGeom>
          <a:noFill/>
        </p:spPr>
        <p:txBody>
          <a:bodyPr wrap="square" rtlCol="0">
            <a:spAutoFit/>
          </a:bodyPr>
          <a:lstStyle/>
          <a:p>
            <a:pPr marL="182563" indent="-93663"/>
            <a:r>
              <a:rPr kumimoji="1" lang="ja-JP" altLang="en-US" sz="1200" dirty="0">
                <a:latin typeface="BIZ UDPゴシック" panose="020B0400000000000000" pitchFamily="50" charset="-128"/>
                <a:ea typeface="BIZ UDPゴシック" panose="020B0400000000000000" pitchFamily="50" charset="-128"/>
              </a:rPr>
              <a:t>・海船と川舟の乗換ターミナル機能を有する、</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公共船着場の桟橋を２基整備</a:t>
            </a:r>
          </a:p>
          <a:p>
            <a:pPr marL="182563" indent="-93663"/>
            <a:r>
              <a:rPr kumimoji="1" lang="ja-JP" altLang="en-US" sz="1200" dirty="0">
                <a:latin typeface="BIZ UDPゴシック" panose="020B0400000000000000" pitchFamily="50" charset="-128"/>
                <a:ea typeface="BIZ UDPゴシック" panose="020B0400000000000000" pitchFamily="50" charset="-128"/>
              </a:rPr>
              <a:t>・民間事業者（</a:t>
            </a:r>
            <a:r>
              <a:rPr kumimoji="1" lang="en-US" altLang="ja-JP" sz="1200" dirty="0" err="1">
                <a:latin typeface="BIZ UDPゴシック" panose="020B0400000000000000" pitchFamily="50" charset="-128"/>
                <a:ea typeface="BIZ UDPゴシック" panose="020B0400000000000000" pitchFamily="50" charset="-128"/>
              </a:rPr>
              <a:t>biid</a:t>
            </a:r>
            <a:r>
              <a:rPr kumimoji="1" lang="ja-JP" altLang="en-US" sz="1200" dirty="0">
                <a:latin typeface="BIZ UDPゴシック" panose="020B0400000000000000" pitchFamily="50" charset="-128"/>
                <a:ea typeface="BIZ UDPゴシック" panose="020B0400000000000000" pitchFamily="50" charset="-128"/>
              </a:rPr>
              <a:t>株式会社）が、にぎわい施設などを整備し、公共船着場を含め一体的に管理・運営</a:t>
            </a:r>
            <a:endParaRPr kumimoji="1" lang="en-US" altLang="ja-JP" sz="1200" dirty="0">
              <a:latin typeface="BIZ UDPゴシック" panose="020B0400000000000000" pitchFamily="50" charset="-128"/>
              <a:ea typeface="BIZ UDPゴシック" panose="020B0400000000000000" pitchFamily="50" charset="-128"/>
            </a:endParaRPr>
          </a:p>
          <a:p>
            <a:pPr marL="182563" indent="-93663"/>
            <a:r>
              <a:rPr kumimoji="1" lang="ja-JP" altLang="en-US" sz="1200" dirty="0">
                <a:latin typeface="BIZ UDPゴシック" panose="020B0400000000000000" pitchFamily="50" charset="-128"/>
                <a:ea typeface="BIZ UDPゴシック" panose="020B0400000000000000" pitchFamily="50" charset="-128"/>
              </a:rPr>
              <a:t>・にぎわい施設では、バーベキューなどが楽しめる</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レストランや憩いの場として多目的広場などを整備</a:t>
            </a:r>
          </a:p>
          <a:p>
            <a:endParaRPr kumimoji="1" lang="ja-JP" altLang="en-US" sz="1200" dirty="0">
              <a:latin typeface="BIZ UDPゴシック" panose="020B0400000000000000" pitchFamily="50" charset="-128"/>
              <a:ea typeface="BIZ UDPゴシック" panose="020B0400000000000000" pitchFamily="50" charset="-128"/>
            </a:endParaRPr>
          </a:p>
          <a:p>
            <a:endParaRPr kumimoji="1" lang="ja-JP" altLang="en-US"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080C1576-ABFA-402D-9E6E-0E4AC61DF120}"/>
              </a:ext>
            </a:extLst>
          </p:cNvPr>
          <p:cNvSpPr txBox="1"/>
          <p:nvPr/>
        </p:nvSpPr>
        <p:spPr>
          <a:xfrm>
            <a:off x="1325033" y="6597816"/>
            <a:ext cx="1669943"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中之島</a:t>
            </a:r>
            <a:r>
              <a:rPr kumimoji="1" lang="en-US" altLang="ja-JP" sz="1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GATE</a:t>
            </a:r>
            <a:r>
              <a:rPr kumimoji="1" lang="ja-JP" altLang="en-US" sz="1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サウスピア</a:t>
            </a:r>
          </a:p>
        </p:txBody>
      </p:sp>
      <p:pic>
        <p:nvPicPr>
          <p:cNvPr id="39" name="図 38" descr="水, 光, 明かり, 夜 が含まれている画像  AI によって生成されたコンテンツは間違っている可能性があります。">
            <a:extLst>
              <a:ext uri="{FF2B5EF4-FFF2-40B4-BE49-F238E27FC236}">
                <a16:creationId xmlns:a16="http://schemas.microsoft.com/office/drawing/2014/main" id="{CECE7A83-E4D8-4784-9495-1D182D0B8A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6410" y="5080293"/>
            <a:ext cx="2190083" cy="1459485"/>
          </a:xfrm>
          <a:prstGeom prst="rect">
            <a:avLst/>
          </a:prstGeom>
        </p:spPr>
      </p:pic>
      <p:sp>
        <p:nvSpPr>
          <p:cNvPr id="40" name="正方形/長方形 39">
            <a:extLst>
              <a:ext uri="{FF2B5EF4-FFF2-40B4-BE49-F238E27FC236}">
                <a16:creationId xmlns:a16="http://schemas.microsoft.com/office/drawing/2014/main" id="{522A1D07-E5EB-4225-8D86-E5C6D693A657}"/>
              </a:ext>
            </a:extLst>
          </p:cNvPr>
          <p:cNvSpPr/>
          <p:nvPr/>
        </p:nvSpPr>
        <p:spPr bwMode="white">
          <a:xfrm>
            <a:off x="4766425" y="6558703"/>
            <a:ext cx="2010051" cy="200660"/>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水と光のウォーターショー</a:t>
            </a:r>
          </a:p>
        </p:txBody>
      </p:sp>
      <p:sp>
        <p:nvSpPr>
          <p:cNvPr id="41" name="テキスト ボックス 40">
            <a:extLst>
              <a:ext uri="{FF2B5EF4-FFF2-40B4-BE49-F238E27FC236}">
                <a16:creationId xmlns:a16="http://schemas.microsoft.com/office/drawing/2014/main" id="{974C62FB-31E5-4100-AB20-A410DA9EF5E3}"/>
              </a:ext>
            </a:extLst>
          </p:cNvPr>
          <p:cNvSpPr txBox="1"/>
          <p:nvPr/>
        </p:nvSpPr>
        <p:spPr>
          <a:xfrm>
            <a:off x="4557364" y="2870366"/>
            <a:ext cx="4974684" cy="1908215"/>
          </a:xfrm>
          <a:prstGeom prst="rect">
            <a:avLst/>
          </a:prstGeom>
          <a:noFill/>
        </p:spPr>
        <p:txBody>
          <a:bodyPr wrap="square" rtlCol="0">
            <a:spAutoFit/>
          </a:bodyPr>
          <a:lstStyle/>
          <a:p>
            <a:pPr marL="88900" indent="-88900"/>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OSAKA </a:t>
            </a:r>
            <a:r>
              <a:rPr kumimoji="1" lang="ja-JP" altLang="en-US" sz="1400" b="1" dirty="0">
                <a:latin typeface="BIZ UDPゴシック" panose="020B0400000000000000" pitchFamily="50" charset="-128"/>
                <a:ea typeface="BIZ UDPゴシック" panose="020B0400000000000000" pitchFamily="50" charset="-128"/>
              </a:rPr>
              <a:t>リバーファンタジー</a:t>
            </a:r>
            <a:endParaRPr kumimoji="1" lang="en-US" altLang="ja-JP" sz="1400" b="1" dirty="0">
              <a:latin typeface="BIZ UDPゴシック" panose="020B0400000000000000" pitchFamily="50" charset="-128"/>
              <a:ea typeface="BIZ UDPゴシック" panose="020B0400000000000000" pitchFamily="50" charset="-128"/>
            </a:endParaRPr>
          </a:p>
          <a:p>
            <a:pPr marL="182563" indent="-90488"/>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万博開催時に水都大阪の魅力を国内外に向けて発信するため、水と光のシンボルである中之島・水の回廊（都心部）と万博会場（ベイエリア）を結ぶ「水と光の東西軸」の</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か所で、船上から楽しめるウォーターショーやプロジェクションマッピングなど、水と光を活かした魅力的なコンテンツを実施</a:t>
            </a:r>
            <a:endParaRPr kumimoji="1" lang="en-US" altLang="ja-JP" sz="1200" dirty="0">
              <a:latin typeface="BIZ UDPゴシック" panose="020B0400000000000000" pitchFamily="50" charset="-128"/>
              <a:ea typeface="BIZ UDPゴシック" panose="020B0400000000000000" pitchFamily="50" charset="-128"/>
            </a:endParaRPr>
          </a:p>
          <a:p>
            <a:pPr marL="182563" indent="-90488"/>
            <a:r>
              <a:rPr kumimoji="1" lang="ja-JP" altLang="en-US" sz="1100" dirty="0">
                <a:latin typeface="BIZ UDPゴシック" panose="020B0400000000000000" pitchFamily="50" charset="-128"/>
                <a:ea typeface="BIZ UDPゴシック" panose="020B0400000000000000" pitchFamily="50" charset="-128"/>
              </a:rPr>
              <a:t>　　開催期間：令和７年</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日～令和８年</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月</a:t>
            </a:r>
            <a:endParaRPr kumimoji="1" lang="en-US" altLang="ja-JP" sz="1100" dirty="0">
              <a:latin typeface="BIZ UDPゴシック" panose="020B0400000000000000" pitchFamily="50" charset="-128"/>
              <a:ea typeface="BIZ UDPゴシック" panose="020B0400000000000000" pitchFamily="50" charset="-128"/>
            </a:endParaRPr>
          </a:p>
          <a:p>
            <a:pPr marL="182563" indent="-90488"/>
            <a:r>
              <a:rPr kumimoji="1" lang="ja-JP" altLang="en-US" sz="1100" dirty="0">
                <a:latin typeface="BIZ UDPゴシック" panose="020B0400000000000000" pitchFamily="50" charset="-128"/>
                <a:ea typeface="BIZ UDPゴシック" panose="020B0400000000000000" pitchFamily="50" charset="-128"/>
              </a:rPr>
              <a:t>　　開催場所：・八軒家浜エリア（大川右岸の護岸）</a:t>
            </a:r>
          </a:p>
          <a:p>
            <a:pPr marL="182563" indent="-90488"/>
            <a:r>
              <a:rPr kumimoji="1" lang="ja-JP" altLang="en-US" sz="1100" dirty="0">
                <a:latin typeface="BIZ UDPゴシック" panose="020B0400000000000000" pitchFamily="50" charset="-128"/>
                <a:ea typeface="BIZ UDPゴシック" panose="020B0400000000000000" pitchFamily="50" charset="-128"/>
              </a:rPr>
              <a:t>　　　　　　　　　・東横堀川エリア（高麗橋から本町橋まで）</a:t>
            </a:r>
          </a:p>
          <a:p>
            <a:pPr marL="182563" indent="-90488"/>
            <a:r>
              <a:rPr kumimoji="1" lang="ja-JP" altLang="en-US" sz="1100" dirty="0">
                <a:latin typeface="BIZ UDPゴシック" panose="020B0400000000000000" pitchFamily="50" charset="-128"/>
                <a:ea typeface="BIZ UDPゴシック" panose="020B0400000000000000" pitchFamily="50" charset="-128"/>
              </a:rPr>
              <a:t>　　　　　　　　　・中之島</a:t>
            </a:r>
            <a:r>
              <a:rPr kumimoji="1" lang="en-US" altLang="ja-JP" sz="1100" dirty="0">
                <a:latin typeface="BIZ UDPゴシック" panose="020B0400000000000000" pitchFamily="50" charset="-128"/>
                <a:ea typeface="BIZ UDPゴシック" panose="020B0400000000000000" pitchFamily="50" charset="-128"/>
              </a:rPr>
              <a:t>GATE</a:t>
            </a:r>
            <a:r>
              <a:rPr kumimoji="1" lang="ja-JP" altLang="en-US" sz="1100" dirty="0">
                <a:latin typeface="BIZ UDPゴシック" panose="020B0400000000000000" pitchFamily="50" charset="-128"/>
                <a:ea typeface="BIZ UDPゴシック" panose="020B0400000000000000" pitchFamily="50" charset="-128"/>
              </a:rPr>
              <a:t>エリア（安治川右岸の護岸）</a:t>
            </a:r>
          </a:p>
        </p:txBody>
      </p:sp>
      <p:pic>
        <p:nvPicPr>
          <p:cNvPr id="42" name="図 41" descr="水, 建物, ボート, テーブル が含まれている画像  AI によって生成されたコンテンツは間違っている可能性があります。">
            <a:extLst>
              <a:ext uri="{FF2B5EF4-FFF2-40B4-BE49-F238E27FC236}">
                <a16:creationId xmlns:a16="http://schemas.microsoft.com/office/drawing/2014/main" id="{14000D2C-C6D5-4838-B604-9B9DC2C0D03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25876" y="5080293"/>
            <a:ext cx="2212977" cy="1459485"/>
          </a:xfrm>
          <a:prstGeom prst="rect">
            <a:avLst/>
          </a:prstGeom>
        </p:spPr>
      </p:pic>
      <p:sp>
        <p:nvSpPr>
          <p:cNvPr id="43" name="正方形/長方形 42">
            <a:extLst>
              <a:ext uri="{FF2B5EF4-FFF2-40B4-BE49-F238E27FC236}">
                <a16:creationId xmlns:a16="http://schemas.microsoft.com/office/drawing/2014/main" id="{CABB3C43-9217-4E7E-B5E2-1C9D50BE18FC}"/>
              </a:ext>
            </a:extLst>
          </p:cNvPr>
          <p:cNvSpPr/>
          <p:nvPr/>
        </p:nvSpPr>
        <p:spPr bwMode="white">
          <a:xfrm>
            <a:off x="6932680" y="6561243"/>
            <a:ext cx="2599368" cy="200660"/>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水辺のプロジェクションマッピング</a:t>
            </a:r>
          </a:p>
        </p:txBody>
      </p:sp>
      <p:sp>
        <p:nvSpPr>
          <p:cNvPr id="44" name="テキスト ボックス 43">
            <a:extLst>
              <a:ext uri="{FF2B5EF4-FFF2-40B4-BE49-F238E27FC236}">
                <a16:creationId xmlns:a16="http://schemas.microsoft.com/office/drawing/2014/main" id="{0311AF4E-14C8-4EC2-AE3E-756731F6BD67}"/>
              </a:ext>
            </a:extLst>
          </p:cNvPr>
          <p:cNvSpPr txBox="1"/>
          <p:nvPr/>
        </p:nvSpPr>
        <p:spPr>
          <a:xfrm>
            <a:off x="391809" y="2886430"/>
            <a:ext cx="3574276" cy="307777"/>
          </a:xfrm>
          <a:prstGeom prst="rect">
            <a:avLst/>
          </a:prstGeom>
          <a:noFill/>
        </p:spPr>
        <p:txBody>
          <a:bodyPr wrap="square" rtlCol="0">
            <a:spAutoFit/>
          </a:bodyPr>
          <a:lstStyle/>
          <a:p>
            <a:pPr marL="88900" indent="-88900"/>
            <a:r>
              <a:rPr kumimoji="1" lang="ja-JP" altLang="en-US" sz="1400" b="1" dirty="0">
                <a:latin typeface="BIZ UDPゴシック" panose="020B0400000000000000" pitchFamily="50" charset="-128"/>
                <a:ea typeface="BIZ UDPゴシック" panose="020B0400000000000000" pitchFamily="50" charset="-128"/>
              </a:rPr>
              <a:t>▶中之島</a:t>
            </a:r>
            <a:r>
              <a:rPr kumimoji="1" lang="en-US" altLang="ja-JP" sz="1400" b="1" dirty="0">
                <a:latin typeface="BIZ UDPゴシック" panose="020B0400000000000000" pitchFamily="50" charset="-128"/>
                <a:ea typeface="BIZ UDPゴシック" panose="020B0400000000000000" pitchFamily="50" charset="-128"/>
              </a:rPr>
              <a:t>GATE</a:t>
            </a:r>
            <a:r>
              <a:rPr kumimoji="1" lang="ja-JP" altLang="en-US" sz="1400" b="1" dirty="0">
                <a:latin typeface="BIZ UDPゴシック" panose="020B0400000000000000" pitchFamily="50" charset="-128"/>
                <a:ea typeface="BIZ UDPゴシック" panose="020B0400000000000000" pitchFamily="50" charset="-128"/>
              </a:rPr>
              <a:t>サウスピア</a:t>
            </a:r>
          </a:p>
        </p:txBody>
      </p:sp>
      <p:pic>
        <p:nvPicPr>
          <p:cNvPr id="4" name="図 3">
            <a:extLst>
              <a:ext uri="{FF2B5EF4-FFF2-40B4-BE49-F238E27FC236}">
                <a16:creationId xmlns:a16="http://schemas.microsoft.com/office/drawing/2014/main" id="{53104EF9-19AA-455D-9FD9-784654B3AD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815" y="4819669"/>
            <a:ext cx="2322381" cy="1739034"/>
          </a:xfrm>
          <a:prstGeom prst="rect">
            <a:avLst/>
          </a:prstGeom>
        </p:spPr>
      </p:pic>
      <p:sp>
        <p:nvSpPr>
          <p:cNvPr id="18" name="楕円 17">
            <a:extLst>
              <a:ext uri="{FF2B5EF4-FFF2-40B4-BE49-F238E27FC236}">
                <a16:creationId xmlns:a16="http://schemas.microsoft.com/office/drawing/2014/main" id="{DBB4C81C-45F4-4C7E-837F-DFD5B8467BAB}"/>
              </a:ext>
            </a:extLst>
          </p:cNvPr>
          <p:cNvSpPr/>
          <p:nvPr/>
        </p:nvSpPr>
        <p:spPr>
          <a:xfrm>
            <a:off x="180309" y="2334025"/>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19" name="楕円 18">
            <a:extLst>
              <a:ext uri="{FF2B5EF4-FFF2-40B4-BE49-F238E27FC236}">
                <a16:creationId xmlns:a16="http://schemas.microsoft.com/office/drawing/2014/main" id="{C590E3DC-A6FC-4F12-9AB1-BAD767D93B37}"/>
              </a:ext>
            </a:extLst>
          </p:cNvPr>
          <p:cNvSpPr/>
          <p:nvPr/>
        </p:nvSpPr>
        <p:spPr>
          <a:xfrm>
            <a:off x="180308" y="879485"/>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Tree>
    <p:extLst>
      <p:ext uri="{BB962C8B-B14F-4D97-AF65-F5344CB8AC3E}">
        <p14:creationId xmlns:p14="http://schemas.microsoft.com/office/powerpoint/2010/main" val="987777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6645200"/>
              </p:ext>
            </p:extLst>
          </p:nvPr>
        </p:nvGraphicFramePr>
        <p:xfrm>
          <a:off x="313267" y="950752"/>
          <a:ext cx="9587042" cy="5828816"/>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828816">
                <a:tc>
                  <a:txBody>
                    <a:bodyPr/>
                    <a:lstStyle/>
                    <a:p>
                      <a:pPr marL="182563" indent="-182563"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□さらなる来訪者増に向けた受入体制の強化</a:t>
                      </a: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strike="noStrike" dirty="0">
                          <a:solidFill>
                            <a:schemeClr val="tx1"/>
                          </a:solidFill>
                          <a:latin typeface="BIZ UDPゴシック" panose="020B0400000000000000" pitchFamily="50" charset="-128"/>
                          <a:ea typeface="BIZ UDPゴシック" panose="020B0400000000000000" pitchFamily="50" charset="-128"/>
                        </a:rPr>
                        <a:t>・</a:t>
                      </a:r>
                      <a:r>
                        <a:rPr lang="en-US" altLang="ja-JP" sz="1100" b="0" strike="noStrike" dirty="0">
                          <a:solidFill>
                            <a:schemeClr val="tx1"/>
                          </a:solidFill>
                          <a:latin typeface="BIZ UDPゴシック" panose="020B0400000000000000" pitchFamily="50" charset="-128"/>
                          <a:ea typeface="BIZ UDPゴシック" panose="020B0400000000000000" pitchFamily="50" charset="-128"/>
                        </a:rPr>
                        <a:t>IR</a:t>
                      </a:r>
                      <a:r>
                        <a:rPr lang="ja-JP" altLang="en-US" sz="1100" b="0" strike="noStrike" dirty="0">
                          <a:solidFill>
                            <a:schemeClr val="tx1"/>
                          </a:solidFill>
                          <a:latin typeface="BIZ UDPゴシック" panose="020B0400000000000000" pitchFamily="50" charset="-128"/>
                          <a:ea typeface="BIZ UDPゴシック" panose="020B0400000000000000" pitchFamily="50" charset="-128"/>
                        </a:rPr>
                        <a:t>開業（想定）</a:t>
                      </a:r>
                    </a:p>
                    <a:p>
                      <a:pPr marL="0" indent="0"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・年間発着回数</a:t>
                      </a:r>
                      <a:r>
                        <a:rPr lang="en-US" altLang="ja-JP" sz="1100" b="0" dirty="0">
                          <a:solidFill>
                            <a:schemeClr val="tx1"/>
                          </a:solidFill>
                          <a:latin typeface="BIZ UDPゴシック" panose="020B0400000000000000" pitchFamily="50" charset="-128"/>
                          <a:ea typeface="BIZ UDPゴシック" panose="020B0400000000000000" pitchFamily="50" charset="-128"/>
                        </a:rPr>
                        <a:t>30</a:t>
                      </a:r>
                      <a:r>
                        <a:rPr lang="ja-JP" altLang="en-US" sz="1100" b="0" dirty="0">
                          <a:solidFill>
                            <a:schemeClr val="tx1"/>
                          </a:solidFill>
                          <a:latin typeface="BIZ UDPゴシック" panose="020B0400000000000000" pitchFamily="50" charset="-128"/>
                          <a:ea typeface="BIZ UDPゴシック" panose="020B0400000000000000" pitchFamily="50" charset="-128"/>
                        </a:rPr>
                        <a:t>万回の実現</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82563" indent="-182563"/>
                      <a:r>
                        <a:rPr kumimoji="1" lang="ja-JP" altLang="en-US" sz="1200" b="1" dirty="0">
                          <a:solidFill>
                            <a:schemeClr val="tx1"/>
                          </a:solidFill>
                          <a:latin typeface="BIZ UDPゴシック" panose="020B0400000000000000" pitchFamily="50" charset="-128"/>
                          <a:ea typeface="BIZ UDPゴシック" panose="020B0400000000000000" pitchFamily="50" charset="-128"/>
                        </a:rPr>
                        <a:t>□国内外からの来訪者の万全な受入体制</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整備</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dirty="0">
                          <a:solidFill>
                            <a:schemeClr val="tx1"/>
                          </a:solidFill>
                          <a:latin typeface="BIZ UDPゴシック" panose="020B0400000000000000" pitchFamily="50" charset="-128"/>
                          <a:ea typeface="BIZ UDPゴシック" panose="020B0400000000000000" pitchFamily="50" charset="-128"/>
                        </a:rPr>
                        <a:t>▶関空の年間発着回数</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30</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万回の実現に必要な</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能力を確保</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①新飛行経路の導入により発着容量が</a:t>
                      </a:r>
                      <a:r>
                        <a:rPr lang="en-US" altLang="ja-JP" sz="1100" b="0" dirty="0">
                          <a:solidFill>
                            <a:schemeClr val="tx1"/>
                          </a:solidFill>
                          <a:latin typeface="BIZ UDPゴシック" panose="020B0400000000000000" pitchFamily="50" charset="-128"/>
                          <a:ea typeface="BIZ UDPゴシック" panose="020B0400000000000000" pitchFamily="50" charset="-128"/>
                        </a:rPr>
                        <a:t>23</a:t>
                      </a:r>
                      <a:r>
                        <a:rPr lang="ja-JP" altLang="en-US" sz="1100" b="0" dirty="0">
                          <a:solidFill>
                            <a:schemeClr val="tx1"/>
                          </a:solidFill>
                          <a:latin typeface="BIZ UDPゴシック" panose="020B0400000000000000" pitchFamily="50" charset="-128"/>
                          <a:ea typeface="BIZ UDPゴシック" panose="020B0400000000000000" pitchFamily="50" charset="-128"/>
                        </a:rPr>
                        <a:t>万回から</a:t>
                      </a:r>
                      <a:r>
                        <a:rPr lang="en-US" altLang="ja-JP" sz="1100" b="0" dirty="0">
                          <a:solidFill>
                            <a:schemeClr val="tx1"/>
                          </a:solidFill>
                          <a:latin typeface="BIZ UDPゴシック" panose="020B0400000000000000" pitchFamily="50" charset="-128"/>
                          <a:ea typeface="BIZ UDPゴシック" panose="020B0400000000000000" pitchFamily="50" charset="-128"/>
                        </a:rPr>
                        <a:t>30</a:t>
                      </a:r>
                      <a:r>
                        <a:rPr lang="ja-JP" altLang="en-US" sz="1100" b="0" dirty="0">
                          <a:solidFill>
                            <a:schemeClr val="tx1"/>
                          </a:solidFill>
                          <a:latin typeface="BIZ UDPゴシック" panose="020B0400000000000000" pitchFamily="50" charset="-128"/>
                          <a:ea typeface="BIZ UDPゴシック" panose="020B0400000000000000" pitchFamily="50" charset="-128"/>
                        </a:rPr>
                        <a:t>万回に拡張（令和</a:t>
                      </a:r>
                      <a:r>
                        <a:rPr lang="en-US" altLang="ja-JP" sz="1100" b="0" dirty="0">
                          <a:solidFill>
                            <a:schemeClr val="tx1"/>
                          </a:solidFill>
                          <a:latin typeface="BIZ UDPゴシック" panose="020B0400000000000000" pitchFamily="50" charset="-128"/>
                          <a:ea typeface="BIZ UDPゴシック" panose="020B0400000000000000" pitchFamily="50" charset="-128"/>
                        </a:rPr>
                        <a:t>7</a:t>
                      </a:r>
                      <a:r>
                        <a:rPr lang="ja-JP" altLang="en-US" sz="1100" b="0" dirty="0">
                          <a:solidFill>
                            <a:schemeClr val="tx1"/>
                          </a:solidFill>
                          <a:latin typeface="BIZ UDPゴシック" panose="020B0400000000000000" pitchFamily="50" charset="-128"/>
                          <a:ea typeface="BIZ UDPゴシック" panose="020B0400000000000000" pitchFamily="50" charset="-128"/>
                        </a:rPr>
                        <a:t>年</a:t>
                      </a:r>
                      <a:r>
                        <a:rPr lang="en-US" altLang="ja-JP" sz="1100" b="0" dirty="0">
                          <a:solidFill>
                            <a:schemeClr val="tx1"/>
                          </a:solidFill>
                          <a:latin typeface="BIZ UDPゴシック" panose="020B0400000000000000" pitchFamily="50" charset="-128"/>
                          <a:ea typeface="BIZ UDPゴシック" panose="020B0400000000000000" pitchFamily="50" charset="-128"/>
                        </a:rPr>
                        <a:t>3</a:t>
                      </a:r>
                      <a:r>
                        <a:rPr lang="ja-JP" altLang="en-US" sz="1100" b="0" dirty="0">
                          <a:solidFill>
                            <a:schemeClr val="tx1"/>
                          </a:solidFill>
                          <a:latin typeface="BIZ UDPゴシック" panose="020B0400000000000000" pitchFamily="50" charset="-128"/>
                          <a:ea typeface="BIZ UDPゴシック" panose="020B0400000000000000" pitchFamily="50" charset="-128"/>
                        </a:rPr>
                        <a:t>月）</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→処理能力の引上げ</a:t>
                      </a: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②第１ターミナルビル リノベーションの主要機能が完成し、グランドオープン（令和</a:t>
                      </a:r>
                      <a:r>
                        <a:rPr lang="en-US" altLang="ja-JP" sz="1100" b="0" dirty="0">
                          <a:solidFill>
                            <a:schemeClr val="tx1"/>
                          </a:solidFill>
                          <a:latin typeface="BIZ UDPゴシック" panose="020B0400000000000000" pitchFamily="50" charset="-128"/>
                          <a:ea typeface="BIZ UDPゴシック" panose="020B0400000000000000" pitchFamily="50" charset="-128"/>
                        </a:rPr>
                        <a:t>7</a:t>
                      </a:r>
                      <a:r>
                        <a:rPr lang="ja-JP" altLang="en-US" sz="1100" b="0" dirty="0">
                          <a:solidFill>
                            <a:schemeClr val="tx1"/>
                          </a:solidFill>
                          <a:latin typeface="BIZ UDPゴシック" panose="020B0400000000000000" pitchFamily="50" charset="-128"/>
                          <a:ea typeface="BIZ UDPゴシック" panose="020B0400000000000000" pitchFamily="50" charset="-128"/>
                        </a:rPr>
                        <a:t>年</a:t>
                      </a:r>
                      <a:r>
                        <a:rPr lang="en-US" altLang="ja-JP" sz="1100" b="0" dirty="0">
                          <a:solidFill>
                            <a:schemeClr val="tx1"/>
                          </a:solidFill>
                          <a:latin typeface="BIZ UDPゴシック" panose="020B0400000000000000" pitchFamily="50" charset="-128"/>
                          <a:ea typeface="BIZ UDPゴシック" panose="020B0400000000000000" pitchFamily="50" charset="-128"/>
                        </a:rPr>
                        <a:t>3</a:t>
                      </a:r>
                      <a:r>
                        <a:rPr lang="ja-JP" altLang="en-US" sz="1100" b="0" dirty="0">
                          <a:solidFill>
                            <a:schemeClr val="tx1"/>
                          </a:solidFill>
                          <a:latin typeface="BIZ UDPゴシック" panose="020B0400000000000000" pitchFamily="50" charset="-128"/>
                          <a:ea typeface="BIZ UDPゴシック" panose="020B0400000000000000" pitchFamily="50" charset="-128"/>
                        </a:rPr>
                        <a:t>月）</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→利便性と受入能力が向上</a:t>
                      </a:r>
                    </a:p>
                    <a:p>
                      <a:pPr marL="88900" indent="-88900"/>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dirty="0">
                          <a:solidFill>
                            <a:schemeClr val="tx1"/>
                          </a:solidFill>
                          <a:latin typeface="BIZ UDPゴシック" panose="020B0400000000000000" pitchFamily="50" charset="-128"/>
                          <a:ea typeface="BIZ UDPゴシック" panose="020B0400000000000000" pitchFamily="50" charset="-128"/>
                        </a:rPr>
                        <a:t>▶関空の令和</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7</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年度上半期（</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4</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-9</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月）利用状況</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dirty="0">
                          <a:solidFill>
                            <a:schemeClr val="tx1"/>
                          </a:solidFill>
                          <a:latin typeface="BIZ UDPゴシック" panose="020B0400000000000000" pitchFamily="50" charset="-128"/>
                          <a:ea typeface="BIZ UDPゴシック" panose="020B0400000000000000" pitchFamily="50" charset="-128"/>
                        </a:rPr>
                        <a:t>・国際線旅客便発着回数　</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76,070</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回</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dirty="0">
                          <a:solidFill>
                            <a:schemeClr val="tx1"/>
                          </a:solidFill>
                          <a:latin typeface="BIZ UDPゴシック" panose="020B0400000000000000" pitchFamily="50" charset="-128"/>
                          <a:ea typeface="BIZ UDPゴシック" panose="020B0400000000000000" pitchFamily="50" charset="-128"/>
                        </a:rPr>
                        <a:t>　　　　　　　（年度上半期として過去最高）</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dirty="0">
                          <a:solidFill>
                            <a:schemeClr val="tx1"/>
                          </a:solidFill>
                          <a:latin typeface="BIZ UDPゴシック" panose="020B0400000000000000" pitchFamily="50" charset="-128"/>
                          <a:ea typeface="BIZ UDPゴシック" panose="020B0400000000000000" pitchFamily="50" charset="-128"/>
                        </a:rPr>
                        <a:t>・国際線旅客数　</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1,38</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６万人</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dirty="0">
                          <a:solidFill>
                            <a:schemeClr val="tx1"/>
                          </a:solidFill>
                          <a:latin typeface="BIZ UDPゴシック" panose="020B0400000000000000" pitchFamily="50" charset="-128"/>
                          <a:ea typeface="BIZ UDPゴシック" panose="020B0400000000000000" pitchFamily="50" charset="-128"/>
                        </a:rPr>
                        <a:t>　　　　　　　（年度上半期として過去最高）</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　→万博会期中、</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ND/SD</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等に参加する国・地域</a:t>
                      </a: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　　 から多くの要人も関空を利用</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　　（専用機・商用機の出発到着</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221</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件、</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131</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の</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　　　国と機関が関空を利用）</a:t>
                      </a: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8</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月には関空の外国人出入国者数が国内で</a:t>
                      </a: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　　 首位となった</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▶関空の令和</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7</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年冬スケジュール（</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12</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月ピーク時点）</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・国際定期便数　週</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1,737.5</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便（開港以来最高）</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0" dirty="0">
                          <a:solidFill>
                            <a:schemeClr val="tx1"/>
                          </a:solidFill>
                          <a:latin typeface="BIZ UDPゴシック" panose="020B0400000000000000" pitchFamily="50" charset="-128"/>
                          <a:ea typeface="BIZ UDPゴシック" panose="020B0400000000000000" pitchFamily="50" charset="-128"/>
                        </a:rPr>
                        <a:t>・国際旅客便数　週</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1,553.5</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便（開港以来最高）　</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□就航ネットワークおよび国際貨物取扱機能の強化</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・関空の成長目標である年間発着回数</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万回の実現のため、</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ニーズの高い中長距離路線など就航ネットワークの強化</a:t>
                      </a:r>
                      <a:r>
                        <a:rPr kumimoji="1" lang="en-US" altLang="ja-JP" sz="11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br>
                        <a:rPr kumimoji="1" lang="en-US" altLang="ja-JP" sz="11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や、旅客需要拡大に向けた必要な取組を推進</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現在の航空需要について調査を行い、今後の路線誘致に</a:t>
                      </a:r>
                      <a:b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繋げるためのトッププロモーションを実施</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・急増する</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貨物などの貨物需要に対応するため、国際貨物取扱機能を強化</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rgbClr val="FF0000"/>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□西日本の国際拠点空港としての受入体制の整備</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・人手不足が関空成長の妨げとならないよう、人材確保や最新機器の導入など必要な取組を推進</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8900" indent="-88900"/>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◆国への要望事項</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・関空の円滑かつ快適な受入体制を整えるため、人手不足解</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消に向けた従業員の確保や、旅客手続きの効率化に向けた</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最新機器の導入への継続支援</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・ニーズの高い中長距離便の就航促進など、地元の取組に</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対する支援</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dirty="0">
                          <a:solidFill>
                            <a:schemeClr val="tx1"/>
                          </a:solidFill>
                          <a:latin typeface="BIZ UDPゴシック" panose="020B0400000000000000" pitchFamily="50" charset="-128"/>
                          <a:ea typeface="BIZ UDPゴシック" panose="020B0400000000000000" pitchFamily="50" charset="-128"/>
                        </a:rPr>
                        <a:t>・国際貨物取扱機能の強化に向け、税関職員の増員や最新</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機器の導入など、税関機能の強化に向けた必要な措置</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461665"/>
          </a:xfrm>
          <a:prstGeom prst="rect">
            <a:avLst/>
          </a:prstGeom>
          <a:noFill/>
          <a:ln w="6350">
            <a:noFill/>
            <a:prstDash val="solid"/>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万博期間中、世界各国からの来訪者の玄関口となる関西国際空港について、安全・確実に万全の体制でお迎えした。今後の来訪者の増加を</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見据え、受入体制のさらなる強化を図っていく。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移動の利便性（</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空港運用の強化）</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760193"/>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grpSp>
        <p:nvGrpSpPr>
          <p:cNvPr id="12" name="グループ化 11">
            <a:extLst>
              <a:ext uri="{FF2B5EF4-FFF2-40B4-BE49-F238E27FC236}">
                <a16:creationId xmlns:a16="http://schemas.microsoft.com/office/drawing/2014/main" id="{D5EF1E5F-DA14-4056-A01D-CD39216E7A11}"/>
              </a:ext>
            </a:extLst>
          </p:cNvPr>
          <p:cNvGrpSpPr/>
          <p:nvPr/>
        </p:nvGrpSpPr>
        <p:grpSpPr>
          <a:xfrm>
            <a:off x="440318" y="2970635"/>
            <a:ext cx="2319812" cy="2344489"/>
            <a:chOff x="7348692" y="2921411"/>
            <a:chExt cx="2319812" cy="2344489"/>
          </a:xfrm>
        </p:grpSpPr>
        <p:sp>
          <p:nvSpPr>
            <p:cNvPr id="14" name="テキスト ボックス 13">
              <a:extLst>
                <a:ext uri="{FF2B5EF4-FFF2-40B4-BE49-F238E27FC236}">
                  <a16:creationId xmlns:a16="http://schemas.microsoft.com/office/drawing/2014/main" id="{8F8F4CF7-E559-457F-8AB6-7D8ACEDA6B28}"/>
                </a:ext>
              </a:extLst>
            </p:cNvPr>
            <p:cNvSpPr txBox="1"/>
            <p:nvPr/>
          </p:nvSpPr>
          <p:spPr>
            <a:xfrm>
              <a:off x="7712161" y="4842065"/>
              <a:ext cx="1592874"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国際線キャパシティ拡大</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pic>
          <p:nvPicPr>
            <p:cNvPr id="15" name="図 14">
              <a:extLst>
                <a:ext uri="{FF2B5EF4-FFF2-40B4-BE49-F238E27FC236}">
                  <a16:creationId xmlns:a16="http://schemas.microsoft.com/office/drawing/2014/main" id="{220D067B-B395-4F3C-A0F8-87767D4F44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48692" y="2921411"/>
              <a:ext cx="2319812" cy="1920654"/>
            </a:xfrm>
            <a:prstGeom prst="rect">
              <a:avLst/>
            </a:prstGeom>
          </p:spPr>
        </p:pic>
      </p:grpSp>
      <p:sp>
        <p:nvSpPr>
          <p:cNvPr id="2" name="スライド番号プレースホルダー 1">
            <a:extLst>
              <a:ext uri="{FF2B5EF4-FFF2-40B4-BE49-F238E27FC236}">
                <a16:creationId xmlns:a16="http://schemas.microsoft.com/office/drawing/2014/main" id="{1E5FA534-FAA7-4F5E-954B-1F72BDE090D0}"/>
              </a:ext>
            </a:extLst>
          </p:cNvPr>
          <p:cNvSpPr>
            <a:spLocks noGrp="1"/>
          </p:cNvSpPr>
          <p:nvPr>
            <p:ph type="sldNum" sz="quarter" idx="12"/>
          </p:nvPr>
        </p:nvSpPr>
        <p:spPr/>
        <p:txBody>
          <a:bodyPr/>
          <a:lstStyle/>
          <a:p>
            <a:fld id="{29F2EF1E-626E-4657-9017-205445D3C8E1}" type="slidenum">
              <a:rPr kumimoji="1" lang="ja-JP" altLang="en-US" smtClean="0"/>
              <a:t>84</a:t>
            </a:fld>
            <a:endParaRPr kumimoji="1" lang="ja-JP" altLang="en-US" dirty="0"/>
          </a:p>
        </p:txBody>
      </p:sp>
    </p:spTree>
    <p:extLst>
      <p:ext uri="{BB962C8B-B14F-4D97-AF65-F5344CB8AC3E}">
        <p14:creationId xmlns:p14="http://schemas.microsoft.com/office/powerpoint/2010/main" val="3436651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移動の利便性（</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空港運用の強化）</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5"/>
            <a:ext cx="401362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7467" y="1323372"/>
            <a:ext cx="9298071" cy="2541286"/>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0" indent="0" algn="l" defTabSz="443194">
              <a:lnSpc>
                <a:spcPct val="100000"/>
              </a:lnSpc>
              <a:spcBef>
                <a:spcPts val="0"/>
              </a:spcBef>
              <a:spcAft>
                <a:spcPts val="0"/>
              </a:spcAft>
              <a:defRPr/>
            </a:pPr>
            <a:r>
              <a:rPr lang="ja-JP" altLang="en-US" sz="1400" dirty="0">
                <a:solidFill>
                  <a:schemeClr val="tx1"/>
                </a:solidFill>
                <a:latin typeface="BIZ UDPゴシック" panose="020B0400000000000000" pitchFamily="50" charset="-128"/>
                <a:ea typeface="BIZ UDPゴシック" panose="020B0400000000000000" pitchFamily="50" charset="-128"/>
              </a:rPr>
              <a:t>①</a:t>
            </a:r>
            <a:r>
              <a:rPr lang="ja-JP" altLang="en-US" sz="1400" b="0" dirty="0">
                <a:solidFill>
                  <a:schemeClr val="tx1"/>
                </a:solidFill>
                <a:latin typeface="BIZ UDPゴシック" panose="020B0400000000000000" pitchFamily="50" charset="-128"/>
                <a:ea typeface="BIZ UDPゴシック" panose="020B0400000000000000" pitchFamily="50" charset="-128"/>
              </a:rPr>
              <a:t>新飛行経路の導入により、</a:t>
            </a:r>
            <a:r>
              <a:rPr lang="ja-JP" altLang="en-US" sz="1400" dirty="0">
                <a:solidFill>
                  <a:schemeClr val="tx1"/>
                </a:solidFill>
                <a:latin typeface="BIZ UDPゴシック" panose="020B0400000000000000" pitchFamily="50" charset="-128"/>
                <a:ea typeface="BIZ UDPゴシック" panose="020B0400000000000000" pitchFamily="50" charset="-128"/>
              </a:rPr>
              <a:t>関空の年間発着容量を</a:t>
            </a:r>
            <a:r>
              <a:rPr lang="en-US" altLang="ja-JP" sz="1400" dirty="0">
                <a:solidFill>
                  <a:schemeClr val="tx1"/>
                </a:solidFill>
                <a:latin typeface="BIZ UDPゴシック" panose="020B0400000000000000" pitchFamily="50" charset="-128"/>
                <a:ea typeface="BIZ UDPゴシック" panose="020B0400000000000000" pitchFamily="50" charset="-128"/>
              </a:rPr>
              <a:t>23</a:t>
            </a:r>
            <a:r>
              <a:rPr lang="ja-JP" altLang="en-US" sz="1400" dirty="0">
                <a:solidFill>
                  <a:schemeClr val="tx1"/>
                </a:solidFill>
                <a:latin typeface="BIZ UDPゴシック" panose="020B0400000000000000" pitchFamily="50" charset="-128"/>
                <a:ea typeface="BIZ UDPゴシック" panose="020B0400000000000000" pitchFamily="50" charset="-128"/>
              </a:rPr>
              <a:t>万回から</a:t>
            </a:r>
            <a:r>
              <a:rPr lang="en-US" altLang="ja-JP" sz="1400" dirty="0">
                <a:solidFill>
                  <a:schemeClr val="tx1"/>
                </a:solidFill>
                <a:latin typeface="BIZ UDPゴシック" panose="020B0400000000000000" pitchFamily="50" charset="-128"/>
                <a:ea typeface="BIZ UDPゴシック" panose="020B0400000000000000" pitchFamily="50" charset="-128"/>
              </a:rPr>
              <a:t>30</a:t>
            </a:r>
            <a:r>
              <a:rPr lang="ja-JP" altLang="en-US" sz="1400" dirty="0">
                <a:solidFill>
                  <a:schemeClr val="tx1"/>
                </a:solidFill>
                <a:latin typeface="BIZ UDPゴシック" panose="020B0400000000000000" pitchFamily="50" charset="-128"/>
                <a:ea typeface="BIZ UDPゴシック" panose="020B0400000000000000" pitchFamily="50" charset="-128"/>
              </a:rPr>
              <a:t>万回に拡張</a:t>
            </a: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令和</a:t>
            </a:r>
            <a:r>
              <a:rPr lang="en-US" altLang="ja-JP" sz="1400" b="0" dirty="0">
                <a:solidFill>
                  <a:schemeClr val="tx1"/>
                </a:solidFill>
                <a:latin typeface="BIZ UDPゴシック" panose="020B0400000000000000" pitchFamily="50" charset="-128"/>
                <a:ea typeface="BIZ UDPゴシック" panose="020B0400000000000000" pitchFamily="50" charset="-128"/>
              </a:rPr>
              <a:t>7</a:t>
            </a:r>
            <a:r>
              <a:rPr lang="ja-JP" altLang="en-US" sz="1400" b="0" dirty="0">
                <a:solidFill>
                  <a:schemeClr val="tx1"/>
                </a:solidFill>
                <a:latin typeface="BIZ UDPゴシック" panose="020B0400000000000000" pitchFamily="50" charset="-128"/>
                <a:ea typeface="BIZ UDPゴシック" panose="020B0400000000000000" pitchFamily="50" charset="-128"/>
              </a:rPr>
              <a:t>年</a:t>
            </a:r>
            <a:r>
              <a:rPr lang="en-US" altLang="ja-JP" sz="1400" b="0" dirty="0">
                <a:solidFill>
                  <a:schemeClr val="tx1"/>
                </a:solidFill>
                <a:latin typeface="BIZ UDPゴシック" panose="020B0400000000000000" pitchFamily="50" charset="-128"/>
                <a:ea typeface="BIZ UDPゴシック" panose="020B0400000000000000" pitchFamily="50" charset="-128"/>
              </a:rPr>
              <a:t>3</a:t>
            </a:r>
            <a:r>
              <a:rPr lang="ja-JP" altLang="en-US" sz="1400" b="0" dirty="0">
                <a:solidFill>
                  <a:schemeClr val="tx1"/>
                </a:solidFill>
                <a:latin typeface="BIZ UDPゴシック" panose="020B0400000000000000" pitchFamily="50" charset="-128"/>
                <a:ea typeface="BIZ UDPゴシック" panose="020B0400000000000000" pitchFamily="50" charset="-128"/>
              </a:rPr>
              <a:t>月）</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r>
              <a:rPr lang="ja-JP" altLang="en-US" sz="1400" dirty="0">
                <a:solidFill>
                  <a:schemeClr val="tx1"/>
                </a:solidFill>
                <a:latin typeface="BIZ UDPゴシック" panose="020B0400000000000000" pitchFamily="50" charset="-128"/>
                <a:ea typeface="BIZ UDPゴシック" panose="020B0400000000000000" pitchFamily="50" charset="-128"/>
              </a:rPr>
              <a:t>　　→１時間あたり発着可能回数</a:t>
            </a:r>
            <a:r>
              <a:rPr lang="en-US" altLang="ja-JP" sz="1400" dirty="0">
                <a:solidFill>
                  <a:schemeClr val="tx1"/>
                </a:solidFill>
                <a:latin typeface="BIZ UDPゴシック" panose="020B0400000000000000" pitchFamily="50" charset="-128"/>
                <a:ea typeface="BIZ UDPゴシック" panose="020B0400000000000000" pitchFamily="50" charset="-128"/>
              </a:rPr>
              <a:t>45</a:t>
            </a: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en-US" altLang="ja-JP" sz="1400" dirty="0">
                <a:solidFill>
                  <a:schemeClr val="tx1"/>
                </a:solidFill>
                <a:latin typeface="BIZ UDPゴシック" panose="020B0400000000000000" pitchFamily="50" charset="-128"/>
                <a:ea typeface="BIZ UDPゴシック" panose="020B0400000000000000" pitchFamily="50" charset="-128"/>
              </a:rPr>
              <a:t>60</a:t>
            </a:r>
            <a:r>
              <a:rPr lang="ja-JP" altLang="en-US" sz="1400" dirty="0">
                <a:solidFill>
                  <a:schemeClr val="tx1"/>
                </a:solidFill>
                <a:latin typeface="BIZ UDPゴシック" panose="020B0400000000000000" pitchFamily="50" charset="-128"/>
                <a:ea typeface="BIZ UDPゴシック" panose="020B0400000000000000" pitchFamily="50" charset="-128"/>
              </a:rPr>
              <a:t>回に拡張</a:t>
            </a:r>
            <a:endParaRPr lang="ja-JP" altLang="en-US" sz="14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r>
              <a:rPr lang="ja-JP" altLang="en-US" sz="1400" dirty="0">
                <a:solidFill>
                  <a:schemeClr val="tx1"/>
                </a:solidFill>
                <a:latin typeface="BIZ UDPゴシック" panose="020B0400000000000000" pitchFamily="50" charset="-128"/>
                <a:ea typeface="BIZ UDPゴシック" panose="020B0400000000000000" pitchFamily="50" charset="-128"/>
              </a:rPr>
              <a:t>②</a:t>
            </a:r>
            <a:r>
              <a:rPr lang="ja-JP" altLang="en-US" sz="1400" b="0" dirty="0">
                <a:solidFill>
                  <a:schemeClr val="tx1"/>
                </a:solidFill>
                <a:latin typeface="BIZ UDPゴシック" panose="020B0400000000000000" pitchFamily="50" charset="-128"/>
                <a:ea typeface="BIZ UDPゴシック" panose="020B0400000000000000" pitchFamily="50" charset="-128"/>
              </a:rPr>
              <a:t>関空第１ターミナルビル リノベーションの主要機能が完成し、グランドオープン（</a:t>
            </a:r>
            <a:r>
              <a:rPr lang="ja-JP" altLang="en-US" sz="1400" dirty="0">
                <a:solidFill>
                  <a:schemeClr val="tx1"/>
                </a:solidFill>
                <a:latin typeface="BIZ UDPゴシック" panose="020B0400000000000000" pitchFamily="50" charset="-128"/>
                <a:ea typeface="BIZ UDPゴシック" panose="020B0400000000000000" pitchFamily="50" charset="-128"/>
              </a:rPr>
              <a:t>令和</a:t>
            </a:r>
            <a:r>
              <a:rPr lang="en-US" altLang="ja-JP" sz="1400" b="0" dirty="0">
                <a:solidFill>
                  <a:schemeClr val="tx1"/>
                </a:solidFill>
                <a:latin typeface="BIZ UDPゴシック" panose="020B0400000000000000" pitchFamily="50" charset="-128"/>
                <a:ea typeface="BIZ UDPゴシック" panose="020B0400000000000000" pitchFamily="50" charset="-128"/>
              </a:rPr>
              <a:t>7</a:t>
            </a:r>
            <a:r>
              <a:rPr lang="ja-JP" altLang="en-US" sz="1400" b="0" dirty="0">
                <a:solidFill>
                  <a:schemeClr val="tx1"/>
                </a:solidFill>
                <a:latin typeface="BIZ UDPゴシック" panose="020B0400000000000000" pitchFamily="50" charset="-128"/>
                <a:ea typeface="BIZ UDPゴシック" panose="020B0400000000000000" pitchFamily="50" charset="-128"/>
              </a:rPr>
              <a:t>年</a:t>
            </a:r>
            <a:r>
              <a:rPr lang="en-US" altLang="ja-JP" sz="1400" b="0" dirty="0">
                <a:solidFill>
                  <a:schemeClr val="tx1"/>
                </a:solidFill>
                <a:latin typeface="BIZ UDPゴシック" panose="020B0400000000000000" pitchFamily="50" charset="-128"/>
                <a:ea typeface="BIZ UDPゴシック" panose="020B0400000000000000" pitchFamily="50" charset="-128"/>
              </a:rPr>
              <a:t>3</a:t>
            </a:r>
            <a:r>
              <a:rPr lang="ja-JP" altLang="en-US" sz="1400" b="0" dirty="0">
                <a:solidFill>
                  <a:schemeClr val="tx1"/>
                </a:solidFill>
                <a:latin typeface="BIZ UDPゴシック" panose="020B0400000000000000" pitchFamily="50" charset="-128"/>
                <a:ea typeface="BIZ UDPゴシック" panose="020B0400000000000000" pitchFamily="50" charset="-128"/>
              </a:rPr>
              <a:t>月）</a:t>
            </a:r>
          </a:p>
          <a:p>
            <a:pPr defTabSz="443194">
              <a:defRPr/>
            </a:pPr>
            <a:r>
              <a:rPr lang="ja-JP" altLang="en-US" sz="1400" dirty="0">
                <a:solidFill>
                  <a:schemeClr val="tx1"/>
                </a:solidFill>
                <a:latin typeface="BIZ UDPゴシック" panose="020B0400000000000000" pitchFamily="50" charset="-128"/>
                <a:ea typeface="BIZ UDPゴシック" panose="020B0400000000000000" pitchFamily="50" charset="-128"/>
              </a:rPr>
              <a:t>　　→国際線のターミナルキャパシティが第２ターミナルとあわせて年間</a:t>
            </a:r>
            <a:r>
              <a:rPr lang="en-US" altLang="ja-JP" sz="1400" dirty="0">
                <a:solidFill>
                  <a:schemeClr val="tx1"/>
                </a:solidFill>
                <a:latin typeface="BIZ UDPゴシック" panose="020B0400000000000000" pitchFamily="50" charset="-128"/>
                <a:ea typeface="BIZ UDPゴシック" panose="020B0400000000000000" pitchFamily="50" charset="-128"/>
              </a:rPr>
              <a:t>1,485</a:t>
            </a:r>
            <a:r>
              <a:rPr lang="ja-JP" altLang="en-US" sz="1400" dirty="0">
                <a:solidFill>
                  <a:schemeClr val="tx1"/>
                </a:solidFill>
                <a:latin typeface="BIZ UDPゴシック" panose="020B0400000000000000" pitchFamily="50" charset="-128"/>
                <a:ea typeface="BIZ UDPゴシック" panose="020B0400000000000000" pitchFamily="50" charset="-128"/>
              </a:rPr>
              <a:t>万人から約</a:t>
            </a:r>
            <a:r>
              <a:rPr lang="en-US" altLang="ja-JP" sz="1400" dirty="0">
                <a:solidFill>
                  <a:schemeClr val="tx1"/>
                </a:solidFill>
                <a:latin typeface="BIZ UDPゴシック" panose="020B0400000000000000" pitchFamily="50" charset="-128"/>
                <a:ea typeface="BIZ UDPゴシック" panose="020B0400000000000000" pitchFamily="50" charset="-128"/>
              </a:rPr>
              <a:t>4,000</a:t>
            </a:r>
            <a:r>
              <a:rPr lang="ja-JP" altLang="en-US" sz="1400" dirty="0">
                <a:solidFill>
                  <a:schemeClr val="tx1"/>
                </a:solidFill>
                <a:latin typeface="BIZ UDPゴシック" panose="020B0400000000000000" pitchFamily="50" charset="-128"/>
                <a:ea typeface="BIZ UDPゴシック" panose="020B0400000000000000" pitchFamily="50" charset="-128"/>
              </a:rPr>
              <a:t>万人に向上</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r>
              <a:rPr lang="ja-JP" altLang="en-US" sz="1300" dirty="0">
                <a:solidFill>
                  <a:schemeClr val="tx1"/>
                </a:solidFill>
                <a:latin typeface="BIZ UDPゴシック" panose="020B0400000000000000" pitchFamily="50" charset="-128"/>
                <a:ea typeface="BIZ UDPゴシック" panose="020B0400000000000000" pitchFamily="50" charset="-128"/>
              </a:rPr>
              <a:t>・関空の令和</a:t>
            </a:r>
            <a:r>
              <a:rPr lang="en-US" altLang="ja-JP" sz="1300" dirty="0">
                <a:solidFill>
                  <a:schemeClr val="tx1"/>
                </a:solidFill>
                <a:latin typeface="BIZ UDPゴシック" panose="020B0400000000000000" pitchFamily="50" charset="-128"/>
                <a:ea typeface="BIZ UDPゴシック" panose="020B0400000000000000" pitchFamily="50" charset="-128"/>
              </a:rPr>
              <a:t>7</a:t>
            </a:r>
            <a:r>
              <a:rPr lang="ja-JP" altLang="en-US" sz="1300" dirty="0">
                <a:solidFill>
                  <a:schemeClr val="tx1"/>
                </a:solidFill>
                <a:latin typeface="BIZ UDPゴシック" panose="020B0400000000000000" pitchFamily="50" charset="-128"/>
                <a:ea typeface="BIZ UDPゴシック" panose="020B0400000000000000" pitchFamily="50" charset="-128"/>
              </a:rPr>
              <a:t>年度上半期（</a:t>
            </a:r>
            <a:r>
              <a:rPr lang="en-US" altLang="ja-JP" sz="1300" dirty="0">
                <a:solidFill>
                  <a:schemeClr val="tx1"/>
                </a:solidFill>
                <a:latin typeface="BIZ UDPゴシック" panose="020B0400000000000000" pitchFamily="50" charset="-128"/>
                <a:ea typeface="BIZ UDPゴシック" panose="020B0400000000000000" pitchFamily="50" charset="-128"/>
              </a:rPr>
              <a:t>4</a:t>
            </a:r>
            <a:r>
              <a:rPr lang="ja-JP" altLang="en-US" sz="1300" dirty="0">
                <a:solidFill>
                  <a:schemeClr val="tx1"/>
                </a:solidFill>
                <a:latin typeface="BIZ UDPゴシック" panose="020B0400000000000000" pitchFamily="50" charset="-128"/>
                <a:ea typeface="BIZ UDPゴシック" panose="020B0400000000000000" pitchFamily="50" charset="-128"/>
              </a:rPr>
              <a:t>月</a:t>
            </a:r>
            <a:r>
              <a:rPr lang="en-US" altLang="ja-JP" sz="1300" dirty="0">
                <a:solidFill>
                  <a:schemeClr val="tx1"/>
                </a:solidFill>
                <a:latin typeface="BIZ UDPゴシック" panose="020B0400000000000000" pitchFamily="50" charset="-128"/>
                <a:ea typeface="BIZ UDPゴシック" panose="020B0400000000000000" pitchFamily="50" charset="-128"/>
              </a:rPr>
              <a:t>-9</a:t>
            </a:r>
            <a:r>
              <a:rPr lang="ja-JP" altLang="en-US" sz="1300" dirty="0">
                <a:solidFill>
                  <a:schemeClr val="tx1"/>
                </a:solidFill>
                <a:latin typeface="BIZ UDPゴシック" panose="020B0400000000000000" pitchFamily="50" charset="-128"/>
                <a:ea typeface="BIZ UDPゴシック" panose="020B0400000000000000" pitchFamily="50" charset="-128"/>
              </a:rPr>
              <a:t>月）利用状況</a:t>
            </a:r>
          </a:p>
          <a:p>
            <a:pPr marL="0" indent="0" algn="l" defTabSz="443194">
              <a:lnSpc>
                <a:spcPct val="100000"/>
              </a:lnSpc>
              <a:spcBef>
                <a:spcPts val="0"/>
              </a:spcBef>
              <a:spcAft>
                <a:spcPts val="0"/>
              </a:spcAft>
              <a:defRPr/>
            </a:pPr>
            <a:r>
              <a:rPr lang="ja-JP" altLang="en-US" sz="1300" dirty="0">
                <a:solidFill>
                  <a:schemeClr val="tx1"/>
                </a:solidFill>
                <a:latin typeface="BIZ UDPゴシック" panose="020B0400000000000000" pitchFamily="50" charset="-128"/>
                <a:ea typeface="BIZ UDPゴシック" panose="020B0400000000000000" pitchFamily="50" charset="-128"/>
              </a:rPr>
              <a:t>　国際線旅客便発着回数　</a:t>
            </a:r>
            <a:r>
              <a:rPr lang="en-US" altLang="ja-JP" sz="1300" dirty="0">
                <a:solidFill>
                  <a:schemeClr val="tx1"/>
                </a:solidFill>
                <a:latin typeface="BIZ UDPゴシック" panose="020B0400000000000000" pitchFamily="50" charset="-128"/>
                <a:ea typeface="BIZ UDPゴシック" panose="020B0400000000000000" pitchFamily="50" charset="-128"/>
              </a:rPr>
              <a:t>76,070</a:t>
            </a:r>
            <a:r>
              <a:rPr lang="ja-JP" altLang="en-US" sz="1300" dirty="0">
                <a:solidFill>
                  <a:schemeClr val="tx1"/>
                </a:solidFill>
                <a:latin typeface="BIZ UDPゴシック" panose="020B0400000000000000" pitchFamily="50" charset="-128"/>
                <a:ea typeface="BIZ UDPゴシック" panose="020B0400000000000000" pitchFamily="50" charset="-128"/>
              </a:rPr>
              <a:t>回（年度上半期として過去最高）</a:t>
            </a:r>
          </a:p>
          <a:p>
            <a:pPr marL="0" indent="0" algn="l" defTabSz="443194">
              <a:lnSpc>
                <a:spcPct val="100000"/>
              </a:lnSpc>
              <a:spcBef>
                <a:spcPts val="0"/>
              </a:spcBef>
              <a:spcAft>
                <a:spcPts val="0"/>
              </a:spcAft>
              <a:defRPr/>
            </a:pPr>
            <a:r>
              <a:rPr lang="ja-JP" altLang="en-US" sz="1300" dirty="0">
                <a:solidFill>
                  <a:schemeClr val="tx1"/>
                </a:solidFill>
                <a:latin typeface="BIZ UDPゴシック" panose="020B0400000000000000" pitchFamily="50" charset="-128"/>
                <a:ea typeface="BIZ UDPゴシック" panose="020B0400000000000000" pitchFamily="50" charset="-128"/>
              </a:rPr>
              <a:t>　国際線旅客数　</a:t>
            </a:r>
            <a:r>
              <a:rPr lang="en-US" altLang="ja-JP" sz="1300" dirty="0">
                <a:solidFill>
                  <a:schemeClr val="tx1"/>
                </a:solidFill>
                <a:latin typeface="BIZ UDPゴシック" panose="020B0400000000000000" pitchFamily="50" charset="-128"/>
                <a:ea typeface="BIZ UDPゴシック" panose="020B0400000000000000" pitchFamily="50" charset="-128"/>
              </a:rPr>
              <a:t>1,38</a:t>
            </a:r>
            <a:r>
              <a:rPr lang="ja-JP" altLang="en-US" sz="1300" dirty="0">
                <a:solidFill>
                  <a:schemeClr val="tx1"/>
                </a:solidFill>
                <a:latin typeface="BIZ UDPゴシック" panose="020B0400000000000000" pitchFamily="50" charset="-128"/>
                <a:ea typeface="BIZ UDPゴシック" panose="020B0400000000000000" pitchFamily="50" charset="-128"/>
              </a:rPr>
              <a:t>６万人（年度上半期として過去最高）</a:t>
            </a:r>
          </a:p>
          <a:p>
            <a:pPr marL="0" indent="0" algn="l" defTabSz="443194">
              <a:lnSpc>
                <a:spcPct val="100000"/>
              </a:lnSpc>
              <a:spcBef>
                <a:spcPts val="0"/>
              </a:spcBef>
              <a:spcAft>
                <a:spcPts val="0"/>
              </a:spcAft>
              <a:defRPr/>
            </a:pPr>
            <a:endParaRPr lang="ja-JP" altLang="en-US" sz="70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r>
              <a:rPr lang="ja-JP" altLang="en-US" sz="1300" dirty="0">
                <a:solidFill>
                  <a:schemeClr val="tx1"/>
                </a:solidFill>
                <a:latin typeface="BIZ UDPゴシック" panose="020B0400000000000000" pitchFamily="50" charset="-128"/>
                <a:ea typeface="BIZ UDPゴシック" panose="020B0400000000000000" pitchFamily="50" charset="-128"/>
              </a:rPr>
              <a:t>・関空の令和</a:t>
            </a:r>
            <a:r>
              <a:rPr lang="en-US" altLang="ja-JP" sz="1300" dirty="0">
                <a:solidFill>
                  <a:schemeClr val="tx1"/>
                </a:solidFill>
                <a:latin typeface="BIZ UDPゴシック" panose="020B0400000000000000" pitchFamily="50" charset="-128"/>
                <a:ea typeface="BIZ UDPゴシック" panose="020B0400000000000000" pitchFamily="50" charset="-128"/>
              </a:rPr>
              <a:t>7</a:t>
            </a:r>
            <a:r>
              <a:rPr lang="ja-JP" altLang="en-US" sz="1300" dirty="0">
                <a:solidFill>
                  <a:schemeClr val="tx1"/>
                </a:solidFill>
                <a:latin typeface="BIZ UDPゴシック" panose="020B0400000000000000" pitchFamily="50" charset="-128"/>
                <a:ea typeface="BIZ UDPゴシック" panose="020B0400000000000000" pitchFamily="50" charset="-128"/>
              </a:rPr>
              <a:t>年冬スケジュール（</a:t>
            </a:r>
            <a:r>
              <a:rPr lang="en-US" altLang="ja-JP" sz="1300" dirty="0">
                <a:solidFill>
                  <a:schemeClr val="tx1"/>
                </a:solidFill>
                <a:latin typeface="BIZ UDPゴシック" panose="020B0400000000000000" pitchFamily="50" charset="-128"/>
                <a:ea typeface="BIZ UDPゴシック" panose="020B0400000000000000" pitchFamily="50" charset="-128"/>
              </a:rPr>
              <a:t>12</a:t>
            </a:r>
            <a:r>
              <a:rPr lang="ja-JP" altLang="en-US" sz="1300" dirty="0">
                <a:solidFill>
                  <a:schemeClr val="tx1"/>
                </a:solidFill>
                <a:latin typeface="BIZ UDPゴシック" panose="020B0400000000000000" pitchFamily="50" charset="-128"/>
                <a:ea typeface="BIZ UDPゴシック" panose="020B0400000000000000" pitchFamily="50" charset="-128"/>
              </a:rPr>
              <a:t>月ピーク時点）</a:t>
            </a:r>
          </a:p>
          <a:p>
            <a:pPr marL="0" indent="0" algn="l" defTabSz="443194">
              <a:lnSpc>
                <a:spcPct val="100000"/>
              </a:lnSpc>
              <a:spcBef>
                <a:spcPts val="0"/>
              </a:spcBef>
              <a:spcAft>
                <a:spcPts val="0"/>
              </a:spcAft>
              <a:defRPr/>
            </a:pPr>
            <a:r>
              <a:rPr lang="ja-JP" altLang="en-US" sz="1300" dirty="0">
                <a:solidFill>
                  <a:schemeClr val="tx1"/>
                </a:solidFill>
                <a:latin typeface="BIZ UDPゴシック" panose="020B0400000000000000" pitchFamily="50" charset="-128"/>
                <a:ea typeface="BIZ UDPゴシック" panose="020B0400000000000000" pitchFamily="50" charset="-128"/>
              </a:rPr>
              <a:t>　国際定期便数　週</a:t>
            </a:r>
            <a:r>
              <a:rPr lang="en-US" altLang="ja-JP" sz="1300" dirty="0">
                <a:solidFill>
                  <a:schemeClr val="tx1"/>
                </a:solidFill>
                <a:latin typeface="BIZ UDPゴシック" panose="020B0400000000000000" pitchFamily="50" charset="-128"/>
                <a:ea typeface="BIZ UDPゴシック" panose="020B0400000000000000" pitchFamily="50" charset="-128"/>
              </a:rPr>
              <a:t>1,737.5</a:t>
            </a:r>
            <a:r>
              <a:rPr lang="ja-JP" altLang="en-US" sz="1300" dirty="0">
                <a:solidFill>
                  <a:schemeClr val="tx1"/>
                </a:solidFill>
                <a:latin typeface="BIZ UDPゴシック" panose="020B0400000000000000" pitchFamily="50" charset="-128"/>
                <a:ea typeface="BIZ UDPゴシック" panose="020B0400000000000000" pitchFamily="50" charset="-128"/>
              </a:rPr>
              <a:t>便　（開港以来最高）</a:t>
            </a:r>
          </a:p>
          <a:p>
            <a:pPr marL="0" indent="0" algn="l" defTabSz="443194">
              <a:lnSpc>
                <a:spcPct val="100000"/>
              </a:lnSpc>
              <a:spcBef>
                <a:spcPts val="0"/>
              </a:spcBef>
              <a:spcAft>
                <a:spcPts val="0"/>
              </a:spcAft>
              <a:defRPr/>
            </a:pPr>
            <a:r>
              <a:rPr lang="ja-JP" altLang="en-US" sz="1300" dirty="0">
                <a:solidFill>
                  <a:schemeClr val="tx1"/>
                </a:solidFill>
                <a:latin typeface="BIZ UDPゴシック" panose="020B0400000000000000" pitchFamily="50" charset="-128"/>
                <a:ea typeface="BIZ UDPゴシック" panose="020B0400000000000000" pitchFamily="50" charset="-128"/>
              </a:rPr>
              <a:t>　国際旅客便数　週</a:t>
            </a:r>
            <a:r>
              <a:rPr lang="en-US" altLang="ja-JP" sz="1300" dirty="0">
                <a:solidFill>
                  <a:schemeClr val="tx1"/>
                </a:solidFill>
                <a:latin typeface="BIZ UDPゴシック" panose="020B0400000000000000" pitchFamily="50" charset="-128"/>
                <a:ea typeface="BIZ UDPゴシック" panose="020B0400000000000000" pitchFamily="50" charset="-128"/>
              </a:rPr>
              <a:t>1,553.5</a:t>
            </a:r>
            <a:r>
              <a:rPr lang="ja-JP" altLang="en-US" sz="1300" dirty="0">
                <a:solidFill>
                  <a:schemeClr val="tx1"/>
                </a:solidFill>
                <a:latin typeface="BIZ UDPゴシック" panose="020B0400000000000000" pitchFamily="50" charset="-128"/>
                <a:ea typeface="BIZ UDPゴシック" panose="020B0400000000000000" pitchFamily="50" charset="-128"/>
              </a:rPr>
              <a:t>便　（開港以来最高）　</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□国内外からの来訪者の万全な受入委体制整備</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387467" y="4392117"/>
            <a:ext cx="5276438" cy="1890261"/>
          </a:xfrm>
          <a:prstGeom prst="rect">
            <a:avLst/>
          </a:prstGeom>
          <a:noFill/>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▶年間発着回数</a:t>
            </a:r>
            <a:r>
              <a:rPr lang="en-US" altLang="ja-JP" sz="1400" b="1" dirty="0">
                <a:latin typeface="BIZ UDPゴシック" panose="020B0400000000000000" pitchFamily="50" charset="-128"/>
                <a:ea typeface="BIZ UDPゴシック" panose="020B0400000000000000" pitchFamily="50" charset="-128"/>
              </a:rPr>
              <a:t>30</a:t>
            </a:r>
            <a:r>
              <a:rPr lang="ja-JP" altLang="en-US" sz="1400" b="1" dirty="0">
                <a:latin typeface="BIZ UDPゴシック" panose="020B0400000000000000" pitchFamily="50" charset="-128"/>
                <a:ea typeface="BIZ UDPゴシック" panose="020B0400000000000000" pitchFamily="50" charset="-128"/>
              </a:rPr>
              <a:t>万回の実現に必要な能力を確保</a:t>
            </a:r>
          </a:p>
          <a:p>
            <a:pPr marL="182563" indent="-92075"/>
            <a:r>
              <a:rPr lang="ja-JP" altLang="en-US" sz="1200" b="1" dirty="0">
                <a:latin typeface="BIZ UDPゴシック" panose="020B0400000000000000" pitchFamily="50" charset="-128"/>
                <a:ea typeface="BIZ UDPゴシック" panose="020B0400000000000000" pitchFamily="50" charset="-128"/>
              </a:rPr>
              <a:t>新飛行経路の導入</a:t>
            </a:r>
            <a:endParaRPr lang="en-US" altLang="ja-JP" sz="1200" b="1" dirty="0">
              <a:latin typeface="BIZ UDPゴシック" panose="020B0400000000000000" pitchFamily="50" charset="-128"/>
              <a:ea typeface="BIZ UDPゴシック" panose="020B0400000000000000" pitchFamily="50" charset="-128"/>
            </a:endParaRPr>
          </a:p>
          <a:p>
            <a:pPr marL="182563" indent="-92075"/>
            <a:r>
              <a:rPr lang="ja-JP" altLang="en-US" sz="1200" dirty="0">
                <a:latin typeface="BIZ UDPゴシック" panose="020B0400000000000000" pitchFamily="50" charset="-128"/>
                <a:ea typeface="BIZ UDPゴシック" panose="020B0400000000000000" pitchFamily="50" charset="-128"/>
              </a:rPr>
              <a:t>・有識者による環境面での影響やその改善策の検討等を行った上で、地元で議論を重ね、容量拡張に必要な新飛行経路の導入に合意</a:t>
            </a:r>
            <a:endParaRPr lang="en-US" altLang="ja-JP" sz="1200" dirty="0">
              <a:latin typeface="BIZ UDPゴシック" panose="020B0400000000000000" pitchFamily="50" charset="-128"/>
              <a:ea typeface="BIZ UDPゴシック" panose="020B0400000000000000" pitchFamily="50" charset="-128"/>
            </a:endParaRPr>
          </a:p>
          <a:p>
            <a:pPr marL="182563" indent="-92075"/>
            <a:endParaRPr lang="en-US" altLang="ja-JP" sz="1050" dirty="0">
              <a:latin typeface="BIZ UDPゴシック" panose="020B0400000000000000" pitchFamily="50" charset="-128"/>
              <a:ea typeface="BIZ UDPゴシック" panose="020B0400000000000000" pitchFamily="50" charset="-128"/>
            </a:endParaRPr>
          </a:p>
          <a:p>
            <a:pPr marL="182563" indent="-92075"/>
            <a:r>
              <a:rPr lang="ja-JP" altLang="en-US" sz="1200" b="1" dirty="0">
                <a:latin typeface="BIZ UDPゴシック" panose="020B0400000000000000" pitchFamily="50" charset="-128"/>
                <a:ea typeface="BIZ UDPゴシック" panose="020B0400000000000000" pitchFamily="50" charset="-128"/>
              </a:rPr>
              <a:t>ターミナル機能の強化等</a:t>
            </a:r>
            <a:endParaRPr lang="en-US" altLang="ja-JP" sz="1200" b="1" dirty="0">
              <a:latin typeface="BIZ UDPゴシック" panose="020B0400000000000000" pitchFamily="50" charset="-128"/>
              <a:ea typeface="BIZ UDPゴシック" panose="020B0400000000000000" pitchFamily="50" charset="-128"/>
            </a:endParaRPr>
          </a:p>
          <a:p>
            <a:pPr marL="182563" indent="-92075"/>
            <a:r>
              <a:rPr lang="ja-JP" altLang="en-US" sz="1200" dirty="0">
                <a:latin typeface="BIZ UDPゴシック" panose="020B0400000000000000" pitchFamily="50" charset="-128"/>
                <a:ea typeface="BIZ UDPゴシック" panose="020B0400000000000000" pitchFamily="50" charset="-128"/>
              </a:rPr>
              <a:t>・旅客の利便性と受入能力の向上を図るため、保安検査場の拡張や、出入国手続きの効率化等のための最新機器の導入や国際線</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国内線エリアの配置を見直しなどを実施</a:t>
            </a:r>
            <a:endParaRPr lang="en-US" altLang="ja-JP" sz="1200" dirty="0">
              <a:latin typeface="BIZ UDPゴシック" panose="020B0400000000000000" pitchFamily="50" charset="-128"/>
              <a:ea typeface="BIZ UDPゴシック" panose="020B0400000000000000" pitchFamily="50" charset="-128"/>
            </a:endParaRPr>
          </a:p>
          <a:p>
            <a:pPr>
              <a:lnSpc>
                <a:spcPts val="1000"/>
              </a:lnSpc>
              <a:spcAft>
                <a:spcPts val="975"/>
              </a:spcAft>
            </a:pP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F27AA47B-E0B4-4545-95B5-99740320B9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335" y="6204618"/>
            <a:ext cx="4045094" cy="931056"/>
          </a:xfrm>
          <a:prstGeom prst="rect">
            <a:avLst/>
          </a:prstGeom>
        </p:spPr>
      </p:pic>
      <p:sp>
        <p:nvSpPr>
          <p:cNvPr id="20" name="正方形/長方形 19">
            <a:extLst>
              <a:ext uri="{FF2B5EF4-FFF2-40B4-BE49-F238E27FC236}">
                <a16:creationId xmlns:a16="http://schemas.microsoft.com/office/drawing/2014/main" id="{8AE26777-3B8C-4101-911C-922B79E6AB6B}"/>
              </a:ext>
            </a:extLst>
          </p:cNvPr>
          <p:cNvSpPr/>
          <p:nvPr/>
        </p:nvSpPr>
        <p:spPr>
          <a:xfrm>
            <a:off x="5700819" y="6779568"/>
            <a:ext cx="1891239" cy="23317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リニューアルされた入国審査場</a:t>
            </a:r>
          </a:p>
        </p:txBody>
      </p:sp>
      <p:sp>
        <p:nvSpPr>
          <p:cNvPr id="21" name="正方形/長方形 20">
            <a:extLst>
              <a:ext uri="{FF2B5EF4-FFF2-40B4-BE49-F238E27FC236}">
                <a16:creationId xmlns:a16="http://schemas.microsoft.com/office/drawing/2014/main" id="{200572BD-02F5-4A8D-AF56-49A2E0D02358}"/>
              </a:ext>
            </a:extLst>
          </p:cNvPr>
          <p:cNvSpPr/>
          <p:nvPr/>
        </p:nvSpPr>
        <p:spPr>
          <a:xfrm>
            <a:off x="7629884" y="6806064"/>
            <a:ext cx="1965377" cy="23487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リニューアルされた</a:t>
            </a:r>
            <a:endParaRPr lang="en-US" altLang="ja-JP" sz="1000" dirty="0">
              <a:latin typeface="BIZ UDPゴシック" panose="020B0400000000000000" pitchFamily="50" charset="-128"/>
              <a:ea typeface="BIZ UDPゴシック" panose="020B0400000000000000" pitchFamily="50" charset="-128"/>
            </a:endParaRPr>
          </a:p>
          <a:p>
            <a:pPr algn="ctr"/>
            <a:r>
              <a:rPr lang="ja-JP" altLang="en-US" sz="1000" dirty="0">
                <a:latin typeface="BIZ UDPゴシック" panose="020B0400000000000000" pitchFamily="50" charset="-128"/>
                <a:ea typeface="BIZ UDPゴシック" panose="020B0400000000000000" pitchFamily="50" charset="-128"/>
              </a:rPr>
              <a:t>国際線保安検査場</a:t>
            </a:r>
          </a:p>
        </p:txBody>
      </p:sp>
      <p:pic>
        <p:nvPicPr>
          <p:cNvPr id="23" name="図 22">
            <a:extLst>
              <a:ext uri="{FF2B5EF4-FFF2-40B4-BE49-F238E27FC236}">
                <a16:creationId xmlns:a16="http://schemas.microsoft.com/office/drawing/2014/main" id="{583E1840-EF57-4EA1-A5A5-B8C6B2CB06C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2458" y="4253840"/>
            <a:ext cx="3610071" cy="1076554"/>
          </a:xfrm>
          <a:prstGeom prst="rect">
            <a:avLst/>
          </a:prstGeom>
        </p:spPr>
      </p:pic>
      <p:sp>
        <p:nvSpPr>
          <p:cNvPr id="30" name="正方形/長方形 29">
            <a:extLst>
              <a:ext uri="{FF2B5EF4-FFF2-40B4-BE49-F238E27FC236}">
                <a16:creationId xmlns:a16="http://schemas.microsoft.com/office/drawing/2014/main" id="{677E92DE-65F4-461C-B773-F8A10197A640}"/>
              </a:ext>
            </a:extLst>
          </p:cNvPr>
          <p:cNvSpPr/>
          <p:nvPr/>
        </p:nvSpPr>
        <p:spPr>
          <a:xfrm>
            <a:off x="6168220" y="5337248"/>
            <a:ext cx="2640769" cy="10895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航空機発着回数・外国人旅客数の推移</a:t>
            </a:r>
          </a:p>
        </p:txBody>
      </p:sp>
      <p:pic>
        <p:nvPicPr>
          <p:cNvPr id="35" name="図 34">
            <a:extLst>
              <a:ext uri="{FF2B5EF4-FFF2-40B4-BE49-F238E27FC236}">
                <a16:creationId xmlns:a16="http://schemas.microsoft.com/office/drawing/2014/main" id="{D8006B67-0DBE-489C-8250-3BC069445F1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03174" y="5643106"/>
            <a:ext cx="1686530" cy="1124354"/>
          </a:xfrm>
          <a:prstGeom prst="rect">
            <a:avLst/>
          </a:prstGeom>
        </p:spPr>
      </p:pic>
      <p:sp>
        <p:nvSpPr>
          <p:cNvPr id="3" name="スライド番号プレースホルダー 2">
            <a:extLst>
              <a:ext uri="{FF2B5EF4-FFF2-40B4-BE49-F238E27FC236}">
                <a16:creationId xmlns:a16="http://schemas.microsoft.com/office/drawing/2014/main" id="{CB86479E-BD77-42E4-B939-625AAFBDFA94}"/>
              </a:ext>
            </a:extLst>
          </p:cNvPr>
          <p:cNvSpPr>
            <a:spLocks noGrp="1"/>
          </p:cNvSpPr>
          <p:nvPr>
            <p:ph type="sldNum" sz="quarter" idx="12"/>
          </p:nvPr>
        </p:nvSpPr>
        <p:spPr>
          <a:xfrm>
            <a:off x="8957733" y="6779568"/>
            <a:ext cx="1122892" cy="383297"/>
          </a:xfrm>
          <a:noFill/>
        </p:spPr>
        <p:txBody>
          <a:bodyPr/>
          <a:lstStyle/>
          <a:p>
            <a:fld id="{29F2EF1E-626E-4657-9017-205445D3C8E1}" type="slidenum">
              <a:rPr kumimoji="1" lang="ja-JP" altLang="en-US" smtClean="0"/>
              <a:t>85</a:t>
            </a:fld>
            <a:endParaRPr kumimoji="1" lang="ja-JP" altLang="en-US" dirty="0"/>
          </a:p>
        </p:txBody>
      </p:sp>
      <p:sp>
        <p:nvSpPr>
          <p:cNvPr id="18" name="楕円 17">
            <a:extLst>
              <a:ext uri="{FF2B5EF4-FFF2-40B4-BE49-F238E27FC236}">
                <a16:creationId xmlns:a16="http://schemas.microsoft.com/office/drawing/2014/main" id="{F7A3E675-E0F4-4101-9FFC-8C2FF10D1273}"/>
              </a:ext>
            </a:extLst>
          </p:cNvPr>
          <p:cNvSpPr/>
          <p:nvPr/>
        </p:nvSpPr>
        <p:spPr>
          <a:xfrm>
            <a:off x="180309" y="853021"/>
            <a:ext cx="2267464" cy="36343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9" name="楕円 18">
            <a:extLst>
              <a:ext uri="{FF2B5EF4-FFF2-40B4-BE49-F238E27FC236}">
                <a16:creationId xmlns:a16="http://schemas.microsoft.com/office/drawing/2014/main" id="{F628EC0E-B03B-44C4-A073-8CBB9B5545CB}"/>
              </a:ext>
            </a:extLst>
          </p:cNvPr>
          <p:cNvSpPr/>
          <p:nvPr/>
        </p:nvSpPr>
        <p:spPr>
          <a:xfrm>
            <a:off x="259860" y="4021014"/>
            <a:ext cx="2267464" cy="32095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pic>
        <p:nvPicPr>
          <p:cNvPr id="22" name="図 21">
            <a:extLst>
              <a:ext uri="{FF2B5EF4-FFF2-40B4-BE49-F238E27FC236}">
                <a16:creationId xmlns:a16="http://schemas.microsoft.com/office/drawing/2014/main" id="{79D7AC03-88A7-4E7D-A383-C01EFC0F69ED}"/>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795397" y="5643107"/>
            <a:ext cx="1634353" cy="1119324"/>
          </a:xfrm>
          <a:prstGeom prst="rect">
            <a:avLst/>
          </a:prstGeom>
        </p:spPr>
      </p:pic>
    </p:spTree>
    <p:extLst>
      <p:ext uri="{BB962C8B-B14F-4D97-AF65-F5344CB8AC3E}">
        <p14:creationId xmlns:p14="http://schemas.microsoft.com/office/powerpoint/2010/main" val="3181730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移動の利便性（</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ライドシェア）</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694941"/>
            <a:ext cx="193297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235720" y="435453"/>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□ライドシェアの実装</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E428EDFD-E293-49AA-9BA5-609BC2A87028}"/>
              </a:ext>
            </a:extLst>
          </p:cNvPr>
          <p:cNvSpPr/>
          <p:nvPr/>
        </p:nvSpPr>
        <p:spPr>
          <a:xfrm>
            <a:off x="365270" y="1426991"/>
            <a:ext cx="9311389" cy="707214"/>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3663" indent="-93663"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・万博会期中は、国の規制緩和により２４時間・府域全域で運行可能な「万博ライドシェア」を実施、会期中の移動需要増に対応</a:t>
            </a:r>
          </a:p>
        </p:txBody>
      </p:sp>
      <p:sp>
        <p:nvSpPr>
          <p:cNvPr id="12" name="テキスト ボックス 11">
            <a:extLst>
              <a:ext uri="{FF2B5EF4-FFF2-40B4-BE49-F238E27FC236}">
                <a16:creationId xmlns:a16="http://schemas.microsoft.com/office/drawing/2014/main" id="{98A29C11-A9E0-4EFA-B61A-1FD408C2973F}"/>
              </a:ext>
            </a:extLst>
          </p:cNvPr>
          <p:cNvSpPr txBox="1"/>
          <p:nvPr/>
        </p:nvSpPr>
        <p:spPr>
          <a:xfrm>
            <a:off x="305777" y="2955316"/>
            <a:ext cx="5811297" cy="3077766"/>
          </a:xfrm>
          <a:prstGeom prst="rect">
            <a:avLst/>
          </a:prstGeom>
          <a:noFill/>
        </p:spPr>
        <p:txBody>
          <a:bodyPr wrap="square">
            <a:spAutoFit/>
          </a:bodyPr>
          <a:lstStyle/>
          <a:p>
            <a:pPr marL="92075" indent="-92075"/>
            <a:r>
              <a:rPr lang="ja-JP" altLang="en-US" sz="1400" b="1" dirty="0">
                <a:latin typeface="BIZ UDゴシック" panose="020B0400000000000000" pitchFamily="49" charset="-128"/>
                <a:ea typeface="BIZ UDゴシック" panose="020B0400000000000000" pitchFamily="49" charset="-128"/>
              </a:rPr>
              <a:t>▶万博開催に向け、国と「</a:t>
            </a:r>
            <a:r>
              <a:rPr lang="en-US" altLang="ja-JP" sz="1400" b="1" dirty="0">
                <a:latin typeface="BIZ UDゴシック" panose="020B0400000000000000" pitchFamily="49" charset="-128"/>
                <a:ea typeface="BIZ UDゴシック" panose="020B0400000000000000" pitchFamily="49" charset="-128"/>
              </a:rPr>
              <a:t>24</a:t>
            </a:r>
            <a:r>
              <a:rPr lang="ja-JP" altLang="en-US" sz="1400" b="1" dirty="0">
                <a:latin typeface="BIZ UDゴシック" panose="020B0400000000000000" pitchFamily="49" charset="-128"/>
                <a:ea typeface="BIZ UDゴシック" panose="020B0400000000000000" pitchFamily="49" charset="-128"/>
              </a:rPr>
              <a:t>時間・府域全域の運行」を合意</a:t>
            </a:r>
            <a:br>
              <a:rPr lang="en-US" altLang="ja-JP" sz="1400" b="1" strike="sngStrike" dirty="0">
                <a:latin typeface="BIZ UDゴシック" panose="020B0400000000000000" pitchFamily="49" charset="-128"/>
                <a:ea typeface="BIZ UDゴシック" panose="020B0400000000000000" pitchFamily="49" charset="-128"/>
              </a:rPr>
            </a:br>
            <a:r>
              <a:rPr lang="ja-JP" altLang="en-US" sz="1400" b="1" dirty="0">
                <a:latin typeface="BIZ UDゴシック" panose="020B0400000000000000" pitchFamily="49" charset="-128"/>
                <a:ea typeface="BIZ UDゴシック" panose="020B0400000000000000" pitchFamily="49" charset="-128"/>
              </a:rPr>
              <a:t>（令和６年</a:t>
            </a:r>
            <a:r>
              <a:rPr lang="en-US" altLang="ja-JP" sz="1400" b="1" dirty="0">
                <a:latin typeface="BIZ UDゴシック" panose="020B0400000000000000" pitchFamily="49" charset="-128"/>
                <a:ea typeface="BIZ UDゴシック" panose="020B0400000000000000" pitchFamily="49" charset="-128"/>
              </a:rPr>
              <a:t>12</a:t>
            </a:r>
            <a:r>
              <a:rPr lang="ja-JP" altLang="en-US" sz="1400" b="1" dirty="0">
                <a:latin typeface="BIZ UDゴシック" panose="020B0400000000000000" pitchFamily="49" charset="-128"/>
                <a:ea typeface="BIZ UDゴシック" panose="020B0400000000000000" pitchFamily="49" charset="-128"/>
              </a:rPr>
              <a:t>月）</a:t>
            </a:r>
            <a:endParaRPr lang="en-US" altLang="ja-JP" sz="1400" b="1" dirty="0">
              <a:latin typeface="BIZ UDゴシック" panose="020B0400000000000000" pitchFamily="49" charset="-128"/>
              <a:ea typeface="BIZ UDゴシック" panose="020B0400000000000000" pitchFamily="49" charset="-128"/>
            </a:endParaRPr>
          </a:p>
          <a:p>
            <a:pPr marL="92075" indent="-92075"/>
            <a:r>
              <a:rPr lang="ja-JP" altLang="en-US" sz="1400" b="1" dirty="0">
                <a:latin typeface="BIZ UDゴシック" panose="020B0400000000000000" pitchFamily="49" charset="-128"/>
                <a:ea typeface="BIZ UDゴシック" panose="020B0400000000000000" pitchFamily="49" charset="-128"/>
              </a:rPr>
              <a:t>▶会期中の移動需要増を見据え万博ライドシェアへの</a:t>
            </a:r>
            <a:endParaRPr lang="en-US" altLang="ja-JP" sz="1400" b="1" dirty="0">
              <a:latin typeface="BIZ UDゴシック" panose="020B0400000000000000" pitchFamily="49" charset="-128"/>
              <a:ea typeface="BIZ UDゴシック" panose="020B0400000000000000" pitchFamily="49" charset="-128"/>
            </a:endParaRPr>
          </a:p>
          <a:p>
            <a:pPr marL="92075" indent="-92075"/>
            <a:r>
              <a:rPr lang="ja-JP" altLang="en-US" sz="1400" b="1" dirty="0">
                <a:latin typeface="BIZ UDゴシック" panose="020B0400000000000000" pitchFamily="49" charset="-128"/>
                <a:ea typeface="BIZ UDゴシック" panose="020B0400000000000000" pitchFamily="49" charset="-128"/>
              </a:rPr>
              <a:t> 参入を事業者に呼び掛け</a:t>
            </a:r>
            <a:endParaRPr lang="en-US" altLang="ja-JP" sz="1400" b="1" dirty="0">
              <a:latin typeface="BIZ UDゴシック" panose="020B0400000000000000" pitchFamily="49" charset="-128"/>
              <a:ea typeface="BIZ UDゴシック" panose="020B0400000000000000" pitchFamily="49" charset="-128"/>
            </a:endParaRPr>
          </a:p>
          <a:p>
            <a:pPr marL="92075" indent="-92075"/>
            <a:r>
              <a:rPr lang="ja-JP" altLang="en-US" sz="1400" b="1" dirty="0">
                <a:latin typeface="BIZ UDゴシック" panose="020B0400000000000000" pitchFamily="49" charset="-128"/>
                <a:ea typeface="BIZ UDゴシック" panose="020B0400000000000000" pitchFamily="49" charset="-128"/>
              </a:rPr>
              <a:t>▶利用促進に向け、鉄道駅でサイネージの放映や</a:t>
            </a:r>
            <a:br>
              <a:rPr lang="en-US" altLang="ja-JP" sz="1400" b="1" dirty="0">
                <a:latin typeface="BIZ UDゴシック" panose="020B0400000000000000" pitchFamily="49" charset="-128"/>
                <a:ea typeface="BIZ UDゴシック" panose="020B0400000000000000" pitchFamily="49" charset="-128"/>
              </a:rPr>
            </a:br>
            <a:r>
              <a:rPr lang="ja-JP" altLang="en-US" sz="1400" b="1" dirty="0">
                <a:latin typeface="BIZ UDゴシック" panose="020B0400000000000000" pitchFamily="49" charset="-128"/>
                <a:ea typeface="BIZ UDゴシック" panose="020B0400000000000000" pitchFamily="49" charset="-128"/>
              </a:rPr>
              <a:t>ポスター掲示等を実施</a:t>
            </a:r>
            <a:endParaRPr lang="en-US" altLang="ja-JP" sz="1400" b="1" dirty="0">
              <a:latin typeface="BIZ UDゴシック" panose="020B0400000000000000" pitchFamily="49" charset="-128"/>
              <a:ea typeface="BIZ UDゴシック" panose="020B0400000000000000" pitchFamily="49" charset="-128"/>
            </a:endParaRPr>
          </a:p>
          <a:p>
            <a:pPr marL="92075" indent="-92075"/>
            <a:r>
              <a:rPr lang="ja-JP" altLang="en-US" sz="1400" b="1" dirty="0">
                <a:latin typeface="BIZ UDゴシック" panose="020B0400000000000000" pitchFamily="49" charset="-128"/>
                <a:ea typeface="BIZ UDゴシック" panose="020B0400000000000000" pitchFamily="49" charset="-128"/>
              </a:rPr>
              <a:t>▶府内のホテルや病院でチラシを配架、ポスター掲示</a:t>
            </a:r>
            <a:endParaRPr lang="en-US" altLang="ja-JP" sz="1400" b="1"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取組結果</a:t>
            </a:r>
            <a:r>
              <a:rPr lang="en-US" altLang="ja-JP" sz="1200" dirty="0">
                <a:latin typeface="BIZ UDゴシック" panose="020B0400000000000000" pitchFamily="49" charset="-128"/>
                <a:ea typeface="BIZ UDゴシック" panose="020B0400000000000000" pitchFamily="49" charset="-128"/>
              </a:rPr>
              <a:t>】</a:t>
            </a:r>
          </a:p>
          <a:p>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112</a:t>
            </a:r>
            <a:r>
              <a:rPr lang="ja-JP" altLang="en-US" sz="1200" dirty="0">
                <a:latin typeface="BIZ UDゴシック" panose="020B0400000000000000" pitchFamily="49" charset="-128"/>
                <a:ea typeface="BIZ UDゴシック" panose="020B0400000000000000" pitchFamily="49" charset="-128"/>
              </a:rPr>
              <a:t>事業者が参入</a:t>
            </a:r>
          </a:p>
          <a:p>
            <a:r>
              <a:rPr lang="ja-JP" altLang="en-US" sz="1200" dirty="0">
                <a:latin typeface="BIZ UDゴシック" panose="020B0400000000000000" pitchFamily="49" charset="-128"/>
                <a:ea typeface="BIZ UDゴシック" panose="020B0400000000000000" pitchFamily="49" charset="-128"/>
              </a:rPr>
              <a:t>　　配分台数：</a:t>
            </a:r>
            <a:r>
              <a:rPr lang="en-US" altLang="ja-JP" sz="1200" dirty="0">
                <a:latin typeface="BIZ UDゴシック" panose="020B0400000000000000" pitchFamily="49" charset="-128"/>
                <a:ea typeface="BIZ UDゴシック" panose="020B0400000000000000" pitchFamily="49" charset="-128"/>
              </a:rPr>
              <a:t>347</a:t>
            </a:r>
            <a:r>
              <a:rPr lang="ja-JP" altLang="en-US" sz="1200" dirty="0">
                <a:latin typeface="BIZ UDゴシック" panose="020B0400000000000000" pitchFamily="49" charset="-128"/>
                <a:ea typeface="BIZ UDゴシック" panose="020B0400000000000000" pitchFamily="49" charset="-128"/>
              </a:rPr>
              <a:t>台</a:t>
            </a:r>
          </a:p>
          <a:p>
            <a:r>
              <a:rPr lang="ja-JP" altLang="en-US" sz="1200" dirty="0">
                <a:latin typeface="BIZ UDゴシック" panose="020B0400000000000000" pitchFamily="49" charset="-128"/>
                <a:ea typeface="BIZ UDゴシック" panose="020B0400000000000000" pitchFamily="49" charset="-128"/>
              </a:rPr>
              <a:t>　　ドライバー：</a:t>
            </a:r>
            <a:r>
              <a:rPr lang="en-US" altLang="ja-JP" sz="1200" dirty="0">
                <a:latin typeface="BIZ UDゴシック" panose="020B0400000000000000" pitchFamily="49" charset="-128"/>
                <a:ea typeface="BIZ UDゴシック" panose="020B0400000000000000" pitchFamily="49" charset="-128"/>
              </a:rPr>
              <a:t>398</a:t>
            </a:r>
            <a:r>
              <a:rPr lang="ja-JP" altLang="en-US" sz="1200" dirty="0">
                <a:latin typeface="BIZ UDゴシック" panose="020B0400000000000000" pitchFamily="49" charset="-128"/>
                <a:ea typeface="BIZ UDゴシック" panose="020B0400000000000000" pitchFamily="49" charset="-128"/>
              </a:rPr>
              <a:t>人増加（</a:t>
            </a:r>
            <a:r>
              <a:rPr lang="en-US" altLang="ja-JP" sz="1200" dirty="0">
                <a:latin typeface="BIZ UDゴシック" panose="020B0400000000000000" pitchFamily="49" charset="-128"/>
                <a:ea typeface="BIZ UDゴシック" panose="020B0400000000000000" pitchFamily="49" charset="-128"/>
              </a:rPr>
              <a:t>1,545</a:t>
            </a:r>
            <a:r>
              <a:rPr lang="ja-JP" altLang="en-US" sz="1200" dirty="0">
                <a:latin typeface="BIZ UDゴシック" panose="020B0400000000000000" pitchFamily="49" charset="-128"/>
                <a:ea typeface="BIZ UDゴシック" panose="020B0400000000000000" pitchFamily="49" charset="-128"/>
              </a:rPr>
              <a:t>人→</a:t>
            </a:r>
            <a:r>
              <a:rPr lang="en-US" altLang="ja-JP" sz="1200" dirty="0">
                <a:latin typeface="BIZ UDゴシック" panose="020B0400000000000000" pitchFamily="49" charset="-128"/>
                <a:ea typeface="BIZ UDゴシック" panose="020B0400000000000000" pitchFamily="49" charset="-128"/>
              </a:rPr>
              <a:t>1,943</a:t>
            </a:r>
            <a:r>
              <a:rPr lang="ja-JP" altLang="en-US" sz="1200" dirty="0">
                <a:latin typeface="BIZ UDゴシック" panose="020B0400000000000000" pitchFamily="49" charset="-128"/>
                <a:ea typeface="BIZ UDゴシック" panose="020B0400000000000000" pitchFamily="49" charset="-128"/>
              </a:rPr>
              <a:t>人）</a:t>
            </a:r>
          </a:p>
          <a:p>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開幕後から９月２週目まで（国交省公表資料より）</a:t>
            </a:r>
            <a:endParaRPr lang="ja-JP" altLang="en-US" sz="1200" dirty="0">
              <a:latin typeface="BIZ UDPゴシック" panose="020B0400000000000000" pitchFamily="50" charset="-128"/>
              <a:ea typeface="BIZ UDPゴシック" panose="020B0400000000000000" pitchFamily="50" charset="-128"/>
            </a:endParaRPr>
          </a:p>
          <a:p>
            <a:endParaRPr lang="ja-JP" altLang="en-US" sz="1200" dirty="0">
              <a:latin typeface="BIZ UDPゴシック" panose="020B0400000000000000" pitchFamily="50" charset="-128"/>
              <a:ea typeface="BIZ UDPゴシック" panose="020B0400000000000000" pitchFamily="50" charset="-128"/>
            </a:endParaRPr>
          </a:p>
          <a:p>
            <a:endParaRPr lang="ja-JP" altLang="en-US" sz="1200" dirty="0">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374D0ED6-B1EB-43DB-982A-08358DD8D259}"/>
              </a:ext>
            </a:extLst>
          </p:cNvPr>
          <p:cNvSpPr/>
          <p:nvPr/>
        </p:nvSpPr>
        <p:spPr>
          <a:xfrm>
            <a:off x="5995366" y="2452341"/>
            <a:ext cx="3587327" cy="28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BIZ UDゴシック" panose="020B0400000000000000" pitchFamily="49" charset="-128"/>
                <a:ea typeface="BIZ UDゴシック" panose="020B0400000000000000" pitchFamily="49" charset="-128"/>
              </a:rPr>
              <a:t>サイネージ等のＰＲ取組事例</a:t>
            </a:r>
          </a:p>
        </p:txBody>
      </p:sp>
      <p:pic>
        <p:nvPicPr>
          <p:cNvPr id="44" name="Picture 4">
            <a:extLst>
              <a:ext uri="{FF2B5EF4-FFF2-40B4-BE49-F238E27FC236}">
                <a16:creationId xmlns:a16="http://schemas.microsoft.com/office/drawing/2014/main" id="{43962EF4-2ADC-4758-905F-C99D794FAD7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87903" y="2888173"/>
            <a:ext cx="886945" cy="1727558"/>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ADBC4538-70C5-429D-8750-B72A2509ECF7}"/>
              </a:ext>
            </a:extLst>
          </p:cNvPr>
          <p:cNvSpPr txBox="1"/>
          <p:nvPr/>
        </p:nvSpPr>
        <p:spPr>
          <a:xfrm>
            <a:off x="6497838" y="4616351"/>
            <a:ext cx="1548552" cy="230832"/>
          </a:xfrm>
          <a:prstGeom prst="rect">
            <a:avLst/>
          </a:prstGeom>
          <a:noFill/>
        </p:spPr>
        <p:txBody>
          <a:bodyPr wrap="square">
            <a:spAutoFit/>
          </a:bodyPr>
          <a:lstStyle/>
          <a:p>
            <a:pPr marL="92075" indent="-92075" algn="ctr"/>
            <a:r>
              <a:rPr lang="ja-JP" altLang="en-US" sz="900" dirty="0">
                <a:latin typeface="BIZ UDゴシック" panose="020B0400000000000000" pitchFamily="49" charset="-128"/>
                <a:ea typeface="BIZ UDゴシック" panose="020B0400000000000000" pitchFamily="49" charset="-128"/>
              </a:rPr>
              <a:t>阪急電鉄　サイネージ</a:t>
            </a:r>
            <a:endParaRPr lang="en-US" altLang="ja-JP" sz="900" dirty="0">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94A4EC06-53A8-4F18-92DD-5F87DDBD0CFF}"/>
              </a:ext>
            </a:extLst>
          </p:cNvPr>
          <p:cNvSpPr txBox="1"/>
          <p:nvPr/>
        </p:nvSpPr>
        <p:spPr>
          <a:xfrm>
            <a:off x="8503081" y="4606647"/>
            <a:ext cx="886945" cy="230832"/>
          </a:xfrm>
          <a:prstGeom prst="rect">
            <a:avLst/>
          </a:prstGeom>
          <a:noFill/>
        </p:spPr>
        <p:txBody>
          <a:bodyPr wrap="square">
            <a:spAutoFit/>
          </a:bodyPr>
          <a:lstStyle/>
          <a:p>
            <a:pPr marL="92075" indent="-92075" algn="ctr"/>
            <a:r>
              <a:rPr lang="ja-JP" altLang="en-US" sz="900" dirty="0">
                <a:latin typeface="BIZ UDゴシック" panose="020B0400000000000000" pitchFamily="49" charset="-128"/>
                <a:ea typeface="BIZ UDゴシック" panose="020B0400000000000000" pitchFamily="49" charset="-128"/>
              </a:rPr>
              <a:t>府公式Ｘ</a:t>
            </a:r>
            <a:endParaRPr lang="en-US" altLang="ja-JP" sz="900" dirty="0">
              <a:latin typeface="BIZ UDゴシック" panose="020B0400000000000000" pitchFamily="49" charset="-128"/>
              <a:ea typeface="BIZ UDゴシック" panose="020B0400000000000000" pitchFamily="49" charset="-128"/>
            </a:endParaRPr>
          </a:p>
        </p:txBody>
      </p:sp>
      <p:sp>
        <p:nvSpPr>
          <p:cNvPr id="50" name="テキスト ボックス 49">
            <a:extLst>
              <a:ext uri="{FF2B5EF4-FFF2-40B4-BE49-F238E27FC236}">
                <a16:creationId xmlns:a16="http://schemas.microsoft.com/office/drawing/2014/main" id="{3D4AB9A2-484A-41BD-848E-12C2DCD68108}"/>
              </a:ext>
            </a:extLst>
          </p:cNvPr>
          <p:cNvSpPr txBox="1"/>
          <p:nvPr/>
        </p:nvSpPr>
        <p:spPr>
          <a:xfrm>
            <a:off x="365271" y="5772322"/>
            <a:ext cx="4785850" cy="830997"/>
          </a:xfrm>
          <a:prstGeom prst="rect">
            <a:avLst/>
          </a:prstGeom>
          <a:noFill/>
        </p:spPr>
        <p:txBody>
          <a:bodyPr wrap="square">
            <a:spAutoFit/>
          </a:bodyPr>
          <a:lstStyle/>
          <a:p>
            <a:pPr marL="177800" indent="-177800"/>
            <a:r>
              <a:rPr lang="ja-JP" altLang="en-US" sz="1200" dirty="0">
                <a:latin typeface="BIZ UDゴシック" panose="020B0400000000000000" pitchFamily="49" charset="-128"/>
                <a:ea typeface="BIZ UDゴシック" panose="020B0400000000000000" pitchFamily="49" charset="-128"/>
              </a:rPr>
              <a:t>→今後は「万博ライドシェア」を万博のレガシーとして継承・発展させ、府民や来阪者など多様な人々が、それぞれの目的に応じた移動手段を選択できる世界標準の交通インフラが実装されるよう、国に対し必要な働きかけを行う</a:t>
            </a:r>
          </a:p>
        </p:txBody>
      </p:sp>
      <p:sp>
        <p:nvSpPr>
          <p:cNvPr id="18" name="スライド番号プレースホルダー 2">
            <a:extLst>
              <a:ext uri="{FF2B5EF4-FFF2-40B4-BE49-F238E27FC236}">
                <a16:creationId xmlns:a16="http://schemas.microsoft.com/office/drawing/2014/main" id="{64BD97FC-20FF-440F-9208-F0D6497E60E3}"/>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solidFill>
                  <a:schemeClr val="bg2">
                    <a:lumMod val="50000"/>
                  </a:schemeClr>
                </a:solidFill>
              </a:rPr>
              <a:t>86</a:t>
            </a:fld>
            <a:endParaRPr kumimoji="1" lang="ja-JP" altLang="en-US" dirty="0">
              <a:solidFill>
                <a:schemeClr val="bg2">
                  <a:lumMod val="50000"/>
                </a:schemeClr>
              </a:solidFill>
            </a:endParaRPr>
          </a:p>
        </p:txBody>
      </p:sp>
      <p:sp>
        <p:nvSpPr>
          <p:cNvPr id="19" name="楕円 18">
            <a:extLst>
              <a:ext uri="{FF2B5EF4-FFF2-40B4-BE49-F238E27FC236}">
                <a16:creationId xmlns:a16="http://schemas.microsoft.com/office/drawing/2014/main" id="{004CA409-90B4-484B-939F-1B8E2DD57003}"/>
              </a:ext>
            </a:extLst>
          </p:cNvPr>
          <p:cNvSpPr/>
          <p:nvPr/>
        </p:nvSpPr>
        <p:spPr>
          <a:xfrm>
            <a:off x="180309" y="889548"/>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0" name="楕円 19">
            <a:extLst>
              <a:ext uri="{FF2B5EF4-FFF2-40B4-BE49-F238E27FC236}">
                <a16:creationId xmlns:a16="http://schemas.microsoft.com/office/drawing/2014/main" id="{C6472077-032B-41C2-9A22-9CC5A40FA5F7}"/>
              </a:ext>
            </a:extLst>
          </p:cNvPr>
          <p:cNvSpPr/>
          <p:nvPr/>
        </p:nvSpPr>
        <p:spPr>
          <a:xfrm>
            <a:off x="238984" y="2391632"/>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取組内容</a:t>
            </a:r>
          </a:p>
        </p:txBody>
      </p:sp>
      <p:pic>
        <p:nvPicPr>
          <p:cNvPr id="23" name="図 22">
            <a:extLst>
              <a:ext uri="{FF2B5EF4-FFF2-40B4-BE49-F238E27FC236}">
                <a16:creationId xmlns:a16="http://schemas.microsoft.com/office/drawing/2014/main" id="{F333E420-E19D-40CC-A28E-6EF9B5548D4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70446" y="5016676"/>
            <a:ext cx="1428746" cy="1331424"/>
          </a:xfrm>
          <a:prstGeom prst="rect">
            <a:avLst/>
          </a:prstGeom>
        </p:spPr>
      </p:pic>
      <p:sp>
        <p:nvSpPr>
          <p:cNvPr id="27" name="テキスト ボックス 26">
            <a:extLst>
              <a:ext uri="{FF2B5EF4-FFF2-40B4-BE49-F238E27FC236}">
                <a16:creationId xmlns:a16="http://schemas.microsoft.com/office/drawing/2014/main" id="{B0D420F9-60A0-480F-9148-B720E7BDF152}"/>
              </a:ext>
            </a:extLst>
          </p:cNvPr>
          <p:cNvSpPr txBox="1"/>
          <p:nvPr/>
        </p:nvSpPr>
        <p:spPr>
          <a:xfrm>
            <a:off x="6315805" y="6385533"/>
            <a:ext cx="803224" cy="230832"/>
          </a:xfrm>
          <a:prstGeom prst="rect">
            <a:avLst/>
          </a:prstGeom>
          <a:noFill/>
        </p:spPr>
        <p:txBody>
          <a:bodyPr wrap="square">
            <a:spAutoFit/>
          </a:bodyPr>
          <a:lstStyle/>
          <a:p>
            <a:pPr marL="92075" indent="-92075" algn="ctr"/>
            <a:r>
              <a:rPr lang="ja-JP" altLang="en-US" sz="900" dirty="0">
                <a:latin typeface="BIZ UDゴシック" panose="020B0400000000000000" pitchFamily="49" charset="-128"/>
                <a:ea typeface="BIZ UDゴシック" panose="020B0400000000000000" pitchFamily="49" charset="-128"/>
              </a:rPr>
              <a:t>大型パネル</a:t>
            </a:r>
            <a:endParaRPr lang="en-US" altLang="ja-JP" sz="900" dirty="0">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357526D5-3FFB-4C17-BF6E-27AB1C94DDA0}"/>
              </a:ext>
            </a:extLst>
          </p:cNvPr>
          <p:cNvSpPr txBox="1"/>
          <p:nvPr/>
        </p:nvSpPr>
        <p:spPr>
          <a:xfrm>
            <a:off x="7780819" y="6351070"/>
            <a:ext cx="1750571" cy="230832"/>
          </a:xfrm>
          <a:prstGeom prst="rect">
            <a:avLst/>
          </a:prstGeom>
          <a:noFill/>
        </p:spPr>
        <p:txBody>
          <a:bodyPr wrap="square">
            <a:spAutoFit/>
          </a:bodyPr>
          <a:lstStyle/>
          <a:p>
            <a:pPr marL="92075" indent="-92075" algn="ctr"/>
            <a:r>
              <a:rPr lang="ja-JP" altLang="en-US" sz="900" dirty="0">
                <a:latin typeface="BIZ UDゴシック" panose="020B0400000000000000" pitchFamily="49" charset="-128"/>
                <a:ea typeface="BIZ UDゴシック" panose="020B0400000000000000" pitchFamily="49" charset="-128"/>
              </a:rPr>
              <a:t>南海電鉄 車内中吊りポスター</a:t>
            </a:r>
            <a:endParaRPr lang="en-US" altLang="ja-JP" sz="900" dirty="0">
              <a:latin typeface="BIZ UDゴシック" panose="020B0400000000000000" pitchFamily="49" charset="-128"/>
              <a:ea typeface="BIZ UDゴシック" panose="020B0400000000000000" pitchFamily="49" charset="-128"/>
            </a:endParaRPr>
          </a:p>
        </p:txBody>
      </p:sp>
      <p:pic>
        <p:nvPicPr>
          <p:cNvPr id="29" name="図 28">
            <a:extLst>
              <a:ext uri="{FF2B5EF4-FFF2-40B4-BE49-F238E27FC236}">
                <a16:creationId xmlns:a16="http://schemas.microsoft.com/office/drawing/2014/main" id="{87C23B4A-11E1-4EBC-A917-2711820EF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5197" y="5016676"/>
            <a:ext cx="2249783" cy="1299987"/>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19C2B07D-9CB3-4BF5-B427-DA9C30450D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67036" y="3309544"/>
            <a:ext cx="2210157" cy="1306187"/>
          </a:xfrm>
          <a:prstGeom prst="rect">
            <a:avLst/>
          </a:prstGeom>
        </p:spPr>
      </p:pic>
    </p:spTree>
    <p:extLst>
      <p:ext uri="{BB962C8B-B14F-4D97-AF65-F5344CB8AC3E}">
        <p14:creationId xmlns:p14="http://schemas.microsoft.com/office/powerpoint/2010/main" val="131062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547014156"/>
              </p:ext>
            </p:extLst>
          </p:nvPr>
        </p:nvGraphicFramePr>
        <p:xfrm>
          <a:off x="250398" y="919535"/>
          <a:ext cx="9587042" cy="5940933"/>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2935511">
                  <a:extLst>
                    <a:ext uri="{9D8B030D-6E8A-4147-A177-3AD203B41FA5}">
                      <a16:colId xmlns:a16="http://schemas.microsoft.com/office/drawing/2014/main" val="2895380761"/>
                    </a:ext>
                  </a:extLst>
                </a:gridCol>
                <a:gridCol w="4156734">
                  <a:extLst>
                    <a:ext uri="{9D8B030D-6E8A-4147-A177-3AD203B41FA5}">
                      <a16:colId xmlns:a16="http://schemas.microsoft.com/office/drawing/2014/main" val="925580270"/>
                    </a:ext>
                  </a:extLst>
                </a:gridCol>
              </a:tblGrid>
              <a:tr h="5940933">
                <a:tc>
                  <a:txBody>
                    <a:bodyPr/>
                    <a:lstStyle/>
                    <a:p>
                      <a:pPr marL="182563" indent="-182563"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□訪日外客数</a:t>
                      </a:r>
                      <a:r>
                        <a:rPr lang="en-US" altLang="ja-JP" sz="1200" b="1" dirty="0">
                          <a:solidFill>
                            <a:schemeClr val="tx1"/>
                          </a:solidFill>
                          <a:latin typeface="BIZ UDPゴシック" panose="020B0400000000000000" pitchFamily="50" charset="-128"/>
                          <a:ea typeface="BIZ UDPゴシック" panose="020B0400000000000000" pitchFamily="50" charset="-128"/>
                        </a:rPr>
                        <a:t>6,000</a:t>
                      </a:r>
                      <a:r>
                        <a:rPr lang="ja-JP" altLang="en-US" sz="1200" b="1" dirty="0">
                          <a:solidFill>
                            <a:schemeClr val="tx1"/>
                          </a:solidFill>
                          <a:latin typeface="BIZ UDPゴシック" panose="020B0400000000000000" pitchFamily="50" charset="-128"/>
                          <a:ea typeface="BIZ UDPゴシック" panose="020B0400000000000000" pitchFamily="50" charset="-128"/>
                        </a:rPr>
                        <a:t>万人＊の</a:t>
                      </a:r>
                      <a:br>
                        <a:rPr lang="en-US" altLang="ja-JP" sz="1200" b="1" dirty="0">
                          <a:solidFill>
                            <a:schemeClr val="tx1"/>
                          </a:solidFill>
                          <a:latin typeface="BIZ UDPゴシック" panose="020B0400000000000000" pitchFamily="50" charset="-128"/>
                          <a:ea typeface="BIZ UDPゴシック" panose="020B0400000000000000" pitchFamily="50" charset="-128"/>
                        </a:rPr>
                      </a:br>
                      <a:r>
                        <a:rPr lang="ja-JP" altLang="en-US" sz="1200" b="1" dirty="0">
                          <a:solidFill>
                            <a:schemeClr val="tx1"/>
                          </a:solidFill>
                          <a:latin typeface="BIZ UDPゴシック" panose="020B0400000000000000" pitchFamily="50" charset="-128"/>
                          <a:ea typeface="BIZ UDPゴシック" panose="020B0400000000000000" pitchFamily="50" charset="-128"/>
                        </a:rPr>
                        <a:t>目標達成に向け、大阪・関西が牽引</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・世界基準の都市魅力発信拠点を整備</a:t>
                      </a: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BIZ UDPゴシック" panose="020B0400000000000000" pitchFamily="50" charset="-128"/>
                          <a:ea typeface="BIZ UDPゴシック" panose="020B0400000000000000" pitchFamily="50" charset="-128"/>
                        </a:rPr>
                        <a:t>・世界最高水準の成長型</a:t>
                      </a:r>
                      <a:r>
                        <a:rPr lang="en-US" altLang="ja-JP" sz="1200" b="0" dirty="0">
                          <a:solidFill>
                            <a:schemeClr val="tx1"/>
                          </a:solidFill>
                          <a:latin typeface="BIZ UDPゴシック" panose="020B0400000000000000" pitchFamily="50" charset="-128"/>
                          <a:ea typeface="BIZ UDPゴシック" panose="020B0400000000000000" pitchFamily="50" charset="-128"/>
                        </a:rPr>
                        <a:t>IR</a:t>
                      </a:r>
                      <a:r>
                        <a:rPr lang="ja-JP" altLang="en-US" sz="1200" b="0" dirty="0">
                          <a:solidFill>
                            <a:schemeClr val="tx1"/>
                          </a:solidFill>
                          <a:latin typeface="BIZ UDPゴシック" panose="020B0400000000000000" pitchFamily="50" charset="-128"/>
                          <a:ea typeface="BIZ UDPゴシック" panose="020B0400000000000000" pitchFamily="50" charset="-128"/>
                        </a:rPr>
                        <a:t>（夢洲）の開業（想定）</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・大規模アリーナを中核とした</a:t>
                      </a:r>
                      <a:br>
                        <a:rPr lang="en-US" altLang="ja-JP" sz="1200" b="0" dirty="0">
                          <a:solidFill>
                            <a:schemeClr val="tx1"/>
                          </a:solidFill>
                          <a:latin typeface="BIZ UDPゴシック" panose="020B0400000000000000" pitchFamily="50" charset="-128"/>
                          <a:ea typeface="BIZ UDPゴシック" panose="020B0400000000000000" pitchFamily="50" charset="-128"/>
                        </a:rPr>
                      </a:br>
                      <a:r>
                        <a:rPr lang="ja-JP" altLang="en-US" sz="1200" b="0" dirty="0">
                          <a:solidFill>
                            <a:schemeClr val="tx1"/>
                          </a:solidFill>
                          <a:latin typeface="BIZ UDPゴシック" panose="020B0400000000000000" pitchFamily="50" charset="-128"/>
                          <a:ea typeface="BIZ UDPゴシック" panose="020B0400000000000000" pitchFamily="50" charset="-128"/>
                        </a:rPr>
                        <a:t>大阪・関西を代表する新たな</a:t>
                      </a:r>
                      <a:br>
                        <a:rPr lang="en-US" altLang="ja-JP" sz="1200" b="0" dirty="0">
                          <a:solidFill>
                            <a:schemeClr val="tx1"/>
                          </a:solidFill>
                          <a:latin typeface="BIZ UDPゴシック" panose="020B0400000000000000" pitchFamily="50" charset="-128"/>
                          <a:ea typeface="BIZ UDPゴシック" panose="020B0400000000000000" pitchFamily="50" charset="-128"/>
                        </a:rPr>
                      </a:br>
                      <a:r>
                        <a:rPr lang="ja-JP" altLang="en-US" sz="1200" b="0" dirty="0">
                          <a:solidFill>
                            <a:schemeClr val="tx1"/>
                          </a:solidFill>
                          <a:latin typeface="BIZ UDPゴシック" panose="020B0400000000000000" pitchFamily="50" charset="-128"/>
                          <a:ea typeface="BIZ UDPゴシック" panose="020B0400000000000000" pitchFamily="50" charset="-128"/>
                        </a:rPr>
                        <a:t>スポーツ・文化の拠点を整備</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　（吹田市</a:t>
                      </a:r>
                      <a:r>
                        <a:rPr lang="en-US" altLang="ja-JP" sz="1200" b="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□大阪ウィーク開催によるにぎわい創出</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92075" indent="-92075"/>
                      <a:r>
                        <a:rPr lang="ja-JP" altLang="en-US" sz="1100" b="0" dirty="0">
                          <a:solidFill>
                            <a:schemeClr val="tx1"/>
                          </a:solidFill>
                          <a:latin typeface="BIZ UDPゴシック" panose="020B0400000000000000" pitchFamily="50" charset="-128"/>
                          <a:ea typeface="BIZ UDPゴシック" panose="020B0400000000000000" pitchFamily="50" charset="-128"/>
                        </a:rPr>
                        <a:t>▶府内市町村とともに、万博会期中の春・夏・秋の３期（計</a:t>
                      </a:r>
                      <a:r>
                        <a:rPr lang="en-US" altLang="ja-JP" sz="1100" b="0" dirty="0">
                          <a:solidFill>
                            <a:schemeClr val="tx1"/>
                          </a:solidFill>
                          <a:latin typeface="BIZ UDPゴシック" panose="020B0400000000000000" pitchFamily="50" charset="-128"/>
                          <a:ea typeface="BIZ UDPゴシック" panose="020B0400000000000000" pitchFamily="50" charset="-128"/>
                        </a:rPr>
                        <a:t>35</a:t>
                      </a:r>
                      <a:r>
                        <a:rPr lang="ja-JP" altLang="en-US" sz="1100" b="0" dirty="0">
                          <a:solidFill>
                            <a:schemeClr val="tx1"/>
                          </a:solidFill>
                          <a:latin typeface="BIZ UDPゴシック" panose="020B0400000000000000" pitchFamily="50" charset="-128"/>
                          <a:ea typeface="BIZ UDPゴシック" panose="020B0400000000000000" pitchFamily="50" charset="-128"/>
                        </a:rPr>
                        <a:t>日間）にわたり「祭」をテーマに万博会場内で大阪の魅力を発信する様々なイベントを開催、国内外から約</a:t>
                      </a:r>
                      <a:r>
                        <a:rPr lang="en-US" altLang="ja-JP" sz="1100" b="0" dirty="0">
                          <a:solidFill>
                            <a:schemeClr val="tx1"/>
                          </a:solidFill>
                          <a:latin typeface="BIZ UDPゴシック" panose="020B0400000000000000" pitchFamily="50" charset="-128"/>
                          <a:ea typeface="BIZ UDPゴシック" panose="020B0400000000000000" pitchFamily="50" charset="-128"/>
                        </a:rPr>
                        <a:t>56.3</a:t>
                      </a:r>
                      <a:r>
                        <a:rPr lang="ja-JP" altLang="en-US" sz="1100" b="0" dirty="0">
                          <a:solidFill>
                            <a:schemeClr val="tx1"/>
                          </a:solidFill>
                          <a:latin typeface="BIZ UDPゴシック" panose="020B0400000000000000" pitchFamily="50" charset="-128"/>
                          <a:ea typeface="BIZ UDPゴシック" panose="020B0400000000000000" pitchFamily="50" charset="-128"/>
                        </a:rPr>
                        <a:t>万人が来場、大阪各地の魅力を発信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pPr marL="182563" indent="-182563"/>
                      <a:r>
                        <a:rPr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rPr>
                        <a:t>魅力的なコンテンツの創出による</a:t>
                      </a:r>
                      <a:br>
                        <a:rPr kumimoji="1" lang="en-US" altLang="ja-JP" sz="1200" b="1" dirty="0">
                          <a:solidFill>
                            <a:schemeClr val="tx1"/>
                          </a:solidFill>
                          <a:latin typeface="BIZ UDゴシック" panose="020B0400000000000000" pitchFamily="49" charset="-128"/>
                          <a:ea typeface="BIZ UDゴシック" panose="020B0400000000000000" pitchFamily="49" charset="-128"/>
                        </a:rPr>
                      </a:br>
                      <a:r>
                        <a:rPr kumimoji="1" lang="ja-JP" altLang="en-US" sz="1200" b="1" dirty="0">
                          <a:solidFill>
                            <a:schemeClr val="tx1"/>
                          </a:solidFill>
                          <a:latin typeface="BIZ UDゴシック" panose="020B0400000000000000" pitchFamily="49" charset="-128"/>
                          <a:ea typeface="BIZ UDゴシック" panose="020B0400000000000000" pitchFamily="49" charset="-128"/>
                        </a:rPr>
                        <a:t>にぎわい創出</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92075" indent="-92075"/>
                      <a:r>
                        <a:rPr lang="ja-JP" altLang="en-US" sz="1100" b="0" dirty="0">
                          <a:solidFill>
                            <a:schemeClr val="tx1"/>
                          </a:solidFill>
                          <a:latin typeface="BIZ UDPゴシック" panose="020B0400000000000000" pitchFamily="50" charset="-128"/>
                          <a:ea typeface="BIZ UDPゴシック" panose="020B0400000000000000" pitchFamily="50" charset="-128"/>
                        </a:rPr>
                        <a:t>▶府内の大型集客施設等において、大規模</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イベントや、来阪する国内外からの観光客等にエンターテインメントコンテンツを提供</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する取組等を実施</a:t>
                      </a:r>
                      <a:r>
                        <a:rPr lang="ja-JP" altLang="en-US" sz="1100" dirty="0">
                          <a:solidFill>
                            <a:schemeClr val="tx1"/>
                          </a:solidFill>
                          <a:latin typeface="BIZ UDゴシック" panose="020B0400000000000000" pitchFamily="49" charset="-128"/>
                          <a:ea typeface="BIZ UDゴシック" panose="020B0400000000000000" pitchFamily="49" charset="-128"/>
                        </a:rPr>
                        <a:t>することで、大阪の</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100" dirty="0">
                          <a:solidFill>
                            <a:schemeClr val="tx1"/>
                          </a:solidFill>
                          <a:latin typeface="BIZ UDゴシック" panose="020B0400000000000000" pitchFamily="49" charset="-128"/>
                          <a:ea typeface="BIZ UDゴシック" panose="020B0400000000000000" pitchFamily="49" charset="-128"/>
                        </a:rPr>
                        <a:t>さらなるにぎわいづくりに寄与</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182563" marR="0" lvl="0" indent="-182563" algn="l" defTabSz="914400" rtl="0" eaLnBrk="0" fontAlgn="base" latinLnBrk="0" hangingPunct="0">
                        <a:lnSpc>
                          <a:spcPct val="100000"/>
                        </a:lnSpc>
                        <a:spcBef>
                          <a:spcPct val="0"/>
                        </a:spcBef>
                        <a:spcAft>
                          <a:spcPct val="0"/>
                        </a:spcAft>
                        <a:buClrTx/>
                        <a:buSzTx/>
                        <a:buFontTx/>
                        <a:buNone/>
                        <a:tabLst/>
                      </a:pPr>
                      <a:r>
                        <a:rPr lang="ja-JP" altLang="en-US" sz="1200" b="1" dirty="0">
                          <a:solidFill>
                            <a:schemeClr val="tx1"/>
                          </a:solidFill>
                          <a:latin typeface="BIZ UDPゴシック" panose="020B0400000000000000" pitchFamily="50" charset="-128"/>
                          <a:ea typeface="BIZ UDPゴシック" panose="020B0400000000000000" pitchFamily="50" charset="-128"/>
                        </a:rPr>
                        <a:t>□</a:t>
                      </a:r>
                      <a:r>
                        <a:rPr lang="en-US" altLang="ja-JP" sz="1200" b="1" dirty="0">
                          <a:solidFill>
                            <a:schemeClr val="tx1"/>
                          </a:solidFill>
                          <a:latin typeface="BIZ UDPゴシック" panose="020B0400000000000000" pitchFamily="50" charset="-128"/>
                          <a:ea typeface="BIZ UDPゴシック" panose="020B0400000000000000" pitchFamily="50" charset="-128"/>
                        </a:rPr>
                        <a:t>e</a:t>
                      </a:r>
                      <a:r>
                        <a:rPr lang="ja-JP" altLang="en-US" sz="1200" b="1" dirty="0">
                          <a:solidFill>
                            <a:schemeClr val="tx1"/>
                          </a:solidFill>
                          <a:latin typeface="BIZ UDPゴシック" panose="020B0400000000000000" pitchFamily="50" charset="-128"/>
                          <a:ea typeface="BIZ UDPゴシック" panose="020B0400000000000000" pitchFamily="50" charset="-128"/>
                        </a:rPr>
                        <a:t>スポーツの魅力発信と産業基盤の</a:t>
                      </a:r>
                      <a:br>
                        <a:rPr lang="en-US" altLang="ja-JP" sz="1200" b="1" dirty="0">
                          <a:solidFill>
                            <a:schemeClr val="tx1"/>
                          </a:solidFill>
                          <a:latin typeface="BIZ UDPゴシック" panose="020B0400000000000000" pitchFamily="50" charset="-128"/>
                          <a:ea typeface="BIZ UDPゴシック" panose="020B0400000000000000" pitchFamily="50" charset="-128"/>
                        </a:rPr>
                      </a:br>
                      <a:r>
                        <a:rPr lang="ja-JP" altLang="en-US" sz="1200" b="1" dirty="0">
                          <a:solidFill>
                            <a:schemeClr val="tx1"/>
                          </a:solidFill>
                          <a:latin typeface="BIZ UDPゴシック" panose="020B0400000000000000" pitchFamily="50" charset="-128"/>
                          <a:ea typeface="BIZ UDPゴシック" panose="020B0400000000000000" pitchFamily="50" charset="-128"/>
                        </a:rPr>
                        <a:t>構築</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0" lang="ja-JP"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府民向けイベント開催によるeスポーツの</a:t>
                      </a:r>
                      <a:br>
                        <a:rPr kumimoji="0" lang="en-US"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br>
                      <a:r>
                        <a:rPr kumimoji="0" lang="ja-JP" altLang="en-US"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魅力発信</a:t>
                      </a:r>
                      <a:r>
                        <a:rPr kumimoji="0" lang="ja-JP"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と関係人口増加の促進 </a:t>
                      </a:r>
                    </a:p>
                    <a:p>
                      <a:pPr marL="92075" marR="0" lvl="0" indent="-92075" algn="l" defTabSz="914400" rtl="0" eaLnBrk="0" fontAlgn="base" latinLnBrk="0" hangingPunct="0">
                        <a:lnSpc>
                          <a:spcPct val="100000"/>
                        </a:lnSpc>
                        <a:spcBef>
                          <a:spcPct val="0"/>
                        </a:spcBef>
                        <a:spcAft>
                          <a:spcPct val="0"/>
                        </a:spcAft>
                        <a:buClrTx/>
                        <a:buSzTx/>
                        <a:buFontTx/>
                        <a:buNone/>
                        <a:tabLst/>
                      </a:pPr>
                      <a:r>
                        <a:rPr kumimoji="0" lang="ja-JP" altLang="en-US"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0" lang="ja-JP"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eスポーツを活用した新たな取組展開に</a:t>
                      </a:r>
                      <a:br>
                        <a:rPr kumimoji="0" lang="en-US"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br>
                      <a:r>
                        <a:rPr kumimoji="0" lang="ja-JP"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向けた機運醸成と</a:t>
                      </a:r>
                      <a:r>
                        <a:rPr lang="ja-JP" altLang="en-US" sz="1100" dirty="0">
                          <a:solidFill>
                            <a:schemeClr val="tx1"/>
                          </a:solidFill>
                          <a:latin typeface="BIZ UDPゴシック" panose="020B0400000000000000" pitchFamily="50" charset="-128"/>
                          <a:ea typeface="BIZ UDPゴシック" panose="020B0400000000000000" pitchFamily="50" charset="-128"/>
                        </a:rPr>
                        <a:t>基盤構築</a:t>
                      </a:r>
                      <a:endParaRPr kumimoji="0" lang="ja-JP"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□水都大阪の魅力を国内外に発信</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ゴシック" panose="020B0400000000000000" pitchFamily="49" charset="-128"/>
                          <a:ea typeface="BIZ UDゴシック" panose="020B0400000000000000" pitchFamily="49" charset="-128"/>
                        </a:rPr>
                        <a:t>▶水と光を活かした景観の創出や水の回廊を活かした舟運の利用促進など、万博のインパクトを活用して水辺・水上の魅力創出・にぎわいづくりを推進することで、水都大阪の魅力を発信</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lang="ja-JP" altLang="en-US"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2563" marR="0" lvl="0" indent="-182563"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□大阪の個性を活かした世界水準のエンターテインメントの創出</a:t>
                      </a:r>
                      <a:endParaRPr kumimoji="1" lang="en-US" altLang="ja-JP" sz="1200" b="1"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・御堂筋で非日常的なイベントを実施、世界を惹きつけるキラー</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コンテンツを創出</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・食や大型誘客促進イベントなどの新たなコンテンツの創出</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8900" marR="0" lvl="0" indent="-8890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noProof="0" dirty="0">
                          <a:solidFill>
                            <a:schemeClr val="tx1"/>
                          </a:solidFill>
                          <a:latin typeface="BIZ UDPゴシック" panose="020B0400000000000000" pitchFamily="50" charset="-128"/>
                          <a:ea typeface="BIZ UDPゴシック"/>
                        </a:rPr>
                        <a:t>□</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ナイトコンテンツ</a:t>
                      </a:r>
                      <a:r>
                        <a:rPr kumimoji="1" lang="ja-JP" altLang="en-US" sz="1200" b="1" i="0" u="none" strike="noStrike" noProof="0" dirty="0">
                          <a:solidFill>
                            <a:schemeClr val="tx1"/>
                          </a:solidFill>
                          <a:latin typeface="BIZ UDPゴシック" panose="020B0400000000000000" pitchFamily="50" charset="-128"/>
                          <a:ea typeface="BIZ UDPゴシック"/>
                        </a:rPr>
                        <a:t>の充実・定着化　</a:t>
                      </a:r>
                      <a:endParaRPr kumimoji="1" lang="en-US" altLang="ja-JP" sz="1200" b="1" i="0" u="none" strike="noStrike" noProof="0" dirty="0">
                        <a:solidFill>
                          <a:schemeClr val="tx1"/>
                        </a:solidFill>
                        <a:latin typeface="BIZ UDPゴシック" panose="020B0400000000000000" pitchFamily="50" charset="-128"/>
                        <a:ea typeface="BIZ UDPゴシック"/>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・大阪・光の饗宴などのナイトコンテンツの充実</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・夜間公演等を実施する事業者への支援による大阪のナイトカルチャーの発掘・創出 </a:t>
                      </a:r>
                      <a:endParaRPr kumimoji="1" lang="en-US" altLang="ja-JP" sz="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e</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スポーツの大阪ブランド確立</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・世界大会誘致を促進し、継続的な開催を実現</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a:t>
                      </a:r>
                      <a:r>
                        <a:rPr kumimoji="1" lang="ja-JP" altLang="en-US" sz="1100" dirty="0">
                          <a:solidFill>
                            <a:schemeClr val="tx1"/>
                          </a:solidFill>
                          <a:latin typeface="BIZ UDPゴシック" panose="020B0400000000000000" pitchFamily="50" charset="-128"/>
                          <a:ea typeface="BIZ UDPゴシック" panose="020B0400000000000000" pitchFamily="50" charset="-128"/>
                        </a:rPr>
                        <a:t>スポーツを活用した新たなエンターテインメントコンテンツの</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創出及び関連産業の拡大</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lvl="0">
                        <a:buNone/>
                      </a:pPr>
                      <a:r>
                        <a:rPr lang="ja-JP" altLang="en-US" sz="1200" b="1" i="0" u="none" strike="noStrike" noProof="0" dirty="0">
                          <a:solidFill>
                            <a:schemeClr val="tx1"/>
                          </a:solidFill>
                          <a:latin typeface="BIZ UDPゴシック" panose="020B0400000000000000" pitchFamily="50" charset="-128"/>
                          <a:ea typeface="BIZ UDPゴシック"/>
                        </a:rPr>
                        <a:t>□観光地域づくりを支える人材の確保・育成</a:t>
                      </a:r>
                      <a:endParaRPr lang="en-US" altLang="ja-JP" sz="1200" b="1" i="0" u="none" strike="noStrike" noProof="0" dirty="0">
                        <a:solidFill>
                          <a:schemeClr val="tx1"/>
                        </a:solidFill>
                        <a:latin typeface="BIZ UDPゴシック" panose="020B0400000000000000" pitchFamily="50" charset="-128"/>
                        <a:ea typeface="BIZ UDPゴシック"/>
                      </a:endParaRPr>
                    </a:p>
                    <a:p>
                      <a:pPr marL="92075" lvl="0" indent="-92075">
                        <a:buNone/>
                      </a:pPr>
                      <a:r>
                        <a:rPr lang="ja-JP" altLang="en-US" sz="1100" b="0" i="0" u="none" strike="noStrike" noProof="0" dirty="0">
                          <a:solidFill>
                            <a:schemeClr val="tx1"/>
                          </a:solidFill>
                          <a:latin typeface="BIZ UDPゴシック" panose="020B0400000000000000" pitchFamily="50" charset="-128"/>
                          <a:ea typeface="BIZ UDPゴシック"/>
                        </a:rPr>
                        <a:t>・大阪らしいおもてなしや国際的・経営的な視点を備えた観光</a:t>
                      </a:r>
                      <a:br>
                        <a:rPr lang="en-US" altLang="ja-JP" sz="1100" b="0" i="0" u="none" strike="noStrike" noProof="0" dirty="0">
                          <a:solidFill>
                            <a:schemeClr val="tx1"/>
                          </a:solidFill>
                          <a:latin typeface="BIZ UDPゴシック" panose="020B0400000000000000" pitchFamily="50" charset="-128"/>
                          <a:ea typeface="BIZ UDPゴシック"/>
                        </a:rPr>
                      </a:br>
                      <a:r>
                        <a:rPr lang="ja-JP" altLang="en-US" sz="1100" b="0" i="0" u="none" strike="noStrike" noProof="0" dirty="0">
                          <a:solidFill>
                            <a:schemeClr val="tx1"/>
                          </a:solidFill>
                          <a:latin typeface="BIZ UDPゴシック" panose="020B0400000000000000" pitchFamily="50" charset="-128"/>
                          <a:ea typeface="BIZ UDPゴシック"/>
                        </a:rPr>
                        <a:t>人材の確保・育成に向けた調査研究事業を実施</a:t>
                      </a:r>
                      <a:endParaRPr lang="en-US" altLang="ja-JP" sz="1100" b="0" i="0" u="none" strike="noStrike" noProof="0" dirty="0">
                        <a:solidFill>
                          <a:schemeClr val="tx1"/>
                        </a:solidFill>
                        <a:latin typeface="BIZ UDPゴシック" panose="020B0400000000000000" pitchFamily="50" charset="-128"/>
                        <a:ea typeface="BIZ UDPゴシック"/>
                      </a:endParaRPr>
                    </a:p>
                    <a:p>
                      <a:pPr marL="92075" lvl="0" indent="-92075">
                        <a:buNone/>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lvl="0">
                        <a:buNone/>
                      </a:pPr>
                      <a:r>
                        <a:rPr lang="ja-JP" altLang="en-US" sz="1200" b="1" i="0" u="none" strike="noStrike" noProof="0" dirty="0">
                          <a:solidFill>
                            <a:schemeClr val="tx1"/>
                          </a:solidFill>
                          <a:latin typeface="BIZ UDPゴシック" panose="020B0400000000000000" pitchFamily="50" charset="-128"/>
                          <a:ea typeface="BIZ UDPゴシック"/>
                        </a:rPr>
                        <a:t>□大阪湾を活用した広域周遊の実現</a:t>
                      </a:r>
                      <a:endParaRPr lang="en-US" altLang="ja-JP" sz="1200" b="1" i="0" u="none" strike="noStrike" noProof="0" dirty="0">
                        <a:solidFill>
                          <a:schemeClr val="tx1"/>
                        </a:solidFill>
                        <a:latin typeface="BIZ UDPゴシック" panose="020B0400000000000000" pitchFamily="50" charset="-128"/>
                        <a:ea typeface="BIZ UDPゴシック"/>
                      </a:endParaRPr>
                    </a:p>
                    <a:p>
                      <a:pPr lvl="0">
                        <a:buNone/>
                      </a:pPr>
                      <a:endParaRPr lang="en-US" altLang="ja-JP" sz="1100" b="1" i="0" u="none" strike="noStrike" noProof="0" dirty="0">
                        <a:solidFill>
                          <a:schemeClr val="tx1"/>
                        </a:solidFill>
                        <a:latin typeface="BIZ UDPゴシック" panose="020B0400000000000000" pitchFamily="50" charset="-128"/>
                        <a:ea typeface="BIZ UDPゴシック"/>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□水の回廊のさらなる活性化、水都大阪の魅力向上</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・万博を契機に実施した八軒家浜の噴水ショーなどを万博のレガシーとして継続</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・水辺のライトアップ施設リニューアルによる夜間景観の充実</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・ナイトクルーズによる舟運の活性化</a:t>
                      </a:r>
                      <a:endParaRPr kumimoji="1" lang="ja-JP" altLang="en-US" sz="2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・中之島</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GATE</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サウスピアの魅力づくり</a:t>
                      </a:r>
                      <a:endParaRPr lang="en-US" altLang="ja-JP" sz="1200" b="1" i="0" u="none" strike="noStrike" noProof="0" dirty="0">
                        <a:solidFill>
                          <a:schemeClr val="tx1"/>
                        </a:solidFill>
                        <a:latin typeface="BIZ UDPゴシック" panose="020B0400000000000000" pitchFamily="50" charset="-128"/>
                        <a:ea typeface="BIZ UDPゴシック"/>
                      </a:endParaRPr>
                    </a:p>
                    <a:p>
                      <a:pPr marL="88900" indent="-88900" algn="l">
                        <a:lnSpc>
                          <a:spcPct val="100000"/>
                        </a:lnSpc>
                        <a:spcBef>
                          <a:spcPts val="0"/>
                        </a:spcBef>
                        <a:spcAft>
                          <a:spcPts val="0"/>
                        </a:spcAft>
                      </a:pPr>
                      <a:endParaRPr kumimoji="1" lang="en-US" altLang="ja-JP" sz="600" dirty="0">
                        <a:solidFill>
                          <a:schemeClr val="tx1"/>
                        </a:solidFill>
                        <a:latin typeface="BIZ UDPゴシック" panose="020B0400000000000000" pitchFamily="50" charset="-128"/>
                        <a:ea typeface="BIZ UDPゴシック"/>
                      </a:endParaRPr>
                    </a:p>
                    <a:p>
                      <a:pPr marL="88900" indent="-88900" algn="l">
                        <a:lnSpc>
                          <a:spcPct val="100000"/>
                        </a:lnSpc>
                        <a:spcBef>
                          <a:spcPts val="0"/>
                        </a:spcBef>
                        <a:spcAft>
                          <a:spcPts val="0"/>
                        </a:spcAft>
                      </a:pPr>
                      <a:r>
                        <a:rPr kumimoji="1" lang="ja-JP" altLang="en-US" sz="1400" dirty="0">
                          <a:solidFill>
                            <a:schemeClr val="tx1"/>
                          </a:solidFill>
                          <a:latin typeface="BIZ UDPゴシック" panose="020B0400000000000000" pitchFamily="50" charset="-128"/>
                          <a:ea typeface="BIZ UDPゴシック"/>
                        </a:rPr>
                        <a:t>◆国への要望事項</a:t>
                      </a:r>
                      <a:endParaRPr kumimoji="1" lang="en-US" altLang="ja-JP" sz="1400" dirty="0">
                        <a:solidFill>
                          <a:schemeClr val="tx1"/>
                        </a:solidFill>
                        <a:latin typeface="BIZ UDPゴシック" panose="020B0400000000000000" pitchFamily="50" charset="-128"/>
                        <a:ea typeface="BIZ UDPゴシック"/>
                      </a:endParaRPr>
                    </a:p>
                    <a:p>
                      <a:pPr marL="92075" indent="-92075"/>
                      <a:r>
                        <a:rPr kumimoji="1" lang="ja-JP" altLang="en-US" sz="1100" dirty="0">
                          <a:solidFill>
                            <a:schemeClr val="tx1"/>
                          </a:solidFill>
                          <a:latin typeface="BIZ UDPゴシック" panose="020B0400000000000000" pitchFamily="50" charset="-128"/>
                          <a:ea typeface="BIZ UDPゴシック" panose="020B0400000000000000" pitchFamily="50" charset="-128"/>
                        </a:rPr>
                        <a:t>・世界に発信できる大阪の魅力を活かした新たなコンテンツを</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創出するための支援の充実</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・オーバーツーリズム未然防止等の環境整備に必要な支援の充実</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461665"/>
          </a:xfrm>
          <a:prstGeom prst="rect">
            <a:avLst/>
          </a:prstGeom>
          <a:noFill/>
          <a:ln w="6350">
            <a:noFill/>
            <a:prstDash val="solid"/>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観光産業や文化・芸術活動等の活性化に向け、大阪・関西万博を呼び水に、食、歴史、文化など、大阪・関西が持つ多彩な観光資源を発信。</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万博レガシーを活用した都市魅力創出・発信により、わが国の観光立国の実現に大きく寄与することをめざす。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多様な都市魅力の創出･発信（にぎわい創出）</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760193"/>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2" name="テキスト ボックス 1">
            <a:extLst>
              <a:ext uri="{FF2B5EF4-FFF2-40B4-BE49-F238E27FC236}">
                <a16:creationId xmlns:a16="http://schemas.microsoft.com/office/drawing/2014/main" id="{E407E23F-306D-459A-BAD8-E3AC8BDB33FF}"/>
              </a:ext>
            </a:extLst>
          </p:cNvPr>
          <p:cNvSpPr txBox="1"/>
          <p:nvPr/>
        </p:nvSpPr>
        <p:spPr>
          <a:xfrm>
            <a:off x="180309" y="6920230"/>
            <a:ext cx="5559401" cy="430887"/>
          </a:xfrm>
          <a:prstGeom prst="rect">
            <a:avLst/>
          </a:prstGeom>
          <a:noFill/>
        </p:spPr>
        <p:txBody>
          <a:bodyPr wrap="square" rtlCol="0">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　＊「明日の日本を支える観光ビジョン」</a:t>
            </a:r>
          </a:p>
          <a:p>
            <a:endParaRPr kumimoji="1" lang="ja-JP" altLang="en-US" sz="1050" dirty="0"/>
          </a:p>
        </p:txBody>
      </p:sp>
      <p:sp>
        <p:nvSpPr>
          <p:cNvPr id="3" name="スライド番号プレースホルダー 2">
            <a:extLst>
              <a:ext uri="{FF2B5EF4-FFF2-40B4-BE49-F238E27FC236}">
                <a16:creationId xmlns:a16="http://schemas.microsoft.com/office/drawing/2014/main" id="{5F7AF746-1687-45A3-B616-61870B77156A}"/>
              </a:ext>
            </a:extLst>
          </p:cNvPr>
          <p:cNvSpPr>
            <a:spLocks noGrp="1"/>
          </p:cNvSpPr>
          <p:nvPr>
            <p:ph type="sldNum" sz="quarter" idx="12"/>
          </p:nvPr>
        </p:nvSpPr>
        <p:spPr>
          <a:xfrm>
            <a:off x="7812437" y="6844124"/>
            <a:ext cx="2268141" cy="383297"/>
          </a:xfrm>
        </p:spPr>
        <p:txBody>
          <a:bodyPr/>
          <a:lstStyle/>
          <a:p>
            <a:fld id="{29F2EF1E-626E-4657-9017-205445D3C8E1}" type="slidenum">
              <a:rPr kumimoji="1" lang="ja-JP" altLang="en-US" smtClean="0"/>
              <a:t>60</a:t>
            </a:fld>
            <a:endParaRPr kumimoji="1" lang="ja-JP" altLang="en-US" dirty="0"/>
          </a:p>
        </p:txBody>
      </p:sp>
    </p:spTree>
    <p:extLst>
      <p:ext uri="{BB962C8B-B14F-4D97-AF65-F5344CB8AC3E}">
        <p14:creationId xmlns:p14="http://schemas.microsoft.com/office/powerpoint/2010/main" val="3083495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871314931"/>
              </p:ext>
            </p:extLst>
          </p:nvPr>
        </p:nvGraphicFramePr>
        <p:xfrm>
          <a:off x="313267" y="1021847"/>
          <a:ext cx="9587042" cy="5757721"/>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757721">
                <a:tc>
                  <a:txBody>
                    <a:bodyPr/>
                    <a:lstStyle/>
                    <a:p>
                      <a:pPr marL="0" indent="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a:t>
                      </a:r>
                      <a:r>
                        <a:rPr lang="en-US" altLang="ja-JP" sz="1200" b="1" dirty="0">
                          <a:solidFill>
                            <a:schemeClr val="tx1"/>
                          </a:solidFill>
                          <a:latin typeface="BIZ UDPゴシック" panose="020B0400000000000000" pitchFamily="50" charset="-128"/>
                          <a:ea typeface="BIZ UDPゴシック" panose="020B0400000000000000" pitchFamily="50" charset="-128"/>
                        </a:rPr>
                        <a:t>UD</a:t>
                      </a:r>
                      <a:r>
                        <a:rPr lang="ja-JP" altLang="en-US" sz="1200" b="1" dirty="0">
                          <a:solidFill>
                            <a:schemeClr val="tx1"/>
                          </a:solidFill>
                          <a:latin typeface="BIZ UDPゴシック" panose="020B0400000000000000" pitchFamily="50" charset="-128"/>
                          <a:ea typeface="BIZ UDPゴシック" panose="020B0400000000000000" pitchFamily="50" charset="-128"/>
                        </a:rPr>
                        <a:t>タクシーのさらなる拡大</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・府内全域で</a:t>
                      </a:r>
                      <a:r>
                        <a:rPr lang="en-US" altLang="ja-JP" sz="1200" b="0" dirty="0">
                          <a:solidFill>
                            <a:schemeClr val="tx1"/>
                          </a:solidFill>
                          <a:latin typeface="BIZ UDPゴシック" panose="020B0400000000000000" pitchFamily="50" charset="-128"/>
                          <a:ea typeface="BIZ UDPゴシック" panose="020B0400000000000000" pitchFamily="50" charset="-128"/>
                        </a:rPr>
                        <a:t>UD</a:t>
                      </a:r>
                      <a:r>
                        <a:rPr lang="ja-JP" altLang="en-US" sz="1200" b="0" dirty="0">
                          <a:solidFill>
                            <a:schemeClr val="tx1"/>
                          </a:solidFill>
                          <a:latin typeface="BIZ UDPゴシック" panose="020B0400000000000000" pitchFamily="50" charset="-128"/>
                          <a:ea typeface="BIZ UDPゴシック" panose="020B0400000000000000" pitchFamily="50" charset="-128"/>
                        </a:rPr>
                        <a:t>タクシー導入が</a:t>
                      </a:r>
                      <a:br>
                        <a:rPr lang="en-US" altLang="ja-JP" sz="1200" b="0" dirty="0">
                          <a:solidFill>
                            <a:schemeClr val="tx1"/>
                          </a:solidFill>
                          <a:latin typeface="BIZ UDPゴシック" panose="020B0400000000000000" pitchFamily="50" charset="-128"/>
                          <a:ea typeface="BIZ UDPゴシック" panose="020B0400000000000000" pitchFamily="50" charset="-128"/>
                        </a:rPr>
                      </a:br>
                      <a:r>
                        <a:rPr lang="ja-JP" altLang="en-US" sz="1200" b="0" dirty="0">
                          <a:solidFill>
                            <a:schemeClr val="tx1"/>
                          </a:solidFill>
                          <a:latin typeface="BIZ UDPゴシック" panose="020B0400000000000000" pitchFamily="50" charset="-128"/>
                          <a:ea typeface="BIZ UDPゴシック" panose="020B0400000000000000" pitchFamily="50" charset="-128"/>
                        </a:rPr>
                        <a:t>拡大</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・誰もが安全・安心で快適に移動できる環境を実現</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endParaRPr lang="ja-JP" altLang="en-US"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a:t>
                      </a:r>
                      <a:r>
                        <a:rPr lang="en-US" altLang="ja-JP" sz="1200" b="1" dirty="0">
                          <a:solidFill>
                            <a:schemeClr val="tx1"/>
                          </a:solidFill>
                          <a:latin typeface="BIZ UDPゴシック" panose="020B0400000000000000" pitchFamily="50" charset="-128"/>
                          <a:ea typeface="BIZ UDPゴシック" panose="020B0400000000000000" pitchFamily="50" charset="-128"/>
                        </a:rPr>
                        <a:t>UD</a:t>
                      </a:r>
                      <a:r>
                        <a:rPr lang="ja-JP" altLang="en-US" sz="1200" b="1" dirty="0">
                          <a:solidFill>
                            <a:schemeClr val="tx1"/>
                          </a:solidFill>
                          <a:latin typeface="BIZ UDPゴシック" panose="020B0400000000000000" pitchFamily="50" charset="-128"/>
                          <a:ea typeface="BIZ UDPゴシック" panose="020B0400000000000000" pitchFamily="50" charset="-128"/>
                        </a:rPr>
                        <a:t>タクシーの導入拡大</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indent="-88900"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▶タクシー事業者への</a:t>
                      </a:r>
                      <a:r>
                        <a:rPr lang="en-US" altLang="ja-JP" sz="1100" b="0" dirty="0">
                          <a:solidFill>
                            <a:schemeClr val="tx1"/>
                          </a:solidFill>
                          <a:latin typeface="BIZ UDPゴシック" panose="020B0400000000000000" pitchFamily="50" charset="-128"/>
                          <a:ea typeface="BIZ UDPゴシック" panose="020B0400000000000000" pitchFamily="50" charset="-128"/>
                        </a:rPr>
                        <a:t>UD</a:t>
                      </a:r>
                      <a:r>
                        <a:rPr lang="ja-JP" altLang="en-US" sz="1100" b="0" dirty="0">
                          <a:solidFill>
                            <a:schemeClr val="tx1"/>
                          </a:solidFill>
                          <a:latin typeface="BIZ UDPゴシック" panose="020B0400000000000000" pitchFamily="50" charset="-128"/>
                          <a:ea typeface="BIZ UDPゴシック" panose="020B0400000000000000" pitchFamily="50" charset="-128"/>
                        </a:rPr>
                        <a:t>タクシー導入に対する補助事業実施により、府内全域で</a:t>
                      </a:r>
                      <a:r>
                        <a:rPr lang="en-US" altLang="ja-JP" sz="1100" b="0" dirty="0">
                          <a:solidFill>
                            <a:schemeClr val="tx1"/>
                          </a:solidFill>
                          <a:latin typeface="BIZ UDPゴシック" panose="020B0400000000000000" pitchFamily="50" charset="-128"/>
                          <a:ea typeface="BIZ UDPゴシック" panose="020B0400000000000000" pitchFamily="50" charset="-128"/>
                        </a:rPr>
                        <a:t>UD</a:t>
                      </a:r>
                      <a:r>
                        <a:rPr lang="ja-JP" altLang="en-US" sz="1100" b="0" dirty="0">
                          <a:solidFill>
                            <a:schemeClr val="tx1"/>
                          </a:solidFill>
                          <a:latin typeface="BIZ UDPゴシック" panose="020B0400000000000000" pitchFamily="50" charset="-128"/>
                          <a:ea typeface="BIZ UDPゴシック" panose="020B0400000000000000" pitchFamily="50" charset="-128"/>
                        </a:rPr>
                        <a:t>タクシーの導入が拡大</a:t>
                      </a:r>
                    </a:p>
                    <a:p>
                      <a:pPr marL="88900" indent="-88900"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▶現在の達成率については事業者への確認など調査中</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・府内全タクシー台数に対する</a:t>
                      </a:r>
                      <a:r>
                        <a:rPr lang="en-US" altLang="ja-JP" sz="1100" b="0" dirty="0">
                          <a:solidFill>
                            <a:schemeClr val="tx1"/>
                          </a:solidFill>
                          <a:latin typeface="BIZ UDPゴシック" panose="020B0400000000000000" pitchFamily="50" charset="-128"/>
                          <a:ea typeface="BIZ UDPゴシック" panose="020B0400000000000000" pitchFamily="50" charset="-128"/>
                        </a:rPr>
                        <a:t>UD</a:t>
                      </a:r>
                      <a:r>
                        <a:rPr lang="ja-JP" altLang="en-US" sz="1100" b="0" dirty="0">
                          <a:solidFill>
                            <a:schemeClr val="tx1"/>
                          </a:solidFill>
                          <a:latin typeface="BIZ UDPゴシック" panose="020B0400000000000000" pitchFamily="50" charset="-128"/>
                          <a:ea typeface="BIZ UDPゴシック" panose="020B0400000000000000" pitchFamily="50" charset="-128"/>
                        </a:rPr>
                        <a:t>タクシーの</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導入率</a:t>
                      </a:r>
                    </a:p>
                    <a:p>
                      <a:pPr marL="0" indent="0"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令和</a:t>
                      </a:r>
                      <a:r>
                        <a:rPr lang="en-US" altLang="ja-JP" sz="1100" b="0" dirty="0">
                          <a:solidFill>
                            <a:schemeClr val="tx1"/>
                          </a:solidFill>
                          <a:latin typeface="BIZ UDPゴシック" panose="020B0400000000000000" pitchFamily="50" charset="-128"/>
                          <a:ea typeface="BIZ UDPゴシック" panose="020B0400000000000000" pitchFamily="50" charset="-128"/>
                        </a:rPr>
                        <a:t>5</a:t>
                      </a:r>
                      <a:r>
                        <a:rPr lang="ja-JP" altLang="en-US" sz="1100" b="0" dirty="0">
                          <a:solidFill>
                            <a:schemeClr val="tx1"/>
                          </a:solidFill>
                          <a:latin typeface="BIZ UDPゴシック" panose="020B0400000000000000" pitchFamily="50" charset="-128"/>
                          <a:ea typeface="BIZ UDPゴシック" panose="020B0400000000000000" pitchFamily="50" charset="-128"/>
                        </a:rPr>
                        <a:t>年度末：約</a:t>
                      </a:r>
                      <a:r>
                        <a:rPr lang="en-US" altLang="ja-JP" sz="1100" b="0" dirty="0">
                          <a:solidFill>
                            <a:schemeClr val="tx1"/>
                          </a:solidFill>
                          <a:latin typeface="BIZ UDPゴシック" panose="020B0400000000000000" pitchFamily="50" charset="-128"/>
                          <a:ea typeface="BIZ UDPゴシック" panose="020B0400000000000000" pitchFamily="50" charset="-128"/>
                        </a:rPr>
                        <a:t>13</a:t>
                      </a: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a:solidFill>
                            <a:schemeClr val="tx1"/>
                          </a:solidFill>
                          <a:latin typeface="BIZ UDPゴシック" panose="020B0400000000000000" pitchFamily="50" charset="-128"/>
                          <a:ea typeface="BIZ UDPゴシック" panose="020B0400000000000000" pitchFamily="50" charset="-128"/>
                        </a:rPr>
                        <a:t>3</a:t>
                      </a:r>
                      <a:r>
                        <a:rPr lang="ja-JP" altLang="en-US" sz="1100" b="0" dirty="0">
                          <a:solidFill>
                            <a:schemeClr val="tx1"/>
                          </a:solidFill>
                          <a:latin typeface="BIZ UDPゴシック" panose="020B0400000000000000" pitchFamily="50" charset="-128"/>
                          <a:ea typeface="BIZ UDPゴシック" panose="020B0400000000000000" pitchFamily="50" charset="-128"/>
                        </a:rPr>
                        <a:t>％</a:t>
                      </a:r>
                    </a:p>
                    <a:p>
                      <a:pPr marL="0" indent="0"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令和</a:t>
                      </a:r>
                      <a:r>
                        <a:rPr lang="en-US" altLang="ja-JP" sz="1100" b="0" dirty="0">
                          <a:solidFill>
                            <a:schemeClr val="tx1"/>
                          </a:solidFill>
                          <a:latin typeface="BIZ UDPゴシック" panose="020B0400000000000000" pitchFamily="50" charset="-128"/>
                          <a:ea typeface="BIZ UDPゴシック" panose="020B0400000000000000" pitchFamily="50" charset="-128"/>
                        </a:rPr>
                        <a:t>6</a:t>
                      </a:r>
                      <a:r>
                        <a:rPr lang="ja-JP" altLang="en-US" sz="1100" b="0" dirty="0">
                          <a:solidFill>
                            <a:schemeClr val="tx1"/>
                          </a:solidFill>
                          <a:latin typeface="BIZ UDPゴシック" panose="020B0400000000000000" pitchFamily="50" charset="-128"/>
                          <a:ea typeface="BIZ UDPゴシック" panose="020B0400000000000000" pitchFamily="50" charset="-128"/>
                        </a:rPr>
                        <a:t>年度末：約</a:t>
                      </a:r>
                      <a:r>
                        <a:rPr lang="en-US" altLang="ja-JP" sz="1100" b="0" dirty="0">
                          <a:solidFill>
                            <a:schemeClr val="tx1"/>
                          </a:solidFill>
                          <a:latin typeface="BIZ UDPゴシック" panose="020B0400000000000000" pitchFamily="50" charset="-128"/>
                          <a:ea typeface="BIZ UDPゴシック" panose="020B0400000000000000" pitchFamily="50" charset="-128"/>
                        </a:rPr>
                        <a:t>21</a:t>
                      </a: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a:solidFill>
                            <a:schemeClr val="tx1"/>
                          </a:solidFill>
                          <a:latin typeface="BIZ UDPゴシック" panose="020B0400000000000000" pitchFamily="50" charset="-128"/>
                          <a:ea typeface="BIZ UDPゴシック" panose="020B0400000000000000" pitchFamily="50" charset="-128"/>
                        </a:rPr>
                        <a:t>3</a:t>
                      </a:r>
                      <a:r>
                        <a:rPr lang="ja-JP" altLang="en-US" sz="1100" b="0" dirty="0">
                          <a:solidFill>
                            <a:schemeClr val="tx1"/>
                          </a:solidFill>
                          <a:latin typeface="BIZ UDPゴシック" panose="020B0400000000000000" pitchFamily="50" charset="-128"/>
                          <a:ea typeface="BIZ UDPゴシック" panose="020B0400000000000000" pitchFamily="50" charset="-128"/>
                        </a:rPr>
                        <a:t>％</a:t>
                      </a:r>
                    </a:p>
                    <a:p>
                      <a:pPr marL="0" indent="0"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令和</a:t>
                      </a:r>
                      <a:r>
                        <a:rPr lang="en-US" altLang="ja-JP" sz="1100" b="0" dirty="0">
                          <a:solidFill>
                            <a:schemeClr val="tx1"/>
                          </a:solidFill>
                          <a:latin typeface="BIZ UDPゴシック" panose="020B0400000000000000" pitchFamily="50" charset="-128"/>
                          <a:ea typeface="BIZ UDPゴシック" panose="020B0400000000000000" pitchFamily="50" charset="-128"/>
                        </a:rPr>
                        <a:t>7</a:t>
                      </a:r>
                      <a:r>
                        <a:rPr lang="ja-JP" altLang="en-US" sz="1100" b="0" dirty="0">
                          <a:solidFill>
                            <a:schemeClr val="tx1"/>
                          </a:solidFill>
                          <a:latin typeface="BIZ UDPゴシック" panose="020B0400000000000000" pitchFamily="50" charset="-128"/>
                          <a:ea typeface="BIZ UDPゴシック" panose="020B0400000000000000" pitchFamily="50" charset="-128"/>
                        </a:rPr>
                        <a:t>年度末：実績調査中</a:t>
                      </a:r>
                    </a:p>
                    <a:p>
                      <a:pPr marL="0" indent="0" algn="l" defTabSz="443194">
                        <a:lnSpc>
                          <a:spcPct val="100000"/>
                        </a:lnSpc>
                        <a:spcBef>
                          <a:spcPts val="0"/>
                        </a:spcBef>
                        <a:spcAft>
                          <a:spcPts val="0"/>
                        </a:spcAft>
                        <a:defRPr/>
                      </a:pPr>
                      <a:endParaRPr lang="ja-JP" altLang="en-US" sz="12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77800" marR="0" lvl="0" indent="-17780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noProof="0" dirty="0">
                          <a:solidFill>
                            <a:schemeClr val="tx1"/>
                          </a:solidFill>
                          <a:latin typeface="BIZ UDPゴシック" panose="020B0400000000000000" pitchFamily="50" charset="-128"/>
                          <a:ea typeface="BIZ UDPゴシック"/>
                        </a:rPr>
                        <a:t>□万博に向けて策定された「ユニバーサルデザインガイドライン」をレガシーに、</a:t>
                      </a:r>
                      <a:r>
                        <a:rPr lang="ja-JP" altLang="en-US" sz="1200" b="1" i="0" u="none" strike="noStrike" noProof="0" dirty="0">
                          <a:solidFill>
                            <a:schemeClr val="tx1"/>
                          </a:solidFill>
                          <a:latin typeface="BIZ UDPゴシック" panose="020B0400000000000000" pitchFamily="50" charset="-128"/>
                          <a:ea typeface="BIZ UDPゴシック"/>
                        </a:rPr>
                        <a:t>誰もが安全・安心で快適に</a:t>
                      </a:r>
                      <a:br>
                        <a:rPr lang="en-US" altLang="ja-JP" sz="1200" b="1" i="0" u="none" strike="noStrike" noProof="0" dirty="0">
                          <a:solidFill>
                            <a:schemeClr val="tx1"/>
                          </a:solidFill>
                          <a:latin typeface="BIZ UDPゴシック" panose="020B0400000000000000" pitchFamily="50" charset="-128"/>
                          <a:ea typeface="BIZ UDPゴシック"/>
                        </a:rPr>
                      </a:br>
                      <a:r>
                        <a:rPr lang="ja-JP" altLang="en-US" sz="1200" b="1" i="0" u="none" strike="noStrike" noProof="0" dirty="0">
                          <a:solidFill>
                            <a:schemeClr val="tx1"/>
                          </a:solidFill>
                          <a:latin typeface="BIZ UDPゴシック" panose="020B0400000000000000" pitchFamily="50" charset="-128"/>
                          <a:ea typeface="BIZ UDPゴシック"/>
                        </a:rPr>
                        <a:t>移動できる環境の実現</a:t>
                      </a:r>
                      <a:endParaRPr kumimoji="1" lang="en-US" altLang="ja-JP" sz="1200" b="1" dirty="0">
                        <a:solidFill>
                          <a:schemeClr val="tx1"/>
                        </a:solidFill>
                        <a:latin typeface="BIZ UDPゴシック" panose="020B0400000000000000" pitchFamily="50" charset="-128"/>
                        <a:ea typeface="BIZ UDPゴシック"/>
                      </a:endParaRPr>
                    </a:p>
                    <a:p>
                      <a:pPr marL="88900" indent="-88900" algn="l">
                        <a:lnSpc>
                          <a:spcPct val="100000"/>
                        </a:lnSpc>
                        <a:spcBef>
                          <a:spcPts val="0"/>
                        </a:spcBef>
                        <a:spcAft>
                          <a:spcPts val="0"/>
                        </a:spcAft>
                      </a:pPr>
                      <a:r>
                        <a:rPr lang="ja-JP" altLang="en-US" sz="1100" b="1" dirty="0">
                          <a:solidFill>
                            <a:schemeClr val="tx1"/>
                          </a:solidFill>
                          <a:latin typeface="BIZ UDPゴシック" panose="020B0400000000000000" pitchFamily="50" charset="-128"/>
                          <a:ea typeface="BIZ UDPゴシック"/>
                        </a:rPr>
                        <a:t>・</a:t>
                      </a:r>
                      <a:r>
                        <a:rPr kumimoji="1" lang="ja-JP" altLang="en-US" sz="1100" b="0" dirty="0">
                          <a:solidFill>
                            <a:schemeClr val="tx1"/>
                          </a:solidFill>
                          <a:latin typeface="BIZ UDPゴシック" panose="020B0400000000000000" pitchFamily="50" charset="-128"/>
                          <a:ea typeface="BIZ UDPゴシック"/>
                        </a:rPr>
                        <a:t>今後も引き続きユニバーサルツーリズム</a:t>
                      </a:r>
                      <a:r>
                        <a:rPr lang="ja-JP" altLang="en-US" sz="1100" b="0" dirty="0">
                          <a:solidFill>
                            <a:schemeClr val="tx1"/>
                          </a:solidFill>
                          <a:latin typeface="BIZ UDPゴシック" panose="020B0400000000000000" pitchFamily="50" charset="-128"/>
                          <a:ea typeface="BIZ UDPゴシック"/>
                        </a:rPr>
                        <a:t>の推進に向け、</a:t>
                      </a:r>
                      <a:r>
                        <a:rPr kumimoji="1" lang="en-US" altLang="ja-JP" sz="1100" b="0" dirty="0">
                          <a:solidFill>
                            <a:schemeClr val="tx1"/>
                          </a:solidFill>
                          <a:latin typeface="BIZ UDPゴシック" panose="020B0400000000000000" pitchFamily="50" charset="-128"/>
                          <a:ea typeface="BIZ UDPゴシック"/>
                        </a:rPr>
                        <a:t>UD</a:t>
                      </a:r>
                      <a:r>
                        <a:rPr kumimoji="1" lang="ja-JP" altLang="en-US" sz="1100" b="0" dirty="0">
                          <a:solidFill>
                            <a:schemeClr val="tx1"/>
                          </a:solidFill>
                          <a:latin typeface="BIZ UDPゴシック" panose="020B0400000000000000" pitchFamily="50" charset="-128"/>
                          <a:ea typeface="BIZ UDPゴシック"/>
                        </a:rPr>
                        <a:t>タクシーの普及促進を図る</a:t>
                      </a:r>
                      <a:endParaRPr kumimoji="1" lang="ja-JP" altLang="en-US" sz="1100" dirty="0">
                        <a:solidFill>
                          <a:schemeClr val="tx1"/>
                        </a:solidFill>
                        <a:latin typeface="BIZ UDPゴシック" panose="020B0400000000000000" pitchFamily="50" charset="-128"/>
                        <a:ea typeface="BIZ UDPゴシック"/>
                      </a:endParaRPr>
                    </a:p>
                    <a:p>
                      <a:pPr marL="88900" indent="-8890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◆国への要望事項</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UD</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タクシーを導入するタクシー事業者への支援の継続</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（財源の確保）</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461665"/>
          </a:xfrm>
          <a:prstGeom prst="rect">
            <a:avLst/>
          </a:prstGeom>
          <a:noFill/>
          <a:ln w="6350">
            <a:noFill/>
            <a:prstDash val="solid"/>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首都圏では、東京オリンピック・パラリンピックを契機に、ユニバーサルデザインタクシーの普及が大きく前進。大阪においても、万博を契機に誰もが利用しやすいユニバーサルデザインタクシーの導入拡大を推進。引き続き普及促進を図る。</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移動の利便性（</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ＵＤタクシーの普及）</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831288"/>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grpSp>
        <p:nvGrpSpPr>
          <p:cNvPr id="10" name="グループ化 9">
            <a:extLst>
              <a:ext uri="{FF2B5EF4-FFF2-40B4-BE49-F238E27FC236}">
                <a16:creationId xmlns:a16="http://schemas.microsoft.com/office/drawing/2014/main" id="{779C91B2-A0EA-4D99-93F4-C9628466CD80}"/>
              </a:ext>
            </a:extLst>
          </p:cNvPr>
          <p:cNvGrpSpPr/>
          <p:nvPr/>
        </p:nvGrpSpPr>
        <p:grpSpPr>
          <a:xfrm>
            <a:off x="558884" y="2925962"/>
            <a:ext cx="2036882" cy="2576025"/>
            <a:chOff x="7064424" y="2957715"/>
            <a:chExt cx="2532595" cy="3055611"/>
          </a:xfrm>
        </p:grpSpPr>
        <p:pic>
          <p:nvPicPr>
            <p:cNvPr id="11" name="図 10">
              <a:extLst>
                <a:ext uri="{FF2B5EF4-FFF2-40B4-BE49-F238E27FC236}">
                  <a16:creationId xmlns:a16="http://schemas.microsoft.com/office/drawing/2014/main" id="{4EEC6670-6406-4260-A405-1AE2998B6A5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064424" y="2957715"/>
              <a:ext cx="2532595" cy="1357950"/>
            </a:xfrm>
            <a:prstGeom prst="rect">
              <a:avLst/>
            </a:prstGeom>
          </p:spPr>
        </p:pic>
        <p:sp>
          <p:nvSpPr>
            <p:cNvPr id="12" name="テキスト ボックス 8">
              <a:extLst>
                <a:ext uri="{FF2B5EF4-FFF2-40B4-BE49-F238E27FC236}">
                  <a16:creationId xmlns:a16="http://schemas.microsoft.com/office/drawing/2014/main" id="{A5BB2DD3-C500-4BBE-A2D4-A33E608C6014}"/>
                </a:ext>
              </a:extLst>
            </p:cNvPr>
            <p:cNvSpPr txBox="1">
              <a:spLocks noChangeArrowheads="1"/>
            </p:cNvSpPr>
            <p:nvPr/>
          </p:nvSpPr>
          <p:spPr bwMode="auto">
            <a:xfrm>
              <a:off x="7153856" y="5783809"/>
              <a:ext cx="2287962" cy="2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トヨタジャパンタクシー</a:t>
              </a:r>
              <a:r>
                <a:rPr lang="en-US" altLang="ja-JP" sz="700" dirty="0">
                  <a:latin typeface="BIZ UDPゴシック" panose="020B0400000000000000" pitchFamily="50" charset="-128"/>
                  <a:ea typeface="BIZ UDPゴシック" panose="020B0400000000000000" pitchFamily="50" charset="-128"/>
                </a:rPr>
                <a:t>HP</a:t>
              </a:r>
            </a:p>
          </p:txBody>
        </p:sp>
        <p:pic>
          <p:nvPicPr>
            <p:cNvPr id="14" name="図 13">
              <a:extLst>
                <a:ext uri="{FF2B5EF4-FFF2-40B4-BE49-F238E27FC236}">
                  <a16:creationId xmlns:a16="http://schemas.microsoft.com/office/drawing/2014/main" id="{3591A225-5FA5-41B3-9682-55774690385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53856" y="4443303"/>
              <a:ext cx="2443163" cy="1285875"/>
            </a:xfrm>
            <a:prstGeom prst="rect">
              <a:avLst/>
            </a:prstGeom>
          </p:spPr>
        </p:pic>
      </p:grpSp>
      <p:sp>
        <p:nvSpPr>
          <p:cNvPr id="2" name="スライド番号プレースホルダー 1">
            <a:extLst>
              <a:ext uri="{FF2B5EF4-FFF2-40B4-BE49-F238E27FC236}">
                <a16:creationId xmlns:a16="http://schemas.microsoft.com/office/drawing/2014/main" id="{448EF75B-CE16-4F81-9955-DB4F35E513F1}"/>
              </a:ext>
            </a:extLst>
          </p:cNvPr>
          <p:cNvSpPr>
            <a:spLocks noGrp="1"/>
          </p:cNvSpPr>
          <p:nvPr>
            <p:ph type="sldNum" sz="quarter" idx="12"/>
          </p:nvPr>
        </p:nvSpPr>
        <p:spPr/>
        <p:txBody>
          <a:bodyPr/>
          <a:lstStyle/>
          <a:p>
            <a:fld id="{29F2EF1E-626E-4657-9017-205445D3C8E1}" type="slidenum">
              <a:rPr kumimoji="1" lang="ja-JP" altLang="en-US" smtClean="0"/>
              <a:t>87</a:t>
            </a:fld>
            <a:endParaRPr kumimoji="1" lang="ja-JP" altLang="en-US" dirty="0"/>
          </a:p>
        </p:txBody>
      </p:sp>
    </p:spTree>
    <p:extLst>
      <p:ext uri="{BB962C8B-B14F-4D97-AF65-F5344CB8AC3E}">
        <p14:creationId xmlns:p14="http://schemas.microsoft.com/office/powerpoint/2010/main" val="2148232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移動の利便性（</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ＵＤタクシーの普及）</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4"/>
            <a:ext cx="226746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7467" y="1405214"/>
            <a:ext cx="9280316" cy="1191923"/>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0" indent="0" algn="l" defTabSz="443194">
              <a:lnSpc>
                <a:spcPct val="100000"/>
              </a:lnSpc>
              <a:spcBef>
                <a:spcPts val="0"/>
              </a:spcBef>
              <a:spcAft>
                <a:spcPts val="0"/>
              </a:spcAft>
              <a:defRPr/>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0" dirty="0">
                <a:solidFill>
                  <a:schemeClr val="tx1"/>
                </a:solidFill>
                <a:latin typeface="BIZ UDPゴシック" panose="020B0400000000000000" pitchFamily="50" charset="-128"/>
                <a:ea typeface="BIZ UDPゴシック" panose="020B0400000000000000" pitchFamily="50" charset="-128"/>
              </a:rPr>
              <a:t>タクシー事業者への</a:t>
            </a:r>
            <a:r>
              <a:rPr lang="en-US" altLang="ja-JP" sz="1400" b="0" dirty="0">
                <a:solidFill>
                  <a:schemeClr val="tx1"/>
                </a:solidFill>
                <a:latin typeface="BIZ UDPゴシック" panose="020B0400000000000000" pitchFamily="50" charset="-128"/>
                <a:ea typeface="BIZ UDPゴシック" panose="020B0400000000000000" pitchFamily="50" charset="-128"/>
              </a:rPr>
              <a:t>UD</a:t>
            </a:r>
            <a:r>
              <a:rPr lang="ja-JP" altLang="en-US" sz="1400" b="0" dirty="0">
                <a:solidFill>
                  <a:schemeClr val="tx1"/>
                </a:solidFill>
                <a:latin typeface="BIZ UDPゴシック" panose="020B0400000000000000" pitchFamily="50" charset="-128"/>
                <a:ea typeface="BIZ UDPゴシック" panose="020B0400000000000000" pitchFamily="50" charset="-128"/>
              </a:rPr>
              <a:t>タクシー導入に対する補助事業実施により、府内全域で</a:t>
            </a:r>
            <a:r>
              <a:rPr lang="en-US" altLang="ja-JP" sz="1400" b="0" dirty="0">
                <a:solidFill>
                  <a:schemeClr val="tx1"/>
                </a:solidFill>
                <a:latin typeface="BIZ UDPゴシック" panose="020B0400000000000000" pitchFamily="50" charset="-128"/>
                <a:ea typeface="BIZ UDPゴシック" panose="020B0400000000000000" pitchFamily="50" charset="-128"/>
              </a:rPr>
              <a:t>UD</a:t>
            </a:r>
            <a:r>
              <a:rPr lang="ja-JP" altLang="en-US" sz="1400" b="0" dirty="0">
                <a:solidFill>
                  <a:schemeClr val="tx1"/>
                </a:solidFill>
                <a:latin typeface="BIZ UDPゴシック" panose="020B0400000000000000" pitchFamily="50" charset="-128"/>
                <a:ea typeface="BIZ UDPゴシック" panose="020B0400000000000000" pitchFamily="50" charset="-128"/>
              </a:rPr>
              <a:t>タクシーの導入が拡大</a:t>
            </a:r>
          </a:p>
          <a:p>
            <a:pPr marL="0" indent="0" algn="l" defTabSz="443194">
              <a:lnSpc>
                <a:spcPct val="100000"/>
              </a:lnSpc>
              <a:spcBef>
                <a:spcPts val="0"/>
              </a:spcBef>
              <a:spcAft>
                <a:spcPts val="0"/>
              </a:spcAft>
              <a:defRPr/>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0" dirty="0">
                <a:solidFill>
                  <a:schemeClr val="tx1"/>
                </a:solidFill>
                <a:latin typeface="BIZ UDPゴシック" panose="020B0400000000000000" pitchFamily="50" charset="-128"/>
                <a:ea typeface="BIZ UDPゴシック" panose="020B0400000000000000" pitchFamily="50" charset="-128"/>
              </a:rPr>
              <a:t>府内全タクシー台数に対する</a:t>
            </a:r>
            <a:r>
              <a:rPr lang="en-US" altLang="ja-JP" sz="1400" b="0" dirty="0">
                <a:solidFill>
                  <a:schemeClr val="tx1"/>
                </a:solidFill>
                <a:latin typeface="BIZ UDPゴシック" panose="020B0400000000000000" pitchFamily="50" charset="-128"/>
                <a:ea typeface="BIZ UDPゴシック" panose="020B0400000000000000" pitchFamily="50" charset="-128"/>
              </a:rPr>
              <a:t>UD</a:t>
            </a:r>
            <a:r>
              <a:rPr lang="ja-JP" altLang="en-US" sz="1400" b="0" dirty="0">
                <a:solidFill>
                  <a:schemeClr val="tx1"/>
                </a:solidFill>
                <a:latin typeface="BIZ UDPゴシック" panose="020B0400000000000000" pitchFamily="50" charset="-128"/>
                <a:ea typeface="BIZ UDPゴシック" panose="020B0400000000000000" pitchFamily="50" charset="-128"/>
              </a:rPr>
              <a:t>タクシーの導入率</a:t>
            </a:r>
          </a:p>
          <a:p>
            <a:pPr marL="0" indent="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　令和</a:t>
            </a:r>
            <a:r>
              <a:rPr lang="en-US" altLang="ja-JP" sz="1400" b="0" dirty="0">
                <a:solidFill>
                  <a:schemeClr val="tx1"/>
                </a:solidFill>
                <a:latin typeface="BIZ UDPゴシック" panose="020B0400000000000000" pitchFamily="50" charset="-128"/>
                <a:ea typeface="BIZ UDPゴシック" panose="020B0400000000000000" pitchFamily="50" charset="-128"/>
              </a:rPr>
              <a:t>5</a:t>
            </a:r>
            <a:r>
              <a:rPr lang="ja-JP" altLang="en-US" sz="1400" b="0" dirty="0">
                <a:solidFill>
                  <a:schemeClr val="tx1"/>
                </a:solidFill>
                <a:latin typeface="BIZ UDPゴシック" panose="020B0400000000000000" pitchFamily="50" charset="-128"/>
                <a:ea typeface="BIZ UDPゴシック" panose="020B0400000000000000" pitchFamily="50" charset="-128"/>
              </a:rPr>
              <a:t>年度末：約</a:t>
            </a:r>
            <a:r>
              <a:rPr lang="en-US" altLang="ja-JP" sz="1400" b="0" dirty="0">
                <a:solidFill>
                  <a:schemeClr val="tx1"/>
                </a:solidFill>
                <a:latin typeface="BIZ UDPゴシック" panose="020B0400000000000000" pitchFamily="50" charset="-128"/>
                <a:ea typeface="BIZ UDPゴシック" panose="020B0400000000000000" pitchFamily="50" charset="-128"/>
              </a:rPr>
              <a:t>13</a:t>
            </a: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en-US" altLang="ja-JP" sz="1400" b="0" dirty="0">
                <a:solidFill>
                  <a:schemeClr val="tx1"/>
                </a:solidFill>
                <a:latin typeface="BIZ UDPゴシック" panose="020B0400000000000000" pitchFamily="50" charset="-128"/>
                <a:ea typeface="BIZ UDPゴシック" panose="020B0400000000000000" pitchFamily="50" charset="-128"/>
              </a:rPr>
              <a:t>3</a:t>
            </a:r>
            <a:r>
              <a:rPr lang="ja-JP" altLang="en-US" sz="1400" b="0" dirty="0">
                <a:solidFill>
                  <a:schemeClr val="tx1"/>
                </a:solidFill>
                <a:latin typeface="BIZ UDPゴシック" panose="020B0400000000000000" pitchFamily="50" charset="-128"/>
                <a:ea typeface="BIZ UDPゴシック" panose="020B0400000000000000" pitchFamily="50" charset="-128"/>
              </a:rPr>
              <a:t>％</a:t>
            </a:r>
          </a:p>
          <a:p>
            <a:pPr marL="0" indent="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　令和</a:t>
            </a:r>
            <a:r>
              <a:rPr lang="en-US" altLang="ja-JP" sz="1400" b="0" dirty="0">
                <a:solidFill>
                  <a:schemeClr val="tx1"/>
                </a:solidFill>
                <a:latin typeface="BIZ UDPゴシック" panose="020B0400000000000000" pitchFamily="50" charset="-128"/>
                <a:ea typeface="BIZ UDPゴシック" panose="020B0400000000000000" pitchFamily="50" charset="-128"/>
              </a:rPr>
              <a:t>6</a:t>
            </a:r>
            <a:r>
              <a:rPr lang="ja-JP" altLang="en-US" sz="1400" b="0" dirty="0">
                <a:solidFill>
                  <a:schemeClr val="tx1"/>
                </a:solidFill>
                <a:latin typeface="BIZ UDPゴシック" panose="020B0400000000000000" pitchFamily="50" charset="-128"/>
                <a:ea typeface="BIZ UDPゴシック" panose="020B0400000000000000" pitchFamily="50" charset="-128"/>
              </a:rPr>
              <a:t>年度末：約</a:t>
            </a:r>
            <a:r>
              <a:rPr lang="en-US" altLang="ja-JP" sz="1400" b="0" dirty="0">
                <a:solidFill>
                  <a:schemeClr val="tx1"/>
                </a:solidFill>
                <a:latin typeface="BIZ UDPゴシック" panose="020B0400000000000000" pitchFamily="50" charset="-128"/>
                <a:ea typeface="BIZ UDPゴシック" panose="020B0400000000000000" pitchFamily="50" charset="-128"/>
              </a:rPr>
              <a:t>21</a:t>
            </a: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en-US" altLang="ja-JP" sz="1400" b="0" dirty="0">
                <a:solidFill>
                  <a:schemeClr val="tx1"/>
                </a:solidFill>
                <a:latin typeface="BIZ UDPゴシック" panose="020B0400000000000000" pitchFamily="50" charset="-128"/>
                <a:ea typeface="BIZ UDPゴシック" panose="020B0400000000000000" pitchFamily="50" charset="-128"/>
              </a:rPr>
              <a:t>3</a:t>
            </a:r>
            <a:r>
              <a:rPr lang="ja-JP" altLang="en-US" sz="1400" b="0" dirty="0">
                <a:solidFill>
                  <a:schemeClr val="tx1"/>
                </a:solidFill>
                <a:latin typeface="BIZ UDPゴシック" panose="020B0400000000000000" pitchFamily="50" charset="-128"/>
                <a:ea typeface="BIZ UDPゴシック" panose="020B0400000000000000" pitchFamily="50" charset="-128"/>
              </a:rPr>
              <a:t>％</a:t>
            </a:r>
          </a:p>
          <a:p>
            <a:pPr marL="0" indent="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　令和</a:t>
            </a:r>
            <a:r>
              <a:rPr lang="en-US" altLang="ja-JP" sz="1400" b="0" dirty="0">
                <a:solidFill>
                  <a:schemeClr val="tx1"/>
                </a:solidFill>
                <a:latin typeface="BIZ UDPゴシック" panose="020B0400000000000000" pitchFamily="50" charset="-128"/>
                <a:ea typeface="BIZ UDPゴシック" panose="020B0400000000000000" pitchFamily="50" charset="-128"/>
              </a:rPr>
              <a:t>7</a:t>
            </a:r>
            <a:r>
              <a:rPr lang="ja-JP" altLang="en-US" sz="1400" b="0" dirty="0">
                <a:solidFill>
                  <a:schemeClr val="tx1"/>
                </a:solidFill>
                <a:latin typeface="BIZ UDPゴシック" panose="020B0400000000000000" pitchFamily="50" charset="-128"/>
                <a:ea typeface="BIZ UDPゴシック" panose="020B0400000000000000" pitchFamily="50" charset="-128"/>
              </a:rPr>
              <a:t>年度末：実績調査中</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l" defTabSz="443194">
              <a:lnSpc>
                <a:spcPct val="100000"/>
              </a:lnSpc>
              <a:spcBef>
                <a:spcPts val="0"/>
              </a:spcBef>
              <a:spcAft>
                <a:spcPts val="0"/>
              </a:spcAft>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lang="en-US" altLang="ja-JP" sz="1400" b="1" dirty="0">
                <a:solidFill>
                  <a:schemeClr val="tx1"/>
                </a:solidFill>
                <a:latin typeface="BIZ UDPゴシック" panose="020B0400000000000000" pitchFamily="50" charset="-128"/>
                <a:ea typeface="BIZ UDPゴシック" panose="020B0400000000000000" pitchFamily="50" charset="-128"/>
              </a:rPr>
              <a:t>UD</a:t>
            </a:r>
            <a:r>
              <a:rPr lang="ja-JP" altLang="en-US" sz="1400" b="1" dirty="0">
                <a:solidFill>
                  <a:schemeClr val="tx1"/>
                </a:solidFill>
                <a:latin typeface="BIZ UDPゴシック" panose="020B0400000000000000" pitchFamily="50" charset="-128"/>
                <a:ea typeface="BIZ UDPゴシック" panose="020B0400000000000000" pitchFamily="50" charset="-128"/>
              </a:rPr>
              <a:t>タクシーの導入拡大　</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350964" y="3170833"/>
            <a:ext cx="5857906" cy="3903633"/>
          </a:xfrm>
          <a:prstGeom prst="rect">
            <a:avLst/>
          </a:prstGeom>
          <a:noFill/>
        </p:spPr>
        <p:txBody>
          <a:bodyPr wrap="square">
            <a:spAutoFit/>
          </a:bodyPr>
          <a:lstStyle/>
          <a:p>
            <a:pPr marL="92075" indent="-92075">
              <a:spcAft>
                <a:spcPts val="975"/>
              </a:spcAft>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lang="en-US" altLang="ja-JP" sz="1400" b="1" dirty="0">
                <a:solidFill>
                  <a:schemeClr val="tx1"/>
                </a:solidFill>
                <a:latin typeface="BIZ UDPゴシック" panose="020B0400000000000000" pitchFamily="50" charset="-128"/>
                <a:ea typeface="BIZ UDPゴシック" panose="020B0400000000000000" pitchFamily="50" charset="-128"/>
              </a:rPr>
              <a:t>UD</a:t>
            </a:r>
            <a:r>
              <a:rPr lang="ja-JP" altLang="en-US" sz="1400" b="1" dirty="0">
                <a:solidFill>
                  <a:schemeClr val="tx1"/>
                </a:solidFill>
                <a:latin typeface="BIZ UDPゴシック" panose="020B0400000000000000" pitchFamily="50" charset="-128"/>
                <a:ea typeface="BIZ UDPゴシック" panose="020B0400000000000000" pitchFamily="50" charset="-128"/>
              </a:rPr>
              <a:t>タクシーの普及促進</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marL="182563" indent="-92075">
              <a:spcAft>
                <a:spcPts val="975"/>
              </a:spcAft>
            </a:pPr>
            <a:r>
              <a:rPr lang="ja-JP" altLang="en-US" sz="1200" dirty="0">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誰もが利用しやすいユニバーサルデザイン（</a:t>
            </a:r>
            <a:r>
              <a:rPr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）タクシーの導入率を、万博開催までに</a:t>
            </a:r>
            <a:r>
              <a:rPr lang="en-US" altLang="ja-JP" sz="1200" dirty="0">
                <a:solidFill>
                  <a:schemeClr val="tx1"/>
                </a:solidFill>
                <a:latin typeface="BIZ UDPゴシック" panose="020B0400000000000000" pitchFamily="50" charset="-128"/>
                <a:ea typeface="BIZ UDPゴシック" panose="020B0400000000000000" pitchFamily="50" charset="-128"/>
              </a:rPr>
              <a:t>25</a:t>
            </a:r>
            <a:r>
              <a:rPr lang="ja-JP" altLang="en-US" sz="1200" dirty="0">
                <a:solidFill>
                  <a:schemeClr val="tx1"/>
                </a:solidFill>
                <a:latin typeface="BIZ UDPゴシック" panose="020B0400000000000000" pitchFamily="50" charset="-128"/>
                <a:ea typeface="BIZ UDPゴシック" panose="020B0400000000000000" pitchFamily="50" charset="-128"/>
              </a:rPr>
              <a:t>％の達成をめざし、タクシー事業者が導入する</a:t>
            </a:r>
            <a:r>
              <a:rPr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タクシーの車両本体に係る経費の一部を補助</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92075" indent="-92075">
              <a:spcAft>
                <a:spcPts val="975"/>
              </a:spcAft>
            </a:pPr>
            <a:endParaRPr lang="en-US" altLang="ja-JP" sz="100" dirty="0">
              <a:solidFill>
                <a:schemeClr val="tx1"/>
              </a:solidFill>
              <a:latin typeface="BIZ UDPゴシック" panose="020B0400000000000000" pitchFamily="50" charset="-128"/>
              <a:ea typeface="BIZ UDPゴシック" panose="020B0400000000000000" pitchFamily="50" charset="-128"/>
            </a:endParaRPr>
          </a:p>
          <a:p>
            <a:pPr marL="263525">
              <a:lnSpc>
                <a:spcPts val="1000"/>
              </a:lnSpc>
              <a:spcAft>
                <a:spcPts val="975"/>
              </a:spcAft>
            </a:pPr>
            <a:r>
              <a:rPr lang="ja-JP" altLang="en-US" sz="1200" b="1" dirty="0">
                <a:solidFill>
                  <a:schemeClr val="tx1"/>
                </a:solidFill>
                <a:latin typeface="BIZ UDPゴシック" panose="020B0400000000000000" pitchFamily="50" charset="-128"/>
                <a:ea typeface="BIZ UDPゴシック" panose="020B0400000000000000" pitchFamily="50" charset="-128"/>
              </a:rPr>
              <a:t>大阪府（</a:t>
            </a:r>
            <a:r>
              <a:rPr lang="ja-JP" altLang="en-US" sz="1200" dirty="0">
                <a:solidFill>
                  <a:schemeClr val="tx1"/>
                </a:solidFill>
                <a:latin typeface="BIZ UDPゴシック" panose="020B0400000000000000" pitchFamily="50" charset="-128"/>
                <a:ea typeface="BIZ UDPゴシック" panose="020B0400000000000000" pitchFamily="50" charset="-128"/>
              </a:rPr>
              <a:t>事業期間</a:t>
            </a:r>
            <a:r>
              <a:rPr lang="ja-JP" altLang="en-US" sz="1200" dirty="0">
                <a:latin typeface="BIZ UDPゴシック" panose="020B0400000000000000" pitchFamily="50" charset="-128"/>
                <a:ea typeface="BIZ UDPゴシック" panose="020B0400000000000000" pitchFamily="50" charset="-128"/>
              </a:rPr>
              <a:t>令和４</a:t>
            </a:r>
            <a:r>
              <a:rPr lang="ja-JP" altLang="en-US" sz="1200" dirty="0">
                <a:solidFill>
                  <a:schemeClr val="tx1"/>
                </a:solidFill>
                <a:latin typeface="BIZ UDPゴシック" panose="020B0400000000000000" pitchFamily="50" charset="-128"/>
                <a:ea typeface="BIZ UDPゴシック" panose="020B0400000000000000" pitchFamily="50" charset="-128"/>
              </a:rPr>
              <a:t>年度～）</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63525">
              <a:lnSpc>
                <a:spcPts val="1000"/>
              </a:lnSpc>
              <a:spcAft>
                <a:spcPts val="975"/>
              </a:spcAft>
            </a:pPr>
            <a:r>
              <a:rPr lang="ja-JP" altLang="en-US" sz="1200" dirty="0">
                <a:solidFill>
                  <a:schemeClr val="tx1"/>
                </a:solidFill>
                <a:latin typeface="BIZ UDPゴシック" panose="020B0400000000000000" pitchFamily="50" charset="-128"/>
                <a:ea typeface="BIZ UDPゴシック" panose="020B0400000000000000" pitchFamily="50" charset="-128"/>
              </a:rPr>
              <a:t>　補助上限額：３０万円／台</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63525">
              <a:lnSpc>
                <a:spcPts val="1000"/>
              </a:lnSpc>
              <a:spcAft>
                <a:spcPts val="975"/>
              </a:spcAft>
            </a:pP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令和５</a:t>
            </a:r>
            <a:r>
              <a:rPr lang="ja-JP" altLang="en-US" sz="1200" dirty="0">
                <a:solidFill>
                  <a:schemeClr val="tx1"/>
                </a:solidFill>
                <a:latin typeface="BIZ UDPゴシック" panose="020B0400000000000000" pitchFamily="50" charset="-128"/>
                <a:ea typeface="BIZ UDPゴシック" panose="020B0400000000000000" pitchFamily="50" charset="-128"/>
              </a:rPr>
              <a:t>年度～　 国補助と併用を可能とする制度への拡充</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63525">
              <a:lnSpc>
                <a:spcPts val="800"/>
              </a:lnSpc>
              <a:spcAft>
                <a:spcPts val="975"/>
              </a:spcAft>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63525">
              <a:lnSpc>
                <a:spcPts val="1000"/>
              </a:lnSpc>
              <a:spcAft>
                <a:spcPts val="975"/>
              </a:spcAft>
            </a:pPr>
            <a:r>
              <a:rPr lang="ja-JP" altLang="en-US" sz="1200" b="1" dirty="0">
                <a:solidFill>
                  <a:schemeClr val="tx1"/>
                </a:solidFill>
                <a:latin typeface="BIZ UDPゴシック" panose="020B0400000000000000" pitchFamily="50" charset="-128"/>
                <a:ea typeface="BIZ UDPゴシック" panose="020B0400000000000000" pitchFamily="50" charset="-128"/>
              </a:rPr>
              <a:t>大阪市</a:t>
            </a:r>
            <a:r>
              <a:rPr lang="ja-JP" altLang="en-US" sz="1200" dirty="0">
                <a:solidFill>
                  <a:schemeClr val="tx1"/>
                </a:solidFill>
                <a:latin typeface="BIZ UDPゴシック" panose="020B0400000000000000" pitchFamily="50" charset="-128"/>
                <a:ea typeface="BIZ UDPゴシック" panose="020B0400000000000000" pitchFamily="50" charset="-128"/>
              </a:rPr>
              <a:t>（事業期間</a:t>
            </a:r>
            <a:r>
              <a:rPr lang="ja-JP" altLang="en-US" sz="1200" dirty="0">
                <a:latin typeface="BIZ UDPゴシック" panose="020B0400000000000000" pitchFamily="50" charset="-128"/>
                <a:ea typeface="BIZ UDPゴシック" panose="020B0400000000000000" pitchFamily="50" charset="-128"/>
              </a:rPr>
              <a:t>平成</a:t>
            </a:r>
            <a:r>
              <a:rPr lang="en-US" altLang="ja-JP" sz="1200" dirty="0">
                <a:latin typeface="BIZ UDPゴシック" panose="020B0400000000000000" pitchFamily="50" charset="-128"/>
                <a:ea typeface="BIZ UDPゴシック" panose="020B0400000000000000" pitchFamily="50" charset="-128"/>
              </a:rPr>
              <a:t>31</a:t>
            </a:r>
            <a:r>
              <a:rPr lang="ja-JP" altLang="en-US" sz="1200" dirty="0">
                <a:solidFill>
                  <a:schemeClr val="tx1"/>
                </a:solidFill>
                <a:latin typeface="BIZ UDPゴシック" panose="020B0400000000000000" pitchFamily="50" charset="-128"/>
                <a:ea typeface="BIZ UDPゴシック" panose="020B0400000000000000" pitchFamily="50" charset="-128"/>
              </a:rPr>
              <a:t>年度～）</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63525">
              <a:lnSpc>
                <a:spcPts val="1000"/>
              </a:lnSpc>
              <a:spcAft>
                <a:spcPts val="975"/>
              </a:spcAft>
            </a:pPr>
            <a:r>
              <a:rPr lang="ja-JP" altLang="en-US" sz="1200" dirty="0">
                <a:solidFill>
                  <a:schemeClr val="tx1"/>
                </a:solidFill>
                <a:latin typeface="BIZ UDPゴシック" panose="020B0400000000000000" pitchFamily="50" charset="-128"/>
                <a:ea typeface="BIZ UDPゴシック" panose="020B0400000000000000" pitchFamily="50" charset="-128"/>
              </a:rPr>
              <a:t>　補助上限額：</a:t>
            </a:r>
            <a:r>
              <a:rPr lang="en-US" altLang="ja-JP" sz="1200" dirty="0">
                <a:solidFill>
                  <a:schemeClr val="tx1"/>
                </a:solidFill>
                <a:latin typeface="BIZ UDPゴシック" panose="020B0400000000000000" pitchFamily="50" charset="-128"/>
                <a:ea typeface="BIZ UDPゴシック" panose="020B0400000000000000" pitchFamily="50" charset="-128"/>
              </a:rPr>
              <a:t>30</a:t>
            </a:r>
            <a:r>
              <a:rPr lang="ja-JP" altLang="en-US" sz="1200" dirty="0">
                <a:solidFill>
                  <a:schemeClr val="tx1"/>
                </a:solidFill>
                <a:latin typeface="BIZ UDPゴシック" panose="020B0400000000000000" pitchFamily="50" charset="-128"/>
                <a:ea typeface="BIZ UDPゴシック" panose="020B0400000000000000" pitchFamily="50" charset="-128"/>
              </a:rPr>
              <a:t>万円／台</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63525">
              <a:lnSpc>
                <a:spcPts val="1000"/>
              </a:lnSpc>
              <a:spcAft>
                <a:spcPts val="975"/>
              </a:spcAft>
            </a:pP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令和６</a:t>
            </a:r>
            <a:r>
              <a:rPr lang="ja-JP" altLang="en-US" sz="1200" dirty="0">
                <a:solidFill>
                  <a:schemeClr val="tx1"/>
                </a:solidFill>
                <a:latin typeface="BIZ UDPゴシック" panose="020B0400000000000000" pitchFamily="50" charset="-128"/>
                <a:ea typeface="BIZ UDPゴシック" panose="020B0400000000000000" pitchFamily="50" charset="-128"/>
              </a:rPr>
              <a:t>年度～　 国補助と併用を可能とする制度への拡充</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63525">
              <a:lnSpc>
                <a:spcPts val="800"/>
              </a:lnSpc>
              <a:spcAft>
                <a:spcPts val="975"/>
              </a:spcAft>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63525">
              <a:lnSpc>
                <a:spcPts val="1000"/>
              </a:lnSpc>
              <a:spcAft>
                <a:spcPts val="975"/>
              </a:spcAft>
            </a:pPr>
            <a:r>
              <a:rPr lang="ja-JP" altLang="en-US" sz="1200" b="1" dirty="0">
                <a:solidFill>
                  <a:schemeClr val="tx1"/>
                </a:solidFill>
                <a:latin typeface="BIZ UDPゴシック" panose="020B0400000000000000" pitchFamily="50" charset="-128"/>
                <a:ea typeface="BIZ UDPゴシック" panose="020B0400000000000000" pitchFamily="50" charset="-128"/>
              </a:rPr>
              <a:t>吹田市</a:t>
            </a:r>
            <a:r>
              <a:rPr lang="ja-JP" altLang="en-US" sz="1200" dirty="0">
                <a:solidFill>
                  <a:schemeClr val="tx1"/>
                </a:solidFill>
                <a:latin typeface="BIZ UDPゴシック" panose="020B0400000000000000" pitchFamily="50" charset="-128"/>
                <a:ea typeface="BIZ UDPゴシック" panose="020B0400000000000000" pitchFamily="50" charset="-128"/>
              </a:rPr>
              <a:t>（事業期間</a:t>
            </a:r>
            <a:r>
              <a:rPr lang="ja-JP" altLang="en-US" sz="1200" dirty="0">
                <a:latin typeface="BIZ UDPゴシック" panose="020B0400000000000000" pitchFamily="50" charset="-128"/>
                <a:ea typeface="BIZ UDPゴシック" panose="020B0400000000000000" pitchFamily="50" charset="-128"/>
              </a:rPr>
              <a:t>令和６</a:t>
            </a:r>
            <a:r>
              <a:rPr lang="ja-JP" altLang="en-US" sz="1200" dirty="0">
                <a:solidFill>
                  <a:schemeClr val="tx1"/>
                </a:solidFill>
                <a:latin typeface="BIZ UDPゴシック" panose="020B0400000000000000" pitchFamily="50" charset="-128"/>
                <a:ea typeface="BIZ UDPゴシック" panose="020B0400000000000000" pitchFamily="50" charset="-128"/>
              </a:rPr>
              <a:t>年度）</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63525">
              <a:lnSpc>
                <a:spcPts val="1000"/>
              </a:lnSpc>
              <a:spcAft>
                <a:spcPts val="975"/>
              </a:spcAft>
            </a:pPr>
            <a:r>
              <a:rPr lang="ja-JP" altLang="en-US" sz="1200" dirty="0">
                <a:solidFill>
                  <a:schemeClr val="tx1"/>
                </a:solidFill>
                <a:latin typeface="BIZ UDPゴシック" panose="020B0400000000000000" pitchFamily="50" charset="-128"/>
                <a:ea typeface="BIZ UDPゴシック" panose="020B0400000000000000" pitchFamily="50" charset="-128"/>
              </a:rPr>
              <a:t>　補助上限額：</a:t>
            </a:r>
            <a:r>
              <a:rPr lang="en-US" altLang="ja-JP" sz="1200" dirty="0">
                <a:solidFill>
                  <a:schemeClr val="tx1"/>
                </a:solidFill>
                <a:latin typeface="BIZ UDPゴシック" panose="020B0400000000000000" pitchFamily="50" charset="-128"/>
                <a:ea typeface="BIZ UDPゴシック" panose="020B0400000000000000" pitchFamily="50" charset="-128"/>
              </a:rPr>
              <a:t>30</a:t>
            </a:r>
            <a:r>
              <a:rPr lang="ja-JP" altLang="en-US" sz="1200" dirty="0">
                <a:solidFill>
                  <a:schemeClr val="tx1"/>
                </a:solidFill>
                <a:latin typeface="BIZ UDPゴシック" panose="020B0400000000000000" pitchFamily="50" charset="-128"/>
                <a:ea typeface="BIZ UDPゴシック" panose="020B0400000000000000" pitchFamily="50" charset="-128"/>
              </a:rPr>
              <a:t>万円／台</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63525">
              <a:lnSpc>
                <a:spcPts val="1000"/>
              </a:lnSpc>
              <a:spcAft>
                <a:spcPts val="975"/>
              </a:spcAft>
            </a:pPr>
            <a:r>
              <a:rPr lang="ja-JP" altLang="en-US" sz="1200" dirty="0">
                <a:solidFill>
                  <a:schemeClr val="tx1"/>
                </a:solidFill>
                <a:latin typeface="BIZ UDPゴシック" panose="020B0400000000000000" pitchFamily="50" charset="-128"/>
                <a:ea typeface="BIZ UDPゴシック" panose="020B0400000000000000" pitchFamily="50" charset="-128"/>
              </a:rPr>
              <a:t>　   国・府補助と併用可能な制度を新設</a:t>
            </a:r>
            <a:endParaRPr kumimoji="1" lang="en-US" altLang="ja-JP" sz="1200" dirty="0">
              <a:latin typeface="BIZ UDPゴシック" panose="020B0400000000000000" pitchFamily="50" charset="-128"/>
              <a:ea typeface="BIZ UDPゴシック" panose="020B0400000000000000" pitchFamily="50" charset="-128"/>
            </a:endParaRPr>
          </a:p>
        </p:txBody>
      </p:sp>
      <p:graphicFrame>
        <p:nvGraphicFramePr>
          <p:cNvPr id="31" name="表 30">
            <a:extLst>
              <a:ext uri="{FF2B5EF4-FFF2-40B4-BE49-F238E27FC236}">
                <a16:creationId xmlns:a16="http://schemas.microsoft.com/office/drawing/2014/main" id="{638EE7AC-3F52-4D17-8019-52CAA81A8656}"/>
              </a:ext>
            </a:extLst>
          </p:cNvPr>
          <p:cNvGraphicFramePr>
            <a:graphicFrameLocks noGrp="1"/>
          </p:cNvGraphicFramePr>
          <p:nvPr>
            <p:extLst>
              <p:ext uri="{D42A27DB-BD31-4B8C-83A1-F6EECF244321}">
                <p14:modId xmlns:p14="http://schemas.microsoft.com/office/powerpoint/2010/main" val="1718602089"/>
              </p:ext>
            </p:extLst>
          </p:nvPr>
        </p:nvGraphicFramePr>
        <p:xfrm>
          <a:off x="3498891" y="6322368"/>
          <a:ext cx="2995383" cy="457200"/>
        </p:xfrm>
        <a:graphic>
          <a:graphicData uri="http://schemas.openxmlformats.org/drawingml/2006/table">
            <a:tbl>
              <a:tblPr firstRow="1" bandRow="1">
                <a:tableStyleId>{7DF18680-E054-41AD-8BC1-D1AEF772440D}</a:tableStyleId>
              </a:tblPr>
              <a:tblGrid>
                <a:gridCol w="1497691">
                  <a:extLst>
                    <a:ext uri="{9D8B030D-6E8A-4147-A177-3AD203B41FA5}">
                      <a16:colId xmlns:a16="http://schemas.microsoft.com/office/drawing/2014/main" val="3821913583"/>
                    </a:ext>
                  </a:extLst>
                </a:gridCol>
                <a:gridCol w="748846">
                  <a:extLst>
                    <a:ext uri="{9D8B030D-6E8A-4147-A177-3AD203B41FA5}">
                      <a16:colId xmlns:a16="http://schemas.microsoft.com/office/drawing/2014/main" val="2117105469"/>
                    </a:ext>
                  </a:extLst>
                </a:gridCol>
                <a:gridCol w="748846">
                  <a:extLst>
                    <a:ext uri="{9D8B030D-6E8A-4147-A177-3AD203B41FA5}">
                      <a16:colId xmlns:a16="http://schemas.microsoft.com/office/drawing/2014/main" val="123412033"/>
                    </a:ext>
                  </a:extLst>
                </a:gridCol>
              </a:tblGrid>
              <a:tr h="269819">
                <a:tc>
                  <a:txBody>
                    <a:bodyPr/>
                    <a:lstStyle/>
                    <a:p>
                      <a:pPr algn="ctr"/>
                      <a:r>
                        <a:rPr kumimoji="1" lang="ja-JP" altLang="en-US" sz="900" dirty="0">
                          <a:latin typeface="BIZ UDPゴシック" panose="020B0400000000000000" pitchFamily="50" charset="-128"/>
                          <a:ea typeface="BIZ UDPゴシック" panose="020B0400000000000000" pitchFamily="50" charset="-128"/>
                        </a:rPr>
                        <a:t>国による補助</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60</a:t>
                      </a:r>
                      <a:r>
                        <a:rPr kumimoji="1" lang="ja-JP" altLang="en-US" sz="900" b="1" dirty="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府による</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補助</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1" strike="noStrike" dirty="0">
                          <a:solidFill>
                            <a:schemeClr val="bg1"/>
                          </a:solidFill>
                          <a:latin typeface="BIZ UDPゴシック" panose="020B0400000000000000" pitchFamily="50" charset="-128"/>
                          <a:ea typeface="BIZ UDPゴシック" panose="020B0400000000000000" pitchFamily="50" charset="-128"/>
                        </a:rPr>
                        <a:t>市による</a:t>
                      </a:r>
                      <a:endParaRPr kumimoji="1" lang="en-US" altLang="ja-JP" sz="800" b="1" strike="noStrike"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800" b="1" strike="noStrike" dirty="0">
                          <a:solidFill>
                            <a:schemeClr val="bg1"/>
                          </a:solidFill>
                          <a:latin typeface="BIZ UDPゴシック" panose="020B0400000000000000" pitchFamily="50" charset="-128"/>
                          <a:ea typeface="BIZ UDPゴシック" panose="020B0400000000000000" pitchFamily="50" charset="-128"/>
                        </a:rPr>
                        <a:t>補助</a:t>
                      </a:r>
                      <a:endParaRPr kumimoji="1" lang="en-US" altLang="ja-JP" sz="800" b="1" strike="noStrike" dirty="0">
                        <a:solidFill>
                          <a:schemeClr val="bg1"/>
                        </a:solidFill>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800" b="1" strike="noStrike" dirty="0">
                          <a:solidFill>
                            <a:schemeClr val="bg1"/>
                          </a:solidFill>
                          <a:latin typeface="BIZ UDPゴシック" panose="020B0400000000000000" pitchFamily="50" charset="-128"/>
                          <a:ea typeface="BIZ UDPゴシック" panose="020B0400000000000000" pitchFamily="50" charset="-128"/>
                        </a:rPr>
                        <a:t>３０万円</a:t>
                      </a:r>
                      <a:endParaRPr kumimoji="1" lang="ja-JP" altLang="en-US" sz="800" strike="noStrike"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sp>
        <p:nvSpPr>
          <p:cNvPr id="32" name="テキスト ボックス 31">
            <a:extLst>
              <a:ext uri="{FF2B5EF4-FFF2-40B4-BE49-F238E27FC236}">
                <a16:creationId xmlns:a16="http://schemas.microsoft.com/office/drawing/2014/main" id="{1B0F993F-F087-479F-94E0-7BAE1C011051}"/>
              </a:ext>
            </a:extLst>
          </p:cNvPr>
          <p:cNvSpPr txBox="1"/>
          <p:nvPr/>
        </p:nvSpPr>
        <p:spPr>
          <a:xfrm>
            <a:off x="3631679" y="6739260"/>
            <a:ext cx="2862595" cy="246221"/>
          </a:xfrm>
          <a:prstGeom prst="rect">
            <a:avLst/>
          </a:prstGeom>
          <a:noFill/>
        </p:spPr>
        <p:txBody>
          <a:bodyPr wrap="square" rtlCol="0">
            <a:spAutoFit/>
          </a:bodyPr>
          <a:lstStyle/>
          <a:p>
            <a:r>
              <a:rPr lang="ja-JP" altLang="en-US" sz="1000" u="sng" dirty="0">
                <a:latin typeface="BIZ UDPゴシック" panose="020B0400000000000000" pitchFamily="50" charset="-128"/>
                <a:ea typeface="BIZ UDPゴシック" panose="020B0400000000000000" pitchFamily="50" charset="-128"/>
              </a:rPr>
              <a:t>最大</a:t>
            </a:r>
            <a:r>
              <a:rPr lang="en-US" altLang="ja-JP" sz="1000" u="sng" dirty="0">
                <a:latin typeface="BIZ UDPゴシック" panose="020B0400000000000000" pitchFamily="50" charset="-128"/>
                <a:ea typeface="BIZ UDPゴシック" panose="020B0400000000000000" pitchFamily="50" charset="-128"/>
              </a:rPr>
              <a:t>120</a:t>
            </a:r>
            <a:r>
              <a:rPr lang="ja-JP" altLang="en-US" sz="1000" u="sng" dirty="0">
                <a:latin typeface="BIZ UDPゴシック" panose="020B0400000000000000" pitchFamily="50" charset="-128"/>
                <a:ea typeface="BIZ UDPゴシック" panose="020B0400000000000000" pitchFamily="50" charset="-128"/>
              </a:rPr>
              <a:t>万円／台の補助が可能</a:t>
            </a:r>
            <a:r>
              <a:rPr lang="ja-JP" altLang="en-US" sz="800" u="sng" dirty="0">
                <a:latin typeface="BIZ UDPゴシック" panose="020B0400000000000000" pitchFamily="50" charset="-128"/>
                <a:ea typeface="BIZ UDPゴシック" panose="020B0400000000000000" pitchFamily="50" charset="-128"/>
              </a:rPr>
              <a:t>（大阪市・吹田市）</a:t>
            </a:r>
            <a:endParaRPr kumimoji="1" lang="ja-JP" altLang="en-US" sz="800" u="sng" dirty="0">
              <a:latin typeface="BIZ UDPゴシック" panose="020B0400000000000000" pitchFamily="50" charset="-128"/>
              <a:ea typeface="BIZ UDPゴシック" panose="020B0400000000000000" pitchFamily="50" charset="-128"/>
            </a:endParaRPr>
          </a:p>
        </p:txBody>
      </p:sp>
      <p:grpSp>
        <p:nvGrpSpPr>
          <p:cNvPr id="33" name="グループ化 32">
            <a:extLst>
              <a:ext uri="{FF2B5EF4-FFF2-40B4-BE49-F238E27FC236}">
                <a16:creationId xmlns:a16="http://schemas.microsoft.com/office/drawing/2014/main" id="{4D1C0D8D-BBB7-4C70-92EB-AD5D305CCC4D}"/>
              </a:ext>
            </a:extLst>
          </p:cNvPr>
          <p:cNvGrpSpPr/>
          <p:nvPr/>
        </p:nvGrpSpPr>
        <p:grpSpPr>
          <a:xfrm>
            <a:off x="6679212" y="3336905"/>
            <a:ext cx="2845037" cy="3227438"/>
            <a:chOff x="7064423" y="2957715"/>
            <a:chExt cx="2532596" cy="3012847"/>
          </a:xfrm>
        </p:grpSpPr>
        <p:pic>
          <p:nvPicPr>
            <p:cNvPr id="34" name="図 33">
              <a:extLst>
                <a:ext uri="{FF2B5EF4-FFF2-40B4-BE49-F238E27FC236}">
                  <a16:creationId xmlns:a16="http://schemas.microsoft.com/office/drawing/2014/main" id="{75DAE51D-27F2-404F-AA9C-355AAB3F431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064423" y="2957715"/>
              <a:ext cx="2532595" cy="1357950"/>
            </a:xfrm>
            <a:prstGeom prst="rect">
              <a:avLst/>
            </a:prstGeom>
          </p:spPr>
        </p:pic>
        <p:sp>
          <p:nvSpPr>
            <p:cNvPr id="36" name="テキスト ボックス 8">
              <a:extLst>
                <a:ext uri="{FF2B5EF4-FFF2-40B4-BE49-F238E27FC236}">
                  <a16:creationId xmlns:a16="http://schemas.microsoft.com/office/drawing/2014/main" id="{CB7A2A05-EB11-4CB6-8FC8-79511A6237C4}"/>
                </a:ext>
              </a:extLst>
            </p:cNvPr>
            <p:cNvSpPr txBox="1">
              <a:spLocks noChangeArrowheads="1"/>
            </p:cNvSpPr>
            <p:nvPr/>
          </p:nvSpPr>
          <p:spPr bwMode="auto">
            <a:xfrm>
              <a:off x="7153856" y="5783809"/>
              <a:ext cx="2287962" cy="1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出典：トヨタジャパンタクシー</a:t>
              </a:r>
              <a:r>
                <a:rPr lang="en-US" altLang="ja-JP" sz="700" dirty="0">
                  <a:latin typeface="BIZ UDPゴシック" panose="020B0400000000000000" pitchFamily="50" charset="-128"/>
                  <a:ea typeface="BIZ UDPゴシック" panose="020B0400000000000000" pitchFamily="50" charset="-128"/>
                </a:rPr>
                <a:t>HP</a:t>
              </a:r>
            </a:p>
          </p:txBody>
        </p:sp>
        <p:pic>
          <p:nvPicPr>
            <p:cNvPr id="37" name="図 36">
              <a:extLst>
                <a:ext uri="{FF2B5EF4-FFF2-40B4-BE49-F238E27FC236}">
                  <a16:creationId xmlns:a16="http://schemas.microsoft.com/office/drawing/2014/main" id="{29E89BD2-78FA-4F08-9A67-F139910DD62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53856" y="4443303"/>
              <a:ext cx="2443163" cy="1285876"/>
            </a:xfrm>
            <a:prstGeom prst="rect">
              <a:avLst/>
            </a:prstGeom>
          </p:spPr>
        </p:pic>
      </p:grpSp>
      <p:sp>
        <p:nvSpPr>
          <p:cNvPr id="3" name="スライド番号プレースホルダー 2">
            <a:extLst>
              <a:ext uri="{FF2B5EF4-FFF2-40B4-BE49-F238E27FC236}">
                <a16:creationId xmlns:a16="http://schemas.microsoft.com/office/drawing/2014/main" id="{50B81E6C-926B-4A53-9104-A961F07623B9}"/>
              </a:ext>
            </a:extLst>
          </p:cNvPr>
          <p:cNvSpPr>
            <a:spLocks noGrp="1"/>
          </p:cNvSpPr>
          <p:nvPr>
            <p:ph type="sldNum" sz="quarter" idx="12"/>
          </p:nvPr>
        </p:nvSpPr>
        <p:spPr/>
        <p:txBody>
          <a:bodyPr/>
          <a:lstStyle/>
          <a:p>
            <a:fld id="{29F2EF1E-626E-4657-9017-205445D3C8E1}" type="slidenum">
              <a:rPr kumimoji="1" lang="ja-JP" altLang="en-US" smtClean="0"/>
              <a:t>88</a:t>
            </a:fld>
            <a:endParaRPr kumimoji="1" lang="ja-JP" altLang="en-US" dirty="0"/>
          </a:p>
        </p:txBody>
      </p:sp>
      <p:sp>
        <p:nvSpPr>
          <p:cNvPr id="16" name="楕円 15">
            <a:extLst>
              <a:ext uri="{FF2B5EF4-FFF2-40B4-BE49-F238E27FC236}">
                <a16:creationId xmlns:a16="http://schemas.microsoft.com/office/drawing/2014/main" id="{0A98BD96-F1DF-40D9-9D5A-DA9DC453CBA1}"/>
              </a:ext>
            </a:extLst>
          </p:cNvPr>
          <p:cNvSpPr/>
          <p:nvPr/>
        </p:nvSpPr>
        <p:spPr>
          <a:xfrm>
            <a:off x="180309" y="891835"/>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7" name="楕円 16">
            <a:extLst>
              <a:ext uri="{FF2B5EF4-FFF2-40B4-BE49-F238E27FC236}">
                <a16:creationId xmlns:a16="http://schemas.microsoft.com/office/drawing/2014/main" id="{9222889C-1724-4FD7-8299-4218C2ACEBA4}"/>
              </a:ext>
            </a:extLst>
          </p:cNvPr>
          <p:cNvSpPr/>
          <p:nvPr/>
        </p:nvSpPr>
        <p:spPr>
          <a:xfrm>
            <a:off x="180309" y="2748641"/>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3930825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③　</a:t>
            </a:r>
            <a:r>
              <a:rPr kumimoji="1" lang="ja-JP" altLang="en-US" sz="1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おもてなし</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235720" y="682456"/>
            <a:ext cx="268481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235720" y="435453"/>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□大阪まちボランティアの実施</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E428EDFD-E293-49AA-9BA5-609BC2A87028}"/>
              </a:ext>
            </a:extLst>
          </p:cNvPr>
          <p:cNvSpPr/>
          <p:nvPr/>
        </p:nvSpPr>
        <p:spPr>
          <a:xfrm>
            <a:off x="397785" y="1365772"/>
            <a:ext cx="9285054" cy="1239750"/>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8900" indent="-88900" algn="l" defTabSz="443194">
              <a:lnSpc>
                <a:spcPct val="100000"/>
              </a:lnSpc>
              <a:spcBef>
                <a:spcPts val="0"/>
              </a:spcBef>
              <a:spcAft>
                <a:spcPts val="0"/>
              </a:spcAft>
              <a:defRPr/>
            </a:pPr>
            <a:r>
              <a:rPr lang="ja-JP" altLang="en-US" sz="1400" dirty="0">
                <a:solidFill>
                  <a:schemeClr val="tx1"/>
                </a:solidFill>
                <a:latin typeface="BIZ UDPゴシック" panose="020B0400000000000000" pitchFamily="50" charset="-128"/>
                <a:ea typeface="BIZ UDPゴシック" panose="020B0400000000000000" pitchFamily="50" charset="-128"/>
              </a:rPr>
              <a:t>・博覧会協会と連携し、</a:t>
            </a:r>
            <a:r>
              <a:rPr lang="ja-JP" altLang="en-US" sz="1400" b="0" dirty="0">
                <a:solidFill>
                  <a:schemeClr val="tx1"/>
                </a:solidFill>
                <a:latin typeface="BIZ UDPゴシック" panose="020B0400000000000000" pitchFamily="50" charset="-128"/>
                <a:ea typeface="BIZ UDPゴシック" panose="020B0400000000000000" pitchFamily="50" charset="-128"/>
              </a:rPr>
              <a:t>国内外から万博会場や大阪、関西に訪れる人たちに対し、「万博の顔」として、主要駅や空港等での歓迎や万博情報などの案内、大阪ヘルスケアパビリオンでの来館者サポートなどの活動を実施することで、来訪者の利便性・満足度向上に寄与</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・大阪府内にボランティア文化の機運が醸成</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（当該機運を一過性のものとせず、万博のレガシーとして今後に生かす）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8A29C11-A9E0-4EFA-B61A-1FD408C2973F}"/>
              </a:ext>
            </a:extLst>
          </p:cNvPr>
          <p:cNvSpPr txBox="1"/>
          <p:nvPr/>
        </p:nvSpPr>
        <p:spPr>
          <a:xfrm>
            <a:off x="322352" y="3439873"/>
            <a:ext cx="7288801" cy="3323987"/>
          </a:xfrm>
          <a:prstGeom prst="rect">
            <a:avLst/>
          </a:prstGeom>
          <a:noFill/>
        </p:spPr>
        <p:txBody>
          <a:bodyPr wrap="square">
            <a:spAutoFit/>
          </a:bodyPr>
          <a:lstStyle/>
          <a:p>
            <a:r>
              <a:rPr lang="ja-JP" altLang="en-US" sz="1400" b="1" dirty="0">
                <a:latin typeface="BIZ UDゴシック" panose="020B0400000000000000" pitchFamily="49" charset="-128"/>
                <a:ea typeface="BIZ UDゴシック" panose="020B0400000000000000" pitchFamily="49" charset="-128"/>
              </a:rPr>
              <a:t>▶府内の主要駅・空港、万博会場内の大阪ヘルスケアパビリオンで活動を実施</a:t>
            </a:r>
            <a:endParaRPr lang="en-US" altLang="ja-JP" sz="1200" dirty="0">
              <a:latin typeface="BIZ UDゴシック" panose="020B0400000000000000" pitchFamily="49" charset="-128"/>
              <a:ea typeface="BIZ UDゴシック" panose="020B0400000000000000" pitchFamily="49" charset="-128"/>
            </a:endParaRPr>
          </a:p>
          <a:p>
            <a:pPr marL="1074738" indent="-1074738"/>
            <a:r>
              <a:rPr kumimoji="1" lang="ja-JP" altLang="en-US" sz="1200" dirty="0">
                <a:latin typeface="BIZ UDPゴシック" panose="020B0400000000000000" pitchFamily="50" charset="-128"/>
                <a:ea typeface="BIZ UDPゴシック" panose="020B0400000000000000" pitchFamily="50" charset="-128"/>
              </a:rPr>
              <a:t>　　活動期間：令和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13</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13</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184</a:t>
            </a:r>
            <a:r>
              <a:rPr kumimoji="1" lang="ja-JP" altLang="en-US" sz="1200" dirty="0">
                <a:latin typeface="BIZ UDPゴシック" panose="020B0400000000000000" pitchFamily="50" charset="-128"/>
                <a:ea typeface="BIZ UDPゴシック" panose="020B0400000000000000" pitchFamily="50" charset="-128"/>
              </a:rPr>
              <a:t>日間）</a:t>
            </a:r>
            <a:endParaRPr kumimoji="1" lang="en-US" altLang="ja-JP" sz="1200" dirty="0">
              <a:latin typeface="BIZ UDPゴシック" panose="020B0400000000000000" pitchFamily="50" charset="-128"/>
              <a:ea typeface="BIZ UDPゴシック" panose="020B0400000000000000" pitchFamily="50" charset="-128"/>
            </a:endParaRPr>
          </a:p>
          <a:p>
            <a:pPr marL="1074738" indent="-1074738"/>
            <a:r>
              <a:rPr kumimoji="1" lang="ja-JP" altLang="en-US" sz="1200" dirty="0">
                <a:latin typeface="BIZ UDPゴシック" panose="020B0400000000000000" pitchFamily="50" charset="-128"/>
                <a:ea typeface="BIZ UDPゴシック" panose="020B0400000000000000" pitchFamily="50" charset="-128"/>
              </a:rPr>
              <a:t>　　活動内容：・主要駅・空港等における万博・交通・観光情報の案内</a:t>
            </a:r>
          </a:p>
          <a:p>
            <a:pPr marL="1160463" indent="-1160463"/>
            <a:r>
              <a:rPr kumimoji="1" lang="ja-JP" altLang="en-US" sz="1200" dirty="0">
                <a:latin typeface="BIZ UDPゴシック" panose="020B0400000000000000" pitchFamily="50" charset="-128"/>
                <a:ea typeface="BIZ UDPゴシック" panose="020B0400000000000000" pitchFamily="50" charset="-128"/>
              </a:rPr>
              <a:t>　　　　　　　　　・大阪ヘルスケアパビリオンにおける来館者の案内や体験コンテンツ等の補助</a:t>
            </a:r>
            <a:endParaRPr kumimoji="1" lang="en-US" altLang="ja-JP" sz="1200" dirty="0">
              <a:latin typeface="BIZ UDPゴシック" panose="020B0400000000000000" pitchFamily="50" charset="-128"/>
              <a:ea typeface="BIZ UDPゴシック" panose="020B0400000000000000" pitchFamily="50" charset="-128"/>
            </a:endParaRPr>
          </a:p>
          <a:p>
            <a:pPr marL="1074738" indent="-1074738"/>
            <a:r>
              <a:rPr kumimoji="1" lang="ja-JP" altLang="en-US" sz="1200" dirty="0">
                <a:latin typeface="BIZ UDPゴシック" panose="020B0400000000000000" pitchFamily="50" charset="-128"/>
                <a:ea typeface="BIZ UDPゴシック" panose="020B0400000000000000" pitchFamily="50" charset="-128"/>
              </a:rPr>
              <a:t>　　活動場所：大阪国際空港、関西国際空港、新大阪駅、大阪駅、中之島駅、</a:t>
            </a:r>
            <a:endParaRPr kumimoji="1" lang="en-US" altLang="ja-JP" sz="1200" dirty="0">
              <a:latin typeface="BIZ UDPゴシック" panose="020B0400000000000000" pitchFamily="50" charset="-128"/>
              <a:ea typeface="BIZ UDPゴシック" panose="020B0400000000000000" pitchFamily="50" charset="-128"/>
            </a:endParaRPr>
          </a:p>
          <a:p>
            <a:pPr marL="1074738" indent="-1074738"/>
            <a:r>
              <a:rPr kumimoji="1" lang="ja-JP" altLang="en-US" sz="1200" dirty="0">
                <a:latin typeface="BIZ UDPゴシック" panose="020B0400000000000000" pitchFamily="50" charset="-128"/>
                <a:ea typeface="BIZ UDPゴシック" panose="020B0400000000000000" pitchFamily="50" charset="-128"/>
              </a:rPr>
              <a:t>　　　　　　　　　北浜駅・淀屋橋駅、なんば駅、天王寺駅、大阪ヘルスケアパビリオン</a:t>
            </a:r>
          </a:p>
          <a:p>
            <a:pPr marL="93663" indent="-93663"/>
            <a:r>
              <a:rPr kumimoji="1" lang="ja-JP" altLang="en-US" sz="1200" dirty="0">
                <a:latin typeface="BIZ UDPゴシック" panose="020B0400000000000000" pitchFamily="50" charset="-128"/>
                <a:ea typeface="BIZ UDPゴシック" panose="020B0400000000000000" pitchFamily="50" charset="-128"/>
              </a:rPr>
              <a:t>　　活動人数：</a:t>
            </a:r>
            <a:r>
              <a:rPr kumimoji="1" lang="en-US" altLang="ja-JP" sz="1200" dirty="0">
                <a:latin typeface="BIZ UDPゴシック" panose="020B0400000000000000" pitchFamily="50" charset="-128"/>
                <a:ea typeface="BIZ UDPゴシック" panose="020B0400000000000000" pitchFamily="50" charset="-128"/>
              </a:rPr>
              <a:t>10,955</a:t>
            </a:r>
            <a:r>
              <a:rPr kumimoji="1" lang="ja-JP" altLang="en-US" sz="1200" dirty="0">
                <a:latin typeface="BIZ UDPゴシック" panose="020B0400000000000000" pitchFamily="50" charset="-128"/>
                <a:ea typeface="BIZ UDPゴシック" panose="020B0400000000000000" pitchFamily="50" charset="-128"/>
              </a:rPr>
              <a:t>人　</a:t>
            </a:r>
            <a:endParaRPr kumimoji="1" lang="en-US" altLang="ja-JP" sz="1200" dirty="0">
              <a:latin typeface="BIZ UDPゴシック" panose="020B0400000000000000" pitchFamily="50" charset="-128"/>
              <a:ea typeface="BIZ UDPゴシック" panose="020B0400000000000000" pitchFamily="50" charset="-128"/>
            </a:endParaRPr>
          </a:p>
          <a:p>
            <a:pPr marL="93663" indent="-93663"/>
            <a:r>
              <a:rPr kumimoji="1" lang="ja-JP" altLang="en-US" sz="1200" dirty="0">
                <a:latin typeface="BIZ UDPゴシック" panose="020B0400000000000000" pitchFamily="50" charset="-128"/>
                <a:ea typeface="BIZ UDPゴシック" panose="020B0400000000000000" pitchFamily="50" charset="-128"/>
              </a:rPr>
              <a:t>　　　　　　　　　　（延べ７６，５８６</a:t>
            </a:r>
            <a:r>
              <a:rPr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人：</a:t>
            </a:r>
            <a:r>
              <a:rPr lang="ja-JP" altLang="en-US" sz="1200" dirty="0">
                <a:latin typeface="BIZ UDPゴシック" panose="020B0400000000000000" pitchFamily="50" charset="-128"/>
                <a:ea typeface="BIZ UDPゴシック" panose="020B0400000000000000" pitchFamily="50" charset="-128"/>
              </a:rPr>
              <a:t>主要駅・空港 </a:t>
            </a:r>
            <a:r>
              <a:rPr lang="en-US" altLang="ja-JP" sz="1200" dirty="0">
                <a:latin typeface="BIZ UDPゴシック" panose="020B0400000000000000" pitchFamily="50" charset="-128"/>
                <a:ea typeface="BIZ UDPゴシック" panose="020B0400000000000000" pitchFamily="50" charset="-128"/>
              </a:rPr>
              <a:t>63,620</a:t>
            </a:r>
            <a:r>
              <a:rPr lang="ja-JP" altLang="en-US" sz="1200" dirty="0">
                <a:latin typeface="BIZ UDPゴシック" panose="020B0400000000000000" pitchFamily="50" charset="-128"/>
                <a:ea typeface="BIZ UDPゴシック" panose="020B0400000000000000" pitchFamily="50" charset="-128"/>
              </a:rPr>
              <a:t>人　大阪ヘルスケアパビリオン</a:t>
            </a:r>
            <a:r>
              <a:rPr lang="en-US" altLang="ja-JP" sz="1200" dirty="0">
                <a:latin typeface="BIZ UDPゴシック" panose="020B0400000000000000" pitchFamily="50" charset="-128"/>
                <a:ea typeface="BIZ UDPゴシック" panose="020B0400000000000000" pitchFamily="50" charset="-128"/>
              </a:rPr>
              <a:t> 12,966</a:t>
            </a:r>
            <a:r>
              <a:rPr lang="ja-JP" altLang="en-US" sz="1200" dirty="0">
                <a:latin typeface="BIZ UDPゴシック" panose="020B0400000000000000" pitchFamily="50" charset="-128"/>
                <a:ea typeface="BIZ UDPゴシック" panose="020B0400000000000000" pitchFamily="50" charset="-128"/>
              </a:rPr>
              <a:t>人）</a:t>
            </a:r>
          </a:p>
          <a:p>
            <a:pPr marL="93663" indent="-93663"/>
            <a:r>
              <a:rPr lang="ja-JP" altLang="en-US" sz="1200" dirty="0">
                <a:latin typeface="BIZ UDPゴシック" panose="020B0400000000000000" pitchFamily="50" charset="-128"/>
                <a:ea typeface="BIZ UDPゴシック" panose="020B0400000000000000" pitchFamily="50" charset="-128"/>
              </a:rPr>
              <a:t>　　駅・空港での問い合わせ対応件数　</a:t>
            </a:r>
            <a:r>
              <a:rPr kumimoji="1" lang="en-US" altLang="ja-JP" sz="1200" dirty="0">
                <a:latin typeface="BIZ UDPゴシック" panose="020B0400000000000000" pitchFamily="50" charset="-128"/>
                <a:ea typeface="BIZ UDPゴシック" panose="020B0400000000000000" pitchFamily="50" charset="-128"/>
              </a:rPr>
              <a:t> 352,547</a:t>
            </a:r>
            <a:r>
              <a:rPr kumimoji="1" lang="ja-JP" altLang="en-US" sz="1200" dirty="0">
                <a:latin typeface="BIZ UDPゴシック" panose="020B0400000000000000" pitchFamily="50" charset="-128"/>
                <a:ea typeface="BIZ UDPゴシック" panose="020B0400000000000000" pitchFamily="50" charset="-128"/>
              </a:rPr>
              <a:t>件</a:t>
            </a:r>
            <a:endParaRPr kumimoji="1" lang="en-US" altLang="ja-JP" sz="1200" dirty="0">
              <a:latin typeface="BIZ UDPゴシック" panose="020B0400000000000000" pitchFamily="50" charset="-128"/>
              <a:ea typeface="BIZ UDPゴシック" panose="020B0400000000000000" pitchFamily="50" charset="-128"/>
            </a:endParaRPr>
          </a:p>
          <a:p>
            <a:pPr marL="93663" indent="-93663"/>
            <a:endParaRPr lang="en-US" altLang="ja-JP" sz="1400" b="1" dirty="0">
              <a:latin typeface="BIZ UDゴシック" panose="020B0400000000000000" pitchFamily="49" charset="-128"/>
              <a:ea typeface="BIZ UDゴシック" panose="020B0400000000000000" pitchFamily="49" charset="-128"/>
            </a:endParaRPr>
          </a:p>
          <a:p>
            <a:pPr marL="93663" indent="-93663"/>
            <a:r>
              <a:rPr lang="ja-JP" altLang="en-US" sz="1400" b="1" dirty="0">
                <a:latin typeface="BIZ UDゴシック" panose="020B0400000000000000" pitchFamily="49" charset="-128"/>
                <a:ea typeface="BIZ UDゴシック" panose="020B0400000000000000" pitchFamily="49" charset="-128"/>
              </a:rPr>
              <a:t>▶活動の促進につながるよう交流プログラム等を実施</a:t>
            </a:r>
            <a:endParaRPr lang="en-US" altLang="ja-JP" sz="1400" b="1" dirty="0">
              <a:latin typeface="BIZ UDゴシック" panose="020B0400000000000000" pitchFamily="49" charset="-128"/>
              <a:ea typeface="BIZ UDゴシック" panose="020B0400000000000000" pitchFamily="49" charset="-128"/>
            </a:endParaRPr>
          </a:p>
          <a:p>
            <a:pPr marL="263525" indent="-182563"/>
            <a:r>
              <a:rPr lang="ja-JP" altLang="en-US" sz="1200" b="1"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堺筋本町に設置したボランティアセンター内に、ボランティア同士が交流できる交流スペースを用意</a:t>
            </a:r>
            <a:endParaRPr lang="en-US" altLang="ja-JP" sz="1200" dirty="0">
              <a:latin typeface="BIZ UDゴシック" panose="020B0400000000000000" pitchFamily="49" charset="-128"/>
              <a:ea typeface="BIZ UDゴシック" panose="020B0400000000000000" pitchFamily="49" charset="-128"/>
            </a:endParaRPr>
          </a:p>
          <a:p>
            <a:pPr marL="263525" indent="-182563"/>
            <a:r>
              <a:rPr lang="ja-JP" altLang="en-US" sz="1200" dirty="0">
                <a:latin typeface="BIZ UDゴシック" panose="020B0400000000000000" pitchFamily="49" charset="-128"/>
                <a:ea typeface="BIZ UDゴシック" panose="020B0400000000000000" pitchFamily="49" charset="-128"/>
              </a:rPr>
              <a:t>・交流機会の創出のため、様々なテーマを設定したワークショップや意見交換会等を交流プログラムとして開催</a:t>
            </a:r>
            <a:endParaRPr lang="en-US" altLang="ja-JP" sz="1200" dirty="0">
              <a:latin typeface="BIZ UDゴシック" panose="020B0400000000000000" pitchFamily="49" charset="-128"/>
              <a:ea typeface="BIZ UDゴシック" panose="020B0400000000000000" pitchFamily="49" charset="-128"/>
            </a:endParaRPr>
          </a:p>
          <a:p>
            <a:pPr marL="263525" indent="-182563"/>
            <a:r>
              <a:rPr lang="ja-JP" altLang="en-US" sz="1200" dirty="0">
                <a:latin typeface="BIZ UDゴシック" panose="020B0400000000000000" pitchFamily="49" charset="-128"/>
                <a:ea typeface="BIZ UDゴシック" panose="020B0400000000000000" pitchFamily="49" charset="-128"/>
              </a:rPr>
              <a:t>・ボランティア団体等に集まっていただき会期後に向けたボランティア活動等の情報発信イベントも</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実施</a:t>
            </a:r>
            <a:endParaRPr lang="en-US" altLang="ja-JP" sz="1200" b="1" dirty="0">
              <a:latin typeface="BIZ UDゴシック" panose="020B0400000000000000" pitchFamily="49" charset="-128"/>
              <a:ea typeface="BIZ UDゴシック" panose="020B0400000000000000" pitchFamily="49" charset="-128"/>
            </a:endParaRPr>
          </a:p>
          <a:p>
            <a:pPr marL="177800" indent="-177800"/>
            <a:endParaRPr lang="en-US" altLang="zh-CN" sz="1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D4AF6EFC-24FA-473A-80AD-DA092FA846E4}"/>
              </a:ext>
            </a:extLst>
          </p:cNvPr>
          <p:cNvSpPr>
            <a:spLocks noGrp="1"/>
          </p:cNvSpPr>
          <p:nvPr>
            <p:ph type="sldNum" sz="quarter" idx="12"/>
          </p:nvPr>
        </p:nvSpPr>
        <p:spPr/>
        <p:txBody>
          <a:bodyPr/>
          <a:lstStyle/>
          <a:p>
            <a:fld id="{29F2EF1E-626E-4657-9017-205445D3C8E1}" type="slidenum">
              <a:rPr kumimoji="1" lang="ja-JP" altLang="en-US" smtClean="0"/>
              <a:t>89</a:t>
            </a:fld>
            <a:endParaRPr kumimoji="1" lang="ja-JP" altLang="en-US" dirty="0"/>
          </a:p>
        </p:txBody>
      </p:sp>
      <p:pic>
        <p:nvPicPr>
          <p:cNvPr id="46" name="図 45">
            <a:extLst>
              <a:ext uri="{FF2B5EF4-FFF2-40B4-BE49-F238E27FC236}">
                <a16:creationId xmlns:a16="http://schemas.microsoft.com/office/drawing/2014/main" id="{BA02DBE8-C1D9-4257-BBE2-94EEA3FC18B7}"/>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662883" y="2724803"/>
            <a:ext cx="1990532" cy="1119675"/>
          </a:xfrm>
          <a:prstGeom prst="rect">
            <a:avLst/>
          </a:prstGeom>
        </p:spPr>
      </p:pic>
      <p:sp>
        <p:nvSpPr>
          <p:cNvPr id="47" name="テキスト ボックス 46">
            <a:extLst>
              <a:ext uri="{FF2B5EF4-FFF2-40B4-BE49-F238E27FC236}">
                <a16:creationId xmlns:a16="http://schemas.microsoft.com/office/drawing/2014/main" id="{FD592CD8-A8F3-4331-9D98-9E914C75A81B}"/>
              </a:ext>
            </a:extLst>
          </p:cNvPr>
          <p:cNvSpPr txBox="1"/>
          <p:nvPr/>
        </p:nvSpPr>
        <p:spPr>
          <a:xfrm>
            <a:off x="7686839" y="3803751"/>
            <a:ext cx="1990531"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関西国際空港での活動の様子</a:t>
            </a:r>
          </a:p>
        </p:txBody>
      </p:sp>
      <p:sp>
        <p:nvSpPr>
          <p:cNvPr id="16" name="楕円 15">
            <a:extLst>
              <a:ext uri="{FF2B5EF4-FFF2-40B4-BE49-F238E27FC236}">
                <a16:creationId xmlns:a16="http://schemas.microsoft.com/office/drawing/2014/main" id="{EDD9B43F-E9C4-4767-B9A3-F9C834967D1D}"/>
              </a:ext>
            </a:extLst>
          </p:cNvPr>
          <p:cNvSpPr/>
          <p:nvPr/>
        </p:nvSpPr>
        <p:spPr>
          <a:xfrm>
            <a:off x="180309" y="852272"/>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7" name="楕円 16">
            <a:extLst>
              <a:ext uri="{FF2B5EF4-FFF2-40B4-BE49-F238E27FC236}">
                <a16:creationId xmlns:a16="http://schemas.microsoft.com/office/drawing/2014/main" id="{765347CE-BEAA-4D4E-8AA2-945EC44A4380}"/>
              </a:ext>
            </a:extLst>
          </p:cNvPr>
          <p:cNvSpPr/>
          <p:nvPr/>
        </p:nvSpPr>
        <p:spPr>
          <a:xfrm>
            <a:off x="180309" y="2857137"/>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18" name="テキスト ボックス 17">
            <a:extLst>
              <a:ext uri="{FF2B5EF4-FFF2-40B4-BE49-F238E27FC236}">
                <a16:creationId xmlns:a16="http://schemas.microsoft.com/office/drawing/2014/main" id="{0BF1A819-9881-4127-ACA4-ED59CCA526ED}"/>
              </a:ext>
            </a:extLst>
          </p:cNvPr>
          <p:cNvSpPr txBox="1"/>
          <p:nvPr/>
        </p:nvSpPr>
        <p:spPr>
          <a:xfrm>
            <a:off x="7793370" y="6733535"/>
            <a:ext cx="1777467" cy="252108"/>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交流プログラム参加の様子</a:t>
            </a:r>
          </a:p>
        </p:txBody>
      </p:sp>
      <p:pic>
        <p:nvPicPr>
          <p:cNvPr id="19" name="図 18">
            <a:extLst>
              <a:ext uri="{FF2B5EF4-FFF2-40B4-BE49-F238E27FC236}">
                <a16:creationId xmlns:a16="http://schemas.microsoft.com/office/drawing/2014/main" id="{EC40B989-BC80-47EC-9810-E43AEE26629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t="6119"/>
          <a:stretch/>
        </p:blipFill>
        <p:spPr>
          <a:xfrm>
            <a:off x="7662883" y="4049972"/>
            <a:ext cx="1990531" cy="1245720"/>
          </a:xfrm>
          <a:prstGeom prst="rect">
            <a:avLst/>
          </a:prstGeom>
        </p:spPr>
      </p:pic>
      <p:sp>
        <p:nvSpPr>
          <p:cNvPr id="21" name="テキスト ボックス 20">
            <a:extLst>
              <a:ext uri="{FF2B5EF4-FFF2-40B4-BE49-F238E27FC236}">
                <a16:creationId xmlns:a16="http://schemas.microsoft.com/office/drawing/2014/main" id="{17CD1950-0C44-4D2E-BC81-697D4EC20C9D}"/>
              </a:ext>
            </a:extLst>
          </p:cNvPr>
          <p:cNvSpPr txBox="1"/>
          <p:nvPr/>
        </p:nvSpPr>
        <p:spPr>
          <a:xfrm>
            <a:off x="7677266" y="5242447"/>
            <a:ext cx="2081007" cy="400110"/>
          </a:xfrm>
          <a:prstGeom prst="rect">
            <a:avLst/>
          </a:prstGeom>
          <a:noFill/>
        </p:spPr>
        <p:txBody>
          <a:bodyPr wrap="square" rtlCol="0">
            <a:spAutoFit/>
          </a:bodyPr>
          <a:lstStyle/>
          <a:p>
            <a:pPr algn="ctr"/>
            <a:r>
              <a:rPr lang="ja-JP" altLang="en-US" sz="1000" dirty="0">
                <a:latin typeface="BIZ UDゴシック" panose="020B0400000000000000" pitchFamily="49" charset="-128"/>
                <a:ea typeface="BIZ UDゴシック" panose="020B0400000000000000" pitchFamily="49" charset="-128"/>
              </a:rPr>
              <a:t>大阪ヘルスケアパビリオンでの活動の様子</a:t>
            </a:r>
            <a:endParaRPr lang="en-US" altLang="ja-JP" sz="1000" dirty="0">
              <a:latin typeface="BIZ UDゴシック" panose="020B0400000000000000" pitchFamily="49" charset="-128"/>
              <a:ea typeface="BIZ UDゴシック" panose="020B0400000000000000" pitchFamily="49" charset="-128"/>
            </a:endParaRPr>
          </a:p>
        </p:txBody>
      </p:sp>
      <p:pic>
        <p:nvPicPr>
          <p:cNvPr id="23" name="図 22">
            <a:extLst>
              <a:ext uri="{FF2B5EF4-FFF2-40B4-BE49-F238E27FC236}">
                <a16:creationId xmlns:a16="http://schemas.microsoft.com/office/drawing/2014/main" id="{6A588D18-0583-4A52-94B4-3F6888BA59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777"/>
          <a:stretch/>
        </p:blipFill>
        <p:spPr>
          <a:xfrm>
            <a:off x="7686839" y="5620807"/>
            <a:ext cx="1995748" cy="1107653"/>
          </a:xfrm>
          <a:prstGeom prst="rect">
            <a:avLst/>
          </a:prstGeom>
        </p:spPr>
      </p:pic>
    </p:spTree>
    <p:extLst>
      <p:ext uri="{BB962C8B-B14F-4D97-AF65-F5344CB8AC3E}">
        <p14:creationId xmlns:p14="http://schemas.microsoft.com/office/powerpoint/2010/main" val="3201773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③</a:t>
            </a:r>
            <a:r>
              <a:rPr kumimoji="1" lang="ja-JP" altLang="en-US" sz="1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　おもてなし</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4"/>
            <a:ext cx="331473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309" y="466003"/>
            <a:ext cx="4147094" cy="249013"/>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□国際観光都市にふさわしいおもてなし</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D4AF6EFC-24FA-473A-80AD-DA092FA846E4}"/>
              </a:ext>
            </a:extLst>
          </p:cNvPr>
          <p:cNvSpPr>
            <a:spLocks noGrp="1"/>
          </p:cNvSpPr>
          <p:nvPr>
            <p:ph type="sldNum" sz="quarter" idx="12"/>
          </p:nvPr>
        </p:nvSpPr>
        <p:spPr/>
        <p:txBody>
          <a:bodyPr/>
          <a:lstStyle/>
          <a:p>
            <a:fld id="{29F2EF1E-626E-4657-9017-205445D3C8E1}" type="slidenum">
              <a:rPr kumimoji="1" lang="ja-JP" altLang="en-US" smtClean="0"/>
              <a:t>90</a:t>
            </a:fld>
            <a:endParaRPr kumimoji="1" lang="ja-JP" altLang="en-US" dirty="0"/>
          </a:p>
        </p:txBody>
      </p:sp>
      <p:sp>
        <p:nvSpPr>
          <p:cNvPr id="17" name="楕円 16">
            <a:extLst>
              <a:ext uri="{FF2B5EF4-FFF2-40B4-BE49-F238E27FC236}">
                <a16:creationId xmlns:a16="http://schemas.microsoft.com/office/drawing/2014/main" id="{765347CE-BEAA-4D4E-8AA2-945EC44A4380}"/>
              </a:ext>
            </a:extLst>
          </p:cNvPr>
          <p:cNvSpPr/>
          <p:nvPr/>
        </p:nvSpPr>
        <p:spPr>
          <a:xfrm>
            <a:off x="180309" y="2194841"/>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18" name="テキスト ボックス 17">
            <a:extLst>
              <a:ext uri="{FF2B5EF4-FFF2-40B4-BE49-F238E27FC236}">
                <a16:creationId xmlns:a16="http://schemas.microsoft.com/office/drawing/2014/main" id="{379B5195-FE92-4A46-AEF4-89A51CD95E73}"/>
              </a:ext>
            </a:extLst>
          </p:cNvPr>
          <p:cNvSpPr txBox="1"/>
          <p:nvPr/>
        </p:nvSpPr>
        <p:spPr>
          <a:xfrm>
            <a:off x="339120" y="2698245"/>
            <a:ext cx="6457920" cy="1646605"/>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▶能登半島地域の子ども大阪観光招待事業</a:t>
            </a:r>
            <a:endParaRPr kumimoji="1" lang="en-US" altLang="ja-JP" sz="1100" dirty="0">
              <a:latin typeface="BIZ UDPゴシック" panose="020B0400000000000000" pitchFamily="50" charset="-128"/>
              <a:ea typeface="BIZ UDPゴシック" panose="020B0400000000000000" pitchFamily="50" charset="-128"/>
            </a:endParaRPr>
          </a:p>
          <a:p>
            <a:pPr marL="93663" indent="-93663"/>
            <a:endParaRPr kumimoji="1" lang="en-US" altLang="ja-JP" sz="300" dirty="0">
              <a:latin typeface="BIZ UDPゴシック" panose="020B0400000000000000" pitchFamily="50" charset="-128"/>
              <a:ea typeface="BIZ UDPゴシック" panose="020B0400000000000000" pitchFamily="50" charset="-128"/>
            </a:endParaRPr>
          </a:p>
          <a:p>
            <a:pPr marL="182563" indent="-93663"/>
            <a:r>
              <a:rPr kumimoji="1" lang="ja-JP" altLang="en-US" sz="1200" dirty="0">
                <a:latin typeface="BIZ UDPゴシック" panose="020B0400000000000000" pitchFamily="50" charset="-128"/>
                <a:ea typeface="BIZ UDPゴシック" panose="020B0400000000000000" pitchFamily="50" charset="-128"/>
              </a:rPr>
              <a:t>・ふるさと納税への寄附を活用し、能登半島地震及び豪雨災害で被災した地域の子どもたちを万博・大阪観光に招待</a:t>
            </a:r>
          </a:p>
          <a:p>
            <a:pPr marL="182563" indent="-93663"/>
            <a:r>
              <a:rPr kumimoji="1" lang="ja-JP" altLang="en-US" sz="1200" dirty="0">
                <a:latin typeface="BIZ UDPゴシック" panose="020B0400000000000000" pitchFamily="50" charset="-128"/>
                <a:ea typeface="BIZ UDPゴシック" panose="020B0400000000000000" pitchFamily="50" charset="-128"/>
              </a:rPr>
              <a:t>　　　対象</a:t>
            </a: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：奥能登地域（輪島市、珠洲市、穴水町、能登町）の小学５・</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年生及び</a:t>
            </a:r>
            <a:br>
              <a:rPr kumimoji="1" lang="en-US" altLang="ja-JP" sz="1200" dirty="0">
                <a:latin typeface="BIZ UDPゴシック" panose="020B0400000000000000" pitchFamily="50" charset="-128"/>
                <a:ea typeface="BIZ UDPゴシック" panose="020B0400000000000000" pitchFamily="50" charset="-128"/>
              </a:rPr>
            </a:b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中学生とその保護者</a:t>
            </a:r>
          </a:p>
          <a:p>
            <a:pPr marL="182563" indent="-93663"/>
            <a:r>
              <a:rPr kumimoji="1" lang="ja-JP" altLang="en-US" sz="1200" dirty="0">
                <a:latin typeface="BIZ UDPゴシック" panose="020B0400000000000000" pitchFamily="50" charset="-128"/>
                <a:ea typeface="BIZ UDPゴシック" panose="020B0400000000000000" pitchFamily="50" charset="-128"/>
              </a:rPr>
              <a:t>　　　参加者数：８８８人</a:t>
            </a:r>
          </a:p>
          <a:p>
            <a:pPr marL="182563" indent="-93663"/>
            <a:r>
              <a:rPr kumimoji="1" lang="ja-JP" altLang="en-US" sz="1200" dirty="0">
                <a:latin typeface="BIZ UDPゴシック" panose="020B0400000000000000" pitchFamily="50" charset="-128"/>
                <a:ea typeface="BIZ UDPゴシック" panose="020B0400000000000000" pitchFamily="50" charset="-128"/>
              </a:rPr>
              <a:t>　　　旅程    　：</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25</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8</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19</a:t>
            </a:r>
            <a:r>
              <a:rPr kumimoji="1" lang="ja-JP" altLang="en-US" sz="1200" dirty="0">
                <a:latin typeface="BIZ UDPゴシック" panose="020B0400000000000000" pitchFamily="50" charset="-128"/>
                <a:ea typeface="BIZ UDPゴシック" panose="020B0400000000000000" pitchFamily="50" charset="-128"/>
              </a:rPr>
              <a:t>日にかけて、</a:t>
            </a:r>
          </a:p>
          <a:p>
            <a:pPr marL="182563" indent="-93663"/>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泊</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日の旅行を</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行程実施　</a:t>
            </a:r>
          </a:p>
        </p:txBody>
      </p:sp>
      <p:pic>
        <p:nvPicPr>
          <p:cNvPr id="20" name="図 19">
            <a:extLst>
              <a:ext uri="{FF2B5EF4-FFF2-40B4-BE49-F238E27FC236}">
                <a16:creationId xmlns:a16="http://schemas.microsoft.com/office/drawing/2014/main" id="{5CD0DAA2-B694-4A44-9A63-A0EDF781D4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81078" y="2769102"/>
            <a:ext cx="1901227" cy="1380803"/>
          </a:xfrm>
          <a:prstGeom prst="rect">
            <a:avLst/>
          </a:prstGeom>
        </p:spPr>
      </p:pic>
      <p:sp>
        <p:nvSpPr>
          <p:cNvPr id="22" name="テキスト ボックス 21">
            <a:extLst>
              <a:ext uri="{FF2B5EF4-FFF2-40B4-BE49-F238E27FC236}">
                <a16:creationId xmlns:a16="http://schemas.microsoft.com/office/drawing/2014/main" id="{522A648C-154F-4FA8-BBF9-65167C35636D}"/>
              </a:ext>
            </a:extLst>
          </p:cNvPr>
          <p:cNvSpPr txBox="1"/>
          <p:nvPr/>
        </p:nvSpPr>
        <p:spPr>
          <a:xfrm>
            <a:off x="7266882" y="4141138"/>
            <a:ext cx="1729618" cy="400110"/>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能登半島地域の子ども大阪観光招待事業</a:t>
            </a:r>
          </a:p>
        </p:txBody>
      </p:sp>
      <p:sp>
        <p:nvSpPr>
          <p:cNvPr id="28" name="正方形/長方形 27">
            <a:extLst>
              <a:ext uri="{FF2B5EF4-FFF2-40B4-BE49-F238E27FC236}">
                <a16:creationId xmlns:a16="http://schemas.microsoft.com/office/drawing/2014/main" id="{B7472970-B5F0-4D2A-89C2-EE9999D840C8}"/>
              </a:ext>
            </a:extLst>
          </p:cNvPr>
          <p:cNvSpPr/>
          <p:nvPr/>
        </p:nvSpPr>
        <p:spPr>
          <a:xfrm>
            <a:off x="398961" y="4489145"/>
            <a:ext cx="9501347" cy="119014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400" b="1" dirty="0">
                <a:solidFill>
                  <a:schemeClr val="tx1"/>
                </a:solidFill>
                <a:latin typeface="BIZ UDPゴシック" panose="020B0400000000000000" pitchFamily="50" charset="-128"/>
                <a:ea typeface="BIZ UDPゴシック" panose="020B0400000000000000" pitchFamily="50" charset="-128"/>
              </a:rPr>
              <a:t>▶夏休みこども特別招待　</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marL="182563" indent="-93663"/>
            <a:r>
              <a:rPr lang="ja-JP" altLang="en-US" sz="1200" dirty="0">
                <a:solidFill>
                  <a:schemeClr val="tx1"/>
                </a:solidFill>
                <a:latin typeface="BIZ UDPゴシック" panose="020B0400000000000000" pitchFamily="50" charset="-128"/>
                <a:ea typeface="BIZ UDPゴシック" panose="020B0400000000000000" pitchFamily="50" charset="-128"/>
              </a:rPr>
              <a:t>・各学校を通じて配付された「こども招待一日券」を持っていながら保護者同伴で来場できない児童・生徒を対象に「夏休み特別招待」を実施</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2563" indent="-93663"/>
            <a:r>
              <a:rPr lang="ja-JP" altLang="en-US" sz="1200" dirty="0">
                <a:solidFill>
                  <a:schemeClr val="tx1"/>
                </a:solidFill>
                <a:latin typeface="BIZ UDPゴシック" panose="020B0400000000000000" pitchFamily="50" charset="-128"/>
                <a:ea typeface="BIZ UDPゴシック" panose="020B0400000000000000" pitchFamily="50" charset="-128"/>
              </a:rPr>
              <a:t>　「万博に行きたい」という気持ちを持ちながら、家庭の様々な事情により来場が困難な児童・生徒にも、万博を体験できる機会を提供</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　対象　　　：各学校を通じて配付された「こども招待一日券」を持つ</a:t>
            </a:r>
            <a:r>
              <a:rPr kumimoji="1" lang="en-US" altLang="ja-JP" sz="1200" dirty="0">
                <a:solidFill>
                  <a:schemeClr val="tx1"/>
                </a:solidFill>
                <a:latin typeface="BIZ UDPゴシック" panose="020B0400000000000000" pitchFamily="50" charset="-128"/>
                <a:ea typeface="BIZ UDPゴシック" panose="020B0400000000000000" pitchFamily="50" charset="-128"/>
              </a:rPr>
              <a:t>3</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6</a:t>
            </a:r>
            <a:r>
              <a:rPr kumimoji="1" lang="ja-JP" altLang="en-US" sz="1200" dirty="0">
                <a:solidFill>
                  <a:schemeClr val="tx1"/>
                </a:solidFill>
                <a:latin typeface="BIZ UDPゴシック" panose="020B0400000000000000" pitchFamily="50" charset="-128"/>
                <a:ea typeface="BIZ UDPゴシック" panose="020B0400000000000000" pitchFamily="50" charset="-128"/>
              </a:rPr>
              <a:t>年生及び中学生</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1200" dirty="0">
                <a:solidFill>
                  <a:schemeClr val="tx1"/>
                </a:solidFill>
                <a:latin typeface="BIZ UDPゴシック" panose="020B0400000000000000" pitchFamily="50" charset="-128"/>
                <a:ea typeface="BIZ UDPゴシック" panose="020B0400000000000000" pitchFamily="50" charset="-128"/>
              </a:rPr>
              <a:t>　　招待者数：約</a:t>
            </a:r>
            <a:r>
              <a:rPr kumimoji="1" lang="en-US" altLang="ja-JP" sz="1200" dirty="0">
                <a:solidFill>
                  <a:schemeClr val="tx1"/>
                </a:solidFill>
                <a:latin typeface="BIZ UDPゴシック" panose="020B0400000000000000" pitchFamily="50" charset="-128"/>
                <a:ea typeface="BIZ UDPゴシック" panose="020B0400000000000000" pitchFamily="50" charset="-128"/>
              </a:rPr>
              <a:t>400</a:t>
            </a:r>
            <a:r>
              <a:rPr kumimoji="1" lang="ja-JP" altLang="en-US" sz="1200" dirty="0">
                <a:solidFill>
                  <a:schemeClr val="tx1"/>
                </a:solidFill>
                <a:latin typeface="BIZ UDPゴシック" panose="020B0400000000000000" pitchFamily="50" charset="-128"/>
                <a:ea typeface="BIZ UDPゴシック" panose="020B0400000000000000" pitchFamily="50" charset="-128"/>
              </a:rPr>
              <a:t>人</a:t>
            </a:r>
          </a:p>
          <a:p>
            <a:pPr marL="182563" indent="-93663"/>
            <a:r>
              <a:rPr kumimoji="1" lang="ja-JP" altLang="en-US" sz="1200" dirty="0">
                <a:solidFill>
                  <a:schemeClr val="tx1"/>
                </a:solidFill>
                <a:latin typeface="BIZ UDPゴシック" panose="020B0400000000000000" pitchFamily="50" charset="-128"/>
                <a:ea typeface="BIZ UDPゴシック" panose="020B0400000000000000" pitchFamily="50" charset="-128"/>
              </a:rPr>
              <a:t>　　旅程  　　：</a:t>
            </a:r>
            <a:r>
              <a:rPr kumimoji="1" lang="en-US" altLang="ja-JP" sz="1200" dirty="0">
                <a:solidFill>
                  <a:schemeClr val="tx1"/>
                </a:solidFill>
                <a:latin typeface="BIZ UDPゴシック" panose="020B0400000000000000" pitchFamily="50" charset="-128"/>
                <a:ea typeface="BIZ UDPゴシック" panose="020B0400000000000000" pitchFamily="50" charset="-128"/>
              </a:rPr>
              <a:t>8</a:t>
            </a:r>
            <a:r>
              <a:rPr kumimoji="1" lang="ja-JP" altLang="en-US" sz="1200" dirty="0">
                <a:solidFill>
                  <a:schemeClr val="tx1"/>
                </a:solidFill>
                <a:latin typeface="BIZ UDPゴシック" panose="020B0400000000000000" pitchFamily="50" charset="-128"/>
                <a:ea typeface="BIZ UDPゴシック" panose="020B0400000000000000" pitchFamily="50" charset="-128"/>
              </a:rPr>
              <a:t>月</a:t>
            </a:r>
            <a:r>
              <a:rPr kumimoji="1" lang="en-US" altLang="ja-JP" sz="1200" dirty="0">
                <a:solidFill>
                  <a:schemeClr val="tx1"/>
                </a:solidFill>
                <a:latin typeface="BIZ UDPゴシック" panose="020B0400000000000000" pitchFamily="50" charset="-128"/>
                <a:ea typeface="BIZ UDPゴシック" panose="020B0400000000000000" pitchFamily="50" charset="-128"/>
              </a:rPr>
              <a:t>4</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a:t>
            </a:r>
            <a:r>
              <a:rPr kumimoji="1" lang="en-US" altLang="ja-JP" sz="1200" dirty="0">
                <a:solidFill>
                  <a:schemeClr val="tx1"/>
                </a:solidFill>
                <a:latin typeface="BIZ UDPゴシック" panose="020B0400000000000000" pitchFamily="50" charset="-128"/>
                <a:ea typeface="BIZ UDPゴシック" panose="020B0400000000000000" pitchFamily="50" charset="-128"/>
              </a:rPr>
              <a:t>8</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a:t>
            </a:r>
            <a:r>
              <a:rPr kumimoji="1" lang="en-US" altLang="ja-JP" sz="1200" dirty="0">
                <a:solidFill>
                  <a:schemeClr val="tx1"/>
                </a:solidFill>
                <a:latin typeface="BIZ UDPゴシック" panose="020B0400000000000000" pitchFamily="50" charset="-128"/>
                <a:ea typeface="BIZ UDPゴシック" panose="020B0400000000000000" pitchFamily="50" charset="-128"/>
              </a:rPr>
              <a:t>18</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a:t>
            </a:r>
            <a:r>
              <a:rPr kumimoji="1" lang="en-US" altLang="ja-JP" sz="1200" dirty="0">
                <a:solidFill>
                  <a:schemeClr val="tx1"/>
                </a:solidFill>
                <a:latin typeface="BIZ UDPゴシック" panose="020B0400000000000000" pitchFamily="50" charset="-128"/>
                <a:ea typeface="BIZ UDPゴシック" panose="020B0400000000000000" pitchFamily="50" charset="-128"/>
              </a:rPr>
              <a:t>2</a:t>
            </a:r>
            <a:r>
              <a:rPr kumimoji="1" lang="ja-JP" altLang="en-US" sz="1200" dirty="0">
                <a:solidFill>
                  <a:schemeClr val="tx1"/>
                </a:solidFill>
                <a:latin typeface="BIZ UDPゴシック" panose="020B0400000000000000" pitchFamily="50" charset="-128"/>
                <a:ea typeface="BIZ UDPゴシック" panose="020B0400000000000000" pitchFamily="50" charset="-128"/>
              </a:rPr>
              <a:t>０日</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90488" indent="-90488"/>
            <a:endParaRPr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2F889DB-AFCA-4FD5-A140-904118BB7F9D}"/>
              </a:ext>
            </a:extLst>
          </p:cNvPr>
          <p:cNvSpPr/>
          <p:nvPr/>
        </p:nvSpPr>
        <p:spPr>
          <a:xfrm>
            <a:off x="398961" y="5870938"/>
            <a:ext cx="7607935" cy="119014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400" b="1" dirty="0">
                <a:solidFill>
                  <a:schemeClr val="tx1"/>
                </a:solidFill>
                <a:latin typeface="BIZ UDPゴシック" panose="020B0400000000000000" pitchFamily="50" charset="-128"/>
                <a:ea typeface="BIZ UDPゴシック" panose="020B0400000000000000" pitchFamily="50" charset="-128"/>
              </a:rPr>
              <a:t>▶「こどもまんなか社会」の推進　（子育て世帯の外出支援）　</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1200" dirty="0">
                <a:solidFill>
                  <a:schemeClr val="tx1"/>
                </a:solidFill>
                <a:latin typeface="BIZ UDPゴシック" panose="020B0400000000000000" pitchFamily="50" charset="-128"/>
                <a:ea typeface="BIZ UDPゴシック" panose="020B0400000000000000" pitchFamily="50" charset="-128"/>
              </a:rPr>
              <a:t>・ベビーカーファスト・トラックの導入促進やベビーカー</a:t>
            </a:r>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子ども・子育て世帯</a:t>
            </a:r>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外出応援事業の実施等により、</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ベビーカーや小さな子ども連れの方等が移動・外出しやすい社会づくりのための機運を醸成</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1200" dirty="0">
                <a:solidFill>
                  <a:schemeClr val="tx1"/>
                </a:solidFill>
                <a:latin typeface="BIZ UDPゴシック" panose="020B0400000000000000" pitchFamily="50" charset="-128"/>
                <a:ea typeface="BIZ UDPゴシック" panose="020B0400000000000000" pitchFamily="50" charset="-128"/>
              </a:rPr>
              <a:t>・万博を契機に、子育て家庭に優しい環境整備の重要性について、国内外に向けた情報発信や普及啓発を実施</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0DB93E07-1299-4C99-8AFC-99329ADE6C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6897" y="5678902"/>
            <a:ext cx="1306436" cy="1240927"/>
          </a:xfrm>
          <a:prstGeom prst="rect">
            <a:avLst/>
          </a:prstGeom>
        </p:spPr>
      </p:pic>
      <p:sp>
        <p:nvSpPr>
          <p:cNvPr id="26" name="正方形/長方形 25">
            <a:extLst>
              <a:ext uri="{FF2B5EF4-FFF2-40B4-BE49-F238E27FC236}">
                <a16:creationId xmlns:a16="http://schemas.microsoft.com/office/drawing/2014/main" id="{AEE7027E-09A6-4AEC-99BB-C343722F5962}"/>
              </a:ext>
            </a:extLst>
          </p:cNvPr>
          <p:cNvSpPr/>
          <p:nvPr/>
        </p:nvSpPr>
        <p:spPr>
          <a:xfrm>
            <a:off x="339120" y="1377503"/>
            <a:ext cx="9325741" cy="674706"/>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8900" indent="-88900" algn="l" defTabSz="443194">
              <a:lnSpc>
                <a:spcPct val="100000"/>
              </a:lnSpc>
              <a:spcBef>
                <a:spcPts val="0"/>
              </a:spcBef>
              <a:spcAft>
                <a:spcPts val="0"/>
              </a:spcAft>
              <a:defRPr/>
            </a:pPr>
            <a:r>
              <a:rPr lang="ja-JP" altLang="en-US" sz="1400" dirty="0">
                <a:solidFill>
                  <a:schemeClr val="tx1"/>
                </a:solidFill>
                <a:latin typeface="BIZ UDPゴシック" panose="020B0400000000000000" pitchFamily="50" charset="-128"/>
                <a:ea typeface="BIZ UDPゴシック" panose="020B0400000000000000" pitchFamily="50" charset="-128"/>
              </a:rPr>
              <a:t>・国際観光都市にふさわしいおもてなし力の充実・強化</a:t>
            </a:r>
            <a:endParaRPr lang="ja-JP" altLang="en-US" sz="1400" b="0" dirty="0">
              <a:solidFill>
                <a:schemeClr val="tx1"/>
              </a:solidFill>
              <a:latin typeface="BIZ UDPゴシック" panose="020B0400000000000000" pitchFamily="50" charset="-128"/>
              <a:ea typeface="BIZ UDPゴシック" panose="020B0400000000000000" pitchFamily="50" charset="-128"/>
            </a:endParaRPr>
          </a:p>
        </p:txBody>
      </p:sp>
      <p:sp>
        <p:nvSpPr>
          <p:cNvPr id="27" name="楕円 26">
            <a:extLst>
              <a:ext uri="{FF2B5EF4-FFF2-40B4-BE49-F238E27FC236}">
                <a16:creationId xmlns:a16="http://schemas.microsoft.com/office/drawing/2014/main" id="{1E82E676-C57A-4837-B7A6-763003F41931}"/>
              </a:ext>
            </a:extLst>
          </p:cNvPr>
          <p:cNvSpPr/>
          <p:nvPr/>
        </p:nvSpPr>
        <p:spPr>
          <a:xfrm>
            <a:off x="180309" y="852272"/>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Tree>
    <p:extLst>
      <p:ext uri="{BB962C8B-B14F-4D97-AF65-F5344CB8AC3E}">
        <p14:creationId xmlns:p14="http://schemas.microsoft.com/office/powerpoint/2010/main" val="101476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0A472021-AB2F-4A05-BB3C-93571006C89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05135" y="4632200"/>
            <a:ext cx="1497216" cy="998144"/>
          </a:xfrm>
          <a:prstGeom prst="rect">
            <a:avLst/>
          </a:prstGeom>
        </p:spPr>
      </p:pic>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多様な都市魅力の創出･発信（にぎわい創出）</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8" y="725983"/>
            <a:ext cx="26746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4B4C8DCA-8291-48C5-BE7E-6014B7AF6E12}"/>
              </a:ext>
            </a:extLst>
          </p:cNvPr>
          <p:cNvSpPr/>
          <p:nvPr/>
        </p:nvSpPr>
        <p:spPr>
          <a:xfrm>
            <a:off x="180310" y="868991"/>
            <a:ext cx="2047076"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7" name="楕円 26">
            <a:extLst>
              <a:ext uri="{FF2B5EF4-FFF2-40B4-BE49-F238E27FC236}">
                <a16:creationId xmlns:a16="http://schemas.microsoft.com/office/drawing/2014/main" id="{7A89E031-16AC-452F-9714-9EF5A357340B}"/>
              </a:ext>
            </a:extLst>
          </p:cNvPr>
          <p:cNvSpPr/>
          <p:nvPr/>
        </p:nvSpPr>
        <p:spPr>
          <a:xfrm>
            <a:off x="180309" y="2148486"/>
            <a:ext cx="2047077" cy="28757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8" name="正方形/長方形 27">
            <a:extLst>
              <a:ext uri="{FF2B5EF4-FFF2-40B4-BE49-F238E27FC236}">
                <a16:creationId xmlns:a16="http://schemas.microsoft.com/office/drawing/2014/main" id="{7A608FB7-8720-4BE8-86A4-299693DCC182}"/>
              </a:ext>
            </a:extLst>
          </p:cNvPr>
          <p:cNvSpPr/>
          <p:nvPr/>
        </p:nvSpPr>
        <p:spPr>
          <a:xfrm>
            <a:off x="349543" y="1362850"/>
            <a:ext cx="9271438" cy="709783"/>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marR="0" lvl="0" indent="-92075" algn="l" defTabSz="914400" rtl="0" eaLnBrk="1" fontAlgn="auto" latinLnBrk="0" hangingPunct="1">
              <a:spcBef>
                <a:spcPts val="0"/>
              </a:spcBef>
              <a:spcAft>
                <a:spcPts val="0"/>
              </a:spcAft>
              <a:buClrTx/>
              <a:buSzTx/>
              <a:tabLs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府内市町村とともに、万博会期中の春・夏・秋の３期（計</a:t>
            </a:r>
            <a:r>
              <a:rPr lang="en-US" altLang="ja-JP" sz="1400" dirty="0">
                <a:solidFill>
                  <a:schemeClr val="tx1"/>
                </a:solidFill>
                <a:latin typeface="BIZ UDゴシック" panose="020B0400000000000000" pitchFamily="49" charset="-128"/>
                <a:ea typeface="BIZ UDゴシック" panose="020B0400000000000000" pitchFamily="49" charset="-128"/>
              </a:rPr>
              <a:t>35</a:t>
            </a:r>
            <a:r>
              <a:rPr lang="ja-JP" altLang="en-US" sz="1400" dirty="0">
                <a:solidFill>
                  <a:schemeClr val="tx1"/>
                </a:solidFill>
                <a:latin typeface="BIZ UDゴシック" panose="020B0400000000000000" pitchFamily="49" charset="-128"/>
                <a:ea typeface="BIZ UDゴシック" panose="020B0400000000000000" pitchFamily="49" charset="-128"/>
              </a:rPr>
              <a:t>日間）にわたり「</a:t>
            </a:r>
            <a:r>
              <a:rPr kumimoji="1" lang="ja-JP" altLang="en-US" sz="1400" dirty="0">
                <a:solidFill>
                  <a:schemeClr val="tx1"/>
                </a:solidFill>
                <a:latin typeface="BIZ UDPゴシック" panose="020B0400000000000000" pitchFamily="50" charset="-128"/>
                <a:ea typeface="BIZ UDPゴシック" panose="020B0400000000000000" pitchFamily="50" charset="-128"/>
              </a:rPr>
              <a:t>祭</a:t>
            </a:r>
            <a:r>
              <a:rPr lang="ja-JP" altLang="en-US" sz="1400" dirty="0">
                <a:solidFill>
                  <a:schemeClr val="tx1"/>
                </a:solidFill>
                <a:latin typeface="BIZ UDゴシック" panose="020B0400000000000000" pitchFamily="49" charset="-128"/>
                <a:ea typeface="BIZ UDゴシック" panose="020B0400000000000000" pitchFamily="49" charset="-128"/>
              </a:rPr>
              <a:t>」をテーマに万博会場内で</a:t>
            </a:r>
            <a:br>
              <a:rPr lang="en-US" altLang="ja-JP" sz="1400" dirty="0">
                <a:solidFill>
                  <a:schemeClr val="tx1"/>
                </a:solidFill>
                <a:latin typeface="BIZ UDゴシック" panose="020B0400000000000000" pitchFamily="49" charset="-128"/>
                <a:ea typeface="BIZ UDゴシック" panose="020B0400000000000000" pitchFamily="49" charset="-128"/>
              </a:rPr>
            </a:br>
            <a:r>
              <a:rPr lang="ja-JP" altLang="en-US" sz="1400" dirty="0">
                <a:solidFill>
                  <a:schemeClr val="tx1"/>
                </a:solidFill>
                <a:latin typeface="BIZ UDゴシック" panose="020B0400000000000000" pitchFamily="49" charset="-128"/>
                <a:ea typeface="BIZ UDゴシック" panose="020B0400000000000000" pitchFamily="49" charset="-128"/>
              </a:rPr>
              <a:t>大阪の魅力を発信する様々なイベントを開催、国内外から約</a:t>
            </a:r>
            <a:r>
              <a:rPr lang="en-US" altLang="ja-JP" sz="1400" dirty="0">
                <a:solidFill>
                  <a:schemeClr val="tx1"/>
                </a:solidFill>
                <a:latin typeface="BIZ UDゴシック" panose="020B0400000000000000" pitchFamily="49" charset="-128"/>
                <a:ea typeface="BIZ UDゴシック" panose="020B0400000000000000" pitchFamily="49" charset="-128"/>
              </a:rPr>
              <a:t>56.3</a:t>
            </a:r>
            <a:r>
              <a:rPr lang="ja-JP" altLang="en-US" sz="1400" dirty="0">
                <a:solidFill>
                  <a:schemeClr val="tx1"/>
                </a:solidFill>
                <a:latin typeface="BIZ UDゴシック" panose="020B0400000000000000" pitchFamily="49" charset="-128"/>
                <a:ea typeface="BIZ UDゴシック" panose="020B0400000000000000" pitchFamily="49" charset="-128"/>
              </a:rPr>
              <a:t>万人が来場、大阪各地の魅力を発信　</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にぎわい創出（大阪ウィーク）</a:t>
            </a:r>
            <a:endParaRPr kumimoji="1" lang="ja-JP" altLang="en-US" sz="1400" b="1" dirty="0">
              <a:solidFill>
                <a:schemeClr val="tx1"/>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38ABF353-49DB-4B5F-82C3-0D17F24FA575}"/>
              </a:ext>
            </a:extLst>
          </p:cNvPr>
          <p:cNvSpPr>
            <a:spLocks noGrp="1"/>
          </p:cNvSpPr>
          <p:nvPr>
            <p:ph type="sldNum" sz="quarter" idx="12"/>
          </p:nvPr>
        </p:nvSpPr>
        <p:spPr/>
        <p:txBody>
          <a:bodyPr/>
          <a:lstStyle/>
          <a:p>
            <a:fld id="{29F2EF1E-626E-4657-9017-205445D3C8E1}" type="slidenum">
              <a:rPr kumimoji="1" lang="ja-JP" altLang="en-US" smtClean="0"/>
              <a:t>61</a:t>
            </a:fld>
            <a:endParaRPr kumimoji="1" lang="ja-JP" altLang="en-US" dirty="0"/>
          </a:p>
        </p:txBody>
      </p:sp>
      <p:sp>
        <p:nvSpPr>
          <p:cNvPr id="16" name="テキスト ボックス 15">
            <a:extLst>
              <a:ext uri="{FF2B5EF4-FFF2-40B4-BE49-F238E27FC236}">
                <a16:creationId xmlns:a16="http://schemas.microsoft.com/office/drawing/2014/main" id="{121EF4F7-F4EF-4D1B-80FE-04B641B44FCF}"/>
              </a:ext>
            </a:extLst>
          </p:cNvPr>
          <p:cNvSpPr txBox="1"/>
          <p:nvPr/>
        </p:nvSpPr>
        <p:spPr>
          <a:xfrm>
            <a:off x="121581" y="2436059"/>
            <a:ext cx="7632176" cy="4878259"/>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▶大阪ウィークで実施した主なイベント</a:t>
            </a:r>
            <a:endParaRPr kumimoji="1" lang="en-US" altLang="ja-JP" sz="1400" b="1" dirty="0">
              <a:latin typeface="BIZ UDPゴシック" panose="020B0400000000000000" pitchFamily="50" charset="-128"/>
              <a:ea typeface="BIZ UDPゴシック" panose="020B0400000000000000" pitchFamily="50" charset="-128"/>
            </a:endParaRPr>
          </a:p>
          <a:p>
            <a:pPr marL="87313">
              <a:buFont typeface="Arial" panose="020B0604020202020204" pitchFamily="34" charset="0"/>
              <a:buNone/>
            </a:pP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大阪の祭！～</a:t>
            </a:r>
            <a:r>
              <a:rPr kumimoji="1" lang="en-US" altLang="ja-JP" sz="1100" b="1" dirty="0">
                <a:latin typeface="BIZ UDPゴシック" panose="020B0400000000000000" pitchFamily="50" charset="-128"/>
                <a:ea typeface="BIZ UDPゴシック" panose="020B0400000000000000" pitchFamily="50" charset="-128"/>
              </a:rPr>
              <a:t>EXPO2025 </a:t>
            </a:r>
            <a:r>
              <a:rPr kumimoji="1" lang="ja-JP" altLang="en-US" sz="1100" b="1" dirty="0">
                <a:latin typeface="BIZ UDPゴシック" panose="020B0400000000000000" pitchFamily="50" charset="-128"/>
                <a:ea typeface="BIZ UDPゴシック" panose="020B0400000000000000" pitchFamily="50" charset="-128"/>
              </a:rPr>
              <a:t>春の陣～</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来場者数：約</a:t>
            </a:r>
            <a:r>
              <a:rPr kumimoji="1" lang="en-US" altLang="ja-JP" sz="1100" dirty="0">
                <a:latin typeface="BIZ UDPゴシック" panose="020B0400000000000000" pitchFamily="50" charset="-128"/>
                <a:ea typeface="BIZ UDPゴシック" panose="020B0400000000000000" pitchFamily="50" charset="-128"/>
              </a:rPr>
              <a:t>4.8</a:t>
            </a:r>
            <a:r>
              <a:rPr kumimoji="1" lang="ja-JP" altLang="en-US" sz="1100" dirty="0">
                <a:latin typeface="BIZ UDPゴシック" panose="020B0400000000000000" pitchFamily="50" charset="-128"/>
                <a:ea typeface="BIZ UDPゴシック" panose="020B0400000000000000" pitchFamily="50" charset="-128"/>
              </a:rPr>
              <a:t>万人</a:t>
            </a:r>
            <a:endParaRPr kumimoji="1" lang="en-US" altLang="ja-JP" sz="1100" dirty="0">
              <a:latin typeface="BIZ UDPゴシック" panose="020B0400000000000000" pitchFamily="50" charset="-128"/>
              <a:ea typeface="BIZ UDPゴシック" panose="020B0400000000000000" pitchFamily="50" charset="-128"/>
            </a:endParaRPr>
          </a:p>
          <a:p>
            <a:pPr marL="87313">
              <a:buFont typeface="Arial" panose="020B0604020202020204" pitchFamily="34" charset="0"/>
              <a:buNone/>
            </a:pPr>
            <a:r>
              <a:rPr kumimoji="1" lang="ja-JP" altLang="en-US" sz="1100" dirty="0">
                <a:latin typeface="BIZ UDPゴシック" panose="020B0400000000000000" pitchFamily="50" charset="-128"/>
                <a:ea typeface="BIZ UDPゴシック" panose="020B0400000000000000" pitchFamily="50" charset="-128"/>
              </a:rPr>
              <a:t>・「大阪ウィーク～春・夏・秋～」のオープニングイベントを開催</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ja-JP" altLang="en-US" sz="1100" dirty="0">
                <a:latin typeface="BIZ UDPゴシック" panose="020B0400000000000000" pitchFamily="50" charset="-128"/>
                <a:ea typeface="BIZ UDPゴシック" panose="020B0400000000000000" pitchFamily="50" charset="-128"/>
              </a:rPr>
              <a:t>・府内各地からだんじり・やぐら・太鼓台等が集まり、アリーナ会場内を巡行（</a:t>
            </a:r>
            <a:r>
              <a:rPr kumimoji="1" lang="en-US" altLang="ja-JP" sz="1100" dirty="0">
                <a:latin typeface="BIZ UDPゴシック" panose="020B0400000000000000" pitchFamily="50" charset="-128"/>
                <a:ea typeface="BIZ UDPゴシック" panose="020B0400000000000000" pitchFamily="50" charset="-128"/>
              </a:rPr>
              <a:t>39 </a:t>
            </a:r>
            <a:r>
              <a:rPr kumimoji="1" lang="ja-JP" altLang="en-US" sz="1100" dirty="0">
                <a:latin typeface="BIZ UDPゴシック" panose="020B0400000000000000" pitchFamily="50" charset="-128"/>
                <a:ea typeface="BIZ UDPゴシック" panose="020B0400000000000000" pitchFamily="50" charset="-128"/>
              </a:rPr>
              <a:t>市区町村出展）</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ja-JP" altLang="en-US" sz="1100" dirty="0">
                <a:latin typeface="BIZ UDPゴシック" panose="020B0400000000000000" pitchFamily="50" charset="-128"/>
                <a:ea typeface="BIZ UDPゴシック" panose="020B0400000000000000" pitchFamily="50" charset="-128"/>
              </a:rPr>
              <a:t>・メインステージでは和太鼓の演奏や踊りなど、様々な祭りを披露（</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市区町村出展）</a:t>
            </a:r>
            <a:endParaRPr kumimoji="1" lang="en-US" altLang="ja-JP" sz="1100" dirty="0">
              <a:latin typeface="BIZ UDPゴシック" panose="020B0400000000000000" pitchFamily="50" charset="-128"/>
              <a:ea typeface="BIZ UDPゴシック" panose="020B0400000000000000" pitchFamily="50" charset="-128"/>
            </a:endParaRPr>
          </a:p>
          <a:p>
            <a:pPr marL="87313">
              <a:buFont typeface="Arial" panose="020B0604020202020204" pitchFamily="34" charset="0"/>
              <a:buChar char="•"/>
            </a:pPr>
            <a:endParaRPr kumimoji="1" lang="en-US" altLang="ja-JP" sz="1100" dirty="0">
              <a:latin typeface="BIZ UDPゴシック" panose="020B0400000000000000" pitchFamily="50" charset="-128"/>
              <a:ea typeface="BIZ UDPゴシック" panose="020B0400000000000000" pitchFamily="50" charset="-128"/>
            </a:endParaRPr>
          </a:p>
          <a:p>
            <a:pPr marL="87313" lvl="0" defTabSz="914400">
              <a:defRPr/>
            </a:pP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大阪の祭！～</a:t>
            </a:r>
            <a:r>
              <a:rPr kumimoji="1" lang="en-US" altLang="ja-JP" sz="1100" b="1" dirty="0">
                <a:latin typeface="BIZ UDPゴシック" panose="020B0400000000000000" pitchFamily="50" charset="-128"/>
                <a:ea typeface="BIZ UDPゴシック" panose="020B0400000000000000" pitchFamily="50" charset="-128"/>
              </a:rPr>
              <a:t>EXPO2025 </a:t>
            </a:r>
            <a:r>
              <a:rPr kumimoji="1" lang="ja-JP" altLang="en-US" sz="1100" b="1" dirty="0">
                <a:latin typeface="BIZ UDPゴシック" panose="020B0400000000000000" pitchFamily="50" charset="-128"/>
                <a:ea typeface="BIZ UDPゴシック" panose="020B0400000000000000" pitchFamily="50" charset="-128"/>
              </a:rPr>
              <a:t>真夏の陣～ </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→来場者数：約</a:t>
            </a:r>
            <a:r>
              <a:rPr kumimoji="1" lang="en-US" altLang="ja-JP" sz="1100" dirty="0">
                <a:latin typeface="BIZ UDPゴシック" panose="020B0400000000000000" pitchFamily="50" charset="-128"/>
                <a:ea typeface="BIZ UDPゴシック" panose="020B0400000000000000" pitchFamily="50" charset="-128"/>
              </a:rPr>
              <a:t>6.4</a:t>
            </a:r>
            <a:r>
              <a:rPr kumimoji="1" lang="ja-JP" altLang="en-US" sz="1100" dirty="0">
                <a:latin typeface="BIZ UDPゴシック" panose="020B0400000000000000" pitchFamily="50" charset="-128"/>
                <a:ea typeface="BIZ UDPゴシック" panose="020B0400000000000000" pitchFamily="50" charset="-128"/>
              </a:rPr>
              <a:t>万人</a:t>
            </a:r>
            <a:endParaRPr kumimoji="1" lang="en-US" altLang="ja-JP" sz="1100" dirty="0">
              <a:latin typeface="BIZ UDPゴシック" panose="020B0400000000000000" pitchFamily="50" charset="-128"/>
              <a:ea typeface="BIZ UDPゴシック" panose="020B0400000000000000" pitchFamily="50" charset="-128"/>
            </a:endParaRPr>
          </a:p>
          <a:p>
            <a:pPr marL="87313" marR="0" lvl="0" algn="l" defTabSz="914400" rtl="0" eaLnBrk="1" fontAlgn="auto" latinLnBrk="0" hangingPunct="1">
              <a:lnSpc>
                <a:spcPct val="100000"/>
              </a:lnSpc>
              <a:spcBef>
                <a:spcPts val="0"/>
              </a:spcBef>
              <a:spcAft>
                <a:spcPts val="0"/>
              </a:spcAft>
              <a:buClrTx/>
              <a:buSzTx/>
              <a:tabLst/>
              <a:defRPr/>
            </a:pPr>
            <a:r>
              <a:rPr kumimoji="1" lang="ja-JP" altLang="en-US" sz="1100" dirty="0">
                <a:latin typeface="BIZ UDPゴシック" panose="020B0400000000000000" pitchFamily="50" charset="-128"/>
                <a:ea typeface="BIZ UDPゴシック" panose="020B0400000000000000" pitchFamily="50" charset="-128"/>
              </a:rPr>
              <a:t>・夏のオープニングに「マツケンサンバ＠</a:t>
            </a:r>
            <a:r>
              <a:rPr kumimoji="1" lang="en-US" altLang="ja-JP" sz="1100" dirty="0">
                <a:latin typeface="BIZ UDPゴシック" panose="020B0400000000000000" pitchFamily="50" charset="-128"/>
                <a:ea typeface="BIZ UDPゴシック" panose="020B0400000000000000" pitchFamily="50" charset="-128"/>
              </a:rPr>
              <a:t>EXPO</a:t>
            </a:r>
            <a:r>
              <a:rPr kumimoji="1" lang="ja-JP" altLang="en-US" sz="1100" dirty="0">
                <a:latin typeface="BIZ UDPゴシック" panose="020B0400000000000000" pitchFamily="50" charset="-128"/>
                <a:ea typeface="BIZ UDPゴシック" panose="020B0400000000000000" pitchFamily="50" charset="-128"/>
              </a:rPr>
              <a:t>２０２５」を開催</a:t>
            </a:r>
            <a:endParaRPr kumimoji="1" lang="en-US" altLang="ja-JP" sz="1100" dirty="0">
              <a:latin typeface="BIZ UDPゴシック" panose="020B0400000000000000" pitchFamily="50" charset="-128"/>
              <a:ea typeface="BIZ UDPゴシック" panose="020B0400000000000000" pitchFamily="50" charset="-128"/>
            </a:endParaRPr>
          </a:p>
          <a:p>
            <a:pPr marL="87313" marR="0" lvl="0" algn="l" defTabSz="914400" rtl="0" eaLnBrk="1" fontAlgn="auto" latinLnBrk="0" hangingPunct="1">
              <a:lnSpc>
                <a:spcPct val="100000"/>
              </a:lnSpc>
              <a:spcBef>
                <a:spcPts val="0"/>
              </a:spcBef>
              <a:spcAft>
                <a:spcPts val="0"/>
              </a:spcAft>
              <a:buClrTx/>
              <a:buSzTx/>
              <a:tabLst/>
              <a:defRPr/>
            </a:pPr>
            <a:r>
              <a:rPr kumimoji="1" lang="ja-JP" altLang="en-US" sz="1100" dirty="0">
                <a:latin typeface="BIZ UDPゴシック" panose="020B0400000000000000" pitchFamily="50" charset="-128"/>
                <a:ea typeface="BIZ UDPゴシック" panose="020B0400000000000000" pitchFamily="50" charset="-128"/>
              </a:rPr>
              <a:t>・盆踊りで</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つのギネス世界記録</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を達成（最多人数</a:t>
            </a:r>
            <a:r>
              <a:rPr kumimoji="1" lang="en-US" altLang="ja-JP" sz="1100" dirty="0">
                <a:latin typeface="BIZ UDPゴシック" panose="020B0400000000000000" pitchFamily="50" charset="-128"/>
                <a:ea typeface="BIZ UDPゴシック" panose="020B0400000000000000" pitchFamily="50" charset="-128"/>
              </a:rPr>
              <a:t>3,946 </a:t>
            </a:r>
            <a:r>
              <a:rPr kumimoji="1" lang="ja-JP" altLang="en-US" sz="1100" dirty="0">
                <a:latin typeface="BIZ UDPゴシック" panose="020B0400000000000000" pitchFamily="50" charset="-128"/>
                <a:ea typeface="BIZ UDPゴシック" panose="020B0400000000000000" pitchFamily="50" charset="-128"/>
              </a:rPr>
              <a:t>人、最多国籍数</a:t>
            </a:r>
            <a:r>
              <a:rPr kumimoji="1" lang="en-US" altLang="ja-JP" sz="1100" dirty="0">
                <a:latin typeface="BIZ UDPゴシック" panose="020B0400000000000000" pitchFamily="50" charset="-128"/>
                <a:ea typeface="BIZ UDPゴシック" panose="020B0400000000000000" pitchFamily="50" charset="-128"/>
              </a:rPr>
              <a:t>62</a:t>
            </a:r>
            <a:r>
              <a:rPr kumimoji="1" lang="ja-JP" altLang="en-US" sz="1100" dirty="0">
                <a:latin typeface="BIZ UDPゴシック" panose="020B0400000000000000" pitchFamily="50" charset="-128"/>
                <a:ea typeface="BIZ UDPゴシック" panose="020B0400000000000000" pitchFamily="50" charset="-128"/>
              </a:rPr>
              <a:t>か国）</a:t>
            </a:r>
            <a:endParaRPr kumimoji="1" lang="en-US" altLang="ja-JP" sz="1100" dirty="0">
              <a:latin typeface="BIZ UDPゴシック" panose="020B0400000000000000" pitchFamily="50" charset="-128"/>
              <a:ea typeface="BIZ UDPゴシック" panose="020B0400000000000000" pitchFamily="50" charset="-128"/>
            </a:endParaRPr>
          </a:p>
          <a:p>
            <a:pPr marL="87313" marR="0" lvl="0" algn="l" defTabSz="914400" rtl="0" eaLnBrk="1" fontAlgn="auto" latinLnBrk="0" hangingPunct="1">
              <a:lnSpc>
                <a:spcPct val="100000"/>
              </a:lnSpc>
              <a:spcBef>
                <a:spcPts val="0"/>
              </a:spcBef>
              <a:spcAft>
                <a:spcPts val="0"/>
              </a:spcAft>
              <a:buClrTx/>
              <a:buSzTx/>
              <a:tabLst/>
              <a:defRPr/>
            </a:pPr>
            <a:r>
              <a:rPr kumimoji="1" lang="ja-JP" altLang="en-US" sz="1100" dirty="0">
                <a:latin typeface="BIZ UDPゴシック" panose="020B0400000000000000" pitchFamily="50" charset="-128"/>
                <a:ea typeface="BIZ UDPゴシック" panose="020B0400000000000000" pitchFamily="50" charset="-128"/>
              </a:rPr>
              <a:t>　大屋根リング上で、国内外から約</a:t>
            </a: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千人（</a:t>
            </a:r>
            <a:r>
              <a:rPr kumimoji="1" lang="en-US" altLang="ja-JP" sz="1100" dirty="0">
                <a:latin typeface="BIZ UDPゴシック" panose="020B0400000000000000" pitchFamily="50" charset="-128"/>
                <a:ea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rPr>
              <a:t>か国）が参加する盆踊りを実施</a:t>
            </a:r>
            <a:endParaRPr kumimoji="1" lang="en-US" altLang="ja-JP" sz="1100" dirty="0">
              <a:latin typeface="BIZ UDPゴシック" panose="020B0400000000000000" pitchFamily="50" charset="-128"/>
              <a:ea typeface="BIZ UDPゴシック" panose="020B0400000000000000" pitchFamily="50" charset="-128"/>
            </a:endParaRPr>
          </a:p>
          <a:p>
            <a:pPr marL="87313" marR="0" lvl="0" algn="l" defTabSz="914400" rtl="0" eaLnBrk="1" fontAlgn="auto" latinLnBrk="0" hangingPunct="1">
              <a:lnSpc>
                <a:spcPct val="100000"/>
              </a:lnSpc>
              <a:spcBef>
                <a:spcPts val="0"/>
              </a:spcBef>
              <a:spcAft>
                <a:spcPts val="0"/>
              </a:spcAft>
              <a:buClrTx/>
              <a:buSzTx/>
              <a:tabLst/>
              <a:defRPr/>
            </a:pPr>
            <a:r>
              <a:rPr kumimoji="1" lang="ja-JP" altLang="en-US" sz="1100" dirty="0">
                <a:latin typeface="BIZ UDPゴシック" panose="020B0400000000000000" pitchFamily="50" charset="-128"/>
                <a:ea typeface="BIZ UDPゴシック" panose="020B0400000000000000" pitchFamily="50" charset="-128"/>
              </a:rPr>
              <a:t>　国内外の来場者とともに踊る「交流盆踊り」のほか、次代を担う子ども達が様々な</a:t>
            </a:r>
            <a:endParaRPr kumimoji="1" lang="en-US" altLang="ja-JP" sz="1100" dirty="0">
              <a:latin typeface="BIZ UDPゴシック" panose="020B0400000000000000" pitchFamily="50" charset="-128"/>
              <a:ea typeface="BIZ UDPゴシック" panose="020B0400000000000000" pitchFamily="50" charset="-128"/>
            </a:endParaRPr>
          </a:p>
          <a:p>
            <a:pPr marL="87313" marR="0" lvl="0" algn="l" defTabSz="914400" rtl="0" eaLnBrk="1" fontAlgn="auto" latinLnBrk="0" hangingPunct="1">
              <a:lnSpc>
                <a:spcPct val="100000"/>
              </a:lnSpc>
              <a:spcBef>
                <a:spcPts val="0"/>
              </a:spcBef>
              <a:spcAft>
                <a:spcPts val="0"/>
              </a:spcAft>
              <a:buClrTx/>
              <a:buSzTx/>
              <a:tabLst/>
              <a:defRPr/>
            </a:pPr>
            <a:r>
              <a:rPr kumimoji="1" lang="ja-JP" altLang="en-US" sz="1100" dirty="0">
                <a:latin typeface="BIZ UDPゴシック" panose="020B0400000000000000" pitchFamily="50" charset="-128"/>
                <a:ea typeface="BIZ UDPゴシック" panose="020B0400000000000000" pitchFamily="50" charset="-128"/>
              </a:rPr>
              <a:t>　パフォーマンスを披露（交流盆踊り：</a:t>
            </a:r>
            <a:r>
              <a:rPr kumimoji="1" lang="en-US" altLang="ja-JP" sz="1100" dirty="0">
                <a:latin typeface="BIZ UDPゴシック" panose="020B0400000000000000" pitchFamily="50" charset="-128"/>
                <a:ea typeface="BIZ UDPゴシック" panose="020B0400000000000000" pitchFamily="50" charset="-128"/>
              </a:rPr>
              <a:t>27</a:t>
            </a:r>
            <a:r>
              <a:rPr kumimoji="1" lang="ja-JP" altLang="en-US" sz="1100" dirty="0">
                <a:latin typeface="BIZ UDPゴシック" panose="020B0400000000000000" pitchFamily="50" charset="-128"/>
                <a:ea typeface="BIZ UDPゴシック" panose="020B0400000000000000" pitchFamily="50" charset="-128"/>
              </a:rPr>
              <a:t>市区町村出展、次世代パフォーマンス：</a:t>
            </a:r>
            <a:r>
              <a:rPr kumimoji="1" lang="en-US" altLang="ja-JP" sz="1100" dirty="0">
                <a:latin typeface="BIZ UDPゴシック" panose="020B0400000000000000" pitchFamily="50" charset="-128"/>
                <a:ea typeface="BIZ UDPゴシック" panose="020B0400000000000000" pitchFamily="50" charset="-128"/>
              </a:rPr>
              <a:t>27</a:t>
            </a:r>
            <a:r>
              <a:rPr kumimoji="1" lang="ja-JP" altLang="en-US" sz="1100" dirty="0">
                <a:latin typeface="BIZ UDPゴシック" panose="020B0400000000000000" pitchFamily="50" charset="-128"/>
                <a:ea typeface="BIZ UDPゴシック" panose="020B0400000000000000" pitchFamily="50" charset="-128"/>
              </a:rPr>
              <a:t>市区町村出展）</a:t>
            </a:r>
          </a:p>
          <a:p>
            <a:pPr marL="87313" marR="0" lvl="0" algn="l" defTabSz="914400" rtl="0" eaLnBrk="1" fontAlgn="auto" latinLnBrk="0" hangingPunct="1">
              <a:lnSpc>
                <a:spcPct val="100000"/>
              </a:lnSpc>
              <a:spcBef>
                <a:spcPts val="0"/>
              </a:spcBef>
              <a:spcAft>
                <a:spcPts val="0"/>
              </a:spcAft>
              <a:buClrTx/>
              <a:buSzTx/>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SUMMER DANCE MUSIC FES.</a:t>
            </a:r>
            <a:r>
              <a:rPr kumimoji="1" lang="ja-JP" altLang="en-US" sz="1100" dirty="0">
                <a:latin typeface="BIZ UDPゴシック" panose="020B0400000000000000" pitchFamily="50" charset="-128"/>
                <a:ea typeface="BIZ UDPゴシック" panose="020B0400000000000000" pitchFamily="50" charset="-128"/>
              </a:rPr>
              <a:t>」を開催</a:t>
            </a:r>
            <a:endParaRPr kumimoji="1" lang="en-US" altLang="ja-JP" sz="1100" dirty="0">
              <a:latin typeface="BIZ UDPゴシック" panose="020B0400000000000000" pitchFamily="50" charset="-128"/>
              <a:ea typeface="BIZ UDPゴシック" panose="020B0400000000000000" pitchFamily="50" charset="-128"/>
            </a:endParaRPr>
          </a:p>
          <a:p>
            <a:pPr marL="87313" marR="0" lvl="0" algn="l" defTabSz="914400" rtl="0" eaLnBrk="1" fontAlgn="auto" latinLnBrk="0" hangingPunct="1">
              <a:lnSpc>
                <a:spcPct val="100000"/>
              </a:lnSpc>
              <a:spcBef>
                <a:spcPts val="0"/>
              </a:spcBef>
              <a:spcAft>
                <a:spcPts val="0"/>
              </a:spcAft>
              <a:buClrTx/>
              <a:buSzTx/>
              <a:tabLst/>
              <a:defRPr/>
            </a:pPr>
            <a:endParaRPr kumimoji="1" lang="en-US" altLang="ja-JP" sz="1100" dirty="0">
              <a:latin typeface="BIZ UDPゴシック" panose="020B0400000000000000" pitchFamily="50" charset="-128"/>
              <a:ea typeface="BIZ UDPゴシック" panose="020B0400000000000000" pitchFamily="50" charset="-128"/>
            </a:endParaRPr>
          </a:p>
          <a:p>
            <a:pPr marL="87313">
              <a:buFont typeface="Arial" panose="020B0604020202020204" pitchFamily="34" charset="0"/>
              <a:buNone/>
            </a:pP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大阪の祭！～</a:t>
            </a:r>
            <a:r>
              <a:rPr kumimoji="1" lang="en-US" altLang="ja-JP" sz="1100" b="1" dirty="0">
                <a:latin typeface="BIZ UDPゴシック" panose="020B0400000000000000" pitchFamily="50" charset="-128"/>
                <a:ea typeface="BIZ UDPゴシック" panose="020B0400000000000000" pitchFamily="50" charset="-128"/>
              </a:rPr>
              <a:t>EXPO2025 </a:t>
            </a:r>
            <a:r>
              <a:rPr kumimoji="1" lang="ja-JP" altLang="en-US" sz="1100" b="1" dirty="0">
                <a:latin typeface="BIZ UDPゴシック" panose="020B0400000000000000" pitchFamily="50" charset="-128"/>
                <a:ea typeface="BIZ UDPゴシック" panose="020B0400000000000000" pitchFamily="50" charset="-128"/>
              </a:rPr>
              <a:t>秋の陣～等</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→来場者数：約</a:t>
            </a:r>
            <a:r>
              <a:rPr kumimoji="1" lang="en-US" altLang="ja-JP" sz="1100" dirty="0">
                <a:latin typeface="BIZ UDPゴシック" panose="020B0400000000000000" pitchFamily="50" charset="-128"/>
                <a:ea typeface="BIZ UDPゴシック" panose="020B0400000000000000" pitchFamily="50" charset="-128"/>
              </a:rPr>
              <a:t>3.8</a:t>
            </a:r>
            <a:r>
              <a:rPr kumimoji="1" lang="ja-JP" altLang="en-US" sz="1100" dirty="0">
                <a:latin typeface="BIZ UDPゴシック" panose="020B0400000000000000" pitchFamily="50" charset="-128"/>
                <a:ea typeface="BIZ UDPゴシック" panose="020B0400000000000000" pitchFamily="50" charset="-128"/>
              </a:rPr>
              <a:t>万人</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ja-JP" altLang="en-US" sz="1100" dirty="0">
                <a:latin typeface="BIZ UDPゴシック" panose="020B0400000000000000" pitchFamily="50" charset="-128"/>
                <a:ea typeface="BIZ UDPゴシック" panose="020B0400000000000000" pitchFamily="50" charset="-128"/>
              </a:rPr>
              <a:t>・オープニングに</a:t>
            </a:r>
            <a:r>
              <a:rPr kumimoji="1" lang="en-US" altLang="ja-JP" sz="1100" dirty="0">
                <a:latin typeface="BIZ UDPゴシック" panose="020B0400000000000000" pitchFamily="50" charset="-128"/>
                <a:ea typeface="BIZ UDPゴシック" panose="020B0400000000000000" pitchFamily="50" charset="-128"/>
              </a:rPr>
              <a:t>EXPO JAZZ&amp;BLUES </a:t>
            </a:r>
            <a:r>
              <a:rPr kumimoji="1" lang="ja-JP" altLang="en-US" sz="1100" dirty="0">
                <a:latin typeface="BIZ UDPゴシック" panose="020B0400000000000000" pitchFamily="50" charset="-128"/>
                <a:ea typeface="BIZ UDPゴシック" panose="020B0400000000000000" pitchFamily="50" charset="-128"/>
              </a:rPr>
              <a:t>フェスティバル、</a:t>
            </a:r>
            <a:r>
              <a:rPr kumimoji="1" lang="en-US" altLang="ja-JP" sz="1100" dirty="0">
                <a:latin typeface="BIZ UDPゴシック" panose="020B0400000000000000" pitchFamily="50" charset="-128"/>
                <a:ea typeface="BIZ UDPゴシック" panose="020B0400000000000000" pitchFamily="50" charset="-128"/>
              </a:rPr>
              <a:t>Super EXPO </a:t>
            </a:r>
            <a:r>
              <a:rPr kumimoji="1" lang="en-US" altLang="ja-JP" sz="1100" dirty="0" err="1">
                <a:latin typeface="BIZ UDPゴシック" panose="020B0400000000000000" pitchFamily="50" charset="-128"/>
                <a:ea typeface="BIZ UDPゴシック" panose="020B0400000000000000" pitchFamily="50" charset="-128"/>
              </a:rPr>
              <a:t>Rockin</a:t>
            </a:r>
            <a:r>
              <a:rPr kumimoji="1" lang="en-US" altLang="ja-JP" sz="1100" dirty="0">
                <a:latin typeface="BIZ UDPゴシック" panose="020B0400000000000000" pitchFamily="50" charset="-128"/>
                <a:ea typeface="BIZ UDPゴシック" panose="020B0400000000000000" pitchFamily="50" charset="-128"/>
              </a:rPr>
              <a:t>` Night</a:t>
            </a:r>
            <a:r>
              <a:rPr kumimoji="1" lang="ja-JP" altLang="en-US" sz="1100" dirty="0">
                <a:latin typeface="BIZ UDPゴシック" panose="020B0400000000000000" pitchFamily="50" charset="-128"/>
                <a:ea typeface="BIZ UDPゴシック" panose="020B0400000000000000" pitchFamily="50" charset="-128"/>
              </a:rPr>
              <a:t>を開催</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ja-JP" altLang="en-US" sz="1100" dirty="0">
                <a:latin typeface="BIZ UDPゴシック" panose="020B0400000000000000" pitchFamily="50" charset="-128"/>
                <a:ea typeface="BIZ UDPゴシック" panose="020B0400000000000000" pitchFamily="50" charset="-128"/>
              </a:rPr>
              <a:t>・府内市町村の観光大使や、大阪の実力派アーティストたちのパフォーマンスの実施</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ja-JP" altLang="en-US" sz="1100" dirty="0">
                <a:latin typeface="BIZ UDPゴシック" panose="020B0400000000000000" pitchFamily="50" charset="-128"/>
                <a:ea typeface="BIZ UDPゴシック" panose="020B0400000000000000" pitchFamily="50" charset="-128"/>
              </a:rPr>
              <a:t>・「さんま</a:t>
            </a:r>
            <a:r>
              <a:rPr kumimoji="1" lang="en-US" altLang="ja-JP" sz="1100" dirty="0">
                <a:latin typeface="BIZ UDPゴシック" panose="020B0400000000000000" pitchFamily="50" charset="-128"/>
                <a:ea typeface="BIZ UDPゴシック" panose="020B0400000000000000" pitchFamily="50" charset="-128"/>
              </a:rPr>
              <a:t>PEACEFUL PARK 2025@</a:t>
            </a:r>
            <a:r>
              <a:rPr kumimoji="1" lang="ja-JP" altLang="en-US" sz="1100" dirty="0">
                <a:latin typeface="BIZ UDPゴシック" panose="020B0400000000000000" pitchFamily="50" charset="-128"/>
                <a:ea typeface="BIZ UDPゴシック" panose="020B0400000000000000" pitchFamily="50" charset="-128"/>
              </a:rPr>
              <a:t>大阪・関西万博」を開催</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ja-JP" altLang="en-US" sz="1100" dirty="0">
                <a:latin typeface="BIZ UDPゴシック" panose="020B0400000000000000" pitchFamily="50" charset="-128"/>
                <a:ea typeface="BIZ UDPゴシック" panose="020B0400000000000000" pitchFamily="50" charset="-128"/>
              </a:rPr>
              <a:t>・公式参加国や国内パビリオン等のアテンダントやマスコットキャラクターが交流するイベント</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EXPO</a:t>
            </a:r>
            <a:r>
              <a:rPr kumimoji="1" lang="ja-JP" altLang="en-US" sz="1100" dirty="0">
                <a:latin typeface="BIZ UDPゴシック" panose="020B0400000000000000" pitchFamily="50" charset="-128"/>
                <a:ea typeface="BIZ UDPゴシック" panose="020B0400000000000000" pitchFamily="50" charset="-128"/>
              </a:rPr>
              <a:t>アテンダント</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キャラクターワールドフェスティバル」を開催</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ja-JP" altLang="en-US" sz="1100" dirty="0">
                <a:latin typeface="BIZ UDPゴシック" panose="020B0400000000000000" pitchFamily="50" charset="-128"/>
                <a:ea typeface="BIZ UDPゴシック" panose="020B0400000000000000" pitchFamily="50" charset="-128"/>
              </a:rPr>
              <a:t>　</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地域の魅力発見ツアー ～大阪</a:t>
            </a:r>
            <a:r>
              <a:rPr kumimoji="1" lang="en-US" altLang="ja-JP" sz="1100" b="1" dirty="0">
                <a:latin typeface="BIZ UDPゴシック" panose="020B0400000000000000" pitchFamily="50" charset="-128"/>
                <a:ea typeface="BIZ UDPゴシック" panose="020B0400000000000000" pitchFamily="50" charset="-128"/>
              </a:rPr>
              <a:t>43 </a:t>
            </a:r>
            <a:r>
              <a:rPr kumimoji="1" lang="ja-JP" altLang="en-US" sz="1100" b="1" dirty="0">
                <a:latin typeface="BIZ UDPゴシック" panose="020B0400000000000000" pitchFamily="50" charset="-128"/>
                <a:ea typeface="BIZ UDPゴシック" panose="020B0400000000000000" pitchFamily="50" charset="-128"/>
              </a:rPr>
              <a:t>市町村の見どころ～</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（春・夏・秋の３期（計９日間））→来場者数：約</a:t>
            </a:r>
            <a:r>
              <a:rPr kumimoji="1" lang="en-US" altLang="ja-JP" sz="1100" dirty="0">
                <a:latin typeface="BIZ UDPゴシック" panose="020B0400000000000000" pitchFamily="50" charset="-128"/>
                <a:ea typeface="BIZ UDPゴシック" panose="020B0400000000000000" pitchFamily="50" charset="-128"/>
              </a:rPr>
              <a:t>14.2</a:t>
            </a:r>
            <a:r>
              <a:rPr kumimoji="1" lang="ja-JP" altLang="en-US" sz="1100" dirty="0">
                <a:latin typeface="BIZ UDPゴシック" panose="020B0400000000000000" pitchFamily="50" charset="-128"/>
                <a:ea typeface="BIZ UDPゴシック" panose="020B0400000000000000" pitchFamily="50" charset="-128"/>
              </a:rPr>
              <a:t>万人</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ja-JP" altLang="en-US" sz="1100" dirty="0">
                <a:latin typeface="BIZ UDPゴシック" panose="020B0400000000000000" pitchFamily="50" charset="-128"/>
                <a:ea typeface="BIZ UDPゴシック" panose="020B0400000000000000" pitchFamily="50" charset="-128"/>
              </a:rPr>
              <a:t>・大阪の食や観光、文化等を「展示（みなはれ）」、「体験（やりなはれ）」、「食（たべなはれ）」の視点で</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ja-JP" altLang="en-US" sz="1100" dirty="0">
                <a:latin typeface="BIZ UDPゴシック" panose="020B0400000000000000" pitchFamily="50" charset="-128"/>
                <a:ea typeface="BIZ UDPゴシック" panose="020B0400000000000000" pitchFamily="50" charset="-128"/>
              </a:rPr>
              <a:t>　参加・体験できるイベントを開催、地域の魅力発信ステージ（大阪</a:t>
            </a:r>
            <a:r>
              <a:rPr kumimoji="1" lang="en-US" altLang="ja-JP" sz="1100" dirty="0">
                <a:latin typeface="BIZ UDPゴシック" panose="020B0400000000000000" pitchFamily="50" charset="-128"/>
                <a:ea typeface="BIZ UDPゴシック" panose="020B0400000000000000" pitchFamily="50" charset="-128"/>
              </a:rPr>
              <a:t>43</a:t>
            </a:r>
            <a:r>
              <a:rPr kumimoji="1" lang="ja-JP" altLang="en-US" sz="1100" dirty="0">
                <a:latin typeface="BIZ UDPゴシック" panose="020B0400000000000000" pitchFamily="50" charset="-128"/>
                <a:ea typeface="BIZ UDPゴシック" panose="020B0400000000000000" pitchFamily="50" charset="-128"/>
              </a:rPr>
              <a:t>市町村の見どころ）も実施</a:t>
            </a:r>
            <a:endParaRPr kumimoji="1" lang="en-US" altLang="ja-JP" sz="1100" dirty="0">
              <a:latin typeface="BIZ UDPゴシック" panose="020B0400000000000000" pitchFamily="50" charset="-128"/>
              <a:ea typeface="BIZ UDPゴシック" panose="020B0400000000000000" pitchFamily="50" charset="-128"/>
            </a:endParaRPr>
          </a:p>
          <a:p>
            <a:pPr marL="87313"/>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市町村等が主催するイベント</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（春・夏・秋の３期） →来場者数：約</a:t>
            </a:r>
            <a:r>
              <a:rPr kumimoji="1" lang="en-US" altLang="ja-JP" sz="1100" dirty="0">
                <a:latin typeface="BIZ UDPゴシック" panose="020B0400000000000000" pitchFamily="50" charset="-128"/>
                <a:ea typeface="BIZ UDPゴシック" panose="020B0400000000000000" pitchFamily="50" charset="-128"/>
              </a:rPr>
              <a:t>27.1</a:t>
            </a:r>
            <a:r>
              <a:rPr kumimoji="1" lang="ja-JP" altLang="en-US" sz="1100" dirty="0">
                <a:latin typeface="BIZ UDPゴシック" panose="020B0400000000000000" pitchFamily="50" charset="-128"/>
                <a:ea typeface="BIZ UDPゴシック" panose="020B0400000000000000" pitchFamily="50" charset="-128"/>
              </a:rPr>
              <a:t>万人</a:t>
            </a:r>
            <a:endParaRPr kumimoji="1" lang="en-US" altLang="ja-JP" sz="1100" dirty="0">
              <a:latin typeface="BIZ UDPゴシック" panose="020B0400000000000000" pitchFamily="50" charset="-128"/>
              <a:ea typeface="BIZ UDPゴシック" panose="020B0400000000000000" pitchFamily="50" charset="-128"/>
            </a:endParaRPr>
          </a:p>
          <a:p>
            <a:pPr marL="87313"/>
            <a:r>
              <a:rPr kumimoji="1" lang="ja-JP" altLang="en-US" sz="1100" dirty="0">
                <a:latin typeface="BIZ UDPゴシック" panose="020B0400000000000000" pitchFamily="50" charset="-128"/>
                <a:ea typeface="BIZ UDPゴシック" panose="020B0400000000000000" pitchFamily="50" charset="-128"/>
              </a:rPr>
              <a:t>・市町村・部局が大阪各地の魅力等を発信するイベントを開催</a:t>
            </a:r>
            <a:endParaRPr kumimoji="1" lang="en-US" altLang="ja-JP" sz="11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980E49D7-16B6-439F-9F03-BF17F78D01C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467257" y="2758297"/>
            <a:ext cx="1545090" cy="949586"/>
          </a:xfrm>
          <a:prstGeom prst="rect">
            <a:avLst/>
          </a:prstGeom>
        </p:spPr>
      </p:pic>
      <p:pic>
        <p:nvPicPr>
          <p:cNvPr id="10" name="図 9">
            <a:extLst>
              <a:ext uri="{FF2B5EF4-FFF2-40B4-BE49-F238E27FC236}">
                <a16:creationId xmlns:a16="http://schemas.microsoft.com/office/drawing/2014/main" id="{C9F5F92F-72F1-47F6-9969-0065F3511EE8}"/>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917448" y="3593294"/>
            <a:ext cx="1528959" cy="1082660"/>
          </a:xfrm>
          <a:prstGeom prst="rect">
            <a:avLst/>
          </a:prstGeom>
        </p:spPr>
      </p:pic>
      <p:pic>
        <p:nvPicPr>
          <p:cNvPr id="18" name="図 17">
            <a:extLst>
              <a:ext uri="{FF2B5EF4-FFF2-40B4-BE49-F238E27FC236}">
                <a16:creationId xmlns:a16="http://schemas.microsoft.com/office/drawing/2014/main" id="{BD5013D6-7CD6-493E-BDE8-A5DCC0BD0269}"/>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109014" y="5728715"/>
            <a:ext cx="1406939" cy="961446"/>
          </a:xfrm>
          <a:prstGeom prst="rect">
            <a:avLst/>
          </a:prstGeom>
        </p:spPr>
      </p:pic>
      <p:sp>
        <p:nvSpPr>
          <p:cNvPr id="20" name="楕円 19">
            <a:extLst>
              <a:ext uri="{FF2B5EF4-FFF2-40B4-BE49-F238E27FC236}">
                <a16:creationId xmlns:a16="http://schemas.microsoft.com/office/drawing/2014/main" id="{7BF3118B-11EF-4F66-BB23-6B66A3923297}"/>
              </a:ext>
            </a:extLst>
          </p:cNvPr>
          <p:cNvSpPr/>
          <p:nvPr/>
        </p:nvSpPr>
        <p:spPr>
          <a:xfrm>
            <a:off x="8451821" y="2421420"/>
            <a:ext cx="432880" cy="457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春</a:t>
            </a:r>
          </a:p>
        </p:txBody>
      </p:sp>
      <p:sp>
        <p:nvSpPr>
          <p:cNvPr id="30" name="楕円 29">
            <a:extLst>
              <a:ext uri="{FF2B5EF4-FFF2-40B4-BE49-F238E27FC236}">
                <a16:creationId xmlns:a16="http://schemas.microsoft.com/office/drawing/2014/main" id="{102F4704-1160-4957-8F51-A73AA3D78918}"/>
              </a:ext>
            </a:extLst>
          </p:cNvPr>
          <p:cNvSpPr/>
          <p:nvPr/>
        </p:nvSpPr>
        <p:spPr>
          <a:xfrm>
            <a:off x="6554136" y="3477248"/>
            <a:ext cx="432880" cy="457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夏</a:t>
            </a:r>
          </a:p>
        </p:txBody>
      </p:sp>
      <p:sp>
        <p:nvSpPr>
          <p:cNvPr id="31" name="楕円 30">
            <a:extLst>
              <a:ext uri="{FF2B5EF4-FFF2-40B4-BE49-F238E27FC236}">
                <a16:creationId xmlns:a16="http://schemas.microsoft.com/office/drawing/2014/main" id="{F6CEB1AA-8CBC-480A-ADA2-8073666B68AE}"/>
              </a:ext>
            </a:extLst>
          </p:cNvPr>
          <p:cNvSpPr/>
          <p:nvPr/>
        </p:nvSpPr>
        <p:spPr>
          <a:xfrm>
            <a:off x="8425789" y="4481117"/>
            <a:ext cx="432880" cy="457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秋</a:t>
            </a:r>
          </a:p>
        </p:txBody>
      </p:sp>
      <p:sp>
        <p:nvSpPr>
          <p:cNvPr id="32" name="テキスト ボックス 31">
            <a:extLst>
              <a:ext uri="{FF2B5EF4-FFF2-40B4-BE49-F238E27FC236}">
                <a16:creationId xmlns:a16="http://schemas.microsoft.com/office/drawing/2014/main" id="{D3B95640-9D2A-4024-8DD2-BF8081CB4A21}"/>
              </a:ext>
            </a:extLst>
          </p:cNvPr>
          <p:cNvSpPr txBox="1"/>
          <p:nvPr/>
        </p:nvSpPr>
        <p:spPr>
          <a:xfrm>
            <a:off x="6963314" y="6675743"/>
            <a:ext cx="169833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地域の魅力発見ツアー</a:t>
            </a:r>
            <a:endParaRPr kumimoji="1" lang="en-US" altLang="ja-JP" sz="10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BIZ UDPゴシック" panose="020B0400000000000000" pitchFamily="50" charset="-128"/>
                <a:ea typeface="BIZ UDPゴシック" panose="020B0400000000000000" pitchFamily="50" charset="-128"/>
              </a:rPr>
              <a:t>_</a:t>
            </a:r>
            <a:r>
              <a:rPr kumimoji="1" lang="ja-JP" altLang="en-US" sz="10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みなはれゾーンの様子</a:t>
            </a:r>
          </a:p>
        </p:txBody>
      </p:sp>
      <p:sp>
        <p:nvSpPr>
          <p:cNvPr id="33" name="テキスト ボックス 32">
            <a:extLst>
              <a:ext uri="{FF2B5EF4-FFF2-40B4-BE49-F238E27FC236}">
                <a16:creationId xmlns:a16="http://schemas.microsoft.com/office/drawing/2014/main" id="{65190F82-6C6C-4156-A513-30FF524B21BE}"/>
              </a:ext>
            </a:extLst>
          </p:cNvPr>
          <p:cNvSpPr txBox="1"/>
          <p:nvPr/>
        </p:nvSpPr>
        <p:spPr>
          <a:xfrm>
            <a:off x="6759946" y="4663817"/>
            <a:ext cx="184396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大阪ウィーク～夏～</a:t>
            </a:r>
            <a:endParaRPr kumimoji="1" lang="en-US" altLang="ja-JP" sz="10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大屋根リング盆踊りの様子</a:t>
            </a:r>
          </a:p>
        </p:txBody>
      </p:sp>
      <p:sp>
        <p:nvSpPr>
          <p:cNvPr id="34" name="テキスト ボックス 33">
            <a:extLst>
              <a:ext uri="{FF2B5EF4-FFF2-40B4-BE49-F238E27FC236}">
                <a16:creationId xmlns:a16="http://schemas.microsoft.com/office/drawing/2014/main" id="{C9A77679-0E29-4B53-B27A-682DA4D9CA75}"/>
              </a:ext>
            </a:extLst>
          </p:cNvPr>
          <p:cNvSpPr txBox="1"/>
          <p:nvPr/>
        </p:nvSpPr>
        <p:spPr>
          <a:xfrm>
            <a:off x="8388059" y="5592836"/>
            <a:ext cx="184396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大阪ウィーク～秋～</a:t>
            </a:r>
            <a:endParaRPr kumimoji="1" lang="en-US" altLang="ja-JP" sz="1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a:p>
            <a:pPr lvl="0" algn="ctr" defTabSz="914400">
              <a:defRPr/>
            </a:pPr>
            <a:r>
              <a:rPr kumimoji="1" lang="ja-JP" altLang="en-US" sz="1000" dirty="0">
                <a:latin typeface="BIZ UDゴシック" panose="020B0400000000000000" pitchFamily="49" charset="-128"/>
                <a:ea typeface="BIZ UDゴシック" panose="020B0400000000000000" pitchFamily="49" charset="-128"/>
              </a:rPr>
              <a:t>大阪の実力派アーティスト</a:t>
            </a:r>
            <a:br>
              <a:rPr kumimoji="1" lang="en-US" altLang="ja-JP" sz="1000" dirty="0">
                <a:latin typeface="BIZ UDゴシック" panose="020B0400000000000000" pitchFamily="49" charset="-128"/>
                <a:ea typeface="BIZ UDゴシック" panose="020B0400000000000000" pitchFamily="49" charset="-128"/>
              </a:rPr>
            </a:br>
            <a:r>
              <a:rPr kumimoji="1" lang="ja-JP" altLang="en-US" sz="1000" dirty="0">
                <a:latin typeface="BIZ UDゴシック" panose="020B0400000000000000" pitchFamily="49" charset="-128"/>
                <a:ea typeface="BIZ UDゴシック" panose="020B0400000000000000" pitchFamily="49" charset="-128"/>
              </a:rPr>
              <a:t>たちのパフォーマンス！</a:t>
            </a:r>
          </a:p>
        </p:txBody>
      </p:sp>
      <p:sp>
        <p:nvSpPr>
          <p:cNvPr id="35" name="テキスト ボックス 34">
            <a:extLst>
              <a:ext uri="{FF2B5EF4-FFF2-40B4-BE49-F238E27FC236}">
                <a16:creationId xmlns:a16="http://schemas.microsoft.com/office/drawing/2014/main" id="{C0A360EC-54BB-4B4B-A437-8C2296520F83}"/>
              </a:ext>
            </a:extLst>
          </p:cNvPr>
          <p:cNvSpPr txBox="1"/>
          <p:nvPr/>
        </p:nvSpPr>
        <p:spPr>
          <a:xfrm>
            <a:off x="8331762" y="3705009"/>
            <a:ext cx="184396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大阪ウィーク～春～</a:t>
            </a:r>
            <a:endParaRPr kumimoji="1" lang="en-US" altLang="ja-JP" sz="10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府内各地からだんじり・</a:t>
            </a:r>
            <a:endParaRPr kumimoji="1" lang="en-US" altLang="ja-JP" sz="10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やぐら・太鼓台等が集合</a:t>
            </a:r>
          </a:p>
        </p:txBody>
      </p:sp>
    </p:spTree>
    <p:extLst>
      <p:ext uri="{BB962C8B-B14F-4D97-AF65-F5344CB8AC3E}">
        <p14:creationId xmlns:p14="http://schemas.microsoft.com/office/powerpoint/2010/main" val="164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多様な都市魅力の創出･発信（にぎわい創出）</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118"/>
            <a:ext cx="39446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4B4C8DCA-8291-48C5-BE7E-6014B7AF6E12}"/>
              </a:ext>
            </a:extLst>
          </p:cNvPr>
          <p:cNvSpPr/>
          <p:nvPr/>
        </p:nvSpPr>
        <p:spPr>
          <a:xfrm>
            <a:off x="180309" y="868991"/>
            <a:ext cx="2030180"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7" name="楕円 26">
            <a:extLst>
              <a:ext uri="{FF2B5EF4-FFF2-40B4-BE49-F238E27FC236}">
                <a16:creationId xmlns:a16="http://schemas.microsoft.com/office/drawing/2014/main" id="{7A89E031-16AC-452F-9714-9EF5A357340B}"/>
              </a:ext>
            </a:extLst>
          </p:cNvPr>
          <p:cNvSpPr/>
          <p:nvPr/>
        </p:nvSpPr>
        <p:spPr>
          <a:xfrm>
            <a:off x="289374" y="2305865"/>
            <a:ext cx="1921115"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8" name="正方形/長方形 27">
            <a:extLst>
              <a:ext uri="{FF2B5EF4-FFF2-40B4-BE49-F238E27FC236}">
                <a16:creationId xmlns:a16="http://schemas.microsoft.com/office/drawing/2014/main" id="{7A608FB7-8720-4BE8-86A4-299693DCC182}"/>
              </a:ext>
            </a:extLst>
          </p:cNvPr>
          <p:cNvSpPr/>
          <p:nvPr/>
        </p:nvSpPr>
        <p:spPr>
          <a:xfrm>
            <a:off x="339117" y="1408379"/>
            <a:ext cx="9302033" cy="729571"/>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marR="0" lvl="0" indent="-92075" algn="l" defTabSz="914400" rtl="0" eaLnBrk="1" fontAlgn="auto" latinLnBrk="0" hangingPunct="1">
              <a:spcBef>
                <a:spcPts val="0"/>
              </a:spcBef>
              <a:spcAft>
                <a:spcPts val="0"/>
              </a:spcAft>
              <a:buClrTx/>
              <a:buSzTx/>
              <a:tabLs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府内の大型集客施設等において、大規模イベントや、来阪する国内外からの観光客等にエンターテインメント</a:t>
            </a:r>
            <a:br>
              <a:rPr lang="en-US" altLang="ja-JP" sz="1400" dirty="0">
                <a:solidFill>
                  <a:schemeClr val="tx1"/>
                </a:solidFill>
                <a:latin typeface="BIZ UDゴシック" panose="020B0400000000000000" pitchFamily="49" charset="-128"/>
                <a:ea typeface="BIZ UDゴシック" panose="020B0400000000000000" pitchFamily="49" charset="-128"/>
              </a:rPr>
            </a:br>
            <a:r>
              <a:rPr lang="ja-JP" altLang="en-US" sz="1400" dirty="0">
                <a:solidFill>
                  <a:schemeClr val="tx1"/>
                </a:solidFill>
                <a:latin typeface="BIZ UDゴシック" panose="020B0400000000000000" pitchFamily="49" charset="-128"/>
                <a:ea typeface="BIZ UDゴシック" panose="020B0400000000000000" pitchFamily="49" charset="-128"/>
              </a:rPr>
              <a:t>コンテンツを提供する取組等を実施することで、大阪のさらなるにぎわいづくりに寄与</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ゴシック" panose="020B0400000000000000" pitchFamily="49" charset="-128"/>
                <a:ea typeface="BIZ UDゴシック" panose="020B0400000000000000" pitchFamily="49" charset="-128"/>
              </a:rPr>
              <a:t>にぎわい創出（魅力的なコンテンツの創出）</a:t>
            </a:r>
          </a:p>
        </p:txBody>
      </p:sp>
      <p:sp>
        <p:nvSpPr>
          <p:cNvPr id="2" name="テキスト ボックス 1">
            <a:extLst>
              <a:ext uri="{FF2B5EF4-FFF2-40B4-BE49-F238E27FC236}">
                <a16:creationId xmlns:a16="http://schemas.microsoft.com/office/drawing/2014/main" id="{D70E0373-9F9A-4E36-8D13-EDFCD234241F}"/>
              </a:ext>
            </a:extLst>
          </p:cNvPr>
          <p:cNvSpPr txBox="1"/>
          <p:nvPr/>
        </p:nvSpPr>
        <p:spPr>
          <a:xfrm>
            <a:off x="180308" y="2701306"/>
            <a:ext cx="2304256" cy="2616101"/>
          </a:xfrm>
          <a:prstGeom prst="rect">
            <a:avLst/>
          </a:prstGeom>
          <a:noFill/>
        </p:spPr>
        <p:txBody>
          <a:bodyPr wrap="square" rtlCol="0">
            <a:spAutoFit/>
          </a:bodyPr>
          <a:lstStyle/>
          <a:p>
            <a:pPr marL="88900" indent="-88900"/>
            <a:r>
              <a:rPr kumimoji="1" lang="ja-JP" altLang="en-US" sz="1400" b="1" dirty="0">
                <a:latin typeface="BIZ UDPゴシック" panose="020B0400000000000000" pitchFamily="50" charset="-128"/>
                <a:ea typeface="BIZ UDPゴシック" panose="020B0400000000000000" pitchFamily="50" charset="-128"/>
              </a:rPr>
              <a:t>▶大阪にぎわい創出事業</a:t>
            </a:r>
            <a:endParaRPr kumimoji="1" lang="en-US" altLang="ja-JP" sz="1400" b="1" dirty="0">
              <a:latin typeface="BIZ UDPゴシック" panose="020B0400000000000000" pitchFamily="50" charset="-128"/>
              <a:ea typeface="BIZ UDPゴシック" panose="020B0400000000000000" pitchFamily="50" charset="-128"/>
            </a:endParaRPr>
          </a:p>
          <a:p>
            <a:pPr marL="88900" indent="-88900"/>
            <a:endParaRPr kumimoji="1" lang="en-US" altLang="ja-JP" sz="700" dirty="0">
              <a:latin typeface="BIZ UDPゴシック" panose="020B0400000000000000" pitchFamily="50" charset="-128"/>
              <a:ea typeface="BIZ UDPゴシック" panose="020B0400000000000000" pitchFamily="50" charset="-128"/>
            </a:endParaRPr>
          </a:p>
          <a:p>
            <a:pPr marL="177800" indent="-84138"/>
            <a:r>
              <a:rPr kumimoji="1" lang="ja-JP" altLang="en-US" sz="1100" dirty="0">
                <a:latin typeface="BIZ UDPゴシック" panose="020B0400000000000000" pitchFamily="50" charset="-128"/>
                <a:ea typeface="BIZ UDPゴシック" panose="020B0400000000000000" pitchFamily="50" charset="-128"/>
              </a:rPr>
              <a:t>・万博を好機と捉え、民間事業者等とも連携しながら大阪の都市魅力を国内外に発信し、大阪への誘客を促進するとともに、</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万博のレガシーを将来に継承し、国際エンターテインメント都市としての都市格やブランド力を</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一層高めることを目的に事業を展開</a:t>
            </a:r>
            <a:endParaRPr kumimoji="1" lang="en-US" altLang="ja-JP" sz="1100" dirty="0">
              <a:latin typeface="BIZ UDPゴシック" panose="020B0400000000000000" pitchFamily="50" charset="-128"/>
              <a:ea typeface="BIZ UDPゴシック" panose="020B0400000000000000" pitchFamily="50" charset="-128"/>
            </a:endParaRPr>
          </a:p>
          <a:p>
            <a:pPr marL="177800" indent="-84138"/>
            <a:r>
              <a:rPr lang="ja-JP" altLang="en-US" sz="1100" dirty="0">
                <a:latin typeface="BIZ UDPゴシック" panose="020B0400000000000000" pitchFamily="50" charset="-128"/>
                <a:ea typeface="BIZ UDPゴシック" panose="020B0400000000000000" pitchFamily="50" charset="-128"/>
              </a:rPr>
              <a:t>　　開催期間：令和７年度</a:t>
            </a:r>
            <a:endParaRPr lang="en-US" altLang="ja-JP" sz="1100" dirty="0">
              <a:latin typeface="BIZ UDPゴシック" panose="020B0400000000000000" pitchFamily="50" charset="-128"/>
              <a:ea typeface="BIZ UDPゴシック" panose="020B0400000000000000" pitchFamily="50" charset="-128"/>
            </a:endParaRPr>
          </a:p>
          <a:p>
            <a:pPr marL="177800" indent="-84138"/>
            <a:r>
              <a:rPr lang="ja-JP" altLang="en-US" sz="1100" dirty="0">
                <a:latin typeface="BIZ UDPゴシック" panose="020B0400000000000000" pitchFamily="50" charset="-128"/>
                <a:ea typeface="BIZ UDPゴシック" panose="020B0400000000000000" pitchFamily="50" charset="-128"/>
              </a:rPr>
              <a:t>　　開催場所：大阪府内の各会場</a:t>
            </a:r>
            <a:endParaRPr lang="en-US" altLang="ja-JP" sz="1100" dirty="0">
              <a:latin typeface="BIZ UDPゴシック" panose="020B0400000000000000" pitchFamily="50" charset="-128"/>
              <a:ea typeface="BIZ UDPゴシック" panose="020B0400000000000000" pitchFamily="50" charset="-128"/>
            </a:endParaRPr>
          </a:p>
          <a:p>
            <a:pPr marL="177800" indent="-84138"/>
            <a:r>
              <a:rPr kumimoji="1" lang="ja-JP" altLang="en-US" sz="1100" dirty="0">
                <a:latin typeface="BIZ UDPゴシック" panose="020B0400000000000000" pitchFamily="50" charset="-128"/>
                <a:ea typeface="BIZ UDPゴシック" panose="020B0400000000000000" pitchFamily="50" charset="-128"/>
              </a:rPr>
              <a:t>・事業実施</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件</a:t>
            </a:r>
            <a:endParaRPr kumimoji="1" lang="en-US" altLang="ja-JP" sz="1100" strike="sngStrike"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13529421-C16E-4A7D-A186-1302CFA2B9E1}"/>
              </a:ext>
            </a:extLst>
          </p:cNvPr>
          <p:cNvSpPr txBox="1"/>
          <p:nvPr/>
        </p:nvSpPr>
        <p:spPr>
          <a:xfrm>
            <a:off x="2484564" y="2167062"/>
            <a:ext cx="5040774" cy="358624"/>
          </a:xfrm>
          <a:prstGeom prst="rect">
            <a:avLst/>
          </a:prstGeom>
          <a:noFill/>
        </p:spPr>
        <p:txBody>
          <a:bodyPr wrap="square">
            <a:spAutoFit/>
          </a:bodyPr>
          <a:lstStyle/>
          <a:p>
            <a:pPr algn="l">
              <a:lnSpc>
                <a:spcPts val="2500"/>
              </a:lnSpc>
            </a:pPr>
            <a:r>
              <a:rPr kumimoji="1" lang="ja-JP" altLang="en-US"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大阪にぎわい創出事業</a:t>
            </a:r>
            <a:endParaRPr kumimoji="1" lang="ja-JP" altLang="en-US" sz="1400" b="1" strike="sngStrike"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38ABF353-49DB-4B5F-82C3-0D17F24FA575}"/>
              </a:ext>
            </a:extLst>
          </p:cNvPr>
          <p:cNvSpPr>
            <a:spLocks noGrp="1"/>
          </p:cNvSpPr>
          <p:nvPr>
            <p:ph type="sldNum" sz="quarter" idx="12"/>
          </p:nvPr>
        </p:nvSpPr>
        <p:spPr/>
        <p:txBody>
          <a:bodyPr/>
          <a:lstStyle/>
          <a:p>
            <a:fld id="{29F2EF1E-626E-4657-9017-205445D3C8E1}" type="slidenum">
              <a:rPr kumimoji="1" lang="ja-JP" altLang="en-US" smtClean="0"/>
              <a:t>62</a:t>
            </a:fld>
            <a:endParaRPr kumimoji="1" lang="ja-JP" altLang="en-US" dirty="0"/>
          </a:p>
        </p:txBody>
      </p:sp>
      <p:pic>
        <p:nvPicPr>
          <p:cNvPr id="16" name="図 15">
            <a:extLst>
              <a:ext uri="{FF2B5EF4-FFF2-40B4-BE49-F238E27FC236}">
                <a16:creationId xmlns:a16="http://schemas.microsoft.com/office/drawing/2014/main" id="{CBACE12C-95F8-4C71-99C2-461EE13578D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5001" y="5270784"/>
            <a:ext cx="1838231" cy="1225488"/>
          </a:xfrm>
          <a:prstGeom prst="rect">
            <a:avLst/>
          </a:prstGeom>
        </p:spPr>
      </p:pic>
      <p:sp>
        <p:nvSpPr>
          <p:cNvPr id="17" name="正方形/長方形 16">
            <a:extLst>
              <a:ext uri="{FF2B5EF4-FFF2-40B4-BE49-F238E27FC236}">
                <a16:creationId xmlns:a16="http://schemas.microsoft.com/office/drawing/2014/main" id="{AC9EC043-C1B0-481F-9375-28C0856E6A3A}"/>
              </a:ext>
            </a:extLst>
          </p:cNvPr>
          <p:cNvSpPr/>
          <p:nvPr/>
        </p:nvSpPr>
        <p:spPr>
          <a:xfrm>
            <a:off x="115362" y="6571494"/>
            <a:ext cx="2304256" cy="314253"/>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900" dirty="0">
                <a:solidFill>
                  <a:schemeClr val="tx1"/>
                </a:solidFill>
                <a:latin typeface="BIZ UDPゴシック" panose="020B0400000000000000" pitchFamily="50" charset="-128"/>
                <a:ea typeface="BIZ UDPゴシック" panose="020B0400000000000000" pitchFamily="50" charset="-128"/>
              </a:rPr>
              <a:t>JAPAN DANCE DELIGHT</a:t>
            </a:r>
          </a:p>
          <a:p>
            <a:pPr algn="ctr"/>
            <a:r>
              <a:rPr lang="en-US" altLang="ja-JP" sz="900" dirty="0">
                <a:solidFill>
                  <a:schemeClr val="tx1"/>
                </a:solidFill>
                <a:latin typeface="BIZ UDPゴシック" panose="020B0400000000000000" pitchFamily="50" charset="-128"/>
                <a:ea typeface="BIZ UDPゴシック" panose="020B0400000000000000" pitchFamily="50" charset="-128"/>
              </a:rPr>
              <a:t>VOL.31 FINAL</a:t>
            </a:r>
            <a:endParaRPr lang="ja-JP" altLang="en-US" sz="9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50" name="表 49">
            <a:extLst>
              <a:ext uri="{FF2B5EF4-FFF2-40B4-BE49-F238E27FC236}">
                <a16:creationId xmlns:a16="http://schemas.microsoft.com/office/drawing/2014/main" id="{1C464A30-DCDA-49D8-968D-DEB9BE8CC7F5}"/>
              </a:ext>
            </a:extLst>
          </p:cNvPr>
          <p:cNvGraphicFramePr>
            <a:graphicFrameLocks noGrp="1"/>
          </p:cNvGraphicFramePr>
          <p:nvPr>
            <p:extLst>
              <p:ext uri="{D42A27DB-BD31-4B8C-83A1-F6EECF244321}">
                <p14:modId xmlns:p14="http://schemas.microsoft.com/office/powerpoint/2010/main" val="3549901628"/>
              </p:ext>
            </p:extLst>
          </p:nvPr>
        </p:nvGraphicFramePr>
        <p:xfrm>
          <a:off x="2604311" y="2525686"/>
          <a:ext cx="7185540" cy="4502476"/>
        </p:xfrm>
        <a:graphic>
          <a:graphicData uri="http://schemas.openxmlformats.org/drawingml/2006/table">
            <a:tbl>
              <a:tblPr firstRow="1" bandRow="1">
                <a:tableStyleId>{5940675A-B579-460E-94D1-54222C63F5DA}</a:tableStyleId>
              </a:tblPr>
              <a:tblGrid>
                <a:gridCol w="1650075">
                  <a:extLst>
                    <a:ext uri="{9D8B030D-6E8A-4147-A177-3AD203B41FA5}">
                      <a16:colId xmlns:a16="http://schemas.microsoft.com/office/drawing/2014/main" val="3939033764"/>
                    </a:ext>
                  </a:extLst>
                </a:gridCol>
                <a:gridCol w="3104987">
                  <a:extLst>
                    <a:ext uri="{9D8B030D-6E8A-4147-A177-3AD203B41FA5}">
                      <a16:colId xmlns:a16="http://schemas.microsoft.com/office/drawing/2014/main" val="1121967615"/>
                    </a:ext>
                  </a:extLst>
                </a:gridCol>
                <a:gridCol w="1223339">
                  <a:extLst>
                    <a:ext uri="{9D8B030D-6E8A-4147-A177-3AD203B41FA5}">
                      <a16:colId xmlns:a16="http://schemas.microsoft.com/office/drawing/2014/main" val="1302438693"/>
                    </a:ext>
                  </a:extLst>
                </a:gridCol>
                <a:gridCol w="1207139">
                  <a:extLst>
                    <a:ext uri="{9D8B030D-6E8A-4147-A177-3AD203B41FA5}">
                      <a16:colId xmlns:a16="http://schemas.microsoft.com/office/drawing/2014/main" val="357290774"/>
                    </a:ext>
                  </a:extLst>
                </a:gridCol>
              </a:tblGrid>
              <a:tr h="279537">
                <a:tc>
                  <a:txBody>
                    <a:bodyP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タイトル</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概要</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latin typeface="BIZ UDPゴシック" panose="020B0400000000000000" pitchFamily="50" charset="-128"/>
                          <a:ea typeface="BIZ UDPゴシック" panose="020B0400000000000000" pitchFamily="50" charset="-128"/>
                        </a:rPr>
                        <a:t>開催期間</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開催場所</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84173932"/>
                  </a:ext>
                </a:extLst>
              </a:tr>
              <a:tr h="351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solidFill>
                          <a:latin typeface="BIZ UDPゴシック" panose="020B0400000000000000" pitchFamily="50" charset="-128"/>
                          <a:ea typeface="BIZ UDPゴシック" panose="020B0400000000000000" pitchFamily="50" charset="-128"/>
                        </a:rPr>
                        <a:t>OSAKA DANCERS EXPO 2025</a:t>
                      </a:r>
                      <a:r>
                        <a:rPr kumimoji="1" lang="ja-JP" altLang="en-US" sz="800" b="1" dirty="0">
                          <a:solidFill>
                            <a:schemeClr val="tx1"/>
                          </a:solidFill>
                          <a:latin typeface="BIZ UDPゴシック" panose="020B0400000000000000" pitchFamily="50" charset="-128"/>
                          <a:ea typeface="BIZ UDPゴシック" panose="020B0400000000000000" pitchFamily="50" charset="-128"/>
                        </a:rPr>
                        <a:t>～</a:t>
                      </a:r>
                      <a:r>
                        <a:rPr kumimoji="1" lang="en-US" altLang="ja-JP" sz="800" b="1" dirty="0">
                          <a:solidFill>
                            <a:schemeClr val="tx1"/>
                          </a:solidFill>
                          <a:latin typeface="BIZ UDPゴシック" panose="020B0400000000000000" pitchFamily="50" charset="-128"/>
                          <a:ea typeface="BIZ UDPゴシック" panose="020B0400000000000000" pitchFamily="50" charset="-128"/>
                        </a:rPr>
                        <a:t>DANCE DELIGHT EXTRA EDITION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800" b="0" dirty="0">
                          <a:solidFill>
                            <a:schemeClr val="tx1"/>
                          </a:solidFill>
                          <a:latin typeface="BIZ UDPゴシック" panose="020B0400000000000000" pitchFamily="50" charset="-128"/>
                          <a:ea typeface="BIZ UDPゴシック" panose="020B0400000000000000" pitchFamily="50" charset="-128"/>
                        </a:rPr>
                        <a:t>世界最大級のストリートダンスコンテスト「</a:t>
                      </a:r>
                      <a:r>
                        <a:rPr kumimoji="1" lang="en-US" altLang="ja-JP" sz="800" b="0" dirty="0">
                          <a:solidFill>
                            <a:schemeClr val="tx1"/>
                          </a:solidFill>
                          <a:latin typeface="BIZ UDPゴシック" panose="020B0400000000000000" pitchFamily="50" charset="-128"/>
                          <a:ea typeface="BIZ UDPゴシック" panose="020B0400000000000000" pitchFamily="50" charset="-128"/>
                        </a:rPr>
                        <a:t>JAPAN DANCE DELIGHT</a:t>
                      </a:r>
                      <a:r>
                        <a:rPr kumimoji="1" lang="ja-JP" altLang="en-US" sz="800" b="0" dirty="0">
                          <a:solidFill>
                            <a:schemeClr val="tx1"/>
                          </a:solidFill>
                          <a:latin typeface="BIZ UDPゴシック" panose="020B0400000000000000" pitchFamily="50" charset="-128"/>
                          <a:ea typeface="BIZ UDPゴシック" panose="020B0400000000000000" pitchFamily="50" charset="-128"/>
                        </a:rPr>
                        <a:t>」（</a:t>
                      </a:r>
                      <a:r>
                        <a:rPr kumimoji="1" lang="en-US" altLang="ja-JP" sz="800" b="0" dirty="0">
                          <a:solidFill>
                            <a:schemeClr val="tx1"/>
                          </a:solidFill>
                          <a:latin typeface="BIZ UDPゴシック" panose="020B0400000000000000" pitchFamily="50" charset="-128"/>
                          <a:ea typeface="BIZ UDPゴシック" panose="020B0400000000000000" pitchFamily="50" charset="-128"/>
                        </a:rPr>
                        <a:t>8</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月開催）に先立ち、過去のチャンピオンをはじめとした入賞チーム、ファイナリストチームが結集する本格的な</a:t>
                      </a:r>
                      <a:br>
                        <a:rPr kumimoji="1" lang="en-US" altLang="ja-JP" sz="800" b="0" dirty="0">
                          <a:solidFill>
                            <a:schemeClr val="tx1"/>
                          </a:solidFill>
                          <a:latin typeface="BIZ UDPゴシック" panose="020B0400000000000000" pitchFamily="50" charset="-128"/>
                          <a:ea typeface="BIZ UDPゴシック" panose="020B0400000000000000" pitchFamily="50" charset="-128"/>
                        </a:rPr>
                      </a:br>
                      <a:r>
                        <a:rPr kumimoji="1" lang="ja-JP" altLang="en-US" sz="800" b="0" dirty="0">
                          <a:solidFill>
                            <a:schemeClr val="tx1"/>
                          </a:solidFill>
                          <a:latin typeface="BIZ UDPゴシック" panose="020B0400000000000000" pitchFamily="50" charset="-128"/>
                          <a:ea typeface="BIZ UDPゴシック" panose="020B0400000000000000" pitchFamily="50" charset="-128"/>
                        </a:rPr>
                        <a:t>ダンスショーケースを実施</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chemeClr val="tx1"/>
                          </a:solidFill>
                          <a:latin typeface="BIZ UDPゴシック" panose="020B0400000000000000" pitchFamily="50" charset="-128"/>
                          <a:ea typeface="BIZ UDPゴシック" panose="020B0400000000000000" pitchFamily="50" charset="-128"/>
                        </a:rPr>
                        <a:t>７月９日（水）</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zh-TW" sz="800" b="0" dirty="0">
                          <a:solidFill>
                            <a:schemeClr val="tx1"/>
                          </a:solidFill>
                          <a:latin typeface="BIZ UDPゴシック" panose="020B0400000000000000" pitchFamily="50" charset="-128"/>
                          <a:ea typeface="BIZ UDPゴシック" panose="020B0400000000000000" pitchFamily="50" charset="-128"/>
                        </a:rPr>
                        <a:t>Sky</a:t>
                      </a:r>
                      <a:r>
                        <a:rPr kumimoji="1" lang="ja-JP" altLang="en-US" sz="800" b="0" dirty="0">
                          <a:solidFill>
                            <a:schemeClr val="tx1"/>
                          </a:solidFill>
                          <a:latin typeface="BIZ UDPゴシック" panose="020B0400000000000000" pitchFamily="50" charset="-128"/>
                          <a:ea typeface="BIZ UDPゴシック" panose="020B0400000000000000" pitchFamily="50" charset="-128"/>
                        </a:rPr>
                        <a:t>シアター</a:t>
                      </a:r>
                      <a:r>
                        <a:rPr kumimoji="1" lang="en-US" altLang="zh-TW" sz="800" b="0" dirty="0">
                          <a:solidFill>
                            <a:schemeClr val="tx1"/>
                          </a:solidFill>
                          <a:latin typeface="BIZ UDPゴシック" panose="020B0400000000000000" pitchFamily="50" charset="-128"/>
                          <a:ea typeface="BIZ UDPゴシック" panose="020B0400000000000000" pitchFamily="50" charset="-128"/>
                        </a:rPr>
                        <a:t>MBS</a:t>
                      </a:r>
                      <a:endParaRPr kumimoji="1" lang="zh-TW" altLang="en-US" sz="8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3851154"/>
                  </a:ext>
                </a:extLst>
              </a:tr>
              <a:tr h="351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solidFill>
                          <a:latin typeface="BIZ UDPゴシック" panose="020B0400000000000000" pitchFamily="50" charset="-128"/>
                          <a:ea typeface="BIZ UDPゴシック" panose="020B0400000000000000" pitchFamily="50" charset="-128"/>
                        </a:rPr>
                        <a:t>Survive FES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800" b="0" dirty="0">
                          <a:solidFill>
                            <a:schemeClr val="tx1"/>
                          </a:solidFill>
                          <a:latin typeface="BIZ UDPゴシック" panose="020B0400000000000000" pitchFamily="50" charset="-128"/>
                          <a:ea typeface="BIZ UDPゴシック" panose="020B0400000000000000" pitchFamily="50" charset="-128"/>
                        </a:rPr>
                        <a:t>夢と個性を武器にデビューを果たした、次世代を担うアーティストたちが一堂に会し、万博で盛り上がる大阪のステージにおいて、盛大なパフォーマンスを披露</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chemeClr val="tx1"/>
                          </a:solidFill>
                          <a:latin typeface="BIZ UDPゴシック" panose="020B0400000000000000" pitchFamily="50" charset="-128"/>
                          <a:ea typeface="BIZ UDPゴシック" panose="020B0400000000000000" pitchFamily="50" charset="-128"/>
                        </a:rPr>
                        <a:t>７月</a:t>
                      </a:r>
                      <a:r>
                        <a:rPr kumimoji="1" lang="en-US" altLang="ja-JP" sz="8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日（土）、</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800" b="0" dirty="0">
                          <a:solidFill>
                            <a:schemeClr val="tx1"/>
                          </a:solidFill>
                          <a:latin typeface="BIZ UDPゴシック" panose="020B0400000000000000" pitchFamily="50" charset="-128"/>
                          <a:ea typeface="BIZ UDPゴシック" panose="020B0400000000000000" pitchFamily="50" charset="-128"/>
                        </a:rPr>
                        <a:t>27</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日（日）</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800" b="0" dirty="0">
                          <a:solidFill>
                            <a:schemeClr val="tx1"/>
                          </a:solidFill>
                          <a:latin typeface="BIZ UDPゴシック" panose="020B0400000000000000" pitchFamily="50" charset="-128"/>
                          <a:ea typeface="BIZ UDPゴシック" panose="020B0400000000000000" pitchFamily="50" charset="-128"/>
                        </a:rPr>
                        <a:t>万博記念公園</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77789515"/>
                  </a:ext>
                </a:extLst>
              </a:tr>
              <a:tr h="351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BIZ UDPゴシック" panose="020B0400000000000000" pitchFamily="50" charset="-128"/>
                          <a:ea typeface="BIZ UDPゴシック" panose="020B0400000000000000" pitchFamily="50" charset="-128"/>
                        </a:rPr>
                        <a:t>大阪城夏祭り</a:t>
                      </a:r>
                      <a:r>
                        <a:rPr kumimoji="1" lang="en-US" altLang="ja-JP" sz="800" b="1" dirty="0">
                          <a:solidFill>
                            <a:schemeClr val="tx1"/>
                          </a:solidFill>
                          <a:latin typeface="BIZ UDPゴシック" panose="020B0400000000000000" pitchFamily="50" charset="-128"/>
                          <a:ea typeface="BIZ UDPゴシック" panose="020B0400000000000000" pitchFamily="50" charset="-128"/>
                        </a:rPr>
                        <a:t>in</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大阪グルメ</a:t>
                      </a:r>
                      <a:r>
                        <a:rPr kumimoji="1" lang="en-US" altLang="ja-JP" sz="800" b="1" dirty="0">
                          <a:solidFill>
                            <a:schemeClr val="tx1"/>
                          </a:solidFill>
                          <a:latin typeface="BIZ UDPゴシック" panose="020B0400000000000000" pitchFamily="50" charset="-128"/>
                          <a:ea typeface="BIZ UDPゴシック" panose="020B0400000000000000" pitchFamily="50" charset="-128"/>
                        </a:rPr>
                        <a:t>EXPO2025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800" b="0" dirty="0">
                          <a:solidFill>
                            <a:schemeClr val="tx1"/>
                          </a:solidFill>
                          <a:latin typeface="BIZ UDPゴシック" panose="020B0400000000000000" pitchFamily="50" charset="-128"/>
                          <a:ea typeface="BIZ UDPゴシック" panose="020B0400000000000000" pitchFamily="50" charset="-128"/>
                        </a:rPr>
                        <a:t>万博期間中に</a:t>
                      </a:r>
                      <a:r>
                        <a:rPr kumimoji="1" lang="ja-JP" altLang="en-US" sz="800" b="0" strike="noStrike" dirty="0">
                          <a:solidFill>
                            <a:schemeClr val="tx1"/>
                          </a:solidFill>
                          <a:latin typeface="BIZ UDPゴシック" panose="020B0400000000000000" pitchFamily="50" charset="-128"/>
                          <a:ea typeface="BIZ UDPゴシック" panose="020B0400000000000000" pitchFamily="50" charset="-128"/>
                        </a:rPr>
                        <a:t>開催される</a:t>
                      </a:r>
                      <a:r>
                        <a:rPr kumimoji="1" lang="ja-JP" altLang="en-US" sz="800" b="0" dirty="0">
                          <a:solidFill>
                            <a:schemeClr val="tx1"/>
                          </a:solidFill>
                          <a:latin typeface="BIZ UDPゴシック" panose="020B0400000000000000" pitchFamily="50" charset="-128"/>
                          <a:ea typeface="BIZ UDPゴシック" panose="020B0400000000000000" pitchFamily="50" charset="-128"/>
                        </a:rPr>
                        <a:t>「大阪グルメ</a:t>
                      </a:r>
                      <a:r>
                        <a:rPr kumimoji="1" lang="en-US" altLang="ja-JP" sz="800" b="0" dirty="0">
                          <a:solidFill>
                            <a:schemeClr val="tx1"/>
                          </a:solidFill>
                          <a:latin typeface="BIZ UDPゴシック" panose="020B0400000000000000" pitchFamily="50" charset="-128"/>
                          <a:ea typeface="BIZ UDPゴシック" panose="020B0400000000000000" pitchFamily="50" charset="-128"/>
                        </a:rPr>
                        <a:t>EXPO2025</a:t>
                      </a:r>
                      <a:r>
                        <a:rPr kumimoji="1" lang="ja-JP" altLang="en-US" sz="800" b="0" dirty="0">
                          <a:solidFill>
                            <a:schemeClr val="tx1"/>
                          </a:solidFill>
                          <a:latin typeface="BIZ UDPゴシック" panose="020B0400000000000000" pitchFamily="50" charset="-128"/>
                          <a:ea typeface="BIZ UDPゴシック" panose="020B0400000000000000" pitchFamily="50" charset="-128"/>
                        </a:rPr>
                        <a:t>」と連携し、食とともに会場内のステージ等を活用しながら音楽等のコンテンツを展開</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BIZ UDPゴシック" panose="020B0400000000000000" pitchFamily="50" charset="-128"/>
                          <a:ea typeface="BIZ UDPゴシック" panose="020B0400000000000000" pitchFamily="50" charset="-128"/>
                        </a:rPr>
                        <a:t>7</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800" b="0" dirty="0">
                          <a:solidFill>
                            <a:schemeClr val="tx1"/>
                          </a:solidFill>
                          <a:latin typeface="BIZ UDPゴシック" panose="020B0400000000000000" pitchFamily="50" charset="-128"/>
                          <a:ea typeface="BIZ UDPゴシック" panose="020B0400000000000000" pitchFamily="50" charset="-128"/>
                        </a:rPr>
                        <a:t>19</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日（土）</a:t>
                      </a:r>
                      <a:br>
                        <a:rPr kumimoji="1" lang="en-US" altLang="ja-JP" sz="800" b="0" strike="sngStrike" dirty="0">
                          <a:solidFill>
                            <a:schemeClr val="tx1"/>
                          </a:solidFill>
                          <a:latin typeface="BIZ UDPゴシック" panose="020B0400000000000000" pitchFamily="50" charset="-128"/>
                          <a:ea typeface="BIZ UDPゴシック" panose="020B0400000000000000" pitchFamily="50" charset="-128"/>
                        </a:rPr>
                      </a:br>
                      <a:r>
                        <a:rPr kumimoji="1" lang="ja-JP" altLang="en-US" sz="800" b="0" strike="noStrike" dirty="0">
                          <a:solidFill>
                            <a:schemeClr val="tx1"/>
                          </a:solidFill>
                          <a:latin typeface="BIZ UDPゴシック" panose="020B0400000000000000" pitchFamily="50" charset="-128"/>
                          <a:ea typeface="BIZ UDPゴシック" panose="020B0400000000000000" pitchFamily="50" charset="-128"/>
                        </a:rPr>
                        <a:t>～</a:t>
                      </a:r>
                      <a:r>
                        <a:rPr kumimoji="1" lang="en-US" altLang="ja-JP" sz="800" b="0" strike="noStrike" dirty="0">
                          <a:solidFill>
                            <a:schemeClr val="tx1"/>
                          </a:solidFill>
                          <a:latin typeface="BIZ UDPゴシック" panose="020B0400000000000000" pitchFamily="50" charset="-128"/>
                          <a:ea typeface="BIZ UDPゴシック" panose="020B0400000000000000" pitchFamily="50" charset="-128"/>
                        </a:rPr>
                        <a:t>10</a:t>
                      </a:r>
                      <a:r>
                        <a:rPr kumimoji="1" lang="ja-JP" altLang="en-US" sz="800" b="0" strike="noStrike" dirty="0">
                          <a:solidFill>
                            <a:schemeClr val="tx1"/>
                          </a:solidFill>
                          <a:latin typeface="BIZ UDPゴシック" panose="020B0400000000000000" pitchFamily="50" charset="-128"/>
                          <a:ea typeface="BIZ UDPゴシック" panose="020B0400000000000000" pitchFamily="50" charset="-128"/>
                        </a:rPr>
                        <a:t>月</a:t>
                      </a:r>
                      <a:r>
                        <a:rPr kumimoji="1" lang="en-US" altLang="ja-JP" sz="800" b="0" strike="noStrike" dirty="0">
                          <a:solidFill>
                            <a:schemeClr val="tx1"/>
                          </a:solidFill>
                          <a:latin typeface="BIZ UDPゴシック" panose="020B0400000000000000" pitchFamily="50" charset="-128"/>
                          <a:ea typeface="BIZ UDPゴシック" panose="020B0400000000000000" pitchFamily="50" charset="-128"/>
                        </a:rPr>
                        <a:t>13</a:t>
                      </a:r>
                      <a:r>
                        <a:rPr kumimoji="1" lang="ja-JP" altLang="en-US" sz="800" b="0" strike="noStrike" dirty="0">
                          <a:solidFill>
                            <a:schemeClr val="tx1"/>
                          </a:solidFill>
                          <a:latin typeface="BIZ UDPゴシック" panose="020B0400000000000000" pitchFamily="50" charset="-128"/>
                          <a:ea typeface="BIZ UDPゴシック" panose="020B0400000000000000" pitchFamily="50" charset="-128"/>
                        </a:rPr>
                        <a:t>日（月・祝）</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dirty="0">
                          <a:solidFill>
                            <a:schemeClr val="tx1"/>
                          </a:solidFill>
                          <a:latin typeface="BIZ UDPゴシック" panose="020B0400000000000000" pitchFamily="50" charset="-128"/>
                          <a:ea typeface="BIZ UDPゴシック" panose="020B0400000000000000" pitchFamily="50" charset="-128"/>
                        </a:rPr>
                        <a:t>大阪城公園 </a:t>
                      </a:r>
                      <a:br>
                        <a:rPr kumimoji="1" lang="en-US" altLang="ja-JP" sz="800" b="0" dirty="0">
                          <a:solidFill>
                            <a:schemeClr val="tx1"/>
                          </a:solidFill>
                          <a:latin typeface="BIZ UDPゴシック" panose="020B0400000000000000" pitchFamily="50" charset="-128"/>
                          <a:ea typeface="BIZ UDPゴシック" panose="020B0400000000000000" pitchFamily="50" charset="-128"/>
                        </a:rPr>
                      </a:br>
                      <a:r>
                        <a:rPr kumimoji="1" lang="ja-JP" altLang="en-US" sz="800" b="0" dirty="0">
                          <a:solidFill>
                            <a:schemeClr val="tx1"/>
                          </a:solidFill>
                          <a:latin typeface="BIZ UDPゴシック" panose="020B0400000000000000" pitchFamily="50" charset="-128"/>
                          <a:ea typeface="BIZ UDPゴシック" panose="020B0400000000000000" pitchFamily="50" charset="-128"/>
                        </a:rPr>
                        <a:t>太陽の広場</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0082563"/>
                  </a:ext>
                </a:extLst>
              </a:tr>
              <a:tr h="443419">
                <a:tc>
                  <a:txBody>
                    <a:bodyPr/>
                    <a:lstStyle/>
                    <a:p>
                      <a:pPr algn="ct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ドリカムと夏祭り</a:t>
                      </a:r>
                      <a:r>
                        <a:rPr kumimoji="1" lang="en-US" altLang="ja-JP" sz="800" b="1" dirty="0">
                          <a:solidFill>
                            <a:schemeClr val="tx1"/>
                          </a:solidFill>
                          <a:latin typeface="BIZ UDPゴシック" panose="020B0400000000000000" pitchFamily="50" charset="-128"/>
                          <a:ea typeface="BIZ UDPゴシック" panose="020B0400000000000000" pitchFamily="50" charset="-128"/>
                        </a:rPr>
                        <a:t>2025』</a:t>
                      </a:r>
                    </a:p>
                    <a:p>
                      <a:pPr algn="ct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ここからだ！” </a:t>
                      </a:r>
                      <a:r>
                        <a:rPr kumimoji="1" lang="en-US" altLang="ja-JP" sz="800" b="1" dirty="0">
                          <a:solidFill>
                            <a:schemeClr val="tx1"/>
                          </a:solidFill>
                          <a:latin typeface="BIZ UDPゴシック" panose="020B0400000000000000" pitchFamily="50" charset="-128"/>
                          <a:ea typeface="BIZ UDPゴシック" panose="020B0400000000000000" pitchFamily="50" charset="-128"/>
                        </a:rPr>
                        <a:t>in </a:t>
                      </a:r>
                      <a:r>
                        <a:rPr kumimoji="1" lang="ja-JP" altLang="en-US" sz="800" b="1" dirty="0">
                          <a:solidFill>
                            <a:schemeClr val="tx1"/>
                          </a:solidFill>
                          <a:latin typeface="BIZ UDPゴシック" panose="020B0400000000000000" pitchFamily="50" charset="-128"/>
                          <a:ea typeface="BIZ UDPゴシック" panose="020B0400000000000000" pitchFamily="50" charset="-128"/>
                        </a:rPr>
                        <a:t>万博記念公園</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800" b="0" dirty="0">
                          <a:solidFill>
                            <a:schemeClr val="tx1"/>
                          </a:solidFill>
                          <a:latin typeface="BIZ UDPゴシック" panose="020B0400000000000000" pitchFamily="50" charset="-128"/>
                          <a:ea typeface="BIZ UDPゴシック" panose="020B0400000000000000" pitchFamily="50" charset="-128"/>
                        </a:rPr>
                        <a:t>ドリカムとゲストアーティストのライブ。ドリカムディスコとの</a:t>
                      </a:r>
                      <a:br>
                        <a:rPr kumimoji="1" lang="en-US" altLang="ja-JP" sz="800" b="0" dirty="0">
                          <a:solidFill>
                            <a:schemeClr val="tx1"/>
                          </a:solidFill>
                          <a:latin typeface="BIZ UDPゴシック" panose="020B0400000000000000" pitchFamily="50" charset="-128"/>
                          <a:ea typeface="BIZ UDPゴシック" panose="020B0400000000000000" pitchFamily="50" charset="-128"/>
                        </a:rPr>
                      </a:br>
                      <a:r>
                        <a:rPr kumimoji="1" lang="ja-JP" altLang="en-US" sz="800" b="0" dirty="0">
                          <a:solidFill>
                            <a:schemeClr val="tx1"/>
                          </a:solidFill>
                          <a:latin typeface="BIZ UDPゴシック" panose="020B0400000000000000" pitchFamily="50" charset="-128"/>
                          <a:ea typeface="BIZ UDPゴシック" panose="020B0400000000000000" pitchFamily="50" charset="-128"/>
                        </a:rPr>
                        <a:t>ダンスコラボレーション企画や打ち上げ花火を実施</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BIZ UDPゴシック" panose="020B0400000000000000" pitchFamily="50" charset="-128"/>
                          <a:ea typeface="BIZ UDPゴシック" panose="020B0400000000000000" pitchFamily="50" charset="-128"/>
                        </a:rPr>
                        <a:t>8</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800" b="0" dirty="0">
                          <a:solidFill>
                            <a:schemeClr val="tx1"/>
                          </a:solidFill>
                          <a:latin typeface="BIZ UDPゴシック" panose="020B0400000000000000" pitchFamily="50" charset="-128"/>
                          <a:ea typeface="BIZ UDPゴシック" panose="020B0400000000000000" pitchFamily="50" charset="-128"/>
                        </a:rPr>
                        <a:t>2</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日（土）、</a:t>
                      </a:r>
                      <a:r>
                        <a:rPr kumimoji="1" lang="en-US" altLang="ja-JP" sz="800" b="0" dirty="0">
                          <a:solidFill>
                            <a:schemeClr val="tx1"/>
                          </a:solidFill>
                          <a:latin typeface="BIZ UDPゴシック" panose="020B0400000000000000" pitchFamily="50" charset="-128"/>
                          <a:ea typeface="BIZ UDPゴシック" panose="020B0400000000000000" pitchFamily="50" charset="-128"/>
                        </a:rPr>
                        <a:t>3</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日（日）</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800" b="0" dirty="0">
                          <a:solidFill>
                            <a:schemeClr val="tx1"/>
                          </a:solidFill>
                          <a:latin typeface="BIZ UDPゴシック" panose="020B0400000000000000" pitchFamily="50" charset="-128"/>
                          <a:ea typeface="BIZ UDPゴシック" panose="020B0400000000000000" pitchFamily="50" charset="-128"/>
                        </a:rPr>
                        <a:t>万博記念公園</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9814950"/>
                  </a:ext>
                </a:extLst>
              </a:tr>
              <a:tr h="443419">
                <a:tc>
                  <a:txBody>
                    <a:bodyPr/>
                    <a:lstStyle/>
                    <a:p>
                      <a:pPr algn="ctr"/>
                      <a:r>
                        <a:rPr kumimoji="1" lang="en-US" altLang="ja-JP" sz="800" b="1" dirty="0">
                          <a:solidFill>
                            <a:schemeClr val="tx1"/>
                          </a:solidFill>
                          <a:latin typeface="BIZ UDPゴシック" panose="020B0400000000000000" pitchFamily="50" charset="-128"/>
                          <a:ea typeface="BIZ UDPゴシック" panose="020B0400000000000000" pitchFamily="50" charset="-128"/>
                        </a:rPr>
                        <a:t>OSAKA ART VIBES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en-US" altLang="ja-JP" sz="800" b="0" dirty="0">
                          <a:solidFill>
                            <a:schemeClr val="tx1"/>
                          </a:solidFill>
                          <a:latin typeface="BIZ UDPゴシック" panose="020B0400000000000000" pitchFamily="50" charset="-128"/>
                          <a:ea typeface="BIZ UDPゴシック" panose="020B0400000000000000" pitchFamily="50" charset="-128"/>
                        </a:rPr>
                        <a:t>SUMMER SONIC 2025</a:t>
                      </a:r>
                      <a:r>
                        <a:rPr kumimoji="1" lang="ja-JP" altLang="en-US" sz="800" b="0" dirty="0">
                          <a:solidFill>
                            <a:schemeClr val="tx1"/>
                          </a:solidFill>
                          <a:latin typeface="BIZ UDPゴシック" panose="020B0400000000000000" pitchFamily="50" charset="-128"/>
                          <a:ea typeface="BIZ UDPゴシック" panose="020B0400000000000000" pitchFamily="50" charset="-128"/>
                        </a:rPr>
                        <a:t>の開催に合わせ、公園内各所に屋外大型アート作品を展示するとともに</a:t>
                      </a:r>
                      <a:r>
                        <a:rPr kumimoji="1" lang="en-US" altLang="ja-JP" sz="800" b="0" dirty="0">
                          <a:solidFill>
                            <a:schemeClr val="tx1"/>
                          </a:solidFill>
                          <a:latin typeface="BIZ UDPゴシック" panose="020B0400000000000000" pitchFamily="50" charset="-128"/>
                          <a:ea typeface="BIZ UDPゴシック" panose="020B0400000000000000" pitchFamily="50" charset="-128"/>
                        </a:rPr>
                        <a:t>EXPO’70</a:t>
                      </a:r>
                      <a:r>
                        <a:rPr kumimoji="1" lang="ja-JP" altLang="en-US" sz="800" b="0" dirty="0">
                          <a:solidFill>
                            <a:schemeClr val="tx1"/>
                          </a:solidFill>
                          <a:latin typeface="BIZ UDPゴシック" panose="020B0400000000000000" pitchFamily="50" charset="-128"/>
                          <a:ea typeface="BIZ UDPゴシック" panose="020B0400000000000000" pitchFamily="50" charset="-128"/>
                        </a:rPr>
                        <a:t>パビリオンに</a:t>
                      </a:r>
                      <a:br>
                        <a:rPr kumimoji="1" lang="en-US" altLang="ja-JP" sz="800" b="0" dirty="0">
                          <a:solidFill>
                            <a:schemeClr val="tx1"/>
                          </a:solidFill>
                          <a:latin typeface="BIZ UDPゴシック" panose="020B0400000000000000" pitchFamily="50" charset="-128"/>
                          <a:ea typeface="BIZ UDPゴシック" panose="020B0400000000000000" pitchFamily="50" charset="-128"/>
                        </a:rPr>
                      </a:br>
                      <a:r>
                        <a:rPr kumimoji="1" lang="ja-JP" altLang="en-US" sz="800" b="0" dirty="0">
                          <a:solidFill>
                            <a:schemeClr val="tx1"/>
                          </a:solidFill>
                          <a:latin typeface="BIZ UDPゴシック" panose="020B0400000000000000" pitchFamily="50" charset="-128"/>
                          <a:ea typeface="BIZ UDPゴシック" panose="020B0400000000000000" pitchFamily="50" charset="-128"/>
                        </a:rPr>
                        <a:t>大阪府</a:t>
                      </a:r>
                      <a:r>
                        <a:rPr kumimoji="1" lang="en-US" altLang="ja-JP" sz="800" b="0" dirty="0">
                          <a:solidFill>
                            <a:schemeClr val="tx1"/>
                          </a:solidFill>
                          <a:latin typeface="BIZ UDPゴシック" panose="020B0400000000000000" pitchFamily="50" charset="-128"/>
                          <a:ea typeface="BIZ UDPゴシック" panose="020B0400000000000000" pitchFamily="50" charset="-128"/>
                        </a:rPr>
                        <a:t>20</a:t>
                      </a:r>
                      <a:r>
                        <a:rPr kumimoji="1" lang="ja-JP" altLang="en-US" sz="800" b="0" dirty="0">
                          <a:solidFill>
                            <a:schemeClr val="tx1"/>
                          </a:solidFill>
                          <a:latin typeface="BIZ UDPゴシック" panose="020B0400000000000000" pitchFamily="50" charset="-128"/>
                          <a:ea typeface="BIZ UDPゴシック" panose="020B0400000000000000" pitchFamily="50" charset="-128"/>
                        </a:rPr>
                        <a:t>世紀美術コレクションの一部作品を展示</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BIZ UDPゴシック" panose="020B0400000000000000" pitchFamily="50" charset="-128"/>
                          <a:ea typeface="BIZ UDPゴシック" panose="020B0400000000000000" pitchFamily="50" charset="-128"/>
                        </a:rPr>
                        <a:t>8</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800" b="0" dirty="0">
                          <a:solidFill>
                            <a:schemeClr val="tx1"/>
                          </a:solidFill>
                          <a:latin typeface="BIZ UDPゴシック" panose="020B0400000000000000" pitchFamily="50" charset="-128"/>
                          <a:ea typeface="BIZ UDPゴシック" panose="020B0400000000000000" pitchFamily="50" charset="-128"/>
                        </a:rPr>
                        <a:t>16</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日（土）</a:t>
                      </a:r>
                    </a:p>
                    <a:p>
                      <a:pPr algn="ctr"/>
                      <a:r>
                        <a:rPr kumimoji="1" lang="ja-JP" altLang="en-US" sz="800" b="0" dirty="0">
                          <a:solidFill>
                            <a:schemeClr val="tx1"/>
                          </a:solidFill>
                          <a:latin typeface="BIZ UDPゴシック" panose="020B0400000000000000" pitchFamily="50" charset="-128"/>
                          <a:ea typeface="BIZ UDPゴシック" panose="020B0400000000000000" pitchFamily="50" charset="-128"/>
                        </a:rPr>
                        <a:t>～</a:t>
                      </a:r>
                      <a:r>
                        <a:rPr kumimoji="1" lang="en-US" altLang="ja-JP" sz="800" b="0" dirty="0">
                          <a:solidFill>
                            <a:schemeClr val="tx1"/>
                          </a:solidFill>
                          <a:latin typeface="BIZ UDPゴシック" panose="020B0400000000000000" pitchFamily="50" charset="-128"/>
                          <a:ea typeface="BIZ UDPゴシック" panose="020B0400000000000000" pitchFamily="50" charset="-128"/>
                        </a:rPr>
                        <a:t>24</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日（日）</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800" b="0" dirty="0">
                          <a:solidFill>
                            <a:schemeClr val="tx1"/>
                          </a:solidFill>
                          <a:latin typeface="BIZ UDPゴシック" panose="020B0400000000000000" pitchFamily="50" charset="-128"/>
                          <a:ea typeface="BIZ UDPゴシック" panose="020B0400000000000000" pitchFamily="50" charset="-128"/>
                        </a:rPr>
                        <a:t>万博記念公園</a:t>
                      </a:r>
                      <a:endParaRPr kumimoji="1" lang="ja-JP" altLang="en-US" sz="8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1451102"/>
                  </a:ext>
                </a:extLst>
              </a:tr>
              <a:tr h="443419">
                <a:tc>
                  <a:txBody>
                    <a:bodyPr/>
                    <a:lstStyle/>
                    <a:p>
                      <a:pPr algn="ctr"/>
                      <a:r>
                        <a:rPr kumimoji="1" lang="en-US" altLang="ja-JP" sz="800" b="1" dirty="0">
                          <a:solidFill>
                            <a:schemeClr val="tx1"/>
                          </a:solidFill>
                          <a:latin typeface="BIZ UDPゴシック" panose="020B0400000000000000" pitchFamily="50" charset="-128"/>
                          <a:ea typeface="BIZ UDPゴシック" panose="020B0400000000000000" pitchFamily="50" charset="-128"/>
                        </a:rPr>
                        <a:t>JAPAN DANCE DELIGHT VOL.31 FINAL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800" b="0" dirty="0">
                          <a:solidFill>
                            <a:schemeClr val="tx1"/>
                          </a:solidFill>
                          <a:latin typeface="BIZ UDPゴシック" panose="020B0400000000000000" pitchFamily="50" charset="-128"/>
                          <a:ea typeface="BIZ UDPゴシック" panose="020B0400000000000000" pitchFamily="50" charset="-128"/>
                        </a:rPr>
                        <a:t>日本最大の国際ストリートダンスコンテストを大阪に招聘。海外の有名ダンサーや日本全国の有名ダンサーが大阪に集結し、</a:t>
                      </a:r>
                      <a:br>
                        <a:rPr kumimoji="1" lang="en-US" altLang="ja-JP" sz="800" b="0" dirty="0">
                          <a:solidFill>
                            <a:schemeClr val="tx1"/>
                          </a:solidFill>
                          <a:latin typeface="BIZ UDPゴシック" panose="020B0400000000000000" pitchFamily="50" charset="-128"/>
                          <a:ea typeface="BIZ UDPゴシック" panose="020B0400000000000000" pitchFamily="50" charset="-128"/>
                        </a:rPr>
                      </a:br>
                      <a:r>
                        <a:rPr kumimoji="1" lang="ja-JP" altLang="en-US" sz="800" b="0" dirty="0">
                          <a:solidFill>
                            <a:schemeClr val="tx1"/>
                          </a:solidFill>
                          <a:latin typeface="BIZ UDPゴシック" panose="020B0400000000000000" pitchFamily="50" charset="-128"/>
                          <a:ea typeface="BIZ UDPゴシック" panose="020B0400000000000000" pitchFamily="50" charset="-128"/>
                        </a:rPr>
                        <a:t>ダンスの街・大阪で万博開催を記念して実施</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BIZ UDPゴシック" panose="020B0400000000000000" pitchFamily="50" charset="-128"/>
                          <a:ea typeface="BIZ UDPゴシック" panose="020B0400000000000000" pitchFamily="50" charset="-128"/>
                        </a:rPr>
                        <a:t>8</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800" b="0" dirty="0">
                          <a:solidFill>
                            <a:schemeClr val="tx1"/>
                          </a:solidFill>
                          <a:latin typeface="BIZ UDPゴシック" panose="020B0400000000000000" pitchFamily="50" charset="-128"/>
                          <a:ea typeface="BIZ UDPゴシック" panose="020B0400000000000000" pitchFamily="50" charset="-128"/>
                        </a:rPr>
                        <a:t>24</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日（日）</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800" b="0" dirty="0" err="1">
                          <a:solidFill>
                            <a:schemeClr val="tx1"/>
                          </a:solidFill>
                          <a:latin typeface="BIZ UDPゴシック" panose="020B0400000000000000" pitchFamily="50" charset="-128"/>
                          <a:ea typeface="BIZ UDPゴシック" panose="020B0400000000000000" pitchFamily="50" charset="-128"/>
                        </a:rPr>
                        <a:t>Asue</a:t>
                      </a:r>
                      <a:r>
                        <a:rPr kumimoji="1" lang="en-US" altLang="ja-JP" sz="800" b="0" dirty="0">
                          <a:solidFill>
                            <a:schemeClr val="tx1"/>
                          </a:solidFill>
                          <a:latin typeface="BIZ UDPゴシック" panose="020B0400000000000000" pitchFamily="50" charset="-128"/>
                          <a:ea typeface="BIZ UDPゴシック" panose="020B0400000000000000" pitchFamily="50" charset="-128"/>
                        </a:rPr>
                        <a:t> </a:t>
                      </a:r>
                      <a:r>
                        <a:rPr kumimoji="1" lang="ja-JP" altLang="en-US" sz="800" b="0" dirty="0">
                          <a:solidFill>
                            <a:schemeClr val="tx1"/>
                          </a:solidFill>
                          <a:latin typeface="BIZ UDPゴシック" panose="020B0400000000000000" pitchFamily="50" charset="-128"/>
                          <a:ea typeface="BIZ UDPゴシック" panose="020B0400000000000000" pitchFamily="50" charset="-128"/>
                        </a:rPr>
                        <a:t>アリーナ大阪</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5153958"/>
                  </a:ext>
                </a:extLst>
              </a:tr>
              <a:tr h="443419">
                <a:tc>
                  <a:txBody>
                    <a:bodyPr/>
                    <a:lstStyle/>
                    <a:p>
                      <a:pPr algn="ctr"/>
                      <a:r>
                        <a:rPr kumimoji="1" lang="en-US" altLang="ja-JP" sz="800" b="1" dirty="0">
                          <a:solidFill>
                            <a:schemeClr val="tx1"/>
                          </a:solidFill>
                          <a:latin typeface="BIZ UDPゴシック" panose="020B0400000000000000" pitchFamily="50" charset="-128"/>
                          <a:ea typeface="BIZ UDPゴシック" panose="020B0400000000000000" pitchFamily="50" charset="-128"/>
                        </a:rPr>
                        <a:t>OSAKA COMEDY FESTIVAL 2025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800" b="0" dirty="0">
                          <a:solidFill>
                            <a:schemeClr val="tx1"/>
                          </a:solidFill>
                          <a:latin typeface="BIZ UDPゴシック" panose="020B0400000000000000" pitchFamily="50" charset="-128"/>
                          <a:ea typeface="BIZ UDPゴシック" panose="020B0400000000000000" pitchFamily="50" charset="-128"/>
                        </a:rPr>
                        <a:t>「笑いの街・大阪」を象徴するコメディフェス。大道芸パフォーマンスやスタンドアップコメディなどノンバーバルコンテンツを</a:t>
                      </a:r>
                      <a:br>
                        <a:rPr kumimoji="1" lang="en-US" altLang="ja-JP" sz="800" b="0" dirty="0">
                          <a:solidFill>
                            <a:schemeClr val="tx1"/>
                          </a:solidFill>
                          <a:latin typeface="BIZ UDPゴシック" panose="020B0400000000000000" pitchFamily="50" charset="-128"/>
                          <a:ea typeface="BIZ UDPゴシック" panose="020B0400000000000000" pitchFamily="50" charset="-128"/>
                        </a:rPr>
                      </a:br>
                      <a:r>
                        <a:rPr kumimoji="1" lang="ja-JP" altLang="en-US" sz="800" b="0" dirty="0">
                          <a:solidFill>
                            <a:schemeClr val="tx1"/>
                          </a:solidFill>
                          <a:latin typeface="BIZ UDPゴシック" panose="020B0400000000000000" pitchFamily="50" charset="-128"/>
                          <a:ea typeface="BIZ UDPゴシック" panose="020B0400000000000000" pitchFamily="50" charset="-128"/>
                        </a:rPr>
                        <a:t>展開</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BIZ UDPゴシック" panose="020B0400000000000000" pitchFamily="50" charset="-128"/>
                          <a:ea typeface="BIZ UDPゴシック" panose="020B0400000000000000" pitchFamily="50" charset="-128"/>
                        </a:rPr>
                        <a:t>9</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800" b="0" dirty="0">
                          <a:solidFill>
                            <a:schemeClr val="tx1"/>
                          </a:solidFill>
                          <a:latin typeface="BIZ UDPゴシック" panose="020B0400000000000000" pitchFamily="50" charset="-128"/>
                          <a:ea typeface="BIZ UDPゴシック" panose="020B0400000000000000" pitchFamily="50" charset="-128"/>
                        </a:rPr>
                        <a:t>15</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日（月・祝）</a:t>
                      </a:r>
                    </a:p>
                    <a:p>
                      <a:pPr algn="ctr"/>
                      <a:r>
                        <a:rPr kumimoji="1" lang="ja-JP" altLang="en-US" sz="800" b="0" dirty="0">
                          <a:solidFill>
                            <a:schemeClr val="tx1"/>
                          </a:solidFill>
                          <a:latin typeface="BIZ UDPゴシック" panose="020B0400000000000000" pitchFamily="50" charset="-128"/>
                          <a:ea typeface="BIZ UDPゴシック" panose="020B0400000000000000" pitchFamily="50" charset="-128"/>
                        </a:rPr>
                        <a:t>～２１日（日）</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800" b="0" dirty="0">
                          <a:solidFill>
                            <a:schemeClr val="tx1"/>
                          </a:solidFill>
                          <a:latin typeface="BIZ UDPゴシック" panose="020B0400000000000000" pitchFamily="50" charset="-128"/>
                          <a:ea typeface="BIZ UDPゴシック" panose="020B0400000000000000" pitchFamily="50" charset="-128"/>
                        </a:rPr>
                        <a:t>SKY</a:t>
                      </a:r>
                      <a:r>
                        <a:rPr kumimoji="1" lang="ja-JP" altLang="en-US" sz="800" b="0" dirty="0">
                          <a:solidFill>
                            <a:schemeClr val="tx1"/>
                          </a:solidFill>
                          <a:latin typeface="BIZ UDPゴシック" panose="020B0400000000000000" pitchFamily="50" charset="-128"/>
                          <a:ea typeface="BIZ UDPゴシック" panose="020B0400000000000000" pitchFamily="50" charset="-128"/>
                        </a:rPr>
                        <a:t>シアター</a:t>
                      </a:r>
                      <a:r>
                        <a:rPr kumimoji="1" lang="en-US" altLang="ja-JP" sz="800" b="0" dirty="0">
                          <a:solidFill>
                            <a:schemeClr val="tx1"/>
                          </a:solidFill>
                          <a:latin typeface="BIZ UDPゴシック" panose="020B0400000000000000" pitchFamily="50" charset="-128"/>
                          <a:ea typeface="BIZ UDPゴシック" panose="020B0400000000000000" pitchFamily="50" charset="-128"/>
                        </a:rPr>
                        <a:t>MBS</a:t>
                      </a:r>
                      <a:r>
                        <a:rPr kumimoji="1" lang="ja-JP" altLang="en-US" sz="800" b="0" dirty="0">
                          <a:solidFill>
                            <a:schemeClr val="tx1"/>
                          </a:solidFill>
                          <a:latin typeface="BIZ UDPゴシック" panose="020B0400000000000000" pitchFamily="50" charset="-128"/>
                          <a:ea typeface="BIZ UDPゴシック" panose="020B0400000000000000" pitchFamily="50" charset="-128"/>
                        </a:rPr>
                        <a:t>、</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strike="noStrike" baseline="0" dirty="0">
                          <a:solidFill>
                            <a:schemeClr val="tx1"/>
                          </a:solidFill>
                          <a:latin typeface="BIZ UDPゴシック" panose="020B0400000000000000" pitchFamily="50" charset="-128"/>
                          <a:ea typeface="BIZ UDPゴシック" panose="020B0400000000000000" pitchFamily="50" charset="-128"/>
                        </a:rPr>
                        <a:t>阪急サン広場、</a:t>
                      </a:r>
                      <a:br>
                        <a:rPr kumimoji="1" lang="en-US" altLang="ja-JP" sz="800" b="0" strike="noStrike" baseline="0" dirty="0">
                          <a:solidFill>
                            <a:schemeClr val="tx1"/>
                          </a:solidFill>
                          <a:latin typeface="BIZ UDPゴシック" panose="020B0400000000000000" pitchFamily="50" charset="-128"/>
                          <a:ea typeface="BIZ UDPゴシック" panose="020B0400000000000000" pitchFamily="50" charset="-128"/>
                        </a:rPr>
                      </a:br>
                      <a:r>
                        <a:rPr kumimoji="1" lang="en-US" altLang="ja-JP" sz="800" b="0" strike="noStrike" baseline="0" dirty="0">
                          <a:solidFill>
                            <a:schemeClr val="tx1"/>
                          </a:solidFill>
                          <a:latin typeface="BIZ UDPゴシック" panose="020B0400000000000000" pitchFamily="50" charset="-128"/>
                          <a:ea typeface="BIZ UDPゴシック" panose="020B0400000000000000" pitchFamily="50" charset="-128"/>
                        </a:rPr>
                        <a:t>HEP HALL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0772848"/>
                  </a:ext>
                </a:extLst>
              </a:tr>
              <a:tr h="443419">
                <a:tc>
                  <a:txBody>
                    <a:bodyPr/>
                    <a:lstStyle/>
                    <a:p>
                      <a:pPr algn="ctr"/>
                      <a:r>
                        <a:rPr kumimoji="1" lang="en-US" altLang="ja-JP" sz="800" b="1" dirty="0">
                          <a:solidFill>
                            <a:schemeClr val="tx1"/>
                          </a:solidFill>
                          <a:latin typeface="BIZ UDPゴシック" panose="020B0400000000000000" pitchFamily="50" charset="-128"/>
                          <a:ea typeface="BIZ UDPゴシック" panose="020B0400000000000000" pitchFamily="50" charset="-128"/>
                        </a:rPr>
                        <a:t>SONIC OSAKA EXPO 2025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800" b="0" dirty="0">
                          <a:solidFill>
                            <a:schemeClr val="tx1"/>
                          </a:solidFill>
                          <a:latin typeface="BIZ UDPゴシック" panose="020B0400000000000000" pitchFamily="50" charset="-128"/>
                          <a:ea typeface="BIZ UDPゴシック" panose="020B0400000000000000" pitchFamily="50" charset="-128"/>
                        </a:rPr>
                        <a:t>イギリスの大型ロックバンド「</a:t>
                      </a:r>
                      <a:r>
                        <a:rPr kumimoji="1" lang="en-US" altLang="ja-JP" sz="800" b="0" dirty="0">
                          <a:solidFill>
                            <a:schemeClr val="tx1"/>
                          </a:solidFill>
                          <a:latin typeface="BIZ UDPゴシック" panose="020B0400000000000000" pitchFamily="50" charset="-128"/>
                          <a:ea typeface="BIZ UDPゴシック" panose="020B0400000000000000" pitchFamily="50" charset="-128"/>
                        </a:rPr>
                        <a:t>MUSE</a:t>
                      </a:r>
                      <a:r>
                        <a:rPr kumimoji="1" lang="ja-JP" altLang="en-US" sz="800" b="0" dirty="0">
                          <a:solidFill>
                            <a:schemeClr val="tx1"/>
                          </a:solidFill>
                          <a:latin typeface="BIZ UDPゴシック" panose="020B0400000000000000" pitchFamily="50" charset="-128"/>
                          <a:ea typeface="BIZ UDPゴシック" panose="020B0400000000000000" pitchFamily="50" charset="-128"/>
                        </a:rPr>
                        <a:t>」と日本の有名バンド「</a:t>
                      </a:r>
                      <a:r>
                        <a:rPr kumimoji="1" lang="en-US" altLang="ja-JP" sz="800" b="0" dirty="0">
                          <a:solidFill>
                            <a:schemeClr val="tx1"/>
                          </a:solidFill>
                          <a:latin typeface="BIZ UDPゴシック" panose="020B0400000000000000" pitchFamily="50" charset="-128"/>
                          <a:ea typeface="BIZ UDPゴシック" panose="020B0400000000000000" pitchFamily="50" charset="-128"/>
                        </a:rPr>
                        <a:t>MAN WITH A MISSION</a:t>
                      </a:r>
                      <a:r>
                        <a:rPr kumimoji="1" lang="ja-JP" altLang="en-US" sz="800" b="0" dirty="0">
                          <a:solidFill>
                            <a:schemeClr val="tx1"/>
                          </a:solidFill>
                          <a:latin typeface="BIZ UDPゴシック" panose="020B0400000000000000" pitchFamily="50" charset="-128"/>
                          <a:ea typeface="BIZ UDPゴシック" panose="020B0400000000000000" pitchFamily="50" charset="-128"/>
                        </a:rPr>
                        <a:t>」「</a:t>
                      </a:r>
                      <a:r>
                        <a:rPr kumimoji="1" lang="en-US" altLang="ja-JP" sz="800" b="0" dirty="0" err="1">
                          <a:solidFill>
                            <a:schemeClr val="tx1"/>
                          </a:solidFill>
                          <a:latin typeface="BIZ UDPゴシック" panose="020B0400000000000000" pitchFamily="50" charset="-128"/>
                          <a:ea typeface="BIZ UDPゴシック" panose="020B0400000000000000" pitchFamily="50" charset="-128"/>
                        </a:rPr>
                        <a:t>go!go!vanillas</a:t>
                      </a:r>
                      <a:r>
                        <a:rPr kumimoji="1" lang="ja-JP" altLang="en-US" sz="800" b="0" dirty="0">
                          <a:solidFill>
                            <a:schemeClr val="tx1"/>
                          </a:solidFill>
                          <a:latin typeface="BIZ UDPゴシック" panose="020B0400000000000000" pitchFamily="50" charset="-128"/>
                          <a:ea typeface="BIZ UDPゴシック" panose="020B0400000000000000" pitchFamily="50" charset="-128"/>
                        </a:rPr>
                        <a:t>」による大型</a:t>
                      </a:r>
                      <a:br>
                        <a:rPr kumimoji="1" lang="en-US" altLang="ja-JP" sz="800" b="0" dirty="0">
                          <a:solidFill>
                            <a:schemeClr val="tx1"/>
                          </a:solidFill>
                          <a:latin typeface="BIZ UDPゴシック" panose="020B0400000000000000" pitchFamily="50" charset="-128"/>
                          <a:ea typeface="BIZ UDPゴシック" panose="020B0400000000000000" pitchFamily="50" charset="-128"/>
                        </a:rPr>
                      </a:br>
                      <a:r>
                        <a:rPr kumimoji="1" lang="ja-JP" altLang="en-US" sz="800" b="0" dirty="0">
                          <a:solidFill>
                            <a:schemeClr val="tx1"/>
                          </a:solidFill>
                          <a:latin typeface="BIZ UDPゴシック" panose="020B0400000000000000" pitchFamily="50" charset="-128"/>
                          <a:ea typeface="BIZ UDPゴシック" panose="020B0400000000000000" pitchFamily="50" charset="-128"/>
                        </a:rPr>
                        <a:t>音楽フェスを開催</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BIZ UDPゴシック" panose="020B0400000000000000" pitchFamily="50" charset="-128"/>
                          <a:ea typeface="BIZ UDPゴシック" panose="020B0400000000000000" pitchFamily="50" charset="-128"/>
                        </a:rPr>
                        <a:t>9</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800" b="0" dirty="0">
                          <a:solidFill>
                            <a:schemeClr val="tx1"/>
                          </a:solidFill>
                          <a:latin typeface="BIZ UDPゴシック" panose="020B0400000000000000" pitchFamily="50" charset="-128"/>
                          <a:ea typeface="BIZ UDPゴシック" panose="020B0400000000000000" pitchFamily="50" charset="-128"/>
                        </a:rPr>
                        <a:t>23</a:t>
                      </a:r>
                      <a:r>
                        <a:rPr kumimoji="1" lang="ja-JP" altLang="en-US" sz="800" b="0" dirty="0">
                          <a:solidFill>
                            <a:schemeClr val="tx1"/>
                          </a:solidFill>
                          <a:latin typeface="BIZ UDPゴシック" panose="020B0400000000000000" pitchFamily="50" charset="-128"/>
                          <a:ea typeface="BIZ UDPゴシック" panose="020B0400000000000000" pitchFamily="50" charset="-128"/>
                        </a:rPr>
                        <a:t>日（火・祝）</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strike="noStrike" dirty="0">
                          <a:solidFill>
                            <a:schemeClr val="tx1"/>
                          </a:solidFill>
                          <a:latin typeface="BIZ UDPゴシック" panose="020B0400000000000000" pitchFamily="50" charset="-128"/>
                          <a:ea typeface="BIZ UDPゴシック" panose="020B0400000000000000" pitchFamily="50" charset="-128"/>
                        </a:rPr>
                        <a:t>インテックス大阪</a:t>
                      </a:r>
                      <a:endParaRPr kumimoji="1" lang="en-US" altLang="ja-JP" sz="800" b="0" strike="noStrike"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6965317"/>
                  </a:ext>
                </a:extLst>
              </a:tr>
              <a:tr h="443419">
                <a:tc>
                  <a:txBody>
                    <a:bodyP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劇団四季との連携</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1450" indent="-171450" algn="l">
                        <a:buFont typeface="Wingdings" panose="05000000000000000000" pitchFamily="2" charset="2"/>
                        <a:buChar char="ü"/>
                      </a:pPr>
                      <a:r>
                        <a:rPr kumimoji="1" lang="ja-JP" altLang="en-US" sz="800" b="0" dirty="0">
                          <a:solidFill>
                            <a:schemeClr val="tx1"/>
                          </a:solidFill>
                          <a:latin typeface="BIZ UDPゴシック" panose="020B0400000000000000" pitchFamily="50" charset="-128"/>
                          <a:ea typeface="BIZ UDPゴシック" panose="020B0400000000000000" pitchFamily="50" charset="-128"/>
                        </a:rPr>
                        <a:t>劇団四季会員向け会報誌に「赤毛のアン」出演アーティストに</a:t>
                      </a:r>
                      <a:br>
                        <a:rPr kumimoji="1" lang="en-US" altLang="ja-JP" sz="800" b="0" dirty="0">
                          <a:solidFill>
                            <a:schemeClr val="tx1"/>
                          </a:solidFill>
                          <a:latin typeface="BIZ UDPゴシック" panose="020B0400000000000000" pitchFamily="50" charset="-128"/>
                          <a:ea typeface="BIZ UDPゴシック" panose="020B0400000000000000" pitchFamily="50" charset="-128"/>
                        </a:rPr>
                      </a:br>
                      <a:r>
                        <a:rPr kumimoji="1" lang="ja-JP" altLang="en-US" sz="800" b="0" dirty="0">
                          <a:solidFill>
                            <a:schemeClr val="tx1"/>
                          </a:solidFill>
                          <a:latin typeface="BIZ UDPゴシック" panose="020B0400000000000000" pitchFamily="50" charset="-128"/>
                          <a:ea typeface="BIZ UDPゴシック" panose="020B0400000000000000" pitchFamily="50" charset="-128"/>
                        </a:rPr>
                        <a:t>よる万博体験記事や万博広告の掲載（「７月号」に掲載）</a:t>
                      </a:r>
                    </a:p>
                    <a:p>
                      <a:pPr marL="171450" indent="-171450" algn="l">
                        <a:buFont typeface="Wingdings" panose="05000000000000000000" pitchFamily="2" charset="2"/>
                        <a:buChar char="ü"/>
                      </a:pPr>
                      <a:r>
                        <a:rPr kumimoji="1" lang="ja-JP" altLang="en-US" sz="800" b="0" dirty="0">
                          <a:solidFill>
                            <a:schemeClr val="tx1"/>
                          </a:solidFill>
                          <a:latin typeface="BIZ UDPゴシック" panose="020B0400000000000000" pitchFamily="50" charset="-128"/>
                          <a:ea typeface="BIZ UDPゴシック" panose="020B0400000000000000" pitchFamily="50" charset="-128"/>
                        </a:rPr>
                        <a:t>地方巡演時の万博パンフレットの配布</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BIZ UDPゴシック" panose="020B0400000000000000" pitchFamily="50" charset="-128"/>
                          <a:ea typeface="BIZ UDPゴシック" panose="020B0400000000000000" pitchFamily="50" charset="-128"/>
                        </a:rPr>
                        <a:t>ー</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dirty="0">
                          <a:solidFill>
                            <a:schemeClr val="tx1"/>
                          </a:solidFill>
                          <a:latin typeface="BIZ UDPゴシック" panose="020B0400000000000000" pitchFamily="50" charset="-128"/>
                          <a:ea typeface="BIZ UDPゴシック" panose="020B0400000000000000" pitchFamily="50" charset="-128"/>
                        </a:rPr>
                        <a:t>ー</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62730621"/>
                  </a:ext>
                </a:extLst>
              </a:tr>
            </a:tbl>
          </a:graphicData>
        </a:graphic>
      </p:graphicFrame>
    </p:spTree>
    <p:extLst>
      <p:ext uri="{BB962C8B-B14F-4D97-AF65-F5344CB8AC3E}">
        <p14:creationId xmlns:p14="http://schemas.microsoft.com/office/powerpoint/2010/main" val="341276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多様な都市魅力の創出･発信（にぎわい創出）</a:t>
            </a:r>
            <a:endParaRPr kumimoji="1" lang="ja-JP" altLang="en-US" sz="1600" b="1" i="0" u="sng"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443194"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にぎわい創出（</a:t>
            </a: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魅力的なコンテンツの創出</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4" name="スライド番号プレースホルダー 3">
            <a:extLst>
              <a:ext uri="{FF2B5EF4-FFF2-40B4-BE49-F238E27FC236}">
                <a16:creationId xmlns:a16="http://schemas.microsoft.com/office/drawing/2014/main" id="{38ABF353-49DB-4B5F-82C3-0D17F24FA57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F2EF1E-626E-4657-9017-205445D3C8E1}"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2B1DA275-85AA-452D-807F-4E47FEB92155}"/>
              </a:ext>
            </a:extLst>
          </p:cNvPr>
          <p:cNvSpPr txBox="1"/>
          <p:nvPr/>
        </p:nvSpPr>
        <p:spPr>
          <a:xfrm>
            <a:off x="223182" y="1300597"/>
            <a:ext cx="5389179" cy="2339102"/>
          </a:xfrm>
          <a:prstGeom prst="rect">
            <a:avLst/>
          </a:prstGeom>
          <a:noFill/>
        </p:spPr>
        <p:txBody>
          <a:bodyPr wrap="square" rtlCol="0">
            <a:spAutoFit/>
          </a:bodyPr>
          <a:lstStyle/>
          <a:p>
            <a:pPr marL="889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▶ナイトコンテンツの充実</a:t>
            </a:r>
            <a:endParaRPr kumimoji="1" lang="en-US" altLang="ja-JP" sz="7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・大阪・光の饗宴</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2025</a:t>
            </a:r>
            <a:endParaRPr kumimoji="1" lang="en-US" altLang="ja-JP" sz="11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万博の機運醸成や国内外からの来阪者を圧倒的な光でおもてなしするとともに、</a:t>
            </a:r>
            <a:b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大阪の魅力を</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PR</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するため、</a:t>
            </a:r>
            <a:r>
              <a:rPr kumimoji="1" lang="ja-JP" altLang="en-US" sz="1100" dirty="0">
                <a:latin typeface="BIZ UDPゴシック" panose="020B0400000000000000" pitchFamily="50" charset="-128"/>
                <a:ea typeface="BIZ UDPゴシック" panose="020B0400000000000000" pitchFamily="50" charset="-128"/>
              </a:rPr>
              <a:t>令和７</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年４月９日から「御堂筋イルミネーション」、「大阪市役所正面イルミネーションファサード」及び「中之島イルミネーションストリート</a:t>
            </a:r>
            <a:b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（みおつくしプロムナード）」を「大阪・光の饗宴</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2025</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」万博特別点灯として実施</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従来は</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23</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時までであった点灯時間を</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25</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時まで延長</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開催期間：４月９日から</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12</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31</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日の日没後から</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25</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時</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開催場所：御堂筋（阪神前交差点～難波西口交差点）、</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zh-TW"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大阪市役所周辺 </a:t>
            </a:r>
            <a:r>
              <a:rPr kumimoji="1" lang="en-US" altLang="zh-TW"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zh-TW"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中之島公園</a:t>
            </a:r>
            <a:endParaRPr kumimoji="1" lang="en-US" altLang="zh-TW" sz="1100" dirty="0">
              <a:latin typeface="BIZ UDPゴシック" panose="020B0400000000000000" pitchFamily="50" charset="-128"/>
              <a:ea typeface="BIZ UDPゴシック" panose="020B0400000000000000" pitchFamily="50" charset="-128"/>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・夜間公演等のナイトカルチャーを実施する事業者の支援による大阪の</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ナイトカルチャーの発掘・創出</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令和７年度実績　７件</a:t>
            </a:r>
          </a:p>
        </p:txBody>
      </p:sp>
      <p:sp>
        <p:nvSpPr>
          <p:cNvPr id="18" name="テキスト ボックス 17">
            <a:extLst>
              <a:ext uri="{FF2B5EF4-FFF2-40B4-BE49-F238E27FC236}">
                <a16:creationId xmlns:a16="http://schemas.microsoft.com/office/drawing/2014/main" id="{2232901B-87E8-4D1B-AE32-9AEBF44B15F0}"/>
              </a:ext>
            </a:extLst>
          </p:cNvPr>
          <p:cNvSpPr txBox="1"/>
          <p:nvPr/>
        </p:nvSpPr>
        <p:spPr>
          <a:xfrm>
            <a:off x="185180" y="3639699"/>
            <a:ext cx="6091537" cy="2000548"/>
          </a:xfrm>
          <a:prstGeom prst="rect">
            <a:avLst/>
          </a:prstGeom>
          <a:noFill/>
        </p:spPr>
        <p:txBody>
          <a:bodyPr wrap="square" rtlCol="0">
            <a:spAutoFit/>
          </a:bodyPr>
          <a:lstStyle/>
          <a:p>
            <a:pPr marL="889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OSAKA Classic Car EXPO</a:t>
            </a: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・クラシックカーを活用したイベントを開催し、万博の開幕を機に国内外から来阪される多くの方々や府民に向けて、大阪の魅力発信や万博の機運を醸成するとともに、万博会場への来場を促進</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100" dirty="0">
                <a:latin typeface="BIZ UDPゴシック" panose="020B0400000000000000" pitchFamily="50" charset="-128"/>
                <a:ea typeface="BIZ UDPゴシック" panose="020B0400000000000000" pitchFamily="50" charset="-128"/>
              </a:rPr>
              <a:t>50</a:t>
            </a:r>
            <a:r>
              <a:rPr kumimoji="1" lang="ja-JP" altLang="en-US" sz="1100" dirty="0">
                <a:latin typeface="BIZ UDPゴシック" panose="020B0400000000000000" pitchFamily="50" charset="-128"/>
                <a:ea typeface="BIZ UDPゴシック" panose="020B0400000000000000" pitchFamily="50" charset="-128"/>
              </a:rPr>
              <a:t>台の希少なクラシックカーが府内</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か所のラリーポイントを巡り、各会場では大阪や万博の</a:t>
            </a:r>
            <a:r>
              <a:rPr kumimoji="1" lang="en-US" altLang="ja-JP" sz="1100" dirty="0">
                <a:latin typeface="BIZ UDPゴシック" panose="020B0400000000000000" pitchFamily="50" charset="-128"/>
                <a:ea typeface="BIZ UDPゴシック" panose="020B0400000000000000" pitchFamily="50" charset="-128"/>
              </a:rPr>
              <a:t>PR</a:t>
            </a:r>
            <a:r>
              <a:rPr kumimoji="1" lang="ja-JP" altLang="en-US" sz="1100" dirty="0">
                <a:latin typeface="BIZ UDPゴシック" panose="020B0400000000000000" pitchFamily="50" charset="-128"/>
                <a:ea typeface="BIZ UDPゴシック" panose="020B0400000000000000" pitchFamily="50" charset="-128"/>
              </a:rPr>
              <a:t>ブースを展開。メインイベント会場の万博記念公園では、クラシックカーの観覧に加え、自動</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運転</a:t>
            </a:r>
            <a:r>
              <a:rPr kumimoji="1" lang="en-US" altLang="ja-JP" sz="1100" dirty="0">
                <a:latin typeface="BIZ UDPゴシック" panose="020B0400000000000000" pitchFamily="50" charset="-128"/>
                <a:ea typeface="BIZ UDPゴシック" panose="020B0400000000000000" pitchFamily="50" charset="-128"/>
              </a:rPr>
              <a:t>EV</a:t>
            </a:r>
            <a:r>
              <a:rPr kumimoji="1" lang="ja-JP" altLang="en-US" sz="1100" dirty="0">
                <a:latin typeface="BIZ UDPゴシック" panose="020B0400000000000000" pitchFamily="50" charset="-128"/>
                <a:ea typeface="BIZ UDPゴシック" panose="020B0400000000000000" pitchFamily="50" charset="-128"/>
              </a:rPr>
              <a:t>バス乗車体験や空飛ぶ車の</a:t>
            </a:r>
            <a:r>
              <a:rPr kumimoji="1" lang="en-US" altLang="ja-JP" sz="1100" dirty="0">
                <a:latin typeface="BIZ UDPゴシック" panose="020B0400000000000000" pitchFamily="50" charset="-128"/>
                <a:ea typeface="BIZ UDPゴシック" panose="020B0400000000000000" pitchFamily="50" charset="-128"/>
              </a:rPr>
              <a:t>VR</a:t>
            </a:r>
            <a:r>
              <a:rPr kumimoji="1" lang="ja-JP" altLang="en-US" sz="1100" dirty="0">
                <a:latin typeface="BIZ UDPゴシック" panose="020B0400000000000000" pitchFamily="50" charset="-128"/>
                <a:ea typeface="BIZ UDPゴシック" panose="020B0400000000000000" pitchFamily="50" charset="-128"/>
              </a:rPr>
              <a:t>体験、</a:t>
            </a:r>
            <a:r>
              <a:rPr kumimoji="1" lang="en-US" altLang="ja-JP" sz="1100" dirty="0">
                <a:latin typeface="BIZ UDPゴシック" panose="020B0400000000000000" pitchFamily="50" charset="-128"/>
                <a:ea typeface="BIZ UDPゴシック" panose="020B0400000000000000" pitchFamily="50" charset="-128"/>
              </a:rPr>
              <a:t>70</a:t>
            </a:r>
            <a:r>
              <a:rPr kumimoji="1" lang="ja-JP" altLang="en-US" sz="1100" dirty="0">
                <a:latin typeface="BIZ UDPゴシック" panose="020B0400000000000000" pitchFamily="50" charset="-128"/>
                <a:ea typeface="BIZ UDPゴシック" panose="020B0400000000000000" pitchFamily="50" charset="-128"/>
              </a:rPr>
              <a:t>年万博ユニフォーム姿のスタッフと写真撮影</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など、万博開幕期の大阪を盛り上げる華やかなプログラムを展開</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開催日：４月</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開催場所：万博記念公園「お祭り広場」・</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7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泉南ロングパーク「マルシェエリア駐車場」・貝塚市役所</a:t>
            </a:r>
          </a:p>
        </p:txBody>
      </p:sp>
      <p:sp>
        <p:nvSpPr>
          <p:cNvPr id="21" name="テキスト ボックス 20">
            <a:extLst>
              <a:ext uri="{FF2B5EF4-FFF2-40B4-BE49-F238E27FC236}">
                <a16:creationId xmlns:a16="http://schemas.microsoft.com/office/drawing/2014/main" id="{C962CA9F-AF17-442D-A4B4-8F8804B949EB}"/>
              </a:ext>
            </a:extLst>
          </p:cNvPr>
          <p:cNvSpPr txBox="1"/>
          <p:nvPr/>
        </p:nvSpPr>
        <p:spPr>
          <a:xfrm>
            <a:off x="5837878" y="3033375"/>
            <a:ext cx="3726456"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sym typeface="Calibri"/>
              </a:rPr>
              <a:t>大阪・光の饗宴</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sym typeface="Calibri"/>
              </a:rPr>
              <a:t>2025</a:t>
            </a:r>
            <a:endParaRPr kumimoji="0" lang="ja-JP" altLang="en-US" sz="10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sym typeface="Calibri"/>
            </a:endParaRPr>
          </a:p>
        </p:txBody>
      </p:sp>
      <p:pic>
        <p:nvPicPr>
          <p:cNvPr id="6" name="図 5">
            <a:extLst>
              <a:ext uri="{FF2B5EF4-FFF2-40B4-BE49-F238E27FC236}">
                <a16:creationId xmlns:a16="http://schemas.microsoft.com/office/drawing/2014/main" id="{12285244-392C-4908-9F9C-DE837400A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775" y="3648791"/>
            <a:ext cx="2060662" cy="1360690"/>
          </a:xfrm>
          <a:prstGeom prst="rect">
            <a:avLst/>
          </a:prstGeom>
        </p:spPr>
      </p:pic>
      <p:sp>
        <p:nvSpPr>
          <p:cNvPr id="22" name="テキスト ボックス 21">
            <a:extLst>
              <a:ext uri="{FF2B5EF4-FFF2-40B4-BE49-F238E27FC236}">
                <a16:creationId xmlns:a16="http://schemas.microsoft.com/office/drawing/2014/main" id="{0174A92F-F586-4545-827F-72A1A22D0B89}"/>
              </a:ext>
            </a:extLst>
          </p:cNvPr>
          <p:cNvSpPr txBox="1"/>
          <p:nvPr/>
        </p:nvSpPr>
        <p:spPr>
          <a:xfrm>
            <a:off x="6665712" y="5032004"/>
            <a:ext cx="2060661"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sym typeface="Calibri"/>
              </a:rPr>
              <a:t>メインイベント会場の様子</a:t>
            </a:r>
          </a:p>
        </p:txBody>
      </p:sp>
      <p:sp>
        <p:nvSpPr>
          <p:cNvPr id="28" name="テキスト ボックス 27">
            <a:extLst>
              <a:ext uri="{FF2B5EF4-FFF2-40B4-BE49-F238E27FC236}">
                <a16:creationId xmlns:a16="http://schemas.microsoft.com/office/drawing/2014/main" id="{9803AFE4-5B89-411C-A78F-5E6FEB92A9AF}"/>
              </a:ext>
            </a:extLst>
          </p:cNvPr>
          <p:cNvSpPr txBox="1"/>
          <p:nvPr/>
        </p:nvSpPr>
        <p:spPr>
          <a:xfrm>
            <a:off x="218311" y="5538093"/>
            <a:ext cx="6174022" cy="1492716"/>
          </a:xfrm>
          <a:prstGeom prst="rect">
            <a:avLst/>
          </a:prstGeom>
          <a:noFill/>
        </p:spPr>
        <p:txBody>
          <a:bodyPr wrap="square" rtlCol="0">
            <a:spAutoFit/>
          </a:bodyPr>
          <a:lstStyle/>
          <a:p>
            <a:pPr marL="889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fi-FI"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OSAKA SAILING EXPO 2025</a:t>
            </a:r>
            <a:endPar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の会場が四方を海で囲まれているという特徴を活かし、万博を契機とした国内外から大阪への誘客促進を目的に、非日常的なオンリーワンコンテンツの創出として、ヨットや大型帆船を活用したイベントを開催</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海からも万博を盛り上げるため、大型帆船や数十隻の小型ヨットが夢洲周辺の海上でパレードを実施</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開催日：５月</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31</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開催場所：夢洲周辺の海上、天保山岸壁　</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30" name="図 29">
            <a:extLst>
              <a:ext uri="{FF2B5EF4-FFF2-40B4-BE49-F238E27FC236}">
                <a16:creationId xmlns:a16="http://schemas.microsoft.com/office/drawing/2014/main" id="{BCDF02D6-FDA8-4B08-8AAD-5C279135CD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65713" y="5449541"/>
            <a:ext cx="2060662" cy="1306925"/>
          </a:xfrm>
          <a:prstGeom prst="rect">
            <a:avLst/>
          </a:prstGeom>
        </p:spPr>
      </p:pic>
      <p:sp>
        <p:nvSpPr>
          <p:cNvPr id="31" name="テキスト ボックス 30">
            <a:extLst>
              <a:ext uri="{FF2B5EF4-FFF2-40B4-BE49-F238E27FC236}">
                <a16:creationId xmlns:a16="http://schemas.microsoft.com/office/drawing/2014/main" id="{E15D017C-539E-4999-B7E6-B4531A69DAE5}"/>
              </a:ext>
            </a:extLst>
          </p:cNvPr>
          <p:cNvSpPr txBox="1"/>
          <p:nvPr/>
        </p:nvSpPr>
        <p:spPr>
          <a:xfrm>
            <a:off x="6665712" y="6778989"/>
            <a:ext cx="2060661"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sym typeface="Calibri"/>
              </a:rPr>
              <a:t>海上パレードの様子</a:t>
            </a:r>
            <a:endParaRPr kumimoji="0" lang="ja-JP" altLang="en-US" sz="10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sym typeface="Calibri"/>
            </a:endParaRPr>
          </a:p>
        </p:txBody>
      </p:sp>
      <p:sp>
        <p:nvSpPr>
          <p:cNvPr id="26" name="楕円 25">
            <a:extLst>
              <a:ext uri="{FF2B5EF4-FFF2-40B4-BE49-F238E27FC236}">
                <a16:creationId xmlns:a16="http://schemas.microsoft.com/office/drawing/2014/main" id="{CF0C7D1D-02F4-432C-9A65-E5371A50E670}"/>
              </a:ext>
            </a:extLst>
          </p:cNvPr>
          <p:cNvSpPr/>
          <p:nvPr/>
        </p:nvSpPr>
        <p:spPr>
          <a:xfrm>
            <a:off x="218311" y="841117"/>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pic>
        <p:nvPicPr>
          <p:cNvPr id="32" name="図 31">
            <a:extLst>
              <a:ext uri="{FF2B5EF4-FFF2-40B4-BE49-F238E27FC236}">
                <a16:creationId xmlns:a16="http://schemas.microsoft.com/office/drawing/2014/main" id="{DB245A42-C293-4B4F-8A5B-812C86EC4C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200" t="893" r="6624" b="1"/>
          <a:stretch/>
        </p:blipFill>
        <p:spPr>
          <a:xfrm>
            <a:off x="7748757" y="1665375"/>
            <a:ext cx="2041094" cy="1368000"/>
          </a:xfrm>
          <a:prstGeom prst="rect">
            <a:avLst/>
          </a:prstGeom>
        </p:spPr>
      </p:pic>
      <p:pic>
        <p:nvPicPr>
          <p:cNvPr id="33" name="図 32">
            <a:extLst>
              <a:ext uri="{FF2B5EF4-FFF2-40B4-BE49-F238E27FC236}">
                <a16:creationId xmlns:a16="http://schemas.microsoft.com/office/drawing/2014/main" id="{779DC582-9CFC-4AB9-BFCB-8013683E8BD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4238" y="1665374"/>
            <a:ext cx="1786867" cy="1360149"/>
          </a:xfrm>
          <a:prstGeom prst="rect">
            <a:avLst/>
          </a:prstGeom>
          <a:noFill/>
          <a:ln>
            <a:noFill/>
          </a:ln>
        </p:spPr>
      </p:pic>
      <p:sp>
        <p:nvSpPr>
          <p:cNvPr id="17" name="楕円 16">
            <a:extLst>
              <a:ext uri="{FF2B5EF4-FFF2-40B4-BE49-F238E27FC236}">
                <a16:creationId xmlns:a16="http://schemas.microsoft.com/office/drawing/2014/main" id="{24B33880-EDF5-47A9-AB08-27E4F00C1842}"/>
              </a:ext>
            </a:extLst>
          </p:cNvPr>
          <p:cNvSpPr/>
          <p:nvPr/>
        </p:nvSpPr>
        <p:spPr>
          <a:xfrm flipV="1">
            <a:off x="180309" y="733118"/>
            <a:ext cx="39446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806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a:t>
            </a:r>
            <a:r>
              <a:rPr kumimoji="1" lang="ja-JP" altLang="en-US" b="1" dirty="0">
                <a:latin typeface="BIZ UDPゴシック" panose="020B0400000000000000" pitchFamily="50" charset="-128"/>
                <a:ea typeface="BIZ UDPゴシック" panose="020B0400000000000000" pitchFamily="50" charset="-128"/>
              </a:rPr>
              <a:t>（にぎわい創出）</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8" y="733301"/>
            <a:ext cx="479052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4B4C8DCA-8291-48C5-BE7E-6014B7AF6E12}"/>
              </a:ext>
            </a:extLst>
          </p:cNvPr>
          <p:cNvSpPr/>
          <p:nvPr/>
        </p:nvSpPr>
        <p:spPr>
          <a:xfrm>
            <a:off x="180308" y="939762"/>
            <a:ext cx="1946520"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7" name="楕円 26">
            <a:extLst>
              <a:ext uri="{FF2B5EF4-FFF2-40B4-BE49-F238E27FC236}">
                <a16:creationId xmlns:a16="http://schemas.microsoft.com/office/drawing/2014/main" id="{7A89E031-16AC-452F-9714-9EF5A357340B}"/>
              </a:ext>
            </a:extLst>
          </p:cNvPr>
          <p:cNvSpPr/>
          <p:nvPr/>
        </p:nvSpPr>
        <p:spPr>
          <a:xfrm>
            <a:off x="205713" y="2633230"/>
            <a:ext cx="1921115"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8" name="正方形/長方形 27">
            <a:extLst>
              <a:ext uri="{FF2B5EF4-FFF2-40B4-BE49-F238E27FC236}">
                <a16:creationId xmlns:a16="http://schemas.microsoft.com/office/drawing/2014/main" id="{7A608FB7-8720-4BE8-86A4-299693DCC182}"/>
              </a:ext>
            </a:extLst>
          </p:cNvPr>
          <p:cNvSpPr/>
          <p:nvPr/>
        </p:nvSpPr>
        <p:spPr>
          <a:xfrm>
            <a:off x="180308" y="1497762"/>
            <a:ext cx="9402384" cy="821750"/>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tabLst/>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kumimoji="0" lang="ja-JP" altLang="ja-JP" sz="14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府民向けイベント開催によるeスポーツの</a:t>
            </a:r>
            <a:r>
              <a:rPr kumimoji="0" lang="ja-JP" altLang="en-US" sz="14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魅力発信</a:t>
            </a:r>
            <a:r>
              <a:rPr kumimoji="0" lang="ja-JP" altLang="ja-JP" sz="14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と関係人口増加の促進 </a:t>
            </a:r>
          </a:p>
          <a:p>
            <a:pPr marL="0" marR="0" lvl="0" indent="0" algn="l" defTabSz="914400" rtl="0" eaLnBrk="0" fontAlgn="base" latinLnBrk="0" hangingPunct="0">
              <a:lnSpc>
                <a:spcPct val="100000"/>
              </a:lnSpc>
              <a:spcBef>
                <a:spcPct val="0"/>
              </a:spcBef>
              <a:spcAft>
                <a:spcPct val="0"/>
              </a:spcAft>
              <a:buClrTx/>
              <a:buSzTx/>
              <a:tabLst/>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kumimoji="0" lang="ja-JP" altLang="ja-JP" sz="14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eスポーツを活用した新たな取組展開に向けた機運醸成と</a:t>
            </a:r>
            <a:r>
              <a:rPr lang="ja-JP" altLang="en-US" sz="1400" dirty="0">
                <a:solidFill>
                  <a:schemeClr val="tx1"/>
                </a:solidFill>
                <a:latin typeface="BIZ UDPゴシック" panose="020B0400000000000000" pitchFamily="50" charset="-128"/>
                <a:ea typeface="BIZ UDPゴシック" panose="020B0400000000000000" pitchFamily="50" charset="-128"/>
              </a:rPr>
              <a:t>基盤構築</a:t>
            </a:r>
            <a:endParaRPr kumimoji="0" lang="ja-JP" altLang="ja-JP" sz="14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□にぎわい創出（</a:t>
            </a:r>
            <a:r>
              <a:rPr kumimoji="0" lang="ja-JP" altLang="ja-JP"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eスポーツ</a:t>
            </a: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の魅力発信と産業基盤の構築</a:t>
            </a:r>
            <a:r>
              <a:rPr lang="ja-JP" altLang="en-US" sz="1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63B76DEA-364E-485B-BEFD-FC334F8CA6F6}"/>
              </a:ext>
            </a:extLst>
          </p:cNvPr>
          <p:cNvSpPr txBox="1"/>
          <p:nvPr/>
        </p:nvSpPr>
        <p:spPr>
          <a:xfrm>
            <a:off x="205713" y="3070669"/>
            <a:ext cx="9192738" cy="677108"/>
          </a:xfrm>
          <a:prstGeom prst="rect">
            <a:avLst/>
          </a:prstGeom>
          <a:noFill/>
        </p:spPr>
        <p:txBody>
          <a:bodyPr wrap="square" rtlCol="0">
            <a:spAutoFit/>
          </a:bodyPr>
          <a:lstStyle/>
          <a:p>
            <a:pPr marL="88900" indent="-88900"/>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e</a:t>
            </a:r>
            <a:r>
              <a:rPr kumimoji="1" lang="ja-JP" altLang="en-US" sz="1400" b="1" dirty="0">
                <a:latin typeface="BIZ UDPゴシック" panose="020B0400000000000000" pitchFamily="50" charset="-128"/>
                <a:ea typeface="BIZ UDPゴシック" panose="020B0400000000000000" pitchFamily="50" charset="-128"/>
              </a:rPr>
              <a:t>スポーツを活用した成長への取組</a:t>
            </a:r>
            <a:endParaRPr kumimoji="1" lang="en-US" altLang="ja-JP" sz="1400" b="1" dirty="0">
              <a:latin typeface="BIZ UDPゴシック" panose="020B0400000000000000" pitchFamily="50" charset="-128"/>
              <a:ea typeface="BIZ UDPゴシック" panose="020B0400000000000000" pitchFamily="50" charset="-128"/>
            </a:endParaRPr>
          </a:p>
          <a:p>
            <a:pPr marL="177800" indent="-88900"/>
            <a:r>
              <a:rPr kumimoji="1" lang="ja-JP" altLang="en-US" sz="1200" dirty="0">
                <a:latin typeface="BIZ UDPゴシック" panose="020B0400000000000000" pitchFamily="50" charset="-128"/>
                <a:ea typeface="BIZ UDPゴシック" panose="020B0400000000000000" pitchFamily="50" charset="-128"/>
              </a:rPr>
              <a:t>・万博を機に、府内各地でイベント開催することで、府民に対して</a:t>
            </a:r>
            <a:r>
              <a:rPr kumimoji="1" lang="en-US" altLang="ja-JP" sz="1200" dirty="0">
                <a:latin typeface="BIZ UDPゴシック" panose="020B0400000000000000" pitchFamily="50" charset="-128"/>
                <a:ea typeface="BIZ UDPゴシック" panose="020B0400000000000000" pitchFamily="50" charset="-128"/>
              </a:rPr>
              <a:t>e</a:t>
            </a:r>
            <a:r>
              <a:rPr kumimoji="1" lang="ja-JP" altLang="en-US" sz="1200" dirty="0">
                <a:latin typeface="BIZ UDPゴシック" panose="020B0400000000000000" pitchFamily="50" charset="-128"/>
                <a:ea typeface="BIZ UDPゴシック" panose="020B0400000000000000" pitchFamily="50" charset="-128"/>
              </a:rPr>
              <a:t>スポーツの魅力を広く発信し、認知度向上や関係人口の増加を図り、</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大阪での</a:t>
            </a:r>
            <a:r>
              <a:rPr kumimoji="1" lang="en-US" altLang="ja-JP" sz="1200" dirty="0">
                <a:latin typeface="BIZ UDPゴシック" panose="020B0400000000000000" pitchFamily="50" charset="-128"/>
                <a:ea typeface="BIZ UDPゴシック" panose="020B0400000000000000" pitchFamily="50" charset="-128"/>
              </a:rPr>
              <a:t>e</a:t>
            </a:r>
            <a:r>
              <a:rPr kumimoji="1" lang="ja-JP" altLang="en-US" sz="1200" dirty="0">
                <a:latin typeface="BIZ UDPゴシック" panose="020B0400000000000000" pitchFamily="50" charset="-128"/>
                <a:ea typeface="BIZ UDPゴシック" panose="020B0400000000000000" pitchFamily="50" charset="-128"/>
              </a:rPr>
              <a:t>スポーツを活用した取組の展開をするための基盤を構築</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039F7D69-66E0-48DC-878B-0CE36C9C46A7}"/>
              </a:ext>
            </a:extLst>
          </p:cNvPr>
          <p:cNvSpPr>
            <a:spLocks noGrp="1"/>
          </p:cNvSpPr>
          <p:nvPr>
            <p:ph type="sldNum" sz="quarter" idx="12"/>
          </p:nvPr>
        </p:nvSpPr>
        <p:spPr/>
        <p:txBody>
          <a:bodyPr/>
          <a:lstStyle/>
          <a:p>
            <a:fld id="{29F2EF1E-626E-4657-9017-205445D3C8E1}" type="slidenum">
              <a:rPr kumimoji="1" lang="ja-JP" altLang="en-US" smtClean="0"/>
              <a:t>64</a:t>
            </a:fld>
            <a:endParaRPr kumimoji="1" lang="ja-JP" altLang="en-US" dirty="0"/>
          </a:p>
        </p:txBody>
      </p:sp>
      <p:sp>
        <p:nvSpPr>
          <p:cNvPr id="33" name="正方形/長方形 32">
            <a:extLst>
              <a:ext uri="{FF2B5EF4-FFF2-40B4-BE49-F238E27FC236}">
                <a16:creationId xmlns:a16="http://schemas.microsoft.com/office/drawing/2014/main" id="{910C2011-7AD9-4D79-98E6-81EECD5EBD3A}"/>
              </a:ext>
            </a:extLst>
          </p:cNvPr>
          <p:cNvSpPr/>
          <p:nvPr/>
        </p:nvSpPr>
        <p:spPr>
          <a:xfrm>
            <a:off x="371196" y="3920818"/>
            <a:ext cx="8861773" cy="349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1475">
              <a:spcBef>
                <a:spcPts val="975"/>
              </a:spcBef>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7</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年度の主な万博連動キャンペーン（</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10</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月</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13</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日時点）　</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2" name="表 11">
            <a:extLst>
              <a:ext uri="{FF2B5EF4-FFF2-40B4-BE49-F238E27FC236}">
                <a16:creationId xmlns:a16="http://schemas.microsoft.com/office/drawing/2014/main" id="{78907AB6-D1A1-48D6-AC40-FA44198BED8B}"/>
              </a:ext>
            </a:extLst>
          </p:cNvPr>
          <p:cNvGraphicFramePr>
            <a:graphicFrameLocks noGrp="1"/>
          </p:cNvGraphicFramePr>
          <p:nvPr>
            <p:extLst>
              <p:ext uri="{D42A27DB-BD31-4B8C-83A1-F6EECF244321}">
                <p14:modId xmlns:p14="http://schemas.microsoft.com/office/powerpoint/2010/main" val="2971627573"/>
              </p:ext>
            </p:extLst>
          </p:nvPr>
        </p:nvGraphicFramePr>
        <p:xfrm>
          <a:off x="442539" y="4306823"/>
          <a:ext cx="9038918" cy="2546539"/>
        </p:xfrm>
        <a:graphic>
          <a:graphicData uri="http://schemas.openxmlformats.org/drawingml/2006/table">
            <a:tbl>
              <a:tblPr firstRow="1" bandRow="1">
                <a:tableStyleId>{5940675A-B579-460E-94D1-54222C63F5DA}</a:tableStyleId>
              </a:tblPr>
              <a:tblGrid>
                <a:gridCol w="1846113">
                  <a:extLst>
                    <a:ext uri="{9D8B030D-6E8A-4147-A177-3AD203B41FA5}">
                      <a16:colId xmlns:a16="http://schemas.microsoft.com/office/drawing/2014/main" val="3939033764"/>
                    </a:ext>
                  </a:extLst>
                </a:gridCol>
                <a:gridCol w="3529471">
                  <a:extLst>
                    <a:ext uri="{9D8B030D-6E8A-4147-A177-3AD203B41FA5}">
                      <a16:colId xmlns:a16="http://schemas.microsoft.com/office/drawing/2014/main" val="1121967615"/>
                    </a:ext>
                  </a:extLst>
                </a:gridCol>
                <a:gridCol w="1277137">
                  <a:extLst>
                    <a:ext uri="{9D8B030D-6E8A-4147-A177-3AD203B41FA5}">
                      <a16:colId xmlns:a16="http://schemas.microsoft.com/office/drawing/2014/main" val="2781426224"/>
                    </a:ext>
                  </a:extLst>
                </a:gridCol>
                <a:gridCol w="1242857">
                  <a:extLst>
                    <a:ext uri="{9D8B030D-6E8A-4147-A177-3AD203B41FA5}">
                      <a16:colId xmlns:a16="http://schemas.microsoft.com/office/drawing/2014/main" val="1302438693"/>
                    </a:ext>
                  </a:extLst>
                </a:gridCol>
                <a:gridCol w="1143340">
                  <a:extLst>
                    <a:ext uri="{9D8B030D-6E8A-4147-A177-3AD203B41FA5}">
                      <a16:colId xmlns:a16="http://schemas.microsoft.com/office/drawing/2014/main" val="357290774"/>
                    </a:ext>
                  </a:extLst>
                </a:gridCol>
              </a:tblGrid>
              <a:tr h="0">
                <a:tc>
                  <a:txBody>
                    <a:bodyP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タイトル</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概要</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実施者</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開催期間</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開催場所</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84173932"/>
                  </a:ext>
                </a:extLst>
              </a:tr>
              <a:tr h="351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BIZ UDPゴシック" panose="020B0400000000000000" pitchFamily="50" charset="-128"/>
                          <a:ea typeface="BIZ UDPゴシック" panose="020B0400000000000000" pitchFamily="50" charset="-128"/>
                        </a:rPr>
                        <a:t>未来をつなぐｅスポーツの力</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JAPAN ESPORTS CONNECT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177800" indent="-177800" algn="l">
                        <a:buFont typeface="Wingdings" panose="05000000000000000000" pitchFamily="2" charset="2"/>
                        <a:buNone/>
                      </a:pPr>
                      <a:r>
                        <a:rPr kumimoji="1" lang="ja-JP" altLang="en-US" sz="1000" b="1" dirty="0">
                          <a:latin typeface="BIZ UDPゴシック" panose="020B0400000000000000" pitchFamily="50" charset="-128"/>
                          <a:ea typeface="BIZ UDPゴシック" panose="020B0400000000000000" pitchFamily="50" charset="-128"/>
                        </a:rPr>
                        <a:t>① ステージエリア：</a:t>
                      </a:r>
                      <a:r>
                        <a:rPr kumimoji="1" lang="ja-JP" altLang="en-US" sz="1000" b="0" dirty="0">
                          <a:latin typeface="BIZ UDPゴシック" panose="020B0400000000000000" pitchFamily="50" charset="-128"/>
                          <a:ea typeface="BIZ UDPゴシック" panose="020B0400000000000000" pitchFamily="50" charset="-128"/>
                        </a:rPr>
                        <a:t>プロ選手や人気配信者による</a:t>
                      </a:r>
                      <a:r>
                        <a:rPr kumimoji="1" lang="en-US" altLang="ja-JP" sz="1000" b="0" dirty="0">
                          <a:latin typeface="BIZ UDPゴシック" panose="020B0400000000000000" pitchFamily="50" charset="-128"/>
                          <a:ea typeface="BIZ UDPゴシック" panose="020B0400000000000000" pitchFamily="50" charset="-128"/>
                        </a:rPr>
                        <a:t>e</a:t>
                      </a:r>
                      <a:r>
                        <a:rPr kumimoji="1" lang="ja-JP" altLang="en-US" sz="1000" b="0" dirty="0">
                          <a:latin typeface="BIZ UDPゴシック" panose="020B0400000000000000" pitchFamily="50" charset="-128"/>
                          <a:ea typeface="BIZ UDPゴシック" panose="020B0400000000000000" pitchFamily="50" charset="-128"/>
                        </a:rPr>
                        <a:t>スポーツ対戦を披露</a:t>
                      </a:r>
                      <a:endParaRPr kumimoji="1" lang="en-US" altLang="ja-JP" sz="1000" b="0" dirty="0">
                        <a:latin typeface="BIZ UDPゴシック" panose="020B0400000000000000" pitchFamily="50" charset="-128"/>
                        <a:ea typeface="BIZ UDPゴシック" panose="020B0400000000000000" pitchFamily="50" charset="-128"/>
                      </a:endParaRPr>
                    </a:p>
                    <a:p>
                      <a:pPr marL="177800" indent="-177800" algn="l">
                        <a:buFont typeface="Wingdings" panose="05000000000000000000" pitchFamily="2" charset="2"/>
                        <a:buNone/>
                      </a:pPr>
                      <a:r>
                        <a:rPr kumimoji="1" lang="ja-JP" altLang="en-US" sz="1000" b="1" dirty="0">
                          <a:latin typeface="BIZ UDPゴシック" panose="020B0400000000000000" pitchFamily="50" charset="-128"/>
                          <a:ea typeface="BIZ UDPゴシック" panose="020B0400000000000000" pitchFamily="50" charset="-128"/>
                        </a:rPr>
                        <a:t>② 展示エリア：</a:t>
                      </a:r>
                      <a:r>
                        <a:rPr kumimoji="1" lang="en-US" altLang="ja-JP" sz="1000" b="0" dirty="0">
                          <a:latin typeface="BIZ UDPゴシック" panose="020B0400000000000000" pitchFamily="50" charset="-128"/>
                          <a:ea typeface="BIZ UDPゴシック" panose="020B0400000000000000" pitchFamily="50" charset="-128"/>
                        </a:rPr>
                        <a:t>e</a:t>
                      </a:r>
                      <a:r>
                        <a:rPr kumimoji="1" lang="ja-JP" altLang="en-US" sz="1000" b="0" dirty="0">
                          <a:latin typeface="BIZ UDPゴシック" panose="020B0400000000000000" pitchFamily="50" charset="-128"/>
                          <a:ea typeface="BIZ UDPゴシック" panose="020B0400000000000000" pitchFamily="50" charset="-128"/>
                        </a:rPr>
                        <a:t>スポの歴史と日本での事例、社会的価値と未来を体験</a:t>
                      </a:r>
                      <a:endParaRPr kumimoji="1" lang="en-US" altLang="ja-JP" sz="1000" b="0" dirty="0">
                        <a:latin typeface="BIZ UDPゴシック" panose="020B0400000000000000" pitchFamily="50" charset="-128"/>
                        <a:ea typeface="BIZ UDPゴシック" panose="020B0400000000000000" pitchFamily="50" charset="-128"/>
                      </a:endParaRPr>
                    </a:p>
                    <a:p>
                      <a:pPr marL="177800" indent="-177800" algn="l">
                        <a:buFont typeface="Wingdings" panose="05000000000000000000" pitchFamily="2" charset="2"/>
                        <a:buNone/>
                      </a:pPr>
                      <a:r>
                        <a:rPr kumimoji="1" lang="ja-JP" altLang="en-US" sz="1000" b="1" dirty="0">
                          <a:latin typeface="BIZ UDPゴシック" panose="020B0400000000000000" pitchFamily="50" charset="-128"/>
                          <a:ea typeface="BIZ UDPゴシック" panose="020B0400000000000000" pitchFamily="50" charset="-128"/>
                        </a:rPr>
                        <a:t>③ 体験エリア：</a:t>
                      </a:r>
                      <a:r>
                        <a:rPr kumimoji="1" lang="ja-JP" altLang="en-US" sz="1000" b="0" dirty="0">
                          <a:latin typeface="BIZ UDPゴシック" panose="020B0400000000000000" pitchFamily="50" charset="-128"/>
                          <a:ea typeface="BIZ UDPゴシック" panose="020B0400000000000000" pitchFamily="50" charset="-128"/>
                        </a:rPr>
                        <a:t>様々な</a:t>
                      </a:r>
                      <a:r>
                        <a:rPr kumimoji="1" lang="en-US" altLang="ja-JP" sz="1000" b="0" dirty="0">
                          <a:latin typeface="BIZ UDPゴシック" panose="020B0400000000000000" pitchFamily="50" charset="-128"/>
                          <a:ea typeface="BIZ UDPゴシック" panose="020B0400000000000000" pitchFamily="50" charset="-128"/>
                        </a:rPr>
                        <a:t>e</a:t>
                      </a:r>
                      <a:r>
                        <a:rPr kumimoji="1" lang="ja-JP" altLang="en-US" sz="1000" b="0" dirty="0">
                          <a:latin typeface="BIZ UDPゴシック" panose="020B0400000000000000" pitchFamily="50" charset="-128"/>
                          <a:ea typeface="BIZ UDPゴシック" panose="020B0400000000000000" pitchFamily="50" charset="-128"/>
                        </a:rPr>
                        <a:t>スポーツをプレイし、家族や友人と</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アスリート体験</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ctr">
                        <a:buFont typeface="Wingdings" panose="05000000000000000000" pitchFamily="2" charset="2"/>
                        <a:buNone/>
                      </a:pPr>
                      <a:r>
                        <a:rPr kumimoji="1" lang="ja-JP" altLang="en-US" sz="1000" b="0" dirty="0">
                          <a:latin typeface="BIZ UDPゴシック" panose="020B0400000000000000" pitchFamily="50" charset="-128"/>
                          <a:ea typeface="BIZ UDPゴシック" panose="020B0400000000000000" pitchFamily="50" charset="-128"/>
                        </a:rPr>
                        <a:t>一般社団法人</a:t>
                      </a:r>
                      <a:endParaRPr kumimoji="1" lang="en-US" altLang="ja-JP" sz="1000" b="0" dirty="0">
                        <a:latin typeface="BIZ UDPゴシック" panose="020B0400000000000000" pitchFamily="50" charset="-128"/>
                        <a:ea typeface="BIZ UDPゴシック" panose="020B0400000000000000" pitchFamily="50" charset="-128"/>
                      </a:endParaRPr>
                    </a:p>
                    <a:p>
                      <a:pPr marL="0" indent="0" algn="ctr">
                        <a:buFont typeface="Wingdings" panose="05000000000000000000" pitchFamily="2" charset="2"/>
                        <a:buNone/>
                      </a:pPr>
                      <a:r>
                        <a:rPr kumimoji="1" lang="ja-JP" altLang="en-US" sz="1000" b="0" dirty="0">
                          <a:latin typeface="BIZ UDPゴシック" panose="020B0400000000000000" pitchFamily="50" charset="-128"/>
                          <a:ea typeface="BIZ UDPゴシック" panose="020B0400000000000000" pitchFamily="50" charset="-128"/>
                        </a:rPr>
                        <a:t>日本ｅスポーツ連合</a:t>
                      </a:r>
                      <a:endParaRPr kumimoji="1" lang="en-US" altLang="ja-JP" sz="1000" b="0" dirty="0">
                        <a:latin typeface="BIZ UDPゴシック" panose="020B0400000000000000" pitchFamily="50" charset="-128"/>
                        <a:ea typeface="BIZ UDPゴシック" panose="020B0400000000000000" pitchFamily="50" charset="-128"/>
                      </a:endParaRPr>
                    </a:p>
                    <a:p>
                      <a:pPr marL="0" indent="0" algn="ctr">
                        <a:buFont typeface="Wingdings" panose="05000000000000000000" pitchFamily="2" charset="2"/>
                        <a:buNone/>
                      </a:pPr>
                      <a:r>
                        <a:rPr kumimoji="1" lang="ja-JP" altLang="en-US" sz="1000" b="0" dirty="0">
                          <a:latin typeface="BIZ UDPゴシック" panose="020B0400000000000000" pitchFamily="50" charset="-128"/>
                          <a:ea typeface="BIZ UDPゴシック" panose="020B0400000000000000" pitchFamily="50" charset="-128"/>
                        </a:rPr>
                        <a:t>（</a:t>
                      </a:r>
                      <a:r>
                        <a:rPr kumimoji="1" lang="en-US" altLang="ja-JP" sz="1000" b="0" dirty="0">
                          <a:latin typeface="BIZ UDPゴシック" panose="020B0400000000000000" pitchFamily="50" charset="-128"/>
                          <a:ea typeface="BIZ UDPゴシック" panose="020B0400000000000000" pitchFamily="50" charset="-128"/>
                        </a:rPr>
                        <a:t>JeSU</a:t>
                      </a:r>
                      <a:r>
                        <a:rPr kumimoji="1" lang="ja-JP" altLang="en-US" sz="1000" b="0" dirty="0">
                          <a:latin typeface="BIZ UDPゴシック" panose="020B0400000000000000" pitchFamily="50" charset="-128"/>
                          <a:ea typeface="BIZ UDPゴシック" panose="020B0400000000000000" pitchFamily="50" charset="-128"/>
                        </a:rPr>
                        <a:t>）</a:t>
                      </a:r>
                      <a:endParaRPr kumimoji="1" lang="en-US" altLang="ja-JP" sz="1000" b="0" dirty="0">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ja-JP" altLang="en-US" sz="1000" b="0" dirty="0">
                          <a:solidFill>
                            <a:schemeClr val="tx1"/>
                          </a:solidFill>
                          <a:latin typeface="BIZ UDPゴシック" panose="020B0400000000000000" pitchFamily="50" charset="-128"/>
                          <a:ea typeface="BIZ UDPゴシック" panose="020B0400000000000000" pitchFamily="50" charset="-128"/>
                        </a:rPr>
                        <a:t>７月</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23</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日（水）、</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b="0" dirty="0">
                          <a:solidFill>
                            <a:schemeClr val="tx1"/>
                          </a:solidFill>
                          <a:latin typeface="BIZ UDPゴシック" panose="020B0400000000000000" pitchFamily="50" charset="-128"/>
                          <a:ea typeface="BIZ UDPゴシック" panose="020B0400000000000000" pitchFamily="50" charset="-128"/>
                        </a:rPr>
                        <a:t>24</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日（木）</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ctr">
                        <a:buFont typeface="Wingdings" panose="05000000000000000000" pitchFamily="2" charset="2"/>
                        <a:buNone/>
                      </a:pPr>
                      <a:r>
                        <a:rPr kumimoji="1" lang="en-US" altLang="ja-JP" sz="1000" b="0" dirty="0">
                          <a:latin typeface="BIZ UDPゴシック" panose="020B0400000000000000" pitchFamily="50" charset="-128"/>
                          <a:ea typeface="BIZ UDPゴシック" panose="020B0400000000000000" pitchFamily="50" charset="-128"/>
                        </a:rPr>
                        <a:t>EXPO</a:t>
                      </a:r>
                      <a:r>
                        <a:rPr kumimoji="1" lang="ja-JP" altLang="en-US" sz="1000" b="0" dirty="0">
                          <a:latin typeface="BIZ UDPゴシック" panose="020B0400000000000000" pitchFamily="50" charset="-128"/>
                          <a:ea typeface="BIZ UDPゴシック" panose="020B0400000000000000" pitchFamily="50" charset="-128"/>
                        </a:rPr>
                        <a:t>メッセ</a:t>
                      </a:r>
                      <a:endParaRPr kumimoji="1" lang="en-US" altLang="ja-JP" sz="1000" b="0" dirty="0">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77789515"/>
                  </a:ext>
                </a:extLst>
              </a:tr>
              <a:tr h="351964">
                <a:tc>
                  <a:txBody>
                    <a:bodyPr/>
                    <a:lstStyle/>
                    <a:p>
                      <a:pPr marL="0" indent="0" algn="ctr">
                        <a:buFont typeface="Wingdings" panose="05000000000000000000" pitchFamily="2" charset="2"/>
                        <a:buNone/>
                      </a:pPr>
                      <a:r>
                        <a:rPr kumimoji="1" lang="en-US" altLang="ja-JP" sz="1000" b="1" dirty="0">
                          <a:latin typeface="BIZ UDPゴシック" panose="020B0400000000000000" pitchFamily="50" charset="-128"/>
                          <a:ea typeface="BIZ UDPゴシック" panose="020B0400000000000000" pitchFamily="50" charset="-128"/>
                        </a:rPr>
                        <a:t>EXPO ESPORTS FEATURING </a:t>
                      </a:r>
                    </a:p>
                    <a:p>
                      <a:pPr marL="0" indent="0" algn="ctr">
                        <a:buFont typeface="Wingdings" panose="05000000000000000000" pitchFamily="2" charset="2"/>
                        <a:buNone/>
                      </a:pPr>
                      <a:r>
                        <a:rPr kumimoji="1" lang="en-US" altLang="ja-JP" sz="1000" b="1" dirty="0">
                          <a:latin typeface="BIZ UDPゴシック" panose="020B0400000000000000" pitchFamily="50" charset="-128"/>
                          <a:ea typeface="BIZ UDPゴシック" panose="020B0400000000000000" pitchFamily="50" charset="-128"/>
                        </a:rPr>
                        <a:t>FORTNITE</a:t>
                      </a:r>
                    </a:p>
                  </a:txBody>
                  <a:tcPr marL="74295" marR="74295" marT="37148" marB="3714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92075" indent="-92075" algn="l">
                        <a:buFont typeface="Wingdings" panose="05000000000000000000" pitchFamily="2" charset="2"/>
                        <a:buNone/>
                      </a:pPr>
                      <a:r>
                        <a:rPr kumimoji="1" lang="ja-JP" altLang="en-US" sz="1000" b="0" dirty="0">
                          <a:latin typeface="BIZ UDPゴシック" panose="020B0400000000000000" pitchFamily="50" charset="-128"/>
                          <a:ea typeface="BIZ UDPゴシック" panose="020B0400000000000000" pitchFamily="50" charset="-128"/>
                        </a:rPr>
                        <a:t>①泉佐野市から世界へ“強化指定選手選考会</a:t>
                      </a:r>
                      <a:r>
                        <a:rPr kumimoji="1" lang="en-US" altLang="ja-JP" sz="1000" b="0" dirty="0">
                          <a:latin typeface="BIZ UDPゴシック" panose="020B0400000000000000" pitchFamily="50" charset="-128"/>
                          <a:ea typeface="BIZ UDPゴシック" panose="020B0400000000000000" pitchFamily="50" charset="-128"/>
                        </a:rPr>
                        <a:t>〜Road to Olympic〜”</a:t>
                      </a:r>
                    </a:p>
                    <a:p>
                      <a:pPr marL="92075" indent="-92075" algn="l">
                        <a:buFont typeface="Wingdings" panose="05000000000000000000" pitchFamily="2" charset="2"/>
                        <a:buNone/>
                      </a:pPr>
                      <a:r>
                        <a:rPr kumimoji="1" lang="ja-JP" altLang="en-US" sz="1000" b="0" dirty="0">
                          <a:latin typeface="BIZ UDPゴシック" panose="020B0400000000000000" pitchFamily="50" charset="-128"/>
                          <a:ea typeface="BIZ UDPゴシック" panose="020B0400000000000000" pitchFamily="50" charset="-128"/>
                        </a:rPr>
                        <a:t>②フォートナイトで活躍するインフルエンサーが集結“グローバルファンミーティング”</a:t>
                      </a:r>
                      <a:endParaRPr kumimoji="1" lang="en-US" altLang="ja-JP" sz="1000" b="0" dirty="0">
                        <a:latin typeface="BIZ UDPゴシック" panose="020B0400000000000000" pitchFamily="50" charset="-128"/>
                        <a:ea typeface="BIZ UDPゴシック" panose="020B0400000000000000" pitchFamily="50" charset="-128"/>
                      </a:endParaRPr>
                    </a:p>
                    <a:p>
                      <a:pPr marL="0" indent="0" algn="l">
                        <a:buFont typeface="Wingdings" panose="05000000000000000000" pitchFamily="2" charset="2"/>
                        <a:buNone/>
                      </a:pPr>
                      <a:r>
                        <a:rPr kumimoji="1" lang="ja-JP" altLang="en-US" sz="1000" b="0" dirty="0">
                          <a:latin typeface="BIZ UDPゴシック" panose="020B0400000000000000" pitchFamily="50" charset="-128"/>
                          <a:ea typeface="BIZ UDPゴシック" panose="020B0400000000000000" pitchFamily="50" charset="-128"/>
                        </a:rPr>
                        <a:t>③来場者のいのちをつなぐ“モザイクアートプロジェクト</a:t>
                      </a:r>
                      <a:r>
                        <a:rPr kumimoji="1" lang="en-US" altLang="ja-JP" sz="1000" b="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ctr">
                        <a:buFont typeface="Wingdings" panose="05000000000000000000" pitchFamily="2" charset="2"/>
                        <a:buNone/>
                      </a:pPr>
                      <a:r>
                        <a:rPr kumimoji="1" lang="ja-JP" altLang="en-US" sz="1000" b="0" dirty="0">
                          <a:latin typeface="BIZ UDPゴシック" panose="020B0400000000000000" pitchFamily="50" charset="-128"/>
                          <a:ea typeface="BIZ UDPゴシック" panose="020B0400000000000000" pitchFamily="50" charset="-128"/>
                        </a:rPr>
                        <a:t>泉佐野市</a:t>
                      </a:r>
                      <a:endParaRPr kumimoji="1" lang="en-US" altLang="ja-JP" sz="1000" b="0" dirty="0">
                        <a:latin typeface="BIZ UDPゴシック" panose="020B0400000000000000" pitchFamily="50" charset="-128"/>
                        <a:ea typeface="BIZ UDPゴシック" panose="020B0400000000000000" pitchFamily="50" charset="-128"/>
                      </a:endParaRPr>
                    </a:p>
                    <a:p>
                      <a:pPr marL="0" indent="0" algn="ctr">
                        <a:buFont typeface="Wingdings" panose="05000000000000000000" pitchFamily="2" charset="2"/>
                        <a:buNone/>
                      </a:pPr>
                      <a:r>
                        <a:rPr kumimoji="1" lang="ja-JP" altLang="en-US" sz="1000" b="0" dirty="0">
                          <a:latin typeface="BIZ UDPゴシック" panose="020B0400000000000000" pitchFamily="50" charset="-128"/>
                          <a:ea typeface="BIZ UDPゴシック" panose="020B0400000000000000" pitchFamily="50" charset="-128"/>
                        </a:rPr>
                        <a:t>（運営：南海電鉄、</a:t>
                      </a:r>
                      <a:endParaRPr kumimoji="1" lang="en-US" altLang="ja-JP" sz="1000" b="0" dirty="0">
                        <a:latin typeface="BIZ UDPゴシック" panose="020B0400000000000000" pitchFamily="50" charset="-128"/>
                        <a:ea typeface="BIZ UDPゴシック" panose="020B0400000000000000" pitchFamily="50" charset="-128"/>
                      </a:endParaRPr>
                    </a:p>
                    <a:p>
                      <a:pPr marL="0" indent="0" algn="ctr">
                        <a:buFont typeface="Wingdings" panose="05000000000000000000" pitchFamily="2" charset="2"/>
                        <a:buNone/>
                      </a:pPr>
                      <a:r>
                        <a:rPr kumimoji="1" lang="en-US" altLang="ja-JP" sz="1000" b="0" dirty="0">
                          <a:latin typeface="BIZ UDPゴシック" panose="020B0400000000000000" pitchFamily="50" charset="-128"/>
                          <a:ea typeface="BIZ UDPゴシック" panose="020B0400000000000000" pitchFamily="50" charset="-128"/>
                        </a:rPr>
                        <a:t>e </a:t>
                      </a:r>
                      <a:r>
                        <a:rPr kumimoji="1" lang="ja-JP" altLang="en-US" sz="1000" b="0" dirty="0">
                          <a:latin typeface="BIZ UDPゴシック" panose="020B0400000000000000" pitchFamily="50" charset="-128"/>
                          <a:ea typeface="BIZ UDPゴシック" panose="020B0400000000000000" pitchFamily="50" charset="-128"/>
                        </a:rPr>
                        <a:t>スタジアム）</a:t>
                      </a:r>
                      <a:endParaRPr kumimoji="1" lang="en-US" altLang="ja-JP" sz="1000" b="0" dirty="0">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BIZ UDPゴシック" panose="020B0400000000000000" pitchFamily="50" charset="-128"/>
                          <a:ea typeface="BIZ UDPゴシック" panose="020B0400000000000000" pitchFamily="50" charset="-128"/>
                        </a:rPr>
                        <a:t>7</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29</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日（火）</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000" b="0" dirty="0">
                          <a:latin typeface="BIZ UDPゴシック" panose="020B0400000000000000" pitchFamily="50" charset="-128"/>
                          <a:ea typeface="BIZ UDPゴシック" panose="020B0400000000000000" pitchFamily="50" charset="-128"/>
                        </a:rPr>
                        <a:t>EXPO</a:t>
                      </a:r>
                      <a:r>
                        <a:rPr kumimoji="1" lang="ja-JP" altLang="en-US" sz="1000" b="0" dirty="0">
                          <a:latin typeface="BIZ UDPゴシック" panose="020B0400000000000000" pitchFamily="50" charset="-128"/>
                          <a:ea typeface="BIZ UDPゴシック" panose="020B0400000000000000" pitchFamily="50" charset="-128"/>
                        </a:rPr>
                        <a:t>ホール</a:t>
                      </a:r>
                      <a:endParaRPr kumimoji="1" lang="en-US" altLang="ja-JP" sz="1000" b="0" dirty="0">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0082563"/>
                  </a:ext>
                </a:extLst>
              </a:tr>
              <a:tr h="443419">
                <a:tc>
                  <a:txBody>
                    <a:bodyPr/>
                    <a:lstStyle/>
                    <a:p>
                      <a:pPr marL="0" indent="0" algn="ctr">
                        <a:buFont typeface="Wingdings" panose="05000000000000000000" pitchFamily="2" charset="2"/>
                        <a:buNone/>
                      </a:pPr>
                      <a:r>
                        <a:rPr kumimoji="1" lang="en-US" altLang="ja-JP" sz="1000" b="1" dirty="0">
                          <a:latin typeface="BIZ UDPゴシック" panose="020B0400000000000000" pitchFamily="50" charset="-128"/>
                          <a:ea typeface="BIZ UDPゴシック" panose="020B0400000000000000" pitchFamily="50" charset="-128"/>
                        </a:rPr>
                        <a:t>STAGE:</a:t>
                      </a:r>
                      <a:r>
                        <a:rPr kumimoji="1" lang="ja-JP" altLang="en-US" sz="1000" b="1" dirty="0">
                          <a:latin typeface="BIZ UDPゴシック" panose="020B0400000000000000" pitchFamily="50" charset="-128"/>
                          <a:ea typeface="BIZ UDPゴシック" panose="020B0400000000000000" pitchFamily="50" charset="-128"/>
                        </a:rPr>
                        <a:t>０</a:t>
                      </a:r>
                      <a:r>
                        <a:rPr kumimoji="1" lang="en-US" altLang="ja-JP" sz="1000" b="1" dirty="0">
                          <a:latin typeface="BIZ UDPゴシック" panose="020B0400000000000000" pitchFamily="50" charset="-128"/>
                          <a:ea typeface="BIZ UDPゴシック" panose="020B0400000000000000" pitchFamily="50" charset="-128"/>
                        </a:rPr>
                        <a:t>(</a:t>
                      </a:r>
                      <a:r>
                        <a:rPr kumimoji="1" lang="ja-JP" altLang="en-US" sz="1000" b="1" dirty="0">
                          <a:latin typeface="BIZ UDPゴシック" panose="020B0400000000000000" pitchFamily="50" charset="-128"/>
                          <a:ea typeface="BIZ UDPゴシック" panose="020B0400000000000000" pitchFamily="50" charset="-128"/>
                        </a:rPr>
                        <a:t>ステージゼロ</a:t>
                      </a:r>
                      <a:r>
                        <a:rPr kumimoji="1" lang="en-US" altLang="ja-JP" sz="1000" b="1" dirty="0">
                          <a:latin typeface="BIZ UDPゴシック" panose="020B0400000000000000" pitchFamily="50" charset="-128"/>
                          <a:ea typeface="BIZ UDPゴシック" panose="020B0400000000000000" pitchFamily="50" charset="-128"/>
                        </a:rPr>
                        <a:t>)</a:t>
                      </a:r>
                    </a:p>
                  </a:txBody>
                  <a:tcPr marL="74295" marR="74295" marT="37148" marB="3714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indent="0" algn="l">
                        <a:buFont typeface="Wingdings" panose="05000000000000000000" pitchFamily="2" charset="2"/>
                        <a:buNone/>
                      </a:pPr>
                      <a:r>
                        <a:rPr kumimoji="1" lang="ja-JP" altLang="en-US" sz="1000" b="0" dirty="0">
                          <a:latin typeface="BIZ UDPゴシック" panose="020B0400000000000000" pitchFamily="50" charset="-128"/>
                          <a:ea typeface="BIZ UDPゴシック" panose="020B0400000000000000" pitchFamily="50" charset="-128"/>
                        </a:rPr>
                        <a:t>全国の高校生が参加する「</a:t>
                      </a:r>
                      <a:r>
                        <a:rPr kumimoji="1" lang="en-US" altLang="ja-JP" sz="1000" b="0" dirty="0">
                          <a:latin typeface="BIZ UDPゴシック" panose="020B0400000000000000" pitchFamily="50" charset="-128"/>
                          <a:ea typeface="BIZ UDPゴシック" panose="020B0400000000000000" pitchFamily="50" charset="-128"/>
                        </a:rPr>
                        <a:t>e</a:t>
                      </a:r>
                      <a:r>
                        <a:rPr kumimoji="1" lang="ja-JP" altLang="en-US" sz="1000" b="0" dirty="0">
                          <a:latin typeface="BIZ UDPゴシック" panose="020B0400000000000000" pitchFamily="50" charset="-128"/>
                          <a:ea typeface="BIZ UDPゴシック" panose="020B0400000000000000" pitchFamily="50" charset="-128"/>
                        </a:rPr>
                        <a:t>スポーツ界の甲子園」の決勝戦　</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ctr">
                        <a:buFont typeface="Wingdings" panose="05000000000000000000" pitchFamily="2" charset="2"/>
                        <a:buNone/>
                      </a:pPr>
                      <a:r>
                        <a:rPr kumimoji="1" lang="ja-JP" altLang="en-US" sz="1000" b="0" dirty="0">
                          <a:latin typeface="BIZ UDPゴシック" panose="020B0400000000000000" pitchFamily="50" charset="-128"/>
                          <a:ea typeface="BIZ UDPゴシック" panose="020B0400000000000000" pitchFamily="50" charset="-128"/>
                        </a:rPr>
                        <a:t>電通・テレビ東京</a:t>
                      </a:r>
                      <a:endParaRPr kumimoji="1" lang="en-US" altLang="ja-JP" sz="1000" b="0" dirty="0">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BIZ UDPゴシック" panose="020B0400000000000000" pitchFamily="50" charset="-128"/>
                          <a:ea typeface="BIZ UDPゴシック" panose="020B0400000000000000" pitchFamily="50" charset="-128"/>
                        </a:rPr>
                        <a:t>8</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15</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日（金）</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17</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日（日）</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ctr">
                        <a:buFont typeface="Wingdings" panose="05000000000000000000" pitchFamily="2" charset="2"/>
                        <a:buNone/>
                      </a:pPr>
                      <a:r>
                        <a:rPr kumimoji="1" lang="en-US" altLang="ja-JP" sz="1000" b="0" dirty="0">
                          <a:latin typeface="BIZ UDPゴシック" panose="020B0400000000000000" pitchFamily="50" charset="-128"/>
                          <a:ea typeface="BIZ UDPゴシック" panose="020B0400000000000000" pitchFamily="50" charset="-128"/>
                        </a:rPr>
                        <a:t>EXPO</a:t>
                      </a:r>
                      <a:r>
                        <a:rPr kumimoji="1" lang="ja-JP" altLang="en-US" sz="1000" b="0" dirty="0">
                          <a:latin typeface="BIZ UDPゴシック" panose="020B0400000000000000" pitchFamily="50" charset="-128"/>
                          <a:ea typeface="BIZ UDPゴシック" panose="020B0400000000000000" pitchFamily="50" charset="-128"/>
                        </a:rPr>
                        <a:t>ホール</a:t>
                      </a:r>
                      <a:endParaRPr kumimoji="1" lang="en-US" altLang="ja-JP" sz="1000" b="0" dirty="0">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9814950"/>
                  </a:ext>
                </a:extLst>
              </a:tr>
            </a:tbl>
          </a:graphicData>
        </a:graphic>
      </p:graphicFrame>
    </p:spTree>
    <p:extLst>
      <p:ext uri="{BB962C8B-B14F-4D97-AF65-F5344CB8AC3E}">
        <p14:creationId xmlns:p14="http://schemas.microsoft.com/office/powerpoint/2010/main" val="415440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a:t>
            </a:r>
            <a:r>
              <a:rPr kumimoji="1" lang="ja-JP" altLang="en-US" b="1" dirty="0">
                <a:latin typeface="BIZ UDPゴシック" panose="020B0400000000000000" pitchFamily="50" charset="-128"/>
                <a:ea typeface="BIZ UDPゴシック" panose="020B0400000000000000" pitchFamily="50" charset="-128"/>
              </a:rPr>
              <a:t>（にぎわい創出）</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1"/>
            <a:ext cx="192111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92802" y="1436186"/>
            <a:ext cx="9295013" cy="758354"/>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indent="-92075"/>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水と光を活かした景観の創出や水の回廊を活かした舟運の利用促進など、万博のインパクトを活用して水辺・</a:t>
            </a:r>
            <a:br>
              <a:rPr lang="en-US" altLang="ja-JP" sz="1400" dirty="0">
                <a:solidFill>
                  <a:schemeClr val="tx1"/>
                </a:solidFill>
                <a:latin typeface="BIZ UDゴシック" panose="020B0400000000000000" pitchFamily="49" charset="-128"/>
                <a:ea typeface="BIZ UDゴシック" panose="020B0400000000000000" pitchFamily="49" charset="-128"/>
              </a:rPr>
            </a:br>
            <a:r>
              <a:rPr lang="ja-JP" altLang="en-US" sz="1400" dirty="0">
                <a:solidFill>
                  <a:schemeClr val="tx1"/>
                </a:solidFill>
                <a:latin typeface="BIZ UDゴシック" panose="020B0400000000000000" pitchFamily="49" charset="-128"/>
                <a:ea typeface="BIZ UDゴシック" panose="020B0400000000000000" pitchFamily="49" charset="-128"/>
              </a:rPr>
              <a:t>水上の魅力創出・にぎわいづくりを推進することで、水都大阪の魅力を発信</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ゴシック" panose="020B0400000000000000" pitchFamily="49" charset="-128"/>
                <a:ea typeface="BIZ UDゴシック" panose="020B0400000000000000" pitchFamily="49" charset="-128"/>
              </a:rPr>
              <a:t>水都大阪の魅力発信</a:t>
            </a:r>
          </a:p>
        </p:txBody>
      </p:sp>
      <p:sp>
        <p:nvSpPr>
          <p:cNvPr id="3" name="スライド番号プレースホルダー 2">
            <a:extLst>
              <a:ext uri="{FF2B5EF4-FFF2-40B4-BE49-F238E27FC236}">
                <a16:creationId xmlns:a16="http://schemas.microsoft.com/office/drawing/2014/main" id="{039F7D69-66E0-48DC-878B-0CE36C9C46A7}"/>
              </a:ext>
            </a:extLst>
          </p:cNvPr>
          <p:cNvSpPr>
            <a:spLocks noGrp="1"/>
          </p:cNvSpPr>
          <p:nvPr>
            <p:ph type="sldNum" sz="quarter" idx="12"/>
          </p:nvPr>
        </p:nvSpPr>
        <p:spPr/>
        <p:txBody>
          <a:bodyPr/>
          <a:lstStyle/>
          <a:p>
            <a:fld id="{29F2EF1E-626E-4657-9017-205445D3C8E1}" type="slidenum">
              <a:rPr kumimoji="1" lang="ja-JP" altLang="en-US" smtClean="0"/>
              <a:t>65</a:t>
            </a:fld>
            <a:endParaRPr kumimoji="1" lang="ja-JP" altLang="en-US" dirty="0"/>
          </a:p>
        </p:txBody>
      </p:sp>
      <p:sp>
        <p:nvSpPr>
          <p:cNvPr id="33" name="テキスト ボックス 32">
            <a:extLst>
              <a:ext uri="{FF2B5EF4-FFF2-40B4-BE49-F238E27FC236}">
                <a16:creationId xmlns:a16="http://schemas.microsoft.com/office/drawing/2014/main" id="{E95DCE3C-015A-4B14-B59A-0D0F3E87574D}"/>
              </a:ext>
            </a:extLst>
          </p:cNvPr>
          <p:cNvSpPr txBox="1"/>
          <p:nvPr/>
        </p:nvSpPr>
        <p:spPr>
          <a:xfrm>
            <a:off x="463922" y="3101267"/>
            <a:ext cx="3689454" cy="1569660"/>
          </a:xfrm>
          <a:prstGeom prst="rect">
            <a:avLst/>
          </a:prstGeom>
          <a:noFill/>
        </p:spPr>
        <p:txBody>
          <a:bodyPr wrap="square" rtlCol="0">
            <a:spAutoFit/>
          </a:bodyPr>
          <a:lstStyle/>
          <a:p>
            <a:pPr marL="93663" indent="-93663"/>
            <a:r>
              <a:rPr kumimoji="1" lang="ja-JP" altLang="en-US" sz="1200" dirty="0">
                <a:latin typeface="BIZ UDPゴシック" panose="020B0400000000000000" pitchFamily="50" charset="-128"/>
                <a:ea typeface="BIZ UDPゴシック" panose="020B0400000000000000" pitchFamily="50" charset="-128"/>
              </a:rPr>
              <a:t>・海船と川舟の乗換ターミナル機能を有する、</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公共船着場の桟橋を２基整備</a:t>
            </a:r>
          </a:p>
          <a:p>
            <a:pPr marL="93663" indent="-93663"/>
            <a:r>
              <a:rPr kumimoji="1" lang="ja-JP" altLang="en-US" sz="1200" dirty="0">
                <a:latin typeface="BIZ UDPゴシック" panose="020B0400000000000000" pitchFamily="50" charset="-128"/>
                <a:ea typeface="BIZ UDPゴシック" panose="020B0400000000000000" pitchFamily="50" charset="-128"/>
              </a:rPr>
              <a:t>・民間事業者（</a:t>
            </a:r>
            <a:r>
              <a:rPr kumimoji="1" lang="en-US" altLang="ja-JP" sz="1200" dirty="0" err="1">
                <a:latin typeface="BIZ UDPゴシック" panose="020B0400000000000000" pitchFamily="50" charset="-128"/>
                <a:ea typeface="BIZ UDPゴシック" panose="020B0400000000000000" pitchFamily="50" charset="-128"/>
              </a:rPr>
              <a:t>biid</a:t>
            </a:r>
            <a:r>
              <a:rPr kumimoji="1" lang="ja-JP" altLang="en-US" sz="1200" dirty="0">
                <a:latin typeface="BIZ UDPゴシック" panose="020B0400000000000000" pitchFamily="50" charset="-128"/>
                <a:ea typeface="BIZ UDPゴシック" panose="020B0400000000000000" pitchFamily="50" charset="-128"/>
              </a:rPr>
              <a:t>株式会社）が、にぎわい施設などを整備し、公共船着場を含め一体的に管理・運営</a:t>
            </a:r>
            <a:endParaRPr kumimoji="1" lang="en-US" altLang="ja-JP" sz="1200" dirty="0">
              <a:latin typeface="BIZ UDPゴシック" panose="020B0400000000000000" pitchFamily="50" charset="-128"/>
              <a:ea typeface="BIZ UDPゴシック" panose="020B0400000000000000" pitchFamily="50" charset="-128"/>
            </a:endParaRPr>
          </a:p>
          <a:p>
            <a:pPr marL="93663" indent="-93663"/>
            <a:r>
              <a:rPr kumimoji="1" lang="ja-JP" altLang="en-US" sz="1200" dirty="0">
                <a:latin typeface="BIZ UDPゴシック" panose="020B0400000000000000" pitchFamily="50" charset="-128"/>
                <a:ea typeface="BIZ UDPゴシック" panose="020B0400000000000000" pitchFamily="50" charset="-128"/>
              </a:rPr>
              <a:t>・にぎわい施設では、バーベキューなどが楽しめる</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レストランや憩いの場として多目的広場などを整備</a:t>
            </a:r>
          </a:p>
          <a:p>
            <a:endParaRPr kumimoji="1" lang="ja-JP" altLang="en-US" sz="1200" dirty="0">
              <a:latin typeface="BIZ UDPゴシック" panose="020B0400000000000000" pitchFamily="50" charset="-128"/>
              <a:ea typeface="BIZ UDPゴシック" panose="020B0400000000000000" pitchFamily="50" charset="-128"/>
            </a:endParaRPr>
          </a:p>
          <a:p>
            <a:endParaRPr kumimoji="1" lang="ja-JP" altLang="en-US"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080C1576-ABFA-402D-9E6E-0E4AC61DF120}"/>
              </a:ext>
            </a:extLst>
          </p:cNvPr>
          <p:cNvSpPr txBox="1"/>
          <p:nvPr/>
        </p:nvSpPr>
        <p:spPr>
          <a:xfrm>
            <a:off x="1325033" y="6597816"/>
            <a:ext cx="1669943"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中之島</a:t>
            </a:r>
            <a:r>
              <a:rPr kumimoji="1" lang="en-US" altLang="ja-JP" sz="1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GATE</a:t>
            </a:r>
            <a:r>
              <a:rPr kumimoji="1" lang="ja-JP" altLang="en-US" sz="1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サウスピア</a:t>
            </a:r>
          </a:p>
        </p:txBody>
      </p:sp>
      <p:pic>
        <p:nvPicPr>
          <p:cNvPr id="39" name="図 38" descr="水, 光, 明かり, 夜 が含まれている画像  AI によって生成されたコンテンツは間違っている可能性があります。">
            <a:extLst>
              <a:ext uri="{FF2B5EF4-FFF2-40B4-BE49-F238E27FC236}">
                <a16:creationId xmlns:a16="http://schemas.microsoft.com/office/drawing/2014/main" id="{CECE7A83-E4D8-4784-9495-1D182D0B8A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6410" y="5080293"/>
            <a:ext cx="2190083" cy="1459485"/>
          </a:xfrm>
          <a:prstGeom prst="rect">
            <a:avLst/>
          </a:prstGeom>
        </p:spPr>
      </p:pic>
      <p:sp>
        <p:nvSpPr>
          <p:cNvPr id="40" name="正方形/長方形 39">
            <a:extLst>
              <a:ext uri="{FF2B5EF4-FFF2-40B4-BE49-F238E27FC236}">
                <a16:creationId xmlns:a16="http://schemas.microsoft.com/office/drawing/2014/main" id="{522A1D07-E5EB-4225-8D86-E5C6D693A657}"/>
              </a:ext>
            </a:extLst>
          </p:cNvPr>
          <p:cNvSpPr/>
          <p:nvPr/>
        </p:nvSpPr>
        <p:spPr bwMode="white">
          <a:xfrm>
            <a:off x="4766425" y="6558703"/>
            <a:ext cx="2010051" cy="200660"/>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水と光のウォーターショー</a:t>
            </a:r>
          </a:p>
        </p:txBody>
      </p:sp>
      <p:sp>
        <p:nvSpPr>
          <p:cNvPr id="41" name="テキスト ボックス 40">
            <a:extLst>
              <a:ext uri="{FF2B5EF4-FFF2-40B4-BE49-F238E27FC236}">
                <a16:creationId xmlns:a16="http://schemas.microsoft.com/office/drawing/2014/main" id="{974C62FB-31E5-4100-AB20-A410DA9EF5E3}"/>
              </a:ext>
            </a:extLst>
          </p:cNvPr>
          <p:cNvSpPr txBox="1"/>
          <p:nvPr/>
        </p:nvSpPr>
        <p:spPr>
          <a:xfrm>
            <a:off x="4557364" y="2870366"/>
            <a:ext cx="4974684" cy="1908215"/>
          </a:xfrm>
          <a:prstGeom prst="rect">
            <a:avLst/>
          </a:prstGeom>
          <a:noFill/>
        </p:spPr>
        <p:txBody>
          <a:bodyPr wrap="square" rtlCol="0">
            <a:spAutoFit/>
          </a:bodyPr>
          <a:lstStyle/>
          <a:p>
            <a:pPr marL="88900" indent="-88900"/>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OSAKA </a:t>
            </a:r>
            <a:r>
              <a:rPr kumimoji="1" lang="ja-JP" altLang="en-US" sz="1400" b="1" dirty="0">
                <a:latin typeface="BIZ UDPゴシック" panose="020B0400000000000000" pitchFamily="50" charset="-128"/>
                <a:ea typeface="BIZ UDPゴシック" panose="020B0400000000000000" pitchFamily="50" charset="-128"/>
              </a:rPr>
              <a:t>リバーファンタジー</a:t>
            </a:r>
            <a:endParaRPr kumimoji="1" lang="en-US" altLang="ja-JP" sz="1400" b="1" dirty="0">
              <a:latin typeface="BIZ UDPゴシック" panose="020B0400000000000000" pitchFamily="50" charset="-128"/>
              <a:ea typeface="BIZ UDPゴシック" panose="020B0400000000000000" pitchFamily="50" charset="-128"/>
            </a:endParaRPr>
          </a:p>
          <a:p>
            <a:pPr marL="182563" indent="-90488"/>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万博開催時に水都大阪の魅力を国内外に向けて発信するため、水と光のシンボルである中之島・水の回廊（都心部）と万博会場（ベイエリア）を結ぶ「水と光の東西軸」の</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か所で、船上から楽しめるウォーターショーやプロジェクションマッピングなど、水と光を活かした魅力的なコンテンツを実施</a:t>
            </a:r>
            <a:endParaRPr kumimoji="1" lang="en-US" altLang="ja-JP" sz="1200" dirty="0">
              <a:latin typeface="BIZ UDPゴシック" panose="020B0400000000000000" pitchFamily="50" charset="-128"/>
              <a:ea typeface="BIZ UDPゴシック" panose="020B0400000000000000" pitchFamily="50" charset="-128"/>
            </a:endParaRPr>
          </a:p>
          <a:p>
            <a:pPr marL="182563" indent="-90488"/>
            <a:r>
              <a:rPr kumimoji="1" lang="ja-JP" altLang="en-US" sz="1100" dirty="0">
                <a:latin typeface="BIZ UDPゴシック" panose="020B0400000000000000" pitchFamily="50" charset="-128"/>
                <a:ea typeface="BIZ UDPゴシック" panose="020B0400000000000000" pitchFamily="50" charset="-128"/>
              </a:rPr>
              <a:t>　　開催期間：令和７年</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日～令和８年</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月</a:t>
            </a:r>
            <a:endParaRPr kumimoji="1" lang="en-US" altLang="ja-JP" sz="1100" dirty="0">
              <a:latin typeface="BIZ UDPゴシック" panose="020B0400000000000000" pitchFamily="50" charset="-128"/>
              <a:ea typeface="BIZ UDPゴシック" panose="020B0400000000000000" pitchFamily="50" charset="-128"/>
            </a:endParaRPr>
          </a:p>
          <a:p>
            <a:pPr marL="182563" indent="-90488"/>
            <a:r>
              <a:rPr kumimoji="1" lang="ja-JP" altLang="en-US" sz="1100" dirty="0">
                <a:latin typeface="BIZ UDPゴシック" panose="020B0400000000000000" pitchFamily="50" charset="-128"/>
                <a:ea typeface="BIZ UDPゴシック" panose="020B0400000000000000" pitchFamily="50" charset="-128"/>
              </a:rPr>
              <a:t>　　開催場所：・八軒家浜エリア（大川右岸の護岸）</a:t>
            </a:r>
          </a:p>
          <a:p>
            <a:pPr marL="182563" indent="-90488"/>
            <a:r>
              <a:rPr kumimoji="1" lang="ja-JP" altLang="en-US" sz="1100" dirty="0">
                <a:latin typeface="BIZ UDPゴシック" panose="020B0400000000000000" pitchFamily="50" charset="-128"/>
                <a:ea typeface="BIZ UDPゴシック" panose="020B0400000000000000" pitchFamily="50" charset="-128"/>
              </a:rPr>
              <a:t>　　　　　　　　　・東横堀川エリア（高麗橋から本町橋まで）</a:t>
            </a:r>
          </a:p>
          <a:p>
            <a:pPr marL="182563" indent="-90488"/>
            <a:r>
              <a:rPr kumimoji="1" lang="ja-JP" altLang="en-US" sz="1100" dirty="0">
                <a:latin typeface="BIZ UDPゴシック" panose="020B0400000000000000" pitchFamily="50" charset="-128"/>
                <a:ea typeface="BIZ UDPゴシック" panose="020B0400000000000000" pitchFamily="50" charset="-128"/>
              </a:rPr>
              <a:t>　　　　　　　　　・中之島</a:t>
            </a:r>
            <a:r>
              <a:rPr kumimoji="1" lang="en-US" altLang="ja-JP" sz="1100" dirty="0">
                <a:latin typeface="BIZ UDPゴシック" panose="020B0400000000000000" pitchFamily="50" charset="-128"/>
                <a:ea typeface="BIZ UDPゴシック" panose="020B0400000000000000" pitchFamily="50" charset="-128"/>
              </a:rPr>
              <a:t>GATE</a:t>
            </a:r>
            <a:r>
              <a:rPr kumimoji="1" lang="ja-JP" altLang="en-US" sz="1100" dirty="0">
                <a:latin typeface="BIZ UDPゴシック" panose="020B0400000000000000" pitchFamily="50" charset="-128"/>
                <a:ea typeface="BIZ UDPゴシック" panose="020B0400000000000000" pitchFamily="50" charset="-128"/>
              </a:rPr>
              <a:t>エリア（安治川右岸の護岸）</a:t>
            </a:r>
          </a:p>
        </p:txBody>
      </p:sp>
      <p:pic>
        <p:nvPicPr>
          <p:cNvPr id="42" name="図 41" descr="水, 建物, ボート, テーブル が含まれている画像  AI によって生成されたコンテンツは間違っている可能性があります。">
            <a:extLst>
              <a:ext uri="{FF2B5EF4-FFF2-40B4-BE49-F238E27FC236}">
                <a16:creationId xmlns:a16="http://schemas.microsoft.com/office/drawing/2014/main" id="{14000D2C-C6D5-4838-B604-9B9DC2C0D03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25876" y="5080293"/>
            <a:ext cx="2212977" cy="1459485"/>
          </a:xfrm>
          <a:prstGeom prst="rect">
            <a:avLst/>
          </a:prstGeom>
        </p:spPr>
      </p:pic>
      <p:sp>
        <p:nvSpPr>
          <p:cNvPr id="43" name="正方形/長方形 42">
            <a:extLst>
              <a:ext uri="{FF2B5EF4-FFF2-40B4-BE49-F238E27FC236}">
                <a16:creationId xmlns:a16="http://schemas.microsoft.com/office/drawing/2014/main" id="{CABB3C43-9217-4E7E-B5E2-1C9D50BE18FC}"/>
              </a:ext>
            </a:extLst>
          </p:cNvPr>
          <p:cNvSpPr/>
          <p:nvPr/>
        </p:nvSpPr>
        <p:spPr bwMode="white">
          <a:xfrm>
            <a:off x="6932680" y="6561243"/>
            <a:ext cx="2599368" cy="200660"/>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水辺のプロジェクションマッピング</a:t>
            </a:r>
          </a:p>
        </p:txBody>
      </p:sp>
      <p:sp>
        <p:nvSpPr>
          <p:cNvPr id="44" name="テキスト ボックス 43">
            <a:extLst>
              <a:ext uri="{FF2B5EF4-FFF2-40B4-BE49-F238E27FC236}">
                <a16:creationId xmlns:a16="http://schemas.microsoft.com/office/drawing/2014/main" id="{0311AF4E-14C8-4EC2-AE3E-756731F6BD67}"/>
              </a:ext>
            </a:extLst>
          </p:cNvPr>
          <p:cNvSpPr txBox="1"/>
          <p:nvPr/>
        </p:nvSpPr>
        <p:spPr>
          <a:xfrm>
            <a:off x="391809" y="2886430"/>
            <a:ext cx="3574276" cy="307777"/>
          </a:xfrm>
          <a:prstGeom prst="rect">
            <a:avLst/>
          </a:prstGeom>
          <a:noFill/>
        </p:spPr>
        <p:txBody>
          <a:bodyPr wrap="square" rtlCol="0">
            <a:spAutoFit/>
          </a:bodyPr>
          <a:lstStyle/>
          <a:p>
            <a:pPr marL="88900" indent="-88900"/>
            <a:r>
              <a:rPr kumimoji="1" lang="ja-JP" altLang="en-US" sz="1400" b="1" dirty="0">
                <a:latin typeface="BIZ UDPゴシック" panose="020B0400000000000000" pitchFamily="50" charset="-128"/>
                <a:ea typeface="BIZ UDPゴシック" panose="020B0400000000000000" pitchFamily="50" charset="-128"/>
              </a:rPr>
              <a:t>▶中之島</a:t>
            </a:r>
            <a:r>
              <a:rPr kumimoji="1" lang="en-US" altLang="ja-JP" sz="1400" b="1" dirty="0">
                <a:latin typeface="BIZ UDPゴシック" panose="020B0400000000000000" pitchFamily="50" charset="-128"/>
                <a:ea typeface="BIZ UDPゴシック" panose="020B0400000000000000" pitchFamily="50" charset="-128"/>
              </a:rPr>
              <a:t>GATE</a:t>
            </a:r>
            <a:r>
              <a:rPr kumimoji="1" lang="ja-JP" altLang="en-US" sz="1400" b="1" dirty="0">
                <a:latin typeface="BIZ UDPゴシック" panose="020B0400000000000000" pitchFamily="50" charset="-128"/>
                <a:ea typeface="BIZ UDPゴシック" panose="020B0400000000000000" pitchFamily="50" charset="-128"/>
              </a:rPr>
              <a:t>サウスピア</a:t>
            </a:r>
          </a:p>
        </p:txBody>
      </p:sp>
      <p:pic>
        <p:nvPicPr>
          <p:cNvPr id="4" name="図 3">
            <a:extLst>
              <a:ext uri="{FF2B5EF4-FFF2-40B4-BE49-F238E27FC236}">
                <a16:creationId xmlns:a16="http://schemas.microsoft.com/office/drawing/2014/main" id="{53104EF9-19AA-455D-9FD9-784654B3AD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815" y="4819669"/>
            <a:ext cx="2322381" cy="1739034"/>
          </a:xfrm>
          <a:prstGeom prst="rect">
            <a:avLst/>
          </a:prstGeom>
        </p:spPr>
      </p:pic>
      <p:sp>
        <p:nvSpPr>
          <p:cNvPr id="18" name="楕円 17">
            <a:extLst>
              <a:ext uri="{FF2B5EF4-FFF2-40B4-BE49-F238E27FC236}">
                <a16:creationId xmlns:a16="http://schemas.microsoft.com/office/drawing/2014/main" id="{DBB4C81C-45F4-4C7E-837F-DFD5B8467BAB}"/>
              </a:ext>
            </a:extLst>
          </p:cNvPr>
          <p:cNvSpPr/>
          <p:nvPr/>
        </p:nvSpPr>
        <p:spPr>
          <a:xfrm>
            <a:off x="180309" y="2334025"/>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19" name="楕円 18">
            <a:extLst>
              <a:ext uri="{FF2B5EF4-FFF2-40B4-BE49-F238E27FC236}">
                <a16:creationId xmlns:a16="http://schemas.microsoft.com/office/drawing/2014/main" id="{C590E3DC-A6FC-4F12-9AB1-BAD767D93B37}"/>
              </a:ext>
            </a:extLst>
          </p:cNvPr>
          <p:cNvSpPr/>
          <p:nvPr/>
        </p:nvSpPr>
        <p:spPr>
          <a:xfrm>
            <a:off x="180308" y="879485"/>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Tree>
    <p:extLst>
      <p:ext uri="{BB962C8B-B14F-4D97-AF65-F5344CB8AC3E}">
        <p14:creationId xmlns:p14="http://schemas.microsoft.com/office/powerpoint/2010/main" val="249773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14654479"/>
              </p:ext>
            </p:extLst>
          </p:nvPr>
        </p:nvGraphicFramePr>
        <p:xfrm>
          <a:off x="313267" y="950752"/>
          <a:ext cx="9587042" cy="5828816"/>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2935511">
                  <a:extLst>
                    <a:ext uri="{9D8B030D-6E8A-4147-A177-3AD203B41FA5}">
                      <a16:colId xmlns:a16="http://schemas.microsoft.com/office/drawing/2014/main" val="2895380761"/>
                    </a:ext>
                  </a:extLst>
                </a:gridCol>
                <a:gridCol w="4156734">
                  <a:extLst>
                    <a:ext uri="{9D8B030D-6E8A-4147-A177-3AD203B41FA5}">
                      <a16:colId xmlns:a16="http://schemas.microsoft.com/office/drawing/2014/main" val="925580270"/>
                    </a:ext>
                  </a:extLst>
                </a:gridCol>
              </a:tblGrid>
              <a:tr h="5828816">
                <a:tc>
                  <a:txBody>
                    <a:bodyPr/>
                    <a:lstStyle/>
                    <a:p>
                      <a:pPr marL="182563" indent="-182563"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□訪日外客数</a:t>
                      </a:r>
                      <a:r>
                        <a:rPr lang="en-US" altLang="ja-JP" sz="1200" b="1" dirty="0">
                          <a:solidFill>
                            <a:schemeClr val="tx1"/>
                          </a:solidFill>
                          <a:latin typeface="BIZ UDPゴシック" panose="020B0400000000000000" pitchFamily="50" charset="-128"/>
                          <a:ea typeface="BIZ UDPゴシック" panose="020B0400000000000000" pitchFamily="50" charset="-128"/>
                        </a:rPr>
                        <a:t>6,000</a:t>
                      </a:r>
                      <a:r>
                        <a:rPr lang="ja-JP" altLang="en-US" sz="1200" b="1" dirty="0">
                          <a:solidFill>
                            <a:schemeClr val="tx1"/>
                          </a:solidFill>
                          <a:latin typeface="BIZ UDPゴシック" panose="020B0400000000000000" pitchFamily="50" charset="-128"/>
                          <a:ea typeface="BIZ UDPゴシック" panose="020B0400000000000000" pitchFamily="50" charset="-128"/>
                        </a:rPr>
                        <a:t>万人＊の</a:t>
                      </a:r>
                      <a:br>
                        <a:rPr lang="en-US" altLang="ja-JP" sz="1200" b="1" dirty="0">
                          <a:solidFill>
                            <a:schemeClr val="tx1"/>
                          </a:solidFill>
                          <a:latin typeface="BIZ UDPゴシック" panose="020B0400000000000000" pitchFamily="50" charset="-128"/>
                          <a:ea typeface="BIZ UDPゴシック" panose="020B0400000000000000" pitchFamily="50" charset="-128"/>
                        </a:rPr>
                      </a:br>
                      <a:r>
                        <a:rPr lang="ja-JP" altLang="en-US" sz="1200" b="1" dirty="0">
                          <a:solidFill>
                            <a:schemeClr val="tx1"/>
                          </a:solidFill>
                          <a:latin typeface="BIZ UDPゴシック" panose="020B0400000000000000" pitchFamily="50" charset="-128"/>
                          <a:ea typeface="BIZ UDPゴシック" panose="020B0400000000000000" pitchFamily="50" charset="-128"/>
                        </a:rPr>
                        <a:t>目標達成に向け、大阪・関西が牽引</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・世界基準の都市魅力発信拠点を整備</a:t>
                      </a: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BIZ UDPゴシック" panose="020B0400000000000000" pitchFamily="50" charset="-128"/>
                          <a:ea typeface="BIZ UDPゴシック" panose="020B0400000000000000" pitchFamily="50" charset="-128"/>
                        </a:rPr>
                        <a:t>・世界最高水準の成長型</a:t>
                      </a:r>
                      <a:r>
                        <a:rPr lang="en-US" altLang="ja-JP" sz="1200" b="0" dirty="0">
                          <a:solidFill>
                            <a:schemeClr val="tx1"/>
                          </a:solidFill>
                          <a:latin typeface="BIZ UDPゴシック" panose="020B0400000000000000" pitchFamily="50" charset="-128"/>
                          <a:ea typeface="BIZ UDPゴシック" panose="020B0400000000000000" pitchFamily="50" charset="-128"/>
                        </a:rPr>
                        <a:t>IR</a:t>
                      </a:r>
                      <a:r>
                        <a:rPr lang="ja-JP" altLang="en-US" sz="1200" b="0" dirty="0">
                          <a:solidFill>
                            <a:schemeClr val="tx1"/>
                          </a:solidFill>
                          <a:latin typeface="BIZ UDPゴシック" panose="020B0400000000000000" pitchFamily="50" charset="-128"/>
                          <a:ea typeface="BIZ UDPゴシック" panose="020B0400000000000000" pitchFamily="50" charset="-128"/>
                        </a:rPr>
                        <a:t>（夢洲）の開業（想定）</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・大規模アリーナを中核とした大阪・関西を代表する新たなスポーツ・文化の拠点を整備</a:t>
                      </a:r>
                    </a:p>
                    <a:p>
                      <a:pPr marL="88900" indent="-88900" algn="l" defTabSz="443194">
                        <a:lnSpc>
                          <a:spcPct val="100000"/>
                        </a:lnSpc>
                        <a:spcBef>
                          <a:spcPts val="0"/>
                        </a:spcBef>
                        <a:spcAft>
                          <a:spcPts val="0"/>
                        </a:spcAft>
                        <a:defRPr/>
                      </a:pPr>
                      <a:r>
                        <a:rPr lang="ja-JP" altLang="en-US" sz="1200" b="0" dirty="0">
                          <a:solidFill>
                            <a:schemeClr val="tx1"/>
                          </a:solidFill>
                          <a:latin typeface="BIZ UDPゴシック" panose="020B0400000000000000" pitchFamily="50" charset="-128"/>
                          <a:ea typeface="BIZ UDPゴシック" panose="020B0400000000000000" pitchFamily="50" charset="-128"/>
                        </a:rPr>
                        <a:t>　（吹田市</a:t>
                      </a:r>
                      <a:r>
                        <a:rPr lang="en-US" altLang="ja-JP" sz="1200" b="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ja-JP" altLang="en-US" sz="1200" b="1" dirty="0">
                          <a:solidFill>
                            <a:schemeClr val="tx1"/>
                          </a:solidFill>
                          <a:latin typeface="BIZ UDPゴシック" panose="020B0400000000000000" pitchFamily="50" charset="-128"/>
                          <a:ea typeface="BIZ UDPゴシック" panose="020B0400000000000000" pitchFamily="50" charset="-128"/>
                        </a:rPr>
                        <a:t>□来阪者の府内滞在や周遊を促進</a:t>
                      </a: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大阪の観光資源を活用した府内各地でのイベント等の実施や、</a:t>
                      </a:r>
                      <a:r>
                        <a:rPr lang="ja-JP" altLang="en-US" sz="1100" dirty="0">
                          <a:solidFill>
                            <a:schemeClr val="tx1"/>
                          </a:solidFill>
                          <a:latin typeface="BIZ UDゴシック"/>
                          <a:ea typeface="BIZ UDゴシック" panose="020B0400000000000000" pitchFamily="49" charset="-128"/>
                        </a:rPr>
                        <a:t>サイクルラインの</a:t>
                      </a:r>
                      <a:r>
                        <a:rPr lang="ja-JP" altLang="en-US" sz="1100" strike="noStrike" dirty="0">
                          <a:solidFill>
                            <a:schemeClr val="tx1"/>
                          </a:solidFill>
                          <a:latin typeface="BIZ UDゴシック"/>
                          <a:ea typeface="BIZ UDゴシック" panose="020B0400000000000000" pitchFamily="49" charset="-128"/>
                        </a:rPr>
                        <a:t>整備、各地の食文化の魅力を楽しむ体験型キャンペーン等</a:t>
                      </a:r>
                      <a:r>
                        <a:rPr lang="ja-JP" altLang="en-US" sz="1100" dirty="0">
                          <a:solidFill>
                            <a:schemeClr val="tx1"/>
                          </a:solidFill>
                          <a:latin typeface="BIZ UDゴシック"/>
                          <a:ea typeface="BIZ UDゴシック" panose="020B0400000000000000" pitchFamily="49" charset="-128"/>
                        </a:rPr>
                        <a:t>により、万博のインパクトを活用した来阪者の府内滞在や周遊を促進</a:t>
                      </a:r>
                      <a:endParaRPr lang="ja-JP" altLang="en-US"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noProof="0" dirty="0">
                          <a:solidFill>
                            <a:schemeClr val="tx1"/>
                          </a:solidFill>
                          <a:latin typeface="BIZ UDPゴシック" panose="020B0400000000000000" pitchFamily="50" charset="-128"/>
                          <a:ea typeface="BIZ UDPゴシック"/>
                        </a:rPr>
                        <a:t>□</a:t>
                      </a:r>
                      <a:r>
                        <a:rPr kumimoji="1" lang="ja-JP" altLang="en-US" sz="1200" b="1" i="0" u="none" strike="noStrike" noProof="0" dirty="0">
                          <a:solidFill>
                            <a:schemeClr val="tx1"/>
                          </a:solidFill>
                          <a:latin typeface="BIZ UDPゴシック" panose="020B0400000000000000" pitchFamily="50" charset="-128"/>
                          <a:ea typeface="BIZ UDPゴシック"/>
                        </a:rPr>
                        <a:t>万博のレガシーを活かした誘客・周遊促進</a:t>
                      </a:r>
                      <a:endParaRPr kumimoji="1" lang="en-US" altLang="ja-JP" sz="1200" b="1" i="0" u="none" strike="noStrike" noProof="0" dirty="0">
                        <a:solidFill>
                          <a:schemeClr val="tx1"/>
                        </a:solidFill>
                        <a:latin typeface="BIZ UDPゴシック" panose="020B0400000000000000" pitchFamily="50" charset="-128"/>
                        <a:ea typeface="BIZ UDPゴシック"/>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noProof="0" dirty="0">
                          <a:solidFill>
                            <a:schemeClr val="tx1"/>
                          </a:solidFill>
                          <a:latin typeface="BIZ UDPゴシック" panose="020B0400000000000000" pitchFamily="50" charset="-128"/>
                          <a:ea typeface="BIZ UDPゴシック"/>
                        </a:rPr>
                        <a:t>・</a:t>
                      </a:r>
                      <a:r>
                        <a:rPr kumimoji="1" lang="en-US" altLang="ja-JP" sz="1100" b="0" i="0" u="none" strike="noStrike" noProof="0" dirty="0">
                          <a:solidFill>
                            <a:schemeClr val="tx1"/>
                          </a:solidFill>
                          <a:latin typeface="BIZ UDPゴシック" panose="020B0400000000000000" pitchFamily="50" charset="-128"/>
                          <a:ea typeface="BIZ UDPゴシック"/>
                        </a:rPr>
                        <a:t>JR6</a:t>
                      </a:r>
                      <a:r>
                        <a:rPr kumimoji="1" lang="ja-JP" altLang="en-US" sz="1100" b="0" i="0" u="none" strike="noStrike" noProof="0" dirty="0">
                          <a:solidFill>
                            <a:schemeClr val="tx1"/>
                          </a:solidFill>
                          <a:latin typeface="BIZ UDPゴシック" panose="020B0400000000000000" pitchFamily="50" charset="-128"/>
                          <a:ea typeface="BIZ UDPゴシック"/>
                        </a:rPr>
                        <a:t>社と連携した全国規模の観光キャンペーン実績を踏まえ、万博レガシー等を活用した継続的な大阪への誘客・周遊のさらなる促進</a:t>
                      </a:r>
                      <a:endParaRPr kumimoji="1" lang="en-US" altLang="ja-JP" sz="1100" b="0" i="0" u="none" strike="noStrike" noProof="0" dirty="0">
                        <a:solidFill>
                          <a:schemeClr val="tx1"/>
                        </a:solidFill>
                        <a:latin typeface="BIZ UDPゴシック" panose="020B0400000000000000" pitchFamily="50" charset="-128"/>
                        <a:ea typeface="BIZ UDPゴシック"/>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noProof="0" dirty="0">
                          <a:solidFill>
                            <a:schemeClr val="tx1"/>
                          </a:solidFill>
                          <a:latin typeface="BIZ UDPゴシック" panose="020B0400000000000000" pitchFamily="50" charset="-128"/>
                          <a:ea typeface="BIZ UDPゴシック"/>
                        </a:rPr>
                        <a:t>・万博を契機に構築した鉄道会社・関係団体等の連携関係をレガシーとして、周遊促進の新たな事業展開に活かせる組織体制を構築</a:t>
                      </a:r>
                      <a:endParaRPr kumimoji="1" lang="en-US" altLang="ja-JP" sz="1100" b="0" i="0" u="none" strike="noStrike" noProof="0" dirty="0">
                        <a:solidFill>
                          <a:schemeClr val="tx1"/>
                        </a:solidFill>
                        <a:latin typeface="BIZ UDPゴシック" panose="020B0400000000000000" pitchFamily="50" charset="-128"/>
                        <a:ea typeface="BIZ UDPゴシック"/>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strike="noStrike" dirty="0">
                          <a:solidFill>
                            <a:schemeClr val="tx1"/>
                          </a:solidFill>
                          <a:latin typeface="BIZ UDPゴシック" panose="020B0400000000000000" pitchFamily="50" charset="-128"/>
                          <a:ea typeface="BIZ UDPゴシック"/>
                        </a:rPr>
                        <a:t>・万博を契機として</a:t>
                      </a:r>
                      <a:r>
                        <a:rPr lang="ja-JP" altLang="ja-JP" sz="1100" b="0" i="0" u="none" strike="noStrike" noProof="0" dirty="0">
                          <a:solidFill>
                            <a:schemeClr val="tx1"/>
                          </a:solidFill>
                          <a:latin typeface="BIZ UDPゴシック" panose="020B0400000000000000" pitchFamily="50" charset="-128"/>
                          <a:ea typeface="BIZ UDPゴシック"/>
                        </a:rPr>
                        <a:t>整備したサイクルラインの活用・拡大などにより、</a:t>
                      </a:r>
                      <a:r>
                        <a:rPr kumimoji="1" lang="ja-JP" altLang="en-US" sz="1100" strike="noStrike" dirty="0">
                          <a:solidFill>
                            <a:schemeClr val="tx1"/>
                          </a:solidFill>
                          <a:latin typeface="BIZ UDPゴシック" panose="020B0400000000000000" pitchFamily="50" charset="-128"/>
                          <a:ea typeface="BIZ UDPゴシック"/>
                        </a:rPr>
                        <a:t>府内観光資源への関心や注目度を定着させ、さらなる誘客や継続的な周遊を促進</a:t>
                      </a:r>
                      <a:endParaRPr kumimoji="1" lang="en-US" altLang="ja-JP" sz="1100" strike="noStrike" dirty="0">
                        <a:solidFill>
                          <a:schemeClr val="tx1"/>
                        </a:solidFill>
                        <a:latin typeface="BIZ UDPゴシック" panose="020B0400000000000000" pitchFamily="50" charset="-128"/>
                        <a:ea typeface="BIZ UDPゴシック"/>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・市町村や観光施設の</a:t>
                      </a:r>
                      <a:r>
                        <a:rPr kumimoji="1" lang="en-US" altLang="ja-JP" sz="1100" dirty="0">
                          <a:solidFill>
                            <a:schemeClr val="tx1"/>
                          </a:solidFill>
                          <a:latin typeface="BIZ UDPゴシック" panose="020B0400000000000000" pitchFamily="50" charset="-128"/>
                          <a:ea typeface="BIZ UDPゴシック" panose="020B0400000000000000" pitchFamily="50" charset="-128"/>
                        </a:rPr>
                        <a:t>PR</a:t>
                      </a:r>
                      <a:r>
                        <a:rPr kumimoji="1" lang="ja-JP" altLang="en-US" sz="1100" dirty="0">
                          <a:solidFill>
                            <a:schemeClr val="tx1"/>
                          </a:solidFill>
                          <a:latin typeface="BIZ UDPゴシック" panose="020B0400000000000000" pitchFamily="50" charset="-128"/>
                          <a:ea typeface="BIZ UDPゴシック" panose="020B0400000000000000" pitchFamily="50" charset="-128"/>
                        </a:rPr>
                        <a:t>、観光関連団体とのマッチング等を行う</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商談会の実施により、観光資源の発掘・磨き上げと周遊促進を図る足掛かりを提供</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IR</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開業も見据えた、さらなる周遊の促進</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461665"/>
          </a:xfrm>
          <a:prstGeom prst="rect">
            <a:avLst/>
          </a:prstGeom>
          <a:noFill/>
          <a:ln w="6350">
            <a:noFill/>
            <a:prstDash val="solid"/>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観光産業や文化・芸術活動等の活性化に向け、大阪・関西万博を呼び水に、食、歴史、文化など、大阪・関西が持つ多彩な観光資源を発信。万博レガシーを活用した都市魅力創出・発信により、わが国の観光立国の実現に大きく寄与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多様な都市魅力の創出･発信（誘客・周遊促進）</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760193"/>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3" name="スライド番号プレースホルダー 2">
            <a:extLst>
              <a:ext uri="{FF2B5EF4-FFF2-40B4-BE49-F238E27FC236}">
                <a16:creationId xmlns:a16="http://schemas.microsoft.com/office/drawing/2014/main" id="{5F7AF746-1687-45A3-B616-61870B77156A}"/>
              </a:ext>
            </a:extLst>
          </p:cNvPr>
          <p:cNvSpPr>
            <a:spLocks noGrp="1"/>
          </p:cNvSpPr>
          <p:nvPr>
            <p:ph type="sldNum" sz="quarter" idx="12"/>
          </p:nvPr>
        </p:nvSpPr>
        <p:spPr/>
        <p:txBody>
          <a:bodyPr/>
          <a:lstStyle/>
          <a:p>
            <a:fld id="{29F2EF1E-626E-4657-9017-205445D3C8E1}" type="slidenum">
              <a:rPr kumimoji="1" lang="ja-JP" altLang="en-US" smtClean="0"/>
              <a:t>66</a:t>
            </a:fld>
            <a:endParaRPr kumimoji="1" lang="ja-JP" altLang="en-US" dirty="0"/>
          </a:p>
        </p:txBody>
      </p:sp>
      <p:sp>
        <p:nvSpPr>
          <p:cNvPr id="14" name="テキスト ボックス 13">
            <a:extLst>
              <a:ext uri="{FF2B5EF4-FFF2-40B4-BE49-F238E27FC236}">
                <a16:creationId xmlns:a16="http://schemas.microsoft.com/office/drawing/2014/main" id="{07F5C751-76EC-4F21-9C65-05AAD1EDCF03}"/>
              </a:ext>
            </a:extLst>
          </p:cNvPr>
          <p:cNvSpPr txBox="1"/>
          <p:nvPr/>
        </p:nvSpPr>
        <p:spPr>
          <a:xfrm>
            <a:off x="180309" y="6913944"/>
            <a:ext cx="5559401" cy="430887"/>
          </a:xfrm>
          <a:prstGeom prst="rect">
            <a:avLst/>
          </a:prstGeom>
          <a:noFill/>
        </p:spPr>
        <p:txBody>
          <a:bodyPr wrap="square" rtlCol="0">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　＊「明日の日本を支える観光ビジョン」</a:t>
            </a:r>
          </a:p>
          <a:p>
            <a:endParaRPr kumimoji="1" lang="ja-JP" altLang="en-US" sz="1050" dirty="0"/>
          </a:p>
        </p:txBody>
      </p:sp>
    </p:spTree>
    <p:extLst>
      <p:ext uri="{BB962C8B-B14F-4D97-AF65-F5344CB8AC3E}">
        <p14:creationId xmlns:p14="http://schemas.microsoft.com/office/powerpoint/2010/main" val="27946175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13283</Words>
  <Application>Microsoft Office PowerPoint</Application>
  <PresentationFormat>ユーザー設定</PresentationFormat>
  <Paragraphs>1020</Paragraphs>
  <Slides>33</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BIZ UDPゴシック</vt:lpstr>
      <vt:lpstr>BIZ UDゴシック</vt:lpstr>
      <vt:lpstr>Meiryo UI</vt:lpstr>
      <vt:lpstr>ＭＳ 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2024-07-29T09:25:36Z</dcterms:created>
  <dcterms:modified xsi:type="dcterms:W3CDTF">2026-02-12T07:13:52Z</dcterms:modified>
</cp:coreProperties>
</file>