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45" removePersonalInfoOnSave="1" saveSubsetFonts="1">
  <p:sldMasterIdLst>
    <p:sldMasterId id="2147483672" r:id="rId1"/>
  </p:sldMasterIdLst>
  <p:notesMasterIdLst>
    <p:notesMasterId r:id="rId15"/>
  </p:notesMasterIdLst>
  <p:handoutMasterIdLst>
    <p:handoutMasterId r:id="rId16"/>
  </p:handoutMasterIdLst>
  <p:sldIdLst>
    <p:sldId id="2134806021" r:id="rId2"/>
    <p:sldId id="2134806022" r:id="rId3"/>
    <p:sldId id="2134806075" r:id="rId4"/>
    <p:sldId id="2134806160" r:id="rId5"/>
    <p:sldId id="2134806161" r:id="rId6"/>
    <p:sldId id="2134806232" r:id="rId7"/>
    <p:sldId id="2134806233" r:id="rId8"/>
    <p:sldId id="2134806164" r:id="rId9"/>
    <p:sldId id="2134806248" r:id="rId10"/>
    <p:sldId id="2134806250" r:id="rId11"/>
    <p:sldId id="2134806239" r:id="rId12"/>
    <p:sldId id="2134806240" r:id="rId13"/>
    <p:sldId id="2134806149" r:id="rId14"/>
  </p:sldIdLst>
  <p:sldSz cx="10080625"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2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48" autoAdjust="0"/>
    <p:restoredTop sz="95796" autoAdjust="0"/>
  </p:normalViewPr>
  <p:slideViewPr>
    <p:cSldViewPr snapToGrid="0">
      <p:cViewPr varScale="1">
        <p:scale>
          <a:sx n="73" d="100"/>
          <a:sy n="73" d="100"/>
        </p:scale>
        <p:origin x="72" y="509"/>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4A572725-A0FA-4F93-BFF7-9A34C9362741}"/>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12EFF6AB-5814-4B9A-86E9-3D53379AFB3A}"/>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F8CB20CB-F3FA-414B-B9BE-2487E20EC5D1}" type="datetimeFigureOut">
              <a:rPr kumimoji="1" lang="ja-JP" altLang="en-US" smtClean="0"/>
              <a:t>2026/2/12</a:t>
            </a:fld>
            <a:endParaRPr kumimoji="1" lang="ja-JP" altLang="en-US"/>
          </a:p>
        </p:txBody>
      </p:sp>
      <p:sp>
        <p:nvSpPr>
          <p:cNvPr id="4" name="フッター プレースホルダー 3">
            <a:extLst>
              <a:ext uri="{FF2B5EF4-FFF2-40B4-BE49-F238E27FC236}">
                <a16:creationId xmlns:a16="http://schemas.microsoft.com/office/drawing/2014/main" id="{EAEF53D5-E1E3-4CB1-BB73-9DFFE581AEC8}"/>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65A91439-8208-49CD-A579-E929E5D4995A}"/>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0A0A7D08-5E69-40A3-891E-C2D63427C150}" type="slidenum">
              <a:rPr kumimoji="1" lang="ja-JP" altLang="en-US" smtClean="0"/>
              <a:t>‹#›</a:t>
            </a:fld>
            <a:endParaRPr kumimoji="1" lang="ja-JP" altLang="en-US"/>
          </a:p>
        </p:txBody>
      </p:sp>
    </p:spTree>
    <p:extLst>
      <p:ext uri="{BB962C8B-B14F-4D97-AF65-F5344CB8AC3E}">
        <p14:creationId xmlns:p14="http://schemas.microsoft.com/office/powerpoint/2010/main" val="39407822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D9092FB8-FD18-40AE-9D22-BEC6B050F390}" type="datetimeFigureOut">
              <a:rPr kumimoji="1" lang="ja-JP" altLang="en-US" smtClean="0"/>
              <a:t>2026/2/12</a:t>
            </a:fld>
            <a:endParaRPr kumimoji="1" lang="ja-JP" altLang="en-US" dirty="0"/>
          </a:p>
        </p:txBody>
      </p:sp>
      <p:sp>
        <p:nvSpPr>
          <p:cNvPr id="4" name="スライド イメージ プレースホルダー 3"/>
          <p:cNvSpPr>
            <a:spLocks noGrp="1" noRot="1" noChangeAspect="1"/>
          </p:cNvSpPr>
          <p:nvPr>
            <p:ph type="sldImg" idx="2"/>
          </p:nvPr>
        </p:nvSpPr>
        <p:spPr>
          <a:xfrm>
            <a:off x="1055688" y="1243013"/>
            <a:ext cx="4695825" cy="33543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BD89AF42-F142-4625-B4CD-E321CA960B6D}" type="slidenum">
              <a:rPr kumimoji="1" lang="ja-JP" altLang="en-US" smtClean="0"/>
              <a:t>‹#›</a:t>
            </a:fld>
            <a:endParaRPr kumimoji="1" lang="ja-JP" altLang="en-US" dirty="0"/>
          </a:p>
        </p:txBody>
      </p:sp>
    </p:spTree>
    <p:extLst>
      <p:ext uri="{BB962C8B-B14F-4D97-AF65-F5344CB8AC3E}">
        <p14:creationId xmlns:p14="http://schemas.microsoft.com/office/powerpoint/2010/main" val="1449509971"/>
      </p:ext>
    </p:extLst>
  </p:cSld>
  <p:clrMap bg1="lt1" tx1="dk1" bg2="lt2" tx2="dk2" accent1="accent1" accent2="accent2" accent3="accent3" accent4="accent4" accent5="accent5" accent6="accent6" hlink="hlink" folHlink="folHlink"/>
  <p:hf hdr="0" ftr="0" dt="0"/>
  <p:notesStyle>
    <a:lvl1pPr marL="0" algn="l" defTabSz="942472" rtl="0" eaLnBrk="1" latinLnBrk="0" hangingPunct="1">
      <a:defRPr kumimoji="1" sz="1237" kern="1200">
        <a:solidFill>
          <a:schemeClr val="tx1"/>
        </a:solidFill>
        <a:latin typeface="+mn-lt"/>
        <a:ea typeface="+mn-ea"/>
        <a:cs typeface="+mn-cs"/>
      </a:defRPr>
    </a:lvl1pPr>
    <a:lvl2pPr marL="471236" algn="l" defTabSz="942472" rtl="0" eaLnBrk="1" latinLnBrk="0" hangingPunct="1">
      <a:defRPr kumimoji="1" sz="1237" kern="1200">
        <a:solidFill>
          <a:schemeClr val="tx1"/>
        </a:solidFill>
        <a:latin typeface="+mn-lt"/>
        <a:ea typeface="+mn-ea"/>
        <a:cs typeface="+mn-cs"/>
      </a:defRPr>
    </a:lvl2pPr>
    <a:lvl3pPr marL="942472" algn="l" defTabSz="942472" rtl="0" eaLnBrk="1" latinLnBrk="0" hangingPunct="1">
      <a:defRPr kumimoji="1" sz="1237" kern="1200">
        <a:solidFill>
          <a:schemeClr val="tx1"/>
        </a:solidFill>
        <a:latin typeface="+mn-lt"/>
        <a:ea typeface="+mn-ea"/>
        <a:cs typeface="+mn-cs"/>
      </a:defRPr>
    </a:lvl3pPr>
    <a:lvl4pPr marL="1413708" algn="l" defTabSz="942472" rtl="0" eaLnBrk="1" latinLnBrk="0" hangingPunct="1">
      <a:defRPr kumimoji="1" sz="1237" kern="1200">
        <a:solidFill>
          <a:schemeClr val="tx1"/>
        </a:solidFill>
        <a:latin typeface="+mn-lt"/>
        <a:ea typeface="+mn-ea"/>
        <a:cs typeface="+mn-cs"/>
      </a:defRPr>
    </a:lvl4pPr>
    <a:lvl5pPr marL="1884944" algn="l" defTabSz="942472" rtl="0" eaLnBrk="1" latinLnBrk="0" hangingPunct="1">
      <a:defRPr kumimoji="1" sz="1237" kern="1200">
        <a:solidFill>
          <a:schemeClr val="tx1"/>
        </a:solidFill>
        <a:latin typeface="+mn-lt"/>
        <a:ea typeface="+mn-ea"/>
        <a:cs typeface="+mn-cs"/>
      </a:defRPr>
    </a:lvl5pPr>
    <a:lvl6pPr marL="2356180" algn="l" defTabSz="942472" rtl="0" eaLnBrk="1" latinLnBrk="0" hangingPunct="1">
      <a:defRPr kumimoji="1" sz="1237" kern="1200">
        <a:solidFill>
          <a:schemeClr val="tx1"/>
        </a:solidFill>
        <a:latin typeface="+mn-lt"/>
        <a:ea typeface="+mn-ea"/>
        <a:cs typeface="+mn-cs"/>
      </a:defRPr>
    </a:lvl6pPr>
    <a:lvl7pPr marL="2827416" algn="l" defTabSz="942472" rtl="0" eaLnBrk="1" latinLnBrk="0" hangingPunct="1">
      <a:defRPr kumimoji="1" sz="1237" kern="1200">
        <a:solidFill>
          <a:schemeClr val="tx1"/>
        </a:solidFill>
        <a:latin typeface="+mn-lt"/>
        <a:ea typeface="+mn-ea"/>
        <a:cs typeface="+mn-cs"/>
      </a:defRPr>
    </a:lvl7pPr>
    <a:lvl8pPr marL="3298652" algn="l" defTabSz="942472" rtl="0" eaLnBrk="1" latinLnBrk="0" hangingPunct="1">
      <a:defRPr kumimoji="1" sz="1237" kern="1200">
        <a:solidFill>
          <a:schemeClr val="tx1"/>
        </a:solidFill>
        <a:latin typeface="+mn-lt"/>
        <a:ea typeface="+mn-ea"/>
        <a:cs typeface="+mn-cs"/>
      </a:defRPr>
    </a:lvl8pPr>
    <a:lvl9pPr marL="3769888" algn="l" defTabSz="942472" rtl="0" eaLnBrk="1" latinLnBrk="0" hangingPunct="1">
      <a:defRPr kumimoji="1" sz="12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ED46AC97-A672-49CE-B184-0580529B73ED}" type="slidenum">
              <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46</a:t>
            </a:fld>
            <a:endParaRPr kumimoji="0"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14486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56</a:t>
            </a:fld>
            <a:endParaRPr kumimoji="1" lang="ja-JP" altLang="en-US"/>
          </a:p>
        </p:txBody>
      </p:sp>
    </p:spTree>
    <p:extLst>
      <p:ext uri="{BB962C8B-B14F-4D97-AF65-F5344CB8AC3E}">
        <p14:creationId xmlns:p14="http://schemas.microsoft.com/office/powerpoint/2010/main" val="2624000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57</a:t>
            </a:fld>
            <a:endParaRPr kumimoji="1" lang="ja-JP" altLang="en-US"/>
          </a:p>
        </p:txBody>
      </p:sp>
    </p:spTree>
    <p:extLst>
      <p:ext uri="{BB962C8B-B14F-4D97-AF65-F5344CB8AC3E}">
        <p14:creationId xmlns:p14="http://schemas.microsoft.com/office/powerpoint/2010/main" val="3293705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47</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98844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48</a:t>
            </a:fld>
            <a:endParaRPr kumimoji="1" lang="ja-JP" altLang="en-US"/>
          </a:p>
        </p:txBody>
      </p:sp>
    </p:spTree>
    <p:extLst>
      <p:ext uri="{BB962C8B-B14F-4D97-AF65-F5344CB8AC3E}">
        <p14:creationId xmlns:p14="http://schemas.microsoft.com/office/powerpoint/2010/main" val="2837921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49</a:t>
            </a:fld>
            <a:endParaRPr kumimoji="1" lang="ja-JP" altLang="en-US"/>
          </a:p>
        </p:txBody>
      </p:sp>
    </p:spTree>
    <p:extLst>
      <p:ext uri="{BB962C8B-B14F-4D97-AF65-F5344CB8AC3E}">
        <p14:creationId xmlns:p14="http://schemas.microsoft.com/office/powerpoint/2010/main" val="3856022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50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68086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51</a:t>
            </a:fld>
            <a:endParaRPr kumimoji="1" lang="ja-JP" altLang="en-US"/>
          </a:p>
        </p:txBody>
      </p:sp>
    </p:spTree>
    <p:extLst>
      <p:ext uri="{BB962C8B-B14F-4D97-AF65-F5344CB8AC3E}">
        <p14:creationId xmlns:p14="http://schemas.microsoft.com/office/powerpoint/2010/main" val="265371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52</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05452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53</a:t>
            </a:fld>
            <a:endParaRPr kumimoji="1" lang="ja-JP" altLang="en-US"/>
          </a:p>
        </p:txBody>
      </p:sp>
    </p:spTree>
    <p:extLst>
      <p:ext uri="{BB962C8B-B14F-4D97-AF65-F5344CB8AC3E}">
        <p14:creationId xmlns:p14="http://schemas.microsoft.com/office/powerpoint/2010/main" val="1186258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55</a:t>
            </a:fld>
            <a:endParaRPr kumimoji="1" lang="ja-JP" altLang="en-US"/>
          </a:p>
        </p:txBody>
      </p:sp>
    </p:spTree>
    <p:extLst>
      <p:ext uri="{BB962C8B-B14F-4D97-AF65-F5344CB8AC3E}">
        <p14:creationId xmlns:p14="http://schemas.microsoft.com/office/powerpoint/2010/main" val="736068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56047" y="1178222"/>
            <a:ext cx="8568531" cy="2506427"/>
          </a:xfrm>
        </p:spPr>
        <p:txBody>
          <a:bodyPr anchor="b"/>
          <a:lstStyle>
            <a:lvl1pPr algn="ctr">
              <a:defRPr sz="6299"/>
            </a:lvl1pPr>
          </a:lstStyle>
          <a:p>
            <a:r>
              <a:rPr lang="ja-JP" altLang="en-US"/>
              <a:t>マスター タイトルの書式設定</a:t>
            </a:r>
            <a:endParaRPr lang="en-US" dirty="0"/>
          </a:p>
        </p:txBody>
      </p:sp>
      <p:sp>
        <p:nvSpPr>
          <p:cNvPr id="3" name="Subtitle 2"/>
          <p:cNvSpPr>
            <a:spLocks noGrp="1"/>
          </p:cNvSpPr>
          <p:nvPr>
            <p:ph type="subTitle" idx="1"/>
          </p:nvPr>
        </p:nvSpPr>
        <p:spPr>
          <a:xfrm>
            <a:off x="1260078" y="3781306"/>
            <a:ext cx="7560469" cy="1738167"/>
          </a:xfrm>
        </p:spPr>
        <p:txBody>
          <a:bodyPr/>
          <a:lstStyle>
            <a:lvl1pPr marL="0" indent="0" algn="ctr">
              <a:buNone/>
              <a:defRPr sz="2520"/>
            </a:lvl1pPr>
            <a:lvl2pPr marL="479969" indent="0" algn="ctr">
              <a:buNone/>
              <a:defRPr sz="2100"/>
            </a:lvl2pPr>
            <a:lvl3pPr marL="959937" indent="0" algn="ctr">
              <a:buNone/>
              <a:defRPr sz="1890"/>
            </a:lvl3pPr>
            <a:lvl4pPr marL="1439906" indent="0" algn="ctr">
              <a:buNone/>
              <a:defRPr sz="1680"/>
            </a:lvl4pPr>
            <a:lvl5pPr marL="1919874" indent="0" algn="ctr">
              <a:buNone/>
              <a:defRPr sz="1680"/>
            </a:lvl5pPr>
            <a:lvl6pPr marL="2399843" indent="0" algn="ctr">
              <a:buNone/>
              <a:defRPr sz="1680"/>
            </a:lvl6pPr>
            <a:lvl7pPr marL="2879811" indent="0" algn="ctr">
              <a:buNone/>
              <a:defRPr sz="1680"/>
            </a:lvl7pPr>
            <a:lvl8pPr marL="3359780" indent="0" algn="ctr">
              <a:buNone/>
              <a:defRPr sz="1680"/>
            </a:lvl8pPr>
            <a:lvl9pPr marL="3839748" indent="0" algn="ctr">
              <a:buNone/>
              <a:defRPr sz="168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7706E4D-F690-4CC7-B9A7-45D78A41F8C7}" type="datetime1">
              <a:rPr kumimoji="1" lang="ja-JP" altLang="en-US" smtClean="0"/>
              <a:t>2026/2/12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205628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C0075AE-A9F8-4655-82AE-F6675F4FD4D3}" type="datetime1">
              <a:rPr kumimoji="1" lang="ja-JP" altLang="en-US" smtClean="0"/>
              <a:t>2026/2/12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244813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8" y="383297"/>
            <a:ext cx="2173635"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93044" y="383297"/>
            <a:ext cx="6394896"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3D71C48-B49A-431C-928D-BE9DAC25824E}" type="datetime1">
              <a:rPr kumimoji="1" lang="ja-JP" altLang="en-US" smtClean="0"/>
              <a:t>2026/2/12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284649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タイトル スライド">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7686477" y="6657699"/>
            <a:ext cx="2268141" cy="383297"/>
          </a:xfrm>
          <a:prstGeom prst="rect">
            <a:avLst/>
          </a:prstGeom>
        </p:spPr>
        <p:txBody>
          <a:bodyPr vert="horz" lIns="91440" tIns="45720" rIns="91440" bIns="45720" rtlCol="0" anchor="ctr"/>
          <a:lstStyle>
            <a:lvl1pPr algn="r">
              <a:defRPr sz="992">
                <a:solidFill>
                  <a:schemeClr val="tx1">
                    <a:tint val="75000"/>
                  </a:schemeClr>
                </a:solidFill>
                <a:latin typeface="Meiryo UI" panose="020B0604030504040204" pitchFamily="50" charset="-128"/>
                <a:ea typeface="Meiryo UI" panose="020B0604030504040204" pitchFamily="50" charset="-128"/>
              </a:defRPr>
            </a:lvl1pPr>
          </a:lstStyle>
          <a:p>
            <a:fld id="{939B3220-1779-44EA-8831-6F61BDC7602A}" type="slidenum">
              <a:rPr kumimoji="1" lang="ja-JP" altLang="en-US" smtClean="0"/>
              <a:pPr/>
              <a:t>‹#›</a:t>
            </a:fld>
            <a:endParaRPr kumimoji="1" lang="ja-JP" altLang="en-US" dirty="0"/>
          </a:p>
        </p:txBody>
      </p:sp>
    </p:spTree>
    <p:extLst>
      <p:ext uri="{BB962C8B-B14F-4D97-AF65-F5344CB8AC3E}">
        <p14:creationId xmlns:p14="http://schemas.microsoft.com/office/powerpoint/2010/main" val="3626053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EC4C0B-EF73-45FD-9CDB-60915978774F}" type="datetime1">
              <a:rPr kumimoji="1" lang="ja-JP" altLang="en-US" smtClean="0"/>
              <a:t>2026/2/12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204116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87793" y="1794831"/>
            <a:ext cx="8694539" cy="2994714"/>
          </a:xfrm>
        </p:spPr>
        <p:txBody>
          <a:bodyPr anchor="b"/>
          <a:lstStyle>
            <a:lvl1pPr>
              <a:defRPr sz="6299"/>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7793" y="4817876"/>
            <a:ext cx="8694539" cy="1574849"/>
          </a:xfrm>
        </p:spPr>
        <p:txBody>
          <a:bodyPr/>
          <a:lstStyle>
            <a:lvl1pPr marL="0" indent="0">
              <a:buNone/>
              <a:defRPr sz="2520">
                <a:solidFill>
                  <a:schemeClr val="tx1"/>
                </a:solidFill>
              </a:defRPr>
            </a:lvl1pPr>
            <a:lvl2pPr marL="479969" indent="0">
              <a:buNone/>
              <a:defRPr sz="2100">
                <a:solidFill>
                  <a:schemeClr val="tx1">
                    <a:tint val="75000"/>
                  </a:schemeClr>
                </a:solidFill>
              </a:defRPr>
            </a:lvl2pPr>
            <a:lvl3pPr marL="959937" indent="0">
              <a:buNone/>
              <a:defRPr sz="1890">
                <a:solidFill>
                  <a:schemeClr val="tx1">
                    <a:tint val="75000"/>
                  </a:schemeClr>
                </a:solidFill>
              </a:defRPr>
            </a:lvl3pPr>
            <a:lvl4pPr marL="1439906" indent="0">
              <a:buNone/>
              <a:defRPr sz="1680">
                <a:solidFill>
                  <a:schemeClr val="tx1">
                    <a:tint val="75000"/>
                  </a:schemeClr>
                </a:solidFill>
              </a:defRPr>
            </a:lvl4pPr>
            <a:lvl5pPr marL="1919874" indent="0">
              <a:buNone/>
              <a:defRPr sz="1680">
                <a:solidFill>
                  <a:schemeClr val="tx1">
                    <a:tint val="75000"/>
                  </a:schemeClr>
                </a:solidFill>
              </a:defRPr>
            </a:lvl5pPr>
            <a:lvl6pPr marL="2399843" indent="0">
              <a:buNone/>
              <a:defRPr sz="1680">
                <a:solidFill>
                  <a:schemeClr val="tx1">
                    <a:tint val="75000"/>
                  </a:schemeClr>
                </a:solidFill>
              </a:defRPr>
            </a:lvl6pPr>
            <a:lvl7pPr marL="2879811" indent="0">
              <a:buNone/>
              <a:defRPr sz="1680">
                <a:solidFill>
                  <a:schemeClr val="tx1">
                    <a:tint val="75000"/>
                  </a:schemeClr>
                </a:solidFill>
              </a:defRPr>
            </a:lvl7pPr>
            <a:lvl8pPr marL="3359780" indent="0">
              <a:buNone/>
              <a:defRPr sz="1680">
                <a:solidFill>
                  <a:schemeClr val="tx1">
                    <a:tint val="75000"/>
                  </a:schemeClr>
                </a:solidFill>
              </a:defRPr>
            </a:lvl8pPr>
            <a:lvl9pPr marL="3839748" indent="0">
              <a:buNone/>
              <a:defRPr sz="168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2C50BDD-22DD-4F3F-BF9E-7860513522D3}" type="datetime1">
              <a:rPr kumimoji="1" lang="ja-JP" altLang="en-US" smtClean="0"/>
              <a:t>2026/2/12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9309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93043" y="1916484"/>
            <a:ext cx="4284266"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103316" y="1916484"/>
            <a:ext cx="4284266"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96B8F6C-7D7A-406B-962C-884286400FB6}" type="datetime1">
              <a:rPr kumimoji="1" lang="ja-JP" altLang="en-US" smtClean="0"/>
              <a:t>2026/2/12</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086841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94356" y="383299"/>
            <a:ext cx="8694539"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94357" y="1764832"/>
            <a:ext cx="4264576"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a:t>マスター テキストの書式設定</a:t>
            </a:r>
          </a:p>
        </p:txBody>
      </p:sp>
      <p:sp>
        <p:nvSpPr>
          <p:cNvPr id="4" name="Content Placeholder 3"/>
          <p:cNvSpPr>
            <a:spLocks noGrp="1"/>
          </p:cNvSpPr>
          <p:nvPr>
            <p:ph sz="half" idx="2"/>
          </p:nvPr>
        </p:nvSpPr>
        <p:spPr>
          <a:xfrm>
            <a:off x="694357" y="2629749"/>
            <a:ext cx="4264576"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103317" y="1764832"/>
            <a:ext cx="4285579"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a:t>マスター テキストの書式設定</a:t>
            </a:r>
          </a:p>
        </p:txBody>
      </p:sp>
      <p:sp>
        <p:nvSpPr>
          <p:cNvPr id="6" name="Content Placeholder 5"/>
          <p:cNvSpPr>
            <a:spLocks noGrp="1"/>
          </p:cNvSpPr>
          <p:nvPr>
            <p:ph sz="quarter" idx="4"/>
          </p:nvPr>
        </p:nvSpPr>
        <p:spPr>
          <a:xfrm>
            <a:off x="5103317" y="2629749"/>
            <a:ext cx="4285579"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F8FEF5C-ADF4-425F-9E36-477C3380B496}" type="datetime1">
              <a:rPr kumimoji="1" lang="ja-JP" altLang="en-US" smtClean="0"/>
              <a:t>2026/2/12</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650179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11200EA-E83F-444E-9B51-FBEB66BD844F}" type="datetime1">
              <a:rPr kumimoji="1" lang="ja-JP" altLang="en-US" smtClean="0"/>
              <a:t>2026/2/12</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16678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F9D93-33C7-457D-9118-B1AAFAA0CA1A}" type="datetime1">
              <a:rPr kumimoji="1" lang="ja-JP" altLang="en-US" smtClean="0"/>
              <a:t>2026/2/12</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40388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94356" y="479954"/>
            <a:ext cx="3251264" cy="1679840"/>
          </a:xfrm>
        </p:spPr>
        <p:txBody>
          <a:bodyPr anchor="b"/>
          <a:lstStyle>
            <a:lvl1pPr>
              <a:defRPr sz="3359"/>
            </a:lvl1pPr>
          </a:lstStyle>
          <a:p>
            <a:r>
              <a:rPr lang="ja-JP" altLang="en-US"/>
              <a:t>マスター タイトルの書式設定</a:t>
            </a:r>
            <a:endParaRPr lang="en-US" dirty="0"/>
          </a:p>
        </p:txBody>
      </p:sp>
      <p:sp>
        <p:nvSpPr>
          <p:cNvPr id="3" name="Content Placeholder 2"/>
          <p:cNvSpPr>
            <a:spLocks noGrp="1"/>
          </p:cNvSpPr>
          <p:nvPr>
            <p:ph idx="1"/>
          </p:nvPr>
        </p:nvSpPr>
        <p:spPr>
          <a:xfrm>
            <a:off x="4285579" y="1036570"/>
            <a:ext cx="5103316" cy="5116178"/>
          </a:xfrm>
        </p:spPr>
        <p:txBody>
          <a:bodyPr/>
          <a:lstStyle>
            <a:lvl1pPr>
              <a:defRPr sz="3359"/>
            </a:lvl1pPr>
            <a:lvl2pPr>
              <a:defRPr sz="2939"/>
            </a:lvl2pPr>
            <a:lvl3pPr>
              <a:defRPr sz="2520"/>
            </a:lvl3pPr>
            <a:lvl4pPr>
              <a:defRPr sz="2100"/>
            </a:lvl4pPr>
            <a:lvl5pPr>
              <a:defRPr sz="2100"/>
            </a:lvl5pPr>
            <a:lvl6pPr>
              <a:defRPr sz="2100"/>
            </a:lvl6pPr>
            <a:lvl7pPr>
              <a:defRPr sz="2100"/>
            </a:lvl7pPr>
            <a:lvl8pPr>
              <a:defRPr sz="2100"/>
            </a:lvl8pPr>
            <a:lvl9pPr>
              <a:defRPr sz="21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94356" y="2159794"/>
            <a:ext cx="3251264"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2B37CC9-5753-4A79-960D-E981980AD69F}" type="datetime1">
              <a:rPr kumimoji="1" lang="ja-JP" altLang="en-US" smtClean="0"/>
              <a:t>2026/2/12</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215956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94356" y="479954"/>
            <a:ext cx="3251264" cy="1679840"/>
          </a:xfrm>
        </p:spPr>
        <p:txBody>
          <a:bodyPr anchor="b"/>
          <a:lstStyle>
            <a:lvl1pPr>
              <a:defRPr sz="335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85579" y="1036570"/>
            <a:ext cx="5103316" cy="5116178"/>
          </a:xfrm>
        </p:spPr>
        <p:txBody>
          <a:bodyPr anchor="t"/>
          <a:lstStyle>
            <a:lvl1pPr marL="0" indent="0">
              <a:buNone/>
              <a:defRPr sz="3359"/>
            </a:lvl1pPr>
            <a:lvl2pPr marL="479969" indent="0">
              <a:buNone/>
              <a:defRPr sz="2939"/>
            </a:lvl2pPr>
            <a:lvl3pPr marL="959937" indent="0">
              <a:buNone/>
              <a:defRPr sz="2520"/>
            </a:lvl3pPr>
            <a:lvl4pPr marL="1439906" indent="0">
              <a:buNone/>
              <a:defRPr sz="2100"/>
            </a:lvl4pPr>
            <a:lvl5pPr marL="1919874" indent="0">
              <a:buNone/>
              <a:defRPr sz="2100"/>
            </a:lvl5pPr>
            <a:lvl6pPr marL="2399843" indent="0">
              <a:buNone/>
              <a:defRPr sz="2100"/>
            </a:lvl6pPr>
            <a:lvl7pPr marL="2879811" indent="0">
              <a:buNone/>
              <a:defRPr sz="2100"/>
            </a:lvl7pPr>
            <a:lvl8pPr marL="3359780" indent="0">
              <a:buNone/>
              <a:defRPr sz="2100"/>
            </a:lvl8pPr>
            <a:lvl9pPr marL="3839748" indent="0">
              <a:buNone/>
              <a:defRPr sz="2100"/>
            </a:lvl9pPr>
          </a:lstStyle>
          <a:p>
            <a:r>
              <a:rPr lang="ja-JP" altLang="en-US" dirty="0"/>
              <a:t>図を追加</a:t>
            </a:r>
            <a:endParaRPr lang="en-US" dirty="0"/>
          </a:p>
        </p:txBody>
      </p:sp>
      <p:sp>
        <p:nvSpPr>
          <p:cNvPr id="4" name="Text Placeholder 3"/>
          <p:cNvSpPr>
            <a:spLocks noGrp="1"/>
          </p:cNvSpPr>
          <p:nvPr>
            <p:ph type="body" sz="half" idx="2"/>
          </p:nvPr>
        </p:nvSpPr>
        <p:spPr>
          <a:xfrm>
            <a:off x="694356" y="2159794"/>
            <a:ext cx="3251264"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79D2191-CB1E-495D-BC4B-1F7181CE0C3D}" type="datetime1">
              <a:rPr kumimoji="1" lang="ja-JP" altLang="en-US" smtClean="0"/>
              <a:t>2026/2/12</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606273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383299"/>
            <a:ext cx="8694539"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93043" y="1916484"/>
            <a:ext cx="8694539"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93043" y="6672698"/>
            <a:ext cx="2268141" cy="383297"/>
          </a:xfrm>
          <a:prstGeom prst="rect">
            <a:avLst/>
          </a:prstGeom>
        </p:spPr>
        <p:txBody>
          <a:bodyPr vert="horz" lIns="91440" tIns="45720" rIns="91440" bIns="45720" rtlCol="0" anchor="ctr"/>
          <a:lstStyle>
            <a:lvl1pPr algn="l">
              <a:defRPr sz="1260">
                <a:solidFill>
                  <a:schemeClr val="tx1">
                    <a:tint val="75000"/>
                  </a:schemeClr>
                </a:solidFill>
              </a:defRPr>
            </a:lvl1pPr>
          </a:lstStyle>
          <a:p>
            <a:fld id="{6AFBA193-B95D-401D-8704-3A92458C7A88}" type="datetime1">
              <a:rPr kumimoji="1" lang="ja-JP" altLang="en-US" smtClean="0"/>
              <a:t>2026/2/12</a:t>
            </a:fld>
            <a:endParaRPr kumimoji="1" lang="ja-JP" altLang="en-US" dirty="0"/>
          </a:p>
        </p:txBody>
      </p:sp>
      <p:sp>
        <p:nvSpPr>
          <p:cNvPr id="5" name="Footer Placeholder 4"/>
          <p:cNvSpPr>
            <a:spLocks noGrp="1"/>
          </p:cNvSpPr>
          <p:nvPr>
            <p:ph type="ftr" sz="quarter" idx="3"/>
          </p:nvPr>
        </p:nvSpPr>
        <p:spPr>
          <a:xfrm>
            <a:off x="3339207" y="6672698"/>
            <a:ext cx="3402211" cy="38329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7812484" y="6779568"/>
            <a:ext cx="2268141" cy="383297"/>
          </a:xfrm>
          <a:prstGeom prst="rect">
            <a:avLst/>
          </a:prstGeom>
        </p:spPr>
        <p:txBody>
          <a:bodyPr vert="horz" lIns="91440" tIns="45720" rIns="91440" bIns="45720" rtlCol="0" anchor="ctr"/>
          <a:lstStyle>
            <a:lvl1pPr algn="r">
              <a:defRPr sz="1260">
                <a:solidFill>
                  <a:schemeClr val="tx1">
                    <a:tint val="75000"/>
                  </a:schemeClr>
                </a:solidFill>
              </a:defRPr>
            </a:lvl1p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2643835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p:titleStyle>
    <p:bodyStyle>
      <a:lvl1pPr marL="239984" indent="-239984" algn="l" defTabSz="959937" rtl="0" eaLnBrk="1" latinLnBrk="0" hangingPunct="1">
        <a:lnSpc>
          <a:spcPct val="90000"/>
        </a:lnSpc>
        <a:spcBef>
          <a:spcPts val="1050"/>
        </a:spcBef>
        <a:buFont typeface="Arial" panose="020B0604020202020204" pitchFamily="34" charset="0"/>
        <a:buChar char="•"/>
        <a:defRPr kumimoji="1"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p:bodyStyle>
    <p:otherStyle>
      <a:defPPr>
        <a:defRPr lang="en-US"/>
      </a:defPPr>
      <a:lvl1pPr marL="0" algn="l" defTabSz="959937" rtl="0" eaLnBrk="1" latinLnBrk="0" hangingPunct="1">
        <a:defRPr kumimoji="1" sz="1890" kern="1200">
          <a:solidFill>
            <a:schemeClr val="tx1"/>
          </a:solidFill>
          <a:latin typeface="+mn-lt"/>
          <a:ea typeface="+mn-ea"/>
          <a:cs typeface="+mn-cs"/>
        </a:defRPr>
      </a:lvl1pPr>
      <a:lvl2pPr marL="479969" algn="l" defTabSz="959937" rtl="0" eaLnBrk="1" latinLnBrk="0" hangingPunct="1">
        <a:defRPr kumimoji="1" sz="1890" kern="1200">
          <a:solidFill>
            <a:schemeClr val="tx1"/>
          </a:solidFill>
          <a:latin typeface="+mn-lt"/>
          <a:ea typeface="+mn-ea"/>
          <a:cs typeface="+mn-cs"/>
        </a:defRPr>
      </a:lvl2pPr>
      <a:lvl3pPr marL="959937" algn="l" defTabSz="959937" rtl="0" eaLnBrk="1" latinLnBrk="0" hangingPunct="1">
        <a:defRPr kumimoji="1" sz="1890" kern="1200">
          <a:solidFill>
            <a:schemeClr val="tx1"/>
          </a:solidFill>
          <a:latin typeface="+mn-lt"/>
          <a:ea typeface="+mn-ea"/>
          <a:cs typeface="+mn-cs"/>
        </a:defRPr>
      </a:lvl3pPr>
      <a:lvl4pPr marL="1439906" algn="l" defTabSz="959937" rtl="0" eaLnBrk="1" latinLnBrk="0" hangingPunct="1">
        <a:defRPr kumimoji="1" sz="1890" kern="1200">
          <a:solidFill>
            <a:schemeClr val="tx1"/>
          </a:solidFill>
          <a:latin typeface="+mn-lt"/>
          <a:ea typeface="+mn-ea"/>
          <a:cs typeface="+mn-cs"/>
        </a:defRPr>
      </a:lvl4pPr>
      <a:lvl5pPr marL="1919874" algn="l" defTabSz="959937" rtl="0" eaLnBrk="1" latinLnBrk="0" hangingPunct="1">
        <a:defRPr kumimoji="1" sz="1890" kern="1200">
          <a:solidFill>
            <a:schemeClr val="tx1"/>
          </a:solidFill>
          <a:latin typeface="+mn-lt"/>
          <a:ea typeface="+mn-ea"/>
          <a:cs typeface="+mn-cs"/>
        </a:defRPr>
      </a:lvl5pPr>
      <a:lvl6pPr marL="2399843" algn="l" defTabSz="959937" rtl="0" eaLnBrk="1" latinLnBrk="0" hangingPunct="1">
        <a:defRPr kumimoji="1" sz="1890" kern="1200">
          <a:solidFill>
            <a:schemeClr val="tx1"/>
          </a:solidFill>
          <a:latin typeface="+mn-lt"/>
          <a:ea typeface="+mn-ea"/>
          <a:cs typeface="+mn-cs"/>
        </a:defRPr>
      </a:lvl6pPr>
      <a:lvl7pPr marL="2879811" algn="l" defTabSz="959937" rtl="0" eaLnBrk="1" latinLnBrk="0" hangingPunct="1">
        <a:defRPr kumimoji="1" sz="1890" kern="1200">
          <a:solidFill>
            <a:schemeClr val="tx1"/>
          </a:solidFill>
          <a:latin typeface="+mn-lt"/>
          <a:ea typeface="+mn-ea"/>
          <a:cs typeface="+mn-cs"/>
        </a:defRPr>
      </a:lvl7pPr>
      <a:lvl8pPr marL="3359780" algn="l" defTabSz="959937" rtl="0" eaLnBrk="1" latinLnBrk="0" hangingPunct="1">
        <a:defRPr kumimoji="1" sz="1890" kern="1200">
          <a:solidFill>
            <a:schemeClr val="tx1"/>
          </a:solidFill>
          <a:latin typeface="+mn-lt"/>
          <a:ea typeface="+mn-ea"/>
          <a:cs typeface="+mn-cs"/>
        </a:defRPr>
      </a:lvl8pPr>
      <a:lvl9pPr marL="3839748" algn="l" defTabSz="959937" rtl="0" eaLnBrk="1" latinLnBrk="0" hangingPunct="1">
        <a:defRPr kumimoji="1"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gray">
          <a:xfrm>
            <a:off x="702311" y="2422768"/>
            <a:ext cx="8676000" cy="208800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marL="0" marR="0" lvl="0" indent="0" algn="l" defTabSz="959937" rtl="0" eaLnBrk="1" fontAlgn="auto" latinLnBrk="0" hangingPunct="1">
              <a:lnSpc>
                <a:spcPct val="90000"/>
              </a:lnSpc>
              <a:spcBef>
                <a:spcPct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４　スマートシティ・スタートアップ</a:t>
            </a:r>
            <a:endParaRPr kumimoji="1" lang="en-US" altLang="ja-JP" sz="4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sp>
        <p:nvSpPr>
          <p:cNvPr id="5" name="テキスト ボックス 4"/>
          <p:cNvSpPr txBox="1"/>
          <p:nvPr/>
        </p:nvSpPr>
        <p:spPr>
          <a:xfrm>
            <a:off x="1889915" y="4510768"/>
            <a:ext cx="6300793" cy="784830"/>
          </a:xfrm>
          <a:prstGeom prst="rect">
            <a:avLst/>
          </a:prstGeom>
          <a:noFill/>
          <a:ln w="28575">
            <a:solidFill>
              <a:schemeClr val="tx2"/>
            </a:solidFill>
            <a:prstDash val="sysDot"/>
          </a:ln>
        </p:spPr>
        <p:txBody>
          <a:bodyPr wrap="square" rtlCol="0">
            <a:spAutoFit/>
          </a:bodyPr>
          <a:lstStyle/>
          <a:p>
            <a:pPr lvl="0" indent="85725">
              <a:defRPr/>
            </a:pPr>
            <a:r>
              <a:rPr kumimoji="1" lang="en-US" altLang="ja-JP" sz="1500" dirty="0">
                <a:latin typeface="BIZ UDPゴシック" panose="020B0400000000000000" pitchFamily="50" charset="-128"/>
                <a:ea typeface="BIZ UDPゴシック" panose="020B0400000000000000" pitchFamily="50" charset="-128"/>
              </a:rPr>
              <a:t>【</a:t>
            </a:r>
            <a:r>
              <a:rPr kumimoji="1" lang="ja-JP" altLang="en-US" sz="1500" dirty="0">
                <a:latin typeface="BIZ UDPゴシック" panose="020B0400000000000000" pitchFamily="50" charset="-128"/>
                <a:ea typeface="BIZ UDPゴシック" panose="020B0400000000000000" pitchFamily="50" charset="-128"/>
              </a:rPr>
              <a:t>項目</a:t>
            </a:r>
            <a:r>
              <a:rPr kumimoji="1" lang="en-US" altLang="ja-JP" sz="1500" dirty="0">
                <a:latin typeface="BIZ UDPゴシック" panose="020B0400000000000000" pitchFamily="50" charset="-128"/>
                <a:ea typeface="BIZ UDPゴシック" panose="020B0400000000000000" pitchFamily="50" charset="-128"/>
              </a:rPr>
              <a:t>】</a:t>
            </a:r>
          </a:p>
          <a:p>
            <a:pPr lvl="0" indent="271463">
              <a:defRPr/>
            </a:pPr>
            <a:r>
              <a:rPr kumimoji="1" lang="ja-JP" altLang="en-US" sz="1500" dirty="0">
                <a:latin typeface="BIZ UDPゴシック" panose="020B0400000000000000" pitchFamily="50" charset="-128"/>
                <a:ea typeface="BIZ UDPゴシック" panose="020B0400000000000000" pitchFamily="50" charset="-128"/>
              </a:rPr>
              <a:t>① スマートシティ</a:t>
            </a:r>
          </a:p>
          <a:p>
            <a:pPr lvl="0" indent="271463">
              <a:defRPr/>
            </a:pPr>
            <a:r>
              <a:rPr kumimoji="1" lang="ja-JP" altLang="en-US" sz="1500" dirty="0">
                <a:latin typeface="BIZ UDPゴシック" panose="020B0400000000000000" pitchFamily="50" charset="-128"/>
                <a:ea typeface="BIZ UDPゴシック" panose="020B0400000000000000" pitchFamily="50" charset="-128"/>
              </a:rPr>
              <a:t>② スタートアップ（ビジネス交流含む）</a:t>
            </a:r>
          </a:p>
        </p:txBody>
      </p:sp>
      <p:sp>
        <p:nvSpPr>
          <p:cNvPr id="2" name="スライド番号プレースホルダー 1">
            <a:extLst>
              <a:ext uri="{FF2B5EF4-FFF2-40B4-BE49-F238E27FC236}">
                <a16:creationId xmlns:a16="http://schemas.microsoft.com/office/drawing/2014/main" id="{03E8766C-0696-44F4-9E26-264D9CA02BC3}"/>
              </a:ext>
            </a:extLst>
          </p:cNvPr>
          <p:cNvSpPr>
            <a:spLocks noGrp="1"/>
          </p:cNvSpPr>
          <p:nvPr>
            <p:ph type="sldNum" sz="quarter" idx="12"/>
          </p:nvPr>
        </p:nvSpPr>
        <p:spPr/>
        <p:txBody>
          <a:bodyPr/>
          <a:lstStyle/>
          <a:p>
            <a:fld id="{29F2EF1E-626E-4657-9017-205445D3C8E1}" type="slidenum">
              <a:rPr kumimoji="1" lang="ja-JP" altLang="en-US" smtClean="0"/>
              <a:t>45</a:t>
            </a:fld>
            <a:endParaRPr kumimoji="1" lang="ja-JP" altLang="en-US" dirty="0"/>
          </a:p>
        </p:txBody>
      </p:sp>
    </p:spTree>
    <p:extLst>
      <p:ext uri="{BB962C8B-B14F-4D97-AF65-F5344CB8AC3E}">
        <p14:creationId xmlns:p14="http://schemas.microsoft.com/office/powerpoint/2010/main" val="915478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6850333E-581C-47F6-B005-C52D8E54A3C3}"/>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②</a:t>
            </a: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800" b="1" dirty="0">
                <a:latin typeface="BIZ UDPゴシック" panose="020B0400000000000000" pitchFamily="50" charset="-128"/>
                <a:ea typeface="BIZ UDPゴシック" panose="020B0400000000000000" pitchFamily="50" charset="-128"/>
              </a:rPr>
              <a:t>スタートアップ（ビジネス交流含む）</a:t>
            </a:r>
          </a:p>
        </p:txBody>
      </p:sp>
      <p:sp>
        <p:nvSpPr>
          <p:cNvPr id="9" name="ホームベース 4">
            <a:extLst>
              <a:ext uri="{FF2B5EF4-FFF2-40B4-BE49-F238E27FC236}">
                <a16:creationId xmlns:a16="http://schemas.microsoft.com/office/drawing/2014/main" id="{A9672E22-3FA2-4DD8-AE1A-4CEDDB0E3D68}"/>
              </a:ext>
            </a:extLst>
          </p:cNvPr>
          <p:cNvSpPr/>
          <p:nvPr/>
        </p:nvSpPr>
        <p:spPr bwMode="gray">
          <a:xfrm>
            <a:off x="180673" y="470692"/>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□海外との交流によるビジネスチャンス拡大</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20" name="楕円 19">
            <a:extLst>
              <a:ext uri="{FF2B5EF4-FFF2-40B4-BE49-F238E27FC236}">
                <a16:creationId xmlns:a16="http://schemas.microsoft.com/office/drawing/2014/main" id="{680EFFD5-79AE-4EF3-9D05-868F76205B3E}"/>
              </a:ext>
            </a:extLst>
          </p:cNvPr>
          <p:cNvSpPr/>
          <p:nvPr/>
        </p:nvSpPr>
        <p:spPr>
          <a:xfrm>
            <a:off x="180309" y="862903"/>
            <a:ext cx="2267464" cy="4129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取組内容</a:t>
            </a:r>
          </a:p>
        </p:txBody>
      </p:sp>
      <p:sp>
        <p:nvSpPr>
          <p:cNvPr id="17" name="楕円 16">
            <a:extLst>
              <a:ext uri="{FF2B5EF4-FFF2-40B4-BE49-F238E27FC236}">
                <a16:creationId xmlns:a16="http://schemas.microsoft.com/office/drawing/2014/main" id="{4564E360-6293-46DD-AE0B-0F819622C506}"/>
              </a:ext>
            </a:extLst>
          </p:cNvPr>
          <p:cNvSpPr/>
          <p:nvPr/>
        </p:nvSpPr>
        <p:spPr>
          <a:xfrm flipV="1">
            <a:off x="180309" y="727808"/>
            <a:ext cx="3690651" cy="51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8" name="表 8">
            <a:extLst>
              <a:ext uri="{FF2B5EF4-FFF2-40B4-BE49-F238E27FC236}">
                <a16:creationId xmlns:a16="http://schemas.microsoft.com/office/drawing/2014/main" id="{1BDDDA7C-DDD2-41D6-8388-D18C01636AD8}"/>
              </a:ext>
            </a:extLst>
          </p:cNvPr>
          <p:cNvGraphicFramePr>
            <a:graphicFrameLocks noGrp="1"/>
          </p:cNvGraphicFramePr>
          <p:nvPr>
            <p:extLst>
              <p:ext uri="{D42A27DB-BD31-4B8C-83A1-F6EECF244321}">
                <p14:modId xmlns:p14="http://schemas.microsoft.com/office/powerpoint/2010/main" val="136882749"/>
              </p:ext>
            </p:extLst>
          </p:nvPr>
        </p:nvGraphicFramePr>
        <p:xfrm>
          <a:off x="5040313" y="4668275"/>
          <a:ext cx="4593108" cy="2340741"/>
        </p:xfrm>
        <a:graphic>
          <a:graphicData uri="http://schemas.openxmlformats.org/drawingml/2006/table">
            <a:tbl>
              <a:tblPr firstRow="1" bandRow="1">
                <a:tableStyleId>{5C22544A-7EE6-4342-B048-85BDC9FD1C3A}</a:tableStyleId>
              </a:tblPr>
              <a:tblGrid>
                <a:gridCol w="1779823">
                  <a:extLst>
                    <a:ext uri="{9D8B030D-6E8A-4147-A177-3AD203B41FA5}">
                      <a16:colId xmlns:a16="http://schemas.microsoft.com/office/drawing/2014/main" val="3089532972"/>
                    </a:ext>
                  </a:extLst>
                </a:gridCol>
                <a:gridCol w="975047">
                  <a:extLst>
                    <a:ext uri="{9D8B030D-6E8A-4147-A177-3AD203B41FA5}">
                      <a16:colId xmlns:a16="http://schemas.microsoft.com/office/drawing/2014/main" val="559285434"/>
                    </a:ext>
                  </a:extLst>
                </a:gridCol>
                <a:gridCol w="961036">
                  <a:extLst>
                    <a:ext uri="{9D8B030D-6E8A-4147-A177-3AD203B41FA5}">
                      <a16:colId xmlns:a16="http://schemas.microsoft.com/office/drawing/2014/main" val="3993036332"/>
                    </a:ext>
                  </a:extLst>
                </a:gridCol>
                <a:gridCol w="877202">
                  <a:extLst>
                    <a:ext uri="{9D8B030D-6E8A-4147-A177-3AD203B41FA5}">
                      <a16:colId xmlns:a16="http://schemas.microsoft.com/office/drawing/2014/main" val="3325855010"/>
                    </a:ext>
                  </a:extLst>
                </a:gridCol>
              </a:tblGrid>
              <a:tr h="157713">
                <a:tc>
                  <a:txBody>
                    <a:bodyPr/>
                    <a:lstStyle/>
                    <a:p>
                      <a:pPr>
                        <a:lnSpc>
                          <a:spcPct val="150000"/>
                        </a:lnSpc>
                      </a:pPr>
                      <a:endParaRPr kumimoji="1" lang="ja-JP" altLang="en-US" sz="800" b="0" dirty="0">
                        <a:solidFill>
                          <a:schemeClr val="tx1"/>
                        </a:solidFill>
                        <a:latin typeface="BIZ UDPゴシック" panose="020B0400000000000000" pitchFamily="50" charset="-128"/>
                        <a:ea typeface="BIZ UDPゴシック" panose="020B0400000000000000" pitchFamily="50" charset="-128"/>
                      </a:endParaRPr>
                    </a:p>
                  </a:txBody>
                  <a:tcPr>
                    <a:solidFill>
                      <a:schemeClr val="accent5">
                        <a:lumMod val="60000"/>
                        <a:lumOff val="40000"/>
                      </a:schemeClr>
                    </a:solidFill>
                  </a:tcPr>
                </a:tc>
                <a:tc>
                  <a:txBody>
                    <a:bodyPr/>
                    <a:lstStyle/>
                    <a:p>
                      <a:pPr algn="ctr">
                        <a:lnSpc>
                          <a:spcPct val="150000"/>
                        </a:lnSpc>
                      </a:pPr>
                      <a:r>
                        <a:rPr kumimoji="1" lang="ja-JP" altLang="en-US" sz="800" b="0" dirty="0">
                          <a:solidFill>
                            <a:schemeClr val="tx1"/>
                          </a:solidFill>
                          <a:latin typeface="BIZ UDPゴシック" panose="020B0400000000000000" pitchFamily="50" charset="-128"/>
                          <a:ea typeface="BIZ UDPゴシック" panose="020B0400000000000000" pitchFamily="50" charset="-128"/>
                        </a:rPr>
                        <a:t>セミナー等の件数</a:t>
                      </a:r>
                    </a:p>
                  </a:txBody>
                  <a:tcPr>
                    <a:solidFill>
                      <a:schemeClr val="accent5">
                        <a:lumMod val="60000"/>
                        <a:lumOff val="40000"/>
                      </a:schemeClr>
                    </a:solidFill>
                  </a:tcPr>
                </a:tc>
                <a:tc>
                  <a:txBody>
                    <a:bodyPr/>
                    <a:lstStyle/>
                    <a:p>
                      <a:pPr algn="ctr">
                        <a:lnSpc>
                          <a:spcPct val="150000"/>
                        </a:lnSpc>
                      </a:pPr>
                      <a:r>
                        <a:rPr kumimoji="1" lang="ja-JP" altLang="en-US" sz="800" b="0" dirty="0">
                          <a:solidFill>
                            <a:schemeClr val="tx1"/>
                          </a:solidFill>
                          <a:latin typeface="BIZ UDPゴシック" panose="020B0400000000000000" pitchFamily="50" charset="-128"/>
                          <a:ea typeface="BIZ UDPゴシック" panose="020B0400000000000000" pitchFamily="50" charset="-128"/>
                        </a:rPr>
                        <a:t>府内（国内）企業</a:t>
                      </a:r>
                    </a:p>
                  </a:txBody>
                  <a:tcPr>
                    <a:solidFill>
                      <a:schemeClr val="accent5">
                        <a:lumMod val="60000"/>
                        <a:lumOff val="40000"/>
                      </a:schemeClr>
                    </a:solidFill>
                  </a:tcPr>
                </a:tc>
                <a:tc>
                  <a:txBody>
                    <a:bodyPr/>
                    <a:lstStyle/>
                    <a:p>
                      <a:pPr algn="ctr">
                        <a:lnSpc>
                          <a:spcPct val="150000"/>
                        </a:lnSpc>
                      </a:pPr>
                      <a:r>
                        <a:rPr kumimoji="1" lang="ja-JP" altLang="en-US" sz="800" b="0" dirty="0">
                          <a:solidFill>
                            <a:schemeClr val="tx1"/>
                          </a:solidFill>
                          <a:latin typeface="BIZ UDPゴシック" panose="020B0400000000000000" pitchFamily="50" charset="-128"/>
                          <a:ea typeface="BIZ UDPゴシック" panose="020B0400000000000000" pitchFamily="50" charset="-128"/>
                        </a:rPr>
                        <a:t>海外企業</a:t>
                      </a:r>
                    </a:p>
                  </a:txBody>
                  <a:tcPr>
                    <a:solidFill>
                      <a:schemeClr val="accent5">
                        <a:lumMod val="60000"/>
                        <a:lumOff val="40000"/>
                      </a:schemeClr>
                    </a:solidFill>
                  </a:tcPr>
                </a:tc>
                <a:extLst>
                  <a:ext uri="{0D108BD9-81ED-4DB2-BD59-A6C34878D82A}">
                    <a16:rowId xmlns:a16="http://schemas.microsoft.com/office/drawing/2014/main" val="1721298366"/>
                  </a:ext>
                </a:extLst>
              </a:tr>
              <a:tr h="170026">
                <a:tc>
                  <a:txBody>
                    <a:bodyPr/>
                    <a:lstStyle/>
                    <a:p>
                      <a:pPr>
                        <a:lnSpc>
                          <a:spcPct val="150000"/>
                        </a:lnSpc>
                      </a:pPr>
                      <a:r>
                        <a:rPr kumimoji="1" lang="ja-JP" altLang="en-US" sz="800" b="0" dirty="0">
                          <a:solidFill>
                            <a:schemeClr val="tx1"/>
                          </a:solidFill>
                          <a:latin typeface="BIZ UDPゴシック" panose="020B0400000000000000" pitchFamily="50" charset="-128"/>
                          <a:ea typeface="BIZ UDPゴシック" panose="020B0400000000000000" pitchFamily="50" charset="-128"/>
                        </a:rPr>
                        <a:t>スタートアップ関連</a:t>
                      </a:r>
                      <a:endParaRPr kumimoji="1" lang="en-US" altLang="ja-JP" sz="800" b="0" dirty="0">
                        <a:solidFill>
                          <a:schemeClr val="tx1"/>
                        </a:solidFill>
                        <a:latin typeface="BIZ UDPゴシック" panose="020B0400000000000000" pitchFamily="50" charset="-128"/>
                        <a:ea typeface="BIZ UDPゴシック" panose="020B0400000000000000" pitchFamily="50" charset="-128"/>
                      </a:endParaRPr>
                    </a:p>
                  </a:txBody>
                  <a:tcPr>
                    <a:solidFill>
                      <a:schemeClr val="accent3">
                        <a:lumMod val="20000"/>
                        <a:lumOff val="80000"/>
                      </a:schemeClr>
                    </a:solidFill>
                  </a:tcPr>
                </a:tc>
                <a:tc>
                  <a:txBody>
                    <a:bodyPr/>
                    <a:lstStyle/>
                    <a:p>
                      <a:pPr algn="r">
                        <a:lnSpc>
                          <a:spcPct val="150000"/>
                        </a:lnSpc>
                      </a:pPr>
                      <a:r>
                        <a:rPr kumimoji="1" lang="en-US" altLang="ja-JP" sz="900" b="0" dirty="0">
                          <a:solidFill>
                            <a:schemeClr val="tx1"/>
                          </a:solidFill>
                          <a:latin typeface="BIZ UDPゴシック" panose="020B0400000000000000" pitchFamily="50" charset="-128"/>
                          <a:ea typeface="BIZ UDPゴシック" panose="020B0400000000000000" pitchFamily="50" charset="-128"/>
                        </a:rPr>
                        <a:t>23</a:t>
                      </a:r>
                      <a:r>
                        <a:rPr kumimoji="1" lang="ja-JP" altLang="en-US" sz="900" b="0" dirty="0">
                          <a:solidFill>
                            <a:schemeClr val="tx1"/>
                          </a:solidFill>
                          <a:latin typeface="BIZ UDPゴシック" panose="020B0400000000000000" pitchFamily="50" charset="-128"/>
                          <a:ea typeface="BIZ UDPゴシック" panose="020B0400000000000000" pitchFamily="50" charset="-128"/>
                        </a:rPr>
                        <a:t>件</a:t>
                      </a:r>
                    </a:p>
                  </a:txBody>
                  <a:tcPr>
                    <a:solidFill>
                      <a:schemeClr val="accent3">
                        <a:lumMod val="20000"/>
                        <a:lumOff val="80000"/>
                      </a:schemeClr>
                    </a:solidFill>
                  </a:tcPr>
                </a:tc>
                <a:tc>
                  <a:txBody>
                    <a:bodyPr/>
                    <a:lstStyle/>
                    <a:p>
                      <a:pPr algn="r">
                        <a:lnSpc>
                          <a:spcPct val="150000"/>
                        </a:lnSpc>
                      </a:pPr>
                      <a:r>
                        <a:rPr kumimoji="1" lang="en-US" altLang="ja-JP" sz="900" b="0" dirty="0">
                          <a:solidFill>
                            <a:schemeClr val="tx1"/>
                          </a:solidFill>
                          <a:latin typeface="BIZ UDPゴシック" panose="020B0400000000000000" pitchFamily="50" charset="-128"/>
                          <a:ea typeface="BIZ UDPゴシック" panose="020B0400000000000000" pitchFamily="50" charset="-128"/>
                        </a:rPr>
                        <a:t>5,392</a:t>
                      </a:r>
                      <a:r>
                        <a:rPr kumimoji="1" lang="ja-JP" altLang="en-US" sz="900" b="0" dirty="0">
                          <a:solidFill>
                            <a:schemeClr val="tx1"/>
                          </a:solidFill>
                          <a:latin typeface="BIZ UDPゴシック" panose="020B0400000000000000" pitchFamily="50" charset="-128"/>
                          <a:ea typeface="BIZ UDPゴシック" panose="020B0400000000000000" pitchFamily="50" charset="-128"/>
                        </a:rPr>
                        <a:t>社</a:t>
                      </a:r>
                    </a:p>
                  </a:txBody>
                  <a:tcPr>
                    <a:solidFill>
                      <a:schemeClr val="accent3">
                        <a:lumMod val="20000"/>
                        <a:lumOff val="80000"/>
                      </a:schemeClr>
                    </a:solidFill>
                  </a:tcPr>
                </a:tc>
                <a:tc>
                  <a:txBody>
                    <a:bodyPr/>
                    <a:lstStyle/>
                    <a:p>
                      <a:pPr algn="r">
                        <a:lnSpc>
                          <a:spcPct val="150000"/>
                        </a:lnSpc>
                      </a:pPr>
                      <a:r>
                        <a:rPr kumimoji="1" lang="en-US" altLang="ja-JP" sz="900" b="0" dirty="0">
                          <a:solidFill>
                            <a:schemeClr val="tx1"/>
                          </a:solidFill>
                          <a:latin typeface="BIZ UDPゴシック" panose="020B0400000000000000" pitchFamily="50" charset="-128"/>
                          <a:ea typeface="BIZ UDPゴシック" panose="020B0400000000000000" pitchFamily="50" charset="-128"/>
                        </a:rPr>
                        <a:t>452</a:t>
                      </a:r>
                      <a:r>
                        <a:rPr kumimoji="1" lang="ja-JP" altLang="en-US" sz="900" b="0" dirty="0">
                          <a:solidFill>
                            <a:schemeClr val="tx1"/>
                          </a:solidFill>
                          <a:latin typeface="BIZ UDPゴシック" panose="020B0400000000000000" pitchFamily="50" charset="-128"/>
                          <a:ea typeface="BIZ UDPゴシック" panose="020B0400000000000000" pitchFamily="50" charset="-128"/>
                        </a:rPr>
                        <a:t>社</a:t>
                      </a:r>
                    </a:p>
                  </a:txBody>
                  <a:tcPr>
                    <a:solidFill>
                      <a:schemeClr val="accent3">
                        <a:lumMod val="20000"/>
                        <a:lumOff val="80000"/>
                      </a:schemeClr>
                    </a:solidFill>
                  </a:tcPr>
                </a:tc>
                <a:extLst>
                  <a:ext uri="{0D108BD9-81ED-4DB2-BD59-A6C34878D82A}">
                    <a16:rowId xmlns:a16="http://schemas.microsoft.com/office/drawing/2014/main" val="1391201709"/>
                  </a:ext>
                </a:extLst>
              </a:tr>
              <a:tr h="170026">
                <a:tc>
                  <a:txBody>
                    <a:bodyPr/>
                    <a:lstStyle/>
                    <a:p>
                      <a:pPr>
                        <a:lnSpc>
                          <a:spcPct val="150000"/>
                        </a:lnSpc>
                      </a:pPr>
                      <a:r>
                        <a:rPr kumimoji="1" lang="ja-JP" altLang="en-US" sz="800" b="0" dirty="0">
                          <a:solidFill>
                            <a:schemeClr val="tx1"/>
                          </a:solidFill>
                          <a:latin typeface="BIZ UDPゴシック" panose="020B0400000000000000" pitchFamily="50" charset="-128"/>
                          <a:ea typeface="BIZ UDPゴシック" panose="020B0400000000000000" pitchFamily="50" charset="-128"/>
                        </a:rPr>
                        <a:t>カーボンニュートラル関連</a:t>
                      </a:r>
                      <a:endParaRPr kumimoji="1" lang="en-US" altLang="ja-JP" sz="800" b="0" dirty="0">
                        <a:solidFill>
                          <a:schemeClr val="tx1"/>
                        </a:solidFill>
                        <a:latin typeface="BIZ UDPゴシック" panose="020B0400000000000000" pitchFamily="50" charset="-128"/>
                        <a:ea typeface="BIZ UDPゴシック" panose="020B0400000000000000" pitchFamily="50" charset="-128"/>
                      </a:endParaRPr>
                    </a:p>
                  </a:txBody>
                  <a:tcPr>
                    <a:solidFill>
                      <a:schemeClr val="accent3">
                        <a:lumMod val="20000"/>
                        <a:lumOff val="80000"/>
                      </a:schemeClr>
                    </a:solidFill>
                  </a:tcPr>
                </a:tc>
                <a:tc>
                  <a:txBody>
                    <a:bodyPr/>
                    <a:lstStyle/>
                    <a:p>
                      <a:pPr algn="r">
                        <a:lnSpc>
                          <a:spcPct val="150000"/>
                        </a:lnSpc>
                      </a:pPr>
                      <a:r>
                        <a:rPr kumimoji="1" lang="en-US" altLang="ja-JP" sz="900" b="0" dirty="0">
                          <a:solidFill>
                            <a:schemeClr val="tx1"/>
                          </a:solidFill>
                          <a:latin typeface="BIZ UDPゴシック" panose="020B0400000000000000" pitchFamily="50" charset="-128"/>
                          <a:ea typeface="BIZ UDPゴシック" panose="020B0400000000000000" pitchFamily="50" charset="-128"/>
                        </a:rPr>
                        <a:t>24</a:t>
                      </a:r>
                      <a:r>
                        <a:rPr kumimoji="1" lang="ja-JP" altLang="en-US" sz="900" b="0" dirty="0">
                          <a:solidFill>
                            <a:schemeClr val="tx1"/>
                          </a:solidFill>
                          <a:latin typeface="BIZ UDPゴシック" panose="020B0400000000000000" pitchFamily="50" charset="-128"/>
                          <a:ea typeface="BIZ UDPゴシック" panose="020B0400000000000000" pitchFamily="50" charset="-128"/>
                        </a:rPr>
                        <a:t>件</a:t>
                      </a:r>
                    </a:p>
                  </a:txBody>
                  <a:tcPr>
                    <a:solidFill>
                      <a:schemeClr val="accent3">
                        <a:lumMod val="20000"/>
                        <a:lumOff val="80000"/>
                      </a:schemeClr>
                    </a:solidFill>
                  </a:tcPr>
                </a:tc>
                <a:tc>
                  <a:txBody>
                    <a:bodyPr/>
                    <a:lstStyle/>
                    <a:p>
                      <a:pPr algn="r">
                        <a:lnSpc>
                          <a:spcPct val="150000"/>
                        </a:lnSpc>
                      </a:pPr>
                      <a:r>
                        <a:rPr kumimoji="1" lang="en-US" altLang="ja-JP" sz="900" b="0" dirty="0">
                          <a:solidFill>
                            <a:schemeClr val="tx1"/>
                          </a:solidFill>
                          <a:latin typeface="BIZ UDPゴシック" panose="020B0400000000000000" pitchFamily="50" charset="-128"/>
                          <a:ea typeface="BIZ UDPゴシック" panose="020B0400000000000000" pitchFamily="50" charset="-128"/>
                        </a:rPr>
                        <a:t>2,355</a:t>
                      </a:r>
                      <a:r>
                        <a:rPr kumimoji="1" lang="ja-JP" altLang="en-US" sz="900" b="0" dirty="0">
                          <a:solidFill>
                            <a:schemeClr val="tx1"/>
                          </a:solidFill>
                          <a:latin typeface="BIZ UDPゴシック" panose="020B0400000000000000" pitchFamily="50" charset="-128"/>
                          <a:ea typeface="BIZ UDPゴシック" panose="020B0400000000000000" pitchFamily="50" charset="-128"/>
                        </a:rPr>
                        <a:t>社</a:t>
                      </a:r>
                    </a:p>
                  </a:txBody>
                  <a:tcPr>
                    <a:solidFill>
                      <a:schemeClr val="accent3">
                        <a:lumMod val="20000"/>
                        <a:lumOff val="80000"/>
                      </a:schemeClr>
                    </a:solidFill>
                  </a:tcPr>
                </a:tc>
                <a:tc>
                  <a:txBody>
                    <a:bodyPr/>
                    <a:lstStyle/>
                    <a:p>
                      <a:pPr algn="r">
                        <a:lnSpc>
                          <a:spcPct val="150000"/>
                        </a:lnSpc>
                      </a:pPr>
                      <a:r>
                        <a:rPr kumimoji="1" lang="en-US" altLang="ja-JP" sz="900" b="0" dirty="0">
                          <a:solidFill>
                            <a:schemeClr val="tx1"/>
                          </a:solidFill>
                          <a:latin typeface="BIZ UDPゴシック" panose="020B0400000000000000" pitchFamily="50" charset="-128"/>
                          <a:ea typeface="BIZ UDPゴシック" panose="020B0400000000000000" pitchFamily="50" charset="-128"/>
                        </a:rPr>
                        <a:t>130</a:t>
                      </a:r>
                      <a:r>
                        <a:rPr kumimoji="1" lang="ja-JP" altLang="en-US" sz="900" b="0" dirty="0">
                          <a:solidFill>
                            <a:schemeClr val="tx1"/>
                          </a:solidFill>
                          <a:latin typeface="BIZ UDPゴシック" panose="020B0400000000000000" pitchFamily="50" charset="-128"/>
                          <a:ea typeface="BIZ UDPゴシック" panose="020B0400000000000000" pitchFamily="50" charset="-128"/>
                        </a:rPr>
                        <a:t>社</a:t>
                      </a:r>
                    </a:p>
                  </a:txBody>
                  <a:tcPr>
                    <a:solidFill>
                      <a:schemeClr val="accent3">
                        <a:lumMod val="20000"/>
                        <a:lumOff val="80000"/>
                      </a:schemeClr>
                    </a:solidFill>
                  </a:tcPr>
                </a:tc>
                <a:extLst>
                  <a:ext uri="{0D108BD9-81ED-4DB2-BD59-A6C34878D82A}">
                    <a16:rowId xmlns:a16="http://schemas.microsoft.com/office/drawing/2014/main" val="2654071895"/>
                  </a:ext>
                </a:extLst>
              </a:tr>
              <a:tr h="170026">
                <a:tc>
                  <a:txBody>
                    <a:bodyPr/>
                    <a:lstStyle/>
                    <a:p>
                      <a:pPr>
                        <a:lnSpc>
                          <a:spcPct val="150000"/>
                        </a:lnSpc>
                      </a:pPr>
                      <a:r>
                        <a:rPr kumimoji="1" lang="ja-JP" altLang="en-US" sz="800" b="0" dirty="0">
                          <a:solidFill>
                            <a:schemeClr val="tx1"/>
                          </a:solidFill>
                          <a:latin typeface="BIZ UDPゴシック" panose="020B0400000000000000" pitchFamily="50" charset="-128"/>
                          <a:ea typeface="BIZ UDPゴシック" panose="020B0400000000000000" pitchFamily="50" charset="-128"/>
                        </a:rPr>
                        <a:t>ライフサイエンス関連　　　　　　　　　　　　　　　　　　　　　　　　　　　　</a:t>
                      </a:r>
                    </a:p>
                  </a:txBody>
                  <a:tcPr>
                    <a:solidFill>
                      <a:schemeClr val="accent3">
                        <a:lumMod val="20000"/>
                        <a:lumOff val="80000"/>
                      </a:schemeClr>
                    </a:solidFill>
                  </a:tcPr>
                </a:tc>
                <a:tc>
                  <a:txBody>
                    <a:bodyPr/>
                    <a:lstStyle/>
                    <a:p>
                      <a:pPr algn="r">
                        <a:lnSpc>
                          <a:spcPct val="150000"/>
                        </a:lnSpc>
                      </a:pPr>
                      <a:r>
                        <a:rPr kumimoji="1" lang="en-US" altLang="ja-JP" sz="900" b="0" dirty="0">
                          <a:solidFill>
                            <a:schemeClr val="tx1"/>
                          </a:solidFill>
                          <a:latin typeface="BIZ UDPゴシック" panose="020B0400000000000000" pitchFamily="50" charset="-128"/>
                          <a:ea typeface="BIZ UDPゴシック" panose="020B0400000000000000" pitchFamily="50" charset="-128"/>
                        </a:rPr>
                        <a:t>36</a:t>
                      </a:r>
                      <a:r>
                        <a:rPr kumimoji="1" lang="ja-JP" altLang="en-US" sz="900" b="0" dirty="0">
                          <a:solidFill>
                            <a:schemeClr val="tx1"/>
                          </a:solidFill>
                          <a:latin typeface="BIZ UDPゴシック" panose="020B0400000000000000" pitchFamily="50" charset="-128"/>
                          <a:ea typeface="BIZ UDPゴシック" panose="020B0400000000000000" pitchFamily="50" charset="-128"/>
                        </a:rPr>
                        <a:t>件</a:t>
                      </a:r>
                    </a:p>
                  </a:txBody>
                  <a:tcPr>
                    <a:solidFill>
                      <a:schemeClr val="accent3">
                        <a:lumMod val="20000"/>
                        <a:lumOff val="80000"/>
                      </a:schemeClr>
                    </a:solidFill>
                  </a:tcPr>
                </a:tc>
                <a:tc>
                  <a:txBody>
                    <a:bodyPr/>
                    <a:lstStyle/>
                    <a:p>
                      <a:pPr algn="r">
                        <a:lnSpc>
                          <a:spcPct val="150000"/>
                        </a:lnSpc>
                      </a:pPr>
                      <a:r>
                        <a:rPr kumimoji="1" lang="ja-JP" altLang="en-US" sz="900" b="0" dirty="0">
                          <a:solidFill>
                            <a:schemeClr val="tx1"/>
                          </a:solidFill>
                          <a:latin typeface="BIZ UDPゴシック" panose="020B0400000000000000" pitchFamily="50" charset="-128"/>
                          <a:ea typeface="BIZ UDPゴシック" panose="020B0400000000000000" pitchFamily="50" charset="-128"/>
                        </a:rPr>
                        <a:t>１，</a:t>
                      </a:r>
                      <a:r>
                        <a:rPr kumimoji="1" lang="en-US" altLang="ja-JP" sz="900" b="0" dirty="0">
                          <a:solidFill>
                            <a:schemeClr val="tx1"/>
                          </a:solidFill>
                          <a:latin typeface="BIZ UDPゴシック" panose="020B0400000000000000" pitchFamily="50" charset="-128"/>
                          <a:ea typeface="BIZ UDPゴシック" panose="020B0400000000000000" pitchFamily="50" charset="-128"/>
                        </a:rPr>
                        <a:t>949</a:t>
                      </a:r>
                      <a:r>
                        <a:rPr kumimoji="1" lang="ja-JP" altLang="en-US" sz="900" b="0" dirty="0">
                          <a:solidFill>
                            <a:schemeClr val="tx1"/>
                          </a:solidFill>
                          <a:latin typeface="BIZ UDPゴシック" panose="020B0400000000000000" pitchFamily="50" charset="-128"/>
                          <a:ea typeface="BIZ UDPゴシック" panose="020B0400000000000000" pitchFamily="50" charset="-128"/>
                        </a:rPr>
                        <a:t>社</a:t>
                      </a:r>
                    </a:p>
                  </a:txBody>
                  <a:tcPr>
                    <a:solidFill>
                      <a:schemeClr val="accent3">
                        <a:lumMod val="20000"/>
                        <a:lumOff val="80000"/>
                      </a:schemeClr>
                    </a:solidFill>
                  </a:tcPr>
                </a:tc>
                <a:tc>
                  <a:txBody>
                    <a:bodyPr/>
                    <a:lstStyle/>
                    <a:p>
                      <a:pPr algn="r">
                        <a:lnSpc>
                          <a:spcPct val="150000"/>
                        </a:lnSpc>
                      </a:pPr>
                      <a:r>
                        <a:rPr kumimoji="1" lang="en-US" altLang="ja-JP" sz="900" b="0" dirty="0">
                          <a:solidFill>
                            <a:schemeClr val="tx1"/>
                          </a:solidFill>
                          <a:latin typeface="BIZ UDPゴシック" panose="020B0400000000000000" pitchFamily="50" charset="-128"/>
                          <a:ea typeface="BIZ UDPゴシック" panose="020B0400000000000000" pitchFamily="50" charset="-128"/>
                        </a:rPr>
                        <a:t>1,166</a:t>
                      </a:r>
                      <a:r>
                        <a:rPr kumimoji="1" lang="ja-JP" altLang="en-US" sz="900" b="0" dirty="0">
                          <a:solidFill>
                            <a:schemeClr val="tx1"/>
                          </a:solidFill>
                          <a:latin typeface="BIZ UDPゴシック" panose="020B0400000000000000" pitchFamily="50" charset="-128"/>
                          <a:ea typeface="BIZ UDPゴシック" panose="020B0400000000000000" pitchFamily="50" charset="-128"/>
                        </a:rPr>
                        <a:t>社</a:t>
                      </a:r>
                    </a:p>
                  </a:txBody>
                  <a:tcPr>
                    <a:solidFill>
                      <a:schemeClr val="accent3">
                        <a:lumMod val="20000"/>
                        <a:lumOff val="80000"/>
                      </a:schemeClr>
                    </a:solidFill>
                  </a:tcPr>
                </a:tc>
                <a:extLst>
                  <a:ext uri="{0D108BD9-81ED-4DB2-BD59-A6C34878D82A}">
                    <a16:rowId xmlns:a16="http://schemas.microsoft.com/office/drawing/2014/main" val="3294738033"/>
                  </a:ext>
                </a:extLst>
              </a:tr>
              <a:tr h="170026">
                <a:tc>
                  <a:txBody>
                    <a:bodyPr/>
                    <a:lstStyle/>
                    <a:p>
                      <a:pPr>
                        <a:lnSpc>
                          <a:spcPct val="150000"/>
                        </a:lnSpc>
                      </a:pPr>
                      <a:r>
                        <a:rPr kumimoji="1" lang="ja-JP" altLang="en-US" sz="800" b="0" dirty="0">
                          <a:solidFill>
                            <a:schemeClr val="tx1"/>
                          </a:solidFill>
                          <a:latin typeface="BIZ UDPゴシック" panose="020B0400000000000000" pitchFamily="50" charset="-128"/>
                          <a:ea typeface="BIZ UDPゴシック" panose="020B0400000000000000" pitchFamily="50" charset="-128"/>
                        </a:rPr>
                        <a:t>モビリティ関連、その他（ロボット等）</a:t>
                      </a:r>
                      <a:endParaRPr kumimoji="1" lang="en-US" altLang="ja-JP" sz="800" b="0" dirty="0">
                        <a:solidFill>
                          <a:schemeClr val="tx1"/>
                        </a:solidFill>
                        <a:latin typeface="BIZ UDPゴシック" panose="020B0400000000000000" pitchFamily="50" charset="-128"/>
                        <a:ea typeface="BIZ UDPゴシック" panose="020B0400000000000000" pitchFamily="50" charset="-128"/>
                      </a:endParaRPr>
                    </a:p>
                  </a:txBody>
                  <a:tcPr>
                    <a:solidFill>
                      <a:schemeClr val="accent3">
                        <a:lumMod val="20000"/>
                        <a:lumOff val="80000"/>
                      </a:schemeClr>
                    </a:solidFill>
                  </a:tcPr>
                </a:tc>
                <a:tc>
                  <a:txBody>
                    <a:bodyPr/>
                    <a:lstStyle/>
                    <a:p>
                      <a:pPr algn="r">
                        <a:lnSpc>
                          <a:spcPct val="150000"/>
                        </a:lnSpc>
                      </a:pPr>
                      <a:r>
                        <a:rPr kumimoji="1" lang="ja-JP" altLang="en-US" sz="900" b="0" dirty="0">
                          <a:solidFill>
                            <a:schemeClr val="tx1"/>
                          </a:solidFill>
                          <a:latin typeface="BIZ UDPゴシック" panose="020B0400000000000000" pitchFamily="50" charset="-128"/>
                          <a:ea typeface="BIZ UDPゴシック" panose="020B0400000000000000" pitchFamily="50" charset="-128"/>
                        </a:rPr>
                        <a:t>１０件</a:t>
                      </a:r>
                    </a:p>
                  </a:txBody>
                  <a:tcPr>
                    <a:solidFill>
                      <a:schemeClr val="accent3">
                        <a:lumMod val="20000"/>
                        <a:lumOff val="80000"/>
                      </a:schemeClr>
                    </a:solidFill>
                  </a:tcPr>
                </a:tc>
                <a:tc>
                  <a:txBody>
                    <a:bodyPr/>
                    <a:lstStyle/>
                    <a:p>
                      <a:pPr algn="r">
                        <a:lnSpc>
                          <a:spcPct val="150000"/>
                        </a:lnSpc>
                      </a:pPr>
                      <a:r>
                        <a:rPr kumimoji="1" lang="en-US" altLang="ja-JP" sz="900" b="0" dirty="0">
                          <a:solidFill>
                            <a:schemeClr val="tx1"/>
                          </a:solidFill>
                          <a:latin typeface="BIZ UDPゴシック" panose="020B0400000000000000" pitchFamily="50" charset="-128"/>
                          <a:ea typeface="BIZ UDPゴシック" panose="020B0400000000000000" pitchFamily="50" charset="-128"/>
                        </a:rPr>
                        <a:t>1</a:t>
                      </a:r>
                      <a:r>
                        <a:rPr kumimoji="1" lang="ja-JP" altLang="en-US" sz="900" b="0" dirty="0">
                          <a:solidFill>
                            <a:schemeClr val="tx1"/>
                          </a:solidFill>
                          <a:latin typeface="BIZ UDPゴシック" panose="020B0400000000000000" pitchFamily="50" charset="-128"/>
                          <a:ea typeface="BIZ UDPゴシック" panose="020B0400000000000000" pitchFamily="50" charset="-128"/>
                        </a:rPr>
                        <a:t>２０社</a:t>
                      </a:r>
                    </a:p>
                  </a:txBody>
                  <a:tcPr>
                    <a:solidFill>
                      <a:schemeClr val="accent3">
                        <a:lumMod val="20000"/>
                        <a:lumOff val="80000"/>
                      </a:schemeClr>
                    </a:solidFill>
                  </a:tcPr>
                </a:tc>
                <a:tc>
                  <a:txBody>
                    <a:bodyPr/>
                    <a:lstStyle/>
                    <a:p>
                      <a:pPr algn="r">
                        <a:lnSpc>
                          <a:spcPct val="150000"/>
                        </a:lnSpc>
                      </a:pPr>
                      <a:r>
                        <a:rPr kumimoji="1" lang="ja-JP" altLang="en-US" sz="900" b="0" dirty="0">
                          <a:solidFill>
                            <a:schemeClr val="tx1"/>
                          </a:solidFill>
                          <a:latin typeface="BIZ UDPゴシック" panose="020B0400000000000000" pitchFamily="50" charset="-128"/>
                          <a:ea typeface="BIZ UDPゴシック" panose="020B0400000000000000" pitchFamily="50" charset="-128"/>
                        </a:rPr>
                        <a:t>２３社</a:t>
                      </a:r>
                    </a:p>
                  </a:txBody>
                  <a:tcPr>
                    <a:solidFill>
                      <a:schemeClr val="accent3">
                        <a:lumMod val="20000"/>
                        <a:lumOff val="80000"/>
                      </a:schemeClr>
                    </a:solidFill>
                  </a:tcPr>
                </a:tc>
                <a:extLst>
                  <a:ext uri="{0D108BD9-81ED-4DB2-BD59-A6C34878D82A}">
                    <a16:rowId xmlns:a16="http://schemas.microsoft.com/office/drawing/2014/main" val="1042994642"/>
                  </a:ext>
                </a:extLst>
              </a:tr>
              <a:tr h="170026">
                <a:tc>
                  <a:txBody>
                    <a:bodyPr/>
                    <a:lstStyle/>
                    <a:p>
                      <a:pPr>
                        <a:lnSpc>
                          <a:spcPct val="150000"/>
                        </a:lnSpc>
                      </a:pPr>
                      <a:r>
                        <a:rPr kumimoji="1" lang="ja-JP" altLang="en-US" sz="800" b="0" dirty="0">
                          <a:solidFill>
                            <a:schemeClr val="tx1"/>
                          </a:solidFill>
                          <a:latin typeface="BIZ UDPゴシック" panose="020B0400000000000000" pitchFamily="50" charset="-128"/>
                          <a:ea typeface="BIZ UDPゴシック" panose="020B0400000000000000" pitchFamily="50" charset="-128"/>
                        </a:rPr>
                        <a:t>その他、国際ビジネス交流</a:t>
                      </a:r>
                      <a:endParaRPr kumimoji="1" lang="en-US" altLang="ja-JP" sz="800" b="0" dirty="0">
                        <a:solidFill>
                          <a:schemeClr val="tx1"/>
                        </a:solidFill>
                        <a:latin typeface="BIZ UDPゴシック" panose="020B0400000000000000" pitchFamily="50" charset="-128"/>
                        <a:ea typeface="BIZ UDPゴシック" panose="020B0400000000000000" pitchFamily="50" charset="-128"/>
                      </a:endParaRPr>
                    </a:p>
                  </a:txBody>
                  <a:tcPr>
                    <a:solidFill>
                      <a:schemeClr val="accent3">
                        <a:lumMod val="20000"/>
                        <a:lumOff val="80000"/>
                      </a:schemeClr>
                    </a:solidFill>
                  </a:tcPr>
                </a:tc>
                <a:tc>
                  <a:txBody>
                    <a:bodyPr/>
                    <a:lstStyle/>
                    <a:p>
                      <a:pPr algn="r">
                        <a:lnSpc>
                          <a:spcPct val="150000"/>
                        </a:lnSpc>
                      </a:pPr>
                      <a:r>
                        <a:rPr kumimoji="1" lang="en-US" altLang="ja-JP" sz="900" b="0" dirty="0">
                          <a:solidFill>
                            <a:schemeClr val="tx1"/>
                          </a:solidFill>
                          <a:latin typeface="BIZ UDPゴシック" panose="020B0400000000000000" pitchFamily="50" charset="-128"/>
                          <a:ea typeface="BIZ UDPゴシック" panose="020B0400000000000000" pitchFamily="50" charset="-128"/>
                        </a:rPr>
                        <a:t>1</a:t>
                      </a:r>
                      <a:r>
                        <a:rPr kumimoji="1" lang="ja-JP" altLang="en-US" sz="900" b="0" dirty="0">
                          <a:solidFill>
                            <a:schemeClr val="tx1"/>
                          </a:solidFill>
                          <a:latin typeface="BIZ UDPゴシック" panose="020B0400000000000000" pitchFamily="50" charset="-128"/>
                          <a:ea typeface="BIZ UDPゴシック" panose="020B0400000000000000" pitchFamily="50" charset="-128"/>
                        </a:rPr>
                        <a:t>６１件</a:t>
                      </a:r>
                    </a:p>
                  </a:txBody>
                  <a:tcPr>
                    <a:solidFill>
                      <a:schemeClr val="accent3">
                        <a:lumMod val="20000"/>
                        <a:lumOff val="80000"/>
                      </a:schemeClr>
                    </a:solidFill>
                  </a:tcPr>
                </a:tc>
                <a:tc>
                  <a:txBody>
                    <a:bodyPr/>
                    <a:lstStyle/>
                    <a:p>
                      <a:pPr algn="r">
                        <a:lnSpc>
                          <a:spcPct val="150000"/>
                        </a:lnSpc>
                      </a:pPr>
                      <a:r>
                        <a:rPr kumimoji="1" lang="en-US" altLang="ja-JP" sz="900" b="0" dirty="0">
                          <a:solidFill>
                            <a:schemeClr val="tx1"/>
                          </a:solidFill>
                          <a:latin typeface="BIZ UDPゴシック" panose="020B0400000000000000" pitchFamily="50" charset="-128"/>
                          <a:ea typeface="BIZ UDPゴシック" panose="020B0400000000000000" pitchFamily="50" charset="-128"/>
                        </a:rPr>
                        <a:t>6,</a:t>
                      </a:r>
                      <a:r>
                        <a:rPr kumimoji="1" lang="ja-JP" altLang="en-US" sz="900" b="0" dirty="0">
                          <a:solidFill>
                            <a:schemeClr val="tx1"/>
                          </a:solidFill>
                          <a:latin typeface="BIZ UDPゴシック" panose="020B0400000000000000" pitchFamily="50" charset="-128"/>
                          <a:ea typeface="BIZ UDPゴシック" panose="020B0400000000000000" pitchFamily="50" charset="-128"/>
                        </a:rPr>
                        <a:t>９９１社</a:t>
                      </a:r>
                    </a:p>
                  </a:txBody>
                  <a:tcPr>
                    <a:solidFill>
                      <a:schemeClr val="accent3">
                        <a:lumMod val="20000"/>
                        <a:lumOff val="80000"/>
                      </a:schemeClr>
                    </a:solidFill>
                  </a:tcPr>
                </a:tc>
                <a:tc>
                  <a:txBody>
                    <a:bodyPr/>
                    <a:lstStyle/>
                    <a:p>
                      <a:pPr algn="r">
                        <a:lnSpc>
                          <a:spcPct val="150000"/>
                        </a:lnSpc>
                      </a:pPr>
                      <a:r>
                        <a:rPr kumimoji="1" lang="en-US" altLang="ja-JP" sz="900" b="0" dirty="0">
                          <a:solidFill>
                            <a:schemeClr val="tx1"/>
                          </a:solidFill>
                          <a:latin typeface="BIZ UDPゴシック" panose="020B0400000000000000" pitchFamily="50" charset="-128"/>
                          <a:ea typeface="BIZ UDPゴシック" panose="020B0400000000000000" pitchFamily="50" charset="-128"/>
                        </a:rPr>
                        <a:t>5</a:t>
                      </a:r>
                      <a:r>
                        <a:rPr kumimoji="1" lang="ja-JP" altLang="en-US" sz="900" b="0" dirty="0">
                          <a:solidFill>
                            <a:schemeClr val="tx1"/>
                          </a:solidFill>
                          <a:latin typeface="BIZ UDPゴシック" panose="020B0400000000000000" pitchFamily="50" charset="-128"/>
                          <a:ea typeface="BIZ UDPゴシック" panose="020B0400000000000000" pitchFamily="50" charset="-128"/>
                        </a:rPr>
                        <a:t>，２５７社</a:t>
                      </a:r>
                    </a:p>
                  </a:txBody>
                  <a:tcPr>
                    <a:solidFill>
                      <a:schemeClr val="accent3">
                        <a:lumMod val="20000"/>
                        <a:lumOff val="80000"/>
                      </a:schemeClr>
                    </a:solidFill>
                  </a:tcPr>
                </a:tc>
                <a:extLst>
                  <a:ext uri="{0D108BD9-81ED-4DB2-BD59-A6C34878D82A}">
                    <a16:rowId xmlns:a16="http://schemas.microsoft.com/office/drawing/2014/main" val="596816703"/>
                  </a:ext>
                </a:extLst>
              </a:tr>
              <a:tr h="170026">
                <a:tc>
                  <a:txBody>
                    <a:bodyPr/>
                    <a:lstStyle/>
                    <a:p>
                      <a:pPr algn="ctr">
                        <a:lnSpc>
                          <a:spcPct val="150000"/>
                        </a:lnSpc>
                      </a:pPr>
                      <a:r>
                        <a:rPr kumimoji="1" lang="ja-JP" altLang="en-US" sz="900" b="0" dirty="0">
                          <a:solidFill>
                            <a:schemeClr val="tx1"/>
                          </a:solidFill>
                          <a:latin typeface="BIZ UDPゴシック" panose="020B0400000000000000" pitchFamily="50" charset="-128"/>
                          <a:ea typeface="BIZ UDPゴシック" panose="020B0400000000000000" pitchFamily="50" charset="-128"/>
                        </a:rPr>
                        <a:t>小　　　計</a:t>
                      </a:r>
                    </a:p>
                  </a:txBody>
                  <a:tcPr>
                    <a:solidFill>
                      <a:schemeClr val="accent5">
                        <a:lumMod val="60000"/>
                        <a:lumOff val="40000"/>
                      </a:schemeClr>
                    </a:solidFill>
                  </a:tcPr>
                </a:tc>
                <a:tc>
                  <a:txBody>
                    <a:bodyPr/>
                    <a:lstStyle/>
                    <a:p>
                      <a:pPr algn="r">
                        <a:lnSpc>
                          <a:spcPct val="150000"/>
                        </a:lnSpc>
                      </a:pPr>
                      <a:r>
                        <a:rPr kumimoji="1" lang="en-US" altLang="ja-JP" sz="900" b="0" dirty="0">
                          <a:solidFill>
                            <a:schemeClr val="tx1"/>
                          </a:solidFill>
                          <a:latin typeface="BIZ UDPゴシック" panose="020B0400000000000000" pitchFamily="50" charset="-128"/>
                          <a:ea typeface="BIZ UDPゴシック" panose="020B0400000000000000" pitchFamily="50" charset="-128"/>
                        </a:rPr>
                        <a:t>2</a:t>
                      </a:r>
                      <a:r>
                        <a:rPr kumimoji="1" lang="ja-JP" altLang="en-US" sz="900" b="0" dirty="0">
                          <a:solidFill>
                            <a:schemeClr val="tx1"/>
                          </a:solidFill>
                          <a:latin typeface="BIZ UDPゴシック" panose="020B0400000000000000" pitchFamily="50" charset="-128"/>
                          <a:ea typeface="BIZ UDPゴシック" panose="020B0400000000000000" pitchFamily="50" charset="-128"/>
                        </a:rPr>
                        <a:t>５４件</a:t>
                      </a:r>
                    </a:p>
                  </a:txBody>
                  <a:tcPr>
                    <a:solidFill>
                      <a:schemeClr val="accent5">
                        <a:lumMod val="60000"/>
                        <a:lumOff val="40000"/>
                      </a:schemeClr>
                    </a:solidFill>
                  </a:tcPr>
                </a:tc>
                <a:tc>
                  <a:txBody>
                    <a:bodyPr/>
                    <a:lstStyle/>
                    <a:p>
                      <a:pPr algn="r">
                        <a:lnSpc>
                          <a:spcPct val="150000"/>
                        </a:lnSpc>
                      </a:pPr>
                      <a:r>
                        <a:rPr kumimoji="1" lang="en-US" altLang="ja-JP" sz="900" b="0" dirty="0">
                          <a:solidFill>
                            <a:schemeClr val="tx1"/>
                          </a:solidFill>
                          <a:latin typeface="BIZ UDPゴシック" panose="020B0400000000000000" pitchFamily="50" charset="-128"/>
                          <a:ea typeface="BIZ UDPゴシック" panose="020B0400000000000000" pitchFamily="50" charset="-128"/>
                        </a:rPr>
                        <a:t>16</a:t>
                      </a:r>
                      <a:r>
                        <a:rPr kumimoji="1" lang="ja-JP" altLang="en-US" sz="900" b="0" dirty="0">
                          <a:solidFill>
                            <a:schemeClr val="tx1"/>
                          </a:solidFill>
                          <a:latin typeface="BIZ UDPゴシック" panose="020B0400000000000000" pitchFamily="50" charset="-128"/>
                          <a:ea typeface="BIZ UDPゴシック" panose="020B0400000000000000" pitchFamily="50" charset="-128"/>
                        </a:rPr>
                        <a:t>，８０７社</a:t>
                      </a:r>
                    </a:p>
                  </a:txBody>
                  <a:tcPr>
                    <a:solidFill>
                      <a:schemeClr val="accent5">
                        <a:lumMod val="60000"/>
                        <a:lumOff val="40000"/>
                      </a:schemeClr>
                    </a:solidFill>
                  </a:tcPr>
                </a:tc>
                <a:tc>
                  <a:txBody>
                    <a:bodyPr/>
                    <a:lstStyle/>
                    <a:p>
                      <a:pPr algn="r">
                        <a:lnSpc>
                          <a:spcPct val="150000"/>
                        </a:lnSpc>
                      </a:pPr>
                      <a:r>
                        <a:rPr kumimoji="1" lang="ja-JP" altLang="en-US" sz="900" b="0" dirty="0">
                          <a:solidFill>
                            <a:schemeClr val="tx1"/>
                          </a:solidFill>
                          <a:latin typeface="BIZ UDPゴシック" panose="020B0400000000000000" pitchFamily="50" charset="-128"/>
                          <a:ea typeface="BIZ UDPゴシック" panose="020B0400000000000000" pitchFamily="50" charset="-128"/>
                        </a:rPr>
                        <a:t>７，０２８社</a:t>
                      </a:r>
                    </a:p>
                  </a:txBody>
                  <a:tcPr>
                    <a:solidFill>
                      <a:schemeClr val="accent5">
                        <a:lumMod val="60000"/>
                        <a:lumOff val="40000"/>
                      </a:schemeClr>
                    </a:solidFill>
                  </a:tcPr>
                </a:tc>
                <a:extLst>
                  <a:ext uri="{0D108BD9-81ED-4DB2-BD59-A6C34878D82A}">
                    <a16:rowId xmlns:a16="http://schemas.microsoft.com/office/drawing/2014/main" val="1848451755"/>
                  </a:ext>
                </a:extLst>
              </a:tr>
              <a:tr h="170026">
                <a:tc>
                  <a:txBody>
                    <a:bodyPr/>
                    <a:lstStyle/>
                    <a:p>
                      <a:pPr algn="l">
                        <a:lnSpc>
                          <a:spcPct val="150000"/>
                        </a:lnSpc>
                      </a:pPr>
                      <a:r>
                        <a:rPr kumimoji="1" lang="ja-JP" altLang="en-US" sz="900" b="0" dirty="0">
                          <a:solidFill>
                            <a:schemeClr val="tx1"/>
                          </a:solidFill>
                          <a:latin typeface="BIZ UDPゴシック" panose="020B0400000000000000" pitchFamily="50" charset="-128"/>
                          <a:ea typeface="BIZ UDPゴシック" panose="020B0400000000000000" pitchFamily="50" charset="-128"/>
                        </a:rPr>
                        <a:t>リボーンチャレンジ出展</a:t>
                      </a:r>
                    </a:p>
                  </a:txBody>
                  <a:tcPr>
                    <a:solidFill>
                      <a:schemeClr val="accent3">
                        <a:lumMod val="20000"/>
                        <a:lumOff val="80000"/>
                      </a:schemeClr>
                    </a:solidFill>
                  </a:tcPr>
                </a:tc>
                <a:tc>
                  <a:txBody>
                    <a:bodyPr/>
                    <a:lstStyle/>
                    <a:p>
                      <a:pPr algn="r">
                        <a:lnSpc>
                          <a:spcPct val="150000"/>
                        </a:lnSpc>
                      </a:pPr>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８５</a:t>
                      </a:r>
                      <a:r>
                        <a:rPr kumimoji="1" lang="ja-JP" altLang="en-US" sz="900" b="0" dirty="0">
                          <a:solidFill>
                            <a:schemeClr val="tx1"/>
                          </a:solidFill>
                          <a:latin typeface="BIZ UDPゴシック" panose="020B0400000000000000" pitchFamily="50" charset="-128"/>
                          <a:ea typeface="BIZ UDPゴシック" panose="020B0400000000000000" pitchFamily="50" charset="-128"/>
                        </a:rPr>
                        <a:t>件</a:t>
                      </a:r>
                    </a:p>
                  </a:txBody>
                  <a:tcPr>
                    <a:solidFill>
                      <a:schemeClr val="accent3">
                        <a:lumMod val="20000"/>
                        <a:lumOff val="80000"/>
                      </a:schemeClr>
                    </a:solidFill>
                  </a:tcPr>
                </a:tc>
                <a:tc>
                  <a:txBody>
                    <a:bodyPr/>
                    <a:lstStyle/>
                    <a:p>
                      <a:pPr algn="r">
                        <a:lnSpc>
                          <a:spcPct val="150000"/>
                        </a:lnSpc>
                      </a:pPr>
                      <a:r>
                        <a:rPr kumimoji="1" lang="ja-JP" altLang="en-US" sz="900" b="0" dirty="0">
                          <a:solidFill>
                            <a:schemeClr val="tx1"/>
                          </a:solidFill>
                          <a:latin typeface="BIZ UDPゴシック" panose="020B0400000000000000" pitchFamily="50" charset="-128"/>
                          <a:ea typeface="BIZ UDPゴシック" panose="020B0400000000000000" pitchFamily="50" charset="-128"/>
                        </a:rPr>
                        <a:t>３６４社</a:t>
                      </a:r>
                    </a:p>
                  </a:txBody>
                  <a:tcPr>
                    <a:solidFill>
                      <a:schemeClr val="accent3">
                        <a:lumMod val="20000"/>
                        <a:lumOff val="80000"/>
                      </a:schemeClr>
                    </a:solidFill>
                  </a:tcPr>
                </a:tc>
                <a:tc>
                  <a:txBody>
                    <a:bodyPr/>
                    <a:lstStyle/>
                    <a:p>
                      <a:pPr algn="r">
                        <a:lnSpc>
                          <a:spcPct val="150000"/>
                        </a:lnSpc>
                      </a:pPr>
                      <a:r>
                        <a:rPr kumimoji="1" lang="ja-JP" altLang="en-US" sz="900" b="0" dirty="0">
                          <a:solidFill>
                            <a:schemeClr val="tx1"/>
                          </a:solidFill>
                          <a:latin typeface="BIZ UDPゴシック" panose="020B0400000000000000" pitchFamily="50" charset="-128"/>
                          <a:ea typeface="BIZ UDPゴシック" panose="020B0400000000000000" pitchFamily="50" charset="-128"/>
                        </a:rPr>
                        <a:t>５３０社</a:t>
                      </a:r>
                    </a:p>
                  </a:txBody>
                  <a:tcPr>
                    <a:solidFill>
                      <a:schemeClr val="accent3">
                        <a:lumMod val="20000"/>
                        <a:lumOff val="80000"/>
                      </a:schemeClr>
                    </a:solidFill>
                  </a:tcPr>
                </a:tc>
                <a:extLst>
                  <a:ext uri="{0D108BD9-81ED-4DB2-BD59-A6C34878D82A}">
                    <a16:rowId xmlns:a16="http://schemas.microsoft.com/office/drawing/2014/main" val="1327827876"/>
                  </a:ext>
                </a:extLst>
              </a:tr>
              <a:tr h="170026">
                <a:tc>
                  <a:txBody>
                    <a:bodyPr/>
                    <a:lstStyle/>
                    <a:p>
                      <a:pPr algn="ctr">
                        <a:lnSpc>
                          <a:spcPct val="150000"/>
                        </a:lnSpc>
                      </a:pPr>
                      <a:r>
                        <a:rPr kumimoji="1" lang="ja-JP" altLang="en-US" sz="900" b="0" dirty="0">
                          <a:solidFill>
                            <a:schemeClr val="tx1"/>
                          </a:solidFill>
                          <a:latin typeface="BIZ UDPゴシック" panose="020B0400000000000000" pitchFamily="50" charset="-128"/>
                          <a:ea typeface="BIZ UDPゴシック" panose="020B0400000000000000" pitchFamily="50" charset="-128"/>
                        </a:rPr>
                        <a:t>合　　　計</a:t>
                      </a:r>
                    </a:p>
                  </a:txBody>
                  <a:tcPr>
                    <a:solidFill>
                      <a:schemeClr val="accent5">
                        <a:lumMod val="60000"/>
                        <a:lumOff val="40000"/>
                      </a:schemeClr>
                    </a:solidFill>
                  </a:tcPr>
                </a:tc>
                <a:tc>
                  <a:txBody>
                    <a:bodyPr/>
                    <a:lstStyle/>
                    <a:p>
                      <a:pPr algn="r">
                        <a:lnSpc>
                          <a:spcPct val="150000"/>
                        </a:lnSpc>
                      </a:pPr>
                      <a:r>
                        <a:rPr kumimoji="1" lang="en-US" altLang="ja-JP" sz="900" b="0" strike="noStrike" baseline="0" dirty="0">
                          <a:solidFill>
                            <a:schemeClr val="tx1"/>
                          </a:solidFill>
                          <a:latin typeface="BIZ UDPゴシック" panose="020B0400000000000000" pitchFamily="50" charset="-128"/>
                          <a:ea typeface="BIZ UDPゴシック" panose="020B0400000000000000" pitchFamily="50" charset="-128"/>
                        </a:rPr>
                        <a:t>33</a:t>
                      </a:r>
                      <a:r>
                        <a:rPr kumimoji="1" lang="ja-JP" altLang="en-US" sz="900" b="0" strike="noStrike" baseline="0" dirty="0">
                          <a:solidFill>
                            <a:schemeClr val="tx1"/>
                          </a:solidFill>
                          <a:latin typeface="BIZ UDPゴシック" panose="020B0400000000000000" pitchFamily="50" charset="-128"/>
                          <a:ea typeface="BIZ UDPゴシック" panose="020B0400000000000000" pitchFamily="50" charset="-128"/>
                        </a:rPr>
                        <a:t>９件</a:t>
                      </a:r>
                    </a:p>
                  </a:txBody>
                  <a:tcPr>
                    <a:solidFill>
                      <a:schemeClr val="accent5">
                        <a:lumMod val="60000"/>
                        <a:lumOff val="40000"/>
                      </a:schemeClr>
                    </a:solidFill>
                  </a:tcPr>
                </a:tc>
                <a:tc>
                  <a:txBody>
                    <a:bodyPr/>
                    <a:lstStyle/>
                    <a:p>
                      <a:pPr algn="r">
                        <a:lnSpc>
                          <a:spcPct val="150000"/>
                        </a:lnSpc>
                      </a:pPr>
                      <a:r>
                        <a:rPr kumimoji="1" lang="en-US" altLang="ja-JP" sz="900" b="0" strike="noStrike" baseline="0" dirty="0">
                          <a:solidFill>
                            <a:schemeClr val="tx1"/>
                          </a:solidFill>
                          <a:latin typeface="BIZ UDPゴシック" panose="020B0400000000000000" pitchFamily="50" charset="-128"/>
                          <a:ea typeface="BIZ UDPゴシック" panose="020B0400000000000000" pitchFamily="50" charset="-128"/>
                        </a:rPr>
                        <a:t>17</a:t>
                      </a:r>
                      <a:r>
                        <a:rPr kumimoji="1" lang="ja-JP" altLang="en-US" sz="900" b="0" strike="noStrike" baseline="0" dirty="0">
                          <a:solidFill>
                            <a:schemeClr val="tx1"/>
                          </a:solidFill>
                          <a:latin typeface="BIZ UDPゴシック" panose="020B0400000000000000" pitchFamily="50" charset="-128"/>
                          <a:ea typeface="BIZ UDPゴシック" panose="020B0400000000000000" pitchFamily="50" charset="-128"/>
                        </a:rPr>
                        <a:t>，１７１社</a:t>
                      </a:r>
                    </a:p>
                  </a:txBody>
                  <a:tcPr>
                    <a:solidFill>
                      <a:schemeClr val="accent5">
                        <a:lumMod val="60000"/>
                        <a:lumOff val="40000"/>
                      </a:schemeClr>
                    </a:solidFill>
                  </a:tcPr>
                </a:tc>
                <a:tc>
                  <a:txBody>
                    <a:bodyPr/>
                    <a:lstStyle/>
                    <a:p>
                      <a:pPr algn="r">
                        <a:lnSpc>
                          <a:spcPct val="150000"/>
                        </a:lnSpc>
                      </a:pPr>
                      <a:r>
                        <a:rPr kumimoji="1" lang="en-US" altLang="ja-JP" sz="900" b="0" strike="noStrike" baseline="0" dirty="0">
                          <a:solidFill>
                            <a:schemeClr val="tx1"/>
                          </a:solidFill>
                          <a:latin typeface="BIZ UDPゴシック" panose="020B0400000000000000" pitchFamily="50" charset="-128"/>
                          <a:ea typeface="BIZ UDPゴシック" panose="020B0400000000000000" pitchFamily="50" charset="-128"/>
                        </a:rPr>
                        <a:t>7</a:t>
                      </a:r>
                      <a:r>
                        <a:rPr kumimoji="1" lang="ja-JP" altLang="en-US" sz="900" b="0" strike="noStrike" baseline="0" dirty="0">
                          <a:solidFill>
                            <a:schemeClr val="tx1"/>
                          </a:solidFill>
                          <a:latin typeface="BIZ UDPゴシック" panose="020B0400000000000000" pitchFamily="50" charset="-128"/>
                          <a:ea typeface="BIZ UDPゴシック" panose="020B0400000000000000" pitchFamily="50" charset="-128"/>
                        </a:rPr>
                        <a:t>，</a:t>
                      </a:r>
                      <a:r>
                        <a:rPr kumimoji="1" lang="en-US" altLang="ja-JP" sz="900" b="0" strike="noStrike" baseline="0" dirty="0">
                          <a:solidFill>
                            <a:schemeClr val="tx1"/>
                          </a:solidFill>
                          <a:latin typeface="BIZ UDPゴシック" panose="020B0400000000000000" pitchFamily="50" charset="-128"/>
                          <a:ea typeface="BIZ UDPゴシック" panose="020B0400000000000000" pitchFamily="50" charset="-128"/>
                        </a:rPr>
                        <a:t>5</a:t>
                      </a:r>
                      <a:r>
                        <a:rPr kumimoji="1" lang="ja-JP" altLang="en-US" sz="900" b="0" strike="noStrike" baseline="0" dirty="0">
                          <a:solidFill>
                            <a:schemeClr val="tx1"/>
                          </a:solidFill>
                          <a:latin typeface="BIZ UDPゴシック" panose="020B0400000000000000" pitchFamily="50" charset="-128"/>
                          <a:ea typeface="BIZ UDPゴシック" panose="020B0400000000000000" pitchFamily="50" charset="-128"/>
                        </a:rPr>
                        <a:t>５８社</a:t>
                      </a:r>
                    </a:p>
                  </a:txBody>
                  <a:tcPr>
                    <a:solidFill>
                      <a:schemeClr val="accent5">
                        <a:lumMod val="60000"/>
                        <a:lumOff val="40000"/>
                      </a:schemeClr>
                    </a:solidFill>
                  </a:tcPr>
                </a:tc>
                <a:extLst>
                  <a:ext uri="{0D108BD9-81ED-4DB2-BD59-A6C34878D82A}">
                    <a16:rowId xmlns:a16="http://schemas.microsoft.com/office/drawing/2014/main" val="1869915626"/>
                  </a:ext>
                </a:extLst>
              </a:tr>
            </a:tbl>
          </a:graphicData>
        </a:graphic>
      </p:graphicFrame>
      <p:sp>
        <p:nvSpPr>
          <p:cNvPr id="19" name="字幕 2">
            <a:extLst>
              <a:ext uri="{FF2B5EF4-FFF2-40B4-BE49-F238E27FC236}">
                <a16:creationId xmlns:a16="http://schemas.microsoft.com/office/drawing/2014/main" id="{F5E7525D-1F1E-43C1-AA81-A0AC09881556}"/>
              </a:ext>
            </a:extLst>
          </p:cNvPr>
          <p:cNvSpPr txBox="1">
            <a:spLocks/>
          </p:cNvSpPr>
          <p:nvPr/>
        </p:nvSpPr>
        <p:spPr>
          <a:xfrm>
            <a:off x="4835259" y="4416279"/>
            <a:ext cx="2776149" cy="261747"/>
          </a:xfrm>
          <a:prstGeom prst="rect">
            <a:avLst/>
          </a:prstGeom>
          <a:ln w="12700">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176213" indent="-176213" algn="l">
              <a:lnSpc>
                <a:spcPct val="100000"/>
              </a:lnSpc>
            </a:pPr>
            <a:r>
              <a:rPr lang="ja-JP" altLang="en-US" sz="1050" dirty="0">
                <a:latin typeface="BIZ UDPゴシック" panose="020B0400000000000000" pitchFamily="50" charset="-128"/>
                <a:ea typeface="BIZ UDPゴシック" panose="020B0400000000000000" pitchFamily="50" charset="-128"/>
              </a:rPr>
              <a:t>　（上記１、２の内訳）</a:t>
            </a:r>
            <a:r>
              <a:rPr lang="en-US" altLang="ja-JP" sz="900" dirty="0">
                <a:latin typeface="BIZ UDPゴシック" panose="020B0400000000000000" pitchFamily="50" charset="-128"/>
                <a:ea typeface="BIZ UDPゴシック" panose="020B0400000000000000" pitchFamily="50" charset="-128"/>
              </a:rPr>
              <a:t> </a:t>
            </a:r>
            <a:r>
              <a:rPr lang="en-US" altLang="ja-JP" sz="700" dirty="0">
                <a:latin typeface="BIZ UDPゴシック" panose="020B0400000000000000" pitchFamily="50" charset="-128"/>
                <a:ea typeface="BIZ UDPゴシック" panose="020B0400000000000000" pitchFamily="50" charset="-128"/>
              </a:rPr>
              <a:t>※</a:t>
            </a:r>
            <a:r>
              <a:rPr lang="ja-JP" altLang="en-US" sz="700" dirty="0">
                <a:latin typeface="BIZ UDPゴシック" panose="020B0400000000000000" pitchFamily="50" charset="-128"/>
                <a:ea typeface="BIZ UDPゴシック" panose="020B0400000000000000" pitchFamily="50" charset="-128"/>
              </a:rPr>
              <a:t>大阪府把握分</a:t>
            </a:r>
            <a:endParaRPr lang="ja-JP" altLang="en-US" sz="1050" u="sng" dirty="0">
              <a:solidFill>
                <a:srgbClr val="FF0000"/>
              </a:solidFill>
              <a:latin typeface="BIZ UDPゴシック" panose="020B0400000000000000" pitchFamily="50" charset="-128"/>
              <a:ea typeface="BIZ UDPゴシック" panose="020B0400000000000000" pitchFamily="50" charset="-128"/>
            </a:endParaRPr>
          </a:p>
        </p:txBody>
      </p:sp>
      <p:graphicFrame>
        <p:nvGraphicFramePr>
          <p:cNvPr id="23" name="表 3">
            <a:extLst>
              <a:ext uri="{FF2B5EF4-FFF2-40B4-BE49-F238E27FC236}">
                <a16:creationId xmlns:a16="http://schemas.microsoft.com/office/drawing/2014/main" id="{1D9001B2-B812-46A2-9957-A688054A93A0}"/>
              </a:ext>
            </a:extLst>
          </p:cNvPr>
          <p:cNvGraphicFramePr>
            <a:graphicFrameLocks noGrp="1"/>
          </p:cNvGraphicFramePr>
          <p:nvPr>
            <p:extLst>
              <p:ext uri="{D42A27DB-BD31-4B8C-83A1-F6EECF244321}">
                <p14:modId xmlns:p14="http://schemas.microsoft.com/office/powerpoint/2010/main" val="1704203880"/>
              </p:ext>
            </p:extLst>
          </p:nvPr>
        </p:nvGraphicFramePr>
        <p:xfrm>
          <a:off x="445795" y="3367808"/>
          <a:ext cx="9204959" cy="765148"/>
        </p:xfrm>
        <a:graphic>
          <a:graphicData uri="http://schemas.openxmlformats.org/drawingml/2006/table">
            <a:tbl>
              <a:tblPr firstRow="1" bandRow="1">
                <a:tableStyleId>{5C22544A-7EE6-4342-B048-85BDC9FD1C3A}</a:tableStyleId>
              </a:tblPr>
              <a:tblGrid>
                <a:gridCol w="3158533">
                  <a:extLst>
                    <a:ext uri="{9D8B030D-6E8A-4147-A177-3AD203B41FA5}">
                      <a16:colId xmlns:a16="http://schemas.microsoft.com/office/drawing/2014/main" val="1561216296"/>
                    </a:ext>
                  </a:extLst>
                </a:gridCol>
                <a:gridCol w="2356816">
                  <a:extLst>
                    <a:ext uri="{9D8B030D-6E8A-4147-A177-3AD203B41FA5}">
                      <a16:colId xmlns:a16="http://schemas.microsoft.com/office/drawing/2014/main" val="1314325394"/>
                    </a:ext>
                  </a:extLst>
                </a:gridCol>
                <a:gridCol w="1969116">
                  <a:extLst>
                    <a:ext uri="{9D8B030D-6E8A-4147-A177-3AD203B41FA5}">
                      <a16:colId xmlns:a16="http://schemas.microsoft.com/office/drawing/2014/main" val="2405717724"/>
                    </a:ext>
                  </a:extLst>
                </a:gridCol>
                <a:gridCol w="1720494">
                  <a:extLst>
                    <a:ext uri="{9D8B030D-6E8A-4147-A177-3AD203B41FA5}">
                      <a16:colId xmlns:a16="http://schemas.microsoft.com/office/drawing/2014/main" val="1848703958"/>
                    </a:ext>
                  </a:extLst>
                </a:gridCol>
              </a:tblGrid>
              <a:tr h="279800">
                <a:tc>
                  <a:txBody>
                    <a:bodyPr/>
                    <a:lstStyle/>
                    <a:p>
                      <a:pPr>
                        <a:lnSpc>
                          <a:spcPts val="1300"/>
                        </a:lnSpc>
                      </a:pPr>
                      <a:endParaRPr kumimoji="1" lang="ja-JP" altLang="en-US" sz="2000" dirty="0">
                        <a:solidFill>
                          <a:schemeClr val="tx1"/>
                        </a:solidFill>
                        <a:latin typeface="BIZ UDPゴシック" panose="020B0400000000000000" pitchFamily="50" charset="-128"/>
                        <a:ea typeface="BIZ UDPゴシック" panose="020B0400000000000000" pitchFamily="50" charset="-128"/>
                      </a:endParaRPr>
                    </a:p>
                  </a:txBody>
                  <a:tcPr marL="56185" marR="56185" marT="28092" marB="28092" anchor="ctr"/>
                </a:tc>
                <a:tc>
                  <a:txBody>
                    <a:bodyPr/>
                    <a:lstStyle/>
                    <a:p>
                      <a:pPr algn="ctr">
                        <a:lnSpc>
                          <a:spcPts val="1300"/>
                        </a:lnSpc>
                      </a:pPr>
                      <a:r>
                        <a:rPr kumimoji="1" lang="ja-JP" altLang="en-US" sz="1050" dirty="0">
                          <a:solidFill>
                            <a:schemeClr val="bg1"/>
                          </a:solidFill>
                          <a:latin typeface="BIZ UDPゴシック" panose="020B0400000000000000" pitchFamily="50" charset="-128"/>
                          <a:ea typeface="BIZ UDPゴシック" panose="020B0400000000000000" pitchFamily="50" charset="-128"/>
                        </a:rPr>
                        <a:t>視察受入件数</a:t>
                      </a:r>
                    </a:p>
                  </a:txBody>
                  <a:tcPr marL="56185" marR="56185" marT="28092" marB="28092" anchor="ctr"/>
                </a:tc>
                <a:tc>
                  <a:txBody>
                    <a:bodyPr/>
                    <a:lstStyle/>
                    <a:p>
                      <a:pPr algn="ctr">
                        <a:lnSpc>
                          <a:spcPts val="1300"/>
                        </a:lnSpc>
                      </a:pPr>
                      <a:r>
                        <a:rPr kumimoji="1" lang="zh-CN" altLang="en-US" sz="1050" dirty="0">
                          <a:solidFill>
                            <a:schemeClr val="bg1"/>
                          </a:solidFill>
                          <a:latin typeface="BIZ UDPゴシック" panose="020B0400000000000000" pitchFamily="50" charset="-128"/>
                          <a:ea typeface="BIZ UDPゴシック" panose="020B0400000000000000" pitchFamily="50" charset="-128"/>
                        </a:rPr>
                        <a:t>府内（国内）企業</a:t>
                      </a:r>
                      <a:endParaRPr kumimoji="1" lang="ja-JP" altLang="en-US" sz="1050" dirty="0">
                        <a:solidFill>
                          <a:schemeClr val="bg1"/>
                        </a:solidFill>
                        <a:latin typeface="BIZ UDPゴシック" panose="020B0400000000000000" pitchFamily="50" charset="-128"/>
                        <a:ea typeface="BIZ UDPゴシック" panose="020B0400000000000000" pitchFamily="50" charset="-128"/>
                      </a:endParaRPr>
                    </a:p>
                  </a:txBody>
                  <a:tcPr marL="56185" marR="56185" marT="28092" marB="28092" anchor="ctr"/>
                </a:tc>
                <a:tc>
                  <a:txBody>
                    <a:bodyPr/>
                    <a:lstStyle/>
                    <a:p>
                      <a:pPr algn="ctr">
                        <a:lnSpc>
                          <a:spcPts val="1300"/>
                        </a:lnSpc>
                      </a:pPr>
                      <a:r>
                        <a:rPr kumimoji="1" lang="ja-JP" altLang="en-US" sz="1050" dirty="0">
                          <a:solidFill>
                            <a:schemeClr val="bg1"/>
                          </a:solidFill>
                          <a:latin typeface="BIZ UDPゴシック" panose="020B0400000000000000" pitchFamily="50" charset="-128"/>
                          <a:ea typeface="BIZ UDPゴシック" panose="020B0400000000000000" pitchFamily="50" charset="-128"/>
                        </a:rPr>
                        <a:t>海外企業</a:t>
                      </a:r>
                    </a:p>
                  </a:txBody>
                  <a:tcPr marL="56185" marR="56185" marT="28092" marB="28092" anchor="ctr"/>
                </a:tc>
                <a:extLst>
                  <a:ext uri="{0D108BD9-81ED-4DB2-BD59-A6C34878D82A}">
                    <a16:rowId xmlns:a16="http://schemas.microsoft.com/office/drawing/2014/main" val="4223353728"/>
                  </a:ext>
                </a:extLst>
              </a:tr>
              <a:tr h="485348">
                <a:tc>
                  <a:txBody>
                    <a:bodyPr/>
                    <a:lstStyle/>
                    <a:p>
                      <a:pPr algn="l">
                        <a:lnSpc>
                          <a:spcPct val="100000"/>
                        </a:lnSpc>
                      </a:pPr>
                      <a:r>
                        <a:rPr kumimoji="1" lang="ja-JP" altLang="en-US" sz="1050" b="1" dirty="0">
                          <a:solidFill>
                            <a:schemeClr val="tx1"/>
                          </a:solidFill>
                          <a:latin typeface="BIZ UDPゴシック" panose="020B0400000000000000" pitchFamily="50" charset="-128"/>
                          <a:ea typeface="BIZ UDPゴシック" panose="020B0400000000000000" pitchFamily="50" charset="-128"/>
                        </a:rPr>
                        <a:t>リボーンチャレンジ出展企業に</a:t>
                      </a:r>
                      <a:endParaRPr kumimoji="1" lang="en-US" altLang="ja-JP" sz="1050" b="1" dirty="0">
                        <a:solidFill>
                          <a:schemeClr val="tx1"/>
                        </a:solidFill>
                        <a:latin typeface="BIZ UDPゴシック" panose="020B0400000000000000" pitchFamily="50" charset="-128"/>
                        <a:ea typeface="BIZ UDPゴシック" panose="020B0400000000000000" pitchFamily="50" charset="-128"/>
                      </a:endParaRPr>
                    </a:p>
                    <a:p>
                      <a:pPr algn="l">
                        <a:lnSpc>
                          <a:spcPct val="100000"/>
                        </a:lnSpc>
                      </a:pPr>
                      <a:r>
                        <a:rPr kumimoji="1" lang="ja-JP" altLang="en-US" sz="1050" b="1" dirty="0">
                          <a:solidFill>
                            <a:schemeClr val="tx1"/>
                          </a:solidFill>
                          <a:latin typeface="BIZ UDPゴシック" panose="020B0400000000000000" pitchFamily="50" charset="-128"/>
                          <a:ea typeface="BIZ UDPゴシック" panose="020B0400000000000000" pitchFamily="50" charset="-128"/>
                        </a:rPr>
                        <a:t>機会提供した海外</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企業団数</a:t>
                      </a: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a:txBody>
                  <a:tcPr marL="56185" marR="56185" marT="28092" marB="28092" anchor="ctr"/>
                </a:tc>
                <a:tc>
                  <a:txBody>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８５件</a:t>
                      </a:r>
                    </a:p>
                  </a:txBody>
                  <a:tcPr marL="56185" marR="56185" marT="28092" marB="28092"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364</a:t>
                      </a:r>
                      <a:r>
                        <a:rPr kumimoji="1" lang="ja-JP" altLang="en-US"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社</a:t>
                      </a:r>
                      <a:endParaRPr kumimoji="1" lang="en-US" altLang="ja-JP"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再掲</a:t>
                      </a:r>
                      <a:endPar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56185" marR="56185" marT="28092" marB="28092" anchor="ctr"/>
                </a:tc>
                <a:tc>
                  <a:txBody>
                    <a:bodyPr/>
                    <a:lstStyle/>
                    <a:p>
                      <a:pPr algn="r">
                        <a:lnSpc>
                          <a:spcPct val="100000"/>
                        </a:lnSpc>
                      </a:pPr>
                      <a:r>
                        <a:rPr kumimoji="1" lang="ja-JP" altLang="en-US" sz="1100" b="1" dirty="0">
                          <a:solidFill>
                            <a:schemeClr val="tx1"/>
                          </a:solidFill>
                          <a:latin typeface="BIZ UDPゴシック" panose="020B0400000000000000" pitchFamily="50" charset="-128"/>
                          <a:ea typeface="BIZ UDPゴシック" panose="020B0400000000000000" pitchFamily="50" charset="-128"/>
                        </a:rPr>
                        <a:t>５３０社</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再掲</a:t>
                      </a:r>
                      <a:endPar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56185" marR="56185" marT="28092" marB="28092" anchor="ctr"/>
                </a:tc>
                <a:extLst>
                  <a:ext uri="{0D108BD9-81ED-4DB2-BD59-A6C34878D82A}">
                    <a16:rowId xmlns:a16="http://schemas.microsoft.com/office/drawing/2014/main" val="2223567439"/>
                  </a:ext>
                </a:extLst>
              </a:tr>
            </a:tbl>
          </a:graphicData>
        </a:graphic>
      </p:graphicFrame>
      <p:graphicFrame>
        <p:nvGraphicFramePr>
          <p:cNvPr id="24" name="表 3">
            <a:extLst>
              <a:ext uri="{FF2B5EF4-FFF2-40B4-BE49-F238E27FC236}">
                <a16:creationId xmlns:a16="http://schemas.microsoft.com/office/drawing/2014/main" id="{03F43B3A-EC1F-457A-A089-F28A8EED8F81}"/>
              </a:ext>
            </a:extLst>
          </p:cNvPr>
          <p:cNvGraphicFramePr>
            <a:graphicFrameLocks noGrp="1"/>
          </p:cNvGraphicFramePr>
          <p:nvPr>
            <p:extLst>
              <p:ext uri="{D42A27DB-BD31-4B8C-83A1-F6EECF244321}">
                <p14:modId xmlns:p14="http://schemas.microsoft.com/office/powerpoint/2010/main" val="2533170284"/>
              </p:ext>
            </p:extLst>
          </p:nvPr>
        </p:nvGraphicFramePr>
        <p:xfrm>
          <a:off x="433147" y="2353178"/>
          <a:ext cx="9204959" cy="658468"/>
        </p:xfrm>
        <a:graphic>
          <a:graphicData uri="http://schemas.openxmlformats.org/drawingml/2006/table">
            <a:tbl>
              <a:tblPr firstRow="1" bandRow="1">
                <a:tableStyleId>{5C22544A-7EE6-4342-B048-85BDC9FD1C3A}</a:tableStyleId>
              </a:tblPr>
              <a:tblGrid>
                <a:gridCol w="2859348">
                  <a:extLst>
                    <a:ext uri="{9D8B030D-6E8A-4147-A177-3AD203B41FA5}">
                      <a16:colId xmlns:a16="http://schemas.microsoft.com/office/drawing/2014/main" val="1561216296"/>
                    </a:ext>
                  </a:extLst>
                </a:gridCol>
                <a:gridCol w="2418080">
                  <a:extLst>
                    <a:ext uri="{9D8B030D-6E8A-4147-A177-3AD203B41FA5}">
                      <a16:colId xmlns:a16="http://schemas.microsoft.com/office/drawing/2014/main" val="1787360220"/>
                    </a:ext>
                  </a:extLst>
                </a:gridCol>
                <a:gridCol w="2072640">
                  <a:extLst>
                    <a:ext uri="{9D8B030D-6E8A-4147-A177-3AD203B41FA5}">
                      <a16:colId xmlns:a16="http://schemas.microsoft.com/office/drawing/2014/main" val="2405717724"/>
                    </a:ext>
                  </a:extLst>
                </a:gridCol>
                <a:gridCol w="1854891">
                  <a:extLst>
                    <a:ext uri="{9D8B030D-6E8A-4147-A177-3AD203B41FA5}">
                      <a16:colId xmlns:a16="http://schemas.microsoft.com/office/drawing/2014/main" val="1848703958"/>
                    </a:ext>
                  </a:extLst>
                </a:gridCol>
              </a:tblGrid>
              <a:tr h="168340">
                <a:tc>
                  <a:txBody>
                    <a:bodyPr/>
                    <a:lstStyle/>
                    <a:p>
                      <a:pPr>
                        <a:lnSpc>
                          <a:spcPts val="1300"/>
                        </a:lnSpc>
                      </a:pP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a:txBody>
                  <a:tcPr marL="56185" marR="56185" marT="28092" marB="28092" anchor="ctr"/>
                </a:tc>
                <a:tc>
                  <a:txBody>
                    <a:bodyPr/>
                    <a:lstStyle/>
                    <a:p>
                      <a:pPr algn="ctr">
                        <a:lnSpc>
                          <a:spcPts val="1300"/>
                        </a:lnSpc>
                      </a:pPr>
                      <a:r>
                        <a:rPr kumimoji="1" lang="ja-JP" altLang="en-US" sz="1050" dirty="0">
                          <a:solidFill>
                            <a:schemeClr val="bg1"/>
                          </a:solidFill>
                          <a:latin typeface="BIZ UDPゴシック" panose="020B0400000000000000" pitchFamily="50" charset="-128"/>
                          <a:ea typeface="BIZ UDPゴシック" panose="020B0400000000000000" pitchFamily="50" charset="-128"/>
                        </a:rPr>
                        <a:t>セミナー等の件数</a:t>
                      </a:r>
                    </a:p>
                  </a:txBody>
                  <a:tcPr marL="56185" marR="56185" marT="28092" marB="28092" anchor="ctr"/>
                </a:tc>
                <a:tc>
                  <a:txBody>
                    <a:bodyPr/>
                    <a:lstStyle/>
                    <a:p>
                      <a:pPr algn="ctr">
                        <a:lnSpc>
                          <a:spcPts val="1300"/>
                        </a:lnSpc>
                      </a:pPr>
                      <a:r>
                        <a:rPr kumimoji="1" lang="zh-CN" altLang="en-US" sz="1050" dirty="0">
                          <a:solidFill>
                            <a:schemeClr val="bg1"/>
                          </a:solidFill>
                          <a:latin typeface="BIZ UDPゴシック" panose="020B0400000000000000" pitchFamily="50" charset="-128"/>
                          <a:ea typeface="BIZ UDPゴシック" panose="020B0400000000000000" pitchFamily="50" charset="-128"/>
                        </a:rPr>
                        <a:t>府内（国内）企業</a:t>
                      </a:r>
                      <a:endParaRPr kumimoji="1" lang="ja-JP" altLang="en-US" sz="1050" dirty="0">
                        <a:solidFill>
                          <a:schemeClr val="bg1"/>
                        </a:solidFill>
                        <a:latin typeface="BIZ UDPゴシック" panose="020B0400000000000000" pitchFamily="50" charset="-128"/>
                        <a:ea typeface="BIZ UDPゴシック" panose="020B0400000000000000" pitchFamily="50" charset="-128"/>
                      </a:endParaRPr>
                    </a:p>
                  </a:txBody>
                  <a:tcPr marL="56185" marR="56185" marT="28092" marB="28092" anchor="ctr"/>
                </a:tc>
                <a:tc>
                  <a:txBody>
                    <a:bodyPr/>
                    <a:lstStyle/>
                    <a:p>
                      <a:pPr algn="ctr">
                        <a:lnSpc>
                          <a:spcPts val="1300"/>
                        </a:lnSpc>
                      </a:pPr>
                      <a:r>
                        <a:rPr kumimoji="1" lang="ja-JP" altLang="en-US" sz="1050" dirty="0">
                          <a:solidFill>
                            <a:schemeClr val="bg1"/>
                          </a:solidFill>
                          <a:latin typeface="BIZ UDPゴシック" panose="020B0400000000000000" pitchFamily="50" charset="-128"/>
                          <a:ea typeface="BIZ UDPゴシック" panose="020B0400000000000000" pitchFamily="50" charset="-128"/>
                        </a:rPr>
                        <a:t>海外企業</a:t>
                      </a:r>
                    </a:p>
                  </a:txBody>
                  <a:tcPr marL="56185" marR="56185" marT="28092" marB="28092" anchor="ctr"/>
                </a:tc>
                <a:extLst>
                  <a:ext uri="{0D108BD9-81ED-4DB2-BD59-A6C34878D82A}">
                    <a16:rowId xmlns:a16="http://schemas.microsoft.com/office/drawing/2014/main" val="4223353728"/>
                  </a:ext>
                </a:extLst>
              </a:tr>
              <a:tr h="358200">
                <a:tc>
                  <a:txBody>
                    <a:bodyPr/>
                    <a:lstStyle/>
                    <a:p>
                      <a:pPr algn="l">
                        <a:lnSpc>
                          <a:spcPct val="100000"/>
                        </a:lnSpc>
                      </a:pPr>
                      <a:r>
                        <a:rPr kumimoji="1" lang="ja-JP" altLang="en-US" sz="1050" b="1" dirty="0">
                          <a:solidFill>
                            <a:schemeClr val="tx1"/>
                          </a:solidFill>
                          <a:latin typeface="BIZ UDPゴシック" panose="020B0400000000000000" pitchFamily="50" charset="-128"/>
                          <a:ea typeface="BIZ UDPゴシック" panose="020B0400000000000000" pitchFamily="50" charset="-128"/>
                        </a:rPr>
                        <a:t>万博会場内外で出展や</a:t>
                      </a:r>
                      <a:r>
                        <a:rPr kumimoji="1" lang="en-US" altLang="ja-JP" sz="1050" b="1" dirty="0">
                          <a:solidFill>
                            <a:schemeClr val="tx1"/>
                          </a:solidFill>
                          <a:latin typeface="BIZ UDPゴシック" panose="020B0400000000000000" pitchFamily="50" charset="-128"/>
                          <a:ea typeface="BIZ UDPゴシック" panose="020B0400000000000000" pitchFamily="50" charset="-128"/>
                        </a:rPr>
                        <a:t>PR</a:t>
                      </a:r>
                      <a:r>
                        <a:rPr kumimoji="1" lang="ja-JP" altLang="en-US" sz="1050" b="1" dirty="0">
                          <a:solidFill>
                            <a:schemeClr val="tx1"/>
                          </a:solidFill>
                          <a:latin typeface="BIZ UDPゴシック" panose="020B0400000000000000" pitchFamily="50" charset="-128"/>
                          <a:ea typeface="BIZ UDPゴシック" panose="020B0400000000000000" pitchFamily="50" charset="-128"/>
                        </a:rPr>
                        <a:t>機会を得た企業、</a:t>
                      </a:r>
                      <a:endParaRPr kumimoji="1" lang="en-US" altLang="ja-JP" sz="1050" b="1" dirty="0">
                        <a:solidFill>
                          <a:schemeClr val="tx1"/>
                        </a:solidFill>
                        <a:latin typeface="BIZ UDPゴシック" panose="020B0400000000000000" pitchFamily="50" charset="-128"/>
                        <a:ea typeface="BIZ UDPゴシック" panose="020B0400000000000000" pitchFamily="50" charset="-128"/>
                      </a:endParaRPr>
                    </a:p>
                    <a:p>
                      <a:pPr algn="l">
                        <a:lnSpc>
                          <a:spcPct val="100000"/>
                        </a:lnSpc>
                      </a:pPr>
                      <a:r>
                        <a:rPr kumimoji="1" lang="ja-JP" altLang="en-US" sz="1050" b="1" dirty="0">
                          <a:solidFill>
                            <a:schemeClr val="tx1"/>
                          </a:solidFill>
                          <a:latin typeface="BIZ UDPゴシック" panose="020B0400000000000000" pitchFamily="50" charset="-128"/>
                          <a:ea typeface="BIZ UDPゴシック" panose="020B0400000000000000" pitchFamily="50" charset="-128"/>
                        </a:rPr>
                        <a:t>セミナー等に来場した企業</a:t>
                      </a: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a:txBody>
                  <a:tcPr marL="56185" marR="56185" marT="28092" marB="28092"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254</a:t>
                      </a:r>
                      <a:r>
                        <a:rPr kumimoji="1" lang="ja-JP" altLang="en-US"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件</a:t>
                      </a:r>
                      <a:endParaRPr kumimoji="1" lang="en-US" altLang="ja-JP"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うち海外ビジネスミッション団の参加が</a:t>
                      </a:r>
                      <a:endParaRPr kumimoji="1" lang="en-US" altLang="ja-JP"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確認できた件数：</a:t>
                      </a:r>
                      <a:r>
                        <a:rPr kumimoji="1" lang="en-US" altLang="ja-JP"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204</a:t>
                      </a:r>
                      <a:r>
                        <a:rPr kumimoji="1" lang="ja-JP" altLang="en-US"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件</a:t>
                      </a:r>
                      <a:endParaRPr kumimoji="1" lang="en-US" altLang="ja-JP" sz="700" b="0" i="0" u="none" strike="sng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txBody>
                  <a:tcPr marL="56185" marR="56185" marT="28092" marB="28092" anchor="ctr"/>
                </a:tc>
                <a:tc>
                  <a:txBody>
                    <a:bodyPr/>
                    <a:lstStyle/>
                    <a:p>
                      <a:pPr algn="r">
                        <a:lnSpc>
                          <a:spcPct val="100000"/>
                        </a:lnSpc>
                      </a:pPr>
                      <a:r>
                        <a:rPr kumimoji="1" lang="en-US" altLang="ja-JP" sz="1100" b="1" strike="noStrike" dirty="0">
                          <a:solidFill>
                            <a:schemeClr val="tx1"/>
                          </a:solidFill>
                          <a:latin typeface="BIZ UDPゴシック" panose="020B0400000000000000" pitchFamily="50" charset="-128"/>
                          <a:ea typeface="BIZ UDPゴシック" panose="020B0400000000000000" pitchFamily="50" charset="-128"/>
                        </a:rPr>
                        <a:t>17</a:t>
                      </a:r>
                      <a:r>
                        <a:rPr kumimoji="1" lang="ja-JP" altLang="en-US" sz="1100" b="1" strike="noStrike" dirty="0">
                          <a:solidFill>
                            <a:schemeClr val="tx1"/>
                          </a:solidFill>
                          <a:latin typeface="BIZ UDPゴシック" panose="020B0400000000000000" pitchFamily="50" charset="-128"/>
                          <a:ea typeface="BIZ UDPゴシック" panose="020B0400000000000000" pitchFamily="50" charset="-128"/>
                        </a:rPr>
                        <a:t>，１７１</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社</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algn="r">
                        <a:lnSpc>
                          <a:spcPct val="100000"/>
                        </a:lnSpc>
                      </a:pPr>
                      <a:r>
                        <a:rPr kumimoji="1" lang="en-US" altLang="ja-JP" sz="700" b="0" dirty="0">
                          <a:solidFill>
                            <a:schemeClr val="tx1"/>
                          </a:solidFill>
                          <a:latin typeface="BIZ UDPゴシック" panose="020B0400000000000000" pitchFamily="50" charset="-128"/>
                          <a:ea typeface="BIZ UDPゴシック" panose="020B0400000000000000" pitchFamily="50" charset="-128"/>
                        </a:rPr>
                        <a:t>※</a:t>
                      </a:r>
                      <a:r>
                        <a:rPr kumimoji="1" lang="ja-JP" altLang="en-US" sz="700" b="0" dirty="0">
                          <a:solidFill>
                            <a:schemeClr val="tx1"/>
                          </a:solidFill>
                          <a:latin typeface="BIZ UDPゴシック" panose="020B0400000000000000" pitchFamily="50" charset="-128"/>
                          <a:ea typeface="BIZ UDPゴシック" panose="020B0400000000000000" pitchFamily="50" charset="-128"/>
                        </a:rPr>
                        <a:t>リボーンチャレンジ出展３６４社含む</a:t>
                      </a:r>
                      <a:endParaRPr kumimoji="1" lang="en-US" altLang="ja-JP" sz="700" b="0" dirty="0">
                        <a:solidFill>
                          <a:schemeClr val="tx1"/>
                        </a:solidFill>
                        <a:latin typeface="BIZ UDPゴシック" panose="020B0400000000000000" pitchFamily="50" charset="-128"/>
                        <a:ea typeface="BIZ UDPゴシック" panose="020B0400000000000000" pitchFamily="50" charset="-128"/>
                      </a:endParaRPr>
                    </a:p>
                    <a:p>
                      <a:pPr algn="r">
                        <a:lnSpc>
                          <a:spcPct val="100000"/>
                        </a:lnSpc>
                      </a:pPr>
                      <a:r>
                        <a:rPr kumimoji="1" lang="en-US" altLang="ja-JP" sz="700" b="0" dirty="0">
                          <a:solidFill>
                            <a:schemeClr val="tx1"/>
                          </a:solidFill>
                          <a:latin typeface="BIZ UDPゴシック" panose="020B0400000000000000" pitchFamily="50" charset="-128"/>
                          <a:ea typeface="BIZ UDPゴシック" panose="020B0400000000000000" pitchFamily="50" charset="-128"/>
                        </a:rPr>
                        <a:t>※Japan Health</a:t>
                      </a:r>
                      <a:r>
                        <a:rPr kumimoji="1" lang="ja-JP" altLang="en-US" sz="700" b="0" dirty="0">
                          <a:solidFill>
                            <a:schemeClr val="tx1"/>
                          </a:solidFill>
                          <a:latin typeface="BIZ UDPゴシック" panose="020B0400000000000000" pitchFamily="50" charset="-128"/>
                          <a:ea typeface="BIZ UDPゴシック" panose="020B0400000000000000" pitchFamily="50" charset="-128"/>
                        </a:rPr>
                        <a:t>でＰＲ機会を得た</a:t>
                      </a:r>
                      <a:r>
                        <a:rPr kumimoji="1" lang="en-US" altLang="ja-JP" sz="700" b="0" dirty="0">
                          <a:solidFill>
                            <a:schemeClr val="tx1"/>
                          </a:solidFill>
                          <a:latin typeface="BIZ UDPゴシック" panose="020B0400000000000000" pitchFamily="50" charset="-128"/>
                          <a:ea typeface="BIZ UDPゴシック" panose="020B0400000000000000" pitchFamily="50" charset="-128"/>
                        </a:rPr>
                        <a:t>26</a:t>
                      </a:r>
                      <a:r>
                        <a:rPr kumimoji="1" lang="ja-JP" altLang="en-US" sz="700" b="0" dirty="0">
                          <a:solidFill>
                            <a:schemeClr val="tx1"/>
                          </a:solidFill>
                          <a:latin typeface="BIZ UDPゴシック" panose="020B0400000000000000" pitchFamily="50" charset="-128"/>
                          <a:ea typeface="BIZ UDPゴシック" panose="020B0400000000000000" pitchFamily="50" charset="-128"/>
                        </a:rPr>
                        <a:t>社含む　</a:t>
                      </a:r>
                    </a:p>
                  </a:txBody>
                  <a:tcPr marL="56185" marR="56185" marT="28092" marB="28092" anchor="ctr"/>
                </a:tc>
                <a:tc>
                  <a:txBody>
                    <a:bodyPr/>
                    <a:lstStyle/>
                    <a:p>
                      <a:pPr algn="r">
                        <a:lnSpc>
                          <a:spcPct val="100000"/>
                        </a:lnSpc>
                      </a:pPr>
                      <a:r>
                        <a:rPr kumimoji="1" lang="en-US" altLang="ja-JP" sz="1100" b="1" dirty="0">
                          <a:solidFill>
                            <a:schemeClr val="tx1"/>
                          </a:solidFill>
                          <a:latin typeface="BIZ UDPゴシック" panose="020B0400000000000000" pitchFamily="50" charset="-128"/>
                          <a:ea typeface="BIZ UDPゴシック" panose="020B0400000000000000" pitchFamily="50" charset="-128"/>
                        </a:rPr>
                        <a:t>7</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5</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５８社</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algn="r">
                        <a:lnSpc>
                          <a:spcPct val="100000"/>
                        </a:lnSpc>
                      </a:pPr>
                      <a:r>
                        <a:rPr kumimoji="1" lang="en-US" altLang="ja-JP" sz="700" b="0" dirty="0">
                          <a:solidFill>
                            <a:schemeClr val="tx1"/>
                          </a:solidFill>
                          <a:latin typeface="BIZ UDPゴシック" panose="020B0400000000000000" pitchFamily="50" charset="-128"/>
                          <a:ea typeface="BIZ UDPゴシック" panose="020B0400000000000000" pitchFamily="50" charset="-128"/>
                        </a:rPr>
                        <a:t>※</a:t>
                      </a:r>
                      <a:r>
                        <a:rPr kumimoji="1" lang="ja-JP" altLang="en-US" sz="700" b="0" dirty="0">
                          <a:solidFill>
                            <a:schemeClr val="tx1"/>
                          </a:solidFill>
                          <a:latin typeface="BIZ UDPゴシック" panose="020B0400000000000000" pitchFamily="50" charset="-128"/>
                          <a:ea typeface="BIZ UDPゴシック" panose="020B0400000000000000" pitchFamily="50" charset="-128"/>
                        </a:rPr>
                        <a:t>リボーンチャレンジ訪問企業を含む</a:t>
                      </a:r>
                      <a:endParaRPr kumimoji="1" lang="en-US" altLang="ja-JP" sz="700" b="0" dirty="0">
                        <a:solidFill>
                          <a:schemeClr val="tx1"/>
                        </a:solidFill>
                        <a:latin typeface="BIZ UDPゴシック" panose="020B0400000000000000" pitchFamily="50" charset="-128"/>
                        <a:ea typeface="BIZ UDPゴシック" panose="020B0400000000000000" pitchFamily="50" charset="-128"/>
                      </a:endParaRPr>
                    </a:p>
                  </a:txBody>
                  <a:tcPr marL="56185" marR="56185" marT="28092" marB="28092"/>
                </a:tc>
                <a:extLst>
                  <a:ext uri="{0D108BD9-81ED-4DB2-BD59-A6C34878D82A}">
                    <a16:rowId xmlns:a16="http://schemas.microsoft.com/office/drawing/2014/main" val="2223567439"/>
                  </a:ext>
                </a:extLst>
              </a:tr>
            </a:tbl>
          </a:graphicData>
        </a:graphic>
      </p:graphicFrame>
      <p:sp>
        <p:nvSpPr>
          <p:cNvPr id="25" name="字幕 2">
            <a:extLst>
              <a:ext uri="{FF2B5EF4-FFF2-40B4-BE49-F238E27FC236}">
                <a16:creationId xmlns:a16="http://schemas.microsoft.com/office/drawing/2014/main" id="{5785F911-A658-4EFB-84DA-B01D6B6034E1}"/>
              </a:ext>
            </a:extLst>
          </p:cNvPr>
          <p:cNvSpPr txBox="1">
            <a:spLocks/>
          </p:cNvSpPr>
          <p:nvPr/>
        </p:nvSpPr>
        <p:spPr>
          <a:xfrm>
            <a:off x="231037" y="2051050"/>
            <a:ext cx="9609177" cy="604256"/>
          </a:xfrm>
          <a:prstGeom prst="rect">
            <a:avLst/>
          </a:prstGeom>
          <a:ln w="12700">
            <a:noFill/>
          </a:ln>
        </p:spPr>
        <p:txBody>
          <a:bodyPr vert="horz" lIns="91440" tIns="45720" rIns="91440" bIns="45720" rtlCol="0">
            <a:noAutofit/>
          </a:bodyPr>
          <a:lstStyle>
            <a:lvl1pPr marL="239984" indent="-239984" algn="l" defTabSz="959937" rtl="0" eaLnBrk="1" latinLnBrk="0" hangingPunct="1">
              <a:lnSpc>
                <a:spcPct val="90000"/>
              </a:lnSpc>
              <a:spcBef>
                <a:spcPts val="1050"/>
              </a:spcBef>
              <a:buFont typeface="Arial" panose="020B0604020202020204" pitchFamily="34" charset="0"/>
              <a:buChar char="•"/>
              <a:defRPr kumimoji="1"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a:lstStyle>
          <a:p>
            <a:pPr marL="0" indent="0">
              <a:lnSpc>
                <a:spcPct val="100000"/>
              </a:lnSpc>
              <a:buNone/>
            </a:pPr>
            <a:r>
              <a:rPr lang="ja-JP" altLang="en-US" sz="1200" b="1" dirty="0">
                <a:latin typeface="BIZ UDPゴシック" panose="020B0400000000000000" pitchFamily="50" charset="-128"/>
                <a:ea typeface="BIZ UDPゴシック" panose="020B0400000000000000" pitchFamily="50" charset="-128"/>
              </a:rPr>
              <a:t>　</a:t>
            </a:r>
            <a:r>
              <a:rPr lang="ja-JP" altLang="en-US" sz="1200" b="1" u="sng" dirty="0">
                <a:latin typeface="BIZ UDPゴシック" panose="020B0400000000000000" pitchFamily="50" charset="-128"/>
                <a:ea typeface="BIZ UDPゴシック" panose="020B0400000000000000" pitchFamily="50" charset="-128"/>
              </a:rPr>
              <a:t>１．府内企業に対して、ビジネスイベント等（府主催のほか、海外主催分含む）を通じて、ビジネス機会を提供</a:t>
            </a:r>
            <a:endParaRPr lang="en-US" altLang="ja-JP" sz="1200" b="1" u="sng" dirty="0">
              <a:latin typeface="BIZ UDPゴシック" panose="020B0400000000000000" pitchFamily="50" charset="-128"/>
              <a:ea typeface="BIZ UDPゴシック" panose="020B0400000000000000" pitchFamily="50" charset="-128"/>
            </a:endParaRPr>
          </a:p>
        </p:txBody>
      </p:sp>
      <p:sp>
        <p:nvSpPr>
          <p:cNvPr id="26" name="字幕 2">
            <a:extLst>
              <a:ext uri="{FF2B5EF4-FFF2-40B4-BE49-F238E27FC236}">
                <a16:creationId xmlns:a16="http://schemas.microsoft.com/office/drawing/2014/main" id="{DABB1827-9216-488F-AFE1-015140C31D3E}"/>
              </a:ext>
            </a:extLst>
          </p:cNvPr>
          <p:cNvSpPr txBox="1">
            <a:spLocks/>
          </p:cNvSpPr>
          <p:nvPr/>
        </p:nvSpPr>
        <p:spPr>
          <a:xfrm>
            <a:off x="250801" y="4221492"/>
            <a:ext cx="4560726" cy="477262"/>
          </a:xfrm>
          <a:prstGeom prst="rect">
            <a:avLst/>
          </a:prstGeom>
          <a:ln w="12700">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355600" indent="-355600" algn="l">
              <a:lnSpc>
                <a:spcPct val="100000"/>
              </a:lnSpc>
            </a:pPr>
            <a:r>
              <a:rPr lang="ja-JP" altLang="en-US" sz="1200" b="1" dirty="0">
                <a:latin typeface="BIZ UDPゴシック" panose="020B0400000000000000" pitchFamily="50" charset="-128"/>
                <a:ea typeface="BIZ UDPゴシック" panose="020B0400000000000000" pitchFamily="50" charset="-128"/>
              </a:rPr>
              <a:t>　３．</a:t>
            </a:r>
            <a:r>
              <a:rPr lang="ja-JP" altLang="en-US" sz="1200" b="1" u="sng" dirty="0">
                <a:latin typeface="BIZ UDPゴシック" panose="020B0400000000000000" pitchFamily="50" charset="-128"/>
                <a:ea typeface="BIZ UDPゴシック" panose="020B0400000000000000" pitchFamily="50" charset="-128"/>
              </a:rPr>
              <a:t>海外からの視察訪問受入を通じ、府内企業等の技術力・製品魅力を発信する機会を提供</a:t>
            </a:r>
            <a:endParaRPr lang="en-US" altLang="ja-JP" sz="1200" b="1" u="sng" dirty="0">
              <a:solidFill>
                <a:srgbClr val="FF0000"/>
              </a:solidFill>
              <a:highlight>
                <a:srgbClr val="FFFF00"/>
              </a:highlight>
              <a:latin typeface="BIZ UDPゴシック" panose="020B0400000000000000" pitchFamily="50" charset="-128"/>
              <a:ea typeface="BIZ UDPゴシック" panose="020B0400000000000000" pitchFamily="50" charset="-128"/>
            </a:endParaRPr>
          </a:p>
        </p:txBody>
      </p:sp>
      <p:graphicFrame>
        <p:nvGraphicFramePr>
          <p:cNvPr id="27" name="表 3">
            <a:extLst>
              <a:ext uri="{FF2B5EF4-FFF2-40B4-BE49-F238E27FC236}">
                <a16:creationId xmlns:a16="http://schemas.microsoft.com/office/drawing/2014/main" id="{C75155E1-34EC-4603-9624-A7009D792828}"/>
              </a:ext>
            </a:extLst>
          </p:cNvPr>
          <p:cNvGraphicFramePr>
            <a:graphicFrameLocks noGrp="1"/>
          </p:cNvGraphicFramePr>
          <p:nvPr>
            <p:extLst>
              <p:ext uri="{D42A27DB-BD31-4B8C-83A1-F6EECF244321}">
                <p14:modId xmlns:p14="http://schemas.microsoft.com/office/powerpoint/2010/main" val="943651013"/>
              </p:ext>
            </p:extLst>
          </p:nvPr>
        </p:nvGraphicFramePr>
        <p:xfrm>
          <a:off x="469527" y="4692179"/>
          <a:ext cx="4365732" cy="2316836"/>
        </p:xfrm>
        <a:graphic>
          <a:graphicData uri="http://schemas.openxmlformats.org/drawingml/2006/table">
            <a:tbl>
              <a:tblPr firstRow="1" bandRow="1">
                <a:tableStyleId>{5C22544A-7EE6-4342-B048-85BDC9FD1C3A}</a:tableStyleId>
              </a:tblPr>
              <a:tblGrid>
                <a:gridCol w="1681152">
                  <a:extLst>
                    <a:ext uri="{9D8B030D-6E8A-4147-A177-3AD203B41FA5}">
                      <a16:colId xmlns:a16="http://schemas.microsoft.com/office/drawing/2014/main" val="1561216296"/>
                    </a:ext>
                  </a:extLst>
                </a:gridCol>
                <a:gridCol w="1438859">
                  <a:extLst>
                    <a:ext uri="{9D8B030D-6E8A-4147-A177-3AD203B41FA5}">
                      <a16:colId xmlns:a16="http://schemas.microsoft.com/office/drawing/2014/main" val="2405717724"/>
                    </a:ext>
                  </a:extLst>
                </a:gridCol>
                <a:gridCol w="1245721">
                  <a:extLst>
                    <a:ext uri="{9D8B030D-6E8A-4147-A177-3AD203B41FA5}">
                      <a16:colId xmlns:a16="http://schemas.microsoft.com/office/drawing/2014/main" val="1848703958"/>
                    </a:ext>
                  </a:extLst>
                </a:gridCol>
              </a:tblGrid>
              <a:tr h="289812">
                <a:tc>
                  <a:txBody>
                    <a:bodyPr/>
                    <a:lstStyle/>
                    <a:p>
                      <a:pPr algn="ctr">
                        <a:lnSpc>
                          <a:spcPts val="1300"/>
                        </a:lnSpc>
                      </a:pPr>
                      <a:r>
                        <a:rPr kumimoji="1" lang="ja-JP" altLang="en-US" sz="1050" dirty="0">
                          <a:solidFill>
                            <a:schemeClr val="bg1"/>
                          </a:solidFill>
                          <a:latin typeface="BIZ UDPゴシック" panose="020B0400000000000000" pitchFamily="50" charset="-128"/>
                          <a:ea typeface="BIZ UDPゴシック" panose="020B0400000000000000" pitchFamily="50" charset="-128"/>
                        </a:rPr>
                        <a:t>主な視察先</a:t>
                      </a:r>
                    </a:p>
                  </a:txBody>
                  <a:tcPr marL="55813" marR="55813" marT="27907" marB="27907" anchor="ctr"/>
                </a:tc>
                <a:tc>
                  <a:txBody>
                    <a:bodyPr/>
                    <a:lstStyle/>
                    <a:p>
                      <a:pPr algn="ctr">
                        <a:lnSpc>
                          <a:spcPts val="1300"/>
                        </a:lnSpc>
                      </a:pPr>
                      <a:r>
                        <a:rPr kumimoji="1" lang="ja-JP" altLang="en-US" sz="1050" dirty="0">
                          <a:solidFill>
                            <a:schemeClr val="bg1"/>
                          </a:solidFill>
                          <a:latin typeface="BIZ UDPゴシック" panose="020B0400000000000000" pitchFamily="50" charset="-128"/>
                          <a:ea typeface="BIZ UDPゴシック" panose="020B0400000000000000" pitchFamily="50" charset="-128"/>
                        </a:rPr>
                        <a:t>視察受入件数</a:t>
                      </a:r>
                    </a:p>
                  </a:txBody>
                  <a:tcPr marL="55813" marR="55813" marT="27907" marB="27907" anchor="ctr"/>
                </a:tc>
                <a:tc>
                  <a:txBody>
                    <a:bodyPr/>
                    <a:lstStyle/>
                    <a:p>
                      <a:pPr algn="ctr">
                        <a:lnSpc>
                          <a:spcPts val="1300"/>
                        </a:lnSpc>
                      </a:pPr>
                      <a:r>
                        <a:rPr kumimoji="1" lang="ja-JP" altLang="en-US" sz="1050" dirty="0">
                          <a:solidFill>
                            <a:schemeClr val="bg1"/>
                          </a:solidFill>
                          <a:latin typeface="BIZ UDPゴシック" panose="020B0400000000000000" pitchFamily="50" charset="-128"/>
                          <a:ea typeface="BIZ UDPゴシック" panose="020B0400000000000000" pitchFamily="50" charset="-128"/>
                        </a:rPr>
                        <a:t>海外企業等</a:t>
                      </a:r>
                    </a:p>
                  </a:txBody>
                  <a:tcPr marL="55813" marR="55813" marT="27907" marB="27907" anchor="ctr"/>
                </a:tc>
                <a:extLst>
                  <a:ext uri="{0D108BD9-81ED-4DB2-BD59-A6C34878D82A}">
                    <a16:rowId xmlns:a16="http://schemas.microsoft.com/office/drawing/2014/main" val="4223353728"/>
                  </a:ext>
                </a:extLst>
              </a:tr>
              <a:tr h="322024">
                <a:tc>
                  <a:txBody>
                    <a:bodyPr/>
                    <a:lstStyle/>
                    <a:p>
                      <a:pPr algn="l">
                        <a:lnSpc>
                          <a:spcPts val="1300"/>
                        </a:lnSpc>
                      </a:pPr>
                      <a:r>
                        <a:rPr kumimoji="1" lang="en-US" altLang="ja-JP" sz="1050" b="1" dirty="0" err="1">
                          <a:solidFill>
                            <a:schemeClr val="tx1"/>
                          </a:solidFill>
                          <a:latin typeface="BIZ UDPゴシック" panose="020B0400000000000000" pitchFamily="50" charset="-128"/>
                          <a:ea typeface="BIZ UDPゴシック" panose="020B0400000000000000" pitchFamily="50" charset="-128"/>
                        </a:rPr>
                        <a:t>Nakanoshima</a:t>
                      </a:r>
                      <a:r>
                        <a:rPr kumimoji="1" lang="en-US" altLang="ja-JP" sz="1050" b="1" dirty="0">
                          <a:solidFill>
                            <a:schemeClr val="tx1"/>
                          </a:solidFill>
                          <a:latin typeface="BIZ UDPゴシック" panose="020B0400000000000000" pitchFamily="50" charset="-128"/>
                          <a:ea typeface="BIZ UDPゴシック" panose="020B0400000000000000" pitchFamily="50" charset="-128"/>
                        </a:rPr>
                        <a:t> </a:t>
                      </a:r>
                      <a:r>
                        <a:rPr kumimoji="1" lang="en-US" altLang="ja-JP" sz="1050" b="1" dirty="0" err="1">
                          <a:solidFill>
                            <a:schemeClr val="tx1"/>
                          </a:solidFill>
                          <a:latin typeface="BIZ UDPゴシック" panose="020B0400000000000000" pitchFamily="50" charset="-128"/>
                          <a:ea typeface="BIZ UDPゴシック" panose="020B0400000000000000" pitchFamily="50" charset="-128"/>
                        </a:rPr>
                        <a:t>Qross</a:t>
                      </a:r>
                      <a:endParaRPr kumimoji="1" lang="ja-JP" altLang="en-US" sz="1050" b="1" dirty="0">
                        <a:solidFill>
                          <a:schemeClr val="tx1"/>
                        </a:solidFill>
                        <a:latin typeface="BIZ UDPゴシック" panose="020B0400000000000000" pitchFamily="50" charset="-128"/>
                        <a:ea typeface="BIZ UDPゴシック" panose="020B0400000000000000" pitchFamily="50" charset="-128"/>
                      </a:endParaRPr>
                    </a:p>
                  </a:txBody>
                  <a:tcPr marL="55813" marR="55813" marT="27907" marB="27907" anchor="ctr"/>
                </a:tc>
                <a:tc>
                  <a:txBody>
                    <a:bodyPr/>
                    <a:lstStyle/>
                    <a:p>
                      <a:pPr algn="r">
                        <a:lnSpc>
                          <a:spcPts val="1300"/>
                        </a:lnSpc>
                      </a:pPr>
                      <a:r>
                        <a:rPr kumimoji="1" lang="en-US" altLang="ja-JP" sz="1100" b="1" dirty="0">
                          <a:solidFill>
                            <a:schemeClr val="tx1"/>
                          </a:solidFill>
                          <a:latin typeface="BIZ UDPゴシック" panose="020B0400000000000000" pitchFamily="50" charset="-128"/>
                          <a:ea typeface="BIZ UDPゴシック" panose="020B0400000000000000" pitchFamily="50" charset="-128"/>
                        </a:rPr>
                        <a:t>64</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件</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txBody>
                  <a:tcPr marL="55813" marR="55813" marT="27907" marB="27907" anchor="ctr"/>
                </a:tc>
                <a:tc>
                  <a:txBody>
                    <a:bodyPr/>
                    <a:lstStyle/>
                    <a:p>
                      <a:pPr algn="r">
                        <a:lnSpc>
                          <a:spcPts val="1300"/>
                        </a:lnSpc>
                      </a:pPr>
                      <a:r>
                        <a:rPr kumimoji="1" lang="en-US" altLang="ja-JP" sz="1100" b="1" strike="noStrike" dirty="0">
                          <a:solidFill>
                            <a:schemeClr val="tx1"/>
                          </a:solidFill>
                          <a:latin typeface="BIZ UDPゴシック" panose="020B0400000000000000" pitchFamily="50" charset="-128"/>
                          <a:ea typeface="BIZ UDPゴシック" panose="020B0400000000000000" pitchFamily="50" charset="-128"/>
                        </a:rPr>
                        <a:t>849</a:t>
                      </a:r>
                      <a:r>
                        <a:rPr kumimoji="1" lang="ja-JP" altLang="en-US" sz="1100" b="1" strike="noStrike" dirty="0">
                          <a:solidFill>
                            <a:schemeClr val="tx1"/>
                          </a:solidFill>
                          <a:latin typeface="BIZ UDPゴシック" panose="020B0400000000000000" pitchFamily="50" charset="-128"/>
                          <a:ea typeface="BIZ UDPゴシック" panose="020B0400000000000000" pitchFamily="50" charset="-128"/>
                        </a:rPr>
                        <a:t>名</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txBody>
                  <a:tcPr marL="55813" marR="55813" marT="27907" marB="27907" anchor="ctr"/>
                </a:tc>
                <a:extLst>
                  <a:ext uri="{0D108BD9-81ED-4DB2-BD59-A6C34878D82A}">
                    <a16:rowId xmlns:a16="http://schemas.microsoft.com/office/drawing/2014/main" val="18711608"/>
                  </a:ext>
                </a:extLst>
              </a:tr>
              <a:tr h="322024">
                <a:tc>
                  <a:txBody>
                    <a:bodyPr/>
                    <a:lstStyle/>
                    <a:p>
                      <a:pPr algn="l">
                        <a:lnSpc>
                          <a:spcPts val="1300"/>
                        </a:lnSpc>
                      </a:pPr>
                      <a:r>
                        <a:rPr kumimoji="1" lang="en-US" altLang="ja-JP" sz="1050" b="1" dirty="0">
                          <a:solidFill>
                            <a:schemeClr val="tx1"/>
                          </a:solidFill>
                          <a:latin typeface="BIZ UDPゴシック" panose="020B0400000000000000" pitchFamily="50" charset="-128"/>
                          <a:ea typeface="BIZ UDPゴシック" panose="020B0400000000000000" pitchFamily="50" charset="-128"/>
                        </a:rPr>
                        <a:t>MOBIO</a:t>
                      </a:r>
                      <a:endParaRPr kumimoji="1" lang="ja-JP" altLang="en-US" sz="1050" b="1" dirty="0">
                        <a:solidFill>
                          <a:schemeClr val="tx1"/>
                        </a:solidFill>
                        <a:latin typeface="BIZ UDPゴシック" panose="020B0400000000000000" pitchFamily="50" charset="-128"/>
                        <a:ea typeface="BIZ UDPゴシック" panose="020B0400000000000000" pitchFamily="50" charset="-128"/>
                      </a:endParaRPr>
                    </a:p>
                  </a:txBody>
                  <a:tcPr marL="55813" marR="55813" marT="27907" marB="27907" anchor="ctr"/>
                </a:tc>
                <a:tc>
                  <a:txBody>
                    <a:bodyPr/>
                    <a:lstStyle/>
                    <a:p>
                      <a:pPr algn="r">
                        <a:lnSpc>
                          <a:spcPts val="1300"/>
                        </a:lnSpc>
                      </a:pPr>
                      <a:r>
                        <a:rPr kumimoji="1" lang="en-US" altLang="ja-JP" sz="1100" b="1" dirty="0">
                          <a:solidFill>
                            <a:schemeClr val="tx1"/>
                          </a:solidFill>
                          <a:latin typeface="BIZ UDPゴシック" panose="020B0400000000000000" pitchFamily="50" charset="-128"/>
                          <a:ea typeface="BIZ UDPゴシック" panose="020B0400000000000000" pitchFamily="50" charset="-128"/>
                        </a:rPr>
                        <a:t>45</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件</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txBody>
                  <a:tcPr marL="55813" marR="55813" marT="27907" marB="27907" anchor="ctr"/>
                </a:tc>
                <a:tc>
                  <a:txBody>
                    <a:bodyPr/>
                    <a:lstStyle/>
                    <a:p>
                      <a:pPr algn="r">
                        <a:lnSpc>
                          <a:spcPts val="1300"/>
                        </a:lnSpc>
                      </a:pPr>
                      <a:r>
                        <a:rPr kumimoji="1" lang="en-US" altLang="ja-JP" sz="1100" b="1" strike="noStrike" baseline="0" dirty="0">
                          <a:solidFill>
                            <a:schemeClr val="tx1"/>
                          </a:solidFill>
                          <a:latin typeface="BIZ UDPゴシック" panose="020B0400000000000000" pitchFamily="50" charset="-128"/>
                          <a:ea typeface="BIZ UDPゴシック" panose="020B0400000000000000" pitchFamily="50" charset="-128"/>
                        </a:rPr>
                        <a:t>91</a:t>
                      </a:r>
                      <a:r>
                        <a:rPr kumimoji="1" lang="ja-JP" altLang="en-US" sz="1100" b="1" strike="noStrike" baseline="0" dirty="0">
                          <a:solidFill>
                            <a:schemeClr val="tx1"/>
                          </a:solidFill>
                          <a:latin typeface="BIZ UDPゴシック" panose="020B0400000000000000" pitchFamily="50" charset="-128"/>
                          <a:ea typeface="BIZ UDPゴシック" panose="020B0400000000000000" pitchFamily="50" charset="-128"/>
                        </a:rPr>
                        <a:t>６名</a:t>
                      </a:r>
                      <a:endParaRPr kumimoji="1" lang="en-US" altLang="ja-JP" sz="1100" b="1" strike="noStrike" baseline="0" dirty="0">
                        <a:solidFill>
                          <a:schemeClr val="tx1"/>
                        </a:solidFill>
                        <a:latin typeface="BIZ UDPゴシック" panose="020B0400000000000000" pitchFamily="50" charset="-128"/>
                        <a:ea typeface="BIZ UDPゴシック" panose="020B0400000000000000" pitchFamily="50" charset="-128"/>
                      </a:endParaRPr>
                    </a:p>
                  </a:txBody>
                  <a:tcPr marL="55813" marR="55813" marT="27907" marB="27907" anchor="ctr"/>
                </a:tc>
                <a:extLst>
                  <a:ext uri="{0D108BD9-81ED-4DB2-BD59-A6C34878D82A}">
                    <a16:rowId xmlns:a16="http://schemas.microsoft.com/office/drawing/2014/main" val="2223567439"/>
                  </a:ext>
                </a:extLst>
              </a:tr>
              <a:tr h="530476">
                <a:tc>
                  <a:txBody>
                    <a:bodyPr/>
                    <a:lstStyle/>
                    <a:p>
                      <a:pPr algn="l">
                        <a:lnSpc>
                          <a:spcPts val="1300"/>
                        </a:lnSpc>
                      </a:pPr>
                      <a:r>
                        <a:rPr kumimoji="1" lang="ja-JP" altLang="en-US" sz="1050" b="1" dirty="0">
                          <a:solidFill>
                            <a:schemeClr val="tx1"/>
                          </a:solidFill>
                          <a:latin typeface="BIZ UDPゴシック" panose="020B0400000000000000" pitchFamily="50" charset="-128"/>
                          <a:ea typeface="BIZ UDPゴシック" panose="020B0400000000000000" pitchFamily="50" charset="-128"/>
                        </a:rPr>
                        <a:t>大阪街中（まちじゅう）</a:t>
                      </a:r>
                      <a:br>
                        <a:rPr kumimoji="1" lang="en-US" altLang="ja-JP" sz="1000" b="1" dirty="0">
                          <a:solidFill>
                            <a:schemeClr val="tx1"/>
                          </a:solidFill>
                          <a:latin typeface="BIZ UDPゴシック" panose="020B0400000000000000" pitchFamily="50" charset="-128"/>
                          <a:ea typeface="BIZ UDPゴシック" panose="020B0400000000000000" pitchFamily="50" charset="-128"/>
                        </a:rPr>
                      </a:br>
                      <a:r>
                        <a:rPr kumimoji="1" lang="ja-JP" altLang="en-US" sz="1050" b="1" dirty="0">
                          <a:solidFill>
                            <a:schemeClr val="tx1"/>
                          </a:solidFill>
                          <a:latin typeface="BIZ UDPゴシック" panose="020B0400000000000000" pitchFamily="50" charset="-128"/>
                          <a:ea typeface="BIZ UDPゴシック" panose="020B0400000000000000" pitchFamily="50" charset="-128"/>
                        </a:rPr>
                        <a:t>ものづくりパビリオン</a:t>
                      </a:r>
                    </a:p>
                  </a:txBody>
                  <a:tcPr marL="55813" marR="55813" marT="27907" marB="27907" anchor="ctr"/>
                </a:tc>
                <a:tc>
                  <a:txBody>
                    <a:bodyPr/>
                    <a:lstStyle/>
                    <a:p>
                      <a:pPr algn="r">
                        <a:lnSpc>
                          <a:spcPts val="1300"/>
                        </a:lnSpc>
                      </a:pPr>
                      <a:r>
                        <a:rPr kumimoji="1" lang="ja-JP" altLang="en-US" sz="1100" b="1" dirty="0">
                          <a:solidFill>
                            <a:schemeClr val="tx1"/>
                          </a:solidFill>
                          <a:latin typeface="BIZ UDPゴシック" panose="020B0400000000000000" pitchFamily="50" charset="-128"/>
                          <a:ea typeface="BIZ UDPゴシック" panose="020B0400000000000000" pitchFamily="50" charset="-128"/>
                        </a:rPr>
                        <a:t>６件</a:t>
                      </a:r>
                    </a:p>
                  </a:txBody>
                  <a:tcPr marL="55813" marR="55813" marT="27907" marB="27907" anchor="ctr"/>
                </a:tc>
                <a:tc>
                  <a:txBody>
                    <a:bodyPr/>
                    <a:lstStyle/>
                    <a:p>
                      <a:pPr algn="r">
                        <a:lnSpc>
                          <a:spcPts val="1300"/>
                        </a:lnSpc>
                      </a:pPr>
                      <a:r>
                        <a:rPr kumimoji="1" lang="en-US" altLang="ja-JP" sz="1100" b="1" strike="noStrike" baseline="0" dirty="0">
                          <a:solidFill>
                            <a:schemeClr val="tx1"/>
                          </a:solidFill>
                          <a:latin typeface="BIZ UDPゴシック" panose="020B0400000000000000" pitchFamily="50" charset="-128"/>
                          <a:ea typeface="BIZ UDPゴシック" panose="020B0400000000000000" pitchFamily="50" charset="-128"/>
                        </a:rPr>
                        <a:t>74</a:t>
                      </a:r>
                      <a:r>
                        <a:rPr kumimoji="1" lang="ja-JP" altLang="en-US" sz="1100" b="1" strike="noStrike" baseline="0" dirty="0">
                          <a:solidFill>
                            <a:schemeClr val="tx1"/>
                          </a:solidFill>
                          <a:latin typeface="BIZ UDPゴシック" panose="020B0400000000000000" pitchFamily="50" charset="-128"/>
                          <a:ea typeface="BIZ UDPゴシック" panose="020B0400000000000000" pitchFamily="50" charset="-128"/>
                        </a:rPr>
                        <a:t>名</a:t>
                      </a:r>
                    </a:p>
                  </a:txBody>
                  <a:tcPr marL="55813" marR="55813" marT="27907" marB="27907" anchor="ctr"/>
                </a:tc>
                <a:extLst>
                  <a:ext uri="{0D108BD9-81ED-4DB2-BD59-A6C34878D82A}">
                    <a16:rowId xmlns:a16="http://schemas.microsoft.com/office/drawing/2014/main" val="4106072888"/>
                  </a:ext>
                </a:extLst>
              </a:tr>
              <a:tr h="530476">
                <a:tc>
                  <a:txBody>
                    <a:bodyPr/>
                    <a:lstStyle/>
                    <a:p>
                      <a:pPr algn="l">
                        <a:lnSpc>
                          <a:spcPts val="1300"/>
                        </a:lnSpc>
                      </a:pPr>
                      <a:r>
                        <a:rPr kumimoji="1" lang="ja-JP" altLang="en-US" sz="1050" b="1" dirty="0">
                          <a:solidFill>
                            <a:schemeClr val="tx1"/>
                          </a:solidFill>
                          <a:latin typeface="BIZ UDPゴシック" panose="020B0400000000000000" pitchFamily="50" charset="-128"/>
                          <a:ea typeface="BIZ UDPゴシック" panose="020B0400000000000000" pitchFamily="50" charset="-128"/>
                        </a:rPr>
                        <a:t>大阪イノベーションハブ</a:t>
                      </a:r>
                      <a:br>
                        <a:rPr kumimoji="1" lang="en-US" altLang="ja-JP" sz="1050" b="1" dirty="0">
                          <a:solidFill>
                            <a:schemeClr val="tx1"/>
                          </a:solidFill>
                          <a:latin typeface="BIZ UDPゴシック" panose="020B0400000000000000" pitchFamily="50" charset="-128"/>
                          <a:ea typeface="BIZ UDPゴシック" panose="020B0400000000000000" pitchFamily="50" charset="-128"/>
                        </a:rPr>
                      </a:br>
                      <a:r>
                        <a:rPr kumimoji="1" lang="ja-JP" altLang="en-US" sz="1050" b="1" dirty="0">
                          <a:solidFill>
                            <a:schemeClr val="tx1"/>
                          </a:solidFill>
                          <a:latin typeface="BIZ UDPゴシック" panose="020B0400000000000000" pitchFamily="50" charset="-128"/>
                          <a:ea typeface="BIZ UDPゴシック" panose="020B0400000000000000" pitchFamily="50" charset="-128"/>
                        </a:rPr>
                        <a:t>（</a:t>
                      </a:r>
                      <a:r>
                        <a:rPr kumimoji="1" lang="en-US" altLang="ja-JP" sz="1050" b="1" dirty="0">
                          <a:solidFill>
                            <a:schemeClr val="tx1"/>
                          </a:solidFill>
                          <a:latin typeface="BIZ UDPゴシック" panose="020B0400000000000000" pitchFamily="50" charset="-128"/>
                          <a:ea typeface="BIZ UDPゴシック" panose="020B0400000000000000" pitchFamily="50" charset="-128"/>
                        </a:rPr>
                        <a:t>OIH</a:t>
                      </a:r>
                      <a:r>
                        <a:rPr kumimoji="1" lang="ja-JP" altLang="en-US" sz="1050" b="1" dirty="0">
                          <a:solidFill>
                            <a:schemeClr val="tx1"/>
                          </a:solidFill>
                          <a:latin typeface="BIZ UDPゴシック" panose="020B0400000000000000" pitchFamily="50" charset="-128"/>
                          <a:ea typeface="BIZ UDPゴシック" panose="020B0400000000000000" pitchFamily="50" charset="-128"/>
                        </a:rPr>
                        <a:t>）</a:t>
                      </a:r>
                    </a:p>
                  </a:txBody>
                  <a:tcPr marL="55813" marR="55813" marT="27907" marB="27907" anchor="ctr"/>
                </a:tc>
                <a:tc>
                  <a:txBody>
                    <a:bodyPr/>
                    <a:lstStyle/>
                    <a:p>
                      <a:pPr algn="r">
                        <a:lnSpc>
                          <a:spcPts val="1300"/>
                        </a:lnSpc>
                      </a:pPr>
                      <a:r>
                        <a:rPr kumimoji="1" lang="ja-JP" altLang="en-US" sz="1100" b="1" dirty="0">
                          <a:solidFill>
                            <a:schemeClr val="tx1"/>
                          </a:solidFill>
                          <a:latin typeface="BIZ UDPゴシック" panose="020B0400000000000000" pitchFamily="50" charset="-128"/>
                          <a:ea typeface="BIZ UDPゴシック" panose="020B0400000000000000" pitchFamily="50" charset="-128"/>
                        </a:rPr>
                        <a:t>３２件</a:t>
                      </a:r>
                    </a:p>
                  </a:txBody>
                  <a:tcPr marL="55813" marR="55813" marT="27907" marB="27907" anchor="ctr"/>
                </a:tc>
                <a:tc>
                  <a:txBody>
                    <a:bodyPr/>
                    <a:lstStyle/>
                    <a:p>
                      <a:pPr algn="r">
                        <a:lnSpc>
                          <a:spcPts val="1300"/>
                        </a:lnSpc>
                      </a:pPr>
                      <a:r>
                        <a:rPr kumimoji="1" lang="ja-JP" altLang="en-US" sz="1100" b="1" dirty="0">
                          <a:solidFill>
                            <a:schemeClr val="tx1"/>
                          </a:solidFill>
                          <a:latin typeface="BIZ UDPゴシック" panose="020B0400000000000000" pitchFamily="50" charset="-128"/>
                          <a:ea typeface="BIZ UDPゴシック" panose="020B0400000000000000" pitchFamily="50" charset="-128"/>
                        </a:rPr>
                        <a:t>３２５名</a:t>
                      </a:r>
                    </a:p>
                  </a:txBody>
                  <a:tcPr marL="55813" marR="55813" marT="27907" marB="27907" anchor="ctr"/>
                </a:tc>
                <a:extLst>
                  <a:ext uri="{0D108BD9-81ED-4DB2-BD59-A6C34878D82A}">
                    <a16:rowId xmlns:a16="http://schemas.microsoft.com/office/drawing/2014/main" val="1844749935"/>
                  </a:ext>
                </a:extLst>
              </a:tr>
              <a:tr h="322024">
                <a:tc>
                  <a:txBody>
                    <a:bodyPr/>
                    <a:lstStyle/>
                    <a:p>
                      <a:pPr algn="r">
                        <a:lnSpc>
                          <a:spcPts val="1300"/>
                        </a:lnSpc>
                      </a:pPr>
                      <a:r>
                        <a:rPr kumimoji="1" lang="ja-JP" altLang="en-US" sz="1050" b="1" dirty="0">
                          <a:solidFill>
                            <a:schemeClr val="tx1"/>
                          </a:solidFill>
                          <a:latin typeface="BIZ UDPゴシック" panose="020B0400000000000000" pitchFamily="50" charset="-128"/>
                          <a:ea typeface="BIZ UDPゴシック" panose="020B0400000000000000" pitchFamily="50" charset="-128"/>
                        </a:rPr>
                        <a:t>計</a:t>
                      </a:r>
                    </a:p>
                  </a:txBody>
                  <a:tcPr marL="55813" marR="55813" marT="27907" marB="27907" anchor="ctr"/>
                </a:tc>
                <a:tc>
                  <a:txBody>
                    <a:bodyPr/>
                    <a:lstStyle/>
                    <a:p>
                      <a:pPr algn="r">
                        <a:lnSpc>
                          <a:spcPts val="1300"/>
                        </a:lnSpc>
                      </a:pPr>
                      <a:r>
                        <a:rPr kumimoji="1" lang="ja-JP" altLang="en-US" sz="1100" b="1" dirty="0">
                          <a:solidFill>
                            <a:schemeClr val="tx1"/>
                          </a:solidFill>
                          <a:latin typeface="BIZ UDPゴシック" panose="020B0400000000000000" pitchFamily="50" charset="-128"/>
                          <a:ea typeface="BIZ UDPゴシック" panose="020B0400000000000000" pitchFamily="50" charset="-128"/>
                        </a:rPr>
                        <a:t>１４７件</a:t>
                      </a:r>
                    </a:p>
                  </a:txBody>
                  <a:tcPr marL="55813" marR="55813" marT="27907" marB="27907" anchor="ctr"/>
                </a:tc>
                <a:tc>
                  <a:txBody>
                    <a:bodyPr/>
                    <a:lstStyle/>
                    <a:p>
                      <a:pPr algn="r">
                        <a:lnSpc>
                          <a:spcPts val="1300"/>
                        </a:lnSpc>
                      </a:pPr>
                      <a:r>
                        <a:rPr kumimoji="1" lang="en-US" altLang="ja-JP" sz="1100" b="1" dirty="0">
                          <a:solidFill>
                            <a:schemeClr val="tx1"/>
                          </a:solidFill>
                          <a:latin typeface="BIZ UDPゴシック" panose="020B0400000000000000" pitchFamily="50" charset="-128"/>
                          <a:ea typeface="BIZ UDPゴシック" panose="020B0400000000000000" pitchFamily="50" charset="-128"/>
                        </a:rPr>
                        <a:t>2,16</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４名</a:t>
                      </a:r>
                    </a:p>
                  </a:txBody>
                  <a:tcPr marL="55813" marR="55813" marT="27907" marB="27907" anchor="ctr"/>
                </a:tc>
                <a:extLst>
                  <a:ext uri="{0D108BD9-81ED-4DB2-BD59-A6C34878D82A}">
                    <a16:rowId xmlns:a16="http://schemas.microsoft.com/office/drawing/2014/main" val="814573904"/>
                  </a:ext>
                </a:extLst>
              </a:tr>
            </a:tbl>
          </a:graphicData>
        </a:graphic>
      </p:graphicFrame>
      <p:sp>
        <p:nvSpPr>
          <p:cNvPr id="28" name="テキスト ボックス 27">
            <a:extLst>
              <a:ext uri="{FF2B5EF4-FFF2-40B4-BE49-F238E27FC236}">
                <a16:creationId xmlns:a16="http://schemas.microsoft.com/office/drawing/2014/main" id="{A5B67C75-1B4B-4B6B-842E-1EFFACF57A5B}"/>
              </a:ext>
            </a:extLst>
          </p:cNvPr>
          <p:cNvSpPr txBox="1"/>
          <p:nvPr/>
        </p:nvSpPr>
        <p:spPr>
          <a:xfrm>
            <a:off x="250801" y="1311545"/>
            <a:ext cx="9571080" cy="646331"/>
          </a:xfrm>
          <a:prstGeom prst="rect">
            <a:avLst/>
          </a:prstGeom>
          <a:noFill/>
        </p:spPr>
        <p:txBody>
          <a:bodyPr wrap="square">
            <a:spAutoFit/>
          </a:bodyPr>
          <a:lstStyle/>
          <a:p>
            <a:pPr marL="90488" indent="-90488"/>
            <a:r>
              <a:rPr lang="ja-JP" altLang="en-US" sz="1200" dirty="0">
                <a:latin typeface="BIZ UDPゴシック" panose="020B0400000000000000" pitchFamily="50" charset="-128"/>
                <a:ea typeface="BIZ UDPゴシック" panose="020B0400000000000000" pitchFamily="50" charset="-128"/>
              </a:rPr>
              <a:t>・１社でも多くの府内中小企業等が万博のインパクトを享受できるよう、大阪・関西へ海外の企業やビジネスミッション団の呼込みを行った上で、万博期間中に府内企業とのビジネス交流機会を創出</a:t>
            </a:r>
            <a:endParaRPr lang="en-US" altLang="ja-JP" sz="1200" dirty="0">
              <a:latin typeface="BIZ UDPゴシック" panose="020B0400000000000000" pitchFamily="50" charset="-128"/>
              <a:ea typeface="BIZ UDPゴシック" panose="020B0400000000000000" pitchFamily="50" charset="-128"/>
            </a:endParaRPr>
          </a:p>
          <a:p>
            <a:pPr marL="90488" indent="-90488"/>
            <a:r>
              <a:rPr lang="ja-JP" altLang="en-US" sz="1200" dirty="0">
                <a:latin typeface="BIZ UDPゴシック" panose="020B0400000000000000" pitchFamily="50" charset="-128"/>
                <a:ea typeface="BIZ UDPゴシック" panose="020B0400000000000000" pitchFamily="50" charset="-128"/>
              </a:rPr>
              <a:t>・万博会場内外で実施され、府市で支援したビジネスイベント（セミナー・商談会）等の件数は延べ</a:t>
            </a:r>
            <a:r>
              <a:rPr lang="en-US" altLang="ja-JP" sz="1200" b="1" dirty="0">
                <a:latin typeface="BIZ UDPゴシック" panose="020B0400000000000000" pitchFamily="50" charset="-128"/>
                <a:ea typeface="BIZ UDPゴシック" panose="020B0400000000000000" pitchFamily="50" charset="-128"/>
              </a:rPr>
              <a:t>510</a:t>
            </a:r>
            <a:r>
              <a:rPr lang="ja-JP" altLang="en-US" sz="1200" b="1" dirty="0">
                <a:latin typeface="BIZ UDPゴシック" panose="020B0400000000000000" pitchFamily="50" charset="-128"/>
                <a:ea typeface="BIZ UDPゴシック" panose="020B0400000000000000" pitchFamily="50" charset="-128"/>
              </a:rPr>
              <a:t>件</a:t>
            </a:r>
            <a:r>
              <a:rPr lang="ja-JP" altLang="en-US" sz="1200" dirty="0">
                <a:latin typeface="BIZ UDPゴシック" panose="020B0400000000000000" pitchFamily="50" charset="-128"/>
                <a:ea typeface="BIZ UDPゴシック" panose="020B0400000000000000" pitchFamily="50" charset="-128"/>
              </a:rPr>
              <a:t> （府</a:t>
            </a:r>
            <a:r>
              <a:rPr lang="en-US" altLang="ja-JP" sz="1200" dirty="0">
                <a:latin typeface="BIZ UDPゴシック" panose="020B0400000000000000" pitchFamily="50" charset="-128"/>
                <a:ea typeface="BIZ UDPゴシック" panose="020B0400000000000000" pitchFamily="50" charset="-128"/>
              </a:rPr>
              <a:t>254</a:t>
            </a:r>
            <a:r>
              <a:rPr lang="ja-JP" altLang="en-US" sz="1200" dirty="0">
                <a:latin typeface="BIZ UDPゴシック" panose="020B0400000000000000" pitchFamily="50" charset="-128"/>
                <a:ea typeface="BIZ UDPゴシック" panose="020B0400000000000000" pitchFamily="50" charset="-128"/>
              </a:rPr>
              <a:t>件、市</a:t>
            </a:r>
            <a:r>
              <a:rPr lang="en-US" altLang="ja-JP" sz="1200" dirty="0">
                <a:latin typeface="BIZ UDPゴシック" panose="020B0400000000000000" pitchFamily="50" charset="-128"/>
                <a:ea typeface="BIZ UDPゴシック" panose="020B0400000000000000" pitchFamily="50" charset="-128"/>
              </a:rPr>
              <a:t>256</a:t>
            </a:r>
            <a:r>
              <a:rPr lang="ja-JP" altLang="en-US" sz="1200" dirty="0">
                <a:latin typeface="BIZ UDPゴシック" panose="020B0400000000000000" pitchFamily="50" charset="-128"/>
                <a:ea typeface="BIZ UDPゴシック" panose="020B0400000000000000" pitchFamily="50" charset="-128"/>
              </a:rPr>
              <a:t>件）</a:t>
            </a:r>
          </a:p>
        </p:txBody>
      </p:sp>
      <p:sp>
        <p:nvSpPr>
          <p:cNvPr id="29" name="字幕 2">
            <a:extLst>
              <a:ext uri="{FF2B5EF4-FFF2-40B4-BE49-F238E27FC236}">
                <a16:creationId xmlns:a16="http://schemas.microsoft.com/office/drawing/2014/main" id="{4B83540A-9EC5-43B6-B7F8-FDC48FF3DCE7}"/>
              </a:ext>
            </a:extLst>
          </p:cNvPr>
          <p:cNvSpPr txBox="1">
            <a:spLocks/>
          </p:cNvSpPr>
          <p:nvPr/>
        </p:nvSpPr>
        <p:spPr>
          <a:xfrm>
            <a:off x="231037" y="3107415"/>
            <a:ext cx="9720000" cy="246087"/>
          </a:xfrm>
          <a:prstGeom prst="rect">
            <a:avLst/>
          </a:prstGeom>
          <a:ln w="12700">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176213" indent="-176213" algn="l">
              <a:lnSpc>
                <a:spcPct val="100000"/>
              </a:lnSpc>
            </a:pPr>
            <a:r>
              <a:rPr lang="ja-JP" altLang="en-US" sz="1200" b="1" dirty="0">
                <a:latin typeface="BIZ UDPゴシック" panose="020B0400000000000000" pitchFamily="50" charset="-128"/>
                <a:ea typeface="BIZ UDPゴシック" panose="020B0400000000000000" pitchFamily="50" charset="-128"/>
              </a:rPr>
              <a:t>　</a:t>
            </a:r>
            <a:r>
              <a:rPr lang="ja-JP" altLang="en-US" sz="1200" b="1" u="sng" dirty="0">
                <a:latin typeface="BIZ UDPゴシック" panose="020B0400000000000000" pitchFamily="50" charset="-128"/>
                <a:ea typeface="BIZ UDPゴシック" panose="020B0400000000000000" pitchFamily="50" charset="-128"/>
              </a:rPr>
              <a:t>２．府内企業（大阪ヘルスケアパビリオン・リボーンチャレンジ出展企業）に対して、海外からの企業団等とのマッチング機会を提供</a:t>
            </a:r>
            <a:endParaRPr lang="ja-JP" altLang="en-US" sz="1200" u="sng" dirty="0">
              <a:solidFill>
                <a:srgbClr val="FF0000"/>
              </a:solidFill>
              <a:latin typeface="BIZ UDPゴシック" panose="020B0400000000000000" pitchFamily="50" charset="-128"/>
              <a:ea typeface="BIZ UDPゴシック" panose="020B0400000000000000" pitchFamily="50" charset="-128"/>
            </a:endParaRPr>
          </a:p>
        </p:txBody>
      </p:sp>
      <p:sp>
        <p:nvSpPr>
          <p:cNvPr id="30" name="字幕 2">
            <a:extLst>
              <a:ext uri="{FF2B5EF4-FFF2-40B4-BE49-F238E27FC236}">
                <a16:creationId xmlns:a16="http://schemas.microsoft.com/office/drawing/2014/main" id="{5E50DF0D-6CF3-4693-A3FD-713161A10634}"/>
              </a:ext>
            </a:extLst>
          </p:cNvPr>
          <p:cNvSpPr txBox="1">
            <a:spLocks/>
          </p:cNvSpPr>
          <p:nvPr/>
        </p:nvSpPr>
        <p:spPr>
          <a:xfrm>
            <a:off x="8612353" y="2134365"/>
            <a:ext cx="1296306" cy="234273"/>
          </a:xfrm>
          <a:prstGeom prst="rect">
            <a:avLst/>
          </a:prstGeom>
          <a:ln w="12700">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176213" indent="-176213" algn="l">
              <a:lnSpc>
                <a:spcPct val="100000"/>
              </a:lnSpc>
            </a:pPr>
            <a:r>
              <a:rPr lang="en-US" altLang="ja-JP" sz="700" dirty="0">
                <a:latin typeface="BIZ UDPゴシック" panose="020B0400000000000000" pitchFamily="50" charset="-128"/>
                <a:ea typeface="BIZ UDPゴシック" panose="020B0400000000000000" pitchFamily="50" charset="-128"/>
              </a:rPr>
              <a:t>※</a:t>
            </a:r>
            <a:r>
              <a:rPr lang="ja-JP" altLang="en-US" sz="700" dirty="0">
                <a:latin typeface="BIZ UDPゴシック" panose="020B0400000000000000" pitchFamily="50" charset="-128"/>
                <a:ea typeface="BIZ UDPゴシック" panose="020B0400000000000000" pitchFamily="50" charset="-128"/>
              </a:rPr>
              <a:t>数値は大阪府把握分</a:t>
            </a:r>
            <a:endParaRPr lang="ja-JP" altLang="en-US" sz="900" u="sng" dirty="0">
              <a:latin typeface="BIZ UDPゴシック" panose="020B0400000000000000" pitchFamily="50" charset="-128"/>
              <a:ea typeface="BIZ UDPゴシック" panose="020B0400000000000000" pitchFamily="50" charset="-128"/>
            </a:endParaRPr>
          </a:p>
        </p:txBody>
      </p:sp>
      <p:sp>
        <p:nvSpPr>
          <p:cNvPr id="21" name="スライド番号プレースホルダー 1">
            <a:extLst>
              <a:ext uri="{FF2B5EF4-FFF2-40B4-BE49-F238E27FC236}">
                <a16:creationId xmlns:a16="http://schemas.microsoft.com/office/drawing/2014/main" id="{92C05292-D8CF-4036-A954-18CE4A037634}"/>
              </a:ext>
            </a:extLst>
          </p:cNvPr>
          <p:cNvSpPr>
            <a:spLocks noGrp="1"/>
          </p:cNvSpPr>
          <p:nvPr>
            <p:ph type="sldNum" sz="quarter" idx="12"/>
          </p:nvPr>
        </p:nvSpPr>
        <p:spPr>
          <a:xfrm>
            <a:off x="7812484" y="6779568"/>
            <a:ext cx="2268141" cy="383297"/>
          </a:xfrm>
        </p:spPr>
        <p:txBody>
          <a:bodyPr/>
          <a:lstStyle/>
          <a:p>
            <a:fld id="{29F2EF1E-626E-4657-9017-205445D3C8E1}" type="slidenum">
              <a:rPr kumimoji="1" lang="ja-JP" altLang="en-US" smtClean="0"/>
              <a:t>54</a:t>
            </a:fld>
            <a:endParaRPr kumimoji="1" lang="ja-JP" altLang="en-US" dirty="0"/>
          </a:p>
        </p:txBody>
      </p:sp>
    </p:spTree>
    <p:extLst>
      <p:ext uri="{BB962C8B-B14F-4D97-AF65-F5344CB8AC3E}">
        <p14:creationId xmlns:p14="http://schemas.microsoft.com/office/powerpoint/2010/main" val="3947519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②</a:t>
            </a: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800" b="1" dirty="0">
                <a:latin typeface="BIZ UDPゴシック" panose="020B0400000000000000" pitchFamily="50" charset="-128"/>
                <a:ea typeface="BIZ UDPゴシック" panose="020B0400000000000000" pitchFamily="50" charset="-128"/>
              </a:rPr>
              <a:t>スタートアップ（ビジネス交流含む）</a:t>
            </a:r>
          </a:p>
        </p:txBody>
      </p:sp>
      <p:sp>
        <p:nvSpPr>
          <p:cNvPr id="11" name="ホームベース 4">
            <a:extLst>
              <a:ext uri="{FF2B5EF4-FFF2-40B4-BE49-F238E27FC236}">
                <a16:creationId xmlns:a16="http://schemas.microsoft.com/office/drawing/2014/main" id="{45666D5B-E908-48CF-8325-070CB81D9C6A}"/>
              </a:ext>
            </a:extLst>
          </p:cNvPr>
          <p:cNvSpPr/>
          <p:nvPr/>
        </p:nvSpPr>
        <p:spPr bwMode="gray">
          <a:xfrm>
            <a:off x="180673" y="470692"/>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□海外との交流によるビジネスチャンス拡大</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23" name="楕円 22">
            <a:extLst>
              <a:ext uri="{FF2B5EF4-FFF2-40B4-BE49-F238E27FC236}">
                <a16:creationId xmlns:a16="http://schemas.microsoft.com/office/drawing/2014/main" id="{33615015-730F-4FD2-AF18-C76958D0B5A2}"/>
              </a:ext>
            </a:extLst>
          </p:cNvPr>
          <p:cNvSpPr/>
          <p:nvPr/>
        </p:nvSpPr>
        <p:spPr>
          <a:xfrm>
            <a:off x="180309" y="903951"/>
            <a:ext cx="2181338" cy="354091"/>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
        <p:nvSpPr>
          <p:cNvPr id="80" name="テキスト ボックス 79">
            <a:extLst>
              <a:ext uri="{FF2B5EF4-FFF2-40B4-BE49-F238E27FC236}">
                <a16:creationId xmlns:a16="http://schemas.microsoft.com/office/drawing/2014/main" id="{BAD73E2F-C867-481D-80CA-BBEC64ED95B9}"/>
              </a:ext>
            </a:extLst>
          </p:cNvPr>
          <p:cNvSpPr txBox="1"/>
          <p:nvPr/>
        </p:nvSpPr>
        <p:spPr>
          <a:xfrm>
            <a:off x="1293938" y="2275285"/>
            <a:ext cx="3756422" cy="307777"/>
          </a:xfrm>
          <a:prstGeom prst="rect">
            <a:avLst/>
          </a:prstGeom>
          <a:noFill/>
        </p:spPr>
        <p:txBody>
          <a:bodyPr wrap="square">
            <a:spAutoFit/>
          </a:bodyPr>
          <a:lstStyle/>
          <a:p>
            <a:pPr algn="ctr"/>
            <a:r>
              <a:rPr lang="ja-JP" altLang="en-US" sz="1400" b="1" dirty="0">
                <a:latin typeface="BIZ UDPゴシック" panose="020B0400000000000000" pitchFamily="50" charset="-128"/>
                <a:ea typeface="BIZ UDPゴシック" panose="020B0400000000000000" pitchFamily="50" charset="-128"/>
              </a:rPr>
              <a:t>大阪府・市で延べ</a:t>
            </a:r>
            <a:r>
              <a:rPr lang="en-US" altLang="ja-JP" sz="1400" b="1" dirty="0">
                <a:latin typeface="BIZ UDPゴシック" panose="020B0400000000000000" pitchFamily="50" charset="-128"/>
                <a:ea typeface="BIZ UDPゴシック" panose="020B0400000000000000" pitchFamily="50" charset="-128"/>
              </a:rPr>
              <a:t>18</a:t>
            </a:r>
            <a:r>
              <a:rPr lang="ja-JP" altLang="en-US" sz="1400" b="1" dirty="0">
                <a:latin typeface="BIZ UDPゴシック" panose="020B0400000000000000" pitchFamily="50" charset="-128"/>
                <a:ea typeface="BIZ UDPゴシック" panose="020B0400000000000000" pitchFamily="50" charset="-128"/>
              </a:rPr>
              <a:t>の国・都市等と締結</a:t>
            </a:r>
            <a:endParaRPr lang="ja-JP" altLang="en-US" sz="1050" dirty="0"/>
          </a:p>
        </p:txBody>
      </p:sp>
      <p:sp>
        <p:nvSpPr>
          <p:cNvPr id="82" name="テキスト ボックス 81">
            <a:extLst>
              <a:ext uri="{FF2B5EF4-FFF2-40B4-BE49-F238E27FC236}">
                <a16:creationId xmlns:a16="http://schemas.microsoft.com/office/drawing/2014/main" id="{238A43C3-FA7F-4FF0-BC18-017ADB52D7B7}"/>
              </a:ext>
            </a:extLst>
          </p:cNvPr>
          <p:cNvSpPr txBox="1"/>
          <p:nvPr/>
        </p:nvSpPr>
        <p:spPr>
          <a:xfrm>
            <a:off x="214718" y="2563450"/>
            <a:ext cx="6214573" cy="2677656"/>
          </a:xfrm>
          <a:prstGeom prst="rect">
            <a:avLst/>
          </a:prstGeom>
          <a:noFill/>
        </p:spPr>
        <p:txBody>
          <a:bodyPr wrap="square">
            <a:spAutoFit/>
          </a:bodyPr>
          <a:lstStyle/>
          <a:p>
            <a:r>
              <a:rPr lang="ja-JP" altLang="en-US" sz="1200" b="1" dirty="0">
                <a:latin typeface="BIZ UDPゴシック" panose="020B0400000000000000" pitchFamily="50" charset="-128"/>
                <a:ea typeface="BIZ UDPゴシック" panose="020B0400000000000000" pitchFamily="50" charset="-128"/>
              </a:rPr>
              <a:t>友好交流都市・姉妹都市提携</a:t>
            </a:r>
            <a:endParaRPr lang="en-US" altLang="ja-JP" sz="1200" b="1" dirty="0">
              <a:latin typeface="BIZ UDPゴシック" panose="020B0400000000000000" pitchFamily="50" charset="-128"/>
              <a:ea typeface="BIZ UDPゴシック" panose="020B0400000000000000" pitchFamily="50" charset="-128"/>
            </a:endParaRPr>
          </a:p>
          <a:p>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府</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　イタリア・ロンバルディア州（友好交流に関する覚書を締結）</a:t>
            </a:r>
            <a:endParaRPr lang="en-US" altLang="ja-JP" sz="1200" dirty="0">
              <a:latin typeface="BIZ UDPゴシック" panose="020B0400000000000000" pitchFamily="50" charset="-128"/>
              <a:ea typeface="BIZ UDPゴシック" panose="020B0400000000000000" pitchFamily="50" charset="-128"/>
            </a:endParaRPr>
          </a:p>
          <a:p>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市</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　英国グレーター・マンチェスター合同行政機構　（</a:t>
            </a:r>
            <a:r>
              <a:rPr lang="en-US" altLang="ja-JP" sz="1200" dirty="0">
                <a:latin typeface="BIZ UDPゴシック" panose="020B0400000000000000" pitchFamily="50" charset="-128"/>
                <a:ea typeface="BIZ UDPゴシック" panose="020B0400000000000000" pitchFamily="50" charset="-128"/>
              </a:rPr>
              <a:t>36</a:t>
            </a:r>
            <a:r>
              <a:rPr lang="ja-JP" altLang="en-US" sz="1200" dirty="0">
                <a:latin typeface="BIZ UDPゴシック" panose="020B0400000000000000" pitchFamily="50" charset="-128"/>
                <a:ea typeface="BIZ UDPゴシック" panose="020B0400000000000000" pitchFamily="50" charset="-128"/>
              </a:rPr>
              <a:t>年ぶりに姉妹都市提携締結）</a:t>
            </a:r>
            <a:endParaRPr lang="en-US" altLang="ja-JP" sz="1200" dirty="0">
              <a:latin typeface="BIZ UDPゴシック" panose="020B0400000000000000" pitchFamily="50" charset="-128"/>
              <a:ea typeface="BIZ UDPゴシック" panose="020B0400000000000000" pitchFamily="50" charset="-128"/>
            </a:endParaRPr>
          </a:p>
          <a:p>
            <a:endParaRPr lang="en-US" altLang="ja-JP" sz="1200" dirty="0">
              <a:latin typeface="BIZ UDPゴシック" panose="020B0400000000000000" pitchFamily="50" charset="-128"/>
              <a:ea typeface="BIZ UDPゴシック" panose="020B0400000000000000" pitchFamily="50" charset="-128"/>
            </a:endParaRPr>
          </a:p>
          <a:p>
            <a:r>
              <a:rPr lang="en-US" altLang="ja-JP" sz="1200" b="1" dirty="0">
                <a:latin typeface="BIZ UDPゴシック" panose="020B0400000000000000" pitchFamily="50" charset="-128"/>
                <a:ea typeface="BIZ UDPゴシック" panose="020B0400000000000000" pitchFamily="50" charset="-128"/>
              </a:rPr>
              <a:t>MOU</a:t>
            </a:r>
            <a:r>
              <a:rPr lang="ja-JP" altLang="en-US" sz="1200" b="1" dirty="0">
                <a:latin typeface="BIZ UDPゴシック" panose="020B0400000000000000" pitchFamily="50" charset="-128"/>
                <a:ea typeface="BIZ UDPゴシック" panose="020B0400000000000000" pitchFamily="50" charset="-128"/>
              </a:rPr>
              <a:t>等締結都市・機構・団体名等</a:t>
            </a:r>
            <a:endParaRPr lang="en-US" altLang="ja-JP" sz="1200" b="1" dirty="0">
              <a:latin typeface="BIZ UDPゴシック" panose="020B0400000000000000" pitchFamily="50" charset="-128"/>
              <a:ea typeface="BIZ UDPゴシック" panose="020B0400000000000000" pitchFamily="50" charset="-128"/>
            </a:endParaRPr>
          </a:p>
          <a:p>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府</a:t>
            </a:r>
            <a:r>
              <a:rPr lang="en-US" altLang="ja-JP" sz="1200" dirty="0">
                <a:latin typeface="BIZ UDPゴシック" panose="020B0400000000000000" pitchFamily="50" charset="-128"/>
                <a:ea typeface="BIZ UDPゴシック" panose="020B0400000000000000" pitchFamily="50" charset="-128"/>
              </a:rPr>
              <a:t>】</a:t>
            </a:r>
          </a:p>
          <a:p>
            <a:r>
              <a:rPr lang="ja-JP" altLang="en-US" sz="1200" dirty="0">
                <a:latin typeface="BIZ UDPゴシック" panose="020B0400000000000000" pitchFamily="50" charset="-128"/>
                <a:ea typeface="BIZ UDPゴシック" panose="020B0400000000000000" pitchFamily="50" charset="-128"/>
              </a:rPr>
              <a:t>　・　インド・オリジンズ・チェンナイ工業団地</a:t>
            </a:r>
            <a:r>
              <a:rPr lang="ja-JP" altLang="en-US" sz="1050" dirty="0">
                <a:latin typeface="BIZ UDPゴシック" panose="020B0400000000000000" pitchFamily="50" charset="-128"/>
                <a:ea typeface="BIZ UDPゴシック" panose="020B0400000000000000" pitchFamily="50" charset="-128"/>
              </a:rPr>
              <a:t>（協定書）</a:t>
            </a:r>
            <a:endParaRPr lang="en-US" altLang="ja-JP" sz="105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　カナダ・モントリオール市（</a:t>
            </a:r>
            <a:r>
              <a:rPr lang="en-US" altLang="ja-JP" sz="1200" dirty="0">
                <a:latin typeface="BIZ UDPゴシック" panose="020B0400000000000000" pitchFamily="50" charset="-128"/>
                <a:ea typeface="BIZ UDPゴシック" panose="020B0400000000000000" pitchFamily="50" charset="-128"/>
              </a:rPr>
              <a:t>Montréal </a:t>
            </a:r>
            <a:r>
              <a:rPr lang="en-US" altLang="ja-JP" sz="1200" dirty="0" err="1">
                <a:latin typeface="BIZ UDPゴシック" panose="020B0400000000000000" pitchFamily="50" charset="-128"/>
                <a:ea typeface="BIZ UDPゴシック" panose="020B0400000000000000" pitchFamily="50" charset="-128"/>
              </a:rPr>
              <a:t>InVivo</a:t>
            </a:r>
            <a:r>
              <a:rPr lang="ja-JP" altLang="en-US" sz="120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MOU</a:t>
            </a:r>
            <a:r>
              <a:rPr lang="ja-JP" altLang="en-US" sz="1050" dirty="0">
                <a:latin typeface="BIZ UDPゴシック" panose="020B0400000000000000" pitchFamily="50" charset="-128"/>
                <a:ea typeface="BIZ UDPゴシック" panose="020B0400000000000000" pitchFamily="50" charset="-128"/>
              </a:rPr>
              <a:t>）</a:t>
            </a:r>
            <a:endParaRPr lang="en-US" altLang="ja-JP" sz="105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　イタリア・エミリア＝ロマーニャ州（</a:t>
            </a:r>
            <a:r>
              <a:rPr lang="en-US" altLang="ja-JP" sz="1200" dirty="0" err="1">
                <a:latin typeface="BIZ UDPゴシック" panose="020B0400000000000000" pitchFamily="50" charset="-128"/>
                <a:ea typeface="BIZ UDPゴシック" panose="020B0400000000000000" pitchFamily="50" charset="-128"/>
              </a:rPr>
              <a:t>Clust</a:t>
            </a:r>
            <a:r>
              <a:rPr lang="en-US" altLang="ja-JP" sz="1200" dirty="0">
                <a:latin typeface="BIZ UDPゴシック" panose="020B0400000000000000" pitchFamily="50" charset="-128"/>
                <a:ea typeface="BIZ UDPゴシック" panose="020B0400000000000000" pitchFamily="50" charset="-128"/>
              </a:rPr>
              <a:t>-ER HEALTH</a:t>
            </a:r>
            <a:r>
              <a:rPr lang="ja-JP" altLang="en-US" sz="120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MOU</a:t>
            </a:r>
            <a:r>
              <a:rPr lang="ja-JP" altLang="en-US" sz="1050" dirty="0">
                <a:latin typeface="BIZ UDPゴシック" panose="020B0400000000000000" pitchFamily="50" charset="-128"/>
                <a:ea typeface="BIZ UDPゴシック" panose="020B0400000000000000" pitchFamily="50" charset="-128"/>
              </a:rPr>
              <a:t>）</a:t>
            </a:r>
            <a:endParaRPr lang="en-US" altLang="ja-JP" sz="105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　フランス・グランテスト地域圏（</a:t>
            </a:r>
            <a:r>
              <a:rPr lang="en-US" altLang="ja-JP" sz="1200" dirty="0" err="1">
                <a:latin typeface="BIZ UDPゴシック" panose="020B0400000000000000" pitchFamily="50" charset="-128"/>
                <a:ea typeface="BIZ UDPゴシック" panose="020B0400000000000000" pitchFamily="50" charset="-128"/>
              </a:rPr>
              <a:t>BioValley</a:t>
            </a:r>
            <a:r>
              <a:rPr lang="en-US" altLang="ja-JP" sz="1200" dirty="0">
                <a:latin typeface="BIZ UDPゴシック" panose="020B0400000000000000" pitchFamily="50" charset="-128"/>
                <a:ea typeface="BIZ UDPゴシック" panose="020B0400000000000000" pitchFamily="50" charset="-128"/>
              </a:rPr>
              <a:t> France</a:t>
            </a:r>
            <a:r>
              <a:rPr lang="ja-JP" altLang="en-US" sz="120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MOU</a:t>
            </a:r>
            <a:r>
              <a:rPr lang="ja-JP" altLang="en-US" sz="1050" dirty="0">
                <a:latin typeface="BIZ UDPゴシック" panose="020B0400000000000000" pitchFamily="50" charset="-128"/>
                <a:ea typeface="BIZ UDPゴシック" panose="020B0400000000000000" pitchFamily="50" charset="-128"/>
              </a:rPr>
              <a:t>）</a:t>
            </a:r>
            <a:endParaRPr lang="en-US" altLang="ja-JP" sz="105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　イタリア・トリノ市（</a:t>
            </a:r>
            <a:r>
              <a:rPr lang="en-US" altLang="ja-JP" sz="1200" dirty="0" err="1">
                <a:latin typeface="BIZ UDPゴシック" panose="020B0400000000000000" pitchFamily="50" charset="-128"/>
                <a:ea typeface="BIZ UDPゴシック" panose="020B0400000000000000" pitchFamily="50" charset="-128"/>
              </a:rPr>
              <a:t>bioPmed</a:t>
            </a:r>
            <a:r>
              <a:rPr lang="ja-JP" altLang="en-US" sz="120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MOU</a:t>
            </a:r>
            <a:r>
              <a:rPr lang="ja-JP" altLang="en-US" sz="1050" dirty="0">
                <a:latin typeface="BIZ UDPゴシック" panose="020B0400000000000000" pitchFamily="50" charset="-128"/>
                <a:ea typeface="BIZ UDPゴシック" panose="020B0400000000000000" pitchFamily="50" charset="-128"/>
              </a:rPr>
              <a:t>）</a:t>
            </a:r>
            <a:endParaRPr lang="en-US" altLang="ja-JP" sz="1050" dirty="0">
              <a:latin typeface="BIZ UDPゴシック" panose="020B0400000000000000" pitchFamily="50" charset="-128"/>
              <a:ea typeface="BIZ UDPゴシック" panose="020B0400000000000000" pitchFamily="50" charset="-128"/>
            </a:endParaRPr>
          </a:p>
          <a:p>
            <a:endParaRPr lang="en-US" altLang="ja-JP" sz="1200" dirty="0">
              <a:latin typeface="BIZ UDPゴシック" panose="020B0400000000000000" pitchFamily="50" charset="-128"/>
              <a:ea typeface="BIZ UDPゴシック" panose="020B0400000000000000" pitchFamily="50" charset="-128"/>
            </a:endParaRPr>
          </a:p>
          <a:p>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府市共同</a:t>
            </a:r>
            <a:r>
              <a:rPr lang="en-US" altLang="ja-JP" sz="1200" dirty="0">
                <a:latin typeface="BIZ UDPゴシック" panose="020B0400000000000000" pitchFamily="50" charset="-128"/>
                <a:ea typeface="BIZ UDPゴシック" panose="020B0400000000000000" pitchFamily="50" charset="-128"/>
              </a:rPr>
              <a:t>】</a:t>
            </a:r>
          </a:p>
          <a:p>
            <a:r>
              <a:rPr lang="ja-JP" altLang="en-US" sz="1200" dirty="0">
                <a:latin typeface="BIZ UDPゴシック" panose="020B0400000000000000" pitchFamily="50" charset="-128"/>
                <a:ea typeface="BIZ UDPゴシック" panose="020B0400000000000000" pitchFamily="50" charset="-128"/>
              </a:rPr>
              <a:t>　・　スウェーデン（スウェーデン貿易投資公団）</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MOU</a:t>
            </a:r>
            <a:r>
              <a:rPr lang="ja-JP" altLang="en-US" sz="1050" dirty="0">
                <a:latin typeface="BIZ UDPゴシック" panose="020B0400000000000000" pitchFamily="50" charset="-128"/>
                <a:ea typeface="BIZ UDPゴシック" panose="020B0400000000000000" pitchFamily="50" charset="-128"/>
              </a:rPr>
              <a:t>）</a:t>
            </a:r>
            <a:endParaRPr lang="en-US" altLang="ja-JP" sz="1200" dirty="0">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6EDED9A3-BD89-74DD-3C95-C0D5952694BC}"/>
              </a:ext>
            </a:extLst>
          </p:cNvPr>
          <p:cNvSpPr/>
          <p:nvPr/>
        </p:nvSpPr>
        <p:spPr>
          <a:xfrm>
            <a:off x="321740" y="2296504"/>
            <a:ext cx="972198" cy="23681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dirty="0">
                <a:solidFill>
                  <a:schemeClr val="tx1"/>
                </a:solidFill>
                <a:latin typeface="BIZ UDゴシック" panose="020B0400000000000000" pitchFamily="49" charset="-128"/>
                <a:ea typeface="BIZ UDゴシック" panose="020B0400000000000000" pitchFamily="49" charset="-128"/>
              </a:rPr>
              <a:t>実績</a:t>
            </a:r>
          </a:p>
        </p:txBody>
      </p:sp>
      <p:sp>
        <p:nvSpPr>
          <p:cNvPr id="2" name="スライド番号プレースホルダー 2">
            <a:extLst>
              <a:ext uri="{FF2B5EF4-FFF2-40B4-BE49-F238E27FC236}">
                <a16:creationId xmlns:a16="http://schemas.microsoft.com/office/drawing/2014/main" id="{E79F117F-2EED-0C17-8349-B50D0A100532}"/>
              </a:ext>
            </a:extLst>
          </p:cNvPr>
          <p:cNvSpPr>
            <a:spLocks noGrp="1"/>
          </p:cNvSpPr>
          <p:nvPr>
            <p:ph type="sldNum" sz="quarter" idx="12"/>
          </p:nvPr>
        </p:nvSpPr>
        <p:spPr>
          <a:xfrm>
            <a:off x="7812484" y="6779568"/>
            <a:ext cx="2268141" cy="383297"/>
          </a:xfrm>
        </p:spPr>
        <p:txBody>
          <a:bodyPr/>
          <a:lstStyle/>
          <a:p>
            <a:fld id="{29F2EF1E-626E-4657-9017-205445D3C8E1}" type="slidenum">
              <a:rPr kumimoji="1" lang="ja-JP" altLang="en-US" smtClean="0"/>
              <a:t>55</a:t>
            </a:fld>
            <a:endParaRPr kumimoji="1" lang="ja-JP" altLang="en-US" dirty="0"/>
          </a:p>
        </p:txBody>
      </p:sp>
      <p:sp>
        <p:nvSpPr>
          <p:cNvPr id="18" name="テキスト ボックス 17">
            <a:extLst>
              <a:ext uri="{FF2B5EF4-FFF2-40B4-BE49-F238E27FC236}">
                <a16:creationId xmlns:a16="http://schemas.microsoft.com/office/drawing/2014/main" id="{359A20A8-16AE-419D-815D-5A8FCCD0444A}"/>
              </a:ext>
            </a:extLst>
          </p:cNvPr>
          <p:cNvSpPr txBox="1"/>
          <p:nvPr/>
        </p:nvSpPr>
        <p:spPr>
          <a:xfrm>
            <a:off x="188907" y="1345284"/>
            <a:ext cx="8580652" cy="800219"/>
          </a:xfrm>
          <a:prstGeom prst="rect">
            <a:avLst/>
          </a:prstGeom>
          <a:noFill/>
        </p:spPr>
        <p:txBody>
          <a:bodyPr wrap="square">
            <a:spAutoFit/>
          </a:bodyPr>
          <a:lstStyle/>
          <a:p>
            <a:pPr marL="92075" indent="-92075" algn="l"/>
            <a:r>
              <a:rPr lang="ja-JP" altLang="en-US" sz="1600" b="1" dirty="0">
                <a:latin typeface="BIZ UDPゴシック" panose="020B0400000000000000" pitchFamily="50" charset="-128"/>
                <a:ea typeface="BIZ UDPゴシック" panose="020B0400000000000000" pitchFamily="50" charset="-128"/>
              </a:rPr>
              <a:t>▶</a:t>
            </a:r>
            <a:r>
              <a:rPr lang="en-US" altLang="ja-JP" sz="1400" b="1" dirty="0">
                <a:latin typeface="BIZ UDPゴシック" panose="020B0400000000000000" pitchFamily="50" charset="-128"/>
                <a:ea typeface="BIZ UDPゴシック" panose="020B0400000000000000" pitchFamily="50" charset="-128"/>
              </a:rPr>
              <a:t>MOU</a:t>
            </a:r>
            <a:r>
              <a:rPr lang="ja-JP" altLang="en-US" sz="1400" b="1" dirty="0">
                <a:latin typeface="BIZ UDPゴシック" panose="020B0400000000000000" pitchFamily="50" charset="-128"/>
                <a:ea typeface="BIZ UDPゴシック" panose="020B0400000000000000" pitchFamily="50" charset="-128"/>
              </a:rPr>
              <a:t>等締結（ビジネス）</a:t>
            </a:r>
            <a:endParaRPr lang="en-US" altLang="ja-JP" sz="1100" dirty="0">
              <a:latin typeface="BIZ UDPゴシック" panose="020B0400000000000000" pitchFamily="50" charset="-128"/>
              <a:ea typeface="BIZ UDPゴシック" panose="020B0400000000000000" pitchFamily="50" charset="-128"/>
            </a:endParaRPr>
          </a:p>
          <a:p>
            <a:pPr marL="90488" indent="-90488"/>
            <a:endParaRPr lang="en-US" altLang="ja-JP" sz="600" dirty="0">
              <a:latin typeface="BIZ UDPゴシック" panose="020B0400000000000000" pitchFamily="50" charset="-128"/>
              <a:ea typeface="BIZ UDPゴシック" panose="020B0400000000000000" pitchFamily="50" charset="-128"/>
            </a:endParaRPr>
          </a:p>
          <a:p>
            <a:pPr marL="177800" indent="-90488"/>
            <a:r>
              <a:rPr lang="ja-JP" altLang="en-US" sz="1200" dirty="0">
                <a:latin typeface="BIZ UDPゴシック" panose="020B0400000000000000" pitchFamily="50" charset="-128"/>
                <a:ea typeface="BIZ UDPゴシック" panose="020B0400000000000000" pitchFamily="50" charset="-128"/>
              </a:rPr>
              <a:t>・新たな姉妹都市提携など、主に経済交流を促進することを目的として</a:t>
            </a:r>
            <a:r>
              <a:rPr lang="en-US" altLang="ja-JP" sz="1200" dirty="0">
                <a:latin typeface="BIZ UDPゴシック" panose="020B0400000000000000" pitchFamily="50" charset="-128"/>
                <a:ea typeface="BIZ UDPゴシック" panose="020B0400000000000000" pitchFamily="50" charset="-128"/>
              </a:rPr>
              <a:t>MOU</a:t>
            </a:r>
            <a:r>
              <a:rPr lang="ja-JP" altLang="en-US" sz="1200" dirty="0">
                <a:latin typeface="BIZ UDPゴシック" panose="020B0400000000000000" pitchFamily="50" charset="-128"/>
                <a:ea typeface="BIZ UDPゴシック" panose="020B0400000000000000" pitchFamily="50" charset="-128"/>
              </a:rPr>
              <a:t>等を締結し、新たな海外ネットワークを構築</a:t>
            </a:r>
            <a:endParaRPr lang="en-US" altLang="ja-JP" sz="1200" dirty="0">
              <a:latin typeface="BIZ UDPゴシック" panose="020B0400000000000000" pitchFamily="50" charset="-128"/>
              <a:ea typeface="BIZ UDPゴシック" panose="020B0400000000000000" pitchFamily="50" charset="-128"/>
            </a:endParaRPr>
          </a:p>
          <a:p>
            <a:pPr marL="90488" indent="-90488"/>
            <a:r>
              <a:rPr lang="ja-JP" altLang="en-US" sz="1200" dirty="0">
                <a:latin typeface="BIZ UDPゴシック" panose="020B0400000000000000" pitchFamily="50" charset="-128"/>
                <a:ea typeface="BIZ UDPゴシック" panose="020B0400000000000000" pitchFamily="50" charset="-128"/>
              </a:rPr>
              <a:t>　　</a:t>
            </a:r>
            <a:r>
              <a:rPr lang="ja-JP" altLang="ja-JP" sz="1200" dirty="0">
                <a:latin typeface="BIZ UDPゴシック" panose="020B0400000000000000" pitchFamily="50" charset="-128"/>
                <a:ea typeface="BIZ UDPゴシック" panose="020B0400000000000000" pitchFamily="50" charset="-128"/>
              </a:rPr>
              <a:t>各締結都市等の強みに応じた分野等、万博後も継続的なビジネス交流につなげ</a:t>
            </a:r>
            <a:r>
              <a:rPr lang="ja-JP" altLang="en-US" sz="1200" dirty="0">
                <a:latin typeface="BIZ UDPゴシック" panose="020B0400000000000000" pitchFamily="50" charset="-128"/>
                <a:ea typeface="BIZ UDPゴシック" panose="020B0400000000000000" pitchFamily="50" charset="-128"/>
              </a:rPr>
              <a:t>、</a:t>
            </a:r>
            <a:r>
              <a:rPr lang="ja-JP" altLang="ja-JP" sz="1200" dirty="0">
                <a:latin typeface="BIZ UDPゴシック" panose="020B0400000000000000" pitchFamily="50" charset="-128"/>
                <a:ea typeface="BIZ UDPゴシック" panose="020B0400000000000000" pitchFamily="50" charset="-128"/>
              </a:rPr>
              <a:t>万博のレガシーとして継承していく</a:t>
            </a:r>
            <a:endParaRPr lang="ja-JP" altLang="en-US" sz="1050"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4AA654C3-507C-4528-B2A3-A753D7B928C5}"/>
              </a:ext>
            </a:extLst>
          </p:cNvPr>
          <p:cNvSpPr txBox="1"/>
          <p:nvPr/>
        </p:nvSpPr>
        <p:spPr>
          <a:xfrm>
            <a:off x="4722674" y="3472928"/>
            <a:ext cx="5442244" cy="2308324"/>
          </a:xfrm>
          <a:prstGeom prst="rect">
            <a:avLst/>
          </a:prstGeom>
          <a:noFill/>
        </p:spPr>
        <p:txBody>
          <a:bodyPr wrap="square">
            <a:spAutoFit/>
          </a:bodyPr>
          <a:lstStyle/>
          <a:p>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市</a:t>
            </a:r>
            <a:r>
              <a:rPr lang="en-US" altLang="ja-JP" sz="1200" dirty="0">
                <a:latin typeface="BIZ UDPゴシック" panose="020B0400000000000000" pitchFamily="50" charset="-128"/>
                <a:ea typeface="BIZ UDPゴシック" panose="020B0400000000000000" pitchFamily="50" charset="-128"/>
              </a:rPr>
              <a:t>】</a:t>
            </a:r>
          </a:p>
          <a:p>
            <a:r>
              <a:rPr lang="ja-JP" altLang="en-US" sz="1200" dirty="0">
                <a:latin typeface="BIZ UDPゴシック" panose="020B0400000000000000" pitchFamily="50" charset="-128"/>
                <a:ea typeface="BIZ UDPゴシック" panose="020B0400000000000000" pitchFamily="50" charset="-128"/>
              </a:rPr>
              <a:t>　・　カナダ・ケベック州</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MOU</a:t>
            </a:r>
            <a:r>
              <a:rPr lang="ja-JP" altLang="en-US" sz="1050" dirty="0">
                <a:latin typeface="BIZ UDPゴシック" panose="020B0400000000000000" pitchFamily="50" charset="-128"/>
                <a:ea typeface="BIZ UDPゴシック" panose="020B0400000000000000" pitchFamily="50" charset="-128"/>
              </a:rPr>
              <a:t>）</a:t>
            </a:r>
            <a:endParaRPr lang="en-US" altLang="ja-JP" sz="1050" strike="sngStrike"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　ドイツ・ハンブルク商工会議所及びファイナンスプラッツ・ハンブルク</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MOU</a:t>
            </a:r>
            <a:r>
              <a:rPr lang="ja-JP" altLang="en-US" sz="1050" dirty="0">
                <a:latin typeface="BIZ UDPゴシック" panose="020B0400000000000000" pitchFamily="50" charset="-128"/>
                <a:ea typeface="BIZ UDPゴシック" panose="020B0400000000000000" pitchFamily="50" charset="-128"/>
              </a:rPr>
              <a:t>）</a:t>
            </a:r>
            <a:endParaRPr lang="en-US" altLang="ja-JP" sz="105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　マレーシア・クアラルンプール市</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LOI</a:t>
            </a:r>
            <a:r>
              <a:rPr lang="ja-JP" altLang="en-US" sz="1050" dirty="0">
                <a:latin typeface="BIZ UDPゴシック" panose="020B0400000000000000" pitchFamily="50" charset="-128"/>
                <a:ea typeface="BIZ UDPゴシック" panose="020B0400000000000000" pitchFamily="50" charset="-128"/>
              </a:rPr>
              <a:t>）</a:t>
            </a:r>
            <a:endParaRPr lang="en-US" altLang="ja-JP" sz="1050" strike="sngStrike"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　インド・ベンガルール商工会議所</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MOU</a:t>
            </a:r>
            <a:r>
              <a:rPr lang="ja-JP" altLang="en-US" sz="1050" dirty="0">
                <a:latin typeface="BIZ UDPゴシック" panose="020B0400000000000000" pitchFamily="50" charset="-128"/>
                <a:ea typeface="BIZ UDPゴシック" panose="020B0400000000000000" pitchFamily="50" charset="-128"/>
              </a:rPr>
              <a:t>）</a:t>
            </a:r>
            <a:endParaRPr lang="en-US" altLang="ja-JP" sz="1050" strike="sngStrike"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　オランダ・ロッテルダム市</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LOI</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 </a:t>
            </a:r>
            <a:endParaRPr lang="en-US" altLang="ja-JP" sz="1200" strike="sngStrike"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　ポーランド・ウッチ市</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MOU</a:t>
            </a:r>
            <a:r>
              <a:rPr lang="ja-JP" altLang="en-US" sz="1050" dirty="0">
                <a:latin typeface="BIZ UDPゴシック" panose="020B0400000000000000" pitchFamily="50" charset="-128"/>
                <a:ea typeface="BIZ UDPゴシック" panose="020B0400000000000000" pitchFamily="50" charset="-128"/>
              </a:rPr>
              <a:t>）</a:t>
            </a:r>
            <a:endParaRPr lang="en-US" altLang="ja-JP" sz="1050" strike="sngStrike"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　エチオピア（駐日エチオピア連邦民主共和国大使館）</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JSI</a:t>
            </a:r>
            <a:r>
              <a:rPr lang="ja-JP" altLang="en-US" sz="1050" dirty="0">
                <a:latin typeface="BIZ UDPゴシック" panose="020B0400000000000000" pitchFamily="50" charset="-128"/>
                <a:ea typeface="BIZ UDPゴシック" panose="020B0400000000000000" pitchFamily="50" charset="-128"/>
              </a:rPr>
              <a:t>）</a:t>
            </a:r>
            <a:endParaRPr lang="en-US" altLang="ja-JP" sz="1050" strike="sngStrike"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　チリ（チリ貿易振興局）</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MOU</a:t>
            </a:r>
            <a:r>
              <a:rPr lang="ja-JP" altLang="en-US" sz="1050" dirty="0">
                <a:latin typeface="BIZ UDPゴシック" panose="020B0400000000000000" pitchFamily="50" charset="-128"/>
                <a:ea typeface="BIZ UDPゴシック" panose="020B0400000000000000" pitchFamily="50" charset="-128"/>
              </a:rPr>
              <a:t>）</a:t>
            </a:r>
            <a:endParaRPr lang="en-US" altLang="ja-JP" sz="105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　スペイン・バルセロナ市</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MOU</a:t>
            </a:r>
            <a:r>
              <a:rPr lang="ja-JP" altLang="en-US" sz="1050" dirty="0">
                <a:latin typeface="BIZ UDPゴシック" panose="020B0400000000000000" pitchFamily="50" charset="-128"/>
                <a:ea typeface="BIZ UDPゴシック" panose="020B0400000000000000" pitchFamily="50" charset="-128"/>
              </a:rPr>
              <a:t>）</a:t>
            </a:r>
            <a:endParaRPr lang="en-US" altLang="ja-JP" sz="1050" dirty="0">
              <a:latin typeface="BIZ UDPゴシック" panose="020B0400000000000000" pitchFamily="50" charset="-128"/>
              <a:ea typeface="BIZ UDPゴシック" panose="020B0400000000000000" pitchFamily="50" charset="-128"/>
            </a:endParaRPr>
          </a:p>
          <a:p>
            <a:endParaRPr lang="en-US" altLang="ja-JP" sz="1200" strike="sngStrike" dirty="0">
              <a:latin typeface="BIZ UDPゴシック" panose="020B0400000000000000" pitchFamily="50" charset="-128"/>
              <a:ea typeface="BIZ UDPゴシック" panose="020B0400000000000000" pitchFamily="50" charset="-128"/>
            </a:endParaRPr>
          </a:p>
          <a:p>
            <a:endParaRPr lang="en-US" altLang="ja-JP" sz="1200" strike="sngStrike"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B29034E3-69BD-4FF9-9FB3-139BD16313D7}"/>
              </a:ext>
            </a:extLst>
          </p:cNvPr>
          <p:cNvSpPr txBox="1"/>
          <p:nvPr/>
        </p:nvSpPr>
        <p:spPr>
          <a:xfrm>
            <a:off x="2721456" y="3320422"/>
            <a:ext cx="3359715" cy="230832"/>
          </a:xfrm>
          <a:prstGeom prst="rect">
            <a:avLst/>
          </a:prstGeom>
          <a:noFill/>
        </p:spPr>
        <p:txBody>
          <a:bodyPr wrap="square">
            <a:spAutoFit/>
          </a:bodyPr>
          <a:lstStyle/>
          <a:p>
            <a:r>
              <a:rPr lang="ja-JP" altLang="ja-JP" sz="900" dirty="0">
                <a:latin typeface="BIZ UDPゴシック" panose="020B0400000000000000" pitchFamily="50" charset="-128"/>
                <a:ea typeface="BIZ UDPゴシック" panose="020B0400000000000000" pitchFamily="50" charset="-128"/>
              </a:rPr>
              <a:t>※</a:t>
            </a:r>
            <a:r>
              <a:rPr lang="en-US" altLang="ja-JP" sz="900" dirty="0">
                <a:latin typeface="BIZ UDPゴシック" panose="020B0400000000000000" pitchFamily="50" charset="-128"/>
                <a:ea typeface="BIZ UDPゴシック" panose="020B0400000000000000" pitchFamily="50" charset="-128"/>
              </a:rPr>
              <a:t>MOU</a:t>
            </a:r>
            <a:r>
              <a:rPr lang="ja-JP" altLang="ja-JP" sz="900" dirty="0">
                <a:latin typeface="BIZ UDPゴシック" panose="020B0400000000000000" pitchFamily="50" charset="-128"/>
                <a:ea typeface="BIZ UDPゴシック" panose="020B0400000000000000" pitchFamily="50" charset="-128"/>
              </a:rPr>
              <a:t>…覚書</a:t>
            </a:r>
            <a:r>
              <a:rPr lang="ja-JP" altLang="en-US" sz="900" dirty="0">
                <a:latin typeface="BIZ UDPゴシック" panose="020B0400000000000000" pitchFamily="50" charset="-128"/>
                <a:ea typeface="BIZ UDPゴシック" panose="020B0400000000000000" pitchFamily="50" charset="-128"/>
              </a:rPr>
              <a:t>、</a:t>
            </a:r>
            <a:r>
              <a:rPr lang="en-US" altLang="ja-JP" sz="900" dirty="0">
                <a:latin typeface="BIZ UDPゴシック" panose="020B0400000000000000" pitchFamily="50" charset="-128"/>
                <a:ea typeface="BIZ UDPゴシック" panose="020B0400000000000000" pitchFamily="50" charset="-128"/>
              </a:rPr>
              <a:t>LOI…</a:t>
            </a:r>
            <a:r>
              <a:rPr lang="ja-JP" altLang="ja-JP" sz="900" dirty="0">
                <a:latin typeface="BIZ UDPゴシック" panose="020B0400000000000000" pitchFamily="50" charset="-128"/>
                <a:ea typeface="BIZ UDPゴシック" panose="020B0400000000000000" pitchFamily="50" charset="-128"/>
              </a:rPr>
              <a:t>意向表明書</a:t>
            </a:r>
            <a:r>
              <a:rPr lang="ja-JP" altLang="en-US" sz="900" dirty="0">
                <a:latin typeface="BIZ UDPゴシック" panose="020B0400000000000000" pitchFamily="50" charset="-128"/>
                <a:ea typeface="BIZ UDPゴシック" panose="020B0400000000000000" pitchFamily="50" charset="-128"/>
              </a:rPr>
              <a:t>、</a:t>
            </a:r>
            <a:r>
              <a:rPr lang="en-US" altLang="ja-JP" sz="900" dirty="0">
                <a:latin typeface="BIZ UDPゴシック" panose="020B0400000000000000" pitchFamily="50" charset="-128"/>
                <a:ea typeface="BIZ UDPゴシック" panose="020B0400000000000000" pitchFamily="50" charset="-128"/>
              </a:rPr>
              <a:t>JSI…</a:t>
            </a:r>
            <a:r>
              <a:rPr lang="ja-JP" altLang="ja-JP" sz="900" dirty="0">
                <a:latin typeface="BIZ UDPゴシック" panose="020B0400000000000000" pitchFamily="50" charset="-128"/>
                <a:ea typeface="BIZ UDPゴシック" panose="020B0400000000000000" pitchFamily="50" charset="-128"/>
              </a:rPr>
              <a:t>共同意向表明書</a:t>
            </a:r>
            <a:endParaRPr lang="ja-JP" altLang="en-US" sz="900" dirty="0">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4BC010D3-ED2D-43EF-A260-1AE57863B140}"/>
              </a:ext>
            </a:extLst>
          </p:cNvPr>
          <p:cNvSpPr txBox="1"/>
          <p:nvPr/>
        </p:nvSpPr>
        <p:spPr>
          <a:xfrm>
            <a:off x="6393750" y="6779568"/>
            <a:ext cx="3506559" cy="253916"/>
          </a:xfrm>
          <a:prstGeom prst="rect">
            <a:avLst/>
          </a:prstGeom>
          <a:noFill/>
        </p:spPr>
        <p:txBody>
          <a:bodyPr wrap="square">
            <a:spAutoFit/>
          </a:bodyPr>
          <a:lstStyle/>
          <a:p>
            <a:pPr algn="ctr"/>
            <a:r>
              <a:rPr lang="ja-JP" altLang="en-US" sz="1000" dirty="0">
                <a:latin typeface="BIZ UDPゴシック" panose="020B0400000000000000" pitchFamily="50" charset="-128"/>
                <a:ea typeface="BIZ UDPゴシック" panose="020B0400000000000000" pitchFamily="50" charset="-128"/>
              </a:rPr>
              <a:t>英国グレーター・マンチェスター姉妹都市提携締結式</a:t>
            </a:r>
          </a:p>
        </p:txBody>
      </p:sp>
      <p:pic>
        <p:nvPicPr>
          <p:cNvPr id="27" name="図 26">
            <a:extLst>
              <a:ext uri="{FF2B5EF4-FFF2-40B4-BE49-F238E27FC236}">
                <a16:creationId xmlns:a16="http://schemas.microsoft.com/office/drawing/2014/main" id="{85D6EF36-A048-4653-97DA-678564D84283}"/>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bwMode="auto">
          <a:xfrm>
            <a:off x="6970956" y="5511358"/>
            <a:ext cx="2344972" cy="1302497"/>
          </a:xfrm>
          <a:prstGeom prst="rect">
            <a:avLst/>
          </a:prstGeom>
          <a:noFill/>
          <a:ln>
            <a:noFill/>
          </a:ln>
        </p:spPr>
      </p:pic>
      <p:pic>
        <p:nvPicPr>
          <p:cNvPr id="29" name="図 28">
            <a:extLst>
              <a:ext uri="{FF2B5EF4-FFF2-40B4-BE49-F238E27FC236}">
                <a16:creationId xmlns:a16="http://schemas.microsoft.com/office/drawing/2014/main" id="{61F28957-0F81-457E-99D5-DA1A774EC466}"/>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a:xfrm>
            <a:off x="956303" y="5511360"/>
            <a:ext cx="2160885" cy="1302496"/>
          </a:xfrm>
          <a:prstGeom prst="rect">
            <a:avLst/>
          </a:prstGeom>
          <a:ln w="57150">
            <a:noFill/>
          </a:ln>
        </p:spPr>
      </p:pic>
      <p:sp>
        <p:nvSpPr>
          <p:cNvPr id="30" name="テキスト ボックス 29">
            <a:extLst>
              <a:ext uri="{FF2B5EF4-FFF2-40B4-BE49-F238E27FC236}">
                <a16:creationId xmlns:a16="http://schemas.microsoft.com/office/drawing/2014/main" id="{5A7B51AD-0B75-4278-8A09-5032330BD832}"/>
              </a:ext>
            </a:extLst>
          </p:cNvPr>
          <p:cNvSpPr txBox="1"/>
          <p:nvPr/>
        </p:nvSpPr>
        <p:spPr>
          <a:xfrm>
            <a:off x="283465" y="6813855"/>
            <a:ext cx="3506559" cy="253916"/>
          </a:xfrm>
          <a:prstGeom prst="rect">
            <a:avLst/>
          </a:prstGeom>
          <a:noFill/>
        </p:spPr>
        <p:txBody>
          <a:bodyPr wrap="square" lIns="91440" tIns="45720" rIns="91440" bIns="45720" anchor="t">
            <a:spAutoFit/>
          </a:bodyPr>
          <a:lstStyle/>
          <a:p>
            <a:pPr algn="ctr"/>
            <a:r>
              <a:rPr lang="ja-JP" altLang="en-US" sz="1000" dirty="0">
                <a:latin typeface="BIZ UDゴシック"/>
                <a:ea typeface="BIZ UDPゴシック"/>
                <a:cs typeface="+mn-lt"/>
              </a:rPr>
              <a:t>イ</a:t>
            </a:r>
            <a:r>
              <a:rPr lang="ja-JP" sz="1000" dirty="0">
                <a:latin typeface="BIZ UDゴシック"/>
                <a:ea typeface="BIZ UDPゴシック"/>
                <a:cs typeface="+mn-lt"/>
              </a:rPr>
              <a:t>タリア ロンバルディア州覚書（</a:t>
            </a:r>
            <a:r>
              <a:rPr lang="ja-JP" altLang="en-US" sz="1000" dirty="0">
                <a:latin typeface="BIZ UDゴシック"/>
                <a:ea typeface="BIZ UDPゴシック"/>
                <a:cs typeface="+mn-lt"/>
              </a:rPr>
              <a:t>ＭＯＵ</a:t>
            </a:r>
            <a:r>
              <a:rPr lang="ja-JP" sz="1000" dirty="0">
                <a:latin typeface="BIZ UDゴシック"/>
                <a:ea typeface="BIZ UDPゴシック"/>
                <a:cs typeface="+mn-lt"/>
              </a:rPr>
              <a:t>）締結式</a:t>
            </a:r>
            <a:endParaRPr lang="ja-JP" dirty="0">
              <a:latin typeface="BIZ UDゴシック"/>
              <a:ea typeface="BIZ UDPゴシック"/>
              <a:cs typeface="Calibri"/>
            </a:endParaRPr>
          </a:p>
        </p:txBody>
      </p:sp>
      <p:pic>
        <p:nvPicPr>
          <p:cNvPr id="31" name="図 30">
            <a:extLst>
              <a:ext uri="{FF2B5EF4-FFF2-40B4-BE49-F238E27FC236}">
                <a16:creationId xmlns:a16="http://schemas.microsoft.com/office/drawing/2014/main" id="{CFD11243-689F-4811-AD77-DD76264B7CB6}"/>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3871586" y="5511359"/>
            <a:ext cx="2344972" cy="1302496"/>
          </a:xfrm>
          <a:prstGeom prst="rect">
            <a:avLst/>
          </a:prstGeom>
          <a:ln w="41275">
            <a:noFill/>
          </a:ln>
        </p:spPr>
      </p:pic>
      <p:sp>
        <p:nvSpPr>
          <p:cNvPr id="32" name="テキスト ボックス 31">
            <a:extLst>
              <a:ext uri="{FF2B5EF4-FFF2-40B4-BE49-F238E27FC236}">
                <a16:creationId xmlns:a16="http://schemas.microsoft.com/office/drawing/2014/main" id="{D843D388-10ED-48C1-9406-A9D4CFA900D0}"/>
              </a:ext>
            </a:extLst>
          </p:cNvPr>
          <p:cNvSpPr txBox="1"/>
          <p:nvPr/>
        </p:nvSpPr>
        <p:spPr>
          <a:xfrm>
            <a:off x="3342239" y="6791481"/>
            <a:ext cx="3396140" cy="253916"/>
          </a:xfrm>
          <a:prstGeom prst="rect">
            <a:avLst/>
          </a:prstGeom>
          <a:noFill/>
        </p:spPr>
        <p:txBody>
          <a:bodyPr wrap="square">
            <a:spAutoFit/>
          </a:bodyPr>
          <a:lstStyle/>
          <a:p>
            <a:pPr algn="ctr"/>
            <a:r>
              <a:rPr lang="ja-JP" altLang="en-US" sz="1000" dirty="0">
                <a:latin typeface="BIZ UDPゴシック" panose="020B0400000000000000" pitchFamily="50" charset="-128"/>
                <a:ea typeface="BIZ UDPゴシック" panose="020B0400000000000000" pitchFamily="50" charset="-128"/>
              </a:rPr>
              <a:t>スウェーデン貿易投資公団覚書（</a:t>
            </a:r>
            <a:r>
              <a:rPr lang="en-US" altLang="ja-JP" sz="1000" dirty="0">
                <a:latin typeface="BIZ UDPゴシック" panose="020B0400000000000000" pitchFamily="50" charset="-128"/>
                <a:ea typeface="BIZ UDPゴシック" panose="020B0400000000000000" pitchFamily="50" charset="-128"/>
              </a:rPr>
              <a:t>MOU</a:t>
            </a:r>
            <a:r>
              <a:rPr lang="ja-JP" altLang="en-US" sz="1000" dirty="0">
                <a:latin typeface="BIZ UDPゴシック" panose="020B0400000000000000" pitchFamily="50" charset="-128"/>
                <a:ea typeface="BIZ UDPゴシック" panose="020B0400000000000000" pitchFamily="50" charset="-128"/>
              </a:rPr>
              <a:t>）締結式</a:t>
            </a:r>
          </a:p>
        </p:txBody>
      </p:sp>
      <p:sp>
        <p:nvSpPr>
          <p:cNvPr id="19" name="楕円 18">
            <a:extLst>
              <a:ext uri="{FF2B5EF4-FFF2-40B4-BE49-F238E27FC236}">
                <a16:creationId xmlns:a16="http://schemas.microsoft.com/office/drawing/2014/main" id="{347336B6-878C-4739-94EC-1815DEA0E88A}"/>
              </a:ext>
            </a:extLst>
          </p:cNvPr>
          <p:cNvSpPr/>
          <p:nvPr/>
        </p:nvSpPr>
        <p:spPr>
          <a:xfrm flipV="1">
            <a:off x="180309" y="727808"/>
            <a:ext cx="3690651" cy="51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29778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②</a:t>
            </a: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800" b="1" dirty="0">
                <a:latin typeface="BIZ UDPゴシック" panose="020B0400000000000000" pitchFamily="50" charset="-128"/>
                <a:ea typeface="BIZ UDPゴシック" panose="020B0400000000000000" pitchFamily="50" charset="-128"/>
              </a:rPr>
              <a:t>スタートアップ（ビジネス交流含む）　</a:t>
            </a:r>
            <a:r>
              <a:rPr kumimoji="1" lang="en-US" altLang="ja-JP" b="1" dirty="0">
                <a:solidFill>
                  <a:prstClr val="white"/>
                </a:solidFill>
                <a:latin typeface="BIZ UDPゴシック" panose="020B0400000000000000" pitchFamily="50" charset="-128"/>
                <a:ea typeface="BIZ UDPゴシック" panose="020B0400000000000000" pitchFamily="50" charset="-128"/>
              </a:rPr>
              <a:t>※</a:t>
            </a:r>
            <a:r>
              <a:rPr kumimoji="1" lang="ja-JP" altLang="en-US" b="1" dirty="0">
                <a:solidFill>
                  <a:prstClr val="white"/>
                </a:solidFill>
                <a:latin typeface="BIZ UDPゴシック" panose="020B0400000000000000" pitchFamily="50" charset="-128"/>
                <a:ea typeface="BIZ UDPゴシック" panose="020B0400000000000000" pitchFamily="50" charset="-128"/>
              </a:rPr>
              <a:t>参考：賓客接遇</a:t>
            </a:r>
          </a:p>
        </p:txBody>
      </p:sp>
      <p:sp>
        <p:nvSpPr>
          <p:cNvPr id="23" name="楕円 22">
            <a:extLst>
              <a:ext uri="{FF2B5EF4-FFF2-40B4-BE49-F238E27FC236}">
                <a16:creationId xmlns:a16="http://schemas.microsoft.com/office/drawing/2014/main" id="{33615015-730F-4FD2-AF18-C76958D0B5A2}"/>
              </a:ext>
            </a:extLst>
          </p:cNvPr>
          <p:cNvSpPr/>
          <p:nvPr/>
        </p:nvSpPr>
        <p:spPr>
          <a:xfrm>
            <a:off x="180309" y="522726"/>
            <a:ext cx="2181338" cy="394419"/>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
        <p:nvSpPr>
          <p:cNvPr id="2" name="スライド番号プレースホルダー 2">
            <a:extLst>
              <a:ext uri="{FF2B5EF4-FFF2-40B4-BE49-F238E27FC236}">
                <a16:creationId xmlns:a16="http://schemas.microsoft.com/office/drawing/2014/main" id="{E79F117F-2EED-0C17-8349-B50D0A100532}"/>
              </a:ext>
            </a:extLst>
          </p:cNvPr>
          <p:cNvSpPr>
            <a:spLocks noGrp="1"/>
          </p:cNvSpPr>
          <p:nvPr>
            <p:ph type="sldNum" sz="quarter" idx="12"/>
          </p:nvPr>
        </p:nvSpPr>
        <p:spPr>
          <a:xfrm>
            <a:off x="7812484" y="6779568"/>
            <a:ext cx="2268141" cy="383297"/>
          </a:xfrm>
        </p:spPr>
        <p:txBody>
          <a:bodyPr/>
          <a:lstStyle/>
          <a:p>
            <a:fld id="{29F2EF1E-626E-4657-9017-205445D3C8E1}" type="slidenum">
              <a:rPr kumimoji="1" lang="ja-JP" altLang="en-US" smtClean="0"/>
              <a:t>56</a:t>
            </a:fld>
            <a:endParaRPr kumimoji="1" lang="ja-JP" altLang="en-US" dirty="0"/>
          </a:p>
        </p:txBody>
      </p:sp>
      <p:sp>
        <p:nvSpPr>
          <p:cNvPr id="18" name="テキスト ボックス 17">
            <a:extLst>
              <a:ext uri="{FF2B5EF4-FFF2-40B4-BE49-F238E27FC236}">
                <a16:creationId xmlns:a16="http://schemas.microsoft.com/office/drawing/2014/main" id="{359A20A8-16AE-419D-815D-5A8FCCD0444A}"/>
              </a:ext>
            </a:extLst>
          </p:cNvPr>
          <p:cNvSpPr txBox="1"/>
          <p:nvPr/>
        </p:nvSpPr>
        <p:spPr>
          <a:xfrm>
            <a:off x="180310" y="1083704"/>
            <a:ext cx="6878320" cy="707886"/>
          </a:xfrm>
          <a:prstGeom prst="rect">
            <a:avLst/>
          </a:prstGeom>
          <a:noFill/>
        </p:spPr>
        <p:txBody>
          <a:bodyPr wrap="square">
            <a:spAutoFit/>
          </a:bodyPr>
          <a:lstStyle/>
          <a:p>
            <a:pPr marL="92075" indent="-92075" algn="l"/>
            <a:r>
              <a:rPr lang="ja-JP" altLang="en-US" sz="16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万博会場外における接遇</a:t>
            </a:r>
          </a:p>
          <a:p>
            <a:pPr marL="177800" indent="-90488"/>
            <a:r>
              <a:rPr lang="ja-JP" altLang="en-US" sz="1200" dirty="0">
                <a:latin typeface="BIZ UDPゴシック" panose="020B0400000000000000" pitchFamily="50" charset="-128"/>
                <a:ea typeface="BIZ UDPゴシック" panose="020B0400000000000000" pitchFamily="50" charset="-128"/>
              </a:rPr>
              <a:t>・万博会期中には、万博会場内のみならず、万博会場外にも多数の賓客等が来訪し、大阪府・市として表敬訪問、レセプション、施設視察等の対応を実施</a:t>
            </a:r>
            <a:endParaRPr lang="en-US" altLang="ja-JP" sz="1200" dirty="0">
              <a:latin typeface="BIZ UDPゴシック" panose="020B0400000000000000" pitchFamily="50" charset="-128"/>
              <a:ea typeface="BIZ UDPゴシック" panose="020B0400000000000000" pitchFamily="50" charset="-128"/>
            </a:endParaRPr>
          </a:p>
        </p:txBody>
      </p:sp>
      <p:graphicFrame>
        <p:nvGraphicFramePr>
          <p:cNvPr id="26" name="表 25">
            <a:extLst>
              <a:ext uri="{FF2B5EF4-FFF2-40B4-BE49-F238E27FC236}">
                <a16:creationId xmlns:a16="http://schemas.microsoft.com/office/drawing/2014/main" id="{F0F1DCE0-00B6-47EE-B38C-BB44BBF1BFFE}"/>
              </a:ext>
            </a:extLst>
          </p:cNvPr>
          <p:cNvGraphicFramePr>
            <a:graphicFrameLocks noGrp="1" noChangeAspect="1"/>
          </p:cNvGraphicFramePr>
          <p:nvPr>
            <p:extLst>
              <p:ext uri="{D42A27DB-BD31-4B8C-83A1-F6EECF244321}">
                <p14:modId xmlns:p14="http://schemas.microsoft.com/office/powerpoint/2010/main" val="932767005"/>
              </p:ext>
            </p:extLst>
          </p:nvPr>
        </p:nvGraphicFramePr>
        <p:xfrm>
          <a:off x="489406" y="2357279"/>
          <a:ext cx="6317000" cy="631501"/>
        </p:xfrm>
        <a:graphic>
          <a:graphicData uri="http://schemas.openxmlformats.org/drawingml/2006/table">
            <a:tbl>
              <a:tblPr firstRow="1" bandRow="1">
                <a:tableStyleId>{5940675A-B579-460E-94D1-54222C63F5DA}</a:tableStyleId>
              </a:tblPr>
              <a:tblGrid>
                <a:gridCol w="1579250">
                  <a:extLst>
                    <a:ext uri="{9D8B030D-6E8A-4147-A177-3AD203B41FA5}">
                      <a16:colId xmlns:a16="http://schemas.microsoft.com/office/drawing/2014/main" val="3939033764"/>
                    </a:ext>
                  </a:extLst>
                </a:gridCol>
                <a:gridCol w="1579250">
                  <a:extLst>
                    <a:ext uri="{9D8B030D-6E8A-4147-A177-3AD203B41FA5}">
                      <a16:colId xmlns:a16="http://schemas.microsoft.com/office/drawing/2014/main" val="1121967615"/>
                    </a:ext>
                  </a:extLst>
                </a:gridCol>
                <a:gridCol w="1579250">
                  <a:extLst>
                    <a:ext uri="{9D8B030D-6E8A-4147-A177-3AD203B41FA5}">
                      <a16:colId xmlns:a16="http://schemas.microsoft.com/office/drawing/2014/main" val="1302438693"/>
                    </a:ext>
                  </a:extLst>
                </a:gridCol>
                <a:gridCol w="1579250">
                  <a:extLst>
                    <a:ext uri="{9D8B030D-6E8A-4147-A177-3AD203B41FA5}">
                      <a16:colId xmlns:a16="http://schemas.microsoft.com/office/drawing/2014/main" val="357290774"/>
                    </a:ext>
                  </a:extLst>
                </a:gridCol>
              </a:tblGrid>
              <a:tr h="279537">
                <a:tc>
                  <a:txBody>
                    <a:bodyPr/>
                    <a:lstStyle/>
                    <a:p>
                      <a:pPr algn="ctr"/>
                      <a:r>
                        <a:rPr kumimoji="1" lang="ja-JP" altLang="en-US" sz="1000" b="1" dirty="0">
                          <a:solidFill>
                            <a:schemeClr val="bg1"/>
                          </a:solidFill>
                          <a:latin typeface="BIZ UDPゴシック" panose="020B0400000000000000" pitchFamily="50" charset="-128"/>
                          <a:ea typeface="BIZ UDPゴシック" panose="020B0400000000000000" pitchFamily="50" charset="-128"/>
                        </a:rPr>
                        <a:t>国家元首、王族、大臣等</a:t>
                      </a:r>
                      <a:endParaRPr kumimoji="1" lang="en-US" altLang="ja-JP" sz="10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fontAlgn="ctr"/>
                      <a:r>
                        <a:rPr lang="zh-TW" altLang="en-US" sz="1000" b="1" i="0" u="none" strike="noStrike" dirty="0">
                          <a:solidFill>
                            <a:schemeClr val="bg1"/>
                          </a:solidFill>
                          <a:effectLst/>
                          <a:latin typeface="BIZ UDPゴシック" panose="020B0400000000000000" pitchFamily="50" charset="-128"/>
                          <a:ea typeface="BIZ UDPゴシック" panose="020B0400000000000000" pitchFamily="50" charset="-128"/>
                        </a:rPr>
                        <a:t>政府代表、大使、省庁幹部等</a:t>
                      </a:r>
                    </a:p>
                  </a:txBody>
                  <a:tcPr marL="7620" marR="7620" marT="762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fontAlgn="ctr"/>
                      <a:r>
                        <a:rPr lang="zh-TW" altLang="en-US" sz="1000" b="1" i="0" u="none" strike="noStrike" dirty="0">
                          <a:solidFill>
                            <a:schemeClr val="bg1"/>
                          </a:solidFill>
                          <a:effectLst/>
                          <a:latin typeface="BIZ UDPゴシック" panose="020B0400000000000000" pitchFamily="50" charset="-128"/>
                          <a:ea typeface="BIZ UDPゴシック" panose="020B0400000000000000" pitchFamily="50" charset="-128"/>
                        </a:rPr>
                        <a:t>地方政府首長等</a:t>
                      </a:r>
                    </a:p>
                  </a:txBody>
                  <a:tcPr marL="7620" marR="7620" marT="762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fontAlgn="ctr"/>
                      <a:r>
                        <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rPr>
                        <a:t>経済界、その他</a:t>
                      </a:r>
                    </a:p>
                  </a:txBody>
                  <a:tcPr marL="7620" marR="7620" marT="762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184173932"/>
                  </a:ext>
                </a:extLst>
              </a:tr>
              <a:tr h="3519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chemeClr val="tx1"/>
                          </a:solidFill>
                          <a:latin typeface="BIZ UDPゴシック" panose="020B0400000000000000" pitchFamily="50" charset="-128"/>
                          <a:ea typeface="BIZ UDPゴシック" panose="020B0400000000000000" pitchFamily="50" charset="-128"/>
                        </a:rPr>
                        <a:t>196</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件</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buFont typeface="Wingdings" panose="05000000000000000000" pitchFamily="2" charset="2"/>
                        <a:buNone/>
                      </a:pPr>
                      <a:r>
                        <a:rPr kumimoji="1" lang="en-US" altLang="ja-JP" sz="1200" b="1" dirty="0">
                          <a:solidFill>
                            <a:schemeClr val="tx1"/>
                          </a:solidFill>
                          <a:latin typeface="BIZ UDPゴシック" panose="020B0400000000000000" pitchFamily="50" charset="-128"/>
                          <a:ea typeface="BIZ UDPゴシック" panose="020B0400000000000000" pitchFamily="50" charset="-128"/>
                        </a:rPr>
                        <a:t>201</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件</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en-US" altLang="ja-JP" sz="1200" b="1" dirty="0">
                          <a:solidFill>
                            <a:schemeClr val="tx1"/>
                          </a:solidFill>
                          <a:latin typeface="BIZ UDPゴシック" panose="020B0400000000000000" pitchFamily="50" charset="-128"/>
                          <a:ea typeface="BIZ UDPゴシック" panose="020B0400000000000000" pitchFamily="50" charset="-128"/>
                        </a:rPr>
                        <a:t>130</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件</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1" dirty="0">
                          <a:solidFill>
                            <a:schemeClr val="tx1"/>
                          </a:solidFill>
                          <a:latin typeface="BIZ UDPゴシック" panose="020B0400000000000000" pitchFamily="50" charset="-128"/>
                          <a:ea typeface="BIZ UDPゴシック" panose="020B0400000000000000" pitchFamily="50" charset="-128"/>
                        </a:rPr>
                        <a:t>342</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件</a:t>
                      </a:r>
                      <a:endParaRPr kumimoji="1" lang="zh-TW" altLang="en-US" sz="1200" b="1"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83851154"/>
                  </a:ext>
                </a:extLst>
              </a:tr>
            </a:tbl>
          </a:graphicData>
        </a:graphic>
      </p:graphicFrame>
      <p:pic>
        <p:nvPicPr>
          <p:cNvPr id="27" name="図 26">
            <a:extLst>
              <a:ext uri="{FF2B5EF4-FFF2-40B4-BE49-F238E27FC236}">
                <a16:creationId xmlns:a16="http://schemas.microsoft.com/office/drawing/2014/main" id="{72A06187-C957-4051-96B1-DC3E8735725E}"/>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054819" y="889825"/>
            <a:ext cx="2663825" cy="1468120"/>
          </a:xfrm>
          <a:prstGeom prst="rect">
            <a:avLst/>
          </a:prstGeom>
          <a:noFill/>
          <a:ln>
            <a:noFill/>
          </a:ln>
        </p:spPr>
      </p:pic>
      <p:sp>
        <p:nvSpPr>
          <p:cNvPr id="29" name="テキスト ボックス 2">
            <a:extLst>
              <a:ext uri="{FF2B5EF4-FFF2-40B4-BE49-F238E27FC236}">
                <a16:creationId xmlns:a16="http://schemas.microsoft.com/office/drawing/2014/main" id="{D8C5F542-3029-4037-A6C4-CF74B05F8173}"/>
              </a:ext>
            </a:extLst>
          </p:cNvPr>
          <p:cNvSpPr txBox="1"/>
          <p:nvPr/>
        </p:nvSpPr>
        <p:spPr>
          <a:xfrm>
            <a:off x="7081226" y="2367081"/>
            <a:ext cx="2609476" cy="356665"/>
          </a:xfrm>
          <a:prstGeom prst="rect">
            <a:avLst/>
          </a:prstGeom>
          <a:noFill/>
          <a:ln>
            <a:noFill/>
          </a:ln>
        </p:spPr>
        <p:style>
          <a:lnRef idx="0">
            <a:scrgbClr r="0" g="0" b="0"/>
          </a:lnRef>
          <a:fillRef idx="0">
            <a:scrgbClr r="0" g="0" b="0"/>
          </a:fillRef>
          <a:effectRef idx="0">
            <a:scrgbClr r="0" g="0" b="0"/>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100"/>
              </a:lnSpc>
            </a:pPr>
            <a:r>
              <a:rPr lang="ja-JP" sz="1000" kern="100" dirty="0">
                <a:effectLst/>
                <a:latin typeface="BIZ UDPゴシック" panose="020B0400000000000000" pitchFamily="50" charset="-128"/>
                <a:ea typeface="BIZ UDPゴシック" panose="020B0400000000000000" pitchFamily="50" charset="-128"/>
                <a:cs typeface="Arial" panose="020B0604020202020204" pitchFamily="34" charset="0"/>
              </a:rPr>
              <a:t>英国経営者協会による表敬訪問</a:t>
            </a:r>
          </a:p>
          <a:p>
            <a:pPr algn="ctr">
              <a:lnSpc>
                <a:spcPts val="1100"/>
              </a:lnSpc>
            </a:pPr>
            <a:r>
              <a:rPr lang="ja-JP" sz="1000" kern="100" dirty="0">
                <a:effectLst/>
                <a:latin typeface="BIZ UDPゴシック" panose="020B0400000000000000" pitchFamily="50" charset="-128"/>
                <a:ea typeface="BIZ UDPゴシック" panose="020B0400000000000000" pitchFamily="50" charset="-128"/>
                <a:cs typeface="Arial" panose="020B0604020202020204" pitchFamily="34" charset="0"/>
              </a:rPr>
              <a:t>（</a:t>
            </a:r>
            <a:r>
              <a:rPr lang="en-US" sz="1000" kern="100" dirty="0">
                <a:effectLst/>
                <a:latin typeface="BIZ UDPゴシック" panose="020B0400000000000000" pitchFamily="50" charset="-128"/>
                <a:ea typeface="BIZ UDPゴシック" panose="020B0400000000000000" pitchFamily="50" charset="-128"/>
                <a:cs typeface="Arial" panose="020B0604020202020204" pitchFamily="34" charset="0"/>
              </a:rPr>
              <a:t>7</a:t>
            </a:r>
            <a:r>
              <a:rPr lang="ja-JP" sz="1000" kern="100" dirty="0">
                <a:effectLst/>
                <a:latin typeface="BIZ UDPゴシック" panose="020B0400000000000000" pitchFamily="50" charset="-128"/>
                <a:ea typeface="BIZ UDPゴシック" panose="020B0400000000000000" pitchFamily="50" charset="-128"/>
                <a:cs typeface="Arial" panose="020B0604020202020204" pitchFamily="34" charset="0"/>
              </a:rPr>
              <a:t>月</a:t>
            </a:r>
            <a:r>
              <a:rPr lang="en-US" sz="1000" kern="100" dirty="0">
                <a:effectLst/>
                <a:latin typeface="BIZ UDPゴシック" panose="020B0400000000000000" pitchFamily="50" charset="-128"/>
                <a:ea typeface="BIZ UDPゴシック" panose="020B0400000000000000" pitchFamily="50" charset="-128"/>
                <a:cs typeface="Arial" panose="020B0604020202020204" pitchFamily="34" charset="0"/>
              </a:rPr>
              <a:t>8</a:t>
            </a:r>
            <a:r>
              <a:rPr lang="ja-JP" sz="1000" kern="100" dirty="0">
                <a:effectLst/>
                <a:latin typeface="BIZ UDPゴシック" panose="020B0400000000000000" pitchFamily="50" charset="-128"/>
                <a:ea typeface="BIZ UDPゴシック" panose="020B0400000000000000" pitchFamily="50" charset="-128"/>
                <a:cs typeface="Arial" panose="020B0604020202020204" pitchFamily="34" charset="0"/>
              </a:rPr>
              <a:t>日　大阪商工会議所）</a:t>
            </a:r>
          </a:p>
        </p:txBody>
      </p:sp>
      <p:graphicFrame>
        <p:nvGraphicFramePr>
          <p:cNvPr id="30" name="表 29">
            <a:extLst>
              <a:ext uri="{FF2B5EF4-FFF2-40B4-BE49-F238E27FC236}">
                <a16:creationId xmlns:a16="http://schemas.microsoft.com/office/drawing/2014/main" id="{23A7F94C-F089-46FE-A0A7-06F938781062}"/>
              </a:ext>
            </a:extLst>
          </p:cNvPr>
          <p:cNvGraphicFramePr>
            <a:graphicFrameLocks noGrp="1" noChangeAspect="1"/>
          </p:cNvGraphicFramePr>
          <p:nvPr>
            <p:extLst>
              <p:ext uri="{D42A27DB-BD31-4B8C-83A1-F6EECF244321}">
                <p14:modId xmlns:p14="http://schemas.microsoft.com/office/powerpoint/2010/main" val="1997283621"/>
              </p:ext>
            </p:extLst>
          </p:nvPr>
        </p:nvGraphicFramePr>
        <p:xfrm>
          <a:off x="489406" y="3337156"/>
          <a:ext cx="4741152" cy="631501"/>
        </p:xfrm>
        <a:graphic>
          <a:graphicData uri="http://schemas.openxmlformats.org/drawingml/2006/table">
            <a:tbl>
              <a:tblPr firstRow="1" bandRow="1">
                <a:tableStyleId>{5940675A-B579-460E-94D1-54222C63F5DA}</a:tableStyleId>
              </a:tblPr>
              <a:tblGrid>
                <a:gridCol w="1580384">
                  <a:extLst>
                    <a:ext uri="{9D8B030D-6E8A-4147-A177-3AD203B41FA5}">
                      <a16:colId xmlns:a16="http://schemas.microsoft.com/office/drawing/2014/main" val="3939033764"/>
                    </a:ext>
                  </a:extLst>
                </a:gridCol>
                <a:gridCol w="1580384">
                  <a:extLst>
                    <a:ext uri="{9D8B030D-6E8A-4147-A177-3AD203B41FA5}">
                      <a16:colId xmlns:a16="http://schemas.microsoft.com/office/drawing/2014/main" val="1121967615"/>
                    </a:ext>
                  </a:extLst>
                </a:gridCol>
                <a:gridCol w="1580384">
                  <a:extLst>
                    <a:ext uri="{9D8B030D-6E8A-4147-A177-3AD203B41FA5}">
                      <a16:colId xmlns:a16="http://schemas.microsoft.com/office/drawing/2014/main" val="1302438693"/>
                    </a:ext>
                  </a:extLst>
                </a:gridCol>
              </a:tblGrid>
              <a:tr h="279537">
                <a:tc>
                  <a:txBody>
                    <a:bodyPr/>
                    <a:lstStyle/>
                    <a:p>
                      <a:pPr algn="ctr"/>
                      <a:r>
                        <a:rPr kumimoji="1" lang="ja-JP" altLang="en-US" sz="900" b="1" dirty="0">
                          <a:solidFill>
                            <a:schemeClr val="bg1"/>
                          </a:solidFill>
                          <a:latin typeface="BIZ UDPゴシック" panose="020B0400000000000000" pitchFamily="50" charset="-128"/>
                          <a:ea typeface="BIZ UDPゴシック" panose="020B0400000000000000" pitchFamily="50" charset="-128"/>
                        </a:rPr>
                        <a:t>閣僚・国会議員、省庁幹部等</a:t>
                      </a:r>
                      <a:endParaRPr kumimoji="1" lang="en-US" altLang="ja-JP" sz="9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fontAlgn="ctr"/>
                      <a:r>
                        <a:rPr lang="zh-TW" altLang="en-US" sz="1000" b="1" i="0" u="none" strike="noStrike" dirty="0">
                          <a:solidFill>
                            <a:schemeClr val="bg1"/>
                          </a:solidFill>
                          <a:effectLst/>
                          <a:latin typeface="BIZ UDPゴシック" panose="020B0400000000000000" pitchFamily="50" charset="-128"/>
                          <a:ea typeface="BIZ UDPゴシック" panose="020B0400000000000000" pitchFamily="50" charset="-128"/>
                        </a:rPr>
                        <a:t>自治体首長、幹部等</a:t>
                      </a:r>
                    </a:p>
                  </a:txBody>
                  <a:tcPr marL="7620" marR="7620" marT="762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fontAlgn="ctr"/>
                      <a:r>
                        <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rPr>
                        <a:t>経済界、その他</a:t>
                      </a:r>
                      <a:endParaRPr lang="zh-TW" altLang="en-US" sz="10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184173932"/>
                  </a:ext>
                </a:extLst>
              </a:tr>
              <a:tr h="3519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chemeClr val="tx1"/>
                          </a:solidFill>
                          <a:latin typeface="BIZ UDPゴシック" panose="020B0400000000000000" pitchFamily="50" charset="-128"/>
                          <a:ea typeface="BIZ UDPゴシック" panose="020B0400000000000000" pitchFamily="50" charset="-128"/>
                        </a:rPr>
                        <a:t>6</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３件</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buFont typeface="Wingdings" panose="05000000000000000000" pitchFamily="2" charset="2"/>
                        <a:buNone/>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６０件</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en-US" altLang="ja-JP" sz="1200" b="1" dirty="0">
                          <a:solidFill>
                            <a:schemeClr val="tx1"/>
                          </a:solidFill>
                          <a:latin typeface="BIZ UDPゴシック" panose="020B0400000000000000" pitchFamily="50" charset="-128"/>
                          <a:ea typeface="BIZ UDPゴシック" panose="020B0400000000000000" pitchFamily="50" charset="-128"/>
                        </a:rPr>
                        <a:t>1</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４４件</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83851154"/>
                  </a:ext>
                </a:extLst>
              </a:tr>
            </a:tbl>
          </a:graphicData>
        </a:graphic>
      </p:graphicFrame>
      <p:graphicFrame>
        <p:nvGraphicFramePr>
          <p:cNvPr id="31" name="表 30">
            <a:extLst>
              <a:ext uri="{FF2B5EF4-FFF2-40B4-BE49-F238E27FC236}">
                <a16:creationId xmlns:a16="http://schemas.microsoft.com/office/drawing/2014/main" id="{DC27BDDE-C685-4AE9-93EC-BA15C2E350E5}"/>
              </a:ext>
            </a:extLst>
          </p:cNvPr>
          <p:cNvGraphicFramePr>
            <a:graphicFrameLocks noGrp="1" noChangeAspect="1"/>
          </p:cNvGraphicFramePr>
          <p:nvPr>
            <p:extLst>
              <p:ext uri="{D42A27DB-BD31-4B8C-83A1-F6EECF244321}">
                <p14:modId xmlns:p14="http://schemas.microsoft.com/office/powerpoint/2010/main" val="2368419431"/>
              </p:ext>
            </p:extLst>
          </p:nvPr>
        </p:nvGraphicFramePr>
        <p:xfrm>
          <a:off x="489410" y="4569436"/>
          <a:ext cx="6316996" cy="631501"/>
        </p:xfrm>
        <a:graphic>
          <a:graphicData uri="http://schemas.openxmlformats.org/drawingml/2006/table">
            <a:tbl>
              <a:tblPr firstRow="1" bandRow="1">
                <a:tableStyleId>{5940675A-B579-460E-94D1-54222C63F5DA}</a:tableStyleId>
              </a:tblPr>
              <a:tblGrid>
                <a:gridCol w="1579249">
                  <a:extLst>
                    <a:ext uri="{9D8B030D-6E8A-4147-A177-3AD203B41FA5}">
                      <a16:colId xmlns:a16="http://schemas.microsoft.com/office/drawing/2014/main" val="3939033764"/>
                    </a:ext>
                  </a:extLst>
                </a:gridCol>
                <a:gridCol w="1579249">
                  <a:extLst>
                    <a:ext uri="{9D8B030D-6E8A-4147-A177-3AD203B41FA5}">
                      <a16:colId xmlns:a16="http://schemas.microsoft.com/office/drawing/2014/main" val="1121967615"/>
                    </a:ext>
                  </a:extLst>
                </a:gridCol>
                <a:gridCol w="1579249">
                  <a:extLst>
                    <a:ext uri="{9D8B030D-6E8A-4147-A177-3AD203B41FA5}">
                      <a16:colId xmlns:a16="http://schemas.microsoft.com/office/drawing/2014/main" val="1302438693"/>
                    </a:ext>
                  </a:extLst>
                </a:gridCol>
                <a:gridCol w="1579249">
                  <a:extLst>
                    <a:ext uri="{9D8B030D-6E8A-4147-A177-3AD203B41FA5}">
                      <a16:colId xmlns:a16="http://schemas.microsoft.com/office/drawing/2014/main" val="357290774"/>
                    </a:ext>
                  </a:extLst>
                </a:gridCol>
              </a:tblGrid>
              <a:tr h="279537">
                <a:tc>
                  <a:txBody>
                    <a:bodyPr/>
                    <a:lstStyle/>
                    <a:p>
                      <a:pPr algn="ctr"/>
                      <a:r>
                        <a:rPr kumimoji="1" lang="en-US" altLang="ja-JP" sz="1000" b="1" dirty="0">
                          <a:solidFill>
                            <a:schemeClr val="bg1"/>
                          </a:solidFill>
                          <a:latin typeface="BIZ UDPゴシック" panose="020B0400000000000000" pitchFamily="50" charset="-128"/>
                          <a:ea typeface="BIZ UDPゴシック" panose="020B0400000000000000" pitchFamily="50" charset="-128"/>
                        </a:rPr>
                        <a:t>ND/SD</a:t>
                      </a:r>
                      <a:r>
                        <a:rPr kumimoji="1" lang="ja-JP" altLang="en-US" sz="1000" b="1" dirty="0">
                          <a:solidFill>
                            <a:schemeClr val="bg1"/>
                          </a:solidFill>
                          <a:latin typeface="BIZ UDPゴシック" panose="020B0400000000000000" pitchFamily="50" charset="-128"/>
                          <a:ea typeface="BIZ UDPゴシック" panose="020B0400000000000000" pitchFamily="50" charset="-128"/>
                        </a:rPr>
                        <a:t>式典等</a:t>
                      </a:r>
                      <a:endParaRPr kumimoji="1" lang="en-US" altLang="ja-JP" sz="10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fontAlgn="ctr"/>
                      <a:r>
                        <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rPr>
                        <a:t>答礼レセプション</a:t>
                      </a:r>
                      <a:endParaRPr lang="zh-TW" altLang="en-US" sz="10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fontAlgn="ctr"/>
                      <a:r>
                        <a:rPr lang="zh-TW" altLang="en-US" sz="1000" b="1" i="0" u="none" strike="noStrike" dirty="0">
                          <a:solidFill>
                            <a:schemeClr val="bg1"/>
                          </a:solidFill>
                          <a:effectLst/>
                          <a:latin typeface="BIZ UDPゴシック" panose="020B0400000000000000" pitchFamily="50" charset="-128"/>
                          <a:ea typeface="BIZ UDPゴシック" panose="020B0400000000000000" pitchFamily="50" charset="-128"/>
                        </a:rPr>
                        <a:t>表敬</a:t>
                      </a:r>
                      <a:r>
                        <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rPr>
                        <a:t>等</a:t>
                      </a:r>
                      <a:endParaRPr lang="zh-TW" altLang="en-US" sz="10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fontAlgn="ctr"/>
                      <a:r>
                        <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rPr>
                        <a:t>各種イベント・レセプション</a:t>
                      </a:r>
                    </a:p>
                  </a:txBody>
                  <a:tcPr marL="7620" marR="7620" marT="762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184173932"/>
                  </a:ext>
                </a:extLst>
              </a:tr>
              <a:tr h="3519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chemeClr val="tx1"/>
                          </a:solidFill>
                          <a:latin typeface="BIZ UDPゴシック" panose="020B0400000000000000" pitchFamily="50" charset="-128"/>
                          <a:ea typeface="BIZ UDPゴシック" panose="020B0400000000000000" pitchFamily="50" charset="-128"/>
                        </a:rPr>
                        <a:t>1</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６３件</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buFont typeface="Wingdings" panose="05000000000000000000" pitchFamily="2" charset="2"/>
                        <a:buNone/>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５７件</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６１件</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１８７件</a:t>
                      </a:r>
                      <a:endParaRPr kumimoji="1" lang="zh-TW" altLang="en-US" sz="1200" b="1"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83851154"/>
                  </a:ext>
                </a:extLst>
              </a:tr>
            </a:tbl>
          </a:graphicData>
        </a:graphic>
      </p:graphicFrame>
      <p:graphicFrame>
        <p:nvGraphicFramePr>
          <p:cNvPr id="32" name="表 31">
            <a:extLst>
              <a:ext uri="{FF2B5EF4-FFF2-40B4-BE49-F238E27FC236}">
                <a16:creationId xmlns:a16="http://schemas.microsoft.com/office/drawing/2014/main" id="{DAF94D8D-AECF-4D8F-B26A-81B8146E8E74}"/>
              </a:ext>
            </a:extLst>
          </p:cNvPr>
          <p:cNvGraphicFramePr>
            <a:graphicFrameLocks noGrp="1" noChangeAspect="1"/>
          </p:cNvGraphicFramePr>
          <p:nvPr>
            <p:extLst>
              <p:ext uri="{D42A27DB-BD31-4B8C-83A1-F6EECF244321}">
                <p14:modId xmlns:p14="http://schemas.microsoft.com/office/powerpoint/2010/main" val="3717074062"/>
              </p:ext>
            </p:extLst>
          </p:nvPr>
        </p:nvGraphicFramePr>
        <p:xfrm>
          <a:off x="489410" y="5324155"/>
          <a:ext cx="6316996" cy="631501"/>
        </p:xfrm>
        <a:graphic>
          <a:graphicData uri="http://schemas.openxmlformats.org/drawingml/2006/table">
            <a:tbl>
              <a:tblPr firstRow="1" bandRow="1">
                <a:tableStyleId>{5940675A-B579-460E-94D1-54222C63F5DA}</a:tableStyleId>
              </a:tblPr>
              <a:tblGrid>
                <a:gridCol w="1579249">
                  <a:extLst>
                    <a:ext uri="{9D8B030D-6E8A-4147-A177-3AD203B41FA5}">
                      <a16:colId xmlns:a16="http://schemas.microsoft.com/office/drawing/2014/main" val="3939033764"/>
                    </a:ext>
                  </a:extLst>
                </a:gridCol>
                <a:gridCol w="1579249">
                  <a:extLst>
                    <a:ext uri="{9D8B030D-6E8A-4147-A177-3AD203B41FA5}">
                      <a16:colId xmlns:a16="http://schemas.microsoft.com/office/drawing/2014/main" val="1121967615"/>
                    </a:ext>
                  </a:extLst>
                </a:gridCol>
                <a:gridCol w="1579249">
                  <a:extLst>
                    <a:ext uri="{9D8B030D-6E8A-4147-A177-3AD203B41FA5}">
                      <a16:colId xmlns:a16="http://schemas.microsoft.com/office/drawing/2014/main" val="1302438693"/>
                    </a:ext>
                  </a:extLst>
                </a:gridCol>
                <a:gridCol w="1579249">
                  <a:extLst>
                    <a:ext uri="{9D8B030D-6E8A-4147-A177-3AD203B41FA5}">
                      <a16:colId xmlns:a16="http://schemas.microsoft.com/office/drawing/2014/main" val="357290774"/>
                    </a:ext>
                  </a:extLst>
                </a:gridCol>
              </a:tblGrid>
              <a:tr h="279537">
                <a:tc>
                  <a:txBody>
                    <a:bodyPr/>
                    <a:lstStyle/>
                    <a:p>
                      <a:pPr algn="ctr"/>
                      <a:r>
                        <a:rPr kumimoji="1" lang="ja-JP" altLang="en-US" sz="1000" b="1" dirty="0">
                          <a:solidFill>
                            <a:schemeClr val="bg1"/>
                          </a:solidFill>
                          <a:latin typeface="BIZ UDPゴシック" panose="020B0400000000000000" pitchFamily="50" charset="-128"/>
                          <a:ea typeface="BIZ UDPゴシック" panose="020B0400000000000000" pitchFamily="50" charset="-128"/>
                        </a:rPr>
                        <a:t>お出迎え・お見送り</a:t>
                      </a:r>
                      <a:endParaRPr kumimoji="1" lang="en-US" altLang="ja-JP" sz="10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fontAlgn="ctr"/>
                      <a:r>
                        <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rPr>
                        <a:t>会場内視察</a:t>
                      </a:r>
                      <a:endParaRPr lang="zh-TW" altLang="en-US" sz="10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7620" marR="7620" marT="762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fontAlgn="ctr"/>
                      <a:r>
                        <a:rPr lang="zh-TW" altLang="en-US" sz="1000" b="1" i="0" u="none" strike="noStrike" dirty="0">
                          <a:solidFill>
                            <a:schemeClr val="bg1"/>
                          </a:solidFill>
                          <a:effectLst/>
                          <a:latin typeface="BIZ UDPゴシック" panose="020B0400000000000000" pitchFamily="50" charset="-128"/>
                          <a:ea typeface="BIZ UDPゴシック" panose="020B0400000000000000" pitchFamily="50" charset="-128"/>
                        </a:rPr>
                        <a:t>会場外視察</a:t>
                      </a:r>
                    </a:p>
                  </a:txBody>
                  <a:tcPr marL="7620" marR="7620" marT="762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tc>
                  <a:txBody>
                    <a:bodyPr/>
                    <a:lstStyle/>
                    <a:p>
                      <a:pPr algn="ctr" fontAlgn="ctr"/>
                      <a:r>
                        <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rPr>
                        <a:t>ビジネスイベント</a:t>
                      </a:r>
                    </a:p>
                  </a:txBody>
                  <a:tcPr marL="7620" marR="7620" marT="762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184173932"/>
                  </a:ext>
                </a:extLst>
              </a:tr>
              <a:tr h="3519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８２件</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buFont typeface="Wingdings" panose="05000000000000000000" pitchFamily="2" charset="2"/>
                        <a:buNone/>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６８７件</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１０６件</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１５１件</a:t>
                      </a:r>
                      <a:endParaRPr kumimoji="1" lang="zh-TW" altLang="en-US" sz="1200" b="1"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83851154"/>
                  </a:ext>
                </a:extLst>
              </a:tr>
            </a:tbl>
          </a:graphicData>
        </a:graphic>
      </p:graphicFrame>
      <p:graphicFrame>
        <p:nvGraphicFramePr>
          <p:cNvPr id="33" name="表 32">
            <a:extLst>
              <a:ext uri="{FF2B5EF4-FFF2-40B4-BE49-F238E27FC236}">
                <a16:creationId xmlns:a16="http://schemas.microsoft.com/office/drawing/2014/main" id="{21F68438-AA15-4EFE-B9CF-9A05FE99AA42}"/>
              </a:ext>
            </a:extLst>
          </p:cNvPr>
          <p:cNvGraphicFramePr>
            <a:graphicFrameLocks noGrp="1" noChangeAspect="1"/>
          </p:cNvGraphicFramePr>
          <p:nvPr>
            <p:extLst>
              <p:ext uri="{D42A27DB-BD31-4B8C-83A1-F6EECF244321}">
                <p14:modId xmlns:p14="http://schemas.microsoft.com/office/powerpoint/2010/main" val="380871501"/>
              </p:ext>
            </p:extLst>
          </p:nvPr>
        </p:nvGraphicFramePr>
        <p:xfrm>
          <a:off x="489411" y="6060243"/>
          <a:ext cx="1603246" cy="631501"/>
        </p:xfrm>
        <a:graphic>
          <a:graphicData uri="http://schemas.openxmlformats.org/drawingml/2006/table">
            <a:tbl>
              <a:tblPr firstRow="1" bandRow="1">
                <a:tableStyleId>{5940675A-B579-460E-94D1-54222C63F5DA}</a:tableStyleId>
              </a:tblPr>
              <a:tblGrid>
                <a:gridCol w="1603246">
                  <a:extLst>
                    <a:ext uri="{9D8B030D-6E8A-4147-A177-3AD203B41FA5}">
                      <a16:colId xmlns:a16="http://schemas.microsoft.com/office/drawing/2014/main" val="3939033764"/>
                    </a:ext>
                  </a:extLst>
                </a:gridCol>
              </a:tblGrid>
              <a:tr h="279537">
                <a:tc>
                  <a:txBody>
                    <a:bodyPr/>
                    <a:lstStyle/>
                    <a:p>
                      <a:pPr algn="ctr"/>
                      <a:r>
                        <a:rPr kumimoji="1" lang="ja-JP" altLang="en-US" sz="1000" b="1" dirty="0">
                          <a:solidFill>
                            <a:schemeClr val="bg1"/>
                          </a:solidFill>
                          <a:latin typeface="BIZ UDPゴシック" panose="020B0400000000000000" pitchFamily="50" charset="-128"/>
                          <a:ea typeface="BIZ UDPゴシック" panose="020B0400000000000000" pitchFamily="50" charset="-128"/>
                        </a:rPr>
                        <a:t>その他</a:t>
                      </a:r>
                      <a:endParaRPr kumimoji="1" lang="en-US" altLang="ja-JP" sz="10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184173932"/>
                  </a:ext>
                </a:extLst>
              </a:tr>
              <a:tr h="3519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５４件</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483851154"/>
                  </a:ext>
                </a:extLst>
              </a:tr>
            </a:tbl>
          </a:graphicData>
        </a:graphic>
      </p:graphicFrame>
      <p:sp>
        <p:nvSpPr>
          <p:cNvPr id="34" name="テキスト ボックス 33">
            <a:extLst>
              <a:ext uri="{FF2B5EF4-FFF2-40B4-BE49-F238E27FC236}">
                <a16:creationId xmlns:a16="http://schemas.microsoft.com/office/drawing/2014/main" id="{F85B6F53-F19C-40D5-BAE6-258904BD3F1E}"/>
              </a:ext>
            </a:extLst>
          </p:cNvPr>
          <p:cNvSpPr txBox="1"/>
          <p:nvPr/>
        </p:nvSpPr>
        <p:spPr>
          <a:xfrm>
            <a:off x="358171" y="2072784"/>
            <a:ext cx="1734487" cy="276999"/>
          </a:xfrm>
          <a:prstGeom prst="rect">
            <a:avLst/>
          </a:prstGeom>
          <a:noFill/>
        </p:spPr>
        <p:txBody>
          <a:bodyPr wrap="square">
            <a:spAutoFit/>
          </a:bodyPr>
          <a:lstStyle/>
          <a:p>
            <a:pPr marL="90488" indent="-90488"/>
            <a:r>
              <a:rPr lang="ja-JP" altLang="en-US" sz="1200" dirty="0">
                <a:latin typeface="BIZ UDPゴシック" panose="020B0400000000000000" pitchFamily="50" charset="-128"/>
                <a:ea typeface="BIZ UDPゴシック" panose="020B0400000000000000" pitchFamily="50" charset="-128"/>
              </a:rPr>
              <a:t>海外賓客等：８６９件</a:t>
            </a:r>
            <a:endParaRPr lang="en-US" altLang="ja-JP" sz="1200" dirty="0">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9C2EEB41-F78A-4245-B854-242E8C94C7A9}"/>
              </a:ext>
            </a:extLst>
          </p:cNvPr>
          <p:cNvSpPr txBox="1"/>
          <p:nvPr/>
        </p:nvSpPr>
        <p:spPr>
          <a:xfrm>
            <a:off x="358165" y="3038993"/>
            <a:ext cx="1734487" cy="276999"/>
          </a:xfrm>
          <a:prstGeom prst="rect">
            <a:avLst/>
          </a:prstGeom>
          <a:noFill/>
        </p:spPr>
        <p:txBody>
          <a:bodyPr wrap="square">
            <a:spAutoFit/>
          </a:bodyPr>
          <a:lstStyle/>
          <a:p>
            <a:pPr marL="90488" indent="-90488"/>
            <a:r>
              <a:rPr lang="zh-CN" altLang="en-US" sz="1200" dirty="0">
                <a:latin typeface="BIZ UDPゴシック" panose="020B0400000000000000" pitchFamily="50" charset="-128"/>
                <a:ea typeface="BIZ UDPゴシック" panose="020B0400000000000000" pitchFamily="50" charset="-128"/>
              </a:rPr>
              <a:t>国内賓客等：</a:t>
            </a:r>
            <a:r>
              <a:rPr lang="en-US" altLang="zh-CN" sz="1200" dirty="0">
                <a:latin typeface="BIZ UDPゴシック" panose="020B0400000000000000" pitchFamily="50" charset="-128"/>
                <a:ea typeface="BIZ UDPゴシック" panose="020B0400000000000000" pitchFamily="50" charset="-128"/>
              </a:rPr>
              <a:t>267</a:t>
            </a:r>
            <a:r>
              <a:rPr lang="zh-CN" altLang="en-US" sz="1200" dirty="0">
                <a:latin typeface="BIZ UDPゴシック" panose="020B0400000000000000" pitchFamily="50" charset="-128"/>
                <a:ea typeface="BIZ UDPゴシック" panose="020B0400000000000000" pitchFamily="50" charset="-128"/>
              </a:rPr>
              <a:t>件</a:t>
            </a:r>
            <a:endParaRPr lang="en-US" altLang="ja-JP" sz="1200" dirty="0">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15ED2D28-91CD-46F6-9FD8-BFFD1D59985F}"/>
              </a:ext>
            </a:extLst>
          </p:cNvPr>
          <p:cNvSpPr txBox="1"/>
          <p:nvPr/>
        </p:nvSpPr>
        <p:spPr>
          <a:xfrm>
            <a:off x="358165" y="1868265"/>
            <a:ext cx="1534510" cy="276999"/>
          </a:xfrm>
          <a:prstGeom prst="rect">
            <a:avLst/>
          </a:prstGeom>
          <a:noFill/>
        </p:spPr>
        <p:txBody>
          <a:bodyPr wrap="square">
            <a:spAutoFit/>
          </a:bodyPr>
          <a:lstStyle/>
          <a:p>
            <a:r>
              <a:rPr lang="ja-JP" altLang="en-US" sz="1200" b="1" dirty="0">
                <a:latin typeface="BIZ UDPゴシック" panose="020B0400000000000000" pitchFamily="50" charset="-128"/>
                <a:ea typeface="BIZ UDPゴシック" panose="020B0400000000000000" pitchFamily="50" charset="-128"/>
              </a:rPr>
              <a:t>賓客等件数</a:t>
            </a:r>
          </a:p>
        </p:txBody>
      </p:sp>
      <p:sp>
        <p:nvSpPr>
          <p:cNvPr id="37" name="テキスト ボックス 36">
            <a:extLst>
              <a:ext uri="{FF2B5EF4-FFF2-40B4-BE49-F238E27FC236}">
                <a16:creationId xmlns:a16="http://schemas.microsoft.com/office/drawing/2014/main" id="{3A4E104C-7541-4687-804B-0EAD4418DD37}"/>
              </a:ext>
            </a:extLst>
          </p:cNvPr>
          <p:cNvSpPr txBox="1"/>
          <p:nvPr/>
        </p:nvSpPr>
        <p:spPr>
          <a:xfrm>
            <a:off x="358165" y="4230907"/>
            <a:ext cx="2312556" cy="276999"/>
          </a:xfrm>
          <a:prstGeom prst="rect">
            <a:avLst/>
          </a:prstGeom>
          <a:noFill/>
        </p:spPr>
        <p:txBody>
          <a:bodyPr wrap="square">
            <a:spAutoFit/>
          </a:bodyPr>
          <a:lstStyle/>
          <a:p>
            <a:r>
              <a:rPr lang="ja-JP" altLang="en-US" sz="1200" b="1" dirty="0">
                <a:latin typeface="BIZ UDPゴシック" panose="020B0400000000000000" pitchFamily="50" charset="-128"/>
                <a:ea typeface="BIZ UDPゴシック" panose="020B0400000000000000" pitchFamily="50" charset="-128"/>
              </a:rPr>
              <a:t>賓客等に対する接遇案件</a:t>
            </a:r>
          </a:p>
        </p:txBody>
      </p:sp>
      <p:sp>
        <p:nvSpPr>
          <p:cNvPr id="39" name="テキスト ボックス 2">
            <a:extLst>
              <a:ext uri="{FF2B5EF4-FFF2-40B4-BE49-F238E27FC236}">
                <a16:creationId xmlns:a16="http://schemas.microsoft.com/office/drawing/2014/main" id="{5B914722-700C-49C7-AABC-DCD08CECB455}"/>
              </a:ext>
            </a:extLst>
          </p:cNvPr>
          <p:cNvSpPr txBox="1"/>
          <p:nvPr/>
        </p:nvSpPr>
        <p:spPr>
          <a:xfrm>
            <a:off x="7081226" y="4621793"/>
            <a:ext cx="2609476" cy="518160"/>
          </a:xfrm>
          <a:prstGeom prst="rect">
            <a:avLst/>
          </a:prstGeom>
          <a:noFill/>
          <a:ln>
            <a:noFill/>
          </a:ln>
        </p:spPr>
        <p:style>
          <a:lnRef idx="0">
            <a:scrgbClr r="0" g="0" b="0"/>
          </a:lnRef>
          <a:fillRef idx="0">
            <a:scrgbClr r="0" g="0" b="0"/>
          </a:fillRef>
          <a:effectRef idx="0">
            <a:scrgbClr r="0" g="0" b="0"/>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100"/>
              </a:lnSpc>
            </a:pPr>
            <a:r>
              <a:rPr lang="ja-JP" sz="1000" kern="100" dirty="0">
                <a:effectLst/>
                <a:latin typeface="BIZ UDPゴシック" panose="020B0400000000000000" pitchFamily="50" charset="-128"/>
                <a:ea typeface="BIZ UDPゴシック" panose="020B0400000000000000" pitchFamily="50" charset="-128"/>
                <a:cs typeface="Arial" panose="020B0604020202020204" pitchFamily="34" charset="0"/>
              </a:rPr>
              <a:t>インド　タミル・ナドゥ州工業大臣による視察</a:t>
            </a:r>
          </a:p>
          <a:p>
            <a:pPr algn="ctr">
              <a:lnSpc>
                <a:spcPts val="1100"/>
              </a:lnSpc>
            </a:pPr>
            <a:r>
              <a:rPr lang="ja-JP" sz="1000" kern="100" dirty="0">
                <a:effectLst/>
                <a:latin typeface="BIZ UDPゴシック" panose="020B0400000000000000" pitchFamily="50" charset="-128"/>
                <a:ea typeface="BIZ UDPゴシック" panose="020B0400000000000000" pitchFamily="50" charset="-128"/>
                <a:cs typeface="Arial" panose="020B0604020202020204" pitchFamily="34" charset="0"/>
              </a:rPr>
              <a:t>（</a:t>
            </a:r>
            <a:r>
              <a:rPr lang="en-US" sz="1000" kern="100" dirty="0">
                <a:effectLst/>
                <a:latin typeface="BIZ UDPゴシック" panose="020B0400000000000000" pitchFamily="50" charset="-128"/>
                <a:ea typeface="BIZ UDPゴシック" panose="020B0400000000000000" pitchFamily="50" charset="-128"/>
                <a:cs typeface="Arial" panose="020B0604020202020204" pitchFamily="34" charset="0"/>
              </a:rPr>
              <a:t>7</a:t>
            </a:r>
            <a:r>
              <a:rPr lang="ja-JP" sz="1000" kern="100" dirty="0">
                <a:effectLst/>
                <a:latin typeface="BIZ UDPゴシック" panose="020B0400000000000000" pitchFamily="50" charset="-128"/>
                <a:ea typeface="BIZ UDPゴシック" panose="020B0400000000000000" pitchFamily="50" charset="-128"/>
                <a:cs typeface="Arial" panose="020B0604020202020204" pitchFamily="34" charset="0"/>
              </a:rPr>
              <a:t>月</a:t>
            </a:r>
            <a:r>
              <a:rPr lang="en-US" sz="1000" kern="100" dirty="0">
                <a:effectLst/>
                <a:latin typeface="BIZ UDPゴシック" panose="020B0400000000000000" pitchFamily="50" charset="-128"/>
                <a:ea typeface="BIZ UDPゴシック" panose="020B0400000000000000" pitchFamily="50" charset="-128"/>
                <a:cs typeface="Arial" panose="020B0604020202020204" pitchFamily="34" charset="0"/>
              </a:rPr>
              <a:t>14</a:t>
            </a:r>
            <a:r>
              <a:rPr lang="ja-JP" sz="1000" kern="100" dirty="0">
                <a:effectLst/>
                <a:latin typeface="BIZ UDPゴシック" panose="020B0400000000000000" pitchFamily="50" charset="-128"/>
                <a:ea typeface="BIZ UDPゴシック" panose="020B0400000000000000" pitchFamily="50" charset="-128"/>
                <a:cs typeface="Arial" panose="020B0604020202020204" pitchFamily="34" charset="0"/>
              </a:rPr>
              <a:t>日　</a:t>
            </a:r>
            <a:r>
              <a:rPr lang="en-US" altLang="ja-JP" sz="1000" kern="100" dirty="0" err="1">
                <a:effectLst/>
                <a:latin typeface="BIZ UDPゴシック" panose="020B0400000000000000" pitchFamily="50" charset="-128"/>
                <a:ea typeface="BIZ UDPゴシック" panose="020B0400000000000000" pitchFamily="50" charset="-128"/>
                <a:cs typeface="Arial" panose="020B0604020202020204" pitchFamily="34" charset="0"/>
              </a:rPr>
              <a:t>Nakanoshima</a:t>
            </a:r>
            <a:r>
              <a:rPr lang="en-US" altLang="ja-JP" sz="1000" kern="100" dirty="0">
                <a:effectLst/>
                <a:latin typeface="BIZ UDPゴシック" panose="020B0400000000000000" pitchFamily="50" charset="-128"/>
                <a:ea typeface="BIZ UDPゴシック" panose="020B0400000000000000" pitchFamily="50" charset="-128"/>
                <a:cs typeface="Arial" panose="020B0604020202020204" pitchFamily="34" charset="0"/>
              </a:rPr>
              <a:t> </a:t>
            </a:r>
            <a:r>
              <a:rPr lang="en-US" altLang="ja-JP" sz="1000" kern="100" dirty="0" err="1">
                <a:effectLst/>
                <a:latin typeface="BIZ UDPゴシック" panose="020B0400000000000000" pitchFamily="50" charset="-128"/>
                <a:ea typeface="BIZ UDPゴシック" panose="020B0400000000000000" pitchFamily="50" charset="-128"/>
                <a:cs typeface="Arial" panose="020B0604020202020204" pitchFamily="34" charset="0"/>
              </a:rPr>
              <a:t>Qross</a:t>
            </a:r>
            <a:r>
              <a:rPr lang="ja-JP" sz="1000" kern="100" dirty="0">
                <a:effectLst/>
                <a:latin typeface="BIZ UDPゴシック" panose="020B0400000000000000" pitchFamily="50" charset="-128"/>
                <a:ea typeface="BIZ UDPゴシック" panose="020B0400000000000000" pitchFamily="50" charset="-128"/>
                <a:cs typeface="Arial" panose="020B0604020202020204" pitchFamily="34" charset="0"/>
              </a:rPr>
              <a:t>）</a:t>
            </a:r>
          </a:p>
        </p:txBody>
      </p:sp>
      <p:pic>
        <p:nvPicPr>
          <p:cNvPr id="40" name="図 39">
            <a:extLst>
              <a:ext uri="{FF2B5EF4-FFF2-40B4-BE49-F238E27FC236}">
                <a16:creationId xmlns:a16="http://schemas.microsoft.com/office/drawing/2014/main" id="{D49DFDE9-5BA3-47D7-A9ED-FD5CE8FA71D2}"/>
              </a:ext>
            </a:extLst>
          </p:cNvPr>
          <p:cNvPicPr/>
          <p:nvPr/>
        </p:nvPicPr>
        <p:blipFill rotWithShape="1">
          <a:blip r:embed="rId4" cstate="email">
            <a:extLst>
              <a:ext uri="{28A0092B-C50C-407E-A947-70E740481C1C}">
                <a14:useLocalDpi xmlns:a14="http://schemas.microsoft.com/office/drawing/2010/main" val="0"/>
              </a:ext>
            </a:extLst>
          </a:blip>
          <a:srcRect/>
          <a:stretch/>
        </p:blipFill>
        <p:spPr bwMode="auto">
          <a:xfrm>
            <a:off x="7058629" y="3047628"/>
            <a:ext cx="2663825" cy="1574165"/>
          </a:xfrm>
          <a:prstGeom prst="rect">
            <a:avLst/>
          </a:prstGeom>
          <a:ln>
            <a:noFill/>
          </a:ln>
          <a:extLst>
            <a:ext uri="{53640926-AAD7-44D8-BBD7-CCE9431645EC}">
              <a14:shadowObscured xmlns:a14="http://schemas.microsoft.com/office/drawing/2010/main"/>
            </a:ext>
          </a:extLst>
        </p:spPr>
      </p:pic>
      <p:pic>
        <p:nvPicPr>
          <p:cNvPr id="19" name="図 18" descr="人, 民衆, グループ, 記号 が含まれている画像  AI によって生成されたコンテンツは間違っている可能性があります。">
            <a:extLst>
              <a:ext uri="{FF2B5EF4-FFF2-40B4-BE49-F238E27FC236}">
                <a16:creationId xmlns:a16="http://schemas.microsoft.com/office/drawing/2014/main" id="{16E75680-67F6-4A8C-B648-01C91DB493C9}"/>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7045718" y="5066204"/>
            <a:ext cx="2680493" cy="1479940"/>
          </a:xfrm>
          <a:prstGeom prst="rect">
            <a:avLst/>
          </a:prstGeom>
          <a:ln>
            <a:solidFill>
              <a:srgbClr val="FF0000"/>
            </a:solidFill>
          </a:ln>
        </p:spPr>
      </p:pic>
      <p:sp>
        <p:nvSpPr>
          <p:cNvPr id="20" name="テキスト ボックス 2">
            <a:extLst>
              <a:ext uri="{FF2B5EF4-FFF2-40B4-BE49-F238E27FC236}">
                <a16:creationId xmlns:a16="http://schemas.microsoft.com/office/drawing/2014/main" id="{AD84D637-9AF7-40A7-A0F0-8BE32D2A8C62}"/>
              </a:ext>
            </a:extLst>
          </p:cNvPr>
          <p:cNvSpPr txBox="1"/>
          <p:nvPr/>
        </p:nvSpPr>
        <p:spPr>
          <a:xfrm>
            <a:off x="7081226" y="6569818"/>
            <a:ext cx="2609476" cy="518160"/>
          </a:xfrm>
          <a:prstGeom prst="rect">
            <a:avLst/>
          </a:prstGeom>
          <a:noFill/>
          <a:ln>
            <a:noFill/>
          </a:ln>
        </p:spPr>
        <p:style>
          <a:lnRef idx="0">
            <a:scrgbClr r="0" g="0" b="0"/>
          </a:lnRef>
          <a:fillRef idx="0">
            <a:scrgbClr r="0" g="0" b="0"/>
          </a:fillRef>
          <a:effectRef idx="0">
            <a:scrgbClr r="0" g="0" b="0"/>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100"/>
              </a:lnSpc>
            </a:pPr>
            <a:r>
              <a:rPr lang="ja-JP" altLang="en-US" sz="10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関西アフリカビジネスフォーラムへの協力</a:t>
            </a:r>
            <a:endParaRPr lang="en-US" altLang="ja-JP" sz="1000" kern="100" dirty="0">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endParaRPr>
          </a:p>
          <a:p>
            <a:pPr algn="ctr">
              <a:lnSpc>
                <a:spcPts val="1100"/>
              </a:lnSpc>
            </a:pPr>
            <a:r>
              <a:rPr lang="ja-JP" sz="1000" kern="100" dirty="0">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a:t>
            </a:r>
            <a:r>
              <a:rPr lang="ja-JP" altLang="en-US" sz="1000" kern="100" dirty="0">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８</a:t>
            </a:r>
            <a:r>
              <a:rPr lang="ja-JP" sz="1000" kern="100" dirty="0">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月</a:t>
            </a:r>
            <a:r>
              <a:rPr lang="en-US" altLang="ja-JP" sz="1000" kern="1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23</a:t>
            </a:r>
            <a:r>
              <a:rPr lang="ja-JP" sz="1000" kern="100" dirty="0">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日　</a:t>
            </a:r>
            <a:r>
              <a:rPr lang="ja-JP" altLang="en-US" sz="1000" kern="100" dirty="0">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グランキューブ大阪</a:t>
            </a:r>
            <a:r>
              <a:rPr lang="ja-JP" sz="1000" kern="100" dirty="0">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a:t>
            </a:r>
          </a:p>
        </p:txBody>
      </p:sp>
    </p:spTree>
    <p:extLst>
      <p:ext uri="{BB962C8B-B14F-4D97-AF65-F5344CB8AC3E}">
        <p14:creationId xmlns:p14="http://schemas.microsoft.com/office/powerpoint/2010/main" val="2157253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②</a:t>
            </a: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800" b="1" dirty="0">
                <a:latin typeface="BIZ UDPゴシック" panose="020B0400000000000000" pitchFamily="50" charset="-128"/>
                <a:ea typeface="BIZ UDPゴシック" panose="020B0400000000000000" pitchFamily="50" charset="-128"/>
              </a:rPr>
              <a:t>スタートアップ（ビジネス交流含む）</a:t>
            </a:r>
            <a:r>
              <a:rPr kumimoji="1" lang="ja-JP" altLang="en-US" sz="1800" b="1" dirty="0">
                <a:solidFill>
                  <a:schemeClr val="bg1"/>
                </a:solidFill>
                <a:latin typeface="BIZ UDPゴシック" panose="020B0400000000000000" pitchFamily="50" charset="-128"/>
                <a:ea typeface="BIZ UDPゴシック" panose="020B0400000000000000" pitchFamily="50" charset="-128"/>
              </a:rPr>
              <a:t>　</a:t>
            </a:r>
            <a:r>
              <a:rPr kumimoji="1" lang="en-US" altLang="ja-JP" sz="1800" b="1" dirty="0">
                <a:solidFill>
                  <a:schemeClr val="bg1"/>
                </a:solidFill>
                <a:latin typeface="BIZ UDPゴシック" panose="020B0400000000000000" pitchFamily="50" charset="-128"/>
                <a:ea typeface="BIZ UDPゴシック" panose="020B0400000000000000" pitchFamily="50" charset="-128"/>
              </a:rPr>
              <a:t>※</a:t>
            </a:r>
            <a:r>
              <a:rPr kumimoji="1" lang="ja-JP" altLang="en-US" b="1" dirty="0">
                <a:solidFill>
                  <a:schemeClr val="bg1"/>
                </a:solidFill>
                <a:latin typeface="BIZ UDPゴシック" panose="020B0400000000000000" pitchFamily="50" charset="-128"/>
                <a:ea typeface="BIZ UDPゴシック" panose="020B0400000000000000" pitchFamily="50" charset="-128"/>
              </a:rPr>
              <a:t>プロモーション　　</a:t>
            </a:r>
          </a:p>
        </p:txBody>
      </p:sp>
      <p:sp>
        <p:nvSpPr>
          <p:cNvPr id="25" name="楕円 24">
            <a:extLst>
              <a:ext uri="{FF2B5EF4-FFF2-40B4-BE49-F238E27FC236}">
                <a16:creationId xmlns:a16="http://schemas.microsoft.com/office/drawing/2014/main" id="{7001CB8A-01EE-4F2A-9773-DDF60D221F2D}"/>
              </a:ext>
            </a:extLst>
          </p:cNvPr>
          <p:cNvSpPr/>
          <p:nvPr/>
        </p:nvSpPr>
        <p:spPr>
          <a:xfrm flipV="1">
            <a:off x="180309" y="715286"/>
            <a:ext cx="3639851" cy="533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ホームベース 4">
            <a:extLst>
              <a:ext uri="{FF2B5EF4-FFF2-40B4-BE49-F238E27FC236}">
                <a16:creationId xmlns:a16="http://schemas.microsoft.com/office/drawing/2014/main" id="{45666D5B-E908-48CF-8325-070CB81D9C6A}"/>
              </a:ext>
            </a:extLst>
          </p:cNvPr>
          <p:cNvSpPr/>
          <p:nvPr/>
        </p:nvSpPr>
        <p:spPr bwMode="gray">
          <a:xfrm>
            <a:off x="180673" y="470692"/>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□国際金融都市</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OSAKA</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に向けた機運醸成</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2BCEF841-B7AC-4954-BB07-55819B7E6562}"/>
              </a:ext>
            </a:extLst>
          </p:cNvPr>
          <p:cNvSpPr/>
          <p:nvPr/>
        </p:nvSpPr>
        <p:spPr>
          <a:xfrm>
            <a:off x="387466" y="1413908"/>
            <a:ext cx="9325493" cy="792210"/>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92075" indent="-92075" defTabSz="914400">
              <a:defRPr/>
            </a:pPr>
            <a:r>
              <a:rPr lang="ja-JP" altLang="en-US" sz="1400" dirty="0">
                <a:solidFill>
                  <a:schemeClr val="tx1"/>
                </a:solidFill>
                <a:latin typeface="BIZ UDPゴシック" panose="020B0400000000000000" pitchFamily="50" charset="-128"/>
                <a:ea typeface="BIZ UDPゴシック" panose="020B0400000000000000" pitchFamily="50" charset="-128"/>
              </a:rPr>
              <a:t>・金融分野における革新的技術の体験機会創出と</a:t>
            </a:r>
            <a:r>
              <a:rPr lang="ja-JP" altLang="en-US" sz="1400" strike="noStrike" dirty="0">
                <a:solidFill>
                  <a:schemeClr val="tx1"/>
                </a:solidFill>
                <a:latin typeface="BIZ UDゴシック" panose="020B0400000000000000" pitchFamily="49" charset="-128"/>
                <a:ea typeface="BIZ UDゴシック" panose="020B0400000000000000" pitchFamily="49" charset="-128"/>
              </a:rPr>
              <a:t>最先端技術の研究開発を行う国内外の企業等</a:t>
            </a:r>
            <a:r>
              <a:rPr lang="ja-JP" altLang="en-US" sz="1400" dirty="0">
                <a:solidFill>
                  <a:schemeClr val="tx1"/>
                </a:solidFill>
                <a:latin typeface="BIZ UDPゴシック" panose="020B0400000000000000" pitchFamily="50" charset="-128"/>
                <a:ea typeface="BIZ UDPゴシック" panose="020B0400000000000000" pitchFamily="50" charset="-128"/>
              </a:rPr>
              <a:t>との連携により、</a:t>
            </a:r>
            <a:br>
              <a:rPr lang="en-US" altLang="ja-JP" sz="1400" dirty="0">
                <a:solidFill>
                  <a:schemeClr val="tx1"/>
                </a:solidFill>
                <a:latin typeface="BIZ UDPゴシック" panose="020B0400000000000000" pitchFamily="50" charset="-128"/>
                <a:ea typeface="BIZ UDPゴシック" panose="020B0400000000000000" pitchFamily="50" charset="-128"/>
              </a:rPr>
            </a:br>
            <a:r>
              <a:rPr lang="ja-JP" altLang="en-US" sz="1400" dirty="0">
                <a:solidFill>
                  <a:schemeClr val="tx1"/>
                </a:solidFill>
                <a:latin typeface="BIZ UDPゴシック" panose="020B0400000000000000" pitchFamily="50" charset="-128"/>
                <a:ea typeface="BIZ UDPゴシック" panose="020B0400000000000000" pitchFamily="50" charset="-128"/>
              </a:rPr>
              <a:t>府民の金融分野への理解促進・新技術受容性を向上</a:t>
            </a:r>
            <a:endParaRPr lang="en-US" altLang="ja-JP" sz="1400" b="0" dirty="0">
              <a:solidFill>
                <a:schemeClr val="tx1"/>
              </a:solidFill>
              <a:latin typeface="BIZ UDPゴシック" panose="020B0400000000000000" pitchFamily="50" charset="-128"/>
              <a:ea typeface="BIZ UDPゴシック" panose="020B0400000000000000" pitchFamily="50" charset="-128"/>
            </a:endParaRPr>
          </a:p>
        </p:txBody>
      </p:sp>
      <p:sp>
        <p:nvSpPr>
          <p:cNvPr id="5" name="スライド番号プレースホルダー 4">
            <a:extLst>
              <a:ext uri="{FF2B5EF4-FFF2-40B4-BE49-F238E27FC236}">
                <a16:creationId xmlns:a16="http://schemas.microsoft.com/office/drawing/2014/main" id="{1340EEBE-8940-4490-BEC3-544DB6452BF6}"/>
              </a:ext>
            </a:extLst>
          </p:cNvPr>
          <p:cNvSpPr>
            <a:spLocks noGrp="1"/>
          </p:cNvSpPr>
          <p:nvPr>
            <p:ph type="sldNum" sz="quarter" idx="12"/>
          </p:nvPr>
        </p:nvSpPr>
        <p:spPr/>
        <p:txBody>
          <a:bodyPr/>
          <a:lstStyle/>
          <a:p>
            <a:fld id="{29F2EF1E-626E-4657-9017-205445D3C8E1}" type="slidenum">
              <a:rPr kumimoji="1" lang="ja-JP" altLang="en-US" smtClean="0"/>
              <a:t>57</a:t>
            </a:fld>
            <a:endParaRPr kumimoji="1" lang="ja-JP" altLang="en-US" dirty="0"/>
          </a:p>
        </p:txBody>
      </p:sp>
      <p:sp>
        <p:nvSpPr>
          <p:cNvPr id="16" name="テキスト ボックス 15">
            <a:extLst>
              <a:ext uri="{FF2B5EF4-FFF2-40B4-BE49-F238E27FC236}">
                <a16:creationId xmlns:a16="http://schemas.microsoft.com/office/drawing/2014/main" id="{A2A4606C-D3C0-4236-9121-6FB9F251A0B7}"/>
              </a:ext>
            </a:extLst>
          </p:cNvPr>
          <p:cNvSpPr txBox="1"/>
          <p:nvPr/>
        </p:nvSpPr>
        <p:spPr>
          <a:xfrm>
            <a:off x="290774" y="2818288"/>
            <a:ext cx="7226778" cy="4216539"/>
          </a:xfrm>
          <a:prstGeom prst="rect">
            <a:avLst/>
          </a:prstGeom>
          <a:noFill/>
        </p:spPr>
        <p:txBody>
          <a:bodyPr wrap="square">
            <a:spAutoFit/>
          </a:bodyPr>
          <a:lstStyle/>
          <a:p>
            <a:pPr marL="92075" indent="-92075" algn="l"/>
            <a:r>
              <a:rPr lang="ja-JP" altLang="en-US" sz="16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国際金融都市</a:t>
            </a:r>
            <a:r>
              <a:rPr lang="en-US" altLang="ja-JP" sz="1400" b="1" dirty="0">
                <a:latin typeface="BIZ UDPゴシック" panose="020B0400000000000000" pitchFamily="50" charset="-128"/>
                <a:ea typeface="BIZ UDPゴシック" panose="020B0400000000000000" pitchFamily="50" charset="-128"/>
              </a:rPr>
              <a:t>OSAKA</a:t>
            </a:r>
            <a:r>
              <a:rPr lang="ja-JP" altLang="en-US" sz="1400" b="1" dirty="0">
                <a:latin typeface="BIZ UDPゴシック" panose="020B0400000000000000" pitchFamily="50" charset="-128"/>
                <a:ea typeface="BIZ UDPゴシック" panose="020B0400000000000000" pitchFamily="50" charset="-128"/>
              </a:rPr>
              <a:t>フェスティバル　「天下の台所」　</a:t>
            </a:r>
            <a:r>
              <a:rPr lang="en-US" altLang="ja-JP" sz="1400" b="1" dirty="0">
                <a:latin typeface="BIZ UDPゴシック" panose="020B0400000000000000" pitchFamily="50" charset="-128"/>
                <a:ea typeface="BIZ UDPゴシック" panose="020B0400000000000000" pitchFamily="50" charset="-128"/>
              </a:rPr>
              <a:t>REBORN</a:t>
            </a:r>
            <a:endParaRPr lang="en-US" altLang="ja-JP" sz="1100" b="1" dirty="0">
              <a:latin typeface="BIZ UDPゴシック" panose="020B0400000000000000" pitchFamily="50" charset="-128"/>
              <a:ea typeface="BIZ UDPゴシック" panose="020B0400000000000000" pitchFamily="50" charset="-128"/>
            </a:endParaRPr>
          </a:p>
          <a:p>
            <a:pPr marL="177800" indent="-92075" algn="l"/>
            <a:r>
              <a:rPr lang="ja-JP" altLang="en-US" sz="1200" dirty="0">
                <a:latin typeface="BIZ UDPゴシック" panose="020B0400000000000000" pitchFamily="50" charset="-128"/>
                <a:ea typeface="BIZ UDPゴシック" panose="020B0400000000000000" pitchFamily="50" charset="-128"/>
              </a:rPr>
              <a:t>・将来的に金融分野への発展も見込まれる最先端の革新的な</a:t>
            </a:r>
            <a:r>
              <a:rPr lang="en-US" altLang="ja-JP" sz="1200" dirty="0">
                <a:latin typeface="BIZ UDPゴシック" panose="020B0400000000000000" pitchFamily="50" charset="-128"/>
                <a:ea typeface="BIZ UDPゴシック" panose="020B0400000000000000" pitchFamily="50" charset="-128"/>
              </a:rPr>
              <a:t>IT</a:t>
            </a:r>
            <a:r>
              <a:rPr lang="ja-JP" altLang="en-US" sz="1200" dirty="0">
                <a:latin typeface="BIZ UDPゴシック" panose="020B0400000000000000" pitchFamily="50" charset="-128"/>
                <a:ea typeface="BIZ UDPゴシック" panose="020B0400000000000000" pitchFamily="50" charset="-128"/>
              </a:rPr>
              <a:t>技術（</a:t>
            </a:r>
            <a:r>
              <a:rPr lang="en-US" altLang="ja-JP" sz="1200" dirty="0">
                <a:latin typeface="BIZ UDPゴシック" panose="020B0400000000000000" pitchFamily="50" charset="-128"/>
                <a:ea typeface="BIZ UDPゴシック" panose="020B0400000000000000" pitchFamily="50" charset="-128"/>
              </a:rPr>
              <a:t>Web3</a:t>
            </a:r>
            <a:r>
              <a:rPr lang="ja-JP" altLang="en-US" sz="1200" dirty="0">
                <a:latin typeface="BIZ UDPゴシック" panose="020B0400000000000000" pitchFamily="50" charset="-128"/>
                <a:ea typeface="BIZ UDPゴシック" panose="020B0400000000000000" pitchFamily="50" charset="-128"/>
              </a:rPr>
              <a:t>や</a:t>
            </a:r>
            <a:r>
              <a:rPr lang="en-US" altLang="ja-JP" sz="1200" dirty="0">
                <a:latin typeface="BIZ UDPゴシック" panose="020B0400000000000000" pitchFamily="50" charset="-128"/>
                <a:ea typeface="BIZ UDPゴシック" panose="020B0400000000000000" pitchFamily="50" charset="-128"/>
              </a:rPr>
              <a:t>AI</a:t>
            </a:r>
            <a:r>
              <a:rPr lang="ja-JP" altLang="en-US" sz="1200" dirty="0">
                <a:latin typeface="BIZ UDPゴシック" panose="020B0400000000000000" pitchFamily="50" charset="-128"/>
                <a:ea typeface="BIZ UDPゴシック" panose="020B0400000000000000" pitchFamily="50" charset="-128"/>
              </a:rPr>
              <a:t>、ブロックチェーンなど）の研究開発に関する企業や大学・研究機関の取組紹介を通じて、来場者に未来のテクノロジーやサービスを体験していただくことで、国際金融都市実現に向けた取組への理解促進を図るとともに、府民の新技術に対する受容性を向上</a:t>
            </a:r>
          </a:p>
          <a:p>
            <a:pPr marL="92075" indent="-92075" algn="l"/>
            <a:endParaRPr lang="en-US" altLang="ja-JP" sz="1200" dirty="0">
              <a:latin typeface="BIZ UDPゴシック" panose="020B0400000000000000" pitchFamily="50" charset="-128"/>
              <a:ea typeface="BIZ UDPゴシック" panose="020B0400000000000000" pitchFamily="50" charset="-128"/>
            </a:endParaRPr>
          </a:p>
          <a:p>
            <a:pPr marL="173038">
              <a:lnSpc>
                <a:spcPct val="100000"/>
              </a:lnSpc>
              <a:buNone/>
            </a:pPr>
            <a:r>
              <a:rPr lang="ja-JP" altLang="en-US" sz="1200" dirty="0">
                <a:latin typeface="BIZ UDPゴシック" panose="020B0400000000000000" pitchFamily="50" charset="-128"/>
                <a:ea typeface="BIZ UDPゴシック" panose="020B0400000000000000" pitchFamily="50" charset="-128"/>
              </a:rPr>
              <a:t>日　時：９月</a:t>
            </a:r>
            <a:r>
              <a:rPr lang="en-US" altLang="ja-JP" sz="1200" dirty="0">
                <a:latin typeface="BIZ UDPゴシック" panose="020B0400000000000000" pitchFamily="50" charset="-128"/>
                <a:ea typeface="BIZ UDPゴシック" panose="020B0400000000000000" pitchFamily="50" charset="-128"/>
              </a:rPr>
              <a:t>13</a:t>
            </a:r>
            <a:r>
              <a:rPr lang="ja-JP" altLang="en-US" sz="1200" dirty="0">
                <a:latin typeface="BIZ UDPゴシック" panose="020B0400000000000000" pitchFamily="50" charset="-128"/>
                <a:ea typeface="BIZ UDPゴシック" panose="020B0400000000000000" pitchFamily="50" charset="-128"/>
              </a:rPr>
              <a:t>日（土）９時～</a:t>
            </a:r>
            <a:r>
              <a:rPr lang="en-US" altLang="ja-JP" sz="1200" dirty="0">
                <a:latin typeface="BIZ UDPゴシック" panose="020B0400000000000000" pitchFamily="50" charset="-128"/>
                <a:ea typeface="BIZ UDPゴシック" panose="020B0400000000000000" pitchFamily="50" charset="-128"/>
              </a:rPr>
              <a:t>20</a:t>
            </a:r>
            <a:r>
              <a:rPr lang="ja-JP" altLang="en-US" sz="1200" dirty="0">
                <a:latin typeface="BIZ UDPゴシック" panose="020B0400000000000000" pitchFamily="50" charset="-128"/>
                <a:ea typeface="BIZ UDPゴシック" panose="020B0400000000000000" pitchFamily="50" charset="-128"/>
              </a:rPr>
              <a:t>時　</a:t>
            </a:r>
            <a:endParaRPr lang="en-US" altLang="ja-JP" sz="1200" dirty="0">
              <a:latin typeface="BIZ UDPゴシック" panose="020B0400000000000000" pitchFamily="50" charset="-128"/>
              <a:ea typeface="BIZ UDPゴシック" panose="020B0400000000000000" pitchFamily="50" charset="-128"/>
            </a:endParaRPr>
          </a:p>
          <a:p>
            <a:pPr marL="173038">
              <a:lnSpc>
                <a:spcPct val="100000"/>
              </a:lnSpc>
              <a:buNone/>
            </a:pPr>
            <a:r>
              <a:rPr lang="ja-JP" altLang="en-US" sz="1200" dirty="0">
                <a:latin typeface="BIZ UDPゴシック" panose="020B0400000000000000" pitchFamily="50" charset="-128"/>
                <a:ea typeface="BIZ UDPゴシック" panose="020B0400000000000000" pitchFamily="50" charset="-128"/>
              </a:rPr>
              <a:t>場　所：大阪ヘルスケアパビリオン　イベント広場（リボーンステージ）</a:t>
            </a:r>
          </a:p>
          <a:p>
            <a:pPr marL="173038">
              <a:lnSpc>
                <a:spcPct val="100000"/>
              </a:lnSpc>
              <a:buNone/>
            </a:pPr>
            <a:r>
              <a:rPr lang="ja-JP" altLang="en-US" sz="1200" dirty="0">
                <a:latin typeface="BIZ UDPゴシック" panose="020B0400000000000000" pitchFamily="50" charset="-128"/>
                <a:ea typeface="BIZ UDPゴシック" panose="020B0400000000000000" pitchFamily="50" charset="-128"/>
              </a:rPr>
              <a:t>対　象：一般来場者　　　　　　　　</a:t>
            </a:r>
            <a:endParaRPr lang="en-US" altLang="ja-JP" sz="1200" dirty="0">
              <a:latin typeface="BIZ UDPゴシック" panose="020B0400000000000000" pitchFamily="50" charset="-128"/>
              <a:ea typeface="BIZ UDPゴシック" panose="020B0400000000000000" pitchFamily="50" charset="-128"/>
            </a:endParaRPr>
          </a:p>
          <a:p>
            <a:pPr marL="173038">
              <a:lnSpc>
                <a:spcPct val="100000"/>
              </a:lnSpc>
              <a:buNone/>
            </a:pPr>
            <a:r>
              <a:rPr lang="ja-JP" altLang="en-US" sz="1200" dirty="0">
                <a:latin typeface="BIZ UDPゴシック" panose="020B0400000000000000" pitchFamily="50" charset="-128"/>
                <a:ea typeface="BIZ UDPゴシック" panose="020B0400000000000000" pitchFamily="50" charset="-128"/>
              </a:rPr>
              <a:t>内　容：</a:t>
            </a:r>
            <a:r>
              <a:rPr lang="en-US" altLang="ja-JP" sz="12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ブース</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　・最先端の革新的な</a:t>
            </a:r>
            <a:r>
              <a:rPr lang="en-US" altLang="ja-JP" sz="1200" dirty="0">
                <a:latin typeface="BIZ UDPゴシック" panose="020B0400000000000000" pitchFamily="50" charset="-128"/>
                <a:ea typeface="BIZ UDPゴシック" panose="020B0400000000000000" pitchFamily="50" charset="-128"/>
              </a:rPr>
              <a:t>IT</a:t>
            </a:r>
            <a:r>
              <a:rPr lang="ja-JP" altLang="en-US" sz="1200" dirty="0">
                <a:latin typeface="BIZ UDPゴシック" panose="020B0400000000000000" pitchFamily="50" charset="-128"/>
                <a:ea typeface="BIZ UDPゴシック" panose="020B0400000000000000" pitchFamily="50" charset="-128"/>
              </a:rPr>
              <a:t>技術やサービスの体験が可能なコーナー（９団体）の出展</a:t>
            </a:r>
            <a:endParaRPr lang="en-US" altLang="ja-JP" sz="1200" dirty="0">
              <a:latin typeface="BIZ UDPゴシック" panose="020B0400000000000000" pitchFamily="50" charset="-128"/>
              <a:ea typeface="BIZ UDPゴシック" panose="020B0400000000000000" pitchFamily="50" charset="-128"/>
            </a:endParaRPr>
          </a:p>
          <a:p>
            <a:pPr marL="173038">
              <a:lnSpc>
                <a:spcPct val="100000"/>
              </a:lnSpc>
              <a:buNone/>
            </a:pPr>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ステージ</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午前、午後各１回ずつ</a:t>
            </a:r>
            <a:endParaRPr lang="en-US" altLang="ja-JP" sz="1200" dirty="0">
              <a:latin typeface="BIZ UDPゴシック" panose="020B0400000000000000" pitchFamily="50" charset="-128"/>
              <a:ea typeface="BIZ UDPゴシック" panose="020B0400000000000000" pitchFamily="50" charset="-128"/>
            </a:endParaRPr>
          </a:p>
          <a:p>
            <a:pPr marL="173038">
              <a:lnSpc>
                <a:spcPct val="100000"/>
              </a:lnSpc>
              <a:buNone/>
            </a:pPr>
            <a:r>
              <a:rPr lang="ja-JP" altLang="en-US" sz="1200" dirty="0">
                <a:latin typeface="BIZ UDPゴシック" panose="020B0400000000000000" pitchFamily="50" charset="-128"/>
                <a:ea typeface="BIZ UDPゴシック" panose="020B0400000000000000" pitchFamily="50" charset="-128"/>
              </a:rPr>
              <a:t>　　　　　　　・ブース出展企業・団体による技術・サービスの紹介・デモンストレーション</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　　　　　　　・テレビ大阪「もしものマネー道もしマネ」タイアップによるトークセッション</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　　　　　　　　（大阪の金融の発展・歴史の紹介）</a:t>
            </a:r>
            <a:endParaRPr lang="en-US" altLang="ja-JP" sz="1200" dirty="0">
              <a:latin typeface="BIZ UDPゴシック" panose="020B0400000000000000" pitchFamily="50" charset="-128"/>
              <a:ea typeface="BIZ UDPゴシック" panose="020B0400000000000000" pitchFamily="50" charset="-128"/>
            </a:endParaRPr>
          </a:p>
          <a:p>
            <a:pPr marL="173038">
              <a:lnSpc>
                <a:spcPct val="100000"/>
              </a:lnSpc>
              <a:buNone/>
            </a:pPr>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その他</a:t>
            </a:r>
            <a:r>
              <a:rPr lang="en-US" altLang="ja-JP" sz="1200" dirty="0">
                <a:latin typeface="BIZ UDPゴシック" panose="020B0400000000000000" pitchFamily="50" charset="-128"/>
                <a:ea typeface="BIZ UDPゴシック" panose="020B0400000000000000" pitchFamily="50" charset="-128"/>
              </a:rPr>
              <a:t>】</a:t>
            </a:r>
          </a:p>
          <a:p>
            <a:pPr marL="173038">
              <a:lnSpc>
                <a:spcPct val="100000"/>
              </a:lnSpc>
              <a:buNone/>
            </a:pPr>
            <a:r>
              <a:rPr lang="ja-JP" altLang="en-US" sz="1200" dirty="0">
                <a:latin typeface="BIZ UDPゴシック" panose="020B0400000000000000" pitchFamily="50" charset="-128"/>
                <a:ea typeface="BIZ UDPゴシック" panose="020B0400000000000000" pitchFamily="50" charset="-128"/>
              </a:rPr>
              <a:t>　　　　　　　・ブースを回るスタンプラリーの実施</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　　　　　　　・金融経済教育の教材を活用したステージイベントの実施（マインクラフトなど）</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※SMBCCF</a:t>
            </a:r>
            <a:r>
              <a:rPr lang="ja-JP" altLang="en-US" sz="1200" dirty="0">
                <a:latin typeface="BIZ UDPゴシック" panose="020B0400000000000000" pitchFamily="50" charset="-128"/>
                <a:ea typeface="BIZ UDPゴシック" panose="020B0400000000000000" pitchFamily="50" charset="-128"/>
              </a:rPr>
              <a:t>・</a:t>
            </a:r>
            <a:r>
              <a:rPr lang="en-US" altLang="ja-JP" sz="1200" dirty="0">
                <a:latin typeface="BIZ UDPゴシック" panose="020B0400000000000000" pitchFamily="50" charset="-128"/>
                <a:ea typeface="BIZ UDPゴシック" panose="020B0400000000000000" pitchFamily="50" charset="-128"/>
              </a:rPr>
              <a:t>SMBC</a:t>
            </a:r>
            <a:r>
              <a:rPr lang="ja-JP" altLang="en-US" sz="1200" dirty="0">
                <a:latin typeface="BIZ UDPゴシック" panose="020B0400000000000000" pitchFamily="50" charset="-128"/>
                <a:ea typeface="BIZ UDPゴシック" panose="020B0400000000000000" pitchFamily="50" charset="-128"/>
              </a:rPr>
              <a:t>日興証券との連携</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　　　　　　　・テレビ大阪「もしものマネー道もしマネ」タイアップによる特別番組放映</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放送日：</a:t>
            </a:r>
            <a:r>
              <a:rPr lang="en-US" altLang="ja-JP" sz="1200" dirty="0">
                <a:latin typeface="BIZ UDPゴシック" panose="020B0400000000000000" pitchFamily="50" charset="-128"/>
                <a:ea typeface="BIZ UDPゴシック" panose="020B0400000000000000" pitchFamily="50" charset="-128"/>
              </a:rPr>
              <a:t>8</a:t>
            </a:r>
            <a:r>
              <a:rPr lang="ja-JP" altLang="en-US" sz="1200" dirty="0">
                <a:latin typeface="BIZ UDPゴシック" panose="020B0400000000000000" pitchFamily="50" charset="-128"/>
                <a:ea typeface="BIZ UDPゴシック" panose="020B0400000000000000" pitchFamily="50" charset="-128"/>
              </a:rPr>
              <a:t>月</a:t>
            </a:r>
            <a:r>
              <a:rPr lang="en-US" altLang="ja-JP" sz="1200" dirty="0">
                <a:latin typeface="BIZ UDPゴシック" panose="020B0400000000000000" pitchFamily="50" charset="-128"/>
                <a:ea typeface="BIZ UDPゴシック" panose="020B0400000000000000" pitchFamily="50" charset="-128"/>
              </a:rPr>
              <a:t>30</a:t>
            </a:r>
            <a:r>
              <a:rPr lang="ja-JP" altLang="en-US" sz="1200" dirty="0">
                <a:latin typeface="BIZ UDPゴシック" panose="020B0400000000000000" pitchFamily="50" charset="-128"/>
                <a:ea typeface="BIZ UDPゴシック" panose="020B0400000000000000" pitchFamily="50" charset="-128"/>
              </a:rPr>
              <a:t>日　</a:t>
            </a:r>
            <a:r>
              <a:rPr lang="en-US" altLang="ja-JP" sz="1200" dirty="0">
                <a:latin typeface="BIZ UDPゴシック" panose="020B0400000000000000" pitchFamily="50" charset="-128"/>
                <a:ea typeface="BIZ UDPゴシック" panose="020B0400000000000000" pitchFamily="50" charset="-128"/>
              </a:rPr>
              <a:t>13</a:t>
            </a:r>
            <a:r>
              <a:rPr lang="ja-JP" altLang="en-US" sz="1200" dirty="0">
                <a:latin typeface="BIZ UDPゴシック" panose="020B0400000000000000" pitchFamily="50" charset="-128"/>
                <a:ea typeface="BIZ UDPゴシック" panose="020B0400000000000000" pitchFamily="50" charset="-128"/>
              </a:rPr>
              <a:t>時～</a:t>
            </a:r>
            <a:r>
              <a:rPr lang="en-US" altLang="ja-JP" sz="1200" dirty="0">
                <a:latin typeface="BIZ UDPゴシック" panose="020B0400000000000000" pitchFamily="50" charset="-128"/>
                <a:ea typeface="BIZ UDPゴシック" panose="020B0400000000000000" pitchFamily="50" charset="-128"/>
              </a:rPr>
              <a:t>14</a:t>
            </a:r>
            <a:r>
              <a:rPr lang="ja-JP" altLang="en-US" sz="1200" dirty="0">
                <a:latin typeface="BIZ UDPゴシック" panose="020B0400000000000000" pitchFamily="50" charset="-128"/>
                <a:ea typeface="BIZ UDPゴシック" panose="020B0400000000000000" pitchFamily="50" charset="-128"/>
              </a:rPr>
              <a:t>時</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　　　　　　　・テレビ大阪での本イベント</a:t>
            </a:r>
            <a:r>
              <a:rPr lang="en-US" altLang="ja-JP" sz="1200" dirty="0">
                <a:latin typeface="BIZ UDPゴシック" panose="020B0400000000000000" pitchFamily="50" charset="-128"/>
                <a:ea typeface="BIZ UDPゴシック" panose="020B0400000000000000" pitchFamily="50" charset="-128"/>
              </a:rPr>
              <a:t>CM</a:t>
            </a:r>
            <a:r>
              <a:rPr lang="ja-JP" altLang="en-US" sz="1200" dirty="0">
                <a:latin typeface="BIZ UDPゴシック" panose="020B0400000000000000" pitchFamily="50" charset="-128"/>
                <a:ea typeface="BIZ UDPゴシック" panose="020B0400000000000000" pitchFamily="50" charset="-128"/>
              </a:rPr>
              <a:t>放映</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放送日：</a:t>
            </a:r>
            <a:r>
              <a:rPr lang="en-US" altLang="ja-JP" sz="1200" dirty="0">
                <a:latin typeface="BIZ UDPゴシック" panose="020B0400000000000000" pitchFamily="50" charset="-128"/>
                <a:ea typeface="BIZ UDPゴシック" panose="020B0400000000000000" pitchFamily="50" charset="-128"/>
              </a:rPr>
              <a:t>8</a:t>
            </a:r>
            <a:r>
              <a:rPr lang="ja-JP" altLang="en-US" sz="1200" dirty="0">
                <a:latin typeface="BIZ UDPゴシック" panose="020B0400000000000000" pitchFamily="50" charset="-128"/>
                <a:ea typeface="BIZ UDPゴシック" panose="020B0400000000000000" pitchFamily="50" charset="-128"/>
              </a:rPr>
              <a:t>月</a:t>
            </a:r>
            <a:r>
              <a:rPr lang="en-US" altLang="ja-JP" sz="1200" dirty="0">
                <a:latin typeface="BIZ UDPゴシック" panose="020B0400000000000000" pitchFamily="50" charset="-128"/>
                <a:ea typeface="BIZ UDPゴシック" panose="020B0400000000000000" pitchFamily="50" charset="-128"/>
              </a:rPr>
              <a:t>8</a:t>
            </a:r>
            <a:r>
              <a:rPr lang="ja-JP" altLang="en-US" sz="1200" dirty="0">
                <a:latin typeface="BIZ UDPゴシック" panose="020B0400000000000000" pitchFamily="50" charset="-128"/>
                <a:ea typeface="BIZ UDPゴシック" panose="020B0400000000000000" pitchFamily="50" charset="-128"/>
              </a:rPr>
              <a:t>日以降</a:t>
            </a:r>
            <a:endParaRPr lang="en-US" altLang="ja-JP" sz="1200" dirty="0">
              <a:latin typeface="BIZ UDPゴシック" panose="020B0400000000000000" pitchFamily="50" charset="-128"/>
              <a:ea typeface="BIZ UDPゴシック" panose="020B0400000000000000" pitchFamily="50" charset="-128"/>
            </a:endParaRPr>
          </a:p>
        </p:txBody>
      </p:sp>
      <p:pic>
        <p:nvPicPr>
          <p:cNvPr id="6146" name="Picture 2" descr="国際金融都市OSAKAフェスティバル 天下の台所REBORN〜商都・大阪が拓く金融の未来〜">
            <a:extLst>
              <a:ext uri="{FF2B5EF4-FFF2-40B4-BE49-F238E27FC236}">
                <a16:creationId xmlns:a16="http://schemas.microsoft.com/office/drawing/2014/main" id="{0D275D26-93B7-415D-AD87-A65442ED02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1182" y="3277363"/>
            <a:ext cx="2101777" cy="3184617"/>
          </a:xfrm>
          <a:prstGeom prst="rect">
            <a:avLst/>
          </a:prstGeom>
          <a:noFill/>
          <a:extLst>
            <a:ext uri="{909E8E84-426E-40DD-AFC4-6F175D3DCCD1}">
              <a14:hiddenFill xmlns:a14="http://schemas.microsoft.com/office/drawing/2010/main">
                <a:solidFill>
                  <a:srgbClr val="FFFFFF"/>
                </a:solidFill>
              </a14:hiddenFill>
            </a:ext>
          </a:extLst>
        </p:spPr>
      </p:pic>
      <p:sp>
        <p:nvSpPr>
          <p:cNvPr id="12" name="楕円 11">
            <a:extLst>
              <a:ext uri="{FF2B5EF4-FFF2-40B4-BE49-F238E27FC236}">
                <a16:creationId xmlns:a16="http://schemas.microsoft.com/office/drawing/2014/main" id="{2D3FCA7A-9893-474D-B158-DD125F52FE29}"/>
              </a:ext>
            </a:extLst>
          </p:cNvPr>
          <p:cNvSpPr/>
          <p:nvPr/>
        </p:nvSpPr>
        <p:spPr>
          <a:xfrm>
            <a:off x="180309" y="877184"/>
            <a:ext cx="2267464" cy="428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
        <p:nvSpPr>
          <p:cNvPr id="13" name="楕円 12">
            <a:extLst>
              <a:ext uri="{FF2B5EF4-FFF2-40B4-BE49-F238E27FC236}">
                <a16:creationId xmlns:a16="http://schemas.microsoft.com/office/drawing/2014/main" id="{6C6DB141-90EF-469A-A0FE-D7451BD084B2}"/>
              </a:ext>
            </a:extLst>
          </p:cNvPr>
          <p:cNvSpPr/>
          <p:nvPr/>
        </p:nvSpPr>
        <p:spPr>
          <a:xfrm>
            <a:off x="180309" y="2357664"/>
            <a:ext cx="2267464" cy="4129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Tree>
    <p:extLst>
      <p:ext uri="{BB962C8B-B14F-4D97-AF65-F5344CB8AC3E}">
        <p14:creationId xmlns:p14="http://schemas.microsoft.com/office/powerpoint/2010/main" val="204116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正方形/長方形 73">
            <a:extLst>
              <a:ext uri="{FF2B5EF4-FFF2-40B4-BE49-F238E27FC236}">
                <a16:creationId xmlns:a16="http://schemas.microsoft.com/office/drawing/2014/main" id="{A5665A1A-8615-4B9D-9FD9-6A758ECE3A59}"/>
              </a:ext>
            </a:extLst>
          </p:cNvPr>
          <p:cNvSpPr/>
          <p:nvPr/>
        </p:nvSpPr>
        <p:spPr>
          <a:xfrm>
            <a:off x="982278" y="1650318"/>
            <a:ext cx="8432800" cy="50440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5" name="正方形/長方形 74">
            <a:extLst>
              <a:ext uri="{FF2B5EF4-FFF2-40B4-BE49-F238E27FC236}">
                <a16:creationId xmlns:a16="http://schemas.microsoft.com/office/drawing/2014/main" id="{24F17A2F-BE7F-41B3-8BA7-3FF8FBA3ED32}"/>
              </a:ext>
            </a:extLst>
          </p:cNvPr>
          <p:cNvSpPr/>
          <p:nvPr/>
        </p:nvSpPr>
        <p:spPr>
          <a:xfrm>
            <a:off x="880700" y="1571331"/>
            <a:ext cx="8452067" cy="5032766"/>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6" name="楕円 75">
            <a:extLst>
              <a:ext uri="{FF2B5EF4-FFF2-40B4-BE49-F238E27FC236}">
                <a16:creationId xmlns:a16="http://schemas.microsoft.com/office/drawing/2014/main" id="{BAB072B9-B3B0-41FF-AF29-D1C4B555D550}"/>
              </a:ext>
            </a:extLst>
          </p:cNvPr>
          <p:cNvSpPr/>
          <p:nvPr/>
        </p:nvSpPr>
        <p:spPr>
          <a:xfrm>
            <a:off x="982278" y="1418477"/>
            <a:ext cx="8350489" cy="28128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78013" rtl="0" eaLnBrk="1" fontAlgn="auto" latinLnBrk="0" hangingPunct="1">
              <a:lnSpc>
                <a:spcPct val="100000"/>
              </a:lnSpc>
              <a:spcBef>
                <a:spcPts val="0"/>
              </a:spcBef>
              <a:spcAft>
                <a:spcPts val="0"/>
              </a:spcAft>
              <a:buClrTx/>
              <a:buSzTx/>
              <a:buFontTx/>
              <a:buNone/>
              <a:tabLst/>
              <a:defRPr/>
            </a:pPr>
            <a:endParaRPr kumimoji="0" lang="ja-JP" altLang="en-US" sz="1488"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7" name="正方形/長方形 76">
            <a:extLst>
              <a:ext uri="{FF2B5EF4-FFF2-40B4-BE49-F238E27FC236}">
                <a16:creationId xmlns:a16="http://schemas.microsoft.com/office/drawing/2014/main" id="{30DD0F3B-1EE5-4D46-841F-3D4F4F3EE91C}"/>
              </a:ext>
            </a:extLst>
          </p:cNvPr>
          <p:cNvSpPr/>
          <p:nvPr/>
        </p:nvSpPr>
        <p:spPr>
          <a:xfrm>
            <a:off x="412707" y="706091"/>
            <a:ext cx="4860000"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「スマートシティ</a:t>
            </a:r>
            <a:r>
              <a:rPr kumimoji="1" lang="ja-JP" altLang="en-US" sz="1400" dirty="0">
                <a:solidFill>
                  <a:prstClr val="white"/>
                </a:solidFill>
                <a:latin typeface="BIZ UDPゴシック" panose="020B0400000000000000" pitchFamily="50" charset="-128"/>
                <a:ea typeface="BIZ UDPゴシック" panose="020B0400000000000000" pitchFamily="50" charset="-128"/>
              </a:rPr>
              <a:t>・</a:t>
            </a:r>
            <a:r>
              <a:rPr kumimoji="1" lang="ja-JP" altLang="en-US" sz="1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スタートアップ」分野における未来社会の姿</a:t>
            </a:r>
          </a:p>
        </p:txBody>
      </p:sp>
      <p:sp>
        <p:nvSpPr>
          <p:cNvPr id="78" name="角丸四角形 9">
            <a:extLst>
              <a:ext uri="{FF2B5EF4-FFF2-40B4-BE49-F238E27FC236}">
                <a16:creationId xmlns:a16="http://schemas.microsoft.com/office/drawing/2014/main" id="{1698A09E-87AB-4793-B3AB-AF8717E6ADBC}"/>
              </a:ext>
            </a:extLst>
          </p:cNvPr>
          <p:cNvSpPr/>
          <p:nvPr/>
        </p:nvSpPr>
        <p:spPr>
          <a:xfrm>
            <a:off x="1207867" y="4329807"/>
            <a:ext cx="7632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世界に伍するスタートアップ・エコシステムの拠点を形成</a:t>
            </a:r>
          </a:p>
        </p:txBody>
      </p:sp>
      <p:pic>
        <p:nvPicPr>
          <p:cNvPr id="79" name="図 78">
            <a:extLst>
              <a:ext uri="{FF2B5EF4-FFF2-40B4-BE49-F238E27FC236}">
                <a16:creationId xmlns:a16="http://schemas.microsoft.com/office/drawing/2014/main" id="{BAAA5D59-8B40-4F7B-BDD3-2D3FAE373D4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49128" y="5195047"/>
            <a:ext cx="2569624" cy="1173554"/>
          </a:xfrm>
          <a:prstGeom prst="rect">
            <a:avLst/>
          </a:prstGeom>
        </p:spPr>
      </p:pic>
      <p:sp>
        <p:nvSpPr>
          <p:cNvPr id="80" name="正方形/長方形 79">
            <a:extLst>
              <a:ext uri="{FF2B5EF4-FFF2-40B4-BE49-F238E27FC236}">
                <a16:creationId xmlns:a16="http://schemas.microsoft.com/office/drawing/2014/main" id="{913FD3AC-6883-4F5A-99CC-D75498B9D430}"/>
              </a:ext>
            </a:extLst>
          </p:cNvPr>
          <p:cNvSpPr/>
          <p:nvPr/>
        </p:nvSpPr>
        <p:spPr>
          <a:xfrm>
            <a:off x="3547561" y="6341969"/>
            <a:ext cx="2232422" cy="267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78013"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オール大阪でスタートアップを支援</a:t>
            </a:r>
          </a:p>
        </p:txBody>
      </p:sp>
      <p:sp>
        <p:nvSpPr>
          <p:cNvPr id="81" name="角丸四角形 12">
            <a:extLst>
              <a:ext uri="{FF2B5EF4-FFF2-40B4-BE49-F238E27FC236}">
                <a16:creationId xmlns:a16="http://schemas.microsoft.com/office/drawing/2014/main" id="{071932EA-F99B-49CF-85B1-4C5A9372306A}"/>
              </a:ext>
            </a:extLst>
          </p:cNvPr>
          <p:cNvSpPr/>
          <p:nvPr/>
        </p:nvSpPr>
        <p:spPr>
          <a:xfrm>
            <a:off x="1207867" y="1845137"/>
            <a:ext cx="7632000" cy="3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デジタルサービスの広がりにより、便利で快適にいきいきと生活できる未来社会の実現</a:t>
            </a:r>
          </a:p>
        </p:txBody>
      </p:sp>
      <p:sp>
        <p:nvSpPr>
          <p:cNvPr id="82" name="テキスト ボックス 81">
            <a:extLst>
              <a:ext uri="{FF2B5EF4-FFF2-40B4-BE49-F238E27FC236}">
                <a16:creationId xmlns:a16="http://schemas.microsoft.com/office/drawing/2014/main" id="{EC18C2BA-5F04-44B5-A973-68A8E1CF13FE}"/>
              </a:ext>
            </a:extLst>
          </p:cNvPr>
          <p:cNvSpPr txBox="1"/>
          <p:nvPr/>
        </p:nvSpPr>
        <p:spPr>
          <a:xfrm>
            <a:off x="1355342" y="2447999"/>
            <a:ext cx="5665577" cy="276999"/>
          </a:xfrm>
          <a:prstGeom prst="rect">
            <a:avLst/>
          </a:prstGeom>
          <a:noFill/>
        </p:spPr>
        <p:txBody>
          <a:bodyPr wrap="square" rtlCol="0">
            <a:spAutoFit/>
          </a:bodyPr>
          <a:lstStyle/>
          <a:p>
            <a:pPr marL="108000" marR="0" lvl="0" indent="-82691"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住民の</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Q</a:t>
            </a:r>
            <a:r>
              <a:rPr lang="en-US" altLang="ja-JP" sz="1200" u="none" strike="noStrike" dirty="0">
                <a:solidFill>
                  <a:prstClr val="black"/>
                </a:solidFill>
                <a:latin typeface="BIZ UDPゴシック" panose="020B0400000000000000" pitchFamily="50" charset="-128"/>
                <a:ea typeface="BIZ UDPゴシック" panose="020B0400000000000000" pitchFamily="50" charset="-128"/>
              </a:rPr>
              <a:t>O</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L</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向上をめざし、多様なデジタルサービスを普及。</a:t>
            </a:r>
          </a:p>
        </p:txBody>
      </p:sp>
      <p:pic>
        <p:nvPicPr>
          <p:cNvPr id="83" name="図 82">
            <a:extLst>
              <a:ext uri="{FF2B5EF4-FFF2-40B4-BE49-F238E27FC236}">
                <a16:creationId xmlns:a16="http://schemas.microsoft.com/office/drawing/2014/main" id="{037CFA9C-DBF1-49E2-A975-1D8C5F77A4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68544">
            <a:off x="5491816" y="4994022"/>
            <a:ext cx="1470495" cy="1101501"/>
          </a:xfrm>
          <a:prstGeom prst="rect">
            <a:avLst/>
          </a:prstGeom>
        </p:spPr>
      </p:pic>
      <p:pic>
        <p:nvPicPr>
          <p:cNvPr id="84" name="図 83">
            <a:extLst>
              <a:ext uri="{FF2B5EF4-FFF2-40B4-BE49-F238E27FC236}">
                <a16:creationId xmlns:a16="http://schemas.microsoft.com/office/drawing/2014/main" id="{C1205580-B748-4460-9764-EAA690226E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664983" flipV="1">
            <a:off x="2151465" y="5097454"/>
            <a:ext cx="1107281" cy="1484873"/>
          </a:xfrm>
          <a:prstGeom prst="rect">
            <a:avLst/>
          </a:prstGeom>
        </p:spPr>
      </p:pic>
      <p:sp>
        <p:nvSpPr>
          <p:cNvPr id="85" name="テキスト ボックス 84">
            <a:extLst>
              <a:ext uri="{FF2B5EF4-FFF2-40B4-BE49-F238E27FC236}">
                <a16:creationId xmlns:a16="http://schemas.microsoft.com/office/drawing/2014/main" id="{C9E72753-5961-406A-B2F2-F3EFDFA8E8CD}"/>
              </a:ext>
            </a:extLst>
          </p:cNvPr>
          <p:cNvSpPr txBox="1"/>
          <p:nvPr/>
        </p:nvSpPr>
        <p:spPr>
          <a:xfrm>
            <a:off x="1207867" y="6032849"/>
            <a:ext cx="2279521" cy="261610"/>
          </a:xfrm>
          <a:prstGeom prst="rect">
            <a:avLst/>
          </a:prstGeom>
          <a:noFill/>
        </p:spPr>
        <p:txBody>
          <a:bodyPr wrap="square" rtlCol="0">
            <a:spAutoFit/>
          </a:bodyPr>
          <a:lstStyle/>
          <a:p>
            <a:pPr marL="108000" marR="0" lvl="0" indent="-82691"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国内外からの投資を促進</a:t>
            </a:r>
          </a:p>
        </p:txBody>
      </p:sp>
      <p:sp>
        <p:nvSpPr>
          <p:cNvPr id="86" name="テキスト ボックス 85">
            <a:extLst>
              <a:ext uri="{FF2B5EF4-FFF2-40B4-BE49-F238E27FC236}">
                <a16:creationId xmlns:a16="http://schemas.microsoft.com/office/drawing/2014/main" id="{3EAB444D-0C81-4A50-8B82-42E5AA8E1BE6}"/>
              </a:ext>
            </a:extLst>
          </p:cNvPr>
          <p:cNvSpPr txBox="1"/>
          <p:nvPr/>
        </p:nvSpPr>
        <p:spPr>
          <a:xfrm>
            <a:off x="6044691" y="4877494"/>
            <a:ext cx="2954165" cy="430887"/>
          </a:xfrm>
          <a:prstGeom prst="rect">
            <a:avLst/>
          </a:prstGeom>
          <a:noFill/>
        </p:spPr>
        <p:txBody>
          <a:bodyPr wrap="square" rtlCol="0">
            <a:spAutoFit/>
          </a:bodyPr>
          <a:lstStyle/>
          <a:p>
            <a:pPr marL="0" marR="0" lvl="0" indent="-82691"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大阪・関西を、優れた技術シーズを有する世界トップレベルのスタートアップ集積拠点に</a:t>
            </a:r>
          </a:p>
        </p:txBody>
      </p:sp>
      <p:sp>
        <p:nvSpPr>
          <p:cNvPr id="87" name="テキスト ボックス 86">
            <a:extLst>
              <a:ext uri="{FF2B5EF4-FFF2-40B4-BE49-F238E27FC236}">
                <a16:creationId xmlns:a16="http://schemas.microsoft.com/office/drawing/2014/main" id="{72485F0B-2768-4D1F-AF9A-6194BB21BAAE}"/>
              </a:ext>
            </a:extLst>
          </p:cNvPr>
          <p:cNvSpPr txBox="1"/>
          <p:nvPr/>
        </p:nvSpPr>
        <p:spPr>
          <a:xfrm>
            <a:off x="1447643" y="2724859"/>
            <a:ext cx="4324708" cy="815608"/>
          </a:xfrm>
          <a:prstGeom prst="rect">
            <a:avLst/>
          </a:prstGeom>
          <a:noFill/>
        </p:spPr>
        <p:txBody>
          <a:bodyPr wrap="square" rtlCol="0">
            <a:spAutoFit/>
          </a:bodyPr>
          <a:lstStyle/>
          <a:p>
            <a:pPr marL="108000" marR="0" lvl="0" indent="-82691"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健康、医療、介護など様々な分野のサービスを繋ぎ高度化を図る次世代</a:t>
            </a:r>
            <a:r>
              <a:rPr kumimoji="0"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PHR</a:t>
            </a: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により、豊かに暮らす健康長寿社会を実現。</a:t>
            </a:r>
            <a:endParaRPr kumimoji="0"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08000" marR="0" lvl="0" indent="-82691" algn="l" defTabSz="457200" rtl="0" eaLnBrk="1" fontAlgn="auto" latinLnBrk="0" hangingPunct="1">
              <a:lnSpc>
                <a:spcPct val="100000"/>
              </a:lnSpc>
              <a:spcBef>
                <a:spcPts val="0"/>
              </a:spcBef>
              <a:spcAft>
                <a:spcPts val="0"/>
              </a:spcAft>
              <a:buClrTx/>
              <a:buSzTx/>
              <a:buFontTx/>
              <a:buNone/>
              <a:tabLst/>
              <a:defRPr/>
            </a:pPr>
            <a:endParaRPr kumimoji="0" lang="en-US" altLang="ja-JP" sz="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08000" marR="0" lvl="0" indent="-82691"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・自動運転や関西広域での</a:t>
            </a:r>
            <a:r>
              <a:rPr kumimoji="0"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MaaS</a:t>
            </a: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の展開を通じ、ストレスフリーな</a:t>
            </a:r>
            <a:br>
              <a:rPr kumimoji="0"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最適移動社会を実現。</a:t>
            </a:r>
          </a:p>
        </p:txBody>
      </p:sp>
      <p:pic>
        <p:nvPicPr>
          <p:cNvPr id="88" name="図 87">
            <a:extLst>
              <a:ext uri="{FF2B5EF4-FFF2-40B4-BE49-F238E27FC236}">
                <a16:creationId xmlns:a16="http://schemas.microsoft.com/office/drawing/2014/main" id="{E895A8B0-80EF-4301-B92D-F136BAC74D79}"/>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864652" y="2281294"/>
            <a:ext cx="1903441" cy="1403789"/>
          </a:xfrm>
          <a:prstGeom prst="rect">
            <a:avLst/>
          </a:prstGeom>
        </p:spPr>
      </p:pic>
      <p:pic>
        <p:nvPicPr>
          <p:cNvPr id="89" name="図 88">
            <a:extLst>
              <a:ext uri="{FF2B5EF4-FFF2-40B4-BE49-F238E27FC236}">
                <a16:creationId xmlns:a16="http://schemas.microsoft.com/office/drawing/2014/main" id="{DA0D705A-35D4-46F3-95D1-7254FE374DF9}"/>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7334546" y="3176713"/>
            <a:ext cx="1664310" cy="1056506"/>
          </a:xfrm>
          <a:prstGeom prst="rect">
            <a:avLst/>
          </a:prstGeom>
          <a:effectLst>
            <a:softEdge rad="31750"/>
          </a:effectLst>
        </p:spPr>
      </p:pic>
      <p:sp>
        <p:nvSpPr>
          <p:cNvPr id="91" name="テキスト ボックス 90">
            <a:extLst>
              <a:ext uri="{FF2B5EF4-FFF2-40B4-BE49-F238E27FC236}">
                <a16:creationId xmlns:a16="http://schemas.microsoft.com/office/drawing/2014/main" id="{893F49A4-39A2-4B6B-8EB8-C4A7BFC995F2}"/>
              </a:ext>
            </a:extLst>
          </p:cNvPr>
          <p:cNvSpPr txBox="1"/>
          <p:nvPr/>
        </p:nvSpPr>
        <p:spPr>
          <a:xfrm>
            <a:off x="2541507" y="1074262"/>
            <a:ext cx="5232030" cy="646331"/>
          </a:xfrm>
          <a:prstGeom prst="rect">
            <a:avLst/>
          </a:prstGeom>
          <a:noFill/>
        </p:spPr>
        <p:txBody>
          <a:bodyPr wrap="square" rtlCol="0">
            <a:spAutoFit/>
          </a:bodyPr>
          <a:lstStyle/>
          <a:p>
            <a:pPr marL="108000" marR="0" lvl="0" indent="-82691" algn="ctr"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先端技術を駆使したスマートシティの実現</a:t>
            </a:r>
            <a:endParaRPr kumimoji="0" lang="en-US" altLang="ja-JP"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08000" marR="0" lvl="0" indent="-82691" algn="ctr" defTabSz="4572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BIZ UDPゴシック" panose="020B0400000000000000" pitchFamily="50" charset="-128"/>
                <a:ea typeface="BIZ UDPゴシック" panose="020B0400000000000000" pitchFamily="50" charset="-128"/>
              </a:rPr>
              <a:t>スタートアップ・エコシステムの拠点形成</a:t>
            </a:r>
            <a:endParaRPr kumimoji="0" lang="ja-JP" altLang="en-US"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スライド番号プレースホルダー 1">
            <a:extLst>
              <a:ext uri="{FF2B5EF4-FFF2-40B4-BE49-F238E27FC236}">
                <a16:creationId xmlns:a16="http://schemas.microsoft.com/office/drawing/2014/main" id="{CAE32649-D5AD-40C4-A740-B80B6410956C}"/>
              </a:ext>
            </a:extLst>
          </p:cNvPr>
          <p:cNvSpPr>
            <a:spLocks noGrp="1"/>
          </p:cNvSpPr>
          <p:nvPr>
            <p:ph type="sldNum" sz="quarter" idx="4"/>
          </p:nvPr>
        </p:nvSpPr>
        <p:spPr>
          <a:xfrm>
            <a:off x="7768093" y="6796830"/>
            <a:ext cx="2268141" cy="383297"/>
          </a:xfrm>
        </p:spPr>
        <p:txBody>
          <a:bodyPr/>
          <a:lstStyle/>
          <a:p>
            <a:fld id="{939B3220-1779-44EA-8831-6F61BDC7602A}" type="slidenum">
              <a:rPr kumimoji="1" lang="ja-JP" altLang="en-US" smtClean="0"/>
              <a:pPr/>
              <a:t>46</a:t>
            </a:fld>
            <a:endParaRPr kumimoji="1" lang="ja-JP" altLang="en-US" dirty="0"/>
          </a:p>
        </p:txBody>
      </p:sp>
    </p:spTree>
    <p:extLst>
      <p:ext uri="{BB962C8B-B14F-4D97-AF65-F5344CB8AC3E}">
        <p14:creationId xmlns:p14="http://schemas.microsoft.com/office/powerpoint/2010/main" val="680417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2416221675"/>
              </p:ext>
            </p:extLst>
          </p:nvPr>
        </p:nvGraphicFramePr>
        <p:xfrm>
          <a:off x="250398" y="1175735"/>
          <a:ext cx="9587042" cy="5675959"/>
        </p:xfrm>
        <a:graphic>
          <a:graphicData uri="http://schemas.openxmlformats.org/drawingml/2006/table">
            <a:tbl>
              <a:tblPr>
                <a:tableStyleId>{2D5ABB26-0587-4C30-8999-92F81FD0307C}</a:tableStyleId>
              </a:tblPr>
              <a:tblGrid>
                <a:gridCol w="2494797">
                  <a:extLst>
                    <a:ext uri="{9D8B030D-6E8A-4147-A177-3AD203B41FA5}">
                      <a16:colId xmlns:a16="http://schemas.microsoft.com/office/drawing/2014/main" val="901775203"/>
                    </a:ext>
                  </a:extLst>
                </a:gridCol>
                <a:gridCol w="3165150">
                  <a:extLst>
                    <a:ext uri="{9D8B030D-6E8A-4147-A177-3AD203B41FA5}">
                      <a16:colId xmlns:a16="http://schemas.microsoft.com/office/drawing/2014/main" val="2895380761"/>
                    </a:ext>
                  </a:extLst>
                </a:gridCol>
                <a:gridCol w="3927095">
                  <a:extLst>
                    <a:ext uri="{9D8B030D-6E8A-4147-A177-3AD203B41FA5}">
                      <a16:colId xmlns:a16="http://schemas.microsoft.com/office/drawing/2014/main" val="925580270"/>
                    </a:ext>
                  </a:extLst>
                </a:gridCol>
              </a:tblGrid>
              <a:tr h="5675959">
                <a:tc>
                  <a:txBody>
                    <a:bodyPr/>
                    <a:lstStyle/>
                    <a:p>
                      <a:pPr marL="177800" indent="-177800" algn="l" defTabSz="443194">
                        <a:lnSpc>
                          <a:spcPct val="100000"/>
                        </a:lnSpc>
                        <a:spcBef>
                          <a:spcPts val="0"/>
                        </a:spcBef>
                        <a:spcAft>
                          <a:spcPts val="0"/>
                        </a:spcAft>
                        <a:defRPr/>
                      </a:pPr>
                      <a:r>
                        <a:rPr lang="ja-JP" altLang="en-US" sz="1200" b="1" dirty="0">
                          <a:solidFill>
                            <a:schemeClr val="tx1"/>
                          </a:solidFill>
                          <a:latin typeface="BIZ UDPゴシック" panose="020B0400000000000000" pitchFamily="50" charset="-128"/>
                          <a:ea typeface="BIZ UDPゴシック" panose="020B0400000000000000" pitchFamily="50" charset="-128"/>
                        </a:rPr>
                        <a:t>□デジタルサービスの広がりに</a:t>
                      </a:r>
                      <a:br>
                        <a:rPr lang="en-US" altLang="ja-JP" sz="1200" b="1" dirty="0">
                          <a:solidFill>
                            <a:schemeClr val="tx1"/>
                          </a:solidFill>
                          <a:latin typeface="BIZ UDPゴシック" panose="020B0400000000000000" pitchFamily="50" charset="-128"/>
                          <a:ea typeface="BIZ UDPゴシック" panose="020B0400000000000000" pitchFamily="50" charset="-128"/>
                        </a:rPr>
                      </a:br>
                      <a:r>
                        <a:rPr lang="ja-JP" altLang="en-US" sz="1200" b="1" dirty="0">
                          <a:solidFill>
                            <a:schemeClr val="tx1"/>
                          </a:solidFill>
                          <a:latin typeface="BIZ UDPゴシック" panose="020B0400000000000000" pitchFamily="50" charset="-128"/>
                          <a:ea typeface="BIZ UDPゴシック" panose="020B0400000000000000" pitchFamily="50" charset="-128"/>
                        </a:rPr>
                        <a:t>より、便利で快適にいきいきと生活できる未来社会の実現</a:t>
                      </a:r>
                    </a:p>
                    <a:p>
                      <a:pPr marL="88900" indent="-88900" algn="l"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・広域データ連携による住民利便の</a:t>
                      </a:r>
                      <a:br>
                        <a:rPr lang="en-US" altLang="ja-JP" sz="1100" b="0" dirty="0">
                          <a:solidFill>
                            <a:schemeClr val="tx1"/>
                          </a:solidFill>
                          <a:latin typeface="BIZ UDPゴシック" panose="020B0400000000000000" pitchFamily="50" charset="-128"/>
                          <a:ea typeface="BIZ UDPゴシック" panose="020B0400000000000000" pitchFamily="50" charset="-128"/>
                        </a:rPr>
                      </a:br>
                      <a:r>
                        <a:rPr lang="ja-JP" altLang="en-US" sz="1100" b="0" dirty="0">
                          <a:solidFill>
                            <a:schemeClr val="tx1"/>
                          </a:solidFill>
                          <a:latin typeface="BIZ UDPゴシック" panose="020B0400000000000000" pitchFamily="50" charset="-128"/>
                          <a:ea typeface="BIZ UDPゴシック" panose="020B0400000000000000" pitchFamily="50" charset="-128"/>
                        </a:rPr>
                        <a:t>向上</a:t>
                      </a:r>
                    </a:p>
                    <a:p>
                      <a:pPr marL="88900" indent="-88900" algn="l"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・ストレスフリーな最適移動社会</a:t>
                      </a:r>
                      <a:br>
                        <a:rPr lang="en-US" altLang="ja-JP" sz="1100" b="0" dirty="0">
                          <a:solidFill>
                            <a:schemeClr val="tx1"/>
                          </a:solidFill>
                          <a:latin typeface="BIZ UDPゴシック" panose="020B0400000000000000" pitchFamily="50" charset="-128"/>
                          <a:ea typeface="BIZ UDPゴシック" panose="020B0400000000000000" pitchFamily="50" charset="-128"/>
                        </a:rPr>
                      </a:br>
                      <a:r>
                        <a:rPr lang="ja-JP" altLang="en-US" sz="1100" b="0" dirty="0">
                          <a:solidFill>
                            <a:schemeClr val="tx1"/>
                          </a:solidFill>
                          <a:latin typeface="BIZ UDPゴシック" panose="020B0400000000000000" pitchFamily="50" charset="-128"/>
                          <a:ea typeface="BIZ UDPゴシック" panose="020B0400000000000000" pitchFamily="50" charset="-128"/>
                        </a:rPr>
                        <a:t>（再掲）</a:t>
                      </a:r>
                    </a:p>
                    <a:p>
                      <a:pPr marL="88900" indent="-88900" algn="l"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・豊かに暮らす健康長寿社会</a:t>
                      </a:r>
                    </a:p>
                    <a:p>
                      <a:pPr marL="0" indent="0" algn="l" defTabSz="443194">
                        <a:lnSpc>
                          <a:spcPct val="100000"/>
                        </a:lnSpc>
                        <a:spcBef>
                          <a:spcPts val="0"/>
                        </a:spcBef>
                        <a:spcAft>
                          <a:spcPts val="0"/>
                        </a:spcAft>
                        <a:defRPr/>
                      </a:pPr>
                      <a:endPar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177800" marR="0" lvl="0" indent="-17780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1" u="none" dirty="0">
                          <a:solidFill>
                            <a:schemeClr val="tx1"/>
                          </a:solidFill>
                          <a:latin typeface="BIZ UDPゴシック" panose="020B0400000000000000" pitchFamily="50" charset="-128"/>
                          <a:ea typeface="BIZ UDPゴシック" panose="020B0400000000000000" pitchFamily="50" charset="-128"/>
                        </a:rPr>
                        <a:t>□スーパーシティ型国家戦略特区に基づく取組の推進</a:t>
                      </a:r>
                      <a:endParaRPr kumimoji="1" lang="en-US" altLang="ja-JP" sz="1200" b="0" u="none"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夢洲コンストラクションや、万博会場へのアクセス等における自動運転（レベル４）の実施、空飛ぶクルマのデモフライトなど、先端的サービスの取組を実施</a:t>
                      </a:r>
                    </a:p>
                    <a:p>
                      <a:pPr marL="88900" marR="0" lvl="0" indent="-8890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▶大阪広域データ連携基盤（</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ORDEN</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）を構築・</a:t>
                      </a:r>
                      <a:br>
                        <a:rPr kumimoji="1" lang="en-US" altLang="ja-JP" sz="1100" b="0" dirty="0">
                          <a:solidFill>
                            <a:schemeClr val="tx1"/>
                          </a:solidFill>
                          <a:latin typeface="BIZ UDPゴシック" panose="020B0400000000000000" pitchFamily="50" charset="-128"/>
                          <a:ea typeface="BIZ UDPゴシック" panose="020B0400000000000000" pitchFamily="50" charset="-128"/>
                        </a:rPr>
                      </a:br>
                      <a:r>
                        <a:rPr kumimoji="1" lang="ja-JP" altLang="en-US" sz="1100" b="0" dirty="0">
                          <a:solidFill>
                            <a:schemeClr val="tx1"/>
                          </a:solidFill>
                          <a:latin typeface="BIZ UDPゴシック" panose="020B0400000000000000" pitchFamily="50" charset="-128"/>
                          <a:ea typeface="BIZ UDPゴシック" panose="020B0400000000000000" pitchFamily="50" charset="-128"/>
                        </a:rPr>
                        <a:t>運用することで住民の利便性向上・都市競争力を強化</a:t>
                      </a:r>
                      <a:endParaRPr kumimoji="1" lang="en-US" altLang="ja-JP" sz="12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12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a:t>
                      </a:r>
                      <a:r>
                        <a:rPr lang="ja-JP" altLang="en-US" sz="1200" b="1" dirty="0">
                          <a:solidFill>
                            <a:schemeClr val="tx1"/>
                          </a:solidFill>
                          <a:latin typeface="BIZ UDPゴシック" panose="020B0400000000000000" pitchFamily="50" charset="-128"/>
                          <a:ea typeface="BIZ UDPゴシック" panose="020B0400000000000000" pitchFamily="50" charset="-128"/>
                        </a:rPr>
                        <a:t>大阪スマートシティ戦略の推進</a:t>
                      </a:r>
                      <a:endParaRPr kumimoji="1" lang="en-US" altLang="ja-JP" sz="1200" b="0"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大阪広域データ連携基盤（</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ORDEN</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）構築、運用し、</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ORDEN</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に集約された様々なデータを活用したサービスを拡充</a:t>
                      </a:r>
                    </a:p>
                    <a:p>
                      <a:pPr marL="0" indent="0">
                        <a:buFont typeface="Wingdings" panose="05000000000000000000" pitchFamily="2" charset="2"/>
                        <a:buNone/>
                      </a:pPr>
                      <a:endParaRPr kumimoji="1" lang="en-US" altLang="ja-JP" sz="1200" b="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1" u="none" dirty="0">
                          <a:solidFill>
                            <a:schemeClr val="tx1"/>
                          </a:solidFill>
                          <a:latin typeface="BIZ UDPゴシック" panose="020B0400000000000000" pitchFamily="50" charset="-128"/>
                          <a:ea typeface="BIZ UDPゴシック" panose="020B0400000000000000" pitchFamily="50" charset="-128"/>
                        </a:rPr>
                        <a:t>□スーパーシティ型国家戦略特区に基づく取組の推進</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100" dirty="0">
                          <a:solidFill>
                            <a:schemeClr val="tx1"/>
                          </a:solidFill>
                          <a:latin typeface="BIZ UDPゴシック" panose="020B0400000000000000" pitchFamily="50" charset="-128"/>
                          <a:ea typeface="BIZ UDPゴシック" panose="020B0400000000000000" pitchFamily="50" charset="-128"/>
                        </a:rPr>
                        <a:t>・夢洲、うめきた２期地区を含め、引き続き万博レガシーの</a:t>
                      </a:r>
                      <a:br>
                        <a:rPr lang="en-US" altLang="ja-JP" sz="1100" dirty="0">
                          <a:solidFill>
                            <a:schemeClr val="tx1"/>
                          </a:solidFill>
                          <a:latin typeface="BIZ UDPゴシック" panose="020B0400000000000000" pitchFamily="50" charset="-128"/>
                          <a:ea typeface="BIZ UDPゴシック" panose="020B0400000000000000" pitchFamily="50" charset="-128"/>
                        </a:rPr>
                      </a:br>
                      <a:r>
                        <a:rPr lang="ja-JP" altLang="en-US" sz="1100" dirty="0">
                          <a:solidFill>
                            <a:schemeClr val="tx1"/>
                          </a:solidFill>
                          <a:latin typeface="BIZ UDPゴシック" panose="020B0400000000000000" pitchFamily="50" charset="-128"/>
                          <a:ea typeface="BIZ UDPゴシック" panose="020B0400000000000000" pitchFamily="50" charset="-128"/>
                        </a:rPr>
                        <a:t>継承など、スーパーシティの取組を展開</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100" strike="noStrike" dirty="0">
                          <a:solidFill>
                            <a:schemeClr val="tx1"/>
                          </a:solidFill>
                          <a:latin typeface="BIZ UDPゴシック" panose="020B0400000000000000" pitchFamily="50" charset="-128"/>
                          <a:ea typeface="BIZ UDPゴシック" panose="020B0400000000000000" pitchFamily="50" charset="-128"/>
                        </a:rPr>
                        <a:t>・これら以外の新たなフィールドにおいても、</a:t>
                      </a:r>
                      <a:r>
                        <a:rPr lang="ja-JP" altLang="en-US" sz="1100" dirty="0">
                          <a:solidFill>
                            <a:schemeClr val="tx1"/>
                          </a:solidFill>
                          <a:latin typeface="BIZ UDPゴシック" panose="020B0400000000000000" pitchFamily="50" charset="-128"/>
                          <a:ea typeface="BIZ UDPゴシック" panose="020B0400000000000000" pitchFamily="50" charset="-128"/>
                        </a:rPr>
                        <a:t>官民一体となり先端的サービスが継続的に創出される仕組みを構築、社会実装に結びつける好循環を実現</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100" dirty="0">
                          <a:solidFill>
                            <a:schemeClr val="tx1"/>
                          </a:solidFill>
                          <a:latin typeface="BIZ UDPゴシック" panose="020B0400000000000000" pitchFamily="50" charset="-128"/>
                          <a:ea typeface="BIZ UDPゴシック" panose="020B0400000000000000" pitchFamily="50" charset="-128"/>
                        </a:rPr>
                        <a:t>・新たにスーパーシティの取組を行うフィールドや企業等を</a:t>
                      </a:r>
                      <a:br>
                        <a:rPr lang="en-US" altLang="ja-JP" sz="1100" dirty="0">
                          <a:solidFill>
                            <a:schemeClr val="tx1"/>
                          </a:solidFill>
                          <a:latin typeface="BIZ UDPゴシック" panose="020B0400000000000000" pitchFamily="50" charset="-128"/>
                          <a:ea typeface="BIZ UDPゴシック" panose="020B0400000000000000" pitchFamily="50" charset="-128"/>
                        </a:rPr>
                      </a:br>
                      <a:r>
                        <a:rPr lang="ja-JP" altLang="en-US" sz="1100" dirty="0">
                          <a:solidFill>
                            <a:schemeClr val="tx1"/>
                          </a:solidFill>
                          <a:latin typeface="BIZ UDPゴシック" panose="020B0400000000000000" pitchFamily="50" charset="-128"/>
                          <a:ea typeface="BIZ UDPゴシック" panose="020B0400000000000000" pitchFamily="50" charset="-128"/>
                        </a:rPr>
                        <a:t>募集・選定する「新たな仕組み」の運用を開始し、選定されたフィールド等に高度専門的なサポートを提供、</a:t>
                      </a:r>
                      <a:r>
                        <a:rPr kumimoji="1" lang="ja-JP" altLang="en-US" sz="1100" strike="noStrike" dirty="0">
                          <a:solidFill>
                            <a:schemeClr val="tx1"/>
                          </a:solidFill>
                          <a:latin typeface="BIZ UDPゴシック" panose="020B0400000000000000" pitchFamily="50" charset="-128"/>
                          <a:ea typeface="BIZ UDPゴシック" panose="020B0400000000000000" pitchFamily="50" charset="-128"/>
                        </a:rPr>
                        <a:t>その</a:t>
                      </a:r>
                      <a:r>
                        <a:rPr lang="ja-JP" altLang="en-US" sz="1100" dirty="0">
                          <a:solidFill>
                            <a:schemeClr val="tx1"/>
                          </a:solidFill>
                          <a:latin typeface="BIZ UDPゴシック" panose="020B0400000000000000" pitchFamily="50" charset="-128"/>
                          <a:ea typeface="BIZ UDPゴシック" panose="020B0400000000000000" pitchFamily="50" charset="-128"/>
                        </a:rPr>
                        <a:t>成果を</a:t>
                      </a:r>
                      <a:br>
                        <a:rPr lang="en-US" altLang="ja-JP" sz="1100" dirty="0">
                          <a:solidFill>
                            <a:schemeClr val="tx1"/>
                          </a:solidFill>
                          <a:latin typeface="BIZ UDPゴシック" panose="020B0400000000000000" pitchFamily="50" charset="-128"/>
                          <a:ea typeface="BIZ UDPゴシック" panose="020B0400000000000000" pitchFamily="50" charset="-128"/>
                        </a:rPr>
                      </a:br>
                      <a:r>
                        <a:rPr lang="ja-JP" altLang="en-US" sz="1100" dirty="0">
                          <a:solidFill>
                            <a:schemeClr val="tx1"/>
                          </a:solidFill>
                          <a:latin typeface="BIZ UDPゴシック" panose="020B0400000000000000" pitchFamily="50" charset="-128"/>
                          <a:ea typeface="BIZ UDPゴシック" panose="020B0400000000000000" pitchFamily="50" charset="-128"/>
                        </a:rPr>
                        <a:t>府域に展開</a:t>
                      </a:r>
                      <a:endParaRPr kumimoji="1" lang="en-US" altLang="ja-JP" sz="1100" strike="noStrike"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1200" strike="noStrike"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a:t>
                      </a:r>
                      <a:r>
                        <a:rPr lang="ja-JP" altLang="en-US" sz="1200" b="1" dirty="0">
                          <a:solidFill>
                            <a:schemeClr val="tx1"/>
                          </a:solidFill>
                          <a:latin typeface="BIZ UDPゴシック" panose="020B0400000000000000" pitchFamily="50" charset="-128"/>
                          <a:ea typeface="BIZ UDPゴシック" panose="020B0400000000000000" pitchFamily="50" charset="-128"/>
                        </a:rPr>
                        <a:t>大阪スマートシティ戦略の推進</a:t>
                      </a:r>
                      <a:endParaRPr kumimoji="1" lang="en-US" altLang="ja-JP" sz="1200" strike="noStrike"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100" strike="noStrike" dirty="0">
                          <a:solidFill>
                            <a:schemeClr val="tx1"/>
                          </a:solidFill>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住民が利便性向上を実感できる新たなデジタルサービスを検討</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AI</a:t>
                      </a:r>
                      <a:r>
                        <a:rPr kumimoji="1" lang="ja-JP" altLang="en-US" sz="1100" dirty="0">
                          <a:solidFill>
                            <a:schemeClr val="tx1"/>
                          </a:solidFill>
                          <a:latin typeface="BIZ UDPゴシック" panose="020B0400000000000000" pitchFamily="50" charset="-128"/>
                          <a:ea typeface="BIZ UDPゴシック" panose="020B0400000000000000" pitchFamily="50" charset="-128"/>
                        </a:rPr>
                        <a:t>の活用による行政手続の簡素化</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ORDEN</a:t>
                      </a:r>
                      <a:r>
                        <a:rPr kumimoji="1" lang="ja-JP" altLang="en-US" sz="1100" dirty="0">
                          <a:solidFill>
                            <a:schemeClr val="tx1"/>
                          </a:solidFill>
                          <a:latin typeface="BIZ UDPゴシック" panose="020B0400000000000000" pitchFamily="50" charset="-128"/>
                          <a:ea typeface="BIZ UDPゴシック" panose="020B0400000000000000" pitchFamily="50" charset="-128"/>
                        </a:rPr>
                        <a:t>の全国展開の加速と体制整備</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・多様化・加速化する社会課題に対応した次世代型スマートシティの実現に向けて、</a:t>
                      </a:r>
                      <a:r>
                        <a:rPr kumimoji="1" lang="en-US" altLang="ja-JP" sz="1100" dirty="0">
                          <a:solidFill>
                            <a:schemeClr val="tx1"/>
                          </a:solidFill>
                          <a:latin typeface="BIZ UDPゴシック" panose="020B0400000000000000" pitchFamily="50" charset="-128"/>
                          <a:ea typeface="BIZ UDPゴシック" panose="020B0400000000000000" pitchFamily="50" charset="-128"/>
                        </a:rPr>
                        <a:t>AI</a:t>
                      </a:r>
                      <a:r>
                        <a:rPr kumimoji="1" lang="ja-JP" altLang="en-US" sz="1100" dirty="0">
                          <a:solidFill>
                            <a:schemeClr val="tx1"/>
                          </a:solidFill>
                          <a:latin typeface="BIZ UDPゴシック" panose="020B0400000000000000" pitchFamily="50" charset="-128"/>
                          <a:ea typeface="BIZ UDPゴシック" panose="020B0400000000000000" pitchFamily="50" charset="-128"/>
                        </a:rPr>
                        <a:t>エージェントの展開やブロードリスニングの実施により行政サービスの充実・向上</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100" strike="noStrike" dirty="0">
                          <a:solidFill>
                            <a:schemeClr val="tx1"/>
                          </a:solidFill>
                          <a:latin typeface="BIZ UDPゴシック" panose="020B0400000000000000" pitchFamily="50" charset="-128"/>
                          <a:ea typeface="BIZ UDPゴシック" panose="020B0400000000000000" pitchFamily="50" charset="-128"/>
                        </a:rPr>
                        <a:t>・データ利活用による住民の利便性向上およびデジタルインフラの充実により都市競争力の強化を実現</a:t>
                      </a:r>
                      <a:endParaRPr kumimoji="1" lang="en-US" altLang="ja-JP" sz="1100" strike="noStrike"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◆国への要望</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959937"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特区</a:t>
                      </a:r>
                      <a:r>
                        <a:rPr kumimoji="1" lang="ja-JP" altLang="en-US" sz="1100" dirty="0">
                          <a:solidFill>
                            <a:schemeClr val="tx1"/>
                          </a:solidFill>
                          <a:latin typeface="BIZ UDPゴシック" panose="020B0400000000000000" pitchFamily="50" charset="-128"/>
                          <a:ea typeface="BIZ UDPゴシック" panose="020B0400000000000000" pitchFamily="50" charset="-128"/>
                        </a:rPr>
                        <a:t>提案や先端的サービスの実装等を促進するための税財政上の所要の措置</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・夢洲、うめきた２期以外のフィールドにおける次世代スマートヘルス分野・</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PHR</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などのデータ連携等に係る特区措置を実現</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8900" marR="0" lvl="0" indent="-88900" algn="l" defTabSz="959937"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ORDEN</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の共同利⽤促進に向けた人的・財政的⽀援や国主導でのルール整備</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37" name="テキスト ボックス 36">
            <a:extLst>
              <a:ext uri="{FF2B5EF4-FFF2-40B4-BE49-F238E27FC236}">
                <a16:creationId xmlns:a16="http://schemas.microsoft.com/office/drawing/2014/main" id="{B02F3C22-1443-46B7-A977-04475234F08A}"/>
              </a:ext>
            </a:extLst>
          </p:cNvPr>
          <p:cNvSpPr txBox="1"/>
          <p:nvPr/>
        </p:nvSpPr>
        <p:spPr>
          <a:xfrm>
            <a:off x="243185" y="338845"/>
            <a:ext cx="9540000" cy="646331"/>
          </a:xfrm>
          <a:prstGeom prst="rect">
            <a:avLst/>
          </a:prstGeom>
          <a:noFill/>
          <a:ln w="6350">
            <a:noFill/>
            <a:prstDash val="solid"/>
          </a:ln>
        </p:spPr>
        <p:txBody>
          <a:bodyPr wrap="square">
            <a:spAutoFit/>
          </a:bodyPr>
          <a:lstStyle/>
          <a:p>
            <a:pPr lvl="0">
              <a:defRPr/>
            </a:pPr>
            <a:r>
              <a:rPr lang="ja-JP" altLang="en-US" sz="11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健康寿命の延伸や生活利便性の向上など、様々な課題解決に向けては、最先端技術の開発や新たなサービスを活用していくことが必要。</a:t>
            </a:r>
            <a:endParaRPr lang="en-US" altLang="ja-JP" sz="1200" dirty="0">
              <a:latin typeface="BIZ UDPゴシック" panose="020B0400000000000000" pitchFamily="50" charset="-128"/>
              <a:ea typeface="BIZ UDPゴシック" panose="020B0400000000000000" pitchFamily="50" charset="-128"/>
            </a:endParaRPr>
          </a:p>
          <a:p>
            <a:pPr lvl="0">
              <a:defRPr/>
            </a:pPr>
            <a:r>
              <a:rPr lang="ja-JP" altLang="en-US" sz="1200" dirty="0">
                <a:latin typeface="BIZ UDPゴシック" panose="020B0400000000000000" pitchFamily="50" charset="-128"/>
                <a:ea typeface="BIZ UDPゴシック" panose="020B0400000000000000" pitchFamily="50" charset="-128"/>
              </a:rPr>
              <a:t>万博における様々な実証の成果を未来に継承して、住民の</a:t>
            </a:r>
            <a: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QOL</a:t>
            </a:r>
            <a:r>
              <a:rPr lang="ja-JP" altLang="en-US" sz="1200" dirty="0">
                <a:latin typeface="BIZ UDPゴシック" panose="020B0400000000000000" pitchFamily="50" charset="-128"/>
                <a:ea typeface="BIZ UDPゴシック" panose="020B0400000000000000" pitchFamily="50" charset="-128"/>
              </a:rPr>
              <a:t>向上につながるスマートシティを実現することにより、大阪・関西だけでなく</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わが国の</a:t>
            </a:r>
            <a:r>
              <a:rPr lang="en-US" altLang="ja-JP" sz="1200" dirty="0">
                <a:latin typeface="BIZ UDPゴシック" panose="020B0400000000000000" pitchFamily="50" charset="-128"/>
                <a:ea typeface="BIZ UDPゴシック" panose="020B0400000000000000" pitchFamily="50" charset="-128"/>
              </a:rPr>
              <a:t>Society5.0</a:t>
            </a:r>
            <a:r>
              <a:rPr lang="ja-JP" altLang="en-US" sz="1200" dirty="0">
                <a:latin typeface="BIZ UDPゴシック" panose="020B0400000000000000" pitchFamily="50" charset="-128"/>
                <a:ea typeface="BIZ UDPゴシック" panose="020B0400000000000000" pitchFamily="50" charset="-128"/>
              </a:rPr>
              <a:t>の実現に大きく貢献することをめざす。</a:t>
            </a:r>
          </a:p>
        </p:txBody>
      </p:sp>
      <p:sp>
        <p:nvSpPr>
          <p:cNvPr id="24" name="正方形/長方形 23">
            <a:extLst>
              <a:ext uri="{FF2B5EF4-FFF2-40B4-BE49-F238E27FC236}">
                <a16:creationId xmlns:a16="http://schemas.microsoft.com/office/drawing/2014/main" id="{E08629A6-829B-4394-A30A-5CB52C1BBB36}"/>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①　</a:t>
            </a:r>
            <a:r>
              <a:rPr kumimoji="1" lang="ja-JP" altLang="en-US" sz="1800" b="1" dirty="0">
                <a:latin typeface="BIZ UDPゴシック" panose="020B0400000000000000" pitchFamily="50" charset="-128"/>
                <a:ea typeface="BIZ UDPゴシック" panose="020B0400000000000000" pitchFamily="50" charset="-128"/>
              </a:rPr>
              <a:t>スマートシティ</a:t>
            </a: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180316" y="985176"/>
            <a:ext cx="9662615" cy="389893"/>
            <a:chOff x="491237" y="878538"/>
            <a:chExt cx="6781399" cy="34798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427772" y="886368"/>
              <a:ext cx="2844864"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今後の課題と取組の方向性</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142321" y="878538"/>
              <a:ext cx="2400804"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（万博開催後）の成果・到達点</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91237" y="886368"/>
              <a:ext cx="1766438" cy="340159"/>
            </a:xfrm>
            <a:prstGeom prst="homePlate">
              <a:avLst>
                <a:gd name="adj" fmla="val 0"/>
              </a:avLst>
            </a:prstGeom>
            <a:solidFill>
              <a:srgbClr val="FF000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grpSp>
      <p:pic>
        <p:nvPicPr>
          <p:cNvPr id="10" name="図 9">
            <a:extLst>
              <a:ext uri="{FF2B5EF4-FFF2-40B4-BE49-F238E27FC236}">
                <a16:creationId xmlns:a16="http://schemas.microsoft.com/office/drawing/2014/main" id="{9C0BBB7C-8C9F-4C3A-9071-3F993EE522B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4907" y="3487901"/>
            <a:ext cx="1152496" cy="696140"/>
          </a:xfrm>
          <a:prstGeom prst="rect">
            <a:avLst/>
          </a:prstGeom>
          <a:effectLst>
            <a:softEdge rad="31750"/>
          </a:effectLst>
        </p:spPr>
      </p:pic>
      <p:pic>
        <p:nvPicPr>
          <p:cNvPr id="11" name="図 10">
            <a:extLst>
              <a:ext uri="{FF2B5EF4-FFF2-40B4-BE49-F238E27FC236}">
                <a16:creationId xmlns:a16="http://schemas.microsoft.com/office/drawing/2014/main" id="{BD5DC822-2214-400C-93C9-E474C19F33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64"/>
          <a:stretch/>
        </p:blipFill>
        <p:spPr>
          <a:xfrm>
            <a:off x="1451005" y="3465236"/>
            <a:ext cx="1263846" cy="718805"/>
          </a:xfrm>
          <a:prstGeom prst="rect">
            <a:avLst/>
          </a:prstGeom>
          <a:effectLst>
            <a:softEdge rad="31750"/>
          </a:effectLst>
        </p:spPr>
      </p:pic>
      <p:sp>
        <p:nvSpPr>
          <p:cNvPr id="2" name="スライド番号プレースホルダー 1">
            <a:extLst>
              <a:ext uri="{FF2B5EF4-FFF2-40B4-BE49-F238E27FC236}">
                <a16:creationId xmlns:a16="http://schemas.microsoft.com/office/drawing/2014/main" id="{39F2D69A-C000-4E2D-A771-24B93917952B}"/>
              </a:ext>
            </a:extLst>
          </p:cNvPr>
          <p:cNvSpPr>
            <a:spLocks noGrp="1"/>
          </p:cNvSpPr>
          <p:nvPr>
            <p:ph type="sldNum" sz="quarter" idx="12"/>
          </p:nvPr>
        </p:nvSpPr>
        <p:spPr/>
        <p:txBody>
          <a:bodyPr/>
          <a:lstStyle/>
          <a:p>
            <a:fld id="{29F2EF1E-626E-4657-9017-205445D3C8E1}" type="slidenum">
              <a:rPr kumimoji="1" lang="ja-JP" altLang="en-US" smtClean="0"/>
              <a:t>47</a:t>
            </a:fld>
            <a:endParaRPr kumimoji="1" lang="ja-JP" altLang="en-US" dirty="0"/>
          </a:p>
        </p:txBody>
      </p:sp>
    </p:spTree>
    <p:extLst>
      <p:ext uri="{BB962C8B-B14F-4D97-AF65-F5344CB8AC3E}">
        <p14:creationId xmlns:p14="http://schemas.microsoft.com/office/powerpoint/2010/main" val="3175815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①　</a:t>
            </a:r>
            <a:r>
              <a:rPr kumimoji="1" lang="ja-JP" altLang="en-US" sz="1800" b="1" dirty="0">
                <a:latin typeface="BIZ UDPゴシック" panose="020B0400000000000000" pitchFamily="50" charset="-128"/>
                <a:ea typeface="BIZ UDPゴシック" panose="020B0400000000000000" pitchFamily="50" charset="-128"/>
              </a:rPr>
              <a:t>スマートシティ</a:t>
            </a:r>
          </a:p>
        </p:txBody>
      </p:sp>
      <p:sp>
        <p:nvSpPr>
          <p:cNvPr id="25" name="楕円 24">
            <a:extLst>
              <a:ext uri="{FF2B5EF4-FFF2-40B4-BE49-F238E27FC236}">
                <a16:creationId xmlns:a16="http://schemas.microsoft.com/office/drawing/2014/main" id="{7001CB8A-01EE-4F2A-9773-DDF60D221F2D}"/>
              </a:ext>
            </a:extLst>
          </p:cNvPr>
          <p:cNvSpPr/>
          <p:nvPr/>
        </p:nvSpPr>
        <p:spPr>
          <a:xfrm flipV="1">
            <a:off x="180309" y="726938"/>
            <a:ext cx="4310668" cy="520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7A608FB7-8720-4BE8-86A4-299693DCC182}"/>
              </a:ext>
            </a:extLst>
          </p:cNvPr>
          <p:cNvSpPr/>
          <p:nvPr/>
        </p:nvSpPr>
        <p:spPr>
          <a:xfrm>
            <a:off x="443883" y="1387742"/>
            <a:ext cx="9276910" cy="800625"/>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182563" marR="0" lvl="0" indent="-182563" algn="l" defTabSz="914400" rtl="0" eaLnBrk="1" fontAlgn="auto" latinLnBrk="0" hangingPunct="1">
              <a:lnSpc>
                <a:spcPct val="100000"/>
              </a:lnSpc>
              <a:spcBef>
                <a:spcPts val="0"/>
              </a:spcBef>
              <a:spcAft>
                <a:spcPts val="0"/>
              </a:spcAft>
              <a:buClrTx/>
              <a:buSzTx/>
              <a:buFontTx/>
              <a:buNone/>
              <a:tabLst/>
              <a:defRPr/>
            </a:pPr>
            <a:r>
              <a:rPr lang="ja-JP" altLang="en-US"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夢洲コンストラクションや、万博会場へのアクセス等における自動運転（レベル４）の実施、空飛ぶクルマのデモフライトなど、</a:t>
            </a:r>
            <a:r>
              <a:rPr kumimoji="1" lang="ja-JP" altLang="en-US" sz="1400" dirty="0">
                <a:solidFill>
                  <a:schemeClr val="tx1"/>
                </a:solidFill>
                <a:latin typeface="BIZ UDPゴシック" panose="020B0400000000000000" pitchFamily="50" charset="-128"/>
                <a:ea typeface="BIZ UDPゴシック" panose="020B0400000000000000" pitchFamily="50" charset="-128"/>
              </a:rPr>
              <a:t>先端的サービスの取組を実施</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大阪広域データ連携基盤（</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ORDEN</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）を構築・運用することで住民の利便性向上・都市競争力を強化</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29" name="ホームベース 4">
            <a:extLst>
              <a:ext uri="{FF2B5EF4-FFF2-40B4-BE49-F238E27FC236}">
                <a16:creationId xmlns:a16="http://schemas.microsoft.com/office/drawing/2014/main" id="{E0D4E41B-0063-4F26-B588-96C2CD058319}"/>
              </a:ext>
            </a:extLst>
          </p:cNvPr>
          <p:cNvSpPr/>
          <p:nvPr/>
        </p:nvSpPr>
        <p:spPr bwMode="gray">
          <a:xfrm>
            <a:off x="180673" y="470692"/>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443194">
              <a:defRPr/>
            </a:pPr>
            <a:r>
              <a:rPr kumimoji="1" lang="ja-JP" altLang="en-US" sz="1400" b="1" dirty="0">
                <a:solidFill>
                  <a:schemeClr val="tx1"/>
                </a:solidFill>
                <a:latin typeface="BIZ UDPゴシック" panose="020B0400000000000000" pitchFamily="50" charset="-128"/>
                <a:ea typeface="BIZ UDPゴシック" panose="020B0400000000000000" pitchFamily="50" charset="-128"/>
              </a:rPr>
              <a:t>□</a:t>
            </a:r>
            <a:r>
              <a:rPr kumimoji="1" lang="ja-JP" altLang="en-US" sz="1400" b="1" u="none" dirty="0">
                <a:solidFill>
                  <a:schemeClr val="tx1"/>
                </a:solidFill>
                <a:latin typeface="BIZ UDPゴシック" panose="020B0400000000000000" pitchFamily="50" charset="-128"/>
                <a:ea typeface="BIZ UDPゴシック" panose="020B0400000000000000" pitchFamily="50" charset="-128"/>
              </a:rPr>
              <a:t>スーパーシティ型国家戦略特区に基づく取組の推進</a:t>
            </a:r>
            <a:endParaRPr kumimoji="1" lang="en-US" altLang="ja-JP" sz="1400" b="0" u="none" dirty="0">
              <a:solidFill>
                <a:schemeClr val="tx1"/>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380A92A9-D467-4776-BD61-D8E0B320C4D5}"/>
              </a:ext>
            </a:extLst>
          </p:cNvPr>
          <p:cNvSpPr txBox="1"/>
          <p:nvPr/>
        </p:nvSpPr>
        <p:spPr>
          <a:xfrm>
            <a:off x="376617" y="2667000"/>
            <a:ext cx="6315872" cy="4549964"/>
          </a:xfrm>
          <a:prstGeom prst="rect">
            <a:avLst/>
          </a:prstGeom>
          <a:noFill/>
        </p:spPr>
        <p:txBody>
          <a:bodyPr wrap="square">
            <a:spAutoFit/>
          </a:bodyPr>
          <a:lstStyle/>
          <a:p>
            <a:r>
              <a:rPr lang="ja-JP" altLang="en-US" sz="1400" b="1" dirty="0">
                <a:latin typeface="BIZ UDPゴシック" panose="020B0400000000000000" pitchFamily="50" charset="-128"/>
                <a:ea typeface="BIZ UDPゴシック" panose="020B0400000000000000" pitchFamily="50" charset="-128"/>
              </a:rPr>
              <a:t>▶大阪スーパーシティ全体計画に基づいた取組の展開</a:t>
            </a:r>
            <a:endParaRPr lang="en-US" altLang="ja-JP" sz="1400" b="1" dirty="0">
              <a:latin typeface="BIZ UDPゴシック" panose="020B0400000000000000" pitchFamily="50" charset="-128"/>
              <a:ea typeface="BIZ UDPゴシック" panose="020B0400000000000000" pitchFamily="50" charset="-128"/>
            </a:endParaRPr>
          </a:p>
          <a:p>
            <a:pPr marL="177800" indent="-90488"/>
            <a:r>
              <a:rPr lang="ja-JP" altLang="en-US" sz="1200" dirty="0">
                <a:latin typeface="BIZ UDPゴシック" panose="020B0400000000000000" pitchFamily="50" charset="-128"/>
                <a:ea typeface="BIZ UDPゴシック" panose="020B0400000000000000" pitchFamily="50" charset="-128"/>
              </a:rPr>
              <a:t>・令和４年４月、大阪市域が「スーパーシティ型国家戦略特別区域」の指定を受け、</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同年</a:t>
            </a:r>
            <a:r>
              <a:rPr lang="en-US" altLang="ja-JP" sz="1200" dirty="0">
                <a:latin typeface="BIZ UDPゴシック" panose="020B0400000000000000" pitchFamily="50" charset="-128"/>
                <a:ea typeface="BIZ UDPゴシック" panose="020B0400000000000000" pitchFamily="50" charset="-128"/>
              </a:rPr>
              <a:t>12</a:t>
            </a:r>
            <a:r>
              <a:rPr lang="ja-JP" altLang="en-US" sz="1200" dirty="0">
                <a:latin typeface="BIZ UDPゴシック" panose="020B0400000000000000" pitchFamily="50" charset="-128"/>
                <a:ea typeface="BIZ UDPゴシック" panose="020B0400000000000000" pitchFamily="50" charset="-128"/>
              </a:rPr>
              <a:t>月に策定した</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大阪スーパーシティ全体計画</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に基づき、</a:t>
            </a:r>
            <a:r>
              <a:rPr lang="ja-JP" altLang="en-US" sz="1200" i="0" u="none" strike="noStrike" baseline="0" dirty="0">
                <a:latin typeface="BIZ UDPゴシック" panose="020B0400000000000000" pitchFamily="50" charset="-128"/>
                <a:ea typeface="BIZ UDPゴシック" panose="020B0400000000000000" pitchFamily="50" charset="-128"/>
              </a:rPr>
              <a:t>万博をマイルストーンと</a:t>
            </a:r>
            <a:br>
              <a:rPr lang="en-US" altLang="ja-JP" sz="1200" i="0" u="none" strike="noStrike" baseline="0" dirty="0">
                <a:latin typeface="BIZ UDPゴシック" panose="020B0400000000000000" pitchFamily="50" charset="-128"/>
                <a:ea typeface="BIZ UDPゴシック" panose="020B0400000000000000" pitchFamily="50" charset="-128"/>
              </a:rPr>
            </a:br>
            <a:r>
              <a:rPr lang="ja-JP" altLang="en-US" sz="1200" i="0" u="none" strike="noStrike" baseline="0" dirty="0">
                <a:latin typeface="BIZ UDPゴシック" panose="020B0400000000000000" pitchFamily="50" charset="-128"/>
                <a:ea typeface="BIZ UDPゴシック" panose="020B0400000000000000" pitchFamily="50" charset="-128"/>
              </a:rPr>
              <a:t>して取組を展開</a:t>
            </a:r>
            <a:endParaRPr lang="en-US" altLang="ja-JP" sz="1200" i="0" u="none" strike="noStrike" baseline="0" dirty="0">
              <a:latin typeface="BIZ UDPゴシック" panose="020B0400000000000000" pitchFamily="50" charset="-128"/>
              <a:ea typeface="BIZ UDPゴシック" panose="020B0400000000000000" pitchFamily="50" charset="-128"/>
            </a:endParaRPr>
          </a:p>
          <a:p>
            <a:endParaRPr lang="en-US" altLang="ja-JP" sz="900" i="0" u="none" strike="noStrike" baseline="0" dirty="0">
              <a:latin typeface="BIZ UDPゴシック" panose="020B0400000000000000" pitchFamily="50" charset="-128"/>
              <a:ea typeface="BIZ UDPゴシック" panose="020B0400000000000000" pitchFamily="50" charset="-128"/>
            </a:endParaRPr>
          </a:p>
          <a:p>
            <a:r>
              <a:rPr lang="ja-JP" altLang="en-US" sz="1200" b="1" i="0" u="none" strike="noStrike" baseline="0" dirty="0">
                <a:latin typeface="BIZ UDPゴシック" panose="020B0400000000000000" pitchFamily="50" charset="-128"/>
                <a:ea typeface="BIZ UDPゴシック" panose="020B0400000000000000" pitchFamily="50" charset="-128"/>
              </a:rPr>
              <a:t>先端的サービス</a:t>
            </a:r>
            <a:endParaRPr lang="ja-JP" altLang="en-US" sz="1200" b="0" i="0" u="none" strike="noStrike" baseline="0" dirty="0">
              <a:latin typeface="BIZ UDPゴシック" panose="020B0400000000000000" pitchFamily="50" charset="-128"/>
              <a:ea typeface="BIZ UDPゴシック" panose="020B0400000000000000" pitchFamily="50" charset="-128"/>
            </a:endParaRPr>
          </a:p>
          <a:p>
            <a:r>
              <a:rPr lang="ja-JP" altLang="en-US" sz="1200" b="1" i="0" u="none" strike="noStrike" baseline="0" dirty="0">
                <a:latin typeface="BIZ UDPゴシック" panose="020B0400000000000000" pitchFamily="50" charset="-128"/>
                <a:ea typeface="BIZ UDPゴシック" panose="020B0400000000000000" pitchFamily="50" charset="-128"/>
              </a:rPr>
              <a:t>　夢洲コンストラクション</a:t>
            </a:r>
            <a:endParaRPr lang="en-US" altLang="ja-JP" sz="1200" b="1" i="0" u="none" strike="noStrike" baseline="0" dirty="0">
              <a:latin typeface="BIZ UDPゴシック" panose="020B0400000000000000" pitchFamily="50" charset="-128"/>
              <a:ea typeface="BIZ UDPゴシック" panose="020B0400000000000000" pitchFamily="50" charset="-128"/>
            </a:endParaRPr>
          </a:p>
          <a:p>
            <a:pPr marL="90488"/>
            <a:r>
              <a:rPr lang="ja-JP" altLang="en-US" sz="1200" dirty="0">
                <a:latin typeface="BIZ UDPゴシック" panose="020B0400000000000000" pitchFamily="50" charset="-128"/>
                <a:ea typeface="BIZ UDPゴシック" panose="020B0400000000000000" pitchFamily="50" charset="-128"/>
              </a:rPr>
              <a:t>・</a:t>
            </a:r>
            <a:r>
              <a:rPr lang="en-US" altLang="ja-JP" sz="1200" b="0" i="0" u="none" strike="noStrike" baseline="0" dirty="0">
                <a:latin typeface="BIZ UDPゴシック" panose="020B0400000000000000" pitchFamily="50" charset="-128"/>
                <a:ea typeface="BIZ UDPゴシック" panose="020B0400000000000000" pitchFamily="50" charset="-128"/>
              </a:rPr>
              <a:t>AI</a:t>
            </a:r>
            <a:r>
              <a:rPr lang="ja-JP" altLang="en-US" sz="1200" b="0" i="0" u="none" strike="noStrike" baseline="0" dirty="0">
                <a:latin typeface="BIZ UDPゴシック" panose="020B0400000000000000" pitchFamily="50" charset="-128"/>
                <a:ea typeface="BIZ UDPゴシック" panose="020B0400000000000000" pitchFamily="50" charset="-128"/>
              </a:rPr>
              <a:t>カメラを活用した車両認識により、万博会場建設現場への円滑な入退場管理を実施</a:t>
            </a:r>
          </a:p>
          <a:p>
            <a:pPr marL="90488"/>
            <a:r>
              <a:rPr lang="ja-JP" altLang="en-US" sz="1200" dirty="0">
                <a:latin typeface="BIZ UDPゴシック" panose="020B0400000000000000" pitchFamily="50" charset="-128"/>
                <a:ea typeface="BIZ UDPゴシック" panose="020B0400000000000000" pitchFamily="50" charset="-128"/>
              </a:rPr>
              <a:t>・</a:t>
            </a:r>
            <a:r>
              <a:rPr lang="en-US" altLang="ja-JP" sz="1200" b="0" i="0" u="none" strike="noStrike" baseline="0" dirty="0">
                <a:latin typeface="BIZ UDPゴシック" panose="020B0400000000000000" pitchFamily="50" charset="-128"/>
                <a:ea typeface="BIZ UDPゴシック" panose="020B0400000000000000" pitchFamily="50" charset="-128"/>
              </a:rPr>
              <a:t>AI</a:t>
            </a:r>
            <a:r>
              <a:rPr lang="ja-JP" altLang="en-US" sz="1200" b="0" i="0" u="none" strike="noStrike" baseline="0" dirty="0">
                <a:latin typeface="BIZ UDPゴシック" panose="020B0400000000000000" pitchFamily="50" charset="-128"/>
                <a:ea typeface="BIZ UDPゴシック" panose="020B0400000000000000" pitchFamily="50" charset="-128"/>
              </a:rPr>
              <a:t>による局所的な気象予測提供サービスにより、天候に応じた作業予定の見直し、</a:t>
            </a:r>
            <a:br>
              <a:rPr lang="en-US" altLang="ja-JP" sz="1200" b="0" i="0" u="none" strike="noStrike" baseline="0" dirty="0">
                <a:latin typeface="BIZ UDPゴシック" panose="020B0400000000000000" pitchFamily="50" charset="-128"/>
                <a:ea typeface="BIZ UDPゴシック" panose="020B0400000000000000" pitchFamily="50" charset="-128"/>
              </a:rPr>
            </a:br>
            <a:r>
              <a:rPr lang="ja-JP" altLang="en-US" sz="1200" b="0" i="0" u="none" strike="noStrike" baseline="0" dirty="0">
                <a:latin typeface="BIZ UDPゴシック" panose="020B0400000000000000" pitchFamily="50" charset="-128"/>
                <a:ea typeface="BIZ UDPゴシック" panose="020B0400000000000000" pitchFamily="50" charset="-128"/>
              </a:rPr>
              <a:t>　作業員の健康管理に活用　等</a:t>
            </a:r>
            <a:endParaRPr lang="en-US" altLang="ja-JP" sz="1200" b="0" i="0" u="none" strike="noStrike" baseline="0" dirty="0">
              <a:latin typeface="BIZ UDPゴシック" panose="020B0400000000000000" pitchFamily="50" charset="-128"/>
              <a:ea typeface="BIZ UDPゴシック" panose="020B0400000000000000" pitchFamily="50" charset="-128"/>
            </a:endParaRPr>
          </a:p>
          <a:p>
            <a:endParaRPr lang="en-US" altLang="ja-JP" sz="900" dirty="0">
              <a:latin typeface="BIZ UDPゴシック" panose="020B0400000000000000" pitchFamily="50" charset="-128"/>
              <a:ea typeface="BIZ UDPゴシック" panose="020B0400000000000000" pitchFamily="50" charset="-128"/>
            </a:endParaRPr>
          </a:p>
          <a:p>
            <a:pPr marL="90488"/>
            <a:r>
              <a:rPr lang="ja-JP" altLang="en-US" sz="1200" b="1" i="0" u="none" strike="noStrike" baseline="0" dirty="0">
                <a:latin typeface="BIZ UDPゴシック" panose="020B0400000000000000" pitchFamily="50" charset="-128"/>
                <a:ea typeface="BIZ UDPゴシック" panose="020B0400000000000000" pitchFamily="50" charset="-128"/>
              </a:rPr>
              <a:t>大阪・関西万博</a:t>
            </a:r>
            <a:endParaRPr lang="ja-JP" altLang="en-US" sz="1200" b="0" i="0" u="none" strike="noStrike" baseline="0" dirty="0">
              <a:latin typeface="BIZ UDPゴシック" panose="020B0400000000000000" pitchFamily="50" charset="-128"/>
              <a:ea typeface="BIZ UDPゴシック" panose="020B0400000000000000" pitchFamily="50" charset="-128"/>
            </a:endParaRPr>
          </a:p>
          <a:p>
            <a:pPr marL="90488"/>
            <a:r>
              <a:rPr lang="ja-JP" altLang="en-US" sz="1200" b="0" i="0" u="none" strike="noStrike" baseline="0" dirty="0">
                <a:latin typeface="BIZ UDPゴシック" panose="020B0400000000000000" pitchFamily="50" charset="-128"/>
                <a:ea typeface="BIZ UDPゴシック" panose="020B0400000000000000" pitchFamily="50" charset="-128"/>
              </a:rPr>
              <a:t>・</a:t>
            </a:r>
            <a:r>
              <a:rPr lang="en-US" altLang="ja-JP" sz="1200" b="0" i="0" u="none" strike="noStrike" baseline="0" dirty="0">
                <a:latin typeface="BIZ UDPゴシック" panose="020B0400000000000000" pitchFamily="50" charset="-128"/>
                <a:ea typeface="BIZ UDPゴシック" panose="020B0400000000000000" pitchFamily="50" charset="-128"/>
              </a:rPr>
              <a:t>REBORN</a:t>
            </a:r>
            <a:r>
              <a:rPr lang="ja-JP" altLang="en-US" sz="1200" b="0" i="0" u="none" strike="noStrike" baseline="0" dirty="0">
                <a:latin typeface="BIZ UDPゴシック" panose="020B0400000000000000" pitchFamily="50" charset="-128"/>
                <a:ea typeface="BIZ UDPゴシック" panose="020B0400000000000000" pitchFamily="50" charset="-128"/>
              </a:rPr>
              <a:t>をテーマにオール大阪で大阪ヘルスケアパビリオンを出展し、</a:t>
            </a:r>
            <a:endParaRPr lang="en-US" altLang="ja-JP" sz="1200" b="0" i="0" u="none" strike="noStrike" baseline="0" dirty="0">
              <a:latin typeface="BIZ UDPゴシック" panose="020B0400000000000000" pitchFamily="50" charset="-128"/>
              <a:ea typeface="BIZ UDPゴシック" panose="020B0400000000000000" pitchFamily="50" charset="-128"/>
            </a:endParaRPr>
          </a:p>
          <a:p>
            <a:pPr marL="90488"/>
            <a:r>
              <a:rPr lang="ja-JP" altLang="en-US" sz="1200" dirty="0">
                <a:latin typeface="BIZ UDPゴシック" panose="020B0400000000000000" pitchFamily="50" charset="-128"/>
                <a:ea typeface="BIZ UDPゴシック" panose="020B0400000000000000" pitchFamily="50" charset="-128"/>
              </a:rPr>
              <a:t>　</a:t>
            </a:r>
            <a:r>
              <a:rPr lang="ja-JP" altLang="en-US" sz="1200" b="0" i="0" u="none" strike="noStrike" baseline="0" dirty="0">
                <a:latin typeface="BIZ UDPゴシック" panose="020B0400000000000000" pitchFamily="50" charset="-128"/>
                <a:ea typeface="BIZ UDPゴシック" panose="020B0400000000000000" pitchFamily="50" charset="-128"/>
              </a:rPr>
              <a:t>未来の医療・健康サービスを提供</a:t>
            </a:r>
            <a:endParaRPr lang="en-US" altLang="ja-JP" sz="1200" b="0" i="0" u="none" strike="noStrike" baseline="0" dirty="0">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1400"/>
              </a:lnSpc>
              <a:spcBef>
                <a:spcPts val="0"/>
              </a:spcBef>
              <a:spcAft>
                <a:spcPts val="0"/>
              </a:spcAft>
              <a:buClrTx/>
              <a:buSzTx/>
              <a:buFontTx/>
              <a:buNone/>
              <a:tabLst/>
              <a:defRPr/>
            </a:pPr>
            <a:r>
              <a:rPr lang="ja-JP" altLang="en-US" sz="1200" b="0" i="0" u="none" strike="noStrike" baseline="0" dirty="0">
                <a:latin typeface="BIZ UDPゴシック" panose="020B0400000000000000" pitchFamily="50" charset="-128"/>
                <a:ea typeface="BIZ UDPゴシック" panose="020B0400000000000000" pitchFamily="50" charset="-128"/>
              </a:rPr>
              <a:t>　・</a:t>
            </a: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万博会場へのアクセスの一部で</a:t>
            </a:r>
            <a: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EV</a:t>
            </a: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バスの自動運転（レベル４）を公道で実施</a:t>
            </a:r>
            <a:endParaRPr lang="en-US" altLang="ja-JP" sz="1200" b="0" i="0" u="none" strike="noStrike" baseline="0" dirty="0">
              <a:latin typeface="BIZ UDPゴシック" panose="020B0400000000000000" pitchFamily="50" charset="-128"/>
              <a:ea typeface="BIZ UDPゴシック" panose="020B0400000000000000" pitchFamily="50" charset="-128"/>
            </a:endParaRPr>
          </a:p>
          <a:p>
            <a:pPr marL="90488"/>
            <a:r>
              <a:rPr lang="ja-JP" altLang="en-US" sz="1200" dirty="0">
                <a:latin typeface="BIZ UDPゴシック" panose="020B0400000000000000" pitchFamily="50" charset="-128"/>
                <a:ea typeface="BIZ UDPゴシック" panose="020B0400000000000000" pitchFamily="50" charset="-128"/>
              </a:rPr>
              <a:t>・空飛ぶクルマのデモフライトを実施　等</a:t>
            </a:r>
            <a:endParaRPr lang="en-US" altLang="ja-JP" sz="1200" dirty="0">
              <a:latin typeface="BIZ UDPゴシック" panose="020B0400000000000000" pitchFamily="50" charset="-128"/>
              <a:ea typeface="BIZ UDPゴシック" panose="020B0400000000000000" pitchFamily="50" charset="-128"/>
            </a:endParaRPr>
          </a:p>
          <a:p>
            <a:pPr marL="90488"/>
            <a:endParaRPr lang="en-US" altLang="ja-JP" sz="900" b="0" i="0" u="none" strike="noStrike" baseline="0" dirty="0">
              <a:latin typeface="BIZ UDPゴシック" panose="020B0400000000000000" pitchFamily="50" charset="-128"/>
              <a:ea typeface="BIZ UDPゴシック" panose="020B0400000000000000" pitchFamily="50" charset="-128"/>
            </a:endParaRPr>
          </a:p>
          <a:p>
            <a:pPr marL="90488"/>
            <a:r>
              <a:rPr lang="ja-JP" altLang="en-US" sz="1200" b="1" dirty="0">
                <a:latin typeface="BIZ UDPゴシック" panose="020B0400000000000000" pitchFamily="50" charset="-128"/>
                <a:ea typeface="BIZ UDPゴシック" panose="020B0400000000000000" pitchFamily="50" charset="-128"/>
              </a:rPr>
              <a:t>うめきた</a:t>
            </a:r>
            <a:r>
              <a:rPr lang="en-US" altLang="ja-JP" sz="1200" b="1" dirty="0">
                <a:latin typeface="BIZ UDPゴシック" panose="020B0400000000000000" pitchFamily="50" charset="-128"/>
                <a:ea typeface="BIZ UDPゴシック" panose="020B0400000000000000" pitchFamily="50" charset="-128"/>
              </a:rPr>
              <a:t>2</a:t>
            </a:r>
            <a:r>
              <a:rPr lang="ja-JP" altLang="en-US" sz="1200" b="1" dirty="0">
                <a:latin typeface="BIZ UDPゴシック" panose="020B0400000000000000" pitchFamily="50" charset="-128"/>
                <a:ea typeface="BIZ UDPゴシック" panose="020B0400000000000000" pitchFamily="50" charset="-128"/>
              </a:rPr>
              <a:t>期</a:t>
            </a:r>
            <a:endParaRPr lang="en-US" altLang="ja-JP" sz="1200" b="1" dirty="0">
              <a:latin typeface="BIZ UDPゴシック" panose="020B0400000000000000" pitchFamily="50" charset="-128"/>
              <a:ea typeface="BIZ UDPゴシック" panose="020B0400000000000000" pitchFamily="50" charset="-128"/>
            </a:endParaRPr>
          </a:p>
          <a:p>
            <a:pPr marL="90488"/>
            <a:r>
              <a:rPr lang="ja-JP" altLang="en-US" sz="1200" b="0" i="0" u="none" strike="noStrike" baseline="0" dirty="0">
                <a:latin typeface="BIZ UDPゴシック" panose="020B0400000000000000" pitchFamily="50" charset="-128"/>
                <a:ea typeface="BIZ UDPゴシック" panose="020B0400000000000000" pitchFamily="50" charset="-128"/>
              </a:rPr>
              <a:t>・温泉利用型健康増進施設等におけるヒューマンデータと</a:t>
            </a:r>
            <a:r>
              <a:rPr lang="en-US" altLang="ja-JP" sz="1200" b="0" i="0" u="none" strike="noStrike" baseline="0" dirty="0">
                <a:latin typeface="BIZ UDPゴシック" panose="020B0400000000000000" pitchFamily="50" charset="-128"/>
                <a:ea typeface="BIZ UDPゴシック" panose="020B0400000000000000" pitchFamily="50" charset="-128"/>
              </a:rPr>
              <a:t>AI</a:t>
            </a:r>
            <a:r>
              <a:rPr lang="ja-JP" altLang="en-US" sz="1200" b="0" i="0" u="none" strike="noStrike" baseline="0" dirty="0">
                <a:latin typeface="BIZ UDPゴシック" panose="020B0400000000000000" pitchFamily="50" charset="-128"/>
                <a:ea typeface="BIZ UDPゴシック" panose="020B0400000000000000" pitchFamily="50" charset="-128"/>
              </a:rPr>
              <a:t>分析などによる</a:t>
            </a:r>
            <a:endParaRPr lang="en-US" altLang="ja-JP" sz="1200" b="0" i="0" u="none" strike="noStrike" baseline="0" dirty="0">
              <a:latin typeface="BIZ UDPゴシック" panose="020B0400000000000000" pitchFamily="50" charset="-128"/>
              <a:ea typeface="BIZ UDPゴシック" panose="020B0400000000000000" pitchFamily="50" charset="-128"/>
            </a:endParaRPr>
          </a:p>
          <a:p>
            <a:pPr marL="90488"/>
            <a:r>
              <a:rPr lang="ja-JP" altLang="en-US" sz="1200" dirty="0">
                <a:latin typeface="BIZ UDPゴシック" panose="020B0400000000000000" pitchFamily="50" charset="-128"/>
                <a:ea typeface="BIZ UDPゴシック" panose="020B0400000000000000" pitchFamily="50" charset="-128"/>
              </a:rPr>
              <a:t>　</a:t>
            </a:r>
            <a:r>
              <a:rPr lang="ja-JP" altLang="en-US" sz="1200" b="0" i="0" u="none" strike="noStrike" baseline="0" dirty="0">
                <a:latin typeface="BIZ UDPゴシック" panose="020B0400000000000000" pitchFamily="50" charset="-128"/>
                <a:ea typeface="BIZ UDPゴシック" panose="020B0400000000000000" pitchFamily="50" charset="-128"/>
              </a:rPr>
              <a:t>健康増進プログラムの提供</a:t>
            </a:r>
          </a:p>
          <a:p>
            <a:pPr marL="90488"/>
            <a:r>
              <a:rPr lang="ja-JP" altLang="en-US" sz="1200" b="0" i="0" u="none" strike="noStrike" baseline="0" dirty="0">
                <a:latin typeface="BIZ UDPゴシック" panose="020B0400000000000000" pitchFamily="50" charset="-128"/>
                <a:ea typeface="BIZ UDPゴシック" panose="020B0400000000000000" pitchFamily="50" charset="-128"/>
              </a:rPr>
              <a:t>・リアルとデジタルの融合空間の創出</a:t>
            </a:r>
            <a:endParaRPr lang="en-US" altLang="ja-JP" sz="1200" b="0" i="0" u="none" strike="noStrike" baseline="0" dirty="0">
              <a:latin typeface="BIZ UDPゴシック" panose="020B0400000000000000" pitchFamily="50" charset="-128"/>
              <a:ea typeface="BIZ UDPゴシック" panose="020B0400000000000000" pitchFamily="50" charset="-128"/>
            </a:endParaRPr>
          </a:p>
          <a:p>
            <a:pPr marL="90488"/>
            <a:endParaRPr lang="ja-JP" altLang="en-US" sz="900" b="0" i="0" u="none" strike="noStrike" baseline="0" dirty="0">
              <a:latin typeface="BIZ UDPゴシック" panose="020B0400000000000000" pitchFamily="50" charset="-128"/>
              <a:ea typeface="BIZ UDPゴシック" panose="020B0400000000000000" pitchFamily="50" charset="-128"/>
            </a:endParaRPr>
          </a:p>
          <a:p>
            <a:r>
              <a:rPr lang="ja-JP" altLang="en-US" sz="1200" b="1" i="0" u="none" strike="noStrike" baseline="0" dirty="0">
                <a:latin typeface="BIZ UDPゴシック" panose="020B0400000000000000" pitchFamily="50" charset="-128"/>
                <a:ea typeface="BIZ UDPゴシック" panose="020B0400000000000000" pitchFamily="50" charset="-128"/>
              </a:rPr>
              <a:t>特区提案</a:t>
            </a:r>
            <a:endParaRPr lang="ja-JP" altLang="en-US" sz="1200" b="0" i="0" u="none" strike="sngStrike" baseline="0" dirty="0">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dirty="0">
                <a:latin typeface="BIZ UDPゴシック" panose="020B0400000000000000" pitchFamily="50" charset="-128"/>
                <a:ea typeface="BIZ UDPゴシック" panose="020B0400000000000000" pitchFamily="50" charset="-128"/>
              </a:rPr>
              <a:t>　</a:t>
            </a:r>
            <a: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19</a:t>
            </a:r>
            <a:r>
              <a:rPr kumimoji="0" lang="zh-TW"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提案中、</a:t>
            </a:r>
            <a: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10</a:t>
            </a:r>
            <a:r>
              <a:rPr kumimoji="0" lang="zh-TW"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件実現（令和</a:t>
            </a:r>
            <a: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7</a:t>
            </a:r>
            <a:r>
              <a:rPr kumimoji="0" lang="zh-TW"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年</a:t>
            </a:r>
            <a: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10</a:t>
            </a:r>
            <a:r>
              <a:rPr kumimoji="0" lang="zh-TW"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月</a:t>
            </a:r>
            <a: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13</a:t>
            </a: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日</a:t>
            </a:r>
            <a:r>
              <a:rPr kumimoji="0" lang="zh-TW"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時点）</a:t>
            </a:r>
          </a:p>
          <a:p>
            <a:r>
              <a:rPr lang="ja-JP" altLang="en-US" sz="1200" b="0" i="0" u="none" strike="noStrike" baseline="0" dirty="0">
                <a:latin typeface="BIZ UDPゴシック" panose="020B0400000000000000" pitchFamily="50" charset="-128"/>
                <a:ea typeface="BIZ UDPゴシック" panose="020B0400000000000000" pitchFamily="50" charset="-128"/>
              </a:rPr>
              <a:t>　・</a:t>
            </a:r>
            <a:r>
              <a:rPr lang="en-US" altLang="ja-JP" sz="1200" b="0" i="0" u="none" strike="noStrike" baseline="0" dirty="0">
                <a:latin typeface="BIZ UDPゴシック" panose="020B0400000000000000" pitchFamily="50" charset="-128"/>
                <a:ea typeface="BIZ UDPゴシック" panose="020B0400000000000000" pitchFamily="50" charset="-128"/>
              </a:rPr>
              <a:t>AI</a:t>
            </a:r>
            <a:r>
              <a:rPr lang="ja-JP" altLang="en-US" sz="1200" b="0" i="0" u="none" strike="noStrike" baseline="0" dirty="0">
                <a:latin typeface="BIZ UDPゴシック" panose="020B0400000000000000" pitchFamily="50" charset="-128"/>
                <a:ea typeface="BIZ UDPゴシック" panose="020B0400000000000000" pitchFamily="50" charset="-128"/>
              </a:rPr>
              <a:t>を活用した気象予報に係る気象予報士の設置基準の緩和　</a:t>
            </a:r>
            <a:r>
              <a:rPr lang="ja-JP" altLang="en-US" sz="1200" b="0" i="0" u="none" baseline="0" dirty="0">
                <a:latin typeface="BIZ UDPゴシック" panose="020B0400000000000000" pitchFamily="50" charset="-128"/>
                <a:ea typeface="BIZ UDPゴシック" panose="020B0400000000000000" pitchFamily="50" charset="-128"/>
              </a:rPr>
              <a:t>等</a:t>
            </a:r>
            <a:endParaRPr lang="ja-JP" altLang="en-US" sz="1100" b="0" i="0" u="none" baseline="0" dirty="0">
              <a:latin typeface="BIZ UDPゴシック" panose="020B0400000000000000" pitchFamily="50" charset="-128"/>
              <a:ea typeface="BIZ UDPゴシック" panose="020B0400000000000000" pitchFamily="50" charset="-128"/>
            </a:endParaRPr>
          </a:p>
        </p:txBody>
      </p:sp>
      <p:pic>
        <p:nvPicPr>
          <p:cNvPr id="52" name="図 51">
            <a:extLst>
              <a:ext uri="{FF2B5EF4-FFF2-40B4-BE49-F238E27FC236}">
                <a16:creationId xmlns:a16="http://schemas.microsoft.com/office/drawing/2014/main" id="{E310F64B-5249-424B-9F30-BFAE6B4275AF}"/>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635246" y="5502303"/>
            <a:ext cx="3161983" cy="1318674"/>
          </a:xfrm>
          <a:prstGeom prst="rect">
            <a:avLst/>
          </a:prstGeom>
        </p:spPr>
      </p:pic>
      <p:sp>
        <p:nvSpPr>
          <p:cNvPr id="53" name="正方形/長方形 52">
            <a:extLst>
              <a:ext uri="{FF2B5EF4-FFF2-40B4-BE49-F238E27FC236}">
                <a16:creationId xmlns:a16="http://schemas.microsoft.com/office/drawing/2014/main" id="{BCE5C295-F4C2-4CA7-B12D-F853BCA57668}"/>
              </a:ext>
            </a:extLst>
          </p:cNvPr>
          <p:cNvSpPr/>
          <p:nvPr/>
        </p:nvSpPr>
        <p:spPr>
          <a:xfrm>
            <a:off x="7260042" y="6702636"/>
            <a:ext cx="2085692" cy="482778"/>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900" dirty="0">
                <a:latin typeface="BIZ UDPゴシック" panose="020B0400000000000000" pitchFamily="50" charset="-128"/>
                <a:ea typeface="BIZ UDPゴシック" panose="020B0400000000000000" pitchFamily="50" charset="-128"/>
              </a:rPr>
              <a:t>AI</a:t>
            </a:r>
            <a:r>
              <a:rPr lang="ja-JP" altLang="en-US" sz="900" dirty="0">
                <a:latin typeface="BIZ UDPゴシック" panose="020B0400000000000000" pitchFamily="50" charset="-128"/>
                <a:ea typeface="BIZ UDPゴシック" panose="020B0400000000000000" pitchFamily="50" charset="-128"/>
              </a:rPr>
              <a:t>を活用した気象予報に係る</a:t>
            </a:r>
            <a:br>
              <a:rPr lang="en-US" altLang="ja-JP" sz="900" dirty="0">
                <a:latin typeface="BIZ UDPゴシック" panose="020B0400000000000000" pitchFamily="50" charset="-128"/>
                <a:ea typeface="BIZ UDPゴシック" panose="020B0400000000000000" pitchFamily="50" charset="-128"/>
              </a:rPr>
            </a:br>
            <a:r>
              <a:rPr lang="ja-JP" altLang="en-US" sz="900" dirty="0">
                <a:latin typeface="BIZ UDPゴシック" panose="020B0400000000000000" pitchFamily="50" charset="-128"/>
                <a:ea typeface="BIZ UDPゴシック" panose="020B0400000000000000" pitchFamily="50" charset="-128"/>
              </a:rPr>
              <a:t>気象予報士の設置基準の緩和</a:t>
            </a:r>
          </a:p>
        </p:txBody>
      </p:sp>
      <p:sp>
        <p:nvSpPr>
          <p:cNvPr id="54" name="正方形/長方形 53">
            <a:extLst>
              <a:ext uri="{FF2B5EF4-FFF2-40B4-BE49-F238E27FC236}">
                <a16:creationId xmlns:a16="http://schemas.microsoft.com/office/drawing/2014/main" id="{4F74DA38-6E9F-4CF0-A00B-29BD6E200E3B}"/>
              </a:ext>
            </a:extLst>
          </p:cNvPr>
          <p:cNvSpPr/>
          <p:nvPr/>
        </p:nvSpPr>
        <p:spPr>
          <a:xfrm>
            <a:off x="6397092" y="3557798"/>
            <a:ext cx="1905796" cy="507831"/>
          </a:xfrm>
          <a:prstGeom prst="rect">
            <a:avLst/>
          </a:prstGeom>
          <a:noFill/>
        </p:spPr>
        <p:txBody>
          <a:bodyPr wrap="square" rtlCol="0">
            <a:spAutoFit/>
          </a:bodyPr>
          <a:lstStyle/>
          <a:p>
            <a:pPr algn="ctr"/>
            <a:r>
              <a:rPr lang="en-US" altLang="ja-JP" sz="900" dirty="0">
                <a:latin typeface="BIZ UDPゴシック" panose="020B0400000000000000" pitchFamily="50" charset="-128"/>
                <a:ea typeface="BIZ UDPゴシック" panose="020B0400000000000000" pitchFamily="50" charset="-128"/>
              </a:rPr>
              <a:t>AI</a:t>
            </a:r>
            <a:r>
              <a:rPr lang="ja-JP" altLang="ja-JP" sz="900" dirty="0">
                <a:latin typeface="BIZ UDPゴシック" panose="020B0400000000000000" pitchFamily="50" charset="-128"/>
                <a:ea typeface="BIZ UDPゴシック" panose="020B0400000000000000" pitchFamily="50" charset="-128"/>
              </a:rPr>
              <a:t>カメラ</a:t>
            </a:r>
            <a:r>
              <a:rPr lang="ja-JP" altLang="en-US" sz="900" dirty="0">
                <a:latin typeface="BIZ UDPゴシック" panose="020B0400000000000000" pitchFamily="50" charset="-128"/>
                <a:ea typeface="BIZ UDPゴシック" panose="020B0400000000000000" pitchFamily="50" charset="-128"/>
              </a:rPr>
              <a:t>を活用した</a:t>
            </a:r>
            <a:br>
              <a:rPr lang="en-US" altLang="ja-JP" sz="900" dirty="0">
                <a:latin typeface="BIZ UDPゴシック" panose="020B0400000000000000" pitchFamily="50" charset="-128"/>
                <a:ea typeface="BIZ UDPゴシック" panose="020B0400000000000000" pitchFamily="50" charset="-128"/>
              </a:rPr>
            </a:br>
            <a:r>
              <a:rPr lang="ja-JP" altLang="ja-JP" sz="900" dirty="0">
                <a:latin typeface="BIZ UDPゴシック" panose="020B0400000000000000" pitchFamily="50" charset="-128"/>
                <a:ea typeface="BIZ UDPゴシック" panose="020B0400000000000000" pitchFamily="50" charset="-128"/>
              </a:rPr>
              <a:t>車両認識による入退場管理</a:t>
            </a:r>
            <a:endParaRPr lang="en-US" altLang="ja-JP" sz="900" dirty="0">
              <a:latin typeface="BIZ UDPゴシック" panose="020B0400000000000000" pitchFamily="50" charset="-128"/>
              <a:ea typeface="BIZ UDPゴシック" panose="020B0400000000000000" pitchFamily="50" charset="-128"/>
            </a:endParaRPr>
          </a:p>
          <a:p>
            <a:pPr algn="ctr"/>
            <a:r>
              <a:rPr lang="ja-JP" altLang="en-US" sz="900" dirty="0">
                <a:latin typeface="BIZ UDPゴシック" panose="020B0400000000000000" pitchFamily="50" charset="-128"/>
                <a:ea typeface="BIZ UDPゴシック" panose="020B0400000000000000" pitchFamily="50" charset="-128"/>
              </a:rPr>
              <a:t>提供：株式会社大林組</a:t>
            </a:r>
            <a:endParaRPr lang="ja-JP" altLang="ja-JP" sz="900" dirty="0">
              <a:latin typeface="BIZ UDPゴシック" panose="020B0400000000000000" pitchFamily="50" charset="-128"/>
              <a:ea typeface="BIZ UDPゴシック" panose="020B0400000000000000" pitchFamily="50" charset="-128"/>
            </a:endParaRPr>
          </a:p>
        </p:txBody>
      </p:sp>
      <p:pic>
        <p:nvPicPr>
          <p:cNvPr id="55" name="図 54">
            <a:extLst>
              <a:ext uri="{FF2B5EF4-FFF2-40B4-BE49-F238E27FC236}">
                <a16:creationId xmlns:a16="http://schemas.microsoft.com/office/drawing/2014/main" id="{DC2ED170-BF15-43D5-A1C5-C63F949B0F4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626825" y="2503261"/>
            <a:ext cx="1446330" cy="1085099"/>
          </a:xfrm>
          <a:prstGeom prst="rect">
            <a:avLst/>
          </a:prstGeom>
        </p:spPr>
      </p:pic>
      <p:pic>
        <p:nvPicPr>
          <p:cNvPr id="56" name="図 55">
            <a:extLst>
              <a:ext uri="{FF2B5EF4-FFF2-40B4-BE49-F238E27FC236}">
                <a16:creationId xmlns:a16="http://schemas.microsoft.com/office/drawing/2014/main" id="{F87D5778-5299-49EB-AE76-B2894D0674D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92489" y="4110841"/>
            <a:ext cx="1435193" cy="1115610"/>
          </a:xfrm>
          <a:prstGeom prst="rect">
            <a:avLst/>
          </a:prstGeom>
        </p:spPr>
      </p:pic>
      <p:pic>
        <p:nvPicPr>
          <p:cNvPr id="58" name="図 57">
            <a:extLst>
              <a:ext uri="{FF2B5EF4-FFF2-40B4-BE49-F238E27FC236}">
                <a16:creationId xmlns:a16="http://schemas.microsoft.com/office/drawing/2014/main" id="{0927C8C7-6BE2-4310-BF96-8F421CC20FB2}"/>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285600" y="4088178"/>
            <a:ext cx="1435193" cy="1146100"/>
          </a:xfrm>
          <a:prstGeom prst="rect">
            <a:avLst/>
          </a:prstGeom>
        </p:spPr>
      </p:pic>
      <p:pic>
        <p:nvPicPr>
          <p:cNvPr id="60" name="図 59" descr="屋内, 人, 立つ, テーブル が含まれている画像&#10;&#10;AI によって生成されたコンテンツは間違っている可能性があります。">
            <a:extLst>
              <a:ext uri="{FF2B5EF4-FFF2-40B4-BE49-F238E27FC236}">
                <a16:creationId xmlns:a16="http://schemas.microsoft.com/office/drawing/2014/main" id="{F1A75F3E-38C2-43E6-9B8C-77113ECA2043}"/>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285600" y="2511575"/>
            <a:ext cx="1409230" cy="1085099"/>
          </a:xfrm>
          <a:prstGeom prst="rect">
            <a:avLst/>
          </a:prstGeom>
        </p:spPr>
      </p:pic>
      <p:sp>
        <p:nvSpPr>
          <p:cNvPr id="61" name="正方形/長方形 60">
            <a:extLst>
              <a:ext uri="{FF2B5EF4-FFF2-40B4-BE49-F238E27FC236}">
                <a16:creationId xmlns:a16="http://schemas.microsoft.com/office/drawing/2014/main" id="{E02AE492-A9F0-43A0-A2F5-EF99AC364387}"/>
              </a:ext>
            </a:extLst>
          </p:cNvPr>
          <p:cNvSpPr/>
          <p:nvPr/>
        </p:nvSpPr>
        <p:spPr>
          <a:xfrm>
            <a:off x="7989221" y="3538310"/>
            <a:ext cx="2027950" cy="449131"/>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大阪</a:t>
            </a:r>
            <a:r>
              <a:rPr lang="ja-JP" altLang="en-US" sz="900" dirty="0">
                <a:latin typeface="BIZ UDPゴシック" panose="020B0400000000000000" pitchFamily="50" charset="-128"/>
                <a:ea typeface="BIZ UDPゴシック" panose="020B0400000000000000" pitchFamily="50" charset="-128"/>
              </a:rPr>
              <a:t>ヘルスケアパビリオン</a:t>
            </a:r>
            <a:endParaRPr lang="en-US" altLang="ja-JP" sz="900" dirty="0">
              <a:latin typeface="BIZ UDPゴシック" panose="020B0400000000000000" pitchFamily="50" charset="-128"/>
              <a:ea typeface="BIZ UDPゴシック" panose="020B0400000000000000" pitchFamily="50" charset="-128"/>
            </a:endParaRPr>
          </a:p>
          <a:p>
            <a:pPr algn="ctr"/>
            <a:r>
              <a:rPr lang="ja-JP" altLang="en-US" sz="900" dirty="0">
                <a:latin typeface="BIZ UDPゴシック" panose="020B0400000000000000" pitchFamily="50" charset="-128"/>
                <a:ea typeface="BIZ UDPゴシック" panose="020B0400000000000000" pitchFamily="50" charset="-128"/>
              </a:rPr>
              <a:t>ミライのヘルスケア</a:t>
            </a:r>
          </a:p>
        </p:txBody>
      </p:sp>
      <p:sp>
        <p:nvSpPr>
          <p:cNvPr id="62" name="正方形/長方形 61">
            <a:extLst>
              <a:ext uri="{FF2B5EF4-FFF2-40B4-BE49-F238E27FC236}">
                <a16:creationId xmlns:a16="http://schemas.microsoft.com/office/drawing/2014/main" id="{FBF6DDF3-A45D-4C09-94EC-AAFED39D3672}"/>
              </a:ext>
            </a:extLst>
          </p:cNvPr>
          <p:cNvSpPr/>
          <p:nvPr/>
        </p:nvSpPr>
        <p:spPr>
          <a:xfrm>
            <a:off x="8058578" y="5245056"/>
            <a:ext cx="1889236" cy="309041"/>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空飛ぶクルマ　</a:t>
            </a:r>
            <a:r>
              <a:rPr kumimoji="1" lang="en-US" altLang="ja-JP" sz="900" kern="0" dirty="0">
                <a:latin typeface="BIZ UDPゴシック" panose="020B0400000000000000" pitchFamily="50" charset="-128"/>
                <a:ea typeface="BIZ UDPゴシック" panose="020B0400000000000000" pitchFamily="50" charset="-128"/>
              </a:rPr>
              <a:t>©SkyDrive</a:t>
            </a:r>
            <a:endParaRPr kumimoji="1" lang="ja-JP" altLang="en-US" sz="900" kern="0" dirty="0">
              <a:latin typeface="BIZ UDPゴシック" panose="020B0400000000000000" pitchFamily="50" charset="-128"/>
              <a:ea typeface="BIZ UDPゴシック" panose="020B0400000000000000" pitchFamily="50" charset="-128"/>
            </a:endParaRPr>
          </a:p>
          <a:p>
            <a:pPr algn="ctr"/>
            <a:endParaRPr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63" name="正方形/長方形 62">
            <a:extLst>
              <a:ext uri="{FF2B5EF4-FFF2-40B4-BE49-F238E27FC236}">
                <a16:creationId xmlns:a16="http://schemas.microsoft.com/office/drawing/2014/main" id="{F99C6128-EAD0-4B56-9686-4287A00DBAAF}"/>
              </a:ext>
            </a:extLst>
          </p:cNvPr>
          <p:cNvSpPr/>
          <p:nvPr/>
        </p:nvSpPr>
        <p:spPr>
          <a:xfrm>
            <a:off x="6457187" y="5296849"/>
            <a:ext cx="1889236" cy="309041"/>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自動運転バス</a:t>
            </a:r>
            <a:endParaRPr lang="en-US" altLang="ja-JP" sz="9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900" i="0" u="none" strike="noStrike" baseline="0" dirty="0">
                <a:latin typeface="BIZ UDPゴシック" panose="020B0400000000000000" pitchFamily="50" charset="-128"/>
                <a:ea typeface="BIZ UDPゴシック" panose="020B0400000000000000" pitchFamily="50" charset="-128"/>
              </a:rPr>
              <a:t>提供：</a:t>
            </a:r>
            <a:r>
              <a:rPr lang="en-US" altLang="ja-JP" sz="900" i="0" u="none" strike="noStrike" baseline="0" dirty="0">
                <a:latin typeface="BIZ UDPゴシック" panose="020B0400000000000000" pitchFamily="50" charset="-128"/>
                <a:ea typeface="BIZ UDPゴシック" panose="020B0400000000000000" pitchFamily="50" charset="-128"/>
              </a:rPr>
              <a:t>Osaka Metro</a:t>
            </a:r>
            <a:endParaRPr lang="ja-JP" altLang="en-US" sz="900" dirty="0">
              <a:latin typeface="BIZ UDPゴシック" panose="020B0400000000000000" pitchFamily="50" charset="-128"/>
              <a:ea typeface="BIZ UDPゴシック" panose="020B0400000000000000" pitchFamily="50" charset="-128"/>
            </a:endParaRPr>
          </a:p>
          <a:p>
            <a:pPr algn="ctr"/>
            <a:endParaRPr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20" name="楕円 19">
            <a:extLst>
              <a:ext uri="{FF2B5EF4-FFF2-40B4-BE49-F238E27FC236}">
                <a16:creationId xmlns:a16="http://schemas.microsoft.com/office/drawing/2014/main" id="{B286DC06-BC56-4E0D-8415-57D6180F7F78}"/>
              </a:ext>
            </a:extLst>
          </p:cNvPr>
          <p:cNvSpPr/>
          <p:nvPr/>
        </p:nvSpPr>
        <p:spPr>
          <a:xfrm>
            <a:off x="180309" y="848349"/>
            <a:ext cx="2267464" cy="428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
        <p:nvSpPr>
          <p:cNvPr id="21" name="楕円 20">
            <a:extLst>
              <a:ext uri="{FF2B5EF4-FFF2-40B4-BE49-F238E27FC236}">
                <a16:creationId xmlns:a16="http://schemas.microsoft.com/office/drawing/2014/main" id="{E89E5501-4560-4BF1-9E61-AD2381591D78}"/>
              </a:ext>
            </a:extLst>
          </p:cNvPr>
          <p:cNvSpPr/>
          <p:nvPr/>
        </p:nvSpPr>
        <p:spPr>
          <a:xfrm>
            <a:off x="194473" y="2298978"/>
            <a:ext cx="2267464" cy="36802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
        <p:nvSpPr>
          <p:cNvPr id="22" name="スライド番号プレースホルダー 1">
            <a:extLst>
              <a:ext uri="{FF2B5EF4-FFF2-40B4-BE49-F238E27FC236}">
                <a16:creationId xmlns:a16="http://schemas.microsoft.com/office/drawing/2014/main" id="{57C9E137-619B-474E-A5A6-435B3D9B10C3}"/>
              </a:ext>
            </a:extLst>
          </p:cNvPr>
          <p:cNvSpPr>
            <a:spLocks noGrp="1"/>
          </p:cNvSpPr>
          <p:nvPr>
            <p:ph type="sldNum" sz="quarter" idx="12"/>
          </p:nvPr>
        </p:nvSpPr>
        <p:spPr>
          <a:xfrm>
            <a:off x="7812484" y="6779568"/>
            <a:ext cx="2268141" cy="383297"/>
          </a:xfrm>
        </p:spPr>
        <p:txBody>
          <a:bodyPr/>
          <a:lstStyle/>
          <a:p>
            <a:fld id="{29F2EF1E-626E-4657-9017-205445D3C8E1}" type="slidenum">
              <a:rPr kumimoji="1" lang="ja-JP" altLang="en-US" smtClean="0"/>
              <a:t>48</a:t>
            </a:fld>
            <a:endParaRPr kumimoji="1" lang="ja-JP" altLang="en-US" dirty="0"/>
          </a:p>
        </p:txBody>
      </p:sp>
    </p:spTree>
    <p:extLst>
      <p:ext uri="{BB962C8B-B14F-4D97-AF65-F5344CB8AC3E}">
        <p14:creationId xmlns:p14="http://schemas.microsoft.com/office/powerpoint/2010/main" val="38981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①　</a:t>
            </a:r>
            <a:r>
              <a:rPr kumimoji="1" lang="ja-JP" altLang="en-US" sz="1800" b="1" dirty="0">
                <a:latin typeface="BIZ UDPゴシック" panose="020B0400000000000000" pitchFamily="50" charset="-128"/>
                <a:ea typeface="BIZ UDPゴシック" panose="020B0400000000000000" pitchFamily="50" charset="-128"/>
              </a:rPr>
              <a:t>スマートシティ</a:t>
            </a:r>
          </a:p>
        </p:txBody>
      </p:sp>
      <p:sp>
        <p:nvSpPr>
          <p:cNvPr id="25" name="楕円 24">
            <a:extLst>
              <a:ext uri="{FF2B5EF4-FFF2-40B4-BE49-F238E27FC236}">
                <a16:creationId xmlns:a16="http://schemas.microsoft.com/office/drawing/2014/main" id="{7001CB8A-01EE-4F2A-9773-DDF60D221F2D}"/>
              </a:ext>
            </a:extLst>
          </p:cNvPr>
          <p:cNvSpPr/>
          <p:nvPr/>
        </p:nvSpPr>
        <p:spPr>
          <a:xfrm flipV="1">
            <a:off x="180309" y="834587"/>
            <a:ext cx="2949753" cy="496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380A92A9-D467-4776-BD61-D8E0B320C4D5}"/>
              </a:ext>
            </a:extLst>
          </p:cNvPr>
          <p:cNvSpPr txBox="1"/>
          <p:nvPr/>
        </p:nvSpPr>
        <p:spPr>
          <a:xfrm>
            <a:off x="337701" y="2766790"/>
            <a:ext cx="5001893" cy="4396075"/>
          </a:xfrm>
          <a:prstGeom prst="rect">
            <a:avLst/>
          </a:prstGeom>
          <a:noFill/>
        </p:spPr>
        <p:txBody>
          <a:bodyPr wrap="square">
            <a:spAutoFit/>
          </a:bodyPr>
          <a:lstStyle/>
          <a:p>
            <a:pPr marL="88900" indent="-88900" defTabSz="371484"/>
            <a:r>
              <a:rPr lang="ja-JP" altLang="en-US" sz="1400" b="1" dirty="0">
                <a:latin typeface="BIZ UDPゴシック" panose="020B0400000000000000" pitchFamily="50" charset="-128"/>
                <a:ea typeface="BIZ UDPゴシック" panose="020B0400000000000000" pitchFamily="50" charset="-128"/>
              </a:rPr>
              <a:t>▶大阪スマートシティ戦略に基づいた取組の展開</a:t>
            </a:r>
            <a:endParaRPr lang="en-US" altLang="ja-JP" sz="1400" b="1" dirty="0">
              <a:latin typeface="BIZ UDPゴシック" panose="020B0400000000000000" pitchFamily="50" charset="-128"/>
              <a:ea typeface="BIZ UDPゴシック" panose="020B0400000000000000" pitchFamily="50" charset="-128"/>
            </a:endParaRPr>
          </a:p>
          <a:p>
            <a:pPr marL="177800" indent="-88900" defTabSz="371484"/>
            <a:r>
              <a:rPr lang="ja-JP" altLang="en-US" sz="1200" dirty="0">
                <a:latin typeface="BIZ UDPゴシック" panose="020B0400000000000000" pitchFamily="50" charset="-128"/>
                <a:ea typeface="BIZ UDPゴシック" panose="020B0400000000000000" pitchFamily="50" charset="-128"/>
              </a:rPr>
              <a:t>・大阪のスマートシティ化に向けた方向性や取組を示す指針として、府・市で策定した「大阪スマートシティ戦略」に基づき、大阪広域データ連携基盤（</a:t>
            </a:r>
            <a:r>
              <a:rPr lang="en-US" altLang="ja-JP" sz="1200" dirty="0">
                <a:latin typeface="BIZ UDPゴシック" panose="020B0400000000000000" pitchFamily="50" charset="-128"/>
                <a:ea typeface="BIZ UDPゴシック" panose="020B0400000000000000" pitchFamily="50" charset="-128"/>
              </a:rPr>
              <a:t>ORDEN</a:t>
            </a:r>
            <a:r>
              <a:rPr lang="ja-JP" altLang="en-US" sz="1200" dirty="0">
                <a:latin typeface="BIZ UDPゴシック" panose="020B0400000000000000" pitchFamily="50" charset="-128"/>
                <a:ea typeface="BIZ UDPゴシック" panose="020B0400000000000000" pitchFamily="50" charset="-128"/>
              </a:rPr>
              <a:t>）等の取組を進めることで、住民利便性を向上させるとともに、都市競争力を強化</a:t>
            </a:r>
            <a:endParaRPr lang="en-US" altLang="ja-JP" sz="1200" dirty="0">
              <a:latin typeface="BIZ UDPゴシック" panose="020B0400000000000000" pitchFamily="50" charset="-128"/>
              <a:ea typeface="BIZ UDPゴシック" panose="020B0400000000000000" pitchFamily="50" charset="-128"/>
            </a:endParaRPr>
          </a:p>
          <a:p>
            <a:pPr marL="88900" indent="-88900" defTabSz="371484">
              <a:lnSpc>
                <a:spcPts val="1950"/>
              </a:lnSpc>
            </a:pPr>
            <a:endParaRPr lang="en-US" altLang="ja-JP" sz="1200" dirty="0">
              <a:latin typeface="BIZ UDPゴシック" panose="020B0400000000000000" pitchFamily="50" charset="-128"/>
              <a:ea typeface="BIZ UDPゴシック" panose="020B0400000000000000" pitchFamily="50" charset="-128"/>
            </a:endParaRPr>
          </a:p>
          <a:p>
            <a:pPr marL="88900" indent="-88900"/>
            <a:r>
              <a:rPr lang="ja-JP" altLang="en-US" sz="1400" b="1" dirty="0">
                <a:latin typeface="BIZ UDPゴシック" panose="020B0400000000000000" pitchFamily="50" charset="-128"/>
                <a:ea typeface="BIZ UDPゴシック" panose="020B0400000000000000" pitchFamily="50" charset="-128"/>
              </a:rPr>
              <a:t>▶</a:t>
            </a:r>
            <a:r>
              <a:rPr lang="en-US" altLang="ja-JP" sz="1400" b="1" dirty="0">
                <a:latin typeface="BIZ UDPゴシック" panose="020B0400000000000000" pitchFamily="50" charset="-128"/>
                <a:ea typeface="BIZ UDPゴシック" panose="020B0400000000000000" pitchFamily="50" charset="-128"/>
              </a:rPr>
              <a:t>ORDEN</a:t>
            </a:r>
            <a:r>
              <a:rPr lang="ja-JP" altLang="en-US" sz="1400" b="1" dirty="0">
                <a:latin typeface="BIZ UDPゴシック" panose="020B0400000000000000" pitchFamily="50" charset="-128"/>
                <a:ea typeface="BIZ UDPゴシック" panose="020B0400000000000000" pitchFamily="50" charset="-128"/>
              </a:rPr>
              <a:t>を活用し、データ連携による様々な住民サービスを展開</a:t>
            </a:r>
            <a:endParaRPr lang="en-US" altLang="ja-JP" sz="1400" b="1" dirty="0">
              <a:latin typeface="BIZ UDPゴシック" panose="020B0400000000000000" pitchFamily="50" charset="-128"/>
              <a:ea typeface="BIZ UDPゴシック" panose="020B0400000000000000" pitchFamily="50" charset="-128"/>
            </a:endParaRPr>
          </a:p>
          <a:p>
            <a:pPr marL="88900" indent="-88900"/>
            <a:r>
              <a:rPr lang="ja-JP" altLang="en-US" sz="1200" dirty="0">
                <a:latin typeface="BIZ UDPゴシック" panose="020B0400000000000000" pitchFamily="50" charset="-128"/>
                <a:ea typeface="BIZ UDPゴシック" panose="020B0400000000000000" pitchFamily="50" charset="-128"/>
              </a:rPr>
              <a:t>　・官民のデータを集約し、防災や観光分野でのサービス拡充を実現</a:t>
            </a:r>
            <a:endParaRPr lang="en-US" altLang="ja-JP" sz="1200" dirty="0">
              <a:latin typeface="BIZ UDPゴシック" panose="020B0400000000000000" pitchFamily="50" charset="-128"/>
              <a:ea typeface="BIZ UDPゴシック" panose="020B0400000000000000" pitchFamily="50" charset="-128"/>
            </a:endParaRPr>
          </a:p>
          <a:p>
            <a:pPr marL="177800" indent="-177800"/>
            <a:r>
              <a:rPr lang="ja-JP" altLang="en-US" sz="1200" dirty="0">
                <a:latin typeface="BIZ UDPゴシック" panose="020B0400000000000000" pitchFamily="50" charset="-128"/>
                <a:ea typeface="BIZ UDPゴシック" panose="020B0400000000000000" pitchFamily="50" charset="-128"/>
              </a:rPr>
              <a:t>　・個人に合わせた最適な情報発信やオンライン行政手続等を提供する「</a:t>
            </a:r>
            <a:r>
              <a:rPr lang="en-US" altLang="ja-JP" sz="1200" dirty="0">
                <a:latin typeface="BIZ UDPゴシック" panose="020B0400000000000000" pitchFamily="50" charset="-128"/>
                <a:ea typeface="BIZ UDPゴシック" panose="020B0400000000000000" pitchFamily="50" charset="-128"/>
              </a:rPr>
              <a:t>my door OSAKA</a:t>
            </a:r>
            <a:r>
              <a:rPr lang="ja-JP" altLang="en-US" sz="1200" dirty="0">
                <a:latin typeface="BIZ UDPゴシック" panose="020B0400000000000000" pitchFamily="50" charset="-128"/>
                <a:ea typeface="BIZ UDPゴシック" panose="020B0400000000000000" pitchFamily="50" charset="-128"/>
              </a:rPr>
              <a:t>（マイド・ア・おおさか）」をリリース</a:t>
            </a:r>
            <a:endParaRPr lang="en-US" altLang="ja-JP" sz="1200" dirty="0">
              <a:latin typeface="BIZ UDPゴシック" panose="020B0400000000000000" pitchFamily="50" charset="-128"/>
              <a:ea typeface="BIZ UDPゴシック" panose="020B0400000000000000" pitchFamily="50" charset="-128"/>
            </a:endParaRPr>
          </a:p>
          <a:p>
            <a:pPr marL="88900" indent="-88900"/>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ID</a:t>
            </a:r>
            <a:r>
              <a:rPr lang="ja-JP" altLang="en-US" sz="1200" dirty="0">
                <a:latin typeface="BIZ UDPゴシック" panose="020B0400000000000000" pitchFamily="50" charset="-128"/>
                <a:ea typeface="BIZ UDPゴシック" panose="020B0400000000000000" pitchFamily="50" charset="-128"/>
              </a:rPr>
              <a:t>登録数：</a:t>
            </a:r>
            <a:r>
              <a:rPr lang="en-US" altLang="ja-JP" sz="1200" dirty="0">
                <a:latin typeface="BIZ UDPゴシック" panose="020B0400000000000000" pitchFamily="50" charset="-128"/>
                <a:ea typeface="BIZ UDPゴシック" panose="020B0400000000000000" pitchFamily="50" charset="-128"/>
              </a:rPr>
              <a:t>7,666</a:t>
            </a:r>
            <a:r>
              <a:rPr lang="ja-JP" altLang="en-US" sz="1200" dirty="0">
                <a:latin typeface="BIZ UDPゴシック" panose="020B0400000000000000" pitchFamily="50" charset="-128"/>
                <a:ea typeface="BIZ UDPゴシック" panose="020B0400000000000000" pitchFamily="50" charset="-128"/>
              </a:rPr>
              <a:t>（令和７年</a:t>
            </a:r>
            <a:r>
              <a:rPr lang="en-US" altLang="ja-JP" sz="1200" dirty="0">
                <a:latin typeface="BIZ UDPゴシック" panose="020B0400000000000000" pitchFamily="50" charset="-128"/>
                <a:ea typeface="BIZ UDPゴシック" panose="020B0400000000000000" pitchFamily="50" charset="-128"/>
              </a:rPr>
              <a:t>10</a:t>
            </a:r>
            <a:r>
              <a:rPr lang="ja-JP" altLang="en-US" sz="1200" dirty="0">
                <a:latin typeface="BIZ UDPゴシック" panose="020B0400000000000000" pitchFamily="50" charset="-128"/>
                <a:ea typeface="BIZ UDPゴシック" panose="020B0400000000000000" pitchFamily="50" charset="-128"/>
              </a:rPr>
              <a:t>月</a:t>
            </a:r>
            <a:r>
              <a:rPr lang="en-US" altLang="ja-JP" sz="1200" dirty="0">
                <a:latin typeface="BIZ UDPゴシック" panose="020B0400000000000000" pitchFamily="50" charset="-128"/>
                <a:ea typeface="BIZ UDPゴシック" panose="020B0400000000000000" pitchFamily="50" charset="-128"/>
              </a:rPr>
              <a:t>13</a:t>
            </a:r>
            <a:r>
              <a:rPr lang="ja-JP" altLang="en-US" sz="1200" dirty="0">
                <a:latin typeface="BIZ UDPゴシック" panose="020B0400000000000000" pitchFamily="50" charset="-128"/>
                <a:ea typeface="BIZ UDPゴシック" panose="020B0400000000000000" pitchFamily="50" charset="-128"/>
              </a:rPr>
              <a:t>日時点）</a:t>
            </a:r>
          </a:p>
          <a:p>
            <a:pPr marL="88900" indent="-88900"/>
            <a:r>
              <a:rPr lang="ja-JP" altLang="en-US" sz="1200" dirty="0">
                <a:latin typeface="BIZ UDPゴシック" panose="020B0400000000000000" pitchFamily="50" charset="-128"/>
                <a:ea typeface="BIZ UDPゴシック" panose="020B0400000000000000" pitchFamily="50" charset="-128"/>
              </a:rPr>
              <a:t>　　　　参画市町村数：３団体（令和７年１０月１３日時点）</a:t>
            </a:r>
            <a:endParaRPr lang="en-US" altLang="ja-JP" sz="1200" dirty="0">
              <a:latin typeface="BIZ UDPゴシック" panose="020B0400000000000000" pitchFamily="50" charset="-128"/>
              <a:ea typeface="BIZ UDPゴシック" panose="020B0400000000000000" pitchFamily="50" charset="-128"/>
            </a:endParaRPr>
          </a:p>
          <a:p>
            <a:pPr marL="88900" indent="-88900"/>
            <a:endParaRPr lang="en-US" altLang="ja-JP" sz="1200" dirty="0">
              <a:latin typeface="BIZ UDPゴシック" panose="020B0400000000000000" pitchFamily="50" charset="-128"/>
              <a:ea typeface="BIZ UDPゴシック" panose="020B0400000000000000" pitchFamily="50" charset="-128"/>
            </a:endParaRPr>
          </a:p>
          <a:p>
            <a:pPr marL="177800" indent="-177800"/>
            <a:r>
              <a:rPr lang="ja-JP" altLang="en-US" sz="1200" dirty="0">
                <a:latin typeface="BIZ UDPゴシック" panose="020B0400000000000000" pitchFamily="50" charset="-128"/>
                <a:ea typeface="BIZ UDPゴシック" panose="020B0400000000000000" pitchFamily="50" charset="-128"/>
              </a:rPr>
              <a:t>　・広域観光データを活用し、</a:t>
            </a:r>
            <a:r>
              <a:rPr lang="en-US" altLang="ja-JP" sz="1200" dirty="0">
                <a:latin typeface="BIZ UDPゴシック" panose="020B0400000000000000" pitchFamily="50" charset="-128"/>
                <a:ea typeface="BIZ UDPゴシック" panose="020B0400000000000000" pitchFamily="50" charset="-128"/>
              </a:rPr>
              <a:t>AI</a:t>
            </a:r>
            <a:r>
              <a:rPr lang="ja-JP" altLang="en-US" sz="1200" dirty="0">
                <a:latin typeface="BIZ UDPゴシック" panose="020B0400000000000000" pitchFamily="50" charset="-128"/>
                <a:ea typeface="BIZ UDPゴシック" panose="020B0400000000000000" pitchFamily="50" charset="-128"/>
              </a:rPr>
              <a:t>が観光コースをレコメンドするサービス「めぐろっと」を令和</a:t>
            </a:r>
            <a:r>
              <a:rPr lang="en-US" altLang="ja-JP" sz="1200" dirty="0">
                <a:latin typeface="BIZ UDPゴシック" panose="020B0400000000000000" pitchFamily="50" charset="-128"/>
                <a:ea typeface="BIZ UDPゴシック" panose="020B0400000000000000" pitchFamily="50" charset="-128"/>
              </a:rPr>
              <a:t>7</a:t>
            </a:r>
            <a:r>
              <a:rPr lang="ja-JP" altLang="en-US" sz="1200" dirty="0">
                <a:latin typeface="BIZ UDPゴシック" panose="020B0400000000000000" pitchFamily="50" charset="-128"/>
                <a:ea typeface="BIZ UDPゴシック" panose="020B0400000000000000" pitchFamily="50" charset="-128"/>
              </a:rPr>
              <a:t>年８月にリリース</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利用者数：</a:t>
            </a:r>
            <a:r>
              <a:rPr lang="en-US" altLang="ja-JP" sz="1200" dirty="0">
                <a:latin typeface="BIZ UDPゴシック" panose="020B0400000000000000" pitchFamily="50" charset="-128"/>
                <a:ea typeface="BIZ UDPゴシック" panose="020B0400000000000000" pitchFamily="50" charset="-128"/>
              </a:rPr>
              <a:t>7,344</a:t>
            </a:r>
            <a:r>
              <a:rPr lang="ja-JP" altLang="en-US" sz="1200" dirty="0">
                <a:latin typeface="BIZ UDPゴシック" panose="020B0400000000000000" pitchFamily="50" charset="-128"/>
                <a:ea typeface="BIZ UDPゴシック" panose="020B0400000000000000" pitchFamily="50" charset="-128"/>
              </a:rPr>
              <a:t>名</a:t>
            </a:r>
            <a:endParaRPr lang="en-US" altLang="ja-JP" sz="12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リリースから１０月までの約</a:t>
            </a:r>
            <a: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か月間での利用者数</a:t>
            </a:r>
            <a:endPar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spcBef>
                <a:spcPts val="0"/>
              </a:spcBef>
              <a:spcAft>
                <a:spcPts val="0"/>
              </a:spcAft>
              <a:buClrTx/>
              <a:buSzTx/>
              <a:buFontTx/>
              <a:buNone/>
              <a:tabLst/>
              <a:defRPr/>
            </a:pPr>
            <a:endPar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r>
              <a:rPr lang="ja-JP" altLang="en-US" sz="1400" b="1" dirty="0">
                <a:latin typeface="BIZ UDPゴシック" panose="020B0400000000000000" pitchFamily="50" charset="-128"/>
                <a:ea typeface="BIZ UDPゴシック" panose="020B0400000000000000" pitchFamily="50" charset="-128"/>
              </a:rPr>
              <a:t>▶スマートヘルス分野のスタートアップ支援（再掲）</a:t>
            </a:r>
            <a:endParaRPr lang="en-US" altLang="ja-JP" sz="1400" b="1" dirty="0">
              <a:latin typeface="BIZ UDPゴシック" panose="020B0400000000000000" pitchFamily="50" charset="-128"/>
              <a:ea typeface="BIZ UDPゴシック" panose="020B0400000000000000" pitchFamily="50" charset="-128"/>
            </a:endParaRPr>
          </a:p>
          <a:p>
            <a:r>
              <a:rPr lang="ja-JP" altLang="en-US" sz="1400" b="1" dirty="0">
                <a:latin typeface="BIZ UDPゴシック" panose="020B0400000000000000" pitchFamily="50" charset="-128"/>
                <a:ea typeface="BIZ UDPゴシック" panose="020B0400000000000000" pitchFamily="50" charset="-128"/>
              </a:rPr>
              <a:t>▶スーパーシティ型国家戦略特区に基づく取組の推進（再掲）</a:t>
            </a:r>
            <a:endParaRPr lang="en-US" altLang="ja-JP" sz="1400" b="1" dirty="0">
              <a:latin typeface="BIZ UDPゴシック" panose="020B0400000000000000" pitchFamily="50" charset="-128"/>
              <a:ea typeface="BIZ UDPゴシック" panose="020B0400000000000000" pitchFamily="50" charset="-128"/>
            </a:endParaRPr>
          </a:p>
          <a:p>
            <a:endParaRPr lang="en-US" altLang="ja-JP" sz="1400" b="1" dirty="0">
              <a:latin typeface="BIZ UDPゴシック" panose="020B0400000000000000" pitchFamily="50" charset="-128"/>
              <a:ea typeface="BIZ UDPゴシック" panose="020B0400000000000000" pitchFamily="50" charset="-128"/>
            </a:endParaRPr>
          </a:p>
        </p:txBody>
      </p:sp>
      <p:sp>
        <p:nvSpPr>
          <p:cNvPr id="11" name="ホームベース 4">
            <a:extLst>
              <a:ext uri="{FF2B5EF4-FFF2-40B4-BE49-F238E27FC236}">
                <a16:creationId xmlns:a16="http://schemas.microsoft.com/office/drawing/2014/main" id="{45666D5B-E908-48CF-8325-070CB81D9C6A}"/>
              </a:ext>
            </a:extLst>
          </p:cNvPr>
          <p:cNvSpPr/>
          <p:nvPr/>
        </p:nvSpPr>
        <p:spPr bwMode="gray">
          <a:xfrm>
            <a:off x="180309" y="546635"/>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443194">
              <a:defRPr/>
            </a:pPr>
            <a:r>
              <a:rPr kumimoji="1" lang="ja-JP" altLang="en-US" sz="1400" b="1" dirty="0">
                <a:solidFill>
                  <a:schemeClr val="tx1"/>
                </a:solidFill>
                <a:latin typeface="BIZ UDPゴシック" panose="020B0400000000000000" pitchFamily="50" charset="-128"/>
                <a:ea typeface="BIZ UDPゴシック" panose="020B0400000000000000" pitchFamily="50" charset="-128"/>
              </a:rPr>
              <a:t>□大阪スマートシティ戦略の推進</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pic>
        <p:nvPicPr>
          <p:cNvPr id="15" name="図 14">
            <a:extLst>
              <a:ext uri="{FF2B5EF4-FFF2-40B4-BE49-F238E27FC236}">
                <a16:creationId xmlns:a16="http://schemas.microsoft.com/office/drawing/2014/main" id="{DDA230AE-D7A4-40FE-9855-411967DEBF6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79632" y="2385418"/>
            <a:ext cx="2876501" cy="1536442"/>
          </a:xfrm>
          <a:prstGeom prst="rect">
            <a:avLst/>
          </a:prstGeom>
        </p:spPr>
      </p:pic>
      <p:sp>
        <p:nvSpPr>
          <p:cNvPr id="20" name="正方形/長方形 19">
            <a:extLst>
              <a:ext uri="{FF2B5EF4-FFF2-40B4-BE49-F238E27FC236}">
                <a16:creationId xmlns:a16="http://schemas.microsoft.com/office/drawing/2014/main" id="{AD83773E-FD31-430A-8471-D12AF4324FD7}"/>
              </a:ext>
            </a:extLst>
          </p:cNvPr>
          <p:cNvSpPr/>
          <p:nvPr/>
        </p:nvSpPr>
        <p:spPr>
          <a:xfrm>
            <a:off x="7039304" y="3880750"/>
            <a:ext cx="851214" cy="186479"/>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r>
              <a:rPr lang="en-US" altLang="ja-JP" sz="1000" dirty="0">
                <a:latin typeface="BIZ UDPゴシック" panose="020B0400000000000000" pitchFamily="50" charset="-128"/>
                <a:ea typeface="BIZ UDPゴシック" panose="020B0400000000000000" pitchFamily="50" charset="-128"/>
              </a:rPr>
              <a:t>ORDEN</a:t>
            </a:r>
            <a:endParaRPr lang="ja-JP" altLang="en-US" sz="1000" strike="sngStrike" dirty="0">
              <a:solidFill>
                <a:srgbClr val="0070C0"/>
              </a:solidFill>
              <a:highlight>
                <a:srgbClr val="FFFF00"/>
              </a:highlight>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69F7A119-26F7-4BB4-BCB4-39086464BF70}"/>
              </a:ext>
            </a:extLst>
          </p:cNvPr>
          <p:cNvSpPr/>
          <p:nvPr/>
        </p:nvSpPr>
        <p:spPr>
          <a:xfrm>
            <a:off x="6959042" y="5350608"/>
            <a:ext cx="1322615" cy="245262"/>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r>
              <a:rPr lang="en-US" altLang="ja-JP" sz="1000" dirty="0">
                <a:latin typeface="BIZ UDPゴシック" panose="020B0400000000000000" pitchFamily="50" charset="-128"/>
                <a:ea typeface="BIZ UDPゴシック" panose="020B0400000000000000" pitchFamily="50" charset="-128"/>
              </a:rPr>
              <a:t>my door OSAKA</a:t>
            </a:r>
            <a:endParaRPr lang="ja-JP" altLang="en-US" sz="1000" dirty="0">
              <a:latin typeface="BIZ UDPゴシック" panose="020B0400000000000000" pitchFamily="50" charset="-128"/>
              <a:ea typeface="BIZ UDPゴシック" panose="020B0400000000000000" pitchFamily="50" charset="-128"/>
            </a:endParaRPr>
          </a:p>
        </p:txBody>
      </p:sp>
      <p:pic>
        <p:nvPicPr>
          <p:cNvPr id="22" name="Picture 2">
            <a:extLst>
              <a:ext uri="{FF2B5EF4-FFF2-40B4-BE49-F238E27FC236}">
                <a16:creationId xmlns:a16="http://schemas.microsoft.com/office/drawing/2014/main" id="{9399105A-0E85-4E63-9772-DF197074897C}"/>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924768" y="4206618"/>
            <a:ext cx="766441" cy="1239479"/>
          </a:xfrm>
          <a:prstGeom prst="rect">
            <a:avLst/>
          </a:prstGeom>
          <a:noFill/>
          <a:extLst>
            <a:ext uri="{909E8E84-426E-40DD-AFC4-6F175D3DCCD1}">
              <a14:hiddenFill xmlns:a14="http://schemas.microsoft.com/office/drawing/2010/main">
                <a:solidFill>
                  <a:srgbClr val="FFFFFF"/>
                </a:solidFill>
              </a14:hiddenFill>
            </a:ext>
          </a:extLst>
        </p:spPr>
      </p:pic>
      <p:sp>
        <p:nvSpPr>
          <p:cNvPr id="23" name="正方形/長方形 22">
            <a:extLst>
              <a:ext uri="{FF2B5EF4-FFF2-40B4-BE49-F238E27FC236}">
                <a16:creationId xmlns:a16="http://schemas.microsoft.com/office/drawing/2014/main" id="{B7B2C3E9-8AA7-44F6-A37D-AE14ED10BCB9}"/>
              </a:ext>
            </a:extLst>
          </p:cNvPr>
          <p:cNvSpPr/>
          <p:nvPr/>
        </p:nvSpPr>
        <p:spPr>
          <a:xfrm>
            <a:off x="7176694" y="6913575"/>
            <a:ext cx="955719" cy="228840"/>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000" dirty="0">
                <a:latin typeface="BIZ UDPゴシック" panose="020B0400000000000000" pitchFamily="50" charset="-128"/>
                <a:ea typeface="BIZ UDPゴシック" panose="020B0400000000000000" pitchFamily="50" charset="-128"/>
              </a:rPr>
              <a:t>めぐろっと</a:t>
            </a:r>
            <a:endParaRPr lang="ja-JP" altLang="en-US" sz="1000" strike="sngStrike" dirty="0">
              <a:solidFill>
                <a:srgbClr val="0070C0"/>
              </a:solidFill>
              <a:highlight>
                <a:srgbClr val="FFFF00"/>
              </a:highlight>
              <a:latin typeface="BIZ UDPゴシック" panose="020B0400000000000000" pitchFamily="50" charset="-128"/>
              <a:ea typeface="BIZ UDPゴシック" panose="020B0400000000000000" pitchFamily="50" charset="-128"/>
            </a:endParaRPr>
          </a:p>
        </p:txBody>
      </p:sp>
      <p:pic>
        <p:nvPicPr>
          <p:cNvPr id="26" name="図 25">
            <a:extLst>
              <a:ext uri="{FF2B5EF4-FFF2-40B4-BE49-F238E27FC236}">
                <a16:creationId xmlns:a16="http://schemas.microsoft.com/office/drawing/2014/main" id="{402B337A-A32C-42F3-A403-743C322AF4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6405" y="4165452"/>
            <a:ext cx="2256318" cy="1239281"/>
          </a:xfrm>
          <a:prstGeom prst="rect">
            <a:avLst/>
          </a:prstGeom>
        </p:spPr>
      </p:pic>
      <p:pic>
        <p:nvPicPr>
          <p:cNvPr id="27" name="図 26">
            <a:extLst>
              <a:ext uri="{FF2B5EF4-FFF2-40B4-BE49-F238E27FC236}">
                <a16:creationId xmlns:a16="http://schemas.microsoft.com/office/drawing/2014/main" id="{249AD673-A87A-476D-94E3-C71A4AE23BBE}"/>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7222104" y="5731424"/>
            <a:ext cx="2273347" cy="1239281"/>
          </a:xfrm>
          <a:prstGeom prst="rect">
            <a:avLst/>
          </a:prstGeom>
        </p:spPr>
      </p:pic>
      <p:pic>
        <p:nvPicPr>
          <p:cNvPr id="28" name="図 27">
            <a:extLst>
              <a:ext uri="{FF2B5EF4-FFF2-40B4-BE49-F238E27FC236}">
                <a16:creationId xmlns:a16="http://schemas.microsoft.com/office/drawing/2014/main" id="{B1C9E4D4-1D45-4BA5-AD69-E8B7692241CC}"/>
              </a:ext>
            </a:extLst>
          </p:cNvPr>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a:off x="5452944" y="5767041"/>
            <a:ext cx="1717702" cy="1227732"/>
          </a:xfrm>
          <a:prstGeom prst="rect">
            <a:avLst/>
          </a:prstGeom>
        </p:spPr>
      </p:pic>
      <p:sp>
        <p:nvSpPr>
          <p:cNvPr id="3" name="スライド番号プレースホルダー 2">
            <a:extLst>
              <a:ext uri="{FF2B5EF4-FFF2-40B4-BE49-F238E27FC236}">
                <a16:creationId xmlns:a16="http://schemas.microsoft.com/office/drawing/2014/main" id="{79143F60-B79B-4B2E-9653-B6715121CAA5}"/>
              </a:ext>
            </a:extLst>
          </p:cNvPr>
          <p:cNvSpPr>
            <a:spLocks noGrp="1"/>
          </p:cNvSpPr>
          <p:nvPr>
            <p:ph type="sldNum" sz="quarter" idx="12"/>
          </p:nvPr>
        </p:nvSpPr>
        <p:spPr>
          <a:xfrm>
            <a:off x="9042723" y="6779568"/>
            <a:ext cx="1037902" cy="383297"/>
          </a:xfrm>
        </p:spPr>
        <p:txBody>
          <a:bodyPr/>
          <a:lstStyle/>
          <a:p>
            <a:fld id="{29F2EF1E-626E-4657-9017-205445D3C8E1}" type="slidenum">
              <a:rPr kumimoji="1" lang="ja-JP" altLang="en-US" smtClean="0"/>
              <a:t>49</a:t>
            </a:fld>
            <a:endParaRPr kumimoji="1" lang="ja-JP" altLang="en-US" dirty="0"/>
          </a:p>
        </p:txBody>
      </p:sp>
      <p:sp>
        <p:nvSpPr>
          <p:cNvPr id="18" name="正方形/長方形 17">
            <a:extLst>
              <a:ext uri="{FF2B5EF4-FFF2-40B4-BE49-F238E27FC236}">
                <a16:creationId xmlns:a16="http://schemas.microsoft.com/office/drawing/2014/main" id="{B78B4EF0-8932-43BA-86B9-85FEC8B11CAA}"/>
              </a:ext>
            </a:extLst>
          </p:cNvPr>
          <p:cNvSpPr/>
          <p:nvPr/>
        </p:nvSpPr>
        <p:spPr>
          <a:xfrm>
            <a:off x="424772" y="1486913"/>
            <a:ext cx="9180867" cy="601308"/>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40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大阪広域データ連携基盤（</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ORDEN</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）構築、運用し、</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ORDEN</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に集約された様々なデータを活用したサービスを拡充</a:t>
            </a:r>
          </a:p>
        </p:txBody>
      </p:sp>
      <p:sp>
        <p:nvSpPr>
          <p:cNvPr id="19" name="楕円 18">
            <a:extLst>
              <a:ext uri="{FF2B5EF4-FFF2-40B4-BE49-F238E27FC236}">
                <a16:creationId xmlns:a16="http://schemas.microsoft.com/office/drawing/2014/main" id="{EE7A67C1-978C-4357-BC8E-4E1A23B60E76}"/>
              </a:ext>
            </a:extLst>
          </p:cNvPr>
          <p:cNvSpPr/>
          <p:nvPr/>
        </p:nvSpPr>
        <p:spPr>
          <a:xfrm>
            <a:off x="180309" y="955269"/>
            <a:ext cx="2267464" cy="428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
        <p:nvSpPr>
          <p:cNvPr id="29" name="楕円 28">
            <a:extLst>
              <a:ext uri="{FF2B5EF4-FFF2-40B4-BE49-F238E27FC236}">
                <a16:creationId xmlns:a16="http://schemas.microsoft.com/office/drawing/2014/main" id="{5F39F3F6-C48C-4F58-86EC-3A9D025431B3}"/>
              </a:ext>
            </a:extLst>
          </p:cNvPr>
          <p:cNvSpPr/>
          <p:nvPr/>
        </p:nvSpPr>
        <p:spPr>
          <a:xfrm>
            <a:off x="220586" y="2343640"/>
            <a:ext cx="2267464" cy="4129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Tree>
    <p:extLst>
      <p:ext uri="{BB962C8B-B14F-4D97-AF65-F5344CB8AC3E}">
        <p14:creationId xmlns:p14="http://schemas.microsoft.com/office/powerpoint/2010/main" val="505612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838446838"/>
              </p:ext>
            </p:extLst>
          </p:nvPr>
        </p:nvGraphicFramePr>
        <p:xfrm>
          <a:off x="313267" y="881928"/>
          <a:ext cx="9587042" cy="6136934"/>
        </p:xfrm>
        <a:graphic>
          <a:graphicData uri="http://schemas.openxmlformats.org/drawingml/2006/table">
            <a:tbl>
              <a:tblPr>
                <a:tableStyleId>{2D5ABB26-0587-4C30-8999-92F81FD0307C}</a:tableStyleId>
              </a:tblPr>
              <a:tblGrid>
                <a:gridCol w="2494797">
                  <a:extLst>
                    <a:ext uri="{9D8B030D-6E8A-4147-A177-3AD203B41FA5}">
                      <a16:colId xmlns:a16="http://schemas.microsoft.com/office/drawing/2014/main" val="901775203"/>
                    </a:ext>
                  </a:extLst>
                </a:gridCol>
                <a:gridCol w="3165150">
                  <a:extLst>
                    <a:ext uri="{9D8B030D-6E8A-4147-A177-3AD203B41FA5}">
                      <a16:colId xmlns:a16="http://schemas.microsoft.com/office/drawing/2014/main" val="2895380761"/>
                    </a:ext>
                  </a:extLst>
                </a:gridCol>
                <a:gridCol w="3927095">
                  <a:extLst>
                    <a:ext uri="{9D8B030D-6E8A-4147-A177-3AD203B41FA5}">
                      <a16:colId xmlns:a16="http://schemas.microsoft.com/office/drawing/2014/main" val="925580270"/>
                    </a:ext>
                  </a:extLst>
                </a:gridCol>
              </a:tblGrid>
              <a:tr h="5909716">
                <a:tc>
                  <a:txBody>
                    <a:bodyPr/>
                    <a:lstStyle/>
                    <a:p>
                      <a:pPr marL="177800" indent="-177800" algn="l" defTabSz="443194">
                        <a:lnSpc>
                          <a:spcPct val="100000"/>
                        </a:lnSpc>
                        <a:spcBef>
                          <a:spcPts val="0"/>
                        </a:spcBef>
                        <a:spcAft>
                          <a:spcPts val="0"/>
                        </a:spcAft>
                        <a:defRPr/>
                      </a:pPr>
                      <a:r>
                        <a:rPr lang="ja-JP" altLang="en-US" sz="1200" b="1" dirty="0">
                          <a:solidFill>
                            <a:schemeClr val="tx1"/>
                          </a:solidFill>
                          <a:latin typeface="BIZ UDPゴシック" panose="020B0400000000000000" pitchFamily="50" charset="-128"/>
                          <a:ea typeface="BIZ UDPゴシック" panose="020B0400000000000000" pitchFamily="50" charset="-128"/>
                        </a:rPr>
                        <a:t>□大阪・関西が、万博のレガシーを継承した世界トップレベルの</a:t>
                      </a:r>
                      <a:br>
                        <a:rPr lang="en-US" altLang="ja-JP" sz="1200" b="1" dirty="0">
                          <a:solidFill>
                            <a:schemeClr val="tx1"/>
                          </a:solidFill>
                          <a:latin typeface="BIZ UDPゴシック" panose="020B0400000000000000" pitchFamily="50" charset="-128"/>
                          <a:ea typeface="BIZ UDPゴシック" panose="020B0400000000000000" pitchFamily="50" charset="-128"/>
                        </a:rPr>
                      </a:br>
                      <a:r>
                        <a:rPr lang="ja-JP" altLang="en-US" sz="1200" b="1" dirty="0">
                          <a:solidFill>
                            <a:schemeClr val="tx1"/>
                          </a:solidFill>
                          <a:latin typeface="BIZ UDPゴシック" panose="020B0400000000000000" pitchFamily="50" charset="-128"/>
                          <a:ea typeface="BIZ UDPゴシック" panose="020B0400000000000000" pitchFamily="50" charset="-128"/>
                        </a:rPr>
                        <a:t>スタートアップ集積拠点に</a:t>
                      </a:r>
                    </a:p>
                    <a:p>
                      <a:pPr marL="90488" indent="-90488" algn="l"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a:t>
                      </a:r>
                      <a:r>
                        <a:rPr lang="en-US" altLang="ja-JP" sz="1100" b="0" dirty="0">
                          <a:solidFill>
                            <a:schemeClr val="tx1"/>
                          </a:solidFill>
                          <a:latin typeface="BIZ UDPゴシック" panose="020B0400000000000000" pitchFamily="50" charset="-128"/>
                          <a:ea typeface="BIZ UDPゴシック" panose="020B0400000000000000" pitchFamily="50" charset="-128"/>
                        </a:rPr>
                        <a:t>GSE</a:t>
                      </a:r>
                      <a:r>
                        <a:rPr lang="ja-JP" altLang="en-US" sz="1100" b="0" dirty="0">
                          <a:solidFill>
                            <a:schemeClr val="tx1"/>
                          </a:solidFill>
                          <a:latin typeface="BIZ UDPゴシック" panose="020B0400000000000000" pitchFamily="50" charset="-128"/>
                          <a:ea typeface="BIZ UDPゴシック" panose="020B0400000000000000" pitchFamily="50" charset="-128"/>
                        </a:rPr>
                        <a:t>を契機に、日本のスタートアップエコシステムの国際的な認知度を高めるとともに、後継イベント開催などにより大阪・関西をグローバルなスタートアップ集積拠点に</a:t>
                      </a: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177800" marR="0" lvl="0" indent="-17780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GSE</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と</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GSC-O</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をスタートアップ創出・</a:t>
                      </a:r>
                      <a:b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成長の起点に</a:t>
                      </a:r>
                      <a:endParaRPr lang="en-US" altLang="ja-JP" sz="1200" b="1" i="0" u="none" strike="noStrike" noProof="0" dirty="0">
                        <a:solidFill>
                          <a:schemeClr val="tx1"/>
                        </a:solidFill>
                        <a:latin typeface="BIZ UDPゴシック" panose="020B0400000000000000" pitchFamily="50" charset="-128"/>
                        <a:ea typeface="BIZ UDPゴシック" panose="020B0400000000000000" pitchFamily="50" charset="-128"/>
                      </a:endParaRPr>
                    </a:p>
                    <a:p>
                      <a:pPr marL="85725" lvl="0" indent="-85725" algn="l">
                        <a:lnSpc>
                          <a:spcPct val="100000"/>
                        </a:lnSpc>
                        <a:spcBef>
                          <a:spcPts val="0"/>
                        </a:spcBef>
                        <a:spcAft>
                          <a:spcPts val="0"/>
                        </a:spcAft>
                        <a:buNone/>
                      </a:pPr>
                      <a:r>
                        <a:rPr lang="ja-JP" altLang="en-US" sz="1100" b="0" dirty="0">
                          <a:solidFill>
                            <a:schemeClr val="tx1"/>
                          </a:solidFill>
                          <a:latin typeface="BIZ UDPゴシック" panose="020B0400000000000000" pitchFamily="50" charset="-128"/>
                          <a:ea typeface="BIZ UDPゴシック" panose="020B0400000000000000" pitchFamily="50" charset="-128"/>
                        </a:rPr>
                        <a:t>▶万博で開催された国際イベント</a:t>
                      </a:r>
                      <a:br>
                        <a:rPr lang="en-US" altLang="ja-JP" sz="1100" b="0" dirty="0">
                          <a:solidFill>
                            <a:schemeClr val="tx1"/>
                          </a:solidFill>
                          <a:latin typeface="BIZ UDPゴシック" panose="020B0400000000000000" pitchFamily="50" charset="-128"/>
                          <a:ea typeface="BIZ UDPゴシック" panose="020B0400000000000000" pitchFamily="50" charset="-128"/>
                        </a:rPr>
                      </a:br>
                      <a:r>
                        <a:rPr lang="ja-JP" altLang="en-US" sz="1100" b="0" dirty="0">
                          <a:solidFill>
                            <a:schemeClr val="tx1"/>
                          </a:solidFill>
                          <a:latin typeface="BIZ UDPゴシック" panose="020B0400000000000000" pitchFamily="50" charset="-128"/>
                          <a:ea typeface="BIZ UDPゴシック" panose="020B0400000000000000" pitchFamily="50" charset="-128"/>
                        </a:rPr>
                        <a:t>「</a:t>
                      </a:r>
                      <a:r>
                        <a:rPr lang="en-US" altLang="ja-JP" sz="1100" b="0" dirty="0">
                          <a:solidFill>
                            <a:schemeClr val="tx1"/>
                          </a:solidFill>
                          <a:latin typeface="BIZ UDPゴシック" panose="020B0400000000000000" pitchFamily="50" charset="-128"/>
                          <a:ea typeface="BIZ UDPゴシック" panose="020B0400000000000000" pitchFamily="50" charset="-128"/>
                        </a:rPr>
                        <a:t>Global Startup EXPO 2025</a:t>
                      </a:r>
                      <a:r>
                        <a:rPr lang="ja-JP" altLang="en-US" sz="1100" b="0" dirty="0">
                          <a:solidFill>
                            <a:schemeClr val="tx1"/>
                          </a:solidFill>
                          <a:latin typeface="BIZ UDPゴシック" panose="020B0400000000000000" pitchFamily="50" charset="-128"/>
                          <a:ea typeface="BIZ UDPゴシック" panose="020B0400000000000000" pitchFamily="50" charset="-128"/>
                        </a:rPr>
                        <a:t>（</a:t>
                      </a:r>
                      <a:r>
                        <a:rPr lang="en-US" altLang="ja-JP" sz="1100" b="0" dirty="0">
                          <a:solidFill>
                            <a:schemeClr val="tx1"/>
                          </a:solidFill>
                          <a:latin typeface="BIZ UDPゴシック" panose="020B0400000000000000" pitchFamily="50" charset="-128"/>
                          <a:ea typeface="BIZ UDPゴシック" panose="020B0400000000000000" pitchFamily="50" charset="-128"/>
                        </a:rPr>
                        <a:t>GSE</a:t>
                      </a:r>
                      <a:r>
                        <a:rPr lang="ja-JP" altLang="en-US" sz="1100" b="0" dirty="0">
                          <a:solidFill>
                            <a:schemeClr val="tx1"/>
                          </a:solidFill>
                          <a:latin typeface="BIZ UDPゴシック" panose="020B0400000000000000" pitchFamily="50" charset="-128"/>
                          <a:ea typeface="BIZ UDPゴシック" panose="020B0400000000000000" pitchFamily="50" charset="-128"/>
                        </a:rPr>
                        <a:t>）」と、「</a:t>
                      </a:r>
                      <a:r>
                        <a:rPr lang="en-US" altLang="ja-JP" sz="1100" b="0" dirty="0">
                          <a:solidFill>
                            <a:schemeClr val="tx1"/>
                          </a:solidFill>
                          <a:latin typeface="BIZ UDPゴシック" panose="020B0400000000000000" pitchFamily="50" charset="-128"/>
                          <a:ea typeface="BIZ UDPゴシック" panose="020B0400000000000000" pitchFamily="50" charset="-128"/>
                        </a:rPr>
                        <a:t>Tech Osaka Summit 2025</a:t>
                      </a:r>
                      <a:r>
                        <a:rPr lang="ja-JP" altLang="en-US" sz="1100" b="0" dirty="0">
                          <a:solidFill>
                            <a:schemeClr val="tx1"/>
                          </a:solidFill>
                          <a:latin typeface="BIZ UDPゴシック" panose="020B0400000000000000" pitchFamily="50" charset="-128"/>
                          <a:ea typeface="BIZ UDPゴシック" panose="020B0400000000000000" pitchFamily="50" charset="-128"/>
                        </a:rPr>
                        <a:t>」をはじめ、大阪府・市・民間企業等が開催した様々なイベントを集めた「</a:t>
                      </a:r>
                      <a:r>
                        <a:rPr lang="en-US" altLang="ja-JP" sz="1100" b="0" dirty="0">
                          <a:solidFill>
                            <a:schemeClr val="tx1"/>
                          </a:solidFill>
                          <a:latin typeface="BIZ UDPゴシック" panose="020B0400000000000000" pitchFamily="50" charset="-128"/>
                          <a:ea typeface="BIZ UDPゴシック" panose="020B0400000000000000" pitchFamily="50" charset="-128"/>
                        </a:rPr>
                        <a:t>Global Startup Crossroads-Osaka</a:t>
                      </a:r>
                      <a:r>
                        <a:rPr lang="ja-JP" altLang="en-US" sz="1100" b="0" dirty="0">
                          <a:solidFill>
                            <a:schemeClr val="tx1"/>
                          </a:solidFill>
                          <a:latin typeface="BIZ UDPゴシック" panose="020B0400000000000000" pitchFamily="50" charset="-128"/>
                          <a:ea typeface="BIZ UDPゴシック" panose="020B0400000000000000" pitchFamily="50" charset="-128"/>
                        </a:rPr>
                        <a:t>（</a:t>
                      </a:r>
                      <a:r>
                        <a:rPr lang="en-US" altLang="ja-JP" sz="1100" b="0" dirty="0">
                          <a:solidFill>
                            <a:schemeClr val="tx1"/>
                          </a:solidFill>
                          <a:latin typeface="BIZ UDPゴシック" panose="020B0400000000000000" pitchFamily="50" charset="-128"/>
                          <a:ea typeface="BIZ UDPゴシック" panose="020B0400000000000000" pitchFamily="50" charset="-128"/>
                        </a:rPr>
                        <a:t>GSC-O</a:t>
                      </a:r>
                      <a:r>
                        <a:rPr lang="ja-JP" altLang="en-US" sz="1100" b="0" dirty="0">
                          <a:solidFill>
                            <a:schemeClr val="tx1"/>
                          </a:solidFill>
                          <a:latin typeface="BIZ UDPゴシック" panose="020B0400000000000000" pitchFamily="50" charset="-128"/>
                          <a:ea typeface="BIZ UDPゴシック" panose="020B0400000000000000" pitchFamily="50" charset="-128"/>
                        </a:rPr>
                        <a:t>）」で</a:t>
                      </a:r>
                      <a:r>
                        <a:rPr lang="ja-JP" altLang="en-US" sz="1100" b="0" strike="noStrike" dirty="0">
                          <a:solidFill>
                            <a:schemeClr val="tx1"/>
                          </a:solidFill>
                          <a:latin typeface="BIZ UDPゴシック" panose="020B0400000000000000" pitchFamily="50" charset="-128"/>
                          <a:ea typeface="BIZ UDPゴシック" panose="020B0400000000000000" pitchFamily="50" charset="-128"/>
                        </a:rPr>
                        <a:t>多数の</a:t>
                      </a:r>
                      <a:r>
                        <a:rPr lang="ja-JP" altLang="en-US" sz="1100" b="0" dirty="0">
                          <a:solidFill>
                            <a:schemeClr val="tx1"/>
                          </a:solidFill>
                          <a:latin typeface="BIZ UDPゴシック" panose="020B0400000000000000" pitchFamily="50" charset="-128"/>
                          <a:ea typeface="BIZ UDPゴシック" panose="020B0400000000000000" pitchFamily="50" charset="-128"/>
                        </a:rPr>
                        <a:t>ビジネスマッチングを実施し、</a:t>
                      </a:r>
                      <a:r>
                        <a:rPr lang="en-US" altLang="ja-JP" sz="1100" b="0" i="0" u="none" strike="noStrike" noProof="0" dirty="0" err="1">
                          <a:solidFill>
                            <a:schemeClr val="tx1"/>
                          </a:solidFill>
                          <a:latin typeface="BIZ UDPゴシック" panose="020B0400000000000000" pitchFamily="50" charset="-128"/>
                          <a:ea typeface="BIZ UDPゴシック" panose="020B0400000000000000" pitchFamily="50" charset="-128"/>
                        </a:rPr>
                        <a:t>大阪・関西の世界でのプレゼンス向上</a:t>
                      </a:r>
                      <a:r>
                        <a:rPr lang="ja-JP" altLang="en-US" sz="1100" b="0" i="0" u="none" strike="noStrike" noProof="0" dirty="0">
                          <a:solidFill>
                            <a:schemeClr val="tx1"/>
                          </a:solidFill>
                          <a:latin typeface="BIZ UDPゴシック" panose="020B0400000000000000" pitchFamily="50" charset="-128"/>
                          <a:ea typeface="BIZ UDPゴシック" panose="020B0400000000000000" pitchFamily="50" charset="-128"/>
                        </a:rPr>
                        <a:t>につながるとともに</a:t>
                      </a:r>
                      <a:r>
                        <a:rPr lang="en-US" altLang="ja-JP" sz="1100" b="0" i="0" u="none" strike="noStrike" noProof="0" dirty="0" err="1">
                          <a:solidFill>
                            <a:schemeClr val="tx1"/>
                          </a:solidFill>
                          <a:latin typeface="BIZ UDPゴシック" panose="020B0400000000000000" pitchFamily="50" charset="-128"/>
                          <a:ea typeface="BIZ UDPゴシック" panose="020B0400000000000000" pitchFamily="50" charset="-128"/>
                        </a:rPr>
                        <a:t>世界で活躍する</a:t>
                      </a:r>
                      <a:r>
                        <a:rPr lang="ja-JP" altLang="en-US" sz="1100" b="0" i="0" u="none" strike="noStrike" noProof="0" dirty="0">
                          <a:solidFill>
                            <a:schemeClr val="tx1"/>
                          </a:solidFill>
                          <a:latin typeface="BIZ UDPゴシック" panose="020B0400000000000000" pitchFamily="50" charset="-128"/>
                          <a:ea typeface="BIZ UDPゴシック" panose="020B0400000000000000" pitchFamily="50" charset="-128"/>
                        </a:rPr>
                        <a:t>スタートアップ</a:t>
                      </a:r>
                      <a:r>
                        <a:rPr lang="en-US" altLang="ja-JP" sz="1100" b="0" i="0" u="none" strike="noStrike" noProof="0" dirty="0" err="1">
                          <a:solidFill>
                            <a:schemeClr val="tx1"/>
                          </a:solidFill>
                          <a:latin typeface="BIZ UDPゴシック" panose="020B0400000000000000" pitchFamily="50" charset="-128"/>
                          <a:ea typeface="BIZ UDPゴシック" panose="020B0400000000000000" pitchFamily="50" charset="-128"/>
                        </a:rPr>
                        <a:t>輩出</a:t>
                      </a:r>
                      <a:r>
                        <a:rPr lang="ja-JP" altLang="en-US" sz="1100" b="0" i="0" u="none" strike="noStrike" noProof="0" dirty="0">
                          <a:solidFill>
                            <a:schemeClr val="tx1"/>
                          </a:solidFill>
                          <a:latin typeface="BIZ UDPゴシック" panose="020B0400000000000000" pitchFamily="50" charset="-128"/>
                          <a:ea typeface="BIZ UDPゴシック" panose="020B0400000000000000" pitchFamily="50" charset="-128"/>
                        </a:rPr>
                        <a:t>の</a:t>
                      </a:r>
                      <a:r>
                        <a:rPr lang="ja-JP" altLang="en-US" sz="1100" b="0" i="0" u="none" noProof="0" dirty="0">
                          <a:solidFill>
                            <a:schemeClr val="tx1"/>
                          </a:solidFill>
                          <a:latin typeface="BIZ UDPゴシック" panose="020B0400000000000000" pitchFamily="50" charset="-128"/>
                          <a:ea typeface="BIZ UDPゴシック" panose="020B0400000000000000" pitchFamily="50" charset="-128"/>
                        </a:rPr>
                        <a:t>促進につながった</a:t>
                      </a:r>
                      <a:endParaRPr lang="en-US" altLang="ja-JP" sz="1100" b="0" strike="sngStrike" dirty="0">
                        <a:solidFill>
                          <a:schemeClr val="tx1"/>
                        </a:solidFill>
                        <a:latin typeface="BIZ UDPゴシック" panose="020B0400000000000000" pitchFamily="50" charset="-128"/>
                        <a:ea typeface="BIZ UDPゴシック" panose="020B0400000000000000" pitchFamily="50" charset="-128"/>
                      </a:endParaRPr>
                    </a:p>
                    <a:p>
                      <a:pPr marL="85725" lvl="0" indent="-85725" algn="l">
                        <a:lnSpc>
                          <a:spcPct val="100000"/>
                        </a:lnSpc>
                        <a:spcBef>
                          <a:spcPts val="0"/>
                        </a:spcBef>
                        <a:spcAft>
                          <a:spcPts val="0"/>
                        </a:spcAft>
                        <a:buNone/>
                      </a:pPr>
                      <a:endParaRPr lang="en-US" altLang="ja-JP" sz="1200" b="1" i="0" u="none" strike="noStrike" noProof="0" dirty="0">
                        <a:solidFill>
                          <a:schemeClr val="tx1"/>
                        </a:solidFill>
                        <a:latin typeface="BIZ UDPゴシック" panose="020B0400000000000000" pitchFamily="50" charset="-128"/>
                        <a:ea typeface="BIZ UDPゴシック" panose="020B0400000000000000" pitchFamily="50" charset="-128"/>
                      </a:endParaRPr>
                    </a:p>
                    <a:p>
                      <a:pPr marL="85725" lvl="0" indent="-85725" algn="l">
                        <a:lnSpc>
                          <a:spcPct val="100000"/>
                        </a:lnSpc>
                        <a:spcBef>
                          <a:spcPts val="0"/>
                        </a:spcBef>
                        <a:spcAft>
                          <a:spcPts val="0"/>
                        </a:spcAft>
                        <a:buNone/>
                      </a:pPr>
                      <a:r>
                        <a:rPr lang="ja-JP" altLang="en-US" sz="1100" b="0" dirty="0">
                          <a:solidFill>
                            <a:schemeClr val="tx1"/>
                          </a:solidFill>
                          <a:latin typeface="BIZ UDPゴシック" panose="020B0400000000000000" pitchFamily="50" charset="-128"/>
                          <a:ea typeface="BIZ UDPゴシック" panose="020B0400000000000000" pitchFamily="50" charset="-128"/>
                        </a:rPr>
                        <a:t>▶リボーンチャレンジでのスタートアップ出展を</a:t>
                      </a:r>
                      <a:br>
                        <a:rPr lang="en-US" altLang="ja-JP" sz="1100" b="0" dirty="0">
                          <a:solidFill>
                            <a:schemeClr val="tx1"/>
                          </a:solidFill>
                          <a:latin typeface="BIZ UDPゴシック" panose="020B0400000000000000" pitchFamily="50" charset="-128"/>
                          <a:ea typeface="BIZ UDPゴシック" panose="020B0400000000000000" pitchFamily="50" charset="-128"/>
                        </a:rPr>
                      </a:br>
                      <a:r>
                        <a:rPr lang="ja-JP" altLang="en-US" sz="1100" b="0" dirty="0">
                          <a:solidFill>
                            <a:schemeClr val="tx1"/>
                          </a:solidFill>
                          <a:latin typeface="BIZ UDPゴシック" panose="020B0400000000000000" pitchFamily="50" charset="-128"/>
                          <a:ea typeface="BIZ UDPゴシック" panose="020B0400000000000000" pitchFamily="50" charset="-128"/>
                        </a:rPr>
                        <a:t>はじめ、海外パビリオンにおけるスタートアップイベントや、大阪・関西の起業家団体による起業啓発イベント等を通じて、スタートアップの新たな技術やサービスを披露し、大阪・関西のスタートアップが有するポテンシャルを国内外に発信すると同時に、</a:t>
                      </a:r>
                      <a:r>
                        <a:rPr lang="ja-JP" altLang="en-US" sz="1100" b="0" strike="noStrike" dirty="0">
                          <a:solidFill>
                            <a:schemeClr val="tx1"/>
                          </a:solidFill>
                          <a:latin typeface="BIZ UDPゴシック" panose="020B0400000000000000" pitchFamily="50" charset="-128"/>
                          <a:ea typeface="BIZ UDPゴシック" panose="020B0400000000000000" pitchFamily="50" charset="-128"/>
                        </a:rPr>
                        <a:t>国内外企業等とのビジネスマッチングの機会となった</a:t>
                      </a:r>
                      <a:endParaRPr lang="en-US" altLang="ja-JP" sz="1100" b="0" strike="noStrike"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177800" indent="-177800" algn="l">
                        <a:lnSpc>
                          <a:spcPct val="100000"/>
                        </a:lnSpc>
                        <a:spcBef>
                          <a:spcPts val="0"/>
                        </a:spcBef>
                        <a:spcAft>
                          <a:spcPts val="0"/>
                        </a:spcAft>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□万博レガシーとして国内外のスタートアップ関係者が集うグローバルイベントの継続実施</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marL="90488" marR="0" lvl="0" indent="-90488"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GSE</a:t>
                      </a:r>
                      <a:r>
                        <a:rPr kumimoji="1" lang="ja-JP" altLang="en-US" sz="1100" dirty="0">
                          <a:solidFill>
                            <a:schemeClr val="tx1"/>
                          </a:solidFill>
                          <a:latin typeface="BIZ UDPゴシック" panose="020B0400000000000000" pitchFamily="50" charset="-128"/>
                          <a:ea typeface="BIZ UDPゴシック" panose="020B0400000000000000" pitchFamily="50" charset="-128"/>
                        </a:rPr>
                        <a:t>の後継となるグローバルスタートアップイベントや</a:t>
                      </a:r>
                      <a:r>
                        <a:rPr kumimoji="1" lang="en-US" altLang="ja-JP" sz="1100" dirty="0">
                          <a:solidFill>
                            <a:schemeClr val="tx1"/>
                          </a:solidFill>
                          <a:latin typeface="BIZ UDPゴシック" panose="020B0400000000000000" pitchFamily="50" charset="-128"/>
                          <a:ea typeface="BIZ UDPゴシック" panose="020B0400000000000000" pitchFamily="50" charset="-128"/>
                        </a:rPr>
                        <a:t>Tech Osaka Summit</a:t>
                      </a:r>
                      <a:r>
                        <a:rPr kumimoji="1" lang="ja-JP" altLang="en-US" sz="1100" dirty="0">
                          <a:solidFill>
                            <a:schemeClr val="tx1"/>
                          </a:solidFill>
                          <a:latin typeface="BIZ UDPゴシック" panose="020B0400000000000000" pitchFamily="50" charset="-128"/>
                          <a:ea typeface="BIZ UDPゴシック" panose="020B0400000000000000" pitchFamily="50" charset="-128"/>
                        </a:rPr>
                        <a:t>を万博のレガシーとして継続開催</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90488" marR="0" lvl="0" indent="-90488"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・国内外の</a:t>
                      </a:r>
                      <a:r>
                        <a:rPr kumimoji="1" lang="en-US" altLang="ja-JP" sz="1100" dirty="0">
                          <a:solidFill>
                            <a:schemeClr val="tx1"/>
                          </a:solidFill>
                          <a:latin typeface="BIZ UDPゴシック" panose="020B0400000000000000" pitchFamily="50" charset="-128"/>
                          <a:ea typeface="BIZ UDPゴシック" panose="020B0400000000000000" pitchFamily="50" charset="-128"/>
                        </a:rPr>
                        <a:t>VC</a:t>
                      </a:r>
                      <a:r>
                        <a:rPr kumimoji="1" lang="ja-JP" altLang="en-US" sz="1100" dirty="0">
                          <a:solidFill>
                            <a:schemeClr val="tx1"/>
                          </a:solidFill>
                          <a:latin typeface="BIZ UDPゴシック" panose="020B0400000000000000" pitchFamily="50" charset="-128"/>
                          <a:ea typeface="BIZ UDPゴシック" panose="020B0400000000000000" pitchFamily="50" charset="-128"/>
                        </a:rPr>
                        <a:t>や事業会社の活動を府内に呼び込み、在阪支援機関および</a:t>
                      </a:r>
                      <a:r>
                        <a:rPr kumimoji="1" lang="en-US" altLang="ja-JP" sz="1100" dirty="0">
                          <a:solidFill>
                            <a:schemeClr val="tx1"/>
                          </a:solidFill>
                          <a:latin typeface="BIZ UDPゴシック" panose="020B0400000000000000" pitchFamily="50" charset="-128"/>
                          <a:ea typeface="BIZ UDPゴシック" panose="020B0400000000000000" pitchFamily="50" charset="-128"/>
                        </a:rPr>
                        <a:t>VC</a:t>
                      </a:r>
                      <a:r>
                        <a:rPr kumimoji="1" lang="ja-JP" altLang="en-US" sz="1100" dirty="0">
                          <a:solidFill>
                            <a:schemeClr val="tx1"/>
                          </a:solidFill>
                          <a:latin typeface="BIZ UDPゴシック" panose="020B0400000000000000" pitchFamily="50" charset="-128"/>
                          <a:ea typeface="BIZ UDPゴシック" panose="020B0400000000000000" pitchFamily="50" charset="-128"/>
                        </a:rPr>
                        <a:t>等との連携を促進し、ディープテック・スタートアップの支援を強化</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90488" indent="-90488" algn="l">
                        <a:lnSpc>
                          <a:spcPct val="100000"/>
                        </a:lnSpc>
                        <a:spcBef>
                          <a:spcPts val="0"/>
                        </a:spcBef>
                        <a:spcAft>
                          <a:spcPts val="0"/>
                        </a:spcAft>
                      </a:pP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marL="90488" indent="-90488" algn="l">
                        <a:lnSpc>
                          <a:spcPct val="100000"/>
                        </a:lnSpc>
                        <a:spcBef>
                          <a:spcPts val="0"/>
                        </a:spcBef>
                        <a:spcAft>
                          <a:spcPts val="0"/>
                        </a:spcAft>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□世界トップレベルのスタートアップ集積拠点を形成</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marL="90488" indent="-90488" algn="l">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（第２期スタートアップ・エコシステム拠点都市としての取組を推進）</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90488" indent="-90488" algn="l">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▶グローバル化の推進</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90488" marR="0" lvl="0" indent="-90488"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・スタートアップのグローバルマインドの醸成により、海外進出を促進</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90488" marR="0" lvl="0" indent="-90488"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・万博を契機に高まった大阪・関西への世界の注目を維持・</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ja-JP" altLang="en-US" sz="1100" dirty="0">
                          <a:solidFill>
                            <a:schemeClr val="tx1"/>
                          </a:solidFill>
                          <a:latin typeface="BIZ UDPゴシック" panose="020B0400000000000000" pitchFamily="50" charset="-128"/>
                          <a:ea typeface="BIZ UDPゴシック" panose="020B0400000000000000" pitchFamily="50" charset="-128"/>
                        </a:rPr>
                        <a:t>向上、国内外からのさらなる投資の呼び込み</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90488" marR="0" lvl="0" indent="-90488"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・万博を契機に</a:t>
                      </a:r>
                      <a:r>
                        <a:rPr kumimoji="1" lang="ja-JP" altLang="en-US" sz="1100" spc="-20" dirty="0">
                          <a:solidFill>
                            <a:schemeClr val="tx1"/>
                          </a:solidFill>
                          <a:latin typeface="BIZ UDPゴシック" panose="020B0400000000000000" pitchFamily="50" charset="-128"/>
                          <a:ea typeface="BIZ UDPゴシック" panose="020B0400000000000000" pitchFamily="50" charset="-128"/>
                        </a:rPr>
                        <a:t>生まれた「</a:t>
                      </a:r>
                      <a:r>
                        <a:rPr kumimoji="1" lang="ja-JP" altLang="en-US" sz="1100" b="0" i="0" u="none" strike="noStrike" kern="1200" cap="none" spc="-2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つながり」を元に、</a:t>
                      </a:r>
                      <a:r>
                        <a:rPr kumimoji="1" lang="en-US" altLang="ja-JP" sz="1100" b="0" i="0" u="none" strike="noStrike" kern="1200" cap="none" spc="-2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MOU</a:t>
                      </a:r>
                      <a:r>
                        <a:rPr kumimoji="1" lang="ja-JP" altLang="en-US" sz="1100" b="0" i="0" u="none" strike="noStrike" kern="1200" cap="none" spc="-2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の締結等</a:t>
                      </a:r>
                      <a:br>
                        <a:rPr kumimoji="1" lang="en-US" altLang="ja-JP" sz="1100" b="0" i="0" u="none" strike="noStrike" kern="1200" cap="none" spc="-2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2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ビジネス交流を強化</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90488" marR="0" lvl="0" indent="-90488"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▶ディープテック分野の強化</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90488" indent="-90488" algn="l">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・これらの取組などにより大阪・関西から世界で活躍する</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ja-JP" altLang="en-US" sz="1100" dirty="0">
                          <a:solidFill>
                            <a:schemeClr val="tx1"/>
                          </a:solidFill>
                          <a:latin typeface="BIZ UDPゴシック" panose="020B0400000000000000" pitchFamily="50" charset="-128"/>
                          <a:ea typeface="BIZ UDPゴシック" panose="020B0400000000000000" pitchFamily="50" charset="-128"/>
                        </a:rPr>
                        <a:t>スタートアップを連続的に輩出</a:t>
                      </a:r>
                      <a:endParaRPr kumimoji="1" lang="en-US" altLang="ja-JP" sz="1100" kern="1200" dirty="0">
                        <a:solidFill>
                          <a:schemeClr val="tx1"/>
                        </a:solidFill>
                        <a:latin typeface="BIZ UDPゴシック" panose="020B0400000000000000" pitchFamily="50" charset="-128"/>
                        <a:ea typeface="BIZ UDPゴシック" panose="020B0400000000000000" pitchFamily="50" charset="-128"/>
                        <a:cs typeface="+mn-cs"/>
                      </a:endParaRPr>
                    </a:p>
                    <a:p>
                      <a:pPr marL="90488" marR="0" lvl="0" indent="-90488"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▶大手、中堅企業のオープンイノベーションを推進し、スタートアップと既存企業の協業を促進</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90488" marR="0" lvl="0" indent="-90488" algn="l" defTabSz="959937" rtl="0" eaLnBrk="1" fontAlgn="auto" latinLnBrk="0" hangingPunct="1">
                        <a:lnSpc>
                          <a:spcPct val="100000"/>
                        </a:lnSpc>
                        <a:spcBef>
                          <a:spcPts val="0"/>
                        </a:spcBef>
                        <a:spcAft>
                          <a:spcPts val="0"/>
                        </a:spcAft>
                        <a:buClrTx/>
                        <a:buSzTx/>
                        <a:buFontTx/>
                        <a:buNone/>
                        <a:tabLst/>
                        <a:defRPr/>
                      </a:pP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b="1" dirty="0">
                          <a:solidFill>
                            <a:schemeClr val="tx1"/>
                          </a:solidFill>
                          <a:latin typeface="BIZ UDPゴシック" panose="020B0400000000000000" pitchFamily="50" charset="-128"/>
                          <a:ea typeface="BIZ UDPゴシック" panose="020B0400000000000000" pitchFamily="50" charset="-128"/>
                        </a:rPr>
                        <a:t>□スタートアップの技術の実装化</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marL="90488" indent="-90488"/>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ja-JP" altLang="en-US" sz="1100" strike="noStrike" dirty="0">
                          <a:solidFill>
                            <a:schemeClr val="tx1"/>
                          </a:solidFill>
                          <a:latin typeface="BIZ UDPゴシック" panose="020B0400000000000000" pitchFamily="50" charset="-128"/>
                          <a:ea typeface="BIZ UDPゴシック" panose="020B0400000000000000" pitchFamily="50" charset="-128"/>
                        </a:rPr>
                        <a:t>万博で披露されたスタートアップの技術を経済界をはじめオール関西で実装化するための支援を実施するなど、チャレンジを促す支援体制を強化</a:t>
                      </a:r>
                      <a:endParaRPr lang="en-US" altLang="ja-JP" sz="1100" strike="noStrike"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◆国への要望事項</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noProof="0" dirty="0">
                          <a:solidFill>
                            <a:schemeClr val="tx1"/>
                          </a:solidFill>
                          <a:latin typeface="BIZ UDPゴシック" panose="020B0400000000000000" pitchFamily="50" charset="-128"/>
                          <a:ea typeface="BIZ UDPゴシック" panose="020B0400000000000000" pitchFamily="50" charset="-128"/>
                        </a:rPr>
                        <a:t>・</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GSE</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の万博レガシーとしての大阪継続開催への支援</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92075" indent="-92075" algn="l">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・スタートアップ・エコシステム拠点都市への支援として、世界有数の海外機関による支援プログラムの充実を図るなど、スタートアップの成長に資する取組の充実と必要となる</a:t>
                      </a:r>
                      <a:br>
                        <a:rPr kumimoji="1" lang="en-US" altLang="ja-JP" sz="1100" b="0" dirty="0">
                          <a:solidFill>
                            <a:schemeClr val="tx1"/>
                          </a:solidFill>
                          <a:latin typeface="BIZ UDPゴシック" panose="020B0400000000000000" pitchFamily="50" charset="-128"/>
                          <a:ea typeface="BIZ UDPゴシック" panose="020B0400000000000000" pitchFamily="50" charset="-128"/>
                        </a:rPr>
                      </a:br>
                      <a:r>
                        <a:rPr kumimoji="1" lang="ja-JP" altLang="en-US" sz="1100" b="0" dirty="0">
                          <a:solidFill>
                            <a:schemeClr val="tx1"/>
                          </a:solidFill>
                          <a:latin typeface="BIZ UDPゴシック" panose="020B0400000000000000" pitchFamily="50" charset="-128"/>
                          <a:ea typeface="BIZ UDPゴシック" panose="020B0400000000000000" pitchFamily="50" charset="-128"/>
                        </a:rPr>
                        <a:t>財政支援</a:t>
                      </a:r>
                      <a:endParaRPr kumimoji="1" lang="en-US" altLang="ja-JP" sz="1200" b="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37" name="テキスト ボックス 36">
            <a:extLst>
              <a:ext uri="{FF2B5EF4-FFF2-40B4-BE49-F238E27FC236}">
                <a16:creationId xmlns:a16="http://schemas.microsoft.com/office/drawing/2014/main" id="{B02F3C22-1443-46B7-A977-04475234F08A}"/>
              </a:ext>
            </a:extLst>
          </p:cNvPr>
          <p:cNvSpPr txBox="1"/>
          <p:nvPr/>
        </p:nvSpPr>
        <p:spPr>
          <a:xfrm>
            <a:off x="243185" y="309349"/>
            <a:ext cx="9540000" cy="646331"/>
          </a:xfrm>
          <a:prstGeom prst="rect">
            <a:avLst/>
          </a:prstGeom>
          <a:noFill/>
          <a:ln w="6350">
            <a:noFill/>
            <a:prstDash val="solid"/>
          </a:ln>
        </p:spPr>
        <p:txBody>
          <a:bodyPr wrap="square">
            <a:spAutoFit/>
          </a:bodyPr>
          <a:lstStyle/>
          <a:p>
            <a:pPr>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lang="ja-JP" altLang="en-US" sz="1200" dirty="0">
                <a:solidFill>
                  <a:prstClr val="black"/>
                </a:solidFill>
                <a:latin typeface="BIZ UDPゴシック" panose="020B0400000000000000" pitchFamily="50" charset="-128"/>
                <a:ea typeface="BIZ UDPゴシック" panose="020B0400000000000000" pitchFamily="50" charset="-128"/>
              </a:rPr>
              <a:t>「未来社会の実験場」を体現するためには、革新的な技術やサービスを有するスタートアップの先駆的な取組を促進していく必要がある。万博会場内外において実施した多様な実証やチャレンジをレガシーとし、大阪のみならず、わが国全体の成長を加速させる。</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4" name="正方形/長方形 23">
            <a:extLst>
              <a:ext uri="{FF2B5EF4-FFF2-40B4-BE49-F238E27FC236}">
                <a16:creationId xmlns:a16="http://schemas.microsoft.com/office/drawing/2014/main" id="{E08629A6-829B-4394-A30A-5CB52C1BBB36}"/>
              </a:ext>
            </a:extLst>
          </p:cNvPr>
          <p:cNvSpPr/>
          <p:nvPr/>
        </p:nvSpPr>
        <p:spPr>
          <a:xfrm>
            <a:off x="180309" y="34143"/>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②</a:t>
            </a: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800" b="1" dirty="0">
                <a:latin typeface="BIZ UDPゴシック" panose="020B0400000000000000" pitchFamily="50" charset="-128"/>
                <a:ea typeface="BIZ UDPゴシック" panose="020B0400000000000000" pitchFamily="50" charset="-128"/>
              </a:rPr>
              <a:t>スタートアップ（ビジネス交流含む）</a:t>
            </a: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43185" y="720865"/>
            <a:ext cx="9662615" cy="389893"/>
            <a:chOff x="491237" y="878538"/>
            <a:chExt cx="6781399" cy="34798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427772" y="886368"/>
              <a:ext cx="2844864"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今後の課題と取組の方向性</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142321" y="878538"/>
              <a:ext cx="2400804"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（万博開催後）の成果・到達点</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91237" y="886368"/>
              <a:ext cx="1766438" cy="340159"/>
            </a:xfrm>
            <a:prstGeom prst="homePlate">
              <a:avLst>
                <a:gd name="adj" fmla="val 0"/>
              </a:avLst>
            </a:prstGeom>
            <a:solidFill>
              <a:srgbClr val="FF000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4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grpSp>
      <p:sp>
        <p:nvSpPr>
          <p:cNvPr id="2" name="スライド番号プレースホルダー 1">
            <a:extLst>
              <a:ext uri="{FF2B5EF4-FFF2-40B4-BE49-F238E27FC236}">
                <a16:creationId xmlns:a16="http://schemas.microsoft.com/office/drawing/2014/main" id="{6CBAE455-31A0-43D7-AA7D-04A0079BA9CD}"/>
              </a:ext>
            </a:extLst>
          </p:cNvPr>
          <p:cNvSpPr>
            <a:spLocks noGrp="1"/>
          </p:cNvSpPr>
          <p:nvPr>
            <p:ph type="sldNum" sz="quarter" idx="12"/>
          </p:nvPr>
        </p:nvSpPr>
        <p:spPr>
          <a:xfrm>
            <a:off x="7812484" y="6889964"/>
            <a:ext cx="2268141" cy="383297"/>
          </a:xfrm>
        </p:spPr>
        <p:txBody>
          <a:bodyPr/>
          <a:lstStyle/>
          <a:p>
            <a:fld id="{29F2EF1E-626E-4657-9017-205445D3C8E1}" type="slidenum">
              <a:rPr kumimoji="1" lang="ja-JP" altLang="en-US" smtClean="0"/>
              <a:t>50</a:t>
            </a:fld>
            <a:endParaRPr kumimoji="1" lang="ja-JP" altLang="en-US"/>
          </a:p>
        </p:txBody>
      </p:sp>
    </p:spTree>
    <p:extLst>
      <p:ext uri="{BB962C8B-B14F-4D97-AF65-F5344CB8AC3E}">
        <p14:creationId xmlns:p14="http://schemas.microsoft.com/office/powerpoint/2010/main" val="443425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②</a:t>
            </a: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800" b="1" dirty="0">
                <a:latin typeface="BIZ UDPゴシック" panose="020B0400000000000000" pitchFamily="50" charset="-128"/>
                <a:ea typeface="BIZ UDPゴシック" panose="020B0400000000000000" pitchFamily="50" charset="-128"/>
              </a:rPr>
              <a:t>スタートアップ（ビジネス交流含む）</a:t>
            </a:r>
          </a:p>
        </p:txBody>
      </p:sp>
      <p:sp>
        <p:nvSpPr>
          <p:cNvPr id="25" name="楕円 24">
            <a:extLst>
              <a:ext uri="{FF2B5EF4-FFF2-40B4-BE49-F238E27FC236}">
                <a16:creationId xmlns:a16="http://schemas.microsoft.com/office/drawing/2014/main" id="{7001CB8A-01EE-4F2A-9773-DDF60D221F2D}"/>
              </a:ext>
            </a:extLst>
          </p:cNvPr>
          <p:cNvSpPr/>
          <p:nvPr/>
        </p:nvSpPr>
        <p:spPr>
          <a:xfrm flipV="1">
            <a:off x="180308" y="733304"/>
            <a:ext cx="440244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7A608FB7-8720-4BE8-86A4-299693DCC182}"/>
              </a:ext>
            </a:extLst>
          </p:cNvPr>
          <p:cNvSpPr/>
          <p:nvPr/>
        </p:nvSpPr>
        <p:spPr>
          <a:xfrm>
            <a:off x="387467" y="1362508"/>
            <a:ext cx="9301862" cy="1456562"/>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87313" marR="0" lvl="0" indent="-87313" algn="l" defTabSz="443194" rtl="0" eaLnBrk="1" fontAlgn="auto" latinLnBrk="0" hangingPunct="1">
              <a:lnSpc>
                <a:spcPct val="100000"/>
              </a:lnSpc>
              <a:spcBef>
                <a:spcPts val="0"/>
              </a:spcBef>
              <a:spcAft>
                <a:spcPts val="600"/>
              </a:spcAft>
              <a:buClrTx/>
              <a:buSzTx/>
              <a:buFontTx/>
              <a:buNone/>
              <a:tabLst/>
              <a:defRPr/>
            </a:pPr>
            <a:r>
              <a:rPr lang="ja-JP" altLang="en-US" sz="1200" dirty="0">
                <a:solidFill>
                  <a:schemeClr val="tx1"/>
                </a:solidFill>
                <a:latin typeface="BIZ UDPゴシック" panose="020B0400000000000000" pitchFamily="50" charset="-128"/>
                <a:ea typeface="BIZ UDPゴシック" panose="020B0400000000000000" pitchFamily="50" charset="-128"/>
              </a:rPr>
              <a:t>・万博で開催された国際イベント「</a:t>
            </a:r>
            <a:r>
              <a:rPr lang="en-US" altLang="ja-JP" sz="1200" dirty="0">
                <a:solidFill>
                  <a:schemeClr val="tx1"/>
                </a:solidFill>
                <a:latin typeface="BIZ UDPゴシック" panose="020B0400000000000000" pitchFamily="50" charset="-128"/>
                <a:ea typeface="BIZ UDPゴシック" panose="020B0400000000000000" pitchFamily="50" charset="-128"/>
              </a:rPr>
              <a:t>Global Startup EXPO 2025</a:t>
            </a:r>
            <a:r>
              <a:rPr lang="ja-JP" altLang="en-US" sz="1200" dirty="0">
                <a:solidFill>
                  <a:schemeClr val="tx1"/>
                </a:solidFill>
                <a:latin typeface="BIZ UDPゴシック" panose="020B0400000000000000" pitchFamily="50" charset="-128"/>
                <a:ea typeface="BIZ UDPゴシック" panose="020B0400000000000000" pitchFamily="50" charset="-128"/>
              </a:rPr>
              <a:t>（</a:t>
            </a:r>
            <a:r>
              <a:rPr lang="en-US" altLang="ja-JP" sz="1200" dirty="0">
                <a:solidFill>
                  <a:schemeClr val="tx1"/>
                </a:solidFill>
                <a:latin typeface="BIZ UDPゴシック" panose="020B0400000000000000" pitchFamily="50" charset="-128"/>
                <a:ea typeface="BIZ UDPゴシック" panose="020B0400000000000000" pitchFamily="50" charset="-128"/>
              </a:rPr>
              <a:t>GSE</a:t>
            </a:r>
            <a:r>
              <a:rPr lang="ja-JP" altLang="en-US" sz="1200" dirty="0">
                <a:solidFill>
                  <a:schemeClr val="tx1"/>
                </a:solidFill>
                <a:latin typeface="BIZ UDPゴシック" panose="020B0400000000000000" pitchFamily="50" charset="-128"/>
                <a:ea typeface="BIZ UDPゴシック" panose="020B0400000000000000" pitchFamily="50" charset="-128"/>
              </a:rPr>
              <a:t>）」や、 「</a:t>
            </a:r>
            <a:r>
              <a:rPr lang="en-US" altLang="ja-JP" sz="1200" dirty="0">
                <a:solidFill>
                  <a:schemeClr val="tx1"/>
                </a:solidFill>
                <a:latin typeface="BIZ UDPゴシック" panose="020B0400000000000000" pitchFamily="50" charset="-128"/>
                <a:ea typeface="BIZ UDPゴシック" panose="020B0400000000000000" pitchFamily="50" charset="-128"/>
              </a:rPr>
              <a:t>Tech Osaka Summit 2025</a:t>
            </a:r>
            <a:r>
              <a:rPr lang="ja-JP" altLang="en-US" sz="1200" dirty="0">
                <a:solidFill>
                  <a:schemeClr val="tx1"/>
                </a:solidFill>
                <a:latin typeface="BIZ UDPゴシック" panose="020B0400000000000000" pitchFamily="50" charset="-128"/>
                <a:ea typeface="BIZ UDPゴシック" panose="020B0400000000000000" pitchFamily="50" charset="-128"/>
              </a:rPr>
              <a:t>」をはじめ、大阪府・市・</a:t>
            </a:r>
            <a:br>
              <a:rPr lang="en-US" altLang="ja-JP" sz="1200" dirty="0">
                <a:solidFill>
                  <a:schemeClr val="tx1"/>
                </a:solidFill>
                <a:latin typeface="BIZ UDPゴシック" panose="020B0400000000000000" pitchFamily="50" charset="-128"/>
                <a:ea typeface="BIZ UDPゴシック" panose="020B0400000000000000" pitchFamily="50" charset="-128"/>
              </a:rPr>
            </a:br>
            <a:r>
              <a:rPr lang="ja-JP" altLang="en-US" sz="1200" dirty="0">
                <a:solidFill>
                  <a:schemeClr val="tx1"/>
                </a:solidFill>
                <a:latin typeface="BIZ UDPゴシック" panose="020B0400000000000000" pitchFamily="50" charset="-128"/>
                <a:ea typeface="BIZ UDPゴシック" panose="020B0400000000000000" pitchFamily="50" charset="-128"/>
              </a:rPr>
              <a:t>民間企業等が開催した様々なイベントを集めた「</a:t>
            </a:r>
            <a:r>
              <a:rPr lang="en-US" altLang="ja-JP" sz="1200" dirty="0">
                <a:solidFill>
                  <a:schemeClr val="tx1"/>
                </a:solidFill>
                <a:latin typeface="BIZ UDPゴシック" panose="020B0400000000000000" pitchFamily="50" charset="-128"/>
                <a:ea typeface="BIZ UDPゴシック" panose="020B0400000000000000" pitchFamily="50" charset="-128"/>
              </a:rPr>
              <a:t>Global Startup Crossroads-Osaka</a:t>
            </a:r>
            <a:r>
              <a:rPr lang="ja-JP" altLang="en-US" sz="1200" dirty="0">
                <a:solidFill>
                  <a:schemeClr val="tx1"/>
                </a:solidFill>
                <a:latin typeface="BIZ UDPゴシック" panose="020B0400000000000000" pitchFamily="50" charset="-128"/>
                <a:ea typeface="BIZ UDPゴシック" panose="020B0400000000000000" pitchFamily="50" charset="-128"/>
              </a:rPr>
              <a:t>（</a:t>
            </a:r>
            <a:r>
              <a:rPr lang="en-US" altLang="ja-JP" sz="1200" dirty="0">
                <a:solidFill>
                  <a:schemeClr val="tx1"/>
                </a:solidFill>
                <a:latin typeface="BIZ UDPゴシック" panose="020B0400000000000000" pitchFamily="50" charset="-128"/>
                <a:ea typeface="BIZ UDPゴシック" panose="020B0400000000000000" pitchFamily="50" charset="-128"/>
              </a:rPr>
              <a:t>GSC-O</a:t>
            </a:r>
            <a:r>
              <a:rPr lang="ja-JP" altLang="en-US" sz="1200" dirty="0">
                <a:solidFill>
                  <a:schemeClr val="tx1"/>
                </a:solidFill>
                <a:latin typeface="BIZ UDPゴシック" panose="020B0400000000000000" pitchFamily="50" charset="-128"/>
                <a:ea typeface="BIZ UDPゴシック" panose="020B0400000000000000" pitchFamily="50" charset="-128"/>
              </a:rPr>
              <a:t>）」</a:t>
            </a:r>
            <a:r>
              <a:rPr lang="ja-JP" altLang="en-US" sz="1200" b="0" dirty="0">
                <a:solidFill>
                  <a:schemeClr val="tx1"/>
                </a:solidFill>
                <a:latin typeface="BIZ UDPゴシック" panose="020B0400000000000000" pitchFamily="50" charset="-128"/>
                <a:ea typeface="BIZ UDPゴシック" panose="020B0400000000000000" pitchFamily="50" charset="-128"/>
              </a:rPr>
              <a:t>で</a:t>
            </a:r>
            <a:r>
              <a:rPr lang="ja-JP" altLang="en-US" sz="1200" b="0" strike="noStrike" dirty="0">
                <a:solidFill>
                  <a:schemeClr val="tx1"/>
                </a:solidFill>
                <a:latin typeface="BIZ UDPゴシック" panose="020B0400000000000000" pitchFamily="50" charset="-128"/>
                <a:ea typeface="BIZ UDPゴシック" panose="020B0400000000000000" pitchFamily="50" charset="-128"/>
              </a:rPr>
              <a:t>多数の</a:t>
            </a:r>
            <a:r>
              <a:rPr lang="ja-JP" altLang="en-US" sz="1200" b="0" dirty="0">
                <a:solidFill>
                  <a:schemeClr val="tx1"/>
                </a:solidFill>
                <a:latin typeface="BIZ UDPゴシック" panose="020B0400000000000000" pitchFamily="50" charset="-128"/>
                <a:ea typeface="BIZ UDPゴシック" panose="020B0400000000000000" pitchFamily="50" charset="-128"/>
              </a:rPr>
              <a:t>ビジネスマッチングを</a:t>
            </a:r>
            <a:br>
              <a:rPr lang="en-US" altLang="ja-JP" sz="1200" b="0" dirty="0">
                <a:solidFill>
                  <a:schemeClr val="tx1"/>
                </a:solidFill>
                <a:latin typeface="BIZ UDPゴシック" panose="020B0400000000000000" pitchFamily="50" charset="-128"/>
                <a:ea typeface="BIZ UDPゴシック" panose="020B0400000000000000" pitchFamily="50" charset="-128"/>
              </a:rPr>
            </a:br>
            <a:r>
              <a:rPr lang="ja-JP" altLang="en-US" sz="1200" b="0" dirty="0">
                <a:solidFill>
                  <a:schemeClr val="tx1"/>
                </a:solidFill>
                <a:latin typeface="BIZ UDPゴシック" panose="020B0400000000000000" pitchFamily="50" charset="-128"/>
                <a:ea typeface="BIZ UDPゴシック" panose="020B0400000000000000" pitchFamily="50" charset="-128"/>
              </a:rPr>
              <a:t>実施し、</a:t>
            </a:r>
            <a:r>
              <a:rPr lang="en-US" altLang="ja-JP" sz="1200" b="0" i="0" u="none" strike="noStrike" noProof="0" dirty="0" err="1">
                <a:solidFill>
                  <a:schemeClr val="tx1"/>
                </a:solidFill>
                <a:latin typeface="BIZ UDPゴシック" panose="020B0400000000000000" pitchFamily="50" charset="-128"/>
                <a:ea typeface="BIZ UDPゴシック" panose="020B0400000000000000" pitchFamily="50" charset="-128"/>
              </a:rPr>
              <a:t>大阪・関西の世界でのプレゼンス向上</a:t>
            </a:r>
            <a:r>
              <a:rPr lang="ja-JP" altLang="en-US" sz="1200" b="0" i="0" u="none" strike="noStrike" noProof="0" dirty="0">
                <a:solidFill>
                  <a:schemeClr val="tx1"/>
                </a:solidFill>
                <a:latin typeface="BIZ UDPゴシック" panose="020B0400000000000000" pitchFamily="50" charset="-128"/>
                <a:ea typeface="BIZ UDPゴシック" panose="020B0400000000000000" pitchFamily="50" charset="-128"/>
              </a:rPr>
              <a:t>につながるとともに</a:t>
            </a:r>
            <a:r>
              <a:rPr lang="en-US" altLang="ja-JP" sz="1200" b="0" i="0" u="none" strike="noStrike" noProof="0" dirty="0" err="1">
                <a:solidFill>
                  <a:schemeClr val="tx1"/>
                </a:solidFill>
                <a:latin typeface="BIZ UDPゴシック" panose="020B0400000000000000" pitchFamily="50" charset="-128"/>
                <a:ea typeface="BIZ UDPゴシック" panose="020B0400000000000000" pitchFamily="50" charset="-128"/>
              </a:rPr>
              <a:t>世界で活躍する</a:t>
            </a:r>
            <a:r>
              <a:rPr lang="ja-JP" altLang="en-US" sz="1200" b="0" i="0" u="none" strike="noStrike" noProof="0" dirty="0">
                <a:solidFill>
                  <a:schemeClr val="tx1"/>
                </a:solidFill>
                <a:latin typeface="BIZ UDPゴシック" panose="020B0400000000000000" pitchFamily="50" charset="-128"/>
                <a:ea typeface="BIZ UDPゴシック" panose="020B0400000000000000" pitchFamily="50" charset="-128"/>
              </a:rPr>
              <a:t>スタートアップ</a:t>
            </a:r>
            <a:r>
              <a:rPr lang="en-US" altLang="ja-JP" sz="1200" b="0" i="0" u="none" strike="noStrike" noProof="0" dirty="0" err="1">
                <a:solidFill>
                  <a:schemeClr val="tx1"/>
                </a:solidFill>
                <a:latin typeface="BIZ UDPゴシック" panose="020B0400000000000000" pitchFamily="50" charset="-128"/>
                <a:ea typeface="BIZ UDPゴシック" panose="020B0400000000000000" pitchFamily="50" charset="-128"/>
              </a:rPr>
              <a:t>輩出</a:t>
            </a:r>
            <a:r>
              <a:rPr lang="ja-JP" altLang="en-US" sz="1200" b="0" i="0" u="none" strike="noStrike" noProof="0" dirty="0">
                <a:solidFill>
                  <a:schemeClr val="tx1"/>
                </a:solidFill>
                <a:latin typeface="BIZ UDPゴシック" panose="020B0400000000000000" pitchFamily="50" charset="-128"/>
                <a:ea typeface="BIZ UDPゴシック" panose="020B0400000000000000" pitchFamily="50" charset="-128"/>
              </a:rPr>
              <a:t>の</a:t>
            </a:r>
            <a:r>
              <a:rPr lang="ja-JP" altLang="en-US" sz="1200" b="0" i="0" u="none" noProof="0" dirty="0">
                <a:solidFill>
                  <a:schemeClr val="tx1"/>
                </a:solidFill>
                <a:latin typeface="BIZ UDPゴシック" panose="020B0400000000000000" pitchFamily="50" charset="-128"/>
                <a:ea typeface="BIZ UDPゴシック" panose="020B0400000000000000" pitchFamily="50" charset="-128"/>
              </a:rPr>
              <a:t>促進につながった</a:t>
            </a:r>
            <a:endParaRPr lang="en-US" altLang="ja-JP" sz="1200" b="0" strike="sngStrike" dirty="0">
              <a:solidFill>
                <a:schemeClr val="tx1"/>
              </a:solidFill>
              <a:latin typeface="BIZ UDPゴシック" panose="020B0400000000000000" pitchFamily="50" charset="-128"/>
              <a:ea typeface="BIZ UDPゴシック" panose="020B0400000000000000" pitchFamily="50" charset="-128"/>
            </a:endParaRPr>
          </a:p>
          <a:p>
            <a:pPr marL="87313" indent="-87313" defTabSz="443194">
              <a:spcAft>
                <a:spcPts val="600"/>
              </a:spcAft>
              <a:defRPr/>
            </a:pPr>
            <a:r>
              <a:rPr lang="ja-JP" altLang="en-US" sz="1200" dirty="0">
                <a:solidFill>
                  <a:schemeClr val="tx1"/>
                </a:solidFill>
                <a:latin typeface="BIZ UDPゴシック" panose="020B0400000000000000" pitchFamily="50" charset="-128"/>
                <a:ea typeface="BIZ UDPゴシック" panose="020B0400000000000000" pitchFamily="50" charset="-128"/>
              </a:rPr>
              <a:t>・</a:t>
            </a:r>
            <a:r>
              <a:rPr lang="ja-JP" altLang="en-US" sz="1200" b="0" dirty="0">
                <a:solidFill>
                  <a:schemeClr val="tx1"/>
                </a:solidFill>
                <a:latin typeface="BIZ UDPゴシック" panose="020B0400000000000000" pitchFamily="50" charset="-128"/>
                <a:ea typeface="BIZ UDPゴシック" panose="020B0400000000000000" pitchFamily="50" charset="-128"/>
              </a:rPr>
              <a:t>リボーンチャレンジでのスタートアップ出展をはじめ、海外パビリオンにおけるスタートアップイベントや、大阪・関西の起業家団体による</a:t>
            </a:r>
            <a:br>
              <a:rPr lang="en-US" altLang="ja-JP" sz="1200" b="0" dirty="0">
                <a:solidFill>
                  <a:schemeClr val="tx1"/>
                </a:solidFill>
                <a:latin typeface="BIZ UDPゴシック" panose="020B0400000000000000" pitchFamily="50" charset="-128"/>
                <a:ea typeface="BIZ UDPゴシック" panose="020B0400000000000000" pitchFamily="50" charset="-128"/>
              </a:rPr>
            </a:br>
            <a:r>
              <a:rPr lang="ja-JP" altLang="en-US" sz="1200" b="0" dirty="0">
                <a:solidFill>
                  <a:schemeClr val="tx1"/>
                </a:solidFill>
                <a:latin typeface="BIZ UDPゴシック" panose="020B0400000000000000" pitchFamily="50" charset="-128"/>
                <a:ea typeface="BIZ UDPゴシック" panose="020B0400000000000000" pitchFamily="50" charset="-128"/>
              </a:rPr>
              <a:t>起業啓発イベント等を通じて、スタートアップの新たな技術やサービスを披露し、大阪・関西のスタートアップが有するポテンシャルを</a:t>
            </a:r>
            <a:br>
              <a:rPr lang="en-US" altLang="ja-JP" sz="1200" b="0" dirty="0">
                <a:solidFill>
                  <a:schemeClr val="tx1"/>
                </a:solidFill>
                <a:latin typeface="BIZ UDPゴシック" panose="020B0400000000000000" pitchFamily="50" charset="-128"/>
                <a:ea typeface="BIZ UDPゴシック" panose="020B0400000000000000" pitchFamily="50" charset="-128"/>
              </a:rPr>
            </a:br>
            <a:r>
              <a:rPr lang="ja-JP" altLang="en-US" sz="1200" b="0" dirty="0">
                <a:solidFill>
                  <a:schemeClr val="tx1"/>
                </a:solidFill>
                <a:latin typeface="BIZ UDPゴシック" panose="020B0400000000000000" pitchFamily="50" charset="-128"/>
                <a:ea typeface="BIZ UDPゴシック" panose="020B0400000000000000" pitchFamily="50" charset="-128"/>
              </a:rPr>
              <a:t>国内外に発信すると同時に、</a:t>
            </a:r>
            <a:r>
              <a:rPr lang="ja-JP" altLang="en-US" sz="1200" b="0" strike="noStrike" dirty="0">
                <a:solidFill>
                  <a:schemeClr val="tx1"/>
                </a:solidFill>
                <a:latin typeface="BIZ UDPゴシック" panose="020B0400000000000000" pitchFamily="50" charset="-128"/>
                <a:ea typeface="BIZ UDPゴシック" panose="020B0400000000000000" pitchFamily="50" charset="-128"/>
              </a:rPr>
              <a:t>国内外企業等とのビジネスマッチングの機会となった</a:t>
            </a:r>
            <a:endParaRPr lang="en-US" altLang="ja-JP" sz="1200" b="0" strike="noStrike" dirty="0">
              <a:solidFill>
                <a:schemeClr val="tx1"/>
              </a:solidFill>
              <a:latin typeface="BIZ UDPゴシック" panose="020B0400000000000000" pitchFamily="50" charset="-128"/>
              <a:ea typeface="BIZ UDPゴシック" panose="020B0400000000000000" pitchFamily="50" charset="-128"/>
            </a:endParaRPr>
          </a:p>
        </p:txBody>
      </p:sp>
      <p:sp>
        <p:nvSpPr>
          <p:cNvPr id="29" name="ホームベース 4">
            <a:extLst>
              <a:ext uri="{FF2B5EF4-FFF2-40B4-BE49-F238E27FC236}">
                <a16:creationId xmlns:a16="http://schemas.microsoft.com/office/drawing/2014/main" id="{E0D4E41B-0063-4F26-B588-96C2CD058319}"/>
              </a:ext>
            </a:extLst>
          </p:cNvPr>
          <p:cNvSpPr/>
          <p:nvPr/>
        </p:nvSpPr>
        <p:spPr bwMode="gray">
          <a:xfrm>
            <a:off x="180673" y="470692"/>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443194">
              <a:defRPr/>
            </a:pPr>
            <a:r>
              <a:rPr lang="ja-JP" altLang="en-US" sz="1400" b="1">
                <a:solidFill>
                  <a:schemeClr val="tx1"/>
                </a:solidFill>
                <a:latin typeface="BIZ UDPゴシック" panose="020B0400000000000000" pitchFamily="50" charset="-128"/>
                <a:ea typeface="BIZ UDPゴシック" panose="020B0400000000000000" pitchFamily="50" charset="-128"/>
              </a:rPr>
              <a:t>□</a:t>
            </a:r>
            <a:r>
              <a:rPr lang="en-US" altLang="ja-JP" sz="1400" b="1" i="0" u="none" strike="noStrike" noProof="0">
                <a:solidFill>
                  <a:schemeClr val="tx1"/>
                </a:solidFill>
                <a:latin typeface="BIZ UDPゴシック" panose="020B0400000000000000" pitchFamily="50" charset="-128"/>
                <a:ea typeface="BIZ UDPゴシック" panose="020B0400000000000000" pitchFamily="50" charset="-128"/>
              </a:rPr>
              <a:t> GSE</a:t>
            </a:r>
            <a:r>
              <a:rPr lang="ja-JP" altLang="en-US" sz="1400" b="1" i="0" u="none" strike="noStrike" noProof="0">
                <a:solidFill>
                  <a:schemeClr val="tx1"/>
                </a:solidFill>
                <a:latin typeface="BIZ UDPゴシック" panose="020B0400000000000000" pitchFamily="50" charset="-128"/>
                <a:ea typeface="BIZ UDPゴシック" panose="020B0400000000000000" pitchFamily="50" charset="-128"/>
              </a:rPr>
              <a:t>と</a:t>
            </a:r>
            <a:r>
              <a:rPr lang="en-US" altLang="ja-JP" sz="1400" b="1" i="0" u="none" strike="noStrike" noProof="0">
                <a:solidFill>
                  <a:schemeClr val="tx1"/>
                </a:solidFill>
                <a:latin typeface="BIZ UDPゴシック" panose="020B0400000000000000" pitchFamily="50" charset="-128"/>
                <a:ea typeface="BIZ UDPゴシック" panose="020B0400000000000000" pitchFamily="50" charset="-128"/>
              </a:rPr>
              <a:t>GSC-O</a:t>
            </a:r>
            <a:r>
              <a:rPr lang="ja-JP" altLang="en-US" sz="1400" b="1" i="0" u="none" strike="noStrike" noProof="0">
                <a:solidFill>
                  <a:schemeClr val="tx1"/>
                </a:solidFill>
                <a:latin typeface="BIZ UDPゴシック" panose="020B0400000000000000" pitchFamily="50" charset="-128"/>
                <a:ea typeface="BIZ UDPゴシック" panose="020B0400000000000000" pitchFamily="50" charset="-128"/>
              </a:rPr>
              <a:t>をスタートアップ創出・成長の起点に</a:t>
            </a:r>
            <a:endParaRPr lang="en-US" altLang="ja-JP" sz="1400" b="1" i="0" u="none" strike="noStrike" noProof="0">
              <a:solidFill>
                <a:schemeClr val="tx1"/>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380A92A9-D467-4776-BD61-D8E0B320C4D5}"/>
              </a:ext>
            </a:extLst>
          </p:cNvPr>
          <p:cNvSpPr txBox="1"/>
          <p:nvPr/>
        </p:nvSpPr>
        <p:spPr>
          <a:xfrm>
            <a:off x="295281" y="3367495"/>
            <a:ext cx="5663853" cy="3831818"/>
          </a:xfrm>
          <a:prstGeom prst="rect">
            <a:avLst/>
          </a:prstGeom>
          <a:noFill/>
        </p:spPr>
        <p:txBody>
          <a:bodyPr wrap="square">
            <a:spAutoFit/>
          </a:bodyPr>
          <a:lstStyle/>
          <a:p>
            <a:pPr algn="l"/>
            <a:r>
              <a:rPr lang="ja-JP" altLang="en-US" sz="1400" b="1" dirty="0">
                <a:latin typeface="BIZ UDPゴシック" panose="020B0400000000000000" pitchFamily="50" charset="-128"/>
                <a:ea typeface="BIZ UDPゴシック" panose="020B0400000000000000" pitchFamily="50" charset="-128"/>
              </a:rPr>
              <a:t>▶</a:t>
            </a:r>
            <a:r>
              <a:rPr lang="en-US" altLang="ja-JP" sz="1400" b="1" dirty="0">
                <a:latin typeface="BIZ UDPゴシック" panose="020B0400000000000000" pitchFamily="50" charset="-128"/>
                <a:ea typeface="BIZ UDPゴシック" panose="020B0400000000000000" pitchFamily="50" charset="-128"/>
              </a:rPr>
              <a:t>GSE</a:t>
            </a:r>
            <a:r>
              <a:rPr lang="ja-JP" altLang="en-US" sz="1400" b="1" dirty="0">
                <a:latin typeface="BIZ UDPゴシック" panose="020B0400000000000000" pitchFamily="50" charset="-128"/>
                <a:ea typeface="BIZ UDPゴシック" panose="020B0400000000000000" pitchFamily="50" charset="-128"/>
              </a:rPr>
              <a:t>を契機としたスタートアップ創出・成長支援</a:t>
            </a:r>
            <a:endParaRPr lang="en-US" altLang="ja-JP" sz="1400" b="1" dirty="0">
              <a:latin typeface="BIZ UDPゴシック" panose="020B0400000000000000" pitchFamily="50" charset="-128"/>
              <a:ea typeface="BIZ UDPゴシック" panose="020B0400000000000000" pitchFamily="50" charset="-128"/>
            </a:endParaRPr>
          </a:p>
          <a:p>
            <a:pPr marL="177800" indent="-93663" algn="l"/>
            <a:r>
              <a:rPr lang="ja-JP" altLang="en-US" sz="1100" dirty="0">
                <a:latin typeface="BIZ UDPゴシック" panose="020B0400000000000000" pitchFamily="50" charset="-128"/>
                <a:ea typeface="BIZ UDPゴシック" panose="020B0400000000000000" pitchFamily="50" charset="-128"/>
              </a:rPr>
              <a:t>・「万博のレガシーを継承した世界トップレベルのスタートアップ集積拠点」の形成に向け、京阪神連携のもと、国から選定を受けたグローバル拠点都市の形成に取組、令和７年は国が開催した「</a:t>
            </a:r>
            <a:r>
              <a:rPr lang="en-US" altLang="ja-JP" sz="1100" dirty="0">
                <a:latin typeface="BIZ UDPゴシック" panose="020B0400000000000000" pitchFamily="50" charset="-128"/>
                <a:ea typeface="BIZ UDPゴシック" panose="020B0400000000000000" pitchFamily="50" charset="-128"/>
              </a:rPr>
              <a:t>Global Startup EXPO 2025(GSE</a:t>
            </a:r>
            <a:r>
              <a:rPr lang="ja-JP" altLang="en-US" sz="1100" dirty="0">
                <a:latin typeface="BIZ UDPゴシック" panose="020B0400000000000000" pitchFamily="50" charset="-128"/>
                <a:ea typeface="BIZ UDPゴシック" panose="020B0400000000000000" pitchFamily="50" charset="-128"/>
              </a:rPr>
              <a:t>）」及び同機会を元に大阪府・市・民間企業等が連携して「</a:t>
            </a:r>
            <a:r>
              <a:rPr lang="en-US" altLang="ja-JP" sz="1100" dirty="0">
                <a:latin typeface="BIZ UDPゴシック" panose="020B0400000000000000" pitchFamily="50" charset="-128"/>
                <a:ea typeface="BIZ UDPゴシック" panose="020B0400000000000000" pitchFamily="50" charset="-128"/>
              </a:rPr>
              <a:t>Global Startup Crossroads-Osaka(GSC-O</a:t>
            </a:r>
            <a:r>
              <a:rPr lang="ja-JP" altLang="en-US" sz="1100" dirty="0">
                <a:latin typeface="BIZ UDPゴシック" panose="020B0400000000000000" pitchFamily="50" charset="-128"/>
                <a:ea typeface="BIZ UDPゴシック" panose="020B0400000000000000" pitchFamily="50" charset="-128"/>
              </a:rPr>
              <a:t>）」や</a:t>
            </a:r>
            <a:br>
              <a:rPr lang="en-US" altLang="ja-JP" sz="1100" dirty="0">
                <a:latin typeface="BIZ UDPゴシック" panose="020B0400000000000000" pitchFamily="50" charset="-128"/>
                <a:ea typeface="BIZ UDPゴシック" panose="020B0400000000000000" pitchFamily="50" charset="-128"/>
              </a:rPr>
            </a:br>
            <a:r>
              <a:rPr lang="ja-JP" altLang="en-US" sz="1100" dirty="0">
                <a:latin typeface="BIZ UDPゴシック" panose="020B0400000000000000" pitchFamily="50" charset="-128"/>
                <a:ea typeface="BIZ UDPゴシック" panose="020B0400000000000000" pitchFamily="50" charset="-128"/>
              </a:rPr>
              <a:t>「</a:t>
            </a:r>
            <a:r>
              <a:rPr lang="en-US" altLang="ja-JP" sz="1100" dirty="0">
                <a:latin typeface="BIZ UDPゴシック" panose="020B0400000000000000" pitchFamily="50" charset="-128"/>
                <a:ea typeface="BIZ UDPゴシック" panose="020B0400000000000000" pitchFamily="50" charset="-128"/>
              </a:rPr>
              <a:t>Tech Osaka Summit 2025</a:t>
            </a:r>
            <a:r>
              <a:rPr lang="ja-JP" altLang="en-US" sz="1100" dirty="0">
                <a:latin typeface="BIZ UDPゴシック" panose="020B0400000000000000" pitchFamily="50" charset="-128"/>
                <a:ea typeface="BIZ UDPゴシック" panose="020B0400000000000000" pitchFamily="50" charset="-128"/>
              </a:rPr>
              <a:t>」を実施し、世界で活躍するスタートアップ輩出を支援</a:t>
            </a:r>
            <a:endParaRPr lang="en-US" altLang="ja-JP" sz="1100" dirty="0">
              <a:latin typeface="BIZ UDPゴシック" panose="020B0400000000000000" pitchFamily="50" charset="-128"/>
              <a:ea typeface="BIZ UDPゴシック" panose="020B0400000000000000" pitchFamily="50" charset="-128"/>
            </a:endParaRPr>
          </a:p>
          <a:p>
            <a:pPr marL="177800" indent="-93663" algn="l">
              <a:spcBef>
                <a:spcPts val="600"/>
              </a:spcBef>
            </a:pPr>
            <a:r>
              <a:rPr lang="ja-JP" altLang="en-US" sz="1100" dirty="0">
                <a:latin typeface="BIZ UDPゴシック" panose="020B0400000000000000" pitchFamily="50" charset="-128"/>
                <a:ea typeface="BIZ UDPゴシック" panose="020B0400000000000000" pitchFamily="50" charset="-128"/>
              </a:rPr>
              <a:t>・国内外から多くのスタートアップ関係者が参加、多数のビジネスマッチング実施</a:t>
            </a:r>
            <a:endParaRPr lang="en-US" altLang="ja-JP" sz="1100" dirty="0">
              <a:latin typeface="BIZ UDPゴシック" panose="020B0400000000000000" pitchFamily="50" charset="-128"/>
              <a:ea typeface="BIZ UDPゴシック" panose="020B0400000000000000" pitchFamily="50" charset="-128"/>
            </a:endParaRPr>
          </a:p>
          <a:p>
            <a:pPr marL="177800" indent="-93663">
              <a:spcBef>
                <a:spcPts val="600"/>
              </a:spcBef>
            </a:pPr>
            <a:r>
              <a:rPr lang="en-US" altLang="ja-JP" sz="1100" b="1" dirty="0" err="1">
                <a:latin typeface="BIZ UDPゴシック" panose="020B0400000000000000" pitchFamily="50" charset="-128"/>
                <a:ea typeface="BIZ UDPゴシック" panose="020B0400000000000000" pitchFamily="50" charset="-128"/>
              </a:rPr>
              <a:t>GSEの実績</a:t>
            </a:r>
            <a:endParaRPr lang="ja-JP" altLang="ja-JP" sz="1100" b="1" dirty="0">
              <a:latin typeface="BIZ UDPゴシック" panose="020B0400000000000000" pitchFamily="50" charset="-128"/>
              <a:ea typeface="BIZ UDPゴシック" panose="020B0400000000000000" pitchFamily="50" charset="-128"/>
            </a:endParaRPr>
          </a:p>
          <a:p>
            <a:pPr marL="177800" indent="-93663"/>
            <a:r>
              <a:rPr lang="ja-JP" altLang="en-US" sz="1100" dirty="0">
                <a:latin typeface="BIZ UDPゴシック" panose="020B0400000000000000" pitchFamily="50" charset="-128"/>
                <a:ea typeface="BIZ UDPゴシック" panose="020B0400000000000000" pitchFamily="50" charset="-128"/>
              </a:rPr>
              <a:t>　参加者数・・・</a:t>
            </a:r>
            <a:r>
              <a:rPr lang="en-US" altLang="ja-JP" sz="1100" dirty="0">
                <a:latin typeface="BIZ UDPゴシック" panose="020B0400000000000000" pitchFamily="50" charset="-128"/>
                <a:ea typeface="BIZ UDPゴシック" panose="020B0400000000000000" pitchFamily="50" charset="-128"/>
              </a:rPr>
              <a:t>9,560</a:t>
            </a:r>
            <a:r>
              <a:rPr lang="ja-JP" altLang="en-US" sz="1100" dirty="0">
                <a:latin typeface="BIZ UDPゴシック" panose="020B0400000000000000" pitchFamily="50" charset="-128"/>
                <a:ea typeface="BIZ UDPゴシック" panose="020B0400000000000000" pitchFamily="50" charset="-128"/>
              </a:rPr>
              <a:t>名</a:t>
            </a:r>
            <a:endParaRPr lang="ja-JP" altLang="ja-JP" sz="1100" dirty="0">
              <a:latin typeface="BIZ UDPゴシック" panose="020B0400000000000000" pitchFamily="50" charset="-128"/>
              <a:ea typeface="BIZ UDPゴシック" panose="020B0400000000000000" pitchFamily="50" charset="-128"/>
            </a:endParaRPr>
          </a:p>
          <a:p>
            <a:pPr marL="177800" indent="-93663"/>
            <a:r>
              <a:rPr lang="en-US" altLang="ja-JP" sz="1100" b="1" dirty="0">
                <a:latin typeface="BIZ UDPゴシック" panose="020B0400000000000000" pitchFamily="50" charset="-128"/>
                <a:ea typeface="BIZ UDPゴシック" panose="020B0400000000000000" pitchFamily="50" charset="-128"/>
              </a:rPr>
              <a:t>GSC-O</a:t>
            </a:r>
            <a:r>
              <a:rPr lang="ja-JP" altLang="en-US" sz="1100" b="1" dirty="0">
                <a:latin typeface="BIZ UDPゴシック" panose="020B0400000000000000" pitchFamily="50" charset="-128"/>
                <a:ea typeface="BIZ UDPゴシック" panose="020B0400000000000000" pitchFamily="50" charset="-128"/>
              </a:rPr>
              <a:t>の実績（</a:t>
            </a:r>
            <a:r>
              <a:rPr lang="en-US" altLang="ja-JP" sz="1100" b="1" dirty="0">
                <a:latin typeface="BIZ UDPゴシック" panose="020B0400000000000000" pitchFamily="50" charset="-128"/>
                <a:ea typeface="BIZ UDPゴシック" panose="020B0400000000000000" pitchFamily="50" charset="-128"/>
              </a:rPr>
              <a:t>Tech Osaka Summit 2025</a:t>
            </a:r>
            <a:r>
              <a:rPr lang="ja-JP" altLang="en-US" sz="1100" b="1" dirty="0">
                <a:latin typeface="BIZ UDPゴシック" panose="020B0400000000000000" pitchFamily="50" charset="-128"/>
                <a:ea typeface="BIZ UDPゴシック" panose="020B0400000000000000" pitchFamily="50" charset="-128"/>
              </a:rPr>
              <a:t>を含まない）</a:t>
            </a:r>
            <a:endParaRPr lang="ja-JP" altLang="ja-JP" sz="1100" b="1" dirty="0">
              <a:latin typeface="BIZ UDPゴシック" panose="020B0400000000000000" pitchFamily="50" charset="-128"/>
              <a:ea typeface="BIZ UDPゴシック" panose="020B0400000000000000" pitchFamily="50" charset="-128"/>
            </a:endParaRPr>
          </a:p>
          <a:p>
            <a:pPr marL="177800" indent="-93663"/>
            <a:r>
              <a:rPr lang="ja-JP" altLang="en-US" sz="1100" dirty="0">
                <a:latin typeface="BIZ UDPゴシック" panose="020B0400000000000000" pitchFamily="50" charset="-128"/>
                <a:ea typeface="BIZ UDPゴシック" panose="020B0400000000000000" pitchFamily="50" charset="-128"/>
              </a:rPr>
              <a:t>　参加者数・・・</a:t>
            </a:r>
            <a:r>
              <a:rPr lang="en-US" altLang="ja-JP" sz="1100" dirty="0">
                <a:latin typeface="BIZ UDPゴシック" panose="020B0400000000000000" pitchFamily="50" charset="-128"/>
                <a:ea typeface="BIZ UDPゴシック" panose="020B0400000000000000" pitchFamily="50" charset="-128"/>
              </a:rPr>
              <a:t>3,044</a:t>
            </a:r>
            <a:r>
              <a:rPr lang="ja-JP" altLang="en-US" sz="1100" dirty="0">
                <a:latin typeface="BIZ UDPゴシック" panose="020B0400000000000000" pitchFamily="50" charset="-128"/>
                <a:ea typeface="BIZ UDPゴシック" panose="020B0400000000000000" pitchFamily="50" charset="-128"/>
              </a:rPr>
              <a:t>名　</a:t>
            </a:r>
            <a:r>
              <a:rPr lang="en-US" altLang="ja-JP" sz="1100" dirty="0" err="1">
                <a:latin typeface="BIZ UDPゴシック" panose="020B0400000000000000" pitchFamily="50" charset="-128"/>
                <a:ea typeface="BIZ UDPゴシック" panose="020B0400000000000000" pitchFamily="50" charset="-128"/>
              </a:rPr>
              <a:t>ビジネスマッチング数</a:t>
            </a:r>
            <a:r>
              <a:rPr lang="en-US" altLang="ja-JP" sz="1100" dirty="0">
                <a:latin typeface="BIZ UDPゴシック" panose="020B0400000000000000" pitchFamily="50" charset="-128"/>
                <a:ea typeface="BIZ UDPゴシック" panose="020B0400000000000000" pitchFamily="50" charset="-128"/>
              </a:rPr>
              <a:t>・・・321</a:t>
            </a:r>
            <a:r>
              <a:rPr lang="ja-JP" altLang="en-US" sz="1100" dirty="0">
                <a:latin typeface="BIZ UDPゴシック" panose="020B0400000000000000" pitchFamily="50" charset="-128"/>
                <a:ea typeface="BIZ UDPゴシック" panose="020B0400000000000000" pitchFamily="50" charset="-128"/>
              </a:rPr>
              <a:t>件　イベント数・・・</a:t>
            </a:r>
            <a:r>
              <a:rPr lang="en-US" altLang="ja-JP" sz="1100" dirty="0">
                <a:latin typeface="BIZ UDPゴシック" panose="020B0400000000000000" pitchFamily="50" charset="-128"/>
                <a:ea typeface="BIZ UDPゴシック" panose="020B0400000000000000" pitchFamily="50" charset="-128"/>
              </a:rPr>
              <a:t>14</a:t>
            </a:r>
            <a:endParaRPr lang="ja-JP" altLang="ja-JP" sz="1100" strike="sngStrike" dirty="0">
              <a:latin typeface="BIZ UDPゴシック" panose="020B0400000000000000" pitchFamily="50" charset="-128"/>
              <a:ea typeface="BIZ UDPゴシック" panose="020B0400000000000000" pitchFamily="50" charset="-128"/>
            </a:endParaRPr>
          </a:p>
          <a:p>
            <a:pPr marL="177800" indent="-93663"/>
            <a:r>
              <a:rPr lang="en-US" altLang="ja-JP" sz="1100" b="1" dirty="0">
                <a:latin typeface="BIZ UDPゴシック" panose="020B0400000000000000" pitchFamily="50" charset="-128"/>
                <a:ea typeface="BIZ UDPゴシック" panose="020B0400000000000000" pitchFamily="50" charset="-128"/>
              </a:rPr>
              <a:t>Tech Osaka Summit 2025</a:t>
            </a:r>
            <a:r>
              <a:rPr lang="ja-JP" altLang="en-US" sz="1100" b="1" dirty="0">
                <a:latin typeface="BIZ UDPゴシック" panose="020B0400000000000000" pitchFamily="50" charset="-128"/>
                <a:ea typeface="BIZ UDPゴシック" panose="020B0400000000000000" pitchFamily="50" charset="-128"/>
              </a:rPr>
              <a:t>の実績</a:t>
            </a:r>
          </a:p>
          <a:p>
            <a:pPr marL="177800" indent="-93663"/>
            <a:r>
              <a:rPr lang="ja-JP" altLang="en-US" sz="1100" dirty="0">
                <a:latin typeface="BIZ UDPゴシック" panose="020B0400000000000000" pitchFamily="50" charset="-128"/>
                <a:ea typeface="BIZ UDPゴシック" panose="020B0400000000000000" pitchFamily="50" charset="-128"/>
              </a:rPr>
              <a:t>　参加者数・・・約</a:t>
            </a:r>
            <a:r>
              <a:rPr lang="en-US" altLang="ja-JP" sz="1100" dirty="0">
                <a:latin typeface="BIZ UDPゴシック" panose="020B0400000000000000" pitchFamily="50" charset="-128"/>
                <a:ea typeface="BIZ UDPゴシック" panose="020B0400000000000000" pitchFamily="50" charset="-128"/>
              </a:rPr>
              <a:t>3,500</a:t>
            </a:r>
            <a:r>
              <a:rPr lang="ja-JP" altLang="en-US" sz="1100" dirty="0">
                <a:latin typeface="BIZ UDPゴシック" panose="020B0400000000000000" pitchFamily="50" charset="-128"/>
                <a:ea typeface="BIZ UDPゴシック" panose="020B0400000000000000" pitchFamily="50" charset="-128"/>
              </a:rPr>
              <a:t>名　</a:t>
            </a:r>
            <a:r>
              <a:rPr lang="en-US" altLang="ja-JP" sz="1100" dirty="0" err="1">
                <a:latin typeface="BIZ UDPゴシック" panose="020B0400000000000000" pitchFamily="50" charset="-128"/>
                <a:ea typeface="BIZ UDPゴシック" panose="020B0400000000000000" pitchFamily="50" charset="-128"/>
              </a:rPr>
              <a:t>ビジネスマッチング数</a:t>
            </a:r>
            <a:r>
              <a:rPr lang="en-US" altLang="ja-JP" sz="1100" dirty="0">
                <a:latin typeface="BIZ UDPゴシック" panose="020B0400000000000000" pitchFamily="50" charset="-128"/>
                <a:ea typeface="BIZ UDPゴシック" panose="020B0400000000000000" pitchFamily="50" charset="-128"/>
              </a:rPr>
              <a:t>・・・600</a:t>
            </a:r>
            <a:r>
              <a:rPr lang="ja-JP" altLang="en-US" sz="1100" dirty="0">
                <a:latin typeface="BIZ UDPゴシック" panose="020B0400000000000000" pitchFamily="50" charset="-128"/>
                <a:ea typeface="BIZ UDPゴシック" panose="020B0400000000000000" pitchFamily="50" charset="-128"/>
              </a:rPr>
              <a:t>件以上</a:t>
            </a:r>
            <a:endParaRPr lang="en-US" altLang="ja-JP" sz="1100" dirty="0">
              <a:latin typeface="BIZ UDPゴシック" panose="020B0400000000000000" pitchFamily="50" charset="-128"/>
              <a:ea typeface="BIZ UDPゴシック" panose="020B0400000000000000" pitchFamily="50" charset="-128"/>
            </a:endParaRPr>
          </a:p>
          <a:p>
            <a:pPr marL="177800" indent="-93663">
              <a:spcBef>
                <a:spcPts val="600"/>
              </a:spcBef>
            </a:pPr>
            <a:r>
              <a:rPr lang="ja-JP" altLang="en-US" sz="1100" dirty="0">
                <a:latin typeface="BIZ UDPゴシック" panose="020B0400000000000000" pitchFamily="50" charset="-128"/>
                <a:ea typeface="BIZ UDPゴシック" panose="020B0400000000000000" pitchFamily="50" charset="-128"/>
              </a:rPr>
              <a:t>・リボーンチャレンジ（大阪ヘルスケアパビリオン内）でのスタートアップ出展をはじめ、</a:t>
            </a:r>
            <a:br>
              <a:rPr lang="en-US" altLang="ja-JP" sz="1100" dirty="0">
                <a:latin typeface="BIZ UDPゴシック" panose="020B0400000000000000" pitchFamily="50" charset="-128"/>
                <a:ea typeface="BIZ UDPゴシック" panose="020B0400000000000000" pitchFamily="50" charset="-128"/>
              </a:rPr>
            </a:br>
            <a:r>
              <a:rPr lang="ja-JP" altLang="en-US" sz="1100" dirty="0">
                <a:latin typeface="BIZ UDPゴシック" panose="020B0400000000000000" pitchFamily="50" charset="-128"/>
                <a:ea typeface="BIZ UDPゴシック" panose="020B0400000000000000" pitchFamily="50" charset="-128"/>
              </a:rPr>
              <a:t>海外パビリオンにおけるスタートアップイベントや、大阪・関西の起業家団体による</a:t>
            </a:r>
            <a:r>
              <a:rPr lang="en-US" altLang="ja-JP" sz="1100" dirty="0" err="1">
                <a:latin typeface="BIZ UDPゴシック" panose="020B0400000000000000" pitchFamily="50" charset="-128"/>
                <a:ea typeface="BIZ UDPゴシック" panose="020B0400000000000000" pitchFamily="50" charset="-128"/>
              </a:rPr>
              <a:t>起業啓発イベント</a:t>
            </a:r>
            <a:r>
              <a:rPr lang="ja-JP" altLang="en-US" sz="1100" dirty="0">
                <a:latin typeface="BIZ UDPゴシック" panose="020B0400000000000000" pitchFamily="50" charset="-128"/>
                <a:ea typeface="BIZ UDPゴシック" panose="020B0400000000000000" pitchFamily="50" charset="-128"/>
              </a:rPr>
              <a:t>、国機関と大阪府</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兵庫県の連携による学生のビジネスプランコンテスト等が行われ</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スタートアップの新たな技術やサービスが披露</a:t>
            </a:r>
            <a:endParaRPr lang="en-US" altLang="ja-JP" sz="1100" dirty="0">
              <a:latin typeface="BIZ UDPゴシック" panose="020B0400000000000000" pitchFamily="50" charset="-128"/>
              <a:ea typeface="BIZ UDPゴシック" panose="020B0400000000000000" pitchFamily="50" charset="-128"/>
            </a:endParaRPr>
          </a:p>
          <a:p>
            <a:pPr marL="177800" indent="-93663">
              <a:spcBef>
                <a:spcPts val="600"/>
              </a:spcBef>
            </a:pPr>
            <a:r>
              <a:rPr lang="ja-JP" altLang="en-US" sz="1100" dirty="0">
                <a:latin typeface="BIZ UDPゴシック" panose="020B0400000000000000" pitchFamily="50" charset="-128"/>
                <a:ea typeface="BIZ UDPゴシック" panose="020B0400000000000000" pitchFamily="50" charset="-128"/>
                <a:cs typeface="Calibri"/>
              </a:rPr>
              <a:t>・</a:t>
            </a:r>
            <a:r>
              <a:rPr lang="ja-JP" altLang="en-US" sz="1100" dirty="0">
                <a:latin typeface="BIZ UDPゴシック" panose="020B0400000000000000" pitchFamily="50" charset="-128"/>
                <a:ea typeface="BIZ UDPゴシック" panose="020B0400000000000000" pitchFamily="50" charset="-128"/>
              </a:rPr>
              <a:t>リボーンチャレンジにて、大阪の中小企業・スタートアップ</a:t>
            </a:r>
            <a:r>
              <a:rPr lang="en-US" altLang="ja-JP" sz="1100" dirty="0">
                <a:latin typeface="BIZ UDPゴシック" panose="020B0400000000000000" pitchFamily="50" charset="-128"/>
                <a:ea typeface="BIZ UDPゴシック" panose="020B0400000000000000" pitchFamily="50" charset="-128"/>
              </a:rPr>
              <a:t>432</a:t>
            </a:r>
            <a:r>
              <a:rPr lang="ja-JP" altLang="en-US" sz="1100" dirty="0">
                <a:latin typeface="BIZ UDPゴシック" panose="020B0400000000000000" pitchFamily="50" charset="-128"/>
                <a:ea typeface="BIZ UDPゴシック" panose="020B0400000000000000" pitchFamily="50" charset="-128"/>
              </a:rPr>
              <a:t>社が週替わりで新しい</a:t>
            </a:r>
            <a:br>
              <a:rPr lang="en-US" altLang="ja-JP" sz="1100" dirty="0">
                <a:latin typeface="BIZ UDPゴシック" panose="020B0400000000000000" pitchFamily="50" charset="-128"/>
                <a:ea typeface="BIZ UDPゴシック" panose="020B0400000000000000" pitchFamily="50" charset="-128"/>
              </a:rPr>
            </a:br>
            <a:r>
              <a:rPr lang="ja-JP" altLang="en-US" sz="1100" dirty="0">
                <a:latin typeface="BIZ UDPゴシック" panose="020B0400000000000000" pitchFamily="50" charset="-128"/>
                <a:ea typeface="BIZ UDPゴシック" panose="020B0400000000000000" pitchFamily="50" charset="-128"/>
              </a:rPr>
              <a:t>技術や製品を展示し、その革新的な技術力を世界に向けて発信</a:t>
            </a:r>
            <a:br>
              <a:rPr lang="ja-JP" altLang="en-US" sz="1100" dirty="0">
                <a:latin typeface="BIZ UDPゴシック" panose="020B0400000000000000" pitchFamily="50" charset="-128"/>
                <a:ea typeface="BIZ UDPゴシック" panose="020B0400000000000000" pitchFamily="50" charset="-128"/>
              </a:rPr>
            </a:br>
            <a:r>
              <a:rPr lang="ja-JP" altLang="en-US" sz="1100" dirty="0">
                <a:latin typeface="BIZ UDPゴシック" panose="020B0400000000000000" pitchFamily="50" charset="-128"/>
                <a:ea typeface="BIZ UDPゴシック" panose="020B0400000000000000" pitchFamily="50" charset="-128"/>
              </a:rPr>
              <a:t>  観覧者数・・・約</a:t>
            </a:r>
            <a:r>
              <a:rPr lang="en-US" altLang="ja-JP" sz="1100" dirty="0">
                <a:latin typeface="BIZ UDPゴシック" panose="020B0400000000000000" pitchFamily="50" charset="-128"/>
                <a:ea typeface="BIZ UDPゴシック" panose="020B0400000000000000" pitchFamily="50" charset="-128"/>
              </a:rPr>
              <a:t>267</a:t>
            </a:r>
            <a:r>
              <a:rPr lang="ja-JP" altLang="en-US" sz="1100" dirty="0">
                <a:latin typeface="BIZ UDPゴシック" panose="020B0400000000000000" pitchFamily="50" charset="-128"/>
                <a:ea typeface="BIZ UDPゴシック" panose="020B0400000000000000" pitchFamily="50" charset="-128"/>
              </a:rPr>
              <a:t>万</a:t>
            </a:r>
            <a:r>
              <a:rPr lang="en-US" altLang="ja-JP" sz="1100" dirty="0">
                <a:latin typeface="BIZ UDPゴシック" panose="020B0400000000000000" pitchFamily="50" charset="-128"/>
                <a:ea typeface="BIZ UDPゴシック" panose="020B0400000000000000" pitchFamily="50" charset="-128"/>
              </a:rPr>
              <a:t>4,000</a:t>
            </a:r>
            <a:r>
              <a:rPr lang="ja-JP" altLang="en-US" sz="1100" dirty="0">
                <a:latin typeface="BIZ UDPゴシック" panose="020B0400000000000000" pitchFamily="50" charset="-128"/>
                <a:ea typeface="BIZ UDPゴシック" panose="020B0400000000000000" pitchFamily="50" charset="-128"/>
              </a:rPr>
              <a:t>人</a:t>
            </a:r>
            <a:endParaRPr lang="en-US" altLang="ja-JP" sz="1100" dirty="0">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BCEBB0EE-5230-4FAA-A94E-CF4AC929C06B}"/>
              </a:ext>
            </a:extLst>
          </p:cNvPr>
          <p:cNvSpPr/>
          <p:nvPr/>
        </p:nvSpPr>
        <p:spPr>
          <a:xfrm>
            <a:off x="5959134" y="4765270"/>
            <a:ext cx="1896850" cy="228428"/>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lIns="91440" tIns="45720" rIns="91440" bIns="45720" rtlCol="0" anchor="ctr"/>
          <a:lstStyle/>
          <a:p>
            <a:pPr algn="ctr"/>
            <a:r>
              <a:rPr lang="ja-JP" sz="1000" dirty="0">
                <a:latin typeface="BIZ UDPゴシック" panose="020B0400000000000000" pitchFamily="50" charset="-128"/>
                <a:ea typeface="BIZ UDPゴシック"/>
              </a:rPr>
              <a:t>GSC-O合同ネットワーキング</a:t>
            </a:r>
            <a:endParaRPr lang="ja-JP" altLang="en-US" sz="1000" dirty="0">
              <a:latin typeface="BIZ UDPゴシック" panose="020B0400000000000000" pitchFamily="50" charset="-128"/>
              <a:ea typeface="BIZ UDPゴシック"/>
            </a:endParaRPr>
          </a:p>
        </p:txBody>
      </p:sp>
      <p:sp>
        <p:nvSpPr>
          <p:cNvPr id="32" name="正方形/長方形 31">
            <a:extLst>
              <a:ext uri="{FF2B5EF4-FFF2-40B4-BE49-F238E27FC236}">
                <a16:creationId xmlns:a16="http://schemas.microsoft.com/office/drawing/2014/main" id="{82AF3B28-7468-4F81-A4D9-4A948849C984}"/>
              </a:ext>
            </a:extLst>
          </p:cNvPr>
          <p:cNvSpPr/>
          <p:nvPr/>
        </p:nvSpPr>
        <p:spPr>
          <a:xfrm>
            <a:off x="7757485" y="4749599"/>
            <a:ext cx="2021626" cy="193062"/>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lIns="91440" tIns="45720" rIns="91440" bIns="45720" rtlCol="0" anchor="ctr"/>
          <a:lstStyle/>
          <a:p>
            <a:pPr algn="ctr"/>
            <a:r>
              <a:rPr lang="ja-JP" altLang="en-US" sz="1000" dirty="0">
                <a:solidFill>
                  <a:schemeClr val="tx1"/>
                </a:solidFill>
                <a:latin typeface="BIZ UDPゴシック" panose="020B0400000000000000" pitchFamily="50" charset="-128"/>
                <a:ea typeface="BIZ UDPゴシック"/>
              </a:rPr>
              <a:t>GSE</a:t>
            </a:r>
            <a:r>
              <a:rPr lang="en-US" altLang="ja-JP" sz="1000" dirty="0">
                <a:solidFill>
                  <a:schemeClr val="tx1"/>
                </a:solidFill>
                <a:latin typeface="BIZ UDPゴシック" panose="020B0400000000000000" pitchFamily="50" charset="-128"/>
                <a:ea typeface="BIZ UDPゴシック"/>
              </a:rPr>
              <a:t>(</a:t>
            </a:r>
            <a:r>
              <a:rPr lang="ja-JP" altLang="en-US" sz="1000" dirty="0">
                <a:solidFill>
                  <a:schemeClr val="tx1"/>
                </a:solidFill>
                <a:latin typeface="BIZ UDPゴシック" panose="020B0400000000000000" pitchFamily="50" charset="-128"/>
                <a:ea typeface="BIZ UDPゴシック"/>
              </a:rPr>
              <a:t>石破首相</a:t>
            </a:r>
            <a:r>
              <a:rPr lang="en-US" altLang="ja-JP" sz="1000" dirty="0">
                <a:solidFill>
                  <a:schemeClr val="tx1"/>
                </a:solidFill>
                <a:latin typeface="BIZ UDPゴシック" panose="020B0400000000000000" pitchFamily="50" charset="-128"/>
                <a:ea typeface="BIZ UDPゴシック"/>
              </a:rPr>
              <a:t>〔</a:t>
            </a:r>
            <a:r>
              <a:rPr lang="ja-JP" altLang="en-US" sz="1000" dirty="0">
                <a:solidFill>
                  <a:schemeClr val="tx1"/>
                </a:solidFill>
                <a:latin typeface="BIZ UDPゴシック" panose="020B0400000000000000" pitchFamily="50" charset="-128"/>
                <a:ea typeface="BIZ UDPゴシック"/>
              </a:rPr>
              <a:t>当時</a:t>
            </a:r>
            <a:r>
              <a:rPr lang="en-US" altLang="ja-JP" sz="1000" dirty="0">
                <a:solidFill>
                  <a:schemeClr val="tx1"/>
                </a:solidFill>
                <a:latin typeface="BIZ UDPゴシック" panose="020B0400000000000000" pitchFamily="50" charset="-128"/>
                <a:ea typeface="BIZ UDPゴシック"/>
              </a:rPr>
              <a:t>〕</a:t>
            </a:r>
            <a:r>
              <a:rPr lang="ja-JP" altLang="en-US" sz="1000" dirty="0">
                <a:solidFill>
                  <a:schemeClr val="tx1"/>
                </a:solidFill>
                <a:latin typeface="BIZ UDPゴシック" panose="020B0400000000000000" pitchFamily="50" charset="-128"/>
                <a:ea typeface="BIZ UDPゴシック"/>
              </a:rPr>
              <a:t>あいさつ）</a:t>
            </a:r>
          </a:p>
        </p:txBody>
      </p:sp>
      <p:sp>
        <p:nvSpPr>
          <p:cNvPr id="34" name="正方形/長方形 33">
            <a:extLst>
              <a:ext uri="{FF2B5EF4-FFF2-40B4-BE49-F238E27FC236}">
                <a16:creationId xmlns:a16="http://schemas.microsoft.com/office/drawing/2014/main" id="{06A046FD-0716-44C5-9A6A-BA516D5CE607}"/>
              </a:ext>
            </a:extLst>
          </p:cNvPr>
          <p:cNvSpPr/>
          <p:nvPr/>
        </p:nvSpPr>
        <p:spPr>
          <a:xfrm>
            <a:off x="7903216" y="6602057"/>
            <a:ext cx="1786113" cy="416211"/>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lIns="91440" tIns="45720" rIns="91440" bIns="45720" rtlCol="0" anchor="ctr"/>
          <a:lstStyle/>
          <a:p>
            <a:pPr algn="ctr"/>
            <a:r>
              <a:rPr lang="ja-JP" sz="1000" dirty="0">
                <a:latin typeface="BIZ UDPゴシック" panose="020B0400000000000000" pitchFamily="50" charset="-128"/>
                <a:ea typeface="BIZ UDPゴシック"/>
              </a:rPr>
              <a:t>リボーンチャレンジ</a:t>
            </a:r>
            <a:endParaRPr lang="en-US" sz="1000" dirty="0">
              <a:ea typeface="BIZ UDPゴシック"/>
            </a:endParaRPr>
          </a:p>
        </p:txBody>
      </p:sp>
      <p:pic>
        <p:nvPicPr>
          <p:cNvPr id="38" name="Picture 4">
            <a:extLst>
              <a:ext uri="{FF2B5EF4-FFF2-40B4-BE49-F238E27FC236}">
                <a16:creationId xmlns:a16="http://schemas.microsoft.com/office/drawing/2014/main" id="{06F83049-C6C2-4072-8DB9-8CA7F7660E0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04112" y="3535228"/>
            <a:ext cx="1801742" cy="1199345"/>
          </a:xfrm>
          <a:prstGeom prst="rect">
            <a:avLst/>
          </a:prstGeom>
        </p:spPr>
      </p:pic>
      <p:pic>
        <p:nvPicPr>
          <p:cNvPr id="39" name="Picture 5">
            <a:extLst>
              <a:ext uri="{FF2B5EF4-FFF2-40B4-BE49-F238E27FC236}">
                <a16:creationId xmlns:a16="http://schemas.microsoft.com/office/drawing/2014/main" id="{C4E93BAB-66A1-4DD8-A742-0BDDC3917EB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909726" y="3535228"/>
            <a:ext cx="1735795" cy="1199345"/>
          </a:xfrm>
          <a:prstGeom prst="rect">
            <a:avLst/>
          </a:prstGeom>
        </p:spPr>
      </p:pic>
      <p:pic>
        <p:nvPicPr>
          <p:cNvPr id="41" name="Picture 9">
            <a:extLst>
              <a:ext uri="{FF2B5EF4-FFF2-40B4-BE49-F238E27FC236}">
                <a16:creationId xmlns:a16="http://schemas.microsoft.com/office/drawing/2014/main" id="{6E875BD0-A651-4E8E-AC6E-35F39AE70C04}"/>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928376" y="5456539"/>
            <a:ext cx="1717145" cy="1243569"/>
          </a:xfrm>
          <a:prstGeom prst="rect">
            <a:avLst/>
          </a:prstGeom>
        </p:spPr>
      </p:pic>
      <p:sp>
        <p:nvSpPr>
          <p:cNvPr id="3" name="スライド番号プレースホルダー 2">
            <a:extLst>
              <a:ext uri="{FF2B5EF4-FFF2-40B4-BE49-F238E27FC236}">
                <a16:creationId xmlns:a16="http://schemas.microsoft.com/office/drawing/2014/main" id="{1212FA9C-8F21-4A5F-AED5-69F7F0A6A9D6}"/>
              </a:ext>
            </a:extLst>
          </p:cNvPr>
          <p:cNvSpPr>
            <a:spLocks noGrp="1"/>
          </p:cNvSpPr>
          <p:nvPr>
            <p:ph type="sldNum" sz="quarter" idx="12"/>
          </p:nvPr>
        </p:nvSpPr>
        <p:spPr>
          <a:xfrm>
            <a:off x="9255760" y="6861760"/>
            <a:ext cx="824865" cy="383297"/>
          </a:xfrm>
        </p:spPr>
        <p:txBody>
          <a:bodyPr/>
          <a:lstStyle/>
          <a:p>
            <a:fld id="{29F2EF1E-626E-4657-9017-205445D3C8E1}" type="slidenum">
              <a:rPr kumimoji="1" lang="ja-JP" altLang="en-US" smtClean="0"/>
              <a:t>51</a:t>
            </a:fld>
            <a:endParaRPr kumimoji="1" lang="ja-JP" altLang="en-US" dirty="0"/>
          </a:p>
        </p:txBody>
      </p:sp>
      <p:sp>
        <p:nvSpPr>
          <p:cNvPr id="19" name="正方形/長方形 18">
            <a:extLst>
              <a:ext uri="{FF2B5EF4-FFF2-40B4-BE49-F238E27FC236}">
                <a16:creationId xmlns:a16="http://schemas.microsoft.com/office/drawing/2014/main" id="{14595BEC-70B2-41EE-AF4D-270F99721276}"/>
              </a:ext>
            </a:extLst>
          </p:cNvPr>
          <p:cNvSpPr/>
          <p:nvPr/>
        </p:nvSpPr>
        <p:spPr>
          <a:xfrm>
            <a:off x="5915396" y="6602057"/>
            <a:ext cx="2021626" cy="416211"/>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lIns="91440" tIns="45720" rIns="91440" bIns="45720" rtlCol="0" anchor="ctr"/>
          <a:lstStyle/>
          <a:p>
            <a:pPr algn="ctr"/>
            <a:r>
              <a:rPr lang="en-US" altLang="ja-JP" sz="1000" dirty="0">
                <a:solidFill>
                  <a:schemeClr val="tx1"/>
                </a:solidFill>
                <a:latin typeface="BIZ UDPゴシック" panose="020B0400000000000000" pitchFamily="50" charset="-128"/>
                <a:ea typeface="BIZ UDPゴシック"/>
              </a:rPr>
              <a:t>Tech Osaka Summit 2025</a:t>
            </a:r>
            <a:endParaRPr lang="ja-JP" altLang="en-US" sz="1000" dirty="0">
              <a:solidFill>
                <a:schemeClr val="tx1"/>
              </a:solidFill>
              <a:latin typeface="BIZ UDPゴシック" panose="020B0400000000000000" pitchFamily="50" charset="-128"/>
              <a:ea typeface="BIZ UDPゴシック" panose="020B0400000000000000" pitchFamily="50" charset="-128"/>
            </a:endParaRPr>
          </a:p>
        </p:txBody>
      </p:sp>
      <p:pic>
        <p:nvPicPr>
          <p:cNvPr id="20" name="図 19">
            <a:extLst>
              <a:ext uri="{FF2B5EF4-FFF2-40B4-BE49-F238E27FC236}">
                <a16:creationId xmlns:a16="http://schemas.microsoft.com/office/drawing/2014/main" id="{8CC72C1B-18BA-4736-A5A9-8F119D332A7E}"/>
              </a:ext>
            </a:extLst>
          </p:cNvPr>
          <p:cNvPicPr>
            <a:picLocks noChangeAspect="1"/>
          </p:cNvPicPr>
          <p:nvPr/>
        </p:nvPicPr>
        <p:blipFill>
          <a:blip r:embed="rId6" cstate="email">
            <a:extLst>
              <a:ext uri="{28A0092B-C50C-407E-A947-70E740481C1C}">
                <a14:useLocalDpi xmlns:a14="http://schemas.microsoft.com/office/drawing/2010/main" val="0"/>
              </a:ext>
            </a:extLst>
          </a:blip>
          <a:srcRect/>
          <a:stretch/>
        </p:blipFill>
        <p:spPr>
          <a:xfrm>
            <a:off x="6027913" y="5456540"/>
            <a:ext cx="1796591" cy="1243569"/>
          </a:xfrm>
          <a:prstGeom prst="rect">
            <a:avLst/>
          </a:prstGeom>
          <a:ln w="12700">
            <a:noFill/>
          </a:ln>
        </p:spPr>
      </p:pic>
      <p:sp>
        <p:nvSpPr>
          <p:cNvPr id="18" name="楕円 17">
            <a:extLst>
              <a:ext uri="{FF2B5EF4-FFF2-40B4-BE49-F238E27FC236}">
                <a16:creationId xmlns:a16="http://schemas.microsoft.com/office/drawing/2014/main" id="{5344C55A-1256-4854-9C53-3AF194EB5FE5}"/>
              </a:ext>
            </a:extLst>
          </p:cNvPr>
          <p:cNvSpPr/>
          <p:nvPr/>
        </p:nvSpPr>
        <p:spPr>
          <a:xfrm>
            <a:off x="166253" y="843951"/>
            <a:ext cx="2267464" cy="428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
        <p:nvSpPr>
          <p:cNvPr id="21" name="楕円 20">
            <a:extLst>
              <a:ext uri="{FF2B5EF4-FFF2-40B4-BE49-F238E27FC236}">
                <a16:creationId xmlns:a16="http://schemas.microsoft.com/office/drawing/2014/main" id="{706F1F51-7871-47DE-AF6E-1DCFC43C528F}"/>
              </a:ext>
            </a:extLst>
          </p:cNvPr>
          <p:cNvSpPr/>
          <p:nvPr/>
        </p:nvSpPr>
        <p:spPr>
          <a:xfrm>
            <a:off x="166253" y="2922179"/>
            <a:ext cx="2267464" cy="4129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Tree>
    <p:extLst>
      <p:ext uri="{BB962C8B-B14F-4D97-AF65-F5344CB8AC3E}">
        <p14:creationId xmlns:p14="http://schemas.microsoft.com/office/powerpoint/2010/main" val="3225451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1002954384"/>
              </p:ext>
            </p:extLst>
          </p:nvPr>
        </p:nvGraphicFramePr>
        <p:xfrm>
          <a:off x="321177" y="1392346"/>
          <a:ext cx="9469918" cy="5180493"/>
        </p:xfrm>
        <a:graphic>
          <a:graphicData uri="http://schemas.openxmlformats.org/drawingml/2006/table">
            <a:tbl>
              <a:tblPr>
                <a:tableStyleId>{2D5ABB26-0587-4C30-8999-92F81FD0307C}</a:tableStyleId>
              </a:tblPr>
              <a:tblGrid>
                <a:gridCol w="4197773">
                  <a:extLst>
                    <a:ext uri="{9D8B030D-6E8A-4147-A177-3AD203B41FA5}">
                      <a16:colId xmlns:a16="http://schemas.microsoft.com/office/drawing/2014/main" val="2895380761"/>
                    </a:ext>
                  </a:extLst>
                </a:gridCol>
                <a:gridCol w="5272145">
                  <a:extLst>
                    <a:ext uri="{9D8B030D-6E8A-4147-A177-3AD203B41FA5}">
                      <a16:colId xmlns:a16="http://schemas.microsoft.com/office/drawing/2014/main" val="925580270"/>
                    </a:ext>
                  </a:extLst>
                </a:gridCol>
              </a:tblGrid>
              <a:tr h="5180493">
                <a:tc>
                  <a:txBody>
                    <a:bodyPr/>
                    <a:lstStyle/>
                    <a:p>
                      <a:pPr marL="0" marR="0" lvl="0" indent="0" algn="l" defTabSz="443194"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BIZ UDPゴシック" panose="020B0400000000000000" pitchFamily="50" charset="-128"/>
                          <a:ea typeface="BIZ UDPゴシック" panose="020B0400000000000000" pitchFamily="50" charset="-128"/>
                        </a:rPr>
                        <a: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海外との交流によるビジネスチャンス拡大　</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443194" rtl="0" eaLnBrk="1" fontAlgn="auto" latinLnBrk="0" hangingPunct="1">
                        <a:lnSpc>
                          <a:spcPct val="100000"/>
                        </a:lnSpc>
                        <a:spcBef>
                          <a:spcPts val="0"/>
                        </a:spcBef>
                        <a:spcAft>
                          <a:spcPts val="0"/>
                        </a:spcAft>
                        <a:buClrTx/>
                        <a:buSzTx/>
                        <a:buFontTx/>
                        <a:buNone/>
                        <a:tabLst/>
                        <a:defRPr/>
                      </a:pPr>
                      <a:r>
                        <a:rPr lang="ja-JP" altLang="en-US" sz="1100" b="0" dirty="0">
                          <a:solidFill>
                            <a:schemeClr val="tx1"/>
                          </a:solidFill>
                          <a:latin typeface="BIZ UDPゴシック" panose="020B0400000000000000" pitchFamily="50" charset="-128"/>
                          <a:ea typeface="BIZ UDPゴシック" panose="020B0400000000000000" pitchFamily="50" charset="-128"/>
                        </a:rPr>
                        <a:t>▶万博を通じた府内企業と海外企業との交流機会の創出</a:t>
                      </a:r>
                    </a:p>
                    <a:p>
                      <a:pPr marL="87313" marR="0" lvl="0" indent="-87313" algn="l" defTabSz="443194" rtl="0" eaLnBrk="1" fontAlgn="auto" latinLnBrk="0" hangingPunct="1">
                        <a:lnSpc>
                          <a:spcPct val="100000"/>
                        </a:lnSpc>
                        <a:spcBef>
                          <a:spcPts val="0"/>
                        </a:spcBef>
                        <a:spcAft>
                          <a:spcPts val="0"/>
                        </a:spcAft>
                        <a:buClrTx/>
                        <a:buSzTx/>
                        <a:buFontTx/>
                        <a:buNone/>
                        <a:tabLst/>
                        <a:defRPr/>
                      </a:pPr>
                      <a:r>
                        <a:rPr lang="ja-JP" altLang="en-US" sz="1100" b="0" dirty="0">
                          <a:solidFill>
                            <a:schemeClr val="tx1"/>
                          </a:solidFill>
                          <a:latin typeface="BIZ UDPゴシック" panose="020B0400000000000000" pitchFamily="50" charset="-128"/>
                          <a:ea typeface="BIZ UDPゴシック" panose="020B0400000000000000" pitchFamily="50" charset="-128"/>
                        </a:rPr>
                        <a:t>・「大阪海外ビジネスワンストップ窓口」を通じて、海外ビジネスミッション団等に対し、ビジネスイベント（セミナー・商談会）等の開催や企業視察等をワンストップで支援</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87313" marR="0" lvl="0" indent="-87313" algn="l" defTabSz="443194" rtl="0" eaLnBrk="1" fontAlgn="auto" latinLnBrk="0" hangingPunct="1">
                        <a:lnSpc>
                          <a:spcPct val="100000"/>
                        </a:lnSpc>
                        <a:spcBef>
                          <a:spcPts val="0"/>
                        </a:spcBef>
                        <a:spcAft>
                          <a:spcPts val="0"/>
                        </a:spcAft>
                        <a:buClrTx/>
                        <a:buSzTx/>
                        <a:buFontTx/>
                        <a:buNone/>
                        <a:tabLst/>
                        <a:defRPr/>
                      </a:pPr>
                      <a:r>
                        <a:rPr lang="ja-JP" altLang="en-US" sz="1100" b="0" dirty="0">
                          <a:solidFill>
                            <a:schemeClr val="tx1"/>
                          </a:solidFill>
                          <a:latin typeface="BIZ UDPゴシック" panose="020B0400000000000000" pitchFamily="50" charset="-128"/>
                          <a:ea typeface="BIZ UDPゴシック" panose="020B0400000000000000" pitchFamily="50" charset="-128"/>
                        </a:rPr>
                        <a:t>・万博を契機に友好関係が深化した英国グレーター・マンチェスター合同行政機構との姉妹都市提携（大阪市）や、イタリアロンバルディア州との覚書（</a:t>
                      </a:r>
                      <a:r>
                        <a:rPr lang="en-US" altLang="ja-JP" sz="1100" b="0" dirty="0">
                          <a:solidFill>
                            <a:schemeClr val="tx1"/>
                          </a:solidFill>
                          <a:latin typeface="BIZ UDPゴシック" panose="020B0400000000000000" pitchFamily="50" charset="-128"/>
                          <a:ea typeface="BIZ UDPゴシック" panose="020B0400000000000000" pitchFamily="50" charset="-128"/>
                        </a:rPr>
                        <a:t>MOU</a:t>
                      </a:r>
                      <a:r>
                        <a:rPr lang="ja-JP" altLang="en-US" sz="1100" b="0" dirty="0">
                          <a:solidFill>
                            <a:schemeClr val="tx1"/>
                          </a:solidFill>
                          <a:latin typeface="BIZ UDPゴシック" panose="020B0400000000000000" pitchFamily="50" charset="-128"/>
                          <a:ea typeface="BIZ UDPゴシック" panose="020B0400000000000000" pitchFamily="50" charset="-128"/>
                        </a:rPr>
                        <a:t>）締結（大阪府）など、経済交流等を</a:t>
                      </a:r>
                      <a:br>
                        <a:rPr lang="en-US" altLang="ja-JP" sz="1100" b="0" dirty="0">
                          <a:solidFill>
                            <a:schemeClr val="tx1"/>
                          </a:solidFill>
                          <a:latin typeface="BIZ UDPゴシック" panose="020B0400000000000000" pitchFamily="50" charset="-128"/>
                          <a:ea typeface="BIZ UDPゴシック" panose="020B0400000000000000" pitchFamily="50" charset="-128"/>
                        </a:rPr>
                      </a:br>
                      <a:r>
                        <a:rPr lang="ja-JP" altLang="en-US" sz="1100" b="0" dirty="0">
                          <a:solidFill>
                            <a:schemeClr val="tx1"/>
                          </a:solidFill>
                          <a:latin typeface="BIZ UDPゴシック" panose="020B0400000000000000" pitchFamily="50" charset="-128"/>
                          <a:ea typeface="BIZ UDPゴシック" panose="020B0400000000000000" pitchFamily="50" charset="-128"/>
                        </a:rPr>
                        <a:t>促進することを目的として、延べ</a:t>
                      </a:r>
                      <a:r>
                        <a:rPr lang="en-US" altLang="ja-JP" sz="1100" b="0" dirty="0">
                          <a:solidFill>
                            <a:schemeClr val="tx1"/>
                          </a:solidFill>
                          <a:latin typeface="BIZ UDPゴシック" panose="020B0400000000000000" pitchFamily="50" charset="-128"/>
                          <a:ea typeface="BIZ UDPゴシック" panose="020B0400000000000000" pitchFamily="50" charset="-128"/>
                        </a:rPr>
                        <a:t>18</a:t>
                      </a:r>
                      <a:r>
                        <a:rPr lang="ja-JP" altLang="en-US" sz="1100" b="0" dirty="0">
                          <a:solidFill>
                            <a:schemeClr val="tx1"/>
                          </a:solidFill>
                          <a:latin typeface="BIZ UDPゴシック" panose="020B0400000000000000" pitchFamily="50" charset="-128"/>
                          <a:ea typeface="BIZ UDPゴシック" panose="020B0400000000000000" pitchFamily="50" charset="-128"/>
                        </a:rPr>
                        <a:t>の国・都市等と</a:t>
                      </a:r>
                      <a:r>
                        <a:rPr lang="en-US" altLang="ja-JP" sz="1100" b="0" dirty="0">
                          <a:solidFill>
                            <a:schemeClr val="tx1"/>
                          </a:solidFill>
                          <a:latin typeface="BIZ UDPゴシック" panose="020B0400000000000000" pitchFamily="50" charset="-128"/>
                          <a:ea typeface="BIZ UDPゴシック" panose="020B0400000000000000" pitchFamily="50" charset="-128"/>
                        </a:rPr>
                        <a:t>MOU</a:t>
                      </a:r>
                      <a:r>
                        <a:rPr lang="ja-JP" altLang="en-US" sz="1100" b="0" dirty="0">
                          <a:solidFill>
                            <a:schemeClr val="tx1"/>
                          </a:solidFill>
                          <a:latin typeface="BIZ UDPゴシック" panose="020B0400000000000000" pitchFamily="50" charset="-128"/>
                          <a:ea typeface="BIZ UDPゴシック" panose="020B0400000000000000" pitchFamily="50" charset="-128"/>
                        </a:rPr>
                        <a:t>等を</a:t>
                      </a:r>
                      <a:br>
                        <a:rPr lang="en-US" altLang="ja-JP" sz="1100" b="0" dirty="0">
                          <a:solidFill>
                            <a:schemeClr val="tx1"/>
                          </a:solidFill>
                          <a:latin typeface="BIZ UDPゴシック" panose="020B0400000000000000" pitchFamily="50" charset="-128"/>
                          <a:ea typeface="BIZ UDPゴシック" panose="020B0400000000000000" pitchFamily="50" charset="-128"/>
                        </a:rPr>
                      </a:br>
                      <a:r>
                        <a:rPr lang="ja-JP" altLang="en-US" sz="1100" b="0" dirty="0">
                          <a:solidFill>
                            <a:schemeClr val="tx1"/>
                          </a:solidFill>
                          <a:latin typeface="BIZ UDPゴシック" panose="020B0400000000000000" pitchFamily="50" charset="-128"/>
                          <a:ea typeface="BIZ UDPゴシック" panose="020B0400000000000000" pitchFamily="50" charset="-128"/>
                        </a:rPr>
                        <a:t>締結し、新たな海外ネットワークを構築</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87313" marR="0" lvl="0" indent="-87313" algn="l" defTabSz="443194" rtl="0" eaLnBrk="1" fontAlgn="auto" latinLnBrk="0" hangingPunct="1">
                        <a:lnSpc>
                          <a:spcPct val="100000"/>
                        </a:lnSpc>
                        <a:spcBef>
                          <a:spcPts val="0"/>
                        </a:spcBef>
                        <a:spcAft>
                          <a:spcPts val="0"/>
                        </a:spcAft>
                        <a:buClrTx/>
                        <a:buSzTx/>
                        <a:buFontTx/>
                        <a:buNone/>
                        <a:tabLst/>
                        <a:defRPr/>
                      </a:pPr>
                      <a:r>
                        <a:rPr lang="ja-JP" altLang="en-US" sz="1100" b="0" dirty="0">
                          <a:solidFill>
                            <a:schemeClr val="tx1"/>
                          </a:solidFill>
                          <a:latin typeface="BIZ UDPゴシック" panose="020B0400000000000000" pitchFamily="50" charset="-128"/>
                          <a:ea typeface="BIZ UDPゴシック" panose="020B0400000000000000" pitchFamily="50" charset="-128"/>
                        </a:rPr>
                        <a:t>・</a:t>
                      </a:r>
                      <a:r>
                        <a:rPr kumimoji="1" lang="ja-JP" altLang="en-US" sz="1100" b="0" strike="noStrike" dirty="0">
                          <a:solidFill>
                            <a:schemeClr val="tx1"/>
                          </a:solidFill>
                          <a:latin typeface="BIZ UDPゴシック" panose="020B0400000000000000" pitchFamily="50" charset="-128"/>
                          <a:ea typeface="BIZ UDPゴシック" panose="020B0400000000000000" pitchFamily="50" charset="-128"/>
                        </a:rPr>
                        <a:t>府内</a:t>
                      </a:r>
                      <a:r>
                        <a:rPr lang="ja-JP" altLang="en-US" sz="1100" b="0" dirty="0">
                          <a:solidFill>
                            <a:schemeClr val="tx1"/>
                          </a:solidFill>
                          <a:latin typeface="BIZ UDPゴシック" panose="020B0400000000000000" pitchFamily="50" charset="-128"/>
                          <a:ea typeface="BIZ UDPゴシック" panose="020B0400000000000000" pitchFamily="50" charset="-128"/>
                        </a:rPr>
                        <a:t>企業に対して、セミナー・商談会等を通じて、海外企業団とのマッチング機会等のビジネス機会を提供</a:t>
                      </a:r>
                    </a:p>
                    <a:p>
                      <a:pPr marL="87313" marR="0" lvl="0" indent="-87313" algn="l" defTabSz="443194" rtl="0" eaLnBrk="1" fontAlgn="auto" latinLnBrk="0" hangingPunct="1">
                        <a:lnSpc>
                          <a:spcPct val="100000"/>
                        </a:lnSpc>
                        <a:spcBef>
                          <a:spcPts val="0"/>
                        </a:spcBef>
                        <a:spcAft>
                          <a:spcPts val="0"/>
                        </a:spcAft>
                        <a:buClrTx/>
                        <a:buSzTx/>
                        <a:buFontTx/>
                        <a:buNone/>
                        <a:tabLst/>
                        <a:defRPr/>
                      </a:pPr>
                      <a:r>
                        <a:rPr lang="ja-JP" altLang="en-US" sz="1100" b="0" dirty="0">
                          <a:solidFill>
                            <a:schemeClr val="tx1"/>
                          </a:solidFill>
                          <a:latin typeface="BIZ UDPゴシック" panose="020B0400000000000000" pitchFamily="50" charset="-128"/>
                          <a:ea typeface="BIZ UDPゴシック" panose="020B0400000000000000" pitchFamily="50" charset="-128"/>
                        </a:rPr>
                        <a:t>・海外からの視察訪問受け入れを通じ、</a:t>
                      </a:r>
                      <a:r>
                        <a:rPr kumimoji="1" lang="ja-JP" altLang="en-US" sz="1100" b="0" strike="noStrike" dirty="0">
                          <a:solidFill>
                            <a:schemeClr val="tx1"/>
                          </a:solidFill>
                          <a:latin typeface="BIZ UDPゴシック" panose="020B0400000000000000" pitchFamily="50" charset="-128"/>
                          <a:ea typeface="BIZ UDPゴシック" panose="020B0400000000000000" pitchFamily="50" charset="-128"/>
                        </a:rPr>
                        <a:t>府内</a:t>
                      </a:r>
                      <a:r>
                        <a:rPr lang="ja-JP" altLang="en-US" sz="1100" b="0" dirty="0">
                          <a:solidFill>
                            <a:schemeClr val="tx1"/>
                          </a:solidFill>
                          <a:latin typeface="BIZ UDPゴシック" panose="020B0400000000000000" pitchFamily="50" charset="-128"/>
                          <a:ea typeface="BIZ UDPゴシック" panose="020B0400000000000000" pitchFamily="50" charset="-128"/>
                        </a:rPr>
                        <a:t>企業の技術力・製品</a:t>
                      </a:r>
                      <a:br>
                        <a:rPr lang="en-US" altLang="ja-JP" sz="1100" b="0" dirty="0">
                          <a:solidFill>
                            <a:schemeClr val="tx1"/>
                          </a:solidFill>
                          <a:latin typeface="BIZ UDPゴシック" panose="020B0400000000000000" pitchFamily="50" charset="-128"/>
                          <a:ea typeface="BIZ UDPゴシック" panose="020B0400000000000000" pitchFamily="50" charset="-128"/>
                        </a:rPr>
                      </a:br>
                      <a:r>
                        <a:rPr lang="ja-JP" altLang="en-US" sz="1100" b="0" dirty="0">
                          <a:solidFill>
                            <a:schemeClr val="tx1"/>
                          </a:solidFill>
                          <a:latin typeface="BIZ UDPゴシック" panose="020B0400000000000000" pitchFamily="50" charset="-128"/>
                          <a:ea typeface="BIZ UDPゴシック" panose="020B0400000000000000" pitchFamily="50" charset="-128"/>
                        </a:rPr>
                        <a:t>魅力を発信する機会を提供</a:t>
                      </a:r>
                    </a:p>
                    <a:p>
                      <a:pPr marL="87313" marR="0" lvl="0" indent="-87313" algn="l" defTabSz="443194" rtl="0" eaLnBrk="1" fontAlgn="auto" latinLnBrk="0" hangingPunct="1">
                        <a:lnSpc>
                          <a:spcPct val="100000"/>
                        </a:lnSpc>
                        <a:spcBef>
                          <a:spcPts val="0"/>
                        </a:spcBef>
                        <a:spcAft>
                          <a:spcPts val="0"/>
                        </a:spcAft>
                        <a:buClrTx/>
                        <a:buSzTx/>
                        <a:buFontTx/>
                        <a:buNone/>
                        <a:tabLst/>
                        <a:defRPr/>
                      </a:pPr>
                      <a:r>
                        <a:rPr lang="ja-JP" altLang="en-US" sz="1100" b="0" dirty="0">
                          <a:solidFill>
                            <a:schemeClr val="tx1"/>
                          </a:solidFill>
                          <a:latin typeface="BIZ UDPゴシック" panose="020B0400000000000000" pitchFamily="50" charset="-128"/>
                          <a:ea typeface="BIZ UDPゴシック" panose="020B0400000000000000" pitchFamily="50" charset="-128"/>
                        </a:rPr>
                        <a:t>・海外政府機関・視察団に対して府市の施策を</a:t>
                      </a:r>
                      <a:r>
                        <a:rPr lang="en-US" altLang="ja-JP" sz="1100" b="0" dirty="0">
                          <a:solidFill>
                            <a:schemeClr val="tx1"/>
                          </a:solidFill>
                          <a:latin typeface="BIZ UDPゴシック" panose="020B0400000000000000" pitchFamily="50" charset="-128"/>
                          <a:ea typeface="BIZ UDPゴシック" panose="020B0400000000000000" pitchFamily="50" charset="-128"/>
                        </a:rPr>
                        <a:t>PR</a:t>
                      </a:r>
                      <a:r>
                        <a:rPr lang="ja-JP" altLang="en-US" sz="1100" b="0" dirty="0">
                          <a:solidFill>
                            <a:schemeClr val="tx1"/>
                          </a:solidFill>
                          <a:latin typeface="BIZ UDPゴシック" panose="020B0400000000000000" pitchFamily="50" charset="-128"/>
                          <a:ea typeface="BIZ UDPゴシック" panose="020B0400000000000000" pitchFamily="50" charset="-128"/>
                        </a:rPr>
                        <a:t>し関係を構築</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443194" rtl="0" eaLnBrk="1" fontAlgn="auto" latinLnBrk="0" hangingPunct="1">
                        <a:lnSpc>
                          <a:spcPct val="100000"/>
                        </a:lnSpc>
                        <a:spcBef>
                          <a:spcPts val="0"/>
                        </a:spcBef>
                        <a:spcAft>
                          <a:spcPts val="0"/>
                        </a:spcAft>
                        <a:buClrTx/>
                        <a:buSzTx/>
                        <a:buFontTx/>
                        <a:buNone/>
                        <a:tabLst/>
                        <a:defRPr/>
                      </a:pP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443194" rtl="0" eaLnBrk="1" fontAlgn="auto" latinLnBrk="0" hangingPunct="1">
                        <a:lnSpc>
                          <a:spcPct val="100000"/>
                        </a:lnSpc>
                        <a:spcBef>
                          <a:spcPts val="0"/>
                        </a:spcBef>
                        <a:spcAft>
                          <a:spcPts val="0"/>
                        </a:spcAft>
                        <a:buClrTx/>
                        <a:buSzTx/>
                        <a:buFontTx/>
                        <a:buNone/>
                        <a:tabLst/>
                        <a:defRPr/>
                      </a:pPr>
                      <a:r>
                        <a:rPr lang="ja-JP" altLang="en-US" sz="1200" b="1" strike="noStrike" dirty="0">
                          <a:solidFill>
                            <a:schemeClr val="tx1"/>
                          </a:solidFill>
                          <a:latin typeface="BIZ UDPゴシック" panose="020B0400000000000000" pitchFamily="50" charset="-128"/>
                          <a:ea typeface="BIZ UDPゴシック" panose="020B0400000000000000" pitchFamily="50" charset="-128"/>
                        </a:rPr>
                        <a:t>□国際金融都市</a:t>
                      </a:r>
                      <a:r>
                        <a:rPr lang="en-US" altLang="ja-JP" sz="1200" b="1" strike="noStrike" dirty="0">
                          <a:solidFill>
                            <a:schemeClr val="tx1"/>
                          </a:solidFill>
                          <a:latin typeface="BIZ UDPゴシック" panose="020B0400000000000000" pitchFamily="50" charset="-128"/>
                          <a:ea typeface="BIZ UDPゴシック" panose="020B0400000000000000" pitchFamily="50" charset="-128"/>
                        </a:rPr>
                        <a:t>OSAKA</a:t>
                      </a:r>
                      <a:r>
                        <a:rPr lang="ja-JP" altLang="en-US" sz="1200" b="1" strike="noStrike" dirty="0">
                          <a:solidFill>
                            <a:schemeClr val="tx1"/>
                          </a:solidFill>
                          <a:latin typeface="BIZ UDPゴシック" panose="020B0400000000000000" pitchFamily="50" charset="-128"/>
                          <a:ea typeface="BIZ UDPゴシック" panose="020B0400000000000000" pitchFamily="50" charset="-128"/>
                        </a:rPr>
                        <a:t>の実現に向けた機運醸成</a:t>
                      </a:r>
                      <a:endParaRPr lang="en-US" altLang="ja-JP" sz="1200" b="1" strike="noStrike"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443194" rtl="0" eaLnBrk="1" fontAlgn="auto" latinLnBrk="0" hangingPunct="1">
                        <a:lnSpc>
                          <a:spcPct val="100000"/>
                        </a:lnSpc>
                        <a:spcBef>
                          <a:spcPts val="0"/>
                        </a:spcBef>
                        <a:spcAft>
                          <a:spcPts val="0"/>
                        </a:spcAft>
                        <a:buClrTx/>
                        <a:buSzTx/>
                        <a:buFontTx/>
                        <a:buNone/>
                        <a:tabLst/>
                        <a:defRPr/>
                      </a:pPr>
                      <a:r>
                        <a:rPr lang="ja-JP" altLang="en-US" sz="1100" b="0" strike="noStrike" dirty="0">
                          <a:solidFill>
                            <a:schemeClr val="tx1"/>
                          </a:solidFill>
                          <a:latin typeface="BIZ UDPゴシック" panose="020B0400000000000000" pitchFamily="50" charset="-128"/>
                          <a:ea typeface="BIZ UDPゴシック" panose="020B0400000000000000" pitchFamily="50" charset="-128"/>
                        </a:rPr>
                        <a:t>▶</a:t>
                      </a:r>
                      <a:r>
                        <a:rPr lang="ja-JP" altLang="en-US" sz="1100" strike="noStrike" dirty="0">
                          <a:solidFill>
                            <a:schemeClr val="tx1"/>
                          </a:solidFill>
                          <a:latin typeface="BIZ UDゴシック" panose="020B0400000000000000" pitchFamily="49" charset="-128"/>
                          <a:ea typeface="BIZ UDゴシック" panose="020B0400000000000000" pitchFamily="49" charset="-128"/>
                        </a:rPr>
                        <a:t>金融分野における革新的技術の体験機会創出と最先端技術の</a:t>
                      </a:r>
                      <a:br>
                        <a:rPr lang="en-US" altLang="ja-JP" sz="1100" strike="noStrike" dirty="0">
                          <a:solidFill>
                            <a:schemeClr val="tx1"/>
                          </a:solidFill>
                          <a:latin typeface="BIZ UDゴシック" panose="020B0400000000000000" pitchFamily="49" charset="-128"/>
                          <a:ea typeface="BIZ UDゴシック" panose="020B0400000000000000" pitchFamily="49" charset="-128"/>
                        </a:rPr>
                      </a:br>
                      <a:r>
                        <a:rPr lang="ja-JP" altLang="en-US" sz="1100" strike="noStrike" dirty="0">
                          <a:solidFill>
                            <a:schemeClr val="tx1"/>
                          </a:solidFill>
                          <a:latin typeface="BIZ UDゴシック" panose="020B0400000000000000" pitchFamily="49" charset="-128"/>
                          <a:ea typeface="BIZ UDゴシック" panose="020B0400000000000000" pitchFamily="49" charset="-128"/>
                        </a:rPr>
                        <a:t>研究開発を行う国内外の企業等との連携により、府民の金融分野への理解促進・新技術受容性を向上</a:t>
                      </a:r>
                    </a:p>
                    <a:p>
                      <a:pPr marL="88900" marR="0" lvl="0" indent="-88900" algn="l" defTabSz="443194" rtl="0" eaLnBrk="1" fontAlgn="auto" latinLnBrk="0" hangingPunct="1">
                        <a:lnSpc>
                          <a:spcPct val="100000"/>
                        </a:lnSpc>
                        <a:spcBef>
                          <a:spcPts val="0"/>
                        </a:spcBef>
                        <a:spcAft>
                          <a:spcPts val="0"/>
                        </a:spcAft>
                        <a:buClrTx/>
                        <a:buSzTx/>
                        <a:buFontTx/>
                        <a:buNone/>
                        <a:tabLst/>
                        <a:defRPr/>
                      </a:pP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443194" rtl="0" eaLnBrk="1" fontAlgn="auto" latinLnBrk="0" hangingPunct="1">
                        <a:lnSpc>
                          <a:spcPct val="100000"/>
                        </a:lnSpc>
                        <a:spcBef>
                          <a:spcPts val="0"/>
                        </a:spcBef>
                        <a:spcAft>
                          <a:spcPts val="0"/>
                        </a:spcAft>
                        <a:buClrTx/>
                        <a:buSzTx/>
                        <a:buFontTx/>
                        <a:buNone/>
                        <a:tabLst/>
                        <a:defRPr/>
                      </a:pPr>
                      <a:endParaRPr lang="en-US" altLang="ja-JP" sz="1100" b="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gn="l">
                        <a:lnSpc>
                          <a:spcPct val="100000"/>
                        </a:lnSpc>
                        <a:spcBef>
                          <a:spcPts val="0"/>
                        </a:spcBef>
                        <a:spcAft>
                          <a:spcPts val="0"/>
                        </a:spcAft>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□万博のインパクトを最大限に活用した継続的な国際ビジネス機会の創出</a:t>
                      </a:r>
                      <a:endParaRPr kumimoji="1" lang="en-US" altLang="ja-JP" sz="1200" b="0" strike="sngStrike" dirty="0">
                        <a:solidFill>
                          <a:schemeClr val="tx1"/>
                        </a:solidFill>
                        <a:latin typeface="BIZ UDPゴシック" panose="020B0400000000000000" pitchFamily="50" charset="-128"/>
                        <a:ea typeface="BIZ UDPゴシック" panose="020B0400000000000000" pitchFamily="50" charset="-128"/>
                      </a:endParaRPr>
                    </a:p>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万博参加国・地域の関心の高さや府内企業のニーズ、大阪の成長分野との関わりなどを踏まえ、既に交流のある海外政府機関との連携を強化するとともに、万博を機に交流を持った国を中心に経済交流、都市間交流、人材交流が期待できる国との関係を構築、強化</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b="0" dirty="0">
                          <a:solidFill>
                            <a:schemeClr val="tx1"/>
                          </a:solidFill>
                          <a:latin typeface="BIZ UDPゴシック" panose="020B0400000000000000" pitchFamily="50" charset="-128"/>
                          <a:ea typeface="BIZ UDPゴシック" panose="020B0400000000000000" pitchFamily="50" charset="-128"/>
                        </a:rPr>
                        <a:t>・ＭＯＵ等を締結するなど、新たに構築した海外ネットワークを活用し、互いに強みを　　　　　</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b="0" dirty="0">
                          <a:solidFill>
                            <a:schemeClr val="tx1"/>
                          </a:solidFill>
                          <a:latin typeface="BIZ UDPゴシック" panose="020B0400000000000000" pitchFamily="50" charset="-128"/>
                          <a:ea typeface="BIZ UDPゴシック" panose="020B0400000000000000" pitchFamily="50" charset="-128"/>
                        </a:rPr>
                        <a:t>　持つ分野等を通じて、万博後も継続的なビジネス交流につなげる</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・府内中小企業に対し、海外現地への進出を支援するほか、越境</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EC</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を活用した販路開拓支援や府の現地拠点設置に関する検討を実施</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100" b="0" strike="noStrike" dirty="0">
                          <a:solidFill>
                            <a:schemeClr val="tx1"/>
                          </a:solidFill>
                          <a:latin typeface="BIZ UDPゴシック" panose="020B0400000000000000" pitchFamily="50" charset="-128"/>
                          <a:ea typeface="BIZ UDPゴシック" panose="020B0400000000000000" pitchFamily="50" charset="-128"/>
                        </a:rPr>
                        <a:t>・海外等からのさらなる金融系外国企業等の誘致や、大阪の成長分野での投資・協業等を促進</a:t>
                      </a:r>
                      <a:endParaRPr kumimoji="1" lang="ja-JP" altLang="en-US" sz="1100" b="0" strike="sngStrike" dirty="0">
                        <a:solidFill>
                          <a:schemeClr val="tx1"/>
                        </a:solidFill>
                        <a:latin typeface="BIZ UDPゴシック" panose="020B0400000000000000" pitchFamily="50" charset="-128"/>
                        <a:ea typeface="BIZ UDPゴシック" panose="020B0400000000000000" pitchFamily="50" charset="-128"/>
                      </a:endParaRPr>
                    </a:p>
                    <a:p>
                      <a:pPr marL="87313" indent="-87313" algn="l">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・府内企業との交流を目的としたイベントやレセプションを開催するとともに、</a:t>
                      </a:r>
                      <a:r>
                        <a:rPr kumimoji="1" lang="ja-JP" altLang="en-US" sz="1100" dirty="0">
                          <a:solidFill>
                            <a:schemeClr val="tx1"/>
                          </a:solidFill>
                          <a:latin typeface="BIZ UDPゴシック" panose="020B0400000000000000" pitchFamily="50" charset="-128"/>
                          <a:ea typeface="BIZ UDPゴシック" panose="020B0400000000000000" pitchFamily="50" charset="-128"/>
                        </a:rPr>
                        <a:t>大阪のビジネス魅力等を海外に向け発信</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・都市間交流の観点からも、関係性の強化及び交流促進を図る</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7313" indent="-87313" algn="l">
                        <a:lnSpc>
                          <a:spcPct val="100000"/>
                        </a:lnSpc>
                        <a:spcBef>
                          <a:spcPts val="0"/>
                        </a:spcBef>
                        <a:spcAft>
                          <a:spcPts val="0"/>
                        </a:spcAft>
                      </a:pPr>
                      <a:endParaRPr kumimoji="1" lang="en-US" altLang="ja-JP" sz="1200" b="0" dirty="0">
                        <a:solidFill>
                          <a:schemeClr val="tx1"/>
                        </a:solidFill>
                        <a:latin typeface="BIZ UDPゴシック" panose="020B0400000000000000" pitchFamily="50" charset="-128"/>
                        <a:ea typeface="BIZ UDPゴシック" panose="020B0400000000000000" pitchFamily="50" charset="-128"/>
                      </a:endParaRPr>
                    </a:p>
                    <a:p>
                      <a:pPr marL="87313" indent="-87313" algn="l">
                        <a:lnSpc>
                          <a:spcPct val="100000"/>
                        </a:lnSpc>
                        <a:spcBef>
                          <a:spcPts val="0"/>
                        </a:spcBef>
                        <a:spcAft>
                          <a:spcPts val="0"/>
                        </a:spcAft>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□国際展示商談会・カンファレンスの誘致を通じたビジネス交流の拡大</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marL="87313" indent="-87313" algn="l">
                        <a:lnSpc>
                          <a:spcPct val="100000"/>
                        </a:lnSpc>
                        <a:spcBef>
                          <a:spcPts val="0"/>
                        </a:spcBef>
                        <a:spcAft>
                          <a:spcPts val="0"/>
                        </a:spcAft>
                      </a:pPr>
                      <a:r>
                        <a:rPr kumimoji="1" lang="ja-JP" altLang="en-US" sz="1100" b="0" strike="noStrike" dirty="0">
                          <a:solidFill>
                            <a:schemeClr val="tx1"/>
                          </a:solidFill>
                          <a:latin typeface="BIZ UDPゴシック" panose="020B0400000000000000" pitchFamily="50" charset="-128"/>
                          <a:ea typeface="BIZ UDPゴシック" panose="020B0400000000000000" pitchFamily="50" charset="-128"/>
                        </a:rPr>
                        <a:t>・万博のレガシーとして、大阪で開催される国際展示商談会・カンファレンスの誘致を通じ、国内外への大阪のポテンシャルの発信とともに、スタートアップ等への</a:t>
                      </a:r>
                      <a:br>
                        <a:rPr kumimoji="1" lang="en-US" altLang="ja-JP" sz="1100" b="0" strike="noStrike" dirty="0">
                          <a:solidFill>
                            <a:schemeClr val="tx1"/>
                          </a:solidFill>
                          <a:latin typeface="BIZ UDPゴシック" panose="020B0400000000000000" pitchFamily="50" charset="-128"/>
                          <a:ea typeface="BIZ UDPゴシック" panose="020B0400000000000000" pitchFamily="50" charset="-128"/>
                        </a:rPr>
                      </a:br>
                      <a:r>
                        <a:rPr kumimoji="1" lang="ja-JP" altLang="en-US" sz="1100" b="0" strike="noStrike" dirty="0">
                          <a:solidFill>
                            <a:schemeClr val="tx1"/>
                          </a:solidFill>
                          <a:latin typeface="BIZ UDPゴシック" panose="020B0400000000000000" pitchFamily="50" charset="-128"/>
                          <a:ea typeface="BIZ UDPゴシック" panose="020B0400000000000000" pitchFamily="50" charset="-128"/>
                        </a:rPr>
                        <a:t>投資や企業の販路開拓などビジネス交流の拡大につなげる</a:t>
                      </a:r>
                    </a:p>
                    <a:p>
                      <a:pPr marL="88900" indent="-88900" algn="l">
                        <a:lnSpc>
                          <a:spcPct val="100000"/>
                        </a:lnSpc>
                        <a:spcBef>
                          <a:spcPts val="0"/>
                        </a:spcBef>
                        <a:spcAft>
                          <a:spcPts val="0"/>
                        </a:spcAft>
                      </a:pP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8900" indent="-88900" algn="l">
                        <a:lnSpc>
                          <a:spcPct val="100000"/>
                        </a:lnSpc>
                        <a:spcBef>
                          <a:spcPts val="0"/>
                        </a:spcBef>
                        <a:spcAft>
                          <a:spcPts val="0"/>
                        </a:spcAft>
                      </a:pPr>
                      <a:endParaRPr kumimoji="1" lang="ja-JP" altLang="en-US" sz="1100" b="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37" name="テキスト ボックス 36">
            <a:extLst>
              <a:ext uri="{FF2B5EF4-FFF2-40B4-BE49-F238E27FC236}">
                <a16:creationId xmlns:a16="http://schemas.microsoft.com/office/drawing/2014/main" id="{B02F3C22-1443-46B7-A977-04475234F08A}"/>
              </a:ext>
            </a:extLst>
          </p:cNvPr>
          <p:cNvSpPr txBox="1"/>
          <p:nvPr/>
        </p:nvSpPr>
        <p:spPr>
          <a:xfrm>
            <a:off x="286136" y="431889"/>
            <a:ext cx="9540000" cy="646331"/>
          </a:xfrm>
          <a:prstGeom prst="rect">
            <a:avLst/>
          </a:prstGeom>
          <a:noFill/>
          <a:ln w="6350">
            <a:noFill/>
            <a:prstDash val="solid"/>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lang="ja-JP" altLang="en-US" sz="1200" dirty="0">
                <a:latin typeface="BIZ UDPゴシック" panose="020B0400000000000000" pitchFamily="50" charset="-128"/>
                <a:ea typeface="BIZ UDPゴシック" panose="020B0400000000000000" pitchFamily="50" charset="-128"/>
              </a:rPr>
              <a:t>万博会期中、スタートアップ関連をはじめとして海外企業等とのビジネス交流が活発に行われたところ。万博を契機として構築された海外とのビジネスネットワークを一過性のものとすることなく、万博開催の効果を最大限に活用し、継続的な経済交流の促進や新たなビジネス創出につなげていく。</a:t>
            </a:r>
            <a:endParaRPr kumimoji="0" lang="ja-JP" altLang="en-US" sz="1200" b="0" i="0" u="none" strike="sng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24" name="正方形/長方形 23">
            <a:extLst>
              <a:ext uri="{FF2B5EF4-FFF2-40B4-BE49-F238E27FC236}">
                <a16:creationId xmlns:a16="http://schemas.microsoft.com/office/drawing/2014/main" id="{E08629A6-829B-4394-A30A-5CB52C1BBB36}"/>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②</a:t>
            </a: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800" b="1" dirty="0">
                <a:latin typeface="BIZ UDPゴシック" panose="020B0400000000000000" pitchFamily="50" charset="-128"/>
                <a:ea typeface="BIZ UDPゴシック" panose="020B0400000000000000" pitchFamily="50" charset="-128"/>
              </a:rPr>
              <a:t>スタートアップ（ビジネス交流含む）</a:t>
            </a: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91949" y="1122470"/>
            <a:ext cx="9608360" cy="389893"/>
            <a:chOff x="491239" y="878538"/>
            <a:chExt cx="6781397" cy="347989"/>
          </a:xfrm>
          <a:solidFill>
            <a:srgbClr val="00B0F0"/>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3475799" y="886368"/>
              <a:ext cx="3796837" cy="340159"/>
            </a:xfrm>
            <a:prstGeom prst="homePlate">
              <a:avLst/>
            </a:prstGeom>
            <a:grp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今後の課題と取組の方向性</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491239" y="878538"/>
              <a:ext cx="3128792" cy="340158"/>
            </a:xfrm>
            <a:prstGeom prst="homePlate">
              <a:avLst/>
            </a:prstGeom>
            <a:grp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（万博開催後）の成果</a:t>
              </a:r>
            </a:p>
          </p:txBody>
        </p:sp>
      </p:grpSp>
      <p:sp>
        <p:nvSpPr>
          <p:cNvPr id="2" name="スライド番号プレースホルダー 1">
            <a:extLst>
              <a:ext uri="{FF2B5EF4-FFF2-40B4-BE49-F238E27FC236}">
                <a16:creationId xmlns:a16="http://schemas.microsoft.com/office/drawing/2014/main" id="{B68024BB-7817-4C7D-8840-0E0B33FE981B}"/>
              </a:ext>
            </a:extLst>
          </p:cNvPr>
          <p:cNvSpPr>
            <a:spLocks noGrp="1"/>
          </p:cNvSpPr>
          <p:nvPr>
            <p:ph type="sldNum" sz="quarter" idx="12"/>
          </p:nvPr>
        </p:nvSpPr>
        <p:spPr/>
        <p:txBody>
          <a:bodyPr/>
          <a:lstStyle/>
          <a:p>
            <a:fld id="{29F2EF1E-626E-4657-9017-205445D3C8E1}" type="slidenum">
              <a:rPr kumimoji="1" lang="ja-JP" altLang="en-US" smtClean="0"/>
              <a:t>52</a:t>
            </a:fld>
            <a:endParaRPr kumimoji="1" lang="ja-JP" altLang="en-US" dirty="0"/>
          </a:p>
        </p:txBody>
      </p:sp>
    </p:spTree>
    <p:extLst>
      <p:ext uri="{BB962C8B-B14F-4D97-AF65-F5344CB8AC3E}">
        <p14:creationId xmlns:p14="http://schemas.microsoft.com/office/powerpoint/2010/main" val="1444367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②</a:t>
            </a: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800" b="1" dirty="0">
                <a:latin typeface="BIZ UDPゴシック" panose="020B0400000000000000" pitchFamily="50" charset="-128"/>
                <a:ea typeface="BIZ UDPゴシック" panose="020B0400000000000000" pitchFamily="50" charset="-128"/>
              </a:rPr>
              <a:t>スタートアップ（ビジネス交流含む）</a:t>
            </a:r>
          </a:p>
        </p:txBody>
      </p:sp>
      <p:sp>
        <p:nvSpPr>
          <p:cNvPr id="25" name="楕円 24">
            <a:extLst>
              <a:ext uri="{FF2B5EF4-FFF2-40B4-BE49-F238E27FC236}">
                <a16:creationId xmlns:a16="http://schemas.microsoft.com/office/drawing/2014/main" id="{7001CB8A-01EE-4F2A-9773-DDF60D221F2D}"/>
              </a:ext>
            </a:extLst>
          </p:cNvPr>
          <p:cNvSpPr/>
          <p:nvPr/>
        </p:nvSpPr>
        <p:spPr>
          <a:xfrm flipV="1">
            <a:off x="180309" y="727808"/>
            <a:ext cx="3690651" cy="51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ホームベース 4">
            <a:extLst>
              <a:ext uri="{FF2B5EF4-FFF2-40B4-BE49-F238E27FC236}">
                <a16:creationId xmlns:a16="http://schemas.microsoft.com/office/drawing/2014/main" id="{45666D5B-E908-48CF-8325-070CB81D9C6A}"/>
              </a:ext>
            </a:extLst>
          </p:cNvPr>
          <p:cNvSpPr/>
          <p:nvPr/>
        </p:nvSpPr>
        <p:spPr bwMode="gray">
          <a:xfrm>
            <a:off x="180673" y="470692"/>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□海外との交流によるビジネスチャンス拡大</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71" name="正方形/長方形 70">
            <a:extLst>
              <a:ext uri="{FF2B5EF4-FFF2-40B4-BE49-F238E27FC236}">
                <a16:creationId xmlns:a16="http://schemas.microsoft.com/office/drawing/2014/main" id="{129435D7-6C4D-4CF4-9DDC-E00EC93A815F}"/>
              </a:ext>
            </a:extLst>
          </p:cNvPr>
          <p:cNvSpPr/>
          <p:nvPr/>
        </p:nvSpPr>
        <p:spPr>
          <a:xfrm>
            <a:off x="387467" y="1455064"/>
            <a:ext cx="9299144" cy="1206759"/>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92075" marR="0" lvl="0" indent="-92075" algn="l" defTabSz="914400" rtl="0" eaLnBrk="1" fontAlgn="auto" latinLnBrk="0" hangingPunct="1">
              <a:spcBef>
                <a:spcPts val="0"/>
              </a:spcBef>
              <a:spcAft>
                <a:spcPts val="0"/>
              </a:spcAft>
              <a:buClrTx/>
              <a:buSzTx/>
              <a:tabLst/>
              <a:defRPr/>
            </a:pPr>
            <a:r>
              <a:rPr lang="ja-JP" altLang="en-US" sz="1400" dirty="0">
                <a:solidFill>
                  <a:schemeClr val="tx1"/>
                </a:solidFill>
                <a:latin typeface="BIZ UDPゴシック" panose="020B0400000000000000" pitchFamily="50" charset="-128"/>
                <a:ea typeface="BIZ UDPゴシック" panose="020B0400000000000000" pitchFamily="50" charset="-128"/>
              </a:rPr>
              <a:t>・「大阪海外ビジネスワンストップ窓口」を通じて、海外ビジネスミッション団等に対し、ビジネスイベント（セミナー・商談会）等の開催や企業視察等を支援</a:t>
            </a:r>
            <a:r>
              <a:rPr lang="ja-JP" altLang="en-US" sz="1400" strike="sngStrike" dirty="0">
                <a:solidFill>
                  <a:schemeClr val="tx1"/>
                </a:solidFill>
                <a:highlight>
                  <a:srgbClr val="00FF00"/>
                </a:highlight>
                <a:latin typeface="BIZ UDPゴシック" panose="020B0400000000000000" pitchFamily="50" charset="-128"/>
                <a:ea typeface="BIZ UDPゴシック" panose="020B0400000000000000" pitchFamily="50" charset="-128"/>
              </a:rPr>
              <a:t>　</a:t>
            </a:r>
            <a:endParaRPr lang="en-US" altLang="ja-JP" sz="1400" strike="sngStrike" dirty="0">
              <a:solidFill>
                <a:schemeClr val="tx1"/>
              </a:solidFill>
              <a:highlight>
                <a:srgbClr val="00FF00"/>
              </a:highlight>
              <a:latin typeface="BIZ UDPゴシック" panose="020B0400000000000000" pitchFamily="50" charset="-128"/>
              <a:ea typeface="BIZ UDPゴシック" panose="020B0400000000000000" pitchFamily="50" charset="-128"/>
            </a:endParaRPr>
          </a:p>
          <a:p>
            <a:pPr marL="87313" marR="0" lvl="0" indent="-87313" algn="l" defTabSz="914400" rtl="0" eaLnBrk="1" fontAlgn="auto" latinLnBrk="0" hangingPunct="1">
              <a:spcBef>
                <a:spcPts val="0"/>
              </a:spcBef>
              <a:spcAft>
                <a:spcPts val="0"/>
              </a:spcAft>
              <a:buClrTx/>
              <a:buSzTx/>
              <a:buFontTx/>
              <a:buNone/>
              <a:tabLst/>
              <a:defRPr/>
            </a:pPr>
            <a:r>
              <a:rPr kumimoji="0"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・万博を通じて府内企業と海外企業との交流機会を創出し、海外企業と府内企業とのマッチング機会を提供したほか、</a:t>
            </a:r>
            <a:br>
              <a:rPr kumimoji="0" lang="en-US" altLang="ja-JP"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0"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海外に対し、府内企業による発信機会の提供、府市の施策のプロモーションを実施</a:t>
            </a:r>
            <a:endParaRPr kumimoji="0" lang="en-US" altLang="ja-JP" sz="1400" b="0" i="0" u="none" strike="sng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38" name="楕円 37">
            <a:extLst>
              <a:ext uri="{FF2B5EF4-FFF2-40B4-BE49-F238E27FC236}">
                <a16:creationId xmlns:a16="http://schemas.microsoft.com/office/drawing/2014/main" id="{BA684E6F-A8B0-4951-9E9E-82C8B36B25F2}"/>
              </a:ext>
            </a:extLst>
          </p:cNvPr>
          <p:cNvSpPr/>
          <p:nvPr/>
        </p:nvSpPr>
        <p:spPr>
          <a:xfrm>
            <a:off x="162279" y="877045"/>
            <a:ext cx="2267464" cy="428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
        <p:nvSpPr>
          <p:cNvPr id="39" name="楕円 38">
            <a:extLst>
              <a:ext uri="{FF2B5EF4-FFF2-40B4-BE49-F238E27FC236}">
                <a16:creationId xmlns:a16="http://schemas.microsoft.com/office/drawing/2014/main" id="{40A47FBE-70B2-4D4D-8B63-03D5E1505700}"/>
              </a:ext>
            </a:extLst>
          </p:cNvPr>
          <p:cNvSpPr/>
          <p:nvPr/>
        </p:nvSpPr>
        <p:spPr>
          <a:xfrm>
            <a:off x="162279" y="2944998"/>
            <a:ext cx="2267464" cy="4129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取組内容</a:t>
            </a:r>
          </a:p>
        </p:txBody>
      </p:sp>
      <p:sp>
        <p:nvSpPr>
          <p:cNvPr id="12" name="テキスト ボックス 11">
            <a:extLst>
              <a:ext uri="{FF2B5EF4-FFF2-40B4-BE49-F238E27FC236}">
                <a16:creationId xmlns:a16="http://schemas.microsoft.com/office/drawing/2014/main" id="{68436F10-7DC0-4675-B3BC-863D382898E7}"/>
              </a:ext>
            </a:extLst>
          </p:cNvPr>
          <p:cNvSpPr txBox="1"/>
          <p:nvPr/>
        </p:nvSpPr>
        <p:spPr>
          <a:xfrm>
            <a:off x="387467" y="3391811"/>
            <a:ext cx="7048015" cy="1431161"/>
          </a:xfrm>
          <a:prstGeom prst="rect">
            <a:avLst/>
          </a:prstGeom>
          <a:noFill/>
        </p:spPr>
        <p:txBody>
          <a:bodyPr wrap="square">
            <a:spAutoFit/>
          </a:bodyPr>
          <a:lstStyle/>
          <a:p>
            <a:pPr marL="92075" indent="-92075" algn="l"/>
            <a:r>
              <a:rPr lang="ja-JP" altLang="en-US" sz="16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大阪海外ビジネスワンストップ窓口を通じたビジネス交流</a:t>
            </a:r>
            <a:endParaRPr lang="en-US" altLang="ja-JP" sz="1400" b="1" dirty="0">
              <a:latin typeface="BIZ UDPゴシック" panose="020B0400000000000000" pitchFamily="50" charset="-128"/>
              <a:ea typeface="BIZ UDPゴシック" panose="020B0400000000000000" pitchFamily="50" charset="-128"/>
            </a:endParaRPr>
          </a:p>
          <a:p>
            <a:pPr marL="182563" indent="-93663"/>
            <a:endParaRPr lang="en-US" altLang="ja-JP" sz="1100" dirty="0">
              <a:latin typeface="BIZ UDPゴシック" panose="020B0400000000000000" pitchFamily="50" charset="-128"/>
              <a:ea typeface="BIZ UDPゴシック" panose="020B0400000000000000" pitchFamily="50" charset="-128"/>
            </a:endParaRPr>
          </a:p>
          <a:p>
            <a:pPr marL="182563" indent="-93663"/>
            <a:r>
              <a:rPr lang="ja-JP" altLang="en-US" sz="1200" dirty="0">
                <a:latin typeface="BIZ UDPゴシック" panose="020B0400000000000000" pitchFamily="50" charset="-128"/>
                <a:ea typeface="BIZ UDPゴシック" panose="020B0400000000000000" pitchFamily="50" charset="-128"/>
              </a:rPr>
              <a:t>・大阪府・市が設置し、海外ビジネス支援機関と運営する「大阪海外ビジネスワンストップ窓口」を通じて、視察先</a:t>
            </a:r>
            <a:r>
              <a:rPr lang="en-US" altLang="ja-JP" sz="1200" dirty="0">
                <a:latin typeface="BIZ UDPゴシック" panose="020B0400000000000000" pitchFamily="50" charset="-128"/>
                <a:ea typeface="BIZ UDPゴシック" panose="020B0400000000000000" pitchFamily="50" charset="-128"/>
              </a:rPr>
              <a:t>(</a:t>
            </a:r>
            <a:r>
              <a:rPr lang="en-US" altLang="ja-JP" sz="1200" dirty="0" err="1">
                <a:latin typeface="BIZ UDPゴシック" panose="020B0400000000000000" pitchFamily="50" charset="-128"/>
                <a:ea typeface="BIZ UDPゴシック" panose="020B0400000000000000" pitchFamily="50" charset="-128"/>
              </a:rPr>
              <a:t>Nakanoshima</a:t>
            </a:r>
            <a:r>
              <a:rPr lang="en-US" altLang="ja-JP" sz="1200" dirty="0">
                <a:latin typeface="BIZ UDPゴシック" panose="020B0400000000000000" pitchFamily="50" charset="-128"/>
                <a:ea typeface="BIZ UDPゴシック" panose="020B0400000000000000" pitchFamily="50" charset="-128"/>
              </a:rPr>
              <a:t> </a:t>
            </a:r>
            <a:r>
              <a:rPr lang="en-US" altLang="ja-JP" sz="1200" dirty="0" err="1">
                <a:latin typeface="BIZ UDPゴシック" panose="020B0400000000000000" pitchFamily="50" charset="-128"/>
                <a:ea typeface="BIZ UDPゴシック" panose="020B0400000000000000" pitchFamily="50" charset="-128"/>
              </a:rPr>
              <a:t>Qross</a:t>
            </a:r>
            <a:r>
              <a:rPr lang="ja-JP" altLang="en-US" sz="1200" dirty="0">
                <a:latin typeface="BIZ UDPゴシック" panose="020B0400000000000000" pitchFamily="50" charset="-128"/>
                <a:ea typeface="BIZ UDPゴシック" panose="020B0400000000000000" pitchFamily="50" charset="-128"/>
              </a:rPr>
              <a:t>、</a:t>
            </a:r>
            <a:r>
              <a:rPr lang="en-US" altLang="ja-JP" sz="1200" dirty="0">
                <a:latin typeface="BIZ UDPゴシック" panose="020B0400000000000000" pitchFamily="50" charset="-128"/>
                <a:ea typeface="BIZ UDPゴシック" panose="020B0400000000000000" pitchFamily="50" charset="-128"/>
              </a:rPr>
              <a:t>MOBIO</a:t>
            </a:r>
            <a:r>
              <a:rPr lang="ja-JP" altLang="en-US" sz="1200" dirty="0">
                <a:latin typeface="BIZ UDPゴシック" panose="020B0400000000000000" pitchFamily="50" charset="-128"/>
                <a:ea typeface="BIZ UDPゴシック" panose="020B0400000000000000" pitchFamily="50" charset="-128"/>
              </a:rPr>
              <a:t>、</a:t>
            </a:r>
            <a:r>
              <a:rPr lang="en-US" altLang="ja-JP" sz="1200" dirty="0">
                <a:latin typeface="BIZ UDPゴシック" panose="020B0400000000000000" pitchFamily="50" charset="-128"/>
                <a:ea typeface="BIZ UDPゴシック" panose="020B0400000000000000" pitchFamily="50" charset="-128"/>
              </a:rPr>
              <a:t> OIH</a:t>
            </a:r>
            <a:r>
              <a:rPr lang="ja-JP" altLang="en-US" sz="1200" dirty="0">
                <a:latin typeface="BIZ UDPゴシック" panose="020B0400000000000000" pitchFamily="50" charset="-128"/>
                <a:ea typeface="BIZ UDPゴシック" panose="020B0400000000000000" pitchFamily="50" charset="-128"/>
              </a:rPr>
              <a:t>、大阪ヘルスケアパビリオン等</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やイベント会場等の情報提供、イベントの広報協力、視察・面談等のアレンジ等の支援を実施</a:t>
            </a:r>
            <a:endParaRPr lang="en-US" altLang="ja-JP" sz="1200" dirty="0">
              <a:latin typeface="BIZ UDPゴシック" panose="020B0400000000000000" pitchFamily="50" charset="-128"/>
              <a:ea typeface="BIZ UDPゴシック" panose="020B0400000000000000" pitchFamily="50" charset="-128"/>
            </a:endParaRPr>
          </a:p>
          <a:p>
            <a:pPr marL="182563" indent="-93663"/>
            <a:endParaRPr lang="en-US" altLang="ja-JP" sz="1200" dirty="0">
              <a:latin typeface="BIZ UDPゴシック" panose="020B0400000000000000" pitchFamily="50" charset="-128"/>
              <a:ea typeface="BIZ UDPゴシック" panose="020B0400000000000000" pitchFamily="50" charset="-128"/>
            </a:endParaRPr>
          </a:p>
          <a:p>
            <a:pPr marL="182563" indent="-93663"/>
            <a:endParaRPr lang="en-US" altLang="ja-JP" sz="12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90ED27A4-631B-4598-8DAF-A0E31E141038}"/>
              </a:ext>
            </a:extLst>
          </p:cNvPr>
          <p:cNvSpPr txBox="1"/>
          <p:nvPr/>
        </p:nvSpPr>
        <p:spPr>
          <a:xfrm>
            <a:off x="1639311" y="4495932"/>
            <a:ext cx="3825847" cy="338554"/>
          </a:xfrm>
          <a:prstGeom prst="rect">
            <a:avLst/>
          </a:prstGeom>
          <a:noFill/>
        </p:spPr>
        <p:txBody>
          <a:bodyPr wrap="square">
            <a:spAutoFit/>
          </a:bodyPr>
          <a:lstStyle/>
          <a:p>
            <a:pPr algn="ctr" defTabSz="914400">
              <a:defRPr/>
            </a:pPr>
            <a:r>
              <a:rPr lang="ja-JP" altLang="en-US" sz="1200" b="1" dirty="0">
                <a:latin typeface="BIZ UDゴシック" panose="020B0400000000000000" pitchFamily="49" charset="-128"/>
                <a:ea typeface="BIZ UDゴシック" panose="020B0400000000000000" pitchFamily="49" charset="-128"/>
              </a:rPr>
              <a:t>総問い合わせ数：</a:t>
            </a:r>
            <a:r>
              <a:rPr lang="en-US" altLang="ja-JP" sz="1600" b="1" dirty="0">
                <a:latin typeface="BIZ UDPゴシック" panose="020B0400000000000000" pitchFamily="50" charset="-128"/>
                <a:ea typeface="BIZ UDPゴシック"/>
              </a:rPr>
              <a:t>1,119</a:t>
            </a:r>
            <a:r>
              <a:rPr lang="en-US" altLang="ja-JP" sz="1000" dirty="0">
                <a:latin typeface="BIZ UDPゴシック" panose="020B0400000000000000" pitchFamily="50" charset="-128"/>
                <a:ea typeface="BIZ UDPゴシック"/>
              </a:rPr>
              <a:t>件</a:t>
            </a:r>
            <a:r>
              <a:rPr kumimoji="0" lang="ja-JP" altLang="en-US" sz="1600" b="1" i="0" u="none" strike="noStrike" kern="1200" cap="none" spc="0" normalizeH="0" baseline="0" noProof="0" dirty="0">
                <a:ln>
                  <a:noFill/>
                </a:ln>
                <a:effectLst/>
                <a:uLnTx/>
                <a:uFillTx/>
                <a:latin typeface="BIZ UDPゴシック" panose="020B0400000000000000" pitchFamily="50" charset="-128"/>
                <a:ea typeface="BIZ UDPゴシック"/>
                <a:cs typeface="+mn-cs"/>
              </a:rPr>
              <a:t> （</a:t>
            </a:r>
            <a:r>
              <a:rPr kumimoji="0" lang="en-US" altLang="ja-JP" sz="1600" b="1" i="0" u="none" strike="noStrike" kern="1200" cap="none" spc="0" normalizeH="0" baseline="0" noProof="0" dirty="0">
                <a:ln>
                  <a:noFill/>
                </a:ln>
                <a:effectLst/>
                <a:uLnTx/>
                <a:uFillTx/>
                <a:latin typeface="BIZ UDPゴシック" panose="020B0400000000000000" pitchFamily="50" charset="-128"/>
                <a:ea typeface="BIZ UDPゴシック"/>
                <a:cs typeface="+mn-cs"/>
              </a:rPr>
              <a:t>136</a:t>
            </a:r>
            <a:r>
              <a:rPr kumimoji="0" lang="ja-JP" altLang="en-US" sz="1200" b="1" i="0" u="none" strike="noStrike" kern="1200" cap="none" spc="0" normalizeH="0" baseline="0" noProof="0" dirty="0">
                <a:ln>
                  <a:noFill/>
                </a:ln>
                <a:effectLst/>
                <a:uLnTx/>
                <a:uFillTx/>
                <a:latin typeface="BIZ UDPゴシック" panose="020B0400000000000000" pitchFamily="50" charset="-128"/>
                <a:ea typeface="BIZ UDPゴシック"/>
                <a:cs typeface="+mn-cs"/>
              </a:rPr>
              <a:t>の国・地域等</a:t>
            </a:r>
            <a:r>
              <a:rPr kumimoji="0" lang="ja-JP" altLang="en-US" sz="1600" b="1" i="0" u="none" strike="noStrike" kern="1200" cap="none" spc="0" normalizeH="0" baseline="0" noProof="0" dirty="0">
                <a:ln>
                  <a:noFill/>
                </a:ln>
                <a:effectLst/>
                <a:uLnTx/>
                <a:uFillTx/>
                <a:latin typeface="BIZ UDPゴシック" panose="020B0400000000000000" pitchFamily="50" charset="-128"/>
                <a:ea typeface="BIZ UDPゴシック"/>
                <a:cs typeface="+mn-cs"/>
              </a:rPr>
              <a:t>）</a:t>
            </a:r>
            <a:endParaRPr lang="en-US" altLang="ja-JP" sz="1000" dirty="0">
              <a:latin typeface="BIZ UDPゴシック" panose="020B0400000000000000" pitchFamily="50" charset="-128"/>
              <a:ea typeface="BIZ UDPゴシック"/>
            </a:endParaRPr>
          </a:p>
        </p:txBody>
      </p:sp>
      <p:sp>
        <p:nvSpPr>
          <p:cNvPr id="17" name="テキスト ボックス 16">
            <a:extLst>
              <a:ext uri="{FF2B5EF4-FFF2-40B4-BE49-F238E27FC236}">
                <a16:creationId xmlns:a16="http://schemas.microsoft.com/office/drawing/2014/main" id="{C54CA748-96B5-4191-9244-3584829F36FB}"/>
              </a:ext>
            </a:extLst>
          </p:cNvPr>
          <p:cNvSpPr txBox="1"/>
          <p:nvPr/>
        </p:nvSpPr>
        <p:spPr>
          <a:xfrm>
            <a:off x="3709014" y="6444465"/>
            <a:ext cx="1006927"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1100">
              <a:latin typeface="BIZ UDPゴシック" panose="020B0400000000000000" pitchFamily="50" charset="-128"/>
              <a:ea typeface="BIZ UDPゴシック"/>
            </a:endParaRPr>
          </a:p>
        </p:txBody>
      </p:sp>
      <p:sp>
        <p:nvSpPr>
          <p:cNvPr id="18" name="正方形/長方形 17">
            <a:extLst>
              <a:ext uri="{FF2B5EF4-FFF2-40B4-BE49-F238E27FC236}">
                <a16:creationId xmlns:a16="http://schemas.microsoft.com/office/drawing/2014/main" id="{92A56FEC-56CC-4C28-AF96-47860503239D}"/>
              </a:ext>
            </a:extLst>
          </p:cNvPr>
          <p:cNvSpPr/>
          <p:nvPr/>
        </p:nvSpPr>
        <p:spPr>
          <a:xfrm>
            <a:off x="607683" y="4586302"/>
            <a:ext cx="972198" cy="23681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a:solidFill>
                  <a:schemeClr val="tx1"/>
                </a:solidFill>
                <a:latin typeface="BIZ UDゴシック" panose="020B0400000000000000" pitchFamily="49" charset="-128"/>
                <a:ea typeface="BIZ UDゴシック" panose="020B0400000000000000" pitchFamily="49" charset="-128"/>
              </a:rPr>
              <a:t>実績</a:t>
            </a:r>
          </a:p>
        </p:txBody>
      </p:sp>
      <p:sp>
        <p:nvSpPr>
          <p:cNvPr id="19" name="正方形/長方形 18">
            <a:extLst>
              <a:ext uri="{FF2B5EF4-FFF2-40B4-BE49-F238E27FC236}">
                <a16:creationId xmlns:a16="http://schemas.microsoft.com/office/drawing/2014/main" id="{1723BD9F-AB91-46FF-99B9-AA3B5E9395CF}"/>
              </a:ext>
            </a:extLst>
          </p:cNvPr>
          <p:cNvSpPr/>
          <p:nvPr/>
        </p:nvSpPr>
        <p:spPr>
          <a:xfrm>
            <a:off x="1732458" y="4778697"/>
            <a:ext cx="3646610" cy="45719"/>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latin typeface="BIZ UDゴシック" panose="020B0400000000000000" pitchFamily="49" charset="-128"/>
              <a:ea typeface="BIZ UDゴシック" panose="020B0400000000000000" pitchFamily="49" charset="-128"/>
            </a:endParaRPr>
          </a:p>
        </p:txBody>
      </p:sp>
      <p:pic>
        <p:nvPicPr>
          <p:cNvPr id="21" name="図 20">
            <a:extLst>
              <a:ext uri="{FF2B5EF4-FFF2-40B4-BE49-F238E27FC236}">
                <a16:creationId xmlns:a16="http://schemas.microsoft.com/office/drawing/2014/main" id="{F5A1FEC1-4A82-4348-9AA4-E616CF4584C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7683" y="5079415"/>
            <a:ext cx="5758780" cy="1815645"/>
          </a:xfrm>
          <a:prstGeom prst="rect">
            <a:avLst/>
          </a:prstGeom>
        </p:spPr>
      </p:pic>
      <p:sp>
        <p:nvSpPr>
          <p:cNvPr id="22" name="スライド番号プレースホルダー 1">
            <a:extLst>
              <a:ext uri="{FF2B5EF4-FFF2-40B4-BE49-F238E27FC236}">
                <a16:creationId xmlns:a16="http://schemas.microsoft.com/office/drawing/2014/main" id="{280E97DB-35A8-4701-A191-70953FA5100E}"/>
              </a:ext>
            </a:extLst>
          </p:cNvPr>
          <p:cNvSpPr>
            <a:spLocks noGrp="1"/>
          </p:cNvSpPr>
          <p:nvPr>
            <p:ph type="sldNum" sz="quarter" idx="12"/>
          </p:nvPr>
        </p:nvSpPr>
        <p:spPr>
          <a:xfrm>
            <a:off x="7812484" y="6779568"/>
            <a:ext cx="2268141" cy="383297"/>
          </a:xfrm>
        </p:spPr>
        <p:txBody>
          <a:bodyPr/>
          <a:lstStyle/>
          <a:p>
            <a:fld id="{29F2EF1E-626E-4657-9017-205445D3C8E1}" type="slidenum">
              <a:rPr kumimoji="1" lang="ja-JP" altLang="en-US" smtClean="0"/>
              <a:t>53</a:t>
            </a:fld>
            <a:endParaRPr kumimoji="1" lang="ja-JP" altLang="en-US" dirty="0"/>
          </a:p>
        </p:txBody>
      </p:sp>
      <p:pic>
        <p:nvPicPr>
          <p:cNvPr id="16" name="図 15">
            <a:extLst>
              <a:ext uri="{FF2B5EF4-FFF2-40B4-BE49-F238E27FC236}">
                <a16:creationId xmlns:a16="http://schemas.microsoft.com/office/drawing/2014/main" id="{6C2BC411-6523-417E-A7A5-01AB00E488E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494912" y="3835592"/>
            <a:ext cx="2000200" cy="1320679"/>
          </a:xfrm>
          <a:prstGeom prst="rect">
            <a:avLst/>
          </a:prstGeom>
        </p:spPr>
      </p:pic>
      <p:pic>
        <p:nvPicPr>
          <p:cNvPr id="23" name="図 22" descr="空港の荷物受け取り場にいる人たち  AI によって生成されたコンテンツは間違っている可能性があります。">
            <a:extLst>
              <a:ext uri="{FF2B5EF4-FFF2-40B4-BE49-F238E27FC236}">
                <a16:creationId xmlns:a16="http://schemas.microsoft.com/office/drawing/2014/main" id="{3FA00D30-3E2B-4EA8-A15F-A961522FCE5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494912" y="5424378"/>
            <a:ext cx="2000200" cy="1281697"/>
          </a:xfrm>
          <a:prstGeom prst="rect">
            <a:avLst/>
          </a:prstGeom>
          <a:ln w="57150">
            <a:noFill/>
          </a:ln>
        </p:spPr>
      </p:pic>
      <p:sp>
        <p:nvSpPr>
          <p:cNvPr id="20" name="正方形/長方形 19">
            <a:extLst>
              <a:ext uri="{FF2B5EF4-FFF2-40B4-BE49-F238E27FC236}">
                <a16:creationId xmlns:a16="http://schemas.microsoft.com/office/drawing/2014/main" id="{B74E5F56-5FD1-4193-9B32-3B35107BDD5F}"/>
              </a:ext>
            </a:extLst>
          </p:cNvPr>
          <p:cNvSpPr/>
          <p:nvPr/>
        </p:nvSpPr>
        <p:spPr>
          <a:xfrm>
            <a:off x="4610014" y="4625804"/>
            <a:ext cx="2463420" cy="170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500" dirty="0">
                <a:solidFill>
                  <a:schemeClr val="tx1"/>
                </a:solidFill>
                <a:latin typeface="BIZ UDPゴシック" panose="020B0400000000000000" pitchFamily="50" charset="-128"/>
                <a:ea typeface="BIZ UDPゴシック" panose="020B0400000000000000" pitchFamily="50" charset="-128"/>
              </a:rPr>
              <a:t>（令和７年</a:t>
            </a:r>
            <a:r>
              <a:rPr kumimoji="1" lang="en-US" altLang="ja-JP" sz="500" dirty="0">
                <a:solidFill>
                  <a:schemeClr val="tx1"/>
                </a:solidFill>
                <a:latin typeface="BIZ UDPゴシック" panose="020B0400000000000000" pitchFamily="50" charset="-128"/>
                <a:ea typeface="BIZ UDPゴシック" panose="020B0400000000000000" pitchFamily="50" charset="-128"/>
              </a:rPr>
              <a:t>10</a:t>
            </a:r>
            <a:r>
              <a:rPr kumimoji="1" lang="ja-JP" altLang="en-US" sz="500" dirty="0">
                <a:solidFill>
                  <a:schemeClr val="tx1"/>
                </a:solidFill>
                <a:latin typeface="BIZ UDPゴシック" panose="020B0400000000000000" pitchFamily="50" charset="-128"/>
                <a:ea typeface="BIZ UDPゴシック" panose="020B0400000000000000" pitchFamily="50" charset="-128"/>
              </a:rPr>
              <a:t>月</a:t>
            </a:r>
            <a:r>
              <a:rPr kumimoji="1" lang="en-US" altLang="ja-JP" sz="500" dirty="0">
                <a:solidFill>
                  <a:schemeClr val="tx1"/>
                </a:solidFill>
                <a:latin typeface="BIZ UDPゴシック" panose="020B0400000000000000" pitchFamily="50" charset="-128"/>
                <a:ea typeface="BIZ UDPゴシック" panose="020B0400000000000000" pitchFamily="50" charset="-128"/>
              </a:rPr>
              <a:t>13</a:t>
            </a:r>
            <a:r>
              <a:rPr kumimoji="1" lang="ja-JP" altLang="en-US" sz="500" dirty="0">
                <a:solidFill>
                  <a:schemeClr val="tx1"/>
                </a:solidFill>
                <a:latin typeface="BIZ UDPゴシック" panose="020B0400000000000000" pitchFamily="50" charset="-128"/>
                <a:ea typeface="BIZ UDPゴシック" panose="020B0400000000000000" pitchFamily="50" charset="-128"/>
              </a:rPr>
              <a:t>日時点）</a:t>
            </a:r>
          </a:p>
        </p:txBody>
      </p:sp>
    </p:spTree>
    <p:extLst>
      <p:ext uri="{BB962C8B-B14F-4D97-AF65-F5344CB8AC3E}">
        <p14:creationId xmlns:p14="http://schemas.microsoft.com/office/powerpoint/2010/main" val="338543981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4762</Words>
  <Application>Microsoft Office PowerPoint</Application>
  <PresentationFormat>ユーザー設定</PresentationFormat>
  <Paragraphs>405</Paragraphs>
  <Slides>13</Slides>
  <Notes>11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13</vt:i4>
      </vt:variant>
    </vt:vector>
  </HeadingPairs>
  <TitlesOfParts>
    <vt:vector size="22" baseType="lpstr">
      <vt:lpstr>BIZ UDPゴシック</vt:lpstr>
      <vt:lpstr>BIZ UDゴシック</vt:lpstr>
      <vt:lpstr>Meiryo UI</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2024-07-29T09:25:36Z</dcterms:created>
  <dcterms:modified xsi:type="dcterms:W3CDTF">2026-02-12T07:11:10Z</dcterms:modified>
</cp:coreProperties>
</file>