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30" removePersonalInfoOnSave="1" saveSubsetFonts="1">
  <p:sldMasterIdLst>
    <p:sldMasterId id="2147483672" r:id="rId1"/>
  </p:sldMasterIdLst>
  <p:notesMasterIdLst>
    <p:notesMasterId r:id="rId17"/>
  </p:notesMasterIdLst>
  <p:handoutMasterIdLst>
    <p:handoutMasterId r:id="rId18"/>
  </p:handoutMasterIdLst>
  <p:sldIdLst>
    <p:sldId id="2134805944" r:id="rId2"/>
    <p:sldId id="2134806201" r:id="rId3"/>
    <p:sldId id="2134805946" r:id="rId4"/>
    <p:sldId id="2134806158" r:id="rId5"/>
    <p:sldId id="2134806159" r:id="rId6"/>
    <p:sldId id="2134806010" r:id="rId7"/>
    <p:sldId id="2134806011" r:id="rId8"/>
    <p:sldId id="2134806074" r:id="rId9"/>
    <p:sldId id="2134806012" r:id="rId10"/>
    <p:sldId id="2134806013" r:id="rId11"/>
    <p:sldId id="2134806014" r:id="rId12"/>
    <p:sldId id="2134806015" r:id="rId13"/>
    <p:sldId id="2134806016" r:id="rId14"/>
    <p:sldId id="2134806017" r:id="rId15"/>
    <p:sldId id="2134806018" r:id="rId16"/>
  </p:sldIdLst>
  <p:sldSz cx="10080625"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autoAdjust="0"/>
    <p:restoredTop sz="95796" autoAdjust="0"/>
  </p:normalViewPr>
  <p:slideViewPr>
    <p:cSldViewPr snapToGrid="0">
      <p:cViewPr>
        <p:scale>
          <a:sx n="75" d="100"/>
          <a:sy n="75" d="100"/>
        </p:scale>
        <p:origin x="1666" y="3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572725-A0FA-4F93-BFF7-9A34C9362741}"/>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2EFF6AB-5814-4B9A-86E9-3D53379AFB3A}"/>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8CB20CB-F3FA-414B-B9BE-2487E20EC5D1}"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AEF53D5-E1E3-4CB1-BB73-9DFFE581AEC8}"/>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5A91439-8208-49CD-A579-E929E5D4995A}"/>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0A0A7D08-5E69-40A3-891E-C2D63427C150}" type="slidenum">
              <a:rPr kumimoji="1" lang="ja-JP" altLang="en-US" smtClean="0"/>
              <a:t>‹#›</a:t>
            </a:fld>
            <a:endParaRPr kumimoji="1" lang="ja-JP" altLang="en-US"/>
          </a:p>
        </p:txBody>
      </p:sp>
    </p:spTree>
    <p:extLst>
      <p:ext uri="{BB962C8B-B14F-4D97-AF65-F5344CB8AC3E}">
        <p14:creationId xmlns:p14="http://schemas.microsoft.com/office/powerpoint/2010/main" val="3940782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9092FB8-FD18-40AE-9D22-BEC6B050F390}"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055688" y="1243013"/>
            <a:ext cx="4695825"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D89AF42-F142-4625-B4CD-E321CA960B6D}" type="slidenum">
              <a:rPr kumimoji="1" lang="ja-JP" altLang="en-US" smtClean="0"/>
              <a:t>‹#›</a:t>
            </a:fld>
            <a:endParaRPr kumimoji="1" lang="ja-JP" altLang="en-US" dirty="0"/>
          </a:p>
        </p:txBody>
      </p:sp>
    </p:spTree>
    <p:extLst>
      <p:ext uri="{BB962C8B-B14F-4D97-AF65-F5344CB8AC3E}">
        <p14:creationId xmlns:p14="http://schemas.microsoft.com/office/powerpoint/2010/main" val="1449509971"/>
      </p:ext>
    </p:extLst>
  </p:cSld>
  <p:clrMap bg1="lt1" tx1="dk1" bg2="lt2" tx2="dk2" accent1="accent1" accent2="accent2" accent3="accent3" accent4="accent4" accent5="accent5" accent6="accent6" hlink="hlink" folHlink="folHlink"/>
  <p:hf hdr="0" ftr="0" dt="0"/>
  <p:notesStyle>
    <a:lvl1pPr marL="0" algn="l" defTabSz="942472" rtl="0" eaLnBrk="1" latinLnBrk="0" hangingPunct="1">
      <a:defRPr kumimoji="1" sz="1237" kern="1200">
        <a:solidFill>
          <a:schemeClr val="tx1"/>
        </a:solidFill>
        <a:latin typeface="+mn-lt"/>
        <a:ea typeface="+mn-ea"/>
        <a:cs typeface="+mn-cs"/>
      </a:defRPr>
    </a:lvl1pPr>
    <a:lvl2pPr marL="471236" algn="l" defTabSz="942472" rtl="0" eaLnBrk="1" latinLnBrk="0" hangingPunct="1">
      <a:defRPr kumimoji="1" sz="1237" kern="1200">
        <a:solidFill>
          <a:schemeClr val="tx1"/>
        </a:solidFill>
        <a:latin typeface="+mn-lt"/>
        <a:ea typeface="+mn-ea"/>
        <a:cs typeface="+mn-cs"/>
      </a:defRPr>
    </a:lvl2pPr>
    <a:lvl3pPr marL="942472" algn="l" defTabSz="942472" rtl="0" eaLnBrk="1" latinLnBrk="0" hangingPunct="1">
      <a:defRPr kumimoji="1" sz="1237" kern="1200">
        <a:solidFill>
          <a:schemeClr val="tx1"/>
        </a:solidFill>
        <a:latin typeface="+mn-lt"/>
        <a:ea typeface="+mn-ea"/>
        <a:cs typeface="+mn-cs"/>
      </a:defRPr>
    </a:lvl3pPr>
    <a:lvl4pPr marL="1413708" algn="l" defTabSz="942472" rtl="0" eaLnBrk="1" latinLnBrk="0" hangingPunct="1">
      <a:defRPr kumimoji="1" sz="1237" kern="1200">
        <a:solidFill>
          <a:schemeClr val="tx1"/>
        </a:solidFill>
        <a:latin typeface="+mn-lt"/>
        <a:ea typeface="+mn-ea"/>
        <a:cs typeface="+mn-cs"/>
      </a:defRPr>
    </a:lvl4pPr>
    <a:lvl5pPr marL="1884944" algn="l" defTabSz="942472" rtl="0" eaLnBrk="1" latinLnBrk="0" hangingPunct="1">
      <a:defRPr kumimoji="1" sz="1237" kern="1200">
        <a:solidFill>
          <a:schemeClr val="tx1"/>
        </a:solidFill>
        <a:latin typeface="+mn-lt"/>
        <a:ea typeface="+mn-ea"/>
        <a:cs typeface="+mn-cs"/>
      </a:defRPr>
    </a:lvl5pPr>
    <a:lvl6pPr marL="2356180" algn="l" defTabSz="942472" rtl="0" eaLnBrk="1" latinLnBrk="0" hangingPunct="1">
      <a:defRPr kumimoji="1" sz="1237" kern="1200">
        <a:solidFill>
          <a:schemeClr val="tx1"/>
        </a:solidFill>
        <a:latin typeface="+mn-lt"/>
        <a:ea typeface="+mn-ea"/>
        <a:cs typeface="+mn-cs"/>
      </a:defRPr>
    </a:lvl6pPr>
    <a:lvl7pPr marL="2827416" algn="l" defTabSz="942472" rtl="0" eaLnBrk="1" latinLnBrk="0" hangingPunct="1">
      <a:defRPr kumimoji="1" sz="1237" kern="1200">
        <a:solidFill>
          <a:schemeClr val="tx1"/>
        </a:solidFill>
        <a:latin typeface="+mn-lt"/>
        <a:ea typeface="+mn-ea"/>
        <a:cs typeface="+mn-cs"/>
      </a:defRPr>
    </a:lvl7pPr>
    <a:lvl8pPr marL="3298652" algn="l" defTabSz="942472" rtl="0" eaLnBrk="1" latinLnBrk="0" hangingPunct="1">
      <a:defRPr kumimoji="1" sz="1237" kern="1200">
        <a:solidFill>
          <a:schemeClr val="tx1"/>
        </a:solidFill>
        <a:latin typeface="+mn-lt"/>
        <a:ea typeface="+mn-ea"/>
        <a:cs typeface="+mn-cs"/>
      </a:defRPr>
    </a:lvl8pPr>
    <a:lvl9pPr marL="3769888" algn="l" defTabSz="942472" rtl="0" eaLnBrk="1" latinLnBrk="0" hangingPunct="1">
      <a:defRPr kumimoji="1" sz="12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ED46AC97-A672-49CE-B184-0580529B73ED}" type="slidenum">
              <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924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6398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41</a:t>
            </a:fld>
            <a:endParaRPr kumimoji="1" lang="ja-JP" altLang="en-US"/>
          </a:p>
        </p:txBody>
      </p:sp>
    </p:spTree>
    <p:extLst>
      <p:ext uri="{BB962C8B-B14F-4D97-AF65-F5344CB8AC3E}">
        <p14:creationId xmlns:p14="http://schemas.microsoft.com/office/powerpoint/2010/main" val="246948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42</a:t>
            </a:fld>
            <a:endParaRPr kumimoji="1" lang="ja-JP" altLang="en-US"/>
          </a:p>
        </p:txBody>
      </p:sp>
    </p:spTree>
    <p:extLst>
      <p:ext uri="{BB962C8B-B14F-4D97-AF65-F5344CB8AC3E}">
        <p14:creationId xmlns:p14="http://schemas.microsoft.com/office/powerpoint/2010/main" val="254449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753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44</a:t>
            </a:fld>
            <a:endParaRPr kumimoji="1" lang="ja-JP" altLang="en-US"/>
          </a:p>
        </p:txBody>
      </p:sp>
    </p:spTree>
    <p:extLst>
      <p:ext uri="{BB962C8B-B14F-4D97-AF65-F5344CB8AC3E}">
        <p14:creationId xmlns:p14="http://schemas.microsoft.com/office/powerpoint/2010/main" val="77340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701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33</a:t>
            </a:fld>
            <a:endParaRPr kumimoji="1" lang="ja-JP" altLang="en-US"/>
          </a:p>
        </p:txBody>
      </p:sp>
    </p:spTree>
    <p:extLst>
      <p:ext uri="{BB962C8B-B14F-4D97-AF65-F5344CB8AC3E}">
        <p14:creationId xmlns:p14="http://schemas.microsoft.com/office/powerpoint/2010/main" val="64856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0361FD-6956-4D1A-9411-DD331156067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6896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249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36</a:t>
            </a:fld>
            <a:endParaRPr kumimoji="1" lang="ja-JP" altLang="en-US"/>
          </a:p>
        </p:txBody>
      </p:sp>
    </p:spTree>
    <p:extLst>
      <p:ext uri="{BB962C8B-B14F-4D97-AF65-F5344CB8AC3E}">
        <p14:creationId xmlns:p14="http://schemas.microsoft.com/office/powerpoint/2010/main" val="316334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154" rtl="0" eaLnBrk="1" fontAlgn="auto" latinLnBrk="0" hangingPunct="1">
              <a:lnSpc>
                <a:spcPct val="100000"/>
              </a:lnSpc>
              <a:spcBef>
                <a:spcPts val="0"/>
              </a:spcBef>
              <a:spcAft>
                <a:spcPts val="0"/>
              </a:spcAft>
              <a:buClrTx/>
              <a:buSzTx/>
              <a:buFontTx/>
              <a:buNone/>
              <a:tabLst/>
              <a:defRPr/>
            </a:pPr>
            <a:fld id="{67AE9E58-E5B9-4E57-80C2-ECCF39F3F7BD}"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54"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275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38</a:t>
            </a:fld>
            <a:endParaRPr kumimoji="1" lang="ja-JP" altLang="en-US"/>
          </a:p>
        </p:txBody>
      </p:sp>
    </p:spTree>
    <p:extLst>
      <p:ext uri="{BB962C8B-B14F-4D97-AF65-F5344CB8AC3E}">
        <p14:creationId xmlns:p14="http://schemas.microsoft.com/office/powerpoint/2010/main" val="163247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0361FD-6956-4D1A-9411-DD3311560670}" type="slidenum">
              <a:rPr kumimoji="1" lang="ja-JP" altLang="en-US" smtClean="0"/>
              <a:t>39</a:t>
            </a:fld>
            <a:endParaRPr kumimoji="1" lang="ja-JP" altLang="en-US"/>
          </a:p>
        </p:txBody>
      </p:sp>
    </p:spTree>
    <p:extLst>
      <p:ext uri="{BB962C8B-B14F-4D97-AF65-F5344CB8AC3E}">
        <p14:creationId xmlns:p14="http://schemas.microsoft.com/office/powerpoint/2010/main" val="3470642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178222"/>
            <a:ext cx="8568531"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0078" y="3781306"/>
            <a:ext cx="7560469"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7706E4D-F690-4CC7-B9A7-45D78A41F8C7}"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056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0075AE-A9F8-4655-82AE-F6675F4FD4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4481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8" y="383297"/>
            <a:ext cx="217363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3044" y="383297"/>
            <a:ext cx="6394896"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D71C48-B49A-431C-928D-BE9DAC25824E}"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28464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686477" y="6657699"/>
            <a:ext cx="2268141" cy="383297"/>
          </a:xfrm>
          <a:prstGeom prst="rect">
            <a:avLst/>
          </a:prstGeom>
        </p:spPr>
        <p:txBody>
          <a:bodyPr vert="horz" lIns="91440" tIns="45720" rIns="91440" bIns="45720" rtlCol="0" anchor="ctr"/>
          <a:lstStyle>
            <a:lvl1pPr algn="r">
              <a:defRPr sz="992">
                <a:solidFill>
                  <a:schemeClr val="tx1">
                    <a:tint val="75000"/>
                  </a:schemeClr>
                </a:solidFill>
                <a:latin typeface="Meiryo UI" panose="020B0604030504040204" pitchFamily="50" charset="-128"/>
                <a:ea typeface="Meiryo UI" panose="020B0604030504040204" pitchFamily="50" charset="-128"/>
              </a:defRPr>
            </a:lvl1pPr>
          </a:lstStyle>
          <a:p>
            <a:fld id="{939B3220-1779-44EA-8831-6F61BDC7602A}" type="slidenum">
              <a:rPr kumimoji="1" lang="ja-JP" altLang="en-US" smtClean="0"/>
              <a:pPr/>
              <a:t>‹#›</a:t>
            </a:fld>
            <a:endParaRPr kumimoji="1" lang="ja-JP" altLang="en-US" dirty="0"/>
          </a:p>
        </p:txBody>
      </p:sp>
    </p:spTree>
    <p:extLst>
      <p:ext uri="{BB962C8B-B14F-4D97-AF65-F5344CB8AC3E}">
        <p14:creationId xmlns:p14="http://schemas.microsoft.com/office/powerpoint/2010/main" val="362605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EC4C0B-EF73-45FD-9CDB-60915978774F}"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20411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7793" y="1794831"/>
            <a:ext cx="8694539"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7793" y="4817876"/>
            <a:ext cx="8694539"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2C50BDD-22DD-4F3F-BF9E-7860513522D3}" type="datetime1">
              <a:rPr kumimoji="1" lang="ja-JP" altLang="en-US" smtClean="0"/>
              <a:t>2026/2/12</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9309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3043"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03316" y="1916484"/>
            <a:ext cx="4284266"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6B8F6C-7D7A-406B-962C-884286400FB6}"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08684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4356" y="383299"/>
            <a:ext cx="8694539"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4357" y="1764832"/>
            <a:ext cx="426457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4357" y="2629749"/>
            <a:ext cx="42645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03317" y="1764832"/>
            <a:ext cx="4285579"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03317" y="2629749"/>
            <a:ext cx="4285579"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8FEF5C-ADF4-425F-9E36-477C3380B496}" type="datetime1">
              <a:rPr kumimoji="1" lang="ja-JP" altLang="en-US" smtClean="0"/>
              <a:t>2026/2/12</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65017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1200EA-E83F-444E-9B51-FBEB66BD844F}" type="datetime1">
              <a:rPr kumimoji="1" lang="ja-JP" altLang="en-US" smtClean="0"/>
              <a:t>2026/2/12</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41667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F9D93-33C7-457D-9118-B1AAFAA0CA1A}" type="datetime1">
              <a:rPr kumimoji="1" lang="ja-JP" altLang="en-US" smtClean="0"/>
              <a:t>2026/2/12</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14038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285579" y="1036570"/>
            <a:ext cx="5103316"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B37CC9-5753-4A79-960D-E981980AD69F}"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1595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4356" y="479954"/>
            <a:ext cx="3251264"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85579" y="1036570"/>
            <a:ext cx="5103316"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4356" y="2159794"/>
            <a:ext cx="3251264"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79D2191-CB1E-495D-BC4B-1F7181CE0C3D}" type="datetime1">
              <a:rPr kumimoji="1" lang="ja-JP" altLang="en-US" smtClean="0"/>
              <a:t>2026/2/12</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60627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83299"/>
            <a:ext cx="8694539"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3043" y="1916484"/>
            <a:ext cx="8694539"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3043" y="6672698"/>
            <a:ext cx="2268141"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6AFBA193-B95D-401D-8704-3A92458C7A88}" type="datetime1">
              <a:rPr kumimoji="1" lang="ja-JP" altLang="en-US" smtClean="0"/>
              <a:t>2026/2/12</a:t>
            </a:fld>
            <a:endParaRPr kumimoji="1" lang="ja-JP" altLang="en-US" dirty="0"/>
          </a:p>
        </p:txBody>
      </p:sp>
      <p:sp>
        <p:nvSpPr>
          <p:cNvPr id="5" name="Footer Placeholder 4"/>
          <p:cNvSpPr>
            <a:spLocks noGrp="1"/>
          </p:cNvSpPr>
          <p:nvPr>
            <p:ph type="ftr" sz="quarter" idx="3"/>
          </p:nvPr>
        </p:nvSpPr>
        <p:spPr>
          <a:xfrm>
            <a:off x="3339207" y="6672698"/>
            <a:ext cx="3402211"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812484" y="6779568"/>
            <a:ext cx="2268141"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29F2EF1E-626E-4657-9017-205445D3C8E1}" type="slidenum">
              <a:rPr kumimoji="1" lang="ja-JP" altLang="en-US" smtClean="0"/>
              <a:t>‹#›</a:t>
            </a:fld>
            <a:endParaRPr kumimoji="1" lang="ja-JP" altLang="en-US" dirty="0"/>
          </a:p>
        </p:txBody>
      </p:sp>
    </p:spTree>
    <p:extLst>
      <p:ext uri="{BB962C8B-B14F-4D97-AF65-F5344CB8AC3E}">
        <p14:creationId xmlns:p14="http://schemas.microsoft.com/office/powerpoint/2010/main" val="32643835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gray">
          <a:xfrm>
            <a:off x="702312" y="2555656"/>
            <a:ext cx="8676000" cy="2088000"/>
          </a:xfrm>
          <a:prstGeom prst="rect">
            <a:avLst/>
          </a:prstGeom>
          <a:solidFill>
            <a:schemeClr val="bg1"/>
          </a:solidFill>
        </p:spPr>
        <p:txBody>
          <a:bodyPr anchor="ctr" anchorCtr="0">
            <a:normAutofit/>
          </a:bodyPr>
          <a:lst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a:lstStyle>
          <a:p>
            <a:pPr marL="0" marR="0" lvl="0" indent="0" algn="l" defTabSz="959937" rtl="0" eaLnBrk="1" fontAlgn="auto" latinLnBrk="0" hangingPunct="1">
              <a:lnSpc>
                <a:spcPct val="90000"/>
              </a:lnSpc>
              <a:spcBef>
                <a:spcPct val="0"/>
              </a:spcBef>
              <a:spcAft>
                <a:spcPts val="0"/>
              </a:spcAft>
              <a:buClrTx/>
              <a:buSzTx/>
              <a:buFontTx/>
              <a:buNone/>
              <a:tabLst/>
              <a:defRPr/>
            </a:pPr>
            <a:r>
              <a:rPr lang="ja-JP" altLang="en-US" sz="4000" dirty="0">
                <a:solidFill>
                  <a:prstClr val="black"/>
                </a:solidFill>
                <a:latin typeface="BIZ UDPゴシック" panose="020B0400000000000000" pitchFamily="50" charset="-128"/>
                <a:ea typeface="BIZ UDPゴシック" panose="020B0400000000000000" pitchFamily="50" charset="-128"/>
              </a:rPr>
              <a:t>３</a:t>
            </a:r>
            <a:r>
              <a:rPr kumimoji="1" lang="ja-JP" altLang="en-US" sz="4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　環境</a:t>
            </a:r>
          </a:p>
        </p:txBody>
      </p:sp>
      <p:sp>
        <p:nvSpPr>
          <p:cNvPr id="5" name="テキスト ボックス 4"/>
          <p:cNvSpPr txBox="1"/>
          <p:nvPr/>
        </p:nvSpPr>
        <p:spPr>
          <a:xfrm>
            <a:off x="1904203" y="4314825"/>
            <a:ext cx="6300793" cy="1246495"/>
          </a:xfrm>
          <a:prstGeom prst="rect">
            <a:avLst/>
          </a:prstGeom>
          <a:noFill/>
          <a:ln w="28575">
            <a:solidFill>
              <a:schemeClr val="tx2"/>
            </a:solidFill>
            <a:prstDash val="sysDot"/>
          </a:ln>
        </p:spPr>
        <p:txBody>
          <a:bodyPr wrap="square" rtlCol="0">
            <a:spAutoFit/>
          </a:bodyPr>
          <a:lstStyle/>
          <a:p>
            <a:pPr lvl="0" indent="85725">
              <a:defRPr/>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項目</a:t>
            </a:r>
            <a:r>
              <a:rPr kumimoji="1" lang="en-US" altLang="ja-JP" sz="1500" dirty="0">
                <a:latin typeface="BIZ UDPゴシック" panose="020B0400000000000000" pitchFamily="50" charset="-128"/>
                <a:ea typeface="BIZ UDPゴシック" panose="020B0400000000000000" pitchFamily="50" charset="-128"/>
              </a:rPr>
              <a:t>】</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① カーボンニュートラル（最先端技術の開発・実用化）</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② カーボンニュートラル（事業者や府民の行動変容）</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③ 大阪ブルー･オーシャン･ビジョン</a:t>
            </a:r>
          </a:p>
          <a:p>
            <a:pPr lvl="0" indent="271463">
              <a:defRPr/>
            </a:pPr>
            <a:r>
              <a:rPr kumimoji="1" lang="ja-JP" altLang="en-US" sz="1500" dirty="0">
                <a:latin typeface="BIZ UDPゴシック" panose="020B0400000000000000" pitchFamily="50" charset="-128"/>
                <a:ea typeface="BIZ UDPゴシック" panose="020B0400000000000000" pitchFamily="50" charset="-128"/>
              </a:rPr>
              <a:t>④ 大阪湾ＭＯＢＡリンク構想</a:t>
            </a:r>
          </a:p>
        </p:txBody>
      </p:sp>
      <p:sp>
        <p:nvSpPr>
          <p:cNvPr id="3" name="スライド番号プレースホルダー 2">
            <a:extLst>
              <a:ext uri="{FF2B5EF4-FFF2-40B4-BE49-F238E27FC236}">
                <a16:creationId xmlns:a16="http://schemas.microsoft.com/office/drawing/2014/main" id="{F511D8F9-F342-4543-B1CB-C0E60EF7A5EB}"/>
              </a:ext>
            </a:extLst>
          </p:cNvPr>
          <p:cNvSpPr>
            <a:spLocks noGrp="1"/>
          </p:cNvSpPr>
          <p:nvPr>
            <p:ph type="sldNum" sz="quarter" idx="12"/>
          </p:nvPr>
        </p:nvSpPr>
        <p:spPr/>
        <p:txBody>
          <a:bodyPr/>
          <a:lstStyle/>
          <a:p>
            <a:fld id="{29F2EF1E-626E-4657-9017-205445D3C8E1}" type="slidenum">
              <a:rPr kumimoji="1" lang="ja-JP" altLang="en-US" smtClean="0"/>
              <a:t>30</a:t>
            </a:fld>
            <a:endParaRPr kumimoji="1" lang="ja-JP" altLang="en-US" dirty="0"/>
          </a:p>
        </p:txBody>
      </p:sp>
    </p:spTree>
    <p:extLst>
      <p:ext uri="{BB962C8B-B14F-4D97-AF65-F5344CB8AC3E}">
        <p14:creationId xmlns:p14="http://schemas.microsoft.com/office/powerpoint/2010/main" val="139858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E3298BDF-5B71-4B29-AE77-B6C2B641FB7E}"/>
              </a:ext>
            </a:extLst>
          </p:cNvPr>
          <p:cNvSpPr/>
          <p:nvPr/>
        </p:nvSpPr>
        <p:spPr>
          <a:xfrm>
            <a:off x="5219976" y="6077880"/>
            <a:ext cx="2096508" cy="31425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おおさか</a:t>
            </a:r>
            <a:r>
              <a:rPr lang="en-US" altLang="ja-JP" sz="1000" dirty="0">
                <a:latin typeface="BIZ UDPゴシック" panose="020B0400000000000000" pitchFamily="50" charset="-128"/>
                <a:ea typeface="BIZ UDPゴシック" panose="020B0400000000000000" pitchFamily="50" charset="-128"/>
              </a:rPr>
              <a:t>CFP</a:t>
            </a:r>
            <a:r>
              <a:rPr lang="ja-JP" altLang="en-US" sz="1000" dirty="0">
                <a:latin typeface="BIZ UDPゴシック" panose="020B0400000000000000" pitchFamily="50" charset="-128"/>
                <a:ea typeface="BIZ UDPゴシック" panose="020B0400000000000000" pitchFamily="50" charset="-128"/>
              </a:rPr>
              <a:t>プロジェクトロゴ</a:t>
            </a:r>
          </a:p>
        </p:txBody>
      </p:sp>
      <p:sp>
        <p:nvSpPr>
          <p:cNvPr id="37" name="正方形/長方形 36">
            <a:extLst>
              <a:ext uri="{FF2B5EF4-FFF2-40B4-BE49-F238E27FC236}">
                <a16:creationId xmlns:a16="http://schemas.microsoft.com/office/drawing/2014/main" id="{3E22860C-FC70-4E14-9CFF-3266A92E20C7}"/>
              </a:ext>
            </a:extLst>
          </p:cNvPr>
          <p:cNvSpPr/>
          <p:nvPr/>
        </p:nvSpPr>
        <p:spPr>
          <a:xfrm>
            <a:off x="7496490" y="6034306"/>
            <a:ext cx="2096508" cy="31425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脱炭素化ツアー感謝状贈呈式</a:t>
            </a:r>
          </a:p>
        </p:txBody>
      </p:sp>
      <p:pic>
        <p:nvPicPr>
          <p:cNvPr id="38" name="図 37">
            <a:extLst>
              <a:ext uri="{FF2B5EF4-FFF2-40B4-BE49-F238E27FC236}">
                <a16:creationId xmlns:a16="http://schemas.microsoft.com/office/drawing/2014/main" id="{494B3918-39B7-4972-9919-29DB58C403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51333" y="4232604"/>
            <a:ext cx="1833795" cy="1832357"/>
          </a:xfrm>
          <a:prstGeom prst="rect">
            <a:avLst/>
          </a:prstGeom>
        </p:spPr>
      </p:pic>
      <p:pic>
        <p:nvPicPr>
          <p:cNvPr id="39" name="図 38" descr="白い壁の前に立っている人たち  AI によって生成されたコンテンツは間違っている可能性があります。">
            <a:extLst>
              <a:ext uri="{FF2B5EF4-FFF2-40B4-BE49-F238E27FC236}">
                <a16:creationId xmlns:a16="http://schemas.microsoft.com/office/drawing/2014/main" id="{1D41F08B-F979-493B-BE84-96525304CD9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4183" y="4614958"/>
            <a:ext cx="2161123" cy="1440749"/>
          </a:xfrm>
          <a:prstGeom prst="rect">
            <a:avLst/>
          </a:prstGeom>
        </p:spPr>
      </p:pic>
      <p:sp>
        <p:nvSpPr>
          <p:cNvPr id="40" name="正方形/長方形 39">
            <a:extLst>
              <a:ext uri="{FF2B5EF4-FFF2-40B4-BE49-F238E27FC236}">
                <a16:creationId xmlns:a16="http://schemas.microsoft.com/office/drawing/2014/main" id="{E61B674B-E791-4D8A-9EFE-6EAC47E1D967}"/>
              </a:ext>
            </a:extLst>
          </p:cNvPr>
          <p:cNvSpPr/>
          <p:nvPr/>
        </p:nvSpPr>
        <p:spPr>
          <a:xfrm>
            <a:off x="5061523" y="3494494"/>
            <a:ext cx="2367003" cy="35652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ポイント付与実施店舗の対象商品</a:t>
            </a:r>
          </a:p>
        </p:txBody>
      </p:sp>
      <p:sp>
        <p:nvSpPr>
          <p:cNvPr id="41" name="正方形/長方形 40">
            <a:extLst>
              <a:ext uri="{FF2B5EF4-FFF2-40B4-BE49-F238E27FC236}">
                <a16:creationId xmlns:a16="http://schemas.microsoft.com/office/drawing/2014/main" id="{2F4EDC40-B88A-4148-8BB9-948900C6909B}"/>
              </a:ext>
            </a:extLst>
          </p:cNvPr>
          <p:cNvSpPr/>
          <p:nvPr/>
        </p:nvSpPr>
        <p:spPr>
          <a:xfrm>
            <a:off x="7209631" y="3500564"/>
            <a:ext cx="2690678" cy="35652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おおさかコツコツポイントの</a:t>
            </a:r>
            <a:r>
              <a:rPr lang="en-US" altLang="ja-JP" sz="1000" dirty="0">
                <a:solidFill>
                  <a:schemeClr val="tx1"/>
                </a:solidFill>
                <a:latin typeface="BIZ UDPゴシック" panose="020B0400000000000000" pitchFamily="50" charset="-128"/>
                <a:ea typeface="BIZ UDPゴシック" panose="020B0400000000000000" pitchFamily="50" charset="-128"/>
              </a:rPr>
              <a:t>SNS</a:t>
            </a:r>
            <a:r>
              <a:rPr lang="ja-JP" altLang="en-US" sz="1000" dirty="0">
                <a:solidFill>
                  <a:schemeClr val="tx1"/>
                </a:solidFill>
                <a:latin typeface="BIZ UDPゴシック" panose="020B0400000000000000" pitchFamily="50" charset="-128"/>
                <a:ea typeface="BIZ UDPゴシック" panose="020B0400000000000000" pitchFamily="50" charset="-128"/>
              </a:rPr>
              <a:t>での発信</a:t>
            </a:r>
          </a:p>
        </p:txBody>
      </p:sp>
      <p:pic>
        <p:nvPicPr>
          <p:cNvPr id="42" name="図 41">
            <a:extLst>
              <a:ext uri="{FF2B5EF4-FFF2-40B4-BE49-F238E27FC236}">
                <a16:creationId xmlns:a16="http://schemas.microsoft.com/office/drawing/2014/main" id="{0F75FE14-347D-4E5E-844A-7EE0AE9C24C3}"/>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8580831" y="1781858"/>
            <a:ext cx="828846" cy="1795833"/>
          </a:xfrm>
          <a:prstGeom prst="rect">
            <a:avLst/>
          </a:prstGeom>
        </p:spPr>
      </p:pic>
      <p:pic>
        <p:nvPicPr>
          <p:cNvPr id="43" name="図 42">
            <a:extLst>
              <a:ext uri="{FF2B5EF4-FFF2-40B4-BE49-F238E27FC236}">
                <a16:creationId xmlns:a16="http://schemas.microsoft.com/office/drawing/2014/main" id="{7C70A251-56A4-49C1-A5D6-3CADF5FFD8CA}"/>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7693350" y="1781859"/>
            <a:ext cx="828846" cy="1795832"/>
          </a:xfrm>
          <a:prstGeom prst="rect">
            <a:avLst/>
          </a:prstGeom>
        </p:spPr>
      </p:pic>
      <p:pic>
        <p:nvPicPr>
          <p:cNvPr id="44" name="図 43">
            <a:extLst>
              <a:ext uri="{FF2B5EF4-FFF2-40B4-BE49-F238E27FC236}">
                <a16:creationId xmlns:a16="http://schemas.microsoft.com/office/drawing/2014/main" id="{D284B7A4-D42E-476F-B912-9AC3F1EB8A60}"/>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12323" y="1862329"/>
            <a:ext cx="2261458" cy="1696094"/>
          </a:xfrm>
          <a:prstGeom prst="rect">
            <a:avLst/>
          </a:prstGeom>
        </p:spPr>
      </p:pic>
      <p:sp>
        <p:nvSpPr>
          <p:cNvPr id="3" name="スライド番号プレースホルダー 2">
            <a:extLst>
              <a:ext uri="{FF2B5EF4-FFF2-40B4-BE49-F238E27FC236}">
                <a16:creationId xmlns:a16="http://schemas.microsoft.com/office/drawing/2014/main" id="{2662D654-8E96-4F2A-88A1-130F55D179EC}"/>
              </a:ext>
            </a:extLst>
          </p:cNvPr>
          <p:cNvSpPr>
            <a:spLocks noGrp="1"/>
          </p:cNvSpPr>
          <p:nvPr>
            <p:ph type="sldNum" sz="quarter" idx="12"/>
          </p:nvPr>
        </p:nvSpPr>
        <p:spPr/>
        <p:txBody>
          <a:bodyPr/>
          <a:lstStyle/>
          <a:p>
            <a:fld id="{29F2EF1E-626E-4657-9017-205445D3C8E1}" type="slidenum">
              <a:rPr kumimoji="1" lang="ja-JP" altLang="en-US" smtClean="0"/>
              <a:t>39</a:t>
            </a:fld>
            <a:endParaRPr kumimoji="1" lang="ja-JP" altLang="en-US" dirty="0"/>
          </a:p>
        </p:txBody>
      </p:sp>
      <p:sp>
        <p:nvSpPr>
          <p:cNvPr id="15" name="楕円 14">
            <a:extLst>
              <a:ext uri="{FF2B5EF4-FFF2-40B4-BE49-F238E27FC236}">
                <a16:creationId xmlns:a16="http://schemas.microsoft.com/office/drawing/2014/main" id="{24BE01B6-B98A-400D-9DED-9E2FF9029FE5}"/>
              </a:ext>
            </a:extLst>
          </p:cNvPr>
          <p:cNvSpPr/>
          <p:nvPr/>
        </p:nvSpPr>
        <p:spPr>
          <a:xfrm>
            <a:off x="180308" y="901546"/>
            <a:ext cx="857641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ホームベース 4">
            <a:extLst>
              <a:ext uri="{FF2B5EF4-FFF2-40B4-BE49-F238E27FC236}">
                <a16:creationId xmlns:a16="http://schemas.microsoft.com/office/drawing/2014/main" id="{979BF9EF-663E-4271-A9A6-686E303EFB83}"/>
              </a:ext>
            </a:extLst>
          </p:cNvPr>
          <p:cNvSpPr/>
          <p:nvPr/>
        </p:nvSpPr>
        <p:spPr bwMode="gray">
          <a:xfrm>
            <a:off x="180308" y="547367"/>
            <a:ext cx="9609178" cy="227707"/>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 CO</a:t>
            </a:r>
            <a:r>
              <a:rPr kumimoji="1" lang="en-US" altLang="ja-JP" sz="14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400" b="1" dirty="0">
                <a:solidFill>
                  <a:schemeClr val="tx1"/>
                </a:solidFill>
                <a:latin typeface="BIZ UDPゴシック" panose="020B0400000000000000" pitchFamily="50" charset="-128"/>
                <a:ea typeface="BIZ UDPゴシック" panose="020B0400000000000000" pitchFamily="50" charset="-128"/>
              </a:rPr>
              <a:t>削減効果の見える化や</a:t>
            </a:r>
            <a:r>
              <a:rPr lang="en-US" altLang="ja-JP" sz="1400" b="1" dirty="0">
                <a:solidFill>
                  <a:schemeClr val="tx1"/>
                </a:solidFill>
                <a:latin typeface="BIZ UDPゴシック" panose="020B0400000000000000" pitchFamily="50" charset="-128"/>
                <a:ea typeface="BIZ UDPゴシック" panose="020B0400000000000000" pitchFamily="50" charset="-128"/>
              </a:rPr>
              <a:t>CFP</a:t>
            </a:r>
            <a:r>
              <a:rPr lang="ja-JP" altLang="en-US" sz="1400" b="1" dirty="0">
                <a:solidFill>
                  <a:schemeClr val="tx1"/>
                </a:solidFill>
                <a:latin typeface="BIZ UDPゴシック" panose="020B0400000000000000" pitchFamily="50" charset="-128"/>
                <a:ea typeface="BIZ UDPゴシック" panose="020B0400000000000000" pitchFamily="50" charset="-128"/>
              </a:rPr>
              <a:t>（カーボンフットプリント）を表示した商品・サービスの普及啓発による</a:t>
            </a:r>
            <a:br>
              <a:rPr lang="en-US" altLang="ja-JP" sz="1400" b="1" dirty="0">
                <a:solidFill>
                  <a:schemeClr val="tx1"/>
                </a:solidFill>
                <a:latin typeface="BIZ UDPゴシック" panose="020B0400000000000000" pitchFamily="50" charset="-128"/>
                <a:ea typeface="BIZ UDPゴシック" panose="020B0400000000000000" pitchFamily="50" charset="-128"/>
              </a:rPr>
            </a:br>
            <a:r>
              <a:rPr lang="en-US" altLang="ja-JP"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a:solidFill>
                  <a:schemeClr val="tx1"/>
                </a:solidFill>
                <a:latin typeface="BIZ UDPゴシック" panose="020B0400000000000000" pitchFamily="50" charset="-128"/>
                <a:ea typeface="BIZ UDPゴシック" panose="020B0400000000000000" pitchFamily="50" charset="-128"/>
              </a:rPr>
              <a:t>府民の行動変容促進</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EC2ECB3-706A-48B7-AB73-DA3A5C44C8C3}"/>
              </a:ext>
            </a:extLst>
          </p:cNvPr>
          <p:cNvSpPr txBox="1"/>
          <p:nvPr/>
        </p:nvSpPr>
        <p:spPr>
          <a:xfrm>
            <a:off x="283870" y="1562642"/>
            <a:ext cx="4684432" cy="53399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万博会場外</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r>
              <a:rPr lang="ja-JP" altLang="en-US" sz="1400" b="1" dirty="0">
                <a:latin typeface="BIZ UDPゴシック" panose="020B0400000000000000" pitchFamily="50" charset="-128"/>
                <a:ea typeface="BIZ UDPゴシック" panose="020B0400000000000000" pitchFamily="50" charset="-128"/>
              </a:rPr>
              <a:t>▶おおさか</a:t>
            </a:r>
            <a:r>
              <a:rPr lang="en-US" altLang="ja-JP" sz="1400" b="1" dirty="0">
                <a:latin typeface="BIZ UDPゴシック" panose="020B0400000000000000" pitchFamily="50" charset="-128"/>
                <a:ea typeface="BIZ UDPゴシック" panose="020B0400000000000000" pitchFamily="50" charset="-128"/>
              </a:rPr>
              <a:t>CO</a:t>
            </a:r>
            <a:r>
              <a:rPr kumimoji="1" lang="en-US" altLang="ja-JP" sz="1400" b="0" i="0" u="none" strike="noStrike" kern="1200" baseline="-25000" dirty="0">
                <a:effectLst/>
                <a:latin typeface="BIZ UDPゴシック" panose="020B0400000000000000" pitchFamily="50" charset="-128"/>
                <a:ea typeface="BIZ UDPゴシック" panose="020B0400000000000000" pitchFamily="50" charset="-128"/>
              </a:rPr>
              <a:t>2</a:t>
            </a:r>
            <a:r>
              <a:rPr lang="en-US" altLang="ja-JP" sz="1400" b="1" dirty="0">
                <a:latin typeface="BIZ UDPゴシック" panose="020B0400000000000000" pitchFamily="50" charset="-128"/>
                <a:ea typeface="BIZ UDPゴシック" panose="020B0400000000000000" pitchFamily="50" charset="-128"/>
              </a:rPr>
              <a:t>CO</a:t>
            </a:r>
            <a:r>
              <a:rPr kumimoji="1" lang="en-US" altLang="ja-JP" sz="1400" b="0" i="0" u="none" strike="noStrike" kern="1200" baseline="-25000" dirty="0">
                <a:effectLst/>
                <a:latin typeface="BIZ UDPゴシック" panose="020B0400000000000000" pitchFamily="50" charset="-128"/>
                <a:ea typeface="BIZ UDPゴシック" panose="020B0400000000000000" pitchFamily="50" charset="-128"/>
              </a:rPr>
              <a:t>2</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コツコツ</a:t>
            </a:r>
            <a:r>
              <a:rPr lang="en-US" altLang="ja-JP" sz="1400" b="1" dirty="0">
                <a:latin typeface="BIZ UDPゴシック" panose="020B0400000000000000" pitchFamily="50" charset="-128"/>
                <a:ea typeface="BIZ UDPゴシック" panose="020B0400000000000000" pitchFamily="50" charset="-128"/>
              </a:rPr>
              <a:t>) </a:t>
            </a:r>
            <a:r>
              <a:rPr lang="ja-JP" altLang="en-US" sz="1400" b="1" dirty="0">
                <a:latin typeface="BIZ UDPゴシック" panose="020B0400000000000000" pitchFamily="50" charset="-128"/>
                <a:ea typeface="BIZ UDPゴシック" panose="020B0400000000000000" pitchFamily="50" charset="-128"/>
              </a:rPr>
              <a:t>ポイントの普及</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・スーパー等において</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排出量が少ない商品・サービスを購入等 した消費者に対しておおさか</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コツコツ</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ポイントを付与</a:t>
            </a:r>
            <a:br>
              <a:rPr kumimoji="1" lang="ja-JP" altLang="en-US"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参加事業者：のべ４３事業者</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　（令和４年：６者、令和５年</a:t>
            </a:r>
            <a:r>
              <a:rPr kumimoji="1" lang="en-US" altLang="ja-JP" sz="1200" dirty="0">
                <a:latin typeface="BIZ UDPゴシック" panose="020B0400000000000000" pitchFamily="50" charset="-128"/>
                <a:ea typeface="BIZ UDPゴシック" panose="020B0400000000000000" pitchFamily="50" charset="-128"/>
              </a:rPr>
              <a:t>:11</a:t>
            </a:r>
            <a:r>
              <a:rPr kumimoji="1" lang="ja-JP" altLang="en-US" sz="1200" dirty="0">
                <a:latin typeface="BIZ UDPゴシック" panose="020B0400000000000000" pitchFamily="50" charset="-128"/>
                <a:ea typeface="BIZ UDPゴシック" panose="020B0400000000000000" pitchFamily="50" charset="-128"/>
              </a:rPr>
              <a:t>者</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令和６年</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者</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令和７年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者）</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・おおさか</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 </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コツコツ</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ポイントが大阪全域に普及するように</a:t>
            </a:r>
            <a:r>
              <a:rPr kumimoji="1" lang="en-US" altLang="ja-JP" sz="1200" dirty="0">
                <a:latin typeface="BIZ UDPゴシック" panose="020B0400000000000000" pitchFamily="50" charset="-128"/>
                <a:ea typeface="BIZ UDPゴシック" panose="020B0400000000000000" pitchFamily="50" charset="-128"/>
              </a:rPr>
              <a:t>SNS</a:t>
            </a:r>
            <a:r>
              <a:rPr kumimoji="1" lang="ja-JP" altLang="en-US" sz="1200" dirty="0">
                <a:latin typeface="BIZ UDPゴシック" panose="020B0400000000000000" pitchFamily="50" charset="-128"/>
                <a:ea typeface="BIZ UDPゴシック" panose="020B0400000000000000" pitchFamily="50" charset="-128"/>
              </a:rPr>
              <a:t>を活用した広報プロモーションを実施</a:t>
            </a:r>
            <a:endParaRPr kumimoji="1" lang="en-US" altLang="ja-JP" sz="1200" dirty="0">
              <a:latin typeface="BIZ UDPゴシック" panose="020B0400000000000000" pitchFamily="50" charset="-128"/>
              <a:ea typeface="BIZ UDPゴシック" panose="020B0400000000000000" pitchFamily="50" charset="-128"/>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indent="-93663"/>
            <a:r>
              <a:rPr lang="ja-JP" altLang="en-US" sz="1400" b="1" dirty="0">
                <a:latin typeface="BIZ UDPゴシック" panose="020B0400000000000000" pitchFamily="50" charset="-128"/>
                <a:ea typeface="BIZ UDPゴシック" panose="020B0400000000000000" pitchFamily="50" charset="-128"/>
              </a:rPr>
              <a:t>▶ＣＦＰ（カーボンフットプリント）の普及</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・おおさか</a:t>
            </a:r>
            <a:r>
              <a:rPr kumimoji="1" lang="en-US" altLang="ja-JP" sz="1200" dirty="0">
                <a:latin typeface="BIZ UDPゴシック" panose="020B0400000000000000" pitchFamily="50" charset="-128"/>
                <a:ea typeface="BIZ UDPゴシック" panose="020B0400000000000000" pitchFamily="50" charset="-128"/>
              </a:rPr>
              <a:t>CFP</a:t>
            </a:r>
            <a:r>
              <a:rPr kumimoji="1" lang="ja-JP" altLang="en-US" sz="1200" dirty="0">
                <a:latin typeface="BIZ UDPゴシック" panose="020B0400000000000000" pitchFamily="50" charset="-128"/>
                <a:ea typeface="BIZ UDPゴシック" panose="020B0400000000000000" pitchFamily="50" charset="-128"/>
              </a:rPr>
              <a:t>プロジェクト参画事業者（</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９事業者（令和</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月１日時点）、</a:t>
            </a:r>
            <a:r>
              <a:rPr lang="en-US" altLang="ja-JP" sz="1200" dirty="0">
                <a:latin typeface="BIZ UDPゴシック" panose="020B0400000000000000" pitchFamily="50" charset="-128"/>
                <a:ea typeface="BIZ UDPゴシック" panose="020B0400000000000000" pitchFamily="50" charset="-128"/>
              </a:rPr>
              <a:t>CFP</a:t>
            </a:r>
            <a:r>
              <a:rPr lang="ja-JP" altLang="en-US" sz="1200" dirty="0">
                <a:latin typeface="BIZ UDPゴシック" panose="020B0400000000000000" pitchFamily="50" charset="-128"/>
                <a:ea typeface="BIZ UDPゴシック" panose="020B0400000000000000" pitchFamily="50" charset="-128"/>
              </a:rPr>
              <a:t>表示商品数１７０製品</a:t>
            </a:r>
            <a:r>
              <a:rPr kumimoji="1" lang="ja-JP" altLang="en-US" sz="1200" dirty="0">
                <a:latin typeface="BIZ UDPゴシック" panose="020B0400000000000000" pitchFamily="50" charset="-128"/>
                <a:ea typeface="BIZ UDPゴシック" panose="020B0400000000000000" pitchFamily="50" charset="-128"/>
              </a:rPr>
              <a:t>）と連携して、イベントや店舗で、大阪産農産物の大阪版</a:t>
            </a:r>
            <a:r>
              <a:rPr kumimoji="1" lang="en-US" altLang="ja-JP" sz="1200" dirty="0">
                <a:latin typeface="BIZ UDPゴシック" panose="020B0400000000000000" pitchFamily="50" charset="-128"/>
                <a:ea typeface="BIZ UDPゴシック" panose="020B0400000000000000" pitchFamily="50" charset="-128"/>
              </a:rPr>
              <a:t>CFP</a:t>
            </a:r>
            <a:r>
              <a:rPr kumimoji="1" lang="ja-JP" altLang="en-US" sz="1200" dirty="0">
                <a:latin typeface="BIZ UDPゴシック" panose="020B0400000000000000" pitchFamily="50" charset="-128"/>
                <a:ea typeface="BIZ UDPゴシック" panose="020B0400000000000000" pitchFamily="50" charset="-128"/>
              </a:rPr>
              <a:t>の表示事例を拡大（農産物</a:t>
            </a:r>
            <a:r>
              <a:rPr kumimoji="1" lang="en-US" altLang="ja-JP" sz="1200" dirty="0">
                <a:latin typeface="BIZ UDPゴシック" panose="020B0400000000000000" pitchFamily="50" charset="-128"/>
                <a:ea typeface="BIZ UDPゴシック" panose="020B0400000000000000" pitchFamily="50" charset="-128"/>
              </a:rPr>
              <a:t>23</a:t>
            </a:r>
            <a:r>
              <a:rPr kumimoji="1" lang="ja-JP" altLang="en-US" sz="1200" dirty="0">
                <a:latin typeface="BIZ UDPゴシック" panose="020B0400000000000000" pitchFamily="50" charset="-128"/>
                <a:ea typeface="BIZ UDPゴシック" panose="020B0400000000000000" pitchFamily="50" charset="-128"/>
              </a:rPr>
              <a:t>品目・加工品２品目）</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・日本総研・三井住友銀行と連携した「みんなで減</a:t>
            </a:r>
            <a:r>
              <a:rPr kumimoji="1" lang="en-US" altLang="ja-JP" sz="1200" dirty="0">
                <a:latin typeface="BIZ UDPゴシック" panose="020B0400000000000000" pitchFamily="50" charset="-128"/>
                <a:ea typeface="BIZ UDPゴシック" panose="020B0400000000000000" pitchFamily="50" charset="-128"/>
              </a:rPr>
              <a:t>CO2</a:t>
            </a:r>
            <a:r>
              <a:rPr kumimoji="1" lang="ja-JP" altLang="en-US" sz="1200" dirty="0">
                <a:latin typeface="BIZ UDPゴシック" panose="020B0400000000000000" pitchFamily="50" charset="-128"/>
                <a:ea typeface="BIZ UDPゴシック" panose="020B0400000000000000" pitchFamily="50" charset="-128"/>
              </a:rPr>
              <a:t>プロジェクト」の取組を実施</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日から、新たなキャンペーン「どこや さがそや　脱炭素」を開始</a:t>
            </a: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marR="0" lvl="0" indent="-93663"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indent="-93663"/>
            <a:r>
              <a:rPr lang="ja-JP" altLang="en-US" sz="1400" b="1" dirty="0">
                <a:latin typeface="BIZ UDPゴシック" panose="020B0400000000000000" pitchFamily="50" charset="-128"/>
                <a:ea typeface="BIZ UDPゴシック" panose="020B0400000000000000" pitchFamily="50" charset="-128"/>
              </a:rPr>
              <a:t>▶観光分野にかかる</a:t>
            </a:r>
            <a:r>
              <a:rPr lang="en-US" altLang="ja-JP" sz="1400" b="1" dirty="0">
                <a:latin typeface="BIZ UDPゴシック" panose="020B0400000000000000" pitchFamily="50" charset="-128"/>
                <a:ea typeface="BIZ UDPゴシック" panose="020B0400000000000000" pitchFamily="50" charset="-128"/>
              </a:rPr>
              <a:t>CO</a:t>
            </a:r>
            <a:r>
              <a:rPr lang="en-US" altLang="ja-JP" sz="1400" b="1" baseline="-25000"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排出量の見える化</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・修学旅行等を対象に移動や宿泊、食事、観光による</a:t>
            </a:r>
            <a:r>
              <a:rPr kumimoji="1" lang="en-US" altLang="ja-JP" sz="1200" dirty="0">
                <a:latin typeface="BIZ UDPゴシック" panose="020B0400000000000000" pitchFamily="50" charset="-128"/>
                <a:ea typeface="BIZ UDPゴシック" panose="020B0400000000000000" pitchFamily="50" charset="-128"/>
              </a:rPr>
              <a:t>CO</a:t>
            </a:r>
            <a:r>
              <a:rPr lang="en-US" altLang="ja-JP" sz="1200" b="1" baseline="-250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排出量を見える化し、排出量や環境負荷の少ない手段を選択する「脱炭素化ツアー」を大阪市が提案</a:t>
            </a:r>
          </a:p>
          <a:p>
            <a:pPr marL="177800" lvl="0" indent="-93663">
              <a:defRPr/>
            </a:pPr>
            <a:r>
              <a:rPr kumimoji="1" lang="ja-JP" altLang="en-US" sz="1200" dirty="0">
                <a:latin typeface="BIZ UDPゴシック" panose="020B0400000000000000" pitchFamily="50" charset="-128"/>
                <a:ea typeface="BIZ UDPゴシック" panose="020B0400000000000000" pitchFamily="50" charset="-128"/>
              </a:rPr>
              <a:t>→全国</a:t>
            </a:r>
            <a:r>
              <a:rPr kumimoji="1" lang="en-US" altLang="ja-JP" sz="1200" dirty="0">
                <a:latin typeface="BIZ UDPゴシック" panose="020B0400000000000000" pitchFamily="50" charset="-128"/>
                <a:ea typeface="BIZ UDPゴシック" panose="020B0400000000000000" pitchFamily="50" charset="-128"/>
              </a:rPr>
              <a:t>210</a:t>
            </a:r>
            <a:r>
              <a:rPr kumimoji="1" lang="ja-JP" altLang="en-US" sz="1200" dirty="0">
                <a:latin typeface="BIZ UDPゴシック" panose="020B0400000000000000" pitchFamily="50" charset="-128"/>
                <a:ea typeface="BIZ UDPゴシック" panose="020B0400000000000000" pitchFamily="50" charset="-128"/>
              </a:rPr>
              <a:t>校の小中学校等（約２７</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０００名）が同ツアーを利用し、</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万博へ来場　</a:t>
            </a:r>
          </a:p>
          <a:p>
            <a:pPr lvl="0">
              <a:defRPr/>
            </a:pPr>
            <a:endParaRPr kumimoji="1" lang="ja-JP" altLang="en-US" sz="11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C1CC777-B298-47CB-843D-9CAF1EB50AD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カーボンニュートラル（事業者や府民の行動変容） </a:t>
            </a:r>
          </a:p>
        </p:txBody>
      </p:sp>
      <p:sp>
        <p:nvSpPr>
          <p:cNvPr id="19" name="楕円 18">
            <a:extLst>
              <a:ext uri="{FF2B5EF4-FFF2-40B4-BE49-F238E27FC236}">
                <a16:creationId xmlns:a16="http://schemas.microsoft.com/office/drawing/2014/main" id="{812EF088-06AB-4012-93CD-37697CD7C79A}"/>
              </a:ext>
            </a:extLst>
          </p:cNvPr>
          <p:cNvSpPr/>
          <p:nvPr/>
        </p:nvSpPr>
        <p:spPr>
          <a:xfrm>
            <a:off x="180308" y="1021528"/>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239054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211980816"/>
              </p:ext>
            </p:extLst>
          </p:nvPr>
        </p:nvGraphicFramePr>
        <p:xfrm>
          <a:off x="313267" y="1225367"/>
          <a:ext cx="9587042" cy="5545427"/>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545427">
                <a:tc>
                  <a:txBody>
                    <a:bodyPr/>
                    <a:lstStyle/>
                    <a:p>
                      <a:pPr marL="0" indent="0">
                        <a:lnSpc>
                          <a:spcPct val="100000"/>
                        </a:lnSpc>
                        <a:spcBef>
                          <a:spcPts val="0"/>
                        </a:spcBef>
                        <a:spcAft>
                          <a:spcPts val="0"/>
                        </a:spcAft>
                      </a:pPr>
                      <a:r>
                        <a:rPr kumimoji="1" lang="ja-JP" altLang="en-US" sz="1200" b="1" u="none" dirty="0">
                          <a:solidFill>
                            <a:schemeClr val="tx1"/>
                          </a:solidFill>
                          <a:latin typeface="BIZ UDPゴシック" panose="020B0400000000000000" pitchFamily="50" charset="-128"/>
                          <a:ea typeface="BIZ UDPゴシック" panose="020B0400000000000000" pitchFamily="50" charset="-128"/>
                        </a:rPr>
                        <a:t>□大阪湾に流入するプラごみ半減</a:t>
                      </a:r>
                    </a:p>
                    <a:p>
                      <a:pPr marL="87313" indent="-87313">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・万博会場での先進的取組を府域に拡大</a:t>
                      </a:r>
                    </a:p>
                    <a:p>
                      <a:pPr marL="87313" indent="-87313">
                        <a:lnSpc>
                          <a:spcPct val="100000"/>
                        </a:lnSpc>
                        <a:spcBef>
                          <a:spcPts val="0"/>
                        </a:spcBef>
                        <a:spcAft>
                          <a:spcPts val="0"/>
                        </a:spcAft>
                      </a:pP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・サーキュラーエコノミー（循環経済）への移行に向けた取組加速</a:t>
                      </a:r>
                      <a:endParaRPr kumimoji="1" lang="en-US" altLang="ja-JP" sz="1100" b="0" u="none" dirty="0">
                        <a:solidFill>
                          <a:schemeClr val="tx1"/>
                        </a:solidFill>
                        <a:latin typeface="BIZ UDPゴシック" panose="020B0400000000000000" pitchFamily="50" charset="-128"/>
                        <a:ea typeface="BIZ UDPゴシック" panose="020B0400000000000000" pitchFamily="50" charset="-128"/>
                      </a:endParaRPr>
                    </a:p>
                    <a:p>
                      <a:pPr marL="87313" indent="-87313">
                        <a:lnSpc>
                          <a:spcPct val="100000"/>
                        </a:lnSpc>
                        <a:spcBef>
                          <a:spcPts val="0"/>
                        </a:spcBef>
                        <a:spcAft>
                          <a:spcPts val="0"/>
                        </a:spcAft>
                      </a:pPr>
                      <a:r>
                        <a:rPr kumimoji="1" lang="ja-JP" altLang="en-US" sz="1050" b="0" u="none" dirty="0">
                          <a:solidFill>
                            <a:schemeClr val="tx1"/>
                          </a:solidFill>
                          <a:latin typeface="BIZ UDPゴシック" panose="020B0400000000000000" pitchFamily="50" charset="-128"/>
                          <a:ea typeface="BIZ UDPゴシック" panose="020B0400000000000000" pitchFamily="50" charset="-128"/>
                        </a:rPr>
                        <a:t>　</a:t>
                      </a:r>
                    </a:p>
                    <a:p>
                      <a:pPr marL="87313" marR="0" lvl="0" indent="-87313" algn="l" defTabSz="959937" rtl="0" eaLnBrk="1" fontAlgn="auto" latinLnBrk="0" hangingPunct="1">
                        <a:lnSpc>
                          <a:spcPct val="100000"/>
                        </a:lnSpc>
                        <a:spcBef>
                          <a:spcPts val="0"/>
                        </a:spcBef>
                        <a:spcAft>
                          <a:spcPts val="0"/>
                        </a:spcAft>
                        <a:buClrTx/>
                        <a:buSzTx/>
                        <a:buFontTx/>
                        <a:buNone/>
                        <a:tabLst/>
                        <a:defRPr/>
                      </a:pPr>
                      <a:r>
                        <a:rPr lang="ja-JP" altLang="en-US" sz="1200" b="1" u="none" dirty="0">
                          <a:solidFill>
                            <a:schemeClr val="tx1"/>
                          </a:solidFill>
                          <a:latin typeface="BIZ UDPゴシック" panose="020B0400000000000000" pitchFamily="50" charset="-128"/>
                          <a:ea typeface="BIZ UDPゴシック" panose="020B0400000000000000" pitchFamily="50" charset="-128"/>
                        </a:rPr>
                        <a:t>□既存のプラスチック製品製造からの業種転換の拡大</a:t>
                      </a:r>
                      <a:endParaRPr lang="en-US" altLang="ja-JP" sz="1200" b="1" u="none"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lang="ja-JP" altLang="en-US" sz="1100" b="0" u="none" dirty="0">
                          <a:solidFill>
                            <a:schemeClr val="tx1"/>
                          </a:solidFill>
                          <a:latin typeface="BIZ UDPゴシック" panose="020B0400000000000000" pitchFamily="50" charset="-128"/>
                          <a:ea typeface="BIZ UDPゴシック" panose="020B0400000000000000" pitchFamily="50" charset="-128"/>
                        </a:rPr>
                        <a:t>・大阪プロダクツの製造が増加し、ブランド力による国内外への展開や、ビジネスへの参入拡大を通じて</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大阪経済の成長をけん引</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92075" indent="-92075">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□プラスチックごみ削減に向けた意識醸成・取組拡大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おおさかマイボトルパートナーズメンバーにより、</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マイボトルスポット</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5,536</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か所</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令和８年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月末時点</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及び万博会場内への</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59</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台の給水機の設置により、マイボトルの利用を促進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▶オール大阪でごみ削減や機運醸成の実施（ごみゼロアクション：約</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万人参加（令和</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11</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月末時点））</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endParaRPr kumimoji="1" lang="ja-JP" altLang="en-US" sz="5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▶大学や民間企業との連携によるプラスチック</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ごみ流入実態等や取組状況の定量的な把握により、効果的な発生抑制対策等を推進</a:t>
                      </a:r>
                    </a:p>
                    <a:p>
                      <a:pPr marL="87313" indent="-87313">
                        <a:spcAft>
                          <a:spcPts val="0"/>
                        </a:spcAft>
                      </a:pP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p>
                      <a:pPr marL="87313" indent="-87313">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▶マッチングセミナー等の開催や製品開発支援</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事業補助を通して、バイオプラスチック製品の開発・ビジネス化を支援し、万博で成果を披露</a:t>
                      </a:r>
                      <a:endParaRPr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□万博会場での先進的取組の成果等を活用し、</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「大阪ブルー・オーシャン・ビジョン」を実現</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・府民や事業者等の清掃活動の促進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・ごみゼロに向けた啓発・教育の推進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マイボトル携帯の普及啓発の実施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資源循環のための事業者の意識醸成や連携を促進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バイオ由来製品の</a:t>
                      </a:r>
                      <a:r>
                        <a:rPr lang="ja-JP" altLang="en-US" sz="1100" dirty="0">
                          <a:solidFill>
                            <a:schemeClr val="tx1"/>
                          </a:solidFill>
                          <a:latin typeface="BIZ UDPゴシック" panose="020B0400000000000000" pitchFamily="50" charset="-128"/>
                          <a:ea typeface="BIZ UDPゴシック" panose="020B0400000000000000" pitchFamily="50" charset="-128"/>
                        </a:rPr>
                        <a:t>開発・ビジネス化を引き続き支援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92075" marR="0" lvl="0" indent="-92075" algn="l"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民間企業等と連携した発生源対策や、流出したごみの回収・処理等を実施</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・全国豊かな海づくり大会を通じた水産資源の保護・管理と</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　海・河川等の環境保全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・大阪ブルー・オーシャン・ビジョンの実現に向け、万博で活用した最先端技術の実用化や、新たな技術開発の促進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7313" indent="-87313"/>
                      <a:r>
                        <a:rPr lang="ja-JP" altLang="en-US" sz="1100" dirty="0">
                          <a:solidFill>
                            <a:schemeClr val="tx1"/>
                          </a:solidFill>
                          <a:latin typeface="BIZ UDPゴシック" panose="020B0400000000000000" pitchFamily="50" charset="-128"/>
                          <a:ea typeface="BIZ UDPゴシック" panose="020B0400000000000000" pitchFamily="50" charset="-128"/>
                        </a:rPr>
                        <a:t>・先進的なプラごみリサイクル技術に対する財政支援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・バイオプラスチック製品の技術開発等に対する支援の拡充や市場創出に向けた取組の推進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大阪ブルー・オーシャン・ビジョン</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70309" y="1026034"/>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10" name="テキスト ボックス 9">
            <a:extLst>
              <a:ext uri="{FF2B5EF4-FFF2-40B4-BE49-F238E27FC236}">
                <a16:creationId xmlns:a16="http://schemas.microsoft.com/office/drawing/2014/main" id="{5DBD77A3-21F5-4176-9CF1-0B8777EEF795}"/>
              </a:ext>
            </a:extLst>
          </p:cNvPr>
          <p:cNvSpPr txBox="1"/>
          <p:nvPr/>
        </p:nvSpPr>
        <p:spPr>
          <a:xfrm>
            <a:off x="270309" y="381299"/>
            <a:ext cx="9540000" cy="646331"/>
          </a:xfrm>
          <a:prstGeom prst="rect">
            <a:avLst/>
          </a:prstGeom>
          <a:noFill/>
          <a:ln w="6350">
            <a:noFill/>
            <a:prstDash val="dash"/>
          </a:ln>
        </p:spPr>
        <p:txBody>
          <a:bodyPr wrap="square">
            <a:spAutoFit/>
          </a:bodyPr>
          <a:lstStyle/>
          <a:p>
            <a:pPr lvl="0">
              <a:defRPr/>
            </a:pPr>
            <a:r>
              <a:rPr lang="ja-JP" altLang="en-US" sz="11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G20</a:t>
            </a:r>
            <a:r>
              <a:rPr lang="ja-JP" altLang="en-US" sz="1200" dirty="0">
                <a:latin typeface="BIZ UDPゴシック" panose="020B0400000000000000" pitchFamily="50" charset="-128"/>
                <a:ea typeface="BIZ UDPゴシック" panose="020B0400000000000000" pitchFamily="50" charset="-128"/>
              </a:rPr>
              <a:t>大阪サミットで共有された「大阪ブルー・オーシャン・ビジョン」では、</a:t>
            </a:r>
            <a:r>
              <a:rPr lang="en-US" altLang="ja-JP" sz="1200" dirty="0">
                <a:latin typeface="BIZ UDPゴシック" panose="020B0400000000000000" pitchFamily="50" charset="-128"/>
                <a:ea typeface="BIZ UDPゴシック" panose="020B0400000000000000" pitchFamily="50" charset="-128"/>
              </a:rPr>
              <a:t>2050</a:t>
            </a:r>
            <a:r>
              <a:rPr lang="ja-JP" altLang="en-US" sz="1200" dirty="0">
                <a:latin typeface="BIZ UDPゴシック" panose="020B0400000000000000" pitchFamily="50" charset="-128"/>
                <a:ea typeface="BIZ UDPゴシック" panose="020B0400000000000000" pitchFamily="50" charset="-128"/>
              </a:rPr>
              <a:t>年までに海洋プラスチックごみによる新たな汚染をゼロにすることが掲げられている（</a:t>
            </a:r>
            <a:r>
              <a:rPr kumimoji="1" lang="en-US" altLang="ja-JP" sz="1200" b="1"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G7</a:t>
            </a:r>
            <a:r>
              <a:rPr kumimoji="1" lang="ja-JP" altLang="en-US" sz="1200" dirty="0">
                <a:latin typeface="BIZ UDPゴシック" panose="020B0400000000000000" pitchFamily="50" charset="-128"/>
                <a:ea typeface="BIZ UDPゴシック" panose="020B0400000000000000" pitchFamily="50" charset="-128"/>
              </a:rPr>
              <a:t>札幌気候・エネルギー・環境大臣会合にて上記目標の</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年前倒しに合意</a:t>
            </a:r>
            <a:r>
              <a:rPr lang="ja-JP" altLang="en-US" sz="1200" dirty="0">
                <a:latin typeface="BIZ UDPゴシック" panose="020B0400000000000000" pitchFamily="50" charset="-128"/>
                <a:ea typeface="BIZ UDPゴシック" panose="020B0400000000000000" pitchFamily="50" charset="-128"/>
              </a:rPr>
              <a:t>）。海に囲まれた万博会場において、その達成に向けた先進的な取組を実践・発信。先進的取組の成果等を活用し、世界の海洋プラスチックごみの削減につなげていく。</a:t>
            </a:r>
          </a:p>
        </p:txBody>
      </p:sp>
      <p:sp>
        <p:nvSpPr>
          <p:cNvPr id="19" name="テキスト ボックス 50" descr="図3-5　マイボトルパートナーズのロゴマークと 府庁内の給水スポット ">
            <a:extLst>
              <a:ext uri="{FF2B5EF4-FFF2-40B4-BE49-F238E27FC236}">
                <a16:creationId xmlns:a16="http://schemas.microsoft.com/office/drawing/2014/main" id="{F452378D-3B26-4642-9B38-7FA3A316BA57}"/>
              </a:ext>
            </a:extLst>
          </p:cNvPr>
          <p:cNvSpPr txBox="1"/>
          <p:nvPr/>
        </p:nvSpPr>
        <p:spPr>
          <a:xfrm>
            <a:off x="591373" y="5994797"/>
            <a:ext cx="2168717" cy="195478"/>
          </a:xfrm>
          <a:prstGeom prst="rect">
            <a:avLst/>
          </a:prstGeom>
          <a:noFill/>
          <a:ln w="6350">
            <a:noFill/>
          </a:ln>
        </p:spPr>
        <p:txBody>
          <a:bodyPr rot="0" spcFirstLastPara="0" vert="horz" wrap="square" lIns="35376" tIns="35376" rIns="35376" bIns="35376" numCol="1" spcCol="0" rtlCol="0" fromWordArt="0" anchor="t" anchorCtr="0" forceAA="0" compatLnSpc="1">
            <a:prstTxWarp prst="textNoShape">
              <a:avLst/>
            </a:prstTxWarp>
            <a:noAutofit/>
          </a:bodyPr>
          <a:lstStyle/>
          <a:p>
            <a:pPr marL="0" marR="0" lvl="0" indent="0" algn="ctr" defTabSz="449290" rtl="0" eaLnBrk="1" fontAlgn="auto" latinLnBrk="0" hangingPunct="1">
              <a:lnSpc>
                <a:spcPts val="983"/>
              </a:lnSpc>
              <a:spcBef>
                <a:spcPts val="0"/>
              </a:spcBef>
              <a:spcAft>
                <a:spcPts val="0"/>
              </a:spcAft>
              <a:buClrTx/>
              <a:buSzTx/>
              <a:buFontTx/>
              <a:buNone/>
              <a:tabLst/>
              <a:defRPr/>
            </a:pPr>
            <a:r>
              <a:rPr kumimoji="0" lang="ja-JP" altLang="en-US" sz="8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▲サーキュラーエコノミーのイメージ</a:t>
            </a:r>
            <a:endParaRPr kumimoji="0" lang="ja-JP" altLang="en-US" sz="10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32A930E-6D41-458E-971B-5F6547F516E0}"/>
              </a:ext>
            </a:extLst>
          </p:cNvPr>
          <p:cNvSpPr/>
          <p:nvPr/>
        </p:nvSpPr>
        <p:spPr>
          <a:xfrm>
            <a:off x="529609" y="6243254"/>
            <a:ext cx="2515239" cy="3488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ts val="960"/>
              </a:lnSpc>
              <a:spcBef>
                <a:spcPts val="0"/>
              </a:spcBef>
              <a:spcAft>
                <a:spcPts val="0"/>
              </a:spcAft>
              <a:buClrTx/>
              <a:buSzTx/>
              <a:buFontTx/>
              <a:buNone/>
              <a:tabLst/>
              <a:defRPr/>
            </a:pP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（出典）オランダ政府「</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From a linear to a</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circular economy</a:t>
            </a:r>
            <a:r>
              <a:rPr kumimoji="0" lang="ja-JP" altLang="en-US" sz="700" b="0" i="0" u="none" strike="noStrike" kern="1200" cap="none" spc="-4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」一部加工</a:t>
            </a:r>
          </a:p>
        </p:txBody>
      </p:sp>
      <p:grpSp>
        <p:nvGrpSpPr>
          <p:cNvPr id="21" name="グループ化 20">
            <a:extLst>
              <a:ext uri="{FF2B5EF4-FFF2-40B4-BE49-F238E27FC236}">
                <a16:creationId xmlns:a16="http://schemas.microsoft.com/office/drawing/2014/main" id="{6AECBCFD-B06F-4CAD-BD9D-B326DEA09030}"/>
              </a:ext>
            </a:extLst>
          </p:cNvPr>
          <p:cNvGrpSpPr/>
          <p:nvPr/>
        </p:nvGrpSpPr>
        <p:grpSpPr>
          <a:xfrm>
            <a:off x="647349" y="4389124"/>
            <a:ext cx="1781364" cy="1515184"/>
            <a:chOff x="7251395" y="3856572"/>
            <a:chExt cx="1781364" cy="1515184"/>
          </a:xfrm>
        </p:grpSpPr>
        <p:pic>
          <p:nvPicPr>
            <p:cNvPr id="22" name="図 21">
              <a:extLst>
                <a:ext uri="{FF2B5EF4-FFF2-40B4-BE49-F238E27FC236}">
                  <a16:creationId xmlns:a16="http://schemas.microsoft.com/office/drawing/2014/main" id="{DF16EC0B-BA8E-449C-8918-C1419609B3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51395" y="3856572"/>
              <a:ext cx="1781364" cy="1515184"/>
            </a:xfrm>
            <a:prstGeom prst="rect">
              <a:avLst/>
            </a:prstGeom>
          </p:spPr>
        </p:pic>
        <p:sp>
          <p:nvSpPr>
            <p:cNvPr id="23" name="テキスト ボックス 22">
              <a:extLst>
                <a:ext uri="{FF2B5EF4-FFF2-40B4-BE49-F238E27FC236}">
                  <a16:creationId xmlns:a16="http://schemas.microsoft.com/office/drawing/2014/main" id="{2F761820-66D9-4DD4-9DD5-66158B02BFED}"/>
                </a:ext>
              </a:extLst>
            </p:cNvPr>
            <p:cNvSpPr txBox="1"/>
            <p:nvPr/>
          </p:nvSpPr>
          <p:spPr>
            <a:xfrm>
              <a:off x="8213263" y="4318162"/>
              <a:ext cx="596084"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生産ロスの</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再利用等</a:t>
              </a:r>
            </a:p>
          </p:txBody>
        </p:sp>
        <p:sp>
          <p:nvSpPr>
            <p:cNvPr id="25" name="テキスト ボックス 24">
              <a:extLst>
                <a:ext uri="{FF2B5EF4-FFF2-40B4-BE49-F238E27FC236}">
                  <a16:creationId xmlns:a16="http://schemas.microsoft.com/office/drawing/2014/main" id="{39FD3730-A941-4244-8871-7DB027986A90}"/>
                </a:ext>
              </a:extLst>
            </p:cNvPr>
            <p:cNvSpPr txBox="1"/>
            <p:nvPr/>
          </p:nvSpPr>
          <p:spPr>
            <a:xfrm>
              <a:off x="7887429" y="4335784"/>
              <a:ext cx="503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修理・</a:t>
              </a:r>
              <a:endParaRPr kumimoji="1" lang="en-US" altLang="ja-JP"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再販売等</a:t>
              </a:r>
            </a:p>
          </p:txBody>
        </p:sp>
        <p:sp>
          <p:nvSpPr>
            <p:cNvPr id="26" name="テキスト ボックス 25">
              <a:extLst>
                <a:ext uri="{FF2B5EF4-FFF2-40B4-BE49-F238E27FC236}">
                  <a16:creationId xmlns:a16="http://schemas.microsoft.com/office/drawing/2014/main" id="{D54C8184-4854-4DBD-A1A5-E5227C58A109}"/>
                </a:ext>
              </a:extLst>
            </p:cNvPr>
            <p:cNvSpPr txBox="1"/>
            <p:nvPr/>
          </p:nvSpPr>
          <p:spPr>
            <a:xfrm>
              <a:off x="8225379" y="4802949"/>
              <a:ext cx="468434" cy="18466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リユース</a:t>
              </a:r>
            </a:p>
          </p:txBody>
        </p:sp>
      </p:grpSp>
      <p:sp>
        <p:nvSpPr>
          <p:cNvPr id="2" name="スライド番号プレースホルダー 1">
            <a:extLst>
              <a:ext uri="{FF2B5EF4-FFF2-40B4-BE49-F238E27FC236}">
                <a16:creationId xmlns:a16="http://schemas.microsoft.com/office/drawing/2014/main" id="{DF6FF7C4-7BCA-4B8F-B46A-FD5EEC8B04D5}"/>
              </a:ext>
            </a:extLst>
          </p:cNvPr>
          <p:cNvSpPr>
            <a:spLocks noGrp="1"/>
          </p:cNvSpPr>
          <p:nvPr>
            <p:ph type="sldNum" sz="quarter" idx="12"/>
          </p:nvPr>
        </p:nvSpPr>
        <p:spPr/>
        <p:txBody>
          <a:bodyPr/>
          <a:lstStyle/>
          <a:p>
            <a:fld id="{29F2EF1E-626E-4657-9017-205445D3C8E1}" type="slidenum">
              <a:rPr kumimoji="1" lang="ja-JP" altLang="en-US" smtClean="0"/>
              <a:t>40</a:t>
            </a:fld>
            <a:endParaRPr kumimoji="1" lang="ja-JP" altLang="en-US" dirty="0"/>
          </a:p>
        </p:txBody>
      </p:sp>
    </p:spTree>
    <p:extLst>
      <p:ext uri="{BB962C8B-B14F-4D97-AF65-F5344CB8AC3E}">
        <p14:creationId xmlns:p14="http://schemas.microsoft.com/office/powerpoint/2010/main" val="19720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大阪ブルー・オーシャン・ビジョン</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8" y="733304"/>
            <a:ext cx="4223015"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426988"/>
            <a:ext cx="9264533" cy="1850275"/>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8900" indent="-177800"/>
            <a:r>
              <a:rPr kumimoji="1" lang="ja-JP" altLang="en-US"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おおさかマイボトルパートナーズメンバーにより、</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マイボトルスポット</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5,536</a:t>
            </a:r>
            <a:r>
              <a:rPr kumimoji="1" lang="ja-JP" altLang="en-US" sz="1400" dirty="0">
                <a:solidFill>
                  <a:schemeClr val="tx1"/>
                </a:solidFill>
                <a:latin typeface="BIZ UDPゴシック" panose="020B0400000000000000" pitchFamily="50" charset="-128"/>
                <a:ea typeface="BIZ UDPゴシック" panose="020B0400000000000000" pitchFamily="50" charset="-128"/>
              </a:rPr>
              <a:t>か</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所</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令和８年</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月末時点</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及び万博会場内への</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59</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台の給水機の設置により、マイボトルの利用を促進</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88900" indent="-177800"/>
            <a:r>
              <a:rPr kumimoji="1" lang="ja-JP" altLang="en-US" sz="1400" b="0" dirty="0">
                <a:solidFill>
                  <a:schemeClr val="tx1"/>
                </a:solidFill>
                <a:latin typeface="BIZ UDPゴシック" panose="020B0400000000000000" pitchFamily="50" charset="-128"/>
                <a:ea typeface="BIZ UDPゴシック" panose="020B0400000000000000" pitchFamily="50" charset="-128"/>
              </a:rPr>
              <a:t>・オール大阪でごみ削減や機運醸成の実施（ごみゼロアクション：約</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万人参加（令和</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7</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月末</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時点））</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88900" indent="-177800"/>
            <a:r>
              <a:rPr kumimoji="1" lang="ja-JP" altLang="en-US" sz="1400" b="0" dirty="0">
                <a:solidFill>
                  <a:schemeClr val="tx1"/>
                </a:solidFill>
                <a:latin typeface="BIZ UDPゴシック" panose="020B0400000000000000" pitchFamily="50" charset="-128"/>
                <a:ea typeface="BIZ UDPゴシック" panose="020B0400000000000000" pitchFamily="50" charset="-128"/>
              </a:rPr>
              <a:t>・大学や民間企業との連携によるプラスチックごみ流入実態等や取組状況の定量的な把握により、効果的な発生抑制対策等を推進</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88900" indent="-177800"/>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マッチングセミナー等の開催や製品開発支援事業補助を通して、バイオプラスチック製品の開発・ビジネス化を支援し、万博で成果を披露　</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992"/>
              </a:spcAft>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□プラスチックごみ削減に向けた意識醸成・取組拡大</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12775" y="4028289"/>
            <a:ext cx="4565407" cy="2554545"/>
          </a:xfrm>
          <a:prstGeom prst="rect">
            <a:avLst/>
          </a:prstGeom>
          <a:noFill/>
        </p:spPr>
        <p:txBody>
          <a:bodyPr wrap="square">
            <a:spAutoFit/>
          </a:bodyPr>
          <a:lstStyle/>
          <a:p>
            <a:pPr marL="0" indent="0" algn="l" rtl="0" eaLnBrk="1" fontAlgn="t" latinLnBrk="0" hangingPunct="1">
              <a:lnSpc>
                <a:spcPts val="1600"/>
              </a:lnSpc>
              <a:spcBef>
                <a:spcPts val="0"/>
              </a:spcBef>
              <a:spcAft>
                <a:spcPts val="0"/>
              </a:spcAft>
            </a:pPr>
            <a:r>
              <a:rPr kumimoji="1" lang="ja-JP" altLang="en-US" sz="1400" b="1" dirty="0">
                <a:latin typeface="BIZ UDPゴシック" panose="020B0400000000000000" pitchFamily="50" charset="-128"/>
                <a:ea typeface="BIZ UDPゴシック" panose="020B0400000000000000" pitchFamily="50" charset="-128"/>
              </a:rPr>
              <a:t>▶「大阪ブルー・オーシャン・ビジョン」の実現に向けて</a:t>
            </a:r>
            <a:br>
              <a:rPr kumimoji="1" lang="en-US" altLang="ja-JP" sz="1400" b="1" dirty="0">
                <a:latin typeface="BIZ UDPゴシック" panose="020B0400000000000000" pitchFamily="50" charset="-128"/>
                <a:ea typeface="BIZ UDPゴシック" panose="020B0400000000000000" pitchFamily="50" charset="-128"/>
              </a:rPr>
            </a:br>
            <a:r>
              <a:rPr kumimoji="1" lang="ja-JP" altLang="en-US" sz="1400" b="1" dirty="0">
                <a:latin typeface="BIZ UDPゴシック" panose="020B0400000000000000" pitchFamily="50" charset="-128"/>
                <a:ea typeface="BIZ UDPゴシック" panose="020B0400000000000000" pitchFamily="50" charset="-128"/>
              </a:rPr>
              <a:t>　万博会場内で取組を拡大</a:t>
            </a:r>
            <a:endParaRPr kumimoji="1" lang="en-US" altLang="ja-JP" sz="1400" b="1" dirty="0">
              <a:latin typeface="BIZ UDPゴシック" panose="020B0400000000000000" pitchFamily="50" charset="-128"/>
              <a:ea typeface="BIZ UDPゴシック" panose="020B0400000000000000" pitchFamily="50" charset="-128"/>
            </a:endParaRPr>
          </a:p>
          <a:p>
            <a:pPr marL="0" indent="0" algn="l" rtl="0" eaLnBrk="1" fontAlgn="t" latinLnBrk="0" hangingPunct="1">
              <a:lnSpc>
                <a:spcPts val="1600"/>
              </a:lnSpc>
              <a:spcBef>
                <a:spcPts val="0"/>
              </a:spcBef>
              <a:spcAft>
                <a:spcPts val="0"/>
              </a:spcAft>
            </a:pPr>
            <a:endParaRPr kumimoji="1" lang="en-US" altLang="ja-JP" sz="1400" b="1" dirty="0">
              <a:latin typeface="BIZ UDPゴシック" panose="020B0400000000000000" pitchFamily="50" charset="-128"/>
              <a:ea typeface="BIZ UDPゴシック" panose="020B0400000000000000" pitchFamily="50" charset="-128"/>
            </a:endParaRPr>
          </a:p>
          <a:p>
            <a:pPr marL="85725" algn="l" rtl="0" eaLnBrk="1" fontAlgn="t" latinLnBrk="0" hangingPunct="1">
              <a:lnSpc>
                <a:spcPts val="1600"/>
              </a:lnSpc>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・おおさかマイボトルパートナーズメンバーが万博会場内に</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59</a:t>
            </a:r>
            <a:r>
              <a:rPr kumimoji="1" lang="ja-JP" altLang="en-US" sz="1200" dirty="0">
                <a:latin typeface="BIZ UDPゴシック" panose="020B0400000000000000" pitchFamily="50" charset="-128"/>
                <a:ea typeface="BIZ UDPゴシック" panose="020B0400000000000000" pitchFamily="50" charset="-128"/>
              </a:rPr>
              <a:t>台の給水機を設置し、府</a:t>
            </a:r>
            <a:r>
              <a:rPr kumimoji="1" lang="en-US" altLang="ja-JP" sz="1200" dirty="0">
                <a:latin typeface="BIZ UDPゴシック" panose="020B0400000000000000" pitchFamily="50" charset="-128"/>
                <a:ea typeface="BIZ UDPゴシック" panose="020B0400000000000000" pitchFamily="50" charset="-128"/>
              </a:rPr>
              <a:t>HP</a:t>
            </a:r>
            <a:r>
              <a:rPr kumimoji="1" lang="ja-JP" altLang="en-US" sz="1200" dirty="0">
                <a:latin typeface="BIZ UDPゴシック" panose="020B0400000000000000" pitchFamily="50" charset="-128"/>
                <a:ea typeface="BIZ UDPゴシック" panose="020B0400000000000000" pitchFamily="50" charset="-128"/>
              </a:rPr>
              <a:t>で設置状況を情報発信</a:t>
            </a:r>
            <a:endParaRPr kumimoji="1" lang="en-US" altLang="ja-JP" sz="1200" dirty="0">
              <a:latin typeface="BIZ UDPゴシック" panose="020B0400000000000000" pitchFamily="50" charset="-128"/>
              <a:ea typeface="BIZ UDPゴシック" panose="020B0400000000000000" pitchFamily="50" charset="-128"/>
            </a:endParaRPr>
          </a:p>
          <a:p>
            <a:pPr marL="92075" indent="-92075" algn="l" rtl="0" eaLnBrk="1" fontAlgn="t" latinLnBrk="0" hangingPunct="1">
              <a:lnSpc>
                <a:spcPts val="1600"/>
              </a:lnSpc>
              <a:spcBef>
                <a:spcPts val="0"/>
              </a:spcBef>
              <a:spcAft>
                <a:spcPts val="0"/>
              </a:spcAft>
            </a:pPr>
            <a:endParaRPr kumimoji="1" lang="en-US" altLang="ja-JP" sz="1200" dirty="0">
              <a:latin typeface="BIZ UDPゴシック" panose="020B0400000000000000" pitchFamily="50" charset="-128"/>
              <a:ea typeface="BIZ UDPゴシック" panose="020B0400000000000000" pitchFamily="50" charset="-128"/>
            </a:endParaRPr>
          </a:p>
          <a:p>
            <a:pPr marL="268288" indent="-92075" algn="l" rtl="0" eaLnBrk="1" fontAlgn="t" latinLnBrk="0" hangingPunct="1">
              <a:lnSpc>
                <a:spcPts val="1600"/>
              </a:lnSpc>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BLUE OCEAN DOME</a:t>
            </a:r>
            <a:r>
              <a:rPr kumimoji="1" lang="ja-JP" altLang="en-US" sz="1200" dirty="0">
                <a:latin typeface="BIZ UDPゴシック" panose="020B0400000000000000" pitchFamily="50" charset="-128"/>
                <a:ea typeface="BIZ UDPゴシック" panose="020B0400000000000000" pitchFamily="50" charset="-128"/>
              </a:rPr>
              <a:t>パビリオン催事「海に育てられた企業 </a:t>
            </a:r>
            <a:r>
              <a:rPr kumimoji="1" lang="en-US" altLang="ja-JP" sz="1200" dirty="0">
                <a:latin typeface="BIZ UDPゴシック" panose="020B0400000000000000" pitchFamily="50" charset="-128"/>
                <a:ea typeface="BIZ UDPゴシック" panose="020B0400000000000000" pitchFamily="50" charset="-128"/>
              </a:rPr>
              <a:t>FURUNO</a:t>
            </a:r>
            <a:r>
              <a:rPr kumimoji="1" lang="ja-JP" altLang="en-US" sz="1200" dirty="0">
                <a:latin typeface="BIZ UDPゴシック" panose="020B0400000000000000" pitchFamily="50" charset="-128"/>
                <a:ea typeface="BIZ UDPゴシック" panose="020B0400000000000000" pitchFamily="50" charset="-128"/>
              </a:rPr>
              <a:t>海洋</a:t>
            </a:r>
            <a:r>
              <a:rPr kumimoji="1" lang="en-US" altLang="ja-JP" sz="1200" dirty="0">
                <a:latin typeface="BIZ UDPゴシック" panose="020B0400000000000000" pitchFamily="50" charset="-128"/>
                <a:ea typeface="BIZ UDPゴシック" panose="020B0400000000000000" pitchFamily="50" charset="-128"/>
              </a:rPr>
              <a:t>DX</a:t>
            </a:r>
            <a:r>
              <a:rPr kumimoji="1" lang="ja-JP" altLang="en-US" sz="1200" dirty="0">
                <a:latin typeface="BIZ UDPゴシック" panose="020B0400000000000000" pitchFamily="50" charset="-128"/>
                <a:ea typeface="BIZ UDPゴシック" panose="020B0400000000000000" pitchFamily="50" charset="-128"/>
              </a:rPr>
              <a:t>」にて、海洋プラスチックごみ対策に関して情報発信を実施（</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14</a:t>
            </a:r>
            <a:r>
              <a:rPr kumimoji="1" lang="ja-JP" altLang="en-US" sz="1200" dirty="0">
                <a:latin typeface="BIZ UDPゴシック" panose="020B0400000000000000" pitchFamily="50" charset="-128"/>
                <a:ea typeface="BIZ UDPゴシック" panose="020B0400000000000000" pitchFamily="50" charset="-128"/>
              </a:rPr>
              <a:t>日）</a:t>
            </a:r>
            <a:endParaRPr kumimoji="1" lang="en-US" altLang="ja-JP" sz="1200" dirty="0">
              <a:latin typeface="BIZ UDPゴシック" panose="020B0400000000000000" pitchFamily="50" charset="-128"/>
              <a:ea typeface="BIZ UDPゴシック" panose="020B0400000000000000" pitchFamily="50" charset="-128"/>
            </a:endParaRPr>
          </a:p>
          <a:p>
            <a:pPr marL="268288" indent="-92075" algn="l" rtl="0" eaLnBrk="1" fontAlgn="t" latinLnBrk="0" hangingPunct="1">
              <a:lnSpc>
                <a:spcPts val="1600"/>
              </a:lnSpc>
              <a:spcBef>
                <a:spcPts val="0"/>
              </a:spcBef>
              <a:spcAft>
                <a:spcPts val="0"/>
              </a:spcAft>
            </a:pPr>
            <a:endParaRPr lang="en-US" altLang="ja-JP" sz="1200" dirty="0">
              <a:latin typeface="BIZ UDPゴシック" panose="020B0400000000000000" pitchFamily="50" charset="-128"/>
              <a:ea typeface="BIZ UDPゴシック" panose="020B0400000000000000" pitchFamily="50" charset="-128"/>
            </a:endParaRPr>
          </a:p>
          <a:p>
            <a:pPr marL="268288" indent="-92075" algn="l" rtl="0" eaLnBrk="1" fontAlgn="t" latinLnBrk="0" hangingPunct="1">
              <a:lnSpc>
                <a:spcPts val="1600"/>
              </a:lnSpc>
              <a:spcBef>
                <a:spcPts val="0"/>
              </a:spcBef>
              <a:spcAft>
                <a:spcPts val="0"/>
              </a:spcAft>
            </a:pPr>
            <a:r>
              <a:rPr lang="ja-JP" altLang="en-US" sz="1200" dirty="0">
                <a:latin typeface="BIZ UDPゴシック" panose="020B0400000000000000" pitchFamily="50" charset="-128"/>
                <a:ea typeface="BIZ UDPゴシック" panose="020B0400000000000000" pitchFamily="50" charset="-128"/>
              </a:rPr>
              <a:t>・マイボトルの利用やリユース食器の導入などにより、</a:t>
            </a:r>
            <a:endParaRPr lang="en-US" altLang="ja-JP" sz="1200" dirty="0">
              <a:latin typeface="BIZ UDPゴシック" panose="020B0400000000000000" pitchFamily="50" charset="-128"/>
              <a:ea typeface="BIZ UDPゴシック" panose="020B0400000000000000" pitchFamily="50" charset="-128"/>
            </a:endParaRPr>
          </a:p>
          <a:p>
            <a:pPr marL="268288" indent="-92075" algn="l" rtl="0" eaLnBrk="1" fontAlgn="t" latinLnBrk="0" hangingPunct="1">
              <a:lnSpc>
                <a:spcPts val="1600"/>
              </a:lnSpc>
              <a:spcBef>
                <a:spcPts val="0"/>
              </a:spcBef>
              <a:spcAft>
                <a:spcPts val="0"/>
              </a:spcAft>
            </a:pPr>
            <a:r>
              <a:rPr lang="ja-JP" altLang="en-US" sz="1200" dirty="0">
                <a:latin typeface="BIZ UDPゴシック" panose="020B0400000000000000" pitchFamily="50" charset="-128"/>
                <a:ea typeface="BIZ UDPゴシック" panose="020B0400000000000000" pitchFamily="50" charset="-128"/>
              </a:rPr>
              <a:t>  ごみの発生が予測の半分に</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43" name="図 42">
            <a:extLst>
              <a:ext uri="{FF2B5EF4-FFF2-40B4-BE49-F238E27FC236}">
                <a16:creationId xmlns:a16="http://schemas.microsoft.com/office/drawing/2014/main" id="{38A2A652-5A5D-4391-A235-C53D6031A0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61481" y="3708143"/>
            <a:ext cx="1729873" cy="2306499"/>
          </a:xfrm>
          <a:prstGeom prst="rect">
            <a:avLst/>
          </a:prstGeom>
        </p:spPr>
      </p:pic>
      <p:pic>
        <p:nvPicPr>
          <p:cNvPr id="44" name="Picture 2" descr="情報発信の様子">
            <a:extLst>
              <a:ext uri="{FF2B5EF4-FFF2-40B4-BE49-F238E27FC236}">
                <a16:creationId xmlns:a16="http://schemas.microsoft.com/office/drawing/2014/main" id="{58D37FFE-AEE8-402E-9E37-EC497C6DED3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40309" y="4342097"/>
            <a:ext cx="2496918" cy="1663464"/>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a:extLst>
              <a:ext uri="{FF2B5EF4-FFF2-40B4-BE49-F238E27FC236}">
                <a16:creationId xmlns:a16="http://schemas.microsoft.com/office/drawing/2014/main" id="{2792ADF5-100D-4B0B-8B26-E4AF04195829}"/>
              </a:ext>
            </a:extLst>
          </p:cNvPr>
          <p:cNvSpPr/>
          <p:nvPr/>
        </p:nvSpPr>
        <p:spPr>
          <a:xfrm>
            <a:off x="5330806" y="6101816"/>
            <a:ext cx="1915924" cy="28854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solidFill>
                  <a:schemeClr val="tx1"/>
                </a:solidFill>
                <a:latin typeface="BIZ UDPゴシック" panose="020B0400000000000000" pitchFamily="50" charset="-128"/>
                <a:ea typeface="BIZ UDPゴシック" panose="020B0400000000000000" pitchFamily="50" charset="-128"/>
              </a:rPr>
              <a:t>BLUE OCEAN DOME</a:t>
            </a: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パビリオン催事</a:t>
            </a:r>
          </a:p>
        </p:txBody>
      </p:sp>
      <p:sp>
        <p:nvSpPr>
          <p:cNvPr id="48" name="正方形/長方形 47">
            <a:extLst>
              <a:ext uri="{FF2B5EF4-FFF2-40B4-BE49-F238E27FC236}">
                <a16:creationId xmlns:a16="http://schemas.microsoft.com/office/drawing/2014/main" id="{E2227CEB-423A-4D95-91A6-C1E84927AA3E}"/>
              </a:ext>
            </a:extLst>
          </p:cNvPr>
          <p:cNvSpPr/>
          <p:nvPr/>
        </p:nvSpPr>
        <p:spPr>
          <a:xfrm>
            <a:off x="7632168" y="6129803"/>
            <a:ext cx="2186489"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万博会場での給水機設置</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（おおさかマイボトルパートナーズ）</a:t>
            </a:r>
          </a:p>
        </p:txBody>
      </p:sp>
      <p:sp>
        <p:nvSpPr>
          <p:cNvPr id="3" name="スライド番号プレースホルダー 2">
            <a:extLst>
              <a:ext uri="{FF2B5EF4-FFF2-40B4-BE49-F238E27FC236}">
                <a16:creationId xmlns:a16="http://schemas.microsoft.com/office/drawing/2014/main" id="{9B71C844-5296-4937-A24E-3A5537E08F54}"/>
              </a:ext>
            </a:extLst>
          </p:cNvPr>
          <p:cNvSpPr>
            <a:spLocks noGrp="1"/>
          </p:cNvSpPr>
          <p:nvPr>
            <p:ph type="sldNum" sz="quarter" idx="12"/>
          </p:nvPr>
        </p:nvSpPr>
        <p:spPr/>
        <p:txBody>
          <a:bodyPr/>
          <a:lstStyle/>
          <a:p>
            <a:fld id="{29F2EF1E-626E-4657-9017-205445D3C8E1}" type="slidenum">
              <a:rPr kumimoji="1" lang="ja-JP" altLang="en-US" smtClean="0"/>
              <a:t>41</a:t>
            </a:fld>
            <a:endParaRPr kumimoji="1" lang="ja-JP" altLang="en-US" dirty="0"/>
          </a:p>
        </p:txBody>
      </p:sp>
      <p:sp>
        <p:nvSpPr>
          <p:cNvPr id="14" name="楕円 13">
            <a:extLst>
              <a:ext uri="{FF2B5EF4-FFF2-40B4-BE49-F238E27FC236}">
                <a16:creationId xmlns:a16="http://schemas.microsoft.com/office/drawing/2014/main" id="{F5CD9FFA-4E69-45CF-AFF5-4EF5476FBA43}"/>
              </a:ext>
            </a:extLst>
          </p:cNvPr>
          <p:cNvSpPr/>
          <p:nvPr/>
        </p:nvSpPr>
        <p:spPr>
          <a:xfrm>
            <a:off x="171693" y="902950"/>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5" name="楕円 14">
            <a:extLst>
              <a:ext uri="{FF2B5EF4-FFF2-40B4-BE49-F238E27FC236}">
                <a16:creationId xmlns:a16="http://schemas.microsoft.com/office/drawing/2014/main" id="{4F9DAEA5-E97A-41AF-8B76-F38B822C5332}"/>
              </a:ext>
            </a:extLst>
          </p:cNvPr>
          <p:cNvSpPr/>
          <p:nvPr/>
        </p:nvSpPr>
        <p:spPr>
          <a:xfrm>
            <a:off x="186932" y="3446316"/>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164179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b="1" dirty="0">
                <a:solidFill>
                  <a:prstClr val="white"/>
                </a:solidFill>
                <a:latin typeface="BIZ UDPゴシック" panose="020B0400000000000000" pitchFamily="50" charset="-128"/>
                <a:ea typeface="BIZ UDPゴシック" panose="020B0400000000000000" pitchFamily="50" charset="-128"/>
              </a:rPr>
              <a:t>③</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大阪ブルー・オーシャン・ビジョン</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59784" y="1159605"/>
            <a:ext cx="5103086" cy="5539080"/>
          </a:xfrm>
          <a:prstGeom prst="rect">
            <a:avLst/>
          </a:prstGeom>
          <a:noFill/>
        </p:spPr>
        <p:txBody>
          <a:bodyPr wrap="square">
            <a:spAutoFit/>
          </a:bodyPr>
          <a:lstStyle/>
          <a:p>
            <a:pPr marL="0" indent="0" algn="l" rtl="0" eaLnBrk="1" fontAlgn="t" latinLnBrk="0" hangingPunct="1">
              <a:lnSpc>
                <a:spcPts val="1600"/>
              </a:lnSpc>
              <a:spcBef>
                <a:spcPts val="0"/>
              </a:spcBef>
              <a:spcAft>
                <a:spcPts val="0"/>
              </a:spcAft>
            </a:pP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i="0" u="none" strike="noStrike" kern="1200" dirty="0">
                <a:effectLst/>
                <a:latin typeface="BIZ UDPゴシック" panose="020B0400000000000000" pitchFamily="50" charset="-128"/>
                <a:ea typeface="BIZ UDPゴシック" panose="020B0400000000000000" pitchFamily="50" charset="-128"/>
              </a:rPr>
              <a:t>OSAKA</a:t>
            </a:r>
            <a:r>
              <a:rPr kumimoji="1" lang="ja-JP" altLang="en-US" sz="1400" b="1" i="0" u="none" strike="noStrike" kern="1200" dirty="0">
                <a:effectLst/>
                <a:latin typeface="BIZ UDPゴシック" panose="020B0400000000000000" pitchFamily="50" charset="-128"/>
                <a:ea typeface="BIZ UDPゴシック" panose="020B0400000000000000" pitchFamily="50" charset="-128"/>
              </a:rPr>
              <a:t>ごみゼロプロジェクト</a:t>
            </a:r>
            <a:endParaRPr kumimoji="1" lang="en-US" altLang="ja-JP" sz="1400" b="1" i="0" u="none" strike="noStrike" kern="1200" dirty="0">
              <a:effectLst/>
              <a:latin typeface="BIZ UDPゴシック" panose="020B0400000000000000" pitchFamily="50" charset="-128"/>
              <a:ea typeface="BIZ UDPゴシック" panose="020B0400000000000000" pitchFamily="50" charset="-128"/>
            </a:endParaRPr>
          </a:p>
          <a:p>
            <a:pPr marL="177800" indent="-92075" algn="l" rtl="0" eaLnBrk="1" fontAlgn="t" latinLnBrk="0" hangingPunct="1">
              <a:lnSpc>
                <a:spcPts val="1600"/>
              </a:lnSpc>
              <a:spcBef>
                <a:spcPts val="0"/>
              </a:spcBef>
              <a:spcAft>
                <a:spcPts val="0"/>
              </a:spcAft>
            </a:pPr>
            <a:r>
              <a:rPr kumimoji="1" lang="ja-JP" altLang="en-US" sz="1200" i="0" u="none" strike="noStrike" kern="1200" dirty="0">
                <a:effectLst/>
                <a:latin typeface="BIZ UDPゴシック" panose="020B0400000000000000" pitchFamily="50" charset="-128"/>
                <a:ea typeface="BIZ UDPゴシック" panose="020B0400000000000000" pitchFamily="50" charset="-128"/>
              </a:rPr>
              <a:t>・街・川・海にごみのないきれいな大阪の実現をめざし、オール大阪で</a:t>
            </a:r>
            <a:br>
              <a:rPr kumimoji="1" lang="en-US" altLang="ja-JP" sz="1200" i="0" u="none" strike="noStrike" kern="1200" dirty="0">
                <a:effectLst/>
                <a:latin typeface="BIZ UDPゴシック" panose="020B0400000000000000" pitchFamily="50" charset="-128"/>
                <a:ea typeface="BIZ UDPゴシック" panose="020B0400000000000000" pitchFamily="50" charset="-128"/>
              </a:rPr>
            </a:br>
            <a:r>
              <a:rPr kumimoji="1" lang="ja-JP" altLang="en-US" sz="1200" i="0" u="none" strike="noStrike" kern="1200" dirty="0">
                <a:effectLst/>
                <a:latin typeface="BIZ UDPゴシック" panose="020B0400000000000000" pitchFamily="50" charset="-128"/>
                <a:ea typeface="BIZ UDPゴシック" panose="020B0400000000000000" pitchFamily="50" charset="-128"/>
              </a:rPr>
              <a:t>ごみ削減や機運醸成を図る</a:t>
            </a:r>
          </a:p>
          <a:p>
            <a:pPr marL="177800" indent="-92075" algn="l" rtl="0" eaLnBrk="1" fontAlgn="t" latinLnBrk="0" hangingPunct="1">
              <a:lnSpc>
                <a:spcPts val="1600"/>
              </a:lnSpc>
              <a:spcBef>
                <a:spcPts val="0"/>
              </a:spcBef>
              <a:spcAft>
                <a:spcPts val="0"/>
              </a:spcAft>
            </a:pPr>
            <a:r>
              <a:rPr kumimoji="1" lang="ja-JP" altLang="en-US" sz="1200" i="0" u="none" strike="noStrike" kern="1200" dirty="0">
                <a:effectLst/>
                <a:latin typeface="BIZ UDPゴシック" panose="020B0400000000000000" pitchFamily="50" charset="-128"/>
                <a:ea typeface="BIZ UDPゴシック" panose="020B0400000000000000" pitchFamily="50" charset="-128"/>
              </a:rPr>
              <a:t>・官民連携で清掃活動（愛称：ごみゼロアクション）を実施し、約</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21</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万人が登録（令和７年</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11</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月末時点）</a:t>
            </a:r>
            <a:endParaRPr kumimoji="1" lang="en-US" altLang="ja-JP" sz="1200" i="0" u="none" strike="noStrike" kern="1200" dirty="0">
              <a:effectLst/>
              <a:latin typeface="BIZ UDPゴシック" panose="020B0400000000000000" pitchFamily="50" charset="-128"/>
              <a:ea typeface="BIZ UDPゴシック" panose="020B0400000000000000" pitchFamily="50" charset="-128"/>
            </a:endParaRPr>
          </a:p>
          <a:p>
            <a:pPr marL="92075" indent="-92075" algn="l" rtl="0" eaLnBrk="1" fontAlgn="t" latinLnBrk="0" hangingPunct="1">
              <a:lnSpc>
                <a:spcPts val="1600"/>
              </a:lnSpc>
              <a:spcBef>
                <a:spcPts val="0"/>
              </a:spcBef>
              <a:spcAft>
                <a:spcPts val="0"/>
              </a:spcAft>
            </a:pPr>
            <a:endParaRPr kumimoji="1" lang="ja-JP" altLang="en-US" sz="1100" i="0" u="none" strike="noStrike" kern="1200" dirty="0">
              <a:effectLst/>
              <a:latin typeface="BIZ UDPゴシック" panose="020B0400000000000000" pitchFamily="50" charset="-128"/>
              <a:ea typeface="BIZ UDPゴシック" panose="020B0400000000000000" pitchFamily="50" charset="-128"/>
            </a:endParaRPr>
          </a:p>
          <a:p>
            <a:pPr marL="0" indent="0" algn="l" rtl="0" eaLnBrk="1" fontAlgn="t" latinLnBrk="0" hangingPunct="1">
              <a:lnSpc>
                <a:spcPts val="1600"/>
              </a:lnSpc>
              <a:spcBef>
                <a:spcPts val="0"/>
              </a:spcBef>
              <a:spcAft>
                <a:spcPts val="0"/>
              </a:spcAft>
            </a:pPr>
            <a:r>
              <a:rPr kumimoji="1" lang="ja-JP" altLang="en-US" sz="1400" b="1" dirty="0">
                <a:latin typeface="BIZ UDPゴシック" panose="020B0400000000000000" pitchFamily="50" charset="-128"/>
                <a:ea typeface="BIZ UDPゴシック" panose="020B0400000000000000" pitchFamily="50" charset="-128"/>
              </a:rPr>
              <a:t>▶</a:t>
            </a:r>
            <a:r>
              <a:rPr kumimoji="1" lang="ja-JP" altLang="en-US" sz="1400" b="1" i="0" u="none" strike="noStrike" kern="1200" dirty="0">
                <a:effectLst/>
                <a:latin typeface="BIZ UDPゴシック" panose="020B0400000000000000" pitchFamily="50" charset="-128"/>
                <a:ea typeface="BIZ UDPゴシック" panose="020B0400000000000000" pitchFamily="50" charset="-128"/>
              </a:rPr>
              <a:t>マイボトルの利用促進</a:t>
            </a:r>
            <a:endParaRPr kumimoji="1" lang="en-US" altLang="ja-JP" sz="1400" b="1" i="0" u="none" strike="noStrike" kern="1200" dirty="0">
              <a:effectLst/>
              <a:latin typeface="BIZ UDPゴシック" panose="020B0400000000000000" pitchFamily="50" charset="-128"/>
              <a:ea typeface="BIZ UDPゴシック" panose="020B0400000000000000" pitchFamily="50" charset="-128"/>
            </a:endParaRPr>
          </a:p>
          <a:p>
            <a:pPr marL="177800" indent="-92075" algn="l" rtl="0" eaLnBrk="1" fontAlgn="t" latinLnBrk="0" hangingPunct="1">
              <a:lnSpc>
                <a:spcPts val="1600"/>
              </a:lnSpc>
              <a:spcBef>
                <a:spcPts val="0"/>
              </a:spcBef>
              <a:spcAft>
                <a:spcPts val="0"/>
              </a:spcAft>
            </a:pPr>
            <a:r>
              <a:rPr kumimoji="1" lang="ja-JP" altLang="en-US" sz="1200" i="0" u="none" strike="noStrike" kern="1200" dirty="0">
                <a:effectLst/>
                <a:latin typeface="BIZ UDPゴシック" panose="020B0400000000000000" pitchFamily="50" charset="-128"/>
                <a:ea typeface="BIZ UDPゴシック" panose="020B0400000000000000" pitchFamily="50" charset="-128"/>
              </a:rPr>
              <a:t>・おおさかマイボトルパートナーズ</a:t>
            </a:r>
            <a:r>
              <a:rPr lang="ja-JP" altLang="en-US" sz="1200" dirty="0">
                <a:latin typeface="BIZ UDPゴシック" panose="020B0400000000000000" pitchFamily="50" charset="-128"/>
                <a:ea typeface="BIZ UDPゴシック" panose="020B0400000000000000" pitchFamily="50" charset="-128"/>
              </a:rPr>
              <a:t>など、</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さまざまな主体と連携し、</a:t>
            </a:r>
            <a:br>
              <a:rPr kumimoji="1" lang="en-US" altLang="ja-JP" sz="1200" i="0" u="none" strike="noStrike" kern="1200" dirty="0">
                <a:effectLst/>
                <a:latin typeface="BIZ UDPゴシック" panose="020B0400000000000000" pitchFamily="50" charset="-128"/>
                <a:ea typeface="BIZ UDPゴシック" panose="020B0400000000000000" pitchFamily="50" charset="-128"/>
              </a:rPr>
            </a:br>
            <a:r>
              <a:rPr kumimoji="1" lang="ja-JP" altLang="en-US" sz="1200" i="0" u="none" strike="noStrike" kern="1200" dirty="0">
                <a:effectLst/>
                <a:latin typeface="BIZ UDPゴシック" panose="020B0400000000000000" pitchFamily="50" charset="-128"/>
                <a:ea typeface="BIZ UDPゴシック" panose="020B0400000000000000" pitchFamily="50" charset="-128"/>
              </a:rPr>
              <a:t>マイボトルの利用啓発やマイボトルスポットの普及、効果的な情報発信などを実施</a:t>
            </a:r>
          </a:p>
          <a:p>
            <a:pPr marL="177800" indent="-92075" algn="l" rtl="0" eaLnBrk="1" fontAlgn="t" latinLnBrk="0" hangingPunct="1">
              <a:lnSpc>
                <a:spcPts val="1600"/>
              </a:lnSpc>
              <a:spcBef>
                <a:spcPts val="0"/>
              </a:spcBef>
              <a:spcAft>
                <a:spcPts val="0"/>
              </a:spcAft>
            </a:pPr>
            <a:r>
              <a:rPr kumimoji="1" lang="ja-JP" altLang="en-US" sz="1200" i="0" u="none" strike="noStrike" kern="1200" dirty="0">
                <a:effectLst/>
                <a:latin typeface="BIZ UDPゴシック" panose="020B0400000000000000" pitchFamily="50" charset="-128"/>
                <a:ea typeface="BIZ UDPゴシック" panose="020B0400000000000000" pitchFamily="50" charset="-128"/>
              </a:rPr>
              <a:t>　府内のマイボトルスポットは</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5,536</a:t>
            </a:r>
            <a:r>
              <a:rPr kumimoji="1" lang="ja-JP" altLang="en-US" sz="1200" dirty="0">
                <a:latin typeface="BIZ UDPゴシック" panose="020B0400000000000000" pitchFamily="50" charset="-128"/>
                <a:ea typeface="BIZ UDPゴシック" panose="020B0400000000000000" pitchFamily="50" charset="-128"/>
              </a:rPr>
              <a:t>か</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所</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令和</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8</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年</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1</a:t>
            </a:r>
            <a:r>
              <a:rPr kumimoji="1" lang="ja-JP" altLang="en-US" sz="1200" i="0" u="none" strike="noStrike" kern="1200" dirty="0">
                <a:effectLst/>
                <a:latin typeface="BIZ UDPゴシック" panose="020B0400000000000000" pitchFamily="50" charset="-128"/>
                <a:ea typeface="BIZ UDPゴシック" panose="020B0400000000000000" pitchFamily="50" charset="-128"/>
              </a:rPr>
              <a:t>月末時点</a:t>
            </a:r>
            <a:r>
              <a:rPr kumimoji="1" lang="en-US" altLang="ja-JP" sz="1200" i="0" u="none" strike="noStrike" kern="1200" dirty="0">
                <a:effectLst/>
                <a:latin typeface="BIZ UDPゴシック" panose="020B0400000000000000" pitchFamily="50" charset="-128"/>
                <a:ea typeface="BIZ UDPゴシック" panose="020B0400000000000000" pitchFamily="50" charset="-128"/>
              </a:rPr>
              <a:t>)</a:t>
            </a:r>
          </a:p>
          <a:p>
            <a:pPr marL="177800" indent="-92075" fontAlgn="t">
              <a:lnSpc>
                <a:spcPts val="1600"/>
              </a:lnSpc>
            </a:pPr>
            <a:r>
              <a:rPr kumimoji="1" lang="ja-JP" altLang="en-US" sz="1200" i="0" u="none" strike="noStrike" kern="1200" dirty="0">
                <a:effectLst/>
                <a:latin typeface="BIZ UDPゴシック" panose="020B0400000000000000" pitchFamily="50" charset="-128"/>
                <a:ea typeface="BIZ UDPゴシック" panose="020B0400000000000000" pitchFamily="50" charset="-128"/>
              </a:rPr>
              <a:t>・マイ容器・マイボトルの利用可能な店舗等を発信するウェブサイト「</a:t>
            </a:r>
            <a:r>
              <a:rPr lang="en-US" altLang="ja-JP" sz="1200" dirty="0">
                <a:latin typeface="BIZ UDPゴシック" panose="020B0400000000000000" pitchFamily="50" charset="-128"/>
                <a:ea typeface="BIZ UDPゴシック" panose="020B0400000000000000" pitchFamily="50" charset="-128"/>
              </a:rPr>
              <a:t>Osaka</a:t>
            </a:r>
            <a:r>
              <a:rPr lang="ja-JP" altLang="en-US" sz="1200" dirty="0">
                <a:latin typeface="BIZ UDPゴシック" panose="020B0400000000000000" pitchFamily="50" charset="-128"/>
                <a:ea typeface="BIZ UDPゴシック" panose="020B0400000000000000" pitchFamily="50" charset="-128"/>
              </a:rPr>
              <a:t>ほかさんマップ」を運営</a:t>
            </a:r>
            <a:endParaRPr lang="en-US" altLang="ja-JP" sz="1200" dirty="0">
              <a:latin typeface="BIZ UDPゴシック" panose="020B0400000000000000" pitchFamily="50" charset="-128"/>
              <a:ea typeface="BIZ UDPゴシック" panose="020B0400000000000000" pitchFamily="50" charset="-128"/>
            </a:endParaRPr>
          </a:p>
          <a:p>
            <a:pPr defTabSz="371484">
              <a:lnSpc>
                <a:spcPts val="1950"/>
              </a:lnSpc>
            </a:pPr>
            <a:endParaRPr lang="en-US" altLang="ja-JP" sz="1050" dirty="0">
              <a:latin typeface="BIZ UDPゴシック" panose="020B0400000000000000" pitchFamily="50" charset="-128"/>
              <a:ea typeface="BIZ UDPゴシック" panose="020B0400000000000000" pitchFamily="50" charset="-128"/>
            </a:endParaRPr>
          </a:p>
          <a:p>
            <a:pPr defTabSz="371484">
              <a:lnSpc>
                <a:spcPts val="1950"/>
              </a:lnSpc>
            </a:pPr>
            <a:r>
              <a:rPr lang="ja-JP" altLang="en-US" sz="1400" b="1" dirty="0">
                <a:latin typeface="BIZ UDPゴシック" panose="020B0400000000000000" pitchFamily="50" charset="-128"/>
                <a:ea typeface="BIZ UDPゴシック" panose="020B0400000000000000" pitchFamily="50" charset="-128"/>
              </a:rPr>
              <a:t>▶バイオプラスチック製品のビジネス化を推進</a:t>
            </a:r>
            <a:endParaRPr lang="en-US" altLang="ja-JP" sz="1400" b="1" dirty="0">
              <a:latin typeface="BIZ UDPゴシック" panose="020B0400000000000000" pitchFamily="50" charset="-128"/>
              <a:ea typeface="BIZ UDPゴシック" panose="020B0400000000000000" pitchFamily="50" charset="-128"/>
            </a:endParaRPr>
          </a:p>
          <a:p>
            <a:pPr marL="177800" indent="-84138" defTabSz="371484">
              <a:lnSpc>
                <a:spcPts val="1950"/>
              </a:lnSpc>
            </a:pPr>
            <a:r>
              <a:rPr lang="ja-JP" altLang="en-US" sz="1200" dirty="0">
                <a:latin typeface="BIZ UDPゴシック" panose="020B0400000000000000" pitchFamily="50" charset="-128"/>
                <a:ea typeface="BIZ UDPゴシック" panose="020B0400000000000000" pitchFamily="50" charset="-128"/>
              </a:rPr>
              <a:t>・マッチングセミナーおよび展示商談会の開催や製品開発支援事業補助を通して、バイオプラスチック製品のビジネス化を支援（令和５～７年度）</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成果</a:t>
            </a:r>
            <a:r>
              <a:rPr lang="en-US" altLang="ja-JP" sz="1200" dirty="0">
                <a:latin typeface="BIZ UDPゴシック" panose="020B0400000000000000" pitchFamily="50" charset="-128"/>
                <a:ea typeface="BIZ UDPゴシック" panose="020B0400000000000000" pitchFamily="50" charset="-128"/>
              </a:rPr>
              <a:t>】</a:t>
            </a: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・セミナー・展示商談会の開催、外部展示会への出展：　</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計</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回実施（令和</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 </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・製品開発支援事業補助件数延べ</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件</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（令和</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月）</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・支援の成果を万博会場内のリボーンチャレンジ等で　　</a:t>
            </a:r>
            <a:endParaRPr lang="en-US" altLang="ja-JP" sz="1200" dirty="0">
              <a:latin typeface="BIZ UDPゴシック" panose="020B0400000000000000" pitchFamily="50" charset="-128"/>
              <a:ea typeface="BIZ UDPゴシック" panose="020B0400000000000000" pitchFamily="50" charset="-128"/>
            </a:endParaRPr>
          </a:p>
          <a:p>
            <a:pPr marL="93663" defTabSz="371484">
              <a:lnSpc>
                <a:spcPts val="1950"/>
              </a:lnSpc>
            </a:pPr>
            <a:r>
              <a:rPr lang="ja-JP" altLang="en-US" sz="1200" dirty="0">
                <a:latin typeface="BIZ UDPゴシック" panose="020B0400000000000000" pitchFamily="50" charset="-128"/>
                <a:ea typeface="BIZ UDPゴシック" panose="020B0400000000000000" pitchFamily="50" charset="-128"/>
              </a:rPr>
              <a:t>　　披露：</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件</a:t>
            </a:r>
            <a:endParaRPr lang="en-US" altLang="ja-JP" sz="12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4018D36F-9E95-4B1B-9C70-CEFD47F7E90A}"/>
              </a:ext>
            </a:extLst>
          </p:cNvPr>
          <p:cNvSpPr/>
          <p:nvPr/>
        </p:nvSpPr>
        <p:spPr>
          <a:xfrm>
            <a:off x="5728621" y="6185903"/>
            <a:ext cx="3596285" cy="63581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リボーンチャレンジ「バイオプラスチックで</a:t>
            </a:r>
            <a:r>
              <a:rPr lang="en-US" altLang="ja-JP" sz="1050" dirty="0">
                <a:solidFill>
                  <a:schemeClr val="tx1"/>
                </a:solidFill>
                <a:latin typeface="BIZ UDPゴシック" panose="020B0400000000000000" pitchFamily="50" charset="-128"/>
                <a:ea typeface="BIZ UDPゴシック" panose="020B0400000000000000" pitchFamily="50" charset="-128"/>
              </a:rPr>
              <a:t>REBORN</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D8767474-75C5-4B20-B040-C5F317B57C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3400" y="4144860"/>
            <a:ext cx="3366729" cy="2245697"/>
          </a:xfrm>
          <a:prstGeom prst="rect">
            <a:avLst/>
          </a:prstGeom>
        </p:spPr>
      </p:pic>
      <p:sp>
        <p:nvSpPr>
          <p:cNvPr id="10" name="正方形/長方形 9">
            <a:extLst>
              <a:ext uri="{FF2B5EF4-FFF2-40B4-BE49-F238E27FC236}">
                <a16:creationId xmlns:a16="http://schemas.microsoft.com/office/drawing/2014/main" id="{23891B48-148F-47B0-BA90-883F32E9B4E2}"/>
              </a:ext>
            </a:extLst>
          </p:cNvPr>
          <p:cNvSpPr/>
          <p:nvPr/>
        </p:nvSpPr>
        <p:spPr>
          <a:xfrm>
            <a:off x="6685775" y="1888167"/>
            <a:ext cx="3019913" cy="19453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ごみゼロアクション！～大阪春の陣～</a:t>
            </a:r>
          </a:p>
        </p:txBody>
      </p:sp>
      <p:pic>
        <p:nvPicPr>
          <p:cNvPr id="11" name="図 10">
            <a:extLst>
              <a:ext uri="{FF2B5EF4-FFF2-40B4-BE49-F238E27FC236}">
                <a16:creationId xmlns:a16="http://schemas.microsoft.com/office/drawing/2014/main" id="{616800DA-00A9-4FE7-BD29-581030A8D65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13539" y="788280"/>
            <a:ext cx="1900077" cy="1102288"/>
          </a:xfrm>
          <a:prstGeom prst="rect">
            <a:avLst/>
          </a:prstGeom>
        </p:spPr>
      </p:pic>
      <p:sp>
        <p:nvSpPr>
          <p:cNvPr id="12" name="正方形/長方形 11">
            <a:extLst>
              <a:ext uri="{FF2B5EF4-FFF2-40B4-BE49-F238E27FC236}">
                <a16:creationId xmlns:a16="http://schemas.microsoft.com/office/drawing/2014/main" id="{902060F4-7F94-4E4C-962D-A74AC0D6ABFF}"/>
              </a:ext>
            </a:extLst>
          </p:cNvPr>
          <p:cNvSpPr/>
          <p:nvPr/>
        </p:nvSpPr>
        <p:spPr>
          <a:xfrm>
            <a:off x="7030372" y="3740922"/>
            <a:ext cx="2330718" cy="15895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ロハスフェスタ万博</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000" dirty="0">
                <a:solidFill>
                  <a:schemeClr val="tx1"/>
                </a:solidFill>
                <a:latin typeface="BIZ UDPゴシック" panose="020B0400000000000000" pitchFamily="50" charset="-128"/>
                <a:ea typeface="BIZ UDPゴシック" panose="020B0400000000000000" pitchFamily="50" charset="-128"/>
              </a:rPr>
              <a:t>マイボトル・啓発パネルの展示</a:t>
            </a:r>
          </a:p>
        </p:txBody>
      </p:sp>
      <p:sp>
        <p:nvSpPr>
          <p:cNvPr id="14" name="正方形/長方形 13">
            <a:extLst>
              <a:ext uri="{FF2B5EF4-FFF2-40B4-BE49-F238E27FC236}">
                <a16:creationId xmlns:a16="http://schemas.microsoft.com/office/drawing/2014/main" id="{D3591566-C410-4437-B24A-2A7A01FBA9A6}"/>
              </a:ext>
            </a:extLst>
          </p:cNvPr>
          <p:cNvSpPr/>
          <p:nvPr/>
        </p:nvSpPr>
        <p:spPr>
          <a:xfrm>
            <a:off x="5029883" y="2742666"/>
            <a:ext cx="2337174" cy="44722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50" dirty="0">
                <a:solidFill>
                  <a:schemeClr val="tx1"/>
                </a:solidFill>
                <a:latin typeface="BIZ UDPゴシック" panose="020B0400000000000000" pitchFamily="50" charset="-128"/>
                <a:ea typeface="BIZ UDPゴシック" panose="020B0400000000000000" pitchFamily="50" charset="-128"/>
              </a:rPr>
              <a:t>Osaka</a:t>
            </a:r>
            <a:r>
              <a:rPr lang="ja-JP" altLang="en-US" sz="1050" dirty="0">
                <a:solidFill>
                  <a:schemeClr val="tx1"/>
                </a:solidFill>
                <a:latin typeface="BIZ UDPゴシック" panose="020B0400000000000000" pitchFamily="50" charset="-128"/>
                <a:ea typeface="BIZ UDPゴシック" panose="020B0400000000000000" pitchFamily="50" charset="-128"/>
              </a:rPr>
              <a:t>ほかさんマップ</a:t>
            </a:r>
          </a:p>
        </p:txBody>
      </p:sp>
      <p:pic>
        <p:nvPicPr>
          <p:cNvPr id="15" name="図 14">
            <a:extLst>
              <a:ext uri="{FF2B5EF4-FFF2-40B4-BE49-F238E27FC236}">
                <a16:creationId xmlns:a16="http://schemas.microsoft.com/office/drawing/2014/main" id="{899140D8-0051-4C09-83C4-067F4EC632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62870" y="1028842"/>
            <a:ext cx="611589" cy="611589"/>
          </a:xfrm>
          <a:prstGeom prst="rect">
            <a:avLst/>
          </a:prstGeom>
        </p:spPr>
      </p:pic>
      <p:pic>
        <p:nvPicPr>
          <p:cNvPr id="20" name="図 19">
            <a:extLst>
              <a:ext uri="{FF2B5EF4-FFF2-40B4-BE49-F238E27FC236}">
                <a16:creationId xmlns:a16="http://schemas.microsoft.com/office/drawing/2014/main" id="{31ED6EE7-6A14-4AE6-A4B2-47DAF628B00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788699" y="925492"/>
            <a:ext cx="1223213" cy="2174600"/>
          </a:xfrm>
          <a:prstGeom prst="rect">
            <a:avLst/>
          </a:prstGeom>
        </p:spPr>
      </p:pic>
      <p:pic>
        <p:nvPicPr>
          <p:cNvPr id="21" name="図 20">
            <a:extLst>
              <a:ext uri="{FF2B5EF4-FFF2-40B4-BE49-F238E27FC236}">
                <a16:creationId xmlns:a16="http://schemas.microsoft.com/office/drawing/2014/main" id="{B19B74C7-736C-4B19-86A7-F49D2CB5AF76}"/>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243856" y="2302693"/>
            <a:ext cx="1903754" cy="1321429"/>
          </a:xfrm>
          <a:prstGeom prst="rect">
            <a:avLst/>
          </a:prstGeom>
        </p:spPr>
      </p:pic>
      <p:sp>
        <p:nvSpPr>
          <p:cNvPr id="3" name="スライド番号プレースホルダー 2">
            <a:extLst>
              <a:ext uri="{FF2B5EF4-FFF2-40B4-BE49-F238E27FC236}">
                <a16:creationId xmlns:a16="http://schemas.microsoft.com/office/drawing/2014/main" id="{E68DEF4F-82A5-4748-BF39-BD04F7E113A6}"/>
              </a:ext>
            </a:extLst>
          </p:cNvPr>
          <p:cNvSpPr>
            <a:spLocks noGrp="1"/>
          </p:cNvSpPr>
          <p:nvPr>
            <p:ph type="sldNum" sz="quarter" idx="12"/>
          </p:nvPr>
        </p:nvSpPr>
        <p:spPr/>
        <p:txBody>
          <a:bodyPr/>
          <a:lstStyle/>
          <a:p>
            <a:fld id="{29F2EF1E-626E-4657-9017-205445D3C8E1}" type="slidenum">
              <a:rPr kumimoji="1" lang="ja-JP" altLang="en-US" smtClean="0"/>
              <a:t>42</a:t>
            </a:fld>
            <a:endParaRPr kumimoji="1" lang="ja-JP" altLang="en-US" dirty="0"/>
          </a:p>
        </p:txBody>
      </p:sp>
      <p:sp>
        <p:nvSpPr>
          <p:cNvPr id="16" name="楕円 15">
            <a:extLst>
              <a:ext uri="{FF2B5EF4-FFF2-40B4-BE49-F238E27FC236}">
                <a16:creationId xmlns:a16="http://schemas.microsoft.com/office/drawing/2014/main" id="{63120763-2E2E-4A4A-831B-F9E8539192C9}"/>
              </a:ext>
            </a:extLst>
          </p:cNvPr>
          <p:cNvSpPr/>
          <p:nvPr/>
        </p:nvSpPr>
        <p:spPr>
          <a:xfrm>
            <a:off x="180309" y="58182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260212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083224141"/>
              </p:ext>
            </p:extLst>
          </p:nvPr>
        </p:nvGraphicFramePr>
        <p:xfrm>
          <a:off x="301962" y="1209746"/>
          <a:ext cx="9587042" cy="5567127"/>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567127">
                <a:tc>
                  <a:txBody>
                    <a:bodyPr/>
                    <a:lstStyle/>
                    <a:p>
                      <a:pPr marL="182563" marR="0" lvl="0" indent="-182563" algn="l" defTabSz="959937" rtl="0" eaLnBrk="1" fontAlgn="auto" latinLnBrk="0" hangingPunct="1">
                        <a:lnSpc>
                          <a:spcPct val="100000"/>
                        </a:lnSpc>
                        <a:spcBef>
                          <a:spcPts val="600"/>
                        </a:spcBef>
                        <a:spcAft>
                          <a:spcPts val="0"/>
                        </a:spcAft>
                        <a:buClrTx/>
                        <a:buSzTx/>
                        <a:buFontTx/>
                        <a:buNone/>
                        <a:tabLst/>
                        <a:defRPr/>
                      </a:pPr>
                      <a:r>
                        <a:rPr kumimoji="1" lang="ja-JP" altLang="en-US" sz="1200" b="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湾奥部における</a:t>
                      </a:r>
                      <a:r>
                        <a:rPr kumimoji="1" lang="ja-JP" altLang="en-US" sz="12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拠点藻場創出</a:t>
                      </a:r>
                      <a:endParaRPr kumimoji="1" lang="en-US" altLang="ja-JP" sz="1200" b="1" u="none" strike="dblStrike" baseline="0" dirty="0">
                        <a:solidFill>
                          <a:schemeClr val="tx1"/>
                        </a:solidFill>
                        <a:latin typeface="BIZ UDPゴシック" panose="020B0400000000000000" pitchFamily="50" charset="-128"/>
                        <a:ea typeface="BIZ UDPゴシック" panose="020B0400000000000000" pitchFamily="50" charset="-128"/>
                      </a:endParaRPr>
                    </a:p>
                    <a:p>
                      <a:pPr marL="182563" indent="-182563">
                        <a:lnSpc>
                          <a:spcPct val="100000"/>
                        </a:lnSpc>
                        <a:spcBef>
                          <a:spcPts val="600"/>
                        </a:spcBef>
                        <a:spcAft>
                          <a:spcPts val="0"/>
                        </a:spcAft>
                        <a:buFontTx/>
                        <a:buNone/>
                      </a:pPr>
                      <a:r>
                        <a:rPr kumimoji="1" lang="ja-JP" altLang="en-US" sz="1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u="none"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u="none" dirty="0">
                          <a:solidFill>
                            <a:schemeClr val="tx1"/>
                          </a:solidFill>
                          <a:latin typeface="BIZ UDPゴシック" panose="020B0400000000000000" pitchFamily="50" charset="-128"/>
                          <a:ea typeface="BIZ UDPゴシック" panose="020B0400000000000000" pitchFamily="50" charset="-128"/>
                        </a:rPr>
                        <a:t>リンク構想」の実現に向けて</a:t>
                      </a:r>
                      <a:r>
                        <a:rPr kumimoji="1" lang="ja-JP" altLang="en-US" sz="1100" b="0" u="none" strike="noStrike" baseline="0" dirty="0">
                          <a:solidFill>
                            <a:schemeClr val="tx1"/>
                          </a:solidFill>
                          <a:latin typeface="BIZ UDPゴシック" panose="020B0400000000000000" pitchFamily="50" charset="-128"/>
                          <a:ea typeface="BIZ UDPゴシック" panose="020B0400000000000000" pitchFamily="50" charset="-128"/>
                        </a:rPr>
                        <a:t>再生・創出された</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ブルーカーボン生態系により府内の</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削減に貢献</a:t>
                      </a: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官民連携モデルを確立し、大阪湾全域での藻場創出等拡大</a:t>
                      </a:r>
                      <a:endParaRPr lang="en-US" altLang="ja-JP" sz="11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60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リンク構想の実現に向けて、大阪湾ブルーカーボン生態系アライアンス（</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）を立ち上げ、普及啓発活動を展開し、具体的な創出に向けた基盤を構築</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60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万博の開催に合わせて万博会場周辺海域に</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ブルーカーボン生態系を創出するため、補助事業を実施し、約</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1,000㎡</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の藻場創出を実施</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60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映像コンテンツを作成し、ブルーカーボン生態系の取組を普及啓発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60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大阪湾奥部における藻場創出の適地調査結果及び簡易な藻場創出手法を公開</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60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万博でイベントを実施し、ブルーカーボン生態系の取組について、府民等の理解・民間企業等の参入を促進</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182563" indent="-182563"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PR</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成果を活用した企業の参入促進と府民の</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関心向上により、大阪湾</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MOBA</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リンク構想の拠点</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strike="noStrike" dirty="0">
                          <a:solidFill>
                            <a:schemeClr val="tx1"/>
                          </a:solidFill>
                          <a:latin typeface="BIZ UDPゴシック" panose="020B0400000000000000" pitchFamily="50" charset="-128"/>
                          <a:ea typeface="BIZ UDPゴシック" panose="020B0400000000000000" pitchFamily="50" charset="-128"/>
                        </a:rPr>
                        <a:t>藻</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場創出を加速化</a:t>
                      </a:r>
                    </a:p>
                    <a:p>
                      <a:pPr marL="87313" indent="-87313"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2026</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年海づくり大会等を活用したブルーカーボン普及</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啓発により府民・企業の海洋環境保全意識を向上</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・万博会場周辺藻場の維持管理とモニタリング実施により</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ブルーカーボン生態系の持続的拡大を図り、</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J</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ブルークレジットを取得</a:t>
                      </a:r>
                      <a:endParaRPr kumimoji="1" lang="en-US" altLang="ja-JP" sz="1100" b="0" strike="sngStrike" dirty="0">
                        <a:solidFill>
                          <a:schemeClr val="tx1"/>
                        </a:solidFill>
                        <a:latin typeface="BIZ UDPゴシック" panose="020B0400000000000000" pitchFamily="50" charset="-128"/>
                        <a:ea typeface="BIZ UDPゴシック" panose="020B0400000000000000" pitchFamily="50" charset="-128"/>
                      </a:endParaRPr>
                    </a:p>
                    <a:p>
                      <a:pPr marL="87313" indent="-87313" algn="l">
                        <a:lnSpc>
                          <a:spcPct val="100000"/>
                        </a:lnSpc>
                        <a:spcBef>
                          <a:spcPts val="0"/>
                        </a:spcBef>
                        <a:spcAft>
                          <a:spcPts val="0"/>
                        </a:spcAft>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「大阪湾版</a:t>
                      </a:r>
                      <a:r>
                        <a:rPr kumimoji="1" lang="en-US" altLang="ja-JP" sz="1100" dirty="0">
                          <a:solidFill>
                            <a:schemeClr val="tx1"/>
                          </a:solidFill>
                          <a:latin typeface="BIZ UDPゴシック" panose="020B0400000000000000" pitchFamily="50" charset="-128"/>
                          <a:ea typeface="BIZ UDPゴシック" panose="020B0400000000000000" pitchFamily="50" charset="-128"/>
                        </a:rPr>
                        <a:t>J</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ブルークレジットの申請手引き」を作成・公開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予定（令和</a:t>
                      </a:r>
                      <a:r>
                        <a:rPr kumimoji="1" lang="en-US" altLang="ja-JP" sz="1100" dirty="0">
                          <a:solidFill>
                            <a:schemeClr val="tx1"/>
                          </a:solidFill>
                          <a:latin typeface="BIZ UDPゴシック" panose="020B0400000000000000" pitchFamily="50" charset="-128"/>
                          <a:ea typeface="BIZ UDPゴシック" panose="020B0400000000000000" pitchFamily="50" charset="-128"/>
                        </a:rPr>
                        <a:t>8</a:t>
                      </a:r>
                      <a:r>
                        <a:rPr kumimoji="1" lang="ja-JP" altLang="en-US" sz="1100" dirty="0">
                          <a:solidFill>
                            <a:schemeClr val="tx1"/>
                          </a:solidFill>
                          <a:latin typeface="BIZ UDPゴシック" panose="020B0400000000000000" pitchFamily="50" charset="-128"/>
                          <a:ea typeface="BIZ UDPゴシック" panose="020B0400000000000000" pitchFamily="50" charset="-128"/>
                        </a:rPr>
                        <a:t>年</a:t>
                      </a:r>
                      <a:r>
                        <a:rPr kumimoji="1" lang="en-US" altLang="ja-JP" sz="1100" dirty="0">
                          <a:solidFill>
                            <a:schemeClr val="tx1"/>
                          </a:solidFill>
                          <a:latin typeface="BIZ UDPゴシック" panose="020B0400000000000000" pitchFamily="50" charset="-128"/>
                          <a:ea typeface="BIZ UDPゴシック" panose="020B0400000000000000" pitchFamily="50" charset="-128"/>
                        </a:rPr>
                        <a:t>4</a:t>
                      </a:r>
                      <a:r>
                        <a:rPr kumimoji="1" lang="ja-JP" altLang="en-US" sz="1100" dirty="0">
                          <a:solidFill>
                            <a:schemeClr val="tx1"/>
                          </a:solidFill>
                          <a:latin typeface="BIZ UDPゴシック" panose="020B0400000000000000" pitchFamily="50" charset="-128"/>
                          <a:ea typeface="BIZ UDPゴシック" panose="020B0400000000000000" pitchFamily="50" charset="-128"/>
                        </a:rPr>
                        <a:t>月頃）</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MOBA</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等を通じて大阪湾奥部での新たな拠点藻場を創出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◆国への要望事項</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企業によるブルーカーボン生態系の創出等へのさらなる</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財政支援、及び港湾管理者等関係機関の協力・支援体制の構築</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港湾管理者等が、管理水域においてより主体的にブルーカーボン生態系の再生や創出に取り組むような制度的方向付け及び財政措置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J</a:t>
                      </a:r>
                      <a:r>
                        <a:rPr kumimoji="1" lang="ja-JP" altLang="en-US" sz="1100" dirty="0">
                          <a:solidFill>
                            <a:schemeClr val="tx1"/>
                          </a:solidFill>
                          <a:latin typeface="BIZ UDPゴシック" panose="020B0400000000000000" pitchFamily="50" charset="-128"/>
                          <a:ea typeface="BIZ UDPゴシック" panose="020B0400000000000000" pitchFamily="50" charset="-128"/>
                        </a:rPr>
                        <a:t>ブルークレジットの認証に係る</a:t>
                      </a:r>
                      <a:r>
                        <a:rPr kumimoji="1"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吸収量の効率的なモニタリング技術の開発、及び都市港湾域も含めた広域モニタリングの実施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79986"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大阪湾</a:t>
            </a:r>
            <a:r>
              <a:rPr kumimoji="1" lang="zh-TW"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ＭＯＢＡ</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リンク</a:t>
            </a:r>
            <a:r>
              <a:rPr kumimoji="1" lang="zh-TW"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構想</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600" b="1" u="sng" dirty="0">
              <a:solidFill>
                <a:srgbClr val="FF0000"/>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31880" y="1019187"/>
            <a:ext cx="9662615" cy="412384"/>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8636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E4D1F88E-95AA-4580-9757-A744F5416946}"/>
              </a:ext>
            </a:extLst>
          </p:cNvPr>
          <p:cNvSpPr>
            <a:spLocks noGrp="1"/>
          </p:cNvSpPr>
          <p:nvPr>
            <p:ph type="sldNum" sz="quarter" idx="12"/>
          </p:nvPr>
        </p:nvSpPr>
        <p:spPr/>
        <p:txBody>
          <a:bodyPr/>
          <a:lstStyle/>
          <a:p>
            <a:fld id="{29F2EF1E-626E-4657-9017-205445D3C8E1}" type="slidenum">
              <a:rPr kumimoji="1" lang="ja-JP" altLang="en-US" smtClean="0"/>
              <a:t>43</a:t>
            </a:fld>
            <a:endParaRPr kumimoji="1" lang="ja-JP" altLang="en-US" dirty="0"/>
          </a:p>
        </p:txBody>
      </p:sp>
      <p:pic>
        <p:nvPicPr>
          <p:cNvPr id="17" name="図 16">
            <a:extLst>
              <a:ext uri="{FF2B5EF4-FFF2-40B4-BE49-F238E27FC236}">
                <a16:creationId xmlns:a16="http://schemas.microsoft.com/office/drawing/2014/main" id="{05A7C1BC-4F68-4FD4-8C51-AEDC31723DA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2013" y="3318011"/>
            <a:ext cx="2127939" cy="1375821"/>
          </a:xfrm>
          <a:prstGeom prst="rect">
            <a:avLst/>
          </a:prstGeom>
          <a:ln w="38100">
            <a:noFill/>
          </a:ln>
        </p:spPr>
      </p:pic>
      <p:sp>
        <p:nvSpPr>
          <p:cNvPr id="18" name="テキスト ボックス 17">
            <a:extLst>
              <a:ext uri="{FF2B5EF4-FFF2-40B4-BE49-F238E27FC236}">
                <a16:creationId xmlns:a16="http://schemas.microsoft.com/office/drawing/2014/main" id="{1BF640B1-E046-4512-AEAC-E4045304D2FE}"/>
              </a:ext>
            </a:extLst>
          </p:cNvPr>
          <p:cNvSpPr txBox="1"/>
          <p:nvPr/>
        </p:nvSpPr>
        <p:spPr>
          <a:xfrm>
            <a:off x="861645" y="4655612"/>
            <a:ext cx="1315849" cy="25780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▲大阪湾</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MOBA</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リンク構想</a:t>
            </a:r>
          </a:p>
        </p:txBody>
      </p:sp>
      <p:sp>
        <p:nvSpPr>
          <p:cNvPr id="20" name="テキスト ボックス 19">
            <a:extLst>
              <a:ext uri="{FF2B5EF4-FFF2-40B4-BE49-F238E27FC236}">
                <a16:creationId xmlns:a16="http://schemas.microsoft.com/office/drawing/2014/main" id="{F2A61171-9D4A-4BEF-A6A5-CCCC393F0FB4}"/>
              </a:ext>
            </a:extLst>
          </p:cNvPr>
          <p:cNvSpPr txBox="1"/>
          <p:nvPr/>
        </p:nvSpPr>
        <p:spPr>
          <a:xfrm>
            <a:off x="231880" y="422440"/>
            <a:ext cx="9351958" cy="646331"/>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　大阪・関西万博を契機とし、民間企業等との連携により、ブルーカーボン生態系の湾奥部における再生・創出や、湾南部や西部における保全・再生に取り組んだ。今後も取組を進め、大阪湾沿岸をブルーカーボン生態系（藻場・干潟等）の回廊（コリドー）でつなぐ「大阪湾</a:t>
            </a:r>
            <a:r>
              <a:rPr lang="en-US" altLang="ja-JP" sz="1200" dirty="0">
                <a:latin typeface="BIZ UDPゴシック" panose="020B0400000000000000" pitchFamily="50" charset="-128"/>
                <a:ea typeface="BIZ UDPゴシック" panose="020B0400000000000000" pitchFamily="50" charset="-128"/>
              </a:rPr>
              <a:t>MOBA</a:t>
            </a:r>
            <a:r>
              <a:rPr lang="ja-JP" altLang="en-US" sz="1200" dirty="0">
                <a:latin typeface="BIZ UDPゴシック" panose="020B0400000000000000" pitchFamily="50" charset="-128"/>
                <a:ea typeface="BIZ UDPゴシック" panose="020B0400000000000000" pitchFamily="50" charset="-128"/>
              </a:rPr>
              <a:t>リンク構想」の実現をめざす。</a:t>
            </a:r>
            <a:r>
              <a:rPr lang="en-US" altLang="ja-JP" sz="1200" dirty="0">
                <a:latin typeface="BIZ UDPゴシック" panose="020B0400000000000000" pitchFamily="50" charset="-128"/>
                <a:ea typeface="BIZ UDPゴシック" panose="020B0400000000000000" pitchFamily="50" charset="-128"/>
              </a:rPr>
              <a:t>	</a:t>
            </a:r>
            <a:endParaRPr lang="ja-JP" altLang="en-US" sz="1200" dirty="0"/>
          </a:p>
        </p:txBody>
      </p:sp>
    </p:spTree>
    <p:extLst>
      <p:ext uri="{BB962C8B-B14F-4D97-AF65-F5344CB8AC3E}">
        <p14:creationId xmlns:p14="http://schemas.microsoft.com/office/powerpoint/2010/main" val="201005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④　大阪湾</a:t>
            </a:r>
            <a:r>
              <a:rPr kumimoji="1" lang="zh-TW"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ＭＯＢＡ</a:t>
            </a: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リンク</a:t>
            </a:r>
            <a:r>
              <a:rPr kumimoji="1" lang="zh-TW"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構想</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　</a:t>
            </a:r>
            <a:endParaRPr kumimoji="1" lang="ja-JP" altLang="en-US" sz="1600" b="1" u="sng" dirty="0">
              <a:solidFill>
                <a:schemeClr val="bg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05224"/>
            <a:ext cx="471128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87467" y="1389996"/>
            <a:ext cx="9311428" cy="1742581"/>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BIZ UDPゴシック" panose="020B0400000000000000" pitchFamily="50" charset="-128"/>
                <a:ea typeface="BIZ UDPゴシック" panose="020B0400000000000000" pitchFamily="50" charset="-128"/>
              </a:rPr>
              <a:t>・</a:t>
            </a:r>
            <a:r>
              <a:rPr kumimoji="1" lang="ja-JP" altLang="en-US" sz="1400" b="0" dirty="0">
                <a:solidFill>
                  <a:prstClr val="black"/>
                </a:solidFill>
                <a:latin typeface="BIZ UDPゴシック" panose="020B0400000000000000" pitchFamily="50" charset="-128"/>
                <a:ea typeface="BIZ UDPゴシック" panose="020B0400000000000000" pitchFamily="50" charset="-128"/>
              </a:rPr>
              <a:t>大阪湾</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MOBA</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リンク構想の実現に向けて、大阪湾ブルーカーボン生態系アライアンス（</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MOBA</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）を立ち上げ、普及啓発活動を展開し、具体的な創出に向けた基盤を構築</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万博の開催に合わせて万博会場周辺海域にブルーカーボン生態系を創出するため、補助事業を実施し、約</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1,000㎡</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の藻場創出を実施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映像コンテンツを作成し、ブルーカーボン生態系の取組を普及啓発</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pPr marL="88900" indent="-88900"/>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大阪湾奥部における藻場創出の適地調査結果及び簡易な藻場創出手法を公開</a:t>
            </a:r>
            <a:endParaRPr kumimoji="1" lang="en-US" altLang="ja-JP" sz="14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0" dirty="0">
                <a:solidFill>
                  <a:prstClr val="black"/>
                </a:solidFill>
                <a:latin typeface="BIZ UDPゴシック" panose="020B0400000000000000" pitchFamily="50" charset="-128"/>
                <a:ea typeface="BIZ UDPゴシック" panose="020B0400000000000000" pitchFamily="50" charset="-128"/>
              </a:rPr>
              <a:t>万博でイベントを実施し、</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ブルーカーボン生態系の取組について、府民等の理解・民間企業等の</a:t>
            </a:r>
            <a:r>
              <a:rPr kumimoji="1" lang="ja-JP" altLang="en-US" sz="1400" b="0" dirty="0">
                <a:solidFill>
                  <a:prstClr val="black"/>
                </a:solidFill>
                <a:latin typeface="BIZ UDPゴシック" panose="020B0400000000000000" pitchFamily="50" charset="-128"/>
                <a:ea typeface="BIZ UDPゴシック" panose="020B0400000000000000" pitchFamily="50" charset="-128"/>
              </a:rPr>
              <a:t>参入を促進</a:t>
            </a:r>
            <a:endParaRPr kumimoji="1" lang="en-US" altLang="ja-JP" sz="1400" b="0" dirty="0">
              <a:solidFill>
                <a:prstClr val="black"/>
              </a:solidFill>
              <a:latin typeface="BIZ UDPゴシック" panose="020B0400000000000000" pitchFamily="50" charset="-128"/>
              <a:ea typeface="BIZ UDPゴシック" panose="020B0400000000000000" pitchFamily="50" charset="-128"/>
            </a:endParaRP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r>
              <a:rPr lang="ja-JP" altLang="en-US" sz="1400" b="1" dirty="0">
                <a:solidFill>
                  <a:schemeClr val="tx1"/>
                </a:solidFill>
                <a:latin typeface="BIZ UDPゴシック" panose="020B0400000000000000" pitchFamily="50" charset="-128"/>
                <a:ea typeface="BIZ UDPゴシック" panose="020B0400000000000000" pitchFamily="50" charset="-128"/>
              </a:rPr>
              <a:t>官民連携モデルを確立し、大阪湾全域での藻場創出拡大</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369602" y="3667992"/>
            <a:ext cx="5920927" cy="3477875"/>
          </a:xfrm>
          <a:prstGeom prst="rect">
            <a:avLst/>
          </a:prstGeom>
          <a:noFill/>
        </p:spPr>
        <p:txBody>
          <a:bodyPr wrap="square">
            <a:spAutoFit/>
          </a:bodyPr>
          <a:lstStyle/>
          <a:p>
            <a:r>
              <a:rPr kumimoji="1" lang="ja-JP" altLang="en-US" sz="1400" b="1" dirty="0">
                <a:latin typeface="BIZ UDPゴシック" panose="020B0400000000000000" pitchFamily="50" charset="-128"/>
                <a:ea typeface="BIZ UDPゴシック" panose="020B0400000000000000" pitchFamily="50" charset="-128"/>
              </a:rPr>
              <a:t>▶大阪湾奥部におけるブルーカーボン生態系の創出</a:t>
            </a:r>
            <a:endParaRPr kumimoji="1" lang="en-US" altLang="ja-JP" sz="1400" b="1" dirty="0">
              <a:latin typeface="BIZ UDPゴシック" panose="020B0400000000000000" pitchFamily="50" charset="-128"/>
              <a:ea typeface="BIZ UDPゴシック" panose="020B0400000000000000" pitchFamily="50" charset="-128"/>
            </a:endParaRPr>
          </a:p>
          <a:p>
            <a:pPr marL="177800" indent="-92075"/>
            <a:r>
              <a:rPr lang="ja-JP" altLang="en-US" sz="1200" dirty="0">
                <a:latin typeface="BIZ UDPゴシック" panose="020B0400000000000000" pitchFamily="50" charset="-128"/>
                <a:ea typeface="BIZ UDPゴシック" panose="020B0400000000000000" pitchFamily="50" charset="-128"/>
              </a:rPr>
              <a:t>・万博の会場対岸にある人工護岸（咲洲西護岸）において、民間事業者からの技術</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提案の公募により、令和６年</a:t>
            </a: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月～令和</a:t>
            </a:r>
            <a:r>
              <a:rPr lang="en-US" altLang="ja-JP" sz="1200" dirty="0">
                <a:latin typeface="BIZ UDPゴシック" panose="020B0400000000000000" pitchFamily="50" charset="-128"/>
                <a:ea typeface="BIZ UDPゴシック" panose="020B0400000000000000" pitchFamily="50" charset="-128"/>
              </a:rPr>
              <a:t>7</a:t>
            </a:r>
            <a:r>
              <a:rPr lang="ja-JP" altLang="en-US" sz="1200" dirty="0">
                <a:latin typeface="BIZ UDPゴシック" panose="020B0400000000000000" pitchFamily="50" charset="-128"/>
                <a:ea typeface="BIZ UDPゴシック" panose="020B0400000000000000" pitchFamily="50" charset="-128"/>
              </a:rPr>
              <a:t>年１月に海藻が着生しやすい基質等を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護岸前面の消波ブロックに設置</a:t>
            </a:r>
            <a:endParaRPr lang="en-US" altLang="ja-JP" sz="1200" dirty="0">
              <a:latin typeface="BIZ UDPゴシック" panose="020B0400000000000000" pitchFamily="50" charset="-128"/>
              <a:ea typeface="BIZ UDPゴシック" panose="020B0400000000000000" pitchFamily="50" charset="-128"/>
            </a:endParaRPr>
          </a:p>
          <a:p>
            <a:pPr marL="177800" indent="-92075"/>
            <a:r>
              <a:rPr lang="ja-JP" altLang="en-US" sz="1200" dirty="0">
                <a:latin typeface="BIZ UDPゴシック" panose="020B0400000000000000" pitchFamily="50" charset="-128"/>
                <a:ea typeface="BIZ UDPゴシック" panose="020B0400000000000000" pitchFamily="50" charset="-128"/>
              </a:rPr>
              <a:t>・令和７年３月～５月にモニタリングを実施し、約</a:t>
            </a:r>
            <a:r>
              <a:rPr lang="en-US" altLang="ja-JP" sz="1200" dirty="0">
                <a:latin typeface="BIZ UDPゴシック" panose="020B0400000000000000" pitchFamily="50" charset="-128"/>
                <a:ea typeface="BIZ UDPゴシック" panose="020B0400000000000000" pitchFamily="50" charset="-128"/>
              </a:rPr>
              <a:t>1,000</a:t>
            </a:r>
            <a:r>
              <a:rPr lang="ja-JP" altLang="en-US" sz="1200" dirty="0">
                <a:latin typeface="BIZ UDPゴシック" panose="020B0400000000000000" pitchFamily="50" charset="-128"/>
                <a:ea typeface="BIZ UDPゴシック" panose="020B0400000000000000" pitchFamily="50" charset="-128"/>
              </a:rPr>
              <a:t>㎡の藻場の創出を確認</a:t>
            </a:r>
            <a:endParaRPr lang="en-US" altLang="ja-JP" sz="1200" dirty="0">
              <a:latin typeface="BIZ UDPゴシック" panose="020B0400000000000000" pitchFamily="50" charset="-128"/>
              <a:ea typeface="BIZ UDPゴシック" panose="020B0400000000000000" pitchFamily="50" charset="-128"/>
            </a:endParaRPr>
          </a:p>
          <a:p>
            <a:endParaRPr lang="en-US" altLang="ja-JP" sz="1200"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▶万博会場での情報発信による府民等への理解促進</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ヘルスケアパビリオン リボーンステージ</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日）</a:t>
            </a:r>
          </a:p>
          <a:p>
            <a:pPr marL="182563" indent="-92075"/>
            <a:r>
              <a:rPr kumimoji="1" lang="ja-JP" altLang="en-US" sz="1200" dirty="0">
                <a:latin typeface="BIZ UDPゴシック" panose="020B0400000000000000" pitchFamily="50" charset="-128"/>
                <a:ea typeface="BIZ UDPゴシック" panose="020B0400000000000000" pitchFamily="50" charset="-128"/>
              </a:rPr>
              <a:t>・大学生等のプレゼンにより、「大阪湾</a:t>
            </a:r>
            <a:r>
              <a:rPr kumimoji="1" lang="en-US" altLang="ja-JP" sz="1200" dirty="0">
                <a:latin typeface="BIZ UDPゴシック" panose="020B0400000000000000" pitchFamily="50" charset="-128"/>
                <a:ea typeface="BIZ UDPゴシック" panose="020B0400000000000000" pitchFamily="50" charset="-128"/>
              </a:rPr>
              <a:t>MOBA</a:t>
            </a:r>
            <a:r>
              <a:rPr kumimoji="1" lang="ja-JP" altLang="en-US" sz="1200" dirty="0">
                <a:latin typeface="BIZ UDPゴシック" panose="020B0400000000000000" pitchFamily="50" charset="-128"/>
                <a:ea typeface="BIZ UDPゴシック" panose="020B0400000000000000" pitchFamily="50" charset="-128"/>
              </a:rPr>
              <a:t>リンク構想」の実現に向けた今後の</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取組指針となる「おおさかブルーカーボン宣言」を決定</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・大阪湾ブルーカーボン生態系アライアンス（</a:t>
            </a:r>
            <a:r>
              <a:rPr kumimoji="1" lang="en-US" altLang="ja-JP" sz="1200" dirty="0">
                <a:latin typeface="BIZ UDPゴシック" panose="020B0400000000000000" pitchFamily="50" charset="-128"/>
                <a:ea typeface="BIZ UDPゴシック" panose="020B0400000000000000" pitchFamily="50" charset="-128"/>
              </a:rPr>
              <a:t>MOBA</a:t>
            </a:r>
            <a:r>
              <a:rPr kumimoji="1" lang="ja-JP" altLang="en-US" sz="1200" dirty="0">
                <a:latin typeface="BIZ UDPゴシック" panose="020B0400000000000000" pitchFamily="50" charset="-128"/>
                <a:ea typeface="BIZ UDPゴシック" panose="020B0400000000000000" pitchFamily="50" charset="-128"/>
              </a:rPr>
              <a:t>）の理念を広く発信する</a:t>
            </a:r>
            <a:br>
              <a:rPr kumimoji="1" lang="en-US" altLang="ja-JP" sz="1200" dirty="0">
                <a:latin typeface="BIZ UDPゴシック" panose="020B0400000000000000" pitchFamily="50" charset="-128"/>
                <a:ea typeface="BIZ UDPゴシック" panose="020B0400000000000000" pitchFamily="50" charset="-128"/>
              </a:rPr>
            </a:br>
            <a:r>
              <a:rPr kumimoji="1" lang="ja-JP" altLang="en-US" sz="1200" dirty="0">
                <a:latin typeface="BIZ UDPゴシック" panose="020B0400000000000000" pitchFamily="50" charset="-128"/>
                <a:ea typeface="BIZ UDPゴシック" panose="020B0400000000000000" pitchFamily="50" charset="-128"/>
              </a:rPr>
              <a:t>シンボルとしてロゴマークを発表</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・大阪湾奥部での藻場創出技術の展示等を実施</a:t>
            </a:r>
            <a:endParaRPr kumimoji="1"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b="1" dirty="0">
                <a:latin typeface="BIZ UDPゴシック" panose="020B0400000000000000" pitchFamily="50" charset="-128"/>
                <a:ea typeface="BIZ UDPゴシック" panose="020B0400000000000000" pitchFamily="50" charset="-128"/>
              </a:rPr>
              <a:t>ブルーオーシャン・ドーム</a:t>
            </a:r>
            <a:endParaRPr lang="en-US" altLang="ja-JP" sz="1200" b="1"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未来の大阪湾の環境を子どもたちと吉村大阪府知事が一緒に考えるイベントを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開催（</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23</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a:p>
            <a:pPr marL="182563" indent="-92075"/>
            <a:r>
              <a:rPr kumimoji="1" lang="ja-JP" altLang="en-US"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ブルーカーボン生態系の重要性や大阪湾での取組をトークセッション等を</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交えながら紹介するイベントを実施（</a:t>
            </a:r>
            <a:r>
              <a:rPr lang="en-US" altLang="ja-JP" sz="1200" dirty="0">
                <a:latin typeface="BIZ UDPゴシック" panose="020B0400000000000000" pitchFamily="50" charset="-128"/>
                <a:ea typeface="BIZ UDPゴシック" panose="020B0400000000000000" pitchFamily="50" charset="-128"/>
              </a:rPr>
              <a:t>9</a:t>
            </a:r>
            <a:r>
              <a:rPr lang="ja-JP" altLang="en-US" sz="1200" dirty="0">
                <a:latin typeface="BIZ UDPゴシック" panose="020B0400000000000000" pitchFamily="50" charset="-128"/>
                <a:ea typeface="BIZ UDPゴシック" panose="020B0400000000000000" pitchFamily="50" charset="-128"/>
              </a:rPr>
              <a:t>月</a:t>
            </a:r>
            <a:r>
              <a:rPr lang="en-US" altLang="ja-JP" sz="1200" dirty="0">
                <a:latin typeface="BIZ UDPゴシック" panose="020B0400000000000000" pitchFamily="50" charset="-128"/>
                <a:ea typeface="BIZ UDPゴシック" panose="020B0400000000000000" pitchFamily="50" charset="-128"/>
              </a:rPr>
              <a:t>26</a:t>
            </a:r>
            <a:r>
              <a:rPr lang="ja-JP" altLang="en-US" sz="1200" dirty="0">
                <a:latin typeface="BIZ UDPゴシック" panose="020B0400000000000000" pitchFamily="50" charset="-128"/>
                <a:ea typeface="BIZ UDPゴシック" panose="020B0400000000000000" pitchFamily="50" charset="-128"/>
              </a:rPr>
              <a:t>日）</a:t>
            </a:r>
            <a:endParaRPr lang="en-US" altLang="ja-JP" sz="12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9893D927-DFAE-41C2-8D14-8F9F3A731E42}"/>
              </a:ext>
            </a:extLst>
          </p:cNvPr>
          <p:cNvSpPr/>
          <p:nvPr/>
        </p:nvSpPr>
        <p:spPr>
          <a:xfrm>
            <a:off x="6095986" y="4813448"/>
            <a:ext cx="1743867" cy="18084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大阪湾奥部での</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ブルーカーボン生態系創出</a:t>
            </a:r>
          </a:p>
        </p:txBody>
      </p:sp>
      <p:sp>
        <p:nvSpPr>
          <p:cNvPr id="22" name="正方形/長方形 21">
            <a:extLst>
              <a:ext uri="{FF2B5EF4-FFF2-40B4-BE49-F238E27FC236}">
                <a16:creationId xmlns:a16="http://schemas.microsoft.com/office/drawing/2014/main" id="{5C5DB76C-3429-4CAC-B10A-773C399490EF}"/>
              </a:ext>
            </a:extLst>
          </p:cNvPr>
          <p:cNvSpPr/>
          <p:nvPr/>
        </p:nvSpPr>
        <p:spPr>
          <a:xfrm>
            <a:off x="6085951" y="6689147"/>
            <a:ext cx="1743867" cy="18084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子どもたちと知事による</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イベント</a:t>
            </a:r>
            <a:endParaRPr lang="en-US" altLang="ja-JP" sz="1000" dirty="0">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5EA516B0-CAEB-4996-A86D-82B83732225F}"/>
              </a:ext>
            </a:extLst>
          </p:cNvPr>
          <p:cNvSpPr/>
          <p:nvPr/>
        </p:nvSpPr>
        <p:spPr>
          <a:xfrm>
            <a:off x="7869578" y="6599776"/>
            <a:ext cx="1743867" cy="37144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ブルーカーボン生態系</a:t>
            </a:r>
            <a:endParaRPr lang="en-US" altLang="ja-JP" sz="1000" dirty="0">
              <a:latin typeface="BIZ UDPゴシック" panose="020B0400000000000000" pitchFamily="50" charset="-128"/>
              <a:ea typeface="BIZ UDPゴシック" panose="020B0400000000000000" pitchFamily="50" charset="-128"/>
            </a:endParaRPr>
          </a:p>
          <a:p>
            <a:pPr algn="ctr"/>
            <a:r>
              <a:rPr lang="ja-JP" altLang="en-US" sz="1000" dirty="0">
                <a:latin typeface="BIZ UDPゴシック" panose="020B0400000000000000" pitchFamily="50" charset="-128"/>
                <a:ea typeface="BIZ UDPゴシック" panose="020B0400000000000000" pitchFamily="50" charset="-128"/>
              </a:rPr>
              <a:t>の取組紹介</a:t>
            </a:r>
            <a:endParaRPr lang="en-US" altLang="ja-JP" sz="10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1E2F42E1-621E-4C4C-95E3-FBA6AC8A5E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38318" y="3457510"/>
            <a:ext cx="1659204" cy="1247521"/>
          </a:xfrm>
          <a:prstGeom prst="rect">
            <a:avLst/>
          </a:prstGeom>
        </p:spPr>
      </p:pic>
      <p:pic>
        <p:nvPicPr>
          <p:cNvPr id="31" name="図 30">
            <a:extLst>
              <a:ext uri="{FF2B5EF4-FFF2-40B4-BE49-F238E27FC236}">
                <a16:creationId xmlns:a16="http://schemas.microsoft.com/office/drawing/2014/main" id="{0E9ECC5B-5077-4FB5-8100-B2929186A74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52842" y="5245528"/>
            <a:ext cx="1846054" cy="1384541"/>
          </a:xfrm>
          <a:prstGeom prst="rect">
            <a:avLst/>
          </a:prstGeom>
        </p:spPr>
      </p:pic>
      <p:pic>
        <p:nvPicPr>
          <p:cNvPr id="32" name="図 31">
            <a:extLst>
              <a:ext uri="{FF2B5EF4-FFF2-40B4-BE49-F238E27FC236}">
                <a16:creationId xmlns:a16="http://schemas.microsoft.com/office/drawing/2014/main" id="{5809AC54-9F3A-4B52-96CE-ED7BB1EF58CF}"/>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6138318" y="5249311"/>
            <a:ext cx="1659204" cy="1380758"/>
          </a:xfrm>
          <a:prstGeom prst="rect">
            <a:avLst/>
          </a:prstGeom>
        </p:spPr>
      </p:pic>
      <p:sp>
        <p:nvSpPr>
          <p:cNvPr id="33" name="正方形/長方形 32">
            <a:extLst>
              <a:ext uri="{FF2B5EF4-FFF2-40B4-BE49-F238E27FC236}">
                <a16:creationId xmlns:a16="http://schemas.microsoft.com/office/drawing/2014/main" id="{45ACB76A-F9FB-4048-BFB8-AE3EB4A97DD6}"/>
              </a:ext>
            </a:extLst>
          </p:cNvPr>
          <p:cNvSpPr/>
          <p:nvPr/>
        </p:nvSpPr>
        <p:spPr>
          <a:xfrm>
            <a:off x="8000516" y="4813448"/>
            <a:ext cx="1652890" cy="23157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「おおさかブルーカーボン宣言」の決定</a:t>
            </a:r>
          </a:p>
        </p:txBody>
      </p:sp>
      <p:pic>
        <p:nvPicPr>
          <p:cNvPr id="34" name="図 33">
            <a:extLst>
              <a:ext uri="{FF2B5EF4-FFF2-40B4-BE49-F238E27FC236}">
                <a16:creationId xmlns:a16="http://schemas.microsoft.com/office/drawing/2014/main" id="{962BBE0F-E5E0-4E95-ABB3-25865017FF4F}"/>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7852842" y="3457510"/>
            <a:ext cx="1777340" cy="1247521"/>
          </a:xfrm>
          <a:prstGeom prst="rect">
            <a:avLst/>
          </a:prstGeom>
        </p:spPr>
      </p:pic>
      <p:sp>
        <p:nvSpPr>
          <p:cNvPr id="3" name="スライド番号プレースホルダー 2">
            <a:extLst>
              <a:ext uri="{FF2B5EF4-FFF2-40B4-BE49-F238E27FC236}">
                <a16:creationId xmlns:a16="http://schemas.microsoft.com/office/drawing/2014/main" id="{3BC349F3-A4A7-43C7-862E-13E63FE0D7E6}"/>
              </a:ext>
            </a:extLst>
          </p:cNvPr>
          <p:cNvSpPr>
            <a:spLocks noGrp="1"/>
          </p:cNvSpPr>
          <p:nvPr>
            <p:ph type="sldNum" sz="quarter" idx="12"/>
          </p:nvPr>
        </p:nvSpPr>
        <p:spPr>
          <a:xfrm>
            <a:off x="8890000" y="6779568"/>
            <a:ext cx="1190625" cy="383297"/>
          </a:xfrm>
        </p:spPr>
        <p:txBody>
          <a:bodyPr/>
          <a:lstStyle/>
          <a:p>
            <a:fld id="{29F2EF1E-626E-4657-9017-205445D3C8E1}" type="slidenum">
              <a:rPr kumimoji="1" lang="ja-JP" altLang="en-US" smtClean="0"/>
              <a:t>44</a:t>
            </a:fld>
            <a:endParaRPr kumimoji="1" lang="ja-JP" altLang="en-US" dirty="0"/>
          </a:p>
        </p:txBody>
      </p:sp>
      <p:sp>
        <p:nvSpPr>
          <p:cNvPr id="18" name="楕円 17">
            <a:extLst>
              <a:ext uri="{FF2B5EF4-FFF2-40B4-BE49-F238E27FC236}">
                <a16:creationId xmlns:a16="http://schemas.microsoft.com/office/drawing/2014/main" id="{7734F26A-42CE-409B-B3D1-9BD0CE52A233}"/>
              </a:ext>
            </a:extLst>
          </p:cNvPr>
          <p:cNvSpPr/>
          <p:nvPr/>
        </p:nvSpPr>
        <p:spPr>
          <a:xfrm>
            <a:off x="132201" y="87457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9" name="楕円 18">
            <a:extLst>
              <a:ext uri="{FF2B5EF4-FFF2-40B4-BE49-F238E27FC236}">
                <a16:creationId xmlns:a16="http://schemas.microsoft.com/office/drawing/2014/main" id="{268A6C60-D59F-4830-8F85-15419BED741F}"/>
              </a:ext>
            </a:extLst>
          </p:cNvPr>
          <p:cNvSpPr/>
          <p:nvPr/>
        </p:nvSpPr>
        <p:spPr>
          <a:xfrm>
            <a:off x="180308" y="3272070"/>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Tree>
    <p:extLst>
      <p:ext uri="{BB962C8B-B14F-4D97-AF65-F5344CB8AC3E}">
        <p14:creationId xmlns:p14="http://schemas.microsoft.com/office/powerpoint/2010/main" val="59534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BDA8F137-138F-44A0-B695-27A591A5E077}"/>
              </a:ext>
            </a:extLst>
          </p:cNvPr>
          <p:cNvSpPr/>
          <p:nvPr/>
        </p:nvSpPr>
        <p:spPr>
          <a:xfrm>
            <a:off x="982278" y="1650318"/>
            <a:ext cx="8432800" cy="50440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4192E245-AC02-4D9D-9728-CFB142CE06B5}"/>
              </a:ext>
            </a:extLst>
          </p:cNvPr>
          <p:cNvSpPr/>
          <p:nvPr/>
        </p:nvSpPr>
        <p:spPr>
          <a:xfrm>
            <a:off x="880700" y="1571331"/>
            <a:ext cx="8452067" cy="5032766"/>
          </a:xfrm>
          <a:prstGeom prst="rect">
            <a:avLst/>
          </a:prstGeom>
          <a:solidFill>
            <a:schemeClr val="bg1"/>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9FF0F8D8-3B5F-4AA3-8E30-5DCFA7492C5B}"/>
              </a:ext>
            </a:extLst>
          </p:cNvPr>
          <p:cNvSpPr/>
          <p:nvPr/>
        </p:nvSpPr>
        <p:spPr>
          <a:xfrm>
            <a:off x="1829826" y="1418478"/>
            <a:ext cx="6364099" cy="23428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78013" rtl="0" eaLnBrk="1" fontAlgn="auto" latinLnBrk="0" hangingPunct="1">
              <a:lnSpc>
                <a:spcPct val="100000"/>
              </a:lnSpc>
              <a:spcBef>
                <a:spcPts val="0"/>
              </a:spcBef>
              <a:spcAft>
                <a:spcPts val="0"/>
              </a:spcAft>
              <a:buClrTx/>
              <a:buSzTx/>
              <a:buFontTx/>
              <a:buNone/>
              <a:tabLst/>
              <a:defRPr/>
            </a:pPr>
            <a:endParaRPr kumimoji="0" lang="ja-JP" altLang="en-US" sz="1488"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正方形/長方形 25">
            <a:extLst>
              <a:ext uri="{FF2B5EF4-FFF2-40B4-BE49-F238E27FC236}">
                <a16:creationId xmlns:a16="http://schemas.microsoft.com/office/drawing/2014/main" id="{EFA871DE-3232-434D-AC69-7428E8535462}"/>
              </a:ext>
            </a:extLst>
          </p:cNvPr>
          <p:cNvSpPr/>
          <p:nvPr/>
        </p:nvSpPr>
        <p:spPr>
          <a:xfrm>
            <a:off x="1456622" y="1207907"/>
            <a:ext cx="7110505" cy="404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万博を契機とした脱炭素社会の実現</a:t>
            </a:r>
          </a:p>
        </p:txBody>
      </p:sp>
      <p:sp>
        <p:nvSpPr>
          <p:cNvPr id="40" name="正方形/長方形 39">
            <a:extLst>
              <a:ext uri="{FF2B5EF4-FFF2-40B4-BE49-F238E27FC236}">
                <a16:creationId xmlns:a16="http://schemas.microsoft.com/office/drawing/2014/main" id="{B71B1D8F-2FEE-465B-B724-953810AC1AB3}"/>
              </a:ext>
            </a:extLst>
          </p:cNvPr>
          <p:cNvSpPr/>
          <p:nvPr/>
        </p:nvSpPr>
        <p:spPr>
          <a:xfrm>
            <a:off x="412707" y="706091"/>
            <a:ext cx="3626858" cy="3238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dirty="0">
                <a:solidFill>
                  <a:prstClr val="white"/>
                </a:solidFill>
                <a:latin typeface="BIZ UDPゴシック" panose="020B0400000000000000" pitchFamily="50" charset="-128"/>
                <a:ea typeface="BIZ UDPゴシック" panose="020B0400000000000000" pitchFamily="50" charset="-128"/>
              </a:rPr>
              <a:t>環境</a:t>
            </a:r>
            <a:r>
              <a:rPr kumimoji="1" lang="ja-JP" altLang="en-US" sz="14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」分野における未来社会の姿</a:t>
            </a:r>
          </a:p>
        </p:txBody>
      </p:sp>
      <p:sp>
        <p:nvSpPr>
          <p:cNvPr id="41" name="正方形/長方形 40">
            <a:extLst>
              <a:ext uri="{FF2B5EF4-FFF2-40B4-BE49-F238E27FC236}">
                <a16:creationId xmlns:a16="http://schemas.microsoft.com/office/drawing/2014/main" id="{D02D0E25-FAE3-45A8-9264-9387A94DF17D}"/>
              </a:ext>
            </a:extLst>
          </p:cNvPr>
          <p:cNvSpPr/>
          <p:nvPr/>
        </p:nvSpPr>
        <p:spPr>
          <a:xfrm>
            <a:off x="1316862" y="2547307"/>
            <a:ext cx="4463020" cy="3229693"/>
          </a:xfrm>
          <a:prstGeom prst="rect">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角丸四角形 111">
            <a:extLst>
              <a:ext uri="{FF2B5EF4-FFF2-40B4-BE49-F238E27FC236}">
                <a16:creationId xmlns:a16="http://schemas.microsoft.com/office/drawing/2014/main" id="{681F8C69-5847-4A2B-9407-4783F62CA5FA}"/>
              </a:ext>
            </a:extLst>
          </p:cNvPr>
          <p:cNvSpPr/>
          <p:nvPr/>
        </p:nvSpPr>
        <p:spPr>
          <a:xfrm>
            <a:off x="2272753" y="4698777"/>
            <a:ext cx="2500811" cy="964267"/>
          </a:xfrm>
          <a:prstGeom prst="round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6B0548B8-5152-4E66-B127-8AF47ECA6D95}"/>
              </a:ext>
            </a:extLst>
          </p:cNvPr>
          <p:cNvSpPr txBox="1"/>
          <p:nvPr/>
        </p:nvSpPr>
        <p:spPr>
          <a:xfrm>
            <a:off x="2608115" y="4611013"/>
            <a:ext cx="1836000" cy="130164"/>
          </a:xfrm>
          <a:prstGeom prst="rect">
            <a:avLst/>
          </a:prstGeom>
          <a:solidFill>
            <a:schemeClr val="accent5">
              <a:lumMod val="20000"/>
              <a:lumOff val="80000"/>
            </a:schemeClr>
          </a:solidFill>
          <a:ln w="19050">
            <a:solidFill>
              <a:schemeClr val="accent5">
                <a:lumMod val="75000"/>
              </a:schemeClr>
            </a:solidFill>
          </a:ln>
        </p:spPr>
        <p:txBody>
          <a:bodyPr wrap="square" lIns="0" tIns="0" rIns="0" bIns="0" rtlCol="0">
            <a:spAutoFit/>
          </a:bodyPr>
          <a:lstStyle/>
          <a:p>
            <a:pPr marL="0" marR="0" lvl="0" indent="0" algn="ctr" defTabSz="756056" rtl="0" eaLnBrk="1" fontAlgn="auto" latinLnBrk="0" hangingPunct="1">
              <a:lnSpc>
                <a:spcPts val="1181"/>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関連する取組を府域でも展開</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5210B91A-AF9F-4BE3-A4D9-C843B52D6767}"/>
              </a:ext>
            </a:extLst>
          </p:cNvPr>
          <p:cNvSpPr txBox="1"/>
          <p:nvPr/>
        </p:nvSpPr>
        <p:spPr>
          <a:xfrm>
            <a:off x="2214992" y="5381776"/>
            <a:ext cx="1141332"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次世代型太陽電池</a:t>
            </a:r>
            <a:endParaRPr kumimoji="0" lang="en-US" altLang="ja-JP"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5" name="図 44">
            <a:extLst>
              <a:ext uri="{FF2B5EF4-FFF2-40B4-BE49-F238E27FC236}">
                <a16:creationId xmlns:a16="http://schemas.microsoft.com/office/drawing/2014/main" id="{6AF9860F-133F-49CF-9EBB-162486A7A2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9554" y="4861665"/>
            <a:ext cx="1031984" cy="554183"/>
          </a:xfrm>
          <a:prstGeom prst="rect">
            <a:avLst/>
          </a:prstGeom>
        </p:spPr>
      </p:pic>
      <p:sp>
        <p:nvSpPr>
          <p:cNvPr id="46" name="テキスト ボックス 45">
            <a:extLst>
              <a:ext uri="{FF2B5EF4-FFF2-40B4-BE49-F238E27FC236}">
                <a16:creationId xmlns:a16="http://schemas.microsoft.com/office/drawing/2014/main" id="{AD77A1DB-386E-47A7-AD18-A8B65EB8209F}"/>
              </a:ext>
            </a:extLst>
          </p:cNvPr>
          <p:cNvSpPr txBox="1"/>
          <p:nvPr/>
        </p:nvSpPr>
        <p:spPr>
          <a:xfrm>
            <a:off x="3533125" y="5406300"/>
            <a:ext cx="1194433"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充電設備・水素ステーション整備</a:t>
            </a:r>
            <a:endParaRPr kumimoji="0" lang="en-US" altLang="ja-JP"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7" name="Picture 2" descr="http://www.iwatani.co.jp/jpn/downloads/images/img89.jpg">
            <a:extLst>
              <a:ext uri="{FF2B5EF4-FFF2-40B4-BE49-F238E27FC236}">
                <a16:creationId xmlns:a16="http://schemas.microsoft.com/office/drawing/2014/main" id="{85AACDB4-48BB-49DF-BA62-0C525BCBE15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521" y="4834802"/>
            <a:ext cx="1026892" cy="601110"/>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a:extLst>
              <a:ext uri="{FF2B5EF4-FFF2-40B4-BE49-F238E27FC236}">
                <a16:creationId xmlns:a16="http://schemas.microsoft.com/office/drawing/2014/main" id="{7CF90A1B-2D38-4CD3-A469-063AC026943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1524062" y="4099952"/>
            <a:ext cx="904309" cy="390905"/>
          </a:xfrm>
          <a:prstGeom prst="rect">
            <a:avLst/>
          </a:prstGeom>
        </p:spPr>
      </p:pic>
      <p:pic>
        <p:nvPicPr>
          <p:cNvPr id="49" name="図 48">
            <a:extLst>
              <a:ext uri="{FF2B5EF4-FFF2-40B4-BE49-F238E27FC236}">
                <a16:creationId xmlns:a16="http://schemas.microsoft.com/office/drawing/2014/main" id="{6D58ADB9-26E1-4915-A7B9-5D74A65A560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74778" y="3233930"/>
            <a:ext cx="1018151" cy="527931"/>
          </a:xfrm>
          <a:prstGeom prst="rect">
            <a:avLst/>
          </a:prstGeom>
        </p:spPr>
      </p:pic>
      <p:sp>
        <p:nvSpPr>
          <p:cNvPr id="50" name="サブタイトル 2">
            <a:extLst>
              <a:ext uri="{FF2B5EF4-FFF2-40B4-BE49-F238E27FC236}">
                <a16:creationId xmlns:a16="http://schemas.microsoft.com/office/drawing/2014/main" id="{830D83E2-5C89-4AB2-9243-A6F7B775A9ED}"/>
              </a:ext>
            </a:extLst>
          </p:cNvPr>
          <p:cNvSpPr txBox="1">
            <a:spLocks/>
          </p:cNvSpPr>
          <p:nvPr/>
        </p:nvSpPr>
        <p:spPr>
          <a:xfrm>
            <a:off x="1486217" y="384423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再生可能エネルギー</a:t>
            </a:r>
            <a:endParaRPr kumimoji="1" lang="en-US" altLang="ja-JP" sz="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1" name="サブタイトル 2">
            <a:extLst>
              <a:ext uri="{FF2B5EF4-FFF2-40B4-BE49-F238E27FC236}">
                <a16:creationId xmlns:a16="http://schemas.microsoft.com/office/drawing/2014/main" id="{5CB241AB-80EF-4FD7-8B74-F7C0424218FA}"/>
              </a:ext>
            </a:extLst>
          </p:cNvPr>
          <p:cNvSpPr txBox="1">
            <a:spLocks/>
          </p:cNvSpPr>
          <p:nvPr/>
        </p:nvSpPr>
        <p:spPr>
          <a:xfrm>
            <a:off x="4269307" y="2961081"/>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ネガティブエミッション</a:t>
            </a:r>
            <a:endParaRPr kumimoji="1" lang="en-US" altLang="ja-JP" sz="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52" name="図 51">
            <a:extLst>
              <a:ext uri="{FF2B5EF4-FFF2-40B4-BE49-F238E27FC236}">
                <a16:creationId xmlns:a16="http://schemas.microsoft.com/office/drawing/2014/main" id="{299F0F2C-D940-4CC4-8C8E-82D47FA6B7F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18492" y="3172425"/>
            <a:ext cx="1361956" cy="869844"/>
          </a:xfrm>
          <a:prstGeom prst="rect">
            <a:avLst/>
          </a:prstGeom>
        </p:spPr>
      </p:pic>
      <p:sp>
        <p:nvSpPr>
          <p:cNvPr id="53" name="上下矢印 123">
            <a:extLst>
              <a:ext uri="{FF2B5EF4-FFF2-40B4-BE49-F238E27FC236}">
                <a16:creationId xmlns:a16="http://schemas.microsoft.com/office/drawing/2014/main" id="{89DB65E2-0D95-4649-AF38-675E7FB85A2B}"/>
              </a:ext>
            </a:extLst>
          </p:cNvPr>
          <p:cNvSpPr/>
          <p:nvPr/>
        </p:nvSpPr>
        <p:spPr>
          <a:xfrm>
            <a:off x="3192113" y="4112170"/>
            <a:ext cx="625551" cy="399676"/>
          </a:xfrm>
          <a:prstGeom prst="upDownArrow">
            <a:avLst>
              <a:gd name="adj1" fmla="val 60815"/>
              <a:gd name="adj2" fmla="val 30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95" rtl="0" eaLnBrk="1" fontAlgn="auto" latinLnBrk="0" hangingPunct="1">
              <a:lnSpc>
                <a:spcPct val="100000"/>
              </a:lnSpc>
              <a:spcBef>
                <a:spcPts val="0"/>
              </a:spcBef>
              <a:spcAft>
                <a:spcPts val="0"/>
              </a:spcAft>
              <a:buClrTx/>
              <a:buSzTx/>
              <a:buFontTx/>
              <a:buNone/>
              <a:tabLst/>
              <a:defRPr/>
            </a:pPr>
            <a:endParaRPr kumimoji="0" lang="ja-JP" altLang="en-US" sz="1418"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A0EB93D4-7CB1-4BA1-8008-BFF49FD6DCB4}"/>
              </a:ext>
            </a:extLst>
          </p:cNvPr>
          <p:cNvSpPr txBox="1"/>
          <p:nvPr/>
        </p:nvSpPr>
        <p:spPr>
          <a:xfrm>
            <a:off x="1951621" y="2633383"/>
            <a:ext cx="3120344" cy="276999"/>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カーボンニュートラルの実現に向けた取組</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76FA0EDA-D634-4626-B616-FE77D4274823}"/>
              </a:ext>
            </a:extLst>
          </p:cNvPr>
          <p:cNvSpPr txBox="1"/>
          <p:nvPr/>
        </p:nvSpPr>
        <p:spPr>
          <a:xfrm>
            <a:off x="6894418" y="6250410"/>
            <a:ext cx="2063407" cy="1940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6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66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66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）廃棄物、メタンなど</a:t>
            </a:r>
          </a:p>
        </p:txBody>
      </p:sp>
      <p:sp>
        <p:nvSpPr>
          <p:cNvPr id="64" name="テキスト ボックス 63">
            <a:extLst>
              <a:ext uri="{FF2B5EF4-FFF2-40B4-BE49-F238E27FC236}">
                <a16:creationId xmlns:a16="http://schemas.microsoft.com/office/drawing/2014/main" id="{BF459C1F-646E-4187-A0AF-DE43B328E73F}"/>
              </a:ext>
            </a:extLst>
          </p:cNvPr>
          <p:cNvSpPr txBox="1"/>
          <p:nvPr/>
        </p:nvSpPr>
        <p:spPr>
          <a:xfrm>
            <a:off x="1316862" y="1786598"/>
            <a:ext cx="7783595" cy="523220"/>
          </a:xfrm>
          <a:prstGeom prst="rect">
            <a:avLst/>
          </a:prstGeom>
          <a:noFill/>
        </p:spPr>
        <p:txBody>
          <a:bodyPr wrap="square" rtlCol="0">
            <a:spAutoFit/>
          </a:bodyPr>
          <a:lstStyle/>
          <a:p>
            <a:pPr marL="0" marR="0" lvl="0" indent="0" algn="l" defTabSz="378013"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大阪・関西から革新的な技術を創出。２０３０年に府域の</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a:t>
            </a:r>
            <a:r>
              <a:rPr kumimoji="0" lang="ja-JP" altLang="en-US" sz="1200" b="0"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２</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排出量を</a:t>
            </a:r>
            <a:r>
              <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年比４０％以上削減し、２０５０年までにカーボンニュートラルの実現をめざす。</a:t>
            </a:r>
            <a:endParaRPr kumimoji="0" lang="en-US" altLang="ja-JP" sz="14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5" name="サブタイトル 2">
            <a:extLst>
              <a:ext uri="{FF2B5EF4-FFF2-40B4-BE49-F238E27FC236}">
                <a16:creationId xmlns:a16="http://schemas.microsoft.com/office/drawing/2014/main" id="{31C2ADBD-6D01-41D7-B066-3763F4765CEA}"/>
              </a:ext>
            </a:extLst>
          </p:cNvPr>
          <p:cNvSpPr txBox="1">
            <a:spLocks/>
          </p:cNvSpPr>
          <p:nvPr/>
        </p:nvSpPr>
        <p:spPr>
          <a:xfrm>
            <a:off x="1483017" y="2951304"/>
            <a:ext cx="1260000" cy="180000"/>
          </a:xfrm>
          <a:prstGeom prst="rect">
            <a:avLst/>
          </a:prstGeom>
          <a:pattFill prst="ltUpDiag">
            <a:fgClr>
              <a:schemeClr val="accent5">
                <a:lumMod val="40000"/>
                <a:lumOff val="60000"/>
              </a:schemeClr>
            </a:fgClr>
            <a:bgClr>
              <a:schemeClr val="bg1"/>
            </a:bgClr>
          </a:pattFill>
          <a:ln>
            <a:solidFill>
              <a:srgbClr val="0070C0"/>
            </a:solidFill>
          </a:ln>
        </p:spPr>
        <p:txBody>
          <a:bodyPr vert="horz" wrap="square" lIns="0" tIns="28354" rIns="0" bIns="28354" rtlCol="0" anchor="ctr">
            <a:noAutofit/>
          </a:bodyPr>
          <a:lstStyle>
            <a:lvl1pPr marL="0" indent="0" algn="ctr" defTabSz="1028700" rtl="0" eaLnBrk="1" latinLnBrk="0" hangingPunct="1">
              <a:spcBef>
                <a:spcPct val="20000"/>
              </a:spcBef>
              <a:buFont typeface="Arial" panose="020B0604020202020204" pitchFamily="34" charset="0"/>
              <a:buNone/>
              <a:defRPr kumimoji="1" sz="3600" kern="1200">
                <a:solidFill>
                  <a:schemeClr val="tx1">
                    <a:tint val="75000"/>
                  </a:schemeClr>
                </a:solidFill>
                <a:latin typeface="+mn-lt"/>
                <a:ea typeface="+mn-ea"/>
                <a:cs typeface="+mn-cs"/>
              </a:defRPr>
            </a:lvl1pPr>
            <a:lvl2pPr marL="514350" indent="0" algn="ctr" defTabSz="10287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2pPr>
            <a:lvl3pPr marL="1028700" indent="0" algn="ctr" defTabSz="1028700" rtl="0" eaLnBrk="1" latinLnBrk="0" hangingPunct="1">
              <a:spcBef>
                <a:spcPct val="20000"/>
              </a:spcBef>
              <a:buFont typeface="Arial" panose="020B0604020202020204" pitchFamily="34" charset="0"/>
              <a:buNone/>
              <a:defRPr kumimoji="1" sz="2700" kern="1200">
                <a:solidFill>
                  <a:schemeClr val="tx1">
                    <a:tint val="75000"/>
                  </a:schemeClr>
                </a:solidFill>
                <a:latin typeface="+mn-lt"/>
                <a:ea typeface="+mn-ea"/>
                <a:cs typeface="+mn-cs"/>
              </a:defRPr>
            </a:lvl3pPr>
            <a:lvl4pPr marL="15430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4pPr>
            <a:lvl5pPr marL="20574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5pPr>
            <a:lvl6pPr marL="25717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6pPr>
            <a:lvl7pPr marL="30861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7pPr>
            <a:lvl8pPr marL="360045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8pPr>
            <a:lvl9pPr marL="4114800" indent="0" algn="ctr" defTabSz="1028700" rtl="0" eaLnBrk="1" latinLnBrk="0" hangingPunct="1">
              <a:spcBef>
                <a:spcPct val="20000"/>
              </a:spcBef>
              <a:buFont typeface="Arial" panose="020B0604020202020204" pitchFamily="34" charset="0"/>
              <a:buNone/>
              <a:defRPr kumimoji="1" sz="2300" kern="1200">
                <a:solidFill>
                  <a:schemeClr val="tx1">
                    <a:tint val="75000"/>
                  </a:schemeClr>
                </a:solidFill>
                <a:latin typeface="+mn-lt"/>
                <a:ea typeface="+mn-ea"/>
                <a:cs typeface="+mn-cs"/>
              </a:defRPr>
            </a:lvl9pPr>
          </a:lstStyle>
          <a:p>
            <a:pPr marL="0" marR="0" lvl="0" indent="0" algn="ctr" defTabSz="810214"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水素エネルギー等</a:t>
            </a:r>
            <a:endParaRPr kumimoji="1" lang="en-US" altLang="ja-JP" sz="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66" name="図 65">
            <a:extLst>
              <a:ext uri="{FF2B5EF4-FFF2-40B4-BE49-F238E27FC236}">
                <a16:creationId xmlns:a16="http://schemas.microsoft.com/office/drawing/2014/main" id="{CA48CB38-9FFC-4B04-BBE0-CDCE3C15AB3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649835" y="3196691"/>
            <a:ext cx="889195" cy="480394"/>
          </a:xfrm>
          <a:prstGeom prst="rect">
            <a:avLst/>
          </a:prstGeom>
        </p:spPr>
      </p:pic>
      <p:sp>
        <p:nvSpPr>
          <p:cNvPr id="67" name="テキスト ボックス 66">
            <a:extLst>
              <a:ext uri="{FF2B5EF4-FFF2-40B4-BE49-F238E27FC236}">
                <a16:creationId xmlns:a16="http://schemas.microsoft.com/office/drawing/2014/main" id="{6F946FC4-5945-4657-8FE0-06219C6CFC18}"/>
              </a:ext>
            </a:extLst>
          </p:cNvPr>
          <p:cNvSpPr txBox="1"/>
          <p:nvPr/>
        </p:nvSpPr>
        <p:spPr>
          <a:xfrm>
            <a:off x="2113017" y="3662376"/>
            <a:ext cx="735500" cy="185482"/>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水素発電</a:t>
            </a:r>
            <a:endParaRPr kumimoji="0" lang="en-US" altLang="ja-JP"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テキスト ボックス 67">
            <a:extLst>
              <a:ext uri="{FF2B5EF4-FFF2-40B4-BE49-F238E27FC236}">
                <a16:creationId xmlns:a16="http://schemas.microsoft.com/office/drawing/2014/main" id="{7958913E-8BE4-4F32-BE34-2BD3A79E72F3}"/>
              </a:ext>
            </a:extLst>
          </p:cNvPr>
          <p:cNvSpPr txBox="1"/>
          <p:nvPr/>
        </p:nvSpPr>
        <p:spPr>
          <a:xfrm>
            <a:off x="5142044" y="3638000"/>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en-US" altLang="ja-JP"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DAC</a:t>
            </a:r>
            <a:endPar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DA553D62-20AB-4A51-B73B-139F84913B3C}"/>
              </a:ext>
            </a:extLst>
          </p:cNvPr>
          <p:cNvSpPr txBox="1"/>
          <p:nvPr/>
        </p:nvSpPr>
        <p:spPr>
          <a:xfrm>
            <a:off x="2196783" y="4340434"/>
            <a:ext cx="735500" cy="169790"/>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太陽電池</a:t>
            </a:r>
          </a:p>
        </p:txBody>
      </p:sp>
      <p:sp>
        <p:nvSpPr>
          <p:cNvPr id="71" name="テキスト ボックス 70">
            <a:extLst>
              <a:ext uri="{FF2B5EF4-FFF2-40B4-BE49-F238E27FC236}">
                <a16:creationId xmlns:a16="http://schemas.microsoft.com/office/drawing/2014/main" id="{12CB7B6A-299F-4D4F-96A9-222927950F59}"/>
              </a:ext>
            </a:extLst>
          </p:cNvPr>
          <p:cNvSpPr txBox="1"/>
          <p:nvPr/>
        </p:nvSpPr>
        <p:spPr>
          <a:xfrm>
            <a:off x="2548273" y="2950020"/>
            <a:ext cx="1813988" cy="230832"/>
          </a:xfrm>
          <a:prstGeom prst="rect">
            <a:avLst/>
          </a:prstGeom>
          <a:noFill/>
        </p:spPr>
        <p:txBody>
          <a:bodyPr wrap="square" rtlCol="0">
            <a:spAutoFit/>
          </a:bodyPr>
          <a:lstStyle/>
          <a:p>
            <a:pPr marL="0" marR="0" lvl="0" indent="0" algn="ctr" defTabSz="756056"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a:t>
            </a:r>
            <a:endParaRPr kumimoji="0" lang="en-US" altLang="ja-JP" sz="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040BBDEF-C0FE-4B10-9EAC-7B59D4E63B47}"/>
              </a:ext>
            </a:extLst>
          </p:cNvPr>
          <p:cNvSpPr txBox="1"/>
          <p:nvPr/>
        </p:nvSpPr>
        <p:spPr>
          <a:xfrm>
            <a:off x="4828888" y="4304709"/>
            <a:ext cx="1143464" cy="182101"/>
          </a:xfrm>
          <a:prstGeom prst="rect">
            <a:avLst/>
          </a:prstGeom>
          <a:noFill/>
        </p:spPr>
        <p:txBody>
          <a:bodyPr wrap="square" rtlCol="0" anchor="ctr" anchorCtr="0">
            <a:spAutoFit/>
          </a:bodyPr>
          <a:lstStyle/>
          <a:p>
            <a:pPr marL="0" marR="0" lvl="0" indent="0" algn="ctr" defTabSz="360095" rtl="0" eaLnBrk="1" fontAlgn="auto" latinLnBrk="0" hangingPunct="1">
              <a:lnSpc>
                <a:spcPts val="709"/>
              </a:lnSpc>
              <a:spcBef>
                <a:spcPts val="0"/>
              </a:spcBef>
              <a:spcAft>
                <a:spcPts val="0"/>
              </a:spcAft>
              <a:buClrTx/>
              <a:buSzTx/>
              <a:buFontTx/>
              <a:buNone/>
              <a:tabLst/>
              <a:defRPr/>
            </a:pPr>
            <a:r>
              <a:rPr kumimoji="0" lang="ja-JP" altLang="en-US" sz="551"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ブルーカーボン</a:t>
            </a:r>
          </a:p>
        </p:txBody>
      </p:sp>
      <p:pic>
        <p:nvPicPr>
          <p:cNvPr id="73" name="図 72" descr="C:\Users\TabuchiKe\AppData\Local\Microsoft\Windows\INetCache\Content.Word\P1070475　ﾜｶﾒ.JPG">
            <a:extLst>
              <a:ext uri="{FF2B5EF4-FFF2-40B4-BE49-F238E27FC236}">
                <a16:creationId xmlns:a16="http://schemas.microsoft.com/office/drawing/2014/main" id="{6A89CB47-934F-4114-A94F-1EF51696694E}"/>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409495" y="3899760"/>
            <a:ext cx="715300" cy="536475"/>
          </a:xfrm>
          <a:prstGeom prst="rect">
            <a:avLst/>
          </a:prstGeom>
          <a:noFill/>
          <a:ln>
            <a:noFill/>
          </a:ln>
        </p:spPr>
      </p:pic>
      <p:sp>
        <p:nvSpPr>
          <p:cNvPr id="3" name="スライド番号プレースホルダー 2">
            <a:extLst>
              <a:ext uri="{FF2B5EF4-FFF2-40B4-BE49-F238E27FC236}">
                <a16:creationId xmlns:a16="http://schemas.microsoft.com/office/drawing/2014/main" id="{27DF62AA-7429-4CE0-AE59-53B5703FFBCF}"/>
              </a:ext>
            </a:extLst>
          </p:cNvPr>
          <p:cNvSpPr>
            <a:spLocks noGrp="1"/>
          </p:cNvSpPr>
          <p:nvPr>
            <p:ph type="sldNum" sz="quarter" idx="4"/>
          </p:nvPr>
        </p:nvSpPr>
        <p:spPr/>
        <p:txBody>
          <a:bodyPr/>
          <a:lstStyle/>
          <a:p>
            <a:fld id="{939B3220-1779-44EA-8831-6F61BDC7602A}" type="slidenum">
              <a:rPr kumimoji="1" lang="ja-JP" altLang="en-US" smtClean="0"/>
              <a:pPr/>
              <a:t>31</a:t>
            </a:fld>
            <a:endParaRPr kumimoji="1" lang="ja-JP" altLang="en-US"/>
          </a:p>
        </p:txBody>
      </p:sp>
      <p:sp>
        <p:nvSpPr>
          <p:cNvPr id="75" name="図形 74">
            <a:extLst>
              <a:ext uri="{FF2B5EF4-FFF2-40B4-BE49-F238E27FC236}">
                <a16:creationId xmlns:a16="http://schemas.microsoft.com/office/drawing/2014/main" id="{08B09061-6071-4E69-96F2-6995229C6C67}"/>
              </a:ext>
            </a:extLst>
          </p:cNvPr>
          <p:cNvSpPr/>
          <p:nvPr/>
        </p:nvSpPr>
        <p:spPr>
          <a:xfrm rot="17491401" flipV="1">
            <a:off x="3491628" y="2276519"/>
            <a:ext cx="5638641" cy="4622284"/>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正方形/長方形 54">
            <a:extLst>
              <a:ext uri="{FF2B5EF4-FFF2-40B4-BE49-F238E27FC236}">
                <a16:creationId xmlns:a16="http://schemas.microsoft.com/office/drawing/2014/main" id="{8CC45ABC-C629-451B-A449-FFDC2C9BD568}"/>
              </a:ext>
            </a:extLst>
          </p:cNvPr>
          <p:cNvSpPr/>
          <p:nvPr/>
        </p:nvSpPr>
        <p:spPr>
          <a:xfrm>
            <a:off x="5071965" y="536315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12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a:t>
            </a:r>
          </a:p>
        </p:txBody>
      </p:sp>
      <p:sp>
        <p:nvSpPr>
          <p:cNvPr id="56" name="正方形/長方形 55">
            <a:extLst>
              <a:ext uri="{FF2B5EF4-FFF2-40B4-BE49-F238E27FC236}">
                <a16:creationId xmlns:a16="http://schemas.microsoft.com/office/drawing/2014/main" id="{FF5C15CC-667A-4480-A283-4C50344182C3}"/>
              </a:ext>
            </a:extLst>
          </p:cNvPr>
          <p:cNvSpPr/>
          <p:nvPr/>
        </p:nvSpPr>
        <p:spPr>
          <a:xfrm>
            <a:off x="3059661" y="5885625"/>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現状</a:t>
            </a:r>
          </a:p>
        </p:txBody>
      </p:sp>
      <p:sp>
        <p:nvSpPr>
          <p:cNvPr id="57" name="テキスト ボックス 56">
            <a:extLst>
              <a:ext uri="{FF2B5EF4-FFF2-40B4-BE49-F238E27FC236}">
                <a16:creationId xmlns:a16="http://schemas.microsoft.com/office/drawing/2014/main" id="{AB3AD64B-5DF4-49D5-BB5C-2A5B1F8E877B}"/>
              </a:ext>
            </a:extLst>
          </p:cNvPr>
          <p:cNvSpPr txBox="1"/>
          <p:nvPr/>
        </p:nvSpPr>
        <p:spPr>
          <a:xfrm>
            <a:off x="2980224" y="6038649"/>
            <a:ext cx="3282924" cy="446276"/>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府域の</a:t>
            </a:r>
            <a:r>
              <a:rPr kumimoji="0" lang="en-US" altLang="ja-JP"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lang="en-US" altLang="ja-JP" sz="1400" b="1" dirty="0">
                <a:latin typeface="BIZ UDPゴシック" panose="020B0400000000000000" pitchFamily="50" charset="-128"/>
                <a:ea typeface="BIZ UDPゴシック" panose="020B0400000000000000" pitchFamily="50" charset="-128"/>
              </a:rPr>
              <a:t>24.3</a:t>
            </a:r>
            <a:r>
              <a:rPr kumimoji="0" lang="ja-JP" altLang="en-US" sz="11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a:t>
            </a:r>
            <a:r>
              <a:rPr kumimoji="0" lang="ja-JP" altLang="en-US" sz="900" b="1" i="0"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２１</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a:t>
            </a:r>
            <a:endParaRPr kumimoji="0" lang="en-US" altLang="ja-JP" sz="900" b="0"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8" name="正方形/長方形 57">
            <a:extLst>
              <a:ext uri="{FF2B5EF4-FFF2-40B4-BE49-F238E27FC236}">
                <a16:creationId xmlns:a16="http://schemas.microsoft.com/office/drawing/2014/main" id="{0194E1C6-4EA2-4203-ADC7-8FF04F35B04B}"/>
              </a:ext>
            </a:extLst>
          </p:cNvPr>
          <p:cNvSpPr/>
          <p:nvPr/>
        </p:nvSpPr>
        <p:spPr>
          <a:xfrm>
            <a:off x="6114466" y="3951998"/>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a:t>
            </a:r>
          </a:p>
        </p:txBody>
      </p:sp>
      <p:sp>
        <p:nvSpPr>
          <p:cNvPr id="59" name="正方形/長方形 58">
            <a:extLst>
              <a:ext uri="{FF2B5EF4-FFF2-40B4-BE49-F238E27FC236}">
                <a16:creationId xmlns:a16="http://schemas.microsoft.com/office/drawing/2014/main" id="{BB26D0C7-7784-4E89-906B-690F4BB67CC2}"/>
              </a:ext>
            </a:extLst>
          </p:cNvPr>
          <p:cNvSpPr/>
          <p:nvPr/>
        </p:nvSpPr>
        <p:spPr>
          <a:xfrm>
            <a:off x="6857456" y="2902373"/>
            <a:ext cx="1620000" cy="21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２０５０</a:t>
            </a:r>
          </a:p>
        </p:txBody>
      </p:sp>
      <p:sp>
        <p:nvSpPr>
          <p:cNvPr id="60" name="テキスト ボックス 59">
            <a:extLst>
              <a:ext uri="{FF2B5EF4-FFF2-40B4-BE49-F238E27FC236}">
                <a16:creationId xmlns:a16="http://schemas.microsoft.com/office/drawing/2014/main" id="{942A5CB3-2BF1-4ABC-B60A-87E5314ECD94}"/>
              </a:ext>
            </a:extLst>
          </p:cNvPr>
          <p:cNvSpPr txBox="1"/>
          <p:nvPr/>
        </p:nvSpPr>
        <p:spPr>
          <a:xfrm>
            <a:off x="6007796" y="4113061"/>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kumimoji="0"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４０</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％以上削減</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1" name="テキスト ボックス 60">
            <a:extLst>
              <a:ext uri="{FF2B5EF4-FFF2-40B4-BE49-F238E27FC236}">
                <a16:creationId xmlns:a16="http://schemas.microsoft.com/office/drawing/2014/main" id="{92FE17B7-FDA1-4DF1-9A7D-B8ED5280B215}"/>
              </a:ext>
            </a:extLst>
          </p:cNvPr>
          <p:cNvSpPr txBox="1"/>
          <p:nvPr/>
        </p:nvSpPr>
        <p:spPr>
          <a:xfrm>
            <a:off x="6544716" y="3098156"/>
            <a:ext cx="2927782" cy="307777"/>
          </a:xfrm>
          <a:prstGeom prst="rect">
            <a:avLst/>
          </a:prstGeom>
          <a:noFill/>
        </p:spPr>
        <p:txBody>
          <a:bodyPr wrap="square" rtlCol="0">
            <a:spAutoFit/>
          </a:bodyPr>
          <a:lstStyle/>
          <a:p>
            <a:pPr marL="0" marR="0" lvl="0" indent="0" algn="l" defTabSz="756056"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実質</a:t>
            </a:r>
            <a:r>
              <a:rPr kumimoji="0"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排出量</a:t>
            </a:r>
            <a:r>
              <a:rPr kumimoji="0"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100</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％削減</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2013</a:t>
            </a:r>
            <a:r>
              <a:rPr kumimoji="0" lang="ja-JP" altLang="en-US"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比）</a:t>
            </a:r>
            <a:endParaRPr kumimoji="0" lang="en-US" altLang="ja-JP" sz="8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62" name="表 61">
            <a:extLst>
              <a:ext uri="{FF2B5EF4-FFF2-40B4-BE49-F238E27FC236}">
                <a16:creationId xmlns:a16="http://schemas.microsoft.com/office/drawing/2014/main" id="{54F2976B-784F-4209-9DBF-14C1BEA11992}"/>
              </a:ext>
            </a:extLst>
          </p:cNvPr>
          <p:cNvGraphicFramePr>
            <a:graphicFrameLocks noGrp="1"/>
          </p:cNvGraphicFramePr>
          <p:nvPr/>
        </p:nvGraphicFramePr>
        <p:xfrm>
          <a:off x="6980526" y="4754093"/>
          <a:ext cx="1534991" cy="1294248"/>
        </p:xfrm>
        <a:graphic>
          <a:graphicData uri="http://schemas.openxmlformats.org/drawingml/2006/table">
            <a:tbl>
              <a:tblPr firstRow="1" firstCol="1" bandRow="1"/>
              <a:tblGrid>
                <a:gridCol w="677243">
                  <a:extLst>
                    <a:ext uri="{9D8B030D-6E8A-4147-A177-3AD203B41FA5}">
                      <a16:colId xmlns:a16="http://schemas.microsoft.com/office/drawing/2014/main" val="2482487794"/>
                    </a:ext>
                  </a:extLst>
                </a:gridCol>
                <a:gridCol w="857748">
                  <a:extLst>
                    <a:ext uri="{9D8B030D-6E8A-4147-A177-3AD203B41FA5}">
                      <a16:colId xmlns:a16="http://schemas.microsoft.com/office/drawing/2014/main" val="2166802809"/>
                    </a:ext>
                  </a:extLst>
                </a:gridCol>
              </a:tblGrid>
              <a:tr h="0">
                <a:tc>
                  <a:txBody>
                    <a:bodyPr/>
                    <a:lstStyle/>
                    <a:p>
                      <a:pPr algn="ctr">
                        <a:lnSpc>
                          <a:spcPts val="1600"/>
                        </a:lnSpc>
                        <a:spcAft>
                          <a:spcPts val="0"/>
                        </a:spcAft>
                      </a:pPr>
                      <a:r>
                        <a:rPr lang="ja-JP"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部</a:t>
                      </a:r>
                      <a:r>
                        <a:rPr lang="en-US" altLang="ja-JP"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門</a:t>
                      </a:r>
                      <a:endParaRPr lang="ja-JP" sz="8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36000" marB="3600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Aft>
                          <a:spcPts val="0"/>
                        </a:spcAft>
                      </a:pPr>
                      <a:r>
                        <a:rPr kumimoji="1" lang="ja-JP" altLang="en-US"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a:t>
                      </a:r>
                      <a:r>
                        <a:rPr kumimoji="1" lang="en-US" altLang="ja-JP"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30</a:t>
                      </a:r>
                      <a:r>
                        <a:rPr kumimoji="1" lang="ja-JP" altLang="en-US"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削減率</a:t>
                      </a:r>
                      <a:endParaRPr kumimoji="1" lang="en-US" altLang="ja-JP" sz="8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ct val="100000"/>
                        </a:lnSpc>
                        <a:spcAft>
                          <a:spcPts val="0"/>
                        </a:spcAft>
                      </a:pPr>
                      <a:r>
                        <a:rPr kumimoji="1" lang="ja-JP" altLang="en-US" sz="5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（２０１３比）</a:t>
                      </a:r>
                    </a:p>
                  </a:txBody>
                  <a:tcPr marL="0" marR="29766"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598389697"/>
                  </a:ext>
                </a:extLst>
              </a:tr>
              <a:tr h="0">
                <a:tc>
                  <a:txBody>
                    <a:bodyPr/>
                    <a:lstStyle/>
                    <a:p>
                      <a:pPr algn="ctr">
                        <a:lnSpc>
                          <a:spcPts val="1100"/>
                        </a:lnSpc>
                        <a:spcAft>
                          <a:spcPts val="0"/>
                        </a:spcAft>
                      </a:pPr>
                      <a:r>
                        <a:rPr lang="ja-JP" altLang="en-US"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工場等</a:t>
                      </a:r>
                      <a:endParaRPr lang="ja-JP" sz="800" b="0" u="none"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43</a:t>
                      </a:r>
                      <a:r>
                        <a:rPr lang="ja-JP" altLang="en-US"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5448452"/>
                  </a:ext>
                </a:extLst>
              </a:tr>
              <a:tr h="0">
                <a:tc>
                  <a:txBody>
                    <a:bodyPr/>
                    <a:lstStyle/>
                    <a:p>
                      <a:pPr algn="ctr">
                        <a:lnSpc>
                          <a:spcPts val="1100"/>
                        </a:lnSpc>
                        <a:spcAft>
                          <a:spcPts val="0"/>
                        </a:spcAft>
                      </a:pPr>
                      <a:r>
                        <a:rPr lang="ja-JP" altLang="en-US"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オフィス</a:t>
                      </a:r>
                      <a:endParaRPr lang="ja-JP" sz="800" b="0" u="none"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42</a:t>
                      </a:r>
                      <a:r>
                        <a:rPr lang="ja-JP" altLang="en-US"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6525355"/>
                  </a:ext>
                </a:extLst>
              </a:tr>
              <a:tr h="0">
                <a:tc>
                  <a:txBody>
                    <a:bodyPr/>
                    <a:lstStyle/>
                    <a:p>
                      <a:pPr algn="ctr">
                        <a:lnSpc>
                          <a:spcPts val="1100"/>
                        </a:lnSpc>
                        <a:spcAft>
                          <a:spcPts val="0"/>
                        </a:spcAft>
                      </a:pPr>
                      <a:r>
                        <a:rPr 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家</a:t>
                      </a:r>
                      <a:r>
                        <a:rPr lang="en-US" alt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庭</a:t>
                      </a:r>
                      <a:endParaRPr lang="ja-JP" sz="800" b="0" u="none"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46</a:t>
                      </a:r>
                      <a:r>
                        <a:rPr lang="ja-JP" altLang="en-US"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5399196"/>
                  </a:ext>
                </a:extLst>
              </a:tr>
              <a:tr h="0">
                <a:tc>
                  <a:txBody>
                    <a:bodyPr/>
                    <a:lstStyle/>
                    <a:p>
                      <a:pPr algn="ctr">
                        <a:lnSpc>
                          <a:spcPts val="1100"/>
                        </a:lnSpc>
                        <a:spcAft>
                          <a:spcPts val="0"/>
                        </a:spcAft>
                      </a:pPr>
                      <a:r>
                        <a:rPr 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運</a:t>
                      </a:r>
                      <a:r>
                        <a:rPr lang="en-US" alt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u="none" kern="0">
                          <a:effectLst/>
                          <a:latin typeface="BIZ UDPゴシック" panose="020B0400000000000000" pitchFamily="50" charset="-128"/>
                          <a:ea typeface="BIZ UDPゴシック" panose="020B0400000000000000" pitchFamily="50" charset="-128"/>
                          <a:cs typeface="Times New Roman" panose="02020603050405020304" pitchFamily="18" charset="0"/>
                        </a:rPr>
                        <a:t>輸</a:t>
                      </a:r>
                      <a:endParaRPr lang="ja-JP" sz="800" b="0" u="none"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33</a:t>
                      </a:r>
                      <a:r>
                        <a:rPr lang="ja-JP" altLang="en-US"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3718977"/>
                  </a:ext>
                </a:extLst>
              </a:tr>
              <a:tr h="0">
                <a:tc>
                  <a:txBody>
                    <a:bodyPr/>
                    <a:lstStyle/>
                    <a:p>
                      <a:pPr algn="ctr">
                        <a:lnSpc>
                          <a:spcPts val="1100"/>
                        </a:lnSpc>
                        <a:spcAft>
                          <a:spcPts val="0"/>
                        </a:spcAft>
                      </a:pPr>
                      <a:r>
                        <a:rPr lang="ja-JP" altLang="en-US" sz="800" b="0" u="sng" kern="0">
                          <a:effectLst/>
                          <a:latin typeface="BIZ UDPゴシック" panose="020B0400000000000000" pitchFamily="50" charset="-128"/>
                          <a:ea typeface="BIZ UDPゴシック" panose="020B0400000000000000" pitchFamily="50" charset="-128"/>
                          <a:cs typeface="Times New Roman" panose="02020603050405020304" pitchFamily="18" charset="0"/>
                        </a:rPr>
                        <a:t>その他</a:t>
                      </a:r>
                      <a:r>
                        <a:rPr lang="ja-JP" altLang="en-US" sz="500" b="0" u="sng" ker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500" b="0" u="sng" kern="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500" b="0" u="sng" kern="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500" b="0" u="sng" kern="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alt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176684"/>
                  </a:ext>
                </a:extLst>
              </a:tr>
              <a:tr h="0">
                <a:tc>
                  <a:txBody>
                    <a:bodyPr/>
                    <a:lstStyle/>
                    <a:p>
                      <a:pPr algn="ctr">
                        <a:lnSpc>
                          <a:spcPts val="1600"/>
                        </a:lnSpc>
                        <a:spcAft>
                          <a:spcPts val="0"/>
                        </a:spcAft>
                      </a:pPr>
                      <a:r>
                        <a:rPr lang="ja-JP"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合</a:t>
                      </a:r>
                      <a:r>
                        <a:rPr lang="ja-JP" altLang="en-US"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800" b="0" kern="0">
                          <a:effectLst/>
                          <a:latin typeface="BIZ UDPゴシック" panose="020B0400000000000000" pitchFamily="50" charset="-128"/>
                          <a:ea typeface="BIZ UDPゴシック" panose="020B0400000000000000" pitchFamily="50" charset="-128"/>
                          <a:cs typeface="Times New Roman" panose="02020603050405020304" pitchFamily="18" charset="0"/>
                        </a:rPr>
                        <a:t>計</a:t>
                      </a:r>
                      <a:endParaRPr lang="ja-JP" sz="800" b="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29766"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40</a:t>
                      </a:r>
                      <a:r>
                        <a:rPr lang="ja-JP" altLang="en-US"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00" b="0" kern="1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29766" marR="297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08523210"/>
                  </a:ext>
                </a:extLst>
              </a:tr>
            </a:tbl>
          </a:graphicData>
        </a:graphic>
      </p:graphicFrame>
      <p:sp>
        <p:nvSpPr>
          <p:cNvPr id="70" name="正方形/長方形 69">
            <a:extLst>
              <a:ext uri="{FF2B5EF4-FFF2-40B4-BE49-F238E27FC236}">
                <a16:creationId xmlns:a16="http://schemas.microsoft.com/office/drawing/2014/main" id="{CE4A57BB-C430-4C8C-8A60-510CDF65C449}"/>
              </a:ext>
            </a:extLst>
          </p:cNvPr>
          <p:cNvSpPr/>
          <p:nvPr/>
        </p:nvSpPr>
        <p:spPr>
          <a:xfrm>
            <a:off x="6672680" y="4420838"/>
            <a:ext cx="2123572" cy="3516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大阪府における</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0" lang="en-US" altLang="ja-JP" sz="900" b="1" i="0" u="none" strike="noStrike" kern="1200" cap="none" spc="0" normalizeH="0" baseline="-2500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排出量の</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部門ごとの削減率（将来推計）</a:t>
            </a:r>
          </a:p>
        </p:txBody>
      </p:sp>
    </p:spTree>
    <p:extLst>
      <p:ext uri="{BB962C8B-B14F-4D97-AF65-F5344CB8AC3E}">
        <p14:creationId xmlns:p14="http://schemas.microsoft.com/office/powerpoint/2010/main" val="311680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152713915"/>
              </p:ext>
            </p:extLst>
          </p:nvPr>
        </p:nvGraphicFramePr>
        <p:xfrm>
          <a:off x="313267" y="1206552"/>
          <a:ext cx="9587042" cy="5611462"/>
        </p:xfrm>
        <a:graphic>
          <a:graphicData uri="http://schemas.openxmlformats.org/drawingml/2006/table">
            <a:tbl>
              <a:tblPr>
                <a:tableStyleId>{2D5ABB26-0587-4C30-8999-92F81FD0307C}</a:tableStyleId>
              </a:tblPr>
              <a:tblGrid>
                <a:gridCol w="2440093">
                  <a:extLst>
                    <a:ext uri="{9D8B030D-6E8A-4147-A177-3AD203B41FA5}">
                      <a16:colId xmlns:a16="http://schemas.microsoft.com/office/drawing/2014/main" val="901775203"/>
                    </a:ext>
                  </a:extLst>
                </a:gridCol>
                <a:gridCol w="3251200">
                  <a:extLst>
                    <a:ext uri="{9D8B030D-6E8A-4147-A177-3AD203B41FA5}">
                      <a16:colId xmlns:a16="http://schemas.microsoft.com/office/drawing/2014/main" val="2895380761"/>
                    </a:ext>
                  </a:extLst>
                </a:gridCol>
                <a:gridCol w="3895749">
                  <a:extLst>
                    <a:ext uri="{9D8B030D-6E8A-4147-A177-3AD203B41FA5}">
                      <a16:colId xmlns:a16="http://schemas.microsoft.com/office/drawing/2014/main" val="925580270"/>
                    </a:ext>
                  </a:extLst>
                </a:gridCol>
              </a:tblGrid>
              <a:tr h="5611462">
                <a:tc>
                  <a:txBody>
                    <a:bodyPr/>
                    <a:lstStyle/>
                    <a:p>
                      <a:pPr marL="177800" indent="-177800">
                        <a:lnSpc>
                          <a:spcPct val="100000"/>
                        </a:lnSpc>
                        <a:spcBef>
                          <a:spcPts val="0"/>
                        </a:spcBef>
                        <a:spcAft>
                          <a:spcPts val="0"/>
                        </a:spcAft>
                        <a:buFont typeface="Wingdings" panose="05000000000000000000" pitchFamily="2" charset="2"/>
                        <a:buNone/>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□万博で活用した最先端技術の研究開発・実用化</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600"/>
                        </a:spcBef>
                        <a:spcAft>
                          <a:spcPts val="0"/>
                        </a:spcAft>
                        <a:buFontTx/>
                        <a:buNone/>
                      </a:pPr>
                      <a:r>
                        <a:rPr kumimoji="1" lang="ja-JP" altLang="en-US" sz="1100" b="1"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次世代蓄電池の実用化と電池関連産業の集積 を活かしたイノベーション促進・水素発電による電力</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供給等が開始</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59937" rtl="0" eaLnBrk="1" fontAlgn="auto" latinLnBrk="0" hangingPunct="1">
                        <a:lnSpc>
                          <a:spcPct val="100000"/>
                        </a:lnSpc>
                        <a:spcBef>
                          <a:spcPts val="600"/>
                        </a:spcBef>
                        <a:spcAft>
                          <a:spcPts val="0"/>
                        </a:spcAft>
                        <a:buClrTx/>
                        <a:buSzTx/>
                        <a:buFontTx/>
                        <a:buNone/>
                        <a:tabLst/>
                        <a:defRPr/>
                      </a:pPr>
                      <a:r>
                        <a:rPr kumimoji="1" lang="ja-JP" altLang="en-US" sz="1100" u="none" dirty="0">
                          <a:solidFill>
                            <a:schemeClr val="tx1"/>
                          </a:solidFill>
                          <a:latin typeface="BIZ UDPゴシック" panose="020B0400000000000000" pitchFamily="50" charset="-128"/>
                          <a:ea typeface="BIZ UDPゴシック" panose="020B0400000000000000" pitchFamily="50" charset="-128"/>
                        </a:rPr>
                        <a:t>・水素・アンモニア・</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e-</a:t>
                      </a: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メタン等の</a:t>
                      </a:r>
                      <a:br>
                        <a:rPr kumimoji="1" lang="en-US" altLang="ja-JP" sz="1100" u="none" dirty="0">
                          <a:solidFill>
                            <a:schemeClr val="tx1"/>
                          </a:solidFill>
                          <a:latin typeface="BIZ UDPゴシック" panose="020B0400000000000000" pitchFamily="50" charset="-128"/>
                          <a:ea typeface="BIZ UDPゴシック" panose="020B0400000000000000" pitchFamily="50" charset="-128"/>
                        </a:rPr>
                      </a:br>
                      <a:r>
                        <a:rPr kumimoji="1" lang="ja-JP" altLang="en-US" sz="1100" u="none" dirty="0">
                          <a:solidFill>
                            <a:schemeClr val="tx1"/>
                          </a:solidFill>
                          <a:latin typeface="BIZ UDPゴシック" panose="020B0400000000000000" pitchFamily="50" charset="-128"/>
                          <a:ea typeface="BIZ UDPゴシック" panose="020B0400000000000000" pitchFamily="50" charset="-128"/>
                        </a:rPr>
                        <a:t>サプライチェーン構築</a:t>
                      </a:r>
                      <a:endParaRPr kumimoji="1"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・大気中や排ガスから</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u="none" dirty="0">
                          <a:solidFill>
                            <a:schemeClr val="tx1"/>
                          </a:solidFill>
                          <a:latin typeface="BIZ UDPゴシック" panose="020B0400000000000000" pitchFamily="50" charset="-128"/>
                          <a:ea typeface="BIZ UDPゴシック" panose="020B0400000000000000" pitchFamily="50" charset="-128"/>
                        </a:rPr>
                        <a:t>を回収し、地中への貯留や有効活用を行う</a:t>
                      </a:r>
                      <a:br>
                        <a:rPr lang="en-US" altLang="ja-JP" sz="1100" u="none" dirty="0">
                          <a:solidFill>
                            <a:schemeClr val="tx1"/>
                          </a:solidFill>
                          <a:latin typeface="BIZ UDPゴシック" panose="020B0400000000000000" pitchFamily="50" charset="-128"/>
                          <a:ea typeface="BIZ UDPゴシック" panose="020B0400000000000000" pitchFamily="50" charset="-128"/>
                        </a:rPr>
                      </a:br>
                      <a:r>
                        <a:rPr lang="ja-JP" altLang="en-US" sz="1100" u="none" dirty="0">
                          <a:solidFill>
                            <a:schemeClr val="tx1"/>
                          </a:solidFill>
                          <a:latin typeface="BIZ UDPゴシック" panose="020B0400000000000000" pitchFamily="50" charset="-128"/>
                          <a:ea typeface="BIZ UDPゴシック" panose="020B0400000000000000" pitchFamily="50" charset="-128"/>
                        </a:rPr>
                        <a:t>技術の実用化に向けた研究開発</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600"/>
                        </a:spcBef>
                        <a:spcAft>
                          <a:spcPts val="0"/>
                        </a:spcAft>
                        <a:buFontTx/>
                        <a:buNone/>
                      </a:pPr>
                      <a:r>
                        <a:rPr lang="ja-JP" altLang="en-US" sz="1100" u="none" dirty="0">
                          <a:solidFill>
                            <a:schemeClr val="tx1"/>
                          </a:solidFill>
                          <a:latin typeface="BIZ UDPゴシック" panose="020B0400000000000000" pitchFamily="50" charset="-128"/>
                          <a:ea typeface="BIZ UDPゴシック" panose="020B0400000000000000" pitchFamily="50" charset="-128"/>
                        </a:rPr>
                        <a:t>・次世代型太陽電池が府内事業所や家庭に普及拡大</a:t>
                      </a:r>
                      <a:endParaRPr lang="en-US" altLang="ja-JP" sz="110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□万博を契機とした最先端技術の実証・活用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5725" indent="-85725">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a:rPr>
                        <a:t>次世代型太陽電池である「ペロブスカイト太陽</a:t>
                      </a:r>
                      <a:br>
                        <a:rPr lang="en-US" altLang="ja-JP" sz="1100" dirty="0">
                          <a:solidFill>
                            <a:schemeClr val="tx1"/>
                          </a:solidFill>
                          <a:latin typeface="BIZ UDPゴシック" panose="020B0400000000000000" pitchFamily="50" charset="-128"/>
                          <a:ea typeface="BIZ UDPゴシック"/>
                        </a:rPr>
                      </a:br>
                      <a:r>
                        <a:rPr lang="ja-JP" altLang="en-US" sz="1100" dirty="0">
                          <a:solidFill>
                            <a:schemeClr val="tx1"/>
                          </a:solidFill>
                          <a:latin typeface="BIZ UDPゴシック" panose="020B0400000000000000" pitchFamily="50" charset="-128"/>
                          <a:ea typeface="BIZ UDPゴシック"/>
                        </a:rPr>
                        <a:t>電池」の実証による技術的可能性・経済性の検証と認知度の向上</a:t>
                      </a:r>
                      <a:endParaRPr lang="en-US" altLang="ja-JP" sz="1100" dirty="0">
                        <a:solidFill>
                          <a:schemeClr val="tx1"/>
                        </a:solidFill>
                        <a:latin typeface="BIZ UDPゴシック" panose="020B0400000000000000" pitchFamily="50" charset="-128"/>
                        <a:ea typeface="BIZ UDPゴシック"/>
                      </a:endParaRPr>
                    </a:p>
                    <a:p>
                      <a:pPr marL="85725" indent="-85725">
                        <a:spcAft>
                          <a:spcPts val="0"/>
                        </a:spcAft>
                      </a:pPr>
                      <a:endParaRPr lang="en-US" altLang="ja-JP" sz="600" dirty="0">
                        <a:solidFill>
                          <a:schemeClr val="tx1"/>
                        </a:solidFill>
                        <a:latin typeface="BIZ UDPゴシック" panose="020B0400000000000000" pitchFamily="50" charset="-128"/>
                        <a:ea typeface="BIZ UDPゴシック"/>
                      </a:endParaRPr>
                    </a:p>
                    <a:p>
                      <a:pPr marL="85725" indent="-85725">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▶万博会場で水素のサプライチェーンモデル構築を実装することで、将来的な社会実装に向けた</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知見とノウハウを蓄積</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5725" indent="-85725">
                        <a:spcAft>
                          <a:spcPts val="0"/>
                        </a:spcAft>
                      </a:pPr>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marL="84138" indent="-84138">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▶大阪の臨海工業地帯を拠点とした水素・アンモニアのサプライチェーン構築に向けた検討を推進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Aft>
                          <a:spcPts val="0"/>
                        </a:spcAft>
                      </a:pPr>
                      <a:endParaRPr lang="ja-JP" altLang="en-US" sz="600" dirty="0">
                        <a:solidFill>
                          <a:schemeClr val="tx1"/>
                        </a:solidFill>
                        <a:latin typeface="BIZ UDPゴシック" panose="020B0400000000000000" pitchFamily="50" charset="-128"/>
                        <a:ea typeface="BIZ UDPゴシック" panose="020B0400000000000000" pitchFamily="50" charset="-128"/>
                      </a:endParaRPr>
                    </a:p>
                    <a:p>
                      <a:pPr marL="84138" indent="-84138"/>
                      <a:r>
                        <a:rPr lang="ja-JP" altLang="en-US" sz="1100" dirty="0">
                          <a:solidFill>
                            <a:schemeClr val="tx1"/>
                          </a:solidFill>
                          <a:latin typeface="BIZ UDPゴシック" panose="020B0400000000000000" pitchFamily="50" charset="-128"/>
                          <a:ea typeface="BIZ UDPゴシック" panose="020B0400000000000000" pitchFamily="50" charset="-128"/>
                        </a:rPr>
                        <a:t>▶大気中の</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を直接回収し、再エネ由来のグリーン水素と組み合わせて</a:t>
                      </a:r>
                      <a:r>
                        <a:rPr lang="en-US" altLang="ja-JP" sz="1100" dirty="0">
                          <a:solidFill>
                            <a:schemeClr val="tx1"/>
                          </a:solidFill>
                          <a:latin typeface="BIZ UDPゴシック" panose="020B0400000000000000" pitchFamily="50" charset="-128"/>
                          <a:ea typeface="BIZ UDPゴシック" panose="020B0400000000000000" pitchFamily="50" charset="-128"/>
                        </a:rPr>
                        <a:t>e-</a:t>
                      </a:r>
                      <a:r>
                        <a:rPr lang="ja-JP" altLang="en-US" sz="1100" dirty="0">
                          <a:solidFill>
                            <a:schemeClr val="tx1"/>
                          </a:solidFill>
                          <a:latin typeface="BIZ UDPゴシック" panose="020B0400000000000000" pitchFamily="50" charset="-128"/>
                          <a:ea typeface="BIZ UDPゴシック" panose="020B0400000000000000" pitchFamily="50" charset="-128"/>
                        </a:rPr>
                        <a:t>メタンに変換・利用するメタネーション実証を実施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100" dirty="0">
                          <a:solidFill>
                            <a:schemeClr val="tx1"/>
                          </a:solidFill>
                          <a:latin typeface="BIZ UDPゴシック" panose="020B0400000000000000" pitchFamily="50" charset="-128"/>
                          <a:ea typeface="BIZ UDPゴシック" panose="020B0400000000000000" pitchFamily="50" charset="-128"/>
                        </a:rPr>
                        <a:t>▶国内初の</a:t>
                      </a:r>
                      <a:r>
                        <a:rPr kumimoji="1" lang="en-US" altLang="ja-JP" sz="1100" dirty="0">
                          <a:solidFill>
                            <a:schemeClr val="tx1"/>
                          </a:solidFill>
                          <a:latin typeface="BIZ UDPゴシック" panose="020B0400000000000000" pitchFamily="50" charset="-128"/>
                          <a:ea typeface="BIZ UDPゴシック" panose="020B0400000000000000" pitchFamily="50" charset="-128"/>
                        </a:rPr>
                        <a:t>SAF</a:t>
                      </a: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dirty="0">
                          <a:solidFill>
                            <a:schemeClr val="tx1"/>
                          </a:solidFill>
                          <a:latin typeface="BIZ UDPゴシック" panose="020B0400000000000000" pitchFamily="50" charset="-128"/>
                          <a:ea typeface="BIZ UDPゴシック" panose="020B0400000000000000" pitchFamily="50" charset="-128"/>
                        </a:rPr>
                        <a:t>Sustainable Aviation Fuel</a:t>
                      </a:r>
                      <a:r>
                        <a:rPr kumimoji="1" lang="ja-JP" altLang="en-US" sz="1100" dirty="0">
                          <a:solidFill>
                            <a:schemeClr val="tx1"/>
                          </a:solidFill>
                          <a:latin typeface="BIZ UDPゴシック" panose="020B0400000000000000" pitchFamily="50" charset="-128"/>
                          <a:ea typeface="BIZ UDPゴシック" panose="020B0400000000000000" pitchFamily="50" charset="-128"/>
                        </a:rPr>
                        <a:t>：持続可能な航空燃料）量産拠点で製造した</a:t>
                      </a:r>
                      <a:r>
                        <a:rPr kumimoji="1" lang="en-US" altLang="ja-JP" sz="1100" dirty="0">
                          <a:solidFill>
                            <a:schemeClr val="tx1"/>
                          </a:solidFill>
                          <a:latin typeface="BIZ UDPゴシック" panose="020B0400000000000000" pitchFamily="50" charset="-128"/>
                          <a:ea typeface="BIZ UDPゴシック" panose="020B0400000000000000" pitchFamily="50" charset="-128"/>
                        </a:rPr>
                        <a:t>SAF</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を、日本で初めてブルーインパルスへ供給</a:t>
                      </a:r>
                    </a:p>
                    <a:p>
                      <a:pPr marL="84138" indent="-84138"/>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100" dirty="0">
                          <a:solidFill>
                            <a:schemeClr val="tx1"/>
                          </a:solidFill>
                          <a:latin typeface="BIZ UDPゴシック" panose="020B0400000000000000" pitchFamily="50" charset="-128"/>
                          <a:ea typeface="BIZ UDPゴシック" panose="020B0400000000000000" pitchFamily="50" charset="-128"/>
                        </a:rPr>
                        <a:t>▶コンクリートや金属に</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を固定させ、コンクリートや製品の製造時の</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排出量を減らす</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固定技術が披露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100" dirty="0">
                          <a:solidFill>
                            <a:schemeClr val="tx1"/>
                          </a:solidFill>
                          <a:latin typeface="BIZ UDPゴシック" panose="020B0400000000000000" pitchFamily="50" charset="-128"/>
                          <a:ea typeface="BIZ UDPゴシック" panose="020B0400000000000000" pitchFamily="50" charset="-128"/>
                        </a:rPr>
                        <a:t>▶放射冷却素材をパビリオン外装膜に使用し、</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パビリオンの空調負荷軽減や低炭素化に貢献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endParaRPr lang="en-US" altLang="ja-JP" sz="600" dirty="0">
                        <a:solidFill>
                          <a:schemeClr val="tx1"/>
                        </a:solidFill>
                        <a:latin typeface="BIZ UDPゴシック" panose="020B0400000000000000" pitchFamily="50" charset="-128"/>
                        <a:ea typeface="BIZ UDPゴシック" panose="020B0400000000000000" pitchFamily="50" charset="-128"/>
                      </a:endParaRPr>
                    </a:p>
                    <a:p>
                      <a:pPr marL="84138" indent="-84138">
                        <a:spcAft>
                          <a:spcPts val="992"/>
                        </a:spcAft>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a:rPr>
                        <a:t>「カーボンニュートラル技術開発・実証事業」で</a:t>
                      </a:r>
                      <a:br>
                        <a:rPr lang="en-US" altLang="ja-JP" sz="1100" dirty="0">
                          <a:solidFill>
                            <a:schemeClr val="tx1"/>
                          </a:solidFill>
                          <a:latin typeface="BIZ UDPゴシック" panose="020B0400000000000000" pitchFamily="50" charset="-128"/>
                          <a:ea typeface="BIZ UDPゴシック"/>
                        </a:rPr>
                      </a:br>
                      <a:r>
                        <a:rPr lang="ja-JP" altLang="en-US" sz="1100" dirty="0">
                          <a:solidFill>
                            <a:schemeClr val="tx1"/>
                          </a:solidFill>
                          <a:latin typeface="BIZ UDPゴシック" panose="020B0400000000000000" pitchFamily="50" charset="-128"/>
                          <a:ea typeface="BIZ UDPゴシック"/>
                        </a:rPr>
                        <a:t>支援した技術について</a:t>
                      </a:r>
                      <a:r>
                        <a:rPr kumimoji="0"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７</a:t>
                      </a:r>
                      <a:r>
                        <a:rPr lang="ja-JP" altLang="en-US" sz="1100" dirty="0">
                          <a:solidFill>
                            <a:schemeClr val="tx1"/>
                          </a:solidFill>
                          <a:latin typeface="BIZ UDPゴシック" panose="020B0400000000000000" pitchFamily="50" charset="-128"/>
                          <a:ea typeface="BIZ UDPゴシック"/>
                        </a:rPr>
                        <a:t>件が製品化され、実用</a:t>
                      </a:r>
                      <a:br>
                        <a:rPr lang="en-US" altLang="ja-JP" sz="1100" dirty="0">
                          <a:solidFill>
                            <a:schemeClr val="tx1"/>
                          </a:solidFill>
                          <a:latin typeface="BIZ UDPゴシック" panose="020B0400000000000000" pitchFamily="50" charset="-128"/>
                          <a:ea typeface="BIZ UDPゴシック"/>
                        </a:rPr>
                      </a:br>
                      <a:r>
                        <a:rPr lang="ja-JP" altLang="en-US" sz="1100" dirty="0">
                          <a:solidFill>
                            <a:schemeClr val="tx1"/>
                          </a:solidFill>
                          <a:latin typeface="BIZ UDPゴシック" panose="020B0400000000000000" pitchFamily="50" charset="-128"/>
                          <a:ea typeface="BIZ UDPゴシック"/>
                        </a:rPr>
                        <a:t>段階への移行を実現</a:t>
                      </a:r>
                      <a:endParaRPr lang="ja-JP" altLang="en-US"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万博で披露された最先端技術の社会実装を推進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経済界をはじめオール関西で具体的な実装化に向けた一気通貫での伴走支援を重点的に実施</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・最新カーボンニュートラル技術の府内企業によるビジネス化を支援するとともに、</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CN</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先進技術を活用した製品の量産</a:t>
                      </a:r>
                      <a:b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b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体制構築・需要創出・府内中小企業のサプライチェーン参入を支援</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・ペロブスカイト太陽電池の民間・公共施設への導入促進</a:t>
                      </a: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・水素・アンモニア・</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e-</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メタン等の関連技術や</a:t>
                      </a:r>
                      <a:r>
                        <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CO</a:t>
                      </a:r>
                      <a:r>
                        <a:rPr kumimoji="1" lang="en-US" altLang="ja-JP" sz="1100" b="0" i="0" u="none" strike="noStrike" kern="1200" cap="none" spc="0" normalizeH="0" baseline="-25000" noProof="0" dirty="0">
                          <a:ln>
                            <a:noFill/>
                          </a:ln>
                          <a:solidFill>
                            <a:schemeClr val="tx1"/>
                          </a:solidFill>
                          <a:effectLst/>
                          <a:uLnTx/>
                          <a:uFillTx/>
                          <a:latin typeface="BIZ UDPゴシック" panose="020B0400000000000000" pitchFamily="50" charset="-128"/>
                          <a:ea typeface="BIZ UDPゴシック"/>
                          <a:cs typeface="+mn-cs"/>
                        </a:rPr>
                        <a:t>2</a:t>
                      </a: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回収技術の先導的な導入の促進</a:t>
                      </a:r>
                      <a:endParaRPr kumimoji="1" lang="en-US" altLang="ja-JP" sz="11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5725" marR="0" lvl="0" indent="-85725"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・水素等の用途開発や供給体制構築への支援により水素等を身近なエネルギー源として府域全域の利用拡大をめざす</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・ものづくりにおける水素・アンモニアの利活用により、環境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rPr>
                        <a:t>　価値の高い商品や製品の創出をめざす　</a:t>
                      </a:r>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cs typeface="+mn-cs"/>
                      </a:endParaRPr>
                    </a:p>
                    <a:p>
                      <a:pPr marL="84138" indent="-84138" algn="l">
                        <a:lnSpc>
                          <a:spcPct val="100000"/>
                        </a:lnSpc>
                        <a:spcBef>
                          <a:spcPts val="0"/>
                        </a:spcBef>
                        <a:spcAft>
                          <a:spcPts val="0"/>
                        </a:spcAft>
                      </a:pPr>
                      <a:endParaRPr kumimoji="1" lang="en-US" altLang="ja-JP" sz="1200" b="0" dirty="0">
                        <a:solidFill>
                          <a:schemeClr val="tx1"/>
                        </a:solidFill>
                        <a:latin typeface="BIZ UDPゴシック" panose="020B0400000000000000" pitchFamily="50" charset="-128"/>
                        <a:ea typeface="BIZ UDPゴシック" panose="020B0400000000000000" pitchFamily="50" charset="-128"/>
                      </a:endParaRPr>
                    </a:p>
                    <a:p>
                      <a:pPr marL="84138" indent="-84138"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p>
                    <a:p>
                      <a:pPr marL="0" indent="0"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万博で発信した最先端技術の実用化や、世界を先導</a:t>
                      </a:r>
                      <a:br>
                        <a:rPr kumimoji="1" lang="en-US" altLang="ja-JP" sz="1200" b="0" dirty="0">
                          <a:solidFill>
                            <a:schemeClr val="tx1"/>
                          </a:solidFill>
                          <a:latin typeface="BIZ UDPゴシック" panose="020B0400000000000000" pitchFamily="50" charset="-128"/>
                          <a:ea typeface="BIZ UDPゴシック" panose="020B0400000000000000" pitchFamily="50" charset="-128"/>
                        </a:rPr>
                      </a:br>
                      <a:r>
                        <a:rPr kumimoji="1" lang="ja-JP" altLang="en-US" sz="1200" b="0" dirty="0">
                          <a:solidFill>
                            <a:schemeClr val="tx1"/>
                          </a:solidFill>
                          <a:latin typeface="BIZ UDPゴシック" panose="020B0400000000000000" pitchFamily="50" charset="-128"/>
                          <a:ea typeface="BIZ UDPゴシック" panose="020B0400000000000000" pitchFamily="50" charset="-128"/>
                        </a:rPr>
                        <a:t>する新たな技術開発の促進</a:t>
                      </a:r>
                    </a:p>
                    <a:p>
                      <a:pPr marL="84138" indent="-8413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・ペロブスカイト太陽電池への社会実装に向けた需要創出や技術開発に対する支援</a:t>
                      </a:r>
                    </a:p>
                    <a:p>
                      <a:pPr marL="84138" indent="-8413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・ペロブスカイト太陽電池の導入拡大・産業競争力強化のための支援</a:t>
                      </a:r>
                    </a:p>
                    <a:p>
                      <a:pPr marL="84138" indent="-8413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・水素・アンモニアや</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e-</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メタン、</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SAF</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（持続可能な航空燃料）</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などの製造・貯蔵拠点整備やサプライチェーン構築などに</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対する財政支援や規制の合理化・適正化　</a:t>
                      </a:r>
                    </a:p>
                    <a:p>
                      <a:pPr marL="84138" indent="-8413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・燃料電池（ＦＣ）商用車等の導入拡大等を通じた水素需要の創出に対する支援</a:t>
                      </a:r>
                    </a:p>
                    <a:p>
                      <a:pPr marL="84138" indent="-84138" algn="l">
                        <a:lnSpc>
                          <a:spcPct val="100000"/>
                        </a:lnSpc>
                        <a:spcBef>
                          <a:spcPts val="0"/>
                        </a:spcBef>
                        <a:spcAft>
                          <a:spcPts val="0"/>
                        </a:spcAft>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・蓄電池関連産業の設備投資に対する継続的な支援や、</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人材確保に向けた取組の加速化、リサイクルを意識した</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製品開発や先進的な廃棄・リサイクル技術開発の支援</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カーボンニュートラル（最先端技術の開発・実用化）</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75481" y="978156"/>
            <a:ext cx="9729653" cy="389893"/>
            <a:chOff x="491238" y="878538"/>
            <a:chExt cx="6828447"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91913"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8" y="886368"/>
              <a:ext cx="1722455"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10" name="テキスト ボックス 9">
            <a:extLst>
              <a:ext uri="{FF2B5EF4-FFF2-40B4-BE49-F238E27FC236}">
                <a16:creationId xmlns:a16="http://schemas.microsoft.com/office/drawing/2014/main" id="{5DBD77A3-21F5-4176-9CF1-0B8777EEF795}"/>
              </a:ext>
            </a:extLst>
          </p:cNvPr>
          <p:cNvSpPr txBox="1"/>
          <p:nvPr/>
        </p:nvSpPr>
        <p:spPr>
          <a:xfrm>
            <a:off x="270309" y="381299"/>
            <a:ext cx="9540000" cy="646331"/>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2050</a:t>
            </a:r>
            <a:r>
              <a:rPr lang="ja-JP" altLang="en-US" sz="1200" dirty="0">
                <a:latin typeface="BIZ UDPゴシック" panose="020B0400000000000000" pitchFamily="50" charset="-128"/>
                <a:ea typeface="BIZ UDPゴシック" panose="020B0400000000000000" pitchFamily="50" charset="-128"/>
              </a:rPr>
              <a:t>年までに温室効果ガス（</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strike="noStrike" baseline="-250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）排出量の実質ゼロを達成するためには、革新的技術の開発や実用化が不可欠である。「未来社会の実験場」をコンセプトとする万博会場においては、蓄電池や水素、</a:t>
            </a:r>
            <a:r>
              <a:rPr kumimoji="1" lang="en-US" altLang="ja-JP" sz="1200" dirty="0">
                <a:latin typeface="BIZ UDPゴシック" panose="020B0400000000000000" pitchFamily="50" charset="-128"/>
                <a:ea typeface="BIZ UDPゴシック" panose="020B0400000000000000" pitchFamily="50" charset="-128"/>
              </a:rPr>
              <a:t>CO</a:t>
            </a:r>
            <a:r>
              <a:rPr kumimoji="1" lang="en-US" altLang="ja-JP" sz="1200" strike="noStrike" baseline="-250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回収、次世代型太陽電池などの最先端技術などカーボンニュートラル</a:t>
            </a:r>
            <a:r>
              <a:rPr lang="en-US" altLang="ja-JP" sz="1200" dirty="0">
                <a:latin typeface="BIZ UDPゴシック" panose="020B0400000000000000" pitchFamily="50" charset="-128"/>
                <a:ea typeface="BIZ UDPゴシック" panose="020B0400000000000000" pitchFamily="50" charset="-128"/>
              </a:rPr>
              <a:t>(CN)</a:t>
            </a:r>
            <a:r>
              <a:rPr lang="ja-JP" altLang="en-US" sz="1200" dirty="0">
                <a:latin typeface="BIZ UDPゴシック" panose="020B0400000000000000" pitchFamily="50" charset="-128"/>
                <a:ea typeface="BIZ UDPゴシック" panose="020B0400000000000000" pitchFamily="50" charset="-128"/>
              </a:rPr>
              <a:t>に資する技術を実証・活用。今後の研究開発や実用化につなげていく。</a:t>
            </a:r>
            <a:endParaRPr lang="ja-JP" altLang="en-US" sz="1200" strike="sngStrike"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AC0FBF84-DD8F-4CF4-A88C-62B507745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322" y="4295351"/>
            <a:ext cx="1139434" cy="909245"/>
          </a:xfrm>
          <a:prstGeom prst="rect">
            <a:avLst/>
          </a:prstGeom>
        </p:spPr>
      </p:pic>
      <p:sp>
        <p:nvSpPr>
          <p:cNvPr id="14" name="テキスト ボックス 13">
            <a:extLst>
              <a:ext uri="{FF2B5EF4-FFF2-40B4-BE49-F238E27FC236}">
                <a16:creationId xmlns:a16="http://schemas.microsoft.com/office/drawing/2014/main" id="{5213DF5F-4158-45AC-AADE-19C3F1F1A976}"/>
              </a:ext>
            </a:extLst>
          </p:cNvPr>
          <p:cNvSpPr txBox="1"/>
          <p:nvPr/>
        </p:nvSpPr>
        <p:spPr>
          <a:xfrm>
            <a:off x="936454" y="4953076"/>
            <a:ext cx="737304" cy="158805"/>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全固体電池▶</a:t>
            </a:r>
          </a:p>
        </p:txBody>
      </p:sp>
      <p:pic>
        <p:nvPicPr>
          <p:cNvPr id="15" name="図 14">
            <a:extLst>
              <a:ext uri="{FF2B5EF4-FFF2-40B4-BE49-F238E27FC236}">
                <a16:creationId xmlns:a16="http://schemas.microsoft.com/office/drawing/2014/main" id="{6D05EF21-20FC-49FA-90AA-79E32AACE4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457" y="5565957"/>
            <a:ext cx="1241126" cy="909245"/>
          </a:xfrm>
          <a:prstGeom prst="rect">
            <a:avLst/>
          </a:prstGeom>
        </p:spPr>
      </p:pic>
      <p:sp>
        <p:nvSpPr>
          <p:cNvPr id="16" name="テキスト ボックス 15">
            <a:extLst>
              <a:ext uri="{FF2B5EF4-FFF2-40B4-BE49-F238E27FC236}">
                <a16:creationId xmlns:a16="http://schemas.microsoft.com/office/drawing/2014/main" id="{CE6FFAB7-01FC-4444-B0F3-93F877DE0B55}"/>
              </a:ext>
            </a:extLst>
          </p:cNvPr>
          <p:cNvSpPr txBox="1"/>
          <p:nvPr/>
        </p:nvSpPr>
        <p:spPr>
          <a:xfrm>
            <a:off x="1671778" y="6208712"/>
            <a:ext cx="1336841" cy="309930"/>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水素</a:t>
            </a:r>
            <a:r>
              <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CGS</a:t>
            </a: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実証プラント</a:t>
            </a:r>
            <a:endParaRPr kumimoji="0" lang="en-US" altLang="ja-JP"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（神戸ポートアイランド）</a:t>
            </a:r>
          </a:p>
        </p:txBody>
      </p:sp>
      <p:sp>
        <p:nvSpPr>
          <p:cNvPr id="2" name="スライド番号プレースホルダー 1">
            <a:extLst>
              <a:ext uri="{FF2B5EF4-FFF2-40B4-BE49-F238E27FC236}">
                <a16:creationId xmlns:a16="http://schemas.microsoft.com/office/drawing/2014/main" id="{138CFE10-8A01-45B8-A327-44DC5A03EF97}"/>
              </a:ext>
            </a:extLst>
          </p:cNvPr>
          <p:cNvSpPr>
            <a:spLocks noGrp="1"/>
          </p:cNvSpPr>
          <p:nvPr>
            <p:ph type="sldNum" sz="quarter" idx="12"/>
          </p:nvPr>
        </p:nvSpPr>
        <p:spPr/>
        <p:txBody>
          <a:bodyPr/>
          <a:lstStyle/>
          <a:p>
            <a:fld id="{29F2EF1E-626E-4657-9017-205445D3C8E1}" type="slidenum">
              <a:rPr kumimoji="1" lang="ja-JP" altLang="en-US" smtClean="0"/>
              <a:t>32</a:t>
            </a:fld>
            <a:endParaRPr kumimoji="1" lang="ja-JP" altLang="en-US" dirty="0"/>
          </a:p>
        </p:txBody>
      </p:sp>
    </p:spTree>
    <p:extLst>
      <p:ext uri="{BB962C8B-B14F-4D97-AF65-F5344CB8AC3E}">
        <p14:creationId xmlns:p14="http://schemas.microsoft.com/office/powerpoint/2010/main" val="22435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1447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カーボンニュートラル（最先端技術の開発・実用化）</a:t>
            </a:r>
          </a:p>
        </p:txBody>
      </p:sp>
      <p:sp>
        <p:nvSpPr>
          <p:cNvPr id="23" name="スライド番号プレースホルダー 1">
            <a:extLst>
              <a:ext uri="{FF2B5EF4-FFF2-40B4-BE49-F238E27FC236}">
                <a16:creationId xmlns:a16="http://schemas.microsoft.com/office/drawing/2014/main" id="{EA718413-452A-4C04-8B04-4D2D01026C14}"/>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33</a:t>
            </a:fld>
            <a:endParaRPr kumimoji="1" lang="ja-JP" altLang="en-US"/>
          </a:p>
        </p:txBody>
      </p:sp>
      <p:sp>
        <p:nvSpPr>
          <p:cNvPr id="31" name="楕円 30">
            <a:extLst>
              <a:ext uri="{FF2B5EF4-FFF2-40B4-BE49-F238E27FC236}">
                <a16:creationId xmlns:a16="http://schemas.microsoft.com/office/drawing/2014/main" id="{E135B211-1160-48D2-965D-05A4A2103110}"/>
              </a:ext>
            </a:extLst>
          </p:cNvPr>
          <p:cNvSpPr/>
          <p:nvPr/>
        </p:nvSpPr>
        <p:spPr>
          <a:xfrm>
            <a:off x="127557" y="796239"/>
            <a:ext cx="2128586" cy="376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32" name="楕円 31">
            <a:extLst>
              <a:ext uri="{FF2B5EF4-FFF2-40B4-BE49-F238E27FC236}">
                <a16:creationId xmlns:a16="http://schemas.microsoft.com/office/drawing/2014/main" id="{6F272165-ED65-47CF-B66C-DC18036B5CA5}"/>
              </a:ext>
            </a:extLst>
          </p:cNvPr>
          <p:cNvSpPr/>
          <p:nvPr/>
        </p:nvSpPr>
        <p:spPr>
          <a:xfrm>
            <a:off x="127557" y="2473371"/>
            <a:ext cx="2181338" cy="34580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endParaRPr kumimoji="1" lang="ja-JP" altLang="en-US" sz="1400" b="1"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2EF95065-6151-4392-AA66-0C8C78BB1F71}"/>
              </a:ext>
            </a:extLst>
          </p:cNvPr>
          <p:cNvSpPr/>
          <p:nvPr/>
        </p:nvSpPr>
        <p:spPr>
          <a:xfrm>
            <a:off x="339116" y="1232983"/>
            <a:ext cx="9329281" cy="1094637"/>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1400" dirty="0">
                <a:solidFill>
                  <a:schemeClr val="tx1"/>
                </a:solidFill>
                <a:latin typeface="BIZ UDPゴシック" panose="020B0400000000000000" pitchFamily="50" charset="-128"/>
                <a:ea typeface="BIZ UDPゴシック" panose="020B0400000000000000" pitchFamily="50" charset="-128"/>
              </a:rPr>
              <a:t>・次世代型太陽電池である「ペロブスカイト太陽電池」の実証による技術的可能性と経済性の検証、認知度の向上</a:t>
            </a:r>
          </a:p>
          <a:p>
            <a:r>
              <a:rPr lang="ja-JP" altLang="en-US" sz="1400" dirty="0">
                <a:solidFill>
                  <a:schemeClr val="tx1"/>
                </a:solidFill>
                <a:latin typeface="BIZ UDPゴシック" panose="020B0400000000000000" pitchFamily="50" charset="-128"/>
                <a:ea typeface="BIZ UDPゴシック" panose="020B0400000000000000" pitchFamily="50" charset="-128"/>
              </a:rPr>
              <a:t>・万博会場で水素のサプライチェーンモデル構築を実装することで、将来的な社会実装に向けた知見とノウハウを蓄積</a:t>
            </a:r>
          </a:p>
          <a:p>
            <a:r>
              <a:rPr lang="ja-JP" altLang="en-US" sz="1400" dirty="0">
                <a:solidFill>
                  <a:schemeClr val="tx1"/>
                </a:solidFill>
                <a:latin typeface="BIZ UDPゴシック" panose="020B0400000000000000" pitchFamily="50" charset="-128"/>
                <a:ea typeface="BIZ UDPゴシック" panose="020B0400000000000000" pitchFamily="50" charset="-128"/>
              </a:rPr>
              <a:t>・大阪の臨海工業地帯を拠点とした水素・アンモニアのサプライチェーン構築に向けた検討を推進</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・大気中の</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CO</a:t>
            </a:r>
            <a:r>
              <a:rPr kumimoji="1" lang="en-US" altLang="ja-JP" sz="14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直接回収し、再エネ由来のグリーン水素と組み合わせて</a:t>
            </a:r>
            <a:r>
              <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a:t>
            </a: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メタンに変換・利用する</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実証を実施</a:t>
            </a:r>
          </a:p>
        </p:txBody>
      </p:sp>
      <p:sp>
        <p:nvSpPr>
          <p:cNvPr id="34" name="正方形/長方形 33">
            <a:extLst>
              <a:ext uri="{FF2B5EF4-FFF2-40B4-BE49-F238E27FC236}">
                <a16:creationId xmlns:a16="http://schemas.microsoft.com/office/drawing/2014/main" id="{9BEDF068-5DFB-4B24-8202-7CFDD515FFC9}"/>
              </a:ext>
            </a:extLst>
          </p:cNvPr>
          <p:cNvSpPr/>
          <p:nvPr/>
        </p:nvSpPr>
        <p:spPr>
          <a:xfrm>
            <a:off x="7700492" y="6189255"/>
            <a:ext cx="1864623" cy="57151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900" dirty="0">
                <a:latin typeface="BIZ UDPゴシック" panose="020B0400000000000000" pitchFamily="50" charset="-128"/>
                <a:ea typeface="BIZ UDPゴシック" panose="020B0400000000000000" pitchFamily="50" charset="-128"/>
              </a:rPr>
              <a:t>DAC</a:t>
            </a:r>
            <a:r>
              <a:rPr lang="ja-JP" altLang="en-US" sz="900" dirty="0">
                <a:latin typeface="BIZ UDPゴシック" panose="020B0400000000000000" pitchFamily="50" charset="-128"/>
                <a:ea typeface="BIZ UDPゴシック" panose="020B0400000000000000" pitchFamily="50" charset="-128"/>
              </a:rPr>
              <a:t>実証設備　</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提供：</a:t>
            </a:r>
            <a:r>
              <a:rPr lang="zh-TW" altLang="en-US" sz="900" dirty="0">
                <a:latin typeface="BIZ UDPゴシック" panose="020B0400000000000000" pitchFamily="50" charset="-128"/>
                <a:ea typeface="BIZ UDPゴシック" panose="020B0400000000000000" pitchFamily="50" charset="-128"/>
              </a:rPr>
              <a:t>公益財団法人地球環境</a:t>
            </a:r>
            <a:endParaRPr lang="en-US" altLang="zh-TW"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　</a:t>
            </a:r>
            <a:r>
              <a:rPr lang="zh-TW" altLang="en-US" sz="900" dirty="0">
                <a:latin typeface="BIZ UDPゴシック" panose="020B0400000000000000" pitchFamily="50" charset="-128"/>
                <a:ea typeface="BIZ UDPゴシック" panose="020B0400000000000000" pitchFamily="50" charset="-128"/>
              </a:rPr>
              <a:t>産業技術研究機構</a:t>
            </a:r>
            <a:endParaRPr lang="ja-JP" altLang="en-US" sz="900" dirty="0">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1362EA37-B19F-4C27-898F-AA246F25B6B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5452" y="2916120"/>
            <a:ext cx="1993880" cy="1367836"/>
          </a:xfrm>
          <a:prstGeom prst="rect">
            <a:avLst/>
          </a:prstGeom>
        </p:spPr>
      </p:pic>
      <p:sp>
        <p:nvSpPr>
          <p:cNvPr id="36" name="正方形/長方形 35">
            <a:extLst>
              <a:ext uri="{FF2B5EF4-FFF2-40B4-BE49-F238E27FC236}">
                <a16:creationId xmlns:a16="http://schemas.microsoft.com/office/drawing/2014/main" id="{2A8BA5F4-949F-4FB7-92F8-9FFA8981D93D}"/>
              </a:ext>
            </a:extLst>
          </p:cNvPr>
          <p:cNvSpPr/>
          <p:nvPr/>
        </p:nvSpPr>
        <p:spPr>
          <a:xfrm>
            <a:off x="5620757" y="4359404"/>
            <a:ext cx="2023269" cy="30373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latin typeface="BIZ UDPゴシック" panose="020B0400000000000000" pitchFamily="50" charset="-128"/>
                <a:ea typeface="BIZ UDPゴシック" panose="020B0400000000000000" pitchFamily="50" charset="-128"/>
              </a:rPr>
              <a:t>バスシェルターへの</a:t>
            </a:r>
            <a:endParaRPr lang="en-US" altLang="ja-JP" sz="900" dirty="0">
              <a:latin typeface="BIZ UDPゴシック" panose="020B0400000000000000" pitchFamily="50" charset="-128"/>
              <a:ea typeface="BIZ UDPゴシック" panose="020B0400000000000000" pitchFamily="50" charset="-128"/>
            </a:endParaRPr>
          </a:p>
          <a:p>
            <a:pPr algn="ctr"/>
            <a:r>
              <a:rPr lang="ja-JP" altLang="en-US" sz="900" dirty="0">
                <a:latin typeface="BIZ UDPゴシック" panose="020B0400000000000000" pitchFamily="50" charset="-128"/>
                <a:ea typeface="BIZ UDPゴシック" panose="020B0400000000000000" pitchFamily="50" charset="-128"/>
              </a:rPr>
              <a:t>ペロブスカイト太陽電池の設置</a:t>
            </a:r>
          </a:p>
          <a:p>
            <a:pPr algn="ctr"/>
            <a:r>
              <a:rPr lang="ja-JP" altLang="en-US" sz="900" dirty="0">
                <a:latin typeface="BIZ UDPゴシック" panose="020B0400000000000000" pitchFamily="50" charset="-128"/>
                <a:ea typeface="BIZ UDPゴシック" panose="020B0400000000000000" pitchFamily="50" charset="-128"/>
              </a:rPr>
              <a:t>　　　提供：積水化学工業株式会社</a:t>
            </a:r>
          </a:p>
        </p:txBody>
      </p:sp>
      <p:sp>
        <p:nvSpPr>
          <p:cNvPr id="37" name="正方形/長方形 36">
            <a:extLst>
              <a:ext uri="{FF2B5EF4-FFF2-40B4-BE49-F238E27FC236}">
                <a16:creationId xmlns:a16="http://schemas.microsoft.com/office/drawing/2014/main" id="{B3C1DE60-6096-41EC-B61F-18692F9E9E90}"/>
              </a:ext>
            </a:extLst>
          </p:cNvPr>
          <p:cNvSpPr/>
          <p:nvPr/>
        </p:nvSpPr>
        <p:spPr>
          <a:xfrm>
            <a:off x="5389166" y="6298190"/>
            <a:ext cx="2432178" cy="57151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環境省委託事業</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「既存のインフラを活用した水素供給</a:t>
            </a:r>
            <a:br>
              <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低コスト化に向けたモデル構築・実証事業」</a:t>
            </a:r>
            <a:b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メタネーション実証設備</a:t>
            </a:r>
            <a:r>
              <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提供：大阪ガス株式会社</a:t>
            </a:r>
            <a:endParaRPr kumimoji="0" lang="ja-JP" altLang="en-US" sz="900" b="0" i="0" u="none" strike="sng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pic>
        <p:nvPicPr>
          <p:cNvPr id="38" name="図 37">
            <a:extLst>
              <a:ext uri="{FF2B5EF4-FFF2-40B4-BE49-F238E27FC236}">
                <a16:creationId xmlns:a16="http://schemas.microsoft.com/office/drawing/2014/main" id="{1E2B23F8-EEC3-4E8B-B1A0-0A6153F4972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608714" y="4871692"/>
            <a:ext cx="2020617" cy="1386688"/>
          </a:xfrm>
          <a:prstGeom prst="rect">
            <a:avLst/>
          </a:prstGeom>
        </p:spPr>
      </p:pic>
      <p:pic>
        <p:nvPicPr>
          <p:cNvPr id="39" name="図 38">
            <a:extLst>
              <a:ext uri="{FF2B5EF4-FFF2-40B4-BE49-F238E27FC236}">
                <a16:creationId xmlns:a16="http://schemas.microsoft.com/office/drawing/2014/main" id="{EAF5C934-447A-422E-8590-7A325ADA3F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20233" y="2928872"/>
            <a:ext cx="1948164" cy="1350432"/>
          </a:xfrm>
          <a:prstGeom prst="rect">
            <a:avLst/>
          </a:prstGeom>
        </p:spPr>
      </p:pic>
      <p:sp>
        <p:nvSpPr>
          <p:cNvPr id="40" name="正方形/長方形 39">
            <a:extLst>
              <a:ext uri="{FF2B5EF4-FFF2-40B4-BE49-F238E27FC236}">
                <a16:creationId xmlns:a16="http://schemas.microsoft.com/office/drawing/2014/main" id="{986D9451-AB3D-4F5C-BA78-A41157CFB3B9}"/>
              </a:ext>
            </a:extLst>
          </p:cNvPr>
          <p:cNvSpPr/>
          <p:nvPr/>
        </p:nvSpPr>
        <p:spPr>
          <a:xfrm>
            <a:off x="7853166" y="4331014"/>
            <a:ext cx="1682296" cy="36051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水素混焼発電設備</a:t>
            </a:r>
            <a:endPar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提供：関西電力株式会社</a:t>
            </a:r>
          </a:p>
        </p:txBody>
      </p:sp>
      <p:sp>
        <p:nvSpPr>
          <p:cNvPr id="42" name="テキスト ボックス 41">
            <a:extLst>
              <a:ext uri="{FF2B5EF4-FFF2-40B4-BE49-F238E27FC236}">
                <a16:creationId xmlns:a16="http://schemas.microsoft.com/office/drawing/2014/main" id="{7D374D14-AE74-4CD3-8A24-7F5EBA79295E}"/>
              </a:ext>
            </a:extLst>
          </p:cNvPr>
          <p:cNvSpPr txBox="1"/>
          <p:nvPr/>
        </p:nvSpPr>
        <p:spPr>
          <a:xfrm>
            <a:off x="205565" y="2816585"/>
            <a:ext cx="5388116" cy="4493538"/>
          </a:xfrm>
          <a:prstGeom prst="rect">
            <a:avLst/>
          </a:prstGeom>
          <a:noFill/>
        </p:spPr>
        <p:txBody>
          <a:bodyPr wrap="square">
            <a:spAutoFit/>
          </a:bodyPr>
          <a:lstStyle/>
          <a:p>
            <a:r>
              <a:rPr lang="ja-JP" altLang="en-US" sz="1400" b="1" dirty="0">
                <a:latin typeface="BIZ UDPゴシック" panose="020B0400000000000000" pitchFamily="50" charset="-128"/>
                <a:ea typeface="BIZ UDPゴシック" panose="020B0400000000000000" pitchFamily="50" charset="-128"/>
              </a:rPr>
              <a:t>▶脱炭素技術の実証と社会実装が本格始動</a:t>
            </a:r>
            <a:endParaRPr lang="en-US" altLang="ja-JP" sz="1400" b="1" dirty="0">
              <a:latin typeface="BIZ UDPゴシック" panose="020B0400000000000000" pitchFamily="50" charset="-128"/>
              <a:ea typeface="BIZ UDPゴシック" panose="020B0400000000000000" pitchFamily="50" charset="-128"/>
            </a:endParaRPr>
          </a:p>
          <a:p>
            <a:pPr marL="93663"/>
            <a:r>
              <a:rPr lang="ja-JP" altLang="en-US" sz="1200" b="1" dirty="0">
                <a:latin typeface="BIZ UDPゴシック" panose="020B0400000000000000" pitchFamily="50" charset="-128"/>
                <a:ea typeface="BIZ UDPゴシック" panose="020B0400000000000000" pitchFamily="50" charset="-128"/>
              </a:rPr>
              <a:t>・次世代型太陽電池である「ペロブスカイト太陽電池」の実証</a:t>
            </a:r>
            <a:endParaRPr lang="en-US" altLang="ja-JP" sz="1200" b="1" dirty="0">
              <a:latin typeface="BIZ UDPゴシック" panose="020B0400000000000000" pitchFamily="50" charset="-128"/>
              <a:ea typeface="BIZ UDPゴシック" panose="020B0400000000000000" pitchFamily="50" charset="-128"/>
            </a:endParaRPr>
          </a:p>
          <a:p>
            <a:pPr marL="177800"/>
            <a:r>
              <a:rPr lang="ja-JP" altLang="en-US" sz="1100" dirty="0">
                <a:latin typeface="BIZ UDPゴシック" panose="020B0400000000000000" pitchFamily="50" charset="-128"/>
                <a:ea typeface="BIZ UDPゴシック" panose="020B0400000000000000" pitchFamily="50" charset="-128"/>
              </a:rPr>
              <a:t>バスシェルターの屋根やヘルスケアパビリオンへの設置など、万博会場で</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「ペロブスカイト太陽電池」の実証を実施</a:t>
            </a:r>
            <a:endParaRPr lang="en-US" altLang="ja-JP" sz="1100" strike="sngStrike" dirty="0">
              <a:latin typeface="BIZ UDPゴシック" panose="020B0400000000000000" pitchFamily="50" charset="-128"/>
              <a:ea typeface="BIZ UDPゴシック" panose="020B0400000000000000" pitchFamily="50" charset="-128"/>
            </a:endParaRPr>
          </a:p>
          <a:p>
            <a:pPr marL="177800"/>
            <a:r>
              <a:rPr lang="ja-JP" altLang="en-US" sz="1100" dirty="0">
                <a:latin typeface="BIZ UDPゴシック" panose="020B0400000000000000" pitchFamily="50" charset="-128"/>
                <a:ea typeface="BIZ UDPゴシック" panose="020B0400000000000000" pitchFamily="50" charset="-128"/>
              </a:rPr>
              <a:t>今後の導入拡大に向けて、官民協議会において議論が進められている</a:t>
            </a:r>
            <a:endParaRPr lang="en-US" altLang="ja-JP" sz="1100" dirty="0">
              <a:latin typeface="BIZ UDPゴシック" panose="020B0400000000000000" pitchFamily="50" charset="-128"/>
              <a:ea typeface="BIZ UDPゴシック" panose="020B0400000000000000" pitchFamily="50" charset="-128"/>
            </a:endParaRPr>
          </a:p>
          <a:p>
            <a:pPr marL="93663"/>
            <a:endParaRPr lang="en-US" altLang="ja-JP" sz="900" dirty="0">
              <a:latin typeface="BIZ UDPゴシック" panose="020B0400000000000000" pitchFamily="50" charset="-128"/>
              <a:ea typeface="BIZ UDPゴシック" panose="020B0400000000000000" pitchFamily="50" charset="-128"/>
            </a:endParaRPr>
          </a:p>
          <a:p>
            <a:pPr marL="93663"/>
            <a:r>
              <a:rPr lang="ja-JP" altLang="en-US" sz="1200" b="1" dirty="0">
                <a:latin typeface="BIZ UDPゴシック" panose="020B0400000000000000" pitchFamily="50" charset="-128"/>
                <a:ea typeface="BIZ UDPゴシック" panose="020B0400000000000000" pitchFamily="50" charset="-128"/>
              </a:rPr>
              <a:t>・水素のサプライチェーンモデルの実装</a:t>
            </a:r>
            <a:endParaRPr lang="en-US" altLang="ja-JP" sz="1200" b="1" dirty="0">
              <a:latin typeface="BIZ UDPゴシック" panose="020B0400000000000000" pitchFamily="50" charset="-128"/>
              <a:ea typeface="BIZ UDPゴシック" panose="020B0400000000000000" pitchFamily="50" charset="-128"/>
            </a:endParaRPr>
          </a:p>
          <a:p>
            <a:pPr marL="177800"/>
            <a:r>
              <a:rPr lang="ja-JP" altLang="en-US" sz="1100" dirty="0">
                <a:latin typeface="BIZ UDPゴシック" panose="020B0400000000000000" pitchFamily="50" charset="-128"/>
                <a:ea typeface="BIZ UDPゴシック" panose="020B0400000000000000" pitchFamily="50" charset="-128"/>
              </a:rPr>
              <a:t>民間パビリオン内で</a:t>
            </a:r>
            <a:r>
              <a:rPr lang="zh-TW" altLang="en-US" sz="1100" dirty="0">
                <a:latin typeface="BIZ UDPゴシック" panose="020B0400000000000000" pitchFamily="50" charset="-128"/>
                <a:ea typeface="BIZ UDPゴシック" panose="020B0400000000000000" pitchFamily="50" charset="-128"/>
              </a:rPr>
              <a:t>太陽光発電</a:t>
            </a:r>
            <a:r>
              <a:rPr lang="ja-JP" altLang="en-US" sz="1100" dirty="0">
                <a:latin typeface="BIZ UDPゴシック" panose="020B0400000000000000" pitchFamily="50" charset="-128"/>
                <a:ea typeface="BIZ UDPゴシック" panose="020B0400000000000000" pitchFamily="50" charset="-128"/>
              </a:rPr>
              <a:t>を活用してつくられた水素を、地下のパイプライン</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を通じて別のパビリオンに運び、水素燃料電池で発電して夜のライトアップ演出に</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使用する水素サプライチェーンモデルを実装</a:t>
            </a:r>
            <a:endParaRPr lang="en-US" altLang="ja-JP" sz="1100" dirty="0">
              <a:latin typeface="BIZ UDPゴシック" panose="020B0400000000000000" pitchFamily="50" charset="-128"/>
              <a:ea typeface="BIZ UDPゴシック" panose="020B0400000000000000" pitchFamily="50" charset="-128"/>
            </a:endParaRPr>
          </a:p>
          <a:p>
            <a:pPr marL="93663"/>
            <a:endParaRPr lang="en-US" altLang="ja-JP" sz="900" dirty="0">
              <a:latin typeface="BIZ UDPゴシック" panose="020B0400000000000000" pitchFamily="50" charset="-128"/>
              <a:ea typeface="BIZ UDPゴシック" panose="020B0400000000000000" pitchFamily="50" charset="-128"/>
            </a:endParaRPr>
          </a:p>
          <a:p>
            <a:pPr marL="93663"/>
            <a:r>
              <a:rPr lang="ja-JP" altLang="en-US" sz="1200" b="1" dirty="0">
                <a:latin typeface="BIZ UDPゴシック" panose="020B0400000000000000" pitchFamily="50" charset="-128"/>
                <a:ea typeface="BIZ UDPゴシック" panose="020B0400000000000000" pitchFamily="50" charset="-128"/>
              </a:rPr>
              <a:t>・水素混焼発電実証</a:t>
            </a:r>
            <a:endParaRPr lang="en-US" altLang="ja-JP" sz="1200" b="1" dirty="0">
              <a:latin typeface="BIZ UDPゴシック" panose="020B0400000000000000" pitchFamily="50" charset="-128"/>
              <a:ea typeface="BIZ UDPゴシック" panose="020B0400000000000000" pitchFamily="50" charset="-128"/>
            </a:endParaRPr>
          </a:p>
          <a:p>
            <a:pPr marL="177800"/>
            <a:r>
              <a:rPr lang="ja-JP" altLang="en-US" sz="1100" dirty="0">
                <a:latin typeface="BIZ UDPゴシック" panose="020B0400000000000000" pitchFamily="50" charset="-128"/>
                <a:ea typeface="BIZ UDPゴシック" panose="020B0400000000000000" pitchFamily="50" charset="-128"/>
              </a:rPr>
              <a:t>ガスタービン発電設備で水素を混焼させて発電し、その電気を万博会場で使用する水素混焼発電実証を実施。水素発電の社会実装に向け、信頼性・安全性等を検証</a:t>
            </a:r>
            <a:endParaRPr lang="en-US" altLang="ja-JP" sz="1100" dirty="0">
              <a:latin typeface="BIZ UDPゴシック" panose="020B0400000000000000" pitchFamily="50" charset="-128"/>
              <a:ea typeface="BIZ UDPゴシック" panose="020B0400000000000000" pitchFamily="50" charset="-128"/>
            </a:endParaRPr>
          </a:p>
          <a:p>
            <a:pPr marL="93663"/>
            <a:endParaRPr lang="en-US" altLang="ja-JP" sz="900" dirty="0">
              <a:latin typeface="BIZ UDPゴシック" panose="020B0400000000000000" pitchFamily="50" charset="-128"/>
              <a:ea typeface="BIZ UDPゴシック" panose="020B0400000000000000" pitchFamily="50" charset="-128"/>
            </a:endParaRPr>
          </a:p>
          <a:p>
            <a:pPr marL="93663"/>
            <a:r>
              <a:rPr lang="ja-JP" altLang="en-US" sz="1200" b="1" dirty="0">
                <a:latin typeface="BIZ UDPゴシック" panose="020B0400000000000000" pitchFamily="50" charset="-128"/>
                <a:ea typeface="BIZ UDPゴシック" panose="020B0400000000000000" pitchFamily="50" charset="-128"/>
              </a:rPr>
              <a:t>・アンモニア発電実証</a:t>
            </a:r>
            <a:endParaRPr lang="en-US" altLang="ja-JP" sz="1200" b="1" dirty="0">
              <a:latin typeface="BIZ UDPゴシック" panose="020B0400000000000000" pitchFamily="50" charset="-128"/>
              <a:ea typeface="BIZ UDPゴシック" panose="020B0400000000000000" pitchFamily="50" charset="-128"/>
            </a:endParaRPr>
          </a:p>
          <a:p>
            <a:pPr marL="177800"/>
            <a:r>
              <a:rPr lang="ja-JP" altLang="en-US" sz="1100" dirty="0">
                <a:latin typeface="BIZ UDPゴシック" panose="020B0400000000000000" pitchFamily="50" charset="-128"/>
                <a:ea typeface="BIZ UDPゴシック" panose="020B0400000000000000" pitchFamily="50" charset="-128"/>
              </a:rPr>
              <a:t>燃焼しても</a:t>
            </a:r>
            <a:r>
              <a:rPr lang="en-US" altLang="ja-JP" sz="1100" dirty="0">
                <a:latin typeface="BIZ UDPゴシック" panose="020B0400000000000000" pitchFamily="50" charset="-128"/>
                <a:ea typeface="BIZ UDPゴシック" panose="020B0400000000000000" pitchFamily="50" charset="-128"/>
              </a:rPr>
              <a:t>CO</a:t>
            </a:r>
            <a:r>
              <a:rPr lang="ja-JP" altLang="en-US" sz="1100" baseline="-25000" dirty="0">
                <a:latin typeface="BIZ UDPゴシック" panose="020B0400000000000000" pitchFamily="50" charset="-128"/>
                <a:ea typeface="BIZ UDPゴシック" panose="020B0400000000000000" pitchFamily="50" charset="-128"/>
              </a:rPr>
              <a:t>２</a:t>
            </a:r>
            <a:r>
              <a:rPr lang="ja-JP" altLang="en-US" sz="1100" dirty="0">
                <a:latin typeface="BIZ UDPゴシック" panose="020B0400000000000000" pitchFamily="50" charset="-128"/>
                <a:ea typeface="BIZ UDPゴシック" panose="020B0400000000000000" pitchFamily="50" charset="-128"/>
              </a:rPr>
              <a:t>が発生しないアンモニアを燃料としたガスタービンの開発を推進し、</a:t>
            </a:r>
            <a:r>
              <a:rPr lang="en-US" altLang="ja-JP" sz="1100" dirty="0">
                <a:latin typeface="BIZ UDPゴシック" panose="020B0400000000000000" pitchFamily="50" charset="-128"/>
                <a:ea typeface="BIZ UDPゴシック" panose="020B0400000000000000" pitchFamily="50" charset="-128"/>
              </a:rPr>
              <a:t>CO</a:t>
            </a:r>
            <a:r>
              <a:rPr lang="en-US" altLang="ja-JP" sz="1100" baseline="-250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フリー発電技術となり得るアンモニア発電の実証を実施</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クリーンなアンモニアを燃料とすることで、万博のカーボンニュートラル化にも貢献</a:t>
            </a:r>
            <a:endParaRPr lang="en-US" altLang="ja-JP" sz="1100" dirty="0">
              <a:latin typeface="BIZ UDPゴシック" panose="020B0400000000000000" pitchFamily="50" charset="-128"/>
              <a:ea typeface="BIZ UDPゴシック" panose="020B0400000000000000" pitchFamily="50" charset="-128"/>
            </a:endParaRPr>
          </a:p>
          <a:p>
            <a:pPr marL="93663"/>
            <a:endParaRPr lang="en-US" altLang="ja-JP" sz="900" dirty="0">
              <a:latin typeface="BIZ UDPゴシック" panose="020B0400000000000000" pitchFamily="50" charset="-128"/>
              <a:ea typeface="BIZ UDPゴシック" panose="020B0400000000000000" pitchFamily="50" charset="-128"/>
            </a:endParaRPr>
          </a:p>
          <a:p>
            <a:pPr marL="93663" lvl="0">
              <a:defRPr/>
            </a:pP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「ｅ</a:t>
            </a:r>
            <a:r>
              <a:rPr kumimoji="0"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メタン</a:t>
            </a:r>
            <a:r>
              <a:rPr lang="ja-JP" altLang="en-US" sz="1200" b="1" dirty="0">
                <a:latin typeface="BIZ UDPゴシック" panose="020B0400000000000000" pitchFamily="50" charset="-128"/>
                <a:ea typeface="BIZ UDPゴシック" panose="020B0400000000000000" pitchFamily="50" charset="-128"/>
              </a:rPr>
              <a:t>」を製造・利用するメタネーション</a:t>
            </a:r>
            <a:r>
              <a:rPr kumimoji="0"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の実証</a:t>
            </a:r>
          </a:p>
          <a:p>
            <a:pPr marL="177800" marR="0" lvl="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万博会場で再エネ由来のグリーン水素と生ごみ由来のバイオガスのほか大気中の</a:t>
            </a:r>
            <a:b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二酸化炭素（</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1100" b="0"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）を直接回収する</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DAC</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技術等により集めた</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CO</a:t>
            </a:r>
            <a:r>
              <a:rPr kumimoji="0" lang="en-US" altLang="ja-JP" sz="1100" b="0" i="0" u="none" strike="noStrike" kern="1200" cap="none" spc="0" normalizeH="0" baseline="-25000" noProof="0" dirty="0">
                <a:ln>
                  <a:noFill/>
                </a:ln>
                <a:effectLst/>
                <a:uLnTx/>
                <a:uFillTx/>
                <a:latin typeface="BIZ UDPゴシック" panose="020B0400000000000000" pitchFamily="50" charset="-128"/>
                <a:ea typeface="BIZ UDPゴシック" panose="020B0400000000000000" pitchFamily="50" charset="-128"/>
                <a:cs typeface="+mn-cs"/>
              </a:rPr>
              <a:t>2</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を組み合わせて「ｅ</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メタン」をつくるメタネーション実証を実施。つくられた「</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メタン」は迎賓館の</a:t>
            </a:r>
            <a:b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厨房等で使用</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pic>
        <p:nvPicPr>
          <p:cNvPr id="19" name="図 18">
            <a:extLst>
              <a:ext uri="{FF2B5EF4-FFF2-40B4-BE49-F238E27FC236}">
                <a16:creationId xmlns:a16="http://schemas.microsoft.com/office/drawing/2014/main" id="{E4520F1F-DDD7-4B7F-9198-915B3D82F47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716996" y="4899355"/>
            <a:ext cx="1889890" cy="1303901"/>
          </a:xfrm>
          <a:prstGeom prst="rect">
            <a:avLst/>
          </a:prstGeom>
          <a:ln>
            <a:noFill/>
          </a:ln>
        </p:spPr>
      </p:pic>
      <p:sp>
        <p:nvSpPr>
          <p:cNvPr id="20" name="楕円 19">
            <a:extLst>
              <a:ext uri="{FF2B5EF4-FFF2-40B4-BE49-F238E27FC236}">
                <a16:creationId xmlns:a16="http://schemas.microsoft.com/office/drawing/2014/main" id="{07EC1FB1-0898-4930-890B-59D7D3B98CA8}"/>
              </a:ext>
            </a:extLst>
          </p:cNvPr>
          <p:cNvSpPr/>
          <p:nvPr/>
        </p:nvSpPr>
        <p:spPr>
          <a:xfrm flipV="1">
            <a:off x="180309" y="684749"/>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ホームベース 4">
            <a:extLst>
              <a:ext uri="{FF2B5EF4-FFF2-40B4-BE49-F238E27FC236}">
                <a16:creationId xmlns:a16="http://schemas.microsoft.com/office/drawing/2014/main" id="{581C1081-B13D-4F8D-BCFC-BB4AA9F54D90}"/>
              </a:ext>
            </a:extLst>
          </p:cNvPr>
          <p:cNvSpPr/>
          <p:nvPr/>
        </p:nvSpPr>
        <p:spPr bwMode="gray">
          <a:xfrm>
            <a:off x="180673" y="422136"/>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□万博を契機とした最先端技術の実証・</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a:t>
            </a:r>
            <a:r>
              <a:rPr lang="ja-JP" altLang="en-US" sz="1400" b="1" dirty="0">
                <a:solidFill>
                  <a:schemeClr val="tx1"/>
                </a:solidFill>
                <a:latin typeface="BIZ UDPゴシック" panose="020B0400000000000000" pitchFamily="50" charset="-128"/>
                <a:ea typeface="BIZ UDPゴシック" panose="020B0400000000000000" pitchFamily="50" charset="-128"/>
              </a:rPr>
              <a:t>①</a:t>
            </a:r>
            <a:endParaRPr kumimoji="0" lang="en-US" altLang="ja-JP"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2421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664FA5C-DFD8-41F7-9CE5-48785445B2CC}"/>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①　</a:t>
            </a:r>
            <a:r>
              <a:rPr kumimoji="1" lang="ja-JP" altLang="en-US" sz="1800" b="1" dirty="0">
                <a:latin typeface="BIZ UDPゴシック" panose="020B0400000000000000" pitchFamily="50" charset="-128"/>
                <a:ea typeface="BIZ UDPゴシック" panose="020B0400000000000000" pitchFamily="50" charset="-128"/>
              </a:rPr>
              <a:t>カーボンニュートラル（最先端技術の開発・実用化）</a:t>
            </a:r>
          </a:p>
        </p:txBody>
      </p:sp>
      <p:sp>
        <p:nvSpPr>
          <p:cNvPr id="25" name="楕円 24">
            <a:extLst>
              <a:ext uri="{FF2B5EF4-FFF2-40B4-BE49-F238E27FC236}">
                <a16:creationId xmlns:a16="http://schemas.microsoft.com/office/drawing/2014/main" id="{7001CB8A-01EE-4F2A-9773-DDF60D221F2D}"/>
              </a:ext>
            </a:extLst>
          </p:cNvPr>
          <p:cNvSpPr/>
          <p:nvPr/>
        </p:nvSpPr>
        <p:spPr>
          <a:xfrm flipV="1">
            <a:off x="180309" y="733305"/>
            <a:ext cx="401362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7A608FB7-8720-4BE8-86A4-299693DCC182}"/>
              </a:ext>
            </a:extLst>
          </p:cNvPr>
          <p:cNvSpPr/>
          <p:nvPr/>
        </p:nvSpPr>
        <p:spPr>
          <a:xfrm>
            <a:off x="375920" y="1330759"/>
            <a:ext cx="9250680" cy="136512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・国内初の</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SAF</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Sustainable Aviation Fuel</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：持続可能な航空燃料）量産拠点で製造</a:t>
            </a:r>
            <a:r>
              <a:rPr lang="ja-JP" altLang="en-US" sz="1400" dirty="0">
                <a:solidFill>
                  <a:schemeClr val="tx1"/>
                </a:solidFill>
                <a:latin typeface="BIZ UDPゴシック" panose="020B0400000000000000" pitchFamily="50" charset="-128"/>
                <a:ea typeface="BIZ UDPゴシック" panose="020B0400000000000000" pitchFamily="50" charset="-128"/>
              </a:rPr>
              <a:t>した</a:t>
            </a:r>
            <a: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SAF</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を、日本で初めて</a:t>
            </a:r>
            <a:br>
              <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ブルーインパルスへ供給</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・コンクリートや金属に</a:t>
            </a:r>
            <a:r>
              <a:rPr lang="en-US" altLang="ja-JP" sz="1400" dirty="0">
                <a:solidFill>
                  <a:schemeClr val="tx1"/>
                </a:solidFill>
                <a:latin typeface="BIZ UDPゴシック" panose="020B0400000000000000" pitchFamily="50" charset="-128"/>
                <a:ea typeface="BIZ UDPゴシック" panose="020B0400000000000000" pitchFamily="50" charset="-128"/>
              </a:rPr>
              <a:t>CO</a:t>
            </a:r>
            <a:r>
              <a:rPr kumimoji="1" lang="en-US" altLang="ja-JP" sz="14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を固定させ、コンクリートや製品の製造時の</a:t>
            </a:r>
            <a:r>
              <a:rPr lang="en-US" altLang="ja-JP" sz="1400" dirty="0">
                <a:solidFill>
                  <a:schemeClr val="tx1"/>
                </a:solidFill>
                <a:latin typeface="BIZ UDPゴシック" panose="020B0400000000000000" pitchFamily="50" charset="-128"/>
                <a:ea typeface="BIZ UDPゴシック" panose="020B0400000000000000" pitchFamily="50" charset="-128"/>
              </a:rPr>
              <a:t>CO</a:t>
            </a:r>
            <a:r>
              <a:rPr kumimoji="1" lang="en-US" altLang="ja-JP" sz="14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排出量を減らす</a:t>
            </a:r>
            <a:r>
              <a:rPr lang="en-US" altLang="ja-JP" sz="1400" dirty="0">
                <a:solidFill>
                  <a:schemeClr val="tx1"/>
                </a:solidFill>
                <a:latin typeface="BIZ UDPゴシック" panose="020B0400000000000000" pitchFamily="50" charset="-128"/>
                <a:ea typeface="BIZ UDPゴシック" panose="020B0400000000000000" pitchFamily="50" charset="-128"/>
              </a:rPr>
              <a:t>CO</a:t>
            </a:r>
            <a:r>
              <a:rPr kumimoji="1" lang="en-US" altLang="ja-JP" sz="1400" strike="noStrike" baseline="-25000" dirty="0">
                <a:solidFill>
                  <a:schemeClr val="tx1"/>
                </a:solidFill>
                <a:latin typeface="BIZ UDPゴシック" panose="020B0400000000000000" pitchFamily="50" charset="-128"/>
                <a:ea typeface="BIZ UDPゴシック" panose="020B0400000000000000" pitchFamily="50" charset="-128"/>
              </a:rPr>
              <a:t>2</a:t>
            </a:r>
            <a:r>
              <a:rPr lang="ja-JP" altLang="en-US" sz="1400" dirty="0">
                <a:solidFill>
                  <a:schemeClr val="tx1"/>
                </a:solidFill>
                <a:latin typeface="BIZ UDPゴシック" panose="020B0400000000000000" pitchFamily="50" charset="-128"/>
                <a:ea typeface="BIZ UDPゴシック" panose="020B0400000000000000" pitchFamily="50" charset="-128"/>
              </a:rPr>
              <a:t>固定技術が披露</a:t>
            </a:r>
            <a:endParaRPr kumimoji="0" lang="en-US" altLang="ja-JP"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BIZ UDPゴシック" panose="020B0400000000000000" pitchFamily="50" charset="-128"/>
                <a:ea typeface="BIZ UDPゴシック" panose="020B0400000000000000" pitchFamily="50" charset="-128"/>
              </a:rPr>
              <a:t>・放射冷却素材をパビリオン外装膜に使用し、パビリオンの空調負荷軽減や低炭素化に貢献</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85725" marR="0" lvl="0" indent="-85725"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・「カーボンニュートラル技術開発・実証事業」で支援した技術について７件が製品化され、実用段階への移行を実現</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443194"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□万博を契機とした最先端技術の実証・</a:t>
            </a:r>
            <a:r>
              <a:rPr kumimoji="0" lang="ja-JP" altLang="en-US" sz="14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活用②</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77831" y="3126730"/>
            <a:ext cx="5940089" cy="40164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r>
              <a:rPr lang="ja-JP" altLang="en-US" sz="1400" b="1" dirty="0">
                <a:latin typeface="BIZ UDPゴシック" panose="020B0400000000000000" pitchFamily="50" charset="-128"/>
                <a:ea typeface="BIZ UDPゴシック" panose="020B0400000000000000" pitchFamily="50" charset="-128"/>
              </a:rPr>
              <a:t>▶脱炭素技術の実証と社会実装が本格始動</a:t>
            </a:r>
            <a:endParaRPr lang="en-US" altLang="ja-JP" sz="1400" dirty="0">
              <a:latin typeface="BIZ UDPゴシック" panose="020B0400000000000000" pitchFamily="50" charset="-128"/>
              <a:ea typeface="BIZ UDPゴシック" panose="020B0400000000000000" pitchFamily="50" charset="-128"/>
            </a:endParaRPr>
          </a:p>
          <a:p>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・堺市に国内初の</a:t>
            </a:r>
            <a:r>
              <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SAF</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量産拠点が整備</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3525" marR="0" lvl="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国内初となる国産</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SAF</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大規模製造設備が堺市に整備され、量産化に向けた取組が進展</a:t>
            </a:r>
            <a:endPar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3525" marR="0" lvl="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万博を契機に、この拠点設備で製造した</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SAF</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（廃食用油由来）をブルーインパルスへ供給</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（日本初）</a:t>
            </a:r>
            <a:endParaRPr kumimoji="1" lang="en-US" altLang="ja-JP" sz="1100" b="0" i="0" u="non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6213" marR="0" lvl="0" algn="l" defTabSz="457200" rtl="0" eaLnBrk="1" fontAlgn="auto" latinLnBrk="0" hangingPunct="1">
              <a:lnSpc>
                <a:spcPct val="100000"/>
              </a:lnSpc>
              <a:spcBef>
                <a:spcPts val="0"/>
              </a:spcBef>
              <a:spcAft>
                <a:spcPts val="0"/>
              </a:spcAft>
              <a:buClrTx/>
              <a:buSzTx/>
              <a:buFontTx/>
              <a:buNone/>
              <a:tabLst/>
              <a:defRPr/>
            </a:pPr>
            <a:endParaRPr kumimoji="1" lang="en-US" altLang="ja-JP" sz="900" dirty="0">
              <a:latin typeface="BIZ UDPゴシック" panose="020B0400000000000000" pitchFamily="50" charset="-128"/>
              <a:ea typeface="BIZ UDPゴシック" panose="020B0400000000000000" pitchFamily="50" charset="-128"/>
            </a:endParaRPr>
          </a:p>
          <a:p>
            <a:pPr marL="17621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BIZ UDPゴシック" panose="020B0400000000000000" pitchFamily="50" charset="-128"/>
                <a:ea typeface="BIZ UDPゴシック" panose="020B0400000000000000" pitchFamily="50" charset="-128"/>
              </a:rPr>
              <a:t>・</a:t>
            </a:r>
            <a:r>
              <a:rPr kumimoji="1" lang="en-US" altLang="ja-JP" sz="1200" b="1" dirty="0">
                <a:latin typeface="BIZ UDPゴシック" panose="020B0400000000000000" pitchFamily="50" charset="-128"/>
                <a:ea typeface="BIZ UDPゴシック" panose="020B0400000000000000" pitchFamily="50" charset="-128"/>
              </a:rPr>
              <a:t>CO</a:t>
            </a:r>
            <a:r>
              <a:rPr kumimoji="1" lang="en-US" altLang="ja-JP" sz="1200" strike="noStrike" baseline="-25000" dirty="0">
                <a:latin typeface="BIZ UDPゴシック" panose="020B0400000000000000" pitchFamily="50" charset="-128"/>
                <a:ea typeface="BIZ UDPゴシック" panose="020B0400000000000000" pitchFamily="50" charset="-128"/>
              </a:rPr>
              <a:t>2</a:t>
            </a:r>
            <a:r>
              <a:rPr kumimoji="1" lang="ja-JP" altLang="en-US" sz="1200" b="1" dirty="0">
                <a:latin typeface="BIZ UDPゴシック" panose="020B0400000000000000" pitchFamily="50" charset="-128"/>
                <a:ea typeface="BIZ UDPゴシック" panose="020B0400000000000000" pitchFamily="50" charset="-128"/>
              </a:rPr>
              <a:t>固定技術の披露</a:t>
            </a:r>
          </a:p>
          <a:p>
            <a:pPr marL="263525" marR="0" lvl="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コンクリートや金属に</a:t>
            </a:r>
            <a:r>
              <a:rPr kumimoji="1" lang="en-US" altLang="ja-JP" sz="1100" dirty="0">
                <a:latin typeface="BIZ UDPゴシック" panose="020B0400000000000000" pitchFamily="50" charset="-128"/>
                <a:ea typeface="BIZ UDPゴシック" panose="020B0400000000000000" pitchFamily="50" charset="-128"/>
              </a:rPr>
              <a:t>CO</a:t>
            </a:r>
            <a:r>
              <a:rPr kumimoji="1" lang="en-US" altLang="ja-JP" sz="1100" strike="noStrike" baseline="-25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を固定させることで、コンクリートや製品の製造時の</a:t>
            </a:r>
            <a:r>
              <a:rPr kumimoji="1" lang="en-US" altLang="ja-JP" sz="1100" dirty="0">
                <a:latin typeface="BIZ UDPゴシック" panose="020B0400000000000000" pitchFamily="50" charset="-128"/>
                <a:ea typeface="BIZ UDPゴシック" panose="020B0400000000000000" pitchFamily="50" charset="-128"/>
              </a:rPr>
              <a:t>CO</a:t>
            </a:r>
            <a:r>
              <a:rPr kumimoji="1" lang="en-US" altLang="ja-JP" sz="1100" strike="noStrike" baseline="-25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排出量を減らす</a:t>
            </a:r>
            <a:r>
              <a:rPr kumimoji="1" lang="en-US" altLang="ja-JP" sz="1100" dirty="0">
                <a:latin typeface="BIZ UDPゴシック" panose="020B0400000000000000" pitchFamily="50" charset="-128"/>
                <a:ea typeface="BIZ UDPゴシック" panose="020B0400000000000000" pitchFamily="50" charset="-128"/>
              </a:rPr>
              <a:t>CO</a:t>
            </a:r>
            <a:r>
              <a:rPr kumimoji="1" lang="en-US" altLang="ja-JP" sz="1100" strike="noStrike" baseline="-25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固定技術を用いた舗装ブロックやベンチが万博会場で披露、一部は製品化</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まで進展</a:t>
            </a:r>
          </a:p>
          <a:p>
            <a:pPr marL="176213" marR="0" lvl="0" algn="l" defTabSz="457200" rtl="0" eaLnBrk="1" fontAlgn="auto" latinLnBrk="0" hangingPunct="1">
              <a:lnSpc>
                <a:spcPct val="100000"/>
              </a:lnSpc>
              <a:spcBef>
                <a:spcPts val="0"/>
              </a:spcBef>
              <a:spcAft>
                <a:spcPts val="0"/>
              </a:spcAft>
              <a:buClrTx/>
              <a:buSzTx/>
              <a:buFontTx/>
              <a:buNone/>
              <a:tabLst/>
              <a:defRPr/>
            </a:pPr>
            <a:endParaRPr kumimoji="1" lang="en-US" altLang="ja-JP" sz="900" dirty="0">
              <a:latin typeface="BIZ UDPゴシック" panose="020B0400000000000000" pitchFamily="50" charset="-128"/>
              <a:ea typeface="BIZ UDPゴシック" panose="020B0400000000000000" pitchFamily="50" charset="-128"/>
            </a:endParaRPr>
          </a:p>
          <a:p>
            <a:pPr marL="17621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BIZ UDPゴシック" panose="020B0400000000000000" pitchFamily="50" charset="-128"/>
                <a:ea typeface="BIZ UDPゴシック" panose="020B0400000000000000" pitchFamily="50" charset="-128"/>
              </a:rPr>
              <a:t>・放射冷却素材をパビリオン外装膜での使用</a:t>
            </a:r>
            <a:endParaRPr kumimoji="1" lang="en-US" altLang="ja-JP" sz="1200" b="1" dirty="0">
              <a:latin typeface="BIZ UDPゴシック" panose="020B0400000000000000" pitchFamily="50" charset="-128"/>
              <a:ea typeface="BIZ UDPゴシック" panose="020B0400000000000000" pitchFamily="50" charset="-128"/>
            </a:endParaRPr>
          </a:p>
          <a:p>
            <a:pPr marL="263525" marR="0" lvl="0" algn="l" defTabSz="457200" rtl="0" eaLnBrk="1" fontAlgn="auto"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放射冷却効果で周囲より温度を低下させる素材をパビリオンの外装膜として使用。この</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素材はゼロエネルギーでの冷却が可能で、パビリオンの空調負荷の軽減や低炭素化に貢献</a:t>
            </a:r>
            <a:endParaRPr kumimoji="1" lang="en-US" altLang="ja-JP" sz="1100" dirty="0">
              <a:latin typeface="BIZ UDPゴシック" panose="020B0400000000000000" pitchFamily="50" charset="-128"/>
              <a:ea typeface="BIZ UDPゴシック" panose="020B0400000000000000" pitchFamily="50" charset="-128"/>
            </a:endParaRPr>
          </a:p>
          <a:p>
            <a:pPr marL="176213" marR="0" lvl="0" algn="l" defTabSz="457200" rtl="0" eaLnBrk="1" fontAlgn="auto" latinLnBrk="0" hangingPunct="1">
              <a:lnSpc>
                <a:spcPct val="100000"/>
              </a:lnSpc>
              <a:spcBef>
                <a:spcPts val="0"/>
              </a:spcBef>
              <a:spcAft>
                <a:spcPts val="0"/>
              </a:spcAft>
              <a:buClrTx/>
              <a:buSzTx/>
              <a:buFontTx/>
              <a:buNone/>
              <a:tabLst/>
              <a:defRPr/>
            </a:pPr>
            <a:endParaRPr kumimoji="1" lang="en-US" altLang="ja-JP" sz="900" dirty="0">
              <a:latin typeface="BIZ UDPゴシック" panose="020B0400000000000000" pitchFamily="50" charset="-128"/>
              <a:ea typeface="BIZ UDPゴシック" panose="020B0400000000000000" pitchFamily="50" charset="-128"/>
            </a:endParaRPr>
          </a:p>
          <a:p>
            <a:pPr marL="17621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カーボンニュートラル技術の開発・実証事業の補助</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3525" marR="0" lvl="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カ</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ーボンニュートラル技術開発・実証事業（</a:t>
            </a:r>
            <a:r>
              <a:rPr kumimoji="1" lang="ja-JP" altLang="en-US" sz="1100" dirty="0">
                <a:latin typeface="BIZ UDPゴシック" panose="020B0400000000000000" pitchFamily="50" charset="-128"/>
                <a:ea typeface="BIZ UDPゴシック" panose="020B0400000000000000" pitchFamily="50" charset="-128"/>
              </a:rPr>
              <a:t>令和</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４～</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年度）カーボンニュートラルに資する</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最先端技術の社会実装に向け、企業による技術の開発・実証を計</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18</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件補助</a:t>
            </a:r>
          </a:p>
          <a:p>
            <a:pPr marL="176213" marR="0" lvl="0" algn="l" defTabSz="4572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6213" marR="0" lvl="0" algn="l"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BIZ UDPゴシック" panose="020B0400000000000000" pitchFamily="50" charset="-128"/>
                <a:ea typeface="BIZ UDPゴシック" panose="020B0400000000000000" pitchFamily="50" charset="-128"/>
              </a:rPr>
              <a:t>・</a:t>
            </a:r>
            <a:r>
              <a:rPr kumimoji="1" lang="ja-JP" altLang="en-US"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カーボンニュートラル広報・発信　　</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263525" lvl="0">
              <a:defRPr/>
            </a:pP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カーボンニュートラル技術開発・実証事業の成果を中心に、万博会場内外で披露</a:t>
            </a:r>
            <a:b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万博会場</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での期間</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展示</a:t>
            </a:r>
            <a:r>
              <a:rPr kumimoji="1" lang="ja-JP" altLang="en-US" sz="1100" dirty="0">
                <a:latin typeface="BIZ UDPゴシック" panose="020B0400000000000000" pitchFamily="50" charset="-128"/>
                <a:ea typeface="BIZ UDPゴシック" panose="020B0400000000000000" pitchFamily="50" charset="-128"/>
              </a:rPr>
              <a:t>フューチャーライフエクスペリエンス</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FLE</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）では</a:t>
            </a:r>
            <a:r>
              <a:rPr kumimoji="1"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14,213</a:t>
            </a:r>
            <a:r>
              <a:rPr kumimoji="1" lang="ja-JP" altLang="en-US" sz="1100" dirty="0">
                <a:latin typeface="BIZ UDPゴシック" panose="020B0400000000000000" pitchFamily="50" charset="-128"/>
                <a:ea typeface="BIZ UDPゴシック" panose="020B0400000000000000" pitchFamily="50" charset="-128"/>
              </a:rPr>
              <a:t>名</a:t>
            </a:r>
            <a:r>
              <a:rPr kumimoji="1"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が来場</a:t>
            </a:r>
            <a:endParaRPr kumimoji="0" lang="ja-JP" altLang="en-US" sz="1100" b="0" i="0" u="none" strike="noStrike" kern="1200" cap="none" spc="0" normalizeH="0" baseline="0" noProof="0" dirty="0">
              <a:ln>
                <a:noFill/>
              </a:ln>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CE475F0D-E932-4212-88BD-8F1B45522C6E}"/>
              </a:ext>
            </a:extLst>
          </p:cNvPr>
          <p:cNvSpPr/>
          <p:nvPr/>
        </p:nvSpPr>
        <p:spPr>
          <a:xfrm>
            <a:off x="7787259" y="6436917"/>
            <a:ext cx="2468808"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FLE</a:t>
            </a:r>
            <a:r>
              <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カーボンニュートラル未来体験</a:t>
            </a:r>
          </a:p>
        </p:txBody>
      </p:sp>
      <p:pic>
        <p:nvPicPr>
          <p:cNvPr id="19" name="図 18">
            <a:extLst>
              <a:ext uri="{FF2B5EF4-FFF2-40B4-BE49-F238E27FC236}">
                <a16:creationId xmlns:a16="http://schemas.microsoft.com/office/drawing/2014/main" id="{E6E18DCF-DB73-4D2A-9D18-A221433C1AE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62036" y="5157055"/>
            <a:ext cx="1719255" cy="1289441"/>
          </a:xfrm>
          <a:prstGeom prst="rect">
            <a:avLst/>
          </a:prstGeom>
        </p:spPr>
      </p:pic>
      <p:sp>
        <p:nvSpPr>
          <p:cNvPr id="20" name="正方形/長方形 19">
            <a:extLst>
              <a:ext uri="{FF2B5EF4-FFF2-40B4-BE49-F238E27FC236}">
                <a16:creationId xmlns:a16="http://schemas.microsoft.com/office/drawing/2014/main" id="{8FE42D72-382F-42BA-83F8-B537C53D5150}"/>
              </a:ext>
            </a:extLst>
          </p:cNvPr>
          <p:cNvSpPr/>
          <p:nvPr/>
        </p:nvSpPr>
        <p:spPr>
          <a:xfrm>
            <a:off x="7146249" y="4743771"/>
            <a:ext cx="1931690" cy="31979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ブルーインパルス</a:t>
            </a:r>
            <a:endParaRPr lang="en-US" altLang="ja-JP" sz="900" strike="sngStrike" dirty="0">
              <a:solidFill>
                <a:srgbClr val="FF0000"/>
              </a:solidFill>
              <a:latin typeface="BIZ UDPゴシック" panose="020B0400000000000000" pitchFamily="50" charset="-128"/>
              <a:ea typeface="BIZ UDPゴシック" panose="020B0400000000000000" pitchFamily="50" charset="-128"/>
            </a:endParaRPr>
          </a:p>
          <a:p>
            <a:pPr algn="ctr"/>
            <a:r>
              <a:rPr lang="zh-TW" altLang="en-US" sz="900" dirty="0">
                <a:solidFill>
                  <a:schemeClr val="tx1"/>
                </a:solidFill>
                <a:latin typeface="BIZ UDPゴシック" panose="020B0400000000000000" pitchFamily="50" charset="-128"/>
                <a:ea typeface="BIZ UDPゴシック" panose="020B0400000000000000" pitchFamily="50" charset="-128"/>
              </a:rPr>
              <a:t>提供：航空自衛隊</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D8178553-D09D-4824-BD7D-9DC415241BC0}"/>
              </a:ext>
            </a:extLst>
          </p:cNvPr>
          <p:cNvSpPr/>
          <p:nvPr/>
        </p:nvSpPr>
        <p:spPr>
          <a:xfrm>
            <a:off x="5825989" y="6512625"/>
            <a:ext cx="2662069" cy="40408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ガスパビリオン外装膜への</a:t>
            </a:r>
            <a:endPar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BIZ UDPゴシック" panose="020B0400000000000000" pitchFamily="50" charset="-128"/>
                <a:ea typeface="BIZ UDPゴシック" panose="020B0400000000000000" pitchFamily="50" charset="-128"/>
              </a:rPr>
              <a:t>放射冷却素材</a:t>
            </a: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の使用</a:t>
            </a:r>
            <a:endParaRPr kumimoji="0"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提供：日本ガス協会</a:t>
            </a:r>
          </a:p>
        </p:txBody>
      </p:sp>
      <p:pic>
        <p:nvPicPr>
          <p:cNvPr id="22" name="図 21">
            <a:extLst>
              <a:ext uri="{FF2B5EF4-FFF2-40B4-BE49-F238E27FC236}">
                <a16:creationId xmlns:a16="http://schemas.microsoft.com/office/drawing/2014/main" id="{AFD408EE-B4B8-475D-AB33-9BC11065EFC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24547" y="3126730"/>
            <a:ext cx="2396643" cy="1597762"/>
          </a:xfrm>
          <a:prstGeom prst="rect">
            <a:avLst/>
          </a:prstGeom>
          <a:ln w="12700">
            <a:noFill/>
          </a:ln>
        </p:spPr>
      </p:pic>
      <p:pic>
        <p:nvPicPr>
          <p:cNvPr id="32" name="図 31">
            <a:extLst>
              <a:ext uri="{FF2B5EF4-FFF2-40B4-BE49-F238E27FC236}">
                <a16:creationId xmlns:a16="http://schemas.microsoft.com/office/drawing/2014/main" id="{16F1B0BF-0BC7-4F6A-888D-B56A3A2C6C9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91178" y="5155335"/>
            <a:ext cx="1931691" cy="1289442"/>
          </a:xfrm>
          <a:prstGeom prst="rect">
            <a:avLst/>
          </a:prstGeom>
          <a:ln w="12700">
            <a:noFill/>
          </a:ln>
        </p:spPr>
      </p:pic>
      <p:sp>
        <p:nvSpPr>
          <p:cNvPr id="16" name="楕円 15">
            <a:extLst>
              <a:ext uri="{FF2B5EF4-FFF2-40B4-BE49-F238E27FC236}">
                <a16:creationId xmlns:a16="http://schemas.microsoft.com/office/drawing/2014/main" id="{BFA58BFB-396F-4BC5-88C4-B4ED022CCF92}"/>
              </a:ext>
            </a:extLst>
          </p:cNvPr>
          <p:cNvSpPr/>
          <p:nvPr/>
        </p:nvSpPr>
        <p:spPr>
          <a:xfrm>
            <a:off x="180309" y="840671"/>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A9BCDD35-B7B9-41D9-964B-1E67DD9512E5}"/>
              </a:ext>
            </a:extLst>
          </p:cNvPr>
          <p:cNvSpPr/>
          <p:nvPr/>
        </p:nvSpPr>
        <p:spPr>
          <a:xfrm>
            <a:off x="180309" y="2805677"/>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スライド番号プレースホルダー 1">
            <a:extLst>
              <a:ext uri="{FF2B5EF4-FFF2-40B4-BE49-F238E27FC236}">
                <a16:creationId xmlns:a16="http://schemas.microsoft.com/office/drawing/2014/main" id="{3E18AC0E-D2C9-4310-99A7-8D277874B685}"/>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34</a:t>
            </a:fld>
            <a:endParaRPr kumimoji="1" lang="ja-JP" altLang="en-US"/>
          </a:p>
        </p:txBody>
      </p:sp>
    </p:spTree>
    <p:extLst>
      <p:ext uri="{BB962C8B-B14F-4D97-AF65-F5344CB8AC3E}">
        <p14:creationId xmlns:p14="http://schemas.microsoft.com/office/powerpoint/2010/main" val="326725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718253902"/>
              </p:ext>
            </p:extLst>
          </p:nvPr>
        </p:nvGraphicFramePr>
        <p:xfrm>
          <a:off x="308095" y="1110730"/>
          <a:ext cx="9587042" cy="5660064"/>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660064">
                <a:tc>
                  <a:txBody>
                    <a:bodyPr/>
                    <a:lstStyle/>
                    <a:p>
                      <a:pPr marL="85725" indent="-85725">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□大阪の脱炭素経営を世界の</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モデルに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0"/>
                        </a:spcBef>
                        <a:spcAft>
                          <a:spcPts val="0"/>
                        </a:spcAft>
                        <a:buFont typeface="+mj-lt"/>
                        <a:buNone/>
                      </a:pPr>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事業者によるカーボンニュートラルの取組強化</a:t>
                      </a:r>
                    </a:p>
                    <a:p>
                      <a:pPr marL="84138" indent="-84138">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・事業者による</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排出削減対策の積極的な実施及びクレジット活用の活性化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・サプライチェーンに連なる広範な裾野の中小事業者へも脱炭素経営が浸透</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0"/>
                        </a:spcBef>
                        <a:spcAft>
                          <a:spcPts val="0"/>
                        </a:spcAft>
                        <a:buFont typeface="+mj-lt"/>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・事業者への資金供給手法として</a:t>
                      </a:r>
                      <a:r>
                        <a:rPr kumimoji="1" lang="en-US" altLang="ja-JP" sz="110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dirty="0">
                          <a:solidFill>
                            <a:schemeClr val="tx1"/>
                          </a:solidFill>
                          <a:latin typeface="BIZ UDPゴシック" panose="020B0400000000000000" pitchFamily="50" charset="-128"/>
                          <a:ea typeface="BIZ UDPゴシック" panose="020B0400000000000000" pitchFamily="50" charset="-128"/>
                        </a:rPr>
                        <a:t>投融資が普及</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0"/>
                        </a:spcBef>
                        <a:spcAft>
                          <a:spcPts val="0"/>
                        </a:spcAft>
                      </a:pP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p>
                      <a:pPr marL="185738" marR="0" lvl="0" indent="-185738"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buFont typeface="Wingdings" panose="05000000000000000000" pitchFamily="2" charset="2"/>
                        <a:buNone/>
                      </a:pP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lang="ja-JP" altLang="en-US" sz="1200" b="1" dirty="0">
                          <a:solidFill>
                            <a:schemeClr val="tx1"/>
                          </a:solidFill>
                          <a:latin typeface="BIZ UDPゴシック" panose="020B0400000000000000" pitchFamily="50" charset="-128"/>
                          <a:ea typeface="BIZ UDPゴシック" panose="020B0400000000000000" pitchFamily="50" charset="-128"/>
                        </a:rPr>
                        <a:t>脱炭素経営・</a:t>
                      </a:r>
                      <a:r>
                        <a:rPr lang="en-US" altLang="ja-JP" sz="1200" b="1" dirty="0">
                          <a:solidFill>
                            <a:schemeClr val="tx1"/>
                          </a:solidFill>
                          <a:latin typeface="BIZ UDPゴシック" panose="020B0400000000000000" pitchFamily="50" charset="-128"/>
                          <a:ea typeface="BIZ UDPゴシック" panose="020B0400000000000000" pitchFamily="50" charset="-128"/>
                        </a:rPr>
                        <a:t>ESG</a:t>
                      </a:r>
                      <a:r>
                        <a:rPr lang="ja-JP" altLang="en-US" sz="1200" b="1" dirty="0">
                          <a:solidFill>
                            <a:schemeClr val="tx1"/>
                          </a:solidFill>
                          <a:latin typeface="BIZ UDPゴシック" panose="020B0400000000000000" pitchFamily="50" charset="-128"/>
                          <a:ea typeface="BIZ UDPゴシック" panose="020B0400000000000000" pitchFamily="50" charset="-128"/>
                        </a:rPr>
                        <a:t>投融資の普及</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600"/>
                        </a:spcBef>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▶脱炭素経営宣言制度の周知による事業者の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脱炭素への意識向上・取組促進</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（脱炭素経営宣言事業者：約</a:t>
                      </a:r>
                      <a:r>
                        <a:rPr lang="en-US" altLang="ja-JP" sz="1100" dirty="0">
                          <a:solidFill>
                            <a:schemeClr val="tx1"/>
                          </a:solidFill>
                          <a:latin typeface="BIZ UDPゴシック" panose="020B0400000000000000" pitchFamily="50" charset="-128"/>
                          <a:ea typeface="BIZ UDPゴシック" panose="020B0400000000000000" pitchFamily="50" charset="-128"/>
                        </a:rPr>
                        <a:t>10,500</a:t>
                      </a:r>
                      <a:r>
                        <a:rPr lang="ja-JP" altLang="en-US" sz="1100" dirty="0">
                          <a:solidFill>
                            <a:schemeClr val="tx1"/>
                          </a:solidFill>
                          <a:latin typeface="BIZ UDPゴシック" panose="020B0400000000000000" pitchFamily="50" charset="-128"/>
                          <a:ea typeface="BIZ UDPゴシック" panose="020B0400000000000000" pitchFamily="50" charset="-128"/>
                        </a:rPr>
                        <a:t>事業者 </a:t>
                      </a:r>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令和７年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a:t>
                      </a:r>
                      <a:r>
                        <a:rPr lang="en-US" altLang="ja-JP" sz="1100" dirty="0">
                          <a:solidFill>
                            <a:schemeClr val="tx1"/>
                          </a:solidFill>
                          <a:latin typeface="BIZ UDPゴシック" panose="020B0400000000000000" pitchFamily="50" charset="-128"/>
                          <a:ea typeface="BIZ UDPゴシック" panose="020B0400000000000000" pitchFamily="50" charset="-128"/>
                        </a:rPr>
                        <a:t>13</a:t>
                      </a:r>
                      <a:r>
                        <a:rPr lang="ja-JP" altLang="en-US" sz="1100" dirty="0">
                          <a:solidFill>
                            <a:schemeClr val="tx1"/>
                          </a:solidFill>
                          <a:latin typeface="BIZ UDPゴシック" panose="020B0400000000000000" pitchFamily="50" charset="-128"/>
                          <a:ea typeface="BIZ UDPゴシック" panose="020B0400000000000000" pitchFamily="50" charset="-128"/>
                        </a:rPr>
                        <a:t>日時点））</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600"/>
                        </a:spcBef>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▶事業者のクレジット制度への理解促進</a:t>
                      </a:r>
                      <a:endParaRPr lang="en-US" altLang="ja-JP" sz="1100" strike="dblStrike" baseline="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600"/>
                        </a:spcBef>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▶製品の</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算定のモデル事業の実施</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（６者、</a:t>
                      </a:r>
                      <a:r>
                        <a:rPr lang="en-US" altLang="ja-JP" sz="1100" dirty="0">
                          <a:solidFill>
                            <a:schemeClr val="tx1"/>
                          </a:solidFill>
                          <a:latin typeface="BIZ UDPゴシック" panose="020B0400000000000000" pitchFamily="50" charset="-128"/>
                          <a:ea typeface="BIZ UDPゴシック" panose="020B0400000000000000" pitchFamily="50" charset="-128"/>
                        </a:rPr>
                        <a:t>25</a:t>
                      </a:r>
                      <a:r>
                        <a:rPr lang="ja-JP" altLang="en-US" sz="1100" dirty="0">
                          <a:solidFill>
                            <a:schemeClr val="tx1"/>
                          </a:solidFill>
                          <a:latin typeface="BIZ UDPゴシック" panose="020B0400000000000000" pitchFamily="50" charset="-128"/>
                          <a:ea typeface="BIZ UDPゴシック" panose="020B0400000000000000" pitchFamily="50" charset="-128"/>
                        </a:rPr>
                        <a:t>製品）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600"/>
                        </a:spcBef>
                        <a:spcAft>
                          <a:spcPts val="0"/>
                        </a:spcAft>
                      </a:pPr>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ESG</a:t>
                      </a:r>
                      <a:r>
                        <a:rPr lang="ja-JP" altLang="en-US" sz="1100" dirty="0">
                          <a:solidFill>
                            <a:schemeClr val="tx1"/>
                          </a:solidFill>
                          <a:latin typeface="BIZ UDPゴシック" panose="020B0400000000000000" pitchFamily="50" charset="-128"/>
                          <a:ea typeface="BIZ UDPゴシック" panose="020B0400000000000000" pitchFamily="50" charset="-128"/>
                        </a:rPr>
                        <a:t>投融資の活用促進に向けた産官金の対話の場を新たに設置して意見交換を実施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a:lnSpc>
                          <a:spcPct val="100000"/>
                        </a:lnSpc>
                        <a:spcBef>
                          <a:spcPts val="0"/>
                        </a:spcBef>
                        <a:spcAft>
                          <a:spcPts val="0"/>
                        </a:spcAft>
                      </a:pPr>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「大阪の脱炭素経営」を世界のモデルに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・府内中小事業者の</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SBT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認定取得の促進</a:t>
                      </a:r>
                      <a:endParaRPr kumimoji="1" lang="en-US" altLang="ja-JP" sz="1100" b="0" strike="sngStrike" dirty="0">
                        <a:solidFill>
                          <a:srgbClr val="FF0000"/>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・公共調達等における脱炭素評価を通じた事業者の脱炭素化の促進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ESG</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融資の活用促進に向けた、府条例の枠組みと連動した融資制度の構築・運用</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脱炭素経営の取組に向けた意識醸成</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・宣言制度から</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strike="noStrike" baseline="-250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排出量削減までの府の脱炭素経営支援パッケージの強化</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・支援機関等（金融機関、商工会議所等）と連携した脱炭素</a:t>
                      </a:r>
                      <a:br>
                        <a:rPr kumimoji="1" lang="en-US" altLang="ja-JP" sz="1100" b="0" dirty="0">
                          <a:solidFill>
                            <a:schemeClr val="tx1"/>
                          </a:solidFill>
                          <a:latin typeface="BIZ UDPゴシック" panose="020B0400000000000000" pitchFamily="50" charset="-128"/>
                          <a:ea typeface="BIZ UDPゴシック" panose="020B0400000000000000" pitchFamily="50" charset="-128"/>
                        </a:rPr>
                      </a:br>
                      <a:r>
                        <a:rPr kumimoji="1" lang="ja-JP" altLang="en-US" sz="1100" b="0" dirty="0">
                          <a:solidFill>
                            <a:schemeClr val="tx1"/>
                          </a:solidFill>
                          <a:latin typeface="BIZ UDPゴシック" panose="020B0400000000000000" pitchFamily="50" charset="-128"/>
                          <a:ea typeface="BIZ UDPゴシック" panose="020B0400000000000000" pitchFamily="50" charset="-128"/>
                        </a:rPr>
                        <a:t>経営の促進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クレジット制度への理解、活用の促進に向けた周知</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・啓発</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・サプライチェーン全体での排出削減の取組推進</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indent="-84138"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84138" indent="-84138"/>
                      <a:r>
                        <a:rPr lang="ja-JP" altLang="en-US" sz="1100" dirty="0">
                          <a:solidFill>
                            <a:schemeClr val="tx1"/>
                          </a:solidFill>
                          <a:latin typeface="BIZ UDPゴシック" panose="020B0400000000000000" pitchFamily="50" charset="-128"/>
                          <a:ea typeface="BIZ UDPゴシック" panose="020B0400000000000000" pitchFamily="50" charset="-128"/>
                        </a:rPr>
                        <a:t>・事業者の設備投資への補助など脱炭素経営への転換を促進するための支援</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r>
                        <a:rPr lang="ja-JP" altLang="en-US" sz="1100" dirty="0">
                          <a:solidFill>
                            <a:schemeClr val="tx1"/>
                          </a:solidFill>
                          <a:latin typeface="BIZ UDPゴシック" panose="020B0400000000000000" pitchFamily="50" charset="-128"/>
                          <a:ea typeface="BIZ UDPゴシック" panose="020B0400000000000000" pitchFamily="50" charset="-128"/>
                        </a:rPr>
                        <a:t>・</a:t>
                      </a:r>
                      <a:r>
                        <a:rPr lang="en-US" altLang="ja-JP" sz="1100" dirty="0">
                          <a:solidFill>
                            <a:schemeClr val="tx1"/>
                          </a:solidFill>
                          <a:latin typeface="BIZ UDPゴシック" panose="020B0400000000000000" pitchFamily="50" charset="-128"/>
                          <a:ea typeface="BIZ UDPゴシック" panose="020B0400000000000000" pitchFamily="50" charset="-128"/>
                        </a:rPr>
                        <a:t>J-</a:t>
                      </a:r>
                      <a:r>
                        <a:rPr lang="ja-JP" altLang="en-US" sz="1100" dirty="0">
                          <a:solidFill>
                            <a:schemeClr val="tx1"/>
                          </a:solidFill>
                          <a:latin typeface="BIZ UDPゴシック" panose="020B0400000000000000" pitchFamily="50" charset="-128"/>
                          <a:ea typeface="BIZ UDPゴシック" panose="020B0400000000000000" pitchFamily="50" charset="-128"/>
                        </a:rPr>
                        <a:t>クレジット制度の活性化に向けた、審査機関数の増加等の体制強化　</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sp>
        <p:nvSpPr>
          <p:cNvPr id="24" name="正方形/長方形 23">
            <a:extLst>
              <a:ext uri="{FF2B5EF4-FFF2-40B4-BE49-F238E27FC236}">
                <a16:creationId xmlns:a16="http://schemas.microsoft.com/office/drawing/2014/main" id="{E08629A6-829B-4394-A30A-5CB52C1BBB3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カーボンニュートラル（事業者や府民の行動変容） </a:t>
            </a:r>
          </a:p>
        </p:txBody>
      </p:sp>
      <p:grpSp>
        <p:nvGrpSpPr>
          <p:cNvPr id="47" name="グループ化 46">
            <a:extLst>
              <a:ext uri="{FF2B5EF4-FFF2-40B4-BE49-F238E27FC236}">
                <a16:creationId xmlns:a16="http://schemas.microsoft.com/office/drawing/2014/main" id="{B1406B80-BB7A-4E81-A06D-8F4FC87D64EF}"/>
              </a:ext>
            </a:extLst>
          </p:cNvPr>
          <p:cNvGrpSpPr/>
          <p:nvPr/>
        </p:nvGrpSpPr>
        <p:grpSpPr>
          <a:xfrm>
            <a:off x="270309" y="911397"/>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7853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2" name="スライド番号プレースホルダー 1">
            <a:extLst>
              <a:ext uri="{FF2B5EF4-FFF2-40B4-BE49-F238E27FC236}">
                <a16:creationId xmlns:a16="http://schemas.microsoft.com/office/drawing/2014/main" id="{A5A2A4C8-75AE-474D-9A32-24C66EAC1751}"/>
              </a:ext>
            </a:extLst>
          </p:cNvPr>
          <p:cNvSpPr>
            <a:spLocks noGrp="1"/>
          </p:cNvSpPr>
          <p:nvPr>
            <p:ph type="sldNum" sz="quarter" idx="12"/>
          </p:nvPr>
        </p:nvSpPr>
        <p:spPr/>
        <p:txBody>
          <a:bodyPr/>
          <a:lstStyle/>
          <a:p>
            <a:fld id="{29F2EF1E-626E-4657-9017-205445D3C8E1}" type="slidenum">
              <a:rPr kumimoji="1" lang="ja-JP" altLang="en-US" smtClean="0"/>
              <a:t>35</a:t>
            </a:fld>
            <a:endParaRPr kumimoji="1" lang="ja-JP" altLang="en-US" dirty="0"/>
          </a:p>
        </p:txBody>
      </p:sp>
      <p:sp>
        <p:nvSpPr>
          <p:cNvPr id="11" name="テキスト ボックス 10">
            <a:extLst>
              <a:ext uri="{FF2B5EF4-FFF2-40B4-BE49-F238E27FC236}">
                <a16:creationId xmlns:a16="http://schemas.microsoft.com/office/drawing/2014/main" id="{BBA8D628-DA3F-460F-B5FE-A520A03E32A8}"/>
              </a:ext>
            </a:extLst>
          </p:cNvPr>
          <p:cNvSpPr txBox="1"/>
          <p:nvPr/>
        </p:nvSpPr>
        <p:spPr>
          <a:xfrm>
            <a:off x="270309" y="396412"/>
            <a:ext cx="9540000" cy="461665"/>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技術革新だけでは、温室効果ガス（ＣＯ</a:t>
            </a:r>
            <a:r>
              <a:rPr lang="ja-JP" altLang="en-US" sz="1200" baseline="-25000" dirty="0">
                <a:latin typeface="BIZ UDPゴシック" panose="020B0400000000000000" pitchFamily="50" charset="-128"/>
                <a:ea typeface="BIZ UDPゴシック" panose="020B0400000000000000" pitchFamily="50" charset="-128"/>
              </a:rPr>
              <a:t>２</a:t>
            </a:r>
            <a:r>
              <a:rPr lang="ja-JP" altLang="en-US" sz="1200" dirty="0">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）排出量の実質ゼロを達成することは困難であり、事業者や府民の行動変容が鍵となる。万博会場での「見える化」の取組などを契機に、引き続き脱炭素経営、脱炭素行動の定着・浸透をめざす。</a:t>
            </a:r>
          </a:p>
        </p:txBody>
      </p:sp>
    </p:spTree>
    <p:extLst>
      <p:ext uri="{BB962C8B-B14F-4D97-AF65-F5344CB8AC3E}">
        <p14:creationId xmlns:p14="http://schemas.microsoft.com/office/powerpoint/2010/main" val="7932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a:extLst>
              <a:ext uri="{FF2B5EF4-FFF2-40B4-BE49-F238E27FC236}">
                <a16:creationId xmlns:a16="http://schemas.microsoft.com/office/drawing/2014/main" id="{7001CB8A-01EE-4F2A-9773-DDF60D221F2D}"/>
              </a:ext>
            </a:extLst>
          </p:cNvPr>
          <p:cNvSpPr/>
          <p:nvPr/>
        </p:nvSpPr>
        <p:spPr>
          <a:xfrm flipV="1">
            <a:off x="180309" y="733304"/>
            <a:ext cx="285585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A608FB7-8720-4BE8-86A4-299693DCC182}"/>
              </a:ext>
            </a:extLst>
          </p:cNvPr>
          <p:cNvSpPr/>
          <p:nvPr/>
        </p:nvSpPr>
        <p:spPr>
          <a:xfrm>
            <a:off x="339117" y="1435301"/>
            <a:ext cx="9295950" cy="1397208"/>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脱炭素経営宣言制度の周知による事業者の脱炭素への意識向上・取組促進</a:t>
            </a:r>
            <a:endParaRPr lang="en-US" altLang="ja-JP" sz="1400" dirty="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（脱炭素経営宣言事業者：約</a:t>
            </a:r>
            <a:r>
              <a:rPr lang="en-US" altLang="ja-JP" sz="1400" dirty="0">
                <a:solidFill>
                  <a:prstClr val="black"/>
                </a:solidFill>
                <a:latin typeface="BIZ UDPゴシック" panose="020B0400000000000000" pitchFamily="50" charset="-128"/>
                <a:ea typeface="BIZ UDPゴシック" panose="020B0400000000000000" pitchFamily="50" charset="-128"/>
              </a:rPr>
              <a:t>10,500</a:t>
            </a:r>
            <a:r>
              <a:rPr lang="ja-JP" altLang="en-US" sz="1400" dirty="0">
                <a:solidFill>
                  <a:prstClr val="black"/>
                </a:solidFill>
                <a:latin typeface="BIZ UDPゴシック" panose="020B0400000000000000" pitchFamily="50" charset="-128"/>
                <a:ea typeface="BIZ UDPゴシック" panose="020B0400000000000000" pitchFamily="50" charset="-128"/>
              </a:rPr>
              <a:t>事業者 </a:t>
            </a:r>
            <a:r>
              <a:rPr lang="en-US" altLang="ja-JP" sz="1400" dirty="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令和７年</a:t>
            </a:r>
            <a:r>
              <a:rPr lang="en-US" altLang="ja-JP" sz="1400" dirty="0">
                <a:solidFill>
                  <a:prstClr val="black"/>
                </a:solidFill>
                <a:latin typeface="BIZ UDPゴシック" panose="020B0400000000000000" pitchFamily="50" charset="-128"/>
                <a:ea typeface="BIZ UDPゴシック" panose="020B0400000000000000" pitchFamily="50" charset="-128"/>
              </a:rPr>
              <a:t>10</a:t>
            </a:r>
            <a:r>
              <a:rPr lang="ja-JP" altLang="en-US" sz="1400" dirty="0">
                <a:solidFill>
                  <a:prstClr val="black"/>
                </a:solidFill>
                <a:latin typeface="BIZ UDPゴシック" panose="020B0400000000000000" pitchFamily="50" charset="-128"/>
                <a:ea typeface="BIZ UDPゴシック" panose="020B0400000000000000" pitchFamily="50" charset="-128"/>
              </a:rPr>
              <a:t>月</a:t>
            </a:r>
            <a:r>
              <a:rPr lang="en-US" altLang="ja-JP" sz="1400" dirty="0">
                <a:solidFill>
                  <a:prstClr val="black"/>
                </a:solidFill>
                <a:latin typeface="BIZ UDPゴシック" panose="020B0400000000000000" pitchFamily="50" charset="-128"/>
                <a:ea typeface="BIZ UDPゴシック" panose="020B0400000000000000" pitchFamily="50" charset="-128"/>
              </a:rPr>
              <a:t>13</a:t>
            </a:r>
            <a:r>
              <a:rPr lang="ja-JP" altLang="en-US" sz="1400" dirty="0">
                <a:solidFill>
                  <a:prstClr val="black"/>
                </a:solidFill>
                <a:latin typeface="BIZ UDPゴシック" panose="020B0400000000000000" pitchFamily="50" charset="-128"/>
                <a:ea typeface="BIZ UDPゴシック" panose="020B0400000000000000" pitchFamily="50" charset="-128"/>
              </a:rPr>
              <a:t>日時点））</a:t>
            </a:r>
            <a:endParaRPr lang="ja-JP" altLang="en-US"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・事業者のクレジット制度への理解促進</a:t>
            </a:r>
          </a:p>
          <a:p>
            <a:r>
              <a:rPr lang="ja-JP" altLang="en-US" sz="1400" dirty="0">
                <a:solidFill>
                  <a:schemeClr val="tx1"/>
                </a:solidFill>
                <a:latin typeface="BIZ UDPゴシック" panose="020B0400000000000000" pitchFamily="50" charset="-128"/>
                <a:ea typeface="BIZ UDPゴシック" panose="020B0400000000000000" pitchFamily="50" charset="-128"/>
              </a:rPr>
              <a:t>・製品の</a:t>
            </a:r>
            <a:r>
              <a:rPr lang="en-US" altLang="ja-JP" sz="1400" dirty="0">
                <a:solidFill>
                  <a:schemeClr val="tx1"/>
                </a:solidFill>
                <a:latin typeface="BIZ UDPゴシック" panose="020B0400000000000000" pitchFamily="50" charset="-128"/>
                <a:ea typeface="BIZ UDPゴシック" panose="020B0400000000000000" pitchFamily="50" charset="-128"/>
              </a:rPr>
              <a:t>CFP</a:t>
            </a:r>
            <a:r>
              <a:rPr lang="ja-JP" altLang="en-US" sz="1400" dirty="0">
                <a:solidFill>
                  <a:schemeClr val="tx1"/>
                </a:solidFill>
                <a:latin typeface="BIZ UDPゴシック" panose="020B0400000000000000" pitchFamily="50" charset="-128"/>
                <a:ea typeface="BIZ UDPゴシック" panose="020B0400000000000000" pitchFamily="50" charset="-128"/>
              </a:rPr>
              <a:t>算定のモデル事業の実施（６者、</a:t>
            </a:r>
            <a:r>
              <a:rPr lang="en-US" altLang="ja-JP" sz="1400" dirty="0">
                <a:solidFill>
                  <a:schemeClr val="tx1"/>
                </a:solidFill>
                <a:latin typeface="BIZ UDPゴシック" panose="020B0400000000000000" pitchFamily="50" charset="-128"/>
                <a:ea typeface="BIZ UDPゴシック" panose="020B0400000000000000" pitchFamily="50" charset="-128"/>
              </a:rPr>
              <a:t>25</a:t>
            </a:r>
            <a:r>
              <a:rPr lang="ja-JP" altLang="en-US" sz="1400" dirty="0">
                <a:solidFill>
                  <a:schemeClr val="tx1"/>
                </a:solidFill>
                <a:latin typeface="BIZ UDPゴシック" panose="020B0400000000000000" pitchFamily="50" charset="-128"/>
                <a:ea typeface="BIZ UDPゴシック" panose="020B0400000000000000" pitchFamily="50" charset="-128"/>
              </a:rPr>
              <a:t>製品）</a:t>
            </a:r>
          </a:p>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en-US" altLang="ja-JP" sz="1400" dirty="0">
                <a:solidFill>
                  <a:schemeClr val="tx1"/>
                </a:solidFill>
                <a:latin typeface="BIZ UDPゴシック" panose="020B0400000000000000" pitchFamily="50" charset="-128"/>
                <a:ea typeface="BIZ UDPゴシック" panose="020B0400000000000000" pitchFamily="50" charset="-128"/>
              </a:rPr>
              <a:t>ESG</a:t>
            </a:r>
            <a:r>
              <a:rPr lang="ja-JP" altLang="en-US" sz="1400" dirty="0">
                <a:solidFill>
                  <a:schemeClr val="tx1"/>
                </a:solidFill>
                <a:latin typeface="BIZ UDPゴシック" panose="020B0400000000000000" pitchFamily="50" charset="-128"/>
                <a:ea typeface="BIZ UDPゴシック" panose="020B0400000000000000" pitchFamily="50" charset="-128"/>
              </a:rPr>
              <a:t>投融資の活用促進に向けた産官金の対話の場を新たに設置して意見交換を実施</a:t>
            </a:r>
          </a:p>
        </p:txBody>
      </p:sp>
      <p:sp>
        <p:nvSpPr>
          <p:cNvPr id="29" name="ホームベース 4">
            <a:extLst>
              <a:ext uri="{FF2B5EF4-FFF2-40B4-BE49-F238E27FC236}">
                <a16:creationId xmlns:a16="http://schemas.microsoft.com/office/drawing/2014/main" id="{E0D4E41B-0063-4F26-B588-96C2CD058319}"/>
              </a:ext>
            </a:extLst>
          </p:cNvPr>
          <p:cNvSpPr/>
          <p:nvPr/>
        </p:nvSpPr>
        <p:spPr bwMode="gray">
          <a:xfrm>
            <a:off x="180673" y="470692"/>
            <a:ext cx="9609178" cy="234535"/>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Aft>
                <a:spcPts val="992"/>
              </a:spcAft>
            </a:pPr>
            <a:r>
              <a:rPr lang="ja-JP" altLang="en-US" sz="1400" b="1" dirty="0">
                <a:solidFill>
                  <a:prstClr val="black"/>
                </a:solidFill>
                <a:latin typeface="BIZ UDPゴシック" panose="020B0400000000000000" pitchFamily="50" charset="-128"/>
                <a:ea typeface="BIZ UDPゴシック" panose="020B0400000000000000" pitchFamily="50" charset="-128"/>
              </a:rPr>
              <a:t>□脱炭素経営・</a:t>
            </a:r>
            <a:r>
              <a:rPr lang="en-US" altLang="ja-JP" sz="1400" b="1" dirty="0">
                <a:solidFill>
                  <a:prstClr val="black"/>
                </a:solidFill>
                <a:latin typeface="BIZ UDPゴシック" panose="020B0400000000000000" pitchFamily="50" charset="-128"/>
                <a:ea typeface="BIZ UDPゴシック" panose="020B0400000000000000" pitchFamily="50" charset="-128"/>
              </a:rPr>
              <a:t>ESG</a:t>
            </a:r>
            <a:r>
              <a:rPr lang="ja-JP" altLang="en-US" sz="1400" b="1" dirty="0">
                <a:solidFill>
                  <a:prstClr val="black"/>
                </a:solidFill>
                <a:latin typeface="BIZ UDPゴシック" panose="020B0400000000000000" pitchFamily="50" charset="-128"/>
                <a:ea typeface="BIZ UDPゴシック" panose="020B0400000000000000" pitchFamily="50" charset="-128"/>
              </a:rPr>
              <a:t>投融資の普及</a:t>
            </a:r>
            <a:endParaRPr lang="en-US" altLang="ja-JP" sz="1400" b="1" dirty="0">
              <a:solidFill>
                <a:prstClr val="black"/>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81648" y="3590207"/>
            <a:ext cx="5358924" cy="3154710"/>
          </a:xfrm>
          <a:prstGeom prst="rect">
            <a:avLst/>
          </a:prstGeom>
          <a:noFill/>
        </p:spPr>
        <p:txBody>
          <a:bodyPr wrap="square">
            <a:spAutoFit/>
          </a:bodyPr>
          <a:lstStyle/>
          <a:p>
            <a:pPr marL="0" marR="0" indent="0" algn="l" rtl="0" eaLnBrk="1" fontAlgn="auto" latinLnBrk="0" hangingPunct="1">
              <a:spcBef>
                <a:spcPts val="0"/>
              </a:spcBef>
              <a:spcAft>
                <a:spcPts val="0"/>
              </a:spcAft>
            </a:pPr>
            <a:r>
              <a:rPr kumimoji="1" lang="ja-JP" altLang="en-US" sz="1400" b="1" dirty="0">
                <a:latin typeface="BIZ UDPゴシック" panose="020B0400000000000000" pitchFamily="50" charset="-128"/>
                <a:ea typeface="BIZ UDPゴシック" panose="020B0400000000000000" pitchFamily="50" charset="-128"/>
              </a:rPr>
              <a:t>▶</a:t>
            </a:r>
            <a:r>
              <a:rPr kumimoji="1" lang="ja-JP" altLang="ja-JP" sz="1400" b="1" i="0" u="none" strike="noStrike" kern="1200" dirty="0">
                <a:effectLst/>
                <a:latin typeface="BIZ UDPゴシック" panose="020B0400000000000000" pitchFamily="50" charset="-128"/>
                <a:ea typeface="BIZ UDPゴシック" panose="020B0400000000000000" pitchFamily="50" charset="-128"/>
              </a:rPr>
              <a:t>クレジットを活用した事業者による脱炭素経営促進</a:t>
            </a:r>
            <a:endParaRPr kumimoji="1" lang="en-US" altLang="ja-JP" sz="1400" b="1" i="0" u="none" strike="noStrike" kern="1200" dirty="0">
              <a:effectLst/>
              <a:latin typeface="BIZ UDPゴシック" panose="020B0400000000000000" pitchFamily="50" charset="-128"/>
              <a:ea typeface="BIZ UDPゴシック" panose="020B0400000000000000" pitchFamily="50" charset="-128"/>
            </a:endParaRPr>
          </a:p>
          <a:p>
            <a:pPr marL="182563" marR="0" indent="-92075" algn="l" rtl="0" eaLnBrk="1" fontAlgn="auto" latinLnBrk="0" hangingPunct="1">
              <a:spcBef>
                <a:spcPts val="0"/>
              </a:spcBef>
              <a:spcAft>
                <a:spcPts val="0"/>
              </a:spcAft>
            </a:pPr>
            <a:r>
              <a:rPr kumimoji="1" lang="ja-JP" altLang="en-US" sz="1200" b="0" i="0" u="none" strike="noStrike" kern="1200" dirty="0">
                <a:effectLst/>
                <a:latin typeface="BIZ UDPゴシック" panose="020B0400000000000000" pitchFamily="50" charset="-128"/>
                <a:ea typeface="BIZ UDPゴシック" panose="020B0400000000000000" pitchFamily="50" charset="-128"/>
              </a:rPr>
              <a:t>・</a:t>
            </a:r>
            <a:r>
              <a:rPr kumimoji="1" lang="ja-JP" altLang="en-US" sz="1200" b="0" i="0" u="none" kern="1200" dirty="0">
                <a:effectLst/>
                <a:latin typeface="BIZ UDPゴシック" panose="020B0400000000000000" pitchFamily="50" charset="-128"/>
                <a:ea typeface="BIZ UDPゴシック" panose="020B0400000000000000" pitchFamily="50" charset="-128"/>
              </a:rPr>
              <a:t>４８</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事業者が参加し、再エネ導入や省エネにより生じる環境価値を</a:t>
            </a:r>
            <a:endParaRPr kumimoji="1" lang="en-US" altLang="ja-JP" sz="1200" b="0" i="0" u="none" strike="noStrike" kern="1200" dirty="0">
              <a:effectLst/>
              <a:latin typeface="BIZ UDPゴシック" panose="020B0400000000000000" pitchFamily="50" charset="-128"/>
              <a:ea typeface="BIZ UDPゴシック" panose="020B0400000000000000" pitchFamily="50" charset="-128"/>
            </a:endParaRPr>
          </a:p>
          <a:p>
            <a:pPr marL="182563" marR="0" indent="-92075" algn="l" rtl="0" eaLnBrk="1" fontAlgn="auto" latinLnBrk="0" hangingPunct="1">
              <a:spcBef>
                <a:spcPts val="0"/>
              </a:spcBef>
              <a:spcAft>
                <a:spcPts val="0"/>
              </a:spcAft>
            </a:pPr>
            <a:r>
              <a:rPr kumimoji="1" lang="ja-JP" altLang="en-US" sz="1200" dirty="0">
                <a:latin typeface="BIZ UDPゴシック" panose="020B0400000000000000" pitchFamily="50" charset="-128"/>
                <a:ea typeface="BIZ UDPゴシック" panose="020B0400000000000000" pitchFamily="50" charset="-128"/>
              </a:rPr>
              <a:t>　</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クレジット化し、万博協会に寄付予定</a:t>
            </a:r>
            <a:endParaRPr lang="ja-JP" altLang="ja-JP" sz="1200" b="0" i="0" u="none" strike="noStrike" dirty="0">
              <a:effectLst/>
              <a:latin typeface="Arial" panose="020B0604020202020204" pitchFamily="34" charset="0"/>
            </a:endParaRPr>
          </a:p>
          <a:p>
            <a:pPr marL="182563" marR="0" lvl="0" indent="-92075" algn="l" defTabSz="914400" rtl="0" eaLnBrk="1" fontAlgn="t" latinLnBrk="0" hangingPunct="1">
              <a:lnSpc>
                <a:spcPct val="100000"/>
              </a:lnSpc>
              <a:spcBef>
                <a:spcPts val="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　</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　</a:t>
            </a:r>
            <a:r>
              <a:rPr kumimoji="1" lang="ja-JP" altLang="en-US" sz="1200" b="0" i="0" u="none" kern="1200" dirty="0">
                <a:effectLst/>
                <a:latin typeface="BIZ UDPゴシック" panose="020B0400000000000000" pitchFamily="50" charset="-128"/>
                <a:ea typeface="BIZ UDPゴシック" panose="020B0400000000000000" pitchFamily="50" charset="-128"/>
              </a:rPr>
              <a:t>クレジット創出量</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a:t>
            </a:r>
            <a:r>
              <a:rPr kumimoji="1" lang="en-US" altLang="ja-JP" sz="1200" b="0" i="0" u="none" strike="noStrike" kern="1200" dirty="0">
                <a:effectLst/>
                <a:latin typeface="BIZ UDPゴシック" panose="020B0400000000000000" pitchFamily="50" charset="-128"/>
                <a:ea typeface="BIZ UDPゴシック" panose="020B0400000000000000" pitchFamily="50" charset="-128"/>
              </a:rPr>
              <a:t>411t-CO</a:t>
            </a:r>
            <a:r>
              <a:rPr kumimoji="1" lang="en-US" altLang="ja-JP" sz="1200" b="0" i="0" u="none" strike="noStrike" kern="1200" baseline="-40000" dirty="0">
                <a:effectLst/>
                <a:latin typeface="BIZ UDPゴシック" panose="020B0400000000000000" pitchFamily="50" charset="-128"/>
                <a:ea typeface="BIZ UDPゴシック" panose="020B0400000000000000" pitchFamily="50" charset="-128"/>
              </a:rPr>
              <a:t>2</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（令和</a:t>
            </a:r>
            <a:r>
              <a:rPr kumimoji="1" lang="en-US" altLang="ja-JP" sz="1200" b="0" i="0" u="none" strike="noStrike" kern="1200" dirty="0">
                <a:effectLst/>
                <a:latin typeface="BIZ UDPゴシック" panose="020B0400000000000000" pitchFamily="50" charset="-128"/>
                <a:ea typeface="BIZ UDPゴシック" panose="020B0400000000000000" pitchFamily="50" charset="-128"/>
              </a:rPr>
              <a:t>6</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年</a:t>
            </a:r>
            <a:r>
              <a:rPr lang="ja-JP" altLang="en-US" sz="1200" dirty="0">
                <a:latin typeface="BIZ UDPゴシック" panose="020B0400000000000000" pitchFamily="50" charset="-128"/>
                <a:ea typeface="BIZ UDPゴシック" panose="020B0400000000000000" pitchFamily="50" charset="-128"/>
              </a:rPr>
              <a:t>度末</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時点）</a:t>
            </a:r>
            <a:endParaRPr kumimoji="1" lang="en-US" altLang="ja-JP" sz="1200" b="0" i="0" u="none" strike="noStrike" kern="1200" dirty="0">
              <a:effectLst/>
              <a:latin typeface="BIZ UDPゴシック" panose="020B0400000000000000" pitchFamily="50" charset="-128"/>
              <a:ea typeface="BIZ UDPゴシック" panose="020B0400000000000000" pitchFamily="50" charset="-128"/>
            </a:endParaRPr>
          </a:p>
          <a:p>
            <a:pPr marL="182563" marR="0" lvl="0" indent="-92075" algn="l" defTabSz="914400" rtl="0" eaLnBrk="1" fontAlgn="t" latinLnBrk="0" hangingPunct="1">
              <a:lnSpc>
                <a:spcPct val="100000"/>
              </a:lnSpc>
              <a:spcBef>
                <a:spcPts val="600"/>
              </a:spcBef>
              <a:spcAft>
                <a:spcPts val="0"/>
              </a:spcAft>
              <a:buClrTx/>
              <a:buSzTx/>
              <a:buFontTx/>
              <a:buNone/>
              <a:tabLst/>
              <a:defRPr/>
            </a:pPr>
            <a:r>
              <a:rPr lang="ja-JP" altLang="en-US" sz="1200" dirty="0">
                <a:latin typeface="BIZ UDPゴシック" panose="020B0400000000000000" pitchFamily="50" charset="-128"/>
                <a:ea typeface="BIZ UDPゴシック" panose="020B0400000000000000" pitchFamily="50" charset="-128"/>
              </a:rPr>
              <a:t>・事業を通じて府域事業者の「</a:t>
            </a:r>
            <a:r>
              <a:rPr lang="en-US" altLang="ja-JP" sz="1200" dirty="0">
                <a:latin typeface="BIZ UDPゴシック" panose="020B0400000000000000" pitchFamily="50" charset="-128"/>
                <a:ea typeface="BIZ UDPゴシック" panose="020B0400000000000000" pitchFamily="50" charset="-128"/>
              </a:rPr>
              <a:t>J-</a:t>
            </a:r>
            <a:r>
              <a:rPr lang="ja-JP" altLang="en-US" sz="1200" dirty="0">
                <a:latin typeface="BIZ UDPゴシック" panose="020B0400000000000000" pitchFamily="50" charset="-128"/>
                <a:ea typeface="BIZ UDPゴシック" panose="020B0400000000000000" pitchFamily="50" charset="-128"/>
              </a:rPr>
              <a:t>クレジット制度」への理解を深め、制度活用による脱炭素化の意欲的な取組を促進</a:t>
            </a:r>
            <a:endParaRPr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br>
              <a:rPr kumimoji="1" lang="en-US" altLang="ja-JP" sz="1200" b="0" i="0" u="none" strike="noStrike" kern="1200" dirty="0">
                <a:effectLst/>
                <a:latin typeface="BIZ UDPゴシック" panose="020B0400000000000000" pitchFamily="50" charset="-128"/>
                <a:ea typeface="BIZ UDPゴシック" panose="020B0400000000000000" pitchFamily="50" charset="-128"/>
              </a:rPr>
            </a:br>
            <a:r>
              <a:rPr kumimoji="1" lang="ja-JP" altLang="en-US"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事業者の脱炭素経営の促進</a:t>
            </a:r>
            <a:endParaRPr kumimoji="1" lang="en-US" altLang="ja-JP" sz="14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rPr>
              <a:t>・</a:t>
            </a:r>
            <a:r>
              <a:rPr kumimoji="1" lang="ja-JP" altLang="en-US" sz="12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rPr>
              <a:t>事業者の脱炭素化の取組を促進するため、脱炭素経営宣言登録制度を</a:t>
            </a:r>
            <a:endParaRPr kumimoji="1" lang="en-US" altLang="ja-JP" sz="12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Arial" panose="020B0604020202020204" pitchFamily="34" charset="0"/>
                <a:ea typeface="BIZ UDPゴシック" panose="020B0400000000000000" pitchFamily="50" charset="-128"/>
              </a:rPr>
              <a:t>　</a:t>
            </a:r>
            <a:r>
              <a:rPr kumimoji="1" lang="ja-JP" altLang="en-US" sz="12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rPr>
              <a:t>令和５年度に創設し、地域の関係機関と連携して脱炭素経営を支援</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indent="-92075">
              <a:defRPr/>
            </a:pPr>
            <a:r>
              <a:rPr lang="ja-JP" altLang="en-US" sz="1200" dirty="0">
                <a:latin typeface="BIZ UDPゴシック" panose="020B0400000000000000" pitchFamily="50" charset="-128"/>
                <a:ea typeface="BIZ UDPゴシック" panose="020B0400000000000000" pitchFamily="50" charset="-128"/>
              </a:rPr>
              <a:t>　</a:t>
            </a:r>
            <a:r>
              <a:rPr kumimoji="1" lang="ja-JP" altLang="ja-JP" sz="1200" b="0" i="0" u="none" strike="noStrike" kern="1200" dirty="0">
                <a:effectLst/>
                <a:latin typeface="BIZ UDPゴシック" panose="020B0400000000000000" pitchFamily="50" charset="-128"/>
                <a:ea typeface="BIZ UDPゴシック" panose="020B0400000000000000" pitchFamily="50" charset="-128"/>
              </a:rPr>
              <a:t>→　</a:t>
            </a:r>
            <a:r>
              <a:rPr kumimoji="1" lang="ja-JP" altLang="en-US" sz="1200" b="0" i="0" u="none" strike="noStrike" kern="1200" dirty="0">
                <a:effectLst/>
                <a:latin typeface="BIZ UDPゴシック" panose="020B0400000000000000" pitchFamily="50" charset="-128"/>
                <a:ea typeface="BIZ UDPゴシック" panose="020B0400000000000000" pitchFamily="50" charset="-128"/>
              </a:rPr>
              <a:t>宣言事業者数：</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約</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10,500</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事業者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令和７年</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時点）</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marR="0" lvl="0" indent="-9207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rPr>
              <a:t>・</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宣言事業者には、</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登録証の発行や府</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HP</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による</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PR</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支援をはじめ、</a:t>
            </a:r>
            <a:endPar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marR="0" lvl="0" indent="-92075"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ESG</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融資等に関する</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情報発信や設備補助など様々な支援を実施</a:t>
            </a:r>
            <a:endParaRPr kumimoji="1" lang="en-US" altLang="ja-JP" sz="12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mn-cs"/>
            </a:endParaRPr>
          </a:p>
          <a:p>
            <a:pPr marL="182563" marR="0" lvl="0" indent="-9207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Arial" panose="020B0604020202020204" pitchFamily="34" charset="0"/>
                <a:ea typeface="BIZ UDPゴシック" panose="020B0400000000000000" pitchFamily="50" charset="-128"/>
                <a:cs typeface="+mn-cs"/>
              </a:rPr>
              <a:t>・</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製品の</a:t>
            </a:r>
            <a: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CFP</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算定、削減に取り組む企業</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へ</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の支援として、</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算定シートやモデル</a:t>
            </a:r>
            <a:br>
              <a:rPr kumimoji="1"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事例集の作成・公表や</a:t>
            </a:r>
            <a:r>
              <a:rPr kumimoji="1" lang="ja-JP"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セミナー等を</a:t>
            </a:r>
            <a:r>
              <a:rPr kumimoji="1"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実施（セミナー２回、ワークショップ８回）　</a:t>
            </a:r>
            <a:endParaRPr kumimoji="1" lang="ja-JP" altLang="ja-JP" sz="1200" b="0" i="0" u="none" strike="noStrike" kern="1200" cap="none" spc="0" normalizeH="0" baseline="0" noProof="0" dirty="0">
              <a:ln>
                <a:noFill/>
              </a:ln>
              <a:effectLst/>
              <a:uLnTx/>
              <a:uFillTx/>
              <a:latin typeface="Arial" panose="020B0604020202020204" pitchFamily="34" charset="0"/>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99F6B837-79D6-49E1-BEE5-6C97D0EB4CE5}"/>
              </a:ext>
            </a:extLst>
          </p:cNvPr>
          <p:cNvSpPr/>
          <p:nvPr/>
        </p:nvSpPr>
        <p:spPr>
          <a:xfrm>
            <a:off x="5351270" y="4368442"/>
            <a:ext cx="4549039" cy="37577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クレジットを活用した事業者による脱炭素経営促進事業スキーム図</a:t>
            </a:r>
          </a:p>
        </p:txBody>
      </p:sp>
      <p:sp>
        <p:nvSpPr>
          <p:cNvPr id="42" name="正方形/長方形 41">
            <a:extLst>
              <a:ext uri="{FF2B5EF4-FFF2-40B4-BE49-F238E27FC236}">
                <a16:creationId xmlns:a16="http://schemas.microsoft.com/office/drawing/2014/main" id="{805662D7-E8F4-48D9-95BD-E7FA8DF971F2}"/>
              </a:ext>
            </a:extLst>
          </p:cNvPr>
          <p:cNvSpPr/>
          <p:nvPr/>
        </p:nvSpPr>
        <p:spPr>
          <a:xfrm>
            <a:off x="5572829" y="6577322"/>
            <a:ext cx="1709951" cy="24285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脱炭素経営宣言チラシ</a:t>
            </a:r>
          </a:p>
        </p:txBody>
      </p:sp>
      <p:sp>
        <p:nvSpPr>
          <p:cNvPr id="43" name="正方形/長方形 42">
            <a:extLst>
              <a:ext uri="{FF2B5EF4-FFF2-40B4-BE49-F238E27FC236}">
                <a16:creationId xmlns:a16="http://schemas.microsoft.com/office/drawing/2014/main" id="{2B0A674F-733C-4005-BE98-A35AB209F4E4}"/>
              </a:ext>
            </a:extLst>
          </p:cNvPr>
          <p:cNvSpPr/>
          <p:nvPr/>
        </p:nvSpPr>
        <p:spPr>
          <a:xfrm>
            <a:off x="7789845" y="6607193"/>
            <a:ext cx="1372475" cy="24285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CFP</a:t>
            </a:r>
            <a:r>
              <a:rPr lang="ja-JP" altLang="en-US" sz="1000" dirty="0">
                <a:latin typeface="BIZ UDPゴシック" panose="020B0400000000000000" pitchFamily="50" charset="-128"/>
                <a:ea typeface="BIZ UDPゴシック" panose="020B0400000000000000" pitchFamily="50" charset="-128"/>
              </a:rPr>
              <a:t>セミナー</a:t>
            </a:r>
          </a:p>
        </p:txBody>
      </p:sp>
      <p:pic>
        <p:nvPicPr>
          <p:cNvPr id="44" name="図 43">
            <a:extLst>
              <a:ext uri="{FF2B5EF4-FFF2-40B4-BE49-F238E27FC236}">
                <a16:creationId xmlns:a16="http://schemas.microsoft.com/office/drawing/2014/main" id="{87AAF29F-F574-40E3-8318-7418380B102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28798" y="3169693"/>
            <a:ext cx="3993984" cy="1280347"/>
          </a:xfrm>
          <a:prstGeom prst="rect">
            <a:avLst/>
          </a:prstGeom>
        </p:spPr>
      </p:pic>
      <p:pic>
        <p:nvPicPr>
          <p:cNvPr id="45" name="図 44">
            <a:extLst>
              <a:ext uri="{FF2B5EF4-FFF2-40B4-BE49-F238E27FC236}">
                <a16:creationId xmlns:a16="http://schemas.microsoft.com/office/drawing/2014/main" id="{6EED3901-9598-4B24-A990-01F77A9EF06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508417" y="5165326"/>
            <a:ext cx="1935332" cy="1401667"/>
          </a:xfrm>
          <a:prstGeom prst="rect">
            <a:avLst/>
          </a:prstGeom>
        </p:spPr>
      </p:pic>
      <p:pic>
        <p:nvPicPr>
          <p:cNvPr id="46" name="図 45">
            <a:extLst>
              <a:ext uri="{FF2B5EF4-FFF2-40B4-BE49-F238E27FC236}">
                <a16:creationId xmlns:a16="http://schemas.microsoft.com/office/drawing/2014/main" id="{C98D0094-D299-4765-A788-814F3AD10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4904" y="4831056"/>
            <a:ext cx="1245803" cy="1762208"/>
          </a:xfrm>
          <a:prstGeom prst="rect">
            <a:avLst/>
          </a:prstGeom>
        </p:spPr>
      </p:pic>
      <p:sp>
        <p:nvSpPr>
          <p:cNvPr id="3" name="スライド番号プレースホルダー 2">
            <a:extLst>
              <a:ext uri="{FF2B5EF4-FFF2-40B4-BE49-F238E27FC236}">
                <a16:creationId xmlns:a16="http://schemas.microsoft.com/office/drawing/2014/main" id="{C295B36D-85BB-4A1F-AB3F-5422B7C02C5B}"/>
              </a:ext>
            </a:extLst>
          </p:cNvPr>
          <p:cNvSpPr>
            <a:spLocks noGrp="1"/>
          </p:cNvSpPr>
          <p:nvPr>
            <p:ph type="sldNum" sz="quarter" idx="12"/>
          </p:nvPr>
        </p:nvSpPr>
        <p:spPr/>
        <p:txBody>
          <a:bodyPr/>
          <a:lstStyle/>
          <a:p>
            <a:fld id="{29F2EF1E-626E-4657-9017-205445D3C8E1}" type="slidenum">
              <a:rPr kumimoji="1" lang="ja-JP" altLang="en-US" smtClean="0"/>
              <a:t>36</a:t>
            </a:fld>
            <a:endParaRPr kumimoji="1" lang="ja-JP" altLang="en-US" dirty="0"/>
          </a:p>
        </p:txBody>
      </p:sp>
      <p:sp>
        <p:nvSpPr>
          <p:cNvPr id="16" name="楕円 15">
            <a:extLst>
              <a:ext uri="{FF2B5EF4-FFF2-40B4-BE49-F238E27FC236}">
                <a16:creationId xmlns:a16="http://schemas.microsoft.com/office/drawing/2014/main" id="{30BB7A83-1E12-4CBA-96C7-733B284D280F}"/>
              </a:ext>
            </a:extLst>
          </p:cNvPr>
          <p:cNvSpPr/>
          <p:nvPr/>
        </p:nvSpPr>
        <p:spPr>
          <a:xfrm>
            <a:off x="180309" y="880685"/>
            <a:ext cx="2267464" cy="4287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17" name="楕円 16">
            <a:extLst>
              <a:ext uri="{FF2B5EF4-FFF2-40B4-BE49-F238E27FC236}">
                <a16:creationId xmlns:a16="http://schemas.microsoft.com/office/drawing/2014/main" id="{BF380630-5021-4867-8096-2B6767798BB6}"/>
              </a:ext>
            </a:extLst>
          </p:cNvPr>
          <p:cNvSpPr/>
          <p:nvPr/>
        </p:nvSpPr>
        <p:spPr>
          <a:xfrm>
            <a:off x="210554" y="3059244"/>
            <a:ext cx="2267464" cy="4129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18" name="正方形/長方形 17">
            <a:extLst>
              <a:ext uri="{FF2B5EF4-FFF2-40B4-BE49-F238E27FC236}">
                <a16:creationId xmlns:a16="http://schemas.microsoft.com/office/drawing/2014/main" id="{2E9FE1D1-52C2-4765-9B83-58078A12CE10}"/>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カーボンニュートラル（事業者や府民の行動変容） </a:t>
            </a:r>
          </a:p>
        </p:txBody>
      </p:sp>
    </p:spTree>
    <p:extLst>
      <p:ext uri="{BB962C8B-B14F-4D97-AF65-F5344CB8AC3E}">
        <p14:creationId xmlns:p14="http://schemas.microsoft.com/office/powerpoint/2010/main" val="3741559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42383166"/>
              </p:ext>
            </p:extLst>
          </p:nvPr>
        </p:nvGraphicFramePr>
        <p:xfrm>
          <a:off x="313267" y="1170283"/>
          <a:ext cx="9587042" cy="5609286"/>
        </p:xfrm>
        <a:graphic>
          <a:graphicData uri="http://schemas.openxmlformats.org/drawingml/2006/table">
            <a:tbl>
              <a:tblPr>
                <a:tableStyleId>{2D5ABB26-0587-4C30-8999-92F81FD0307C}</a:tableStyleId>
              </a:tblPr>
              <a:tblGrid>
                <a:gridCol w="2494797">
                  <a:extLst>
                    <a:ext uri="{9D8B030D-6E8A-4147-A177-3AD203B41FA5}">
                      <a16:colId xmlns:a16="http://schemas.microsoft.com/office/drawing/2014/main" val="901775203"/>
                    </a:ext>
                  </a:extLst>
                </a:gridCol>
                <a:gridCol w="3165150">
                  <a:extLst>
                    <a:ext uri="{9D8B030D-6E8A-4147-A177-3AD203B41FA5}">
                      <a16:colId xmlns:a16="http://schemas.microsoft.com/office/drawing/2014/main" val="2895380761"/>
                    </a:ext>
                  </a:extLst>
                </a:gridCol>
                <a:gridCol w="3927095">
                  <a:extLst>
                    <a:ext uri="{9D8B030D-6E8A-4147-A177-3AD203B41FA5}">
                      <a16:colId xmlns:a16="http://schemas.microsoft.com/office/drawing/2014/main" val="925580270"/>
                    </a:ext>
                  </a:extLst>
                </a:gridCol>
              </a:tblGrid>
              <a:tr h="5609286">
                <a:tc>
                  <a:txBody>
                    <a:bodyPr/>
                    <a:lstStyle/>
                    <a:p>
                      <a:pPr marL="0" indent="0">
                        <a:lnSpc>
                          <a:spcPct val="100000"/>
                        </a:lnSpc>
                        <a:spcBef>
                          <a:spcPts val="0"/>
                        </a:spcBef>
                        <a:spcAft>
                          <a:spcPts val="0"/>
                        </a:spcAft>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□脱炭素行動の定着</a:t>
                      </a:r>
                    </a:p>
                    <a:p>
                      <a:pPr marL="84138" indent="-84138">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・日常生活における幅広い製品や</a:t>
                      </a:r>
                      <a:br>
                        <a:rPr kumimoji="1" lang="en-US" altLang="ja-JP" sz="1100" dirty="0">
                          <a:solidFill>
                            <a:schemeClr val="tx1"/>
                          </a:solidFill>
                          <a:latin typeface="BIZ UDPゴシック" panose="020B0400000000000000" pitchFamily="50" charset="-128"/>
                          <a:ea typeface="BIZ UDPゴシック" panose="020B0400000000000000" pitchFamily="50" charset="-128"/>
                        </a:rPr>
                      </a:br>
                      <a:r>
                        <a:rPr kumimoji="1" lang="ja-JP" altLang="en-US" sz="1100" dirty="0">
                          <a:solidFill>
                            <a:schemeClr val="tx1"/>
                          </a:solidFill>
                          <a:latin typeface="BIZ UDPゴシック" panose="020B0400000000000000" pitchFamily="50" charset="-128"/>
                          <a:ea typeface="BIZ UDPゴシック" panose="020B0400000000000000" pitchFamily="50" charset="-128"/>
                        </a:rPr>
                        <a:t>サービス等において、</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排出量を見える化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lnSpc>
                          <a:spcPct val="100000"/>
                        </a:lnSpc>
                        <a:spcBef>
                          <a:spcPts val="0"/>
                        </a:spcBef>
                        <a:spcAft>
                          <a:spcPts val="0"/>
                        </a:spcAft>
                        <a:buFontTx/>
                        <a:buNone/>
                      </a:pPr>
                      <a:r>
                        <a:rPr kumimoji="1" lang="ja-JP" altLang="en-US" sz="1100" dirty="0">
                          <a:solidFill>
                            <a:schemeClr val="tx1"/>
                          </a:solidFill>
                          <a:latin typeface="BIZ UDPゴシック" panose="020B0400000000000000" pitchFamily="50" charset="-128"/>
                          <a:ea typeface="BIZ UDPゴシック" panose="020B0400000000000000" pitchFamily="50" charset="-128"/>
                        </a:rPr>
                        <a:t>・</a:t>
                      </a:r>
                      <a:r>
                        <a:rPr kumimoji="1" lang="en-US" altLang="ja-JP" sz="1100" u="none"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削減効果の製品表示や価格等への反映が広く普及し、府民による脱炭素に配慮した消費選択行動が浸透</a:t>
                      </a:r>
                    </a:p>
                    <a:p>
                      <a:pPr marL="185738" marR="0" lvl="0" indent="-185738"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endParaRPr kumimoji="0" lang="en-US" altLang="ja-JP"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00000"/>
                        </a:lnSpc>
                        <a:spcBef>
                          <a:spcPts val="0"/>
                        </a:spcBef>
                        <a:spcAft>
                          <a:spcPts val="0"/>
                        </a:spcAft>
                        <a:buFont typeface="Wingdings" panose="05000000000000000000" pitchFamily="2" charset="2"/>
                        <a:buNone/>
                      </a:pP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59937"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182563" marR="0" lvl="0" indent="-182563" algn="l" defTabSz="959937"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lang="en-US" altLang="ja-JP" sz="1200" b="1" dirty="0">
                          <a:solidFill>
                            <a:schemeClr val="tx1"/>
                          </a:solidFill>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200" b="1" dirty="0">
                          <a:solidFill>
                            <a:schemeClr val="tx1"/>
                          </a:solidFill>
                          <a:latin typeface="BIZ UDPゴシック" panose="020B0400000000000000" pitchFamily="50" charset="-128"/>
                          <a:ea typeface="BIZ UDPゴシック" panose="020B0400000000000000" pitchFamily="50" charset="-128"/>
                        </a:rPr>
                        <a:t>削減効果の見える化や</a:t>
                      </a:r>
                      <a:r>
                        <a:rPr lang="en-US" altLang="ja-JP" sz="1200" b="1" dirty="0">
                          <a:solidFill>
                            <a:schemeClr val="tx1"/>
                          </a:solidFill>
                          <a:latin typeface="BIZ UDPゴシック" panose="020B0400000000000000" pitchFamily="50" charset="-128"/>
                          <a:ea typeface="BIZ UDPゴシック" panose="020B0400000000000000" pitchFamily="50" charset="-128"/>
                        </a:rPr>
                        <a:t>CFP</a:t>
                      </a:r>
                      <a:r>
                        <a:rPr lang="ja-JP" altLang="en-US" sz="1200" b="1" dirty="0">
                          <a:solidFill>
                            <a:schemeClr val="tx1"/>
                          </a:solidFill>
                          <a:latin typeface="BIZ UDPゴシック" panose="020B0400000000000000" pitchFamily="50" charset="-128"/>
                          <a:ea typeface="BIZ UDPゴシック" panose="020B0400000000000000" pitchFamily="50" charset="-128"/>
                        </a:rPr>
                        <a:t>（カーボンフットプリント）を表示した商品・サービスの普及啓発による府民の行動変容促進</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959937" rtl="0" eaLnBrk="1" fontAlgn="auto" latinLnBrk="0" hangingPunct="1">
                        <a:lnSpc>
                          <a:spcPct val="100000"/>
                        </a:lnSpc>
                        <a:spcBef>
                          <a:spcPts val="0"/>
                        </a:spcBef>
                        <a:spcAft>
                          <a:spcPts val="60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▶アプリに表示される</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削減効果を府ダッシュボードで見える化することにより府民の行動</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変容を促進</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0"/>
                        </a:spcBef>
                        <a:spcAft>
                          <a:spcPts val="600"/>
                        </a:spcAft>
                      </a:pPr>
                      <a:r>
                        <a:rPr lang="ja-JP" altLang="en-US" sz="1100" dirty="0">
                          <a:solidFill>
                            <a:schemeClr val="tx1"/>
                          </a:solidFill>
                          <a:latin typeface="BIZ UDPゴシック" panose="020B0400000000000000" pitchFamily="50" charset="-128"/>
                          <a:ea typeface="BIZ UDPゴシック" panose="020B0400000000000000" pitchFamily="50" charset="-128"/>
                        </a:rPr>
                        <a:t>▶府内各地で</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を表示した商品・サービスや</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普及啓発を展開することで、事業者や府民の</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環境配慮行動を促進</a:t>
                      </a:r>
                    </a:p>
                    <a:p>
                      <a:pPr marL="84138" indent="-84138">
                        <a:spcBef>
                          <a:spcPts val="0"/>
                        </a:spcBef>
                        <a:spcAft>
                          <a:spcPts val="600"/>
                        </a:spcAft>
                      </a:pPr>
                      <a:r>
                        <a:rPr lang="ja-JP" altLang="en-US" sz="1100" dirty="0">
                          <a:solidFill>
                            <a:schemeClr val="tx1"/>
                          </a:solidFill>
                          <a:latin typeface="BIZ UDPゴシック" panose="020B0400000000000000" pitchFamily="50" charset="-128"/>
                          <a:ea typeface="BIZ UDPゴシック" panose="020B0400000000000000" pitchFamily="50" charset="-128"/>
                        </a:rPr>
                        <a:t>▶シェアサイクルや衣料品のリユース・リサイクルを行う民間事業者等と連携して新たな</a:t>
                      </a:r>
                      <a:r>
                        <a:rPr lang="en-US" altLang="ja-JP" sz="1100" dirty="0">
                          <a:solidFill>
                            <a:schemeClr val="tx1"/>
                          </a:solidFill>
                          <a:latin typeface="BIZ UDPゴシック" panose="020B0400000000000000" pitchFamily="50" charset="-128"/>
                          <a:ea typeface="BIZ UDPゴシック" panose="020B0400000000000000" pitchFamily="50" charset="-128"/>
                        </a:rPr>
                        <a:t>CFP</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表示を開始し、循環型経済への移行を促進</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（令和</a:t>
                      </a:r>
                      <a:r>
                        <a:rPr lang="en-US" altLang="ja-JP" sz="1100" dirty="0">
                          <a:solidFill>
                            <a:schemeClr val="tx1"/>
                          </a:solidFill>
                          <a:latin typeface="BIZ UDPゴシック" panose="020B0400000000000000" pitchFamily="50" charset="-128"/>
                          <a:ea typeface="BIZ UDPゴシック" panose="020B0400000000000000" pitchFamily="50" charset="-128"/>
                        </a:rPr>
                        <a:t>7</a:t>
                      </a:r>
                      <a:r>
                        <a:rPr lang="ja-JP" altLang="en-US" sz="1100" dirty="0">
                          <a:solidFill>
                            <a:schemeClr val="tx1"/>
                          </a:solidFill>
                          <a:latin typeface="BIZ UDPゴシック" panose="020B0400000000000000" pitchFamily="50" charset="-128"/>
                          <a:ea typeface="BIZ UDPゴシック" panose="020B0400000000000000" pitchFamily="50" charset="-128"/>
                        </a:rPr>
                        <a:t>年</a:t>
                      </a:r>
                      <a:r>
                        <a:rPr lang="en-US" altLang="ja-JP" sz="1100" dirty="0">
                          <a:solidFill>
                            <a:schemeClr val="tx1"/>
                          </a:solidFill>
                          <a:latin typeface="BIZ UDPゴシック" panose="020B0400000000000000" pitchFamily="50" charset="-128"/>
                          <a:ea typeface="BIZ UDPゴシック" panose="020B0400000000000000" pitchFamily="50" charset="-128"/>
                        </a:rPr>
                        <a:t>10</a:t>
                      </a:r>
                      <a:r>
                        <a:rPr lang="ja-JP" altLang="en-US" sz="1100" dirty="0">
                          <a:solidFill>
                            <a:schemeClr val="tx1"/>
                          </a:solidFill>
                          <a:latin typeface="BIZ UDPゴシック" panose="020B0400000000000000" pitchFamily="50" charset="-128"/>
                          <a:ea typeface="BIZ UDPゴシック" panose="020B0400000000000000" pitchFamily="50" charset="-128"/>
                        </a:rPr>
                        <a:t>月</a:t>
                      </a:r>
                      <a:r>
                        <a:rPr lang="en-US" altLang="ja-JP" sz="1100" dirty="0">
                          <a:solidFill>
                            <a:schemeClr val="tx1"/>
                          </a:solidFill>
                          <a:latin typeface="BIZ UDPゴシック" panose="020B0400000000000000" pitchFamily="50" charset="-128"/>
                          <a:ea typeface="BIZ UDPゴシック" panose="020B0400000000000000" pitchFamily="50" charset="-128"/>
                        </a:rPr>
                        <a:t>13</a:t>
                      </a:r>
                      <a:r>
                        <a:rPr lang="ja-JP" altLang="en-US" sz="1100" dirty="0">
                          <a:solidFill>
                            <a:schemeClr val="tx1"/>
                          </a:solidFill>
                          <a:latin typeface="BIZ UDPゴシック" panose="020B0400000000000000" pitchFamily="50" charset="-128"/>
                          <a:ea typeface="BIZ UDPゴシック" panose="020B0400000000000000" pitchFamily="50" charset="-128"/>
                        </a:rPr>
                        <a:t>日現在、参画事業者</a:t>
                      </a:r>
                      <a:r>
                        <a:rPr lang="en-US" altLang="ja-JP" sz="1100" dirty="0">
                          <a:solidFill>
                            <a:schemeClr val="tx1"/>
                          </a:solidFill>
                          <a:latin typeface="BIZ UDPゴシック" panose="020B0400000000000000" pitchFamily="50" charset="-128"/>
                          <a:ea typeface="BIZ UDPゴシック" panose="020B0400000000000000" pitchFamily="50" charset="-128"/>
                        </a:rPr>
                        <a:t>19</a:t>
                      </a:r>
                      <a:r>
                        <a:rPr lang="ja-JP" altLang="en-US" sz="1100" dirty="0">
                          <a:solidFill>
                            <a:schemeClr val="tx1"/>
                          </a:solidFill>
                          <a:latin typeface="BIZ UDPゴシック" panose="020B0400000000000000" pitchFamily="50" charset="-128"/>
                          <a:ea typeface="BIZ UDPゴシック" panose="020B0400000000000000" pitchFamily="50" charset="-128"/>
                        </a:rPr>
                        <a:t>事業者、</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表示</a:t>
                      </a:r>
                      <a:r>
                        <a:rPr lang="en-US" altLang="ja-JP" sz="1100" dirty="0">
                          <a:solidFill>
                            <a:schemeClr val="tx1"/>
                          </a:solidFill>
                          <a:latin typeface="BIZ UDPゴシック" panose="020B0400000000000000" pitchFamily="50" charset="-128"/>
                          <a:ea typeface="BIZ UDPゴシック" panose="020B0400000000000000" pitchFamily="50" charset="-128"/>
                        </a:rPr>
                        <a:t>200</a:t>
                      </a:r>
                      <a:r>
                        <a:rPr lang="ja-JP" altLang="en-US" sz="1100" dirty="0">
                          <a:solidFill>
                            <a:schemeClr val="tx1"/>
                          </a:solidFill>
                          <a:latin typeface="BIZ UDPゴシック" panose="020B0400000000000000" pitchFamily="50" charset="-128"/>
                          <a:ea typeface="BIZ UDPゴシック" panose="020B0400000000000000" pitchFamily="50" charset="-128"/>
                        </a:rPr>
                        <a:t>か所以上、</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表示商品数</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１７０製品）</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spcBef>
                          <a:spcPts val="0"/>
                        </a:spcBef>
                        <a:spcAft>
                          <a:spcPts val="600"/>
                        </a:spcAft>
                      </a:pPr>
                      <a:r>
                        <a:rPr lang="ja-JP" altLang="en-US" sz="1100" dirty="0">
                          <a:solidFill>
                            <a:schemeClr val="tx1"/>
                          </a:solidFill>
                          <a:latin typeface="BIZ UDPゴシック" panose="020B0400000000000000" pitchFamily="50" charset="-128"/>
                          <a:ea typeface="BIZ UDPゴシック" panose="020B0400000000000000" pitchFamily="50" charset="-128"/>
                        </a:rPr>
                        <a:t>▶小中学校等での脱炭素化ツアーの促進（全国</a:t>
                      </a:r>
                      <a:r>
                        <a:rPr lang="en-US" altLang="ja-JP" sz="1100" dirty="0">
                          <a:solidFill>
                            <a:schemeClr val="tx1"/>
                          </a:solidFill>
                          <a:latin typeface="BIZ UDPゴシック" panose="020B0400000000000000" pitchFamily="50" charset="-128"/>
                          <a:ea typeface="BIZ UDPゴシック" panose="020B0400000000000000" pitchFamily="50" charset="-128"/>
                        </a:rPr>
                        <a:t>210</a:t>
                      </a:r>
                      <a:r>
                        <a:rPr lang="ja-JP" altLang="en-US" sz="1100" dirty="0">
                          <a:solidFill>
                            <a:schemeClr val="tx1"/>
                          </a:solidFill>
                          <a:latin typeface="BIZ UDPゴシック" panose="020B0400000000000000" pitchFamily="50" charset="-128"/>
                          <a:ea typeface="BIZ UDPゴシック" panose="020B0400000000000000" pitchFamily="50" charset="-128"/>
                        </a:rPr>
                        <a:t>校）</a:t>
                      </a:r>
                      <a:r>
                        <a:rPr lang="ja-JP" altLang="en-US" sz="1100" b="0" dirty="0">
                          <a:solidFill>
                            <a:schemeClr val="tx1"/>
                          </a:solidFill>
                          <a:latin typeface="BIZ UDPゴシック" panose="020B0400000000000000" pitchFamily="50" charset="-128"/>
                          <a:ea typeface="BIZ UDPゴシック" panose="020B0400000000000000" pitchFamily="50" charset="-128"/>
                        </a:rPr>
                        <a:t>により、次世代の脱炭素意識を醸成</a:t>
                      </a: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□府民の行動変容の促進</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民間事業者と連携した行動変容促進の継続・拡大</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・事業者等と連携し、おおさか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ポイントを普及・拡大</a:t>
                      </a: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・おおさかカーボンフットプリントプロジェクトの参画事業者の拡大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府内小売店や大学等と連携したプロジェクトのキャンペーン・イベントを実施し、</a:t>
                      </a:r>
                      <a:r>
                        <a:rPr kumimoji="1" lang="en-US" altLang="ja-JP" sz="1100" dirty="0">
                          <a:solidFill>
                            <a:schemeClr val="tx1"/>
                          </a:solidFill>
                          <a:latin typeface="BIZ UDPゴシック" panose="020B0400000000000000" pitchFamily="50" charset="-128"/>
                          <a:ea typeface="BIZ UDPゴシック" panose="020B0400000000000000" pitchFamily="50" charset="-128"/>
                        </a:rPr>
                        <a:t>CFP</a:t>
                      </a:r>
                      <a:r>
                        <a:rPr kumimoji="1" lang="ja-JP" altLang="en-US" sz="1100" dirty="0">
                          <a:solidFill>
                            <a:schemeClr val="tx1"/>
                          </a:solidFill>
                          <a:latin typeface="BIZ UDPゴシック" panose="020B0400000000000000" pitchFamily="50" charset="-128"/>
                          <a:ea typeface="BIZ UDPゴシック" panose="020B0400000000000000" pitchFamily="50" charset="-128"/>
                        </a:rPr>
                        <a:t>表示店舗や商品・サービスを拡大</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プロジェクトのキャンペーン・ロゴ「どこや　さがそや　脱炭素」を活用した</a:t>
                      </a:r>
                      <a:r>
                        <a:rPr kumimoji="1" lang="en-US" altLang="ja-JP" sz="1100" dirty="0">
                          <a:solidFill>
                            <a:schemeClr val="tx1"/>
                          </a:solidFill>
                          <a:latin typeface="BIZ UDPゴシック" panose="020B0400000000000000" pitchFamily="50" charset="-128"/>
                          <a:ea typeface="BIZ UDPゴシック" panose="020B0400000000000000" pitchFamily="50" charset="-128"/>
                        </a:rPr>
                        <a:t>SNS</a:t>
                      </a:r>
                      <a:r>
                        <a:rPr kumimoji="1" lang="ja-JP" altLang="en-US" sz="1100" dirty="0">
                          <a:solidFill>
                            <a:schemeClr val="tx1"/>
                          </a:solidFill>
                          <a:latin typeface="BIZ UDPゴシック" panose="020B0400000000000000" pitchFamily="50" charset="-128"/>
                          <a:ea typeface="BIZ UDPゴシック" panose="020B0400000000000000" pitchFamily="50" charset="-128"/>
                        </a:rPr>
                        <a:t>等による情報発信の強化</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・府内市町村・企業等と連携し、脱炭素行動機会創出に向けた府民を巻き込んだイベントを実施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□観光分野にかかる</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CO</a:t>
                      </a:r>
                      <a:r>
                        <a:rPr kumimoji="1" lang="en-US" altLang="ja-JP" sz="12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排出量の見える化</a:t>
                      </a: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今後も観光事業者と連携し、脱炭素化ツアーの定着とその</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Pゴシック" panose="020B0400000000000000" pitchFamily="50" charset="-128"/>
                          <a:ea typeface="BIZ UDPゴシック" panose="020B0400000000000000" pitchFamily="50" charset="-128"/>
                        </a:rPr>
                        <a:t>　啓発を実施</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観光分野に限らず、あらゆる分野へ取組の裾野を広げ、地域全体で脱炭素化を普及・促進</a:t>
                      </a:r>
                    </a:p>
                    <a:p>
                      <a:pPr marL="84138" indent="-84138" algn="l">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indent="-84138"/>
                      <a:r>
                        <a:rPr kumimoji="1" lang="ja-JP" altLang="en-US" sz="1200" b="0" dirty="0">
                          <a:solidFill>
                            <a:schemeClr val="tx1"/>
                          </a:solidFill>
                          <a:latin typeface="BIZ UDPゴシック" panose="020B0400000000000000" pitchFamily="50" charset="-128"/>
                          <a:ea typeface="BIZ UDPゴシック" panose="020B0400000000000000" pitchFamily="50" charset="-128"/>
                        </a:rPr>
                        <a:t>◆</a:t>
                      </a:r>
                      <a:r>
                        <a:rPr lang="ja-JP" altLang="en-US" sz="1200" b="0" dirty="0">
                          <a:solidFill>
                            <a:schemeClr val="tx1"/>
                          </a:solidFill>
                          <a:latin typeface="BIZ UDPゴシック" panose="020B0400000000000000" pitchFamily="50" charset="-128"/>
                          <a:ea typeface="BIZ UDPゴシック" panose="020B0400000000000000" pitchFamily="50" charset="-128"/>
                        </a:rPr>
                        <a:t>国への要望事項</a:t>
                      </a:r>
                      <a:endParaRPr lang="en-US" altLang="ja-JP" sz="1200" b="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・消費者が脱炭素に貢献する商品・サービスを選択できるよう、</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見える化（</a:t>
                      </a:r>
                      <a:r>
                        <a:rPr lang="en-US" altLang="ja-JP" sz="1100" dirty="0">
                          <a:solidFill>
                            <a:schemeClr val="tx1"/>
                          </a:solidFill>
                          <a:latin typeface="BIZ UDPゴシック" panose="020B0400000000000000" pitchFamily="50" charset="-128"/>
                          <a:ea typeface="BIZ UDPゴシック" panose="020B0400000000000000" pitchFamily="50" charset="-128"/>
                        </a:rPr>
                        <a:t>CFP</a:t>
                      </a:r>
                      <a:r>
                        <a:rPr lang="ja-JP" altLang="en-US" sz="1100" dirty="0">
                          <a:solidFill>
                            <a:schemeClr val="tx1"/>
                          </a:solidFill>
                          <a:latin typeface="BIZ UDPゴシック" panose="020B0400000000000000" pitchFamily="50" charset="-128"/>
                          <a:ea typeface="BIZ UDPゴシック" panose="020B0400000000000000" pitchFamily="50" charset="-128"/>
                        </a:rPr>
                        <a:t>）の表示・算定拡大に向けた業界全体への働きかけや補助制度等の創出</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・多様な種類の</a:t>
                      </a:r>
                      <a:r>
                        <a:rPr lang="en-US" altLang="ja-JP" sz="1100" dirty="0">
                          <a:solidFill>
                            <a:schemeClr val="tx1"/>
                          </a:solidFill>
                          <a:latin typeface="BIZ UDPゴシック" panose="020B0400000000000000" pitchFamily="50" charset="-128"/>
                          <a:ea typeface="BIZ UDPゴシック" panose="020B0400000000000000" pitchFamily="50" charset="-128"/>
                        </a:rPr>
                        <a:t>CFP </a:t>
                      </a:r>
                      <a:r>
                        <a:rPr lang="ja-JP" altLang="en-US" sz="1100" dirty="0">
                          <a:solidFill>
                            <a:schemeClr val="tx1"/>
                          </a:solidFill>
                          <a:latin typeface="BIZ UDPゴシック" panose="020B0400000000000000" pitchFamily="50" charset="-128"/>
                          <a:ea typeface="BIZ UDPゴシック" panose="020B0400000000000000" pitchFamily="50" charset="-128"/>
                        </a:rPr>
                        <a:t>算定・表示事例の発信や、アプリ・ポイント制度などとの連動により消費者の行動変容の後押し</a:t>
                      </a:r>
                    </a:p>
                    <a:p>
                      <a:pPr marL="84138" marR="0" lvl="0" indent="-84138"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BIZ UDPゴシック" panose="020B0400000000000000" pitchFamily="50" charset="-128"/>
                          <a:ea typeface="BIZ UDPゴシック" panose="020B0400000000000000" pitchFamily="50" charset="-128"/>
                        </a:rPr>
                        <a:t>・統一的なキャンペーンなどを実施するとともに、長期的には消費者への環境価値（</a:t>
                      </a:r>
                      <a:r>
                        <a:rPr lang="en-US" altLang="ja-JP" sz="1100" dirty="0">
                          <a:solidFill>
                            <a:schemeClr val="tx1"/>
                          </a:solidFill>
                          <a:latin typeface="BIZ UDPゴシック" panose="020B0400000000000000" pitchFamily="50" charset="-128"/>
                          <a:ea typeface="BIZ UDPゴシック" panose="020B0400000000000000" pitchFamily="50" charset="-128"/>
                        </a:rPr>
                        <a:t>CO</a:t>
                      </a:r>
                      <a:r>
                        <a:rPr kumimoji="1" lang="en-US" altLang="ja-JP" sz="11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100" dirty="0">
                          <a:solidFill>
                            <a:schemeClr val="tx1"/>
                          </a:solidFill>
                          <a:latin typeface="BIZ UDPゴシック" panose="020B0400000000000000" pitchFamily="50" charset="-128"/>
                          <a:ea typeface="BIZ UDPゴシック" panose="020B0400000000000000" pitchFamily="50" charset="-128"/>
                        </a:rPr>
                        <a:t>削減量等）の理解促進</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ja-JP" altLang="en-US" sz="1200" b="0" dirty="0">
                        <a:solidFill>
                          <a:schemeClr val="tx1"/>
                        </a:solidFill>
                        <a:latin typeface="BIZ UDPゴシック" panose="020B0400000000000000" pitchFamily="50" charset="-128"/>
                        <a:ea typeface="BIZ UDPゴシック" panose="020B0400000000000000" pitchFamily="50" charset="-128"/>
                      </a:endParaRPr>
                    </a:p>
                  </a:txBody>
                  <a:tcPr marL="108000" marR="108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bl>
          </a:graphicData>
        </a:graphic>
      </p:graphicFrame>
      <p:grpSp>
        <p:nvGrpSpPr>
          <p:cNvPr id="47" name="グループ化 46">
            <a:extLst>
              <a:ext uri="{FF2B5EF4-FFF2-40B4-BE49-F238E27FC236}">
                <a16:creationId xmlns:a16="http://schemas.microsoft.com/office/drawing/2014/main" id="{B1406B80-BB7A-4E81-A06D-8F4FC87D64EF}"/>
              </a:ext>
            </a:extLst>
          </p:cNvPr>
          <p:cNvGrpSpPr/>
          <p:nvPr/>
        </p:nvGrpSpPr>
        <p:grpSpPr>
          <a:xfrm>
            <a:off x="275480" y="975335"/>
            <a:ext cx="9662615" cy="389893"/>
            <a:chOff x="491237" y="878538"/>
            <a:chExt cx="6781399" cy="347989"/>
          </a:xfrm>
          <a:solidFill>
            <a:srgbClr val="953735"/>
          </a:solidFill>
        </p:grpSpPr>
        <p:sp>
          <p:nvSpPr>
            <p:cNvPr id="49" name="ホームベース 6">
              <a:extLst>
                <a:ext uri="{FF2B5EF4-FFF2-40B4-BE49-F238E27FC236}">
                  <a16:creationId xmlns:a16="http://schemas.microsoft.com/office/drawing/2014/main" id="{1B7629EA-ADB7-4C0E-8F66-00767F27E995}"/>
                </a:ext>
              </a:extLst>
            </p:cNvPr>
            <p:cNvSpPr/>
            <p:nvPr/>
          </p:nvSpPr>
          <p:spPr bwMode="gray">
            <a:xfrm>
              <a:off x="4427772" y="886368"/>
              <a:ext cx="2844864" cy="340159"/>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今後の課題と取組の方向性</a:t>
              </a:r>
            </a:p>
          </p:txBody>
        </p:sp>
        <p:sp>
          <p:nvSpPr>
            <p:cNvPr id="50" name="ホームベース 5">
              <a:extLst>
                <a:ext uri="{FF2B5EF4-FFF2-40B4-BE49-F238E27FC236}">
                  <a16:creationId xmlns:a16="http://schemas.microsoft.com/office/drawing/2014/main" id="{AD85B09B-C151-4246-83FE-8C65C4C68421}"/>
                </a:ext>
              </a:extLst>
            </p:cNvPr>
            <p:cNvSpPr/>
            <p:nvPr/>
          </p:nvSpPr>
          <p:spPr bwMode="gray">
            <a:xfrm>
              <a:off x="2142321" y="878538"/>
              <a:ext cx="2400804" cy="34015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（万博開催後）の成果・到達点</a:t>
              </a:r>
            </a:p>
          </p:txBody>
        </p:sp>
        <p:sp>
          <p:nvSpPr>
            <p:cNvPr id="51" name="ホームベース 4">
              <a:extLst>
                <a:ext uri="{FF2B5EF4-FFF2-40B4-BE49-F238E27FC236}">
                  <a16:creationId xmlns:a16="http://schemas.microsoft.com/office/drawing/2014/main" id="{51F0FD7C-A3F3-4D3F-9E7A-E2D8BBD297CC}"/>
                </a:ext>
              </a:extLst>
            </p:cNvPr>
            <p:cNvSpPr/>
            <p:nvPr/>
          </p:nvSpPr>
          <p:spPr bwMode="gray">
            <a:xfrm>
              <a:off x="491237" y="878538"/>
              <a:ext cx="1766438" cy="340159"/>
            </a:xfrm>
            <a:prstGeom prst="homePlate">
              <a:avLst>
                <a:gd name="adj" fmla="val 0"/>
              </a:avLst>
            </a:prstGeom>
            <a:solidFill>
              <a:srgbClr val="FF000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4319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2030</a:t>
              </a:r>
              <a:r>
                <a:rPr kumimoji="1" lang="ja-JP" altLang="en-US" sz="14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（万博後のめざす姿）</a:t>
              </a:r>
            </a:p>
          </p:txBody>
        </p:sp>
      </p:grpSp>
      <p:sp>
        <p:nvSpPr>
          <p:cNvPr id="9" name="テキスト ボックス 8">
            <a:extLst>
              <a:ext uri="{FF2B5EF4-FFF2-40B4-BE49-F238E27FC236}">
                <a16:creationId xmlns:a16="http://schemas.microsoft.com/office/drawing/2014/main" id="{303FFC9E-1348-4913-9868-8C5D0D5A12F3}"/>
              </a:ext>
            </a:extLst>
          </p:cNvPr>
          <p:cNvSpPr txBox="1"/>
          <p:nvPr/>
        </p:nvSpPr>
        <p:spPr>
          <a:xfrm>
            <a:off x="270309" y="477046"/>
            <a:ext cx="9540000" cy="461665"/>
          </a:xfrm>
          <a:prstGeom prst="rect">
            <a:avLst/>
          </a:prstGeom>
          <a:noFill/>
          <a:ln w="6350">
            <a:noFill/>
            <a:prstDash val="dash"/>
          </a:ln>
        </p:spPr>
        <p:txBody>
          <a:bodyPr wrap="square">
            <a:spAutoFit/>
          </a:bodyPr>
          <a:lstStyle/>
          <a:p>
            <a:pPr lvl="0">
              <a:defRPr/>
            </a:pPr>
            <a:r>
              <a:rPr lang="ja-JP" altLang="en-US" sz="1200" dirty="0">
                <a:latin typeface="BIZ UDPゴシック" panose="020B0400000000000000" pitchFamily="50" charset="-128"/>
                <a:ea typeface="BIZ UDPゴシック" panose="020B0400000000000000" pitchFamily="50" charset="-128"/>
              </a:rPr>
              <a:t>　技術革新だけでは、温室効果ガス（ＣＯ</a:t>
            </a:r>
            <a:r>
              <a:rPr kumimoji="1" lang="en-US" altLang="ja-JP" sz="1200" b="0" i="0" u="none" strike="noStrike" kern="1200" baseline="-25000" dirty="0">
                <a:effectLst/>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）排出量の実質ゼロを達成することは困難であり、事業者や府民の行動変容が鍵となる。万博会場での「見える化」の取組などを契機に、引き続き脱炭素経営、脱炭素行動の定着・浸透をめざす。</a:t>
            </a:r>
          </a:p>
        </p:txBody>
      </p:sp>
      <p:sp>
        <p:nvSpPr>
          <p:cNvPr id="2" name="スライド番号プレースホルダー 1">
            <a:extLst>
              <a:ext uri="{FF2B5EF4-FFF2-40B4-BE49-F238E27FC236}">
                <a16:creationId xmlns:a16="http://schemas.microsoft.com/office/drawing/2014/main" id="{D1397A02-AA35-44B0-B409-924AF8DC378C}"/>
              </a:ext>
            </a:extLst>
          </p:cNvPr>
          <p:cNvSpPr>
            <a:spLocks noGrp="1"/>
          </p:cNvSpPr>
          <p:nvPr>
            <p:ph type="sldNum" sz="quarter" idx="12"/>
          </p:nvPr>
        </p:nvSpPr>
        <p:spPr/>
        <p:txBody>
          <a:bodyPr/>
          <a:lstStyle/>
          <a:p>
            <a:fld id="{29F2EF1E-626E-4657-9017-205445D3C8E1}" type="slidenum">
              <a:rPr kumimoji="1" lang="ja-JP" altLang="en-US" smtClean="0"/>
              <a:t>37</a:t>
            </a:fld>
            <a:endParaRPr kumimoji="1" lang="ja-JP" altLang="en-US" dirty="0"/>
          </a:p>
        </p:txBody>
      </p:sp>
      <p:sp>
        <p:nvSpPr>
          <p:cNvPr id="10" name="正方形/長方形 9">
            <a:extLst>
              <a:ext uri="{FF2B5EF4-FFF2-40B4-BE49-F238E27FC236}">
                <a16:creationId xmlns:a16="http://schemas.microsoft.com/office/drawing/2014/main" id="{6B15333F-3FC2-4ED8-80FA-457F64E61D46}"/>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カーボンニュートラル（事業者や府民の行動変容） </a:t>
            </a:r>
          </a:p>
        </p:txBody>
      </p:sp>
    </p:spTree>
    <p:extLst>
      <p:ext uri="{BB962C8B-B14F-4D97-AF65-F5344CB8AC3E}">
        <p14:creationId xmlns:p14="http://schemas.microsoft.com/office/powerpoint/2010/main" val="1746291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6" descr="第1部画像">
            <a:extLst>
              <a:ext uri="{FF2B5EF4-FFF2-40B4-BE49-F238E27FC236}">
                <a16:creationId xmlns:a16="http://schemas.microsoft.com/office/drawing/2014/main" id="{4F1819F9-FA1E-478D-8D92-8BA38D40C1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68266" y="3105406"/>
            <a:ext cx="1478712" cy="946471"/>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7A608FB7-8720-4BE8-86A4-299693DCC182}"/>
              </a:ext>
            </a:extLst>
          </p:cNvPr>
          <p:cNvSpPr/>
          <p:nvPr/>
        </p:nvSpPr>
        <p:spPr>
          <a:xfrm>
            <a:off x="339116" y="1497716"/>
            <a:ext cx="9290097" cy="1364232"/>
          </a:xfrm>
          <a:prstGeom prst="rect">
            <a:avLst/>
          </a:prstGeom>
          <a:solidFill>
            <a:schemeClr val="bg1"/>
          </a:solidFill>
          <a:ln w="38100">
            <a:solidFill>
              <a:srgbClr val="0070C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chorCtr="0"/>
          <a:lstStyle/>
          <a:p>
            <a:pPr marL="87313" indent="-87313"/>
            <a:r>
              <a:rPr lang="ja-JP" altLang="en-US" sz="1400" dirty="0">
                <a:solidFill>
                  <a:schemeClr val="tx1"/>
                </a:solidFill>
                <a:latin typeface="BIZ UDPゴシック" panose="020B0400000000000000" pitchFamily="50" charset="-128"/>
                <a:ea typeface="BIZ UDPゴシック" panose="020B0400000000000000" pitchFamily="50" charset="-128"/>
              </a:rPr>
              <a:t>・アプリに表示される</a:t>
            </a:r>
            <a:r>
              <a:rPr lang="en-US" altLang="ja-JP" sz="1400" dirty="0">
                <a:solidFill>
                  <a:schemeClr val="tx1"/>
                </a:solidFill>
                <a:latin typeface="BIZ UDPゴシック" panose="020B0400000000000000" pitchFamily="50" charset="-128"/>
                <a:ea typeface="BIZ UDPゴシック" panose="020B0400000000000000" pitchFamily="50" charset="-128"/>
              </a:rPr>
              <a:t>CO</a:t>
            </a:r>
            <a:r>
              <a:rPr kumimoji="1" lang="en-US" altLang="ja-JP" sz="14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400" dirty="0">
                <a:solidFill>
                  <a:schemeClr val="tx1"/>
                </a:solidFill>
                <a:latin typeface="BIZ UDPゴシック" panose="020B0400000000000000" pitchFamily="50" charset="-128"/>
                <a:ea typeface="BIZ UDPゴシック" panose="020B0400000000000000" pitchFamily="50" charset="-128"/>
              </a:rPr>
              <a:t>削減効果を府ダッシュボードで見える化することにより府民の行動変容を促進</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87313" indent="-87313"/>
            <a:r>
              <a:rPr lang="ja-JP" altLang="en-US" sz="1400" dirty="0">
                <a:solidFill>
                  <a:schemeClr val="tx1"/>
                </a:solidFill>
                <a:latin typeface="BIZ UDPゴシック" panose="020B0400000000000000" pitchFamily="50" charset="-128"/>
                <a:ea typeface="BIZ UDPゴシック" panose="020B0400000000000000" pitchFamily="50" charset="-128"/>
              </a:rPr>
              <a:t>・シェアサイクルや衣料品のリユース・リサイクルを行う民間事業者等と連携して新たな</a:t>
            </a:r>
            <a:r>
              <a:rPr lang="en-US" altLang="ja-JP" sz="1400" dirty="0">
                <a:solidFill>
                  <a:schemeClr val="tx1"/>
                </a:solidFill>
                <a:latin typeface="BIZ UDPゴシック" panose="020B0400000000000000" pitchFamily="50" charset="-128"/>
                <a:ea typeface="BIZ UDPゴシック" panose="020B0400000000000000" pitchFamily="50" charset="-128"/>
              </a:rPr>
              <a:t>CFP</a:t>
            </a:r>
            <a:r>
              <a:rPr lang="ja-JP" altLang="en-US" sz="1400" dirty="0">
                <a:solidFill>
                  <a:schemeClr val="tx1"/>
                </a:solidFill>
                <a:latin typeface="BIZ UDPゴシック" panose="020B0400000000000000" pitchFamily="50" charset="-128"/>
                <a:ea typeface="BIZ UDPゴシック" panose="020B0400000000000000" pitchFamily="50" charset="-128"/>
              </a:rPr>
              <a:t>表示を開始するなど、</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府内各地で</a:t>
            </a:r>
            <a:r>
              <a:rPr lang="en-US" altLang="ja-JP" sz="1400" dirty="0">
                <a:solidFill>
                  <a:schemeClr val="tx1"/>
                </a:solidFill>
                <a:latin typeface="BIZ UDPゴシック" panose="020B0400000000000000" pitchFamily="50" charset="-128"/>
                <a:ea typeface="BIZ UDPゴシック" panose="020B0400000000000000" pitchFamily="50" charset="-128"/>
              </a:rPr>
              <a:t>CFP</a:t>
            </a:r>
            <a:r>
              <a:rPr lang="ja-JP" altLang="en-US" sz="1400" dirty="0">
                <a:solidFill>
                  <a:schemeClr val="tx1"/>
                </a:solidFill>
                <a:latin typeface="BIZ UDPゴシック" panose="020B0400000000000000" pitchFamily="50" charset="-128"/>
                <a:ea typeface="BIZ UDPゴシック" panose="020B0400000000000000" pitchFamily="50" charset="-128"/>
              </a:rPr>
              <a:t>を表示した商品・サービスや普及啓発を展開することで、事業者や府民の環境配慮行動を促進</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（令和７年</a:t>
            </a:r>
            <a:r>
              <a:rPr lang="en-US" altLang="ja-JP" sz="1400" dirty="0">
                <a:solidFill>
                  <a:schemeClr val="tx1"/>
                </a:solidFill>
                <a:latin typeface="BIZ UDPゴシック" panose="020B0400000000000000" pitchFamily="50" charset="-128"/>
                <a:ea typeface="BIZ UDPゴシック" panose="020B0400000000000000" pitchFamily="50" charset="-128"/>
              </a:rPr>
              <a:t>10</a:t>
            </a:r>
            <a:r>
              <a:rPr lang="ja-JP" altLang="en-US" sz="1400" dirty="0">
                <a:solidFill>
                  <a:schemeClr val="tx1"/>
                </a:solidFill>
                <a:latin typeface="BIZ UDPゴシック" panose="020B0400000000000000" pitchFamily="50" charset="-128"/>
                <a:ea typeface="BIZ UDPゴシック" panose="020B0400000000000000" pitchFamily="50" charset="-128"/>
              </a:rPr>
              <a:t>月</a:t>
            </a:r>
            <a:r>
              <a:rPr lang="en-US" altLang="ja-JP" sz="1400" dirty="0">
                <a:solidFill>
                  <a:schemeClr val="tx1"/>
                </a:solidFill>
                <a:latin typeface="BIZ UDPゴシック" panose="020B0400000000000000" pitchFamily="50" charset="-128"/>
                <a:ea typeface="BIZ UDPゴシック" panose="020B0400000000000000" pitchFamily="50" charset="-128"/>
              </a:rPr>
              <a:t>13</a:t>
            </a:r>
            <a:r>
              <a:rPr lang="ja-JP" altLang="en-US" sz="1400" dirty="0">
                <a:solidFill>
                  <a:schemeClr val="tx1"/>
                </a:solidFill>
                <a:latin typeface="BIZ UDPゴシック" panose="020B0400000000000000" pitchFamily="50" charset="-128"/>
                <a:ea typeface="BIZ UDPゴシック" panose="020B0400000000000000" pitchFamily="50" charset="-128"/>
              </a:rPr>
              <a:t>日現在、参画事業者</a:t>
            </a:r>
            <a:r>
              <a:rPr lang="en-US" altLang="ja-JP" sz="1400" dirty="0">
                <a:solidFill>
                  <a:schemeClr val="tx1"/>
                </a:solidFill>
                <a:latin typeface="BIZ UDPゴシック" panose="020B0400000000000000" pitchFamily="50" charset="-128"/>
                <a:ea typeface="BIZ UDPゴシック" panose="020B0400000000000000" pitchFamily="50" charset="-128"/>
              </a:rPr>
              <a:t>19</a:t>
            </a:r>
            <a:r>
              <a:rPr lang="ja-JP" altLang="en-US" sz="1400" dirty="0">
                <a:solidFill>
                  <a:schemeClr val="tx1"/>
                </a:solidFill>
                <a:latin typeface="BIZ UDPゴシック" panose="020B0400000000000000" pitchFamily="50" charset="-128"/>
                <a:ea typeface="BIZ UDPゴシック" panose="020B0400000000000000" pitchFamily="50" charset="-128"/>
              </a:rPr>
              <a:t>事業者、</a:t>
            </a:r>
            <a:r>
              <a:rPr lang="en-US" altLang="ja-JP" sz="1400" dirty="0">
                <a:solidFill>
                  <a:schemeClr val="tx1"/>
                </a:solidFill>
                <a:latin typeface="BIZ UDPゴシック" panose="020B0400000000000000" pitchFamily="50" charset="-128"/>
                <a:ea typeface="BIZ UDPゴシック" panose="020B0400000000000000" pitchFamily="50" charset="-128"/>
              </a:rPr>
              <a:t>CFP</a:t>
            </a:r>
            <a:r>
              <a:rPr lang="ja-JP" altLang="en-US" sz="1400" dirty="0">
                <a:solidFill>
                  <a:schemeClr val="tx1"/>
                </a:solidFill>
                <a:latin typeface="BIZ UDPゴシック" panose="020B0400000000000000" pitchFamily="50" charset="-128"/>
                <a:ea typeface="BIZ UDPゴシック" panose="020B0400000000000000" pitchFamily="50" charset="-128"/>
              </a:rPr>
              <a:t>表示</a:t>
            </a:r>
            <a:r>
              <a:rPr lang="en-US" altLang="ja-JP" sz="1400" dirty="0">
                <a:solidFill>
                  <a:schemeClr val="tx1"/>
                </a:solidFill>
                <a:latin typeface="BIZ UDPゴシック" panose="020B0400000000000000" pitchFamily="50" charset="-128"/>
                <a:ea typeface="BIZ UDPゴシック" panose="020B0400000000000000" pitchFamily="50" charset="-128"/>
              </a:rPr>
              <a:t>200</a:t>
            </a:r>
            <a:r>
              <a:rPr lang="ja-JP" altLang="en-US" sz="1400" dirty="0">
                <a:solidFill>
                  <a:schemeClr val="tx1"/>
                </a:solidFill>
                <a:latin typeface="BIZ UDPゴシック" panose="020B0400000000000000" pitchFamily="50" charset="-128"/>
                <a:ea typeface="BIZ UDPゴシック" panose="020B0400000000000000" pitchFamily="50" charset="-128"/>
              </a:rPr>
              <a:t>か所以上、</a:t>
            </a:r>
            <a:r>
              <a:rPr lang="en-US" altLang="ja-JP" sz="1400" dirty="0">
                <a:solidFill>
                  <a:schemeClr val="tx1"/>
                </a:solidFill>
                <a:latin typeface="BIZ UDPゴシック" panose="020B0400000000000000" pitchFamily="50" charset="-128"/>
                <a:ea typeface="BIZ UDPゴシック" panose="020B0400000000000000" pitchFamily="50" charset="-128"/>
              </a:rPr>
              <a:t>CFP</a:t>
            </a:r>
            <a:r>
              <a:rPr lang="ja-JP" altLang="en-US" sz="1400" dirty="0">
                <a:solidFill>
                  <a:schemeClr val="tx1"/>
                </a:solidFill>
                <a:latin typeface="BIZ UDPゴシック" panose="020B0400000000000000" pitchFamily="50" charset="-128"/>
                <a:ea typeface="BIZ UDPゴシック" panose="020B0400000000000000" pitchFamily="50" charset="-128"/>
              </a:rPr>
              <a:t>表示商品数１７０製品）</a:t>
            </a:r>
          </a:p>
          <a:p>
            <a:pPr marL="87313" indent="-87313"/>
            <a:r>
              <a:rPr lang="ja-JP" altLang="en-US" sz="1400" dirty="0">
                <a:solidFill>
                  <a:schemeClr val="tx1"/>
                </a:solidFill>
                <a:latin typeface="BIZ UDPゴシック" panose="020B0400000000000000" pitchFamily="50" charset="-128"/>
                <a:ea typeface="BIZ UDPゴシック" panose="020B0400000000000000" pitchFamily="50" charset="-128"/>
              </a:rPr>
              <a:t>・小中学校等での脱炭素化ツアー促進により、次世代の脱炭素意識を醸成</a:t>
            </a:r>
          </a:p>
        </p:txBody>
      </p:sp>
      <p:sp>
        <p:nvSpPr>
          <p:cNvPr id="13" name="テキスト ボックス 12">
            <a:extLst>
              <a:ext uri="{FF2B5EF4-FFF2-40B4-BE49-F238E27FC236}">
                <a16:creationId xmlns:a16="http://schemas.microsoft.com/office/drawing/2014/main" id="{380A92A9-D467-4776-BD61-D8E0B320C4D5}"/>
              </a:ext>
            </a:extLst>
          </p:cNvPr>
          <p:cNvSpPr txBox="1"/>
          <p:nvPr/>
        </p:nvSpPr>
        <p:spPr>
          <a:xfrm>
            <a:off x="283266" y="3341704"/>
            <a:ext cx="5819857" cy="3880549"/>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万博会場内</a:t>
            </a:r>
            <a:r>
              <a:rPr kumimoji="1" lang="en-US" altLang="ja-JP" sz="10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200" b="1" dirty="0">
                <a:latin typeface="BIZ UDPゴシック" panose="020B0400000000000000" pitchFamily="50" charset="-128"/>
                <a:ea typeface="BIZ UDPゴシック" panose="020B0400000000000000" pitchFamily="50" charset="-128"/>
              </a:rPr>
              <a:t>▶イベント</a:t>
            </a:r>
            <a:r>
              <a:rPr kumimoji="1" lang="en-US" altLang="ja-JP" sz="1200" b="1" dirty="0">
                <a:latin typeface="BIZ UDPゴシック" panose="020B0400000000000000" pitchFamily="50" charset="-128"/>
                <a:ea typeface="BIZ UDPゴシック" panose="020B0400000000000000" pitchFamily="50" charset="-128"/>
              </a:rPr>
              <a:t>PR</a:t>
            </a:r>
            <a:r>
              <a:rPr kumimoji="1" lang="ja-JP" altLang="en-US" sz="1200" b="1" dirty="0">
                <a:latin typeface="BIZ UDPゴシック" panose="020B0400000000000000" pitchFamily="50" charset="-128"/>
                <a:ea typeface="BIZ UDPゴシック" panose="020B0400000000000000" pitchFamily="50" charset="-128"/>
              </a:rPr>
              <a:t>等により事業者や府民の行動変容を促進</a:t>
            </a:r>
            <a:endParaRPr kumimoji="1" lang="en-US" altLang="ja-JP" sz="1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82563" indent="-92075" fontAlgn="t">
              <a:defRPr/>
            </a:pPr>
            <a:r>
              <a:rPr lang="ja-JP" altLang="en-US" sz="1100" b="1" i="0" dirty="0">
                <a:effectLst/>
                <a:latin typeface="BIZ UDPゴシック" panose="020B0400000000000000" pitchFamily="50" charset="-128"/>
                <a:ea typeface="BIZ UDPゴシック" panose="020B0400000000000000" pitchFamily="50" charset="-128"/>
              </a:rPr>
              <a:t>大阪ウィーク～夏～「いまこそ考える私たちの環境の未来」</a:t>
            </a:r>
            <a:r>
              <a:rPr lang="ja-JP" altLang="ja-JP"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7</a:t>
            </a:r>
            <a:r>
              <a:rPr lang="ja-JP" altLang="ja-JP" sz="1100" dirty="0">
                <a:latin typeface="BIZ UDPゴシック" panose="020B0400000000000000" pitchFamily="50" charset="-128"/>
                <a:ea typeface="BIZ UDPゴシック" panose="020B0400000000000000" pitchFamily="50" charset="-128"/>
              </a:rPr>
              <a:t>月</a:t>
            </a:r>
            <a:r>
              <a:rPr lang="en-US" altLang="ja-JP" sz="1100" dirty="0">
                <a:latin typeface="BIZ UDPゴシック" panose="020B0400000000000000" pitchFamily="50" charset="-128"/>
                <a:ea typeface="BIZ UDPゴシック" panose="020B0400000000000000" pitchFamily="50" charset="-128"/>
              </a:rPr>
              <a:t>26</a:t>
            </a:r>
            <a:r>
              <a:rPr lang="ja-JP" altLang="ja-JP"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marL="182563" indent="-92075" fontAlgn="t">
              <a:defRPr/>
            </a:pP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おおさか環境宣言や府民</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人ひとりの脱炭素取組の成果を発信し、来場者の環境意識向上と行動変容促進（</a:t>
            </a:r>
            <a:r>
              <a:rPr lang="ja-JP" altLang="en-US" sz="1100" dirty="0">
                <a:latin typeface="BIZ UDPゴシック" panose="020B0400000000000000" pitchFamily="50" charset="-128"/>
                <a:ea typeface="BIZ UDPゴシック" panose="020B0400000000000000" pitchFamily="50" charset="-128"/>
              </a:rPr>
              <a:t>約</a:t>
            </a:r>
            <a:r>
              <a:rPr lang="en-US" altLang="ja-JP" sz="1100" dirty="0">
                <a:latin typeface="BIZ UDPゴシック" panose="020B0400000000000000" pitchFamily="50" charset="-128"/>
                <a:ea typeface="BIZ UDPゴシック" panose="020B0400000000000000" pitchFamily="50" charset="-128"/>
              </a:rPr>
              <a:t>3,000</a:t>
            </a:r>
            <a:r>
              <a:rPr lang="ja-JP" altLang="en-US" sz="1100" dirty="0">
                <a:latin typeface="BIZ UDPゴシック" panose="020B0400000000000000" pitchFamily="50" charset="-128"/>
                <a:ea typeface="BIZ UDPゴシック" panose="020B0400000000000000" pitchFamily="50" charset="-128"/>
              </a:rPr>
              <a:t>名参加）</a:t>
            </a:r>
            <a:endPar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82563" indent="-92075" fontAlgn="t">
              <a:defRPr/>
            </a:pP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＜第１部＞みんなではじめる、おおさか環境宣言</a:t>
            </a:r>
            <a:endPar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82563" lvl="1" indent="-92075" fontAlgn="t">
              <a:defRPr/>
            </a:pPr>
            <a:r>
              <a:rPr lang="ja-JP" altLang="en-US" sz="1100" i="0" dirty="0">
                <a:effectLst/>
                <a:latin typeface="BIZ UDPゴシック" panose="020B0400000000000000" pitchFamily="50" charset="-128"/>
                <a:ea typeface="BIZ UDPゴシック" panose="020B0400000000000000" pitchFamily="50" charset="-128"/>
              </a:rPr>
              <a:t>　こどもエコクラブ「全国エコ活コンクール」の受賞者、おおさか環境賞受賞者による</a:t>
            </a:r>
            <a:br>
              <a:rPr lang="en-US" altLang="ja-JP" sz="1100" i="0" dirty="0">
                <a:effectLst/>
                <a:latin typeface="BIZ UDPゴシック" panose="020B0400000000000000" pitchFamily="50" charset="-128"/>
                <a:ea typeface="BIZ UDPゴシック" panose="020B0400000000000000" pitchFamily="50" charset="-128"/>
              </a:rPr>
            </a:br>
            <a:r>
              <a:rPr lang="ja-JP" altLang="en-US" sz="1100" i="0" dirty="0">
                <a:effectLst/>
                <a:latin typeface="BIZ UDPゴシック" panose="020B0400000000000000" pitchFamily="50" charset="-128"/>
                <a:ea typeface="BIZ UDPゴシック" panose="020B0400000000000000" pitchFamily="50" charset="-128"/>
              </a:rPr>
              <a:t>環境活動の取組紹介とゲスト・観客との交流等を通じて、環境の未来を考え、</a:t>
            </a:r>
            <a:br>
              <a:rPr lang="en-US" altLang="ja-JP" sz="1100" i="0" dirty="0">
                <a:effectLst/>
                <a:latin typeface="BIZ UDPゴシック" panose="020B0400000000000000" pitchFamily="50" charset="-128"/>
                <a:ea typeface="BIZ UDPゴシック" panose="020B0400000000000000" pitchFamily="50" charset="-128"/>
              </a:rPr>
            </a:br>
            <a:r>
              <a:rPr lang="ja-JP" altLang="en-US" sz="1100" i="0" dirty="0">
                <a:effectLst/>
                <a:latin typeface="BIZ UDPゴシック" panose="020B0400000000000000" pitchFamily="50" charset="-128"/>
                <a:ea typeface="BIZ UDPゴシック" panose="020B0400000000000000" pitchFamily="50" charset="-128"/>
              </a:rPr>
              <a:t>「おおさか環境宣言」を決定</a:t>
            </a:r>
          </a:p>
          <a:p>
            <a:pPr marL="182563" marR="0" lvl="0" indent="-92075" algn="l" defTabSz="914400" rtl="0" eaLnBrk="1" fontAlgn="t"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＜第</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部＞脱炭素エキデン記念式典</a:t>
            </a:r>
            <a:endParaRPr lang="en-US" altLang="ja-JP" sz="1100" dirty="0">
              <a:latin typeface="BIZ UDPゴシック" panose="020B0400000000000000" pitchFamily="50" charset="-128"/>
              <a:ea typeface="BIZ UDPゴシック" panose="020B0400000000000000" pitchFamily="50" charset="-128"/>
            </a:endParaRPr>
          </a:p>
          <a:p>
            <a:pPr marL="182563" marR="0" lvl="0" indent="-92075" algn="l" defTabSz="914400" rtl="0" eaLnBrk="1" fontAlgn="t" latinLnBrk="0" hangingPunct="1">
              <a:lnSpc>
                <a:spcPct val="100000"/>
              </a:lnSpc>
              <a:spcBef>
                <a:spcPts val="0"/>
              </a:spcBef>
              <a:spcAft>
                <a:spcPts val="0"/>
              </a:spcAft>
              <a:buClrTx/>
              <a:buSzTx/>
              <a:buFontTx/>
              <a:buNone/>
              <a:tabLst/>
              <a:defRPr/>
            </a:pPr>
            <a:r>
              <a:rPr lang="ja-JP" altLang="en-US" sz="1100" dirty="0">
                <a:latin typeface="BIZ UDPゴシック" panose="020B0400000000000000" pitchFamily="50" charset="-128"/>
                <a:ea typeface="BIZ UDPゴシック" panose="020B0400000000000000" pitchFamily="50" charset="-128"/>
              </a:rPr>
              <a:t>　</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環境大臣や</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GX</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推進企業</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6</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社をはじめとする登壇者が、脱炭素社会の実現に向けて“個人の行動”をいかに促進し、社会の価値へと転換するかをテーマに議論を展開</a:t>
            </a:r>
            <a:b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アプリ</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利用</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者による</a:t>
            </a:r>
            <a:r>
              <a:rPr lang="en-US" altLang="ja-JP" sz="1100" dirty="0">
                <a:latin typeface="BIZ UDPゴシック" panose="020B0400000000000000" pitchFamily="50" charset="-128"/>
                <a:ea typeface="BIZ UDPゴシック" panose="020B0400000000000000" pitchFamily="50" charset="-128"/>
              </a:rPr>
              <a:t>CO</a:t>
            </a:r>
            <a:r>
              <a:rPr kumimoji="1" lang="en-US" altLang="ja-JP" sz="1100" i="0" u="none" strike="noStrike" kern="1200" baseline="-25000" dirty="0">
                <a:effectLst/>
                <a:latin typeface="BIZ UDPゴシック" panose="020B0400000000000000" pitchFamily="50" charset="-128"/>
                <a:ea typeface="BIZ UDPゴシック" panose="020B0400000000000000" pitchFamily="50" charset="-128"/>
              </a:rPr>
              <a:t>2</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削減効果を府ダッシュボードで見える化</a:t>
            </a:r>
            <a:endPar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182563" marR="0" lvl="0" indent="-92075" algn="l" defTabSz="914400" rtl="0" eaLnBrk="1" fontAlgn="t" latinLnBrk="0" hangingPunct="1">
              <a:lnSpc>
                <a:spcPct val="100000"/>
              </a:lnSpc>
              <a:spcBef>
                <a:spcPts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CO</a:t>
            </a:r>
            <a:r>
              <a:rPr kumimoji="1" lang="en-US" altLang="ja-JP" sz="1100" i="0" u="none" strike="noStrike" kern="1200" baseline="-25000" dirty="0">
                <a:effectLst/>
                <a:latin typeface="BIZ UDPゴシック" panose="020B0400000000000000" pitchFamily="50" charset="-128"/>
                <a:ea typeface="BIZ UDPゴシック" panose="020B0400000000000000" pitchFamily="50" charset="-128"/>
              </a:rPr>
              <a:t>2</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削減効果：約</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902t</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令和</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7</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r>
              <a:rPr lang="en-US" altLang="ja-JP" sz="1100" dirty="0">
                <a:latin typeface="BIZ UDPゴシック" panose="020B0400000000000000" pitchFamily="50" charset="-128"/>
                <a:ea typeface="BIZ UDPゴシック" panose="020B0400000000000000" pitchFamily="50" charset="-128"/>
              </a:rPr>
              <a:t>10</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月１</a:t>
            </a:r>
            <a:r>
              <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3</a:t>
            </a:r>
            <a:r>
              <a:rPr kumimoji="1" lang="ja-JP"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日時点）</a:t>
            </a:r>
            <a:r>
              <a:rPr kumimoji="1" lang="ja-JP" altLang="en-US"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endParaRPr kumimoji="1" lang="en-US" altLang="ja-JP" sz="110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br>
              <a:rPr kumimoji="1" lang="en-US" altLang="ja-JP" sz="1050" b="1" dirty="0">
                <a:latin typeface="BIZ UDPゴシック" panose="020B0400000000000000" pitchFamily="50" charset="-128"/>
                <a:ea typeface="BIZ UDPゴシック" panose="020B0400000000000000" pitchFamily="50" charset="-128"/>
              </a:rPr>
            </a:br>
            <a:r>
              <a:rPr kumimoji="1" lang="ja-JP" altLang="en-US"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ＣＦＰ（カーボンフットプリント）による削減効果の表示</a:t>
            </a:r>
            <a:endParaRPr lang="en-US" altLang="ja-JP" sz="1200" dirty="0">
              <a:latin typeface="BIZ UDPゴシック" panose="020B0400000000000000" pitchFamily="50" charset="-128"/>
              <a:ea typeface="BIZ UDPゴシック" panose="020B0400000000000000" pitchFamily="50" charset="-128"/>
            </a:endParaRPr>
          </a:p>
          <a:p>
            <a:pPr marL="182563" indent="-92075" fontAlgn="t">
              <a:lnSpc>
                <a:spcPts val="1600"/>
              </a:lnSpc>
            </a:pPr>
            <a:r>
              <a:rPr lang="ja-JP" altLang="en-US" sz="1100" dirty="0">
                <a:latin typeface="BIZ UDPゴシック" panose="020B0400000000000000" pitchFamily="50" charset="-128"/>
                <a:ea typeface="BIZ UDPゴシック" panose="020B0400000000000000" pitchFamily="50" charset="-128"/>
              </a:rPr>
              <a:t>・府は、</a:t>
            </a:r>
            <a:r>
              <a:rPr kumimoji="1" lang="ja-JP" altLang="ja-JP" sz="1100" b="0" i="0" u="none" strike="noStrike" kern="1200" dirty="0">
                <a:effectLst/>
                <a:latin typeface="BIZ UDPゴシック" panose="020B0400000000000000" pitchFamily="50" charset="-128"/>
                <a:ea typeface="BIZ UDPゴシック" panose="020B0400000000000000" pitchFamily="50" charset="-128"/>
              </a:rPr>
              <a:t>大阪オリジナルぶどう「虹の雫」への大阪版</a:t>
            </a:r>
            <a:r>
              <a:rPr kumimoji="1" lang="en-US" altLang="ja-JP" sz="1100" b="0" i="0" u="none" strike="noStrike" kern="1200" dirty="0">
                <a:effectLst/>
                <a:latin typeface="BIZ UDPゴシック" panose="020B0400000000000000" pitchFamily="50" charset="-128"/>
                <a:ea typeface="BIZ UDPゴシック" panose="020B0400000000000000" pitchFamily="50" charset="-128"/>
              </a:rPr>
              <a:t>CFP</a:t>
            </a:r>
            <a:r>
              <a:rPr kumimoji="1" lang="ja-JP" altLang="en-US" sz="1100" b="0" i="0" u="none" kern="1200" dirty="0">
                <a:effectLst/>
                <a:latin typeface="BIZ UDPゴシック" panose="020B0400000000000000" pitchFamily="50" charset="-128"/>
                <a:ea typeface="BIZ UDPゴシック" panose="020B0400000000000000" pitchFamily="50" charset="-128"/>
              </a:rPr>
              <a:t>の</a:t>
            </a:r>
            <a:r>
              <a:rPr kumimoji="1" lang="ja-JP" altLang="ja-JP" sz="1100" b="0" i="0" u="none" strike="noStrike" kern="1200" dirty="0">
                <a:effectLst/>
                <a:latin typeface="BIZ UDPゴシック" panose="020B0400000000000000" pitchFamily="50" charset="-128"/>
                <a:ea typeface="BIZ UDPゴシック" panose="020B0400000000000000" pitchFamily="50" charset="-128"/>
              </a:rPr>
              <a:t>表示</a:t>
            </a:r>
            <a:r>
              <a:rPr lang="ja-JP" altLang="en-US" sz="1100" dirty="0">
                <a:latin typeface="BIZ UDPゴシック" panose="020B0400000000000000" pitchFamily="50" charset="-128"/>
                <a:ea typeface="BIZ UDPゴシック" panose="020B0400000000000000" pitchFamily="50" charset="-128"/>
              </a:rPr>
              <a:t>や、</a:t>
            </a:r>
            <a:r>
              <a:rPr kumimoji="1" lang="en-US" altLang="ja-JP" sz="1100" b="0" i="0" u="none" strike="noStrike" kern="1200" dirty="0">
                <a:effectLst/>
                <a:latin typeface="BIZ UDPゴシック" panose="020B0400000000000000" pitchFamily="50" charset="-128"/>
                <a:ea typeface="BIZ UDPゴシック" panose="020B0400000000000000" pitchFamily="50" charset="-128"/>
              </a:rPr>
              <a:t>CFP</a:t>
            </a:r>
            <a:r>
              <a:rPr lang="ja-JP" altLang="en-US" sz="1100" dirty="0">
                <a:latin typeface="BIZ UDPゴシック" panose="020B0400000000000000" pitchFamily="50" charset="-128"/>
                <a:ea typeface="BIZ UDPゴシック" panose="020B0400000000000000" pitchFamily="50" charset="-128"/>
              </a:rPr>
              <a:t>を含めたエコラベルの理解促進に向けた企業や自治体等が連携した取組を「</a:t>
            </a:r>
            <a:r>
              <a:rPr lang="en-US" altLang="ja-JP" sz="1100" dirty="0">
                <a:latin typeface="BIZ UDPゴシック" panose="020B0400000000000000" pitchFamily="50" charset="-128"/>
                <a:ea typeface="BIZ UDPゴシック" panose="020B0400000000000000" pitchFamily="50" charset="-128"/>
              </a:rPr>
              <a:t>OSAKA JAPAN SDGs Forum</a:t>
            </a:r>
            <a:r>
              <a:rPr lang="ja-JP" altLang="en-US" sz="1100" dirty="0">
                <a:latin typeface="BIZ UDPゴシック" panose="020B0400000000000000" pitchFamily="50" charset="-128"/>
                <a:ea typeface="BIZ UDPゴシック" panose="020B0400000000000000" pitchFamily="50" charset="-128"/>
              </a:rPr>
              <a:t>」 （約</a:t>
            </a:r>
            <a:r>
              <a:rPr lang="en-US" altLang="ja-JP" sz="1100" dirty="0">
                <a:latin typeface="BIZ UDPゴシック" panose="020B0400000000000000" pitchFamily="50" charset="-128"/>
                <a:ea typeface="BIZ UDPゴシック" panose="020B0400000000000000" pitchFamily="50" charset="-128"/>
              </a:rPr>
              <a:t>1,500</a:t>
            </a:r>
            <a:r>
              <a:rPr lang="ja-JP" altLang="en-US" sz="1100" dirty="0">
                <a:latin typeface="BIZ UDPゴシック" panose="020B0400000000000000" pitchFamily="50" charset="-128"/>
                <a:ea typeface="BIZ UDPゴシック" panose="020B0400000000000000" pitchFamily="50" charset="-128"/>
              </a:rPr>
              <a:t>名来場）を通じて情報発信・協創の呼びかけ</a:t>
            </a:r>
            <a:endParaRPr lang="ja-JP" altLang="ja-JP" sz="1100" b="0" i="0" u="none" strike="noStrike" dirty="0">
              <a:effectLst/>
              <a:latin typeface="BIZ UDPゴシック" panose="020B0400000000000000" pitchFamily="50" charset="-128"/>
              <a:ea typeface="BIZ UDPゴシック" panose="020B0400000000000000" pitchFamily="50" charset="-128"/>
            </a:endParaRPr>
          </a:p>
          <a:p>
            <a:pPr marL="182563" indent="-92075" algn="l" rtl="0" eaLnBrk="1" fontAlgn="t" latinLnBrk="0" hangingPunct="1">
              <a:lnSpc>
                <a:spcPts val="1600"/>
              </a:lnSpc>
              <a:spcBef>
                <a:spcPts val="0"/>
              </a:spcBef>
              <a:spcAft>
                <a:spcPts val="0"/>
              </a:spcAft>
            </a:pPr>
            <a:r>
              <a:rPr kumimoji="1" lang="ja-JP" altLang="en-US" sz="1100" b="0" i="0" u="none" strike="noStrike" kern="1200" dirty="0">
                <a:effectLst/>
                <a:latin typeface="BIZ UDPゴシック" panose="020B0400000000000000" pitchFamily="50" charset="-128"/>
                <a:ea typeface="BIZ UDPゴシック" panose="020B0400000000000000" pitchFamily="50" charset="-128"/>
              </a:rPr>
              <a:t>・</a:t>
            </a:r>
            <a:r>
              <a:rPr kumimoji="1" lang="ja-JP" altLang="ja-JP" sz="1100" b="0" i="0" u="none" strike="noStrike" kern="1200" dirty="0">
                <a:effectLst/>
                <a:latin typeface="BIZ UDPゴシック" panose="020B0400000000000000" pitchFamily="50" charset="-128"/>
                <a:ea typeface="BIZ UDPゴシック" panose="020B0400000000000000" pitchFamily="50" charset="-128"/>
              </a:rPr>
              <a:t>おおさか</a:t>
            </a:r>
            <a:r>
              <a:rPr kumimoji="1" lang="en-US" altLang="ja-JP" sz="1100" b="0" i="0" u="none" strike="noStrike" kern="1200" dirty="0">
                <a:effectLst/>
                <a:latin typeface="BIZ UDPゴシック" panose="020B0400000000000000" pitchFamily="50" charset="-128"/>
                <a:ea typeface="BIZ UDPゴシック" panose="020B0400000000000000" pitchFamily="50" charset="-128"/>
              </a:rPr>
              <a:t>CFP</a:t>
            </a:r>
            <a:r>
              <a:rPr kumimoji="1" lang="ja-JP" altLang="ja-JP" sz="1100" b="0" i="0" u="none" strike="noStrike" kern="1200" dirty="0">
                <a:effectLst/>
                <a:latin typeface="BIZ UDPゴシック" panose="020B0400000000000000" pitchFamily="50" charset="-128"/>
                <a:ea typeface="BIZ UDPゴシック" panose="020B0400000000000000" pitchFamily="50" charset="-128"/>
              </a:rPr>
              <a:t>プロジェクト参画事業者</a:t>
            </a:r>
            <a:r>
              <a:rPr lang="ja-JP" altLang="en-US" sz="1100" dirty="0">
                <a:latin typeface="BIZ UDPゴシック" panose="020B0400000000000000" pitchFamily="50" charset="-128"/>
                <a:ea typeface="BIZ UDPゴシック" panose="020B0400000000000000" pitchFamily="50" charset="-128"/>
              </a:rPr>
              <a:t>においては、カステラのパッケージ軽量化や、大阪の中小企業等による脱炭素技術の削減効果を</a:t>
            </a:r>
            <a:r>
              <a:rPr lang="en-US" altLang="ja-JP" sz="1100" dirty="0">
                <a:latin typeface="BIZ UDPゴシック" panose="020B0400000000000000" pitchFamily="50" charset="-128"/>
                <a:ea typeface="BIZ UDPゴシック" panose="020B0400000000000000" pitchFamily="50" charset="-128"/>
              </a:rPr>
              <a:t>CFP</a:t>
            </a:r>
            <a:r>
              <a:rPr lang="ja-JP" altLang="en-US" sz="1100" dirty="0">
                <a:latin typeface="BIZ UDPゴシック" panose="020B0400000000000000" pitchFamily="50" charset="-128"/>
                <a:ea typeface="BIZ UDPゴシック" panose="020B0400000000000000" pitchFamily="50" charset="-128"/>
              </a:rPr>
              <a:t>表示による情報発信</a:t>
            </a:r>
            <a:endParaRPr lang="en-US" altLang="ja-JP" sz="1100" dirty="0">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2A80909-047B-45C2-BA91-FFF86D912525}"/>
              </a:ext>
            </a:extLst>
          </p:cNvPr>
          <p:cNvSpPr/>
          <p:nvPr/>
        </p:nvSpPr>
        <p:spPr>
          <a:xfrm>
            <a:off x="7940246" y="6801884"/>
            <a:ext cx="1865061" cy="2310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000" dirty="0">
                <a:latin typeface="BIZ UDPゴシック" panose="020B0400000000000000" pitchFamily="50" charset="-128"/>
                <a:ea typeface="BIZ UDPゴシック" panose="020B0400000000000000" pitchFamily="50" charset="-128"/>
              </a:rPr>
              <a:t>OSAKA JAPAN SDGs Forum</a:t>
            </a:r>
            <a:r>
              <a:rPr lang="ja-JP" altLang="en-US" sz="1000" dirty="0">
                <a:latin typeface="BIZ UDPゴシック" panose="020B0400000000000000" pitchFamily="50" charset="-128"/>
                <a:ea typeface="BIZ UDPゴシック" panose="020B0400000000000000" pitchFamily="50" charset="-128"/>
              </a:rPr>
              <a:t>での情報発信</a:t>
            </a:r>
          </a:p>
        </p:txBody>
      </p:sp>
      <p:sp>
        <p:nvSpPr>
          <p:cNvPr id="19" name="正方形/長方形 18">
            <a:extLst>
              <a:ext uri="{FF2B5EF4-FFF2-40B4-BE49-F238E27FC236}">
                <a16:creationId xmlns:a16="http://schemas.microsoft.com/office/drawing/2014/main" id="{60C9C9AC-62AC-45C0-BE7E-1CF5B7764A78}"/>
              </a:ext>
            </a:extLst>
          </p:cNvPr>
          <p:cNvSpPr/>
          <p:nvPr/>
        </p:nvSpPr>
        <p:spPr>
          <a:xfrm>
            <a:off x="6503534" y="6821163"/>
            <a:ext cx="1266405" cy="15891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latin typeface="BIZ UDPゴシック" panose="020B0400000000000000" pitchFamily="50" charset="-128"/>
                <a:ea typeface="BIZ UDPゴシック" panose="020B0400000000000000" pitchFamily="50" charset="-128"/>
              </a:rPr>
              <a:t>大阪版</a:t>
            </a:r>
            <a:r>
              <a:rPr lang="en-US" altLang="ja-JP" sz="1000" dirty="0">
                <a:latin typeface="BIZ UDPゴシック" panose="020B0400000000000000" pitchFamily="50" charset="-128"/>
                <a:ea typeface="BIZ UDPゴシック" panose="020B0400000000000000" pitchFamily="50" charset="-128"/>
              </a:rPr>
              <a:t>CFP</a:t>
            </a:r>
            <a:r>
              <a:rPr lang="ja-JP" altLang="en-US" sz="1000" dirty="0">
                <a:latin typeface="BIZ UDPゴシック" panose="020B0400000000000000" pitchFamily="50" charset="-128"/>
                <a:ea typeface="BIZ UDPゴシック" panose="020B0400000000000000" pitchFamily="50" charset="-128"/>
              </a:rPr>
              <a:t>の表示</a:t>
            </a:r>
          </a:p>
        </p:txBody>
      </p:sp>
      <p:pic>
        <p:nvPicPr>
          <p:cNvPr id="20" name="図 19">
            <a:extLst>
              <a:ext uri="{FF2B5EF4-FFF2-40B4-BE49-F238E27FC236}">
                <a16:creationId xmlns:a16="http://schemas.microsoft.com/office/drawing/2014/main" id="{D929FCB8-D811-4927-B208-36655F3BA5E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62004" y="5879467"/>
            <a:ext cx="1602182" cy="916916"/>
          </a:xfrm>
          <a:prstGeom prst="rect">
            <a:avLst/>
          </a:prstGeom>
        </p:spPr>
      </p:pic>
      <p:pic>
        <p:nvPicPr>
          <p:cNvPr id="21" name="図 20">
            <a:extLst>
              <a:ext uri="{FF2B5EF4-FFF2-40B4-BE49-F238E27FC236}">
                <a16:creationId xmlns:a16="http://schemas.microsoft.com/office/drawing/2014/main" id="{1E5AFE77-B214-49FA-9FDB-7A3E10C7328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23239" y="5848019"/>
            <a:ext cx="1505975" cy="916916"/>
          </a:xfrm>
          <a:prstGeom prst="rect">
            <a:avLst/>
          </a:prstGeom>
        </p:spPr>
      </p:pic>
      <p:sp>
        <p:nvSpPr>
          <p:cNvPr id="22" name="正方形/長方形 21">
            <a:extLst>
              <a:ext uri="{FF2B5EF4-FFF2-40B4-BE49-F238E27FC236}">
                <a16:creationId xmlns:a16="http://schemas.microsoft.com/office/drawing/2014/main" id="{12D93340-2575-4F1A-A187-DC5E8994073D}"/>
              </a:ext>
            </a:extLst>
          </p:cNvPr>
          <p:cNvSpPr/>
          <p:nvPr/>
        </p:nvSpPr>
        <p:spPr>
          <a:xfrm>
            <a:off x="6200876" y="5531916"/>
            <a:ext cx="1865061" cy="16385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おおさか環境宣言登壇者</a:t>
            </a:r>
          </a:p>
        </p:txBody>
      </p:sp>
      <p:sp>
        <p:nvSpPr>
          <p:cNvPr id="23" name="正方形/長方形 22">
            <a:extLst>
              <a:ext uri="{FF2B5EF4-FFF2-40B4-BE49-F238E27FC236}">
                <a16:creationId xmlns:a16="http://schemas.microsoft.com/office/drawing/2014/main" id="{21248CD4-812B-46D7-AFB5-A2F55A46C382}"/>
              </a:ext>
            </a:extLst>
          </p:cNvPr>
          <p:cNvSpPr/>
          <p:nvPr/>
        </p:nvSpPr>
        <p:spPr>
          <a:xfrm>
            <a:off x="7846978" y="5513465"/>
            <a:ext cx="2057307" cy="22991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脱炭素エキデン記念式典</a:t>
            </a:r>
          </a:p>
        </p:txBody>
      </p:sp>
      <p:pic>
        <p:nvPicPr>
          <p:cNvPr id="30" name="Picture 2" descr="2部(2)">
            <a:extLst>
              <a:ext uri="{FF2B5EF4-FFF2-40B4-BE49-F238E27FC236}">
                <a16:creationId xmlns:a16="http://schemas.microsoft.com/office/drawing/2014/main" id="{ACD5057E-ADB0-45CB-954A-639F7078E885}"/>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23239" y="4472804"/>
            <a:ext cx="1499076" cy="10601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1部(2)">
            <a:extLst>
              <a:ext uri="{FF2B5EF4-FFF2-40B4-BE49-F238E27FC236}">
                <a16:creationId xmlns:a16="http://schemas.microsoft.com/office/drawing/2014/main" id="{CB374D55-C794-42AB-8B17-3BCC31C3AE4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109954" y="3072362"/>
            <a:ext cx="1512361" cy="10391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1部(3)">
            <a:extLst>
              <a:ext uri="{FF2B5EF4-FFF2-40B4-BE49-F238E27FC236}">
                <a16:creationId xmlns:a16="http://schemas.microsoft.com/office/drawing/2014/main" id="{E6B7DAA1-E724-45F7-A929-BC7F1DD88197}"/>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62003" y="4472618"/>
            <a:ext cx="1590246" cy="1060164"/>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a:extLst>
              <a:ext uri="{FF2B5EF4-FFF2-40B4-BE49-F238E27FC236}">
                <a16:creationId xmlns:a16="http://schemas.microsoft.com/office/drawing/2014/main" id="{2F787C7A-0FF8-438F-AF60-6767A719C4BC}"/>
              </a:ext>
            </a:extLst>
          </p:cNvPr>
          <p:cNvSpPr/>
          <p:nvPr/>
        </p:nvSpPr>
        <p:spPr>
          <a:xfrm>
            <a:off x="6168544" y="4093905"/>
            <a:ext cx="1815834" cy="26681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おおさか環境宣言ロゴ</a:t>
            </a:r>
          </a:p>
        </p:txBody>
      </p:sp>
      <p:sp>
        <p:nvSpPr>
          <p:cNvPr id="34" name="正方形/長方形 33">
            <a:extLst>
              <a:ext uri="{FF2B5EF4-FFF2-40B4-BE49-F238E27FC236}">
                <a16:creationId xmlns:a16="http://schemas.microsoft.com/office/drawing/2014/main" id="{A86306C5-F58D-4170-A443-2C2B445785A1}"/>
              </a:ext>
            </a:extLst>
          </p:cNvPr>
          <p:cNvSpPr/>
          <p:nvPr/>
        </p:nvSpPr>
        <p:spPr>
          <a:xfrm>
            <a:off x="8107619" y="4112356"/>
            <a:ext cx="1475074" cy="22991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知事発表の様子</a:t>
            </a:r>
          </a:p>
        </p:txBody>
      </p:sp>
      <p:sp>
        <p:nvSpPr>
          <p:cNvPr id="36" name="楕円 35">
            <a:extLst>
              <a:ext uri="{FF2B5EF4-FFF2-40B4-BE49-F238E27FC236}">
                <a16:creationId xmlns:a16="http://schemas.microsoft.com/office/drawing/2014/main" id="{1F0467E3-B76A-4690-9326-A64462C05AC5}"/>
              </a:ext>
            </a:extLst>
          </p:cNvPr>
          <p:cNvSpPr/>
          <p:nvPr/>
        </p:nvSpPr>
        <p:spPr>
          <a:xfrm>
            <a:off x="180308" y="905606"/>
            <a:ext cx="857641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ホームベース 4">
            <a:extLst>
              <a:ext uri="{FF2B5EF4-FFF2-40B4-BE49-F238E27FC236}">
                <a16:creationId xmlns:a16="http://schemas.microsoft.com/office/drawing/2014/main" id="{01405E71-53C6-44E5-89F8-1531E3C93DDC}"/>
              </a:ext>
            </a:extLst>
          </p:cNvPr>
          <p:cNvSpPr/>
          <p:nvPr/>
        </p:nvSpPr>
        <p:spPr bwMode="gray">
          <a:xfrm>
            <a:off x="180308" y="547367"/>
            <a:ext cx="9609178" cy="227707"/>
          </a:xfrm>
          <a:prstGeom prst="homePlate">
            <a:avLst>
              <a:gd name="adj" fmla="val 62202"/>
            </a:avLst>
          </a:prstGeom>
          <a:noFill/>
          <a:ln w="28575">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443194">
              <a:defRPr/>
            </a:pPr>
            <a:r>
              <a:rPr lang="ja-JP" altLang="en-US" sz="1400" b="1" dirty="0">
                <a:solidFill>
                  <a:schemeClr val="tx1"/>
                </a:solidFill>
                <a:latin typeface="BIZ UDPゴシック" panose="020B0400000000000000" pitchFamily="50" charset="-128"/>
                <a:ea typeface="BIZ UDPゴシック" panose="020B0400000000000000" pitchFamily="50" charset="-128"/>
              </a:rPr>
              <a:t>□</a:t>
            </a:r>
            <a:r>
              <a:rPr lang="en-US" altLang="ja-JP" sz="1400" b="1" dirty="0">
                <a:solidFill>
                  <a:schemeClr val="tx1"/>
                </a:solidFill>
                <a:latin typeface="BIZ UDPゴシック" panose="020B0400000000000000" pitchFamily="50" charset="-128"/>
                <a:ea typeface="BIZ UDPゴシック" panose="020B0400000000000000" pitchFamily="50" charset="-128"/>
              </a:rPr>
              <a:t> CO</a:t>
            </a:r>
            <a:r>
              <a:rPr kumimoji="1" lang="en-US" altLang="ja-JP" sz="1400" b="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lang="ja-JP" altLang="en-US" sz="1400" b="1" dirty="0">
                <a:solidFill>
                  <a:schemeClr val="tx1"/>
                </a:solidFill>
                <a:latin typeface="BIZ UDPゴシック" panose="020B0400000000000000" pitchFamily="50" charset="-128"/>
                <a:ea typeface="BIZ UDPゴシック" panose="020B0400000000000000" pitchFamily="50" charset="-128"/>
              </a:rPr>
              <a:t>削減効果の見える化や</a:t>
            </a:r>
            <a:r>
              <a:rPr lang="en-US" altLang="ja-JP" sz="1400" b="1" dirty="0">
                <a:solidFill>
                  <a:schemeClr val="tx1"/>
                </a:solidFill>
                <a:latin typeface="BIZ UDPゴシック" panose="020B0400000000000000" pitchFamily="50" charset="-128"/>
                <a:ea typeface="BIZ UDPゴシック" panose="020B0400000000000000" pitchFamily="50" charset="-128"/>
              </a:rPr>
              <a:t>CFP</a:t>
            </a:r>
            <a:r>
              <a:rPr lang="ja-JP" altLang="en-US" sz="1400" b="1" dirty="0">
                <a:solidFill>
                  <a:schemeClr val="tx1"/>
                </a:solidFill>
                <a:latin typeface="BIZ UDPゴシック" panose="020B0400000000000000" pitchFamily="50" charset="-128"/>
                <a:ea typeface="BIZ UDPゴシック" panose="020B0400000000000000" pitchFamily="50" charset="-128"/>
              </a:rPr>
              <a:t>（カーボンフットプリント）を表示した商品・サービスの普及啓発による</a:t>
            </a:r>
            <a:br>
              <a:rPr lang="en-US" altLang="ja-JP" sz="1400" b="1" dirty="0">
                <a:solidFill>
                  <a:schemeClr val="tx1"/>
                </a:solidFill>
                <a:latin typeface="BIZ UDPゴシック" panose="020B0400000000000000" pitchFamily="50" charset="-128"/>
                <a:ea typeface="BIZ UDPゴシック" panose="020B0400000000000000" pitchFamily="50" charset="-128"/>
              </a:rPr>
            </a:br>
            <a:r>
              <a:rPr lang="en-US" altLang="ja-JP" sz="1400" b="1" dirty="0">
                <a:solidFill>
                  <a:schemeClr val="tx1"/>
                </a:solidFill>
                <a:latin typeface="BIZ UDPゴシック" panose="020B0400000000000000" pitchFamily="50" charset="-128"/>
                <a:ea typeface="BIZ UDPゴシック" panose="020B0400000000000000" pitchFamily="50" charset="-128"/>
              </a:rPr>
              <a:t>   </a:t>
            </a:r>
            <a:r>
              <a:rPr lang="ja-JP" altLang="en-US" sz="1400" b="1" dirty="0">
                <a:solidFill>
                  <a:schemeClr val="tx1"/>
                </a:solidFill>
                <a:latin typeface="BIZ UDPゴシック" panose="020B0400000000000000" pitchFamily="50" charset="-128"/>
                <a:ea typeface="BIZ UDPゴシック" panose="020B0400000000000000" pitchFamily="50" charset="-128"/>
              </a:rPr>
              <a:t>府民の行動変容促進</a:t>
            </a:r>
            <a:endParaRPr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5" name="楕円 24">
            <a:extLst>
              <a:ext uri="{FF2B5EF4-FFF2-40B4-BE49-F238E27FC236}">
                <a16:creationId xmlns:a16="http://schemas.microsoft.com/office/drawing/2014/main" id="{DCB8AE9A-0BC3-4303-BF37-60E467F1736D}"/>
              </a:ext>
            </a:extLst>
          </p:cNvPr>
          <p:cNvSpPr/>
          <p:nvPr/>
        </p:nvSpPr>
        <p:spPr>
          <a:xfrm>
            <a:off x="146601" y="1036137"/>
            <a:ext cx="2267464" cy="33343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成果（到達点）</a:t>
            </a:r>
          </a:p>
        </p:txBody>
      </p:sp>
      <p:sp>
        <p:nvSpPr>
          <p:cNvPr id="29" name="楕円 28">
            <a:extLst>
              <a:ext uri="{FF2B5EF4-FFF2-40B4-BE49-F238E27FC236}">
                <a16:creationId xmlns:a16="http://schemas.microsoft.com/office/drawing/2014/main" id="{82202A40-234A-4933-8A8B-F82202027F49}"/>
              </a:ext>
            </a:extLst>
          </p:cNvPr>
          <p:cNvSpPr/>
          <p:nvPr/>
        </p:nvSpPr>
        <p:spPr>
          <a:xfrm>
            <a:off x="146601" y="2977553"/>
            <a:ext cx="2267464" cy="33343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取組内容</a:t>
            </a:r>
          </a:p>
        </p:txBody>
      </p:sp>
      <p:sp>
        <p:nvSpPr>
          <p:cNvPr id="26" name="正方形/長方形 25">
            <a:extLst>
              <a:ext uri="{FF2B5EF4-FFF2-40B4-BE49-F238E27FC236}">
                <a16:creationId xmlns:a16="http://schemas.microsoft.com/office/drawing/2014/main" id="{4B3BE73C-410C-4108-9EC4-6851F854346F}"/>
              </a:ext>
            </a:extLst>
          </p:cNvPr>
          <p:cNvSpPr/>
          <p:nvPr/>
        </p:nvSpPr>
        <p:spPr>
          <a:xfrm>
            <a:off x="180309" y="63639"/>
            <a:ext cx="9720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1" lang="ja-JP" altLang="en-US" sz="18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②　カーボンニュートラル（事業者や府民の行動変容） </a:t>
            </a:r>
          </a:p>
        </p:txBody>
      </p:sp>
      <p:sp>
        <p:nvSpPr>
          <p:cNvPr id="24" name="スライド番号プレースホルダー 1">
            <a:extLst>
              <a:ext uri="{FF2B5EF4-FFF2-40B4-BE49-F238E27FC236}">
                <a16:creationId xmlns:a16="http://schemas.microsoft.com/office/drawing/2014/main" id="{C654FA0A-1C25-4528-9863-0BB3731DC71E}"/>
              </a:ext>
            </a:extLst>
          </p:cNvPr>
          <p:cNvSpPr>
            <a:spLocks noGrp="1"/>
          </p:cNvSpPr>
          <p:nvPr>
            <p:ph type="sldNum" sz="quarter" idx="12"/>
          </p:nvPr>
        </p:nvSpPr>
        <p:spPr>
          <a:xfrm>
            <a:off x="7812484" y="6779568"/>
            <a:ext cx="2268141" cy="383297"/>
          </a:xfrm>
        </p:spPr>
        <p:txBody>
          <a:bodyPr/>
          <a:lstStyle/>
          <a:p>
            <a:fld id="{29F2EF1E-626E-4657-9017-205445D3C8E1}" type="slidenum">
              <a:rPr kumimoji="1" lang="ja-JP" altLang="en-US" smtClean="0"/>
              <a:t>38</a:t>
            </a:fld>
            <a:endParaRPr kumimoji="1" lang="ja-JP" altLang="en-US" dirty="0"/>
          </a:p>
        </p:txBody>
      </p:sp>
    </p:spTree>
    <p:extLst>
      <p:ext uri="{BB962C8B-B14F-4D97-AF65-F5344CB8AC3E}">
        <p14:creationId xmlns:p14="http://schemas.microsoft.com/office/powerpoint/2010/main" val="251376964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6270</Words>
  <Application>Microsoft Office PowerPoint</Application>
  <PresentationFormat>ユーザー設定</PresentationFormat>
  <Paragraphs>456</Paragraphs>
  <Slides>15</Slides>
  <Notes>14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BIZ UDPゴシック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2024-07-29T09:25:36Z</dcterms:created>
  <dcterms:modified xsi:type="dcterms:W3CDTF">2026-02-12T07:09:13Z</dcterms:modified>
</cp:coreProperties>
</file>