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6" removePersonalInfoOnSave="1" saveSubsetFonts="1">
  <p:sldMasterIdLst>
    <p:sldMasterId id="2147483672" r:id="rId1"/>
  </p:sldMasterIdLst>
  <p:notesMasterIdLst>
    <p:notesMasterId r:id="rId16"/>
  </p:notesMasterIdLst>
  <p:handoutMasterIdLst>
    <p:handoutMasterId r:id="rId17"/>
  </p:handoutMasterIdLst>
  <p:sldIdLst>
    <p:sldId id="412" r:id="rId2"/>
    <p:sldId id="473" r:id="rId3"/>
    <p:sldId id="2134806188" r:id="rId4"/>
    <p:sldId id="2134806237" r:id="rId5"/>
    <p:sldId id="2134806190" r:id="rId6"/>
    <p:sldId id="2134806191" r:id="rId7"/>
    <p:sldId id="2134805939" r:id="rId8"/>
    <p:sldId id="5320" r:id="rId9"/>
    <p:sldId id="2134806073" r:id="rId10"/>
    <p:sldId id="498" r:id="rId11"/>
    <p:sldId id="2134806002" r:id="rId12"/>
    <p:sldId id="2134806234" r:id="rId13"/>
    <p:sldId id="2134806235" r:id="rId14"/>
    <p:sldId id="2134805904" r:id="rId15"/>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796" autoAdjust="0"/>
  </p:normalViewPr>
  <p:slideViewPr>
    <p:cSldViewPr snapToGrid="0">
      <p:cViewPr varScale="1">
        <p:scale>
          <a:sx n="90" d="100"/>
          <a:sy n="90" d="100"/>
        </p:scale>
        <p:origin x="1186"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A572725-A0FA-4F93-BFF7-9A34C936274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2EFF6AB-5814-4B9A-86E9-3D53379AFB3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8CB20CB-F3FA-414B-B9BE-2487E20EC5D1}"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EAEF53D5-E1E3-4CB1-BB73-9DFFE581AEC8}"/>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5A91439-8208-49CD-A579-E929E5D4995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A0A7D08-5E69-40A3-891E-C2D63427C150}" type="slidenum">
              <a:rPr kumimoji="1" lang="ja-JP" altLang="en-US" smtClean="0"/>
              <a:t>‹#›</a:t>
            </a:fld>
            <a:endParaRPr kumimoji="1" lang="ja-JP" altLang="en-US"/>
          </a:p>
        </p:txBody>
      </p:sp>
    </p:spTree>
    <p:extLst>
      <p:ext uri="{BB962C8B-B14F-4D97-AF65-F5344CB8AC3E}">
        <p14:creationId xmlns:p14="http://schemas.microsoft.com/office/powerpoint/2010/main" val="3940782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2026/2/12</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hf hdr="0" ftr="0" dt="0"/>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17</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793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315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28</a:t>
            </a:fld>
            <a:endParaRPr kumimoji="1" lang="ja-JP" altLang="en-US"/>
          </a:p>
        </p:txBody>
      </p:sp>
    </p:spTree>
    <p:extLst>
      <p:ext uri="{BB962C8B-B14F-4D97-AF65-F5344CB8AC3E}">
        <p14:creationId xmlns:p14="http://schemas.microsoft.com/office/powerpoint/2010/main" val="3026559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29</a:t>
            </a:fld>
            <a:endParaRPr kumimoji="1" lang="ja-JP" altLang="en-US"/>
          </a:p>
        </p:txBody>
      </p:sp>
    </p:spTree>
    <p:extLst>
      <p:ext uri="{BB962C8B-B14F-4D97-AF65-F5344CB8AC3E}">
        <p14:creationId xmlns:p14="http://schemas.microsoft.com/office/powerpoint/2010/main" val="393554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68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73800-65D1-6722-A69F-A227725C23D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ECC5E5-B172-921B-092E-D03EA48042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5949C22-C5EC-BC33-5964-BA63A0C85B0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575DD25-BD0B-5273-22E1-ED7678A34A17}"/>
              </a:ext>
            </a:extLst>
          </p:cNvPr>
          <p:cNvSpPr>
            <a:spLocks noGrp="1"/>
          </p:cNvSpPr>
          <p:nvPr>
            <p:ph type="sldNum" sz="quarter" idx="5"/>
          </p:nvPr>
        </p:nvSpPr>
        <p:spPr/>
        <p:txBody>
          <a:bodyPr/>
          <a:lstStyle/>
          <a:p>
            <a:fld id="{650361FD-6956-4D1A-9411-DD3311560670}" type="slidenum">
              <a:rPr kumimoji="1" lang="ja-JP" altLang="en-US" smtClean="0"/>
              <a:t>19</a:t>
            </a:fld>
            <a:endParaRPr kumimoji="1" lang="ja-JP" altLang="en-US"/>
          </a:p>
        </p:txBody>
      </p:sp>
    </p:spTree>
    <p:extLst>
      <p:ext uri="{BB962C8B-B14F-4D97-AF65-F5344CB8AC3E}">
        <p14:creationId xmlns:p14="http://schemas.microsoft.com/office/powerpoint/2010/main" val="51847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20</a:t>
            </a:fld>
            <a:endParaRPr kumimoji="1" lang="ja-JP" altLang="en-US"/>
          </a:p>
        </p:txBody>
      </p:sp>
    </p:spTree>
    <p:extLst>
      <p:ext uri="{BB962C8B-B14F-4D97-AF65-F5344CB8AC3E}">
        <p14:creationId xmlns:p14="http://schemas.microsoft.com/office/powerpoint/2010/main" val="202843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979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23</a:t>
            </a:fld>
            <a:endParaRPr kumimoji="1" lang="ja-JP" altLang="en-US"/>
          </a:p>
        </p:txBody>
      </p:sp>
    </p:spTree>
    <p:extLst>
      <p:ext uri="{BB962C8B-B14F-4D97-AF65-F5344CB8AC3E}">
        <p14:creationId xmlns:p14="http://schemas.microsoft.com/office/powerpoint/2010/main" val="1876607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24</a:t>
            </a:fld>
            <a:endParaRPr kumimoji="1" lang="ja-JP" altLang="en-US"/>
          </a:p>
        </p:txBody>
      </p:sp>
    </p:spTree>
    <p:extLst>
      <p:ext uri="{BB962C8B-B14F-4D97-AF65-F5344CB8AC3E}">
        <p14:creationId xmlns:p14="http://schemas.microsoft.com/office/powerpoint/2010/main" val="187660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549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26</a:t>
            </a:fld>
            <a:endParaRPr kumimoji="1" lang="ja-JP" altLang="en-US"/>
          </a:p>
        </p:txBody>
      </p:sp>
    </p:spTree>
    <p:extLst>
      <p:ext uri="{BB962C8B-B14F-4D97-AF65-F5344CB8AC3E}">
        <p14:creationId xmlns:p14="http://schemas.microsoft.com/office/powerpoint/2010/main" val="178562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706E4D-F690-4CC7-B9A7-45D78A41F8C7}"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0075AE-A9F8-4655-82AE-F6675F4FD4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D71C48-B49A-431C-928D-BE9DAC25824E}"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EC4C0B-EF73-45FD-9CDB-60915978774F}"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2C50BDD-22DD-4F3F-BF9E-7860513522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6B8F6C-7D7A-406B-962C-884286400FB6}"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F8FEF5C-ADF4-425F-9E36-477C3380B496}" type="datetime1">
              <a:rPr kumimoji="1" lang="ja-JP" altLang="en-US" smtClean="0"/>
              <a:t>2026/2/12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1200EA-E83F-444E-9B51-FBEB66BD844F}" type="datetime1">
              <a:rPr kumimoji="1" lang="ja-JP" altLang="en-US" smtClean="0"/>
              <a:t>2026/2/12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F9D93-33C7-457D-9118-B1AAFAA0CA1A}" type="datetime1">
              <a:rPr kumimoji="1" lang="ja-JP" altLang="en-US" smtClean="0"/>
              <a:t>2026/2/12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37CC9-5753-4A79-960D-E981980AD69F}"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9D2191-CB1E-495D-BC4B-1F7181CE0C3D}"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6AFBA193-B95D-401D-8704-3A92458C7A88}" type="datetime1">
              <a:rPr kumimoji="1" lang="ja-JP" altLang="en-US" smtClean="0"/>
              <a:t>2026/2/12</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812484" y="677956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２　モビリティ</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904203" y="4314825"/>
            <a:ext cx="6300793" cy="1477328"/>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① 空飛ぶクルマ</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② 自動運転</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③ </a:t>
            </a:r>
            <a:r>
              <a:rPr kumimoji="1" lang="en-US" altLang="ja-JP" sz="1500" dirty="0">
                <a:latin typeface="BIZ UDPゴシック" panose="020B0400000000000000" pitchFamily="50" charset="-128"/>
                <a:ea typeface="BIZ UDPゴシック" panose="020B0400000000000000" pitchFamily="50" charset="-128"/>
              </a:rPr>
              <a:t>MaaS</a:t>
            </a:r>
            <a:r>
              <a:rPr kumimoji="1" lang="ja-JP" altLang="en-US" sz="1500" dirty="0">
                <a:latin typeface="BIZ UDPゴシック" panose="020B0400000000000000" pitchFamily="50" charset="-128"/>
                <a:ea typeface="BIZ UDPゴシック" panose="020B0400000000000000" pitchFamily="50" charset="-128"/>
              </a:rPr>
              <a:t>（マース）</a:t>
            </a:r>
            <a:endParaRPr kumimoji="1" lang="en-US" altLang="ja-JP" sz="1500" dirty="0">
              <a:latin typeface="BIZ UDPゴシック" panose="020B0400000000000000" pitchFamily="50" charset="-128"/>
              <a:ea typeface="BIZ UDPゴシック" panose="020B0400000000000000" pitchFamily="50" charset="-128"/>
            </a:endParaRPr>
          </a:p>
          <a:p>
            <a:pPr marL="357188" indent="-85725">
              <a:spcBef>
                <a:spcPts val="600"/>
              </a:spcBef>
              <a:defRPr/>
            </a:pPr>
            <a:r>
              <a:rPr kumimoji="1" lang="ja-JP" altLang="en-US" sz="1500" dirty="0">
                <a:latin typeface="BIZ UDPゴシック" panose="020B0400000000000000" pitchFamily="50" charset="-128"/>
                <a:ea typeface="BIZ UDPゴシック" panose="020B0400000000000000" pitchFamily="50" charset="-128"/>
              </a:rPr>
              <a:t>④ ゼロエミッションモビリティ</a:t>
            </a:r>
          </a:p>
        </p:txBody>
      </p:sp>
      <p:sp>
        <p:nvSpPr>
          <p:cNvPr id="3" name="スライド番号プレースホルダー 2">
            <a:extLst>
              <a:ext uri="{FF2B5EF4-FFF2-40B4-BE49-F238E27FC236}">
                <a16:creationId xmlns:a16="http://schemas.microsoft.com/office/drawing/2014/main" id="{0FF0113B-F5CF-4B4D-9CEE-DBE2F6711950}"/>
              </a:ext>
            </a:extLst>
          </p:cNvPr>
          <p:cNvSpPr>
            <a:spLocks noGrp="1"/>
          </p:cNvSpPr>
          <p:nvPr>
            <p:ph type="sldNum" sz="quarter" idx="12"/>
          </p:nvPr>
        </p:nvSpPr>
        <p:spPr/>
        <p:txBody>
          <a:bodyPr/>
          <a:lstStyle/>
          <a:p>
            <a:fld id="{29F2EF1E-626E-4657-9017-205445D3C8E1}" type="slidenum">
              <a:rPr kumimoji="1" lang="ja-JP" altLang="en-US" smtClean="0"/>
              <a:t>16</a:t>
            </a:fld>
            <a:endParaRPr kumimoji="1" lang="ja-JP" altLang="en-US" dirty="0"/>
          </a:p>
        </p:txBody>
      </p:sp>
    </p:spTree>
    <p:extLst>
      <p:ext uri="{BB962C8B-B14F-4D97-AF65-F5344CB8AC3E}">
        <p14:creationId xmlns:p14="http://schemas.microsoft.com/office/powerpoint/2010/main" val="325781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700621485"/>
              </p:ext>
            </p:extLst>
          </p:nvPr>
        </p:nvGraphicFramePr>
        <p:xfrm>
          <a:off x="280329" y="1518083"/>
          <a:ext cx="9540000" cy="3453968"/>
        </p:xfrm>
        <a:graphic>
          <a:graphicData uri="http://schemas.openxmlformats.org/drawingml/2006/table">
            <a:tbl>
              <a:tblPr>
                <a:tableStyleId>{2D5ABB26-0587-4C30-8999-92F81FD0307C}</a:tableStyleId>
              </a:tblPr>
              <a:tblGrid>
                <a:gridCol w="2506414">
                  <a:extLst>
                    <a:ext uri="{9D8B030D-6E8A-4147-A177-3AD203B41FA5}">
                      <a16:colId xmlns:a16="http://schemas.microsoft.com/office/drawing/2014/main" val="901775203"/>
                    </a:ext>
                  </a:extLst>
                </a:gridCol>
                <a:gridCol w="3169920">
                  <a:extLst>
                    <a:ext uri="{9D8B030D-6E8A-4147-A177-3AD203B41FA5}">
                      <a16:colId xmlns:a16="http://schemas.microsoft.com/office/drawing/2014/main" val="2895380761"/>
                    </a:ext>
                  </a:extLst>
                </a:gridCol>
                <a:gridCol w="3863666">
                  <a:extLst>
                    <a:ext uri="{9D8B030D-6E8A-4147-A177-3AD203B41FA5}">
                      <a16:colId xmlns:a16="http://schemas.microsoft.com/office/drawing/2014/main" val="925580270"/>
                    </a:ext>
                  </a:extLst>
                </a:gridCol>
              </a:tblGrid>
              <a:tr h="3453968">
                <a:tc>
                  <a:txBody>
                    <a:bodyPr/>
                    <a:lstStyle/>
                    <a:p>
                      <a:pPr marL="0" indent="0">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200" b="1"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が拡大</a:t>
                      </a:r>
                      <a:endParaRPr kumimoji="1" lang="ja-JP" altLang="en-US" sz="5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・交通、観光、宿泊などサービス</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拡充</a:t>
                      </a:r>
                    </a:p>
                    <a:p>
                      <a:pPr marL="84138" indent="-84138">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・高齢化が進む地域では、</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オンデマンド交通を組込んだ</a:t>
                      </a:r>
                      <a:r>
                        <a:rPr kumimoji="1" lang="en-US" altLang="ja-JP" sz="1100" b="0"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により、移動利便性が向上</a:t>
                      </a: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4138" indent="-84138" defTabSz="959937">
                        <a:lnSpc>
                          <a:spcPct val="100000"/>
                        </a:lnSpc>
                        <a:spcBef>
                          <a:spcPts val="0"/>
                        </a:spcBef>
                        <a:spcAft>
                          <a:spcPts val="0"/>
                        </a:spcAft>
                        <a:buFontTx/>
                        <a:buNone/>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92075" marR="0" lvl="0" indent="-92075" algn="l" defTabSz="443194"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□万博来訪者向け</a:t>
                      </a:r>
                      <a:r>
                        <a:rPr kumimoji="1" lang="en-US" altLang="ja-JP" sz="1200" b="1"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構築</a:t>
                      </a:r>
                      <a:r>
                        <a:rPr lang="ja-JP" altLang="en-US" sz="1200" b="1" dirty="0">
                          <a:solidFill>
                            <a:schemeClr val="tx1"/>
                          </a:solidFill>
                          <a:latin typeface="BIZ UDPゴシック" panose="020B0400000000000000" pitchFamily="50" charset="-128"/>
                          <a:ea typeface="BIZ UDPゴシック" panose="020B0400000000000000" pitchFamily="50" charset="-128"/>
                        </a:rPr>
                        <a:t>（</a:t>
                      </a:r>
                      <a:r>
                        <a:rPr lang="en-US" altLang="ja-JP" sz="1200" b="1" strike="noStrike" dirty="0">
                          <a:solidFill>
                            <a:schemeClr val="tx1"/>
                          </a:solidFill>
                          <a:latin typeface="BIZ UDPゴシック" panose="020B0400000000000000" pitchFamily="50" charset="-128"/>
                          <a:ea typeface="BIZ UDPゴシック" panose="020B0400000000000000" pitchFamily="50" charset="-128"/>
                        </a:rPr>
                        <a:t>KANSAI </a:t>
                      </a:r>
                      <a:r>
                        <a:rPr lang="en-US" altLang="ja-JP" sz="1200" b="1" strike="noStrike" dirty="0" err="1">
                          <a:solidFill>
                            <a:schemeClr val="tx1"/>
                          </a:solidFill>
                          <a:latin typeface="BIZ UDPゴシック" panose="020B0400000000000000" pitchFamily="50" charset="-128"/>
                          <a:ea typeface="BIZ UDPゴシック" panose="020B0400000000000000" pitchFamily="50" charset="-128"/>
                        </a:rPr>
                        <a:t>MaaS</a:t>
                      </a:r>
                      <a:r>
                        <a:rPr lang="ja-JP" altLang="en-US" sz="1200" b="1" dirty="0">
                          <a:solidFill>
                            <a:schemeClr val="tx1"/>
                          </a:solidFill>
                          <a:latin typeface="BIZ UDPゴシック" panose="020B0400000000000000" pitchFamily="50" charset="-128"/>
                          <a:ea typeface="BIZ UDPゴシック" panose="020B0400000000000000" pitchFamily="50" charset="-128"/>
                        </a:rPr>
                        <a:t>等）　</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60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▶約</a:t>
                      </a:r>
                      <a:r>
                        <a:rPr lang="en-US" altLang="ja-JP" sz="1100" b="0" dirty="0">
                          <a:solidFill>
                            <a:schemeClr val="tx1"/>
                          </a:solidFill>
                          <a:latin typeface="BIZ UDPゴシック" panose="020B0400000000000000" pitchFamily="50" charset="-128"/>
                          <a:ea typeface="BIZ UDPゴシック" panose="020B0400000000000000" pitchFamily="50" charset="-128"/>
                        </a:rPr>
                        <a:t>60</a:t>
                      </a:r>
                      <a:r>
                        <a:rPr lang="ja-JP" altLang="en-US" sz="1100" b="0" dirty="0">
                          <a:solidFill>
                            <a:schemeClr val="tx1"/>
                          </a:solidFill>
                          <a:latin typeface="BIZ UDPゴシック" panose="020B0400000000000000" pitchFamily="50" charset="-128"/>
                          <a:ea typeface="BIZ UDPゴシック" panose="020B0400000000000000" pitchFamily="50" charset="-128"/>
                        </a:rPr>
                        <a:t>駅への整備費補助により</a:t>
                      </a:r>
                      <a:r>
                        <a:rPr lang="en-US" altLang="ja-JP" sz="1100" b="0" dirty="0">
                          <a:solidFill>
                            <a:schemeClr val="tx1"/>
                          </a:solidFill>
                          <a:latin typeface="BIZ UDPゴシック" panose="020B0400000000000000" pitchFamily="50" charset="-128"/>
                          <a:ea typeface="BIZ UDPゴシック" panose="020B0400000000000000" pitchFamily="50" charset="-128"/>
                        </a:rPr>
                        <a:t>QR</a:t>
                      </a:r>
                      <a:r>
                        <a:rPr lang="ja-JP" altLang="en-US" sz="1100" b="0" dirty="0">
                          <a:solidFill>
                            <a:schemeClr val="tx1"/>
                          </a:solidFill>
                          <a:latin typeface="BIZ UDPゴシック" panose="020B0400000000000000" pitchFamily="50" charset="-128"/>
                          <a:ea typeface="BIZ UDPゴシック" panose="020B0400000000000000" pitchFamily="50" charset="-128"/>
                        </a:rPr>
                        <a:t>コード等キャッシュレス決済環境を整備し、利用者の</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決済利便性を向上</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60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▶対象駅全てでの</a:t>
                      </a:r>
                      <a:r>
                        <a:rPr lang="en-US" altLang="ja-JP" sz="1100" b="0" dirty="0">
                          <a:solidFill>
                            <a:schemeClr val="tx1"/>
                          </a:solidFill>
                          <a:latin typeface="BIZ UDPゴシック" panose="020B0400000000000000" pitchFamily="50" charset="-128"/>
                          <a:ea typeface="BIZ UDPゴシック" panose="020B0400000000000000" pitchFamily="50" charset="-128"/>
                        </a:rPr>
                        <a:t>QR</a:t>
                      </a:r>
                      <a:r>
                        <a:rPr lang="ja-JP" altLang="en-US" sz="1100" b="0" dirty="0">
                          <a:solidFill>
                            <a:schemeClr val="tx1"/>
                          </a:solidFill>
                          <a:latin typeface="BIZ UDPゴシック" panose="020B0400000000000000" pitchFamily="50" charset="-128"/>
                          <a:ea typeface="BIZ UDPゴシック" panose="020B0400000000000000" pitchFamily="50" charset="-128"/>
                        </a:rPr>
                        <a:t>コード対応改札機整備完了により、統一的な決済システムを構築</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60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a:solidFill>
                            <a:schemeClr val="tx1"/>
                          </a:solidFill>
                          <a:latin typeface="BIZ UDPゴシック" panose="020B0400000000000000" pitchFamily="50" charset="-128"/>
                          <a:ea typeface="BIZ UDPゴシック" panose="020B0400000000000000" pitchFamily="50" charset="-128"/>
                        </a:rPr>
                        <a:t>KANSAI </a:t>
                      </a:r>
                      <a:r>
                        <a:rPr lang="en-US" altLang="ja-JP" sz="1100" b="0" dirty="0" err="1">
                          <a:solidFill>
                            <a:schemeClr val="tx1"/>
                          </a:solidFill>
                          <a:latin typeface="BIZ UDPゴシック" panose="020B0400000000000000" pitchFamily="50" charset="-128"/>
                          <a:ea typeface="BIZ UDPゴシック" panose="020B0400000000000000" pitchFamily="50" charset="-128"/>
                        </a:rPr>
                        <a:t>MaaS</a:t>
                      </a:r>
                      <a:r>
                        <a:rPr lang="ja-JP" altLang="en-US" sz="1100" b="0" dirty="0">
                          <a:solidFill>
                            <a:schemeClr val="tx1"/>
                          </a:solidFill>
                          <a:latin typeface="BIZ UDPゴシック" panose="020B0400000000000000" pitchFamily="50" charset="-128"/>
                          <a:ea typeface="BIZ UDPゴシック" panose="020B0400000000000000" pitchFamily="50" charset="-128"/>
                        </a:rPr>
                        <a:t>アプリ」等の展開により関西一円での円滑な移動を実現し、公共交通機関の利用を促進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60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a:solidFill>
                            <a:schemeClr val="tx1"/>
                          </a:solidFill>
                          <a:latin typeface="BIZ UDPゴシック" panose="020B0400000000000000" pitchFamily="50" charset="-128"/>
                          <a:ea typeface="BIZ UDPゴシック" panose="020B0400000000000000" pitchFamily="50" charset="-128"/>
                        </a:rPr>
                        <a:t>Osaka Metro</a:t>
                      </a:r>
                      <a:r>
                        <a:rPr lang="ja-JP" altLang="en-US" sz="1100" b="0" dirty="0">
                          <a:solidFill>
                            <a:schemeClr val="tx1"/>
                          </a:solidFill>
                          <a:latin typeface="BIZ UDPゴシック" panose="020B0400000000000000" pitchFamily="50" charset="-128"/>
                          <a:ea typeface="BIZ UDPゴシック" panose="020B0400000000000000" pitchFamily="50" charset="-128"/>
                        </a:rPr>
                        <a:t>が列車混雑予測や顔認証改札サービスを開始</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200" b="1"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が拡大</a:t>
                      </a:r>
                    </a:p>
                    <a:p>
                      <a:pPr marL="84138" indent="-84138" algn="l">
                        <a:lnSpc>
                          <a:spcPct val="100000"/>
                        </a:lnSpc>
                        <a:spcBef>
                          <a:spcPts val="0"/>
                        </a:spcBef>
                        <a:spcAft>
                          <a:spcPts val="0"/>
                        </a:spcAft>
                      </a:pPr>
                      <a:r>
                        <a:rPr kumimoji="1" lang="ja-JP" altLang="en-US" sz="1200" dirty="0">
                          <a:solidFill>
                            <a:schemeClr val="tx1"/>
                          </a:solidFill>
                          <a:latin typeface="BIZ UDPゴシック" panose="020B0400000000000000" pitchFamily="50" charset="-128"/>
                          <a:ea typeface="BIZ UDPゴシック" panose="020B0400000000000000" pitchFamily="50" charset="-128"/>
                        </a:rPr>
                        <a:t>・鉄道事業者やバス事業者等に対して、</a:t>
                      </a:r>
                      <a:r>
                        <a:rPr kumimoji="1" lang="en-US" altLang="ja-JP" sz="1200" dirty="0">
                          <a:solidFill>
                            <a:schemeClr val="tx1"/>
                          </a:solidFill>
                          <a:latin typeface="BIZ UDPゴシック" panose="020B0400000000000000" pitchFamily="50" charset="-128"/>
                          <a:ea typeface="BIZ UDPゴシック" panose="020B0400000000000000" pitchFamily="50" charset="-128"/>
                        </a:rPr>
                        <a:t>QR</a:t>
                      </a:r>
                      <a:r>
                        <a:rPr kumimoji="1" lang="ja-JP" altLang="en-US" sz="1200" dirty="0">
                          <a:solidFill>
                            <a:schemeClr val="tx1"/>
                          </a:solidFill>
                          <a:latin typeface="BIZ UDPゴシック" panose="020B0400000000000000" pitchFamily="50" charset="-128"/>
                          <a:ea typeface="BIZ UDPゴシック" panose="020B0400000000000000" pitchFamily="50" charset="-128"/>
                        </a:rPr>
                        <a:t>コード等によるキャッシュレス対応に必要な機器等の整備を引き続き支援</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◆国への要望事項</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84138" indent="-84138"/>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がさらに普及するよう、事業者間の連携促進への</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働きかけを行うとともに、データ連携やシステム整備等の取組への支援</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90329" y="26703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　</a:t>
            </a:r>
            <a:r>
              <a:rPr kumimoji="1" lang="en-US" altLang="ja-JP" b="1" dirty="0">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官民が連携し、万博来訪者向けの</a:t>
            </a:r>
            <a:r>
              <a:rPr lang="en-US" altLang="ja-JP" sz="1200" dirty="0">
                <a:solidFill>
                  <a:prstClr val="black"/>
                </a:solidFill>
                <a:latin typeface="BIZ UDPゴシック" panose="020B0400000000000000" pitchFamily="50" charset="-128"/>
                <a:ea typeface="BIZ UDPゴシック" panose="020B0400000000000000" pitchFamily="50" charset="-128"/>
              </a:rPr>
              <a:t>MaaS</a:t>
            </a:r>
            <a:r>
              <a:rPr lang="ja-JP" altLang="en-US" sz="1200" dirty="0">
                <a:solidFill>
                  <a:prstClr val="black"/>
                </a:solidFill>
                <a:latin typeface="BIZ UDPゴシック" panose="020B0400000000000000" pitchFamily="50" charset="-128"/>
                <a:ea typeface="BIZ UDPゴシック" panose="020B0400000000000000" pitchFamily="50" charset="-128"/>
              </a:rPr>
              <a:t>を構築。</a:t>
            </a:r>
            <a:r>
              <a:rPr kumimoji="1" lang="ja-JP" altLang="en-US" sz="1200" dirty="0">
                <a:solidFill>
                  <a:prstClr val="black"/>
                </a:solidFill>
                <a:latin typeface="BIZ UDPゴシック" panose="020B0400000000000000" pitchFamily="50" charset="-128"/>
                <a:ea typeface="BIZ UDPゴシック" panose="020B0400000000000000" pitchFamily="50" charset="-128"/>
              </a:rPr>
              <a:t>万博会場へのシャトルバス発着駅や鉄道乗継駅について、</a:t>
            </a:r>
            <a:r>
              <a:rPr kumimoji="1" lang="en-US" altLang="ja-JP" sz="1200" dirty="0">
                <a:solidFill>
                  <a:prstClr val="black"/>
                </a:solidFill>
                <a:latin typeface="BIZ UDPゴシック" panose="020B0400000000000000" pitchFamily="50" charset="-128"/>
                <a:ea typeface="BIZ UDPゴシック" panose="020B0400000000000000" pitchFamily="50" charset="-128"/>
              </a:rPr>
              <a:t>QR</a:t>
            </a:r>
            <a:r>
              <a:rPr kumimoji="1" lang="ja-JP" altLang="en-US" sz="1200" dirty="0">
                <a:solidFill>
                  <a:prstClr val="black"/>
                </a:solidFill>
                <a:latin typeface="BIZ UDPゴシック" panose="020B0400000000000000" pitchFamily="50" charset="-128"/>
                <a:ea typeface="BIZ UDPゴシック" panose="020B0400000000000000" pitchFamily="50" charset="-128"/>
              </a:rPr>
              <a:t>コード等に対応した改札機の整備が完了</a:t>
            </a:r>
            <a:r>
              <a:rPr lang="ja-JP" altLang="en-US" sz="1200" dirty="0">
                <a:solidFill>
                  <a:prstClr val="black"/>
                </a:solidFill>
                <a:latin typeface="BIZ UDPゴシック" panose="020B0400000000000000" pitchFamily="50" charset="-128"/>
                <a:ea typeface="BIZ UDPゴシック" panose="020B0400000000000000" pitchFamily="50" charset="-128"/>
              </a:rPr>
              <a:t>。引き続き、ストレスフリーな移動の実現と、関西一円への周遊を促進する。</a:t>
            </a:r>
          </a:p>
        </p:txBody>
      </p:sp>
      <p:grpSp>
        <p:nvGrpSpPr>
          <p:cNvPr id="32" name="グループ化 31">
            <a:extLst>
              <a:ext uri="{FF2B5EF4-FFF2-40B4-BE49-F238E27FC236}">
                <a16:creationId xmlns:a16="http://schemas.microsoft.com/office/drawing/2014/main" id="{429260F0-9977-4130-8AA9-834A1B74DC7E}"/>
              </a:ext>
            </a:extLst>
          </p:cNvPr>
          <p:cNvGrpSpPr/>
          <p:nvPr/>
        </p:nvGrpSpPr>
        <p:grpSpPr>
          <a:xfrm>
            <a:off x="222945" y="1241425"/>
            <a:ext cx="9720000" cy="389893"/>
            <a:chOff x="491237" y="878538"/>
            <a:chExt cx="6781399" cy="347989"/>
          </a:xfrm>
          <a:solidFill>
            <a:srgbClr val="953735"/>
          </a:solidFill>
        </p:grpSpPr>
        <p:sp>
          <p:nvSpPr>
            <p:cNvPr id="33" name="ホームベース 6">
              <a:extLst>
                <a:ext uri="{FF2B5EF4-FFF2-40B4-BE49-F238E27FC236}">
                  <a16:creationId xmlns:a16="http://schemas.microsoft.com/office/drawing/2014/main" id="{5F7A324B-3908-48AB-845D-74DB8AD1D42E}"/>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34" name="ホームベース 5">
              <a:extLst>
                <a:ext uri="{FF2B5EF4-FFF2-40B4-BE49-F238E27FC236}">
                  <a16:creationId xmlns:a16="http://schemas.microsoft.com/office/drawing/2014/main" id="{FED7C967-F609-48CA-AE63-900269EFFAAC}"/>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35" name="ホームベース 4">
              <a:extLst>
                <a:ext uri="{FF2B5EF4-FFF2-40B4-BE49-F238E27FC236}">
                  <a16:creationId xmlns:a16="http://schemas.microsoft.com/office/drawing/2014/main" id="{7973330D-1318-4097-9233-8664DC911902}"/>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2" name="スライド番号プレースホルダー 1">
            <a:extLst>
              <a:ext uri="{FF2B5EF4-FFF2-40B4-BE49-F238E27FC236}">
                <a16:creationId xmlns:a16="http://schemas.microsoft.com/office/drawing/2014/main" id="{C7EC263B-7D58-4325-A03C-37EC3F54403A}"/>
              </a:ext>
            </a:extLst>
          </p:cNvPr>
          <p:cNvSpPr>
            <a:spLocks noGrp="1"/>
          </p:cNvSpPr>
          <p:nvPr>
            <p:ph type="sldNum" sz="quarter" idx="12"/>
          </p:nvPr>
        </p:nvSpPr>
        <p:spPr/>
        <p:txBody>
          <a:bodyPr/>
          <a:lstStyle/>
          <a:p>
            <a:fld id="{29F2EF1E-626E-4657-9017-205445D3C8E1}" type="slidenum">
              <a:rPr kumimoji="1" lang="ja-JP" altLang="en-US" smtClean="0"/>
              <a:t>25</a:t>
            </a:fld>
            <a:endParaRPr kumimoji="1" lang="ja-JP" altLang="en-US" dirty="0"/>
          </a:p>
        </p:txBody>
      </p:sp>
    </p:spTree>
    <p:extLst>
      <p:ext uri="{BB962C8B-B14F-4D97-AF65-F5344CB8AC3E}">
        <p14:creationId xmlns:p14="http://schemas.microsoft.com/office/powerpoint/2010/main" val="95249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楕円 23">
            <a:extLst>
              <a:ext uri="{FF2B5EF4-FFF2-40B4-BE49-F238E27FC236}">
                <a16:creationId xmlns:a16="http://schemas.microsoft.com/office/drawing/2014/main" id="{7C965C1B-EBC4-4BB8-BAFE-1AA491D762CC}"/>
              </a:ext>
            </a:extLst>
          </p:cNvPr>
          <p:cNvSpPr/>
          <p:nvPr/>
        </p:nvSpPr>
        <p:spPr>
          <a:xfrm>
            <a:off x="196255" y="731609"/>
            <a:ext cx="554478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6938EC4B-01A3-4312-AC78-F98275BB922B}"/>
              </a:ext>
            </a:extLst>
          </p:cNvPr>
          <p:cNvSpPr/>
          <p:nvPr/>
        </p:nvSpPr>
        <p:spPr>
          <a:xfrm>
            <a:off x="416410" y="1494328"/>
            <a:ext cx="9233618" cy="1009771"/>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7313" indent="-87313"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・約</a:t>
            </a:r>
            <a:r>
              <a:rPr lang="en-US" altLang="ja-JP" sz="1400" b="0" dirty="0">
                <a:solidFill>
                  <a:schemeClr val="tx1"/>
                </a:solidFill>
                <a:latin typeface="BIZ UDPゴシック" panose="020B0400000000000000" pitchFamily="50" charset="-128"/>
                <a:ea typeface="BIZ UDPゴシック" panose="020B0400000000000000" pitchFamily="50" charset="-128"/>
              </a:rPr>
              <a:t>60</a:t>
            </a:r>
            <a:r>
              <a:rPr lang="ja-JP" altLang="en-US" sz="1400" b="0" dirty="0">
                <a:solidFill>
                  <a:schemeClr val="tx1"/>
                </a:solidFill>
                <a:latin typeface="BIZ UDPゴシック" panose="020B0400000000000000" pitchFamily="50" charset="-128"/>
                <a:ea typeface="BIZ UDPゴシック" panose="020B0400000000000000" pitchFamily="50" charset="-128"/>
              </a:rPr>
              <a:t>駅への整備費補助により</a:t>
            </a:r>
            <a:r>
              <a:rPr lang="en-US" altLang="ja-JP" sz="1400" b="0" dirty="0">
                <a:solidFill>
                  <a:schemeClr val="tx1"/>
                </a:solidFill>
                <a:latin typeface="BIZ UDPゴシック" panose="020B0400000000000000" pitchFamily="50" charset="-128"/>
                <a:ea typeface="BIZ UDPゴシック" panose="020B0400000000000000" pitchFamily="50" charset="-128"/>
              </a:rPr>
              <a:t>QR</a:t>
            </a:r>
            <a:r>
              <a:rPr lang="ja-JP" altLang="en-US" sz="1400" b="0" dirty="0">
                <a:solidFill>
                  <a:schemeClr val="tx1"/>
                </a:solidFill>
                <a:latin typeface="BIZ UDPゴシック" panose="020B0400000000000000" pitchFamily="50" charset="-128"/>
                <a:ea typeface="BIZ UDPゴシック" panose="020B0400000000000000" pitchFamily="50" charset="-128"/>
              </a:rPr>
              <a:t>コード等キャッシュレス決済環境を整備し、利用者の決済利便性を向上</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・対象駅全てでの</a:t>
            </a:r>
            <a:r>
              <a:rPr lang="en-US" altLang="ja-JP" sz="1400" b="0" dirty="0">
                <a:solidFill>
                  <a:schemeClr val="tx1"/>
                </a:solidFill>
                <a:latin typeface="BIZ UDPゴシック" panose="020B0400000000000000" pitchFamily="50" charset="-128"/>
                <a:ea typeface="BIZ UDPゴシック" panose="020B0400000000000000" pitchFamily="50" charset="-128"/>
              </a:rPr>
              <a:t>QR</a:t>
            </a:r>
            <a:r>
              <a:rPr lang="ja-JP" altLang="en-US" sz="1400" b="0" dirty="0">
                <a:solidFill>
                  <a:schemeClr val="tx1"/>
                </a:solidFill>
                <a:latin typeface="BIZ UDPゴシック" panose="020B0400000000000000" pitchFamily="50" charset="-128"/>
                <a:ea typeface="BIZ UDPゴシック" panose="020B0400000000000000" pitchFamily="50" charset="-128"/>
              </a:rPr>
              <a:t>コード対応改札機整備完了により、統一的な決済システムを構築</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en-US" altLang="ja-JP" sz="1400" b="0" dirty="0">
                <a:solidFill>
                  <a:schemeClr val="tx1"/>
                </a:solidFill>
                <a:latin typeface="BIZ UDPゴシック" panose="020B0400000000000000" pitchFamily="50" charset="-128"/>
                <a:ea typeface="BIZ UDPゴシック" panose="020B0400000000000000" pitchFamily="50" charset="-128"/>
              </a:rPr>
              <a:t>KANSAI </a:t>
            </a:r>
            <a:r>
              <a:rPr lang="en-US" altLang="ja-JP" sz="1400" b="0" dirty="0" err="1">
                <a:solidFill>
                  <a:schemeClr val="tx1"/>
                </a:solidFill>
                <a:latin typeface="BIZ UDPゴシック" panose="020B0400000000000000" pitchFamily="50" charset="-128"/>
                <a:ea typeface="BIZ UDPゴシック" panose="020B0400000000000000" pitchFamily="50" charset="-128"/>
              </a:rPr>
              <a:t>MaaS</a:t>
            </a:r>
            <a:r>
              <a:rPr lang="ja-JP" altLang="en-US" sz="1400" b="0" dirty="0">
                <a:solidFill>
                  <a:schemeClr val="tx1"/>
                </a:solidFill>
                <a:latin typeface="BIZ UDPゴシック" panose="020B0400000000000000" pitchFamily="50" charset="-128"/>
                <a:ea typeface="BIZ UDPゴシック" panose="020B0400000000000000" pitchFamily="50" charset="-128"/>
              </a:rPr>
              <a:t>アプリ」等の展開により関西一円での円滑な移動を実現し、公共交通機関の利用を促進</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87313" indent="-87313" defTabSz="443194">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en-US" altLang="ja-JP" sz="1400" b="0" dirty="0">
                <a:solidFill>
                  <a:schemeClr val="tx1"/>
                </a:solidFill>
                <a:latin typeface="BIZ UDPゴシック" panose="020B0400000000000000" pitchFamily="50" charset="-128"/>
                <a:ea typeface="BIZ UDPゴシック" panose="020B0400000000000000" pitchFamily="50" charset="-128"/>
              </a:rPr>
              <a:t>Osaka Metro</a:t>
            </a:r>
            <a:r>
              <a:rPr lang="ja-JP" altLang="en-US" sz="1400" b="0" dirty="0">
                <a:solidFill>
                  <a:schemeClr val="tx1"/>
                </a:solidFill>
                <a:latin typeface="BIZ UDPゴシック" panose="020B0400000000000000" pitchFamily="50" charset="-128"/>
                <a:ea typeface="BIZ UDPゴシック" panose="020B0400000000000000" pitchFamily="50" charset="-128"/>
              </a:rPr>
              <a:t>が列車混雑予測や顔認証改札サービスを開始</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p:txBody>
      </p:sp>
      <p:sp>
        <p:nvSpPr>
          <p:cNvPr id="37" name="ホームベース 4">
            <a:extLst>
              <a:ext uri="{FF2B5EF4-FFF2-40B4-BE49-F238E27FC236}">
                <a16:creationId xmlns:a16="http://schemas.microsoft.com/office/drawing/2014/main" id="{CBA42EC7-66EB-493D-BE95-8B6F0BD9ED02}"/>
              </a:ext>
            </a:extLst>
          </p:cNvPr>
          <p:cNvSpPr/>
          <p:nvPr/>
        </p:nvSpPr>
        <p:spPr bwMode="gray">
          <a:xfrm>
            <a:off x="158091" y="477263"/>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□万博来訪者向け</a:t>
            </a:r>
            <a:r>
              <a:rPr lang="en-US" altLang="ja-JP" sz="1400" b="1" dirty="0" err="1">
                <a:solidFill>
                  <a:schemeClr val="tx1"/>
                </a:solidFill>
                <a:latin typeface="BIZ UDPゴシック" panose="020B0400000000000000" pitchFamily="50" charset="-128"/>
                <a:ea typeface="BIZ UDPゴシック" panose="020B0400000000000000" pitchFamily="50" charset="-128"/>
              </a:rPr>
              <a:t>MaaS</a:t>
            </a:r>
            <a:r>
              <a:rPr lang="ja-JP" altLang="en-US" sz="1400" b="1" dirty="0">
                <a:solidFill>
                  <a:schemeClr val="tx1"/>
                </a:solidFill>
                <a:latin typeface="BIZ UDPゴシック" panose="020B0400000000000000" pitchFamily="50" charset="-128"/>
                <a:ea typeface="BIZ UDPゴシック" panose="020B0400000000000000" pitchFamily="50" charset="-128"/>
              </a:rPr>
              <a:t>構築（</a:t>
            </a:r>
            <a:r>
              <a:rPr lang="en-US" altLang="ja-JP" sz="1400" b="1" dirty="0">
                <a:solidFill>
                  <a:schemeClr val="tx1"/>
                </a:solidFill>
                <a:latin typeface="BIZ UDPゴシック" panose="020B0400000000000000" pitchFamily="50" charset="-128"/>
                <a:ea typeface="BIZ UDPゴシック" panose="020B0400000000000000" pitchFamily="50" charset="-128"/>
              </a:rPr>
              <a:t>KANSAI </a:t>
            </a:r>
            <a:r>
              <a:rPr lang="en-US" altLang="ja-JP" sz="1400" b="1" dirty="0" err="1">
                <a:solidFill>
                  <a:schemeClr val="tx1"/>
                </a:solidFill>
                <a:latin typeface="BIZ UDPゴシック" panose="020B0400000000000000" pitchFamily="50" charset="-128"/>
                <a:ea typeface="BIZ UDPゴシック" panose="020B0400000000000000" pitchFamily="50" charset="-128"/>
              </a:rPr>
              <a:t>MaaS</a:t>
            </a:r>
            <a:r>
              <a:rPr lang="ja-JP" altLang="en-US" sz="1400" b="1" dirty="0">
                <a:solidFill>
                  <a:schemeClr val="tx1"/>
                </a:solidFill>
                <a:latin typeface="BIZ UDPゴシック" panose="020B0400000000000000" pitchFamily="50" charset="-128"/>
                <a:ea typeface="BIZ UDPゴシック" panose="020B0400000000000000" pitchFamily="50" charset="-128"/>
              </a:rPr>
              <a:t>等）　</a:t>
            </a:r>
          </a:p>
        </p:txBody>
      </p:sp>
      <p:sp>
        <p:nvSpPr>
          <p:cNvPr id="39" name="正方形/長方形 38">
            <a:extLst>
              <a:ext uri="{FF2B5EF4-FFF2-40B4-BE49-F238E27FC236}">
                <a16:creationId xmlns:a16="http://schemas.microsoft.com/office/drawing/2014/main" id="{177B6B87-09A9-4DFB-A6B9-990C4B002841}"/>
              </a:ext>
            </a:extLst>
          </p:cNvPr>
          <p:cNvSpPr/>
          <p:nvPr/>
        </p:nvSpPr>
        <p:spPr>
          <a:xfrm>
            <a:off x="180312" y="12033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　</a:t>
            </a:r>
            <a:r>
              <a:rPr kumimoji="1" lang="en-US" altLang="ja-JP" b="1" dirty="0" err="1">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5D90489D-6BBF-45A2-BDE7-268E54101351}"/>
              </a:ext>
            </a:extLst>
          </p:cNvPr>
          <p:cNvSpPr/>
          <p:nvPr/>
        </p:nvSpPr>
        <p:spPr>
          <a:xfrm>
            <a:off x="320129" y="3067819"/>
            <a:ext cx="4615836" cy="3596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87313" indent="-87313"/>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en-US" altLang="ja-JP" sz="1400" b="1"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促進による利用者の移動利便性向上</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87313" indent="-87313"/>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177800" indent="-87313"/>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200" dirty="0">
                <a:solidFill>
                  <a:schemeClr val="tx1"/>
                </a:solidFill>
                <a:latin typeface="BIZ UDPゴシック" panose="020B0400000000000000" pitchFamily="50" charset="-128"/>
                <a:ea typeface="BIZ UDPゴシック" panose="020B0400000000000000" pitchFamily="50" charset="-128"/>
              </a:rPr>
              <a:t>促進事業費補助」創設により約</a:t>
            </a:r>
            <a:r>
              <a:rPr kumimoji="1" lang="en-US" altLang="ja-JP" sz="1200" dirty="0">
                <a:solidFill>
                  <a:schemeClr val="tx1"/>
                </a:solidFill>
                <a:latin typeface="BIZ UDPゴシック" panose="020B0400000000000000" pitchFamily="50" charset="-128"/>
                <a:ea typeface="BIZ UDPゴシック" panose="020B0400000000000000" pitchFamily="50" charset="-128"/>
              </a:rPr>
              <a:t>60</a:t>
            </a:r>
            <a:r>
              <a:rPr kumimoji="1" lang="ja-JP" altLang="en-US" sz="1200" dirty="0">
                <a:solidFill>
                  <a:schemeClr val="tx1"/>
                </a:solidFill>
                <a:latin typeface="BIZ UDPゴシック" panose="020B0400000000000000" pitchFamily="50" charset="-128"/>
                <a:ea typeface="BIZ UDPゴシック" panose="020B0400000000000000" pitchFamily="50" charset="-128"/>
              </a:rPr>
              <a:t>駅における</a:t>
            </a:r>
            <a:r>
              <a:rPr kumimoji="1" lang="en-US" altLang="ja-JP" sz="1200" dirty="0">
                <a:solidFill>
                  <a:schemeClr val="tx1"/>
                </a:solidFill>
                <a:latin typeface="BIZ UDPゴシック" panose="020B0400000000000000" pitchFamily="50" charset="-128"/>
                <a:ea typeface="BIZ UDPゴシック" panose="020B0400000000000000" pitchFamily="50" charset="-128"/>
              </a:rPr>
              <a:t>QR</a:t>
            </a:r>
            <a:r>
              <a:rPr kumimoji="1" lang="ja-JP" altLang="en-US" sz="1200" dirty="0">
                <a:solidFill>
                  <a:schemeClr val="tx1"/>
                </a:solidFill>
                <a:latin typeface="BIZ UDPゴシック" panose="020B0400000000000000" pitchFamily="50" charset="-128"/>
                <a:ea typeface="BIZ UDPゴシック" panose="020B0400000000000000" pitchFamily="50" charset="-128"/>
              </a:rPr>
              <a:t>コード等キャッシュレス機器の整備を支援することで、万博来場者を</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はじめとする公共交通機関利用者の決済利便性を大幅に向上</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させ、関西全体でのスムーズかつ統一的な移動環境を実現</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indent="-87313"/>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177800" indent="-87313"/>
            <a:r>
              <a:rPr kumimoji="1" lang="ja-JP" altLang="en-US" sz="1200" dirty="0">
                <a:solidFill>
                  <a:schemeClr val="tx1"/>
                </a:solidFill>
                <a:latin typeface="BIZ UDPゴシック" panose="020B0400000000000000" pitchFamily="50" charset="-128"/>
                <a:ea typeface="BIZ UDPゴシック" panose="020B0400000000000000" pitchFamily="50" charset="-128"/>
              </a:rPr>
              <a:t>・補助活用と鉄道事業者の自助努力により対象駅全てで</a:t>
            </a:r>
            <a:r>
              <a:rPr kumimoji="1" lang="en-US" altLang="ja-JP" sz="1200" dirty="0">
                <a:solidFill>
                  <a:schemeClr val="tx1"/>
                </a:solidFill>
                <a:latin typeface="BIZ UDPゴシック" panose="020B0400000000000000" pitchFamily="50" charset="-128"/>
                <a:ea typeface="BIZ UDPゴシック" panose="020B0400000000000000" pitchFamily="50" charset="-128"/>
              </a:rPr>
              <a:t>QR</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コード対応改札機の整備を完了し、関西圏における統一的なキャッシュレス決済環境を構築して、利用者の乗車手続きの</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簡素化と移動時間の短縮を実現</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indent="-87313"/>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indent="-87313"/>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KANSAI </a:t>
            </a:r>
            <a:r>
              <a:rPr kumimoji="1" lang="en-US" altLang="ja-JP" sz="1200"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200" dirty="0">
                <a:solidFill>
                  <a:schemeClr val="tx1"/>
                </a:solidFill>
                <a:latin typeface="BIZ UDPゴシック" panose="020B0400000000000000" pitchFamily="50" charset="-128"/>
                <a:ea typeface="BIZ UDPゴシック" panose="020B0400000000000000" pitchFamily="50" charset="-128"/>
              </a:rPr>
              <a:t>アプリ」や</a:t>
            </a:r>
            <a:r>
              <a:rPr kumimoji="1" lang="ja-JP" altLang="en-US" sz="1200" dirty="0">
                <a:solidFill>
                  <a:schemeClr val="tx1"/>
                </a:solidFill>
                <a:latin typeface="BIZ UDPゴシック" panose="020B0400000000000000" pitchFamily="50" charset="-128"/>
                <a:ea typeface="BIZ UDPゴシック"/>
              </a:rPr>
              <a:t>「スルッと</a:t>
            </a:r>
            <a:r>
              <a:rPr kumimoji="1" lang="en-US" altLang="ja-JP" sz="1200" dirty="0" err="1">
                <a:solidFill>
                  <a:schemeClr val="tx1"/>
                </a:solidFill>
                <a:latin typeface="BIZ UDPゴシック" panose="020B0400000000000000" pitchFamily="50" charset="-128"/>
                <a:ea typeface="BIZ UDPゴシック"/>
              </a:rPr>
              <a:t>QRtto</a:t>
            </a:r>
            <a:r>
              <a:rPr kumimoji="1" lang="en-US" altLang="ja-JP" sz="1200" dirty="0">
                <a:solidFill>
                  <a:schemeClr val="tx1"/>
                </a:solidFill>
                <a:latin typeface="BIZ UDPゴシック" panose="020B0400000000000000" pitchFamily="50" charset="-128"/>
                <a:ea typeface="BIZ UDPゴシック"/>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等の</a:t>
            </a:r>
            <a:r>
              <a:rPr kumimoji="1" lang="en-US" altLang="ja-JP" sz="1200"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200" dirty="0">
                <a:solidFill>
                  <a:schemeClr val="tx1"/>
                </a:solidFill>
                <a:latin typeface="BIZ UDPゴシック" panose="020B0400000000000000" pitchFamily="50" charset="-128"/>
                <a:ea typeface="BIZ UDPゴシック" panose="020B0400000000000000" pitchFamily="50" charset="-128"/>
              </a:rPr>
              <a:t>取組展開により、スマートフォンによる統一的な決済・移動支援</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システムを構築し、関西一円での利用者の移動利便性向上と</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公共交通機関の利用を促進</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87313" indent="-87313"/>
            <a:endParaRPr lang="ja-JP" altLang="en-US" sz="1200" b="0" dirty="0">
              <a:solidFill>
                <a:schemeClr val="tx1"/>
              </a:solidFill>
              <a:latin typeface="BIZ UDPゴシック" panose="020B0400000000000000" pitchFamily="50" charset="-128"/>
              <a:ea typeface="BIZ UDPゴシック" panose="020B0400000000000000" pitchFamily="50" charset="-128"/>
            </a:endParaRPr>
          </a:p>
          <a:p>
            <a:pPr marL="87313" indent="-87313"/>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9F7510C6-DE0E-408D-ACC4-740F812D3F5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0505" y="2942445"/>
            <a:ext cx="2065141" cy="1662613"/>
          </a:xfrm>
          <a:prstGeom prst="rect">
            <a:avLst/>
          </a:prstGeom>
        </p:spPr>
      </p:pic>
      <p:sp>
        <p:nvSpPr>
          <p:cNvPr id="19" name="テキスト ボックス 18">
            <a:extLst>
              <a:ext uri="{FF2B5EF4-FFF2-40B4-BE49-F238E27FC236}">
                <a16:creationId xmlns:a16="http://schemas.microsoft.com/office/drawing/2014/main" id="{EE63A17E-4BE2-4961-AEB2-0E5A790D7768}"/>
              </a:ext>
            </a:extLst>
          </p:cNvPr>
          <p:cNvSpPr txBox="1"/>
          <p:nvPr/>
        </p:nvSpPr>
        <p:spPr>
          <a:xfrm>
            <a:off x="5134768" y="4620200"/>
            <a:ext cx="2127785" cy="553998"/>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クレジットカードのタッチ決済、</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QR</a:t>
            </a:r>
            <a:r>
              <a:rPr kumimoji="1" lang="ja-JP" altLang="en-US" sz="1000" dirty="0">
                <a:latin typeface="BIZ UDPゴシック" panose="020B0400000000000000" pitchFamily="50" charset="-128"/>
                <a:ea typeface="BIZ UDPゴシック" panose="020B0400000000000000" pitchFamily="50" charset="-128"/>
              </a:rPr>
              <a:t>コード対応された自動改札機</a:t>
            </a:r>
            <a:endParaRPr kumimoji="1" lang="en-US" altLang="ja-JP" sz="1000" dirty="0">
              <a:latin typeface="BIZ UDPゴシック" panose="020B0400000000000000" pitchFamily="50" charset="-128"/>
              <a:ea typeface="BIZ UDPゴシック" panose="020B0400000000000000" pitchFamily="50" charset="-128"/>
            </a:endParaRPr>
          </a:p>
          <a:p>
            <a:pPr algn="ctr"/>
            <a:r>
              <a:rPr lang="ja-JP" altLang="en-US" sz="1000" dirty="0">
                <a:latin typeface="BIZ UDPゴシック" panose="020B0400000000000000" pitchFamily="50" charset="-128"/>
                <a:ea typeface="BIZ UDPゴシック" panose="020B0400000000000000" pitchFamily="50" charset="-128"/>
              </a:rPr>
              <a:t>提供：近畿日本鉄道株式会社</a:t>
            </a:r>
            <a:endParaRPr kumimoji="1" lang="ja-JP" altLang="en-US" sz="1000" dirty="0">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8D13D5F1-7258-42C4-8325-B44C24E6ACC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54182" y="2951814"/>
            <a:ext cx="1793252" cy="1668386"/>
          </a:xfrm>
          <a:prstGeom prst="rect">
            <a:avLst/>
          </a:prstGeom>
        </p:spPr>
      </p:pic>
      <p:sp>
        <p:nvSpPr>
          <p:cNvPr id="21" name="テキスト ボックス 20">
            <a:extLst>
              <a:ext uri="{FF2B5EF4-FFF2-40B4-BE49-F238E27FC236}">
                <a16:creationId xmlns:a16="http://schemas.microsoft.com/office/drawing/2014/main" id="{5894E2B2-E6EC-4B44-ACC1-FEBEAE4A607C}"/>
              </a:ext>
            </a:extLst>
          </p:cNvPr>
          <p:cNvSpPr txBox="1"/>
          <p:nvPr/>
        </p:nvSpPr>
        <p:spPr>
          <a:xfrm>
            <a:off x="7251587" y="4692274"/>
            <a:ext cx="2398441" cy="400110"/>
          </a:xfrm>
          <a:prstGeom prst="rect">
            <a:avLst/>
          </a:prstGeom>
          <a:noFill/>
        </p:spPr>
        <p:txBody>
          <a:bodyPr wrap="square" rtlCol="0">
            <a:spAutoFit/>
          </a:bodyPr>
          <a:lstStyle/>
          <a:p>
            <a:pPr algn="ctr"/>
            <a:r>
              <a:rPr kumimoji="1" lang="en-US" altLang="ja-JP" sz="1000" dirty="0">
                <a:latin typeface="BIZ UDPゴシック" panose="020B0400000000000000" pitchFamily="50" charset="-128"/>
                <a:ea typeface="BIZ UDPゴシック" panose="020B0400000000000000" pitchFamily="50" charset="-128"/>
              </a:rPr>
              <a:t>QR</a:t>
            </a:r>
            <a:r>
              <a:rPr kumimoji="1" lang="ja-JP" altLang="en-US" sz="1000" dirty="0">
                <a:latin typeface="BIZ UDPゴシック" panose="020B0400000000000000" pitchFamily="50" charset="-128"/>
                <a:ea typeface="BIZ UDPゴシック" panose="020B0400000000000000" pitchFamily="50" charset="-128"/>
              </a:rPr>
              <a:t>コード対応された自動改札機</a:t>
            </a:r>
            <a:endParaRPr kumimoji="1" lang="en-US" altLang="ja-JP" sz="1000" dirty="0">
              <a:latin typeface="BIZ UDPゴシック" panose="020B0400000000000000" pitchFamily="50" charset="-128"/>
              <a:ea typeface="BIZ UDPゴシック" panose="020B0400000000000000" pitchFamily="50" charset="-128"/>
            </a:endParaRPr>
          </a:p>
          <a:p>
            <a:pPr algn="ctr"/>
            <a:r>
              <a:rPr lang="ja-JP" altLang="en-US" sz="1000" dirty="0">
                <a:latin typeface="BIZ UDPゴシック" panose="020B0400000000000000" pitchFamily="50" charset="-128"/>
                <a:ea typeface="BIZ UDPゴシック" panose="020B0400000000000000" pitchFamily="50" charset="-128"/>
              </a:rPr>
              <a:t>提供：西日本旅客鉄道株式会社</a:t>
            </a:r>
            <a:endParaRPr kumimoji="1" lang="ja-JP" altLang="en-US" sz="1000" dirty="0">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E480B57D-6BEB-4198-9750-9B39E1AA0C7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80505" y="5339826"/>
            <a:ext cx="2071082" cy="1459739"/>
          </a:xfrm>
          <a:prstGeom prst="rect">
            <a:avLst/>
          </a:prstGeom>
        </p:spPr>
      </p:pic>
      <p:pic>
        <p:nvPicPr>
          <p:cNvPr id="23" name="図 22">
            <a:extLst>
              <a:ext uri="{FF2B5EF4-FFF2-40B4-BE49-F238E27FC236}">
                <a16:creationId xmlns:a16="http://schemas.microsoft.com/office/drawing/2014/main" id="{514CE258-2F0B-4339-84CF-405EA84AEB3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292126" y="5217358"/>
            <a:ext cx="2055308" cy="1554953"/>
          </a:xfrm>
          <a:prstGeom prst="rect">
            <a:avLst/>
          </a:prstGeom>
        </p:spPr>
      </p:pic>
      <p:sp>
        <p:nvSpPr>
          <p:cNvPr id="38" name="テキスト ボックス 37">
            <a:extLst>
              <a:ext uri="{FF2B5EF4-FFF2-40B4-BE49-F238E27FC236}">
                <a16:creationId xmlns:a16="http://schemas.microsoft.com/office/drawing/2014/main" id="{92727C56-D94B-4624-9D80-3F8F7FFCA1CF}"/>
              </a:ext>
            </a:extLst>
          </p:cNvPr>
          <p:cNvSpPr txBox="1"/>
          <p:nvPr/>
        </p:nvSpPr>
        <p:spPr>
          <a:xfrm>
            <a:off x="5899307" y="6826819"/>
            <a:ext cx="2970233" cy="246221"/>
          </a:xfrm>
          <a:prstGeom prst="rect">
            <a:avLst/>
          </a:prstGeom>
          <a:noFill/>
        </p:spPr>
        <p:txBody>
          <a:bodyPr wrap="square" rtlCol="0">
            <a:spAutoFit/>
          </a:bodyPr>
          <a:lstStyle/>
          <a:p>
            <a:r>
              <a:rPr kumimoji="1" lang="en-US" altLang="ja-JP" sz="1000" dirty="0">
                <a:latin typeface="BIZ UDPゴシック" panose="020B0400000000000000" pitchFamily="50" charset="-128"/>
                <a:ea typeface="BIZ UDPゴシック" panose="020B0400000000000000" pitchFamily="50" charset="-128"/>
              </a:rPr>
              <a:t>KANSAI</a:t>
            </a:r>
            <a:r>
              <a:rPr kumimoji="1" lang="ja-JP" altLang="en-US" sz="1000" dirty="0">
                <a:latin typeface="BIZ UDPゴシック" panose="020B0400000000000000" pitchFamily="50" charset="-128"/>
                <a:ea typeface="BIZ UDPゴシック" panose="020B0400000000000000" pitchFamily="50" charset="-128"/>
              </a:rPr>
              <a:t>　</a:t>
            </a:r>
            <a:r>
              <a:rPr lang="en-US" altLang="ja-JP" sz="1000" dirty="0" err="1">
                <a:latin typeface="BIZ UDPゴシック" panose="020B0400000000000000" pitchFamily="50" charset="-128"/>
                <a:ea typeface="BIZ UDPゴシック" panose="020B0400000000000000" pitchFamily="50" charset="-128"/>
              </a:rPr>
              <a:t>MaaS</a:t>
            </a:r>
            <a:r>
              <a:rPr lang="ja-JP" altLang="en-US" sz="1000" dirty="0">
                <a:latin typeface="BIZ UDPゴシック" panose="020B0400000000000000" pitchFamily="50" charset="-128"/>
                <a:ea typeface="BIZ UDPゴシック" panose="020B0400000000000000" pitchFamily="50" charset="-128"/>
              </a:rPr>
              <a:t> 、スルッと</a:t>
            </a:r>
            <a:r>
              <a:rPr kumimoji="1" lang="en-US" altLang="ja-JP" sz="1000" dirty="0" err="1">
                <a:latin typeface="BIZ UDPゴシック" panose="020B0400000000000000" pitchFamily="50" charset="-128"/>
                <a:ea typeface="BIZ UDPゴシック"/>
              </a:rPr>
              <a:t>QRtto</a:t>
            </a:r>
            <a:r>
              <a:rPr lang="ja-JP" altLang="en-US" sz="1000" dirty="0">
                <a:latin typeface="BIZ UDPゴシック" panose="020B0400000000000000" pitchFamily="50" charset="-128"/>
                <a:ea typeface="BIZ UDPゴシック" panose="020B0400000000000000" pitchFamily="50" charset="-128"/>
              </a:rPr>
              <a:t>の取組</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25C46A70-C713-4081-A3FF-265E5AB92FF0}"/>
              </a:ext>
            </a:extLst>
          </p:cNvPr>
          <p:cNvSpPr>
            <a:spLocks noGrp="1"/>
          </p:cNvSpPr>
          <p:nvPr>
            <p:ph type="sldNum" sz="quarter" idx="12"/>
          </p:nvPr>
        </p:nvSpPr>
        <p:spPr/>
        <p:txBody>
          <a:bodyPr/>
          <a:lstStyle/>
          <a:p>
            <a:fld id="{29F2EF1E-626E-4657-9017-205445D3C8E1}" type="slidenum">
              <a:rPr kumimoji="1" lang="ja-JP" altLang="en-US" smtClean="0"/>
              <a:t>26</a:t>
            </a:fld>
            <a:endParaRPr kumimoji="1" lang="ja-JP" altLang="en-US" dirty="0"/>
          </a:p>
        </p:txBody>
      </p:sp>
      <p:sp>
        <p:nvSpPr>
          <p:cNvPr id="17" name="楕円 16">
            <a:extLst>
              <a:ext uri="{FF2B5EF4-FFF2-40B4-BE49-F238E27FC236}">
                <a16:creationId xmlns:a16="http://schemas.microsoft.com/office/drawing/2014/main" id="{F306AD38-A390-4545-BD28-544905A6B844}"/>
              </a:ext>
            </a:extLst>
          </p:cNvPr>
          <p:cNvSpPr/>
          <p:nvPr/>
        </p:nvSpPr>
        <p:spPr>
          <a:xfrm>
            <a:off x="158091" y="949294"/>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6" name="楕円 25">
            <a:extLst>
              <a:ext uri="{FF2B5EF4-FFF2-40B4-BE49-F238E27FC236}">
                <a16:creationId xmlns:a16="http://schemas.microsoft.com/office/drawing/2014/main" id="{A3B76446-6E1C-418A-9DAC-4B81CC79A10F}"/>
              </a:ext>
            </a:extLst>
          </p:cNvPr>
          <p:cNvSpPr/>
          <p:nvPr/>
        </p:nvSpPr>
        <p:spPr>
          <a:xfrm>
            <a:off x="180312" y="2708602"/>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111277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577203007"/>
              </p:ext>
            </p:extLst>
          </p:nvPr>
        </p:nvGraphicFramePr>
        <p:xfrm>
          <a:off x="313267" y="950752"/>
          <a:ext cx="9587042" cy="5828816"/>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828816">
                <a:tc>
                  <a:txBody>
                    <a:bodyPr/>
                    <a:lstStyle/>
                    <a:p>
                      <a:pPr marL="0" indent="0">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□府域の路線バスの５割を</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バスに（更新分）</a:t>
                      </a:r>
                      <a:endParaRPr kumimoji="1" lang="en-US" altLang="ja-JP" sz="5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050" dirty="0">
                          <a:solidFill>
                            <a:schemeClr val="tx1"/>
                          </a:solidFill>
                          <a:latin typeface="BIZ UDPゴシック" panose="020B0400000000000000" pitchFamily="50" charset="-128"/>
                          <a:ea typeface="BIZ UDPゴシック" panose="020B0400000000000000" pitchFamily="50" charset="-128"/>
                        </a:rPr>
                        <a:t>・万博を契機に</a:t>
                      </a:r>
                      <a:r>
                        <a:rPr kumimoji="1" lang="en-US" altLang="ja-JP" sz="1050" dirty="0">
                          <a:solidFill>
                            <a:schemeClr val="tx1"/>
                          </a:solidFill>
                          <a:latin typeface="BIZ UDPゴシック" panose="020B0400000000000000" pitchFamily="50" charset="-128"/>
                          <a:ea typeface="BIZ UDPゴシック" panose="020B0400000000000000" pitchFamily="50" charset="-128"/>
                        </a:rPr>
                        <a:t>EV</a:t>
                      </a: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FC</a:t>
                      </a:r>
                      <a:r>
                        <a:rPr kumimoji="1" lang="ja-JP" altLang="en-US" sz="1050" dirty="0">
                          <a:solidFill>
                            <a:schemeClr val="tx1"/>
                          </a:solidFill>
                          <a:latin typeface="BIZ UDPゴシック" panose="020B0400000000000000" pitchFamily="50" charset="-128"/>
                          <a:ea typeface="BIZ UDPゴシック" panose="020B0400000000000000" pitchFamily="50" charset="-128"/>
                        </a:rPr>
                        <a:t>バスの導入が</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050" dirty="0">
                          <a:solidFill>
                            <a:schemeClr val="tx1"/>
                          </a:solidFill>
                          <a:latin typeface="BIZ UDPゴシック" panose="020B0400000000000000" pitchFamily="50" charset="-128"/>
                          <a:ea typeface="BIZ UDPゴシック" panose="020B0400000000000000" pitchFamily="50" charset="-128"/>
                        </a:rPr>
                        <a:t>　進展</a:t>
                      </a:r>
                    </a:p>
                    <a:p>
                      <a:pPr marL="84138" indent="-84138">
                        <a:lnSpc>
                          <a:spcPct val="100000"/>
                        </a:lnSpc>
                        <a:spcBef>
                          <a:spcPts val="0"/>
                        </a:spcBef>
                        <a:spcAft>
                          <a:spcPts val="0"/>
                        </a:spcAft>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EV</a:t>
                      </a: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FC</a:t>
                      </a:r>
                      <a:r>
                        <a:rPr kumimoji="1" lang="ja-JP" altLang="en-US" sz="1050" dirty="0">
                          <a:solidFill>
                            <a:schemeClr val="tx1"/>
                          </a:solidFill>
                          <a:latin typeface="BIZ UDPゴシック" panose="020B0400000000000000" pitchFamily="50" charset="-128"/>
                          <a:ea typeface="BIZ UDPゴシック" panose="020B0400000000000000" pitchFamily="50" charset="-128"/>
                        </a:rPr>
                        <a:t>バスの導入状況に合わせて、バス対応の充電設備、水素ステーションの整備が進展</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船の実用化</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EV</a:t>
                      </a: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FC</a:t>
                      </a:r>
                      <a:r>
                        <a:rPr kumimoji="1" lang="ja-JP" altLang="en-US" sz="1050" dirty="0">
                          <a:solidFill>
                            <a:schemeClr val="tx1"/>
                          </a:solidFill>
                          <a:latin typeface="BIZ UDPゴシック" panose="020B0400000000000000" pitchFamily="50" charset="-128"/>
                          <a:ea typeface="BIZ UDPゴシック" panose="020B0400000000000000" pitchFamily="50" charset="-128"/>
                        </a:rPr>
                        <a:t>船が海上輸送や観光用などで</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050" dirty="0">
                          <a:solidFill>
                            <a:schemeClr val="tx1"/>
                          </a:solidFill>
                          <a:latin typeface="BIZ UDPゴシック" panose="020B0400000000000000" pitchFamily="50" charset="-128"/>
                          <a:ea typeface="BIZ UDPゴシック" panose="020B0400000000000000" pitchFamily="50" charset="-128"/>
                        </a:rPr>
                        <a:t>　運航</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水素及び電気のバンカリング設備</a:t>
                      </a:r>
                      <a:r>
                        <a:rPr kumimoji="1" lang="ja-JP" altLang="en-US" sz="1050" dirty="0">
                          <a:solidFill>
                            <a:schemeClr val="tx1"/>
                          </a:solidFill>
                          <a:latin typeface="BIZ UDPゴシック" panose="020B0400000000000000" pitchFamily="50" charset="-128"/>
                          <a:ea typeface="BIZ UDPゴシック" panose="020B0400000000000000" pitchFamily="50" charset="-128"/>
                        </a:rPr>
                        <a:t>の導入が進展</a:t>
                      </a:r>
                      <a:endParaRPr kumimoji="1" lang="en-US" altLang="ja-JP" sz="1050" strike="sngStrik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□万博を契機に府域で</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バスを導入</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▶万博を契機として府域の</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バスが増加</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59937"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（令和</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年度に更新した</a:t>
                      </a:r>
                      <a:r>
                        <a:rPr lang="ja-JP" altLang="en-US" sz="1100" strike="noStrike" baseline="0" dirty="0">
                          <a:solidFill>
                            <a:schemeClr val="tx1"/>
                          </a:solidFill>
                          <a:latin typeface="BIZ UDPゴシック" panose="020B0400000000000000" pitchFamily="50" charset="-128"/>
                          <a:ea typeface="BIZ UDPゴシック" panose="020B0400000000000000" pitchFamily="50" charset="-128"/>
                        </a:rPr>
                        <a:t>路線バスの約５割が</a:t>
                      </a:r>
                      <a:r>
                        <a:rPr lang="en-US" altLang="ja-JP" sz="1100" strike="noStrike" baseline="0" dirty="0">
                          <a:solidFill>
                            <a:schemeClr val="tx1"/>
                          </a:solidFill>
                          <a:latin typeface="BIZ UDPゴシック" panose="020B0400000000000000" pitchFamily="50" charset="-128"/>
                          <a:ea typeface="BIZ UDPゴシック" panose="020B0400000000000000" pitchFamily="50" charset="-128"/>
                        </a:rPr>
                        <a:t>EV</a:t>
                      </a:r>
                      <a:r>
                        <a:rPr lang="ja-JP" altLang="en-US" sz="1100" strike="noStrike" baseline="0" dirty="0">
                          <a:solidFill>
                            <a:schemeClr val="tx1"/>
                          </a:solidFill>
                          <a:latin typeface="BIZ UDPゴシック" panose="020B0400000000000000" pitchFamily="50" charset="-128"/>
                          <a:ea typeface="BIZ UDPゴシック" panose="020B0400000000000000" pitchFamily="50" charset="-128"/>
                        </a:rPr>
                        <a:t>・</a:t>
                      </a:r>
                      <a:r>
                        <a:rPr lang="en-US" altLang="ja-JP" sz="1100" strike="noStrike" baseline="0" dirty="0">
                          <a:solidFill>
                            <a:schemeClr val="tx1"/>
                          </a:solidFill>
                          <a:latin typeface="BIZ UDPゴシック" panose="020B0400000000000000" pitchFamily="50" charset="-128"/>
                          <a:ea typeface="BIZ UDPゴシック" panose="020B0400000000000000" pitchFamily="50" charset="-128"/>
                        </a:rPr>
                        <a:t>FC</a:t>
                      </a:r>
                      <a:r>
                        <a:rPr lang="ja-JP" altLang="en-US" sz="1100" strike="noStrike" baseline="0" dirty="0">
                          <a:solidFill>
                            <a:schemeClr val="tx1"/>
                          </a:solidFill>
                          <a:latin typeface="BIZ UDPゴシック" panose="020B0400000000000000" pitchFamily="50" charset="-128"/>
                          <a:ea typeface="BIZ UDPゴシック" panose="020B0400000000000000" pitchFamily="50" charset="-128"/>
                        </a:rPr>
                        <a:t>バス、</a:t>
                      </a:r>
                      <a:r>
                        <a:rPr lang="ja-JP" altLang="en-US" sz="1100" dirty="0">
                          <a:solidFill>
                            <a:schemeClr val="tx1"/>
                          </a:solidFill>
                          <a:latin typeface="BIZ UDPゴシック" panose="020B0400000000000000" pitchFamily="50" charset="-128"/>
                          <a:ea typeface="BIZ UDPゴシック" panose="020B0400000000000000" pitchFamily="50" charset="-128"/>
                        </a:rPr>
                        <a:t>令和６年度末時点で大阪府内を</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r>
                        <a:rPr lang="en-US" altLang="ja-JP" sz="1100" dirty="0">
                          <a:solidFill>
                            <a:schemeClr val="tx1"/>
                          </a:solidFill>
                          <a:latin typeface="BIZ UDPゴシック" panose="020B0400000000000000" pitchFamily="50" charset="-128"/>
                          <a:ea typeface="BIZ UDPゴシック" panose="020B0400000000000000" pitchFamily="50" charset="-128"/>
                        </a:rPr>
                        <a:t>225</a:t>
                      </a:r>
                      <a:r>
                        <a:rPr lang="ja-JP" altLang="en-US" sz="1100" dirty="0">
                          <a:solidFill>
                            <a:schemeClr val="tx1"/>
                          </a:solidFill>
                          <a:latin typeface="BIZ UDPゴシック" panose="020B0400000000000000" pitchFamily="50" charset="-128"/>
                          <a:ea typeface="BIZ UDPゴシック" panose="020B0400000000000000" pitchFamily="50" charset="-128"/>
                        </a:rPr>
                        <a:t>台が走行）</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59937"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▶万博を契機として</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バスに対応した充電設備等の整備が進展（</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バス充電設備（府市補助分）：急速充電設備</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46</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基）</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59937"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▶環境負荷軽減を実現するため、</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バス等に</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対応した充電設備整備（急速充電器</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475</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口、</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普通充電器</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1,603</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口）により、持続可能な交通インフラ基盤を構築</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59937"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バスについては、路線バス２台および日本初の観光バス１台の導入が実現。水素エネルギー活用による公共交通の脱炭素化を先駆的に</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推進し、万博ツアー等での実用性実証を通じて</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次世代モビリティの社会受容性を向上</a:t>
                      </a:r>
                      <a:b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□万博へのアクセスとして</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船を運航</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▶万博での</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船運用により水素燃料船舶の運航実績とノウハウを蓄積し、海上交通での水素</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エネルギー活用技術の実用化を社会へ</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PR</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2563" marR="0" lvl="0" indent="-182563"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□府域での</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EV</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FC</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バスやゼロエミッションモビリティの導入を通じ、脱炭素かつ利便性や付加価値にもつながるまちづくりをめざす</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バス走行に伴う</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1100" b="0" i="0" u="none" strike="noStrike" kern="1200" cap="none" spc="0" normalizeH="0" baseline="-2500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削減効果の把握とイベント等での発信</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バスの導入状況に合わせて、バス対応の充電設備、水素ステーションの整備を促進（水素ステーションの</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マルチ化などによるステーション需要の創出など）</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をはじめとしたモビリティ導入による物流の脱炭素化を通じた、府内製品の付加価値向上のための戦略的な取組の検討</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万博で披露された「走行中ワイヤレス給電」の社会実装に</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向けた取組の検討</a:t>
                      </a: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・水素モビリティの利活用拡大にむけた機器の開発と</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製品化の促進</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◆国への要望事項</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バス等の</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モビリティの導入及び水素ステーション整備への財政支援</a:t>
                      </a: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バス等の運送事業者等の負担軽減につながるランニングコストへの財政支援</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・多様なモビリティの実現のため、走行中ワイヤレス給電など万博で披露されたモビリティ関連の技術開発への財政支援 </a:t>
                      </a:r>
                    </a:p>
                    <a:p>
                      <a:pPr marL="84138" marR="0" lvl="0" indent="-84138"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船の実証事業に対する財政支援 </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461665"/>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温室効果ガス（ＣＯ</a:t>
            </a:r>
            <a:r>
              <a:rPr kumimoji="0" lang="ja-JP" altLang="en-US" sz="1200" b="0" i="0" u="none" strike="noStrike" kern="1200" cap="none" spc="0" normalizeH="0" baseline="-25000" noProof="0" dirty="0">
                <a:ln>
                  <a:noFill/>
                </a:ln>
                <a:effectLst/>
                <a:uLnTx/>
                <a:uFillTx/>
                <a:latin typeface="BIZ UDPゴシック" panose="020B0400000000000000" pitchFamily="50" charset="-128"/>
                <a:ea typeface="BIZ UDPゴシック" panose="020B0400000000000000" pitchFamily="50" charset="-128"/>
                <a:cs typeface="+mn-cs"/>
              </a:rPr>
              <a:t>２</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）の排出削減に向けては、ゼロエミッションモビリティを幅広く普及させることが重要である。万博会場へのアクセス等においては、</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バスや、</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船を活用</a:t>
            </a:r>
            <a:r>
              <a:rPr lang="ja-JP" altLang="en-US" sz="1200" dirty="0">
                <a:latin typeface="BIZ UDPゴシック" panose="020B0400000000000000" pitchFamily="50" charset="-128"/>
                <a:ea typeface="BIZ UDPゴシック" panose="020B0400000000000000" pitchFamily="50" charset="-128"/>
              </a:rPr>
              <a:t>。</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今後も広く大阪・関西への拡大をめざす。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④　ゼロエミッションモビリティ　</a:t>
            </a:r>
            <a:r>
              <a:rPr kumimoji="1" lang="ja-JP" altLang="en-US" sz="1600">
                <a:solidFill>
                  <a:prstClr val="black"/>
                </a:solidFill>
                <a:latin typeface="BIZ UDPゴシック" panose="020B0400000000000000" pitchFamily="50" charset="-128"/>
                <a:ea typeface="BIZ UDPゴシック" panose="020B0400000000000000" pitchFamily="50" charset="-128"/>
              </a:rPr>
              <a:t>　</a:t>
            </a:r>
            <a:endParaRPr kumimoji="1" lang="ja-JP" altLang="en-US" sz="1600" b="1" u="sng">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760193"/>
            <a:ext cx="9720000"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2" name="スライド番号プレースホルダー 1">
            <a:extLst>
              <a:ext uri="{FF2B5EF4-FFF2-40B4-BE49-F238E27FC236}">
                <a16:creationId xmlns:a16="http://schemas.microsoft.com/office/drawing/2014/main" id="{65DD4324-F1B5-4C5C-9301-1427BB47FD9E}"/>
              </a:ext>
            </a:extLst>
          </p:cNvPr>
          <p:cNvSpPr>
            <a:spLocks noGrp="1"/>
          </p:cNvSpPr>
          <p:nvPr>
            <p:ph type="sldNum" sz="quarter" idx="12"/>
          </p:nvPr>
        </p:nvSpPr>
        <p:spPr/>
        <p:txBody>
          <a:bodyPr/>
          <a:lstStyle/>
          <a:p>
            <a:fld id="{29F2EF1E-626E-4657-9017-205445D3C8E1}" type="slidenum">
              <a:rPr kumimoji="1" lang="ja-JP" altLang="en-US" smtClean="0"/>
              <a:t>27</a:t>
            </a:fld>
            <a:endParaRPr kumimoji="1" lang="ja-JP" altLang="en-US"/>
          </a:p>
        </p:txBody>
      </p:sp>
    </p:spTree>
    <p:extLst>
      <p:ext uri="{BB962C8B-B14F-4D97-AF65-F5344CB8AC3E}">
        <p14:creationId xmlns:p14="http://schemas.microsoft.com/office/powerpoint/2010/main" val="342310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05C5306-FE7D-4291-B884-AD0BEF331C0F}"/>
              </a:ext>
            </a:extLst>
          </p:cNvPr>
          <p:cNvSpPr/>
          <p:nvPr/>
        </p:nvSpPr>
        <p:spPr>
          <a:xfrm>
            <a:off x="6115916" y="6688672"/>
            <a:ext cx="1890777" cy="27499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solidFill>
                  <a:schemeClr val="tx1"/>
                </a:solidFill>
                <a:latin typeface="BIZ UDPゴシック" panose="020B0400000000000000" pitchFamily="50" charset="-128"/>
                <a:ea typeface="BIZ UDPゴシック" panose="020B0400000000000000" pitchFamily="50" charset="-128"/>
              </a:rPr>
              <a:t>FC</a:t>
            </a:r>
            <a:r>
              <a:rPr lang="ja-JP" altLang="en-US" sz="1000" dirty="0">
                <a:solidFill>
                  <a:schemeClr val="tx1"/>
                </a:solidFill>
                <a:latin typeface="BIZ UDPゴシック" panose="020B0400000000000000" pitchFamily="50" charset="-128"/>
                <a:ea typeface="BIZ UDPゴシック" panose="020B0400000000000000" pitchFamily="50" charset="-128"/>
              </a:rPr>
              <a:t>マイクロバス</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提供：関西エアポート株式会社</a:t>
            </a:r>
          </a:p>
        </p:txBody>
      </p:sp>
      <p:pic>
        <p:nvPicPr>
          <p:cNvPr id="20" name="図 19">
            <a:extLst>
              <a:ext uri="{FF2B5EF4-FFF2-40B4-BE49-F238E27FC236}">
                <a16:creationId xmlns:a16="http://schemas.microsoft.com/office/drawing/2014/main" id="{DC48A87D-9165-4FFF-ADD2-7233C0D5CB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54932" y="3265045"/>
            <a:ext cx="1786285" cy="1235737"/>
          </a:xfrm>
          <a:prstGeom prst="rect">
            <a:avLst/>
          </a:prstGeom>
        </p:spPr>
      </p:pic>
      <p:pic>
        <p:nvPicPr>
          <p:cNvPr id="21" name="図 20">
            <a:extLst>
              <a:ext uri="{FF2B5EF4-FFF2-40B4-BE49-F238E27FC236}">
                <a16:creationId xmlns:a16="http://schemas.microsoft.com/office/drawing/2014/main" id="{64248982-3BF6-40D5-BCBF-BC0E3617B73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109699" y="3265643"/>
            <a:ext cx="1820149" cy="1235737"/>
          </a:xfrm>
          <a:prstGeom prst="rect">
            <a:avLst/>
          </a:prstGeom>
        </p:spPr>
      </p:pic>
      <p:pic>
        <p:nvPicPr>
          <p:cNvPr id="23" name="図 22">
            <a:extLst>
              <a:ext uri="{FF2B5EF4-FFF2-40B4-BE49-F238E27FC236}">
                <a16:creationId xmlns:a16="http://schemas.microsoft.com/office/drawing/2014/main" id="{5CC62C00-1660-4C66-8446-D26501ABAE6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170870" y="5157803"/>
            <a:ext cx="1789536" cy="1458668"/>
          </a:xfrm>
          <a:prstGeom prst="rect">
            <a:avLst/>
          </a:prstGeom>
        </p:spPr>
      </p:pic>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④　ゼロエミッションモビリティ　</a:t>
            </a:r>
            <a:r>
              <a:rPr kumimoji="1" lang="ja-JP" altLang="en-US" sz="1600">
                <a:solidFill>
                  <a:prstClr val="black"/>
                </a:solidFill>
                <a:latin typeface="BIZ UDPゴシック" panose="020B0400000000000000" pitchFamily="50" charset="-128"/>
                <a:ea typeface="BIZ UDPゴシック" panose="020B0400000000000000" pitchFamily="50" charset="-128"/>
              </a:rPr>
              <a:t>　</a:t>
            </a:r>
            <a:endParaRPr kumimoji="1" lang="ja-JP" altLang="en-US" sz="1600" b="1" u="sng">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605484"/>
            <a:ext cx="358382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7467" y="1276891"/>
            <a:ext cx="9342460" cy="1408490"/>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・万博を契機として府域の</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バスが増加</a:t>
            </a:r>
            <a:endPar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（令和</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年度に更新した路線バスの約５割が</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バス、令和６年度末時点で</a:t>
            </a:r>
            <a:r>
              <a:rPr lang="ja-JP" altLang="en-US" sz="1400" dirty="0">
                <a:solidFill>
                  <a:schemeClr val="tx1"/>
                </a:solidFill>
                <a:latin typeface="BIZ UDPゴシック" panose="020B0400000000000000" pitchFamily="50" charset="-128"/>
                <a:ea typeface="BIZ UDPゴシック" panose="020B0400000000000000" pitchFamily="50" charset="-128"/>
              </a:rPr>
              <a:t>大阪府内を</a:t>
            </a:r>
            <a:r>
              <a:rPr lang="en-US" altLang="ja-JP" sz="1400" dirty="0">
                <a:solidFill>
                  <a:schemeClr val="tx1"/>
                </a:solidFill>
                <a:latin typeface="BIZ UDPゴシック" panose="020B0400000000000000" pitchFamily="50" charset="-128"/>
                <a:ea typeface="BIZ UDPゴシック" panose="020B0400000000000000" pitchFamily="50" charset="-128"/>
              </a:rPr>
              <a:t>EV</a:t>
            </a: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en-US" altLang="ja-JP" sz="1400" dirty="0">
                <a:solidFill>
                  <a:schemeClr val="tx1"/>
                </a:solidFill>
                <a:latin typeface="BIZ UDPゴシック" panose="020B0400000000000000" pitchFamily="50" charset="-128"/>
                <a:ea typeface="BIZ UDPゴシック" panose="020B0400000000000000" pitchFamily="50" charset="-128"/>
              </a:rPr>
              <a:t>FC</a:t>
            </a:r>
            <a:r>
              <a:rPr lang="ja-JP" altLang="en-US" sz="1400" dirty="0">
                <a:solidFill>
                  <a:schemeClr val="tx1"/>
                </a:solidFill>
                <a:latin typeface="BIZ UDPゴシック" panose="020B0400000000000000" pitchFamily="50" charset="-128"/>
                <a:ea typeface="BIZ UDPゴシック" panose="020B0400000000000000" pitchFamily="50" charset="-128"/>
              </a:rPr>
              <a:t>バス</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225</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台が</a:t>
            </a:r>
            <a:b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走行）　</a:t>
            </a:r>
            <a:endPar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・万博を契機として</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バスに対応した充電設備の整備が進展（</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バス充電設備（府市補助分）：急速充電設備</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46</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基）</a:t>
            </a:r>
            <a:endParaRPr kumimoji="0" lang="en-US" altLang="ja-JP" sz="1400" b="0" i="0" u="none" strike="dbl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については、路線バス２台および日本初の観光バス１台の導入が実現、水素エネルギー活用による公共交通の脱炭素化を先駆的に推進し、万博ツアー等での実用性実証を通じて次世代モビリティの社会受容性を向上</a:t>
            </a:r>
            <a:endPar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382201"/>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a:solidFill>
                  <a:schemeClr val="tx1"/>
                </a:solidFill>
                <a:latin typeface="BIZ UDPゴシック" panose="020B0400000000000000" pitchFamily="50" charset="-128"/>
                <a:ea typeface="BIZ UDPゴシック" panose="020B0400000000000000" pitchFamily="50" charset="-128"/>
              </a:rPr>
              <a:t>□万博を契機に府域で</a:t>
            </a:r>
            <a:r>
              <a:rPr lang="en-US" altLang="ja-JP" sz="1400" b="1">
                <a:solidFill>
                  <a:schemeClr val="tx1"/>
                </a:solidFill>
                <a:latin typeface="BIZ UDPゴシック" panose="020B0400000000000000" pitchFamily="50" charset="-128"/>
                <a:ea typeface="BIZ UDPゴシック" panose="020B0400000000000000" pitchFamily="50" charset="-128"/>
              </a:rPr>
              <a:t>EV</a:t>
            </a:r>
            <a:r>
              <a:rPr lang="ja-JP" altLang="en-US" sz="1400" b="1">
                <a:solidFill>
                  <a:schemeClr val="tx1"/>
                </a:solidFill>
                <a:latin typeface="BIZ UDPゴシック" panose="020B0400000000000000" pitchFamily="50" charset="-128"/>
                <a:ea typeface="BIZ UDPゴシック" panose="020B0400000000000000" pitchFamily="50" charset="-128"/>
              </a:rPr>
              <a:t>・</a:t>
            </a:r>
            <a:r>
              <a:rPr lang="en-US" altLang="ja-JP" sz="1400" b="1">
                <a:solidFill>
                  <a:schemeClr val="tx1"/>
                </a:solidFill>
                <a:latin typeface="BIZ UDPゴシック" panose="020B0400000000000000" pitchFamily="50" charset="-128"/>
                <a:ea typeface="BIZ UDPゴシック" panose="020B0400000000000000" pitchFamily="50" charset="-128"/>
              </a:rPr>
              <a:t>FC</a:t>
            </a:r>
            <a:r>
              <a:rPr lang="ja-JP" altLang="en-US" sz="1400" b="1">
                <a:solidFill>
                  <a:schemeClr val="tx1"/>
                </a:solidFill>
                <a:latin typeface="BIZ UDPゴシック" panose="020B0400000000000000" pitchFamily="50" charset="-128"/>
                <a:ea typeface="BIZ UDPゴシック" panose="020B0400000000000000" pitchFamily="50" charset="-128"/>
              </a:rPr>
              <a:t>バスを導入</a:t>
            </a:r>
          </a:p>
        </p:txBody>
      </p:sp>
      <p:sp>
        <p:nvSpPr>
          <p:cNvPr id="32" name="正方形/長方形 31">
            <a:extLst>
              <a:ext uri="{FF2B5EF4-FFF2-40B4-BE49-F238E27FC236}">
                <a16:creationId xmlns:a16="http://schemas.microsoft.com/office/drawing/2014/main" id="{F1B545F5-71A3-4B33-82C4-2B16B4438EA1}"/>
              </a:ext>
            </a:extLst>
          </p:cNvPr>
          <p:cNvSpPr/>
          <p:nvPr/>
        </p:nvSpPr>
        <p:spPr>
          <a:xfrm>
            <a:off x="288877" y="3184120"/>
            <a:ext cx="5820822" cy="402391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バスの大規模導入とインフラ整備</a:t>
            </a:r>
            <a:endParaRPr kumimoji="0"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indent="-87313"/>
            <a:r>
              <a:rPr lang="ja-JP" altLang="en-US" sz="1200" dirty="0">
                <a:solidFill>
                  <a:schemeClr val="tx1"/>
                </a:solidFill>
                <a:latin typeface="BIZ UDPゴシック" panose="020B0400000000000000" pitchFamily="50" charset="-128"/>
                <a:ea typeface="BIZ UDPゴシック" panose="020B0400000000000000" pitchFamily="50" charset="-128"/>
              </a:rPr>
              <a:t>・府市補助金を活用した</a:t>
            </a:r>
            <a:r>
              <a:rPr lang="en-US" altLang="ja-JP" sz="1200" dirty="0">
                <a:solidFill>
                  <a:schemeClr val="tx1"/>
                </a:solidFill>
                <a:latin typeface="BIZ UDPゴシック" panose="020B0400000000000000" pitchFamily="50" charset="-128"/>
                <a:ea typeface="BIZ UDPゴシック" panose="020B0400000000000000" pitchFamily="50" charset="-128"/>
              </a:rPr>
              <a:t>EV</a:t>
            </a:r>
            <a:r>
              <a:rPr lang="ja-JP" altLang="en-US" sz="1200" dirty="0">
                <a:solidFill>
                  <a:schemeClr val="tx1"/>
                </a:solidFill>
                <a:latin typeface="BIZ UDPゴシック" panose="020B0400000000000000" pitchFamily="50" charset="-128"/>
                <a:ea typeface="BIZ UDPゴシック" panose="020B0400000000000000" pitchFamily="50" charset="-128"/>
              </a:rPr>
              <a:t>バス</a:t>
            </a:r>
            <a:r>
              <a:rPr lang="en-US" altLang="ja-JP" sz="1200" dirty="0">
                <a:solidFill>
                  <a:schemeClr val="tx1"/>
                </a:solidFill>
                <a:latin typeface="BIZ UDPゴシック" panose="020B0400000000000000" pitchFamily="50" charset="-128"/>
                <a:ea typeface="BIZ UDPゴシック" panose="020B0400000000000000" pitchFamily="50" charset="-128"/>
              </a:rPr>
              <a:t>89</a:t>
            </a:r>
            <a:r>
              <a:rPr lang="ja-JP" altLang="en-US" sz="1200" dirty="0">
                <a:solidFill>
                  <a:schemeClr val="tx1"/>
                </a:solidFill>
                <a:latin typeface="BIZ UDPゴシック" panose="020B0400000000000000" pitchFamily="50" charset="-128"/>
                <a:ea typeface="BIZ UDPゴシック" panose="020B0400000000000000" pitchFamily="50" charset="-128"/>
              </a:rPr>
              <a:t>台導入（令和</a:t>
            </a:r>
            <a:r>
              <a:rPr lang="en-US" altLang="ja-JP" sz="1200" dirty="0">
                <a:solidFill>
                  <a:schemeClr val="tx1"/>
                </a:solidFill>
                <a:latin typeface="BIZ UDPゴシック" panose="020B0400000000000000" pitchFamily="50" charset="-128"/>
                <a:ea typeface="BIZ UDPゴシック" panose="020B0400000000000000" pitchFamily="50" charset="-128"/>
              </a:rPr>
              <a:t>4</a:t>
            </a:r>
            <a:r>
              <a:rPr lang="ja-JP" altLang="en-US" sz="1200" dirty="0">
                <a:solidFill>
                  <a:schemeClr val="tx1"/>
                </a:solidFill>
                <a:latin typeface="BIZ UDPゴシック" panose="020B0400000000000000" pitchFamily="50" charset="-128"/>
                <a:ea typeface="BIZ UDPゴシック" panose="020B0400000000000000" pitchFamily="50" charset="-128"/>
              </a:rPr>
              <a:t>年度</a:t>
            </a:r>
            <a:r>
              <a:rPr lang="en-US" altLang="ja-JP" sz="1200" dirty="0">
                <a:solidFill>
                  <a:schemeClr val="tx1"/>
                </a:solidFill>
                <a:latin typeface="BIZ UDPゴシック" panose="020B0400000000000000" pitchFamily="50" charset="-128"/>
                <a:ea typeface="BIZ UDPゴシック" panose="020B0400000000000000" pitchFamily="50" charset="-128"/>
              </a:rPr>
              <a:t>:18</a:t>
            </a:r>
            <a:r>
              <a:rPr lang="ja-JP" altLang="en-US" sz="1200" dirty="0">
                <a:solidFill>
                  <a:schemeClr val="tx1"/>
                </a:solidFill>
                <a:latin typeface="BIZ UDPゴシック" panose="020B0400000000000000" pitchFamily="50" charset="-128"/>
                <a:ea typeface="BIZ UDPゴシック" panose="020B0400000000000000" pitchFamily="50" charset="-128"/>
              </a:rPr>
              <a:t>台、令和</a:t>
            </a:r>
            <a:r>
              <a:rPr lang="en-US" altLang="ja-JP" sz="1200" dirty="0">
                <a:solidFill>
                  <a:schemeClr val="tx1"/>
                </a:solidFill>
                <a:latin typeface="BIZ UDPゴシック" panose="020B0400000000000000" pitchFamily="50" charset="-128"/>
                <a:ea typeface="BIZ UDPゴシック" panose="020B0400000000000000" pitchFamily="50" charset="-128"/>
              </a:rPr>
              <a:t>5</a:t>
            </a:r>
            <a:r>
              <a:rPr lang="ja-JP" altLang="en-US" sz="1200" dirty="0">
                <a:solidFill>
                  <a:schemeClr val="tx1"/>
                </a:solidFill>
                <a:latin typeface="BIZ UDPゴシック" panose="020B0400000000000000" pitchFamily="50" charset="-128"/>
                <a:ea typeface="BIZ UDPゴシック" panose="020B0400000000000000" pitchFamily="50" charset="-128"/>
              </a:rPr>
              <a:t>年度：</a:t>
            </a:r>
            <a:r>
              <a:rPr lang="en-US" altLang="ja-JP" sz="1200" dirty="0">
                <a:solidFill>
                  <a:schemeClr val="tx1"/>
                </a:solidFill>
                <a:latin typeface="BIZ UDPゴシック" panose="020B0400000000000000" pitchFamily="50" charset="-128"/>
                <a:ea typeface="BIZ UDPゴシック" panose="020B0400000000000000" pitchFamily="50" charset="-128"/>
              </a:rPr>
              <a:t>39</a:t>
            </a:r>
            <a:r>
              <a:rPr lang="ja-JP" altLang="en-US" sz="1200" dirty="0">
                <a:solidFill>
                  <a:schemeClr val="tx1"/>
                </a:solidFill>
                <a:latin typeface="BIZ UDPゴシック" panose="020B0400000000000000" pitchFamily="50" charset="-128"/>
                <a:ea typeface="BIZ UDPゴシック" panose="020B0400000000000000" pitchFamily="50" charset="-128"/>
              </a:rPr>
              <a:t>台、</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令和</a:t>
            </a:r>
            <a:r>
              <a:rPr lang="en-US" altLang="ja-JP" sz="1200" dirty="0">
                <a:solidFill>
                  <a:schemeClr val="tx1"/>
                </a:solidFill>
                <a:latin typeface="BIZ UDPゴシック" panose="020B0400000000000000" pitchFamily="50" charset="-128"/>
                <a:ea typeface="BIZ UDPゴシック" panose="020B0400000000000000" pitchFamily="50" charset="-128"/>
              </a:rPr>
              <a:t>6</a:t>
            </a:r>
            <a:r>
              <a:rPr lang="ja-JP" altLang="en-US" sz="1200" dirty="0">
                <a:solidFill>
                  <a:schemeClr val="tx1"/>
                </a:solidFill>
                <a:latin typeface="BIZ UDPゴシック" panose="020B0400000000000000" pitchFamily="50" charset="-128"/>
                <a:ea typeface="BIZ UDPゴシック" panose="020B0400000000000000" pitchFamily="50" charset="-128"/>
              </a:rPr>
              <a:t>年度：</a:t>
            </a:r>
            <a:r>
              <a:rPr lang="en-US" altLang="ja-JP" sz="1200" dirty="0">
                <a:solidFill>
                  <a:schemeClr val="tx1"/>
                </a:solidFill>
                <a:latin typeface="BIZ UDPゴシック" panose="020B0400000000000000" pitchFamily="50" charset="-128"/>
                <a:ea typeface="BIZ UDPゴシック" panose="020B0400000000000000" pitchFamily="50" charset="-128"/>
              </a:rPr>
              <a:t>32</a:t>
            </a:r>
            <a:r>
              <a:rPr lang="ja-JP" altLang="en-US" sz="1200" dirty="0">
                <a:solidFill>
                  <a:schemeClr val="tx1"/>
                </a:solidFill>
                <a:latin typeface="BIZ UDPゴシック" panose="020B0400000000000000" pitchFamily="50" charset="-128"/>
                <a:ea typeface="BIZ UDPゴシック" panose="020B0400000000000000" pitchFamily="50" charset="-128"/>
              </a:rPr>
              <a:t>台）により、バス事業者の環境対応投資を促進</a:t>
            </a:r>
            <a:endParaRPr lang="en-US" altLang="ja-JP" sz="1200" strike="sngStrike" dirty="0">
              <a:solidFill>
                <a:schemeClr val="tx1"/>
              </a:solidFill>
              <a:latin typeface="BIZ UDPゴシック" panose="020B0400000000000000" pitchFamily="50" charset="-128"/>
              <a:ea typeface="BIZ UDPゴシック" panose="020B0400000000000000" pitchFamily="50" charset="-128"/>
            </a:endParaRPr>
          </a:p>
          <a:p>
            <a:pPr marL="177800" indent="-87313"/>
            <a:r>
              <a:rPr lang="ja-JP" altLang="en-US" sz="1200" dirty="0">
                <a:solidFill>
                  <a:schemeClr val="tx1"/>
                </a:solidFill>
                <a:latin typeface="BIZ UDPゴシック" panose="020B0400000000000000" pitchFamily="50" charset="-128"/>
                <a:ea typeface="BIZ UDPゴシック" panose="020B0400000000000000" pitchFamily="50" charset="-128"/>
              </a:rPr>
              <a:t>・府市補助金を活用した</a:t>
            </a:r>
            <a:r>
              <a:rPr lang="en-US" altLang="ja-JP" sz="1200" dirty="0">
                <a:solidFill>
                  <a:schemeClr val="tx1"/>
                </a:solidFill>
                <a:latin typeface="BIZ UDPゴシック" panose="020B0400000000000000" pitchFamily="50" charset="-128"/>
                <a:ea typeface="BIZ UDPゴシック" panose="020B0400000000000000" pitchFamily="50" charset="-128"/>
              </a:rPr>
              <a:t>EV</a:t>
            </a:r>
            <a:r>
              <a:rPr lang="ja-JP" altLang="en-US" sz="1200" dirty="0">
                <a:solidFill>
                  <a:schemeClr val="tx1"/>
                </a:solidFill>
                <a:latin typeface="BIZ UDPゴシック" panose="020B0400000000000000" pitchFamily="50" charset="-128"/>
                <a:ea typeface="BIZ UDPゴシック" panose="020B0400000000000000" pitchFamily="50" charset="-128"/>
              </a:rPr>
              <a:t>バス対応の急速充電設備の整備（令和</a:t>
            </a:r>
            <a:r>
              <a:rPr lang="en-US" altLang="ja-JP" sz="1200" dirty="0">
                <a:solidFill>
                  <a:schemeClr val="tx1"/>
                </a:solidFill>
                <a:latin typeface="BIZ UDPゴシック" panose="020B0400000000000000" pitchFamily="50" charset="-128"/>
                <a:ea typeface="BIZ UDPゴシック" panose="020B0400000000000000" pitchFamily="50" charset="-128"/>
              </a:rPr>
              <a:t>4</a:t>
            </a:r>
            <a:r>
              <a:rPr lang="ja-JP" altLang="en-US" sz="1200" dirty="0">
                <a:solidFill>
                  <a:schemeClr val="tx1"/>
                </a:solidFill>
                <a:latin typeface="BIZ UDPゴシック" panose="020B0400000000000000" pitchFamily="50" charset="-128"/>
                <a:ea typeface="BIZ UDPゴシック" panose="020B0400000000000000" pitchFamily="50" charset="-128"/>
              </a:rPr>
              <a:t>年度：</a:t>
            </a:r>
            <a:r>
              <a:rPr lang="en-US" altLang="ja-JP" sz="1200" dirty="0">
                <a:solidFill>
                  <a:schemeClr val="tx1"/>
                </a:solidFill>
                <a:latin typeface="BIZ UDPゴシック" panose="020B0400000000000000" pitchFamily="50" charset="-128"/>
                <a:ea typeface="BIZ UDPゴシック" panose="020B0400000000000000" pitchFamily="50" charset="-128"/>
              </a:rPr>
              <a:t>11</a:t>
            </a:r>
            <a:r>
              <a:rPr lang="ja-JP" altLang="en-US" sz="1200" dirty="0">
                <a:solidFill>
                  <a:schemeClr val="tx1"/>
                </a:solidFill>
                <a:latin typeface="BIZ UDPゴシック" panose="020B0400000000000000" pitchFamily="50" charset="-128"/>
                <a:ea typeface="BIZ UDPゴシック" panose="020B0400000000000000" pitchFamily="50" charset="-128"/>
              </a:rPr>
              <a:t>基、</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令和</a:t>
            </a:r>
            <a:r>
              <a:rPr lang="en-US" altLang="ja-JP" sz="1200" dirty="0">
                <a:solidFill>
                  <a:schemeClr val="tx1"/>
                </a:solidFill>
                <a:latin typeface="BIZ UDPゴシック" panose="020B0400000000000000" pitchFamily="50" charset="-128"/>
                <a:ea typeface="BIZ UDPゴシック" panose="020B0400000000000000" pitchFamily="50" charset="-128"/>
              </a:rPr>
              <a:t>5</a:t>
            </a:r>
            <a:r>
              <a:rPr lang="ja-JP" altLang="en-US" sz="1200" dirty="0">
                <a:solidFill>
                  <a:schemeClr val="tx1"/>
                </a:solidFill>
                <a:latin typeface="BIZ UDPゴシック" panose="020B0400000000000000" pitchFamily="50" charset="-128"/>
                <a:ea typeface="BIZ UDPゴシック" panose="020B0400000000000000" pitchFamily="50" charset="-128"/>
              </a:rPr>
              <a:t>年度：</a:t>
            </a:r>
            <a:r>
              <a:rPr lang="en-US" altLang="ja-JP" sz="1200" dirty="0">
                <a:solidFill>
                  <a:schemeClr val="tx1"/>
                </a:solidFill>
                <a:latin typeface="BIZ UDPゴシック" panose="020B0400000000000000" pitchFamily="50" charset="-128"/>
                <a:ea typeface="BIZ UDPゴシック" panose="020B0400000000000000" pitchFamily="50" charset="-128"/>
              </a:rPr>
              <a:t>20</a:t>
            </a:r>
            <a:r>
              <a:rPr lang="ja-JP" altLang="en-US" sz="1200" dirty="0">
                <a:solidFill>
                  <a:schemeClr val="tx1"/>
                </a:solidFill>
                <a:latin typeface="BIZ UDPゴシック" panose="020B0400000000000000" pitchFamily="50" charset="-128"/>
                <a:ea typeface="BIZ UDPゴシック" panose="020B0400000000000000" pitchFamily="50" charset="-128"/>
              </a:rPr>
              <a:t>基、令和</a:t>
            </a:r>
            <a:r>
              <a:rPr lang="en-US" altLang="ja-JP" sz="1200" dirty="0">
                <a:solidFill>
                  <a:schemeClr val="tx1"/>
                </a:solidFill>
                <a:latin typeface="BIZ UDPゴシック" panose="020B0400000000000000" pitchFamily="50" charset="-128"/>
                <a:ea typeface="BIZ UDPゴシック" panose="020B0400000000000000" pitchFamily="50" charset="-128"/>
              </a:rPr>
              <a:t>6</a:t>
            </a:r>
            <a:r>
              <a:rPr lang="ja-JP" altLang="en-US" sz="1200" dirty="0">
                <a:solidFill>
                  <a:schemeClr val="tx1"/>
                </a:solidFill>
                <a:latin typeface="BIZ UDPゴシック" panose="020B0400000000000000" pitchFamily="50" charset="-128"/>
                <a:ea typeface="BIZ UDPゴシック" panose="020B0400000000000000" pitchFamily="50" charset="-128"/>
              </a:rPr>
              <a:t>年度：</a:t>
            </a:r>
            <a:r>
              <a:rPr lang="en-US" altLang="ja-JP" sz="1200" dirty="0">
                <a:solidFill>
                  <a:schemeClr val="tx1"/>
                </a:solidFill>
                <a:latin typeface="BIZ UDPゴシック" panose="020B0400000000000000" pitchFamily="50" charset="-128"/>
                <a:ea typeface="BIZ UDPゴシック" panose="020B0400000000000000" pitchFamily="50" charset="-128"/>
              </a:rPr>
              <a:t>15</a:t>
            </a:r>
            <a:r>
              <a:rPr lang="ja-JP" altLang="en-US" sz="1200" dirty="0">
                <a:solidFill>
                  <a:schemeClr val="tx1"/>
                </a:solidFill>
                <a:latin typeface="BIZ UDPゴシック" panose="020B0400000000000000" pitchFamily="50" charset="-128"/>
                <a:ea typeface="BIZ UDPゴシック" panose="020B0400000000000000" pitchFamily="50" charset="-128"/>
              </a:rPr>
              <a:t>基）により、持続可能な交通インフラ基盤を構築</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▶環境配慮型交通の体験と理解促進</a:t>
            </a:r>
            <a:endParaRPr kumimoji="0"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・万博会期中のシャトルバス運行により日平均</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11</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781</a:t>
            </a:r>
            <a:r>
              <a:rPr lang="ja-JP" altLang="en-US" sz="1200" dirty="0">
                <a:solidFill>
                  <a:schemeClr val="tx1"/>
                </a:solidFill>
                <a:latin typeface="BIZ UDPゴシック" panose="020B0400000000000000" pitchFamily="50" charset="-128"/>
                <a:ea typeface="BIZ UDPゴシック" panose="020B0400000000000000" pitchFamily="50" charset="-128"/>
              </a:rPr>
              <a:t>名</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の来場者に環境配慮型</a:t>
            </a:r>
            <a:b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交通を体験してもらい、脱炭素モビリティへの理解を促進</a:t>
            </a:r>
            <a:endPar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・万博会場内で、停車中・走行中に路面から非接触で</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バスに給電する「ワイヤレス給電」の実証を実施</a:t>
            </a:r>
            <a:endPar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・日本初の観光用</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マイクロバス導入により水素エネルギーの観光分野での活用を先駆的に実現し、泉州地域ツアーや万博ツアーを通じて観光客に次世代モビリティを体験してもらうことで環境意識の向上を促進</a:t>
            </a:r>
            <a:endPar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▶観光分野での水素エネルギー活用と公共交通への導入</a:t>
            </a:r>
            <a:endParaRPr kumimoji="0"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・路線バス用</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台導入により公共交通</a:t>
            </a:r>
            <a:r>
              <a:rPr kumimoji="0" lang="ja-JP" altLang="en-US" sz="120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において</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水素を活用。大阪市住之江区周辺や関西国際空港島内の路線で運行</a:t>
            </a:r>
            <a:endPar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・令和６年度に府内の観光バス事業者が</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マイクロバス１台を府市補助金活用に</a:t>
            </a:r>
            <a:b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より導入</a:t>
            </a:r>
            <a:endParaRPr kumimoji="0" lang="en-US" altLang="ja-JP" sz="12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839FBB00-8171-42E0-A460-8E6E92AC8D25}"/>
              </a:ext>
            </a:extLst>
          </p:cNvPr>
          <p:cNvSpPr>
            <a:spLocks noGrp="1"/>
          </p:cNvSpPr>
          <p:nvPr>
            <p:ph type="sldNum" sz="quarter" idx="12"/>
          </p:nvPr>
        </p:nvSpPr>
        <p:spPr/>
        <p:txBody>
          <a:bodyPr/>
          <a:lstStyle/>
          <a:p>
            <a:fld id="{29F2EF1E-626E-4657-9017-205445D3C8E1}" type="slidenum">
              <a:rPr kumimoji="1" lang="ja-JP" altLang="en-US" smtClean="0"/>
              <a:t>28</a:t>
            </a:fld>
            <a:endParaRPr kumimoji="1" lang="ja-JP" altLang="en-US"/>
          </a:p>
        </p:txBody>
      </p:sp>
      <p:sp>
        <p:nvSpPr>
          <p:cNvPr id="17" name="正方形/長方形 16">
            <a:extLst>
              <a:ext uri="{FF2B5EF4-FFF2-40B4-BE49-F238E27FC236}">
                <a16:creationId xmlns:a16="http://schemas.microsoft.com/office/drawing/2014/main" id="{71D4B3F1-0255-482D-ACA0-DB947EF38393}"/>
              </a:ext>
            </a:extLst>
          </p:cNvPr>
          <p:cNvSpPr/>
          <p:nvPr/>
        </p:nvSpPr>
        <p:spPr>
          <a:xfrm>
            <a:off x="5936126" y="4569877"/>
            <a:ext cx="2167294" cy="38370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solidFill>
                  <a:schemeClr val="tx1"/>
                </a:solidFill>
                <a:latin typeface="BIZ UDPゴシック" panose="020B0400000000000000" pitchFamily="50" charset="-128"/>
                <a:ea typeface="BIZ UDPゴシック" panose="020B0400000000000000" pitchFamily="50" charset="-128"/>
              </a:rPr>
              <a:t>EV</a:t>
            </a:r>
            <a:r>
              <a:rPr lang="ja-JP" altLang="en-US" sz="1000" dirty="0">
                <a:solidFill>
                  <a:schemeClr val="tx1"/>
                </a:solidFill>
                <a:latin typeface="BIZ UDPゴシック" panose="020B0400000000000000" pitchFamily="50" charset="-128"/>
                <a:ea typeface="BIZ UDPゴシック" panose="020B0400000000000000" pitchFamily="50" charset="-128"/>
              </a:rPr>
              <a:t>バス</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提供：</a:t>
            </a:r>
            <a:r>
              <a:rPr lang="zh-TW" altLang="en-US" sz="1000" dirty="0">
                <a:solidFill>
                  <a:schemeClr val="tx1"/>
                </a:solidFill>
                <a:latin typeface="BIZ UDPゴシック" panose="020B0400000000000000" pitchFamily="50" charset="-128"/>
                <a:ea typeface="BIZ UDPゴシック" panose="020B0400000000000000" pitchFamily="50" charset="-128"/>
              </a:rPr>
              <a:t>大阪市高速電気軌道</a:t>
            </a:r>
            <a:r>
              <a:rPr lang="ja-JP" altLang="en-US" sz="1000" dirty="0">
                <a:solidFill>
                  <a:schemeClr val="tx1"/>
                </a:solidFill>
                <a:latin typeface="BIZ UDPゴシック" panose="020B0400000000000000" pitchFamily="50" charset="-128"/>
                <a:ea typeface="BIZ UDPゴシック" panose="020B0400000000000000" pitchFamily="50" charset="-128"/>
              </a:rPr>
              <a:t>株式会社</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FEF1146-67DA-4292-8082-F7ECC9DD153F}"/>
              </a:ext>
            </a:extLst>
          </p:cNvPr>
          <p:cNvSpPr/>
          <p:nvPr/>
        </p:nvSpPr>
        <p:spPr>
          <a:xfrm>
            <a:off x="8091792" y="4565419"/>
            <a:ext cx="1758925" cy="38370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solidFill>
                  <a:schemeClr val="tx1"/>
                </a:solidFill>
                <a:latin typeface="BIZ UDPゴシック" panose="020B0400000000000000" pitchFamily="50" charset="-128"/>
                <a:ea typeface="BIZ UDPゴシック" panose="020B0400000000000000" pitchFamily="50" charset="-128"/>
              </a:rPr>
              <a:t>EV</a:t>
            </a:r>
            <a:r>
              <a:rPr lang="ja-JP" altLang="en-US" sz="1000" dirty="0">
                <a:solidFill>
                  <a:schemeClr val="tx1"/>
                </a:solidFill>
                <a:latin typeface="BIZ UDPゴシック" panose="020B0400000000000000" pitchFamily="50" charset="-128"/>
                <a:ea typeface="BIZ UDPゴシック" panose="020B0400000000000000" pitchFamily="50" charset="-128"/>
              </a:rPr>
              <a:t>バス</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提供：阪急バス株式会社</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ja-JP" altLang="en-US" sz="1000" dirty="0">
              <a:solidFill>
                <a:schemeClr val="tx1"/>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80EF0FBC-CF4F-440F-87E5-2A6C4AF7197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8054932" y="5093585"/>
            <a:ext cx="1285081" cy="1522886"/>
          </a:xfrm>
          <a:prstGeom prst="rect">
            <a:avLst/>
          </a:prstGeom>
          <a:ln w="12700">
            <a:noFill/>
          </a:ln>
        </p:spPr>
      </p:pic>
      <p:sp>
        <p:nvSpPr>
          <p:cNvPr id="30" name="正方形/長方形 29">
            <a:extLst>
              <a:ext uri="{FF2B5EF4-FFF2-40B4-BE49-F238E27FC236}">
                <a16:creationId xmlns:a16="http://schemas.microsoft.com/office/drawing/2014/main" id="{72EA2423-3F1A-4A50-837C-185B6F045E91}"/>
              </a:ext>
            </a:extLst>
          </p:cNvPr>
          <p:cNvSpPr/>
          <p:nvPr/>
        </p:nvSpPr>
        <p:spPr>
          <a:xfrm>
            <a:off x="7830879" y="6668667"/>
            <a:ext cx="1758923" cy="27499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万博会場内での</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走行中ワイヤレス給電実証</a:t>
            </a:r>
          </a:p>
        </p:txBody>
      </p:sp>
      <p:sp>
        <p:nvSpPr>
          <p:cNvPr id="19" name="楕円 18">
            <a:extLst>
              <a:ext uri="{FF2B5EF4-FFF2-40B4-BE49-F238E27FC236}">
                <a16:creationId xmlns:a16="http://schemas.microsoft.com/office/drawing/2014/main" id="{5B198E71-A569-4858-87C9-F410B011A9E7}"/>
              </a:ext>
            </a:extLst>
          </p:cNvPr>
          <p:cNvSpPr/>
          <p:nvPr/>
        </p:nvSpPr>
        <p:spPr>
          <a:xfrm>
            <a:off x="180309" y="762291"/>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31" name="楕円 30">
            <a:extLst>
              <a:ext uri="{FF2B5EF4-FFF2-40B4-BE49-F238E27FC236}">
                <a16:creationId xmlns:a16="http://schemas.microsoft.com/office/drawing/2014/main" id="{82D49209-6452-4258-ACFE-A45A6D31ABE6}"/>
              </a:ext>
            </a:extLst>
          </p:cNvPr>
          <p:cNvSpPr/>
          <p:nvPr/>
        </p:nvSpPr>
        <p:spPr>
          <a:xfrm>
            <a:off x="153030" y="2771200"/>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215593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④　ゼロエミッションモビリティ　</a:t>
            </a:r>
            <a:r>
              <a:rPr kumimoji="1" lang="ja-JP" altLang="en-US" sz="1600" dirty="0">
                <a:solidFill>
                  <a:prstClr val="black"/>
                </a:solidFill>
                <a:latin typeface="BIZ UDPゴシック" panose="020B0400000000000000" pitchFamily="50" charset="-128"/>
                <a:ea typeface="BIZ UDPゴシック" panose="020B0400000000000000" pitchFamily="50" charset="-128"/>
              </a:rPr>
              <a:t>　</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a:off x="180309" y="742561"/>
            <a:ext cx="331749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419831" y="1472702"/>
            <a:ext cx="9212441" cy="691188"/>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万博での</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船運用により水素燃料船舶の運航実績とノウハウを蓄積し、海上交通での水素エネルギー活用技術の</a:t>
            </a:r>
            <a:b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実用化</a:t>
            </a:r>
            <a:r>
              <a:rPr kumimoji="0" lang="ja-JP" altLang="en-US" sz="140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を社会へ</a:t>
            </a:r>
            <a:r>
              <a:rPr kumimoji="0" lang="en-US" altLang="ja-JP" sz="140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PR</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□万博へのアクセスとして</a:t>
            </a:r>
            <a:r>
              <a:rPr lang="en-US" altLang="ja-JP" sz="1400" b="1" dirty="0">
                <a:solidFill>
                  <a:schemeClr val="tx1"/>
                </a:solidFill>
                <a:latin typeface="BIZ UDPゴシック" panose="020B0400000000000000" pitchFamily="50" charset="-128"/>
                <a:ea typeface="BIZ UDPゴシック" panose="020B0400000000000000" pitchFamily="50" charset="-128"/>
              </a:rPr>
              <a:t>FC</a:t>
            </a:r>
            <a:r>
              <a:rPr lang="ja-JP" altLang="en-US" sz="1400" b="1" dirty="0">
                <a:solidFill>
                  <a:schemeClr val="tx1"/>
                </a:solidFill>
                <a:latin typeface="BIZ UDPゴシック" panose="020B0400000000000000" pitchFamily="50" charset="-128"/>
                <a:ea typeface="BIZ UDPゴシック" panose="020B0400000000000000" pitchFamily="50" charset="-128"/>
              </a:rPr>
              <a:t>船を運航</a:t>
            </a:r>
          </a:p>
        </p:txBody>
      </p:sp>
      <p:sp>
        <p:nvSpPr>
          <p:cNvPr id="30" name="正方形/長方形 29">
            <a:extLst>
              <a:ext uri="{FF2B5EF4-FFF2-40B4-BE49-F238E27FC236}">
                <a16:creationId xmlns:a16="http://schemas.microsoft.com/office/drawing/2014/main" id="{C56487A8-90EB-4099-84EF-2B04A47F657E}"/>
              </a:ext>
            </a:extLst>
          </p:cNvPr>
          <p:cNvSpPr/>
          <p:nvPr/>
        </p:nvSpPr>
        <p:spPr>
          <a:xfrm>
            <a:off x="5897481" y="6328312"/>
            <a:ext cx="3507573"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水素燃料電池船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提供：岩谷産業株式会社</a:t>
            </a:r>
          </a:p>
        </p:txBody>
      </p:sp>
      <p:pic>
        <p:nvPicPr>
          <p:cNvPr id="31" name="図 30">
            <a:extLst>
              <a:ext uri="{FF2B5EF4-FFF2-40B4-BE49-F238E27FC236}">
                <a16:creationId xmlns:a16="http://schemas.microsoft.com/office/drawing/2014/main" id="{56814ACD-2A30-4EA0-9DDC-26A5044137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17902" y="3028796"/>
            <a:ext cx="2666733" cy="3299516"/>
          </a:xfrm>
          <a:prstGeom prst="rect">
            <a:avLst/>
          </a:prstGeom>
        </p:spPr>
      </p:pic>
      <p:sp>
        <p:nvSpPr>
          <p:cNvPr id="32" name="正方形/長方形 31">
            <a:extLst>
              <a:ext uri="{FF2B5EF4-FFF2-40B4-BE49-F238E27FC236}">
                <a16:creationId xmlns:a16="http://schemas.microsoft.com/office/drawing/2014/main" id="{BC745C07-C95E-45CB-AD6C-13A2C379C11F}"/>
              </a:ext>
            </a:extLst>
          </p:cNvPr>
          <p:cNvSpPr/>
          <p:nvPr/>
        </p:nvSpPr>
        <p:spPr>
          <a:xfrm>
            <a:off x="393806" y="2968800"/>
            <a:ext cx="5304261" cy="374680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6995" indent="-86995">
              <a:spcAft>
                <a:spcPts val="992"/>
              </a:spcAft>
            </a:pPr>
            <a:r>
              <a:rPr lang="ja-JP" altLang="en-US" sz="1400" b="1" dirty="0">
                <a:solidFill>
                  <a:schemeClr val="tx1"/>
                </a:solidFill>
                <a:latin typeface="BIZ UDPゴシック" panose="020B0400000000000000" pitchFamily="50" charset="-128"/>
                <a:ea typeface="BIZ UDPゴシック" panose="020B0400000000000000" pitchFamily="50" charset="-128"/>
              </a:rPr>
              <a:t>▶水素エネルギー活用の実証</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marL="177800" indent="-85725">
              <a:spcAft>
                <a:spcPts val="992"/>
              </a:spcAft>
            </a:pPr>
            <a:r>
              <a:rPr lang="ja-JP" altLang="en-US" sz="1200" dirty="0">
                <a:solidFill>
                  <a:schemeClr val="tx1"/>
                </a:solidFill>
                <a:latin typeface="BIZ UDPゴシック" panose="020B0400000000000000" pitchFamily="50" charset="-128"/>
                <a:ea typeface="BIZ UDPゴシック" panose="020B0400000000000000" pitchFamily="50" charset="-128"/>
              </a:rPr>
              <a:t>・水素燃料電池船「まほろば」によるユニバーサルシティポートから夢洲までの運航実現により、海上交通における水素エネルギー活用の実用性を実証</a:t>
            </a:r>
            <a:br>
              <a:rPr lang="en-US" altLang="ja-JP" sz="1200" dirty="0">
                <a:solidFill>
                  <a:schemeClr val="tx1"/>
                </a:solidFill>
                <a:latin typeface="BIZ UDPゴシック" panose="020B0400000000000000" pitchFamily="50" charset="-128"/>
                <a:ea typeface="BIZ UDPゴシック" panose="020B0400000000000000" pitchFamily="50" charset="-128"/>
              </a:rPr>
            </a:b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6995" indent="-86995">
              <a:spcAft>
                <a:spcPts val="992"/>
              </a:spcAft>
            </a:pPr>
            <a:r>
              <a:rPr lang="ja-JP" altLang="en-US" sz="1400" b="1" dirty="0">
                <a:solidFill>
                  <a:schemeClr val="tx1"/>
                </a:solidFill>
                <a:latin typeface="BIZ UDPゴシック" panose="020B0400000000000000" pitchFamily="50" charset="-128"/>
                <a:ea typeface="BIZ UDPゴシック" panose="020B0400000000000000" pitchFamily="50" charset="-128"/>
              </a:rPr>
              <a:t>▶環境に優しい海上アクセスの提供</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marL="177800" indent="-85725">
              <a:spcAft>
                <a:spcPts val="992"/>
              </a:spcAft>
            </a:pPr>
            <a:r>
              <a:rPr lang="ja-JP" altLang="en-US" sz="1200" dirty="0">
                <a:solidFill>
                  <a:schemeClr val="tx1"/>
                </a:solidFill>
                <a:latin typeface="BIZ UDPゴシック" panose="020B0400000000000000" pitchFamily="50" charset="-128"/>
                <a:ea typeface="BIZ UDPゴシック" panose="020B0400000000000000" pitchFamily="50" charset="-128"/>
              </a:rPr>
              <a:t>・水素燃料電池船「まほろば」によるユニバーサルシティポートから夢洲までの運航を実現（週</a:t>
            </a:r>
            <a:r>
              <a:rPr lang="en-US" altLang="ja-JP" sz="1200" dirty="0">
                <a:solidFill>
                  <a:schemeClr val="tx1"/>
                </a:solidFill>
                <a:latin typeface="BIZ UDPゴシック" panose="020B0400000000000000" pitchFamily="50" charset="-128"/>
                <a:ea typeface="BIZ UDPゴシック" panose="020B0400000000000000" pitchFamily="50" charset="-128"/>
              </a:rPr>
              <a:t>3</a:t>
            </a:r>
            <a:r>
              <a:rPr lang="ja-JP" altLang="en-US" sz="1200" dirty="0">
                <a:solidFill>
                  <a:schemeClr val="tx1"/>
                </a:solidFill>
                <a:latin typeface="BIZ UDPゴシック" panose="020B0400000000000000" pitchFamily="50" charset="-128"/>
                <a:ea typeface="BIZ UDPゴシック" panose="020B0400000000000000" pitchFamily="50" charset="-128"/>
              </a:rPr>
              <a:t>回程度運航）</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indent="-85725">
              <a:spcAft>
                <a:spcPts val="992"/>
              </a:spcAft>
            </a:pPr>
            <a:r>
              <a:rPr lang="ja-JP" altLang="en-US" sz="1200" dirty="0">
                <a:solidFill>
                  <a:schemeClr val="tx1"/>
                </a:solidFill>
                <a:latin typeface="BIZ UDPゴシック" panose="020B0400000000000000" pitchFamily="50" charset="-128"/>
                <a:ea typeface="BIZ UDPゴシック" panose="020B0400000000000000" pitchFamily="50" charset="-128"/>
              </a:rPr>
              <a:t>・従来の内燃機関船と違い、走行時に</a:t>
            </a:r>
            <a:r>
              <a:rPr lang="en-US" altLang="ja-JP" sz="1200" dirty="0">
                <a:solidFill>
                  <a:schemeClr val="tx1"/>
                </a:solidFill>
                <a:latin typeface="BIZ UDPゴシック" panose="020B0400000000000000" pitchFamily="50" charset="-128"/>
                <a:ea typeface="BIZ UDPゴシック" panose="020B0400000000000000" pitchFamily="50" charset="-128"/>
              </a:rPr>
              <a:t>CO</a:t>
            </a:r>
            <a:r>
              <a:rPr kumimoji="0" lang="en-US" altLang="ja-JP" sz="1200" b="0" i="0" u="none" strike="noStrike" kern="1200" cap="none" spc="0" normalizeH="0" baseline="-2500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a:t>
            </a:r>
            <a:r>
              <a:rPr lang="ja-JP" altLang="en-US" sz="1200" dirty="0">
                <a:solidFill>
                  <a:schemeClr val="tx1"/>
                </a:solidFill>
                <a:latin typeface="BIZ UDPゴシック" panose="020B0400000000000000" pitchFamily="50" charset="-128"/>
                <a:ea typeface="BIZ UDPゴシック" panose="020B0400000000000000" pitchFamily="50" charset="-128"/>
              </a:rPr>
              <a:t>や環境負荷物質を排出しない</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ほか、においがなく、騒音・振動の少ない優れた快適な海上アクセス体験を</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万博来場者に提供</a:t>
            </a:r>
            <a:br>
              <a:rPr lang="en-US" altLang="ja-JP" sz="1200" dirty="0">
                <a:solidFill>
                  <a:schemeClr val="tx1"/>
                </a:solidFill>
                <a:latin typeface="BIZ UDPゴシック" panose="020B0400000000000000" pitchFamily="50" charset="-128"/>
                <a:ea typeface="BIZ UDPゴシック" panose="020B0400000000000000" pitchFamily="50" charset="-128"/>
              </a:rPr>
            </a:br>
            <a:endParaRPr lang="ja-JP" altLang="en-US" sz="1200" dirty="0">
              <a:solidFill>
                <a:schemeClr val="tx1"/>
              </a:solidFill>
              <a:latin typeface="BIZ UDPゴシック" panose="020B0400000000000000" pitchFamily="50" charset="-128"/>
              <a:ea typeface="BIZ UDPゴシック" panose="020B0400000000000000" pitchFamily="50" charset="-128"/>
            </a:endParaRPr>
          </a:p>
          <a:p>
            <a:pPr marL="86995" indent="-86995">
              <a:spcAft>
                <a:spcPts val="992"/>
              </a:spcAft>
            </a:pPr>
            <a:r>
              <a:rPr lang="ja-JP" altLang="en-US" sz="1400" b="1" dirty="0">
                <a:solidFill>
                  <a:schemeClr val="tx1"/>
                </a:solidFill>
                <a:latin typeface="BIZ UDPゴシック" panose="020B0400000000000000" pitchFamily="50" charset="-128"/>
                <a:ea typeface="BIZ UDPゴシック"/>
              </a:rPr>
              <a:t>▶技術基盤の強化と知見の獲得</a:t>
            </a:r>
            <a:endParaRPr lang="en-US" altLang="ja-JP" sz="1400" b="1" dirty="0">
              <a:solidFill>
                <a:schemeClr val="tx1"/>
              </a:solidFill>
              <a:latin typeface="BIZ UDPゴシック" panose="020B0400000000000000" pitchFamily="50" charset="-128"/>
              <a:ea typeface="BIZ UDPゴシック"/>
            </a:endParaRPr>
          </a:p>
          <a:p>
            <a:pPr marL="177800" indent="-85725">
              <a:spcAft>
                <a:spcPts val="992"/>
              </a:spcAft>
            </a:pPr>
            <a:r>
              <a:rPr lang="ja-JP" altLang="en-US" sz="1200" dirty="0">
                <a:solidFill>
                  <a:schemeClr val="tx1"/>
                </a:solidFill>
                <a:latin typeface="BIZ UDPゴシック" panose="020B0400000000000000" pitchFamily="50" charset="-128"/>
                <a:ea typeface="BIZ UDPゴシック"/>
              </a:rPr>
              <a:t>・</a:t>
            </a:r>
            <a:r>
              <a:rPr lang="en-US" altLang="ja-JP" sz="1200" dirty="0">
                <a:solidFill>
                  <a:schemeClr val="tx1"/>
                </a:solidFill>
                <a:latin typeface="BIZ UDPゴシック" panose="020B0400000000000000" pitchFamily="50" charset="-128"/>
                <a:ea typeface="BIZ UDPゴシック"/>
              </a:rPr>
              <a:t>FC</a:t>
            </a:r>
            <a:r>
              <a:rPr lang="ja-JP" altLang="en-US" sz="1200" dirty="0">
                <a:solidFill>
                  <a:schemeClr val="tx1"/>
                </a:solidFill>
                <a:latin typeface="BIZ UDPゴシック" panose="020B0400000000000000" pitchFamily="50" charset="-128"/>
                <a:ea typeface="BIZ UDPゴシック"/>
              </a:rPr>
              <a:t>船の運用で得た設備実績・ノウハウの蓄積を通じて水素船舶技術の</a:t>
            </a:r>
            <a:br>
              <a:rPr lang="en-US" altLang="ja-JP" sz="1200" dirty="0">
                <a:solidFill>
                  <a:schemeClr val="tx1"/>
                </a:solidFill>
                <a:latin typeface="BIZ UDPゴシック" panose="020B0400000000000000" pitchFamily="50" charset="-128"/>
                <a:ea typeface="BIZ UDPゴシック"/>
              </a:rPr>
            </a:br>
            <a:r>
              <a:rPr lang="ja-JP" altLang="en-US" sz="1200" dirty="0">
                <a:solidFill>
                  <a:schemeClr val="tx1"/>
                </a:solidFill>
                <a:latin typeface="BIZ UDPゴシック" panose="020B0400000000000000" pitchFamily="50" charset="-128"/>
                <a:ea typeface="BIZ UDPゴシック"/>
              </a:rPr>
              <a:t>社会実装基盤にむけた知見を獲得</a:t>
            </a:r>
            <a:endParaRPr lang="en-US" altLang="ja-JP" sz="1200" dirty="0">
              <a:solidFill>
                <a:schemeClr val="tx1"/>
              </a:solidFill>
              <a:latin typeface="BIZ UDPゴシック" panose="020B0400000000000000" pitchFamily="50" charset="-128"/>
              <a:ea typeface="BIZ UDPゴシック"/>
            </a:endParaRPr>
          </a:p>
        </p:txBody>
      </p:sp>
      <p:sp>
        <p:nvSpPr>
          <p:cNvPr id="3" name="スライド番号プレースホルダー 2">
            <a:extLst>
              <a:ext uri="{FF2B5EF4-FFF2-40B4-BE49-F238E27FC236}">
                <a16:creationId xmlns:a16="http://schemas.microsoft.com/office/drawing/2014/main" id="{1D1E9C05-79C3-43F2-A538-75EC1F9A257F}"/>
              </a:ext>
            </a:extLst>
          </p:cNvPr>
          <p:cNvSpPr>
            <a:spLocks noGrp="1"/>
          </p:cNvSpPr>
          <p:nvPr>
            <p:ph type="sldNum" sz="quarter" idx="12"/>
          </p:nvPr>
        </p:nvSpPr>
        <p:spPr/>
        <p:txBody>
          <a:bodyPr/>
          <a:lstStyle/>
          <a:p>
            <a:fld id="{29F2EF1E-626E-4657-9017-205445D3C8E1}" type="slidenum">
              <a:rPr kumimoji="1" lang="ja-JP" altLang="en-US" smtClean="0"/>
              <a:t>29</a:t>
            </a:fld>
            <a:endParaRPr kumimoji="1" lang="ja-JP" altLang="en-US" dirty="0"/>
          </a:p>
        </p:txBody>
      </p:sp>
      <p:sp>
        <p:nvSpPr>
          <p:cNvPr id="12" name="楕円 11">
            <a:extLst>
              <a:ext uri="{FF2B5EF4-FFF2-40B4-BE49-F238E27FC236}">
                <a16:creationId xmlns:a16="http://schemas.microsoft.com/office/drawing/2014/main" id="{25C1B6FB-5957-4D4A-AEF6-1C65E92F94F5}"/>
              </a:ext>
            </a:extLst>
          </p:cNvPr>
          <p:cNvSpPr/>
          <p:nvPr/>
        </p:nvSpPr>
        <p:spPr>
          <a:xfrm>
            <a:off x="180309" y="937232"/>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3" name="楕円 12">
            <a:extLst>
              <a:ext uri="{FF2B5EF4-FFF2-40B4-BE49-F238E27FC236}">
                <a16:creationId xmlns:a16="http://schemas.microsoft.com/office/drawing/2014/main" id="{A4ED6FC8-1616-4484-A74A-CFDA9ECEB37F}"/>
              </a:ext>
            </a:extLst>
          </p:cNvPr>
          <p:cNvSpPr/>
          <p:nvPr/>
        </p:nvSpPr>
        <p:spPr>
          <a:xfrm>
            <a:off x="180309" y="2427103"/>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60160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「モビリティ」分野における未来社会の姿</a:t>
            </a:r>
          </a:p>
        </p:txBody>
      </p:sp>
      <p:sp>
        <p:nvSpPr>
          <p:cNvPr id="28" name="角丸四角形 27"/>
          <p:cNvSpPr/>
          <p:nvPr/>
        </p:nvSpPr>
        <p:spPr>
          <a:xfrm>
            <a:off x="1207328" y="3666111"/>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最先端の自動運転の実現</a:t>
            </a:r>
          </a:p>
        </p:txBody>
      </p:sp>
      <p:sp>
        <p:nvSpPr>
          <p:cNvPr id="29" name="テキスト ボックス 28"/>
          <p:cNvSpPr txBox="1"/>
          <p:nvPr/>
        </p:nvSpPr>
        <p:spPr>
          <a:xfrm>
            <a:off x="1207328" y="4029897"/>
            <a:ext cx="3359651" cy="461665"/>
          </a:xfrm>
          <a:prstGeom prst="rect">
            <a:avLst/>
          </a:prstGeom>
          <a:noFill/>
        </p:spPr>
        <p:txBody>
          <a:bodyPr wrap="square" rtlCol="0" anchor="ctr">
            <a:spAutoFit/>
          </a:bodyPr>
          <a:lstStyle/>
          <a:p>
            <a:pPr marL="108000" marR="0" lvl="0" indent="-457200" algn="l" defTabSz="378013"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BIZ UDPゴシック" panose="020B0400000000000000" pitchFamily="50" charset="-128"/>
                <a:cs typeface="+mn-cs"/>
              </a:rPr>
              <a:t>安全・快適な未来のモビリティ社会を拓く先駆けとなる。</a:t>
            </a:r>
            <a:endParaRPr kumimoji="0" lang="ja-JP" altLang="en-US" sz="1200" b="0" i="0" u="none" strike="noStrike" kern="1200" cap="none" spc="0" normalizeH="0" baseline="0" noProof="0" dirty="0">
              <a:ln>
                <a:noFill/>
              </a:ln>
              <a:solidFill>
                <a:prstClr val="black"/>
              </a:solidFill>
              <a:effectLst/>
              <a:uLnTx/>
              <a:uFillTx/>
              <a:latin typeface="Calibri Light" panose="020F0302020204030204"/>
              <a:ea typeface="BIZ UDPゴシック" panose="020B0400000000000000" pitchFamily="50" charset="-128"/>
              <a:cs typeface="+mn-cs"/>
            </a:endParaRPr>
          </a:p>
        </p:txBody>
      </p:sp>
      <p:sp>
        <p:nvSpPr>
          <p:cNvPr id="30" name="テキスト ボックス 29"/>
          <p:cNvSpPr txBox="1"/>
          <p:nvPr/>
        </p:nvSpPr>
        <p:spPr>
          <a:xfrm>
            <a:off x="1177105" y="1938014"/>
            <a:ext cx="7821752" cy="738664"/>
          </a:xfrm>
          <a:prstGeom prst="rect">
            <a:avLst/>
          </a:prstGeom>
          <a:noFill/>
        </p:spPr>
        <p:txBody>
          <a:bodyPr wrap="square" rtlCol="0">
            <a:spAutoFit/>
          </a:bodyPr>
          <a:lstStyle/>
          <a:p>
            <a:pPr lvl="0" defTabSz="378013">
              <a:defRPr/>
            </a:pP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空飛ぶクルマや自動運転、</a:t>
            </a:r>
            <a:r>
              <a:rPr kumimoji="0" lang="en-US" altLang="ja-JP"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MaaS</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により、便利でスマートな新しい移動サービス</a:t>
            </a:r>
            <a:r>
              <a:rPr kumimoji="0" lang="ja-JP" altLang="en-US" sz="1400" b="0" i="0"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を実現。さらに、</a:t>
            </a:r>
            <a:r>
              <a:rPr lang="ja-JP" altLang="en-US" sz="1400" dirty="0">
                <a:latin typeface="BIZ UDPゴシック" panose="020B0400000000000000" pitchFamily="50" charset="-128"/>
                <a:ea typeface="BIZ UDPゴシック" panose="020B0400000000000000" pitchFamily="50" charset="-128"/>
              </a:rPr>
              <a:t>ゼロエミッションモビリティによる温室効果ガス（</a:t>
            </a:r>
            <a:r>
              <a:rPr lang="en-US" altLang="ja-JP" sz="1400" dirty="0">
                <a:latin typeface="BIZ UDPゴシック" panose="020B0400000000000000" pitchFamily="50" charset="-128"/>
                <a:ea typeface="BIZ UDPゴシック" panose="020B0400000000000000" pitchFamily="50" charset="-128"/>
              </a:rPr>
              <a:t>CO</a:t>
            </a:r>
            <a:r>
              <a:rPr lang="en-US" altLang="ja-JP" sz="1100" baseline="-250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）排出削減により、</a:t>
            </a:r>
            <a:r>
              <a:rPr kumimoji="0"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移動の課題解決や新たな関連ビジネスの創出などにつなげ、次世代モビリティの分野で世界をリードしていく。</a:t>
            </a:r>
          </a:p>
        </p:txBody>
      </p:sp>
      <p:sp>
        <p:nvSpPr>
          <p:cNvPr id="31" name="角丸四角形 30"/>
          <p:cNvSpPr/>
          <p:nvPr/>
        </p:nvSpPr>
        <p:spPr>
          <a:xfrm>
            <a:off x="1177105" y="4620096"/>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関西広域での</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a:t>
            </a:r>
          </a:p>
        </p:txBody>
      </p:sp>
      <p:sp>
        <p:nvSpPr>
          <p:cNvPr id="32" name="正方形/長方形 31"/>
          <p:cNvSpPr/>
          <p:nvPr/>
        </p:nvSpPr>
        <p:spPr>
          <a:xfrm>
            <a:off x="1207328" y="3079698"/>
            <a:ext cx="3439368"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空飛ぶクルマの</a:t>
            </a:r>
            <a:r>
              <a:rPr kumimoji="0" lang="ja-JP" altLang="en-US" sz="12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商用</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運航を実現し、大阪から空の移動革命を起こす。</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角丸四角形 32"/>
          <p:cNvSpPr/>
          <p:nvPr/>
        </p:nvSpPr>
        <p:spPr>
          <a:xfrm>
            <a:off x="1177105" y="2720653"/>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空飛ぶクルマ</a:t>
            </a:r>
            <a:r>
              <a:rPr kumimoji="0" lang="ja-JP" altLang="en-US" sz="1400" b="1"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「商用の運航」の</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実現</a:t>
            </a:r>
          </a:p>
        </p:txBody>
      </p:sp>
      <p:sp>
        <p:nvSpPr>
          <p:cNvPr id="34" name="正方形/長方形 33"/>
          <p:cNvSpPr/>
          <p:nvPr/>
        </p:nvSpPr>
        <p:spPr>
          <a:xfrm>
            <a:off x="1177105" y="5037653"/>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関西広域で</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を実現。ストレスフリーな移動と関西一円への周遊を促進。</a:t>
            </a:r>
          </a:p>
        </p:txBody>
      </p:sp>
      <p:sp>
        <p:nvSpPr>
          <p:cNvPr id="35" name="テキスト ボックス 34"/>
          <p:cNvSpPr txBox="1"/>
          <p:nvPr/>
        </p:nvSpPr>
        <p:spPr>
          <a:xfrm>
            <a:off x="5380456" y="5714101"/>
            <a:ext cx="3396416"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（出典）経済産業省ウェブサイト</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6" name="図 3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94317" y="2937209"/>
            <a:ext cx="3704540" cy="2778406"/>
          </a:xfrm>
          <a:prstGeom prst="rect">
            <a:avLst/>
          </a:prstGeom>
          <a:effectLst>
            <a:softEdge rad="127000"/>
          </a:effectLst>
        </p:spPr>
      </p:pic>
      <p:sp>
        <p:nvSpPr>
          <p:cNvPr id="37" name="正方形/長方形 36"/>
          <p:cNvSpPr/>
          <p:nvPr/>
        </p:nvSpPr>
        <p:spPr>
          <a:xfrm>
            <a:off x="2148739" y="877725"/>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37"/>
          <p:cNvSpPr/>
          <p:nvPr/>
        </p:nvSpPr>
        <p:spPr>
          <a:xfrm>
            <a:off x="1456622" y="119154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世界をリードする次世代モビリティの実現</a:t>
            </a:r>
          </a:p>
        </p:txBody>
      </p:sp>
      <p:sp>
        <p:nvSpPr>
          <p:cNvPr id="19" name="角丸四角形 18"/>
          <p:cNvSpPr/>
          <p:nvPr/>
        </p:nvSpPr>
        <p:spPr>
          <a:xfrm>
            <a:off x="1177104" y="5572030"/>
            <a:ext cx="3348001"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ゼロエミッションモビリティの普及</a:t>
            </a:r>
          </a:p>
        </p:txBody>
      </p:sp>
      <p:sp>
        <p:nvSpPr>
          <p:cNvPr id="22" name="正方形/長方形 21"/>
          <p:cNvSpPr/>
          <p:nvPr/>
        </p:nvSpPr>
        <p:spPr>
          <a:xfrm>
            <a:off x="1177105" y="5989587"/>
            <a:ext cx="3420099" cy="461665"/>
          </a:xfrm>
          <a:prstGeom prst="rect">
            <a:avLst/>
          </a:prstGeom>
        </p:spPr>
        <p:txBody>
          <a:bodyPr wrap="square" anchor="ctr">
            <a:spAutoFit/>
          </a:bodyPr>
          <a:lstStyle/>
          <a:p>
            <a:pPr marL="108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移動におけるＣＯ</a:t>
            </a:r>
            <a:r>
              <a:rPr lang="en-US" altLang="ja-JP" sz="1200" baseline="-25000" dirty="0">
                <a:latin typeface="BIZ UDPゴシック" panose="020B0400000000000000" pitchFamily="50" charset="-128"/>
                <a:ea typeface="BIZ UDPゴシック" panose="020B0400000000000000" pitchFamily="50" charset="-128"/>
              </a:rPr>
              <a:t>2</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排出量ゼロに向け、</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バスの普及や、</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EV</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船の開発・実証を促進。</a:t>
            </a:r>
          </a:p>
        </p:txBody>
      </p:sp>
      <p:sp>
        <p:nvSpPr>
          <p:cNvPr id="3" name="スライド番号プレースホルダー 2">
            <a:extLst>
              <a:ext uri="{FF2B5EF4-FFF2-40B4-BE49-F238E27FC236}">
                <a16:creationId xmlns:a16="http://schemas.microsoft.com/office/drawing/2014/main" id="{9B604678-94B5-4711-A925-ED614DE679E8}"/>
              </a:ext>
            </a:extLst>
          </p:cNvPr>
          <p:cNvSpPr>
            <a:spLocks noGrp="1"/>
          </p:cNvSpPr>
          <p:nvPr>
            <p:ph type="sldNum" sz="quarter" idx="4"/>
          </p:nvPr>
        </p:nvSpPr>
        <p:spPr>
          <a:xfrm>
            <a:off x="7812484" y="6787939"/>
            <a:ext cx="2268141" cy="383297"/>
          </a:xfrm>
        </p:spPr>
        <p:txBody>
          <a:bodyPr/>
          <a:lstStyle/>
          <a:p>
            <a:fld id="{939B3220-1779-44EA-8831-6F61BDC7602A}" type="slidenum">
              <a:rPr kumimoji="1" lang="ja-JP" altLang="en-US" smtClean="0"/>
              <a:pPr/>
              <a:t>17</a:t>
            </a:fld>
            <a:endParaRPr kumimoji="1" lang="ja-JP" altLang="en-US" dirty="0"/>
          </a:p>
        </p:txBody>
      </p:sp>
    </p:spTree>
    <p:extLst>
      <p:ext uri="{BB962C8B-B14F-4D97-AF65-F5344CB8AC3E}">
        <p14:creationId xmlns:p14="http://schemas.microsoft.com/office/powerpoint/2010/main" val="51335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334282458"/>
              </p:ext>
            </p:extLst>
          </p:nvPr>
        </p:nvGraphicFramePr>
        <p:xfrm>
          <a:off x="313267" y="1196881"/>
          <a:ext cx="9587042" cy="5710214"/>
        </p:xfrm>
        <a:graphic>
          <a:graphicData uri="http://schemas.openxmlformats.org/drawingml/2006/table">
            <a:tbl>
              <a:tblPr>
                <a:tableStyleId>{2D5ABB26-0587-4C30-8999-92F81FD0307C}</a:tableStyleId>
              </a:tblPr>
              <a:tblGrid>
                <a:gridCol w="2497533">
                  <a:extLst>
                    <a:ext uri="{9D8B030D-6E8A-4147-A177-3AD203B41FA5}">
                      <a16:colId xmlns:a16="http://schemas.microsoft.com/office/drawing/2014/main" val="901775203"/>
                    </a:ext>
                  </a:extLst>
                </a:gridCol>
                <a:gridCol w="3162414">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429739">
                <a:tc>
                  <a:txBody>
                    <a:bodyPr/>
                    <a:lstStyle/>
                    <a:p>
                      <a:pPr marL="182563" indent="-182563">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□都市部中心を含む「商用運航」が拡大</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・関西各地での複数運航の実施</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・自動・自律飛行（パイロットレス）／</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オンデマンド運航へ段階的に移行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92075" marR="0" lvl="0" indent="-92075" algn="l" defTabSz="44319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□商用運航に向けたデモフライト等の実施</a:t>
                      </a:r>
                      <a:endParaRPr kumimoji="1" lang="ja-JP" altLang="en-US" sz="1200" b="1"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「大阪ラウンドテーブル」の設置や</a:t>
                      </a:r>
                      <a:r>
                        <a:rPr lang="ja-JP" altLang="en-US" sz="1100" b="0" dirty="0">
                          <a:solidFill>
                            <a:schemeClr val="tx1"/>
                          </a:solidFill>
                          <a:latin typeface="BIZ UDPゴシック" panose="020B0400000000000000" pitchFamily="50" charset="-128"/>
                          <a:ea typeface="BIZ UDPゴシック" panose="020B0400000000000000" pitchFamily="50" charset="-128"/>
                        </a:rPr>
                        <a:t>「大阪版ロードマップ」の策定等、実証実験に向けた環境</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整備</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▶万博会場内において商用運航に向けた世界最新鋭の</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機種によるデモフライトを、会期中に反復して実施</a:t>
                      </a:r>
                      <a:r>
                        <a:rPr kumimoji="1" lang="zh-TW"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計</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81</a:t>
                      </a:r>
                      <a:r>
                        <a:rPr kumimoji="1" lang="zh-TW"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a:t>
                      </a:r>
                      <a:endParaRPr kumimoji="1" lang="en-US" altLang="zh-TW"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▶万博会場内パビリオン「空飛ぶクルマ ステーション」におけるモックアップ展示やイマーシブシアター等を通じ、約１４４万人の来場者をはじめ、多くの方に空飛ぶクルマの安全性・実用性への理解を促進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▶世界で初めて、国内外の複数の機体が、１８４日間という長期にわたり広く公開された</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43194"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□商用運航に向けたインフラ整備</a:t>
                      </a: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EXPO Vertiport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、大阪港バーティポート及び大阪ヘリポートの整備（令和６年度）</a:t>
                      </a: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▶万博会期中及び万博後の大阪港バーティポートにおけるデモフライトの実施や、モックアップ・</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VR</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による搭乗体験イベント等の開催</a:t>
                      </a: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▶商用運航に向けた運航やバーティポートの運営に係る知見・ノウハウの蓄積やオペレーションの検証</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□商用運航に向けた基盤整備</a:t>
                      </a: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▶大阪・関西での商用運航をめざす事業者との</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ビジネス化の推進に向けた連携協定を締結</a:t>
                      </a: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▶複数の事業者による大阪ベイエリアや大阪市内の運航ルートに係る構想を公表</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□空飛ぶクルマの実装化</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経済界をはじめオール関西で具体的な実装化</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に向けた</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事業環境の整備等の伴走支援を重点的に実施</a:t>
                      </a:r>
                      <a:endParaRPr kumimoji="1" lang="en-US" altLang="ja-JP" sz="1100" b="0" i="0" u="none" strike="noStrike" kern="1200" cap="none" spc="0" normalizeH="0" baseline="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indent="-92075" algn="l">
                        <a:lnSpc>
                          <a:spcPct val="100000"/>
                        </a:lnSpc>
                        <a:spcBef>
                          <a:spcPts val="0"/>
                        </a:spcBef>
                        <a:spcAft>
                          <a:spcPts val="0"/>
                        </a:spcAft>
                      </a:pP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6524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□観光分野等での環境整備・需要創出</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base"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▶今後のスケジュール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Meiryo UI" panose="020B0604030504040204" pitchFamily="50" charset="-128"/>
                          <a:cs typeface="+mn-cs"/>
                        </a:rPr>
                        <a:t>​</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93663" marR="0" lvl="0" indent="-93663" algn="l" defTabSz="959937" rtl="0" eaLnBrk="1" fontAlgn="base"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・万博でのデモフライト等の成果を、万博のレガシーとして、</a:t>
                      </a:r>
                      <a:b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b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大阪、そして大阪から関西各地を結ぶ商用運航につなげる</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Meiryo UI" panose="020B0604030504040204" pitchFamily="50" charset="-128"/>
                          <a:cs typeface="+mn-cs"/>
                        </a:rPr>
                        <a:t>​</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93663" marR="0" lvl="0" indent="-93663" algn="l" defTabSz="959937" rtl="0" eaLnBrk="1" fontAlgn="base"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令和８</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年</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度の</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大阪での商用運航に向け、実証やデモフライトの複数回の実施</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Meiryo UI" panose="020B0604030504040204" pitchFamily="50" charset="-128"/>
                          <a:cs typeface="+mn-cs"/>
                        </a:rPr>
                        <a:t>​</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93663" marR="0" lvl="0" indent="-93663" algn="l" defTabSz="959937" rtl="0" eaLnBrk="1" fontAlgn="base"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a:t>
                      </a:r>
                      <a:r>
                        <a:rPr kumimoji="1" lang="zh-TW"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型式証明取得後</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令和９</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年の大阪ベイエリア、</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令和１０</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年の</a:t>
                      </a:r>
                      <a:b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b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森之宮地区での商用運航</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令和１１</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年以降の運航</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事業者の</a:t>
                      </a:r>
                      <a:b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増加及び</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ルートの拡大</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、それに向</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けた</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バーティ</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ポート整備</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Meiryo UI" panose="020B0604030504040204" pitchFamily="50" charset="-128"/>
                          <a:cs typeface="+mn-cs"/>
                        </a:rPr>
                        <a:t>​</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59937" rtl="0" eaLnBrk="1" fontAlgn="base"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▶取組の方向性</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Meiryo UI" panose="020B0604030504040204" pitchFamily="50" charset="-128"/>
                          <a:cs typeface="+mn-cs"/>
                        </a:rPr>
                        <a:t>​</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93663" marR="0" lvl="0" indent="-93663" algn="l" defTabSz="959937" rtl="0" eaLnBrk="1" fontAlgn="base"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・観光分野</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等</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におけるビジネス化の実現に向け、需要が見込まれるルート設定のための</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バーティポート</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やシステム整備への支援</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Meiryo UI" panose="020B0604030504040204" pitchFamily="50" charset="-128"/>
                          <a:cs typeface="+mn-cs"/>
                        </a:rPr>
                        <a:t>​</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93663" marR="0" lvl="0" indent="-93663" algn="l" defTabSz="959937" rtl="0" eaLnBrk="1" fontAlgn="base"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バーティ</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ポート設置など商用運航に必要となる制度整備への協力</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Meiryo UI" panose="020B0604030504040204" pitchFamily="50" charset="-128"/>
                          <a:cs typeface="+mn-cs"/>
                        </a:rPr>
                        <a:t>​</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93663" marR="0" lvl="0" indent="-93663" algn="l" defTabSz="959937" rtl="0" eaLnBrk="1" fontAlgn="base" latinLnBrk="0" hangingPunct="1">
                        <a:lnSpc>
                          <a:spcPct val="100000"/>
                        </a:lnSpc>
                        <a:spcBef>
                          <a:spcPts val="0"/>
                        </a:spcBef>
                        <a:spcAft>
                          <a:spcPts val="0"/>
                        </a:spcAft>
                        <a:buClrTx/>
                        <a:buSzTx/>
                        <a:buFontTx/>
                        <a:buNone/>
                        <a:tabLst/>
                        <a:defRPr/>
                      </a:pP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・ビジネス化に必要な事業環境の整備や観光分野</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等</a:t>
                      </a: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での需要</a:t>
                      </a:r>
                      <a:b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br>
                      <a:r>
                        <a:rPr kumimoji="1" lang="ja-JP"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創出への支援</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等による大阪でのビジネスモデルの構築</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endParaRPr>
                    </a:p>
                    <a:p>
                      <a:pPr marL="93663" marR="0" lvl="0" indent="-93663" algn="l" defTabSz="959937" rtl="0" eaLnBrk="1" fontAlgn="base"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・関西府県と連携した運航ネットワークの形成</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endParaRPr>
                    </a:p>
                    <a:p>
                      <a:pPr marL="93663" marR="0" lvl="0" indent="-93663" algn="l" defTabSz="959937" rtl="0" eaLnBrk="1" fontAlgn="base"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rPr>
                        <a:t>・機運醸成に向けたイベントの開催</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BIZ UDPゴシック" panose="020B0400000000000000" pitchFamily="50" charset="-128"/>
                        <a:cs typeface="+mn-cs"/>
                      </a:endParaRPr>
                    </a:p>
                    <a:p>
                      <a:pPr marL="0" marR="0" lvl="0" indent="0" algn="l" defTabSz="959937" rtl="0" eaLnBrk="1" fontAlgn="base"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6524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◆国への要望事項</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p>
                    <a:p>
                      <a:pPr marL="0" marR="0" lvl="0" indent="0" algn="l" defTabSz="46524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「商用運航」の実現に向けた支援</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6524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・機体認証や交通管理、自動・自律飛行（パイロットレス）、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オンデマンド運航等の制度整備</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6524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・運航主体による初期投資への支援</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6524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・バーティポート整備に関する基準の整備</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6524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・整備主体に対する支援制度を整備</a:t>
                      </a:r>
                      <a:endParaRPr kumimoji="1" lang="ja-JP" altLang="en-US"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6524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・社会受容性向上に資する取組等に対する財政措置</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646331"/>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大阪・関西万博では、多様なプレイヤーによるイノベーションを誘発し、社会実装していく「未来社会の実験場」とするため、多様なチャレンジを会場内外で生み出す仕掛けづくりを進めた。そのシンボルとして、万博会場の立地特性を最大限に活かした「空飛ぶクルマ」の商用運航に向けたデモフライト等を実施。引き続き、大阪・関西をはじめ、わが国が、次世代モビリティの分野で世界をリード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空飛ぶクルマ</a:t>
            </a:r>
            <a:endParaRPr kumimoji="1" lang="ja-JP" altLang="en-US" sz="1600" b="1" u="sng">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964628"/>
            <a:ext cx="9713062" cy="389893"/>
            <a:chOff x="462214" y="878538"/>
            <a:chExt cx="6810422"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62214" y="886368"/>
              <a:ext cx="1795461"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grpSp>
        <p:nvGrpSpPr>
          <p:cNvPr id="10" name="グループ化 9">
            <a:extLst>
              <a:ext uri="{FF2B5EF4-FFF2-40B4-BE49-F238E27FC236}">
                <a16:creationId xmlns:a16="http://schemas.microsoft.com/office/drawing/2014/main" id="{C7469224-2CB6-4DD9-A3D8-00B064C2549A}"/>
              </a:ext>
            </a:extLst>
          </p:cNvPr>
          <p:cNvGrpSpPr/>
          <p:nvPr/>
        </p:nvGrpSpPr>
        <p:grpSpPr>
          <a:xfrm>
            <a:off x="470517" y="2923495"/>
            <a:ext cx="2340060" cy="1750898"/>
            <a:chOff x="7136770" y="2990023"/>
            <a:chExt cx="2340060" cy="1750898"/>
          </a:xfrm>
        </p:grpSpPr>
        <p:grpSp>
          <p:nvGrpSpPr>
            <p:cNvPr id="11" name="グループ化 10">
              <a:extLst>
                <a:ext uri="{FF2B5EF4-FFF2-40B4-BE49-F238E27FC236}">
                  <a16:creationId xmlns:a16="http://schemas.microsoft.com/office/drawing/2014/main" id="{5098ECE2-044F-475C-9D44-EA3CFDBF25F8}"/>
                </a:ext>
              </a:extLst>
            </p:cNvPr>
            <p:cNvGrpSpPr/>
            <p:nvPr/>
          </p:nvGrpSpPr>
          <p:grpSpPr>
            <a:xfrm>
              <a:off x="7266124" y="2990023"/>
              <a:ext cx="2102675" cy="1368000"/>
              <a:chOff x="7187799" y="2821258"/>
              <a:chExt cx="2102675" cy="1368000"/>
            </a:xfrm>
          </p:grpSpPr>
          <p:grpSp>
            <p:nvGrpSpPr>
              <p:cNvPr id="14" name="グループ化 13">
                <a:extLst>
                  <a:ext uri="{FF2B5EF4-FFF2-40B4-BE49-F238E27FC236}">
                    <a16:creationId xmlns:a16="http://schemas.microsoft.com/office/drawing/2014/main" id="{8644885A-F566-45A1-929E-CAA1C4A3DCB9}"/>
                  </a:ext>
                </a:extLst>
              </p:cNvPr>
              <p:cNvGrpSpPr>
                <a:grpSpLocks noChangeAspect="1"/>
              </p:cNvGrpSpPr>
              <p:nvPr/>
            </p:nvGrpSpPr>
            <p:grpSpPr>
              <a:xfrm>
                <a:off x="7187799" y="2821258"/>
                <a:ext cx="1709992" cy="1368000"/>
                <a:chOff x="4009122" y="3100124"/>
                <a:chExt cx="1889990" cy="1512000"/>
              </a:xfrm>
            </p:grpSpPr>
            <p:sp>
              <p:nvSpPr>
                <p:cNvPr id="17" name="正方形/長方形 16">
                  <a:extLst>
                    <a:ext uri="{FF2B5EF4-FFF2-40B4-BE49-F238E27FC236}">
                      <a16:creationId xmlns:a16="http://schemas.microsoft.com/office/drawing/2014/main" id="{09928C82-7E1C-4EF5-8498-75F78360C6BE}"/>
                    </a:ext>
                  </a:extLst>
                </p:cNvPr>
                <p:cNvSpPr/>
                <p:nvPr/>
              </p:nvSpPr>
              <p:spPr bwMode="gray">
                <a:xfrm>
                  <a:off x="4009122" y="3105070"/>
                  <a:ext cx="1880913" cy="1507054"/>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a:ln>
                      <a:noFill/>
                    </a:ln>
                    <a:solidFill>
                      <a:prstClr val="black"/>
                    </a:solidFill>
                    <a:effectLst/>
                    <a:uLnTx/>
                    <a:uFillTx/>
                    <a:latin typeface="+mn-lt"/>
                    <a:ea typeface="+mn-ea"/>
                    <a:cs typeface="+mn-cs"/>
                  </a:endParaRPr>
                </a:p>
              </p:txBody>
            </p:sp>
            <p:pic>
              <p:nvPicPr>
                <p:cNvPr id="18" name="図 17">
                  <a:extLst>
                    <a:ext uri="{FF2B5EF4-FFF2-40B4-BE49-F238E27FC236}">
                      <a16:creationId xmlns:a16="http://schemas.microsoft.com/office/drawing/2014/main" id="{2FE308D0-80F5-4DBB-B7F4-C6A9886B6E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009122" y="3105070"/>
                  <a:ext cx="1889990" cy="1506219"/>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19" name="フリーフォーム: 図形 216">
                  <a:extLst>
                    <a:ext uri="{FF2B5EF4-FFF2-40B4-BE49-F238E27FC236}">
                      <a16:creationId xmlns:a16="http://schemas.microsoft.com/office/drawing/2014/main" id="{EB97CAB4-0668-4F52-A8FE-33B0F9A1A81F}"/>
                    </a:ext>
                  </a:extLst>
                </p:cNvPr>
                <p:cNvSpPr/>
                <p:nvPr/>
              </p:nvSpPr>
              <p:spPr bwMode="gray">
                <a:xfrm>
                  <a:off x="4165646" y="3100124"/>
                  <a:ext cx="1733466" cy="1506220"/>
                </a:xfrm>
                <a:custGeom>
                  <a:avLst/>
                  <a:gdLst>
                    <a:gd name="connsiteX0" fmla="*/ 624553 w 2549704"/>
                    <a:gd name="connsiteY0" fmla="*/ 0 h 2232345"/>
                    <a:gd name="connsiteX1" fmla="*/ 1925152 w 2549704"/>
                    <a:gd name="connsiteY1" fmla="*/ 0 h 2232345"/>
                    <a:gd name="connsiteX2" fmla="*/ 1987634 w 2549704"/>
                    <a:gd name="connsiteY2" fmla="*/ 35755 h 2232345"/>
                    <a:gd name="connsiteX3" fmla="*/ 2549704 w 2549704"/>
                    <a:gd name="connsiteY3" fmla="*/ 1031508 h 2232345"/>
                    <a:gd name="connsiteX4" fmla="*/ 1274852 w 2549704"/>
                    <a:gd name="connsiteY4" fmla="*/ 2232345 h 2232345"/>
                    <a:gd name="connsiteX5" fmla="*/ 0 w 2549704"/>
                    <a:gd name="connsiteY5" fmla="*/ 1031508 h 2232345"/>
                    <a:gd name="connsiteX6" fmla="*/ 562071 w 2549704"/>
                    <a:gd name="connsiteY6" fmla="*/ 35755 h 22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704" h="2232345">
                      <a:moveTo>
                        <a:pt x="624553" y="0"/>
                      </a:moveTo>
                      <a:lnTo>
                        <a:pt x="1925152" y="0"/>
                      </a:lnTo>
                      <a:lnTo>
                        <a:pt x="1987634" y="35755"/>
                      </a:lnTo>
                      <a:cubicBezTo>
                        <a:pt x="2326747" y="251554"/>
                        <a:pt x="2549704" y="617006"/>
                        <a:pt x="2549704" y="1031508"/>
                      </a:cubicBezTo>
                      <a:cubicBezTo>
                        <a:pt x="2549704" y="1694712"/>
                        <a:pt x="1978933" y="2232345"/>
                        <a:pt x="1274852" y="2232345"/>
                      </a:cubicBezTo>
                      <a:cubicBezTo>
                        <a:pt x="570771" y="2232345"/>
                        <a:pt x="0" y="1694712"/>
                        <a:pt x="0" y="1031508"/>
                      </a:cubicBezTo>
                      <a:cubicBezTo>
                        <a:pt x="0" y="617006"/>
                        <a:pt x="222958" y="251554"/>
                        <a:pt x="562071" y="35755"/>
                      </a:cubicBezTo>
                      <a:close/>
                    </a:path>
                  </a:pathLst>
                </a:custGeom>
                <a:solidFill>
                  <a:srgbClr val="FFC000">
                    <a:alpha val="10000"/>
                  </a:srgbClr>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a:ln>
                      <a:noFill/>
                    </a:ln>
                    <a:solidFill>
                      <a:prstClr val="black"/>
                    </a:solidFill>
                    <a:effectLst/>
                    <a:uLnTx/>
                    <a:uFillTx/>
                    <a:latin typeface="+mn-lt"/>
                    <a:ea typeface="+mn-ea"/>
                    <a:cs typeface="+mn-cs"/>
                  </a:endParaRPr>
                </a:p>
              </p:txBody>
            </p:sp>
            <p:grpSp>
              <p:nvGrpSpPr>
                <p:cNvPr id="20" name="グループ化 19">
                  <a:extLst>
                    <a:ext uri="{FF2B5EF4-FFF2-40B4-BE49-F238E27FC236}">
                      <a16:creationId xmlns:a16="http://schemas.microsoft.com/office/drawing/2014/main" id="{C8C728D6-63C8-4302-8725-BDBC948AFAD2}"/>
                    </a:ext>
                  </a:extLst>
                </p:cNvPr>
                <p:cNvGrpSpPr/>
                <p:nvPr/>
              </p:nvGrpSpPr>
              <p:grpSpPr>
                <a:xfrm>
                  <a:off x="4332973" y="3198312"/>
                  <a:ext cx="1319357" cy="1256248"/>
                  <a:chOff x="4442177" y="1880059"/>
                  <a:chExt cx="1774371" cy="1689497"/>
                </a:xfrm>
              </p:grpSpPr>
              <p:sp>
                <p:nvSpPr>
                  <p:cNvPr id="21" name="円弧 20">
                    <a:extLst>
                      <a:ext uri="{FF2B5EF4-FFF2-40B4-BE49-F238E27FC236}">
                        <a16:creationId xmlns:a16="http://schemas.microsoft.com/office/drawing/2014/main" id="{D80CFED0-2073-4024-B3C1-6A59693D65EF}"/>
                      </a:ext>
                    </a:extLst>
                  </p:cNvPr>
                  <p:cNvSpPr/>
                  <p:nvPr/>
                </p:nvSpPr>
                <p:spPr bwMode="gray">
                  <a:xfrm rot="18210099" flipH="1" flipV="1">
                    <a:off x="4856540" y="2870368"/>
                    <a:ext cx="829921" cy="568455"/>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22" name="円弧 21">
                    <a:extLst>
                      <a:ext uri="{FF2B5EF4-FFF2-40B4-BE49-F238E27FC236}">
                        <a16:creationId xmlns:a16="http://schemas.microsoft.com/office/drawing/2014/main" id="{DC37DE73-6B87-4FE6-8173-5A2C78FB2A20}"/>
                      </a:ext>
                    </a:extLst>
                  </p:cNvPr>
                  <p:cNvSpPr/>
                  <p:nvPr/>
                </p:nvSpPr>
                <p:spPr bwMode="gray">
                  <a:xfrm rot="20407907" flipH="1" flipV="1">
                    <a:off x="5465236" y="2746204"/>
                    <a:ext cx="128618" cy="120575"/>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23" name="円弧 22">
                    <a:extLst>
                      <a:ext uri="{FF2B5EF4-FFF2-40B4-BE49-F238E27FC236}">
                        <a16:creationId xmlns:a16="http://schemas.microsoft.com/office/drawing/2014/main" id="{152AE371-031B-487F-9092-1FFE97754ADE}"/>
                      </a:ext>
                    </a:extLst>
                  </p:cNvPr>
                  <p:cNvSpPr/>
                  <p:nvPr/>
                </p:nvSpPr>
                <p:spPr bwMode="gray">
                  <a:xfrm rot="19895116" flipH="1" flipV="1">
                    <a:off x="4442177" y="2869977"/>
                    <a:ext cx="1087142" cy="377041"/>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25" name="円弧 24">
                    <a:extLst>
                      <a:ext uri="{FF2B5EF4-FFF2-40B4-BE49-F238E27FC236}">
                        <a16:creationId xmlns:a16="http://schemas.microsoft.com/office/drawing/2014/main" id="{478DEA68-64A1-45AB-A73E-8EC3B019C692}"/>
                      </a:ext>
                    </a:extLst>
                  </p:cNvPr>
                  <p:cNvSpPr/>
                  <p:nvPr/>
                </p:nvSpPr>
                <p:spPr bwMode="gray">
                  <a:xfrm rot="171797" flipH="1" flipV="1">
                    <a:off x="4917668" y="2697966"/>
                    <a:ext cx="572016" cy="303702"/>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26" name="円弧 25">
                    <a:extLst>
                      <a:ext uri="{FF2B5EF4-FFF2-40B4-BE49-F238E27FC236}">
                        <a16:creationId xmlns:a16="http://schemas.microsoft.com/office/drawing/2014/main" id="{78340F99-C989-4A1F-B49E-B2CEE4FA6BFA}"/>
                      </a:ext>
                    </a:extLst>
                  </p:cNvPr>
                  <p:cNvSpPr/>
                  <p:nvPr/>
                </p:nvSpPr>
                <p:spPr bwMode="gray">
                  <a:xfrm rot="18319163" flipH="1" flipV="1">
                    <a:off x="4393497" y="2970379"/>
                    <a:ext cx="621545" cy="230545"/>
                  </a:xfrm>
                  <a:prstGeom prst="arc">
                    <a:avLst>
                      <a:gd name="adj1" fmla="val 21569837"/>
                      <a:gd name="adj2" fmla="val 1047070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27" name="円弧 26">
                    <a:extLst>
                      <a:ext uri="{FF2B5EF4-FFF2-40B4-BE49-F238E27FC236}">
                        <a16:creationId xmlns:a16="http://schemas.microsoft.com/office/drawing/2014/main" id="{C23F265D-0A5F-4359-A194-14B68BBB3012}"/>
                      </a:ext>
                    </a:extLst>
                  </p:cNvPr>
                  <p:cNvSpPr/>
                  <p:nvPr/>
                </p:nvSpPr>
                <p:spPr bwMode="gray">
                  <a:xfrm rot="199874" flipH="1" flipV="1">
                    <a:off x="4495704" y="3250624"/>
                    <a:ext cx="456923" cy="166941"/>
                  </a:xfrm>
                  <a:prstGeom prst="arc">
                    <a:avLst>
                      <a:gd name="adj1" fmla="val 351218"/>
                      <a:gd name="adj2" fmla="val 1092980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28" name="円弧 27">
                    <a:extLst>
                      <a:ext uri="{FF2B5EF4-FFF2-40B4-BE49-F238E27FC236}">
                        <a16:creationId xmlns:a16="http://schemas.microsoft.com/office/drawing/2014/main" id="{71CE3753-040D-4811-BE66-5C117C5A5B0A}"/>
                      </a:ext>
                    </a:extLst>
                  </p:cNvPr>
                  <p:cNvSpPr/>
                  <p:nvPr/>
                </p:nvSpPr>
                <p:spPr bwMode="gray">
                  <a:xfrm rot="18029339" flipH="1" flipV="1">
                    <a:off x="4800839" y="2614526"/>
                    <a:ext cx="227748" cy="213545"/>
                  </a:xfrm>
                  <a:prstGeom prst="arc">
                    <a:avLst>
                      <a:gd name="adj1" fmla="val 21224198"/>
                      <a:gd name="adj2" fmla="val 680051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29" name="円弧 28">
                    <a:extLst>
                      <a:ext uri="{FF2B5EF4-FFF2-40B4-BE49-F238E27FC236}">
                        <a16:creationId xmlns:a16="http://schemas.microsoft.com/office/drawing/2014/main" id="{6E9D27B9-BB17-4712-B9AE-50ACC7F385D6}"/>
                      </a:ext>
                    </a:extLst>
                  </p:cNvPr>
                  <p:cNvSpPr/>
                  <p:nvPr/>
                </p:nvSpPr>
                <p:spPr bwMode="gray">
                  <a:xfrm rot="20860171" flipH="1" flipV="1">
                    <a:off x="4906011" y="2618693"/>
                    <a:ext cx="876266" cy="256715"/>
                  </a:xfrm>
                  <a:prstGeom prst="arc">
                    <a:avLst>
                      <a:gd name="adj1" fmla="val 101027"/>
                      <a:gd name="adj2" fmla="val 1067879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30" name="円弧 29">
                    <a:extLst>
                      <a:ext uri="{FF2B5EF4-FFF2-40B4-BE49-F238E27FC236}">
                        <a16:creationId xmlns:a16="http://schemas.microsoft.com/office/drawing/2014/main" id="{D67FBBBE-B76D-426F-9D0C-9B75BF71304F}"/>
                      </a:ext>
                    </a:extLst>
                  </p:cNvPr>
                  <p:cNvSpPr/>
                  <p:nvPr/>
                </p:nvSpPr>
                <p:spPr bwMode="gray">
                  <a:xfrm rot="18137651" flipH="1" flipV="1">
                    <a:off x="5593933" y="2124344"/>
                    <a:ext cx="854679" cy="366109"/>
                  </a:xfrm>
                  <a:prstGeom prst="arc">
                    <a:avLst>
                      <a:gd name="adj1" fmla="val 352904"/>
                      <a:gd name="adj2" fmla="val 10312440"/>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31" name="円弧 30">
                    <a:extLst>
                      <a:ext uri="{FF2B5EF4-FFF2-40B4-BE49-F238E27FC236}">
                        <a16:creationId xmlns:a16="http://schemas.microsoft.com/office/drawing/2014/main" id="{222FF2CE-2CB6-4F58-9AC2-B4D698D5D709}"/>
                      </a:ext>
                    </a:extLst>
                  </p:cNvPr>
                  <p:cNvSpPr/>
                  <p:nvPr/>
                </p:nvSpPr>
                <p:spPr bwMode="gray">
                  <a:xfrm rot="20075897" flipH="1" flipV="1">
                    <a:off x="4917939" y="3002869"/>
                    <a:ext cx="904254" cy="440079"/>
                  </a:xfrm>
                  <a:prstGeom prst="arc">
                    <a:avLst>
                      <a:gd name="adj1" fmla="val 351218"/>
                      <a:gd name="adj2" fmla="val 1001811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32" name="楕円 31">
                    <a:extLst>
                      <a:ext uri="{FF2B5EF4-FFF2-40B4-BE49-F238E27FC236}">
                        <a16:creationId xmlns:a16="http://schemas.microsoft.com/office/drawing/2014/main" id="{4E3AC9BA-1CE3-4C85-B561-29B18907C977}"/>
                      </a:ext>
                    </a:extLst>
                  </p:cNvPr>
                  <p:cNvSpPr/>
                  <p:nvPr/>
                </p:nvSpPr>
                <p:spPr bwMode="gray">
                  <a:xfrm>
                    <a:off x="4904149" y="3362822"/>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a:ln>
                        <a:noFill/>
                      </a:ln>
                      <a:solidFill>
                        <a:schemeClr val="accent6"/>
                      </a:solidFill>
                      <a:effectLst/>
                      <a:uLnTx/>
                      <a:uFillTx/>
                      <a:latin typeface="+mn-lt"/>
                      <a:ea typeface="+mn-ea"/>
                      <a:cs typeface="+mn-cs"/>
                    </a:endParaRPr>
                  </a:p>
                </p:txBody>
              </p:sp>
              <p:sp>
                <p:nvSpPr>
                  <p:cNvPr id="33" name="楕円 32">
                    <a:extLst>
                      <a:ext uri="{FF2B5EF4-FFF2-40B4-BE49-F238E27FC236}">
                        <a16:creationId xmlns:a16="http://schemas.microsoft.com/office/drawing/2014/main" id="{2FF2A650-6E3E-472E-ACAB-AB89FD1248B3}"/>
                      </a:ext>
                    </a:extLst>
                  </p:cNvPr>
                  <p:cNvSpPr/>
                  <p:nvPr/>
                </p:nvSpPr>
                <p:spPr bwMode="gray">
                  <a:xfrm>
                    <a:off x="5457465" y="2777535"/>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a:solidFill>
                        <a:schemeClr val="accent2"/>
                      </a:solidFill>
                      <a:latin typeface="+mn-lt"/>
                      <a:cs typeface="+mn-cs"/>
                    </a:endParaRPr>
                  </a:p>
                </p:txBody>
              </p:sp>
              <p:sp>
                <p:nvSpPr>
                  <p:cNvPr id="34" name="楕円 33">
                    <a:extLst>
                      <a:ext uri="{FF2B5EF4-FFF2-40B4-BE49-F238E27FC236}">
                        <a16:creationId xmlns:a16="http://schemas.microsoft.com/office/drawing/2014/main" id="{BD8B1B95-C589-45CC-9A58-6346CF01F20A}"/>
                      </a:ext>
                    </a:extLst>
                  </p:cNvPr>
                  <p:cNvSpPr/>
                  <p:nvPr/>
                </p:nvSpPr>
                <p:spPr bwMode="gray">
                  <a:xfrm>
                    <a:off x="4862224" y="2788247"/>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a:ln>
                        <a:noFill/>
                      </a:ln>
                      <a:solidFill>
                        <a:schemeClr val="accent6"/>
                      </a:solidFill>
                      <a:effectLst/>
                      <a:uLnTx/>
                      <a:uFillTx/>
                      <a:latin typeface="+mn-lt"/>
                      <a:ea typeface="+mn-ea"/>
                      <a:cs typeface="+mn-cs"/>
                    </a:endParaRPr>
                  </a:p>
                </p:txBody>
              </p:sp>
              <p:sp>
                <p:nvSpPr>
                  <p:cNvPr id="35" name="楕円 34">
                    <a:extLst>
                      <a:ext uri="{FF2B5EF4-FFF2-40B4-BE49-F238E27FC236}">
                        <a16:creationId xmlns:a16="http://schemas.microsoft.com/office/drawing/2014/main" id="{5E117E4D-E0D6-43E7-891C-44F658FF7DD0}"/>
                      </a:ext>
                    </a:extLst>
                  </p:cNvPr>
                  <p:cNvSpPr/>
                  <p:nvPr/>
                </p:nvSpPr>
                <p:spPr bwMode="gray">
                  <a:xfrm>
                    <a:off x="4826395" y="261793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a:ln>
                        <a:noFill/>
                      </a:ln>
                      <a:solidFill>
                        <a:schemeClr val="accent2"/>
                      </a:solidFill>
                      <a:effectLst/>
                      <a:uLnTx/>
                      <a:uFillTx/>
                      <a:latin typeface="+mn-lt"/>
                      <a:cs typeface="+mn-cs"/>
                    </a:endParaRPr>
                  </a:p>
                </p:txBody>
              </p:sp>
              <p:sp>
                <p:nvSpPr>
                  <p:cNvPr id="36" name="楕円 35">
                    <a:extLst>
                      <a:ext uri="{FF2B5EF4-FFF2-40B4-BE49-F238E27FC236}">
                        <a16:creationId xmlns:a16="http://schemas.microsoft.com/office/drawing/2014/main" id="{CD4B5A87-E1C4-49A2-A38D-F12F001A0F27}"/>
                      </a:ext>
                    </a:extLst>
                  </p:cNvPr>
                  <p:cNvSpPr/>
                  <p:nvPr/>
                </p:nvSpPr>
                <p:spPr bwMode="gray">
                  <a:xfrm>
                    <a:off x="4483587" y="3308700"/>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a:solidFill>
                        <a:schemeClr val="accent6"/>
                      </a:solidFill>
                      <a:latin typeface="+mn-lt"/>
                      <a:cs typeface="+mn-cs"/>
                    </a:endParaRPr>
                  </a:p>
                </p:txBody>
              </p:sp>
              <p:sp>
                <p:nvSpPr>
                  <p:cNvPr id="38" name="楕円 37">
                    <a:extLst>
                      <a:ext uri="{FF2B5EF4-FFF2-40B4-BE49-F238E27FC236}">
                        <a16:creationId xmlns:a16="http://schemas.microsoft.com/office/drawing/2014/main" id="{ABE41DD9-8DB3-4BBC-8794-600355EC4AA7}"/>
                      </a:ext>
                    </a:extLst>
                  </p:cNvPr>
                  <p:cNvSpPr/>
                  <p:nvPr/>
                </p:nvSpPr>
                <p:spPr bwMode="gray">
                  <a:xfrm>
                    <a:off x="6144548" y="18831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a:ln>
                        <a:noFill/>
                      </a:ln>
                      <a:solidFill>
                        <a:schemeClr val="accent6"/>
                      </a:solidFill>
                      <a:effectLst/>
                      <a:uLnTx/>
                      <a:uFillTx/>
                      <a:latin typeface="+mn-lt"/>
                      <a:ea typeface="+mn-ea"/>
                      <a:cs typeface="+mn-cs"/>
                    </a:endParaRPr>
                  </a:p>
                </p:txBody>
              </p:sp>
              <p:sp>
                <p:nvSpPr>
                  <p:cNvPr id="39" name="円弧 38">
                    <a:extLst>
                      <a:ext uri="{FF2B5EF4-FFF2-40B4-BE49-F238E27FC236}">
                        <a16:creationId xmlns:a16="http://schemas.microsoft.com/office/drawing/2014/main" id="{1527410F-4615-4A1E-B242-1A135EF6C61F}"/>
                      </a:ext>
                    </a:extLst>
                  </p:cNvPr>
                  <p:cNvSpPr/>
                  <p:nvPr/>
                </p:nvSpPr>
                <p:spPr bwMode="gray">
                  <a:xfrm rot="15106281" flipH="1" flipV="1">
                    <a:off x="5572477" y="2725696"/>
                    <a:ext cx="251130" cy="213339"/>
                  </a:xfrm>
                  <a:prstGeom prst="arc">
                    <a:avLst>
                      <a:gd name="adj1" fmla="val 771307"/>
                      <a:gd name="adj2" fmla="val 763477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40" name="円弧 39">
                    <a:extLst>
                      <a:ext uri="{FF2B5EF4-FFF2-40B4-BE49-F238E27FC236}">
                        <a16:creationId xmlns:a16="http://schemas.microsoft.com/office/drawing/2014/main" id="{F67ABB12-B129-44E6-A6E3-5410AF32591B}"/>
                      </a:ext>
                    </a:extLst>
                  </p:cNvPr>
                  <p:cNvSpPr/>
                  <p:nvPr/>
                </p:nvSpPr>
                <p:spPr bwMode="gray">
                  <a:xfrm rot="15106281" flipH="1" flipV="1">
                    <a:off x="5578771" y="2706309"/>
                    <a:ext cx="447490" cy="275961"/>
                  </a:xfrm>
                  <a:prstGeom prst="arc">
                    <a:avLst>
                      <a:gd name="adj1" fmla="val 3997902"/>
                      <a:gd name="adj2" fmla="val 1115308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41" name="円弧 40">
                    <a:extLst>
                      <a:ext uri="{FF2B5EF4-FFF2-40B4-BE49-F238E27FC236}">
                        <a16:creationId xmlns:a16="http://schemas.microsoft.com/office/drawing/2014/main" id="{83E5AAE6-94F0-400F-A856-70042D38CB9A}"/>
                      </a:ext>
                    </a:extLst>
                  </p:cNvPr>
                  <p:cNvSpPr/>
                  <p:nvPr/>
                </p:nvSpPr>
                <p:spPr bwMode="gray">
                  <a:xfrm rot="13142475" flipH="1" flipV="1">
                    <a:off x="5671745" y="2388058"/>
                    <a:ext cx="255314" cy="241068"/>
                  </a:xfrm>
                  <a:prstGeom prst="arc">
                    <a:avLst>
                      <a:gd name="adj1" fmla="val 3336722"/>
                      <a:gd name="adj2" fmla="val 1090016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effectLst/>
                    </a:endParaRPr>
                  </a:p>
                </p:txBody>
              </p:sp>
              <p:sp>
                <p:nvSpPr>
                  <p:cNvPr id="42" name="楕円 41">
                    <a:extLst>
                      <a:ext uri="{FF2B5EF4-FFF2-40B4-BE49-F238E27FC236}">
                        <a16:creationId xmlns:a16="http://schemas.microsoft.com/office/drawing/2014/main" id="{9EAF2343-948E-4C6D-B4AC-BA8620ADB982}"/>
                      </a:ext>
                    </a:extLst>
                  </p:cNvPr>
                  <p:cNvSpPr/>
                  <p:nvPr/>
                </p:nvSpPr>
                <p:spPr bwMode="gray">
                  <a:xfrm>
                    <a:off x="5754373" y="26084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a:solidFill>
                        <a:schemeClr val="accent6"/>
                      </a:solidFill>
                      <a:latin typeface="+mn-lt"/>
                      <a:cs typeface="+mn-cs"/>
                    </a:endParaRPr>
                  </a:p>
                </p:txBody>
              </p:sp>
              <p:sp>
                <p:nvSpPr>
                  <p:cNvPr id="43" name="楕円 42">
                    <a:extLst>
                      <a:ext uri="{FF2B5EF4-FFF2-40B4-BE49-F238E27FC236}">
                        <a16:creationId xmlns:a16="http://schemas.microsoft.com/office/drawing/2014/main" id="{CFEF62FC-476E-408B-AD7A-E45D0ABC726E}"/>
                      </a:ext>
                    </a:extLst>
                  </p:cNvPr>
                  <p:cNvSpPr/>
                  <p:nvPr/>
                </p:nvSpPr>
                <p:spPr bwMode="gray">
                  <a:xfrm>
                    <a:off x="5698042" y="23965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a:ln>
                        <a:noFill/>
                      </a:ln>
                      <a:solidFill>
                        <a:schemeClr val="accent2"/>
                      </a:solidFill>
                      <a:effectLst/>
                      <a:uLnTx/>
                      <a:uFillTx/>
                      <a:latin typeface="+mn-lt"/>
                      <a:cs typeface="+mn-cs"/>
                    </a:endParaRPr>
                  </a:p>
                </p:txBody>
              </p:sp>
              <p:sp>
                <p:nvSpPr>
                  <p:cNvPr id="44" name="楕円 43">
                    <a:extLst>
                      <a:ext uri="{FF2B5EF4-FFF2-40B4-BE49-F238E27FC236}">
                        <a16:creationId xmlns:a16="http://schemas.microsoft.com/office/drawing/2014/main" id="{668C12CD-0675-43C7-8256-4269D9A61358}"/>
                      </a:ext>
                    </a:extLst>
                  </p:cNvPr>
                  <p:cNvSpPr/>
                  <p:nvPr/>
                </p:nvSpPr>
                <p:spPr bwMode="gray">
                  <a:xfrm>
                    <a:off x="5562427" y="2766651"/>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a:ln>
                        <a:noFill/>
                      </a:ln>
                      <a:solidFill>
                        <a:schemeClr val="accent2"/>
                      </a:solidFill>
                      <a:effectLst/>
                      <a:uLnTx/>
                      <a:uFillTx/>
                      <a:latin typeface="+mn-lt"/>
                      <a:cs typeface="+mn-cs"/>
                    </a:endParaRPr>
                  </a:p>
                </p:txBody>
              </p:sp>
              <p:sp>
                <p:nvSpPr>
                  <p:cNvPr id="45" name="楕円 44">
                    <a:extLst>
                      <a:ext uri="{FF2B5EF4-FFF2-40B4-BE49-F238E27FC236}">
                        <a16:creationId xmlns:a16="http://schemas.microsoft.com/office/drawing/2014/main" id="{548D0CB0-3BB8-44C6-AACD-ABABC1B838C6}"/>
                      </a:ext>
                    </a:extLst>
                  </p:cNvPr>
                  <p:cNvSpPr/>
                  <p:nvPr/>
                </p:nvSpPr>
                <p:spPr bwMode="gray">
                  <a:xfrm>
                    <a:off x="5682068" y="29371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a:ln>
                        <a:noFill/>
                      </a:ln>
                      <a:solidFill>
                        <a:schemeClr val="accent2"/>
                      </a:solidFill>
                      <a:effectLst/>
                      <a:uLnTx/>
                      <a:uFillTx/>
                      <a:latin typeface="+mn-lt"/>
                      <a:cs typeface="+mn-cs"/>
                    </a:endParaRPr>
                  </a:p>
                </p:txBody>
              </p:sp>
            </p:grpSp>
          </p:grpSp>
          <p:sp>
            <p:nvSpPr>
              <p:cNvPr id="15" name="正方形/長方形 14">
                <a:extLst>
                  <a:ext uri="{FF2B5EF4-FFF2-40B4-BE49-F238E27FC236}">
                    <a16:creationId xmlns:a16="http://schemas.microsoft.com/office/drawing/2014/main" id="{F74DA7AD-3BA9-4A67-92AB-8F3841FD02A3}"/>
                  </a:ext>
                </a:extLst>
              </p:cNvPr>
              <p:cNvSpPr/>
              <p:nvPr/>
            </p:nvSpPr>
            <p:spPr>
              <a:xfrm>
                <a:off x="8462474" y="3360993"/>
                <a:ext cx="828000" cy="43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solidFill>
                      <a:schemeClr val="tx1"/>
                    </a:solidFill>
                    <a:latin typeface="BIZ UDPゴシック" panose="020B0400000000000000" pitchFamily="50" charset="-128"/>
                    <a:ea typeface="BIZ UDPゴシック" panose="020B0400000000000000" pitchFamily="50" charset="-128"/>
                  </a:rPr>
                  <a:t>都市間飛行も可能に</a:t>
                </a:r>
              </a:p>
            </p:txBody>
          </p:sp>
          <p:sp>
            <p:nvSpPr>
              <p:cNvPr id="16" name="フローチャート: 結合子 15">
                <a:extLst>
                  <a:ext uri="{FF2B5EF4-FFF2-40B4-BE49-F238E27FC236}">
                    <a16:creationId xmlns:a16="http://schemas.microsoft.com/office/drawing/2014/main" id="{C23A85E2-668C-4284-9138-1023D484519D}"/>
                  </a:ext>
                </a:extLst>
              </p:cNvPr>
              <p:cNvSpPr/>
              <p:nvPr/>
            </p:nvSpPr>
            <p:spPr>
              <a:xfrm>
                <a:off x="8153822" y="3460254"/>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D948E476-F45C-46E9-9EC5-9F0D62DE335A}"/>
                </a:ext>
              </a:extLst>
            </p:cNvPr>
            <p:cNvSpPr txBox="1"/>
            <p:nvPr/>
          </p:nvSpPr>
          <p:spPr>
            <a:xfrm>
              <a:off x="7136770" y="4446311"/>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grpSp>
      <p:sp>
        <p:nvSpPr>
          <p:cNvPr id="54" name="スライド番号プレースホルダー 2">
            <a:extLst>
              <a:ext uri="{FF2B5EF4-FFF2-40B4-BE49-F238E27FC236}">
                <a16:creationId xmlns:a16="http://schemas.microsoft.com/office/drawing/2014/main" id="{88C51BCD-24F5-4510-8F4C-3D6A37A278A7}"/>
              </a:ext>
            </a:extLst>
          </p:cNvPr>
          <p:cNvSpPr>
            <a:spLocks noGrp="1"/>
          </p:cNvSpPr>
          <p:nvPr>
            <p:ph type="sldNum" sz="quarter" idx="12"/>
          </p:nvPr>
        </p:nvSpPr>
        <p:spPr>
          <a:xfrm>
            <a:off x="8389930" y="6816016"/>
            <a:ext cx="1758428" cy="383297"/>
          </a:xfrm>
        </p:spPr>
        <p:txBody>
          <a:bodyPr/>
          <a:lstStyle/>
          <a:p>
            <a:fld id="{29F2EF1E-626E-4657-9017-205445D3C8E1}" type="slidenum">
              <a:rPr kumimoji="1" lang="ja-JP" altLang="en-US" smtClean="0"/>
              <a:t>18</a:t>
            </a:fld>
            <a:endParaRPr kumimoji="1" lang="ja-JP" altLang="en-US" dirty="0"/>
          </a:p>
        </p:txBody>
      </p:sp>
    </p:spTree>
    <p:extLst>
      <p:ext uri="{BB962C8B-B14F-4D97-AF65-F5344CB8AC3E}">
        <p14:creationId xmlns:p14="http://schemas.microsoft.com/office/powerpoint/2010/main" val="309355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488B2-50C6-10E6-FC50-66CD95295A00}"/>
            </a:ext>
          </a:extLst>
        </p:cNvPr>
        <p:cNvGrpSpPr/>
        <p:nvPr/>
      </p:nvGrpSpPr>
      <p:grpSpPr>
        <a:xfrm>
          <a:off x="0" y="0"/>
          <a:ext cx="0" cy="0"/>
          <a:chOff x="0" y="0"/>
          <a:chExt cx="0" cy="0"/>
        </a:xfrm>
      </p:grpSpPr>
      <p:sp>
        <p:nvSpPr>
          <p:cNvPr id="24" name="楕円 23">
            <a:extLst>
              <a:ext uri="{FF2B5EF4-FFF2-40B4-BE49-F238E27FC236}">
                <a16:creationId xmlns:a16="http://schemas.microsoft.com/office/drawing/2014/main" id="{ECAAB909-EBA6-D726-BA3D-0164C41F10C5}"/>
              </a:ext>
            </a:extLst>
          </p:cNvPr>
          <p:cNvSpPr/>
          <p:nvPr/>
        </p:nvSpPr>
        <p:spPr>
          <a:xfrm>
            <a:off x="265944" y="888098"/>
            <a:ext cx="332951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E41E278B-0CB0-B52B-F2AD-AA68302FA121}"/>
              </a:ext>
            </a:extLst>
          </p:cNvPr>
          <p:cNvSpPr/>
          <p:nvPr/>
        </p:nvSpPr>
        <p:spPr>
          <a:xfrm>
            <a:off x="340401" y="1524286"/>
            <a:ext cx="9318426" cy="1178035"/>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8900" indent="-88900" defTabSz="443194">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「大阪ラウンドテーブル」の設置や</a:t>
            </a:r>
            <a:r>
              <a:rPr lang="ja-JP" altLang="en-US" sz="1400" b="0" dirty="0">
                <a:solidFill>
                  <a:schemeClr val="tx1"/>
                </a:solidFill>
                <a:latin typeface="BIZ UDPゴシック" panose="020B0400000000000000" pitchFamily="50" charset="-128"/>
                <a:ea typeface="BIZ UDPゴシック" panose="020B0400000000000000" pitchFamily="50" charset="-128"/>
              </a:rPr>
              <a:t>「大阪版ロードマップ」の策定等、実証実験に向けた環境整備</a:t>
            </a:r>
            <a:endPar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・万博会場内において商用運航に向けた世界最新鋭の</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機種によるデモフライトを、会期中に反復して実施</a:t>
            </a:r>
            <a:r>
              <a:rPr kumimoji="0" lang="zh-TW"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計</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81</a:t>
            </a:r>
            <a:r>
              <a:rPr kumimoji="0" lang="zh-TW"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a:t>
            </a:r>
            <a:endParaRPr kumimoji="0" lang="en-US" altLang="zh-TW"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・万博会場内パビリオン「空飛ぶクルマ ステーション」におけるモックアップ展示やイマーシブシアター等を通じ、</a:t>
            </a:r>
            <a:b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約１４４万人の来場者をはじめ、多くの方に空飛ぶクルマの安全性・実用性への理解を促進</a:t>
            </a:r>
            <a:endPar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・世界で初めて、国内外の複数の機体が、</a:t>
            </a: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１８４日間という長期にわたり広く公開された</a:t>
            </a:r>
            <a:endPar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ホームベース 4">
            <a:extLst>
              <a:ext uri="{FF2B5EF4-FFF2-40B4-BE49-F238E27FC236}">
                <a16:creationId xmlns:a16="http://schemas.microsoft.com/office/drawing/2014/main" id="{011CE382-D1CD-73EB-6FBF-2B78861C5803}"/>
              </a:ext>
            </a:extLst>
          </p:cNvPr>
          <p:cNvSpPr/>
          <p:nvPr/>
        </p:nvSpPr>
        <p:spPr bwMode="gray">
          <a:xfrm>
            <a:off x="146601" y="553572"/>
            <a:ext cx="9609178"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kumimoji="0"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商用運航に向けたデモフライト等の実施</a:t>
            </a:r>
            <a:endParaRPr lang="ja-JP" altLang="en-US" sz="1400" b="1" strike="dblStrike" dirty="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8040B6D9-C5A1-6C06-6774-6CC42E6BC97D}"/>
              </a:ext>
            </a:extLst>
          </p:cNvPr>
          <p:cNvSpPr/>
          <p:nvPr/>
        </p:nvSpPr>
        <p:spPr>
          <a:xfrm>
            <a:off x="180312" y="12033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空飛ぶクルマ</a:t>
            </a:r>
            <a:endParaRPr kumimoji="1" lang="ja-JP" altLang="en-US" sz="1600" b="1" u="sng">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1619585D-B61D-95AD-EDB0-F6884DB7C471}"/>
              </a:ext>
            </a:extLst>
          </p:cNvPr>
          <p:cNvSpPr/>
          <p:nvPr/>
        </p:nvSpPr>
        <p:spPr>
          <a:xfrm>
            <a:off x="143711" y="3491792"/>
            <a:ext cx="2583491" cy="2029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3038" marR="0" lvl="0" indent="-173038"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457200" rtl="0" eaLnBrk="1" fontAlgn="auto" latinLnBrk="0" hangingPunct="1">
              <a:lnSpc>
                <a:spcPct val="100000"/>
              </a:lnSpc>
              <a:spcBef>
                <a:spcPts val="0"/>
              </a:spcBef>
              <a:spcAft>
                <a:spcPts val="0"/>
              </a:spcAft>
              <a:buClrTx/>
              <a:buSzTx/>
              <a:buFontTx/>
              <a:buNone/>
              <a:tabLst>
                <a:tab pos="92075" algn="l"/>
              </a:tabLst>
              <a:defRPr/>
            </a:pPr>
            <a:r>
              <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複数機による会期中・反復</a:t>
            </a:r>
            <a:br>
              <a:rPr kumimoji="0"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したデモフライトの実施</a:t>
            </a:r>
            <a:endPar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3038" marR="0" lvl="0" indent="-173038"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・商用運航で使用予定の世界最新鋭の</a:t>
            </a:r>
            <a:r>
              <a:rPr kumimoji="0"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機種によるデモフライト</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32316C4C-CD64-FC02-2F52-939E8FE32720}"/>
              </a:ext>
            </a:extLst>
          </p:cNvPr>
          <p:cNvSpPr/>
          <p:nvPr/>
        </p:nvSpPr>
        <p:spPr>
          <a:xfrm>
            <a:off x="164048" y="5137071"/>
            <a:ext cx="4291577" cy="2017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92075" indent="-92075"/>
            <a:r>
              <a:rPr kumimoji="1" lang="ja-JP" altLang="en-US" sz="1400" b="1" dirty="0">
                <a:solidFill>
                  <a:schemeClr val="tx1"/>
                </a:solidFill>
                <a:latin typeface="BIZ UDPゴシック" panose="020B0400000000000000" pitchFamily="50" charset="-128"/>
                <a:ea typeface="BIZ UDPゴシック" panose="020B0400000000000000" pitchFamily="50" charset="-128"/>
              </a:rPr>
              <a:t>▶空飛ぶクルマ ステーション等</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92075" indent="-92075"/>
            <a:r>
              <a:rPr kumimoji="1" lang="ja-JP" altLang="en-US" sz="1400" b="1" dirty="0">
                <a:solidFill>
                  <a:schemeClr val="tx1"/>
                </a:solidFill>
                <a:latin typeface="BIZ UDPゴシック" panose="020B0400000000000000" pitchFamily="50" charset="-128"/>
                <a:ea typeface="BIZ UDPゴシック" panose="020B0400000000000000" pitchFamily="50" charset="-128"/>
              </a:rPr>
              <a:t>　による</a:t>
            </a:r>
            <a:r>
              <a:rPr lang="ja-JP" altLang="en-US" sz="1400" b="1" dirty="0">
                <a:solidFill>
                  <a:schemeClr val="tx1"/>
                </a:solidFill>
                <a:latin typeface="BIZ UDPゴシック" panose="020B0400000000000000" pitchFamily="50" charset="-128"/>
                <a:ea typeface="BIZ UDPゴシック" panose="020B0400000000000000" pitchFamily="50" charset="-128"/>
              </a:rPr>
              <a:t>搭乗体験機会等の提供</a:t>
            </a:r>
          </a:p>
          <a:p>
            <a:pPr marL="177800" indent="-177800"/>
            <a:r>
              <a:rPr lang="ja-JP" altLang="en-US" sz="1200" dirty="0">
                <a:solidFill>
                  <a:schemeClr val="tx1"/>
                </a:solidFill>
                <a:latin typeface="BIZ UDPゴシック" panose="020B0400000000000000" pitchFamily="50" charset="-128"/>
                <a:ea typeface="BIZ UDPゴシック" panose="020B0400000000000000" pitchFamily="50" charset="-128"/>
              </a:rPr>
              <a:t>　・空飛ぶクルマステーションでのモックアップ展示や</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イマーシブシアター等による搭乗体験等</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77800" indent="-177800"/>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実施期間：常設、来場者数：約</a:t>
            </a:r>
            <a:r>
              <a:rPr lang="en-US" altLang="ja-JP" sz="1200" dirty="0">
                <a:solidFill>
                  <a:schemeClr val="tx1"/>
                </a:solidFill>
                <a:latin typeface="BIZ UDPゴシック" panose="020B0400000000000000" pitchFamily="50" charset="-128"/>
                <a:ea typeface="BIZ UDPゴシック" panose="020B0400000000000000" pitchFamily="50" charset="-128"/>
              </a:rPr>
              <a:t>144</a:t>
            </a:r>
            <a:r>
              <a:rPr lang="ja-JP" altLang="en-US" sz="1200" dirty="0">
                <a:solidFill>
                  <a:schemeClr val="tx1"/>
                </a:solidFill>
                <a:latin typeface="BIZ UDPゴシック" panose="020B0400000000000000" pitchFamily="50" charset="-128"/>
                <a:ea typeface="BIZ UDPゴシック" panose="020B0400000000000000" pitchFamily="50" charset="-128"/>
              </a:rPr>
              <a:t>万人</a:t>
            </a:r>
            <a:r>
              <a:rPr lang="en-US" altLang="ja-JP" sz="1200" dirty="0">
                <a:solidFill>
                  <a:schemeClr val="tx1"/>
                </a:solidFill>
                <a:latin typeface="BIZ UDPゴシック" panose="020B0400000000000000" pitchFamily="50" charset="-128"/>
                <a:ea typeface="BIZ UDPゴシック" panose="020B0400000000000000" pitchFamily="50" charset="-128"/>
              </a:rPr>
              <a:t>)</a:t>
            </a:r>
            <a:endParaRPr lang="ja-JP" altLang="en-US"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1200" dirty="0">
                <a:solidFill>
                  <a:schemeClr val="tx1"/>
                </a:solidFill>
                <a:latin typeface="BIZ UDPゴシック" panose="020B0400000000000000" pitchFamily="50" charset="-128"/>
                <a:ea typeface="BIZ UDPゴシック" panose="020B0400000000000000" pitchFamily="50" charset="-128"/>
              </a:rPr>
              <a:t>EXPO Vertiport</a:t>
            </a:r>
            <a:r>
              <a:rPr lang="ja-JP" altLang="en-US" sz="1200" dirty="0">
                <a:solidFill>
                  <a:schemeClr val="tx1"/>
                </a:solidFill>
                <a:latin typeface="BIZ UDPゴシック" panose="020B0400000000000000" pitchFamily="50" charset="-128"/>
                <a:ea typeface="BIZ UDPゴシック" panose="020B0400000000000000" pitchFamily="50" charset="-128"/>
              </a:rPr>
              <a:t>でのモックアップや、映像展示等　</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実施期間：７月８日～１５日（８日間）　来場者数：約</a:t>
            </a:r>
            <a:r>
              <a:rPr lang="en-US" altLang="ja-JP" sz="1050" dirty="0">
                <a:solidFill>
                  <a:schemeClr val="tx1"/>
                </a:solidFill>
                <a:latin typeface="BIZ UDPゴシック" panose="020B0400000000000000" pitchFamily="50" charset="-128"/>
                <a:ea typeface="BIZ UDPゴシック" panose="020B0400000000000000" pitchFamily="50" charset="-128"/>
              </a:rPr>
              <a:t>5</a:t>
            </a:r>
            <a:r>
              <a:rPr lang="ja-JP" altLang="en-US" sz="1050" dirty="0">
                <a:solidFill>
                  <a:schemeClr val="tx1"/>
                </a:solidFill>
                <a:latin typeface="BIZ UDPゴシック" panose="020B0400000000000000" pitchFamily="50" charset="-128"/>
                <a:ea typeface="BIZ UDPゴシック" panose="020B0400000000000000" pitchFamily="50" charset="-128"/>
              </a:rPr>
              <a:t>千人</a:t>
            </a:r>
            <a:r>
              <a:rPr lang="en-US" altLang="ja-JP" sz="1050" dirty="0">
                <a:solidFill>
                  <a:schemeClr val="tx1"/>
                </a:solidFill>
                <a:latin typeface="BIZ UDPゴシック" panose="020B0400000000000000" pitchFamily="50" charset="-128"/>
                <a:ea typeface="BIZ UDPゴシック" panose="020B0400000000000000" pitchFamily="50" charset="-128"/>
              </a:rPr>
              <a:t>)</a:t>
            </a:r>
          </a:p>
          <a:p>
            <a:pPr marL="177800" indent="-177800"/>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1200" dirty="0">
                <a:solidFill>
                  <a:schemeClr val="tx1"/>
                </a:solidFill>
                <a:latin typeface="BIZ UDPゴシック" panose="020B0400000000000000" pitchFamily="50" charset="-128"/>
                <a:ea typeface="BIZ UDPゴシック" panose="020B0400000000000000" pitchFamily="50" charset="-128"/>
              </a:rPr>
              <a:t>EXPO Vertiport</a:t>
            </a:r>
            <a:r>
              <a:rPr lang="ja-JP" altLang="en-US" sz="1200" dirty="0">
                <a:solidFill>
                  <a:schemeClr val="tx1"/>
                </a:solidFill>
                <a:latin typeface="BIZ UDPゴシック" panose="020B0400000000000000" pitchFamily="50" charset="-128"/>
                <a:ea typeface="BIZ UDPゴシック" panose="020B0400000000000000" pitchFamily="50" charset="-128"/>
              </a:rPr>
              <a:t>での</a:t>
            </a:r>
            <a:r>
              <a:rPr lang="en-US" altLang="ja-JP" sz="1200" dirty="0">
                <a:solidFill>
                  <a:schemeClr val="tx1"/>
                </a:solidFill>
                <a:latin typeface="BIZ UDPゴシック" panose="020B0400000000000000" pitchFamily="50" charset="-128"/>
                <a:ea typeface="BIZ UDPゴシック" panose="020B0400000000000000" pitchFamily="50" charset="-128"/>
              </a:rPr>
              <a:t>ANA</a:t>
            </a:r>
            <a:r>
              <a:rPr lang="ja-JP" altLang="en-US" sz="1200" dirty="0">
                <a:solidFill>
                  <a:schemeClr val="tx1"/>
                </a:solidFill>
                <a:latin typeface="BIZ UDPゴシック" panose="020B0400000000000000" pitchFamily="50" charset="-128"/>
                <a:ea typeface="BIZ UDPゴシック" panose="020B0400000000000000" pitchFamily="50" charset="-128"/>
              </a:rPr>
              <a:t>ホールディングス</a:t>
            </a:r>
            <a:r>
              <a:rPr lang="en-US" altLang="ja-JP" sz="1200" dirty="0">
                <a:solidFill>
                  <a:schemeClr val="tx1"/>
                </a:solidFill>
                <a:latin typeface="BIZ UDPゴシック" panose="020B0400000000000000" pitchFamily="50" charset="-128"/>
                <a:ea typeface="BIZ UDPゴシック" panose="020B0400000000000000" pitchFamily="50" charset="-128"/>
              </a:rPr>
              <a:t>/Joby</a:t>
            </a:r>
            <a:r>
              <a:rPr lang="ja-JP" altLang="en-US" sz="1200" dirty="0">
                <a:solidFill>
                  <a:schemeClr val="tx1"/>
                </a:solidFill>
                <a:latin typeface="BIZ UDPゴシック" panose="020B0400000000000000" pitchFamily="50" charset="-128"/>
                <a:ea typeface="BIZ UDPゴシック" panose="020B0400000000000000" pitchFamily="50" charset="-128"/>
              </a:rPr>
              <a:t>の</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機体特別見学</a:t>
            </a:r>
            <a:r>
              <a:rPr lang="ja-JP" altLang="en-US" sz="1050" dirty="0">
                <a:solidFill>
                  <a:schemeClr val="tx1"/>
                </a:solidFill>
                <a:latin typeface="BIZ UDPゴシック" panose="020B0400000000000000" pitchFamily="50" charset="-128"/>
                <a:ea typeface="BIZ UDPゴシック" panose="020B0400000000000000" pitchFamily="50" charset="-128"/>
              </a:rPr>
              <a:t>（実施期間：</a:t>
            </a:r>
            <a:r>
              <a:rPr lang="en-US" altLang="ja-JP" sz="1050" dirty="0">
                <a:solidFill>
                  <a:schemeClr val="tx1"/>
                </a:solidFill>
                <a:latin typeface="BIZ UDPゴシック" panose="020B0400000000000000" pitchFamily="50" charset="-128"/>
                <a:ea typeface="BIZ UDPゴシック" panose="020B0400000000000000" pitchFamily="50" charset="-128"/>
              </a:rPr>
              <a:t>10</a:t>
            </a:r>
            <a:r>
              <a:rPr lang="ja-JP" altLang="en-US" sz="1050" dirty="0">
                <a:solidFill>
                  <a:schemeClr val="tx1"/>
                </a:solidFill>
                <a:latin typeface="BIZ UDPゴシック" panose="020B0400000000000000" pitchFamily="50" charset="-128"/>
                <a:ea typeface="BIZ UDPゴシック" panose="020B0400000000000000" pitchFamily="50" charset="-128"/>
              </a:rPr>
              <a:t>月３日、８日、来場者数：約</a:t>
            </a:r>
            <a:r>
              <a:rPr lang="en-US" altLang="ja-JP" sz="1050" dirty="0">
                <a:solidFill>
                  <a:schemeClr val="tx1"/>
                </a:solidFill>
                <a:latin typeface="BIZ UDPゴシック" panose="020B0400000000000000" pitchFamily="50" charset="-128"/>
                <a:ea typeface="BIZ UDPゴシック" panose="020B0400000000000000" pitchFamily="50" charset="-128"/>
              </a:rPr>
              <a:t>900</a:t>
            </a:r>
            <a:r>
              <a:rPr lang="ja-JP" altLang="en-US" sz="1050" dirty="0">
                <a:solidFill>
                  <a:schemeClr val="tx1"/>
                </a:solidFill>
                <a:latin typeface="BIZ UDPゴシック" panose="020B0400000000000000" pitchFamily="50" charset="-128"/>
                <a:ea typeface="BIZ UDPゴシック" panose="020B0400000000000000" pitchFamily="50" charset="-128"/>
              </a:rPr>
              <a:t>人）</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134CAA99-879F-E735-ED99-9CFAE48729C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582078" y="5977820"/>
            <a:ext cx="1318234" cy="879712"/>
          </a:xfrm>
          <a:prstGeom prst="rect">
            <a:avLst/>
          </a:prstGeom>
        </p:spPr>
      </p:pic>
      <p:pic>
        <p:nvPicPr>
          <p:cNvPr id="15" name="図 14">
            <a:extLst>
              <a:ext uri="{FF2B5EF4-FFF2-40B4-BE49-F238E27FC236}">
                <a16:creationId xmlns:a16="http://schemas.microsoft.com/office/drawing/2014/main" id="{F31040EC-2D98-2115-9ADD-DADA43FE3C9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07576" y="5992269"/>
            <a:ext cx="1339484" cy="884244"/>
          </a:xfrm>
          <a:prstGeom prst="rect">
            <a:avLst/>
          </a:prstGeom>
        </p:spPr>
      </p:pic>
      <p:pic>
        <p:nvPicPr>
          <p:cNvPr id="16" name="図 15">
            <a:extLst>
              <a:ext uri="{FF2B5EF4-FFF2-40B4-BE49-F238E27FC236}">
                <a16:creationId xmlns:a16="http://schemas.microsoft.com/office/drawing/2014/main" id="{78A8800D-97F1-029A-0D41-AFEB777EF5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82356" y="5994535"/>
            <a:ext cx="1422765" cy="879712"/>
          </a:xfrm>
          <a:prstGeom prst="rect">
            <a:avLst/>
          </a:prstGeom>
        </p:spPr>
      </p:pic>
      <p:pic>
        <p:nvPicPr>
          <p:cNvPr id="17" name="図 16">
            <a:extLst>
              <a:ext uri="{FF2B5EF4-FFF2-40B4-BE49-F238E27FC236}">
                <a16:creationId xmlns:a16="http://schemas.microsoft.com/office/drawing/2014/main" id="{5D543EC0-1E09-9C6E-F8D2-C69D4146081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42827" y="5994803"/>
            <a:ext cx="1339484" cy="885034"/>
          </a:xfrm>
          <a:prstGeom prst="rect">
            <a:avLst/>
          </a:prstGeom>
        </p:spPr>
      </p:pic>
      <p:sp>
        <p:nvSpPr>
          <p:cNvPr id="18" name="テキスト ボックス 17">
            <a:extLst>
              <a:ext uri="{FF2B5EF4-FFF2-40B4-BE49-F238E27FC236}">
                <a16:creationId xmlns:a16="http://schemas.microsoft.com/office/drawing/2014/main" id="{F42EC2D1-17C6-88BD-DBB1-605F95DE1144}"/>
              </a:ext>
            </a:extLst>
          </p:cNvPr>
          <p:cNvSpPr txBox="1"/>
          <p:nvPr/>
        </p:nvSpPr>
        <p:spPr bwMode="gray">
          <a:xfrm>
            <a:off x="7456509" y="6874009"/>
            <a:ext cx="761944" cy="123111"/>
          </a:xfrm>
          <a:prstGeom prst="rect">
            <a:avLst/>
          </a:prstGeom>
          <a:noFill/>
        </p:spPr>
        <p:txBody>
          <a:bodyPr wrap="square" lIns="0" tIns="0" rIns="0" bIns="0" rtlCol="0">
            <a:spAutoFit/>
          </a:bodyPr>
          <a:lstStyle/>
          <a:p>
            <a:pPr defTabSz="990564">
              <a:buSzPct val="100000"/>
            </a:pPr>
            <a:r>
              <a:rPr kumimoji="1" lang="en-US" altLang="ja-JP" sz="800" dirty="0">
                <a:solidFill>
                  <a:prstClr val="black"/>
                </a:solidFill>
                <a:latin typeface="BIZ UDPゴシック" panose="020B0400000000000000" pitchFamily="50" charset="-128"/>
                <a:ea typeface="BIZ UDPゴシック" panose="020B0400000000000000" pitchFamily="50" charset="-128"/>
              </a:rPr>
              <a:t>©</a:t>
            </a:r>
            <a:r>
              <a:rPr lang="en-US" altLang="ja-JP" sz="800" i="0" dirty="0">
                <a:solidFill>
                  <a:srgbClr val="222426"/>
                </a:solidFill>
                <a:effectLst/>
                <a:latin typeface="BIZ UDPゴシック" panose="020B0400000000000000" pitchFamily="50" charset="-128"/>
                <a:ea typeface="BIZ UDPゴシック" panose="020B0400000000000000" pitchFamily="50" charset="-128"/>
              </a:rPr>
              <a:t>SkyDrive</a:t>
            </a:r>
            <a:endParaRPr kumimoji="1"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11D38B8-5AC8-0717-38EB-1F8D184E2381}"/>
              </a:ext>
            </a:extLst>
          </p:cNvPr>
          <p:cNvSpPr txBox="1"/>
          <p:nvPr/>
        </p:nvSpPr>
        <p:spPr bwMode="gray">
          <a:xfrm>
            <a:off x="5692848" y="6861055"/>
            <a:ext cx="1339485" cy="123111"/>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lang="en-US" altLang="ja-JP" sz="800" i="0" dirty="0">
                <a:solidFill>
                  <a:srgbClr val="222426"/>
                </a:solidFill>
                <a:effectLst/>
                <a:latin typeface="BIZ UDPゴシック" panose="020B0400000000000000" pitchFamily="50" charset="-128"/>
                <a:ea typeface="BIZ UDPゴシック" panose="020B0400000000000000" pitchFamily="50" charset="-128"/>
              </a:rPr>
              <a:t>©Vertical Aerospace</a:t>
            </a:r>
            <a:endParaRPr kumimoji="1"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F5DE2279-2721-D4B9-1D99-A3E88C6D539B}"/>
              </a:ext>
            </a:extLst>
          </p:cNvPr>
          <p:cNvSpPr txBox="1"/>
          <p:nvPr/>
        </p:nvSpPr>
        <p:spPr bwMode="gray">
          <a:xfrm>
            <a:off x="4381489" y="6874009"/>
            <a:ext cx="2058820" cy="123111"/>
          </a:xfrm>
          <a:prstGeom prst="rect">
            <a:avLst/>
          </a:prstGeom>
          <a:noFill/>
        </p:spPr>
        <p:txBody>
          <a:bodyPr wrap="square" lIns="0" tIns="0" rIns="0" bIns="0" rtlCol="0">
            <a:spAutoFit/>
          </a:bodyPr>
          <a:lstStyle/>
          <a:p>
            <a:pPr marL="0" marR="0" indent="0" algn="l"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r>
              <a:rPr kumimoji="1" lang="en-US" altLang="ja-JP"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日本航空株式会社</a:t>
            </a:r>
          </a:p>
        </p:txBody>
      </p:sp>
      <p:sp>
        <p:nvSpPr>
          <p:cNvPr id="27" name="テキスト ボックス 52">
            <a:extLst>
              <a:ext uri="{FF2B5EF4-FFF2-40B4-BE49-F238E27FC236}">
                <a16:creationId xmlns:a16="http://schemas.microsoft.com/office/drawing/2014/main" id="{6FEEA7AE-2A62-69A4-8F3D-3238EC30A518}"/>
              </a:ext>
            </a:extLst>
          </p:cNvPr>
          <p:cNvSpPr txBox="1"/>
          <p:nvPr/>
        </p:nvSpPr>
        <p:spPr>
          <a:xfrm>
            <a:off x="8499153" y="6794754"/>
            <a:ext cx="1751746" cy="21544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800" dirty="0">
                <a:latin typeface="BIZ UDPゴシック" panose="020B0400000000000000" pitchFamily="50" charset="-128"/>
                <a:ea typeface="BIZ UDPゴシック" panose="020B0400000000000000" pitchFamily="50" charset="-128"/>
              </a:rPr>
              <a:t>©</a:t>
            </a:r>
            <a:r>
              <a:rPr lang="en-US" altLang="ja-JP" sz="800" dirty="0" err="1">
                <a:latin typeface="BIZ UDPゴシック" panose="020B0400000000000000" pitchFamily="50" charset="-128"/>
                <a:ea typeface="BIZ UDPゴシック" panose="020B0400000000000000" pitchFamily="50" charset="-128"/>
              </a:rPr>
              <a:t>Soracle</a:t>
            </a:r>
            <a:r>
              <a:rPr lang="en-US" altLang="ja-JP" sz="800" dirty="0">
                <a:latin typeface="BIZ UDPゴシック" panose="020B0400000000000000" pitchFamily="50" charset="-128"/>
                <a:ea typeface="BIZ UDPゴシック" panose="020B0400000000000000" pitchFamily="50" charset="-128"/>
              </a:rPr>
              <a:t> Corporation</a:t>
            </a:r>
          </a:p>
        </p:txBody>
      </p:sp>
      <p:graphicFrame>
        <p:nvGraphicFramePr>
          <p:cNvPr id="29" name="表 5">
            <a:extLst>
              <a:ext uri="{FF2B5EF4-FFF2-40B4-BE49-F238E27FC236}">
                <a16:creationId xmlns:a16="http://schemas.microsoft.com/office/drawing/2014/main" id="{3CECAAA1-C28D-CC50-521A-906780EED060}"/>
              </a:ext>
            </a:extLst>
          </p:cNvPr>
          <p:cNvGraphicFramePr>
            <a:graphicFrameLocks noGrp="1"/>
          </p:cNvGraphicFramePr>
          <p:nvPr>
            <p:extLst>
              <p:ext uri="{D42A27DB-BD31-4B8C-83A1-F6EECF244321}">
                <p14:modId xmlns:p14="http://schemas.microsoft.com/office/powerpoint/2010/main" val="1756340100"/>
              </p:ext>
            </p:extLst>
          </p:nvPr>
        </p:nvGraphicFramePr>
        <p:xfrm>
          <a:off x="2811160" y="2806651"/>
          <a:ext cx="6931625" cy="2900076"/>
        </p:xfrm>
        <a:graphic>
          <a:graphicData uri="http://schemas.openxmlformats.org/drawingml/2006/table">
            <a:tbl>
              <a:tblPr firstRow="1" bandRow="1">
                <a:tableStyleId>{5C22544A-7EE6-4342-B048-85BDC9FD1C3A}</a:tableStyleId>
              </a:tblPr>
              <a:tblGrid>
                <a:gridCol w="761645">
                  <a:extLst>
                    <a:ext uri="{9D8B030D-6E8A-4147-A177-3AD203B41FA5}">
                      <a16:colId xmlns:a16="http://schemas.microsoft.com/office/drawing/2014/main" val="1814666776"/>
                    </a:ext>
                  </a:extLst>
                </a:gridCol>
                <a:gridCol w="2125015">
                  <a:extLst>
                    <a:ext uri="{9D8B030D-6E8A-4147-A177-3AD203B41FA5}">
                      <a16:colId xmlns:a16="http://schemas.microsoft.com/office/drawing/2014/main" val="408523588"/>
                    </a:ext>
                  </a:extLst>
                </a:gridCol>
                <a:gridCol w="2120542">
                  <a:extLst>
                    <a:ext uri="{9D8B030D-6E8A-4147-A177-3AD203B41FA5}">
                      <a16:colId xmlns:a16="http://schemas.microsoft.com/office/drawing/2014/main" val="1080651240"/>
                    </a:ext>
                  </a:extLst>
                </a:gridCol>
                <a:gridCol w="1924423">
                  <a:extLst>
                    <a:ext uri="{9D8B030D-6E8A-4147-A177-3AD203B41FA5}">
                      <a16:colId xmlns:a16="http://schemas.microsoft.com/office/drawing/2014/main" val="4045343784"/>
                    </a:ext>
                  </a:extLst>
                </a:gridCol>
              </a:tblGrid>
              <a:tr h="391007">
                <a:tc>
                  <a:txBody>
                    <a:bodyP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運航</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協賛社</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丸紅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BIZ UDPゴシック" panose="020B0400000000000000" pitchFamily="50" charset="-128"/>
                          <a:ea typeface="BIZ UDPゴシック" panose="020B0400000000000000" pitchFamily="50" charset="-128"/>
                        </a:rPr>
                        <a:t>SkyDrive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BIZ UDPゴシック" panose="020B0400000000000000" pitchFamily="50" charset="-128"/>
                          <a:ea typeface="BIZ UDPゴシック" panose="020B0400000000000000" pitchFamily="50" charset="-128"/>
                        </a:rPr>
                        <a:t>ANA</a:t>
                      </a:r>
                      <a:r>
                        <a:rPr lang="ja-JP" altLang="en-US" sz="1000" dirty="0">
                          <a:solidFill>
                            <a:schemeClr val="tx1"/>
                          </a:solidFill>
                          <a:latin typeface="BIZ UDPゴシック" panose="020B0400000000000000" pitchFamily="50" charset="-128"/>
                          <a:ea typeface="BIZ UDPゴシック" panose="020B0400000000000000" pitchFamily="50" charset="-128"/>
                        </a:rPr>
                        <a:t>ホールディングス</a:t>
                      </a: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br>
                        <a:rPr kumimoji="1" lang="en-US" altLang="ja-JP" sz="1000" dirty="0">
                          <a:solidFill>
                            <a:schemeClr val="tx1"/>
                          </a:solidFill>
                          <a:latin typeface="BIZ UDPゴシック" panose="020B0400000000000000" pitchFamily="50" charset="-128"/>
                          <a:ea typeface="BIZ UDPゴシック" panose="020B0400000000000000" pitchFamily="50" charset="-128"/>
                        </a:rPr>
                      </a:br>
                      <a:r>
                        <a:rPr kumimoji="1" lang="en-US" altLang="ja-JP" sz="1000" dirty="0">
                          <a:solidFill>
                            <a:schemeClr val="tx1"/>
                          </a:solidFill>
                          <a:latin typeface="BIZ UDPゴシック" panose="020B0400000000000000" pitchFamily="50" charset="-128"/>
                          <a:ea typeface="BIZ UDPゴシック" panose="020B0400000000000000" pitchFamily="50" charset="-128"/>
                        </a:rPr>
                        <a:t>Joby Aviation</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2404247"/>
                  </a:ext>
                </a:extLst>
              </a:tr>
              <a:tr h="1671473">
                <a:tc>
                  <a:txBody>
                    <a:bodyP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機体</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391599"/>
                  </a:ext>
                </a:extLst>
              </a:tr>
              <a:tr h="391007">
                <a:tc>
                  <a:txBody>
                    <a:bodyP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内容</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場所</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0" lang="en-US" altLang="ja-JP" sz="1000" dirty="0">
                          <a:solidFill>
                            <a:schemeClr val="tx1"/>
                          </a:solidFill>
                          <a:latin typeface="BIZ UDPゴシック" panose="020B0400000000000000" pitchFamily="50" charset="-128"/>
                          <a:ea typeface="BIZ UDPゴシック" panose="020B0400000000000000" pitchFamily="50" charset="-128"/>
                        </a:rPr>
                        <a:t>EXPO Vertiport</a:t>
                      </a:r>
                      <a:r>
                        <a:rPr kumimoji="0" lang="ja-JP" altLang="en-US" sz="1000" dirty="0">
                          <a:solidFill>
                            <a:schemeClr val="tx1"/>
                          </a:solidFill>
                          <a:latin typeface="BIZ UDPゴシック" panose="020B0400000000000000" pitchFamily="50" charset="-128"/>
                          <a:ea typeface="BIZ UDPゴシック" panose="020B0400000000000000" pitchFamily="50" charset="-128"/>
                        </a:rPr>
                        <a:t>内を</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0" lang="ja-JP" altLang="en-US" sz="1000" dirty="0">
                          <a:solidFill>
                            <a:schemeClr val="tx1"/>
                          </a:solidFill>
                          <a:latin typeface="BIZ UDPゴシック" panose="020B0400000000000000" pitchFamily="50" charset="-128"/>
                          <a:ea typeface="BIZ UDPゴシック" panose="020B0400000000000000" pitchFamily="50" charset="-128"/>
                        </a:rPr>
                        <a:t>デモフライト</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367400" fontAlgn="auto">
                        <a:spcBef>
                          <a:spcPts val="0"/>
                        </a:spcBef>
                        <a:spcAft>
                          <a:spcPts val="0"/>
                        </a:spcAft>
                        <a:defRPr/>
                      </a:pPr>
                      <a:r>
                        <a:rPr kumimoji="0" lang="en-US" altLang="ja-JP" sz="1000" dirty="0">
                          <a:solidFill>
                            <a:schemeClr val="tx1"/>
                          </a:solidFill>
                          <a:latin typeface="BIZ UDPゴシック" panose="020B0400000000000000" pitchFamily="50" charset="-128"/>
                          <a:ea typeface="BIZ UDPゴシック" panose="020B0400000000000000" pitchFamily="50" charset="-128"/>
                        </a:rPr>
                        <a:t>EXPO Vertiport</a:t>
                      </a:r>
                      <a:r>
                        <a:rPr kumimoji="0" lang="ja-JP" altLang="en-US" sz="1000" dirty="0">
                          <a:solidFill>
                            <a:schemeClr val="tx1"/>
                          </a:solidFill>
                          <a:latin typeface="BIZ UDPゴシック" panose="020B0400000000000000" pitchFamily="50" charset="-128"/>
                          <a:ea typeface="BIZ UDPゴシック" panose="020B0400000000000000" pitchFamily="50" charset="-128"/>
                        </a:rPr>
                        <a:t>の</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p>
                      <a:pPr algn="ctr" defTabSz="367400" fontAlgn="auto">
                        <a:spcBef>
                          <a:spcPts val="0"/>
                        </a:spcBef>
                        <a:spcAft>
                          <a:spcPts val="0"/>
                        </a:spcAft>
                        <a:defRPr/>
                      </a:pPr>
                      <a:r>
                        <a:rPr kumimoji="0" lang="ja-JP" altLang="en-US" sz="1000" dirty="0">
                          <a:solidFill>
                            <a:schemeClr val="tx1"/>
                          </a:solidFill>
                          <a:latin typeface="BIZ UDPゴシック" panose="020B0400000000000000" pitchFamily="50" charset="-128"/>
                          <a:ea typeface="BIZ UDPゴシック" panose="020B0400000000000000" pitchFamily="50" charset="-128"/>
                        </a:rPr>
                        <a:t>周辺をデモフライト</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367400" fontAlgn="auto">
                        <a:spcBef>
                          <a:spcPts val="0"/>
                        </a:spcBef>
                        <a:spcAft>
                          <a:spcPts val="0"/>
                        </a:spcAft>
                        <a:defRPr/>
                      </a:pPr>
                      <a:r>
                        <a:rPr kumimoji="0" lang="en-US" altLang="ja-JP" sz="1000" dirty="0">
                          <a:solidFill>
                            <a:schemeClr val="tx1"/>
                          </a:solidFill>
                          <a:latin typeface="BIZ UDPゴシック" panose="020B0400000000000000" pitchFamily="50" charset="-128"/>
                          <a:ea typeface="BIZ UDPゴシック" panose="020B0400000000000000" pitchFamily="50" charset="-128"/>
                        </a:rPr>
                        <a:t>EXPO Vertiport</a:t>
                      </a:r>
                      <a:r>
                        <a:rPr kumimoji="0" lang="ja-JP" altLang="en-US" sz="1000" dirty="0">
                          <a:solidFill>
                            <a:schemeClr val="tx1"/>
                          </a:solidFill>
                          <a:latin typeface="BIZ UDPゴシック" panose="020B0400000000000000" pitchFamily="50" charset="-128"/>
                          <a:ea typeface="BIZ UDPゴシック" panose="020B0400000000000000" pitchFamily="50" charset="-128"/>
                        </a:rPr>
                        <a:t>から</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p>
                      <a:pPr algn="ctr" defTabSz="367400" fontAlgn="auto">
                        <a:spcBef>
                          <a:spcPts val="0"/>
                        </a:spcBef>
                        <a:spcAft>
                          <a:spcPts val="0"/>
                        </a:spcAft>
                        <a:defRPr/>
                      </a:pPr>
                      <a:r>
                        <a:rPr kumimoji="0" lang="ja-JP" altLang="en-US" sz="1000" dirty="0">
                          <a:solidFill>
                            <a:schemeClr val="tx1"/>
                          </a:solidFill>
                          <a:latin typeface="BIZ UDPゴシック" panose="020B0400000000000000" pitchFamily="50" charset="-128"/>
                          <a:ea typeface="BIZ UDPゴシック" panose="020B0400000000000000" pitchFamily="50" charset="-128"/>
                        </a:rPr>
                        <a:t>会場西側海上をデモフライト</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8859841"/>
                  </a:ext>
                </a:extLst>
              </a:tr>
              <a:tr h="436123">
                <a:tc>
                  <a:txBody>
                    <a:bodyP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時期</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defTabSz="367400" fontAlgn="auto">
                        <a:spcBef>
                          <a:spcPts val="0"/>
                        </a:spcBef>
                        <a:spcAft>
                          <a:spcPts val="0"/>
                        </a:spcAft>
                        <a:defRPr/>
                      </a:pPr>
                      <a:r>
                        <a:rPr kumimoji="0" lang="en-US" altLang="ja-JP" sz="1000" dirty="0">
                          <a:solidFill>
                            <a:schemeClr val="tx1"/>
                          </a:solidFill>
                          <a:latin typeface="BIZ UDPゴシック" panose="020B0400000000000000" pitchFamily="50" charset="-128"/>
                          <a:ea typeface="BIZ UDPゴシック" panose="020B0400000000000000" pitchFamily="50" charset="-128"/>
                        </a:rPr>
                        <a:t>4</a:t>
                      </a:r>
                      <a:r>
                        <a:rPr kumimoji="0" lang="ja-JP" altLang="en-US" sz="1000" dirty="0">
                          <a:solidFill>
                            <a:schemeClr val="tx1"/>
                          </a:solidFill>
                          <a:latin typeface="BIZ UDPゴシック" panose="020B0400000000000000" pitchFamily="50" charset="-128"/>
                          <a:ea typeface="BIZ UDPゴシック" panose="020B0400000000000000" pitchFamily="50" charset="-128"/>
                        </a:rPr>
                        <a:t>月、</a:t>
                      </a:r>
                      <a:r>
                        <a:rPr kumimoji="0" lang="en-US" altLang="ja-JP" sz="1000" dirty="0">
                          <a:solidFill>
                            <a:schemeClr val="tx1"/>
                          </a:solidFill>
                          <a:latin typeface="BIZ UDPゴシック" panose="020B0400000000000000" pitchFamily="50" charset="-128"/>
                          <a:ea typeface="BIZ UDPゴシック" panose="020B0400000000000000" pitchFamily="50" charset="-128"/>
                        </a:rPr>
                        <a:t>7</a:t>
                      </a:r>
                      <a:r>
                        <a:rPr kumimoji="0" lang="ja-JP" altLang="en-US" sz="1000" dirty="0">
                          <a:solidFill>
                            <a:schemeClr val="tx1"/>
                          </a:solidFill>
                          <a:latin typeface="BIZ UDPゴシック" panose="020B0400000000000000" pitchFamily="50" charset="-128"/>
                          <a:ea typeface="BIZ UDPゴシック" panose="020B0400000000000000" pitchFamily="50" charset="-128"/>
                        </a:rPr>
                        <a:t>月</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p>
                      <a:pPr algn="ctr" defTabSz="367400" fontAlgn="auto">
                        <a:spcBef>
                          <a:spcPts val="0"/>
                        </a:spcBef>
                        <a:spcAft>
                          <a:spcPts val="0"/>
                        </a:spcAft>
                        <a:defRPr/>
                      </a:pPr>
                      <a:r>
                        <a:rPr kumimoji="0" lang="ja-JP" altLang="en-US" sz="1000" dirty="0">
                          <a:solidFill>
                            <a:schemeClr val="tx1"/>
                          </a:solidFill>
                          <a:latin typeface="BIZ UDPゴシック" panose="020B0400000000000000" pitchFamily="50" charset="-128"/>
                          <a:ea typeface="BIZ UDPゴシック" panose="020B0400000000000000" pitchFamily="50" charset="-128"/>
                        </a:rPr>
                        <a:t>（合計</a:t>
                      </a:r>
                      <a:r>
                        <a:rPr kumimoji="0" lang="en-US" altLang="ja-JP" sz="1000" dirty="0">
                          <a:solidFill>
                            <a:schemeClr val="tx1"/>
                          </a:solidFill>
                          <a:latin typeface="BIZ UDPゴシック" panose="020B0400000000000000" pitchFamily="50" charset="-128"/>
                          <a:ea typeface="BIZ UDPゴシック" panose="020B0400000000000000" pitchFamily="50" charset="-128"/>
                        </a:rPr>
                        <a:t>29</a:t>
                      </a:r>
                      <a:r>
                        <a:rPr kumimoji="0" lang="ja-JP" altLang="en-US" sz="1000" dirty="0">
                          <a:solidFill>
                            <a:schemeClr val="tx1"/>
                          </a:solidFill>
                          <a:latin typeface="BIZ UDPゴシック" panose="020B0400000000000000" pitchFamily="50" charset="-128"/>
                          <a:ea typeface="BIZ UDPゴシック" panose="020B0400000000000000" pitchFamily="50" charset="-128"/>
                        </a:rPr>
                        <a:t>回）</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367400" fontAlgn="auto">
                        <a:spcBef>
                          <a:spcPts val="0"/>
                        </a:spcBef>
                        <a:spcAft>
                          <a:spcPts val="0"/>
                        </a:spcAft>
                        <a:defRPr/>
                      </a:pPr>
                      <a:r>
                        <a:rPr kumimoji="0" lang="en-US" altLang="ja-JP" sz="1000" dirty="0">
                          <a:solidFill>
                            <a:schemeClr val="tx1"/>
                          </a:solidFill>
                          <a:latin typeface="BIZ UDPゴシック" panose="020B0400000000000000" pitchFamily="50" charset="-128"/>
                          <a:ea typeface="BIZ UDPゴシック" panose="020B0400000000000000" pitchFamily="50" charset="-128"/>
                        </a:rPr>
                        <a:t>7</a:t>
                      </a:r>
                      <a:r>
                        <a:rPr kumimoji="0" lang="ja-JP" altLang="en-US" sz="1000" dirty="0">
                          <a:solidFill>
                            <a:schemeClr val="tx1"/>
                          </a:solidFill>
                          <a:latin typeface="BIZ UDPゴシック" panose="020B0400000000000000" pitchFamily="50" charset="-128"/>
                          <a:ea typeface="BIZ UDPゴシック" panose="020B0400000000000000" pitchFamily="50" charset="-128"/>
                        </a:rPr>
                        <a:t>月～</a:t>
                      </a:r>
                      <a:r>
                        <a:rPr kumimoji="0" lang="en-US" altLang="ja-JP" sz="1000" dirty="0">
                          <a:solidFill>
                            <a:schemeClr val="tx1"/>
                          </a:solidFill>
                          <a:latin typeface="BIZ UDPゴシック" panose="020B0400000000000000" pitchFamily="50" charset="-128"/>
                          <a:ea typeface="BIZ UDPゴシック" panose="020B0400000000000000" pitchFamily="50" charset="-128"/>
                        </a:rPr>
                        <a:t>8</a:t>
                      </a:r>
                      <a:r>
                        <a:rPr kumimoji="0" lang="ja-JP" altLang="en-US" sz="1000" dirty="0">
                          <a:solidFill>
                            <a:schemeClr val="tx1"/>
                          </a:solidFill>
                          <a:latin typeface="BIZ UDPゴシック" panose="020B0400000000000000" pitchFamily="50" charset="-128"/>
                          <a:ea typeface="BIZ UDPゴシック" panose="020B0400000000000000" pitchFamily="50" charset="-128"/>
                        </a:rPr>
                        <a:t>月</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p>
                      <a:pPr algn="ctr" defTabSz="367400" fontAlgn="auto">
                        <a:spcBef>
                          <a:spcPts val="0"/>
                        </a:spcBef>
                        <a:spcAft>
                          <a:spcPts val="0"/>
                        </a:spcAft>
                        <a:defRPr/>
                      </a:pPr>
                      <a:r>
                        <a:rPr kumimoji="0" lang="ja-JP" altLang="en-US" sz="1000" dirty="0">
                          <a:solidFill>
                            <a:schemeClr val="tx1"/>
                          </a:solidFill>
                          <a:latin typeface="BIZ UDPゴシック" panose="020B0400000000000000" pitchFamily="50" charset="-128"/>
                          <a:ea typeface="BIZ UDPゴシック" panose="020B0400000000000000" pitchFamily="50" charset="-128"/>
                        </a:rPr>
                        <a:t>（合計</a:t>
                      </a:r>
                      <a:r>
                        <a:rPr kumimoji="0" lang="en-US" altLang="ja-JP" sz="1000" dirty="0">
                          <a:solidFill>
                            <a:schemeClr val="tx1"/>
                          </a:solidFill>
                          <a:latin typeface="BIZ UDPゴシック" panose="020B0400000000000000" pitchFamily="50" charset="-128"/>
                          <a:ea typeface="BIZ UDPゴシック" panose="020B0400000000000000" pitchFamily="50" charset="-128"/>
                        </a:rPr>
                        <a:t>17</a:t>
                      </a:r>
                      <a:r>
                        <a:rPr kumimoji="0" lang="ja-JP" altLang="en-US" sz="1000" dirty="0">
                          <a:solidFill>
                            <a:schemeClr val="tx1"/>
                          </a:solidFill>
                          <a:latin typeface="BIZ UDPゴシック" panose="020B0400000000000000" pitchFamily="50" charset="-128"/>
                          <a:ea typeface="BIZ UDPゴシック" panose="020B0400000000000000" pitchFamily="50" charset="-128"/>
                        </a:rPr>
                        <a:t>回）</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defTabSz="367400" fontAlgn="auto">
                        <a:spcBef>
                          <a:spcPts val="0"/>
                        </a:spcBef>
                        <a:spcAft>
                          <a:spcPts val="0"/>
                        </a:spcAft>
                        <a:defRPr/>
                      </a:pPr>
                      <a:r>
                        <a:rPr kumimoji="0" lang="en-US" altLang="ja-JP" sz="1000" dirty="0">
                          <a:solidFill>
                            <a:schemeClr val="tx1"/>
                          </a:solidFill>
                          <a:latin typeface="BIZ UDPゴシック" panose="020B0400000000000000" pitchFamily="50" charset="-128"/>
                          <a:ea typeface="BIZ UDPゴシック" panose="020B0400000000000000" pitchFamily="50" charset="-128"/>
                        </a:rPr>
                        <a:t>9</a:t>
                      </a:r>
                      <a:r>
                        <a:rPr kumimoji="0" lang="ja-JP" altLang="en-US" sz="1000" dirty="0">
                          <a:solidFill>
                            <a:schemeClr val="tx1"/>
                          </a:solidFill>
                          <a:latin typeface="BIZ UDPゴシック" panose="020B0400000000000000" pitchFamily="50" charset="-128"/>
                          <a:ea typeface="BIZ UDPゴシック" panose="020B0400000000000000" pitchFamily="50" charset="-128"/>
                        </a:rPr>
                        <a:t>月～</a:t>
                      </a:r>
                      <a:r>
                        <a:rPr kumimoji="0" lang="en-US" altLang="ja-JP" sz="1000" dirty="0">
                          <a:solidFill>
                            <a:schemeClr val="tx1"/>
                          </a:solidFill>
                          <a:latin typeface="BIZ UDPゴシック" panose="020B0400000000000000" pitchFamily="50" charset="-128"/>
                          <a:ea typeface="BIZ UDPゴシック" panose="020B0400000000000000" pitchFamily="50" charset="-128"/>
                        </a:rPr>
                        <a:t>10</a:t>
                      </a:r>
                      <a:r>
                        <a:rPr kumimoji="0" lang="ja-JP" altLang="en-US" sz="1000" dirty="0">
                          <a:solidFill>
                            <a:schemeClr val="tx1"/>
                          </a:solidFill>
                          <a:latin typeface="BIZ UDPゴシック" panose="020B0400000000000000" pitchFamily="50" charset="-128"/>
                          <a:ea typeface="BIZ UDPゴシック" panose="020B0400000000000000" pitchFamily="50" charset="-128"/>
                        </a:rPr>
                        <a:t>月</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p>
                      <a:pPr algn="ctr" defTabSz="367400" fontAlgn="auto">
                        <a:spcBef>
                          <a:spcPts val="0"/>
                        </a:spcBef>
                        <a:spcAft>
                          <a:spcPts val="0"/>
                        </a:spcAft>
                        <a:defRPr/>
                      </a:pPr>
                      <a:r>
                        <a:rPr kumimoji="0" lang="ja-JP" altLang="en-US"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合計</a:t>
                      </a:r>
                      <a:r>
                        <a:rPr lang="en-US" altLang="ja-JP" sz="1000" dirty="0">
                          <a:solidFill>
                            <a:schemeClr val="tx1"/>
                          </a:solidFill>
                          <a:latin typeface="BIZ UDPゴシック" panose="020B0400000000000000" pitchFamily="50" charset="-128"/>
                          <a:ea typeface="BIZ UDPゴシック" panose="020B0400000000000000" pitchFamily="50" charset="-128"/>
                        </a:rPr>
                        <a:t>35</a:t>
                      </a:r>
                      <a:r>
                        <a:rPr kumimoji="0" lang="ja-JP" altLang="en-US" sz="1000" dirty="0">
                          <a:solidFill>
                            <a:schemeClr val="tx1"/>
                          </a:solidFill>
                          <a:latin typeface="BIZ UDPゴシック" panose="020B0400000000000000" pitchFamily="50" charset="-128"/>
                          <a:ea typeface="BIZ UDPゴシック" panose="020B0400000000000000" pitchFamily="50" charset="-128"/>
                        </a:rPr>
                        <a:t>回）</a:t>
                      </a:r>
                      <a:endParaRPr kumimoji="0" lang="en-US" altLang="ja-JP" sz="10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5226533"/>
                  </a:ext>
                </a:extLst>
              </a:tr>
            </a:tbl>
          </a:graphicData>
        </a:graphic>
      </p:graphicFrame>
      <p:grpSp>
        <p:nvGrpSpPr>
          <p:cNvPr id="13" name="グループ化 12">
            <a:extLst>
              <a:ext uri="{FF2B5EF4-FFF2-40B4-BE49-F238E27FC236}">
                <a16:creationId xmlns:a16="http://schemas.microsoft.com/office/drawing/2014/main" id="{715F9AC3-684D-445F-9DB0-2E188AC4C1A7}"/>
              </a:ext>
            </a:extLst>
          </p:cNvPr>
          <p:cNvGrpSpPr/>
          <p:nvPr/>
        </p:nvGrpSpPr>
        <p:grpSpPr>
          <a:xfrm>
            <a:off x="3741195" y="3229308"/>
            <a:ext cx="6199186" cy="1668539"/>
            <a:chOff x="3740825" y="3229308"/>
            <a:chExt cx="6199186" cy="1668539"/>
          </a:xfrm>
        </p:grpSpPr>
        <p:sp>
          <p:nvSpPr>
            <p:cNvPr id="41" name="テキスト ボックス 40">
              <a:extLst>
                <a:ext uri="{FF2B5EF4-FFF2-40B4-BE49-F238E27FC236}">
                  <a16:creationId xmlns:a16="http://schemas.microsoft.com/office/drawing/2014/main" id="{C0E7ED00-F51C-1319-1CAC-CDF61FAB4F15}"/>
                </a:ext>
              </a:extLst>
            </p:cNvPr>
            <p:cNvSpPr txBox="1"/>
            <p:nvPr/>
          </p:nvSpPr>
          <p:spPr>
            <a:xfrm>
              <a:off x="3740825" y="4338618"/>
              <a:ext cx="1741564" cy="553998"/>
            </a:xfrm>
            <a:prstGeom prst="rect">
              <a:avLst/>
            </a:prstGeom>
            <a:noFill/>
          </p:spPr>
          <p:txBody>
            <a:bodyPr wrap="square" rtlCol="0">
              <a:spAutoFit/>
            </a:bodyPr>
            <a:lstStyle/>
            <a:p>
              <a:pPr algn="ctr" defTabSz="367400" fontAlgn="auto">
                <a:spcBef>
                  <a:spcPts val="0"/>
                </a:spcBef>
                <a:spcAft>
                  <a:spcPts val="0"/>
                </a:spcAft>
                <a:defRPr/>
              </a:pPr>
              <a:r>
                <a:rPr kumimoji="0" lang="en-US" altLang="ja-JP" sz="1000" dirty="0">
                  <a:solidFill>
                    <a:srgbClr val="000000"/>
                  </a:solidFill>
                  <a:latin typeface="BIZ UDPゴシック" panose="020B0400000000000000" pitchFamily="50" charset="-128"/>
                  <a:ea typeface="BIZ UDPゴシック" panose="020B0400000000000000" pitchFamily="50" charset="-128"/>
                </a:rPr>
                <a:t>LIFT</a:t>
              </a:r>
              <a:r>
                <a:rPr kumimoji="0" lang="ja-JP" altLang="en-US" sz="1000" dirty="0">
                  <a:solidFill>
                    <a:srgbClr val="000000"/>
                  </a:solidFill>
                  <a:latin typeface="BIZ UDPゴシック" panose="020B0400000000000000" pitchFamily="50" charset="-128"/>
                  <a:ea typeface="BIZ UDPゴシック" panose="020B0400000000000000" pitchFamily="50" charset="-128"/>
                </a:rPr>
                <a:t> </a:t>
              </a:r>
              <a:r>
                <a:rPr kumimoji="0" lang="en-US" altLang="ja-JP" sz="1000" dirty="0">
                  <a:solidFill>
                    <a:srgbClr val="000000"/>
                  </a:solidFill>
                  <a:latin typeface="BIZ UDPゴシック" panose="020B0400000000000000" pitchFamily="50" charset="-128"/>
                  <a:ea typeface="BIZ UDPゴシック" panose="020B0400000000000000" pitchFamily="50" charset="-128"/>
                </a:rPr>
                <a:t>Aircraft</a:t>
              </a:r>
            </a:p>
            <a:p>
              <a:pPr algn="ctr" defTabSz="367400" fontAlgn="auto">
                <a:spcBef>
                  <a:spcPts val="0"/>
                </a:spcBef>
                <a:spcAft>
                  <a:spcPts val="0"/>
                </a:spcAft>
                <a:defRPr/>
              </a:pPr>
              <a:r>
                <a:rPr kumimoji="0" lang="en-US" altLang="ja-JP" sz="1000" dirty="0">
                  <a:solidFill>
                    <a:srgbClr val="000000"/>
                  </a:solidFill>
                  <a:latin typeface="BIZ UDPゴシック" panose="020B0400000000000000" pitchFamily="50" charset="-128"/>
                  <a:ea typeface="BIZ UDPゴシック" panose="020B0400000000000000" pitchFamily="50" charset="-128"/>
                </a:rPr>
                <a:t>HEXA</a:t>
              </a:r>
            </a:p>
            <a:p>
              <a:pPr algn="ctr" defTabSz="367400" fontAlgn="auto">
                <a:spcBef>
                  <a:spcPts val="0"/>
                </a:spcBef>
                <a:spcAft>
                  <a:spcPts val="0"/>
                </a:spcAft>
                <a:defRPr/>
              </a:pPr>
              <a:r>
                <a:rPr kumimoji="0" lang="ja-JP" altLang="en-US" sz="1000" dirty="0">
                  <a:solidFill>
                    <a:srgbClr val="000000"/>
                  </a:solidFill>
                  <a:latin typeface="BIZ UDPゴシック" panose="020B0400000000000000" pitchFamily="50" charset="-128"/>
                  <a:ea typeface="BIZ UDPゴシック" panose="020B0400000000000000" pitchFamily="50" charset="-128"/>
                </a:rPr>
                <a:t>航続</a:t>
              </a:r>
              <a:r>
                <a:rPr kumimoji="0" lang="en-US" altLang="ja-JP" sz="1000" dirty="0">
                  <a:solidFill>
                    <a:srgbClr val="000000"/>
                  </a:solidFill>
                  <a:latin typeface="BIZ UDPゴシック" panose="020B0400000000000000" pitchFamily="50" charset="-128"/>
                  <a:ea typeface="BIZ UDPゴシック" panose="020B0400000000000000" pitchFamily="50" charset="-128"/>
                </a:rPr>
                <a:t>25km / </a:t>
              </a:r>
              <a:r>
                <a:rPr kumimoji="0" lang="ja-JP" altLang="en-US" sz="1000" dirty="0">
                  <a:solidFill>
                    <a:srgbClr val="000000"/>
                  </a:solidFill>
                  <a:latin typeface="BIZ UDPゴシック" panose="020B0400000000000000" pitchFamily="50" charset="-128"/>
                  <a:ea typeface="BIZ UDPゴシック" panose="020B0400000000000000" pitchFamily="50" charset="-128"/>
                </a:rPr>
                <a:t>定員</a:t>
              </a:r>
              <a:r>
                <a:rPr kumimoji="0" lang="en-US" altLang="ja-JP" sz="1000" dirty="0">
                  <a:solidFill>
                    <a:srgbClr val="000000"/>
                  </a:solidFill>
                  <a:latin typeface="BIZ UDPゴシック" panose="020B0400000000000000" pitchFamily="50" charset="-128"/>
                  <a:ea typeface="BIZ UDPゴシック" panose="020B0400000000000000" pitchFamily="50" charset="-128"/>
                </a:rPr>
                <a:t>1</a:t>
              </a:r>
              <a:r>
                <a:rPr kumimoji="0" lang="ja-JP" altLang="en-US" sz="1000" dirty="0">
                  <a:solidFill>
                    <a:srgbClr val="000000"/>
                  </a:solidFill>
                  <a:latin typeface="BIZ UDPゴシック" panose="020B0400000000000000" pitchFamily="50" charset="-128"/>
                  <a:ea typeface="BIZ UDPゴシック" panose="020B0400000000000000" pitchFamily="50" charset="-128"/>
                </a:rPr>
                <a:t>名</a:t>
              </a:r>
              <a:endParaRPr kumimoji="0" lang="en-US" altLang="ja-JP" sz="1000" dirty="0">
                <a:solidFill>
                  <a:srgbClr val="000000"/>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EBA420F6-7F64-D0E4-664B-1B80644BB658}"/>
                </a:ext>
              </a:extLst>
            </p:cNvPr>
            <p:cNvSpPr txBox="1"/>
            <p:nvPr/>
          </p:nvSpPr>
          <p:spPr>
            <a:xfrm>
              <a:off x="5904275" y="4327153"/>
              <a:ext cx="1741564" cy="553998"/>
            </a:xfrm>
            <a:prstGeom prst="rect">
              <a:avLst/>
            </a:prstGeom>
            <a:noFill/>
          </p:spPr>
          <p:txBody>
            <a:bodyPr wrap="square" rtlCol="0">
              <a:spAutoFit/>
            </a:bodyPr>
            <a:lstStyle/>
            <a:p>
              <a:pPr algn="ctr" defTabSz="244938" fontAlgn="auto">
                <a:spcBef>
                  <a:spcPts val="0"/>
                </a:spcBef>
                <a:spcAft>
                  <a:spcPts val="0"/>
                </a:spcAft>
                <a:defRPr/>
              </a:pPr>
              <a:r>
                <a:rPr kumimoji="0" lang="en-US" altLang="ja-JP" sz="1000" dirty="0">
                  <a:solidFill>
                    <a:prstClr val="black"/>
                  </a:solidFill>
                  <a:latin typeface="BIZ UDPゴシック" panose="020B0400000000000000" pitchFamily="50" charset="-128"/>
                  <a:ea typeface="BIZ UDPゴシック" panose="020B0400000000000000" pitchFamily="50" charset="-128"/>
                </a:rPr>
                <a:t>SkyDrive</a:t>
              </a:r>
            </a:p>
            <a:p>
              <a:pPr algn="ctr" defTabSz="244938" fontAlgn="auto">
                <a:spcBef>
                  <a:spcPts val="0"/>
                </a:spcBef>
                <a:spcAft>
                  <a:spcPts val="0"/>
                </a:spcAft>
                <a:defRPr/>
              </a:pPr>
              <a:r>
                <a:rPr kumimoji="0" lang="en-US" altLang="ja-JP" sz="1000" dirty="0">
                  <a:solidFill>
                    <a:prstClr val="black"/>
                  </a:solidFill>
                  <a:latin typeface="BIZ UDPゴシック" panose="020B0400000000000000" pitchFamily="50" charset="-128"/>
                  <a:ea typeface="BIZ UDPゴシック" panose="020B0400000000000000" pitchFamily="50" charset="-128"/>
                </a:rPr>
                <a:t>SD-05</a:t>
              </a:r>
            </a:p>
            <a:p>
              <a:pPr algn="ctr" defTabSz="244938" fontAlgn="auto">
                <a:spcBef>
                  <a:spcPts val="0"/>
                </a:spcBef>
                <a:spcAft>
                  <a:spcPts val="0"/>
                </a:spcAft>
                <a:defRPr/>
              </a:pPr>
              <a:r>
                <a:rPr kumimoji="0" lang="ja-JP" altLang="en-US" sz="1000" dirty="0">
                  <a:solidFill>
                    <a:srgbClr val="000000"/>
                  </a:solidFill>
                  <a:latin typeface="BIZ UDPゴシック" panose="020B0400000000000000" pitchFamily="50" charset="-128"/>
                  <a:ea typeface="BIZ UDPゴシック" panose="020B0400000000000000" pitchFamily="50" charset="-128"/>
                </a:rPr>
                <a:t>航続</a:t>
              </a:r>
              <a:r>
                <a:rPr kumimoji="0" lang="en-US" altLang="ja-JP" sz="1000" dirty="0">
                  <a:solidFill>
                    <a:srgbClr val="000000"/>
                  </a:solidFill>
                  <a:latin typeface="BIZ UDPゴシック" panose="020B0400000000000000" pitchFamily="50" charset="-128"/>
                  <a:ea typeface="BIZ UDPゴシック" panose="020B0400000000000000" pitchFamily="50" charset="-128"/>
                </a:rPr>
                <a:t>15km / </a:t>
              </a:r>
              <a:r>
                <a:rPr kumimoji="0" lang="ja-JP" altLang="en-US" sz="1000" dirty="0">
                  <a:solidFill>
                    <a:srgbClr val="000000"/>
                  </a:solidFill>
                  <a:latin typeface="BIZ UDPゴシック" panose="020B0400000000000000" pitchFamily="50" charset="-128"/>
                  <a:ea typeface="BIZ UDPゴシック" panose="020B0400000000000000" pitchFamily="50" charset="-128"/>
                </a:rPr>
                <a:t>定員</a:t>
              </a:r>
              <a:r>
                <a:rPr kumimoji="0" lang="en-US" altLang="ja-JP" sz="1000" dirty="0">
                  <a:solidFill>
                    <a:srgbClr val="000000"/>
                  </a:solidFill>
                  <a:latin typeface="BIZ UDPゴシック" panose="020B0400000000000000" pitchFamily="50" charset="-128"/>
                  <a:ea typeface="BIZ UDPゴシック" panose="020B0400000000000000" pitchFamily="50" charset="-128"/>
                </a:rPr>
                <a:t>3</a:t>
              </a:r>
              <a:r>
                <a:rPr kumimoji="0" lang="ja-JP" altLang="en-US" sz="1000" dirty="0">
                  <a:solidFill>
                    <a:srgbClr val="000000"/>
                  </a:solidFill>
                  <a:latin typeface="BIZ UDPゴシック" panose="020B0400000000000000" pitchFamily="50" charset="-128"/>
                  <a:ea typeface="BIZ UDPゴシック" panose="020B0400000000000000" pitchFamily="50" charset="-128"/>
                </a:rPr>
                <a:t>名</a:t>
              </a:r>
              <a:endParaRPr kumimoji="0" lang="en-US" altLang="ja-JP" sz="1000" dirty="0">
                <a:solidFill>
                  <a:srgbClr val="000000"/>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72C5E6D9-7509-A19E-F9FF-4F75CEB59501}"/>
                </a:ext>
              </a:extLst>
            </p:cNvPr>
            <p:cNvSpPr txBox="1"/>
            <p:nvPr/>
          </p:nvSpPr>
          <p:spPr>
            <a:xfrm>
              <a:off x="7917263" y="4343849"/>
              <a:ext cx="1741564" cy="553998"/>
            </a:xfrm>
            <a:prstGeom prst="rect">
              <a:avLst/>
            </a:prstGeom>
            <a:noFill/>
          </p:spPr>
          <p:txBody>
            <a:bodyPr wrap="square" rtlCol="0">
              <a:spAutoFit/>
            </a:bodyPr>
            <a:lstStyle/>
            <a:p>
              <a:pPr algn="ctr" defTabSz="244938" fontAlgn="auto">
                <a:spcBef>
                  <a:spcPts val="0"/>
                </a:spcBef>
                <a:spcAft>
                  <a:spcPts val="0"/>
                </a:spcAft>
                <a:defRPr/>
              </a:pPr>
              <a:r>
                <a:rPr kumimoji="0" lang="en-US" altLang="ja-JP" sz="1000" dirty="0">
                  <a:solidFill>
                    <a:prstClr val="black"/>
                  </a:solidFill>
                  <a:latin typeface="BIZ UDPゴシック" panose="020B0400000000000000" pitchFamily="50" charset="-128"/>
                  <a:ea typeface="BIZ UDPゴシック" panose="020B0400000000000000" pitchFamily="50" charset="-128"/>
                </a:rPr>
                <a:t>Joby Aviation</a:t>
              </a:r>
            </a:p>
            <a:p>
              <a:pPr algn="ctr" defTabSz="244938" fontAlgn="auto">
                <a:spcBef>
                  <a:spcPts val="0"/>
                </a:spcBef>
                <a:spcAft>
                  <a:spcPts val="0"/>
                </a:spcAft>
                <a:defRPr/>
              </a:pPr>
              <a:r>
                <a:rPr kumimoji="0" lang="en-US" altLang="ja-JP" sz="1000" dirty="0">
                  <a:solidFill>
                    <a:prstClr val="black"/>
                  </a:solidFill>
                  <a:latin typeface="BIZ UDPゴシック" panose="020B0400000000000000" pitchFamily="50" charset="-128"/>
                  <a:ea typeface="BIZ UDPゴシック" panose="020B0400000000000000" pitchFamily="50" charset="-128"/>
                </a:rPr>
                <a:t>Joby S4</a:t>
              </a:r>
            </a:p>
            <a:p>
              <a:pPr algn="ctr" defTabSz="244938" fontAlgn="auto">
                <a:spcBef>
                  <a:spcPts val="0"/>
                </a:spcBef>
                <a:spcAft>
                  <a:spcPts val="0"/>
                </a:spcAft>
                <a:defRPr/>
              </a:pPr>
              <a:r>
                <a:rPr kumimoji="0" lang="ja-JP" altLang="en-US" sz="1000" dirty="0">
                  <a:solidFill>
                    <a:srgbClr val="000000"/>
                  </a:solidFill>
                  <a:latin typeface="BIZ UDPゴシック" panose="020B0400000000000000" pitchFamily="50" charset="-128"/>
                  <a:ea typeface="BIZ UDPゴシック" panose="020B0400000000000000" pitchFamily="50" charset="-128"/>
                </a:rPr>
                <a:t>航続</a:t>
              </a:r>
              <a:r>
                <a:rPr kumimoji="0" lang="en-US" altLang="ja-JP" sz="1000" dirty="0">
                  <a:solidFill>
                    <a:srgbClr val="000000"/>
                  </a:solidFill>
                  <a:latin typeface="BIZ UDPゴシック" panose="020B0400000000000000" pitchFamily="50" charset="-128"/>
                  <a:ea typeface="BIZ UDPゴシック" panose="020B0400000000000000" pitchFamily="50" charset="-128"/>
                </a:rPr>
                <a:t>160km / </a:t>
              </a:r>
              <a:r>
                <a:rPr kumimoji="0" lang="ja-JP" altLang="en-US" sz="1000" dirty="0">
                  <a:solidFill>
                    <a:srgbClr val="000000"/>
                  </a:solidFill>
                  <a:latin typeface="BIZ UDPゴシック" panose="020B0400000000000000" pitchFamily="50" charset="-128"/>
                  <a:ea typeface="BIZ UDPゴシック" panose="020B0400000000000000" pitchFamily="50" charset="-128"/>
                </a:rPr>
                <a:t>定員</a:t>
              </a:r>
              <a:r>
                <a:rPr kumimoji="0" lang="en-US" altLang="ja-JP" sz="1000" dirty="0">
                  <a:solidFill>
                    <a:srgbClr val="000000"/>
                  </a:solidFill>
                  <a:latin typeface="BIZ UDPゴシック" panose="020B0400000000000000" pitchFamily="50" charset="-128"/>
                  <a:ea typeface="BIZ UDPゴシック" panose="020B0400000000000000" pitchFamily="50" charset="-128"/>
                </a:rPr>
                <a:t>5</a:t>
              </a:r>
              <a:r>
                <a:rPr kumimoji="0" lang="ja-JP" altLang="en-US" sz="1000" dirty="0">
                  <a:solidFill>
                    <a:srgbClr val="000000"/>
                  </a:solidFill>
                  <a:latin typeface="BIZ UDPゴシック" panose="020B0400000000000000" pitchFamily="50" charset="-128"/>
                  <a:ea typeface="BIZ UDPゴシック" panose="020B0400000000000000" pitchFamily="50" charset="-128"/>
                </a:rPr>
                <a:t>名</a:t>
              </a:r>
              <a:endParaRPr kumimoji="0" lang="en-US" altLang="ja-JP" sz="1000" dirty="0">
                <a:solidFill>
                  <a:srgbClr val="000000"/>
                </a:solidFill>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2A6C60E2-5BEB-94AD-33B5-75BF9E440504}"/>
                </a:ext>
              </a:extLst>
            </p:cNvPr>
            <p:cNvGrpSpPr>
              <a:grpSpLocks noChangeAspect="1"/>
            </p:cNvGrpSpPr>
            <p:nvPr/>
          </p:nvGrpSpPr>
          <p:grpSpPr>
            <a:xfrm>
              <a:off x="7947246" y="3235930"/>
              <a:ext cx="1992765" cy="1191250"/>
              <a:chOff x="6004039" y="748489"/>
              <a:chExt cx="2368758" cy="1546205"/>
            </a:xfrm>
          </p:grpSpPr>
          <p:pic>
            <p:nvPicPr>
              <p:cNvPr id="48" name="図 47" descr="飛行機が空を飛んでいる戦闘機  AI によって生成されたコンテンツは間違っている可能性があります。">
                <a:extLst>
                  <a:ext uri="{FF2B5EF4-FFF2-40B4-BE49-F238E27FC236}">
                    <a16:creationId xmlns:a16="http://schemas.microsoft.com/office/drawing/2014/main" id="{6AF1BBA3-CEC5-EFF5-FC02-755C9627073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04039" y="748489"/>
                <a:ext cx="2019526" cy="1346351"/>
              </a:xfrm>
              <a:prstGeom prst="rect">
                <a:avLst/>
              </a:prstGeom>
            </p:spPr>
          </p:pic>
          <p:sp>
            <p:nvSpPr>
              <p:cNvPr id="49" name="テキスト ボックス 48">
                <a:extLst>
                  <a:ext uri="{FF2B5EF4-FFF2-40B4-BE49-F238E27FC236}">
                    <a16:creationId xmlns:a16="http://schemas.microsoft.com/office/drawing/2014/main" id="{B66615ED-ABDE-24F5-EE86-06FD5315010E}"/>
                  </a:ext>
                </a:extLst>
              </p:cNvPr>
              <p:cNvSpPr txBox="1"/>
              <p:nvPr/>
            </p:nvSpPr>
            <p:spPr>
              <a:xfrm>
                <a:off x="6318099" y="2035029"/>
                <a:ext cx="2054698" cy="259665"/>
              </a:xfrm>
              <a:prstGeom prst="rect">
                <a:avLst/>
              </a:prstGeom>
              <a:noFill/>
            </p:spPr>
            <p:txBody>
              <a:bodyPr wrap="square">
                <a:spAutoFit/>
              </a:bodyPr>
              <a:lstStyle/>
              <a:p>
                <a:r>
                  <a:rPr lang="en-US" altLang="ja-JP" sz="700" b="0" i="0" dirty="0">
                    <a:effectLst/>
                    <a:latin typeface="BIZ UDPゴシック" panose="020B0400000000000000" pitchFamily="50" charset="-128"/>
                    <a:ea typeface="BIZ UDPゴシック" panose="020B0400000000000000" pitchFamily="50" charset="-128"/>
                  </a:rPr>
                  <a:t>©ANA</a:t>
                </a:r>
                <a:r>
                  <a:rPr lang="ja-JP" altLang="en-US" sz="700" b="0" i="0" dirty="0">
                    <a:effectLst/>
                    <a:latin typeface="BIZ UDPゴシック" panose="020B0400000000000000" pitchFamily="50" charset="-128"/>
                    <a:ea typeface="BIZ UDPゴシック" panose="020B0400000000000000" pitchFamily="50" charset="-128"/>
                  </a:rPr>
                  <a:t>ホールディングス株式会社</a:t>
                </a:r>
                <a:endParaRPr lang="ja-JP" altLang="en-US" sz="700" dirty="0">
                  <a:latin typeface="BIZ UDPゴシック" panose="020B0400000000000000" pitchFamily="50" charset="-128"/>
                  <a:ea typeface="BIZ UDPゴシック" panose="020B0400000000000000" pitchFamily="50" charset="-128"/>
                </a:endParaRPr>
              </a:p>
            </p:txBody>
          </p:sp>
        </p:grpSp>
        <p:grpSp>
          <p:nvGrpSpPr>
            <p:cNvPr id="45" name="グループ化 44">
              <a:extLst>
                <a:ext uri="{FF2B5EF4-FFF2-40B4-BE49-F238E27FC236}">
                  <a16:creationId xmlns:a16="http://schemas.microsoft.com/office/drawing/2014/main" id="{D30556F1-B8A1-680A-9C5E-9BF0821BA276}"/>
                </a:ext>
              </a:extLst>
            </p:cNvPr>
            <p:cNvGrpSpPr>
              <a:grpSpLocks noChangeAspect="1"/>
            </p:cNvGrpSpPr>
            <p:nvPr/>
          </p:nvGrpSpPr>
          <p:grpSpPr>
            <a:xfrm>
              <a:off x="5866977" y="3229308"/>
              <a:ext cx="1808653" cy="1201413"/>
              <a:chOff x="2478625" y="2207702"/>
              <a:chExt cx="1981292" cy="1518891"/>
            </a:xfrm>
          </p:grpSpPr>
          <p:pic>
            <p:nvPicPr>
              <p:cNvPr id="46" name="図 45">
                <a:extLst>
                  <a:ext uri="{FF2B5EF4-FFF2-40B4-BE49-F238E27FC236}">
                    <a16:creationId xmlns:a16="http://schemas.microsoft.com/office/drawing/2014/main" id="{CCB0FCFB-4F6C-F9AE-1565-EEE888477D9C}"/>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2478625" y="2207702"/>
                <a:ext cx="1981292" cy="1328129"/>
              </a:xfrm>
              <a:prstGeom prst="rect">
                <a:avLst/>
              </a:prstGeom>
            </p:spPr>
          </p:pic>
          <p:sp>
            <p:nvSpPr>
              <p:cNvPr id="47" name="テキスト ボックス 46">
                <a:extLst>
                  <a:ext uri="{FF2B5EF4-FFF2-40B4-BE49-F238E27FC236}">
                    <a16:creationId xmlns:a16="http://schemas.microsoft.com/office/drawing/2014/main" id="{1A1172C4-C735-56CF-2373-278317FF8AB2}"/>
                  </a:ext>
                </a:extLst>
              </p:cNvPr>
              <p:cNvSpPr txBox="1"/>
              <p:nvPr/>
            </p:nvSpPr>
            <p:spPr>
              <a:xfrm>
                <a:off x="3541996" y="3473673"/>
                <a:ext cx="785850" cy="252920"/>
              </a:xfrm>
              <a:prstGeom prst="rect">
                <a:avLst/>
              </a:prstGeom>
              <a:noFill/>
            </p:spPr>
            <p:txBody>
              <a:bodyPr wrap="none" rtlCol="0">
                <a:spAutoFit/>
              </a:bodyPr>
              <a:lstStyle/>
              <a:p>
                <a:r>
                  <a:rPr kumimoji="1" lang="en-US" altLang="ja-JP" sz="700" dirty="0">
                    <a:latin typeface="BIZ UDPゴシック" panose="020B0400000000000000" pitchFamily="50" charset="-128"/>
                    <a:ea typeface="BIZ UDPゴシック" panose="020B0400000000000000" pitchFamily="50" charset="-128"/>
                  </a:rPr>
                  <a:t>©SkyDrive</a:t>
                </a:r>
                <a:endParaRPr kumimoji="1" lang="ja-JP" altLang="en-US" sz="700" dirty="0">
                  <a:latin typeface="BIZ UDPゴシック" panose="020B0400000000000000" pitchFamily="50" charset="-128"/>
                  <a:ea typeface="BIZ UDPゴシック" panose="020B0400000000000000" pitchFamily="50" charset="-128"/>
                </a:endParaRPr>
              </a:p>
            </p:txBody>
          </p:sp>
        </p:grpSp>
      </p:grpSp>
      <p:sp>
        <p:nvSpPr>
          <p:cNvPr id="6" name="正方形/長方形 5">
            <a:extLst>
              <a:ext uri="{FF2B5EF4-FFF2-40B4-BE49-F238E27FC236}">
                <a16:creationId xmlns:a16="http://schemas.microsoft.com/office/drawing/2014/main" id="{ABEDAB75-CCE8-1A88-093F-86E55A6A3A74}"/>
              </a:ext>
            </a:extLst>
          </p:cNvPr>
          <p:cNvSpPr/>
          <p:nvPr/>
        </p:nvSpPr>
        <p:spPr>
          <a:xfrm>
            <a:off x="5301183" y="5700727"/>
            <a:ext cx="2045485"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キャビンモックアップ展示</a:t>
            </a:r>
          </a:p>
        </p:txBody>
      </p:sp>
      <p:sp>
        <p:nvSpPr>
          <p:cNvPr id="7" name="正方形/長方形 6">
            <a:extLst>
              <a:ext uri="{FF2B5EF4-FFF2-40B4-BE49-F238E27FC236}">
                <a16:creationId xmlns:a16="http://schemas.microsoft.com/office/drawing/2014/main" id="{41807779-0C0E-84A4-1417-10F1080C07B3}"/>
              </a:ext>
            </a:extLst>
          </p:cNvPr>
          <p:cNvSpPr/>
          <p:nvPr/>
        </p:nvSpPr>
        <p:spPr>
          <a:xfrm>
            <a:off x="8218453" y="5711029"/>
            <a:ext cx="2045485"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モックアップ展示</a:t>
            </a:r>
          </a:p>
        </p:txBody>
      </p:sp>
      <p:sp>
        <p:nvSpPr>
          <p:cNvPr id="8" name="正方形/長方形 7">
            <a:extLst>
              <a:ext uri="{FF2B5EF4-FFF2-40B4-BE49-F238E27FC236}">
                <a16:creationId xmlns:a16="http://schemas.microsoft.com/office/drawing/2014/main" id="{024AE0D3-5FF1-02FD-BB56-568A459E86F9}"/>
              </a:ext>
            </a:extLst>
          </p:cNvPr>
          <p:cNvSpPr/>
          <p:nvPr/>
        </p:nvSpPr>
        <p:spPr>
          <a:xfrm>
            <a:off x="6758828" y="5711029"/>
            <a:ext cx="2045485"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モックアップ展示</a:t>
            </a:r>
          </a:p>
        </p:txBody>
      </p:sp>
      <p:sp>
        <p:nvSpPr>
          <p:cNvPr id="9" name="正方形/長方形 8">
            <a:extLst>
              <a:ext uri="{FF2B5EF4-FFF2-40B4-BE49-F238E27FC236}">
                <a16:creationId xmlns:a16="http://schemas.microsoft.com/office/drawing/2014/main" id="{758152D0-550E-11C3-1B08-1EF4A6F91F31}"/>
              </a:ext>
            </a:extLst>
          </p:cNvPr>
          <p:cNvSpPr/>
          <p:nvPr/>
        </p:nvSpPr>
        <p:spPr>
          <a:xfrm>
            <a:off x="3859160" y="5695172"/>
            <a:ext cx="2045485"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イマーシブシアター</a:t>
            </a:r>
          </a:p>
        </p:txBody>
      </p:sp>
      <p:pic>
        <p:nvPicPr>
          <p:cNvPr id="4" name="図 3">
            <a:extLst>
              <a:ext uri="{FF2B5EF4-FFF2-40B4-BE49-F238E27FC236}">
                <a16:creationId xmlns:a16="http://schemas.microsoft.com/office/drawing/2014/main" id="{089592D0-3D94-3720-AA4F-2DC1893CAA0A}"/>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3778696" y="3238571"/>
            <a:ext cx="1708543" cy="1056076"/>
          </a:xfrm>
          <a:prstGeom prst="rect">
            <a:avLst/>
          </a:prstGeom>
        </p:spPr>
      </p:pic>
      <p:sp>
        <p:nvSpPr>
          <p:cNvPr id="5" name="テキスト ボックス 4">
            <a:extLst>
              <a:ext uri="{FF2B5EF4-FFF2-40B4-BE49-F238E27FC236}">
                <a16:creationId xmlns:a16="http://schemas.microsoft.com/office/drawing/2014/main" id="{29A75F45-5CD4-E08B-E6DD-1D56E566F67C}"/>
              </a:ext>
            </a:extLst>
          </p:cNvPr>
          <p:cNvSpPr txBox="1"/>
          <p:nvPr/>
        </p:nvSpPr>
        <p:spPr>
          <a:xfrm>
            <a:off x="4078025" y="4244927"/>
            <a:ext cx="1524216" cy="200055"/>
          </a:xfrm>
          <a:prstGeom prst="rect">
            <a:avLst/>
          </a:prstGeom>
          <a:noFill/>
        </p:spPr>
        <p:txBody>
          <a:bodyPr wrap="square" rtlCol="0">
            <a:spAutoFit/>
          </a:bodyPr>
          <a:lstStyle/>
          <a:p>
            <a:pPr algn="r"/>
            <a:r>
              <a:rPr kumimoji="1" lang="ja-JP" altLang="en-US" sz="700" dirty="0">
                <a:latin typeface="BIZ UDPゴシック" panose="020B0400000000000000" pitchFamily="50" charset="-128"/>
                <a:ea typeface="BIZ UDPゴシック" panose="020B0400000000000000" pitchFamily="50" charset="-128"/>
              </a:rPr>
              <a:t>Ⓒ丸紅エアロスペース株式会社</a:t>
            </a:r>
            <a:endParaRPr kumimoji="1" lang="en-US" altLang="ja-JP" sz="700" dirty="0">
              <a:latin typeface="BIZ UDPゴシック" panose="020B0400000000000000" pitchFamily="50" charset="-128"/>
              <a:ea typeface="BIZ UDPゴシック" panose="020B0400000000000000" pitchFamily="50" charset="-128"/>
            </a:endParaRPr>
          </a:p>
        </p:txBody>
      </p:sp>
      <p:sp>
        <p:nvSpPr>
          <p:cNvPr id="43" name="楕円 42">
            <a:extLst>
              <a:ext uri="{FF2B5EF4-FFF2-40B4-BE49-F238E27FC236}">
                <a16:creationId xmlns:a16="http://schemas.microsoft.com/office/drawing/2014/main" id="{E46F05DC-52D9-4BFF-B3CB-F3D09FCBA144}"/>
              </a:ext>
            </a:extLst>
          </p:cNvPr>
          <p:cNvSpPr/>
          <p:nvPr/>
        </p:nvSpPr>
        <p:spPr>
          <a:xfrm>
            <a:off x="146601" y="1015501"/>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50" name="楕円 49">
            <a:extLst>
              <a:ext uri="{FF2B5EF4-FFF2-40B4-BE49-F238E27FC236}">
                <a16:creationId xmlns:a16="http://schemas.microsoft.com/office/drawing/2014/main" id="{9A54BBB2-5DD5-4FCC-914D-60AC09234E04}"/>
              </a:ext>
            </a:extLst>
          </p:cNvPr>
          <p:cNvSpPr/>
          <p:nvPr/>
        </p:nvSpPr>
        <p:spPr>
          <a:xfrm>
            <a:off x="146601" y="2803342"/>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35" name="スライド番号プレースホルダー 2">
            <a:extLst>
              <a:ext uri="{FF2B5EF4-FFF2-40B4-BE49-F238E27FC236}">
                <a16:creationId xmlns:a16="http://schemas.microsoft.com/office/drawing/2014/main" id="{705748C7-F96F-45B7-AE04-982C215076D0}"/>
              </a:ext>
            </a:extLst>
          </p:cNvPr>
          <p:cNvSpPr>
            <a:spLocks noGrp="1"/>
          </p:cNvSpPr>
          <p:nvPr>
            <p:ph type="sldNum" sz="quarter" idx="12"/>
          </p:nvPr>
        </p:nvSpPr>
        <p:spPr>
          <a:xfrm>
            <a:off x="8322197" y="6779568"/>
            <a:ext cx="1758428" cy="383297"/>
          </a:xfrm>
        </p:spPr>
        <p:txBody>
          <a:bodyPr/>
          <a:lstStyle/>
          <a:p>
            <a:fld id="{29F2EF1E-626E-4657-9017-205445D3C8E1}" type="slidenum">
              <a:rPr kumimoji="1" lang="ja-JP" altLang="en-US" smtClean="0"/>
              <a:t>19</a:t>
            </a:fld>
            <a:endParaRPr kumimoji="1" lang="ja-JP" altLang="en-US" dirty="0"/>
          </a:p>
        </p:txBody>
      </p:sp>
    </p:spTree>
    <p:extLst>
      <p:ext uri="{BB962C8B-B14F-4D97-AF65-F5344CB8AC3E}">
        <p14:creationId xmlns:p14="http://schemas.microsoft.com/office/powerpoint/2010/main" val="255829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楕円 23">
            <a:extLst>
              <a:ext uri="{FF2B5EF4-FFF2-40B4-BE49-F238E27FC236}">
                <a16:creationId xmlns:a16="http://schemas.microsoft.com/office/drawing/2014/main" id="{7C965C1B-EBC4-4BB8-BAFE-1AA491D762CC}"/>
              </a:ext>
            </a:extLst>
          </p:cNvPr>
          <p:cNvSpPr/>
          <p:nvPr/>
        </p:nvSpPr>
        <p:spPr>
          <a:xfrm flipV="1">
            <a:off x="275495" y="860062"/>
            <a:ext cx="267189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6938EC4B-01A3-4312-AC78-F98275BB922B}"/>
              </a:ext>
            </a:extLst>
          </p:cNvPr>
          <p:cNvSpPr/>
          <p:nvPr/>
        </p:nvSpPr>
        <p:spPr>
          <a:xfrm>
            <a:off x="339358" y="1508278"/>
            <a:ext cx="9278775" cy="979855"/>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8900" indent="-8890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en-US" altLang="ja-JP" sz="1400" b="0" dirty="0">
                <a:solidFill>
                  <a:schemeClr val="tx1"/>
                </a:solidFill>
                <a:latin typeface="BIZ UDPゴシック" panose="020B0400000000000000" pitchFamily="50" charset="-128"/>
                <a:ea typeface="BIZ UDPゴシック" panose="020B0400000000000000" pitchFamily="50" charset="-128"/>
              </a:rPr>
              <a:t>EXPO Vertiport</a:t>
            </a:r>
            <a:r>
              <a:rPr lang="ja-JP" altLang="en-US" sz="1400" b="0" dirty="0">
                <a:solidFill>
                  <a:schemeClr val="tx1"/>
                </a:solidFill>
                <a:latin typeface="BIZ UDPゴシック" panose="020B0400000000000000" pitchFamily="50" charset="-128"/>
                <a:ea typeface="BIZ UDPゴシック" panose="020B0400000000000000" pitchFamily="50" charset="-128"/>
              </a:rPr>
              <a:t>、大阪港バーティポート及び大阪ヘリポートの整備（</a:t>
            </a:r>
            <a:r>
              <a:rPr lang="ja-JP" altLang="en-US" sz="1400" dirty="0">
                <a:solidFill>
                  <a:schemeClr val="tx1"/>
                </a:solidFill>
                <a:latin typeface="BIZ UDPゴシック" panose="020B0400000000000000" pitchFamily="50" charset="-128"/>
                <a:ea typeface="BIZ UDPゴシック" panose="020B0400000000000000" pitchFamily="50" charset="-128"/>
              </a:rPr>
              <a:t>令和６</a:t>
            </a:r>
            <a:r>
              <a:rPr lang="ja-JP" altLang="en-US" sz="1400" b="0" dirty="0">
                <a:solidFill>
                  <a:schemeClr val="tx1"/>
                </a:solidFill>
                <a:latin typeface="BIZ UDPゴシック" panose="020B0400000000000000" pitchFamily="50" charset="-128"/>
                <a:ea typeface="BIZ UDPゴシック" panose="020B0400000000000000" pitchFamily="50" charset="-128"/>
              </a:rPr>
              <a:t>年度）</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88900" indent="-8890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・万博会期中及び万博後の</a:t>
            </a:r>
            <a:r>
              <a:rPr lang="ja-JP" altLang="en-US" sz="1400" b="0" i="0" u="none" strike="noStrike" noProof="0" dirty="0">
                <a:solidFill>
                  <a:schemeClr val="tx1"/>
                </a:solidFill>
                <a:latin typeface="BIZ UDPゴシック" panose="020B0400000000000000" pitchFamily="50" charset="-128"/>
                <a:ea typeface="BIZ UDPゴシック" panose="020B0400000000000000" pitchFamily="50" charset="-128"/>
              </a:rPr>
              <a:t>大阪港バーティポートにおけるデモフライトの実施や、モックアップ・</a:t>
            </a:r>
            <a:r>
              <a:rPr lang="en-US" altLang="ja-JP" sz="1400" b="0" i="0" u="none" strike="noStrike" noProof="0" dirty="0">
                <a:solidFill>
                  <a:schemeClr val="tx1"/>
                </a:solidFill>
                <a:latin typeface="BIZ UDPゴシック" panose="020B0400000000000000" pitchFamily="50" charset="-128"/>
                <a:ea typeface="BIZ UDPゴシック" panose="020B0400000000000000" pitchFamily="50" charset="-128"/>
              </a:rPr>
              <a:t>VR</a:t>
            </a:r>
            <a:r>
              <a:rPr lang="ja-JP" altLang="en-US" sz="1400" b="0" i="0" u="none" strike="noStrike" noProof="0" dirty="0">
                <a:solidFill>
                  <a:schemeClr val="tx1"/>
                </a:solidFill>
                <a:latin typeface="BIZ UDPゴシック" panose="020B0400000000000000" pitchFamily="50" charset="-128"/>
                <a:ea typeface="BIZ UDPゴシック" panose="020B0400000000000000" pitchFamily="50" charset="-128"/>
              </a:rPr>
              <a:t>による搭乗体験</a:t>
            </a:r>
            <a:br>
              <a:rPr lang="en-US" altLang="ja-JP" sz="1400" b="0" i="0" u="none" strike="noStrike" noProof="0" dirty="0">
                <a:solidFill>
                  <a:schemeClr val="tx1"/>
                </a:solidFill>
                <a:latin typeface="BIZ UDPゴシック" panose="020B0400000000000000" pitchFamily="50" charset="-128"/>
                <a:ea typeface="BIZ UDPゴシック" panose="020B0400000000000000" pitchFamily="50" charset="-128"/>
              </a:rPr>
            </a:br>
            <a:r>
              <a:rPr lang="ja-JP" altLang="en-US" sz="1400" b="0" i="0" u="none" strike="noStrike" noProof="0" dirty="0">
                <a:solidFill>
                  <a:schemeClr val="tx1"/>
                </a:solidFill>
                <a:latin typeface="BIZ UDPゴシック" panose="020B0400000000000000" pitchFamily="50" charset="-128"/>
                <a:ea typeface="BIZ UDPゴシック" panose="020B0400000000000000" pitchFamily="50" charset="-128"/>
              </a:rPr>
              <a:t>イベント等の開催</a:t>
            </a:r>
            <a:endParaRPr lang="en-US" altLang="ja-JP" sz="1400" b="0" i="0" u="none" strike="noStrike" noProof="0" dirty="0">
              <a:solidFill>
                <a:schemeClr val="tx1"/>
              </a:solidFill>
              <a:latin typeface="BIZ UDPゴシック" panose="020B0400000000000000" pitchFamily="50" charset="-128"/>
              <a:ea typeface="BIZ UDPゴシック" panose="020B0400000000000000" pitchFamily="50" charset="-128"/>
            </a:endParaRPr>
          </a:p>
          <a:p>
            <a:pPr marL="88900" indent="-88900" defTabSz="443194">
              <a:defRPr/>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商用運航に向けた運航やバーティポートの運営に係る知見・ノウハウの蓄積やオペレーションの検証</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7" name="ホームベース 4">
            <a:extLst>
              <a:ext uri="{FF2B5EF4-FFF2-40B4-BE49-F238E27FC236}">
                <a16:creationId xmlns:a16="http://schemas.microsoft.com/office/drawing/2014/main" id="{CBA42EC7-66EB-493D-BE95-8B6F0BD9ED02}"/>
              </a:ext>
            </a:extLst>
          </p:cNvPr>
          <p:cNvSpPr/>
          <p:nvPr/>
        </p:nvSpPr>
        <p:spPr bwMode="gray">
          <a:xfrm>
            <a:off x="195953" y="536766"/>
            <a:ext cx="9609178"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443194" rtl="0" eaLnBrk="1" fontAlgn="auto" latinLnBrk="0" hangingPunct="1">
              <a:lnSpc>
                <a:spcPct val="100000"/>
              </a:lnSpc>
              <a:spcBef>
                <a:spcPts val="0"/>
              </a:spcBef>
              <a:spcAft>
                <a:spcPts val="0"/>
              </a:spcAft>
              <a:buClrTx/>
              <a:buSzTx/>
              <a:buFontTx/>
              <a:buNone/>
              <a:tabLst>
                <a:tab pos="3584575" algn="l"/>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□商用運航に向けたインフラ整備</a:t>
            </a:r>
          </a:p>
        </p:txBody>
      </p:sp>
      <p:sp>
        <p:nvSpPr>
          <p:cNvPr id="39" name="正方形/長方形 38">
            <a:extLst>
              <a:ext uri="{FF2B5EF4-FFF2-40B4-BE49-F238E27FC236}">
                <a16:creationId xmlns:a16="http://schemas.microsoft.com/office/drawing/2014/main" id="{177B6B87-09A9-4DFB-A6B9-990C4B002841}"/>
              </a:ext>
            </a:extLst>
          </p:cNvPr>
          <p:cNvSpPr/>
          <p:nvPr/>
        </p:nvSpPr>
        <p:spPr>
          <a:xfrm>
            <a:off x="180312" y="12033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空飛ぶクルマ</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5D90489D-6BBF-45A2-BDE7-268E54101351}"/>
              </a:ext>
            </a:extLst>
          </p:cNvPr>
          <p:cNvSpPr/>
          <p:nvPr/>
        </p:nvSpPr>
        <p:spPr>
          <a:xfrm>
            <a:off x="282604" y="3222625"/>
            <a:ext cx="6621359" cy="397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　国の指針に基づいた日本初の空飛ぶクルマ専用離着陸場や専用格納施設の整備と運用</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　］内は、整備事業者</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en-US" altLang="ja-JP" sz="1200" dirty="0">
                <a:solidFill>
                  <a:schemeClr val="tx1"/>
                </a:solidFill>
                <a:latin typeface="BIZ UDPゴシック" panose="020B0400000000000000" pitchFamily="50" charset="-128"/>
                <a:ea typeface="BIZ UDPゴシック" panose="020B0400000000000000" pitchFamily="50" charset="-128"/>
              </a:rPr>
              <a:t>EXPO Vertiport</a:t>
            </a:r>
            <a:r>
              <a:rPr kumimoji="1" lang="ja-JP" altLang="en-US" sz="1200" dirty="0">
                <a:solidFill>
                  <a:schemeClr val="tx1"/>
                </a:solidFill>
                <a:latin typeface="BIZ UDPゴシック" panose="020B0400000000000000" pitchFamily="50" charset="-128"/>
                <a:ea typeface="BIZ UDPゴシック" panose="020B0400000000000000" pitchFamily="50" charset="-128"/>
              </a:rPr>
              <a:t>（新設）　［オリックス］　</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・大阪港バーティポート（新設）　［</a:t>
            </a:r>
            <a:r>
              <a:rPr kumimoji="1" lang="en-US" altLang="ja-JP" sz="1200" dirty="0">
                <a:solidFill>
                  <a:schemeClr val="tx1"/>
                </a:solidFill>
                <a:latin typeface="BIZ UDPゴシック" panose="020B0400000000000000" pitchFamily="50" charset="-128"/>
                <a:ea typeface="BIZ UDPゴシック" panose="020B0400000000000000" pitchFamily="50" charset="-128"/>
              </a:rPr>
              <a:t>Osaka Metro</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・大阪ヘリポート（格納庫新設）　［小川航空］</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p>
            <a:pPr marL="92075" indent="-92075"/>
            <a:r>
              <a:rPr kumimoji="1" lang="ja-JP" altLang="en-US" sz="1400" b="1" dirty="0">
                <a:solidFill>
                  <a:schemeClr val="tx1"/>
                </a:solidFill>
                <a:latin typeface="BIZ UDPゴシック" panose="020B0400000000000000" pitchFamily="50" charset="-128"/>
                <a:ea typeface="BIZ UDPゴシック" panose="020B0400000000000000" pitchFamily="50" charset="-128"/>
              </a:rPr>
              <a:t>▶商用運航に</a:t>
            </a:r>
            <a:r>
              <a:rPr lang="ja-JP" altLang="en-US" sz="1400" b="1" dirty="0">
                <a:solidFill>
                  <a:schemeClr val="tx1"/>
                </a:solidFill>
                <a:latin typeface="BIZ UDPゴシック" panose="020B0400000000000000" pitchFamily="50" charset="-128"/>
                <a:ea typeface="BIZ UDPゴシック" panose="020B0400000000000000" pitchFamily="50" charset="-128"/>
              </a:rPr>
              <a:t>向けた</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運航やバーティポートの運営に係る知見・ノウハウの蓄積や</a:t>
            </a:r>
            <a:br>
              <a:rPr kumimoji="1" lang="en-US" altLang="ja-JP" sz="1400" b="1" dirty="0">
                <a:solidFill>
                  <a:schemeClr val="tx1"/>
                </a:solidFill>
                <a:latin typeface="BIZ UDPゴシック" panose="020B0400000000000000" pitchFamily="50" charset="-128"/>
                <a:ea typeface="BIZ UDPゴシック" panose="020B0400000000000000" pitchFamily="50" charset="-128"/>
              </a:rPr>
            </a:br>
            <a:r>
              <a:rPr kumimoji="1" lang="ja-JP" altLang="en-US" sz="1400" b="1" dirty="0">
                <a:solidFill>
                  <a:schemeClr val="tx1"/>
                </a:solidFill>
                <a:latin typeface="BIZ UDPゴシック" panose="020B0400000000000000" pitchFamily="50" charset="-128"/>
                <a:ea typeface="BIZ UDPゴシック" panose="020B0400000000000000" pitchFamily="50" charset="-128"/>
              </a:rPr>
              <a:t>オペレーションの検証</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EXPO</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Vertiport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を拠点としたデモフライトの実施</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運航事業者：　３運航事業者（丸紅、ＳｋｙＤｒｉｖｅ、ＡＮＡホールディングス</a:t>
            </a:r>
            <a:r>
              <a:rPr kumimoji="1" lang="en-US" altLang="ja-JP" sz="1200" dirty="0">
                <a:solidFill>
                  <a:schemeClr val="tx1"/>
                </a:solidFill>
                <a:latin typeface="BIZ UDPゴシック" panose="020B0400000000000000" pitchFamily="50" charset="-128"/>
                <a:ea typeface="BIZ UDPゴシック" panose="020B0400000000000000" pitchFamily="50" charset="-128"/>
              </a:rPr>
              <a:t>/Joby Aviation</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実施回数：　</a:t>
            </a:r>
            <a:r>
              <a:rPr kumimoji="1" lang="en-US" altLang="ja-JP" sz="1200" dirty="0">
                <a:solidFill>
                  <a:schemeClr val="tx1"/>
                </a:solidFill>
                <a:latin typeface="BIZ UDPゴシック" panose="020B0400000000000000" pitchFamily="50" charset="-128"/>
                <a:ea typeface="BIZ UDPゴシック" panose="020B0400000000000000" pitchFamily="50" charset="-128"/>
              </a:rPr>
              <a:t>81</a:t>
            </a:r>
            <a:r>
              <a:rPr kumimoji="1" lang="ja-JP" altLang="en-US" sz="1200" dirty="0">
                <a:solidFill>
                  <a:schemeClr val="tx1"/>
                </a:solidFill>
                <a:latin typeface="BIZ UDPゴシック" panose="020B0400000000000000" pitchFamily="50" charset="-128"/>
                <a:ea typeface="BIZ UDPゴシック" panose="020B0400000000000000" pitchFamily="50" charset="-128"/>
              </a:rPr>
              <a:t>回</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▶大阪港バーティポートを拠点としたデモフライトの実施</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イベントの開催</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・デモフライトの概要</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1200" dirty="0">
                <a:solidFill>
                  <a:schemeClr val="tx1"/>
                </a:solidFill>
                <a:latin typeface="BIZ UDPゴシック" panose="020B0400000000000000" pitchFamily="50" charset="-128"/>
                <a:ea typeface="BIZ UDPゴシック" panose="020B0400000000000000" pitchFamily="50" charset="-128"/>
              </a:rPr>
              <a:t>　運航事業者：　</a:t>
            </a:r>
            <a:r>
              <a:rPr kumimoji="1" lang="en-US" altLang="ja-JP" sz="1200" dirty="0">
                <a:solidFill>
                  <a:schemeClr val="tx1"/>
                </a:solidFill>
                <a:latin typeface="BIZ UDPゴシック" panose="020B0400000000000000" pitchFamily="50" charset="-128"/>
                <a:ea typeface="BIZ UDPゴシック" panose="020B0400000000000000" pitchFamily="50" charset="-128"/>
              </a:rPr>
              <a:t>SkyDrive</a:t>
            </a:r>
          </a:p>
          <a:p>
            <a:pPr marL="92075"/>
            <a:r>
              <a:rPr kumimoji="1" lang="ja-JP" altLang="en-US" sz="1200" dirty="0">
                <a:solidFill>
                  <a:schemeClr val="tx1"/>
                </a:solidFill>
                <a:latin typeface="BIZ UDPゴシック" panose="020B0400000000000000" pitchFamily="50" charset="-128"/>
                <a:ea typeface="BIZ UDPゴシック" panose="020B0400000000000000" pitchFamily="50" charset="-128"/>
              </a:rPr>
              <a:t>　機体：　</a:t>
            </a:r>
            <a:r>
              <a:rPr kumimoji="1" lang="en-US" altLang="ja-JP" sz="1200" dirty="0">
                <a:solidFill>
                  <a:schemeClr val="tx1"/>
                </a:solidFill>
                <a:latin typeface="BIZ UDPゴシック" panose="020B0400000000000000" pitchFamily="50" charset="-128"/>
                <a:ea typeface="BIZ UDPゴシック" panose="020B0400000000000000" pitchFamily="50" charset="-128"/>
              </a:rPr>
              <a:t>SD-05</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SkyDrive</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1200" dirty="0">
                <a:solidFill>
                  <a:schemeClr val="tx1"/>
                </a:solidFill>
                <a:latin typeface="BIZ UDPゴシック" panose="020B0400000000000000" pitchFamily="50" charset="-128"/>
                <a:ea typeface="BIZ UDPゴシック" panose="020B0400000000000000" pitchFamily="50" charset="-128"/>
              </a:rPr>
              <a:t>　実施時期：９月　回数：</a:t>
            </a:r>
            <a:r>
              <a:rPr kumimoji="1" lang="en-US" altLang="ja-JP" sz="1200" dirty="0">
                <a:solidFill>
                  <a:schemeClr val="tx1"/>
                </a:solidFill>
                <a:latin typeface="BIZ UDPゴシック" panose="020B0400000000000000" pitchFamily="50" charset="-128"/>
                <a:ea typeface="BIZ UDPゴシック" panose="020B0400000000000000" pitchFamily="50" charset="-128"/>
              </a:rPr>
              <a:t>17</a:t>
            </a:r>
            <a:r>
              <a:rPr kumimoji="1" lang="ja-JP" altLang="en-US" sz="1200" dirty="0">
                <a:solidFill>
                  <a:schemeClr val="tx1"/>
                </a:solidFill>
                <a:latin typeface="BIZ UDPゴシック" panose="020B0400000000000000" pitchFamily="50" charset="-128"/>
                <a:ea typeface="BIZ UDPゴシック" panose="020B0400000000000000" pitchFamily="50" charset="-128"/>
              </a:rPr>
              <a:t>回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・イベントの概要</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空飛ぶクルマに関連したセミナーや、モックアップや</a:t>
            </a:r>
            <a:r>
              <a:rPr kumimoji="1" lang="en-US" altLang="ja-JP" sz="1200" dirty="0">
                <a:solidFill>
                  <a:schemeClr val="tx1"/>
                </a:solidFill>
                <a:latin typeface="BIZ UDPゴシック" panose="020B0400000000000000" pitchFamily="50" charset="-128"/>
                <a:ea typeface="BIZ UDPゴシック" panose="020B0400000000000000" pitchFamily="50" charset="-128"/>
              </a:rPr>
              <a:t>VR</a:t>
            </a:r>
            <a:r>
              <a:rPr kumimoji="1" lang="ja-JP" altLang="en-US" sz="1200" dirty="0">
                <a:solidFill>
                  <a:schemeClr val="tx1"/>
                </a:solidFill>
                <a:latin typeface="BIZ UDPゴシック" panose="020B0400000000000000" pitchFamily="50" charset="-128"/>
                <a:ea typeface="BIZ UDPゴシック" panose="020B0400000000000000" pitchFamily="50" charset="-128"/>
              </a:rPr>
              <a:t>を活用した搭乗体験　等</a:t>
            </a:r>
            <a:endParaRPr kumimoji="1" lang="zh-TW"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3E58181-33CF-49C8-9E76-C1561D177C87}"/>
              </a:ext>
            </a:extLst>
          </p:cNvPr>
          <p:cNvSpPr/>
          <p:nvPr/>
        </p:nvSpPr>
        <p:spPr>
          <a:xfrm>
            <a:off x="-68577" y="3027813"/>
            <a:ext cx="4310945" cy="24985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400" b="1" dirty="0">
                <a:solidFill>
                  <a:prstClr val="black"/>
                </a:solidFill>
                <a:latin typeface="BIZ UDPゴシック" panose="020B0400000000000000" pitchFamily="50" charset="-128"/>
                <a:ea typeface="BIZ UDPゴシック" panose="020B0400000000000000" pitchFamily="50" charset="-128"/>
              </a:rPr>
              <a:t>▶空飛ぶ</a:t>
            </a:r>
            <a:r>
              <a:rPr lang="ja-JP" altLang="en-US" sz="1400" b="1" dirty="0">
                <a:solidFill>
                  <a:prstClr val="black"/>
                </a:solidFill>
                <a:latin typeface="BIZ UDPゴシック" panose="020B0400000000000000" pitchFamily="50" charset="-128"/>
                <a:ea typeface="BIZ UDPゴシック" panose="020B0400000000000000" pitchFamily="50" charset="-128"/>
              </a:rPr>
              <a:t>クルマ専用の離着陸場の整備と運用</a:t>
            </a:r>
            <a:endParaRPr lang="ja-JP" altLang="en-US" sz="1400" dirty="0">
              <a:latin typeface="BIZ UDPゴシック" panose="020B0400000000000000" pitchFamily="50" charset="-128"/>
              <a:ea typeface="BIZ UDPゴシック" panose="020B0400000000000000" pitchFamily="50" charset="-128"/>
            </a:endParaRPr>
          </a:p>
        </p:txBody>
      </p:sp>
      <p:pic>
        <p:nvPicPr>
          <p:cNvPr id="27" name="図 26">
            <a:extLst>
              <a:ext uri="{FF2B5EF4-FFF2-40B4-BE49-F238E27FC236}">
                <a16:creationId xmlns:a16="http://schemas.microsoft.com/office/drawing/2014/main" id="{4DAECC01-9217-42E1-BA79-C3847F33227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1625" y="5188102"/>
            <a:ext cx="2463180" cy="1630895"/>
          </a:xfrm>
          <a:prstGeom prst="rect">
            <a:avLst/>
          </a:prstGeom>
        </p:spPr>
      </p:pic>
      <p:pic>
        <p:nvPicPr>
          <p:cNvPr id="28" name="図 27">
            <a:extLst>
              <a:ext uri="{FF2B5EF4-FFF2-40B4-BE49-F238E27FC236}">
                <a16:creationId xmlns:a16="http://schemas.microsoft.com/office/drawing/2014/main" id="{DF2969AC-E7B1-40F0-94D0-9119D82BD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3472" y="3322996"/>
            <a:ext cx="2559487" cy="1552757"/>
          </a:xfrm>
          <a:prstGeom prst="rect">
            <a:avLst/>
          </a:prstGeom>
        </p:spPr>
      </p:pic>
      <p:sp>
        <p:nvSpPr>
          <p:cNvPr id="29" name="テキスト ボックス 28">
            <a:extLst>
              <a:ext uri="{FF2B5EF4-FFF2-40B4-BE49-F238E27FC236}">
                <a16:creationId xmlns:a16="http://schemas.microsoft.com/office/drawing/2014/main" id="{92BB35A2-6698-41F8-BD4E-772C3C159DDF}"/>
              </a:ext>
            </a:extLst>
          </p:cNvPr>
          <p:cNvSpPr txBox="1"/>
          <p:nvPr/>
        </p:nvSpPr>
        <p:spPr>
          <a:xfrm>
            <a:off x="7814251" y="6802535"/>
            <a:ext cx="1625468" cy="237381"/>
          </a:xfrm>
          <a:prstGeom prst="rect">
            <a:avLst/>
          </a:prstGeom>
          <a:noFill/>
        </p:spPr>
        <p:txBody>
          <a:bodyPr wrap="square" rtlCol="0">
            <a:spAutoFit/>
          </a:bodyPr>
          <a:lstStyle/>
          <a:p>
            <a:pPr algn="r"/>
            <a:r>
              <a:rPr kumimoji="1"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Osaka</a:t>
            </a: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Metro</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F2499776-CDD1-4319-9D5E-4DC3ED31221B}"/>
              </a:ext>
            </a:extLst>
          </p:cNvPr>
          <p:cNvSpPr/>
          <p:nvPr/>
        </p:nvSpPr>
        <p:spPr>
          <a:xfrm>
            <a:off x="6717566" y="4780556"/>
            <a:ext cx="2045485"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latin typeface="BIZ UDPゴシック" panose="020B0400000000000000" pitchFamily="50" charset="-128"/>
                <a:ea typeface="BIZ UDPゴシック" panose="020B0400000000000000" pitchFamily="50" charset="-128"/>
              </a:rPr>
              <a:t>EXPO</a:t>
            </a:r>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Vertiport</a:t>
            </a:r>
            <a:endParaRPr lang="ja-JP" altLang="en-US" sz="10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235DDE94-2E0A-4302-9CAE-34F4E10EACB6}"/>
              </a:ext>
            </a:extLst>
          </p:cNvPr>
          <p:cNvSpPr/>
          <p:nvPr/>
        </p:nvSpPr>
        <p:spPr>
          <a:xfrm>
            <a:off x="6658139" y="6759188"/>
            <a:ext cx="2197451"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大阪港バーティポート</a:t>
            </a:r>
          </a:p>
        </p:txBody>
      </p:sp>
      <p:sp>
        <p:nvSpPr>
          <p:cNvPr id="21" name="テキスト ボックス 20">
            <a:extLst>
              <a:ext uri="{FF2B5EF4-FFF2-40B4-BE49-F238E27FC236}">
                <a16:creationId xmlns:a16="http://schemas.microsoft.com/office/drawing/2014/main" id="{DFF3A011-47EC-4221-8BD9-FC2FF9655DAC}"/>
              </a:ext>
            </a:extLst>
          </p:cNvPr>
          <p:cNvSpPr txBox="1"/>
          <p:nvPr/>
        </p:nvSpPr>
        <p:spPr>
          <a:xfrm>
            <a:off x="7897491" y="4836671"/>
            <a:ext cx="1625468" cy="230832"/>
          </a:xfrm>
          <a:prstGeom prst="rect">
            <a:avLst/>
          </a:prstGeom>
          <a:noFill/>
        </p:spPr>
        <p:txBody>
          <a:bodyPr wrap="square" rtlCol="0">
            <a:spAutoFit/>
          </a:bodyPr>
          <a:lstStyle/>
          <a:p>
            <a:pPr algn="r"/>
            <a:r>
              <a:rPr kumimoji="1" lang="ja-JP" altLang="en-US" sz="900" dirty="0">
                <a:latin typeface="BIZ UDPゴシック" panose="020B0400000000000000" pitchFamily="50" charset="-128"/>
                <a:ea typeface="BIZ UDPゴシック" panose="020B0400000000000000" pitchFamily="50" charset="-128"/>
              </a:rPr>
              <a:t>Ⓒオリックス株式会社</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7" name="楕円 16">
            <a:extLst>
              <a:ext uri="{FF2B5EF4-FFF2-40B4-BE49-F238E27FC236}">
                <a16:creationId xmlns:a16="http://schemas.microsoft.com/office/drawing/2014/main" id="{861BF619-03F9-4A80-8CA7-B8A0419ECC52}"/>
              </a:ext>
            </a:extLst>
          </p:cNvPr>
          <p:cNvSpPr/>
          <p:nvPr/>
        </p:nvSpPr>
        <p:spPr>
          <a:xfrm>
            <a:off x="180312" y="992639"/>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8" name="楕円 17">
            <a:extLst>
              <a:ext uri="{FF2B5EF4-FFF2-40B4-BE49-F238E27FC236}">
                <a16:creationId xmlns:a16="http://schemas.microsoft.com/office/drawing/2014/main" id="{8E0995D6-2F51-4163-8FDF-9DC0CC0307B1}"/>
              </a:ext>
            </a:extLst>
          </p:cNvPr>
          <p:cNvSpPr/>
          <p:nvPr/>
        </p:nvSpPr>
        <p:spPr>
          <a:xfrm>
            <a:off x="180312" y="2602206"/>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0" name="スライド番号プレースホルダー 2">
            <a:extLst>
              <a:ext uri="{FF2B5EF4-FFF2-40B4-BE49-F238E27FC236}">
                <a16:creationId xmlns:a16="http://schemas.microsoft.com/office/drawing/2014/main" id="{DAA949B9-28C7-43A4-85D1-F04269D9EA9F}"/>
              </a:ext>
            </a:extLst>
          </p:cNvPr>
          <p:cNvSpPr>
            <a:spLocks noGrp="1"/>
          </p:cNvSpPr>
          <p:nvPr>
            <p:ph type="sldNum" sz="quarter" idx="12"/>
          </p:nvPr>
        </p:nvSpPr>
        <p:spPr>
          <a:xfrm>
            <a:off x="8322197" y="6779568"/>
            <a:ext cx="1758428" cy="383297"/>
          </a:xfrm>
        </p:spPr>
        <p:txBody>
          <a:bodyPr/>
          <a:lstStyle/>
          <a:p>
            <a:fld id="{29F2EF1E-626E-4657-9017-205445D3C8E1}" type="slidenum">
              <a:rPr kumimoji="1" lang="ja-JP" altLang="en-US" smtClean="0"/>
              <a:t>20</a:t>
            </a:fld>
            <a:endParaRPr kumimoji="1" lang="ja-JP" altLang="en-US" dirty="0"/>
          </a:p>
        </p:txBody>
      </p:sp>
    </p:spTree>
    <p:extLst>
      <p:ext uri="{BB962C8B-B14F-4D97-AF65-F5344CB8AC3E}">
        <p14:creationId xmlns:p14="http://schemas.microsoft.com/office/powerpoint/2010/main" val="233949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02E4F4-DC27-4BD5-AF1E-475069C6D525}"/>
              </a:ext>
            </a:extLst>
          </p:cNvPr>
          <p:cNvSpPr/>
          <p:nvPr/>
        </p:nvSpPr>
        <p:spPr>
          <a:xfrm>
            <a:off x="180312" y="12033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①　空飛ぶクルマ</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pic>
        <p:nvPicPr>
          <p:cNvPr id="36" name="図 35">
            <a:extLst>
              <a:ext uri="{FF2B5EF4-FFF2-40B4-BE49-F238E27FC236}">
                <a16:creationId xmlns:a16="http://schemas.microsoft.com/office/drawing/2014/main" id="{6DB806D7-33B7-41D9-BF36-EBAFD75651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394"/>
          <a:stretch/>
        </p:blipFill>
        <p:spPr>
          <a:xfrm>
            <a:off x="931500" y="4227963"/>
            <a:ext cx="3601625" cy="2315838"/>
          </a:xfrm>
          <a:prstGeom prst="rect">
            <a:avLst/>
          </a:prstGeom>
          <a:ln>
            <a:noFill/>
          </a:ln>
          <a:effectLst>
            <a:outerShdw blurRad="63500" sx="102000" sy="102000" algn="ctr" rotWithShape="0">
              <a:prstClr val="black">
                <a:alpha val="40000"/>
              </a:prstClr>
            </a:outerShdw>
          </a:effectLst>
        </p:spPr>
      </p:pic>
      <p:sp>
        <p:nvSpPr>
          <p:cNvPr id="37" name="テキスト ボックス 36">
            <a:extLst>
              <a:ext uri="{FF2B5EF4-FFF2-40B4-BE49-F238E27FC236}">
                <a16:creationId xmlns:a16="http://schemas.microsoft.com/office/drawing/2014/main" id="{58FDC5F3-4C02-4CF4-A184-F36992A0B491}"/>
              </a:ext>
            </a:extLst>
          </p:cNvPr>
          <p:cNvSpPr txBox="1"/>
          <p:nvPr/>
        </p:nvSpPr>
        <p:spPr>
          <a:xfrm>
            <a:off x="353395" y="3226809"/>
            <a:ext cx="4447205" cy="677108"/>
          </a:xfrm>
          <a:prstGeom prst="rect">
            <a:avLst/>
          </a:prstGeom>
          <a:noFill/>
        </p:spPr>
        <p:txBody>
          <a:bodyPr wrap="square">
            <a:spAutoFit/>
          </a:bodyPr>
          <a:lstStyle/>
          <a:p>
            <a:pPr defTabSz="756026">
              <a:defRPr/>
            </a:pPr>
            <a:r>
              <a:rPr kumimoji="1" lang="ja-JP" altLang="en-US" sz="1400" b="1" spc="83" dirty="0">
                <a:latin typeface="BIZ UDPゴシック" panose="020B0400000000000000" pitchFamily="50" charset="-128"/>
                <a:ea typeface="BIZ UDPゴシック" panose="020B0400000000000000" pitchFamily="50" charset="-128"/>
              </a:rPr>
              <a:t>▶大阪・関西でのビジネス化に向けた取組の加速</a:t>
            </a:r>
            <a:endParaRPr kumimoji="1" lang="en-US" altLang="ja-JP" sz="1400" b="1" spc="83" dirty="0">
              <a:latin typeface="BIZ UDPゴシック" panose="020B0400000000000000" pitchFamily="50" charset="-128"/>
              <a:ea typeface="BIZ UDPゴシック" panose="020B0400000000000000" pitchFamily="50" charset="-128"/>
            </a:endParaRPr>
          </a:p>
          <a:p>
            <a:pPr marL="177800" indent="-177800" defTabSz="756026">
              <a:defRPr/>
            </a:pPr>
            <a:r>
              <a:rPr kumimoji="1" lang="ja-JP" altLang="en-US" sz="1200" spc="83" dirty="0">
                <a:latin typeface="BIZ UDPゴシック" panose="020B0400000000000000" pitchFamily="50" charset="-128"/>
                <a:ea typeface="BIZ UDPゴシック" panose="020B0400000000000000" pitchFamily="50" charset="-128"/>
              </a:rPr>
              <a:t>　・大阪府・市、株式会社</a:t>
            </a:r>
            <a:r>
              <a:rPr kumimoji="1" lang="en-US" altLang="ja-JP" sz="1200" spc="83" dirty="0" err="1">
                <a:latin typeface="BIZ UDPゴシック" panose="020B0400000000000000" pitchFamily="50" charset="-128"/>
                <a:ea typeface="BIZ UDPゴシック" panose="020B0400000000000000" pitchFamily="50" charset="-128"/>
              </a:rPr>
              <a:t>Soracle</a:t>
            </a:r>
            <a:r>
              <a:rPr kumimoji="1" lang="ja-JP" altLang="en-US" sz="1200" spc="83" dirty="0">
                <a:latin typeface="BIZ UDPゴシック" panose="020B0400000000000000" pitchFamily="50" charset="-128"/>
                <a:ea typeface="BIZ UDPゴシック" panose="020B0400000000000000" pitchFamily="50" charset="-128"/>
              </a:rPr>
              <a:t>の三者で、大阪・関西エリアでのビジネス化の推進に向けた連携協定を締結</a:t>
            </a:r>
            <a:endParaRPr kumimoji="1" lang="en-US" altLang="ja-JP" sz="1200" spc="83"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4F7D2BD3-9A60-4926-8612-E5DB46D256A0}"/>
              </a:ext>
            </a:extLst>
          </p:cNvPr>
          <p:cNvSpPr txBox="1"/>
          <p:nvPr/>
        </p:nvSpPr>
        <p:spPr>
          <a:xfrm>
            <a:off x="5063981" y="3417650"/>
            <a:ext cx="4447205" cy="461665"/>
          </a:xfrm>
          <a:prstGeom prst="rect">
            <a:avLst/>
          </a:prstGeom>
          <a:noFill/>
        </p:spPr>
        <p:txBody>
          <a:bodyPr wrap="square">
            <a:spAutoFit/>
          </a:bodyPr>
          <a:lstStyle/>
          <a:p>
            <a:pPr marL="92075" indent="-92075" defTabSz="756026">
              <a:defRPr/>
            </a:pPr>
            <a:r>
              <a:rPr kumimoji="1" lang="ja-JP" altLang="en-US" sz="1200" spc="83" dirty="0">
                <a:latin typeface="BIZ UDPゴシック" panose="020B0400000000000000" pitchFamily="50" charset="-128"/>
                <a:ea typeface="BIZ UDPゴシック" panose="020B0400000000000000" pitchFamily="50" charset="-128"/>
              </a:rPr>
              <a:t>・</a:t>
            </a:r>
            <a:r>
              <a:rPr kumimoji="1" lang="en-US" altLang="ja-JP" sz="1200" spc="83" dirty="0">
                <a:latin typeface="BIZ UDPゴシック" panose="020B0400000000000000" pitchFamily="50" charset="-128"/>
                <a:ea typeface="BIZ UDPゴシック" panose="020B0400000000000000" pitchFamily="50" charset="-128"/>
              </a:rPr>
              <a:t>Osaka Metro</a:t>
            </a:r>
            <a:r>
              <a:rPr kumimoji="1" lang="ja-JP" altLang="en-US" sz="1200" spc="83" dirty="0">
                <a:latin typeface="BIZ UDPゴシック" panose="020B0400000000000000" pitchFamily="50" charset="-128"/>
                <a:ea typeface="BIZ UDPゴシック" panose="020B0400000000000000" pitchFamily="50" charset="-128"/>
              </a:rPr>
              <a:t>、株式会社</a:t>
            </a:r>
            <a:r>
              <a:rPr kumimoji="1" lang="en-US" altLang="ja-JP" sz="1200" spc="83" dirty="0">
                <a:latin typeface="BIZ UDPゴシック" panose="020B0400000000000000" pitchFamily="50" charset="-128"/>
                <a:ea typeface="BIZ UDPゴシック" panose="020B0400000000000000" pitchFamily="50" charset="-128"/>
              </a:rPr>
              <a:t>SkyDrive</a:t>
            </a:r>
            <a:r>
              <a:rPr kumimoji="1" lang="ja-JP" altLang="en-US" sz="1200" spc="83" dirty="0">
                <a:latin typeface="BIZ UDPゴシック" panose="020B0400000000000000" pitchFamily="50" charset="-128"/>
                <a:ea typeface="BIZ UDPゴシック" panose="020B0400000000000000" pitchFamily="50" charset="-128"/>
              </a:rPr>
              <a:t>が、市内４エリアを空飛ぶクルマで結ぶ「ダイヤモンドルート構想」を公表</a:t>
            </a:r>
          </a:p>
        </p:txBody>
      </p:sp>
      <p:sp>
        <p:nvSpPr>
          <p:cNvPr id="28" name="楕円 27">
            <a:extLst>
              <a:ext uri="{FF2B5EF4-FFF2-40B4-BE49-F238E27FC236}">
                <a16:creationId xmlns:a16="http://schemas.microsoft.com/office/drawing/2014/main" id="{4359E4E0-EC07-4995-8394-77CF9C9F0D39}"/>
              </a:ext>
            </a:extLst>
          </p:cNvPr>
          <p:cNvSpPr/>
          <p:nvPr/>
        </p:nvSpPr>
        <p:spPr>
          <a:xfrm flipV="1">
            <a:off x="275494" y="860062"/>
            <a:ext cx="244107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sp>
        <p:nvSpPr>
          <p:cNvPr id="40" name="正方形/長方形 39">
            <a:extLst>
              <a:ext uri="{FF2B5EF4-FFF2-40B4-BE49-F238E27FC236}">
                <a16:creationId xmlns:a16="http://schemas.microsoft.com/office/drawing/2014/main" id="{16F04FB1-1A71-4833-AE2E-1031F4E470C8}"/>
              </a:ext>
            </a:extLst>
          </p:cNvPr>
          <p:cNvSpPr/>
          <p:nvPr/>
        </p:nvSpPr>
        <p:spPr>
          <a:xfrm>
            <a:off x="353395" y="1668603"/>
            <a:ext cx="9230872" cy="773689"/>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8900" indent="-8890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・大阪・関西での商用運航をめざす事業者とのビジネス化の推進に向けた連携協定を締結</a:t>
            </a:r>
          </a:p>
          <a:p>
            <a:pPr marL="88900" indent="-8890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・複数の事業者による大阪ベイエリアや大阪市内の運航ルートに係る構想を公表</a:t>
            </a:r>
          </a:p>
        </p:txBody>
      </p:sp>
      <p:sp>
        <p:nvSpPr>
          <p:cNvPr id="42" name="ホームベース 4">
            <a:extLst>
              <a:ext uri="{FF2B5EF4-FFF2-40B4-BE49-F238E27FC236}">
                <a16:creationId xmlns:a16="http://schemas.microsoft.com/office/drawing/2014/main" id="{5BF7922B-CB1A-4E2B-82AC-E31C472F8540}"/>
              </a:ext>
            </a:extLst>
          </p:cNvPr>
          <p:cNvSpPr/>
          <p:nvPr/>
        </p:nvSpPr>
        <p:spPr bwMode="gray">
          <a:xfrm>
            <a:off x="195953" y="528321"/>
            <a:ext cx="9609178"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□商用運航に向けた基盤整備</a:t>
            </a:r>
          </a:p>
        </p:txBody>
      </p:sp>
      <p:sp>
        <p:nvSpPr>
          <p:cNvPr id="19" name="楕円 18">
            <a:extLst>
              <a:ext uri="{FF2B5EF4-FFF2-40B4-BE49-F238E27FC236}">
                <a16:creationId xmlns:a16="http://schemas.microsoft.com/office/drawing/2014/main" id="{AC6C948B-B68A-4145-A5A8-328009B42319}"/>
              </a:ext>
            </a:extLst>
          </p:cNvPr>
          <p:cNvSpPr/>
          <p:nvPr/>
        </p:nvSpPr>
        <p:spPr>
          <a:xfrm>
            <a:off x="146601" y="1090351"/>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0" name="楕円 19">
            <a:extLst>
              <a:ext uri="{FF2B5EF4-FFF2-40B4-BE49-F238E27FC236}">
                <a16:creationId xmlns:a16="http://schemas.microsoft.com/office/drawing/2014/main" id="{B1B95BB7-1E07-48CA-849F-0C7033AC46AC}"/>
              </a:ext>
            </a:extLst>
          </p:cNvPr>
          <p:cNvSpPr/>
          <p:nvPr/>
        </p:nvSpPr>
        <p:spPr>
          <a:xfrm>
            <a:off x="180312" y="2651866"/>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1" name="スライド番号プレースホルダー 2">
            <a:extLst>
              <a:ext uri="{FF2B5EF4-FFF2-40B4-BE49-F238E27FC236}">
                <a16:creationId xmlns:a16="http://schemas.microsoft.com/office/drawing/2014/main" id="{FF43B280-71F0-4985-8FBA-1E64159B3037}"/>
              </a:ext>
            </a:extLst>
          </p:cNvPr>
          <p:cNvSpPr>
            <a:spLocks noGrp="1"/>
          </p:cNvSpPr>
          <p:nvPr>
            <p:ph type="sldNum" sz="quarter" idx="12"/>
          </p:nvPr>
        </p:nvSpPr>
        <p:spPr>
          <a:xfrm>
            <a:off x="8322197" y="6779568"/>
            <a:ext cx="1758428" cy="383297"/>
          </a:xfrm>
        </p:spPr>
        <p:txBody>
          <a:bodyPr/>
          <a:lstStyle/>
          <a:p>
            <a:fld id="{29F2EF1E-626E-4657-9017-205445D3C8E1}" type="slidenum">
              <a:rPr kumimoji="1" lang="ja-JP" altLang="en-US" smtClean="0"/>
              <a:t>21</a:t>
            </a:fld>
            <a:endParaRPr kumimoji="1" lang="ja-JP" altLang="en-US" dirty="0"/>
          </a:p>
        </p:txBody>
      </p:sp>
      <p:pic>
        <p:nvPicPr>
          <p:cNvPr id="22" name="図 21">
            <a:extLst>
              <a:ext uri="{FF2B5EF4-FFF2-40B4-BE49-F238E27FC236}">
                <a16:creationId xmlns:a16="http://schemas.microsoft.com/office/drawing/2014/main" id="{3F5BDA24-69A1-4FAC-9A5D-B9C9790634CC}"/>
              </a:ext>
            </a:extLst>
          </p:cNvPr>
          <p:cNvPicPr>
            <a:picLocks noChangeAspect="1"/>
          </p:cNvPicPr>
          <p:nvPr/>
        </p:nvPicPr>
        <p:blipFill>
          <a:blip r:embed="rId3"/>
          <a:stretch>
            <a:fillRect/>
          </a:stretch>
        </p:blipFill>
        <p:spPr>
          <a:xfrm>
            <a:off x="5348560" y="4227963"/>
            <a:ext cx="3660424" cy="2315838"/>
          </a:xfrm>
          <a:prstGeom prst="rect">
            <a:avLst/>
          </a:prstGeom>
        </p:spPr>
      </p:pic>
    </p:spTree>
    <p:extLst>
      <p:ext uri="{BB962C8B-B14F-4D97-AF65-F5344CB8AC3E}">
        <p14:creationId xmlns:p14="http://schemas.microsoft.com/office/powerpoint/2010/main" val="314530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436059714"/>
              </p:ext>
            </p:extLst>
          </p:nvPr>
        </p:nvGraphicFramePr>
        <p:xfrm>
          <a:off x="287706" y="1015282"/>
          <a:ext cx="9587042" cy="5405414"/>
        </p:xfrm>
        <a:graphic>
          <a:graphicData uri="http://schemas.openxmlformats.org/drawingml/2006/table">
            <a:tbl>
              <a:tblPr>
                <a:tableStyleId>{2D5ABB26-0587-4C30-8999-92F81FD0307C}</a:tableStyleId>
              </a:tblPr>
              <a:tblGrid>
                <a:gridCol w="2493456">
                  <a:extLst>
                    <a:ext uri="{9D8B030D-6E8A-4147-A177-3AD203B41FA5}">
                      <a16:colId xmlns:a16="http://schemas.microsoft.com/office/drawing/2014/main" val="901775203"/>
                    </a:ext>
                  </a:extLst>
                </a:gridCol>
                <a:gridCol w="3182499">
                  <a:extLst>
                    <a:ext uri="{9D8B030D-6E8A-4147-A177-3AD203B41FA5}">
                      <a16:colId xmlns:a16="http://schemas.microsoft.com/office/drawing/2014/main" val="2895380761"/>
                    </a:ext>
                  </a:extLst>
                </a:gridCol>
                <a:gridCol w="3911087">
                  <a:extLst>
                    <a:ext uri="{9D8B030D-6E8A-4147-A177-3AD203B41FA5}">
                      <a16:colId xmlns:a16="http://schemas.microsoft.com/office/drawing/2014/main" val="925580270"/>
                    </a:ext>
                  </a:extLst>
                </a:gridCol>
              </a:tblGrid>
              <a:tr h="5219979">
                <a:tc>
                  <a:txBody>
                    <a:bodyPr/>
                    <a:lstStyle/>
                    <a:p>
                      <a:pPr marL="0" indent="0">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□自動運転の社会実装</a:t>
                      </a:r>
                    </a:p>
                    <a:p>
                      <a:pPr marL="84138" indent="-84138">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・自動運転での移動サービスが普及拡大</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□万博会場内外での自動運転の社会実装</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（会場内・会場外からのアクセス）</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▶自動運転を支援する路車協調及び必要な</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インフラ設備の整備</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defTabSz="443194">
                        <a:defRPr/>
                      </a:pPr>
                      <a:r>
                        <a:rPr lang="ja-JP" altLang="en-US" sz="1100" b="0" dirty="0">
                          <a:solidFill>
                            <a:schemeClr val="tx1"/>
                          </a:solidFill>
                          <a:latin typeface="BIZ UDPゴシック" panose="020B0400000000000000" pitchFamily="50" charset="-128"/>
                          <a:ea typeface="BIZ UDPゴシック" panose="020B0400000000000000" pitchFamily="50" charset="-128"/>
                        </a:rPr>
                        <a:t>▶万博での</a:t>
                      </a:r>
                      <a:r>
                        <a:rPr lang="ja-JP" altLang="en-US" sz="1100" dirty="0">
                          <a:solidFill>
                            <a:schemeClr val="tx1"/>
                          </a:solidFill>
                          <a:latin typeface="BIZ UDPゴシック" panose="020B0400000000000000" pitchFamily="50" charset="-128"/>
                          <a:ea typeface="BIZ UDPゴシック" panose="020B0400000000000000" pitchFamily="50" charset="-128"/>
                        </a:rPr>
                        <a:t>来場者輸送を担う一部のバスについて、</a:t>
                      </a:r>
                      <a:r>
                        <a:rPr lang="ja-JP" altLang="en-US" sz="1100" b="0" dirty="0">
                          <a:solidFill>
                            <a:schemeClr val="tx1"/>
                          </a:solidFill>
                          <a:latin typeface="BIZ UDPゴシック" panose="020B0400000000000000" pitchFamily="50" charset="-128"/>
                          <a:ea typeface="BIZ UDPゴシック" panose="020B0400000000000000" pitchFamily="50" charset="-128"/>
                        </a:rPr>
                        <a:t>高速道路や一般道等の</a:t>
                      </a:r>
                      <a:r>
                        <a:rPr lang="en-US" altLang="ja-JP" sz="1100" b="0" dirty="0">
                          <a:solidFill>
                            <a:schemeClr val="tx1"/>
                          </a:solidFill>
                          <a:latin typeface="BIZ UDPゴシック" panose="020B0400000000000000" pitchFamily="50" charset="-128"/>
                          <a:ea typeface="BIZ UDPゴシック" panose="020B0400000000000000" pitchFamily="50" charset="-128"/>
                        </a:rPr>
                        <a:t>3</a:t>
                      </a:r>
                      <a:r>
                        <a:rPr lang="ja-JP" altLang="en-US" sz="1100" b="0" dirty="0">
                          <a:solidFill>
                            <a:schemeClr val="tx1"/>
                          </a:solidFill>
                          <a:latin typeface="BIZ UDPゴシック" panose="020B0400000000000000" pitchFamily="50" charset="-128"/>
                          <a:ea typeface="BIZ UDPゴシック" panose="020B0400000000000000" pitchFamily="50" charset="-128"/>
                        </a:rPr>
                        <a:t>つのルートの自動運転</a:t>
                      </a:r>
                      <a:r>
                        <a:rPr lang="ja-JP" altLang="en-US" sz="1100" dirty="0">
                          <a:solidFill>
                            <a:schemeClr val="tx1"/>
                          </a:solidFill>
                          <a:latin typeface="BIZ UDPゴシック" panose="020B0400000000000000" pitchFamily="50" charset="-128"/>
                          <a:ea typeface="BIZ UDPゴシック" panose="020B0400000000000000" pitchFamily="50" charset="-128"/>
                        </a:rPr>
                        <a:t>（国内初となる一般道における大型</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バスでの自動運転レベル４を含む）</a:t>
                      </a:r>
                      <a:r>
                        <a:rPr lang="ja-JP" altLang="en-US" sz="1100" b="0" dirty="0">
                          <a:solidFill>
                            <a:schemeClr val="tx1"/>
                          </a:solidFill>
                          <a:latin typeface="BIZ UDPゴシック" panose="020B0400000000000000" pitchFamily="50" charset="-128"/>
                          <a:ea typeface="BIZ UDPゴシック" panose="020B0400000000000000" pitchFamily="50" charset="-128"/>
                        </a:rPr>
                        <a:t>を実施</a:t>
                      </a:r>
                      <a:endParaRPr lang="en-US" altLang="ja-JP" sz="1100" b="0" strike="sngStrike"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▶ルートごとに異なるバス車両で、運行ダイヤに基づいた走行を行い、システムの不具合への対応も含め、自動運転に関する様々な知見を蓄積</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来場者に次世代モビリティ技術を体験してもらうことで、自動運転への理解を促進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443194" rtl="0" eaLnBrk="1" fontAlgn="auto" latinLnBrk="0" hangingPunct="1">
                        <a:lnSpc>
                          <a:spcPct val="100000"/>
                        </a:lnSpc>
                        <a:spcBef>
                          <a:spcPts val="0"/>
                        </a:spcBef>
                        <a:spcAft>
                          <a:spcPts val="0"/>
                        </a:spcAft>
                        <a:buClrTx/>
                        <a:buSzTx/>
                        <a:buFontTx/>
                        <a:buNone/>
                        <a:tabLst/>
                        <a:defRPr/>
                      </a:pP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□万博会場内外での自動運転の社会実装</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　（南河内エリア）</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a:solidFill>
                            <a:schemeClr val="tx1"/>
                          </a:solidFill>
                          <a:latin typeface="BIZ UDPゴシック" panose="020B0400000000000000" pitchFamily="50" charset="-128"/>
                          <a:ea typeface="BIZ UDPゴシック" panose="020B0400000000000000" pitchFamily="50" charset="-128"/>
                        </a:rPr>
                        <a:t>Osaka Metro</a:t>
                      </a:r>
                      <a:r>
                        <a:rPr lang="ja-JP" altLang="en-US" sz="1100" b="0" dirty="0">
                          <a:solidFill>
                            <a:schemeClr val="tx1"/>
                          </a:solidFill>
                          <a:latin typeface="BIZ UDPゴシック" panose="020B0400000000000000" pitchFamily="50" charset="-128"/>
                          <a:ea typeface="BIZ UDPゴシック" panose="020B0400000000000000" pitchFamily="50" charset="-128"/>
                        </a:rPr>
                        <a:t>と連携協定を締結し、</a:t>
                      </a:r>
                      <a:r>
                        <a:rPr lang="ja-JP" altLang="en-US" sz="1100" b="0" strike="noStrike" dirty="0">
                          <a:solidFill>
                            <a:schemeClr val="tx1"/>
                          </a:solidFill>
                          <a:latin typeface="BIZ UDPゴシック" panose="020B0400000000000000" pitchFamily="50" charset="-128"/>
                          <a:ea typeface="BIZ UDPゴシック" panose="020B0400000000000000" pitchFamily="50" charset="-128"/>
                        </a:rPr>
                        <a:t>自動運転バスの実証実験等にかかる</a:t>
                      </a:r>
                      <a:r>
                        <a:rPr lang="ja-JP" altLang="en-US" sz="1100" b="0" dirty="0">
                          <a:solidFill>
                            <a:schemeClr val="tx1"/>
                          </a:solidFill>
                          <a:latin typeface="BIZ UDPゴシック" panose="020B0400000000000000" pitchFamily="50" charset="-128"/>
                          <a:ea typeface="BIZ UDPゴシック" panose="020B0400000000000000" pitchFamily="50" charset="-128"/>
                        </a:rPr>
                        <a:t>協力体制を構築</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en-US" altLang="ja-JP" sz="1100" b="0" dirty="0">
                          <a:solidFill>
                            <a:schemeClr val="tx1"/>
                          </a:solidFill>
                          <a:latin typeface="BIZ UDPゴシック" panose="020B0400000000000000" pitchFamily="50" charset="-128"/>
                          <a:ea typeface="BIZ UDPゴシック" panose="020B0400000000000000" pitchFamily="50" charset="-128"/>
                        </a:rPr>
                        <a:t>(</a:t>
                      </a:r>
                      <a:r>
                        <a:rPr lang="ja-JP" altLang="en-US" sz="1100" b="0" dirty="0">
                          <a:solidFill>
                            <a:schemeClr val="tx1"/>
                          </a:solidFill>
                          <a:latin typeface="BIZ UDPゴシック" panose="020B0400000000000000" pitchFamily="50" charset="-128"/>
                          <a:ea typeface="BIZ UDPゴシック" panose="020B0400000000000000" pitchFamily="50" charset="-128"/>
                        </a:rPr>
                        <a:t>令和</a:t>
                      </a:r>
                      <a:r>
                        <a:rPr lang="en-US" altLang="ja-JP" sz="1100" b="0" dirty="0">
                          <a:solidFill>
                            <a:schemeClr val="tx1"/>
                          </a:solidFill>
                          <a:latin typeface="BIZ UDPゴシック" panose="020B0400000000000000" pitchFamily="50" charset="-128"/>
                          <a:ea typeface="BIZ UDPゴシック" panose="020B0400000000000000" pitchFamily="50" charset="-128"/>
                        </a:rPr>
                        <a:t>6</a:t>
                      </a:r>
                      <a:r>
                        <a:rPr lang="ja-JP" altLang="en-US" sz="1100" b="0" dirty="0">
                          <a:solidFill>
                            <a:schemeClr val="tx1"/>
                          </a:solidFill>
                          <a:latin typeface="BIZ UDPゴシック" panose="020B0400000000000000" pitchFamily="50" charset="-128"/>
                          <a:ea typeface="BIZ UDPゴシック" panose="020B0400000000000000" pitchFamily="50" charset="-128"/>
                        </a:rPr>
                        <a:t>年</a:t>
                      </a:r>
                      <a:r>
                        <a:rPr lang="en-US" altLang="ja-JP" sz="1100" b="0" dirty="0">
                          <a:solidFill>
                            <a:schemeClr val="tx1"/>
                          </a:solidFill>
                          <a:latin typeface="BIZ UDPゴシック" panose="020B0400000000000000" pitchFamily="50" charset="-128"/>
                          <a:ea typeface="BIZ UDPゴシック" panose="020B0400000000000000" pitchFamily="50" charset="-128"/>
                        </a:rPr>
                        <a:t>3</a:t>
                      </a:r>
                      <a:r>
                        <a:rPr lang="ja-JP" altLang="en-US" sz="1100" b="0" dirty="0">
                          <a:solidFill>
                            <a:schemeClr val="tx1"/>
                          </a:solidFill>
                          <a:latin typeface="BIZ UDPゴシック" panose="020B0400000000000000" pitchFamily="50" charset="-128"/>
                          <a:ea typeface="BIZ UDPゴシック" panose="020B0400000000000000" pitchFamily="50" charset="-128"/>
                        </a:rPr>
                        <a:t>月</a:t>
                      </a:r>
                      <a:r>
                        <a:rPr lang="en-US" altLang="ja-JP" sz="1100" b="0" dirty="0">
                          <a:solidFill>
                            <a:schemeClr val="tx1"/>
                          </a:solidFill>
                          <a:latin typeface="BIZ UDPゴシック" panose="020B0400000000000000" pitchFamily="50" charset="-128"/>
                          <a:ea typeface="BIZ UDPゴシック" panose="020B0400000000000000" pitchFamily="50" charset="-128"/>
                        </a:rPr>
                        <a:t>)</a:t>
                      </a:r>
                    </a:p>
                    <a:p>
                      <a:pPr marL="87313" marR="0" lvl="0" indent="-87313"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▶「新モビリティ導入検討協議会」において、乗客乗車での実証実験に関する運行計画案をとりまとめ</a:t>
                      </a:r>
                      <a:r>
                        <a:rPr lang="ja-JP" altLang="ja-JP" sz="1100" b="0" i="0" u="none" strike="noStrike" noProof="0" dirty="0">
                          <a:solidFill>
                            <a:schemeClr val="tx1"/>
                          </a:solidFill>
                          <a:latin typeface="BIZ UDPゴシック" panose="020B0400000000000000" pitchFamily="50" charset="-128"/>
                          <a:ea typeface="BIZ UDPゴシック"/>
                        </a:rPr>
                        <a:t>（令和7年1月）</a:t>
                      </a:r>
                      <a:endParaRPr lang="en-US" altLang="ja-JP" sz="1100" b="0" strike="sngStrike"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▶自動運転での走行準備として、３</a:t>
                      </a:r>
                      <a:r>
                        <a:rPr lang="en-US" altLang="ja-JP" sz="1100" b="0" dirty="0">
                          <a:solidFill>
                            <a:schemeClr val="tx1"/>
                          </a:solidFill>
                          <a:latin typeface="BIZ UDPゴシック" panose="020B0400000000000000" pitchFamily="50" charset="-128"/>
                          <a:ea typeface="BIZ UDPゴシック" panose="020B0400000000000000" pitchFamily="50" charset="-128"/>
                        </a:rPr>
                        <a:t>D</a:t>
                      </a:r>
                      <a:r>
                        <a:rPr lang="ja-JP" altLang="en-US" sz="1100" b="0" dirty="0">
                          <a:solidFill>
                            <a:schemeClr val="tx1"/>
                          </a:solidFill>
                          <a:latin typeface="BIZ UDPゴシック" panose="020B0400000000000000" pitchFamily="50" charset="-128"/>
                          <a:ea typeface="BIZ UDPゴシック" panose="020B0400000000000000" pitchFamily="50" charset="-128"/>
                        </a:rPr>
                        <a:t>マップ作製</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及び道路区画線を整備し、走行試験を実施</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ja-JP" sz="1100" b="0" i="0" u="none" strike="noStrike" noProof="0" dirty="0">
                          <a:solidFill>
                            <a:schemeClr val="tx1"/>
                          </a:solidFill>
                          <a:latin typeface="BIZ UDPゴシック" panose="020B0400000000000000" pitchFamily="50" charset="-128"/>
                          <a:ea typeface="BIZ UDPゴシック"/>
                        </a:rPr>
                        <a:t>（令和7年3月）</a:t>
                      </a:r>
                      <a:endParaRPr lang="en-US" altLang="ja-JP" sz="1100" b="0" strike="sngStrike"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▶実証運行ルート上のリスクアセスメント調査を</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実施</a:t>
                      </a:r>
                      <a:r>
                        <a:rPr lang="ja-JP" altLang="ja-JP" sz="1100" b="0" i="0" u="none" strike="noStrike" noProof="0" dirty="0">
                          <a:solidFill>
                            <a:schemeClr val="tx1"/>
                          </a:solidFill>
                          <a:latin typeface="BIZ UDPゴシック" panose="020B0400000000000000" pitchFamily="50" charset="-128"/>
                          <a:ea typeface="BIZ UDPゴシック"/>
                        </a:rPr>
                        <a:t>(令和7年6〜7月)</a:t>
                      </a:r>
                      <a:r>
                        <a:rPr lang="ja-JP" altLang="en-US" sz="1100" b="0" dirty="0">
                          <a:solidFill>
                            <a:schemeClr val="tx1"/>
                          </a:solidFill>
                          <a:latin typeface="BIZ UDPゴシック" panose="020B0400000000000000" pitchFamily="50" charset="-128"/>
                          <a:ea typeface="BIZ UDPゴシック" panose="020B0400000000000000" pitchFamily="50" charset="-128"/>
                        </a:rPr>
                        <a:t>し、調査結果に基づき対応策を検討</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▶自動運転に関する地域理解を深めるため、継続して機運醸成の取組を実施</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defTabSz="465247">
                        <a:defRPr/>
                      </a:pPr>
                      <a:r>
                        <a:rPr lang="ja-JP" altLang="en-US" sz="1200" b="1" dirty="0">
                          <a:solidFill>
                            <a:schemeClr val="tx1"/>
                          </a:solidFill>
                          <a:latin typeface="BIZ UDPゴシック" panose="020B0400000000000000" pitchFamily="50" charset="-128"/>
                          <a:ea typeface="BIZ UDPゴシック" panose="020B0400000000000000" pitchFamily="50" charset="-128"/>
                        </a:rPr>
                        <a:t>□大阪市域での社会実装</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465247"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万博会期中の運行状況を基に技術的な知見や社会的受容性について検証し、自動運転の社会実装</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に取り組む</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defTabSz="465247">
                        <a:defRP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4138" indent="-84138" defTabSz="465247">
                        <a:defRPr/>
                      </a:pPr>
                      <a:r>
                        <a:rPr lang="ja-JP" altLang="en-US" sz="1200" b="1" dirty="0">
                          <a:solidFill>
                            <a:schemeClr val="tx1"/>
                          </a:solidFill>
                          <a:latin typeface="BIZ UDPゴシック" panose="020B0400000000000000" pitchFamily="50" charset="-128"/>
                          <a:ea typeface="BIZ UDPゴシック" panose="020B0400000000000000" pitchFamily="50" charset="-128"/>
                        </a:rPr>
                        <a:t>□南河内エリア他での社会実装</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465247"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①南河内エリアでの実証実験</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4138" indent="-84138" defTabSz="465247">
                        <a:defRPr/>
                      </a:pPr>
                      <a:r>
                        <a:rPr lang="ja-JP" altLang="en-US" sz="1100" dirty="0">
                          <a:solidFill>
                            <a:schemeClr val="tx1"/>
                          </a:solidFill>
                          <a:latin typeface="BIZ UDPゴシック" panose="020B0400000000000000" pitchFamily="50" charset="-128"/>
                          <a:ea typeface="BIZ UDPゴシック" panose="020B0400000000000000" pitchFamily="50" charset="-128"/>
                        </a:rPr>
                        <a:t>・万博のレガシーとして、令和８年度から南河内地域において乗客乗車による自動運転バス実証運行を開始</a:t>
                      </a:r>
                    </a:p>
                    <a:p>
                      <a:pPr marL="84138" indent="-84138" defTabSz="465247">
                        <a:defRPr/>
                      </a:pPr>
                      <a:r>
                        <a:rPr lang="ja-JP" altLang="en-US" sz="1100" dirty="0">
                          <a:solidFill>
                            <a:schemeClr val="tx1"/>
                          </a:solidFill>
                          <a:latin typeface="BIZ UDPゴシック" panose="020B0400000000000000" pitchFamily="50" charset="-128"/>
                          <a:ea typeface="BIZ UDPゴシック" panose="020B0400000000000000" pitchFamily="50" charset="-128"/>
                        </a:rPr>
                        <a:t>・３か年程度、乗客乗車による実証実験を繰り返し、段階的に全ての実証運行区間において自動運転レベル４への到達をめざす</a:t>
                      </a:r>
                    </a:p>
                    <a:p>
                      <a:pPr marL="84138" indent="-84138" defTabSz="465247">
                        <a:defRPr/>
                      </a:pPr>
                      <a:r>
                        <a:rPr lang="ja-JP" altLang="en-US" sz="1100" dirty="0">
                          <a:solidFill>
                            <a:schemeClr val="tx1"/>
                          </a:solidFill>
                          <a:latin typeface="BIZ UDPゴシック" panose="020B0400000000000000" pitchFamily="50" charset="-128"/>
                          <a:ea typeface="BIZ UDPゴシック" panose="020B0400000000000000" pitchFamily="50" charset="-128"/>
                        </a:rPr>
                        <a:t>・自動運転バスの取組や安全性における地域理解獲得のためのイベント開催等を通じた社会受容性の向上</a:t>
                      </a:r>
                    </a:p>
                    <a:p>
                      <a:pPr marL="84138" indent="-84138" defTabSz="465247">
                        <a:defRPr/>
                      </a:pPr>
                      <a:r>
                        <a:rPr lang="ja-JP" altLang="en-US" sz="1100" dirty="0">
                          <a:solidFill>
                            <a:schemeClr val="tx1"/>
                          </a:solidFill>
                          <a:latin typeface="BIZ UDPゴシック" panose="020B0400000000000000" pitchFamily="50" charset="-128"/>
                          <a:ea typeface="BIZ UDPゴシック" panose="020B0400000000000000" pitchFamily="50" charset="-128"/>
                        </a:rPr>
                        <a:t>②府内市町村への横展開</a:t>
                      </a:r>
                    </a:p>
                    <a:p>
                      <a:pPr marL="84138" indent="-84138" defTabSz="465247">
                        <a:defRPr/>
                      </a:pPr>
                      <a:r>
                        <a:rPr lang="ja-JP" altLang="en-US" sz="1100" dirty="0">
                          <a:solidFill>
                            <a:schemeClr val="tx1"/>
                          </a:solidFill>
                          <a:latin typeface="BIZ UDPゴシック" panose="020B0400000000000000" pitchFamily="50" charset="-128"/>
                          <a:ea typeface="BIZ UDPゴシック" panose="020B0400000000000000" pitchFamily="50" charset="-128"/>
                        </a:rPr>
                        <a:t>・実証実験の結果や、自動運転バス導入ノウハウを府内市町村にフィードバックすることで、自動運転バスを活用した</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持続可能な地域公共交通の実現に向けて取り組む市町村を支援</a:t>
                      </a:r>
                    </a:p>
                    <a:p>
                      <a:pPr marL="84138" indent="-84138" defTabSz="465247">
                        <a:defRP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BIZ UDPゴシック" panose="020B0400000000000000" pitchFamily="50" charset="-128"/>
                          <a:ea typeface="BIZ UDPゴシック" panose="020B0400000000000000" pitchFamily="50" charset="-128"/>
                        </a:rPr>
                        <a:t>◆国への要望事項</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・自動運転バス導入に向けた取組支援</a:t>
                      </a:r>
                    </a:p>
                    <a:p>
                      <a:pPr marL="84138" indent="-84138"/>
                      <a:r>
                        <a:rPr kumimoji="1" lang="ja-JP" altLang="en-US" sz="1100" dirty="0">
                          <a:solidFill>
                            <a:schemeClr val="tx1"/>
                          </a:solidFill>
                          <a:latin typeface="BIZ UDPゴシック" panose="020B0400000000000000" pitchFamily="50" charset="-128"/>
                          <a:ea typeface="BIZ UDPゴシック" panose="020B0400000000000000" pitchFamily="50" charset="-128"/>
                        </a:rPr>
                        <a:t>・路側センサー等のインフラ整備及び運行事業者に対する</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実証・実装運行等に対する財政支援</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defTabSz="465247">
                        <a:defRPr/>
                      </a:pPr>
                      <a:r>
                        <a:rPr lang="ja-JP" altLang="en-US" sz="1100" dirty="0">
                          <a:solidFill>
                            <a:schemeClr val="tx1"/>
                          </a:solidFill>
                          <a:latin typeface="BIZ UDPゴシック" panose="020B0400000000000000" pitchFamily="50" charset="-128"/>
                          <a:ea typeface="BIZ UDPゴシック" panose="020B0400000000000000" pitchFamily="50" charset="-128"/>
                        </a:rPr>
                        <a:t>・歩</a:t>
                      </a:r>
                      <a:r>
                        <a:rPr lang="ja-JP" altLang="en-US" sz="1100" strike="noStrike" dirty="0">
                          <a:solidFill>
                            <a:schemeClr val="tx1"/>
                          </a:solidFill>
                          <a:latin typeface="BIZ UDPゴシック" panose="020B0400000000000000" pitchFamily="50" charset="-128"/>
                          <a:ea typeface="BIZ UDPゴシック"/>
                        </a:rPr>
                        <a:t>道</a:t>
                      </a:r>
                      <a:r>
                        <a:rPr lang="ja-JP" altLang="en-US" sz="1100" dirty="0">
                          <a:solidFill>
                            <a:schemeClr val="tx1"/>
                          </a:solidFill>
                          <a:latin typeface="BIZ UDPゴシック" panose="020B0400000000000000" pitchFamily="50" charset="-128"/>
                          <a:ea typeface="BIZ UDPゴシック" panose="020B0400000000000000" pitchFamily="50" charset="-128"/>
                        </a:rPr>
                        <a:t>未整備等の道路における自動運転レベル４許可基準の早急な明確化</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defTabSz="465247">
                        <a:defRPr/>
                      </a:pPr>
                      <a:r>
                        <a:rPr lang="ja-JP" altLang="en-US" sz="1100" dirty="0">
                          <a:solidFill>
                            <a:schemeClr val="tx1"/>
                          </a:solidFill>
                          <a:latin typeface="BIZ UDPゴシック" panose="020B0400000000000000" pitchFamily="50" charset="-128"/>
                          <a:ea typeface="BIZ UDPゴシック" panose="020B0400000000000000" pitchFamily="50" charset="-128"/>
                        </a:rPr>
                        <a:t>・実装に向けた社会的ルールの整備</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461665"/>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世界的に開発競争が激化する自動運転を、万博会場へのアクセスや会場内の移動で実現。安全・快適な未来のモビリティ社会の体験を通じ、その後の社会実装につなげていく。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自動運転</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796522"/>
            <a:ext cx="9720000"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grpSp>
        <p:nvGrpSpPr>
          <p:cNvPr id="46" name="グループ化 45">
            <a:extLst>
              <a:ext uri="{FF2B5EF4-FFF2-40B4-BE49-F238E27FC236}">
                <a16:creationId xmlns:a16="http://schemas.microsoft.com/office/drawing/2014/main" id="{B0522736-53B6-401D-8D2F-978D14656B77}"/>
              </a:ext>
            </a:extLst>
          </p:cNvPr>
          <p:cNvGrpSpPr/>
          <p:nvPr/>
        </p:nvGrpSpPr>
        <p:grpSpPr>
          <a:xfrm>
            <a:off x="407725" y="2620686"/>
            <a:ext cx="2121593" cy="1623429"/>
            <a:chOff x="5659334" y="3141069"/>
            <a:chExt cx="2186190" cy="1755087"/>
          </a:xfrm>
        </p:grpSpPr>
        <p:pic>
          <p:nvPicPr>
            <p:cNvPr id="48" name="図 47" descr="画面の領域">
              <a:extLst>
                <a:ext uri="{FF2B5EF4-FFF2-40B4-BE49-F238E27FC236}">
                  <a16:creationId xmlns:a16="http://schemas.microsoft.com/office/drawing/2014/main" id="{81A177FE-A23D-4053-8B36-C806F146922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9334" y="3141069"/>
              <a:ext cx="2186190" cy="1755087"/>
            </a:xfrm>
            <a:prstGeom prst="rect">
              <a:avLst/>
            </a:prstGeom>
          </p:spPr>
        </p:pic>
        <p:sp>
          <p:nvSpPr>
            <p:cNvPr id="53" name="正方形/長方形 52">
              <a:extLst>
                <a:ext uri="{FF2B5EF4-FFF2-40B4-BE49-F238E27FC236}">
                  <a16:creationId xmlns:a16="http://schemas.microsoft.com/office/drawing/2014/main" id="{F9A18A7F-7FC4-4CF7-86FB-2BBCF334B6CB}"/>
                </a:ext>
              </a:extLst>
            </p:cNvPr>
            <p:cNvSpPr/>
            <p:nvPr/>
          </p:nvSpPr>
          <p:spPr>
            <a:xfrm>
              <a:off x="6877049" y="3542687"/>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4" name="テキスト ボックス 153">
            <a:extLst>
              <a:ext uri="{FF2B5EF4-FFF2-40B4-BE49-F238E27FC236}">
                <a16:creationId xmlns:a16="http://schemas.microsoft.com/office/drawing/2014/main" id="{D42CB775-48A9-435B-9BC8-0B95177E468D}"/>
              </a:ext>
            </a:extLst>
          </p:cNvPr>
          <p:cNvSpPr txBox="1"/>
          <p:nvPr/>
        </p:nvSpPr>
        <p:spPr>
          <a:xfrm>
            <a:off x="287706" y="6420696"/>
            <a:ext cx="9529983" cy="765200"/>
          </a:xfrm>
          <a:prstGeom prst="rect">
            <a:avLst/>
          </a:prstGeom>
          <a:noFill/>
          <a:ln>
            <a:noFill/>
            <a:prstDash val="solid"/>
          </a:ln>
        </p:spPr>
        <p:txBody>
          <a:bodyPr wrap="square" lIns="72000" tIns="36000" rIns="72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59937">
              <a:defRPr/>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自動運転レベル</a:t>
            </a:r>
            <a:endParaRPr kumimoji="1" lang="en-US" altLang="ja-JP" sz="900" dirty="0">
              <a:latin typeface="BIZ UDPゴシック" panose="020B0400000000000000" pitchFamily="50" charset="-128"/>
              <a:ea typeface="BIZ UDPゴシック" panose="020B0400000000000000" pitchFamily="50" charset="-128"/>
            </a:endParaRPr>
          </a:p>
          <a:p>
            <a:pPr defTabSz="959937">
              <a:defRPr/>
            </a:pPr>
            <a:r>
              <a:rPr kumimoji="1" lang="ja-JP" altLang="en-US" sz="900" dirty="0">
                <a:latin typeface="BIZ UDPゴシック" panose="020B0400000000000000" pitchFamily="50" charset="-128"/>
                <a:ea typeface="BIZ UDPゴシック" panose="020B0400000000000000" pitchFamily="50" charset="-128"/>
              </a:rPr>
              <a:t>・レベル２：高度な運転支援（システムが前後及び左右の車両制御を実施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運転の主体は人間）</a:t>
            </a:r>
            <a:endParaRPr kumimoji="1" lang="en-US" altLang="ja-JP" sz="900" strike="dblStrike"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・レベル３：条件付自動運転（システムが運転、緊急時は人が運転）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・レベル４：特定条件下における完全自動運転（システムが運転）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年にめざす自動運転レベルをレベル４としているが、今後関係者間で安全面・技術面及び運用面で検討を進め、実現可能なレベルを決定していく</a:t>
            </a:r>
          </a:p>
        </p:txBody>
      </p:sp>
      <p:sp>
        <p:nvSpPr>
          <p:cNvPr id="2" name="スライド番号プレースホルダー 1">
            <a:extLst>
              <a:ext uri="{FF2B5EF4-FFF2-40B4-BE49-F238E27FC236}">
                <a16:creationId xmlns:a16="http://schemas.microsoft.com/office/drawing/2014/main" id="{02D2E209-310A-48E0-8960-0A933B79CD33}"/>
              </a:ext>
            </a:extLst>
          </p:cNvPr>
          <p:cNvSpPr>
            <a:spLocks noGrp="1"/>
          </p:cNvSpPr>
          <p:nvPr>
            <p:ph type="sldNum" sz="quarter" idx="12"/>
          </p:nvPr>
        </p:nvSpPr>
        <p:spPr/>
        <p:txBody>
          <a:bodyPr/>
          <a:lstStyle/>
          <a:p>
            <a:fld id="{29F2EF1E-626E-4657-9017-205445D3C8E1}" type="slidenum">
              <a:rPr kumimoji="1" lang="ja-JP" altLang="en-US" smtClean="0"/>
              <a:t>22</a:t>
            </a:fld>
            <a:endParaRPr kumimoji="1" lang="ja-JP" altLang="en-US" dirty="0"/>
          </a:p>
        </p:txBody>
      </p:sp>
    </p:spTree>
    <p:extLst>
      <p:ext uri="{BB962C8B-B14F-4D97-AF65-F5344CB8AC3E}">
        <p14:creationId xmlns:p14="http://schemas.microsoft.com/office/powerpoint/2010/main" val="389338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a:extLst>
              <a:ext uri="{FF2B5EF4-FFF2-40B4-BE49-F238E27FC236}">
                <a16:creationId xmlns:a16="http://schemas.microsoft.com/office/drawing/2014/main" id="{CB1335E8-EA8A-41C0-ABD5-F9400845FFA1}"/>
              </a:ext>
            </a:extLst>
          </p:cNvPr>
          <p:cNvSpPr txBox="1">
            <a:spLocks/>
          </p:cNvSpPr>
          <p:nvPr/>
        </p:nvSpPr>
        <p:spPr>
          <a:xfrm>
            <a:off x="181175" y="522431"/>
            <a:ext cx="7311315" cy="515651"/>
          </a:xfrm>
          <a:prstGeom prst="rect">
            <a:avLst/>
          </a:prstGeom>
        </p:spPr>
        <p:txBody>
          <a:bodyPr vert="horz" lIns="75605" tIns="37803" rIns="75605" bIns="378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832" b="1" dirty="0">
              <a:latin typeface="BIZ UDPゴシック" panose="020B0400000000000000" pitchFamily="50" charset="-128"/>
              <a:ea typeface="BIZ UDPゴシック" panose="020B0400000000000000" pitchFamily="50" charset="-128"/>
            </a:endParaRPr>
          </a:p>
        </p:txBody>
      </p:sp>
      <p:sp>
        <p:nvSpPr>
          <p:cNvPr id="6" name="テキスト ボックス 39">
            <a:extLst>
              <a:ext uri="{FF2B5EF4-FFF2-40B4-BE49-F238E27FC236}">
                <a16:creationId xmlns:a16="http://schemas.microsoft.com/office/drawing/2014/main" id="{A3227C97-DCD8-C0F4-8AC4-679691ECCF50}"/>
              </a:ext>
            </a:extLst>
          </p:cNvPr>
          <p:cNvSpPr txBox="1"/>
          <p:nvPr/>
        </p:nvSpPr>
        <p:spPr>
          <a:xfrm>
            <a:off x="220056" y="6597856"/>
            <a:ext cx="4710450" cy="577081"/>
          </a:xfrm>
          <a:prstGeom prst="rect">
            <a:avLst/>
          </a:prstGeom>
          <a:noFill/>
          <a:ln>
            <a:no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defTabSz="930493">
              <a:defRPr/>
            </a:pPr>
            <a:r>
              <a:rPr lang="ja-JP" altLang="en-US" sz="1050" dirty="0">
                <a:solidFill>
                  <a:prstClr val="black"/>
                </a:solidFill>
                <a:latin typeface="BIZ UDPゴシック" panose="020B0400000000000000" pitchFamily="50" charset="-128"/>
                <a:ea typeface="BIZ UDPゴシック" panose="020B0400000000000000" pitchFamily="50" charset="-128"/>
              </a:rPr>
              <a:t>（実施主体）ルート①：京阪バス、阪急バス　②、③：</a:t>
            </a:r>
            <a:r>
              <a:rPr lang="en-US" altLang="ja-JP" sz="1050" dirty="0">
                <a:solidFill>
                  <a:prstClr val="black"/>
                </a:solidFill>
                <a:latin typeface="BIZ UDPゴシック" panose="020B0400000000000000" pitchFamily="50" charset="-128"/>
                <a:ea typeface="BIZ UDPゴシック" panose="020B0400000000000000" pitchFamily="50" charset="-128"/>
              </a:rPr>
              <a:t>Osaka Metro</a:t>
            </a:r>
          </a:p>
          <a:p>
            <a:pPr defTabSz="930493">
              <a:defRPr/>
            </a:pPr>
            <a:r>
              <a:rPr lang="ja-JP" altLang="en-US" sz="1050" dirty="0">
                <a:solidFill>
                  <a:prstClr val="black"/>
                </a:solidFill>
                <a:latin typeface="BIZ UDPゴシック" panose="020B0400000000000000" pitchFamily="50" charset="-128"/>
                <a:ea typeface="BIZ UDPゴシック" panose="020B0400000000000000" pitchFamily="50" charset="-128"/>
              </a:rPr>
              <a:t>（実施場所）万博会場内外</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defTabSz="930493">
              <a:defRPr/>
            </a:pPr>
            <a:r>
              <a:rPr lang="ja-JP" altLang="en-US" sz="1050" dirty="0">
                <a:solidFill>
                  <a:prstClr val="black"/>
                </a:solidFill>
                <a:latin typeface="BIZ UDPゴシック" panose="020B0400000000000000" pitchFamily="50" charset="-128"/>
                <a:ea typeface="BIZ UDPゴシック" panose="020B0400000000000000" pitchFamily="50" charset="-128"/>
              </a:rPr>
              <a:t>（実施期間）万博開催時（４月</a:t>
            </a:r>
            <a:r>
              <a:rPr lang="en-US" altLang="ja-JP" sz="1050" dirty="0">
                <a:solidFill>
                  <a:prstClr val="black"/>
                </a:solidFill>
                <a:latin typeface="BIZ UDPゴシック" panose="020B0400000000000000" pitchFamily="50" charset="-128"/>
                <a:ea typeface="BIZ UDPゴシック" panose="020B0400000000000000" pitchFamily="50" charset="-128"/>
              </a:rPr>
              <a:t>13</a:t>
            </a:r>
            <a:r>
              <a:rPr lang="ja-JP" altLang="en-US" sz="1050" dirty="0">
                <a:solidFill>
                  <a:prstClr val="black"/>
                </a:solidFill>
                <a:latin typeface="BIZ UDPゴシック" panose="020B0400000000000000" pitchFamily="50" charset="-128"/>
                <a:ea typeface="BIZ UDPゴシック" panose="020B0400000000000000" pitchFamily="50" charset="-128"/>
              </a:rPr>
              <a:t>日～</a:t>
            </a:r>
            <a:r>
              <a:rPr lang="en-US" altLang="ja-JP" sz="1050" dirty="0">
                <a:solidFill>
                  <a:prstClr val="black"/>
                </a:solidFill>
                <a:latin typeface="BIZ UDPゴシック" panose="020B0400000000000000" pitchFamily="50" charset="-128"/>
                <a:ea typeface="BIZ UDPゴシック" panose="020B0400000000000000" pitchFamily="50" charset="-128"/>
              </a:rPr>
              <a:t>10</a:t>
            </a:r>
            <a:r>
              <a:rPr lang="ja-JP" altLang="en-US" sz="1050" dirty="0">
                <a:solidFill>
                  <a:prstClr val="black"/>
                </a:solidFill>
                <a:latin typeface="BIZ UDPゴシック" panose="020B0400000000000000" pitchFamily="50" charset="-128"/>
                <a:ea typeface="BIZ UDPゴシック" panose="020B0400000000000000" pitchFamily="50" charset="-128"/>
              </a:rPr>
              <a:t>月</a:t>
            </a:r>
            <a:r>
              <a:rPr lang="en-US" altLang="ja-JP" sz="1050" dirty="0">
                <a:solidFill>
                  <a:prstClr val="black"/>
                </a:solidFill>
                <a:latin typeface="BIZ UDPゴシック" panose="020B0400000000000000" pitchFamily="50" charset="-128"/>
                <a:ea typeface="BIZ UDPゴシック" panose="020B0400000000000000" pitchFamily="50" charset="-128"/>
              </a:rPr>
              <a:t>13</a:t>
            </a:r>
            <a:r>
              <a:rPr lang="ja-JP" altLang="en-US" sz="1050" dirty="0">
                <a:solidFill>
                  <a:prstClr val="black"/>
                </a:solidFill>
                <a:latin typeface="BIZ UDPゴシック" panose="020B0400000000000000" pitchFamily="50" charset="-128"/>
                <a:ea typeface="BIZ UDPゴシック" panose="020B0400000000000000" pitchFamily="50" charset="-128"/>
              </a:rPr>
              <a:t>日）</a:t>
            </a:r>
            <a:endParaRPr lang="en-US" altLang="ja-JP" sz="1050" dirty="0">
              <a:solidFill>
                <a:srgbClr val="FF0000"/>
              </a:solidFill>
              <a:latin typeface="BIZ UDPゴシック" panose="020B0400000000000000" pitchFamily="50" charset="-128"/>
              <a:ea typeface="BIZ UDPゴシック" panose="020B0400000000000000" pitchFamily="50" charset="-128"/>
            </a:endParaRPr>
          </a:p>
        </p:txBody>
      </p:sp>
      <p:pic>
        <p:nvPicPr>
          <p:cNvPr id="57" name="図 56" descr="建物の前のバス  自動的に生成された説明">
            <a:extLst>
              <a:ext uri="{FF2B5EF4-FFF2-40B4-BE49-F238E27FC236}">
                <a16:creationId xmlns:a16="http://schemas.microsoft.com/office/drawing/2014/main" id="{F39E4C97-EA6F-CA1D-BC5C-2E249C3B1E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37769" y="5086502"/>
            <a:ext cx="2109115" cy="1364551"/>
          </a:xfrm>
          <a:prstGeom prst="rect">
            <a:avLst/>
          </a:prstGeom>
        </p:spPr>
      </p:pic>
      <p:pic>
        <p:nvPicPr>
          <p:cNvPr id="26" name="図 25" descr="道路, 屋外, トラック, バス が含まれている画像  AI によって生成されたコンテンツは間違っている可能性があります。">
            <a:extLst>
              <a:ext uri="{FF2B5EF4-FFF2-40B4-BE49-F238E27FC236}">
                <a16:creationId xmlns:a16="http://schemas.microsoft.com/office/drawing/2014/main" id="{DD03D40C-C6CB-A569-5446-C712570BE6F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273019" y="5086503"/>
            <a:ext cx="2074170" cy="1364551"/>
          </a:xfrm>
          <a:prstGeom prst="rect">
            <a:avLst/>
          </a:prstGeom>
        </p:spPr>
      </p:pic>
      <p:sp>
        <p:nvSpPr>
          <p:cNvPr id="27" name="正方形/長方形 26">
            <a:extLst>
              <a:ext uri="{FF2B5EF4-FFF2-40B4-BE49-F238E27FC236}">
                <a16:creationId xmlns:a16="http://schemas.microsoft.com/office/drawing/2014/main" id="{3A10F95B-FA78-F707-92C6-C8330A97E940}"/>
              </a:ext>
            </a:extLst>
          </p:cNvPr>
          <p:cNvSpPr/>
          <p:nvPr/>
        </p:nvSpPr>
        <p:spPr>
          <a:xfrm>
            <a:off x="5251959" y="4148942"/>
            <a:ext cx="2116290" cy="27298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新大阪ルート（阪急バス）</a:t>
            </a:r>
          </a:p>
        </p:txBody>
      </p:sp>
      <p:sp>
        <p:nvSpPr>
          <p:cNvPr id="45" name="正方形/長方形 44">
            <a:extLst>
              <a:ext uri="{FF2B5EF4-FFF2-40B4-BE49-F238E27FC236}">
                <a16:creationId xmlns:a16="http://schemas.microsoft.com/office/drawing/2014/main" id="{4074CEF9-08FC-0464-B584-D97532F15FC2}"/>
              </a:ext>
            </a:extLst>
          </p:cNvPr>
          <p:cNvSpPr/>
          <p:nvPr/>
        </p:nvSpPr>
        <p:spPr>
          <a:xfrm>
            <a:off x="7433374" y="4148942"/>
            <a:ext cx="2136215" cy="27298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大阪駅・中之島駅ルート（京阪バス）</a:t>
            </a:r>
          </a:p>
        </p:txBody>
      </p:sp>
      <p:sp>
        <p:nvSpPr>
          <p:cNvPr id="52" name="正方形/長方形 51">
            <a:extLst>
              <a:ext uri="{FF2B5EF4-FFF2-40B4-BE49-F238E27FC236}">
                <a16:creationId xmlns:a16="http://schemas.microsoft.com/office/drawing/2014/main" id="{2CE6349A-C745-45E0-C111-09F2040B5878}"/>
              </a:ext>
            </a:extLst>
          </p:cNvPr>
          <p:cNvSpPr/>
          <p:nvPr/>
        </p:nvSpPr>
        <p:spPr>
          <a:xfrm>
            <a:off x="5294905" y="6434334"/>
            <a:ext cx="2030398" cy="27298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舞洲ルート（</a:t>
            </a:r>
            <a:r>
              <a:rPr lang="en-US" altLang="ja-JP" sz="1000" dirty="0">
                <a:latin typeface="BIZ UDPゴシック" panose="020B0400000000000000" pitchFamily="50" charset="-128"/>
                <a:ea typeface="BIZ UDPゴシック" panose="020B0400000000000000" pitchFamily="50" charset="-128"/>
              </a:rPr>
              <a:t>Osaka Metro</a:t>
            </a:r>
            <a:r>
              <a:rPr lang="ja-JP" altLang="en-US" sz="1000" dirty="0">
                <a:latin typeface="BIZ UDPゴシック" panose="020B0400000000000000" pitchFamily="50" charset="-128"/>
                <a:ea typeface="BIZ UDPゴシック" panose="020B0400000000000000" pitchFamily="50" charset="-128"/>
              </a:rPr>
              <a:t>）</a:t>
            </a:r>
          </a:p>
        </p:txBody>
      </p:sp>
      <p:sp>
        <p:nvSpPr>
          <p:cNvPr id="53" name="正方形/長方形 52">
            <a:extLst>
              <a:ext uri="{FF2B5EF4-FFF2-40B4-BE49-F238E27FC236}">
                <a16:creationId xmlns:a16="http://schemas.microsoft.com/office/drawing/2014/main" id="{E590D618-E258-04E4-905C-9877D9837ED3}"/>
              </a:ext>
            </a:extLst>
          </p:cNvPr>
          <p:cNvSpPr/>
          <p:nvPr/>
        </p:nvSpPr>
        <p:spPr>
          <a:xfrm>
            <a:off x="7310654" y="6451605"/>
            <a:ext cx="2291010" cy="26000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万博会場内ルート（</a:t>
            </a:r>
            <a:r>
              <a:rPr lang="en-US" altLang="ja-JP" sz="1000" dirty="0">
                <a:latin typeface="BIZ UDPゴシック" panose="020B0400000000000000" pitchFamily="50" charset="-128"/>
                <a:ea typeface="BIZ UDPゴシック" panose="020B0400000000000000" pitchFamily="50" charset="-128"/>
              </a:rPr>
              <a:t>Osaka Metro</a:t>
            </a:r>
            <a:r>
              <a:rPr lang="ja-JP" altLang="en-US" sz="1000" dirty="0">
                <a:latin typeface="BIZ UDPゴシック" panose="020B0400000000000000" pitchFamily="50" charset="-128"/>
                <a:ea typeface="BIZ UDPゴシック" panose="020B0400000000000000" pitchFamily="50" charset="-128"/>
              </a:rPr>
              <a:t>）</a:t>
            </a:r>
          </a:p>
        </p:txBody>
      </p:sp>
      <p:sp>
        <p:nvSpPr>
          <p:cNvPr id="21" name="テキスト ボックス 20">
            <a:extLst>
              <a:ext uri="{FF2B5EF4-FFF2-40B4-BE49-F238E27FC236}">
                <a16:creationId xmlns:a16="http://schemas.microsoft.com/office/drawing/2014/main" id="{8F823538-BAD4-D537-8797-161D6CC40DB9}"/>
              </a:ext>
            </a:extLst>
          </p:cNvPr>
          <p:cNvSpPr txBox="1"/>
          <p:nvPr/>
        </p:nvSpPr>
        <p:spPr>
          <a:xfrm>
            <a:off x="3553765" y="6818511"/>
            <a:ext cx="2260698" cy="380802"/>
          </a:xfrm>
          <a:prstGeom prst="rect">
            <a:avLst/>
          </a:prstGeom>
          <a:noFill/>
        </p:spPr>
        <p:txBody>
          <a:bodyPr wrap="square" rtlCol="0">
            <a:spAutoFit/>
          </a:bodyPr>
          <a:lstStyle/>
          <a:p>
            <a:r>
              <a:rPr kumimoji="1" lang="en-US" altLang="ja-JP" sz="916" dirty="0">
                <a:latin typeface="BIZ UDPゴシック" panose="020B0400000000000000" pitchFamily="50" charset="-128"/>
                <a:ea typeface="BIZ UDPゴシック" panose="020B0400000000000000" pitchFamily="50" charset="-128"/>
              </a:rPr>
              <a:t>※</a:t>
            </a:r>
            <a:r>
              <a:rPr kumimoji="1" lang="ja-JP" altLang="en-US" sz="916" dirty="0">
                <a:latin typeface="BIZ UDPゴシック" panose="020B0400000000000000" pitchFamily="50" charset="-128"/>
                <a:ea typeface="BIZ UDPゴシック" panose="020B0400000000000000" pitchFamily="50" charset="-128"/>
              </a:rPr>
              <a:t>各実施主体において</a:t>
            </a:r>
            <a:endParaRPr kumimoji="1" lang="en-US" altLang="ja-JP" sz="916" dirty="0">
              <a:latin typeface="BIZ UDPゴシック" panose="020B0400000000000000" pitchFamily="50" charset="-128"/>
              <a:ea typeface="BIZ UDPゴシック" panose="020B0400000000000000" pitchFamily="50" charset="-128"/>
            </a:endParaRPr>
          </a:p>
          <a:p>
            <a:r>
              <a:rPr kumimoji="1" lang="ja-JP" altLang="en-US" sz="916" dirty="0">
                <a:latin typeface="BIZ UDPゴシック" panose="020B0400000000000000" pitchFamily="50" charset="-128"/>
                <a:ea typeface="BIZ UDPゴシック" panose="020B0400000000000000" pitchFamily="50" charset="-128"/>
              </a:rPr>
              <a:t>　一部運行休止期間あり</a:t>
            </a:r>
          </a:p>
        </p:txBody>
      </p:sp>
      <p:sp>
        <p:nvSpPr>
          <p:cNvPr id="54" name="ホームベース 4">
            <a:extLst>
              <a:ext uri="{FF2B5EF4-FFF2-40B4-BE49-F238E27FC236}">
                <a16:creationId xmlns:a16="http://schemas.microsoft.com/office/drawing/2014/main" id="{D14EDAEE-594C-4A19-8C32-32F8D3EC6E6A}"/>
              </a:ext>
            </a:extLst>
          </p:cNvPr>
          <p:cNvSpPr/>
          <p:nvPr/>
        </p:nvSpPr>
        <p:spPr bwMode="gray">
          <a:xfrm>
            <a:off x="85019" y="421710"/>
            <a:ext cx="9670760"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□万博会場内外での自動運転の社会実装（会場内・会場外からのアクセス）</a:t>
            </a:r>
          </a:p>
        </p:txBody>
      </p:sp>
      <p:sp>
        <p:nvSpPr>
          <p:cNvPr id="58" name="正方形/長方形 57">
            <a:extLst>
              <a:ext uri="{FF2B5EF4-FFF2-40B4-BE49-F238E27FC236}">
                <a16:creationId xmlns:a16="http://schemas.microsoft.com/office/drawing/2014/main" id="{6F44DBBD-C13B-41D8-A186-C7D82190EBBC}"/>
              </a:ext>
            </a:extLst>
          </p:cNvPr>
          <p:cNvSpPr/>
          <p:nvPr/>
        </p:nvSpPr>
        <p:spPr>
          <a:xfrm>
            <a:off x="180312" y="120332"/>
            <a:ext cx="9782294"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自動運転</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286BDE5C-728B-4422-BE61-7AB77808AFBC}"/>
              </a:ext>
            </a:extLst>
          </p:cNvPr>
          <p:cNvSpPr/>
          <p:nvPr/>
        </p:nvSpPr>
        <p:spPr>
          <a:xfrm>
            <a:off x="339120" y="1269376"/>
            <a:ext cx="9295947" cy="972511"/>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4638" indent="-84638" defTabSz="429617">
              <a:defRPr/>
            </a:pPr>
            <a:r>
              <a:rPr lang="ja-JP" altLang="en-US" sz="1400" dirty="0">
                <a:solidFill>
                  <a:schemeClr val="tx1"/>
                </a:solidFill>
                <a:latin typeface="BIZ UDPゴシック" panose="020B0400000000000000" pitchFamily="50" charset="-128"/>
                <a:ea typeface="BIZ UDPゴシック" panose="020B0400000000000000" pitchFamily="50" charset="-128"/>
              </a:rPr>
              <a:t>・自動運転を支援する路車協調及び必要なインフラ設備の整備</a:t>
            </a:r>
          </a:p>
          <a:p>
            <a:pPr marL="84638" indent="-84638" defTabSz="429617">
              <a:defRPr/>
            </a:pPr>
            <a:r>
              <a:rPr lang="ja-JP" altLang="en-US" sz="1400" dirty="0">
                <a:solidFill>
                  <a:schemeClr val="tx1"/>
                </a:solidFill>
                <a:latin typeface="BIZ UDPゴシック" panose="020B0400000000000000" pitchFamily="50" charset="-128"/>
                <a:ea typeface="BIZ UDPゴシック" panose="020B0400000000000000" pitchFamily="50" charset="-128"/>
              </a:rPr>
              <a:t>・万博来場者輸送バスで高速道路や一般道等の</a:t>
            </a:r>
            <a:r>
              <a:rPr lang="en-US" altLang="ja-JP" sz="1400" dirty="0">
                <a:solidFill>
                  <a:schemeClr val="tx1"/>
                </a:solidFill>
                <a:latin typeface="BIZ UDPゴシック" panose="020B0400000000000000" pitchFamily="50" charset="-128"/>
                <a:ea typeface="BIZ UDPゴシック" panose="020B0400000000000000" pitchFamily="50" charset="-128"/>
              </a:rPr>
              <a:t>3</a:t>
            </a:r>
            <a:r>
              <a:rPr lang="ja-JP" altLang="en-US" sz="1400" dirty="0">
                <a:solidFill>
                  <a:schemeClr val="tx1"/>
                </a:solidFill>
                <a:latin typeface="BIZ UDPゴシック" panose="020B0400000000000000" pitchFamily="50" charset="-128"/>
                <a:ea typeface="BIZ UDPゴシック" panose="020B0400000000000000" pitchFamily="50" charset="-128"/>
              </a:rPr>
              <a:t>つのルートの自動運転</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国内初となる一般道における大型</a:t>
            </a:r>
            <a:r>
              <a:rPr lang="en-US" altLang="ja-JP" sz="1400" dirty="0">
                <a:solidFill>
                  <a:schemeClr val="tx1"/>
                </a:solidFill>
                <a:latin typeface="BIZ UDPゴシック" panose="020B0400000000000000" pitchFamily="50" charset="-128"/>
                <a:ea typeface="BIZ UDPゴシック" panose="020B0400000000000000" pitchFamily="50" charset="-128"/>
              </a:rPr>
              <a:t>EV</a:t>
            </a:r>
            <a:r>
              <a:rPr lang="ja-JP" altLang="en-US" sz="1400" dirty="0">
                <a:solidFill>
                  <a:schemeClr val="tx1"/>
                </a:solidFill>
                <a:latin typeface="BIZ UDPゴシック" panose="020B0400000000000000" pitchFamily="50" charset="-128"/>
                <a:ea typeface="BIZ UDPゴシック" panose="020B0400000000000000" pitchFamily="50" charset="-128"/>
              </a:rPr>
              <a:t>バス</a:t>
            </a:r>
            <a:br>
              <a:rPr lang="en-US" altLang="ja-JP" sz="1400" dirty="0">
                <a:solidFill>
                  <a:schemeClr val="tx1"/>
                </a:solidFill>
                <a:latin typeface="BIZ UDPゴシック" panose="020B0400000000000000" pitchFamily="50" charset="-128"/>
                <a:ea typeface="BIZ UDPゴシック" panose="020B0400000000000000" pitchFamily="50" charset="-128"/>
              </a:rPr>
            </a:br>
            <a:r>
              <a:rPr lang="ja-JP" altLang="en-US" sz="1400" dirty="0">
                <a:solidFill>
                  <a:schemeClr val="tx1"/>
                </a:solidFill>
                <a:latin typeface="BIZ UDPゴシック" panose="020B0400000000000000" pitchFamily="50" charset="-128"/>
                <a:ea typeface="BIZ UDPゴシック" panose="020B0400000000000000" pitchFamily="50" charset="-128"/>
              </a:rPr>
              <a:t>での自動運転レベル</a:t>
            </a:r>
            <a:r>
              <a:rPr lang="en-US" altLang="ja-JP" sz="1400" dirty="0">
                <a:solidFill>
                  <a:schemeClr val="tx1"/>
                </a:solidFill>
                <a:latin typeface="BIZ UDPゴシック" panose="020B0400000000000000" pitchFamily="50" charset="-128"/>
                <a:ea typeface="BIZ UDPゴシック" panose="020B0400000000000000" pitchFamily="50" charset="-128"/>
              </a:rPr>
              <a:t>4</a:t>
            </a:r>
            <a:r>
              <a:rPr lang="ja-JP" altLang="en-US" sz="1400" dirty="0">
                <a:solidFill>
                  <a:schemeClr val="tx1"/>
                </a:solidFill>
                <a:latin typeface="BIZ UDPゴシック" panose="020B0400000000000000" pitchFamily="50" charset="-128"/>
                <a:ea typeface="BIZ UDPゴシック" panose="020B0400000000000000" pitchFamily="50" charset="-128"/>
              </a:rPr>
              <a:t>含む</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を実施し、 システムの不具合への対応も含め自動運転に関する様々な知見を蓄積</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84638" indent="-84638" defTabSz="429617">
              <a:defRPr/>
            </a:pPr>
            <a:r>
              <a:rPr lang="ja-JP" altLang="en-US" sz="1400" dirty="0">
                <a:solidFill>
                  <a:schemeClr val="tx1"/>
                </a:solidFill>
                <a:latin typeface="BIZ UDPゴシック" panose="020B0400000000000000" pitchFamily="50" charset="-128"/>
                <a:ea typeface="BIZ UDPゴシック" panose="020B0400000000000000" pitchFamily="50" charset="-128"/>
              </a:rPr>
              <a:t>・来場者に次世代モビリティ技術を体験してもらうことで、自動運転への理解を促進</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61" name="楕円 60">
            <a:extLst>
              <a:ext uri="{FF2B5EF4-FFF2-40B4-BE49-F238E27FC236}">
                <a16:creationId xmlns:a16="http://schemas.microsoft.com/office/drawing/2014/main" id="{690F8136-A7FD-430F-B4D9-1F16BE762D7B}"/>
              </a:ext>
            </a:extLst>
          </p:cNvPr>
          <p:cNvSpPr/>
          <p:nvPr/>
        </p:nvSpPr>
        <p:spPr>
          <a:xfrm flipV="1">
            <a:off x="126603" y="719900"/>
            <a:ext cx="608002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0A4C7B4F-C6D9-4577-8B2A-D7A5BDF8649D}"/>
              </a:ext>
            </a:extLst>
          </p:cNvPr>
          <p:cNvSpPr/>
          <p:nvPr/>
        </p:nvSpPr>
        <p:spPr>
          <a:xfrm>
            <a:off x="126603" y="871958"/>
            <a:ext cx="2078897" cy="33382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grpSp>
        <p:nvGrpSpPr>
          <p:cNvPr id="24" name="グループ化 23">
            <a:extLst>
              <a:ext uri="{FF2B5EF4-FFF2-40B4-BE49-F238E27FC236}">
                <a16:creationId xmlns:a16="http://schemas.microsoft.com/office/drawing/2014/main" id="{61C73DE1-C8CB-443D-9B8C-EC3390A14E0D}"/>
              </a:ext>
            </a:extLst>
          </p:cNvPr>
          <p:cNvGrpSpPr/>
          <p:nvPr/>
        </p:nvGrpSpPr>
        <p:grpSpPr>
          <a:xfrm>
            <a:off x="339119" y="2685038"/>
            <a:ext cx="5452080" cy="3988656"/>
            <a:chOff x="386448" y="4260827"/>
            <a:chExt cx="5322386" cy="4123563"/>
          </a:xfrm>
        </p:grpSpPr>
        <p:grpSp>
          <p:nvGrpSpPr>
            <p:cNvPr id="23" name="グループ化 22">
              <a:extLst>
                <a:ext uri="{FF2B5EF4-FFF2-40B4-BE49-F238E27FC236}">
                  <a16:creationId xmlns:a16="http://schemas.microsoft.com/office/drawing/2014/main" id="{88312752-95D7-46C2-829A-9CD43B16B2EE}"/>
                </a:ext>
              </a:extLst>
            </p:cNvPr>
            <p:cNvGrpSpPr/>
            <p:nvPr/>
          </p:nvGrpSpPr>
          <p:grpSpPr>
            <a:xfrm>
              <a:off x="386448" y="4260827"/>
              <a:ext cx="4533951" cy="4123563"/>
              <a:chOff x="354210" y="2163933"/>
              <a:chExt cx="4533951" cy="4123563"/>
            </a:xfrm>
          </p:grpSpPr>
          <p:sp>
            <p:nvSpPr>
              <p:cNvPr id="3" name="正方形/長方形 2">
                <a:extLst>
                  <a:ext uri="{FF2B5EF4-FFF2-40B4-BE49-F238E27FC236}">
                    <a16:creationId xmlns:a16="http://schemas.microsoft.com/office/drawing/2014/main" id="{4955D753-A1B4-7D48-DCFE-9C4AABE7A6E8}"/>
                  </a:ext>
                </a:extLst>
              </p:cNvPr>
              <p:cNvSpPr/>
              <p:nvPr/>
            </p:nvSpPr>
            <p:spPr>
              <a:xfrm>
                <a:off x="392799" y="4916113"/>
                <a:ext cx="4472948" cy="132645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2AF52EDB-9C1B-480F-9510-A7A8DC6CF424}"/>
                  </a:ext>
                </a:extLst>
              </p:cNvPr>
              <p:cNvSpPr/>
              <p:nvPr/>
            </p:nvSpPr>
            <p:spPr>
              <a:xfrm>
                <a:off x="396012" y="3559636"/>
                <a:ext cx="4471694" cy="136080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3D4387A0-CD8D-7CA4-71F0-B513C0399B22}"/>
                  </a:ext>
                </a:extLst>
              </p:cNvPr>
              <p:cNvSpPr/>
              <p:nvPr/>
            </p:nvSpPr>
            <p:spPr>
              <a:xfrm>
                <a:off x="384449" y="2174338"/>
                <a:ext cx="4481296" cy="139097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32"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511E90B1-685F-452C-1AAB-46FAA5AD27A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320" y="2390108"/>
                <a:ext cx="1449585" cy="972606"/>
              </a:xfrm>
              <a:prstGeom prst="rect">
                <a:avLst/>
              </a:prstGeom>
            </p:spPr>
          </p:pic>
          <p:pic>
            <p:nvPicPr>
              <p:cNvPr id="10" name="図 9">
                <a:extLst>
                  <a:ext uri="{FF2B5EF4-FFF2-40B4-BE49-F238E27FC236}">
                    <a16:creationId xmlns:a16="http://schemas.microsoft.com/office/drawing/2014/main" id="{E2B60B68-EC5B-C929-996C-570296D8E6A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7251" y="5095158"/>
                <a:ext cx="1379495" cy="1060857"/>
              </a:xfrm>
              <a:prstGeom prst="rect">
                <a:avLst/>
              </a:prstGeom>
            </p:spPr>
          </p:pic>
          <p:sp>
            <p:nvSpPr>
              <p:cNvPr id="11" name="正方形/長方形 10">
                <a:extLst>
                  <a:ext uri="{FF2B5EF4-FFF2-40B4-BE49-F238E27FC236}">
                    <a16:creationId xmlns:a16="http://schemas.microsoft.com/office/drawing/2014/main" id="{0DD25770-F087-AF9B-C9C1-1EFA8959BBC2}"/>
                  </a:ext>
                </a:extLst>
              </p:cNvPr>
              <p:cNvSpPr/>
              <p:nvPr/>
            </p:nvSpPr>
            <p:spPr>
              <a:xfrm>
                <a:off x="354210" y="2163933"/>
                <a:ext cx="1747522" cy="241159"/>
              </a:xfrm>
              <a:prstGeom prst="rect">
                <a:avLst/>
              </a:prstGeom>
            </p:spPr>
            <p:txBody>
              <a:bodyPr wrap="none">
                <a:spAutoFit/>
              </a:bodyPr>
              <a:lstStyle/>
              <a:p>
                <a:pPr defTabSz="930493">
                  <a:defRPr/>
                </a:pPr>
                <a:r>
                  <a:rPr kumimoji="1" lang="ja-JP" altLang="en-US" sz="916" spc="-41" dirty="0">
                    <a:solidFill>
                      <a:prstClr val="black"/>
                    </a:solidFill>
                    <a:latin typeface="BIZ UDPゴシック" panose="020B0400000000000000" pitchFamily="50" charset="-128"/>
                    <a:ea typeface="BIZ UDPゴシック" panose="020B0400000000000000" pitchFamily="50" charset="-128"/>
                  </a:rPr>
                  <a:t>ルート①：新大阪駅・大阪駅ルート</a:t>
                </a:r>
                <a:endParaRPr kumimoji="1" lang="ja-JP" altLang="en-US" sz="916" dirty="0">
                  <a:solidFill>
                    <a:prstClr val="black"/>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9B0508B9-DFFC-CC1B-D9CF-FC18D67C6711}"/>
                  </a:ext>
                </a:extLst>
              </p:cNvPr>
              <p:cNvSpPr/>
              <p:nvPr/>
            </p:nvSpPr>
            <p:spPr>
              <a:xfrm>
                <a:off x="441985" y="3556771"/>
                <a:ext cx="1727617" cy="241159"/>
              </a:xfrm>
              <a:prstGeom prst="rect">
                <a:avLst/>
              </a:prstGeom>
            </p:spPr>
            <p:txBody>
              <a:bodyPr wrap="none">
                <a:spAutoFit/>
              </a:bodyPr>
              <a:lstStyle/>
              <a:p>
                <a:pPr defTabSz="930493">
                  <a:defRPr/>
                </a:pPr>
                <a:r>
                  <a:rPr kumimoji="1" lang="ja-JP" altLang="en-US" sz="916" spc="-41" dirty="0">
                    <a:solidFill>
                      <a:prstClr val="black"/>
                    </a:solidFill>
                    <a:latin typeface="BIZ UDPゴシック" panose="020B0400000000000000" pitchFamily="50" charset="-128"/>
                    <a:ea typeface="BIZ UDPゴシック" panose="020B0400000000000000" pitchFamily="50" charset="-128"/>
                  </a:rPr>
                  <a:t>ルート</a:t>
                </a:r>
                <a:r>
                  <a:rPr lang="ja-JP" altLang="en-US" sz="916" spc="-41" dirty="0">
                    <a:solidFill>
                      <a:prstClr val="black"/>
                    </a:solidFill>
                    <a:latin typeface="BIZ UDPゴシック" panose="020B0400000000000000" pitchFamily="50" charset="-128"/>
                    <a:ea typeface="BIZ UDPゴシック" panose="020B0400000000000000" pitchFamily="50" charset="-128"/>
                  </a:rPr>
                  <a:t>②</a:t>
                </a:r>
                <a:r>
                  <a:rPr kumimoji="1" lang="ja-JP" altLang="en-US" sz="916" spc="-41" dirty="0">
                    <a:solidFill>
                      <a:prstClr val="black"/>
                    </a:solidFill>
                    <a:latin typeface="BIZ UDPゴシック" panose="020B0400000000000000" pitchFamily="50" charset="-128"/>
                    <a:ea typeface="BIZ UDPゴシック" panose="020B0400000000000000" pitchFamily="50" charset="-128"/>
                  </a:rPr>
                  <a:t>：舞洲駐車場～万博会場</a:t>
                </a:r>
                <a:endParaRPr kumimoji="1" lang="ja-JP" altLang="en-US" sz="916" dirty="0">
                  <a:solidFill>
                    <a:prstClr val="black"/>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CDE01D-1F76-7808-BFFD-07335CB9728A}"/>
                  </a:ext>
                </a:extLst>
              </p:cNvPr>
              <p:cNvSpPr/>
              <p:nvPr/>
            </p:nvSpPr>
            <p:spPr>
              <a:xfrm>
                <a:off x="454391" y="4889556"/>
                <a:ext cx="1727617" cy="241159"/>
              </a:xfrm>
              <a:prstGeom prst="rect">
                <a:avLst/>
              </a:prstGeom>
            </p:spPr>
            <p:txBody>
              <a:bodyPr wrap="none">
                <a:spAutoFit/>
              </a:bodyPr>
              <a:lstStyle/>
              <a:p>
                <a:pPr defTabSz="930493">
                  <a:defRPr/>
                </a:pPr>
                <a:r>
                  <a:rPr kumimoji="1" lang="ja-JP" altLang="en-US" sz="916" spc="-41" dirty="0">
                    <a:solidFill>
                      <a:prstClr val="black"/>
                    </a:solidFill>
                    <a:latin typeface="BIZ UDPゴシック" panose="020B0400000000000000" pitchFamily="50" charset="-128"/>
                    <a:ea typeface="BIZ UDPゴシック" panose="020B0400000000000000" pitchFamily="50" charset="-128"/>
                  </a:rPr>
                  <a:t>ルート③：万博会場内の外周道路</a:t>
                </a:r>
                <a:endParaRPr kumimoji="1" lang="ja-JP" altLang="en-US" sz="916" dirty="0">
                  <a:solidFill>
                    <a:prstClr val="black"/>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ACFECD12-B94F-E546-D387-817296082D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493" y="3749238"/>
                <a:ext cx="1188735" cy="1041960"/>
              </a:xfrm>
              <a:prstGeom prst="rect">
                <a:avLst/>
              </a:prstGeom>
            </p:spPr>
          </p:pic>
          <p:grpSp>
            <p:nvGrpSpPr>
              <p:cNvPr id="22" name="グループ化 21">
                <a:extLst>
                  <a:ext uri="{FF2B5EF4-FFF2-40B4-BE49-F238E27FC236}">
                    <a16:creationId xmlns:a16="http://schemas.microsoft.com/office/drawing/2014/main" id="{9F3F5320-1808-FADD-5AD0-F5EFB9B231C2}"/>
                  </a:ext>
                </a:extLst>
              </p:cNvPr>
              <p:cNvGrpSpPr/>
              <p:nvPr/>
            </p:nvGrpSpPr>
            <p:grpSpPr>
              <a:xfrm>
                <a:off x="1233588" y="6028924"/>
                <a:ext cx="868527" cy="160221"/>
                <a:chOff x="3301422" y="3241242"/>
                <a:chExt cx="853482" cy="157445"/>
              </a:xfrm>
            </p:grpSpPr>
            <p:sp>
              <p:nvSpPr>
                <p:cNvPr id="30" name="正方形/長方形 29">
                  <a:extLst>
                    <a:ext uri="{FF2B5EF4-FFF2-40B4-BE49-F238E27FC236}">
                      <a16:creationId xmlns:a16="http://schemas.microsoft.com/office/drawing/2014/main" id="{4C81538D-B68A-E460-1251-5C6C0A7F085A}"/>
                    </a:ext>
                  </a:extLst>
                </p:cNvPr>
                <p:cNvSpPr/>
                <p:nvPr/>
              </p:nvSpPr>
              <p:spPr>
                <a:xfrm>
                  <a:off x="3443551" y="3279650"/>
                  <a:ext cx="574881" cy="6477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735FEDFD-1969-26BC-5B21-1729DDBB9688}"/>
                    </a:ext>
                  </a:extLst>
                </p:cNvPr>
                <p:cNvSpPr/>
                <p:nvPr/>
              </p:nvSpPr>
              <p:spPr>
                <a:xfrm>
                  <a:off x="3301422" y="3241242"/>
                  <a:ext cx="853482" cy="157445"/>
                </a:xfrm>
                <a:prstGeom prst="rect">
                  <a:avLst/>
                </a:prstGeom>
                <a:noFill/>
                <a:ln>
                  <a:noFill/>
                </a:ln>
              </p:spPr>
              <p:txBody>
                <a:bodyPr wrap="square">
                  <a:spAutoFit/>
                </a:bodyPr>
                <a:lstStyle/>
                <a:p>
                  <a:pPr algn="ctr" defTabSz="930493">
                    <a:defRPr/>
                  </a:pPr>
                  <a:r>
                    <a:rPr kumimoji="1" lang="ja-JP" altLang="en-US" sz="407" spc="-41" dirty="0">
                      <a:solidFill>
                        <a:prstClr val="black"/>
                      </a:solidFill>
                      <a:latin typeface="BIZ UDPゴシック" panose="020B0400000000000000" pitchFamily="50" charset="-128"/>
                      <a:ea typeface="BIZ UDPゴシック" panose="020B0400000000000000" pitchFamily="50" charset="-128"/>
                    </a:rPr>
                    <a:t>赤色</a:t>
                  </a:r>
                  <a:r>
                    <a:rPr lang="ja-JP" altLang="en-US" sz="407" spc="-41" dirty="0">
                      <a:solidFill>
                        <a:prstClr val="black"/>
                      </a:solidFill>
                      <a:latin typeface="BIZ UDPゴシック" panose="020B0400000000000000" pitchFamily="50" charset="-128"/>
                      <a:ea typeface="BIZ UDPゴシック" panose="020B0400000000000000" pitchFamily="50" charset="-128"/>
                    </a:rPr>
                    <a:t>実線</a:t>
                  </a:r>
                  <a:r>
                    <a:rPr kumimoji="1" lang="ja-JP" altLang="en-US" sz="407" spc="-41" dirty="0">
                      <a:solidFill>
                        <a:prstClr val="black"/>
                      </a:solidFill>
                      <a:latin typeface="BIZ UDPゴシック" panose="020B0400000000000000" pitchFamily="50" charset="-128"/>
                      <a:ea typeface="BIZ UDPゴシック" panose="020B0400000000000000" pitchFamily="50" charset="-128"/>
                    </a:rPr>
                    <a:t>：自動運転区間</a:t>
                  </a:r>
                  <a:endParaRPr kumimoji="1" lang="ja-JP" altLang="en-US" sz="407" dirty="0">
                    <a:solidFill>
                      <a:prstClr val="black"/>
                    </a:solidFill>
                    <a:latin typeface="BIZ UDPゴシック" panose="020B0400000000000000" pitchFamily="50" charset="-128"/>
                    <a:ea typeface="BIZ UDPゴシック" panose="020B0400000000000000" pitchFamily="50" charset="-128"/>
                  </a:endParaRPr>
                </a:p>
              </p:txBody>
            </p:sp>
          </p:grpSp>
          <p:sp>
            <p:nvSpPr>
              <p:cNvPr id="34" name="正方形/長方形 33">
                <a:extLst>
                  <a:ext uri="{FF2B5EF4-FFF2-40B4-BE49-F238E27FC236}">
                    <a16:creationId xmlns:a16="http://schemas.microsoft.com/office/drawing/2014/main" id="{60799D5E-1E14-8176-E360-49B65EEDE438}"/>
                  </a:ext>
                </a:extLst>
              </p:cNvPr>
              <p:cNvSpPr/>
              <p:nvPr/>
            </p:nvSpPr>
            <p:spPr>
              <a:xfrm>
                <a:off x="384450" y="3334429"/>
                <a:ext cx="1705258" cy="176461"/>
              </a:xfrm>
              <a:prstGeom prst="rect">
                <a:avLst/>
              </a:prstGeom>
              <a:noFill/>
              <a:ln w="6350">
                <a:noFill/>
              </a:ln>
            </p:spPr>
            <p:txBody>
              <a:bodyPr wrap="square">
                <a:spAutoFit/>
              </a:bodyPr>
              <a:lstStyle/>
              <a:p>
                <a:pPr algn="ctr" defTabSz="930493">
                  <a:defRPr/>
                </a:pPr>
                <a:r>
                  <a:rPr kumimoji="1" lang="ja-JP" altLang="en-US" sz="509" spc="-41" dirty="0">
                    <a:solidFill>
                      <a:prstClr val="black"/>
                    </a:solidFill>
                    <a:latin typeface="BIZ UDPゴシック" panose="020B0400000000000000" pitchFamily="50" charset="-128"/>
                    <a:ea typeface="BIZ UDPゴシック" panose="020B0400000000000000" pitchFamily="50" charset="-128"/>
                  </a:rPr>
                  <a:t>出典：第</a:t>
                </a:r>
                <a:r>
                  <a:rPr lang="en-US" altLang="ja-JP" sz="509" spc="-41" dirty="0">
                    <a:solidFill>
                      <a:prstClr val="black"/>
                    </a:solidFill>
                    <a:latin typeface="BIZ UDPゴシック" panose="020B0400000000000000" pitchFamily="50" charset="-128"/>
                    <a:ea typeface="BIZ UDPゴシック" panose="020B0400000000000000" pitchFamily="50" charset="-128"/>
                  </a:rPr>
                  <a:t>5</a:t>
                </a:r>
                <a:r>
                  <a:rPr kumimoji="1" lang="ja-JP" altLang="en-US" sz="509" spc="-41" dirty="0">
                    <a:solidFill>
                      <a:prstClr val="black"/>
                    </a:solidFill>
                    <a:latin typeface="BIZ UDPゴシック" panose="020B0400000000000000" pitchFamily="50" charset="-128"/>
                    <a:ea typeface="BIZ UDPゴシック" panose="020B0400000000000000" pitchFamily="50" charset="-128"/>
                  </a:rPr>
                  <a:t>回大阪市自動運転バス実装協議会資料より抜粋</a:t>
                </a:r>
                <a:endParaRPr kumimoji="1" lang="ja-JP" altLang="en-US" sz="509" dirty="0">
                  <a:solidFill>
                    <a:prstClr val="black"/>
                  </a:solidFill>
                  <a:latin typeface="BIZ UDPゴシック" panose="020B0400000000000000" pitchFamily="50" charset="-128"/>
                  <a:ea typeface="BIZ UDPゴシック" panose="020B0400000000000000" pitchFamily="50" charset="-128"/>
                </a:endParaRPr>
              </a:p>
            </p:txBody>
          </p:sp>
          <p:grpSp>
            <p:nvGrpSpPr>
              <p:cNvPr id="35" name="グループ化 34">
                <a:extLst>
                  <a:ext uri="{FF2B5EF4-FFF2-40B4-BE49-F238E27FC236}">
                    <a16:creationId xmlns:a16="http://schemas.microsoft.com/office/drawing/2014/main" id="{3E22F45D-30E1-8864-F1A9-DE1F1F94C911}"/>
                  </a:ext>
                </a:extLst>
              </p:cNvPr>
              <p:cNvGrpSpPr/>
              <p:nvPr/>
            </p:nvGrpSpPr>
            <p:grpSpPr>
              <a:xfrm>
                <a:off x="1186262" y="3211673"/>
                <a:ext cx="868527" cy="160221"/>
                <a:chOff x="3301457" y="3233528"/>
                <a:chExt cx="853482" cy="157445"/>
              </a:xfrm>
            </p:grpSpPr>
            <p:sp>
              <p:nvSpPr>
                <p:cNvPr id="36" name="正方形/長方形 35">
                  <a:extLst>
                    <a:ext uri="{FF2B5EF4-FFF2-40B4-BE49-F238E27FC236}">
                      <a16:creationId xmlns:a16="http://schemas.microsoft.com/office/drawing/2014/main" id="{B6972BD4-DC26-A166-BE3F-8EF686AAB4F5}"/>
                    </a:ext>
                  </a:extLst>
                </p:cNvPr>
                <p:cNvSpPr/>
                <p:nvPr/>
              </p:nvSpPr>
              <p:spPr>
                <a:xfrm>
                  <a:off x="3443551" y="3279650"/>
                  <a:ext cx="574881" cy="6477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0AE58911-12F1-EFB3-BF75-04E976B7F6DF}"/>
                    </a:ext>
                  </a:extLst>
                </p:cNvPr>
                <p:cNvSpPr/>
                <p:nvPr/>
              </p:nvSpPr>
              <p:spPr>
                <a:xfrm>
                  <a:off x="3301457" y="3233528"/>
                  <a:ext cx="853482" cy="157445"/>
                </a:xfrm>
                <a:prstGeom prst="rect">
                  <a:avLst/>
                </a:prstGeom>
                <a:noFill/>
                <a:ln>
                  <a:noFill/>
                </a:ln>
              </p:spPr>
              <p:txBody>
                <a:bodyPr wrap="square">
                  <a:spAutoFit/>
                </a:bodyPr>
                <a:lstStyle/>
                <a:p>
                  <a:pPr algn="ctr" defTabSz="930493">
                    <a:defRPr/>
                  </a:pPr>
                  <a:r>
                    <a:rPr kumimoji="1" lang="ja-JP" altLang="en-US" sz="407" spc="-41" dirty="0">
                      <a:solidFill>
                        <a:prstClr val="black"/>
                      </a:solidFill>
                      <a:latin typeface="BIZ UDPゴシック" panose="020B0400000000000000" pitchFamily="50" charset="-128"/>
                      <a:ea typeface="BIZ UDPゴシック" panose="020B0400000000000000" pitchFamily="50" charset="-128"/>
                    </a:rPr>
                    <a:t>赤色</a:t>
                  </a:r>
                  <a:r>
                    <a:rPr lang="ja-JP" altLang="en-US" sz="407" spc="-41" dirty="0">
                      <a:solidFill>
                        <a:prstClr val="black"/>
                      </a:solidFill>
                      <a:latin typeface="BIZ UDPゴシック" panose="020B0400000000000000" pitchFamily="50" charset="-128"/>
                      <a:ea typeface="BIZ UDPゴシック" panose="020B0400000000000000" pitchFamily="50" charset="-128"/>
                    </a:rPr>
                    <a:t>実線</a:t>
                  </a:r>
                  <a:r>
                    <a:rPr kumimoji="1" lang="ja-JP" altLang="en-US" sz="407" spc="-41" dirty="0">
                      <a:solidFill>
                        <a:prstClr val="black"/>
                      </a:solidFill>
                      <a:latin typeface="BIZ UDPゴシック" panose="020B0400000000000000" pitchFamily="50" charset="-128"/>
                      <a:ea typeface="BIZ UDPゴシック" panose="020B0400000000000000" pitchFamily="50" charset="-128"/>
                    </a:rPr>
                    <a:t>：自動運転区間</a:t>
                  </a:r>
                  <a:endParaRPr kumimoji="1" lang="ja-JP" altLang="en-US" sz="407"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39" name="グループ化 38">
                <a:extLst>
                  <a:ext uri="{FF2B5EF4-FFF2-40B4-BE49-F238E27FC236}">
                    <a16:creationId xmlns:a16="http://schemas.microsoft.com/office/drawing/2014/main" id="{CD99181D-F587-50B8-E798-29C63500F0B0}"/>
                  </a:ext>
                </a:extLst>
              </p:cNvPr>
              <p:cNvGrpSpPr/>
              <p:nvPr/>
            </p:nvGrpSpPr>
            <p:grpSpPr>
              <a:xfrm>
                <a:off x="1198255" y="4599467"/>
                <a:ext cx="868527" cy="160221"/>
                <a:chOff x="3301422" y="3232299"/>
                <a:chExt cx="853482" cy="157445"/>
              </a:xfrm>
            </p:grpSpPr>
            <p:sp>
              <p:nvSpPr>
                <p:cNvPr id="40" name="正方形/長方形 39">
                  <a:extLst>
                    <a:ext uri="{FF2B5EF4-FFF2-40B4-BE49-F238E27FC236}">
                      <a16:creationId xmlns:a16="http://schemas.microsoft.com/office/drawing/2014/main" id="{0C59D3D8-9416-12E9-38C9-5CCEE23EADF2}"/>
                    </a:ext>
                  </a:extLst>
                </p:cNvPr>
                <p:cNvSpPr/>
                <p:nvPr/>
              </p:nvSpPr>
              <p:spPr>
                <a:xfrm>
                  <a:off x="3450972" y="3278637"/>
                  <a:ext cx="574881" cy="6477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85D027EB-1989-34BD-6281-9D7CDAD5A0FF}"/>
                    </a:ext>
                  </a:extLst>
                </p:cNvPr>
                <p:cNvSpPr/>
                <p:nvPr/>
              </p:nvSpPr>
              <p:spPr>
                <a:xfrm>
                  <a:off x="3301422" y="3232299"/>
                  <a:ext cx="853482" cy="157445"/>
                </a:xfrm>
                <a:prstGeom prst="rect">
                  <a:avLst/>
                </a:prstGeom>
                <a:noFill/>
                <a:ln>
                  <a:noFill/>
                </a:ln>
              </p:spPr>
              <p:txBody>
                <a:bodyPr wrap="square">
                  <a:spAutoFit/>
                </a:bodyPr>
                <a:lstStyle/>
                <a:p>
                  <a:pPr algn="ctr" defTabSz="930493">
                    <a:defRPr/>
                  </a:pPr>
                  <a:r>
                    <a:rPr kumimoji="1" lang="ja-JP" altLang="en-US" sz="407" spc="-41" dirty="0">
                      <a:solidFill>
                        <a:prstClr val="black"/>
                      </a:solidFill>
                      <a:latin typeface="BIZ UDPゴシック" panose="020B0400000000000000" pitchFamily="50" charset="-128"/>
                      <a:ea typeface="BIZ UDPゴシック" panose="020B0400000000000000" pitchFamily="50" charset="-128"/>
                    </a:rPr>
                    <a:t>赤色</a:t>
                  </a:r>
                  <a:r>
                    <a:rPr lang="ja-JP" altLang="en-US" sz="407" spc="-41" dirty="0">
                      <a:solidFill>
                        <a:prstClr val="black"/>
                      </a:solidFill>
                      <a:latin typeface="BIZ UDPゴシック" panose="020B0400000000000000" pitchFamily="50" charset="-128"/>
                      <a:ea typeface="BIZ UDPゴシック" panose="020B0400000000000000" pitchFamily="50" charset="-128"/>
                    </a:rPr>
                    <a:t>実線</a:t>
                  </a:r>
                  <a:r>
                    <a:rPr kumimoji="1" lang="ja-JP" altLang="en-US" sz="407" spc="-41" dirty="0">
                      <a:solidFill>
                        <a:prstClr val="black"/>
                      </a:solidFill>
                      <a:latin typeface="BIZ UDPゴシック" panose="020B0400000000000000" pitchFamily="50" charset="-128"/>
                      <a:ea typeface="BIZ UDPゴシック" panose="020B0400000000000000" pitchFamily="50" charset="-128"/>
                    </a:rPr>
                    <a:t>：自動運転区間</a:t>
                  </a:r>
                  <a:endParaRPr kumimoji="1" lang="ja-JP" altLang="en-US" sz="407" dirty="0">
                    <a:solidFill>
                      <a:prstClr val="black"/>
                    </a:solidFill>
                    <a:latin typeface="BIZ UDPゴシック" panose="020B0400000000000000" pitchFamily="50" charset="-128"/>
                    <a:ea typeface="BIZ UDPゴシック" panose="020B0400000000000000" pitchFamily="50" charset="-128"/>
                  </a:endParaRPr>
                </a:p>
              </p:txBody>
            </p:sp>
          </p:grpSp>
          <p:sp>
            <p:nvSpPr>
              <p:cNvPr id="42" name="正方形/長方形 41">
                <a:extLst>
                  <a:ext uri="{FF2B5EF4-FFF2-40B4-BE49-F238E27FC236}">
                    <a16:creationId xmlns:a16="http://schemas.microsoft.com/office/drawing/2014/main" id="{3DDC4B67-BAFC-0720-DB1A-6B4753070DF2}"/>
                  </a:ext>
                </a:extLst>
              </p:cNvPr>
              <p:cNvSpPr/>
              <p:nvPr/>
            </p:nvSpPr>
            <p:spPr>
              <a:xfrm>
                <a:off x="478319" y="4759082"/>
                <a:ext cx="1647440" cy="176461"/>
              </a:xfrm>
              <a:prstGeom prst="rect">
                <a:avLst/>
              </a:prstGeom>
              <a:noFill/>
              <a:ln w="6350">
                <a:noFill/>
              </a:ln>
            </p:spPr>
            <p:txBody>
              <a:bodyPr wrap="square">
                <a:spAutoFit/>
              </a:bodyPr>
              <a:lstStyle/>
              <a:p>
                <a:pPr algn="ctr" defTabSz="930493">
                  <a:defRPr/>
                </a:pPr>
                <a:r>
                  <a:rPr kumimoji="1" lang="ja-JP" altLang="en-US" sz="509" spc="-41" dirty="0">
                    <a:solidFill>
                      <a:prstClr val="black"/>
                    </a:solidFill>
                    <a:latin typeface="BIZ UDPゴシック" panose="020B0400000000000000" pitchFamily="50" charset="-128"/>
                    <a:ea typeface="BIZ UDPゴシック" panose="020B0400000000000000" pitchFamily="50" charset="-128"/>
                  </a:rPr>
                  <a:t>出典：第</a:t>
                </a:r>
                <a:r>
                  <a:rPr lang="en-US" altLang="ja-JP" sz="509" spc="-41" dirty="0">
                    <a:solidFill>
                      <a:prstClr val="black"/>
                    </a:solidFill>
                    <a:latin typeface="BIZ UDPゴシック" panose="020B0400000000000000" pitchFamily="50" charset="-128"/>
                    <a:ea typeface="BIZ UDPゴシック" panose="020B0400000000000000" pitchFamily="50" charset="-128"/>
                  </a:rPr>
                  <a:t>5</a:t>
                </a:r>
                <a:r>
                  <a:rPr kumimoji="1" lang="ja-JP" altLang="en-US" sz="509" spc="-41" dirty="0">
                    <a:solidFill>
                      <a:prstClr val="black"/>
                    </a:solidFill>
                    <a:latin typeface="BIZ UDPゴシック" panose="020B0400000000000000" pitchFamily="50" charset="-128"/>
                    <a:ea typeface="BIZ UDPゴシック" panose="020B0400000000000000" pitchFamily="50" charset="-128"/>
                  </a:rPr>
                  <a:t>回大阪市自動運転バス実装協議会資料より抜粋</a:t>
                </a:r>
                <a:endParaRPr kumimoji="1" lang="ja-JP" altLang="en-US" sz="509" dirty="0">
                  <a:solidFill>
                    <a:prstClr val="black"/>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300B99C1-0415-64EA-5394-C284D884E1DA}"/>
                  </a:ext>
                </a:extLst>
              </p:cNvPr>
              <p:cNvSpPr/>
              <p:nvPr/>
            </p:nvSpPr>
            <p:spPr>
              <a:xfrm>
                <a:off x="490725" y="6111035"/>
                <a:ext cx="1666104" cy="176461"/>
              </a:xfrm>
              <a:prstGeom prst="rect">
                <a:avLst/>
              </a:prstGeom>
              <a:noFill/>
              <a:ln w="6350">
                <a:noFill/>
              </a:ln>
            </p:spPr>
            <p:txBody>
              <a:bodyPr wrap="square">
                <a:spAutoFit/>
              </a:bodyPr>
              <a:lstStyle/>
              <a:p>
                <a:pPr algn="ctr" defTabSz="930493">
                  <a:defRPr/>
                </a:pPr>
                <a:r>
                  <a:rPr kumimoji="1" lang="ja-JP" altLang="en-US" sz="509" spc="-41" dirty="0">
                    <a:solidFill>
                      <a:prstClr val="black"/>
                    </a:solidFill>
                    <a:latin typeface="BIZ UDPゴシック" panose="020B0400000000000000" pitchFamily="50" charset="-128"/>
                    <a:ea typeface="BIZ UDPゴシック" panose="020B0400000000000000" pitchFamily="50" charset="-128"/>
                  </a:rPr>
                  <a:t>出典：第</a:t>
                </a:r>
                <a:r>
                  <a:rPr lang="en-US" altLang="ja-JP" sz="509" spc="-41" dirty="0">
                    <a:solidFill>
                      <a:prstClr val="black"/>
                    </a:solidFill>
                    <a:latin typeface="BIZ UDPゴシック" panose="020B0400000000000000" pitchFamily="50" charset="-128"/>
                    <a:ea typeface="BIZ UDPゴシック" panose="020B0400000000000000" pitchFamily="50" charset="-128"/>
                  </a:rPr>
                  <a:t>5</a:t>
                </a:r>
                <a:r>
                  <a:rPr kumimoji="1" lang="ja-JP" altLang="en-US" sz="509" spc="-41" dirty="0">
                    <a:solidFill>
                      <a:prstClr val="black"/>
                    </a:solidFill>
                    <a:latin typeface="BIZ UDPゴシック" panose="020B0400000000000000" pitchFamily="50" charset="-128"/>
                    <a:ea typeface="BIZ UDPゴシック" panose="020B0400000000000000" pitchFamily="50" charset="-128"/>
                  </a:rPr>
                  <a:t>回大阪市自動運転バス実装協議会資料より抜粋</a:t>
                </a:r>
                <a:endParaRPr kumimoji="1" lang="ja-JP" altLang="en-US" sz="509" dirty="0">
                  <a:solidFill>
                    <a:prstClr val="black"/>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CA157460-D24E-090A-EC69-87B47575469E}"/>
                  </a:ext>
                </a:extLst>
              </p:cNvPr>
              <p:cNvSpPr txBox="1"/>
              <p:nvPr/>
            </p:nvSpPr>
            <p:spPr>
              <a:xfrm>
                <a:off x="2047245" y="2572458"/>
                <a:ext cx="1142669" cy="224985"/>
              </a:xfrm>
              <a:prstGeom prst="rect">
                <a:avLst/>
              </a:prstGeom>
              <a:noFill/>
            </p:spPr>
            <p:txBody>
              <a:bodyPr wrap="none" rtlCol="0">
                <a:spAutoFit/>
              </a:bodyPr>
              <a:lstStyle/>
              <a:p>
                <a:r>
                  <a:rPr kumimoji="1" lang="ja-JP" altLang="en-US" sz="814" dirty="0">
                    <a:latin typeface="BIZ UDPゴシック" panose="020B0400000000000000" pitchFamily="50" charset="-128"/>
                    <a:ea typeface="BIZ UDPゴシック" panose="020B0400000000000000" pitchFamily="50" charset="-128"/>
                  </a:rPr>
                  <a:t>乗車人数</a:t>
                </a:r>
                <a:r>
                  <a:rPr lang="ja-JP" altLang="en-US" sz="814" dirty="0">
                    <a:latin typeface="BIZ UDPゴシック" panose="020B0400000000000000" pitchFamily="50" charset="-128"/>
                    <a:ea typeface="BIZ UDPゴシック" panose="020B0400000000000000" pitchFamily="50" charset="-128"/>
                  </a:rPr>
                  <a:t>：</a:t>
                </a:r>
                <a:r>
                  <a:rPr lang="en-US" altLang="ja-JP" sz="814" dirty="0">
                    <a:latin typeface="BIZ UDPゴシック" panose="020B0400000000000000" pitchFamily="50" charset="-128"/>
                    <a:ea typeface="BIZ UDPゴシック" panose="020B0400000000000000" pitchFamily="50" charset="-128"/>
                  </a:rPr>
                  <a:t>17,656</a:t>
                </a:r>
                <a:r>
                  <a:rPr lang="ja-JP" altLang="en-US" sz="814" dirty="0">
                    <a:latin typeface="BIZ UDPゴシック" panose="020B0400000000000000" pitchFamily="50" charset="-128"/>
                    <a:ea typeface="BIZ UDPゴシック" panose="020B0400000000000000" pitchFamily="50" charset="-128"/>
                  </a:rPr>
                  <a:t>人</a:t>
                </a:r>
                <a:endParaRPr lang="en-US" altLang="ja-JP" sz="814"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212CD0E5-BA6C-C1A9-0E84-6ECB5D2D4B11}"/>
                  </a:ext>
                </a:extLst>
              </p:cNvPr>
              <p:cNvSpPr txBox="1"/>
              <p:nvPr/>
            </p:nvSpPr>
            <p:spPr>
              <a:xfrm>
                <a:off x="1988198" y="3872021"/>
                <a:ext cx="1551100" cy="224985"/>
              </a:xfrm>
              <a:prstGeom prst="rect">
                <a:avLst/>
              </a:prstGeom>
              <a:noFill/>
            </p:spPr>
            <p:txBody>
              <a:bodyPr wrap="none" rtlCol="0">
                <a:spAutoFit/>
              </a:bodyPr>
              <a:lstStyle/>
              <a:p>
                <a:r>
                  <a:rPr kumimoji="1" lang="ja-JP" altLang="en-US" sz="814" dirty="0">
                    <a:latin typeface="BIZ UDPゴシック" panose="020B0400000000000000" pitchFamily="50" charset="-128"/>
                    <a:ea typeface="BIZ UDPゴシック" panose="020B0400000000000000" pitchFamily="50" charset="-128"/>
                  </a:rPr>
                  <a:t>乗車人数</a:t>
                </a:r>
                <a:r>
                  <a:rPr lang="ja-JP" altLang="en-US" sz="814" dirty="0">
                    <a:latin typeface="BIZ UDPゴシック" panose="020B0400000000000000" pitchFamily="50" charset="-128"/>
                    <a:ea typeface="BIZ UDPゴシック" panose="020B0400000000000000" pitchFamily="50" charset="-128"/>
                  </a:rPr>
                  <a:t>：</a:t>
                </a:r>
                <a:r>
                  <a:rPr lang="en-US" altLang="ja-JP" sz="814" dirty="0">
                    <a:latin typeface="BIZ UDPゴシック" panose="020B0400000000000000" pitchFamily="50" charset="-128"/>
                    <a:ea typeface="BIZ UDPゴシック" panose="020B0400000000000000" pitchFamily="50" charset="-128"/>
                  </a:rPr>
                  <a:t>41,800</a:t>
                </a:r>
                <a:r>
                  <a:rPr lang="ja-JP" altLang="en-US" sz="814" dirty="0">
                    <a:latin typeface="BIZ UDPゴシック" panose="020B0400000000000000" pitchFamily="50" charset="-128"/>
                    <a:ea typeface="BIZ UDPゴシック" panose="020B0400000000000000" pitchFamily="50" charset="-128"/>
                  </a:rPr>
                  <a:t>人（速報値）</a:t>
                </a:r>
                <a:endParaRPr lang="en-US" altLang="ja-JP" sz="814"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E734DF94-1D60-DAC5-44E8-836BB66BE47F}"/>
                  </a:ext>
                </a:extLst>
              </p:cNvPr>
              <p:cNvSpPr txBox="1"/>
              <p:nvPr/>
            </p:nvSpPr>
            <p:spPr>
              <a:xfrm>
                <a:off x="2083227" y="5347292"/>
                <a:ext cx="2793159" cy="872626"/>
              </a:xfrm>
              <a:prstGeom prst="rect">
                <a:avLst/>
              </a:prstGeom>
              <a:noFill/>
            </p:spPr>
            <p:txBody>
              <a:bodyPr wrap="square" rtlCol="0">
                <a:spAutoFit/>
              </a:bodyPr>
              <a:lstStyle/>
              <a:p>
                <a:r>
                  <a:rPr kumimoji="1" lang="ja-JP" altLang="en-US" sz="814" dirty="0">
                    <a:latin typeface="BIZ UDPゴシック" panose="020B0400000000000000" pitchFamily="50" charset="-128"/>
                    <a:ea typeface="BIZ UDPゴシック" panose="020B0400000000000000" pitchFamily="50" charset="-128"/>
                  </a:rPr>
                  <a:t>アンケート結果</a:t>
                </a:r>
                <a:endParaRPr kumimoji="1"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・自動運転バスを利用した後の自動運転バスのイメージ</a:t>
                </a:r>
                <a:endParaRPr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　　快適な乗車体験ができる</a:t>
                </a:r>
                <a:r>
                  <a:rPr lang="en-US" altLang="ja-JP" sz="814" dirty="0">
                    <a:latin typeface="BIZ UDPゴシック" panose="020B0400000000000000" pitchFamily="50" charset="-128"/>
                    <a:ea typeface="BIZ UDPゴシック" panose="020B0400000000000000" pitchFamily="50" charset="-128"/>
                  </a:rPr>
                  <a:t>:38.9</a:t>
                </a:r>
                <a:r>
                  <a:rPr lang="ja-JP" altLang="en-US" sz="814" dirty="0">
                    <a:latin typeface="BIZ UDPゴシック" panose="020B0400000000000000" pitchFamily="50" charset="-128"/>
                    <a:ea typeface="BIZ UDPゴシック" panose="020B0400000000000000" pitchFamily="50" charset="-128"/>
                  </a:rPr>
                  <a:t>％</a:t>
                </a:r>
                <a:r>
                  <a:rPr lang="en-US" altLang="ja-JP" sz="814" dirty="0">
                    <a:latin typeface="BIZ UDPゴシック" panose="020B0400000000000000" pitchFamily="50" charset="-128"/>
                    <a:ea typeface="BIZ UDPゴシック" panose="020B0400000000000000" pitchFamily="50" charset="-128"/>
                  </a:rPr>
                  <a:t>(↑17.5%)</a:t>
                </a:r>
              </a:p>
              <a:p>
                <a:r>
                  <a:rPr lang="ja-JP" altLang="en-US" sz="814" dirty="0">
                    <a:latin typeface="BIZ UDPゴシック" panose="020B0400000000000000" pitchFamily="50" charset="-128"/>
                    <a:ea typeface="BIZ UDPゴシック" panose="020B0400000000000000" pitchFamily="50" charset="-128"/>
                  </a:rPr>
                  <a:t>　　安全性が高い</a:t>
                </a:r>
                <a:r>
                  <a:rPr lang="en-US" altLang="ja-JP" sz="814" dirty="0">
                    <a:latin typeface="BIZ UDPゴシック" panose="020B0400000000000000" pitchFamily="50" charset="-128"/>
                    <a:ea typeface="BIZ UDPゴシック" panose="020B0400000000000000" pitchFamily="50" charset="-128"/>
                  </a:rPr>
                  <a:t>:27.4%(↑9.8%)</a:t>
                </a:r>
              </a:p>
              <a:p>
                <a:r>
                  <a:rPr lang="ja-JP" altLang="en-US" sz="814" dirty="0">
                    <a:latin typeface="BIZ UDPゴシック" panose="020B0400000000000000" pitchFamily="50" charset="-128"/>
                    <a:ea typeface="BIZ UDPゴシック" panose="020B0400000000000000" pitchFamily="50" charset="-128"/>
                  </a:rPr>
                  <a:t>　　人間の運転者がいないことに不安</a:t>
                </a:r>
                <a:r>
                  <a:rPr lang="en-US" altLang="ja-JP" sz="814" dirty="0">
                    <a:latin typeface="BIZ UDPゴシック" panose="020B0400000000000000" pitchFamily="50" charset="-128"/>
                    <a:ea typeface="BIZ UDPゴシック" panose="020B0400000000000000" pitchFamily="50" charset="-128"/>
                  </a:rPr>
                  <a:t>7.5</a:t>
                </a:r>
                <a:r>
                  <a:rPr lang="ja-JP" altLang="en-US" sz="814" dirty="0">
                    <a:latin typeface="BIZ UDPゴシック" panose="020B0400000000000000" pitchFamily="50" charset="-128"/>
                    <a:ea typeface="BIZ UDPゴシック" panose="020B0400000000000000" pitchFamily="50" charset="-128"/>
                  </a:rPr>
                  <a:t>％</a:t>
                </a:r>
                <a:r>
                  <a:rPr lang="en-US" altLang="ja-JP" sz="814" dirty="0">
                    <a:latin typeface="BIZ UDPゴシック" panose="020B0400000000000000" pitchFamily="50" charset="-128"/>
                    <a:ea typeface="BIZ UDPゴシック" panose="020B0400000000000000" pitchFamily="50" charset="-128"/>
                  </a:rPr>
                  <a:t>(</a:t>
                </a:r>
                <a:r>
                  <a:rPr lang="ja-JP" altLang="en-US" sz="814" dirty="0">
                    <a:latin typeface="BIZ UDPゴシック" panose="020B0400000000000000" pitchFamily="50" charset="-128"/>
                    <a:ea typeface="BIZ UDPゴシック" panose="020B0400000000000000" pitchFamily="50" charset="-128"/>
                  </a:rPr>
                  <a:t>↓</a:t>
                </a:r>
                <a:r>
                  <a:rPr lang="en-US" altLang="ja-JP" sz="814" dirty="0">
                    <a:latin typeface="BIZ UDPゴシック" panose="020B0400000000000000" pitchFamily="50" charset="-128"/>
                    <a:ea typeface="BIZ UDPゴシック" panose="020B0400000000000000" pitchFamily="50" charset="-128"/>
                  </a:rPr>
                  <a:t>11.1</a:t>
                </a:r>
                <a:r>
                  <a:rPr lang="ja-JP" altLang="en-US" sz="814" dirty="0">
                    <a:latin typeface="BIZ UDPゴシック" panose="020B0400000000000000" pitchFamily="50" charset="-128"/>
                    <a:ea typeface="BIZ UDPゴシック" panose="020B0400000000000000" pitchFamily="50" charset="-128"/>
                  </a:rPr>
                  <a:t>％</a:t>
                </a:r>
                <a:r>
                  <a:rPr lang="en-US" altLang="ja-JP" sz="814" dirty="0">
                    <a:latin typeface="BIZ UDPゴシック" panose="020B0400000000000000" pitchFamily="50" charset="-128"/>
                    <a:ea typeface="BIZ UDPゴシック" panose="020B0400000000000000" pitchFamily="50" charset="-128"/>
                  </a:rPr>
                  <a:t>)</a:t>
                </a:r>
              </a:p>
              <a:p>
                <a:r>
                  <a:rPr lang="en-US" altLang="ja-JP" sz="814" dirty="0">
                    <a:latin typeface="BIZ UDPゴシック" panose="020B0400000000000000" pitchFamily="50" charset="-128"/>
                    <a:ea typeface="BIZ UDPゴシック" panose="020B0400000000000000" pitchFamily="50" charset="-128"/>
                  </a:rPr>
                  <a:t>※</a:t>
                </a:r>
                <a:r>
                  <a:rPr lang="ja-JP" altLang="en-US" sz="814" dirty="0">
                    <a:latin typeface="BIZ UDPゴシック" panose="020B0400000000000000" pitchFamily="50" charset="-128"/>
                    <a:ea typeface="BIZ UDPゴシック" panose="020B0400000000000000" pitchFamily="50" charset="-128"/>
                  </a:rPr>
                  <a:t>（）内の数値は、自動運転バス利用前後の変化</a:t>
                </a:r>
                <a:endParaRPr lang="en-US" altLang="ja-JP" sz="814"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0347628B-63D9-DB22-2CAA-7E7A1D95F6BE}"/>
                  </a:ext>
                </a:extLst>
              </p:cNvPr>
              <p:cNvSpPr txBox="1"/>
              <p:nvPr/>
            </p:nvSpPr>
            <p:spPr>
              <a:xfrm>
                <a:off x="2079189" y="5209846"/>
                <a:ext cx="1691460" cy="224985"/>
              </a:xfrm>
              <a:prstGeom prst="rect">
                <a:avLst/>
              </a:prstGeom>
              <a:noFill/>
            </p:spPr>
            <p:txBody>
              <a:bodyPr wrap="square" rtlCol="0">
                <a:spAutoFit/>
              </a:bodyPr>
              <a:lstStyle/>
              <a:p>
                <a:r>
                  <a:rPr kumimoji="1" lang="ja-JP" altLang="en-US" sz="814" dirty="0">
                    <a:latin typeface="BIZ UDPゴシック" panose="020B0400000000000000" pitchFamily="50" charset="-128"/>
                    <a:ea typeface="BIZ UDPゴシック" panose="020B0400000000000000" pitchFamily="50" charset="-128"/>
                  </a:rPr>
                  <a:t>乗車人数</a:t>
                </a:r>
                <a:r>
                  <a:rPr lang="ja-JP" altLang="en-US" sz="814" dirty="0">
                    <a:latin typeface="BIZ UDPゴシック" panose="020B0400000000000000" pitchFamily="50" charset="-128"/>
                    <a:ea typeface="BIZ UDPゴシック" panose="020B0400000000000000" pitchFamily="50" charset="-128"/>
                  </a:rPr>
                  <a:t>：</a:t>
                </a:r>
                <a:r>
                  <a:rPr lang="en-US" altLang="ja-JP" sz="814" dirty="0">
                    <a:latin typeface="BIZ UDPゴシック" panose="020B0400000000000000" pitchFamily="50" charset="-128"/>
                    <a:ea typeface="BIZ UDPゴシック" panose="020B0400000000000000" pitchFamily="50" charset="-128"/>
                  </a:rPr>
                  <a:t>40,400 </a:t>
                </a:r>
                <a:r>
                  <a:rPr lang="ja-JP" altLang="en-US" sz="814" dirty="0">
                    <a:latin typeface="BIZ UDPゴシック" panose="020B0400000000000000" pitchFamily="50" charset="-128"/>
                    <a:ea typeface="BIZ UDPゴシック" panose="020B0400000000000000" pitchFamily="50" charset="-128"/>
                  </a:rPr>
                  <a:t>人（速報値）</a:t>
                </a:r>
                <a:endParaRPr lang="en-US" altLang="ja-JP" sz="814"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FEB4733A-86C7-DE14-7236-AF34C0FE5451}"/>
                  </a:ext>
                </a:extLst>
              </p:cNvPr>
              <p:cNvSpPr txBox="1"/>
              <p:nvPr/>
            </p:nvSpPr>
            <p:spPr>
              <a:xfrm>
                <a:off x="2040827" y="2185780"/>
                <a:ext cx="2698438" cy="484041"/>
              </a:xfrm>
              <a:prstGeom prst="rect">
                <a:avLst/>
              </a:prstGeom>
              <a:noFill/>
            </p:spPr>
            <p:txBody>
              <a:bodyPr wrap="square" rtlCol="0">
                <a:spAutoFit/>
              </a:bodyPr>
              <a:lstStyle/>
              <a:p>
                <a:r>
                  <a:rPr kumimoji="1" lang="ja-JP" altLang="en-US" sz="814" dirty="0">
                    <a:latin typeface="BIZ UDPゴシック" panose="020B0400000000000000" pitchFamily="50" charset="-128"/>
                    <a:ea typeface="BIZ UDPゴシック" panose="020B0400000000000000" pitchFamily="50" charset="-128"/>
                  </a:rPr>
                  <a:t>自動運転レベル</a:t>
                </a:r>
                <a:r>
                  <a:rPr kumimoji="1" lang="ja-JP" altLang="en-US" sz="814" dirty="0">
                    <a:latin typeface="BIZ UDPゴシック" panose="020B0400000000000000" pitchFamily="50" charset="-128"/>
                    <a:ea typeface="BIZ UDPゴシック" panose="020B0400000000000000" pitchFamily="50" charset="-128"/>
                    <a:sym typeface="Wingdings" panose="05000000000000000000" pitchFamily="2" charset="2"/>
                  </a:rPr>
                  <a:t>：</a:t>
                </a:r>
                <a:endParaRPr kumimoji="1" lang="en-US" altLang="ja-JP" sz="814" dirty="0">
                  <a:latin typeface="BIZ UDPゴシック" panose="020B0400000000000000" pitchFamily="50" charset="-128"/>
                  <a:ea typeface="BIZ UDPゴシック" panose="020B0400000000000000" pitchFamily="50" charset="-128"/>
                  <a:sym typeface="Wingdings" panose="05000000000000000000" pitchFamily="2" charset="2"/>
                </a:endParaRPr>
              </a:p>
              <a:p>
                <a:r>
                  <a:rPr kumimoji="1" lang="en-US" altLang="ja-JP" sz="814"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814" dirty="0">
                    <a:latin typeface="BIZ UDPゴシック" panose="020B0400000000000000" pitchFamily="50" charset="-128"/>
                    <a:ea typeface="BIZ UDPゴシック" panose="020B0400000000000000" pitchFamily="50" charset="-128"/>
                    <a:sym typeface="Wingdings" panose="05000000000000000000" pitchFamily="2" charset="2"/>
                  </a:rPr>
                  <a:t>淀川左岸線（２期）</a:t>
                </a:r>
                <a:r>
                  <a:rPr kumimoji="1" lang="en-US" altLang="ja-JP" sz="814" dirty="0">
                    <a:latin typeface="BIZ UDPゴシック" panose="020B0400000000000000" pitchFamily="50" charset="-128"/>
                    <a:ea typeface="BIZ UDPゴシック" panose="020B0400000000000000" pitchFamily="50" charset="-128"/>
                    <a:sym typeface="Wingdings" panose="05000000000000000000" pitchFamily="2" charset="2"/>
                  </a:rPr>
                  <a:t>】</a:t>
                </a:r>
                <a:r>
                  <a:rPr kumimoji="1" lang="ja-JP" altLang="en-US" sz="814" dirty="0">
                    <a:latin typeface="BIZ UDPゴシック" panose="020B0400000000000000" pitchFamily="50" charset="-128"/>
                    <a:ea typeface="BIZ UDPゴシック" panose="020B0400000000000000" pitchFamily="50" charset="-128"/>
                    <a:sym typeface="Wingdings" panose="05000000000000000000" pitchFamily="2" charset="2"/>
                  </a:rPr>
                  <a:t>性能として</a:t>
                </a:r>
                <a:r>
                  <a:rPr lang="ja-JP" altLang="en-US" sz="814" dirty="0">
                    <a:latin typeface="BIZ UDPゴシック" panose="020B0400000000000000" pitchFamily="50" charset="-128"/>
                    <a:ea typeface="BIZ UDPゴシック" panose="020B0400000000000000" pitchFamily="50" charset="-128"/>
                    <a:sym typeface="Wingdings" panose="05000000000000000000" pitchFamily="2" charset="2"/>
                  </a:rPr>
                  <a:t>は</a:t>
                </a:r>
                <a:r>
                  <a:rPr lang="ja-JP" altLang="en-US" sz="814" dirty="0">
                    <a:latin typeface="BIZ UDPゴシック" panose="020B0400000000000000" pitchFamily="50" charset="-128"/>
                    <a:ea typeface="BIZ UDPゴシック" panose="020B0400000000000000" pitchFamily="50" charset="-128"/>
                  </a:rPr>
                  <a:t>レベル４相当</a:t>
                </a:r>
                <a:endParaRPr lang="en-US" altLang="ja-JP" sz="814" dirty="0">
                  <a:latin typeface="BIZ UDPゴシック" panose="020B0400000000000000" pitchFamily="50" charset="-128"/>
                  <a:ea typeface="BIZ UDPゴシック" panose="020B0400000000000000" pitchFamily="50" charset="-128"/>
                </a:endParaRPr>
              </a:p>
              <a:p>
                <a:r>
                  <a:rPr lang="en-US" altLang="ja-JP" sz="814" dirty="0">
                    <a:latin typeface="BIZ UDPゴシック" panose="020B0400000000000000" pitchFamily="50" charset="-128"/>
                    <a:ea typeface="BIZ UDPゴシック" panose="020B0400000000000000" pitchFamily="50" charset="-128"/>
                  </a:rPr>
                  <a:t>【</a:t>
                </a:r>
                <a:r>
                  <a:rPr lang="ja-JP" altLang="en-US" sz="814" dirty="0">
                    <a:latin typeface="BIZ UDPゴシック" panose="020B0400000000000000" pitchFamily="50" charset="-128"/>
                    <a:ea typeface="BIZ UDPゴシック" panose="020B0400000000000000" pitchFamily="50" charset="-128"/>
                  </a:rPr>
                  <a:t>淀川左岸線１期</a:t>
                </a:r>
                <a:r>
                  <a:rPr lang="en-US" altLang="ja-JP" sz="814" dirty="0">
                    <a:latin typeface="BIZ UDPゴシック" panose="020B0400000000000000" pitchFamily="50" charset="-128"/>
                    <a:ea typeface="BIZ UDPゴシック" panose="020B0400000000000000" pitchFamily="50" charset="-128"/>
                  </a:rPr>
                  <a:t>】</a:t>
                </a:r>
                <a:r>
                  <a:rPr lang="ja-JP" altLang="en-US" sz="814" dirty="0">
                    <a:latin typeface="BIZ UDPゴシック" panose="020B0400000000000000" pitchFamily="50" charset="-128"/>
                    <a:ea typeface="BIZ UDPゴシック" panose="020B0400000000000000" pitchFamily="50" charset="-128"/>
                  </a:rPr>
                  <a:t>レベル２</a:t>
                </a:r>
                <a:endParaRPr lang="en-US" altLang="ja-JP" sz="814"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4C869553-4433-8A8B-C7E2-F87F03B3A36E}"/>
                  </a:ext>
                </a:extLst>
              </p:cNvPr>
              <p:cNvSpPr txBox="1"/>
              <p:nvPr/>
            </p:nvSpPr>
            <p:spPr>
              <a:xfrm>
                <a:off x="2081527" y="5058299"/>
                <a:ext cx="1878108" cy="224985"/>
              </a:xfrm>
              <a:prstGeom prst="rect">
                <a:avLst/>
              </a:prstGeom>
              <a:noFill/>
            </p:spPr>
            <p:txBody>
              <a:bodyPr wrap="square" rtlCol="0">
                <a:spAutoFit/>
              </a:bodyPr>
              <a:lstStyle/>
              <a:p>
                <a:r>
                  <a:rPr kumimoji="1" lang="ja-JP" altLang="en-US" sz="814" dirty="0">
                    <a:latin typeface="BIZ UDPゴシック" panose="020B0400000000000000" pitchFamily="50" charset="-128"/>
                    <a:ea typeface="BIZ UDPゴシック" panose="020B0400000000000000" pitchFamily="50" charset="-128"/>
                  </a:rPr>
                  <a:t>自動運転レベル</a:t>
                </a:r>
                <a:r>
                  <a:rPr lang="ja-JP" altLang="en-US" sz="814" dirty="0">
                    <a:latin typeface="BIZ UDPゴシック" panose="020B0400000000000000" pitchFamily="50" charset="-128"/>
                    <a:ea typeface="BIZ UDPゴシック" panose="020B0400000000000000" pitchFamily="50" charset="-128"/>
                  </a:rPr>
                  <a:t>：レベル４相当</a:t>
                </a:r>
                <a:endParaRPr lang="en-US" altLang="ja-JP" sz="814"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57979FB-1723-1445-CAFF-2107DDB90DC4}"/>
                  </a:ext>
                </a:extLst>
              </p:cNvPr>
              <p:cNvSpPr txBox="1"/>
              <p:nvPr/>
            </p:nvSpPr>
            <p:spPr>
              <a:xfrm>
                <a:off x="2066782" y="4053631"/>
                <a:ext cx="2821379" cy="872626"/>
              </a:xfrm>
              <a:prstGeom prst="rect">
                <a:avLst/>
              </a:prstGeom>
              <a:noFill/>
            </p:spPr>
            <p:txBody>
              <a:bodyPr wrap="square" rtlCol="0">
                <a:spAutoFit/>
              </a:bodyPr>
              <a:lstStyle/>
              <a:p>
                <a:r>
                  <a:rPr kumimoji="1" lang="ja-JP" altLang="en-US" sz="814" dirty="0">
                    <a:latin typeface="BIZ UDPゴシック" panose="020B0400000000000000" pitchFamily="50" charset="-128"/>
                    <a:ea typeface="BIZ UDPゴシック" panose="020B0400000000000000" pitchFamily="50" charset="-128"/>
                  </a:rPr>
                  <a:t>アンケート結果</a:t>
                </a:r>
                <a:endParaRPr kumimoji="1"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・走行のスムーズさについて</a:t>
                </a:r>
                <a:endParaRPr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　 「良い」と回答した人の割合：</a:t>
                </a:r>
                <a:r>
                  <a:rPr lang="en-US" altLang="ja-JP" sz="814" dirty="0">
                    <a:latin typeface="BIZ UDPゴシック" panose="020B0400000000000000" pitchFamily="50" charset="-128"/>
                    <a:ea typeface="BIZ UDPゴシック" panose="020B0400000000000000" pitchFamily="50" charset="-128"/>
                  </a:rPr>
                  <a:t>73.7</a:t>
                </a:r>
                <a:r>
                  <a:rPr lang="ja-JP" altLang="en-US" sz="814" dirty="0">
                    <a:latin typeface="BIZ UDPゴシック" panose="020B0400000000000000" pitchFamily="50" charset="-128"/>
                    <a:ea typeface="BIZ UDPゴシック" panose="020B0400000000000000" pitchFamily="50" charset="-128"/>
                  </a:rPr>
                  <a:t>％</a:t>
                </a:r>
                <a:endParaRPr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 安全性について「安全」と回答した人の割合：</a:t>
                </a:r>
                <a:r>
                  <a:rPr lang="en-US" altLang="ja-JP" sz="814" dirty="0">
                    <a:latin typeface="BIZ UDPゴシック" panose="020B0400000000000000" pitchFamily="50" charset="-128"/>
                    <a:ea typeface="BIZ UDPゴシック" panose="020B0400000000000000" pitchFamily="50" charset="-128"/>
                  </a:rPr>
                  <a:t>86.6</a:t>
                </a:r>
                <a:r>
                  <a:rPr lang="ja-JP" altLang="en-US" sz="814" dirty="0">
                    <a:latin typeface="BIZ UDPゴシック" panose="020B0400000000000000" pitchFamily="50" charset="-128"/>
                    <a:ea typeface="BIZ UDPゴシック" panose="020B0400000000000000" pitchFamily="50" charset="-128"/>
                  </a:rPr>
                  <a:t>％</a:t>
                </a:r>
                <a:endParaRPr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 また自動運転バスを利用したい」と回答した人の割合</a:t>
                </a:r>
                <a:endParaRPr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　：</a:t>
                </a:r>
                <a:r>
                  <a:rPr lang="en-US" altLang="ja-JP" sz="814" dirty="0">
                    <a:latin typeface="BIZ UDPゴシック" panose="020B0400000000000000" pitchFamily="50" charset="-128"/>
                    <a:ea typeface="BIZ UDPゴシック" panose="020B0400000000000000" pitchFamily="50" charset="-128"/>
                  </a:rPr>
                  <a:t>94.1</a:t>
                </a:r>
                <a:r>
                  <a:rPr lang="ja-JP" altLang="en-US" sz="814" dirty="0">
                    <a:latin typeface="BIZ UDPゴシック" panose="020B0400000000000000" pitchFamily="50" charset="-128"/>
                    <a:ea typeface="BIZ UDPゴシック" panose="020B0400000000000000" pitchFamily="50" charset="-128"/>
                  </a:rPr>
                  <a:t>％</a:t>
                </a:r>
                <a:endParaRPr lang="en-US" altLang="ja-JP" sz="814" dirty="0">
                  <a:latin typeface="BIZ UDPゴシック" panose="020B0400000000000000" pitchFamily="50" charset="-128"/>
                  <a:ea typeface="BIZ UDPゴシック" panose="020B0400000000000000" pitchFamily="50" charset="-128"/>
                </a:endParaRPr>
              </a:p>
            </p:txBody>
          </p:sp>
        </p:grpSp>
        <p:sp>
          <p:nvSpPr>
            <p:cNvPr id="33" name="テキスト ボックス 32">
              <a:extLst>
                <a:ext uri="{FF2B5EF4-FFF2-40B4-BE49-F238E27FC236}">
                  <a16:creationId xmlns:a16="http://schemas.microsoft.com/office/drawing/2014/main" id="{554F44D4-B105-5347-BDAD-4546889DF80F}"/>
                </a:ext>
              </a:extLst>
            </p:cNvPr>
            <p:cNvSpPr txBox="1"/>
            <p:nvPr/>
          </p:nvSpPr>
          <p:spPr>
            <a:xfrm>
              <a:off x="2115388" y="4791634"/>
              <a:ext cx="3274212" cy="872626"/>
            </a:xfrm>
            <a:prstGeom prst="rect">
              <a:avLst/>
            </a:prstGeom>
            <a:noFill/>
          </p:spPr>
          <p:txBody>
            <a:bodyPr wrap="square" rtlCol="0">
              <a:spAutoFit/>
            </a:bodyPr>
            <a:lstStyle/>
            <a:p>
              <a:r>
                <a:rPr kumimoji="1" lang="ja-JP" altLang="en-US" sz="814" dirty="0">
                  <a:latin typeface="BIZ UDPゴシック" panose="020B0400000000000000" pitchFamily="50" charset="-128"/>
                  <a:ea typeface="BIZ UDPゴシック" panose="020B0400000000000000" pitchFamily="50" charset="-128"/>
                </a:rPr>
                <a:t>アンケート結果</a:t>
              </a:r>
              <a:endParaRPr kumimoji="1"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a:t>
              </a:r>
              <a:r>
                <a:rPr kumimoji="1" lang="ja-JP" altLang="en-US" sz="814" dirty="0">
                  <a:latin typeface="BIZ UDPゴシック" panose="020B0400000000000000" pitchFamily="50" charset="-128"/>
                  <a:ea typeface="BIZ UDPゴシック" panose="020B0400000000000000" pitchFamily="50" charset="-128"/>
                </a:rPr>
                <a:t>自動運転バスの乗り心地</a:t>
              </a:r>
              <a:r>
                <a:rPr lang="ja-JP" altLang="en-US" sz="814" dirty="0">
                  <a:latin typeface="BIZ UDPゴシック" panose="020B0400000000000000" pitchFamily="50" charset="-128"/>
                  <a:ea typeface="BIZ UDPゴシック" panose="020B0400000000000000" pitchFamily="50" charset="-128"/>
                </a:rPr>
                <a:t>について</a:t>
              </a:r>
              <a:endParaRPr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　「快適・概ね快適」と感じた人の割合：</a:t>
              </a:r>
              <a:r>
                <a:rPr lang="en-US" altLang="ja-JP" sz="814" dirty="0">
                  <a:latin typeface="BIZ UDPゴシック" panose="020B0400000000000000" pitchFamily="50" charset="-128"/>
                  <a:ea typeface="BIZ UDPゴシック" panose="020B0400000000000000" pitchFamily="50" charset="-128"/>
                </a:rPr>
                <a:t>81.9</a:t>
              </a:r>
              <a:r>
                <a:rPr lang="ja-JP" altLang="en-US" sz="814" dirty="0">
                  <a:latin typeface="BIZ UDPゴシック" panose="020B0400000000000000" pitchFamily="50" charset="-128"/>
                  <a:ea typeface="BIZ UDPゴシック" panose="020B0400000000000000" pitchFamily="50" charset="-128"/>
                </a:rPr>
                <a:t>％</a:t>
              </a:r>
              <a:endParaRPr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・自動運転技術について</a:t>
              </a:r>
              <a:endParaRPr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　「非常に信頼できる・やや信頼できる」</a:t>
              </a:r>
              <a:endParaRPr lang="en-US" altLang="ja-JP" sz="814" dirty="0">
                <a:latin typeface="BIZ UDPゴシック" panose="020B0400000000000000" pitchFamily="50" charset="-128"/>
                <a:ea typeface="BIZ UDPゴシック" panose="020B0400000000000000" pitchFamily="50" charset="-128"/>
              </a:endParaRPr>
            </a:p>
            <a:p>
              <a:r>
                <a:rPr lang="ja-JP" altLang="en-US" sz="814" dirty="0">
                  <a:latin typeface="BIZ UDPゴシック" panose="020B0400000000000000" pitchFamily="50" charset="-128"/>
                  <a:ea typeface="BIZ UDPゴシック" panose="020B0400000000000000" pitchFamily="50" charset="-128"/>
                </a:rPr>
                <a:t>　と回答した人の割合：</a:t>
              </a:r>
              <a:r>
                <a:rPr lang="en-US" altLang="ja-JP" sz="814" dirty="0">
                  <a:latin typeface="BIZ UDPゴシック" panose="020B0400000000000000" pitchFamily="50" charset="-128"/>
                  <a:ea typeface="BIZ UDPゴシック" panose="020B0400000000000000" pitchFamily="50" charset="-128"/>
                </a:rPr>
                <a:t>89.0</a:t>
              </a:r>
              <a:r>
                <a:rPr lang="ja-JP" altLang="en-US" sz="814" dirty="0">
                  <a:latin typeface="BIZ UDPゴシック" panose="020B0400000000000000" pitchFamily="50" charset="-128"/>
                  <a:ea typeface="BIZ UDPゴシック" panose="020B0400000000000000" pitchFamily="50" charset="-128"/>
                </a:rPr>
                <a:t>％</a:t>
              </a:r>
              <a:endParaRPr lang="en-US" altLang="ja-JP" sz="814"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996D4D2B-EBFD-9518-E64C-5F9CB9C4F685}"/>
                </a:ext>
              </a:extLst>
            </p:cNvPr>
            <p:cNvSpPr txBox="1"/>
            <p:nvPr/>
          </p:nvSpPr>
          <p:spPr>
            <a:xfrm>
              <a:off x="2099500" y="5807081"/>
              <a:ext cx="3609334" cy="224985"/>
            </a:xfrm>
            <a:prstGeom prst="rect">
              <a:avLst/>
            </a:prstGeom>
            <a:noFill/>
          </p:spPr>
          <p:txBody>
            <a:bodyPr wrap="square" rtlCol="0">
              <a:spAutoFit/>
            </a:bodyPr>
            <a:lstStyle/>
            <a:p>
              <a:r>
                <a:rPr kumimoji="1" lang="ja-JP" altLang="en-US" sz="814" dirty="0">
                  <a:latin typeface="BIZ UDPゴシック" panose="020B0400000000000000" pitchFamily="50" charset="-128"/>
                  <a:ea typeface="BIZ UDPゴシック" panose="020B0400000000000000" pitchFamily="50" charset="-128"/>
                </a:rPr>
                <a:t>自動運転レベル</a:t>
              </a:r>
              <a:r>
                <a:rPr lang="ja-JP" altLang="en-US" sz="814" dirty="0">
                  <a:latin typeface="BIZ UDPゴシック" panose="020B0400000000000000" pitchFamily="50" charset="-128"/>
                  <a:ea typeface="BIZ UDPゴシック" panose="020B0400000000000000" pitchFamily="50" charset="-128"/>
                </a:rPr>
                <a:t>：レベル４（一部区間）及びレベル２</a:t>
              </a:r>
              <a:endParaRPr lang="en-US" altLang="ja-JP" sz="814" dirty="0">
                <a:latin typeface="BIZ UDPゴシック" panose="020B0400000000000000" pitchFamily="50" charset="-128"/>
                <a:ea typeface="BIZ UDPゴシック" panose="020B0400000000000000" pitchFamily="50" charset="-128"/>
              </a:endParaRPr>
            </a:p>
          </p:txBody>
        </p:sp>
      </p:grpSp>
      <p:pic>
        <p:nvPicPr>
          <p:cNvPr id="64" name="図 63" descr="建物の前の道路を走るバス  AI によって生成されたコンテンツは間違っている可能性があります。">
            <a:extLst>
              <a:ext uri="{FF2B5EF4-FFF2-40B4-BE49-F238E27FC236}">
                <a16:creationId xmlns:a16="http://schemas.microsoft.com/office/drawing/2014/main" id="{BD3A8CE1-C6E5-4B03-B497-2183FC5AB6F4}"/>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7456080" y="2965849"/>
            <a:ext cx="2090805" cy="1179066"/>
          </a:xfrm>
          <a:prstGeom prst="rect">
            <a:avLst/>
          </a:prstGeom>
        </p:spPr>
      </p:pic>
      <p:pic>
        <p:nvPicPr>
          <p:cNvPr id="65" name="図 64">
            <a:extLst>
              <a:ext uri="{FF2B5EF4-FFF2-40B4-BE49-F238E27FC236}">
                <a16:creationId xmlns:a16="http://schemas.microsoft.com/office/drawing/2014/main" id="{BBDC9E3C-DABB-4F6B-B473-A5E6E641110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233417" y="2957637"/>
            <a:ext cx="2116294" cy="1193009"/>
          </a:xfrm>
          <a:prstGeom prst="rect">
            <a:avLst/>
          </a:prstGeom>
        </p:spPr>
      </p:pic>
      <p:sp>
        <p:nvSpPr>
          <p:cNvPr id="7" name="スライド番号プレースホルダー 6">
            <a:extLst>
              <a:ext uri="{FF2B5EF4-FFF2-40B4-BE49-F238E27FC236}">
                <a16:creationId xmlns:a16="http://schemas.microsoft.com/office/drawing/2014/main" id="{2625FBAD-38B5-47C2-ABEC-7ABA1FB0FE3C}"/>
              </a:ext>
            </a:extLst>
          </p:cNvPr>
          <p:cNvSpPr>
            <a:spLocks noGrp="1"/>
          </p:cNvSpPr>
          <p:nvPr>
            <p:ph type="sldNum" sz="quarter" idx="12"/>
          </p:nvPr>
        </p:nvSpPr>
        <p:spPr/>
        <p:txBody>
          <a:bodyPr/>
          <a:lstStyle/>
          <a:p>
            <a:fld id="{29F2EF1E-626E-4657-9017-205445D3C8E1}" type="slidenum">
              <a:rPr kumimoji="1" lang="ja-JP" altLang="en-US" smtClean="0"/>
              <a:t>23</a:t>
            </a:fld>
            <a:endParaRPr kumimoji="1" lang="ja-JP" altLang="en-US" dirty="0"/>
          </a:p>
        </p:txBody>
      </p:sp>
      <p:sp>
        <p:nvSpPr>
          <p:cNvPr id="55" name="楕円 54">
            <a:extLst>
              <a:ext uri="{FF2B5EF4-FFF2-40B4-BE49-F238E27FC236}">
                <a16:creationId xmlns:a16="http://schemas.microsoft.com/office/drawing/2014/main" id="{885A5940-06AB-44ED-8804-E4AB5335ED50}"/>
              </a:ext>
            </a:extLst>
          </p:cNvPr>
          <p:cNvSpPr/>
          <p:nvPr/>
        </p:nvSpPr>
        <p:spPr>
          <a:xfrm>
            <a:off x="113062" y="2308064"/>
            <a:ext cx="2181338"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303527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645E1B2B-CD38-4E1D-BA43-2D7BB03C9D09}"/>
              </a:ext>
            </a:extLst>
          </p:cNvPr>
          <p:cNvSpPr/>
          <p:nvPr/>
        </p:nvSpPr>
        <p:spPr>
          <a:xfrm>
            <a:off x="6197323" y="4640049"/>
            <a:ext cx="1928162" cy="28476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万博で走行した自動運転バス　</a:t>
            </a:r>
            <a:endParaRPr lang="en-US" altLang="ja-JP" sz="1000" dirty="0">
              <a:latin typeface="BIZ UDPゴシック" panose="020B0400000000000000" pitchFamily="50" charset="-128"/>
              <a:ea typeface="BIZ UDPゴシック" panose="020B0400000000000000" pitchFamily="50" charset="-128"/>
            </a:endParaRPr>
          </a:p>
          <a:p>
            <a:pPr algn="ctr"/>
            <a:r>
              <a:rPr lang="ja-JP" altLang="en-US" sz="1000" dirty="0">
                <a:latin typeface="BIZ UDPゴシック" panose="020B0400000000000000" pitchFamily="50" charset="-128"/>
                <a:ea typeface="BIZ UDPゴシック" panose="020B0400000000000000" pitchFamily="50" charset="-128"/>
              </a:rPr>
              <a:t>南河内地域で活用予定</a:t>
            </a:r>
          </a:p>
        </p:txBody>
      </p:sp>
      <p:sp>
        <p:nvSpPr>
          <p:cNvPr id="23" name="正方形/長方形 22">
            <a:extLst>
              <a:ext uri="{FF2B5EF4-FFF2-40B4-BE49-F238E27FC236}">
                <a16:creationId xmlns:a16="http://schemas.microsoft.com/office/drawing/2014/main" id="{0D74B2A9-A2C3-40C0-8877-714F883F21E3}"/>
              </a:ext>
            </a:extLst>
          </p:cNvPr>
          <p:cNvSpPr/>
          <p:nvPr/>
        </p:nvSpPr>
        <p:spPr>
          <a:xfrm>
            <a:off x="7963712" y="4563612"/>
            <a:ext cx="1821449" cy="28476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バス車内の３</a:t>
            </a:r>
            <a:r>
              <a:rPr lang="en-US" altLang="ja-JP" sz="1000" dirty="0">
                <a:latin typeface="BIZ UDPゴシック" panose="020B0400000000000000" pitchFamily="50" charset="-128"/>
                <a:ea typeface="BIZ UDPゴシック" panose="020B0400000000000000" pitchFamily="50" charset="-128"/>
              </a:rPr>
              <a:t>D</a:t>
            </a:r>
            <a:r>
              <a:rPr lang="ja-JP" altLang="en-US" sz="1000" dirty="0">
                <a:latin typeface="BIZ UDPゴシック" panose="020B0400000000000000" pitchFamily="50" charset="-128"/>
                <a:ea typeface="BIZ UDPゴシック" panose="020B0400000000000000" pitchFamily="50" charset="-128"/>
              </a:rPr>
              <a:t>マップ等</a:t>
            </a:r>
          </a:p>
        </p:txBody>
      </p:sp>
      <p:sp>
        <p:nvSpPr>
          <p:cNvPr id="25" name="正方形/長方形 24">
            <a:extLst>
              <a:ext uri="{FF2B5EF4-FFF2-40B4-BE49-F238E27FC236}">
                <a16:creationId xmlns:a16="http://schemas.microsoft.com/office/drawing/2014/main" id="{1C32F2DD-9444-45FF-BB47-DF14C44E3762}"/>
              </a:ext>
            </a:extLst>
          </p:cNvPr>
          <p:cNvSpPr/>
          <p:nvPr/>
        </p:nvSpPr>
        <p:spPr>
          <a:xfrm>
            <a:off x="5851209" y="6359115"/>
            <a:ext cx="1821449" cy="28476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万博会場での出展の様子</a:t>
            </a:r>
          </a:p>
        </p:txBody>
      </p:sp>
      <p:sp>
        <p:nvSpPr>
          <p:cNvPr id="32" name="正方形/長方形 31">
            <a:extLst>
              <a:ext uri="{FF2B5EF4-FFF2-40B4-BE49-F238E27FC236}">
                <a16:creationId xmlns:a16="http://schemas.microsoft.com/office/drawing/2014/main" id="{6EE19ABA-E7D2-4020-89FE-BD5998797428}"/>
              </a:ext>
            </a:extLst>
          </p:cNvPr>
          <p:cNvSpPr/>
          <p:nvPr/>
        </p:nvSpPr>
        <p:spPr>
          <a:xfrm>
            <a:off x="323614" y="3080842"/>
            <a:ext cx="6285529" cy="368794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spcAft>
                <a:spcPts val="60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▶万博レガシーを活用した南河内地域での自動運転バス実証推進</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177800" indent="-92075">
              <a:spcAft>
                <a:spcPts val="60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・持続可能な地域公共交通の確保を目的に、万博会場内において運行された自動運転</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バスを万博のレガシーとして、</a:t>
            </a:r>
            <a:r>
              <a:rPr kumimoji="1" lang="ja-JP" altLang="ja-JP" sz="1100" dirty="0">
                <a:solidFill>
                  <a:schemeClr val="tx1"/>
                </a:solidFill>
                <a:latin typeface="BIZ UDPゴシック" panose="020B0400000000000000" pitchFamily="50" charset="-128"/>
                <a:ea typeface="BIZ UDPゴシック"/>
              </a:rPr>
              <a:t>喫緊の</a:t>
            </a:r>
            <a:r>
              <a:rPr kumimoji="1" lang="ja-JP" altLang="en-US" sz="1100" dirty="0">
                <a:solidFill>
                  <a:schemeClr val="tx1"/>
                </a:solidFill>
                <a:latin typeface="BIZ UDPゴシック" panose="020B0400000000000000" pitchFamily="50" charset="-128"/>
                <a:ea typeface="BIZ UDPゴシック" panose="020B0400000000000000" pitchFamily="50" charset="-128"/>
              </a:rPr>
              <a:t>交通課題を抱える南河内地域で活用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177800" indent="-92075">
              <a:spcAft>
                <a:spcPts val="60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・府と</a:t>
            </a:r>
            <a:r>
              <a:rPr kumimoji="1" lang="en-US" altLang="ja-JP" sz="1100" dirty="0">
                <a:solidFill>
                  <a:schemeClr val="tx1"/>
                </a:solidFill>
                <a:latin typeface="BIZ UDPゴシック" panose="020B0400000000000000" pitchFamily="50" charset="-128"/>
                <a:ea typeface="BIZ UDPゴシック" panose="020B0400000000000000" pitchFamily="50" charset="-128"/>
              </a:rPr>
              <a:t>Osaka Metro</a:t>
            </a:r>
            <a:r>
              <a:rPr lang="ja-JP" altLang="en-US" sz="1100" dirty="0">
                <a:solidFill>
                  <a:schemeClr val="tx1"/>
                </a:solidFill>
                <a:latin typeface="BIZ UDPゴシック" panose="020B0400000000000000" pitchFamily="50" charset="-128"/>
                <a:ea typeface="BIZ UDPゴシック" panose="020B0400000000000000" pitchFamily="50" charset="-128"/>
              </a:rPr>
              <a:t>で令和５年度に「新モビリティ導入検討協議会」を設置し、これまで</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a:rPr>
              <a:t>７</a:t>
            </a:r>
            <a:r>
              <a:rPr lang="ja-JP" altLang="en-US" sz="1100" dirty="0">
                <a:solidFill>
                  <a:schemeClr val="tx1"/>
                </a:solidFill>
                <a:latin typeface="BIZ UDPゴシック" panose="020B0400000000000000" pitchFamily="50" charset="-128"/>
                <a:ea typeface="BIZ UDPゴシック" panose="020B0400000000000000" pitchFamily="50" charset="-128"/>
              </a:rPr>
              <a:t>回開催し、</a:t>
            </a:r>
            <a:r>
              <a:rPr kumimoji="1" lang="ja-JP" altLang="en-US" sz="1100" dirty="0">
                <a:solidFill>
                  <a:schemeClr val="tx1"/>
                </a:solidFill>
                <a:latin typeface="BIZ UDPゴシック" panose="020B0400000000000000" pitchFamily="50" charset="-128"/>
                <a:ea typeface="BIZ UDPゴシック" panose="020B0400000000000000" pitchFamily="50" charset="-128"/>
              </a:rPr>
              <a:t>南河内地域での自動運転バスの実証実験に向けて協議、検討を推進</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7800" indent="-92075">
              <a:spcAft>
                <a:spcPts val="60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・実証実験を実施するため、自動運転に必要な３</a:t>
            </a:r>
            <a:r>
              <a:rPr kumimoji="1" lang="en-US" altLang="ja-JP" sz="1100" dirty="0">
                <a:solidFill>
                  <a:schemeClr val="tx1"/>
                </a:solidFill>
                <a:latin typeface="BIZ UDPゴシック" panose="020B0400000000000000" pitchFamily="50" charset="-128"/>
                <a:ea typeface="BIZ UDPゴシック" panose="020B0400000000000000" pitchFamily="50" charset="-128"/>
              </a:rPr>
              <a:t>D</a:t>
            </a:r>
            <a:r>
              <a:rPr kumimoji="1" lang="ja-JP" altLang="en-US" sz="1100" dirty="0">
                <a:solidFill>
                  <a:schemeClr val="tx1"/>
                </a:solidFill>
                <a:latin typeface="BIZ UDPゴシック" panose="020B0400000000000000" pitchFamily="50" charset="-128"/>
                <a:ea typeface="BIZ UDPゴシック" panose="020B0400000000000000" pitchFamily="50" charset="-128"/>
              </a:rPr>
              <a:t>マップの作製や、道路</a:t>
            </a:r>
            <a:r>
              <a:rPr lang="ja-JP" altLang="en-US" sz="1100" dirty="0">
                <a:solidFill>
                  <a:schemeClr val="tx1"/>
                </a:solidFill>
                <a:latin typeface="BIZ UDPゴシック" panose="020B0400000000000000" pitchFamily="50" charset="-128"/>
                <a:ea typeface="BIZ UDPゴシック" panose="020B0400000000000000" pitchFamily="50" charset="-128"/>
              </a:rPr>
              <a:t>区画線を整備し、</a:t>
            </a:r>
            <a:br>
              <a:rPr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走行試験（令和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7</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月）を行い、一部区間レベル２で運行を実現。地域住民の方に</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自動運転を体験してもらう試乗会（令和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7</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a:t>
            </a:r>
            <a:r>
              <a:rPr kumimoji="1" lang="en-US" altLang="ja-JP" sz="1100" dirty="0">
                <a:solidFill>
                  <a:schemeClr val="tx1"/>
                </a:solidFill>
                <a:latin typeface="BIZ UDPゴシック" panose="020B0400000000000000" pitchFamily="50" charset="-128"/>
                <a:ea typeface="BIZ UDPゴシック" panose="020B0400000000000000" pitchFamily="50" charset="-128"/>
              </a:rPr>
              <a:t>29</a:t>
            </a:r>
            <a:r>
              <a:rPr kumimoji="1" lang="ja-JP" altLang="en-US" sz="1100" dirty="0">
                <a:solidFill>
                  <a:schemeClr val="tx1"/>
                </a:solidFill>
                <a:latin typeface="BIZ UDPゴシック" panose="020B0400000000000000" pitchFamily="50" charset="-128"/>
                <a:ea typeface="BIZ UDPゴシック" panose="020B0400000000000000" pitchFamily="50" charset="-128"/>
              </a:rPr>
              <a:t>日）も開催</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2075" indent="-92075">
              <a:spcBef>
                <a:spcPts val="600"/>
              </a:spcBef>
              <a:spcAft>
                <a:spcPts val="60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▶自動運転バスの社会受容性向上・機運醸成</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177800" indent="-84138">
              <a:spcAft>
                <a:spcPts val="60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・機運醸成を図るため、</a:t>
            </a:r>
            <a:r>
              <a:rPr lang="ja-JP" altLang="en-US" sz="1100" dirty="0">
                <a:solidFill>
                  <a:schemeClr val="tx1"/>
                </a:solidFill>
                <a:latin typeface="BIZ UDPゴシック" panose="020B0400000000000000" pitchFamily="50" charset="-128"/>
                <a:ea typeface="BIZ UDPゴシック" panose="020B0400000000000000" pitchFamily="50" charset="-128"/>
              </a:rPr>
              <a:t>当該</a:t>
            </a:r>
            <a:r>
              <a:rPr kumimoji="1" lang="ja-JP" altLang="en-US" sz="1100" dirty="0">
                <a:solidFill>
                  <a:schemeClr val="tx1"/>
                </a:solidFill>
                <a:latin typeface="BIZ UDPゴシック" panose="020B0400000000000000" pitchFamily="50" charset="-128"/>
                <a:ea typeface="BIZ UDPゴシック" panose="020B0400000000000000" pitchFamily="50" charset="-128"/>
              </a:rPr>
              <a:t>事業のロゴマークを南河内地域に所在する大阪芸術大学の</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学生が作成。優秀な</a:t>
            </a:r>
            <a:r>
              <a:rPr kumimoji="1" lang="en-US" altLang="ja-JP" sz="1100" dirty="0">
                <a:solidFill>
                  <a:schemeClr val="tx1"/>
                </a:solidFill>
                <a:latin typeface="BIZ UDPゴシック" panose="020B0400000000000000" pitchFamily="50" charset="-128"/>
                <a:ea typeface="BIZ UDPゴシック" panose="020B0400000000000000" pitchFamily="50" charset="-128"/>
              </a:rPr>
              <a:t>5</a:t>
            </a:r>
            <a:r>
              <a:rPr kumimoji="1" lang="ja-JP" altLang="en-US" sz="1100" dirty="0">
                <a:solidFill>
                  <a:schemeClr val="tx1"/>
                </a:solidFill>
                <a:latin typeface="BIZ UDPゴシック" panose="020B0400000000000000" pitchFamily="50" charset="-128"/>
                <a:ea typeface="BIZ UDPゴシック" panose="020B0400000000000000" pitchFamily="50" charset="-128"/>
              </a:rPr>
              <a:t>作品の中から地域住民等による投票を実施し、ロゴマークを決定</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7800" indent="-84138">
              <a:spcAft>
                <a:spcPts val="60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・万博会場でのパビリオン出展（令和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7</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10</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月）を実施</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自動運転バスの認知度と社会受容性向上に取り組んだ</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3663"/>
            <a:r>
              <a:rPr kumimoji="1" lang="ja-JP" altLang="en-US" sz="1100" dirty="0">
                <a:solidFill>
                  <a:schemeClr val="tx1"/>
                </a:solidFill>
                <a:latin typeface="BIZ UDPゴシック" panose="020B0400000000000000" pitchFamily="50" charset="-128"/>
                <a:ea typeface="BIZ UDPゴシック" panose="020B0400000000000000" pitchFamily="50" charset="-128"/>
              </a:rPr>
              <a:t>・主な機運醸成の取組</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3663"/>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「新モビ</a:t>
            </a:r>
            <a:r>
              <a:rPr kumimoji="1" lang="en-US" altLang="ja-JP" sz="1100" dirty="0">
                <a:solidFill>
                  <a:schemeClr val="tx1"/>
                </a:solidFill>
                <a:latin typeface="BIZ UDPゴシック" panose="020B0400000000000000" pitchFamily="50" charset="-128"/>
                <a:ea typeface="BIZ UDPゴシック" panose="020B0400000000000000" pitchFamily="50" charset="-128"/>
              </a:rPr>
              <a:t>FESTA in </a:t>
            </a:r>
            <a:r>
              <a:rPr kumimoji="1" lang="ja-JP" altLang="en-US" sz="1100" dirty="0">
                <a:solidFill>
                  <a:schemeClr val="tx1"/>
                </a:solidFill>
                <a:latin typeface="BIZ UDPゴシック" panose="020B0400000000000000" pitchFamily="50" charset="-128"/>
                <a:ea typeface="BIZ UDPゴシック" panose="020B0400000000000000" pitchFamily="50" charset="-128"/>
              </a:rPr>
              <a:t>南河内」（令和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6</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7</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　参加者約</a:t>
            </a:r>
            <a:r>
              <a:rPr kumimoji="1" lang="en-US" altLang="ja-JP" sz="1100" dirty="0">
                <a:solidFill>
                  <a:schemeClr val="tx1"/>
                </a:solidFill>
                <a:latin typeface="BIZ UDPゴシック" panose="020B0400000000000000" pitchFamily="50" charset="-128"/>
                <a:ea typeface="BIZ UDPゴシック" panose="020B0400000000000000" pitchFamily="50" charset="-128"/>
              </a:rPr>
              <a:t>770</a:t>
            </a:r>
            <a:r>
              <a:rPr kumimoji="1" lang="ja-JP" altLang="en-US" sz="1100" dirty="0">
                <a:solidFill>
                  <a:schemeClr val="tx1"/>
                </a:solidFill>
                <a:latin typeface="BIZ UDPゴシック" panose="020B0400000000000000" pitchFamily="50" charset="-128"/>
                <a:ea typeface="BIZ UDPゴシック" panose="020B0400000000000000" pitchFamily="50" charset="-128"/>
              </a:rPr>
              <a:t>名</a:t>
            </a:r>
          </a:p>
          <a:p>
            <a:pPr marL="93663"/>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「自動運転バス走行披露会」（令和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6</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9</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　参加者約</a:t>
            </a:r>
            <a:r>
              <a:rPr kumimoji="1" lang="en-US" altLang="ja-JP" sz="1100" dirty="0">
                <a:solidFill>
                  <a:schemeClr val="tx1"/>
                </a:solidFill>
                <a:latin typeface="BIZ UDPゴシック" panose="020B0400000000000000" pitchFamily="50" charset="-128"/>
                <a:ea typeface="BIZ UDPゴシック" panose="020B0400000000000000" pitchFamily="50" charset="-128"/>
              </a:rPr>
              <a:t>1,150</a:t>
            </a:r>
            <a:r>
              <a:rPr kumimoji="1" lang="ja-JP" altLang="en-US" sz="1100" dirty="0">
                <a:solidFill>
                  <a:schemeClr val="tx1"/>
                </a:solidFill>
                <a:latin typeface="BIZ UDPゴシック" panose="020B0400000000000000" pitchFamily="50" charset="-128"/>
                <a:ea typeface="BIZ UDPゴシック" panose="020B0400000000000000" pitchFamily="50" charset="-128"/>
              </a:rPr>
              <a:t>名</a:t>
            </a:r>
          </a:p>
          <a:p>
            <a:pPr marL="93663"/>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「自動運転バス体験試乗会」（令和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7</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　参加者約</a:t>
            </a:r>
            <a:r>
              <a:rPr kumimoji="1" lang="en-US" altLang="ja-JP" sz="1100" dirty="0">
                <a:solidFill>
                  <a:schemeClr val="tx1"/>
                </a:solidFill>
                <a:latin typeface="BIZ UDPゴシック" panose="020B0400000000000000" pitchFamily="50" charset="-128"/>
                <a:ea typeface="BIZ UDPゴシック" panose="020B0400000000000000" pitchFamily="50" charset="-128"/>
              </a:rPr>
              <a:t>2,600</a:t>
            </a:r>
            <a:r>
              <a:rPr kumimoji="1" lang="ja-JP" altLang="en-US" sz="1100" dirty="0">
                <a:solidFill>
                  <a:schemeClr val="tx1"/>
                </a:solidFill>
                <a:latin typeface="BIZ UDPゴシック" panose="020B0400000000000000" pitchFamily="50" charset="-128"/>
                <a:ea typeface="BIZ UDPゴシック" panose="020B0400000000000000" pitchFamily="50" charset="-128"/>
              </a:rPr>
              <a:t>名</a:t>
            </a:r>
          </a:p>
          <a:p>
            <a:pPr marL="93663"/>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2025</a:t>
            </a:r>
            <a:r>
              <a:rPr kumimoji="1" lang="ja-JP" altLang="en-US" sz="1100" dirty="0">
                <a:solidFill>
                  <a:schemeClr val="tx1"/>
                </a:solidFill>
                <a:latin typeface="BIZ UDPゴシック" panose="020B0400000000000000" pitchFamily="50" charset="-128"/>
                <a:ea typeface="BIZ UDPゴシック" panose="020B0400000000000000" pitchFamily="50" charset="-128"/>
              </a:rPr>
              <a:t>大阪・関西万博 フューチャーライフヴィレッジ」　参加者約</a:t>
            </a:r>
            <a:r>
              <a:rPr kumimoji="1" lang="en-US" altLang="ja-JP" sz="1100" dirty="0">
                <a:solidFill>
                  <a:schemeClr val="tx1"/>
                </a:solidFill>
                <a:latin typeface="BIZ UDPゴシック" panose="020B0400000000000000" pitchFamily="50" charset="-128"/>
                <a:ea typeface="BIZ UDPゴシック" panose="020B0400000000000000" pitchFamily="50" charset="-128"/>
              </a:rPr>
              <a:t>5,200</a:t>
            </a:r>
            <a:r>
              <a:rPr kumimoji="1" lang="ja-JP" altLang="en-US" sz="1100" dirty="0">
                <a:solidFill>
                  <a:schemeClr val="tx1"/>
                </a:solidFill>
                <a:latin typeface="BIZ UDPゴシック" panose="020B0400000000000000" pitchFamily="50" charset="-128"/>
                <a:ea typeface="BIZ UDPゴシック" panose="020B0400000000000000" pitchFamily="50" charset="-128"/>
              </a:rPr>
              <a:t>名</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3663"/>
            <a:r>
              <a:rPr kumimoji="1" lang="ja-JP" altLang="en-US" sz="1100" dirty="0">
                <a:solidFill>
                  <a:schemeClr val="tx1"/>
                </a:solidFill>
                <a:latin typeface="BIZ UDPゴシック" panose="020B0400000000000000" pitchFamily="50" charset="-128"/>
                <a:ea typeface="BIZ UDPゴシック" panose="020B0400000000000000" pitchFamily="50" charset="-128"/>
              </a:rPr>
              <a:t>　 「新モビ</a:t>
            </a:r>
            <a:r>
              <a:rPr kumimoji="1" lang="en-US" altLang="ja-JP" sz="1100" dirty="0">
                <a:solidFill>
                  <a:schemeClr val="tx1"/>
                </a:solidFill>
                <a:latin typeface="BIZ UDPゴシック" panose="020B0400000000000000" pitchFamily="50" charset="-128"/>
                <a:ea typeface="BIZ UDPゴシック" panose="020B0400000000000000" pitchFamily="50" charset="-128"/>
              </a:rPr>
              <a:t>FESTA</a:t>
            </a:r>
            <a:r>
              <a:rPr kumimoji="1" lang="ja-JP" altLang="en-US" sz="1100" dirty="0">
                <a:solidFill>
                  <a:schemeClr val="tx1"/>
                </a:solidFill>
                <a:latin typeface="BIZ UDPゴシック" panose="020B0400000000000000" pitchFamily="50" charset="-128"/>
                <a:ea typeface="BIZ UDPゴシック" panose="020B0400000000000000" pitchFamily="50" charset="-128"/>
              </a:rPr>
              <a:t>（「南河内フルーツマラニック」とコラボ）（令和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7</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11</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　参加者</a:t>
            </a:r>
            <a:r>
              <a:rPr kumimoji="1" lang="ja-JP" altLang="en-US" sz="1100" dirty="0">
                <a:solidFill>
                  <a:schemeClr val="tx1"/>
                </a:solidFill>
                <a:latin typeface="BIZ UDPゴシック" panose="020B0400000000000000" pitchFamily="50" charset="-128"/>
                <a:ea typeface="BIZ UDPゴシック"/>
              </a:rPr>
              <a:t>約840人</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F3E22008-5D4C-48AB-A021-A6BEFBF2C13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025950" y="5140017"/>
            <a:ext cx="1471968" cy="1267569"/>
          </a:xfrm>
          <a:prstGeom prst="rect">
            <a:avLst/>
          </a:prstGeom>
        </p:spPr>
      </p:pic>
      <p:pic>
        <p:nvPicPr>
          <p:cNvPr id="4" name="図 3">
            <a:extLst>
              <a:ext uri="{FF2B5EF4-FFF2-40B4-BE49-F238E27FC236}">
                <a16:creationId xmlns:a16="http://schemas.microsoft.com/office/drawing/2014/main" id="{1D2781E4-E62E-4503-A632-3A4CA4D07B9A}"/>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078410" y="3233930"/>
            <a:ext cx="1592054" cy="1332480"/>
          </a:xfrm>
          <a:prstGeom prst="rect">
            <a:avLst/>
          </a:prstGeom>
        </p:spPr>
      </p:pic>
      <p:pic>
        <p:nvPicPr>
          <p:cNvPr id="20" name="図 19">
            <a:extLst>
              <a:ext uri="{FF2B5EF4-FFF2-40B4-BE49-F238E27FC236}">
                <a16:creationId xmlns:a16="http://schemas.microsoft.com/office/drawing/2014/main" id="{3341EF0B-9884-4A40-8232-034E72586898}"/>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372039" y="3246269"/>
            <a:ext cx="1610597" cy="1332480"/>
          </a:xfrm>
          <a:prstGeom prst="rect">
            <a:avLst/>
          </a:prstGeom>
        </p:spPr>
      </p:pic>
      <p:sp>
        <p:nvSpPr>
          <p:cNvPr id="19" name="ホームベース 4">
            <a:extLst>
              <a:ext uri="{FF2B5EF4-FFF2-40B4-BE49-F238E27FC236}">
                <a16:creationId xmlns:a16="http://schemas.microsoft.com/office/drawing/2014/main" id="{DF167985-5077-4932-A29B-BB6E80C9ECFF}"/>
              </a:ext>
            </a:extLst>
          </p:cNvPr>
          <p:cNvSpPr/>
          <p:nvPr/>
        </p:nvSpPr>
        <p:spPr bwMode="gray">
          <a:xfrm>
            <a:off x="86412" y="405704"/>
            <a:ext cx="9670760" cy="381119"/>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□万博会場内外での自動運転の社会実装（南河内エリア他）</a:t>
            </a:r>
          </a:p>
        </p:txBody>
      </p:sp>
      <p:sp>
        <p:nvSpPr>
          <p:cNvPr id="33" name="正方形/長方形 32">
            <a:extLst>
              <a:ext uri="{FF2B5EF4-FFF2-40B4-BE49-F238E27FC236}">
                <a16:creationId xmlns:a16="http://schemas.microsoft.com/office/drawing/2014/main" id="{F50A7524-8F60-444D-BE73-778A8EE5C179}"/>
              </a:ext>
            </a:extLst>
          </p:cNvPr>
          <p:cNvSpPr/>
          <p:nvPr/>
        </p:nvSpPr>
        <p:spPr>
          <a:xfrm>
            <a:off x="180312" y="120332"/>
            <a:ext cx="9782294"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自動運転</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60ADF9E6-975F-4555-9DC9-E7EC9F7B6984}"/>
              </a:ext>
            </a:extLst>
          </p:cNvPr>
          <p:cNvSpPr/>
          <p:nvPr/>
        </p:nvSpPr>
        <p:spPr>
          <a:xfrm>
            <a:off x="329384" y="1296849"/>
            <a:ext cx="9312327" cy="1208781"/>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0" indent="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en-US" altLang="ja-JP" sz="1400" b="0" dirty="0">
                <a:solidFill>
                  <a:schemeClr val="tx1"/>
                </a:solidFill>
                <a:latin typeface="BIZ UDPゴシック" panose="020B0400000000000000" pitchFamily="50" charset="-128"/>
                <a:ea typeface="BIZ UDPゴシック" panose="020B0400000000000000" pitchFamily="50" charset="-128"/>
              </a:rPr>
              <a:t>Osaka Metro</a:t>
            </a:r>
            <a:r>
              <a:rPr lang="ja-JP" altLang="en-US" sz="1400" b="0" dirty="0">
                <a:solidFill>
                  <a:schemeClr val="tx1"/>
                </a:solidFill>
                <a:latin typeface="BIZ UDPゴシック" panose="020B0400000000000000" pitchFamily="50" charset="-128"/>
                <a:ea typeface="BIZ UDPゴシック" panose="020B0400000000000000" pitchFamily="50" charset="-128"/>
              </a:rPr>
              <a:t>と連携協定を締結し、自動運転バスの実証実験等にかかる協力体制を構築</a:t>
            </a:r>
            <a:r>
              <a:rPr lang="en-US" altLang="ja-JP" sz="1400" b="0" dirty="0">
                <a:solidFill>
                  <a:schemeClr val="tx1"/>
                </a:solidFill>
                <a:latin typeface="BIZ UDPゴシック" panose="020B0400000000000000" pitchFamily="50" charset="-128"/>
                <a:ea typeface="BIZ UDPゴシック" panose="020B0400000000000000" pitchFamily="50" charset="-128"/>
              </a:rPr>
              <a:t>(</a:t>
            </a:r>
            <a:r>
              <a:rPr lang="ja-JP" altLang="en-US" sz="1400" b="0" dirty="0">
                <a:solidFill>
                  <a:schemeClr val="tx1"/>
                </a:solidFill>
                <a:latin typeface="BIZ UDPゴシック" panose="020B0400000000000000" pitchFamily="50" charset="-128"/>
                <a:ea typeface="BIZ UDPゴシック" panose="020B0400000000000000" pitchFamily="50" charset="-128"/>
              </a:rPr>
              <a:t>令和</a:t>
            </a:r>
            <a:r>
              <a:rPr lang="en-US" altLang="ja-JP" sz="1400" b="0" dirty="0">
                <a:solidFill>
                  <a:schemeClr val="tx1"/>
                </a:solidFill>
                <a:latin typeface="BIZ UDPゴシック" panose="020B0400000000000000" pitchFamily="50" charset="-128"/>
                <a:ea typeface="BIZ UDPゴシック" panose="020B0400000000000000" pitchFamily="50" charset="-128"/>
              </a:rPr>
              <a:t>6</a:t>
            </a:r>
            <a:r>
              <a:rPr lang="ja-JP" altLang="en-US" sz="1400" b="0" dirty="0">
                <a:solidFill>
                  <a:schemeClr val="tx1"/>
                </a:solidFill>
                <a:latin typeface="BIZ UDPゴシック" panose="020B0400000000000000" pitchFamily="50" charset="-128"/>
                <a:ea typeface="BIZ UDPゴシック" panose="020B0400000000000000" pitchFamily="50" charset="-128"/>
              </a:rPr>
              <a:t>年</a:t>
            </a:r>
            <a:r>
              <a:rPr lang="en-US" altLang="ja-JP" sz="1400" b="0" dirty="0">
                <a:solidFill>
                  <a:schemeClr val="tx1"/>
                </a:solidFill>
                <a:latin typeface="BIZ UDPゴシック" panose="020B0400000000000000" pitchFamily="50" charset="-128"/>
                <a:ea typeface="BIZ UDPゴシック" panose="020B0400000000000000" pitchFamily="50" charset="-128"/>
              </a:rPr>
              <a:t>3</a:t>
            </a:r>
            <a:r>
              <a:rPr lang="ja-JP" altLang="en-US" sz="1400" b="0" dirty="0">
                <a:solidFill>
                  <a:schemeClr val="tx1"/>
                </a:solidFill>
                <a:latin typeface="BIZ UDPゴシック" panose="020B0400000000000000" pitchFamily="50" charset="-128"/>
                <a:ea typeface="BIZ UDPゴシック" panose="020B0400000000000000" pitchFamily="50" charset="-128"/>
              </a:rPr>
              <a:t>月</a:t>
            </a:r>
            <a:r>
              <a:rPr lang="en-US" altLang="ja-JP" sz="1400" b="0" dirty="0">
                <a:solidFill>
                  <a:schemeClr val="tx1"/>
                </a:solidFill>
                <a:latin typeface="BIZ UDPゴシック" panose="020B0400000000000000" pitchFamily="50" charset="-128"/>
                <a:ea typeface="BIZ UDPゴシック" panose="020B0400000000000000" pitchFamily="50" charset="-128"/>
              </a:rPr>
              <a:t>)</a:t>
            </a:r>
          </a:p>
          <a:p>
            <a:pPr defTabSz="443194">
              <a:defRPr/>
            </a:pPr>
            <a:r>
              <a:rPr lang="ja-JP" altLang="en-US" sz="1400" b="0" dirty="0">
                <a:solidFill>
                  <a:schemeClr val="tx1"/>
                </a:solidFill>
                <a:latin typeface="BIZ UDPゴシック" panose="020B0400000000000000" pitchFamily="50" charset="-128"/>
                <a:ea typeface="BIZ UDPゴシック" panose="020B0400000000000000" pitchFamily="50" charset="-128"/>
              </a:rPr>
              <a:t>・「新モビリティ導入検討協議会」において、乗客乗車での実証実験に関する運行計画案をとりまとめ</a:t>
            </a:r>
            <a:r>
              <a:rPr lang="ja-JP" altLang="ja-JP" sz="1400" dirty="0">
                <a:solidFill>
                  <a:schemeClr val="tx1"/>
                </a:solidFill>
                <a:latin typeface="BIZ UDPゴシック" panose="020B0400000000000000" pitchFamily="50" charset="-128"/>
                <a:ea typeface="BIZ UDPゴシック"/>
              </a:rPr>
              <a:t>（令和7年1月）</a:t>
            </a:r>
            <a:endParaRPr lang="ja-JP" altLang="en-US" sz="1400" b="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・自動運転での走行準備として、３</a:t>
            </a:r>
            <a:r>
              <a:rPr lang="en-US" altLang="ja-JP" sz="1400" b="0" dirty="0">
                <a:solidFill>
                  <a:schemeClr val="tx1"/>
                </a:solidFill>
                <a:latin typeface="BIZ UDPゴシック" panose="020B0400000000000000" pitchFamily="50" charset="-128"/>
                <a:ea typeface="BIZ UDPゴシック" panose="020B0400000000000000" pitchFamily="50" charset="-128"/>
              </a:rPr>
              <a:t>D</a:t>
            </a:r>
            <a:r>
              <a:rPr lang="ja-JP" altLang="en-US" sz="1400" b="0" dirty="0">
                <a:solidFill>
                  <a:schemeClr val="tx1"/>
                </a:solidFill>
                <a:latin typeface="BIZ UDPゴシック" panose="020B0400000000000000" pitchFamily="50" charset="-128"/>
                <a:ea typeface="BIZ UDPゴシック" panose="020B0400000000000000" pitchFamily="50" charset="-128"/>
              </a:rPr>
              <a:t>マップ作製及び道路区画線を整備し、走行試験を実施</a:t>
            </a:r>
            <a:r>
              <a:rPr lang="en-US" altLang="ja-JP" sz="1400" b="0" dirty="0">
                <a:solidFill>
                  <a:schemeClr val="tx1"/>
                </a:solidFill>
                <a:latin typeface="BIZ UDPゴシック" panose="020B0400000000000000" pitchFamily="50" charset="-128"/>
                <a:ea typeface="BIZ UDPゴシック" panose="020B0400000000000000" pitchFamily="50" charset="-128"/>
              </a:rPr>
              <a:t>(</a:t>
            </a:r>
            <a:r>
              <a:rPr lang="ja-JP" altLang="en-US" sz="1400" b="0" dirty="0">
                <a:solidFill>
                  <a:schemeClr val="tx1"/>
                </a:solidFill>
                <a:latin typeface="BIZ UDPゴシック" panose="020B0400000000000000" pitchFamily="50" charset="-128"/>
                <a:ea typeface="BIZ UDPゴシック" panose="020B0400000000000000" pitchFamily="50" charset="-128"/>
              </a:rPr>
              <a:t>令和</a:t>
            </a:r>
            <a:r>
              <a:rPr lang="en-US" altLang="ja-JP" sz="1400" b="0" dirty="0">
                <a:solidFill>
                  <a:schemeClr val="tx1"/>
                </a:solidFill>
                <a:latin typeface="BIZ UDPゴシック" panose="020B0400000000000000" pitchFamily="50" charset="-128"/>
                <a:ea typeface="BIZ UDPゴシック" panose="020B0400000000000000" pitchFamily="50" charset="-128"/>
              </a:rPr>
              <a:t>7</a:t>
            </a:r>
            <a:r>
              <a:rPr lang="ja-JP" altLang="en-US" sz="1400" b="0" dirty="0">
                <a:solidFill>
                  <a:schemeClr val="tx1"/>
                </a:solidFill>
                <a:latin typeface="BIZ UDPゴシック" panose="020B0400000000000000" pitchFamily="50" charset="-128"/>
                <a:ea typeface="BIZ UDPゴシック" panose="020B0400000000000000" pitchFamily="50" charset="-128"/>
              </a:rPr>
              <a:t>年</a:t>
            </a:r>
            <a:r>
              <a:rPr lang="en-US" altLang="ja-JP" sz="1400" b="0" dirty="0">
                <a:solidFill>
                  <a:schemeClr val="tx1"/>
                </a:solidFill>
                <a:latin typeface="BIZ UDPゴシック" panose="020B0400000000000000" pitchFamily="50" charset="-128"/>
                <a:ea typeface="BIZ UDPゴシック" panose="020B0400000000000000" pitchFamily="50" charset="-128"/>
              </a:rPr>
              <a:t>3</a:t>
            </a:r>
            <a:r>
              <a:rPr lang="ja-JP" altLang="en-US" sz="1400" b="0" dirty="0">
                <a:solidFill>
                  <a:schemeClr val="tx1"/>
                </a:solidFill>
                <a:latin typeface="BIZ UDPゴシック" panose="020B0400000000000000" pitchFamily="50" charset="-128"/>
                <a:ea typeface="BIZ UDPゴシック" panose="020B0400000000000000" pitchFamily="50" charset="-128"/>
              </a:rPr>
              <a:t>月</a:t>
            </a:r>
            <a:r>
              <a:rPr lang="en-US" altLang="ja-JP" sz="1400" b="0" dirty="0">
                <a:solidFill>
                  <a:schemeClr val="tx1"/>
                </a:solidFill>
                <a:latin typeface="BIZ UDPゴシック" panose="020B0400000000000000" pitchFamily="50" charset="-128"/>
                <a:ea typeface="BIZ UDPゴシック" panose="020B0400000000000000" pitchFamily="50" charset="-128"/>
              </a:rPr>
              <a:t>)</a:t>
            </a:r>
          </a:p>
          <a:p>
            <a:pPr marL="0" indent="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・実証運行ルート上のリスクアセスメント調査を実施（</a:t>
            </a:r>
            <a:r>
              <a:rPr lang="ja-JP" altLang="en-US" sz="1400" dirty="0">
                <a:solidFill>
                  <a:schemeClr val="tx1"/>
                </a:solidFill>
                <a:latin typeface="BIZ UDPゴシック" panose="020B0400000000000000" pitchFamily="50" charset="-128"/>
                <a:ea typeface="BIZ UDPゴシック" panose="020B0400000000000000" pitchFamily="50" charset="-128"/>
              </a:rPr>
              <a:t>令和</a:t>
            </a:r>
            <a:r>
              <a:rPr lang="en-US" altLang="ja-JP" sz="1400" b="0" dirty="0">
                <a:solidFill>
                  <a:schemeClr val="tx1"/>
                </a:solidFill>
                <a:latin typeface="BIZ UDPゴシック" panose="020B0400000000000000" pitchFamily="50" charset="-128"/>
                <a:ea typeface="BIZ UDPゴシック" panose="020B0400000000000000" pitchFamily="50" charset="-128"/>
              </a:rPr>
              <a:t>7</a:t>
            </a:r>
            <a:r>
              <a:rPr lang="ja-JP" altLang="en-US" sz="1400" b="0" dirty="0">
                <a:solidFill>
                  <a:schemeClr val="tx1"/>
                </a:solidFill>
                <a:latin typeface="BIZ UDPゴシック" panose="020B0400000000000000" pitchFamily="50" charset="-128"/>
                <a:ea typeface="BIZ UDPゴシック" panose="020B0400000000000000" pitchFamily="50" charset="-128"/>
              </a:rPr>
              <a:t>年</a:t>
            </a:r>
            <a:r>
              <a:rPr lang="en-US" altLang="ja-JP" sz="1400" b="0" dirty="0">
                <a:solidFill>
                  <a:schemeClr val="tx1"/>
                </a:solidFill>
                <a:latin typeface="BIZ UDPゴシック" panose="020B0400000000000000" pitchFamily="50" charset="-128"/>
                <a:ea typeface="BIZ UDPゴシック" panose="020B0400000000000000" pitchFamily="50" charset="-128"/>
              </a:rPr>
              <a:t>6</a:t>
            </a: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lang="en-US" altLang="ja-JP" sz="1400" b="0" dirty="0">
                <a:solidFill>
                  <a:schemeClr val="tx1"/>
                </a:solidFill>
                <a:latin typeface="BIZ UDPゴシック" panose="020B0400000000000000" pitchFamily="50" charset="-128"/>
                <a:ea typeface="BIZ UDPゴシック" panose="020B0400000000000000" pitchFamily="50" charset="-128"/>
              </a:rPr>
              <a:t>7</a:t>
            </a:r>
            <a:r>
              <a:rPr lang="ja-JP" altLang="en-US" sz="1400" b="0" dirty="0">
                <a:solidFill>
                  <a:schemeClr val="tx1"/>
                </a:solidFill>
                <a:latin typeface="BIZ UDPゴシック" panose="020B0400000000000000" pitchFamily="50" charset="-128"/>
                <a:ea typeface="BIZ UDPゴシック" panose="020B0400000000000000" pitchFamily="50" charset="-128"/>
              </a:rPr>
              <a:t>月）し、調査結果に基づき対応策を検討</a:t>
            </a:r>
          </a:p>
          <a:p>
            <a:pPr marL="0" indent="0" algn="l" defTabSz="443194">
              <a:lnSpc>
                <a:spcPct val="100000"/>
              </a:lnSpc>
              <a:spcBef>
                <a:spcPts val="0"/>
              </a:spcBef>
              <a:spcAft>
                <a:spcPts val="0"/>
              </a:spcAft>
              <a:defRPr/>
            </a:pPr>
            <a:r>
              <a:rPr lang="ja-JP" altLang="en-US" sz="1400" b="0" dirty="0">
                <a:solidFill>
                  <a:schemeClr val="tx1"/>
                </a:solidFill>
                <a:latin typeface="BIZ UDPゴシック" panose="020B0400000000000000" pitchFamily="50" charset="-128"/>
                <a:ea typeface="BIZ UDPゴシック" panose="020B0400000000000000" pitchFamily="50" charset="-128"/>
              </a:rPr>
              <a:t>・自動運転に関する地域理解を深めるため、継続して機運醸成の取組を実施</a:t>
            </a:r>
          </a:p>
        </p:txBody>
      </p:sp>
      <p:sp>
        <p:nvSpPr>
          <p:cNvPr id="36" name="楕円 35">
            <a:extLst>
              <a:ext uri="{FF2B5EF4-FFF2-40B4-BE49-F238E27FC236}">
                <a16:creationId xmlns:a16="http://schemas.microsoft.com/office/drawing/2014/main" id="{B6F3438E-E925-4D0F-86ED-45D17726C12F}"/>
              </a:ext>
            </a:extLst>
          </p:cNvPr>
          <p:cNvSpPr/>
          <p:nvPr/>
        </p:nvSpPr>
        <p:spPr>
          <a:xfrm>
            <a:off x="82574" y="851701"/>
            <a:ext cx="2078897" cy="3659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8" name="正方形/長方形 17">
            <a:extLst>
              <a:ext uri="{FF2B5EF4-FFF2-40B4-BE49-F238E27FC236}">
                <a16:creationId xmlns:a16="http://schemas.microsoft.com/office/drawing/2014/main" id="{26B87C53-A9B2-4037-A9C6-2256D21F6BE3}"/>
              </a:ext>
            </a:extLst>
          </p:cNvPr>
          <p:cNvSpPr/>
          <p:nvPr/>
        </p:nvSpPr>
        <p:spPr>
          <a:xfrm>
            <a:off x="7227022" y="6501498"/>
            <a:ext cx="2793632" cy="28476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南河内エリアでの自動運転バス体験</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試乗会の様子（令和</a:t>
            </a:r>
            <a:r>
              <a:rPr lang="en-US" altLang="ja-JP" sz="1000" dirty="0">
                <a:solidFill>
                  <a:schemeClr val="tx1"/>
                </a:solidFill>
                <a:latin typeface="BIZ UDPゴシック" panose="020B0400000000000000" pitchFamily="50" charset="-128"/>
                <a:ea typeface="BIZ UDPゴシック" panose="020B0400000000000000" pitchFamily="50" charset="-128"/>
              </a:rPr>
              <a:t>7</a:t>
            </a:r>
            <a:r>
              <a:rPr lang="ja-JP" altLang="en-US" sz="1000" dirty="0">
                <a:solidFill>
                  <a:schemeClr val="tx1"/>
                </a:solidFill>
                <a:latin typeface="BIZ UDPゴシック" panose="020B0400000000000000" pitchFamily="50" charset="-128"/>
                <a:ea typeface="BIZ UDPゴシック" panose="020B0400000000000000" pitchFamily="50" charset="-128"/>
              </a:rPr>
              <a:t>年</a:t>
            </a:r>
            <a:r>
              <a:rPr lang="en-US" altLang="ja-JP" sz="1000" dirty="0">
                <a:solidFill>
                  <a:schemeClr val="tx1"/>
                </a:solidFill>
                <a:latin typeface="BIZ UDPゴシック" panose="020B0400000000000000" pitchFamily="50" charset="-128"/>
                <a:ea typeface="BIZ UDPゴシック" panose="020B0400000000000000" pitchFamily="50" charset="-128"/>
              </a:rPr>
              <a:t>3</a:t>
            </a:r>
            <a:r>
              <a:rPr lang="ja-JP" altLang="en-US" sz="1000" dirty="0">
                <a:solidFill>
                  <a:schemeClr val="tx1"/>
                </a:solidFill>
                <a:latin typeface="BIZ UDPゴシック" panose="020B0400000000000000" pitchFamily="50" charset="-128"/>
                <a:ea typeface="BIZ UDPゴシック" panose="020B0400000000000000" pitchFamily="50" charset="-128"/>
              </a:rPr>
              <a:t>月</a:t>
            </a:r>
            <a:r>
              <a:rPr lang="en-US" altLang="ja-JP" sz="1000" dirty="0">
                <a:solidFill>
                  <a:schemeClr val="tx1"/>
                </a:solidFill>
                <a:latin typeface="BIZ UDPゴシック" panose="020B0400000000000000" pitchFamily="50" charset="-128"/>
                <a:ea typeface="BIZ UDPゴシック" panose="020B0400000000000000" pitchFamily="50" charset="-128"/>
              </a:rPr>
              <a:t>29</a:t>
            </a:r>
            <a:r>
              <a:rPr lang="ja-JP" altLang="en-US" sz="1000" dirty="0">
                <a:solidFill>
                  <a:schemeClr val="tx1"/>
                </a:solidFill>
                <a:latin typeface="BIZ UDPゴシック" panose="020B0400000000000000" pitchFamily="50" charset="-128"/>
                <a:ea typeface="BIZ UDPゴシック" panose="020B0400000000000000" pitchFamily="50" charset="-128"/>
              </a:rPr>
              <a:t>日）</a:t>
            </a:r>
          </a:p>
          <a:p>
            <a:pPr algn="ctr"/>
            <a:endParaRPr lang="ja-JP" altLang="en-US" sz="1000" dirty="0">
              <a:solidFill>
                <a:schemeClr val="tx1"/>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BAE8E875-3891-4B0A-A7E4-E07026A84BB8}"/>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577213" y="5145703"/>
            <a:ext cx="2093251" cy="1261883"/>
          </a:xfrm>
          <a:prstGeom prst="rect">
            <a:avLst/>
          </a:prstGeom>
        </p:spPr>
      </p:pic>
      <p:pic>
        <p:nvPicPr>
          <p:cNvPr id="26" name="図 25">
            <a:extLst>
              <a:ext uri="{FF2B5EF4-FFF2-40B4-BE49-F238E27FC236}">
                <a16:creationId xmlns:a16="http://schemas.microsoft.com/office/drawing/2014/main" id="{C9326906-51EA-4BD7-9643-1E0300A3E1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362" r="6228" b="1646"/>
          <a:stretch/>
        </p:blipFill>
        <p:spPr>
          <a:xfrm>
            <a:off x="4581232" y="5581939"/>
            <a:ext cx="1150031" cy="627075"/>
          </a:xfrm>
          <a:prstGeom prst="rect">
            <a:avLst/>
          </a:prstGeom>
        </p:spPr>
      </p:pic>
      <p:sp>
        <p:nvSpPr>
          <p:cNvPr id="24" name="楕円 23">
            <a:extLst>
              <a:ext uri="{FF2B5EF4-FFF2-40B4-BE49-F238E27FC236}">
                <a16:creationId xmlns:a16="http://schemas.microsoft.com/office/drawing/2014/main" id="{07311835-50C1-4722-8CA9-9515AA4BA588}"/>
              </a:ext>
            </a:extLst>
          </p:cNvPr>
          <p:cNvSpPr/>
          <p:nvPr/>
        </p:nvSpPr>
        <p:spPr>
          <a:xfrm>
            <a:off x="82574" y="2669854"/>
            <a:ext cx="2181338"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7" name="楕円 26">
            <a:extLst>
              <a:ext uri="{FF2B5EF4-FFF2-40B4-BE49-F238E27FC236}">
                <a16:creationId xmlns:a16="http://schemas.microsoft.com/office/drawing/2014/main" id="{AC0FD36F-3534-4CE6-9815-3C1E9AD26A03}"/>
              </a:ext>
            </a:extLst>
          </p:cNvPr>
          <p:cNvSpPr/>
          <p:nvPr/>
        </p:nvSpPr>
        <p:spPr>
          <a:xfrm flipV="1">
            <a:off x="180312" y="712491"/>
            <a:ext cx="463138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スライド番号プレースホルダー 1">
            <a:extLst>
              <a:ext uri="{FF2B5EF4-FFF2-40B4-BE49-F238E27FC236}">
                <a16:creationId xmlns:a16="http://schemas.microsoft.com/office/drawing/2014/main" id="{CB23DEF6-9174-4741-88FE-9CD5A529B3F3}"/>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24</a:t>
            </a:fld>
            <a:endParaRPr kumimoji="1" lang="ja-JP" altLang="en-US" dirty="0"/>
          </a:p>
        </p:txBody>
      </p:sp>
    </p:spTree>
    <p:extLst>
      <p:ext uri="{BB962C8B-B14F-4D97-AF65-F5344CB8AC3E}">
        <p14:creationId xmlns:p14="http://schemas.microsoft.com/office/powerpoint/2010/main" val="266067089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5620</Words>
  <Application>Microsoft Office PowerPoint</Application>
  <PresentationFormat>ユーザー設定</PresentationFormat>
  <Paragraphs>433</Paragraphs>
  <Slides>14</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BIZ UDPゴシック</vt: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2024-07-29T09:25:36Z</dcterms:created>
  <dcterms:modified xsi:type="dcterms:W3CDTF">2026-02-12T07:06:07Z</dcterms:modified>
</cp:coreProperties>
</file>