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removePersonalInfoOnSave="1" saveSubsetFonts="1">
  <p:sldMasterIdLst>
    <p:sldMasterId id="2147483672" r:id="rId1"/>
  </p:sldMasterIdLst>
  <p:notesMasterIdLst>
    <p:notesMasterId r:id="rId14"/>
  </p:notesMasterIdLst>
  <p:handoutMasterIdLst>
    <p:handoutMasterId r:id="rId15"/>
  </p:handoutMasterIdLst>
  <p:sldIdLst>
    <p:sldId id="561" r:id="rId2"/>
    <p:sldId id="462" r:id="rId3"/>
    <p:sldId id="566" r:id="rId4"/>
    <p:sldId id="2134805930" r:id="rId5"/>
    <p:sldId id="2134806177" r:id="rId6"/>
    <p:sldId id="2134806178" r:id="rId7"/>
    <p:sldId id="2134805924" r:id="rId8"/>
    <p:sldId id="2134805925" r:id="rId9"/>
    <p:sldId id="2134805926" r:id="rId10"/>
    <p:sldId id="2134805935" r:id="rId11"/>
    <p:sldId id="2134806157" r:id="rId12"/>
    <p:sldId id="2134806142" r:id="rId13"/>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796" autoAdjust="0"/>
  </p:normalViewPr>
  <p:slideViewPr>
    <p:cSldViewPr snapToGrid="0">
      <p:cViewPr varScale="1">
        <p:scale>
          <a:sx n="73" d="100"/>
          <a:sy n="73" d="100"/>
        </p:scale>
        <p:origin x="72" y="19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2026/2/13</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2026/2/13</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929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488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956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257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097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157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475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339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0203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12</a:t>
            </a:fld>
            <a:endParaRPr kumimoji="1" lang="ja-JP" altLang="en-US"/>
          </a:p>
        </p:txBody>
      </p:sp>
    </p:spTree>
    <p:extLst>
      <p:ext uri="{BB962C8B-B14F-4D97-AF65-F5344CB8AC3E}">
        <p14:creationId xmlns:p14="http://schemas.microsoft.com/office/powerpoint/2010/main" val="187660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13</a:t>
            </a:fld>
            <a:endParaRPr kumimoji="1" lang="ja-JP" altLang="en-US"/>
          </a:p>
        </p:txBody>
      </p:sp>
    </p:spTree>
    <p:extLst>
      <p:ext uri="{BB962C8B-B14F-4D97-AF65-F5344CB8AC3E}">
        <p14:creationId xmlns:p14="http://schemas.microsoft.com/office/powerpoint/2010/main" val="337031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2026/2/13</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p>
        </p:txBody>
      </p:sp>
      <p:sp>
        <p:nvSpPr>
          <p:cNvPr id="5" name="テキスト ボックス 4"/>
          <p:cNvSpPr txBox="1"/>
          <p:nvPr/>
        </p:nvSpPr>
        <p:spPr>
          <a:xfrm>
            <a:off x="1904203" y="4314825"/>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ライフサイエンス</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② 次世代ヘルスケア</a:t>
            </a:r>
          </a:p>
        </p:txBody>
      </p:sp>
      <p:sp>
        <p:nvSpPr>
          <p:cNvPr id="2" name="スライド番号プレースホルダー 1">
            <a:extLst>
              <a:ext uri="{FF2B5EF4-FFF2-40B4-BE49-F238E27FC236}">
                <a16:creationId xmlns:a16="http://schemas.microsoft.com/office/drawing/2014/main" id="{BA12FD57-9BB0-4F6C-B8E6-980E42F7B7CA}"/>
              </a:ext>
            </a:extLst>
          </p:cNvPr>
          <p:cNvSpPr>
            <a:spLocks noGrp="1"/>
          </p:cNvSpPr>
          <p:nvPr>
            <p:ph type="sldNum" sz="quarter" idx="12"/>
          </p:nvPr>
        </p:nvSpPr>
        <p:spPr/>
        <p:txBody>
          <a:bodyPr/>
          <a:lstStyle/>
          <a:p>
            <a:fld id="{29F2EF1E-626E-4657-9017-205445D3C8E1}" type="slidenum">
              <a:rPr kumimoji="1" lang="ja-JP" altLang="en-US" smtClean="0"/>
              <a:t>4</a:t>
            </a:fld>
            <a:endParaRPr kumimoji="1" lang="ja-JP" altLang="en-US" dirty="0"/>
          </a:p>
        </p:txBody>
      </p:sp>
    </p:spTree>
    <p:extLst>
      <p:ext uri="{BB962C8B-B14F-4D97-AF65-F5344CB8AC3E}">
        <p14:creationId xmlns:p14="http://schemas.microsoft.com/office/powerpoint/2010/main" val="341989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7C965C1B-EBC4-4BB8-BAFE-1AA491D762CC}"/>
              </a:ext>
            </a:extLst>
          </p:cNvPr>
          <p:cNvSpPr/>
          <p:nvPr/>
        </p:nvSpPr>
        <p:spPr>
          <a:xfrm flipV="1">
            <a:off x="275494" y="860063"/>
            <a:ext cx="299892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938EC4B-01A3-4312-AC78-F98275BB922B}"/>
              </a:ext>
            </a:extLst>
          </p:cNvPr>
          <p:cNvSpPr/>
          <p:nvPr/>
        </p:nvSpPr>
        <p:spPr>
          <a:xfrm>
            <a:off x="341756" y="1655859"/>
            <a:ext cx="9269604" cy="814054"/>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algn="l" defTabSz="443194">
              <a:lnSpc>
                <a:spcPct val="100000"/>
              </a:lnSpc>
              <a:spcBef>
                <a:spcPts val="0"/>
              </a:spcBef>
              <a:spcAft>
                <a:spcPts val="0"/>
              </a:spcAft>
              <a:tabLst>
                <a:tab pos="87313" algn="l"/>
              </a:tabLst>
              <a:defRPr/>
            </a:pPr>
            <a:r>
              <a:rPr lang="ja-JP" altLang="en-US" sz="1400" i="0" u="none" strike="noStrike" noProof="0" dirty="0">
                <a:solidFill>
                  <a:schemeClr val="tx1"/>
                </a:solidFill>
                <a:latin typeface="BIZ UDPゴシック" panose="020B0400000000000000" pitchFamily="50" charset="-128"/>
                <a:ea typeface="BIZ UDPゴシック" panose="020B0400000000000000" pitchFamily="50" charset="-128"/>
              </a:rPr>
              <a:t>・</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万博での健康啓発イベントを実施</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tabLst>
                <a:tab pos="185738" algn="l"/>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「アスマイル」では、万博キャンペーン実施等により会員数</a:t>
            </a:r>
            <a:r>
              <a:rPr lang="en-US" altLang="ja-JP" sz="1400" b="0" i="0" u="none" strike="noStrike" noProof="0" dirty="0">
                <a:solidFill>
                  <a:schemeClr val="tx1"/>
                </a:solidFill>
                <a:latin typeface="BIZ UDPゴシック" panose="020B0400000000000000" pitchFamily="50" charset="-128"/>
                <a:ea typeface="BIZ UDPゴシック" panose="020B0400000000000000" pitchFamily="50" charset="-128"/>
              </a:rPr>
              <a:t>49</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万人（</a:t>
            </a:r>
            <a:r>
              <a:rPr lang="ja-JP" altLang="en-US" sz="1400" dirty="0">
                <a:solidFill>
                  <a:schemeClr val="tx1"/>
                </a:solidFill>
                <a:latin typeface="BIZ UDPゴシック" panose="020B0400000000000000" pitchFamily="50" charset="-128"/>
                <a:ea typeface="BIZ UDPゴシック" panose="020B0400000000000000" pitchFamily="50" charset="-128"/>
              </a:rPr>
              <a:t>令和７年</a:t>
            </a:r>
            <a:r>
              <a:rPr lang="en-US" altLang="ja-JP" sz="1400" b="0" i="0" u="none" strike="noStrike" noProof="0" dirty="0">
                <a:solidFill>
                  <a:schemeClr val="tx1"/>
                </a:solidFill>
                <a:latin typeface="BIZ UDPゴシック" panose="020B0400000000000000" pitchFamily="50" charset="-128"/>
                <a:ea typeface="BIZ UDPゴシック" panose="020B0400000000000000" pitchFamily="50" charset="-128"/>
              </a:rPr>
              <a:t>11</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月時点）を獲得し、府民の健康意識</a:t>
            </a:r>
            <a:br>
              <a:rPr lang="en-US" altLang="ja-JP" sz="1400" b="0" i="0" u="none" strike="noStrike" noProof="0" dirty="0">
                <a:solidFill>
                  <a:schemeClr val="tx1"/>
                </a:solidFill>
                <a:latin typeface="BIZ UDPゴシック" panose="020B0400000000000000" pitchFamily="50" charset="-128"/>
                <a:ea typeface="BIZ UDPゴシック" panose="020B0400000000000000" pitchFamily="50" charset="-128"/>
              </a:rPr>
            </a:b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向上と</a:t>
            </a:r>
            <a:r>
              <a:rPr lang="ja-JP" altLang="en-US" sz="1400" b="0" i="0" u="none" noProof="0" dirty="0">
                <a:solidFill>
                  <a:schemeClr val="tx1"/>
                </a:solidFill>
                <a:latin typeface="BIZ UDPゴシック" panose="020B0400000000000000" pitchFamily="50" charset="-128"/>
                <a:ea typeface="BIZ UDPゴシック" panose="020B0400000000000000" pitchFamily="50" charset="-128"/>
              </a:rPr>
              <a:t>健康づくりへの</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行動変容を促進</a:t>
            </a:r>
            <a:endParaRPr lang="ja-JP" altLang="en-US" sz="1400" b="0" dirty="0">
              <a:solidFill>
                <a:schemeClr val="tx1"/>
              </a:solidFill>
              <a:latin typeface="BIZ UDPゴシック" panose="020B0400000000000000" pitchFamily="50" charset="-128"/>
              <a:ea typeface="BIZ UDPゴシック" panose="020B0400000000000000" pitchFamily="50" charset="-128"/>
            </a:endParaRPr>
          </a:p>
        </p:txBody>
      </p:sp>
      <p:sp>
        <p:nvSpPr>
          <p:cNvPr id="37" name="ホームベース 4">
            <a:extLst>
              <a:ext uri="{FF2B5EF4-FFF2-40B4-BE49-F238E27FC236}">
                <a16:creationId xmlns:a16="http://schemas.microsoft.com/office/drawing/2014/main" id="{CBA42EC7-66EB-493D-BE95-8B6F0BD9ED02}"/>
              </a:ext>
            </a:extLst>
          </p:cNvPr>
          <p:cNvSpPr/>
          <p:nvPr/>
        </p:nvSpPr>
        <p:spPr bwMode="gray">
          <a:xfrm>
            <a:off x="146601" y="553572"/>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□住民の健康増進に向けた働きかけ</a:t>
            </a:r>
          </a:p>
        </p:txBody>
      </p:sp>
      <p:sp>
        <p:nvSpPr>
          <p:cNvPr id="39" name="正方形/長方形 38">
            <a:extLst>
              <a:ext uri="{FF2B5EF4-FFF2-40B4-BE49-F238E27FC236}">
                <a16:creationId xmlns:a16="http://schemas.microsoft.com/office/drawing/2014/main" id="{177B6B87-09A9-4DFB-A6B9-990C4B002841}"/>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次世代ヘルスケア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D90489D-6BBF-45A2-BDE7-268E54101351}"/>
              </a:ext>
            </a:extLst>
          </p:cNvPr>
          <p:cNvSpPr/>
          <p:nvPr/>
        </p:nvSpPr>
        <p:spPr>
          <a:xfrm>
            <a:off x="260043" y="3063645"/>
            <a:ext cx="4958648" cy="3907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kumimoji="1" lang="ja-JP" altLang="en-US" sz="1400" b="1" dirty="0">
                <a:solidFill>
                  <a:schemeClr val="tx1"/>
                </a:solidFill>
                <a:latin typeface="BIZ UDPゴシック" panose="020B0400000000000000" pitchFamily="50" charset="-128"/>
                <a:ea typeface="BIZ UDPゴシック" panose="020B0400000000000000" pitchFamily="50" charset="-128"/>
              </a:rPr>
              <a:t>▶健康啓発による府民の主体的な健康づくり行動の促進</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85725" indent="-85725"/>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84138"/>
            <a:r>
              <a:rPr kumimoji="1" lang="ja-JP" altLang="en-US" sz="1200" dirty="0">
                <a:solidFill>
                  <a:schemeClr val="tx1"/>
                </a:solidFill>
                <a:latin typeface="BIZ UDPゴシック" panose="020B0400000000000000" pitchFamily="50" charset="-128"/>
                <a:ea typeface="BIZ UDPゴシック" panose="020B0400000000000000" pitchFamily="50" charset="-128"/>
              </a:rPr>
              <a:t>・万博での健康啓発イベントと「アスマイル」万博キャンペーン</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実施等により府民の健康意識向上を図り、主体的な健康づくり</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行動の促進を通じて府域全体の健康寿命延伸に寄与</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イベント等実績</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pPr marL="177800"/>
            <a:r>
              <a:rPr kumimoji="1" lang="ja-JP" altLang="en-US" sz="1200" b="1"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6</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年度</a:t>
            </a: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dirty="0">
                <a:solidFill>
                  <a:schemeClr val="tx1"/>
                </a:solidFill>
                <a:latin typeface="BIZ UDPゴシック" panose="020B0400000000000000" pitchFamily="50" charset="-128"/>
                <a:ea typeface="BIZ UDPゴシック" panose="020B0400000000000000" pitchFamily="50" charset="-128"/>
              </a:rPr>
              <a:t>19</a:t>
            </a:r>
            <a:r>
              <a:rPr kumimoji="1" lang="ja-JP" altLang="en-US" sz="1200" dirty="0">
                <a:solidFill>
                  <a:schemeClr val="tx1"/>
                </a:solidFill>
                <a:latin typeface="BIZ UDPゴシック" panose="020B0400000000000000" pitchFamily="50" charset="-128"/>
                <a:ea typeface="BIZ UDPゴシック" panose="020B0400000000000000" pitchFamily="50" charset="-128"/>
              </a:rPr>
              <a:t>回食育推進全国大会大会</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来場者数：約３万人</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marL="177800"/>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a:r>
              <a:rPr kumimoji="1" lang="ja-JP" altLang="en-US" sz="1200" b="1"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7</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年度</a:t>
            </a: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・健活</a:t>
            </a:r>
            <a:r>
              <a:rPr kumimoji="1" lang="en-US" altLang="ja-JP" sz="1200" dirty="0">
                <a:solidFill>
                  <a:schemeClr val="tx1"/>
                </a:solidFill>
                <a:latin typeface="BIZ UDPゴシック" panose="020B0400000000000000" pitchFamily="50" charset="-128"/>
                <a:ea typeface="BIZ UDPゴシック" panose="020B0400000000000000" pitchFamily="50" charset="-128"/>
              </a:rPr>
              <a:t>10EXPO LIVE</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in EXPO</a:t>
            </a:r>
            <a:r>
              <a:rPr kumimoji="1" lang="ja-JP" altLang="en-US" sz="1200" dirty="0">
                <a:solidFill>
                  <a:schemeClr val="tx1"/>
                </a:solidFill>
                <a:latin typeface="BIZ UDPゴシック" panose="020B0400000000000000" pitchFamily="50" charset="-128"/>
                <a:ea typeface="BIZ UDPゴシック" panose="020B0400000000000000" pitchFamily="50" charset="-128"/>
              </a:rPr>
              <a:t>ホール</a:t>
            </a: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　（来場者数：約</a:t>
            </a:r>
            <a:r>
              <a:rPr kumimoji="1" lang="en-US" altLang="ja-JP" sz="1200" dirty="0">
                <a:solidFill>
                  <a:schemeClr val="tx1"/>
                </a:solidFill>
                <a:latin typeface="BIZ UDPゴシック" panose="020B0400000000000000" pitchFamily="50" charset="-128"/>
                <a:ea typeface="BIZ UDPゴシック" panose="020B0400000000000000" pitchFamily="50" charset="-128"/>
              </a:rPr>
              <a:t>3,000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名）</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・食の</a:t>
            </a:r>
            <a:r>
              <a:rPr kumimoji="1" lang="en-US" altLang="ja-JP" sz="1200" dirty="0">
                <a:solidFill>
                  <a:schemeClr val="tx1"/>
                </a:solidFill>
                <a:latin typeface="BIZ UDPゴシック" panose="020B0400000000000000" pitchFamily="50" charset="-128"/>
                <a:ea typeface="BIZ UDPゴシック" panose="020B0400000000000000" pitchFamily="50" charset="-128"/>
              </a:rPr>
              <a:t>DEMO LIVE in </a:t>
            </a:r>
            <a:r>
              <a:rPr kumimoji="1" lang="ja-JP" altLang="en-US" sz="1200" dirty="0">
                <a:solidFill>
                  <a:schemeClr val="tx1"/>
                </a:solidFill>
                <a:latin typeface="BIZ UDPゴシック" panose="020B0400000000000000" pitchFamily="50" charset="-128"/>
                <a:ea typeface="BIZ UDPゴシック" panose="020B0400000000000000" pitchFamily="50" charset="-128"/>
              </a:rPr>
              <a:t>大阪ヘルスケアパビリオン</a:t>
            </a: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　（来場者数：約</a:t>
            </a:r>
            <a:r>
              <a:rPr kumimoji="1" lang="en-US" altLang="ja-JP" sz="1200" dirty="0">
                <a:solidFill>
                  <a:schemeClr val="tx1"/>
                </a:solidFill>
                <a:latin typeface="BIZ UDPゴシック" panose="020B0400000000000000" pitchFamily="50" charset="-128"/>
                <a:ea typeface="BIZ UDPゴシック" panose="020B0400000000000000" pitchFamily="50" charset="-128"/>
              </a:rPr>
              <a:t>450</a:t>
            </a:r>
            <a:r>
              <a:rPr kumimoji="1" lang="ja-JP" altLang="en-US" sz="1200" dirty="0">
                <a:solidFill>
                  <a:schemeClr val="tx1"/>
                </a:solidFill>
                <a:latin typeface="BIZ UDPゴシック" panose="020B0400000000000000" pitchFamily="50" charset="-128"/>
                <a:ea typeface="BIZ UDPゴシック" panose="020B0400000000000000" pitchFamily="50" charset="-128"/>
              </a:rPr>
              <a:t>名）</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271463" indent="-93663"/>
            <a:r>
              <a:rPr kumimoji="1" lang="ja-JP" altLang="en-US" sz="1200" dirty="0">
                <a:solidFill>
                  <a:schemeClr val="tx1"/>
                </a:solidFill>
                <a:latin typeface="BIZ UDPゴシック" panose="020B0400000000000000" pitchFamily="50" charset="-128"/>
                <a:ea typeface="BIZ UDPゴシック" panose="020B0400000000000000" pitchFamily="50" charset="-128"/>
              </a:rPr>
              <a:t>・ラフ＆ヘルス　笑って学んで健康に </a:t>
            </a:r>
            <a:r>
              <a:rPr kumimoji="1" lang="en-US" altLang="ja-JP" sz="1200" dirty="0">
                <a:solidFill>
                  <a:schemeClr val="tx1"/>
                </a:solidFill>
                <a:latin typeface="BIZ UDPゴシック" panose="020B0400000000000000" pitchFamily="50" charset="-128"/>
                <a:ea typeface="BIZ UDPゴシック" panose="020B0400000000000000" pitchFamily="50" charset="-128"/>
              </a:rPr>
              <a:t>in </a:t>
            </a:r>
            <a:r>
              <a:rPr kumimoji="1" lang="ja-JP" altLang="en-US" sz="1200" dirty="0">
                <a:solidFill>
                  <a:schemeClr val="tx1"/>
                </a:solidFill>
                <a:latin typeface="BIZ UDPゴシック" panose="020B0400000000000000" pitchFamily="50" charset="-128"/>
                <a:ea typeface="BIZ UDPゴシック" panose="020B0400000000000000" pitchFamily="50" charset="-128"/>
              </a:rPr>
              <a:t>大阪ヘルスケアパビリオン</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リボーンステージ（約</a:t>
            </a:r>
            <a:r>
              <a:rPr kumimoji="1" lang="en-US" altLang="ja-JP" sz="1200" dirty="0">
                <a:solidFill>
                  <a:schemeClr val="tx1"/>
                </a:solidFill>
                <a:latin typeface="BIZ UDPゴシック" panose="020B0400000000000000" pitchFamily="50" charset="-128"/>
                <a:ea typeface="BIZ UDPゴシック" panose="020B0400000000000000" pitchFamily="50" charset="-128"/>
              </a:rPr>
              <a:t>8,000</a:t>
            </a:r>
            <a:r>
              <a:rPr kumimoji="1" lang="ja-JP" altLang="en-US" sz="12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・アスマイル万博キャンペーン</a:t>
            </a:r>
          </a:p>
          <a:p>
            <a:pPr marL="177800"/>
            <a:r>
              <a:rPr kumimoji="1" lang="ja-JP" altLang="en-US" sz="1200" dirty="0">
                <a:solidFill>
                  <a:schemeClr val="tx1"/>
                </a:solidFill>
                <a:latin typeface="BIZ UDPゴシック" panose="020B0400000000000000" pitchFamily="50" charset="-128"/>
                <a:ea typeface="BIZ UDPゴシック" panose="020B0400000000000000" pitchFamily="50" charset="-128"/>
              </a:rPr>
              <a:t>　計</a:t>
            </a:r>
            <a:r>
              <a:rPr kumimoji="1" lang="en-US" altLang="ja-JP" sz="1200" dirty="0">
                <a:solidFill>
                  <a:schemeClr val="tx1"/>
                </a:solidFill>
                <a:latin typeface="BIZ UDPゴシック" panose="020B0400000000000000" pitchFamily="50" charset="-128"/>
                <a:ea typeface="BIZ UDPゴシック" panose="020B0400000000000000" pitchFamily="50" charset="-128"/>
              </a:rPr>
              <a:t>4,500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名分の万博入場券等を抽選でプレゼント</a:t>
            </a:r>
          </a:p>
        </p:txBody>
      </p:sp>
      <p:sp>
        <p:nvSpPr>
          <p:cNvPr id="16" name="正方形/長方形 15">
            <a:extLst>
              <a:ext uri="{FF2B5EF4-FFF2-40B4-BE49-F238E27FC236}">
                <a16:creationId xmlns:a16="http://schemas.microsoft.com/office/drawing/2014/main" id="{AECD5E35-C811-41F1-8557-E20F0298EF66}"/>
              </a:ext>
            </a:extLst>
          </p:cNvPr>
          <p:cNvSpPr/>
          <p:nvPr/>
        </p:nvSpPr>
        <p:spPr bwMode="white">
          <a:xfrm>
            <a:off x="7467226" y="6555770"/>
            <a:ext cx="2045485" cy="31979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アスマイル万博キャンペーン</a:t>
            </a:r>
          </a:p>
        </p:txBody>
      </p:sp>
      <p:sp>
        <p:nvSpPr>
          <p:cNvPr id="17" name="正方形/長方形 16">
            <a:extLst>
              <a:ext uri="{FF2B5EF4-FFF2-40B4-BE49-F238E27FC236}">
                <a16:creationId xmlns:a16="http://schemas.microsoft.com/office/drawing/2014/main" id="{909BD9A0-C237-43AC-8C06-BB39FB955272}"/>
              </a:ext>
            </a:extLst>
          </p:cNvPr>
          <p:cNvSpPr/>
          <p:nvPr/>
        </p:nvSpPr>
        <p:spPr bwMode="white">
          <a:xfrm>
            <a:off x="7316305" y="4574979"/>
            <a:ext cx="2329187" cy="31979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食の</a:t>
            </a:r>
            <a:r>
              <a:rPr lang="en-US" altLang="ja-JP" sz="1000" dirty="0">
                <a:solidFill>
                  <a:schemeClr val="tx1"/>
                </a:solidFill>
                <a:latin typeface="BIZ UDPゴシック" panose="020B0400000000000000" pitchFamily="50" charset="-128"/>
                <a:ea typeface="BIZ UDPゴシック" panose="020B0400000000000000" pitchFamily="50" charset="-128"/>
              </a:rPr>
              <a:t>DEMO LIVE</a:t>
            </a: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3B55FAC2-A967-4542-963E-41A84A59A211}"/>
              </a:ext>
            </a:extLst>
          </p:cNvPr>
          <p:cNvSpPr/>
          <p:nvPr/>
        </p:nvSpPr>
        <p:spPr bwMode="white">
          <a:xfrm>
            <a:off x="4857610" y="6543112"/>
            <a:ext cx="2728470" cy="31979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ラフ＆ヘルス　笑って学んで健康に</a:t>
            </a:r>
          </a:p>
        </p:txBody>
      </p:sp>
      <p:pic>
        <p:nvPicPr>
          <p:cNvPr id="19" name="図 18">
            <a:extLst>
              <a:ext uri="{FF2B5EF4-FFF2-40B4-BE49-F238E27FC236}">
                <a16:creationId xmlns:a16="http://schemas.microsoft.com/office/drawing/2014/main" id="{080BF2FE-DC5D-4A61-89E7-E71D0863CA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6305" y="5122414"/>
            <a:ext cx="2295055" cy="1417757"/>
          </a:xfrm>
          <a:prstGeom prst="rect">
            <a:avLst/>
          </a:prstGeom>
        </p:spPr>
      </p:pic>
      <p:pic>
        <p:nvPicPr>
          <p:cNvPr id="20" name="図 19">
            <a:extLst>
              <a:ext uri="{FF2B5EF4-FFF2-40B4-BE49-F238E27FC236}">
                <a16:creationId xmlns:a16="http://schemas.microsoft.com/office/drawing/2014/main" id="{2F3DD940-D2A6-4598-9C5A-40B92958811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8843" r="5845"/>
          <a:stretch/>
        </p:blipFill>
        <p:spPr>
          <a:xfrm>
            <a:off x="5175841" y="5118347"/>
            <a:ext cx="2092008" cy="1417757"/>
          </a:xfrm>
          <a:prstGeom prst="rect">
            <a:avLst/>
          </a:prstGeom>
        </p:spPr>
      </p:pic>
      <p:sp>
        <p:nvSpPr>
          <p:cNvPr id="21" name="正方形/長方形 20">
            <a:extLst>
              <a:ext uri="{FF2B5EF4-FFF2-40B4-BE49-F238E27FC236}">
                <a16:creationId xmlns:a16="http://schemas.microsoft.com/office/drawing/2014/main" id="{F81107E0-1053-4013-B309-A0F5AE28354C}"/>
              </a:ext>
            </a:extLst>
          </p:cNvPr>
          <p:cNvSpPr/>
          <p:nvPr/>
        </p:nvSpPr>
        <p:spPr bwMode="white">
          <a:xfrm>
            <a:off x="4856501" y="4581961"/>
            <a:ext cx="2728470" cy="31979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健活</a:t>
            </a:r>
            <a:r>
              <a:rPr lang="en-US" altLang="ja-JP" sz="1000" dirty="0">
                <a:solidFill>
                  <a:schemeClr val="tx1"/>
                </a:solidFill>
                <a:latin typeface="BIZ UDPゴシック" panose="020B0400000000000000" pitchFamily="50" charset="-128"/>
                <a:ea typeface="BIZ UDPゴシック" panose="020B0400000000000000" pitchFamily="50" charset="-128"/>
              </a:rPr>
              <a:t>10</a:t>
            </a:r>
            <a:r>
              <a:rPr lang="ja-JP" altLang="en-US" sz="1000" dirty="0">
                <a:solidFill>
                  <a:schemeClr val="tx1"/>
                </a:solidFill>
                <a:latin typeface="BIZ UDPゴシック" panose="020B0400000000000000" pitchFamily="50" charset="-128"/>
                <a:ea typeface="BIZ UDPゴシック" panose="020B0400000000000000" pitchFamily="50" charset="-128"/>
              </a:rPr>
              <a:t>　</a:t>
            </a:r>
            <a:r>
              <a:rPr lang="en-US" altLang="ja-JP" sz="1000" dirty="0">
                <a:solidFill>
                  <a:schemeClr val="tx1"/>
                </a:solidFill>
                <a:latin typeface="BIZ UDPゴシック" panose="020B0400000000000000" pitchFamily="50" charset="-128"/>
                <a:ea typeface="BIZ UDPゴシック" panose="020B0400000000000000" pitchFamily="50" charset="-128"/>
              </a:rPr>
              <a:t>EXPO</a:t>
            </a:r>
            <a:r>
              <a:rPr lang="ja-JP" altLang="en-US" sz="1000" dirty="0">
                <a:solidFill>
                  <a:schemeClr val="tx1"/>
                </a:solidFill>
                <a:latin typeface="BIZ UDPゴシック" panose="020B0400000000000000" pitchFamily="50" charset="-128"/>
                <a:ea typeface="BIZ UDPゴシック" panose="020B0400000000000000" pitchFamily="50" charset="-128"/>
              </a:rPr>
              <a:t>　</a:t>
            </a:r>
            <a:r>
              <a:rPr lang="en-US" altLang="ja-JP" sz="1000" dirty="0">
                <a:solidFill>
                  <a:schemeClr val="tx1"/>
                </a:solidFill>
                <a:latin typeface="BIZ UDPゴシック" panose="020B0400000000000000" pitchFamily="50" charset="-128"/>
                <a:ea typeface="BIZ UDPゴシック" panose="020B0400000000000000" pitchFamily="50" charset="-128"/>
              </a:rPr>
              <a:t>LIVE</a:t>
            </a:r>
            <a:r>
              <a:rPr lang="ja-JP" altLang="en-US" sz="1000" dirty="0">
                <a:solidFill>
                  <a:schemeClr val="tx1"/>
                </a:solidFill>
                <a:latin typeface="BIZ UDPゴシック" panose="020B0400000000000000" pitchFamily="50" charset="-128"/>
                <a:ea typeface="BIZ UDPゴシック" panose="020B0400000000000000" pitchFamily="50" charset="-128"/>
              </a:rPr>
              <a:t>！</a:t>
            </a:r>
          </a:p>
        </p:txBody>
      </p:sp>
      <p:pic>
        <p:nvPicPr>
          <p:cNvPr id="23" name="Picture 2">
            <a:extLst>
              <a:ext uri="{FF2B5EF4-FFF2-40B4-BE49-F238E27FC236}">
                <a16:creationId xmlns:a16="http://schemas.microsoft.com/office/drawing/2014/main" id="{DB827122-FDE6-4600-A46A-53DD83ED793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16305" y="3191081"/>
            <a:ext cx="2295055" cy="1401389"/>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3D9A0985-6893-4A73-9FEC-5C8391E9BBEB}"/>
              </a:ext>
            </a:extLst>
          </p:cNvPr>
          <p:cNvSpPr>
            <a:spLocks noGrp="1"/>
          </p:cNvSpPr>
          <p:nvPr>
            <p:ph type="sldNum" sz="quarter" idx="12"/>
          </p:nvPr>
        </p:nvSpPr>
        <p:spPr>
          <a:xfrm>
            <a:off x="9109276" y="6779568"/>
            <a:ext cx="971349" cy="383297"/>
          </a:xfrm>
        </p:spPr>
        <p:txBody>
          <a:bodyPr/>
          <a:lstStyle/>
          <a:p>
            <a:fld id="{29F2EF1E-626E-4657-9017-205445D3C8E1}" type="slidenum">
              <a:rPr kumimoji="1" lang="ja-JP" altLang="en-US" smtClean="0"/>
              <a:t>13</a:t>
            </a:fld>
            <a:endParaRPr kumimoji="1" lang="ja-JP" altLang="en-US" dirty="0"/>
          </a:p>
        </p:txBody>
      </p:sp>
      <p:sp>
        <p:nvSpPr>
          <p:cNvPr id="28" name="楕円 27">
            <a:extLst>
              <a:ext uri="{FF2B5EF4-FFF2-40B4-BE49-F238E27FC236}">
                <a16:creationId xmlns:a16="http://schemas.microsoft.com/office/drawing/2014/main" id="{E32590FE-33E3-485D-83DF-E1E30CE5311D}"/>
              </a:ext>
            </a:extLst>
          </p:cNvPr>
          <p:cNvSpPr/>
          <p:nvPr/>
        </p:nvSpPr>
        <p:spPr>
          <a:xfrm>
            <a:off x="146601" y="109035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9" name="楕円 28">
            <a:extLst>
              <a:ext uri="{FF2B5EF4-FFF2-40B4-BE49-F238E27FC236}">
                <a16:creationId xmlns:a16="http://schemas.microsoft.com/office/drawing/2014/main" id="{04A60DA8-2A50-4A7A-83E9-24998076EF29}"/>
              </a:ext>
            </a:extLst>
          </p:cNvPr>
          <p:cNvSpPr/>
          <p:nvPr/>
        </p:nvSpPr>
        <p:spPr>
          <a:xfrm>
            <a:off x="192794" y="2698861"/>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pic>
        <p:nvPicPr>
          <p:cNvPr id="25" name="図 24">
            <a:extLst>
              <a:ext uri="{FF2B5EF4-FFF2-40B4-BE49-F238E27FC236}">
                <a16:creationId xmlns:a16="http://schemas.microsoft.com/office/drawing/2014/main" id="{0293FEC7-EE12-460D-AC2F-9FFAA7A73A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5841" y="3191082"/>
            <a:ext cx="2089790" cy="1401388"/>
          </a:xfrm>
          <a:prstGeom prst="rect">
            <a:avLst/>
          </a:prstGeom>
        </p:spPr>
      </p:pic>
    </p:spTree>
    <p:extLst>
      <p:ext uri="{BB962C8B-B14F-4D97-AF65-F5344CB8AC3E}">
        <p14:creationId xmlns:p14="http://schemas.microsoft.com/office/powerpoint/2010/main" val="286574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4">
            <a:extLst>
              <a:ext uri="{FF2B5EF4-FFF2-40B4-BE49-F238E27FC236}">
                <a16:creationId xmlns:a16="http://schemas.microsoft.com/office/drawing/2014/main" id="{9F84C234-0846-4075-9A81-2344F7AB4A7E}"/>
              </a:ext>
            </a:extLst>
          </p:cNvPr>
          <p:cNvSpPr/>
          <p:nvPr/>
        </p:nvSpPr>
        <p:spPr bwMode="gray">
          <a:xfrm>
            <a:off x="133366" y="519522"/>
            <a:ext cx="3713210"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i="0" u="none" strike="noStrike" noProof="0" dirty="0">
                <a:solidFill>
                  <a:schemeClr val="tx1"/>
                </a:solidFill>
                <a:latin typeface="BIZ UDPゴシック" panose="020B0400000000000000" pitchFamily="50" charset="-128"/>
                <a:ea typeface="BIZ UDPゴシック" panose="020B0400000000000000" pitchFamily="50" charset="-128"/>
              </a:rPr>
              <a:t>健都における</a:t>
            </a:r>
            <a:r>
              <a:rPr lang="ja-JP" altLang="en-US" sz="1400" b="1" dirty="0">
                <a:solidFill>
                  <a:schemeClr val="tx1"/>
                </a:solidFill>
                <a:latin typeface="BIZ UDPゴシック" panose="020B0400000000000000" pitchFamily="50" charset="-128"/>
                <a:ea typeface="BIZ UDPゴシック" panose="020B0400000000000000" pitchFamily="50" charset="-128"/>
              </a:rPr>
              <a:t>実証</a:t>
            </a:r>
            <a:r>
              <a:rPr lang="ja-JP" altLang="en-US" sz="1400" b="1" i="0" u="none" strike="noStrike" noProof="0" dirty="0">
                <a:solidFill>
                  <a:schemeClr val="tx1"/>
                </a:solidFill>
                <a:latin typeface="BIZ UDPゴシック" panose="020B0400000000000000" pitchFamily="50" charset="-128"/>
                <a:ea typeface="BIZ UDPゴシック" panose="020B0400000000000000" pitchFamily="50" charset="-128"/>
              </a:rPr>
              <a:t>と社会実装の促進</a:t>
            </a:r>
            <a:endParaRPr lang="en-US" altLang="ja-JP" sz="1400" b="1" i="0" u="none" strike="noStrike" noProof="0" dirty="0">
              <a:solidFill>
                <a:schemeClr val="tx1"/>
              </a:solidFill>
              <a:latin typeface="BIZ UDPゴシック" panose="020B0400000000000000" pitchFamily="50" charset="-128"/>
              <a:ea typeface="BIZ UDPゴシック" panose="020B0400000000000000" pitchFamily="50" charset="-128"/>
            </a:endParaRPr>
          </a:p>
        </p:txBody>
      </p:sp>
      <p:sp>
        <p:nvSpPr>
          <p:cNvPr id="34" name="ホームベース 4">
            <a:extLst>
              <a:ext uri="{FF2B5EF4-FFF2-40B4-BE49-F238E27FC236}">
                <a16:creationId xmlns:a16="http://schemas.microsoft.com/office/drawing/2014/main" id="{37E78A32-E2EF-4723-857C-1C382F9D3C51}"/>
              </a:ext>
            </a:extLst>
          </p:cNvPr>
          <p:cNvSpPr/>
          <p:nvPr/>
        </p:nvSpPr>
        <p:spPr bwMode="gray">
          <a:xfrm>
            <a:off x="-17867" y="3431353"/>
            <a:ext cx="4955822"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E90E2DD1-FBA9-49AF-B275-6C964E5B52E9}"/>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次世代ヘルスケア</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sp>
        <p:nvSpPr>
          <p:cNvPr id="23" name="楕円 22">
            <a:extLst>
              <a:ext uri="{FF2B5EF4-FFF2-40B4-BE49-F238E27FC236}">
                <a16:creationId xmlns:a16="http://schemas.microsoft.com/office/drawing/2014/main" id="{BD97BC13-BBCE-4563-852A-73E5B6D97FB0}"/>
              </a:ext>
            </a:extLst>
          </p:cNvPr>
          <p:cNvSpPr/>
          <p:nvPr/>
        </p:nvSpPr>
        <p:spPr>
          <a:xfrm flipV="1">
            <a:off x="338081" y="863758"/>
            <a:ext cx="296595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TextBox 4">
            <a:extLst>
              <a:ext uri="{FF2B5EF4-FFF2-40B4-BE49-F238E27FC236}">
                <a16:creationId xmlns:a16="http://schemas.microsoft.com/office/drawing/2014/main" id="{3BDF24B2-B127-42A0-8893-25AF3FA1A87D}"/>
              </a:ext>
            </a:extLst>
          </p:cNvPr>
          <p:cNvSpPr txBox="1"/>
          <p:nvPr/>
        </p:nvSpPr>
        <p:spPr>
          <a:xfrm>
            <a:off x="305178" y="2794768"/>
            <a:ext cx="7842034" cy="2817783"/>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endParaRPr lang="en-US" altLang="ja-JP" sz="1400" b="1" dirty="0">
              <a:ea typeface="BIZ UDPゴシック"/>
            </a:endParaRPr>
          </a:p>
          <a:p>
            <a:r>
              <a:rPr kumimoji="1" lang="ja-JP" altLang="en-US" sz="1200" dirty="0">
                <a:latin typeface="BIZ UDPゴシック"/>
                <a:ea typeface="BIZ UDPゴシック"/>
              </a:rPr>
              <a:t>・健都では、</a:t>
            </a:r>
            <a:r>
              <a:rPr kumimoji="1" lang="ja-JP" altLang="en-US" sz="1200" dirty="0">
                <a:latin typeface="BIZ UDPゴシック" panose="020B0400000000000000" pitchFamily="50" charset="-128"/>
                <a:ea typeface="BIZ UDPゴシック" panose="020B0400000000000000" pitchFamily="50" charset="-128"/>
              </a:rPr>
              <a:t>国立循環器病研究センター及び医薬基盤・健康・栄養研究所を中核に、</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ヘルスケア関連企業が集積し、健康・医療産業クラスターの形成が進展　</a:t>
            </a:r>
          </a:p>
          <a:p>
            <a:r>
              <a:rPr kumimoji="1" lang="ja-JP" altLang="en-US" sz="1200" dirty="0">
                <a:latin typeface="BIZ UDPゴシック" panose="020B0400000000000000" pitchFamily="50" charset="-128"/>
                <a:ea typeface="BIZ UDPゴシック"/>
              </a:rPr>
              <a:t>・産学官民の共創によるライフサイエンス分野の技術･サービス等の社会実装の仕組みを構築</a:t>
            </a:r>
            <a:br>
              <a:rPr lang="ja-JP" altLang="en-US"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a:ea typeface="BIZ UDPゴシック"/>
              </a:rPr>
              <a:t>・</a:t>
            </a:r>
            <a:r>
              <a:rPr lang="ja-JP" altLang="en-US" sz="1200" dirty="0">
                <a:ea typeface="BIZ UDPゴシック"/>
              </a:rPr>
              <a:t>健都における社会実装の仕組みづくりをめざした「健都万博」の実施を通じて、実証事業の実施に</a:t>
            </a:r>
            <a:br>
              <a:rPr lang="en-US" altLang="ja-JP" sz="1200" dirty="0">
                <a:ea typeface="BIZ UDPゴシック"/>
              </a:rPr>
            </a:br>
            <a:r>
              <a:rPr lang="ja-JP" altLang="en-US" sz="1200" dirty="0">
                <a:ea typeface="BIZ UDPゴシック"/>
              </a:rPr>
              <a:t>　必要なノウハウや地域内のネットワークを構築</a:t>
            </a:r>
            <a:endParaRPr lang="en-US" altLang="ja-JP" sz="1200" strike="sngStrike" dirty="0">
              <a:ea typeface="BIZ UDPゴシック"/>
            </a:endParaRPr>
          </a:p>
          <a:p>
            <a:r>
              <a:rPr lang="ja-JP" altLang="en-US" sz="1200" b="1" dirty="0">
                <a:ea typeface="BIZ UDPゴシック"/>
              </a:rPr>
              <a:t>　</a:t>
            </a:r>
            <a:endParaRPr lang="en-US" altLang="ja-JP" sz="1200" b="1" dirty="0">
              <a:ea typeface="BIZ UDPゴシック"/>
            </a:endParaRPr>
          </a:p>
          <a:p>
            <a:r>
              <a:rPr lang="ja-JP" altLang="en-US" sz="1400" b="1" dirty="0">
                <a:ea typeface="BIZ UDPゴシック"/>
              </a:rPr>
              <a:t>▶健都における社会実装の仕組みの構築に向けた具体的取組（令和７年度）</a:t>
            </a:r>
            <a:endParaRPr lang="en-US" altLang="ja-JP" sz="1400" b="1" dirty="0">
              <a:ea typeface="BIZ UDPゴシック"/>
            </a:endParaRPr>
          </a:p>
          <a:p>
            <a:endParaRPr lang="en-US" altLang="ja-JP" sz="1100" dirty="0">
              <a:ea typeface="BIZ UDPゴシック"/>
            </a:endParaRPr>
          </a:p>
          <a:p>
            <a:endParaRPr lang="en-US" altLang="ja-JP" sz="1100" dirty="0">
              <a:ea typeface="BIZ UDPゴシック"/>
            </a:endParaRPr>
          </a:p>
          <a:p>
            <a:r>
              <a:rPr lang="ja-JP" altLang="en-US" sz="1100" b="1" dirty="0">
                <a:ea typeface="BIZ UDPゴシック"/>
              </a:rPr>
              <a:t>　</a:t>
            </a:r>
            <a:endParaRPr lang="en-US" altLang="ja-JP" sz="1100" b="1" dirty="0">
              <a:ea typeface="BIZ UDPゴシック"/>
            </a:endParaRPr>
          </a:p>
          <a:p>
            <a:endParaRPr lang="en-US" altLang="ja-JP" sz="1100" b="1" dirty="0">
              <a:ea typeface="BIZ UDPゴシック"/>
            </a:endParaRPr>
          </a:p>
          <a:p>
            <a:endParaRPr lang="en-US" altLang="ja-JP" sz="1100" b="1" dirty="0">
              <a:ea typeface="BIZ UDPゴシック"/>
            </a:endParaRPr>
          </a:p>
          <a:p>
            <a:endParaRPr lang="en-US" altLang="ja-JP" sz="1100" b="1" dirty="0">
              <a:latin typeface="BIZ UDPゴシック"/>
              <a:ea typeface="BIZ UDPゴシック"/>
            </a:endParaRPr>
          </a:p>
          <a:p>
            <a:pPr algn="ctr"/>
            <a:endParaRPr lang="en-US" sz="1100" dirty="0">
              <a:ea typeface="Calibri"/>
              <a:cs typeface="Calibri"/>
            </a:endParaRPr>
          </a:p>
        </p:txBody>
      </p:sp>
      <p:sp>
        <p:nvSpPr>
          <p:cNvPr id="37" name="正方形/長方形 23">
            <a:extLst>
              <a:ext uri="{FF2B5EF4-FFF2-40B4-BE49-F238E27FC236}">
                <a16:creationId xmlns:a16="http://schemas.microsoft.com/office/drawing/2014/main" id="{F07238B8-30BB-47C4-A05F-EDB1F719E504}"/>
              </a:ext>
            </a:extLst>
          </p:cNvPr>
          <p:cNvSpPr/>
          <p:nvPr/>
        </p:nvSpPr>
        <p:spPr>
          <a:xfrm>
            <a:off x="7939138" y="5460952"/>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1050" dirty="0">
                <a:solidFill>
                  <a:schemeClr val="tx1"/>
                </a:solidFill>
                <a:ea typeface="BIZ UDPゴシック"/>
                <a:cs typeface="Calibri"/>
              </a:rPr>
              <a:t>展示会</a:t>
            </a:r>
            <a:endParaRPr lang="ja-JP" altLang="en-US" sz="1100" strike="sngStrike" dirty="0">
              <a:solidFill>
                <a:schemeClr val="tx1"/>
              </a:solidFill>
              <a:latin typeface="BIZ UDPゴシック" panose="020B0400000000000000" pitchFamily="50" charset="-128"/>
              <a:ea typeface="BIZ UDPゴシック"/>
            </a:endParaRPr>
          </a:p>
        </p:txBody>
      </p:sp>
      <p:sp>
        <p:nvSpPr>
          <p:cNvPr id="38" name="正方形/長方形 22">
            <a:extLst>
              <a:ext uri="{FF2B5EF4-FFF2-40B4-BE49-F238E27FC236}">
                <a16:creationId xmlns:a16="http://schemas.microsoft.com/office/drawing/2014/main" id="{B4E8CC6B-2966-4487-851B-0B697C5BA143}"/>
              </a:ext>
            </a:extLst>
          </p:cNvPr>
          <p:cNvSpPr/>
          <p:nvPr/>
        </p:nvSpPr>
        <p:spPr>
          <a:xfrm>
            <a:off x="6156871" y="5489329"/>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1050" dirty="0">
                <a:solidFill>
                  <a:schemeClr val="tx1"/>
                </a:solidFill>
                <a:ea typeface="BIZ UDPゴシック"/>
                <a:cs typeface="Calibri"/>
              </a:rPr>
              <a:t>体験会（疲労度の測定）</a:t>
            </a:r>
            <a:endParaRPr lang="ja-JP" altLang="en-US" sz="1100" dirty="0">
              <a:solidFill>
                <a:schemeClr val="tx1"/>
              </a:solidFill>
              <a:ea typeface="BIZ UDPゴシック"/>
              <a:cs typeface="Calibri"/>
            </a:endParaRPr>
          </a:p>
        </p:txBody>
      </p:sp>
      <p:sp>
        <p:nvSpPr>
          <p:cNvPr id="2" name="スライド番号プレースホルダー 1">
            <a:extLst>
              <a:ext uri="{FF2B5EF4-FFF2-40B4-BE49-F238E27FC236}">
                <a16:creationId xmlns:a16="http://schemas.microsoft.com/office/drawing/2014/main" id="{3A34760A-E4AB-47ED-872C-4259B667C28E}"/>
              </a:ext>
            </a:extLst>
          </p:cNvPr>
          <p:cNvSpPr>
            <a:spLocks noGrp="1"/>
          </p:cNvSpPr>
          <p:nvPr>
            <p:ph type="sldNum" sz="quarter" idx="12"/>
          </p:nvPr>
        </p:nvSpPr>
        <p:spPr>
          <a:xfrm>
            <a:off x="9649389" y="6779568"/>
            <a:ext cx="431236" cy="383297"/>
          </a:xfrm>
        </p:spPr>
        <p:txBody>
          <a:bodyPr/>
          <a:lstStyle/>
          <a:p>
            <a:fld id="{29F2EF1E-626E-4657-9017-205445D3C8E1}" type="slidenum">
              <a:rPr kumimoji="1" lang="ja-JP" altLang="en-US" smtClean="0"/>
              <a:t>14</a:t>
            </a:fld>
            <a:endParaRPr kumimoji="1" lang="ja-JP" altLang="en-US"/>
          </a:p>
        </p:txBody>
      </p:sp>
      <p:sp>
        <p:nvSpPr>
          <p:cNvPr id="16" name="正方形/長方形 15">
            <a:extLst>
              <a:ext uri="{FF2B5EF4-FFF2-40B4-BE49-F238E27FC236}">
                <a16:creationId xmlns:a16="http://schemas.microsoft.com/office/drawing/2014/main" id="{0096C37B-0825-4799-8B70-5984C7752B7D}"/>
              </a:ext>
            </a:extLst>
          </p:cNvPr>
          <p:cNvSpPr/>
          <p:nvPr/>
        </p:nvSpPr>
        <p:spPr>
          <a:xfrm>
            <a:off x="380226" y="1491032"/>
            <a:ext cx="9269164" cy="828746"/>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健都における社会実装の仕組みづくりをめざした「健都万博」を実施</a:t>
            </a:r>
          </a:p>
          <a:p>
            <a:pPr marL="87313" indent="-87313"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産学官民の共創によるライフサイエンス分野の技術･サービス等の開発と社会実装の仕組みを構築</a:t>
            </a:r>
          </a:p>
        </p:txBody>
      </p:sp>
      <p:sp>
        <p:nvSpPr>
          <p:cNvPr id="17" name="正方形/長方形 22">
            <a:extLst>
              <a:ext uri="{FF2B5EF4-FFF2-40B4-BE49-F238E27FC236}">
                <a16:creationId xmlns:a16="http://schemas.microsoft.com/office/drawing/2014/main" id="{D779A6AC-6BAA-4C59-85FB-CB78346CAB15}"/>
              </a:ext>
            </a:extLst>
          </p:cNvPr>
          <p:cNvSpPr/>
          <p:nvPr/>
        </p:nvSpPr>
        <p:spPr>
          <a:xfrm>
            <a:off x="7945522" y="3879509"/>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1050" dirty="0">
                <a:solidFill>
                  <a:schemeClr val="tx1"/>
                </a:solidFill>
                <a:latin typeface="BIZ UDPゴシック"/>
                <a:ea typeface="BIZ UDPゴシック"/>
                <a:cs typeface="Calibri"/>
              </a:rPr>
              <a:t>実証デモ（口腔ケア）</a:t>
            </a:r>
          </a:p>
        </p:txBody>
      </p:sp>
      <p:pic>
        <p:nvPicPr>
          <p:cNvPr id="18" name="図 17">
            <a:extLst>
              <a:ext uri="{FF2B5EF4-FFF2-40B4-BE49-F238E27FC236}">
                <a16:creationId xmlns:a16="http://schemas.microsoft.com/office/drawing/2014/main" id="{82E0DFBE-FBED-4975-ADF6-BC601AA1D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502" y="4278697"/>
            <a:ext cx="1667495" cy="1244256"/>
          </a:xfrm>
          <a:prstGeom prst="rect">
            <a:avLst/>
          </a:prstGeom>
        </p:spPr>
      </p:pic>
      <p:pic>
        <p:nvPicPr>
          <p:cNvPr id="5" name="図 4">
            <a:extLst>
              <a:ext uri="{FF2B5EF4-FFF2-40B4-BE49-F238E27FC236}">
                <a16:creationId xmlns:a16="http://schemas.microsoft.com/office/drawing/2014/main" id="{07C29E5A-F920-41A8-99FE-A50322E327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46166" y="4276388"/>
            <a:ext cx="1643151" cy="1246565"/>
          </a:xfrm>
          <a:prstGeom prst="rect">
            <a:avLst/>
          </a:prstGeom>
        </p:spPr>
      </p:pic>
      <p:pic>
        <p:nvPicPr>
          <p:cNvPr id="21" name="図 20">
            <a:extLst>
              <a:ext uri="{FF2B5EF4-FFF2-40B4-BE49-F238E27FC236}">
                <a16:creationId xmlns:a16="http://schemas.microsoft.com/office/drawing/2014/main" id="{F153F22E-927C-4962-8538-C6FFC8BF8D1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46167" y="2706015"/>
            <a:ext cx="1644196" cy="1233147"/>
          </a:xfrm>
          <a:prstGeom prst="rect">
            <a:avLst/>
          </a:prstGeom>
        </p:spPr>
      </p:pic>
      <p:grpSp>
        <p:nvGrpSpPr>
          <p:cNvPr id="58" name="グループ化 57">
            <a:extLst>
              <a:ext uri="{FF2B5EF4-FFF2-40B4-BE49-F238E27FC236}">
                <a16:creationId xmlns:a16="http://schemas.microsoft.com/office/drawing/2014/main" id="{B0D62DAF-9FC8-4D93-9C03-5BB9E8C16E6B}"/>
              </a:ext>
            </a:extLst>
          </p:cNvPr>
          <p:cNvGrpSpPr/>
          <p:nvPr/>
        </p:nvGrpSpPr>
        <p:grpSpPr>
          <a:xfrm>
            <a:off x="275412" y="4544282"/>
            <a:ext cx="5810023" cy="2398472"/>
            <a:chOff x="304225" y="4712154"/>
            <a:chExt cx="5791775" cy="2398472"/>
          </a:xfrm>
        </p:grpSpPr>
        <p:grpSp>
          <p:nvGrpSpPr>
            <p:cNvPr id="55" name="グループ化 54">
              <a:extLst>
                <a:ext uri="{FF2B5EF4-FFF2-40B4-BE49-F238E27FC236}">
                  <a16:creationId xmlns:a16="http://schemas.microsoft.com/office/drawing/2014/main" id="{2A6AB1A2-D7B6-4487-A2FC-254359295DE2}"/>
                </a:ext>
              </a:extLst>
            </p:cNvPr>
            <p:cNvGrpSpPr/>
            <p:nvPr/>
          </p:nvGrpSpPr>
          <p:grpSpPr>
            <a:xfrm>
              <a:off x="304225" y="4712154"/>
              <a:ext cx="5791775" cy="1901048"/>
              <a:chOff x="337664" y="4819119"/>
              <a:chExt cx="5791775" cy="1901048"/>
            </a:xfrm>
          </p:grpSpPr>
          <p:grpSp>
            <p:nvGrpSpPr>
              <p:cNvPr id="12" name="グループ化 11">
                <a:extLst>
                  <a:ext uri="{FF2B5EF4-FFF2-40B4-BE49-F238E27FC236}">
                    <a16:creationId xmlns:a16="http://schemas.microsoft.com/office/drawing/2014/main" id="{DFA8FD30-A96A-4B23-9C7A-32E08BCD3809}"/>
                  </a:ext>
                </a:extLst>
              </p:cNvPr>
              <p:cNvGrpSpPr/>
              <p:nvPr/>
            </p:nvGrpSpPr>
            <p:grpSpPr>
              <a:xfrm>
                <a:off x="337665" y="5166717"/>
                <a:ext cx="5791774" cy="558604"/>
                <a:chOff x="-737005" y="4962899"/>
                <a:chExt cx="5791774" cy="744419"/>
              </a:xfrm>
            </p:grpSpPr>
            <p:sp>
              <p:nvSpPr>
                <p:cNvPr id="10" name="四角形: 角を丸くする 9">
                  <a:extLst>
                    <a:ext uri="{FF2B5EF4-FFF2-40B4-BE49-F238E27FC236}">
                      <a16:creationId xmlns:a16="http://schemas.microsoft.com/office/drawing/2014/main" id="{099207D8-1BFE-4310-9EF9-487858340DD3}"/>
                    </a:ext>
                  </a:extLst>
                </p:cNvPr>
                <p:cNvSpPr/>
                <p:nvPr/>
              </p:nvSpPr>
              <p:spPr>
                <a:xfrm>
                  <a:off x="-79650" y="4973079"/>
                  <a:ext cx="5134419" cy="58579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地元住民等と連携した小規模な実証で、健都の特長を活かした実証手法を検討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参加者：延べ</a:t>
                  </a:r>
                  <a:r>
                    <a:rPr lang="en-US" altLang="ja-JP" sz="1100" dirty="0">
                      <a:solidFill>
                        <a:schemeClr val="tx1"/>
                      </a:solidFill>
                      <a:latin typeface="BIZ UDPゴシック" panose="020B0400000000000000" pitchFamily="50" charset="-128"/>
                      <a:ea typeface="BIZ UDPゴシック" panose="020B0400000000000000" pitchFamily="50" charset="-128"/>
                    </a:rPr>
                    <a:t>68</a:t>
                  </a:r>
                  <a:r>
                    <a:rPr lang="ja-JP" altLang="en-US" sz="1100" dirty="0">
                      <a:solidFill>
                        <a:schemeClr val="tx1"/>
                      </a:solidFill>
                      <a:latin typeface="BIZ UDPゴシック" panose="020B0400000000000000" pitchFamily="50" charset="-128"/>
                      <a:ea typeface="BIZ UDPゴシック" panose="020B0400000000000000" pitchFamily="50" charset="-128"/>
                    </a:rPr>
                    <a:t>名</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山形 7">
                  <a:extLst>
                    <a:ext uri="{FF2B5EF4-FFF2-40B4-BE49-F238E27FC236}">
                      <a16:creationId xmlns:a16="http://schemas.microsoft.com/office/drawing/2014/main" id="{7146EA8A-5D86-4355-B378-565217F93802}"/>
                    </a:ext>
                  </a:extLst>
                </p:cNvPr>
                <p:cNvSpPr/>
                <p:nvPr/>
              </p:nvSpPr>
              <p:spPr>
                <a:xfrm rot="5400000">
                  <a:off x="-745007" y="4970901"/>
                  <a:ext cx="744419" cy="728415"/>
                </a:xfrm>
                <a:prstGeom prst="chevron">
                  <a:avLst>
                    <a:gd name="adj" fmla="val 19889"/>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実証デモ</a:t>
                  </a:r>
                </a:p>
              </p:txBody>
            </p:sp>
          </p:grpSp>
          <p:grpSp>
            <p:nvGrpSpPr>
              <p:cNvPr id="29" name="グループ化 28">
                <a:extLst>
                  <a:ext uri="{FF2B5EF4-FFF2-40B4-BE49-F238E27FC236}">
                    <a16:creationId xmlns:a16="http://schemas.microsoft.com/office/drawing/2014/main" id="{B5BC37C9-3553-4D1A-A9B4-68807FFC388B}"/>
                  </a:ext>
                </a:extLst>
              </p:cNvPr>
              <p:cNvGrpSpPr/>
              <p:nvPr/>
            </p:nvGrpSpPr>
            <p:grpSpPr>
              <a:xfrm>
                <a:off x="338080" y="5664140"/>
                <a:ext cx="5791359" cy="558604"/>
                <a:chOff x="-737005" y="4954435"/>
                <a:chExt cx="5791359" cy="744419"/>
              </a:xfrm>
            </p:grpSpPr>
            <p:sp>
              <p:nvSpPr>
                <p:cNvPr id="30" name="四角形: 角を丸くする 29">
                  <a:extLst>
                    <a:ext uri="{FF2B5EF4-FFF2-40B4-BE49-F238E27FC236}">
                      <a16:creationId xmlns:a16="http://schemas.microsoft.com/office/drawing/2014/main" id="{979B7A61-8B65-4BBF-9427-D95AE5C7307D}"/>
                    </a:ext>
                  </a:extLst>
                </p:cNvPr>
                <p:cNvSpPr/>
                <p:nvPr/>
              </p:nvSpPr>
              <p:spPr>
                <a:xfrm>
                  <a:off x="-80066" y="4964616"/>
                  <a:ext cx="5134420" cy="58579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上記デモの経験を活かし、本格的な実証を体験会形式で開催</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出展者：</a:t>
                  </a:r>
                  <a:r>
                    <a:rPr lang="en-US" altLang="ja-JP" sz="1100" dirty="0">
                      <a:solidFill>
                        <a:schemeClr val="tx1"/>
                      </a:solidFill>
                      <a:latin typeface="BIZ UDPゴシック" panose="020B0400000000000000" pitchFamily="50" charset="-128"/>
                      <a:ea typeface="BIZ UDPゴシック" panose="020B0400000000000000" pitchFamily="50" charset="-128"/>
                    </a:rPr>
                    <a:t>13</a:t>
                  </a:r>
                  <a:r>
                    <a:rPr lang="ja-JP" altLang="en-US" sz="1100" dirty="0">
                      <a:solidFill>
                        <a:schemeClr val="tx1"/>
                      </a:solidFill>
                      <a:latin typeface="BIZ UDPゴシック" panose="020B0400000000000000" pitchFamily="50" charset="-128"/>
                      <a:ea typeface="BIZ UDPゴシック" panose="020B0400000000000000" pitchFamily="50" charset="-128"/>
                    </a:rPr>
                    <a:t>社    来場者：延べ</a:t>
                  </a:r>
                  <a:r>
                    <a:rPr lang="en-US" altLang="ja-JP" sz="1100" dirty="0">
                      <a:solidFill>
                        <a:schemeClr val="tx1"/>
                      </a:solidFill>
                      <a:latin typeface="BIZ UDPゴシック" panose="020B0400000000000000" pitchFamily="50" charset="-128"/>
                      <a:ea typeface="BIZ UDPゴシック" panose="020B0400000000000000" pitchFamily="50" charset="-128"/>
                    </a:rPr>
                    <a:t>746</a:t>
                  </a:r>
                  <a:r>
                    <a:rPr lang="ja-JP" altLang="en-US" sz="1100" dirty="0">
                      <a:solidFill>
                        <a:schemeClr val="tx1"/>
                      </a:solidFill>
                      <a:latin typeface="BIZ UDPゴシック" panose="020B0400000000000000" pitchFamily="50" charset="-128"/>
                      <a:ea typeface="BIZ UDPゴシック" panose="020B0400000000000000" pitchFamily="50" charset="-128"/>
                    </a:rPr>
                    <a:t>名</a:t>
                  </a:r>
                </a:p>
              </p:txBody>
            </p:sp>
            <p:sp>
              <p:nvSpPr>
                <p:cNvPr id="32" name="矢印: 山形 31">
                  <a:extLst>
                    <a:ext uri="{FF2B5EF4-FFF2-40B4-BE49-F238E27FC236}">
                      <a16:creationId xmlns:a16="http://schemas.microsoft.com/office/drawing/2014/main" id="{21125AEA-3ACE-49DA-833D-2F6A65EA387C}"/>
                    </a:ext>
                  </a:extLst>
                </p:cNvPr>
                <p:cNvSpPr/>
                <p:nvPr/>
              </p:nvSpPr>
              <p:spPr>
                <a:xfrm rot="5400000">
                  <a:off x="-745007" y="4962437"/>
                  <a:ext cx="744419" cy="728415"/>
                </a:xfrm>
                <a:prstGeom prst="chevron">
                  <a:avLst>
                    <a:gd name="adj" fmla="val 19889"/>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体験会</a:t>
                  </a:r>
                </a:p>
              </p:txBody>
            </p:sp>
          </p:grpSp>
          <p:grpSp>
            <p:nvGrpSpPr>
              <p:cNvPr id="33" name="グループ化 32">
                <a:extLst>
                  <a:ext uri="{FF2B5EF4-FFF2-40B4-BE49-F238E27FC236}">
                    <a16:creationId xmlns:a16="http://schemas.microsoft.com/office/drawing/2014/main" id="{7C8BFDB6-36FD-46F7-881C-DE6FD5BDDBDC}"/>
                  </a:ext>
                </a:extLst>
              </p:cNvPr>
              <p:cNvGrpSpPr/>
              <p:nvPr/>
            </p:nvGrpSpPr>
            <p:grpSpPr>
              <a:xfrm>
                <a:off x="347380" y="6161563"/>
                <a:ext cx="5782059" cy="558604"/>
                <a:chOff x="-737005" y="4954435"/>
                <a:chExt cx="5782059" cy="744419"/>
              </a:xfrm>
            </p:grpSpPr>
            <p:sp>
              <p:nvSpPr>
                <p:cNvPr id="35" name="四角形: 角を丸くする 34">
                  <a:extLst>
                    <a:ext uri="{FF2B5EF4-FFF2-40B4-BE49-F238E27FC236}">
                      <a16:creationId xmlns:a16="http://schemas.microsoft.com/office/drawing/2014/main" id="{5714BDD7-403B-4FD6-B0AD-C93234CE6395}"/>
                    </a:ext>
                  </a:extLst>
                </p:cNvPr>
                <p:cNvSpPr/>
                <p:nvPr/>
              </p:nvSpPr>
              <p:spPr>
                <a:xfrm>
                  <a:off x="-79649" y="4964616"/>
                  <a:ext cx="5124703" cy="58579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万博出展企業等による展示実証デモや体験会の成果発表等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出展者：</a:t>
                  </a:r>
                  <a:r>
                    <a:rPr lang="en-US" altLang="ja-JP" sz="1100" dirty="0">
                      <a:solidFill>
                        <a:schemeClr val="tx1"/>
                      </a:solidFill>
                      <a:latin typeface="BIZ UDPゴシック" panose="020B0400000000000000" pitchFamily="50" charset="-128"/>
                      <a:ea typeface="BIZ UDPゴシック" panose="020B0400000000000000" pitchFamily="50" charset="-128"/>
                    </a:rPr>
                    <a:t>38</a:t>
                  </a:r>
                  <a:r>
                    <a:rPr lang="ja-JP" altLang="en-US" sz="1100" dirty="0">
                      <a:solidFill>
                        <a:schemeClr val="tx1"/>
                      </a:solidFill>
                      <a:latin typeface="BIZ UDPゴシック" panose="020B0400000000000000" pitchFamily="50" charset="-128"/>
                      <a:ea typeface="BIZ UDPゴシック" panose="020B0400000000000000" pitchFamily="50" charset="-128"/>
                    </a:rPr>
                    <a:t>社   来場者：</a:t>
                  </a:r>
                  <a:r>
                    <a:rPr lang="en-US" altLang="ja-JP" sz="1100" dirty="0">
                      <a:solidFill>
                        <a:schemeClr val="tx1"/>
                      </a:solidFill>
                      <a:latin typeface="BIZ UDPゴシック" panose="020B0400000000000000" pitchFamily="50" charset="-128"/>
                      <a:ea typeface="BIZ UDPゴシック" panose="020B0400000000000000" pitchFamily="50" charset="-128"/>
                    </a:rPr>
                    <a:t>743</a:t>
                  </a:r>
                  <a:r>
                    <a:rPr lang="ja-JP" altLang="en-US" sz="1100" dirty="0">
                      <a:solidFill>
                        <a:schemeClr val="tx1"/>
                      </a:solidFill>
                      <a:latin typeface="BIZ UDPゴシック" panose="020B0400000000000000" pitchFamily="50" charset="-128"/>
                      <a:ea typeface="BIZ UDPゴシック" panose="020B0400000000000000" pitchFamily="50" charset="-128"/>
                    </a:rPr>
                    <a:t>名</a:t>
                  </a:r>
                </a:p>
              </p:txBody>
            </p:sp>
            <p:sp>
              <p:nvSpPr>
                <p:cNvPr id="36" name="矢印: 山形 35">
                  <a:extLst>
                    <a:ext uri="{FF2B5EF4-FFF2-40B4-BE49-F238E27FC236}">
                      <a16:creationId xmlns:a16="http://schemas.microsoft.com/office/drawing/2014/main" id="{5DA1A3A1-08FF-499D-AA93-F4F5E1388EC4}"/>
                    </a:ext>
                  </a:extLst>
                </p:cNvPr>
                <p:cNvSpPr/>
                <p:nvPr/>
              </p:nvSpPr>
              <p:spPr>
                <a:xfrm rot="5400000">
                  <a:off x="-745007" y="4962437"/>
                  <a:ext cx="744419" cy="728415"/>
                </a:xfrm>
                <a:prstGeom prst="chevron">
                  <a:avLst>
                    <a:gd name="adj" fmla="val 19889"/>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展示会</a:t>
                  </a:r>
                </a:p>
              </p:txBody>
            </p:sp>
          </p:grpSp>
          <p:grpSp>
            <p:nvGrpSpPr>
              <p:cNvPr id="27" name="グループ化 26">
                <a:extLst>
                  <a:ext uri="{FF2B5EF4-FFF2-40B4-BE49-F238E27FC236}">
                    <a16:creationId xmlns:a16="http://schemas.microsoft.com/office/drawing/2014/main" id="{8BD3AAAA-045D-473F-9E5E-451DCE547306}"/>
                  </a:ext>
                </a:extLst>
              </p:cNvPr>
              <p:cNvGrpSpPr/>
              <p:nvPr/>
            </p:nvGrpSpPr>
            <p:grpSpPr>
              <a:xfrm>
                <a:off x="337664" y="4819119"/>
                <a:ext cx="5787467" cy="408779"/>
                <a:chOff x="366525" y="4794883"/>
                <a:chExt cx="5787467" cy="408779"/>
              </a:xfrm>
            </p:grpSpPr>
            <p:sp>
              <p:nvSpPr>
                <p:cNvPr id="20" name="四角形: 角を丸くする 19">
                  <a:extLst>
                    <a:ext uri="{FF2B5EF4-FFF2-40B4-BE49-F238E27FC236}">
                      <a16:creationId xmlns:a16="http://schemas.microsoft.com/office/drawing/2014/main" id="{A613096D-9854-4FF1-8288-603E3D6D069E}"/>
                    </a:ext>
                  </a:extLst>
                </p:cNvPr>
                <p:cNvSpPr/>
                <p:nvPr/>
              </p:nvSpPr>
              <p:spPr>
                <a:xfrm>
                  <a:off x="1019573" y="4801233"/>
                  <a:ext cx="5134419" cy="288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企業・住民等を中心に、実証の企画・運営を行うプロジェクトチームを結成</a:t>
                  </a:r>
                </a:p>
              </p:txBody>
            </p:sp>
            <p:sp>
              <p:nvSpPr>
                <p:cNvPr id="26" name="矢印: 五方向 25">
                  <a:extLst>
                    <a:ext uri="{FF2B5EF4-FFF2-40B4-BE49-F238E27FC236}">
                      <a16:creationId xmlns:a16="http://schemas.microsoft.com/office/drawing/2014/main" id="{7B16EA94-9704-44B7-B1ED-0527BD430FF0}"/>
                    </a:ext>
                  </a:extLst>
                </p:cNvPr>
                <p:cNvSpPr/>
                <p:nvPr/>
              </p:nvSpPr>
              <p:spPr>
                <a:xfrm rot="5400000">
                  <a:off x="526344" y="4635064"/>
                  <a:ext cx="408779" cy="728417"/>
                </a:xfrm>
                <a:prstGeom prst="homePlate">
                  <a:avLst>
                    <a:gd name="adj" fmla="val 27788"/>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sz="1200" b="1">
                      <a:solidFill>
                        <a:schemeClr val="bg1"/>
                      </a:solidFill>
                      <a:latin typeface="BIZ UDPゴシック" panose="020B0400000000000000" pitchFamily="50" charset="-128"/>
                      <a:ea typeface="BIZ UDPゴシック" panose="020B0400000000000000" pitchFamily="50" charset="-128"/>
                    </a:rPr>
                    <a:t>START</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grpSp>
        </p:grpSp>
        <p:sp>
          <p:nvSpPr>
            <p:cNvPr id="56" name="四角形: 角を丸くする 55">
              <a:extLst>
                <a:ext uri="{FF2B5EF4-FFF2-40B4-BE49-F238E27FC236}">
                  <a16:creationId xmlns:a16="http://schemas.microsoft.com/office/drawing/2014/main" id="{43D3F5A7-61CA-4B91-AEE8-5A924885918A}"/>
                </a:ext>
              </a:extLst>
            </p:cNvPr>
            <p:cNvSpPr/>
            <p:nvPr/>
          </p:nvSpPr>
          <p:spPr>
            <a:xfrm>
              <a:off x="957273" y="6569818"/>
              <a:ext cx="5134418" cy="43957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健康・医療関連の技術開発に向けた社会実装の仕組みを構築。さらに健都万博でノウハウを培ったプロジェクトチームによる、継続的な社会実装への展開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7" name="矢印: 山形 56">
              <a:extLst>
                <a:ext uri="{FF2B5EF4-FFF2-40B4-BE49-F238E27FC236}">
                  <a16:creationId xmlns:a16="http://schemas.microsoft.com/office/drawing/2014/main" id="{BEC5DC01-5089-4281-8AC1-140E0DF26A79}"/>
                </a:ext>
              </a:extLst>
            </p:cNvPr>
            <p:cNvSpPr/>
            <p:nvPr/>
          </p:nvSpPr>
          <p:spPr>
            <a:xfrm rot="5400000">
              <a:off x="389132" y="6467116"/>
              <a:ext cx="558604" cy="728415"/>
            </a:xfrm>
            <a:prstGeom prst="chevron">
              <a:avLst>
                <a:gd name="adj" fmla="val 19889"/>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sz="1200" b="1">
                  <a:solidFill>
                    <a:schemeClr val="bg1"/>
                  </a:solidFill>
                  <a:latin typeface="BIZ UDPゴシック" panose="020B0400000000000000" pitchFamily="50" charset="-128"/>
                  <a:ea typeface="BIZ UDPゴシック" panose="020B0400000000000000" pitchFamily="50" charset="-128"/>
                </a:rPr>
                <a:t>GOAL</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grpSp>
      <p:pic>
        <p:nvPicPr>
          <p:cNvPr id="43" name="図 42" descr="屋内, テーブル, 座る, 小さい が含まれている画像&#10;&#10;AI 生成コンテンツは間違っている可能性があります。">
            <a:extLst>
              <a:ext uri="{FF2B5EF4-FFF2-40B4-BE49-F238E27FC236}">
                <a16:creationId xmlns:a16="http://schemas.microsoft.com/office/drawing/2014/main" id="{03A4E18F-6005-4AE5-B300-F7191D1BBA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43"/>
          <a:stretch/>
        </p:blipFill>
        <p:spPr>
          <a:xfrm>
            <a:off x="7111615" y="6093669"/>
            <a:ext cx="897309" cy="756000"/>
          </a:xfrm>
          <a:prstGeom prst="rect">
            <a:avLst/>
          </a:prstGeom>
        </p:spPr>
      </p:pic>
      <p:pic>
        <p:nvPicPr>
          <p:cNvPr id="44" name="図 43">
            <a:extLst>
              <a:ext uri="{FF2B5EF4-FFF2-40B4-BE49-F238E27FC236}">
                <a16:creationId xmlns:a16="http://schemas.microsoft.com/office/drawing/2014/main" id="{92A5101C-CAD1-411D-9F26-BD97A1A099B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146166" y="6085517"/>
            <a:ext cx="1344000" cy="756000"/>
          </a:xfrm>
          <a:prstGeom prst="rect">
            <a:avLst/>
          </a:prstGeom>
        </p:spPr>
      </p:pic>
      <p:sp>
        <p:nvSpPr>
          <p:cNvPr id="45" name="正方形/長方形 22">
            <a:extLst>
              <a:ext uri="{FF2B5EF4-FFF2-40B4-BE49-F238E27FC236}">
                <a16:creationId xmlns:a16="http://schemas.microsoft.com/office/drawing/2014/main" id="{B775AA5A-7A32-439F-89A9-F0CC31DFB6FA}"/>
              </a:ext>
            </a:extLst>
          </p:cNvPr>
          <p:cNvSpPr/>
          <p:nvPr/>
        </p:nvSpPr>
        <p:spPr>
          <a:xfrm>
            <a:off x="6810136" y="5782897"/>
            <a:ext cx="1800646"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1050" dirty="0">
                <a:solidFill>
                  <a:schemeClr val="tx1"/>
                </a:solidFill>
                <a:ea typeface="BIZ UDPゴシック"/>
                <a:cs typeface="Calibri"/>
              </a:rPr>
              <a:t>実証した技術（一部）</a:t>
            </a:r>
            <a:endParaRPr lang="ja-JP" altLang="en-US" sz="1100" dirty="0">
              <a:solidFill>
                <a:schemeClr val="tx1"/>
              </a:solidFill>
              <a:ea typeface="BIZ UDPゴシック"/>
              <a:cs typeface="Calibri"/>
            </a:endParaRPr>
          </a:p>
        </p:txBody>
      </p:sp>
      <p:sp>
        <p:nvSpPr>
          <p:cNvPr id="46" name="正方形/長方形 22">
            <a:extLst>
              <a:ext uri="{FF2B5EF4-FFF2-40B4-BE49-F238E27FC236}">
                <a16:creationId xmlns:a16="http://schemas.microsoft.com/office/drawing/2014/main" id="{688AE2DE-AE7C-4396-8F75-37BD09C0356A}"/>
              </a:ext>
            </a:extLst>
          </p:cNvPr>
          <p:cNvSpPr/>
          <p:nvPr/>
        </p:nvSpPr>
        <p:spPr>
          <a:xfrm>
            <a:off x="6964504" y="6779124"/>
            <a:ext cx="2515794"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r>
              <a:rPr lang="ja-JP" altLang="en-US" sz="1000" dirty="0">
                <a:solidFill>
                  <a:schemeClr val="tx1"/>
                </a:solidFill>
                <a:ea typeface="BIZ UDPゴシック"/>
                <a:cs typeface="Calibri"/>
              </a:rPr>
              <a:t>毛細血管スコープ　　 　　 認知機能評価　</a:t>
            </a:r>
            <a:endParaRPr lang="en-US" altLang="ja-JP" sz="1000" dirty="0">
              <a:solidFill>
                <a:schemeClr val="tx1"/>
              </a:solidFill>
              <a:ea typeface="BIZ UDPゴシック"/>
              <a:cs typeface="Calibri"/>
            </a:endParaRPr>
          </a:p>
        </p:txBody>
      </p:sp>
      <p:sp>
        <p:nvSpPr>
          <p:cNvPr id="39" name="楕円 38">
            <a:extLst>
              <a:ext uri="{FF2B5EF4-FFF2-40B4-BE49-F238E27FC236}">
                <a16:creationId xmlns:a16="http://schemas.microsoft.com/office/drawing/2014/main" id="{DA48D130-55BB-412C-9ADE-5330F3B63495}"/>
              </a:ext>
            </a:extLst>
          </p:cNvPr>
          <p:cNvSpPr/>
          <p:nvPr/>
        </p:nvSpPr>
        <p:spPr>
          <a:xfrm>
            <a:off x="133366" y="98184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40" name="楕円 39">
            <a:extLst>
              <a:ext uri="{FF2B5EF4-FFF2-40B4-BE49-F238E27FC236}">
                <a16:creationId xmlns:a16="http://schemas.microsoft.com/office/drawing/2014/main" id="{702B97AE-C361-4865-8B5E-756C1505B72C}"/>
              </a:ext>
            </a:extLst>
          </p:cNvPr>
          <p:cNvSpPr/>
          <p:nvPr/>
        </p:nvSpPr>
        <p:spPr>
          <a:xfrm>
            <a:off x="202810" y="2497687"/>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175478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4">
            <a:extLst>
              <a:ext uri="{FF2B5EF4-FFF2-40B4-BE49-F238E27FC236}">
                <a16:creationId xmlns:a16="http://schemas.microsoft.com/office/drawing/2014/main" id="{9F84C234-0846-4075-9A81-2344F7AB4A7E}"/>
              </a:ext>
            </a:extLst>
          </p:cNvPr>
          <p:cNvSpPr/>
          <p:nvPr/>
        </p:nvSpPr>
        <p:spPr bwMode="gray">
          <a:xfrm>
            <a:off x="133366" y="519522"/>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i="0" u="none" strike="noStrike" noProof="0" dirty="0">
                <a:solidFill>
                  <a:schemeClr val="tx1"/>
                </a:solidFill>
                <a:latin typeface="BIZ UDPゴシック" panose="020B0400000000000000" pitchFamily="50" charset="-128"/>
                <a:ea typeface="BIZ UDPゴシック" panose="020B0400000000000000" pitchFamily="50" charset="-128"/>
              </a:rPr>
              <a:t>10</a:t>
            </a:r>
            <a:r>
              <a:rPr lang="ja-JP" altLang="en-US" sz="1400" b="1" i="0" u="none" strike="noStrike" noProof="0" dirty="0">
                <a:solidFill>
                  <a:schemeClr val="tx1"/>
                </a:solidFill>
                <a:latin typeface="BIZ UDPゴシック" panose="020B0400000000000000" pitchFamily="50" charset="-128"/>
                <a:ea typeface="BIZ UDPゴシック" panose="020B0400000000000000" pitchFamily="50" charset="-128"/>
              </a:rPr>
              <a:t>歳若返り」プロジェクトの推進</a:t>
            </a:r>
            <a:endParaRPr lang="en-US" altLang="ja-JP" sz="1400" b="1" i="0" u="none" strike="noStrike" noProof="0" dirty="0">
              <a:solidFill>
                <a:schemeClr val="tx1"/>
              </a:solidFill>
              <a:latin typeface="BIZ UDPゴシック" panose="020B0400000000000000" pitchFamily="50" charset="-128"/>
              <a:ea typeface="BIZ UDPゴシック" panose="020B0400000000000000" pitchFamily="50" charset="-128"/>
            </a:endParaRPr>
          </a:p>
        </p:txBody>
      </p:sp>
      <p:sp>
        <p:nvSpPr>
          <p:cNvPr id="34" name="ホームベース 4">
            <a:extLst>
              <a:ext uri="{FF2B5EF4-FFF2-40B4-BE49-F238E27FC236}">
                <a16:creationId xmlns:a16="http://schemas.microsoft.com/office/drawing/2014/main" id="{37E78A32-E2EF-4723-857C-1C382F9D3C51}"/>
              </a:ext>
            </a:extLst>
          </p:cNvPr>
          <p:cNvSpPr/>
          <p:nvPr/>
        </p:nvSpPr>
        <p:spPr bwMode="gray">
          <a:xfrm>
            <a:off x="-17867" y="3431353"/>
            <a:ext cx="4955822"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E90E2DD1-FBA9-49AF-B275-6C964E5B52E9}"/>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次世代ヘルスケア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3" name="楕円 22">
            <a:extLst>
              <a:ext uri="{FF2B5EF4-FFF2-40B4-BE49-F238E27FC236}">
                <a16:creationId xmlns:a16="http://schemas.microsoft.com/office/drawing/2014/main" id="{BD97BC13-BBCE-4563-852A-73E5B6D97FB0}"/>
              </a:ext>
            </a:extLst>
          </p:cNvPr>
          <p:cNvSpPr/>
          <p:nvPr/>
        </p:nvSpPr>
        <p:spPr>
          <a:xfrm flipV="1">
            <a:off x="393154" y="827788"/>
            <a:ext cx="270515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A34760A-E4AB-47ED-872C-4259B667C28E}"/>
              </a:ext>
            </a:extLst>
          </p:cNvPr>
          <p:cNvSpPr>
            <a:spLocks noGrp="1"/>
          </p:cNvSpPr>
          <p:nvPr>
            <p:ph type="sldNum" sz="quarter" idx="12"/>
          </p:nvPr>
        </p:nvSpPr>
        <p:spPr/>
        <p:txBody>
          <a:bodyPr/>
          <a:lstStyle/>
          <a:p>
            <a:fld id="{29F2EF1E-626E-4657-9017-205445D3C8E1}" type="slidenum">
              <a:rPr kumimoji="1" lang="ja-JP" altLang="en-US" smtClean="0"/>
              <a:t>15</a:t>
            </a:fld>
            <a:endParaRPr kumimoji="1" lang="ja-JP" altLang="en-US" dirty="0"/>
          </a:p>
        </p:txBody>
      </p:sp>
      <p:sp>
        <p:nvSpPr>
          <p:cNvPr id="16" name="正方形/長方形 15">
            <a:extLst>
              <a:ext uri="{FF2B5EF4-FFF2-40B4-BE49-F238E27FC236}">
                <a16:creationId xmlns:a16="http://schemas.microsoft.com/office/drawing/2014/main" id="{0096C37B-0825-4799-8B70-5984C7752B7D}"/>
              </a:ext>
            </a:extLst>
          </p:cNvPr>
          <p:cNvSpPr/>
          <p:nvPr/>
        </p:nvSpPr>
        <p:spPr>
          <a:xfrm>
            <a:off x="434152" y="1545405"/>
            <a:ext cx="9212319" cy="786840"/>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tabLst/>
            </a:pPr>
            <a:r>
              <a:rPr kumimoji="0" lang="ja-JP" altLang="en-US"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・先端技術を活用したヘルスケア体験イベントを通じて、府民の健康意識向上と健康に向けた行動変容を促進</a:t>
            </a:r>
            <a:r>
              <a:rPr kumimoji="0" lang="ja-JP" altLang="ja-JP"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p>
        </p:txBody>
      </p:sp>
      <p:sp>
        <p:nvSpPr>
          <p:cNvPr id="13" name="TextBox 4">
            <a:extLst>
              <a:ext uri="{FF2B5EF4-FFF2-40B4-BE49-F238E27FC236}">
                <a16:creationId xmlns:a16="http://schemas.microsoft.com/office/drawing/2014/main" id="{418DCC50-10D5-428B-93DC-57E90FE6022D}"/>
              </a:ext>
            </a:extLst>
          </p:cNvPr>
          <p:cNvSpPr txBox="1"/>
          <p:nvPr/>
        </p:nvSpPr>
        <p:spPr>
          <a:xfrm>
            <a:off x="393154" y="3087004"/>
            <a:ext cx="5623193" cy="3433336"/>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r>
              <a:rPr kumimoji="1" lang="ja-JP" altLang="en-US" sz="1400" b="1" dirty="0">
                <a:latin typeface="BIZ UDPゴシック"/>
                <a:ea typeface="BIZ UDPゴシック"/>
              </a:rPr>
              <a:t>▶体験型イベントの開催による健康意識向上、行動変容の促進</a:t>
            </a:r>
            <a:endParaRPr kumimoji="1" lang="en-US" altLang="ja-JP" sz="1400" b="1" dirty="0">
              <a:latin typeface="BIZ UDPゴシック"/>
              <a:ea typeface="BIZ UDPゴシック"/>
            </a:endParaRPr>
          </a:p>
          <a:p>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・先端技術の活用により、来場者が自身の身体の状況を手軽に知り、</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楽しみながら健康づくりが体験できるイベントを万博会場内外で開催</a:t>
            </a:r>
            <a:endParaRPr kumimoji="1" lang="en-US" altLang="ja-JP" sz="1200" dirty="0">
              <a:latin typeface="BIZ UDPゴシック"/>
              <a:ea typeface="BIZ UDPゴシック"/>
            </a:endParaRPr>
          </a:p>
          <a:p>
            <a:pPr marL="93663"/>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令和６年度</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先端技術で自分のカラダを覗いてみよう！（グランフロント大阪）</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・来場者数：約</a:t>
            </a:r>
            <a:r>
              <a:rPr kumimoji="1" lang="en-US" altLang="ja-JP" sz="1200" dirty="0">
                <a:latin typeface="BIZ UDPゴシック"/>
                <a:ea typeface="BIZ UDPゴシック"/>
              </a:rPr>
              <a:t>1,300</a:t>
            </a:r>
            <a:r>
              <a:rPr kumimoji="1" lang="ja-JP" altLang="en-US" sz="1200" dirty="0">
                <a:latin typeface="BIZ UDPゴシック"/>
                <a:ea typeface="BIZ UDPゴシック"/>
              </a:rPr>
              <a:t>名</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・体験内容：血管年齢、美歯年齢、脚点（筋肉量）などの測定、髪診断 等</a:t>
            </a:r>
            <a:endParaRPr kumimoji="1" lang="en-US" altLang="ja-JP" sz="1200" dirty="0">
              <a:latin typeface="BIZ UDPゴシック"/>
              <a:ea typeface="BIZ UDPゴシック"/>
            </a:endParaRPr>
          </a:p>
          <a:p>
            <a:pPr marL="93663"/>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令和７年度</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大阪府「</a:t>
            </a:r>
            <a:r>
              <a:rPr kumimoji="1" lang="en-US" altLang="ja-JP" sz="1200" dirty="0">
                <a:latin typeface="BIZ UDPゴシック"/>
                <a:ea typeface="BIZ UDPゴシック"/>
              </a:rPr>
              <a:t>10</a:t>
            </a:r>
            <a:r>
              <a:rPr kumimoji="1" lang="ja-JP" altLang="en-US" sz="1200" dirty="0">
                <a:latin typeface="BIZ UDPゴシック"/>
                <a:ea typeface="BIZ UDPゴシック"/>
              </a:rPr>
              <a:t>歳若返り」プロジェクト </a:t>
            </a:r>
            <a:r>
              <a:rPr kumimoji="1" lang="en-US" altLang="ja-JP" sz="1200" dirty="0">
                <a:latin typeface="BIZ UDPゴシック"/>
                <a:ea typeface="BIZ UDPゴシック"/>
              </a:rPr>
              <a:t>presents </a:t>
            </a:r>
            <a:r>
              <a:rPr kumimoji="1" lang="ja-JP" altLang="en-US" sz="1200" dirty="0">
                <a:latin typeface="BIZ UDPゴシック"/>
                <a:ea typeface="BIZ UDPゴシック"/>
              </a:rPr>
              <a:t>最新！カラダ見る知る体験</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（万博会場内 ギャラリー</a:t>
            </a:r>
            <a:r>
              <a:rPr kumimoji="1" lang="en-US" altLang="ja-JP" sz="1200" dirty="0">
                <a:latin typeface="BIZ UDPゴシック"/>
                <a:ea typeface="BIZ UDPゴシック"/>
              </a:rPr>
              <a:t>WEST</a:t>
            </a:r>
            <a:r>
              <a:rPr kumimoji="1" lang="ja-JP" altLang="en-US" sz="1200" dirty="0">
                <a:latin typeface="BIZ UDPゴシック"/>
                <a:ea typeface="BIZ UDPゴシック"/>
              </a:rPr>
              <a:t>）</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・来場者数：約</a:t>
            </a:r>
            <a:r>
              <a:rPr kumimoji="1" lang="en-US" altLang="ja-JP" sz="1200" dirty="0">
                <a:latin typeface="BIZ UDPゴシック"/>
                <a:ea typeface="BIZ UDPゴシック"/>
              </a:rPr>
              <a:t>1,200</a:t>
            </a:r>
            <a:r>
              <a:rPr kumimoji="1" lang="ja-JP" altLang="en-US" sz="1200" dirty="0">
                <a:latin typeface="BIZ UDPゴシック"/>
                <a:ea typeface="BIZ UDPゴシック"/>
              </a:rPr>
              <a:t>名</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・体験内容：毛細血管解析、</a:t>
            </a:r>
            <a:r>
              <a:rPr kumimoji="1" lang="en-US" altLang="ja-JP" sz="1200" dirty="0">
                <a:latin typeface="BIZ UDPゴシック"/>
                <a:ea typeface="BIZ UDPゴシック"/>
              </a:rPr>
              <a:t>AI</a:t>
            </a:r>
            <a:r>
              <a:rPr kumimoji="1" lang="ja-JP" altLang="en-US" sz="1200" dirty="0">
                <a:latin typeface="BIZ UDPゴシック"/>
                <a:ea typeface="BIZ UDPゴシック"/>
              </a:rPr>
              <a:t>歩行解析、</a:t>
            </a:r>
            <a:r>
              <a:rPr kumimoji="1" lang="en-US" altLang="ja-JP" sz="1200" dirty="0">
                <a:latin typeface="BIZ UDPゴシック"/>
                <a:ea typeface="BIZ UDPゴシック"/>
              </a:rPr>
              <a:t>VR</a:t>
            </a:r>
            <a:r>
              <a:rPr kumimoji="1" lang="ja-JP" altLang="en-US" sz="1200" dirty="0">
                <a:latin typeface="BIZ UDPゴシック"/>
                <a:ea typeface="BIZ UDPゴシック"/>
              </a:rPr>
              <a:t>を活用したリハビリ、</a:t>
            </a:r>
            <a:endParaRPr kumimoji="1" lang="en-US" altLang="ja-JP" sz="1200" dirty="0">
              <a:latin typeface="BIZ UDPゴシック"/>
              <a:ea typeface="BIZ UDPゴシック"/>
            </a:endParaRPr>
          </a:p>
          <a:p>
            <a:pPr marL="93663"/>
            <a:r>
              <a:rPr kumimoji="1" lang="ja-JP" altLang="en-US" sz="1200" dirty="0">
                <a:latin typeface="BIZ UDPゴシック"/>
                <a:ea typeface="BIZ UDPゴシック"/>
              </a:rPr>
              <a:t>　　　　　　　　　 微量の汗から体内分析、呼吸機能を鍛える</a:t>
            </a:r>
            <a:r>
              <a:rPr kumimoji="1" lang="en-US" altLang="ja-JP" sz="1200" dirty="0">
                <a:latin typeface="BIZ UDPゴシック"/>
                <a:ea typeface="BIZ UDPゴシック"/>
              </a:rPr>
              <a:t>VR</a:t>
            </a:r>
            <a:r>
              <a:rPr kumimoji="1" lang="ja-JP" altLang="en-US" sz="1200" dirty="0">
                <a:latin typeface="BIZ UDPゴシック"/>
                <a:ea typeface="BIZ UDPゴシック"/>
              </a:rPr>
              <a:t>吹き矢 等</a:t>
            </a:r>
            <a:endParaRPr kumimoji="1" lang="en-US" altLang="ja-JP" sz="1200" dirty="0">
              <a:latin typeface="BIZ UDPゴシック"/>
              <a:ea typeface="BIZ UDPゴシック"/>
            </a:endParaRPr>
          </a:p>
          <a:p>
            <a:pPr marL="93663"/>
            <a:endParaRPr lang="en-US" altLang="ja-JP" sz="1200" b="1" dirty="0">
              <a:ea typeface="BIZ UDPゴシック"/>
            </a:endParaRPr>
          </a:p>
          <a:p>
            <a:pPr algn="ctr"/>
            <a:endParaRPr lang="en-US" sz="1100" dirty="0">
              <a:ea typeface="Calibri"/>
              <a:cs typeface="Calibri"/>
            </a:endParaRPr>
          </a:p>
        </p:txBody>
      </p:sp>
      <p:sp>
        <p:nvSpPr>
          <p:cNvPr id="20" name="テキスト ボックス 19">
            <a:extLst>
              <a:ext uri="{FF2B5EF4-FFF2-40B4-BE49-F238E27FC236}">
                <a16:creationId xmlns:a16="http://schemas.microsoft.com/office/drawing/2014/main" id="{2353B572-FBFF-4279-88D2-023EAE5E3C43}"/>
              </a:ext>
            </a:extLst>
          </p:cNvPr>
          <p:cNvSpPr txBox="1"/>
          <p:nvPr/>
        </p:nvSpPr>
        <p:spPr>
          <a:xfrm>
            <a:off x="517459" y="6238977"/>
            <a:ext cx="5410900" cy="646331"/>
          </a:xfrm>
          <a:prstGeom prst="rect">
            <a:avLst/>
          </a:prstGeom>
          <a:noFill/>
          <a:ln>
            <a:noFill/>
            <a:prstDash val="sysDot"/>
          </a:ln>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・来場者の感想（一部）</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「健康で活躍できるように、普段から食事や運動に気をつけて頑張りたい」</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「新しい技術を知ることができて良かった。普及するといいなと思う」</a:t>
            </a:r>
            <a:endParaRPr lang="en-US" altLang="ja-JP" sz="12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FA127E7B-9929-41EB-A6D7-FEA3DE4BDE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05474" y="2835820"/>
            <a:ext cx="1777097" cy="1184731"/>
          </a:xfrm>
          <a:prstGeom prst="rect">
            <a:avLst/>
          </a:prstGeom>
        </p:spPr>
      </p:pic>
      <p:pic>
        <p:nvPicPr>
          <p:cNvPr id="24" name="図 23">
            <a:extLst>
              <a:ext uri="{FF2B5EF4-FFF2-40B4-BE49-F238E27FC236}">
                <a16:creationId xmlns:a16="http://schemas.microsoft.com/office/drawing/2014/main" id="{36568C8C-2EAF-4EEB-B3CD-73064E0BC64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894524" y="5729498"/>
            <a:ext cx="1777097" cy="1174745"/>
          </a:xfrm>
          <a:prstGeom prst="rect">
            <a:avLst/>
          </a:prstGeom>
        </p:spPr>
      </p:pic>
      <p:sp>
        <p:nvSpPr>
          <p:cNvPr id="25" name="正方形/長方形 24">
            <a:extLst>
              <a:ext uri="{FF2B5EF4-FFF2-40B4-BE49-F238E27FC236}">
                <a16:creationId xmlns:a16="http://schemas.microsoft.com/office/drawing/2014/main" id="{87A5700D-45A1-48D4-B8C3-8BF5518CB456}"/>
              </a:ext>
            </a:extLst>
          </p:cNvPr>
          <p:cNvSpPr/>
          <p:nvPr/>
        </p:nvSpPr>
        <p:spPr>
          <a:xfrm>
            <a:off x="6522886" y="2502856"/>
            <a:ext cx="2621052"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令和７年度 万博催事の様子</a:t>
            </a:r>
          </a:p>
        </p:txBody>
      </p:sp>
      <p:sp>
        <p:nvSpPr>
          <p:cNvPr id="26" name="正方形/長方形 25">
            <a:extLst>
              <a:ext uri="{FF2B5EF4-FFF2-40B4-BE49-F238E27FC236}">
                <a16:creationId xmlns:a16="http://schemas.microsoft.com/office/drawing/2014/main" id="{11CCA008-E251-4304-B33B-C0FAB54009D6}"/>
              </a:ext>
            </a:extLst>
          </p:cNvPr>
          <p:cNvSpPr/>
          <p:nvPr/>
        </p:nvSpPr>
        <p:spPr>
          <a:xfrm>
            <a:off x="7834856" y="3962866"/>
            <a:ext cx="1918332"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毛細血管解析</a:t>
            </a:r>
          </a:p>
        </p:txBody>
      </p:sp>
      <p:sp>
        <p:nvSpPr>
          <p:cNvPr id="27" name="正方形/長方形 26">
            <a:extLst>
              <a:ext uri="{FF2B5EF4-FFF2-40B4-BE49-F238E27FC236}">
                <a16:creationId xmlns:a16="http://schemas.microsoft.com/office/drawing/2014/main" id="{D39108BE-975B-4E54-8A2E-C942A9D0C620}"/>
              </a:ext>
            </a:extLst>
          </p:cNvPr>
          <p:cNvSpPr/>
          <p:nvPr/>
        </p:nvSpPr>
        <p:spPr>
          <a:xfrm>
            <a:off x="7724064" y="6843072"/>
            <a:ext cx="2123874"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呼吸機能を鍛える</a:t>
            </a:r>
            <a:r>
              <a:rPr lang="en-US" altLang="ja-JP" sz="1000" dirty="0">
                <a:solidFill>
                  <a:schemeClr val="tx1"/>
                </a:solidFill>
                <a:latin typeface="BIZ UDPゴシック" panose="020B0400000000000000" pitchFamily="50" charset="-128"/>
                <a:ea typeface="BIZ UDPゴシック" panose="020B0400000000000000" pitchFamily="50" charset="-128"/>
              </a:rPr>
              <a:t>VR</a:t>
            </a:r>
            <a:r>
              <a:rPr lang="ja-JP" altLang="en-US" sz="1000" dirty="0">
                <a:solidFill>
                  <a:schemeClr val="tx1"/>
                </a:solidFill>
                <a:latin typeface="BIZ UDPゴシック" panose="020B0400000000000000" pitchFamily="50" charset="-128"/>
                <a:ea typeface="BIZ UDPゴシック" panose="020B0400000000000000" pitchFamily="50" charset="-128"/>
              </a:rPr>
              <a:t>吹き矢</a:t>
            </a:r>
          </a:p>
        </p:txBody>
      </p:sp>
      <p:pic>
        <p:nvPicPr>
          <p:cNvPr id="28" name="Picture 2" descr="イベントのキービジュアル">
            <a:extLst>
              <a:ext uri="{FF2B5EF4-FFF2-40B4-BE49-F238E27FC236}">
                <a16:creationId xmlns:a16="http://schemas.microsoft.com/office/drawing/2014/main" id="{F10075F4-54F2-4471-B50A-A195CF034C9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15610" y="2822023"/>
            <a:ext cx="1896874" cy="1334085"/>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6022F42C-D42C-4E4B-A490-24DD24C5C09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94524" y="4282659"/>
            <a:ext cx="1777097" cy="1184731"/>
          </a:xfrm>
          <a:prstGeom prst="rect">
            <a:avLst/>
          </a:prstGeom>
        </p:spPr>
      </p:pic>
      <p:sp>
        <p:nvSpPr>
          <p:cNvPr id="30" name="正方形/長方形 29">
            <a:extLst>
              <a:ext uri="{FF2B5EF4-FFF2-40B4-BE49-F238E27FC236}">
                <a16:creationId xmlns:a16="http://schemas.microsoft.com/office/drawing/2014/main" id="{3E5533E0-7557-4B27-93A3-9BEA882E0EFE}"/>
              </a:ext>
            </a:extLst>
          </p:cNvPr>
          <p:cNvSpPr/>
          <p:nvPr/>
        </p:nvSpPr>
        <p:spPr>
          <a:xfrm>
            <a:off x="7834856" y="5409705"/>
            <a:ext cx="1918332"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VR</a:t>
            </a:r>
            <a:r>
              <a:rPr lang="ja-JP" altLang="en-US" sz="1000" dirty="0">
                <a:solidFill>
                  <a:schemeClr val="tx1"/>
                </a:solidFill>
                <a:latin typeface="BIZ UDPゴシック" panose="020B0400000000000000" pitchFamily="50" charset="-128"/>
                <a:ea typeface="BIZ UDPゴシック" panose="020B0400000000000000" pitchFamily="50" charset="-128"/>
              </a:rPr>
              <a:t>を活用したリハビリ</a:t>
            </a:r>
          </a:p>
        </p:txBody>
      </p:sp>
      <p:pic>
        <p:nvPicPr>
          <p:cNvPr id="32" name="図 31">
            <a:extLst>
              <a:ext uri="{FF2B5EF4-FFF2-40B4-BE49-F238E27FC236}">
                <a16:creationId xmlns:a16="http://schemas.microsoft.com/office/drawing/2014/main" id="{26FBA6EA-7C99-4A8F-8AEB-343440B64259}"/>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5915611" y="4253895"/>
            <a:ext cx="1767876" cy="1213495"/>
          </a:xfrm>
          <a:prstGeom prst="rect">
            <a:avLst/>
          </a:prstGeom>
        </p:spPr>
      </p:pic>
      <p:sp>
        <p:nvSpPr>
          <p:cNvPr id="33" name="正方形/長方形 32">
            <a:extLst>
              <a:ext uri="{FF2B5EF4-FFF2-40B4-BE49-F238E27FC236}">
                <a16:creationId xmlns:a16="http://schemas.microsoft.com/office/drawing/2014/main" id="{E2D318EC-4133-4826-B68C-0A171B8055D4}"/>
              </a:ext>
            </a:extLst>
          </p:cNvPr>
          <p:cNvSpPr/>
          <p:nvPr/>
        </p:nvSpPr>
        <p:spPr>
          <a:xfrm>
            <a:off x="5840383" y="5409705"/>
            <a:ext cx="1918332"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AI</a:t>
            </a:r>
            <a:r>
              <a:rPr lang="ja-JP" altLang="en-US" sz="1000" dirty="0">
                <a:solidFill>
                  <a:schemeClr val="tx1"/>
                </a:solidFill>
                <a:latin typeface="BIZ UDPゴシック" panose="020B0400000000000000" pitchFamily="50" charset="-128"/>
                <a:ea typeface="BIZ UDPゴシック" panose="020B0400000000000000" pitchFamily="50" charset="-128"/>
              </a:rPr>
              <a:t>歩行解析</a:t>
            </a:r>
          </a:p>
        </p:txBody>
      </p:sp>
      <p:pic>
        <p:nvPicPr>
          <p:cNvPr id="35" name="図 34">
            <a:extLst>
              <a:ext uri="{FF2B5EF4-FFF2-40B4-BE49-F238E27FC236}">
                <a16:creationId xmlns:a16="http://schemas.microsoft.com/office/drawing/2014/main" id="{C3EAFFFB-6002-4933-8FA7-6ADA87A7C11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72569" y="5756799"/>
            <a:ext cx="1712673" cy="1139829"/>
          </a:xfrm>
          <a:prstGeom prst="rect">
            <a:avLst/>
          </a:prstGeom>
        </p:spPr>
      </p:pic>
      <p:sp>
        <p:nvSpPr>
          <p:cNvPr id="36" name="正方形/長方形 35">
            <a:extLst>
              <a:ext uri="{FF2B5EF4-FFF2-40B4-BE49-F238E27FC236}">
                <a16:creationId xmlns:a16="http://schemas.microsoft.com/office/drawing/2014/main" id="{3429E232-C7B7-4423-A9AB-C7C45D093E5D}"/>
              </a:ext>
            </a:extLst>
          </p:cNvPr>
          <p:cNvSpPr/>
          <p:nvPr/>
        </p:nvSpPr>
        <p:spPr>
          <a:xfrm>
            <a:off x="5802109" y="6836723"/>
            <a:ext cx="2123874"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微量の汗から体内分析</a:t>
            </a:r>
          </a:p>
        </p:txBody>
      </p:sp>
      <p:pic>
        <p:nvPicPr>
          <p:cNvPr id="37" name="図 36">
            <a:extLst>
              <a:ext uri="{FF2B5EF4-FFF2-40B4-BE49-F238E27FC236}">
                <a16:creationId xmlns:a16="http://schemas.microsoft.com/office/drawing/2014/main" id="{C0FFCA3F-80E4-43FA-B902-21A3974B597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89424" y="2415179"/>
            <a:ext cx="1427614" cy="588891"/>
          </a:xfrm>
          <a:prstGeom prst="rect">
            <a:avLst/>
          </a:prstGeom>
        </p:spPr>
      </p:pic>
      <p:sp>
        <p:nvSpPr>
          <p:cNvPr id="31" name="楕円 30">
            <a:extLst>
              <a:ext uri="{FF2B5EF4-FFF2-40B4-BE49-F238E27FC236}">
                <a16:creationId xmlns:a16="http://schemas.microsoft.com/office/drawing/2014/main" id="{0B0EE3D3-E903-496E-B8AC-CF7C1CF8B673}"/>
              </a:ext>
            </a:extLst>
          </p:cNvPr>
          <p:cNvSpPr/>
          <p:nvPr/>
        </p:nvSpPr>
        <p:spPr>
          <a:xfrm>
            <a:off x="180312" y="98313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8" name="楕円 37">
            <a:extLst>
              <a:ext uri="{FF2B5EF4-FFF2-40B4-BE49-F238E27FC236}">
                <a16:creationId xmlns:a16="http://schemas.microsoft.com/office/drawing/2014/main" id="{347C2583-A6D8-4E70-B54C-472ABE9407C9}"/>
              </a:ext>
            </a:extLst>
          </p:cNvPr>
          <p:cNvSpPr/>
          <p:nvPr/>
        </p:nvSpPr>
        <p:spPr>
          <a:xfrm>
            <a:off x="192580" y="2487199"/>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149619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大阪・関西のポテンシャルを活かし、ライフサイエンス分野で“突き抜けた”存在に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大阪・関西にはライフサイエンス分野の大学、研究機関等が集積。そこから生まれる様々なシーズをうまく事業化に結び付けていく。</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大阪のライフサイエンス拠点</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・彩都：創薬等の研究開発拠点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・健都：循環器疾患の予防･医療･研究で世界をリードする拠点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・中之島：再生医療をベースに、最先端の未来医療の産業化を推進する拠点</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 大阪の持つポテンシャルを磨いて伸ばし、ライフサイエンス分野で突き抜けた存在に。</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健康寿命の延伸をめざし、次世代ヘルスケアを推進</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marR="0" lvl="0" indent="-14438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大阪の健康寿命は全国的にも低位。府民の健康意識の向上と行動変容を促し、デジタル技術を活用した</a:t>
            </a:r>
            <a:b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次世代ヘルスケアの推進により、「誰もがいきいきと長く活躍できる社会」を実現。</a:t>
            </a:r>
            <a:endPar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4" name="図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国際的な最先端未来医療都市の実現</a:t>
            </a: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スーパーシティも活用し、国内外の患者への「未来医療」の提供等により、国際貢献を推進。</a:t>
            </a: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「健康・医療」分野における未来社会の姿</a:t>
            </a:r>
          </a:p>
        </p:txBody>
      </p:sp>
      <p:sp>
        <p:nvSpPr>
          <p:cNvPr id="29" name="スライド番号プレースホルダー 1">
            <a:extLst>
              <a:ext uri="{FF2B5EF4-FFF2-40B4-BE49-F238E27FC236}">
                <a16:creationId xmlns:a16="http://schemas.microsoft.com/office/drawing/2014/main" id="{A45C296A-92B7-4CF1-BF83-740CEF35D56E}"/>
              </a:ext>
            </a:extLst>
          </p:cNvPr>
          <p:cNvSpPr txBox="1">
            <a:spLocks/>
          </p:cNvSpPr>
          <p:nvPr/>
        </p:nvSpPr>
        <p:spPr>
          <a:xfrm>
            <a:off x="7812484" y="6841350"/>
            <a:ext cx="2268141" cy="3832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9F2EF1E-626E-4657-9017-205445D3C8E1}" type="slidenum">
              <a:rPr kumimoji="1" lang="ja-JP" altLang="en-US" sz="1260" smtClean="0">
                <a:solidFill>
                  <a:schemeClr val="bg1">
                    <a:lumMod val="50000"/>
                  </a:schemeClr>
                </a:solidFill>
              </a:rPr>
              <a:pPr algn="r"/>
              <a:t>5</a:t>
            </a:fld>
            <a:endParaRPr kumimoji="1" lang="ja-JP" altLang="en-US" sz="1260" dirty="0">
              <a:solidFill>
                <a:schemeClr val="bg1">
                  <a:lumMod val="50000"/>
                </a:schemeClr>
              </a:solidFill>
            </a:endParaRPr>
          </a:p>
        </p:txBody>
      </p:sp>
    </p:spTree>
    <p:extLst>
      <p:ext uri="{BB962C8B-B14F-4D97-AF65-F5344CB8AC3E}">
        <p14:creationId xmlns:p14="http://schemas.microsoft.com/office/powerpoint/2010/main" val="281553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177182641"/>
              </p:ext>
            </p:extLst>
          </p:nvPr>
        </p:nvGraphicFramePr>
        <p:xfrm>
          <a:off x="250397" y="950752"/>
          <a:ext cx="9649911" cy="6184922"/>
        </p:xfrm>
        <a:graphic>
          <a:graphicData uri="http://schemas.openxmlformats.org/drawingml/2006/table">
            <a:tbl>
              <a:tblPr>
                <a:tableStyleId>{2D5ABB26-0587-4C30-8999-92F81FD0307C}</a:tableStyleId>
              </a:tblPr>
              <a:tblGrid>
                <a:gridCol w="2517915">
                  <a:extLst>
                    <a:ext uri="{9D8B030D-6E8A-4147-A177-3AD203B41FA5}">
                      <a16:colId xmlns:a16="http://schemas.microsoft.com/office/drawing/2014/main" val="901775203"/>
                    </a:ext>
                  </a:extLst>
                </a:gridCol>
                <a:gridCol w="3053754">
                  <a:extLst>
                    <a:ext uri="{9D8B030D-6E8A-4147-A177-3AD203B41FA5}">
                      <a16:colId xmlns:a16="http://schemas.microsoft.com/office/drawing/2014/main" val="2895380761"/>
                    </a:ext>
                  </a:extLst>
                </a:gridCol>
                <a:gridCol w="4078242">
                  <a:extLst>
                    <a:ext uri="{9D8B030D-6E8A-4147-A177-3AD203B41FA5}">
                      <a16:colId xmlns:a16="http://schemas.microsoft.com/office/drawing/2014/main" val="925580270"/>
                    </a:ext>
                  </a:extLst>
                </a:gridCol>
              </a:tblGrid>
              <a:tr h="6184922">
                <a:tc>
                  <a:txBody>
                    <a:bodyPr/>
                    <a:lstStyle/>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□再生医療の普及と産業化の進展</a:t>
                      </a:r>
                    </a:p>
                    <a:p>
                      <a:pPr marL="92075" lvl="0" indent="-92075" algn="l" defTabSz="443194">
                        <a:lnSpc>
                          <a:spcPct val="100000"/>
                        </a:lnSpc>
                        <a:spcBef>
                          <a:spcPts val="0"/>
                        </a:spcBef>
                        <a:spcAft>
                          <a:spcPts val="0"/>
                        </a:spcAft>
                        <a:buFont typeface="Arial" panose="020B0604020202020204" pitchFamily="34" charset="0"/>
                        <a:buNone/>
                        <a:defRPr/>
                      </a:pPr>
                      <a:r>
                        <a:rPr lang="ja-JP" altLang="en-US" sz="1100" b="0" dirty="0">
                          <a:solidFill>
                            <a:schemeClr val="tx1"/>
                          </a:solidFill>
                          <a:latin typeface="BIZ UDPゴシック" panose="020B0400000000000000" pitchFamily="50" charset="-128"/>
                          <a:ea typeface="BIZ UDPゴシック" panose="020B0400000000000000" pitchFamily="50" charset="-128"/>
                        </a:rPr>
                        <a:t>・再生医療技術を核とした先端医療の　普及と産業化モデルの確立</a:t>
                      </a:r>
                    </a:p>
                    <a:p>
                      <a:pPr marL="0" indent="0" algn="l"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・再生医療技術に関して、世界からの認知を受け、大阪へ投資が向かう</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グローバル産業として成長</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□再生医療の提供による国際貢献</a:t>
                      </a: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・国内外の患者が、再生医療に容易にアクセスできる環境整備</a:t>
                      </a: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gn="l" defTabSz="443194">
                        <a:lnSpc>
                          <a:spcPct val="100000"/>
                        </a:lnSpc>
                        <a:spcBef>
                          <a:spcPts val="0"/>
                        </a:spcBef>
                        <a:spcAft>
                          <a:spcPts val="0"/>
                        </a:spcAft>
                        <a:defRPr/>
                      </a:pPr>
                      <a:endParaRPr lang="ja-JP" altLang="en-US" sz="12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ja-JP" altLang="en-US" sz="1200" b="1"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ja-JP" altLang="en-US"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73038" indent="-173038"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err="1">
                          <a:solidFill>
                            <a:schemeClr val="tx1"/>
                          </a:solidFill>
                          <a:latin typeface="BIZ UDPゴシック" panose="020B0400000000000000" pitchFamily="50" charset="-128"/>
                          <a:ea typeface="BIZ UDPゴシック" panose="020B0400000000000000" pitchFamily="50" charset="-128"/>
                        </a:rPr>
                        <a:t>iPS</a:t>
                      </a:r>
                      <a:r>
                        <a:rPr lang="ja-JP" altLang="en-US" sz="1200" b="1" dirty="0">
                          <a:solidFill>
                            <a:schemeClr val="tx1"/>
                          </a:solidFill>
                          <a:latin typeface="BIZ UDPゴシック" panose="020B0400000000000000" pitchFamily="50" charset="-128"/>
                          <a:ea typeface="BIZ UDPゴシック" panose="020B0400000000000000" pitchFamily="50" charset="-128"/>
                        </a:rPr>
                        <a:t>細胞を活用した再生医療の実装化に向けた取組が進展</a:t>
                      </a: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100" b="0" dirty="0">
                          <a:solidFill>
                            <a:schemeClr val="tx1"/>
                          </a:solidFill>
                          <a:latin typeface="BIZ UDPゴシック" panose="020B0400000000000000" pitchFamily="50" charset="-128"/>
                          <a:ea typeface="BIZ UDPゴシック" panose="020B0400000000000000" pitchFamily="50" charset="-128"/>
                        </a:rPr>
                        <a:t> </a:t>
                      </a:r>
                      <a:r>
                        <a:rPr lang="en-US" altLang="ja-JP" sz="1100" b="0" dirty="0" err="1">
                          <a:solidFill>
                            <a:schemeClr val="tx1"/>
                          </a:solidFill>
                          <a:latin typeface="BIZ UDPゴシック" panose="020B0400000000000000" pitchFamily="50" charset="-128"/>
                          <a:ea typeface="BIZ UDPゴシック" panose="020B0400000000000000" pitchFamily="50" charset="-128"/>
                        </a:rPr>
                        <a:t>Qross</a:t>
                      </a:r>
                      <a:r>
                        <a:rPr lang="ja-JP" altLang="en-US" sz="1100" b="0" dirty="0">
                          <a:solidFill>
                            <a:schemeClr val="tx1"/>
                          </a:solidFill>
                          <a:latin typeface="BIZ UDPゴシック" panose="020B0400000000000000" pitchFamily="50" charset="-128"/>
                          <a:ea typeface="BIZ UDPゴシック" panose="020B0400000000000000" pitchFamily="50" charset="-128"/>
                        </a:rPr>
                        <a:t>入居企業が</a:t>
                      </a:r>
                      <a:r>
                        <a:rPr lang="en-US" altLang="ja-JP" sz="1100" b="0" dirty="0" err="1">
                          <a:solidFill>
                            <a:schemeClr val="tx1"/>
                          </a:solidFill>
                          <a:latin typeface="BIZ UDPゴシック" panose="020B0400000000000000" pitchFamily="50" charset="-128"/>
                          <a:ea typeface="BIZ UDPゴシック" panose="020B0400000000000000" pitchFamily="50" charset="-128"/>
                        </a:rPr>
                        <a:t>iPS</a:t>
                      </a:r>
                      <a:r>
                        <a:rPr lang="ja-JP" altLang="en-US" sz="1100" b="0" dirty="0">
                          <a:solidFill>
                            <a:schemeClr val="tx1"/>
                          </a:solidFill>
                          <a:latin typeface="BIZ UDPゴシック" panose="020B0400000000000000" pitchFamily="50" charset="-128"/>
                          <a:ea typeface="BIZ UDPゴシック" panose="020B0400000000000000" pitchFamily="50" charset="-128"/>
                        </a:rPr>
                        <a:t>細胞由来製品の承認申請を実施し希少疾病用製品の指定、 </a:t>
                      </a:r>
                      <a:r>
                        <a:rPr lang="en-US" altLang="ja-JP" sz="1100" b="0" dirty="0">
                          <a:solidFill>
                            <a:schemeClr val="tx1"/>
                          </a:solidFill>
                          <a:latin typeface="BIZ UDPゴシック" panose="020B0400000000000000" pitchFamily="50" charset="-128"/>
                          <a:ea typeface="BIZ UDPゴシック" panose="020B0400000000000000" pitchFamily="50" charset="-128"/>
                        </a:rPr>
                        <a:t>my </a:t>
                      </a:r>
                      <a:r>
                        <a:rPr lang="en-US" altLang="ja-JP" sz="1100" b="0" dirty="0" err="1">
                          <a:solidFill>
                            <a:schemeClr val="tx1"/>
                          </a:solidFill>
                          <a:latin typeface="BIZ UDPゴシック" panose="020B0400000000000000" pitchFamily="50" charset="-128"/>
                          <a:ea typeface="BIZ UDPゴシック" panose="020B0400000000000000" pitchFamily="50" charset="-128"/>
                        </a:rPr>
                        <a:t>iPS</a:t>
                      </a:r>
                      <a:r>
                        <a:rPr lang="ja-JP" altLang="en-US" sz="1100" b="0" dirty="0">
                          <a:solidFill>
                            <a:schemeClr val="tx1"/>
                          </a:solidFill>
                          <a:latin typeface="BIZ UDPゴシック" panose="020B0400000000000000" pitchFamily="50" charset="-128"/>
                          <a:ea typeface="BIZ UDPゴシック" panose="020B0400000000000000" pitchFamily="50" charset="-128"/>
                        </a:rPr>
                        <a:t>プロジェクトを推進する施設の開所など、再生医療の実装化に向けた取組が進展</a:t>
                      </a:r>
                    </a:p>
                    <a:p>
                      <a:pPr marL="92075" marR="0" lvl="0" indent="-92075"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err="1">
                          <a:solidFill>
                            <a:schemeClr val="tx1"/>
                          </a:solidFill>
                          <a:latin typeface="BIZ UDPゴシック" panose="020B0400000000000000" pitchFamily="50" charset="-128"/>
                          <a:ea typeface="BIZ UDPゴシック" panose="020B0400000000000000" pitchFamily="50" charset="-128"/>
                        </a:rPr>
                        <a:t>iPS</a:t>
                      </a:r>
                      <a:r>
                        <a:rPr lang="ja-JP" altLang="en-US" sz="1100" b="0" dirty="0">
                          <a:solidFill>
                            <a:schemeClr val="tx1"/>
                          </a:solidFill>
                          <a:latin typeface="BIZ UDPゴシック" panose="020B0400000000000000" pitchFamily="50" charset="-128"/>
                          <a:ea typeface="BIZ UDPゴシック" panose="020B0400000000000000" pitchFamily="50" charset="-128"/>
                        </a:rPr>
                        <a:t>細胞から作製した実物の心筋シートや、</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「生きる心臓モデル」など、再生医療展示「</a:t>
                      </a:r>
                      <a:r>
                        <a:rPr lang="en-US" altLang="ja-JP" sz="1100" b="0" dirty="0" err="1">
                          <a:solidFill>
                            <a:schemeClr val="tx1"/>
                          </a:solidFill>
                          <a:latin typeface="BIZ UDPゴシック" panose="020B0400000000000000" pitchFamily="50" charset="-128"/>
                          <a:ea typeface="BIZ UDPゴシック" panose="020B0400000000000000" pitchFamily="50" charset="-128"/>
                        </a:rPr>
                        <a:t>iPS</a:t>
                      </a:r>
                      <a:r>
                        <a:rPr lang="en-US" altLang="ja-JP" sz="1100" b="0" dirty="0">
                          <a:solidFill>
                            <a:schemeClr val="tx1"/>
                          </a:solidFill>
                          <a:latin typeface="BIZ UDPゴシック" panose="020B0400000000000000" pitchFamily="50" charset="-128"/>
                          <a:ea typeface="BIZ UDPゴシック" panose="020B0400000000000000" pitchFamily="50" charset="-128"/>
                        </a:rPr>
                        <a:t> Cells for the Future</a:t>
                      </a:r>
                      <a:r>
                        <a:rPr lang="ja-JP" altLang="en-US" sz="1100" b="0" dirty="0">
                          <a:solidFill>
                            <a:schemeClr val="tx1"/>
                          </a:solidFill>
                          <a:latin typeface="BIZ UDPゴシック" panose="020B0400000000000000" pitchFamily="50" charset="-128"/>
                          <a:ea typeface="BIZ UDPゴシック" panose="020B0400000000000000" pitchFamily="50" charset="-128"/>
                        </a:rPr>
                        <a:t>」を大阪ヘルスケアパビリオンに出展　</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176213" indent="-176213"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□再生医療等の産業化拠点</a:t>
                      </a: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200" b="1" dirty="0">
                          <a:solidFill>
                            <a:schemeClr val="tx1"/>
                          </a:solidFill>
                          <a:latin typeface="BIZ UDPゴシック" panose="020B0400000000000000" pitchFamily="50" charset="-128"/>
                          <a:ea typeface="BIZ UDPゴシック" panose="020B0400000000000000" pitchFamily="50" charset="-128"/>
                        </a:rPr>
                        <a:t> </a:t>
                      </a:r>
                      <a:r>
                        <a:rPr lang="en-US" altLang="ja-JP" sz="1200" b="1" dirty="0" err="1">
                          <a:solidFill>
                            <a:schemeClr val="tx1"/>
                          </a:solidFill>
                          <a:latin typeface="BIZ UDPゴシック" panose="020B0400000000000000" pitchFamily="50" charset="-128"/>
                          <a:ea typeface="BIZ UDPゴシック" panose="020B0400000000000000" pitchFamily="50" charset="-128"/>
                        </a:rPr>
                        <a:t>Qross</a:t>
                      </a:r>
                      <a:r>
                        <a:rPr lang="en-US" altLang="ja-JP"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を核に産学官連携による共創・社会実装の仕組みを</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構築</a:t>
                      </a: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▶国内外の企業・研究所、専門人材等の集積に向けて</a:t>
                      </a:r>
                      <a:r>
                        <a:rPr lang="en-US" altLang="ja-JP" sz="110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100" b="0" dirty="0">
                          <a:solidFill>
                            <a:schemeClr val="tx1"/>
                          </a:solidFill>
                          <a:latin typeface="BIZ UDPゴシック" panose="020B0400000000000000" pitchFamily="50" charset="-128"/>
                          <a:ea typeface="BIZ UDPゴシック" panose="020B0400000000000000" pitchFamily="50" charset="-128"/>
                        </a:rPr>
                        <a:t> </a:t>
                      </a:r>
                      <a:r>
                        <a:rPr lang="en-US" altLang="ja-JP" sz="1100" b="0" dirty="0" err="1">
                          <a:solidFill>
                            <a:schemeClr val="tx1"/>
                          </a:solidFill>
                          <a:latin typeface="BIZ UDPゴシック" panose="020B0400000000000000" pitchFamily="50" charset="-128"/>
                          <a:ea typeface="BIZ UDPゴシック" panose="020B0400000000000000" pitchFamily="50" charset="-128"/>
                        </a:rPr>
                        <a:t>Qross</a:t>
                      </a:r>
                      <a:r>
                        <a:rPr lang="ja-JP" altLang="en-US" sz="1100" b="0" dirty="0">
                          <a:solidFill>
                            <a:schemeClr val="tx1"/>
                          </a:solidFill>
                          <a:latin typeface="BIZ UDPゴシック" panose="020B0400000000000000" pitchFamily="50" charset="-128"/>
                          <a:ea typeface="BIZ UDPゴシック" panose="020B0400000000000000" pitchFamily="50" charset="-128"/>
                        </a:rPr>
                        <a:t>における国内外のクラスターとの</a:t>
                      </a:r>
                      <a:r>
                        <a:rPr lang="en-US" altLang="ja-JP" sz="1100" b="0" dirty="0">
                          <a:solidFill>
                            <a:schemeClr val="tx1"/>
                          </a:solidFill>
                          <a:latin typeface="BIZ UDPゴシック" panose="020B0400000000000000" pitchFamily="50" charset="-128"/>
                          <a:ea typeface="BIZ UDPゴシック" panose="020B0400000000000000" pitchFamily="50" charset="-128"/>
                        </a:rPr>
                        <a:t>MOU</a:t>
                      </a:r>
                      <a:r>
                        <a:rPr lang="ja-JP" altLang="en-US" sz="1100" b="0" dirty="0">
                          <a:solidFill>
                            <a:schemeClr val="tx1"/>
                          </a:solidFill>
                          <a:latin typeface="BIZ UDPゴシック" panose="020B0400000000000000" pitchFamily="50" charset="-128"/>
                          <a:ea typeface="BIZ UDPゴシック" panose="020B0400000000000000" pitchFamily="50" charset="-128"/>
                        </a:rPr>
                        <a:t>を締結（</a:t>
                      </a:r>
                      <a:r>
                        <a:rPr lang="en-US" altLang="ja-JP" sz="1100" b="0" dirty="0">
                          <a:solidFill>
                            <a:schemeClr val="tx1"/>
                          </a:solidFill>
                          <a:latin typeface="BIZ UDPゴシック" panose="020B0400000000000000" pitchFamily="50" charset="-128"/>
                          <a:ea typeface="BIZ UDPゴシック" panose="020B0400000000000000" pitchFamily="50" charset="-128"/>
                        </a:rPr>
                        <a:t>18</a:t>
                      </a:r>
                      <a:r>
                        <a:rPr lang="ja-JP" altLang="en-US" sz="1100" b="0" dirty="0">
                          <a:solidFill>
                            <a:schemeClr val="tx1"/>
                          </a:solidFill>
                          <a:latin typeface="BIZ UDPゴシック" panose="020B0400000000000000" pitchFamily="50" charset="-128"/>
                          <a:ea typeface="BIZ UDPゴシック" panose="020B0400000000000000" pitchFamily="50" charset="-128"/>
                        </a:rPr>
                        <a:t>件）</a:t>
                      </a: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100" b="0" dirty="0">
                          <a:solidFill>
                            <a:schemeClr val="tx1"/>
                          </a:solidFill>
                          <a:latin typeface="BIZ UDPゴシック" panose="020B0400000000000000" pitchFamily="50" charset="-128"/>
                          <a:ea typeface="BIZ UDPゴシック" panose="020B0400000000000000" pitchFamily="50" charset="-128"/>
                        </a:rPr>
                        <a:t> </a:t>
                      </a:r>
                      <a:r>
                        <a:rPr lang="en-US" altLang="ja-JP" sz="1100" b="0" dirty="0" err="1">
                          <a:solidFill>
                            <a:schemeClr val="tx1"/>
                          </a:solidFill>
                          <a:latin typeface="BIZ UDPゴシック" panose="020B0400000000000000" pitchFamily="50" charset="-128"/>
                          <a:ea typeface="BIZ UDPゴシック" panose="020B0400000000000000" pitchFamily="50" charset="-128"/>
                        </a:rPr>
                        <a:t>Qross</a:t>
                      </a:r>
                      <a:r>
                        <a:rPr lang="ja-JP" altLang="en-US" sz="1100" b="0" dirty="0">
                          <a:solidFill>
                            <a:schemeClr val="tx1"/>
                          </a:solidFill>
                          <a:latin typeface="BIZ UDPゴシック" panose="020B0400000000000000" pitchFamily="50" charset="-128"/>
                          <a:ea typeface="BIZ UDPゴシック" panose="020B0400000000000000" pitchFamily="50" charset="-128"/>
                        </a:rPr>
                        <a:t>におけるエコシステム構築に向けた支援プログラムの開始により、</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再生医療の産業化の重要なプレイヤーである</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スタートアップ等を育成・集積</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PMDA</a:t>
                      </a:r>
                      <a:r>
                        <a:rPr lang="ja-JP" altLang="en-US" sz="1100" b="0" dirty="0">
                          <a:solidFill>
                            <a:schemeClr val="tx1"/>
                          </a:solidFill>
                          <a:latin typeface="BIZ UDPゴシック" panose="020B0400000000000000" pitchFamily="50" charset="-128"/>
                          <a:ea typeface="BIZ UDPゴシック" panose="020B0400000000000000" pitchFamily="50" charset="-128"/>
                        </a:rPr>
                        <a:t>関西支部の移転・入居</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r>
                        <a:rPr lang="ja-JP" altLang="en-US" sz="1200" b="1" dirty="0">
                          <a:solidFill>
                            <a:schemeClr val="tx1"/>
                          </a:solidFill>
                          <a:latin typeface="BIZ UDPゴシック" panose="020B0400000000000000" pitchFamily="50" charset="-128"/>
                          <a:ea typeface="BIZ UDPゴシック" panose="020B0400000000000000" pitchFamily="50" charset="-128"/>
                        </a:rPr>
                        <a:t>□再生医療の社会受容性の向上</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indent="-88900"/>
                      <a:r>
                        <a:rPr lang="ja-JP" altLang="en-US" sz="1100" dirty="0">
                          <a:solidFill>
                            <a:schemeClr val="tx1"/>
                          </a:solidFill>
                          <a:latin typeface="BIZ UDPゴシック" panose="020B0400000000000000" pitchFamily="50" charset="-128"/>
                          <a:ea typeface="BIZ UDPゴシック" panose="020B0400000000000000" pitchFamily="50" charset="-128"/>
                        </a:rPr>
                        <a:t>▶国内外でのイベントやビジネス交流により</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大阪の再生医療を発信</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未来の医療 </a:t>
                      </a:r>
                      <a:r>
                        <a:rPr lang="en-US" altLang="ja-JP" sz="1100" dirty="0">
                          <a:solidFill>
                            <a:schemeClr val="tx1"/>
                          </a:solidFill>
                          <a:latin typeface="BIZ UDPゴシック" panose="020B0400000000000000" pitchFamily="50" charset="-128"/>
                          <a:ea typeface="BIZ UDPゴシック" panose="020B0400000000000000" pitchFamily="50" charset="-128"/>
                        </a:rPr>
                        <a:t>EXPO </a:t>
                      </a:r>
                      <a:r>
                        <a:rPr lang="ja-JP" altLang="en-US" sz="1100" dirty="0">
                          <a:solidFill>
                            <a:schemeClr val="tx1"/>
                          </a:solidFill>
                          <a:latin typeface="BIZ UDPゴシック" panose="020B0400000000000000" pitchFamily="50" charset="-128"/>
                          <a:ea typeface="BIZ UDPゴシック" panose="020B0400000000000000" pitchFamily="50" charset="-128"/>
                        </a:rPr>
                        <a:t>、国際見本市「</a:t>
                      </a:r>
                      <a:r>
                        <a:rPr lang="en-US" altLang="ja-JP" sz="1100" dirty="0">
                          <a:solidFill>
                            <a:schemeClr val="tx1"/>
                          </a:solidFill>
                          <a:latin typeface="BIZ UDPゴシック" panose="020B0400000000000000" pitchFamily="50" charset="-128"/>
                          <a:ea typeface="BIZ UDPゴシック" panose="020B0400000000000000" pitchFamily="50" charset="-128"/>
                        </a:rPr>
                        <a:t>Japan</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Health</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ea typeface="BIZ UDPゴシック"/>
                        </a:rPr>
                        <a:t>世界最大のバイオ見本市</a:t>
                      </a:r>
                      <a:endParaRPr lang="en-US" altLang="ja-JP" sz="1100" dirty="0">
                        <a:solidFill>
                          <a:schemeClr val="tx1"/>
                        </a:solidFill>
                        <a:ea typeface="BIZ UDPゴシック"/>
                      </a:endParaRPr>
                    </a:p>
                    <a:p>
                      <a:r>
                        <a:rPr lang="ja-JP" altLang="en-US" sz="1100" dirty="0">
                          <a:solidFill>
                            <a:schemeClr val="tx1"/>
                          </a:solidFill>
                          <a:ea typeface="BIZ UDPゴシック"/>
                        </a:rPr>
                        <a:t>　</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BIO International Convention</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ea typeface="BIZ UDPゴシック"/>
                        </a:rPr>
                        <a:t>等</a:t>
                      </a:r>
                      <a:endParaRPr lang="en-US" altLang="ja-JP" sz="1100" dirty="0">
                        <a:solidFill>
                          <a:schemeClr val="tx1"/>
                        </a:solidFill>
                        <a:ea typeface="BIZ UDPゴシック"/>
                      </a:endParaRPr>
                    </a:p>
                    <a:p>
                      <a:pPr marL="0" indent="0" algn="l" defTabSz="443194">
                        <a:lnSpc>
                          <a:spcPct val="100000"/>
                        </a:lnSpc>
                        <a:spcBef>
                          <a:spcPts val="0"/>
                        </a:spcBef>
                        <a:spcAft>
                          <a:spcPts val="0"/>
                        </a:spcAft>
                        <a:defRPr/>
                      </a:pPr>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ja-JP" altLang="en-US" sz="12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□再生医療の実装化</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・経済界をはじめオール関西で具体的な実装化</a:t>
                      </a:r>
                      <a:r>
                        <a:rPr kumimoji="1" lang="ja-JP" altLang="en-US" sz="105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に向けた一気通貫での伴走支援</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を重点的に実施</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□再生医療推進エコシステムの構築</a:t>
                      </a: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細胞の製造技術等の社会実装の促進に向け</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CDMO</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人材などの供給不足が課題であるため、</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Nakanoshima</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Qross</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における</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CDMO</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機能を支える人材を育成</a:t>
                      </a: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・万博を通じて得た国内外関係者とのビジネス展開、</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Nakanoshima</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Qross</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における海外クラスターとの連携促進による、グローバルネットワークの構築</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・大阪・関西の各拠点の特色を活かし、分野を超えた共創の仕組みを構築し、国内外の企業を巻き込んだ共創プロジェクトを創出</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□スタートアップエコシステムの構築</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・再生医療等の産業化に必要不可欠なスタートアップの創出に</a:t>
                      </a:r>
                      <a:b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向け、起業家の育成を支援</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・産学連携や企業連携によるオープンイノベーションを通じて、</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Nakanoshima</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Qross</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に投資やヒト・モノを呼び込むことで、グローバルに活躍するライフサイエンス分野のスタートアップを創出</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177800" indent="-17780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□再生医療の社会受容性のさらなる向上に向けた情報</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発信</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indent="-92075" algn="l">
                        <a:lnSpc>
                          <a:spcPct val="100000"/>
                        </a:lnSpc>
                        <a:spcBef>
                          <a:spcPts val="0"/>
                        </a:spcBef>
                        <a:spcAft>
                          <a:spcPts val="0"/>
                        </a:spcAft>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a:t>
                      </a:r>
                      <a:r>
                        <a:rPr kumimoji="1" lang="en-US" altLang="ja-JP" sz="1050" b="0" dirty="0" err="1">
                          <a:solidFill>
                            <a:schemeClr val="tx1"/>
                          </a:solidFill>
                          <a:latin typeface="BIZ UDPゴシック" panose="020B0400000000000000" pitchFamily="50" charset="-128"/>
                          <a:ea typeface="BIZ UDPゴシック" panose="020B0400000000000000" pitchFamily="50" charset="-128"/>
                        </a:rPr>
                        <a:t>iPS</a:t>
                      </a:r>
                      <a:r>
                        <a:rPr kumimoji="1" lang="en-US" altLang="ja-JP" sz="1050" b="0" dirty="0">
                          <a:solidFill>
                            <a:schemeClr val="tx1"/>
                          </a:solidFill>
                          <a:latin typeface="BIZ UDPゴシック" panose="020B0400000000000000" pitchFamily="50" charset="-128"/>
                          <a:ea typeface="BIZ UDPゴシック" panose="020B0400000000000000" pitchFamily="50" charset="-128"/>
                        </a:rPr>
                        <a:t> Cells for the Future</a:t>
                      </a:r>
                      <a:r>
                        <a:rPr kumimoji="1" lang="ja-JP" altLang="en-US" sz="1050" b="0" dirty="0">
                          <a:solidFill>
                            <a:schemeClr val="tx1"/>
                          </a:solidFill>
                          <a:latin typeface="BIZ UDPゴシック" panose="020B0400000000000000" pitchFamily="50" charset="-128"/>
                          <a:ea typeface="BIZ UDPゴシック" panose="020B0400000000000000" pitchFamily="50" charset="-128"/>
                        </a:rPr>
                        <a:t>」の一部を万博の理念を</a:t>
                      </a:r>
                      <a:br>
                        <a:rPr kumimoji="1" lang="en-US" altLang="ja-JP" sz="1050" b="0" dirty="0">
                          <a:solidFill>
                            <a:schemeClr val="tx1"/>
                          </a:solidFill>
                          <a:latin typeface="BIZ UDPゴシック" panose="020B0400000000000000" pitchFamily="50" charset="-128"/>
                          <a:ea typeface="BIZ UDPゴシック" panose="020B0400000000000000" pitchFamily="50" charset="-128"/>
                        </a:rPr>
                      </a:br>
                      <a:r>
                        <a:rPr kumimoji="1" lang="ja-JP" altLang="en-US" sz="1050" b="0" dirty="0">
                          <a:solidFill>
                            <a:schemeClr val="tx1"/>
                          </a:solidFill>
                          <a:latin typeface="BIZ UDPゴシック" panose="020B0400000000000000" pitchFamily="50" charset="-128"/>
                          <a:ea typeface="BIZ UDPゴシック" panose="020B0400000000000000" pitchFamily="50" charset="-128"/>
                        </a:rPr>
                        <a:t>継承するレガシーとして</a:t>
                      </a:r>
                      <a:r>
                        <a:rPr lang="en-US" altLang="ja-JP" sz="105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050" b="0" dirty="0">
                          <a:solidFill>
                            <a:schemeClr val="tx1"/>
                          </a:solidFill>
                          <a:latin typeface="BIZ UDPゴシック" panose="020B0400000000000000" pitchFamily="50" charset="-128"/>
                          <a:ea typeface="BIZ UDPゴシック" panose="020B0400000000000000" pitchFamily="50" charset="-128"/>
                        </a:rPr>
                        <a:t> </a:t>
                      </a:r>
                      <a:r>
                        <a:rPr lang="en-US" altLang="ja-JP" sz="1050" b="0" dirty="0" err="1">
                          <a:solidFill>
                            <a:schemeClr val="tx1"/>
                          </a:solidFill>
                          <a:latin typeface="BIZ UDPゴシック" panose="020B0400000000000000" pitchFamily="50" charset="-128"/>
                          <a:ea typeface="BIZ UDPゴシック" panose="020B0400000000000000" pitchFamily="50" charset="-128"/>
                        </a:rPr>
                        <a:t>Qross</a:t>
                      </a:r>
                      <a:r>
                        <a:rPr lang="ja-JP" altLang="en-US" sz="1050" b="0" dirty="0">
                          <a:solidFill>
                            <a:schemeClr val="tx1"/>
                          </a:solidFill>
                          <a:latin typeface="BIZ UDPゴシック" panose="020B0400000000000000" pitchFamily="50" charset="-128"/>
                          <a:ea typeface="BIZ UDPゴシック" panose="020B0400000000000000" pitchFamily="50" charset="-128"/>
                        </a:rPr>
                        <a:t>に移設</a:t>
                      </a:r>
                      <a:endParaRPr lang="en-US" altLang="ja-JP" sz="1050" b="0" dirty="0">
                        <a:solidFill>
                          <a:schemeClr val="tx1"/>
                        </a:solidFill>
                        <a:latin typeface="BIZ UDPゴシック" panose="020B0400000000000000" pitchFamily="50" charset="-128"/>
                        <a:ea typeface="BIZ UDPゴシック" panose="020B0400000000000000" pitchFamily="50" charset="-128"/>
                      </a:endParaRPr>
                    </a:p>
                    <a:p>
                      <a:pPr marL="93663" indent="-93663" algn="l">
                        <a:lnSpc>
                          <a:spcPct val="100000"/>
                        </a:lnSpc>
                        <a:spcBef>
                          <a:spcPts val="0"/>
                        </a:spcBef>
                        <a:spcAft>
                          <a:spcPts val="0"/>
                        </a:spcAft>
                      </a:pPr>
                      <a:r>
                        <a:rPr lang="ja-JP" altLang="en-US" sz="1050" b="0" dirty="0">
                          <a:solidFill>
                            <a:schemeClr val="tx1"/>
                          </a:solidFill>
                          <a:latin typeface="BIZ UDPゴシック" panose="020B0400000000000000" pitchFamily="50" charset="-128"/>
                          <a:ea typeface="BIZ UDPゴシック" panose="020B0400000000000000" pitchFamily="50" charset="-128"/>
                        </a:rPr>
                        <a:t>　（令和７年</a:t>
                      </a:r>
                      <a:r>
                        <a:rPr lang="en-US" altLang="ja-JP" sz="1050" b="0" dirty="0">
                          <a:solidFill>
                            <a:schemeClr val="tx1"/>
                          </a:solidFill>
                          <a:latin typeface="BIZ UDPゴシック" panose="020B0400000000000000" pitchFamily="50" charset="-128"/>
                          <a:ea typeface="BIZ UDPゴシック" panose="020B0400000000000000" pitchFamily="50" charset="-128"/>
                        </a:rPr>
                        <a:t>12</a:t>
                      </a:r>
                      <a:r>
                        <a:rPr lang="ja-JP" altLang="en-US" sz="1050" b="0" dirty="0">
                          <a:solidFill>
                            <a:schemeClr val="tx1"/>
                          </a:solidFill>
                          <a:latin typeface="BIZ UDPゴシック" panose="020B0400000000000000" pitchFamily="50" charset="-128"/>
                          <a:ea typeface="BIZ UDPゴシック" panose="020B0400000000000000" pitchFamily="50" charset="-128"/>
                        </a:rPr>
                        <a:t>月移設）</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050" b="0" dirty="0">
                          <a:solidFill>
                            <a:schemeClr val="tx1"/>
                          </a:solidFill>
                          <a:latin typeface="BIZ UDPゴシック" panose="020B0400000000000000" pitchFamily="50" charset="-128"/>
                          <a:ea typeface="BIZ UDPゴシック" panose="020B0400000000000000" pitchFamily="50" charset="-128"/>
                        </a:rPr>
                        <a:t>・ポスト</a:t>
                      </a:r>
                      <a:r>
                        <a:rPr kumimoji="1" lang="en-US" altLang="ja-JP" sz="1050" b="0" dirty="0">
                          <a:solidFill>
                            <a:schemeClr val="tx1"/>
                          </a:solidFill>
                          <a:latin typeface="BIZ UDPゴシック" panose="020B0400000000000000" pitchFamily="50" charset="-128"/>
                          <a:ea typeface="BIZ UDPゴシック" panose="020B0400000000000000" pitchFamily="50" charset="-128"/>
                        </a:rPr>
                        <a:t>GSE</a:t>
                      </a:r>
                      <a:r>
                        <a:rPr kumimoji="1" lang="ja-JP" altLang="en-US" sz="1050" b="0" dirty="0">
                          <a:solidFill>
                            <a:schemeClr val="tx1"/>
                          </a:solidFill>
                          <a:latin typeface="BIZ UDPゴシック" panose="020B0400000000000000" pitchFamily="50" charset="-128"/>
                          <a:ea typeface="BIZ UDPゴシック" panose="020B0400000000000000" pitchFamily="50" charset="-128"/>
                        </a:rPr>
                        <a:t>の開催により、国内外に継続的に発信</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lang="ja-JP" altLang="en-US" sz="1050" strike="noStrike" dirty="0">
                          <a:solidFill>
                            <a:schemeClr val="tx1"/>
                          </a:solidFill>
                          <a:latin typeface="BIZ UDPゴシック" panose="020B0400000000000000" pitchFamily="50" charset="-128"/>
                          <a:ea typeface="BIZ UDPゴシック" panose="020B0400000000000000" pitchFamily="50" charset="-128"/>
                        </a:rPr>
                        <a:t>・「</a:t>
                      </a:r>
                      <a:r>
                        <a:rPr lang="en-US" altLang="ja-JP" sz="1050" strike="noStrike" dirty="0">
                          <a:solidFill>
                            <a:schemeClr val="tx1"/>
                          </a:solidFill>
                          <a:latin typeface="BIZ UDPゴシック" panose="020B0400000000000000" pitchFamily="50" charset="-128"/>
                          <a:ea typeface="BIZ UDPゴシック" panose="020B0400000000000000" pitchFamily="50" charset="-128"/>
                        </a:rPr>
                        <a:t>WHX</a:t>
                      </a:r>
                      <a:r>
                        <a:rPr lang="ja-JP" altLang="en-US" sz="1050" strike="noStrike" dirty="0">
                          <a:solidFill>
                            <a:schemeClr val="tx1"/>
                          </a:solidFill>
                          <a:latin typeface="BIZ UDPゴシック" panose="020B0400000000000000" pitchFamily="50" charset="-128"/>
                          <a:ea typeface="BIZ UDPゴシック" panose="020B0400000000000000" pitchFamily="50" charset="-128"/>
                        </a:rPr>
                        <a:t>（</a:t>
                      </a:r>
                      <a:r>
                        <a:rPr lang="en-US" altLang="ja-JP" sz="1050" strike="noStrike" dirty="0">
                          <a:solidFill>
                            <a:schemeClr val="tx1"/>
                          </a:solidFill>
                          <a:latin typeface="BIZ UDPゴシック" panose="020B0400000000000000" pitchFamily="50" charset="-128"/>
                          <a:ea typeface="BIZ UDPゴシック" panose="020B0400000000000000" pitchFamily="50" charset="-128"/>
                        </a:rPr>
                        <a:t>World Health Expo</a:t>
                      </a:r>
                      <a:r>
                        <a:rPr lang="ja-JP" altLang="en-US" sz="1050" strike="noStrike" dirty="0">
                          <a:solidFill>
                            <a:schemeClr val="tx1"/>
                          </a:solidFill>
                          <a:latin typeface="BIZ UDPゴシック" panose="020B0400000000000000" pitchFamily="50" charset="-128"/>
                          <a:ea typeface="BIZ UDPゴシック" panose="020B0400000000000000" pitchFamily="50" charset="-128"/>
                        </a:rPr>
                        <a:t>）</a:t>
                      </a:r>
                      <a:r>
                        <a:rPr lang="en-US" altLang="ja-JP" sz="1050" strike="noStrike" dirty="0">
                          <a:solidFill>
                            <a:schemeClr val="tx1"/>
                          </a:solidFill>
                          <a:latin typeface="BIZ UDPゴシック" panose="020B0400000000000000" pitchFamily="50" charset="-128"/>
                          <a:ea typeface="BIZ UDPゴシック" panose="020B0400000000000000" pitchFamily="50" charset="-128"/>
                        </a:rPr>
                        <a:t> Osaka</a:t>
                      </a:r>
                      <a:r>
                        <a:rPr lang="ja-JP" altLang="en-US" sz="1050" strike="noStrike" dirty="0">
                          <a:solidFill>
                            <a:schemeClr val="tx1"/>
                          </a:solidFill>
                          <a:latin typeface="BIZ UDPゴシック" panose="020B0400000000000000" pitchFamily="50" charset="-128"/>
                          <a:ea typeface="BIZ UDPゴシック" panose="020B0400000000000000" pitchFamily="50" charset="-128"/>
                        </a:rPr>
                        <a:t>」の開催や万博でできた海外ミッション団の受け入れ等を通じたライフサイエンスネットワークの強化</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p>
                      <a:pPr marL="177800" indent="-17780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□ライフサイエンス・ヘルスケア分野における国際会議の開催</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・保健医療分野に関する各国の知見の共有や参加者の対話等を通じて、「いのち輝く」持続可能な国際社会を共創</a:t>
                      </a:r>
                      <a:r>
                        <a:rPr kumimoji="1" lang="ja-JP" altLang="en-US" sz="1100" dirty="0">
                          <a:solidFill>
                            <a:schemeClr val="tx1"/>
                          </a:solidFill>
                          <a:latin typeface="BIZ UDPゴシック" panose="020B0400000000000000" pitchFamily="50" charset="-128"/>
                          <a:ea typeface="BIZ UDPゴシック" panose="020B0400000000000000" pitchFamily="50" charset="-128"/>
                        </a:rPr>
                        <a:t>するとともに関連ビジネス及び産業の集積と成長を促進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7800" indent="-177800" algn="l">
                        <a:lnSpc>
                          <a:spcPct val="100000"/>
                        </a:lnSpc>
                        <a:spcBef>
                          <a:spcPts val="0"/>
                        </a:spcBef>
                        <a:spcAft>
                          <a:spcPts val="0"/>
                        </a:spcAft>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大阪の再生医療分野への世界からの人材確保や資金の獲得</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□外資系企業・研究所の集積</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再生医療を中心とするライフサイエンス分野を成長の柱として新たな価値を発信するとともに、大阪・関西万博を契機に、健康・医療分野で世界に貢献することをめざし、各施策を進めたところ。今後も再生医療の普及・産業化をさらに推し進め、認知度のさらなる向上を図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3AA372BF-2FDD-4103-8DB6-D6CF8F73CB60}"/>
              </a:ext>
            </a:extLst>
          </p:cNvPr>
          <p:cNvSpPr>
            <a:spLocks noGrp="1"/>
          </p:cNvSpPr>
          <p:nvPr>
            <p:ph type="sldNum" sz="quarter" idx="12"/>
          </p:nvPr>
        </p:nvSpPr>
        <p:spPr/>
        <p:txBody>
          <a:bodyPr/>
          <a:lstStyle/>
          <a:p>
            <a:fld id="{29F2EF1E-626E-4657-9017-205445D3C8E1}" type="slidenum">
              <a:rPr kumimoji="1" lang="ja-JP" altLang="en-US" smtClean="0"/>
              <a:t>6</a:t>
            </a:fld>
            <a:endParaRPr kumimoji="1" lang="ja-JP" altLang="en-US" dirty="0"/>
          </a:p>
        </p:txBody>
      </p:sp>
    </p:spTree>
    <p:extLst>
      <p:ext uri="{BB962C8B-B14F-4D97-AF65-F5344CB8AC3E}">
        <p14:creationId xmlns:p14="http://schemas.microsoft.com/office/powerpoint/2010/main" val="426851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4">
            <a:extLst>
              <a:ext uri="{FF2B5EF4-FFF2-40B4-BE49-F238E27FC236}">
                <a16:creationId xmlns:a16="http://schemas.microsoft.com/office/drawing/2014/main" id="{9F84C234-0846-4075-9A81-2344F7AB4A7E}"/>
              </a:ext>
            </a:extLst>
          </p:cNvPr>
          <p:cNvSpPr/>
          <p:nvPr/>
        </p:nvSpPr>
        <p:spPr bwMode="gray">
          <a:xfrm>
            <a:off x="105976" y="475838"/>
            <a:ext cx="5264914"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en-US" altLang="ja-JP" sz="1400" b="1" dirty="0" err="1">
                <a:solidFill>
                  <a:schemeClr val="tx1"/>
                </a:solidFill>
                <a:latin typeface="BIZ UDPゴシック" panose="020B0400000000000000" pitchFamily="50" charset="-128"/>
                <a:ea typeface="BIZ UDPゴシック" panose="020B0400000000000000" pitchFamily="50" charset="-128"/>
              </a:rPr>
              <a:t>iPS</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細胞を活用した再生医療の実装化に向けた取組が進展</a:t>
            </a:r>
            <a:endPar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ホームベース 4">
            <a:extLst>
              <a:ext uri="{FF2B5EF4-FFF2-40B4-BE49-F238E27FC236}">
                <a16:creationId xmlns:a16="http://schemas.microsoft.com/office/drawing/2014/main" id="{37E78A32-E2EF-4723-857C-1C382F9D3C51}"/>
              </a:ext>
            </a:extLst>
          </p:cNvPr>
          <p:cNvSpPr/>
          <p:nvPr/>
        </p:nvSpPr>
        <p:spPr bwMode="gray">
          <a:xfrm>
            <a:off x="-30136" y="3491254"/>
            <a:ext cx="4955822"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E90E2DD1-FBA9-49AF-B275-6C964E5B52E9}"/>
              </a:ext>
            </a:extLst>
          </p:cNvPr>
          <p:cNvSpPr/>
          <p:nvPr/>
        </p:nvSpPr>
        <p:spPr>
          <a:xfrm>
            <a:off x="105976" y="9404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ライフサイエンス</a:t>
            </a:r>
            <a:endParaRPr kumimoji="1" lang="ja-JP" altLang="en-US" sz="13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楕円 22">
            <a:extLst>
              <a:ext uri="{FF2B5EF4-FFF2-40B4-BE49-F238E27FC236}">
                <a16:creationId xmlns:a16="http://schemas.microsoft.com/office/drawing/2014/main" id="{BD97BC13-BBCE-4563-852A-73E5B6D97FB0}"/>
              </a:ext>
            </a:extLst>
          </p:cNvPr>
          <p:cNvSpPr/>
          <p:nvPr/>
        </p:nvSpPr>
        <p:spPr>
          <a:xfrm flipV="1">
            <a:off x="220082" y="797519"/>
            <a:ext cx="4662461" cy="58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E21AE8C-4801-4D3B-B78E-FC32F55E104D}"/>
              </a:ext>
            </a:extLst>
          </p:cNvPr>
          <p:cNvSpPr/>
          <p:nvPr/>
        </p:nvSpPr>
        <p:spPr>
          <a:xfrm>
            <a:off x="173656" y="993717"/>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6" name="楕円 25">
            <a:extLst>
              <a:ext uri="{FF2B5EF4-FFF2-40B4-BE49-F238E27FC236}">
                <a16:creationId xmlns:a16="http://schemas.microsoft.com/office/drawing/2014/main" id="{00F05E7C-28A9-4BEC-B77B-DCDC66C14469}"/>
              </a:ext>
            </a:extLst>
          </p:cNvPr>
          <p:cNvSpPr/>
          <p:nvPr/>
        </p:nvSpPr>
        <p:spPr>
          <a:xfrm>
            <a:off x="217031" y="289459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sp>
        <p:nvSpPr>
          <p:cNvPr id="35" name="正方形/長方形 34">
            <a:extLst>
              <a:ext uri="{FF2B5EF4-FFF2-40B4-BE49-F238E27FC236}">
                <a16:creationId xmlns:a16="http://schemas.microsoft.com/office/drawing/2014/main" id="{97F33FD2-4F25-4C83-A11E-956B0A950AC4}"/>
              </a:ext>
            </a:extLst>
          </p:cNvPr>
          <p:cNvSpPr/>
          <p:nvPr/>
        </p:nvSpPr>
        <p:spPr>
          <a:xfrm>
            <a:off x="320427" y="1510982"/>
            <a:ext cx="9376231" cy="116159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400" b="0" dirty="0">
                <a:solidFill>
                  <a:schemeClr val="tx1"/>
                </a:solidFill>
                <a:latin typeface="BIZ UDPゴシック" panose="020B0400000000000000" pitchFamily="50" charset="-128"/>
                <a:ea typeface="BIZ UDPゴシック" panose="020B0400000000000000" pitchFamily="50" charset="-128"/>
              </a:rPr>
              <a:t> </a:t>
            </a:r>
            <a:r>
              <a:rPr lang="en-US" altLang="ja-JP" sz="1400" b="0" dirty="0" err="1">
                <a:solidFill>
                  <a:schemeClr val="tx1"/>
                </a:solidFill>
                <a:latin typeface="BIZ UDPゴシック" panose="020B0400000000000000" pitchFamily="50" charset="-128"/>
                <a:ea typeface="BIZ UDPゴシック" panose="020B0400000000000000" pitchFamily="50" charset="-128"/>
              </a:rPr>
              <a:t>Qross</a:t>
            </a:r>
            <a:r>
              <a:rPr lang="ja-JP" altLang="en-US" sz="1400" b="0" dirty="0">
                <a:solidFill>
                  <a:schemeClr val="tx1"/>
                </a:solidFill>
                <a:latin typeface="BIZ UDPゴシック" panose="020B0400000000000000" pitchFamily="50" charset="-128"/>
                <a:ea typeface="BIZ UDPゴシック" panose="020B0400000000000000" pitchFamily="50" charset="-128"/>
              </a:rPr>
              <a:t>入居企業が</a:t>
            </a:r>
            <a:r>
              <a:rPr lang="en-US" altLang="ja-JP" sz="1400" b="0" dirty="0" err="1">
                <a:solidFill>
                  <a:schemeClr val="tx1"/>
                </a:solidFill>
                <a:latin typeface="BIZ UDPゴシック" panose="020B0400000000000000" pitchFamily="50" charset="-128"/>
                <a:ea typeface="BIZ UDPゴシック" panose="020B0400000000000000" pitchFamily="50" charset="-128"/>
              </a:rPr>
              <a:t>iPS</a:t>
            </a:r>
            <a:r>
              <a:rPr lang="ja-JP" altLang="en-US" sz="1400" b="0" dirty="0">
                <a:solidFill>
                  <a:schemeClr val="tx1"/>
                </a:solidFill>
                <a:latin typeface="BIZ UDPゴシック" panose="020B0400000000000000" pitchFamily="50" charset="-128"/>
                <a:ea typeface="BIZ UDPゴシック" panose="020B0400000000000000" pitchFamily="50" charset="-128"/>
              </a:rPr>
              <a:t>細胞由来製品の承認申請を実施し希少疾病用製品の指定、</a:t>
            </a:r>
            <a:br>
              <a:rPr lang="en-US" altLang="ja-JP" sz="1400" b="0" dirty="0">
                <a:solidFill>
                  <a:schemeClr val="tx1"/>
                </a:solidFill>
                <a:latin typeface="BIZ UDPゴシック" panose="020B0400000000000000" pitchFamily="50" charset="-128"/>
                <a:ea typeface="BIZ UDPゴシック" panose="020B0400000000000000" pitchFamily="50" charset="-128"/>
              </a:rPr>
            </a:br>
            <a:r>
              <a:rPr lang="en-US" altLang="ja-JP" sz="1400" b="0" dirty="0">
                <a:solidFill>
                  <a:schemeClr val="tx1"/>
                </a:solidFill>
                <a:latin typeface="BIZ UDPゴシック" panose="020B0400000000000000" pitchFamily="50" charset="-128"/>
                <a:ea typeface="BIZ UDPゴシック" panose="020B0400000000000000" pitchFamily="50" charset="-128"/>
              </a:rPr>
              <a:t>my </a:t>
            </a:r>
            <a:r>
              <a:rPr lang="en-US" altLang="ja-JP" sz="1400" b="0" dirty="0" err="1">
                <a:solidFill>
                  <a:schemeClr val="tx1"/>
                </a:solidFill>
                <a:latin typeface="BIZ UDPゴシック" panose="020B0400000000000000" pitchFamily="50" charset="-128"/>
                <a:ea typeface="BIZ UDPゴシック" panose="020B0400000000000000" pitchFamily="50" charset="-128"/>
              </a:rPr>
              <a:t>iPS</a:t>
            </a:r>
            <a:r>
              <a:rPr lang="ja-JP" altLang="en-US" sz="1400" b="0" dirty="0">
                <a:solidFill>
                  <a:schemeClr val="tx1"/>
                </a:solidFill>
                <a:latin typeface="BIZ UDPゴシック" panose="020B0400000000000000" pitchFamily="50" charset="-128"/>
                <a:ea typeface="BIZ UDPゴシック" panose="020B0400000000000000" pitchFamily="50" charset="-128"/>
              </a:rPr>
              <a:t>プロジェクトを推進する施設の開所など、再生医療の実装化に向けた取組が進展</a:t>
            </a:r>
          </a:p>
          <a:p>
            <a:pPr marL="92075" indent="-92075" algn="l" defTabSz="443194">
              <a:lnSpc>
                <a:spcPct val="100000"/>
              </a:lnSpc>
              <a:spcBef>
                <a:spcPts val="0"/>
              </a:spcBef>
              <a:spcAft>
                <a:spcPts val="0"/>
              </a:spcAft>
              <a:tabLst>
                <a:tab pos="0" algn="l"/>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err="1">
                <a:solidFill>
                  <a:schemeClr val="tx1"/>
                </a:solidFill>
                <a:latin typeface="BIZ UDPゴシック" panose="020B0400000000000000" pitchFamily="50" charset="-128"/>
                <a:ea typeface="BIZ UDPゴシック" panose="020B0400000000000000" pitchFamily="50" charset="-128"/>
              </a:rPr>
              <a:t>iPS</a:t>
            </a:r>
            <a:r>
              <a:rPr lang="ja-JP" altLang="en-US" sz="1400" b="0" dirty="0">
                <a:solidFill>
                  <a:schemeClr val="tx1"/>
                </a:solidFill>
                <a:latin typeface="BIZ UDPゴシック" panose="020B0400000000000000" pitchFamily="50" charset="-128"/>
                <a:ea typeface="BIZ UDPゴシック" panose="020B0400000000000000" pitchFamily="50" charset="-128"/>
              </a:rPr>
              <a:t>細胞から作製した実物の心筋シートや、「生きる心臓モデル」など</a:t>
            </a:r>
            <a:r>
              <a:rPr lang="ja-JP" altLang="en-US" sz="1400" dirty="0">
                <a:solidFill>
                  <a:schemeClr val="tx1"/>
                </a:solidFill>
                <a:latin typeface="BIZ UDPゴシック" panose="020B0400000000000000" pitchFamily="50" charset="-128"/>
                <a:ea typeface="BIZ UDPゴシック" panose="020B0400000000000000" pitchFamily="50" charset="-128"/>
              </a:rPr>
              <a:t>、再生医療展示「</a:t>
            </a:r>
            <a:r>
              <a:rPr lang="en-US" altLang="ja-JP" sz="1400" dirty="0" err="1">
                <a:solidFill>
                  <a:schemeClr val="tx1"/>
                </a:solidFill>
                <a:latin typeface="BIZ UDPゴシック" panose="020B0400000000000000" pitchFamily="50" charset="-128"/>
                <a:ea typeface="BIZ UDPゴシック" panose="020B0400000000000000" pitchFamily="50" charset="-128"/>
              </a:rPr>
              <a:t>iPS</a:t>
            </a:r>
            <a:r>
              <a:rPr lang="en-US" altLang="ja-JP" sz="1400" dirty="0">
                <a:solidFill>
                  <a:schemeClr val="tx1"/>
                </a:solidFill>
                <a:latin typeface="BIZ UDPゴシック" panose="020B0400000000000000" pitchFamily="50" charset="-128"/>
                <a:ea typeface="BIZ UDPゴシック" panose="020B0400000000000000" pitchFamily="50" charset="-128"/>
              </a:rPr>
              <a:t> Cells for the Future</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を大阪ヘルスケアパビリオンに</a:t>
            </a:r>
            <a:r>
              <a:rPr lang="ja-JP" altLang="en-US" sz="1400" dirty="0">
                <a:solidFill>
                  <a:schemeClr val="tx1"/>
                </a:solidFill>
                <a:latin typeface="BIZ UDPゴシック" panose="020B0400000000000000" pitchFamily="50" charset="-128"/>
                <a:ea typeface="BIZ UDPゴシック" panose="020B0400000000000000" pitchFamily="50" charset="-128"/>
              </a:rPr>
              <a:t>出展</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28" name="スライド番号プレースホルダー 1">
            <a:extLst>
              <a:ext uri="{FF2B5EF4-FFF2-40B4-BE49-F238E27FC236}">
                <a16:creationId xmlns:a16="http://schemas.microsoft.com/office/drawing/2014/main" id="{C0526DF2-716E-4172-8E77-F100F693CF97}"/>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7</a:t>
            </a:fld>
            <a:endParaRPr kumimoji="1" lang="ja-JP" altLang="en-US" dirty="0"/>
          </a:p>
        </p:txBody>
      </p:sp>
      <p:sp>
        <p:nvSpPr>
          <p:cNvPr id="37" name="TextBox 4">
            <a:extLst>
              <a:ext uri="{FF2B5EF4-FFF2-40B4-BE49-F238E27FC236}">
                <a16:creationId xmlns:a16="http://schemas.microsoft.com/office/drawing/2014/main" id="{E03EE92A-A8A2-49A1-B814-5B0BDABA6A4D}"/>
              </a:ext>
            </a:extLst>
          </p:cNvPr>
          <p:cNvSpPr txBox="1"/>
          <p:nvPr/>
        </p:nvSpPr>
        <p:spPr>
          <a:xfrm>
            <a:off x="393726" y="5205963"/>
            <a:ext cx="9609178" cy="309404"/>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r>
              <a:rPr lang="ja-JP" altLang="en-US" sz="1400" b="1" dirty="0">
                <a:latin typeface="BIZ UDPゴシック" panose="020B0400000000000000" pitchFamily="50" charset="-128"/>
                <a:ea typeface="BIZ UDPゴシック" panose="020B0400000000000000" pitchFamily="50" charset="-128"/>
              </a:rPr>
              <a:t>▶大阪ヘルスケアパビリオンでの「</a:t>
            </a:r>
            <a:r>
              <a:rPr lang="en-US" altLang="ja-JP" sz="1400" b="1" dirty="0" err="1">
                <a:latin typeface="BIZ UDPゴシック" panose="020B0400000000000000" pitchFamily="50" charset="-128"/>
                <a:ea typeface="BIZ UDPゴシック" panose="020B0400000000000000" pitchFamily="50" charset="-128"/>
              </a:rPr>
              <a:t>iPS</a:t>
            </a:r>
            <a:r>
              <a:rPr lang="en-US" altLang="ja-JP" sz="1400" b="1" dirty="0">
                <a:latin typeface="BIZ UDPゴシック" panose="020B0400000000000000" pitchFamily="50" charset="-128"/>
                <a:ea typeface="BIZ UDPゴシック" panose="020B0400000000000000" pitchFamily="50" charset="-128"/>
              </a:rPr>
              <a:t> Cells for the Future</a:t>
            </a:r>
            <a:r>
              <a:rPr lang="ja-JP" altLang="en-US" sz="1400" b="1" dirty="0">
                <a:latin typeface="BIZ UDPゴシック" panose="020B0400000000000000" pitchFamily="50" charset="-128"/>
                <a:ea typeface="BIZ UDPゴシック" panose="020B0400000000000000" pitchFamily="50" charset="-128"/>
              </a:rPr>
              <a:t>」の展示出展</a:t>
            </a:r>
            <a:endParaRPr lang="en-US" altLang="ja-JP" sz="1400" b="1"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D418A4C-DEDF-43E7-B25C-2580D7C76881}"/>
              </a:ext>
            </a:extLst>
          </p:cNvPr>
          <p:cNvSpPr/>
          <p:nvPr/>
        </p:nvSpPr>
        <p:spPr>
          <a:xfrm>
            <a:off x="7456766" y="4617727"/>
            <a:ext cx="1918265" cy="44108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a:t>
            </a:r>
            <a:r>
              <a:rPr lang="en-US" altLang="ja-JP" sz="1000" dirty="0" err="1">
                <a:solidFill>
                  <a:schemeClr val="tx1"/>
                </a:solidFill>
                <a:latin typeface="BIZ UDPゴシック" panose="020B0400000000000000" pitchFamily="50" charset="-128"/>
                <a:ea typeface="BIZ UDPゴシック" panose="020B0400000000000000" pitchFamily="50" charset="-128"/>
              </a:rPr>
              <a:t>iPS</a:t>
            </a:r>
            <a:r>
              <a:rPr lang="en-US" altLang="ja-JP" sz="1000" dirty="0">
                <a:solidFill>
                  <a:schemeClr val="tx1"/>
                </a:solidFill>
                <a:latin typeface="BIZ UDPゴシック" panose="020B0400000000000000" pitchFamily="50" charset="-128"/>
                <a:ea typeface="BIZ UDPゴシック" panose="020B0400000000000000" pitchFamily="50" charset="-128"/>
              </a:rPr>
              <a:t> Cells for the Future</a:t>
            </a:r>
            <a:r>
              <a:rPr lang="ja-JP" altLang="en-US" sz="1000" dirty="0">
                <a:solidFill>
                  <a:schemeClr val="tx1"/>
                </a:solidFill>
                <a:latin typeface="BIZ UDPゴシック" panose="020B0400000000000000" pitchFamily="50" charset="-128"/>
                <a:ea typeface="BIZ UDPゴシック" panose="020B0400000000000000" pitchFamily="50" charset="-128"/>
              </a:rPr>
              <a:t>」の展示全景　</a:t>
            </a:r>
          </a:p>
        </p:txBody>
      </p:sp>
      <p:pic>
        <p:nvPicPr>
          <p:cNvPr id="39" name="図 38">
            <a:extLst>
              <a:ext uri="{FF2B5EF4-FFF2-40B4-BE49-F238E27FC236}">
                <a16:creationId xmlns:a16="http://schemas.microsoft.com/office/drawing/2014/main" id="{57508FC5-753F-4727-9714-BF15B50069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7861" y="3233028"/>
            <a:ext cx="2091531" cy="1423011"/>
          </a:xfrm>
          <a:prstGeom prst="rect">
            <a:avLst/>
          </a:prstGeom>
        </p:spPr>
      </p:pic>
      <p:sp>
        <p:nvSpPr>
          <p:cNvPr id="40" name="TextBox 4">
            <a:extLst>
              <a:ext uri="{FF2B5EF4-FFF2-40B4-BE49-F238E27FC236}">
                <a16:creationId xmlns:a16="http://schemas.microsoft.com/office/drawing/2014/main" id="{E1E60F91-0AE5-4870-9B1E-3D6DD4657D55}"/>
              </a:ext>
            </a:extLst>
          </p:cNvPr>
          <p:cNvSpPr txBox="1"/>
          <p:nvPr/>
        </p:nvSpPr>
        <p:spPr>
          <a:xfrm>
            <a:off x="473793" y="5499508"/>
            <a:ext cx="6461428" cy="647959"/>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pPr marL="92075" indent="-92075"/>
            <a:r>
              <a:rPr lang="ja-JP" altLang="en-US" sz="1200" dirty="0">
                <a:latin typeface="BIZ UDPゴシック" panose="020B0400000000000000" pitchFamily="50" charset="-128"/>
                <a:ea typeface="BIZ UDPゴシック" panose="020B0400000000000000" pitchFamily="50" charset="-128"/>
              </a:rPr>
              <a:t>・</a:t>
            </a:r>
            <a:r>
              <a:rPr lang="en-US" altLang="ja-JP" sz="1200" dirty="0" err="1">
                <a:latin typeface="BIZ UDPゴシック" panose="020B0400000000000000" pitchFamily="50" charset="-128"/>
                <a:ea typeface="BIZ UDPゴシック" panose="020B0400000000000000" pitchFamily="50" charset="-128"/>
              </a:rPr>
              <a:t>iPS</a:t>
            </a:r>
            <a:r>
              <a:rPr lang="ja-JP" altLang="en-US" sz="1200" dirty="0">
                <a:latin typeface="BIZ UDPゴシック" panose="020B0400000000000000" pitchFamily="50" charset="-128"/>
                <a:ea typeface="BIZ UDPゴシック" panose="020B0400000000000000" pitchFamily="50" charset="-128"/>
              </a:rPr>
              <a:t>細胞から作製した実物の心筋シートや、</a:t>
            </a:r>
            <a:r>
              <a:rPr lang="en-US" altLang="ja-JP" sz="1200" dirty="0" err="1">
                <a:latin typeface="BIZ UDPゴシック" panose="020B0400000000000000" pitchFamily="50" charset="-128"/>
                <a:ea typeface="BIZ UDPゴシック" panose="020B0400000000000000" pitchFamily="50" charset="-128"/>
              </a:rPr>
              <a:t>iPS</a:t>
            </a:r>
            <a:r>
              <a:rPr lang="ja-JP" altLang="en-US" sz="1200" dirty="0">
                <a:latin typeface="BIZ UDPゴシック" panose="020B0400000000000000" pitchFamily="50" charset="-128"/>
                <a:ea typeface="BIZ UDPゴシック" panose="020B0400000000000000" pitchFamily="50" charset="-128"/>
              </a:rPr>
              <a:t>細胞の力をシンボリックに紹介する「生きる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心臓モデル」など、再生医療展示「</a:t>
            </a:r>
            <a:r>
              <a:rPr lang="en-US" altLang="ja-JP" sz="1200" dirty="0" err="1">
                <a:latin typeface="BIZ UDPゴシック" panose="020B0400000000000000" pitchFamily="50" charset="-128"/>
                <a:ea typeface="BIZ UDPゴシック" panose="020B0400000000000000" pitchFamily="50" charset="-128"/>
              </a:rPr>
              <a:t>iPS</a:t>
            </a:r>
            <a:r>
              <a:rPr lang="en-US" altLang="ja-JP" sz="1200" dirty="0">
                <a:latin typeface="BIZ UDPゴシック" panose="020B0400000000000000" pitchFamily="50" charset="-128"/>
                <a:ea typeface="BIZ UDPゴシック" panose="020B0400000000000000" pitchFamily="50" charset="-128"/>
              </a:rPr>
              <a:t> Cells for the Future</a:t>
            </a:r>
            <a:r>
              <a:rPr lang="ja-JP" altLang="en-US" sz="1200" dirty="0">
                <a:latin typeface="BIZ UDPゴシック" panose="020B0400000000000000" pitchFamily="50" charset="-128"/>
                <a:ea typeface="BIZ UDPゴシック" panose="020B0400000000000000" pitchFamily="50" charset="-128"/>
              </a:rPr>
              <a:t>」を大阪ヘルスケアパビリオンに展示出展し、万博会期中、大阪・関西の再生医療のポテンシャルを国内外に発信</a:t>
            </a:r>
            <a:endParaRPr lang="en-US" altLang="ja-JP" sz="1200" dirty="0">
              <a:latin typeface="BIZ UDPゴシック" panose="020B0400000000000000" pitchFamily="50" charset="-128"/>
              <a:ea typeface="BIZ UDPゴシック" panose="020B0400000000000000" pitchFamily="50" charset="-128"/>
            </a:endParaRPr>
          </a:p>
        </p:txBody>
      </p:sp>
      <p:sp>
        <p:nvSpPr>
          <p:cNvPr id="41" name="TextBox 4">
            <a:extLst>
              <a:ext uri="{FF2B5EF4-FFF2-40B4-BE49-F238E27FC236}">
                <a16:creationId xmlns:a16="http://schemas.microsoft.com/office/drawing/2014/main" id="{EC8CC9D4-1819-444C-BFAB-C1F8F14A58E9}"/>
              </a:ext>
            </a:extLst>
          </p:cNvPr>
          <p:cNvSpPr txBox="1"/>
          <p:nvPr/>
        </p:nvSpPr>
        <p:spPr>
          <a:xfrm>
            <a:off x="350351" y="3674720"/>
            <a:ext cx="9609178" cy="309404"/>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r>
              <a:rPr lang="ja-JP" altLang="en-US" sz="1400" b="1" dirty="0">
                <a:latin typeface="BIZ UDPゴシック" panose="020B0400000000000000" pitchFamily="50" charset="-128"/>
                <a:ea typeface="BIZ UDPゴシック" panose="020B0400000000000000" pitchFamily="50" charset="-128"/>
              </a:rPr>
              <a:t>▶</a:t>
            </a:r>
            <a:r>
              <a:rPr lang="en-US" altLang="ja-JP" sz="1400" b="1" dirty="0" err="1">
                <a:latin typeface="BIZ UDPゴシック" panose="020B0400000000000000" pitchFamily="50" charset="-128"/>
                <a:ea typeface="BIZ UDPゴシック" panose="020B0400000000000000" pitchFamily="50" charset="-128"/>
              </a:rPr>
              <a:t>Nakanoshima</a:t>
            </a:r>
            <a:r>
              <a:rPr lang="en-US" altLang="ja-JP" sz="1400" b="1" dirty="0">
                <a:latin typeface="BIZ UDPゴシック" panose="020B0400000000000000" pitchFamily="50" charset="-128"/>
                <a:ea typeface="BIZ UDPゴシック" panose="020B0400000000000000" pitchFamily="50" charset="-128"/>
              </a:rPr>
              <a:t> </a:t>
            </a:r>
            <a:r>
              <a:rPr lang="en-US" altLang="ja-JP" sz="1400" b="1" dirty="0" err="1">
                <a:latin typeface="BIZ UDPゴシック" panose="020B0400000000000000" pitchFamily="50" charset="-128"/>
                <a:ea typeface="BIZ UDPゴシック" panose="020B0400000000000000" pitchFamily="50" charset="-128"/>
              </a:rPr>
              <a:t>Qross</a:t>
            </a:r>
            <a:r>
              <a:rPr lang="ja-JP" altLang="en-US" sz="1400" b="1" dirty="0">
                <a:latin typeface="BIZ UDPゴシック" panose="020B0400000000000000" pitchFamily="50" charset="-128"/>
                <a:ea typeface="BIZ UDPゴシック" panose="020B0400000000000000" pitchFamily="50" charset="-128"/>
              </a:rPr>
              <a:t>における再生医療の実装化に向けた取組の進展</a:t>
            </a:r>
          </a:p>
        </p:txBody>
      </p:sp>
      <p:sp>
        <p:nvSpPr>
          <p:cNvPr id="42" name="TextBox 4">
            <a:extLst>
              <a:ext uri="{FF2B5EF4-FFF2-40B4-BE49-F238E27FC236}">
                <a16:creationId xmlns:a16="http://schemas.microsoft.com/office/drawing/2014/main" id="{08DD8183-72F0-498A-8393-54308938F032}"/>
              </a:ext>
            </a:extLst>
          </p:cNvPr>
          <p:cNvSpPr txBox="1"/>
          <p:nvPr/>
        </p:nvSpPr>
        <p:spPr>
          <a:xfrm>
            <a:off x="418318" y="3797650"/>
            <a:ext cx="6397649" cy="1355845"/>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endParaRPr lang="en-US" altLang="ja-JP" sz="1200" dirty="0">
              <a:latin typeface="BIZ UDPゴシック" panose="020B0400000000000000" pitchFamily="50" charset="-128"/>
              <a:ea typeface="BIZ UDPゴシック" panose="020B0400000000000000" pitchFamily="50" charset="-128"/>
            </a:endParaRPr>
          </a:p>
          <a:p>
            <a:pPr marL="92075" indent="-92075"/>
            <a:r>
              <a:rPr lang="ja-JP" altLang="en-US" sz="1200" b="0" i="0" u="none" strike="noStrike" baseline="0" dirty="0">
                <a:latin typeface="BIZ UDPゴシック" panose="020B0400000000000000" pitchFamily="50" charset="-128"/>
                <a:ea typeface="BIZ UDPゴシック" panose="020B0400000000000000" pitchFamily="50" charset="-128"/>
              </a:rPr>
              <a:t>・国内外の患者が、再生医療に容易にアクセスできる環境整備として、</a:t>
            </a:r>
            <a:r>
              <a:rPr lang="en-US" altLang="ja-JP" sz="1200" b="0" i="0" u="none" strike="noStrike" baseline="0" dirty="0" err="1">
                <a:latin typeface="BIZ UDPゴシック" panose="020B0400000000000000" pitchFamily="50" charset="-128"/>
                <a:ea typeface="BIZ UDPゴシック" panose="020B0400000000000000" pitchFamily="50" charset="-128"/>
              </a:rPr>
              <a:t>Nakanoshima</a:t>
            </a:r>
            <a:r>
              <a:rPr lang="en-US" altLang="ja-JP" sz="1200" b="0" i="0" u="none" strike="noStrike" baseline="0" dirty="0">
                <a:latin typeface="BIZ UDPゴシック" panose="020B0400000000000000" pitchFamily="50" charset="-128"/>
                <a:ea typeface="BIZ UDPゴシック" panose="020B0400000000000000" pitchFamily="50" charset="-128"/>
              </a:rPr>
              <a:t> </a:t>
            </a:r>
            <a:r>
              <a:rPr lang="en-US" altLang="ja-JP" sz="1200" b="0" i="0" u="none" strike="noStrike" baseline="0" dirty="0" err="1">
                <a:latin typeface="BIZ UDPゴシック" panose="020B0400000000000000" pitchFamily="50" charset="-128"/>
                <a:ea typeface="BIZ UDPゴシック" panose="020B0400000000000000" pitchFamily="50" charset="-128"/>
              </a:rPr>
              <a:t>Qross</a:t>
            </a:r>
            <a:r>
              <a:rPr lang="ja-JP" altLang="en-US" sz="1200" b="0" i="0" u="none" strike="noStrike" baseline="0" dirty="0">
                <a:latin typeface="BIZ UDPゴシック" panose="020B0400000000000000" pitchFamily="50" charset="-128"/>
                <a:ea typeface="BIZ UDPゴシック" panose="020B0400000000000000" pitchFamily="50" charset="-128"/>
              </a:rPr>
              <a:t>の入居企業</a:t>
            </a:r>
            <a:r>
              <a:rPr lang="en-US" altLang="ja-JP" sz="1200" b="0" i="0" u="none" strike="noStrike" baseline="0" dirty="0">
                <a:latin typeface="BIZ UDPゴシック" panose="020B0400000000000000" pitchFamily="50" charset="-128"/>
                <a:ea typeface="BIZ UDPゴシック" panose="020B0400000000000000" pitchFamily="50" charset="-128"/>
              </a:rPr>
              <a:t>2</a:t>
            </a:r>
            <a:r>
              <a:rPr lang="ja-JP" altLang="en-US" sz="1200" b="0" i="0" u="none" strike="noStrike" baseline="0" dirty="0">
                <a:latin typeface="BIZ UDPゴシック" panose="020B0400000000000000" pitchFamily="50" charset="-128"/>
                <a:ea typeface="BIZ UDPゴシック" panose="020B0400000000000000" pitchFamily="50" charset="-128"/>
              </a:rPr>
              <a:t>社が</a:t>
            </a:r>
            <a:r>
              <a:rPr lang="en-US" altLang="ja-JP" sz="1200" b="0" i="0" u="none" strike="noStrike" baseline="0" dirty="0" err="1">
                <a:latin typeface="BIZ UDPゴシック" panose="020B0400000000000000" pitchFamily="50" charset="-128"/>
                <a:ea typeface="BIZ UDPゴシック" panose="020B0400000000000000" pitchFamily="50" charset="-128"/>
              </a:rPr>
              <a:t>iPS</a:t>
            </a:r>
            <a:r>
              <a:rPr lang="ja-JP" altLang="en-US" sz="1200" b="0" i="0" u="none" strike="noStrike" baseline="0" dirty="0">
                <a:latin typeface="BIZ UDPゴシック" panose="020B0400000000000000" pitchFamily="50" charset="-128"/>
                <a:ea typeface="BIZ UDPゴシック" panose="020B0400000000000000" pitchFamily="50" charset="-128"/>
              </a:rPr>
              <a:t>細胞由来の再生医療等製品について製造販売の承認申請を</a:t>
            </a:r>
            <a:br>
              <a:rPr lang="en-US" altLang="ja-JP" sz="1200" b="0" i="0" u="none" strike="noStrike" baseline="0" dirty="0">
                <a:latin typeface="BIZ UDPゴシック" panose="020B0400000000000000" pitchFamily="50" charset="-128"/>
                <a:ea typeface="BIZ UDPゴシック" panose="020B0400000000000000" pitchFamily="50" charset="-128"/>
              </a:rPr>
            </a:br>
            <a:r>
              <a:rPr lang="ja-JP" altLang="en-US" sz="1200" b="0" i="0" u="none" strike="noStrike" baseline="0" dirty="0">
                <a:latin typeface="BIZ UDPゴシック" panose="020B0400000000000000" pitchFamily="50" charset="-128"/>
                <a:ea typeface="BIZ UDPゴシック" panose="020B0400000000000000" pitchFamily="50" charset="-128"/>
              </a:rPr>
              <a:t>行い、そのうちの</a:t>
            </a:r>
            <a:r>
              <a:rPr lang="en-US" altLang="ja-JP" sz="1200" b="0" i="0" u="none" strike="noStrike" baseline="0" dirty="0">
                <a:latin typeface="BIZ UDPゴシック" panose="020B0400000000000000" pitchFamily="50" charset="-128"/>
                <a:ea typeface="BIZ UDPゴシック" panose="020B0400000000000000" pitchFamily="50" charset="-128"/>
              </a:rPr>
              <a:t>1</a:t>
            </a:r>
            <a:r>
              <a:rPr lang="ja-JP" altLang="en-US" sz="1200" b="0" i="0" u="none" strike="noStrike" baseline="0" dirty="0">
                <a:latin typeface="BIZ UDPゴシック" panose="020B0400000000000000" pitchFamily="50" charset="-128"/>
                <a:ea typeface="BIZ UDPゴシック" panose="020B0400000000000000" pitchFamily="50" charset="-128"/>
              </a:rPr>
              <a:t>社が希少疾病用再生医療等製品の指定を受けた</a:t>
            </a:r>
            <a:endParaRPr lang="en-US" altLang="ja-JP" sz="1200" dirty="0">
              <a:latin typeface="BIZ UDPゴシック" panose="020B0400000000000000" pitchFamily="50" charset="-128"/>
              <a:ea typeface="BIZ UDPゴシック" panose="020B0400000000000000" pitchFamily="50" charset="-128"/>
            </a:endParaRPr>
          </a:p>
          <a:p>
            <a:pPr marL="92075" indent="-92075"/>
            <a:r>
              <a:rPr lang="ja-JP" altLang="en-US" sz="1200" b="0" i="0" u="none" strike="noStrike" baseline="0" dirty="0">
                <a:latin typeface="BIZ UDPゴシック" panose="020B0400000000000000" pitchFamily="50" charset="-128"/>
                <a:ea typeface="BIZ UDPゴシック" panose="020B0400000000000000" pitchFamily="50" charset="-128"/>
              </a:rPr>
              <a:t>・</a:t>
            </a:r>
            <a:r>
              <a:rPr lang="en-US" altLang="ja-JP" sz="1200" b="0" i="0" u="none" strike="noStrike" baseline="0" dirty="0">
                <a:latin typeface="BIZ UDPゴシック" panose="020B0400000000000000" pitchFamily="50" charset="-128"/>
                <a:ea typeface="BIZ UDPゴシック" panose="020B0400000000000000" pitchFamily="50" charset="-128"/>
              </a:rPr>
              <a:t>my </a:t>
            </a:r>
            <a:r>
              <a:rPr lang="en-US" altLang="ja-JP" sz="1200" b="0" i="0" u="none" strike="noStrike" baseline="0" dirty="0" err="1">
                <a:latin typeface="BIZ UDPゴシック" panose="020B0400000000000000" pitchFamily="50" charset="-128"/>
                <a:ea typeface="BIZ UDPゴシック" panose="020B0400000000000000" pitchFamily="50" charset="-128"/>
              </a:rPr>
              <a:t>iPS</a:t>
            </a:r>
            <a:r>
              <a:rPr lang="ja-JP" altLang="en-US" sz="1200" b="0" i="0" u="none" strike="noStrike" baseline="0" dirty="0">
                <a:latin typeface="BIZ UDPゴシック" panose="020B0400000000000000" pitchFamily="50" charset="-128"/>
                <a:ea typeface="BIZ UDPゴシック" panose="020B0400000000000000" pitchFamily="50" charset="-128"/>
              </a:rPr>
              <a:t>プロジェクトを推進する施設が開所するなど、実装化に向けた取組が進展</a:t>
            </a:r>
          </a:p>
          <a:p>
            <a:endParaRPr lang="en-US" altLang="ja-JP" sz="1000" b="1" dirty="0">
              <a:latin typeface="BIZ UDPゴシック" panose="020B0400000000000000" pitchFamily="50" charset="-128"/>
              <a:ea typeface="BIZ UDPゴシック" panose="020B0400000000000000" pitchFamily="50" charset="-128"/>
            </a:endParaRPr>
          </a:p>
          <a:p>
            <a:pPr algn="ctr"/>
            <a:endParaRPr lang="en-US" sz="1200" dirty="0">
              <a:latin typeface="BIZ UDPゴシック" panose="020B0400000000000000" pitchFamily="50" charset="-128"/>
              <a:ea typeface="BIZ UDPゴシック" panose="020B0400000000000000" pitchFamily="50" charset="-128"/>
              <a:cs typeface="Calibri"/>
            </a:endParaRPr>
          </a:p>
        </p:txBody>
      </p:sp>
      <p:sp>
        <p:nvSpPr>
          <p:cNvPr id="43" name="正方形/長方形 42">
            <a:extLst>
              <a:ext uri="{FF2B5EF4-FFF2-40B4-BE49-F238E27FC236}">
                <a16:creationId xmlns:a16="http://schemas.microsoft.com/office/drawing/2014/main" id="{DD951064-962A-47F7-BCA3-03A8723E9529}"/>
              </a:ext>
            </a:extLst>
          </p:cNvPr>
          <p:cNvSpPr/>
          <p:nvPr/>
        </p:nvSpPr>
        <p:spPr>
          <a:xfrm>
            <a:off x="7156966" y="6360453"/>
            <a:ext cx="2513318" cy="16528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1000" dirty="0" err="1">
                <a:solidFill>
                  <a:schemeClr val="tx1"/>
                </a:solidFill>
                <a:latin typeface="BIZ UDPゴシック" panose="020B0400000000000000" pitchFamily="50" charset="-128"/>
                <a:ea typeface="BIZ UDPゴシック" panose="020B0400000000000000" pitchFamily="50" charset="-128"/>
              </a:rPr>
              <a:t>iPS</a:t>
            </a:r>
            <a:r>
              <a:rPr lang="ja-JP" altLang="en-US" sz="1000" dirty="0">
                <a:solidFill>
                  <a:schemeClr val="tx1"/>
                </a:solidFill>
                <a:latin typeface="BIZ UDPゴシック" panose="020B0400000000000000" pitchFamily="50" charset="-128"/>
                <a:ea typeface="BIZ UDPゴシック" panose="020B0400000000000000" pitchFamily="50" charset="-128"/>
              </a:rPr>
              <a:t>細胞から作製した実物の心筋シート</a:t>
            </a:r>
            <a:endParaRPr lang="ja-JP" altLang="en-US" sz="1000" dirty="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D79889DB-F626-4C61-99AB-DB174B9155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52042" y="5146560"/>
            <a:ext cx="1323167" cy="1176451"/>
          </a:xfrm>
          <a:prstGeom prst="rect">
            <a:avLst/>
          </a:prstGeom>
        </p:spPr>
      </p:pic>
    </p:spTree>
    <p:extLst>
      <p:ext uri="{BB962C8B-B14F-4D97-AF65-F5344CB8AC3E}">
        <p14:creationId xmlns:p14="http://schemas.microsoft.com/office/powerpoint/2010/main" val="271549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ホームベース 4">
            <a:extLst>
              <a:ext uri="{FF2B5EF4-FFF2-40B4-BE49-F238E27FC236}">
                <a16:creationId xmlns:a16="http://schemas.microsoft.com/office/drawing/2014/main" id="{37E78A32-E2EF-4723-857C-1C382F9D3C51}"/>
              </a:ext>
            </a:extLst>
          </p:cNvPr>
          <p:cNvSpPr/>
          <p:nvPr/>
        </p:nvSpPr>
        <p:spPr bwMode="gray">
          <a:xfrm>
            <a:off x="-17867" y="3431353"/>
            <a:ext cx="4955822"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E90E2DD1-FBA9-49AF-B275-6C964E5B52E9}"/>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a:solidFill>
                  <a:prstClr val="black"/>
                </a:solidFill>
                <a:latin typeface="BIZ UDPゴシック" panose="020B0400000000000000" pitchFamily="50" charset="-128"/>
                <a:ea typeface="BIZ UDPゴシック" panose="020B0400000000000000" pitchFamily="50" charset="-128"/>
              </a:rPr>
              <a:t>　</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sp>
        <p:nvSpPr>
          <p:cNvPr id="32" name="TextBox 4">
            <a:extLst>
              <a:ext uri="{FF2B5EF4-FFF2-40B4-BE49-F238E27FC236}">
                <a16:creationId xmlns:a16="http://schemas.microsoft.com/office/drawing/2014/main" id="{66F68C80-5FFE-47CF-9161-AC017C3E3F63}"/>
              </a:ext>
            </a:extLst>
          </p:cNvPr>
          <p:cNvSpPr txBox="1"/>
          <p:nvPr/>
        </p:nvSpPr>
        <p:spPr>
          <a:xfrm>
            <a:off x="231403" y="3118806"/>
            <a:ext cx="8072581" cy="1786732"/>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▶再生医療等産業化拠点における交流・共創を支援し</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新たなイノベーションを創出</a:t>
            </a:r>
            <a:endParaRPr kumimoji="0" lang="en-US" altLang="ja-JP" sz="1200" b="0" i="0" u="none" strike="dblStrike" kern="1200" cap="none" spc="0" normalizeH="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（大阪府未来の医療</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Qrossover</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プロジェクト補助金）</a:t>
            </a:r>
            <a:endPar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・一つ屋根の下に医療機関、企業、支援機関等が集積する</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Nakanoshima</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Qross</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の強みを活かし、</a:t>
            </a:r>
            <a:b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入居事業者同士が連携して行う共同研究や共同開発等を創出</a:t>
            </a:r>
            <a:endParaRPr kumimoji="0" lang="en-US" altLang="ja-JP" sz="12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採択件数</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件</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令和</a:t>
            </a:r>
            <a:r>
              <a:rPr lang="ja-JP" altLang="en-US" sz="1200" dirty="0">
                <a:latin typeface="BIZ UDPゴシック" panose="020B0400000000000000" pitchFamily="50" charset="-128"/>
                <a:ea typeface="BIZ UDPゴシック" panose="020B0400000000000000" pitchFamily="50" charset="-128"/>
              </a:rPr>
              <a:t>６</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年度</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１件</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令和７</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年度</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１件</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93663" marR="0" lvl="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採択事業者</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令和６</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年度</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ロート製薬株式会社</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共創事業者</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：４</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社</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93663" marR="0" lvl="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　　　　　　　　　　　　　　　　 治療</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対象の拡大につながる製剤の共同開発</a:t>
            </a:r>
            <a:endPar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令和７</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年度</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公益財団法人京都大学</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iPS</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細胞研究財団</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共創事業者</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４社</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93663" marR="0" lvl="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閉鎖空間での</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iPS</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細胞</a:t>
            </a:r>
            <a:r>
              <a:rPr kumimoji="0" lang="ja-JP" altLang="en-US" sz="12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系</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の製造とそのコストを削減するシステムの確立に向けた共同研究</a:t>
            </a:r>
            <a:endPar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77032BA3-17FD-4E62-ACB7-355DA3C958CA}"/>
              </a:ext>
            </a:extLst>
          </p:cNvPr>
          <p:cNvSpPr/>
          <p:nvPr/>
        </p:nvSpPr>
        <p:spPr>
          <a:xfrm>
            <a:off x="8093459" y="6797092"/>
            <a:ext cx="1660816" cy="27010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1000" dirty="0">
                <a:solidFill>
                  <a:schemeClr val="tx1"/>
                </a:solidFill>
                <a:ea typeface="BIZ UDPゴシック"/>
                <a:cs typeface="Calibri"/>
              </a:rPr>
              <a:t>拠点ツアー</a:t>
            </a:r>
          </a:p>
        </p:txBody>
      </p:sp>
      <p:sp>
        <p:nvSpPr>
          <p:cNvPr id="47" name="正方形/長方形 23">
            <a:extLst>
              <a:ext uri="{FF2B5EF4-FFF2-40B4-BE49-F238E27FC236}">
                <a16:creationId xmlns:a16="http://schemas.microsoft.com/office/drawing/2014/main" id="{CDE34CFA-6B1A-4576-84E7-BE6A6F7BEFDA}"/>
              </a:ext>
            </a:extLst>
          </p:cNvPr>
          <p:cNvSpPr/>
          <p:nvPr/>
        </p:nvSpPr>
        <p:spPr>
          <a:xfrm>
            <a:off x="8109283" y="5546722"/>
            <a:ext cx="1660816" cy="23343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1000" dirty="0">
                <a:solidFill>
                  <a:schemeClr val="tx1"/>
                </a:solidFill>
                <a:ea typeface="BIZ UDPゴシック"/>
                <a:cs typeface="Calibri"/>
              </a:rPr>
              <a:t>ビジネスマッチング</a:t>
            </a:r>
          </a:p>
        </p:txBody>
      </p:sp>
      <p:pic>
        <p:nvPicPr>
          <p:cNvPr id="50" name="Picture 11">
            <a:extLst>
              <a:ext uri="{FF2B5EF4-FFF2-40B4-BE49-F238E27FC236}">
                <a16:creationId xmlns:a16="http://schemas.microsoft.com/office/drawing/2014/main" id="{0CC0167A-27AF-4EE0-B057-DEDF8C0AB6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44566" y="5854376"/>
            <a:ext cx="1358602" cy="962192"/>
          </a:xfrm>
          <a:prstGeom prst="rect">
            <a:avLst/>
          </a:prstGeom>
        </p:spPr>
      </p:pic>
      <p:pic>
        <p:nvPicPr>
          <p:cNvPr id="54" name="Picture 14">
            <a:extLst>
              <a:ext uri="{FF2B5EF4-FFF2-40B4-BE49-F238E27FC236}">
                <a16:creationId xmlns:a16="http://schemas.microsoft.com/office/drawing/2014/main" id="{1FD7C056-2A3A-45F6-80DF-6F1304E1F7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566" y="4604292"/>
            <a:ext cx="1341342" cy="960910"/>
          </a:xfrm>
          <a:prstGeom prst="rect">
            <a:avLst/>
          </a:prstGeom>
        </p:spPr>
      </p:pic>
      <p:sp>
        <p:nvSpPr>
          <p:cNvPr id="24" name="テキスト ボックス 23">
            <a:extLst>
              <a:ext uri="{FF2B5EF4-FFF2-40B4-BE49-F238E27FC236}">
                <a16:creationId xmlns:a16="http://schemas.microsoft.com/office/drawing/2014/main" id="{595CFD18-1647-45A2-BEE7-DEA1EA1859AF}"/>
              </a:ext>
            </a:extLst>
          </p:cNvPr>
          <p:cNvSpPr txBox="1"/>
          <p:nvPr/>
        </p:nvSpPr>
        <p:spPr>
          <a:xfrm>
            <a:off x="8164245" y="4017660"/>
            <a:ext cx="1501983" cy="356923"/>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Nakanoshima</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en-US" altLang="ja-JP" sz="10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Qross</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提供</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zh-TW"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一般財団法人</a:t>
            </a:r>
            <a:br>
              <a:rPr kumimoji="0" lang="en-US" altLang="zh-TW"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b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zh-TW"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未来医療推進機構</a:t>
            </a:r>
            <a:endPar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0A66FDB6-BCAF-48C4-ADB0-D2F915369F0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05230" y="2774500"/>
            <a:ext cx="1020012" cy="1170134"/>
          </a:xfrm>
          <a:prstGeom prst="rect">
            <a:avLst/>
          </a:prstGeom>
          <a:ln w="53975">
            <a:noFill/>
          </a:ln>
        </p:spPr>
      </p:pic>
      <p:sp>
        <p:nvSpPr>
          <p:cNvPr id="28" name="ホームベース 4">
            <a:extLst>
              <a:ext uri="{FF2B5EF4-FFF2-40B4-BE49-F238E27FC236}">
                <a16:creationId xmlns:a16="http://schemas.microsoft.com/office/drawing/2014/main" id="{FCC97FBD-2A41-49AD-9C5A-39EDFC3DC132}"/>
              </a:ext>
            </a:extLst>
          </p:cNvPr>
          <p:cNvSpPr/>
          <p:nvPr/>
        </p:nvSpPr>
        <p:spPr bwMode="gray">
          <a:xfrm>
            <a:off x="133366" y="519522"/>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□再生医療等の産業化拠点</a:t>
            </a:r>
            <a:r>
              <a:rPr lang="en-US" altLang="ja-JP"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400" b="1" dirty="0">
                <a:solidFill>
                  <a:schemeClr val="tx1"/>
                </a:solidFill>
                <a:latin typeface="BIZ UDPゴシック" panose="020B0400000000000000" pitchFamily="50" charset="-128"/>
                <a:ea typeface="BIZ UDPゴシック" panose="020B0400000000000000" pitchFamily="50" charset="-128"/>
              </a:rPr>
              <a:t> </a:t>
            </a:r>
            <a:r>
              <a:rPr lang="en-US" altLang="ja-JP" sz="1400" b="1" dirty="0" err="1">
                <a:solidFill>
                  <a:schemeClr val="tx1"/>
                </a:solidFill>
                <a:latin typeface="BIZ UDPゴシック" panose="020B0400000000000000" pitchFamily="50" charset="-128"/>
                <a:ea typeface="BIZ UDPゴシック" panose="020B0400000000000000" pitchFamily="50" charset="-128"/>
              </a:rPr>
              <a:t>Qross</a:t>
            </a:r>
            <a:r>
              <a:rPr lang="en-US" altLang="ja-JP"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を核に産学官連携による共創・社会実装の仕組みを構築</a:t>
            </a:r>
          </a:p>
        </p:txBody>
      </p:sp>
      <p:sp>
        <p:nvSpPr>
          <p:cNvPr id="30" name="正方形/長方形 29">
            <a:extLst>
              <a:ext uri="{FF2B5EF4-FFF2-40B4-BE49-F238E27FC236}">
                <a16:creationId xmlns:a16="http://schemas.microsoft.com/office/drawing/2014/main" id="{A6300286-AE73-4F8B-89C0-7733E75FDDD3}"/>
              </a:ext>
            </a:extLst>
          </p:cNvPr>
          <p:cNvSpPr/>
          <p:nvPr/>
        </p:nvSpPr>
        <p:spPr>
          <a:xfrm>
            <a:off x="339120" y="1419867"/>
            <a:ext cx="9403424" cy="118713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a:r>
              <a:rPr lang="ja-JP" altLang="en-US" sz="1400" b="0" dirty="0">
                <a:solidFill>
                  <a:schemeClr val="tx1"/>
                </a:solidFill>
                <a:latin typeface="BIZ UDPゴシック" panose="020B0400000000000000" pitchFamily="50" charset="-128"/>
                <a:ea typeface="BIZ UDPゴシック" panose="020B0400000000000000" pitchFamily="50" charset="-128"/>
              </a:rPr>
              <a:t>・国内外の企業・研究所、専門人材等の集積に向けて</a:t>
            </a:r>
            <a:r>
              <a:rPr lang="en-US" altLang="ja-JP" sz="140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400" b="0" dirty="0">
                <a:solidFill>
                  <a:schemeClr val="tx1"/>
                </a:solidFill>
                <a:latin typeface="BIZ UDPゴシック" panose="020B0400000000000000" pitchFamily="50" charset="-128"/>
                <a:ea typeface="BIZ UDPゴシック" panose="020B0400000000000000" pitchFamily="50" charset="-128"/>
              </a:rPr>
              <a:t> </a:t>
            </a:r>
            <a:r>
              <a:rPr lang="en-US" altLang="ja-JP" sz="1400" b="0" dirty="0" err="1">
                <a:solidFill>
                  <a:schemeClr val="tx1"/>
                </a:solidFill>
                <a:latin typeface="BIZ UDPゴシック" panose="020B0400000000000000" pitchFamily="50" charset="-128"/>
                <a:ea typeface="BIZ UDPゴシック" panose="020B0400000000000000" pitchFamily="50" charset="-128"/>
              </a:rPr>
              <a:t>Qross</a:t>
            </a:r>
            <a:r>
              <a:rPr lang="ja-JP" altLang="en-US" sz="1400" b="0" dirty="0">
                <a:solidFill>
                  <a:schemeClr val="tx1"/>
                </a:solidFill>
                <a:latin typeface="BIZ UDPゴシック" panose="020B0400000000000000" pitchFamily="50" charset="-128"/>
                <a:ea typeface="BIZ UDPゴシック" panose="020B0400000000000000" pitchFamily="50" charset="-128"/>
              </a:rPr>
              <a:t>における国内外のクラスターとの</a:t>
            </a:r>
            <a:r>
              <a:rPr lang="en-US" altLang="ja-JP" sz="1400" b="0" dirty="0">
                <a:solidFill>
                  <a:schemeClr val="tx1"/>
                </a:solidFill>
                <a:latin typeface="BIZ UDPゴシック" panose="020B0400000000000000" pitchFamily="50" charset="-128"/>
                <a:ea typeface="BIZ UDPゴシック" panose="020B0400000000000000" pitchFamily="50" charset="-128"/>
              </a:rPr>
              <a:t>MOU</a:t>
            </a:r>
            <a:r>
              <a:rPr lang="ja-JP" altLang="en-US" sz="1400" b="0" dirty="0">
                <a:solidFill>
                  <a:schemeClr val="tx1"/>
                </a:solidFill>
                <a:latin typeface="BIZ UDPゴシック" panose="020B0400000000000000" pitchFamily="50" charset="-128"/>
                <a:ea typeface="BIZ UDPゴシック" panose="020B0400000000000000" pitchFamily="50" charset="-128"/>
              </a:rPr>
              <a:t>を締結（</a:t>
            </a:r>
            <a:r>
              <a:rPr lang="en-US" altLang="ja-JP" sz="1400" b="0" dirty="0">
                <a:solidFill>
                  <a:schemeClr val="tx1"/>
                </a:solidFill>
                <a:latin typeface="BIZ UDPゴシック" panose="020B0400000000000000" pitchFamily="50" charset="-128"/>
                <a:ea typeface="BIZ UDPゴシック" panose="020B0400000000000000" pitchFamily="50" charset="-128"/>
              </a:rPr>
              <a:t>18</a:t>
            </a:r>
            <a:r>
              <a:rPr lang="ja-JP" altLang="en-US" sz="1400" b="0" dirty="0">
                <a:solidFill>
                  <a:schemeClr val="tx1"/>
                </a:solidFill>
                <a:latin typeface="BIZ UDPゴシック" panose="020B0400000000000000" pitchFamily="50" charset="-128"/>
                <a:ea typeface="BIZ UDPゴシック" panose="020B0400000000000000" pitchFamily="50" charset="-128"/>
              </a:rPr>
              <a:t>件）</a:t>
            </a:r>
          </a:p>
          <a:p>
            <a:pPr marL="87313" indent="-87313"/>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400" b="0" dirty="0">
                <a:solidFill>
                  <a:schemeClr val="tx1"/>
                </a:solidFill>
                <a:latin typeface="BIZ UDPゴシック" panose="020B0400000000000000" pitchFamily="50" charset="-128"/>
                <a:ea typeface="BIZ UDPゴシック" panose="020B0400000000000000" pitchFamily="50" charset="-128"/>
              </a:rPr>
              <a:t> </a:t>
            </a:r>
            <a:r>
              <a:rPr lang="en-US" altLang="ja-JP" sz="1400" b="0" dirty="0" err="1">
                <a:solidFill>
                  <a:schemeClr val="tx1"/>
                </a:solidFill>
                <a:latin typeface="BIZ UDPゴシック" panose="020B0400000000000000" pitchFamily="50" charset="-128"/>
                <a:ea typeface="BIZ UDPゴシック" panose="020B0400000000000000" pitchFamily="50" charset="-128"/>
              </a:rPr>
              <a:t>Qross</a:t>
            </a:r>
            <a:r>
              <a:rPr lang="ja-JP" altLang="en-US" sz="1400" b="0" dirty="0">
                <a:solidFill>
                  <a:schemeClr val="tx1"/>
                </a:solidFill>
                <a:latin typeface="BIZ UDPゴシック" panose="020B0400000000000000" pitchFamily="50" charset="-128"/>
                <a:ea typeface="BIZ UDPゴシック" panose="020B0400000000000000" pitchFamily="50" charset="-128"/>
              </a:rPr>
              <a:t>におけるエコシステム構築に向けた支援プログラムの開始により、再生医療の産業化の重要なプレイヤーであるスタートアップ等を育成・集積</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7313" indent="-87313"/>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PMDA</a:t>
            </a:r>
            <a:r>
              <a:rPr lang="ja-JP" altLang="en-US" sz="1400" b="0" dirty="0">
                <a:solidFill>
                  <a:schemeClr val="tx1"/>
                </a:solidFill>
                <a:latin typeface="BIZ UDPゴシック" panose="020B0400000000000000" pitchFamily="50" charset="-128"/>
                <a:ea typeface="BIZ UDPゴシック" panose="020B0400000000000000" pitchFamily="50" charset="-128"/>
              </a:rPr>
              <a:t>関西支部の移転・入居</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21" name="TextBox 4">
            <a:extLst>
              <a:ext uri="{FF2B5EF4-FFF2-40B4-BE49-F238E27FC236}">
                <a16:creationId xmlns:a16="http://schemas.microsoft.com/office/drawing/2014/main" id="{D1DE3CF6-D7DC-40EC-BA86-C6B3023C1199}"/>
              </a:ext>
            </a:extLst>
          </p:cNvPr>
          <p:cNvSpPr txBox="1"/>
          <p:nvPr/>
        </p:nvSpPr>
        <p:spPr>
          <a:xfrm>
            <a:off x="231109" y="4860310"/>
            <a:ext cx="7604047" cy="1468696"/>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en-US" altLang="ja-JP" sz="1400" b="1"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Nakanoshima</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en-US" altLang="ja-JP" sz="1400" b="1"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Qross</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拠点ツアー</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テクニカルセミナー</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ビジネス交流会</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マッチングの実施</a:t>
            </a:r>
            <a:endPar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4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82563" marR="0" lvl="0" indent="-889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・万博を契機とする国内外からの来阪者を再生医療の実用化・産業化を進める</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Nakanoshima</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Qross</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の機能や取組を紹介する拠点ツアーを実施し、併せて、来訪者に対するセミナーやビジネス交流会等により共創を</a:t>
            </a:r>
            <a:b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促し、未来医療推進機構における</a:t>
            </a:r>
            <a:r>
              <a:rPr kumimoji="0"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国内外のクラスターとの</a:t>
            </a:r>
            <a:r>
              <a:rPr lang="en-US" altLang="ja-JP" sz="1200" dirty="0">
                <a:latin typeface="BIZ UDPゴシック" panose="020B0400000000000000" pitchFamily="50" charset="-128"/>
                <a:ea typeface="BIZ UDPゴシック" panose="020B0400000000000000" pitchFamily="50" charset="-128"/>
              </a:rPr>
              <a:t>MOU</a:t>
            </a:r>
            <a:r>
              <a:rPr kumimoji="0"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締結（</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18</a:t>
            </a:r>
            <a:r>
              <a:rPr kumimoji="0"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件</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）や企業等の新たなビジネスの</a:t>
            </a:r>
            <a:b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創出を支援</a:t>
            </a:r>
            <a:b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拠点ツアー・視察件数</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海外</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64</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件</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（849名）、</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国内</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30</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件</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（297</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名</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p>
          <a:p>
            <a:pPr marL="93663" marR="0" lvl="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セミナー件数</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：６</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件　ビジネス交流会等件数</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19</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件</a:t>
            </a:r>
            <a:endPar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3" name="TextBox 4">
            <a:extLst>
              <a:ext uri="{FF2B5EF4-FFF2-40B4-BE49-F238E27FC236}">
                <a16:creationId xmlns:a16="http://schemas.microsoft.com/office/drawing/2014/main" id="{3B365714-4626-4C41-AF02-727232528382}"/>
              </a:ext>
            </a:extLst>
          </p:cNvPr>
          <p:cNvSpPr txBox="1"/>
          <p:nvPr/>
        </p:nvSpPr>
        <p:spPr>
          <a:xfrm>
            <a:off x="289030" y="6377883"/>
            <a:ext cx="6695448" cy="678736"/>
          </a:xfrm>
          <a:prstGeom prst="rect">
            <a:avLst/>
          </a:prstGeom>
          <a:noFill/>
        </p:spPr>
        <p:txBody>
          <a:bodyPr rot="0" spcFirstLastPara="0" vertOverflow="overflow" horzOverflow="overflow" vert="horz" wrap="square" lIns="93052" tIns="46526" rIns="93052" bIns="46526" numCol="1" spcCol="0" rtlCol="0" fromWordArt="0" anchor="t" anchorCtr="0" forceAA="0" compatLnSpc="1">
            <a:prstTxWarp prst="textNoShape">
              <a:avLst/>
            </a:prstTxWarp>
            <a:spAutoFit/>
          </a:bodyPr>
          <a:lstStyle/>
          <a:p>
            <a:r>
              <a:rPr lang="ja-JP" altLang="en-US" sz="1400" b="1" dirty="0">
                <a:latin typeface="BIZ UDPゴシック" panose="020B0400000000000000" pitchFamily="50" charset="-128"/>
                <a:ea typeface="BIZ UDPゴシック" panose="020B0400000000000000" pitchFamily="50" charset="-128"/>
              </a:rPr>
              <a:t>▶</a:t>
            </a:r>
            <a:r>
              <a:rPr lang="en-US" altLang="ja-JP" sz="1400" b="1" dirty="0" err="1">
                <a:latin typeface="BIZ UDPゴシック" panose="020B0400000000000000" pitchFamily="50" charset="-128"/>
                <a:ea typeface="BIZ UDPゴシック" panose="020B0400000000000000" pitchFamily="50" charset="-128"/>
              </a:rPr>
              <a:t>Nakanoshima</a:t>
            </a:r>
            <a:r>
              <a:rPr lang="en-US" altLang="ja-JP" sz="1400" b="1" dirty="0">
                <a:latin typeface="BIZ UDPゴシック" panose="020B0400000000000000" pitchFamily="50" charset="-128"/>
                <a:ea typeface="BIZ UDPゴシック" panose="020B0400000000000000" pitchFamily="50" charset="-128"/>
              </a:rPr>
              <a:t> </a:t>
            </a:r>
            <a:r>
              <a:rPr lang="en-US" altLang="ja-JP" sz="1400" b="1" dirty="0" err="1">
                <a:latin typeface="BIZ UDPゴシック" panose="020B0400000000000000" pitchFamily="50" charset="-128"/>
                <a:ea typeface="BIZ UDPゴシック" panose="020B0400000000000000" pitchFamily="50" charset="-128"/>
              </a:rPr>
              <a:t>Qross</a:t>
            </a:r>
            <a:r>
              <a:rPr lang="ja-JP" altLang="en-US" sz="1400" b="1" dirty="0">
                <a:latin typeface="BIZ UDPゴシック" panose="020B0400000000000000" pitchFamily="50" charset="-128"/>
                <a:ea typeface="BIZ UDPゴシック" panose="020B0400000000000000" pitchFamily="50" charset="-128"/>
              </a:rPr>
              <a:t>における最先端治療への貢献</a:t>
            </a:r>
            <a:endParaRPr lang="en-US" sz="14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（例）免疫細胞による白血病治療（</a:t>
            </a:r>
            <a:r>
              <a:rPr lang="en-US" altLang="ja-JP" sz="1200" dirty="0">
                <a:latin typeface="BIZ UDPゴシック" panose="020B0400000000000000" pitchFamily="50" charset="-128"/>
                <a:ea typeface="BIZ UDPゴシック" panose="020B0400000000000000" pitchFamily="50" charset="-128"/>
              </a:rPr>
              <a:t>CAR-T </a:t>
            </a:r>
            <a:r>
              <a:rPr lang="ja-JP" altLang="en-US" sz="1200" dirty="0">
                <a:latin typeface="BIZ UDPゴシック" panose="020B0400000000000000" pitchFamily="50" charset="-128"/>
                <a:ea typeface="BIZ UDPゴシック" panose="020B0400000000000000" pitchFamily="50" charset="-128"/>
              </a:rPr>
              <a:t>細胞療法）：開発製造を展開予定</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ロボット手術：ダヴィンチ提供企業が入居、西日本最大の トレーニングセンターを開設</a:t>
            </a:r>
            <a:endParaRPr lang="en-US" sz="1200" dirty="0">
              <a:latin typeface="BIZ UDPゴシック" panose="020B0400000000000000" pitchFamily="50" charset="-128"/>
              <a:ea typeface="BIZ UDPゴシック" panose="020B0400000000000000" pitchFamily="50" charset="-128"/>
            </a:endParaRPr>
          </a:p>
        </p:txBody>
      </p:sp>
      <p:sp>
        <p:nvSpPr>
          <p:cNvPr id="18" name="楕円 17">
            <a:extLst>
              <a:ext uri="{FF2B5EF4-FFF2-40B4-BE49-F238E27FC236}">
                <a16:creationId xmlns:a16="http://schemas.microsoft.com/office/drawing/2014/main" id="{DE1D6AA0-F4B0-4401-9337-A5EB20079F89}"/>
              </a:ext>
            </a:extLst>
          </p:cNvPr>
          <p:cNvSpPr/>
          <p:nvPr/>
        </p:nvSpPr>
        <p:spPr>
          <a:xfrm>
            <a:off x="211724" y="811016"/>
            <a:ext cx="8712143" cy="54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楕円 19">
            <a:extLst>
              <a:ext uri="{FF2B5EF4-FFF2-40B4-BE49-F238E27FC236}">
                <a16:creationId xmlns:a16="http://schemas.microsoft.com/office/drawing/2014/main" id="{2686E35A-15DE-4F6B-A142-0722986603FA}"/>
              </a:ext>
            </a:extLst>
          </p:cNvPr>
          <p:cNvSpPr/>
          <p:nvPr/>
        </p:nvSpPr>
        <p:spPr>
          <a:xfrm>
            <a:off x="180312" y="945863"/>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成果（到達点）</a:t>
            </a:r>
          </a:p>
        </p:txBody>
      </p:sp>
      <p:sp>
        <p:nvSpPr>
          <p:cNvPr id="22" name="楕円 21">
            <a:extLst>
              <a:ext uri="{FF2B5EF4-FFF2-40B4-BE49-F238E27FC236}">
                <a16:creationId xmlns:a16="http://schemas.microsoft.com/office/drawing/2014/main" id="{1431CCAD-9E6B-4D85-AE51-911904461C5D}"/>
              </a:ext>
            </a:extLst>
          </p:cNvPr>
          <p:cNvSpPr/>
          <p:nvPr/>
        </p:nvSpPr>
        <p:spPr>
          <a:xfrm>
            <a:off x="180312" y="269080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sp>
        <p:nvSpPr>
          <p:cNvPr id="25" name="スライド番号プレースホルダー 1">
            <a:extLst>
              <a:ext uri="{FF2B5EF4-FFF2-40B4-BE49-F238E27FC236}">
                <a16:creationId xmlns:a16="http://schemas.microsoft.com/office/drawing/2014/main" id="{8087DF84-D3DC-4540-A492-D179F0954B27}"/>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8</a:t>
            </a:fld>
            <a:endParaRPr kumimoji="1" lang="ja-JP" altLang="en-US" dirty="0"/>
          </a:p>
        </p:txBody>
      </p:sp>
    </p:spTree>
    <p:extLst>
      <p:ext uri="{BB962C8B-B14F-4D97-AF65-F5344CB8AC3E}">
        <p14:creationId xmlns:p14="http://schemas.microsoft.com/office/powerpoint/2010/main" val="82421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4">
            <a:extLst>
              <a:ext uri="{FF2B5EF4-FFF2-40B4-BE49-F238E27FC236}">
                <a16:creationId xmlns:a16="http://schemas.microsoft.com/office/drawing/2014/main" id="{9F84C234-0846-4075-9A81-2344F7AB4A7E}"/>
              </a:ext>
            </a:extLst>
          </p:cNvPr>
          <p:cNvSpPr/>
          <p:nvPr/>
        </p:nvSpPr>
        <p:spPr bwMode="gray">
          <a:xfrm>
            <a:off x="133366" y="283220"/>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□再生医療の社会受容性の向上</a:t>
            </a:r>
          </a:p>
        </p:txBody>
      </p:sp>
      <p:sp>
        <p:nvSpPr>
          <p:cNvPr id="19" name="正方形/長方形 18">
            <a:extLst>
              <a:ext uri="{FF2B5EF4-FFF2-40B4-BE49-F238E27FC236}">
                <a16:creationId xmlns:a16="http://schemas.microsoft.com/office/drawing/2014/main" id="{E90E2DD1-FBA9-49AF-B275-6C964E5B52E9}"/>
              </a:ext>
            </a:extLst>
          </p:cNvPr>
          <p:cNvSpPr/>
          <p:nvPr/>
        </p:nvSpPr>
        <p:spPr>
          <a:xfrm>
            <a:off x="180312" y="2786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ライフサイエンス　</a:t>
            </a:r>
            <a:r>
              <a:rPr kumimoji="1" lang="ja-JP" altLang="en-US" sz="1600">
                <a:solidFill>
                  <a:prstClr val="black"/>
                </a:solidFill>
                <a:latin typeface="BIZ UDPゴシック" panose="020B0400000000000000" pitchFamily="50" charset="-128"/>
                <a:ea typeface="BIZ UDPゴシック" panose="020B0400000000000000" pitchFamily="50" charset="-128"/>
              </a:rPr>
              <a:t>　</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sp>
        <p:nvSpPr>
          <p:cNvPr id="23" name="楕円 22">
            <a:extLst>
              <a:ext uri="{FF2B5EF4-FFF2-40B4-BE49-F238E27FC236}">
                <a16:creationId xmlns:a16="http://schemas.microsoft.com/office/drawing/2014/main" id="{BD97BC13-BBCE-4563-852A-73E5B6D97FB0}"/>
              </a:ext>
            </a:extLst>
          </p:cNvPr>
          <p:cNvSpPr/>
          <p:nvPr/>
        </p:nvSpPr>
        <p:spPr>
          <a:xfrm flipV="1">
            <a:off x="180312" y="590896"/>
            <a:ext cx="279082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E21AE8C-4801-4D3B-B78E-FC32F55E104D}"/>
              </a:ext>
            </a:extLst>
          </p:cNvPr>
          <p:cNvSpPr/>
          <p:nvPr/>
        </p:nvSpPr>
        <p:spPr>
          <a:xfrm>
            <a:off x="133366" y="689814"/>
            <a:ext cx="2267464" cy="3811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a:latin typeface="BIZ UDPゴシック" panose="020B0400000000000000" pitchFamily="50" charset="-128"/>
                <a:ea typeface="BIZ UDPゴシック" panose="020B0400000000000000" pitchFamily="50" charset="-128"/>
              </a:rPr>
              <a:t>成果（到達点）</a:t>
            </a:r>
          </a:p>
        </p:txBody>
      </p:sp>
      <p:sp>
        <p:nvSpPr>
          <p:cNvPr id="26" name="楕円 25">
            <a:extLst>
              <a:ext uri="{FF2B5EF4-FFF2-40B4-BE49-F238E27FC236}">
                <a16:creationId xmlns:a16="http://schemas.microsoft.com/office/drawing/2014/main" id="{00F05E7C-28A9-4BEC-B77B-DCDC66C14469}"/>
              </a:ext>
            </a:extLst>
          </p:cNvPr>
          <p:cNvSpPr/>
          <p:nvPr/>
        </p:nvSpPr>
        <p:spPr>
          <a:xfrm>
            <a:off x="133366" y="1838359"/>
            <a:ext cx="2171833" cy="381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35" name="正方形/長方形 34">
            <a:extLst>
              <a:ext uri="{FF2B5EF4-FFF2-40B4-BE49-F238E27FC236}">
                <a16:creationId xmlns:a16="http://schemas.microsoft.com/office/drawing/2014/main" id="{97F33FD2-4F25-4C83-A11E-956B0A950AC4}"/>
              </a:ext>
            </a:extLst>
          </p:cNvPr>
          <p:cNvSpPr/>
          <p:nvPr/>
        </p:nvSpPr>
        <p:spPr>
          <a:xfrm>
            <a:off x="320235" y="1130102"/>
            <a:ext cx="9384666" cy="629177"/>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・大阪のライフサイエンス分野のポテンシャルを、未来の医療</a:t>
            </a:r>
            <a:r>
              <a:rPr lang="en-US" altLang="ja-JP" sz="1400" b="0" dirty="0">
                <a:solidFill>
                  <a:schemeClr val="tx1"/>
                </a:solidFill>
                <a:latin typeface="BIZ UDPゴシック" panose="020B0400000000000000" pitchFamily="50" charset="-128"/>
                <a:ea typeface="BIZ UDPゴシック" panose="020B0400000000000000" pitchFamily="50" charset="-128"/>
              </a:rPr>
              <a:t>EXPO</a:t>
            </a:r>
            <a:r>
              <a:rPr lang="ja-JP" altLang="en-US" sz="1400" b="0" dirty="0">
                <a:solidFill>
                  <a:schemeClr val="tx1"/>
                </a:solidFill>
                <a:latin typeface="BIZ UDPゴシック" panose="020B0400000000000000" pitchFamily="50" charset="-128"/>
                <a:ea typeface="BIZ UDPゴシック" panose="020B0400000000000000" pitchFamily="50" charset="-128"/>
              </a:rPr>
              <a:t>や国際見本市でのブース出展等を通じて国内外に</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b="0" dirty="0">
                <a:solidFill>
                  <a:schemeClr val="tx1"/>
                </a:solidFill>
                <a:latin typeface="BIZ UDPゴシック" panose="020B0400000000000000" pitchFamily="50" charset="-128"/>
                <a:ea typeface="BIZ UDPゴシック" panose="020B0400000000000000" pitchFamily="50" charset="-128"/>
              </a:rPr>
              <a:t>発信</a:t>
            </a:r>
            <a:endParaRPr lang="en-US" altLang="ja-JP" sz="1400" b="0" strike="sngStrike" dirty="0">
              <a:solidFill>
                <a:schemeClr val="accent5"/>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721AD007-1B26-491E-8DA5-6BDD08F95F26}"/>
              </a:ext>
            </a:extLst>
          </p:cNvPr>
          <p:cNvSpPr/>
          <p:nvPr/>
        </p:nvSpPr>
        <p:spPr>
          <a:xfrm>
            <a:off x="231048" y="2219479"/>
            <a:ext cx="7581436" cy="48081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▶未来の医療</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EXPO</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国際シンポジウム</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3</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 </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大阪・関西のライフサイエンスのポテンシャルと</a:t>
            </a:r>
            <a:r>
              <a:rPr kumimoji="1" lang="en-US" altLang="ja-JP" sz="12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Nakanoshima</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en-US" altLang="ja-JP" sz="12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Qross</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の魅力を国内外に発信する</a:t>
            </a:r>
            <a:b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シンポジウムを開催</a:t>
            </a:r>
            <a:b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参加者数：</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60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７名（会場 国内６２名 海外８名、オンライン 国内２１３名 海外２２４名）</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▶未来の医療</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EXPO</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展示・ミニイベント</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0" lang="en-US" altLang="ja-JP" sz="12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Nakanoshima</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0" lang="en-US" altLang="ja-JP" sz="12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Qross</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を万博の会場外パビリオンと見立て、未来医療への興味・関心を深める展示</a:t>
            </a:r>
            <a:b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NQ</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 （</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4</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13</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13</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日）を開催</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177800" marR="0" lvl="0" indent="-84138"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0" lang="en-US" altLang="ja-JP" sz="12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Nakanoshima</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0" lang="en-US" altLang="ja-JP" sz="12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Qross</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から再生医療をはじめとする未来医療の情報を発信するため、</a:t>
            </a:r>
            <a:b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小学生から高校生を対象にイベントを実施</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参加者数：</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173</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名（全</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6</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回実施）</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ミニイベントへの参加者数</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▶第</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回大阪・未来医療フォーラム</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3</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未来医療の現状や将来の可能性などについて、理解を深め、実用化への道筋を議論するフォーラムを開催　</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参加者数：５０９名（会場</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70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名、オンライン４３９名）</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▶国内外メディア向け勉強会</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9</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25</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未来医療に関する取組を世界の多くの方に情報発信するため、国内外の報道関係者に向けた勉強会を開催　</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参加者数：</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名（国内</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14</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名、海外</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6</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Japan Health</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による海外への発信</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6</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25</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27</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kumimoji="0" lang="ja-JP" altLang="en-US" sz="12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万博を契機に大阪へ誘致した</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医療・ヘルスケア関連の国際見本市「</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Japan Health</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」において、</a:t>
            </a:r>
            <a:b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大阪のライフサイエンス分野のポテンシャル等を発信</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スタートアップ等のプレゼンテーション実施回数：</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19</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回（約</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190</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名参加）　など</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▶海外とのビジネス交流（</a:t>
            </a:r>
            <a:r>
              <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BIO International Convention</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6</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16</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19</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a:t>
            </a: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endPar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世界最大のバイオ見本市（米国）でブース出展を行い、大阪・関西のライフサイエンスの強みを世界へ発信</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3663" marR="0" lvl="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海外企業等とのパートナリング面談実施件数：</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55</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件</a:t>
            </a:r>
            <a:r>
              <a:rPr kumimoji="0" lang="ja-JP" altLang="en-US" sz="120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海外クラスター（カナダ・モントリオール）との</a:t>
            </a:r>
            <a:r>
              <a:rPr lang="en-US" altLang="ja-JP" sz="1200" dirty="0">
                <a:solidFill>
                  <a:schemeClr val="tx1"/>
                </a:solidFill>
                <a:latin typeface="BIZ UDPゴシック" panose="020B0400000000000000" pitchFamily="50" charset="-128"/>
                <a:ea typeface="BIZ UDPゴシック" panose="020B0400000000000000" pitchFamily="50" charset="-128"/>
              </a:rPr>
              <a:t>MOU</a:t>
            </a:r>
            <a:r>
              <a:rPr lang="ja-JP" altLang="en-US" sz="1200" dirty="0">
                <a:solidFill>
                  <a:schemeClr val="tx1"/>
                </a:solidFill>
                <a:latin typeface="BIZ UDPゴシック" panose="020B0400000000000000" pitchFamily="50" charset="-128"/>
                <a:ea typeface="BIZ UDPゴシック" panose="020B0400000000000000" pitchFamily="50" charset="-128"/>
              </a:rPr>
              <a:t>締結</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buFont typeface="Wingdings" panose="05000000000000000000" pitchFamily="2" charset="2"/>
              <a:buNone/>
            </a:pP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3">
            <a:extLst>
              <a:ext uri="{FF2B5EF4-FFF2-40B4-BE49-F238E27FC236}">
                <a16:creationId xmlns:a16="http://schemas.microsoft.com/office/drawing/2014/main" id="{C6F5BA1B-04B0-4273-9BCD-3F7B505A3FA5}"/>
              </a:ext>
            </a:extLst>
          </p:cNvPr>
          <p:cNvSpPr/>
          <p:nvPr/>
        </p:nvSpPr>
        <p:spPr>
          <a:xfrm>
            <a:off x="7738532" y="3023518"/>
            <a:ext cx="1984087"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900" dirty="0">
                <a:solidFill>
                  <a:schemeClr val="tx1"/>
                </a:solidFill>
                <a:ea typeface="BIZ UDPゴシック"/>
                <a:cs typeface="Calibri"/>
              </a:rPr>
              <a:t>国際シンポジウム</a:t>
            </a:r>
          </a:p>
          <a:p>
            <a:pPr algn="ctr"/>
            <a:endParaRPr lang="ja-JP" altLang="en-US" sz="1050" dirty="0">
              <a:solidFill>
                <a:schemeClr val="tx1"/>
              </a:solidFill>
              <a:latin typeface="BIZ UDPゴシック" panose="020B0400000000000000" pitchFamily="50" charset="-128"/>
              <a:ea typeface="BIZ UDPゴシック"/>
            </a:endParaRPr>
          </a:p>
        </p:txBody>
      </p:sp>
      <p:pic>
        <p:nvPicPr>
          <p:cNvPr id="28" name="Picture 16">
            <a:extLst>
              <a:ext uri="{FF2B5EF4-FFF2-40B4-BE49-F238E27FC236}">
                <a16:creationId xmlns:a16="http://schemas.microsoft.com/office/drawing/2014/main" id="{894A987C-748E-4803-A3EB-1AECC241EC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8533" y="1941826"/>
            <a:ext cx="1984087" cy="1051250"/>
          </a:xfrm>
          <a:prstGeom prst="rect">
            <a:avLst/>
          </a:prstGeom>
        </p:spPr>
      </p:pic>
      <p:pic>
        <p:nvPicPr>
          <p:cNvPr id="29" name="Picture 36">
            <a:extLst>
              <a:ext uri="{FF2B5EF4-FFF2-40B4-BE49-F238E27FC236}">
                <a16:creationId xmlns:a16="http://schemas.microsoft.com/office/drawing/2014/main" id="{4324A493-85A2-4CE6-847C-D1CEE12ED9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15442" y="4478096"/>
            <a:ext cx="1998696" cy="1048568"/>
          </a:xfrm>
          <a:prstGeom prst="rect">
            <a:avLst/>
          </a:prstGeom>
        </p:spPr>
      </p:pic>
      <p:pic>
        <p:nvPicPr>
          <p:cNvPr id="30" name="Picture 34">
            <a:extLst>
              <a:ext uri="{FF2B5EF4-FFF2-40B4-BE49-F238E27FC236}">
                <a16:creationId xmlns:a16="http://schemas.microsoft.com/office/drawing/2014/main" id="{D1A7C5CD-121D-49B2-9483-68C8C06C794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22746" y="5767863"/>
            <a:ext cx="1991392" cy="1053644"/>
          </a:xfrm>
          <a:prstGeom prst="rect">
            <a:avLst/>
          </a:prstGeom>
        </p:spPr>
      </p:pic>
      <p:sp>
        <p:nvSpPr>
          <p:cNvPr id="46" name="正方形/長方形 45">
            <a:extLst>
              <a:ext uri="{FF2B5EF4-FFF2-40B4-BE49-F238E27FC236}">
                <a16:creationId xmlns:a16="http://schemas.microsoft.com/office/drawing/2014/main" id="{2D706715-9722-4A82-BC53-DB1A4C1C88C7}"/>
              </a:ext>
            </a:extLst>
          </p:cNvPr>
          <p:cNvSpPr/>
          <p:nvPr/>
        </p:nvSpPr>
        <p:spPr>
          <a:xfrm>
            <a:off x="7738822" y="5543263"/>
            <a:ext cx="1949717" cy="31425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900" dirty="0">
                <a:solidFill>
                  <a:schemeClr val="tx1"/>
                </a:solidFill>
                <a:latin typeface="BIZ UDPゴシック" panose="020B0400000000000000" pitchFamily="50" charset="-128"/>
                <a:ea typeface="BIZ UDPゴシック" panose="020B0400000000000000" pitchFamily="50" charset="-128"/>
              </a:rPr>
              <a:t>Japan Health（府ブース）</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a:endParaRPr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7BDCAABD-2727-4432-AD45-AA0DA7265406}"/>
              </a:ext>
            </a:extLst>
          </p:cNvPr>
          <p:cNvSpPr/>
          <p:nvPr/>
        </p:nvSpPr>
        <p:spPr>
          <a:xfrm>
            <a:off x="7755184" y="7033578"/>
            <a:ext cx="1949717" cy="4571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900" dirty="0">
                <a:solidFill>
                  <a:schemeClr val="tx1"/>
                </a:solidFill>
                <a:latin typeface="BIZ UDPゴシック" panose="020B0400000000000000" pitchFamily="50" charset="-128"/>
                <a:ea typeface="BIZ UDPゴシック" panose="020B0400000000000000" pitchFamily="50" charset="-128"/>
              </a:rPr>
              <a:t>BIO International Convention （府ブース）</a:t>
            </a:r>
            <a:endParaRPr lang="en-US" sz="900" dirty="0">
              <a:solidFill>
                <a:schemeClr val="tx1"/>
              </a:solidFill>
              <a:latin typeface="BIZ UDPゴシック" panose="020B0400000000000000" pitchFamily="50" charset="-128"/>
              <a:ea typeface="BIZ UDPゴシック" panose="020B0400000000000000" pitchFamily="50" charset="-128"/>
            </a:endParaRPr>
          </a:p>
          <a:p>
            <a:pPr algn="ctr"/>
            <a:endParaRPr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48" name="正方形/長方形 22">
            <a:extLst>
              <a:ext uri="{FF2B5EF4-FFF2-40B4-BE49-F238E27FC236}">
                <a16:creationId xmlns:a16="http://schemas.microsoft.com/office/drawing/2014/main" id="{5E911BE4-1C12-4C08-9FDB-BE978917FCC7}"/>
              </a:ext>
            </a:extLst>
          </p:cNvPr>
          <p:cNvSpPr/>
          <p:nvPr/>
        </p:nvSpPr>
        <p:spPr>
          <a:xfrm>
            <a:off x="7601207" y="4201110"/>
            <a:ext cx="2233738" cy="28942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3052" tIns="46526" rIns="93052" bIns="46526" rtlCol="0" anchor="ctr"/>
          <a:lstStyle/>
          <a:p>
            <a:pPr algn="ctr"/>
            <a:r>
              <a:rPr lang="ja-JP" altLang="en-US" sz="900" dirty="0">
                <a:solidFill>
                  <a:schemeClr val="tx1"/>
                </a:solidFill>
                <a:ea typeface="BIZ UDPゴシック"/>
                <a:cs typeface="Calibri"/>
              </a:rPr>
              <a:t>ＮＱパビリオン</a:t>
            </a:r>
          </a:p>
        </p:txBody>
      </p:sp>
      <p:pic>
        <p:nvPicPr>
          <p:cNvPr id="49" name="Picture 7">
            <a:extLst>
              <a:ext uri="{FF2B5EF4-FFF2-40B4-BE49-F238E27FC236}">
                <a16:creationId xmlns:a16="http://schemas.microsoft.com/office/drawing/2014/main" id="{5209D410-4EE0-4518-960D-8D1B3604196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720744" y="3224056"/>
            <a:ext cx="1987030" cy="1009232"/>
          </a:xfrm>
          <a:prstGeom prst="rect">
            <a:avLst/>
          </a:prstGeom>
        </p:spPr>
      </p:pic>
      <p:sp>
        <p:nvSpPr>
          <p:cNvPr id="18" name="スライド番号プレースホルダー 1">
            <a:extLst>
              <a:ext uri="{FF2B5EF4-FFF2-40B4-BE49-F238E27FC236}">
                <a16:creationId xmlns:a16="http://schemas.microsoft.com/office/drawing/2014/main" id="{00A11794-CF0D-4D33-BBBA-261EE164B8D5}"/>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9</a:t>
            </a:fld>
            <a:endParaRPr kumimoji="1" lang="ja-JP" altLang="en-US" dirty="0"/>
          </a:p>
        </p:txBody>
      </p:sp>
    </p:spTree>
    <p:extLst>
      <p:ext uri="{BB962C8B-B14F-4D97-AF65-F5344CB8AC3E}">
        <p14:creationId xmlns:p14="http://schemas.microsoft.com/office/powerpoint/2010/main" val="119030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425009951"/>
              </p:ext>
            </p:extLst>
          </p:nvPr>
        </p:nvGraphicFramePr>
        <p:xfrm>
          <a:off x="313267" y="950753"/>
          <a:ext cx="9587042" cy="6045494"/>
        </p:xfrm>
        <a:graphic>
          <a:graphicData uri="http://schemas.openxmlformats.org/drawingml/2006/table">
            <a:tbl>
              <a:tblPr>
                <a:tableStyleId>{2D5ABB26-0587-4C30-8999-92F81FD0307C}</a:tableStyleId>
              </a:tblPr>
              <a:tblGrid>
                <a:gridCol w="2399453">
                  <a:extLst>
                    <a:ext uri="{9D8B030D-6E8A-4147-A177-3AD203B41FA5}">
                      <a16:colId xmlns:a16="http://schemas.microsoft.com/office/drawing/2014/main" val="901775203"/>
                    </a:ext>
                  </a:extLst>
                </a:gridCol>
                <a:gridCol w="3098800">
                  <a:extLst>
                    <a:ext uri="{9D8B030D-6E8A-4147-A177-3AD203B41FA5}">
                      <a16:colId xmlns:a16="http://schemas.microsoft.com/office/drawing/2014/main" val="2895380761"/>
                    </a:ext>
                  </a:extLst>
                </a:gridCol>
                <a:gridCol w="4088789">
                  <a:extLst>
                    <a:ext uri="{9D8B030D-6E8A-4147-A177-3AD203B41FA5}">
                      <a16:colId xmlns:a16="http://schemas.microsoft.com/office/drawing/2014/main" val="925580270"/>
                    </a:ext>
                  </a:extLst>
                </a:gridCol>
              </a:tblGrid>
              <a:tr h="5909716">
                <a:tc>
                  <a:txBody>
                    <a:bodyPr/>
                    <a:lstStyle/>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□健康長寿社会の実現</a:t>
                      </a:r>
                    </a:p>
                    <a:p>
                      <a:pPr marL="92075" lvl="0" indent="-92075" algn="l" defTabSz="443194">
                        <a:lnSpc>
                          <a:spcPct val="100000"/>
                        </a:lnSpc>
                        <a:spcBef>
                          <a:spcPts val="0"/>
                        </a:spcBef>
                        <a:spcAft>
                          <a:spcPts val="0"/>
                        </a:spcAft>
                        <a:buFont typeface="Arial" panose="020B0604020202020204" pitchFamily="34" charset="0"/>
                        <a:buNone/>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・万博等で実証された先端技術・サービス等の普及・活用により日常生活の中で自然と健康管理ができる社会の実現</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buFont typeface="Arial" panose="020B0604020202020204" pitchFamily="34" charset="0"/>
                        <a:buNone/>
                        <a:defRPr/>
                      </a:pPr>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buFont typeface="Arial" panose="020B0604020202020204" pitchFamily="34" charset="0"/>
                        <a:buNone/>
                        <a:defRPr/>
                      </a:pPr>
                      <a:r>
                        <a:rPr lang="ja-JP" altLang="en-US" sz="1100" b="0" dirty="0">
                          <a:solidFill>
                            <a:schemeClr val="tx1"/>
                          </a:solidFill>
                          <a:latin typeface="BIZ UDPゴシック" panose="020B0400000000000000" pitchFamily="50" charset="-128"/>
                          <a:ea typeface="BIZ UDPゴシック" panose="020B0400000000000000" pitchFamily="50" charset="-128"/>
                        </a:rPr>
                        <a:t>・次世代ヘルスケアサービスの裾野の拡大により、住民に健康増進に向けた多様な選択肢を提供</a:t>
                      </a:r>
                    </a:p>
                    <a:p>
                      <a:pPr marL="92075" indent="-92075" algn="l" defTabSz="443194">
                        <a:lnSpc>
                          <a:spcPct val="100000"/>
                        </a:lnSpc>
                        <a:spcBef>
                          <a:spcPts val="0"/>
                        </a:spcBef>
                        <a:spcAft>
                          <a:spcPts val="0"/>
                        </a:spcAft>
                        <a:buFont typeface="Arial" panose="020B0604020202020204" pitchFamily="34" charset="0"/>
                        <a:buNone/>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buFont typeface="Arial" panose="020B0604020202020204" pitchFamily="34" charset="0"/>
                        <a:buNone/>
                        <a:defRPr/>
                      </a:pPr>
                      <a:r>
                        <a:rPr lang="ja-JP" altLang="en-US" sz="1100" b="0" dirty="0">
                          <a:solidFill>
                            <a:schemeClr val="tx1"/>
                          </a:solidFill>
                          <a:latin typeface="BIZ UDPゴシック" panose="020B0400000000000000" pitchFamily="50" charset="-128"/>
                          <a:ea typeface="BIZ UDPゴシック" panose="020B0400000000000000" pitchFamily="50" charset="-128"/>
                        </a:rPr>
                        <a:t>・官民の多様な担い手による最先端の技術・サービスの実装が進む</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「スマートヘルスシティ」の実現</a:t>
                      </a:r>
                    </a:p>
                    <a:p>
                      <a:pPr marL="92075" indent="-92075" algn="l" defTabSz="443194">
                        <a:lnSpc>
                          <a:spcPct val="100000"/>
                        </a:lnSpc>
                        <a:spcBef>
                          <a:spcPts val="0"/>
                        </a:spcBef>
                        <a:spcAft>
                          <a:spcPts val="0"/>
                        </a:spcAft>
                        <a:buFont typeface="Arial" panose="020B0604020202020204" pitchFamily="34" charset="0"/>
                        <a:buNone/>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defTabSz="443194">
                        <a:lnSpc>
                          <a:spcPct val="100000"/>
                        </a:lnSpc>
                        <a:spcBef>
                          <a:spcPts val="0"/>
                        </a:spcBef>
                        <a:spcAft>
                          <a:spcPts val="0"/>
                        </a:spcAft>
                        <a:buFont typeface="Arial" panose="020B0604020202020204" pitchFamily="34" charset="0"/>
                        <a:buNone/>
                        <a:defRPr/>
                      </a:pPr>
                      <a:r>
                        <a:rPr lang="ja-JP" altLang="en-US" sz="1100" b="0" dirty="0">
                          <a:solidFill>
                            <a:schemeClr val="tx1"/>
                          </a:solidFill>
                          <a:latin typeface="BIZ UDPゴシック" panose="020B0400000000000000" pitchFamily="50" charset="-128"/>
                          <a:ea typeface="BIZ UDPゴシック" panose="020B0400000000000000" pitchFamily="50" charset="-128"/>
                        </a:rPr>
                        <a:t>・健都を核に、新たなヘルスケア産業を創出するエコシステムと、住民の健康に係る行動変容の好循環を実現</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77800" indent="-17780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□パーソナライズされた健康プログラムの実装（大阪ヘルスケアパビリオン）</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▶「カラダ測定ポッド」を活用した未来の医療・</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健康サービス等に関する様々な体験を提供</a:t>
                      </a:r>
                      <a:endParaRPr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□先端技術・サービス等の普及・活用の促進</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▶スマートヘルスアプリ・デバイスの社会実装</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スキームを創出</a:t>
                      </a:r>
                      <a:endParaRPr kumimoji="1"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▶万博会場等でのスタートアップ展示実施により、スマートヘルス分野のアプリ等の社会実装を促進</a:t>
                      </a:r>
                      <a:endPar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endPar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lvl="0" algn="l">
                        <a:lnSpc>
                          <a:spcPct val="100000"/>
                        </a:lnSpc>
                        <a:spcBef>
                          <a:spcPts val="0"/>
                        </a:spcBef>
                        <a:spcAft>
                          <a:spcPts val="0"/>
                        </a:spcAft>
                        <a:buNone/>
                      </a:pPr>
                      <a:r>
                        <a:rPr lang="ja-JP" altLang="en-US" sz="1200" b="1" i="0" u="none" strike="noStrike" noProof="0" dirty="0">
                          <a:solidFill>
                            <a:schemeClr val="tx1"/>
                          </a:solidFill>
                          <a:latin typeface="BIZ UDPゴシック" panose="020B0400000000000000" pitchFamily="50" charset="-128"/>
                          <a:ea typeface="BIZ UDPゴシック" panose="020B0400000000000000" pitchFamily="50" charset="-128"/>
                        </a:rPr>
                        <a:t>□住民の健康増進に向けた働きかけ</a:t>
                      </a:r>
                      <a:endPar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marL="87313" lvl="0" indent="-87313" algn="l">
                        <a:lnSpc>
                          <a:spcPct val="100000"/>
                        </a:lnSpc>
                        <a:spcBef>
                          <a:spcPts val="0"/>
                        </a:spcBef>
                        <a:spcAft>
                          <a:spcPts val="0"/>
                        </a:spcAft>
                        <a:buNone/>
                      </a:pP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▶万博での健康啓発イベントの実施</a:t>
                      </a:r>
                      <a:endPar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marL="87313" lvl="0" indent="-87313" algn="l">
                        <a:lnSpc>
                          <a:spcPct val="100000"/>
                        </a:lnSpc>
                        <a:spcBef>
                          <a:spcPts val="0"/>
                        </a:spcBef>
                        <a:spcAft>
                          <a:spcPts val="0"/>
                        </a:spcAft>
                        <a:buNone/>
                      </a:pP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▶「アスマイル」では、万博キャンペーン実施等により会員数</a:t>
                      </a:r>
                      <a:r>
                        <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rPr>
                        <a:t>49</a:t>
                      </a: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万人</a:t>
                      </a:r>
                      <a:br>
                        <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rPr>
                      </a:b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（令和７年</a:t>
                      </a:r>
                      <a:r>
                        <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rPr>
                        <a:t>11</a:t>
                      </a: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月時点）を獲得</a:t>
                      </a:r>
                      <a:endPar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marL="87313" lvl="0" indent="-87313" algn="l">
                        <a:lnSpc>
                          <a:spcPct val="100000"/>
                        </a:lnSpc>
                        <a:spcBef>
                          <a:spcPts val="0"/>
                        </a:spcBef>
                        <a:spcAft>
                          <a:spcPts val="0"/>
                        </a:spcAft>
                        <a:buNone/>
                      </a:pP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▶府民の健康意識向上と健康づくりへの行動</a:t>
                      </a:r>
                      <a:br>
                        <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rPr>
                      </a:b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変容を促進</a:t>
                      </a:r>
                      <a:endPar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lvl="0" algn="l">
                        <a:lnSpc>
                          <a:spcPct val="100000"/>
                        </a:lnSpc>
                        <a:spcBef>
                          <a:spcPts val="0"/>
                        </a:spcBef>
                        <a:spcAft>
                          <a:spcPts val="0"/>
                        </a:spcAft>
                        <a:buNone/>
                      </a:pPr>
                      <a:endParaRPr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lvl="0" algn="l">
                        <a:lnSpc>
                          <a:spcPct val="100000"/>
                        </a:lnSpc>
                        <a:spcBef>
                          <a:spcPts val="0"/>
                        </a:spcBef>
                        <a:spcAft>
                          <a:spcPts val="0"/>
                        </a:spcAft>
                        <a:buNone/>
                      </a:pPr>
                      <a:r>
                        <a:rPr lang="ja-JP" altLang="en-US" sz="1200" b="1" i="0" u="none" strike="noStrike" noProof="0" dirty="0">
                          <a:solidFill>
                            <a:schemeClr val="tx1"/>
                          </a:solidFill>
                          <a:latin typeface="BIZ UDPゴシック" panose="020B0400000000000000" pitchFamily="50" charset="-128"/>
                          <a:ea typeface="BIZ UDPゴシック" panose="020B0400000000000000" pitchFamily="50" charset="-128"/>
                        </a:rPr>
                        <a:t>□健都における</a:t>
                      </a:r>
                      <a:r>
                        <a:rPr lang="ja-JP" altLang="en-US" sz="1200" b="1" dirty="0">
                          <a:solidFill>
                            <a:schemeClr val="tx1"/>
                          </a:solidFill>
                          <a:latin typeface="BIZ UDPゴシック" panose="020B0400000000000000" pitchFamily="50" charset="-128"/>
                          <a:ea typeface="BIZ UDPゴシック" panose="020B0400000000000000" pitchFamily="50" charset="-128"/>
                        </a:rPr>
                        <a:t>実証</a:t>
                      </a:r>
                      <a:r>
                        <a:rPr lang="ja-JP" altLang="en-US" sz="1200" b="1" i="0" u="none" strike="noStrike" noProof="0" dirty="0">
                          <a:solidFill>
                            <a:schemeClr val="tx1"/>
                          </a:solidFill>
                          <a:latin typeface="BIZ UDPゴシック" panose="020B0400000000000000" pitchFamily="50" charset="-128"/>
                          <a:ea typeface="BIZ UDPゴシック" panose="020B0400000000000000" pitchFamily="50" charset="-128"/>
                        </a:rPr>
                        <a:t>と社会実装の促進</a:t>
                      </a:r>
                      <a:endParaRPr lang="en-US" altLang="ja-JP" sz="1200" b="1" i="0" u="none" strike="noStrike" noProof="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健都における社会実装の仕組みづくりを</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めざした「健都万博」を実施</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▶産学官民の共創によるライフサイエンス分野の</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技術･サービス等の開発と社会実装の仕組みを構築</a:t>
                      </a:r>
                    </a:p>
                    <a:p>
                      <a:pPr lvl="0" algn="l">
                        <a:lnSpc>
                          <a:spcPct val="100000"/>
                        </a:lnSpc>
                        <a:spcBef>
                          <a:spcPts val="0"/>
                        </a:spcBef>
                        <a:spcAft>
                          <a:spcPts val="0"/>
                        </a:spcAft>
                        <a:buNone/>
                      </a:pPr>
                      <a:endParaRPr kumimoji="1" lang="en-US" altLang="ja-JP" sz="1100" b="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200" b="1" u="none" dirty="0">
                          <a:solidFill>
                            <a:schemeClr val="tx1"/>
                          </a:solidFill>
                          <a:latin typeface="BIZ UDPゴシック" panose="020B0400000000000000" pitchFamily="50" charset="-128"/>
                          <a:ea typeface="BIZ UDPゴシック" panose="020B0400000000000000" pitchFamily="50" charset="-128"/>
                        </a:rPr>
                        <a:t>□</a:t>
                      </a:r>
                      <a:r>
                        <a:rPr lang="ja-JP" altLang="en-US" sz="1200" b="1" u="none" dirty="0">
                          <a:solidFill>
                            <a:schemeClr val="tx1"/>
                          </a:solidFill>
                          <a:latin typeface="BIZ UDPゴシック" panose="020B0400000000000000" pitchFamily="50" charset="-128"/>
                          <a:ea typeface="BIZ UDPゴシック" panose="020B0400000000000000" pitchFamily="50" charset="-128"/>
                        </a:rPr>
                        <a:t>「</a:t>
                      </a:r>
                      <a:r>
                        <a:rPr lang="en-US" altLang="ja-JP" sz="1200" b="1" i="0" u="none" strike="noStrike" noProof="0" dirty="0">
                          <a:solidFill>
                            <a:schemeClr val="tx1"/>
                          </a:solidFill>
                          <a:latin typeface="BIZ UDPゴシック" panose="020B0400000000000000" pitchFamily="50" charset="-128"/>
                          <a:ea typeface="BIZ UDPゴシック" panose="020B0400000000000000" pitchFamily="50" charset="-128"/>
                        </a:rPr>
                        <a:t>10</a:t>
                      </a:r>
                      <a:r>
                        <a:rPr lang="ja-JP" altLang="en-US" sz="1200" b="1" i="0" u="none" strike="noStrike" noProof="0" dirty="0">
                          <a:solidFill>
                            <a:schemeClr val="tx1"/>
                          </a:solidFill>
                          <a:latin typeface="BIZ UDPゴシック" panose="020B0400000000000000" pitchFamily="50" charset="-128"/>
                          <a:ea typeface="BIZ UDPゴシック" panose="020B0400000000000000" pitchFamily="50" charset="-128"/>
                        </a:rPr>
                        <a:t>歳若返り」プロジェクトの推進</a:t>
                      </a:r>
                      <a:endParaRPr kumimoji="1" lang="en-US" altLang="ja-JP" sz="1200" b="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先端技術</a:t>
                      </a: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を活用したヘルスケア体験イベントを　</a:t>
                      </a:r>
                      <a:endParaRPr kumimoji="0" lang="en-US"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92075" marR="0" lvl="0" indent="-92075" algn="l" defTabSz="914400" rtl="0" eaLnBrk="0" fontAlgn="base" latinLnBrk="0" hangingPunct="0">
                        <a:lnSpc>
                          <a:spcPct val="100000"/>
                        </a:lnSpc>
                        <a:spcBef>
                          <a:spcPct val="0"/>
                        </a:spcBef>
                        <a:spcAft>
                          <a:spcPct val="0"/>
                        </a:spcAft>
                        <a:buClrTx/>
                        <a:buSzTx/>
                        <a:tabLst/>
                      </a:pP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通じて、府民の健康意識向上と</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健康</a:t>
                      </a: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に向けた</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行動変容</a:t>
                      </a: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を</a:t>
                      </a: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促進 </a:t>
                      </a:r>
                    </a:p>
                    <a:p>
                      <a:pPr marL="92075" marR="0" lvl="0" indent="-92075" algn="l" defTabSz="914400" rtl="0" eaLnBrk="0" fontAlgn="base" latinLnBrk="0" hangingPunct="0">
                        <a:lnSpc>
                          <a:spcPct val="100000"/>
                        </a:lnSpc>
                        <a:spcBef>
                          <a:spcPct val="0"/>
                        </a:spcBef>
                        <a:spcAft>
                          <a:spcPct val="0"/>
                        </a:spcAft>
                        <a:buClrTx/>
                        <a:buSzTx/>
                        <a:tabLst/>
                      </a:pPr>
                      <a:r>
                        <a:rPr kumimoji="0" lang="ja-JP"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endParaRPr kumimoji="1" lang="ja-JP" altLang="en-US" sz="1100" b="0" u="sng"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2563" indent="-182563" defTabSz="465247">
                        <a:defRPr/>
                      </a:pPr>
                      <a:r>
                        <a:rPr lang="ja-JP" altLang="en-US" sz="1200" b="1" dirty="0">
                          <a:solidFill>
                            <a:schemeClr val="tx1"/>
                          </a:solidFill>
                          <a:latin typeface="BIZ UDPゴシック" panose="020B0400000000000000" pitchFamily="50" charset="-128"/>
                          <a:ea typeface="BIZ UDPゴシック" panose="020B0400000000000000" pitchFamily="50" charset="-128"/>
                        </a:rPr>
                        <a:t>□「ミライのヘルスケア活動サポート事業」の展開により、社会全体の健康増進に寄与</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indent="-92075" defTabSz="465247">
                        <a:defRPr/>
                      </a:pPr>
                      <a:r>
                        <a:rPr lang="ja-JP" altLang="en-US" sz="1100" b="0" dirty="0">
                          <a:solidFill>
                            <a:schemeClr val="tx1"/>
                          </a:solidFill>
                          <a:latin typeface="BIZ UDPゴシック" panose="020B0400000000000000" pitchFamily="50" charset="-128"/>
                          <a:ea typeface="BIZ UDPゴシック" panose="020B0400000000000000" pitchFamily="50" charset="-128"/>
                        </a:rPr>
                        <a:t>・「カラダ測定ポッド」を活用した測定サービスの提供など、</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パビリオンでの体験の仕組を継承する民間の健康サポート</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事業として展開</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182563" indent="-182563" defTabSz="465247">
                        <a:defRPr/>
                      </a:pPr>
                      <a:r>
                        <a:rPr lang="ja-JP" altLang="en-US" sz="1200" b="1" dirty="0">
                          <a:solidFill>
                            <a:schemeClr val="tx1"/>
                          </a:solidFill>
                          <a:latin typeface="BIZ UDPゴシック" panose="020B0400000000000000" pitchFamily="50" charset="-128"/>
                          <a:ea typeface="BIZ UDPゴシック" panose="020B0400000000000000" pitchFamily="50" charset="-128"/>
                        </a:rPr>
                        <a:t>□次世代スマートヘルスを活用したヘルスケア産業の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創出・育成</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indent="-92075"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30</a:t>
                      </a:r>
                      <a:r>
                        <a:rPr lang="ja-JP" altLang="en-US" sz="1100" dirty="0">
                          <a:solidFill>
                            <a:schemeClr val="tx1"/>
                          </a:solidFill>
                          <a:latin typeface="BIZ UDPゴシック" panose="020B0400000000000000" pitchFamily="50" charset="-128"/>
                          <a:ea typeface="BIZ UDPゴシック" panose="020B0400000000000000" pitchFamily="50" charset="-128"/>
                        </a:rPr>
                        <a:t>代から</a:t>
                      </a:r>
                      <a:r>
                        <a:rPr lang="en-US" altLang="ja-JP" sz="1100" dirty="0">
                          <a:solidFill>
                            <a:schemeClr val="tx1"/>
                          </a:solidFill>
                          <a:latin typeface="BIZ UDPゴシック" panose="020B0400000000000000" pitchFamily="50" charset="-128"/>
                          <a:ea typeface="BIZ UDPゴシック" panose="020B0400000000000000" pitchFamily="50" charset="-128"/>
                        </a:rPr>
                        <a:t>50</a:t>
                      </a:r>
                      <a:r>
                        <a:rPr lang="ja-JP" altLang="en-US" sz="1100" dirty="0">
                          <a:solidFill>
                            <a:schemeClr val="tx1"/>
                          </a:solidFill>
                          <a:latin typeface="BIZ UDPゴシック" panose="020B0400000000000000" pitchFamily="50" charset="-128"/>
                          <a:ea typeface="BIZ UDPゴシック" panose="020B0400000000000000" pitchFamily="50" charset="-128"/>
                        </a:rPr>
                        <a:t>代の職場での健康づくりに向けた</a:t>
                      </a:r>
                      <a:r>
                        <a:rPr lang="en-US" altLang="ja-JP" sz="1100" dirty="0">
                          <a:solidFill>
                            <a:schemeClr val="tx1"/>
                          </a:solidFill>
                          <a:latin typeface="BIZ UDPゴシック" panose="020B0400000000000000" pitchFamily="50" charset="-128"/>
                          <a:ea typeface="BIZ UDPゴシック" panose="020B0400000000000000" pitchFamily="50" charset="-128"/>
                        </a:rPr>
                        <a:t>PHR</a:t>
                      </a:r>
                      <a:r>
                        <a:rPr lang="ja-JP" altLang="en-US" sz="1100" dirty="0">
                          <a:solidFill>
                            <a:schemeClr val="tx1"/>
                          </a:solidFill>
                          <a:latin typeface="BIZ UDPゴシック" panose="020B0400000000000000" pitchFamily="50" charset="-128"/>
                          <a:ea typeface="BIZ UDPゴシック" panose="020B0400000000000000" pitchFamily="50" charset="-128"/>
                        </a:rPr>
                        <a:t>活用</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モデルを確立、企業・健康保険組合などを通じて、</a:t>
                      </a:r>
                      <a:r>
                        <a:rPr lang="en-US" altLang="ja-JP"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chemeClr val="tx1"/>
                          </a:solidFill>
                          <a:latin typeface="BIZ UDPゴシック" panose="020B0400000000000000" pitchFamily="50" charset="-128"/>
                          <a:ea typeface="BIZ UDPゴシック" panose="020B0400000000000000" pitchFamily="50" charset="-128"/>
                        </a:rPr>
                        <a:t>働く時間も含めた未病・予防のための行動変容を伴走支援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indent="-92075"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AI</a:t>
                      </a:r>
                      <a:r>
                        <a:rPr lang="ja-JP" altLang="en-US" sz="1100" dirty="0">
                          <a:solidFill>
                            <a:schemeClr val="tx1"/>
                          </a:solidFill>
                          <a:latin typeface="BIZ UDPゴシック" panose="020B0400000000000000" pitchFamily="50" charset="-128"/>
                          <a:ea typeface="BIZ UDPゴシック" panose="020B0400000000000000" pitchFamily="50" charset="-128"/>
                        </a:rPr>
                        <a:t>技術を活用した医療の高度化支援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indent="-92075"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・介護ロボット・人間洗濯機等最先端技術の活用等ロボット産業の振興</a:t>
                      </a:r>
                      <a:endParaRPr lang="en-US" altLang="ja-JP" sz="400" dirty="0">
                        <a:solidFill>
                          <a:schemeClr val="tx1"/>
                        </a:solidFill>
                        <a:latin typeface="BIZ UDPゴシック" panose="020B0400000000000000" pitchFamily="50" charset="-128"/>
                        <a:ea typeface="BIZ UDPゴシック" panose="020B0400000000000000" pitchFamily="50" charset="-128"/>
                      </a:endParaRPr>
                    </a:p>
                    <a:p>
                      <a:pPr marL="92075" indent="-92075">
                        <a:buFont typeface="Wingdings" panose="05000000000000000000" pitchFamily="2" charset="2"/>
                        <a:buNone/>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□健康寿命の延伸に向けた取組を推進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indent="-92075">
                        <a:buFont typeface="Wingdings" panose="05000000000000000000" pitchFamily="2" charset="2"/>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・健活</a:t>
                      </a:r>
                      <a:r>
                        <a:rPr kumimoji="1" lang="en-US" altLang="ja-JP" sz="110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dirty="0">
                          <a:solidFill>
                            <a:schemeClr val="tx1"/>
                          </a:solidFill>
                          <a:latin typeface="BIZ UDPゴシック" panose="020B0400000000000000" pitchFamily="50" charset="-128"/>
                          <a:ea typeface="BIZ UDPゴシック" panose="020B0400000000000000" pitchFamily="50" charset="-128"/>
                        </a:rPr>
                        <a:t>ソング・ダンス及びおおさか</a:t>
                      </a:r>
                      <a:r>
                        <a:rPr kumimoji="1" lang="en-US" altLang="ja-JP" sz="1100" dirty="0">
                          <a:solidFill>
                            <a:schemeClr val="tx1"/>
                          </a:solidFill>
                          <a:latin typeface="BIZ UDPゴシック" panose="020B0400000000000000" pitchFamily="50" charset="-128"/>
                          <a:ea typeface="BIZ UDPゴシック" panose="020B0400000000000000" pitchFamily="50" charset="-128"/>
                        </a:rPr>
                        <a:t>EXPO</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ヘルシーメニューを核としたプロモーションやおおさか健活大使による</a:t>
                      </a:r>
                      <a:r>
                        <a:rPr kumimoji="1" lang="en-US" altLang="ja-JP" sz="1100" dirty="0">
                          <a:solidFill>
                            <a:schemeClr val="tx1"/>
                          </a:solidFill>
                          <a:latin typeface="BIZ UDPゴシック" panose="020B0400000000000000" pitchFamily="50" charset="-128"/>
                          <a:ea typeface="BIZ UDPゴシック" panose="020B0400000000000000" pitchFamily="50" charset="-128"/>
                        </a:rPr>
                        <a:t>PR</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92075" indent="-92075">
                        <a:buFont typeface="Wingdings" panose="05000000000000000000" pitchFamily="2" charset="2"/>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・データヘルス分野における産学官の共創による未病・予防施策の推進　</a:t>
                      </a:r>
                    </a:p>
                    <a:p>
                      <a:pPr marL="92075" indent="-92075">
                        <a:buFont typeface="Wingdings" panose="05000000000000000000" pitchFamily="2" charset="2"/>
                        <a:buNone/>
                      </a:pPr>
                      <a:r>
                        <a:rPr kumimoji="1"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・アカデミアにおける</a:t>
                      </a:r>
                      <a:r>
                        <a:rPr kumimoji="1" lang="en-US" altLang="ja-JP" sz="1100" b="0" i="0" u="none" strike="noStrike" noProof="0" dirty="0">
                          <a:solidFill>
                            <a:schemeClr val="tx1"/>
                          </a:solidFill>
                          <a:latin typeface="BIZ UDPゴシック" panose="020B0400000000000000" pitchFamily="50" charset="-128"/>
                          <a:ea typeface="BIZ UDPゴシック" panose="020B0400000000000000" pitchFamily="50" charset="-128"/>
                        </a:rPr>
                        <a:t>ICT</a:t>
                      </a:r>
                      <a:r>
                        <a:rPr kumimoji="1"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を活用した次世代リビングのあり方の研究の促進</a:t>
                      </a:r>
                      <a:endParaRPr lang="en-US" altLang="ja-JP" sz="400" b="0" i="0" u="none" strike="noStrike" noProof="0" dirty="0">
                        <a:solidFill>
                          <a:schemeClr val="tx1"/>
                        </a:solidFill>
                        <a:ea typeface="BIZ UDPゴシック"/>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200" b="1" i="0" u="none" strike="noStrike" noProof="0" dirty="0">
                          <a:solidFill>
                            <a:schemeClr val="tx1"/>
                          </a:solidFill>
                          <a:latin typeface="BIZ UDPゴシック" panose="020B0400000000000000" pitchFamily="50" charset="-128"/>
                          <a:ea typeface="BIZ UDPゴシック" panose="020B0400000000000000" pitchFamily="50" charset="-128"/>
                        </a:rPr>
                        <a:t>□健都において住民参加型の実証事業を推進</a:t>
                      </a:r>
                      <a:endParaRPr lang="en-US" altLang="ja-JP" sz="1100" b="0" i="0" u="none" strike="noStrike" noProof="0" dirty="0">
                        <a:solidFill>
                          <a:schemeClr val="tx1"/>
                        </a:solidFill>
                        <a:ea typeface="BIZ UDPゴシック"/>
                      </a:endParaRPr>
                    </a:p>
                    <a:p>
                      <a:pPr marL="92075" marR="0" lvl="0" indent="-92075" algn="l" defTabSz="465247" rtl="0" eaLnBrk="1" fontAlgn="auto" latinLnBrk="0" hangingPunct="1">
                        <a:lnSpc>
                          <a:spcPct val="100000"/>
                        </a:lnSpc>
                        <a:spcBef>
                          <a:spcPts val="0"/>
                        </a:spcBef>
                        <a:spcAft>
                          <a:spcPts val="0"/>
                        </a:spcAft>
                        <a:buClrTx/>
                        <a:buSzTx/>
                        <a:buFontTx/>
                        <a:buNone/>
                        <a:tabLst/>
                        <a:defRPr/>
                      </a:pPr>
                      <a:r>
                        <a:rPr lang="ja-JP" altLang="en-US" sz="1100" b="0" i="0" u="none" strike="noStrike" noProof="0" dirty="0">
                          <a:solidFill>
                            <a:schemeClr val="tx1"/>
                          </a:solidFill>
                          <a:ea typeface="BIZ UDPゴシック"/>
                        </a:rPr>
                        <a:t>・</a:t>
                      </a:r>
                      <a:r>
                        <a:rPr lang="ja-JP" altLang="ja-JP" sz="1100" b="0" i="0" u="none" strike="noStrike" noProof="0" dirty="0">
                          <a:solidFill>
                            <a:schemeClr val="tx1"/>
                          </a:solidFill>
                          <a:ea typeface="BIZ UDPゴシック"/>
                        </a:rPr>
                        <a:t>健都における新産業の創出と新たなライフスタイルの創造の</a:t>
                      </a:r>
                      <a:br>
                        <a:rPr lang="en-US" altLang="ja-JP" sz="1100" b="0" i="0" u="none" strike="noStrike" noProof="0" dirty="0">
                          <a:solidFill>
                            <a:schemeClr val="tx1"/>
                          </a:solidFill>
                          <a:ea typeface="BIZ UDPゴシック"/>
                        </a:rPr>
                      </a:br>
                      <a:r>
                        <a:rPr lang="ja-JP" altLang="ja-JP" sz="1100" b="0" i="0" u="none" strike="noStrike" noProof="0" dirty="0">
                          <a:solidFill>
                            <a:schemeClr val="tx1"/>
                          </a:solidFill>
                          <a:ea typeface="BIZ UDPゴシック"/>
                        </a:rPr>
                        <a:t>好循環の実現に向け、</a:t>
                      </a:r>
                      <a:r>
                        <a:rPr lang="ja-JP" altLang="en-US" sz="1100" b="0" i="0" u="none" strike="noStrike" noProof="0" dirty="0">
                          <a:solidFill>
                            <a:schemeClr val="tx1"/>
                          </a:solidFill>
                          <a:ea typeface="BIZ UDPゴシック"/>
                        </a:rPr>
                        <a:t>ライフサイエンス分野での</a:t>
                      </a:r>
                      <a:r>
                        <a:rPr lang="ja-JP" altLang="ja-JP" sz="1100" b="0" i="0" u="none" strike="noStrike" noProof="0" dirty="0">
                          <a:solidFill>
                            <a:schemeClr val="tx1"/>
                          </a:solidFill>
                          <a:ea typeface="BIZ UDPゴシック"/>
                        </a:rPr>
                        <a:t>住民参加型の実証事業を推進</a:t>
                      </a:r>
                      <a:endParaRPr lang="en-US" altLang="ja-JP" sz="400" b="0" i="0" u="none" strike="noStrike" noProof="0" dirty="0">
                        <a:solidFill>
                          <a:schemeClr val="tx1"/>
                        </a:solidFill>
                        <a:ea typeface="BIZ UDPゴシック"/>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ライフサイエンス・ヘルスケア分野における国際会議の</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開催（再掲）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・保健医療分野に関する各国の知見の共有や参加者の対話等を通じて、「いのち輝く」持続可能な国際社会を共創</a:t>
                      </a:r>
                      <a:r>
                        <a:rPr kumimoji="1" lang="ja-JP" altLang="en-US" sz="1100" dirty="0">
                          <a:solidFill>
                            <a:schemeClr val="tx1"/>
                          </a:solidFill>
                          <a:latin typeface="BIZ UDPゴシック" panose="020B0400000000000000" pitchFamily="50" charset="-128"/>
                          <a:ea typeface="BIZ UDPゴシック" panose="020B0400000000000000" pitchFamily="50" charset="-128"/>
                        </a:rPr>
                        <a:t>するとともに関連ビジネス及び産業の集積と成長を促進</a:t>
                      </a:r>
                      <a:endParaRPr lang="ja-JP" altLang="ja-JP" sz="1100" dirty="0">
                        <a:solidFill>
                          <a:schemeClr val="tx1"/>
                        </a:solidFill>
                      </a:endParaRPr>
                    </a:p>
                    <a:p>
                      <a:pPr defTabSz="465247">
                        <a:defRPr/>
                      </a:pPr>
                      <a:endParaRPr lang="en-US" altLang="ja-JP" sz="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2075" indent="-92075"/>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スマートヘルスアプリの適切な情報発信等を促進するための</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規制改革の実現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・個人が保有する</a:t>
                      </a:r>
                      <a:r>
                        <a:rPr kumimoji="1" lang="en-US" altLang="ja-JP" sz="1100" dirty="0">
                          <a:solidFill>
                            <a:schemeClr val="tx1"/>
                          </a:solidFill>
                          <a:latin typeface="BIZ UDPゴシック" panose="020B0400000000000000" pitchFamily="50" charset="-128"/>
                          <a:ea typeface="BIZ UDPゴシック" panose="020B0400000000000000" pitchFamily="50" charset="-128"/>
                        </a:rPr>
                        <a:t>PHR</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の利活用に関する規制・制度改革の実現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万博会場では、ヘルスケアデータを</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析し、パーソナライズされた健康プログラムを提案。万博会場内外でヘルスケアに関する先端技術・サービスの普及・活用に向けた取組を実施。引き続き、世界のモデルとなる健康長寿社会の実現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次世代ヘルスケア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D430B17B-5BA3-421F-88A2-F9CCB8BD1B9D}"/>
              </a:ext>
            </a:extLst>
          </p:cNvPr>
          <p:cNvSpPr>
            <a:spLocks noGrp="1"/>
          </p:cNvSpPr>
          <p:nvPr>
            <p:ph type="sldNum" sz="quarter" idx="12"/>
          </p:nvPr>
        </p:nvSpPr>
        <p:spPr>
          <a:xfrm>
            <a:off x="7879018" y="6816016"/>
            <a:ext cx="2268141" cy="383297"/>
          </a:xfrm>
        </p:spPr>
        <p:txBody>
          <a:bodyPr/>
          <a:lstStyle/>
          <a:p>
            <a:fld id="{29F2EF1E-626E-4657-9017-205445D3C8E1}" type="slidenum">
              <a:rPr kumimoji="1" lang="ja-JP" altLang="en-US" smtClean="0"/>
              <a:t>10</a:t>
            </a:fld>
            <a:endParaRPr kumimoji="1" lang="ja-JP" altLang="en-US" dirty="0"/>
          </a:p>
        </p:txBody>
      </p:sp>
    </p:spTree>
    <p:extLst>
      <p:ext uri="{BB962C8B-B14F-4D97-AF65-F5344CB8AC3E}">
        <p14:creationId xmlns:p14="http://schemas.microsoft.com/office/powerpoint/2010/main" val="90682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ホームベース 4">
            <a:extLst>
              <a:ext uri="{FF2B5EF4-FFF2-40B4-BE49-F238E27FC236}">
                <a16:creationId xmlns:a16="http://schemas.microsoft.com/office/drawing/2014/main" id="{37E78A32-E2EF-4723-857C-1C382F9D3C51}"/>
              </a:ext>
            </a:extLst>
          </p:cNvPr>
          <p:cNvSpPr/>
          <p:nvPr/>
        </p:nvSpPr>
        <p:spPr bwMode="gray">
          <a:xfrm>
            <a:off x="-197699" y="3467578"/>
            <a:ext cx="4955822"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E90E2DD1-FBA9-49AF-B275-6C964E5B52E9}"/>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次世代ヘルスケア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83A46535-151C-42C7-9434-CF863934266B}"/>
              </a:ext>
            </a:extLst>
          </p:cNvPr>
          <p:cNvSpPr/>
          <p:nvPr/>
        </p:nvSpPr>
        <p:spPr>
          <a:xfrm>
            <a:off x="200184" y="491206"/>
            <a:ext cx="2877410" cy="37704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府・市の取組内容・成果の概要</a:t>
            </a:r>
          </a:p>
        </p:txBody>
      </p:sp>
      <p:sp>
        <p:nvSpPr>
          <p:cNvPr id="23" name="楕円 22">
            <a:extLst>
              <a:ext uri="{FF2B5EF4-FFF2-40B4-BE49-F238E27FC236}">
                <a16:creationId xmlns:a16="http://schemas.microsoft.com/office/drawing/2014/main" id="{BD97BC13-BBCE-4563-852A-73E5B6D97FB0}"/>
              </a:ext>
            </a:extLst>
          </p:cNvPr>
          <p:cNvSpPr/>
          <p:nvPr/>
        </p:nvSpPr>
        <p:spPr>
          <a:xfrm flipV="1">
            <a:off x="217031" y="1181066"/>
            <a:ext cx="5968552" cy="5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904D4DE-7316-4240-897E-ADCFB3401A50}"/>
              </a:ext>
            </a:extLst>
          </p:cNvPr>
          <p:cNvSpPr/>
          <p:nvPr/>
        </p:nvSpPr>
        <p:spPr>
          <a:xfrm>
            <a:off x="324358" y="1939376"/>
            <a:ext cx="9297162" cy="732510"/>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defTabSz="443194">
              <a:defRPr/>
            </a:pPr>
            <a:r>
              <a:rPr lang="ja-JP" altLang="en-US" sz="1400" b="0" dirty="0">
                <a:solidFill>
                  <a:schemeClr val="tx1"/>
                </a:solidFill>
                <a:latin typeface="BIZ UDPゴシック" panose="020B0400000000000000" pitchFamily="50" charset="-128"/>
                <a:ea typeface="BIZ UDPゴシック" panose="020B0400000000000000" pitchFamily="50" charset="-128"/>
              </a:rPr>
              <a:t>・「カラダ測定ポッド」</a:t>
            </a:r>
            <a:r>
              <a:rPr lang="ja-JP" altLang="en-US" sz="1400" dirty="0">
                <a:solidFill>
                  <a:schemeClr val="tx1"/>
                </a:solidFill>
                <a:latin typeface="BIZ UDPゴシック" panose="020B0400000000000000" pitchFamily="50" charset="-128"/>
                <a:ea typeface="BIZ UDPゴシック" panose="020B0400000000000000" pitchFamily="50" charset="-128"/>
              </a:rPr>
              <a:t>を活用した未来の医療・健康サービス等に関する様々な体験の提供により、パーソナライズされた健康プログラムを実装</a:t>
            </a:r>
            <a:endParaRPr lang="en-US" altLang="ja-JP" sz="1400" b="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1" name="ホームベース 4">
            <a:extLst>
              <a:ext uri="{FF2B5EF4-FFF2-40B4-BE49-F238E27FC236}">
                <a16:creationId xmlns:a16="http://schemas.microsoft.com/office/drawing/2014/main" id="{06664CEA-49A7-450B-81D7-B66DC309FB2F}"/>
              </a:ext>
            </a:extLst>
          </p:cNvPr>
          <p:cNvSpPr/>
          <p:nvPr/>
        </p:nvSpPr>
        <p:spPr bwMode="gray">
          <a:xfrm>
            <a:off x="133366" y="866701"/>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□パーソナライズされた健康プログラムの実装（大阪ヘルスケアパビリオン）</a:t>
            </a:r>
          </a:p>
        </p:txBody>
      </p:sp>
      <p:sp>
        <p:nvSpPr>
          <p:cNvPr id="12" name="正方形/長方形 11">
            <a:extLst>
              <a:ext uri="{FF2B5EF4-FFF2-40B4-BE49-F238E27FC236}">
                <a16:creationId xmlns:a16="http://schemas.microsoft.com/office/drawing/2014/main" id="{31371ECE-3E0F-4B38-BC00-0B2547C1B890}"/>
              </a:ext>
            </a:extLst>
          </p:cNvPr>
          <p:cNvSpPr/>
          <p:nvPr/>
        </p:nvSpPr>
        <p:spPr>
          <a:xfrm>
            <a:off x="324357" y="3506880"/>
            <a:ext cx="4916557" cy="324052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spcAft>
                <a:spcPts val="992"/>
              </a:spcAft>
            </a:pPr>
            <a:r>
              <a:rPr lang="ja-JP" altLang="en-US" sz="1400" b="1" dirty="0">
                <a:solidFill>
                  <a:schemeClr val="tx1"/>
                </a:solidFill>
                <a:latin typeface="BIZ UDPゴシック" panose="020B0400000000000000" pitchFamily="50" charset="-128"/>
                <a:ea typeface="BIZ UDPゴシック" panose="020B0400000000000000" pitchFamily="50" charset="-128"/>
              </a:rPr>
              <a:t>▶パーソナライズされた健康プログラムの実装</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92075">
              <a:spcAft>
                <a:spcPts val="992"/>
              </a:spcAft>
            </a:pPr>
            <a:r>
              <a:rPr lang="ja-JP" altLang="en-US" sz="1200" dirty="0">
                <a:solidFill>
                  <a:schemeClr val="tx1"/>
                </a:solidFill>
                <a:latin typeface="BIZ UDPゴシック" panose="020B0400000000000000" pitchFamily="50" charset="-128"/>
                <a:ea typeface="BIZ UDPゴシック" panose="020B0400000000000000" pitchFamily="50" charset="-128"/>
              </a:rPr>
              <a:t>・大阪ヘルスケアパビリオンでの「カラダ測定ポッド」を活用した未来の医療・健康サービス等に関する様々な体験の提供を通じ、来館者の</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健康意識の向上を促進</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92075" indent="-92075">
              <a:spcAft>
                <a:spcPts val="992"/>
              </a:spcAft>
            </a:pP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92075" indent="-92075">
              <a:spcAft>
                <a:spcPts val="992"/>
              </a:spcAft>
            </a:pPr>
            <a:r>
              <a:rPr lang="ja-JP" altLang="en-US" sz="1400" b="1" dirty="0">
                <a:solidFill>
                  <a:schemeClr val="tx1"/>
                </a:solidFill>
                <a:latin typeface="BIZ UDPゴシック" panose="020B0400000000000000" pitchFamily="50" charset="-128"/>
                <a:ea typeface="BIZ UDPゴシック" panose="020B0400000000000000" pitchFamily="50" charset="-128"/>
              </a:rPr>
              <a:t>▶「ミライのヘルスケア活動サポート事業」の展開により、</a:t>
            </a:r>
            <a:br>
              <a:rPr lang="en-US" altLang="ja-JP" sz="1400" b="1" dirty="0">
                <a:solidFill>
                  <a:schemeClr val="tx1"/>
                </a:solidFill>
                <a:latin typeface="BIZ UDPゴシック" panose="020B0400000000000000" pitchFamily="50" charset="-128"/>
                <a:ea typeface="BIZ UDPゴシック" panose="020B0400000000000000" pitchFamily="50" charset="-128"/>
              </a:rPr>
            </a:br>
            <a:r>
              <a:rPr lang="ja-JP" altLang="en-US" sz="1400" b="1" dirty="0">
                <a:solidFill>
                  <a:schemeClr val="tx1"/>
                </a:solidFill>
                <a:latin typeface="BIZ UDPゴシック" panose="020B0400000000000000" pitchFamily="50" charset="-128"/>
                <a:ea typeface="BIZ UDPゴシック" panose="020B0400000000000000" pitchFamily="50" charset="-128"/>
              </a:rPr>
              <a:t>社会全体の健康増進に寄与</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92075">
              <a:spcAft>
                <a:spcPts val="992"/>
              </a:spcAft>
            </a:pPr>
            <a:r>
              <a:rPr lang="ja-JP" altLang="en-US" sz="1200" dirty="0">
                <a:solidFill>
                  <a:schemeClr val="tx1"/>
                </a:solidFill>
                <a:latin typeface="BIZ UDPゴシック" panose="020B0400000000000000" pitchFamily="50" charset="-128"/>
                <a:ea typeface="BIZ UDPゴシック" panose="020B0400000000000000" pitchFamily="50" charset="-128"/>
              </a:rPr>
              <a:t>・万博閉幕後は、万博での体験により健康意識が高まった来館者の</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ヘルスケア活動を支援し、ひいては、社会全体の健康増進につなげるため、「カラダ測定ポッド」を活用した測定サービスの提供など、</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パビリオンでの体験の仕組みを継承する民間事業者による「ミライのヘルスケア活動サポート事業」を展開（令和７年</a:t>
            </a:r>
            <a:r>
              <a:rPr lang="en-US" altLang="ja-JP" sz="1200" dirty="0">
                <a:solidFill>
                  <a:schemeClr val="tx1"/>
                </a:solidFill>
                <a:latin typeface="BIZ UDPゴシック" panose="020B0400000000000000" pitchFamily="50" charset="-128"/>
                <a:ea typeface="BIZ UDPゴシック" panose="020B0400000000000000" pitchFamily="50" charset="-128"/>
              </a:rPr>
              <a:t>11</a:t>
            </a:r>
            <a:r>
              <a:rPr lang="ja-JP" altLang="en-US" sz="1200" dirty="0">
                <a:solidFill>
                  <a:schemeClr val="tx1"/>
                </a:solidFill>
                <a:latin typeface="BIZ UDPゴシック" panose="020B0400000000000000" pitchFamily="50" charset="-128"/>
                <a:ea typeface="BIZ UDPゴシック" panose="020B0400000000000000" pitchFamily="50" charset="-128"/>
              </a:rPr>
              <a:t>月から順次展開）</a:t>
            </a:r>
            <a:br>
              <a:rPr lang="en-US" altLang="ja-JP" sz="1200" dirty="0">
                <a:solidFill>
                  <a:schemeClr val="tx1"/>
                </a:solidFill>
                <a:latin typeface="BIZ UDPゴシック" panose="020B0400000000000000" pitchFamily="50" charset="-128"/>
                <a:ea typeface="BIZ UDPゴシック" panose="020B0400000000000000" pitchFamily="50" charset="-128"/>
              </a:rPr>
            </a:br>
            <a:br>
              <a:rPr lang="en-US" altLang="ja-JP" sz="1200" dirty="0">
                <a:solidFill>
                  <a:schemeClr val="tx1"/>
                </a:solidFill>
                <a:latin typeface="BIZ UDPゴシック" panose="020B0400000000000000" pitchFamily="50" charset="-128"/>
                <a:ea typeface="BIZ UDPゴシック" panose="020B0400000000000000" pitchFamily="50" charset="-128"/>
              </a:rPr>
            </a:br>
            <a:r>
              <a:rPr lang="en-US" altLang="ja-JP" sz="916" dirty="0">
                <a:solidFill>
                  <a:schemeClr val="tx1"/>
                </a:solidFill>
                <a:latin typeface="BIZ UDPゴシック" panose="020B0400000000000000" pitchFamily="50" charset="-128"/>
                <a:ea typeface="BIZ UDPゴシック" panose="020B0400000000000000" pitchFamily="50" charset="-128"/>
              </a:rPr>
              <a:t>※</a:t>
            </a:r>
            <a:r>
              <a:rPr lang="ja-JP" altLang="en-US" sz="916" dirty="0">
                <a:solidFill>
                  <a:schemeClr val="tx1"/>
                </a:solidFill>
                <a:latin typeface="BIZ UDPゴシック" panose="020B0400000000000000" pitchFamily="50" charset="-128"/>
                <a:ea typeface="BIZ UDPゴシック" panose="020B0400000000000000" pitchFamily="50" charset="-128"/>
              </a:rPr>
              <a:t>総来館者数約</a:t>
            </a:r>
            <a:r>
              <a:rPr lang="en-US" altLang="ja-JP" sz="916" dirty="0">
                <a:solidFill>
                  <a:schemeClr val="tx1"/>
                </a:solidFill>
                <a:latin typeface="BIZ UDPゴシック" panose="020B0400000000000000" pitchFamily="50" charset="-128"/>
                <a:ea typeface="BIZ UDPゴシック" panose="020B0400000000000000" pitchFamily="50" charset="-128"/>
              </a:rPr>
              <a:t>553</a:t>
            </a:r>
            <a:r>
              <a:rPr lang="ja-JP" altLang="en-US" sz="916" dirty="0">
                <a:solidFill>
                  <a:schemeClr val="tx1"/>
                </a:solidFill>
                <a:latin typeface="BIZ UDPゴシック" panose="020B0400000000000000" pitchFamily="50" charset="-128"/>
                <a:ea typeface="BIZ UDPゴシック" panose="020B0400000000000000" pitchFamily="50" charset="-128"/>
              </a:rPr>
              <a:t>万人のうち、リボーン体験者数約</a:t>
            </a:r>
            <a:r>
              <a:rPr lang="en-US" altLang="ja-JP" sz="916" dirty="0">
                <a:solidFill>
                  <a:schemeClr val="tx1"/>
                </a:solidFill>
                <a:latin typeface="BIZ UDPゴシック" panose="020B0400000000000000" pitchFamily="50" charset="-128"/>
                <a:ea typeface="BIZ UDPゴシック" panose="020B0400000000000000" pitchFamily="50" charset="-128"/>
              </a:rPr>
              <a:t>62</a:t>
            </a:r>
            <a:r>
              <a:rPr lang="ja-JP" altLang="en-US" sz="916" dirty="0">
                <a:solidFill>
                  <a:schemeClr val="tx1"/>
                </a:solidFill>
                <a:latin typeface="BIZ UDPゴシック" panose="020B0400000000000000" pitchFamily="50" charset="-128"/>
                <a:ea typeface="BIZ UDPゴシック" panose="020B0400000000000000" pitchFamily="50" charset="-128"/>
              </a:rPr>
              <a:t>万人</a:t>
            </a:r>
            <a:r>
              <a:rPr lang="ja-JP" altLang="en-US" sz="712" dirty="0">
                <a:solidFill>
                  <a:schemeClr val="tx1"/>
                </a:solidFill>
                <a:latin typeface="BIZ UDPゴシック" panose="020B0400000000000000" pitchFamily="50" charset="-128"/>
                <a:ea typeface="BIZ UDPゴシック" panose="020B0400000000000000" pitchFamily="50" charset="-128"/>
              </a:rPr>
              <a:t>（ミライのじぶんなし体験除く）</a:t>
            </a:r>
            <a:endParaRPr lang="en-US" altLang="ja-JP" sz="916" dirty="0">
              <a:solidFill>
                <a:schemeClr val="tx1"/>
              </a:solidFill>
              <a:latin typeface="BIZ UDPゴシック" panose="020B0400000000000000" pitchFamily="50" charset="-128"/>
              <a:ea typeface="BIZ UDPゴシック" panose="020B0400000000000000" pitchFamily="50" charset="-128"/>
            </a:endParaRPr>
          </a:p>
          <a:p>
            <a:pPr>
              <a:spcAft>
                <a:spcPts val="992"/>
              </a:spcAft>
            </a:pPr>
            <a:endParaRPr lang="en-US" altLang="ja-JP" sz="1425"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1715567-6EC8-48E6-AE1D-BD4E6B3EC44E}"/>
              </a:ext>
            </a:extLst>
          </p:cNvPr>
          <p:cNvSpPr/>
          <p:nvPr/>
        </p:nvSpPr>
        <p:spPr>
          <a:xfrm>
            <a:off x="6730739" y="4627828"/>
            <a:ext cx="1923522" cy="44108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カラダ測定ポッド</a:t>
            </a:r>
          </a:p>
        </p:txBody>
      </p:sp>
      <p:pic>
        <p:nvPicPr>
          <p:cNvPr id="15" name="図 14">
            <a:extLst>
              <a:ext uri="{FF2B5EF4-FFF2-40B4-BE49-F238E27FC236}">
                <a16:creationId xmlns:a16="http://schemas.microsoft.com/office/drawing/2014/main" id="{D5C11107-A6FD-466A-B976-CDD1B2CAE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379" y="2949925"/>
            <a:ext cx="2136061" cy="1772278"/>
          </a:xfrm>
          <a:prstGeom prst="rect">
            <a:avLst/>
          </a:prstGeom>
        </p:spPr>
      </p:pic>
      <p:sp>
        <p:nvSpPr>
          <p:cNvPr id="2" name="スライド番号プレースホルダー 1">
            <a:extLst>
              <a:ext uri="{FF2B5EF4-FFF2-40B4-BE49-F238E27FC236}">
                <a16:creationId xmlns:a16="http://schemas.microsoft.com/office/drawing/2014/main" id="{E45991E9-795F-4E8B-86C2-87A03E5CCDAE}"/>
              </a:ext>
            </a:extLst>
          </p:cNvPr>
          <p:cNvSpPr>
            <a:spLocks noGrp="1"/>
          </p:cNvSpPr>
          <p:nvPr>
            <p:ph type="sldNum" sz="quarter" idx="12"/>
          </p:nvPr>
        </p:nvSpPr>
        <p:spPr>
          <a:xfrm>
            <a:off x="7812484" y="6811284"/>
            <a:ext cx="2268141" cy="383297"/>
          </a:xfrm>
        </p:spPr>
        <p:txBody>
          <a:bodyPr/>
          <a:lstStyle/>
          <a:p>
            <a:fld id="{29F2EF1E-626E-4657-9017-205445D3C8E1}" type="slidenum">
              <a:rPr kumimoji="1" lang="ja-JP" altLang="en-US" smtClean="0"/>
              <a:t>11</a:t>
            </a:fld>
            <a:endParaRPr kumimoji="1" lang="ja-JP" altLang="en-US" dirty="0"/>
          </a:p>
        </p:txBody>
      </p:sp>
      <p:pic>
        <p:nvPicPr>
          <p:cNvPr id="18" name="図 17">
            <a:extLst>
              <a:ext uri="{FF2B5EF4-FFF2-40B4-BE49-F238E27FC236}">
                <a16:creationId xmlns:a16="http://schemas.microsoft.com/office/drawing/2014/main" id="{B92B3655-FE7E-43EB-8AE9-E94C0F4BF68C}"/>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6602969" y="5025945"/>
            <a:ext cx="2269522" cy="1764942"/>
          </a:xfrm>
          <a:prstGeom prst="rect">
            <a:avLst/>
          </a:prstGeom>
        </p:spPr>
      </p:pic>
      <p:sp>
        <p:nvSpPr>
          <p:cNvPr id="20" name="正方形/長方形 19">
            <a:extLst>
              <a:ext uri="{FF2B5EF4-FFF2-40B4-BE49-F238E27FC236}">
                <a16:creationId xmlns:a16="http://schemas.microsoft.com/office/drawing/2014/main" id="{588F099C-7F66-4628-94BF-871632B570D1}"/>
              </a:ext>
            </a:extLst>
          </p:cNvPr>
          <p:cNvSpPr/>
          <p:nvPr/>
        </p:nvSpPr>
        <p:spPr>
          <a:xfrm>
            <a:off x="6416726" y="6690785"/>
            <a:ext cx="2642008" cy="44108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1050" dirty="0">
                <a:solidFill>
                  <a:schemeClr val="tx1"/>
                </a:solidFill>
                <a:latin typeface="BIZ UDPゴシック" panose="020B0400000000000000" pitchFamily="50" charset="-128"/>
                <a:ea typeface="BIZ UDPゴシック" panose="020B0400000000000000" pitchFamily="50" charset="-128"/>
              </a:rPr>
              <a:t>JR</a:t>
            </a:r>
            <a:r>
              <a:rPr lang="ja-JP" altLang="en-US" sz="1050" dirty="0">
                <a:solidFill>
                  <a:schemeClr val="tx1"/>
                </a:solidFill>
                <a:latin typeface="BIZ UDPゴシック" panose="020B0400000000000000" pitchFamily="50" charset="-128"/>
                <a:ea typeface="BIZ UDPゴシック" panose="020B0400000000000000" pitchFamily="50" charset="-128"/>
              </a:rPr>
              <a:t>大阪駅構内「</a:t>
            </a:r>
            <a:r>
              <a:rPr lang="en-US" altLang="ja-JP" sz="1050" dirty="0" err="1">
                <a:solidFill>
                  <a:schemeClr val="tx1"/>
                </a:solidFill>
                <a:latin typeface="BIZ UDPゴシック" panose="020B0400000000000000" pitchFamily="50" charset="-128"/>
                <a:ea typeface="BIZ UDPゴシック" panose="020B0400000000000000" pitchFamily="50" charset="-128"/>
              </a:rPr>
              <a:t>DotHealth</a:t>
            </a:r>
            <a:r>
              <a:rPr lang="en-US" altLang="ja-JP" sz="1050" dirty="0">
                <a:solidFill>
                  <a:schemeClr val="tx1"/>
                </a:solidFill>
                <a:latin typeface="BIZ UDPゴシック" panose="020B0400000000000000" pitchFamily="50" charset="-128"/>
                <a:ea typeface="BIZ UDPゴシック" panose="020B0400000000000000" pitchFamily="50" charset="-128"/>
              </a:rPr>
              <a:t> Osaka</a:t>
            </a:r>
            <a:r>
              <a:rPr lang="ja-JP" altLang="en-US" sz="1050" dirty="0">
                <a:solidFill>
                  <a:schemeClr val="tx1"/>
                </a:solidFill>
                <a:latin typeface="BIZ UDPゴシック" panose="020B0400000000000000" pitchFamily="50" charset="-128"/>
                <a:ea typeface="BIZ UDPゴシック" panose="020B0400000000000000" pitchFamily="50" charset="-128"/>
              </a:rPr>
              <a:t>」</a:t>
            </a:r>
          </a:p>
        </p:txBody>
      </p:sp>
      <p:sp>
        <p:nvSpPr>
          <p:cNvPr id="17" name="楕円 16">
            <a:extLst>
              <a:ext uri="{FF2B5EF4-FFF2-40B4-BE49-F238E27FC236}">
                <a16:creationId xmlns:a16="http://schemas.microsoft.com/office/drawing/2014/main" id="{0F0DD2BF-AB4D-48F1-9FB9-409BAEEDD20E}"/>
              </a:ext>
            </a:extLst>
          </p:cNvPr>
          <p:cNvSpPr/>
          <p:nvPr/>
        </p:nvSpPr>
        <p:spPr>
          <a:xfrm>
            <a:off x="180312" y="134467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2" name="楕円 21">
            <a:extLst>
              <a:ext uri="{FF2B5EF4-FFF2-40B4-BE49-F238E27FC236}">
                <a16:creationId xmlns:a16="http://schemas.microsoft.com/office/drawing/2014/main" id="{A499E502-1C47-4ED3-9972-1F1A1739B160}"/>
              </a:ext>
            </a:extLst>
          </p:cNvPr>
          <p:cNvSpPr/>
          <p:nvPr/>
        </p:nvSpPr>
        <p:spPr>
          <a:xfrm>
            <a:off x="217031" y="289459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pic>
        <p:nvPicPr>
          <p:cNvPr id="6" name="図 5">
            <a:extLst>
              <a:ext uri="{FF2B5EF4-FFF2-40B4-BE49-F238E27FC236}">
                <a16:creationId xmlns:a16="http://schemas.microsoft.com/office/drawing/2014/main" id="{9C78CB6B-CB3C-4D58-B82B-1024477B97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76094" y="2962775"/>
            <a:ext cx="1181520" cy="1772280"/>
          </a:xfrm>
          <a:prstGeom prst="rect">
            <a:avLst/>
          </a:prstGeom>
        </p:spPr>
      </p:pic>
    </p:spTree>
    <p:extLst>
      <p:ext uri="{BB962C8B-B14F-4D97-AF65-F5344CB8AC3E}">
        <p14:creationId xmlns:p14="http://schemas.microsoft.com/office/powerpoint/2010/main" val="257490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7C965C1B-EBC4-4BB8-BAFE-1AA491D762CC}"/>
              </a:ext>
            </a:extLst>
          </p:cNvPr>
          <p:cNvSpPr/>
          <p:nvPr/>
        </p:nvSpPr>
        <p:spPr>
          <a:xfrm flipV="1">
            <a:off x="275494" y="860064"/>
            <a:ext cx="6247226" cy="64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938EC4B-01A3-4312-AC78-F98275BB922B}"/>
              </a:ext>
            </a:extLst>
          </p:cNvPr>
          <p:cNvSpPr/>
          <p:nvPr/>
        </p:nvSpPr>
        <p:spPr>
          <a:xfrm>
            <a:off x="362031" y="1647566"/>
            <a:ext cx="9269649" cy="746314"/>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algn="l" defTabSz="443194">
              <a:lnSpc>
                <a:spcPct val="100000"/>
              </a:lnSpc>
              <a:spcBef>
                <a:spcPts val="0"/>
              </a:spcBef>
              <a:spcAft>
                <a:spcPts val="0"/>
              </a:spcAf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スマートヘルスアプリ・デバイスの社会実装スキームを創出</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・万博会場等でのスタートアップ展示実施により</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、スマートヘルス分野のアプリ等の社会実装を促進</a:t>
            </a:r>
            <a:endPar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endParaRPr>
          </a:p>
        </p:txBody>
      </p:sp>
      <p:sp>
        <p:nvSpPr>
          <p:cNvPr id="37" name="ホームベース 4">
            <a:extLst>
              <a:ext uri="{FF2B5EF4-FFF2-40B4-BE49-F238E27FC236}">
                <a16:creationId xmlns:a16="http://schemas.microsoft.com/office/drawing/2014/main" id="{CBA42EC7-66EB-493D-BE95-8B6F0BD9ED02}"/>
              </a:ext>
            </a:extLst>
          </p:cNvPr>
          <p:cNvSpPr/>
          <p:nvPr/>
        </p:nvSpPr>
        <p:spPr bwMode="gray">
          <a:xfrm>
            <a:off x="146601" y="553572"/>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□先端技術・サービス等の普及・活用、「スマートヘルスシティ」実現に向けた取組</a:t>
            </a:r>
          </a:p>
        </p:txBody>
      </p:sp>
      <p:sp>
        <p:nvSpPr>
          <p:cNvPr id="39" name="正方形/長方形 38">
            <a:extLst>
              <a:ext uri="{FF2B5EF4-FFF2-40B4-BE49-F238E27FC236}">
                <a16:creationId xmlns:a16="http://schemas.microsoft.com/office/drawing/2014/main" id="{177B6B87-09A9-4DFB-A6B9-990C4B002841}"/>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次世代ヘルスケア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D90489D-6BBF-45A2-BDE7-268E54101351}"/>
              </a:ext>
            </a:extLst>
          </p:cNvPr>
          <p:cNvSpPr/>
          <p:nvPr/>
        </p:nvSpPr>
        <p:spPr>
          <a:xfrm>
            <a:off x="318169" y="3063645"/>
            <a:ext cx="4772277" cy="3907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kumimoji="1" lang="ja-JP" altLang="en-US" sz="1400" b="1" dirty="0">
                <a:solidFill>
                  <a:schemeClr val="tx1"/>
                </a:solidFill>
                <a:latin typeface="BIZ UDPゴシック" panose="020B0400000000000000" pitchFamily="50" charset="-128"/>
                <a:ea typeface="BIZ UDPゴシック" panose="020B0400000000000000" pitchFamily="50" charset="-128"/>
              </a:rPr>
              <a:t>▶万博会場でのスタートアップ展示による企業・医療機関</a:t>
            </a:r>
            <a:br>
              <a:rPr kumimoji="1" lang="en-US" altLang="ja-JP" sz="1400" b="1" dirty="0">
                <a:solidFill>
                  <a:schemeClr val="tx1"/>
                </a:solidFill>
                <a:latin typeface="BIZ UDPゴシック" panose="020B0400000000000000" pitchFamily="50" charset="-128"/>
                <a:ea typeface="BIZ UDPゴシック" panose="020B0400000000000000" pitchFamily="50" charset="-128"/>
              </a:rPr>
            </a:br>
            <a:r>
              <a:rPr kumimoji="1" lang="ja-JP" altLang="en-US" sz="1400" b="1" dirty="0">
                <a:solidFill>
                  <a:schemeClr val="tx1"/>
                </a:solidFill>
                <a:latin typeface="BIZ UDPゴシック" panose="020B0400000000000000" pitchFamily="50" charset="-128"/>
                <a:ea typeface="BIZ UDPゴシック" panose="020B0400000000000000" pitchFamily="50" charset="-128"/>
              </a:rPr>
              <a:t>連携促進</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85725" indent="-85725"/>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177800"/>
            <a:r>
              <a:rPr kumimoji="1" lang="ja-JP" altLang="en-US" sz="1200" dirty="0">
                <a:solidFill>
                  <a:schemeClr val="tx1"/>
                </a:solidFill>
                <a:latin typeface="BIZ UDPゴシック" panose="020B0400000000000000" pitchFamily="50" charset="-128"/>
                <a:ea typeface="BIZ UDPゴシック" panose="020B0400000000000000" pitchFamily="50" charset="-128"/>
              </a:rPr>
              <a:t>　・万博会場等での</a:t>
            </a:r>
            <a:r>
              <a:rPr kumimoji="1" lang="en-US" altLang="ja-JP" sz="1200" dirty="0">
                <a:solidFill>
                  <a:schemeClr val="tx1"/>
                </a:solidFill>
                <a:latin typeface="BIZ UDPゴシック" panose="020B0400000000000000" pitchFamily="50" charset="-128"/>
                <a:ea typeface="BIZ UDPゴシック" panose="020B0400000000000000" pitchFamily="50" charset="-128"/>
              </a:rPr>
              <a:t>66</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社のスタートアップ展示実施により、</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スマートヘルスアプリ・デバイス分野における企業と医療機関等との連携機会を創出し、社会実装に向けたビジネスマッチングを促進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85725" indent="-85725"/>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85725" indent="-85725"/>
            <a:r>
              <a:rPr kumimoji="1" lang="ja-JP" altLang="en-US" sz="1400" b="1" dirty="0">
                <a:solidFill>
                  <a:schemeClr val="tx1"/>
                </a:solidFill>
                <a:latin typeface="BIZ UDPゴシック" panose="020B0400000000000000" pitchFamily="50" charset="-128"/>
                <a:ea typeface="BIZ UDPゴシック" panose="020B0400000000000000" pitchFamily="50" charset="-128"/>
              </a:rPr>
              <a:t>▶スマートヘルスアプリ・デバイスの社会実装基盤構築</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84138"/>
            <a:r>
              <a:rPr kumimoji="1" lang="ja-JP" altLang="en-US" sz="1200" dirty="0">
                <a:solidFill>
                  <a:schemeClr val="tx1"/>
                </a:solidFill>
                <a:latin typeface="BIZ UDPゴシック" panose="020B0400000000000000" pitchFamily="50" charset="-128"/>
                <a:ea typeface="BIZ UDPゴシック" panose="020B0400000000000000" pitchFamily="50" charset="-128"/>
              </a:rPr>
              <a:t>・スマートヘルスアプリ・デバイスの実証導入から改善、本格導入に</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至るサイクルの仕組み化により、スマートヘルス分野のアプリ等の社会実装を促進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3663"/>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3663"/>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万博等での展示の主な成果</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　・医療機関へのアプリ等導入</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　・新たなニーズやアプリ等活用手法の発掘</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　・スタートアップ同士の連携・協業</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医療機関等との</a:t>
            </a:r>
            <a:r>
              <a:rPr kumimoji="1" lang="ja-JP" altLang="en-US" sz="1200" dirty="0">
                <a:solidFill>
                  <a:schemeClr val="tx1"/>
                </a:solidFill>
                <a:latin typeface="BIZ UDPゴシック" panose="020B0400000000000000" pitchFamily="50" charset="-128"/>
                <a:ea typeface="BIZ UDPゴシック" panose="020B0400000000000000" pitchFamily="50" charset="-128"/>
              </a:rPr>
              <a:t>共同開発への展開</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　　など</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F653E1AF-626C-49C1-9307-27CCEB45A47B}"/>
              </a:ext>
            </a:extLst>
          </p:cNvPr>
          <p:cNvSpPr>
            <a:spLocks noGrp="1"/>
          </p:cNvSpPr>
          <p:nvPr>
            <p:ph type="sldNum" sz="quarter" idx="12"/>
          </p:nvPr>
        </p:nvSpPr>
        <p:spPr/>
        <p:txBody>
          <a:bodyPr/>
          <a:lstStyle/>
          <a:p>
            <a:fld id="{29F2EF1E-626E-4657-9017-205445D3C8E1}" type="slidenum">
              <a:rPr kumimoji="1" lang="ja-JP" altLang="en-US" smtClean="0"/>
              <a:t>12</a:t>
            </a:fld>
            <a:endParaRPr kumimoji="1" lang="ja-JP" altLang="en-US" dirty="0"/>
          </a:p>
        </p:txBody>
      </p:sp>
      <p:sp>
        <p:nvSpPr>
          <p:cNvPr id="17" name="楕円 16">
            <a:extLst>
              <a:ext uri="{FF2B5EF4-FFF2-40B4-BE49-F238E27FC236}">
                <a16:creationId xmlns:a16="http://schemas.microsoft.com/office/drawing/2014/main" id="{F6B4E2DD-F4E2-49FB-9FC3-A1A093184B2E}"/>
              </a:ext>
            </a:extLst>
          </p:cNvPr>
          <p:cNvSpPr/>
          <p:nvPr/>
        </p:nvSpPr>
        <p:spPr>
          <a:xfrm>
            <a:off x="146601" y="109035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220AA742-A2DE-46F0-B641-753D452AFD1F}"/>
              </a:ext>
            </a:extLst>
          </p:cNvPr>
          <p:cNvSpPr/>
          <p:nvPr/>
        </p:nvSpPr>
        <p:spPr>
          <a:xfrm>
            <a:off x="205276" y="259243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pic>
        <p:nvPicPr>
          <p:cNvPr id="19" name="図 18">
            <a:extLst>
              <a:ext uri="{FF2B5EF4-FFF2-40B4-BE49-F238E27FC236}">
                <a16:creationId xmlns:a16="http://schemas.microsoft.com/office/drawing/2014/main" id="{5BF7939F-DD16-4187-8D48-D3E06106F84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2310"/>
          <a:stretch/>
        </p:blipFill>
        <p:spPr>
          <a:xfrm>
            <a:off x="5228964" y="5081172"/>
            <a:ext cx="2168819" cy="1425596"/>
          </a:xfrm>
          <a:prstGeom prst="rect">
            <a:avLst/>
          </a:prstGeom>
        </p:spPr>
      </p:pic>
      <p:pic>
        <p:nvPicPr>
          <p:cNvPr id="20" name="図 19">
            <a:extLst>
              <a:ext uri="{FF2B5EF4-FFF2-40B4-BE49-F238E27FC236}">
                <a16:creationId xmlns:a16="http://schemas.microsoft.com/office/drawing/2014/main" id="{C7BED790-3348-4B3D-94BC-8C3E9778BF2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2460"/>
          <a:stretch/>
        </p:blipFill>
        <p:spPr>
          <a:xfrm>
            <a:off x="6411964" y="3225018"/>
            <a:ext cx="2248671" cy="1504214"/>
          </a:xfrm>
          <a:prstGeom prst="rect">
            <a:avLst/>
          </a:prstGeom>
        </p:spPr>
      </p:pic>
      <p:pic>
        <p:nvPicPr>
          <p:cNvPr id="21" name="図 20">
            <a:extLst>
              <a:ext uri="{FF2B5EF4-FFF2-40B4-BE49-F238E27FC236}">
                <a16:creationId xmlns:a16="http://schemas.microsoft.com/office/drawing/2014/main" id="{8E7E4415-FF63-497F-AA40-67055EB914D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12310"/>
          <a:stretch/>
        </p:blipFill>
        <p:spPr>
          <a:xfrm>
            <a:off x="7616758" y="5081172"/>
            <a:ext cx="2212465" cy="1425596"/>
          </a:xfrm>
          <a:prstGeom prst="rect">
            <a:avLst/>
          </a:prstGeom>
        </p:spPr>
      </p:pic>
      <p:sp>
        <p:nvSpPr>
          <p:cNvPr id="22" name="正方形/長方形 21">
            <a:extLst>
              <a:ext uri="{FF2B5EF4-FFF2-40B4-BE49-F238E27FC236}">
                <a16:creationId xmlns:a16="http://schemas.microsoft.com/office/drawing/2014/main" id="{112943F9-C091-40C8-BDA1-19EE54642FED}"/>
              </a:ext>
            </a:extLst>
          </p:cNvPr>
          <p:cNvSpPr/>
          <p:nvPr/>
        </p:nvSpPr>
        <p:spPr>
          <a:xfrm>
            <a:off x="7709110" y="6475411"/>
            <a:ext cx="2053345" cy="33551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Japan</a:t>
            </a:r>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Health</a:t>
            </a:r>
            <a:r>
              <a:rPr lang="ja-JP" altLang="en-US" sz="1000" dirty="0">
                <a:latin typeface="BIZ UDPゴシック" panose="020B0400000000000000" pitchFamily="50" charset="-128"/>
                <a:ea typeface="BIZ UDPゴシック" panose="020B0400000000000000" pitchFamily="50" charset="-128"/>
              </a:rPr>
              <a:t>での展示の様子</a:t>
            </a:r>
          </a:p>
        </p:txBody>
      </p:sp>
      <p:sp>
        <p:nvSpPr>
          <p:cNvPr id="23" name="正方形/長方形 22">
            <a:extLst>
              <a:ext uri="{FF2B5EF4-FFF2-40B4-BE49-F238E27FC236}">
                <a16:creationId xmlns:a16="http://schemas.microsoft.com/office/drawing/2014/main" id="{63DFB000-E4B7-453C-85DC-974E40922012}"/>
              </a:ext>
            </a:extLst>
          </p:cNvPr>
          <p:cNvSpPr/>
          <p:nvPr/>
        </p:nvSpPr>
        <p:spPr>
          <a:xfrm>
            <a:off x="5078074" y="6488496"/>
            <a:ext cx="2458226" cy="3144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WASSE</a:t>
            </a:r>
            <a:r>
              <a:rPr lang="ja-JP" altLang="en-US" sz="1000" dirty="0">
                <a:latin typeface="BIZ UDPゴシック" panose="020B0400000000000000" pitchFamily="50" charset="-128"/>
                <a:ea typeface="BIZ UDPゴシック" panose="020B0400000000000000" pitchFamily="50" charset="-128"/>
              </a:rPr>
              <a:t>での展示の様子</a:t>
            </a:r>
          </a:p>
        </p:txBody>
      </p:sp>
      <p:sp>
        <p:nvSpPr>
          <p:cNvPr id="25" name="正方形/長方形 24">
            <a:extLst>
              <a:ext uri="{FF2B5EF4-FFF2-40B4-BE49-F238E27FC236}">
                <a16:creationId xmlns:a16="http://schemas.microsoft.com/office/drawing/2014/main" id="{801251C1-BAA7-4046-B4B4-7692FD851459}"/>
              </a:ext>
            </a:extLst>
          </p:cNvPr>
          <p:cNvSpPr/>
          <p:nvPr/>
        </p:nvSpPr>
        <p:spPr>
          <a:xfrm>
            <a:off x="6307186" y="4694257"/>
            <a:ext cx="2458226" cy="3144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FLE</a:t>
            </a:r>
            <a:r>
              <a:rPr lang="ja-JP" altLang="en-US" sz="1000" dirty="0">
                <a:latin typeface="BIZ UDPゴシック" panose="020B0400000000000000" pitchFamily="50" charset="-128"/>
                <a:ea typeface="BIZ UDPゴシック" panose="020B0400000000000000" pitchFamily="50" charset="-128"/>
              </a:rPr>
              <a:t>での展示の様子</a:t>
            </a:r>
          </a:p>
        </p:txBody>
      </p:sp>
    </p:spTree>
    <p:extLst>
      <p:ext uri="{BB962C8B-B14F-4D97-AF65-F5344CB8AC3E}">
        <p14:creationId xmlns:p14="http://schemas.microsoft.com/office/powerpoint/2010/main" val="40942277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4472</Words>
  <Application>Microsoft Office PowerPoint</Application>
  <PresentationFormat>ユーザー設定</PresentationFormat>
  <Paragraphs>336</Paragraphs>
  <Slides>12</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BIZ UDPゴシック</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2026-02-13T04:45:15Z</dcterms:modified>
</cp:coreProperties>
</file>