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
  </p:notesMasterIdLst>
  <p:handoutMasterIdLst>
    <p:handoutMasterId r:id="rId7"/>
  </p:handoutMasterIdLst>
  <p:sldIdLst>
    <p:sldId id="521" r:id="rId5"/>
  </p:sldIdLst>
  <p:sldSz cx="6858000" cy="9906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溝内　咲子" initials="溝内　咲子" lastIdx="7" clrIdx="0">
    <p:extLst>
      <p:ext uri="{19B8F6BF-5375-455C-9EA6-DF929625EA0E}">
        <p15:presenceInfo xmlns:p15="http://schemas.microsoft.com/office/powerpoint/2012/main" userId="S::MizochiS@lan.pref.osaka.jp::1175b10d-7719-4dc0-b0dc-37922d059e62" providerId="AD"/>
      </p:ext>
    </p:extLst>
  </p:cmAuthor>
  <p:cmAuthor id="2" name="上田　久志" initials="上田　久志" lastIdx="4" clrIdx="1">
    <p:extLst>
      <p:ext uri="{19B8F6BF-5375-455C-9EA6-DF929625EA0E}">
        <p15:presenceInfo xmlns:p15="http://schemas.microsoft.com/office/powerpoint/2012/main" userId="S::UedaHis@lan.pref.osaka.jp::9a6f4b61-bb13-47b2-8220-6894e63f2d8e" providerId="AD"/>
      </p:ext>
    </p:extLst>
  </p:cmAuthor>
  <p:cmAuthor id="3" name="井上　悠真" initials="井上　悠真" lastIdx="1" clrIdx="2">
    <p:extLst>
      <p:ext uri="{19B8F6BF-5375-455C-9EA6-DF929625EA0E}">
        <p15:presenceInfo xmlns:p15="http://schemas.microsoft.com/office/powerpoint/2012/main" userId="S::InoueYum@lan.pref.osaka.jp::21d60823-d2db-4899-b238-e56e292e2b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0A1"/>
    <a:srgbClr val="FFCCCC"/>
    <a:srgbClr val="FED6CE"/>
    <a:srgbClr val="767171"/>
    <a:srgbClr val="59CC8D"/>
    <a:srgbClr val="4FB683"/>
    <a:srgbClr val="3CDC8B"/>
    <a:srgbClr val="14DC8B"/>
    <a:srgbClr val="00DC64"/>
    <a:srgbClr val="00D6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785" autoAdjust="0"/>
    <p:restoredTop sz="96395" autoAdjust="0"/>
  </p:normalViewPr>
  <p:slideViewPr>
    <p:cSldViewPr>
      <p:cViewPr varScale="1">
        <p:scale>
          <a:sx n="65" d="100"/>
          <a:sy n="65" d="100"/>
        </p:scale>
        <p:origin x="2784" y="38"/>
      </p:cViewPr>
      <p:guideLst>
        <p:guide orient="horz" pos="3120"/>
        <p:guide pos="2160"/>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100" d="100"/>
        <a:sy n="100" d="100"/>
      </p:scale>
      <p:origin x="0" y="0"/>
    </p:cViewPr>
  </p:sorterViewPr>
  <p:notesViewPr>
    <p:cSldViewPr>
      <p:cViewPr varScale="1">
        <p:scale>
          <a:sx n="52" d="100"/>
          <a:sy n="52" d="100"/>
        </p:scale>
        <p:origin x="-2934" y="-90"/>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3" Type="http://schemas.openxmlformats.org/officeDocument/2006/relationships/customXml" Target="../customXml/item3.xml"/><Relationship Id="rId7" Type="http://schemas.openxmlformats.org/officeDocument/2006/relationships/handoutMaster" Target="handoutMasters/handout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7" y="9"/>
            <a:ext cx="2949575" cy="496888"/>
          </a:xfrm>
          <a:prstGeom prst="rect">
            <a:avLst/>
          </a:prstGeom>
        </p:spPr>
        <p:txBody>
          <a:bodyPr vert="horz" lIns="91317" tIns="45661" rIns="91317" bIns="4566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59" y="9"/>
            <a:ext cx="2949575" cy="496888"/>
          </a:xfrm>
          <a:prstGeom prst="rect">
            <a:avLst/>
          </a:prstGeom>
        </p:spPr>
        <p:txBody>
          <a:bodyPr vert="horz" lIns="91317" tIns="45661" rIns="91317" bIns="45661" rtlCol="0"/>
          <a:lstStyle>
            <a:lvl1pPr algn="r">
              <a:defRPr sz="1200"/>
            </a:lvl1pPr>
          </a:lstStyle>
          <a:p>
            <a:fld id="{D6E1D015-2EA0-4B61-B928-CBD8A0062C15}" type="datetimeFigureOut">
              <a:rPr kumimoji="1" lang="ja-JP" altLang="en-US" smtClean="0"/>
              <a:t>2026/5/22</a:t>
            </a:fld>
            <a:endParaRPr kumimoji="1" lang="ja-JP" altLang="en-US"/>
          </a:p>
        </p:txBody>
      </p:sp>
      <p:sp>
        <p:nvSpPr>
          <p:cNvPr id="4" name="フッター プレースホルダー 3"/>
          <p:cNvSpPr>
            <a:spLocks noGrp="1"/>
          </p:cNvSpPr>
          <p:nvPr>
            <p:ph type="ftr" sz="quarter" idx="2"/>
          </p:nvPr>
        </p:nvSpPr>
        <p:spPr>
          <a:xfrm>
            <a:off x="17" y="9440864"/>
            <a:ext cx="2949575" cy="496887"/>
          </a:xfrm>
          <a:prstGeom prst="rect">
            <a:avLst/>
          </a:prstGeom>
        </p:spPr>
        <p:txBody>
          <a:bodyPr vert="horz" lIns="91317" tIns="45661" rIns="91317" bIns="4566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59" y="9440864"/>
            <a:ext cx="2949575" cy="496887"/>
          </a:xfrm>
          <a:prstGeom prst="rect">
            <a:avLst/>
          </a:prstGeom>
        </p:spPr>
        <p:txBody>
          <a:bodyPr vert="horz" lIns="91317" tIns="45661" rIns="91317" bIns="45661" rtlCol="0" anchor="b"/>
          <a:lstStyle>
            <a:lvl1pPr algn="r">
              <a:defRPr sz="1200"/>
            </a:lvl1pPr>
          </a:lstStyle>
          <a:p>
            <a:fld id="{919A1E07-5B6E-44D4-AB6D-6443BDAEC678}" type="slidenum">
              <a:rPr kumimoji="1" lang="ja-JP" altLang="en-US" smtClean="0"/>
              <a:t>‹#›</a:t>
            </a:fld>
            <a:endParaRPr kumimoji="1" lang="ja-JP" altLang="en-US"/>
          </a:p>
        </p:txBody>
      </p:sp>
    </p:spTree>
    <p:extLst>
      <p:ext uri="{BB962C8B-B14F-4D97-AF65-F5344CB8AC3E}">
        <p14:creationId xmlns:p14="http://schemas.microsoft.com/office/powerpoint/2010/main" val="273828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22"/>
            <a:ext cx="2949790" cy="496967"/>
          </a:xfrm>
          <a:prstGeom prst="rect">
            <a:avLst/>
          </a:prstGeom>
        </p:spPr>
        <p:txBody>
          <a:bodyPr vert="horz" lIns="91317" tIns="45661" rIns="91317" bIns="4566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8" y="22"/>
            <a:ext cx="2949790" cy="496967"/>
          </a:xfrm>
          <a:prstGeom prst="rect">
            <a:avLst/>
          </a:prstGeom>
        </p:spPr>
        <p:txBody>
          <a:bodyPr vert="horz" lIns="91317" tIns="45661" rIns="91317" bIns="45661" rtlCol="0"/>
          <a:lstStyle>
            <a:lvl1pPr algn="r">
              <a:defRPr sz="1200"/>
            </a:lvl1pPr>
          </a:lstStyle>
          <a:p>
            <a:fld id="{96320395-F39B-42D7-9562-8242D79D344F}" type="datetimeFigureOut">
              <a:rPr kumimoji="1" lang="ja-JP" altLang="en-US" smtClean="0"/>
              <a:t>2026/5/22</a:t>
            </a:fld>
            <a:endParaRPr kumimoji="1" lang="ja-JP" altLang="en-US"/>
          </a:p>
        </p:txBody>
      </p:sp>
      <p:sp>
        <p:nvSpPr>
          <p:cNvPr id="4" name="スライド イメージ プレースホルダー 3"/>
          <p:cNvSpPr>
            <a:spLocks noGrp="1" noRot="1" noChangeAspect="1"/>
          </p:cNvSpPr>
          <p:nvPr>
            <p:ph type="sldImg" idx="2"/>
          </p:nvPr>
        </p:nvSpPr>
        <p:spPr>
          <a:xfrm>
            <a:off x="2114550" y="746125"/>
            <a:ext cx="2578100" cy="3725863"/>
          </a:xfrm>
          <a:prstGeom prst="rect">
            <a:avLst/>
          </a:prstGeom>
          <a:noFill/>
          <a:ln w="12700">
            <a:solidFill>
              <a:prstClr val="black"/>
            </a:solidFill>
          </a:ln>
        </p:spPr>
        <p:txBody>
          <a:bodyPr vert="horz" lIns="91317" tIns="45661" rIns="91317" bIns="45661"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317" tIns="45661" rIns="91317" bIns="4566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0672"/>
            <a:ext cx="2949790" cy="496967"/>
          </a:xfrm>
          <a:prstGeom prst="rect">
            <a:avLst/>
          </a:prstGeom>
        </p:spPr>
        <p:txBody>
          <a:bodyPr vert="horz" lIns="91317" tIns="45661" rIns="91317" bIns="4566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8" y="9440672"/>
            <a:ext cx="2949790" cy="496967"/>
          </a:xfrm>
          <a:prstGeom prst="rect">
            <a:avLst/>
          </a:prstGeom>
        </p:spPr>
        <p:txBody>
          <a:bodyPr vert="horz" lIns="91317" tIns="45661" rIns="91317" bIns="45661" rtlCol="0" anchor="b"/>
          <a:lstStyle>
            <a:lvl1pPr algn="r">
              <a:defRPr sz="1200"/>
            </a:lvl1pPr>
          </a:lstStyle>
          <a:p>
            <a:fld id="{5B8A2593-B831-4156-887D-9FC9ED896D3D}" type="slidenum">
              <a:rPr kumimoji="1" lang="ja-JP" altLang="en-US" smtClean="0"/>
              <a:t>‹#›</a:t>
            </a:fld>
            <a:endParaRPr kumimoji="1" lang="ja-JP" altLang="en-US"/>
          </a:p>
        </p:txBody>
      </p:sp>
    </p:spTree>
    <p:extLst>
      <p:ext uri="{BB962C8B-B14F-4D97-AF65-F5344CB8AC3E}">
        <p14:creationId xmlns:p14="http://schemas.microsoft.com/office/powerpoint/2010/main" val="2804779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514350" y="3077287"/>
            <a:ext cx="5829300" cy="212336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028700" y="5613400"/>
            <a:ext cx="4800600" cy="253153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6" name="スライド番号プレースホルダー 5"/>
          <p:cNvSpPr>
            <a:spLocks noGrp="1"/>
          </p:cNvSpPr>
          <p:nvPr>
            <p:ph type="sldNum" sz="quarter" idx="12"/>
          </p:nvPr>
        </p:nvSpPr>
        <p:spPr>
          <a:xfrm>
            <a:off x="5861248" y="9610177"/>
            <a:ext cx="1600200" cy="527402"/>
          </a:xfrm>
          <a:prstGeom prst="rect">
            <a:avLst/>
          </a:prstGeom>
        </p:spPr>
        <p:txBody>
          <a:bodyPr/>
          <a:lstStyle/>
          <a:p>
            <a:fld id="{8222FFE1-49D9-434A-9603-2EC61656C55C}" type="slidenum">
              <a:rPr kumimoji="1" lang="ja-JP" altLang="en-US" smtClean="0"/>
              <a:t>‹#›</a:t>
            </a:fld>
            <a:endParaRPr kumimoji="1" lang="ja-JP" altLang="en-US"/>
          </a:p>
        </p:txBody>
      </p:sp>
    </p:spTree>
    <p:extLst>
      <p:ext uri="{BB962C8B-B14F-4D97-AF65-F5344CB8AC3E}">
        <p14:creationId xmlns:p14="http://schemas.microsoft.com/office/powerpoint/2010/main" val="321881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5"/>
          <p:cNvSpPr>
            <a:spLocks noGrp="1"/>
          </p:cNvSpPr>
          <p:nvPr>
            <p:ph type="sldNum" sz="quarter" idx="12"/>
          </p:nvPr>
        </p:nvSpPr>
        <p:spPr>
          <a:xfrm>
            <a:off x="0" y="9610177"/>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dirty="0"/>
          </a:p>
        </p:txBody>
      </p:sp>
    </p:spTree>
    <p:extLst>
      <p:ext uri="{BB962C8B-B14F-4D97-AF65-F5344CB8AC3E}">
        <p14:creationId xmlns:p14="http://schemas.microsoft.com/office/powerpoint/2010/main" val="462753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3729037" y="529698"/>
            <a:ext cx="1157288" cy="1126807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257176" y="529698"/>
            <a:ext cx="3357563" cy="1126807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5"/>
          <p:cNvSpPr>
            <a:spLocks noGrp="1"/>
          </p:cNvSpPr>
          <p:nvPr>
            <p:ph type="sldNum" sz="quarter" idx="12"/>
          </p:nvPr>
        </p:nvSpPr>
        <p:spPr>
          <a:xfrm>
            <a:off x="0" y="9610177"/>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1513262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dirty="0"/>
          </a:p>
        </p:txBody>
      </p:sp>
    </p:spTree>
    <p:extLst>
      <p:ext uri="{BB962C8B-B14F-4D97-AF65-F5344CB8AC3E}">
        <p14:creationId xmlns:p14="http://schemas.microsoft.com/office/powerpoint/2010/main" val="1228460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41735" y="6365522"/>
            <a:ext cx="5829300" cy="196744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541735" y="4198589"/>
            <a:ext cx="5829300" cy="216693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7"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2563132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257176" y="3081869"/>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2628908" y="3081869"/>
            <a:ext cx="2257425" cy="871590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4072840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0" y="396699"/>
            <a:ext cx="6172200" cy="165100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217386"/>
            <a:ext cx="303014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342900" y="3141486"/>
            <a:ext cx="303014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3483770" y="2217386"/>
            <a:ext cx="3031331" cy="9241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3483770" y="3141486"/>
            <a:ext cx="3031331" cy="57074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3048919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6" name="スライド番号プレースホルダー 5"/>
          <p:cNvSpPr>
            <a:spLocks noGrp="1"/>
          </p:cNvSpPr>
          <p:nvPr>
            <p:ph type="sldNum" sz="quarter" idx="12"/>
          </p:nvPr>
        </p:nvSpPr>
        <p:spPr>
          <a:xfrm>
            <a:off x="0" y="9538170"/>
            <a:ext cx="6858000" cy="527402"/>
          </a:xfrm>
          <a:prstGeom prst="rect">
            <a:avLst/>
          </a:prstGeom>
        </p:spPr>
        <p:txBody>
          <a:bodyPr/>
          <a:lstStyle>
            <a:lvl1pPr algn="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359359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スライド番号プレースホルダー 5"/>
          <p:cNvSpPr>
            <a:spLocks noGrp="1"/>
          </p:cNvSpPr>
          <p:nvPr>
            <p:ph type="sldNum" sz="quarter" idx="12"/>
          </p:nvPr>
        </p:nvSpPr>
        <p:spPr>
          <a:xfrm>
            <a:off x="0" y="9633524"/>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dirty="0"/>
          </a:p>
        </p:txBody>
      </p:sp>
    </p:spTree>
    <p:extLst>
      <p:ext uri="{BB962C8B-B14F-4D97-AF65-F5344CB8AC3E}">
        <p14:creationId xmlns:p14="http://schemas.microsoft.com/office/powerpoint/2010/main" val="2846400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42901" y="394409"/>
            <a:ext cx="2256235" cy="1678517"/>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2681296" y="394411"/>
            <a:ext cx="3833813" cy="84544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342901" y="2072923"/>
            <a:ext cx="2256235" cy="677598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8" name="スライド番号プレースホルダー 5"/>
          <p:cNvSpPr>
            <a:spLocks noGrp="1"/>
          </p:cNvSpPr>
          <p:nvPr>
            <p:ph type="sldNum" sz="quarter" idx="12"/>
          </p:nvPr>
        </p:nvSpPr>
        <p:spPr>
          <a:xfrm>
            <a:off x="0" y="9633524"/>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2603725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344216" y="6934205"/>
            <a:ext cx="4114800" cy="81862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344216" y="885119"/>
            <a:ext cx="4114800"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344216" y="7752827"/>
            <a:ext cx="4114800" cy="116257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8" name="スライド番号プレースホルダー 5"/>
          <p:cNvSpPr>
            <a:spLocks noGrp="1"/>
          </p:cNvSpPr>
          <p:nvPr>
            <p:ph type="sldNum" sz="quarter" idx="12"/>
          </p:nvPr>
        </p:nvSpPr>
        <p:spPr>
          <a:xfrm>
            <a:off x="0" y="9633524"/>
            <a:ext cx="6858000" cy="527402"/>
          </a:xfrm>
          <a:prstGeom prst="rect">
            <a:avLst/>
          </a:prstGeom>
        </p:spPr>
        <p:txBody>
          <a:bodyPr/>
          <a:lstStyle>
            <a:lvl1pPr algn="ctr">
              <a:defRPr/>
            </a:lvl1pPr>
          </a:lstStyle>
          <a:p>
            <a:fld id="{8222FFE1-49D9-434A-9603-2EC61656C55C}" type="slidenum">
              <a:rPr lang="ja-JP" altLang="en-US" smtClean="0"/>
              <a:pPr/>
              <a:t>‹#›</a:t>
            </a:fld>
            <a:endParaRPr lang="ja-JP" altLang="en-US"/>
          </a:p>
        </p:txBody>
      </p:sp>
    </p:spTree>
    <p:extLst>
      <p:ext uri="{BB962C8B-B14F-4D97-AF65-F5344CB8AC3E}">
        <p14:creationId xmlns:p14="http://schemas.microsoft.com/office/powerpoint/2010/main" val="4259665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342900" y="396699"/>
            <a:ext cx="6172200" cy="1651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342900" y="2311406"/>
            <a:ext cx="6172200" cy="6537502"/>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スライド番号プレースホルダー 5"/>
          <p:cNvSpPr>
            <a:spLocks noGrp="1"/>
          </p:cNvSpPr>
          <p:nvPr>
            <p:ph type="sldNum" sz="quarter" idx="4"/>
          </p:nvPr>
        </p:nvSpPr>
        <p:spPr>
          <a:xfrm>
            <a:off x="99392" y="9633524"/>
            <a:ext cx="6858000" cy="527402"/>
          </a:xfrm>
          <a:prstGeom prst="rect">
            <a:avLst/>
          </a:prstGeom>
        </p:spPr>
        <p:txBody>
          <a:bodyPr/>
          <a:lstStyle>
            <a:lvl1pPr algn="ctr">
              <a:defRPr/>
            </a:lvl1pPr>
          </a:lstStyle>
          <a:p>
            <a:pPr algn="r"/>
            <a:fld id="{8222FFE1-49D9-434A-9603-2EC61656C55C}" type="slidenum">
              <a:rPr lang="ja-JP" altLang="en-US" smtClean="0"/>
              <a:pPr algn="r"/>
              <a:t>‹#›</a:t>
            </a:fld>
            <a:endParaRPr lang="ja-JP" altLang="en-US" dirty="0"/>
          </a:p>
        </p:txBody>
      </p:sp>
      <p:sp>
        <p:nvSpPr>
          <p:cNvPr id="8" name="フッター プレースホルダー 7"/>
          <p:cNvSpPr>
            <a:spLocks noGrp="1"/>
          </p:cNvSpPr>
          <p:nvPr>
            <p:ph type="ftr" sz="quarter" idx="3"/>
          </p:nvPr>
        </p:nvSpPr>
        <p:spPr>
          <a:xfrm>
            <a:off x="2343150" y="9182100"/>
            <a:ext cx="2171700" cy="5270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444874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hyperlink" Target="http://www.saikonokandou.com/" TargetMode="External"/><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1.wdp"/><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角丸四角形 142">
            <a:extLst>
              <a:ext uri="{FF2B5EF4-FFF2-40B4-BE49-F238E27FC236}">
                <a16:creationId xmlns:a16="http://schemas.microsoft.com/office/drawing/2014/main" id="{79FA808A-D4C2-44D6-8D22-7F9A68A81331}"/>
              </a:ext>
            </a:extLst>
          </p:cNvPr>
          <p:cNvSpPr/>
          <p:nvPr/>
        </p:nvSpPr>
        <p:spPr>
          <a:xfrm>
            <a:off x="161766" y="7465741"/>
            <a:ext cx="6510646" cy="822147"/>
          </a:xfrm>
          <a:prstGeom prst="roundRect">
            <a:avLst>
              <a:gd name="adj" fmla="val 0"/>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タイトル 1">
            <a:extLst>
              <a:ext uri="{FF2B5EF4-FFF2-40B4-BE49-F238E27FC236}">
                <a16:creationId xmlns:a16="http://schemas.microsoft.com/office/drawing/2014/main" id="{8A33322E-ECF6-4EE6-87EF-97840CBFBA2D}"/>
              </a:ext>
            </a:extLst>
          </p:cNvPr>
          <p:cNvSpPr txBox="1">
            <a:spLocks/>
          </p:cNvSpPr>
          <p:nvPr/>
        </p:nvSpPr>
        <p:spPr>
          <a:xfrm>
            <a:off x="49813" y="921524"/>
            <a:ext cx="6675401" cy="1545445"/>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大阪・関西万博の開催を契機に、国内外からの多くの来訪者が安全、快適に府内各地を周遊できる環境の創出に向けて、カーボンニュートラルにも資する自転車の通行環境の整備（自転車通行空間の整備や府内で統一的な案内サイン等の設置）の充実に取り組んでいます。</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令和</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8</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度は、大阪ベイサイドサイクルラインのりんくう公園以南について、自転車通行空間の整備を進めるとともに、他のサイクルラインについても、自転車による更なる周遊促進を図るため、広域的なネットワークの整備拡大に向け、検討・調整を行います。</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整備完了区間：約</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120km</a:t>
            </a: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（淀川リバーサイドサイクルライン：約</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50km</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、大和川リバーサイドサイクルライン：約</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25km</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石川リバーサイドサイクルライン：約</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15km</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、大阪ベイサイドサイクルライン：約</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30km</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タイトル 1"/>
          <p:cNvSpPr txBox="1">
            <a:spLocks/>
          </p:cNvSpPr>
          <p:nvPr/>
        </p:nvSpPr>
        <p:spPr>
          <a:xfrm>
            <a:off x="16850" y="25351"/>
            <a:ext cx="6929425" cy="568188"/>
          </a:xfrm>
          <a:prstGeom prst="rect">
            <a:avLst/>
          </a:prstGeom>
        </p:spPr>
        <p:txBody>
          <a:bodyPr vert="horz" lIns="92994" tIns="46497" rIns="92994" bIns="46497"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ポイント</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５：にぎわい・都市魅力の創出</a:t>
            </a:r>
          </a:p>
        </p:txBody>
      </p:sp>
      <p:sp>
        <p:nvSpPr>
          <p:cNvPr id="82" name="角丸四角形 81"/>
          <p:cNvSpPr/>
          <p:nvPr/>
        </p:nvSpPr>
        <p:spPr>
          <a:xfrm>
            <a:off x="24996" y="73037"/>
            <a:ext cx="6746026" cy="39600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srgbClr val="FF0000"/>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44" name="テキスト ボックス 43">
            <a:extLst>
              <a:ext uri="{FF2B5EF4-FFF2-40B4-BE49-F238E27FC236}">
                <a16:creationId xmlns:a16="http://schemas.microsoft.com/office/drawing/2014/main" id="{9B042A99-26EB-4F6E-9C4B-60DC1FD381FE}"/>
              </a:ext>
            </a:extLst>
          </p:cNvPr>
          <p:cNvSpPr txBox="1"/>
          <p:nvPr/>
        </p:nvSpPr>
        <p:spPr>
          <a:xfrm>
            <a:off x="24996" y="4456564"/>
            <a:ext cx="4979483" cy="352489"/>
          </a:xfrm>
          <a:prstGeom prst="rect">
            <a:avLst/>
          </a:prstGeom>
          <a:solidFill>
            <a:schemeClr val="accent1">
              <a:lumMod val="20000"/>
              <a:lumOff val="80000"/>
            </a:schemeClr>
          </a:solidFill>
          <a:ln w="38100" cmpd="dbl">
            <a:solidFill>
              <a:srgbClr val="0000FF"/>
            </a:solidFill>
          </a:ln>
        </p:spPr>
        <p:txBody>
          <a:bodyPr wrap="square" tIns="90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◆歴史街道と沿道地域の歴史・文化を活かしたまちづくり　　　</a:t>
            </a:r>
          </a:p>
        </p:txBody>
      </p:sp>
      <p:sp>
        <p:nvSpPr>
          <p:cNvPr id="45" name="テキスト ボックス 44">
            <a:extLst>
              <a:ext uri="{FF2B5EF4-FFF2-40B4-BE49-F238E27FC236}">
                <a16:creationId xmlns:a16="http://schemas.microsoft.com/office/drawing/2014/main" id="{AFFBD238-9A1A-4A83-A8D7-22567EE80C67}"/>
              </a:ext>
            </a:extLst>
          </p:cNvPr>
          <p:cNvSpPr txBox="1"/>
          <p:nvPr/>
        </p:nvSpPr>
        <p:spPr>
          <a:xfrm>
            <a:off x="25376" y="548919"/>
            <a:ext cx="2312554" cy="352489"/>
          </a:xfrm>
          <a:prstGeom prst="rect">
            <a:avLst/>
          </a:prstGeom>
          <a:solidFill>
            <a:schemeClr val="accent1">
              <a:lumMod val="20000"/>
              <a:lumOff val="80000"/>
            </a:schemeClr>
          </a:solidFill>
          <a:ln w="38100" cmpd="dbl">
            <a:solidFill>
              <a:srgbClr val="0000FF"/>
            </a:solidFill>
          </a:ln>
        </p:spPr>
        <p:txBody>
          <a:bodyPr wrap="square" tIns="90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◆サイクルラインの充実</a:t>
            </a:r>
            <a:r>
              <a:rPr kumimoji="1" lang="ja-JP" altLang="en-US" sz="1400" b="0" i="0" u="none" strike="sng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400" b="0" i="0" u="none" strike="sngStrike" kern="1200" cap="none" spc="0" normalizeH="0" baseline="0" noProof="0" dirty="0">
                <a:ln>
                  <a:noFill/>
                </a:ln>
                <a:solidFill>
                  <a:srgbClr val="FF0000"/>
                </a:solidFill>
                <a:effectLst/>
                <a:highlight>
                  <a:srgbClr val="FFFF00"/>
                </a:highlight>
                <a:uLnTx/>
                <a:uFillTx/>
                <a:latin typeface="メイリオ" panose="020B0604030504040204" pitchFamily="50" charset="-128"/>
                <a:ea typeface="メイリオ" panose="020B0604030504040204" pitchFamily="50" charset="-128"/>
                <a:cs typeface="メイリオ" panose="020B0604030504040204" pitchFamily="50" charset="-128"/>
              </a:rPr>
              <a:t>　</a:t>
            </a:r>
          </a:p>
        </p:txBody>
      </p:sp>
      <p:sp>
        <p:nvSpPr>
          <p:cNvPr id="51" name="正方形/長方形 50">
            <a:extLst>
              <a:ext uri="{FF2B5EF4-FFF2-40B4-BE49-F238E27FC236}">
                <a16:creationId xmlns:a16="http://schemas.microsoft.com/office/drawing/2014/main" id="{61EB58AA-842A-4B3F-BF19-E9D642F27B95}"/>
              </a:ext>
            </a:extLst>
          </p:cNvPr>
          <p:cNvSpPr/>
          <p:nvPr/>
        </p:nvSpPr>
        <p:spPr>
          <a:xfrm>
            <a:off x="-264536" y="7475558"/>
            <a:ext cx="6828218" cy="600164"/>
          </a:xfrm>
          <a:prstGeom prst="rect">
            <a:avLst/>
          </a:prstGeom>
        </p:spPr>
        <p:txBody>
          <a:bodyPr wrap="square">
            <a:spAutoFit/>
          </a:bodyPr>
          <a:lstStyle/>
          <a:p>
            <a:pPr marL="133350" marR="0" lvl="0" indent="12700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「竹内街道・横大路（大道）活性化実行委員会」では、</a:t>
            </a:r>
            <a:endParaRPr kumimoji="1"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33350" marR="0" lvl="0" indent="12700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沿線の府県を越えた</a:t>
            </a:r>
            <a:r>
              <a:rPr kumimoji="1"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12</a:t>
            </a: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自治体等で連携し、日本遺産認定継続に向けた取組を行っています。</a:t>
            </a:r>
            <a:endParaRPr kumimoji="1"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133350" marR="0" lvl="0" indent="127000" algn="just"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実行委員会の取組は、下記ホームページでご覧になれます。</a:t>
            </a:r>
            <a:endParaRPr kumimoji="1"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タイトル 1">
            <a:extLst>
              <a:ext uri="{FF2B5EF4-FFF2-40B4-BE49-F238E27FC236}">
                <a16:creationId xmlns:a16="http://schemas.microsoft.com/office/drawing/2014/main" id="{02B0B0E5-8AB8-49E3-BD22-5557A3BB40CA}"/>
              </a:ext>
            </a:extLst>
          </p:cNvPr>
          <p:cNvSpPr txBox="1">
            <a:spLocks/>
          </p:cNvSpPr>
          <p:nvPr/>
        </p:nvSpPr>
        <p:spPr>
          <a:xfrm>
            <a:off x="49813" y="4831862"/>
            <a:ext cx="6736316" cy="883294"/>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歴史街道と沿道地域の歴史・文化を活かして、地域振興及び都市魅力の向上のための取組を行っています。竹内街道・横大路（大道）は平成</a:t>
            </a:r>
            <a:r>
              <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29</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年に日本遺産に認定されており、沿線の自治体等が連携し、魅力向上に向けた取組を行っています。</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また、歴史街道を通して地域の歴史文化に触れ、歩いて親しんでいただけるよう、府内８つの歴史街道のウォーキングマップをホームページで公開しています。</a:t>
            </a: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a:extLst>
              <a:ext uri="{FF2B5EF4-FFF2-40B4-BE49-F238E27FC236}">
                <a16:creationId xmlns:a16="http://schemas.microsoft.com/office/drawing/2014/main" id="{AD54734C-93AF-4178-8B96-C2D21E14FC39}"/>
              </a:ext>
            </a:extLst>
          </p:cNvPr>
          <p:cNvSpPr/>
          <p:nvPr/>
        </p:nvSpPr>
        <p:spPr>
          <a:xfrm>
            <a:off x="718836" y="7972974"/>
            <a:ext cx="227600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hlinkClick r:id="rId2"/>
              </a:rPr>
              <a:t>http://www.saikonokandou.com/</a:t>
            </a:r>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nvGrpSpPr>
          <p:cNvPr id="64" name="グループ化 63">
            <a:extLst>
              <a:ext uri="{FF2B5EF4-FFF2-40B4-BE49-F238E27FC236}">
                <a16:creationId xmlns:a16="http://schemas.microsoft.com/office/drawing/2014/main" id="{D4C94298-4942-4E5F-AEE3-DE3032D11ED3}"/>
              </a:ext>
            </a:extLst>
          </p:cNvPr>
          <p:cNvGrpSpPr/>
          <p:nvPr/>
        </p:nvGrpSpPr>
        <p:grpSpPr>
          <a:xfrm>
            <a:off x="3878063" y="8015025"/>
            <a:ext cx="2691257" cy="234098"/>
            <a:chOff x="2765526" y="7462448"/>
            <a:chExt cx="2691257" cy="234097"/>
          </a:xfrm>
        </p:grpSpPr>
        <p:grpSp>
          <p:nvGrpSpPr>
            <p:cNvPr id="66" name="Group 4460">
              <a:extLst>
                <a:ext uri="{FF2B5EF4-FFF2-40B4-BE49-F238E27FC236}">
                  <a16:creationId xmlns:a16="http://schemas.microsoft.com/office/drawing/2014/main" id="{4B339BB5-C6A5-42CE-A4D5-CBBCD89546AA}"/>
                </a:ext>
              </a:extLst>
            </p:cNvPr>
            <p:cNvGrpSpPr>
              <a:grpSpLocks/>
            </p:cNvGrpSpPr>
            <p:nvPr/>
          </p:nvGrpSpPr>
          <p:grpSpPr bwMode="auto">
            <a:xfrm>
              <a:off x="2765526" y="7462448"/>
              <a:ext cx="2650434" cy="184150"/>
              <a:chOff x="2075" y="6094"/>
              <a:chExt cx="2251" cy="290"/>
            </a:xfrm>
          </p:grpSpPr>
          <p:sp>
            <p:nvSpPr>
              <p:cNvPr id="68" name="Text Box 4435">
                <a:extLst>
                  <a:ext uri="{FF2B5EF4-FFF2-40B4-BE49-F238E27FC236}">
                    <a16:creationId xmlns:a16="http://schemas.microsoft.com/office/drawing/2014/main" id="{325F76F3-B033-4050-AEC9-B2AF0B21ECEF}"/>
                  </a:ext>
                </a:extLst>
              </p:cNvPr>
              <p:cNvSpPr txBox="1">
                <a:spLocks noChangeArrowheads="1"/>
              </p:cNvSpPr>
              <p:nvPr/>
            </p:nvSpPr>
            <p:spPr bwMode="auto">
              <a:xfrm>
                <a:off x="2075" y="6094"/>
                <a:ext cx="1498" cy="290"/>
              </a:xfrm>
              <a:prstGeom prst="rect">
                <a:avLst/>
              </a:prstGeom>
              <a:solidFill>
                <a:srgbClr val="FFFFFF"/>
              </a:solidFill>
              <a:ln w="952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alpha val="50000"/>
                        </a:srgbClr>
                      </a:outerShdw>
                    </a:effectLst>
                  </a14:hiddenEffects>
                </a:ext>
              </a:extLst>
            </p:spPr>
            <p:txBody>
              <a:bodyPr rot="0" vert="horz" wrap="square" lIns="95250" tIns="47625" rIns="95250" bIns="47625"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竹内街道・横大路（大道）</a:t>
                </a:r>
                <a:endParaRPr kumimoji="1" lang="ja-JP" altLang="en-US" sz="105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AutoShape 4431">
                <a:extLst>
                  <a:ext uri="{FF2B5EF4-FFF2-40B4-BE49-F238E27FC236}">
                    <a16:creationId xmlns:a16="http://schemas.microsoft.com/office/drawing/2014/main" id="{D73A1209-4028-4780-BB22-557E25CF3CD1}"/>
                  </a:ext>
                </a:extLst>
              </p:cNvPr>
              <p:cNvSpPr>
                <a:spLocks noChangeArrowheads="1"/>
              </p:cNvSpPr>
              <p:nvPr/>
            </p:nvSpPr>
            <p:spPr bwMode="auto">
              <a:xfrm>
                <a:off x="3726" y="6094"/>
                <a:ext cx="600" cy="290"/>
              </a:xfrm>
              <a:prstGeom prst="roundRect">
                <a:avLst>
                  <a:gd name="adj" fmla="val 16667"/>
                </a:avLst>
              </a:prstGeom>
              <a:solidFill>
                <a:srgbClr val="FFFFFF"/>
              </a:solidFill>
              <a:ln w="9525">
                <a:solidFill>
                  <a:srgbClr val="000000"/>
                </a:solidFill>
                <a:round/>
                <a:headEnd/>
                <a:tailEnd/>
              </a:ln>
            </p:spPr>
            <p:txBody>
              <a:bodyPr rot="0" vert="horz" wrap="square" lIns="74295" tIns="8890" rIns="74295" bIns="8890" anchor="t" anchorCtr="0" upright="1">
                <a:no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検 索</a:t>
                </a:r>
                <a:endParaRPr kumimoji="1" lang="ja-JP" altLang="en-US" sz="105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67" name="右矢印 161">
              <a:extLst>
                <a:ext uri="{FF2B5EF4-FFF2-40B4-BE49-F238E27FC236}">
                  <a16:creationId xmlns:a16="http://schemas.microsoft.com/office/drawing/2014/main" id="{F3F22982-E0C1-4DA9-9454-296CC97F1A30}"/>
                </a:ext>
              </a:extLst>
            </p:cNvPr>
            <p:cNvSpPr/>
            <p:nvPr/>
          </p:nvSpPr>
          <p:spPr>
            <a:xfrm rot="13499650">
              <a:off x="5233897" y="7585101"/>
              <a:ext cx="222886" cy="111444"/>
            </a:xfrm>
            <a:prstGeom prst="rightArrow">
              <a:avLst>
                <a:gd name="adj1" fmla="val 31294"/>
                <a:gd name="adj2" fmla="val 12130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70" name="テキスト ボックス 69">
            <a:extLst>
              <a:ext uri="{FF2B5EF4-FFF2-40B4-BE49-F238E27FC236}">
                <a16:creationId xmlns:a16="http://schemas.microsoft.com/office/drawing/2014/main" id="{23B3A4FC-62F5-4856-91F4-DCE1E3955EEB}"/>
              </a:ext>
            </a:extLst>
          </p:cNvPr>
          <p:cNvSpPr txBox="1"/>
          <p:nvPr/>
        </p:nvSpPr>
        <p:spPr>
          <a:xfrm>
            <a:off x="15317" y="8406272"/>
            <a:ext cx="1972702" cy="352489"/>
          </a:xfrm>
          <a:prstGeom prst="rect">
            <a:avLst/>
          </a:prstGeom>
          <a:solidFill>
            <a:schemeClr val="accent1">
              <a:lumMod val="20000"/>
              <a:lumOff val="80000"/>
            </a:schemeClr>
          </a:solidFill>
          <a:ln w="38100" cmpd="dbl">
            <a:solidFill>
              <a:srgbClr val="0000FF"/>
            </a:solidFill>
          </a:ln>
        </p:spPr>
        <p:txBody>
          <a:bodyPr wrap="square" tIns="90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◆「道の駅」の活用　</a:t>
            </a:r>
          </a:p>
        </p:txBody>
      </p:sp>
      <p:sp>
        <p:nvSpPr>
          <p:cNvPr id="71" name="タイトル 1">
            <a:extLst>
              <a:ext uri="{FF2B5EF4-FFF2-40B4-BE49-F238E27FC236}">
                <a16:creationId xmlns:a16="http://schemas.microsoft.com/office/drawing/2014/main" id="{74A6B782-1CCB-4C63-9F64-9E5E68C38F09}"/>
              </a:ext>
            </a:extLst>
          </p:cNvPr>
          <p:cNvSpPr txBox="1">
            <a:spLocks/>
          </p:cNvSpPr>
          <p:nvPr/>
        </p:nvSpPr>
        <p:spPr>
          <a:xfrm>
            <a:off x="9598" y="8805557"/>
            <a:ext cx="5217722" cy="1237433"/>
          </a:xfrm>
          <a:prstGeom prst="rect">
            <a:avLst/>
          </a:prstGeom>
          <a:ln>
            <a:noFill/>
          </a:ln>
        </p:spPr>
        <p:txBody>
          <a:bodyPr vert="horz" lIns="91440" tIns="45720" rIns="9144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近年、「道の駅」は基本機能（休憩機能、情報発信機能、地域の連携機能）に加え</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、災害時における防災拠点機能や「</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道の駅」同士の連携等によるにぎわい創出や観光の加速化など、様々な役割が求められています。</a:t>
            </a:r>
            <a:endParaRPr kumimoji="1"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a:p>
            <a:pPr lvl="0" algn="l">
              <a:defRPr/>
            </a:pP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市町村が行う「道の駅」を核とした地域活性化等の取組に対し</a:t>
            </a:r>
            <a:r>
              <a:rPr lang="ja-JP" altLang="en-US"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、大阪府も道路管理者として必要に応じて支援しており、今年度も引き続き、スタンプラリー</a:t>
            </a:r>
            <a:r>
              <a:rPr kumimoji="1"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を実施するなど、道の駅の魅力発信に取り組みます。</a:t>
            </a:r>
            <a:endParaRPr kumimoji="1" lang="en-US" altLang="ja-JP"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4" name="グループ化 33">
            <a:extLst>
              <a:ext uri="{FF2B5EF4-FFF2-40B4-BE49-F238E27FC236}">
                <a16:creationId xmlns:a16="http://schemas.microsoft.com/office/drawing/2014/main" id="{631CBD3A-9163-4B36-B393-82C6CE68CE78}"/>
              </a:ext>
            </a:extLst>
          </p:cNvPr>
          <p:cNvGrpSpPr/>
          <p:nvPr/>
        </p:nvGrpSpPr>
        <p:grpSpPr>
          <a:xfrm>
            <a:off x="5421219" y="538586"/>
            <a:ext cx="1113578" cy="359608"/>
            <a:chOff x="-3316999" y="5093715"/>
            <a:chExt cx="1138037" cy="359608"/>
          </a:xfrm>
        </p:grpSpPr>
        <p:sp>
          <p:nvSpPr>
            <p:cNvPr id="35" name="AutoShape 33">
              <a:extLst>
                <a:ext uri="{FF2B5EF4-FFF2-40B4-BE49-F238E27FC236}">
                  <a16:creationId xmlns:a16="http://schemas.microsoft.com/office/drawing/2014/main" id="{9F3E668C-6927-4D20-AC58-5D29FB3D4412}"/>
                </a:ext>
              </a:extLst>
            </p:cNvPr>
            <p:cNvSpPr>
              <a:spLocks noChangeArrowheads="1"/>
            </p:cNvSpPr>
            <p:nvPr/>
          </p:nvSpPr>
          <p:spPr bwMode="auto">
            <a:xfrm>
              <a:off x="-3316999" y="5103967"/>
              <a:ext cx="1138037" cy="320675"/>
            </a:xfrm>
            <a:prstGeom prst="flowChartAlternateProcess">
              <a:avLst/>
            </a:prstGeom>
            <a:solidFill>
              <a:srgbClr val="548DD4"/>
            </a:solidFill>
            <a:ln w="38100">
              <a:solidFill>
                <a:srgbClr val="95B3D7"/>
              </a:solidFill>
              <a:miter lim="800000"/>
              <a:headEnd/>
              <a:tailEnd/>
            </a:ln>
            <a:effectLst>
              <a:outerShdw dist="28398" dir="3806097" algn="ctr" rotWithShape="0">
                <a:srgbClr val="243F60">
                  <a:alpha val="50000"/>
                </a:srgbClr>
              </a:outerShdw>
            </a:effectLst>
          </p:spPr>
          <p:txBody>
            <a:bodyPr vert="horz" wrap="square" lIns="74295" tIns="8890" rIns="74295" bIns="88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6" name="正方形/長方形 35">
              <a:extLst>
                <a:ext uri="{FF2B5EF4-FFF2-40B4-BE49-F238E27FC236}">
                  <a16:creationId xmlns:a16="http://schemas.microsoft.com/office/drawing/2014/main" id="{98CEA268-62B5-4D18-A28C-298C8B243CBB}"/>
                </a:ext>
              </a:extLst>
            </p:cNvPr>
            <p:cNvSpPr/>
            <p:nvPr/>
          </p:nvSpPr>
          <p:spPr>
            <a:xfrm>
              <a:off x="-3134287" y="5093715"/>
              <a:ext cx="742438"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令和８年度</a:t>
              </a:r>
              <a:endParaRPr kumimoji="1" lang="ja-JP" altLang="ja-JP" sz="9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7" name="正方形/長方形 36">
              <a:extLst>
                <a:ext uri="{FF2B5EF4-FFF2-40B4-BE49-F238E27FC236}">
                  <a16:creationId xmlns:a16="http://schemas.microsoft.com/office/drawing/2014/main" id="{7AD7BEDA-1AEF-4CAC-96BA-ED8DFDF7EDB5}"/>
                </a:ext>
              </a:extLst>
            </p:cNvPr>
            <p:cNvSpPr/>
            <p:nvPr/>
          </p:nvSpPr>
          <p:spPr>
            <a:xfrm>
              <a:off x="-3195736" y="5222491"/>
              <a:ext cx="896429"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9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知事重点事業</a:t>
              </a:r>
              <a:endParaRPr kumimoji="1" lang="ja-JP" altLang="ja-JP" sz="9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pic>
        <p:nvPicPr>
          <p:cNvPr id="75" name="図 74">
            <a:extLst>
              <a:ext uri="{FF2B5EF4-FFF2-40B4-BE49-F238E27FC236}">
                <a16:creationId xmlns:a16="http://schemas.microsoft.com/office/drawing/2014/main" id="{2B303F85-9933-4ECB-B984-9F284895CB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342986" y="2504021"/>
            <a:ext cx="1095782" cy="1643674"/>
          </a:xfrm>
          <a:prstGeom prst="rect">
            <a:avLst/>
          </a:prstGeom>
          <a:ln>
            <a:solidFill>
              <a:schemeClr val="bg1">
                <a:lumMod val="75000"/>
              </a:schemeClr>
            </a:solidFill>
          </a:ln>
        </p:spPr>
      </p:pic>
      <p:sp>
        <p:nvSpPr>
          <p:cNvPr id="77" name="角丸四角形 68">
            <a:extLst>
              <a:ext uri="{FF2B5EF4-FFF2-40B4-BE49-F238E27FC236}">
                <a16:creationId xmlns:a16="http://schemas.microsoft.com/office/drawing/2014/main" id="{7992700E-7C8A-45D9-9B32-102E0DCD68A4}"/>
              </a:ext>
            </a:extLst>
          </p:cNvPr>
          <p:cNvSpPr/>
          <p:nvPr/>
        </p:nvSpPr>
        <p:spPr>
          <a:xfrm>
            <a:off x="374145" y="4156560"/>
            <a:ext cx="1007245" cy="2324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2994" tIns="46497" rIns="92994" bIns="46497"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案内サイン看板</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3" name="図 82">
            <a:extLst>
              <a:ext uri="{FF2B5EF4-FFF2-40B4-BE49-F238E27FC236}">
                <a16:creationId xmlns:a16="http://schemas.microsoft.com/office/drawing/2014/main" id="{F057B3F2-15E3-47C5-9D8D-E0F4DC76AEA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285" b="8301"/>
          <a:stretch/>
        </p:blipFill>
        <p:spPr>
          <a:xfrm>
            <a:off x="1781208" y="2496836"/>
            <a:ext cx="2225427" cy="1650771"/>
          </a:xfrm>
          <a:prstGeom prst="rect">
            <a:avLst/>
          </a:prstGeom>
          <a:ln w="15875">
            <a:solidFill>
              <a:schemeClr val="bg1">
                <a:lumMod val="75000"/>
              </a:schemeClr>
            </a:solidFill>
          </a:ln>
        </p:spPr>
      </p:pic>
      <p:sp>
        <p:nvSpPr>
          <p:cNvPr id="84" name="角丸四角形 68">
            <a:extLst>
              <a:ext uri="{FF2B5EF4-FFF2-40B4-BE49-F238E27FC236}">
                <a16:creationId xmlns:a16="http://schemas.microsoft.com/office/drawing/2014/main" id="{7B5944F9-6073-4185-930D-773CB2CDC260}"/>
              </a:ext>
            </a:extLst>
          </p:cNvPr>
          <p:cNvSpPr/>
          <p:nvPr/>
        </p:nvSpPr>
        <p:spPr>
          <a:xfrm>
            <a:off x="1842403" y="4157884"/>
            <a:ext cx="2103036" cy="2324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2994" tIns="46497" rIns="92994" bIns="46497"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路面表示</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1" name="図 40">
            <a:extLst>
              <a:ext uri="{FF2B5EF4-FFF2-40B4-BE49-F238E27FC236}">
                <a16:creationId xmlns:a16="http://schemas.microsoft.com/office/drawing/2014/main" id="{C5E07CC2-F60B-4DFA-80FE-D470A2EC39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44"/>
          <a:stretch/>
        </p:blipFill>
        <p:spPr>
          <a:xfrm>
            <a:off x="4355289" y="2496836"/>
            <a:ext cx="2227222" cy="1627855"/>
          </a:xfrm>
          <a:prstGeom prst="rect">
            <a:avLst/>
          </a:prstGeom>
          <a:ln w="15875">
            <a:solidFill>
              <a:schemeClr val="bg1">
                <a:lumMod val="75000"/>
              </a:schemeClr>
            </a:solidFill>
          </a:ln>
        </p:spPr>
      </p:pic>
      <p:sp>
        <p:nvSpPr>
          <p:cNvPr id="42" name="角丸四角形 68">
            <a:extLst>
              <a:ext uri="{FF2B5EF4-FFF2-40B4-BE49-F238E27FC236}">
                <a16:creationId xmlns:a16="http://schemas.microsoft.com/office/drawing/2014/main" id="{5FBA7E1E-392D-437D-A18C-EDF818AA0516}"/>
              </a:ext>
            </a:extLst>
          </p:cNvPr>
          <p:cNvSpPr/>
          <p:nvPr/>
        </p:nvSpPr>
        <p:spPr>
          <a:xfrm>
            <a:off x="4369701" y="4151675"/>
            <a:ext cx="2103036" cy="23240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2994" tIns="46497" rIns="92994" bIns="46497"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走行風景</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2" name="図 91">
            <a:extLst>
              <a:ext uri="{FF2B5EF4-FFF2-40B4-BE49-F238E27FC236}">
                <a16:creationId xmlns:a16="http://schemas.microsoft.com/office/drawing/2014/main" id="{0FB5D490-105E-42B0-AD43-2823BE6ACB4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444164" y="8371743"/>
            <a:ext cx="939697" cy="1320865"/>
          </a:xfrm>
          <a:prstGeom prst="rect">
            <a:avLst/>
          </a:prstGeom>
        </p:spPr>
      </p:pic>
      <p:sp>
        <p:nvSpPr>
          <p:cNvPr id="93" name="角丸四角形 74">
            <a:extLst>
              <a:ext uri="{FF2B5EF4-FFF2-40B4-BE49-F238E27FC236}">
                <a16:creationId xmlns:a16="http://schemas.microsoft.com/office/drawing/2014/main" id="{11C27E47-A14E-49DE-B806-87D04B04062E}"/>
              </a:ext>
            </a:extLst>
          </p:cNvPr>
          <p:cNvSpPr/>
          <p:nvPr/>
        </p:nvSpPr>
        <p:spPr>
          <a:xfrm>
            <a:off x="4985113" y="9668895"/>
            <a:ext cx="2031509" cy="18739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大阪府「道の駅」スタンプラリー</a:t>
            </a:r>
          </a:p>
        </p:txBody>
      </p:sp>
      <p:grpSp>
        <p:nvGrpSpPr>
          <p:cNvPr id="97" name="グループ化 96">
            <a:extLst>
              <a:ext uri="{FF2B5EF4-FFF2-40B4-BE49-F238E27FC236}">
                <a16:creationId xmlns:a16="http://schemas.microsoft.com/office/drawing/2014/main" id="{CCF5659F-64FF-41A4-8BE9-728699C73497}"/>
              </a:ext>
            </a:extLst>
          </p:cNvPr>
          <p:cNvGrpSpPr/>
          <p:nvPr/>
        </p:nvGrpSpPr>
        <p:grpSpPr>
          <a:xfrm>
            <a:off x="4117278" y="5728011"/>
            <a:ext cx="2571305" cy="1481843"/>
            <a:chOff x="160020" y="5378965"/>
            <a:chExt cx="2892722" cy="1667075"/>
          </a:xfrm>
        </p:grpSpPr>
        <p:pic>
          <p:nvPicPr>
            <p:cNvPr id="98" name="図 97">
              <a:extLst>
                <a:ext uri="{FF2B5EF4-FFF2-40B4-BE49-F238E27FC236}">
                  <a16:creationId xmlns:a16="http://schemas.microsoft.com/office/drawing/2014/main" id="{164BE52A-891A-417F-81CB-AF3853A2CD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63" r="551" b="853"/>
            <a:stretch/>
          </p:blipFill>
          <p:spPr>
            <a:xfrm>
              <a:off x="160020" y="5378965"/>
              <a:ext cx="2892722" cy="1667075"/>
            </a:xfrm>
            <a:prstGeom prst="rect">
              <a:avLst/>
            </a:prstGeom>
            <a:solidFill>
              <a:schemeClr val="accent6">
                <a:lumMod val="20000"/>
                <a:lumOff val="80000"/>
              </a:schemeClr>
            </a:solidFill>
          </p:spPr>
        </p:pic>
        <p:sp>
          <p:nvSpPr>
            <p:cNvPr id="99" name="AutoShape 4431">
              <a:extLst>
                <a:ext uri="{FF2B5EF4-FFF2-40B4-BE49-F238E27FC236}">
                  <a16:creationId xmlns:a16="http://schemas.microsoft.com/office/drawing/2014/main" id="{1752E4F8-5FFA-48D5-96EE-CB6468884039}"/>
                </a:ext>
              </a:extLst>
            </p:cNvPr>
            <p:cNvSpPr>
              <a:spLocks noChangeArrowheads="1"/>
            </p:cNvSpPr>
            <p:nvPr/>
          </p:nvSpPr>
          <p:spPr bwMode="auto">
            <a:xfrm>
              <a:off x="468916" y="5472045"/>
              <a:ext cx="1005198" cy="177579"/>
            </a:xfrm>
            <a:prstGeom prst="roundRect">
              <a:avLst>
                <a:gd name="adj" fmla="val 16667"/>
              </a:avLst>
            </a:prstGeom>
            <a:solidFill>
              <a:schemeClr val="accent6">
                <a:lumMod val="20000"/>
                <a:lumOff val="80000"/>
              </a:schemeClr>
            </a:solidFill>
            <a:ln w="6350">
              <a:solidFill>
                <a:srgbClr val="000000"/>
              </a:solidFill>
              <a:round/>
              <a:headEnd/>
              <a:tailEnd/>
            </a:ln>
          </p:spPr>
          <p:txBody>
            <a:bodyPr rot="0" vert="horz" wrap="square" lIns="74295" tIns="8890" rIns="74295" bIns="8890" anchor="ctr" anchorCtr="0" upright="1">
              <a:no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８つの歴史街道</a:t>
              </a:r>
              <a:endParaRPr kumimoji="1" lang="ja-JP" altLang="en-US" sz="10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00" name="角丸四角形 74">
            <a:extLst>
              <a:ext uri="{FF2B5EF4-FFF2-40B4-BE49-F238E27FC236}">
                <a16:creationId xmlns:a16="http://schemas.microsoft.com/office/drawing/2014/main" id="{57AB03EF-3AAE-4D5D-B99C-72EFF0F7ADC5}"/>
              </a:ext>
            </a:extLst>
          </p:cNvPr>
          <p:cNvSpPr/>
          <p:nvPr/>
        </p:nvSpPr>
        <p:spPr>
          <a:xfrm>
            <a:off x="4641567" y="7199063"/>
            <a:ext cx="1469095" cy="23987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府内の歴史街道</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1" name="図 100">
            <a:extLst>
              <a:ext uri="{FF2B5EF4-FFF2-40B4-BE49-F238E27FC236}">
                <a16:creationId xmlns:a16="http://schemas.microsoft.com/office/drawing/2014/main" id="{7A33D060-ACD7-4404-A335-07E76E5CE86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95983" y="5755933"/>
            <a:ext cx="1883555" cy="1411977"/>
          </a:xfrm>
          <a:prstGeom prst="rect">
            <a:avLst/>
          </a:prstGeom>
        </p:spPr>
      </p:pic>
      <p:grpSp>
        <p:nvGrpSpPr>
          <p:cNvPr id="102" name="グループ化 101">
            <a:extLst>
              <a:ext uri="{FF2B5EF4-FFF2-40B4-BE49-F238E27FC236}">
                <a16:creationId xmlns:a16="http://schemas.microsoft.com/office/drawing/2014/main" id="{1F993080-B11C-432D-99CB-0A71802DEDC2}"/>
              </a:ext>
            </a:extLst>
          </p:cNvPr>
          <p:cNvGrpSpPr/>
          <p:nvPr/>
        </p:nvGrpSpPr>
        <p:grpSpPr>
          <a:xfrm>
            <a:off x="2156448" y="5755933"/>
            <a:ext cx="1882638" cy="1411978"/>
            <a:chOff x="2443158" y="7072148"/>
            <a:chExt cx="1971684" cy="1478763"/>
          </a:xfrm>
        </p:grpSpPr>
        <p:pic>
          <p:nvPicPr>
            <p:cNvPr id="104" name="図 103">
              <a:extLst>
                <a:ext uri="{FF2B5EF4-FFF2-40B4-BE49-F238E27FC236}">
                  <a16:creationId xmlns:a16="http://schemas.microsoft.com/office/drawing/2014/main" id="{54B2D6DD-BE1F-44F5-9AEE-F0FDC07426D7}"/>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443158" y="7072148"/>
              <a:ext cx="1971684" cy="1478763"/>
            </a:xfrm>
            <a:prstGeom prst="rect">
              <a:avLst/>
            </a:prstGeom>
          </p:spPr>
        </p:pic>
        <p:pic>
          <p:nvPicPr>
            <p:cNvPr id="105" name="図 104">
              <a:extLst>
                <a:ext uri="{FF2B5EF4-FFF2-40B4-BE49-F238E27FC236}">
                  <a16:creationId xmlns:a16="http://schemas.microsoft.com/office/drawing/2014/main" id="{5AA6EE2E-A62F-4D28-9879-DF81EE9DFA57}"/>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0"/>
                      </a14:imgEffect>
                    </a14:imgLayer>
                  </a14:imgProps>
                </a:ext>
              </a:extLst>
            </a:blip>
            <a:srcRect l="73040" t="38956" r="19656" b="51305"/>
            <a:stretch/>
          </p:blipFill>
          <p:spPr>
            <a:xfrm>
              <a:off x="3898522" y="7651220"/>
              <a:ext cx="144016" cy="144016"/>
            </a:xfrm>
            <a:prstGeom prst="ellipse">
              <a:avLst/>
            </a:prstGeom>
          </p:spPr>
        </p:pic>
        <p:pic>
          <p:nvPicPr>
            <p:cNvPr id="106" name="図 105">
              <a:extLst>
                <a:ext uri="{FF2B5EF4-FFF2-40B4-BE49-F238E27FC236}">
                  <a16:creationId xmlns:a16="http://schemas.microsoft.com/office/drawing/2014/main" id="{06869FA2-86BE-45F7-B107-6CD6CF470B44}"/>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100000"/>
                      </a14:imgEffect>
                    </a14:imgLayer>
                  </a14:imgProps>
                </a:ext>
              </a:extLst>
            </a:blip>
            <a:srcRect l="83996" t="41044" r="8700" b="48050"/>
            <a:stretch/>
          </p:blipFill>
          <p:spPr>
            <a:xfrm>
              <a:off x="4099796" y="7679032"/>
              <a:ext cx="144016" cy="164034"/>
            </a:xfrm>
            <a:prstGeom prst="ellipse">
              <a:avLst/>
            </a:prstGeom>
          </p:spPr>
        </p:pic>
      </p:grpSp>
      <p:sp>
        <p:nvSpPr>
          <p:cNvPr id="107" name="角丸四角形 74">
            <a:extLst>
              <a:ext uri="{FF2B5EF4-FFF2-40B4-BE49-F238E27FC236}">
                <a16:creationId xmlns:a16="http://schemas.microsoft.com/office/drawing/2014/main" id="{28BB7556-FF01-4BA9-B8F5-8EB8A386CC2D}"/>
              </a:ext>
            </a:extLst>
          </p:cNvPr>
          <p:cNvSpPr/>
          <p:nvPr/>
        </p:nvSpPr>
        <p:spPr>
          <a:xfrm>
            <a:off x="127679" y="7168664"/>
            <a:ext cx="2031509" cy="18739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竹内街道・横大路（大道）まつり</a:t>
            </a:r>
          </a:p>
        </p:txBody>
      </p:sp>
      <p:sp>
        <p:nvSpPr>
          <p:cNvPr id="108" name="角丸四角形 75">
            <a:extLst>
              <a:ext uri="{FF2B5EF4-FFF2-40B4-BE49-F238E27FC236}">
                <a16:creationId xmlns:a16="http://schemas.microsoft.com/office/drawing/2014/main" id="{A6DAC772-91C3-4735-B8D3-B9365821259F}"/>
              </a:ext>
            </a:extLst>
          </p:cNvPr>
          <p:cNvSpPr/>
          <p:nvPr/>
        </p:nvSpPr>
        <p:spPr>
          <a:xfrm>
            <a:off x="2337929" y="7167658"/>
            <a:ext cx="1469095" cy="19851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2994" tIns="46497" rIns="92994" bIns="46497"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沿道地域の観光等</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PR</a:t>
            </a:r>
            <a:endParaRPr kumimoji="1" lang="ja-JP" altLang="en-US" sz="900" b="0" i="0" u="none" strike="sng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23921166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9050">
          <a:solidFill>
            <a:srgbClr val="FF0000"/>
          </a:solidFill>
          <a:prstDash val="dash"/>
        </a:ln>
      </a:spPr>
      <a:bodyPr rtlCol="0" anchor="ctr"/>
      <a:lstStyle>
        <a:defPPr algn="ctr">
          <a:defRPr kumimoji="1" sz="1400" dirty="0">
            <a:solidFill>
              <a:srgbClr val="FF0000"/>
            </a:solidFill>
            <a:latin typeface="HG丸ｺﾞｼｯｸM-PRO" panose="020F0600000000000000" pitchFamily="50" charset="-128"/>
            <a:ea typeface="HG丸ｺﾞｼｯｸM-PRO" panose="020F06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0A329BE-0AA6-4DC4-8712-5F66E4D03EB5}">
  <ds:schemaRefs>
    <ds:schemaRef ds:uri="http://purl.org/dc/elements/1.1/"/>
    <ds:schemaRef ds:uri="http://schemas.microsoft.com/office/2006/documentManagement/types"/>
    <ds:schemaRef ds:uri="http://purl.org/dc/terms/"/>
    <ds:schemaRef ds:uri="4e21aece-359b-4e6f-8f54-c70e1e237c6a"/>
    <ds:schemaRef ds:uri="http://purl.org/dc/dcmitype/"/>
    <ds:schemaRef ds:uri="http://schemas.microsoft.com/office/2006/metadata/properties"/>
    <ds:schemaRef ds:uri="http://www.w3.org/XML/1998/namespace"/>
    <ds:schemaRef ds:uri="http://schemas.microsoft.com/office/infopath/2007/PartnerControls"/>
    <ds:schemaRef ds:uri="http://schemas.openxmlformats.org/package/2006/metadata/core-properties"/>
    <ds:schemaRef ds:uri="http://schemas.microsoft.com/sharepoint/v3"/>
  </ds:schemaRefs>
</ds:datastoreItem>
</file>

<file path=customXml/itemProps2.xml><?xml version="1.0" encoding="utf-8"?>
<ds:datastoreItem xmlns:ds="http://schemas.openxmlformats.org/officeDocument/2006/customXml" ds:itemID="{6568E6A8-6F00-4196-8A67-644B48AEF07B}">
  <ds:schemaRefs>
    <ds:schemaRef ds:uri="http://schemas.microsoft.com/sharepoint/v3/contenttype/forms"/>
  </ds:schemaRefs>
</ds:datastoreItem>
</file>

<file path=customXml/itemProps3.xml><?xml version="1.0" encoding="utf-8"?>
<ds:datastoreItem xmlns:ds="http://schemas.openxmlformats.org/officeDocument/2006/customXml" ds:itemID="{EF751BA1-F25A-43C5-8E75-5EF9D7DFE4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33882</TotalTime>
  <Words>529</Words>
  <Application>Microsoft Office PowerPoint</Application>
  <PresentationFormat>A4 210 x 297 mm</PresentationFormat>
  <Paragraphs>30</Paragraphs>
  <Slides>1</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vt:i4>
      </vt:variant>
    </vt:vector>
  </HeadingPairs>
  <TitlesOfParts>
    <vt:vector size="6" baseType="lpstr">
      <vt:lpstr>HG丸ｺﾞｼｯｸM-PRO</vt:lpstr>
      <vt:lpstr>メイリオ</vt:lpstr>
      <vt:lpstr>Arial</vt:lpstr>
      <vt:lpstr>Calibri</vt:lpstr>
      <vt:lpstr>Office ​​テーマ</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HOSTNAME</dc:creator>
  <cp:lastModifiedBy>中野　裕介</cp:lastModifiedBy>
  <cp:revision>1728</cp:revision>
  <cp:lastPrinted>2026-03-10T04:57:36Z</cp:lastPrinted>
  <dcterms:created xsi:type="dcterms:W3CDTF">2015-03-03T10:39:59Z</dcterms:created>
  <dcterms:modified xsi:type="dcterms:W3CDTF">2026-05-22T09:57:31Z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