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
  </p:notesMasterIdLst>
  <p:handoutMasterIdLst>
    <p:handoutMasterId r:id="rId8"/>
  </p:handoutMasterIdLst>
  <p:sldIdLst>
    <p:sldId id="533" r:id="rId5"/>
    <p:sldId id="534" r:id="rId6"/>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溝内　咲子" initials="溝内　咲子" lastIdx="7" clrIdx="0">
    <p:extLst>
      <p:ext uri="{19B8F6BF-5375-455C-9EA6-DF929625EA0E}">
        <p15:presenceInfo xmlns:p15="http://schemas.microsoft.com/office/powerpoint/2012/main" userId="S::MizochiS@lan.pref.osaka.jp::1175b10d-7719-4dc0-b0dc-37922d059e62" providerId="AD"/>
      </p:ext>
    </p:extLst>
  </p:cmAuthor>
  <p:cmAuthor id="2" name="上田　久志" initials="上田　久志" lastIdx="4" clrIdx="1">
    <p:extLst>
      <p:ext uri="{19B8F6BF-5375-455C-9EA6-DF929625EA0E}">
        <p15:presenceInfo xmlns:p15="http://schemas.microsoft.com/office/powerpoint/2012/main" userId="S::UedaHis@lan.pref.osaka.jp::9a6f4b61-bb13-47b2-8220-6894e63f2d8e" providerId="AD"/>
      </p:ext>
    </p:extLst>
  </p:cmAuthor>
  <p:cmAuthor id="3" name="井上　悠真" initials="井上　悠真" lastIdx="1" clrIdx="2">
    <p:extLst>
      <p:ext uri="{19B8F6BF-5375-455C-9EA6-DF929625EA0E}">
        <p15:presenceInfo xmlns:p15="http://schemas.microsoft.com/office/powerpoint/2012/main" userId="S::InoueYum@lan.pref.osaka.jp::21d60823-d2db-4899-b238-e56e292e2b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0A1"/>
    <a:srgbClr val="FFCCCC"/>
    <a:srgbClr val="FED6CE"/>
    <a:srgbClr val="767171"/>
    <a:srgbClr val="59CC8D"/>
    <a:srgbClr val="4FB683"/>
    <a:srgbClr val="3CDC8B"/>
    <a:srgbClr val="14DC8B"/>
    <a:srgbClr val="00DC64"/>
    <a:srgbClr val="00D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85" autoAdjust="0"/>
    <p:restoredTop sz="96395" autoAdjust="0"/>
  </p:normalViewPr>
  <p:slideViewPr>
    <p:cSldViewPr>
      <p:cViewPr varScale="1">
        <p:scale>
          <a:sx n="65" d="100"/>
          <a:sy n="65" d="100"/>
        </p:scale>
        <p:origin x="2784" y="53"/>
      </p:cViewPr>
      <p:guideLst>
        <p:guide orient="horz" pos="3120"/>
        <p:guide pos="216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52" d="100"/>
          <a:sy n="52" d="100"/>
        </p:scale>
        <p:origin x="-2934"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7" y="9"/>
            <a:ext cx="2949575" cy="496888"/>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59" y="9"/>
            <a:ext cx="2949575" cy="496888"/>
          </a:xfrm>
          <a:prstGeom prst="rect">
            <a:avLst/>
          </a:prstGeom>
        </p:spPr>
        <p:txBody>
          <a:bodyPr vert="horz" lIns="91317" tIns="45661" rIns="91317" bIns="45661" rtlCol="0"/>
          <a:lstStyle>
            <a:lvl1pPr algn="r">
              <a:defRPr sz="1200"/>
            </a:lvl1pPr>
          </a:lstStyle>
          <a:p>
            <a:fld id="{D6E1D015-2EA0-4B61-B928-CBD8A0062C15}" type="datetimeFigureOut">
              <a:rPr kumimoji="1" lang="ja-JP" altLang="en-US" smtClean="0"/>
              <a:t>2026/5/22</a:t>
            </a:fld>
            <a:endParaRPr kumimoji="1" lang="ja-JP" altLang="en-US"/>
          </a:p>
        </p:txBody>
      </p:sp>
      <p:sp>
        <p:nvSpPr>
          <p:cNvPr id="4" name="フッター プレースホルダー 3"/>
          <p:cNvSpPr>
            <a:spLocks noGrp="1"/>
          </p:cNvSpPr>
          <p:nvPr>
            <p:ph type="ftr" sz="quarter" idx="2"/>
          </p:nvPr>
        </p:nvSpPr>
        <p:spPr>
          <a:xfrm>
            <a:off x="17" y="9440864"/>
            <a:ext cx="2949575" cy="496887"/>
          </a:xfrm>
          <a:prstGeom prst="rect">
            <a:avLst/>
          </a:prstGeom>
        </p:spPr>
        <p:txBody>
          <a:bodyPr vert="horz" lIns="91317" tIns="45661" rIns="91317" bIns="4566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59" y="9440864"/>
            <a:ext cx="2949575" cy="496887"/>
          </a:xfrm>
          <a:prstGeom prst="rect">
            <a:avLst/>
          </a:prstGeom>
        </p:spPr>
        <p:txBody>
          <a:bodyPr vert="horz" lIns="91317" tIns="45661" rIns="91317" bIns="45661" rtlCol="0" anchor="b"/>
          <a:lstStyle>
            <a:lvl1pPr algn="r">
              <a:defRPr sz="1200"/>
            </a:lvl1pPr>
          </a:lstStyle>
          <a:p>
            <a:fld id="{919A1E07-5B6E-44D4-AB6D-6443BDAEC678}" type="slidenum">
              <a:rPr kumimoji="1" lang="ja-JP" altLang="en-US" smtClean="0"/>
              <a:t>‹#›</a:t>
            </a:fld>
            <a:endParaRPr kumimoji="1" lang="ja-JP" altLang="en-US"/>
          </a:p>
        </p:txBody>
      </p:sp>
    </p:spTree>
    <p:extLst>
      <p:ext uri="{BB962C8B-B14F-4D97-AF65-F5344CB8AC3E}">
        <p14:creationId xmlns:p14="http://schemas.microsoft.com/office/powerpoint/2010/main" val="27382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2"/>
            <a:ext cx="2949790" cy="496967"/>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8" y="22"/>
            <a:ext cx="2949790" cy="496967"/>
          </a:xfrm>
          <a:prstGeom prst="rect">
            <a:avLst/>
          </a:prstGeom>
        </p:spPr>
        <p:txBody>
          <a:bodyPr vert="horz" lIns="91317" tIns="45661" rIns="91317" bIns="45661" rtlCol="0"/>
          <a:lstStyle>
            <a:lvl1pPr algn="r">
              <a:defRPr sz="1200"/>
            </a:lvl1pPr>
          </a:lstStyle>
          <a:p>
            <a:fld id="{96320395-F39B-42D7-9562-8242D79D344F}" type="datetimeFigureOut">
              <a:rPr kumimoji="1" lang="ja-JP" altLang="en-US" smtClean="0"/>
              <a:t>2026/5/22</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317" tIns="45661" rIns="91317" bIns="4566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17" tIns="45661" rIns="91317" bIns="4566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672"/>
            <a:ext cx="2949790" cy="496967"/>
          </a:xfrm>
          <a:prstGeom prst="rect">
            <a:avLst/>
          </a:prstGeom>
        </p:spPr>
        <p:txBody>
          <a:bodyPr vert="horz" lIns="91317" tIns="45661" rIns="91317" bIns="4566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8" y="9440672"/>
            <a:ext cx="2949790" cy="496967"/>
          </a:xfrm>
          <a:prstGeom prst="rect">
            <a:avLst/>
          </a:prstGeom>
        </p:spPr>
        <p:txBody>
          <a:bodyPr vert="horz" lIns="91317" tIns="45661" rIns="91317" bIns="45661" rtlCol="0" anchor="b"/>
          <a:lstStyle>
            <a:lvl1pPr algn="r">
              <a:defRPr sz="1200"/>
            </a:lvl1pPr>
          </a:lstStyle>
          <a:p>
            <a:fld id="{5B8A2593-B831-4156-887D-9FC9ED896D3D}" type="slidenum">
              <a:rPr kumimoji="1" lang="ja-JP" altLang="en-US" smtClean="0"/>
              <a:t>‹#›</a:t>
            </a:fld>
            <a:endParaRPr kumimoji="1" lang="ja-JP" altLang="en-US"/>
          </a:p>
        </p:txBody>
      </p:sp>
    </p:spTree>
    <p:extLst>
      <p:ext uri="{BB962C8B-B14F-4D97-AF65-F5344CB8AC3E}">
        <p14:creationId xmlns:p14="http://schemas.microsoft.com/office/powerpoint/2010/main" val="2804779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7"/>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6" name="スライド番号プレースホルダー 5"/>
          <p:cNvSpPr>
            <a:spLocks noGrp="1"/>
          </p:cNvSpPr>
          <p:nvPr>
            <p:ph type="sldNum" sz="quarter" idx="12"/>
          </p:nvPr>
        </p:nvSpPr>
        <p:spPr>
          <a:xfrm>
            <a:off x="5861248" y="9610177"/>
            <a:ext cx="1600200" cy="527402"/>
          </a:xfrm>
          <a:prstGeom prst="rect">
            <a:avLst/>
          </a:prstGeom>
        </p:spPr>
        <p:txBody>
          <a:bodyPr/>
          <a:lstStyle/>
          <a:p>
            <a:fld id="{8222FFE1-49D9-434A-9603-2EC61656C55C}" type="slidenum">
              <a:rPr kumimoji="1" lang="ja-JP" altLang="en-US" smtClean="0"/>
              <a:t>‹#›</a:t>
            </a:fld>
            <a:endParaRPr kumimoji="1" lang="ja-JP" altLang="en-US"/>
          </a:p>
        </p:txBody>
      </p:sp>
    </p:spTree>
    <p:extLst>
      <p:ext uri="{BB962C8B-B14F-4D97-AF65-F5344CB8AC3E}">
        <p14:creationId xmlns:p14="http://schemas.microsoft.com/office/powerpoint/2010/main" val="321881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46275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8"/>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151326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122846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7"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56313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8"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07284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04891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59359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284640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9"/>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96" y="394411"/>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60372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5"/>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7"/>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25966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6"/>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4"/>
          </p:nvPr>
        </p:nvSpPr>
        <p:spPr>
          <a:xfrm>
            <a:off x="99392" y="9633524"/>
            <a:ext cx="6858000" cy="527402"/>
          </a:xfrm>
          <a:prstGeom prst="rect">
            <a:avLst/>
          </a:prstGeom>
        </p:spPr>
        <p:txBody>
          <a:bodyPr/>
          <a:lstStyle>
            <a:lvl1pPr algn="ctr">
              <a:defRPr/>
            </a:lvl1pPr>
          </a:lstStyle>
          <a:p>
            <a:pPr algn="r"/>
            <a:fld id="{8222FFE1-49D9-434A-9603-2EC61656C55C}" type="slidenum">
              <a:rPr lang="ja-JP" altLang="en-US" smtClean="0"/>
              <a:pPr algn="r"/>
              <a:t>‹#›</a:t>
            </a:fld>
            <a:endParaRPr lang="ja-JP" altLang="en-US" dirty="0"/>
          </a:p>
        </p:txBody>
      </p:sp>
      <p:sp>
        <p:nvSpPr>
          <p:cNvPr id="8" name="フッター プレースホルダー 7"/>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44487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emf"/><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p:cNvSpPr txBox="1">
            <a:spLocks/>
          </p:cNvSpPr>
          <p:nvPr/>
        </p:nvSpPr>
        <p:spPr>
          <a:xfrm>
            <a:off x="-74565" y="3465484"/>
            <a:ext cx="6794546" cy="1148210"/>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特殊車両</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通行許可</a:t>
            </a: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・特殊車両の通行は、道路の構造を保全し、交通の危険を防止するため、道路管理者による許可制と</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lgn="l">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なっており</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、令和５年から行政</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化により申請をオンライン化し、令和８年からは電子署名を用い</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gn="l">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た許可証の電子交付により、許可取得の利便性向上を図っています。</a:t>
            </a:r>
            <a:endPar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・大阪府では</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から特殊車両の取締りの</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処分基準を厳罰化しており、</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所轄警察署の協力を</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得て</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違反者に対する指導を実施</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するとともに、適正な許可取得に向けての啓発を行</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っています。</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タイトル 1"/>
          <p:cNvSpPr txBox="1">
            <a:spLocks/>
          </p:cNvSpPr>
          <p:nvPr/>
        </p:nvSpPr>
        <p:spPr>
          <a:xfrm>
            <a:off x="16850" y="25351"/>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４：戦略的な維持管理</a:t>
            </a:r>
          </a:p>
        </p:txBody>
      </p:sp>
      <p:sp>
        <p:nvSpPr>
          <p:cNvPr id="59" name="角丸四角形 58"/>
          <p:cNvSpPr/>
          <p:nvPr/>
        </p:nvSpPr>
        <p:spPr>
          <a:xfrm>
            <a:off x="24996" y="73037"/>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7" name="タイトル 1">
            <a:extLst>
              <a:ext uri="{FF2B5EF4-FFF2-40B4-BE49-F238E27FC236}">
                <a16:creationId xmlns:a16="http://schemas.microsoft.com/office/drawing/2014/main" id="{ACDF820F-91CE-4DF5-8601-47EA436C8FCA}"/>
              </a:ext>
            </a:extLst>
          </p:cNvPr>
          <p:cNvSpPr txBox="1">
            <a:spLocks/>
          </p:cNvSpPr>
          <p:nvPr/>
        </p:nvSpPr>
        <p:spPr>
          <a:xfrm>
            <a:off x="83585" y="891948"/>
            <a:ext cx="6654692" cy="707603"/>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道路施設の点検、補修、清掃などの日常的な維持管理を着実に実施するとともに、一部路線において年間を通して草丈を一定の高さ以下に保つなどの性能規定を含む除草業務の試行実施を継続します。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lang="ja-JP" altLang="en-US" sz="1100" dirty="0">
                <a:latin typeface="メイリオ"/>
                <a:ea typeface="メイリオ"/>
                <a:cs typeface="メイリオ" panose="020B0604030504040204" pitchFamily="50" charset="-128"/>
              </a:rPr>
              <a:t>　</a:t>
            </a:r>
          </a:p>
        </p:txBody>
      </p:sp>
      <p:sp>
        <p:nvSpPr>
          <p:cNvPr id="48" name="テキスト ボックス 47">
            <a:extLst>
              <a:ext uri="{FF2B5EF4-FFF2-40B4-BE49-F238E27FC236}">
                <a16:creationId xmlns:a16="http://schemas.microsoft.com/office/drawing/2014/main" id="{5344AA78-B091-4A31-997F-7DFE0A07A557}"/>
              </a:ext>
            </a:extLst>
          </p:cNvPr>
          <p:cNvSpPr txBox="1"/>
          <p:nvPr/>
        </p:nvSpPr>
        <p:spPr>
          <a:xfrm>
            <a:off x="3702207" y="3338246"/>
            <a:ext cx="99257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道路施設の清掃</a:t>
            </a:r>
          </a:p>
        </p:txBody>
      </p:sp>
      <p:sp>
        <p:nvSpPr>
          <p:cNvPr id="51" name="テキスト ボックス 50">
            <a:extLst>
              <a:ext uri="{FF2B5EF4-FFF2-40B4-BE49-F238E27FC236}">
                <a16:creationId xmlns:a16="http://schemas.microsoft.com/office/drawing/2014/main" id="{86FFDB32-1DC4-4B0A-93D6-1C2C6E87893A}"/>
              </a:ext>
            </a:extLst>
          </p:cNvPr>
          <p:cNvSpPr txBox="1"/>
          <p:nvPr/>
        </p:nvSpPr>
        <p:spPr>
          <a:xfrm>
            <a:off x="1803484" y="3340559"/>
            <a:ext cx="145424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不具合の早期発見・補修</a:t>
            </a:r>
          </a:p>
        </p:txBody>
      </p:sp>
      <p:sp>
        <p:nvSpPr>
          <p:cNvPr id="52" name="テキスト ボックス 51">
            <a:extLst>
              <a:ext uri="{FF2B5EF4-FFF2-40B4-BE49-F238E27FC236}">
                <a16:creationId xmlns:a16="http://schemas.microsoft.com/office/drawing/2014/main" id="{940BE4C4-4551-4689-9669-CC644FA6DB2A}"/>
              </a:ext>
            </a:extLst>
          </p:cNvPr>
          <p:cNvSpPr txBox="1"/>
          <p:nvPr/>
        </p:nvSpPr>
        <p:spPr>
          <a:xfrm>
            <a:off x="24640" y="502131"/>
            <a:ext cx="1943962" cy="352489"/>
          </a:xfrm>
          <a:prstGeom prst="rect">
            <a:avLst/>
          </a:prstGeom>
          <a:solidFill>
            <a:schemeClr val="accent1">
              <a:lumMod val="20000"/>
              <a:lumOff val="80000"/>
            </a:schemeClr>
          </a:solidFill>
          <a:ln w="38100" cmpd="dbl">
            <a:solidFill>
              <a:srgbClr val="0000FF"/>
            </a:solidFill>
          </a:ln>
        </p:spPr>
        <p:txBody>
          <a:bodyPr wrap="square" t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◆日常的な維持管理　　</a:t>
            </a:r>
          </a:p>
        </p:txBody>
      </p:sp>
      <p:pic>
        <p:nvPicPr>
          <p:cNvPr id="65" name="図 64">
            <a:extLst>
              <a:ext uri="{FF2B5EF4-FFF2-40B4-BE49-F238E27FC236}">
                <a16:creationId xmlns:a16="http://schemas.microsoft.com/office/drawing/2014/main" id="{52C691E9-5683-4AC4-BF3E-E356FB776C2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8654" t="-1" b="2364"/>
          <a:stretch/>
        </p:blipFill>
        <p:spPr>
          <a:xfrm>
            <a:off x="5163068" y="2067146"/>
            <a:ext cx="1638446" cy="1241081"/>
          </a:xfrm>
          <a:prstGeom prst="rect">
            <a:avLst/>
          </a:prstGeom>
        </p:spPr>
      </p:pic>
      <p:sp>
        <p:nvSpPr>
          <p:cNvPr id="66" name="テキスト ボックス 65">
            <a:extLst>
              <a:ext uri="{FF2B5EF4-FFF2-40B4-BE49-F238E27FC236}">
                <a16:creationId xmlns:a16="http://schemas.microsoft.com/office/drawing/2014/main" id="{D079F352-3199-4F2E-BDEB-AD04FD5D9F1B}"/>
              </a:ext>
            </a:extLst>
          </p:cNvPr>
          <p:cNvSpPr txBox="1"/>
          <p:nvPr/>
        </p:nvSpPr>
        <p:spPr>
          <a:xfrm>
            <a:off x="5557706" y="3345740"/>
            <a:ext cx="646331"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除草業務</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タイトル 1">
            <a:extLst>
              <a:ext uri="{FF2B5EF4-FFF2-40B4-BE49-F238E27FC236}">
                <a16:creationId xmlns:a16="http://schemas.microsoft.com/office/drawing/2014/main" id="{A4676B8E-728C-442C-B815-45F8A480CF27}"/>
              </a:ext>
            </a:extLst>
          </p:cNvPr>
          <p:cNvSpPr txBox="1">
            <a:spLocks/>
          </p:cNvSpPr>
          <p:nvPr/>
        </p:nvSpPr>
        <p:spPr>
          <a:xfrm>
            <a:off x="1817" y="7911062"/>
            <a:ext cx="6794727" cy="792088"/>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府民・企業との連携による維持管理</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・府民や企業との協働の輪を広げ、清掃・緑化をはじめ地域課題の解決に向けた取組を進めます。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タイトル 1">
            <a:extLst>
              <a:ext uri="{FF2B5EF4-FFF2-40B4-BE49-F238E27FC236}">
                <a16:creationId xmlns:a16="http://schemas.microsoft.com/office/drawing/2014/main" id="{041A016B-6916-4D58-AE97-5CBF1641450F}"/>
              </a:ext>
            </a:extLst>
          </p:cNvPr>
          <p:cNvSpPr txBox="1">
            <a:spLocks/>
          </p:cNvSpPr>
          <p:nvPr/>
        </p:nvSpPr>
        <p:spPr>
          <a:xfrm>
            <a:off x="-23636" y="5655013"/>
            <a:ext cx="6794546" cy="570813"/>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道路台帳</a:t>
            </a: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化</a:t>
            </a: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閲覧による府民サービスの向上や現地に即した台帳整備・省力化などを</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めざ</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し</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道路台帳システムの構築を実施します。</a:t>
            </a:r>
            <a:endParaRPr kumimoji="1" lang="en-US" altLang="ja-JP" sz="1100" b="0" i="0" u="none" strike="noStrike" kern="1200" cap="none" spc="0" normalizeH="0" baseline="0" noProof="0" dirty="0">
              <a:ln>
                <a:noFill/>
              </a:ln>
              <a:solidFill>
                <a:srgbClr val="FF0000"/>
              </a:solidFill>
              <a:effectLst/>
              <a:highlight>
                <a:srgbClr val="00FFFF"/>
              </a:highligh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4" name="図 93">
            <a:extLst>
              <a:ext uri="{FF2B5EF4-FFF2-40B4-BE49-F238E27FC236}">
                <a16:creationId xmlns:a16="http://schemas.microsoft.com/office/drawing/2014/main" id="{DD991573-4E4B-455D-AECE-B4D5B4A9616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42499" y="6313715"/>
            <a:ext cx="1452682" cy="1268116"/>
          </a:xfrm>
          <a:prstGeom prst="rect">
            <a:avLst/>
          </a:prstGeom>
        </p:spPr>
      </p:pic>
      <p:sp>
        <p:nvSpPr>
          <p:cNvPr id="95" name="テキスト ボックス 5">
            <a:extLst>
              <a:ext uri="{FF2B5EF4-FFF2-40B4-BE49-F238E27FC236}">
                <a16:creationId xmlns:a16="http://schemas.microsoft.com/office/drawing/2014/main" id="{C3462696-CDA7-4747-A66D-AB7A726A74DC}"/>
              </a:ext>
            </a:extLst>
          </p:cNvPr>
          <p:cNvSpPr txBox="1">
            <a:spLocks noChangeArrowheads="1"/>
          </p:cNvSpPr>
          <p:nvPr/>
        </p:nvSpPr>
        <p:spPr bwMode="auto">
          <a:xfrm>
            <a:off x="132020" y="7598756"/>
            <a:ext cx="2001441" cy="271508"/>
          </a:xfrm>
          <a:prstGeom prst="rect">
            <a:avLst/>
          </a:prstGeom>
          <a:solidFill>
            <a:schemeClr val="bg1"/>
          </a:solidFill>
          <a:ln w="9525">
            <a:noFill/>
            <a:miter lim="800000"/>
            <a:headEnd/>
            <a:tailEnd/>
          </a:ln>
        </p:spPr>
        <p:txBody>
          <a:bodyPr wrap="square" lIns="0" tIns="0" rIns="0" bIns="0">
            <a:noAutofit/>
          </a:bodyPr>
          <a:lstStyle/>
          <a:p>
            <a:pPr algn="ctr" fontAlgn="base"/>
            <a:r>
              <a:rPr lang="en-US" sz="900" kern="12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MMS</a:t>
            </a:r>
            <a:r>
              <a:rPr lang="ja-JP" altLang="en-US" sz="900" kern="12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（車載写真レーザ測量）</a:t>
            </a:r>
            <a:r>
              <a:rPr lang="ja-JP" sz="900" kern="12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による</a:t>
            </a:r>
            <a:endParaRPr lang="en-US" altLang="ja-JP" sz="900" kern="12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fontAlgn="base"/>
            <a:r>
              <a:rPr lang="ja-JP" sz="900" kern="12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点群データ取得</a:t>
            </a:r>
            <a:r>
              <a:rPr lang="ja-JP" altLang="en-US" sz="900" kern="12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a:t>
            </a:r>
            <a:r>
              <a:rPr lang="ja-JP" altLang="en-US" sz="900" dirty="0">
                <a:latin typeface="BIZ UDゴシック" panose="020B0400000000000000" pitchFamily="49" charset="-128"/>
                <a:ea typeface="BIZ UDゴシック" panose="020B0400000000000000" pitchFamily="49" charset="-128"/>
                <a:cs typeface="ＭＳ Ｐゴシック" panose="020B0600070205080204" pitchFamily="50" charset="-128"/>
              </a:rPr>
              <a:t>実施済）</a:t>
            </a:r>
            <a:endParaRPr lang="en-US" altLang="ja-JP" sz="900" dirty="0">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fontAlgn="base"/>
            <a:endParaRPr lang="ja-JP" sz="9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p:txBody>
      </p:sp>
      <p:pic>
        <p:nvPicPr>
          <p:cNvPr id="96" name="図 95">
            <a:extLst>
              <a:ext uri="{FF2B5EF4-FFF2-40B4-BE49-F238E27FC236}">
                <a16:creationId xmlns:a16="http://schemas.microsoft.com/office/drawing/2014/main" id="{F064B2F7-A59E-43FA-A94F-9BEE7D4182C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707321" y="6252018"/>
            <a:ext cx="1695754" cy="1322816"/>
          </a:xfrm>
          <a:prstGeom prst="rect">
            <a:avLst/>
          </a:prstGeom>
        </p:spPr>
      </p:pic>
      <p:sp>
        <p:nvSpPr>
          <p:cNvPr id="97" name="テキスト ボックス 5">
            <a:extLst>
              <a:ext uri="{FF2B5EF4-FFF2-40B4-BE49-F238E27FC236}">
                <a16:creationId xmlns:a16="http://schemas.microsoft.com/office/drawing/2014/main" id="{7E69B78E-C0CF-48AA-BADF-C5BD69936F9A}"/>
              </a:ext>
            </a:extLst>
          </p:cNvPr>
          <p:cNvSpPr txBox="1">
            <a:spLocks noChangeArrowheads="1"/>
          </p:cNvSpPr>
          <p:nvPr/>
        </p:nvSpPr>
        <p:spPr bwMode="auto">
          <a:xfrm>
            <a:off x="4879232" y="7588686"/>
            <a:ext cx="1033195" cy="154400"/>
          </a:xfrm>
          <a:prstGeom prst="rect">
            <a:avLst/>
          </a:prstGeom>
          <a:solidFill>
            <a:schemeClr val="bg1"/>
          </a:solidFill>
          <a:ln w="9525">
            <a:noFill/>
            <a:miter lim="800000"/>
            <a:headEnd/>
            <a:tailEnd/>
          </a:ln>
        </p:spPr>
        <p:txBody>
          <a:bodyPr wrap="square" lIns="0" tIns="0" rIns="0" bIns="0">
            <a:noAutofit/>
          </a:bodyPr>
          <a:lstStyle/>
          <a:p>
            <a:pPr algn="ctr" fontAlgn="base"/>
            <a:r>
              <a:rPr lang="ja-JP" sz="900" kern="1200" dirty="0">
                <a:solidFill>
                  <a:srgbClr val="00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システムの構築</a:t>
            </a:r>
            <a:endParaRPr lang="ja-JP" altLang="ja-JP" sz="9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fontAlgn="base"/>
            <a:endParaRPr lang="ja-JP" sz="9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p:txBody>
      </p:sp>
      <p:pic>
        <p:nvPicPr>
          <p:cNvPr id="9" name="図 8">
            <a:extLst>
              <a:ext uri="{FF2B5EF4-FFF2-40B4-BE49-F238E27FC236}">
                <a16:creationId xmlns:a16="http://schemas.microsoft.com/office/drawing/2014/main" id="{A0767B29-FDFD-41FF-998D-BBFBC9D74B8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277495" y="6343818"/>
            <a:ext cx="1964246" cy="1226302"/>
          </a:xfrm>
          <a:prstGeom prst="rect">
            <a:avLst/>
          </a:prstGeom>
        </p:spPr>
      </p:pic>
      <p:sp>
        <p:nvSpPr>
          <p:cNvPr id="98" name="テキスト ボックス 5">
            <a:extLst>
              <a:ext uri="{FF2B5EF4-FFF2-40B4-BE49-F238E27FC236}">
                <a16:creationId xmlns:a16="http://schemas.microsoft.com/office/drawing/2014/main" id="{5FFADE87-E437-4A3D-B3C5-9D1A95C84960}"/>
              </a:ext>
            </a:extLst>
          </p:cNvPr>
          <p:cNvSpPr txBox="1">
            <a:spLocks noChangeArrowheads="1"/>
          </p:cNvSpPr>
          <p:nvPr/>
        </p:nvSpPr>
        <p:spPr bwMode="auto">
          <a:xfrm>
            <a:off x="2150270" y="7614973"/>
            <a:ext cx="2064207" cy="152801"/>
          </a:xfrm>
          <a:prstGeom prst="rect">
            <a:avLst/>
          </a:prstGeom>
          <a:solidFill>
            <a:schemeClr val="bg1"/>
          </a:solidFill>
          <a:ln w="9525">
            <a:noFill/>
            <a:miter lim="800000"/>
            <a:headEnd/>
            <a:tailEnd/>
          </a:ln>
        </p:spPr>
        <p:txBody>
          <a:bodyPr wrap="square" lIns="0" tIns="0" rIns="0" bIns="0">
            <a:noAutofit/>
          </a:bodyPr>
          <a:lstStyle/>
          <a:p>
            <a:pPr algn="ctr" fontAlgn="base"/>
            <a:r>
              <a:rPr lang="ja-JP" altLang="en-US" sz="900" dirty="0">
                <a:latin typeface="BIZ UDゴシック" panose="020B0400000000000000" pitchFamily="49" charset="-128"/>
                <a:ea typeface="BIZ UDゴシック" panose="020B0400000000000000" pitchFamily="49" charset="-128"/>
                <a:cs typeface="ＭＳ Ｐゴシック" panose="020B0600070205080204" pitchFamily="50" charset="-128"/>
              </a:rPr>
              <a:t>道路台帳電子化</a:t>
            </a:r>
            <a:endParaRPr lang="en-US" altLang="ja-JP" sz="900" dirty="0">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fontAlgn="base"/>
            <a:r>
              <a:rPr lang="ja-JP" altLang="en-US" sz="900" dirty="0">
                <a:latin typeface="BIZ UDゴシック" panose="020B0400000000000000" pitchFamily="49" charset="-128"/>
                <a:ea typeface="BIZ UDゴシック" panose="020B0400000000000000" pitchFamily="49" charset="-128"/>
                <a:cs typeface="ＭＳ Ｐゴシック" panose="020B0600070205080204" pitchFamily="50" charset="-128"/>
              </a:rPr>
              <a:t>（実施中）</a:t>
            </a:r>
            <a:endParaRPr lang="ja-JP" altLang="ja-JP" sz="9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fontAlgn="base"/>
            <a:endParaRPr lang="ja-JP" sz="9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p:txBody>
      </p:sp>
      <p:pic>
        <p:nvPicPr>
          <p:cNvPr id="77" name="図 76">
            <a:extLst>
              <a:ext uri="{FF2B5EF4-FFF2-40B4-BE49-F238E27FC236}">
                <a16:creationId xmlns:a16="http://schemas.microsoft.com/office/drawing/2014/main" id="{7960EAF4-5283-437A-8212-96E1041EDE5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686548" y="2076337"/>
            <a:ext cx="1636128" cy="1227096"/>
          </a:xfrm>
          <a:prstGeom prst="rect">
            <a:avLst/>
          </a:prstGeom>
        </p:spPr>
      </p:pic>
      <p:pic>
        <p:nvPicPr>
          <p:cNvPr id="78" name="図 77">
            <a:extLst>
              <a:ext uri="{FF2B5EF4-FFF2-40B4-BE49-F238E27FC236}">
                <a16:creationId xmlns:a16="http://schemas.microsoft.com/office/drawing/2014/main" id="{F46BD3EA-5ADC-4708-B8D0-041882F5D4D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453539" y="2067146"/>
            <a:ext cx="1657936" cy="1243452"/>
          </a:xfrm>
          <a:prstGeom prst="rect">
            <a:avLst/>
          </a:prstGeom>
        </p:spPr>
      </p:pic>
      <p:sp>
        <p:nvSpPr>
          <p:cNvPr id="103" name="テキスト ボックス 102">
            <a:extLst>
              <a:ext uri="{FF2B5EF4-FFF2-40B4-BE49-F238E27FC236}">
                <a16:creationId xmlns:a16="http://schemas.microsoft.com/office/drawing/2014/main" id="{8A7B962F-F785-4DE0-AEA0-0E3115E4DD66}"/>
              </a:ext>
            </a:extLst>
          </p:cNvPr>
          <p:cNvSpPr txBox="1"/>
          <p:nvPr/>
        </p:nvSpPr>
        <p:spPr>
          <a:xfrm>
            <a:off x="5035644" y="8459646"/>
            <a:ext cx="191590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アドプト・ロード・プログラム</a:t>
            </a:r>
          </a:p>
        </p:txBody>
      </p:sp>
      <p:sp>
        <p:nvSpPr>
          <p:cNvPr id="104" name="タイトル 1">
            <a:extLst>
              <a:ext uri="{FF2B5EF4-FFF2-40B4-BE49-F238E27FC236}">
                <a16:creationId xmlns:a16="http://schemas.microsoft.com/office/drawing/2014/main" id="{A7E2D830-FE06-44E7-AE2A-AA0EC8BABDA9}"/>
              </a:ext>
            </a:extLst>
          </p:cNvPr>
          <p:cNvSpPr txBox="1">
            <a:spLocks/>
          </p:cNvSpPr>
          <p:nvPr/>
        </p:nvSpPr>
        <p:spPr>
          <a:xfrm>
            <a:off x="5076722" y="8657165"/>
            <a:ext cx="1854456" cy="952075"/>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府が所管する道路の一定区間において、地域の団体などが継続的に美化活動を行っていただくものです。</a:t>
            </a:r>
          </a:p>
        </p:txBody>
      </p:sp>
      <p:sp>
        <p:nvSpPr>
          <p:cNvPr id="105" name="テキスト ボックス 104">
            <a:extLst>
              <a:ext uri="{FF2B5EF4-FFF2-40B4-BE49-F238E27FC236}">
                <a16:creationId xmlns:a16="http://schemas.microsoft.com/office/drawing/2014/main" id="{2876BDE7-B15D-4AF7-93DA-E3538835A2A9}"/>
              </a:ext>
            </a:extLst>
          </p:cNvPr>
          <p:cNvSpPr txBox="1"/>
          <p:nvPr/>
        </p:nvSpPr>
        <p:spPr>
          <a:xfrm>
            <a:off x="1831008" y="8460022"/>
            <a:ext cx="145424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←中環をきれいにする日</a:t>
            </a:r>
          </a:p>
        </p:txBody>
      </p:sp>
      <p:sp>
        <p:nvSpPr>
          <p:cNvPr id="107" name="テキスト ボックス 106">
            <a:extLst>
              <a:ext uri="{FF2B5EF4-FFF2-40B4-BE49-F238E27FC236}">
                <a16:creationId xmlns:a16="http://schemas.microsoft.com/office/drawing/2014/main" id="{F454081C-26A2-49F4-B023-D085DF390A92}"/>
              </a:ext>
            </a:extLst>
          </p:cNvPr>
          <p:cNvSpPr txBox="1"/>
          <p:nvPr/>
        </p:nvSpPr>
        <p:spPr>
          <a:xfrm>
            <a:off x="3460834" y="9652117"/>
            <a:ext cx="1854455" cy="230832"/>
          </a:xfrm>
          <a:prstGeom prst="rect">
            <a:avLst/>
          </a:prstGeom>
          <a:noFill/>
        </p:spPr>
        <p:txBody>
          <a:bodyPr wrap="square" rtlCol="0">
            <a:spAutoFit/>
          </a:bodyPr>
          <a:lstStyle/>
          <a:p>
            <a:pPr lvl="0" algn="ctr">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府道 大阪臨海線</a:t>
            </a:r>
            <a:r>
              <a:rPr lang="zh-TW" altLang="en-US"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岸和田市</a:t>
            </a:r>
            <a:r>
              <a:rPr lang="zh-TW" altLang="en-US" sz="9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08" name="タイトル 1">
            <a:extLst>
              <a:ext uri="{FF2B5EF4-FFF2-40B4-BE49-F238E27FC236}">
                <a16:creationId xmlns:a16="http://schemas.microsoft.com/office/drawing/2014/main" id="{D0AABD66-76AC-415F-9D2F-A1A062089B0B}"/>
              </a:ext>
            </a:extLst>
          </p:cNvPr>
          <p:cNvSpPr txBox="1">
            <a:spLocks/>
          </p:cNvSpPr>
          <p:nvPr/>
        </p:nvSpPr>
        <p:spPr>
          <a:xfrm>
            <a:off x="1893317" y="8642185"/>
            <a:ext cx="1567517" cy="1058601"/>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毎年秋に大阪の大動脈である府道大阪中央環状線において、地元自治会やボランティア、周辺企業の皆さんのご協力を得て、歩道の清掃や美化啓発活動を行っています。</a:t>
            </a:r>
            <a:endPar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28A7B25D-6290-4D83-BCFD-868442842F7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7396" y="2076337"/>
            <a:ext cx="1584570" cy="1227096"/>
          </a:xfrm>
          <a:prstGeom prst="rect">
            <a:avLst/>
          </a:prstGeom>
        </p:spPr>
      </p:pic>
      <p:sp>
        <p:nvSpPr>
          <p:cNvPr id="50" name="テキスト ボックス 49">
            <a:extLst>
              <a:ext uri="{FF2B5EF4-FFF2-40B4-BE49-F238E27FC236}">
                <a16:creationId xmlns:a16="http://schemas.microsoft.com/office/drawing/2014/main" id="{94A281F5-C360-4136-BD2B-37E4E5198D4B}"/>
              </a:ext>
            </a:extLst>
          </p:cNvPr>
          <p:cNvSpPr txBox="1"/>
          <p:nvPr/>
        </p:nvSpPr>
        <p:spPr>
          <a:xfrm>
            <a:off x="350083" y="3328998"/>
            <a:ext cx="99257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道路パトロール</a:t>
            </a:r>
          </a:p>
        </p:txBody>
      </p:sp>
      <p:pic>
        <p:nvPicPr>
          <p:cNvPr id="55" name="図 54">
            <a:extLst>
              <a:ext uri="{FF2B5EF4-FFF2-40B4-BE49-F238E27FC236}">
                <a16:creationId xmlns:a16="http://schemas.microsoft.com/office/drawing/2014/main" id="{F78277CE-FFA0-4B6E-8BB2-F4DFDF3D78D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3909" y="8434284"/>
            <a:ext cx="1603793" cy="1202845"/>
          </a:xfrm>
          <a:prstGeom prst="rect">
            <a:avLst/>
          </a:prstGeom>
        </p:spPr>
      </p:pic>
      <p:sp>
        <p:nvSpPr>
          <p:cNvPr id="56" name="テキスト ボックス 55">
            <a:extLst>
              <a:ext uri="{FF2B5EF4-FFF2-40B4-BE49-F238E27FC236}">
                <a16:creationId xmlns:a16="http://schemas.microsoft.com/office/drawing/2014/main" id="{AF6BD3F3-347C-4FD8-A08C-36AD06200F58}"/>
              </a:ext>
            </a:extLst>
          </p:cNvPr>
          <p:cNvSpPr txBox="1"/>
          <p:nvPr/>
        </p:nvSpPr>
        <p:spPr>
          <a:xfrm>
            <a:off x="236739" y="9652117"/>
            <a:ext cx="1877437" cy="230832"/>
          </a:xfrm>
          <a:prstGeom prst="rect">
            <a:avLst/>
          </a:prstGeom>
          <a:noFill/>
        </p:spPr>
        <p:txBody>
          <a:bodyPr wrap="none" rtlCol="0">
            <a:spAutoFit/>
          </a:bodyPr>
          <a:lstStyle/>
          <a:p>
            <a:pPr lvl="0">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府道 </a:t>
            </a:r>
            <a:r>
              <a:rPr lang="zh-TW" altLang="en-US" sz="900" dirty="0">
                <a:latin typeface="メイリオ" panose="020B0604030504040204" pitchFamily="50" charset="-128"/>
                <a:ea typeface="メイリオ" panose="020B0604030504040204" pitchFamily="50" charset="-128"/>
                <a:cs typeface="メイリオ" panose="020B0604030504040204" pitchFamily="50" charset="-128"/>
              </a:rPr>
              <a:t>大阪中央環状線</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池田</a:t>
            </a:r>
            <a:r>
              <a:rPr lang="zh-TW" altLang="en-US" sz="900" dirty="0">
                <a:latin typeface="メイリオ" panose="020B0604030504040204" pitchFamily="50" charset="-128"/>
                <a:ea typeface="メイリオ" panose="020B0604030504040204" pitchFamily="50" charset="-128"/>
                <a:cs typeface="メイリオ" panose="020B0604030504040204" pitchFamily="50" charset="-128"/>
              </a:rPr>
              <a:t>市）</a:t>
            </a:r>
          </a:p>
        </p:txBody>
      </p:sp>
      <p:grpSp>
        <p:nvGrpSpPr>
          <p:cNvPr id="42" name="グループ化 41">
            <a:extLst>
              <a:ext uri="{FF2B5EF4-FFF2-40B4-BE49-F238E27FC236}">
                <a16:creationId xmlns:a16="http://schemas.microsoft.com/office/drawing/2014/main" id="{183B4F9F-7FEC-47C3-961D-B4B401C8BA20}"/>
              </a:ext>
            </a:extLst>
          </p:cNvPr>
          <p:cNvGrpSpPr/>
          <p:nvPr/>
        </p:nvGrpSpPr>
        <p:grpSpPr>
          <a:xfrm>
            <a:off x="4322443" y="1515915"/>
            <a:ext cx="1113578" cy="359608"/>
            <a:chOff x="-3316999" y="5093715"/>
            <a:chExt cx="1138037" cy="359608"/>
          </a:xfrm>
        </p:grpSpPr>
        <p:sp>
          <p:nvSpPr>
            <p:cNvPr id="43" name="AutoShape 33">
              <a:extLst>
                <a:ext uri="{FF2B5EF4-FFF2-40B4-BE49-F238E27FC236}">
                  <a16:creationId xmlns:a16="http://schemas.microsoft.com/office/drawing/2014/main" id="{F2366F05-FCA8-4527-ABB9-71ACFD36CC2C}"/>
                </a:ext>
              </a:extLst>
            </p:cNvPr>
            <p:cNvSpPr>
              <a:spLocks noChangeArrowheads="1"/>
            </p:cNvSpPr>
            <p:nvPr/>
          </p:nvSpPr>
          <p:spPr bwMode="auto">
            <a:xfrm>
              <a:off x="-3316999" y="5103967"/>
              <a:ext cx="1138037" cy="320675"/>
            </a:xfrm>
            <a:prstGeom prst="flowChartAlternateProcess">
              <a:avLst/>
            </a:prstGeom>
            <a:solidFill>
              <a:srgbClr val="548DD4"/>
            </a:solidFill>
            <a:ln w="38100">
              <a:solidFill>
                <a:srgbClr val="95B3D7"/>
              </a:solidFill>
              <a:miter lim="800000"/>
              <a:headEnd/>
              <a:tailEnd/>
            </a:ln>
            <a:effectLst>
              <a:outerShdw dist="28398" dir="3806097" algn="ctr" rotWithShape="0">
                <a:srgbClr val="243F60">
                  <a:alpha val="50000"/>
                </a:srgbClr>
              </a:outerShdw>
            </a:effectLst>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44" name="正方形/長方形 43">
              <a:extLst>
                <a:ext uri="{FF2B5EF4-FFF2-40B4-BE49-F238E27FC236}">
                  <a16:creationId xmlns:a16="http://schemas.microsoft.com/office/drawing/2014/main" id="{4DEAD983-15F4-4AE8-B564-E704E0F170F6}"/>
                </a:ext>
              </a:extLst>
            </p:cNvPr>
            <p:cNvSpPr/>
            <p:nvPr/>
          </p:nvSpPr>
          <p:spPr>
            <a:xfrm>
              <a:off x="-3134287" y="5093715"/>
              <a:ext cx="742438"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令和８年度</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45" name="正方形/長方形 44">
              <a:extLst>
                <a:ext uri="{FF2B5EF4-FFF2-40B4-BE49-F238E27FC236}">
                  <a16:creationId xmlns:a16="http://schemas.microsoft.com/office/drawing/2014/main" id="{816CF369-4127-4179-BBBE-1A7B1F0298A1}"/>
                </a:ext>
              </a:extLst>
            </p:cNvPr>
            <p:cNvSpPr/>
            <p:nvPr/>
          </p:nvSpPr>
          <p:spPr>
            <a:xfrm>
              <a:off x="-3195736" y="5222491"/>
              <a:ext cx="896429"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知事重点事業</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grpSp>
      <p:sp>
        <p:nvSpPr>
          <p:cNvPr id="46" name="テキスト ボックス 45">
            <a:extLst>
              <a:ext uri="{FF2B5EF4-FFF2-40B4-BE49-F238E27FC236}">
                <a16:creationId xmlns:a16="http://schemas.microsoft.com/office/drawing/2014/main" id="{12933F2C-1F9E-4F42-B4E8-F5CDF5CFC8B9}"/>
              </a:ext>
            </a:extLst>
          </p:cNvPr>
          <p:cNvSpPr txBox="1"/>
          <p:nvPr/>
        </p:nvSpPr>
        <p:spPr>
          <a:xfrm>
            <a:off x="202215" y="4830433"/>
            <a:ext cx="2523580" cy="738664"/>
          </a:xfrm>
          <a:prstGeom prst="rect">
            <a:avLst/>
          </a:prstGeom>
          <a:noFill/>
          <a:ln w="28575" cmpd="dbl">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特殊車両とは、車両寸法が</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長さ</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12m</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、幅</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2.5m</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、高さ</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3.8m</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重量</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等、</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いずれかを超える</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車両のことです。</a:t>
            </a:r>
          </a:p>
        </p:txBody>
      </p:sp>
      <p:pic>
        <p:nvPicPr>
          <p:cNvPr id="49" name="図 48">
            <a:extLst>
              <a:ext uri="{FF2B5EF4-FFF2-40B4-BE49-F238E27FC236}">
                <a16:creationId xmlns:a16="http://schemas.microsoft.com/office/drawing/2014/main" id="{28B8EFAA-C531-400F-AE6C-82B3F6C7D8D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22692"/>
          <a:stretch/>
        </p:blipFill>
        <p:spPr>
          <a:xfrm>
            <a:off x="2811944" y="4782253"/>
            <a:ext cx="3610287" cy="788954"/>
          </a:xfrm>
          <a:prstGeom prst="rect">
            <a:avLst/>
          </a:prstGeom>
        </p:spPr>
      </p:pic>
      <p:pic>
        <p:nvPicPr>
          <p:cNvPr id="53" name="図 52">
            <a:extLst>
              <a:ext uri="{FF2B5EF4-FFF2-40B4-BE49-F238E27FC236}">
                <a16:creationId xmlns:a16="http://schemas.microsoft.com/office/drawing/2014/main" id="{EDF41F09-1DC3-49B0-AF4C-F2F4CE08BFC2}"/>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389780" y="8404991"/>
            <a:ext cx="1707699" cy="1232138"/>
          </a:xfrm>
          <a:prstGeom prst="rect">
            <a:avLst/>
          </a:prstGeom>
        </p:spPr>
      </p:pic>
      <p:sp>
        <p:nvSpPr>
          <p:cNvPr id="54" name="フローチャート: 結合子 53">
            <a:extLst>
              <a:ext uri="{FF2B5EF4-FFF2-40B4-BE49-F238E27FC236}">
                <a16:creationId xmlns:a16="http://schemas.microsoft.com/office/drawing/2014/main" id="{5D724DBD-BC0C-4876-9E74-137635DB0ED8}"/>
              </a:ext>
            </a:extLst>
          </p:cNvPr>
          <p:cNvSpPr/>
          <p:nvPr/>
        </p:nvSpPr>
        <p:spPr>
          <a:xfrm>
            <a:off x="4823238" y="8822856"/>
            <a:ext cx="62137" cy="45719"/>
          </a:xfrm>
          <a:prstGeom prst="flowChartConnector">
            <a:avLst/>
          </a:prstGeom>
          <a:solidFill>
            <a:schemeClr val="bg1">
              <a:lumMod val="6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 name="矢印: 右 1">
            <a:extLst>
              <a:ext uri="{FF2B5EF4-FFF2-40B4-BE49-F238E27FC236}">
                <a16:creationId xmlns:a16="http://schemas.microsoft.com/office/drawing/2014/main" id="{1A1DB059-7439-4066-91D7-043EC17EA9A1}"/>
              </a:ext>
            </a:extLst>
          </p:cNvPr>
          <p:cNvSpPr/>
          <p:nvPr/>
        </p:nvSpPr>
        <p:spPr>
          <a:xfrm>
            <a:off x="1822379" y="6748640"/>
            <a:ext cx="427917" cy="49684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58" name="矢印: 右 57">
            <a:extLst>
              <a:ext uri="{FF2B5EF4-FFF2-40B4-BE49-F238E27FC236}">
                <a16:creationId xmlns:a16="http://schemas.microsoft.com/office/drawing/2014/main" id="{89832645-82ED-47AE-9183-98B1B5EA3D63}"/>
              </a:ext>
            </a:extLst>
          </p:cNvPr>
          <p:cNvSpPr/>
          <p:nvPr/>
        </p:nvSpPr>
        <p:spPr>
          <a:xfrm>
            <a:off x="4282507" y="6694020"/>
            <a:ext cx="427917" cy="49684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5" name="Text Box 215">
            <a:extLst>
              <a:ext uri="{FF2B5EF4-FFF2-40B4-BE49-F238E27FC236}">
                <a16:creationId xmlns:a16="http://schemas.microsoft.com/office/drawing/2014/main" id="{690991C0-6571-278C-61D0-10332451C7BC}"/>
              </a:ext>
            </a:extLst>
          </p:cNvPr>
          <p:cNvSpPr txBox="1">
            <a:spLocks noChangeArrowheads="1"/>
          </p:cNvSpPr>
          <p:nvPr/>
        </p:nvSpPr>
        <p:spPr bwMode="auto">
          <a:xfrm>
            <a:off x="86450" y="1260864"/>
            <a:ext cx="4189331" cy="765795"/>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lvl="0">
              <a:defRPr/>
            </a:pPr>
            <a:r>
              <a:rPr kumimoji="1" lang="ja-JP" altLang="en-US" sz="1050" b="1" i="0" u="none" strike="noStrike" kern="100" cap="none" spc="0" normalizeH="0" baseline="0" noProof="0" dirty="0">
                <a:ln>
                  <a:noFill/>
                </a:ln>
                <a:effectLst/>
                <a:uLnTx/>
                <a:uFillTx/>
                <a:latin typeface="メイリオ"/>
                <a:ea typeface="メイリオ"/>
                <a:cs typeface="メイリオ" panose="020B0604030504040204" pitchFamily="50" charset="-128"/>
              </a:rPr>
              <a:t>＜</a:t>
            </a:r>
            <a:r>
              <a:rPr kumimoji="1" lang="ja-JP" altLang="en-US" sz="1050" b="1" i="0" u="none" strike="noStrike" kern="1200" cap="none" spc="0" normalizeH="0" baseline="0" noProof="0" dirty="0">
                <a:ln>
                  <a:noFill/>
                </a:ln>
                <a:effectLst/>
                <a:uLnTx/>
                <a:uFillTx/>
                <a:latin typeface="メイリオ"/>
                <a:ea typeface="メイリオ"/>
                <a:cs typeface="メイリオ" panose="020B0604030504040204" pitchFamily="50" charset="-128"/>
              </a:rPr>
              <a:t>令和</a:t>
            </a:r>
            <a:r>
              <a:rPr lang="en-US" altLang="ja-JP" sz="1050" b="1" noProof="0" dirty="0">
                <a:latin typeface="メイリオ"/>
                <a:ea typeface="メイリオ"/>
                <a:cs typeface="メイリオ" panose="020B0604030504040204" pitchFamily="50" charset="-128"/>
              </a:rPr>
              <a:t>8</a:t>
            </a:r>
            <a:r>
              <a:rPr kumimoji="1" lang="ja-JP" altLang="en-US" sz="1050" b="1" i="0" u="none" strike="noStrike" kern="1200" cap="none" spc="0" normalizeH="0" baseline="0" noProof="0" dirty="0">
                <a:ln>
                  <a:noFill/>
                </a:ln>
                <a:effectLst/>
                <a:uLnTx/>
                <a:uFillTx/>
                <a:latin typeface="メイリオ"/>
                <a:ea typeface="メイリオ"/>
                <a:cs typeface="メイリオ" panose="020B0604030504040204" pitchFamily="50" charset="-128"/>
              </a:rPr>
              <a:t>年度</a:t>
            </a:r>
            <a:r>
              <a:rPr kumimoji="1" lang="ja-JP" altLang="en-US" sz="1050" b="1" i="0" u="none" strike="noStrike" kern="100" cap="none" spc="0" normalizeH="0" baseline="0" noProof="0" dirty="0">
                <a:ln>
                  <a:noFill/>
                </a:ln>
                <a:effectLst/>
                <a:uLnTx/>
                <a:uFillTx/>
                <a:latin typeface="メイリオ"/>
                <a:ea typeface="メイリオ"/>
                <a:cs typeface="メイリオ" panose="020B0604030504040204" pitchFamily="50" charset="-128"/>
              </a:rPr>
              <a:t>の主な</a:t>
            </a:r>
            <a:r>
              <a:rPr lang="ja-JP" altLang="en-US" sz="1050" b="1" kern="100" dirty="0">
                <a:latin typeface="メイリオ"/>
                <a:ea typeface="メイリオ"/>
                <a:cs typeface="メイリオ" panose="020B0604030504040204" pitchFamily="50" charset="-128"/>
              </a:rPr>
              <a:t>取組</a:t>
            </a:r>
            <a:r>
              <a:rPr kumimoji="1" lang="ja-JP" altLang="en-US" sz="1050" b="1" i="0" u="none" strike="noStrike" kern="100" cap="none" spc="0" normalizeH="0" baseline="0" noProof="0" dirty="0">
                <a:ln>
                  <a:noFill/>
                </a:ln>
                <a:effectLst/>
                <a:uLnTx/>
                <a:uFillTx/>
                <a:latin typeface="メイリオ"/>
                <a:ea typeface="メイリオ"/>
                <a:cs typeface="メイリオ" panose="020B0604030504040204" pitchFamily="50" charset="-128"/>
              </a:rPr>
              <a:t>＞</a:t>
            </a:r>
          </a:p>
          <a:p>
            <a:pPr lvl="0">
              <a:defRPr/>
            </a:pPr>
            <a:r>
              <a:rPr kumimoji="1" lang="ja-JP" altLang="en-US" sz="1100" b="0" i="0" u="none" strike="noStrike" kern="100" cap="none" spc="0" normalizeH="0" baseline="0" noProof="0" dirty="0">
                <a:ln>
                  <a:noFill/>
                </a:ln>
                <a:effectLst/>
                <a:uLnTx/>
                <a:uFillTx/>
                <a:latin typeface="メイリオ"/>
                <a:ea typeface="メイリオ"/>
                <a:cs typeface="メイリオ" panose="020B0604030504040204" pitchFamily="50" charset="-128"/>
              </a:rPr>
              <a:t>　</a:t>
            </a:r>
            <a:r>
              <a:rPr lang="ja-JP" sz="1100" kern="100" dirty="0">
                <a:latin typeface="Meiryo"/>
                <a:ea typeface="Meiryo"/>
                <a:cs typeface="メイリオ" panose="020B0604030504040204" pitchFamily="50" charset="-128"/>
              </a:rPr>
              <a:t>スマートフォンなどを活用した道路情報（路面の段差・穴ぼこなど）の効率的な収集と</a:t>
            </a:r>
            <a:r>
              <a:rPr lang="en-US" altLang="ja-JP" sz="1100" kern="100" dirty="0">
                <a:latin typeface="Meiryo"/>
                <a:ea typeface="Meiryo"/>
                <a:cs typeface="メイリオ" panose="020B0604030504040204" pitchFamily="50" charset="-128"/>
              </a:rPr>
              <a:t>AI</a:t>
            </a:r>
            <a:r>
              <a:rPr lang="ja-JP" sz="1100" kern="100" dirty="0">
                <a:latin typeface="Meiryo"/>
                <a:ea typeface="Meiryo"/>
                <a:cs typeface="メイリオ" panose="020B0604030504040204" pitchFamily="50" charset="-128"/>
              </a:rPr>
              <a:t>を用いた自動検知</a:t>
            </a:r>
            <a:r>
              <a:rPr kumimoji="1" lang="ja-JP" sz="1100" b="0" i="0" u="none" strike="noStrike" kern="100" cap="none" spc="0" normalizeH="0" baseline="0" noProof="0" dirty="0">
                <a:ln>
                  <a:noFill/>
                </a:ln>
                <a:effectLst/>
                <a:uLnTx/>
                <a:uFillTx/>
                <a:latin typeface="Meiryo"/>
                <a:ea typeface="Meiryo"/>
                <a:cs typeface="メイリオ" panose="020B0604030504040204" pitchFamily="50" charset="-128"/>
              </a:rPr>
              <a:t>など</a:t>
            </a:r>
            <a:r>
              <a:rPr lang="ja-JP" sz="1100" kern="100" dirty="0">
                <a:latin typeface="Meiryo"/>
                <a:ea typeface="Meiryo"/>
                <a:cs typeface="メイリオ" panose="020B0604030504040204" pitchFamily="50" charset="-128"/>
              </a:rPr>
              <a:t>を道路パトロールに試行導入します。</a:t>
            </a:r>
            <a:endParaRPr lang="en-US" altLang="ja-JP"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34432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9B14495-1BC0-44BC-B4BA-B170EE92227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00961" y="2046702"/>
            <a:ext cx="1540651" cy="1153296"/>
          </a:xfrm>
          <a:prstGeom prst="rect">
            <a:avLst/>
          </a:prstGeom>
        </p:spPr>
      </p:pic>
      <p:sp>
        <p:nvSpPr>
          <p:cNvPr id="66" name="メモ 53">
            <a:extLst>
              <a:ext uri="{FF2B5EF4-FFF2-40B4-BE49-F238E27FC236}">
                <a16:creationId xmlns:a16="http://schemas.microsoft.com/office/drawing/2014/main" id="{9B6510EF-A5C2-49E8-8E6D-67C4447AF3BC}"/>
              </a:ext>
            </a:extLst>
          </p:cNvPr>
          <p:cNvSpPr/>
          <p:nvPr/>
        </p:nvSpPr>
        <p:spPr>
          <a:xfrm>
            <a:off x="-18635" y="3385985"/>
            <a:ext cx="3470211" cy="275481"/>
          </a:xfrm>
          <a:prstGeom prst="foldedCorner">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施設の特性に応じた維持管理手法の体系化</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タイトル 1">
            <a:extLst>
              <a:ext uri="{FF2B5EF4-FFF2-40B4-BE49-F238E27FC236}">
                <a16:creationId xmlns:a16="http://schemas.microsoft.com/office/drawing/2014/main" id="{936E718D-1FD3-4BE9-86A2-CF3893494992}"/>
              </a:ext>
            </a:extLst>
          </p:cNvPr>
          <p:cNvSpPr txBox="1">
            <a:spLocks/>
          </p:cNvSpPr>
          <p:nvPr/>
        </p:nvSpPr>
        <p:spPr>
          <a:xfrm>
            <a:off x="125380" y="3602005"/>
            <a:ext cx="6669360" cy="723043"/>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施設の安全性確保と将来にわたる維持管理費（ライフサイクルコスト）低減の観点から、施設の損傷や劣化が進行する前に補修を実施する「予防保全」を原則としながら、施設毎の特性や重要度を考慮し最適な維持管理手法を設定します。また、施設の健全度、耐震性能の要求度の高まり、経済性などを総合的に評価し、施設更新の必要性を判断していき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8" name="メモ 43">
            <a:extLst>
              <a:ext uri="{FF2B5EF4-FFF2-40B4-BE49-F238E27FC236}">
                <a16:creationId xmlns:a16="http://schemas.microsoft.com/office/drawing/2014/main" id="{41B3D0D8-9662-412E-85B7-E421882CFC80}"/>
              </a:ext>
            </a:extLst>
          </p:cNvPr>
          <p:cNvSpPr/>
          <p:nvPr/>
        </p:nvSpPr>
        <p:spPr>
          <a:xfrm>
            <a:off x="252187" y="6293133"/>
            <a:ext cx="5624038" cy="257115"/>
          </a:xfrm>
          <a:prstGeom prst="foldedCorner">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道路の維持管理</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に必要な財源を</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確保する取組を進めています。</a:t>
            </a:r>
          </a:p>
        </p:txBody>
      </p:sp>
      <p:sp>
        <p:nvSpPr>
          <p:cNvPr id="99" name="テキスト ボックス 98">
            <a:extLst>
              <a:ext uri="{FF2B5EF4-FFF2-40B4-BE49-F238E27FC236}">
                <a16:creationId xmlns:a16="http://schemas.microsoft.com/office/drawing/2014/main" id="{09B3F431-CBDB-4880-B2C1-9615AFC82978}"/>
              </a:ext>
            </a:extLst>
          </p:cNvPr>
          <p:cNvSpPr txBox="1"/>
          <p:nvPr/>
        </p:nvSpPr>
        <p:spPr>
          <a:xfrm>
            <a:off x="92882" y="5891499"/>
            <a:ext cx="2827622" cy="352489"/>
          </a:xfrm>
          <a:prstGeom prst="rect">
            <a:avLst/>
          </a:prstGeom>
          <a:solidFill>
            <a:schemeClr val="accent1">
              <a:lumMod val="20000"/>
              <a:lumOff val="80000"/>
            </a:schemeClr>
          </a:solidFill>
          <a:ln w="38100" cmpd="dbl">
            <a:solidFill>
              <a:srgbClr val="0000FF"/>
            </a:solidFill>
          </a:ln>
        </p:spPr>
        <p:txBody>
          <a:bodyPr wrap="square" tIns="90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◆維持管理のための財源の確保　　　</a:t>
            </a:r>
          </a:p>
        </p:txBody>
      </p:sp>
      <p:sp>
        <p:nvSpPr>
          <p:cNvPr id="117" name="Text Box 331">
            <a:extLst>
              <a:ext uri="{FF2B5EF4-FFF2-40B4-BE49-F238E27FC236}">
                <a16:creationId xmlns:a16="http://schemas.microsoft.com/office/drawing/2014/main" id="{01055627-AC93-42B5-BD4A-B17AEBF576A3}"/>
              </a:ext>
            </a:extLst>
          </p:cNvPr>
          <p:cNvSpPr txBox="1">
            <a:spLocks noChangeArrowheads="1"/>
          </p:cNvSpPr>
          <p:nvPr/>
        </p:nvSpPr>
        <p:spPr bwMode="white">
          <a:xfrm>
            <a:off x="4748494" y="9739951"/>
            <a:ext cx="1995055" cy="171179"/>
          </a:xfrm>
          <a:prstGeom prst="rect">
            <a:avLst/>
          </a:prstGeom>
          <a:noFill/>
          <a:ln>
            <a:noFill/>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国道 </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423</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号 江坂</a:t>
            </a:r>
            <a:r>
              <a:rPr kumimoji="1" lang="zh-TW"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高架橋下 （</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吹田</a:t>
            </a:r>
            <a:r>
              <a:rPr kumimoji="1" lang="zh-TW"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8" name="Picture 2">
            <a:extLst>
              <a:ext uri="{FF2B5EF4-FFF2-40B4-BE49-F238E27FC236}">
                <a16:creationId xmlns:a16="http://schemas.microsoft.com/office/drawing/2014/main" id="{A40ED2A0-3D7E-4648-9B9F-47D8AF272F3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17525" y="8609535"/>
            <a:ext cx="1656993" cy="1040143"/>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7" name="テキスト ボックス 22">
            <a:extLst>
              <a:ext uri="{FF2B5EF4-FFF2-40B4-BE49-F238E27FC236}">
                <a16:creationId xmlns:a16="http://schemas.microsoft.com/office/drawing/2014/main" id="{1D0FF2F8-70FF-4A74-BB65-A3496D090FF0}"/>
              </a:ext>
            </a:extLst>
          </p:cNvPr>
          <p:cNvSpPr txBox="1">
            <a:spLocks noChangeArrowheads="1"/>
          </p:cNvSpPr>
          <p:nvPr/>
        </p:nvSpPr>
        <p:spPr bwMode="auto">
          <a:xfrm>
            <a:off x="137112" y="3237991"/>
            <a:ext cx="1884921" cy="196326"/>
          </a:xfrm>
          <a:prstGeom prst="rect">
            <a:avLst/>
          </a:prstGeom>
          <a:noFill/>
          <a:ln w="9525">
            <a:noFill/>
            <a:miter lim="800000"/>
            <a:headEnd/>
            <a:tailEnd/>
          </a:ln>
        </p:spPr>
        <p:txBody>
          <a:bodyPr vert="horz" wrap="square" lIns="45360" tIns="0" rIns="48960" bIns="0" numCol="1" anchor="t" anchorCtr="0" compatLnSpc="1">
            <a:prstTxWarp prst="textNoShape">
              <a:avLst/>
            </a:prstTxWarp>
          </a:bodyPr>
          <a:lstStyle/>
          <a:p>
            <a:pPr marL="0" marR="0" lvl="0" indent="0" algn="ctr" defTabSz="929945"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照明柱の非破壊調査</a:t>
            </a:r>
            <a:endParaRPr kumimoji="1" lang="ja-JP"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1" name="テキスト ボックス 22">
            <a:extLst>
              <a:ext uri="{FF2B5EF4-FFF2-40B4-BE49-F238E27FC236}">
                <a16:creationId xmlns:a16="http://schemas.microsoft.com/office/drawing/2014/main" id="{81DCD9EC-8EC2-4B06-BD6D-B5262A969629}"/>
              </a:ext>
            </a:extLst>
          </p:cNvPr>
          <p:cNvSpPr txBox="1">
            <a:spLocks noChangeArrowheads="1"/>
          </p:cNvSpPr>
          <p:nvPr/>
        </p:nvSpPr>
        <p:spPr bwMode="auto">
          <a:xfrm>
            <a:off x="2278679" y="3237991"/>
            <a:ext cx="1884921" cy="196326"/>
          </a:xfrm>
          <a:prstGeom prst="rect">
            <a:avLst/>
          </a:prstGeom>
          <a:noFill/>
          <a:ln w="9525">
            <a:noFill/>
            <a:miter lim="800000"/>
            <a:headEnd/>
            <a:tailEnd/>
          </a:ln>
        </p:spPr>
        <p:txBody>
          <a:bodyPr vert="horz" wrap="square" lIns="45360" tIns="0" rIns="48960" bIns="0" numCol="1" anchor="t" anchorCtr="0" compatLnSpc="1">
            <a:prstTxWarp prst="textNoShape">
              <a:avLst/>
            </a:prstTxWarp>
          </a:bodyPr>
          <a:lstStyle/>
          <a:p>
            <a:pPr marL="0" marR="0" lvl="0" indent="0" algn="ctr" defTabSz="929945"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ドローンを活用した橋梁点検</a:t>
            </a:r>
            <a:endParaRPr kumimoji="1" lang="ja-JP"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3" name="テキスト ボックス 192">
            <a:extLst>
              <a:ext uri="{FF2B5EF4-FFF2-40B4-BE49-F238E27FC236}">
                <a16:creationId xmlns:a16="http://schemas.microsoft.com/office/drawing/2014/main" id="{5C178F10-FF06-4689-8028-FDBE9F0C5BDF}"/>
              </a:ext>
            </a:extLst>
          </p:cNvPr>
          <p:cNvSpPr txBox="1"/>
          <p:nvPr/>
        </p:nvSpPr>
        <p:spPr>
          <a:xfrm>
            <a:off x="4400142" y="4875069"/>
            <a:ext cx="2098781" cy="415498"/>
          </a:xfrm>
          <a:prstGeom prst="rect">
            <a:avLst/>
          </a:prstGeom>
          <a:noFill/>
          <a:ln w="28575" cmpd="dbl">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適時、適切な保全対策により</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ライフサイクルコストを低減</a:t>
            </a:r>
          </a:p>
        </p:txBody>
      </p:sp>
      <p:sp>
        <p:nvSpPr>
          <p:cNvPr id="51" name="メモ 42">
            <a:extLst>
              <a:ext uri="{FF2B5EF4-FFF2-40B4-BE49-F238E27FC236}">
                <a16:creationId xmlns:a16="http://schemas.microsoft.com/office/drawing/2014/main" id="{CC039998-C0FF-4595-AC24-4F2C88DBAB29}"/>
              </a:ext>
            </a:extLst>
          </p:cNvPr>
          <p:cNvSpPr/>
          <p:nvPr/>
        </p:nvSpPr>
        <p:spPr>
          <a:xfrm>
            <a:off x="-50718" y="1115289"/>
            <a:ext cx="6862572" cy="1303943"/>
          </a:xfrm>
          <a:prstGeom prst="foldedCorner">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点検手法の充実</a:t>
            </a:r>
            <a:r>
              <a:rPr kumimoji="1" lang="en-US" altLang="ja-JP"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道路施設の致命的な不具合を確実に把握するため、橋梁などは</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年に</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回の近接目視点検を実施して　</a:t>
            </a:r>
            <a:endParaRPr kumimoji="1" lang="en-US" altLang="ja-JP"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います。また、新技術を活用し、照明柱の不可視部分の非破壊調査による点検など、点検手法の充実を</a:t>
            </a:r>
            <a:endParaRPr kumimoji="1" lang="en-US" altLang="ja-JP"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図ります。さらに、点検結果に基づく健全性</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評価、蓄積したデータの活用</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により</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適切な維持管理に努</a:t>
            </a:r>
            <a:endParaRPr kumimoji="1" lang="en-US" altLang="ja-JP"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めます。</a:t>
            </a:r>
            <a:endParaRPr kumimoji="1" lang="en-US" altLang="ja-JP"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54" name="テキスト ボックス 22">
            <a:extLst>
              <a:ext uri="{FF2B5EF4-FFF2-40B4-BE49-F238E27FC236}">
                <a16:creationId xmlns:a16="http://schemas.microsoft.com/office/drawing/2014/main" id="{5EE984F1-C110-4485-B644-DB0F44943D11}"/>
              </a:ext>
            </a:extLst>
          </p:cNvPr>
          <p:cNvSpPr txBox="1">
            <a:spLocks noChangeArrowheads="1"/>
          </p:cNvSpPr>
          <p:nvPr/>
        </p:nvSpPr>
        <p:spPr bwMode="auto">
          <a:xfrm>
            <a:off x="4446858" y="3226995"/>
            <a:ext cx="2131620" cy="173165"/>
          </a:xfrm>
          <a:prstGeom prst="rect">
            <a:avLst/>
          </a:prstGeom>
          <a:noFill/>
          <a:ln w="9525">
            <a:noFill/>
            <a:miter lim="800000"/>
            <a:headEnd/>
            <a:tailEnd/>
          </a:ln>
        </p:spPr>
        <p:txBody>
          <a:bodyPr vert="horz" wrap="square" lIns="45360" tIns="0" rIns="48960" bIns="0" numCol="1" anchor="t" anchorCtr="0" compatLnSpc="1">
            <a:prstTxWarp prst="textNoShape">
              <a:avLst/>
            </a:prstTxWarp>
          </a:bodyPr>
          <a:lstStyle/>
          <a:p>
            <a:pPr marL="0" marR="0" lvl="0" indent="0" algn="ctr" defTabSz="929945"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走行型計測車を活用したトンネル点検</a:t>
            </a:r>
            <a:endParaRPr kumimoji="1" lang="ja-JP"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Text Box 15">
            <a:extLst>
              <a:ext uri="{FF2B5EF4-FFF2-40B4-BE49-F238E27FC236}">
                <a16:creationId xmlns:a16="http://schemas.microsoft.com/office/drawing/2014/main" id="{003FB849-4F44-4E34-9330-EC0694C2456F}"/>
              </a:ext>
            </a:extLst>
          </p:cNvPr>
          <p:cNvSpPr txBox="1">
            <a:spLocks noChangeArrowheads="1"/>
          </p:cNvSpPr>
          <p:nvPr/>
        </p:nvSpPr>
        <p:spPr bwMode="auto">
          <a:xfrm>
            <a:off x="-171400" y="7479787"/>
            <a:ext cx="5191771" cy="124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2700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光の回廊づくり「アドプト・ライト・プログラム」</a:t>
            </a: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2700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企業と大阪府が協働で</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道路照明灯の</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日常点検・維持管理</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行うもので、</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27000" algn="l" defTabSz="914400" rtl="0" eaLnBrk="0" fontAlgn="base" latinLnBrk="0" hangingPunct="0">
              <a:lnSpc>
                <a:spcPct val="100000"/>
              </a:lnSpc>
              <a:spcBef>
                <a:spcPct val="0"/>
              </a:spcBef>
              <a:spcAft>
                <a:spcPct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参加企業に</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は１</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灯あたり年間２万円を協賛いただきます。</a:t>
            </a:r>
          </a:p>
          <a:p>
            <a:pPr marL="0" marR="0" lvl="0" indent="12700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【実績】</a:t>
            </a:r>
          </a:p>
          <a:p>
            <a:pPr marL="0" marR="0" lvl="0" indent="12700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年度から令和７年度までに</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186</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灯で実施</a:t>
            </a:r>
          </a:p>
          <a:p>
            <a:pPr lvl="0" eaLnBrk="0" hangingPunct="0">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1" i="1" u="none" strike="noStrike" kern="1200" cap="none" spc="0" normalizeH="0" baseline="0" noProof="0" dirty="0">
                <a:ln>
                  <a:noFill/>
                </a:ln>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７</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年度実績：約</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68</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万円（</a:t>
            </a:r>
            <a:r>
              <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34</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灯分）</a:t>
            </a:r>
            <a:r>
              <a:rPr kumimoji="1" lang="en-US" altLang="ja-JP" sz="1100" b="1" i="1" u="none" strike="noStrike" kern="1200" cap="none" spc="0" normalizeH="0" baseline="0" noProof="0" dirty="0">
                <a:ln>
                  <a:noFill/>
                </a:ln>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1" u="none" strike="noStrike" kern="1200" cap="none" spc="0" normalizeH="0" baseline="0" noProof="0" dirty="0">
                <a:ln>
                  <a:noFill/>
                </a:ln>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1" i="1" u="none" strike="noStrike" kern="1200" cap="none" spc="0" normalizeH="0" baseline="0" noProof="0" dirty="0">
              <a:ln>
                <a:noFill/>
              </a:ln>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27000" algn="l" defTabSz="914400" rtl="0" eaLnBrk="0" fontAlgn="base" latinLnBrk="0" hangingPunct="0">
              <a:lnSpc>
                <a:spcPct val="100000"/>
              </a:lnSpc>
              <a:spcBef>
                <a:spcPct val="0"/>
              </a:spcBef>
              <a:spcAft>
                <a:spcPct val="0"/>
              </a:spcAft>
              <a:buClrTx/>
              <a:buSzTx/>
              <a:buFontTx/>
              <a:buNone/>
              <a:tabLst/>
              <a:defRPr/>
            </a:pPr>
            <a:r>
              <a:rPr lang="en-US" altLang="ja-JP" sz="1100" b="1" i="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複数年度の協賛を含む。</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Text Box 533">
            <a:extLst>
              <a:ext uri="{FF2B5EF4-FFF2-40B4-BE49-F238E27FC236}">
                <a16:creationId xmlns:a16="http://schemas.microsoft.com/office/drawing/2014/main" id="{2850F7FC-566B-43BC-BF93-D23DDA82AE46}"/>
              </a:ext>
            </a:extLst>
          </p:cNvPr>
          <p:cNvSpPr txBox="1">
            <a:spLocks noChangeArrowheads="1"/>
          </p:cNvSpPr>
          <p:nvPr/>
        </p:nvSpPr>
        <p:spPr bwMode="auto">
          <a:xfrm>
            <a:off x="-18635" y="6536187"/>
            <a:ext cx="483685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143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ネーミングライツ事業</a:t>
            </a: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1430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道路施設の名称（通称）の命名権を企業</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など</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に売却</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するものです。</a:t>
            </a:r>
            <a:endPar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1430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歩道橋：平成</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年度から令和</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７</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年度までに</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48</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橋実施</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1430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（平成</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年度からは橋梁・トンネルの公募を開始）</a:t>
            </a:r>
          </a:p>
          <a:p>
            <a:pPr marL="0" marR="0" lvl="0" indent="114300" algn="l" defTabSz="914400" rtl="0" eaLnBrk="0" fontAlgn="base" latinLnBrk="0" hangingPunct="0">
              <a:lnSpc>
                <a:spcPct val="100000"/>
              </a:lnSpc>
              <a:spcBef>
                <a:spcPct val="0"/>
              </a:spcBef>
              <a:spcAft>
                <a:spcPct val="0"/>
              </a:spcAft>
              <a:buClrTx/>
              <a:buSzTx/>
              <a:buFontTx/>
              <a:buNone/>
              <a:tabLst/>
              <a:defRPr/>
            </a:pPr>
            <a:r>
              <a:rPr kumimoji="1" lang="en-US" altLang="ja-JP" sz="1100" b="1" i="1" u="none" strike="noStrike" kern="1200" cap="none" spc="0" normalizeH="0" baseline="0" noProof="0" dirty="0">
                <a:ln>
                  <a:noFill/>
                </a:ln>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令和７年度実績：約</a:t>
            </a:r>
            <a:r>
              <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1,096</a:t>
            </a:r>
            <a:r>
              <a:rPr kumimoji="1" lang="zh-TW"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万円</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39</a:t>
            </a:r>
            <a:r>
              <a:rPr kumimoji="1" lang="zh-TW"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橋</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分）</a:t>
            </a:r>
            <a:r>
              <a:rPr kumimoji="1" lang="en-US" altLang="ja-JP" sz="1100" b="1" i="1" u="none" strike="noStrike" kern="1200" cap="none" spc="0" normalizeH="0" baseline="0" noProof="0" dirty="0">
                <a:ln>
                  <a:noFill/>
                </a:ln>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114300" algn="l" defTabSz="914400" rtl="0" eaLnBrk="0" fontAlgn="base" latinLnBrk="0" hangingPunct="0">
              <a:lnSpc>
                <a:spcPct val="100000"/>
              </a:lnSpc>
              <a:spcBef>
                <a:spcPct val="0"/>
              </a:spcBef>
              <a:spcAft>
                <a:spcPct val="0"/>
              </a:spcAft>
              <a:buClrTx/>
              <a:buSzTx/>
              <a:buFontTx/>
              <a:buNone/>
              <a:tabLst/>
              <a:defRPr/>
            </a:pPr>
            <a:endPar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テキスト ボックス 2">
            <a:extLst>
              <a:ext uri="{FF2B5EF4-FFF2-40B4-BE49-F238E27FC236}">
                <a16:creationId xmlns:a16="http://schemas.microsoft.com/office/drawing/2014/main" id="{DA7C297E-9622-4EA3-9623-E648C6B3D6D1}"/>
              </a:ext>
            </a:extLst>
          </p:cNvPr>
          <p:cNvSpPr txBox="1">
            <a:spLocks noChangeArrowheads="1"/>
          </p:cNvSpPr>
          <p:nvPr/>
        </p:nvSpPr>
        <p:spPr bwMode="auto">
          <a:xfrm>
            <a:off x="4626326" y="7229569"/>
            <a:ext cx="2376000" cy="32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石切大阪線　東鴻池歩道橋 （東大阪市）</a:t>
            </a:r>
            <a:endPar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5" name="Group 485">
            <a:extLst>
              <a:ext uri="{FF2B5EF4-FFF2-40B4-BE49-F238E27FC236}">
                <a16:creationId xmlns:a16="http://schemas.microsoft.com/office/drawing/2014/main" id="{C837789E-89D9-44A5-8C72-B1DB18858B26}"/>
              </a:ext>
            </a:extLst>
          </p:cNvPr>
          <p:cNvGrpSpPr>
            <a:grpSpLocks/>
          </p:cNvGrpSpPr>
          <p:nvPr/>
        </p:nvGrpSpPr>
        <p:grpSpPr bwMode="auto">
          <a:xfrm>
            <a:off x="4816798" y="7409292"/>
            <a:ext cx="1929875" cy="1022540"/>
            <a:chOff x="8226" y="13270"/>
            <a:chExt cx="2702" cy="1728"/>
          </a:xfrm>
        </p:grpSpPr>
        <p:grpSp>
          <p:nvGrpSpPr>
            <p:cNvPr id="67" name="Group 486">
              <a:extLst>
                <a:ext uri="{FF2B5EF4-FFF2-40B4-BE49-F238E27FC236}">
                  <a16:creationId xmlns:a16="http://schemas.microsoft.com/office/drawing/2014/main" id="{6C824BA2-DF3A-4634-8BC0-1D56FE1A3C0C}"/>
                </a:ext>
              </a:extLst>
            </p:cNvPr>
            <p:cNvGrpSpPr>
              <a:grpSpLocks/>
            </p:cNvGrpSpPr>
            <p:nvPr/>
          </p:nvGrpSpPr>
          <p:grpSpPr bwMode="auto">
            <a:xfrm>
              <a:off x="8226" y="13270"/>
              <a:ext cx="2702" cy="1728"/>
              <a:chOff x="376" y="105"/>
              <a:chExt cx="337" cy="228"/>
            </a:xfrm>
          </p:grpSpPr>
          <p:pic>
            <p:nvPicPr>
              <p:cNvPr id="71" name="Picture 487" descr="照明灯">
                <a:extLst>
                  <a:ext uri="{FF2B5EF4-FFF2-40B4-BE49-F238E27FC236}">
                    <a16:creationId xmlns:a16="http://schemas.microsoft.com/office/drawing/2014/main" id="{B76348DA-D2F5-4AA7-9BA0-4AA6C7C0FE1F}"/>
                  </a:ext>
                </a:extLst>
              </p:cNvPr>
              <p:cNvPicPr>
                <a:picLocks noChangeAspect="1" noChangeArrowheads="1"/>
              </p:cNvPicPr>
              <p:nvPr/>
            </p:nvPicPr>
            <p:blipFill>
              <a:blip r:embed="rId4">
                <a:lum bright="10000"/>
                <a:extLst>
                  <a:ext uri="{28A0092B-C50C-407E-A947-70E740481C1C}">
                    <a14:useLocalDpi xmlns:a14="http://schemas.microsoft.com/office/drawing/2010/main"/>
                  </a:ext>
                </a:extLst>
              </a:blip>
              <a:srcRect/>
              <a:stretch>
                <a:fillRect/>
              </a:stretch>
            </p:blipFill>
            <p:spPr bwMode="auto">
              <a:xfrm>
                <a:off x="376" y="105"/>
                <a:ext cx="166" cy="228"/>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2" name="AutoShape 488">
                <a:extLst>
                  <a:ext uri="{FF2B5EF4-FFF2-40B4-BE49-F238E27FC236}">
                    <a16:creationId xmlns:a16="http://schemas.microsoft.com/office/drawing/2014/main" id="{2F948544-9D4A-459F-B31C-1A55A6B90909}"/>
                  </a:ext>
                </a:extLst>
              </p:cNvPr>
              <p:cNvSpPr>
                <a:spLocks noChangeArrowheads="1"/>
              </p:cNvSpPr>
              <p:nvPr/>
            </p:nvSpPr>
            <p:spPr bwMode="auto">
              <a:xfrm>
                <a:off x="561" y="105"/>
                <a:ext cx="152" cy="227"/>
              </a:xfrm>
              <a:prstGeom prst="wedgeRoundRectCallout">
                <a:avLst>
                  <a:gd name="adj1" fmla="val -105264"/>
                  <a:gd name="adj2" fmla="val 34139"/>
                  <a:gd name="adj3" fmla="val 16667"/>
                </a:avLst>
              </a:prstGeom>
              <a:noFill/>
              <a:ln w="1905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00" cap="none" spc="0" normalizeH="0" baseline="0" noProof="0">
                    <a:ln>
                      <a:noFill/>
                    </a:ln>
                    <a:solidFill>
                      <a:prstClr val="black"/>
                    </a:solidFill>
                    <a:effectLst/>
                    <a:uLnTx/>
                    <a:uFillTx/>
                    <a:latin typeface="HG丸ｺﾞｼｯｸM-PRO"/>
                    <a:ea typeface="ＭＳ 明朝"/>
                    <a:cs typeface="Times New Roman"/>
                  </a:rPr>
                  <a:t> </a:t>
                </a:r>
                <a:endParaRPr kumimoji="1" lang="ja-JP" altLang="en-US" sz="1050" b="0" i="0" u="none" strike="noStrike" kern="100" cap="none" spc="0" normalizeH="0" baseline="0" noProof="0">
                  <a:ln>
                    <a:noFill/>
                  </a:ln>
                  <a:solidFill>
                    <a:prstClr val="black"/>
                  </a:solidFill>
                  <a:effectLst/>
                  <a:uLnTx/>
                  <a:uFillTx/>
                  <a:latin typeface="Century"/>
                  <a:ea typeface="ＭＳ 明朝"/>
                  <a:cs typeface="Times New Roman"/>
                </a:endParaRPr>
              </a:p>
            </p:txBody>
          </p:sp>
          <p:sp>
            <p:nvSpPr>
              <p:cNvPr id="73" name="Oval 489">
                <a:extLst>
                  <a:ext uri="{FF2B5EF4-FFF2-40B4-BE49-F238E27FC236}">
                    <a16:creationId xmlns:a16="http://schemas.microsoft.com/office/drawing/2014/main" id="{7D14865F-DCD4-409B-B70A-FDCADCD75927}"/>
                  </a:ext>
                </a:extLst>
              </p:cNvPr>
              <p:cNvSpPr>
                <a:spLocks noChangeArrowheads="1"/>
              </p:cNvSpPr>
              <p:nvPr/>
            </p:nvSpPr>
            <p:spPr bwMode="auto">
              <a:xfrm>
                <a:off x="443" y="278"/>
                <a:ext cx="30" cy="37"/>
              </a:xfrm>
              <a:prstGeom prst="ellipse">
                <a:avLst/>
              </a:prstGeom>
              <a:noFill/>
              <a:ln w="25400">
                <a:solidFill>
                  <a:schemeClr val="bg1">
                    <a:lumMod val="85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nvGrpSpPr>
            <p:cNvPr id="68" name="Canvas 490">
              <a:extLst>
                <a:ext uri="{FF2B5EF4-FFF2-40B4-BE49-F238E27FC236}">
                  <a16:creationId xmlns:a16="http://schemas.microsoft.com/office/drawing/2014/main" id="{5066FC74-7054-4B53-80AE-448AB24CBFEE}"/>
                </a:ext>
              </a:extLst>
            </p:cNvPr>
            <p:cNvGrpSpPr>
              <a:grpSpLocks noChangeAspect="1"/>
            </p:cNvGrpSpPr>
            <p:nvPr/>
          </p:nvGrpSpPr>
          <p:grpSpPr bwMode="auto">
            <a:xfrm>
              <a:off x="9852" y="13347"/>
              <a:ext cx="920" cy="1620"/>
              <a:chOff x="0" y="0"/>
              <a:chExt cx="920" cy="1620"/>
            </a:xfrm>
          </p:grpSpPr>
          <p:sp>
            <p:nvSpPr>
              <p:cNvPr id="69" name="AutoShape 491">
                <a:extLst>
                  <a:ext uri="{FF2B5EF4-FFF2-40B4-BE49-F238E27FC236}">
                    <a16:creationId xmlns:a16="http://schemas.microsoft.com/office/drawing/2014/main" id="{FC49B6FC-4523-41D0-837C-C4B7085ADC4E}"/>
                  </a:ext>
                </a:extLst>
              </p:cNvPr>
              <p:cNvSpPr>
                <a:spLocks noChangeAspect="1" noChangeArrowheads="1" noTextEdit="1"/>
              </p:cNvSpPr>
              <p:nvPr/>
            </p:nvSpPr>
            <p:spPr bwMode="auto">
              <a:xfrm>
                <a:off x="0" y="0"/>
                <a:ext cx="920" cy="162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70" name="Picture 492">
                <a:extLst>
                  <a:ext uri="{FF2B5EF4-FFF2-40B4-BE49-F238E27FC236}">
                    <a16:creationId xmlns:a16="http://schemas.microsoft.com/office/drawing/2014/main" id="{28533DAD-0FFD-4FDB-8534-7957710D39A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920" cy="162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grpSp>
      </p:grpSp>
      <p:sp>
        <p:nvSpPr>
          <p:cNvPr id="87" name="Text Box 17">
            <a:extLst>
              <a:ext uri="{FF2B5EF4-FFF2-40B4-BE49-F238E27FC236}">
                <a16:creationId xmlns:a16="http://schemas.microsoft.com/office/drawing/2014/main" id="{51E8740B-8AD0-4E21-AD03-66D5990DF8B2}"/>
              </a:ext>
            </a:extLst>
          </p:cNvPr>
          <p:cNvSpPr txBox="1">
            <a:spLocks noChangeArrowheads="1"/>
          </p:cNvSpPr>
          <p:nvPr/>
        </p:nvSpPr>
        <p:spPr bwMode="auto">
          <a:xfrm>
            <a:off x="-138359" y="8741811"/>
            <a:ext cx="4913778" cy="88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2700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高架下・道路予定区域の有効活用</a:t>
            </a: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2700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高架下や道路予定区域において、民間事業者等に占用許可を与えるこ　　　</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27000" algn="l" defTabSz="914400" rtl="0" eaLnBrk="0" fontAlgn="base" latinLnBrk="0" hangingPunct="0">
              <a:lnSpc>
                <a:spcPct val="100000"/>
              </a:lnSpc>
              <a:spcBef>
                <a:spcPct val="0"/>
              </a:spcBef>
              <a:spcAft>
                <a:spcPct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とで、地域の活性化に寄与するとともに、占用許可に係る占用料を道路</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27000" algn="l" defTabSz="914400" rtl="0" eaLnBrk="0" fontAlgn="base" latinLnBrk="0" hangingPunct="0">
              <a:lnSpc>
                <a:spcPct val="100000"/>
              </a:lnSpc>
              <a:spcBef>
                <a:spcPct val="0"/>
              </a:spcBef>
              <a:spcAft>
                <a:spcPct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の維持管理に活用しています。</a:t>
            </a:r>
          </a:p>
          <a:p>
            <a:pPr lvl="0" eaLnBrk="0" hangingPunct="0">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1" i="1" u="none" strike="noStrike" kern="1200" cap="none" spc="0" normalizeH="0" baseline="0" noProof="0" dirty="0">
                <a:ln>
                  <a:noFill/>
                </a:ln>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令和７年度実績</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億</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9,000</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万円（</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73</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箇所分） </a:t>
            </a:r>
            <a:r>
              <a:rPr kumimoji="1" lang="en-US" altLang="ja-JP" sz="1100" b="1" i="1" u="none" strike="noStrike" kern="1200" cap="none" spc="0" normalizeH="0" baseline="0" noProof="0" dirty="0">
                <a:ln>
                  <a:noFill/>
                </a:ln>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127000" algn="l" defTabSz="914400" rtl="0" eaLnBrk="0" fontAlgn="base" latinLnBrk="0" hangingPunct="0">
              <a:lnSpc>
                <a:spcPct val="100000"/>
              </a:lnSpc>
              <a:spcBef>
                <a:spcPct val="0"/>
              </a:spcBef>
              <a:spcAft>
                <a:spcPct val="0"/>
              </a:spcAft>
              <a:buClrTx/>
              <a:buSzTx/>
              <a:buFontTx/>
              <a:buNone/>
              <a:tabLst/>
              <a:defRPr/>
            </a:pPr>
            <a:endPar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CE2BD253-ADAC-45BC-A034-65B18C9D7D2E}"/>
              </a:ext>
            </a:extLst>
          </p:cNvPr>
          <p:cNvPicPr>
            <a:picLocks noChangeAspect="1"/>
          </p:cNvPicPr>
          <p:nvPr/>
        </p:nvPicPr>
        <p:blipFill>
          <a:blip r:embed="rId6"/>
          <a:stretch>
            <a:fillRect/>
          </a:stretch>
        </p:blipFill>
        <p:spPr>
          <a:xfrm>
            <a:off x="545266" y="4318427"/>
            <a:ext cx="3529220" cy="1497585"/>
          </a:xfrm>
          <a:prstGeom prst="rect">
            <a:avLst/>
          </a:prstGeom>
        </p:spPr>
      </p:pic>
      <p:pic>
        <p:nvPicPr>
          <p:cNvPr id="4" name="図 3">
            <a:extLst>
              <a:ext uri="{FF2B5EF4-FFF2-40B4-BE49-F238E27FC236}">
                <a16:creationId xmlns:a16="http://schemas.microsoft.com/office/drawing/2014/main" id="{90744329-E469-42EF-A00A-61C263CBC112}"/>
              </a:ext>
            </a:extLst>
          </p:cNvPr>
          <p:cNvPicPr>
            <a:picLocks noChangeAspect="1"/>
          </p:cNvPicPr>
          <p:nvPr/>
        </p:nvPicPr>
        <p:blipFill>
          <a:blip r:embed="rId7"/>
          <a:stretch>
            <a:fillRect/>
          </a:stretch>
        </p:blipFill>
        <p:spPr>
          <a:xfrm>
            <a:off x="4775419" y="2002586"/>
            <a:ext cx="1540651" cy="1149824"/>
          </a:xfrm>
          <a:prstGeom prst="rect">
            <a:avLst/>
          </a:prstGeom>
        </p:spPr>
      </p:pic>
      <p:pic>
        <p:nvPicPr>
          <p:cNvPr id="7" name="図 6">
            <a:extLst>
              <a:ext uri="{FF2B5EF4-FFF2-40B4-BE49-F238E27FC236}">
                <a16:creationId xmlns:a16="http://schemas.microsoft.com/office/drawing/2014/main" id="{F776F711-C5E3-4FAC-83FA-060344FEE7EF}"/>
              </a:ext>
            </a:extLst>
          </p:cNvPr>
          <p:cNvPicPr>
            <a:picLocks noChangeAspect="1"/>
          </p:cNvPicPr>
          <p:nvPr/>
        </p:nvPicPr>
        <p:blipFill>
          <a:blip r:embed="rId8"/>
          <a:stretch>
            <a:fillRect/>
          </a:stretch>
        </p:blipFill>
        <p:spPr>
          <a:xfrm>
            <a:off x="2227275" y="2035554"/>
            <a:ext cx="1617683" cy="1155488"/>
          </a:xfrm>
          <a:prstGeom prst="rect">
            <a:avLst/>
          </a:prstGeom>
        </p:spPr>
      </p:pic>
      <p:sp>
        <p:nvSpPr>
          <p:cNvPr id="56" name="楕円 55">
            <a:extLst>
              <a:ext uri="{FF2B5EF4-FFF2-40B4-BE49-F238E27FC236}">
                <a16:creationId xmlns:a16="http://schemas.microsoft.com/office/drawing/2014/main" id="{4D1C0350-CE72-407A-8923-3C1061F76EDC}"/>
              </a:ext>
            </a:extLst>
          </p:cNvPr>
          <p:cNvSpPr/>
          <p:nvPr/>
        </p:nvSpPr>
        <p:spPr>
          <a:xfrm>
            <a:off x="2907127" y="2329693"/>
            <a:ext cx="314536" cy="3145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58" name="直線矢印コネクタ 57">
            <a:extLst>
              <a:ext uri="{FF2B5EF4-FFF2-40B4-BE49-F238E27FC236}">
                <a16:creationId xmlns:a16="http://schemas.microsoft.com/office/drawing/2014/main" id="{336FCF9F-4ABB-4FE9-8E6C-3AD84233A05E}"/>
              </a:ext>
            </a:extLst>
          </p:cNvPr>
          <p:cNvCxnSpPr>
            <a:cxnSpLocks/>
          </p:cNvCxnSpPr>
          <p:nvPr/>
        </p:nvCxnSpPr>
        <p:spPr>
          <a:xfrm>
            <a:off x="3193439" y="2568648"/>
            <a:ext cx="516274" cy="2651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C5C9929E-5BD0-4278-9EAC-FA9BD0CE748E}"/>
              </a:ext>
            </a:extLst>
          </p:cNvPr>
          <p:cNvPicPr>
            <a:picLocks noChangeAspect="1"/>
          </p:cNvPicPr>
          <p:nvPr/>
        </p:nvPicPr>
        <p:blipFill>
          <a:blip r:embed="rId9"/>
          <a:stretch>
            <a:fillRect/>
          </a:stretch>
        </p:blipFill>
        <p:spPr>
          <a:xfrm>
            <a:off x="3737937" y="2682901"/>
            <a:ext cx="767480" cy="431866"/>
          </a:xfrm>
          <a:prstGeom prst="rect">
            <a:avLst/>
          </a:prstGeom>
          <a:ln w="28575">
            <a:solidFill>
              <a:srgbClr val="FF0000"/>
            </a:solidFill>
          </a:ln>
        </p:spPr>
      </p:pic>
      <p:pic>
        <p:nvPicPr>
          <p:cNvPr id="47" name="Picture 2">
            <a:extLst>
              <a:ext uri="{FF2B5EF4-FFF2-40B4-BE49-F238E27FC236}">
                <a16:creationId xmlns:a16="http://schemas.microsoft.com/office/drawing/2014/main" id="{43089087-9A5B-4CDD-84D1-5362D09C6597}"/>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802736" y="6097943"/>
            <a:ext cx="1910602" cy="115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タイトル 1">
            <a:extLst>
              <a:ext uri="{FF2B5EF4-FFF2-40B4-BE49-F238E27FC236}">
                <a16:creationId xmlns:a16="http://schemas.microsoft.com/office/drawing/2014/main" id="{4EAEE67F-A429-4A00-BAB2-AA202A5749C5}"/>
              </a:ext>
            </a:extLst>
          </p:cNvPr>
          <p:cNvSpPr txBox="1">
            <a:spLocks/>
          </p:cNvSpPr>
          <p:nvPr/>
        </p:nvSpPr>
        <p:spPr>
          <a:xfrm>
            <a:off x="161365" y="516327"/>
            <a:ext cx="6788736" cy="593841"/>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効率・効果的な維持管理の充実・強化のため</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令和６</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年度に</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改定</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した</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「大阪府都市基盤施設長寿命化計画」に基づき、施設</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設備</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の点検、劣化状況の診断、健全度の評価</a:t>
            </a: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、補修・更新</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を実施し</a:t>
            </a: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、施設・設備</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の更なる長寿命化、機能維持に取り組みます。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a:extLst>
              <a:ext uri="{FF2B5EF4-FFF2-40B4-BE49-F238E27FC236}">
                <a16:creationId xmlns:a16="http://schemas.microsoft.com/office/drawing/2014/main" id="{23E1D665-1138-451B-AC6C-DFD205D52315}"/>
              </a:ext>
            </a:extLst>
          </p:cNvPr>
          <p:cNvSpPr txBox="1"/>
          <p:nvPr/>
        </p:nvSpPr>
        <p:spPr>
          <a:xfrm>
            <a:off x="88551" y="119410"/>
            <a:ext cx="1936793" cy="352489"/>
          </a:xfrm>
          <a:prstGeom prst="rect">
            <a:avLst/>
          </a:prstGeom>
          <a:solidFill>
            <a:schemeClr val="accent1">
              <a:lumMod val="20000"/>
              <a:lumOff val="80000"/>
            </a:schemeClr>
          </a:solidFill>
          <a:ln w="38100" cmpd="dbl">
            <a:solidFill>
              <a:srgbClr val="0000FF"/>
            </a:solidFill>
          </a:ln>
        </p:spPr>
        <p:txBody>
          <a:bodyPr wrap="square" tIns="90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◆計画的な維持管理　</a:t>
            </a:r>
          </a:p>
        </p:txBody>
      </p:sp>
    </p:spTree>
    <p:extLst>
      <p:ext uri="{BB962C8B-B14F-4D97-AF65-F5344CB8AC3E}">
        <p14:creationId xmlns:p14="http://schemas.microsoft.com/office/powerpoint/2010/main" val="26361695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0000"/>
          </a:solidFill>
          <a:prstDash val="dash"/>
        </a:ln>
      </a:spPr>
      <a:bodyPr rtlCol="0" anchor="ctr"/>
      <a:lstStyle>
        <a:defPPr algn="ctr">
          <a:defRPr kumimoji="1" sz="1400" dirty="0">
            <a:solidFill>
              <a:srgbClr val="FF0000"/>
            </a:solidFill>
            <a:latin typeface="HG丸ｺﾞｼｯｸM-PRO" panose="020F0600000000000000" pitchFamily="50" charset="-128"/>
            <a:ea typeface="HG丸ｺﾞｼｯｸM-PRO"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329BE-0AA6-4DC4-8712-5F66E4D03EB5}">
  <ds:schemaRefs>
    <ds:schemaRef ds:uri="http://purl.org/dc/elements/1.1/"/>
    <ds:schemaRef ds:uri="http://schemas.microsoft.com/office/2006/documentManagement/types"/>
    <ds:schemaRef ds:uri="http://purl.org/dc/terms/"/>
    <ds:schemaRef ds:uri="4e21aece-359b-4e6f-8f54-c70e1e237c6a"/>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6568E6A8-6F00-4196-8A67-644B48AEF07B}">
  <ds:schemaRefs>
    <ds:schemaRef ds:uri="http://schemas.microsoft.com/sharepoint/v3/contenttype/forms"/>
  </ds:schemaRefs>
</ds:datastoreItem>
</file>

<file path=customXml/itemProps3.xml><?xml version="1.0" encoding="utf-8"?>
<ds:datastoreItem xmlns:ds="http://schemas.openxmlformats.org/officeDocument/2006/customXml" ds:itemID="{EF751BA1-F25A-43C5-8E75-5EF9D7DFE4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33882</TotalTime>
  <Words>1076</Words>
  <Application>Microsoft Office PowerPoint</Application>
  <PresentationFormat>A4 210 x 297 mm</PresentationFormat>
  <Paragraphs>75</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UDゴシック</vt:lpstr>
      <vt:lpstr>HG丸ｺﾞｼｯｸM-PRO</vt:lpstr>
      <vt:lpstr>Meiryo UI</vt:lpstr>
      <vt:lpstr>Meiryo</vt:lpstr>
      <vt:lpstr>Meiryo</vt:lpstr>
      <vt:lpstr>Arial</vt:lpstr>
      <vt:lpstr>Calibri</vt:lpstr>
      <vt:lpstr>Century</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中野　裕介</cp:lastModifiedBy>
  <cp:revision>1728</cp:revision>
  <cp:lastPrinted>2026-03-10T04:57:36Z</cp:lastPrinted>
  <dcterms:created xsi:type="dcterms:W3CDTF">2015-03-03T10:39:59Z</dcterms:created>
  <dcterms:modified xsi:type="dcterms:W3CDTF">2026-05-22T09:56:37Z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