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532"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6395" autoAdjust="0"/>
  </p:normalViewPr>
  <p:slideViewPr>
    <p:cSldViewPr>
      <p:cViewPr varScale="1">
        <p:scale>
          <a:sx n="65" d="100"/>
          <a:sy n="65" d="100"/>
        </p:scale>
        <p:origin x="2784" y="5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2026/5/22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55395FA-99E7-479E-A2A1-78671D96DC1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26038" y="3375405"/>
            <a:ext cx="1725318" cy="1230935"/>
          </a:xfrm>
          <a:prstGeom prst="rect">
            <a:avLst/>
          </a:prstGeom>
        </p:spPr>
      </p:pic>
      <p:sp>
        <p:nvSpPr>
          <p:cNvPr id="42" name="正方形/長方形 41">
            <a:extLst>
              <a:ext uri="{FF2B5EF4-FFF2-40B4-BE49-F238E27FC236}">
                <a16:creationId xmlns:a16="http://schemas.microsoft.com/office/drawing/2014/main" id="{8218BE66-F14F-4DBA-95A2-5E927ABFBE37}"/>
              </a:ext>
            </a:extLst>
          </p:cNvPr>
          <p:cNvSpPr/>
          <p:nvPr/>
        </p:nvSpPr>
        <p:spPr>
          <a:xfrm>
            <a:off x="4317480" y="1345693"/>
            <a:ext cx="2437846" cy="4359238"/>
          </a:xfrm>
          <a:prstGeom prst="rect">
            <a:avLst/>
          </a:prstGeom>
          <a:solidFill>
            <a:schemeClr val="bg1"/>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3" name="Rectangle 375">
            <a:extLst>
              <a:ext uri="{FF2B5EF4-FFF2-40B4-BE49-F238E27FC236}">
                <a16:creationId xmlns:a16="http://schemas.microsoft.com/office/drawing/2014/main" id="{52B39D06-C8E5-498C-8584-79B24A4ED857}"/>
              </a:ext>
            </a:extLst>
          </p:cNvPr>
          <p:cNvSpPr>
            <a:spLocks noChangeArrowheads="1"/>
          </p:cNvSpPr>
          <p:nvPr/>
        </p:nvSpPr>
        <p:spPr bwMode="auto">
          <a:xfrm>
            <a:off x="4443766" y="5393737"/>
            <a:ext cx="2179432" cy="224989"/>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踏切</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内</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の誘導用ブロックの設置</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（泉南市）</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Rectangle 351">
            <a:extLst>
              <a:ext uri="{FF2B5EF4-FFF2-40B4-BE49-F238E27FC236}">
                <a16:creationId xmlns:a16="http://schemas.microsoft.com/office/drawing/2014/main" id="{D7EE0F79-2976-41E5-ABC9-4A2C30A9C117}"/>
              </a:ext>
            </a:extLst>
          </p:cNvPr>
          <p:cNvSpPr>
            <a:spLocks noChangeArrowheads="1"/>
          </p:cNvSpPr>
          <p:nvPr/>
        </p:nvSpPr>
        <p:spPr bwMode="auto">
          <a:xfrm>
            <a:off x="4726827" y="414018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右矢印 64">
            <a:extLst>
              <a:ext uri="{FF2B5EF4-FFF2-40B4-BE49-F238E27FC236}">
                <a16:creationId xmlns:a16="http://schemas.microsoft.com/office/drawing/2014/main" id="{047233D0-0B19-40FF-B4F4-FF0A594EA24B}"/>
              </a:ext>
            </a:extLst>
          </p:cNvPr>
          <p:cNvSpPr/>
          <p:nvPr/>
        </p:nvSpPr>
        <p:spPr>
          <a:xfrm rot="5400000">
            <a:off x="5444720" y="3712744"/>
            <a:ext cx="173908" cy="5601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9" name="タイトル 1">
            <a:extLst>
              <a:ext uri="{FF2B5EF4-FFF2-40B4-BE49-F238E27FC236}">
                <a16:creationId xmlns:a16="http://schemas.microsoft.com/office/drawing/2014/main" id="{14ADBF25-580D-40BA-945E-030D70B6B757}"/>
              </a:ext>
            </a:extLst>
          </p:cNvPr>
          <p:cNvSpPr txBox="1">
            <a:spLocks/>
          </p:cNvSpPr>
          <p:nvPr/>
        </p:nvSpPr>
        <p:spPr>
          <a:xfrm>
            <a:off x="4295266" y="1347483"/>
            <a:ext cx="2506316" cy="965604"/>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Topics</a:t>
            </a:r>
            <a:r>
              <a:rPr lang="ja-JP" altLang="en-US" sz="1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令和４年４月に近鉄橿原線の踏切内で発生した視覚障がい者の死亡事故を受け、関係団体等との協議が整った箇所において、令和</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年度は</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箇所の踏切内の誘導用ブロックの設置を行いました。令和</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年度は、残り</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箇所の踏切について、国のガイドライン（</a:t>
            </a:r>
            <a:r>
              <a:rPr lang="en-US" altLang="ja-JP"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R6.1.15</a:t>
            </a:r>
            <a:r>
              <a:rPr lang="ja-JP" altLang="en-US" sz="1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改定済）を踏まえ、引き続き実施していきます。</a:t>
            </a:r>
            <a:endParaRPr kumimoji="1" lang="en-US"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a:extLst>
              <a:ext uri="{FF2B5EF4-FFF2-40B4-BE49-F238E27FC236}">
                <a16:creationId xmlns:a16="http://schemas.microsoft.com/office/drawing/2014/main" id="{E73E09FC-92B6-49B9-A42F-5AF0F4A44646}"/>
              </a:ext>
            </a:extLst>
          </p:cNvPr>
          <p:cNvSpPr txBox="1"/>
          <p:nvPr/>
        </p:nvSpPr>
        <p:spPr>
          <a:xfrm>
            <a:off x="29094" y="538755"/>
            <a:ext cx="2605894"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◆歩行者等の安全な通行確保　　　　　　</a:t>
            </a:r>
          </a:p>
        </p:txBody>
      </p:sp>
      <p:sp>
        <p:nvSpPr>
          <p:cNvPr id="71" name="Text Box 215">
            <a:extLst>
              <a:ext uri="{FF2B5EF4-FFF2-40B4-BE49-F238E27FC236}">
                <a16:creationId xmlns:a16="http://schemas.microsoft.com/office/drawing/2014/main" id="{57766585-8BB2-4AE9-A57B-A5B5C6BADE66}"/>
              </a:ext>
            </a:extLst>
          </p:cNvPr>
          <p:cNvSpPr txBox="1">
            <a:spLocks noChangeArrowheads="1"/>
          </p:cNvSpPr>
          <p:nvPr/>
        </p:nvSpPr>
        <p:spPr bwMode="auto">
          <a:xfrm>
            <a:off x="230766" y="4966110"/>
            <a:ext cx="2690852" cy="72799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b="1"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p>
          <a:p>
            <a:pPr lvl="0">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府道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大阪高槻京都線</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茨木</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　府道 北大日竜田線 （守口市）</a:t>
            </a:r>
            <a:endPar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　府道 和歌山貝塚線 （貝塚市）　</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sp>
        <p:nvSpPr>
          <p:cNvPr id="72" name="Rectangle 351">
            <a:extLst>
              <a:ext uri="{FF2B5EF4-FFF2-40B4-BE49-F238E27FC236}">
                <a16:creationId xmlns:a16="http://schemas.microsoft.com/office/drawing/2014/main" id="{70D05E27-0DD7-44B6-96DA-2CF9D7AD0FF3}"/>
              </a:ext>
            </a:extLst>
          </p:cNvPr>
          <p:cNvSpPr>
            <a:spLocks noChangeArrowheads="1"/>
          </p:cNvSpPr>
          <p:nvPr/>
        </p:nvSpPr>
        <p:spPr bwMode="auto">
          <a:xfrm>
            <a:off x="1400180" y="3011039"/>
            <a:ext cx="1609698" cy="18390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歩道の整備</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寝屋川</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10">
            <a:extLst>
              <a:ext uri="{FF2B5EF4-FFF2-40B4-BE49-F238E27FC236}">
                <a16:creationId xmlns:a16="http://schemas.microsoft.com/office/drawing/2014/main" id="{3D975792-578F-4BAB-8824-0C63002083C4}"/>
              </a:ext>
            </a:extLst>
          </p:cNvPr>
          <p:cNvSpPr txBox="1">
            <a:spLocks/>
          </p:cNvSpPr>
          <p:nvPr/>
        </p:nvSpPr>
        <p:spPr>
          <a:xfrm>
            <a:off x="1841460" y="9072317"/>
            <a:ext cx="3163912" cy="314828"/>
          </a:xfrm>
          <a:prstGeom prst="rect">
            <a:avLst/>
          </a:prstGeom>
          <a:noFill/>
        </p:spPr>
        <p:txBody>
          <a:bodyPr wrap="square" lIns="92994" tIns="46497" rIns="92994" bIns="46497" rtlCol="0">
            <a:noAutofit/>
          </a:bodyPr>
          <a:lstStyle/>
          <a:p>
            <a:pPr lvl="0" algn="ctr">
              <a:defRPr/>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自転車通行空間の整備</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（箕面市）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Text Box 215">
            <a:extLst>
              <a:ext uri="{FF2B5EF4-FFF2-40B4-BE49-F238E27FC236}">
                <a16:creationId xmlns:a16="http://schemas.microsoft.com/office/drawing/2014/main" id="{06E3DAD5-8D6E-471A-8CAB-13425ACEA9AE}"/>
              </a:ext>
            </a:extLst>
          </p:cNvPr>
          <p:cNvSpPr txBox="1">
            <a:spLocks noChangeArrowheads="1"/>
          </p:cNvSpPr>
          <p:nvPr/>
        </p:nvSpPr>
        <p:spPr bwMode="auto">
          <a:xfrm>
            <a:off x="209222" y="9305959"/>
            <a:ext cx="6413976" cy="51279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noProof="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1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府道 山田上小野原線（吹田</a:t>
            </a:r>
            <a:r>
              <a:rPr lang="ja-JP" altLang="en-US" sz="1100" kern="100" noProof="0" dirty="0">
                <a:latin typeface="メイリオ" panose="020B0604030504040204" pitchFamily="50" charset="-128"/>
                <a:ea typeface="メイリオ" panose="020B0604030504040204" pitchFamily="50" charset="-128"/>
                <a:cs typeface="メイリオ" panose="020B0604030504040204" pitchFamily="50" charset="-128"/>
              </a:rPr>
              <a:t>市</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泉佐野岩出線</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泉佐野市）</a:t>
            </a: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など</a:t>
            </a:r>
          </a:p>
        </p:txBody>
      </p:sp>
      <p:sp>
        <p:nvSpPr>
          <p:cNvPr id="75" name="タイトル 1">
            <a:extLst>
              <a:ext uri="{FF2B5EF4-FFF2-40B4-BE49-F238E27FC236}">
                <a16:creationId xmlns:a16="http://schemas.microsoft.com/office/drawing/2014/main" id="{49B26D4D-854B-45B8-BE14-841804998E8D}"/>
              </a:ext>
            </a:extLst>
          </p:cNvPr>
          <p:cNvSpPr txBox="1">
            <a:spLocks/>
          </p:cNvSpPr>
          <p:nvPr/>
        </p:nvSpPr>
        <p:spPr>
          <a:xfrm>
            <a:off x="102069" y="6138171"/>
            <a:ext cx="6796522" cy="1265096"/>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「大阪府自転車通行空間</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年整備計画（案）」に基づき、交通状況や市町村が策定する自転車ネットワーク計画等を踏まえた優先整備区間において、カーボンニュートラルにも資する自転車通行空間の整備を推進します。具体的には、</a:t>
            </a:r>
            <a:r>
              <a:rPr lang="ja-JP" altLang="en-US" sz="1100" b="0" i="0" u="none" strike="noStrike" baseline="0" dirty="0">
                <a:latin typeface="HG丸ｺﾞｼｯｸM-PRO" panose="020F0600000000000000" pitchFamily="50" charset="-128"/>
                <a:ea typeface="HG丸ｺﾞｼｯｸM-PRO" panose="020F0600000000000000" pitchFamily="50" charset="-128"/>
              </a:rPr>
              <a:t>平成</a:t>
            </a:r>
            <a:r>
              <a:rPr lang="en-US" altLang="ja-JP" sz="1100" b="0" i="0" u="none" strike="noStrike" baseline="0" dirty="0">
                <a:latin typeface="HG丸ｺﾞｼｯｸM-PRO" panose="020F0600000000000000" pitchFamily="50" charset="-128"/>
                <a:ea typeface="HG丸ｺﾞｼｯｸM-PRO" panose="020F0600000000000000" pitchFamily="50" charset="-128"/>
              </a:rPr>
              <a:t>28 </a:t>
            </a:r>
            <a:r>
              <a:rPr lang="ja-JP" altLang="en-US" sz="1100" b="0" i="0" u="none" strike="noStrike" baseline="0" dirty="0">
                <a:latin typeface="HG丸ｺﾞｼｯｸM-PRO" panose="020F0600000000000000" pitchFamily="50" charset="-128"/>
                <a:ea typeface="HG丸ｺﾞｼｯｸM-PRO" panose="020F0600000000000000" pitchFamily="50" charset="-128"/>
              </a:rPr>
              <a:t>年度から令和７年度の</a:t>
            </a:r>
            <a:r>
              <a:rPr lang="en-US" altLang="ja-JP" sz="1100" b="0" i="0" u="none" strike="noStrike" baseline="0" dirty="0">
                <a:latin typeface="HG丸ｺﾞｼｯｸM-PRO" panose="020F0600000000000000" pitchFamily="50" charset="-128"/>
                <a:ea typeface="HG丸ｺﾞｼｯｸM-PRO" panose="020F0600000000000000" pitchFamily="50" charset="-128"/>
              </a:rPr>
              <a:t>10 </a:t>
            </a:r>
            <a:r>
              <a:rPr lang="ja-JP" altLang="en-US" sz="1100" b="0" i="0" u="none" strike="noStrike" baseline="0" dirty="0">
                <a:latin typeface="HG丸ｺﾞｼｯｸM-PRO" panose="020F0600000000000000" pitchFamily="50" charset="-128"/>
                <a:ea typeface="HG丸ｺﾞｼｯｸM-PRO" panose="020F0600000000000000" pitchFamily="50" charset="-128"/>
              </a:rPr>
              <a:t>年間で、自転車通行空間（青矢羽根型路面表示など）約</a:t>
            </a:r>
            <a:r>
              <a:rPr lang="en-US" altLang="ja-JP" sz="1100" b="0" i="0" u="none" strike="noStrike" baseline="0" dirty="0">
                <a:latin typeface="HG丸ｺﾞｼｯｸM-PRO" panose="020F0600000000000000" pitchFamily="50" charset="-128"/>
                <a:ea typeface="HG丸ｺﾞｼｯｸM-PRO" panose="020F0600000000000000" pitchFamily="50" charset="-128"/>
              </a:rPr>
              <a:t>200km</a:t>
            </a:r>
            <a:r>
              <a:rPr lang="ja-JP" altLang="en-US" sz="1100" b="0" i="0" u="none" strike="noStrike" baseline="0" dirty="0">
                <a:latin typeface="HG丸ｺﾞｼｯｸM-PRO" panose="020F0600000000000000" pitchFamily="50" charset="-128"/>
                <a:ea typeface="HG丸ｺﾞｼｯｸM-PRO" panose="020F0600000000000000" pitchFamily="50" charset="-128"/>
              </a:rPr>
              <a:t>の整備が完了しました。</a:t>
            </a:r>
            <a:endParaRPr lang="en-US" altLang="ja-JP" sz="1100" b="0" i="0" u="none" strike="noStrike" baseline="0" dirty="0">
              <a:latin typeface="HG丸ｺﾞｼｯｸM-PRO" panose="020F0600000000000000" pitchFamily="50" charset="-128"/>
              <a:ea typeface="HG丸ｺﾞｼｯｸM-PRO" panose="020F0600000000000000" pitchFamily="50" charset="-128"/>
            </a:endParaRPr>
          </a:p>
          <a:p>
            <a:pPr algn="l"/>
            <a:r>
              <a:rPr lang="ja-JP" altLang="en-US" sz="1100" b="0" i="0" u="none" strike="noStrike" baseline="0" dirty="0">
                <a:latin typeface="HG丸ｺﾞｼｯｸM-PRO" panose="020F0600000000000000" pitchFamily="50" charset="-128"/>
                <a:ea typeface="HG丸ｺﾞｼｯｸM-PRO" panose="020F0600000000000000" pitchFamily="50" charset="-128"/>
              </a:rPr>
              <a:t>　今年度、新たな</a:t>
            </a:r>
            <a:r>
              <a:rPr lang="en-US" altLang="ja-JP" sz="1100" b="0" i="0" u="none" strike="noStrike" baseline="0" dirty="0">
                <a:latin typeface="HG丸ｺﾞｼｯｸM-PRO" panose="020F0600000000000000" pitchFamily="50" charset="-128"/>
                <a:ea typeface="HG丸ｺﾞｼｯｸM-PRO" panose="020F0600000000000000" pitchFamily="50" charset="-128"/>
              </a:rPr>
              <a:t>10</a:t>
            </a:r>
            <a:r>
              <a:rPr lang="ja-JP" altLang="en-US" sz="1100" b="0" i="0" u="none" strike="noStrike" baseline="0" dirty="0">
                <a:latin typeface="HG丸ｺﾞｼｯｸM-PRO" panose="020F0600000000000000" pitchFamily="50" charset="-128"/>
                <a:ea typeface="HG丸ｺﾞｼｯｸM-PRO" panose="020F0600000000000000" pitchFamily="50" charset="-128"/>
              </a:rPr>
              <a:t>か年計画を策定し、自転車関連事故や自転車交通量が多い区間などの整備に加え、市町村の自転車ネットワーク計画に位置付けられた府管理道路や、既存の自転車通行空間との連続性が確保される区間を新たな整備区間とし、自転車の利用環境の更なる充実に向け約</a:t>
            </a:r>
            <a:r>
              <a:rPr lang="en-US" altLang="ja-JP" sz="1100" b="0" i="0" u="none" strike="noStrike" baseline="0" dirty="0">
                <a:latin typeface="HG丸ｺﾞｼｯｸM-PRO" panose="020F0600000000000000" pitchFamily="50" charset="-128"/>
                <a:ea typeface="HG丸ｺﾞｼｯｸM-PRO" panose="020F0600000000000000" pitchFamily="50" charset="-128"/>
              </a:rPr>
              <a:t>215km</a:t>
            </a:r>
            <a:r>
              <a:rPr lang="ja-JP" altLang="en-US" sz="1100" b="0" i="0" u="none" strike="noStrike" baseline="0" dirty="0">
                <a:latin typeface="HG丸ｺﾞｼｯｸM-PRO" panose="020F0600000000000000" pitchFamily="50" charset="-128"/>
                <a:ea typeface="HG丸ｺﾞｼｯｸM-PRO" panose="020F0600000000000000" pitchFamily="50" charset="-128"/>
              </a:rPr>
              <a:t>の整備を進めていきます。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D3D87CFD-1A6E-4F5B-AB22-1086ACB19B77}"/>
              </a:ext>
            </a:extLst>
          </p:cNvPr>
          <p:cNvSpPr txBox="1"/>
          <p:nvPr/>
        </p:nvSpPr>
        <p:spPr>
          <a:xfrm>
            <a:off x="134209" y="5775735"/>
            <a:ext cx="3511419"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lvl="0">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自転車を安心して利用できる環境整備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右矢印 57">
            <a:extLst>
              <a:ext uri="{FF2B5EF4-FFF2-40B4-BE49-F238E27FC236}">
                <a16:creationId xmlns:a16="http://schemas.microsoft.com/office/drawing/2014/main" id="{12F981E2-06C2-4E85-A8F1-A23A8B2C6E12}"/>
              </a:ext>
            </a:extLst>
          </p:cNvPr>
          <p:cNvSpPr/>
          <p:nvPr/>
        </p:nvSpPr>
        <p:spPr>
          <a:xfrm>
            <a:off x="2091532" y="2069496"/>
            <a:ext cx="284018"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78" name="Rectangle 351">
            <a:extLst>
              <a:ext uri="{FF2B5EF4-FFF2-40B4-BE49-F238E27FC236}">
                <a16:creationId xmlns:a16="http://schemas.microsoft.com/office/drawing/2014/main" id="{9BC78BE0-9AAB-434F-819A-0909C8DADCAE}"/>
              </a:ext>
            </a:extLst>
          </p:cNvPr>
          <p:cNvSpPr>
            <a:spLocks noChangeArrowheads="1"/>
          </p:cNvSpPr>
          <p:nvPr/>
        </p:nvSpPr>
        <p:spPr bwMode="auto">
          <a:xfrm>
            <a:off x="1966439" y="4669826"/>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バリアフリー化</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高石</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（視覚障がい者誘導用ブロック設置など）</a:t>
            </a:r>
            <a:endPar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右矢印 32">
            <a:extLst>
              <a:ext uri="{FF2B5EF4-FFF2-40B4-BE49-F238E27FC236}">
                <a16:creationId xmlns:a16="http://schemas.microsoft.com/office/drawing/2014/main" id="{5F869502-083C-4724-87D6-6AE1366098C9}"/>
              </a:ext>
            </a:extLst>
          </p:cNvPr>
          <p:cNvSpPr/>
          <p:nvPr/>
        </p:nvSpPr>
        <p:spPr>
          <a:xfrm>
            <a:off x="3269285" y="8031950"/>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0" name="Rectangle 351">
            <a:extLst>
              <a:ext uri="{FF2B5EF4-FFF2-40B4-BE49-F238E27FC236}">
                <a16:creationId xmlns:a16="http://schemas.microsoft.com/office/drawing/2014/main" id="{85173DEE-D9BF-48C7-8C2E-C91DF13B98B3}"/>
              </a:ext>
            </a:extLst>
          </p:cNvPr>
          <p:cNvSpPr>
            <a:spLocks noChangeArrowheads="1"/>
          </p:cNvSpPr>
          <p:nvPr/>
        </p:nvSpPr>
        <p:spPr bwMode="auto">
          <a:xfrm>
            <a:off x="281995" y="1489702"/>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Rectangle 351">
            <a:extLst>
              <a:ext uri="{FF2B5EF4-FFF2-40B4-BE49-F238E27FC236}">
                <a16:creationId xmlns:a16="http://schemas.microsoft.com/office/drawing/2014/main" id="{4641D10B-8257-4F7C-9A19-7D8DE811E70B}"/>
              </a:ext>
            </a:extLst>
          </p:cNvPr>
          <p:cNvSpPr>
            <a:spLocks noChangeArrowheads="1"/>
          </p:cNvSpPr>
          <p:nvPr/>
        </p:nvSpPr>
        <p:spPr bwMode="auto">
          <a:xfrm>
            <a:off x="2509721" y="1515457"/>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Rectangle 351">
            <a:extLst>
              <a:ext uri="{FF2B5EF4-FFF2-40B4-BE49-F238E27FC236}">
                <a16:creationId xmlns:a16="http://schemas.microsoft.com/office/drawing/2014/main" id="{1E704E9D-1BFB-49A7-BA66-B3DA8965C806}"/>
              </a:ext>
            </a:extLst>
          </p:cNvPr>
          <p:cNvSpPr>
            <a:spLocks noChangeArrowheads="1"/>
          </p:cNvSpPr>
          <p:nvPr/>
        </p:nvSpPr>
        <p:spPr bwMode="auto">
          <a:xfrm>
            <a:off x="1112870" y="7551850"/>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Rectangle 351">
            <a:extLst>
              <a:ext uri="{FF2B5EF4-FFF2-40B4-BE49-F238E27FC236}">
                <a16:creationId xmlns:a16="http://schemas.microsoft.com/office/drawing/2014/main" id="{BDD19FF4-33C5-4677-BF73-76E38A30C025}"/>
              </a:ext>
            </a:extLst>
          </p:cNvPr>
          <p:cNvSpPr>
            <a:spLocks noChangeArrowheads="1"/>
          </p:cNvSpPr>
          <p:nvPr/>
        </p:nvSpPr>
        <p:spPr bwMode="auto">
          <a:xfrm>
            <a:off x="4083381" y="755184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Rectangle 351">
            <a:extLst>
              <a:ext uri="{FF2B5EF4-FFF2-40B4-BE49-F238E27FC236}">
                <a16:creationId xmlns:a16="http://schemas.microsoft.com/office/drawing/2014/main" id="{781742B0-BD5C-4020-9710-2F0B2A89A87E}"/>
              </a:ext>
            </a:extLst>
          </p:cNvPr>
          <p:cNvSpPr>
            <a:spLocks noChangeArrowheads="1"/>
          </p:cNvSpPr>
          <p:nvPr/>
        </p:nvSpPr>
        <p:spPr bwMode="auto">
          <a:xfrm>
            <a:off x="4717636" y="2632799"/>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整備前</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Rectangle 351">
            <a:extLst>
              <a:ext uri="{FF2B5EF4-FFF2-40B4-BE49-F238E27FC236}">
                <a16:creationId xmlns:a16="http://schemas.microsoft.com/office/drawing/2014/main" id="{DE6AF3DF-D3A9-4B20-8EE2-904546BF83DB}"/>
              </a:ext>
            </a:extLst>
          </p:cNvPr>
          <p:cNvSpPr>
            <a:spLocks noChangeArrowheads="1"/>
          </p:cNvSpPr>
          <p:nvPr/>
        </p:nvSpPr>
        <p:spPr bwMode="auto">
          <a:xfrm>
            <a:off x="-141555" y="4674720"/>
            <a:ext cx="2538817" cy="24494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路肩のカラー化</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（豊中市）</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タイトル 1">
            <a:extLst>
              <a:ext uri="{FF2B5EF4-FFF2-40B4-BE49-F238E27FC236}">
                <a16:creationId xmlns:a16="http://schemas.microsoft.com/office/drawing/2014/main" id="{A9A969A3-174A-4EE2-8F73-F2819CFBFEA8}"/>
              </a:ext>
            </a:extLst>
          </p:cNvPr>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３：安全・安心で住みやすい都市の形成</a:t>
            </a:r>
          </a:p>
        </p:txBody>
      </p:sp>
      <p:sp>
        <p:nvSpPr>
          <p:cNvPr id="87" name="角丸四角形 58">
            <a:extLst>
              <a:ext uri="{FF2B5EF4-FFF2-40B4-BE49-F238E27FC236}">
                <a16:creationId xmlns:a16="http://schemas.microsoft.com/office/drawing/2014/main" id="{96AA5EFA-B177-4A6D-93FE-4C330823FCF8}"/>
              </a:ext>
            </a:extLst>
          </p:cNvPr>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0" name="タイトル 1">
            <a:extLst>
              <a:ext uri="{FF2B5EF4-FFF2-40B4-BE49-F238E27FC236}">
                <a16:creationId xmlns:a16="http://schemas.microsoft.com/office/drawing/2014/main" id="{196E088C-49E8-4A97-BDDE-DACD2B42B9D0}"/>
              </a:ext>
            </a:extLst>
          </p:cNvPr>
          <p:cNvSpPr txBox="1">
            <a:spLocks/>
          </p:cNvSpPr>
          <p:nvPr/>
        </p:nvSpPr>
        <p:spPr>
          <a:xfrm>
            <a:off x="102069" y="940457"/>
            <a:ext cx="6767110" cy="700175"/>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通学路や未就学児の移動経路、歩行者や自転車の交通量が多い道路、バリアフリー法に基づく</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移動円滑化が特に必要な</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道路である特定道路などにおいて、歩道の整備や路肩のカラー化などを行い、歩行者等の安全な通行空間の確保を図ります。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17538457-825F-4E6B-9AD8-CF43F87C0534}"/>
              </a:ext>
            </a:extLst>
          </p:cNvPr>
          <p:cNvPicPr>
            <a:picLocks noChangeAspect="1"/>
          </p:cNvPicPr>
          <p:nvPr/>
        </p:nvPicPr>
        <p:blipFill>
          <a:blip r:embed="rId3"/>
          <a:stretch>
            <a:fillRect/>
          </a:stretch>
        </p:blipFill>
        <p:spPr>
          <a:xfrm>
            <a:off x="230766" y="1648337"/>
            <a:ext cx="1729861" cy="1295996"/>
          </a:xfrm>
          <a:prstGeom prst="rect">
            <a:avLst/>
          </a:prstGeom>
        </p:spPr>
      </p:pic>
      <p:pic>
        <p:nvPicPr>
          <p:cNvPr id="3" name="図 2">
            <a:extLst>
              <a:ext uri="{FF2B5EF4-FFF2-40B4-BE49-F238E27FC236}">
                <a16:creationId xmlns:a16="http://schemas.microsoft.com/office/drawing/2014/main" id="{0897A30F-474D-4D0B-BAAB-4770AA22861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63034" y="1644319"/>
            <a:ext cx="1728830" cy="1296927"/>
          </a:xfrm>
          <a:prstGeom prst="rect">
            <a:avLst/>
          </a:prstGeom>
        </p:spPr>
      </p:pic>
      <p:pic>
        <p:nvPicPr>
          <p:cNvPr id="4" name="図 3">
            <a:extLst>
              <a:ext uri="{FF2B5EF4-FFF2-40B4-BE49-F238E27FC236}">
                <a16:creationId xmlns:a16="http://schemas.microsoft.com/office/drawing/2014/main" id="{BF5690AD-ADDC-43E6-8DA4-BE416075245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5364" y="7677356"/>
            <a:ext cx="1964710" cy="1390749"/>
          </a:xfrm>
          <a:prstGeom prst="rect">
            <a:avLst/>
          </a:prstGeom>
        </p:spPr>
      </p:pic>
      <p:pic>
        <p:nvPicPr>
          <p:cNvPr id="5" name="図 4">
            <a:extLst>
              <a:ext uri="{FF2B5EF4-FFF2-40B4-BE49-F238E27FC236}">
                <a16:creationId xmlns:a16="http://schemas.microsoft.com/office/drawing/2014/main" id="{3D9112AB-EBE9-4A33-A749-6CFA706E491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905875" y="7691940"/>
            <a:ext cx="1964710" cy="1371881"/>
          </a:xfrm>
          <a:prstGeom prst="rect">
            <a:avLst/>
          </a:prstGeom>
        </p:spPr>
      </p:pic>
      <p:pic>
        <p:nvPicPr>
          <p:cNvPr id="44" name="図 43">
            <a:extLst>
              <a:ext uri="{FF2B5EF4-FFF2-40B4-BE49-F238E27FC236}">
                <a16:creationId xmlns:a16="http://schemas.microsoft.com/office/drawing/2014/main" id="{6D5A11F7-D50B-4023-BAEC-5239F732BD7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626496" y="2750290"/>
            <a:ext cx="1775396" cy="1121621"/>
          </a:xfrm>
          <a:prstGeom prst="rect">
            <a:avLst/>
          </a:prstGeom>
        </p:spPr>
      </p:pic>
      <p:pic>
        <p:nvPicPr>
          <p:cNvPr id="45" name="図 44">
            <a:extLst>
              <a:ext uri="{FF2B5EF4-FFF2-40B4-BE49-F238E27FC236}">
                <a16:creationId xmlns:a16="http://schemas.microsoft.com/office/drawing/2014/main" id="{939B972C-49B5-419D-B019-A9442CB535D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628992" y="4259979"/>
            <a:ext cx="1770403" cy="1092009"/>
          </a:xfrm>
          <a:prstGeom prst="rect">
            <a:avLst/>
          </a:prstGeom>
        </p:spPr>
      </p:pic>
      <p:sp>
        <p:nvSpPr>
          <p:cNvPr id="6" name="フリーフォーム: 図形 5">
            <a:extLst>
              <a:ext uri="{FF2B5EF4-FFF2-40B4-BE49-F238E27FC236}">
                <a16:creationId xmlns:a16="http://schemas.microsoft.com/office/drawing/2014/main" id="{823F13B5-5C3F-4848-A0BA-56C40CE0A2CE}"/>
              </a:ext>
            </a:extLst>
          </p:cNvPr>
          <p:cNvSpPr/>
          <p:nvPr/>
        </p:nvSpPr>
        <p:spPr>
          <a:xfrm>
            <a:off x="5638800" y="4431792"/>
            <a:ext cx="384048" cy="621792"/>
          </a:xfrm>
          <a:custGeom>
            <a:avLst/>
            <a:gdLst>
              <a:gd name="connsiteX0" fmla="*/ 164592 w 384048"/>
              <a:gd name="connsiteY0" fmla="*/ 0 h 621792"/>
              <a:gd name="connsiteX1" fmla="*/ 341376 w 384048"/>
              <a:gd name="connsiteY1" fmla="*/ 0 h 621792"/>
              <a:gd name="connsiteX2" fmla="*/ 384048 w 384048"/>
              <a:gd name="connsiteY2" fmla="*/ 615696 h 621792"/>
              <a:gd name="connsiteX3" fmla="*/ 0 w 384048"/>
              <a:gd name="connsiteY3" fmla="*/ 621792 h 621792"/>
              <a:gd name="connsiteX4" fmla="*/ 164592 w 384048"/>
              <a:gd name="connsiteY4" fmla="*/ 0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48" h="621792">
                <a:moveTo>
                  <a:pt x="164592" y="0"/>
                </a:moveTo>
                <a:lnTo>
                  <a:pt x="341376" y="0"/>
                </a:lnTo>
                <a:lnTo>
                  <a:pt x="384048" y="615696"/>
                </a:lnTo>
                <a:lnTo>
                  <a:pt x="0" y="621792"/>
                </a:lnTo>
                <a:lnTo>
                  <a:pt x="164592" y="0"/>
                </a:lnTo>
                <a:close/>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48AFF943-FB17-432A-BD11-4C0975E0B3EC}"/>
              </a:ext>
            </a:extLst>
          </p:cNvPr>
          <p:cNvGrpSpPr/>
          <p:nvPr/>
        </p:nvGrpSpPr>
        <p:grpSpPr>
          <a:xfrm>
            <a:off x="235309" y="3376739"/>
            <a:ext cx="1725318" cy="1231499"/>
            <a:chOff x="235309" y="3376739"/>
            <a:chExt cx="1725318" cy="1231499"/>
          </a:xfrm>
        </p:grpSpPr>
        <p:pic>
          <p:nvPicPr>
            <p:cNvPr id="8" name="図 7">
              <a:extLst>
                <a:ext uri="{FF2B5EF4-FFF2-40B4-BE49-F238E27FC236}">
                  <a16:creationId xmlns:a16="http://schemas.microsoft.com/office/drawing/2014/main" id="{F83C4528-C1A9-468C-96E1-F82AE9E6640C}"/>
                </a:ext>
              </a:extLst>
            </p:cNvPr>
            <p:cNvPicPr>
              <a:picLocks noChangeAspect="1"/>
            </p:cNvPicPr>
            <p:nvPr/>
          </p:nvPicPr>
          <p:blipFill>
            <a:blip r:embed="rId9"/>
            <a:stretch>
              <a:fillRect/>
            </a:stretch>
          </p:blipFill>
          <p:spPr>
            <a:xfrm>
              <a:off x="235309" y="3376739"/>
              <a:ext cx="1725318" cy="1231499"/>
            </a:xfrm>
            <a:prstGeom prst="rect">
              <a:avLst/>
            </a:prstGeom>
          </p:spPr>
        </p:pic>
        <p:sp>
          <p:nvSpPr>
            <p:cNvPr id="46" name="フリーフォーム: 図形 45">
              <a:extLst>
                <a:ext uri="{FF2B5EF4-FFF2-40B4-BE49-F238E27FC236}">
                  <a16:creationId xmlns:a16="http://schemas.microsoft.com/office/drawing/2014/main" id="{4D6157A4-069D-4424-8105-19587DB82036}"/>
                </a:ext>
              </a:extLst>
            </p:cNvPr>
            <p:cNvSpPr/>
            <p:nvPr/>
          </p:nvSpPr>
          <p:spPr>
            <a:xfrm>
              <a:off x="548680" y="4037780"/>
              <a:ext cx="325120" cy="510540"/>
            </a:xfrm>
            <a:custGeom>
              <a:avLst/>
              <a:gdLst>
                <a:gd name="connsiteX0" fmla="*/ 0 w 325120"/>
                <a:gd name="connsiteY0" fmla="*/ 510540 h 510540"/>
                <a:gd name="connsiteX1" fmla="*/ 114300 w 325120"/>
                <a:gd name="connsiteY1" fmla="*/ 327660 h 510540"/>
                <a:gd name="connsiteX2" fmla="*/ 170180 w 325120"/>
                <a:gd name="connsiteY2" fmla="*/ 236220 h 510540"/>
                <a:gd name="connsiteX3" fmla="*/ 223520 w 325120"/>
                <a:gd name="connsiteY3" fmla="*/ 116840 h 510540"/>
                <a:gd name="connsiteX4" fmla="*/ 210820 w 325120"/>
                <a:gd name="connsiteY4" fmla="*/ 73660 h 510540"/>
                <a:gd name="connsiteX5" fmla="*/ 175260 w 325120"/>
                <a:gd name="connsiteY5" fmla="*/ 43180 h 510540"/>
                <a:gd name="connsiteX6" fmla="*/ 185420 w 325120"/>
                <a:gd name="connsiteY6" fmla="*/ 0 h 510540"/>
                <a:gd name="connsiteX7" fmla="*/ 248920 w 325120"/>
                <a:gd name="connsiteY7" fmla="*/ 71120 h 510540"/>
                <a:gd name="connsiteX8" fmla="*/ 281940 w 325120"/>
                <a:gd name="connsiteY8" fmla="*/ 127000 h 510540"/>
                <a:gd name="connsiteX9" fmla="*/ 312420 w 325120"/>
                <a:gd name="connsiteY9" fmla="*/ 215900 h 510540"/>
                <a:gd name="connsiteX10" fmla="*/ 320040 w 325120"/>
                <a:gd name="connsiteY10" fmla="*/ 325120 h 510540"/>
                <a:gd name="connsiteX11" fmla="*/ 325120 w 325120"/>
                <a:gd name="connsiteY11" fmla="*/ 441960 h 510540"/>
                <a:gd name="connsiteX12" fmla="*/ 233680 w 325120"/>
                <a:gd name="connsiteY12" fmla="*/ 477520 h 510540"/>
                <a:gd name="connsiteX13" fmla="*/ 101600 w 325120"/>
                <a:gd name="connsiteY13" fmla="*/ 502920 h 510540"/>
                <a:gd name="connsiteX14" fmla="*/ 0 w 325120"/>
                <a:gd name="connsiteY14" fmla="*/ 51054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 h="510540">
                  <a:moveTo>
                    <a:pt x="0" y="510540"/>
                  </a:moveTo>
                  <a:lnTo>
                    <a:pt x="114300" y="327660"/>
                  </a:lnTo>
                  <a:lnTo>
                    <a:pt x="170180" y="236220"/>
                  </a:lnTo>
                  <a:lnTo>
                    <a:pt x="223520" y="116840"/>
                  </a:lnTo>
                  <a:lnTo>
                    <a:pt x="210820" y="73660"/>
                  </a:lnTo>
                  <a:lnTo>
                    <a:pt x="175260" y="43180"/>
                  </a:lnTo>
                  <a:lnTo>
                    <a:pt x="185420" y="0"/>
                  </a:lnTo>
                  <a:lnTo>
                    <a:pt x="248920" y="71120"/>
                  </a:lnTo>
                  <a:lnTo>
                    <a:pt x="281940" y="127000"/>
                  </a:lnTo>
                  <a:lnTo>
                    <a:pt x="312420" y="215900"/>
                  </a:lnTo>
                  <a:lnTo>
                    <a:pt x="320040" y="325120"/>
                  </a:lnTo>
                  <a:lnTo>
                    <a:pt x="325120" y="441960"/>
                  </a:lnTo>
                  <a:lnTo>
                    <a:pt x="233680" y="477520"/>
                  </a:lnTo>
                  <a:lnTo>
                    <a:pt x="101600" y="502920"/>
                  </a:lnTo>
                  <a:lnTo>
                    <a:pt x="0" y="510540"/>
                  </a:lnTo>
                  <a:close/>
                </a:path>
              </a:pathLst>
            </a:cu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4146385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29BE-0AA6-4DC4-8712-5F66E4D03EB5}">
  <ds:schemaRefs>
    <ds:schemaRef ds:uri="http://purl.org/dc/elements/1.1/"/>
    <ds:schemaRef ds:uri="http://schemas.microsoft.com/office/2006/documentManagement/types"/>
    <ds:schemaRef ds:uri="http://purl.org/dc/terms/"/>
    <ds:schemaRef ds:uri="4e21aece-359b-4e6f-8f54-c70e1e237c6a"/>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33882</TotalTime>
  <Words>472</Words>
  <Application>Microsoft Office PowerPoint</Application>
  <PresentationFormat>A4 210 x 297 mm</PresentationFormat>
  <Paragraphs>26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中野　裕介</cp:lastModifiedBy>
  <cp:revision>1728</cp:revision>
  <cp:lastPrinted>2026-03-10T04:57:36Z</cp:lastPrinted>
  <dcterms:created xsi:type="dcterms:W3CDTF">2015-03-03T10:39:59Z</dcterms:created>
  <dcterms:modified xsi:type="dcterms:W3CDTF">2026-05-22T09:55:32Z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