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
  </p:notesMasterIdLst>
  <p:handoutMasterIdLst>
    <p:handoutMasterId r:id="rId8"/>
  </p:handoutMasterIdLst>
  <p:sldIdLst>
    <p:sldId id="530" r:id="rId5"/>
    <p:sldId id="531" r:id="rId6"/>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溝内　咲子" initials="溝内　咲子" lastIdx="7" clrIdx="0">
    <p:extLst>
      <p:ext uri="{19B8F6BF-5375-455C-9EA6-DF929625EA0E}">
        <p15:presenceInfo xmlns:p15="http://schemas.microsoft.com/office/powerpoint/2012/main" userId="S::MizochiS@lan.pref.osaka.jp::1175b10d-7719-4dc0-b0dc-37922d059e62" providerId="AD"/>
      </p:ext>
    </p:extLst>
  </p:cmAuthor>
  <p:cmAuthor id="2" name="上田　久志" initials="上田　久志" lastIdx="4" clrIdx="1">
    <p:extLst>
      <p:ext uri="{19B8F6BF-5375-455C-9EA6-DF929625EA0E}">
        <p15:presenceInfo xmlns:p15="http://schemas.microsoft.com/office/powerpoint/2012/main" userId="S::UedaHis@lan.pref.osaka.jp::9a6f4b61-bb13-47b2-8220-6894e63f2d8e" providerId="AD"/>
      </p:ext>
    </p:extLst>
  </p:cmAuthor>
  <p:cmAuthor id="3" name="井上　悠真" initials="井上　悠真" lastIdx="1" clrIdx="2">
    <p:extLst>
      <p:ext uri="{19B8F6BF-5375-455C-9EA6-DF929625EA0E}">
        <p15:presenceInfo xmlns:p15="http://schemas.microsoft.com/office/powerpoint/2012/main" userId="S::InoueYum@lan.pref.osaka.jp::21d60823-d2db-4899-b238-e56e292e2b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0A1"/>
    <a:srgbClr val="FFCCCC"/>
    <a:srgbClr val="FED6CE"/>
    <a:srgbClr val="767171"/>
    <a:srgbClr val="59CC8D"/>
    <a:srgbClr val="4FB683"/>
    <a:srgbClr val="3CDC8B"/>
    <a:srgbClr val="14DC8B"/>
    <a:srgbClr val="00DC64"/>
    <a:srgbClr val="00D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85" autoAdjust="0"/>
    <p:restoredTop sz="96395" autoAdjust="0"/>
  </p:normalViewPr>
  <p:slideViewPr>
    <p:cSldViewPr>
      <p:cViewPr varScale="1">
        <p:scale>
          <a:sx n="65" d="100"/>
          <a:sy n="65" d="100"/>
        </p:scale>
        <p:origin x="2784" y="48"/>
      </p:cViewPr>
      <p:guideLst>
        <p:guide orient="horz" pos="3120"/>
        <p:guide pos="216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52" d="100"/>
          <a:sy n="52" d="100"/>
        </p:scale>
        <p:origin x="-2934" y="-90"/>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7" y="9"/>
            <a:ext cx="2949575" cy="496888"/>
          </a:xfrm>
          <a:prstGeom prst="rect">
            <a:avLst/>
          </a:prstGeom>
        </p:spPr>
        <p:txBody>
          <a:bodyPr vert="horz" lIns="91317" tIns="45661" rIns="91317" bIns="4566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59" y="9"/>
            <a:ext cx="2949575" cy="496888"/>
          </a:xfrm>
          <a:prstGeom prst="rect">
            <a:avLst/>
          </a:prstGeom>
        </p:spPr>
        <p:txBody>
          <a:bodyPr vert="horz" lIns="91317" tIns="45661" rIns="91317" bIns="45661" rtlCol="0"/>
          <a:lstStyle>
            <a:lvl1pPr algn="r">
              <a:defRPr sz="1200"/>
            </a:lvl1pPr>
          </a:lstStyle>
          <a:p>
            <a:fld id="{D6E1D015-2EA0-4B61-B928-CBD8A0062C15}" type="datetimeFigureOut">
              <a:rPr kumimoji="1" lang="ja-JP" altLang="en-US" smtClean="0"/>
              <a:t>2026/5/22</a:t>
            </a:fld>
            <a:endParaRPr kumimoji="1" lang="ja-JP" altLang="en-US"/>
          </a:p>
        </p:txBody>
      </p:sp>
      <p:sp>
        <p:nvSpPr>
          <p:cNvPr id="4" name="フッター プレースホルダー 3"/>
          <p:cNvSpPr>
            <a:spLocks noGrp="1"/>
          </p:cNvSpPr>
          <p:nvPr>
            <p:ph type="ftr" sz="quarter" idx="2"/>
          </p:nvPr>
        </p:nvSpPr>
        <p:spPr>
          <a:xfrm>
            <a:off x="17" y="9440864"/>
            <a:ext cx="2949575" cy="496887"/>
          </a:xfrm>
          <a:prstGeom prst="rect">
            <a:avLst/>
          </a:prstGeom>
        </p:spPr>
        <p:txBody>
          <a:bodyPr vert="horz" lIns="91317" tIns="45661" rIns="91317" bIns="4566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59" y="9440864"/>
            <a:ext cx="2949575" cy="496887"/>
          </a:xfrm>
          <a:prstGeom prst="rect">
            <a:avLst/>
          </a:prstGeom>
        </p:spPr>
        <p:txBody>
          <a:bodyPr vert="horz" lIns="91317" tIns="45661" rIns="91317" bIns="45661" rtlCol="0" anchor="b"/>
          <a:lstStyle>
            <a:lvl1pPr algn="r">
              <a:defRPr sz="1200"/>
            </a:lvl1pPr>
          </a:lstStyle>
          <a:p>
            <a:fld id="{919A1E07-5B6E-44D4-AB6D-6443BDAEC678}" type="slidenum">
              <a:rPr kumimoji="1" lang="ja-JP" altLang="en-US" smtClean="0"/>
              <a:t>‹#›</a:t>
            </a:fld>
            <a:endParaRPr kumimoji="1" lang="ja-JP" altLang="en-US"/>
          </a:p>
        </p:txBody>
      </p:sp>
    </p:spTree>
    <p:extLst>
      <p:ext uri="{BB962C8B-B14F-4D97-AF65-F5344CB8AC3E}">
        <p14:creationId xmlns:p14="http://schemas.microsoft.com/office/powerpoint/2010/main" val="273828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22"/>
            <a:ext cx="2949790" cy="496967"/>
          </a:xfrm>
          <a:prstGeom prst="rect">
            <a:avLst/>
          </a:prstGeom>
        </p:spPr>
        <p:txBody>
          <a:bodyPr vert="horz" lIns="91317" tIns="45661" rIns="91317" bIns="4566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8" y="22"/>
            <a:ext cx="2949790" cy="496967"/>
          </a:xfrm>
          <a:prstGeom prst="rect">
            <a:avLst/>
          </a:prstGeom>
        </p:spPr>
        <p:txBody>
          <a:bodyPr vert="horz" lIns="91317" tIns="45661" rIns="91317" bIns="45661" rtlCol="0"/>
          <a:lstStyle>
            <a:lvl1pPr algn="r">
              <a:defRPr sz="1200"/>
            </a:lvl1pPr>
          </a:lstStyle>
          <a:p>
            <a:fld id="{96320395-F39B-42D7-9562-8242D79D344F}" type="datetimeFigureOut">
              <a:rPr kumimoji="1" lang="ja-JP" altLang="en-US" smtClean="0"/>
              <a:t>2026/5/22</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txBody>
          <a:bodyPr vert="horz" lIns="91317" tIns="45661" rIns="91317" bIns="45661"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317" tIns="45661" rIns="91317" bIns="4566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0672"/>
            <a:ext cx="2949790" cy="496967"/>
          </a:xfrm>
          <a:prstGeom prst="rect">
            <a:avLst/>
          </a:prstGeom>
        </p:spPr>
        <p:txBody>
          <a:bodyPr vert="horz" lIns="91317" tIns="45661" rIns="91317" bIns="4566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8" y="9440672"/>
            <a:ext cx="2949790" cy="496967"/>
          </a:xfrm>
          <a:prstGeom prst="rect">
            <a:avLst/>
          </a:prstGeom>
        </p:spPr>
        <p:txBody>
          <a:bodyPr vert="horz" lIns="91317" tIns="45661" rIns="91317" bIns="45661" rtlCol="0" anchor="b"/>
          <a:lstStyle>
            <a:lvl1pPr algn="r">
              <a:defRPr sz="1200"/>
            </a:lvl1pPr>
          </a:lstStyle>
          <a:p>
            <a:fld id="{5B8A2593-B831-4156-887D-9FC9ED896D3D}" type="slidenum">
              <a:rPr kumimoji="1" lang="ja-JP" altLang="en-US" smtClean="0"/>
              <a:t>‹#›</a:t>
            </a:fld>
            <a:endParaRPr kumimoji="1" lang="ja-JP" altLang="en-US"/>
          </a:p>
        </p:txBody>
      </p:sp>
    </p:spTree>
    <p:extLst>
      <p:ext uri="{BB962C8B-B14F-4D97-AF65-F5344CB8AC3E}">
        <p14:creationId xmlns:p14="http://schemas.microsoft.com/office/powerpoint/2010/main" val="2804779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90738" y="741363"/>
            <a:ext cx="2565400" cy="370681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55141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7"/>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6" name="スライド番号プレースホルダー 5"/>
          <p:cNvSpPr>
            <a:spLocks noGrp="1"/>
          </p:cNvSpPr>
          <p:nvPr>
            <p:ph type="sldNum" sz="quarter" idx="12"/>
          </p:nvPr>
        </p:nvSpPr>
        <p:spPr>
          <a:xfrm>
            <a:off x="5861248" y="9610177"/>
            <a:ext cx="1600200" cy="527402"/>
          </a:xfrm>
          <a:prstGeom prst="rect">
            <a:avLst/>
          </a:prstGeom>
        </p:spPr>
        <p:txBody>
          <a:bodyPr/>
          <a:lstStyle/>
          <a:p>
            <a:fld id="{8222FFE1-49D9-434A-9603-2EC61656C55C}" type="slidenum">
              <a:rPr kumimoji="1" lang="ja-JP" altLang="en-US" smtClean="0"/>
              <a:t>‹#›</a:t>
            </a:fld>
            <a:endParaRPr kumimoji="1" lang="ja-JP" altLang="en-US"/>
          </a:p>
        </p:txBody>
      </p:sp>
    </p:spTree>
    <p:extLst>
      <p:ext uri="{BB962C8B-B14F-4D97-AF65-F5344CB8AC3E}">
        <p14:creationId xmlns:p14="http://schemas.microsoft.com/office/powerpoint/2010/main" val="3218812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12"/>
          </p:nvPr>
        </p:nvSpPr>
        <p:spPr>
          <a:xfrm>
            <a:off x="0" y="9610177"/>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46275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8"/>
            <a:ext cx="1157288" cy="1126807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29698"/>
            <a:ext cx="3357563" cy="1126807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12"/>
          </p:nvPr>
        </p:nvSpPr>
        <p:spPr>
          <a:xfrm>
            <a:off x="0" y="9610177"/>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151326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1228460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9"/>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7"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256313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6" y="3081869"/>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8" y="3081869"/>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407284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6"/>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17386"/>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304891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6"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3593597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284640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9"/>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96" y="394411"/>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2603725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5"/>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7"/>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425966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6"/>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4"/>
          </p:nvPr>
        </p:nvSpPr>
        <p:spPr>
          <a:xfrm>
            <a:off x="99392" y="9633524"/>
            <a:ext cx="6858000" cy="527402"/>
          </a:xfrm>
          <a:prstGeom prst="rect">
            <a:avLst/>
          </a:prstGeom>
        </p:spPr>
        <p:txBody>
          <a:bodyPr/>
          <a:lstStyle>
            <a:lvl1pPr algn="ctr">
              <a:defRPr/>
            </a:lvl1pPr>
          </a:lstStyle>
          <a:p>
            <a:pPr algn="r"/>
            <a:fld id="{8222FFE1-49D9-434A-9603-2EC61656C55C}" type="slidenum">
              <a:rPr lang="ja-JP" altLang="en-US" smtClean="0"/>
              <a:pPr algn="r"/>
              <a:t>‹#›</a:t>
            </a:fld>
            <a:endParaRPr lang="ja-JP" altLang="en-US" dirty="0"/>
          </a:p>
        </p:txBody>
      </p:sp>
      <p:sp>
        <p:nvSpPr>
          <p:cNvPr id="8" name="フッター プレースホルダー 7"/>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444874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546154BC-782D-4CCF-9E6F-998AA3C8603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3913972" y="7616805"/>
            <a:ext cx="1891292" cy="1419859"/>
          </a:xfrm>
          <a:prstGeom prst="rect">
            <a:avLst/>
          </a:prstGeom>
        </p:spPr>
      </p:pic>
      <p:pic>
        <p:nvPicPr>
          <p:cNvPr id="11" name="図 10">
            <a:extLst>
              <a:ext uri="{FF2B5EF4-FFF2-40B4-BE49-F238E27FC236}">
                <a16:creationId xmlns:a16="http://schemas.microsoft.com/office/drawing/2014/main" id="{5A0D883E-815C-4124-A417-1E699B771E72}"/>
              </a:ext>
            </a:extLst>
          </p:cNvPr>
          <p:cNvPicPr>
            <a:picLocks noChangeAspect="1"/>
          </p:cNvPicPr>
          <p:nvPr/>
        </p:nvPicPr>
        <p:blipFill>
          <a:blip r:embed="rId3"/>
          <a:stretch>
            <a:fillRect/>
          </a:stretch>
        </p:blipFill>
        <p:spPr>
          <a:xfrm>
            <a:off x="3769669" y="1987543"/>
            <a:ext cx="2483799" cy="1699083"/>
          </a:xfrm>
          <a:prstGeom prst="rect">
            <a:avLst/>
          </a:prstGeom>
        </p:spPr>
      </p:pic>
      <p:pic>
        <p:nvPicPr>
          <p:cNvPr id="33" name="図 32">
            <a:extLst>
              <a:ext uri="{FF2B5EF4-FFF2-40B4-BE49-F238E27FC236}">
                <a16:creationId xmlns:a16="http://schemas.microsoft.com/office/drawing/2014/main" id="{F808A648-7426-4D14-8BC4-0BCA6D90CBF7}"/>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rightnessContrast bright="5000"/>
                    </a14:imgEffect>
                  </a14:imgLayer>
                </a14:imgProps>
              </a:ext>
              <a:ext uri="{28A0092B-C50C-407E-A947-70E740481C1C}">
                <a14:useLocalDpi xmlns:a14="http://schemas.microsoft.com/office/drawing/2010/main"/>
              </a:ext>
            </a:extLst>
          </a:blip>
          <a:srcRect/>
          <a:stretch/>
        </p:blipFill>
        <p:spPr bwMode="auto">
          <a:xfrm rot="16200000">
            <a:off x="957649" y="1608789"/>
            <a:ext cx="1695044" cy="2483799"/>
          </a:xfrm>
          <a:prstGeom prst="rect">
            <a:avLst/>
          </a:prstGeom>
          <a:noFill/>
          <a:ln>
            <a:noFill/>
          </a:ln>
          <a:extLst>
            <a:ext uri="{53640926-AAD7-44D8-BBD7-CCE9431645EC}">
              <a14:shadowObscured xmlns:a14="http://schemas.microsoft.com/office/drawing/2010/main"/>
            </a:ext>
          </a:extLst>
        </p:spPr>
      </p:pic>
      <p:pic>
        <p:nvPicPr>
          <p:cNvPr id="7" name="図 6">
            <a:extLst>
              <a:ext uri="{FF2B5EF4-FFF2-40B4-BE49-F238E27FC236}">
                <a16:creationId xmlns:a16="http://schemas.microsoft.com/office/drawing/2014/main" id="{2E924CA0-44D5-4D7C-A4E0-5579A5D49A15}"/>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955745" y="7628145"/>
            <a:ext cx="2105699" cy="1407334"/>
          </a:xfrm>
          <a:prstGeom prst="rect">
            <a:avLst/>
          </a:prstGeom>
        </p:spPr>
      </p:pic>
      <p:pic>
        <p:nvPicPr>
          <p:cNvPr id="5" name="図 4">
            <a:extLst>
              <a:ext uri="{FF2B5EF4-FFF2-40B4-BE49-F238E27FC236}">
                <a16:creationId xmlns:a16="http://schemas.microsoft.com/office/drawing/2014/main" id="{5AAE0FFF-C3CF-48E6-889F-FAB682525EED}"/>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944824" y="5847371"/>
            <a:ext cx="2116620" cy="1433964"/>
          </a:xfrm>
          <a:prstGeom prst="rect">
            <a:avLst/>
          </a:prstGeom>
        </p:spPr>
      </p:pic>
      <p:pic>
        <p:nvPicPr>
          <p:cNvPr id="4" name="図 3">
            <a:extLst>
              <a:ext uri="{FF2B5EF4-FFF2-40B4-BE49-F238E27FC236}">
                <a16:creationId xmlns:a16="http://schemas.microsoft.com/office/drawing/2014/main" id="{DD7E0EAC-EFEC-4198-A95C-59FC53C362CE}"/>
              </a:ext>
            </a:extLst>
          </p:cNvPr>
          <p:cNvPicPr>
            <a:picLocks noChangeAspect="1"/>
          </p:cNvPicPr>
          <p:nvPr/>
        </p:nvPicPr>
        <p:blipFill rotWithShape="1">
          <a:blip r:embed="rId8" cstate="hqprint">
            <a:extLst>
              <a:ext uri="{BEBA8EAE-BF5A-486C-A8C5-ECC9F3942E4B}">
                <a14:imgProps xmlns:a14="http://schemas.microsoft.com/office/drawing/2010/main">
                  <a14:imgLayer r:embed="rId9">
                    <a14:imgEffect>
                      <a14:sharpenSoften amount="10000"/>
                    </a14:imgEffect>
                    <a14:imgEffect>
                      <a14:brightnessContrast bright="15000" contrast="-20000"/>
                    </a14:imgEffect>
                  </a14:imgLayer>
                </a14:imgProps>
              </a:ext>
              <a:ext uri="{28A0092B-C50C-407E-A947-70E740481C1C}">
                <a14:useLocalDpi xmlns:a14="http://schemas.microsoft.com/office/drawing/2010/main"/>
              </a:ext>
            </a:extLst>
          </a:blip>
          <a:srcRect/>
          <a:stretch/>
        </p:blipFill>
        <p:spPr>
          <a:xfrm>
            <a:off x="3913973" y="5874546"/>
            <a:ext cx="1899928" cy="1433773"/>
          </a:xfrm>
          <a:prstGeom prst="rect">
            <a:avLst/>
          </a:prstGeom>
        </p:spPr>
      </p:pic>
      <p:sp>
        <p:nvSpPr>
          <p:cNvPr id="24" name="テキスト ボックス 23"/>
          <p:cNvSpPr txBox="1"/>
          <p:nvPr/>
        </p:nvSpPr>
        <p:spPr>
          <a:xfrm>
            <a:off x="28115" y="591751"/>
            <a:ext cx="2104742" cy="352489"/>
          </a:xfrm>
          <a:prstGeom prst="rect">
            <a:avLst/>
          </a:prstGeom>
          <a:solidFill>
            <a:schemeClr val="accent1">
              <a:lumMod val="20000"/>
              <a:lumOff val="80000"/>
            </a:schemeClr>
          </a:solidFill>
          <a:ln w="38100" cmpd="dbl">
            <a:solidFill>
              <a:srgbClr val="0000FF"/>
            </a:solidFill>
          </a:ln>
        </p:spPr>
        <p:txBody>
          <a:bodyPr wrap="square" tIns="9000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◆道路施設の耐震補強　</a:t>
            </a:r>
            <a:endParaRPr kumimoji="1" lang="en-US" altLang="ja-JP"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テキスト ボックス 50"/>
          <p:cNvSpPr txBox="1"/>
          <p:nvPr/>
        </p:nvSpPr>
        <p:spPr>
          <a:xfrm>
            <a:off x="33996" y="4607994"/>
            <a:ext cx="2116945" cy="352489"/>
          </a:xfrm>
          <a:prstGeom prst="rect">
            <a:avLst/>
          </a:prstGeom>
          <a:solidFill>
            <a:schemeClr val="accent1">
              <a:lumMod val="20000"/>
              <a:lumOff val="80000"/>
            </a:schemeClr>
          </a:solidFill>
          <a:ln w="38100" cmpd="dbl">
            <a:solidFill>
              <a:srgbClr val="0000FF"/>
            </a:solidFill>
          </a:ln>
        </p:spPr>
        <p:txBody>
          <a:bodyPr wrap="square" tIns="9000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◆道路施設の災害対策　　</a:t>
            </a:r>
          </a:p>
        </p:txBody>
      </p:sp>
      <p:sp>
        <p:nvSpPr>
          <p:cNvPr id="61" name="タイトル 1"/>
          <p:cNvSpPr txBox="1">
            <a:spLocks/>
          </p:cNvSpPr>
          <p:nvPr/>
        </p:nvSpPr>
        <p:spPr>
          <a:xfrm>
            <a:off x="16850" y="25351"/>
            <a:ext cx="6929425" cy="568188"/>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ポイント</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２：災害に強い都市の構築</a:t>
            </a:r>
          </a:p>
        </p:txBody>
      </p:sp>
      <p:sp>
        <p:nvSpPr>
          <p:cNvPr id="62" name="角丸四角形 61"/>
          <p:cNvSpPr/>
          <p:nvPr/>
        </p:nvSpPr>
        <p:spPr>
          <a:xfrm>
            <a:off x="24996" y="73037"/>
            <a:ext cx="6746026" cy="3960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34" name="タイトル 1">
            <a:extLst>
              <a:ext uri="{FF2B5EF4-FFF2-40B4-BE49-F238E27FC236}">
                <a16:creationId xmlns:a16="http://schemas.microsoft.com/office/drawing/2014/main" id="{B12E2143-C612-4E98-BCDD-C5F4007B8C33}"/>
              </a:ext>
            </a:extLst>
          </p:cNvPr>
          <p:cNvSpPr txBox="1">
            <a:spLocks/>
          </p:cNvSpPr>
          <p:nvPr/>
        </p:nvSpPr>
        <p:spPr>
          <a:xfrm>
            <a:off x="-115659" y="993450"/>
            <a:ext cx="6973659" cy="921125"/>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80975" lvl="0" indent="-180975" algn="l">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「大阪府都市整備部 地震防災アクションプログラム」</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令和７年３月改定</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の実施計画に基づき、大規模災害時に緊急車両が確実に通行できるよう、道路橋の耐震化を図ります。具体的には、府が管理する広域緊急交通路（重点</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路線・その他路線）の橋梁、大河川を跨ぐ橋梁などの</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496</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橋のうち、令和</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年度は</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橋の耐震化が完了し、合計</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450</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橋の耐震化が完了しました。令和８年度以降も引き続き大河川を跨ぐ橋梁など</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46</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橋の耐震化に順次、着手していきます。</a:t>
            </a:r>
            <a:endParaRPr lang="en-US" altLang="ja-JP" sz="1100" strike="dblStrike"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テキスト ボックス 6">
            <a:extLst>
              <a:ext uri="{FF2B5EF4-FFF2-40B4-BE49-F238E27FC236}">
                <a16:creationId xmlns:a16="http://schemas.microsoft.com/office/drawing/2014/main" id="{D0D99761-A4B0-4CAA-85F2-B73A5BC58518}"/>
              </a:ext>
            </a:extLst>
          </p:cNvPr>
          <p:cNvSpPr txBox="1">
            <a:spLocks noChangeArrowheads="1"/>
          </p:cNvSpPr>
          <p:nvPr/>
        </p:nvSpPr>
        <p:spPr bwMode="auto">
          <a:xfrm>
            <a:off x="880518" y="3718604"/>
            <a:ext cx="1952625" cy="20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15" tIns="34208" rIns="68415" bIns="3420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変位制限</a:t>
            </a:r>
            <a:r>
              <a:rPr kumimoji="1" lang="ja-JP"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装置の設置</a:t>
            </a:r>
            <a:r>
              <a:rPr kumimoji="1" lang="en-US" altLang="ja-JP"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テキスト ボックス 6">
            <a:extLst>
              <a:ext uri="{FF2B5EF4-FFF2-40B4-BE49-F238E27FC236}">
                <a16:creationId xmlns:a16="http://schemas.microsoft.com/office/drawing/2014/main" id="{29559784-0438-4229-84AC-68D057A1A774}"/>
              </a:ext>
            </a:extLst>
          </p:cNvPr>
          <p:cNvSpPr txBox="1">
            <a:spLocks noChangeArrowheads="1"/>
          </p:cNvSpPr>
          <p:nvPr/>
        </p:nvSpPr>
        <p:spPr bwMode="auto">
          <a:xfrm>
            <a:off x="4024322" y="3718604"/>
            <a:ext cx="1952625" cy="20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15" tIns="34208" rIns="68415" bIns="3420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橋脚補強</a:t>
            </a:r>
            <a:r>
              <a:rPr kumimoji="1" lang="en-US" altLang="ja-JP"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9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Text Box 215">
            <a:extLst>
              <a:ext uri="{FF2B5EF4-FFF2-40B4-BE49-F238E27FC236}">
                <a16:creationId xmlns:a16="http://schemas.microsoft.com/office/drawing/2014/main" id="{11680922-C7CD-4470-ACCF-0D33F4E86AC9}"/>
              </a:ext>
            </a:extLst>
          </p:cNvPr>
          <p:cNvSpPr txBox="1">
            <a:spLocks noChangeArrowheads="1"/>
          </p:cNvSpPr>
          <p:nvPr/>
        </p:nvSpPr>
        <p:spPr bwMode="auto">
          <a:xfrm>
            <a:off x="144811" y="4040586"/>
            <a:ext cx="6546246" cy="480366"/>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ctr" anchorCtr="0" upright="1">
            <a:noAutofit/>
          </a:bodyPr>
          <a:lstStyle/>
          <a:p>
            <a:pPr lvl="0">
              <a:defRPr/>
            </a:pPr>
            <a:r>
              <a:rPr kumimoji="1" lang="ja-JP" altLang="en-US" sz="110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100" b="1" noProof="0" dirty="0">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10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の主な事業箇所＞</a:t>
            </a:r>
            <a:endParaRPr kumimoji="1" lang="en-US" altLang="ja-JP" sz="110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kumimoji="1" lang="ja-JP" altLang="en-US" sz="11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府</a:t>
            </a:r>
            <a:r>
              <a:rPr lang="ja-JP" altLang="en-US" sz="1100" kern="100" dirty="0">
                <a:latin typeface="メイリオ" panose="020B0604030504040204" pitchFamily="50" charset="-128"/>
                <a:ea typeface="メイリオ" panose="020B0604030504040204" pitchFamily="50" charset="-128"/>
                <a:cs typeface="メイリオ" panose="020B0604030504040204" pitchFamily="50" charset="-128"/>
              </a:rPr>
              <a:t>道 八尾茨木線 鳥飼仁和寺大橋 （寝屋川市）</a:t>
            </a:r>
            <a:r>
              <a:rPr kumimoji="1" lang="ja-JP" altLang="en-US" sz="11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など</a:t>
            </a:r>
            <a:r>
              <a:rPr kumimoji="1" lang="ja-JP" altLang="en-US" sz="11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テキスト ボックス 1">
            <a:extLst>
              <a:ext uri="{FF2B5EF4-FFF2-40B4-BE49-F238E27FC236}">
                <a16:creationId xmlns:a16="http://schemas.microsoft.com/office/drawing/2014/main" id="{77800508-1345-45EF-A849-D82336ED058B}"/>
              </a:ext>
            </a:extLst>
          </p:cNvPr>
          <p:cNvSpPr txBox="1">
            <a:spLocks noChangeArrowheads="1"/>
          </p:cNvSpPr>
          <p:nvPr/>
        </p:nvSpPr>
        <p:spPr bwMode="auto">
          <a:xfrm>
            <a:off x="1926358" y="7310934"/>
            <a:ext cx="3158826" cy="232402"/>
          </a:xfrm>
          <a:prstGeom prst="rect">
            <a:avLst/>
          </a:prstGeom>
          <a:noFill/>
          <a:ln w="9525">
            <a:noFill/>
            <a:miter lim="800000"/>
            <a:headEnd/>
            <a:tailEnd/>
          </a:ln>
        </p:spPr>
        <p:txBody>
          <a:bodyPr wrap="square" lIns="92994" tIns="46497" rIns="92994" bIns="4649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道路法面対策</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府道 木ノ本岬線（岬町）</a:t>
            </a:r>
          </a:p>
        </p:txBody>
      </p:sp>
      <p:sp>
        <p:nvSpPr>
          <p:cNvPr id="64" name="テキスト ボックス 63">
            <a:extLst>
              <a:ext uri="{FF2B5EF4-FFF2-40B4-BE49-F238E27FC236}">
                <a16:creationId xmlns:a16="http://schemas.microsoft.com/office/drawing/2014/main" id="{50381886-2562-4BC6-BD51-6A8F15CC501A}"/>
              </a:ext>
            </a:extLst>
          </p:cNvPr>
          <p:cNvSpPr txBox="1"/>
          <p:nvPr/>
        </p:nvSpPr>
        <p:spPr>
          <a:xfrm>
            <a:off x="1276677" y="5677946"/>
            <a:ext cx="1630665" cy="153888"/>
          </a:xfrm>
          <a:prstGeom prst="rect">
            <a:avLst/>
          </a:prstGeom>
          <a:noFill/>
        </p:spPr>
        <p:txBody>
          <a:bodyPr wrap="square" lIns="0" tIns="0" rIns="0" bIns="0" rtlCol="0">
            <a:spAutoFit/>
          </a:bodyPr>
          <a:lstStyle/>
          <a:p>
            <a:pPr algn="ctr"/>
            <a:r>
              <a:rPr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整備前</a:t>
            </a:r>
            <a:r>
              <a:rPr lang="en-US" altLang="ja-JP" sz="1000" dirty="0">
                <a:latin typeface="メイリオ" panose="020B0604030504040204" pitchFamily="50" charset="-128"/>
                <a:ea typeface="メイリオ" panose="020B0604030504040204" pitchFamily="50" charset="-128"/>
              </a:rPr>
              <a:t>〉</a:t>
            </a:r>
            <a:endParaRPr kumimoji="1" lang="ja-JP" altLang="en-US" sz="1000" dirty="0">
              <a:latin typeface="メイリオ" panose="020B0604030504040204" pitchFamily="50" charset="-128"/>
              <a:ea typeface="メイリオ" panose="020B0604030504040204" pitchFamily="50" charset="-128"/>
            </a:endParaRPr>
          </a:p>
        </p:txBody>
      </p:sp>
      <p:sp>
        <p:nvSpPr>
          <p:cNvPr id="65" name="テキスト ボックス 64">
            <a:extLst>
              <a:ext uri="{FF2B5EF4-FFF2-40B4-BE49-F238E27FC236}">
                <a16:creationId xmlns:a16="http://schemas.microsoft.com/office/drawing/2014/main" id="{67C205D6-B024-44CE-A22B-2655C0652282}"/>
              </a:ext>
            </a:extLst>
          </p:cNvPr>
          <p:cNvSpPr txBox="1"/>
          <p:nvPr/>
        </p:nvSpPr>
        <p:spPr>
          <a:xfrm>
            <a:off x="3918735" y="5673080"/>
            <a:ext cx="1630665" cy="153888"/>
          </a:xfrm>
          <a:prstGeom prst="rect">
            <a:avLst/>
          </a:prstGeom>
          <a:noFill/>
        </p:spPr>
        <p:txBody>
          <a:bodyPr wrap="square" lIns="0" tIns="0" rIns="0" bIns="0" rtlCol="0">
            <a:spAutoFit/>
          </a:bodyPr>
          <a:lstStyle/>
          <a:p>
            <a:pPr algn="ctr"/>
            <a:r>
              <a:rPr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整備後</a:t>
            </a:r>
            <a:r>
              <a:rPr lang="en-US" altLang="ja-JP" sz="1000" dirty="0">
                <a:latin typeface="メイリオ" panose="020B0604030504040204" pitchFamily="50" charset="-128"/>
                <a:ea typeface="メイリオ" panose="020B0604030504040204" pitchFamily="50" charset="-128"/>
              </a:rPr>
              <a:t>〉</a:t>
            </a:r>
            <a:endParaRPr kumimoji="1" lang="ja-JP" altLang="en-US" sz="1000" dirty="0">
              <a:latin typeface="メイリオ" panose="020B0604030504040204" pitchFamily="50" charset="-128"/>
              <a:ea typeface="メイリオ" panose="020B0604030504040204" pitchFamily="50" charset="-128"/>
            </a:endParaRPr>
          </a:p>
        </p:txBody>
      </p:sp>
      <p:sp>
        <p:nvSpPr>
          <p:cNvPr id="66" name="右矢印 56">
            <a:extLst>
              <a:ext uri="{FF2B5EF4-FFF2-40B4-BE49-F238E27FC236}">
                <a16:creationId xmlns:a16="http://schemas.microsoft.com/office/drawing/2014/main" id="{B6ED8403-39F9-4E21-992C-1E66B1FF3661}"/>
              </a:ext>
            </a:extLst>
          </p:cNvPr>
          <p:cNvSpPr/>
          <p:nvPr/>
        </p:nvSpPr>
        <p:spPr>
          <a:xfrm>
            <a:off x="3287655" y="6063481"/>
            <a:ext cx="282689" cy="1029223"/>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68" name="テキスト ボックス 1">
            <a:extLst>
              <a:ext uri="{FF2B5EF4-FFF2-40B4-BE49-F238E27FC236}">
                <a16:creationId xmlns:a16="http://schemas.microsoft.com/office/drawing/2014/main" id="{505E330A-330E-4E36-8573-9D4F0E20FF32}"/>
              </a:ext>
            </a:extLst>
          </p:cNvPr>
          <p:cNvSpPr txBox="1">
            <a:spLocks noChangeArrowheads="1"/>
          </p:cNvSpPr>
          <p:nvPr/>
        </p:nvSpPr>
        <p:spPr bwMode="auto">
          <a:xfrm>
            <a:off x="493768" y="9028265"/>
            <a:ext cx="2996678" cy="370901"/>
          </a:xfrm>
          <a:prstGeom prst="rect">
            <a:avLst/>
          </a:prstGeom>
          <a:noFill/>
          <a:ln w="9525">
            <a:noFill/>
            <a:miter lim="800000"/>
            <a:headEnd/>
            <a:tailEnd/>
          </a:ln>
        </p:spPr>
        <p:txBody>
          <a:bodyPr wrap="square" lIns="92994" tIns="46497" rIns="92994" bIns="4649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道路法面対策</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p>
          <a:p>
            <a:pPr algn="ctr" eaLnBrk="1" hangingPunct="1"/>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府道 中垣内南田原線（大東市）</a:t>
            </a:r>
          </a:p>
        </p:txBody>
      </p:sp>
      <p:sp>
        <p:nvSpPr>
          <p:cNvPr id="71" name="Text Box 215">
            <a:extLst>
              <a:ext uri="{FF2B5EF4-FFF2-40B4-BE49-F238E27FC236}">
                <a16:creationId xmlns:a16="http://schemas.microsoft.com/office/drawing/2014/main" id="{ECD29BC4-0960-4788-B196-4E5BD1F5B1B5}"/>
              </a:ext>
            </a:extLst>
          </p:cNvPr>
          <p:cNvSpPr txBox="1">
            <a:spLocks noChangeArrowheads="1"/>
          </p:cNvSpPr>
          <p:nvPr/>
        </p:nvSpPr>
        <p:spPr bwMode="auto">
          <a:xfrm>
            <a:off x="144811" y="9390511"/>
            <a:ext cx="6534833" cy="449136"/>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ctr" anchorCtr="0" upright="1">
            <a:noAutofit/>
          </a:bodyPr>
          <a:lstStyle/>
          <a:p>
            <a:pPr lvl="0">
              <a:defRPr/>
            </a:pPr>
            <a:r>
              <a:rPr kumimoji="1" lang="ja-JP" altLang="en-US" sz="110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100" b="1" noProof="0" dirty="0">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10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の主な事業箇所＞</a:t>
            </a:r>
            <a:endParaRPr kumimoji="1" lang="en-US" altLang="ja-JP" sz="110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kern="100" dirty="0">
                <a:latin typeface="メイリオ" panose="020B0604030504040204" pitchFamily="50" charset="-128"/>
                <a:ea typeface="メイリオ" panose="020B0604030504040204" pitchFamily="50" charset="-128"/>
                <a:cs typeface="メイリオ" panose="020B0604030504040204" pitchFamily="50" charset="-128"/>
              </a:rPr>
              <a:t>　国道 </a:t>
            </a:r>
            <a:r>
              <a:rPr lang="en-US" altLang="ja-JP" sz="1100" kern="100" dirty="0">
                <a:latin typeface="メイリオ" panose="020B0604030504040204" pitchFamily="50" charset="-128"/>
                <a:ea typeface="メイリオ" panose="020B0604030504040204" pitchFamily="50" charset="-128"/>
                <a:cs typeface="メイリオ" panose="020B0604030504040204" pitchFamily="50" charset="-128"/>
              </a:rPr>
              <a:t>173</a:t>
            </a:r>
            <a:r>
              <a:rPr lang="ja-JP" altLang="en-US" sz="1100" kern="100" dirty="0">
                <a:latin typeface="メイリオ" panose="020B0604030504040204" pitchFamily="50" charset="-128"/>
                <a:ea typeface="メイリオ" panose="020B0604030504040204" pitchFamily="50" charset="-128"/>
                <a:cs typeface="メイリオ" panose="020B0604030504040204" pitchFamily="50" charset="-128"/>
              </a:rPr>
              <a:t>号 （豊能郡能勢町）、国道 </a:t>
            </a:r>
            <a:r>
              <a:rPr lang="en-US" altLang="ja-JP" sz="1100" kern="100" dirty="0">
                <a:latin typeface="メイリオ" panose="020B0604030504040204" pitchFamily="50" charset="-128"/>
                <a:ea typeface="メイリオ" panose="020B0604030504040204" pitchFamily="50" charset="-128"/>
                <a:cs typeface="メイリオ" panose="020B0604030504040204" pitchFamily="50" charset="-128"/>
              </a:rPr>
              <a:t>310</a:t>
            </a:r>
            <a:r>
              <a:rPr lang="ja-JP" altLang="en-US" sz="1100" kern="100" dirty="0">
                <a:latin typeface="メイリオ" panose="020B0604030504040204" pitchFamily="50" charset="-128"/>
                <a:ea typeface="メイリオ" panose="020B0604030504040204" pitchFamily="50" charset="-128"/>
                <a:cs typeface="メイリオ" panose="020B0604030504040204" pitchFamily="50" charset="-128"/>
              </a:rPr>
              <a:t>号（河内長野市）</a:t>
            </a:r>
            <a:r>
              <a:rPr kumimoji="1" lang="ja-JP" altLang="en-US" sz="11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など　　　　</a:t>
            </a:r>
            <a:r>
              <a:rPr kumimoji="1" lang="ja-JP" altLang="ja-JP" sz="11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a:extLst>
              <a:ext uri="{FF2B5EF4-FFF2-40B4-BE49-F238E27FC236}">
                <a16:creationId xmlns:a16="http://schemas.microsoft.com/office/drawing/2014/main" id="{C05CC40E-A0F3-4D4C-85A5-7857928BF5BA}"/>
              </a:ext>
            </a:extLst>
          </p:cNvPr>
          <p:cNvPicPr>
            <a:picLocks noChangeAspect="1"/>
          </p:cNvPicPr>
          <p:nvPr/>
        </p:nvPicPr>
        <p:blipFill>
          <a:blip r:embed="rId10"/>
          <a:stretch>
            <a:fillRect/>
          </a:stretch>
        </p:blipFill>
        <p:spPr>
          <a:xfrm>
            <a:off x="184500" y="3379021"/>
            <a:ext cx="1066892" cy="304826"/>
          </a:xfrm>
          <a:prstGeom prst="rect">
            <a:avLst/>
          </a:prstGeom>
        </p:spPr>
      </p:pic>
      <p:sp>
        <p:nvSpPr>
          <p:cNvPr id="59" name="タイトル 1">
            <a:extLst>
              <a:ext uri="{FF2B5EF4-FFF2-40B4-BE49-F238E27FC236}">
                <a16:creationId xmlns:a16="http://schemas.microsoft.com/office/drawing/2014/main" id="{0285BBF7-E781-48B6-88C3-1747B66D4325}"/>
              </a:ext>
            </a:extLst>
          </p:cNvPr>
          <p:cNvSpPr txBox="1">
            <a:spLocks/>
          </p:cNvSpPr>
          <p:nvPr/>
        </p:nvSpPr>
        <p:spPr>
          <a:xfrm>
            <a:off x="33996" y="5049439"/>
            <a:ext cx="6833004" cy="806970"/>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南海トラフ巨大地震による津波や、近年増加している集中豪雨などの災害に対応するための対策を図ります。</a:t>
            </a:r>
            <a:r>
              <a:rPr lang="ja-JP" altLang="en-US" sz="1100" kern="100" dirty="0">
                <a:latin typeface="メイリオ" panose="020B0604030504040204" pitchFamily="50" charset="-128"/>
                <a:ea typeface="メイリオ" panose="020B0604030504040204" pitchFamily="50" charset="-128"/>
                <a:cs typeface="メイリオ" panose="020B0604030504040204" pitchFamily="50" charset="-128"/>
              </a:rPr>
              <a:t>具体的には、令和３年度道路防災点検結果に基づく要対策箇所</a:t>
            </a:r>
            <a:r>
              <a:rPr lang="en-US" altLang="ja-JP" sz="1100" kern="100" dirty="0">
                <a:latin typeface="メイリオ" panose="020B0604030504040204" pitchFamily="50" charset="-128"/>
                <a:ea typeface="メイリオ" panose="020B0604030504040204" pitchFamily="50" charset="-128"/>
                <a:cs typeface="メイリオ" panose="020B0604030504040204" pitchFamily="50" charset="-128"/>
              </a:rPr>
              <a:t>138</a:t>
            </a:r>
            <a:r>
              <a:rPr lang="ja-JP" altLang="en-US" sz="1100" kern="100" dirty="0">
                <a:latin typeface="メイリオ" panose="020B0604030504040204" pitchFamily="50" charset="-128"/>
                <a:ea typeface="メイリオ" panose="020B0604030504040204" pitchFamily="50" charset="-128"/>
                <a:cs typeface="メイリオ" panose="020B0604030504040204" pitchFamily="50" charset="-128"/>
              </a:rPr>
              <a:t>箇所のうち、令和７年度から約</a:t>
            </a:r>
            <a:r>
              <a:rPr lang="en-US" altLang="ja-JP" sz="1100" kern="100"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100" kern="100" dirty="0">
                <a:latin typeface="メイリオ" panose="020B0604030504040204" pitchFamily="50" charset="-128"/>
                <a:ea typeface="メイリオ" panose="020B0604030504040204" pitchFamily="50" charset="-128"/>
                <a:cs typeface="メイリオ" panose="020B0604030504040204" pitchFamily="50" charset="-128"/>
              </a:rPr>
              <a:t>箇所の対策に着手し、８箇所完了しました。引き続き、要対策箇所の対策を実施します。</a:t>
            </a:r>
            <a:endParaRPr lang="en-US" altLang="ja-JP" sz="1100" kern="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1">
            <a:extLst>
              <a:ext uri="{FF2B5EF4-FFF2-40B4-BE49-F238E27FC236}">
                <a16:creationId xmlns:a16="http://schemas.microsoft.com/office/drawing/2014/main" id="{391E7EE5-81A8-44EE-AB49-D19A52D6D0AD}"/>
              </a:ext>
            </a:extLst>
          </p:cNvPr>
          <p:cNvSpPr txBox="1">
            <a:spLocks noChangeArrowheads="1"/>
          </p:cNvSpPr>
          <p:nvPr/>
        </p:nvSpPr>
        <p:spPr bwMode="auto">
          <a:xfrm>
            <a:off x="3361279" y="9017558"/>
            <a:ext cx="2996678" cy="370901"/>
          </a:xfrm>
          <a:prstGeom prst="rect">
            <a:avLst/>
          </a:prstGeom>
          <a:noFill/>
          <a:ln w="9525">
            <a:noFill/>
            <a:miter lim="800000"/>
            <a:headEnd/>
            <a:tailEnd/>
          </a:ln>
        </p:spPr>
        <p:txBody>
          <a:bodyPr wrap="square" lIns="92994" tIns="46497" rIns="92994" bIns="4649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道路法面対策</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p>
          <a:p>
            <a:pPr algn="ctr" eaLnBrk="1" hangingPunct="1"/>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府道 中垣内南田原線（大東市）</a:t>
            </a:r>
          </a:p>
        </p:txBody>
      </p:sp>
      <p:sp>
        <p:nvSpPr>
          <p:cNvPr id="3" name="テキスト ボックス 2">
            <a:extLst>
              <a:ext uri="{FF2B5EF4-FFF2-40B4-BE49-F238E27FC236}">
                <a16:creationId xmlns:a16="http://schemas.microsoft.com/office/drawing/2014/main" id="{1B189F21-EF1B-48D5-8BC9-207BB2BDEA38}"/>
              </a:ext>
            </a:extLst>
          </p:cNvPr>
          <p:cNvSpPr txBox="1"/>
          <p:nvPr/>
        </p:nvSpPr>
        <p:spPr>
          <a:xfrm>
            <a:off x="2276811" y="3834021"/>
            <a:ext cx="2723823" cy="230832"/>
          </a:xfrm>
          <a:prstGeom prst="rect">
            <a:avLst/>
          </a:prstGeom>
          <a:noFill/>
        </p:spPr>
        <p:txBody>
          <a:bodyPr wrap="none" rtlCol="0">
            <a:spAutoFit/>
          </a:bodyPr>
          <a:lstStyle/>
          <a:p>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府</a:t>
            </a:r>
            <a:r>
              <a:rPr lang="ja-JP" altLang="en-US" sz="900" kern="100" dirty="0">
                <a:latin typeface="メイリオ" panose="020B0604030504040204" pitchFamily="50" charset="-128"/>
                <a:ea typeface="メイリオ" panose="020B0604030504040204" pitchFamily="50" charset="-128"/>
                <a:cs typeface="メイリオ" panose="020B0604030504040204" pitchFamily="50" charset="-128"/>
              </a:rPr>
              <a:t>道 八尾茨木線 鳥飼仁和寺大橋 （寝屋川市）</a:t>
            </a:r>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900" dirty="0"/>
          </a:p>
        </p:txBody>
      </p:sp>
    </p:spTree>
    <p:extLst>
      <p:ext uri="{BB962C8B-B14F-4D97-AF65-F5344CB8AC3E}">
        <p14:creationId xmlns:p14="http://schemas.microsoft.com/office/powerpoint/2010/main" val="3448192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46275" y="53651"/>
            <a:ext cx="1744702" cy="352489"/>
          </a:xfrm>
          <a:prstGeom prst="rect">
            <a:avLst/>
          </a:prstGeom>
          <a:solidFill>
            <a:schemeClr val="accent1">
              <a:lumMod val="20000"/>
              <a:lumOff val="80000"/>
            </a:schemeClr>
          </a:solidFill>
          <a:ln w="38100" cmpd="dbl">
            <a:solidFill>
              <a:srgbClr val="0000FF"/>
            </a:solidFill>
          </a:ln>
        </p:spPr>
        <p:txBody>
          <a:bodyPr wrap="square" t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◆道路の無電柱化　　</a:t>
            </a:r>
          </a:p>
        </p:txBody>
      </p:sp>
      <p:sp>
        <p:nvSpPr>
          <p:cNvPr id="39" name="タイトル 1"/>
          <p:cNvSpPr txBox="1">
            <a:spLocks/>
          </p:cNvSpPr>
          <p:nvPr/>
        </p:nvSpPr>
        <p:spPr>
          <a:xfrm>
            <a:off x="-14208" y="416496"/>
            <a:ext cx="6872208" cy="601686"/>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10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令和４</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４</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月改定の「</a:t>
            </a:r>
            <a:r>
              <a:rPr kumimoji="1" lang="zh-TW"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大阪府無電柱化推進計画</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に基づき、都市防災の向上や安全で快適な歩行空間の確保、良好な都市景観の確保の観点から無電柱化を推進します。また、大阪府無電柱化地方部会の市町村部会などにおいて、情報共有や技術支援を行い市町村管理道路の無電柱化も促進します。</a:t>
            </a:r>
          </a:p>
        </p:txBody>
      </p:sp>
      <p:grpSp>
        <p:nvGrpSpPr>
          <p:cNvPr id="2" name="グループ化 1">
            <a:extLst>
              <a:ext uri="{FF2B5EF4-FFF2-40B4-BE49-F238E27FC236}">
                <a16:creationId xmlns:a16="http://schemas.microsoft.com/office/drawing/2014/main" id="{CFE9FE3B-07EA-4A33-A4F4-3680EA5C3CD6}"/>
              </a:ext>
            </a:extLst>
          </p:cNvPr>
          <p:cNvGrpSpPr/>
          <p:nvPr/>
        </p:nvGrpSpPr>
        <p:grpSpPr>
          <a:xfrm>
            <a:off x="292987" y="1018182"/>
            <a:ext cx="6257817" cy="6486920"/>
            <a:chOff x="444394" y="1385881"/>
            <a:chExt cx="6024896" cy="6029606"/>
          </a:xfrm>
        </p:grpSpPr>
        <p:sp>
          <p:nvSpPr>
            <p:cNvPr id="71" name="テキスト ボックス 70"/>
            <p:cNvSpPr txBox="1"/>
            <p:nvPr/>
          </p:nvSpPr>
          <p:spPr>
            <a:xfrm>
              <a:off x="461465" y="1394985"/>
              <a:ext cx="5715848" cy="51208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sng"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大阪府無電柱化推進計画</a:t>
              </a:r>
              <a:r>
                <a:rPr kumimoji="1" lang="en-US" altLang="ja-JP" sz="1100" b="1" i="0" u="sng"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sng"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概要</a:t>
              </a:r>
              <a:r>
                <a:rPr kumimoji="1" lang="en-US" altLang="ja-JP" sz="1100" b="1" i="0" u="sng"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■無電柱化の目的、優先的に取り組む箇所について</a:t>
              </a:r>
              <a:endParaRPr kumimoji="1" lang="en-US" altLang="ja-JP"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①都市防災の向上</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R</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年度末までに約</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19km</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完了</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lvl="0">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広域緊急交通路（</a:t>
              </a:r>
              <a:r>
                <a:rPr lang="ja-JP" altLang="en-US" sz="1100" dirty="0">
                  <a:latin typeface="Meiryo UI" panose="020B0604030504040204" pitchFamily="50" charset="-128"/>
                  <a:ea typeface="Meiryo UI" panose="020B0604030504040204" pitchFamily="50" charset="-128"/>
                </a:rPr>
                <a:t>重点</a:t>
              </a:r>
              <a:r>
                <a:rPr lang="en-US" altLang="ja-JP" sz="1100" dirty="0">
                  <a:latin typeface="Meiryo UI" panose="020B0604030504040204" pitchFamily="50" charset="-128"/>
                  <a:ea typeface="Meiryo UI" panose="020B0604030504040204" pitchFamily="50" charset="-128"/>
                </a:rPr>
                <a:t>14</a:t>
              </a:r>
              <a:r>
                <a:rPr lang="ja-JP" altLang="en-US" sz="1100" dirty="0">
                  <a:latin typeface="Meiryo UI" panose="020B0604030504040204" pitchFamily="50" charset="-128"/>
                  <a:ea typeface="Meiryo UI" panose="020B0604030504040204" pitchFamily="50" charset="-128"/>
                </a:rPr>
                <a:t>路線）のうち、後方支援活動拠点</a:t>
              </a:r>
              <a:endParaRPr lang="en-US" altLang="ja-JP" sz="1100" dirty="0">
                <a:latin typeface="Meiryo UI" panose="020B0604030504040204" pitchFamily="50" charset="-128"/>
                <a:ea typeface="Meiryo UI" panose="020B0604030504040204" pitchFamily="50" charset="-128"/>
              </a:endParaRPr>
            </a:p>
            <a:p>
              <a:pPr lvl="0">
                <a:defRPr/>
              </a:pPr>
              <a:r>
                <a:rPr lang="ja-JP" altLang="en-US" sz="1100" dirty="0">
                  <a:latin typeface="Meiryo UI" panose="020B0604030504040204" pitchFamily="50" charset="-128"/>
                  <a:ea typeface="Meiryo UI" panose="020B0604030504040204" pitchFamily="50" charset="-128"/>
                </a:rPr>
                <a:t>　　　　 から、</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南海トラフ巨大地震などの大規模地震で大きな被害が</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想定される都心部や沿岸部へ向かう緊急車両の通行ルートや</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防災拠点へアクセスする道路</a:t>
              </a:r>
              <a:endParaRPr kumimoji="1" lang="en-US" altLang="ja-JP" sz="1100" b="0" i="0" u="none" strike="sng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整備状況</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p>
            <a:p>
              <a:pPr lvl="0">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令和</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年度までに約</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4km</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完了、令和８年度は約</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㎞で事業中</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②安全で快適な歩行空間の確保</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R</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年度末までに約</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9km</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着手</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「高齢者、障害者等の移動等の円滑化の促進に関する法律</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以下バリアフリー法</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に基づく、移動円滑化が特に必要な</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道路である特定道路や生活関連経路で、市町村と連携が図れ</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る箇所</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整備状況</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p>
            <a:p>
              <a:pPr lvl="0">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令和</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年度までに約</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1km</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完了、令和</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年度は約</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㎞で事業中</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③良好な都市景観の確保</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R</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年度末までに約</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3</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km</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着手</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観光地周辺の道路や市町村の</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市街地開発事業等で、</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一体的に整備が図れる箇所</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整備状況</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p>
            <a:p>
              <a:pPr lvl="0">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令和</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年度までに約</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2km</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完了、令和</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年度は</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0.7</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㎞で設計着手</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上記に関わらず、市街地における新設道路は無電柱化</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■無電柱化を推進する方策</a:t>
              </a:r>
              <a:endParaRPr kumimoji="1" lang="en-US" altLang="ja-JP"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①広域緊急交通路の無電柱化を加速</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（第１次国土強靭化実施中期計画に基づく予算などの積極的な活用）</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noProof="0" dirty="0">
                  <a:latin typeface="メイリオ" panose="020B0604030504040204" pitchFamily="50" charset="-128"/>
                  <a:ea typeface="メイリオ" panose="020B0604030504040204" pitchFamily="50" charset="-128"/>
                  <a:cs typeface="メイリオ" panose="020B0604030504040204" pitchFamily="50" charset="-128"/>
                </a:rPr>
                <a:t>②低コスト手法の導入</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（既存設備を利活用した整備、埋設位置を浅くした整備）</a:t>
              </a:r>
            </a:p>
            <a:p>
              <a:pPr lvl="0">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③道路の占用制限など（電柱新設を禁止する占用制限）</a:t>
              </a:r>
            </a:p>
            <a:p>
              <a:pPr lvl="0">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④関係者相互の連携・協力と市町村への技術支援</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45" name="角丸四角形 44"/>
            <p:cNvSpPr/>
            <p:nvPr/>
          </p:nvSpPr>
          <p:spPr>
            <a:xfrm>
              <a:off x="444394" y="1385881"/>
              <a:ext cx="6024896" cy="5799872"/>
            </a:xfrm>
            <a:prstGeom prst="roundRect">
              <a:avLst>
                <a:gd name="adj" fmla="val 4340"/>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48" name="グループ化 47"/>
            <p:cNvGrpSpPr/>
            <p:nvPr/>
          </p:nvGrpSpPr>
          <p:grpSpPr>
            <a:xfrm>
              <a:off x="4903629" y="1645520"/>
              <a:ext cx="1489710" cy="1176737"/>
              <a:chOff x="5058615" y="1831300"/>
              <a:chExt cx="1489710" cy="1176737"/>
            </a:xfrm>
          </p:grpSpPr>
          <p:pic>
            <p:nvPicPr>
              <p:cNvPr id="49" name="図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8615" y="1831300"/>
                <a:ext cx="1489710" cy="990293"/>
              </a:xfrm>
              <a:prstGeom prst="rect">
                <a:avLst/>
              </a:prstGeom>
            </p:spPr>
          </p:pic>
          <p:sp>
            <p:nvSpPr>
              <p:cNvPr id="50" name="Rectangle 431"/>
              <p:cNvSpPr>
                <a:spLocks noChangeArrowheads="1"/>
              </p:cNvSpPr>
              <p:nvPr/>
            </p:nvSpPr>
            <p:spPr bwMode="auto">
              <a:xfrm>
                <a:off x="5278693" y="2881381"/>
                <a:ext cx="1053606" cy="126656"/>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倒壊による道路閉鎖</a:t>
                </a:r>
              </a:p>
            </p:txBody>
          </p:sp>
        </p:grpSp>
        <p:sp>
          <p:nvSpPr>
            <p:cNvPr id="53" name="Rectangle 431"/>
            <p:cNvSpPr>
              <a:spLocks noChangeArrowheads="1"/>
            </p:cNvSpPr>
            <p:nvPr/>
          </p:nvSpPr>
          <p:spPr bwMode="auto">
            <a:xfrm>
              <a:off x="5115457" y="3903863"/>
              <a:ext cx="1053606" cy="126656"/>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歩行空間の阻害</a:t>
              </a:r>
            </a:p>
          </p:txBody>
        </p:sp>
        <p:grpSp>
          <p:nvGrpSpPr>
            <p:cNvPr id="54" name="グループ化 53"/>
            <p:cNvGrpSpPr/>
            <p:nvPr/>
          </p:nvGrpSpPr>
          <p:grpSpPr>
            <a:xfrm>
              <a:off x="4900733" y="4090486"/>
              <a:ext cx="1485418" cy="1153985"/>
              <a:chOff x="5072341" y="4183921"/>
              <a:chExt cx="1485418" cy="1153985"/>
            </a:xfrm>
          </p:grpSpPr>
          <p:pic>
            <p:nvPicPr>
              <p:cNvPr id="55" name="図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2341" y="4183921"/>
                <a:ext cx="1485418" cy="977004"/>
              </a:xfrm>
              <a:prstGeom prst="rect">
                <a:avLst/>
              </a:prstGeom>
            </p:spPr>
          </p:pic>
          <p:sp>
            <p:nvSpPr>
              <p:cNvPr id="56" name="Rectangle 431"/>
              <p:cNvSpPr>
                <a:spLocks noChangeArrowheads="1"/>
              </p:cNvSpPr>
              <p:nvPr/>
            </p:nvSpPr>
            <p:spPr bwMode="auto">
              <a:xfrm>
                <a:off x="5167595" y="5211250"/>
                <a:ext cx="1296060" cy="126656"/>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電線による景観阻害</a:t>
                </a:r>
              </a:p>
            </p:txBody>
          </p:sp>
        </p:grpSp>
        <p:sp>
          <p:nvSpPr>
            <p:cNvPr id="23" name="テキスト ボックス 20">
              <a:extLst>
                <a:ext uri="{FF2B5EF4-FFF2-40B4-BE49-F238E27FC236}">
                  <a16:creationId xmlns:a16="http://schemas.microsoft.com/office/drawing/2014/main" id="{0B74139B-FCA1-4593-9BF6-30BEBBDD796D}"/>
                </a:ext>
              </a:extLst>
            </p:cNvPr>
            <p:cNvSpPr txBox="1">
              <a:spLocks/>
            </p:cNvSpPr>
            <p:nvPr/>
          </p:nvSpPr>
          <p:spPr>
            <a:xfrm>
              <a:off x="1164456" y="6990209"/>
              <a:ext cx="2563028" cy="252686"/>
            </a:xfrm>
            <a:prstGeom prst="rect">
              <a:avLst/>
            </a:prstGeom>
            <a:noFill/>
            <a:ln>
              <a:noFill/>
            </a:ln>
            <a:effectLst/>
          </p:spPr>
          <p:txBody>
            <a:bodyPr wrap="square" rtlCol="0" anchor="t">
              <a:noAutofit/>
            </a:bodyPr>
            <a:lstStyle/>
            <a:p>
              <a:pPr algn="ctr"/>
              <a:r>
                <a:rPr lang="ja-JP" altLang="en-US" sz="900" dirty="0">
                  <a:latin typeface="メイリオ" panose="020B0604030504040204" pitchFamily="50" charset="-128"/>
                  <a:ea typeface="メイリオ" panose="020B0604030504040204" pitchFamily="50" charset="-128"/>
                  <a:cs typeface="Times New Roman" panose="02020603050405020304" pitchFamily="18" charset="0"/>
                </a:rPr>
                <a:t>既存設備を利活用した整備</a:t>
              </a:r>
              <a:r>
                <a:rPr lang="en-US" sz="900" dirty="0">
                  <a:latin typeface="メイリオ" panose="020B0604030504040204" pitchFamily="50" charset="-128"/>
                  <a:ea typeface="メイリオ" panose="020B0604030504040204" pitchFamily="50" charset="-128"/>
                  <a:cs typeface="ＭＳ Ｐゴシック" panose="020B0600070205080204" pitchFamily="50" charset="-128"/>
                </a:rPr>
                <a:t> </a:t>
              </a:r>
              <a:endParaRPr lang="ja-JP" altLang="en-US" sz="900" dirty="0">
                <a:latin typeface="メイリオ" panose="020B0604030504040204" pitchFamily="50" charset="-128"/>
                <a:ea typeface="メイリオ" panose="020B0604030504040204" pitchFamily="50" charset="-128"/>
                <a:cs typeface="ＭＳ Ｐゴシック" panose="020B0600070205080204" pitchFamily="50" charset="-128"/>
              </a:endParaRPr>
            </a:p>
          </p:txBody>
        </p:sp>
        <p:pic>
          <p:nvPicPr>
            <p:cNvPr id="25" name="図 24">
              <a:extLst>
                <a:ext uri="{FF2B5EF4-FFF2-40B4-BE49-F238E27FC236}">
                  <a16:creationId xmlns:a16="http://schemas.microsoft.com/office/drawing/2014/main" id="{B35B033E-34D2-4D31-8056-0B3D609DA213}"/>
                </a:ext>
              </a:extLst>
            </p:cNvPr>
            <p:cNvPicPr>
              <a:picLocks noChangeAspect="1"/>
            </p:cNvPicPr>
            <p:nvPr/>
          </p:nvPicPr>
          <p:blipFill>
            <a:blip r:embed="rId5"/>
            <a:stretch>
              <a:fillRect/>
            </a:stretch>
          </p:blipFill>
          <p:spPr>
            <a:xfrm>
              <a:off x="1903175" y="6109014"/>
              <a:ext cx="1131795" cy="858604"/>
            </a:xfrm>
            <a:prstGeom prst="rect">
              <a:avLst/>
            </a:prstGeom>
          </p:spPr>
        </p:pic>
        <p:sp>
          <p:nvSpPr>
            <p:cNvPr id="26" name="正方形/長方形 25">
              <a:extLst>
                <a:ext uri="{FF2B5EF4-FFF2-40B4-BE49-F238E27FC236}">
                  <a16:creationId xmlns:a16="http://schemas.microsoft.com/office/drawing/2014/main" id="{8E294749-5AE0-477D-9DFF-A28BC3BB696B}"/>
                </a:ext>
              </a:extLst>
            </p:cNvPr>
            <p:cNvSpPr/>
            <p:nvPr/>
          </p:nvSpPr>
          <p:spPr>
            <a:xfrm>
              <a:off x="2459069" y="6241719"/>
              <a:ext cx="1605004" cy="106266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00" dirty="0">
                  <a:solidFill>
                    <a:schemeClr val="tx1"/>
                  </a:solidFill>
                  <a:latin typeface="Meiryo UI" panose="020B0604030504040204" pitchFamily="50" charset="-128"/>
                  <a:ea typeface="Meiryo UI" panose="020B0604030504040204" pitchFamily="50" charset="-128"/>
                </a:rPr>
                <a:t>　</a:t>
              </a:r>
              <a:r>
                <a:rPr lang="ja-JP" altLang="en-US" sz="500" b="1" dirty="0">
                  <a:solidFill>
                    <a:schemeClr val="tx1"/>
                  </a:solidFill>
                  <a:latin typeface="Meiryo UI" panose="020B0604030504040204" pitchFamily="50" charset="-128"/>
                  <a:ea typeface="Meiryo UI" panose="020B0604030504040204" pitchFamily="50" charset="-128"/>
                </a:rPr>
                <a:t>新たな管路を設置する場合、</a:t>
              </a:r>
              <a:endParaRPr lang="en-US" altLang="ja-JP" sz="500" b="1" dirty="0">
                <a:solidFill>
                  <a:schemeClr val="tx1"/>
                </a:solidFill>
                <a:latin typeface="Meiryo UI" panose="020B0604030504040204" pitchFamily="50" charset="-128"/>
                <a:ea typeface="Meiryo UI" panose="020B0604030504040204" pitchFamily="50" charset="-128"/>
              </a:endParaRPr>
            </a:p>
            <a:p>
              <a:r>
                <a:rPr lang="ja-JP" altLang="en-US" sz="500" b="1" dirty="0">
                  <a:solidFill>
                    <a:schemeClr val="tx1"/>
                  </a:solidFill>
                  <a:latin typeface="Meiryo UI" panose="020B0604030504040204" pitchFamily="50" charset="-128"/>
                  <a:ea typeface="Meiryo UI" panose="020B0604030504040204" pitchFamily="50" charset="-128"/>
                </a:rPr>
                <a:t>　既設設備（マンホール、管路）</a:t>
              </a:r>
              <a:endParaRPr lang="en-US" altLang="ja-JP" sz="500" b="1" dirty="0">
                <a:solidFill>
                  <a:schemeClr val="tx1"/>
                </a:solidFill>
                <a:latin typeface="Meiryo UI" panose="020B0604030504040204" pitchFamily="50" charset="-128"/>
                <a:ea typeface="Meiryo UI" panose="020B0604030504040204" pitchFamily="50" charset="-128"/>
              </a:endParaRPr>
            </a:p>
            <a:p>
              <a:r>
                <a:rPr lang="ja-JP" altLang="en-US" sz="500" b="1" dirty="0">
                  <a:solidFill>
                    <a:schemeClr val="tx1"/>
                  </a:solidFill>
                  <a:latin typeface="Meiryo UI" panose="020B0604030504040204" pitchFamily="50" charset="-128"/>
                  <a:ea typeface="Meiryo UI" panose="020B0604030504040204" pitchFamily="50" charset="-128"/>
                </a:rPr>
                <a:t>　を使用する</a:t>
              </a:r>
              <a:endParaRPr lang="en-US" altLang="ja-JP" sz="500" b="1" dirty="0">
                <a:solidFill>
                  <a:schemeClr val="tx1"/>
                </a:solidFill>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83DBFEB7-2D8A-490F-8262-BDAED2D6B4C9}"/>
                </a:ext>
              </a:extLst>
            </p:cNvPr>
            <p:cNvSpPr/>
            <p:nvPr/>
          </p:nvSpPr>
          <p:spPr>
            <a:xfrm>
              <a:off x="1951740" y="6425169"/>
              <a:ext cx="884904" cy="3150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 dirty="0">
                  <a:solidFill>
                    <a:schemeClr val="tx1"/>
                  </a:solidFill>
                  <a:latin typeface="BIZ UDPゴシック" panose="020B0400000000000000" pitchFamily="50" charset="-128"/>
                  <a:ea typeface="BIZ UDPゴシック" panose="020B0400000000000000" pitchFamily="50" charset="-128"/>
                </a:rPr>
                <a:t>　</a:t>
              </a:r>
              <a:r>
                <a:rPr lang="ja-JP" altLang="en-US" sz="600" b="1" dirty="0">
                  <a:solidFill>
                    <a:srgbClr val="FF0000"/>
                  </a:solidFill>
                  <a:latin typeface="Meiryo UI" panose="020B0604030504040204" pitchFamily="50" charset="-128"/>
                  <a:ea typeface="Meiryo UI" panose="020B0604030504040204" pitchFamily="50" charset="-128"/>
                </a:rPr>
                <a:t>新設管（電力）</a:t>
              </a:r>
              <a:endParaRPr lang="en-US" altLang="ja-JP" sz="600" b="1" dirty="0">
                <a:solidFill>
                  <a:srgbClr val="FF0000"/>
                </a:solidFill>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B4FB6C2C-05A3-491E-86B3-49795995B587}"/>
                </a:ext>
              </a:extLst>
            </p:cNvPr>
            <p:cNvSpPr/>
            <p:nvPr/>
          </p:nvSpPr>
          <p:spPr>
            <a:xfrm>
              <a:off x="1869678" y="6694985"/>
              <a:ext cx="873601" cy="3150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600" dirty="0">
                  <a:solidFill>
                    <a:srgbClr val="0000FF"/>
                  </a:solidFill>
                  <a:latin typeface="Meiryo UI" panose="020B0604030504040204" pitchFamily="50" charset="-128"/>
                  <a:ea typeface="Meiryo UI" panose="020B0604030504040204" pitchFamily="50" charset="-128"/>
                </a:rPr>
                <a:t>　</a:t>
              </a:r>
              <a:r>
                <a:rPr lang="ja-JP" altLang="en-US" sz="600" b="1" dirty="0">
                  <a:solidFill>
                    <a:srgbClr val="0000FF"/>
                  </a:solidFill>
                  <a:latin typeface="Meiryo UI" panose="020B0604030504040204" pitchFamily="50" charset="-128"/>
                  <a:ea typeface="Meiryo UI" panose="020B0604030504040204" pitchFamily="50" charset="-128"/>
                </a:rPr>
                <a:t>既設管（通信）</a:t>
              </a:r>
              <a:endParaRPr lang="en-US" altLang="ja-JP" sz="600" b="1" dirty="0">
                <a:solidFill>
                  <a:srgbClr val="0000FF"/>
                </a:solidFill>
                <a:latin typeface="Meiryo UI" panose="020B0604030504040204" pitchFamily="50" charset="-128"/>
                <a:ea typeface="Meiryo UI" panose="020B0604030504040204" pitchFamily="50" charset="-128"/>
              </a:endParaRPr>
            </a:p>
          </p:txBody>
        </p:sp>
        <p:pic>
          <p:nvPicPr>
            <p:cNvPr id="30" name="図 29">
              <a:extLst>
                <a:ext uri="{FF2B5EF4-FFF2-40B4-BE49-F238E27FC236}">
                  <a16:creationId xmlns:a16="http://schemas.microsoft.com/office/drawing/2014/main" id="{857DB9F7-595F-446E-9D52-A793AE303D90}"/>
                </a:ext>
              </a:extLst>
            </p:cNvPr>
            <p:cNvPicPr>
              <a:picLocks noChangeAspect="1"/>
            </p:cNvPicPr>
            <p:nvPr/>
          </p:nvPicPr>
          <p:blipFill>
            <a:blip r:embed="rId6"/>
            <a:stretch>
              <a:fillRect/>
            </a:stretch>
          </p:blipFill>
          <p:spPr>
            <a:xfrm>
              <a:off x="4173635" y="6118062"/>
              <a:ext cx="973994" cy="827739"/>
            </a:xfrm>
            <a:prstGeom prst="rect">
              <a:avLst/>
            </a:prstGeom>
          </p:spPr>
        </p:pic>
        <p:sp>
          <p:nvSpPr>
            <p:cNvPr id="31" name="テキスト ボックス 20">
              <a:extLst>
                <a:ext uri="{FF2B5EF4-FFF2-40B4-BE49-F238E27FC236}">
                  <a16:creationId xmlns:a16="http://schemas.microsoft.com/office/drawing/2014/main" id="{D7F63704-ED8F-48C9-9FDE-9E7C5BEB58C2}"/>
                </a:ext>
              </a:extLst>
            </p:cNvPr>
            <p:cNvSpPr txBox="1">
              <a:spLocks/>
            </p:cNvSpPr>
            <p:nvPr/>
          </p:nvSpPr>
          <p:spPr>
            <a:xfrm>
              <a:off x="4093541" y="5967458"/>
              <a:ext cx="1194393" cy="258525"/>
            </a:xfrm>
            <a:prstGeom prst="rect">
              <a:avLst/>
            </a:prstGeom>
            <a:noFill/>
            <a:ln>
              <a:noFill/>
            </a:ln>
            <a:effectLst/>
          </p:spPr>
          <p:txBody>
            <a:bodyPr wrap="square" rtlCol="0" anchor="t">
              <a:noAutofit/>
            </a:bodyPr>
            <a:lstStyle/>
            <a:p>
              <a:pPr algn="ctr"/>
              <a:r>
                <a:rPr lang="ja-JP" altLang="en-US" sz="700" b="1" dirty="0">
                  <a:solidFill>
                    <a:srgbClr val="0000FF"/>
                  </a:solidFill>
                  <a:latin typeface="Meiryo UI" panose="020B0604030504040204" pitchFamily="50" charset="-128"/>
                  <a:ea typeface="Meiryo UI" panose="020B0604030504040204" pitchFamily="50" charset="-128"/>
                  <a:cs typeface="Times New Roman" panose="02020603050405020304" pitchFamily="18" charset="0"/>
                </a:rPr>
                <a:t>従来　　</a:t>
              </a:r>
              <a:r>
                <a:rPr lang="ja-JP" altLang="en-US" sz="700" b="1"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700" b="1"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新基準</a:t>
              </a:r>
              <a:endParaRPr lang="ja-JP" altLang="en-US" sz="1260" b="1" dirty="0">
                <a:solidFill>
                  <a:srgbClr val="FF0000"/>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32" name="テキスト ボックス 20">
              <a:extLst>
                <a:ext uri="{FF2B5EF4-FFF2-40B4-BE49-F238E27FC236}">
                  <a16:creationId xmlns:a16="http://schemas.microsoft.com/office/drawing/2014/main" id="{413D3463-0469-4E7D-8AC6-BADC70F860D3}"/>
                </a:ext>
              </a:extLst>
            </p:cNvPr>
            <p:cNvSpPr txBox="1">
              <a:spLocks/>
            </p:cNvSpPr>
            <p:nvPr/>
          </p:nvSpPr>
          <p:spPr>
            <a:xfrm>
              <a:off x="4184623" y="6777456"/>
              <a:ext cx="1460267" cy="258525"/>
            </a:xfrm>
            <a:prstGeom prst="rect">
              <a:avLst/>
            </a:prstGeom>
            <a:noFill/>
            <a:ln>
              <a:noFill/>
            </a:ln>
            <a:effectLst/>
          </p:spPr>
          <p:txBody>
            <a:bodyPr wrap="square" rtlCol="0" anchor="t">
              <a:noAutofit/>
            </a:bodyPr>
            <a:lstStyle/>
            <a:p>
              <a:r>
                <a:rPr lang="ja-JP" altLang="en-US" sz="700" b="1" dirty="0">
                  <a:solidFill>
                    <a:srgbClr val="0000FF"/>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700" b="1" dirty="0">
                  <a:solidFill>
                    <a:srgbClr val="0000FF"/>
                  </a:solidFill>
                  <a:latin typeface="Meiryo UI" panose="020B0604030504040204" pitchFamily="50" charset="-128"/>
                  <a:ea typeface="Meiryo UI" panose="020B0604030504040204" pitchFamily="50" charset="-128"/>
                  <a:cs typeface="Times New Roman" panose="02020603050405020304" pitchFamily="18" charset="0"/>
                </a:rPr>
                <a:t>80cm</a:t>
              </a:r>
              <a:r>
                <a:rPr lang="ja-JP" altLang="en-US" sz="700" b="1" dirty="0">
                  <a:solidFill>
                    <a:srgbClr val="0000FF"/>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700" b="1"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700" b="1"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40cm</a:t>
              </a:r>
              <a:endParaRPr lang="ja-JP" altLang="en-US" sz="1260" b="1" dirty="0">
                <a:solidFill>
                  <a:srgbClr val="FF0000"/>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33" name="テキスト ボックス 20">
              <a:extLst>
                <a:ext uri="{FF2B5EF4-FFF2-40B4-BE49-F238E27FC236}">
                  <a16:creationId xmlns:a16="http://schemas.microsoft.com/office/drawing/2014/main" id="{F4FFDBFB-18E2-46F8-AAEF-FC12DEB09F7B}"/>
                </a:ext>
              </a:extLst>
            </p:cNvPr>
            <p:cNvSpPr txBox="1">
              <a:spLocks/>
            </p:cNvSpPr>
            <p:nvPr/>
          </p:nvSpPr>
          <p:spPr>
            <a:xfrm>
              <a:off x="4117599" y="6697057"/>
              <a:ext cx="648859" cy="258525"/>
            </a:xfrm>
            <a:prstGeom prst="rect">
              <a:avLst/>
            </a:prstGeom>
            <a:noFill/>
            <a:ln>
              <a:noFill/>
            </a:ln>
            <a:effectLst/>
          </p:spPr>
          <p:txBody>
            <a:bodyPr wrap="square" rtlCol="0" anchor="t">
              <a:noAutofit/>
            </a:bodyPr>
            <a:lstStyle/>
            <a:p>
              <a:pPr algn="ctr"/>
              <a:r>
                <a:rPr lang="ja-JP" altLang="en-US" sz="600" b="1" dirty="0">
                  <a:solidFill>
                    <a:srgbClr val="0000FF"/>
                  </a:solidFill>
                  <a:latin typeface="BIZ UDPゴシック" panose="020B0400000000000000" pitchFamily="50" charset="-128"/>
                  <a:ea typeface="BIZ UDPゴシック" panose="020B0400000000000000" pitchFamily="50" charset="-128"/>
                  <a:cs typeface="Times New Roman" panose="02020603050405020304" pitchFamily="18" charset="0"/>
                </a:rPr>
                <a:t>掘削量大</a:t>
              </a:r>
              <a:endParaRPr lang="ja-JP" altLang="en-US" sz="600" b="1" dirty="0">
                <a:solidFill>
                  <a:srgbClr val="FF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35" name="テキスト ボックス 20">
              <a:extLst>
                <a:ext uri="{FF2B5EF4-FFF2-40B4-BE49-F238E27FC236}">
                  <a16:creationId xmlns:a16="http://schemas.microsoft.com/office/drawing/2014/main" id="{90E74863-5C07-4EE6-84C7-3640C593E6F4}"/>
                </a:ext>
              </a:extLst>
            </p:cNvPr>
            <p:cNvSpPr txBox="1">
              <a:spLocks/>
            </p:cNvSpPr>
            <p:nvPr/>
          </p:nvSpPr>
          <p:spPr>
            <a:xfrm>
              <a:off x="4537950" y="6495576"/>
              <a:ext cx="648859" cy="258525"/>
            </a:xfrm>
            <a:prstGeom prst="rect">
              <a:avLst/>
            </a:prstGeom>
            <a:noFill/>
            <a:ln>
              <a:noFill/>
            </a:ln>
            <a:effectLst/>
          </p:spPr>
          <p:txBody>
            <a:bodyPr wrap="square" rtlCol="0" anchor="t">
              <a:noAutofit/>
            </a:bodyPr>
            <a:lstStyle/>
            <a:p>
              <a:pPr algn="ctr"/>
              <a:r>
                <a:rPr lang="ja-JP" altLang="en-US" sz="600" b="1"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掘削量小</a:t>
              </a:r>
              <a:endParaRPr lang="ja-JP" altLang="en-US" sz="600" b="1" dirty="0">
                <a:solidFill>
                  <a:srgbClr val="FF0000"/>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36" name="テキスト ボックス 20">
              <a:extLst>
                <a:ext uri="{FF2B5EF4-FFF2-40B4-BE49-F238E27FC236}">
                  <a16:creationId xmlns:a16="http://schemas.microsoft.com/office/drawing/2014/main" id="{DD1E1C4F-D197-4C4E-B15F-15F1299B700E}"/>
                </a:ext>
              </a:extLst>
            </p:cNvPr>
            <p:cNvSpPr txBox="1">
              <a:spLocks/>
            </p:cNvSpPr>
            <p:nvPr/>
          </p:nvSpPr>
          <p:spPr>
            <a:xfrm>
              <a:off x="3488483" y="6995879"/>
              <a:ext cx="2410958" cy="419608"/>
            </a:xfrm>
            <a:prstGeom prst="rect">
              <a:avLst/>
            </a:prstGeom>
            <a:noFill/>
            <a:ln>
              <a:noFill/>
            </a:ln>
            <a:effectLst/>
          </p:spPr>
          <p:txBody>
            <a:bodyPr wrap="square" rtlCol="0" anchor="t">
              <a:noAutofit/>
            </a:bodyPr>
            <a:lstStyle/>
            <a:p>
              <a:pPr algn="ctr"/>
              <a:r>
                <a:rPr lang="ja-JP" altLang="en-US" sz="900" dirty="0">
                  <a:latin typeface="メイリオ" panose="020B0604030504040204" pitchFamily="50" charset="-128"/>
                  <a:ea typeface="メイリオ" panose="020B0604030504040204" pitchFamily="50" charset="-128"/>
                </a:rPr>
                <a:t>埋設位置を浅くした整備</a:t>
              </a:r>
              <a:endParaRPr lang="ja-JP" altLang="en-US" sz="900" dirty="0">
                <a:latin typeface="メイリオ" panose="020B0604030504040204" pitchFamily="50" charset="-128"/>
                <a:ea typeface="メイリオ" panose="020B0604030504040204" pitchFamily="50" charset="-128"/>
                <a:cs typeface="ＭＳ Ｐゴシック" panose="020B0600070205080204" pitchFamily="50" charset="-128"/>
              </a:endParaRPr>
            </a:p>
          </p:txBody>
        </p:sp>
      </p:grpSp>
      <p:sp>
        <p:nvSpPr>
          <p:cNvPr id="60" name="Text Box 215">
            <a:extLst>
              <a:ext uri="{FF2B5EF4-FFF2-40B4-BE49-F238E27FC236}">
                <a16:creationId xmlns:a16="http://schemas.microsoft.com/office/drawing/2014/main" id="{5EDC07EE-EF0A-4ACB-8CB9-A48B319B95E9}"/>
              </a:ext>
            </a:extLst>
          </p:cNvPr>
          <p:cNvSpPr txBox="1">
            <a:spLocks noChangeArrowheads="1"/>
          </p:cNvSpPr>
          <p:nvPr/>
        </p:nvSpPr>
        <p:spPr bwMode="auto">
          <a:xfrm>
            <a:off x="329775" y="7349099"/>
            <a:ext cx="5770479" cy="562340"/>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ctr" anchorCtr="0" upright="1">
            <a:noAutofit/>
          </a:bodyPr>
          <a:lstStyle/>
          <a:p>
            <a:pPr lvl="0">
              <a:defRPr/>
            </a:pPr>
            <a:r>
              <a:rPr kumimoji="1" lang="ja-JP" altLang="en-US" sz="110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100" b="1" noProof="0" dirty="0">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10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の主な事業路線＞</a:t>
            </a:r>
            <a:endParaRPr kumimoji="1" lang="en-US" altLang="ja-JP" sz="110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国道 </a:t>
            </a:r>
            <a:r>
              <a:rPr kumimoji="1" lang="en-US" altLang="ja-JP" sz="11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176</a:t>
            </a:r>
            <a:r>
              <a:rPr kumimoji="1" lang="ja-JP" altLang="en-US" sz="11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号 （豊中市）、府道 </a:t>
            </a:r>
            <a:r>
              <a:rPr lang="ja-JP" altLang="en-US" sz="1100" kern="100" dirty="0">
                <a:latin typeface="メイリオ" panose="020B0604030504040204" pitchFamily="50" charset="-128"/>
                <a:ea typeface="メイリオ" panose="020B0604030504040204" pitchFamily="50" charset="-128"/>
                <a:cs typeface="メイリオ" panose="020B0604030504040204" pitchFamily="50" charset="-128"/>
              </a:rPr>
              <a:t>大阪高槻京都線</a:t>
            </a:r>
            <a:r>
              <a:rPr kumimoji="1" lang="ja-JP" altLang="en-US" sz="11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（摂津市）、</a:t>
            </a:r>
            <a:r>
              <a:rPr lang="ja-JP" altLang="en-US" sz="1100" kern="100" dirty="0">
                <a:latin typeface="メイリオ" panose="020B0604030504040204" pitchFamily="50" charset="-128"/>
                <a:ea typeface="メイリオ" panose="020B0604030504040204" pitchFamily="50" charset="-128"/>
                <a:cs typeface="メイリオ" panose="020B0604030504040204" pitchFamily="50" charset="-128"/>
              </a:rPr>
              <a:t>国道 </a:t>
            </a:r>
            <a:r>
              <a:rPr lang="en-US" altLang="ja-JP" sz="1100" kern="100" dirty="0">
                <a:latin typeface="メイリオ" panose="020B0604030504040204" pitchFamily="50" charset="-128"/>
                <a:ea typeface="メイリオ" panose="020B0604030504040204" pitchFamily="50" charset="-128"/>
                <a:cs typeface="メイリオ" panose="020B0604030504040204" pitchFamily="50" charset="-128"/>
              </a:rPr>
              <a:t>170</a:t>
            </a:r>
            <a:r>
              <a:rPr lang="ja-JP" altLang="en-US" sz="1100" kern="100" dirty="0">
                <a:latin typeface="メイリオ" panose="020B0604030504040204" pitchFamily="50" charset="-128"/>
                <a:ea typeface="メイリオ" panose="020B0604030504040204" pitchFamily="50" charset="-128"/>
                <a:cs typeface="メイリオ" panose="020B0604030504040204" pitchFamily="50" charset="-128"/>
              </a:rPr>
              <a:t>号 （枚方市）</a:t>
            </a:r>
            <a:endParaRPr lang="en-US" altLang="ja-JP" sz="1100" kern="1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kern="100" dirty="0">
                <a:latin typeface="メイリオ" panose="020B0604030504040204" pitchFamily="50" charset="-128"/>
                <a:ea typeface="メイリオ" panose="020B0604030504040204" pitchFamily="50" charset="-128"/>
                <a:cs typeface="メイリオ" panose="020B0604030504040204" pitchFamily="50" charset="-128"/>
              </a:rPr>
              <a:t>　府道 大阪港八尾線 （八尾市）</a:t>
            </a:r>
            <a:r>
              <a:rPr kumimoji="1" lang="ja-JP" altLang="en-US" sz="11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など</a:t>
            </a:r>
          </a:p>
        </p:txBody>
      </p:sp>
      <p:sp>
        <p:nvSpPr>
          <p:cNvPr id="61" name="テキスト ボックス 1">
            <a:extLst>
              <a:ext uri="{FF2B5EF4-FFF2-40B4-BE49-F238E27FC236}">
                <a16:creationId xmlns:a16="http://schemas.microsoft.com/office/drawing/2014/main" id="{F649A880-7A78-4CF1-AF4C-BC4FA76472A4}"/>
              </a:ext>
            </a:extLst>
          </p:cNvPr>
          <p:cNvSpPr txBox="1">
            <a:spLocks noChangeArrowheads="1"/>
          </p:cNvSpPr>
          <p:nvPr/>
        </p:nvSpPr>
        <p:spPr bwMode="auto">
          <a:xfrm>
            <a:off x="2141107" y="9666067"/>
            <a:ext cx="2880320" cy="255485"/>
          </a:xfrm>
          <a:prstGeom prst="rect">
            <a:avLst/>
          </a:prstGeom>
          <a:noFill/>
          <a:ln w="9525">
            <a:noFill/>
            <a:miter lim="800000"/>
            <a:headEnd/>
            <a:tailEnd/>
          </a:ln>
        </p:spPr>
        <p:txBody>
          <a:bodyPr wrap="square" lIns="92994" tIns="46497" rIns="92994" bIns="4649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無電柱化の事例</a:t>
            </a:r>
            <a:r>
              <a:rPr kumimoji="1" lang="en-US"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国道</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170</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号</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（羽曳野市）</a:t>
            </a:r>
          </a:p>
        </p:txBody>
      </p:sp>
      <p:sp>
        <p:nvSpPr>
          <p:cNvPr id="62" name="右矢印 40">
            <a:extLst>
              <a:ext uri="{FF2B5EF4-FFF2-40B4-BE49-F238E27FC236}">
                <a16:creationId xmlns:a16="http://schemas.microsoft.com/office/drawing/2014/main" id="{F37CC2C7-9D85-425A-992B-807E8C010DC8}"/>
              </a:ext>
            </a:extLst>
          </p:cNvPr>
          <p:cNvSpPr/>
          <p:nvPr/>
        </p:nvSpPr>
        <p:spPr>
          <a:xfrm>
            <a:off x="3351178" y="8613210"/>
            <a:ext cx="375832" cy="568529"/>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63" name="Rectangle 351">
            <a:extLst>
              <a:ext uri="{FF2B5EF4-FFF2-40B4-BE49-F238E27FC236}">
                <a16:creationId xmlns:a16="http://schemas.microsoft.com/office/drawing/2014/main" id="{B97A1A13-0EC0-4071-9A72-826B79BCBA0A}"/>
              </a:ext>
            </a:extLst>
          </p:cNvPr>
          <p:cNvSpPr>
            <a:spLocks noChangeArrowheads="1"/>
          </p:cNvSpPr>
          <p:nvPr/>
        </p:nvSpPr>
        <p:spPr bwMode="auto">
          <a:xfrm>
            <a:off x="940846" y="7965391"/>
            <a:ext cx="1609698" cy="24258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抜柱前</a:t>
            </a:r>
            <a:r>
              <a:rPr lang="en-US" altLang="ja-JP"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Rectangle 351">
            <a:extLst>
              <a:ext uri="{FF2B5EF4-FFF2-40B4-BE49-F238E27FC236}">
                <a16:creationId xmlns:a16="http://schemas.microsoft.com/office/drawing/2014/main" id="{E3DA5440-511F-4667-A810-82F92F28DFAD}"/>
              </a:ext>
            </a:extLst>
          </p:cNvPr>
          <p:cNvSpPr>
            <a:spLocks noChangeArrowheads="1"/>
          </p:cNvSpPr>
          <p:nvPr/>
        </p:nvSpPr>
        <p:spPr bwMode="auto">
          <a:xfrm>
            <a:off x="4248532" y="7989432"/>
            <a:ext cx="1609698" cy="24258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抜柱後</a:t>
            </a:r>
            <a:r>
              <a:rPr lang="en-US" altLang="ja-JP"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1" name="図 40">
            <a:extLst>
              <a:ext uri="{FF2B5EF4-FFF2-40B4-BE49-F238E27FC236}">
                <a16:creationId xmlns:a16="http://schemas.microsoft.com/office/drawing/2014/main" id="{84FEF7BB-5D09-4C0F-8A47-21AFA6F719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8093" y="8141557"/>
            <a:ext cx="2045767" cy="1534325"/>
          </a:xfrm>
          <a:prstGeom prst="rect">
            <a:avLst/>
          </a:prstGeom>
          <a:ln>
            <a:noFill/>
          </a:ln>
        </p:spPr>
      </p:pic>
      <p:pic>
        <p:nvPicPr>
          <p:cNvPr id="42" name="図 41">
            <a:extLst>
              <a:ext uri="{FF2B5EF4-FFF2-40B4-BE49-F238E27FC236}">
                <a16:creationId xmlns:a16="http://schemas.microsoft.com/office/drawing/2014/main" id="{D4D6E92D-82DB-4BA4-A5B1-7D1033993B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83209" y="8136650"/>
            <a:ext cx="2017046" cy="1534325"/>
          </a:xfrm>
          <a:prstGeom prst="rect">
            <a:avLst/>
          </a:prstGeom>
          <a:ln>
            <a:noFill/>
          </a:ln>
        </p:spPr>
      </p:pic>
      <p:pic>
        <p:nvPicPr>
          <p:cNvPr id="4" name="図 3">
            <a:extLst>
              <a:ext uri="{FF2B5EF4-FFF2-40B4-BE49-F238E27FC236}">
                <a16:creationId xmlns:a16="http://schemas.microsoft.com/office/drawing/2014/main" id="{93A545C3-1429-4F31-A716-BB8CED14F69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22601" y="2562071"/>
            <a:ext cx="1541849" cy="1135221"/>
          </a:xfrm>
          <a:prstGeom prst="rect">
            <a:avLst/>
          </a:prstGeom>
        </p:spPr>
      </p:pic>
      <p:sp>
        <p:nvSpPr>
          <p:cNvPr id="37" name="楕円 36">
            <a:extLst>
              <a:ext uri="{FF2B5EF4-FFF2-40B4-BE49-F238E27FC236}">
                <a16:creationId xmlns:a16="http://schemas.microsoft.com/office/drawing/2014/main" id="{37716FF2-55D2-4F0E-B434-9DBD2F6516EF}"/>
              </a:ext>
            </a:extLst>
          </p:cNvPr>
          <p:cNvSpPr/>
          <p:nvPr/>
        </p:nvSpPr>
        <p:spPr>
          <a:xfrm>
            <a:off x="5577747" y="2928392"/>
            <a:ext cx="241038" cy="189863"/>
          </a:xfrm>
          <a:prstGeom prst="ellipse">
            <a:avLst/>
          </a:prstGeom>
          <a:solidFill>
            <a:schemeClr val="bg1">
              <a:lumMod val="75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099281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FF0000"/>
          </a:solidFill>
          <a:prstDash val="dash"/>
        </a:ln>
      </a:spPr>
      <a:bodyPr rtlCol="0" anchor="ctr"/>
      <a:lstStyle>
        <a:defPPr algn="ctr">
          <a:defRPr kumimoji="1" sz="1400" dirty="0">
            <a:solidFill>
              <a:srgbClr val="FF0000"/>
            </a:solidFill>
            <a:latin typeface="HG丸ｺﾞｼｯｸM-PRO" panose="020F0600000000000000" pitchFamily="50" charset="-128"/>
            <a:ea typeface="HG丸ｺﾞｼｯｸM-PRO" panose="020F06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A329BE-0AA6-4DC4-8712-5F66E4D03EB5}">
  <ds:schemaRefs>
    <ds:schemaRef ds:uri="http://purl.org/dc/elements/1.1/"/>
    <ds:schemaRef ds:uri="http://schemas.microsoft.com/office/2006/documentManagement/types"/>
    <ds:schemaRef ds:uri="http://purl.org/dc/terms/"/>
    <ds:schemaRef ds:uri="4e21aece-359b-4e6f-8f54-c70e1e237c6a"/>
    <ds:schemaRef ds:uri="http://purl.org/dc/dcmitype/"/>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6568E6A8-6F00-4196-8A67-644B48AEF07B}">
  <ds:schemaRefs>
    <ds:schemaRef ds:uri="http://schemas.microsoft.com/sharepoint/v3/contenttype/forms"/>
  </ds:schemaRefs>
</ds:datastoreItem>
</file>

<file path=customXml/itemProps3.xml><?xml version="1.0" encoding="utf-8"?>
<ds:datastoreItem xmlns:ds="http://schemas.openxmlformats.org/officeDocument/2006/customXml" ds:itemID="{EF751BA1-F25A-43C5-8E75-5EF9D7DFE4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33882</TotalTime>
  <Words>945</Words>
  <Application>Microsoft Office PowerPoint</Application>
  <PresentationFormat>A4 210 x 297 mm</PresentationFormat>
  <Paragraphs>72</Paragraphs>
  <Slides>2</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BIZ UDPゴシック</vt:lpstr>
      <vt:lpstr>HG丸ｺﾞｼｯｸM-PRO</vt:lpstr>
      <vt:lpstr>Meiryo UI</vt:lpstr>
      <vt:lpstr>メイリオ</vt:lpstr>
      <vt:lpstr>Arial</vt:lpstr>
      <vt:lpstr>Calibri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中野　裕介</cp:lastModifiedBy>
  <cp:revision>1728</cp:revision>
  <cp:lastPrinted>2026-03-10T04:57:36Z</cp:lastPrinted>
  <dcterms:created xsi:type="dcterms:W3CDTF">2015-03-03T10:39:59Z</dcterms:created>
  <dcterms:modified xsi:type="dcterms:W3CDTF">2026-05-22T09:53:59Z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