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7"/>
  </p:notesMasterIdLst>
  <p:handoutMasterIdLst>
    <p:handoutMasterId r:id="rId8"/>
  </p:handoutMasterIdLst>
  <p:sldIdLst>
    <p:sldId id="536" r:id="rId5"/>
    <p:sldId id="535"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溝内　咲子" initials="溝内　咲子" lastIdx="7" clrIdx="0">
    <p:extLst>
      <p:ext uri="{19B8F6BF-5375-455C-9EA6-DF929625EA0E}">
        <p15:presenceInfo xmlns:p15="http://schemas.microsoft.com/office/powerpoint/2012/main" userId="S::MizochiS@lan.pref.osaka.jp::1175b10d-7719-4dc0-b0dc-37922d059e62" providerId="AD"/>
      </p:ext>
    </p:extLst>
  </p:cmAuthor>
  <p:cmAuthor id="2" name="上田　久志" initials="上田　久志" lastIdx="4" clrIdx="1">
    <p:extLst>
      <p:ext uri="{19B8F6BF-5375-455C-9EA6-DF929625EA0E}">
        <p15:presenceInfo xmlns:p15="http://schemas.microsoft.com/office/powerpoint/2012/main" userId="S::UedaHis@lan.pref.osaka.jp::9a6f4b61-bb13-47b2-8220-6894e63f2d8e" providerId="AD"/>
      </p:ext>
    </p:extLst>
  </p:cmAuthor>
  <p:cmAuthor id="3" name="井上　悠真" initials="井上　悠真" lastIdx="1" clrIdx="2">
    <p:extLst>
      <p:ext uri="{19B8F6BF-5375-455C-9EA6-DF929625EA0E}">
        <p15:presenceInfo xmlns:p15="http://schemas.microsoft.com/office/powerpoint/2012/main" userId="S::InoueYum@lan.pref.osaka.jp::21d60823-d2db-4899-b238-e56e292e2b5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0A1"/>
    <a:srgbClr val="FFCCCC"/>
    <a:srgbClr val="FED6CE"/>
    <a:srgbClr val="767171"/>
    <a:srgbClr val="59CC8D"/>
    <a:srgbClr val="4FB683"/>
    <a:srgbClr val="3CDC8B"/>
    <a:srgbClr val="14DC8B"/>
    <a:srgbClr val="00DC64"/>
    <a:srgbClr val="00D6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785" autoAdjust="0"/>
    <p:restoredTop sz="96395" autoAdjust="0"/>
  </p:normalViewPr>
  <p:slideViewPr>
    <p:cSldViewPr>
      <p:cViewPr varScale="1">
        <p:scale>
          <a:sx n="76" d="100"/>
          <a:sy n="76" d="100"/>
        </p:scale>
        <p:origin x="3624" y="102"/>
      </p:cViewPr>
      <p:guideLst>
        <p:guide orient="horz" pos="3120"/>
        <p:guide pos="216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p:cViewPr varScale="1">
        <p:scale>
          <a:sx n="52" d="100"/>
          <a:sy n="52" d="100"/>
        </p:scale>
        <p:origin x="-2934" y="-90"/>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10.19.46.21\&#35336;&#30011;g&#23554;&#29992;\003%20&#22269;&#23478;&#35201;&#26395;&#12289;&#20104;&#31639;&#35201;&#27714;&#12289;&#20107;&#26989;&#31561;&#12398;&#23460;&#20869;&#12392;&#12426;&#12414;&#12392;&#12417;\03%20&#26045;&#31574;&#12398;&#12509;&#12452;&#12531;&#12488;\2026&#12288;&#26045;&#31574;&#12398;&#12509;&#12452;&#12531;&#12488;\00_&#26681;&#25312;&#36039;&#26009;\02_&#22269;&#12539;&#37117;&#36947;&#24220;&#30476;&#36947;&#12398;&#25972;&#20633;&#29575;\&#26681;&#25312;&#65289;&#22269;&#12539;&#37117;&#36947;&#24220;&#30476;&#36947;&#12398;&#25972;&#20633;&#29575;.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Pt>
            <c:idx val="0"/>
            <c:invertIfNegative val="0"/>
            <c:bubble3D val="0"/>
            <c:spPr>
              <a:solidFill>
                <a:srgbClr val="FFFF00"/>
              </a:solidFill>
              <a:ln>
                <a:solidFill>
                  <a:schemeClr val="tx1"/>
                </a:solidFill>
              </a:ln>
              <a:effectLst/>
            </c:spPr>
            <c:extLst>
              <c:ext xmlns:c16="http://schemas.microsoft.com/office/drawing/2014/chart" uri="{C3380CC4-5D6E-409C-BE32-E72D297353CC}">
                <c16:uniqueId val="{00000001-DFA2-49B6-ADA0-5E5A711AF376}"/>
              </c:ext>
            </c:extLst>
          </c:dPt>
          <c:dPt>
            <c:idx val="1"/>
            <c:invertIfNegative val="0"/>
            <c:bubble3D val="0"/>
            <c:spPr>
              <a:solidFill>
                <a:srgbClr val="FFFF00"/>
              </a:solidFill>
              <a:ln>
                <a:solidFill>
                  <a:schemeClr val="tx1"/>
                </a:solidFill>
              </a:ln>
              <a:effectLst/>
            </c:spPr>
            <c:extLst>
              <c:ext xmlns:c16="http://schemas.microsoft.com/office/drawing/2014/chart" uri="{C3380CC4-5D6E-409C-BE32-E72D297353CC}">
                <c16:uniqueId val="{00000003-DFA2-49B6-ADA0-5E5A711AF376}"/>
              </c:ext>
            </c:extLst>
          </c:dPt>
          <c:dPt>
            <c:idx val="2"/>
            <c:invertIfNegative val="0"/>
            <c:bubble3D val="0"/>
            <c:spPr>
              <a:solidFill>
                <a:srgbClr val="FFFF00"/>
              </a:solidFill>
              <a:ln>
                <a:solidFill>
                  <a:schemeClr val="tx1"/>
                </a:solidFill>
              </a:ln>
              <a:effectLst/>
            </c:spPr>
            <c:extLst>
              <c:ext xmlns:c16="http://schemas.microsoft.com/office/drawing/2014/chart" uri="{C3380CC4-5D6E-409C-BE32-E72D297353CC}">
                <c16:uniqueId val="{00000005-DFA2-49B6-ADA0-5E5A711AF376}"/>
              </c:ext>
            </c:extLst>
          </c:dPt>
          <c:dPt>
            <c:idx val="3"/>
            <c:invertIfNegative val="0"/>
            <c:bubble3D val="0"/>
            <c:spPr>
              <a:solidFill>
                <a:srgbClr val="FF0000"/>
              </a:solidFill>
              <a:ln>
                <a:solidFill>
                  <a:sysClr val="windowText" lastClr="000000"/>
                </a:solidFill>
              </a:ln>
              <a:effectLst/>
            </c:spPr>
            <c:extLst>
              <c:ext xmlns:c16="http://schemas.microsoft.com/office/drawing/2014/chart" uri="{C3380CC4-5D6E-409C-BE32-E72D297353CC}">
                <c16:uniqueId val="{00000007-DFA2-49B6-ADA0-5E5A711AF376}"/>
              </c:ext>
            </c:extLst>
          </c:dPt>
          <c:dPt>
            <c:idx val="4"/>
            <c:invertIfNegative val="0"/>
            <c:bubble3D val="0"/>
            <c:spPr>
              <a:solidFill>
                <a:srgbClr val="FFFF00"/>
              </a:solidFill>
              <a:ln>
                <a:solidFill>
                  <a:schemeClr val="tx1"/>
                </a:solidFill>
              </a:ln>
              <a:effectLst/>
            </c:spPr>
            <c:extLst>
              <c:ext xmlns:c16="http://schemas.microsoft.com/office/drawing/2014/chart" uri="{C3380CC4-5D6E-409C-BE32-E72D297353CC}">
                <c16:uniqueId val="{00000009-DFA2-49B6-ADA0-5E5A711AF376}"/>
              </c:ext>
            </c:extLst>
          </c:dPt>
          <c:dPt>
            <c:idx val="5"/>
            <c:invertIfNegative val="0"/>
            <c:bubble3D val="0"/>
            <c:spPr>
              <a:solidFill>
                <a:srgbClr val="FFFF00"/>
              </a:solidFill>
              <a:ln>
                <a:solidFill>
                  <a:schemeClr val="tx1"/>
                </a:solidFill>
              </a:ln>
              <a:effectLst/>
            </c:spPr>
            <c:extLst>
              <c:ext xmlns:c16="http://schemas.microsoft.com/office/drawing/2014/chart" uri="{C3380CC4-5D6E-409C-BE32-E72D297353CC}">
                <c16:uniqueId val="{0000000B-DFA2-49B6-ADA0-5E5A711AF376}"/>
              </c:ext>
            </c:extLst>
          </c:dPt>
          <c:dPt>
            <c:idx val="6"/>
            <c:invertIfNegative val="0"/>
            <c:bubble3D val="0"/>
            <c:spPr>
              <a:solidFill>
                <a:srgbClr val="FFFF00"/>
              </a:solidFill>
              <a:ln>
                <a:solidFill>
                  <a:schemeClr val="tx1"/>
                </a:solidFill>
              </a:ln>
              <a:effectLst/>
            </c:spPr>
            <c:extLst>
              <c:ext xmlns:c16="http://schemas.microsoft.com/office/drawing/2014/chart" uri="{C3380CC4-5D6E-409C-BE32-E72D297353CC}">
                <c16:uniqueId val="{0000000D-DFA2-49B6-ADA0-5E5A711AF376}"/>
              </c:ext>
            </c:extLst>
          </c:dPt>
          <c:dPt>
            <c:idx val="7"/>
            <c:invertIfNegative val="0"/>
            <c:bubble3D val="0"/>
            <c:spPr>
              <a:solidFill>
                <a:srgbClr val="FFFF00"/>
              </a:solidFill>
              <a:ln>
                <a:solidFill>
                  <a:schemeClr val="tx1"/>
                </a:solidFill>
              </a:ln>
              <a:effectLst/>
            </c:spPr>
            <c:extLst>
              <c:ext xmlns:c16="http://schemas.microsoft.com/office/drawing/2014/chart" uri="{C3380CC4-5D6E-409C-BE32-E72D297353CC}">
                <c16:uniqueId val="{0000000F-DFA2-49B6-ADA0-5E5A711AF376}"/>
              </c:ext>
            </c:extLst>
          </c:dPt>
          <c:dPt>
            <c:idx val="8"/>
            <c:invertIfNegative val="0"/>
            <c:bubble3D val="0"/>
            <c:spPr>
              <a:solidFill>
                <a:srgbClr val="FFFF00"/>
              </a:solidFill>
              <a:ln>
                <a:solidFill>
                  <a:schemeClr val="tx1"/>
                </a:solidFill>
              </a:ln>
              <a:effectLst/>
            </c:spPr>
            <c:extLst>
              <c:ext xmlns:c16="http://schemas.microsoft.com/office/drawing/2014/chart" uri="{C3380CC4-5D6E-409C-BE32-E72D297353CC}">
                <c16:uniqueId val="{00000011-DFA2-49B6-ADA0-5E5A711AF376}"/>
              </c:ext>
            </c:extLst>
          </c:dPt>
          <c:dPt>
            <c:idx val="9"/>
            <c:invertIfNegative val="0"/>
            <c:bubble3D val="0"/>
            <c:spPr>
              <a:solidFill>
                <a:srgbClr val="FFFF00"/>
              </a:solidFill>
              <a:ln>
                <a:solidFill>
                  <a:schemeClr val="tx1"/>
                </a:solidFill>
              </a:ln>
              <a:effectLst/>
            </c:spPr>
            <c:extLst>
              <c:ext xmlns:c16="http://schemas.microsoft.com/office/drawing/2014/chart" uri="{C3380CC4-5D6E-409C-BE32-E72D297353CC}">
                <c16:uniqueId val="{00000013-DFA2-49B6-ADA0-5E5A711AF376}"/>
              </c:ext>
            </c:extLst>
          </c:dPt>
          <c:dPt>
            <c:idx val="10"/>
            <c:invertIfNegative val="0"/>
            <c:bubble3D val="0"/>
            <c:spPr>
              <a:solidFill>
                <a:srgbClr val="0070C0"/>
              </a:solidFill>
              <a:ln>
                <a:solidFill>
                  <a:schemeClr val="tx1"/>
                </a:solidFill>
              </a:ln>
              <a:effectLst/>
            </c:spPr>
            <c:extLst>
              <c:ext xmlns:c16="http://schemas.microsoft.com/office/drawing/2014/chart" uri="{C3380CC4-5D6E-409C-BE32-E72D297353CC}">
                <c16:uniqueId val="{00000015-DFA2-49B6-ADA0-5E5A711AF376}"/>
              </c:ext>
            </c:extLst>
          </c:dPt>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'2025統計年報（令和5年度末）'!$B$3:$B$13</c:f>
              <c:strCache>
                <c:ptCount val="11"/>
                <c:pt idx="0">
                  <c:v>北海道</c:v>
                </c:pt>
                <c:pt idx="1">
                  <c:v>東京都</c:v>
                </c:pt>
                <c:pt idx="2">
                  <c:v>愛知県</c:v>
                </c:pt>
                <c:pt idx="3">
                  <c:v>大阪府</c:v>
                </c:pt>
                <c:pt idx="4">
                  <c:v>福井県</c:v>
                </c:pt>
                <c:pt idx="5">
                  <c:v>滋賀県</c:v>
                </c:pt>
                <c:pt idx="6">
                  <c:v>京都府</c:v>
                </c:pt>
                <c:pt idx="7">
                  <c:v>兵庫県</c:v>
                </c:pt>
                <c:pt idx="8">
                  <c:v>奈良県</c:v>
                </c:pt>
                <c:pt idx="9">
                  <c:v>和歌山県</c:v>
                </c:pt>
                <c:pt idx="10">
                  <c:v>全国平均</c:v>
                </c:pt>
              </c:strCache>
            </c:strRef>
          </c:cat>
          <c:val>
            <c:numRef>
              <c:f>'2025統計年報（令和5年度末）'!$C$3:$C$13</c:f>
              <c:numCache>
                <c:formatCode>[&gt;0]#,##0.0;"-"</c:formatCode>
                <c:ptCount val="11"/>
                <c:pt idx="0">
                  <c:v>92.3</c:v>
                </c:pt>
                <c:pt idx="1">
                  <c:v>51.7</c:v>
                </c:pt>
                <c:pt idx="2">
                  <c:v>64.2</c:v>
                </c:pt>
                <c:pt idx="3">
                  <c:v>54</c:v>
                </c:pt>
                <c:pt idx="4">
                  <c:v>58.9</c:v>
                </c:pt>
                <c:pt idx="5">
                  <c:v>57.5</c:v>
                </c:pt>
                <c:pt idx="6">
                  <c:v>59.6</c:v>
                </c:pt>
                <c:pt idx="7">
                  <c:v>60.4</c:v>
                </c:pt>
                <c:pt idx="8">
                  <c:v>37.299999999999997</c:v>
                </c:pt>
                <c:pt idx="9">
                  <c:v>46.4</c:v>
                </c:pt>
                <c:pt idx="10">
                  <c:v>64.400000000000006</c:v>
                </c:pt>
              </c:numCache>
            </c:numRef>
          </c:val>
          <c:extLst>
            <c:ext xmlns:c16="http://schemas.microsoft.com/office/drawing/2014/chart" uri="{C3380CC4-5D6E-409C-BE32-E72D297353CC}">
              <c16:uniqueId val="{00000016-DFA2-49B6-ADA0-5E5A711AF376}"/>
            </c:ext>
          </c:extLst>
        </c:ser>
        <c:dLbls>
          <c:dLblPos val="outEnd"/>
          <c:showLegendKey val="0"/>
          <c:showVal val="1"/>
          <c:showCatName val="0"/>
          <c:showSerName val="0"/>
          <c:showPercent val="0"/>
          <c:showBubbleSize val="0"/>
        </c:dLbls>
        <c:gapWidth val="103"/>
        <c:overlap val="-55"/>
        <c:axId val="408709311"/>
        <c:axId val="408718463"/>
      </c:barChart>
      <c:catAx>
        <c:axId val="4087093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408718463"/>
        <c:crosses val="autoZero"/>
        <c:auto val="1"/>
        <c:lblAlgn val="ctr"/>
        <c:lblOffset val="100"/>
        <c:noMultiLvlLbl val="0"/>
      </c:catAx>
      <c:valAx>
        <c:axId val="408718463"/>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700" b="1" i="0" u="none" strike="noStrike" kern="1200" baseline="0">
                <a:solidFill>
                  <a:schemeClr val="tx1"/>
                </a:solidFill>
                <a:latin typeface="メイリオ" panose="020B0604030504040204" pitchFamily="50" charset="-128"/>
                <a:ea typeface="メイリオ" panose="020B0604030504040204" pitchFamily="50" charset="-128"/>
                <a:cs typeface="+mn-cs"/>
              </a:defRPr>
            </a:pPr>
            <a:endParaRPr lang="ja-JP"/>
          </a:p>
        </c:txPr>
        <c:crossAx val="40870931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7" y="9"/>
            <a:ext cx="2949575" cy="496888"/>
          </a:xfrm>
          <a:prstGeom prst="rect">
            <a:avLst/>
          </a:prstGeom>
        </p:spPr>
        <p:txBody>
          <a:bodyPr vert="horz" lIns="91317" tIns="45661" rIns="91317" bIns="45661"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59" y="9"/>
            <a:ext cx="2949575" cy="496888"/>
          </a:xfrm>
          <a:prstGeom prst="rect">
            <a:avLst/>
          </a:prstGeom>
        </p:spPr>
        <p:txBody>
          <a:bodyPr vert="horz" lIns="91317" tIns="45661" rIns="91317" bIns="45661" rtlCol="0"/>
          <a:lstStyle>
            <a:lvl1pPr algn="r">
              <a:defRPr sz="1200"/>
            </a:lvl1pPr>
          </a:lstStyle>
          <a:p>
            <a:fld id="{D6E1D015-2EA0-4B61-B928-CBD8A0062C15}" type="datetimeFigureOut">
              <a:rPr kumimoji="1" lang="ja-JP" altLang="en-US" smtClean="0"/>
              <a:t>2026/5/22</a:t>
            </a:fld>
            <a:endParaRPr kumimoji="1" lang="ja-JP" altLang="en-US"/>
          </a:p>
        </p:txBody>
      </p:sp>
      <p:sp>
        <p:nvSpPr>
          <p:cNvPr id="4" name="フッター プレースホルダー 3"/>
          <p:cNvSpPr>
            <a:spLocks noGrp="1"/>
          </p:cNvSpPr>
          <p:nvPr>
            <p:ph type="ftr" sz="quarter" idx="2"/>
          </p:nvPr>
        </p:nvSpPr>
        <p:spPr>
          <a:xfrm>
            <a:off x="17" y="9440864"/>
            <a:ext cx="2949575" cy="496887"/>
          </a:xfrm>
          <a:prstGeom prst="rect">
            <a:avLst/>
          </a:prstGeom>
        </p:spPr>
        <p:txBody>
          <a:bodyPr vert="horz" lIns="91317" tIns="45661" rIns="91317" bIns="45661"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59" y="9440864"/>
            <a:ext cx="2949575" cy="496887"/>
          </a:xfrm>
          <a:prstGeom prst="rect">
            <a:avLst/>
          </a:prstGeom>
        </p:spPr>
        <p:txBody>
          <a:bodyPr vert="horz" lIns="91317" tIns="45661" rIns="91317" bIns="45661" rtlCol="0" anchor="b"/>
          <a:lstStyle>
            <a:lvl1pPr algn="r">
              <a:defRPr sz="1200"/>
            </a:lvl1pPr>
          </a:lstStyle>
          <a:p>
            <a:fld id="{919A1E07-5B6E-44D4-AB6D-6443BDAEC678}" type="slidenum">
              <a:rPr kumimoji="1" lang="ja-JP" altLang="en-US" smtClean="0"/>
              <a:t>‹#›</a:t>
            </a:fld>
            <a:endParaRPr kumimoji="1" lang="ja-JP" altLang="en-US"/>
          </a:p>
        </p:txBody>
      </p:sp>
    </p:spTree>
    <p:extLst>
      <p:ext uri="{BB962C8B-B14F-4D97-AF65-F5344CB8AC3E}">
        <p14:creationId xmlns:p14="http://schemas.microsoft.com/office/powerpoint/2010/main" val="2738283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22"/>
            <a:ext cx="2949790" cy="496967"/>
          </a:xfrm>
          <a:prstGeom prst="rect">
            <a:avLst/>
          </a:prstGeom>
        </p:spPr>
        <p:txBody>
          <a:bodyPr vert="horz" lIns="91317" tIns="45661" rIns="91317" bIns="4566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8" y="22"/>
            <a:ext cx="2949790" cy="496967"/>
          </a:xfrm>
          <a:prstGeom prst="rect">
            <a:avLst/>
          </a:prstGeom>
        </p:spPr>
        <p:txBody>
          <a:bodyPr vert="horz" lIns="91317" tIns="45661" rIns="91317" bIns="45661" rtlCol="0"/>
          <a:lstStyle>
            <a:lvl1pPr algn="r">
              <a:defRPr sz="1200"/>
            </a:lvl1pPr>
          </a:lstStyle>
          <a:p>
            <a:fld id="{96320395-F39B-42D7-9562-8242D79D344F}" type="datetimeFigureOut">
              <a:rPr kumimoji="1" lang="ja-JP" altLang="en-US" smtClean="0"/>
              <a:t>2026/5/22</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317" tIns="45661" rIns="91317" bIns="45661"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17" tIns="45661" rIns="91317" bIns="4566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672"/>
            <a:ext cx="2949790" cy="496967"/>
          </a:xfrm>
          <a:prstGeom prst="rect">
            <a:avLst/>
          </a:prstGeom>
        </p:spPr>
        <p:txBody>
          <a:bodyPr vert="horz" lIns="91317" tIns="45661" rIns="91317" bIns="4566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8" y="9440672"/>
            <a:ext cx="2949790" cy="496967"/>
          </a:xfrm>
          <a:prstGeom prst="rect">
            <a:avLst/>
          </a:prstGeom>
        </p:spPr>
        <p:txBody>
          <a:bodyPr vert="horz" lIns="91317" tIns="45661" rIns="91317" bIns="45661" rtlCol="0" anchor="b"/>
          <a:lstStyle>
            <a:lvl1pPr algn="r">
              <a:defRPr sz="1200"/>
            </a:lvl1pPr>
          </a:lstStyle>
          <a:p>
            <a:fld id="{5B8A2593-B831-4156-887D-9FC9ED896D3D}" type="slidenum">
              <a:rPr kumimoji="1" lang="ja-JP" altLang="en-US" smtClean="0"/>
              <a:t>‹#›</a:t>
            </a:fld>
            <a:endParaRPr kumimoji="1" lang="ja-JP" altLang="en-US"/>
          </a:p>
        </p:txBody>
      </p:sp>
    </p:spTree>
    <p:extLst>
      <p:ext uri="{BB962C8B-B14F-4D97-AF65-F5344CB8AC3E}">
        <p14:creationId xmlns:p14="http://schemas.microsoft.com/office/powerpoint/2010/main" val="2804779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7"/>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6" name="スライド番号プレースホルダー 5"/>
          <p:cNvSpPr>
            <a:spLocks noGrp="1"/>
          </p:cNvSpPr>
          <p:nvPr>
            <p:ph type="sldNum" sz="quarter" idx="12"/>
          </p:nvPr>
        </p:nvSpPr>
        <p:spPr>
          <a:xfrm>
            <a:off x="5861248" y="9610177"/>
            <a:ext cx="1600200" cy="527402"/>
          </a:xfrm>
          <a:prstGeom prst="rect">
            <a:avLst/>
          </a:prstGeom>
        </p:spPr>
        <p:txBody>
          <a:bodyPr/>
          <a:lstStyle/>
          <a:p>
            <a:fld id="{8222FFE1-49D9-434A-9603-2EC61656C55C}" type="slidenum">
              <a:rPr kumimoji="1" lang="ja-JP" altLang="en-US" smtClean="0"/>
              <a:t>‹#›</a:t>
            </a:fld>
            <a:endParaRPr kumimoji="1" lang="ja-JP" altLang="en-US"/>
          </a:p>
        </p:txBody>
      </p:sp>
    </p:spTree>
    <p:extLst>
      <p:ext uri="{BB962C8B-B14F-4D97-AF65-F5344CB8AC3E}">
        <p14:creationId xmlns:p14="http://schemas.microsoft.com/office/powerpoint/2010/main" val="3218812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12"/>
          </p:nvPr>
        </p:nvSpPr>
        <p:spPr>
          <a:xfrm>
            <a:off x="0" y="9610177"/>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46275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29698"/>
            <a:ext cx="1157288" cy="1126807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57176" y="529698"/>
            <a:ext cx="3357563" cy="1126807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12"/>
          </p:nvPr>
        </p:nvSpPr>
        <p:spPr>
          <a:xfrm>
            <a:off x="0" y="9610177"/>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1513262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1228460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9"/>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7"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256313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57176" y="3081869"/>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28908" y="3081869"/>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4072840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6"/>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6"/>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3048919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スライド番号プレースホルダー 5"/>
          <p:cNvSpPr>
            <a:spLocks noGrp="1"/>
          </p:cNvSpPr>
          <p:nvPr>
            <p:ph type="sldNum" sz="quarter" idx="12"/>
          </p:nvPr>
        </p:nvSpPr>
        <p:spPr>
          <a:xfrm>
            <a:off x="0" y="9538170"/>
            <a:ext cx="6858000" cy="527402"/>
          </a:xfrm>
          <a:prstGeom prst="rect">
            <a:avLst/>
          </a:prstGeom>
        </p:spPr>
        <p:txBody>
          <a:bodyPr/>
          <a:lstStyle>
            <a:lvl1pPr algn="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3593597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5"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dirty="0"/>
          </a:p>
        </p:txBody>
      </p:sp>
    </p:spTree>
    <p:extLst>
      <p:ext uri="{BB962C8B-B14F-4D97-AF65-F5344CB8AC3E}">
        <p14:creationId xmlns:p14="http://schemas.microsoft.com/office/powerpoint/2010/main" val="2846400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9"/>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96" y="394411"/>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8"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2603725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5"/>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7"/>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8" name="スライド番号プレースホルダー 5"/>
          <p:cNvSpPr>
            <a:spLocks noGrp="1"/>
          </p:cNvSpPr>
          <p:nvPr>
            <p:ph type="sldNum" sz="quarter" idx="12"/>
          </p:nvPr>
        </p:nvSpPr>
        <p:spPr>
          <a:xfrm>
            <a:off x="0" y="9633524"/>
            <a:ext cx="6858000" cy="527402"/>
          </a:xfrm>
          <a:prstGeom prst="rect">
            <a:avLst/>
          </a:prstGeom>
        </p:spPr>
        <p:txBody>
          <a:bodyPr/>
          <a:lstStyle>
            <a:lvl1pPr algn="ctr">
              <a:defRPr/>
            </a:lvl1pPr>
          </a:lstStyle>
          <a:p>
            <a:fld id="{8222FFE1-49D9-434A-9603-2EC61656C55C}" type="slidenum">
              <a:rPr lang="ja-JP" altLang="en-US" smtClean="0"/>
              <a:pPr/>
              <a:t>‹#›</a:t>
            </a:fld>
            <a:endParaRPr lang="ja-JP" altLang="en-US"/>
          </a:p>
        </p:txBody>
      </p:sp>
    </p:spTree>
    <p:extLst>
      <p:ext uri="{BB962C8B-B14F-4D97-AF65-F5344CB8AC3E}">
        <p14:creationId xmlns:p14="http://schemas.microsoft.com/office/powerpoint/2010/main" val="4259665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6"/>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ー 5"/>
          <p:cNvSpPr>
            <a:spLocks noGrp="1"/>
          </p:cNvSpPr>
          <p:nvPr>
            <p:ph type="sldNum" sz="quarter" idx="4"/>
          </p:nvPr>
        </p:nvSpPr>
        <p:spPr>
          <a:xfrm>
            <a:off x="99392" y="9633524"/>
            <a:ext cx="6858000" cy="527402"/>
          </a:xfrm>
          <a:prstGeom prst="rect">
            <a:avLst/>
          </a:prstGeom>
        </p:spPr>
        <p:txBody>
          <a:bodyPr/>
          <a:lstStyle>
            <a:lvl1pPr algn="ctr">
              <a:defRPr/>
            </a:lvl1pPr>
          </a:lstStyle>
          <a:p>
            <a:pPr algn="r"/>
            <a:fld id="{8222FFE1-49D9-434A-9603-2EC61656C55C}" type="slidenum">
              <a:rPr lang="ja-JP" altLang="en-US" smtClean="0"/>
              <a:pPr algn="r"/>
              <a:t>‹#›</a:t>
            </a:fld>
            <a:endParaRPr lang="ja-JP" altLang="en-US" dirty="0"/>
          </a:p>
        </p:txBody>
      </p:sp>
      <p:sp>
        <p:nvSpPr>
          <p:cNvPr id="8" name="フッター プレースホルダー 7"/>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Tree>
    <p:extLst>
      <p:ext uri="{BB962C8B-B14F-4D97-AF65-F5344CB8AC3E}">
        <p14:creationId xmlns:p14="http://schemas.microsoft.com/office/powerpoint/2010/main" val="444874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メモ 5"/>
          <p:cNvSpPr/>
          <p:nvPr/>
        </p:nvSpPr>
        <p:spPr>
          <a:xfrm>
            <a:off x="239348" y="3166320"/>
            <a:ext cx="2448273" cy="275481"/>
          </a:xfrm>
          <a:prstGeom prst="foldedCorne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国・都道府県道の整備率</a:t>
            </a:r>
          </a:p>
        </p:txBody>
      </p:sp>
      <p:sp>
        <p:nvSpPr>
          <p:cNvPr id="11" name="Text Box 270"/>
          <p:cNvSpPr txBox="1">
            <a:spLocks noChangeArrowheads="1"/>
          </p:cNvSpPr>
          <p:nvPr/>
        </p:nvSpPr>
        <p:spPr bwMode="auto">
          <a:xfrm>
            <a:off x="3861048" y="5601488"/>
            <a:ext cx="1398152" cy="216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出典：道路統計年報</a:t>
            </a:r>
            <a:r>
              <a:rPr kumimoji="1" lang="en-US" altLang="ja-JP"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2025</a:t>
            </a:r>
          </a:p>
        </p:txBody>
      </p:sp>
      <p:sp>
        <p:nvSpPr>
          <p:cNvPr id="12" name="Text Box 270"/>
          <p:cNvSpPr txBox="1">
            <a:spLocks noChangeArrowheads="1"/>
          </p:cNvSpPr>
          <p:nvPr/>
        </p:nvSpPr>
        <p:spPr bwMode="auto">
          <a:xfrm>
            <a:off x="2553370" y="3497981"/>
            <a:ext cx="1388783" cy="107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marL="0" marR="136525" lvl="0" indent="0" algn="r" defTabSz="914400" rtl="0" eaLnBrk="1" fontAlgn="base" latinLnBrk="0" hangingPunct="1">
              <a:lnSpc>
                <a:spcPct val="100000"/>
              </a:lnSpc>
              <a:spcBef>
                <a:spcPct val="0"/>
              </a:spcBef>
              <a:spcAft>
                <a:spcPct val="0"/>
              </a:spcAft>
              <a:buClrTx/>
              <a:buSzTx/>
              <a:buFontTx/>
              <a:buNone/>
              <a:tabLst/>
              <a:defRPr/>
            </a:pPr>
            <a:endParaRPr kumimoji="1" lang="ja-JP"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Text Box 270"/>
          <p:cNvSpPr txBox="1">
            <a:spLocks noChangeArrowheads="1"/>
          </p:cNvSpPr>
          <p:nvPr/>
        </p:nvSpPr>
        <p:spPr bwMode="auto">
          <a:xfrm>
            <a:off x="2041153" y="3437711"/>
            <a:ext cx="1765300" cy="212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marL="0" marR="136525" lvl="0" indent="0" algn="r" defTabSz="914400" rtl="0" eaLnBrk="1" fontAlgn="base" latinLnBrk="0" hangingPunct="1">
              <a:lnSpc>
                <a:spcPct val="100000"/>
              </a:lnSpc>
              <a:spcBef>
                <a:spcPct val="0"/>
              </a:spcBef>
              <a:spcAft>
                <a:spcPct val="0"/>
              </a:spcAft>
              <a:buClrTx/>
              <a:buSzTx/>
              <a:buFontTx/>
              <a:buNone/>
              <a:tabLst/>
              <a:defRPr/>
            </a:pPr>
            <a:r>
              <a:rPr kumimoji="1" lang="ja-JP" altLang="en-US" sz="7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令和６年</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３</a:t>
            </a:r>
            <a:r>
              <a:rPr kumimoji="1" lang="ja-JP" altLang="en-US" sz="7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31</a:t>
            </a:r>
            <a:r>
              <a:rPr kumimoji="1" lang="ja-JP" altLang="en-US" sz="7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日現在</a:t>
            </a:r>
            <a:endParaRPr kumimoji="1" lang="ja-JP" altLang="ja-JP" sz="7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角丸四角形 32"/>
          <p:cNvSpPr/>
          <p:nvPr/>
        </p:nvSpPr>
        <p:spPr>
          <a:xfrm>
            <a:off x="116632" y="56460"/>
            <a:ext cx="6640102" cy="36004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道路の整備状況</a:t>
            </a:r>
          </a:p>
        </p:txBody>
      </p:sp>
      <p:sp>
        <p:nvSpPr>
          <p:cNvPr id="32" name="メモ 31"/>
          <p:cNvSpPr/>
          <p:nvPr/>
        </p:nvSpPr>
        <p:spPr>
          <a:xfrm>
            <a:off x="239348" y="6255640"/>
            <a:ext cx="2448273" cy="275481"/>
          </a:xfrm>
          <a:prstGeom prst="foldedCorne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都市計画道路</a:t>
            </a:r>
          </a:p>
        </p:txBody>
      </p:sp>
      <p:sp>
        <p:nvSpPr>
          <p:cNvPr id="34" name="Text Box 304"/>
          <p:cNvSpPr txBox="1">
            <a:spLocks noChangeArrowheads="1"/>
          </p:cNvSpPr>
          <p:nvPr/>
        </p:nvSpPr>
        <p:spPr bwMode="auto">
          <a:xfrm>
            <a:off x="-178917" y="8313137"/>
            <a:ext cx="6032128"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457200" marR="0" lvl="1" indent="0" algn="just" defTabSz="914400" rtl="0" eaLnBrk="1" fontAlgn="base" latinLnBrk="0" hangingPunct="1">
              <a:lnSpc>
                <a:spcPct val="12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計画とは、都市計画決定された道路延長</a:t>
            </a:r>
          </a:p>
          <a:p>
            <a:pPr marL="457200" marR="0" lvl="1" indent="0" algn="just" defTabSz="914400" rtl="0" eaLnBrk="1" fontAlgn="base" latinLnBrk="0" hangingPunct="1">
              <a:lnSpc>
                <a:spcPct val="12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改良済とは、道路用地が計画幅員のとおり確保されており、一般の通行の用に供している道路延長</a:t>
            </a:r>
          </a:p>
          <a:p>
            <a:pPr marL="457200" marR="0" lvl="1" indent="0" algn="just" defTabSz="914400" rtl="0" eaLnBrk="1" fontAlgn="base" latinLnBrk="0" hangingPunct="1">
              <a:lnSpc>
                <a:spcPct val="120000"/>
              </a:lnSpc>
              <a:spcBef>
                <a:spcPct val="0"/>
              </a:spcBef>
              <a:spcAft>
                <a:spcPct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（事業中の区間については、事業決定区間の全体事業費に対する当該年度末換算完成延長）</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5" name="表 34"/>
          <p:cNvGraphicFramePr>
            <a:graphicFrameLocks noGrp="1"/>
          </p:cNvGraphicFramePr>
          <p:nvPr/>
        </p:nvGraphicFramePr>
        <p:xfrm>
          <a:off x="301798" y="6734339"/>
          <a:ext cx="6254452" cy="1469702"/>
        </p:xfrm>
        <a:graphic>
          <a:graphicData uri="http://schemas.openxmlformats.org/drawingml/2006/table">
            <a:tbl>
              <a:tblPr/>
              <a:tblGrid>
                <a:gridCol w="853777">
                  <a:extLst>
                    <a:ext uri="{9D8B030D-6E8A-4147-A177-3AD203B41FA5}">
                      <a16:colId xmlns:a16="http://schemas.microsoft.com/office/drawing/2014/main" val="20000"/>
                    </a:ext>
                  </a:extLst>
                </a:gridCol>
                <a:gridCol w="771525">
                  <a:extLst>
                    <a:ext uri="{9D8B030D-6E8A-4147-A177-3AD203B41FA5}">
                      <a16:colId xmlns:a16="http://schemas.microsoft.com/office/drawing/2014/main" val="20001"/>
                    </a:ext>
                  </a:extLst>
                </a:gridCol>
                <a:gridCol w="771525">
                  <a:extLst>
                    <a:ext uri="{9D8B030D-6E8A-4147-A177-3AD203B41FA5}">
                      <a16:colId xmlns:a16="http://schemas.microsoft.com/office/drawing/2014/main" val="20002"/>
                    </a:ext>
                  </a:extLst>
                </a:gridCol>
                <a:gridCol w="771525">
                  <a:extLst>
                    <a:ext uri="{9D8B030D-6E8A-4147-A177-3AD203B41FA5}">
                      <a16:colId xmlns:a16="http://schemas.microsoft.com/office/drawing/2014/main" val="20003"/>
                    </a:ext>
                  </a:extLst>
                </a:gridCol>
                <a:gridCol w="771525">
                  <a:extLst>
                    <a:ext uri="{9D8B030D-6E8A-4147-A177-3AD203B41FA5}">
                      <a16:colId xmlns:a16="http://schemas.microsoft.com/office/drawing/2014/main" val="20004"/>
                    </a:ext>
                  </a:extLst>
                </a:gridCol>
                <a:gridCol w="771525">
                  <a:extLst>
                    <a:ext uri="{9D8B030D-6E8A-4147-A177-3AD203B41FA5}">
                      <a16:colId xmlns:a16="http://schemas.microsoft.com/office/drawing/2014/main" val="20005"/>
                    </a:ext>
                  </a:extLst>
                </a:gridCol>
                <a:gridCol w="771525">
                  <a:extLst>
                    <a:ext uri="{9D8B030D-6E8A-4147-A177-3AD203B41FA5}">
                      <a16:colId xmlns:a16="http://schemas.microsoft.com/office/drawing/2014/main" val="20006"/>
                    </a:ext>
                  </a:extLst>
                </a:gridCol>
                <a:gridCol w="771525">
                  <a:extLst>
                    <a:ext uri="{9D8B030D-6E8A-4147-A177-3AD203B41FA5}">
                      <a16:colId xmlns:a16="http://schemas.microsoft.com/office/drawing/2014/main" val="20007"/>
                    </a:ext>
                  </a:extLst>
                </a:gridCol>
              </a:tblGrid>
              <a:tr h="191013">
                <a:tc rowSpan="3">
                  <a:txBody>
                    <a:bodyPr/>
                    <a:lstStyle/>
                    <a:p>
                      <a:pPr algn="just"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gridSpan="3">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計画（</a:t>
                      </a:r>
                      <a:r>
                        <a:rPr 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km）</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改良済（</a:t>
                      </a:r>
                      <a:r>
                        <a:rPr 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km）</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整備率</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CFF99"/>
                    </a:solidFill>
                  </a:tcPr>
                </a:tc>
                <a:extLst>
                  <a:ext uri="{0D108BD9-81ED-4DB2-BD59-A6C34878D82A}">
                    <a16:rowId xmlns:a16="http://schemas.microsoft.com/office/drawing/2014/main" val="10000"/>
                  </a:ext>
                </a:extLst>
              </a:tr>
              <a:tr h="180957">
                <a:tc vMerge="1">
                  <a:txBody>
                    <a:bodyPr/>
                    <a:lstStyle/>
                    <a:p>
                      <a:endParaRPr kumimoji="1" lang="ja-JP" altLang="en-US"/>
                    </a:p>
                  </a:txBody>
                  <a:tcPr/>
                </a:tc>
                <a:tc rowSpan="2">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全延長</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a:txBody>
                    <a:bodyPr/>
                    <a:lstStyle/>
                    <a:p>
                      <a:pPr algn="just"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幅員</a:t>
                      </a: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22</a:t>
                      </a:r>
                      <a:r>
                        <a:rPr 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m</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CFF99"/>
                    </a:solidFill>
                  </a:tcPr>
                </a:tc>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自動車</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CFF99"/>
                    </a:solidFill>
                  </a:tcPr>
                </a:tc>
                <a:tc rowSpan="2">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全延長</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99"/>
                    </a:solidFill>
                  </a:tcPr>
                </a:tc>
                <a:tc>
                  <a:txBody>
                    <a:bodyPr/>
                    <a:lstStyle/>
                    <a:p>
                      <a:pPr algn="just"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幅員</a:t>
                      </a: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22</a:t>
                      </a:r>
                      <a:r>
                        <a:rPr 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m</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CFF99"/>
                    </a:solidFill>
                  </a:tcPr>
                </a:tc>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自動車</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CCFF99"/>
                    </a:solidFill>
                  </a:tcPr>
                </a:tc>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CCFF99"/>
                    </a:solidFill>
                  </a:tcPr>
                </a:tc>
                <a:extLst>
                  <a:ext uri="{0D108BD9-81ED-4DB2-BD59-A6C34878D82A}">
                    <a16:rowId xmlns:a16="http://schemas.microsoft.com/office/drawing/2014/main" val="10001"/>
                  </a:ext>
                </a:extLst>
              </a:tr>
              <a:tr h="150947">
                <a:tc vMerge="1">
                  <a:txBody>
                    <a:bodyPr/>
                    <a:lstStyle/>
                    <a:p>
                      <a:endParaRPr kumimoji="1" lang="ja-JP" altLang="en-US"/>
                    </a:p>
                  </a:txBody>
                  <a:tcPr/>
                </a:tc>
                <a:tc vMerge="1">
                  <a:txBody>
                    <a:bodyPr/>
                    <a:lstStyle/>
                    <a:p>
                      <a:endParaRPr kumimoji="1" lang="ja-JP" altLang="en-US"/>
                    </a:p>
                  </a:txBody>
                  <a:tcPr/>
                </a:tc>
                <a:tc>
                  <a:txBody>
                    <a:bodyPr/>
                    <a:lstStyle/>
                    <a:p>
                      <a:pPr algn="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以上</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CFF99"/>
                    </a:solidFill>
                  </a:tcPr>
                </a:tc>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専用道</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CFF99"/>
                    </a:solidFill>
                  </a:tcPr>
                </a:tc>
                <a:tc vMerge="1">
                  <a:txBody>
                    <a:bodyPr/>
                    <a:lstStyle/>
                    <a:p>
                      <a:endParaRPr kumimoji="1" lang="ja-JP" altLang="en-US"/>
                    </a:p>
                  </a:txBody>
                  <a:tcPr/>
                </a:tc>
                <a:tc>
                  <a:txBody>
                    <a:bodyPr/>
                    <a:lstStyle/>
                    <a:p>
                      <a:pPr algn="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以上</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CFF99"/>
                    </a:solidFill>
                  </a:tcPr>
                </a:tc>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専用道</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CFF99"/>
                    </a:solidFill>
                  </a:tcPr>
                </a:tc>
                <a:tc>
                  <a:txBody>
                    <a:bodyPr/>
                    <a:lstStyle/>
                    <a:p>
                      <a:pPr algn="l" fontAlgn="ctr"/>
                      <a:r>
                        <a:rPr lang="ja-JP" altLang="en-US"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CCFF99"/>
                    </a:solidFill>
                  </a:tcPr>
                </a:tc>
                <a:extLst>
                  <a:ext uri="{0D108BD9-81ED-4DB2-BD59-A6C34878D82A}">
                    <a16:rowId xmlns:a16="http://schemas.microsoft.com/office/drawing/2014/main" val="10002"/>
                  </a:ext>
                </a:extLst>
              </a:tr>
              <a:tr h="386646">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大阪府内（大阪市、堺市除く）</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1682.8</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563.2 </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119.0</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1168.2</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394.9 </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95.4</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69.4%</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91013">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大阪市内</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622.8</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419.1 </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101.8</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537.8</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356.6 </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91.7</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86.4%</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91013">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堺市内</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275.9</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152.2</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20.6</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209.3</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122.9 </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20.6</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75.9%</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67926">
                <a:tc>
                  <a:txBody>
                    <a:bodyPr/>
                    <a:lstStyle/>
                    <a:p>
                      <a:pPr algn="ctr" fontAlgn="ctr"/>
                      <a:r>
                        <a:rPr lang="ja-JP" altLang="en-US"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計</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2581.5</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1134.5</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241.4</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1915.3</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874.4</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207.7</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HG丸ｺﾞｼｯｸM-PRO" panose="020F0600000000000000" pitchFamily="50" charset="-128"/>
                          <a:ea typeface="HG丸ｺﾞｼｯｸM-PRO" panose="020F0600000000000000" pitchFamily="50" charset="-128"/>
                        </a:rPr>
                        <a:t>74.2%</a:t>
                      </a:r>
                    </a:p>
                  </a:txBody>
                  <a:tcPr marL="8734" marR="8734" marT="873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36" name="Text Box 270"/>
          <p:cNvSpPr txBox="1">
            <a:spLocks noChangeArrowheads="1"/>
          </p:cNvSpPr>
          <p:nvPr/>
        </p:nvSpPr>
        <p:spPr bwMode="auto">
          <a:xfrm>
            <a:off x="4816201" y="6506832"/>
            <a:ext cx="1765300" cy="212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marL="0" marR="136525" lvl="0" indent="0" algn="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令和６年</a:t>
            </a:r>
            <a:r>
              <a:rPr kumimoji="1" lang="en-US" altLang="ja-JP" sz="800" b="0" i="0" u="none" strike="noStrike" kern="1200" cap="none" spc="0" normalizeH="0" baseline="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31</a:t>
            </a: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日現在</a:t>
            </a:r>
            <a:endParaRPr kumimoji="1" lang="ja-JP"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メモ 4">
            <a:extLst>
              <a:ext uri="{FF2B5EF4-FFF2-40B4-BE49-F238E27FC236}">
                <a16:creationId xmlns:a16="http://schemas.microsoft.com/office/drawing/2014/main" id="{936ADFD2-9B22-42EA-A59E-C135CC885973}"/>
              </a:ext>
            </a:extLst>
          </p:cNvPr>
          <p:cNvSpPr/>
          <p:nvPr/>
        </p:nvSpPr>
        <p:spPr>
          <a:xfrm>
            <a:off x="239348" y="653115"/>
            <a:ext cx="2448273" cy="275481"/>
          </a:xfrm>
          <a:prstGeom prst="foldedCorne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大阪府管理道路</a:t>
            </a:r>
          </a:p>
        </p:txBody>
      </p:sp>
      <p:sp>
        <p:nvSpPr>
          <p:cNvPr id="22" name="Text Box 304">
            <a:extLst>
              <a:ext uri="{FF2B5EF4-FFF2-40B4-BE49-F238E27FC236}">
                <a16:creationId xmlns:a16="http://schemas.microsoft.com/office/drawing/2014/main" id="{2CE78DE7-70AF-45D3-B603-A3A7B968C656}"/>
              </a:ext>
            </a:extLst>
          </p:cNvPr>
          <p:cNvSpPr txBox="1">
            <a:spLocks noChangeArrowheads="1"/>
          </p:cNvSpPr>
          <p:nvPr/>
        </p:nvSpPr>
        <p:spPr bwMode="auto">
          <a:xfrm>
            <a:off x="-178917" y="2721584"/>
            <a:ext cx="6991275"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t" anchorCtr="0" compatLnSpc="1">
            <a:prstTxWarp prst="textNoShape">
              <a:avLst/>
            </a:prstTxWarp>
          </a:bodyPr>
          <a:lstStyle/>
          <a:p>
            <a:pPr marL="457200" marR="0" lvl="1" indent="0" algn="just" defTabSz="914400" rtl="0" eaLnBrk="1" fontAlgn="base" latinLnBrk="0" hangingPunct="1">
              <a:lnSpc>
                <a:spcPct val="12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大阪市内・堺市内の府道は、大阪市・堺市がそれぞれ管理しています。</a:t>
            </a:r>
          </a:p>
          <a:p>
            <a:pPr marL="457200" marR="0" lvl="1" indent="0" algn="just" defTabSz="914400" rtl="0" eaLnBrk="1" fontAlgn="base" latinLnBrk="0" hangingPunct="1">
              <a:lnSpc>
                <a:spcPct val="120000"/>
              </a:lnSpc>
              <a:spcBef>
                <a:spcPct val="0"/>
              </a:spcBef>
              <a:spcAft>
                <a:spcPct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改良済とは、車道幅員</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5.5m</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以上の道路延長（ただし、</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S.45.10</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構造令以前に改築のものは、車道幅員</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4.5m</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5.5m</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でも改良済となる）</a:t>
            </a:r>
          </a:p>
        </p:txBody>
      </p:sp>
      <p:sp>
        <p:nvSpPr>
          <p:cNvPr id="24" name="Text Box 270">
            <a:extLst>
              <a:ext uri="{FF2B5EF4-FFF2-40B4-BE49-F238E27FC236}">
                <a16:creationId xmlns:a16="http://schemas.microsoft.com/office/drawing/2014/main" id="{B03D4C1A-406B-4EE8-85BD-9FD76ED8E334}"/>
              </a:ext>
            </a:extLst>
          </p:cNvPr>
          <p:cNvSpPr txBox="1">
            <a:spLocks noChangeArrowheads="1"/>
          </p:cNvSpPr>
          <p:nvPr/>
        </p:nvSpPr>
        <p:spPr bwMode="auto">
          <a:xfrm>
            <a:off x="4792538" y="837061"/>
            <a:ext cx="1763712" cy="212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marL="0" marR="136525" lvl="0" indent="0" algn="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a:t>
            </a:r>
            <a:r>
              <a:rPr kumimoji="1" lang="ja-JP" altLang="en-US" sz="800" b="0" i="0" u="none" strike="noStrike" kern="1200" cap="none" spc="0" normalizeH="0" baseline="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３</a:t>
            </a: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３１</a:t>
            </a: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日現在</a:t>
            </a:r>
            <a:endParaRPr kumimoji="1" lang="ja-JP"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3" name="表 22">
            <a:extLst>
              <a:ext uri="{FF2B5EF4-FFF2-40B4-BE49-F238E27FC236}">
                <a16:creationId xmlns:a16="http://schemas.microsoft.com/office/drawing/2014/main" id="{5C648F5C-631E-4DDC-898C-FCC8DEA5A1C8}"/>
              </a:ext>
            </a:extLst>
          </p:cNvPr>
          <p:cNvGraphicFramePr>
            <a:graphicFrameLocks noGrp="1"/>
          </p:cNvGraphicFramePr>
          <p:nvPr/>
        </p:nvGraphicFramePr>
        <p:xfrm>
          <a:off x="301798" y="1064568"/>
          <a:ext cx="6172198" cy="1608629"/>
        </p:xfrm>
        <a:graphic>
          <a:graphicData uri="http://schemas.openxmlformats.org/drawingml/2006/table">
            <a:tbl>
              <a:tblPr/>
              <a:tblGrid>
                <a:gridCol w="549454">
                  <a:extLst>
                    <a:ext uri="{9D8B030D-6E8A-4147-A177-3AD203B41FA5}">
                      <a16:colId xmlns:a16="http://schemas.microsoft.com/office/drawing/2014/main" val="1379949729"/>
                    </a:ext>
                  </a:extLst>
                </a:gridCol>
                <a:gridCol w="651495">
                  <a:extLst>
                    <a:ext uri="{9D8B030D-6E8A-4147-A177-3AD203B41FA5}">
                      <a16:colId xmlns:a16="http://schemas.microsoft.com/office/drawing/2014/main" val="4243713130"/>
                    </a:ext>
                  </a:extLst>
                </a:gridCol>
                <a:gridCol w="693358">
                  <a:extLst>
                    <a:ext uri="{9D8B030D-6E8A-4147-A177-3AD203B41FA5}">
                      <a16:colId xmlns:a16="http://schemas.microsoft.com/office/drawing/2014/main" val="2273301040"/>
                    </a:ext>
                  </a:extLst>
                </a:gridCol>
                <a:gridCol w="876510">
                  <a:extLst>
                    <a:ext uri="{9D8B030D-6E8A-4147-A177-3AD203B41FA5}">
                      <a16:colId xmlns:a16="http://schemas.microsoft.com/office/drawing/2014/main" val="4133825228"/>
                    </a:ext>
                  </a:extLst>
                </a:gridCol>
                <a:gridCol w="737838">
                  <a:extLst>
                    <a:ext uri="{9D8B030D-6E8A-4147-A177-3AD203B41FA5}">
                      <a16:colId xmlns:a16="http://schemas.microsoft.com/office/drawing/2014/main" val="2298868280"/>
                    </a:ext>
                  </a:extLst>
                </a:gridCol>
                <a:gridCol w="494509">
                  <a:extLst>
                    <a:ext uri="{9D8B030D-6E8A-4147-A177-3AD203B41FA5}">
                      <a16:colId xmlns:a16="http://schemas.microsoft.com/office/drawing/2014/main" val="819412237"/>
                    </a:ext>
                  </a:extLst>
                </a:gridCol>
                <a:gridCol w="784934">
                  <a:extLst>
                    <a:ext uri="{9D8B030D-6E8A-4147-A177-3AD203B41FA5}">
                      <a16:colId xmlns:a16="http://schemas.microsoft.com/office/drawing/2014/main" val="1785449903"/>
                    </a:ext>
                  </a:extLst>
                </a:gridCol>
                <a:gridCol w="533755">
                  <a:extLst>
                    <a:ext uri="{9D8B030D-6E8A-4147-A177-3AD203B41FA5}">
                      <a16:colId xmlns:a16="http://schemas.microsoft.com/office/drawing/2014/main" val="138318037"/>
                    </a:ext>
                  </a:extLst>
                </a:gridCol>
                <a:gridCol w="850345">
                  <a:extLst>
                    <a:ext uri="{9D8B030D-6E8A-4147-A177-3AD203B41FA5}">
                      <a16:colId xmlns:a16="http://schemas.microsoft.com/office/drawing/2014/main" val="3763673520"/>
                    </a:ext>
                  </a:extLst>
                </a:gridCol>
              </a:tblGrid>
              <a:tr h="218244">
                <a:tc rowSpan="2" gridSpan="2">
                  <a:txBody>
                    <a:bodyPr/>
                    <a:lstStyle/>
                    <a:p>
                      <a:pPr algn="ctr" fontAlgn="ctr"/>
                      <a:r>
                        <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rPr>
                        <a:t>種別</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tc rowSpan="2" hMerge="1">
                  <a:txBody>
                    <a:bodyPr/>
                    <a:lstStyle/>
                    <a:p>
                      <a:endParaRPr kumimoji="1" lang="ja-JP" altLang="en-US"/>
                    </a:p>
                  </a:txBody>
                  <a:tcPr/>
                </a:tc>
                <a:tc rowSpan="2">
                  <a:txBody>
                    <a:bodyPr/>
                    <a:lstStyle/>
                    <a:p>
                      <a:pPr algn="ctr" fontAlgn="ctr"/>
                      <a:r>
                        <a:rPr lang="ja-JP" altLang="en-US" sz="1000" b="0" i="0" u="none" strike="noStrike">
                          <a:solidFill>
                            <a:schemeClr val="tx1"/>
                          </a:solidFill>
                          <a:effectLst/>
                          <a:latin typeface="游ゴシック" panose="020B0400000000000000" pitchFamily="50" charset="-128"/>
                          <a:ea typeface="游ゴシック" panose="020B0400000000000000" pitchFamily="50" charset="-128"/>
                        </a:rPr>
                        <a:t>路線数</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tc rowSpan="2">
                  <a:txBody>
                    <a:bodyPr/>
                    <a:lstStyle/>
                    <a:p>
                      <a:pPr algn="ctr" fontAlgn="ctr"/>
                      <a:r>
                        <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rPr>
                        <a:t>実延長</a:t>
                      </a: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a:t>
                      </a:r>
                      <a:r>
                        <a:rPr lang="en-US" sz="1000" b="0" i="0" u="none" strike="noStrike" dirty="0">
                          <a:solidFill>
                            <a:schemeClr val="tx1"/>
                          </a:solidFill>
                          <a:effectLst/>
                          <a:latin typeface="游ゴシック" panose="020B0400000000000000" pitchFamily="50" charset="-128"/>
                          <a:ea typeface="游ゴシック" panose="020B0400000000000000" pitchFamily="50" charset="-128"/>
                        </a:rPr>
                        <a:t>m)</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tc gridSpan="2">
                  <a:txBody>
                    <a:bodyPr/>
                    <a:lstStyle/>
                    <a:p>
                      <a:pPr algn="ctr" fontAlgn="ctr"/>
                      <a:r>
                        <a:rPr lang="ja-JP" altLang="en-US" sz="1000" b="0" i="0" u="none" strike="noStrike" dirty="0">
                          <a:solidFill>
                            <a:schemeClr val="tx1"/>
                          </a:solidFill>
                          <a:effectLst/>
                          <a:latin typeface="ＭＳ Ｐゴシック" panose="020B0600070205080204" pitchFamily="50" charset="-128"/>
                          <a:ea typeface="ＭＳ Ｐゴシック" panose="020B0600070205080204" pitchFamily="50" charset="-128"/>
                        </a:rPr>
                        <a:t>改良率</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tc hMerge="1">
                  <a:txBody>
                    <a:bodyPr/>
                    <a:lstStyle/>
                    <a:p>
                      <a:endParaRPr kumimoji="1" lang="ja-JP" altLang="en-US"/>
                    </a:p>
                  </a:txBody>
                  <a:tcPr/>
                </a:tc>
                <a:tc gridSpan="2">
                  <a:txBody>
                    <a:bodyPr/>
                    <a:lstStyle/>
                    <a:p>
                      <a:pPr algn="ctr" fontAlgn="ctr"/>
                      <a:r>
                        <a:rPr lang="ja-JP" altLang="en-US" sz="1000" b="0" i="0" u="none" strike="noStrike" dirty="0">
                          <a:solidFill>
                            <a:schemeClr val="tx1"/>
                          </a:solidFill>
                          <a:effectLst/>
                          <a:latin typeface="ＭＳ Ｐゴシック" panose="020B0600070205080204" pitchFamily="50" charset="-128"/>
                          <a:ea typeface="ＭＳ Ｐゴシック" panose="020B0600070205080204" pitchFamily="50" charset="-128"/>
                        </a:rPr>
                        <a:t>舗装率</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tc hMerge="1">
                  <a:txBody>
                    <a:bodyPr/>
                    <a:lstStyle/>
                    <a:p>
                      <a:endParaRPr kumimoji="1" lang="ja-JP" altLang="en-US"/>
                    </a:p>
                  </a:txBody>
                  <a:tcPr/>
                </a:tc>
                <a:tc rowSpan="2">
                  <a:txBody>
                    <a:bodyPr/>
                    <a:lstStyle/>
                    <a:p>
                      <a:pPr algn="ctr" fontAlgn="ctr"/>
                      <a:r>
                        <a:rPr lang="ja-JP" altLang="en-US" sz="1000" b="0" i="0" u="none" strike="noStrike">
                          <a:solidFill>
                            <a:schemeClr val="tx1"/>
                          </a:solidFill>
                          <a:effectLst/>
                          <a:latin typeface="游ゴシック" panose="020B0400000000000000" pitchFamily="50" charset="-128"/>
                          <a:ea typeface="游ゴシック" panose="020B0400000000000000" pitchFamily="50" charset="-128"/>
                        </a:rPr>
                        <a:t>橋梁数</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extLst>
                  <a:ext uri="{0D108BD9-81ED-4DB2-BD59-A6C34878D82A}">
                    <a16:rowId xmlns:a16="http://schemas.microsoft.com/office/drawing/2014/main" val="2254212160"/>
                  </a:ext>
                </a:extLst>
              </a:tr>
              <a:tr h="218244">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a:solidFill>
                            <a:schemeClr val="tx1"/>
                          </a:solidFill>
                          <a:effectLst/>
                          <a:latin typeface="ＭＳ Ｐゴシック" panose="020B0600070205080204" pitchFamily="50" charset="-128"/>
                          <a:ea typeface="ＭＳ Ｐゴシック" panose="020B0600070205080204" pitchFamily="50" charset="-128"/>
                        </a:rPr>
                        <a:t>延長</a:t>
                      </a:r>
                      <a:r>
                        <a:rPr lang="en-US" altLang="ja-JP" sz="1000" b="0" i="0" u="none" strike="noStrike">
                          <a:solidFill>
                            <a:schemeClr val="tx1"/>
                          </a:solidFill>
                          <a:effectLst/>
                          <a:latin typeface="ＭＳ Ｐゴシック" panose="020B0600070205080204" pitchFamily="50" charset="-128"/>
                          <a:ea typeface="ＭＳ Ｐゴシック" panose="020B0600070205080204" pitchFamily="50" charset="-128"/>
                        </a:rPr>
                        <a:t>(</a:t>
                      </a:r>
                      <a:r>
                        <a:rPr lang="en-US" sz="1000" b="0" i="0" u="none" strike="noStrike">
                          <a:solidFill>
                            <a:schemeClr val="tx1"/>
                          </a:solidFill>
                          <a:effectLst/>
                          <a:latin typeface="ＭＳ Ｐゴシック" panose="020B0600070205080204" pitchFamily="50" charset="-128"/>
                          <a:ea typeface="ＭＳ Ｐゴシック" panose="020B0600070205080204" pitchFamily="50" charset="-128"/>
                        </a:rPr>
                        <a:t>m)</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tc>
                  <a:txBody>
                    <a:bodyPr/>
                    <a:lstStyle/>
                    <a:p>
                      <a:pPr algn="ctr" fontAlgn="ctr"/>
                      <a:r>
                        <a:rPr lang="ja-JP" altLang="en-US" sz="1000" b="0" i="0" u="none" strike="noStrike">
                          <a:solidFill>
                            <a:schemeClr val="tx1"/>
                          </a:solidFill>
                          <a:effectLst/>
                          <a:latin typeface="ＭＳ Ｐゴシック" panose="020B0600070205080204" pitchFamily="50" charset="-128"/>
                          <a:ea typeface="ＭＳ Ｐゴシック" panose="020B0600070205080204" pitchFamily="50" charset="-128"/>
                        </a:rPr>
                        <a:t>率</a:t>
                      </a:r>
                      <a:r>
                        <a:rPr lang="en-US" altLang="ja-JP" sz="1000" b="0" i="0" u="none" strike="noStrike">
                          <a:solidFill>
                            <a:schemeClr val="tx1"/>
                          </a:solidFill>
                          <a:effectLst/>
                          <a:latin typeface="ＭＳ Ｐゴシック" panose="020B0600070205080204" pitchFamily="50" charset="-128"/>
                          <a:ea typeface="ＭＳ Ｐゴシック" panose="020B0600070205080204" pitchFamily="50" charset="-128"/>
                        </a:rPr>
                        <a:t>(</a:t>
                      </a:r>
                      <a:r>
                        <a:rPr lang="ja-JP" altLang="en-US" sz="1000" b="0" i="0" u="none" strike="noStrike">
                          <a:solidFill>
                            <a:schemeClr val="tx1"/>
                          </a:solidFill>
                          <a:effectLst/>
                          <a:latin typeface="ＭＳ Ｐゴシック" panose="020B0600070205080204" pitchFamily="50" charset="-128"/>
                          <a:ea typeface="ＭＳ Ｐゴシック" panose="020B0600070205080204" pitchFamily="50" charset="-128"/>
                        </a:rPr>
                        <a:t>％</a:t>
                      </a:r>
                      <a:r>
                        <a:rPr lang="en-US" altLang="ja-JP" sz="1000" b="0" i="0" u="none" strike="noStrike">
                          <a:solidFill>
                            <a:schemeClr val="tx1"/>
                          </a:solidFill>
                          <a:effectLst/>
                          <a:latin typeface="ＭＳ Ｐゴシック" panose="020B0600070205080204" pitchFamily="50" charset="-128"/>
                          <a:ea typeface="ＭＳ Ｐゴシック" panose="020B0600070205080204" pitchFamily="50" charset="-128"/>
                        </a:rPr>
                        <a:t>)</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tc>
                  <a:txBody>
                    <a:bodyPr/>
                    <a:lstStyle/>
                    <a:p>
                      <a:pPr algn="ctr" fontAlgn="ctr"/>
                      <a:r>
                        <a:rPr lang="ja-JP" altLang="en-US" sz="1000" b="0" i="0" u="none" strike="noStrike">
                          <a:solidFill>
                            <a:schemeClr val="tx1"/>
                          </a:solidFill>
                          <a:effectLst/>
                          <a:latin typeface="ＭＳ Ｐゴシック" panose="020B0600070205080204" pitchFamily="50" charset="-128"/>
                          <a:ea typeface="ＭＳ Ｐゴシック" panose="020B0600070205080204" pitchFamily="50" charset="-128"/>
                        </a:rPr>
                        <a:t>延長</a:t>
                      </a:r>
                      <a:r>
                        <a:rPr lang="en-US" altLang="ja-JP" sz="1000" b="0" i="0" u="none" strike="noStrike">
                          <a:solidFill>
                            <a:schemeClr val="tx1"/>
                          </a:solidFill>
                          <a:effectLst/>
                          <a:latin typeface="ＭＳ Ｐゴシック" panose="020B0600070205080204" pitchFamily="50" charset="-128"/>
                          <a:ea typeface="ＭＳ Ｐゴシック" panose="020B0600070205080204" pitchFamily="50" charset="-128"/>
                        </a:rPr>
                        <a:t>(</a:t>
                      </a:r>
                      <a:r>
                        <a:rPr lang="en-US" sz="1000" b="0" i="0" u="none" strike="noStrike">
                          <a:solidFill>
                            <a:schemeClr val="tx1"/>
                          </a:solidFill>
                          <a:effectLst/>
                          <a:latin typeface="ＭＳ Ｐゴシック" panose="020B0600070205080204" pitchFamily="50" charset="-128"/>
                          <a:ea typeface="ＭＳ Ｐゴシック" panose="020B0600070205080204" pitchFamily="50" charset="-128"/>
                        </a:rPr>
                        <a:t>m)</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tc>
                  <a:txBody>
                    <a:bodyPr/>
                    <a:lstStyle/>
                    <a:p>
                      <a:pPr algn="ctr" fontAlgn="ctr"/>
                      <a:r>
                        <a:rPr lang="ja-JP" altLang="en-US" sz="1000" b="0" i="0" u="none" strike="noStrike">
                          <a:solidFill>
                            <a:schemeClr val="tx1"/>
                          </a:solidFill>
                          <a:effectLst/>
                          <a:latin typeface="ＭＳ Ｐゴシック" panose="020B0600070205080204" pitchFamily="50" charset="-128"/>
                          <a:ea typeface="ＭＳ Ｐゴシック" panose="020B0600070205080204" pitchFamily="50" charset="-128"/>
                        </a:rPr>
                        <a:t>率</a:t>
                      </a:r>
                      <a:r>
                        <a:rPr lang="en-US" altLang="ja-JP" sz="1000" b="0" i="0" u="none" strike="noStrike">
                          <a:solidFill>
                            <a:schemeClr val="tx1"/>
                          </a:solidFill>
                          <a:effectLst/>
                          <a:latin typeface="ＭＳ Ｐゴシック" panose="020B0600070205080204" pitchFamily="50" charset="-128"/>
                          <a:ea typeface="ＭＳ Ｐゴシック" panose="020B0600070205080204" pitchFamily="50" charset="-128"/>
                        </a:rPr>
                        <a:t>(</a:t>
                      </a:r>
                      <a:r>
                        <a:rPr lang="ja-JP" altLang="en-US" sz="1000" b="0" i="0" u="none" strike="noStrike">
                          <a:solidFill>
                            <a:schemeClr val="tx1"/>
                          </a:solidFill>
                          <a:effectLst/>
                          <a:latin typeface="ＭＳ Ｐゴシック" panose="020B0600070205080204" pitchFamily="50" charset="-128"/>
                          <a:ea typeface="ＭＳ Ｐゴシック" panose="020B0600070205080204" pitchFamily="50" charset="-128"/>
                        </a:rPr>
                        <a:t>％</a:t>
                      </a:r>
                      <a:r>
                        <a:rPr lang="en-US" altLang="ja-JP" sz="1000" b="0" i="0" u="none" strike="noStrike">
                          <a:solidFill>
                            <a:schemeClr val="tx1"/>
                          </a:solidFill>
                          <a:effectLst/>
                          <a:latin typeface="ＭＳ Ｐゴシック" panose="020B0600070205080204" pitchFamily="50" charset="-128"/>
                          <a:ea typeface="ＭＳ Ｐゴシック" panose="020B0600070205080204" pitchFamily="50" charset="-128"/>
                        </a:rPr>
                        <a:t>)</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66FFFF"/>
                    </a:solidFill>
                  </a:tcPr>
                </a:tc>
                <a:tc vMerge="1">
                  <a:txBody>
                    <a:bodyPr/>
                    <a:lstStyle/>
                    <a:p>
                      <a:endParaRPr kumimoji="1" lang="ja-JP" altLang="en-US"/>
                    </a:p>
                  </a:txBody>
                  <a:tcPr/>
                </a:tc>
                <a:extLst>
                  <a:ext uri="{0D108BD9-81ED-4DB2-BD59-A6C34878D82A}">
                    <a16:rowId xmlns:a16="http://schemas.microsoft.com/office/drawing/2014/main" val="2712154734"/>
                  </a:ext>
                </a:extLst>
              </a:tr>
              <a:tr h="218244">
                <a:tc gridSpan="2">
                  <a:txBody>
                    <a:bodyPr/>
                    <a:lstStyle/>
                    <a:p>
                      <a:pPr algn="ctr" fontAlgn="b"/>
                      <a:r>
                        <a:rPr lang="ja-JP" altLang="en-US" sz="1000" b="0" i="0" u="none" strike="noStrike">
                          <a:solidFill>
                            <a:schemeClr val="tx1"/>
                          </a:solidFill>
                          <a:effectLst/>
                          <a:latin typeface="游ゴシック" panose="020B0400000000000000" pitchFamily="50" charset="-128"/>
                          <a:ea typeface="游ゴシック" panose="020B0400000000000000" pitchFamily="50" charset="-128"/>
                        </a:rPr>
                        <a:t>一般国道</a:t>
                      </a:r>
                    </a:p>
                  </a:txBody>
                  <a:tcPr marL="6820" marR="6820" marT="682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15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341,455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331,250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97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341,455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100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669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2215723"/>
                  </a:ext>
                </a:extLst>
              </a:tr>
              <a:tr h="218244">
                <a:tc gridSpan="2">
                  <a:txBody>
                    <a:bodyPr/>
                    <a:lstStyle/>
                    <a:p>
                      <a:pPr algn="ctr" fontAlgn="b"/>
                      <a:r>
                        <a:rPr lang="ja-JP" altLang="en-US" sz="1000" b="0" i="0" u="none" strike="noStrike">
                          <a:solidFill>
                            <a:schemeClr val="tx1"/>
                          </a:solidFill>
                          <a:effectLst/>
                          <a:latin typeface="游ゴシック" panose="020B0400000000000000" pitchFamily="50" charset="-128"/>
                          <a:ea typeface="游ゴシック" panose="020B0400000000000000" pitchFamily="50" charset="-128"/>
                        </a:rPr>
                        <a:t>府　　道</a:t>
                      </a:r>
                    </a:p>
                  </a:txBody>
                  <a:tcPr marL="6820" marR="6820" marT="682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172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1,231,439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1,130,666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92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1,222,196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99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1,739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60369407"/>
                  </a:ext>
                </a:extLst>
              </a:tr>
              <a:tr h="218244">
                <a:tc rowSpan="2">
                  <a:txBody>
                    <a:bodyPr/>
                    <a:lstStyle/>
                    <a:p>
                      <a:pPr algn="ctr" fontAlgn="b"/>
                      <a:r>
                        <a:rPr lang="ja-JP" altLang="en-US" sz="1000" b="0" i="0" u="none" strike="noStrike">
                          <a:solidFill>
                            <a:schemeClr val="tx1"/>
                          </a:solidFill>
                          <a:effectLst/>
                          <a:latin typeface="游ゴシック" panose="020B0400000000000000" pitchFamily="50" charset="-128"/>
                          <a:ea typeface="游ゴシック" panose="020B0400000000000000" pitchFamily="50" charset="-128"/>
                        </a:rPr>
                        <a:t>　</a:t>
                      </a:r>
                    </a:p>
                  </a:txBody>
                  <a:tcPr marL="6820" marR="6820" marT="682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fontAlgn="b"/>
                      <a:r>
                        <a:rPr lang="ja-JP" altLang="en-US" sz="1000" b="0" i="0" u="none" strike="noStrike">
                          <a:solidFill>
                            <a:schemeClr val="tx1"/>
                          </a:solidFill>
                          <a:effectLst/>
                          <a:latin typeface="游ゴシック" panose="020B0400000000000000" pitchFamily="50" charset="-128"/>
                          <a:ea typeface="游ゴシック" panose="020B0400000000000000" pitchFamily="50" charset="-128"/>
                        </a:rPr>
                        <a:t>主要地方道</a:t>
                      </a:r>
                    </a:p>
                  </a:txBody>
                  <a:tcPr marL="6820" marR="6820" marT="682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46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676,587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634,090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94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670,605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99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1,138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4082214"/>
                  </a:ext>
                </a:extLst>
              </a:tr>
              <a:tr h="299165">
                <a:tc vMerge="1">
                  <a:txBody>
                    <a:bodyPr/>
                    <a:lstStyle/>
                    <a:p>
                      <a:endParaRPr kumimoji="1" lang="ja-JP" altLang="en-US"/>
                    </a:p>
                  </a:txBody>
                  <a:tcPr/>
                </a:tc>
                <a:tc>
                  <a:txBody>
                    <a:bodyPr/>
                    <a:lstStyle/>
                    <a:p>
                      <a:pPr algn="ctr" fontAlgn="b"/>
                      <a:r>
                        <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rPr>
                        <a:t>一般府道</a:t>
                      </a:r>
                    </a:p>
                  </a:txBody>
                  <a:tcPr marL="6820" marR="6820" marT="682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126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554,852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496,576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89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551,591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99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601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883297"/>
                  </a:ext>
                </a:extLst>
              </a:tr>
              <a:tr h="218244">
                <a:tc gridSpan="2">
                  <a:txBody>
                    <a:bodyPr/>
                    <a:lstStyle/>
                    <a:p>
                      <a:pPr algn="ctr" fontAlgn="b"/>
                      <a:r>
                        <a:rPr lang="ja-JP" altLang="en-US" sz="1000" b="0" i="0" u="none" strike="noStrike" dirty="0">
                          <a:solidFill>
                            <a:schemeClr val="tx1"/>
                          </a:solidFill>
                          <a:effectLst/>
                          <a:latin typeface="游ゴシック" panose="020B0400000000000000" pitchFamily="50" charset="-128"/>
                          <a:ea typeface="游ゴシック" panose="020B0400000000000000" pitchFamily="50" charset="-128"/>
                        </a:rPr>
                        <a:t>計</a:t>
                      </a:r>
                    </a:p>
                  </a:txBody>
                  <a:tcPr marL="6820" marR="6820" marT="6820" marB="0" anchor="b">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en-US" altLang="ja-JP" sz="1000" b="0" i="0" u="none" strike="noStrike">
                          <a:solidFill>
                            <a:schemeClr val="tx1"/>
                          </a:solidFill>
                          <a:effectLst/>
                          <a:latin typeface="游ゴシック" panose="020B0400000000000000" pitchFamily="50" charset="-128"/>
                          <a:ea typeface="游ゴシック" panose="020B0400000000000000" pitchFamily="50" charset="-128"/>
                        </a:rPr>
                        <a:t>187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1,572,894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1,461,916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93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1,563,651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99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r" fontAlgn="ctr"/>
                      <a:r>
                        <a:rPr lang="en-US" altLang="ja-JP" sz="1000" b="0" i="0" u="none" strike="noStrike" dirty="0">
                          <a:solidFill>
                            <a:schemeClr val="tx1"/>
                          </a:solidFill>
                          <a:effectLst/>
                          <a:latin typeface="游ゴシック" panose="020B0400000000000000" pitchFamily="50" charset="-128"/>
                          <a:ea typeface="游ゴシック" panose="020B0400000000000000" pitchFamily="50" charset="-128"/>
                        </a:rPr>
                        <a:t>2,408 </a:t>
                      </a:r>
                    </a:p>
                  </a:txBody>
                  <a:tcPr marL="6820" marR="6820" marT="682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3327594"/>
                  </a:ext>
                </a:extLst>
              </a:tr>
            </a:tbl>
          </a:graphicData>
        </a:graphic>
      </p:graphicFrame>
      <p:sp>
        <p:nvSpPr>
          <p:cNvPr id="18" name="Text Box 269">
            <a:extLst>
              <a:ext uri="{FF2B5EF4-FFF2-40B4-BE49-F238E27FC236}">
                <a16:creationId xmlns:a16="http://schemas.microsoft.com/office/drawing/2014/main" id="{FEF4731B-3799-4A24-A8E8-2FBB3FAAE22A}"/>
              </a:ext>
            </a:extLst>
          </p:cNvPr>
          <p:cNvSpPr txBox="1">
            <a:spLocks noChangeArrowheads="1"/>
          </p:cNvSpPr>
          <p:nvPr/>
        </p:nvSpPr>
        <p:spPr bwMode="auto">
          <a:xfrm>
            <a:off x="3559329" y="4954960"/>
            <a:ext cx="3399742" cy="61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6000" tIns="8890" rIns="0"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整備率＝整備済延長／道路実延長</a:t>
            </a:r>
            <a:endParaRPr kumimoji="1" lang="en-US" altLang="ja-JP"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1" lang="en-US" altLang="ja-JP"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整備済延長＝改良済延長のうち混雑度</a:t>
            </a:r>
            <a:r>
              <a:rPr kumimoji="1" lang="en-US" altLang="ja-JP"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以上の延長を除いた延長</a:t>
            </a:r>
            <a:endParaRPr kumimoji="1" lang="en-US" altLang="ja-JP"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（幅員が十分に確保され渋滞が生じずスムーズに走行できる道路の延長）</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1" lang="en-US" altLang="ja-JP" sz="1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endParaRPr kumimoji="1" lang="ja-JP" altLang="ja-JP" sz="1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テキスト ボックス 16">
            <a:extLst>
              <a:ext uri="{FF2B5EF4-FFF2-40B4-BE49-F238E27FC236}">
                <a16:creationId xmlns:a16="http://schemas.microsoft.com/office/drawing/2014/main" id="{2383195F-6211-478F-A6EB-9442A502A5F0}"/>
              </a:ext>
            </a:extLst>
          </p:cNvPr>
          <p:cNvSpPr txBox="1"/>
          <p:nvPr/>
        </p:nvSpPr>
        <p:spPr>
          <a:xfrm>
            <a:off x="6453336" y="9706109"/>
            <a:ext cx="441146" cy="215444"/>
          </a:xfrm>
          <a:prstGeom prst="rect">
            <a:avLst/>
          </a:prstGeom>
          <a:noFill/>
        </p:spPr>
        <p:txBody>
          <a:bodyPr wrap="none" rtlCol="0">
            <a:spAutoFit/>
          </a:bodyPr>
          <a:lstStyle/>
          <a:p>
            <a:r>
              <a:rPr lang="ja-JP" altLang="en-US" sz="800" dirty="0"/>
              <a:t>資料</a:t>
            </a:r>
            <a:r>
              <a:rPr lang="en-US" altLang="ja-JP" sz="800" dirty="0"/>
              <a:t>3</a:t>
            </a:r>
            <a:endParaRPr kumimoji="1" lang="en-US" altLang="ja-JP" sz="800" dirty="0"/>
          </a:p>
        </p:txBody>
      </p:sp>
      <p:graphicFrame>
        <p:nvGraphicFramePr>
          <p:cNvPr id="28" name="グラフ 27">
            <a:extLst>
              <a:ext uri="{FF2B5EF4-FFF2-40B4-BE49-F238E27FC236}">
                <a16:creationId xmlns:a16="http://schemas.microsoft.com/office/drawing/2014/main" id="{1276FD52-91E4-45BB-B005-C914F1E87C15}"/>
              </a:ext>
            </a:extLst>
          </p:cNvPr>
          <p:cNvGraphicFramePr>
            <a:graphicFrameLocks/>
          </p:cNvGraphicFramePr>
          <p:nvPr/>
        </p:nvGraphicFramePr>
        <p:xfrm>
          <a:off x="-37927" y="3639457"/>
          <a:ext cx="3648383" cy="264985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68841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図 34">
            <a:extLst>
              <a:ext uri="{FF2B5EF4-FFF2-40B4-BE49-F238E27FC236}">
                <a16:creationId xmlns:a16="http://schemas.microsoft.com/office/drawing/2014/main" id="{D875D41C-6DCF-418F-A275-E3DD8509B37E}"/>
              </a:ext>
            </a:extLst>
          </p:cNvPr>
          <p:cNvPicPr>
            <a:picLocks noChangeAspect="1"/>
          </p:cNvPicPr>
          <p:nvPr/>
        </p:nvPicPr>
        <p:blipFill rotWithShape="1">
          <a:blip r:embed="rId2"/>
          <a:srcRect l="27723" t="1339" r="-575" b="26482"/>
          <a:stretch/>
        </p:blipFill>
        <p:spPr>
          <a:xfrm>
            <a:off x="75929" y="2449740"/>
            <a:ext cx="6696744" cy="7327796"/>
          </a:xfrm>
          <a:prstGeom prst="rect">
            <a:avLst/>
          </a:prstGeom>
        </p:spPr>
      </p:pic>
      <p:sp>
        <p:nvSpPr>
          <p:cNvPr id="16" name="メモ 15"/>
          <p:cNvSpPr/>
          <p:nvPr/>
        </p:nvSpPr>
        <p:spPr>
          <a:xfrm>
            <a:off x="116633" y="79603"/>
            <a:ext cx="2448273" cy="275481"/>
          </a:xfrm>
          <a:prstGeom prst="foldedCorne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大阪府道路公社管理路線</a:t>
            </a:r>
          </a:p>
        </p:txBody>
      </p:sp>
      <p:sp>
        <p:nvSpPr>
          <p:cNvPr id="17" name="メモ 16"/>
          <p:cNvSpPr/>
          <p:nvPr/>
        </p:nvSpPr>
        <p:spPr>
          <a:xfrm>
            <a:off x="3140881" y="2013228"/>
            <a:ext cx="2448273" cy="275481"/>
          </a:xfrm>
          <a:prstGeom prst="foldedCorner">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阪神高速道路㈱管理路線</a:t>
            </a:r>
          </a:p>
        </p:txBody>
      </p:sp>
      <p:sp>
        <p:nvSpPr>
          <p:cNvPr id="19" name="メモ 18"/>
          <p:cNvSpPr/>
          <p:nvPr/>
        </p:nvSpPr>
        <p:spPr>
          <a:xfrm>
            <a:off x="97722" y="2229247"/>
            <a:ext cx="2448273" cy="275481"/>
          </a:xfrm>
          <a:prstGeom prst="foldedCorner">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bIns="0"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高速道路ネットワーク図</a:t>
            </a:r>
          </a:p>
        </p:txBody>
      </p:sp>
      <p:graphicFrame>
        <p:nvGraphicFramePr>
          <p:cNvPr id="21" name="表 20"/>
          <p:cNvGraphicFramePr>
            <a:graphicFrameLocks noGrp="1"/>
          </p:cNvGraphicFramePr>
          <p:nvPr/>
        </p:nvGraphicFramePr>
        <p:xfrm>
          <a:off x="3140968" y="2314952"/>
          <a:ext cx="3672408" cy="2926080"/>
        </p:xfrm>
        <a:graphic>
          <a:graphicData uri="http://schemas.openxmlformats.org/drawingml/2006/table">
            <a:tbl>
              <a:tblPr firstRow="1" bandRow="1">
                <a:tableStyleId>{2D5ABB26-0587-4C30-8999-92F81FD0307C}</a:tableStyleId>
              </a:tblPr>
              <a:tblGrid>
                <a:gridCol w="720080">
                  <a:extLst>
                    <a:ext uri="{9D8B030D-6E8A-4147-A177-3AD203B41FA5}">
                      <a16:colId xmlns:a16="http://schemas.microsoft.com/office/drawing/2014/main" val="20000"/>
                    </a:ext>
                  </a:extLst>
                </a:gridCol>
                <a:gridCol w="1656184">
                  <a:extLst>
                    <a:ext uri="{9D8B030D-6E8A-4147-A177-3AD203B41FA5}">
                      <a16:colId xmlns:a16="http://schemas.microsoft.com/office/drawing/2014/main" val="20001"/>
                    </a:ext>
                  </a:extLst>
                </a:gridCol>
                <a:gridCol w="648072">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tblGrid>
              <a:tr h="33528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路線名</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区間（大阪府域）</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計画延長</a:t>
                      </a:r>
                      <a:endParaRPr kumimoji="1" lang="en-US" altLang="ja-JP" sz="800" dirty="0">
                        <a:latin typeface="HG丸ｺﾞｼｯｸM-PRO" panose="020F0600000000000000" pitchFamily="50" charset="-128"/>
                        <a:ea typeface="HG丸ｺﾞｼｯｸM-PRO" panose="020F0600000000000000" pitchFamily="50" charset="-128"/>
                      </a:endParaRPr>
                    </a:p>
                    <a:p>
                      <a:pPr algn="ctr"/>
                      <a:r>
                        <a:rPr kumimoji="1" lang="ja-JP" altLang="en-US" sz="800" dirty="0">
                          <a:latin typeface="HG丸ｺﾞｼｯｸM-PRO" panose="020F0600000000000000" pitchFamily="50" charset="-128"/>
                          <a:ea typeface="HG丸ｺﾞｼｯｸM-PRO" panose="020F0600000000000000" pitchFamily="50" charset="-128"/>
                        </a:rPr>
                        <a:t>（</a:t>
                      </a:r>
                      <a:r>
                        <a:rPr kumimoji="1" lang="en-US" altLang="ja-JP" sz="800" dirty="0">
                          <a:latin typeface="HG丸ｺﾞｼｯｸM-PRO" panose="020F0600000000000000" pitchFamily="50" charset="-128"/>
                          <a:ea typeface="HG丸ｺﾞｼｯｸM-PRO" panose="020F0600000000000000" pitchFamily="50" charset="-128"/>
                        </a:rPr>
                        <a:t>km</a:t>
                      </a:r>
                      <a:r>
                        <a:rPr kumimoji="1" lang="ja-JP" altLang="en-US" sz="800" dirty="0">
                          <a:latin typeface="HG丸ｺﾞｼｯｸM-PRO" panose="020F0600000000000000" pitchFamily="50" charset="-128"/>
                          <a:ea typeface="HG丸ｺﾞｼｯｸM-PRO" panose="020F0600000000000000" pitchFamily="50" charset="-128"/>
                        </a:rP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供用延長</a:t>
                      </a:r>
                      <a:endParaRPr kumimoji="1" lang="en-US" altLang="ja-JP" sz="800" dirty="0">
                        <a:latin typeface="HG丸ｺﾞｼｯｸM-PRO" panose="020F0600000000000000" pitchFamily="50" charset="-128"/>
                        <a:ea typeface="HG丸ｺﾞｼｯｸM-PRO" panose="020F0600000000000000" pitchFamily="50" charset="-128"/>
                      </a:endParaRPr>
                    </a:p>
                    <a:p>
                      <a:pPr algn="ctr"/>
                      <a:r>
                        <a:rPr kumimoji="1" lang="ja-JP" altLang="en-US" sz="800" dirty="0">
                          <a:latin typeface="HG丸ｺﾞｼｯｸM-PRO" panose="020F0600000000000000" pitchFamily="50" charset="-128"/>
                          <a:ea typeface="HG丸ｺﾞｼｯｸM-PRO" panose="020F0600000000000000" pitchFamily="50" charset="-128"/>
                        </a:rPr>
                        <a:t>（</a:t>
                      </a:r>
                      <a:r>
                        <a:rPr kumimoji="1" lang="en-US" altLang="ja-JP" sz="800" dirty="0">
                          <a:latin typeface="HG丸ｺﾞｼｯｸM-PRO" panose="020F0600000000000000" pitchFamily="50" charset="-128"/>
                          <a:ea typeface="HG丸ｺﾞｼｯｸM-PRO" panose="020F0600000000000000" pitchFamily="50" charset="-128"/>
                        </a:rPr>
                        <a:t>km</a:t>
                      </a:r>
                      <a:r>
                        <a:rPr kumimoji="1" lang="ja-JP" altLang="en-US" sz="800" dirty="0">
                          <a:latin typeface="HG丸ｺﾞｼｯｸM-PRO" panose="020F0600000000000000" pitchFamily="50" charset="-128"/>
                          <a:ea typeface="HG丸ｺﾞｼｯｸM-PRO" panose="020F0600000000000000" pitchFamily="50" charset="-128"/>
                        </a:rP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r h="21336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池田線</a:t>
                      </a:r>
                      <a:endParaRPr kumimoji="1" lang="en-US" altLang="ja-JP"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西成区山王～池田市木部町</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30.2</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30.2</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1336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守口線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北区中之島～守口市大日町</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12.1</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12.1</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1336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東大阪線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港区港晴～東大阪市西石切町</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19.7</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19.7</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1336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松原線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西成区山王～松原市大堀町</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11.2</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11.2</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1336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堺線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中央区高津町～堺市堺区翁橋町</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13.4</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13.4</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1336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神戸線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西区西本町～西淀川区佃</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7.0</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7.0</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21336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西大阪線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西成区南開～港区弁天</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3.8</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3.8</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33528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湾岸線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a:latin typeface="HG丸ｺﾞｼｯｸM-PRO" panose="020F0600000000000000" pitchFamily="50" charset="-128"/>
                          <a:ea typeface="HG丸ｺﾞｼｯｸM-PRO" panose="020F0600000000000000" pitchFamily="50" charset="-128"/>
                        </a:rPr>
                        <a:t>　西淀川区中島</a:t>
                      </a:r>
                      <a:endParaRPr kumimoji="1" lang="en-US" altLang="ja-JP" sz="800" dirty="0">
                        <a:latin typeface="HG丸ｺﾞｼｯｸM-PRO" panose="020F0600000000000000" pitchFamily="50" charset="-128"/>
                        <a:ea typeface="HG丸ｺﾞｼｯｸM-PRO" panose="020F0600000000000000" pitchFamily="50" charset="-128"/>
                      </a:endParaRPr>
                    </a:p>
                    <a:p>
                      <a:pPr algn="l"/>
                      <a:r>
                        <a:rPr kumimoji="1" lang="ja-JP" altLang="en-US" sz="800" dirty="0">
                          <a:latin typeface="HG丸ｺﾞｼｯｸM-PRO" panose="020F0600000000000000" pitchFamily="50" charset="-128"/>
                          <a:ea typeface="HG丸ｺﾞｼｯｸM-PRO" panose="020F0600000000000000" pitchFamily="50" charset="-128"/>
                        </a:rPr>
                        <a:t>　　～泉佐野市りんくう往来北</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41.5</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41.5</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21336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淀川左岸線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此花区北港～鶴見区緑地公園</a:t>
                      </a:r>
                      <a:endParaRPr kumimoji="1" lang="en-US" altLang="ja-JP"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17.6</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5.6</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33528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大和川線</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a:latin typeface="HG丸ｺﾞｼｯｸM-PRO" panose="020F0600000000000000" pitchFamily="50" charset="-128"/>
                          <a:ea typeface="HG丸ｺﾞｼｯｸM-PRO" panose="020F0600000000000000" pitchFamily="50" charset="-128"/>
                        </a:rPr>
                        <a:t>　堺市西区築港八幡町</a:t>
                      </a:r>
                      <a:endParaRPr kumimoji="1" lang="en-US" altLang="ja-JP" sz="800" dirty="0">
                        <a:latin typeface="HG丸ｺﾞｼｯｸM-PRO" panose="020F0600000000000000" pitchFamily="50" charset="-128"/>
                        <a:ea typeface="HG丸ｺﾞｼｯｸM-PRO" panose="020F0600000000000000" pitchFamily="50" charset="-128"/>
                      </a:endParaRPr>
                    </a:p>
                    <a:p>
                      <a:pPr algn="l"/>
                      <a:r>
                        <a:rPr kumimoji="1" lang="ja-JP" altLang="en-US" sz="800" dirty="0">
                          <a:latin typeface="HG丸ｺﾞｼｯｸM-PRO" panose="020F0600000000000000" pitchFamily="50" charset="-128"/>
                          <a:ea typeface="HG丸ｺﾞｼｯｸM-PRO" panose="020F0600000000000000" pitchFamily="50" charset="-128"/>
                        </a:rPr>
                        <a:t>　　　　　　　～松原市三宅中</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9.7</a:t>
                      </a: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9.7</a:t>
                      </a:r>
                      <a:endParaRPr kumimoji="1" lang="ja-JP" altLang="en-US" sz="800" dirty="0">
                        <a:solidFill>
                          <a:schemeClr val="tx1"/>
                        </a:solidFill>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213360">
                <a:tc>
                  <a:txBody>
                    <a:bodyPr/>
                    <a:lstStyle/>
                    <a:p>
                      <a:pPr algn="ctr"/>
                      <a:r>
                        <a:rPr kumimoji="1" lang="ja-JP" altLang="en-US" sz="800" dirty="0">
                          <a:latin typeface="HG丸ｺﾞｼｯｸM-PRO" panose="020F0600000000000000" pitchFamily="50" charset="-128"/>
                          <a:ea typeface="HG丸ｺﾞｼｯｸM-PRO" panose="020F0600000000000000" pitchFamily="50" charset="-128"/>
                        </a:rPr>
                        <a:t>計</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800" dirty="0">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latin typeface="HG丸ｺﾞｼｯｸM-PRO" panose="020F0600000000000000" pitchFamily="50" charset="-128"/>
                          <a:ea typeface="HG丸ｺﾞｼｯｸM-PRO" panose="020F0600000000000000" pitchFamily="50" charset="-128"/>
                        </a:rPr>
                        <a:t>166.2</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800" dirty="0">
                          <a:solidFill>
                            <a:schemeClr val="tx1"/>
                          </a:solidFill>
                          <a:latin typeface="HG丸ｺﾞｼｯｸM-PRO" panose="020F0600000000000000" pitchFamily="50" charset="-128"/>
                          <a:ea typeface="HG丸ｺﾞｼｯｸM-PRO" panose="020F0600000000000000" pitchFamily="50" charset="-128"/>
                        </a:rPr>
                        <a:t>154.2</a:t>
                      </a:r>
                      <a:endParaRPr kumimoji="1" lang="ja-JP" altLang="en-US" sz="800" dirty="0">
                        <a:solidFill>
                          <a:schemeClr val="tx1"/>
                        </a:solidFill>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bl>
          </a:graphicData>
        </a:graphic>
      </p:graphicFrame>
      <p:sp>
        <p:nvSpPr>
          <p:cNvPr id="28" name="Text Box 270"/>
          <p:cNvSpPr txBox="1">
            <a:spLocks noChangeArrowheads="1"/>
          </p:cNvSpPr>
          <p:nvPr/>
        </p:nvSpPr>
        <p:spPr bwMode="auto">
          <a:xfrm>
            <a:off x="5157192" y="2147987"/>
            <a:ext cx="1763712" cy="2127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marL="0" marR="136525" lvl="0" indent="0" algn="r" defTabSz="914400" rtl="0" eaLnBrk="1" fontAlgn="base" latinLnBrk="0" hangingPunct="1">
              <a:lnSpc>
                <a:spcPct val="100000"/>
              </a:lnSpc>
              <a:spcBef>
                <a:spcPct val="0"/>
              </a:spcBef>
              <a:spcAft>
                <a:spcPct val="0"/>
              </a:spcAft>
              <a:buClrTx/>
              <a:buSzTx/>
              <a:buFontTx/>
              <a:buNone/>
              <a:tabLst/>
              <a:defRPr/>
            </a:pP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令和８年４月</a:t>
            </a:r>
            <a:r>
              <a:rPr lang="ja-JP" altLang="en-US" sz="800" dirty="0">
                <a:latin typeface="メイリオ" panose="020B0604030504040204" pitchFamily="50" charset="-128"/>
                <a:ea typeface="メイリオ" panose="020B0604030504040204" pitchFamily="50" charset="-128"/>
                <a:cs typeface="メイリオ" panose="020B0604030504040204" pitchFamily="50" charset="-128"/>
              </a:rPr>
              <a:t>１</a:t>
            </a:r>
            <a:r>
              <a:rPr kumimoji="1" lang="ja-JP" altLang="en-US" sz="8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日現在</a:t>
            </a:r>
            <a:endParaRPr kumimoji="1" lang="ja-JP" altLang="ja-JP" sz="16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Text Box 271"/>
          <p:cNvSpPr txBox="1">
            <a:spLocks noChangeArrowheads="1"/>
          </p:cNvSpPr>
          <p:nvPr/>
        </p:nvSpPr>
        <p:spPr bwMode="auto">
          <a:xfrm>
            <a:off x="171057" y="1640632"/>
            <a:ext cx="2380033" cy="36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80000"/>
              </a:lnSpc>
              <a:spcBef>
                <a:spcPct val="0"/>
              </a:spcBef>
              <a:spcAft>
                <a:spcPct val="0"/>
              </a:spcAft>
              <a:buClrTx/>
              <a:buSzTx/>
              <a:buFontTx/>
              <a:buNone/>
              <a:tabLst/>
              <a:defRPr/>
            </a:pPr>
            <a:r>
              <a:rPr kumimoji="1" lang="en-US" altLang="ja-JP" sz="700" b="0" i="0" u="none" strike="noStrike" kern="1200" cap="none" spc="0" normalizeH="0" baseline="0" noProof="0" dirty="0">
                <a:ln>
                  <a:noFill/>
                </a:ln>
                <a:effectLst/>
                <a:uLnTx/>
                <a:uFillTx/>
                <a:latin typeface="HG丸ｺﾞｼｯｸM-PRO" pitchFamily="50" charset="-128"/>
                <a:ea typeface="HG丸ｺﾞｼｯｸM-PRO" pitchFamily="50" charset="-128"/>
                <a:cs typeface="ＭＳ Ｐゴシック" pitchFamily="50" charset="-128"/>
              </a:rPr>
              <a:t>※1</a:t>
            </a:r>
            <a:r>
              <a:rPr kumimoji="1" lang="ja-JP" altLang="en-US" sz="700" b="0" i="0" u="none" strike="noStrike" kern="1200" cap="none" spc="0" normalizeH="0" baseline="0" noProof="0" dirty="0">
                <a:ln>
                  <a:noFill/>
                </a:ln>
                <a:effectLst/>
                <a:uLnTx/>
                <a:uFillTx/>
                <a:latin typeface="HG丸ｺﾞｼｯｸM-PRO" pitchFamily="50" charset="-128"/>
                <a:ea typeface="HG丸ｺﾞｼｯｸM-PRO" pitchFamily="50" charset="-128"/>
                <a:cs typeface="ＭＳ Ｐゴシック" pitchFamily="50" charset="-128"/>
              </a:rPr>
              <a:t>　令和６年度</a:t>
            </a:r>
            <a:endParaRPr kumimoji="1" lang="en-US" altLang="ja-JP" sz="700" b="0" i="0" u="none" strike="noStrike" kern="1200" cap="none" spc="0" normalizeH="0" baseline="0" noProof="0" dirty="0">
              <a:ln>
                <a:noFill/>
              </a:ln>
              <a:effectLst/>
              <a:uLnTx/>
              <a:uFillTx/>
              <a:latin typeface="HG丸ｺﾞｼｯｸM-PRO" pitchFamily="50" charset="-128"/>
              <a:ea typeface="HG丸ｺﾞｼｯｸM-PRO" pitchFamily="50" charset="-128"/>
              <a:cs typeface="ＭＳ Ｐゴシック" pitchFamily="50" charset="-128"/>
            </a:endParaRPr>
          </a:p>
          <a:p>
            <a:pPr marL="0" marR="0" lvl="0" indent="0" algn="l" defTabSz="914400" rtl="0" eaLnBrk="1" fontAlgn="base" latinLnBrk="0" hangingPunct="1">
              <a:lnSpc>
                <a:spcPct val="80000"/>
              </a:lnSpc>
              <a:spcBef>
                <a:spcPct val="0"/>
              </a:spcBef>
              <a:spcAft>
                <a:spcPct val="0"/>
              </a:spcAft>
              <a:buClrTx/>
              <a:buSzTx/>
              <a:buFontTx/>
              <a:buNone/>
              <a:tabLst/>
              <a:defRPr/>
            </a:pPr>
            <a:r>
              <a:rPr kumimoji="1" lang="en-US" altLang="ja-JP" sz="700" b="0" i="0" u="none" strike="noStrike" kern="1200" cap="none" spc="0" normalizeH="0" baseline="0" noProof="0" dirty="0">
                <a:ln>
                  <a:noFill/>
                </a:ln>
                <a:effectLst/>
                <a:uLnTx/>
                <a:uFillTx/>
                <a:latin typeface="HG丸ｺﾞｼｯｸM-PRO" pitchFamily="50" charset="-128"/>
                <a:ea typeface="HG丸ｺﾞｼｯｸM-PRO" pitchFamily="50" charset="-128"/>
                <a:cs typeface="ＭＳ Ｐゴシック" pitchFamily="50" charset="-128"/>
              </a:rPr>
              <a:t>※2</a:t>
            </a:r>
            <a:r>
              <a:rPr kumimoji="1" lang="ja-JP" altLang="en-US" sz="700" b="0" i="0" u="none" strike="noStrike" kern="1200" cap="none" spc="0" normalizeH="0" baseline="0" noProof="0" dirty="0">
                <a:ln>
                  <a:noFill/>
                </a:ln>
                <a:effectLst/>
                <a:uLnTx/>
                <a:uFillTx/>
                <a:latin typeface="HG丸ｺﾞｼｯｸM-PRO" pitchFamily="50" charset="-128"/>
                <a:ea typeface="HG丸ｺﾞｼｯｸM-PRO" pitchFamily="50" charset="-128"/>
                <a:cs typeface="ＭＳ Ｐゴシック" pitchFamily="50" charset="-128"/>
              </a:rPr>
              <a:t>　普通車料金</a:t>
            </a:r>
            <a:endParaRPr kumimoji="1" lang="en-US" altLang="ja-JP" sz="700" b="0" i="0" u="none" strike="noStrike" kern="1200" cap="none" spc="0" normalizeH="0" baseline="0" noProof="0" dirty="0">
              <a:ln>
                <a:noFill/>
              </a:ln>
              <a:effectLst/>
              <a:uLnTx/>
              <a:uFillTx/>
              <a:latin typeface="HG丸ｺﾞｼｯｸM-PRO" pitchFamily="50" charset="-128"/>
              <a:ea typeface="HG丸ｺﾞｼｯｸM-PRO" pitchFamily="50" charset="-128"/>
              <a:cs typeface="ＭＳ Ｐゴシック" pitchFamily="50" charset="-128"/>
            </a:endParaRPr>
          </a:p>
          <a:p>
            <a:pPr marL="0" marR="0" lvl="0" indent="0" algn="l" defTabSz="914400" rtl="0" eaLnBrk="1" fontAlgn="base" latinLnBrk="0" hangingPunct="1">
              <a:lnSpc>
                <a:spcPct val="80000"/>
              </a:lnSpc>
              <a:spcBef>
                <a:spcPct val="0"/>
              </a:spcBef>
              <a:spcAft>
                <a:spcPct val="0"/>
              </a:spcAft>
              <a:buClrTx/>
              <a:buSzTx/>
              <a:buFontTx/>
              <a:buNone/>
              <a:tabLst/>
              <a:defRPr/>
            </a:pPr>
            <a:r>
              <a:rPr kumimoji="1" lang="en-US" altLang="ja-JP" sz="700" b="0" i="0" u="none" strike="noStrike" kern="1200" cap="none" spc="0" normalizeH="0" baseline="0" noProof="0" dirty="0">
                <a:ln>
                  <a:noFill/>
                </a:ln>
                <a:effectLst/>
                <a:uLnTx/>
                <a:uFillTx/>
                <a:latin typeface="HG丸ｺﾞｼｯｸM-PRO" pitchFamily="50" charset="-128"/>
                <a:ea typeface="HG丸ｺﾞｼｯｸM-PRO" pitchFamily="50" charset="-128"/>
                <a:cs typeface="ＭＳ Ｐゴシック" pitchFamily="50" charset="-128"/>
              </a:rPr>
              <a:t>※3</a:t>
            </a:r>
            <a:r>
              <a:rPr kumimoji="1" lang="ja-JP" altLang="en-US" sz="700" b="0" i="0" u="none" strike="noStrike" kern="1200" cap="none" spc="0" normalizeH="0" baseline="0" noProof="0" dirty="0">
                <a:ln>
                  <a:noFill/>
                </a:ln>
                <a:effectLst/>
                <a:uLnTx/>
                <a:uFillTx/>
                <a:latin typeface="HG丸ｺﾞｼｯｸM-PRO" pitchFamily="50" charset="-128"/>
                <a:ea typeface="HG丸ｺﾞｼｯｸM-PRO" pitchFamily="50" charset="-128"/>
                <a:cs typeface="ＭＳ Ｐゴシック" pitchFamily="50" charset="-128"/>
              </a:rPr>
              <a:t>　料金割引社会実験での料金</a:t>
            </a:r>
            <a:endParaRPr kumimoji="1" lang="en-US" altLang="ja-JP" sz="700" b="0" i="0" u="none" strike="noStrike" kern="1200" cap="none" spc="0" normalizeH="0" baseline="0" noProof="0" dirty="0">
              <a:ln>
                <a:noFill/>
              </a:ln>
              <a:effectLst/>
              <a:uLnTx/>
              <a:uFillTx/>
              <a:latin typeface="HG丸ｺﾞｼｯｸM-PRO" pitchFamily="50" charset="-128"/>
              <a:ea typeface="HG丸ｺﾞｼｯｸM-PRO" pitchFamily="50" charset="-128"/>
              <a:cs typeface="ＭＳ Ｐゴシック" pitchFamily="50" charset="-128"/>
            </a:endParaRPr>
          </a:p>
        </p:txBody>
      </p:sp>
      <p:graphicFrame>
        <p:nvGraphicFramePr>
          <p:cNvPr id="42" name="表 41"/>
          <p:cNvGraphicFramePr>
            <a:graphicFrameLocks noGrp="1"/>
          </p:cNvGraphicFramePr>
          <p:nvPr/>
        </p:nvGraphicFramePr>
        <p:xfrm>
          <a:off x="97722" y="510177"/>
          <a:ext cx="6674742" cy="1028680"/>
        </p:xfrm>
        <a:graphic>
          <a:graphicData uri="http://schemas.openxmlformats.org/drawingml/2006/table">
            <a:tbl>
              <a:tblPr firstRow="1" bandRow="1">
                <a:tableStyleId>{2D5ABB26-0587-4C30-8999-92F81FD0307C}</a:tableStyleId>
              </a:tblPr>
              <a:tblGrid>
                <a:gridCol w="1333696">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720080">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720080">
                  <a:extLst>
                    <a:ext uri="{9D8B030D-6E8A-4147-A177-3AD203B41FA5}">
                      <a16:colId xmlns:a16="http://schemas.microsoft.com/office/drawing/2014/main" val="20004"/>
                    </a:ext>
                  </a:extLst>
                </a:gridCol>
                <a:gridCol w="732534">
                  <a:extLst>
                    <a:ext uri="{9D8B030D-6E8A-4147-A177-3AD203B41FA5}">
                      <a16:colId xmlns:a16="http://schemas.microsoft.com/office/drawing/2014/main" val="20005"/>
                    </a:ext>
                  </a:extLst>
                </a:gridCol>
                <a:gridCol w="792088">
                  <a:extLst>
                    <a:ext uri="{9D8B030D-6E8A-4147-A177-3AD203B41FA5}">
                      <a16:colId xmlns:a16="http://schemas.microsoft.com/office/drawing/2014/main" val="20006"/>
                    </a:ext>
                  </a:extLst>
                </a:gridCol>
              </a:tblGrid>
              <a:tr h="335280">
                <a:tc>
                  <a:txBody>
                    <a:bodyPr/>
                    <a:lstStyle/>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路線名</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区間</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延長</a:t>
                      </a:r>
                      <a:endParaRPr kumimoji="1" lang="en-US" altLang="ja-JP" sz="800" dirty="0">
                        <a:solidFill>
                          <a:sysClr val="windowText" lastClr="000000"/>
                        </a:solidFill>
                        <a:latin typeface="HG丸ｺﾞｼｯｸM-PRO" panose="020F0600000000000000" pitchFamily="50" charset="-128"/>
                        <a:ea typeface="HG丸ｺﾞｼｯｸM-PRO" panose="020F0600000000000000" pitchFamily="50" charset="-128"/>
                      </a:endParaRPr>
                    </a:p>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en-US" altLang="ja-JP" sz="800" dirty="0">
                          <a:solidFill>
                            <a:sysClr val="windowText" lastClr="000000"/>
                          </a:solidFill>
                          <a:latin typeface="HG丸ｺﾞｼｯｸM-PRO" panose="020F0600000000000000" pitchFamily="50" charset="-128"/>
                          <a:ea typeface="HG丸ｺﾞｼｯｸM-PRO" panose="020F0600000000000000" pitchFamily="50" charset="-128"/>
                        </a:rPr>
                        <a:t>km</a:t>
                      </a: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事業費</a:t>
                      </a:r>
                      <a:endParaRPr kumimoji="1" lang="en-US" altLang="ja-JP" sz="800" dirty="0">
                        <a:solidFill>
                          <a:sysClr val="windowText" lastClr="000000"/>
                        </a:solidFill>
                        <a:latin typeface="HG丸ｺﾞｼｯｸM-PRO" panose="020F0600000000000000" pitchFamily="50" charset="-128"/>
                        <a:ea typeface="HG丸ｺﾞｼｯｸM-PRO" panose="020F0600000000000000" pitchFamily="50" charset="-128"/>
                      </a:endParaRPr>
                    </a:p>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（億円）</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交通量</a:t>
                      </a:r>
                      <a:r>
                        <a:rPr kumimoji="1" lang="en-US" altLang="ja-JP" sz="800" baseline="3000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ja-JP" altLang="en-US" sz="800" baseline="30000" dirty="0">
                          <a:solidFill>
                            <a:sysClr val="windowText" lastClr="000000"/>
                          </a:solidFill>
                          <a:latin typeface="HG丸ｺﾞｼｯｸM-PRO" panose="020F0600000000000000" pitchFamily="50" charset="-128"/>
                          <a:ea typeface="HG丸ｺﾞｼｯｸM-PRO" panose="020F0600000000000000" pitchFamily="50" charset="-128"/>
                        </a:rPr>
                        <a:t>１</a:t>
                      </a:r>
                      <a:endParaRPr kumimoji="1" lang="en-US" altLang="ja-JP" sz="800" baseline="30000" dirty="0">
                        <a:solidFill>
                          <a:sysClr val="windowText" lastClr="000000"/>
                        </a:solidFill>
                        <a:latin typeface="HG丸ｺﾞｼｯｸM-PRO" panose="020F0600000000000000" pitchFamily="50" charset="-128"/>
                        <a:ea typeface="HG丸ｺﾞｼｯｸM-PRO" panose="020F0600000000000000" pitchFamily="50" charset="-128"/>
                      </a:endParaRPr>
                    </a:p>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（台／日）</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料金</a:t>
                      </a:r>
                      <a:r>
                        <a:rPr kumimoji="1" lang="en-US" altLang="ja-JP" sz="800" strike="noStrike" baseline="30000"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ja-JP" altLang="en-US" sz="800" strike="noStrike" baseline="30000" dirty="0">
                          <a:solidFill>
                            <a:sysClr val="windowText" lastClr="000000"/>
                          </a:solidFill>
                          <a:latin typeface="HG丸ｺﾞｼｯｸM-PRO" panose="020F0600000000000000" pitchFamily="50" charset="-128"/>
                          <a:ea typeface="HG丸ｺﾞｼｯｸM-PRO" panose="020F0600000000000000" pitchFamily="50" charset="-128"/>
                        </a:rPr>
                        <a:t>２</a:t>
                      </a:r>
                      <a:endParaRPr kumimoji="1" lang="en-US" altLang="ja-JP" sz="800" strike="noStrike" baseline="30000" dirty="0">
                        <a:solidFill>
                          <a:sysClr val="windowText" lastClr="000000"/>
                        </a:solidFill>
                        <a:latin typeface="HG丸ｺﾞｼｯｸM-PRO" panose="020F0600000000000000" pitchFamily="50" charset="-128"/>
                        <a:ea typeface="HG丸ｺﾞｼｯｸM-PRO" panose="020F0600000000000000" pitchFamily="50" charset="-128"/>
                      </a:endParaRPr>
                    </a:p>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（円）</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75000"/>
                      </a:schemeClr>
                    </a:solidFill>
                  </a:tcPr>
                </a:tc>
                <a:tc>
                  <a:txBody>
                    <a:bodyPr/>
                    <a:lstStyle/>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供用年月</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2">
                        <a:lumMod val="75000"/>
                      </a:schemeClr>
                    </a:solidFill>
                  </a:tcPr>
                </a:tc>
                <a:extLst>
                  <a:ext uri="{0D108BD9-81ED-4DB2-BD59-A6C34878D82A}">
                    <a16:rowId xmlns:a16="http://schemas.microsoft.com/office/drawing/2014/main" val="10000"/>
                  </a:ext>
                </a:extLst>
              </a:tr>
              <a:tr h="312792">
                <a:tc>
                  <a:txBody>
                    <a:bodyPr/>
                    <a:lstStyle/>
                    <a:p>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鳥飼仁和寺大橋有料道路</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摂津市鳥飼中</a:t>
                      </a:r>
                    </a:p>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～寝屋川市仁和寺本町</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700" dirty="0">
                          <a:solidFill>
                            <a:sysClr val="windowText" lastClr="000000"/>
                          </a:solidFill>
                          <a:latin typeface="HG丸ｺﾞｼｯｸM-PRO" panose="020F0600000000000000" pitchFamily="50" charset="-128"/>
                          <a:ea typeface="HG丸ｺﾞｼｯｸM-PRO" panose="020F0600000000000000" pitchFamily="50" charset="-128"/>
                        </a:rPr>
                        <a:t>0.7</a:t>
                      </a:r>
                      <a:endPar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700" dirty="0">
                          <a:solidFill>
                            <a:sysClr val="windowText" lastClr="000000"/>
                          </a:solidFill>
                          <a:latin typeface="HG丸ｺﾞｼｯｸM-PRO" panose="020F0600000000000000" pitchFamily="50" charset="-128"/>
                          <a:ea typeface="HG丸ｺﾞｼｯｸM-PRO" panose="020F0600000000000000" pitchFamily="50" charset="-128"/>
                        </a:rPr>
                        <a:t>102</a:t>
                      </a:r>
                      <a:endPar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700" strike="noStrike" dirty="0">
                          <a:solidFill>
                            <a:schemeClr val="tx1"/>
                          </a:solidFill>
                          <a:latin typeface="HG丸ｺﾞｼｯｸM-PRO" panose="020F0600000000000000" pitchFamily="50" charset="-128"/>
                          <a:ea typeface="HG丸ｺﾞｼｯｸM-PRO" panose="020F0600000000000000" pitchFamily="50" charset="-128"/>
                        </a:rPr>
                        <a:t>10,333</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700" dirty="0">
                          <a:solidFill>
                            <a:schemeClr val="tx1"/>
                          </a:solidFill>
                          <a:latin typeface="HG丸ｺﾞｼｯｸM-PRO" panose="020F0600000000000000" pitchFamily="50" charset="-128"/>
                          <a:ea typeface="HG丸ｺﾞｼｯｸM-PRO" panose="020F0600000000000000" pitchFamily="50" charset="-128"/>
                        </a:rPr>
                        <a:t>100</a:t>
                      </a:r>
                      <a:endParaRPr kumimoji="1" lang="ja-JP" altLang="en-US" sz="700" dirty="0">
                        <a:solidFill>
                          <a:schemeClr val="tx1"/>
                        </a:solidFill>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rPr>
                        <a:t>昭和</a:t>
                      </a:r>
                      <a:r>
                        <a:rPr kumimoji="1" lang="en-US" altLang="ja-JP" sz="700" dirty="0">
                          <a:solidFill>
                            <a:sysClr val="windowText" lastClr="000000"/>
                          </a:solidFill>
                          <a:latin typeface="HG丸ｺﾞｼｯｸM-PRO" panose="020F0600000000000000" pitchFamily="50" charset="-128"/>
                          <a:ea typeface="HG丸ｺﾞｼｯｸM-PRO" panose="020F0600000000000000" pitchFamily="50" charset="-128"/>
                        </a:rPr>
                        <a:t>62</a:t>
                      </a:r>
                      <a:r>
                        <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rPr>
                        <a:t>年</a:t>
                      </a:r>
                      <a:r>
                        <a:rPr kumimoji="1" lang="en-US" altLang="ja-JP" sz="700" dirty="0">
                          <a:solidFill>
                            <a:sysClr val="windowText" lastClr="000000"/>
                          </a:solidFill>
                          <a:latin typeface="HG丸ｺﾞｼｯｸM-PRO" panose="020F0600000000000000" pitchFamily="50" charset="-128"/>
                          <a:ea typeface="HG丸ｺﾞｼｯｸM-PRO" panose="020F0600000000000000" pitchFamily="50" charset="-128"/>
                        </a:rPr>
                        <a:t>2</a:t>
                      </a:r>
                      <a:r>
                        <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rPr>
                        <a:t>月</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58120">
                <a:tc>
                  <a:txBody>
                    <a:bodyPr/>
                    <a:lstStyle/>
                    <a:p>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箕面有料道路</a:t>
                      </a:r>
                      <a:endParaRPr kumimoji="1" lang="en-US" altLang="ja-JP" sz="800" dirty="0">
                        <a:solidFill>
                          <a:sysClr val="windowText" lastClr="000000"/>
                        </a:solidFill>
                        <a:latin typeface="HG丸ｺﾞｼｯｸM-PRO" panose="020F0600000000000000" pitchFamily="50" charset="-128"/>
                        <a:ea typeface="HG丸ｺﾞｼｯｸM-PRO" panose="020F0600000000000000" pitchFamily="50" charset="-128"/>
                      </a:endParaRPr>
                    </a:p>
                    <a:p>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（箕面グリーンロード）</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ja-JP" altLang="en-US" sz="800" dirty="0">
                          <a:solidFill>
                            <a:sysClr val="windowText" lastClr="000000"/>
                          </a:solidFill>
                          <a:latin typeface="HG丸ｺﾞｼｯｸM-PRO" panose="020F0600000000000000" pitchFamily="50" charset="-128"/>
                          <a:ea typeface="HG丸ｺﾞｼｯｸM-PRO" panose="020F0600000000000000" pitchFamily="50" charset="-128"/>
                        </a:rPr>
                        <a:t>箕面市萱島～下止々呂美</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700" dirty="0">
                          <a:solidFill>
                            <a:sysClr val="windowText" lastClr="000000"/>
                          </a:solidFill>
                          <a:latin typeface="HG丸ｺﾞｼｯｸM-PRO" panose="020F0600000000000000" pitchFamily="50" charset="-128"/>
                          <a:ea typeface="HG丸ｺﾞｼｯｸM-PRO" panose="020F0600000000000000" pitchFamily="50" charset="-128"/>
                        </a:rPr>
                        <a:t>6.8</a:t>
                      </a:r>
                      <a:endPar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700" dirty="0">
                          <a:solidFill>
                            <a:sysClr val="windowText" lastClr="000000"/>
                          </a:solidFill>
                          <a:latin typeface="HG丸ｺﾞｼｯｸM-PRO" panose="020F0600000000000000" pitchFamily="50" charset="-128"/>
                          <a:ea typeface="HG丸ｺﾞｼｯｸM-PRO" panose="020F0600000000000000" pitchFamily="50" charset="-128"/>
                        </a:rPr>
                        <a:t>500</a:t>
                      </a:r>
                      <a:endPar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700" strike="noStrike" dirty="0">
                          <a:solidFill>
                            <a:schemeClr val="tx1"/>
                          </a:solidFill>
                          <a:latin typeface="HG丸ｺﾞｼｯｸM-PRO" panose="020F0600000000000000" pitchFamily="50" charset="-128"/>
                          <a:ea typeface="HG丸ｺﾞｼｯｸM-PRO" panose="020F0600000000000000" pitchFamily="50" charset="-128"/>
                        </a:rPr>
                        <a:t>11,895</a:t>
                      </a:r>
                      <a:endParaRPr kumimoji="1" lang="ja-JP" altLang="en-US" sz="700" strike="noStrike" dirty="0">
                        <a:solidFill>
                          <a:schemeClr val="tx1"/>
                        </a:solidFill>
                        <a:latin typeface="HG丸ｺﾞｼｯｸM-PRO" panose="020F0600000000000000" pitchFamily="50" charset="-128"/>
                        <a:ea typeface="HG丸ｺﾞｼｯｸM-PRO" panose="020F0600000000000000"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a:r>
                        <a:rPr kumimoji="1" lang="en-US" altLang="ja-JP" sz="700" dirty="0">
                          <a:solidFill>
                            <a:schemeClr val="tx1"/>
                          </a:solidFill>
                          <a:latin typeface="HG丸ｺﾞｼｯｸM-PRO" panose="020F0600000000000000" pitchFamily="50" charset="-128"/>
                          <a:ea typeface="HG丸ｺﾞｼｯｸM-PRO" panose="020F0600000000000000" pitchFamily="50" charset="-128"/>
                        </a:rPr>
                        <a:t>630</a:t>
                      </a:r>
                    </a:p>
                    <a:p>
                      <a:pPr algn="ctr"/>
                      <a:r>
                        <a:rPr kumimoji="1" lang="ja-JP" altLang="en-US" sz="700" dirty="0">
                          <a:solidFill>
                            <a:schemeClr val="tx1"/>
                          </a:solidFill>
                          <a:latin typeface="HG丸ｺﾞｼｯｸM-PRO" panose="020F0600000000000000" pitchFamily="50" charset="-128"/>
                          <a:ea typeface="HG丸ｺﾞｼｯｸM-PRO" panose="020F0600000000000000" pitchFamily="50" charset="-128"/>
                        </a:rPr>
                        <a:t>   </a:t>
                      </a:r>
                      <a:r>
                        <a:rPr kumimoji="1" lang="en-US" altLang="ja-JP" sz="700" dirty="0">
                          <a:solidFill>
                            <a:schemeClr val="tx1"/>
                          </a:solidFill>
                          <a:latin typeface="HG丸ｺﾞｼｯｸM-PRO" panose="020F0600000000000000" pitchFamily="50" charset="-128"/>
                          <a:ea typeface="HG丸ｺﾞｼｯｸM-PRO" panose="020F0600000000000000" pitchFamily="50" charset="-128"/>
                        </a:rPr>
                        <a:t>(420)</a:t>
                      </a:r>
                      <a:r>
                        <a:rPr kumimoji="1" lang="en-US" altLang="ja-JP" sz="700" baseline="300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700" baseline="30000" dirty="0">
                          <a:solidFill>
                            <a:schemeClr val="tx1"/>
                          </a:solidFill>
                          <a:latin typeface="HG丸ｺﾞｼｯｸM-PRO" panose="020F0600000000000000" pitchFamily="50" charset="-128"/>
                          <a:ea typeface="HG丸ｺﾞｼｯｸM-PRO" panose="020F0600000000000000" pitchFamily="50" charset="-128"/>
                        </a:rPr>
                        <a:t>３</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rPr>
                        <a:t>平成</a:t>
                      </a:r>
                      <a:r>
                        <a:rPr kumimoji="1" lang="en-US" altLang="ja-JP" sz="700" dirty="0">
                          <a:solidFill>
                            <a:sysClr val="windowText" lastClr="000000"/>
                          </a:solidFill>
                          <a:latin typeface="HG丸ｺﾞｼｯｸM-PRO" panose="020F0600000000000000" pitchFamily="50" charset="-128"/>
                          <a:ea typeface="HG丸ｺﾞｼｯｸM-PRO" panose="020F0600000000000000" pitchFamily="50" charset="-128"/>
                        </a:rPr>
                        <a:t>19</a:t>
                      </a:r>
                      <a:r>
                        <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rPr>
                        <a:t>年</a:t>
                      </a:r>
                      <a:r>
                        <a:rPr kumimoji="1" lang="en-US" altLang="ja-JP" sz="700" dirty="0">
                          <a:solidFill>
                            <a:sysClr val="windowText" lastClr="000000"/>
                          </a:solidFill>
                          <a:latin typeface="HG丸ｺﾞｼｯｸM-PRO" panose="020F0600000000000000" pitchFamily="50" charset="-128"/>
                          <a:ea typeface="HG丸ｺﾞｼｯｸM-PRO" panose="020F0600000000000000" pitchFamily="50" charset="-128"/>
                        </a:rPr>
                        <a:t>5</a:t>
                      </a:r>
                      <a:r>
                        <a:rPr kumimoji="1" lang="ja-JP" altLang="en-US" sz="700" dirty="0">
                          <a:solidFill>
                            <a:sysClr val="windowText" lastClr="000000"/>
                          </a:solidFill>
                          <a:latin typeface="HG丸ｺﾞｼｯｸM-PRO" panose="020F0600000000000000" pitchFamily="50" charset="-128"/>
                          <a:ea typeface="HG丸ｺﾞｼｯｸM-PRO" panose="020F0600000000000000" pitchFamily="50" charset="-128"/>
                        </a:rPr>
                        <a:t>月</a:t>
                      </a: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9" name="テキスト ボックス 28">
            <a:extLst>
              <a:ext uri="{FF2B5EF4-FFF2-40B4-BE49-F238E27FC236}">
                <a16:creationId xmlns:a16="http://schemas.microsoft.com/office/drawing/2014/main" id="{9FF7B4BD-5D9B-43F5-8729-2A8F4BC553C0}"/>
              </a:ext>
            </a:extLst>
          </p:cNvPr>
          <p:cNvSpPr txBox="1"/>
          <p:nvPr/>
        </p:nvSpPr>
        <p:spPr>
          <a:xfrm>
            <a:off x="6453336" y="9706109"/>
            <a:ext cx="441146" cy="215444"/>
          </a:xfrm>
          <a:prstGeom prst="rect">
            <a:avLst/>
          </a:prstGeom>
          <a:noFill/>
        </p:spPr>
        <p:txBody>
          <a:bodyPr wrap="none" rtlCol="0">
            <a:spAutoFit/>
          </a:bodyPr>
          <a:lstStyle/>
          <a:p>
            <a:r>
              <a:rPr lang="ja-JP" altLang="en-US" sz="800" dirty="0"/>
              <a:t>資料</a:t>
            </a:r>
            <a:r>
              <a:rPr lang="en-US" altLang="ja-JP" sz="800" dirty="0"/>
              <a:t>4</a:t>
            </a:r>
            <a:endParaRPr kumimoji="1" lang="en-US" altLang="ja-JP" sz="800" dirty="0"/>
          </a:p>
        </p:txBody>
      </p:sp>
      <p:graphicFrame>
        <p:nvGraphicFramePr>
          <p:cNvPr id="43" name="表 42">
            <a:extLst>
              <a:ext uri="{FF2B5EF4-FFF2-40B4-BE49-F238E27FC236}">
                <a16:creationId xmlns:a16="http://schemas.microsoft.com/office/drawing/2014/main" id="{12DDDE78-514A-4A33-9F14-F7F1CBC6D958}"/>
              </a:ext>
            </a:extLst>
          </p:cNvPr>
          <p:cNvGraphicFramePr>
            <a:graphicFrameLocks noGrp="1"/>
          </p:cNvGraphicFramePr>
          <p:nvPr/>
        </p:nvGraphicFramePr>
        <p:xfrm>
          <a:off x="4593582" y="8351012"/>
          <a:ext cx="2219794" cy="1066484"/>
        </p:xfrm>
        <a:graphic>
          <a:graphicData uri="http://schemas.openxmlformats.org/drawingml/2006/table">
            <a:tbl>
              <a:tblPr firstRow="1" bandRow="1">
                <a:tableStyleId>{5940675A-B579-460E-94D1-54222C63F5DA}</a:tableStyleId>
              </a:tblPr>
              <a:tblGrid>
                <a:gridCol w="2219794">
                  <a:extLst>
                    <a:ext uri="{9D8B030D-6E8A-4147-A177-3AD203B41FA5}">
                      <a16:colId xmlns:a16="http://schemas.microsoft.com/office/drawing/2014/main" val="828871928"/>
                    </a:ext>
                  </a:extLst>
                </a:gridCol>
              </a:tblGrid>
              <a:tr h="176337">
                <a:tc>
                  <a:txBody>
                    <a:bodyPr/>
                    <a:lstStyle/>
                    <a:p>
                      <a:pPr algn="ctr">
                        <a:lnSpc>
                          <a:spcPts val="800"/>
                        </a:lnSpc>
                      </a:pPr>
                      <a:r>
                        <a:rPr kumimoji="1" lang="ja-JP" altLang="en-US" sz="800" dirty="0">
                          <a:latin typeface="ＭＳ ゴシック" panose="020B0609070205080204" pitchFamily="49" charset="-128"/>
                          <a:ea typeface="ＭＳ ゴシック" panose="020B0609070205080204" pitchFamily="49" charset="-128"/>
                        </a:rPr>
                        <a:t>凡　例</a:t>
                      </a:r>
                    </a:p>
                  </a:txBody>
                  <a:tcPr>
                    <a:solidFill>
                      <a:schemeClr val="bg1"/>
                    </a:solidFill>
                  </a:tcPr>
                </a:tc>
                <a:extLst>
                  <a:ext uri="{0D108BD9-81ED-4DB2-BD59-A6C34878D82A}">
                    <a16:rowId xmlns:a16="http://schemas.microsoft.com/office/drawing/2014/main" val="1253897046"/>
                  </a:ext>
                </a:extLst>
              </a:tr>
              <a:tr h="873444">
                <a:tc>
                  <a:txBody>
                    <a:bodyPr/>
                    <a:lstStyle/>
                    <a:p>
                      <a:pPr marL="0" indent="0" algn="l">
                        <a:lnSpc>
                          <a:spcPct val="150000"/>
                        </a:lnSpc>
                      </a:pPr>
                      <a:r>
                        <a:rPr kumimoji="1" lang="ja-JP" altLang="en-US" sz="800" dirty="0">
                          <a:latin typeface="ＭＳ ゴシック" panose="020B0609070205080204" pitchFamily="49" charset="-128"/>
                          <a:ea typeface="ＭＳ ゴシック" panose="020B0609070205080204" pitchFamily="49" charset="-128"/>
                        </a:rPr>
                        <a:t>西日本高速</a:t>
                      </a:r>
                      <a:endParaRPr kumimoji="1" lang="en-US" altLang="ja-JP" sz="800" dirty="0">
                        <a:latin typeface="ＭＳ ゴシック" panose="020B0609070205080204" pitchFamily="49" charset="-128"/>
                        <a:ea typeface="ＭＳ ゴシック" panose="020B0609070205080204" pitchFamily="49" charset="-128"/>
                      </a:endParaRPr>
                    </a:p>
                    <a:p>
                      <a:pPr marL="0" indent="0" algn="l">
                        <a:lnSpc>
                          <a:spcPct val="150000"/>
                        </a:lnSpc>
                      </a:pPr>
                      <a:r>
                        <a:rPr kumimoji="1" lang="ja-JP" altLang="en-US" sz="800" dirty="0">
                          <a:latin typeface="ＭＳ ゴシック" panose="020B0609070205080204" pitchFamily="49" charset="-128"/>
                          <a:ea typeface="ＭＳ ゴシック" panose="020B0609070205080204" pitchFamily="49" charset="-128"/>
                        </a:rPr>
                        <a:t>阪神高速</a:t>
                      </a:r>
                      <a:endParaRPr kumimoji="1" lang="en-US" altLang="ja-JP" sz="800" dirty="0">
                        <a:latin typeface="ＭＳ ゴシック" panose="020B0609070205080204" pitchFamily="49" charset="-128"/>
                        <a:ea typeface="ＭＳ ゴシック" panose="020B0609070205080204" pitchFamily="49" charset="-128"/>
                      </a:endParaRPr>
                    </a:p>
                    <a:p>
                      <a:pPr marL="0" indent="0" algn="l">
                        <a:lnSpc>
                          <a:spcPct val="150000"/>
                        </a:lnSpc>
                      </a:pPr>
                      <a:r>
                        <a:rPr kumimoji="1" lang="ja-JP" altLang="en-US" sz="800" dirty="0">
                          <a:latin typeface="ＭＳ ゴシック" panose="020B0609070205080204" pitchFamily="49" charset="-128"/>
                          <a:ea typeface="ＭＳ ゴシック" panose="020B0609070205080204" pitchFamily="49" charset="-128"/>
                        </a:rPr>
                        <a:t>大阪府道路公社</a:t>
                      </a:r>
                      <a:endParaRPr kumimoji="1" lang="en-US" altLang="ja-JP" sz="800" dirty="0">
                        <a:latin typeface="ＭＳ ゴシック" panose="020B0609070205080204" pitchFamily="49" charset="-128"/>
                        <a:ea typeface="ＭＳ ゴシック" panose="020B0609070205080204" pitchFamily="49" charset="-128"/>
                      </a:endParaRPr>
                    </a:p>
                    <a:p>
                      <a:pPr marL="0" indent="0" algn="l">
                        <a:lnSpc>
                          <a:spcPct val="150000"/>
                        </a:lnSpc>
                      </a:pPr>
                      <a:r>
                        <a:rPr kumimoji="1" lang="ja-JP" altLang="en-US" sz="800" dirty="0">
                          <a:latin typeface="ＭＳ ゴシック" panose="020B0609070205080204" pitchFamily="49" charset="-128"/>
                          <a:ea typeface="ＭＳ ゴシック" panose="020B0609070205080204" pitchFamily="49" charset="-128"/>
                        </a:rPr>
                        <a:t>その他の道路</a:t>
                      </a:r>
                      <a:endParaRPr kumimoji="1" lang="en-US" altLang="ja-JP" sz="800" strike="sngStrike" baseline="0" dirty="0">
                        <a:solidFill>
                          <a:srgbClr val="FF0000"/>
                        </a:solidFill>
                        <a:latin typeface="ＭＳ ゴシック" panose="020B0609070205080204" pitchFamily="49" charset="-128"/>
                        <a:ea typeface="ＭＳ ゴシック" panose="020B0609070205080204" pitchFamily="49" charset="-128"/>
                      </a:endParaRPr>
                    </a:p>
                  </a:txBody>
                  <a:tcPr>
                    <a:solidFill>
                      <a:schemeClr val="bg1"/>
                    </a:solidFill>
                  </a:tcPr>
                </a:tc>
                <a:extLst>
                  <a:ext uri="{0D108BD9-81ED-4DB2-BD59-A6C34878D82A}">
                    <a16:rowId xmlns:a16="http://schemas.microsoft.com/office/drawing/2014/main" val="2429178326"/>
                  </a:ext>
                </a:extLst>
              </a:tr>
            </a:tbl>
          </a:graphicData>
        </a:graphic>
      </p:graphicFrame>
      <p:grpSp>
        <p:nvGrpSpPr>
          <p:cNvPr id="44" name="グループ化 43">
            <a:extLst>
              <a:ext uri="{FF2B5EF4-FFF2-40B4-BE49-F238E27FC236}">
                <a16:creationId xmlns:a16="http://schemas.microsoft.com/office/drawing/2014/main" id="{1D722D93-A803-43D6-A99D-BA6A8665CC90}"/>
              </a:ext>
            </a:extLst>
          </p:cNvPr>
          <p:cNvGrpSpPr/>
          <p:nvPr/>
        </p:nvGrpSpPr>
        <p:grpSpPr>
          <a:xfrm>
            <a:off x="5742781" y="8693143"/>
            <a:ext cx="932575" cy="661470"/>
            <a:chOff x="5382741" y="10166110"/>
            <a:chExt cx="932575" cy="661470"/>
          </a:xfrm>
        </p:grpSpPr>
        <p:cxnSp>
          <p:nvCxnSpPr>
            <p:cNvPr id="45" name="直線コネクタ 44">
              <a:extLst>
                <a:ext uri="{FF2B5EF4-FFF2-40B4-BE49-F238E27FC236}">
                  <a16:creationId xmlns:a16="http://schemas.microsoft.com/office/drawing/2014/main" id="{3F417702-C3E3-4974-8789-09A6536C3961}"/>
                </a:ext>
              </a:extLst>
            </p:cNvPr>
            <p:cNvCxnSpPr/>
            <p:nvPr/>
          </p:nvCxnSpPr>
          <p:spPr>
            <a:xfrm>
              <a:off x="5382827" y="10168309"/>
              <a:ext cx="396000" cy="0"/>
            </a:xfrm>
            <a:prstGeom prst="line">
              <a:avLst/>
            </a:prstGeom>
            <a:ln w="57150" cmpd="tri">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3E32A204-700A-4221-A632-349ACD52F611}"/>
                </a:ext>
              </a:extLst>
            </p:cNvPr>
            <p:cNvCxnSpPr/>
            <p:nvPr/>
          </p:nvCxnSpPr>
          <p:spPr>
            <a:xfrm>
              <a:off x="5382741" y="10340776"/>
              <a:ext cx="396000" cy="0"/>
            </a:xfrm>
            <a:prstGeom prst="line">
              <a:avLst/>
            </a:prstGeom>
            <a:ln w="57150"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7" name="直線コネクタ 46">
              <a:extLst>
                <a:ext uri="{FF2B5EF4-FFF2-40B4-BE49-F238E27FC236}">
                  <a16:creationId xmlns:a16="http://schemas.microsoft.com/office/drawing/2014/main" id="{C667AA79-ACA4-480E-A37C-6AA47DFAE5C9}"/>
                </a:ext>
              </a:extLst>
            </p:cNvPr>
            <p:cNvCxnSpPr/>
            <p:nvPr/>
          </p:nvCxnSpPr>
          <p:spPr>
            <a:xfrm>
              <a:off x="5387503" y="10529689"/>
              <a:ext cx="396000" cy="0"/>
            </a:xfrm>
            <a:prstGeom prst="line">
              <a:avLst/>
            </a:prstGeom>
            <a:ln w="57150" cmpd="sng">
              <a:solidFill>
                <a:srgbClr val="00FF00"/>
              </a:solidFill>
            </a:ln>
          </p:spPr>
          <p:style>
            <a:lnRef idx="1">
              <a:schemeClr val="accent1"/>
            </a:lnRef>
            <a:fillRef idx="0">
              <a:schemeClr val="accent1"/>
            </a:fillRef>
            <a:effectRef idx="0">
              <a:schemeClr val="accent1"/>
            </a:effectRef>
            <a:fontRef idx="minor">
              <a:schemeClr val="tx1"/>
            </a:fontRef>
          </p:style>
        </p:cxnSp>
        <p:cxnSp>
          <p:nvCxnSpPr>
            <p:cNvPr id="48" name="直線コネクタ 47">
              <a:extLst>
                <a:ext uri="{FF2B5EF4-FFF2-40B4-BE49-F238E27FC236}">
                  <a16:creationId xmlns:a16="http://schemas.microsoft.com/office/drawing/2014/main" id="{C4167F5A-4C17-422A-97C7-04CC56F07F87}"/>
                </a:ext>
              </a:extLst>
            </p:cNvPr>
            <p:cNvCxnSpPr/>
            <p:nvPr/>
          </p:nvCxnSpPr>
          <p:spPr>
            <a:xfrm>
              <a:off x="5385916" y="10713640"/>
              <a:ext cx="396000" cy="0"/>
            </a:xfrm>
            <a:prstGeom prst="line">
              <a:avLst/>
            </a:prstGeom>
            <a:ln w="57150" cmpd="sng">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テキスト ボックス 48">
              <a:extLst>
                <a:ext uri="{FF2B5EF4-FFF2-40B4-BE49-F238E27FC236}">
                  <a16:creationId xmlns:a16="http://schemas.microsoft.com/office/drawing/2014/main" id="{DCA33BE4-265C-4153-9F9E-75338B578AB5}"/>
                </a:ext>
              </a:extLst>
            </p:cNvPr>
            <p:cNvSpPr txBox="1"/>
            <p:nvPr/>
          </p:nvSpPr>
          <p:spPr>
            <a:xfrm>
              <a:off x="5459289" y="10190067"/>
              <a:ext cx="230832" cy="9233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供用中</a:t>
              </a:r>
            </a:p>
          </p:txBody>
        </p:sp>
        <p:sp>
          <p:nvSpPr>
            <p:cNvPr id="50" name="テキスト ボックス 49">
              <a:extLst>
                <a:ext uri="{FF2B5EF4-FFF2-40B4-BE49-F238E27FC236}">
                  <a16:creationId xmlns:a16="http://schemas.microsoft.com/office/drawing/2014/main" id="{7B4BE136-28E2-42CE-AE97-4B7BD08A4F3D}"/>
                </a:ext>
              </a:extLst>
            </p:cNvPr>
            <p:cNvSpPr txBox="1"/>
            <p:nvPr/>
          </p:nvSpPr>
          <p:spPr>
            <a:xfrm>
              <a:off x="5459289" y="10358243"/>
              <a:ext cx="230832" cy="9233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供用中</a:t>
              </a:r>
            </a:p>
          </p:txBody>
        </p:sp>
        <p:sp>
          <p:nvSpPr>
            <p:cNvPr id="51" name="テキスト ボックス 50">
              <a:extLst>
                <a:ext uri="{FF2B5EF4-FFF2-40B4-BE49-F238E27FC236}">
                  <a16:creationId xmlns:a16="http://schemas.microsoft.com/office/drawing/2014/main" id="{A084B7C3-DE18-4945-902C-86A95CC893A7}"/>
                </a:ext>
              </a:extLst>
            </p:cNvPr>
            <p:cNvSpPr txBox="1"/>
            <p:nvPr/>
          </p:nvSpPr>
          <p:spPr>
            <a:xfrm>
              <a:off x="5459289" y="10557188"/>
              <a:ext cx="230832" cy="9233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供用中</a:t>
              </a:r>
            </a:p>
          </p:txBody>
        </p:sp>
        <p:sp>
          <p:nvSpPr>
            <p:cNvPr id="52" name="テキスト ボックス 51">
              <a:extLst>
                <a:ext uri="{FF2B5EF4-FFF2-40B4-BE49-F238E27FC236}">
                  <a16:creationId xmlns:a16="http://schemas.microsoft.com/office/drawing/2014/main" id="{4D8BF1FC-A00B-405C-8A35-BB418B6FE515}"/>
                </a:ext>
              </a:extLst>
            </p:cNvPr>
            <p:cNvSpPr txBox="1"/>
            <p:nvPr/>
          </p:nvSpPr>
          <p:spPr>
            <a:xfrm>
              <a:off x="5459289" y="10735247"/>
              <a:ext cx="230832" cy="9233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供用中</a:t>
              </a:r>
            </a:p>
          </p:txBody>
        </p:sp>
        <p:cxnSp>
          <p:nvCxnSpPr>
            <p:cNvPr id="53" name="直線コネクタ 52">
              <a:extLst>
                <a:ext uri="{FF2B5EF4-FFF2-40B4-BE49-F238E27FC236}">
                  <a16:creationId xmlns:a16="http://schemas.microsoft.com/office/drawing/2014/main" id="{653B17FD-5ABB-49CF-B49B-022BA1609BEA}"/>
                </a:ext>
              </a:extLst>
            </p:cNvPr>
            <p:cNvCxnSpPr/>
            <p:nvPr/>
          </p:nvCxnSpPr>
          <p:spPr>
            <a:xfrm>
              <a:off x="5916141" y="10166110"/>
              <a:ext cx="396000" cy="0"/>
            </a:xfrm>
            <a:prstGeom prst="line">
              <a:avLst/>
            </a:prstGeom>
            <a:ln w="57150" cmpd="sng">
              <a:solidFill>
                <a:srgbClr val="FFC000"/>
              </a:solidFill>
              <a:prstDash val="sysDot"/>
            </a:ln>
          </p:spPr>
          <p:style>
            <a:lnRef idx="1">
              <a:schemeClr val="accent1"/>
            </a:lnRef>
            <a:fillRef idx="0">
              <a:schemeClr val="accent1"/>
            </a:fillRef>
            <a:effectRef idx="0">
              <a:schemeClr val="accent1"/>
            </a:effectRef>
            <a:fontRef idx="minor">
              <a:schemeClr val="tx1"/>
            </a:fontRef>
          </p:style>
        </p:cxnSp>
        <p:cxnSp>
          <p:nvCxnSpPr>
            <p:cNvPr id="54" name="直線コネクタ 53">
              <a:extLst>
                <a:ext uri="{FF2B5EF4-FFF2-40B4-BE49-F238E27FC236}">
                  <a16:creationId xmlns:a16="http://schemas.microsoft.com/office/drawing/2014/main" id="{C4A7AA07-2E98-4F55-A1C8-39D2076C63DD}"/>
                </a:ext>
              </a:extLst>
            </p:cNvPr>
            <p:cNvCxnSpPr/>
            <p:nvPr/>
          </p:nvCxnSpPr>
          <p:spPr>
            <a:xfrm>
              <a:off x="5919316" y="10713640"/>
              <a:ext cx="396000" cy="0"/>
            </a:xfrm>
            <a:prstGeom prst="line">
              <a:avLst/>
            </a:prstGeom>
            <a:ln w="57150" cmpd="sng">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5" name="テキスト ボックス 54">
              <a:extLst>
                <a:ext uri="{FF2B5EF4-FFF2-40B4-BE49-F238E27FC236}">
                  <a16:creationId xmlns:a16="http://schemas.microsoft.com/office/drawing/2014/main" id="{34833956-1A43-47CE-A19C-F9DCB014B120}"/>
                </a:ext>
              </a:extLst>
            </p:cNvPr>
            <p:cNvSpPr txBox="1"/>
            <p:nvPr/>
          </p:nvSpPr>
          <p:spPr>
            <a:xfrm>
              <a:off x="6000428" y="10189999"/>
              <a:ext cx="230832" cy="9233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事業中</a:t>
              </a:r>
            </a:p>
          </p:txBody>
        </p:sp>
        <p:sp>
          <p:nvSpPr>
            <p:cNvPr id="56" name="テキスト ボックス 55">
              <a:extLst>
                <a:ext uri="{FF2B5EF4-FFF2-40B4-BE49-F238E27FC236}">
                  <a16:creationId xmlns:a16="http://schemas.microsoft.com/office/drawing/2014/main" id="{0D7A6C74-6351-4D92-B3F1-C6121829D7C9}"/>
                </a:ext>
              </a:extLst>
            </p:cNvPr>
            <p:cNvSpPr txBox="1"/>
            <p:nvPr/>
          </p:nvSpPr>
          <p:spPr>
            <a:xfrm>
              <a:off x="6000428" y="10735247"/>
              <a:ext cx="230832" cy="9233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事業中</a:t>
              </a:r>
            </a:p>
          </p:txBody>
        </p:sp>
        <p:cxnSp>
          <p:nvCxnSpPr>
            <p:cNvPr id="57" name="直線コネクタ 56">
              <a:extLst>
                <a:ext uri="{FF2B5EF4-FFF2-40B4-BE49-F238E27FC236}">
                  <a16:creationId xmlns:a16="http://schemas.microsoft.com/office/drawing/2014/main" id="{46F7F21F-BB3E-4378-B2BD-A338A44FC4BD}"/>
                </a:ext>
              </a:extLst>
            </p:cNvPr>
            <p:cNvCxnSpPr/>
            <p:nvPr/>
          </p:nvCxnSpPr>
          <p:spPr>
            <a:xfrm>
              <a:off x="5916141" y="10333990"/>
              <a:ext cx="396000" cy="0"/>
            </a:xfrm>
            <a:prstGeom prst="line">
              <a:avLst/>
            </a:prstGeom>
            <a:ln w="57150" cmpd="sng">
              <a:solidFill>
                <a:srgbClr val="FFC000"/>
              </a:solidFill>
              <a:prstDash val="sysDot"/>
            </a:ln>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4460EF78-8D94-4C25-97D5-7E1178D2E978}"/>
                </a:ext>
              </a:extLst>
            </p:cNvPr>
            <p:cNvSpPr txBox="1"/>
            <p:nvPr/>
          </p:nvSpPr>
          <p:spPr>
            <a:xfrm>
              <a:off x="6000428" y="10357879"/>
              <a:ext cx="230832" cy="92333"/>
            </a:xfrm>
            <a:prstGeom prst="rect">
              <a:avLst/>
            </a:prstGeom>
            <a:noFill/>
          </p:spPr>
          <p:txBody>
            <a:bodyPr wrap="non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事業中</a:t>
              </a:r>
            </a:p>
          </p:txBody>
        </p:sp>
      </p:grpSp>
    </p:spTree>
    <p:extLst>
      <p:ext uri="{BB962C8B-B14F-4D97-AF65-F5344CB8AC3E}">
        <p14:creationId xmlns:p14="http://schemas.microsoft.com/office/powerpoint/2010/main" val="7519806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rgbClr val="FF0000"/>
          </a:solidFill>
          <a:prstDash val="dash"/>
        </a:ln>
      </a:spPr>
      <a:bodyPr rtlCol="0" anchor="ctr"/>
      <a:lstStyle>
        <a:defPPr algn="ctr">
          <a:defRPr kumimoji="1" sz="1400" dirty="0">
            <a:solidFill>
              <a:srgbClr val="FF0000"/>
            </a:solidFill>
            <a:latin typeface="HG丸ｺﾞｼｯｸM-PRO" panose="020F0600000000000000" pitchFamily="50" charset="-128"/>
            <a:ea typeface="HG丸ｺﾞｼｯｸM-PRO" panose="020F0600000000000000"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5D4A840C0B79842806973E30B2A13A0" ma:contentTypeVersion="2" ma:contentTypeDescription="新しいドキュメントを作成します。" ma:contentTypeScope="" ma:versionID="0d2eb14373c5b4000c128cfcdd3fcf60">
  <xsd:schema xmlns:xsd="http://www.w3.org/2001/XMLSchema" xmlns:xs="http://www.w3.org/2001/XMLSchema" xmlns:p="http://schemas.microsoft.com/office/2006/metadata/properties" xmlns:ns1="http://schemas.microsoft.com/sharepoint/v3" xmlns:ns2="4e21aece-359b-4e6f-8f54-c70e1e237c6a" targetNamespace="http://schemas.microsoft.com/office/2006/metadata/properties" ma:root="true" ma:fieldsID="db23b4eb53cfac3bdce39f3dd831b7a7" ns1:_="" ns2:_="">
    <xsd:import namespace="http://schemas.microsoft.com/sharepoint/v3"/>
    <xsd:import namespace="4e21aece-359b-4e6f-8f54-c70e1e237c6a"/>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スケジュールの開始日] は、発行機能により作成されたサイト列です。このページがサイトの閲覧者に表示される最初の日時を示すために使われます。" ma:hidden="true" ma:internalName="PublishingStartDate">
      <xsd:simpleType>
        <xsd:restriction base="dms:Unknown"/>
      </xsd:simpleType>
    </xsd:element>
    <xsd:element name="PublishingExpirationDate" ma:index="9" nillable="true" ma:displayName="スケジュールの終了日" ma:description="[スケジュールの終了日] は、発行機能により作成されたサイト列です。このページがサイトの閲覧者に表示されなくなる日時を示すために使われます。"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e21aece-359b-4e6f-8f54-c70e1e237c6a"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0A329BE-0AA6-4DC4-8712-5F66E4D03EB5}">
  <ds:schemaRefs>
    <ds:schemaRef ds:uri="http://purl.org/dc/elements/1.1/"/>
    <ds:schemaRef ds:uri="http://schemas.microsoft.com/office/2006/documentManagement/types"/>
    <ds:schemaRef ds:uri="http://purl.org/dc/terms/"/>
    <ds:schemaRef ds:uri="4e21aece-359b-4e6f-8f54-c70e1e237c6a"/>
    <ds:schemaRef ds:uri="http://purl.org/dc/dcmitype/"/>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http://schemas.microsoft.com/sharepoint/v3"/>
  </ds:schemaRefs>
</ds:datastoreItem>
</file>

<file path=customXml/itemProps2.xml><?xml version="1.0" encoding="utf-8"?>
<ds:datastoreItem xmlns:ds="http://schemas.openxmlformats.org/officeDocument/2006/customXml" ds:itemID="{6568E6A8-6F00-4196-8A67-644B48AEF07B}">
  <ds:schemaRefs>
    <ds:schemaRef ds:uri="http://schemas.microsoft.com/sharepoint/v3/contenttype/forms"/>
  </ds:schemaRefs>
</ds:datastoreItem>
</file>

<file path=customXml/itemProps3.xml><?xml version="1.0" encoding="utf-8"?>
<ds:datastoreItem xmlns:ds="http://schemas.openxmlformats.org/officeDocument/2006/customXml" ds:itemID="{EF751BA1-F25A-43C5-8E75-5EF9D7DFE4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e21aece-359b-4e6f-8f54-c70e1e237c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33882</TotalTime>
  <Words>604</Words>
  <Application>Microsoft Office PowerPoint</Application>
  <PresentationFormat>A4 210 x 297 mm</PresentationFormat>
  <Paragraphs>217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HG丸ｺﾞｼｯｸM-PRO</vt:lpstr>
      <vt:lpstr>ＭＳ Ｐゴシック</vt:lpstr>
      <vt:lpstr>ＭＳ ゴシック</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中野　裕介</cp:lastModifiedBy>
  <cp:revision>1728</cp:revision>
  <cp:lastPrinted>2026-03-10T04:57:36Z</cp:lastPrinted>
  <dcterms:created xsi:type="dcterms:W3CDTF">2015-03-03T10:39:59Z</dcterms:created>
  <dcterms:modified xsi:type="dcterms:W3CDTF">2026-05-22T10:07:20Z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0x01010085D4A840C0B79842806973E30B2A13A0</vt:lpwstr>
  </property>
</Properties>
</file>