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9"/>
  </p:notesMasterIdLst>
  <p:handoutMasterIdLst>
    <p:handoutMasterId r:id="rId10"/>
  </p:handoutMasterIdLst>
  <p:sldIdLst>
    <p:sldId id="527" r:id="rId5"/>
    <p:sldId id="526" r:id="rId6"/>
    <p:sldId id="528" r:id="rId7"/>
    <p:sldId id="529" r:id="rId8"/>
  </p:sldIdLst>
  <p:sldSz cx="6858000" cy="9906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溝内　咲子" initials="溝内　咲子" lastIdx="7" clrIdx="0">
    <p:extLst>
      <p:ext uri="{19B8F6BF-5375-455C-9EA6-DF929625EA0E}">
        <p15:presenceInfo xmlns:p15="http://schemas.microsoft.com/office/powerpoint/2012/main" userId="S::MizochiS@lan.pref.osaka.jp::1175b10d-7719-4dc0-b0dc-37922d059e62" providerId="AD"/>
      </p:ext>
    </p:extLst>
  </p:cmAuthor>
  <p:cmAuthor id="2" name="上田　久志" initials="上田　久志" lastIdx="4" clrIdx="1">
    <p:extLst>
      <p:ext uri="{19B8F6BF-5375-455C-9EA6-DF929625EA0E}">
        <p15:presenceInfo xmlns:p15="http://schemas.microsoft.com/office/powerpoint/2012/main" userId="S::UedaHis@lan.pref.osaka.jp::9a6f4b61-bb13-47b2-8220-6894e63f2d8e" providerId="AD"/>
      </p:ext>
    </p:extLst>
  </p:cmAuthor>
  <p:cmAuthor id="3" name="井上　悠真" initials="井上　悠真" lastIdx="1" clrIdx="2">
    <p:extLst>
      <p:ext uri="{19B8F6BF-5375-455C-9EA6-DF929625EA0E}">
        <p15:presenceInfo xmlns:p15="http://schemas.microsoft.com/office/powerpoint/2012/main" userId="S::InoueYum@lan.pref.osaka.jp::21d60823-d2db-4899-b238-e56e292e2b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0A1"/>
    <a:srgbClr val="FFCCCC"/>
    <a:srgbClr val="FED6CE"/>
    <a:srgbClr val="767171"/>
    <a:srgbClr val="59CC8D"/>
    <a:srgbClr val="4FB683"/>
    <a:srgbClr val="3CDC8B"/>
    <a:srgbClr val="14DC8B"/>
    <a:srgbClr val="00DC64"/>
    <a:srgbClr val="00D6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85" autoAdjust="0"/>
    <p:restoredTop sz="96395" autoAdjust="0"/>
  </p:normalViewPr>
  <p:slideViewPr>
    <p:cSldViewPr>
      <p:cViewPr varScale="1">
        <p:scale>
          <a:sx n="65" d="100"/>
          <a:sy n="65" d="100"/>
        </p:scale>
        <p:origin x="2784" y="58"/>
      </p:cViewPr>
      <p:guideLst>
        <p:guide orient="horz" pos="3120"/>
        <p:guide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p:cViewPr varScale="1">
        <p:scale>
          <a:sx n="52" d="100"/>
          <a:sy n="52" d="100"/>
        </p:scale>
        <p:origin x="-2934" y="-90"/>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7" y="9"/>
            <a:ext cx="2949575" cy="496888"/>
          </a:xfrm>
          <a:prstGeom prst="rect">
            <a:avLst/>
          </a:prstGeom>
        </p:spPr>
        <p:txBody>
          <a:bodyPr vert="horz" lIns="91317" tIns="45661" rIns="91317" bIns="4566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59" y="9"/>
            <a:ext cx="2949575" cy="496888"/>
          </a:xfrm>
          <a:prstGeom prst="rect">
            <a:avLst/>
          </a:prstGeom>
        </p:spPr>
        <p:txBody>
          <a:bodyPr vert="horz" lIns="91317" tIns="45661" rIns="91317" bIns="45661" rtlCol="0"/>
          <a:lstStyle>
            <a:lvl1pPr algn="r">
              <a:defRPr sz="1200"/>
            </a:lvl1pPr>
          </a:lstStyle>
          <a:p>
            <a:fld id="{D6E1D015-2EA0-4B61-B928-CBD8A0062C15}" type="datetimeFigureOut">
              <a:rPr kumimoji="1" lang="ja-JP" altLang="en-US" smtClean="0"/>
              <a:t>2026/5/22</a:t>
            </a:fld>
            <a:endParaRPr kumimoji="1" lang="ja-JP" altLang="en-US"/>
          </a:p>
        </p:txBody>
      </p:sp>
      <p:sp>
        <p:nvSpPr>
          <p:cNvPr id="4" name="フッター プレースホルダー 3"/>
          <p:cNvSpPr>
            <a:spLocks noGrp="1"/>
          </p:cNvSpPr>
          <p:nvPr>
            <p:ph type="ftr" sz="quarter" idx="2"/>
          </p:nvPr>
        </p:nvSpPr>
        <p:spPr>
          <a:xfrm>
            <a:off x="17" y="9440864"/>
            <a:ext cx="2949575" cy="496887"/>
          </a:xfrm>
          <a:prstGeom prst="rect">
            <a:avLst/>
          </a:prstGeom>
        </p:spPr>
        <p:txBody>
          <a:bodyPr vert="horz" lIns="91317" tIns="45661" rIns="91317" bIns="4566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59" y="9440864"/>
            <a:ext cx="2949575" cy="496887"/>
          </a:xfrm>
          <a:prstGeom prst="rect">
            <a:avLst/>
          </a:prstGeom>
        </p:spPr>
        <p:txBody>
          <a:bodyPr vert="horz" lIns="91317" tIns="45661" rIns="91317" bIns="45661" rtlCol="0" anchor="b"/>
          <a:lstStyle>
            <a:lvl1pPr algn="r">
              <a:defRPr sz="1200"/>
            </a:lvl1pPr>
          </a:lstStyle>
          <a:p>
            <a:fld id="{919A1E07-5B6E-44D4-AB6D-6443BDAEC678}" type="slidenum">
              <a:rPr kumimoji="1" lang="ja-JP" altLang="en-US" smtClean="0"/>
              <a:t>‹#›</a:t>
            </a:fld>
            <a:endParaRPr kumimoji="1" lang="ja-JP" altLang="en-US"/>
          </a:p>
        </p:txBody>
      </p:sp>
    </p:spTree>
    <p:extLst>
      <p:ext uri="{BB962C8B-B14F-4D97-AF65-F5344CB8AC3E}">
        <p14:creationId xmlns:p14="http://schemas.microsoft.com/office/powerpoint/2010/main" val="273828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22"/>
            <a:ext cx="2949790" cy="496967"/>
          </a:xfrm>
          <a:prstGeom prst="rect">
            <a:avLst/>
          </a:prstGeom>
        </p:spPr>
        <p:txBody>
          <a:bodyPr vert="horz" lIns="91317" tIns="45661" rIns="91317" bIns="4566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8" y="22"/>
            <a:ext cx="2949790" cy="496967"/>
          </a:xfrm>
          <a:prstGeom prst="rect">
            <a:avLst/>
          </a:prstGeom>
        </p:spPr>
        <p:txBody>
          <a:bodyPr vert="horz" lIns="91317" tIns="45661" rIns="91317" bIns="45661" rtlCol="0"/>
          <a:lstStyle>
            <a:lvl1pPr algn="r">
              <a:defRPr sz="1200"/>
            </a:lvl1pPr>
          </a:lstStyle>
          <a:p>
            <a:fld id="{96320395-F39B-42D7-9562-8242D79D344F}" type="datetimeFigureOut">
              <a:rPr kumimoji="1" lang="ja-JP" altLang="en-US" smtClean="0"/>
              <a:t>2026/5/22</a:t>
            </a:fld>
            <a:endParaRPr kumimoji="1" lang="ja-JP" altLang="en-US"/>
          </a:p>
        </p:txBody>
      </p:sp>
      <p:sp>
        <p:nvSpPr>
          <p:cNvPr id="4" name="スライド イメージ プレースホルダー 3"/>
          <p:cNvSpPr>
            <a:spLocks noGrp="1" noRot="1" noChangeAspect="1"/>
          </p:cNvSpPr>
          <p:nvPr>
            <p:ph type="sldImg" idx="2"/>
          </p:nvPr>
        </p:nvSpPr>
        <p:spPr>
          <a:xfrm>
            <a:off x="2114550" y="746125"/>
            <a:ext cx="2578100" cy="3725863"/>
          </a:xfrm>
          <a:prstGeom prst="rect">
            <a:avLst/>
          </a:prstGeom>
          <a:noFill/>
          <a:ln w="12700">
            <a:solidFill>
              <a:prstClr val="black"/>
            </a:solidFill>
          </a:ln>
        </p:spPr>
        <p:txBody>
          <a:bodyPr vert="horz" lIns="91317" tIns="45661" rIns="91317" bIns="45661"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317" tIns="45661" rIns="91317" bIns="4566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440672"/>
            <a:ext cx="2949790" cy="496967"/>
          </a:xfrm>
          <a:prstGeom prst="rect">
            <a:avLst/>
          </a:prstGeom>
        </p:spPr>
        <p:txBody>
          <a:bodyPr vert="horz" lIns="91317" tIns="45661" rIns="91317" bIns="4566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8" y="9440672"/>
            <a:ext cx="2949790" cy="496967"/>
          </a:xfrm>
          <a:prstGeom prst="rect">
            <a:avLst/>
          </a:prstGeom>
        </p:spPr>
        <p:txBody>
          <a:bodyPr vert="horz" lIns="91317" tIns="45661" rIns="91317" bIns="45661" rtlCol="0" anchor="b"/>
          <a:lstStyle>
            <a:lvl1pPr algn="r">
              <a:defRPr sz="1200"/>
            </a:lvl1pPr>
          </a:lstStyle>
          <a:p>
            <a:fld id="{5B8A2593-B831-4156-887D-9FC9ED896D3D}" type="slidenum">
              <a:rPr kumimoji="1" lang="ja-JP" altLang="en-US" smtClean="0"/>
              <a:t>‹#›</a:t>
            </a:fld>
            <a:endParaRPr kumimoji="1" lang="ja-JP" altLang="en-US"/>
          </a:p>
        </p:txBody>
      </p:sp>
    </p:spTree>
    <p:extLst>
      <p:ext uri="{BB962C8B-B14F-4D97-AF65-F5344CB8AC3E}">
        <p14:creationId xmlns:p14="http://schemas.microsoft.com/office/powerpoint/2010/main" val="2804779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70100" y="736600"/>
            <a:ext cx="2544763" cy="3678238"/>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282256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7"/>
            <a:ext cx="5829300" cy="212336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6" name="スライド番号プレースホルダー 5"/>
          <p:cNvSpPr>
            <a:spLocks noGrp="1"/>
          </p:cNvSpPr>
          <p:nvPr>
            <p:ph type="sldNum" sz="quarter" idx="12"/>
          </p:nvPr>
        </p:nvSpPr>
        <p:spPr>
          <a:xfrm>
            <a:off x="5861248" y="9610177"/>
            <a:ext cx="1600200" cy="527402"/>
          </a:xfrm>
          <a:prstGeom prst="rect">
            <a:avLst/>
          </a:prstGeom>
        </p:spPr>
        <p:txBody>
          <a:bodyPr/>
          <a:lstStyle/>
          <a:p>
            <a:fld id="{8222FFE1-49D9-434A-9603-2EC61656C55C}" type="slidenum">
              <a:rPr kumimoji="1" lang="ja-JP" altLang="en-US" smtClean="0"/>
              <a:t>‹#›</a:t>
            </a:fld>
            <a:endParaRPr kumimoji="1" lang="ja-JP" altLang="en-US"/>
          </a:p>
        </p:txBody>
      </p:sp>
    </p:spTree>
    <p:extLst>
      <p:ext uri="{BB962C8B-B14F-4D97-AF65-F5344CB8AC3E}">
        <p14:creationId xmlns:p14="http://schemas.microsoft.com/office/powerpoint/2010/main" val="321881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5"/>
          <p:cNvSpPr>
            <a:spLocks noGrp="1"/>
          </p:cNvSpPr>
          <p:nvPr>
            <p:ph type="sldNum" sz="quarter" idx="12"/>
          </p:nvPr>
        </p:nvSpPr>
        <p:spPr>
          <a:xfrm>
            <a:off x="0" y="9610177"/>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dirty="0"/>
          </a:p>
        </p:txBody>
      </p:sp>
    </p:spTree>
    <p:extLst>
      <p:ext uri="{BB962C8B-B14F-4D97-AF65-F5344CB8AC3E}">
        <p14:creationId xmlns:p14="http://schemas.microsoft.com/office/powerpoint/2010/main" val="462753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529698"/>
            <a:ext cx="1157288" cy="1126807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257176" y="529698"/>
            <a:ext cx="3357563" cy="1126807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5"/>
          <p:cNvSpPr>
            <a:spLocks noGrp="1"/>
          </p:cNvSpPr>
          <p:nvPr>
            <p:ph type="sldNum" sz="quarter" idx="12"/>
          </p:nvPr>
        </p:nvSpPr>
        <p:spPr>
          <a:xfrm>
            <a:off x="0" y="9610177"/>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1513262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dirty="0"/>
          </a:p>
        </p:txBody>
      </p:sp>
    </p:spTree>
    <p:extLst>
      <p:ext uri="{BB962C8B-B14F-4D97-AF65-F5344CB8AC3E}">
        <p14:creationId xmlns:p14="http://schemas.microsoft.com/office/powerpoint/2010/main" val="1228460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2"/>
            <a:ext cx="5829300" cy="1967442"/>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41735" y="4198589"/>
            <a:ext cx="5829300" cy="21669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7"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2563132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257176" y="3081869"/>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2628908" y="3081869"/>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407284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6699"/>
            <a:ext cx="6172200" cy="1651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217386"/>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83770" y="2217386"/>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304891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6"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3593597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スライド番号プレースホルダー 5"/>
          <p:cNvSpPr>
            <a:spLocks noGrp="1"/>
          </p:cNvSpPr>
          <p:nvPr>
            <p:ph type="sldNum" sz="quarter" idx="12"/>
          </p:nvPr>
        </p:nvSpPr>
        <p:spPr>
          <a:xfrm>
            <a:off x="0" y="9633524"/>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dirty="0"/>
          </a:p>
        </p:txBody>
      </p:sp>
    </p:spTree>
    <p:extLst>
      <p:ext uri="{BB962C8B-B14F-4D97-AF65-F5344CB8AC3E}">
        <p14:creationId xmlns:p14="http://schemas.microsoft.com/office/powerpoint/2010/main" val="2846400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1" y="394409"/>
            <a:ext cx="2256235" cy="1678517"/>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681296" y="394411"/>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42901"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8" name="スライド番号プレースホルダー 5"/>
          <p:cNvSpPr>
            <a:spLocks noGrp="1"/>
          </p:cNvSpPr>
          <p:nvPr>
            <p:ph type="sldNum" sz="quarter" idx="12"/>
          </p:nvPr>
        </p:nvSpPr>
        <p:spPr>
          <a:xfrm>
            <a:off x="0" y="9633524"/>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2603725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5"/>
            <a:ext cx="4114800" cy="818622"/>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7"/>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8" name="スライド番号プレースホルダー 5"/>
          <p:cNvSpPr>
            <a:spLocks noGrp="1"/>
          </p:cNvSpPr>
          <p:nvPr>
            <p:ph type="sldNum" sz="quarter" idx="12"/>
          </p:nvPr>
        </p:nvSpPr>
        <p:spPr>
          <a:xfrm>
            <a:off x="0" y="9633524"/>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4259665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311406"/>
            <a:ext cx="6172200" cy="653750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5"/>
          <p:cNvSpPr>
            <a:spLocks noGrp="1"/>
          </p:cNvSpPr>
          <p:nvPr>
            <p:ph type="sldNum" sz="quarter" idx="4"/>
          </p:nvPr>
        </p:nvSpPr>
        <p:spPr>
          <a:xfrm>
            <a:off x="99392" y="9633524"/>
            <a:ext cx="6858000" cy="527402"/>
          </a:xfrm>
          <a:prstGeom prst="rect">
            <a:avLst/>
          </a:prstGeom>
        </p:spPr>
        <p:txBody>
          <a:bodyPr/>
          <a:lstStyle>
            <a:lvl1pPr algn="ctr">
              <a:defRPr/>
            </a:lvl1pPr>
          </a:lstStyle>
          <a:p>
            <a:pPr algn="r"/>
            <a:fld id="{8222FFE1-49D9-434A-9603-2EC61656C55C}" type="slidenum">
              <a:rPr lang="ja-JP" altLang="en-US" smtClean="0"/>
              <a:pPr algn="r"/>
              <a:t>‹#›</a:t>
            </a:fld>
            <a:endParaRPr lang="ja-JP" altLang="en-US" dirty="0"/>
          </a:p>
        </p:txBody>
      </p:sp>
      <p:sp>
        <p:nvSpPr>
          <p:cNvPr id="8" name="フッター プレースホルダー 7"/>
          <p:cNvSpPr>
            <a:spLocks noGrp="1"/>
          </p:cNvSpPr>
          <p:nvPr>
            <p:ph type="ftr" sz="quarter" idx="3"/>
          </p:nvPr>
        </p:nvSpPr>
        <p:spPr>
          <a:xfrm>
            <a:off x="2343150" y="9182100"/>
            <a:ext cx="2171700" cy="527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44487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PubL"/>
          <p:cNvSpPr>
            <a:spLocks noEditPoints="1" noChangeArrowheads="1"/>
          </p:cNvSpPr>
          <p:nvPr/>
        </p:nvSpPr>
        <p:spPr bwMode="auto">
          <a:xfrm>
            <a:off x="59838" y="6522482"/>
            <a:ext cx="6738324" cy="3209466"/>
          </a:xfrm>
          <a:prstGeom prst="rect">
            <a:avLst/>
          </a:prstGeom>
          <a:solidFill>
            <a:srgbClr val="FFFFFF"/>
          </a:solidFill>
          <a:ln w="6350">
            <a:solidFill>
              <a:srgbClr val="000000"/>
            </a:solidFill>
            <a:prstDash val="sysDot"/>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rot="0" vert="horz" wrap="square" lIns="91440" tIns="45720" rIns="91440" bIns="45720" anchor="ctr" anchorCtr="0" upright="1">
            <a:noAutofit/>
          </a:bodyPr>
          <a:lstStyle/>
          <a:p>
            <a:pPr lvl="0" algn="just">
              <a:defRPr/>
            </a:pPr>
            <a:r>
              <a:rPr kumimoji="1" lang="ja-JP" altLang="en-US" sz="11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8</a:t>
            </a:r>
            <a:r>
              <a:rPr kumimoji="1" lang="ja-JP" altLang="en-US" sz="11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年度の主な事業路線＞</a:t>
            </a:r>
            <a:endParaRPr lang="en-US" altLang="ja-JP" sz="1100" b="1" kern="10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050" kern="10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u="sng" kern="100" dirty="0">
                <a:latin typeface="メイリオ" panose="020B0604030504040204" pitchFamily="50" charset="-128"/>
                <a:ea typeface="メイリオ" panose="020B0604030504040204" pitchFamily="50" charset="-128"/>
                <a:cs typeface="メイリオ" panose="020B0604030504040204" pitchFamily="50" charset="-128"/>
              </a:rPr>
              <a:t>大阪都市再生環状道路など</a:t>
            </a:r>
            <a:endParaRPr kumimoji="1" lang="en-US" altLang="ja-JP" sz="1100" b="0" i="0" u="sng"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050" u="sng" kern="10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050" b="0" i="0" u="sng"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050" kern="10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050" kern="10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050" kern="10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0" i="0" u="sng"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府県間道路</a:t>
            </a:r>
            <a:endParaRPr kumimoji="1" lang="en-US" altLang="ja-JP" sz="1100" b="0" i="0" u="sng"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都市計画道路三国塚口線</a:t>
            </a:r>
            <a:r>
              <a:rPr kumimoji="1" lang="en-US" altLang="ja-JP"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国道</a:t>
            </a:r>
            <a:r>
              <a:rPr kumimoji="1" lang="en-US" altLang="ja-JP"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176</a:t>
            </a: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号～府道大阪池田線</a:t>
            </a:r>
            <a:r>
              <a:rPr kumimoji="1" lang="en-US" altLang="ja-JP"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kern="10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kern="100" dirty="0">
              <a:latin typeface="メイリオ" panose="020B0604030504040204" pitchFamily="50" charset="-128"/>
              <a:ea typeface="メイリオ" panose="020B0604030504040204" pitchFamily="50" charset="-128"/>
              <a:cs typeface="メイリオ" panose="020B0604030504040204" pitchFamily="50" charset="-128"/>
            </a:endParaRPr>
          </a:p>
          <a:p>
            <a:pPr lvl="0" algn="just">
              <a:defRPr/>
            </a:pP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u="sng" kern="100" dirty="0">
                <a:latin typeface="メイリオ" panose="020B0604030504040204" pitchFamily="50" charset="-128"/>
                <a:ea typeface="メイリオ" panose="020B0604030504040204" pitchFamily="50" charset="-128"/>
                <a:cs typeface="メイリオ" panose="020B0604030504040204" pitchFamily="50" charset="-128"/>
              </a:rPr>
              <a:t>７放射軸・３環状軸の強化に資する道路</a:t>
            </a:r>
            <a:endParaRPr lang="en-US" altLang="ja-JP" sz="1100" u="sng" kern="100" dirty="0">
              <a:latin typeface="メイリオ" panose="020B0604030504040204" pitchFamily="50" charset="-128"/>
              <a:ea typeface="メイリオ" panose="020B0604030504040204" pitchFamily="50" charset="-128"/>
              <a:cs typeface="メイリオ" panose="020B0604030504040204" pitchFamily="50" charset="-128"/>
            </a:endParaRPr>
          </a:p>
          <a:p>
            <a:pPr lvl="0" algn="just">
              <a:defRPr/>
            </a:pP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 ○都市計画道路 十三高槻線（吹田市域）</a:t>
            </a:r>
            <a:endParaRPr lang="en-US" altLang="ja-JP" sz="1100" kern="100" dirty="0">
              <a:latin typeface="メイリオ" panose="020B0604030504040204" pitchFamily="50" charset="-128"/>
              <a:ea typeface="メイリオ" panose="020B0604030504040204" pitchFamily="50" charset="-128"/>
              <a:cs typeface="メイリオ" panose="020B0604030504040204" pitchFamily="50" charset="-128"/>
            </a:endParaRPr>
          </a:p>
          <a:p>
            <a:pPr lvl="0" algn="just">
              <a:defRPr/>
            </a:pPr>
            <a:r>
              <a:rPr lang="ja-JP" altLang="en-US" sz="1100" b="1" i="1" kern="1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都市計画道路 八尾富田林線（八尾市域、藤井寺市域、羽曳野市域）</a:t>
            </a:r>
            <a:endParaRPr lang="en-US" altLang="ja-JP" sz="1100" kern="100" dirty="0">
              <a:latin typeface="メイリオ" panose="020B0604030504040204" pitchFamily="50" charset="-128"/>
              <a:ea typeface="メイリオ" panose="020B0604030504040204" pitchFamily="50" charset="-128"/>
              <a:cs typeface="メイリオ" panose="020B0604030504040204" pitchFamily="50" charset="-128"/>
            </a:endParaRPr>
          </a:p>
          <a:p>
            <a:pPr algn="just">
              <a:defRPr/>
            </a:pP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 ○都市計画道路 泉州山手線（貝塚市域）　　　　</a:t>
            </a:r>
            <a:endParaRPr lang="en-US" altLang="ja-JP" sz="1100" kern="100" dirty="0">
              <a:latin typeface="メイリオ" panose="020B0604030504040204" pitchFamily="50" charset="-128"/>
              <a:ea typeface="メイリオ" panose="020B0604030504040204" pitchFamily="50" charset="-128"/>
              <a:cs typeface="メイリオ" panose="020B0604030504040204" pitchFamily="50" charset="-128"/>
            </a:endParaRPr>
          </a:p>
          <a:p>
            <a:pPr algn="just">
              <a:defRPr/>
            </a:pP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 ○都市計画道路 大阪河内長野線（松原市域）</a:t>
            </a:r>
            <a:endParaRPr lang="en-US" altLang="ja-JP" sz="1100" kern="100" dirty="0">
              <a:latin typeface="メイリオ" panose="020B0604030504040204" pitchFamily="50" charset="-128"/>
              <a:ea typeface="メイリオ" panose="020B0604030504040204" pitchFamily="50" charset="-128"/>
              <a:cs typeface="メイリオ" panose="020B0604030504040204" pitchFamily="50" charset="-128"/>
            </a:endParaRPr>
          </a:p>
          <a:p>
            <a:pPr algn="just">
              <a:defRPr/>
            </a:pP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 ○都市計画道路 大阪岸和田南海線（和泉市域）　</a:t>
            </a:r>
            <a:r>
              <a:rPr lang="ja-JP" altLang="en-US" sz="1050" kern="1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50" kern="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テキスト ボックス 61">
            <a:extLst>
              <a:ext uri="{FF2B5EF4-FFF2-40B4-BE49-F238E27FC236}">
                <a16:creationId xmlns:a16="http://schemas.microsoft.com/office/drawing/2014/main" id="{089D7EDF-2831-4399-81EB-840260FFDBF1}"/>
              </a:ext>
            </a:extLst>
          </p:cNvPr>
          <p:cNvSpPr txBox="1"/>
          <p:nvPr/>
        </p:nvSpPr>
        <p:spPr>
          <a:xfrm>
            <a:off x="115445" y="7128644"/>
            <a:ext cx="6662835" cy="938719"/>
          </a:xfrm>
          <a:prstGeom prst="rect">
            <a:avLst/>
          </a:prstGeom>
          <a:noFill/>
        </p:spPr>
        <p:txBody>
          <a:bodyPr wrap="square" rtlCol="0">
            <a:spAutoFit/>
          </a:bodyPr>
          <a:lstStyle/>
          <a:p>
            <a:pPr lvl="0">
              <a:defRPr/>
            </a:pP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kern="100" dirty="0">
                <a:latin typeface="メイリオ" panose="020B0604030504040204" pitchFamily="50" charset="-128"/>
                <a:ea typeface="メイリオ" panose="020B0604030504040204" pitchFamily="50" charset="-128"/>
                <a:cs typeface="メイリオ" panose="020B0604030504040204" pitchFamily="50" charset="-128"/>
              </a:rPr>
              <a:t>淀川左岸線</a:t>
            </a: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２</a:t>
            </a:r>
            <a:r>
              <a:rPr lang="zh-TW" altLang="en-US" sz="1100" kern="100" dirty="0">
                <a:latin typeface="メイリオ" panose="020B0604030504040204" pitchFamily="50" charset="-128"/>
                <a:ea typeface="メイリオ" panose="020B0604030504040204" pitchFamily="50" charset="-128"/>
                <a:cs typeface="メイリオ" panose="020B0604030504040204" pitchFamily="50" charset="-128"/>
              </a:rPr>
              <a:t>期</a:t>
            </a:r>
            <a:r>
              <a:rPr lang="en-US" altLang="zh-TW" sz="1100" kern="100"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kern="100" dirty="0">
                <a:latin typeface="メイリオ" panose="020B0604030504040204" pitchFamily="50" charset="-128"/>
                <a:ea typeface="メイリオ" panose="020B0604030504040204" pitchFamily="50" charset="-128"/>
                <a:cs typeface="メイリオ" panose="020B0604030504040204" pitchFamily="50" charset="-128"/>
              </a:rPr>
              <a:t>海老江</a:t>
            </a:r>
            <a:r>
              <a:rPr lang="en-US" altLang="zh-TW" sz="1100" kern="100" dirty="0">
                <a:latin typeface="メイリオ" panose="020B0604030504040204" pitchFamily="50" charset="-128"/>
                <a:ea typeface="メイリオ" panose="020B0604030504040204" pitchFamily="50" charset="-128"/>
                <a:cs typeface="メイリオ" panose="020B0604030504040204" pitchFamily="50" charset="-128"/>
              </a:rPr>
              <a:t>JCT</a:t>
            </a:r>
            <a:r>
              <a:rPr lang="zh-TW" altLang="en-US" sz="1100" kern="1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zh-TW" sz="1100" kern="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仮称</a:t>
            </a:r>
            <a:r>
              <a:rPr lang="en-US" altLang="zh-TW" sz="1100" kern="100" dirty="0">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100" kern="100" dirty="0">
                <a:latin typeface="メイリオ" panose="020B0604030504040204" pitchFamily="50" charset="-128"/>
                <a:ea typeface="メイリオ" panose="020B0604030504040204" pitchFamily="50" charset="-128"/>
                <a:cs typeface="メイリオ" panose="020B0604030504040204" pitchFamily="50" charset="-128"/>
              </a:rPr>
              <a:t>豊崎</a:t>
            </a:r>
            <a:r>
              <a:rPr lang="en-US" altLang="zh-TW" sz="1100" kern="100" dirty="0">
                <a:latin typeface="メイリオ" panose="020B0604030504040204" pitchFamily="50" charset="-128"/>
                <a:ea typeface="メイリオ" panose="020B0604030504040204" pitchFamily="50" charset="-128"/>
                <a:cs typeface="メイリオ" panose="020B0604030504040204" pitchFamily="50" charset="-128"/>
              </a:rPr>
              <a:t>IC〕</a:t>
            </a: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（事業主体：大阪市・阪神高速）</a:t>
            </a:r>
            <a:endParaRPr lang="en-US" altLang="zh-TW" sz="1100" kern="1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100" kern="1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淀川左岸線延伸部</a:t>
            </a:r>
            <a:r>
              <a:rPr kumimoji="1" lang="en-US" altLang="zh-TW"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仮称</a:t>
            </a:r>
            <a:r>
              <a:rPr kumimoji="1" lang="en-US" altLang="zh-TW"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zh-TW"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豊崎</a:t>
            </a:r>
            <a:r>
              <a:rPr kumimoji="1" lang="en-US" altLang="zh-TW"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IC</a:t>
            </a:r>
            <a:r>
              <a:rPr kumimoji="1" lang="zh-TW"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～門真</a:t>
            </a:r>
            <a:r>
              <a:rPr kumimoji="1" lang="en-US" altLang="zh-TW"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JCT〕</a:t>
            </a: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（事業主体：</a:t>
            </a:r>
            <a:r>
              <a:rPr kumimoji="1" lang="ja-JP" altLang="en-US" sz="1100" b="0" i="0" u="none" strike="noStrike" kern="100" cap="none" spc="-8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国・阪神高速・</a:t>
            </a:r>
            <a:r>
              <a:rPr kumimoji="1" lang="en-US" altLang="ja-JP" sz="1100" b="0" i="0" u="none" strike="noStrike" kern="100" cap="none" spc="-8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NEXCO</a:t>
            </a:r>
            <a:r>
              <a:rPr kumimoji="1" lang="ja-JP" altLang="en-US" sz="1100" b="0" i="0" u="none" strike="noStrike" kern="100" cap="none" spc="-8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西日本</a:t>
            </a: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zh-TW"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100" kern="1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○新名神高速道路</a:t>
            </a:r>
            <a:r>
              <a:rPr kumimoji="1" lang="en-US" altLang="ja-JP"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八幡京田辺</a:t>
            </a:r>
            <a:r>
              <a:rPr kumimoji="1" lang="en-US" altLang="ja-JP"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JCT</a:t>
            </a: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IC</a:t>
            </a: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～高槻</a:t>
            </a:r>
            <a:r>
              <a:rPr kumimoji="1" lang="en-US" altLang="ja-JP"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JCT</a:t>
            </a: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IC〕</a:t>
            </a:r>
            <a:r>
              <a:rPr kumimoji="1" lang="ja-JP" altLang="en-US" sz="1100" b="0" i="0" u="none" strike="noStrike" kern="100" cap="none" spc="-9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（事業主体：</a:t>
            </a:r>
            <a:r>
              <a:rPr lang="en-US" altLang="ja-JP" sz="1100" kern="100" spc="-90" dirty="0">
                <a:latin typeface="メイリオ" panose="020B0604030504040204" pitchFamily="50" charset="-128"/>
                <a:ea typeface="メイリオ" panose="020B0604030504040204" pitchFamily="50" charset="-128"/>
                <a:cs typeface="メイリオ" panose="020B0604030504040204" pitchFamily="50" charset="-128"/>
              </a:rPr>
              <a:t>NEXCO</a:t>
            </a:r>
            <a:r>
              <a:rPr lang="ja-JP" altLang="en-US" sz="1100" kern="100" spc="-90" dirty="0">
                <a:latin typeface="メイリオ" panose="020B0604030504040204" pitchFamily="50" charset="-128"/>
                <a:ea typeface="メイリオ" panose="020B0604030504040204" pitchFamily="50" charset="-128"/>
                <a:cs typeface="メイリオ" panose="020B0604030504040204" pitchFamily="50" charset="-128"/>
              </a:rPr>
              <a:t>西日本</a:t>
            </a:r>
            <a:r>
              <a:rPr kumimoji="1" lang="en-US" altLang="ja-JP" sz="1100" b="0" i="0" u="none" strike="noStrike" kern="100" cap="none" spc="-9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zh-TW" sz="1100" b="0" i="0" u="none" strike="noStrike" kern="100" cap="none" spc="-9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b="0" i="0" u="none" strike="noStrike" kern="100" cap="none" spc="-9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zh-TW"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100" b="0" i="0" u="none" strike="noStrike" kern="1200" cap="none" spc="0" normalizeH="0" baseline="0" noProof="0" dirty="0">
              <a:ln>
                <a:noFill/>
              </a:ln>
              <a:effectLst/>
              <a:uLnTx/>
              <a:uFillTx/>
              <a:latin typeface="Calibri"/>
              <a:ea typeface="ＭＳ Ｐゴシック" panose="020B0600070205080204" pitchFamily="50" charset="-128"/>
            </a:endParaRPr>
          </a:p>
        </p:txBody>
      </p:sp>
      <p:pic>
        <p:nvPicPr>
          <p:cNvPr id="4" name="図 3">
            <a:extLst>
              <a:ext uri="{FF2B5EF4-FFF2-40B4-BE49-F238E27FC236}">
                <a16:creationId xmlns:a16="http://schemas.microsoft.com/office/drawing/2014/main" id="{343D6C52-9215-44C3-84C4-9ACB31459C87}"/>
              </a:ext>
            </a:extLst>
          </p:cNvPr>
          <p:cNvPicPr>
            <a:picLocks noChangeAspect="1"/>
          </p:cNvPicPr>
          <p:nvPr/>
        </p:nvPicPr>
        <p:blipFill rotWithShape="1">
          <a:blip r:embed="rId3">
            <a:extLst>
              <a:ext uri="{28A0092B-C50C-407E-A947-70E740481C1C}">
                <a14:useLocalDpi xmlns:a14="http://schemas.microsoft.com/office/drawing/2010/main" val="0"/>
              </a:ext>
            </a:extLst>
          </a:blip>
          <a:srcRect t="7870" b="2022"/>
          <a:stretch/>
        </p:blipFill>
        <p:spPr>
          <a:xfrm>
            <a:off x="0" y="1636062"/>
            <a:ext cx="4135676" cy="4733875"/>
          </a:xfrm>
          <a:prstGeom prst="rect">
            <a:avLst/>
          </a:prstGeom>
        </p:spPr>
      </p:pic>
      <p:sp>
        <p:nvSpPr>
          <p:cNvPr id="15" name="タイトル 1"/>
          <p:cNvSpPr txBox="1">
            <a:spLocks/>
          </p:cNvSpPr>
          <p:nvPr/>
        </p:nvSpPr>
        <p:spPr>
          <a:xfrm>
            <a:off x="87115" y="958332"/>
            <a:ext cx="6788897" cy="504056"/>
          </a:xfrm>
          <a:prstGeom prst="rect">
            <a:avLst/>
          </a:prstGeom>
        </p:spPr>
        <p:txBody>
          <a:bodyPr vert="horz" lIns="92994" tIns="46497" rIns="92994" bIns="46497"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大阪・関西の成長に向け、国土軸やベイエリア・関空等へのアクセス道路、府県間道路など都市の骨格となる７放射軸・３環状軸</a:t>
            </a:r>
            <a:r>
              <a:rPr lang="en-US" altLang="ja-JP" sz="1100" baseline="30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の形成をめざし、道路ネットワークの充実・強化を図ります。</a:t>
            </a:r>
            <a:endPar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13404" y="573115"/>
            <a:ext cx="2822394" cy="358754"/>
          </a:xfrm>
          <a:prstGeom prst="rect">
            <a:avLst/>
          </a:prstGeom>
          <a:solidFill>
            <a:schemeClr val="accent1">
              <a:lumMod val="20000"/>
              <a:lumOff val="80000"/>
            </a:schemeClr>
          </a:solidFill>
          <a:ln w="38100" cmpd="dbl">
            <a:solidFill>
              <a:srgbClr val="0000FF"/>
            </a:solidFill>
          </a:ln>
        </p:spPr>
        <p:txBody>
          <a:bodyPr wrap="square" tIns="90000"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◆道路ネットワークの機能強化　</a:t>
            </a:r>
            <a:endParaRPr kumimoji="1" lang="en-US" altLang="ja-JP"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タイトル 1"/>
          <p:cNvSpPr txBox="1">
            <a:spLocks/>
          </p:cNvSpPr>
          <p:nvPr/>
        </p:nvSpPr>
        <p:spPr>
          <a:xfrm>
            <a:off x="63976" y="9036115"/>
            <a:ext cx="6788897" cy="475766"/>
          </a:xfrm>
          <a:prstGeom prst="rect">
            <a:avLst/>
          </a:prstGeom>
        </p:spPr>
        <p:txBody>
          <a:bodyPr vert="horz" lIns="92994" tIns="46497" rIns="92994" bIns="46497"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テキスト ボックス 20"/>
          <p:cNvSpPr txBox="1"/>
          <p:nvPr/>
        </p:nvSpPr>
        <p:spPr>
          <a:xfrm>
            <a:off x="2897897" y="1554672"/>
            <a:ext cx="2401015" cy="107417"/>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lnSpc>
                <a:spcPct val="25000"/>
              </a:lnSpc>
              <a:spcAft>
                <a:spcPts val="0"/>
              </a:spcAft>
            </a:pPr>
            <a:r>
              <a:rPr lang="ja-JP" sz="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３環状軸：外郭環状軸・中央環状軸・都心環状軸</a:t>
            </a:r>
            <a:endParaRPr 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nvGrpSpPr>
          <p:cNvPr id="89" name="グループ化 88"/>
          <p:cNvGrpSpPr/>
          <p:nvPr/>
        </p:nvGrpSpPr>
        <p:grpSpPr>
          <a:xfrm>
            <a:off x="16850" y="71462"/>
            <a:ext cx="6929425" cy="568188"/>
            <a:chOff x="36478" y="0"/>
            <a:chExt cx="6929425" cy="568188"/>
          </a:xfrm>
        </p:grpSpPr>
        <p:sp>
          <p:nvSpPr>
            <p:cNvPr id="91" name="タイトル 1"/>
            <p:cNvSpPr txBox="1">
              <a:spLocks/>
            </p:cNvSpPr>
            <p:nvPr/>
          </p:nvSpPr>
          <p:spPr>
            <a:xfrm>
              <a:off x="36478" y="0"/>
              <a:ext cx="6929425" cy="568188"/>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ポイント</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１：大阪・関西のさらなる成長に必要なインフラの強化</a:t>
              </a:r>
            </a:p>
          </p:txBody>
        </p:sp>
        <p:sp>
          <p:nvSpPr>
            <p:cNvPr id="92" name="角丸四角形 91"/>
            <p:cNvSpPr/>
            <p:nvPr/>
          </p:nvSpPr>
          <p:spPr>
            <a:xfrm>
              <a:off x="44624" y="47686"/>
              <a:ext cx="6746026" cy="3960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rgbClr val="FF0000"/>
                </a:solidFill>
                <a:latin typeface="HG丸ｺﾞｼｯｸM-PRO" panose="020F0600000000000000" pitchFamily="50" charset="-128"/>
                <a:ea typeface="HG丸ｺﾞｼｯｸM-PRO" panose="020F0600000000000000" pitchFamily="50" charset="-128"/>
              </a:endParaRPr>
            </a:p>
          </p:txBody>
        </p:sp>
      </p:grpSp>
      <p:sp>
        <p:nvSpPr>
          <p:cNvPr id="75" name="テキスト ボックス 74">
            <a:extLst>
              <a:ext uri="{FF2B5EF4-FFF2-40B4-BE49-F238E27FC236}">
                <a16:creationId xmlns:a16="http://schemas.microsoft.com/office/drawing/2014/main" id="{9083087D-310D-4098-BF35-C65C2846F30F}"/>
              </a:ext>
            </a:extLst>
          </p:cNvPr>
          <p:cNvSpPr txBox="1"/>
          <p:nvPr/>
        </p:nvSpPr>
        <p:spPr>
          <a:xfrm>
            <a:off x="4985805" y="3289905"/>
            <a:ext cx="1341966" cy="232402"/>
          </a:xfrm>
          <a:prstGeom prst="rect">
            <a:avLst/>
          </a:prstGeom>
          <a:noFill/>
          <a:ln w="3175">
            <a:noFill/>
          </a:ln>
        </p:spPr>
        <p:txBody>
          <a:bodyPr wrap="none" lIns="92994" tIns="46497" rIns="92994" bIns="46497"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府県間の連携強化</a:t>
            </a:r>
            <a:r>
              <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テキスト ボックス 75">
            <a:extLst>
              <a:ext uri="{FF2B5EF4-FFF2-40B4-BE49-F238E27FC236}">
                <a16:creationId xmlns:a16="http://schemas.microsoft.com/office/drawing/2014/main" id="{233856FA-B4A7-46C8-99B6-C58F48E3EB92}"/>
              </a:ext>
            </a:extLst>
          </p:cNvPr>
          <p:cNvSpPr txBox="1"/>
          <p:nvPr/>
        </p:nvSpPr>
        <p:spPr>
          <a:xfrm>
            <a:off x="4808387" y="4641683"/>
            <a:ext cx="1696511" cy="232402"/>
          </a:xfrm>
          <a:prstGeom prst="rect">
            <a:avLst/>
          </a:prstGeom>
          <a:noFill/>
        </p:spPr>
        <p:txBody>
          <a:bodyPr wrap="square" lIns="92994" tIns="46497" rIns="92994" bIns="4649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都市計画道路 三国塚口線</a:t>
            </a:r>
            <a:endParaRPr kumimoji="1" lang="en-US" altLang="ja-JP"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テキスト ボックス 76">
            <a:extLst>
              <a:ext uri="{FF2B5EF4-FFF2-40B4-BE49-F238E27FC236}">
                <a16:creationId xmlns:a16="http://schemas.microsoft.com/office/drawing/2014/main" id="{99E8C360-449B-4724-BC17-C6537CAF76E0}"/>
              </a:ext>
            </a:extLst>
          </p:cNvPr>
          <p:cNvSpPr txBox="1"/>
          <p:nvPr/>
        </p:nvSpPr>
        <p:spPr>
          <a:xfrm>
            <a:off x="4797900" y="4888937"/>
            <a:ext cx="1729893" cy="232402"/>
          </a:xfrm>
          <a:prstGeom prst="rect">
            <a:avLst/>
          </a:prstGeom>
          <a:noFill/>
          <a:ln w="3175">
            <a:noFill/>
          </a:ln>
        </p:spPr>
        <p:txBody>
          <a:bodyPr wrap="none" lIns="92994" tIns="46497" rIns="92994" bIns="46497"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放射</a:t>
            </a: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軸・</a:t>
            </a:r>
            <a:r>
              <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環状軸の強化</a:t>
            </a:r>
            <a:r>
              <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テキスト ボックス 77">
            <a:extLst>
              <a:ext uri="{FF2B5EF4-FFF2-40B4-BE49-F238E27FC236}">
                <a16:creationId xmlns:a16="http://schemas.microsoft.com/office/drawing/2014/main" id="{EBB43F1E-DF0B-415A-A777-70FB23700F45}"/>
              </a:ext>
            </a:extLst>
          </p:cNvPr>
          <p:cNvSpPr txBox="1"/>
          <p:nvPr/>
        </p:nvSpPr>
        <p:spPr>
          <a:xfrm>
            <a:off x="4735736" y="6290080"/>
            <a:ext cx="1842103" cy="232402"/>
          </a:xfrm>
          <a:prstGeom prst="rect">
            <a:avLst/>
          </a:prstGeom>
          <a:noFill/>
        </p:spPr>
        <p:txBody>
          <a:bodyPr wrap="none" lIns="92994" tIns="46497" rIns="92994" bIns="4649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都市計画道路 大阪岸和田南海線</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0" name="図 79">
            <a:extLst>
              <a:ext uri="{FF2B5EF4-FFF2-40B4-BE49-F238E27FC236}">
                <a16:creationId xmlns:a16="http://schemas.microsoft.com/office/drawing/2014/main" id="{CCBC57D7-DAE1-4508-9900-BBFB0707DC0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14472" y="5093979"/>
            <a:ext cx="1691011" cy="1190737"/>
          </a:xfrm>
          <a:prstGeom prst="rect">
            <a:avLst/>
          </a:prstGeom>
        </p:spPr>
      </p:pic>
      <p:sp>
        <p:nvSpPr>
          <p:cNvPr id="95" name="テキスト ボックス 94">
            <a:extLst>
              <a:ext uri="{FF2B5EF4-FFF2-40B4-BE49-F238E27FC236}">
                <a16:creationId xmlns:a16="http://schemas.microsoft.com/office/drawing/2014/main" id="{D007827D-8769-4FE2-AA9E-9A00FB474958}"/>
              </a:ext>
            </a:extLst>
          </p:cNvPr>
          <p:cNvSpPr txBox="1"/>
          <p:nvPr/>
        </p:nvSpPr>
        <p:spPr>
          <a:xfrm>
            <a:off x="4928097" y="1566474"/>
            <a:ext cx="1457383" cy="232402"/>
          </a:xfrm>
          <a:prstGeom prst="rect">
            <a:avLst/>
          </a:prstGeom>
          <a:noFill/>
          <a:ln w="3175">
            <a:noFill/>
          </a:ln>
        </p:spPr>
        <p:txBody>
          <a:bodyPr wrap="none" lIns="92994" tIns="46497" rIns="92994" bIns="46497"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環状交通機能の強化</a:t>
            </a:r>
            <a:r>
              <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a:extLst>
              <a:ext uri="{FF2B5EF4-FFF2-40B4-BE49-F238E27FC236}">
                <a16:creationId xmlns:a16="http://schemas.microsoft.com/office/drawing/2014/main" id="{57ABD4C5-EC7A-4C23-8545-4F9F9800B475}"/>
              </a:ext>
            </a:extLst>
          </p:cNvPr>
          <p:cNvSpPr/>
          <p:nvPr/>
        </p:nvSpPr>
        <p:spPr>
          <a:xfrm>
            <a:off x="5778478" y="8970640"/>
            <a:ext cx="450764"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1" dirty="0">
                <a:solidFill>
                  <a:schemeClr val="bg1"/>
                </a:solidFill>
                <a:latin typeface="Calibri"/>
                <a:ea typeface="ＭＳ Ｐゴシック" panose="020B0600070205080204" pitchFamily="50" charset="-128"/>
              </a:rPr>
              <a:t>①</a:t>
            </a:r>
            <a:r>
              <a:rPr lang="en-US" altLang="ja-JP" sz="900" b="1" dirty="0">
                <a:solidFill>
                  <a:schemeClr val="bg1"/>
                </a:solidFill>
                <a:latin typeface="Calibri"/>
                <a:ea typeface="ＭＳ Ｐゴシック" panose="020B0600070205080204" pitchFamily="50" charset="-128"/>
              </a:rPr>
              <a:t>-12</a:t>
            </a:r>
            <a:endParaRPr kumimoji="1" lang="ja-JP" altLang="ja-JP" sz="9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
        <p:nvSpPr>
          <p:cNvPr id="58" name="テキスト ボックス 19"/>
          <p:cNvSpPr txBox="1"/>
          <p:nvPr/>
        </p:nvSpPr>
        <p:spPr>
          <a:xfrm>
            <a:off x="2900798" y="1377827"/>
            <a:ext cx="3960000" cy="171017"/>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spcAft>
                <a:spcPts val="0"/>
              </a:spcAft>
            </a:pPr>
            <a:r>
              <a:rPr lang="ja-JP" sz="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※７放射軸：北阪神軸・北大阪軸・京阪軸・阪奈軸・南阪奈</a:t>
            </a:r>
            <a:r>
              <a:rPr lang="en-US" altLang="ja-JP" sz="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南河内</a:t>
            </a:r>
            <a:r>
              <a:rPr lang="en-US" altLang="ja-JP" sz="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7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軸・大阪高野軸・湾岸軸</a:t>
            </a:r>
            <a:endParaRPr 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44" name="テキスト ボックス 43">
            <a:extLst>
              <a:ext uri="{FF2B5EF4-FFF2-40B4-BE49-F238E27FC236}">
                <a16:creationId xmlns:a16="http://schemas.microsoft.com/office/drawing/2014/main" id="{3C0A937A-6655-4AD8-BBB3-418164218E75}"/>
              </a:ext>
            </a:extLst>
          </p:cNvPr>
          <p:cNvSpPr txBox="1"/>
          <p:nvPr/>
        </p:nvSpPr>
        <p:spPr>
          <a:xfrm>
            <a:off x="4941168" y="2975024"/>
            <a:ext cx="1457383" cy="370901"/>
          </a:xfrm>
          <a:prstGeom prst="rect">
            <a:avLst/>
          </a:prstGeom>
          <a:noFill/>
        </p:spPr>
        <p:txBody>
          <a:bodyPr wrap="none" lIns="92994" tIns="46497" rIns="92994" bIns="4649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淀川左岸線２期・延伸部</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lvl="0" algn="ctr">
              <a:defRPr/>
            </a:pPr>
            <a:r>
              <a:rPr kumimoji="1" lang="ja-JP" altLang="en-US"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仮称</a:t>
            </a:r>
            <a:r>
              <a:rPr kumimoji="1" lang="en-US" altLang="ja-JP"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豊崎</a:t>
            </a:r>
            <a:r>
              <a:rPr kumimoji="1" lang="en-US" altLang="ja-JP"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IC</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a:extLst>
              <a:ext uri="{FF2B5EF4-FFF2-40B4-BE49-F238E27FC236}">
                <a16:creationId xmlns:a16="http://schemas.microsoft.com/office/drawing/2014/main" id="{29773E4F-9A5A-45B7-B3EC-43A1C25DEC9D}"/>
              </a:ext>
            </a:extLst>
          </p:cNvPr>
          <p:cNvSpPr/>
          <p:nvPr/>
        </p:nvSpPr>
        <p:spPr>
          <a:xfrm>
            <a:off x="197234" y="7137790"/>
            <a:ext cx="5656057" cy="540817"/>
          </a:xfrm>
          <a:prstGeom prst="rect">
            <a:avLst/>
          </a:prstGeom>
          <a:noFill/>
          <a:ln w="9525">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pic>
        <p:nvPicPr>
          <p:cNvPr id="59" name="図 58">
            <a:extLst>
              <a:ext uri="{FF2B5EF4-FFF2-40B4-BE49-F238E27FC236}">
                <a16:creationId xmlns:a16="http://schemas.microsoft.com/office/drawing/2014/main" id="{CF956901-580F-4685-92D3-DB9694BCD7E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813865" y="3454124"/>
            <a:ext cx="1691033" cy="1195091"/>
          </a:xfrm>
          <a:prstGeom prst="rect">
            <a:avLst/>
          </a:prstGeom>
        </p:spPr>
      </p:pic>
      <p:grpSp>
        <p:nvGrpSpPr>
          <p:cNvPr id="34" name="グループ化 33">
            <a:extLst>
              <a:ext uri="{FF2B5EF4-FFF2-40B4-BE49-F238E27FC236}">
                <a16:creationId xmlns:a16="http://schemas.microsoft.com/office/drawing/2014/main" id="{F4F7E125-9176-460E-8DD1-F60D84558C7E}"/>
              </a:ext>
            </a:extLst>
          </p:cNvPr>
          <p:cNvGrpSpPr/>
          <p:nvPr/>
        </p:nvGrpSpPr>
        <p:grpSpPr>
          <a:xfrm>
            <a:off x="4742123" y="6701534"/>
            <a:ext cx="1113578" cy="359608"/>
            <a:chOff x="-3316999" y="5093715"/>
            <a:chExt cx="1138037" cy="359608"/>
          </a:xfrm>
        </p:grpSpPr>
        <p:sp>
          <p:nvSpPr>
            <p:cNvPr id="35" name="AutoShape 33">
              <a:extLst>
                <a:ext uri="{FF2B5EF4-FFF2-40B4-BE49-F238E27FC236}">
                  <a16:creationId xmlns:a16="http://schemas.microsoft.com/office/drawing/2014/main" id="{E47129E8-21EF-49FA-9E3A-6257410DCCC5}"/>
                </a:ext>
              </a:extLst>
            </p:cNvPr>
            <p:cNvSpPr>
              <a:spLocks noChangeArrowheads="1"/>
            </p:cNvSpPr>
            <p:nvPr/>
          </p:nvSpPr>
          <p:spPr bwMode="auto">
            <a:xfrm>
              <a:off x="-3316999" y="5103967"/>
              <a:ext cx="1138037" cy="320675"/>
            </a:xfrm>
            <a:prstGeom prst="flowChartAlternateProcess">
              <a:avLst/>
            </a:prstGeom>
            <a:solidFill>
              <a:srgbClr val="548DD4"/>
            </a:solidFill>
            <a:ln w="38100">
              <a:solidFill>
                <a:srgbClr val="95B3D7"/>
              </a:solidFill>
              <a:miter lim="800000"/>
              <a:headEnd/>
              <a:tailEnd/>
            </a:ln>
            <a:effectLst>
              <a:outerShdw dist="28398" dir="3806097" algn="ctr" rotWithShape="0">
                <a:srgbClr val="243F60">
                  <a:alpha val="50000"/>
                </a:srgbClr>
              </a:outerShdw>
            </a:effectLst>
          </p:spPr>
          <p:txBody>
            <a:bodyPr vert="horz" wrap="square" lIns="74295" tIns="8890" rIns="74295" bIns="88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
          <p:nvSpPr>
            <p:cNvPr id="36" name="正方形/長方形 35">
              <a:extLst>
                <a:ext uri="{FF2B5EF4-FFF2-40B4-BE49-F238E27FC236}">
                  <a16:creationId xmlns:a16="http://schemas.microsoft.com/office/drawing/2014/main" id="{C76FE4F9-47F5-4008-B87F-1FC786F9451B}"/>
                </a:ext>
              </a:extLst>
            </p:cNvPr>
            <p:cNvSpPr/>
            <p:nvPr/>
          </p:nvSpPr>
          <p:spPr>
            <a:xfrm>
              <a:off x="-3134287" y="5093715"/>
              <a:ext cx="742438"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rPr>
                <a:t>令和８年度</a:t>
              </a:r>
              <a:endParaRPr kumimoji="1" lang="ja-JP" altLang="ja-JP" sz="9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
          <p:nvSpPr>
            <p:cNvPr id="38" name="正方形/長方形 37">
              <a:extLst>
                <a:ext uri="{FF2B5EF4-FFF2-40B4-BE49-F238E27FC236}">
                  <a16:creationId xmlns:a16="http://schemas.microsoft.com/office/drawing/2014/main" id="{955CE97A-7C94-45BE-8F74-89633BD00288}"/>
                </a:ext>
              </a:extLst>
            </p:cNvPr>
            <p:cNvSpPr/>
            <p:nvPr/>
          </p:nvSpPr>
          <p:spPr>
            <a:xfrm>
              <a:off x="-3195736" y="5222491"/>
              <a:ext cx="896429"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900" b="1"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rPr>
                <a:t>知事重点事業</a:t>
              </a:r>
              <a:endParaRPr kumimoji="1" lang="ja-JP" altLang="ja-JP" sz="9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grpSp>
      <p:grpSp>
        <p:nvGrpSpPr>
          <p:cNvPr id="31" name="グループ化 30">
            <a:extLst>
              <a:ext uri="{FF2B5EF4-FFF2-40B4-BE49-F238E27FC236}">
                <a16:creationId xmlns:a16="http://schemas.microsoft.com/office/drawing/2014/main" id="{DF0D8C2F-88F7-4B65-9D53-5440E0E6EF15}"/>
              </a:ext>
            </a:extLst>
          </p:cNvPr>
          <p:cNvGrpSpPr/>
          <p:nvPr/>
        </p:nvGrpSpPr>
        <p:grpSpPr>
          <a:xfrm>
            <a:off x="4808387" y="1776202"/>
            <a:ext cx="2171687" cy="1169142"/>
            <a:chOff x="4808387" y="1776202"/>
            <a:chExt cx="2171687" cy="1169142"/>
          </a:xfrm>
        </p:grpSpPr>
        <p:pic>
          <p:nvPicPr>
            <p:cNvPr id="39" name="図 38" descr="屋外, 跡, 建物, 交差点 が含まれている画像  AI によって生成されたコンテンツは間違っている可能性があります。">
              <a:extLst>
                <a:ext uri="{FF2B5EF4-FFF2-40B4-BE49-F238E27FC236}">
                  <a16:creationId xmlns:a16="http://schemas.microsoft.com/office/drawing/2014/main" id="{A4C7F864-3631-483F-99D8-E6391A47A90D}"/>
                </a:ext>
              </a:extLst>
            </p:cNvPr>
            <p:cNvPicPr>
              <a:picLocks noChangeAspect="1"/>
            </p:cNvPicPr>
            <p:nvPr/>
          </p:nvPicPr>
          <p:blipFill>
            <a:blip r:embed="rId6" cstate="print">
              <a:extLst>
                <a:ext uri="{28A0092B-C50C-407E-A947-70E740481C1C}">
                  <a14:useLocalDpi xmlns:a14="http://schemas.microsoft.com/office/drawing/2010/main" val="0"/>
                </a:ext>
              </a:extLst>
            </a:blip>
            <a:srcRect t="5789" b="4098"/>
            <a:stretch/>
          </p:blipFill>
          <p:spPr>
            <a:xfrm>
              <a:off x="4808387" y="1776202"/>
              <a:ext cx="1729893" cy="1169142"/>
            </a:xfrm>
            <a:prstGeom prst="rect">
              <a:avLst/>
            </a:prstGeom>
          </p:spPr>
        </p:pic>
        <p:sp>
          <p:nvSpPr>
            <p:cNvPr id="40" name="テキスト ボックス 39">
              <a:extLst>
                <a:ext uri="{FF2B5EF4-FFF2-40B4-BE49-F238E27FC236}">
                  <a16:creationId xmlns:a16="http://schemas.microsoft.com/office/drawing/2014/main" id="{A5D0AD24-4189-4957-BDBB-455A16ECF85B}"/>
                </a:ext>
              </a:extLst>
            </p:cNvPr>
            <p:cNvSpPr txBox="1"/>
            <p:nvPr/>
          </p:nvSpPr>
          <p:spPr>
            <a:xfrm rot="2429030">
              <a:off x="5868969" y="2527467"/>
              <a:ext cx="1111105" cy="184666"/>
            </a:xfrm>
            <a:prstGeom prst="rect">
              <a:avLst/>
            </a:prstGeom>
            <a:noFill/>
          </p:spPr>
          <p:txBody>
            <a:bodyPr wrap="square" rtlCol="0">
              <a:spAutoFit/>
            </a:bodyPr>
            <a:lstStyle/>
            <a:p>
              <a:r>
                <a:rPr lang="ja-JP" altLang="en-US" sz="600" b="1" dirty="0">
                  <a:solidFill>
                    <a:schemeClr val="bg1"/>
                  </a:solidFill>
                  <a:effectLst>
                    <a:outerShdw blurRad="38100" dist="38100" dir="2700000" algn="tl">
                      <a:srgbClr val="000000">
                        <a:alpha val="43137"/>
                      </a:srgbClr>
                    </a:outerShdw>
                  </a:effectLst>
                </a:rPr>
                <a:t>新御堂筋</a:t>
              </a:r>
              <a:endParaRPr kumimoji="1" lang="ja-JP" altLang="en-US" sz="600" b="1" dirty="0">
                <a:solidFill>
                  <a:schemeClr val="bg1"/>
                </a:solidFill>
                <a:effectLst>
                  <a:outerShdw blurRad="38100" dist="38100" dir="2700000" algn="tl">
                    <a:srgbClr val="000000">
                      <a:alpha val="43137"/>
                    </a:srgbClr>
                  </a:outerShdw>
                </a:effectLst>
              </a:endParaRPr>
            </a:p>
          </p:txBody>
        </p:sp>
        <p:sp>
          <p:nvSpPr>
            <p:cNvPr id="42" name="テキスト ボックス 41">
              <a:extLst>
                <a:ext uri="{FF2B5EF4-FFF2-40B4-BE49-F238E27FC236}">
                  <a16:creationId xmlns:a16="http://schemas.microsoft.com/office/drawing/2014/main" id="{02237494-405C-4723-8AA2-98A64F5BC3ED}"/>
                </a:ext>
              </a:extLst>
            </p:cNvPr>
            <p:cNvSpPr txBox="1"/>
            <p:nvPr/>
          </p:nvSpPr>
          <p:spPr>
            <a:xfrm rot="20426694">
              <a:off x="5151056" y="2239179"/>
              <a:ext cx="626603" cy="184666"/>
            </a:xfrm>
            <a:prstGeom prst="rect">
              <a:avLst/>
            </a:prstGeom>
            <a:noFill/>
          </p:spPr>
          <p:txBody>
            <a:bodyPr wrap="square" rtlCol="0">
              <a:spAutoFit/>
            </a:bodyPr>
            <a:lstStyle/>
            <a:p>
              <a:r>
                <a:rPr kumimoji="1" lang="ja-JP" altLang="en-US" sz="600" b="1" dirty="0">
                  <a:solidFill>
                    <a:schemeClr val="bg1"/>
                  </a:solidFill>
                  <a:effectLst>
                    <a:outerShdw blurRad="38100" dist="38100" dir="2700000" algn="tl">
                      <a:srgbClr val="000000">
                        <a:alpha val="43137"/>
                      </a:srgbClr>
                    </a:outerShdw>
                  </a:effectLst>
                </a:rPr>
                <a:t>豊崎</a:t>
              </a:r>
              <a:r>
                <a:rPr kumimoji="1" lang="en-US" altLang="ja-JP" sz="600" b="1" dirty="0">
                  <a:solidFill>
                    <a:schemeClr val="bg1"/>
                  </a:solidFill>
                  <a:effectLst>
                    <a:outerShdw blurRad="38100" dist="38100" dir="2700000" algn="tl">
                      <a:srgbClr val="000000">
                        <a:alpha val="43137"/>
                      </a:srgbClr>
                    </a:outerShdw>
                  </a:effectLst>
                </a:rPr>
                <a:t>IC</a:t>
              </a:r>
              <a:endParaRPr kumimoji="1" lang="ja-JP" altLang="en-US" sz="6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45326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2939C1D-1C42-4517-AD44-7D403847676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388764" y="5792048"/>
            <a:ext cx="3193735" cy="2395301"/>
          </a:xfrm>
          <a:prstGeom prst="rect">
            <a:avLst/>
          </a:prstGeom>
        </p:spPr>
      </p:pic>
      <p:sp>
        <p:nvSpPr>
          <p:cNvPr id="22" name="タイトル 1">
            <a:extLst>
              <a:ext uri="{FF2B5EF4-FFF2-40B4-BE49-F238E27FC236}">
                <a16:creationId xmlns:a16="http://schemas.microsoft.com/office/drawing/2014/main" id="{42DF79AB-A839-4F1A-B5C1-5B14AE8B31C6}"/>
              </a:ext>
            </a:extLst>
          </p:cNvPr>
          <p:cNvSpPr txBox="1">
            <a:spLocks/>
          </p:cNvSpPr>
          <p:nvPr/>
        </p:nvSpPr>
        <p:spPr>
          <a:xfrm>
            <a:off x="138055" y="566885"/>
            <a:ext cx="6483784" cy="612000"/>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経済損失と環境負荷を発生させる慢性的な交通渋滞の緩和に向け、バイパス整備に伴う立体交差化、交差点改良など、地域の交通事情に応じた渋滞対策に取り組みます。</a:t>
            </a:r>
          </a:p>
        </p:txBody>
      </p:sp>
      <p:sp>
        <p:nvSpPr>
          <p:cNvPr id="23" name="テキスト ボックス 22">
            <a:extLst>
              <a:ext uri="{FF2B5EF4-FFF2-40B4-BE49-F238E27FC236}">
                <a16:creationId xmlns:a16="http://schemas.microsoft.com/office/drawing/2014/main" id="{AB42DD3B-DE4A-4A16-91D2-4F4BBB2CC995}"/>
              </a:ext>
            </a:extLst>
          </p:cNvPr>
          <p:cNvSpPr txBox="1"/>
          <p:nvPr/>
        </p:nvSpPr>
        <p:spPr>
          <a:xfrm>
            <a:off x="21764" y="107406"/>
            <a:ext cx="2582736" cy="334313"/>
          </a:xfrm>
          <a:prstGeom prst="rect">
            <a:avLst/>
          </a:prstGeom>
          <a:solidFill>
            <a:schemeClr val="accent1">
              <a:lumMod val="20000"/>
              <a:lumOff val="80000"/>
            </a:schemeClr>
          </a:solidFill>
          <a:ln w="38100" cmpd="dbl">
            <a:solidFill>
              <a:srgbClr val="0000FF"/>
            </a:solidFill>
          </a:ln>
        </p:spPr>
        <p:txBody>
          <a:bodyPr wrap="square" tIns="72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◆慢性的な交通渋滞の解消</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タイトル 1">
            <a:extLst>
              <a:ext uri="{FF2B5EF4-FFF2-40B4-BE49-F238E27FC236}">
                <a16:creationId xmlns:a16="http://schemas.microsoft.com/office/drawing/2014/main" id="{82843B7B-4A51-448E-B4AB-0C6D130FD93C}"/>
              </a:ext>
            </a:extLst>
          </p:cNvPr>
          <p:cNvSpPr txBox="1">
            <a:spLocks/>
          </p:cNvSpPr>
          <p:nvPr/>
        </p:nvSpPr>
        <p:spPr>
          <a:xfrm>
            <a:off x="-7779" y="1232340"/>
            <a:ext cx="6828163" cy="266184"/>
          </a:xfrm>
          <a:prstGeom prst="rect">
            <a:avLst/>
          </a:prstGeom>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道路・鉄道との</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立体交差化</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6" name="Text Box 215">
            <a:extLst>
              <a:ext uri="{FF2B5EF4-FFF2-40B4-BE49-F238E27FC236}">
                <a16:creationId xmlns:a16="http://schemas.microsoft.com/office/drawing/2014/main" id="{174730C1-5493-422D-B2D4-AE08F218446A}"/>
              </a:ext>
            </a:extLst>
          </p:cNvPr>
          <p:cNvSpPr txBox="1">
            <a:spLocks noChangeArrowheads="1"/>
          </p:cNvSpPr>
          <p:nvPr/>
        </p:nvSpPr>
        <p:spPr bwMode="auto">
          <a:xfrm>
            <a:off x="138055" y="4458808"/>
            <a:ext cx="6541690" cy="1032127"/>
          </a:xfrm>
          <a:prstGeom prst="rect">
            <a:avLst/>
          </a:prstGeom>
          <a:solidFill>
            <a:srgbClr val="FFFFFF"/>
          </a:solidFill>
          <a:ln w="6350">
            <a:solidFill>
              <a:srgbClr val="000000"/>
            </a:solidFill>
            <a:prstDash val="sysDot"/>
            <a:miter lim="800000"/>
            <a:headEnd/>
            <a:tailEnd/>
          </a:ln>
        </p:spPr>
        <p:txBody>
          <a:bodyPr rot="0" vert="horz" wrap="square" lIns="74295" tIns="8890" rIns="74295" bIns="889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100" b="1" noProof="0" dirty="0">
                <a:latin typeface="メイリオ" panose="020B0604030504040204" pitchFamily="50" charset="-128"/>
                <a:ea typeface="メイリオ" panose="020B0604030504040204" pitchFamily="50" charset="-128"/>
                <a:cs typeface="メイリオ" panose="020B0604030504040204" pitchFamily="50" charset="-128"/>
              </a:rPr>
              <a:t>8</a:t>
            </a:r>
            <a:r>
              <a:rPr kumimoji="1" lang="ja-JP" altLang="en-US" sz="11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年度</a:t>
            </a:r>
            <a:r>
              <a:rPr kumimoji="1" lang="ja-JP" altLang="en-US" sz="110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の主な事業箇所＞</a:t>
            </a:r>
            <a:endParaRPr kumimoji="1" lang="en-US" altLang="ja-JP" sz="110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u="sng" kern="100" dirty="0">
                <a:latin typeface="メイリオ" panose="020B0604030504040204" pitchFamily="50" charset="-128"/>
                <a:ea typeface="メイリオ" panose="020B0604030504040204" pitchFamily="50" charset="-128"/>
                <a:cs typeface="メイリオ" panose="020B0604030504040204" pitchFamily="50" charset="-128"/>
              </a:rPr>
              <a:t>鉄道との立体交差</a:t>
            </a:r>
            <a:endParaRPr kumimoji="1" lang="en-US" altLang="ja-JP" sz="1100" i="0" u="sng"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indent="127000">
              <a:defRPr/>
            </a:pP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・都市計画道路 豊中岸部線（岸部南工区）・阪急京都線（吹田市）</a:t>
            </a:r>
            <a:endParaRPr lang="en-US" altLang="ja-JP" sz="1100" kern="100" dirty="0">
              <a:latin typeface="メイリオ" panose="020B0604030504040204" pitchFamily="50" charset="-128"/>
              <a:ea typeface="メイリオ" panose="020B0604030504040204" pitchFamily="50" charset="-128"/>
              <a:cs typeface="メイリオ" panose="020B0604030504040204" pitchFamily="50" charset="-128"/>
            </a:endParaRPr>
          </a:p>
          <a:p>
            <a:pPr indent="127000">
              <a:defRPr/>
            </a:pP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・都市計画道路 梅が丘高柳線・</a:t>
            </a:r>
            <a:r>
              <a:rPr lang="en-US" altLang="ja-JP" sz="1100" kern="100" dirty="0">
                <a:latin typeface="メイリオ" panose="020B0604030504040204" pitchFamily="50" charset="-128"/>
                <a:ea typeface="メイリオ" panose="020B0604030504040204" pitchFamily="50" charset="-128"/>
                <a:cs typeface="メイリオ" panose="020B0604030504040204" pitchFamily="50" charset="-128"/>
              </a:rPr>
              <a:t>JR</a:t>
            </a: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学研都市線 （寝屋川市）</a:t>
            </a:r>
            <a:endParaRPr kumimoji="1" lang="en-US" altLang="ja-JP"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indent="127000" algn="just">
              <a:defRPr/>
            </a:pPr>
            <a:r>
              <a:rPr lang="ja-JP" altLang="en-US" sz="1100" kern="100" noProof="0" dirty="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都市計画道路 </a:t>
            </a: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泉州山手線・水間鉄道 </a:t>
            </a:r>
            <a:r>
              <a:rPr kumimoji="1" lang="ja-JP" altLang="ja-JP"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貝塚市</a:t>
            </a:r>
            <a:r>
              <a:rPr kumimoji="1" lang="ja-JP" altLang="ja-JP"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など</a:t>
            </a:r>
            <a:endParaRPr kumimoji="1" lang="en-US" altLang="ja-JP"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Rectangle 235">
            <a:extLst>
              <a:ext uri="{FF2B5EF4-FFF2-40B4-BE49-F238E27FC236}">
                <a16:creationId xmlns:a16="http://schemas.microsoft.com/office/drawing/2014/main" id="{637EB435-87EB-470B-80C5-CB337C6891DF}"/>
              </a:ext>
            </a:extLst>
          </p:cNvPr>
          <p:cNvSpPr>
            <a:spLocks noChangeArrowheads="1"/>
          </p:cNvSpPr>
          <p:nvPr/>
        </p:nvSpPr>
        <p:spPr bwMode="auto">
          <a:xfrm>
            <a:off x="188420" y="3816808"/>
            <a:ext cx="3058499" cy="375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kern="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kern="100" dirty="0">
                <a:latin typeface="メイリオ" panose="020B0604030504040204" pitchFamily="50" charset="-128"/>
                <a:ea typeface="メイリオ" panose="020B0604030504040204" pitchFamily="50" charset="-128"/>
                <a:cs typeface="メイリオ" panose="020B0604030504040204" pitchFamily="50" charset="-128"/>
              </a:rPr>
              <a:t>道路高架</a:t>
            </a:r>
            <a:r>
              <a:rPr lang="en-US" altLang="ja-JP" sz="900" kern="100" dirty="0">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kern="100" dirty="0">
                <a:latin typeface="メイリオ" panose="020B0604030504040204" pitchFamily="50" charset="-128"/>
                <a:ea typeface="メイリオ" panose="020B0604030504040204" pitchFamily="50" charset="-128"/>
                <a:cs typeface="メイリオ" panose="020B0604030504040204" pitchFamily="50" charset="-128"/>
              </a:rPr>
              <a:t>都市計画道路 梅が丘高柳線・</a:t>
            </a:r>
            <a:r>
              <a:rPr lang="en-US" altLang="ja-JP" sz="900" kern="100" dirty="0">
                <a:latin typeface="メイリオ" panose="020B0604030504040204" pitchFamily="50" charset="-128"/>
                <a:ea typeface="メイリオ" panose="020B0604030504040204" pitchFamily="50" charset="-128"/>
                <a:cs typeface="メイリオ" panose="020B0604030504040204" pitchFamily="50" charset="-128"/>
              </a:rPr>
              <a:t>JR</a:t>
            </a:r>
            <a:r>
              <a:rPr lang="ja-JP" altLang="en-US" sz="900" kern="100" dirty="0">
                <a:latin typeface="メイリオ" panose="020B0604030504040204" pitchFamily="50" charset="-128"/>
                <a:ea typeface="メイリオ" panose="020B0604030504040204" pitchFamily="50" charset="-128"/>
                <a:cs typeface="メイリオ" panose="020B0604030504040204" pitchFamily="50" charset="-128"/>
              </a:rPr>
              <a:t>学研都市線（寝屋川</a:t>
            </a:r>
            <a:r>
              <a:rPr kumimoji="1" lang="ja-JP" altLang="en-US" sz="9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市</a:t>
            </a:r>
            <a:r>
              <a:rPr kumimoji="1" lang="zh-TW" altLang="en-US" sz="9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0" name="Rectangle 235">
            <a:extLst>
              <a:ext uri="{FF2B5EF4-FFF2-40B4-BE49-F238E27FC236}">
                <a16:creationId xmlns:a16="http://schemas.microsoft.com/office/drawing/2014/main" id="{3CADB0BB-DC65-4320-8C85-269F01188D8C}"/>
              </a:ext>
            </a:extLst>
          </p:cNvPr>
          <p:cNvSpPr>
            <a:spLocks noChangeArrowheads="1"/>
          </p:cNvSpPr>
          <p:nvPr/>
        </p:nvSpPr>
        <p:spPr bwMode="auto">
          <a:xfrm>
            <a:off x="3863009" y="3834501"/>
            <a:ext cx="2632396" cy="375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kern="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kern="100" dirty="0">
                <a:latin typeface="メイリオ" panose="020B0604030504040204" pitchFamily="50" charset="-128"/>
                <a:ea typeface="メイリオ" panose="020B0604030504040204" pitchFamily="50" charset="-128"/>
                <a:cs typeface="メイリオ" panose="020B0604030504040204" pitchFamily="50" charset="-128"/>
              </a:rPr>
              <a:t>道路高架</a:t>
            </a:r>
            <a:r>
              <a:rPr lang="en-US" altLang="ja-JP" sz="900" kern="100" dirty="0">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都市計画道路 </a:t>
            </a:r>
            <a:r>
              <a:rPr lang="ja-JP" altLang="en-US" sz="900" kern="100" dirty="0">
                <a:latin typeface="メイリオ" panose="020B0604030504040204" pitchFamily="50" charset="-128"/>
                <a:ea typeface="メイリオ" panose="020B0604030504040204" pitchFamily="50" charset="-128"/>
                <a:cs typeface="メイリオ" panose="020B0604030504040204" pitchFamily="50" charset="-128"/>
              </a:rPr>
              <a:t>泉州山手線・水間鉄道（貝塚市）</a:t>
            </a:r>
          </a:p>
        </p:txBody>
      </p:sp>
      <p:sp>
        <p:nvSpPr>
          <p:cNvPr id="47" name="タイトル 1">
            <a:extLst>
              <a:ext uri="{FF2B5EF4-FFF2-40B4-BE49-F238E27FC236}">
                <a16:creationId xmlns:a16="http://schemas.microsoft.com/office/drawing/2014/main" id="{7E9978BE-5BEC-40DD-A644-18E11444D3BC}"/>
              </a:ext>
            </a:extLst>
          </p:cNvPr>
          <p:cNvSpPr txBox="1">
            <a:spLocks/>
          </p:cNvSpPr>
          <p:nvPr/>
        </p:nvSpPr>
        <p:spPr>
          <a:xfrm>
            <a:off x="-7779" y="5554631"/>
            <a:ext cx="6828163" cy="266184"/>
          </a:xfrm>
          <a:prstGeom prst="rect">
            <a:avLst/>
          </a:prstGeom>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交差点の機能向上</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9" name="Rectangle 235">
            <a:extLst>
              <a:ext uri="{FF2B5EF4-FFF2-40B4-BE49-F238E27FC236}">
                <a16:creationId xmlns:a16="http://schemas.microsoft.com/office/drawing/2014/main" id="{38F0425A-6527-4F37-9B42-CBD9143F7638}"/>
              </a:ext>
            </a:extLst>
          </p:cNvPr>
          <p:cNvSpPr>
            <a:spLocks noChangeArrowheads="1"/>
          </p:cNvSpPr>
          <p:nvPr/>
        </p:nvSpPr>
        <p:spPr bwMode="auto">
          <a:xfrm>
            <a:off x="100264" y="8217470"/>
            <a:ext cx="3006816" cy="339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algn="ctr">
              <a:defRPr/>
            </a:pPr>
            <a:r>
              <a:rPr lang="en-US" altLang="ja-JP" sz="900" kern="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kern="100" dirty="0">
                <a:latin typeface="メイリオ" panose="020B0604030504040204" pitchFamily="50" charset="-128"/>
                <a:ea typeface="メイリオ" panose="020B0604030504040204" pitchFamily="50" charset="-128"/>
                <a:cs typeface="メイリオ" panose="020B0604030504040204" pitchFamily="50" charset="-128"/>
              </a:rPr>
              <a:t>交差点改良事例（車線の拡幅）</a:t>
            </a:r>
            <a:r>
              <a:rPr lang="en-US" altLang="ja-JP" sz="900" kern="100"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zh-TW" altLang="en-US" sz="9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kumimoji="1" lang="ja-JP" altLang="en-US" sz="9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玉井交差点（</a:t>
            </a:r>
            <a:r>
              <a:rPr lang="ja-JP" altLang="en-US" sz="900" kern="100" dirty="0">
                <a:latin typeface="メイリオ" panose="020B0604030504040204" pitchFamily="50" charset="-128"/>
                <a:ea typeface="メイリオ" panose="020B0604030504040204" pitchFamily="50" charset="-128"/>
                <a:cs typeface="メイリオ" panose="020B0604030504040204" pitchFamily="50" charset="-128"/>
              </a:rPr>
              <a:t>東大阪市</a:t>
            </a:r>
            <a:r>
              <a:rPr kumimoji="1" lang="ja-JP" altLang="en-US" sz="9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zh-TW" altLang="en-US" sz="9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Text Box 215">
            <a:extLst>
              <a:ext uri="{FF2B5EF4-FFF2-40B4-BE49-F238E27FC236}">
                <a16:creationId xmlns:a16="http://schemas.microsoft.com/office/drawing/2014/main" id="{4A8FC23E-DB28-4FED-BC50-1794528D0C35}"/>
              </a:ext>
            </a:extLst>
          </p:cNvPr>
          <p:cNvSpPr txBox="1">
            <a:spLocks noChangeArrowheads="1"/>
          </p:cNvSpPr>
          <p:nvPr/>
        </p:nvSpPr>
        <p:spPr bwMode="auto">
          <a:xfrm>
            <a:off x="100263" y="8637792"/>
            <a:ext cx="6579481" cy="1063542"/>
          </a:xfrm>
          <a:prstGeom prst="rect">
            <a:avLst/>
          </a:prstGeom>
          <a:noFill/>
          <a:ln w="6350">
            <a:solidFill>
              <a:srgbClr val="000000"/>
            </a:solidFill>
            <a:prstDash val="sysDot"/>
            <a:miter lim="800000"/>
            <a:headEnd/>
            <a:tailEnd/>
          </a:ln>
        </p:spPr>
        <p:txBody>
          <a:bodyPr rot="0" vert="horz" wrap="square" lIns="74295" tIns="8890" rIns="74295" bIns="889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８</a:t>
            </a:r>
            <a:r>
              <a:rPr kumimoji="1" lang="ja-JP" altLang="en-US" sz="11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年度</a:t>
            </a:r>
            <a:r>
              <a:rPr kumimoji="1" lang="ja-JP" altLang="en-US" sz="110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の主な</a:t>
            </a:r>
            <a:r>
              <a:rPr kumimoji="1" lang="ja-JP" altLang="ja-JP" sz="110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事業</a:t>
            </a:r>
            <a:r>
              <a:rPr kumimoji="1" lang="ja-JP" altLang="en-US" sz="110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箇所＞</a:t>
            </a:r>
            <a:endParaRPr kumimoji="1" lang="en-US" altLang="ja-JP" sz="1100" b="1"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・主要地方道 八尾茨木線 玉井交差点（東大阪市）（車線の拡幅）</a:t>
            </a:r>
            <a:endParaRPr lang="en-US" altLang="ja-JP" sz="1100" kern="10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・主要地方道 </a:t>
            </a: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大阪和泉泉南線</a:t>
            </a:r>
            <a:r>
              <a:rPr kumimoji="1" lang="ja-JP" altLang="en-US" sz="110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和泉中学校前交差点・</a:t>
            </a: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市役所北</a:t>
            </a:r>
            <a:r>
              <a:rPr kumimoji="1" lang="ja-JP" altLang="en-US" sz="110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交差点（</a:t>
            </a: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和泉</a:t>
            </a:r>
            <a:r>
              <a:rPr kumimoji="1" lang="ja-JP" altLang="en-US" sz="110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市）（右折レーンの設置）</a:t>
            </a:r>
            <a:endParaRPr kumimoji="1" lang="en-US" altLang="ja-JP" sz="110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defRPr/>
            </a:pP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・国道</a:t>
            </a:r>
            <a:r>
              <a:rPr kumimoji="1" lang="ja-JP" altLang="en-US" sz="1100" b="0" i="0" u="none" strike="noStrike" kern="1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kern="100" dirty="0">
                <a:latin typeface="メイリオ" panose="020B0604030504040204" pitchFamily="50" charset="-128"/>
                <a:ea typeface="メイリオ" panose="020B0604030504040204" pitchFamily="50" charset="-128"/>
                <a:cs typeface="メイリオ" panose="020B0604030504040204" pitchFamily="50" charset="-128"/>
              </a:rPr>
              <a:t>170</a:t>
            </a: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号 </a:t>
            </a:r>
            <a:r>
              <a:rPr kumimoji="1" lang="ja-JP" altLang="en-US"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槇尾中学校南交差点（和泉市）（右折レーンの設置</a:t>
            </a:r>
            <a:r>
              <a:rPr lang="ja-JP" altLang="en-US" sz="1100" kern="100" dirty="0">
                <a:latin typeface="メイリオ" panose="020B0604030504040204" pitchFamily="50" charset="-128"/>
                <a:ea typeface="メイリオ" panose="020B0604030504040204" pitchFamily="50" charset="-128"/>
                <a:cs typeface="メイリオ" panose="020B0604030504040204" pitchFamily="50" charset="-128"/>
              </a:rPr>
              <a:t>）　など</a:t>
            </a:r>
            <a:endParaRPr kumimoji="1" lang="en-US" altLang="ja-JP" sz="11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i="0" u="none" strike="noStrike" kern="100" cap="none" spc="0" normalizeH="0" baseline="0" noProof="0" dirty="0">
              <a:ln>
                <a:noFill/>
              </a:ln>
              <a:effectLst/>
              <a:highlight>
                <a:srgbClr val="FFFF00"/>
              </a:highligh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6" name="図 35">
            <a:extLst>
              <a:ext uri="{FF2B5EF4-FFF2-40B4-BE49-F238E27FC236}">
                <a16:creationId xmlns:a16="http://schemas.microsoft.com/office/drawing/2014/main" id="{0D2416FD-0244-439B-9FC5-5D6A97C877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91637" y="1725480"/>
            <a:ext cx="2916000" cy="2062366"/>
          </a:xfrm>
          <a:prstGeom prst="rect">
            <a:avLst/>
          </a:prstGeom>
        </p:spPr>
      </p:pic>
      <p:pic>
        <p:nvPicPr>
          <p:cNvPr id="3" name="図 2">
            <a:extLst>
              <a:ext uri="{FF2B5EF4-FFF2-40B4-BE49-F238E27FC236}">
                <a16:creationId xmlns:a16="http://schemas.microsoft.com/office/drawing/2014/main" id="{060D4012-DD7A-4C49-9FD1-C36D4326154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55339" y="1724425"/>
            <a:ext cx="2960786" cy="2062366"/>
          </a:xfrm>
          <a:prstGeom prst="rect">
            <a:avLst/>
          </a:prstGeom>
        </p:spPr>
      </p:pic>
      <p:sp>
        <p:nvSpPr>
          <p:cNvPr id="38" name="Rectangle 235">
            <a:extLst>
              <a:ext uri="{FF2B5EF4-FFF2-40B4-BE49-F238E27FC236}">
                <a16:creationId xmlns:a16="http://schemas.microsoft.com/office/drawing/2014/main" id="{1C04A38B-B25B-4237-81D1-703EFA38FAE9}"/>
              </a:ext>
            </a:extLst>
          </p:cNvPr>
          <p:cNvSpPr>
            <a:spLocks noChangeArrowheads="1"/>
          </p:cNvSpPr>
          <p:nvPr/>
        </p:nvSpPr>
        <p:spPr bwMode="auto">
          <a:xfrm>
            <a:off x="182736" y="3624902"/>
            <a:ext cx="2841872" cy="245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800" kern="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整備後のイメージ画像</a:t>
            </a:r>
            <a:r>
              <a:rPr lang="en-US" altLang="ja-JP" sz="800" kern="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kern="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実際とは異なる場合があります</a:t>
            </a:r>
            <a:r>
              <a:rPr lang="en-US" altLang="ja-JP" sz="800" kern="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800" kern="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8">
            <a:extLst>
              <a:ext uri="{FF2B5EF4-FFF2-40B4-BE49-F238E27FC236}">
                <a16:creationId xmlns:a16="http://schemas.microsoft.com/office/drawing/2014/main" id="{403FA180-A383-4C1C-BDD7-81378A4DCF3B}"/>
              </a:ext>
            </a:extLst>
          </p:cNvPr>
          <p:cNvSpPr txBox="1"/>
          <p:nvPr/>
        </p:nvSpPr>
        <p:spPr>
          <a:xfrm rot="1983760">
            <a:off x="407285" y="2141642"/>
            <a:ext cx="1224136" cy="261610"/>
          </a:xfrm>
          <a:prstGeom prst="rect">
            <a:avLst/>
          </a:prstGeom>
          <a:noFill/>
        </p:spPr>
        <p:txBody>
          <a:bodyPr wrap="square" rtlCol="0">
            <a:spAutoFit/>
          </a:bodyPr>
          <a:lstStyle/>
          <a:p>
            <a:r>
              <a:rPr kumimoji="1" lang="en-US" altLang="ja-JP" sz="1050" dirty="0">
                <a:solidFill>
                  <a:schemeClr val="bg1"/>
                </a:solidFill>
                <a:latin typeface="メイリオ" panose="020B0604030504040204" pitchFamily="50" charset="-128"/>
                <a:ea typeface="メイリオ" panose="020B0604030504040204" pitchFamily="50" charset="-128"/>
              </a:rPr>
              <a:t>JR</a:t>
            </a:r>
            <a:r>
              <a:rPr kumimoji="1" lang="ja-JP" altLang="en-US" sz="1050" dirty="0">
                <a:solidFill>
                  <a:schemeClr val="bg1"/>
                </a:solidFill>
                <a:latin typeface="メイリオ" panose="020B0604030504040204" pitchFamily="50" charset="-128"/>
                <a:ea typeface="メイリオ" panose="020B0604030504040204" pitchFamily="50" charset="-128"/>
              </a:rPr>
              <a:t>学研都市線</a:t>
            </a:r>
          </a:p>
        </p:txBody>
      </p:sp>
      <p:sp>
        <p:nvSpPr>
          <p:cNvPr id="40" name="テキスト ボックス 39">
            <a:extLst>
              <a:ext uri="{FF2B5EF4-FFF2-40B4-BE49-F238E27FC236}">
                <a16:creationId xmlns:a16="http://schemas.microsoft.com/office/drawing/2014/main" id="{711BDB97-F384-451D-A3BA-A89ADBC31D66}"/>
              </a:ext>
            </a:extLst>
          </p:cNvPr>
          <p:cNvSpPr txBox="1"/>
          <p:nvPr/>
        </p:nvSpPr>
        <p:spPr>
          <a:xfrm rot="1983760">
            <a:off x="778506" y="2336479"/>
            <a:ext cx="509858" cy="261610"/>
          </a:xfrm>
          <a:prstGeom prst="rect">
            <a:avLst/>
          </a:prstGeom>
          <a:noFill/>
        </p:spPr>
        <p:txBody>
          <a:bodyPr wrap="square" rtlCol="0">
            <a:spAutoFit/>
          </a:bodyPr>
          <a:lstStyle/>
          <a:p>
            <a:r>
              <a:rPr kumimoji="1" lang="ja-JP" altLang="en-US" sz="1050" dirty="0">
                <a:solidFill>
                  <a:schemeClr val="bg1"/>
                </a:solidFill>
                <a:latin typeface="メイリオ" panose="020B0604030504040204" pitchFamily="50" charset="-128"/>
                <a:ea typeface="メイリオ" panose="020B0604030504040204" pitchFamily="50" charset="-128"/>
              </a:rPr>
              <a:t>現道</a:t>
            </a:r>
          </a:p>
        </p:txBody>
      </p:sp>
      <p:sp>
        <p:nvSpPr>
          <p:cNvPr id="41" name="Rectangle 235">
            <a:extLst>
              <a:ext uri="{FF2B5EF4-FFF2-40B4-BE49-F238E27FC236}">
                <a16:creationId xmlns:a16="http://schemas.microsoft.com/office/drawing/2014/main" id="{95339E3B-8D83-427D-9405-7C25141CBE74}"/>
              </a:ext>
            </a:extLst>
          </p:cNvPr>
          <p:cNvSpPr>
            <a:spLocks noChangeArrowheads="1"/>
          </p:cNvSpPr>
          <p:nvPr/>
        </p:nvSpPr>
        <p:spPr bwMode="auto">
          <a:xfrm>
            <a:off x="3640698" y="3624902"/>
            <a:ext cx="2841872" cy="245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800" kern="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整備後のイメージ画像</a:t>
            </a:r>
            <a:r>
              <a:rPr lang="en-US" altLang="ja-JP" sz="800" kern="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kern="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実際とは異なる場合があります</a:t>
            </a:r>
            <a:r>
              <a:rPr lang="en-US" altLang="ja-JP" sz="800" kern="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800" kern="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2" name="グループ化 41">
            <a:extLst>
              <a:ext uri="{FF2B5EF4-FFF2-40B4-BE49-F238E27FC236}">
                <a16:creationId xmlns:a16="http://schemas.microsoft.com/office/drawing/2014/main" id="{29CA841A-09B6-4127-8862-F7B80CA12699}"/>
              </a:ext>
            </a:extLst>
          </p:cNvPr>
          <p:cNvGrpSpPr/>
          <p:nvPr/>
        </p:nvGrpSpPr>
        <p:grpSpPr>
          <a:xfrm>
            <a:off x="44624" y="5773714"/>
            <a:ext cx="2996874" cy="2417434"/>
            <a:chOff x="240102" y="6011586"/>
            <a:chExt cx="2996874" cy="2417434"/>
          </a:xfrm>
        </p:grpSpPr>
        <p:pic>
          <p:nvPicPr>
            <p:cNvPr id="4" name="図 3">
              <a:extLst>
                <a:ext uri="{FF2B5EF4-FFF2-40B4-BE49-F238E27FC236}">
                  <a16:creationId xmlns:a16="http://schemas.microsoft.com/office/drawing/2014/main" id="{E657EC99-4680-4629-8BBE-B92550DD0A1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40102" y="6011586"/>
              <a:ext cx="2991260" cy="2417434"/>
            </a:xfrm>
            <a:prstGeom prst="rect">
              <a:avLst/>
            </a:prstGeom>
            <a:gradFill flip="none" rotWithShape="1">
              <a:gsLst>
                <a:gs pos="0">
                  <a:srgbClr val="FDB0A1"/>
                </a:gs>
                <a:gs pos="100000">
                  <a:srgbClr val="FF0000"/>
                </a:gs>
              </a:gsLst>
              <a:lin ang="18900000" scaled="1"/>
              <a:tileRect/>
            </a:gradFill>
          </p:spPr>
        </p:pic>
        <p:sp>
          <p:nvSpPr>
            <p:cNvPr id="16" name="フリーフォーム: 図形 15">
              <a:extLst>
                <a:ext uri="{FF2B5EF4-FFF2-40B4-BE49-F238E27FC236}">
                  <a16:creationId xmlns:a16="http://schemas.microsoft.com/office/drawing/2014/main" id="{20CF95FA-1F50-4E51-816D-82C36381A464}"/>
                </a:ext>
              </a:extLst>
            </p:cNvPr>
            <p:cNvSpPr/>
            <p:nvPr/>
          </p:nvSpPr>
          <p:spPr>
            <a:xfrm>
              <a:off x="1926336" y="7363968"/>
              <a:ext cx="1310640" cy="518160"/>
            </a:xfrm>
            <a:custGeom>
              <a:avLst/>
              <a:gdLst>
                <a:gd name="connsiteX0" fmla="*/ 18288 w 1298448"/>
                <a:gd name="connsiteY0" fmla="*/ 262128 h 505968"/>
                <a:gd name="connsiteX1" fmla="*/ 85344 w 1298448"/>
                <a:gd name="connsiteY1" fmla="*/ 335280 h 505968"/>
                <a:gd name="connsiteX2" fmla="*/ 170688 w 1298448"/>
                <a:gd name="connsiteY2" fmla="*/ 377952 h 505968"/>
                <a:gd name="connsiteX3" fmla="*/ 237744 w 1298448"/>
                <a:gd name="connsiteY3" fmla="*/ 390144 h 505968"/>
                <a:gd name="connsiteX4" fmla="*/ 432816 w 1298448"/>
                <a:gd name="connsiteY4" fmla="*/ 432816 h 505968"/>
                <a:gd name="connsiteX5" fmla="*/ 579120 w 1298448"/>
                <a:gd name="connsiteY5" fmla="*/ 457200 h 505968"/>
                <a:gd name="connsiteX6" fmla="*/ 627888 w 1298448"/>
                <a:gd name="connsiteY6" fmla="*/ 457200 h 505968"/>
                <a:gd name="connsiteX7" fmla="*/ 816864 w 1298448"/>
                <a:gd name="connsiteY7" fmla="*/ 469392 h 505968"/>
                <a:gd name="connsiteX8" fmla="*/ 969264 w 1298448"/>
                <a:gd name="connsiteY8" fmla="*/ 487680 h 505968"/>
                <a:gd name="connsiteX9" fmla="*/ 1060704 w 1298448"/>
                <a:gd name="connsiteY9" fmla="*/ 487680 h 505968"/>
                <a:gd name="connsiteX10" fmla="*/ 1286256 w 1298448"/>
                <a:gd name="connsiteY10" fmla="*/ 505968 h 505968"/>
                <a:gd name="connsiteX11" fmla="*/ 1298448 w 1298448"/>
                <a:gd name="connsiteY11" fmla="*/ 359664 h 505968"/>
                <a:gd name="connsiteX12" fmla="*/ 0 w 1298448"/>
                <a:gd name="connsiteY12" fmla="*/ 0 h 505968"/>
                <a:gd name="connsiteX13" fmla="*/ 18288 w 1298448"/>
                <a:gd name="connsiteY13" fmla="*/ 262128 h 505968"/>
                <a:gd name="connsiteX0" fmla="*/ 18288 w 1310640"/>
                <a:gd name="connsiteY0" fmla="*/ 262128 h 505968"/>
                <a:gd name="connsiteX1" fmla="*/ 85344 w 1310640"/>
                <a:gd name="connsiteY1" fmla="*/ 335280 h 505968"/>
                <a:gd name="connsiteX2" fmla="*/ 170688 w 1310640"/>
                <a:gd name="connsiteY2" fmla="*/ 377952 h 505968"/>
                <a:gd name="connsiteX3" fmla="*/ 237744 w 1310640"/>
                <a:gd name="connsiteY3" fmla="*/ 390144 h 505968"/>
                <a:gd name="connsiteX4" fmla="*/ 432816 w 1310640"/>
                <a:gd name="connsiteY4" fmla="*/ 432816 h 505968"/>
                <a:gd name="connsiteX5" fmla="*/ 579120 w 1310640"/>
                <a:gd name="connsiteY5" fmla="*/ 457200 h 505968"/>
                <a:gd name="connsiteX6" fmla="*/ 627888 w 1310640"/>
                <a:gd name="connsiteY6" fmla="*/ 457200 h 505968"/>
                <a:gd name="connsiteX7" fmla="*/ 816864 w 1310640"/>
                <a:gd name="connsiteY7" fmla="*/ 469392 h 505968"/>
                <a:gd name="connsiteX8" fmla="*/ 969264 w 1310640"/>
                <a:gd name="connsiteY8" fmla="*/ 487680 h 505968"/>
                <a:gd name="connsiteX9" fmla="*/ 1060704 w 1310640"/>
                <a:gd name="connsiteY9" fmla="*/ 487680 h 505968"/>
                <a:gd name="connsiteX10" fmla="*/ 1286256 w 1310640"/>
                <a:gd name="connsiteY10" fmla="*/ 505968 h 505968"/>
                <a:gd name="connsiteX11" fmla="*/ 1310640 w 1310640"/>
                <a:gd name="connsiteY11" fmla="*/ 292608 h 505968"/>
                <a:gd name="connsiteX12" fmla="*/ 0 w 1310640"/>
                <a:gd name="connsiteY12" fmla="*/ 0 h 505968"/>
                <a:gd name="connsiteX13" fmla="*/ 18288 w 1310640"/>
                <a:gd name="connsiteY13" fmla="*/ 262128 h 505968"/>
                <a:gd name="connsiteX0" fmla="*/ 18288 w 1310640"/>
                <a:gd name="connsiteY0" fmla="*/ 262128 h 499872"/>
                <a:gd name="connsiteX1" fmla="*/ 85344 w 1310640"/>
                <a:gd name="connsiteY1" fmla="*/ 335280 h 499872"/>
                <a:gd name="connsiteX2" fmla="*/ 170688 w 1310640"/>
                <a:gd name="connsiteY2" fmla="*/ 377952 h 499872"/>
                <a:gd name="connsiteX3" fmla="*/ 237744 w 1310640"/>
                <a:gd name="connsiteY3" fmla="*/ 390144 h 499872"/>
                <a:gd name="connsiteX4" fmla="*/ 432816 w 1310640"/>
                <a:gd name="connsiteY4" fmla="*/ 432816 h 499872"/>
                <a:gd name="connsiteX5" fmla="*/ 579120 w 1310640"/>
                <a:gd name="connsiteY5" fmla="*/ 457200 h 499872"/>
                <a:gd name="connsiteX6" fmla="*/ 627888 w 1310640"/>
                <a:gd name="connsiteY6" fmla="*/ 457200 h 499872"/>
                <a:gd name="connsiteX7" fmla="*/ 816864 w 1310640"/>
                <a:gd name="connsiteY7" fmla="*/ 469392 h 499872"/>
                <a:gd name="connsiteX8" fmla="*/ 969264 w 1310640"/>
                <a:gd name="connsiteY8" fmla="*/ 487680 h 499872"/>
                <a:gd name="connsiteX9" fmla="*/ 1060704 w 1310640"/>
                <a:gd name="connsiteY9" fmla="*/ 487680 h 499872"/>
                <a:gd name="connsiteX10" fmla="*/ 1292352 w 1310640"/>
                <a:gd name="connsiteY10" fmla="*/ 499872 h 499872"/>
                <a:gd name="connsiteX11" fmla="*/ 1310640 w 1310640"/>
                <a:gd name="connsiteY11" fmla="*/ 292608 h 499872"/>
                <a:gd name="connsiteX12" fmla="*/ 0 w 1310640"/>
                <a:gd name="connsiteY12" fmla="*/ 0 h 499872"/>
                <a:gd name="connsiteX13" fmla="*/ 18288 w 1310640"/>
                <a:gd name="connsiteY13" fmla="*/ 262128 h 499872"/>
                <a:gd name="connsiteX0" fmla="*/ 18288 w 1310640"/>
                <a:gd name="connsiteY0" fmla="*/ 262128 h 493776"/>
                <a:gd name="connsiteX1" fmla="*/ 85344 w 1310640"/>
                <a:gd name="connsiteY1" fmla="*/ 335280 h 493776"/>
                <a:gd name="connsiteX2" fmla="*/ 170688 w 1310640"/>
                <a:gd name="connsiteY2" fmla="*/ 377952 h 493776"/>
                <a:gd name="connsiteX3" fmla="*/ 237744 w 1310640"/>
                <a:gd name="connsiteY3" fmla="*/ 390144 h 493776"/>
                <a:gd name="connsiteX4" fmla="*/ 432816 w 1310640"/>
                <a:gd name="connsiteY4" fmla="*/ 432816 h 493776"/>
                <a:gd name="connsiteX5" fmla="*/ 579120 w 1310640"/>
                <a:gd name="connsiteY5" fmla="*/ 457200 h 493776"/>
                <a:gd name="connsiteX6" fmla="*/ 627888 w 1310640"/>
                <a:gd name="connsiteY6" fmla="*/ 457200 h 493776"/>
                <a:gd name="connsiteX7" fmla="*/ 816864 w 1310640"/>
                <a:gd name="connsiteY7" fmla="*/ 469392 h 493776"/>
                <a:gd name="connsiteX8" fmla="*/ 969264 w 1310640"/>
                <a:gd name="connsiteY8" fmla="*/ 487680 h 493776"/>
                <a:gd name="connsiteX9" fmla="*/ 1060704 w 1310640"/>
                <a:gd name="connsiteY9" fmla="*/ 487680 h 493776"/>
                <a:gd name="connsiteX10" fmla="*/ 1304544 w 1310640"/>
                <a:gd name="connsiteY10" fmla="*/ 493776 h 493776"/>
                <a:gd name="connsiteX11" fmla="*/ 1310640 w 1310640"/>
                <a:gd name="connsiteY11" fmla="*/ 292608 h 493776"/>
                <a:gd name="connsiteX12" fmla="*/ 0 w 1310640"/>
                <a:gd name="connsiteY12" fmla="*/ 0 h 493776"/>
                <a:gd name="connsiteX13" fmla="*/ 18288 w 1310640"/>
                <a:gd name="connsiteY13" fmla="*/ 262128 h 493776"/>
                <a:gd name="connsiteX0" fmla="*/ 30480 w 1310640"/>
                <a:gd name="connsiteY0" fmla="*/ 128016 h 493776"/>
                <a:gd name="connsiteX1" fmla="*/ 85344 w 1310640"/>
                <a:gd name="connsiteY1" fmla="*/ 335280 h 493776"/>
                <a:gd name="connsiteX2" fmla="*/ 170688 w 1310640"/>
                <a:gd name="connsiteY2" fmla="*/ 377952 h 493776"/>
                <a:gd name="connsiteX3" fmla="*/ 237744 w 1310640"/>
                <a:gd name="connsiteY3" fmla="*/ 390144 h 493776"/>
                <a:gd name="connsiteX4" fmla="*/ 432816 w 1310640"/>
                <a:gd name="connsiteY4" fmla="*/ 432816 h 493776"/>
                <a:gd name="connsiteX5" fmla="*/ 579120 w 1310640"/>
                <a:gd name="connsiteY5" fmla="*/ 457200 h 493776"/>
                <a:gd name="connsiteX6" fmla="*/ 627888 w 1310640"/>
                <a:gd name="connsiteY6" fmla="*/ 457200 h 493776"/>
                <a:gd name="connsiteX7" fmla="*/ 816864 w 1310640"/>
                <a:gd name="connsiteY7" fmla="*/ 469392 h 493776"/>
                <a:gd name="connsiteX8" fmla="*/ 969264 w 1310640"/>
                <a:gd name="connsiteY8" fmla="*/ 487680 h 493776"/>
                <a:gd name="connsiteX9" fmla="*/ 1060704 w 1310640"/>
                <a:gd name="connsiteY9" fmla="*/ 487680 h 493776"/>
                <a:gd name="connsiteX10" fmla="*/ 1304544 w 1310640"/>
                <a:gd name="connsiteY10" fmla="*/ 493776 h 493776"/>
                <a:gd name="connsiteX11" fmla="*/ 1310640 w 1310640"/>
                <a:gd name="connsiteY11" fmla="*/ 292608 h 493776"/>
                <a:gd name="connsiteX12" fmla="*/ 0 w 1310640"/>
                <a:gd name="connsiteY12" fmla="*/ 0 h 493776"/>
                <a:gd name="connsiteX13" fmla="*/ 30480 w 1310640"/>
                <a:gd name="connsiteY13" fmla="*/ 128016 h 493776"/>
                <a:gd name="connsiteX0" fmla="*/ 30480 w 1310640"/>
                <a:gd name="connsiteY0" fmla="*/ 128016 h 493776"/>
                <a:gd name="connsiteX1" fmla="*/ 54864 w 1310640"/>
                <a:gd name="connsiteY1" fmla="*/ 304800 h 493776"/>
                <a:gd name="connsiteX2" fmla="*/ 170688 w 1310640"/>
                <a:gd name="connsiteY2" fmla="*/ 377952 h 493776"/>
                <a:gd name="connsiteX3" fmla="*/ 237744 w 1310640"/>
                <a:gd name="connsiteY3" fmla="*/ 390144 h 493776"/>
                <a:gd name="connsiteX4" fmla="*/ 432816 w 1310640"/>
                <a:gd name="connsiteY4" fmla="*/ 432816 h 493776"/>
                <a:gd name="connsiteX5" fmla="*/ 579120 w 1310640"/>
                <a:gd name="connsiteY5" fmla="*/ 457200 h 493776"/>
                <a:gd name="connsiteX6" fmla="*/ 627888 w 1310640"/>
                <a:gd name="connsiteY6" fmla="*/ 457200 h 493776"/>
                <a:gd name="connsiteX7" fmla="*/ 816864 w 1310640"/>
                <a:gd name="connsiteY7" fmla="*/ 469392 h 493776"/>
                <a:gd name="connsiteX8" fmla="*/ 969264 w 1310640"/>
                <a:gd name="connsiteY8" fmla="*/ 487680 h 493776"/>
                <a:gd name="connsiteX9" fmla="*/ 1060704 w 1310640"/>
                <a:gd name="connsiteY9" fmla="*/ 487680 h 493776"/>
                <a:gd name="connsiteX10" fmla="*/ 1304544 w 1310640"/>
                <a:gd name="connsiteY10" fmla="*/ 493776 h 493776"/>
                <a:gd name="connsiteX11" fmla="*/ 1310640 w 1310640"/>
                <a:gd name="connsiteY11" fmla="*/ 292608 h 493776"/>
                <a:gd name="connsiteX12" fmla="*/ 0 w 1310640"/>
                <a:gd name="connsiteY12" fmla="*/ 0 h 493776"/>
                <a:gd name="connsiteX13" fmla="*/ 30480 w 1310640"/>
                <a:gd name="connsiteY13" fmla="*/ 128016 h 493776"/>
                <a:gd name="connsiteX0" fmla="*/ 30480 w 1310640"/>
                <a:gd name="connsiteY0" fmla="*/ 128016 h 493776"/>
                <a:gd name="connsiteX1" fmla="*/ 54864 w 1310640"/>
                <a:gd name="connsiteY1" fmla="*/ 304800 h 493776"/>
                <a:gd name="connsiteX2" fmla="*/ 170688 w 1310640"/>
                <a:gd name="connsiteY2" fmla="*/ 377952 h 493776"/>
                <a:gd name="connsiteX3" fmla="*/ 298704 w 1310640"/>
                <a:gd name="connsiteY3" fmla="*/ 408432 h 493776"/>
                <a:gd name="connsiteX4" fmla="*/ 432816 w 1310640"/>
                <a:gd name="connsiteY4" fmla="*/ 432816 h 493776"/>
                <a:gd name="connsiteX5" fmla="*/ 579120 w 1310640"/>
                <a:gd name="connsiteY5" fmla="*/ 457200 h 493776"/>
                <a:gd name="connsiteX6" fmla="*/ 627888 w 1310640"/>
                <a:gd name="connsiteY6" fmla="*/ 457200 h 493776"/>
                <a:gd name="connsiteX7" fmla="*/ 816864 w 1310640"/>
                <a:gd name="connsiteY7" fmla="*/ 469392 h 493776"/>
                <a:gd name="connsiteX8" fmla="*/ 969264 w 1310640"/>
                <a:gd name="connsiteY8" fmla="*/ 487680 h 493776"/>
                <a:gd name="connsiteX9" fmla="*/ 1060704 w 1310640"/>
                <a:gd name="connsiteY9" fmla="*/ 487680 h 493776"/>
                <a:gd name="connsiteX10" fmla="*/ 1304544 w 1310640"/>
                <a:gd name="connsiteY10" fmla="*/ 493776 h 493776"/>
                <a:gd name="connsiteX11" fmla="*/ 1310640 w 1310640"/>
                <a:gd name="connsiteY11" fmla="*/ 292608 h 493776"/>
                <a:gd name="connsiteX12" fmla="*/ 0 w 1310640"/>
                <a:gd name="connsiteY12" fmla="*/ 0 h 493776"/>
                <a:gd name="connsiteX13" fmla="*/ 30480 w 1310640"/>
                <a:gd name="connsiteY13" fmla="*/ 128016 h 493776"/>
                <a:gd name="connsiteX0" fmla="*/ 30480 w 1310640"/>
                <a:gd name="connsiteY0" fmla="*/ 128016 h 493776"/>
                <a:gd name="connsiteX1" fmla="*/ 54864 w 1310640"/>
                <a:gd name="connsiteY1" fmla="*/ 304800 h 493776"/>
                <a:gd name="connsiteX2" fmla="*/ 158496 w 1310640"/>
                <a:gd name="connsiteY2" fmla="*/ 365760 h 493776"/>
                <a:gd name="connsiteX3" fmla="*/ 298704 w 1310640"/>
                <a:gd name="connsiteY3" fmla="*/ 408432 h 493776"/>
                <a:gd name="connsiteX4" fmla="*/ 432816 w 1310640"/>
                <a:gd name="connsiteY4" fmla="*/ 432816 h 493776"/>
                <a:gd name="connsiteX5" fmla="*/ 579120 w 1310640"/>
                <a:gd name="connsiteY5" fmla="*/ 457200 h 493776"/>
                <a:gd name="connsiteX6" fmla="*/ 627888 w 1310640"/>
                <a:gd name="connsiteY6" fmla="*/ 457200 h 493776"/>
                <a:gd name="connsiteX7" fmla="*/ 816864 w 1310640"/>
                <a:gd name="connsiteY7" fmla="*/ 469392 h 493776"/>
                <a:gd name="connsiteX8" fmla="*/ 969264 w 1310640"/>
                <a:gd name="connsiteY8" fmla="*/ 487680 h 493776"/>
                <a:gd name="connsiteX9" fmla="*/ 1060704 w 1310640"/>
                <a:gd name="connsiteY9" fmla="*/ 487680 h 493776"/>
                <a:gd name="connsiteX10" fmla="*/ 1304544 w 1310640"/>
                <a:gd name="connsiteY10" fmla="*/ 493776 h 493776"/>
                <a:gd name="connsiteX11" fmla="*/ 1310640 w 1310640"/>
                <a:gd name="connsiteY11" fmla="*/ 292608 h 493776"/>
                <a:gd name="connsiteX12" fmla="*/ 0 w 1310640"/>
                <a:gd name="connsiteY12" fmla="*/ 0 h 493776"/>
                <a:gd name="connsiteX13" fmla="*/ 30480 w 1310640"/>
                <a:gd name="connsiteY13" fmla="*/ 128016 h 493776"/>
                <a:gd name="connsiteX0" fmla="*/ 30480 w 1310640"/>
                <a:gd name="connsiteY0" fmla="*/ 128016 h 518160"/>
                <a:gd name="connsiteX1" fmla="*/ 54864 w 1310640"/>
                <a:gd name="connsiteY1" fmla="*/ 304800 h 518160"/>
                <a:gd name="connsiteX2" fmla="*/ 158496 w 1310640"/>
                <a:gd name="connsiteY2" fmla="*/ 365760 h 518160"/>
                <a:gd name="connsiteX3" fmla="*/ 298704 w 1310640"/>
                <a:gd name="connsiteY3" fmla="*/ 408432 h 518160"/>
                <a:gd name="connsiteX4" fmla="*/ 432816 w 1310640"/>
                <a:gd name="connsiteY4" fmla="*/ 432816 h 518160"/>
                <a:gd name="connsiteX5" fmla="*/ 579120 w 1310640"/>
                <a:gd name="connsiteY5" fmla="*/ 457200 h 518160"/>
                <a:gd name="connsiteX6" fmla="*/ 627888 w 1310640"/>
                <a:gd name="connsiteY6" fmla="*/ 457200 h 518160"/>
                <a:gd name="connsiteX7" fmla="*/ 816864 w 1310640"/>
                <a:gd name="connsiteY7" fmla="*/ 469392 h 518160"/>
                <a:gd name="connsiteX8" fmla="*/ 969264 w 1310640"/>
                <a:gd name="connsiteY8" fmla="*/ 487680 h 518160"/>
                <a:gd name="connsiteX9" fmla="*/ 1060704 w 1310640"/>
                <a:gd name="connsiteY9" fmla="*/ 487680 h 518160"/>
                <a:gd name="connsiteX10" fmla="*/ 1304544 w 1310640"/>
                <a:gd name="connsiteY10" fmla="*/ 518160 h 518160"/>
                <a:gd name="connsiteX11" fmla="*/ 1310640 w 1310640"/>
                <a:gd name="connsiteY11" fmla="*/ 292608 h 518160"/>
                <a:gd name="connsiteX12" fmla="*/ 0 w 1310640"/>
                <a:gd name="connsiteY12" fmla="*/ 0 h 518160"/>
                <a:gd name="connsiteX13" fmla="*/ 30480 w 1310640"/>
                <a:gd name="connsiteY13" fmla="*/ 128016 h 518160"/>
                <a:gd name="connsiteX0" fmla="*/ 30480 w 1310640"/>
                <a:gd name="connsiteY0" fmla="*/ 128016 h 518160"/>
                <a:gd name="connsiteX1" fmla="*/ 54864 w 1310640"/>
                <a:gd name="connsiteY1" fmla="*/ 304800 h 518160"/>
                <a:gd name="connsiteX2" fmla="*/ 158496 w 1310640"/>
                <a:gd name="connsiteY2" fmla="*/ 365760 h 518160"/>
                <a:gd name="connsiteX3" fmla="*/ 298704 w 1310640"/>
                <a:gd name="connsiteY3" fmla="*/ 408432 h 518160"/>
                <a:gd name="connsiteX4" fmla="*/ 432816 w 1310640"/>
                <a:gd name="connsiteY4" fmla="*/ 432816 h 518160"/>
                <a:gd name="connsiteX5" fmla="*/ 579120 w 1310640"/>
                <a:gd name="connsiteY5" fmla="*/ 457200 h 518160"/>
                <a:gd name="connsiteX6" fmla="*/ 627888 w 1310640"/>
                <a:gd name="connsiteY6" fmla="*/ 457200 h 518160"/>
                <a:gd name="connsiteX7" fmla="*/ 816864 w 1310640"/>
                <a:gd name="connsiteY7" fmla="*/ 469392 h 518160"/>
                <a:gd name="connsiteX8" fmla="*/ 969264 w 1310640"/>
                <a:gd name="connsiteY8" fmla="*/ 487680 h 518160"/>
                <a:gd name="connsiteX9" fmla="*/ 1115568 w 1310640"/>
                <a:gd name="connsiteY9" fmla="*/ 518160 h 518160"/>
                <a:gd name="connsiteX10" fmla="*/ 1304544 w 1310640"/>
                <a:gd name="connsiteY10" fmla="*/ 518160 h 518160"/>
                <a:gd name="connsiteX11" fmla="*/ 1310640 w 1310640"/>
                <a:gd name="connsiteY11" fmla="*/ 292608 h 518160"/>
                <a:gd name="connsiteX12" fmla="*/ 0 w 1310640"/>
                <a:gd name="connsiteY12" fmla="*/ 0 h 518160"/>
                <a:gd name="connsiteX13" fmla="*/ 30480 w 1310640"/>
                <a:gd name="connsiteY13" fmla="*/ 128016 h 518160"/>
                <a:gd name="connsiteX0" fmla="*/ 30480 w 1310640"/>
                <a:gd name="connsiteY0" fmla="*/ 128016 h 518160"/>
                <a:gd name="connsiteX1" fmla="*/ 54864 w 1310640"/>
                <a:gd name="connsiteY1" fmla="*/ 304800 h 518160"/>
                <a:gd name="connsiteX2" fmla="*/ 158496 w 1310640"/>
                <a:gd name="connsiteY2" fmla="*/ 365760 h 518160"/>
                <a:gd name="connsiteX3" fmla="*/ 298704 w 1310640"/>
                <a:gd name="connsiteY3" fmla="*/ 408432 h 518160"/>
                <a:gd name="connsiteX4" fmla="*/ 432816 w 1310640"/>
                <a:gd name="connsiteY4" fmla="*/ 432816 h 518160"/>
                <a:gd name="connsiteX5" fmla="*/ 579120 w 1310640"/>
                <a:gd name="connsiteY5" fmla="*/ 457200 h 518160"/>
                <a:gd name="connsiteX6" fmla="*/ 627888 w 1310640"/>
                <a:gd name="connsiteY6" fmla="*/ 457200 h 518160"/>
                <a:gd name="connsiteX7" fmla="*/ 816864 w 1310640"/>
                <a:gd name="connsiteY7" fmla="*/ 469392 h 518160"/>
                <a:gd name="connsiteX8" fmla="*/ 963168 w 1310640"/>
                <a:gd name="connsiteY8" fmla="*/ 505968 h 518160"/>
                <a:gd name="connsiteX9" fmla="*/ 1115568 w 1310640"/>
                <a:gd name="connsiteY9" fmla="*/ 518160 h 518160"/>
                <a:gd name="connsiteX10" fmla="*/ 1304544 w 1310640"/>
                <a:gd name="connsiteY10" fmla="*/ 518160 h 518160"/>
                <a:gd name="connsiteX11" fmla="*/ 1310640 w 1310640"/>
                <a:gd name="connsiteY11" fmla="*/ 292608 h 518160"/>
                <a:gd name="connsiteX12" fmla="*/ 0 w 1310640"/>
                <a:gd name="connsiteY12" fmla="*/ 0 h 518160"/>
                <a:gd name="connsiteX13" fmla="*/ 30480 w 1310640"/>
                <a:gd name="connsiteY13" fmla="*/ 128016 h 518160"/>
                <a:gd name="connsiteX0" fmla="*/ 30480 w 1310640"/>
                <a:gd name="connsiteY0" fmla="*/ 128016 h 518160"/>
                <a:gd name="connsiteX1" fmla="*/ 54864 w 1310640"/>
                <a:gd name="connsiteY1" fmla="*/ 304800 h 518160"/>
                <a:gd name="connsiteX2" fmla="*/ 158496 w 1310640"/>
                <a:gd name="connsiteY2" fmla="*/ 365760 h 518160"/>
                <a:gd name="connsiteX3" fmla="*/ 298704 w 1310640"/>
                <a:gd name="connsiteY3" fmla="*/ 408432 h 518160"/>
                <a:gd name="connsiteX4" fmla="*/ 432816 w 1310640"/>
                <a:gd name="connsiteY4" fmla="*/ 432816 h 518160"/>
                <a:gd name="connsiteX5" fmla="*/ 579120 w 1310640"/>
                <a:gd name="connsiteY5" fmla="*/ 457200 h 518160"/>
                <a:gd name="connsiteX6" fmla="*/ 627888 w 1310640"/>
                <a:gd name="connsiteY6" fmla="*/ 457200 h 518160"/>
                <a:gd name="connsiteX7" fmla="*/ 816864 w 1310640"/>
                <a:gd name="connsiteY7" fmla="*/ 493776 h 518160"/>
                <a:gd name="connsiteX8" fmla="*/ 963168 w 1310640"/>
                <a:gd name="connsiteY8" fmla="*/ 505968 h 518160"/>
                <a:gd name="connsiteX9" fmla="*/ 1115568 w 1310640"/>
                <a:gd name="connsiteY9" fmla="*/ 518160 h 518160"/>
                <a:gd name="connsiteX10" fmla="*/ 1304544 w 1310640"/>
                <a:gd name="connsiteY10" fmla="*/ 518160 h 518160"/>
                <a:gd name="connsiteX11" fmla="*/ 1310640 w 1310640"/>
                <a:gd name="connsiteY11" fmla="*/ 292608 h 518160"/>
                <a:gd name="connsiteX12" fmla="*/ 0 w 1310640"/>
                <a:gd name="connsiteY12" fmla="*/ 0 h 518160"/>
                <a:gd name="connsiteX13" fmla="*/ 30480 w 1310640"/>
                <a:gd name="connsiteY13" fmla="*/ 128016 h 5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40" h="518160">
                  <a:moveTo>
                    <a:pt x="30480" y="128016"/>
                  </a:moveTo>
                  <a:lnTo>
                    <a:pt x="54864" y="304800"/>
                  </a:lnTo>
                  <a:lnTo>
                    <a:pt x="158496" y="365760"/>
                  </a:lnTo>
                  <a:lnTo>
                    <a:pt x="298704" y="408432"/>
                  </a:lnTo>
                  <a:lnTo>
                    <a:pt x="432816" y="432816"/>
                  </a:lnTo>
                  <a:lnTo>
                    <a:pt x="579120" y="457200"/>
                  </a:lnTo>
                  <a:lnTo>
                    <a:pt x="627888" y="457200"/>
                  </a:lnTo>
                  <a:lnTo>
                    <a:pt x="816864" y="493776"/>
                  </a:lnTo>
                  <a:lnTo>
                    <a:pt x="963168" y="505968"/>
                  </a:lnTo>
                  <a:lnTo>
                    <a:pt x="1115568" y="518160"/>
                  </a:lnTo>
                  <a:lnTo>
                    <a:pt x="1304544" y="518160"/>
                  </a:lnTo>
                  <a:lnTo>
                    <a:pt x="1310640" y="292608"/>
                  </a:lnTo>
                  <a:lnTo>
                    <a:pt x="0" y="0"/>
                  </a:lnTo>
                  <a:lnTo>
                    <a:pt x="30480" y="128016"/>
                  </a:lnTo>
                  <a:close/>
                </a:path>
              </a:pathLst>
            </a:custGeom>
            <a:gradFill>
              <a:gsLst>
                <a:gs pos="39000">
                  <a:srgbClr val="FF6B67">
                    <a:alpha val="40000"/>
                  </a:srgbClr>
                </a:gs>
                <a:gs pos="0">
                  <a:schemeClr val="bg1">
                    <a:alpha val="0"/>
                  </a:schemeClr>
                </a:gs>
                <a:gs pos="89000">
                  <a:srgbClr val="FF0000">
                    <a:lumMod val="100000"/>
                  </a:srgbClr>
                </a:gs>
              </a:gsLst>
              <a:lin ang="18900000" scaled="1"/>
            </a:gra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grpSp>
          <p:nvGrpSpPr>
            <p:cNvPr id="31" name="グループ化 30">
              <a:extLst>
                <a:ext uri="{FF2B5EF4-FFF2-40B4-BE49-F238E27FC236}">
                  <a16:creationId xmlns:a16="http://schemas.microsoft.com/office/drawing/2014/main" id="{CD00C458-115E-4308-8D96-21B26A674A77}"/>
                </a:ext>
              </a:extLst>
            </p:cNvPr>
            <p:cNvGrpSpPr/>
            <p:nvPr/>
          </p:nvGrpSpPr>
          <p:grpSpPr>
            <a:xfrm>
              <a:off x="1811301" y="7496627"/>
              <a:ext cx="425945" cy="385501"/>
              <a:chOff x="1722570" y="7470565"/>
              <a:chExt cx="425945" cy="385501"/>
            </a:xfrm>
          </p:grpSpPr>
          <p:sp>
            <p:nvSpPr>
              <p:cNvPr id="18" name="矢印: 右 17">
                <a:extLst>
                  <a:ext uri="{FF2B5EF4-FFF2-40B4-BE49-F238E27FC236}">
                    <a16:creationId xmlns:a16="http://schemas.microsoft.com/office/drawing/2014/main" id="{8B15BBF5-CD07-4D60-81A4-4A2C8C79BD34}"/>
                  </a:ext>
                </a:extLst>
              </p:cNvPr>
              <p:cNvSpPr/>
              <p:nvPr/>
            </p:nvSpPr>
            <p:spPr>
              <a:xfrm>
                <a:off x="1758665" y="7470565"/>
                <a:ext cx="389850" cy="385501"/>
              </a:xfrm>
              <a:prstGeom prst="rightArrow">
                <a:avLst>
                  <a:gd name="adj1" fmla="val 53384"/>
                  <a:gd name="adj2" fmla="val 57790"/>
                </a:avLst>
              </a:prstGeom>
              <a:gradFill flip="none" rotWithShape="1">
                <a:gsLst>
                  <a:gs pos="12000">
                    <a:srgbClr val="FDB0A1"/>
                  </a:gs>
                  <a:gs pos="67000">
                    <a:srgbClr val="FF0000"/>
                  </a:gs>
                </a:gsLst>
                <a:lin ang="0" scaled="1"/>
                <a:tileRect/>
              </a:gra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19" name="テキスト ボックス 18">
                <a:extLst>
                  <a:ext uri="{FF2B5EF4-FFF2-40B4-BE49-F238E27FC236}">
                    <a16:creationId xmlns:a16="http://schemas.microsoft.com/office/drawing/2014/main" id="{5BC36CD9-8304-48CD-B8E9-5CAFB7F86FCA}"/>
                  </a:ext>
                </a:extLst>
              </p:cNvPr>
              <p:cNvSpPr txBox="1"/>
              <p:nvPr/>
            </p:nvSpPr>
            <p:spPr>
              <a:xfrm>
                <a:off x="1722570" y="7563699"/>
                <a:ext cx="389850" cy="215444"/>
              </a:xfrm>
              <a:prstGeom prst="rect">
                <a:avLst/>
              </a:prstGeom>
              <a:noFill/>
            </p:spPr>
            <p:txBody>
              <a:bodyPr wrap="none" rtlCol="0">
                <a:spAutoFit/>
              </a:bodyPr>
              <a:lstStyle/>
              <a:p>
                <a:r>
                  <a:rPr lang="ja-JP" altLang="en-US" sz="800" dirty="0">
                    <a:latin typeface="メイリオ" panose="020B0604030504040204" pitchFamily="50" charset="-128"/>
                    <a:ea typeface="メイリオ" panose="020B0604030504040204" pitchFamily="50" charset="-128"/>
                  </a:rPr>
                  <a:t>拡幅</a:t>
                </a:r>
                <a:endParaRPr kumimoji="1" lang="ja-JP" altLang="en-US" sz="800" dirty="0">
                  <a:latin typeface="メイリオ" panose="020B0604030504040204" pitchFamily="50" charset="-128"/>
                  <a:ea typeface="メイリオ" panose="020B0604030504040204" pitchFamily="50" charset="-128"/>
                </a:endParaRPr>
              </a:p>
            </p:txBody>
          </p:sp>
        </p:grpSp>
      </p:grpSp>
      <p:sp>
        <p:nvSpPr>
          <p:cNvPr id="43" name="正方形/長方形 42">
            <a:extLst>
              <a:ext uri="{FF2B5EF4-FFF2-40B4-BE49-F238E27FC236}">
                <a16:creationId xmlns:a16="http://schemas.microsoft.com/office/drawing/2014/main" id="{B3F34493-6F26-42E4-A16D-0CE730EC7A8F}"/>
              </a:ext>
            </a:extLst>
          </p:cNvPr>
          <p:cNvSpPr/>
          <p:nvPr/>
        </p:nvSpPr>
        <p:spPr>
          <a:xfrm>
            <a:off x="1631607" y="7603162"/>
            <a:ext cx="100754" cy="45719"/>
          </a:xfrm>
          <a:prstGeom prst="rect">
            <a:avLst/>
          </a:prstGeom>
          <a:solidFill>
            <a:schemeClr val="bg1">
              <a:lumMod val="8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39" name="Rectangle 235">
            <a:extLst>
              <a:ext uri="{FF2B5EF4-FFF2-40B4-BE49-F238E27FC236}">
                <a16:creationId xmlns:a16="http://schemas.microsoft.com/office/drawing/2014/main" id="{DA1D3242-6FC7-4B12-A77A-ED029569A0FD}"/>
              </a:ext>
            </a:extLst>
          </p:cNvPr>
          <p:cNvSpPr>
            <a:spLocks noChangeArrowheads="1"/>
          </p:cNvSpPr>
          <p:nvPr/>
        </p:nvSpPr>
        <p:spPr bwMode="auto">
          <a:xfrm>
            <a:off x="3192275" y="8217470"/>
            <a:ext cx="3559597" cy="339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algn="ctr">
              <a:defRPr/>
            </a:pPr>
            <a:r>
              <a:rPr kumimoji="1" lang="en-US" altLang="ja-JP" sz="9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交差点改良事例（右折レーンの設置）</a:t>
            </a:r>
            <a:r>
              <a:rPr kumimoji="1" lang="en-US" altLang="ja-JP" sz="9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zh-TW" sz="9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kumimoji="1" lang="ja-JP" altLang="en-US" sz="9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槇</a:t>
            </a:r>
            <a:r>
              <a:rPr lang="ja-JP" altLang="en-US" sz="900" kern="100" dirty="0">
                <a:latin typeface="メイリオ" panose="020B0604030504040204" pitchFamily="50" charset="-128"/>
                <a:ea typeface="メイリオ" panose="020B0604030504040204" pitchFamily="50" charset="-128"/>
                <a:cs typeface="メイリオ" panose="020B0604030504040204" pitchFamily="50" charset="-128"/>
              </a:rPr>
              <a:t>尾中学校交差点（和泉市）</a:t>
            </a:r>
            <a:endParaRPr kumimoji="1" lang="zh-TW" altLang="en-US" sz="9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kumimoji="1" lang="zh-TW" altLang="en-US" sz="9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4" name="グループ化 43">
            <a:extLst>
              <a:ext uri="{FF2B5EF4-FFF2-40B4-BE49-F238E27FC236}">
                <a16:creationId xmlns:a16="http://schemas.microsoft.com/office/drawing/2014/main" id="{E9003C19-1CBD-4FAD-98DC-CA77EFE65BA7}"/>
              </a:ext>
            </a:extLst>
          </p:cNvPr>
          <p:cNvGrpSpPr/>
          <p:nvPr/>
        </p:nvGrpSpPr>
        <p:grpSpPr>
          <a:xfrm rot="10800000">
            <a:off x="3900577" y="7334799"/>
            <a:ext cx="585149" cy="475222"/>
            <a:chOff x="5473521" y="6554360"/>
            <a:chExt cx="429528" cy="385501"/>
          </a:xfrm>
        </p:grpSpPr>
        <p:sp>
          <p:nvSpPr>
            <p:cNvPr id="45" name="矢印: 右 44">
              <a:extLst>
                <a:ext uri="{FF2B5EF4-FFF2-40B4-BE49-F238E27FC236}">
                  <a16:creationId xmlns:a16="http://schemas.microsoft.com/office/drawing/2014/main" id="{36CE18DA-15F7-4E0A-B147-E7F0D802694B}"/>
                </a:ext>
              </a:extLst>
            </p:cNvPr>
            <p:cNvSpPr/>
            <p:nvPr/>
          </p:nvSpPr>
          <p:spPr>
            <a:xfrm>
              <a:off x="5513199" y="6554360"/>
              <a:ext cx="389850" cy="385501"/>
            </a:xfrm>
            <a:prstGeom prst="rightArrow">
              <a:avLst>
                <a:gd name="adj1" fmla="val 53384"/>
                <a:gd name="adj2" fmla="val 57790"/>
              </a:avLst>
            </a:prstGeom>
            <a:gradFill flip="none" rotWithShape="1">
              <a:gsLst>
                <a:gs pos="12000">
                  <a:srgbClr val="FDB0A1"/>
                </a:gs>
                <a:gs pos="67000">
                  <a:srgbClr val="FF0000"/>
                </a:gs>
              </a:gsLst>
              <a:lin ang="0" scaled="1"/>
              <a:tileRect/>
            </a:gra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46" name="テキスト ボックス 45">
              <a:extLst>
                <a:ext uri="{FF2B5EF4-FFF2-40B4-BE49-F238E27FC236}">
                  <a16:creationId xmlns:a16="http://schemas.microsoft.com/office/drawing/2014/main" id="{E756C165-4F33-4A53-B53A-D01D65A65629}"/>
                </a:ext>
              </a:extLst>
            </p:cNvPr>
            <p:cNvSpPr txBox="1"/>
            <p:nvPr/>
          </p:nvSpPr>
          <p:spPr>
            <a:xfrm rot="10800000">
              <a:off x="5473521" y="6643488"/>
              <a:ext cx="417958" cy="187358"/>
            </a:xfrm>
            <a:prstGeom prst="rect">
              <a:avLst/>
            </a:prstGeom>
            <a:noFill/>
          </p:spPr>
          <p:txBody>
            <a:bodyPr wrap="none" rtlCol="0">
              <a:spAutoFit/>
            </a:bodyPr>
            <a:lstStyle/>
            <a:p>
              <a:r>
                <a:rPr kumimoji="1" lang="ja-JP" altLang="en-US" sz="600" dirty="0">
                  <a:latin typeface="メイリオ" panose="020B0604030504040204" pitchFamily="50" charset="-128"/>
                  <a:ea typeface="メイリオ" panose="020B0604030504040204" pitchFamily="50" charset="-128"/>
                </a:rPr>
                <a:t>右折レーン</a:t>
              </a:r>
              <a:endParaRPr kumimoji="1" lang="en-US" altLang="ja-JP" sz="600" dirty="0">
                <a:latin typeface="メイリオ" panose="020B0604030504040204" pitchFamily="50" charset="-128"/>
                <a:ea typeface="メイリオ" panose="020B0604030504040204" pitchFamily="50" charset="-128"/>
              </a:endParaRPr>
            </a:p>
            <a:p>
              <a:r>
                <a:rPr lang="ja-JP" altLang="en-US" sz="600" dirty="0">
                  <a:latin typeface="メイリオ" panose="020B0604030504040204" pitchFamily="50" charset="-128"/>
                  <a:ea typeface="メイリオ" panose="020B0604030504040204" pitchFamily="50" charset="-128"/>
                </a:rPr>
                <a:t>　　設置</a:t>
              </a:r>
              <a:endParaRPr kumimoji="1" lang="ja-JP" altLang="en-US" sz="600" dirty="0">
                <a:latin typeface="メイリオ" panose="020B0604030504040204" pitchFamily="50" charset="-128"/>
                <a:ea typeface="メイリオ" panose="020B0604030504040204" pitchFamily="50" charset="-128"/>
              </a:endParaRPr>
            </a:p>
          </p:txBody>
        </p:sp>
      </p:grpSp>
      <p:grpSp>
        <p:nvGrpSpPr>
          <p:cNvPr id="52" name="グループ化 51">
            <a:extLst>
              <a:ext uri="{FF2B5EF4-FFF2-40B4-BE49-F238E27FC236}">
                <a16:creationId xmlns:a16="http://schemas.microsoft.com/office/drawing/2014/main" id="{DFB6782D-04F7-4D0A-910D-57635C406443}"/>
              </a:ext>
            </a:extLst>
          </p:cNvPr>
          <p:cNvGrpSpPr/>
          <p:nvPr/>
        </p:nvGrpSpPr>
        <p:grpSpPr>
          <a:xfrm>
            <a:off x="5793423" y="7370638"/>
            <a:ext cx="392611" cy="309761"/>
            <a:chOff x="4775900" y="7275892"/>
            <a:chExt cx="288196" cy="209517"/>
          </a:xfrm>
        </p:grpSpPr>
        <p:sp>
          <p:nvSpPr>
            <p:cNvPr id="53" name="矢印: 右 52">
              <a:extLst>
                <a:ext uri="{FF2B5EF4-FFF2-40B4-BE49-F238E27FC236}">
                  <a16:creationId xmlns:a16="http://schemas.microsoft.com/office/drawing/2014/main" id="{E754F4C0-5F1F-4BDE-B598-656E743FC2F9}"/>
                </a:ext>
              </a:extLst>
            </p:cNvPr>
            <p:cNvSpPr/>
            <p:nvPr/>
          </p:nvSpPr>
          <p:spPr>
            <a:xfrm>
              <a:off x="4809542" y="7275892"/>
              <a:ext cx="254554" cy="209517"/>
            </a:xfrm>
            <a:prstGeom prst="rightArrow">
              <a:avLst>
                <a:gd name="adj1" fmla="val 53384"/>
                <a:gd name="adj2" fmla="val 57790"/>
              </a:avLst>
            </a:prstGeom>
            <a:gradFill flip="none" rotWithShape="1">
              <a:gsLst>
                <a:gs pos="12000">
                  <a:srgbClr val="FDB0A1"/>
                </a:gs>
                <a:gs pos="67000">
                  <a:srgbClr val="FF0000"/>
                </a:gs>
              </a:gsLst>
              <a:lin ang="0" scaled="1"/>
              <a:tileRect/>
            </a:gra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54" name="テキスト ボックス 53">
              <a:extLst>
                <a:ext uri="{FF2B5EF4-FFF2-40B4-BE49-F238E27FC236}">
                  <a16:creationId xmlns:a16="http://schemas.microsoft.com/office/drawing/2014/main" id="{EF083F16-E4B1-4A4B-9DB0-BF9D72720543}"/>
                </a:ext>
              </a:extLst>
            </p:cNvPr>
            <p:cNvSpPr txBox="1"/>
            <p:nvPr/>
          </p:nvSpPr>
          <p:spPr>
            <a:xfrm>
              <a:off x="4775900" y="7325064"/>
              <a:ext cx="248516" cy="124905"/>
            </a:xfrm>
            <a:prstGeom prst="rect">
              <a:avLst/>
            </a:prstGeom>
            <a:noFill/>
          </p:spPr>
          <p:txBody>
            <a:bodyPr wrap="none" rtlCol="0">
              <a:spAutoFit/>
            </a:bodyPr>
            <a:lstStyle/>
            <a:p>
              <a:r>
                <a:rPr kumimoji="1" lang="ja-JP" altLang="en-US" sz="600" dirty="0">
                  <a:latin typeface="メイリオ" panose="020B0604030504040204" pitchFamily="50" charset="-128"/>
                  <a:ea typeface="メイリオ" panose="020B0604030504040204" pitchFamily="50" charset="-128"/>
                </a:rPr>
                <a:t>拡幅</a:t>
              </a:r>
            </a:p>
          </p:txBody>
        </p:sp>
      </p:grpSp>
      <p:sp>
        <p:nvSpPr>
          <p:cNvPr id="55" name="フリーフォーム: 図形 54">
            <a:extLst>
              <a:ext uri="{FF2B5EF4-FFF2-40B4-BE49-F238E27FC236}">
                <a16:creationId xmlns:a16="http://schemas.microsoft.com/office/drawing/2014/main" id="{80B3D9F6-B4EC-4B13-BF37-D50F8BBD1D1A}"/>
              </a:ext>
            </a:extLst>
          </p:cNvPr>
          <p:cNvSpPr/>
          <p:nvPr/>
        </p:nvSpPr>
        <p:spPr>
          <a:xfrm>
            <a:off x="4868781" y="6998880"/>
            <a:ext cx="1645252" cy="653721"/>
          </a:xfrm>
          <a:custGeom>
            <a:avLst/>
            <a:gdLst>
              <a:gd name="connsiteX0" fmla="*/ 1032510 w 1051560"/>
              <a:gd name="connsiteY0" fmla="*/ 521970 h 521970"/>
              <a:gd name="connsiteX1" fmla="*/ 0 w 1051560"/>
              <a:gd name="connsiteY1" fmla="*/ 64770 h 521970"/>
              <a:gd name="connsiteX2" fmla="*/ 182880 w 1051560"/>
              <a:gd name="connsiteY2" fmla="*/ 15240 h 521970"/>
              <a:gd name="connsiteX3" fmla="*/ 1013460 w 1051560"/>
              <a:gd name="connsiteY3" fmla="*/ 0 h 521970"/>
              <a:gd name="connsiteX4" fmla="*/ 487680 w 1051560"/>
              <a:gd name="connsiteY4" fmla="*/ 87630 h 521970"/>
              <a:gd name="connsiteX5" fmla="*/ 541020 w 1051560"/>
              <a:gd name="connsiteY5" fmla="*/ 125730 h 521970"/>
              <a:gd name="connsiteX6" fmla="*/ 1051560 w 1051560"/>
              <a:gd name="connsiteY6" fmla="*/ 224790 h 521970"/>
              <a:gd name="connsiteX0" fmla="*/ 1057275 w 1057275"/>
              <a:gd name="connsiteY0" fmla="*/ 569595 h 569595"/>
              <a:gd name="connsiteX1" fmla="*/ 0 w 1057275"/>
              <a:gd name="connsiteY1" fmla="*/ 64770 h 569595"/>
              <a:gd name="connsiteX2" fmla="*/ 182880 w 1057275"/>
              <a:gd name="connsiteY2" fmla="*/ 15240 h 569595"/>
              <a:gd name="connsiteX3" fmla="*/ 1013460 w 1057275"/>
              <a:gd name="connsiteY3" fmla="*/ 0 h 569595"/>
              <a:gd name="connsiteX4" fmla="*/ 487680 w 1057275"/>
              <a:gd name="connsiteY4" fmla="*/ 87630 h 569595"/>
              <a:gd name="connsiteX5" fmla="*/ 541020 w 1057275"/>
              <a:gd name="connsiteY5" fmla="*/ 125730 h 569595"/>
              <a:gd name="connsiteX6" fmla="*/ 1051560 w 1057275"/>
              <a:gd name="connsiteY6" fmla="*/ 224790 h 569595"/>
              <a:gd name="connsiteX0" fmla="*/ 1057275 w 1057275"/>
              <a:gd name="connsiteY0" fmla="*/ 569595 h 569595"/>
              <a:gd name="connsiteX1" fmla="*/ 0 w 1057275"/>
              <a:gd name="connsiteY1" fmla="*/ 64770 h 569595"/>
              <a:gd name="connsiteX2" fmla="*/ 182880 w 1057275"/>
              <a:gd name="connsiteY2" fmla="*/ 15240 h 569595"/>
              <a:gd name="connsiteX3" fmla="*/ 1013460 w 1057275"/>
              <a:gd name="connsiteY3" fmla="*/ 0 h 569595"/>
              <a:gd name="connsiteX4" fmla="*/ 487680 w 1057275"/>
              <a:gd name="connsiteY4" fmla="*/ 87630 h 569595"/>
              <a:gd name="connsiteX5" fmla="*/ 541020 w 1057275"/>
              <a:gd name="connsiteY5" fmla="*/ 125730 h 569595"/>
              <a:gd name="connsiteX6" fmla="*/ 1051560 w 1057275"/>
              <a:gd name="connsiteY6" fmla="*/ 226695 h 569595"/>
              <a:gd name="connsiteX0" fmla="*/ 1057275 w 1057275"/>
              <a:gd name="connsiteY0" fmla="*/ 569595 h 569595"/>
              <a:gd name="connsiteX1" fmla="*/ 0 w 1057275"/>
              <a:gd name="connsiteY1" fmla="*/ 64770 h 569595"/>
              <a:gd name="connsiteX2" fmla="*/ 182880 w 1057275"/>
              <a:gd name="connsiteY2" fmla="*/ 15240 h 569595"/>
              <a:gd name="connsiteX3" fmla="*/ 1013460 w 1057275"/>
              <a:gd name="connsiteY3" fmla="*/ 0 h 569595"/>
              <a:gd name="connsiteX4" fmla="*/ 487680 w 1057275"/>
              <a:gd name="connsiteY4" fmla="*/ 87630 h 569595"/>
              <a:gd name="connsiteX5" fmla="*/ 541020 w 1057275"/>
              <a:gd name="connsiteY5" fmla="*/ 125730 h 569595"/>
              <a:gd name="connsiteX6" fmla="*/ 1051560 w 1057275"/>
              <a:gd name="connsiteY6" fmla="*/ 226695 h 569595"/>
              <a:gd name="connsiteX0" fmla="*/ 1057275 w 1057275"/>
              <a:gd name="connsiteY0" fmla="*/ 569595 h 569595"/>
              <a:gd name="connsiteX1" fmla="*/ 0 w 1057275"/>
              <a:gd name="connsiteY1" fmla="*/ 64770 h 569595"/>
              <a:gd name="connsiteX2" fmla="*/ 182880 w 1057275"/>
              <a:gd name="connsiteY2" fmla="*/ 15240 h 569595"/>
              <a:gd name="connsiteX3" fmla="*/ 1013460 w 1057275"/>
              <a:gd name="connsiteY3" fmla="*/ 0 h 569595"/>
              <a:gd name="connsiteX4" fmla="*/ 487680 w 1057275"/>
              <a:gd name="connsiteY4" fmla="*/ 87630 h 569595"/>
              <a:gd name="connsiteX5" fmla="*/ 541020 w 1057275"/>
              <a:gd name="connsiteY5" fmla="*/ 125730 h 569595"/>
              <a:gd name="connsiteX6" fmla="*/ 1051560 w 1057275"/>
              <a:gd name="connsiteY6" fmla="*/ 226695 h 569595"/>
              <a:gd name="connsiteX0" fmla="*/ 1057275 w 1057275"/>
              <a:gd name="connsiteY0" fmla="*/ 569595 h 569595"/>
              <a:gd name="connsiteX1" fmla="*/ 0 w 1057275"/>
              <a:gd name="connsiteY1" fmla="*/ 64770 h 569595"/>
              <a:gd name="connsiteX2" fmla="*/ 182880 w 1057275"/>
              <a:gd name="connsiteY2" fmla="*/ 15240 h 569595"/>
              <a:gd name="connsiteX3" fmla="*/ 1013460 w 1057275"/>
              <a:gd name="connsiteY3" fmla="*/ 0 h 569595"/>
              <a:gd name="connsiteX4" fmla="*/ 487680 w 1057275"/>
              <a:gd name="connsiteY4" fmla="*/ 87630 h 569595"/>
              <a:gd name="connsiteX5" fmla="*/ 541020 w 1057275"/>
              <a:gd name="connsiteY5" fmla="*/ 125730 h 569595"/>
              <a:gd name="connsiteX6" fmla="*/ 1057275 w 1057275"/>
              <a:gd name="connsiteY6" fmla="*/ 220980 h 569595"/>
              <a:gd name="connsiteX0" fmla="*/ 1057275 w 1057275"/>
              <a:gd name="connsiteY0" fmla="*/ 569595 h 569595"/>
              <a:gd name="connsiteX1" fmla="*/ 0 w 1057275"/>
              <a:gd name="connsiteY1" fmla="*/ 64770 h 569595"/>
              <a:gd name="connsiteX2" fmla="*/ 182880 w 1057275"/>
              <a:gd name="connsiteY2" fmla="*/ 15240 h 569595"/>
              <a:gd name="connsiteX3" fmla="*/ 1013460 w 1057275"/>
              <a:gd name="connsiteY3" fmla="*/ 0 h 569595"/>
              <a:gd name="connsiteX4" fmla="*/ 487680 w 1057275"/>
              <a:gd name="connsiteY4" fmla="*/ 87630 h 569595"/>
              <a:gd name="connsiteX5" fmla="*/ 516255 w 1057275"/>
              <a:gd name="connsiteY5" fmla="*/ 137160 h 569595"/>
              <a:gd name="connsiteX6" fmla="*/ 1057275 w 1057275"/>
              <a:gd name="connsiteY6" fmla="*/ 220980 h 569595"/>
              <a:gd name="connsiteX0" fmla="*/ 1057275 w 1057275"/>
              <a:gd name="connsiteY0" fmla="*/ 569595 h 569595"/>
              <a:gd name="connsiteX1" fmla="*/ 0 w 1057275"/>
              <a:gd name="connsiteY1" fmla="*/ 64770 h 569595"/>
              <a:gd name="connsiteX2" fmla="*/ 182880 w 1057275"/>
              <a:gd name="connsiteY2" fmla="*/ 15240 h 569595"/>
              <a:gd name="connsiteX3" fmla="*/ 1013460 w 1057275"/>
              <a:gd name="connsiteY3" fmla="*/ 0 h 569595"/>
              <a:gd name="connsiteX4" fmla="*/ 483870 w 1057275"/>
              <a:gd name="connsiteY4" fmla="*/ 87630 h 569595"/>
              <a:gd name="connsiteX5" fmla="*/ 516255 w 1057275"/>
              <a:gd name="connsiteY5" fmla="*/ 137160 h 569595"/>
              <a:gd name="connsiteX6" fmla="*/ 1057275 w 1057275"/>
              <a:gd name="connsiteY6" fmla="*/ 220980 h 569595"/>
              <a:gd name="connsiteX0" fmla="*/ 1057275 w 1057275"/>
              <a:gd name="connsiteY0" fmla="*/ 556260 h 556260"/>
              <a:gd name="connsiteX1" fmla="*/ 0 w 1057275"/>
              <a:gd name="connsiteY1" fmla="*/ 51435 h 556260"/>
              <a:gd name="connsiteX2" fmla="*/ 182880 w 1057275"/>
              <a:gd name="connsiteY2" fmla="*/ 1905 h 556260"/>
              <a:gd name="connsiteX3" fmla="*/ 1047750 w 1057275"/>
              <a:gd name="connsiteY3" fmla="*/ 0 h 556260"/>
              <a:gd name="connsiteX4" fmla="*/ 483870 w 1057275"/>
              <a:gd name="connsiteY4" fmla="*/ 74295 h 556260"/>
              <a:gd name="connsiteX5" fmla="*/ 516255 w 1057275"/>
              <a:gd name="connsiteY5" fmla="*/ 123825 h 556260"/>
              <a:gd name="connsiteX6" fmla="*/ 1057275 w 1057275"/>
              <a:gd name="connsiteY6" fmla="*/ 207645 h 556260"/>
              <a:gd name="connsiteX0" fmla="*/ 1057275 w 1061085"/>
              <a:gd name="connsiteY0" fmla="*/ 554355 h 554355"/>
              <a:gd name="connsiteX1" fmla="*/ 0 w 1061085"/>
              <a:gd name="connsiteY1" fmla="*/ 49530 h 554355"/>
              <a:gd name="connsiteX2" fmla="*/ 182880 w 1061085"/>
              <a:gd name="connsiteY2" fmla="*/ 0 h 554355"/>
              <a:gd name="connsiteX3" fmla="*/ 1061085 w 1061085"/>
              <a:gd name="connsiteY3" fmla="*/ 13335 h 554355"/>
              <a:gd name="connsiteX4" fmla="*/ 483870 w 1061085"/>
              <a:gd name="connsiteY4" fmla="*/ 72390 h 554355"/>
              <a:gd name="connsiteX5" fmla="*/ 516255 w 1061085"/>
              <a:gd name="connsiteY5" fmla="*/ 121920 h 554355"/>
              <a:gd name="connsiteX6" fmla="*/ 1057275 w 1061085"/>
              <a:gd name="connsiteY6" fmla="*/ 205740 h 554355"/>
              <a:gd name="connsiteX0" fmla="*/ 1057275 w 1061085"/>
              <a:gd name="connsiteY0" fmla="*/ 554355 h 554355"/>
              <a:gd name="connsiteX1" fmla="*/ 0 w 1061085"/>
              <a:gd name="connsiteY1" fmla="*/ 49530 h 554355"/>
              <a:gd name="connsiteX2" fmla="*/ 182880 w 1061085"/>
              <a:gd name="connsiteY2" fmla="*/ 0 h 554355"/>
              <a:gd name="connsiteX3" fmla="*/ 1061085 w 1061085"/>
              <a:gd name="connsiteY3" fmla="*/ 13335 h 554355"/>
              <a:gd name="connsiteX4" fmla="*/ 474345 w 1061085"/>
              <a:gd name="connsiteY4" fmla="*/ 68580 h 554355"/>
              <a:gd name="connsiteX5" fmla="*/ 516255 w 1061085"/>
              <a:gd name="connsiteY5" fmla="*/ 121920 h 554355"/>
              <a:gd name="connsiteX6" fmla="*/ 1057275 w 1061085"/>
              <a:gd name="connsiteY6" fmla="*/ 205740 h 554355"/>
              <a:gd name="connsiteX0" fmla="*/ 1057275 w 1061085"/>
              <a:gd name="connsiteY0" fmla="*/ 554355 h 554355"/>
              <a:gd name="connsiteX1" fmla="*/ 0 w 1061085"/>
              <a:gd name="connsiteY1" fmla="*/ 49530 h 554355"/>
              <a:gd name="connsiteX2" fmla="*/ 182880 w 1061085"/>
              <a:gd name="connsiteY2" fmla="*/ 0 h 554355"/>
              <a:gd name="connsiteX3" fmla="*/ 1061085 w 1061085"/>
              <a:gd name="connsiteY3" fmla="*/ 13335 h 554355"/>
              <a:gd name="connsiteX4" fmla="*/ 773430 w 1061085"/>
              <a:gd name="connsiteY4" fmla="*/ 40004 h 554355"/>
              <a:gd name="connsiteX5" fmla="*/ 474345 w 1061085"/>
              <a:gd name="connsiteY5" fmla="*/ 68580 h 554355"/>
              <a:gd name="connsiteX6" fmla="*/ 516255 w 1061085"/>
              <a:gd name="connsiteY6" fmla="*/ 121920 h 554355"/>
              <a:gd name="connsiteX7" fmla="*/ 1057275 w 1061085"/>
              <a:gd name="connsiteY7" fmla="*/ 205740 h 554355"/>
              <a:gd name="connsiteX0" fmla="*/ 1057275 w 1061085"/>
              <a:gd name="connsiteY0" fmla="*/ 554355 h 554355"/>
              <a:gd name="connsiteX1" fmla="*/ 0 w 1061085"/>
              <a:gd name="connsiteY1" fmla="*/ 49530 h 554355"/>
              <a:gd name="connsiteX2" fmla="*/ 182880 w 1061085"/>
              <a:gd name="connsiteY2" fmla="*/ 0 h 554355"/>
              <a:gd name="connsiteX3" fmla="*/ 1061085 w 1061085"/>
              <a:gd name="connsiteY3" fmla="*/ 13335 h 554355"/>
              <a:gd name="connsiteX4" fmla="*/ 723900 w 1061085"/>
              <a:gd name="connsiteY4" fmla="*/ 26669 h 554355"/>
              <a:gd name="connsiteX5" fmla="*/ 474345 w 1061085"/>
              <a:gd name="connsiteY5" fmla="*/ 68580 h 554355"/>
              <a:gd name="connsiteX6" fmla="*/ 516255 w 1061085"/>
              <a:gd name="connsiteY6" fmla="*/ 121920 h 554355"/>
              <a:gd name="connsiteX7" fmla="*/ 1057275 w 1061085"/>
              <a:gd name="connsiteY7" fmla="*/ 205740 h 554355"/>
              <a:gd name="connsiteX0" fmla="*/ 1057275 w 1061085"/>
              <a:gd name="connsiteY0" fmla="*/ 554355 h 554355"/>
              <a:gd name="connsiteX1" fmla="*/ 0 w 1061085"/>
              <a:gd name="connsiteY1" fmla="*/ 49530 h 554355"/>
              <a:gd name="connsiteX2" fmla="*/ 182880 w 1061085"/>
              <a:gd name="connsiteY2" fmla="*/ 0 h 554355"/>
              <a:gd name="connsiteX3" fmla="*/ 1061085 w 1061085"/>
              <a:gd name="connsiteY3" fmla="*/ 32385 h 554355"/>
              <a:gd name="connsiteX4" fmla="*/ 723900 w 1061085"/>
              <a:gd name="connsiteY4" fmla="*/ 26669 h 554355"/>
              <a:gd name="connsiteX5" fmla="*/ 474345 w 1061085"/>
              <a:gd name="connsiteY5" fmla="*/ 68580 h 554355"/>
              <a:gd name="connsiteX6" fmla="*/ 516255 w 1061085"/>
              <a:gd name="connsiteY6" fmla="*/ 121920 h 554355"/>
              <a:gd name="connsiteX7" fmla="*/ 1057275 w 1061085"/>
              <a:gd name="connsiteY7" fmla="*/ 205740 h 554355"/>
              <a:gd name="connsiteX0" fmla="*/ 1057275 w 1061085"/>
              <a:gd name="connsiteY0" fmla="*/ 554355 h 554355"/>
              <a:gd name="connsiteX1" fmla="*/ 0 w 1061085"/>
              <a:gd name="connsiteY1" fmla="*/ 49530 h 554355"/>
              <a:gd name="connsiteX2" fmla="*/ 182880 w 1061085"/>
              <a:gd name="connsiteY2" fmla="*/ 0 h 554355"/>
              <a:gd name="connsiteX3" fmla="*/ 1061085 w 1061085"/>
              <a:gd name="connsiteY3" fmla="*/ 32385 h 554355"/>
              <a:gd name="connsiteX4" fmla="*/ 712470 w 1061085"/>
              <a:gd name="connsiteY4" fmla="*/ 32384 h 554355"/>
              <a:gd name="connsiteX5" fmla="*/ 474345 w 1061085"/>
              <a:gd name="connsiteY5" fmla="*/ 68580 h 554355"/>
              <a:gd name="connsiteX6" fmla="*/ 516255 w 1061085"/>
              <a:gd name="connsiteY6" fmla="*/ 121920 h 554355"/>
              <a:gd name="connsiteX7" fmla="*/ 1057275 w 1061085"/>
              <a:gd name="connsiteY7" fmla="*/ 205740 h 55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085" h="554355">
                <a:moveTo>
                  <a:pt x="1057275" y="554355"/>
                </a:moveTo>
                <a:lnTo>
                  <a:pt x="0" y="49530"/>
                </a:lnTo>
                <a:lnTo>
                  <a:pt x="182880" y="0"/>
                </a:lnTo>
                <a:lnTo>
                  <a:pt x="1061085" y="32385"/>
                </a:lnTo>
                <a:lnTo>
                  <a:pt x="712470" y="32384"/>
                </a:lnTo>
                <a:lnTo>
                  <a:pt x="474345" y="68580"/>
                </a:lnTo>
                <a:lnTo>
                  <a:pt x="516255" y="121920"/>
                </a:lnTo>
                <a:lnTo>
                  <a:pt x="1057275" y="205740"/>
                </a:lnTo>
              </a:path>
            </a:pathLst>
          </a:custGeom>
          <a:gradFill>
            <a:gsLst>
              <a:gs pos="12000">
                <a:srgbClr val="FDB0A1">
                  <a:alpha val="0"/>
                </a:srgbClr>
              </a:gs>
              <a:gs pos="53000">
                <a:srgbClr val="FF0000">
                  <a:alpha val="53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フリーフォーム: 図形 4">
            <a:extLst>
              <a:ext uri="{FF2B5EF4-FFF2-40B4-BE49-F238E27FC236}">
                <a16:creationId xmlns:a16="http://schemas.microsoft.com/office/drawing/2014/main" id="{A8C35190-40DA-4682-831F-041F626B19B0}"/>
              </a:ext>
            </a:extLst>
          </p:cNvPr>
          <p:cNvSpPr/>
          <p:nvPr/>
        </p:nvSpPr>
        <p:spPr>
          <a:xfrm>
            <a:off x="3937000" y="6972300"/>
            <a:ext cx="1282700" cy="381000"/>
          </a:xfrm>
          <a:custGeom>
            <a:avLst/>
            <a:gdLst>
              <a:gd name="connsiteX0" fmla="*/ 0 w 1282700"/>
              <a:gd name="connsiteY0" fmla="*/ 381000 h 381000"/>
              <a:gd name="connsiteX1" fmla="*/ 673100 w 1282700"/>
              <a:gd name="connsiteY1" fmla="*/ 361950 h 381000"/>
              <a:gd name="connsiteX2" fmla="*/ 781050 w 1282700"/>
              <a:gd name="connsiteY2" fmla="*/ 260350 h 381000"/>
              <a:gd name="connsiteX3" fmla="*/ 876300 w 1282700"/>
              <a:gd name="connsiteY3" fmla="*/ 158750 h 381000"/>
              <a:gd name="connsiteX4" fmla="*/ 977900 w 1282700"/>
              <a:gd name="connsiteY4" fmla="*/ 95250 h 381000"/>
              <a:gd name="connsiteX5" fmla="*/ 1181100 w 1282700"/>
              <a:gd name="connsiteY5" fmla="*/ 50800 h 381000"/>
              <a:gd name="connsiteX6" fmla="*/ 1282700 w 1282700"/>
              <a:gd name="connsiteY6" fmla="*/ 31750 h 381000"/>
              <a:gd name="connsiteX7" fmla="*/ 1263650 w 1282700"/>
              <a:gd name="connsiteY7" fmla="*/ 0 h 381000"/>
              <a:gd name="connsiteX8" fmla="*/ 736600 w 1282700"/>
              <a:gd name="connsiteY8" fmla="*/ 107950 h 381000"/>
              <a:gd name="connsiteX9" fmla="*/ 501650 w 1282700"/>
              <a:gd name="connsiteY9" fmla="*/ 165100 h 381000"/>
              <a:gd name="connsiteX10" fmla="*/ 0 w 1282700"/>
              <a:gd name="connsiteY10"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2700" h="381000">
                <a:moveTo>
                  <a:pt x="0" y="381000"/>
                </a:moveTo>
                <a:lnTo>
                  <a:pt x="673100" y="361950"/>
                </a:lnTo>
                <a:lnTo>
                  <a:pt x="781050" y="260350"/>
                </a:lnTo>
                <a:lnTo>
                  <a:pt x="876300" y="158750"/>
                </a:lnTo>
                <a:lnTo>
                  <a:pt x="977900" y="95250"/>
                </a:lnTo>
                <a:lnTo>
                  <a:pt x="1181100" y="50800"/>
                </a:lnTo>
                <a:lnTo>
                  <a:pt x="1282700" y="31750"/>
                </a:lnTo>
                <a:lnTo>
                  <a:pt x="1263650" y="0"/>
                </a:lnTo>
                <a:lnTo>
                  <a:pt x="736600" y="107950"/>
                </a:lnTo>
                <a:lnTo>
                  <a:pt x="501650" y="165100"/>
                </a:lnTo>
                <a:lnTo>
                  <a:pt x="0" y="381000"/>
                </a:lnTo>
                <a:close/>
              </a:path>
            </a:pathLst>
          </a:custGeom>
          <a:gradFill flip="none" rotWithShape="1">
            <a:gsLst>
              <a:gs pos="11000">
                <a:srgbClr val="FF0000"/>
              </a:gs>
              <a:gs pos="100000">
                <a:srgbClr val="FF0000">
                  <a:tint val="44500"/>
                  <a:satMod val="160000"/>
                  <a:alpha val="3000"/>
                </a:srgbClr>
              </a:gs>
              <a:gs pos="100000">
                <a:srgbClr val="FF0000">
                  <a:tint val="23500"/>
                  <a:satMod val="160000"/>
                </a:srgbClr>
              </a:gs>
            </a:gsLst>
            <a:lin ang="0" scaled="1"/>
            <a:tileRect/>
          </a:gra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47446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1">
            <a:extLst>
              <a:ext uri="{FF2B5EF4-FFF2-40B4-BE49-F238E27FC236}">
                <a16:creationId xmlns:a16="http://schemas.microsoft.com/office/drawing/2014/main" id="{47D20681-3D0F-474C-A6A2-3F9294C2E5C3}"/>
              </a:ext>
            </a:extLst>
          </p:cNvPr>
          <p:cNvSpPr txBox="1">
            <a:spLocks/>
          </p:cNvSpPr>
          <p:nvPr/>
        </p:nvSpPr>
        <p:spPr>
          <a:xfrm>
            <a:off x="42521" y="5385048"/>
            <a:ext cx="6614299" cy="489976"/>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令和７年度に実施した車両の走行情報（経路・速度等）の分析結果を踏まえ、他のルートへの迂回誘導による交通分散を図るなど、地域の交通事情に応じた効果的・効率的な渋滞対策に取り組みます。</a:t>
            </a:r>
          </a:p>
        </p:txBody>
      </p:sp>
      <p:sp>
        <p:nvSpPr>
          <p:cNvPr id="30" name="正方形/長方形 29">
            <a:extLst>
              <a:ext uri="{FF2B5EF4-FFF2-40B4-BE49-F238E27FC236}">
                <a16:creationId xmlns:a16="http://schemas.microsoft.com/office/drawing/2014/main" id="{3AE7C664-B3D9-44F5-AB2F-C6C51F95797E}"/>
              </a:ext>
            </a:extLst>
          </p:cNvPr>
          <p:cNvSpPr/>
          <p:nvPr/>
        </p:nvSpPr>
        <p:spPr>
          <a:xfrm>
            <a:off x="94153" y="5875024"/>
            <a:ext cx="2834106" cy="3778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1" name="テキスト ボックス 9">
            <a:extLst>
              <a:ext uri="{FF2B5EF4-FFF2-40B4-BE49-F238E27FC236}">
                <a16:creationId xmlns:a16="http://schemas.microsoft.com/office/drawing/2014/main" id="{5C306C83-C171-4AAE-9BE2-EB45ADD8DBB3}"/>
              </a:ext>
            </a:extLst>
          </p:cNvPr>
          <p:cNvSpPr txBox="1"/>
          <p:nvPr/>
        </p:nvSpPr>
        <p:spPr>
          <a:xfrm>
            <a:off x="318729" y="5911669"/>
            <a:ext cx="2461242" cy="430887"/>
          </a:xfrm>
          <a:prstGeom prst="rect">
            <a:avLst/>
          </a:prstGeom>
          <a:noFill/>
        </p:spPr>
        <p:txBody>
          <a:bodyPr wrap="square" rtlCol="0">
            <a:spAutoFit/>
          </a:bodyPr>
          <a:lstStyle/>
          <a:p>
            <a:pPr algn="just"/>
            <a:r>
              <a:rPr lang="ja-JP" sz="11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時間帯・区間毎の渋滞状況</a:t>
            </a:r>
            <a:endParaRPr lang="en-US" altLang="ja-JP" sz="11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sz="11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（旅行速度・所要時間）を可視化</a:t>
            </a:r>
            <a:endPar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32" name="図 31">
            <a:extLst>
              <a:ext uri="{FF2B5EF4-FFF2-40B4-BE49-F238E27FC236}">
                <a16:creationId xmlns:a16="http://schemas.microsoft.com/office/drawing/2014/main" id="{54BD59F9-D246-406C-9364-29BC60CD1F9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312" y="6738969"/>
            <a:ext cx="2640077" cy="2387207"/>
          </a:xfrm>
          <a:prstGeom prst="rect">
            <a:avLst/>
          </a:prstGeom>
          <a:noFill/>
          <a:ln>
            <a:noFill/>
          </a:ln>
        </p:spPr>
      </p:pic>
      <p:pic>
        <p:nvPicPr>
          <p:cNvPr id="33" name="図 32">
            <a:extLst>
              <a:ext uri="{FF2B5EF4-FFF2-40B4-BE49-F238E27FC236}">
                <a16:creationId xmlns:a16="http://schemas.microsoft.com/office/drawing/2014/main" id="{BB262451-87A3-4214-9AC5-0578725F725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7012" y="6321152"/>
            <a:ext cx="1023954" cy="644501"/>
          </a:xfrm>
          <a:prstGeom prst="rect">
            <a:avLst/>
          </a:prstGeom>
        </p:spPr>
      </p:pic>
      <p:sp>
        <p:nvSpPr>
          <p:cNvPr id="36" name="正方形/長方形 35">
            <a:extLst>
              <a:ext uri="{FF2B5EF4-FFF2-40B4-BE49-F238E27FC236}">
                <a16:creationId xmlns:a16="http://schemas.microsoft.com/office/drawing/2014/main" id="{C94435F3-1F32-4688-88C4-EC65C9361D89}"/>
              </a:ext>
            </a:extLst>
          </p:cNvPr>
          <p:cNvSpPr/>
          <p:nvPr/>
        </p:nvSpPr>
        <p:spPr>
          <a:xfrm>
            <a:off x="3024998" y="5875024"/>
            <a:ext cx="3738849" cy="37782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7" name="テキスト ボックス 38">
            <a:extLst>
              <a:ext uri="{FF2B5EF4-FFF2-40B4-BE49-F238E27FC236}">
                <a16:creationId xmlns:a16="http://schemas.microsoft.com/office/drawing/2014/main" id="{CF53BC9B-5B2F-4831-A9AB-B3D5B58B4644}"/>
              </a:ext>
            </a:extLst>
          </p:cNvPr>
          <p:cNvSpPr txBox="1"/>
          <p:nvPr/>
        </p:nvSpPr>
        <p:spPr>
          <a:xfrm>
            <a:off x="3129350" y="5927834"/>
            <a:ext cx="3578722" cy="430887"/>
          </a:xfrm>
          <a:prstGeom prst="rect">
            <a:avLst/>
          </a:prstGeom>
          <a:noFill/>
        </p:spPr>
        <p:txBody>
          <a:bodyPr wrap="square" rtlCol="0">
            <a:spAutoFit/>
          </a:bodyPr>
          <a:lstStyle/>
          <a:p>
            <a:pPr algn="just"/>
            <a:r>
              <a:rPr lang="ja-JP" altLang="en-US" sz="1100" kern="1200" dirty="0">
                <a:effectLst/>
                <a:latin typeface="メイリオ" panose="020B0604030504040204" pitchFamily="50" charset="-128"/>
                <a:ea typeface="メイリオ" panose="020B0604030504040204" pitchFamily="50" charset="-128"/>
                <a:cs typeface="Times New Roman" panose="02020603050405020304" pitchFamily="18" charset="0"/>
              </a:rPr>
              <a:t>車両の交通量や移動経路を可視化、交通需要を把握し、他路線への誘導等により渋滞を緩和</a:t>
            </a:r>
            <a:endPar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0" name="テキスト ボックス 200">
            <a:extLst>
              <a:ext uri="{FF2B5EF4-FFF2-40B4-BE49-F238E27FC236}">
                <a16:creationId xmlns:a16="http://schemas.microsoft.com/office/drawing/2014/main" id="{22F0CAB7-A77B-49BC-9986-392B332E03B2}"/>
              </a:ext>
            </a:extLst>
          </p:cNvPr>
          <p:cNvSpPr txBox="1"/>
          <p:nvPr/>
        </p:nvSpPr>
        <p:spPr>
          <a:xfrm>
            <a:off x="1752094" y="9671717"/>
            <a:ext cx="3065780" cy="261610"/>
          </a:xfrm>
          <a:prstGeom prst="rect">
            <a:avLst/>
          </a:prstGeom>
          <a:noFill/>
        </p:spPr>
        <p:txBody>
          <a:bodyPr wrap="square" rtlCol="0">
            <a:spAutoFit/>
          </a:bodyPr>
          <a:lstStyle/>
          <a:p>
            <a:pPr algn="ctr"/>
            <a:r>
              <a:rPr lang="ja-JP" altLang="en-US" sz="1100" kern="1200" dirty="0">
                <a:effectLst/>
                <a:latin typeface="メイリオ" panose="020B0604030504040204" pitchFamily="50" charset="-128"/>
                <a:ea typeface="メイリオ" panose="020B0604030504040204" pitchFamily="50" charset="-128"/>
                <a:cs typeface="Times New Roman" panose="02020603050405020304" pitchFamily="18" charset="0"/>
              </a:rPr>
              <a:t>交通流の分析と対策例のイメージ</a:t>
            </a:r>
            <a:endParaRPr lang="ja-JP" kern="100" dirty="0">
              <a:effectLst/>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497587A5-672B-4E04-9D38-656B0D425187}"/>
              </a:ext>
            </a:extLst>
          </p:cNvPr>
          <p:cNvSpPr txBox="1"/>
          <p:nvPr/>
        </p:nvSpPr>
        <p:spPr>
          <a:xfrm>
            <a:off x="43076" y="4978626"/>
            <a:ext cx="3097892" cy="352489"/>
          </a:xfrm>
          <a:prstGeom prst="rect">
            <a:avLst/>
          </a:prstGeom>
          <a:solidFill>
            <a:schemeClr val="accent1">
              <a:lumMod val="20000"/>
              <a:lumOff val="80000"/>
            </a:schemeClr>
          </a:solidFill>
          <a:ln w="38100" cmpd="dbl">
            <a:solidFill>
              <a:srgbClr val="0000FF"/>
            </a:solidFill>
          </a:ln>
        </p:spPr>
        <p:txBody>
          <a:bodyPr wrap="square" tIns="90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◆ビッグデータを活用した渋滞対策</a:t>
            </a:r>
          </a:p>
        </p:txBody>
      </p:sp>
      <p:grpSp>
        <p:nvGrpSpPr>
          <p:cNvPr id="42" name="グループ化 41">
            <a:extLst>
              <a:ext uri="{FF2B5EF4-FFF2-40B4-BE49-F238E27FC236}">
                <a16:creationId xmlns:a16="http://schemas.microsoft.com/office/drawing/2014/main" id="{A977E17A-AF6F-4DB3-9C93-72DDE7570044}"/>
              </a:ext>
            </a:extLst>
          </p:cNvPr>
          <p:cNvGrpSpPr/>
          <p:nvPr/>
        </p:nvGrpSpPr>
        <p:grpSpPr>
          <a:xfrm>
            <a:off x="3284984" y="4983379"/>
            <a:ext cx="1138037" cy="359608"/>
            <a:chOff x="-3316999" y="5093715"/>
            <a:chExt cx="1138037" cy="359608"/>
          </a:xfrm>
        </p:grpSpPr>
        <p:sp>
          <p:nvSpPr>
            <p:cNvPr id="43" name="AutoShape 33">
              <a:extLst>
                <a:ext uri="{FF2B5EF4-FFF2-40B4-BE49-F238E27FC236}">
                  <a16:creationId xmlns:a16="http://schemas.microsoft.com/office/drawing/2014/main" id="{95DFBFC7-A96A-4FED-8497-7A83638493E0}"/>
                </a:ext>
              </a:extLst>
            </p:cNvPr>
            <p:cNvSpPr>
              <a:spLocks noChangeArrowheads="1"/>
            </p:cNvSpPr>
            <p:nvPr/>
          </p:nvSpPr>
          <p:spPr bwMode="auto">
            <a:xfrm>
              <a:off x="-3316999" y="5103967"/>
              <a:ext cx="1138037" cy="320675"/>
            </a:xfrm>
            <a:prstGeom prst="flowChartAlternateProcess">
              <a:avLst/>
            </a:prstGeom>
            <a:solidFill>
              <a:srgbClr val="548DD4"/>
            </a:solidFill>
            <a:ln w="38100">
              <a:solidFill>
                <a:srgbClr val="95B3D7"/>
              </a:solidFill>
              <a:miter lim="800000"/>
              <a:headEnd/>
              <a:tailEnd/>
            </a:ln>
            <a:effectLst>
              <a:outerShdw dist="28398" dir="3806097" algn="ctr" rotWithShape="0">
                <a:srgbClr val="243F60">
                  <a:alpha val="50000"/>
                </a:srgbClr>
              </a:outerShdw>
            </a:effectLst>
          </p:spPr>
          <p:txBody>
            <a:bodyPr vert="horz" wrap="square" lIns="74295" tIns="8890" rIns="74295" bIns="88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
          <p:nvSpPr>
            <p:cNvPr id="44" name="正方形/長方形 43">
              <a:extLst>
                <a:ext uri="{FF2B5EF4-FFF2-40B4-BE49-F238E27FC236}">
                  <a16:creationId xmlns:a16="http://schemas.microsoft.com/office/drawing/2014/main" id="{7B4B6AE4-ED11-4E27-BE94-6523FAAD4337}"/>
                </a:ext>
              </a:extLst>
            </p:cNvPr>
            <p:cNvSpPr/>
            <p:nvPr/>
          </p:nvSpPr>
          <p:spPr>
            <a:xfrm>
              <a:off x="-3134287" y="5093715"/>
              <a:ext cx="726481"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rPr>
                <a:t>令和８年度</a:t>
              </a:r>
              <a:endParaRPr kumimoji="1" lang="ja-JP" altLang="ja-JP" sz="9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
          <p:nvSpPr>
            <p:cNvPr id="45" name="正方形/長方形 44">
              <a:extLst>
                <a:ext uri="{FF2B5EF4-FFF2-40B4-BE49-F238E27FC236}">
                  <a16:creationId xmlns:a16="http://schemas.microsoft.com/office/drawing/2014/main" id="{CB96D1BE-6CDC-4114-AFA4-FFCD92BE88EF}"/>
                </a:ext>
              </a:extLst>
            </p:cNvPr>
            <p:cNvSpPr/>
            <p:nvPr/>
          </p:nvSpPr>
          <p:spPr>
            <a:xfrm>
              <a:off x="-3195736" y="5222491"/>
              <a:ext cx="877163"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900" b="1"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rPr>
                <a:t>知事重点事業</a:t>
              </a:r>
              <a:endParaRPr kumimoji="1" lang="ja-JP" altLang="ja-JP" sz="9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grpSp>
      <p:sp>
        <p:nvSpPr>
          <p:cNvPr id="8" name="楕円 7">
            <a:extLst>
              <a:ext uri="{FF2B5EF4-FFF2-40B4-BE49-F238E27FC236}">
                <a16:creationId xmlns:a16="http://schemas.microsoft.com/office/drawing/2014/main" id="{BAE36727-FCE4-4A88-A812-8B36C0E65DB4}"/>
              </a:ext>
            </a:extLst>
          </p:cNvPr>
          <p:cNvSpPr/>
          <p:nvPr/>
        </p:nvSpPr>
        <p:spPr>
          <a:xfrm>
            <a:off x="1041139" y="7731907"/>
            <a:ext cx="230775" cy="230775"/>
          </a:xfrm>
          <a:prstGeom prst="ellipse">
            <a:avLst/>
          </a:prstGeom>
          <a:noFill/>
          <a:ln w="285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9" name="テキスト ボックス 8">
            <a:extLst>
              <a:ext uri="{FF2B5EF4-FFF2-40B4-BE49-F238E27FC236}">
                <a16:creationId xmlns:a16="http://schemas.microsoft.com/office/drawing/2014/main" id="{8553F1E3-AA3A-4748-A9A9-9CE15BE0DDE5}"/>
              </a:ext>
            </a:extLst>
          </p:cNvPr>
          <p:cNvSpPr txBox="1"/>
          <p:nvPr/>
        </p:nvSpPr>
        <p:spPr>
          <a:xfrm>
            <a:off x="574824" y="9174294"/>
            <a:ext cx="1774056" cy="430887"/>
          </a:xfrm>
          <a:prstGeom prst="rect">
            <a:avLst/>
          </a:prstGeom>
          <a:solidFill>
            <a:schemeClr val="bg1"/>
          </a:solidFill>
          <a:ln>
            <a:solidFill>
              <a:schemeClr val="accent1"/>
            </a:solidFill>
          </a:ln>
        </p:spPr>
        <p:txBody>
          <a:bodyPr wrap="square" rIns="72000" rtlCol="0">
            <a:spAutoFit/>
          </a:bodyPr>
          <a:lstStyle/>
          <a:p>
            <a:r>
              <a:rPr lang="ja-JP" altLang="en-US" sz="1100" dirty="0">
                <a:latin typeface="メイリオ" panose="020B0604030504040204" pitchFamily="50" charset="-128"/>
                <a:ea typeface="メイリオ" panose="020B0604030504040204" pitchFamily="50" charset="-128"/>
              </a:rPr>
              <a:t>渋滞</a:t>
            </a:r>
            <a:r>
              <a:rPr kumimoji="1" lang="ja-JP" altLang="en-US" sz="1100" dirty="0">
                <a:latin typeface="メイリオ" panose="020B0604030504040204" pitchFamily="50" charset="-128"/>
                <a:ea typeface="メイリオ" panose="020B0604030504040204" pitchFamily="50" charset="-128"/>
              </a:rPr>
              <a:t>ポイントを</a:t>
            </a:r>
            <a:r>
              <a:rPr lang="ja-JP" altLang="en-US" sz="1100" dirty="0">
                <a:latin typeface="メイリオ" panose="020B0604030504040204" pitchFamily="50" charset="-128"/>
                <a:ea typeface="メイリオ" panose="020B0604030504040204" pitchFamily="50" charset="-128"/>
              </a:rPr>
              <a:t>可視化し効果的な対策を検討</a:t>
            </a:r>
            <a:endParaRPr kumimoji="1" lang="ja-JP" altLang="en-US" sz="1100" dirty="0">
              <a:latin typeface="メイリオ" panose="020B0604030504040204" pitchFamily="50" charset="-128"/>
              <a:ea typeface="メイリオ" panose="020B0604030504040204" pitchFamily="50" charset="-128"/>
            </a:endParaRPr>
          </a:p>
        </p:txBody>
      </p:sp>
      <p:cxnSp>
        <p:nvCxnSpPr>
          <p:cNvPr id="11" name="直線コネクタ 10">
            <a:extLst>
              <a:ext uri="{FF2B5EF4-FFF2-40B4-BE49-F238E27FC236}">
                <a16:creationId xmlns:a16="http://schemas.microsoft.com/office/drawing/2014/main" id="{14B92CAC-39E9-4CE4-B2E1-816BCE33CED5}"/>
              </a:ext>
            </a:extLst>
          </p:cNvPr>
          <p:cNvCxnSpPr>
            <a:cxnSpLocks/>
            <a:stCxn id="8" idx="4"/>
            <a:endCxn id="9" idx="0"/>
          </p:cNvCxnSpPr>
          <p:nvPr/>
        </p:nvCxnSpPr>
        <p:spPr>
          <a:xfrm>
            <a:off x="1156527" y="7962682"/>
            <a:ext cx="305325" cy="1211612"/>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BED53AC4-5FC9-428D-B870-0835D937C1BD}"/>
              </a:ext>
            </a:extLst>
          </p:cNvPr>
          <p:cNvSpPr txBox="1"/>
          <p:nvPr/>
        </p:nvSpPr>
        <p:spPr>
          <a:xfrm>
            <a:off x="96536" y="96235"/>
            <a:ext cx="1962970" cy="352489"/>
          </a:xfrm>
          <a:prstGeom prst="rect">
            <a:avLst/>
          </a:prstGeom>
          <a:solidFill>
            <a:schemeClr val="accent1">
              <a:lumMod val="20000"/>
              <a:lumOff val="80000"/>
            </a:schemeClr>
          </a:solidFill>
          <a:ln w="38100" cmpd="dbl">
            <a:solidFill>
              <a:srgbClr val="0000FF"/>
            </a:solidFill>
          </a:ln>
        </p:spPr>
        <p:txBody>
          <a:bodyPr wrap="square" tIns="90000" rtlCol="0" anchor="ctr">
            <a:spAutoFit/>
          </a:bodyPr>
          <a:lstStyle/>
          <a:p>
            <a:pPr>
              <a:defRPr/>
            </a:pPr>
            <a:r>
              <a:rPr kumimoji="1" lang="ja-JP" altLang="en-US"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◆新御堂筋の機能強化</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8" name="図 47">
            <a:extLst>
              <a:ext uri="{FF2B5EF4-FFF2-40B4-BE49-F238E27FC236}">
                <a16:creationId xmlns:a16="http://schemas.microsoft.com/office/drawing/2014/main" id="{6A934687-A5E3-442F-BE7B-886DE54A527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124353" y="6696341"/>
            <a:ext cx="2454642" cy="2545295"/>
          </a:xfrm>
          <a:prstGeom prst="rect">
            <a:avLst/>
          </a:prstGeom>
          <a:noFill/>
          <a:ln>
            <a:noFill/>
          </a:ln>
        </p:spPr>
      </p:pic>
      <p:sp>
        <p:nvSpPr>
          <p:cNvPr id="49" name="吹き出し: 角を丸めた四角形 48">
            <a:extLst>
              <a:ext uri="{FF2B5EF4-FFF2-40B4-BE49-F238E27FC236}">
                <a16:creationId xmlns:a16="http://schemas.microsoft.com/office/drawing/2014/main" id="{3CA54281-1DC1-41EF-8A65-4C19F3F7E9E2}"/>
              </a:ext>
            </a:extLst>
          </p:cNvPr>
          <p:cNvSpPr/>
          <p:nvPr/>
        </p:nvSpPr>
        <p:spPr>
          <a:xfrm>
            <a:off x="5436903" y="6364057"/>
            <a:ext cx="1314450" cy="3139384"/>
          </a:xfrm>
          <a:prstGeom prst="wedgeRoundRectCallout">
            <a:avLst>
              <a:gd name="adj1" fmla="val -72107"/>
              <a:gd name="adj2" fmla="val -1876"/>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ja-JP" altLang="en-US"/>
          </a:p>
        </p:txBody>
      </p:sp>
      <p:sp>
        <p:nvSpPr>
          <p:cNvPr id="51" name="テキスト ボックス 38">
            <a:extLst>
              <a:ext uri="{FF2B5EF4-FFF2-40B4-BE49-F238E27FC236}">
                <a16:creationId xmlns:a16="http://schemas.microsoft.com/office/drawing/2014/main" id="{A42AB4BE-4EAB-4D60-8F0C-77FBAFE7C0F9}"/>
              </a:ext>
            </a:extLst>
          </p:cNvPr>
          <p:cNvSpPr txBox="1"/>
          <p:nvPr/>
        </p:nvSpPr>
        <p:spPr>
          <a:xfrm>
            <a:off x="5536802" y="6444972"/>
            <a:ext cx="1232411" cy="236220"/>
          </a:xfrm>
          <a:prstGeom prst="rect">
            <a:avLst/>
          </a:prstGeom>
          <a:noFill/>
        </p:spPr>
        <p:txBody>
          <a:bodyPr wrap="square" rtlCol="0">
            <a:noAutofit/>
          </a:bodyPr>
          <a:lstStyle/>
          <a:p>
            <a:pPr algn="just">
              <a:lnSpc>
                <a:spcPts val="1000"/>
              </a:lnSpc>
            </a:pPr>
            <a:r>
              <a:rPr lang="ja-JP" sz="1100" b="1" kern="1200" dirty="0">
                <a:effectLst/>
                <a:latin typeface="メイリオ" panose="020B0604030504040204" pitchFamily="50" charset="-128"/>
                <a:ea typeface="メイリオ" panose="020B0604030504040204" pitchFamily="50" charset="-128"/>
                <a:cs typeface="Times New Roman" panose="02020603050405020304" pitchFamily="18" charset="0"/>
              </a:rPr>
              <a:t>【迂回誘導例】</a:t>
            </a:r>
            <a:endParaRPr lang="ja-JP" sz="11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52" name="図 51">
            <a:extLst>
              <a:ext uri="{FF2B5EF4-FFF2-40B4-BE49-F238E27FC236}">
                <a16:creationId xmlns:a16="http://schemas.microsoft.com/office/drawing/2014/main" id="{98DAC4EC-5C44-45C3-AF15-7A91C53D198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7353" y="6727673"/>
            <a:ext cx="793750" cy="1164668"/>
          </a:xfrm>
          <a:prstGeom prst="rect">
            <a:avLst/>
          </a:prstGeom>
          <a:noFill/>
          <a:ln>
            <a:noFill/>
          </a:ln>
        </p:spPr>
      </p:pic>
      <p:pic>
        <p:nvPicPr>
          <p:cNvPr id="53" name="図 52">
            <a:extLst>
              <a:ext uri="{FF2B5EF4-FFF2-40B4-BE49-F238E27FC236}">
                <a16:creationId xmlns:a16="http://schemas.microsoft.com/office/drawing/2014/main" id="{C973616F-3F10-407E-9B63-F72FA0C9522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9109" y="8333119"/>
            <a:ext cx="1007711" cy="854956"/>
          </a:xfrm>
          <a:prstGeom prst="rect">
            <a:avLst/>
          </a:prstGeom>
          <a:noFill/>
          <a:ln>
            <a:noFill/>
          </a:ln>
        </p:spPr>
      </p:pic>
      <p:pic>
        <p:nvPicPr>
          <p:cNvPr id="39" name="図 38">
            <a:extLst>
              <a:ext uri="{FF2B5EF4-FFF2-40B4-BE49-F238E27FC236}">
                <a16:creationId xmlns:a16="http://schemas.microsoft.com/office/drawing/2014/main" id="{A383F332-B831-4321-B809-12FEC1603BAD}"/>
              </a:ext>
            </a:extLst>
          </p:cNvPr>
          <p:cNvPicPr/>
          <p:nvPr/>
        </p:nvPicPr>
        <p:blipFill rotWithShape="1">
          <a:blip r:embed="rId7" cstate="print">
            <a:extLst>
              <a:ext uri="{28A0092B-C50C-407E-A947-70E740481C1C}">
                <a14:useLocalDpi xmlns:a14="http://schemas.microsoft.com/office/drawing/2010/main" val="0"/>
              </a:ext>
            </a:extLst>
          </a:blip>
          <a:srcRect t="4240" b="1238"/>
          <a:stretch/>
        </p:blipFill>
        <p:spPr bwMode="auto">
          <a:xfrm>
            <a:off x="3134716" y="6364056"/>
            <a:ext cx="1019109" cy="655334"/>
          </a:xfrm>
          <a:prstGeom prst="rect">
            <a:avLst/>
          </a:prstGeom>
          <a:noFill/>
          <a:ln>
            <a:noFill/>
          </a:ln>
        </p:spPr>
      </p:pic>
      <p:sp>
        <p:nvSpPr>
          <p:cNvPr id="54" name="テキスト ボックス 38">
            <a:extLst>
              <a:ext uri="{FF2B5EF4-FFF2-40B4-BE49-F238E27FC236}">
                <a16:creationId xmlns:a16="http://schemas.microsoft.com/office/drawing/2014/main" id="{EA433A07-AB4D-48C5-8D75-AC9D60683F19}"/>
              </a:ext>
            </a:extLst>
          </p:cNvPr>
          <p:cNvSpPr txBox="1"/>
          <p:nvPr/>
        </p:nvSpPr>
        <p:spPr>
          <a:xfrm>
            <a:off x="5655930" y="7892341"/>
            <a:ext cx="1007711" cy="236220"/>
          </a:xfrm>
          <a:prstGeom prst="rect">
            <a:avLst/>
          </a:prstGeom>
          <a:noFill/>
        </p:spPr>
        <p:txBody>
          <a:bodyPr wrap="square" rtlCol="0">
            <a:noAutofit/>
          </a:bodyPr>
          <a:lstStyle/>
          <a:p>
            <a:pPr algn="just">
              <a:lnSpc>
                <a:spcPts val="1000"/>
              </a:lnSpc>
            </a:pPr>
            <a:r>
              <a:rPr lang="ja-JP" sz="900" kern="12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プッシュ型通知</a:t>
            </a:r>
            <a:endParaRPr lang="ja-JP" sz="9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55" name="テキスト ボックス 38">
            <a:extLst>
              <a:ext uri="{FF2B5EF4-FFF2-40B4-BE49-F238E27FC236}">
                <a16:creationId xmlns:a16="http://schemas.microsoft.com/office/drawing/2014/main" id="{53BA87CE-FF48-4EC6-9ACB-64C7823F14E9}"/>
              </a:ext>
            </a:extLst>
          </p:cNvPr>
          <p:cNvSpPr txBox="1"/>
          <p:nvPr/>
        </p:nvSpPr>
        <p:spPr>
          <a:xfrm>
            <a:off x="5655930" y="9201472"/>
            <a:ext cx="1007711" cy="236220"/>
          </a:xfrm>
          <a:prstGeom prst="rect">
            <a:avLst/>
          </a:prstGeom>
          <a:noFill/>
        </p:spPr>
        <p:txBody>
          <a:bodyPr wrap="square" rtlCol="0">
            <a:noAutofit/>
          </a:bodyPr>
          <a:lstStyle/>
          <a:p>
            <a:pPr algn="just">
              <a:lnSpc>
                <a:spcPts val="1000"/>
              </a:lnSpc>
            </a:pPr>
            <a:r>
              <a:rPr lang="ja-JP" altLang="en-US" sz="9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標識による誘導</a:t>
            </a:r>
            <a:endParaRPr lang="ja-JP" sz="9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6" name="タイトル 1">
            <a:extLst>
              <a:ext uri="{FF2B5EF4-FFF2-40B4-BE49-F238E27FC236}">
                <a16:creationId xmlns:a16="http://schemas.microsoft.com/office/drawing/2014/main" id="{F7E94156-D1F8-421C-B9C9-1D756ECD66A7}"/>
              </a:ext>
            </a:extLst>
          </p:cNvPr>
          <p:cNvSpPr txBox="1">
            <a:spLocks/>
          </p:cNvSpPr>
          <p:nvPr/>
        </p:nvSpPr>
        <p:spPr>
          <a:xfrm>
            <a:off x="65358" y="382618"/>
            <a:ext cx="6614299" cy="1139018"/>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新御堂筋は、広域交通のハブ拠点である新大阪駅周辺エリアと新名神高速道路などの国土軸や大阪都心部を南北に結ぶ、大阪北部地域の主要な幹線道路であり、交通量が非常に多く渋滞など諸課題への対策が必要です。</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令和８年度は、新大阪周辺の開発などを踏まえつつ、渋滞解消や大規模更新、高速道路等との接続による利便性向上などの観点から、機能強化に向けた検討などに取り組みます。</a:t>
            </a:r>
          </a:p>
        </p:txBody>
      </p:sp>
      <p:grpSp>
        <p:nvGrpSpPr>
          <p:cNvPr id="50" name="グループ化 49">
            <a:extLst>
              <a:ext uri="{FF2B5EF4-FFF2-40B4-BE49-F238E27FC236}">
                <a16:creationId xmlns:a16="http://schemas.microsoft.com/office/drawing/2014/main" id="{D9F250E5-2BB5-4B34-B07D-9B121BE948D7}"/>
              </a:ext>
            </a:extLst>
          </p:cNvPr>
          <p:cNvGrpSpPr/>
          <p:nvPr/>
        </p:nvGrpSpPr>
        <p:grpSpPr>
          <a:xfrm>
            <a:off x="2146947" y="56456"/>
            <a:ext cx="1138037" cy="359608"/>
            <a:chOff x="-3316999" y="5093715"/>
            <a:chExt cx="1138037" cy="359608"/>
          </a:xfrm>
        </p:grpSpPr>
        <p:sp>
          <p:nvSpPr>
            <p:cNvPr id="56" name="AutoShape 33">
              <a:extLst>
                <a:ext uri="{FF2B5EF4-FFF2-40B4-BE49-F238E27FC236}">
                  <a16:creationId xmlns:a16="http://schemas.microsoft.com/office/drawing/2014/main" id="{91107EB9-07F2-4CF4-B939-1AB123A57134}"/>
                </a:ext>
              </a:extLst>
            </p:cNvPr>
            <p:cNvSpPr>
              <a:spLocks noChangeArrowheads="1"/>
            </p:cNvSpPr>
            <p:nvPr/>
          </p:nvSpPr>
          <p:spPr bwMode="auto">
            <a:xfrm>
              <a:off x="-3316999" y="5103967"/>
              <a:ext cx="1138037" cy="320675"/>
            </a:xfrm>
            <a:prstGeom prst="flowChartAlternateProcess">
              <a:avLst/>
            </a:prstGeom>
            <a:solidFill>
              <a:srgbClr val="548DD4"/>
            </a:solidFill>
            <a:ln w="38100">
              <a:solidFill>
                <a:srgbClr val="95B3D7"/>
              </a:solidFill>
              <a:miter lim="800000"/>
              <a:headEnd/>
              <a:tailEnd/>
            </a:ln>
            <a:effectLst>
              <a:outerShdw dist="28398" dir="3806097" algn="ctr" rotWithShape="0">
                <a:srgbClr val="243F60">
                  <a:alpha val="50000"/>
                </a:srgbClr>
              </a:outerShdw>
            </a:effectLst>
          </p:spPr>
          <p:txBody>
            <a:bodyPr vert="horz" wrap="square" lIns="74295" tIns="8890" rIns="74295" bIns="88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
          <p:nvSpPr>
            <p:cNvPr id="57" name="正方形/長方形 56">
              <a:extLst>
                <a:ext uri="{FF2B5EF4-FFF2-40B4-BE49-F238E27FC236}">
                  <a16:creationId xmlns:a16="http://schemas.microsoft.com/office/drawing/2014/main" id="{52A86C68-13BF-4EFF-87C9-892385E69719}"/>
                </a:ext>
              </a:extLst>
            </p:cNvPr>
            <p:cNvSpPr/>
            <p:nvPr/>
          </p:nvSpPr>
          <p:spPr>
            <a:xfrm>
              <a:off x="-3134287" y="5093715"/>
              <a:ext cx="726481"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rPr>
                <a:t>令和８年度</a:t>
              </a:r>
              <a:endParaRPr kumimoji="1" lang="ja-JP" altLang="ja-JP" sz="9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sp>
          <p:nvSpPr>
            <p:cNvPr id="58" name="正方形/長方形 57">
              <a:extLst>
                <a:ext uri="{FF2B5EF4-FFF2-40B4-BE49-F238E27FC236}">
                  <a16:creationId xmlns:a16="http://schemas.microsoft.com/office/drawing/2014/main" id="{65ACD969-C8FE-43C9-AAEE-FE2159C302E0}"/>
                </a:ext>
              </a:extLst>
            </p:cNvPr>
            <p:cNvSpPr/>
            <p:nvPr/>
          </p:nvSpPr>
          <p:spPr>
            <a:xfrm>
              <a:off x="-3195736" y="5222491"/>
              <a:ext cx="877163"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900" b="1"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rPr>
                <a:t>知事重点事業</a:t>
              </a:r>
              <a:endParaRPr kumimoji="1" lang="ja-JP" altLang="ja-JP" sz="900" b="0" i="0" u="none" strike="noStrike" kern="1200" cap="none" spc="0" normalizeH="0" baseline="0" noProof="0" dirty="0">
                <a:ln>
                  <a:noFill/>
                </a:ln>
                <a:solidFill>
                  <a:schemeClr val="bg1"/>
                </a:solidFill>
                <a:effectLst/>
                <a:uLnTx/>
                <a:uFillTx/>
                <a:latin typeface="Calibri"/>
                <a:ea typeface="ＭＳ Ｐゴシック" panose="020B0600070205080204" pitchFamily="50" charset="-128"/>
                <a:cs typeface="+mn-cs"/>
              </a:endParaRPr>
            </a:p>
          </p:txBody>
        </p:sp>
      </p:grpSp>
      <p:pic>
        <p:nvPicPr>
          <p:cNvPr id="59" name="図 58">
            <a:extLst>
              <a:ext uri="{FF2B5EF4-FFF2-40B4-BE49-F238E27FC236}">
                <a16:creationId xmlns:a16="http://schemas.microsoft.com/office/drawing/2014/main" id="{A66708DA-BCCE-48D5-98EB-CD97BFA16B99}"/>
              </a:ext>
            </a:extLst>
          </p:cNvPr>
          <p:cNvPicPr/>
          <p:nvPr/>
        </p:nvPicPr>
        <p:blipFill rotWithShape="1">
          <a:blip r:embed="rId8" cstate="print">
            <a:extLst>
              <a:ext uri="{28A0092B-C50C-407E-A947-70E740481C1C}">
                <a14:useLocalDpi xmlns:a14="http://schemas.microsoft.com/office/drawing/2010/main" val="0"/>
              </a:ext>
            </a:extLst>
          </a:blip>
          <a:srcRect l="22541" r="15407"/>
          <a:stretch/>
        </p:blipFill>
        <p:spPr bwMode="auto">
          <a:xfrm>
            <a:off x="115881" y="1715260"/>
            <a:ext cx="3457135" cy="2817237"/>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61" name="タイトル 1">
            <a:extLst>
              <a:ext uri="{FF2B5EF4-FFF2-40B4-BE49-F238E27FC236}">
                <a16:creationId xmlns:a16="http://schemas.microsoft.com/office/drawing/2014/main" id="{3A590CCC-942D-4697-A1FB-D7FCB2BF6F32}"/>
              </a:ext>
            </a:extLst>
          </p:cNvPr>
          <p:cNvSpPr txBox="1">
            <a:spLocks/>
          </p:cNvSpPr>
          <p:nvPr/>
        </p:nvSpPr>
        <p:spPr>
          <a:xfrm>
            <a:off x="4359658" y="4604553"/>
            <a:ext cx="1550691" cy="295015"/>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新御堂筋の交通状況</a:t>
            </a:r>
          </a:p>
        </p:txBody>
      </p:sp>
      <p:pic>
        <p:nvPicPr>
          <p:cNvPr id="2" name="図 1">
            <a:extLst>
              <a:ext uri="{FF2B5EF4-FFF2-40B4-BE49-F238E27FC236}">
                <a16:creationId xmlns:a16="http://schemas.microsoft.com/office/drawing/2014/main" id="{F14E9E88-3416-4E56-AC54-82DF54C6609C}"/>
              </a:ext>
            </a:extLst>
          </p:cNvPr>
          <p:cNvPicPr>
            <a:picLocks noChangeAspect="1"/>
          </p:cNvPicPr>
          <p:nvPr/>
        </p:nvPicPr>
        <p:blipFill rotWithShape="1">
          <a:blip r:embed="rId9"/>
          <a:srcRect r="15982"/>
          <a:stretch/>
        </p:blipFill>
        <p:spPr>
          <a:xfrm>
            <a:off x="3644270" y="1717719"/>
            <a:ext cx="3163321" cy="2823786"/>
          </a:xfrm>
          <a:prstGeom prst="rect">
            <a:avLst/>
          </a:prstGeom>
        </p:spPr>
      </p:pic>
      <p:sp>
        <p:nvSpPr>
          <p:cNvPr id="63" name="楕円 62">
            <a:extLst>
              <a:ext uri="{FF2B5EF4-FFF2-40B4-BE49-F238E27FC236}">
                <a16:creationId xmlns:a16="http://schemas.microsoft.com/office/drawing/2014/main" id="{74F5B431-DA00-4432-8112-253025476D10}"/>
              </a:ext>
            </a:extLst>
          </p:cNvPr>
          <p:cNvSpPr/>
          <p:nvPr/>
        </p:nvSpPr>
        <p:spPr>
          <a:xfrm>
            <a:off x="6093296" y="3545527"/>
            <a:ext cx="67166" cy="65816"/>
          </a:xfrm>
          <a:prstGeom prst="ellipse">
            <a:avLst/>
          </a:prstGeom>
          <a:solidFill>
            <a:schemeClr val="bg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64" name="楕円 63">
            <a:extLst>
              <a:ext uri="{FF2B5EF4-FFF2-40B4-BE49-F238E27FC236}">
                <a16:creationId xmlns:a16="http://schemas.microsoft.com/office/drawing/2014/main" id="{37B86E41-36A1-49F7-96E7-4D1A0100222F}"/>
              </a:ext>
            </a:extLst>
          </p:cNvPr>
          <p:cNvSpPr/>
          <p:nvPr/>
        </p:nvSpPr>
        <p:spPr>
          <a:xfrm>
            <a:off x="6049945" y="3465668"/>
            <a:ext cx="67166" cy="65816"/>
          </a:xfrm>
          <a:prstGeom prst="ellipse">
            <a:avLst/>
          </a:prstGeom>
          <a:solidFill>
            <a:schemeClr val="bg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65" name="楕円 64">
            <a:extLst>
              <a:ext uri="{FF2B5EF4-FFF2-40B4-BE49-F238E27FC236}">
                <a16:creationId xmlns:a16="http://schemas.microsoft.com/office/drawing/2014/main" id="{81DFC82E-2167-442B-A57E-43AF4D495C3E}"/>
              </a:ext>
            </a:extLst>
          </p:cNvPr>
          <p:cNvSpPr/>
          <p:nvPr/>
        </p:nvSpPr>
        <p:spPr>
          <a:xfrm>
            <a:off x="4827256" y="3788272"/>
            <a:ext cx="67166" cy="65816"/>
          </a:xfrm>
          <a:prstGeom prst="ellipse">
            <a:avLst/>
          </a:prstGeom>
          <a:solidFill>
            <a:schemeClr val="bg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66" name="楕円 65">
            <a:extLst>
              <a:ext uri="{FF2B5EF4-FFF2-40B4-BE49-F238E27FC236}">
                <a16:creationId xmlns:a16="http://schemas.microsoft.com/office/drawing/2014/main" id="{AC01AD0A-0FFB-48AF-B198-503D28CA814D}"/>
              </a:ext>
            </a:extLst>
          </p:cNvPr>
          <p:cNvSpPr/>
          <p:nvPr/>
        </p:nvSpPr>
        <p:spPr>
          <a:xfrm>
            <a:off x="5192347" y="3578435"/>
            <a:ext cx="67166" cy="65816"/>
          </a:xfrm>
          <a:prstGeom prst="ellipse">
            <a:avLst/>
          </a:prstGeom>
          <a:solidFill>
            <a:schemeClr val="bg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67" name="楕円 66">
            <a:extLst>
              <a:ext uri="{FF2B5EF4-FFF2-40B4-BE49-F238E27FC236}">
                <a16:creationId xmlns:a16="http://schemas.microsoft.com/office/drawing/2014/main" id="{B1705642-AE67-47E2-BF66-E9FA96104244}"/>
              </a:ext>
            </a:extLst>
          </p:cNvPr>
          <p:cNvSpPr/>
          <p:nvPr/>
        </p:nvSpPr>
        <p:spPr>
          <a:xfrm>
            <a:off x="4402433" y="3729982"/>
            <a:ext cx="81257" cy="65816"/>
          </a:xfrm>
          <a:prstGeom prst="ellipse">
            <a:avLst/>
          </a:prstGeom>
          <a:solidFill>
            <a:schemeClr val="bg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68" name="楕円 67">
            <a:extLst>
              <a:ext uri="{FF2B5EF4-FFF2-40B4-BE49-F238E27FC236}">
                <a16:creationId xmlns:a16="http://schemas.microsoft.com/office/drawing/2014/main" id="{079C011C-EF1E-4B29-B55A-D01D689287EF}"/>
              </a:ext>
            </a:extLst>
          </p:cNvPr>
          <p:cNvSpPr/>
          <p:nvPr/>
        </p:nvSpPr>
        <p:spPr>
          <a:xfrm>
            <a:off x="4509120" y="3996580"/>
            <a:ext cx="72008" cy="65816"/>
          </a:xfrm>
          <a:prstGeom prst="ellipse">
            <a:avLst/>
          </a:prstGeom>
          <a:solidFill>
            <a:schemeClr val="bg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69" name="楕円 68">
            <a:extLst>
              <a:ext uri="{FF2B5EF4-FFF2-40B4-BE49-F238E27FC236}">
                <a16:creationId xmlns:a16="http://schemas.microsoft.com/office/drawing/2014/main" id="{74343615-B107-4D71-BBDD-9C287C1254AA}"/>
              </a:ext>
            </a:extLst>
          </p:cNvPr>
          <p:cNvSpPr/>
          <p:nvPr/>
        </p:nvSpPr>
        <p:spPr>
          <a:xfrm>
            <a:off x="3763770" y="4067863"/>
            <a:ext cx="67166" cy="65816"/>
          </a:xfrm>
          <a:prstGeom prst="ellipse">
            <a:avLst/>
          </a:prstGeom>
          <a:solidFill>
            <a:schemeClr val="bg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70" name="楕円 69">
            <a:extLst>
              <a:ext uri="{FF2B5EF4-FFF2-40B4-BE49-F238E27FC236}">
                <a16:creationId xmlns:a16="http://schemas.microsoft.com/office/drawing/2014/main" id="{DE109029-B164-448F-B179-422788039394}"/>
              </a:ext>
            </a:extLst>
          </p:cNvPr>
          <p:cNvSpPr/>
          <p:nvPr/>
        </p:nvSpPr>
        <p:spPr>
          <a:xfrm>
            <a:off x="4176645" y="4188101"/>
            <a:ext cx="67166" cy="65816"/>
          </a:xfrm>
          <a:prstGeom prst="ellipse">
            <a:avLst/>
          </a:prstGeom>
          <a:solidFill>
            <a:schemeClr val="bg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71" name="楕円 70">
            <a:extLst>
              <a:ext uri="{FF2B5EF4-FFF2-40B4-BE49-F238E27FC236}">
                <a16:creationId xmlns:a16="http://schemas.microsoft.com/office/drawing/2014/main" id="{E747E0C7-74D8-4B52-BE83-75402624AE3E}"/>
              </a:ext>
            </a:extLst>
          </p:cNvPr>
          <p:cNvSpPr/>
          <p:nvPr/>
        </p:nvSpPr>
        <p:spPr>
          <a:xfrm>
            <a:off x="3797353" y="4412488"/>
            <a:ext cx="67166" cy="65816"/>
          </a:xfrm>
          <a:prstGeom prst="ellipse">
            <a:avLst/>
          </a:prstGeom>
          <a:solidFill>
            <a:schemeClr val="bg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72" name="楕円 71">
            <a:extLst>
              <a:ext uri="{FF2B5EF4-FFF2-40B4-BE49-F238E27FC236}">
                <a16:creationId xmlns:a16="http://schemas.microsoft.com/office/drawing/2014/main" id="{FDA910D7-98BC-4AD1-B0BF-4EA88693A4D6}"/>
              </a:ext>
            </a:extLst>
          </p:cNvPr>
          <p:cNvSpPr/>
          <p:nvPr/>
        </p:nvSpPr>
        <p:spPr>
          <a:xfrm>
            <a:off x="3864519" y="3729982"/>
            <a:ext cx="67166" cy="65816"/>
          </a:xfrm>
          <a:prstGeom prst="ellipse">
            <a:avLst/>
          </a:prstGeom>
          <a:solidFill>
            <a:schemeClr val="bg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73" name="楕円 72">
            <a:extLst>
              <a:ext uri="{FF2B5EF4-FFF2-40B4-BE49-F238E27FC236}">
                <a16:creationId xmlns:a16="http://schemas.microsoft.com/office/drawing/2014/main" id="{2366C19A-15D3-40AC-8F9E-C3628806A5E9}"/>
              </a:ext>
            </a:extLst>
          </p:cNvPr>
          <p:cNvSpPr/>
          <p:nvPr/>
        </p:nvSpPr>
        <p:spPr>
          <a:xfrm>
            <a:off x="3931685" y="3495356"/>
            <a:ext cx="67166" cy="65816"/>
          </a:xfrm>
          <a:prstGeom prst="ellipse">
            <a:avLst/>
          </a:prstGeom>
          <a:solidFill>
            <a:schemeClr val="bg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74" name="楕円 73">
            <a:extLst>
              <a:ext uri="{FF2B5EF4-FFF2-40B4-BE49-F238E27FC236}">
                <a16:creationId xmlns:a16="http://schemas.microsoft.com/office/drawing/2014/main" id="{B55A6307-8185-4B9E-A134-2B3133205C17}"/>
              </a:ext>
            </a:extLst>
          </p:cNvPr>
          <p:cNvSpPr/>
          <p:nvPr/>
        </p:nvSpPr>
        <p:spPr>
          <a:xfrm>
            <a:off x="3644269" y="3539804"/>
            <a:ext cx="67166" cy="65816"/>
          </a:xfrm>
          <a:prstGeom prst="ellipse">
            <a:avLst/>
          </a:prstGeom>
          <a:solidFill>
            <a:schemeClr val="bg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75" name="楕円 74">
            <a:extLst>
              <a:ext uri="{FF2B5EF4-FFF2-40B4-BE49-F238E27FC236}">
                <a16:creationId xmlns:a16="http://schemas.microsoft.com/office/drawing/2014/main" id="{D837CB54-7406-40A7-BE3B-4CEDE7FD0B60}"/>
              </a:ext>
            </a:extLst>
          </p:cNvPr>
          <p:cNvSpPr/>
          <p:nvPr/>
        </p:nvSpPr>
        <p:spPr>
          <a:xfrm>
            <a:off x="4615378" y="3390319"/>
            <a:ext cx="67166" cy="65816"/>
          </a:xfrm>
          <a:prstGeom prst="ellipse">
            <a:avLst/>
          </a:prstGeom>
          <a:solidFill>
            <a:schemeClr val="bg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76" name="楕円 75">
            <a:extLst>
              <a:ext uri="{FF2B5EF4-FFF2-40B4-BE49-F238E27FC236}">
                <a16:creationId xmlns:a16="http://schemas.microsoft.com/office/drawing/2014/main" id="{B9D7C2C5-C320-4BEB-AE85-7843FD22593C}"/>
              </a:ext>
            </a:extLst>
          </p:cNvPr>
          <p:cNvSpPr/>
          <p:nvPr/>
        </p:nvSpPr>
        <p:spPr>
          <a:xfrm>
            <a:off x="4451556" y="3244948"/>
            <a:ext cx="67166" cy="65816"/>
          </a:xfrm>
          <a:prstGeom prst="ellipse">
            <a:avLst/>
          </a:prstGeom>
          <a:solidFill>
            <a:schemeClr val="bg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77" name="楕円 76">
            <a:extLst>
              <a:ext uri="{FF2B5EF4-FFF2-40B4-BE49-F238E27FC236}">
                <a16:creationId xmlns:a16="http://schemas.microsoft.com/office/drawing/2014/main" id="{6F3AD147-04A6-42C5-B51E-4A647569439E}"/>
              </a:ext>
            </a:extLst>
          </p:cNvPr>
          <p:cNvSpPr/>
          <p:nvPr/>
        </p:nvSpPr>
        <p:spPr>
          <a:xfrm>
            <a:off x="4677496" y="3155693"/>
            <a:ext cx="67166" cy="65816"/>
          </a:xfrm>
          <a:prstGeom prst="ellipse">
            <a:avLst/>
          </a:prstGeom>
          <a:solidFill>
            <a:schemeClr val="bg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78" name="楕円 77">
            <a:extLst>
              <a:ext uri="{FF2B5EF4-FFF2-40B4-BE49-F238E27FC236}">
                <a16:creationId xmlns:a16="http://schemas.microsoft.com/office/drawing/2014/main" id="{50EF47FC-29AE-45D1-905C-8EDDE1C55D81}"/>
              </a:ext>
            </a:extLst>
          </p:cNvPr>
          <p:cNvSpPr/>
          <p:nvPr/>
        </p:nvSpPr>
        <p:spPr>
          <a:xfrm>
            <a:off x="4924862" y="3058062"/>
            <a:ext cx="67166" cy="65816"/>
          </a:xfrm>
          <a:prstGeom prst="ellipse">
            <a:avLst/>
          </a:prstGeom>
          <a:solidFill>
            <a:schemeClr val="bg1">
              <a:lumMod val="7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220563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テキスト ボックス 49"/>
          <p:cNvSpPr txBox="1"/>
          <p:nvPr/>
        </p:nvSpPr>
        <p:spPr>
          <a:xfrm>
            <a:off x="57971" y="50810"/>
            <a:ext cx="3547841" cy="352489"/>
          </a:xfrm>
          <a:prstGeom prst="rect">
            <a:avLst/>
          </a:prstGeom>
          <a:solidFill>
            <a:schemeClr val="accent1">
              <a:lumMod val="20000"/>
              <a:lumOff val="80000"/>
            </a:schemeClr>
          </a:solidFill>
          <a:ln w="38100" cmpd="dbl">
            <a:solidFill>
              <a:srgbClr val="0000FF"/>
            </a:solidFill>
          </a:ln>
        </p:spPr>
        <p:txBody>
          <a:bodyPr wrap="square" tIns="90000" rtlCol="0" anchor="ctr">
            <a:spAutoFit/>
          </a:bodyPr>
          <a:lstStyle/>
          <a:p>
            <a:pPr>
              <a:defRPr/>
            </a:pPr>
            <a:r>
              <a:rPr kumimoji="1" lang="ja-JP" altLang="en-US" sz="14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利用しやすい高速道路料金体系の実現　　</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下矢印 50"/>
          <p:cNvSpPr/>
          <p:nvPr/>
        </p:nvSpPr>
        <p:spPr>
          <a:xfrm>
            <a:off x="922681" y="5906408"/>
            <a:ext cx="1277020" cy="127962"/>
          </a:xfrm>
          <a:prstGeom prst="downArrow">
            <a:avLst>
              <a:gd name="adj1" fmla="val 50000"/>
              <a:gd name="adj2" fmla="val 100000"/>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2" name="正方形/長方形 51"/>
          <p:cNvSpPr/>
          <p:nvPr/>
        </p:nvSpPr>
        <p:spPr>
          <a:xfrm>
            <a:off x="15818" y="6108880"/>
            <a:ext cx="3093893" cy="247216"/>
          </a:xfrm>
          <a:prstGeom prst="rect">
            <a:avLst/>
          </a:prstGeom>
          <a:solidFill>
            <a:schemeClr val="bg1"/>
          </a:solidFill>
          <a:ln w="3175">
            <a:solidFill>
              <a:schemeClr val="bg1">
                <a:lumMod val="65000"/>
              </a:schemeClr>
            </a:solidFill>
          </a:ln>
          <a:effectLst>
            <a:outerShdw blurRad="50800" dist="889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第１ステップ（平成</a:t>
            </a:r>
            <a:r>
              <a:rPr lang="en-US" altLang="ja-JP" sz="1200" b="1" dirty="0">
                <a:solidFill>
                  <a:prstClr val="black"/>
                </a:solidFill>
                <a:latin typeface="ＭＳ Ｐゴシック" panose="020B0600070205080204" pitchFamily="50" charset="-128"/>
                <a:ea typeface="ＭＳ Ｐゴシック" panose="020B0600070205080204" pitchFamily="50" charset="-128"/>
              </a:rPr>
              <a:t>29</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年６月３日以降）</a:t>
            </a:r>
            <a:endParaRPr kumimoji="1" lang="ja-JP" altLang="en-US" sz="1200" b="1" i="0" u="none" strike="noStrike" kern="1200" cap="none" spc="0" normalizeH="0" baseline="30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3" name="正方形/長方形 52"/>
          <p:cNvSpPr/>
          <p:nvPr/>
        </p:nvSpPr>
        <p:spPr>
          <a:xfrm>
            <a:off x="26159" y="4967429"/>
            <a:ext cx="3083551" cy="247216"/>
          </a:xfrm>
          <a:prstGeom prst="rect">
            <a:avLst/>
          </a:prstGeom>
          <a:solidFill>
            <a:schemeClr val="bg1"/>
          </a:solidFill>
          <a:ln w="3175">
            <a:solidFill>
              <a:schemeClr val="bg1">
                <a:lumMod val="65000"/>
              </a:schemeClr>
            </a:solidFill>
          </a:ln>
          <a:effectLst>
            <a:outerShdw blurRad="50800" dist="889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平成</a:t>
            </a:r>
            <a:r>
              <a:rPr lang="en-US" altLang="ja-JP" sz="1200" b="1" dirty="0">
                <a:solidFill>
                  <a:prstClr val="black"/>
                </a:solidFill>
                <a:latin typeface="ＭＳ Ｐゴシック" panose="020B0600070205080204" pitchFamily="50" charset="-128"/>
                <a:ea typeface="ＭＳ Ｐゴシック" panose="020B0600070205080204" pitchFamily="50" charset="-128"/>
              </a:rPr>
              <a:t>29</a:t>
            </a: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年６月３日以前の料金体系</a:t>
            </a:r>
          </a:p>
        </p:txBody>
      </p:sp>
      <p:sp>
        <p:nvSpPr>
          <p:cNvPr id="54" name="正方形/長方形 53"/>
          <p:cNvSpPr/>
          <p:nvPr/>
        </p:nvSpPr>
        <p:spPr>
          <a:xfrm>
            <a:off x="57971" y="5245936"/>
            <a:ext cx="3125078" cy="630173"/>
          </a:xfrm>
          <a:prstGeom prst="rect">
            <a:avLst/>
          </a:prstGeom>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・ＮＥＸＣＯ、阪神高速、道路公社と３つの運営主体</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・距離料金、区間料金、均一料金と様々な料金体系</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⇒複雑で利用しにくい</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5" name="正方形/長方形 54"/>
          <p:cNvSpPr/>
          <p:nvPr/>
        </p:nvSpPr>
        <p:spPr>
          <a:xfrm>
            <a:off x="-30325" y="6337728"/>
            <a:ext cx="3495313" cy="150868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阪神高速</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0" marR="0" lvl="0" indent="0" algn="l" defTabSz="914400" rtl="0" eaLnBrk="1" fontAlgn="auto" latinLnBrk="0" hangingPunct="1">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・対距離料金の</a:t>
            </a:r>
            <a:r>
              <a:rPr kumimoji="1" lang="ja-JP" altLang="en-US" sz="1050" i="0" u="none" strike="noStrike" kern="1200" cap="none" spc="0" normalizeH="0" baseline="0" noProof="0" dirty="0">
                <a:ln>
                  <a:noFill/>
                </a:ln>
                <a:effectLst/>
                <a:uLnTx/>
                <a:uFillTx/>
                <a:latin typeface="Calibri"/>
                <a:ea typeface="ＭＳ Ｐゴシック" panose="020B0600070205080204" pitchFamily="50" charset="-128"/>
                <a:cs typeface="+mn-cs"/>
              </a:rPr>
              <a:t>導入</a:t>
            </a:r>
            <a:r>
              <a:rPr lang="ja-JP" altLang="en-US" sz="1050" b="0" dirty="0">
                <a:solidFill>
                  <a:prstClr val="black"/>
                </a:solidFill>
                <a:latin typeface="Calibri"/>
                <a:ea typeface="ＭＳ Ｐゴシック" panose="020B0600070205080204" pitchFamily="50" charset="-128"/>
              </a:rPr>
              <a:t> </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（激変緩和措置として上限料金を</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spcBef>
                <a:spcPts val="0"/>
              </a:spcBef>
              <a:spcAft>
                <a:spcPts val="0"/>
              </a:spcAft>
              <a:buClrTx/>
              <a:buSzTx/>
              <a:buFontTx/>
              <a:buNone/>
              <a:tabLst/>
              <a:defRPr/>
            </a:pPr>
            <a:r>
              <a:rPr lang="ja-JP" altLang="en-US" sz="1050" dirty="0">
                <a:solidFill>
                  <a:prstClr val="black"/>
                </a:solidFill>
                <a:latin typeface="Calibri"/>
                <a:ea typeface="ＭＳ Ｐゴシック" panose="020B0600070205080204" pitchFamily="50" charset="-128"/>
              </a:rPr>
              <a:t>　</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1,320</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円に設定　 </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05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rPr>
              <a:t>普通車の場合</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・経路によらない同一料金の</a:t>
            </a:r>
            <a:r>
              <a:rPr kumimoji="1" lang="ja-JP" altLang="en-US" sz="1050" i="0" u="none" strike="noStrike" kern="1200" cap="none" spc="0" normalizeH="0" baseline="0" noProof="0" dirty="0">
                <a:ln>
                  <a:noFill/>
                </a:ln>
                <a:effectLst/>
                <a:uLnTx/>
                <a:uFillTx/>
                <a:latin typeface="Calibri"/>
                <a:ea typeface="ＭＳ Ｐゴシック" panose="020B0600070205080204" pitchFamily="50" charset="-128"/>
                <a:cs typeface="+mn-cs"/>
              </a:rPr>
              <a:t>導入</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（都心流入割引の導入） </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道路公社</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0" marR="0" lvl="0" indent="0" algn="l" defTabSz="914400" rtl="0" eaLnBrk="1" fontAlgn="auto" latinLnBrk="0" hangingPunct="1">
              <a:spcBef>
                <a:spcPts val="0"/>
              </a:spcBef>
              <a:spcAft>
                <a:spcPts val="0"/>
              </a:spcAft>
              <a:buClrTx/>
              <a:buSzTx/>
              <a:buFontTx/>
              <a:buNone/>
              <a:tabLst/>
              <a:defRPr/>
            </a:pPr>
            <a:r>
              <a:rPr lang="ja-JP" altLang="en-US" sz="1050" dirty="0">
                <a:solidFill>
                  <a:prstClr val="black"/>
                </a:solidFill>
                <a:latin typeface="Calibri"/>
                <a:ea typeface="ＭＳ Ｐゴシック" panose="020B0600070205080204" pitchFamily="50" charset="-128"/>
              </a:rPr>
              <a:t>・</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路線の移管　（堺泉北道路・南阪奈道路・</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第二阪奈道路）</a:t>
            </a:r>
            <a:endPar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6" name="正方形/長方形 55"/>
          <p:cNvSpPr/>
          <p:nvPr/>
        </p:nvSpPr>
        <p:spPr>
          <a:xfrm>
            <a:off x="183202" y="1518045"/>
            <a:ext cx="3158863" cy="276999"/>
          </a:xfrm>
          <a:prstGeom prst="rect">
            <a:avLst/>
          </a:prstGeom>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1" dirty="0">
                <a:latin typeface="ＭＳ Ｐゴシック" panose="020B0600070205080204" pitchFamily="50" charset="-128"/>
                <a:ea typeface="ＭＳ Ｐゴシック" panose="020B0600070205080204" pitchFamily="50" charset="-128"/>
              </a:rPr>
              <a:t>（例）経路によらない料金設定のイメージ</a:t>
            </a:r>
            <a:endParaRPr kumimoji="1" lang="ja-JP" altLang="en-US" sz="12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p:txBody>
      </p:sp>
      <p:sp>
        <p:nvSpPr>
          <p:cNvPr id="58" name="正方形/長方形 57"/>
          <p:cNvSpPr/>
          <p:nvPr/>
        </p:nvSpPr>
        <p:spPr>
          <a:xfrm>
            <a:off x="-30325" y="8942592"/>
            <a:ext cx="5164648" cy="30963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ja-JP" altLang="en-US" sz="1050" b="0" i="0" kern="1200" cap="none" spc="0" normalizeH="0" baseline="0" noProof="0" dirty="0">
              <a:ln>
                <a:noFill/>
              </a:ln>
              <a:effectLst/>
              <a:uLnTx/>
              <a:uFillTx/>
              <a:latin typeface="Calibri"/>
              <a:ea typeface="ＭＳ Ｐゴシック" panose="020B0600070205080204" pitchFamily="50" charset="-128"/>
              <a:cs typeface="+mn-cs"/>
            </a:endParaRPr>
          </a:p>
        </p:txBody>
      </p:sp>
      <p:sp>
        <p:nvSpPr>
          <p:cNvPr id="1090" name="正方形/長方形 1089">
            <a:extLst>
              <a:ext uri="{FF2B5EF4-FFF2-40B4-BE49-F238E27FC236}">
                <a16:creationId xmlns:a16="http://schemas.microsoft.com/office/drawing/2014/main" id="{6A88AF10-E75C-446B-ADDB-EADBBF916F91}"/>
              </a:ext>
            </a:extLst>
          </p:cNvPr>
          <p:cNvSpPr/>
          <p:nvPr/>
        </p:nvSpPr>
        <p:spPr>
          <a:xfrm>
            <a:off x="-5982" y="8079179"/>
            <a:ext cx="5517232" cy="126630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阪神高速</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・対距離料金の</a:t>
            </a:r>
            <a:r>
              <a:rPr kumimoji="1" lang="ja-JP" altLang="en-US" sz="105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rPr>
              <a:t>推進</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（上限料金を</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1,320</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円から</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1,950</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円に見直し　</a:t>
            </a:r>
            <a:r>
              <a:rPr kumimoji="1" lang="en-US" altLang="ja-JP" sz="105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rPr>
              <a:t>※</a:t>
            </a:r>
            <a:r>
              <a:rPr kumimoji="1" lang="ja-JP" altLang="en-US" sz="105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rPr>
              <a:t>普通車の場合</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a:t>
            </a:r>
            <a:endPar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050" dirty="0">
                <a:solidFill>
                  <a:prstClr val="black"/>
                </a:solidFill>
                <a:latin typeface="ＭＳ Ｐゴシック" panose="020B0600070205080204" pitchFamily="50" charset="-128"/>
                <a:ea typeface="ＭＳ Ｐゴシック" panose="020B0600070205080204" pitchFamily="50" charset="-128"/>
              </a:rPr>
              <a:t>・経路によらない同一料金の</a:t>
            </a:r>
            <a:r>
              <a:rPr lang="ja-JP" altLang="en-US" sz="1050" dirty="0">
                <a:latin typeface="ＭＳ Ｐゴシック" panose="020B0600070205080204" pitchFamily="50" charset="-128"/>
                <a:ea typeface="ＭＳ Ｐゴシック" panose="020B0600070205080204" pitchFamily="50" charset="-128"/>
              </a:rPr>
              <a:t>拡大</a:t>
            </a:r>
            <a:r>
              <a:rPr lang="ja-JP" altLang="en-US" sz="1050" dirty="0">
                <a:solidFill>
                  <a:prstClr val="black"/>
                </a:solidFill>
                <a:latin typeface="ＭＳ Ｐゴシック" panose="020B0600070205080204" pitchFamily="50" charset="-128"/>
                <a:ea typeface="ＭＳ Ｐゴシック" panose="020B0600070205080204" pitchFamily="50" charset="-128"/>
              </a:rPr>
              <a:t>（都心迂回割引の導入）</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20" name="正方形/長方形 619">
            <a:extLst>
              <a:ext uri="{FF2B5EF4-FFF2-40B4-BE49-F238E27FC236}">
                <a16:creationId xmlns:a16="http://schemas.microsoft.com/office/drawing/2014/main" id="{461033A2-FA6E-49C8-9666-3D1959EECC5D}"/>
              </a:ext>
            </a:extLst>
          </p:cNvPr>
          <p:cNvSpPr/>
          <p:nvPr/>
        </p:nvSpPr>
        <p:spPr>
          <a:xfrm>
            <a:off x="15817" y="7859044"/>
            <a:ext cx="3093893" cy="247216"/>
          </a:xfrm>
          <a:prstGeom prst="rect">
            <a:avLst/>
          </a:prstGeom>
          <a:solidFill>
            <a:schemeClr val="bg1"/>
          </a:solidFill>
          <a:ln w="3175">
            <a:solidFill>
              <a:schemeClr val="bg1">
                <a:lumMod val="65000"/>
              </a:schemeClr>
            </a:solidFill>
          </a:ln>
          <a:effectLst>
            <a:outerShdw blurRad="50800" dist="889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第２ステップ（令和６年６月１日以降）</a:t>
            </a:r>
            <a:endParaRPr kumimoji="1" lang="ja-JP" altLang="en-US" sz="1200" b="1" i="0" u="none" strike="noStrike" kern="1200" cap="none" spc="0" normalizeH="0" baseline="30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21" name="正方形/長方形 620">
            <a:extLst>
              <a:ext uri="{FF2B5EF4-FFF2-40B4-BE49-F238E27FC236}">
                <a16:creationId xmlns:a16="http://schemas.microsoft.com/office/drawing/2014/main" id="{F8F3617F-269D-40E5-AAC3-B2019BE32F39}"/>
              </a:ext>
            </a:extLst>
          </p:cNvPr>
          <p:cNvSpPr/>
          <p:nvPr/>
        </p:nvSpPr>
        <p:spPr>
          <a:xfrm>
            <a:off x="17129" y="9079130"/>
            <a:ext cx="3092582" cy="243342"/>
          </a:xfrm>
          <a:prstGeom prst="rect">
            <a:avLst/>
          </a:prstGeom>
          <a:solidFill>
            <a:schemeClr val="bg1"/>
          </a:solidFill>
          <a:ln w="3175">
            <a:solidFill>
              <a:schemeClr val="bg1">
                <a:lumMod val="65000"/>
              </a:schemeClr>
            </a:solidFill>
          </a:ln>
          <a:effectLst>
            <a:outerShdw blurRad="50800" dist="889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＜将来像＞より利用しやすい料金体系の実現</a:t>
            </a:r>
            <a:endParaRPr kumimoji="1" lang="ja-JP" altLang="en-US" sz="1200" b="1" i="0" u="none" strike="noStrike" kern="1200" cap="none" spc="0" normalizeH="0" baseline="30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22" name="正方形/長方形 621">
            <a:extLst>
              <a:ext uri="{FF2B5EF4-FFF2-40B4-BE49-F238E27FC236}">
                <a16:creationId xmlns:a16="http://schemas.microsoft.com/office/drawing/2014/main" id="{B6A336B7-F75D-402D-A3DE-8FE037F5ED4C}"/>
              </a:ext>
            </a:extLst>
          </p:cNvPr>
          <p:cNvSpPr/>
          <p:nvPr/>
        </p:nvSpPr>
        <p:spPr>
          <a:xfrm>
            <a:off x="-27385" y="9359195"/>
            <a:ext cx="5164648" cy="57708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050" b="0" i="0" kern="1200" cap="none" spc="0" normalizeH="0" baseline="0" noProof="0" dirty="0">
                <a:ln>
                  <a:noFill/>
                </a:ln>
                <a:effectLst/>
                <a:uLnTx/>
                <a:uFillTx/>
                <a:latin typeface="Calibri"/>
                <a:ea typeface="ＭＳ Ｐゴシック" panose="020B0600070205080204" pitchFamily="50" charset="-128"/>
                <a:cs typeface="+mn-cs"/>
              </a:rPr>
              <a:t>・管理主体の統一を進め、継ぎ目のない料金体系の導入</a:t>
            </a:r>
            <a:endParaRPr kumimoji="1" lang="en-US" altLang="ja-JP" sz="1050" b="0" i="0" kern="1200" cap="none" spc="0" normalizeH="0" baseline="0" noProof="0" dirty="0">
              <a:ln>
                <a:noFill/>
              </a:ln>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Calibri"/>
                <a:ea typeface="ＭＳ Ｐゴシック" panose="020B0600070205080204" pitchFamily="50" charset="-128"/>
                <a:cs typeface="+mn-cs"/>
              </a:rPr>
              <a:t>・道路ネットワーク整備の進展に合わせた、渋滞を緩和し利用しやすい料金体系の導入</a:t>
            </a:r>
            <a:endParaRPr kumimoji="1" lang="en-US" altLang="ja-JP" sz="1050" b="0" i="0" u="none" strike="noStrike" kern="1200" cap="none" spc="0" normalizeH="0" baseline="0" noProof="0" dirty="0">
              <a:ln>
                <a:noFill/>
              </a:ln>
              <a:effectLst/>
              <a:uLnTx/>
              <a:uFillTx/>
              <a:latin typeface="Calibri"/>
              <a:ea typeface="ＭＳ Ｐゴシック" panose="020B0600070205080204" pitchFamily="50" charset="-128"/>
              <a:cs typeface="+mn-cs"/>
            </a:endParaRPr>
          </a:p>
        </p:txBody>
      </p:sp>
      <p:sp>
        <p:nvSpPr>
          <p:cNvPr id="21" name="下矢印 50">
            <a:extLst>
              <a:ext uri="{FF2B5EF4-FFF2-40B4-BE49-F238E27FC236}">
                <a16:creationId xmlns:a16="http://schemas.microsoft.com/office/drawing/2014/main" id="{630F3A25-FF60-496C-9C21-821D773CAE02}"/>
              </a:ext>
            </a:extLst>
          </p:cNvPr>
          <p:cNvSpPr/>
          <p:nvPr/>
        </p:nvSpPr>
        <p:spPr>
          <a:xfrm>
            <a:off x="922681" y="7656868"/>
            <a:ext cx="1277020" cy="127962"/>
          </a:xfrm>
          <a:prstGeom prst="downArrow">
            <a:avLst>
              <a:gd name="adj1" fmla="val 50000"/>
              <a:gd name="adj2" fmla="val 100000"/>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 name="下矢印 50">
            <a:extLst>
              <a:ext uri="{FF2B5EF4-FFF2-40B4-BE49-F238E27FC236}">
                <a16:creationId xmlns:a16="http://schemas.microsoft.com/office/drawing/2014/main" id="{CFFDC410-32C5-4ECB-84CA-7290C92EB5AC}"/>
              </a:ext>
            </a:extLst>
          </p:cNvPr>
          <p:cNvSpPr/>
          <p:nvPr/>
        </p:nvSpPr>
        <p:spPr>
          <a:xfrm>
            <a:off x="922681" y="8912286"/>
            <a:ext cx="1277020" cy="127962"/>
          </a:xfrm>
          <a:prstGeom prst="downArrow">
            <a:avLst>
              <a:gd name="adj1" fmla="val 50000"/>
              <a:gd name="adj2" fmla="val 100000"/>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23" name="グループ化 22">
            <a:extLst>
              <a:ext uri="{FF2B5EF4-FFF2-40B4-BE49-F238E27FC236}">
                <a16:creationId xmlns:a16="http://schemas.microsoft.com/office/drawing/2014/main" id="{E5FC85BE-895C-4A78-A2DE-C3BAACFE773F}"/>
              </a:ext>
            </a:extLst>
          </p:cNvPr>
          <p:cNvGrpSpPr>
            <a:grpSpLocks noChangeAspect="1"/>
          </p:cNvGrpSpPr>
          <p:nvPr/>
        </p:nvGrpSpPr>
        <p:grpSpPr>
          <a:xfrm>
            <a:off x="3308236" y="5018133"/>
            <a:ext cx="3423018" cy="3301948"/>
            <a:chOff x="406939" y="4228029"/>
            <a:chExt cx="2313839" cy="2232000"/>
          </a:xfrm>
        </p:grpSpPr>
        <p:pic>
          <p:nvPicPr>
            <p:cNvPr id="24" name="図 23">
              <a:extLst>
                <a:ext uri="{FF2B5EF4-FFF2-40B4-BE49-F238E27FC236}">
                  <a16:creationId xmlns:a16="http://schemas.microsoft.com/office/drawing/2014/main" id="{147774E3-1159-49CC-91BB-56F9874B5BC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2030" t="24622" r="7291" b="12737"/>
            <a:stretch/>
          </p:blipFill>
          <p:spPr>
            <a:xfrm>
              <a:off x="406939" y="4228029"/>
              <a:ext cx="2313839" cy="2232000"/>
            </a:xfrm>
            <a:prstGeom prst="rect">
              <a:avLst/>
            </a:prstGeom>
            <a:solidFill>
              <a:schemeClr val="bg1"/>
            </a:solidFill>
            <a:ln>
              <a:solidFill>
                <a:schemeClr val="dk1"/>
              </a:solidFill>
            </a:ln>
          </p:spPr>
        </p:pic>
        <p:sp>
          <p:nvSpPr>
            <p:cNvPr id="25" name="フリーフォーム: 図形 24">
              <a:extLst>
                <a:ext uri="{FF2B5EF4-FFF2-40B4-BE49-F238E27FC236}">
                  <a16:creationId xmlns:a16="http://schemas.microsoft.com/office/drawing/2014/main" id="{178B7972-A281-430E-A2DA-1DC568EEBDF6}"/>
                </a:ext>
              </a:extLst>
            </p:cNvPr>
            <p:cNvSpPr/>
            <p:nvPr/>
          </p:nvSpPr>
          <p:spPr>
            <a:xfrm>
              <a:off x="1526855" y="5627484"/>
              <a:ext cx="208542" cy="40684"/>
            </a:xfrm>
            <a:custGeom>
              <a:avLst/>
              <a:gdLst>
                <a:gd name="connsiteX0" fmla="*/ 0 w 200179"/>
                <a:gd name="connsiteY0" fmla="*/ 10505 h 35300"/>
                <a:gd name="connsiteX1" fmla="*/ 74140 w 200179"/>
                <a:gd name="connsiteY1" fmla="*/ 35219 h 35300"/>
                <a:gd name="connsiteX2" fmla="*/ 135924 w 200179"/>
                <a:gd name="connsiteY2" fmla="*/ 3091 h 35300"/>
                <a:gd name="connsiteX3" fmla="*/ 200179 w 200179"/>
                <a:gd name="connsiteY3" fmla="*/ 3091 h 35300"/>
                <a:gd name="connsiteX0" fmla="*/ 0 w 200179"/>
                <a:gd name="connsiteY0" fmla="*/ 5563 h 35226"/>
                <a:gd name="connsiteX1" fmla="*/ 74140 w 200179"/>
                <a:gd name="connsiteY1" fmla="*/ 35219 h 35226"/>
                <a:gd name="connsiteX2" fmla="*/ 135924 w 200179"/>
                <a:gd name="connsiteY2" fmla="*/ 3091 h 35226"/>
                <a:gd name="connsiteX3" fmla="*/ 200179 w 200179"/>
                <a:gd name="connsiteY3" fmla="*/ 3091 h 35226"/>
                <a:gd name="connsiteX0" fmla="*/ 0 w 217478"/>
                <a:gd name="connsiteY0" fmla="*/ 620 h 35223"/>
                <a:gd name="connsiteX1" fmla="*/ 91439 w 217478"/>
                <a:gd name="connsiteY1" fmla="*/ 35219 h 35223"/>
                <a:gd name="connsiteX2" fmla="*/ 153223 w 217478"/>
                <a:gd name="connsiteY2" fmla="*/ 3091 h 35223"/>
                <a:gd name="connsiteX3" fmla="*/ 217478 w 217478"/>
                <a:gd name="connsiteY3" fmla="*/ 3091 h 35223"/>
                <a:gd name="connsiteX0" fmla="*/ 0 w 215007"/>
                <a:gd name="connsiteY0" fmla="*/ 0 h 44589"/>
                <a:gd name="connsiteX1" fmla="*/ 88968 w 215007"/>
                <a:gd name="connsiteY1" fmla="*/ 44484 h 44589"/>
                <a:gd name="connsiteX2" fmla="*/ 150752 w 215007"/>
                <a:gd name="connsiteY2" fmla="*/ 12356 h 44589"/>
                <a:gd name="connsiteX3" fmla="*/ 215007 w 215007"/>
                <a:gd name="connsiteY3" fmla="*/ 12356 h 44589"/>
                <a:gd name="connsiteX0" fmla="*/ 0 w 219949"/>
                <a:gd name="connsiteY0" fmla="*/ 0 h 39580"/>
                <a:gd name="connsiteX1" fmla="*/ 93910 w 219949"/>
                <a:gd name="connsiteY1" fmla="*/ 39541 h 39580"/>
                <a:gd name="connsiteX2" fmla="*/ 155694 w 219949"/>
                <a:gd name="connsiteY2" fmla="*/ 7413 h 39580"/>
                <a:gd name="connsiteX3" fmla="*/ 219949 w 219949"/>
                <a:gd name="connsiteY3" fmla="*/ 7413 h 39580"/>
                <a:gd name="connsiteX0" fmla="*/ 0 w 219949"/>
                <a:gd name="connsiteY0" fmla="*/ 4228 h 35221"/>
                <a:gd name="connsiteX1" fmla="*/ 93910 w 219949"/>
                <a:gd name="connsiteY1" fmla="*/ 35220 h 35221"/>
                <a:gd name="connsiteX2" fmla="*/ 155694 w 219949"/>
                <a:gd name="connsiteY2" fmla="*/ 3092 h 35221"/>
                <a:gd name="connsiteX3" fmla="*/ 219949 w 219949"/>
                <a:gd name="connsiteY3" fmla="*/ 3092 h 35221"/>
              </a:gdLst>
              <a:ahLst/>
              <a:cxnLst>
                <a:cxn ang="0">
                  <a:pos x="connsiteX0" y="connsiteY0"/>
                </a:cxn>
                <a:cxn ang="0">
                  <a:pos x="connsiteX1" y="connsiteY1"/>
                </a:cxn>
                <a:cxn ang="0">
                  <a:pos x="connsiteX2" y="connsiteY2"/>
                </a:cxn>
                <a:cxn ang="0">
                  <a:pos x="connsiteX3" y="connsiteY3"/>
                </a:cxn>
              </a:cxnLst>
              <a:rect l="l" t="t" r="r" b="b"/>
              <a:pathLst>
                <a:path w="219949" h="35221">
                  <a:moveTo>
                    <a:pt x="0" y="4228"/>
                  </a:moveTo>
                  <a:cubicBezTo>
                    <a:pt x="25743" y="17203"/>
                    <a:pt x="67961" y="35409"/>
                    <a:pt x="93910" y="35220"/>
                  </a:cubicBezTo>
                  <a:cubicBezTo>
                    <a:pt x="119859" y="35031"/>
                    <a:pt x="134688" y="8447"/>
                    <a:pt x="155694" y="3092"/>
                  </a:cubicBezTo>
                  <a:cubicBezTo>
                    <a:pt x="176701" y="-2263"/>
                    <a:pt x="198325" y="414"/>
                    <a:pt x="219949" y="3092"/>
                  </a:cubicBezTo>
                </a:path>
              </a:pathLst>
            </a:custGeom>
            <a:noFill/>
            <a:ln w="19050">
              <a:solidFill>
                <a:srgbClr val="5082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6" name="図 25">
            <a:extLst>
              <a:ext uri="{FF2B5EF4-FFF2-40B4-BE49-F238E27FC236}">
                <a16:creationId xmlns:a16="http://schemas.microsoft.com/office/drawing/2014/main" id="{2C42F9C8-1FD2-4D78-8B81-8D37B9EF486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819155" y="8387996"/>
            <a:ext cx="2043608" cy="881446"/>
          </a:xfrm>
          <a:prstGeom prst="rect">
            <a:avLst/>
          </a:prstGeom>
        </p:spPr>
      </p:pic>
      <p:sp>
        <p:nvSpPr>
          <p:cNvPr id="27" name="角丸四角形 176">
            <a:extLst>
              <a:ext uri="{FF2B5EF4-FFF2-40B4-BE49-F238E27FC236}">
                <a16:creationId xmlns:a16="http://schemas.microsoft.com/office/drawing/2014/main" id="{FD85DF24-B408-4094-B5A4-73B20F0866A4}"/>
              </a:ext>
            </a:extLst>
          </p:cNvPr>
          <p:cNvSpPr/>
          <p:nvPr/>
        </p:nvSpPr>
        <p:spPr>
          <a:xfrm>
            <a:off x="15817" y="510423"/>
            <a:ext cx="6770851" cy="41192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2994" tIns="46497" rIns="92994" bIns="46497"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淀川左岸線等の高速道路ネットワークの整備の進展に応じ、さらに利用しやすいシームレスな料金体系の実現に向け、取り組みます。</a:t>
            </a:r>
            <a:endParaRPr lang="en-US" altLang="ja-JP" sz="1100" kern="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2">
            <a:extLst>
              <a:ext uri="{FF2B5EF4-FFF2-40B4-BE49-F238E27FC236}">
                <a16:creationId xmlns:a16="http://schemas.microsoft.com/office/drawing/2014/main" id="{CC26C810-1DE4-46BA-8D77-E432F227ED5A}"/>
              </a:ext>
            </a:extLst>
          </p:cNvPr>
          <p:cNvGrpSpPr/>
          <p:nvPr/>
        </p:nvGrpSpPr>
        <p:grpSpPr>
          <a:xfrm>
            <a:off x="107254" y="1770411"/>
            <a:ext cx="6624000" cy="3146343"/>
            <a:chOff x="138995" y="2007287"/>
            <a:chExt cx="6624000" cy="3146343"/>
          </a:xfrm>
        </p:grpSpPr>
        <p:pic>
          <p:nvPicPr>
            <p:cNvPr id="6" name="図 5">
              <a:extLst>
                <a:ext uri="{FF2B5EF4-FFF2-40B4-BE49-F238E27FC236}">
                  <a16:creationId xmlns:a16="http://schemas.microsoft.com/office/drawing/2014/main" id="{9F4EB001-AD62-4731-B88E-6B7592B33B4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38995" y="2007287"/>
              <a:ext cx="6624000" cy="3146343"/>
            </a:xfrm>
            <a:prstGeom prst="rect">
              <a:avLst/>
            </a:prstGeom>
          </p:spPr>
        </p:pic>
        <p:sp>
          <p:nvSpPr>
            <p:cNvPr id="29" name="Rectangle 351">
              <a:extLst>
                <a:ext uri="{FF2B5EF4-FFF2-40B4-BE49-F238E27FC236}">
                  <a16:creationId xmlns:a16="http://schemas.microsoft.com/office/drawing/2014/main" id="{8B9B786E-2ECB-4BF4-B7C9-54A04C81AE56}"/>
                </a:ext>
              </a:extLst>
            </p:cNvPr>
            <p:cNvSpPr>
              <a:spLocks noChangeArrowheads="1"/>
            </p:cNvSpPr>
            <p:nvPr/>
          </p:nvSpPr>
          <p:spPr bwMode="auto">
            <a:xfrm>
              <a:off x="2766351" y="4793821"/>
              <a:ext cx="936104" cy="183908"/>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0" tIns="0" rIns="0" bIns="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500" kern="100" dirty="0">
                  <a:latin typeface="メイリオ" panose="020B0604030504040204" pitchFamily="50" charset="-128"/>
                  <a:ea typeface="メイリオ" panose="020B0604030504040204" pitchFamily="50" charset="-128"/>
                  <a:cs typeface="メイリオ" panose="020B0604030504040204" pitchFamily="50" charset="-128"/>
                </a:rPr>
                <a:t>大和川線</a:t>
              </a:r>
              <a:endParaRPr kumimoji="1" lang="ja-JP" altLang="ja-JP" sz="5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Rectangle 351">
              <a:extLst>
                <a:ext uri="{FF2B5EF4-FFF2-40B4-BE49-F238E27FC236}">
                  <a16:creationId xmlns:a16="http://schemas.microsoft.com/office/drawing/2014/main" id="{BF963B99-E61E-42FB-8B6B-3E682AA79DA8}"/>
                </a:ext>
              </a:extLst>
            </p:cNvPr>
            <p:cNvSpPr>
              <a:spLocks noChangeArrowheads="1"/>
            </p:cNvSpPr>
            <p:nvPr/>
          </p:nvSpPr>
          <p:spPr bwMode="auto">
            <a:xfrm>
              <a:off x="2765220" y="4279342"/>
              <a:ext cx="936104" cy="183908"/>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0" tIns="0" rIns="0" bIns="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500" kern="100" dirty="0">
                  <a:latin typeface="メイリオ" panose="020B0604030504040204" pitchFamily="50" charset="-128"/>
                  <a:ea typeface="メイリオ" panose="020B0604030504040204" pitchFamily="50" charset="-128"/>
                  <a:cs typeface="メイリオ" panose="020B0604030504040204" pitchFamily="50" charset="-128"/>
                </a:rPr>
                <a:t>淀川左岸線</a:t>
              </a:r>
              <a:endParaRPr kumimoji="1" lang="ja-JP" altLang="ja-JP" sz="5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Rectangle 351">
              <a:extLst>
                <a:ext uri="{FF2B5EF4-FFF2-40B4-BE49-F238E27FC236}">
                  <a16:creationId xmlns:a16="http://schemas.microsoft.com/office/drawing/2014/main" id="{4671BFB9-490A-4D76-8651-63A9D60E5F3A}"/>
                </a:ext>
              </a:extLst>
            </p:cNvPr>
            <p:cNvSpPr>
              <a:spLocks noChangeArrowheads="1"/>
            </p:cNvSpPr>
            <p:nvPr/>
          </p:nvSpPr>
          <p:spPr bwMode="auto">
            <a:xfrm>
              <a:off x="5204593" y="3496818"/>
              <a:ext cx="936104" cy="183908"/>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0" tIns="0" rIns="0" bIns="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500" kern="100" dirty="0">
                  <a:latin typeface="メイリオ" panose="020B0604030504040204" pitchFamily="50" charset="-128"/>
                  <a:ea typeface="メイリオ" panose="020B0604030504040204" pitchFamily="50" charset="-128"/>
                  <a:cs typeface="メイリオ" panose="020B0604030504040204" pitchFamily="50" charset="-128"/>
                </a:rPr>
                <a:t>大和川線</a:t>
              </a:r>
              <a:endParaRPr kumimoji="1" lang="ja-JP" altLang="ja-JP" sz="5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Rectangle 351">
              <a:extLst>
                <a:ext uri="{FF2B5EF4-FFF2-40B4-BE49-F238E27FC236}">
                  <a16:creationId xmlns:a16="http://schemas.microsoft.com/office/drawing/2014/main" id="{B3D5F590-307E-4776-9B46-3BE38816380B}"/>
                </a:ext>
              </a:extLst>
            </p:cNvPr>
            <p:cNvSpPr>
              <a:spLocks noChangeArrowheads="1"/>
            </p:cNvSpPr>
            <p:nvPr/>
          </p:nvSpPr>
          <p:spPr bwMode="auto">
            <a:xfrm>
              <a:off x="5223052" y="4259848"/>
              <a:ext cx="936104" cy="183908"/>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0" tIns="0" rIns="0" bIns="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500" kern="100" dirty="0">
                  <a:latin typeface="メイリオ" panose="020B0604030504040204" pitchFamily="50" charset="-128"/>
                  <a:ea typeface="メイリオ" panose="020B0604030504040204" pitchFamily="50" charset="-128"/>
                  <a:cs typeface="メイリオ" panose="020B0604030504040204" pitchFamily="50" charset="-128"/>
                </a:rPr>
                <a:t>淀川左岸線</a:t>
              </a:r>
              <a:endParaRPr kumimoji="1" lang="ja-JP" altLang="ja-JP" sz="5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Rectangle 351">
              <a:extLst>
                <a:ext uri="{FF2B5EF4-FFF2-40B4-BE49-F238E27FC236}">
                  <a16:creationId xmlns:a16="http://schemas.microsoft.com/office/drawing/2014/main" id="{DE0FF058-A947-4C89-AE15-8FC619A298B3}"/>
                </a:ext>
              </a:extLst>
            </p:cNvPr>
            <p:cNvSpPr>
              <a:spLocks noChangeArrowheads="1"/>
            </p:cNvSpPr>
            <p:nvPr/>
          </p:nvSpPr>
          <p:spPr bwMode="auto">
            <a:xfrm>
              <a:off x="5183120" y="4765298"/>
              <a:ext cx="936104" cy="183908"/>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0" tIns="0" rIns="0" bIns="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500" kern="100" dirty="0">
                  <a:latin typeface="メイリオ" panose="020B0604030504040204" pitchFamily="50" charset="-128"/>
                  <a:ea typeface="メイリオ" panose="020B0604030504040204" pitchFamily="50" charset="-128"/>
                  <a:cs typeface="メイリオ" panose="020B0604030504040204" pitchFamily="50" charset="-128"/>
                </a:rPr>
                <a:t>大和川線</a:t>
              </a:r>
              <a:endParaRPr kumimoji="1" lang="ja-JP" altLang="ja-JP" sz="5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Rectangle 351">
              <a:extLst>
                <a:ext uri="{FF2B5EF4-FFF2-40B4-BE49-F238E27FC236}">
                  <a16:creationId xmlns:a16="http://schemas.microsoft.com/office/drawing/2014/main" id="{8223F8CA-B021-459D-AC16-989A9038C0D7}"/>
                </a:ext>
              </a:extLst>
            </p:cNvPr>
            <p:cNvSpPr>
              <a:spLocks noChangeArrowheads="1"/>
            </p:cNvSpPr>
            <p:nvPr/>
          </p:nvSpPr>
          <p:spPr bwMode="auto">
            <a:xfrm>
              <a:off x="5254050" y="2991368"/>
              <a:ext cx="936104" cy="183908"/>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0" tIns="0" rIns="0" bIns="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500" kern="100" dirty="0">
                  <a:latin typeface="メイリオ" panose="020B0604030504040204" pitchFamily="50" charset="-128"/>
                  <a:ea typeface="メイリオ" panose="020B0604030504040204" pitchFamily="50" charset="-128"/>
                  <a:cs typeface="メイリオ" panose="020B0604030504040204" pitchFamily="50" charset="-128"/>
                </a:rPr>
                <a:t>淀川左岸線</a:t>
              </a:r>
              <a:endParaRPr kumimoji="1" lang="ja-JP" altLang="ja-JP" sz="5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1" name="四角形: 角を丸くする 40">
            <a:extLst>
              <a:ext uri="{FF2B5EF4-FFF2-40B4-BE49-F238E27FC236}">
                <a16:creationId xmlns:a16="http://schemas.microsoft.com/office/drawing/2014/main" id="{2C7E9C71-18A2-49C3-A365-B3B5FC05BDAC}"/>
              </a:ext>
            </a:extLst>
          </p:cNvPr>
          <p:cNvSpPr/>
          <p:nvPr/>
        </p:nvSpPr>
        <p:spPr>
          <a:xfrm>
            <a:off x="181039" y="942648"/>
            <a:ext cx="2052000" cy="459700"/>
          </a:xfrm>
          <a:prstGeom prst="roundRect">
            <a:avLst/>
          </a:prstGeom>
          <a:ln>
            <a:solidFill>
              <a:schemeClr val="accent1"/>
            </a:solidFill>
          </a:ln>
        </p:spPr>
        <p:txBody>
          <a:bodyPr wrap="square">
            <a:spAutoFit/>
          </a:bodyPr>
          <a:lstStyle/>
          <a:p>
            <a:r>
              <a:rPr lang="ja-JP" altLang="en-US" sz="1050" dirty="0"/>
              <a:t>①利用度合いに応じた公平な</a:t>
            </a:r>
            <a:endParaRPr lang="en-US" altLang="ja-JP" sz="1050" dirty="0"/>
          </a:p>
          <a:p>
            <a:r>
              <a:rPr lang="ja-JP" altLang="en-US" sz="1050" dirty="0"/>
              <a:t>     料金体系</a:t>
            </a:r>
            <a:endParaRPr lang="en-US" altLang="ja-JP" sz="1050" dirty="0"/>
          </a:p>
        </p:txBody>
      </p:sp>
      <p:sp>
        <p:nvSpPr>
          <p:cNvPr id="43" name="四角形: 角を丸くする 42">
            <a:extLst>
              <a:ext uri="{FF2B5EF4-FFF2-40B4-BE49-F238E27FC236}">
                <a16:creationId xmlns:a16="http://schemas.microsoft.com/office/drawing/2014/main" id="{CFF87F4B-3F5D-4772-8EC5-73D6C49BA96B}"/>
              </a:ext>
            </a:extLst>
          </p:cNvPr>
          <p:cNvSpPr/>
          <p:nvPr/>
        </p:nvSpPr>
        <p:spPr>
          <a:xfrm>
            <a:off x="2391091" y="947164"/>
            <a:ext cx="2052000" cy="459700"/>
          </a:xfrm>
          <a:prstGeom prst="roundRect">
            <a:avLst/>
          </a:prstGeom>
          <a:ln>
            <a:solidFill>
              <a:schemeClr val="accent1"/>
            </a:solidFill>
          </a:ln>
        </p:spPr>
        <p:txBody>
          <a:bodyPr wrap="square">
            <a:spAutoFit/>
          </a:bodyPr>
          <a:lstStyle/>
          <a:p>
            <a:r>
              <a:rPr lang="ja-JP" altLang="en-US" sz="1050" dirty="0"/>
              <a:t>②管理主体を超えたシンプルで</a:t>
            </a:r>
            <a:endParaRPr lang="en-US" altLang="ja-JP" sz="1050" dirty="0"/>
          </a:p>
          <a:p>
            <a:r>
              <a:rPr lang="ja-JP" altLang="en-US" sz="1050" dirty="0"/>
              <a:t>     シームレスな料金体系</a:t>
            </a:r>
          </a:p>
        </p:txBody>
      </p:sp>
      <p:sp>
        <p:nvSpPr>
          <p:cNvPr id="44" name="四角形: 角を丸くする 43">
            <a:extLst>
              <a:ext uri="{FF2B5EF4-FFF2-40B4-BE49-F238E27FC236}">
                <a16:creationId xmlns:a16="http://schemas.microsoft.com/office/drawing/2014/main" id="{60791D7C-8489-4CCA-A204-55CF8763777E}"/>
              </a:ext>
            </a:extLst>
          </p:cNvPr>
          <p:cNvSpPr/>
          <p:nvPr/>
        </p:nvSpPr>
        <p:spPr>
          <a:xfrm>
            <a:off x="4591268" y="947164"/>
            <a:ext cx="2052000" cy="459700"/>
          </a:xfrm>
          <a:prstGeom prst="roundRect">
            <a:avLst/>
          </a:prstGeom>
          <a:ln>
            <a:solidFill>
              <a:schemeClr val="accent1"/>
            </a:solidFill>
          </a:ln>
        </p:spPr>
        <p:txBody>
          <a:bodyPr wrap="square">
            <a:spAutoFit/>
          </a:bodyPr>
          <a:lstStyle/>
          <a:p>
            <a:r>
              <a:rPr lang="ja-JP" altLang="en-US" sz="1050" dirty="0"/>
              <a:t>③交通流動の最適化のための</a:t>
            </a:r>
            <a:endParaRPr lang="en-US" altLang="ja-JP" sz="1050" dirty="0"/>
          </a:p>
          <a:p>
            <a:r>
              <a:rPr lang="en-US" altLang="ja-JP" sz="1050" dirty="0"/>
              <a:t>    </a:t>
            </a:r>
            <a:r>
              <a:rPr lang="ja-JP" altLang="en-US" sz="1050" dirty="0"/>
              <a:t>戦略的な料金体系</a:t>
            </a:r>
            <a:endParaRPr lang="en-US" altLang="ja-JP" sz="1050" dirty="0"/>
          </a:p>
        </p:txBody>
      </p:sp>
    </p:spTree>
    <p:extLst>
      <p:ext uri="{BB962C8B-B14F-4D97-AF65-F5344CB8AC3E}">
        <p14:creationId xmlns:p14="http://schemas.microsoft.com/office/powerpoint/2010/main" val="249539948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rgbClr val="FF0000"/>
          </a:solidFill>
          <a:prstDash val="dash"/>
        </a:ln>
      </a:spPr>
      <a:bodyPr rtlCol="0" anchor="ctr"/>
      <a:lstStyle>
        <a:defPPr algn="ctr">
          <a:defRPr kumimoji="1" sz="1400" dirty="0">
            <a:solidFill>
              <a:srgbClr val="FF0000"/>
            </a:solidFill>
            <a:latin typeface="HG丸ｺﾞｼｯｸM-PRO" panose="020F0600000000000000" pitchFamily="50" charset="-128"/>
            <a:ea typeface="HG丸ｺﾞｼｯｸM-PRO" panose="020F06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A329BE-0AA6-4DC4-8712-5F66E4D03EB5}">
  <ds:schemaRefs>
    <ds:schemaRef ds:uri="http://purl.org/dc/elements/1.1/"/>
    <ds:schemaRef ds:uri="http://schemas.microsoft.com/office/2006/documentManagement/types"/>
    <ds:schemaRef ds:uri="http://purl.org/dc/terms/"/>
    <ds:schemaRef ds:uri="4e21aece-359b-4e6f-8f54-c70e1e237c6a"/>
    <ds:schemaRef ds:uri="http://purl.org/dc/dcmitype/"/>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schemas.microsoft.com/sharepoint/v3"/>
  </ds:schemaRefs>
</ds:datastoreItem>
</file>

<file path=customXml/itemProps2.xml><?xml version="1.0" encoding="utf-8"?>
<ds:datastoreItem xmlns:ds="http://schemas.openxmlformats.org/officeDocument/2006/customXml" ds:itemID="{6568E6A8-6F00-4196-8A67-644B48AEF07B}">
  <ds:schemaRefs>
    <ds:schemaRef ds:uri="http://schemas.microsoft.com/sharepoint/v3/contenttype/forms"/>
  </ds:schemaRefs>
</ds:datastoreItem>
</file>

<file path=customXml/itemProps3.xml><?xml version="1.0" encoding="utf-8"?>
<ds:datastoreItem xmlns:ds="http://schemas.openxmlformats.org/officeDocument/2006/customXml" ds:itemID="{EF751BA1-F25A-43C5-8E75-5EF9D7DFE4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33882</TotalTime>
  <Words>1261</Words>
  <Application>Microsoft Office PowerPoint</Application>
  <PresentationFormat>A4 210 x 297 mm</PresentationFormat>
  <Paragraphs>122</Paragraphs>
  <Slides>4</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vt:i4>
      </vt:variant>
    </vt:vector>
  </HeadingPairs>
  <TitlesOfParts>
    <vt:vector size="11" baseType="lpstr">
      <vt:lpstr>HG丸ｺﾞｼｯｸM-PRO</vt:lpstr>
      <vt:lpstr>ＭＳ Ｐゴシック</vt:lpstr>
      <vt:lpstr>ＭＳ ゴシック</vt:lpstr>
      <vt:lpstr>メイリオ</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中野　裕介</cp:lastModifiedBy>
  <cp:revision>1728</cp:revision>
  <cp:lastPrinted>2026-03-10T04:57:36Z</cp:lastPrinted>
  <dcterms:created xsi:type="dcterms:W3CDTF">2015-03-03T10:39:59Z</dcterms:created>
  <dcterms:modified xsi:type="dcterms:W3CDTF">2026-05-22T09:52:52Z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