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520"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溝内　咲子" initials="溝内　咲子" lastIdx="7" clrIdx="0">
    <p:extLst>
      <p:ext uri="{19B8F6BF-5375-455C-9EA6-DF929625EA0E}">
        <p15:presenceInfo xmlns:p15="http://schemas.microsoft.com/office/powerpoint/2012/main" userId="S::MizochiS@lan.pref.osaka.jp::1175b10d-7719-4dc0-b0dc-37922d059e62" providerId="AD"/>
      </p:ext>
    </p:extLst>
  </p:cmAuthor>
  <p:cmAuthor id="2" name="上田　久志" initials="上田　久志" lastIdx="4" clrIdx="1">
    <p:extLst>
      <p:ext uri="{19B8F6BF-5375-455C-9EA6-DF929625EA0E}">
        <p15:presenceInfo xmlns:p15="http://schemas.microsoft.com/office/powerpoint/2012/main" userId="S::UedaHis@lan.pref.osaka.jp::9a6f4b61-bb13-47b2-8220-6894e63f2d8e" providerId="AD"/>
      </p:ext>
    </p:extLst>
  </p:cmAuthor>
  <p:cmAuthor id="3" name="井上　悠真" initials="井上　悠真" lastIdx="1" clrIdx="2">
    <p:extLst>
      <p:ext uri="{19B8F6BF-5375-455C-9EA6-DF929625EA0E}">
        <p15:presenceInfo xmlns:p15="http://schemas.microsoft.com/office/powerpoint/2012/main" userId="S::InoueYum@lan.pref.osaka.jp::21d60823-d2db-4899-b238-e56e292e2b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0A1"/>
    <a:srgbClr val="FFCCCC"/>
    <a:srgbClr val="FED6CE"/>
    <a:srgbClr val="767171"/>
    <a:srgbClr val="59CC8D"/>
    <a:srgbClr val="4FB683"/>
    <a:srgbClr val="3CDC8B"/>
    <a:srgbClr val="14DC8B"/>
    <a:srgbClr val="00DC64"/>
    <a:srgbClr val="00D6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85" autoAdjust="0"/>
    <p:restoredTop sz="96395" autoAdjust="0"/>
  </p:normalViewPr>
  <p:slideViewPr>
    <p:cSldViewPr>
      <p:cViewPr varScale="1">
        <p:scale>
          <a:sx n="65" d="100"/>
          <a:sy n="65" d="100"/>
        </p:scale>
        <p:origin x="2784" y="58"/>
      </p:cViewPr>
      <p:guideLst>
        <p:guide orient="horz" pos="3120"/>
        <p:guide pos="216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52" d="100"/>
          <a:sy n="52" d="100"/>
        </p:scale>
        <p:origin x="-2934" y="-9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G0000SV1NS701\d11687$\doc\&#36947;&#36335;&#25972;&#20633;&#35506;\&#32207;&#21209;G\02_&#20104;&#31639;&#31995;\R07&#24180;&#24230;\&#9734;&#29031;&#20250;&#12418;&#12398;\0224&#12288;&#20196;&#21644;&#65304;&#24180;&#24230;&#37117;&#24066;&#25972;&#20633;&#34892;&#25919;&#12398;&#27010;&#35201;&#65288;&#36947;&#36335;&#26045;&#31574;&#12398;&#12509;&#12452;&#12531;&#12488;&#65289;&#20316;&#25104;&#12395;&#12388;&#12356;&#12390;\02%20&#20316;&#26989;\&#20196;&#21644;&#65303;&#24180;&#24230;&#29992;&#12288;&#36947;&#36335;&#23460;&#20104;&#31639;&#12398;&#27010;&#35201;%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901176306193103"/>
          <c:y val="0.18484803444516962"/>
          <c:w val="0.82124730999130835"/>
          <c:h val="0.63225733630564573"/>
        </c:manualLayout>
      </c:layout>
      <c:barChart>
        <c:barDir val="col"/>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HG丸ｺﾞｼｯｸM-PRO" panose="020F0600000000000000" pitchFamily="50" charset="-128"/>
                    <a:ea typeface="HG丸ｺﾞｼｯｸM-PRO" panose="020F0600000000000000"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('R8推移用 '!$G$4,'R8推移用 '!$I$4,'R8推移用 '!$K$4)</c:f>
              <c:numCache>
                <c:formatCode>#,##0,</c:formatCode>
                <c:ptCount val="3"/>
                <c:pt idx="0">
                  <c:v>3782705</c:v>
                </c:pt>
                <c:pt idx="1">
                  <c:v>4174774</c:v>
                </c:pt>
                <c:pt idx="2">
                  <c:v>2755658</c:v>
                </c:pt>
              </c:numCache>
            </c:numRef>
          </c:val>
          <c:extLst>
            <c:ext xmlns:c16="http://schemas.microsoft.com/office/drawing/2014/chart" uri="{C3380CC4-5D6E-409C-BE32-E72D297353CC}">
              <c16:uniqueId val="{00000000-54B0-4595-8BD0-27A33B86F257}"/>
            </c:ext>
          </c:extLst>
        </c:ser>
        <c:ser>
          <c:idx val="1"/>
          <c:order val="1"/>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HG丸ｺﾞｼｯｸM-PRO" panose="020F0600000000000000" pitchFamily="50" charset="-128"/>
                    <a:ea typeface="HG丸ｺﾞｼｯｸM-PRO" panose="020F0600000000000000" pitchFamily="50" charset="-128"/>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('R8推移用 '!$G$5,'R8推移用 '!$I$5,'R8推移用 '!$K$5)</c:f>
              <c:numCache>
                <c:formatCode>#,##0,</c:formatCode>
                <c:ptCount val="3"/>
                <c:pt idx="0">
                  <c:v>36686246</c:v>
                </c:pt>
                <c:pt idx="1">
                  <c:v>37857232</c:v>
                </c:pt>
                <c:pt idx="2">
                  <c:v>43970901</c:v>
                </c:pt>
              </c:numCache>
            </c:numRef>
          </c:val>
          <c:extLst>
            <c:ext xmlns:c16="http://schemas.microsoft.com/office/drawing/2014/chart" uri="{C3380CC4-5D6E-409C-BE32-E72D297353CC}">
              <c16:uniqueId val="{00000001-54B0-4595-8BD0-27A33B86F257}"/>
            </c:ext>
          </c:extLst>
        </c:ser>
        <c:dLbls>
          <c:dLblPos val="ctr"/>
          <c:showLegendKey val="0"/>
          <c:showVal val="1"/>
          <c:showCatName val="0"/>
          <c:showSerName val="0"/>
          <c:showPercent val="0"/>
          <c:showBubbleSize val="0"/>
        </c:dLbls>
        <c:gapWidth val="150"/>
        <c:overlap val="100"/>
        <c:axId val="322169024"/>
        <c:axId val="322201056"/>
      </c:barChart>
      <c:catAx>
        <c:axId val="322169024"/>
        <c:scaling>
          <c:orientation val="minMax"/>
        </c:scaling>
        <c:delete val="1"/>
        <c:axPos val="b"/>
        <c:majorTickMark val="none"/>
        <c:minorTickMark val="none"/>
        <c:tickLblPos val="nextTo"/>
        <c:crossAx val="322201056"/>
        <c:crosses val="autoZero"/>
        <c:auto val="1"/>
        <c:lblAlgn val="ctr"/>
        <c:lblOffset val="100"/>
        <c:noMultiLvlLbl val="0"/>
      </c:catAx>
      <c:valAx>
        <c:axId val="32220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HG丸ｺﾞｼｯｸM-PRO" panose="020F0600000000000000" pitchFamily="50" charset="-128"/>
                    <a:ea typeface="HG丸ｺﾞｼｯｸM-PRO" panose="020F0600000000000000" pitchFamily="50" charset="-128"/>
                    <a:cs typeface="+mn-cs"/>
                  </a:defRPr>
                </a:pPr>
                <a:r>
                  <a:rPr lang="ja-JP" altLang="en-US">
                    <a:latin typeface="HG丸ｺﾞｼｯｸM-PRO" panose="020F0600000000000000" pitchFamily="50" charset="-128"/>
                    <a:ea typeface="HG丸ｺﾞｼｯｸM-PRO" panose="020F0600000000000000" pitchFamily="50" charset="-128"/>
                  </a:rPr>
                  <a:t>（百万円）</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HG丸ｺﾞｼｯｸM-PRO" panose="020F0600000000000000" pitchFamily="50" charset="-128"/>
                  <a:ea typeface="HG丸ｺﾞｼｯｸM-PRO" panose="020F0600000000000000" pitchFamily="50" charset="-128"/>
                  <a:cs typeface="+mn-cs"/>
                </a:defRPr>
              </a:pPr>
              <a:endParaRPr lang="ja-JP"/>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HG丸ｺﾞｼｯｸM-PRO" panose="020F0600000000000000" pitchFamily="50" charset="-128"/>
                <a:ea typeface="HG丸ｺﾞｼｯｸM-PRO" panose="020F0600000000000000" pitchFamily="50" charset="-128"/>
                <a:cs typeface="+mn-cs"/>
              </a:defRPr>
            </a:pPr>
            <a:endParaRPr lang="ja-JP"/>
          </a:p>
        </c:txPr>
        <c:crossAx val="3221690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bg2"/>
      </a:solidFill>
      <a:round/>
    </a:ln>
    <a:effectLst/>
  </c:spPr>
  <c:txPr>
    <a:bodyPr/>
    <a:lstStyle/>
    <a:p>
      <a:pPr>
        <a:defRPr/>
      </a:pPr>
      <a:endParaRPr lang="ja-JP"/>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0.12227</cdr:x>
      <cdr:y>0.73049</cdr:y>
    </cdr:from>
    <cdr:to>
      <cdr:x>0.91224</cdr:x>
      <cdr:y>1</cdr:y>
    </cdr:to>
    <cdr:sp macro="" textlink="">
      <cdr:nvSpPr>
        <cdr:cNvPr id="2" name="テキスト ボックス 1">
          <a:extLst xmlns:a="http://schemas.openxmlformats.org/drawingml/2006/main">
            <a:ext uri="{FF2B5EF4-FFF2-40B4-BE49-F238E27FC236}">
              <a16:creationId xmlns:a16="http://schemas.microsoft.com/office/drawing/2014/main" id="{97C59463-F462-4745-9786-6DB05C6654B0}"/>
            </a:ext>
          </a:extLst>
        </cdr:cNvPr>
        <cdr:cNvSpPr txBox="1"/>
      </cdr:nvSpPr>
      <cdr:spPr>
        <a:xfrm xmlns:a="http://schemas.openxmlformats.org/drawingml/2006/main">
          <a:off x="678180" y="2478404"/>
          <a:ext cx="43815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ja-JP" altLang="en-US" sz="1100"/>
        </a:p>
      </cdr:txBody>
    </cdr:sp>
  </cdr:relSizeAnchor>
  <cdr:relSizeAnchor xmlns:cdr="http://schemas.openxmlformats.org/drawingml/2006/chartDrawing">
    <cdr:from>
      <cdr:x>0.1598</cdr:x>
      <cdr:y>0.84251</cdr:y>
    </cdr:from>
    <cdr:to>
      <cdr:x>0.94317</cdr:x>
      <cdr:y>0.94358</cdr:y>
    </cdr:to>
    <cdr:sp macro="" textlink="">
      <cdr:nvSpPr>
        <cdr:cNvPr id="3" name="テキスト ボックス 2">
          <a:extLst xmlns:a="http://schemas.openxmlformats.org/drawingml/2006/main">
            <a:ext uri="{FF2B5EF4-FFF2-40B4-BE49-F238E27FC236}">
              <a16:creationId xmlns:a16="http://schemas.microsoft.com/office/drawing/2014/main" id="{F0364A01-DCFC-479E-8CF6-308AD4A6F526}"/>
            </a:ext>
          </a:extLst>
        </cdr:cNvPr>
        <cdr:cNvSpPr txBox="1"/>
      </cdr:nvSpPr>
      <cdr:spPr>
        <a:xfrm xmlns:a="http://schemas.openxmlformats.org/drawingml/2006/main">
          <a:off x="933725" y="2666951"/>
          <a:ext cx="4577174" cy="31993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100" b="0" dirty="0">
              <a:latin typeface="HG丸ｺﾞｼｯｸM-PRO" panose="020F0600000000000000" pitchFamily="50" charset="-128"/>
              <a:ea typeface="HG丸ｺﾞｼｯｸM-PRO" panose="020F0600000000000000" pitchFamily="50" charset="-128"/>
            </a:rPr>
            <a:t>R5</a:t>
          </a:r>
          <a:r>
            <a:rPr lang="ja-JP" altLang="en-US" sz="1100" b="0" dirty="0">
              <a:latin typeface="HG丸ｺﾞｼｯｸM-PRO" panose="020F0600000000000000" pitchFamily="50" charset="-128"/>
              <a:ea typeface="HG丸ｺﾞｼｯｸM-PRO" panose="020F0600000000000000" pitchFamily="50" charset="-128"/>
            </a:rPr>
            <a:t>補正＋</a:t>
          </a:r>
          <a:r>
            <a:rPr lang="en-US" altLang="ja-JP" sz="1100" b="0" dirty="0">
              <a:latin typeface="HG丸ｺﾞｼｯｸM-PRO" panose="020F0600000000000000" pitchFamily="50" charset="-128"/>
              <a:ea typeface="HG丸ｺﾞｼｯｸM-PRO" panose="020F0600000000000000" pitchFamily="50" charset="-128"/>
            </a:rPr>
            <a:t>R6</a:t>
          </a:r>
          <a:r>
            <a:rPr lang="ja-JP" altLang="en-US" sz="1100" b="0" dirty="0">
              <a:latin typeface="HG丸ｺﾞｼｯｸM-PRO" panose="020F0600000000000000" pitchFamily="50" charset="-128"/>
              <a:ea typeface="HG丸ｺﾞｼｯｸM-PRO" panose="020F0600000000000000" pitchFamily="50" charset="-128"/>
            </a:rPr>
            <a:t>当初　　　　　</a:t>
          </a:r>
          <a:r>
            <a:rPr lang="en-US" altLang="ja-JP" sz="1100" b="0" dirty="0">
              <a:latin typeface="HG丸ｺﾞｼｯｸM-PRO" panose="020F0600000000000000" pitchFamily="50" charset="-128"/>
              <a:ea typeface="HG丸ｺﾞｼｯｸM-PRO" panose="020F0600000000000000" pitchFamily="50" charset="-128"/>
            </a:rPr>
            <a:t>R6</a:t>
          </a:r>
          <a:r>
            <a:rPr lang="ja-JP" altLang="en-US" sz="1100" b="0" dirty="0">
              <a:latin typeface="HG丸ｺﾞｼｯｸM-PRO" panose="020F0600000000000000" pitchFamily="50" charset="-128"/>
              <a:ea typeface="HG丸ｺﾞｼｯｸM-PRO" panose="020F0600000000000000" pitchFamily="50" charset="-128"/>
            </a:rPr>
            <a:t>補正</a:t>
          </a:r>
          <a:r>
            <a:rPr lang="en-US" altLang="ja-JP" sz="1100" b="0" dirty="0">
              <a:latin typeface="HG丸ｺﾞｼｯｸM-PRO" panose="020F0600000000000000" pitchFamily="50" charset="-128"/>
              <a:ea typeface="HG丸ｺﾞｼｯｸM-PRO" panose="020F0600000000000000" pitchFamily="50" charset="-128"/>
            </a:rPr>
            <a:t>+R7</a:t>
          </a:r>
          <a:r>
            <a:rPr lang="ja-JP" altLang="en-US" sz="1100" b="0" dirty="0">
              <a:latin typeface="HG丸ｺﾞｼｯｸM-PRO" panose="020F0600000000000000" pitchFamily="50" charset="-128"/>
              <a:ea typeface="HG丸ｺﾞｼｯｸM-PRO" panose="020F0600000000000000" pitchFamily="50" charset="-128"/>
            </a:rPr>
            <a:t>当初　　　　</a:t>
          </a:r>
          <a:r>
            <a:rPr lang="en-US" altLang="ja-JP" sz="1100" b="0" dirty="0">
              <a:latin typeface="HG丸ｺﾞｼｯｸM-PRO" panose="020F0600000000000000" pitchFamily="50" charset="-128"/>
              <a:ea typeface="HG丸ｺﾞｼｯｸM-PRO" panose="020F0600000000000000" pitchFamily="50" charset="-128"/>
            </a:rPr>
            <a:t>R7</a:t>
          </a:r>
          <a:r>
            <a:rPr lang="ja-JP" altLang="en-US" sz="1100" b="0" dirty="0">
              <a:latin typeface="HG丸ｺﾞｼｯｸM-PRO" panose="020F0600000000000000" pitchFamily="50" charset="-128"/>
              <a:ea typeface="HG丸ｺﾞｼｯｸM-PRO" panose="020F0600000000000000" pitchFamily="50" charset="-128"/>
            </a:rPr>
            <a:t>補正</a:t>
          </a:r>
          <a:r>
            <a:rPr lang="en-US" altLang="ja-JP" sz="1100" b="0" dirty="0">
              <a:latin typeface="HG丸ｺﾞｼｯｸM-PRO" panose="020F0600000000000000" pitchFamily="50" charset="-128"/>
              <a:ea typeface="HG丸ｺﾞｼｯｸM-PRO" panose="020F0600000000000000" pitchFamily="50" charset="-128"/>
            </a:rPr>
            <a:t>+R8</a:t>
          </a:r>
          <a:r>
            <a:rPr lang="ja-JP" altLang="en-US" sz="1100" b="0" dirty="0">
              <a:latin typeface="HG丸ｺﾞｼｯｸM-PRO" panose="020F0600000000000000" pitchFamily="50" charset="-128"/>
              <a:ea typeface="HG丸ｺﾞｼｯｸM-PRO" panose="020F0600000000000000" pitchFamily="50" charset="-128"/>
            </a:rPr>
            <a:t>当初</a:t>
          </a:r>
        </a:p>
      </cdr:txBody>
    </cdr:sp>
  </cdr:relSizeAnchor>
  <cdr:relSizeAnchor xmlns:cdr="http://schemas.openxmlformats.org/drawingml/2006/chartDrawing">
    <cdr:from>
      <cdr:x>0.15692</cdr:x>
      <cdr:y>0.43219</cdr:y>
    </cdr:from>
    <cdr:to>
      <cdr:x>0.31961</cdr:x>
      <cdr:y>0.53435</cdr:y>
    </cdr:to>
    <cdr:sp macro="" textlink="">
      <cdr:nvSpPr>
        <cdr:cNvPr id="5" name="テキスト ボックス 4">
          <a:extLst xmlns:a="http://schemas.openxmlformats.org/drawingml/2006/main">
            <a:ext uri="{FF2B5EF4-FFF2-40B4-BE49-F238E27FC236}">
              <a16:creationId xmlns:a16="http://schemas.microsoft.com/office/drawing/2014/main" id="{FFCB21E6-D529-4081-9A8F-F24F96B4CC65}"/>
            </a:ext>
          </a:extLst>
        </cdr:cNvPr>
        <cdr:cNvSpPr txBox="1"/>
      </cdr:nvSpPr>
      <cdr:spPr>
        <a:xfrm xmlns:a="http://schemas.openxmlformats.org/drawingml/2006/main">
          <a:off x="916856" y="1368089"/>
          <a:ext cx="950586" cy="32338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当初</a:t>
          </a:r>
        </a:p>
      </cdr:txBody>
    </cdr:sp>
  </cdr:relSizeAnchor>
  <cdr:relSizeAnchor xmlns:cdr="http://schemas.openxmlformats.org/drawingml/2006/chartDrawing">
    <cdr:from>
      <cdr:x>0.15114</cdr:x>
      <cdr:y>0.73044</cdr:y>
    </cdr:from>
    <cdr:to>
      <cdr:x>0.37145</cdr:x>
      <cdr:y>0.80585</cdr:y>
    </cdr:to>
    <cdr:sp macro="" textlink="">
      <cdr:nvSpPr>
        <cdr:cNvPr id="10" name="テキスト ボックス 1">
          <a:extLst xmlns:a="http://schemas.openxmlformats.org/drawingml/2006/main">
            <a:ext uri="{FF2B5EF4-FFF2-40B4-BE49-F238E27FC236}">
              <a16:creationId xmlns:a16="http://schemas.microsoft.com/office/drawing/2014/main" id="{E699E59A-074E-4E9B-AD1C-055B69196A02}"/>
            </a:ext>
          </a:extLst>
        </cdr:cNvPr>
        <cdr:cNvSpPr txBox="1"/>
      </cdr:nvSpPr>
      <cdr:spPr>
        <a:xfrm xmlns:a="http://schemas.openxmlformats.org/drawingml/2006/main">
          <a:off x="883100" y="2312197"/>
          <a:ext cx="1287256" cy="23870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補正</a:t>
          </a:r>
        </a:p>
      </cdr:txBody>
    </cdr:sp>
  </cdr:relSizeAnchor>
  <cdr:relSizeAnchor xmlns:cdr="http://schemas.openxmlformats.org/drawingml/2006/chartDrawing">
    <cdr:from>
      <cdr:x>0.69616</cdr:x>
      <cdr:y>0.46588</cdr:y>
    </cdr:from>
    <cdr:to>
      <cdr:x>0.85885</cdr:x>
      <cdr:y>0.56804</cdr:y>
    </cdr:to>
    <cdr:sp macro="" textlink="">
      <cdr:nvSpPr>
        <cdr:cNvPr id="11" name="テキスト ボックス 1">
          <a:extLst xmlns:a="http://schemas.openxmlformats.org/drawingml/2006/main">
            <a:ext uri="{FF2B5EF4-FFF2-40B4-BE49-F238E27FC236}">
              <a16:creationId xmlns:a16="http://schemas.microsoft.com/office/drawing/2014/main" id="{17B49C76-17DC-4768-A523-43583F4A824B}"/>
            </a:ext>
          </a:extLst>
        </cdr:cNvPr>
        <cdr:cNvSpPr txBox="1"/>
      </cdr:nvSpPr>
      <cdr:spPr>
        <a:xfrm xmlns:a="http://schemas.openxmlformats.org/drawingml/2006/main">
          <a:off x="4067613" y="1474734"/>
          <a:ext cx="950586" cy="32338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当初</a:t>
          </a:r>
        </a:p>
      </cdr:txBody>
    </cdr:sp>
  </cdr:relSizeAnchor>
  <cdr:relSizeAnchor xmlns:cdr="http://schemas.openxmlformats.org/drawingml/2006/chartDrawing">
    <cdr:from>
      <cdr:x>0.42349</cdr:x>
      <cdr:y>0.45915</cdr:y>
    </cdr:from>
    <cdr:to>
      <cdr:x>0.58619</cdr:x>
      <cdr:y>0.56131</cdr:y>
    </cdr:to>
    <cdr:sp macro="" textlink="">
      <cdr:nvSpPr>
        <cdr:cNvPr id="12" name="テキスト ボックス 1">
          <a:extLst xmlns:a="http://schemas.openxmlformats.org/drawingml/2006/main">
            <a:ext uri="{FF2B5EF4-FFF2-40B4-BE49-F238E27FC236}">
              <a16:creationId xmlns:a16="http://schemas.microsoft.com/office/drawing/2014/main" id="{17B49C76-17DC-4768-A523-43583F4A824B}"/>
            </a:ext>
          </a:extLst>
        </cdr:cNvPr>
        <cdr:cNvSpPr txBox="1"/>
      </cdr:nvSpPr>
      <cdr:spPr>
        <a:xfrm xmlns:a="http://schemas.openxmlformats.org/drawingml/2006/main">
          <a:off x="2474422" y="1453430"/>
          <a:ext cx="950644" cy="32338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当初</a:t>
          </a:r>
        </a:p>
      </cdr:txBody>
    </cdr:sp>
  </cdr:relSizeAnchor>
  <cdr:relSizeAnchor xmlns:cdr="http://schemas.openxmlformats.org/drawingml/2006/chartDrawing">
    <cdr:from>
      <cdr:x>0.69681</cdr:x>
      <cdr:y>0.73396</cdr:y>
    </cdr:from>
    <cdr:to>
      <cdr:x>0.91712</cdr:x>
      <cdr:y>0.80936</cdr:y>
    </cdr:to>
    <cdr:sp macro="" textlink="">
      <cdr:nvSpPr>
        <cdr:cNvPr id="13" name="テキスト ボックス 1">
          <a:extLst xmlns:a="http://schemas.openxmlformats.org/drawingml/2006/main">
            <a:ext uri="{FF2B5EF4-FFF2-40B4-BE49-F238E27FC236}">
              <a16:creationId xmlns:a16="http://schemas.microsoft.com/office/drawing/2014/main" id="{1E366B90-501A-41D4-8869-E0319AEED165}"/>
            </a:ext>
          </a:extLst>
        </cdr:cNvPr>
        <cdr:cNvSpPr txBox="1"/>
      </cdr:nvSpPr>
      <cdr:spPr>
        <a:xfrm xmlns:a="http://schemas.openxmlformats.org/drawingml/2006/main">
          <a:off x="4071398" y="2323339"/>
          <a:ext cx="1287256" cy="23867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補正</a:t>
          </a:r>
        </a:p>
      </cdr:txBody>
    </cdr:sp>
  </cdr:relSizeAnchor>
  <cdr:relSizeAnchor xmlns:cdr="http://schemas.openxmlformats.org/drawingml/2006/chartDrawing">
    <cdr:from>
      <cdr:x>0.43114</cdr:x>
      <cdr:y>0.74798</cdr:y>
    </cdr:from>
    <cdr:to>
      <cdr:x>0.65145</cdr:x>
      <cdr:y>0.82338</cdr:y>
    </cdr:to>
    <cdr:sp macro="" textlink="">
      <cdr:nvSpPr>
        <cdr:cNvPr id="14" name="テキスト ボックス 1">
          <a:extLst xmlns:a="http://schemas.openxmlformats.org/drawingml/2006/main">
            <a:ext uri="{FF2B5EF4-FFF2-40B4-BE49-F238E27FC236}">
              <a16:creationId xmlns:a16="http://schemas.microsoft.com/office/drawing/2014/main" id="{1E366B90-501A-41D4-8869-E0319AEED165}"/>
            </a:ext>
          </a:extLst>
        </cdr:cNvPr>
        <cdr:cNvSpPr txBox="1"/>
      </cdr:nvSpPr>
      <cdr:spPr>
        <a:xfrm xmlns:a="http://schemas.openxmlformats.org/drawingml/2006/main">
          <a:off x="2519095" y="2367719"/>
          <a:ext cx="1287256" cy="23867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補正</a:t>
          </a:r>
        </a:p>
      </cdr:txBody>
    </cdr:sp>
  </cdr:relSizeAnchor>
  <cdr:relSizeAnchor xmlns:cdr="http://schemas.openxmlformats.org/drawingml/2006/chartDrawing">
    <cdr:from>
      <cdr:x>0.17272</cdr:x>
      <cdr:y>0.17232</cdr:y>
    </cdr:from>
    <cdr:to>
      <cdr:x>0.3354</cdr:x>
      <cdr:y>0.27448</cdr:y>
    </cdr:to>
    <cdr:sp macro="" textlink="">
      <cdr:nvSpPr>
        <cdr:cNvPr id="15" name="テキスト ボックス 1">
          <a:extLst xmlns:a="http://schemas.openxmlformats.org/drawingml/2006/main">
            <a:ext uri="{FF2B5EF4-FFF2-40B4-BE49-F238E27FC236}">
              <a16:creationId xmlns:a16="http://schemas.microsoft.com/office/drawing/2014/main" id="{F033AF63-39DD-4D74-A66A-032976A1AA62}"/>
            </a:ext>
          </a:extLst>
        </cdr:cNvPr>
        <cdr:cNvSpPr txBox="1"/>
      </cdr:nvSpPr>
      <cdr:spPr>
        <a:xfrm xmlns:a="http://schemas.openxmlformats.org/drawingml/2006/main">
          <a:off x="1010538" y="563948"/>
          <a:ext cx="951882" cy="33434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計　</a:t>
          </a:r>
          <a:r>
            <a:rPr lang="en-US" altLang="ja-JP" sz="1000" b="1">
              <a:latin typeface="HG丸ｺﾞｼｯｸM-PRO" panose="020F0600000000000000" pitchFamily="50" charset="-128"/>
              <a:ea typeface="HG丸ｺﾞｼｯｸM-PRO" panose="020F0600000000000000" pitchFamily="50" charset="-128"/>
            </a:rPr>
            <a:t>40,469</a:t>
          </a:r>
          <a:endParaRPr lang="ja-JP" altLang="en-US" sz="1000" b="1">
            <a:latin typeface="HG丸ｺﾞｼｯｸM-PRO" panose="020F0600000000000000" pitchFamily="50" charset="-128"/>
            <a:ea typeface="HG丸ｺﾞｼｯｸM-PRO" panose="020F0600000000000000" pitchFamily="50" charset="-128"/>
          </a:endParaRPr>
        </a:p>
      </cdr:txBody>
    </cdr:sp>
  </cdr:relSizeAnchor>
  <cdr:relSizeAnchor xmlns:cdr="http://schemas.openxmlformats.org/drawingml/2006/chartDrawing">
    <cdr:from>
      <cdr:x>0.45263</cdr:x>
      <cdr:y>0.17332</cdr:y>
    </cdr:from>
    <cdr:to>
      <cdr:x>0.61532</cdr:x>
      <cdr:y>0.27548</cdr:y>
    </cdr:to>
    <cdr:sp macro="" textlink="">
      <cdr:nvSpPr>
        <cdr:cNvPr id="16" name="テキスト ボックス 1">
          <a:extLst xmlns:a="http://schemas.openxmlformats.org/drawingml/2006/main">
            <a:ext uri="{FF2B5EF4-FFF2-40B4-BE49-F238E27FC236}">
              <a16:creationId xmlns:a16="http://schemas.microsoft.com/office/drawing/2014/main" id="{F033AF63-39DD-4D74-A66A-032976A1AA62}"/>
            </a:ext>
          </a:extLst>
        </cdr:cNvPr>
        <cdr:cNvSpPr txBox="1"/>
      </cdr:nvSpPr>
      <cdr:spPr>
        <a:xfrm xmlns:a="http://schemas.openxmlformats.org/drawingml/2006/main">
          <a:off x="2650013" y="568234"/>
          <a:ext cx="952502" cy="33492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計　</a:t>
          </a:r>
          <a:r>
            <a:rPr lang="en-US" altLang="ja-JP" sz="1000" b="1">
              <a:latin typeface="HG丸ｺﾞｼｯｸM-PRO" panose="020F0600000000000000" pitchFamily="50" charset="-128"/>
              <a:ea typeface="HG丸ｺﾞｼｯｸM-PRO" panose="020F0600000000000000" pitchFamily="50" charset="-128"/>
            </a:rPr>
            <a:t>42,032</a:t>
          </a:r>
          <a:endParaRPr lang="ja-JP" altLang="en-US" sz="1000" b="1">
            <a:latin typeface="HG丸ｺﾞｼｯｸM-PRO" panose="020F0600000000000000" pitchFamily="50" charset="-128"/>
            <a:ea typeface="HG丸ｺﾞｼｯｸM-PRO" panose="020F0600000000000000" pitchFamily="50" charset="-128"/>
          </a:endParaRPr>
        </a:p>
      </cdr:txBody>
    </cdr:sp>
  </cdr:relSizeAnchor>
  <cdr:relSizeAnchor xmlns:cdr="http://schemas.openxmlformats.org/drawingml/2006/chartDrawing">
    <cdr:from>
      <cdr:x>0.73013</cdr:x>
      <cdr:y>0.12022</cdr:y>
    </cdr:from>
    <cdr:to>
      <cdr:x>0.89282</cdr:x>
      <cdr:y>0.22238</cdr:y>
    </cdr:to>
    <cdr:sp macro="" textlink="">
      <cdr:nvSpPr>
        <cdr:cNvPr id="17" name="テキスト ボックス 1">
          <a:extLst xmlns:a="http://schemas.openxmlformats.org/drawingml/2006/main">
            <a:ext uri="{FF2B5EF4-FFF2-40B4-BE49-F238E27FC236}">
              <a16:creationId xmlns:a16="http://schemas.microsoft.com/office/drawing/2014/main" id="{F033AF63-39DD-4D74-A66A-032976A1AA62}"/>
            </a:ext>
          </a:extLst>
        </cdr:cNvPr>
        <cdr:cNvSpPr txBox="1"/>
      </cdr:nvSpPr>
      <cdr:spPr>
        <a:xfrm xmlns:a="http://schemas.openxmlformats.org/drawingml/2006/main">
          <a:off x="4271906" y="393453"/>
          <a:ext cx="951882" cy="33434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000" b="0">
              <a:latin typeface="HG丸ｺﾞｼｯｸM-PRO" panose="020F0600000000000000" pitchFamily="50" charset="-128"/>
              <a:ea typeface="HG丸ｺﾞｼｯｸM-PRO" panose="020F0600000000000000" pitchFamily="50" charset="-128"/>
            </a:rPr>
            <a:t>計　</a:t>
          </a:r>
          <a:r>
            <a:rPr lang="en-US" altLang="ja-JP" sz="1000" b="1">
              <a:latin typeface="HG丸ｺﾞｼｯｸM-PRO" panose="020F0600000000000000" pitchFamily="50" charset="-128"/>
              <a:ea typeface="HG丸ｺﾞｼｯｸM-PRO" panose="020F0600000000000000" pitchFamily="50" charset="-128"/>
            </a:rPr>
            <a:t>46,727</a:t>
          </a:r>
          <a:endParaRPr lang="ja-JP" altLang="en-US" sz="1000" b="1">
            <a:latin typeface="HG丸ｺﾞｼｯｸM-PRO" panose="020F0600000000000000" pitchFamily="50" charset="-128"/>
            <a:ea typeface="HG丸ｺﾞｼｯｸM-PRO" panose="020F0600000000000000"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9"/>
            <a:ext cx="2949575" cy="496888"/>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59" y="9"/>
            <a:ext cx="2949575" cy="496888"/>
          </a:xfrm>
          <a:prstGeom prst="rect">
            <a:avLst/>
          </a:prstGeom>
        </p:spPr>
        <p:txBody>
          <a:bodyPr vert="horz" lIns="91317" tIns="45661" rIns="91317" bIns="45661" rtlCol="0"/>
          <a:lstStyle>
            <a:lvl1pPr algn="r">
              <a:defRPr sz="1200"/>
            </a:lvl1pPr>
          </a:lstStyle>
          <a:p>
            <a:fld id="{D6E1D015-2EA0-4B61-B928-CBD8A0062C15}" type="datetimeFigureOut">
              <a:rPr kumimoji="1" lang="ja-JP" altLang="en-US" smtClean="0"/>
              <a:t>2026/5/22</a:t>
            </a:fld>
            <a:endParaRPr kumimoji="1" lang="ja-JP" altLang="en-US"/>
          </a:p>
        </p:txBody>
      </p:sp>
      <p:sp>
        <p:nvSpPr>
          <p:cNvPr id="4" name="フッター プレースホルダー 3"/>
          <p:cNvSpPr>
            <a:spLocks noGrp="1"/>
          </p:cNvSpPr>
          <p:nvPr>
            <p:ph type="ftr" sz="quarter" idx="2"/>
          </p:nvPr>
        </p:nvSpPr>
        <p:spPr>
          <a:xfrm>
            <a:off x="17" y="9440864"/>
            <a:ext cx="2949575" cy="496887"/>
          </a:xfrm>
          <a:prstGeom prst="rect">
            <a:avLst/>
          </a:prstGeom>
        </p:spPr>
        <p:txBody>
          <a:bodyPr vert="horz" lIns="91317" tIns="45661" rIns="91317" bIns="4566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59" y="9440864"/>
            <a:ext cx="2949575" cy="496887"/>
          </a:xfrm>
          <a:prstGeom prst="rect">
            <a:avLst/>
          </a:prstGeom>
        </p:spPr>
        <p:txBody>
          <a:bodyPr vert="horz" lIns="91317" tIns="45661" rIns="91317" bIns="45661" rtlCol="0" anchor="b"/>
          <a:lstStyle>
            <a:lvl1pPr algn="r">
              <a:defRPr sz="1200"/>
            </a:lvl1pPr>
          </a:lstStyle>
          <a:p>
            <a:fld id="{919A1E07-5B6E-44D4-AB6D-6443BDAEC678}" type="slidenum">
              <a:rPr kumimoji="1" lang="ja-JP" altLang="en-US" smtClean="0"/>
              <a:t>‹#›</a:t>
            </a:fld>
            <a:endParaRPr kumimoji="1" lang="ja-JP" altLang="en-US"/>
          </a:p>
        </p:txBody>
      </p:sp>
    </p:spTree>
    <p:extLst>
      <p:ext uri="{BB962C8B-B14F-4D97-AF65-F5344CB8AC3E}">
        <p14:creationId xmlns:p14="http://schemas.microsoft.com/office/powerpoint/2010/main" val="27382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2"/>
            <a:ext cx="2949790" cy="496967"/>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8" y="22"/>
            <a:ext cx="2949790" cy="496967"/>
          </a:xfrm>
          <a:prstGeom prst="rect">
            <a:avLst/>
          </a:prstGeom>
        </p:spPr>
        <p:txBody>
          <a:bodyPr vert="horz" lIns="91317" tIns="45661" rIns="91317" bIns="45661" rtlCol="0"/>
          <a:lstStyle>
            <a:lvl1pPr algn="r">
              <a:defRPr sz="1200"/>
            </a:lvl1pPr>
          </a:lstStyle>
          <a:p>
            <a:fld id="{96320395-F39B-42D7-9562-8242D79D344F}" type="datetimeFigureOut">
              <a:rPr kumimoji="1" lang="ja-JP" altLang="en-US" smtClean="0"/>
              <a:t>2026/5/22</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317" tIns="45661" rIns="91317" bIns="45661"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17" tIns="45661" rIns="91317"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72"/>
            <a:ext cx="2949790" cy="496967"/>
          </a:xfrm>
          <a:prstGeom prst="rect">
            <a:avLst/>
          </a:prstGeom>
        </p:spPr>
        <p:txBody>
          <a:bodyPr vert="horz" lIns="91317" tIns="45661" rIns="91317" bIns="4566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8" y="9440672"/>
            <a:ext cx="2949790" cy="496967"/>
          </a:xfrm>
          <a:prstGeom prst="rect">
            <a:avLst/>
          </a:prstGeom>
        </p:spPr>
        <p:txBody>
          <a:bodyPr vert="horz" lIns="91317" tIns="45661" rIns="91317" bIns="45661" rtlCol="0" anchor="b"/>
          <a:lstStyle>
            <a:lvl1pPr algn="r">
              <a:defRPr sz="1200"/>
            </a:lvl1pPr>
          </a:lstStyle>
          <a:p>
            <a:fld id="{5B8A2593-B831-4156-887D-9FC9ED896D3D}" type="slidenum">
              <a:rPr kumimoji="1" lang="ja-JP" altLang="en-US" smtClean="0"/>
              <a:t>‹#›</a:t>
            </a:fld>
            <a:endParaRPr kumimoji="1" lang="ja-JP" altLang="en-US"/>
          </a:p>
        </p:txBody>
      </p:sp>
    </p:spTree>
    <p:extLst>
      <p:ext uri="{BB962C8B-B14F-4D97-AF65-F5344CB8AC3E}">
        <p14:creationId xmlns:p14="http://schemas.microsoft.com/office/powerpoint/2010/main" val="2804779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7"/>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スライド番号プレースホルダー 5"/>
          <p:cNvSpPr>
            <a:spLocks noGrp="1"/>
          </p:cNvSpPr>
          <p:nvPr>
            <p:ph type="sldNum" sz="quarter" idx="12"/>
          </p:nvPr>
        </p:nvSpPr>
        <p:spPr>
          <a:xfrm>
            <a:off x="5861248" y="9610177"/>
            <a:ext cx="1600200" cy="527402"/>
          </a:xfrm>
          <a:prstGeom prst="rect">
            <a:avLst/>
          </a:prstGeom>
        </p:spPr>
        <p:txBody>
          <a:bodyPr/>
          <a:lstStyle/>
          <a:p>
            <a:fld id="{8222FFE1-49D9-434A-9603-2EC61656C55C}" type="slidenum">
              <a:rPr kumimoji="1" lang="ja-JP" altLang="en-US" smtClean="0"/>
              <a:t>‹#›</a:t>
            </a:fld>
            <a:endParaRPr kumimoji="1" lang="ja-JP" altLang="en-US"/>
          </a:p>
        </p:txBody>
      </p:sp>
    </p:spTree>
    <p:extLst>
      <p:ext uri="{BB962C8B-B14F-4D97-AF65-F5344CB8AC3E}">
        <p14:creationId xmlns:p14="http://schemas.microsoft.com/office/powerpoint/2010/main" val="32188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46275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1513262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1228460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56313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8"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07284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04891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593597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284640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9"/>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6" y="394411"/>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60372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5"/>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7"/>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25966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6"/>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4"/>
          </p:nvPr>
        </p:nvSpPr>
        <p:spPr>
          <a:xfrm>
            <a:off x="99392" y="9633524"/>
            <a:ext cx="6858000" cy="527402"/>
          </a:xfrm>
          <a:prstGeom prst="rect">
            <a:avLst/>
          </a:prstGeom>
        </p:spPr>
        <p:txBody>
          <a:bodyPr/>
          <a:lstStyle>
            <a:lvl1pPr algn="ctr">
              <a:defRPr/>
            </a:lvl1pPr>
          </a:lstStyle>
          <a:p>
            <a:pPr algn="r"/>
            <a:fld id="{8222FFE1-49D9-434A-9603-2EC61656C55C}" type="slidenum">
              <a:rPr lang="ja-JP" altLang="en-US" smtClean="0"/>
              <a:pPr algn="r"/>
              <a:t>‹#›</a:t>
            </a:fld>
            <a:endParaRPr lang="ja-JP" altLang="en-US" dirty="0"/>
          </a:p>
        </p:txBody>
      </p:sp>
      <p:sp>
        <p:nvSpPr>
          <p:cNvPr id="8" name="フッター プレースホルダー 7"/>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Tree>
    <p:extLst>
      <p:ext uri="{BB962C8B-B14F-4D97-AF65-F5344CB8AC3E}">
        <p14:creationId xmlns:p14="http://schemas.microsoft.com/office/powerpoint/2010/main" val="444874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11789" y="551535"/>
            <a:ext cx="6640102" cy="332345"/>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道路室の予算（</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７年度補正＋</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８年度当初）</a:t>
            </a:r>
          </a:p>
        </p:txBody>
      </p:sp>
      <p:sp>
        <p:nvSpPr>
          <p:cNvPr id="9" name="テキスト ボックス 8"/>
          <p:cNvSpPr txBox="1"/>
          <p:nvPr/>
        </p:nvSpPr>
        <p:spPr>
          <a:xfrm>
            <a:off x="6416854" y="9676259"/>
            <a:ext cx="441146" cy="215444"/>
          </a:xfrm>
          <a:prstGeom prst="rect">
            <a:avLst/>
          </a:prstGeom>
          <a:noFill/>
        </p:spPr>
        <p:txBody>
          <a:bodyPr wrap="none" rtlCol="0">
            <a:spAutoFit/>
          </a:bodyPr>
          <a:lstStyle/>
          <a:p>
            <a:r>
              <a:rPr lang="ja-JP" altLang="en-US" sz="800" dirty="0"/>
              <a:t>資料</a:t>
            </a:r>
            <a:r>
              <a:rPr lang="en-US" altLang="ja-JP" sz="800" dirty="0"/>
              <a:t>1</a:t>
            </a:r>
          </a:p>
        </p:txBody>
      </p:sp>
      <p:sp>
        <p:nvSpPr>
          <p:cNvPr id="10" name="テキスト ボックス 9">
            <a:extLst>
              <a:ext uri="{FF2B5EF4-FFF2-40B4-BE49-F238E27FC236}">
                <a16:creationId xmlns:a16="http://schemas.microsoft.com/office/drawing/2014/main" id="{CF460F40-24A0-4354-AFF2-A87133CC748C}"/>
              </a:ext>
            </a:extLst>
          </p:cNvPr>
          <p:cNvSpPr txBox="1"/>
          <p:nvPr/>
        </p:nvSpPr>
        <p:spPr>
          <a:xfrm>
            <a:off x="1096570" y="1338042"/>
            <a:ext cx="1338828" cy="369332"/>
          </a:xfrm>
          <a:prstGeom prst="rect">
            <a:avLst/>
          </a:prstGeom>
          <a:noFill/>
        </p:spPr>
        <p:txBody>
          <a:bodyPr wrap="none" rtlCol="0">
            <a:spAutoFit/>
          </a:bodyPr>
          <a:lstStyle/>
          <a:p>
            <a:r>
              <a:rPr lang="ja-JP" altLang="en-US" dirty="0">
                <a:latin typeface="HG丸ｺﾞｼｯｸM-PRO" panose="020F0600000000000000" pitchFamily="50" charset="-128"/>
                <a:ea typeface="HG丸ｺﾞｼｯｸM-PRO" panose="020F0600000000000000" pitchFamily="50" charset="-128"/>
              </a:rPr>
              <a:t>財源別内訳</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3493EFB8-3051-4F3B-B5C5-2EB60727EF2B}"/>
              </a:ext>
            </a:extLst>
          </p:cNvPr>
          <p:cNvSpPr txBox="1"/>
          <p:nvPr/>
        </p:nvSpPr>
        <p:spPr>
          <a:xfrm>
            <a:off x="4074166" y="1338042"/>
            <a:ext cx="1800493" cy="369332"/>
          </a:xfrm>
          <a:prstGeom prst="rect">
            <a:avLst/>
          </a:prstGeom>
          <a:noFill/>
        </p:spPr>
        <p:txBody>
          <a:bodyPr wrap="none" rtlCol="0">
            <a:spAutoFit/>
          </a:bodyPr>
          <a:lstStyle/>
          <a:p>
            <a:r>
              <a:rPr lang="ja-JP" altLang="en-US" dirty="0">
                <a:latin typeface="HG丸ｺﾞｼｯｸM-PRO" panose="020F0600000000000000" pitchFamily="50" charset="-128"/>
                <a:ea typeface="HG丸ｺﾞｼｯｸM-PRO" panose="020F0600000000000000" pitchFamily="50" charset="-128"/>
              </a:rPr>
              <a:t>事業内容別内訳</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35FFF4BC-6CF4-4DEE-9680-9104C88FE809}"/>
              </a:ext>
            </a:extLst>
          </p:cNvPr>
          <p:cNvSpPr txBox="1"/>
          <p:nvPr/>
        </p:nvSpPr>
        <p:spPr>
          <a:xfrm>
            <a:off x="2297921" y="5233017"/>
            <a:ext cx="2262158" cy="369332"/>
          </a:xfrm>
          <a:prstGeom prst="rect">
            <a:avLst/>
          </a:prstGeom>
          <a:noFill/>
        </p:spPr>
        <p:txBody>
          <a:bodyPr wrap="none" rtlCol="0">
            <a:spAutoFit/>
          </a:bodyPr>
          <a:lstStyle/>
          <a:p>
            <a:r>
              <a:rPr kumimoji="1" lang="ja-JP" altLang="en-US" dirty="0">
                <a:latin typeface="HG丸ｺﾞｼｯｸM-PRO" panose="020F0600000000000000" pitchFamily="50" charset="-128"/>
                <a:ea typeface="HG丸ｺﾞｼｯｸM-PRO" panose="020F0600000000000000" pitchFamily="50" charset="-128"/>
              </a:rPr>
              <a:t>道路室　予算額推移</a:t>
            </a:r>
          </a:p>
        </p:txBody>
      </p:sp>
      <p:pic>
        <p:nvPicPr>
          <p:cNvPr id="3" name="図 2">
            <a:extLst>
              <a:ext uri="{FF2B5EF4-FFF2-40B4-BE49-F238E27FC236}">
                <a16:creationId xmlns:a16="http://schemas.microsoft.com/office/drawing/2014/main" id="{FE589E71-F099-4C7E-AB2D-10D7151CCEEA}"/>
              </a:ext>
            </a:extLst>
          </p:cNvPr>
          <p:cNvPicPr>
            <a:picLocks noChangeAspect="1"/>
          </p:cNvPicPr>
          <p:nvPr/>
        </p:nvPicPr>
        <p:blipFill>
          <a:blip r:embed="rId2"/>
          <a:stretch>
            <a:fillRect/>
          </a:stretch>
        </p:blipFill>
        <p:spPr>
          <a:xfrm>
            <a:off x="43095" y="1517904"/>
            <a:ext cx="6858000" cy="3329658"/>
          </a:xfrm>
          <a:prstGeom prst="rect">
            <a:avLst/>
          </a:prstGeom>
        </p:spPr>
      </p:pic>
      <p:graphicFrame>
        <p:nvGraphicFramePr>
          <p:cNvPr id="14" name="グラフ 13">
            <a:extLst>
              <a:ext uri="{FF2B5EF4-FFF2-40B4-BE49-F238E27FC236}">
                <a16:creationId xmlns:a16="http://schemas.microsoft.com/office/drawing/2014/main" id="{A459C5C5-C123-41A0-B32F-25CFA2AC6F55}"/>
              </a:ext>
            </a:extLst>
          </p:cNvPr>
          <p:cNvGraphicFramePr>
            <a:graphicFrameLocks/>
          </p:cNvGraphicFramePr>
          <p:nvPr/>
        </p:nvGraphicFramePr>
        <p:xfrm>
          <a:off x="418846" y="5807943"/>
          <a:ext cx="6106498" cy="36095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072863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FF0000"/>
          </a:solidFill>
          <a:prstDash val="dash"/>
        </a:ln>
      </a:spPr>
      <a:bodyPr rtlCol="0" anchor="ctr"/>
      <a:lstStyle>
        <a:defPPr algn="ctr">
          <a:defRPr kumimoji="1" sz="1400" dirty="0">
            <a:solidFill>
              <a:srgbClr val="FF0000"/>
            </a:solidFill>
            <a:latin typeface="HG丸ｺﾞｼｯｸM-PRO" panose="020F0600000000000000" pitchFamily="50" charset="-128"/>
            <a:ea typeface="HG丸ｺﾞｼｯｸM-PRO" panose="020F0600000000000000"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5D4A840C0B79842806973E30B2A13A0" ma:contentTypeVersion="2" ma:contentTypeDescription="新しいドキュメントを作成します。" ma:contentTypeScope="" ma:versionID="0d2eb14373c5b4000c128cfcdd3fcf60">
  <xsd:schema xmlns:xsd="http://www.w3.org/2001/XMLSchema" xmlns:xs="http://www.w3.org/2001/XMLSchema" xmlns:p="http://schemas.microsoft.com/office/2006/metadata/properties" xmlns:ns1="http://schemas.microsoft.com/sharepoint/v3" xmlns:ns2="4e21aece-359b-4e6f-8f54-c70e1e237c6a" targetNamespace="http://schemas.microsoft.com/office/2006/metadata/properties" ma:root="true" ma:fieldsID="db23b4eb53cfac3bdce39f3dd831b7a7" ns1:_="" ns2:_="">
    <xsd:import namespace="http://schemas.microsoft.com/sharepoint/v3"/>
    <xsd:import namespace="4e21aece-359b-4e6f-8f54-c70e1e237c6a"/>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21aece-359b-4e6f-8f54-c70e1e237c6a"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A329BE-0AA6-4DC4-8712-5F66E4D03EB5}">
  <ds:schemaRefs>
    <ds:schemaRef ds:uri="http://purl.org/dc/elements/1.1/"/>
    <ds:schemaRef ds:uri="http://schemas.microsoft.com/office/2006/documentManagement/types"/>
    <ds:schemaRef ds:uri="http://purl.org/dc/terms/"/>
    <ds:schemaRef ds:uri="4e21aece-359b-4e6f-8f54-c70e1e237c6a"/>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6568E6A8-6F00-4196-8A67-644B48AEF07B}">
  <ds:schemaRefs>
    <ds:schemaRef ds:uri="http://schemas.microsoft.com/sharepoint/v3/contenttype/forms"/>
  </ds:schemaRefs>
</ds:datastoreItem>
</file>

<file path=customXml/itemProps3.xml><?xml version="1.0" encoding="utf-8"?>
<ds:datastoreItem xmlns:ds="http://schemas.openxmlformats.org/officeDocument/2006/customXml" ds:itemID="{EF751BA1-F25A-43C5-8E75-5EF9D7DFE4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e21aece-359b-4e6f-8f54-c70e1e237c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33882</TotalTime>
  <Words>55</Words>
  <Application>Microsoft Office PowerPoint</Application>
  <PresentationFormat>A4 210 x 297 mm</PresentationFormat>
  <Paragraphs>16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中野　裕介</cp:lastModifiedBy>
  <cp:revision>1728</cp:revision>
  <cp:lastPrinted>2026-03-10T04:57:36Z</cp:lastPrinted>
  <dcterms:created xsi:type="dcterms:W3CDTF">2015-03-03T10:39:59Z</dcterms:created>
  <dcterms:modified xsi:type="dcterms:W3CDTF">2026-05-22T09:59:14Z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0x01010085D4A840C0B79842806973E30B2A13A0</vt:lpwstr>
  </property>
</Properties>
</file>