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
  </p:notesMasterIdLst>
  <p:handoutMasterIdLst>
    <p:handoutMasterId r:id="rId7"/>
  </p:handoutMasterIdLst>
  <p:sldIdLst>
    <p:sldId id="448" r:id="rId5"/>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溝内　咲子" initials="溝内　咲子" lastIdx="7" clrIdx="0">
    <p:extLst>
      <p:ext uri="{19B8F6BF-5375-455C-9EA6-DF929625EA0E}">
        <p15:presenceInfo xmlns:p15="http://schemas.microsoft.com/office/powerpoint/2012/main" userId="S::MizochiS@lan.pref.osaka.jp::1175b10d-7719-4dc0-b0dc-37922d059e62" providerId="AD"/>
      </p:ext>
    </p:extLst>
  </p:cmAuthor>
  <p:cmAuthor id="2" name="上田　久志" initials="上田　久志" lastIdx="4" clrIdx="1">
    <p:extLst>
      <p:ext uri="{19B8F6BF-5375-455C-9EA6-DF929625EA0E}">
        <p15:presenceInfo xmlns:p15="http://schemas.microsoft.com/office/powerpoint/2012/main" userId="S::UedaHis@lan.pref.osaka.jp::9a6f4b61-bb13-47b2-8220-6894e63f2d8e" providerId="AD"/>
      </p:ext>
    </p:extLst>
  </p:cmAuthor>
  <p:cmAuthor id="3" name="井上　悠真" initials="井上　悠真" lastIdx="1" clrIdx="2">
    <p:extLst>
      <p:ext uri="{19B8F6BF-5375-455C-9EA6-DF929625EA0E}">
        <p15:presenceInfo xmlns:p15="http://schemas.microsoft.com/office/powerpoint/2012/main" userId="S::InoueYum@lan.pref.osaka.jp::21d60823-d2db-4899-b238-e56e292e2b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0A1"/>
    <a:srgbClr val="FFCCCC"/>
    <a:srgbClr val="FED6CE"/>
    <a:srgbClr val="767171"/>
    <a:srgbClr val="59CC8D"/>
    <a:srgbClr val="4FB683"/>
    <a:srgbClr val="3CDC8B"/>
    <a:srgbClr val="14DC8B"/>
    <a:srgbClr val="00DC64"/>
    <a:srgbClr val="00D6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785" autoAdjust="0"/>
    <p:restoredTop sz="96395" autoAdjust="0"/>
  </p:normalViewPr>
  <p:slideViewPr>
    <p:cSldViewPr>
      <p:cViewPr varScale="1">
        <p:scale>
          <a:sx n="65" d="100"/>
          <a:sy n="65" d="100"/>
        </p:scale>
        <p:origin x="2784" y="58"/>
      </p:cViewPr>
      <p:guideLst>
        <p:guide orient="horz" pos="3120"/>
        <p:guide pos="216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p:cViewPr varScale="1">
        <p:scale>
          <a:sx n="52" d="100"/>
          <a:sy n="52" d="100"/>
        </p:scale>
        <p:origin x="-2934" y="-90"/>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7" y="9"/>
            <a:ext cx="2949575" cy="496888"/>
          </a:xfrm>
          <a:prstGeom prst="rect">
            <a:avLst/>
          </a:prstGeom>
        </p:spPr>
        <p:txBody>
          <a:bodyPr vert="horz" lIns="91317" tIns="45661" rIns="91317" bIns="4566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59" y="9"/>
            <a:ext cx="2949575" cy="496888"/>
          </a:xfrm>
          <a:prstGeom prst="rect">
            <a:avLst/>
          </a:prstGeom>
        </p:spPr>
        <p:txBody>
          <a:bodyPr vert="horz" lIns="91317" tIns="45661" rIns="91317" bIns="45661" rtlCol="0"/>
          <a:lstStyle>
            <a:lvl1pPr algn="r">
              <a:defRPr sz="1200"/>
            </a:lvl1pPr>
          </a:lstStyle>
          <a:p>
            <a:fld id="{D6E1D015-2EA0-4B61-B928-CBD8A0062C15}" type="datetimeFigureOut">
              <a:rPr kumimoji="1" lang="ja-JP" altLang="en-US" smtClean="0"/>
              <a:t>2026/5/22</a:t>
            </a:fld>
            <a:endParaRPr kumimoji="1" lang="ja-JP" altLang="en-US"/>
          </a:p>
        </p:txBody>
      </p:sp>
      <p:sp>
        <p:nvSpPr>
          <p:cNvPr id="4" name="フッター プレースホルダー 3"/>
          <p:cNvSpPr>
            <a:spLocks noGrp="1"/>
          </p:cNvSpPr>
          <p:nvPr>
            <p:ph type="ftr" sz="quarter" idx="2"/>
          </p:nvPr>
        </p:nvSpPr>
        <p:spPr>
          <a:xfrm>
            <a:off x="17" y="9440864"/>
            <a:ext cx="2949575" cy="496887"/>
          </a:xfrm>
          <a:prstGeom prst="rect">
            <a:avLst/>
          </a:prstGeom>
        </p:spPr>
        <p:txBody>
          <a:bodyPr vert="horz" lIns="91317" tIns="45661" rIns="91317" bIns="4566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59" y="9440864"/>
            <a:ext cx="2949575" cy="496887"/>
          </a:xfrm>
          <a:prstGeom prst="rect">
            <a:avLst/>
          </a:prstGeom>
        </p:spPr>
        <p:txBody>
          <a:bodyPr vert="horz" lIns="91317" tIns="45661" rIns="91317" bIns="45661" rtlCol="0" anchor="b"/>
          <a:lstStyle>
            <a:lvl1pPr algn="r">
              <a:defRPr sz="1200"/>
            </a:lvl1pPr>
          </a:lstStyle>
          <a:p>
            <a:fld id="{919A1E07-5B6E-44D4-AB6D-6443BDAEC678}" type="slidenum">
              <a:rPr kumimoji="1" lang="ja-JP" altLang="en-US" smtClean="0"/>
              <a:t>‹#›</a:t>
            </a:fld>
            <a:endParaRPr kumimoji="1" lang="ja-JP" altLang="en-US"/>
          </a:p>
        </p:txBody>
      </p:sp>
    </p:spTree>
    <p:extLst>
      <p:ext uri="{BB962C8B-B14F-4D97-AF65-F5344CB8AC3E}">
        <p14:creationId xmlns:p14="http://schemas.microsoft.com/office/powerpoint/2010/main" val="273828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22"/>
            <a:ext cx="2949790" cy="496967"/>
          </a:xfrm>
          <a:prstGeom prst="rect">
            <a:avLst/>
          </a:prstGeom>
        </p:spPr>
        <p:txBody>
          <a:bodyPr vert="horz" lIns="91317" tIns="45661" rIns="91317" bIns="4566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8" y="22"/>
            <a:ext cx="2949790" cy="496967"/>
          </a:xfrm>
          <a:prstGeom prst="rect">
            <a:avLst/>
          </a:prstGeom>
        </p:spPr>
        <p:txBody>
          <a:bodyPr vert="horz" lIns="91317" tIns="45661" rIns="91317" bIns="45661" rtlCol="0"/>
          <a:lstStyle>
            <a:lvl1pPr algn="r">
              <a:defRPr sz="1200"/>
            </a:lvl1pPr>
          </a:lstStyle>
          <a:p>
            <a:fld id="{96320395-F39B-42D7-9562-8242D79D344F}" type="datetimeFigureOut">
              <a:rPr kumimoji="1" lang="ja-JP" altLang="en-US" smtClean="0"/>
              <a:t>2026/5/22</a:t>
            </a:fld>
            <a:endParaRPr kumimoji="1" lang="ja-JP" altLang="en-US"/>
          </a:p>
        </p:txBody>
      </p:sp>
      <p:sp>
        <p:nvSpPr>
          <p:cNvPr id="4" name="スライド イメージ プレースホルダー 3"/>
          <p:cNvSpPr>
            <a:spLocks noGrp="1" noRot="1" noChangeAspect="1"/>
          </p:cNvSpPr>
          <p:nvPr>
            <p:ph type="sldImg" idx="2"/>
          </p:nvPr>
        </p:nvSpPr>
        <p:spPr>
          <a:xfrm>
            <a:off x="2114550" y="746125"/>
            <a:ext cx="2578100" cy="3725863"/>
          </a:xfrm>
          <a:prstGeom prst="rect">
            <a:avLst/>
          </a:prstGeom>
          <a:noFill/>
          <a:ln w="12700">
            <a:solidFill>
              <a:prstClr val="black"/>
            </a:solidFill>
          </a:ln>
        </p:spPr>
        <p:txBody>
          <a:bodyPr vert="horz" lIns="91317" tIns="45661" rIns="91317" bIns="45661"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317" tIns="45661" rIns="91317" bIns="4566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440672"/>
            <a:ext cx="2949790" cy="496967"/>
          </a:xfrm>
          <a:prstGeom prst="rect">
            <a:avLst/>
          </a:prstGeom>
        </p:spPr>
        <p:txBody>
          <a:bodyPr vert="horz" lIns="91317" tIns="45661" rIns="91317" bIns="4566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8" y="9440672"/>
            <a:ext cx="2949790" cy="496967"/>
          </a:xfrm>
          <a:prstGeom prst="rect">
            <a:avLst/>
          </a:prstGeom>
        </p:spPr>
        <p:txBody>
          <a:bodyPr vert="horz" lIns="91317" tIns="45661" rIns="91317" bIns="45661" rtlCol="0" anchor="b"/>
          <a:lstStyle>
            <a:lvl1pPr algn="r">
              <a:defRPr sz="1200"/>
            </a:lvl1pPr>
          </a:lstStyle>
          <a:p>
            <a:fld id="{5B8A2593-B831-4156-887D-9FC9ED896D3D}" type="slidenum">
              <a:rPr kumimoji="1" lang="ja-JP" altLang="en-US" smtClean="0"/>
              <a:t>‹#›</a:t>
            </a:fld>
            <a:endParaRPr kumimoji="1" lang="ja-JP" altLang="en-US"/>
          </a:p>
        </p:txBody>
      </p:sp>
    </p:spTree>
    <p:extLst>
      <p:ext uri="{BB962C8B-B14F-4D97-AF65-F5344CB8AC3E}">
        <p14:creationId xmlns:p14="http://schemas.microsoft.com/office/powerpoint/2010/main" val="2804779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14550" y="746125"/>
            <a:ext cx="2578100" cy="37258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56003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7"/>
            <a:ext cx="5829300" cy="212336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6" name="スライド番号プレースホルダー 5"/>
          <p:cNvSpPr>
            <a:spLocks noGrp="1"/>
          </p:cNvSpPr>
          <p:nvPr>
            <p:ph type="sldNum" sz="quarter" idx="12"/>
          </p:nvPr>
        </p:nvSpPr>
        <p:spPr>
          <a:xfrm>
            <a:off x="5861248" y="9610177"/>
            <a:ext cx="1600200" cy="527402"/>
          </a:xfrm>
          <a:prstGeom prst="rect">
            <a:avLst/>
          </a:prstGeom>
        </p:spPr>
        <p:txBody>
          <a:bodyPr/>
          <a:lstStyle/>
          <a:p>
            <a:fld id="{8222FFE1-49D9-434A-9603-2EC61656C55C}" type="slidenum">
              <a:rPr kumimoji="1" lang="ja-JP" altLang="en-US" smtClean="0"/>
              <a:t>‹#›</a:t>
            </a:fld>
            <a:endParaRPr kumimoji="1" lang="ja-JP" altLang="en-US"/>
          </a:p>
        </p:txBody>
      </p:sp>
    </p:spTree>
    <p:extLst>
      <p:ext uri="{BB962C8B-B14F-4D97-AF65-F5344CB8AC3E}">
        <p14:creationId xmlns:p14="http://schemas.microsoft.com/office/powerpoint/2010/main" val="3218812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5"/>
          <p:cNvSpPr>
            <a:spLocks noGrp="1"/>
          </p:cNvSpPr>
          <p:nvPr>
            <p:ph type="sldNum" sz="quarter" idx="12"/>
          </p:nvPr>
        </p:nvSpPr>
        <p:spPr>
          <a:xfrm>
            <a:off x="0" y="9610177"/>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dirty="0"/>
          </a:p>
        </p:txBody>
      </p:sp>
    </p:spTree>
    <p:extLst>
      <p:ext uri="{BB962C8B-B14F-4D97-AF65-F5344CB8AC3E}">
        <p14:creationId xmlns:p14="http://schemas.microsoft.com/office/powerpoint/2010/main" val="462753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29698"/>
            <a:ext cx="1157288" cy="1126807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6" y="529698"/>
            <a:ext cx="3357563" cy="1126807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5"/>
          <p:cNvSpPr>
            <a:spLocks noGrp="1"/>
          </p:cNvSpPr>
          <p:nvPr>
            <p:ph type="sldNum" sz="quarter" idx="12"/>
          </p:nvPr>
        </p:nvSpPr>
        <p:spPr>
          <a:xfrm>
            <a:off x="0" y="9610177"/>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1513262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dirty="0"/>
          </a:p>
        </p:txBody>
      </p:sp>
    </p:spTree>
    <p:extLst>
      <p:ext uri="{BB962C8B-B14F-4D97-AF65-F5344CB8AC3E}">
        <p14:creationId xmlns:p14="http://schemas.microsoft.com/office/powerpoint/2010/main" val="1228460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2"/>
            <a:ext cx="5829300" cy="1967442"/>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9"/>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7"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2563132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6" y="3081869"/>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8" y="3081869"/>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4072840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17386"/>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70" y="2217386"/>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3048919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6"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3593597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スライド番号プレースホルダー 5"/>
          <p:cNvSpPr>
            <a:spLocks noGrp="1"/>
          </p:cNvSpPr>
          <p:nvPr>
            <p:ph type="sldNum" sz="quarter" idx="12"/>
          </p:nvPr>
        </p:nvSpPr>
        <p:spPr>
          <a:xfrm>
            <a:off x="0" y="9633524"/>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dirty="0"/>
          </a:p>
        </p:txBody>
      </p:sp>
    </p:spTree>
    <p:extLst>
      <p:ext uri="{BB962C8B-B14F-4D97-AF65-F5344CB8AC3E}">
        <p14:creationId xmlns:p14="http://schemas.microsoft.com/office/powerpoint/2010/main" val="2846400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9"/>
            <a:ext cx="2256235" cy="1678517"/>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96" y="394411"/>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8" name="スライド番号プレースホルダー 5"/>
          <p:cNvSpPr>
            <a:spLocks noGrp="1"/>
          </p:cNvSpPr>
          <p:nvPr>
            <p:ph type="sldNum" sz="quarter" idx="12"/>
          </p:nvPr>
        </p:nvSpPr>
        <p:spPr>
          <a:xfrm>
            <a:off x="0" y="9633524"/>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2603725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5"/>
            <a:ext cx="4114800" cy="818622"/>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7"/>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8" name="スライド番号プレースホルダー 5"/>
          <p:cNvSpPr>
            <a:spLocks noGrp="1"/>
          </p:cNvSpPr>
          <p:nvPr>
            <p:ph type="sldNum" sz="quarter" idx="12"/>
          </p:nvPr>
        </p:nvSpPr>
        <p:spPr>
          <a:xfrm>
            <a:off x="0" y="9633524"/>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4259665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11406"/>
            <a:ext cx="6172200" cy="653750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5"/>
          <p:cNvSpPr>
            <a:spLocks noGrp="1"/>
          </p:cNvSpPr>
          <p:nvPr>
            <p:ph type="sldNum" sz="quarter" idx="4"/>
          </p:nvPr>
        </p:nvSpPr>
        <p:spPr>
          <a:xfrm>
            <a:off x="99392" y="9633524"/>
            <a:ext cx="6858000" cy="527402"/>
          </a:xfrm>
          <a:prstGeom prst="rect">
            <a:avLst/>
          </a:prstGeom>
        </p:spPr>
        <p:txBody>
          <a:bodyPr/>
          <a:lstStyle>
            <a:lvl1pPr algn="ctr">
              <a:defRPr/>
            </a:lvl1pPr>
          </a:lstStyle>
          <a:p>
            <a:pPr algn="r"/>
            <a:fld id="{8222FFE1-49D9-434A-9603-2EC61656C55C}" type="slidenum">
              <a:rPr lang="ja-JP" altLang="en-US" smtClean="0"/>
              <a:pPr algn="r"/>
              <a:t>‹#›</a:t>
            </a:fld>
            <a:endParaRPr lang="ja-JP" altLang="en-US" dirty="0"/>
          </a:p>
        </p:txBody>
      </p:sp>
      <p:sp>
        <p:nvSpPr>
          <p:cNvPr id="8" name="フッター プレースホルダー 7"/>
          <p:cNvSpPr>
            <a:spLocks noGrp="1"/>
          </p:cNvSpPr>
          <p:nvPr>
            <p:ph type="ftr" sz="quarter" idx="3"/>
          </p:nvPr>
        </p:nvSpPr>
        <p:spPr>
          <a:xfrm>
            <a:off x="2343150" y="9182100"/>
            <a:ext cx="2171700"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444874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emf"/><Relationship Id="rId11" Type="http://schemas.openxmlformats.org/officeDocument/2006/relationships/image" Target="../media/image8.png"/><Relationship Id="rId5" Type="http://schemas.openxmlformats.org/officeDocument/2006/relationships/image" Target="../media/image3.jpeg"/><Relationship Id="rId10" Type="http://schemas.microsoft.com/office/2007/relationships/hdphoto" Target="../media/hdphoto1.wdp"/><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正方形/長方形 90"/>
          <p:cNvSpPr/>
          <p:nvPr/>
        </p:nvSpPr>
        <p:spPr>
          <a:xfrm>
            <a:off x="25896" y="494445"/>
            <a:ext cx="6804000" cy="698702"/>
          </a:xfrm>
          <a:prstGeom prst="rect">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2994" tIns="46497" rIns="92994" bIns="46497"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2" name="テキスト ボックス 2"/>
          <p:cNvSpPr txBox="1">
            <a:spLocks noChangeArrowheads="1"/>
          </p:cNvSpPr>
          <p:nvPr/>
        </p:nvSpPr>
        <p:spPr bwMode="auto">
          <a:xfrm>
            <a:off x="5362709" y="4942532"/>
            <a:ext cx="1234840" cy="20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29945" rtl="0" eaLnBrk="1" fontAlgn="base" latinLnBrk="0" hangingPunct="1">
              <a:lnSpc>
                <a:spcPct val="100000"/>
              </a:lnSpc>
              <a:spcBef>
                <a:spcPct val="0"/>
              </a:spcBef>
              <a:spcAft>
                <a:spcPct val="0"/>
              </a:spcAft>
              <a:buClrTx/>
              <a:buSzTx/>
              <a:buFontTx/>
              <a:buNone/>
              <a:tabLst/>
              <a:defRPr/>
            </a:pPr>
            <a:r>
              <a:rPr kumimoji="1" lang="en-US" altLang="ja-JP" sz="900" b="0" i="1"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0" i="1"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道路法面対策</a:t>
            </a:r>
            <a:r>
              <a:rPr kumimoji="1" lang="en-US" altLang="ja-JP" sz="900" b="0" i="1"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テキスト ボックス 53"/>
          <p:cNvSpPr txBox="1"/>
          <p:nvPr/>
        </p:nvSpPr>
        <p:spPr>
          <a:xfrm>
            <a:off x="574526" y="1964387"/>
            <a:ext cx="3104776" cy="120032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道路ネットワークの</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機能強化</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慢性的な交通渋滞の解消</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Wingdings" panose="05000000000000000000" pitchFamily="2" charset="2"/>
              <a:buChar char="Ø"/>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新御堂筋の機能強化</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ビッグデータを活用した渋滞対策</a:t>
            </a:r>
            <a:endParaRPr kumimoji="1" lang="en-US" altLang="ja-JP" sz="1200" b="0" i="0" u="none" strike="sng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利用しやすい高速道路料金体系の実現</a:t>
            </a:r>
            <a:endParaRPr kumimoji="1" lang="en-US" altLang="ja-JP" sz="1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 name="グループ化 3"/>
          <p:cNvGrpSpPr/>
          <p:nvPr/>
        </p:nvGrpSpPr>
        <p:grpSpPr bwMode="gray">
          <a:xfrm>
            <a:off x="91632" y="1352600"/>
            <a:ext cx="6643333" cy="2432047"/>
            <a:chOff x="91632" y="1549575"/>
            <a:chExt cx="6643333" cy="2432047"/>
          </a:xfrm>
        </p:grpSpPr>
        <p:sp>
          <p:nvSpPr>
            <p:cNvPr id="59" name="正方形/長方形 58"/>
            <p:cNvSpPr/>
            <p:nvPr/>
          </p:nvSpPr>
          <p:spPr bwMode="gray">
            <a:xfrm>
              <a:off x="574344" y="1549575"/>
              <a:ext cx="6160621" cy="243204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62" name="ホームベース 61"/>
            <p:cNvSpPr/>
            <p:nvPr/>
          </p:nvSpPr>
          <p:spPr bwMode="gray">
            <a:xfrm>
              <a:off x="575234" y="1554650"/>
              <a:ext cx="3060000" cy="604478"/>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ポイント</a:t>
              </a:r>
              <a:r>
                <a:rPr kumimoji="1" lang="en-US" altLang="ja-JP" sz="120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１：</a:t>
              </a:r>
              <a:endParaRPr kumimoji="1" lang="en-US" altLang="ja-JP" sz="120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大阪・関西のさらなる成長に必要な</a:t>
              </a:r>
              <a:endParaRPr kumimoji="1" lang="en-US" altLang="ja-JP" sz="120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インフラの強化</a:t>
              </a:r>
              <a:endParaRPr kumimoji="1" lang="en-US" altLang="ja-JP" sz="120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正方形/長方形 65"/>
            <p:cNvSpPr/>
            <p:nvPr/>
          </p:nvSpPr>
          <p:spPr bwMode="gray">
            <a:xfrm>
              <a:off x="121463" y="1549575"/>
              <a:ext cx="386999" cy="2432047"/>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79" name="テキスト ボックス 78"/>
            <p:cNvSpPr txBox="1"/>
            <p:nvPr/>
          </p:nvSpPr>
          <p:spPr bwMode="gray">
            <a:xfrm>
              <a:off x="91632" y="2094672"/>
              <a:ext cx="430887" cy="1118255"/>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成長・活力</a:t>
              </a:r>
            </a:p>
          </p:txBody>
        </p:sp>
      </p:grpSp>
      <p:sp>
        <p:nvSpPr>
          <p:cNvPr id="63" name="ホームベース 62"/>
          <p:cNvSpPr/>
          <p:nvPr/>
        </p:nvSpPr>
        <p:spPr>
          <a:xfrm>
            <a:off x="570722" y="8104605"/>
            <a:ext cx="3060000" cy="468000"/>
          </a:xfrm>
          <a:prstGeom prst="homePlat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ポイント</a:t>
            </a:r>
            <a:r>
              <a:rPr kumimoji="1" lang="en-US" altLang="ja-JP" sz="120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20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にぎわい・都市魅力の創出</a:t>
            </a:r>
            <a:endParaRPr kumimoji="1" lang="en-US" altLang="ja-JP" sz="120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29" name="Picture 14" descr="IMGP1357"/>
          <p:cNvPicPr preferRelativeResize="0">
            <a:picLocks noChangeArrowheads="1"/>
          </p:cNvPicPr>
          <p:nvPr/>
        </p:nvPicPr>
        <p:blipFill rotWithShape="1">
          <a:blip r:embed="rId3" cstate="hqprint">
            <a:lum bright="16000"/>
            <a:extLst>
              <a:ext uri="{28A0092B-C50C-407E-A947-70E740481C1C}">
                <a14:useLocalDpi xmlns:a14="http://schemas.microsoft.com/office/drawing/2010/main"/>
              </a:ext>
            </a:extLst>
          </a:blip>
          <a:srcRect/>
          <a:stretch/>
        </p:blipFill>
        <p:spPr bwMode="auto">
          <a:xfrm>
            <a:off x="5309523" y="8406964"/>
            <a:ext cx="1344551" cy="9269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 name="テキスト ボックス 2"/>
          <p:cNvSpPr txBox="1">
            <a:spLocks noChangeArrowheads="1"/>
          </p:cNvSpPr>
          <p:nvPr/>
        </p:nvSpPr>
        <p:spPr bwMode="auto">
          <a:xfrm>
            <a:off x="5488461" y="9341315"/>
            <a:ext cx="977042" cy="195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29945" rtl="0" eaLnBrk="1" fontAlgn="base" latinLnBrk="0" hangingPunct="1">
              <a:lnSpc>
                <a:spcPct val="100000"/>
              </a:lnSpc>
              <a:spcBef>
                <a:spcPct val="0"/>
              </a:spcBef>
              <a:spcAft>
                <a:spcPct val="0"/>
              </a:spcAft>
              <a:buClrTx/>
              <a:buSzTx/>
              <a:buFontTx/>
              <a:buNone/>
              <a:tabLst/>
              <a:defRPr/>
            </a:pPr>
            <a:r>
              <a:rPr kumimoji="1" lang="en-US" altLang="ja-JP" sz="900" b="0" i="1"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0" i="1"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歴史街道</a:t>
            </a:r>
            <a:r>
              <a:rPr kumimoji="1" lang="en-US" altLang="ja-JP" sz="900" b="0" i="1"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3" name="テキスト ボックス 2"/>
          <p:cNvSpPr txBox="1">
            <a:spLocks noChangeArrowheads="1"/>
          </p:cNvSpPr>
          <p:nvPr/>
        </p:nvSpPr>
        <p:spPr bwMode="auto">
          <a:xfrm>
            <a:off x="3711546" y="9341518"/>
            <a:ext cx="1428918" cy="219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29945" rtl="0" eaLnBrk="1" fontAlgn="base" latinLnBrk="0" hangingPunct="1">
              <a:lnSpc>
                <a:spcPct val="100000"/>
              </a:lnSpc>
              <a:spcBef>
                <a:spcPct val="0"/>
              </a:spcBef>
              <a:spcAft>
                <a:spcPct val="0"/>
              </a:spcAft>
              <a:buClrTx/>
              <a:buSzTx/>
              <a:buFontTx/>
              <a:buNone/>
              <a:tabLst/>
              <a:defRPr/>
            </a:pPr>
            <a:r>
              <a:rPr kumimoji="1" lang="en-US" altLang="ja-JP" sz="900" b="0" i="1"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0" i="1" u="none" strike="noStrike" kern="1200" cap="none" spc="0" normalizeH="0" baseline="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サイクルライン</a:t>
            </a:r>
            <a:r>
              <a:rPr kumimoji="1" lang="en-US" altLang="ja-JP" sz="900" b="0" i="1"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6" name="グループ化 5"/>
          <p:cNvGrpSpPr/>
          <p:nvPr/>
        </p:nvGrpSpPr>
        <p:grpSpPr>
          <a:xfrm>
            <a:off x="101453" y="8102153"/>
            <a:ext cx="6628798" cy="1578840"/>
            <a:chOff x="7152069" y="3304986"/>
            <a:chExt cx="6628798" cy="2434033"/>
          </a:xfrm>
        </p:grpSpPr>
        <p:sp>
          <p:nvSpPr>
            <p:cNvPr id="73" name="正方形/長方形 72"/>
            <p:cNvSpPr/>
            <p:nvPr/>
          </p:nvSpPr>
          <p:spPr>
            <a:xfrm>
              <a:off x="7620246" y="3304986"/>
              <a:ext cx="6160621" cy="243204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74" name="正方形/長方形 73"/>
            <p:cNvSpPr/>
            <p:nvPr/>
          </p:nvSpPr>
          <p:spPr>
            <a:xfrm>
              <a:off x="7172079" y="3306978"/>
              <a:ext cx="384335" cy="243204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75" name="テキスト ボックス 74"/>
            <p:cNvSpPr txBox="1"/>
            <p:nvPr/>
          </p:nvSpPr>
          <p:spPr bwMode="white">
            <a:xfrm>
              <a:off x="7152069" y="3806253"/>
              <a:ext cx="430887" cy="913069"/>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都市魅力</a:t>
              </a:r>
            </a:p>
          </p:txBody>
        </p:sp>
      </p:grpSp>
      <p:sp>
        <p:nvSpPr>
          <p:cNvPr id="76" name="タイトル 1"/>
          <p:cNvSpPr txBox="1">
            <a:spLocks/>
          </p:cNvSpPr>
          <p:nvPr/>
        </p:nvSpPr>
        <p:spPr>
          <a:xfrm>
            <a:off x="23296" y="470517"/>
            <a:ext cx="7437650" cy="864401"/>
          </a:xfrm>
          <a:prstGeom prst="rect">
            <a:avLst/>
          </a:prstGeom>
        </p:spPr>
        <p:txBody>
          <a:bodyPr vert="horz" lIns="92994" tIns="46497" rIns="92994" bIns="46497"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1831"/>
              </a:lnSpc>
              <a:spcBef>
                <a:spcPct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none" strike="noStrike" kern="1200" cap="none" spc="0" normalizeH="0" baseline="0" noProof="0" dirty="0">
                <a:ln>
                  <a:noFill/>
                </a:ln>
                <a:solidFill>
                  <a:srgbClr val="0000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sng" strike="noStrike" kern="1200" cap="none" spc="0" normalizeH="0" baseline="0" noProof="0" dirty="0">
                <a:ln>
                  <a:noFill/>
                </a:ln>
                <a:solidFill>
                  <a:srgbClr val="0000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成長と活力の実現</a:t>
            </a:r>
            <a:r>
              <a:rPr kumimoji="1" lang="ja-JP" altLang="en-US" sz="1200" b="1" i="0" u="none" strike="noStrike" kern="1200" cap="none" spc="0" normalizeH="0" baseline="0" noProof="0" dirty="0">
                <a:ln>
                  <a:noFill/>
                </a:ln>
                <a:solidFill>
                  <a:srgbClr val="0000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と</a:t>
            </a:r>
            <a:r>
              <a:rPr kumimoji="1" lang="ja-JP" altLang="en-US" sz="1200" b="1" i="0" u="none" strike="noStrike" kern="1200" cap="none" spc="0" normalizeH="0" baseline="0" noProof="0" dirty="0">
                <a:ln>
                  <a:noFill/>
                </a:ln>
                <a:solidFill>
                  <a:srgbClr val="0000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sng" strike="noStrike" kern="1200" cap="none" spc="0" normalizeH="0" baseline="0" noProof="0" dirty="0">
                <a:ln>
                  <a:noFill/>
                </a:ln>
                <a:solidFill>
                  <a:srgbClr val="0000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安全と安心の確保</a:t>
            </a:r>
            <a:r>
              <a:rPr kumimoji="1" lang="ja-JP" altLang="en-US" sz="1200" b="1" i="0" u="none" strike="noStrike" kern="1200" cap="none" spc="0" normalizeH="0" baseline="0" noProof="0" dirty="0">
                <a:ln>
                  <a:noFill/>
                </a:ln>
                <a:solidFill>
                  <a:srgbClr val="0000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を基本に</a:t>
            </a:r>
            <a:r>
              <a:rPr kumimoji="1" lang="ja-JP" altLang="en-US" sz="1200" b="1" i="0" u="none" strike="noStrike" kern="1200" cap="none" spc="0" normalizeH="0" baseline="0" noProof="0" dirty="0">
                <a:ln>
                  <a:noFill/>
                </a:ln>
                <a:solidFill>
                  <a:srgbClr val="0000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sng" strike="noStrike" kern="1200" cap="none" spc="0" normalizeH="0" baseline="0" noProof="0" dirty="0">
                <a:ln>
                  <a:noFill/>
                </a:ln>
                <a:solidFill>
                  <a:srgbClr val="0000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都市魅力の向上</a:t>
            </a:r>
            <a:r>
              <a:rPr kumimoji="1" lang="ja-JP" altLang="en-US" sz="1200" b="1" i="0" u="none" strike="noStrike" kern="1200" cap="none" spc="0" normalizeH="0" baseline="0" noProof="0" dirty="0">
                <a:ln>
                  <a:noFill/>
                </a:ln>
                <a:solidFill>
                  <a:srgbClr val="0000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に資する道路政策</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ts val="1831"/>
              </a:lnSpc>
              <a:spcBef>
                <a:spcPct val="0"/>
              </a:spcBef>
              <a:spcAft>
                <a:spcPts val="0"/>
              </a:spcAft>
              <a:buClrTx/>
              <a:buSzTx/>
              <a:buFontTx/>
              <a:buNone/>
              <a:tabLst/>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を</a:t>
            </a:r>
            <a:r>
              <a:rPr kumimoji="1" lang="ja-JP" altLang="en-US" sz="1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推進し、豊かな暮らしを実感できる大阪の実現を</a:t>
            </a:r>
            <a:r>
              <a:rPr lang="ja-JP" altLang="en-US" sz="1200" dirty="0" err="1">
                <a:latin typeface="メイリオ" panose="020B0604030504040204" pitchFamily="50" charset="-128"/>
                <a:ea typeface="メイリオ" panose="020B0604030504040204" pitchFamily="50" charset="-128"/>
                <a:cs typeface="メイリオ" panose="020B0604030504040204" pitchFamily="50" charset="-128"/>
              </a:rPr>
              <a:t>めざ</a:t>
            </a:r>
            <a:r>
              <a:rPr kumimoji="1" lang="ja-JP" altLang="en-US" sz="1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します。</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3" name="ホームベース 82"/>
          <p:cNvSpPr/>
          <p:nvPr/>
        </p:nvSpPr>
        <p:spPr>
          <a:xfrm>
            <a:off x="569830" y="6809728"/>
            <a:ext cx="3060000" cy="461305"/>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ポイント</a:t>
            </a:r>
            <a:r>
              <a:rPr kumimoji="1" lang="en-US" altLang="ja-JP"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４：</a:t>
            </a:r>
            <a:endParaRPr kumimoji="1" lang="en-US" altLang="ja-JP"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戦略的な維持管理</a:t>
            </a:r>
            <a:endParaRPr kumimoji="1" lang="en-US" altLang="ja-JP"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ホームベース 54"/>
          <p:cNvSpPr/>
          <p:nvPr/>
        </p:nvSpPr>
        <p:spPr>
          <a:xfrm>
            <a:off x="569830" y="5311958"/>
            <a:ext cx="3060000" cy="461305"/>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ポイント</a:t>
            </a:r>
            <a:r>
              <a:rPr kumimoji="1" lang="en-US" altLang="ja-JP" sz="120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３：</a:t>
            </a:r>
            <a:endParaRPr kumimoji="1" lang="en-US" altLang="ja-JP" sz="120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安全・安心で住みやすい都市の形成</a:t>
            </a:r>
            <a:endParaRPr kumimoji="1" lang="en-US" altLang="ja-JP" sz="120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ホームベース 57"/>
          <p:cNvSpPr/>
          <p:nvPr/>
        </p:nvSpPr>
        <p:spPr>
          <a:xfrm>
            <a:off x="573103" y="3830456"/>
            <a:ext cx="3060000" cy="461305"/>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ポイント</a:t>
            </a:r>
            <a:r>
              <a:rPr kumimoji="1" lang="en-US" altLang="ja-JP" sz="120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２：</a:t>
            </a:r>
            <a:endParaRPr kumimoji="1" lang="en-US" altLang="ja-JP" sz="120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災害に強い都市の構築</a:t>
            </a:r>
            <a:endParaRPr kumimoji="1" lang="en-US" altLang="ja-JP" sz="120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正方形/長方形 59"/>
          <p:cNvSpPr/>
          <p:nvPr/>
        </p:nvSpPr>
        <p:spPr>
          <a:xfrm>
            <a:off x="568776" y="3821044"/>
            <a:ext cx="6160621" cy="424596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61" name="テキスト ボックス 60"/>
          <p:cNvSpPr txBox="1"/>
          <p:nvPr/>
        </p:nvSpPr>
        <p:spPr>
          <a:xfrm>
            <a:off x="565347" y="4293944"/>
            <a:ext cx="3115995" cy="101566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道路施設の耐震補強</a:t>
            </a:r>
            <a:endParaRPr kumimoji="1" lang="en-US" altLang="ja-JP" sz="1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Wingdings" panose="05000000000000000000" pitchFamily="2" charset="2"/>
              <a:buChar char="Ø"/>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道路施設の災害対策</a:t>
            </a:r>
            <a:endParaRPr kumimoji="1" lang="en-US" altLang="ja-JP" sz="1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道路の無電柱化</a:t>
            </a:r>
            <a:endParaRPr kumimoji="1" lang="en-US" altLang="ja-JP" sz="1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テキスト ボックス 64"/>
          <p:cNvSpPr txBox="1"/>
          <p:nvPr/>
        </p:nvSpPr>
        <p:spPr>
          <a:xfrm>
            <a:off x="567727" y="7271773"/>
            <a:ext cx="3115995" cy="697760"/>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日常的な維持管理</a:t>
            </a:r>
            <a:endParaRPr kumimoji="1" lang="en-US" altLang="ja-JP" sz="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計画的な維持管理</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維持管理のための財源の確保</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0" name="正方形/長方形 79"/>
          <p:cNvSpPr/>
          <p:nvPr/>
        </p:nvSpPr>
        <p:spPr>
          <a:xfrm>
            <a:off x="121048" y="3811384"/>
            <a:ext cx="386999" cy="42556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81" name="テキスト ボックス 80"/>
          <p:cNvSpPr txBox="1"/>
          <p:nvPr/>
        </p:nvSpPr>
        <p:spPr bwMode="white">
          <a:xfrm>
            <a:off x="107803" y="5312624"/>
            <a:ext cx="430887" cy="1102258"/>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安全・安心</a:t>
            </a:r>
          </a:p>
        </p:txBody>
      </p:sp>
      <p:sp>
        <p:nvSpPr>
          <p:cNvPr id="88" name="テキスト ボックス 2"/>
          <p:cNvSpPr txBox="1">
            <a:spLocks noChangeArrowheads="1"/>
          </p:cNvSpPr>
          <p:nvPr/>
        </p:nvSpPr>
        <p:spPr bwMode="auto">
          <a:xfrm>
            <a:off x="5195303" y="6405284"/>
            <a:ext cx="1574852" cy="20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defTabSz="929945" fontAlgn="base">
              <a:spcBef>
                <a:spcPct val="0"/>
              </a:spcBef>
              <a:spcAft>
                <a:spcPct val="0"/>
              </a:spcAft>
              <a:defRPr/>
            </a:pPr>
            <a:r>
              <a:rPr kumimoji="1" lang="en-US" altLang="ja-JP" sz="900" b="0" i="1"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i="1" dirty="0">
                <a:latin typeface="メイリオ" panose="020B0604030504040204" pitchFamily="50" charset="-128"/>
                <a:ea typeface="メイリオ" panose="020B0604030504040204" pitchFamily="50" charset="-128"/>
                <a:cs typeface="メイリオ" panose="020B0604030504040204" pitchFamily="50" charset="-128"/>
              </a:rPr>
              <a:t>自転車通行空間の確保</a:t>
            </a:r>
            <a:r>
              <a:rPr kumimoji="1" lang="en-US" altLang="ja-JP" sz="900" b="0" i="1"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5" name="テキスト ボックス 2"/>
          <p:cNvSpPr txBox="1">
            <a:spLocks noChangeArrowheads="1"/>
          </p:cNvSpPr>
          <p:nvPr/>
        </p:nvSpPr>
        <p:spPr bwMode="auto">
          <a:xfrm>
            <a:off x="3736023" y="7857606"/>
            <a:ext cx="1377111" cy="20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29945" rtl="0" eaLnBrk="1" fontAlgn="base" latinLnBrk="0" hangingPunct="1">
              <a:lnSpc>
                <a:spcPct val="100000"/>
              </a:lnSpc>
              <a:spcBef>
                <a:spcPct val="0"/>
              </a:spcBef>
              <a:spcAft>
                <a:spcPct val="0"/>
              </a:spcAft>
              <a:buClrTx/>
              <a:buSzTx/>
              <a:buFontTx/>
              <a:buNone/>
              <a:tabLst/>
              <a:defRPr/>
            </a:pPr>
            <a:r>
              <a:rPr kumimoji="1" lang="en-US" altLang="ja-JP" sz="900" b="0" i="1"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0" i="1"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道路パトロール</a:t>
            </a:r>
            <a:r>
              <a:rPr kumimoji="1" lang="en-US" altLang="ja-JP" sz="900" b="0" i="1"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6" name="テキスト ボックス 2"/>
          <p:cNvSpPr txBox="1">
            <a:spLocks noChangeArrowheads="1"/>
          </p:cNvSpPr>
          <p:nvPr/>
        </p:nvSpPr>
        <p:spPr bwMode="auto">
          <a:xfrm>
            <a:off x="5338466" y="7864171"/>
            <a:ext cx="1281902" cy="227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29945" rtl="0" eaLnBrk="1" fontAlgn="base" latinLnBrk="0" hangingPunct="1">
              <a:lnSpc>
                <a:spcPct val="100000"/>
              </a:lnSpc>
              <a:spcBef>
                <a:spcPct val="0"/>
              </a:spcBef>
              <a:spcAft>
                <a:spcPct val="0"/>
              </a:spcAft>
              <a:buClrTx/>
              <a:buSzTx/>
              <a:buFontTx/>
              <a:buNone/>
              <a:tabLst/>
              <a:defRPr/>
            </a:pPr>
            <a:r>
              <a:rPr kumimoji="1" lang="en-US" altLang="ja-JP" sz="900" b="0" i="1"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0" i="1"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トンネル点検</a:t>
            </a:r>
            <a:r>
              <a:rPr kumimoji="1" lang="en-US" altLang="ja-JP" sz="900" b="0" i="1"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4" name="テキスト ボックス 2"/>
          <p:cNvSpPr txBox="1">
            <a:spLocks noChangeArrowheads="1"/>
          </p:cNvSpPr>
          <p:nvPr/>
        </p:nvSpPr>
        <p:spPr bwMode="auto">
          <a:xfrm>
            <a:off x="3904030" y="4945459"/>
            <a:ext cx="1050153" cy="19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29945" rtl="0" eaLnBrk="1" fontAlgn="base" latinLnBrk="0" hangingPunct="1">
              <a:lnSpc>
                <a:spcPct val="100000"/>
              </a:lnSpc>
              <a:spcBef>
                <a:spcPct val="0"/>
              </a:spcBef>
              <a:spcAft>
                <a:spcPct val="0"/>
              </a:spcAft>
              <a:buClrTx/>
              <a:buSzTx/>
              <a:buFontTx/>
              <a:buNone/>
              <a:tabLst/>
              <a:defRPr/>
            </a:pPr>
            <a:r>
              <a:rPr kumimoji="1" lang="en-US" altLang="ja-JP" sz="900" b="0" i="1"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0" i="1"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耐震性強化</a:t>
            </a:r>
            <a:r>
              <a:rPr kumimoji="1" lang="en-US" altLang="ja-JP" sz="900" b="0" i="1"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9" name="テキスト ボックス 118"/>
          <p:cNvSpPr txBox="1"/>
          <p:nvPr/>
        </p:nvSpPr>
        <p:spPr>
          <a:xfrm>
            <a:off x="563379" y="5776698"/>
            <a:ext cx="3304346" cy="1015663"/>
          </a:xfrm>
          <a:prstGeom prst="rect">
            <a:avLst/>
          </a:prstGeom>
          <a:noFill/>
        </p:spPr>
        <p:txBody>
          <a:bodyPr wrap="square" rtlCol="0">
            <a:spAutoFit/>
          </a:bodyPr>
          <a:lstStyle/>
          <a:p>
            <a:pPr marL="171450" lvl="0" indent="-171450">
              <a:buFont typeface="Wingdings" panose="05000000000000000000" pitchFamily="2" charset="2"/>
              <a:buChar char="Ø"/>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歩行者</a:t>
            </a:r>
            <a:r>
              <a:rPr lang="ja-JP" altLang="en-US" sz="1200" strike="sngStrike" dirty="0">
                <a:latin typeface="メイリオ" panose="020B0604030504040204" pitchFamily="50" charset="-128"/>
                <a:ea typeface="メイリオ" panose="020B0604030504040204" pitchFamily="50" charset="-128"/>
                <a:cs typeface="メイリオ" panose="020B0604030504040204" pitchFamily="50" charset="-128"/>
              </a:rPr>
              <a:t>等</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の安全な通行確保</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171450" lvl="0" indent="-171450">
              <a:buFont typeface="Wingdings" panose="05000000000000000000" pitchFamily="2" charset="2"/>
              <a:buChar char="Ø"/>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安心して自転車が利用できる環境整備</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171450" lvl="0" indent="-171450">
              <a:buFont typeface="Wingdings" panose="05000000000000000000" pitchFamily="2" charset="2"/>
              <a:buChar char="Ø"/>
              <a:defRPr/>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171450" lvl="0" indent="-171450">
              <a:buFont typeface="Wingdings" panose="05000000000000000000" pitchFamily="2" charset="2"/>
              <a:buChar char="Ø"/>
              <a:defRPr/>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171450" lvl="0" indent="-171450">
              <a:buFont typeface="Wingdings" panose="05000000000000000000" pitchFamily="2" charset="2"/>
              <a:buChar char="Ø"/>
              <a:defRPr/>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 name="グループ化 1"/>
          <p:cNvGrpSpPr/>
          <p:nvPr/>
        </p:nvGrpSpPr>
        <p:grpSpPr>
          <a:xfrm>
            <a:off x="23296" y="-19273"/>
            <a:ext cx="6806600" cy="568188"/>
            <a:chOff x="23296" y="-19273"/>
            <a:chExt cx="6806600" cy="568188"/>
          </a:xfrm>
        </p:grpSpPr>
        <p:sp>
          <p:nvSpPr>
            <p:cNvPr id="64" name="正方形/長方形 63"/>
            <p:cNvSpPr/>
            <p:nvPr/>
          </p:nvSpPr>
          <p:spPr>
            <a:xfrm>
              <a:off x="25896" y="27966"/>
              <a:ext cx="6804000" cy="396000"/>
            </a:xfrm>
            <a:prstGeom prst="rect">
              <a:avLst/>
            </a:prstGeom>
            <a:gradFill>
              <a:gsLst>
                <a:gs pos="0">
                  <a:srgbClr val="00B0F0"/>
                </a:gs>
                <a:gs pos="50000">
                  <a:srgbClr val="99CCFF"/>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2994" tIns="46497" rIns="92994" bIns="46497" rtlCol="0" anchor="ctr"/>
            <a:lstStyle/>
            <a:p>
              <a:pPr algn="ctr"/>
              <a:endParaRPr kumimoji="1" lang="ja-JP" altLang="en-US" dirty="0"/>
            </a:p>
          </p:txBody>
        </p:sp>
        <p:cxnSp>
          <p:nvCxnSpPr>
            <p:cNvPr id="67" name="直線コネクタ 66"/>
            <p:cNvCxnSpPr/>
            <p:nvPr/>
          </p:nvCxnSpPr>
          <p:spPr>
            <a:xfrm>
              <a:off x="25678" y="450872"/>
              <a:ext cx="6804000" cy="0"/>
            </a:xfrm>
            <a:prstGeom prst="line">
              <a:avLst/>
            </a:prstGeom>
            <a:ln w="101600" cmpd="thickThin">
              <a:solidFill>
                <a:srgbClr val="0000FF"/>
              </a:solidFill>
            </a:ln>
          </p:spPr>
          <p:style>
            <a:lnRef idx="1">
              <a:schemeClr val="accent1"/>
            </a:lnRef>
            <a:fillRef idx="0">
              <a:schemeClr val="accent1"/>
            </a:fillRef>
            <a:effectRef idx="0">
              <a:schemeClr val="accent1"/>
            </a:effectRef>
            <a:fontRef idx="minor">
              <a:schemeClr val="tx1"/>
            </a:fontRef>
          </p:style>
        </p:cxnSp>
        <p:sp>
          <p:nvSpPr>
            <p:cNvPr id="68" name="タイトル 1"/>
            <p:cNvSpPr txBox="1">
              <a:spLocks/>
            </p:cNvSpPr>
            <p:nvPr/>
          </p:nvSpPr>
          <p:spPr>
            <a:xfrm>
              <a:off x="23296" y="-19273"/>
              <a:ext cx="5490270" cy="568188"/>
            </a:xfrm>
            <a:prstGeom prst="rect">
              <a:avLst/>
            </a:prstGeom>
          </p:spPr>
          <p:txBody>
            <a:bodyPr vert="horz" lIns="92994" tIns="46497" rIns="92994" bIns="46497"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r>
                <a:rPr lang="ja-JP" altLang="en-US" sz="20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施策のポイント</a:t>
              </a:r>
              <a:endParaRPr lang="ja-JP" altLang="en-US" sz="1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57" name="テキスト ボックス 56"/>
          <p:cNvSpPr txBox="1"/>
          <p:nvPr/>
        </p:nvSpPr>
        <p:spPr>
          <a:xfrm>
            <a:off x="6669360" y="9706109"/>
            <a:ext cx="235962" cy="215444"/>
          </a:xfrm>
          <a:prstGeom prst="rect">
            <a:avLst/>
          </a:prstGeom>
          <a:noFill/>
        </p:spPr>
        <p:txBody>
          <a:bodyPr wrap="none" rtlCol="0">
            <a:spAutoFit/>
          </a:bodyPr>
          <a:lstStyle/>
          <a:p>
            <a:r>
              <a:rPr lang="en-US" altLang="ja-JP" sz="800" dirty="0"/>
              <a:t>1</a:t>
            </a:r>
            <a:endParaRPr kumimoji="1" lang="ja-JP" altLang="en-US" sz="800" dirty="0"/>
          </a:p>
        </p:txBody>
      </p:sp>
      <p:sp>
        <p:nvSpPr>
          <p:cNvPr id="71" name="テキスト ボックス 70">
            <a:extLst>
              <a:ext uri="{FF2B5EF4-FFF2-40B4-BE49-F238E27FC236}">
                <a16:creationId xmlns:a16="http://schemas.microsoft.com/office/drawing/2014/main" id="{7E98EA12-9ABB-4A8E-B69F-FD00B7BBD357}"/>
              </a:ext>
            </a:extLst>
          </p:cNvPr>
          <p:cNvSpPr txBox="1"/>
          <p:nvPr/>
        </p:nvSpPr>
        <p:spPr>
          <a:xfrm>
            <a:off x="570070" y="8625408"/>
            <a:ext cx="3051816" cy="830997"/>
          </a:xfrm>
          <a:prstGeom prst="rect">
            <a:avLst/>
          </a:prstGeom>
          <a:noFill/>
        </p:spPr>
        <p:txBody>
          <a:bodyPr wrap="square" rtlCol="0">
            <a:spAutoFit/>
          </a:bodyPr>
          <a:lstStyle/>
          <a:p>
            <a:pPr marL="171450" indent="-171450">
              <a:buFont typeface="Wingdings" panose="05000000000000000000" pitchFamily="2" charset="2"/>
              <a:buChar char="Ø"/>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サイクルラインの充実</a:t>
            </a:r>
            <a:endParaRPr lang="en-US" altLang="ja-JP" sz="1200" strike="sngStrike"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lvl="0" indent="-171450">
              <a:buFont typeface="Wingdings" panose="05000000000000000000" pitchFamily="2" charset="2"/>
              <a:buChar char="Ø"/>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歴史街道と沿道地域の歴史・文化を</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活かしたまちづくり</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「道の駅」の活用</a:t>
            </a:r>
            <a:endParaRPr kumimoji="1" lang="en-US" altLang="ja-JP" sz="1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正方形/長方形 2">
            <a:extLst>
              <a:ext uri="{FF2B5EF4-FFF2-40B4-BE49-F238E27FC236}">
                <a16:creationId xmlns:a16="http://schemas.microsoft.com/office/drawing/2014/main" id="{0A9DD42A-F718-47AC-8945-37A90CA47A86}"/>
              </a:ext>
            </a:extLst>
          </p:cNvPr>
          <p:cNvSpPr/>
          <p:nvPr/>
        </p:nvSpPr>
        <p:spPr>
          <a:xfrm>
            <a:off x="3750321" y="1470920"/>
            <a:ext cx="2870047" cy="18707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56" name="テキスト ボックス 2">
            <a:extLst>
              <a:ext uri="{FF2B5EF4-FFF2-40B4-BE49-F238E27FC236}">
                <a16:creationId xmlns:a16="http://schemas.microsoft.com/office/drawing/2014/main" id="{2432A474-C7DF-4B89-9CB4-1308E54434F2}"/>
              </a:ext>
            </a:extLst>
          </p:cNvPr>
          <p:cNvSpPr txBox="1">
            <a:spLocks noChangeArrowheads="1"/>
          </p:cNvSpPr>
          <p:nvPr/>
        </p:nvSpPr>
        <p:spPr bwMode="auto">
          <a:xfrm>
            <a:off x="3536807" y="3435961"/>
            <a:ext cx="3321193" cy="28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29945" rtl="0" eaLnBrk="1" fontAlgn="base" latinLnBrk="0" hangingPunct="1">
              <a:lnSpc>
                <a:spcPct val="100000"/>
              </a:lnSpc>
              <a:spcBef>
                <a:spcPct val="0"/>
              </a:spcBef>
              <a:spcAft>
                <a:spcPct val="0"/>
              </a:spcAft>
              <a:buClrTx/>
              <a:buSzTx/>
              <a:buFontTx/>
              <a:buNone/>
              <a:tabLst/>
              <a:defRPr/>
            </a:pPr>
            <a:r>
              <a:rPr kumimoji="1" lang="en-US" altLang="ja-JP" sz="900" b="0" i="1"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0" i="1"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道路ネットワーク機能強化</a:t>
            </a:r>
            <a:r>
              <a:rPr lang="en-US" altLang="ja-JP" sz="900" i="1"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図 7">
            <a:extLst>
              <a:ext uri="{FF2B5EF4-FFF2-40B4-BE49-F238E27FC236}">
                <a16:creationId xmlns:a16="http://schemas.microsoft.com/office/drawing/2014/main" id="{B3DCED9B-2C9F-4E3A-93DA-6B4CCB09B1AF}"/>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3755021" y="8406963"/>
            <a:ext cx="1333685" cy="926985"/>
          </a:xfrm>
          <a:prstGeom prst="rect">
            <a:avLst/>
          </a:prstGeom>
        </p:spPr>
      </p:pic>
      <p:pic>
        <p:nvPicPr>
          <p:cNvPr id="86" name="図 85">
            <a:extLst>
              <a:ext uri="{FF2B5EF4-FFF2-40B4-BE49-F238E27FC236}">
                <a16:creationId xmlns:a16="http://schemas.microsoft.com/office/drawing/2014/main" id="{6D00692F-9CF6-4D1F-997A-02595E821C4A}"/>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3757103" y="6948269"/>
            <a:ext cx="1347268" cy="920178"/>
          </a:xfrm>
          <a:prstGeom prst="rect">
            <a:avLst/>
          </a:prstGeom>
        </p:spPr>
      </p:pic>
      <p:sp>
        <p:nvSpPr>
          <p:cNvPr id="49" name="テキスト ボックス 2">
            <a:extLst>
              <a:ext uri="{FF2B5EF4-FFF2-40B4-BE49-F238E27FC236}">
                <a16:creationId xmlns:a16="http://schemas.microsoft.com/office/drawing/2014/main" id="{2C1419EF-2033-4BCD-87C0-CDDE5B357096}"/>
              </a:ext>
            </a:extLst>
          </p:cNvPr>
          <p:cNvSpPr txBox="1">
            <a:spLocks noChangeArrowheads="1"/>
          </p:cNvSpPr>
          <p:nvPr/>
        </p:nvSpPr>
        <p:spPr bwMode="auto">
          <a:xfrm>
            <a:off x="3750321" y="6409777"/>
            <a:ext cx="1352423" cy="18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29945" rtl="0" eaLnBrk="1" fontAlgn="base" latinLnBrk="0" hangingPunct="1">
              <a:lnSpc>
                <a:spcPct val="100000"/>
              </a:lnSpc>
              <a:spcBef>
                <a:spcPct val="0"/>
              </a:spcBef>
              <a:spcAft>
                <a:spcPct val="0"/>
              </a:spcAft>
              <a:buClrTx/>
              <a:buSzTx/>
              <a:buFontTx/>
              <a:buNone/>
              <a:tabLst/>
              <a:defRPr/>
            </a:pPr>
            <a:r>
              <a:rPr kumimoji="1" lang="en-US" altLang="ja-JP" sz="900" b="0" i="1"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0" i="1"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歩行空間の確保</a:t>
            </a:r>
            <a:r>
              <a:rPr kumimoji="1" lang="en-US" altLang="ja-JP" sz="900" b="0" i="1"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9" name="図 8">
            <a:extLst>
              <a:ext uri="{FF2B5EF4-FFF2-40B4-BE49-F238E27FC236}">
                <a16:creationId xmlns:a16="http://schemas.microsoft.com/office/drawing/2014/main" id="{F31A34DD-B765-4F2F-86E5-C94781CE4FF6}"/>
              </a:ext>
            </a:extLst>
          </p:cNvPr>
          <p:cNvPicPr>
            <a:picLocks noChangeAspect="1"/>
          </p:cNvPicPr>
          <p:nvPr/>
        </p:nvPicPr>
        <p:blipFill>
          <a:blip r:embed="rId6"/>
          <a:stretch>
            <a:fillRect/>
          </a:stretch>
        </p:blipFill>
        <p:spPr>
          <a:xfrm>
            <a:off x="5309524" y="5466066"/>
            <a:ext cx="1335322" cy="899458"/>
          </a:xfrm>
          <a:prstGeom prst="rect">
            <a:avLst/>
          </a:prstGeom>
        </p:spPr>
      </p:pic>
      <p:pic>
        <p:nvPicPr>
          <p:cNvPr id="10" name="図 9">
            <a:extLst>
              <a:ext uri="{FF2B5EF4-FFF2-40B4-BE49-F238E27FC236}">
                <a16:creationId xmlns:a16="http://schemas.microsoft.com/office/drawing/2014/main" id="{E253659F-1E63-44A2-89C8-3030ADA6B9FE}"/>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3753519" y="5454329"/>
            <a:ext cx="1352423" cy="911195"/>
          </a:xfrm>
          <a:prstGeom prst="rect">
            <a:avLst/>
          </a:prstGeom>
        </p:spPr>
      </p:pic>
      <p:pic>
        <p:nvPicPr>
          <p:cNvPr id="51" name="図 50">
            <a:extLst>
              <a:ext uri="{FF2B5EF4-FFF2-40B4-BE49-F238E27FC236}">
                <a16:creationId xmlns:a16="http://schemas.microsoft.com/office/drawing/2014/main" id="{26A432B9-0C4B-4AF3-A7D5-8B5BA731B62A}"/>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l="-48"/>
          <a:stretch/>
        </p:blipFill>
        <p:spPr>
          <a:xfrm>
            <a:off x="3756843" y="4040586"/>
            <a:ext cx="1353424" cy="905876"/>
          </a:xfrm>
          <a:prstGeom prst="rect">
            <a:avLst/>
          </a:prstGeom>
        </p:spPr>
      </p:pic>
      <p:pic>
        <p:nvPicPr>
          <p:cNvPr id="52" name="図 51">
            <a:extLst>
              <a:ext uri="{FF2B5EF4-FFF2-40B4-BE49-F238E27FC236}">
                <a16:creationId xmlns:a16="http://schemas.microsoft.com/office/drawing/2014/main" id="{840244E1-F48E-47EF-8B22-7C2D48E5BF7A}"/>
              </a:ext>
            </a:extLst>
          </p:cNvPr>
          <p:cNvPicPr>
            <a:picLocks noChangeAspect="1"/>
          </p:cNvPicPr>
          <p:nvPr/>
        </p:nvPicPr>
        <p:blipFill rotWithShape="1">
          <a:blip r:embed="rId9" cstate="hqprint">
            <a:extLst>
              <a:ext uri="{BEBA8EAE-BF5A-486C-A8C5-ECC9F3942E4B}">
                <a14:imgProps xmlns:a14="http://schemas.microsoft.com/office/drawing/2010/main">
                  <a14:imgLayer r:embed="rId10">
                    <a14:imgEffect>
                      <a14:sharpenSoften amount="200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5302202" y="4040586"/>
            <a:ext cx="1334889" cy="905876"/>
          </a:xfrm>
          <a:prstGeom prst="rect">
            <a:avLst/>
          </a:prstGeom>
        </p:spPr>
      </p:pic>
      <p:pic>
        <p:nvPicPr>
          <p:cNvPr id="53" name="図 52">
            <a:extLst>
              <a:ext uri="{FF2B5EF4-FFF2-40B4-BE49-F238E27FC236}">
                <a16:creationId xmlns:a16="http://schemas.microsoft.com/office/drawing/2014/main" id="{5740DD57-9664-42BB-B2A3-576A46E89CFE}"/>
              </a:ext>
            </a:extLst>
          </p:cNvPr>
          <p:cNvPicPr>
            <a:picLocks noChangeAspect="1"/>
          </p:cNvPicPr>
          <p:nvPr/>
        </p:nvPicPr>
        <p:blipFill>
          <a:blip r:embed="rId11"/>
          <a:stretch>
            <a:fillRect/>
          </a:stretch>
        </p:blipFill>
        <p:spPr>
          <a:xfrm>
            <a:off x="5245580" y="6954957"/>
            <a:ext cx="1399266" cy="920179"/>
          </a:xfrm>
          <a:prstGeom prst="rect">
            <a:avLst/>
          </a:prstGeom>
        </p:spPr>
      </p:pic>
      <p:pic>
        <p:nvPicPr>
          <p:cNvPr id="69" name="図 68">
            <a:extLst>
              <a:ext uri="{FF2B5EF4-FFF2-40B4-BE49-F238E27FC236}">
                <a16:creationId xmlns:a16="http://schemas.microsoft.com/office/drawing/2014/main" id="{2943856E-EF73-4BD8-8E9D-612988A31323}"/>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a:stretch/>
        </p:blipFill>
        <p:spPr>
          <a:xfrm>
            <a:off x="3727780" y="1447309"/>
            <a:ext cx="2947438" cy="1925595"/>
          </a:xfrm>
          <a:prstGeom prst="rect">
            <a:avLst/>
          </a:prstGeom>
        </p:spPr>
      </p:pic>
    </p:spTree>
    <p:extLst>
      <p:ext uri="{BB962C8B-B14F-4D97-AF65-F5344CB8AC3E}">
        <p14:creationId xmlns:p14="http://schemas.microsoft.com/office/powerpoint/2010/main" val="196350435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rgbClr val="FF0000"/>
          </a:solidFill>
          <a:prstDash val="dash"/>
        </a:ln>
      </a:spPr>
      <a:bodyPr rtlCol="0" anchor="ctr"/>
      <a:lstStyle>
        <a:defPPr algn="ctr">
          <a:defRPr kumimoji="1" sz="1400" dirty="0">
            <a:solidFill>
              <a:srgbClr val="FF0000"/>
            </a:solidFill>
            <a:latin typeface="HG丸ｺﾞｼｯｸM-PRO" panose="020F0600000000000000" pitchFamily="50" charset="-128"/>
            <a:ea typeface="HG丸ｺﾞｼｯｸM-PRO" panose="020F0600000000000000"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2" ma:contentTypeDescription="新しいドキュメントを作成します。" ma:contentTypeScope="" ma:versionID="0d2eb14373c5b4000c128cfcdd3fcf60">
  <xsd:schema xmlns:xsd="http://www.w3.org/2001/XMLSchema" xmlns:xs="http://www.w3.org/2001/XMLSchema" xmlns:p="http://schemas.microsoft.com/office/2006/metadata/properties" xmlns:ns1="http://schemas.microsoft.com/sharepoint/v3" xmlns:ns2="4e21aece-359b-4e6f-8f54-c70e1e237c6a" targetNamespace="http://schemas.microsoft.com/office/2006/metadata/properties" ma:root="true" ma:fieldsID="db23b4eb53cfac3bdce39f3dd831b7a7" ns1:_="" ns2:_="">
    <xsd:import namespace="http://schemas.microsoft.com/sharepoint/v3"/>
    <xsd:import namespace="4e21aece-359b-4e6f-8f54-c70e1e237c6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21aece-359b-4e6f-8f54-c70e1e237c6a"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A329BE-0AA6-4DC4-8712-5F66E4D03EB5}">
  <ds:schemaRefs>
    <ds:schemaRef ds:uri="http://purl.org/dc/elements/1.1/"/>
    <ds:schemaRef ds:uri="http://schemas.microsoft.com/office/2006/documentManagement/types"/>
    <ds:schemaRef ds:uri="http://purl.org/dc/terms/"/>
    <ds:schemaRef ds:uri="4e21aece-359b-4e6f-8f54-c70e1e237c6a"/>
    <ds:schemaRef ds:uri="http://purl.org/dc/dcmitype/"/>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http://schemas.microsoft.com/sharepoint/v3"/>
  </ds:schemaRefs>
</ds:datastoreItem>
</file>

<file path=customXml/itemProps2.xml><?xml version="1.0" encoding="utf-8"?>
<ds:datastoreItem xmlns:ds="http://schemas.openxmlformats.org/officeDocument/2006/customXml" ds:itemID="{6568E6A8-6F00-4196-8A67-644B48AEF07B}">
  <ds:schemaRefs>
    <ds:schemaRef ds:uri="http://schemas.microsoft.com/sharepoint/v3/contenttype/forms"/>
  </ds:schemaRefs>
</ds:datastoreItem>
</file>

<file path=customXml/itemProps3.xml><?xml version="1.0" encoding="utf-8"?>
<ds:datastoreItem xmlns:ds="http://schemas.openxmlformats.org/officeDocument/2006/customXml" ds:itemID="{EF751BA1-F25A-43C5-8E75-5EF9D7DFE4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21aece-359b-4e6f-8f54-c70e1e237c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33882</TotalTime>
  <Words>256</Words>
  <Application>Microsoft Office PowerPoint</Application>
  <PresentationFormat>A4 210 x 297 mm</PresentationFormat>
  <Paragraphs>45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HG丸ｺﾞｼｯｸM-PRO</vt:lpstr>
      <vt:lpstr>メイリオ</vt:lpstr>
      <vt:lpstr>Arial</vt:lpstr>
      <vt:lpstr>Calibri</vt:lpstr>
      <vt:lpstr>Wingdings</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lastModifiedBy>中野　裕介</cp:lastModifiedBy>
  <cp:revision>1728</cp:revision>
  <cp:lastPrinted>2026-03-10T04:57:36Z</cp:lastPrinted>
  <dcterms:created xsi:type="dcterms:W3CDTF">2015-03-03T10:39:59Z</dcterms:created>
  <dcterms:modified xsi:type="dcterms:W3CDTF">2026-05-22T09:51:49Z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