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49" removePersonalInfoOnSave="1" saveSubsetFonts="1">
  <p:sldMasterIdLst>
    <p:sldMasterId id="2147483648" r:id="rId1"/>
  </p:sldMasterIdLst>
  <p:notesMasterIdLst>
    <p:notesMasterId r:id="rId9"/>
  </p:notesMasterIdLst>
  <p:handoutMasterIdLst>
    <p:handoutMasterId r:id="rId10"/>
  </p:handoutMasterIdLst>
  <p:sldIdLst>
    <p:sldId id="2686" r:id="rId2"/>
    <p:sldId id="2687" r:id="rId3"/>
    <p:sldId id="2688" r:id="rId4"/>
    <p:sldId id="2689" r:id="rId5"/>
    <p:sldId id="2690" r:id="rId6"/>
    <p:sldId id="2691" r:id="rId7"/>
    <p:sldId id="2692" r:id="rId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0000FF"/>
    <a:srgbClr val="66FF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16" autoAdjust="0"/>
    <p:restoredTop sz="94255" autoAdjust="0"/>
  </p:normalViewPr>
  <p:slideViewPr>
    <p:cSldViewPr>
      <p:cViewPr varScale="1">
        <p:scale>
          <a:sx n="57" d="100"/>
          <a:sy n="57" d="100"/>
        </p:scale>
        <p:origin x="1824" y="66"/>
      </p:cViewPr>
      <p:guideLst>
        <p:guide orient="horz" pos="2160"/>
        <p:guide pos="2880"/>
      </p:guideLst>
    </p:cSldViewPr>
  </p:slideViewPr>
  <p:notesTextViewPr>
    <p:cViewPr>
      <p:scale>
        <a:sx n="50" d="100"/>
        <a:sy n="50" d="100"/>
      </p:scale>
      <p:origin x="0" y="0"/>
    </p:cViewPr>
  </p:notesTextViewPr>
  <p:notesViewPr>
    <p:cSldViewPr>
      <p:cViewPr varScale="1">
        <p:scale>
          <a:sx n="50" d="100"/>
          <a:sy n="50" d="100"/>
        </p:scale>
        <p:origin x="289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1"/>
            <a:ext cx="2949575" cy="498475"/>
          </a:xfrm>
          <a:prstGeom prst="rect">
            <a:avLst/>
          </a:prstGeom>
        </p:spPr>
        <p:txBody>
          <a:bodyPr vert="horz" lIns="91433" tIns="45717" rIns="91433" bIns="45717" rtlCol="0"/>
          <a:lstStyle>
            <a:lvl1pPr algn="r">
              <a:defRPr sz="1200"/>
            </a:lvl1pPr>
          </a:lstStyle>
          <a:p>
            <a:fld id="{ACC26FBD-770B-46F2-A646-81AB63ABDF8C}"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1" y="9440863"/>
            <a:ext cx="2949575" cy="498475"/>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8475"/>
          </a:xfrm>
          <a:prstGeom prst="rect">
            <a:avLst/>
          </a:prstGeom>
        </p:spPr>
        <p:txBody>
          <a:bodyPr vert="horz" lIns="91433" tIns="45717" rIns="91433" bIns="45717" rtlCol="0" anchor="b"/>
          <a:lstStyle>
            <a:lvl1pPr algn="r">
              <a:defRPr sz="1200"/>
            </a:lvl1pPr>
          </a:lstStyle>
          <a:p>
            <a:fld id="{A2B371EB-28AC-474B-AB92-25EA3880F0C9}" type="slidenum">
              <a:rPr kumimoji="1" lang="ja-JP" altLang="en-US" smtClean="0"/>
              <a:t>‹#›</a:t>
            </a:fld>
            <a:endParaRPr kumimoji="1" lang="ja-JP" altLang="en-US"/>
          </a:p>
        </p:txBody>
      </p:sp>
    </p:spTree>
    <p:extLst>
      <p:ext uri="{BB962C8B-B14F-4D97-AF65-F5344CB8AC3E}">
        <p14:creationId xmlns:p14="http://schemas.microsoft.com/office/powerpoint/2010/main" val="2146928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6888"/>
          </a:xfrm>
          <a:prstGeom prst="rect">
            <a:avLst/>
          </a:prstGeom>
        </p:spPr>
        <p:txBody>
          <a:bodyPr vert="horz" lIns="91433" tIns="45717" rIns="91433" bIns="45717" rtlCol="0"/>
          <a:lstStyle>
            <a:lvl1pPr algn="r">
              <a:defRPr sz="1200"/>
            </a:lvl1pPr>
          </a:lstStyle>
          <a:p>
            <a:fld id="{FB536B7E-0C7A-4BE3-919A-6EED0595B36F}"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33" tIns="45717" rIns="91433"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3"/>
            <a:ext cx="2949575" cy="496887"/>
          </a:xfrm>
          <a:prstGeom prst="rect">
            <a:avLst/>
          </a:prstGeom>
        </p:spPr>
        <p:txBody>
          <a:bodyPr vert="horz" lIns="91433" tIns="45717" rIns="91433" bIns="45717" rtlCol="0" anchor="b"/>
          <a:lstStyle>
            <a:lvl1pPr algn="r">
              <a:defRPr sz="1200"/>
            </a:lvl1pPr>
          </a:lstStyle>
          <a:p>
            <a:fld id="{6DE47704-DA29-41EA-9615-E30FD9C8010D}" type="slidenum">
              <a:rPr kumimoji="1" lang="ja-JP" altLang="en-US" smtClean="0"/>
              <a:t>‹#›</a:t>
            </a:fld>
            <a:endParaRPr kumimoji="1" lang="ja-JP" altLang="en-US"/>
          </a:p>
        </p:txBody>
      </p:sp>
    </p:spTree>
    <p:extLst>
      <p:ext uri="{BB962C8B-B14F-4D97-AF65-F5344CB8AC3E}">
        <p14:creationId xmlns:p14="http://schemas.microsoft.com/office/powerpoint/2010/main" val="38114942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75" y="741363"/>
            <a:ext cx="4927600" cy="3697287"/>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1303961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 1"/>
          <p:cNvSpPr>
            <a:spLocks noGrp="1" noRot="1" noChangeAspect="1" noTextEdit="1"/>
          </p:cNvSpPr>
          <p:nvPr>
            <p:ph type="sldImg"/>
          </p:nvPr>
        </p:nvSpPr>
        <p:spPr>
          <a:ln/>
        </p:spPr>
      </p:sp>
      <p:sp>
        <p:nvSpPr>
          <p:cNvPr id="860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Tree>
    <p:extLst>
      <p:ext uri="{BB962C8B-B14F-4D97-AF65-F5344CB8AC3E}">
        <p14:creationId xmlns:p14="http://schemas.microsoft.com/office/powerpoint/2010/main" val="1945373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 1"/>
          <p:cNvSpPr>
            <a:spLocks noGrp="1" noRot="1" noChangeAspect="1" noTextEdit="1"/>
          </p:cNvSpPr>
          <p:nvPr>
            <p:ph type="sldImg"/>
          </p:nvPr>
        </p:nvSpPr>
        <p:spPr>
          <a:ln/>
        </p:spPr>
      </p:sp>
      <p:sp>
        <p:nvSpPr>
          <p:cNvPr id="86019"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latin typeface="Arial" panose="020B0604020202020204" pitchFamily="34" charset="0"/>
            </a:endParaRPr>
          </a:p>
        </p:txBody>
      </p:sp>
    </p:spTree>
    <p:extLst>
      <p:ext uri="{BB962C8B-B14F-4D97-AF65-F5344CB8AC3E}">
        <p14:creationId xmlns:p14="http://schemas.microsoft.com/office/powerpoint/2010/main" val="1256101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75" y="741363"/>
            <a:ext cx="4927600" cy="3697287"/>
          </a:xfrm>
        </p:spPr>
      </p:sp>
      <p:sp>
        <p:nvSpPr>
          <p:cNvPr id="3" name="ノート プレースホルダー 2"/>
          <p:cNvSpPr>
            <a:spLocks noGrp="1"/>
          </p:cNvSpPr>
          <p:nvPr>
            <p:ph type="body" idx="1"/>
          </p:nvPr>
        </p:nvSpPr>
        <p:spPr/>
        <p:txBody>
          <a:bodyPr/>
          <a:lstStyle/>
          <a:p>
            <a:endParaRPr lang="ja-JP" altLang="en-US" sz="1400" dirty="0"/>
          </a:p>
        </p:txBody>
      </p:sp>
    </p:spTree>
    <p:extLst>
      <p:ext uri="{BB962C8B-B14F-4D97-AF65-F5344CB8AC3E}">
        <p14:creationId xmlns:p14="http://schemas.microsoft.com/office/powerpoint/2010/main" val="2856286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AD8D2FA-1FDC-47CF-B540-06AC89371C3A}"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92875"/>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706645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C930027-0968-4E78-B7A9-B3847EBDB7C6}"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138991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55966E5-9D1C-452C-8592-60F8ECFF2F9D}"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399353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F6D7899-8FA5-4CDF-8357-FB9C11600663}"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010400" y="6461872"/>
            <a:ext cx="2133600" cy="365125"/>
          </a:xfrm>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299967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A271CAB-2879-4598-9D2A-407F3B0BCF2B}" type="datetime1">
              <a:rPr kumimoji="1" lang="ja-JP" altLang="en-US" smtClean="0"/>
              <a:t>2023/6/16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605897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A9F7B40-6388-4DE2-839E-4987E81BB2AD}"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253829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9091670-D886-40FC-AE3D-CFDF16ABFAE3}" type="datetime1">
              <a:rPr kumimoji="1" lang="ja-JP" altLang="en-US" smtClean="0"/>
              <a:t>2023/6/16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915236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105CAB8-AC56-4A33-8905-1D66F366CA69}" type="datetime1">
              <a:rPr kumimoji="1" lang="ja-JP" altLang="en-US" smtClean="0"/>
              <a:t>2023/6/16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7010400" y="6492875"/>
            <a:ext cx="2133600" cy="365125"/>
          </a:xfrm>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107118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10400" y="6492875"/>
            <a:ext cx="2133600" cy="365125"/>
          </a:xfrm>
        </p:spPr>
        <p:txBody>
          <a:bodyPr/>
          <a:lstStyle>
            <a:lvl1pPr>
              <a:defRPr sz="1100">
                <a:latin typeface="BIZ UDゴシック" panose="020B0400000000000000" pitchFamily="49" charset="-128"/>
                <a:ea typeface="BIZ UDゴシック" panose="020B0400000000000000" pitchFamily="49" charset="-128"/>
              </a:defRPr>
            </a:lvl1pPr>
          </a:lstStyle>
          <a:p>
            <a:fld id="{63BC356D-1576-478B-8647-1361C6E9DFF7}" type="slidenum">
              <a:rPr lang="ja-JP" altLang="en-US" smtClean="0"/>
              <a:pPr/>
              <a:t>‹#›</a:t>
            </a:fld>
            <a:endParaRPr lang="ja-JP" altLang="en-US"/>
          </a:p>
        </p:txBody>
      </p:sp>
    </p:spTree>
    <p:extLst>
      <p:ext uri="{BB962C8B-B14F-4D97-AF65-F5344CB8AC3E}">
        <p14:creationId xmlns:p14="http://schemas.microsoft.com/office/powerpoint/2010/main" val="1825979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A8309E6-5D10-4054-8047-EB5DC1A6D7D7}"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006820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52D2ED8-1D33-45AB-B862-79C4585C4C1A}" type="datetime1">
              <a:rPr kumimoji="1" lang="ja-JP" altLang="en-US" smtClean="0"/>
              <a:t>2023/6/16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3880432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8825F2-4083-4A06-B090-3F63E86FE005}" type="datetime1">
              <a:rPr kumimoji="1" lang="ja-JP" altLang="en-US" smtClean="0"/>
              <a:t>2023/6/16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10400" y="647531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BC356D-1576-478B-8647-1361C6E9DFF7}" type="slidenum">
              <a:rPr kumimoji="1" lang="ja-JP" altLang="en-US" smtClean="0"/>
              <a:t>‹#›</a:t>
            </a:fld>
            <a:endParaRPr kumimoji="1" lang="ja-JP" altLang="en-US"/>
          </a:p>
        </p:txBody>
      </p:sp>
    </p:spTree>
    <p:extLst>
      <p:ext uri="{BB962C8B-B14F-4D97-AF65-F5344CB8AC3E}">
        <p14:creationId xmlns:p14="http://schemas.microsoft.com/office/powerpoint/2010/main" val="4185586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270457" y="683174"/>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4424593" y="248083"/>
            <a:ext cx="2319866"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a:ea typeface="Meiryo UI"/>
                <a:cs typeface="+mn-cs"/>
              </a:rPr>
              <a:t>①大阪中之島美術館</a:t>
            </a:r>
            <a:endParaRPr kumimoji="1" lang="en-US" altLang="ja-JP" sz="1846"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9" name="テキスト ボックス 8"/>
          <p:cNvSpPr txBox="1"/>
          <p:nvPr/>
        </p:nvSpPr>
        <p:spPr>
          <a:xfrm>
            <a:off x="0" y="0"/>
            <a:ext cx="4788000" cy="307777"/>
          </a:xfrm>
          <a:prstGeom prst="rect">
            <a:avLst/>
          </a:prstGeom>
          <a:noFill/>
        </p:spPr>
        <p:txBody>
          <a:bodyPr wrap="square" rtlCol="0">
            <a:spAutoFit/>
          </a:bodyPr>
          <a:lstStyle/>
          <a:p>
            <a:pPr lvl="0">
              <a:defRPr/>
            </a:pPr>
            <a:r>
              <a:rPr lang="ja-JP" altLang="en-US" sz="1400" dirty="0">
                <a:solidFill>
                  <a:prstClr val="black"/>
                </a:solidFill>
                <a:latin typeface="Meiryo UI" panose="020B0604030504040204" pitchFamily="50" charset="-128"/>
                <a:ea typeface="Meiryo UI" panose="020B0604030504040204" pitchFamily="50" charset="-128"/>
              </a:rPr>
              <a:t>３　具体的な取組と成果（イ　未整備の施設・エリアの整備）</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正方形/長方形 11">
            <a:extLst>
              <a:ext uri="{FF2B5EF4-FFF2-40B4-BE49-F238E27FC236}">
                <a16:creationId xmlns:a16="http://schemas.microsoft.com/office/drawing/2014/main" id="{87389444-A7D9-4706-8C71-C18EC2B14099}"/>
              </a:ext>
            </a:extLst>
          </p:cNvPr>
          <p:cNvSpPr/>
          <p:nvPr/>
        </p:nvSpPr>
        <p:spPr>
          <a:xfrm>
            <a:off x="425774" y="4412206"/>
            <a:ext cx="5749739" cy="2027084"/>
          </a:xfrm>
          <a:prstGeom prst="rect">
            <a:avLst/>
          </a:prstGeom>
          <a:ln>
            <a:noFill/>
            <a:prstDash val="dash"/>
          </a:ln>
        </p:spPr>
        <p:txBody>
          <a:bodyPr wrap="square" lIns="72000" tIns="36000" rIns="72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defTabSz="914395">
              <a:spcBef>
                <a:spcPts val="900"/>
              </a:spcBef>
              <a:buFont typeface="Arial" panose="020B0604020202020204" pitchFamily="34" charset="0"/>
              <a:buChar char="•"/>
              <a:defRPr/>
            </a:pPr>
            <a:r>
              <a:rPr lang="ja-JP" altLang="en-US" sz="1600" kern="100" dirty="0">
                <a:solidFill>
                  <a:prstClr val="black"/>
                </a:solidFill>
                <a:latin typeface="Meiryo UI" panose="020B0604030504040204" pitchFamily="50" charset="-128"/>
                <a:ea typeface="Meiryo UI" panose="020B0604030504040204" pitchFamily="50" charset="-128"/>
                <a:cs typeface="Times New Roman"/>
              </a:rPr>
              <a:t>大阪市が所蔵する第一級のコレクションを活用して、大阪市立美術館や東洋陶磁美術館とは異なる新たな魅力あふれる美術館を整備することにより、</a:t>
            </a:r>
            <a:r>
              <a:rPr lang="ja-JP" altLang="ja-JP" sz="1600" kern="100" dirty="0">
                <a:solidFill>
                  <a:prstClr val="black"/>
                </a:solidFill>
                <a:latin typeface="Meiryo UI" panose="020B0604030504040204" pitchFamily="50" charset="-128"/>
                <a:ea typeface="Meiryo UI" panose="020B0604030504040204" pitchFamily="50" charset="-128"/>
                <a:cs typeface="Times New Roman"/>
              </a:rPr>
              <a:t>歴史的にも文化的にも豊かな蓄積をもつ中之島の魅力向上に貢献。</a:t>
            </a:r>
            <a:endParaRPr lang="en-US" altLang="ja-JP" sz="1600" kern="100" dirty="0">
              <a:solidFill>
                <a:prstClr val="black"/>
              </a:solidFill>
              <a:latin typeface="Meiryo UI" panose="020B0604030504040204" pitchFamily="50" charset="-128"/>
              <a:ea typeface="Meiryo UI" panose="020B0604030504040204" pitchFamily="50" charset="-128"/>
              <a:cs typeface="Times New Roman"/>
            </a:endParaRPr>
          </a:p>
          <a:p>
            <a:pPr marL="285750" indent="-285750" defTabSz="914395">
              <a:spcBef>
                <a:spcPts val="900"/>
              </a:spcBef>
              <a:buFont typeface="Arial" panose="020B0604020202020204" pitchFamily="34" charset="0"/>
              <a:buChar char="•"/>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開館記念「超コレクション展</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―99</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のものがたり</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」には、会期</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日間で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万</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6310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人と目標の</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1.37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倍の来館者が訪れた。</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defTabSz="914395">
              <a:spcBef>
                <a:spcPts val="900"/>
              </a:spcBef>
              <a:buFont typeface="Arial" panose="020B0604020202020204" pitchFamily="34" charset="0"/>
              <a:buChar char="•"/>
              <a:defRPr/>
            </a:pPr>
            <a:endParaRPr lang="en-US" altLang="ja-JP" sz="1600"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18" name="角丸四角形 17"/>
          <p:cNvSpPr/>
          <p:nvPr/>
        </p:nvSpPr>
        <p:spPr>
          <a:xfrm>
            <a:off x="313626" y="944331"/>
            <a:ext cx="8633580" cy="3134146"/>
          </a:xfrm>
          <a:prstGeom prst="roundRect">
            <a:avLst>
              <a:gd name="adj" fmla="val 13437"/>
            </a:avLst>
          </a:prstGeom>
          <a:ln/>
        </p:spPr>
        <p:style>
          <a:lnRef idx="2">
            <a:schemeClr val="accent1"/>
          </a:lnRef>
          <a:fillRef idx="1">
            <a:schemeClr val="lt1"/>
          </a:fillRef>
          <a:effectRef idx="0">
            <a:schemeClr val="accent1"/>
          </a:effectRef>
          <a:fontRef idx="minor">
            <a:schemeClr val="dk1"/>
          </a:fontRef>
        </p:style>
        <p:txBody>
          <a:bodyPr rtlCol="0" anchor="ctr"/>
          <a:lstStyle/>
          <a:p>
            <a:pPr marL="177800" indent="-177800" defTabSz="1056041">
              <a:defRP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○大阪市が収集した第一級の美術品コレクションの活用が図られるよう、新美術館の整備を決定。</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1056041">
              <a:defRP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○民間のノウハウを活用した効率的かつ効果的な施設運営を行うため、公共施設等運営事業「コンセッション方式」（</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）を日本の美術館として初めて導入。</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月に「大阪中之島美術館」が開館。</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1056041">
              <a:defRPr/>
            </a:pP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defRPr/>
            </a:pP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　公共施設等運営事業「コンセッション方式」：</a:t>
            </a:r>
            <a:endParaRPr lang="en-US" altLang="ja-JP" sz="1200" dirty="0">
              <a:solidFill>
                <a:schemeClr val="tx1"/>
              </a:solidFill>
              <a:latin typeface="Meiryo UI" panose="020B0604030504040204" pitchFamily="50" charset="-128"/>
              <a:ea typeface="Meiryo UI" panose="020B0604030504040204" pitchFamily="50" charset="-128"/>
            </a:endParaRPr>
          </a:p>
          <a:p>
            <a:pPr lvl="0">
              <a:defRPr/>
            </a:pPr>
            <a:r>
              <a:rPr lang="ja-JP" altLang="en-US" sz="1200" dirty="0">
                <a:solidFill>
                  <a:schemeClr val="tx1"/>
                </a:solidFill>
                <a:latin typeface="Meiryo UI" panose="020B0604030504040204" pitchFamily="50" charset="-128"/>
                <a:ea typeface="Meiryo UI" panose="020B0604030504040204" pitchFamily="50" charset="-128"/>
              </a:rPr>
              <a:t>　利用料金の徴収を行う公共施設について、施設の</a:t>
            </a:r>
            <a:r>
              <a:rPr lang="en-US" altLang="ja-JP" sz="1200" dirty="0">
                <a:solidFill>
                  <a:schemeClr val="tx1"/>
                </a:solidFill>
                <a:latin typeface="Meiryo UI" panose="020B0604030504040204" pitchFamily="50" charset="-128"/>
                <a:ea typeface="Meiryo UI" panose="020B0604030504040204" pitchFamily="50" charset="-128"/>
              </a:rPr>
              <a:t/>
            </a:r>
            <a:br>
              <a:rPr lang="en-US" altLang="ja-JP" sz="1200" dirty="0">
                <a:solidFill>
                  <a:schemeClr val="tx1"/>
                </a:solidFill>
                <a:latin typeface="Meiryo UI" panose="020B0604030504040204" pitchFamily="50" charset="-128"/>
                <a:ea typeface="Meiryo UI" panose="020B0604030504040204" pitchFamily="50" charset="-128"/>
              </a:rPr>
            </a:br>
            <a:r>
              <a:rPr lang="en-US" altLang="ja-JP" sz="12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所有権を公共主体が有したまま、施設の運営権を</a:t>
            </a:r>
            <a:r>
              <a:rPr lang="en-US" altLang="ja-JP" sz="1200" dirty="0">
                <a:solidFill>
                  <a:schemeClr val="tx1"/>
                </a:solidFill>
                <a:latin typeface="Meiryo UI" panose="020B0604030504040204" pitchFamily="50" charset="-128"/>
                <a:ea typeface="Meiryo UI" panose="020B0604030504040204" pitchFamily="50" charset="-128"/>
              </a:rPr>
              <a:t/>
            </a:r>
            <a:br>
              <a:rPr lang="en-US" altLang="ja-JP" sz="1200" dirty="0">
                <a:solidFill>
                  <a:schemeClr val="tx1"/>
                </a:solidFill>
                <a:latin typeface="Meiryo UI" panose="020B0604030504040204" pitchFamily="50" charset="-128"/>
                <a:ea typeface="Meiryo UI" panose="020B0604030504040204" pitchFamily="50" charset="-128"/>
              </a:rPr>
            </a:br>
            <a:r>
              <a:rPr lang="en-US" altLang="ja-JP" sz="12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民間事業者に設定する方式。</a:t>
            </a:r>
            <a:endParaRPr lang="en-US" altLang="ja-JP" sz="1200" dirty="0">
              <a:solidFill>
                <a:schemeClr val="tx1"/>
              </a:solidFill>
              <a:latin typeface="Meiryo UI" panose="020B0604030504040204" pitchFamily="50" charset="-128"/>
              <a:ea typeface="Meiryo UI" panose="020B0604030504040204" pitchFamily="50" charset="-128"/>
            </a:endParaRPr>
          </a:p>
          <a:p>
            <a:pPr lvl="0">
              <a:defRPr/>
            </a:pPr>
            <a:r>
              <a:rPr lang="ja-JP" altLang="en-US" sz="1200" dirty="0">
                <a:solidFill>
                  <a:schemeClr val="tx1"/>
                </a:solidFill>
                <a:latin typeface="Meiryo UI" panose="020B0604030504040204" pitchFamily="50" charset="-128"/>
                <a:ea typeface="Meiryo UI" panose="020B0604030504040204" pitchFamily="50" charset="-128"/>
              </a:rPr>
              <a:t>　公的主体が所有する公共施設等について、民間</a:t>
            </a:r>
            <a:r>
              <a:rPr lang="en-US" altLang="ja-JP" sz="1200" dirty="0">
                <a:solidFill>
                  <a:schemeClr val="tx1"/>
                </a:solidFill>
                <a:latin typeface="Meiryo UI" panose="020B0604030504040204" pitchFamily="50" charset="-128"/>
                <a:ea typeface="Meiryo UI" panose="020B0604030504040204" pitchFamily="50" charset="-128"/>
              </a:rPr>
              <a:t/>
            </a:r>
            <a:br>
              <a:rPr lang="en-US" altLang="ja-JP" sz="1200" dirty="0">
                <a:solidFill>
                  <a:schemeClr val="tx1"/>
                </a:solidFill>
                <a:latin typeface="Meiryo UI" panose="020B0604030504040204" pitchFamily="50" charset="-128"/>
                <a:ea typeface="Meiryo UI" panose="020B0604030504040204" pitchFamily="50" charset="-128"/>
              </a:rPr>
            </a:br>
            <a:r>
              <a:rPr lang="en-US" altLang="ja-JP" sz="12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事業者による安定的で自由度の高い運営を可能と</a:t>
            </a:r>
            <a:r>
              <a:rPr lang="en-US" altLang="ja-JP" sz="1200" dirty="0">
                <a:solidFill>
                  <a:schemeClr val="tx1"/>
                </a:solidFill>
                <a:latin typeface="Meiryo UI" panose="020B0604030504040204" pitchFamily="50" charset="-128"/>
                <a:ea typeface="Meiryo UI" panose="020B0604030504040204" pitchFamily="50" charset="-128"/>
              </a:rPr>
              <a:t/>
            </a:r>
            <a:br>
              <a:rPr lang="en-US" altLang="ja-JP" sz="1200" dirty="0">
                <a:solidFill>
                  <a:schemeClr val="tx1"/>
                </a:solidFill>
                <a:latin typeface="Meiryo UI" panose="020B0604030504040204" pitchFamily="50" charset="-128"/>
                <a:ea typeface="Meiryo UI" panose="020B0604030504040204" pitchFamily="50" charset="-128"/>
              </a:rPr>
            </a:br>
            <a:r>
              <a:rPr lang="en-US" altLang="ja-JP" sz="12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することにより、利用者ニーズを反映した質の高い</a:t>
            </a:r>
            <a:r>
              <a:rPr lang="en-US" altLang="ja-JP" sz="1200" dirty="0">
                <a:solidFill>
                  <a:schemeClr val="tx1"/>
                </a:solidFill>
                <a:latin typeface="Meiryo UI" panose="020B0604030504040204" pitchFamily="50" charset="-128"/>
                <a:ea typeface="Meiryo UI" panose="020B0604030504040204" pitchFamily="50" charset="-128"/>
              </a:rPr>
              <a:t/>
            </a:r>
            <a:br>
              <a:rPr lang="en-US" altLang="ja-JP" sz="1200" dirty="0">
                <a:solidFill>
                  <a:schemeClr val="tx1"/>
                </a:solidFill>
                <a:latin typeface="Meiryo UI" panose="020B0604030504040204" pitchFamily="50" charset="-128"/>
                <a:ea typeface="Meiryo UI" panose="020B0604030504040204" pitchFamily="50" charset="-128"/>
              </a:rPr>
            </a:br>
            <a:r>
              <a:rPr lang="en-US" altLang="ja-JP" sz="12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サービスを提供。</a:t>
            </a:r>
            <a:endParaRPr lang="en-US" altLang="ja-JP"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タイトル 1"/>
          <p:cNvSpPr txBox="1"/>
          <p:nvPr/>
        </p:nvSpPr>
        <p:spPr>
          <a:xfrm>
            <a:off x="3869874" y="2316034"/>
            <a:ext cx="4896000" cy="1528624"/>
          </a:xfrm>
          <a:prstGeom prst="rect">
            <a:avLst/>
          </a:prstGeom>
          <a:ln>
            <a:solidFill>
              <a:schemeClr val="tx1"/>
            </a:solidFill>
          </a:ln>
        </p:spPr>
        <p:txBody>
          <a:bodyPr vert="horz"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defTabSz="914395">
              <a:lnSpc>
                <a:spcPts val="1600"/>
              </a:lnSpc>
              <a:spcBef>
                <a:spcPts val="0"/>
              </a:spcBef>
              <a:defRPr/>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事業スキームの概要</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algn="l" defTabSz="914395">
              <a:lnSpc>
                <a:spcPts val="1600"/>
              </a:lnSpc>
              <a:spcBef>
                <a:spcPts val="0"/>
              </a:spcBef>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地独</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大阪市博物館機構は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PFI</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事業者に運営権を設定</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l" defTabSz="914395">
              <a:lnSpc>
                <a:spcPts val="1600"/>
              </a:lnSpc>
              <a:spcBef>
                <a:spcPts val="0"/>
              </a:spcBef>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PFI</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事業者は来館者等から直接利用料金等を収受し、</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
            </a:r>
            <a:br>
              <a:rPr lang="en-US" altLang="ja-JP" sz="1000" dirty="0">
                <a:latin typeface="Meiryo UI" panose="020B0604030504040204" pitchFamily="50" charset="-128"/>
                <a:ea typeface="Meiryo UI" panose="020B0604030504040204" pitchFamily="50" charset="-128"/>
                <a:cs typeface="Meiryo UI" panose="020B0604030504040204" pitchFamily="50" charset="-128"/>
              </a:rPr>
            </a:br>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当該収入を充当し運営を行う</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l" defTabSz="914395">
              <a:lnSpc>
                <a:spcPts val="1600"/>
              </a:lnSpc>
              <a:spcBef>
                <a:spcPts val="0"/>
              </a:spcBef>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・機構は収入と運営費の差額をサービス対価として支払う</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l" defTabSz="914395">
              <a:lnSpc>
                <a:spcPts val="1600"/>
              </a:lnSpc>
              <a:spcBef>
                <a:spcPts val="0"/>
              </a:spcBef>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・館長・学芸員は機構から</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PFI</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事業者に出向する</a:t>
            </a:r>
          </a:p>
          <a:p>
            <a:pPr algn="l" defTabSz="914395">
              <a:lnSpc>
                <a:spcPts val="1600"/>
              </a:lnSpc>
              <a:spcBef>
                <a:spcPts val="0"/>
              </a:spcBef>
              <a:defRPr/>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（機構が直接給料を支払う在籍出向）</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図 22"/>
          <p:cNvPicPr>
            <a:picLocks noChangeAspect="1"/>
          </p:cNvPicPr>
          <p:nvPr/>
        </p:nvPicPr>
        <p:blipFill>
          <a:blip r:embed="rId3"/>
          <a:stretch>
            <a:fillRect/>
          </a:stretch>
        </p:blipFill>
        <p:spPr>
          <a:xfrm>
            <a:off x="6961428" y="2410174"/>
            <a:ext cx="1664382" cy="1224000"/>
          </a:xfrm>
          <a:prstGeom prst="rect">
            <a:avLst/>
          </a:prstGeom>
        </p:spPr>
      </p:pic>
      <p:sp>
        <p:nvSpPr>
          <p:cNvPr id="25" name="テキスト ボックス 13">
            <a:extLst>
              <a:ext uri="{FF2B5EF4-FFF2-40B4-BE49-F238E27FC236}">
                <a16:creationId xmlns:a16="http://schemas.microsoft.com/office/drawing/2014/main" id="{89B114F5-8CEC-45EE-9023-DFF70255E7CA}"/>
              </a:ext>
            </a:extLst>
          </p:cNvPr>
          <p:cNvSpPr txBox="1"/>
          <p:nvPr/>
        </p:nvSpPr>
        <p:spPr>
          <a:xfrm>
            <a:off x="7035029" y="3648495"/>
            <a:ext cx="1912177"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457197">
              <a:defRPr/>
            </a:pPr>
            <a:r>
              <a:rPr lang="ja-JP" altLang="en-US" sz="600" dirty="0">
                <a:solidFill>
                  <a:prstClr val="black"/>
                </a:solidFill>
                <a:latin typeface="BIZ UDゴシック" panose="020B0400000000000000" pitchFamily="49" charset="-128"/>
                <a:ea typeface="BIZ UDゴシック" panose="020B0400000000000000" pitchFamily="49" charset="-128"/>
              </a:rPr>
              <a:t>出典：大阪中之島美術館運営事業実施方針</a:t>
            </a:r>
          </a:p>
        </p:txBody>
      </p:sp>
      <p:sp>
        <p:nvSpPr>
          <p:cNvPr id="26" name="タイトル 1">
            <a:extLst>
              <a:ext uri="{FF2B5EF4-FFF2-40B4-BE49-F238E27FC236}">
                <a16:creationId xmlns:a16="http://schemas.microsoft.com/office/drawing/2014/main" id="{A5460331-4C3C-4CD6-97C4-146C1709F0AC}"/>
              </a:ext>
            </a:extLst>
          </p:cNvPr>
          <p:cNvSpPr txBox="1">
            <a:spLocks/>
          </p:cNvSpPr>
          <p:nvPr/>
        </p:nvSpPr>
        <p:spPr>
          <a:xfrm>
            <a:off x="6246150" y="4176174"/>
            <a:ext cx="2484000" cy="24875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defTabSz="914395">
              <a:spcBef>
                <a:spcPts val="0"/>
              </a:spcBef>
              <a:defRPr/>
            </a:pPr>
            <a:r>
              <a:rPr lang="ja-JP" altLang="en-US" sz="105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○大阪中之島美術館</a:t>
            </a:r>
          </a:p>
        </p:txBody>
      </p:sp>
      <p:pic>
        <p:nvPicPr>
          <p:cNvPr id="14" name="図 13"/>
          <p:cNvPicPr>
            <a:picLocks noChangeAspect="1"/>
          </p:cNvPicPr>
          <p:nvPr/>
        </p:nvPicPr>
        <p:blipFill>
          <a:blip r:embed="rId4"/>
          <a:stretch>
            <a:fillRect/>
          </a:stretch>
        </p:blipFill>
        <p:spPr>
          <a:xfrm>
            <a:off x="6175513" y="4670135"/>
            <a:ext cx="2771693" cy="1577424"/>
          </a:xfrm>
          <a:prstGeom prst="rect">
            <a:avLst/>
          </a:prstGeom>
        </p:spPr>
      </p:pic>
      <p:sp>
        <p:nvSpPr>
          <p:cNvPr id="15"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349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936843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直線コネクタ 34"/>
          <p:cNvCxnSpPr/>
          <p:nvPr/>
        </p:nvCxnSpPr>
        <p:spPr>
          <a:xfrm>
            <a:off x="270457" y="79842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4"/>
          <p:cNvSpPr>
            <a:spLocks noChangeArrowheads="1"/>
          </p:cNvSpPr>
          <p:nvPr/>
        </p:nvSpPr>
        <p:spPr bwMode="auto">
          <a:xfrm>
            <a:off x="248372" y="3692931"/>
            <a:ext cx="42194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1"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〇北部ブロック</a:t>
            </a:r>
            <a:endParaRPr kumimoji="1" lang="en-US" altLang="ja-JP" sz="1600" b="0" i="1"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defRPr/>
            </a:pPr>
            <a:r>
              <a:rPr kumimoji="1" lang="ja-JP" altLang="en-US" sz="1600" b="0" i="1"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事業概要：</a:t>
            </a:r>
            <a:r>
              <a:rPr lang="en-US" altLang="ja-JP" sz="1600" spc="-30" dirty="0">
                <a:latin typeface="Meiryo UI" panose="020B0604030504040204" pitchFamily="50" charset="-128"/>
                <a:ea typeface="Meiryo UI" panose="020B0604030504040204" pitchFamily="50" charset="-128"/>
              </a:rPr>
              <a:t>Park-PFI</a:t>
            </a:r>
            <a:r>
              <a:rPr kumimoji="1" lang="ja-JP" altLang="en-US" sz="1600" b="0" i="0" u="none" strike="noStrike" kern="1200" cap="none" spc="-30" normalizeH="0" baseline="0" noProof="0" dirty="0">
                <a:ln>
                  <a:noFill/>
                </a:ln>
                <a:effectLst/>
                <a:uLnTx/>
                <a:uFillTx/>
                <a:latin typeface="Meiryo UI" panose="020B0604030504040204" pitchFamily="50" charset="-128"/>
                <a:ea typeface="Meiryo UI" panose="020B0604030504040204" pitchFamily="50" charset="-128"/>
                <a:cs typeface="+mn-cs"/>
              </a:rPr>
              <a:t>を</a:t>
            </a:r>
            <a:r>
              <a:rPr kumimoji="1" lang="ja-JP" altLang="en-US"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用いた公園整備、</a:t>
            </a:r>
            <a:endParaRPr kumimoji="1" lang="en-US" altLang="ja-JP"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ソフト的な魅力向上業務の実施。</a:t>
            </a:r>
            <a:endParaRPr kumimoji="1" lang="en-US" altLang="ja-JP"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1"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維持管理：民間事業者の収益により実施。</a:t>
            </a:r>
            <a:endParaRPr kumimoji="1" lang="en-US" altLang="ja-JP"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➣事業期間：</a:t>
            </a:r>
            <a:r>
              <a:rPr kumimoji="1" lang="en-US" altLang="ja-JP"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年間　</a:t>
            </a:r>
            <a:endParaRPr kumimoji="1" lang="en-US" altLang="ja-JP"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9" name="Rectangle 4"/>
          <p:cNvSpPr>
            <a:spLocks noChangeArrowheads="1"/>
          </p:cNvSpPr>
          <p:nvPr/>
        </p:nvSpPr>
        <p:spPr bwMode="auto">
          <a:xfrm>
            <a:off x="244872" y="5110656"/>
            <a:ext cx="4769476" cy="131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4406" tIns="42203" rIns="84406" bIns="42203"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〇南部ブロック</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1"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事業概要：ソフト的な魅力向上業務、</a:t>
            </a:r>
            <a:endParaRPr kumimoji="1" lang="en-US" altLang="ja-JP"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維持管理・情報発信業務の実施。</a:t>
            </a:r>
            <a:endParaRPr kumimoji="1" lang="en-US" altLang="ja-JP"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1"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維持管理：</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現在の維持管理費にて実施。</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➣事業期間：</a:t>
            </a:r>
            <a:r>
              <a:rPr kumimoji="1" lang="en-US" altLang="ja-JP"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年間（北部ブロックに合わせる。）</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0" name="Rectangle 4"/>
          <p:cNvSpPr>
            <a:spLocks noChangeArrowheads="1"/>
          </p:cNvSpPr>
          <p:nvPr/>
        </p:nvSpPr>
        <p:spPr bwMode="auto">
          <a:xfrm>
            <a:off x="253009" y="3089393"/>
            <a:ext cx="4176000" cy="584775"/>
          </a:xfrm>
          <a:prstGeom prst="rect">
            <a:avLst/>
          </a:prstGeom>
          <a:solidFill>
            <a:schemeClr val="accent5">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sng"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北部ブロックの整備と、北部ブロックと南部ブロック一体の管理運営（利活用）を行う事業者を公募。</a:t>
            </a:r>
            <a:endParaRPr kumimoji="1" lang="en-US" altLang="ja-JP" sz="1600" b="0" i="0" u="sng"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テキスト ボックス 17"/>
          <p:cNvSpPr txBox="1">
            <a:spLocks noChangeArrowheads="1"/>
          </p:cNvSpPr>
          <p:nvPr/>
        </p:nvSpPr>
        <p:spPr bwMode="auto">
          <a:xfrm>
            <a:off x="213209" y="2744850"/>
            <a:ext cx="1210566" cy="290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6800" rIns="91429" bIns="457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80000"/>
              </a:lnSpc>
              <a:spcBef>
                <a:spcPct val="5000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■公募概要</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42" name="図 4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3495" y="2847954"/>
            <a:ext cx="4356000" cy="3742228"/>
          </a:xfrm>
          <a:prstGeom prst="rect">
            <a:avLst/>
          </a:prstGeom>
          <a:noFill/>
          <a:ln>
            <a:noFill/>
          </a:ln>
        </p:spPr>
      </p:pic>
      <p:sp>
        <p:nvSpPr>
          <p:cNvPr id="43" name="正方形/長方形 42"/>
          <p:cNvSpPr/>
          <p:nvPr/>
        </p:nvSpPr>
        <p:spPr bwMode="auto">
          <a:xfrm>
            <a:off x="173409" y="2652275"/>
            <a:ext cx="4313005" cy="3917735"/>
          </a:xfrm>
          <a:prstGeom prst="rect">
            <a:avLst/>
          </a:prstGeom>
          <a:noFill/>
          <a:ln w="9525">
            <a:solidFill>
              <a:schemeClr val="tx1"/>
            </a:solidFill>
            <a:prstDash val="dash"/>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4" name="テキスト ボックス 13"/>
          <p:cNvSpPr txBox="1"/>
          <p:nvPr/>
        </p:nvSpPr>
        <p:spPr>
          <a:xfrm>
            <a:off x="5746214" y="76118"/>
            <a:ext cx="32332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spc="-60" dirty="0">
                <a:solidFill>
                  <a:prstClr val="black"/>
                </a:solidFill>
                <a:latin typeface="Meiryo UI" panose="020B0604030504040204" pitchFamily="50" charset="-128"/>
                <a:ea typeface="Meiryo UI" panose="020B0604030504040204" pitchFamily="50" charset="-128"/>
              </a:rPr>
              <a:t>②難波宮跡</a:t>
            </a:r>
            <a:r>
              <a:rPr kumimoji="1" lang="ja-JP" altLang="en-US" sz="2000" b="0" i="0" u="none" strike="noStrike" kern="1200" cap="none" spc="-6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公園</a:t>
            </a:r>
          </a:p>
        </p:txBody>
      </p:sp>
      <p:sp>
        <p:nvSpPr>
          <p:cNvPr id="15" name="テキスト ボックス 14"/>
          <p:cNvSpPr txBox="1"/>
          <p:nvPr/>
        </p:nvSpPr>
        <p:spPr>
          <a:xfrm>
            <a:off x="2957233" y="483032"/>
            <a:ext cx="6118157" cy="276999"/>
          </a:xfrm>
          <a:prstGeom prst="rect">
            <a:avLst/>
          </a:prstGeom>
          <a:noFill/>
        </p:spPr>
        <p:txBody>
          <a:bodyPr wrap="square" lIns="36000" rIns="36000" rtlCol="0">
            <a:spAutoFit/>
          </a:bodyPr>
          <a:lstStyle/>
          <a:p>
            <a:pPr lvl="0"/>
            <a:r>
              <a:rPr lang="ja-JP" altLang="en-US" sz="1200" dirty="0">
                <a:solidFill>
                  <a:prstClr val="black"/>
                </a:solidFill>
                <a:latin typeface="Meiryo UI" panose="020B0604030504040204" pitchFamily="50" charset="-128"/>
                <a:ea typeface="Meiryo UI" panose="020B0604030504040204" pitchFamily="50" charset="-128"/>
              </a:rPr>
              <a:t>（難波宮跡公園（北部ブロック）整備運営事業及び難波宮跡（南部ブロック）管理運営事業</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18" name="角丸四角形 17"/>
          <p:cNvSpPr/>
          <p:nvPr/>
        </p:nvSpPr>
        <p:spPr>
          <a:xfrm>
            <a:off x="270457" y="924679"/>
            <a:ext cx="8709038" cy="1543928"/>
          </a:xfrm>
          <a:prstGeom prst="roundRect">
            <a:avLst>
              <a:gd name="adj" fmla="val 13437"/>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defTabSz="1056041">
              <a:defRP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難波宮跡公園は、都心部に保存された広がりのある貴重なオープンスペースとして、日常的な憩いの場となっているが、未整備のエリアがあり、知名度もそこまで高くないなど、歴史的資源としてのポテンシャルを活かしきれていない。</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defTabSz="1056041">
              <a:defRP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万博を契機に、北部・南部ブロック一体となった様々な取組を行い、難波宮跡への集客力を高め、難波宮の知名度向上をめざすため、難波宮跡のイメージを体感できる公園整備や賑わい創出を担う民間事業者を選定し、今後、官民連携で取り組んでいく。</a:t>
            </a:r>
          </a:p>
        </p:txBody>
      </p:sp>
      <p:sp>
        <p:nvSpPr>
          <p:cNvPr id="20" name="テキスト ボックス 19"/>
          <p:cNvSpPr txBox="1"/>
          <p:nvPr/>
        </p:nvSpPr>
        <p:spPr>
          <a:xfrm>
            <a:off x="0" y="0"/>
            <a:ext cx="6457950" cy="307777"/>
          </a:xfrm>
          <a:prstGeom prst="rect">
            <a:avLst/>
          </a:prstGeom>
          <a:noFill/>
        </p:spPr>
        <p:txBody>
          <a:bodyPr wrap="square" rtlCol="0">
            <a:spAutoFit/>
          </a:bodyPr>
          <a:lstStyle/>
          <a:p>
            <a:pPr lvl="0">
              <a:defRPr/>
            </a:pPr>
            <a:r>
              <a:rPr lang="ja-JP" altLang="en-US" sz="1400" dirty="0">
                <a:latin typeface="Meiryo UI" panose="020B0604030504040204" pitchFamily="50" charset="-128"/>
                <a:ea typeface="Meiryo UI" panose="020B0604030504040204" pitchFamily="50" charset="-128"/>
              </a:rPr>
              <a:t>３　具体的な取組と成果（イ　未整備の施設・エリアの整備：今後の取組）</a:t>
            </a:r>
            <a:endPar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350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201899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1" name="テキスト ボックス 22"/>
          <p:cNvSpPr txBox="1">
            <a:spLocks noChangeArrowheads="1"/>
          </p:cNvSpPr>
          <p:nvPr/>
        </p:nvSpPr>
        <p:spPr bwMode="auto">
          <a:xfrm>
            <a:off x="7347332" y="3694775"/>
            <a:ext cx="1567850" cy="24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6800" rIns="91429" bIns="457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8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南方面からの鳥瞰図</a:t>
            </a:r>
          </a:p>
        </p:txBody>
      </p:sp>
      <p:cxnSp>
        <p:nvCxnSpPr>
          <p:cNvPr id="9" name="直線コネクタ 8"/>
          <p:cNvCxnSpPr>
            <a:stCxn id="85012" idx="2"/>
            <a:endCxn id="85012" idx="2"/>
          </p:cNvCxnSpPr>
          <p:nvPr/>
        </p:nvCxnSpPr>
        <p:spPr bwMode="auto">
          <a:xfrm>
            <a:off x="5055053" y="1360049"/>
            <a:ext cx="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0" name="テキスト ボックス 22"/>
          <p:cNvSpPr txBox="1">
            <a:spLocks noChangeArrowheads="1"/>
          </p:cNvSpPr>
          <p:nvPr/>
        </p:nvSpPr>
        <p:spPr bwMode="auto">
          <a:xfrm>
            <a:off x="6411470" y="6464213"/>
            <a:ext cx="2583159" cy="24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6800" rIns="91429" bIns="457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8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北部ブロックの公園整備（西側）</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1" name="テキスト ボックス 22"/>
          <p:cNvSpPr txBox="1">
            <a:spLocks noChangeArrowheads="1"/>
          </p:cNvSpPr>
          <p:nvPr/>
        </p:nvSpPr>
        <p:spPr bwMode="auto">
          <a:xfrm>
            <a:off x="5091417" y="6644312"/>
            <a:ext cx="4522123" cy="216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6800" rIns="91429" bIns="457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提案段階のものであり、今後の協議により変更となる場合があります。</a:t>
            </a:r>
          </a:p>
        </p:txBody>
      </p:sp>
      <p:sp>
        <p:nvSpPr>
          <p:cNvPr id="42" name="テキスト ボックス 22"/>
          <p:cNvSpPr txBox="1">
            <a:spLocks noChangeArrowheads="1"/>
          </p:cNvSpPr>
          <p:nvPr/>
        </p:nvSpPr>
        <p:spPr bwMode="auto">
          <a:xfrm>
            <a:off x="4004626" y="961770"/>
            <a:ext cx="2858241" cy="241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9" tIns="46800" rIns="91429" bIns="45715">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完成予想パース</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4512" y="3918140"/>
            <a:ext cx="4451222" cy="2546073"/>
          </a:xfrm>
          <a:prstGeom prst="rect">
            <a:avLst/>
          </a:prstGeom>
          <a:ln>
            <a:noFill/>
          </a:ln>
          <a:effectLst/>
        </p:spPr>
      </p:pic>
      <p:sp>
        <p:nvSpPr>
          <p:cNvPr id="31" name="Rectangle 4">
            <a:extLst>
              <a:ext uri="{FF2B5EF4-FFF2-40B4-BE49-F238E27FC236}">
                <a16:creationId xmlns:a16="http://schemas.microsoft.com/office/drawing/2014/main" id="{21A1BB8A-6166-46A8-A58E-E0907A05742F}"/>
              </a:ext>
            </a:extLst>
          </p:cNvPr>
          <p:cNvSpPr>
            <a:spLocks noChangeArrowheads="1"/>
          </p:cNvSpPr>
          <p:nvPr/>
        </p:nvSpPr>
        <p:spPr bwMode="auto">
          <a:xfrm>
            <a:off x="222083" y="1188636"/>
            <a:ext cx="3760661" cy="5510868"/>
          </a:xfrm>
          <a:prstGeom prst="rect">
            <a:avLst/>
          </a:prstGeom>
          <a:noFill/>
          <a:ln>
            <a:solidFill>
              <a:srgbClr val="002060"/>
            </a:solidFill>
            <a:prstDash val="dash"/>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■主な提案</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◇民間施設整備に関する提案</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北部ブロック</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36000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・便益施設４棟の整備</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36000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（レストラン、カフェ、スイーツ店等）</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36000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・駐車場・駐輪場の整備</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0" algn="l" defTabSz="914400" rtl="0" eaLnBrk="0" fontAlgn="base" latinLnBrk="0" hangingPunct="0">
              <a:lnSpc>
                <a:spcPct val="100000"/>
              </a:lnSpc>
              <a:spcBef>
                <a:spcPts val="60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◇園地整備に関する提案     </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北部ブロック</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180000" marR="0" lvl="0" indent="0" algn="l" defTabSz="914400" rtl="0" eaLnBrk="0" fontAlgn="base" latinLnBrk="0" hangingPunct="0">
              <a:lnSpc>
                <a:spcPct val="100000"/>
              </a:lnSpc>
              <a:spcBef>
                <a:spcPts val="60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遺構表示、芝生広場</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180000" marR="0" lvl="0" indent="0" algn="l" defTabSz="914400" rtl="0" eaLnBrk="0" fontAlgn="base" latinLnBrk="0" hangingPunct="0">
              <a:lnSpc>
                <a:spcPct val="100000"/>
              </a:lnSpc>
              <a:spcBef>
                <a:spcPts val="60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◇魅力向上業務に関する提案</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0" algn="l" defTabSz="914400" rtl="0" eaLnBrk="0" fontAlgn="base" latinLnBrk="0" hangingPunct="0">
              <a:lnSpc>
                <a:spcPct val="100000"/>
              </a:lnSpc>
              <a:spcBef>
                <a:spcPts val="60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北部ブロック・南部ブロック</a:t>
            </a: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36000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・歴史ガイドツアー</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36000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・エクササイズ（ヨガ、太極拳等）関連</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36000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・伝統芸能特別公演</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36000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・フードフェス</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など</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36000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■事業期間～</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0" algn="l" defTabSz="914400" rtl="0" eaLnBrk="0" fontAlgn="base" latinLnBrk="0" hangingPunct="0">
              <a:lnSpc>
                <a:spcPts val="25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北部ブロックの工事着手から</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年間</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80000" marR="0" lvl="0" indent="0" algn="l" defTabSz="914400" rtl="0" eaLnBrk="0" fontAlgn="base" latinLnBrk="0" hangingPunct="0">
              <a:lnSpc>
                <a:spcPts val="25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ts val="25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■スケジュール（予定）</a:t>
            </a:r>
            <a:endPar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0" fontAlgn="base" latinLnBrk="0" hangingPunct="0">
              <a:lnSpc>
                <a:spcPts val="25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lang="en-US" altLang="ja-JP" sz="14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2023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年春　　　　南部ブロック運営開始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ts val="25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2023</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年冬頃　　 北部ブロック工事着手</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ts val="25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2025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年春頃　　 北部ブロック運営開始 </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7" name="図 36"/>
          <p:cNvPicPr>
            <a:picLocks noChangeAspect="1"/>
          </p:cNvPicPr>
          <p:nvPr/>
        </p:nvPicPr>
        <p:blipFill>
          <a:blip r:embed="rId4"/>
          <a:stretch>
            <a:fillRect/>
          </a:stretch>
        </p:blipFill>
        <p:spPr>
          <a:xfrm>
            <a:off x="4366550" y="1177383"/>
            <a:ext cx="4490113" cy="2550682"/>
          </a:xfrm>
          <a:prstGeom prst="rect">
            <a:avLst/>
          </a:prstGeom>
        </p:spPr>
      </p:pic>
      <p:cxnSp>
        <p:nvCxnSpPr>
          <p:cNvPr id="16" name="直線コネクタ 15"/>
          <p:cNvCxnSpPr/>
          <p:nvPr/>
        </p:nvCxnSpPr>
        <p:spPr>
          <a:xfrm>
            <a:off x="270457" y="77937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5746214" y="76118"/>
            <a:ext cx="32332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spc="-60" dirty="0">
                <a:solidFill>
                  <a:prstClr val="black"/>
                </a:solidFill>
                <a:latin typeface="Meiryo UI" panose="020B0604030504040204" pitchFamily="50" charset="-128"/>
                <a:ea typeface="Meiryo UI" panose="020B0604030504040204" pitchFamily="50" charset="-128"/>
              </a:rPr>
              <a:t>②難波宮跡</a:t>
            </a:r>
            <a:r>
              <a:rPr kumimoji="1" lang="ja-JP" altLang="en-US" sz="2000" b="0" i="0" u="none" strike="noStrike" kern="1200" cap="none" spc="-6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公園</a:t>
            </a:r>
          </a:p>
        </p:txBody>
      </p:sp>
      <p:sp>
        <p:nvSpPr>
          <p:cNvPr id="22" name="テキスト ボックス 21"/>
          <p:cNvSpPr txBox="1"/>
          <p:nvPr/>
        </p:nvSpPr>
        <p:spPr>
          <a:xfrm>
            <a:off x="2957233" y="483032"/>
            <a:ext cx="6118157" cy="276999"/>
          </a:xfrm>
          <a:prstGeom prst="rect">
            <a:avLst/>
          </a:prstGeom>
          <a:noFill/>
        </p:spPr>
        <p:txBody>
          <a:bodyPr wrap="square" lIns="36000" rIns="36000" rtlCol="0">
            <a:spAutoFit/>
          </a:bodyPr>
          <a:lstStyle/>
          <a:p>
            <a:pPr lvl="0"/>
            <a:r>
              <a:rPr lang="ja-JP" altLang="en-US" sz="1200" dirty="0">
                <a:solidFill>
                  <a:prstClr val="black"/>
                </a:solidFill>
                <a:latin typeface="Meiryo UI" panose="020B0604030504040204" pitchFamily="50" charset="-128"/>
                <a:ea typeface="Meiryo UI" panose="020B0604030504040204" pitchFamily="50" charset="-128"/>
              </a:rPr>
              <a:t>（難波宮跡公園（北部ブロック）整備運営事業及び難波宮跡（南部ブロック）管理運営事業</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23" name="テキスト ボックス 22"/>
          <p:cNvSpPr txBox="1"/>
          <p:nvPr/>
        </p:nvSpPr>
        <p:spPr>
          <a:xfrm>
            <a:off x="0" y="0"/>
            <a:ext cx="6457950" cy="307777"/>
          </a:xfrm>
          <a:prstGeom prst="rect">
            <a:avLst/>
          </a:prstGeom>
          <a:noFill/>
        </p:spPr>
        <p:txBody>
          <a:bodyPr wrap="square" rtlCol="0">
            <a:spAutoFit/>
          </a:bodyPr>
          <a:lstStyle/>
          <a:p>
            <a:pPr lvl="0">
              <a:defRPr/>
            </a:pPr>
            <a:r>
              <a:rPr lang="ja-JP" altLang="en-US" sz="1400" dirty="0">
                <a:latin typeface="Meiryo UI" panose="020B0604030504040204" pitchFamily="50" charset="-128"/>
                <a:ea typeface="Meiryo UI" panose="020B0604030504040204" pitchFamily="50" charset="-128"/>
              </a:rPr>
              <a:t>３　具体的な取組と成果（イ　未整備の施設・エリアの整備：今後の取組）</a:t>
            </a:r>
            <a:endPar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4"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351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520849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70457" y="912551"/>
            <a:ext cx="8640000" cy="660437"/>
          </a:xfrm>
          <a:prstGeom prst="rect">
            <a:avLst/>
          </a:prstGeom>
        </p:spPr>
        <p:txBody>
          <a:bodyPr wrap="square">
            <a:spAutoFit/>
          </a:bodyPr>
          <a:lstStyle/>
          <a:p>
            <a:pPr lvl="0" defTabSz="957700">
              <a:defRPr/>
            </a:pPr>
            <a:r>
              <a:rPr lang="ja-JP" altLang="en-US" sz="1846" dirty="0">
                <a:solidFill>
                  <a:prstClr val="black"/>
                </a:solidFill>
                <a:latin typeface="Meiryo UI"/>
                <a:ea typeface="Meiryo UI"/>
              </a:rPr>
              <a:t>〇万博記念公園駅前周辺地区の活性化に向けて、民間事業者とともに「大規模アリーナを</a:t>
            </a:r>
            <a:endParaRPr lang="en-US" altLang="ja-JP" sz="1846" dirty="0">
              <a:solidFill>
                <a:prstClr val="black"/>
              </a:solidFill>
              <a:latin typeface="Meiryo UI"/>
              <a:ea typeface="Meiryo UI"/>
            </a:endParaRPr>
          </a:p>
          <a:p>
            <a:pPr lvl="0" defTabSz="957700">
              <a:defRPr/>
            </a:pPr>
            <a:r>
              <a:rPr lang="ja-JP" altLang="en-US" sz="1846" dirty="0">
                <a:solidFill>
                  <a:prstClr val="black"/>
                </a:solidFill>
                <a:latin typeface="Meiryo UI"/>
                <a:ea typeface="Meiryo UI"/>
              </a:rPr>
              <a:t>　 中核とした大阪・関西を代表する新たなスポーツ・文化の拠点づくり」を推進。</a:t>
            </a:r>
            <a:endParaRPr kumimoji="1" lang="en-US" altLang="ja-JP" sz="1846" b="0" i="0" u="none" strike="noStrike" kern="1200" cap="none" spc="0" normalizeH="0" baseline="0" noProof="0" dirty="0">
              <a:ln>
                <a:noFill/>
              </a:ln>
              <a:solidFill>
                <a:prstClr val="black"/>
              </a:solidFill>
              <a:effectLst/>
              <a:uLnTx/>
              <a:uFillTx/>
              <a:latin typeface="Meiryo UI"/>
              <a:ea typeface="Meiryo UI"/>
              <a:cs typeface="+mn-cs"/>
            </a:endParaRPr>
          </a:p>
        </p:txBody>
      </p:sp>
      <p:cxnSp>
        <p:nvCxnSpPr>
          <p:cNvPr id="12" name="直線コネクタ 11"/>
          <p:cNvCxnSpPr/>
          <p:nvPr/>
        </p:nvCxnSpPr>
        <p:spPr>
          <a:xfrm>
            <a:off x="270457" y="797874"/>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627066" y="463537"/>
            <a:ext cx="3210339" cy="276999"/>
          </a:xfrm>
          <a:prstGeom prst="rect">
            <a:avLst/>
          </a:prstGeom>
          <a:noFill/>
        </p:spPr>
        <p:txBody>
          <a:bodyPr wrap="square" lIns="36000" rIns="36000" rtlCol="0">
            <a:spAutoFit/>
          </a:bodyPr>
          <a:lstStyle/>
          <a:p>
            <a:pPr lvl="0"/>
            <a:r>
              <a:rPr lang="ja-JP" altLang="en-US" sz="1200" dirty="0">
                <a:solidFill>
                  <a:prstClr val="black"/>
                </a:solidFill>
                <a:latin typeface="Meiryo UI" panose="020B0604030504040204" pitchFamily="50" charset="-128"/>
                <a:ea typeface="Meiryo UI" panose="020B0604030504040204" pitchFamily="50" charset="-128"/>
              </a:rPr>
              <a:t>（</a:t>
            </a:r>
            <a:r>
              <a:rPr lang="zh-TW" altLang="en-US" sz="1200" dirty="0">
                <a:solidFill>
                  <a:prstClr val="black"/>
                </a:solidFill>
                <a:latin typeface="Meiryo UI" panose="020B0604030504040204" pitchFamily="50" charset="-128"/>
                <a:ea typeface="Meiryo UI" panose="020B0604030504040204" pitchFamily="50" charset="-128"/>
              </a:rPr>
              <a:t>万博記念公園駅前周辺地区活性化事業</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4" name="角丸四角形 3"/>
          <p:cNvSpPr/>
          <p:nvPr/>
        </p:nvSpPr>
        <p:spPr>
          <a:xfrm>
            <a:off x="424070" y="1832949"/>
            <a:ext cx="1704979" cy="4320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基本コンセプト</a:t>
            </a:r>
          </a:p>
        </p:txBody>
      </p:sp>
      <p:sp>
        <p:nvSpPr>
          <p:cNvPr id="19" name="角丸四角形 18"/>
          <p:cNvSpPr/>
          <p:nvPr/>
        </p:nvSpPr>
        <p:spPr>
          <a:xfrm>
            <a:off x="424070" y="2336377"/>
            <a:ext cx="1704979" cy="4320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1400" dirty="0">
                <a:latin typeface="Meiryo UI" panose="020B0604030504040204" pitchFamily="50" charset="-128"/>
                <a:ea typeface="Meiryo UI" panose="020B0604030504040204" pitchFamily="50" charset="-128"/>
              </a:rPr>
              <a:t>土地貸付方法</a:t>
            </a:r>
            <a:endParaRPr kumimoji="1" lang="ja-JP" altLang="en-US" sz="1400" dirty="0">
              <a:latin typeface="Meiryo UI" panose="020B0604030504040204" pitchFamily="50" charset="-128"/>
              <a:ea typeface="Meiryo UI" panose="020B0604030504040204" pitchFamily="50" charset="-128"/>
            </a:endParaRPr>
          </a:p>
        </p:txBody>
      </p:sp>
      <p:sp>
        <p:nvSpPr>
          <p:cNvPr id="20" name="角丸四角形 19"/>
          <p:cNvSpPr/>
          <p:nvPr/>
        </p:nvSpPr>
        <p:spPr>
          <a:xfrm>
            <a:off x="424070" y="2839805"/>
            <a:ext cx="1704979" cy="4320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経緯</a:t>
            </a:r>
          </a:p>
        </p:txBody>
      </p:sp>
      <p:sp>
        <p:nvSpPr>
          <p:cNvPr id="7" name="正方形/長方形 6"/>
          <p:cNvSpPr/>
          <p:nvPr/>
        </p:nvSpPr>
        <p:spPr>
          <a:xfrm>
            <a:off x="2299205" y="1895061"/>
            <a:ext cx="6129130"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大規模アリーナを中核とした大阪・関西を代表する新たなスポーツ・文化の拠点</a:t>
            </a:r>
          </a:p>
        </p:txBody>
      </p:sp>
      <p:sp>
        <p:nvSpPr>
          <p:cNvPr id="21" name="正方形/長方形 20"/>
          <p:cNvSpPr/>
          <p:nvPr/>
        </p:nvSpPr>
        <p:spPr>
          <a:xfrm>
            <a:off x="2299205" y="2420688"/>
            <a:ext cx="6129130"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一般定期借地権（</a:t>
            </a:r>
            <a:r>
              <a:rPr lang="en-US" altLang="ja-JP" sz="1400" dirty="0">
                <a:latin typeface="Meiryo UI" panose="020B0604030504040204" pitchFamily="50" charset="-128"/>
                <a:ea typeface="Meiryo UI" panose="020B0604030504040204" pitchFamily="50" charset="-128"/>
              </a:rPr>
              <a:t>50</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一部売払いも可</a:t>
            </a:r>
          </a:p>
        </p:txBody>
      </p:sp>
      <p:sp>
        <p:nvSpPr>
          <p:cNvPr id="22" name="正方形/長方形 21"/>
          <p:cNvSpPr/>
          <p:nvPr/>
        </p:nvSpPr>
        <p:spPr>
          <a:xfrm>
            <a:off x="2299205" y="2822241"/>
            <a:ext cx="6420678" cy="523220"/>
          </a:xfrm>
          <a:prstGeom prst="rect">
            <a:avLst/>
          </a:prstGeom>
        </p:spPr>
        <p:txBody>
          <a:bodyPr wrap="square">
            <a:spAutoFit/>
          </a:bodyPr>
          <a:lstStyle/>
          <a:p>
            <a:r>
              <a:rPr lang="en-US" altLang="ja-JP" sz="1400" dirty="0">
                <a:latin typeface="Meiryo UI" panose="020B0604030504040204" pitchFamily="50" charset="-128"/>
                <a:ea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月 公募開始 </a:t>
            </a:r>
            <a:r>
              <a:rPr lang="en-US" altLang="ja-JP" sz="1400" dirty="0">
                <a:latin typeface="Meiryo UI" panose="020B0604030504040204" pitchFamily="50" charset="-128"/>
                <a:ea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rPr>
              <a:t>月 選定委員会による審査を踏まえ、事業予定者決定。</a:t>
            </a:r>
          </a:p>
        </p:txBody>
      </p:sp>
      <p:pic>
        <p:nvPicPr>
          <p:cNvPr id="23" name="図 22"/>
          <p:cNvPicPr>
            <a:picLocks noChangeAspect="1"/>
          </p:cNvPicPr>
          <p:nvPr/>
        </p:nvPicPr>
        <p:blipFill>
          <a:blip r:embed="rId2"/>
          <a:stretch>
            <a:fillRect/>
          </a:stretch>
        </p:blipFill>
        <p:spPr>
          <a:xfrm>
            <a:off x="196147" y="4182439"/>
            <a:ext cx="5868000" cy="2160417"/>
          </a:xfrm>
          <a:prstGeom prst="rect">
            <a:avLst/>
          </a:prstGeom>
        </p:spPr>
      </p:pic>
      <p:sp>
        <p:nvSpPr>
          <p:cNvPr id="24" name="正方形/長方形 23"/>
          <p:cNvSpPr/>
          <p:nvPr/>
        </p:nvSpPr>
        <p:spPr>
          <a:xfrm>
            <a:off x="90046" y="3819694"/>
            <a:ext cx="6420678" cy="261610"/>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○イメージパース</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全体</a:t>
            </a:r>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（事業予定者の提案内容）</a:t>
            </a:r>
          </a:p>
        </p:txBody>
      </p:sp>
      <p:sp>
        <p:nvSpPr>
          <p:cNvPr id="26" name="正方形/長方形 25"/>
          <p:cNvSpPr/>
          <p:nvPr/>
        </p:nvSpPr>
        <p:spPr>
          <a:xfrm>
            <a:off x="6258334" y="4211802"/>
            <a:ext cx="2791997" cy="2139047"/>
          </a:xfrm>
          <a:prstGeom prst="rect">
            <a:avLst/>
          </a:prstGeom>
          <a:ln w="12700">
            <a:solidFill>
              <a:schemeClr val="tx1"/>
            </a:solidFill>
            <a:prstDash val="sysDash"/>
          </a:ln>
        </p:spPr>
        <p:txBody>
          <a:bodyPr wrap="square">
            <a:spAutoFit/>
          </a:bodyPr>
          <a:lstStyle/>
          <a:p>
            <a:r>
              <a:rPr lang="ja-JP" altLang="en-US" sz="1300" dirty="0">
                <a:latin typeface="Meiryo UI" panose="020B0604030504040204" pitchFamily="50" charset="-128"/>
                <a:ea typeface="Meiryo UI" panose="020B0604030504040204" pitchFamily="50" charset="-128"/>
              </a:rPr>
              <a:t>アリーナ棟（西日本最大級のスペック）</a:t>
            </a:r>
            <a:endParaRPr lang="en-US" altLang="ja-JP" sz="13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■最大収容人数</a:t>
            </a:r>
          </a:p>
          <a:p>
            <a:r>
              <a:rPr lang="en-US" altLang="ja-JP" sz="1200" dirty="0">
                <a:latin typeface="Meiryo UI" panose="020B0604030504040204" pitchFamily="50" charset="-128"/>
                <a:ea typeface="Meiryo UI" panose="020B0604030504040204" pitchFamily="50" charset="-128"/>
              </a:rPr>
              <a:t>18,000</a:t>
            </a:r>
            <a:r>
              <a:rPr lang="ja-JP" altLang="en-US" sz="1200" dirty="0">
                <a:latin typeface="Meiryo UI" panose="020B0604030504040204" pitchFamily="50" charset="-128"/>
                <a:ea typeface="Meiryo UI" panose="020B0604030504040204" pitchFamily="50" charset="-128"/>
              </a:rPr>
              <a:t>人（固定観客席</a:t>
            </a:r>
            <a:r>
              <a:rPr lang="en-US" altLang="ja-JP" sz="1200" dirty="0">
                <a:latin typeface="Meiryo UI" panose="020B0604030504040204" pitchFamily="50" charset="-128"/>
                <a:ea typeface="Meiryo UI" panose="020B0604030504040204" pitchFamily="50" charset="-128"/>
              </a:rPr>
              <a:t>13,400</a:t>
            </a:r>
            <a:r>
              <a:rPr lang="ja-JP" altLang="en-US" sz="1200" dirty="0">
                <a:latin typeface="Meiryo UI" panose="020B0604030504040204" pitchFamily="50" charset="-128"/>
                <a:ea typeface="Meiryo UI" panose="020B0604030504040204" pitchFamily="50" charset="-128"/>
              </a:rPr>
              <a:t>席）</a:t>
            </a:r>
          </a:p>
          <a:p>
            <a:r>
              <a:rPr lang="ja-JP" altLang="en-US" sz="1200" dirty="0">
                <a:latin typeface="Meiryo UI" panose="020B0604030504040204" pitchFamily="50" charset="-128"/>
                <a:ea typeface="Meiryo UI" panose="020B0604030504040204" pitchFamily="50" charset="-128"/>
              </a:rPr>
              <a:t>■延床面積</a:t>
            </a:r>
          </a:p>
          <a:p>
            <a:r>
              <a:rPr lang="en-US" altLang="ja-JP" sz="1200" dirty="0">
                <a:latin typeface="Meiryo UI" panose="020B0604030504040204" pitchFamily="50" charset="-128"/>
                <a:ea typeface="Meiryo UI" panose="020B0604030504040204" pitchFamily="50" charset="-128"/>
              </a:rPr>
              <a:t>69,550㎡</a:t>
            </a:r>
          </a:p>
          <a:p>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想定年間イベント</a:t>
            </a:r>
          </a:p>
          <a:p>
            <a:r>
              <a:rPr lang="en-US" altLang="ja-JP" sz="1200" dirty="0">
                <a:latin typeface="Meiryo UI" panose="020B0604030504040204" pitchFamily="50" charset="-128"/>
                <a:ea typeface="Meiryo UI" panose="020B0604030504040204" pitchFamily="50" charset="-128"/>
              </a:rPr>
              <a:t>165</a:t>
            </a:r>
            <a:r>
              <a:rPr lang="ja-JP" altLang="en-US" sz="1200" dirty="0">
                <a:latin typeface="Meiryo UI" panose="020B0604030504040204" pitchFamily="50" charset="-128"/>
                <a:ea typeface="Meiryo UI" panose="020B0604030504040204" pitchFamily="50" charset="-128"/>
              </a:rPr>
              <a:t>回</a:t>
            </a:r>
          </a:p>
          <a:p>
            <a:r>
              <a:rPr lang="ja-JP" altLang="en-US" sz="1200" dirty="0">
                <a:latin typeface="Meiryo UI" panose="020B0604030504040204" pitchFamily="50" charset="-128"/>
                <a:ea typeface="Meiryo UI" panose="020B0604030504040204" pitchFamily="50" charset="-128"/>
              </a:rPr>
              <a:t>■想定来館者数</a:t>
            </a:r>
          </a:p>
          <a:p>
            <a:r>
              <a:rPr lang="ja-JP" altLang="en-US" sz="1200" dirty="0">
                <a:latin typeface="Meiryo UI" panose="020B0604030504040204" pitchFamily="50" charset="-128"/>
                <a:ea typeface="Meiryo UI" panose="020B0604030504040204" pitchFamily="50" charset="-128"/>
              </a:rPr>
              <a:t>約</a:t>
            </a:r>
            <a:r>
              <a:rPr lang="en-US" altLang="ja-JP" sz="1200" dirty="0">
                <a:latin typeface="Meiryo UI" panose="020B0604030504040204" pitchFamily="50" charset="-128"/>
                <a:ea typeface="Meiryo UI" panose="020B0604030504040204" pitchFamily="50" charset="-128"/>
              </a:rPr>
              <a:t>180</a:t>
            </a:r>
            <a:r>
              <a:rPr lang="ja-JP" altLang="en-US" sz="1200" dirty="0">
                <a:latin typeface="Meiryo UI" panose="020B0604030504040204" pitchFamily="50" charset="-128"/>
                <a:ea typeface="Meiryo UI" panose="020B0604030504040204" pitchFamily="50" charset="-128"/>
              </a:rPr>
              <a:t>万人／年</a:t>
            </a:r>
          </a:p>
          <a:p>
            <a:r>
              <a:rPr lang="ja-JP" altLang="en-US" sz="1200" dirty="0">
                <a:latin typeface="Meiryo UI" panose="020B0604030504040204" pitchFamily="50" charset="-128"/>
                <a:ea typeface="Meiryo UI" panose="020B0604030504040204" pitchFamily="50" charset="-128"/>
              </a:rPr>
              <a:t>■開業目標</a:t>
            </a:r>
          </a:p>
          <a:p>
            <a:r>
              <a:rPr lang="en-US" altLang="ja-JP" sz="1200" dirty="0">
                <a:latin typeface="Meiryo UI" panose="020B0604030504040204" pitchFamily="50" charset="-128"/>
                <a:ea typeface="Meiryo UI" panose="020B0604030504040204" pitchFamily="50" charset="-128"/>
              </a:rPr>
              <a:t>2027</a:t>
            </a:r>
            <a:r>
              <a:rPr lang="ja-JP" altLang="en-US" sz="1200" dirty="0">
                <a:latin typeface="Meiryo UI" panose="020B0604030504040204" pitchFamily="50" charset="-128"/>
                <a:ea typeface="Meiryo UI" panose="020B0604030504040204" pitchFamily="50" charset="-128"/>
              </a:rPr>
              <a:t>年秋頃</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変動する可能性あり。</a:t>
            </a:r>
            <a:r>
              <a:rPr lang="en-US" altLang="ja-JP" sz="1200" dirty="0">
                <a:latin typeface="Meiryo UI" panose="020B0604030504040204" pitchFamily="50" charset="-128"/>
                <a:ea typeface="Meiryo UI" panose="020B0604030504040204" pitchFamily="50" charset="-128"/>
              </a:rPr>
              <a:t>)</a:t>
            </a:r>
            <a:endParaRPr lang="ja-JP" altLang="en-US" sz="12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5746214" y="76118"/>
            <a:ext cx="323328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spc="-60" dirty="0">
                <a:solidFill>
                  <a:prstClr val="black"/>
                </a:solidFill>
                <a:latin typeface="Meiryo UI" panose="020B0604030504040204" pitchFamily="50" charset="-128"/>
                <a:ea typeface="Meiryo UI" panose="020B0604030504040204" pitchFamily="50" charset="-128"/>
              </a:rPr>
              <a:t>③万博記念</a:t>
            </a:r>
            <a:r>
              <a:rPr kumimoji="1" lang="ja-JP" altLang="en-US" sz="2000" b="0" i="0" u="none" strike="noStrike" kern="1200" cap="none" spc="-6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公園</a:t>
            </a:r>
          </a:p>
        </p:txBody>
      </p:sp>
      <p:sp>
        <p:nvSpPr>
          <p:cNvPr id="29" name="テキスト ボックス 28"/>
          <p:cNvSpPr txBox="1"/>
          <p:nvPr/>
        </p:nvSpPr>
        <p:spPr>
          <a:xfrm>
            <a:off x="0" y="0"/>
            <a:ext cx="6457950" cy="307777"/>
          </a:xfrm>
          <a:prstGeom prst="rect">
            <a:avLst/>
          </a:prstGeom>
          <a:noFill/>
        </p:spPr>
        <p:txBody>
          <a:bodyPr wrap="square" rtlCol="0">
            <a:spAutoFit/>
          </a:bodyPr>
          <a:lstStyle/>
          <a:p>
            <a:pPr lvl="0">
              <a:defRPr/>
            </a:pPr>
            <a:r>
              <a:rPr lang="ja-JP" altLang="en-US" sz="1400" dirty="0">
                <a:latin typeface="Meiryo UI" panose="020B0604030504040204" pitchFamily="50" charset="-128"/>
                <a:ea typeface="Meiryo UI" panose="020B0604030504040204" pitchFamily="50" charset="-128"/>
              </a:rPr>
              <a:t>３　具体的な取組と成果（イ　未整備の施設・エリアの整備：今後の取組）</a:t>
            </a:r>
            <a:endPar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6"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352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285607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直線コネクタ 8"/>
          <p:cNvCxnSpPr>
            <a:stCxn id="85012" idx="2"/>
            <a:endCxn id="85012" idx="2"/>
          </p:cNvCxnSpPr>
          <p:nvPr/>
        </p:nvCxnSpPr>
        <p:spPr bwMode="auto">
          <a:xfrm>
            <a:off x="5055053" y="1360049"/>
            <a:ext cx="0"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 name="テキスト ボックス 12"/>
          <p:cNvSpPr txBox="1"/>
          <p:nvPr/>
        </p:nvSpPr>
        <p:spPr>
          <a:xfrm>
            <a:off x="-2" y="5652"/>
            <a:ext cx="4788000" cy="307777"/>
          </a:xfrm>
          <a:prstGeom prst="rect">
            <a:avLst/>
          </a:prstGeom>
          <a:noFill/>
        </p:spPr>
        <p:txBody>
          <a:bodyPr wrap="square" rtlCol="0">
            <a:spAutoFit/>
          </a:bodyPr>
          <a:lstStyle/>
          <a:p>
            <a:pPr lvl="0">
              <a:defRPr/>
            </a:pPr>
            <a:r>
              <a:rPr lang="ja-JP" altLang="en-US" sz="1400" dirty="0">
                <a:solidFill>
                  <a:prstClr val="black"/>
                </a:solidFill>
                <a:latin typeface="Meiryo UI" panose="020B0604030504040204" pitchFamily="50" charset="-128"/>
                <a:ea typeface="Meiryo UI" panose="020B0604030504040204" pitchFamily="50" charset="-128"/>
              </a:rPr>
              <a:t>３　具体的な取組と成果（イ　未整備の施設・エリアの整備）</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13"/>
          <p:cNvSpPr txBox="1"/>
          <p:nvPr/>
        </p:nvSpPr>
        <p:spPr>
          <a:xfrm>
            <a:off x="4535288" y="71367"/>
            <a:ext cx="437042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spc="-60" dirty="0">
                <a:solidFill>
                  <a:prstClr val="black"/>
                </a:solidFill>
                <a:latin typeface="Meiryo UI" panose="020B0604030504040204" pitchFamily="50" charset="-128"/>
                <a:ea typeface="Meiryo UI" panose="020B0604030504040204" pitchFamily="50" charset="-128"/>
              </a:rPr>
              <a:t>④百舌鳥・古市古墳群</a:t>
            </a:r>
            <a:endParaRPr kumimoji="1" lang="ja-JP" altLang="en-US" sz="2000" b="0" i="0" u="none" strike="noStrike" kern="1200" cap="none" spc="-6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p:cNvSpPr txBox="1"/>
          <p:nvPr/>
        </p:nvSpPr>
        <p:spPr>
          <a:xfrm>
            <a:off x="4501817" y="414439"/>
            <a:ext cx="4270740" cy="276999"/>
          </a:xfrm>
          <a:prstGeom prst="rect">
            <a:avLst/>
          </a:prstGeom>
          <a:noFill/>
        </p:spPr>
        <p:txBody>
          <a:bodyPr wrap="square" lIns="36000" rIns="36000" rtlCol="0">
            <a:spAutoFit/>
          </a:bodyPr>
          <a:lstStyle/>
          <a:p>
            <a:pPr lvl="0"/>
            <a:r>
              <a:rPr lang="ja-JP" altLang="en-US" sz="1200" dirty="0">
                <a:solidFill>
                  <a:prstClr val="black"/>
                </a:solidFill>
                <a:latin typeface="Meiryo UI" panose="020B0604030504040204" pitchFamily="50" charset="-128"/>
                <a:ea typeface="Meiryo UI" panose="020B0604030504040204" pitchFamily="50" charset="-128"/>
              </a:rPr>
              <a:t>（百舌鳥・古市古墳群の世界遺産登録）</a:t>
            </a:r>
            <a:endPar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6" name="直線コネクタ 15"/>
          <p:cNvCxnSpPr/>
          <p:nvPr/>
        </p:nvCxnSpPr>
        <p:spPr>
          <a:xfrm>
            <a:off x="270457" y="74127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図 17"/>
          <p:cNvPicPr>
            <a:picLocks noChangeAspect="1"/>
          </p:cNvPicPr>
          <p:nvPr/>
        </p:nvPicPr>
        <p:blipFill rotWithShape="1">
          <a:blip r:embed="rId3"/>
          <a:srcRect b="3102"/>
          <a:stretch/>
        </p:blipFill>
        <p:spPr>
          <a:xfrm>
            <a:off x="5010005" y="2037823"/>
            <a:ext cx="3762551" cy="2340000"/>
          </a:xfrm>
          <a:prstGeom prst="rect">
            <a:avLst/>
          </a:prstGeom>
        </p:spPr>
      </p:pic>
      <p:sp>
        <p:nvSpPr>
          <p:cNvPr id="19" name="タイトル 1">
            <a:extLst>
              <a:ext uri="{FF2B5EF4-FFF2-40B4-BE49-F238E27FC236}">
                <a16:creationId xmlns:a16="http://schemas.microsoft.com/office/drawing/2014/main" id="{F49C3A76-B35C-4261-8BE1-CC97A890862D}"/>
              </a:ext>
            </a:extLst>
          </p:cNvPr>
          <p:cNvSpPr txBox="1">
            <a:spLocks/>
          </p:cNvSpPr>
          <p:nvPr/>
        </p:nvSpPr>
        <p:spPr>
          <a:xfrm>
            <a:off x="5108752" y="4388603"/>
            <a:ext cx="4025321" cy="316597"/>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800" dirty="0">
                <a:latin typeface="Meiryo UI" panose="020B0604030504040204" pitchFamily="50" charset="-128"/>
                <a:ea typeface="Meiryo UI" panose="020B0604030504040204" pitchFamily="50" charset="-128"/>
                <a:cs typeface="Meiryo UI" panose="020B0604030504040204" pitchFamily="50" charset="-128"/>
              </a:rPr>
              <a:t>出典：大阪府、大阪市及び堺市における観光施策の連携について</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報告</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月</a:t>
            </a:r>
          </a:p>
        </p:txBody>
      </p:sp>
      <p:sp>
        <p:nvSpPr>
          <p:cNvPr id="21" name="タイトル 1">
            <a:extLst>
              <a:ext uri="{FF2B5EF4-FFF2-40B4-BE49-F238E27FC236}">
                <a16:creationId xmlns:a16="http://schemas.microsoft.com/office/drawing/2014/main" id="{B11B479E-DA87-415B-BDB7-E2114563D168}"/>
              </a:ext>
            </a:extLst>
          </p:cNvPr>
          <p:cNvSpPr txBox="1">
            <a:spLocks/>
          </p:cNvSpPr>
          <p:nvPr/>
        </p:nvSpPr>
        <p:spPr>
          <a:xfrm>
            <a:off x="383223" y="5096956"/>
            <a:ext cx="4188778" cy="157848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spcBef>
                <a:spcPts val="0"/>
              </a:spcBef>
            </a:pPr>
            <a:r>
              <a:rPr lang="ja-JP" altLang="en-US" sz="1800" dirty="0">
                <a:latin typeface="Meiryo UI" panose="020B0604030504040204" pitchFamily="50" charset="-128"/>
                <a:ea typeface="Meiryo UI" panose="020B0604030504040204" pitchFamily="50" charset="-128"/>
              </a:rPr>
              <a:t>○</a:t>
            </a:r>
            <a:r>
              <a:rPr lang="en-US" altLang="ja-JP" sz="1800" dirty="0">
                <a:latin typeface="Meiryo UI" panose="020B0604030504040204" pitchFamily="50" charset="-128"/>
                <a:ea typeface="Meiryo UI" panose="020B0604030504040204" pitchFamily="50" charset="-128"/>
              </a:rPr>
              <a:t>2021</a:t>
            </a:r>
            <a:r>
              <a:rPr lang="ja-JP" altLang="en-US" sz="1800" dirty="0">
                <a:latin typeface="Meiryo UI" panose="020B0604030504040204" pitchFamily="50" charset="-128"/>
                <a:ea typeface="Meiryo UI" panose="020B0604030504040204" pitchFamily="50" charset="-128"/>
              </a:rPr>
              <a:t>年</a:t>
            </a:r>
            <a:r>
              <a:rPr lang="en-US" altLang="ja-JP" sz="1800" dirty="0">
                <a:latin typeface="Meiryo UI" panose="020B0604030504040204" pitchFamily="50" charset="-128"/>
                <a:ea typeface="Meiryo UI" panose="020B0604030504040204" pitchFamily="50" charset="-128"/>
              </a:rPr>
              <a:t>3</a:t>
            </a:r>
            <a:r>
              <a:rPr lang="ja-JP" altLang="en-US" sz="1800" dirty="0">
                <a:latin typeface="Meiryo UI" panose="020B0604030504040204" pitchFamily="50" charset="-128"/>
                <a:ea typeface="Meiryo UI" panose="020B0604030504040204" pitchFamily="50" charset="-128"/>
              </a:rPr>
              <a:t>月には、来訪するすべての方</a:t>
            </a:r>
            <a:endParaRPr lang="en-US" altLang="ja-JP" sz="1800" dirty="0">
              <a:latin typeface="Meiryo UI" panose="020B0604030504040204" pitchFamily="50" charset="-128"/>
              <a:ea typeface="Meiryo UI" panose="020B0604030504040204" pitchFamily="50" charset="-128"/>
            </a:endParaRPr>
          </a:p>
          <a:p>
            <a:pPr algn="l">
              <a:spcBef>
                <a:spcPts val="0"/>
              </a:spcBef>
            </a:pPr>
            <a:r>
              <a:rPr lang="ja-JP" altLang="en-US" sz="1800" dirty="0">
                <a:latin typeface="Meiryo UI" panose="020B0604030504040204" pitchFamily="50" charset="-128"/>
                <a:ea typeface="Meiryo UI" panose="020B0604030504040204" pitchFamily="50" charset="-128"/>
              </a:rPr>
              <a:t>　のゲートウェイとして、世界遺産「百舌鳥・</a:t>
            </a:r>
            <a:endParaRPr lang="en-US" altLang="ja-JP" sz="1800" dirty="0">
              <a:latin typeface="Meiryo UI" panose="020B0604030504040204" pitchFamily="50" charset="-128"/>
              <a:ea typeface="Meiryo UI" panose="020B0604030504040204" pitchFamily="50" charset="-128"/>
            </a:endParaRPr>
          </a:p>
          <a:p>
            <a:pPr algn="l">
              <a:spcBef>
                <a:spcPts val="0"/>
              </a:spcBef>
            </a:pPr>
            <a:r>
              <a:rPr lang="ja-JP" altLang="en-US" sz="1800" dirty="0">
                <a:latin typeface="Meiryo UI" panose="020B0604030504040204" pitchFamily="50" charset="-128"/>
                <a:ea typeface="Meiryo UI" panose="020B0604030504040204" pitchFamily="50" charset="-128"/>
              </a:rPr>
              <a:t>　古市古墳群」の価値や魅力を伝えるガイ</a:t>
            </a:r>
            <a:endParaRPr lang="en-US" altLang="ja-JP" sz="1800" dirty="0">
              <a:latin typeface="Meiryo UI" panose="020B0604030504040204" pitchFamily="50" charset="-128"/>
              <a:ea typeface="Meiryo UI" panose="020B0604030504040204" pitchFamily="50" charset="-128"/>
            </a:endParaRPr>
          </a:p>
          <a:p>
            <a:pPr algn="l">
              <a:spcBef>
                <a:spcPts val="0"/>
              </a:spcBef>
            </a:pPr>
            <a:r>
              <a:rPr lang="ja-JP" altLang="en-US" sz="1800" dirty="0">
                <a:latin typeface="Meiryo UI" panose="020B0604030504040204" pitchFamily="50" charset="-128"/>
                <a:ea typeface="Meiryo UI" panose="020B0604030504040204" pitchFamily="50" charset="-128"/>
              </a:rPr>
              <a:t>　ダンス機能等を備えた「百舌鳥古墳群ビ</a:t>
            </a:r>
            <a:endParaRPr lang="en-US" altLang="ja-JP" sz="1800" dirty="0">
              <a:latin typeface="Meiryo UI" panose="020B0604030504040204" pitchFamily="50" charset="-128"/>
              <a:ea typeface="Meiryo UI" panose="020B0604030504040204" pitchFamily="50" charset="-128"/>
            </a:endParaRPr>
          </a:p>
          <a:p>
            <a:pPr algn="l">
              <a:spcBef>
                <a:spcPts val="0"/>
              </a:spcBef>
            </a:pPr>
            <a:r>
              <a:rPr lang="ja-JP" altLang="en-US" sz="1800" dirty="0">
                <a:latin typeface="Meiryo UI" panose="020B0604030504040204" pitchFamily="50" charset="-128"/>
                <a:ea typeface="Meiryo UI" panose="020B0604030504040204" pitchFamily="50" charset="-128"/>
              </a:rPr>
              <a:t>　ジターセンター」がオープン。</a:t>
            </a:r>
            <a:endParaRPr lang="ja-JP" altLang="en-US" sz="18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a:extLst>
              <a:ext uri="{FF2B5EF4-FFF2-40B4-BE49-F238E27FC236}">
                <a16:creationId xmlns:a16="http://schemas.microsoft.com/office/drawing/2014/main" id="{A3F2929D-AC3C-4EC4-8F8E-C7FFFF3FC1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2364" y="5461129"/>
            <a:ext cx="2183394" cy="1008000"/>
          </a:xfrm>
          <a:prstGeom prst="rect">
            <a:avLst/>
          </a:prstGeom>
        </p:spPr>
      </p:pic>
      <p:pic>
        <p:nvPicPr>
          <p:cNvPr id="23" name="図 22">
            <a:extLst>
              <a:ext uri="{FF2B5EF4-FFF2-40B4-BE49-F238E27FC236}">
                <a16:creationId xmlns:a16="http://schemas.microsoft.com/office/drawing/2014/main" id="{99A5C065-1DD4-4F06-9A3F-3E0A4792369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086600" y="5461129"/>
            <a:ext cx="1995497" cy="1008000"/>
          </a:xfrm>
          <a:prstGeom prst="rect">
            <a:avLst/>
          </a:prstGeom>
        </p:spPr>
      </p:pic>
      <p:sp>
        <p:nvSpPr>
          <p:cNvPr id="24" name="正方形/長方形 23">
            <a:extLst>
              <a:ext uri="{FF2B5EF4-FFF2-40B4-BE49-F238E27FC236}">
                <a16:creationId xmlns:a16="http://schemas.microsoft.com/office/drawing/2014/main" id="{12BB05C3-F234-484D-B626-034276DF8214}"/>
              </a:ext>
            </a:extLst>
          </p:cNvPr>
          <p:cNvSpPr/>
          <p:nvPr/>
        </p:nvSpPr>
        <p:spPr>
          <a:xfrm>
            <a:off x="5010004" y="1751642"/>
            <a:ext cx="2652404" cy="259431"/>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rtlCol="0" anchor="ctr">
            <a:normAutofit/>
          </a:bodyPr>
          <a:lstStyle/>
          <a:p>
            <a:r>
              <a:rPr lang="ja-JP" altLang="en-US"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百舌鳥・古市古墳群の世界遺産登録の効果</a:t>
            </a:r>
            <a:endParaRPr kumimoji="1" lang="en-US" altLang="ja-JP" sz="1000" b="1" dirty="0">
              <a:latin typeface="Meiryo UI" panose="020B0604030504040204" pitchFamily="50" charset="-128"/>
              <a:ea typeface="Meiryo UI" panose="020B0604030504040204" pitchFamily="50" charset="-128"/>
            </a:endParaRPr>
          </a:p>
        </p:txBody>
      </p:sp>
      <p:sp>
        <p:nvSpPr>
          <p:cNvPr id="25" name="正方形/長方形 24"/>
          <p:cNvSpPr/>
          <p:nvPr/>
        </p:nvSpPr>
        <p:spPr>
          <a:xfrm>
            <a:off x="217332" y="939620"/>
            <a:ext cx="8688379" cy="660437"/>
          </a:xfrm>
          <a:prstGeom prst="rect">
            <a:avLst/>
          </a:prstGeom>
        </p:spPr>
        <p:txBody>
          <a:bodyPr wrap="square">
            <a:spAutoFit/>
          </a:bodyPr>
          <a:lstStyle/>
          <a:p>
            <a:pPr lvl="0" defTabSz="957700">
              <a:defRPr/>
            </a:pPr>
            <a:r>
              <a:rPr lang="ja-JP" altLang="en-US" dirty="0">
                <a:solidFill>
                  <a:prstClr val="black"/>
                </a:solidFill>
                <a:latin typeface="Meiryo UI"/>
                <a:ea typeface="Meiryo UI"/>
              </a:rPr>
              <a:t>○世界遺産の百舌鳥・古市古墳群の保存・活用の取組を推進。百舌鳥古墳群の価値を</a:t>
            </a:r>
            <a:endParaRPr lang="en-US" altLang="ja-JP" dirty="0">
              <a:solidFill>
                <a:prstClr val="black"/>
              </a:solidFill>
              <a:latin typeface="Meiryo UI"/>
              <a:ea typeface="Meiryo UI"/>
            </a:endParaRPr>
          </a:p>
          <a:p>
            <a:pPr lvl="0" defTabSz="957700">
              <a:defRPr/>
            </a:pPr>
            <a:r>
              <a:rPr lang="ja-JP" altLang="en-US" dirty="0">
                <a:solidFill>
                  <a:prstClr val="black"/>
                </a:solidFill>
                <a:latin typeface="Meiryo UI"/>
                <a:ea typeface="Meiryo UI"/>
              </a:rPr>
              <a:t>　理解してもらい、保護意識の醸成に取り組むとともに、堺の魅力として広く情報を発信。</a:t>
            </a:r>
            <a:endParaRPr lang="en-US" altLang="ja-JP" dirty="0">
              <a:solidFill>
                <a:prstClr val="black"/>
              </a:solidFill>
              <a:latin typeface="Meiryo UI"/>
              <a:ea typeface="Meiryo UI"/>
            </a:endParaRPr>
          </a:p>
        </p:txBody>
      </p:sp>
      <p:pic>
        <p:nvPicPr>
          <p:cNvPr id="27" name="図 26"/>
          <p:cNvPicPr>
            <a:picLocks noChangeAspect="1"/>
          </p:cNvPicPr>
          <p:nvPr/>
        </p:nvPicPr>
        <p:blipFill>
          <a:blip r:embed="rId6"/>
          <a:stretch>
            <a:fillRect/>
          </a:stretch>
        </p:blipFill>
        <p:spPr>
          <a:xfrm>
            <a:off x="735117" y="2068650"/>
            <a:ext cx="3417333" cy="2340000"/>
          </a:xfrm>
          <a:prstGeom prst="rect">
            <a:avLst/>
          </a:prstGeom>
        </p:spPr>
      </p:pic>
      <p:sp>
        <p:nvSpPr>
          <p:cNvPr id="29" name="正方形/長方形 28">
            <a:extLst>
              <a:ext uri="{FF2B5EF4-FFF2-40B4-BE49-F238E27FC236}">
                <a16:creationId xmlns:a16="http://schemas.microsoft.com/office/drawing/2014/main" id="{6A746C51-FEDD-EAF7-1182-54D9423ADF42}"/>
              </a:ext>
            </a:extLst>
          </p:cNvPr>
          <p:cNvSpPr/>
          <p:nvPr/>
        </p:nvSpPr>
        <p:spPr>
          <a:xfrm>
            <a:off x="1892252" y="4411829"/>
            <a:ext cx="2314271" cy="215444"/>
          </a:xfrm>
          <a:prstGeom prst="rect">
            <a:avLst/>
          </a:prstGeom>
        </p:spPr>
        <p:txBody>
          <a:bodyPr wrap="square">
            <a:spAutoFit/>
          </a:bodyPr>
          <a:lstStyle/>
          <a:p>
            <a:pPr lvl="0" algn="r">
              <a:defRPr/>
            </a:pPr>
            <a:r>
              <a:rPr kumimoji="0" lang="zh-TW"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出典：</a:t>
            </a:r>
            <a:r>
              <a:rPr lang="en-US" altLang="ja-JP" sz="800" dirty="0">
                <a:solidFill>
                  <a:prstClr val="black"/>
                </a:solidFill>
                <a:latin typeface="Meiryo UI" panose="020B0604030504040204" pitchFamily="50" charset="-128"/>
                <a:ea typeface="Meiryo UI" panose="020B0604030504040204" pitchFamily="50" charset="-128"/>
                <a:sym typeface="Wingdings" panose="05000000000000000000" pitchFamily="2" charset="2"/>
              </a:rPr>
              <a:t>(</a:t>
            </a:r>
            <a:r>
              <a:rPr lang="ja-JP" altLang="en-US" sz="800" dirty="0">
                <a:solidFill>
                  <a:prstClr val="black"/>
                </a:solidFill>
                <a:latin typeface="Meiryo UI" panose="020B0604030504040204" pitchFamily="50" charset="-128"/>
                <a:ea typeface="Meiryo UI" panose="020B0604030504040204" pitchFamily="50" charset="-128"/>
                <a:sym typeface="Wingdings" panose="05000000000000000000" pitchFamily="2" charset="2"/>
              </a:rPr>
              <a:t>公財</a:t>
            </a:r>
            <a:r>
              <a:rPr lang="en-US" altLang="zh-TW" sz="800" dirty="0">
                <a:solidFill>
                  <a:prstClr val="black"/>
                </a:solidFill>
                <a:latin typeface="Meiryo UI" panose="020B0604030504040204" pitchFamily="50" charset="-128"/>
                <a:ea typeface="Meiryo UI" panose="020B0604030504040204" pitchFamily="50" charset="-128"/>
                <a:sym typeface="Wingdings" panose="05000000000000000000" pitchFamily="2" charset="2"/>
              </a:rPr>
              <a:t>)</a:t>
            </a:r>
            <a:r>
              <a:rPr lang="ja-JP" altLang="en-US" sz="800" dirty="0">
                <a:solidFill>
                  <a:prstClr val="black"/>
                </a:solidFill>
                <a:latin typeface="Meiryo UI" panose="020B0604030504040204" pitchFamily="50" charset="-128"/>
                <a:ea typeface="Meiryo UI" panose="020B0604030504040204" pitchFamily="50" charset="-128"/>
              </a:rPr>
              <a:t>大阪観光局</a:t>
            </a:r>
            <a:r>
              <a:rPr lang="en-US" altLang="ja-JP" sz="800" dirty="0">
                <a:solidFill>
                  <a:prstClr val="black"/>
                </a:solidFill>
                <a:latin typeface="Meiryo UI" panose="020B0604030504040204" pitchFamily="50" charset="-128"/>
                <a:ea typeface="Meiryo UI" panose="020B0604030504040204" pitchFamily="50" charset="-128"/>
              </a:rPr>
              <a:t>HP</a:t>
            </a:r>
            <a:endParaRPr lang="ja-JP" altLang="en-US" sz="800" dirty="0">
              <a:solidFill>
                <a:prstClr val="black"/>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12BB05C3-F234-484D-B626-034276DF8214}"/>
              </a:ext>
            </a:extLst>
          </p:cNvPr>
          <p:cNvSpPr/>
          <p:nvPr/>
        </p:nvSpPr>
        <p:spPr>
          <a:xfrm>
            <a:off x="4572001" y="5118269"/>
            <a:ext cx="2652404" cy="259431"/>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rtlCol="0" anchor="ctr">
            <a:normAutofit/>
          </a:bodyPr>
          <a:lstStyle/>
          <a:p>
            <a:r>
              <a:rPr lang="ja-JP" altLang="en-US"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百舌鳥古墳群ビジターセンター</a:t>
            </a:r>
            <a:endParaRPr kumimoji="1" lang="en-US" altLang="ja-JP" sz="1000" b="1" dirty="0">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12BB05C3-F234-484D-B626-034276DF8214}"/>
              </a:ext>
            </a:extLst>
          </p:cNvPr>
          <p:cNvSpPr/>
          <p:nvPr/>
        </p:nvSpPr>
        <p:spPr>
          <a:xfrm>
            <a:off x="735117" y="1798402"/>
            <a:ext cx="2652404" cy="259431"/>
          </a:xfrm>
          <a:prstGeom prst="rect">
            <a:avLst/>
          </a:prstGeom>
          <a:ln>
            <a:noFill/>
          </a:ln>
        </p:spPr>
        <p:style>
          <a:lnRef idx="2">
            <a:schemeClr val="accent6"/>
          </a:lnRef>
          <a:fillRef idx="1">
            <a:schemeClr val="lt1"/>
          </a:fillRef>
          <a:effectRef idx="0">
            <a:schemeClr val="accent6"/>
          </a:effectRef>
          <a:fontRef idx="minor">
            <a:schemeClr val="dk1"/>
          </a:fontRef>
        </p:style>
        <p:txBody>
          <a:bodyPr wrap="none" rtlCol="0" anchor="ctr">
            <a:normAutofit/>
          </a:bodyPr>
          <a:lstStyle/>
          <a:p>
            <a:r>
              <a:rPr lang="ja-JP" altLang="en-US" sz="1000" b="1" dirty="0">
                <a:latin typeface="Meiryo UI" panose="020B0604030504040204" pitchFamily="50" charset="-128"/>
                <a:ea typeface="Meiryo UI" panose="020B0604030504040204" pitchFamily="50" charset="-128"/>
              </a:rPr>
              <a:t>○百舌鳥・古市古墳群（仁徳天皇陵古墳））</a:t>
            </a:r>
          </a:p>
        </p:txBody>
      </p:sp>
      <p:sp>
        <p:nvSpPr>
          <p:cNvPr id="20"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353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69419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 y="5652"/>
            <a:ext cx="4788000" cy="307777"/>
          </a:xfrm>
          <a:prstGeom prst="rect">
            <a:avLst/>
          </a:prstGeom>
          <a:noFill/>
        </p:spPr>
        <p:txBody>
          <a:bodyPr wrap="square" rtlCol="0">
            <a:spAutoFit/>
          </a:bodyPr>
          <a:lstStyle/>
          <a:p>
            <a:pPr lvl="0">
              <a:defRPr/>
            </a:pPr>
            <a:r>
              <a:rPr lang="ja-JP" altLang="en-US" sz="1400" dirty="0">
                <a:solidFill>
                  <a:prstClr val="black"/>
                </a:solidFill>
                <a:latin typeface="Meiryo UI" panose="020B0604030504040204" pitchFamily="50" charset="-128"/>
                <a:ea typeface="Meiryo UI" panose="020B0604030504040204" pitchFamily="50" charset="-128"/>
              </a:rPr>
              <a:t>３　具体的な取組と成果（イ　未整備の施設・エリアの整備）</a:t>
            </a:r>
            <a:endPar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 name="テキスト ボックス 3"/>
          <p:cNvSpPr txBox="1"/>
          <p:nvPr/>
        </p:nvSpPr>
        <p:spPr>
          <a:xfrm>
            <a:off x="4535288" y="71367"/>
            <a:ext cx="4370423"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spc="-60" dirty="0">
                <a:solidFill>
                  <a:prstClr val="black"/>
                </a:solidFill>
                <a:latin typeface="Meiryo UI" panose="020B0604030504040204" pitchFamily="50" charset="-128"/>
                <a:ea typeface="Meiryo UI" panose="020B0604030504040204" pitchFamily="50" charset="-128"/>
              </a:rPr>
              <a:t>⑤大阪府立博物館</a:t>
            </a:r>
            <a:endParaRPr kumimoji="1" lang="ja-JP" altLang="en-US" sz="2000" b="0" i="0" u="none" strike="noStrike" kern="1200" cap="none" spc="-6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6" name="直線コネクタ 5"/>
          <p:cNvCxnSpPr/>
          <p:nvPr/>
        </p:nvCxnSpPr>
        <p:spPr>
          <a:xfrm>
            <a:off x="270457" y="62873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31930" y="1548579"/>
            <a:ext cx="6971731" cy="331021"/>
          </a:xfrm>
          <a:prstGeom prst="rect">
            <a:avLst/>
          </a:prstGeom>
          <a:gradFill flip="none" rotWithShape="1">
            <a:gsLst>
              <a:gs pos="0">
                <a:schemeClr val="accent5">
                  <a:lumMod val="40000"/>
                  <a:lumOff val="60000"/>
                </a:schemeClr>
              </a:gs>
              <a:gs pos="100000">
                <a:schemeClr val="bg1"/>
              </a:gs>
              <a:gs pos="100000">
                <a:schemeClr val="accent1">
                  <a:lumMod val="45000"/>
                  <a:lumOff val="55000"/>
                </a:schemeClr>
              </a:gs>
              <a:gs pos="100000">
                <a:schemeClr val="accent1">
                  <a:lumMod val="30000"/>
                  <a:lumOff val="70000"/>
                </a:schemeClr>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r>
              <a:rPr lang="ja-JP" altLang="en-US"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府立近</a:t>
            </a:r>
            <a:r>
              <a:rPr lang="ja-JP" altLang="en-US" sz="1600" b="1" dirty="0" err="1">
                <a:solidFill>
                  <a:schemeClr val="tx1"/>
                </a:solidFill>
                <a:latin typeface="HG丸ｺﾞｼｯｸM-PRO" panose="020F0600000000000000" pitchFamily="50" charset="-128"/>
                <a:ea typeface="HG丸ｺﾞｼｯｸM-PRO" panose="020F0600000000000000" pitchFamily="50" charset="-128"/>
              </a:rPr>
              <a:t>つ</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飛鳥博物館・近つ飛鳥風土記の丘」</a:t>
            </a:r>
            <a:endParaRPr lang="ja-JP" altLang="en-US" sz="1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正方形/長方形 7"/>
          <p:cNvSpPr/>
          <p:nvPr/>
        </p:nvSpPr>
        <p:spPr>
          <a:xfrm>
            <a:off x="131930" y="4172598"/>
            <a:ext cx="6971731" cy="315241"/>
          </a:xfrm>
          <a:prstGeom prst="rect">
            <a:avLst/>
          </a:prstGeom>
          <a:gradFill flip="none" rotWithShape="1">
            <a:gsLst>
              <a:gs pos="0">
                <a:schemeClr val="accent5">
                  <a:lumMod val="40000"/>
                  <a:lumOff val="60000"/>
                </a:schemeClr>
              </a:gs>
              <a:gs pos="100000">
                <a:schemeClr val="bg1"/>
              </a:gs>
              <a:gs pos="100000">
                <a:schemeClr val="accent1">
                  <a:lumMod val="45000"/>
                  <a:lumOff val="55000"/>
                </a:schemeClr>
              </a:gs>
              <a:gs pos="100000">
                <a:schemeClr val="accent1">
                  <a:lumMod val="30000"/>
                  <a:lumOff val="70000"/>
                </a:schemeClr>
              </a:gs>
            </a:gsLst>
            <a:lin ang="0" scaled="1"/>
            <a:tileRect/>
          </a:gradFill>
          <a:ln>
            <a:noFill/>
          </a:ln>
        </p:spPr>
        <p:style>
          <a:lnRef idx="2">
            <a:schemeClr val="dk1">
              <a:shade val="50000"/>
            </a:schemeClr>
          </a:lnRef>
          <a:fillRef idx="1">
            <a:schemeClr val="dk1"/>
          </a:fillRef>
          <a:effectRef idx="0">
            <a:schemeClr val="dk1"/>
          </a:effectRef>
          <a:fontRef idx="minor">
            <a:schemeClr val="lt1"/>
          </a:fontRef>
        </p:style>
        <p:txBody>
          <a:bodyPr tIns="0" rtlCol="0" anchor="ctr"/>
          <a:lstStyle/>
          <a:p>
            <a:r>
              <a:rPr lang="ja-JP" altLang="en-US" b="1" dirty="0">
                <a:solidFill>
                  <a:schemeClr val="tx1"/>
                </a:solidFill>
                <a:latin typeface="HG丸ｺﾞｼｯｸM-PRO" panose="020F0600000000000000" pitchFamily="50" charset="-128"/>
                <a:ea typeface="HG丸ｺﾞｼｯｸM-PRO" panose="020F0600000000000000" pitchFamily="50" charset="-128"/>
              </a:rPr>
              <a:t>「</a:t>
            </a:r>
            <a:r>
              <a:rPr lang="ja-JP" altLang="en-US" sz="1600" b="1" dirty="0">
                <a:solidFill>
                  <a:schemeClr val="tx1"/>
                </a:solidFill>
                <a:latin typeface="HG丸ｺﾞｼｯｸM-PRO" panose="020F0600000000000000" pitchFamily="50" charset="-128"/>
                <a:ea typeface="HG丸ｺﾞｼｯｸM-PRO" panose="020F0600000000000000" pitchFamily="50" charset="-128"/>
              </a:rPr>
              <a:t>府立弥生文化博物館」</a:t>
            </a:r>
            <a:endParaRPr lang="ja-JP" altLang="en-US" sz="1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49046" y="1973147"/>
            <a:ext cx="6275554" cy="950324"/>
          </a:xfrm>
          <a:prstGeom prst="rect">
            <a:avLst/>
          </a:prstGeom>
        </p:spPr>
        <p:style>
          <a:lnRef idx="2">
            <a:schemeClr val="accent6"/>
          </a:lnRef>
          <a:fillRef idx="1">
            <a:schemeClr val="lt1"/>
          </a:fillRef>
          <a:effectRef idx="0">
            <a:schemeClr val="accent6"/>
          </a:effectRef>
          <a:fontRef idx="minor">
            <a:schemeClr val="dk1"/>
          </a:fontRef>
        </p:style>
        <p:txBody>
          <a:bodyPr tIns="36000" rtlCol="0" anchor="t" anchorCtr="0"/>
          <a:lstStyle/>
          <a:p>
            <a:r>
              <a:rPr kumimoji="1" lang="ja-JP" altLang="en-US" sz="16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日本を代表する群集墳である「一須賀古墳群」の保存のため、史跡指定及び公有化がなされ、</a:t>
            </a:r>
            <a:r>
              <a:rPr lang="en-US" altLang="ja-JP" sz="1400" dirty="0">
                <a:solidFill>
                  <a:schemeClr val="tx1"/>
                </a:solidFill>
                <a:latin typeface="HG丸ｺﾞｼｯｸM-PRO" panose="020F0600000000000000" pitchFamily="50" charset="-128"/>
                <a:ea typeface="HG丸ｺﾞｼｯｸM-PRO" panose="020F0600000000000000" pitchFamily="50" charset="-128"/>
              </a:rPr>
              <a:t>1986</a:t>
            </a: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年に開園。</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400"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1400" dirty="0">
                <a:latin typeface="HG丸ｺﾞｼｯｸM-PRO" panose="020F0600000000000000" pitchFamily="50" charset="-128"/>
                <a:ea typeface="HG丸ｺﾞｼｯｸM-PRO" panose="020F0600000000000000" pitchFamily="50" charset="-128"/>
              </a:rPr>
              <a:t>全国的にもまれな古墳の専門博物館として研究・展示を行っており、世界遺産「百舌鳥・古市古墳群」のガイダンス施設としての役割も担っている。</a:t>
            </a:r>
            <a:r>
              <a:rPr kumimoji="1" lang="ja-JP" altLang="en-US" sz="1200" dirty="0">
                <a:latin typeface="HG丸ｺﾞｼｯｸM-PRO" panose="020F0600000000000000" pitchFamily="50" charset="-128"/>
                <a:ea typeface="HG丸ｺﾞｼｯｸM-PRO" panose="020F0600000000000000" pitchFamily="50" charset="-128"/>
              </a:rPr>
              <a:t>　</a:t>
            </a:r>
          </a:p>
        </p:txBody>
      </p:sp>
      <p:pic>
        <p:nvPicPr>
          <p:cNvPr id="10" name="図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86477" y="2221923"/>
            <a:ext cx="1900660" cy="2091273"/>
          </a:xfrm>
          <a:prstGeom prst="rect">
            <a:avLst/>
          </a:prstGeom>
        </p:spPr>
      </p:pic>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1683" y="2047280"/>
            <a:ext cx="1230907" cy="955177"/>
          </a:xfrm>
          <a:prstGeom prst="rect">
            <a:avLst/>
          </a:prstGeom>
        </p:spPr>
      </p:pic>
      <p:pic>
        <p:nvPicPr>
          <p:cNvPr id="12" name="図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86477" y="4860008"/>
            <a:ext cx="1997124" cy="1769733"/>
          </a:xfrm>
          <a:prstGeom prst="rect">
            <a:avLst/>
          </a:prstGeom>
        </p:spPr>
      </p:pic>
      <p:pic>
        <p:nvPicPr>
          <p:cNvPr id="13" name="図 1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271219" y="4578260"/>
            <a:ext cx="729471" cy="1128881"/>
          </a:xfrm>
          <a:prstGeom prst="rect">
            <a:avLst/>
          </a:prstGeom>
        </p:spPr>
      </p:pic>
      <p:sp>
        <p:nvSpPr>
          <p:cNvPr id="14" name="正方形/長方形 13"/>
          <p:cNvSpPr/>
          <p:nvPr/>
        </p:nvSpPr>
        <p:spPr>
          <a:xfrm>
            <a:off x="49046" y="4542752"/>
            <a:ext cx="6275553" cy="1172716"/>
          </a:xfrm>
          <a:prstGeom prst="rect">
            <a:avLst/>
          </a:prstGeom>
        </p:spPr>
        <p:style>
          <a:lnRef idx="2">
            <a:schemeClr val="accent6"/>
          </a:lnRef>
          <a:fillRef idx="1">
            <a:schemeClr val="lt1"/>
          </a:fillRef>
          <a:effectRef idx="0">
            <a:schemeClr val="accent6"/>
          </a:effectRef>
          <a:fontRef idx="minor">
            <a:schemeClr val="dk1"/>
          </a:fontRef>
        </p:style>
        <p:txBody>
          <a:bodyPr tIns="36000" bIns="36000" rtlCol="0" anchor="t" anchorCtr="0"/>
          <a:lstStyle/>
          <a:p>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　大阪府内の発掘調査により蓄積された膨大な考古資料を公開展示する場として、日本有数の弥生集落である国史跡「池上曽根遺跡」の隣接地に弥生時代の専門博物館を開園。</a:t>
            </a:r>
            <a:endParaRPr kumimoji="1" lang="en-US" altLang="ja-JP" sz="14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　「日本文化の源流」である弥生時代を通じて日本文化を考え、理解する場を提供している。</a:t>
            </a:r>
            <a:endParaRPr kumimoji="1" lang="en-US" altLang="ja-JP" sz="1200" dirty="0">
              <a:latin typeface="HG丸ｺﾞｼｯｸM-PRO" panose="020F0600000000000000" pitchFamily="50" charset="-128"/>
              <a:ea typeface="HG丸ｺﾞｼｯｸM-PRO" panose="020F0600000000000000" pitchFamily="50" charset="-128"/>
            </a:endParaRPr>
          </a:p>
        </p:txBody>
      </p:sp>
      <p:sp>
        <p:nvSpPr>
          <p:cNvPr id="15" name="角丸四角形 14"/>
          <p:cNvSpPr/>
          <p:nvPr/>
        </p:nvSpPr>
        <p:spPr>
          <a:xfrm>
            <a:off x="191687" y="767675"/>
            <a:ext cx="8633580" cy="655263"/>
          </a:xfrm>
          <a:prstGeom prst="roundRect">
            <a:avLst>
              <a:gd name="adj" fmla="val 13437"/>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○府立文化施設</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では、</a:t>
            </a:r>
            <a:r>
              <a:rPr lang="ja-JP" altLang="en-US" sz="1600" b="1" dirty="0">
                <a:solidFill>
                  <a:prstClr val="black"/>
                </a:solidFill>
                <a:latin typeface="Meiryo UI" panose="020B0604030504040204" pitchFamily="50" charset="-128"/>
                <a:ea typeface="Meiryo UI" panose="020B0604030504040204" pitchFamily="50" charset="-128"/>
              </a:rPr>
              <a:t>利用者サービスを高め、博物館施設の魅力向上を図るため、民間ノウハウを活用する管理運営制度を導入。　</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二等辺三角形 15"/>
          <p:cNvSpPr/>
          <p:nvPr/>
        </p:nvSpPr>
        <p:spPr>
          <a:xfrm rot="5400000">
            <a:off x="3348211" y="3433955"/>
            <a:ext cx="784808" cy="2281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4029761" y="3211595"/>
            <a:ext cx="2294837" cy="67287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民間ノウハウを活用する</a:t>
            </a:r>
            <a:r>
              <a:rPr kumimoji="1" lang="ja-JP" altLang="en-US" sz="1600" dirty="0">
                <a:solidFill>
                  <a:schemeClr val="tx1"/>
                </a:solidFill>
                <a:latin typeface="Meiryo UI" panose="020B0604030504040204" pitchFamily="50" charset="-128"/>
                <a:ea typeface="Meiryo UI" panose="020B0604030504040204" pitchFamily="50" charset="-128"/>
              </a:rPr>
              <a:t>指定管理者制度を導入。</a:t>
            </a:r>
          </a:p>
        </p:txBody>
      </p:sp>
      <p:sp>
        <p:nvSpPr>
          <p:cNvPr id="18" name="二等辺三角形 17"/>
          <p:cNvSpPr/>
          <p:nvPr/>
        </p:nvSpPr>
        <p:spPr>
          <a:xfrm rot="5400000">
            <a:off x="3348212" y="6219984"/>
            <a:ext cx="784808" cy="22815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4039286" y="5992895"/>
            <a:ext cx="2294837" cy="67287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Meiryo UI" panose="020B0604030504040204" pitchFamily="50" charset="-128"/>
                <a:ea typeface="Meiryo UI" panose="020B0604030504040204" pitchFamily="50" charset="-128"/>
              </a:rPr>
              <a:t>民間ノウハウを活用する</a:t>
            </a:r>
            <a:r>
              <a:rPr kumimoji="1" lang="ja-JP" altLang="en-US" sz="1600" dirty="0">
                <a:solidFill>
                  <a:schemeClr val="tx1"/>
                </a:solidFill>
                <a:latin typeface="Meiryo UI" panose="020B0604030504040204" pitchFamily="50" charset="-128"/>
                <a:ea typeface="Meiryo UI" panose="020B0604030504040204" pitchFamily="50" charset="-128"/>
              </a:rPr>
              <a:t>指定管理者制度を導入。</a:t>
            </a:r>
          </a:p>
        </p:txBody>
      </p:sp>
      <p:sp>
        <p:nvSpPr>
          <p:cNvPr id="21" name="正方形/長方形 20"/>
          <p:cNvSpPr/>
          <p:nvPr/>
        </p:nvSpPr>
        <p:spPr>
          <a:xfrm>
            <a:off x="191686" y="3048000"/>
            <a:ext cx="3259783" cy="9810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400" dirty="0"/>
              <a:t>・建築物として魅力あり、展示手法、コンセプトも良いが、立地上、集客が難しい。</a:t>
            </a:r>
          </a:p>
        </p:txBody>
      </p:sp>
      <p:sp>
        <p:nvSpPr>
          <p:cNvPr id="22" name="正方形/長方形 21"/>
          <p:cNvSpPr/>
          <p:nvPr/>
        </p:nvSpPr>
        <p:spPr>
          <a:xfrm>
            <a:off x="191686" y="5838825"/>
            <a:ext cx="3259783" cy="98107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t>・博物館施設の管理状況が悪く、利用者へのサービス提供が行われておらず、ニーズに対応できていない。</a:t>
            </a:r>
            <a:endParaRPr kumimoji="1" lang="ja-JP" altLang="en-US" dirty="0"/>
          </a:p>
        </p:txBody>
      </p:sp>
      <p:sp>
        <p:nvSpPr>
          <p:cNvPr id="23"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354</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4021192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261617"/>
            <a:ext cx="2627642"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846" dirty="0">
                <a:latin typeface="Meiryo UI" panose="020B0604030504040204" pitchFamily="50" charset="-128"/>
                <a:ea typeface="Meiryo UI" panose="020B0604030504040204" pitchFamily="50" charset="-128"/>
              </a:rPr>
              <a:t>４</a:t>
            </a:r>
            <a:r>
              <a:rPr kumimoji="1" lang="ja-JP" altLang="en-US" sz="1846"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　今後の取組の方向性</a:t>
            </a:r>
          </a:p>
        </p:txBody>
      </p:sp>
      <p:cxnSp>
        <p:nvCxnSpPr>
          <p:cNvPr id="3" name="直線コネクタ 2"/>
          <p:cNvCxnSpPr/>
          <p:nvPr/>
        </p:nvCxnSpPr>
        <p:spPr>
          <a:xfrm>
            <a:off x="270457" y="62264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35624" y="3316018"/>
            <a:ext cx="8558104" cy="1200329"/>
          </a:xfrm>
          <a:prstGeom prst="rect">
            <a:avLst/>
          </a:prstGeom>
          <a:noFill/>
        </p:spPr>
        <p:txBody>
          <a:bodyPr wrap="square" rtlCol="0">
            <a:spAutoFit/>
          </a:bodyPr>
          <a:lstStyle/>
          <a:p>
            <a:pPr marL="285750" indent="-285750">
              <a:buFont typeface="Wingdings" panose="05000000000000000000" pitchFamily="2" charset="2"/>
              <a:buChar char="Ø"/>
            </a:pPr>
            <a:r>
              <a:rPr lang="ja-JP" altLang="en-US" dirty="0">
                <a:latin typeface="Meiryo UI"/>
                <a:ea typeface="Meiryo UI"/>
              </a:rPr>
              <a:t>公園や文化施設のポテンシャルを最大限に発揮できるよう、民間ノウハウのさらなる活用や未整備エリアの整備を推進し、府域の南北軸・東西軸を意識した施設ごとの連携やエリアのブランディングに取り組むことにより、歴史・伝統・文化や自然を感じることのできる都市空間づくりを推進し、大阪の都市ブランドを向上させる。</a:t>
            </a:r>
            <a:endParaRPr lang="en-US" altLang="ja-JP" dirty="0">
              <a:latin typeface="Meiryo UI"/>
              <a:ea typeface="Meiryo UI"/>
            </a:endParaRPr>
          </a:p>
        </p:txBody>
      </p:sp>
      <p:sp>
        <p:nvSpPr>
          <p:cNvPr id="5" name="テキスト ボックス 4"/>
          <p:cNvSpPr txBox="1"/>
          <p:nvPr/>
        </p:nvSpPr>
        <p:spPr>
          <a:xfrm>
            <a:off x="382138" y="813930"/>
            <a:ext cx="282552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a:solidFill>
                  <a:schemeClr val="tx1"/>
                </a:solidFill>
                <a:latin typeface="Meiryo UI" panose="020B0604030504040204" pitchFamily="50" charset="-128"/>
                <a:ea typeface="Meiryo UI" panose="020B0604030504040204" pitchFamily="50" charset="-128"/>
              </a:rPr>
              <a:t> 今後の取組に向けた課題</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382137" y="2699225"/>
            <a:ext cx="2376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a:latin typeface="Meiryo UI" panose="020B0604030504040204" pitchFamily="50" charset="-128"/>
                <a:ea typeface="Meiryo UI" panose="020B0604030504040204" pitchFamily="50" charset="-128"/>
              </a:rPr>
              <a:t> 今後の取組の方向性</a:t>
            </a:r>
            <a:endParaRPr kumimoji="1" lang="ja-JP" altLang="en-US" dirty="0">
              <a:latin typeface="Meiryo UI" panose="020B0604030504040204" pitchFamily="50" charset="-128"/>
              <a:ea typeface="Meiryo UI" panose="020B0604030504040204" pitchFamily="50" charset="-128"/>
            </a:endParaRPr>
          </a:p>
        </p:txBody>
      </p:sp>
      <p:sp>
        <p:nvSpPr>
          <p:cNvPr id="11" name="正方形/長方形 10"/>
          <p:cNvSpPr/>
          <p:nvPr/>
        </p:nvSpPr>
        <p:spPr>
          <a:xfrm>
            <a:off x="235624" y="1345448"/>
            <a:ext cx="8592937" cy="646331"/>
          </a:xfrm>
          <a:prstGeom prst="rect">
            <a:avLst/>
          </a:prstGeom>
        </p:spPr>
        <p:txBody>
          <a:bodyPr wrap="square">
            <a:spAutoFit/>
          </a:bodyPr>
          <a:lstStyle/>
          <a:p>
            <a:pPr marL="285750" lvl="0" indent="-285750" defTabSz="957700">
              <a:buFont typeface="Wingdings" panose="05000000000000000000" pitchFamily="2" charset="2"/>
              <a:buChar char="Ø"/>
              <a:defRPr/>
            </a:pPr>
            <a:r>
              <a:rPr lang="ja-JP" altLang="en-US" dirty="0">
                <a:latin typeface="Meiryo UI"/>
                <a:ea typeface="Meiryo UI"/>
              </a:rPr>
              <a:t>各施設の整備や魅力向上は図られつつあるが、施設ごとに管理・運営する体制であるため、施設同士の連携等による包括的なブランディングが十分にできていない。</a:t>
            </a:r>
            <a:endParaRPr lang="en-US" altLang="ja-JP" dirty="0">
              <a:latin typeface="Meiryo UI"/>
              <a:ea typeface="Meiryo UI"/>
            </a:endParaRPr>
          </a:p>
        </p:txBody>
      </p:sp>
      <p:sp>
        <p:nvSpPr>
          <p:cNvPr id="8" name="スライド番号プレースホルダー 3"/>
          <p:cNvSpPr txBox="1">
            <a:spLocks/>
          </p:cNvSpPr>
          <p:nvPr/>
        </p:nvSpPr>
        <p:spPr>
          <a:xfrm>
            <a:off x="7086600" y="648307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355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60330268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1730</Words>
  <Application>Microsoft Office PowerPoint</Application>
  <PresentationFormat>画面に合わせる (4:3)</PresentationFormat>
  <Paragraphs>126</Paragraphs>
  <Slides>7</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7</vt:i4>
      </vt:variant>
    </vt:vector>
  </HeadingPairs>
  <TitlesOfParts>
    <vt:vector size="17" baseType="lpstr">
      <vt:lpstr>BIZ UDゴシック</vt:lpstr>
      <vt:lpstr>HG丸ｺﾞｼｯｸM-PRO</vt:lpstr>
      <vt:lpstr>Meiryo UI</vt:lpstr>
      <vt:lpstr>ＭＳ Ｐゴシック</vt:lpstr>
      <vt:lpstr>游ゴシック</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2023-06-16T02:59:23Z</dcterms:created>
  <dcterms:modified xsi:type="dcterms:W3CDTF">2023-06-16T02:59:27Z</dcterms:modified>
</cp:coreProperties>
</file>