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6"/>
  </p:notesMasterIdLst>
  <p:handoutMasterIdLst>
    <p:handoutMasterId r:id="rId7"/>
  </p:handoutMasterIdLst>
  <p:sldIdLst>
    <p:sldId id="275" r:id="rId5"/>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1994" userDrawn="1">
          <p15:clr>
            <a:srgbClr val="A4A3A4"/>
          </p15:clr>
        </p15:guide>
        <p15:guide id="3" pos="216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0305" autoAdjust="0"/>
  </p:normalViewPr>
  <p:slideViewPr>
    <p:cSldViewPr showGuides="1">
      <p:cViewPr>
        <p:scale>
          <a:sx n="100" d="100"/>
          <a:sy n="100" d="100"/>
        </p:scale>
        <p:origin x="571" y="-2107"/>
      </p:cViewPr>
      <p:guideLst>
        <p:guide orient="horz" pos="3120"/>
        <p:guide pos="1994"/>
        <p:guide pos="216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13930D9E-5541-4E7D-92AE-FE27CE3B4210}" type="datetimeFigureOut">
              <a:rPr kumimoji="1" lang="ja-JP" altLang="en-US" smtClean="0"/>
              <a:pPr/>
              <a:t>2026/3/26</a:t>
            </a:fld>
            <a:endParaRPr kumimoji="1" lang="ja-JP" altLang="en-US" dirty="0"/>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AFCC74CF-2974-43C2-B1BA-968B08766009}" type="slidenum">
              <a:rPr kumimoji="1" lang="ja-JP" altLang="en-US" smtClean="0"/>
              <a:pPr/>
              <a:t>‹#›</a:t>
            </a:fld>
            <a:endParaRPr kumimoji="1" lang="ja-JP" altLang="en-US" dirty="0"/>
          </a:p>
        </p:txBody>
      </p:sp>
    </p:spTree>
    <p:extLst>
      <p:ext uri="{BB962C8B-B14F-4D97-AF65-F5344CB8AC3E}">
        <p14:creationId xmlns:p14="http://schemas.microsoft.com/office/powerpoint/2010/main" val="21044743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8463F529-7817-45D6-BEB3-183E26F1A381}" type="datetimeFigureOut">
              <a:rPr kumimoji="1" lang="ja-JP" altLang="en-US" smtClean="0"/>
              <a:pPr/>
              <a:t>2026/3/26</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4FCC3252-D045-46E0-8C0C-4A93F0530C6E}" type="slidenum">
              <a:rPr kumimoji="1" lang="ja-JP" altLang="en-US" smtClean="0"/>
              <a:pPr/>
              <a:t>‹#›</a:t>
            </a:fld>
            <a:endParaRPr kumimoji="1" lang="ja-JP" altLang="en-US" dirty="0"/>
          </a:p>
        </p:txBody>
      </p:sp>
    </p:spTree>
    <p:extLst>
      <p:ext uri="{BB962C8B-B14F-4D97-AF65-F5344CB8AC3E}">
        <p14:creationId xmlns:p14="http://schemas.microsoft.com/office/powerpoint/2010/main" val="5747529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FCC3252-D045-46E0-8C0C-4A93F0530C6E}" type="slidenum">
              <a:rPr kumimoji="1" lang="ja-JP" altLang="en-US" smtClean="0"/>
              <a:pPr/>
              <a:t>1</a:t>
            </a:fld>
            <a:endParaRPr kumimoji="1" lang="ja-JP" altLang="en-US" dirty="0"/>
          </a:p>
        </p:txBody>
      </p:sp>
    </p:spTree>
    <p:extLst>
      <p:ext uri="{BB962C8B-B14F-4D97-AF65-F5344CB8AC3E}">
        <p14:creationId xmlns:p14="http://schemas.microsoft.com/office/powerpoint/2010/main" val="1141852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545430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97432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221827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915432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13458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359413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686136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1283379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6506518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494976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045D10F-AF4F-4F6E-8233-B4FE7360FC7B}" type="datetimeFigureOut">
              <a:rPr kumimoji="1" lang="ja-JP" altLang="en-US" smtClean="0"/>
              <a:pPr/>
              <a:t>2026/3/26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3581583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E045D10F-AF4F-4F6E-8233-B4FE7360FC7B}" type="datetimeFigureOut">
              <a:rPr kumimoji="1" lang="ja-JP" altLang="en-US" smtClean="0"/>
              <a:pPr/>
              <a:t>2026/3/26</a:t>
            </a:fld>
            <a:endParaRPr kumimoji="1" lang="ja-JP" altLang="en-US" dirty="0"/>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DEA79EB7-D9F7-4720-820E-4C84C0A7F0A3}" type="slidenum">
              <a:rPr kumimoji="1" lang="ja-JP" altLang="en-US" smtClean="0"/>
              <a:pPr/>
              <a:t>‹#›</a:t>
            </a:fld>
            <a:endParaRPr kumimoji="1" lang="ja-JP" altLang="en-US" dirty="0"/>
          </a:p>
        </p:txBody>
      </p:sp>
    </p:spTree>
    <p:extLst>
      <p:ext uri="{BB962C8B-B14F-4D97-AF65-F5344CB8AC3E}">
        <p14:creationId xmlns:p14="http://schemas.microsoft.com/office/powerpoint/2010/main" val="20649799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正方形/長方形 97"/>
          <p:cNvSpPr/>
          <p:nvPr/>
        </p:nvSpPr>
        <p:spPr>
          <a:xfrm>
            <a:off x="116632" y="5305788"/>
            <a:ext cx="6674409" cy="447174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745"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grpSp>
        <p:nvGrpSpPr>
          <p:cNvPr id="20" name="グループ化 19"/>
          <p:cNvGrpSpPr/>
          <p:nvPr/>
        </p:nvGrpSpPr>
        <p:grpSpPr>
          <a:xfrm>
            <a:off x="108354" y="551746"/>
            <a:ext cx="6674411" cy="1297701"/>
            <a:chOff x="116631" y="1083411"/>
            <a:chExt cx="6624737" cy="1424465"/>
          </a:xfrm>
        </p:grpSpPr>
        <p:sp>
          <p:nvSpPr>
            <p:cNvPr id="150" name="正方形/長方形 149"/>
            <p:cNvSpPr/>
            <p:nvPr/>
          </p:nvSpPr>
          <p:spPr>
            <a:xfrm>
              <a:off x="116632" y="1241909"/>
              <a:ext cx="6624736" cy="126596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142" name="正方形/長方形 141"/>
            <p:cNvSpPr/>
            <p:nvPr/>
          </p:nvSpPr>
          <p:spPr>
            <a:xfrm>
              <a:off x="116631" y="1340859"/>
              <a:ext cx="6430316" cy="106932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計画の趣旨</a:t>
              </a: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p>
            <a:p>
              <a:pPr lvl="0">
                <a:lnSpc>
                  <a:spcPts val="1500"/>
                </a:lnSpc>
                <a:defRPr/>
              </a:pPr>
              <a:r>
                <a:rPr lang="ja-JP" altLang="en-US" sz="1000" dirty="0">
                  <a:solidFill>
                    <a:schemeClr val="tx1"/>
                  </a:solidFill>
                  <a:latin typeface="BIZ UDPゴシック" panose="020B0400000000000000" pitchFamily="50" charset="-128"/>
                  <a:ea typeface="BIZ UDPゴシック" panose="020B0400000000000000" pitchFamily="50" charset="-128"/>
                </a:rPr>
                <a:t>　死因究明等推進基本法に基づき閣議決定された「死因究明等推進計画」の趣旨を踏まえ、 府における　</a:t>
              </a:r>
              <a:endParaRPr lang="en-US" altLang="ja-JP" sz="1000" dirty="0">
                <a:solidFill>
                  <a:schemeClr val="tx1"/>
                </a:solidFill>
                <a:latin typeface="BIZ UDPゴシック" panose="020B0400000000000000" pitchFamily="50" charset="-128"/>
                <a:ea typeface="BIZ UDPゴシック" panose="020B0400000000000000" pitchFamily="50" charset="-128"/>
              </a:endParaRPr>
            </a:p>
            <a:p>
              <a:pPr lvl="0">
                <a:lnSpc>
                  <a:spcPts val="1500"/>
                </a:lnSpc>
                <a:defRPr/>
              </a:pPr>
              <a:r>
                <a:rPr lang="ja-JP" altLang="en-US" sz="1000" dirty="0">
                  <a:solidFill>
                    <a:schemeClr val="tx1"/>
                  </a:solidFill>
                  <a:latin typeface="BIZ UDPゴシック" panose="020B0400000000000000" pitchFamily="50" charset="-128"/>
                  <a:ea typeface="BIZ UDPゴシック" panose="020B0400000000000000" pitchFamily="50" charset="-128"/>
                </a:rPr>
                <a:t>　死因究明と身元確認に関する施策を進めるため策定するもの</a:t>
              </a:r>
            </a:p>
            <a:p>
              <a:pPr lvl="0">
                <a:lnSpc>
                  <a:spcPts val="1500"/>
                </a:lnSpc>
                <a:defRPr/>
              </a:pPr>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計画の位置付け</a:t>
              </a:r>
              <a:r>
                <a:rPr lang="en-US" altLang="ja-JP" sz="1000" dirty="0">
                  <a:solidFill>
                    <a:schemeClr val="tx1"/>
                  </a:solidFill>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地方公共団体毎の死因究明等の施策に関する計画として策定</a:t>
              </a:r>
            </a:p>
            <a:p>
              <a:pPr>
                <a:lnSpc>
                  <a:spcPts val="900"/>
                </a:lnSpc>
                <a:spcBef>
                  <a:spcPts val="600"/>
                </a:spcBef>
                <a:defRPr/>
              </a:pP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kumimoji="1" lang="ja-JP" altLang="en-US"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計画期間</a:t>
              </a:r>
              <a:r>
                <a:rPr kumimoji="1" lang="en-US" altLang="ja-JP" sz="10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a:t>
              </a:r>
              <a:r>
                <a:rPr lang="ja-JP" altLang="en-US" sz="1000" dirty="0">
                  <a:solidFill>
                    <a:schemeClr val="tx1"/>
                  </a:solidFill>
                  <a:latin typeface="BIZ UDPゴシック" panose="020B0400000000000000" pitchFamily="50" charset="-128"/>
                  <a:ea typeface="BIZ UDPゴシック" panose="020B0400000000000000" pitchFamily="50" charset="-128"/>
                </a:rPr>
                <a:t>令和８年４月～令和</a:t>
              </a:r>
              <a:r>
                <a:rPr lang="en-US" altLang="ja-JP" sz="1000" dirty="0">
                  <a:solidFill>
                    <a:schemeClr val="tx1"/>
                  </a:solidFill>
                  <a:latin typeface="BIZ UDPゴシック" panose="020B0400000000000000" pitchFamily="50" charset="-128"/>
                  <a:ea typeface="BIZ UDPゴシック" panose="020B0400000000000000" pitchFamily="50" charset="-128"/>
                </a:rPr>
                <a:t>11</a:t>
              </a:r>
              <a:r>
                <a:rPr lang="ja-JP" altLang="en-US" sz="1000" dirty="0">
                  <a:solidFill>
                    <a:schemeClr val="tx1"/>
                  </a:solidFill>
                  <a:latin typeface="BIZ UDPゴシック" panose="020B0400000000000000" pitchFamily="50" charset="-128"/>
                  <a:ea typeface="BIZ UDPゴシック" panose="020B0400000000000000" pitchFamily="50" charset="-128"/>
                </a:rPr>
                <a:t>年</a:t>
              </a:r>
              <a:r>
                <a:rPr lang="en-US" altLang="ja-JP" sz="1000" dirty="0">
                  <a:solidFill>
                    <a:schemeClr val="tx1"/>
                  </a:solidFill>
                  <a:latin typeface="BIZ UDPゴシック" panose="020B0400000000000000" pitchFamily="50" charset="-128"/>
                  <a:ea typeface="BIZ UDPゴシック" panose="020B0400000000000000" pitchFamily="50" charset="-128"/>
                </a:rPr>
                <a:t>3</a:t>
              </a:r>
              <a:r>
                <a:rPr lang="ja-JP" altLang="en-US" sz="1000" dirty="0">
                  <a:solidFill>
                    <a:schemeClr val="tx1"/>
                  </a:solidFill>
                  <a:latin typeface="BIZ UDPゴシック" panose="020B0400000000000000" pitchFamily="50" charset="-128"/>
                  <a:ea typeface="BIZ UDPゴシック" panose="020B0400000000000000" pitchFamily="50" charset="-128"/>
                </a:rPr>
                <a:t>月（３年間）</a:t>
              </a:r>
              <a:endParaRPr lang="en-US" altLang="ja-JP" sz="1000" dirty="0">
                <a:solidFill>
                  <a:schemeClr val="tx1"/>
                </a:solidFill>
                <a:latin typeface="BIZ UDPゴシック" panose="020B0400000000000000" pitchFamily="50" charset="-128"/>
                <a:ea typeface="BIZ UDPゴシック" panose="020B0400000000000000" pitchFamily="50" charset="-128"/>
              </a:endParaRPr>
            </a:p>
          </p:txBody>
        </p:sp>
        <p:sp>
          <p:nvSpPr>
            <p:cNvPr id="19" name="ホームベース 18"/>
            <p:cNvSpPr/>
            <p:nvPr/>
          </p:nvSpPr>
          <p:spPr>
            <a:xfrm>
              <a:off x="124263" y="1083411"/>
              <a:ext cx="4502739" cy="267494"/>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１　基本的事項</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pSp>
      <p:sp>
        <p:nvSpPr>
          <p:cNvPr id="160" name="ホームベース 159"/>
          <p:cNvSpPr/>
          <p:nvPr/>
        </p:nvSpPr>
        <p:spPr>
          <a:xfrm>
            <a:off x="108354" y="5189177"/>
            <a:ext cx="4505546" cy="271440"/>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３　</a:t>
            </a: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死因究明等の体制整備に向けた方針</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sp>
        <p:nvSpPr>
          <p:cNvPr id="4" name="Rectangle 2"/>
          <p:cNvSpPr>
            <a:spLocks noChangeArrowheads="1"/>
          </p:cNvSpPr>
          <p:nvPr/>
        </p:nvSpPr>
        <p:spPr bwMode="auto">
          <a:xfrm>
            <a:off x="8587346" y="854640"/>
            <a:ext cx="1687536" cy="1004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nvGrpSpPr>
          <p:cNvPr id="10" name="グループ化 9"/>
          <p:cNvGrpSpPr/>
          <p:nvPr/>
        </p:nvGrpSpPr>
        <p:grpSpPr>
          <a:xfrm>
            <a:off x="108354" y="1953448"/>
            <a:ext cx="6674411" cy="3143568"/>
            <a:chOff x="108991" y="2026825"/>
            <a:chExt cx="6632377" cy="2427336"/>
          </a:xfrm>
        </p:grpSpPr>
        <p:sp>
          <p:nvSpPr>
            <p:cNvPr id="155" name="正方形/長方形 154"/>
            <p:cNvSpPr/>
            <p:nvPr/>
          </p:nvSpPr>
          <p:spPr>
            <a:xfrm>
              <a:off x="116632" y="2111504"/>
              <a:ext cx="6624736" cy="2342657"/>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a:ea typeface="ＭＳ Ｐゴシック" panose="020B0600070205080204" pitchFamily="50" charset="-128"/>
                <a:cs typeface="+mn-cs"/>
              </a:endParaRPr>
            </a:p>
          </p:txBody>
        </p:sp>
        <p:sp>
          <p:nvSpPr>
            <p:cNvPr id="157" name="ホームベース 156"/>
            <p:cNvSpPr/>
            <p:nvPr/>
          </p:nvSpPr>
          <p:spPr>
            <a:xfrm>
              <a:off x="108991" y="2026825"/>
              <a:ext cx="4507933" cy="198780"/>
            </a:xfrm>
            <a:prstGeom prst="homePlate">
              <a:avLst/>
            </a:prstGeom>
            <a:solidFill>
              <a:srgbClr val="002060"/>
            </a:solidFill>
            <a:ln/>
          </p:spPr>
          <p:style>
            <a:lnRef idx="0">
              <a:schemeClr val="accent5"/>
            </a:lnRef>
            <a:fillRef idx="3">
              <a:schemeClr val="accent5"/>
            </a:fillRef>
            <a:effectRef idx="3">
              <a:schemeClr val="accent5"/>
            </a:effectRef>
            <a:fontRef idx="minor">
              <a:schemeClr val="lt1"/>
            </a:fontRef>
          </p:style>
          <p:txBody>
            <a:bodyPr tIns="36000" bIns="3600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２　現状</a:t>
              </a: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と課題</a:t>
              </a:r>
              <a:r>
                <a:rPr lang="en-US" altLang="ja-JP"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400" b="1" kern="100" dirty="0">
                  <a:solidFill>
                    <a:schemeClr val="bg1"/>
                  </a:solidFill>
                  <a:latin typeface="BIZ UDPゴシック" panose="020B0400000000000000" pitchFamily="50" charset="-128"/>
                  <a:ea typeface="BIZ UDPゴシック" panose="020B0400000000000000" pitchFamily="50" charset="-128"/>
                  <a:cs typeface="Times New Roman" panose="02020603050405020304" pitchFamily="18" charset="0"/>
                </a:rPr>
                <a:t>現</a:t>
              </a:r>
              <a:r>
                <a:rPr lang="ja-JP" altLang="en-US" sz="1400" b="1" kern="100" dirty="0">
                  <a:solidFill>
                    <a:prstClr val="white"/>
                  </a:solidFill>
                  <a:latin typeface="BIZ UDPゴシック" panose="020B0400000000000000" pitchFamily="50" charset="-128"/>
                  <a:ea typeface="BIZ UDPゴシック" panose="020B0400000000000000" pitchFamily="50" charset="-128"/>
                  <a:cs typeface="Times New Roman" panose="02020603050405020304" pitchFamily="18" charset="0"/>
                </a:rPr>
                <a:t>計画期間を踏まえて）</a:t>
              </a:r>
              <a:endParaRPr kumimoji="1" lang="ja-JP" altLang="en-US" sz="1400" b="0"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endParaRPr>
            </a:p>
          </p:txBody>
        </p:sp>
      </p:grpSp>
      <p:sp>
        <p:nvSpPr>
          <p:cNvPr id="68" name="角丸四角形 67"/>
          <p:cNvSpPr/>
          <p:nvPr/>
        </p:nvSpPr>
        <p:spPr>
          <a:xfrm>
            <a:off x="165365" y="6656396"/>
            <a:ext cx="4301180" cy="251573"/>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基本方針を踏まえた取組状況と次期計画の施策体系と方向性</a:t>
            </a:r>
          </a:p>
        </p:txBody>
      </p:sp>
      <p:sp>
        <p:nvSpPr>
          <p:cNvPr id="37" name="正方形/長方形 36"/>
          <p:cNvSpPr/>
          <p:nvPr/>
        </p:nvSpPr>
        <p:spPr>
          <a:xfrm>
            <a:off x="58162" y="5503072"/>
            <a:ext cx="6120680" cy="19446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ja-JP" altLang="en-US" sz="1000" dirty="0">
                <a:latin typeface="BIZ UDPゴシック" panose="020B0400000000000000" pitchFamily="50" charset="-128"/>
                <a:ea typeface="BIZ UDPゴシック" panose="020B0400000000000000" pitchFamily="50" charset="-128"/>
              </a:rPr>
              <a:t>現計画での取組及び現状と課題を踏まえ、引き続き次の基本方針を念頭に、４つの重点施策を推進する。</a:t>
            </a:r>
          </a:p>
        </p:txBody>
      </p:sp>
      <p:grpSp>
        <p:nvGrpSpPr>
          <p:cNvPr id="5" name="グループ化 4"/>
          <p:cNvGrpSpPr/>
          <p:nvPr/>
        </p:nvGrpSpPr>
        <p:grpSpPr>
          <a:xfrm>
            <a:off x="154907" y="5700521"/>
            <a:ext cx="6634688" cy="921257"/>
            <a:chOff x="117437" y="5104018"/>
            <a:chExt cx="6593931" cy="826025"/>
          </a:xfrm>
        </p:grpSpPr>
        <p:sp>
          <p:nvSpPr>
            <p:cNvPr id="17" name="角丸四角形 16"/>
            <p:cNvSpPr/>
            <p:nvPr/>
          </p:nvSpPr>
          <p:spPr>
            <a:xfrm>
              <a:off x="165904" y="5129679"/>
              <a:ext cx="6449639" cy="800364"/>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endParaRPr lang="ja-JP" altLang="en-US"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3" name="正方形/長方形 2"/>
            <p:cNvSpPr/>
            <p:nvPr/>
          </p:nvSpPr>
          <p:spPr>
            <a:xfrm>
              <a:off x="117437" y="5104018"/>
              <a:ext cx="6593931" cy="818684"/>
            </a:xfrm>
            <a:prstGeom prst="rect">
              <a:avLst/>
            </a:prstGeom>
          </p:spPr>
          <p:txBody>
            <a:bodyPr wrap="square">
              <a:spAutoFit/>
            </a:bodyPr>
            <a:lstStyle/>
            <a:p>
              <a:pPr marL="85725">
                <a:spcAft>
                  <a:spcPts val="100"/>
                </a:spcAft>
              </a:pP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基本方針</a:t>
              </a:r>
              <a:r>
                <a:rPr lang="en-US" altLang="ja-JP" sz="1000" dirty="0">
                  <a:latin typeface="BIZ UDPゴシック" panose="020B0400000000000000" pitchFamily="50" charset="-128"/>
                  <a:ea typeface="BIZ UDPゴシック" panose="020B0400000000000000" pitchFamily="50" charset="-128"/>
                </a:rPr>
                <a:t>】</a:t>
              </a:r>
              <a:r>
                <a:rPr lang="ja-JP" altLang="en-US" sz="1000" dirty="0">
                  <a:latin typeface="BIZ UDPゴシック" panose="020B0400000000000000" pitchFamily="50" charset="-128"/>
                  <a:ea typeface="BIZ UDPゴシック" panose="020B0400000000000000" pitchFamily="50" charset="-128"/>
                </a:rPr>
                <a:t>　</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■超高齢多死社会に対応していくため、現行の監察医制度を活用しながら、正確かつ適切な死因を特定する死因</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　 究明等の実施体制を府域全体で整備していく。</a:t>
              </a: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■死因究明等の実施体制整備にあたっては、大阪市内と大阪市外で対応が異なる検案体制の均てん化に継続して</a:t>
              </a:r>
              <a:endParaRPr lang="en-US" altLang="ja-JP" sz="1000" dirty="0">
                <a:latin typeface="BIZ UDPゴシック" panose="020B0400000000000000" pitchFamily="50" charset="-128"/>
                <a:ea typeface="BIZ UDPゴシック" panose="020B0400000000000000" pitchFamily="50" charset="-128"/>
              </a:endParaRPr>
            </a:p>
            <a:p>
              <a:pPr marL="85725">
                <a:spcAft>
                  <a:spcPts val="100"/>
                </a:spcAft>
              </a:pPr>
              <a:r>
                <a:rPr lang="ja-JP" altLang="en-US" sz="1000" dirty="0">
                  <a:latin typeface="BIZ UDPゴシック" panose="020B0400000000000000" pitchFamily="50" charset="-128"/>
                  <a:ea typeface="BIZ UDPゴシック" panose="020B0400000000000000" pitchFamily="50" charset="-128"/>
                </a:rPr>
                <a:t>　 対応する</a:t>
              </a:r>
              <a:r>
                <a:rPr lang="ja-JP" altLang="en-US" sz="1000" dirty="0">
                  <a:latin typeface="HG丸ｺﾞｼｯｸM-PRO" panose="020F0600000000000000" pitchFamily="50" charset="-128"/>
                  <a:ea typeface="HG丸ｺﾞｼｯｸM-PRO" panose="020F0600000000000000" pitchFamily="50" charset="-128"/>
                </a:rPr>
                <a:t>。</a:t>
              </a:r>
            </a:p>
          </p:txBody>
        </p:sp>
      </p:grpSp>
      <p:sp>
        <p:nvSpPr>
          <p:cNvPr id="30" name="正方形/長方形 29">
            <a:extLst>
              <a:ext uri="{FF2B5EF4-FFF2-40B4-BE49-F238E27FC236}">
                <a16:creationId xmlns:a16="http://schemas.microsoft.com/office/drawing/2014/main" id="{8F735C45-2AC8-49D0-8572-AC47CB297005}"/>
              </a:ext>
            </a:extLst>
          </p:cNvPr>
          <p:cNvSpPr/>
          <p:nvPr/>
        </p:nvSpPr>
        <p:spPr>
          <a:xfrm>
            <a:off x="108354" y="4470594"/>
            <a:ext cx="3568386" cy="612857"/>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85725"/>
            <a:r>
              <a:rPr lang="ja-JP" altLang="en-US" sz="600" dirty="0">
                <a:solidFill>
                  <a:schemeClr val="tx1"/>
                </a:solidFill>
                <a:latin typeface="Meiryo UI" panose="020B0604030504040204" pitchFamily="50" charset="-128"/>
                <a:ea typeface="Meiryo UI" panose="020B0604030504040204" pitchFamily="50" charset="-128"/>
              </a:rPr>
              <a:t>出典</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（死亡者数）</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2024</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年までは総務省「人口動態調査（確定値）」、</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年は総務省「人口動態調　　</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査（速報値）」、</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2026</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年以降は国立社会保障・人口問題研究所「日本の地域別</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将来推計人口（令和</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年推計）」に「出生、死亡及び自然増加の率（総人口）」を乗</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じて算出</a:t>
            </a: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（死体取扱数）大阪府警察本部提供データ、今後の推移は死亡者数を基に過去</a:t>
            </a:r>
            <a:r>
              <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5</a:t>
            </a:r>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年間の平均伸び</a:t>
            </a:r>
            <a:endParaRPr lang="en-US" altLang="ja-JP" sz="600" dirty="0">
              <a:solidFill>
                <a:schemeClr val="tx1"/>
              </a:solidFill>
              <a:latin typeface="Meiryo UI" panose="020B0604030504040204" pitchFamily="50" charset="-128"/>
              <a:ea typeface="Meiryo UI" panose="020B0604030504040204" pitchFamily="50" charset="-128"/>
              <a:sym typeface="Wingdings" panose="05000000000000000000" pitchFamily="2" charset="2"/>
            </a:endParaRPr>
          </a:p>
          <a:p>
            <a:pPr marL="85725"/>
            <a:r>
              <a:rPr lang="ja-JP" altLang="en-US" sz="600" dirty="0">
                <a:solidFill>
                  <a:schemeClr val="tx1"/>
                </a:solidFill>
                <a:latin typeface="Meiryo UI" panose="020B0604030504040204" pitchFamily="50" charset="-128"/>
                <a:ea typeface="Meiryo UI" panose="020B0604030504040204" pitchFamily="50" charset="-128"/>
                <a:sym typeface="Wingdings" panose="05000000000000000000" pitchFamily="2" charset="2"/>
              </a:rPr>
              <a:t>　　　　　　　　　　　　　率を乗じて算出</a:t>
            </a:r>
          </a:p>
        </p:txBody>
      </p:sp>
      <p:sp>
        <p:nvSpPr>
          <p:cNvPr id="32" name="正方形/長方形 31">
            <a:extLst>
              <a:ext uri="{FF2B5EF4-FFF2-40B4-BE49-F238E27FC236}">
                <a16:creationId xmlns:a16="http://schemas.microsoft.com/office/drawing/2014/main" id="{31FC1F1E-CBA6-4072-819E-381B91CEF788}"/>
              </a:ext>
            </a:extLst>
          </p:cNvPr>
          <p:cNvSpPr/>
          <p:nvPr/>
        </p:nvSpPr>
        <p:spPr>
          <a:xfrm>
            <a:off x="3652475" y="2273984"/>
            <a:ext cx="3104860" cy="2618449"/>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36000" tIns="36000" rIns="36000" bIns="36000" rtlCol="0" anchor="t" anchorCtr="0">
            <a:noAutofit/>
          </a:bodyPr>
          <a:lstStyle/>
          <a:p>
            <a:pPr marL="0" marR="0" lvl="0" indent="0" algn="l" defTabSz="914400" rtl="0" eaLnBrk="1" fontAlgn="auto" latinLnBrk="0" hangingPunct="1">
              <a:spcBef>
                <a:spcPts val="0"/>
              </a:spcBef>
              <a:spcAft>
                <a:spcPts val="0"/>
              </a:spcAft>
              <a:buClrTx/>
              <a:buSzTx/>
              <a:buFontTx/>
              <a:buNone/>
              <a:tabLst/>
              <a:defRPr/>
            </a:pPr>
            <a:endParaRPr kumimoji="1" lang="en-US" altLang="ja-JP" sz="800" b="0" i="0" u="none" strike="noStrike" kern="1200" cap="none" spc="0" normalizeH="0" baseline="0" noProof="0" dirty="0">
              <a:ln>
                <a:noFill/>
              </a:ln>
              <a:solidFill>
                <a:schemeClr val="tx1"/>
              </a:solidFill>
              <a:effectLst/>
              <a:uLnTx/>
              <a:uFillTx/>
              <a:latin typeface="HG丸ｺﾞｼｯｸM-PRO" panose="020F0600000000000000" pitchFamily="50" charset="-128"/>
              <a:ea typeface="HG丸ｺﾞｼｯｸM-PRO" panose="020F0600000000000000" pitchFamily="50" charset="-128"/>
            </a:endParaRPr>
          </a:p>
        </p:txBody>
      </p:sp>
      <p:sp>
        <p:nvSpPr>
          <p:cNvPr id="2" name="テキスト ボックス 1">
            <a:extLst>
              <a:ext uri="{FF2B5EF4-FFF2-40B4-BE49-F238E27FC236}">
                <a16:creationId xmlns:a16="http://schemas.microsoft.com/office/drawing/2014/main" id="{1CF12C0D-3DAC-4444-8FB2-E0CA789F9BA5}"/>
              </a:ext>
            </a:extLst>
          </p:cNvPr>
          <p:cNvSpPr txBox="1"/>
          <p:nvPr/>
        </p:nvSpPr>
        <p:spPr>
          <a:xfrm>
            <a:off x="3566786" y="2353276"/>
            <a:ext cx="3252904" cy="2539157"/>
          </a:xfrm>
          <a:prstGeom prst="rect">
            <a:avLst/>
          </a:prstGeom>
          <a:noFill/>
        </p:spPr>
        <p:txBody>
          <a:bodyPr wrap="square" rtlCol="0">
            <a:spAutoFit/>
          </a:bodyPr>
          <a:lstStyle/>
          <a:p>
            <a:pPr marL="182563" indent="-90488">
              <a:spcAft>
                <a:spcPts val="600"/>
              </a:spcAft>
            </a:pPr>
            <a:r>
              <a:rPr kumimoji="1" lang="ja-JP" altLang="en-US" sz="900" dirty="0">
                <a:latin typeface="BIZ UDPゴシック" panose="020B0400000000000000" pitchFamily="50" charset="-128"/>
                <a:ea typeface="BIZ UDPゴシック" panose="020B0400000000000000" pitchFamily="50" charset="-128"/>
              </a:rPr>
              <a:t>１．死亡者数の増加に伴い、警察の死体取扱数も増加（</a:t>
            </a:r>
            <a:r>
              <a:rPr kumimoji="1" lang="en-US" altLang="ja-JP" sz="900" dirty="0">
                <a:latin typeface="BIZ UDPゴシック" panose="020B0400000000000000" pitchFamily="50" charset="-128"/>
                <a:ea typeface="BIZ UDPゴシック" panose="020B0400000000000000" pitchFamily="50" charset="-128"/>
              </a:rPr>
              <a:t>2040</a:t>
            </a:r>
            <a:r>
              <a:rPr kumimoji="1" lang="ja-JP" altLang="en-US" sz="900" dirty="0">
                <a:latin typeface="BIZ UDPゴシック" panose="020B0400000000000000" pitchFamily="50" charset="-128"/>
                <a:ea typeface="BIZ UDPゴシック" panose="020B0400000000000000" pitchFamily="50" charset="-128"/>
              </a:rPr>
              <a:t>年  </a:t>
            </a:r>
            <a:r>
              <a:rPr lang="en-US" altLang="ja-JP"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ピーク時は、</a:t>
            </a:r>
            <a:r>
              <a:rPr kumimoji="1" lang="en-US" altLang="ja-JP" sz="900" dirty="0">
                <a:latin typeface="BIZ UDPゴシック" panose="020B0400000000000000" pitchFamily="50" charset="-128"/>
                <a:ea typeface="BIZ UDPゴシック" panose="020B0400000000000000" pitchFamily="50" charset="-128"/>
              </a:rPr>
              <a:t>2020</a:t>
            </a:r>
            <a:r>
              <a:rPr kumimoji="1" lang="ja-JP" altLang="en-US" sz="900" dirty="0">
                <a:latin typeface="BIZ UDPゴシック" panose="020B0400000000000000" pitchFamily="50" charset="-128"/>
                <a:ea typeface="BIZ UDPゴシック" panose="020B0400000000000000" pitchFamily="50" charset="-128"/>
              </a:rPr>
              <a:t>年比約</a:t>
            </a:r>
            <a:r>
              <a:rPr kumimoji="1" lang="en-US" altLang="ja-JP" sz="900" dirty="0">
                <a:latin typeface="BIZ UDPゴシック" panose="020B0400000000000000" pitchFamily="50" charset="-128"/>
                <a:ea typeface="BIZ UDPゴシック" panose="020B0400000000000000" pitchFamily="50" charset="-128"/>
              </a:rPr>
              <a:t>1.38</a:t>
            </a:r>
            <a:r>
              <a:rPr kumimoji="1" lang="ja-JP" altLang="en-US" sz="900" dirty="0">
                <a:latin typeface="BIZ UDPゴシック" panose="020B0400000000000000" pitchFamily="50" charset="-128"/>
                <a:ea typeface="BIZ UDPゴシック" panose="020B0400000000000000" pitchFamily="50" charset="-128"/>
              </a:rPr>
              <a:t>倍の</a:t>
            </a:r>
            <a:r>
              <a:rPr kumimoji="1" lang="en-US" altLang="ja-JP" sz="900" dirty="0">
                <a:latin typeface="BIZ UDPゴシック" panose="020B0400000000000000" pitchFamily="50" charset="-128"/>
                <a:ea typeface="BIZ UDPゴシック" panose="020B0400000000000000" pitchFamily="50" charset="-128"/>
              </a:rPr>
              <a:t>18,150</a:t>
            </a:r>
            <a:r>
              <a:rPr kumimoji="1" lang="ja-JP" altLang="en-US" sz="900" dirty="0">
                <a:latin typeface="BIZ UDPゴシック" panose="020B0400000000000000" pitchFamily="50" charset="-128"/>
                <a:ea typeface="BIZ UDPゴシック" panose="020B0400000000000000" pitchFamily="50" charset="-128"/>
              </a:rPr>
              <a:t>件）が見込まれるが、警察医の高齢化</a:t>
            </a:r>
            <a:r>
              <a:rPr lang="ja-JP" altLang="en-US" sz="900" dirty="0">
                <a:latin typeface="BIZ UDPゴシック" panose="020B0400000000000000" pitchFamily="50" charset="-128"/>
                <a:ea typeface="BIZ UDPゴシック" panose="020B0400000000000000" pitchFamily="50" charset="-128"/>
              </a:rPr>
              <a:t>や</a:t>
            </a:r>
            <a:r>
              <a:rPr kumimoji="1" lang="ja-JP" altLang="en-US" sz="900" dirty="0">
                <a:latin typeface="BIZ UDPゴシック" panose="020B0400000000000000" pitchFamily="50" charset="-128"/>
                <a:ea typeface="BIZ UDPゴシック" panose="020B0400000000000000" pitchFamily="50" charset="-128"/>
              </a:rPr>
              <a:t>法医学教室の人材不足等により、死因究明に関わる人材が不足　⇒　人材の確保と育成が必要</a:t>
            </a:r>
            <a:endParaRPr lang="en-US" altLang="ja-JP" sz="900" dirty="0">
              <a:latin typeface="BIZ UDPゴシック" panose="020B0400000000000000" pitchFamily="50" charset="-128"/>
              <a:ea typeface="BIZ UDPゴシック" panose="020B0400000000000000" pitchFamily="50" charset="-128"/>
            </a:endParaRPr>
          </a:p>
          <a:p>
            <a:pPr marL="85725"/>
            <a:r>
              <a:rPr kumimoji="1" lang="ja-JP" altLang="en-US" sz="900" dirty="0">
                <a:latin typeface="BIZ UDPゴシック" panose="020B0400000000000000" pitchFamily="50" charset="-128"/>
                <a:ea typeface="BIZ UDPゴシック" panose="020B0400000000000000" pitchFamily="50" charset="-128"/>
              </a:rPr>
              <a:t>２</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①監察医制度のない大阪市外での死亡時画像診断の</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a:t>
            </a:r>
            <a:r>
              <a:rPr kumimoji="1" lang="ja-JP" altLang="en-US" sz="900" dirty="0">
                <a:latin typeface="BIZ UDPゴシック" panose="020B0400000000000000" pitchFamily="50" charset="-128"/>
                <a:ea typeface="BIZ UDPゴシック" panose="020B0400000000000000" pitchFamily="50" charset="-128"/>
              </a:rPr>
              <a:t>実施が限定的（</a:t>
            </a:r>
            <a:r>
              <a:rPr kumimoji="1" lang="en-US" altLang="ja-JP" sz="900" dirty="0">
                <a:latin typeface="BIZ UDPゴシック" panose="020B0400000000000000" pitchFamily="50" charset="-128"/>
                <a:ea typeface="BIZ UDPゴシック" panose="020B0400000000000000" pitchFamily="50" charset="-128"/>
              </a:rPr>
              <a:t>R7</a:t>
            </a:r>
            <a:r>
              <a:rPr kumimoji="1" lang="ja-JP" altLang="en-US" sz="900" dirty="0">
                <a:latin typeface="BIZ UDPゴシック" panose="020B0400000000000000" pitchFamily="50" charset="-128"/>
                <a:ea typeface="BIZ UDPゴシック" panose="020B0400000000000000" pitchFamily="50" charset="-128"/>
              </a:rPr>
              <a:t>年実績：市内</a:t>
            </a:r>
            <a:r>
              <a:rPr kumimoji="1" lang="en-US" altLang="ja-JP" sz="900" dirty="0">
                <a:latin typeface="BIZ UDPゴシック" panose="020B0400000000000000" pitchFamily="50" charset="-128"/>
                <a:ea typeface="BIZ UDPゴシック" panose="020B0400000000000000" pitchFamily="50" charset="-128"/>
              </a:rPr>
              <a:t>2,125</a:t>
            </a:r>
            <a:r>
              <a:rPr kumimoji="1" lang="ja-JP" altLang="en-US" sz="900" dirty="0">
                <a:latin typeface="BIZ UDPゴシック" panose="020B0400000000000000" pitchFamily="50" charset="-128"/>
                <a:ea typeface="BIZ UDPゴシック" panose="020B0400000000000000" pitchFamily="50" charset="-128"/>
              </a:rPr>
              <a:t>件</a:t>
            </a:r>
            <a:r>
              <a:rPr kumimoji="1" lang="en-US" altLang="ja-JP" sz="900" dirty="0">
                <a:latin typeface="BIZ UDPゴシック" panose="020B0400000000000000" pitchFamily="50" charset="-128"/>
                <a:ea typeface="BIZ UDPゴシック" panose="020B0400000000000000" pitchFamily="50" charset="-128"/>
              </a:rPr>
              <a:t>､</a:t>
            </a:r>
            <a:r>
              <a:rPr kumimoji="1" lang="ja-JP" altLang="en-US" sz="900" dirty="0">
                <a:latin typeface="BIZ UDPゴシック" panose="020B0400000000000000" pitchFamily="50" charset="-128"/>
                <a:ea typeface="BIZ UDPゴシック" panose="020B0400000000000000" pitchFamily="50" charset="-128"/>
              </a:rPr>
              <a:t>市外</a:t>
            </a:r>
            <a:r>
              <a:rPr lang="en-US" altLang="ja-JP" sz="900" dirty="0">
                <a:latin typeface="BIZ UDPゴシック" panose="020B0400000000000000" pitchFamily="50" charset="-128"/>
                <a:ea typeface="BIZ UDPゴシック" panose="020B0400000000000000" pitchFamily="50" charset="-128"/>
              </a:rPr>
              <a:t>137</a:t>
            </a:r>
            <a:r>
              <a:rPr kumimoji="1" lang="ja-JP" altLang="en-US" sz="900" dirty="0">
                <a:latin typeface="BIZ UDPゴシック" panose="020B0400000000000000" pitchFamily="50" charset="-128"/>
                <a:ea typeface="BIZ UDPゴシック" panose="020B0400000000000000" pitchFamily="50" charset="-128"/>
              </a:rPr>
              <a:t>件）</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府域全体</a:t>
            </a:r>
            <a:r>
              <a:rPr kumimoji="1" lang="ja-JP" altLang="en-US" sz="900" dirty="0">
                <a:latin typeface="BIZ UDPゴシック" panose="020B0400000000000000" pitchFamily="50" charset="-128"/>
                <a:ea typeface="BIZ UDPゴシック" panose="020B0400000000000000" pitchFamily="50" charset="-128"/>
              </a:rPr>
              <a:t>の死因究明体制の均てん化が必要</a:t>
            </a:r>
            <a:endParaRPr lang="en-US" altLang="ja-JP" sz="900" dirty="0">
              <a:highlight>
                <a:srgbClr val="FFFF00"/>
              </a:highlight>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②公衆衛生の向上への更なる貢献</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検案等</a:t>
            </a:r>
            <a:r>
              <a:rPr kumimoji="1" lang="ja-JP" altLang="en-US" sz="900" dirty="0">
                <a:latin typeface="BIZ UDPゴシック" panose="020B0400000000000000" pitchFamily="50" charset="-128"/>
                <a:ea typeface="BIZ UDPゴシック" panose="020B0400000000000000" pitchFamily="50" charset="-128"/>
              </a:rPr>
              <a:t>により得られた情報の積極的な発信</a:t>
            </a:r>
            <a:endParaRPr kumimoji="1" lang="en-US" altLang="ja-JP" sz="900" dirty="0">
              <a:latin typeface="BIZ UDPゴシック" panose="020B0400000000000000" pitchFamily="50" charset="-128"/>
              <a:ea typeface="BIZ UDPゴシック" panose="020B0400000000000000" pitchFamily="50" charset="-128"/>
            </a:endParaRPr>
          </a:p>
          <a:p>
            <a:pPr marL="85725"/>
            <a:endParaRPr lang="en-US" altLang="ja-JP" sz="500" dirty="0">
              <a:highlight>
                <a:srgbClr val="FFFF00"/>
              </a:highlight>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３．</a:t>
            </a:r>
            <a:r>
              <a:rPr kumimoji="1" lang="ja-JP" altLang="en-US" sz="900" dirty="0">
                <a:latin typeface="BIZ UDPゴシック" panose="020B0400000000000000" pitchFamily="50" charset="-128"/>
                <a:ea typeface="BIZ UDPゴシック" panose="020B0400000000000000" pitchFamily="50" charset="-128"/>
              </a:rPr>
              <a:t>死因究明等の体制を維持する必要</a:t>
            </a:r>
            <a:endParaRPr kumimoji="1" lang="en-US" altLang="ja-JP" sz="900" dirty="0">
              <a:latin typeface="BIZ UDPゴシック" panose="020B0400000000000000" pitchFamily="50" charset="-128"/>
              <a:ea typeface="BIZ UDPゴシック" panose="020B0400000000000000" pitchFamily="50" charset="-128"/>
            </a:endParaRPr>
          </a:p>
          <a:p>
            <a:pPr marL="85725"/>
            <a:r>
              <a:rPr kumimoji="1" lang="ja-JP" altLang="en-US" sz="900" dirty="0">
                <a:latin typeface="BIZ UDPゴシック" panose="020B0400000000000000" pitchFamily="50" charset="-128"/>
                <a:ea typeface="BIZ UDPゴシック" panose="020B0400000000000000" pitchFamily="50" charset="-128"/>
              </a:rPr>
              <a:t> 　⇒　築７０年目を迎える監察医事務所の老朽化対策が</a:t>
            </a:r>
            <a:r>
              <a:rPr lang="ja-JP" altLang="en-US" sz="900" dirty="0">
                <a:latin typeface="BIZ UDPゴシック" panose="020B0400000000000000" pitchFamily="50" charset="-128"/>
                <a:ea typeface="BIZ UDPゴシック" panose="020B0400000000000000" pitchFamily="50" charset="-128"/>
              </a:rPr>
              <a:t>急務</a:t>
            </a:r>
            <a:endParaRPr lang="en-US" altLang="ja-JP" sz="900" dirty="0">
              <a:latin typeface="BIZ UDPゴシック" panose="020B0400000000000000" pitchFamily="50" charset="-128"/>
              <a:ea typeface="BIZ UDPゴシック" panose="020B0400000000000000" pitchFamily="50" charset="-128"/>
            </a:endParaRPr>
          </a:p>
          <a:p>
            <a:pPr marL="85725"/>
            <a:endParaRPr kumimoji="1" lang="en-US" altLang="ja-JP" sz="5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４．①</a:t>
            </a:r>
            <a:r>
              <a:rPr kumimoji="1" lang="ja-JP" altLang="en-US" sz="900" dirty="0">
                <a:latin typeface="BIZ UDPゴシック" panose="020B0400000000000000" pitchFamily="50" charset="-128"/>
                <a:ea typeface="BIZ UDPゴシック" panose="020B0400000000000000" pitchFamily="50" charset="-128"/>
              </a:rPr>
              <a:t>在宅での看取りの円滑化</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a:t>
            </a:r>
            <a:r>
              <a:rPr kumimoji="1" lang="ja-JP" altLang="en-US" sz="900" dirty="0">
                <a:latin typeface="BIZ UDPゴシック" panose="020B0400000000000000" pitchFamily="50" charset="-128"/>
                <a:ea typeface="BIZ UDPゴシック" panose="020B0400000000000000" pitchFamily="50" charset="-128"/>
              </a:rPr>
              <a:t>人生会議を含めた死因究明制度等の周知啓発が必要</a:t>
            </a:r>
            <a:endParaRPr kumimoji="1" lang="en-US" altLang="ja-JP" sz="900"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②</a:t>
            </a:r>
            <a:r>
              <a:rPr kumimoji="1" lang="ja-JP" altLang="en-US" sz="900" dirty="0">
                <a:latin typeface="BIZ UDPゴシック" panose="020B0400000000000000" pitchFamily="50" charset="-128"/>
                <a:ea typeface="BIZ UDPゴシック" panose="020B0400000000000000" pitchFamily="50" charset="-128"/>
              </a:rPr>
              <a:t>大規模災害時の身元確認等の体制整備</a:t>
            </a:r>
            <a:endParaRPr kumimoji="1" lang="en-US" altLang="ja-JP" sz="900" strike="sngStrike" dirty="0">
              <a:latin typeface="BIZ UDPゴシック" panose="020B0400000000000000" pitchFamily="50" charset="-128"/>
              <a:ea typeface="BIZ UDPゴシック" panose="020B0400000000000000" pitchFamily="50" charset="-128"/>
            </a:endParaRPr>
          </a:p>
          <a:p>
            <a:pPr marL="85725"/>
            <a:r>
              <a:rPr lang="ja-JP" altLang="en-US" sz="900" dirty="0">
                <a:latin typeface="BIZ UDPゴシック" panose="020B0400000000000000" pitchFamily="50" charset="-128"/>
                <a:ea typeface="BIZ UDPゴシック" panose="020B0400000000000000" pitchFamily="50" charset="-128"/>
              </a:rPr>
              <a:t>   ⇒　</a:t>
            </a:r>
            <a:r>
              <a:rPr kumimoji="1" lang="ja-JP" altLang="en-US" sz="900" dirty="0">
                <a:latin typeface="BIZ UDPゴシック" panose="020B0400000000000000" pitchFamily="50" charset="-128"/>
                <a:ea typeface="BIZ UDPゴシック" panose="020B0400000000000000" pitchFamily="50" charset="-128"/>
              </a:rPr>
              <a:t>関係機関と連携した身元確認調査体制の整備が必要</a:t>
            </a:r>
          </a:p>
        </p:txBody>
      </p:sp>
      <p:graphicFrame>
        <p:nvGraphicFramePr>
          <p:cNvPr id="34" name="表 33">
            <a:extLst>
              <a:ext uri="{FF2B5EF4-FFF2-40B4-BE49-F238E27FC236}">
                <a16:creationId xmlns:a16="http://schemas.microsoft.com/office/drawing/2014/main" id="{9D5DDCCF-C3A7-49DE-AA02-275956AF07FD}"/>
              </a:ext>
            </a:extLst>
          </p:cNvPr>
          <p:cNvGraphicFramePr>
            <a:graphicFrameLocks noGrp="1"/>
          </p:cNvGraphicFramePr>
          <p:nvPr>
            <p:extLst>
              <p:ext uri="{D42A27DB-BD31-4B8C-83A1-F6EECF244321}">
                <p14:modId xmlns:p14="http://schemas.microsoft.com/office/powerpoint/2010/main" val="490312017"/>
              </p:ext>
            </p:extLst>
          </p:nvPr>
        </p:nvGraphicFramePr>
        <p:xfrm>
          <a:off x="165365" y="6945748"/>
          <a:ext cx="6557834" cy="2759780"/>
        </p:xfrm>
        <a:graphic>
          <a:graphicData uri="http://schemas.openxmlformats.org/drawingml/2006/table">
            <a:tbl>
              <a:tblPr firstRow="1" bandRow="1"/>
              <a:tblGrid>
                <a:gridCol w="1321986">
                  <a:extLst>
                    <a:ext uri="{9D8B030D-6E8A-4147-A177-3AD203B41FA5}">
                      <a16:colId xmlns:a16="http://schemas.microsoft.com/office/drawing/2014/main" val="1738929530"/>
                    </a:ext>
                  </a:extLst>
                </a:gridCol>
                <a:gridCol w="5235848">
                  <a:extLst>
                    <a:ext uri="{9D8B030D-6E8A-4147-A177-3AD203B41FA5}">
                      <a16:colId xmlns:a16="http://schemas.microsoft.com/office/drawing/2014/main" val="743024308"/>
                    </a:ext>
                  </a:extLst>
                </a:gridCol>
              </a:tblGrid>
              <a:tr h="221211">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algn="ctr"/>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重点施策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lgn="ctr">
                        <a:buNone/>
                      </a:pPr>
                      <a:r>
                        <a:rPr kumimoji="1" lang="ja-JP" altLang="en-US" sz="900" b="1" baseline="0" dirty="0">
                          <a:solidFill>
                            <a:schemeClr val="tx1"/>
                          </a:solidFill>
                          <a:effectLst/>
                          <a:latin typeface="BIZ UDPゴシック" panose="020B0400000000000000" pitchFamily="50" charset="-128"/>
                          <a:ea typeface="BIZ UDPゴシック" panose="020B0400000000000000" pitchFamily="50" charset="-128"/>
                        </a:rPr>
                        <a:t>計画における取組の方向性</a:t>
                      </a:r>
                      <a:endParaRPr kumimoji="1" lang="en-US" altLang="ja-JP" sz="900" b="1" baseline="0" dirty="0">
                        <a:solidFill>
                          <a:schemeClr val="tx1"/>
                        </a:solidFill>
                        <a:effectLst/>
                        <a:latin typeface="BIZ UDPゴシック" panose="020B0400000000000000" pitchFamily="50" charset="-128"/>
                        <a:ea typeface="BIZ UDPゴシック" panose="020B0400000000000000" pitchFamily="50" charset="-128"/>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668080223"/>
                  </a:ext>
                </a:extLst>
              </a:tr>
              <a:tr h="718844">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１ 死因診断体制の整備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・臨床医の死因診断レベルのさらなる向上</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・死因究明等を担う人材不足への対応</a:t>
                      </a: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・警察医（大阪市外）の高齢化、人材不足への対応  </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lnSpc>
                          <a:spcPct val="100000"/>
                        </a:lnSpc>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・警察医等の検案技術の向上</a:t>
                      </a:r>
                      <a:r>
                        <a:rPr kumimoji="1" lang="ja-JP" altLang="en-US" sz="900" baseline="0" dirty="0">
                          <a:solidFill>
                            <a:srgbClr val="FF0000"/>
                          </a:solidFill>
                          <a:latin typeface="BIZ UDPゴシック" panose="020B0400000000000000" pitchFamily="50" charset="-128"/>
                          <a:ea typeface="BIZ UDPゴシック" panose="020B0400000000000000" pitchFamily="50" charset="-128"/>
                        </a:rPr>
                        <a:t>　</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63698400"/>
                  </a:ext>
                </a:extLst>
              </a:tr>
              <a:tr h="693127">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２ 適切な検査・解剖体制の構築</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lgn="l" defTabSz="514350" rtl="0" eaLnBrk="1" latinLnBrk="0" hangingPunct="1">
                        <a:lnSpc>
                          <a:spcPct val="100000"/>
                        </a:lnSpc>
                        <a:spcBef>
                          <a:spcPts val="200"/>
                        </a:spcBef>
                        <a:buNone/>
                      </a:pPr>
                      <a:r>
                        <a:rPr kumimoji="1" lang="ja-JP" altLang="en-US" sz="900" kern="1200" baseline="0" dirty="0">
                          <a:solidFill>
                            <a:schemeClr val="tx1"/>
                          </a:solidFill>
                          <a:latin typeface="BIZ UDPゴシック" panose="020B0400000000000000" pitchFamily="50" charset="-128"/>
                          <a:ea typeface="BIZ UDPゴシック" panose="020B0400000000000000" pitchFamily="50" charset="-128"/>
                          <a:cs typeface="+mn-cs"/>
                        </a:rPr>
                        <a:t>・</a:t>
                      </a: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死亡時画像診断等の導入と市外での活用による均てん化</a:t>
                      </a:r>
                      <a:endPar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endParaRPr>
                    </a:p>
                    <a:p>
                      <a:pPr marL="0" indent="0" algn="l" defTabSz="514350" rtl="0" eaLnBrk="1" latinLnBrk="0" hangingPunct="1">
                        <a:lnSpc>
                          <a:spcPct val="100000"/>
                        </a:lnSpc>
                        <a:spcBef>
                          <a:spcPts val="200"/>
                        </a:spcBef>
                        <a:buNone/>
                      </a:pPr>
                      <a:r>
                        <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rPr>
                        <a:t> </a:t>
                      </a: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薬物検査等各種検査の充実</a:t>
                      </a:r>
                      <a:endParaRPr kumimoji="1" lang="en-US" altLang="ja-JP" sz="900" kern="1200" dirty="0">
                        <a:solidFill>
                          <a:schemeClr val="tx1"/>
                        </a:solidFill>
                        <a:latin typeface="BIZ UDPゴシック" panose="020B0400000000000000" pitchFamily="50" charset="-128"/>
                        <a:ea typeface="BIZ UDPゴシック" panose="020B0400000000000000" pitchFamily="50" charset="-128"/>
                        <a:cs typeface="+mn-cs"/>
                      </a:endParaRPr>
                    </a:p>
                    <a:p>
                      <a:pPr marL="0" indent="0" algn="l" defTabSz="514350" rtl="0" eaLnBrk="1" latinLnBrk="0" hangingPunct="1">
                        <a:lnSpc>
                          <a:spcPct val="100000"/>
                        </a:lnSpc>
                        <a:spcBef>
                          <a:spcPts val="200"/>
                        </a:spcBef>
                        <a:buNone/>
                      </a:pP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・解剖や大規模災害に際しての遺族への配慮</a:t>
                      </a:r>
                    </a:p>
                    <a:p>
                      <a:pPr marL="0" indent="0" algn="l" defTabSz="514350" rtl="0" eaLnBrk="1" latinLnBrk="0" hangingPunct="1">
                        <a:lnSpc>
                          <a:spcPct val="100000"/>
                        </a:lnSpc>
                        <a:spcBef>
                          <a:spcPts val="200"/>
                        </a:spcBef>
                        <a:buNone/>
                      </a:pPr>
                      <a:r>
                        <a:rPr kumimoji="1" lang="ja-JP" altLang="en-US" sz="900" kern="1200" dirty="0">
                          <a:solidFill>
                            <a:schemeClr val="tx1"/>
                          </a:solidFill>
                          <a:latin typeface="BIZ UDPゴシック" panose="020B0400000000000000" pitchFamily="50" charset="-128"/>
                          <a:ea typeface="BIZ UDPゴシック" panose="020B0400000000000000" pitchFamily="50" charset="-128"/>
                          <a:cs typeface="+mn-cs"/>
                        </a:rPr>
                        <a:t>・検案、解剖等で得られたデータの利活用（熱中症等）</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42994294"/>
                  </a:ext>
                </a:extLst>
              </a:tr>
              <a:tr h="408749">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３</a:t>
                      </a:r>
                      <a:r>
                        <a:rPr kumimoji="1" lang="ja-JP" altLang="en-US" sz="900" b="1" baseline="0" dirty="0">
                          <a:solidFill>
                            <a:schemeClr val="tx1"/>
                          </a:solidFill>
                          <a:effectLst/>
                          <a:latin typeface="BIZ UDPゴシック" panose="020B0400000000000000" pitchFamily="50" charset="-128"/>
                          <a:ea typeface="BIZ UDPゴシック" panose="020B0400000000000000" pitchFamily="50" charset="-128"/>
                        </a:rPr>
                        <a:t> </a:t>
                      </a:r>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施設の連携・強化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spcBef>
                          <a:spcPts val="200"/>
                        </a:spcBef>
                        <a:buNone/>
                      </a:pPr>
                      <a:r>
                        <a:rPr kumimoji="1" lang="ja-JP" altLang="en-US" sz="900" baseline="0" dirty="0">
                          <a:solidFill>
                            <a:schemeClr val="tx1"/>
                          </a:solidFill>
                          <a:latin typeface="BIZ UDPゴシック" panose="020B0400000000000000" pitchFamily="50" charset="-128"/>
                          <a:ea typeface="BIZ UDPゴシック" panose="020B0400000000000000" pitchFamily="50" charset="-128"/>
                        </a:rPr>
                        <a:t>・検査・解剖が可能な協力施設の確保・連携推進</a:t>
                      </a:r>
                      <a:endParaRPr kumimoji="1" lang="en-US" altLang="ja-JP" sz="900" baseline="0"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baseline="0" dirty="0">
                          <a:solidFill>
                            <a:schemeClr val="tx1"/>
                          </a:solidFill>
                          <a:latin typeface="BIZ UDPゴシック" panose="020B0400000000000000" pitchFamily="50" charset="-128"/>
                          <a:ea typeface="BIZ UDPゴシック" panose="020B0400000000000000" pitchFamily="50" charset="-128"/>
                        </a:rPr>
                        <a:t>・監察医事務所の老朽化対策</a:t>
                      </a:r>
                      <a:endParaRPr kumimoji="1" lang="ja-JP" altLang="en-US" sz="900" dirty="0">
                        <a:solidFill>
                          <a:schemeClr val="tx1"/>
                        </a:solidFill>
                        <a:latin typeface="BIZ UDPゴシック" panose="020B0400000000000000" pitchFamily="50" charset="-128"/>
                        <a:ea typeface="BIZ UDPゴシック" panose="020B0400000000000000" pitchFamily="50" charset="-128"/>
                      </a:endParaRP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4067387"/>
                  </a:ext>
                </a:extLst>
              </a:tr>
              <a:tr h="687307">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r>
                        <a:rPr kumimoji="1" lang="ja-JP" altLang="en-US" sz="900" b="1" dirty="0">
                          <a:solidFill>
                            <a:schemeClr val="tx1"/>
                          </a:solidFill>
                          <a:effectLst/>
                          <a:latin typeface="BIZ UDPゴシック" panose="020B0400000000000000" pitchFamily="50" charset="-128"/>
                          <a:ea typeface="BIZ UDPゴシック" panose="020B0400000000000000" pitchFamily="50" charset="-128"/>
                        </a:rPr>
                        <a:t>４ 施策推進のための環境整備</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514350" rtl="0" eaLnBrk="1" latinLnBrk="0" hangingPunct="1">
                        <a:defRPr kumimoji="1" sz="1013" kern="1200">
                          <a:solidFill>
                            <a:schemeClr val="tx1"/>
                          </a:solidFill>
                          <a:latin typeface="Calibri"/>
                        </a:defRPr>
                      </a:lvl1pPr>
                      <a:lvl2pPr marL="257175" algn="l" defTabSz="514350" rtl="0" eaLnBrk="1" latinLnBrk="0" hangingPunct="1">
                        <a:defRPr kumimoji="1" sz="1013" kern="1200">
                          <a:solidFill>
                            <a:schemeClr val="tx1"/>
                          </a:solidFill>
                          <a:latin typeface="Calibri"/>
                        </a:defRPr>
                      </a:lvl2pPr>
                      <a:lvl3pPr marL="514350" algn="l" defTabSz="514350" rtl="0" eaLnBrk="1" latinLnBrk="0" hangingPunct="1">
                        <a:defRPr kumimoji="1" sz="1013" kern="1200">
                          <a:solidFill>
                            <a:schemeClr val="tx1"/>
                          </a:solidFill>
                          <a:latin typeface="Calibri"/>
                        </a:defRPr>
                      </a:lvl3pPr>
                      <a:lvl4pPr marL="771525" algn="l" defTabSz="514350" rtl="0" eaLnBrk="1" latinLnBrk="0" hangingPunct="1">
                        <a:defRPr kumimoji="1" sz="1013" kern="1200">
                          <a:solidFill>
                            <a:schemeClr val="tx1"/>
                          </a:solidFill>
                          <a:latin typeface="Calibri"/>
                        </a:defRPr>
                      </a:lvl4pPr>
                      <a:lvl5pPr marL="1028700" algn="l" defTabSz="514350" rtl="0" eaLnBrk="1" latinLnBrk="0" hangingPunct="1">
                        <a:defRPr kumimoji="1" sz="1013" kern="1200">
                          <a:solidFill>
                            <a:schemeClr val="tx1"/>
                          </a:solidFill>
                          <a:latin typeface="Calibri"/>
                        </a:defRPr>
                      </a:lvl5pPr>
                      <a:lvl6pPr marL="1285875" algn="l" defTabSz="514350" rtl="0" eaLnBrk="1" latinLnBrk="0" hangingPunct="1">
                        <a:defRPr kumimoji="1" sz="1013" kern="1200">
                          <a:solidFill>
                            <a:schemeClr val="tx1"/>
                          </a:solidFill>
                          <a:latin typeface="Calibri"/>
                        </a:defRPr>
                      </a:lvl6pPr>
                      <a:lvl7pPr marL="1543050" algn="l" defTabSz="514350" rtl="0" eaLnBrk="1" latinLnBrk="0" hangingPunct="1">
                        <a:defRPr kumimoji="1" sz="1013" kern="1200">
                          <a:solidFill>
                            <a:schemeClr val="tx1"/>
                          </a:solidFill>
                          <a:latin typeface="Calibri"/>
                        </a:defRPr>
                      </a:lvl7pPr>
                      <a:lvl8pPr marL="1800225" algn="l" defTabSz="514350" rtl="0" eaLnBrk="1" latinLnBrk="0" hangingPunct="1">
                        <a:defRPr kumimoji="1" sz="1013" kern="1200">
                          <a:solidFill>
                            <a:schemeClr val="tx1"/>
                          </a:solidFill>
                          <a:latin typeface="Calibri"/>
                        </a:defRPr>
                      </a:lvl8pPr>
                      <a:lvl9pPr marL="2057400" algn="l" defTabSz="514350" rtl="0" eaLnBrk="1" latinLnBrk="0" hangingPunct="1">
                        <a:defRPr kumimoji="1" sz="1013" kern="1200">
                          <a:solidFill>
                            <a:schemeClr val="tx1"/>
                          </a:solidFill>
                          <a:latin typeface="Calibri"/>
                        </a:defRPr>
                      </a:lvl9pPr>
                    </a:lstStyle>
                    <a:p>
                      <a:pPr marL="0" indent="0">
                        <a:spcBef>
                          <a:spcPts val="200"/>
                        </a:spcBef>
                        <a:buNone/>
                      </a:pPr>
                      <a:r>
                        <a:rPr kumimoji="1" lang="ja-JP" altLang="en-US" sz="900" u="none" dirty="0">
                          <a:solidFill>
                            <a:schemeClr val="tx1"/>
                          </a:solidFill>
                          <a:latin typeface="BIZ UDPゴシック" panose="020B0400000000000000" pitchFamily="50" charset="-128"/>
                          <a:ea typeface="BIZ UDPゴシック" panose="020B0400000000000000" pitchFamily="50" charset="-128"/>
                        </a:rPr>
                        <a:t>・穏やかな看取りを希望する本人や家族の心情に配慮した対応の仕組みづくり（人生会議の普及啓発）</a:t>
                      </a:r>
                      <a:endParaRPr kumimoji="1" lang="en-US" altLang="ja-JP" sz="900" u="none"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・情報の適切な管理（国</a:t>
                      </a:r>
                      <a:r>
                        <a:rPr kumimoji="1" lang="en-US" altLang="ja-JP" sz="900" b="0" u="none" dirty="0">
                          <a:solidFill>
                            <a:schemeClr val="tx1"/>
                          </a:solidFill>
                          <a:latin typeface="BIZ UDPゴシック" panose="020B0400000000000000" pitchFamily="50" charset="-128"/>
                          <a:ea typeface="BIZ UDPゴシック" panose="020B0400000000000000" pitchFamily="50" charset="-128"/>
                        </a:rPr>
                        <a:t>CDR※</a:t>
                      </a:r>
                      <a:r>
                        <a:rPr kumimoji="1" lang="ja-JP" altLang="en-US" sz="900" b="0" u="none" dirty="0">
                          <a:solidFill>
                            <a:schemeClr val="tx1"/>
                          </a:solidFill>
                          <a:latin typeface="BIZ UDPゴシック" panose="020B0400000000000000" pitchFamily="50" charset="-128"/>
                          <a:ea typeface="BIZ UDPゴシック" panose="020B0400000000000000" pitchFamily="50" charset="-128"/>
                        </a:rPr>
                        <a:t>検討会を踏まえた対応） </a:t>
                      </a:r>
                      <a:endParaRPr kumimoji="1" lang="en-US" altLang="ja-JP" sz="900" b="0" u="none"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900" dirty="0">
                          <a:solidFill>
                            <a:schemeClr val="tx1"/>
                          </a:solidFill>
                          <a:latin typeface="BIZ UDPゴシック" panose="020B0400000000000000" pitchFamily="50" charset="-128"/>
                          <a:ea typeface="BIZ UDPゴシック" panose="020B0400000000000000" pitchFamily="50" charset="-128"/>
                        </a:rPr>
                        <a:t>・府域全体での身元確認体制の整備</a:t>
                      </a:r>
                      <a:endParaRPr kumimoji="1" lang="en-US" altLang="ja-JP" sz="900" dirty="0">
                        <a:solidFill>
                          <a:schemeClr val="tx1"/>
                        </a:solidFill>
                        <a:latin typeface="BIZ UDPゴシック" panose="020B0400000000000000" pitchFamily="50" charset="-128"/>
                        <a:ea typeface="BIZ UDPゴシック" panose="020B0400000000000000" pitchFamily="50" charset="-128"/>
                      </a:endParaRPr>
                    </a:p>
                    <a:p>
                      <a:pPr marL="0" indent="0">
                        <a:spcBef>
                          <a:spcPts val="200"/>
                        </a:spcBef>
                        <a:buNone/>
                      </a:pP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a:t>
                      </a: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CDR…Child</a:t>
                      </a:r>
                      <a:r>
                        <a:rPr kumimoji="1" lang="ja-JP" altLang="en-US" sz="700" dirty="0">
                          <a:solidFill>
                            <a:schemeClr val="tx1"/>
                          </a:solidFill>
                          <a:latin typeface="BIZ UDPゴシック" panose="020B0400000000000000" pitchFamily="50" charset="-128"/>
                          <a:ea typeface="BIZ UDPゴシック" panose="020B0400000000000000" pitchFamily="50" charset="-128"/>
                        </a:rPr>
                        <a:t>　</a:t>
                      </a:r>
                      <a:r>
                        <a:rPr kumimoji="1" lang="en-US" altLang="ja-JP" sz="700" dirty="0">
                          <a:solidFill>
                            <a:schemeClr val="tx1"/>
                          </a:solidFill>
                          <a:latin typeface="BIZ UDPゴシック" panose="020B0400000000000000" pitchFamily="50" charset="-128"/>
                          <a:ea typeface="BIZ UDPゴシック" panose="020B0400000000000000" pitchFamily="50" charset="-128"/>
                        </a:rPr>
                        <a:t>Death Review</a:t>
                      </a:r>
                      <a:r>
                        <a:rPr kumimoji="1" lang="ja-JP" altLang="en-US" sz="700">
                          <a:solidFill>
                            <a:schemeClr val="tx1"/>
                          </a:solidFill>
                          <a:latin typeface="BIZ UDPゴシック" panose="020B0400000000000000" pitchFamily="50" charset="-128"/>
                          <a:ea typeface="BIZ UDPゴシック" panose="020B0400000000000000" pitchFamily="50" charset="-128"/>
                        </a:rPr>
                        <a:t>：予防のためのこども</a:t>
                      </a:r>
                      <a:r>
                        <a:rPr kumimoji="1" lang="ja-JP" altLang="en-US" sz="700" dirty="0">
                          <a:solidFill>
                            <a:schemeClr val="tx1"/>
                          </a:solidFill>
                          <a:latin typeface="BIZ UDPゴシック" panose="020B0400000000000000" pitchFamily="50" charset="-128"/>
                          <a:ea typeface="BIZ UDPゴシック" panose="020B0400000000000000" pitchFamily="50" charset="-128"/>
                        </a:rPr>
                        <a:t>の死亡検証</a:t>
                      </a:r>
                    </a:p>
                  </a:txBody>
                  <a:tcPr marL="18000" marR="36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021076"/>
                  </a:ext>
                </a:extLst>
              </a:tr>
            </a:tbl>
          </a:graphicData>
        </a:graphic>
      </p:graphicFrame>
      <p:sp>
        <p:nvSpPr>
          <p:cNvPr id="35" name="テキスト ボックス 34">
            <a:extLst>
              <a:ext uri="{FF2B5EF4-FFF2-40B4-BE49-F238E27FC236}">
                <a16:creationId xmlns:a16="http://schemas.microsoft.com/office/drawing/2014/main" id="{B6B6DC15-F4F3-4B60-BFFD-FD83E4960B4C}"/>
              </a:ext>
            </a:extLst>
          </p:cNvPr>
          <p:cNvSpPr txBox="1"/>
          <p:nvPr/>
        </p:nvSpPr>
        <p:spPr>
          <a:xfrm>
            <a:off x="0" y="-1890"/>
            <a:ext cx="6858000" cy="369332"/>
          </a:xfrm>
          <a:prstGeom prst="rect">
            <a:avLst/>
          </a:prstGeom>
          <a:solidFill>
            <a:srgbClr val="002060"/>
          </a:solidFill>
        </p:spPr>
        <p:txBody>
          <a:bodyPr wrap="square" rtlCol="0">
            <a:spAutoFit/>
          </a:bodyPr>
          <a:lstStyle/>
          <a:p>
            <a:pPr algn="ctr"/>
            <a:r>
              <a:rPr lang="ja-JP" altLang="en-US" b="1" dirty="0">
                <a:solidFill>
                  <a:schemeClr val="bg1"/>
                </a:solidFill>
                <a:latin typeface="BIZ UDPゴシック" panose="020B0400000000000000" pitchFamily="50" charset="-128"/>
                <a:ea typeface="BIZ UDPゴシック" panose="020B0400000000000000" pitchFamily="50" charset="-128"/>
              </a:rPr>
              <a:t>第２期大阪府死因究明等</a:t>
            </a:r>
            <a:r>
              <a:rPr lang="ja-JP" altLang="en-US" b="1">
                <a:solidFill>
                  <a:schemeClr val="bg1"/>
                </a:solidFill>
                <a:latin typeface="BIZ UDPゴシック" panose="020B0400000000000000" pitchFamily="50" charset="-128"/>
                <a:ea typeface="BIZ UDPゴシック" panose="020B0400000000000000" pitchFamily="50" charset="-128"/>
              </a:rPr>
              <a:t>推進計画の</a:t>
            </a:r>
            <a:r>
              <a:rPr lang="ja-JP" altLang="en-US" b="1" dirty="0">
                <a:solidFill>
                  <a:schemeClr val="bg1"/>
                </a:solidFill>
                <a:latin typeface="BIZ UDPゴシック" panose="020B0400000000000000" pitchFamily="50" charset="-128"/>
                <a:ea typeface="BIZ UDPゴシック" panose="020B0400000000000000" pitchFamily="50" charset="-128"/>
              </a:rPr>
              <a:t>概要</a:t>
            </a:r>
          </a:p>
        </p:txBody>
      </p:sp>
      <p:grpSp>
        <p:nvGrpSpPr>
          <p:cNvPr id="13" name="グループ化 12">
            <a:extLst>
              <a:ext uri="{FF2B5EF4-FFF2-40B4-BE49-F238E27FC236}">
                <a16:creationId xmlns:a16="http://schemas.microsoft.com/office/drawing/2014/main" id="{2DFF6F94-822D-44C3-BAC4-E745E3640FEB}"/>
              </a:ext>
            </a:extLst>
          </p:cNvPr>
          <p:cNvGrpSpPr/>
          <p:nvPr/>
        </p:nvGrpSpPr>
        <p:grpSpPr>
          <a:xfrm>
            <a:off x="152121" y="2253248"/>
            <a:ext cx="3472184" cy="2172531"/>
            <a:chOff x="127465" y="2259327"/>
            <a:chExt cx="3472184" cy="2069678"/>
          </a:xfrm>
        </p:grpSpPr>
        <p:pic>
          <p:nvPicPr>
            <p:cNvPr id="9" name="図 8">
              <a:extLst>
                <a:ext uri="{FF2B5EF4-FFF2-40B4-BE49-F238E27FC236}">
                  <a16:creationId xmlns:a16="http://schemas.microsoft.com/office/drawing/2014/main" id="{CF3EFF61-9C58-4379-A197-70C59265D2AD}"/>
                </a:ext>
              </a:extLst>
            </p:cNvPr>
            <p:cNvPicPr>
              <a:picLocks noChangeAspect="1"/>
            </p:cNvPicPr>
            <p:nvPr/>
          </p:nvPicPr>
          <p:blipFill>
            <a:blip r:embed="rId3"/>
            <a:stretch>
              <a:fillRect/>
            </a:stretch>
          </p:blipFill>
          <p:spPr>
            <a:xfrm>
              <a:off x="127465" y="2413809"/>
              <a:ext cx="3426405" cy="1915196"/>
            </a:xfrm>
            <a:prstGeom prst="rect">
              <a:avLst/>
            </a:prstGeom>
          </p:spPr>
        </p:pic>
        <p:sp>
          <p:nvSpPr>
            <p:cNvPr id="11" name="テキスト ボックス 10">
              <a:extLst>
                <a:ext uri="{FF2B5EF4-FFF2-40B4-BE49-F238E27FC236}">
                  <a16:creationId xmlns:a16="http://schemas.microsoft.com/office/drawing/2014/main" id="{8AEECA53-8B53-4DDE-84AA-965764FEAA7A}"/>
                </a:ext>
              </a:extLst>
            </p:cNvPr>
            <p:cNvSpPr txBox="1"/>
            <p:nvPr/>
          </p:nvSpPr>
          <p:spPr>
            <a:xfrm>
              <a:off x="2396232" y="2443034"/>
              <a:ext cx="504056" cy="169277"/>
            </a:xfrm>
            <a:prstGeom prst="rect">
              <a:avLst/>
            </a:prstGeom>
            <a:noFill/>
          </p:spPr>
          <p:txBody>
            <a:bodyPr wrap="square" rtlCol="0">
              <a:spAutoFit/>
            </a:bodyPr>
            <a:lstStyle/>
            <a:p>
              <a:r>
                <a:rPr kumimoji="1" lang="ja-JP" altLang="en-US" sz="500" dirty="0">
                  <a:latin typeface="BIZ UDPゴシック" panose="020B0400000000000000" pitchFamily="50" charset="-128"/>
                  <a:ea typeface="BIZ UDPゴシック" panose="020B0400000000000000" pitchFamily="50" charset="-128"/>
                </a:rPr>
                <a:t>推計値</a:t>
              </a:r>
            </a:p>
          </p:txBody>
        </p:sp>
        <p:sp>
          <p:nvSpPr>
            <p:cNvPr id="27" name="テキスト ボックス 26">
              <a:extLst>
                <a:ext uri="{FF2B5EF4-FFF2-40B4-BE49-F238E27FC236}">
                  <a16:creationId xmlns:a16="http://schemas.microsoft.com/office/drawing/2014/main" id="{3E1640DD-74AB-4AB7-A9A3-60909649C1E2}"/>
                </a:ext>
              </a:extLst>
            </p:cNvPr>
            <p:cNvSpPr txBox="1"/>
            <p:nvPr/>
          </p:nvSpPr>
          <p:spPr>
            <a:xfrm>
              <a:off x="3095593" y="2449648"/>
              <a:ext cx="504056" cy="169277"/>
            </a:xfrm>
            <a:prstGeom prst="rect">
              <a:avLst/>
            </a:prstGeom>
            <a:noFill/>
          </p:spPr>
          <p:txBody>
            <a:bodyPr wrap="square" rtlCol="0">
              <a:spAutoFit/>
            </a:bodyPr>
            <a:lstStyle/>
            <a:p>
              <a:r>
                <a:rPr lang="ja-JP" altLang="en-US" sz="500" dirty="0">
                  <a:latin typeface="BIZ UDPゴシック" panose="020B0400000000000000" pitchFamily="50" charset="-128"/>
                  <a:ea typeface="BIZ UDPゴシック" panose="020B0400000000000000" pitchFamily="50" charset="-128"/>
                </a:rPr>
                <a:t>死体取扱数</a:t>
              </a:r>
              <a:endParaRPr kumimoji="1" lang="ja-JP" altLang="en-US" sz="500"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A96F8CA3-EB96-4D93-AF85-5AD086222761}"/>
                </a:ext>
              </a:extLst>
            </p:cNvPr>
            <p:cNvSpPr txBox="1"/>
            <p:nvPr/>
          </p:nvSpPr>
          <p:spPr>
            <a:xfrm>
              <a:off x="133404" y="2259327"/>
              <a:ext cx="1440160" cy="200055"/>
            </a:xfrm>
            <a:prstGeom prst="rect">
              <a:avLst/>
            </a:prstGeom>
            <a:noFill/>
          </p:spPr>
          <p:txBody>
            <a:bodyPr wrap="square" rtlCol="0">
              <a:spAutoFit/>
            </a:bodyPr>
            <a:lstStyle/>
            <a:p>
              <a:r>
                <a:rPr kumimoji="1" lang="ja-JP" altLang="en-US" sz="700" b="1" dirty="0">
                  <a:latin typeface="BIZ UDPゴシック" panose="020B0400000000000000" pitchFamily="50" charset="-128"/>
                  <a:ea typeface="BIZ UDPゴシック" panose="020B0400000000000000" pitchFamily="50" charset="-128"/>
                </a:rPr>
                <a:t>府内死亡者数と死体取扱数</a:t>
              </a:r>
            </a:p>
          </p:txBody>
        </p:sp>
      </p:grpSp>
    </p:spTree>
    <p:extLst>
      <p:ext uri="{BB962C8B-B14F-4D97-AF65-F5344CB8AC3E}">
        <p14:creationId xmlns:p14="http://schemas.microsoft.com/office/powerpoint/2010/main" val="366028696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x5bfe__x8c61__x30e6__x30fc__x30b6__x30fc_ xmlns="593365d6-ff8f-42ea-b041-1cf5a6bd90ad"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E8746D7FFC1F654FAD61CA2012E0EF5D" ma:contentTypeVersion="2" ma:contentTypeDescription="新しいドキュメントを作成します。" ma:contentTypeScope="" ma:versionID="d768b147d438f47c1093bbb282a1436b">
  <xsd:schema xmlns:xsd="http://www.w3.org/2001/XMLSchema" xmlns:xs="http://www.w3.org/2001/XMLSchema" xmlns:p="http://schemas.microsoft.com/office/2006/metadata/properties" xmlns:ns2="593365d6-ff8f-42ea-b041-1cf5a6bd90ad" xmlns:ns3="37ef2d1b-1235-44d9-8c81-ea4e54386f8b" targetNamespace="http://schemas.microsoft.com/office/2006/metadata/properties" ma:root="true" ma:fieldsID="d1bb835cc652d21d17a3641e173e7e6b" ns2:_="" ns3:_="">
    <xsd:import namespace="593365d6-ff8f-42ea-b041-1cf5a6bd90ad"/>
    <xsd:import namespace="37ef2d1b-1235-44d9-8c81-ea4e54386f8b"/>
    <xsd:element name="properties">
      <xsd:complexType>
        <xsd:sequence>
          <xsd:element name="documentManagement">
            <xsd:complexType>
              <xsd:all>
                <xsd:element ref="ns2:_x5bfe__x8c61__x30e6__x30fc__x30b6__x30fc_"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3365d6-ff8f-42ea-b041-1cf5a6bd90ad" elementFormDefault="qualified">
    <xsd:import namespace="http://schemas.microsoft.com/office/2006/documentManagement/types"/>
    <xsd:import namespace="http://schemas.microsoft.com/office/infopath/2007/PartnerControls"/>
    <xsd:element name="_x5bfe__x8c61__x30e6__x30fc__x30b6__x30fc_" ma:index="8" nillable="true" ma:displayName="対象ユーザー" ma:internalName="_x5bfe__x8c61__x30e6__x30fc__x30b6__x30fc_">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7ef2d1b-1235-44d9-8c81-ea4e54386f8b" elementFormDefault="qualified">
    <xsd:import namespace="http://schemas.microsoft.com/office/2006/documentManagement/types"/>
    <xsd:import namespace="http://schemas.microsoft.com/office/infopath/2007/PartnerControls"/>
    <xsd:element name="SharedWithUsers" ma:index="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6C10886-5F67-4D14-A95A-CA8BF384C546}">
  <ds:schemaRef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593365d6-ff8f-42ea-b041-1cf5a6bd90ad"/>
    <ds:schemaRef ds:uri="37ef2d1b-1235-44d9-8c81-ea4e54386f8b"/>
    <ds:schemaRef ds:uri="http://www.w3.org/XML/1998/namespace"/>
    <ds:schemaRef ds:uri="http://purl.org/dc/terms/"/>
  </ds:schemaRefs>
</ds:datastoreItem>
</file>

<file path=customXml/itemProps2.xml><?xml version="1.0" encoding="utf-8"?>
<ds:datastoreItem xmlns:ds="http://schemas.openxmlformats.org/officeDocument/2006/customXml" ds:itemID="{0086A0FF-B647-4965-913B-8EAF7BA1EDBB}">
  <ds:schemaRefs>
    <ds:schemaRef ds:uri="http://schemas.microsoft.com/sharepoint/v3/contenttype/forms"/>
  </ds:schemaRefs>
</ds:datastoreItem>
</file>

<file path=customXml/itemProps3.xml><?xml version="1.0" encoding="utf-8"?>
<ds:datastoreItem xmlns:ds="http://schemas.openxmlformats.org/officeDocument/2006/customXml" ds:itemID="{EFE641A1-DB53-434A-8356-3EFC5C34AB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3365d6-ff8f-42ea-b041-1cf5a6bd90ad"/>
    <ds:schemaRef ds:uri="37ef2d1b-1235-44d9-8c81-ea4e54386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859</Words>
  <Application>Microsoft Office PowerPoint</Application>
  <PresentationFormat>A4 210 x 297 mm</PresentationFormat>
  <Paragraphs>60</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HG丸ｺﾞｼｯｸM-PRO</vt:lpstr>
      <vt:lpstr>Meiryo UI</vt:lpstr>
      <vt:lpstr>游ゴシック</vt:lpstr>
      <vt:lpstr>游ゴシック Light</vt:lpstr>
      <vt:lpstr>Arial</vt:lpstr>
      <vt:lpstr>Calibri</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2022-06-07T09:44:02Z</dcterms:created>
  <dcterms:modified xsi:type="dcterms:W3CDTF">2026-03-26T05:46:59Z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ies>
</file>