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drawings/drawing4.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88" r:id="rId1"/>
  </p:sldMasterIdLst>
  <p:notesMasterIdLst>
    <p:notesMasterId r:id="rId26"/>
  </p:notesMasterIdLst>
  <p:handoutMasterIdLst>
    <p:handoutMasterId r:id="rId27"/>
  </p:handoutMasterIdLst>
  <p:sldIdLst>
    <p:sldId id="256" r:id="rId2"/>
    <p:sldId id="444" r:id="rId3"/>
    <p:sldId id="464" r:id="rId4"/>
    <p:sldId id="486" r:id="rId5"/>
    <p:sldId id="489" r:id="rId6"/>
    <p:sldId id="490" r:id="rId7"/>
    <p:sldId id="509" r:id="rId8"/>
    <p:sldId id="739" r:id="rId9"/>
    <p:sldId id="741" r:id="rId10"/>
    <p:sldId id="742" r:id="rId11"/>
    <p:sldId id="743" r:id="rId12"/>
    <p:sldId id="483" r:id="rId13"/>
    <p:sldId id="496" r:id="rId14"/>
    <p:sldId id="488" r:id="rId15"/>
    <p:sldId id="482" r:id="rId16"/>
    <p:sldId id="737" r:id="rId17"/>
    <p:sldId id="738" r:id="rId18"/>
    <p:sldId id="731" r:id="rId19"/>
    <p:sldId id="734" r:id="rId20"/>
    <p:sldId id="736" r:id="rId21"/>
    <p:sldId id="388" r:id="rId22"/>
    <p:sldId id="405" r:id="rId23"/>
    <p:sldId id="409" r:id="rId24"/>
    <p:sldId id="473" r:id="rId25"/>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FF7C80"/>
    <a:srgbClr val="BCE292"/>
    <a:srgbClr val="CCFFCC"/>
    <a:srgbClr val="ECF3FB"/>
    <a:srgbClr val="D5D7E0"/>
    <a:srgbClr val="EBECF0"/>
    <a:srgbClr val="4D577D"/>
    <a:srgbClr val="EAECF0"/>
    <a:srgbClr val="EDF1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8741" autoAdjust="0"/>
  </p:normalViewPr>
  <p:slideViewPr>
    <p:cSldViewPr>
      <p:cViewPr varScale="1">
        <p:scale>
          <a:sx n="93" d="100"/>
          <a:sy n="93" d="100"/>
        </p:scale>
        <p:origin x="1162" y="86"/>
      </p:cViewPr>
      <p:guideLst>
        <p:guide orient="horz" pos="2160"/>
        <p:guide pos="2880"/>
      </p:guideLst>
    </p:cSldViewPr>
  </p:slideViewPr>
  <p:notesTextViewPr>
    <p:cViewPr>
      <p:scale>
        <a:sx n="1" d="1"/>
        <a:sy n="1" d="1"/>
      </p:scale>
      <p:origin x="0" y="0"/>
    </p:cViewPr>
  </p:notesTextViewPr>
  <p:sorterViewPr>
    <p:cViewPr>
      <p:scale>
        <a:sx n="100" d="100"/>
        <a:sy n="100" d="100"/>
      </p:scale>
      <p:origin x="0" y="13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D:\takeuchishi\Desktop\&#23529;&#26619;&#20250;&#36039;&#26009;&#20316;&#25104;\&#25163;&#25345;&#12385;&#65288;&#20844;&#38283;&#12375;&#12394;&#12356;&#65289;\&#12464;&#12521;&#12501;.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3.xml"/><Relationship Id="rId4"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4.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580927384076991E-2"/>
          <c:y val="0.14351851851851852"/>
          <c:w val="0.90286351706036749"/>
          <c:h val="0.76049659653979518"/>
        </c:manualLayout>
      </c:layout>
      <c:lineChart>
        <c:grouping val="stacked"/>
        <c:varyColors val="0"/>
        <c:ser>
          <c:idx val="0"/>
          <c:order val="0"/>
          <c:spPr>
            <a:ln w="28575" cap="rnd">
              <a:solidFill>
                <a:schemeClr val="accent1"/>
              </a:solidFill>
              <a:round/>
            </a:ln>
            <a:effectLst/>
          </c:spPr>
          <c:marker>
            <c:symbol val="circle"/>
            <c:size val="10"/>
            <c:spPr>
              <a:solidFill>
                <a:schemeClr val="accent1"/>
              </a:solidFill>
              <a:ln w="9525">
                <a:solidFill>
                  <a:schemeClr val="tx1">
                    <a:alpha val="97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ea"/>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入力!$B$3:$K$3</c:f>
              <c:strCache>
                <c:ptCount val="10"/>
                <c:pt idx="0">
                  <c:v>平成27年度</c:v>
                </c:pt>
                <c:pt idx="1">
                  <c:v>平成28年度</c:v>
                </c:pt>
                <c:pt idx="2">
                  <c:v>平成29年度</c:v>
                </c:pt>
                <c:pt idx="3">
                  <c:v>平成30年度</c:v>
                </c:pt>
                <c:pt idx="4">
                  <c:v>令和元年度</c:v>
                </c:pt>
                <c:pt idx="5">
                  <c:v>令和２年度</c:v>
                </c:pt>
                <c:pt idx="6">
                  <c:v>令和３年度</c:v>
                </c:pt>
                <c:pt idx="7">
                  <c:v>令和４年度</c:v>
                </c:pt>
                <c:pt idx="8">
                  <c:v>令和５年度</c:v>
                </c:pt>
                <c:pt idx="9">
                  <c:v>令和6年度</c:v>
                </c:pt>
              </c:strCache>
            </c:strRef>
          </c:cat>
          <c:val>
            <c:numRef>
              <c:f>入力!$B$4:$K$4</c:f>
              <c:numCache>
                <c:formatCode>General</c:formatCode>
                <c:ptCount val="10"/>
                <c:pt idx="0">
                  <c:v>44.3</c:v>
                </c:pt>
                <c:pt idx="1">
                  <c:v>36.799999999999997</c:v>
                </c:pt>
                <c:pt idx="2">
                  <c:v>32.9</c:v>
                </c:pt>
                <c:pt idx="3">
                  <c:v>31.1</c:v>
                </c:pt>
                <c:pt idx="4">
                  <c:v>32.5</c:v>
                </c:pt>
                <c:pt idx="5">
                  <c:v>37.1</c:v>
                </c:pt>
                <c:pt idx="6">
                  <c:v>29.7</c:v>
                </c:pt>
                <c:pt idx="7">
                  <c:v>30.2</c:v>
                </c:pt>
                <c:pt idx="8">
                  <c:v>29.5</c:v>
                </c:pt>
                <c:pt idx="9">
                  <c:v>25.3</c:v>
                </c:pt>
              </c:numCache>
            </c:numRef>
          </c:val>
          <c:smooth val="0"/>
          <c:extLst>
            <c:ext xmlns:c16="http://schemas.microsoft.com/office/drawing/2014/chart" uri="{C3380CC4-5D6E-409C-BE32-E72D297353CC}">
              <c16:uniqueId val="{00000000-B732-4236-837B-33F84F16992B}"/>
            </c:ext>
          </c:extLst>
        </c:ser>
        <c:dLbls>
          <c:showLegendKey val="0"/>
          <c:showVal val="0"/>
          <c:showCatName val="0"/>
          <c:showSerName val="0"/>
          <c:showPercent val="0"/>
          <c:showBubbleSize val="0"/>
        </c:dLbls>
        <c:marker val="1"/>
        <c:smooth val="0"/>
        <c:axId val="767875215"/>
        <c:axId val="767874383"/>
      </c:lineChart>
      <c:catAx>
        <c:axId val="767875215"/>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767874383"/>
        <c:crosses val="autoZero"/>
        <c:auto val="1"/>
        <c:lblAlgn val="ctr"/>
        <c:lblOffset val="100"/>
        <c:noMultiLvlLbl val="0"/>
      </c:catAx>
      <c:valAx>
        <c:axId val="76787438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12700">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ea"/>
                <a:ea typeface="+mn-ea"/>
                <a:cs typeface="+mn-cs"/>
              </a:defRPr>
            </a:pPr>
            <a:endParaRPr lang="ja-JP"/>
          </a:p>
        </c:txPr>
        <c:crossAx val="767875215"/>
        <c:crosses val="autoZero"/>
        <c:crossBetween val="between"/>
        <c:majorUnit val="10"/>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2108205786031379E-2"/>
          <c:y val="9.1589592255371222E-2"/>
          <c:w val="0.86683814523184599"/>
          <c:h val="0.78018476437251405"/>
        </c:manualLayout>
      </c:layout>
      <c:barChart>
        <c:barDir val="col"/>
        <c:grouping val="clustered"/>
        <c:varyColors val="0"/>
        <c:ser>
          <c:idx val="1"/>
          <c:order val="0"/>
          <c:tx>
            <c:strRef>
              <c:f>入力!$A$17</c:f>
              <c:strCache>
                <c:ptCount val="1"/>
                <c:pt idx="0">
                  <c:v>旧プラン分</c:v>
                </c:pt>
              </c:strCache>
            </c:strRef>
          </c:tx>
          <c:spPr>
            <a:solidFill>
              <a:srgbClr val="D2DA7A">
                <a:lumMod val="20000"/>
                <a:lumOff val="80000"/>
              </a:srgbClr>
            </a:solidFill>
            <a:ln>
              <a:solidFill>
                <a:sysClr val="windowText" lastClr="000000"/>
              </a:solidFill>
            </a:ln>
            <a:effectLst/>
          </c:spPr>
          <c:invertIfNegative val="0"/>
          <c:dLbls>
            <c:dLbl>
              <c:idx val="5"/>
              <c:layout>
                <c:manualLayout>
                  <c:x val="-1.490900284245422E-3"/>
                  <c:y val="-2.720525357010044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D20-4095-87F2-3ABDD9034FC2}"/>
                </c:ext>
              </c:extLst>
            </c:dLbl>
            <c:dLbl>
              <c:idx val="6"/>
              <c:layout>
                <c:manualLayout>
                  <c:x val="6.1073870591448083E-5"/>
                  <c:y val="1.862378731487845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D20-4095-87F2-3ABDD9034FC2}"/>
                </c:ext>
              </c:extLst>
            </c:dLbl>
            <c:dLbl>
              <c:idx val="7"/>
              <c:layout>
                <c:manualLayout>
                  <c:x val="-1.6399903126699641E-2"/>
                  <c:y val="-1.632315214206026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D20-4095-87F2-3ABDD9034FC2}"/>
                </c:ext>
              </c:extLst>
            </c:dLbl>
            <c:dLbl>
              <c:idx val="8"/>
              <c:layout>
                <c:manualLayout>
                  <c:x val="0"/>
                  <c:y val="-3.264630428412055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D20-4095-87F2-3ABDD9034FC2}"/>
                </c:ext>
              </c:extLst>
            </c:dLbl>
            <c:dLbl>
              <c:idx val="9"/>
              <c:layout>
                <c:manualLayout>
                  <c:x val="2.1949456602064508E-2"/>
                  <c:y val="-4.141496451749450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D20-4095-87F2-3ABDD9034FC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入力!$B$15:$K$15</c:f>
              <c:strCache>
                <c:ptCount val="10"/>
                <c:pt idx="0">
                  <c:v>平成27年度</c:v>
                </c:pt>
                <c:pt idx="1">
                  <c:v>平成28年度</c:v>
                </c:pt>
                <c:pt idx="2">
                  <c:v>平成29年度</c:v>
                </c:pt>
                <c:pt idx="3">
                  <c:v>平成30年度</c:v>
                </c:pt>
                <c:pt idx="4">
                  <c:v>令和元年度</c:v>
                </c:pt>
                <c:pt idx="5">
                  <c:v>令和２年度</c:v>
                </c:pt>
                <c:pt idx="6">
                  <c:v>令和３年度</c:v>
                </c:pt>
                <c:pt idx="7">
                  <c:v>令和４年度</c:v>
                </c:pt>
                <c:pt idx="8">
                  <c:v>令和５年度</c:v>
                </c:pt>
                <c:pt idx="9">
                  <c:v>令和6年度</c:v>
                </c:pt>
              </c:strCache>
            </c:strRef>
          </c:cat>
          <c:val>
            <c:numRef>
              <c:f>入力!$B$17:$K$17</c:f>
              <c:numCache>
                <c:formatCode>General</c:formatCode>
                <c:ptCount val="10"/>
                <c:pt idx="0">
                  <c:v>7.8</c:v>
                </c:pt>
                <c:pt idx="1">
                  <c:v>9</c:v>
                </c:pt>
                <c:pt idx="2">
                  <c:v>8.6</c:v>
                </c:pt>
                <c:pt idx="3">
                  <c:v>9</c:v>
                </c:pt>
                <c:pt idx="4">
                  <c:v>8.4</c:v>
                </c:pt>
                <c:pt idx="5">
                  <c:v>7.4</c:v>
                </c:pt>
                <c:pt idx="6">
                  <c:v>7.3</c:v>
                </c:pt>
                <c:pt idx="7">
                  <c:v>6.8</c:v>
                </c:pt>
                <c:pt idx="8">
                  <c:v>7.6</c:v>
                </c:pt>
                <c:pt idx="9">
                  <c:v>7.3</c:v>
                </c:pt>
              </c:numCache>
            </c:numRef>
          </c:val>
          <c:extLst>
            <c:ext xmlns:c16="http://schemas.microsoft.com/office/drawing/2014/chart" uri="{C3380CC4-5D6E-409C-BE32-E72D297353CC}">
              <c16:uniqueId val="{00000002-DD20-4095-87F2-3ABDD9034FC2}"/>
            </c:ext>
          </c:extLst>
        </c:ser>
        <c:ser>
          <c:idx val="0"/>
          <c:order val="1"/>
          <c:tx>
            <c:strRef>
              <c:f>入力!$A$16</c:f>
              <c:strCache>
                <c:ptCount val="1"/>
                <c:pt idx="0">
                  <c:v>新プラン分</c:v>
                </c:pt>
              </c:strCache>
            </c:strRef>
          </c:tx>
          <c:spPr>
            <a:solidFill>
              <a:schemeClr val="accent1"/>
            </a:solidFill>
            <a:ln>
              <a:solidFill>
                <a:sysClr val="windowText" lastClr="000000"/>
              </a:solidFill>
            </a:ln>
            <a:effectLst/>
          </c:spPr>
          <c:invertIfNegative val="0"/>
          <c:dLbls>
            <c:dLbl>
              <c:idx val="0"/>
              <c:layout>
                <c:manualLayout>
                  <c:x val="4.4444444444444446E-2"/>
                  <c:y val="6.502806940799066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D20-4095-87F2-3ABDD9034FC2}"/>
                </c:ext>
              </c:extLst>
            </c:dLbl>
            <c:dLbl>
              <c:idx val="1"/>
              <c:layout>
                <c:manualLayout>
                  <c:x val="3.888888888888889E-2"/>
                  <c:y val="9.292067658209390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D20-4095-87F2-3ABDD9034FC2}"/>
                </c:ext>
              </c:extLst>
            </c:dLbl>
            <c:dLbl>
              <c:idx val="2"/>
              <c:layout>
                <c:manualLayout>
                  <c:x val="3.6111111111111108E-2"/>
                  <c:y val="0.134734981044036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D20-4095-87F2-3ABDD9034FC2}"/>
                </c:ext>
              </c:extLst>
            </c:dLbl>
            <c:dLbl>
              <c:idx val="3"/>
              <c:layout>
                <c:manualLayout>
                  <c:x val="4.1666666666666567E-2"/>
                  <c:y val="0.1626111840186643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D20-4095-87F2-3ABDD9034FC2}"/>
                </c:ext>
              </c:extLst>
            </c:dLbl>
            <c:dLbl>
              <c:idx val="4"/>
              <c:layout>
                <c:manualLayout>
                  <c:x val="3.888888888888889E-2"/>
                  <c:y val="0.195149825021872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D20-4095-87F2-3ABDD9034FC2}"/>
                </c:ext>
              </c:extLst>
            </c:dLbl>
            <c:dLbl>
              <c:idx val="5"/>
              <c:layout>
                <c:manualLayout>
                  <c:x val="3.3333333333333229E-2"/>
                  <c:y val="0.2787623942840478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D20-4095-87F2-3ABDD9034FC2}"/>
                </c:ext>
              </c:extLst>
            </c:dLbl>
            <c:dLbl>
              <c:idx val="6"/>
              <c:layout>
                <c:manualLayout>
                  <c:x val="4.1666666666666664E-2"/>
                  <c:y val="0.2927004957713619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D20-4095-87F2-3ABDD9034FC2}"/>
                </c:ext>
              </c:extLst>
            </c:dLbl>
            <c:dLbl>
              <c:idx val="7"/>
              <c:layout>
                <c:manualLayout>
                  <c:x val="3.6111111111111108E-2"/>
                  <c:y val="0.3066385972586759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D20-4095-87F2-3ABDD9034FC2}"/>
                </c:ext>
              </c:extLst>
            </c:dLbl>
            <c:dLbl>
              <c:idx val="8"/>
              <c:layout>
                <c:manualLayout>
                  <c:x val="3.876340739038097E-2"/>
                  <c:y val="0.364775965807923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D20-4095-87F2-3ABDD9034FC2}"/>
                </c:ext>
              </c:extLst>
            </c:dLbl>
            <c:dLbl>
              <c:idx val="9"/>
              <c:layout>
                <c:manualLayout>
                  <c:x val="3.5781606821890237E-2"/>
                  <c:y val="0.3304883492966049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DD20-4095-87F2-3ABDD9034FC2}"/>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入力!$B$15:$K$15</c:f>
              <c:strCache>
                <c:ptCount val="10"/>
                <c:pt idx="0">
                  <c:v>平成27年度</c:v>
                </c:pt>
                <c:pt idx="1">
                  <c:v>平成28年度</c:v>
                </c:pt>
                <c:pt idx="2">
                  <c:v>平成29年度</c:v>
                </c:pt>
                <c:pt idx="3">
                  <c:v>平成30年度</c:v>
                </c:pt>
                <c:pt idx="4">
                  <c:v>令和元年度</c:v>
                </c:pt>
                <c:pt idx="5">
                  <c:v>令和２年度</c:v>
                </c:pt>
                <c:pt idx="6">
                  <c:v>令和３年度</c:v>
                </c:pt>
                <c:pt idx="7">
                  <c:v>令和４年度</c:v>
                </c:pt>
                <c:pt idx="8">
                  <c:v>令和５年度</c:v>
                </c:pt>
                <c:pt idx="9">
                  <c:v>令和6年度</c:v>
                </c:pt>
              </c:strCache>
            </c:strRef>
          </c:cat>
          <c:val>
            <c:numRef>
              <c:f>入力!$B$16:$K$16</c:f>
              <c:numCache>
                <c:formatCode>General</c:formatCode>
                <c:ptCount val="10"/>
                <c:pt idx="0">
                  <c:v>1.3</c:v>
                </c:pt>
                <c:pt idx="1">
                  <c:v>2</c:v>
                </c:pt>
                <c:pt idx="2">
                  <c:v>2.9</c:v>
                </c:pt>
                <c:pt idx="3">
                  <c:v>3.5</c:v>
                </c:pt>
                <c:pt idx="4">
                  <c:v>4.3</c:v>
                </c:pt>
                <c:pt idx="5">
                  <c:v>6</c:v>
                </c:pt>
                <c:pt idx="6">
                  <c:v>6.3</c:v>
                </c:pt>
                <c:pt idx="7">
                  <c:v>6.6</c:v>
                </c:pt>
                <c:pt idx="8">
                  <c:v>7.5</c:v>
                </c:pt>
                <c:pt idx="9">
                  <c:v>7.2</c:v>
                </c:pt>
              </c:numCache>
            </c:numRef>
          </c:val>
          <c:extLst>
            <c:ext xmlns:c16="http://schemas.microsoft.com/office/drawing/2014/chart" uri="{C3380CC4-5D6E-409C-BE32-E72D297353CC}">
              <c16:uniqueId val="{0000000B-DD20-4095-87F2-3ABDD9034FC2}"/>
            </c:ext>
          </c:extLst>
        </c:ser>
        <c:dLbls>
          <c:showLegendKey val="0"/>
          <c:showVal val="0"/>
          <c:showCatName val="0"/>
          <c:showSerName val="0"/>
          <c:showPercent val="0"/>
          <c:showBubbleSize val="0"/>
        </c:dLbls>
        <c:gapWidth val="219"/>
        <c:overlap val="100"/>
        <c:axId val="1239059807"/>
        <c:axId val="1239056479"/>
      </c:barChart>
      <c:lineChart>
        <c:grouping val="standard"/>
        <c:varyColors val="0"/>
        <c:ser>
          <c:idx val="2"/>
          <c:order val="2"/>
          <c:tx>
            <c:strRef>
              <c:f>入力!$A$18</c:f>
              <c:strCache>
                <c:ptCount val="1"/>
                <c:pt idx="0">
                  <c:v>累積</c:v>
                </c:pt>
              </c:strCache>
            </c:strRef>
          </c:tx>
          <c:spPr>
            <a:ln w="19050" cap="rnd">
              <a:solidFill>
                <a:schemeClr val="tx1"/>
              </a:solidFill>
              <a:round/>
            </a:ln>
            <a:effectLst/>
          </c:spPr>
          <c:marker>
            <c:symbol val="circle"/>
            <c:size val="5"/>
            <c:spPr>
              <a:solidFill>
                <a:schemeClr val="bg1"/>
              </a:solidFill>
              <a:ln w="9525">
                <a:solidFill>
                  <a:schemeClr val="tx1"/>
                </a:solidFill>
              </a:ln>
              <a:effectLst/>
            </c:spPr>
          </c:marker>
          <c:cat>
            <c:strRef>
              <c:f>入力!$B$15:$I$15</c:f>
              <c:strCache>
                <c:ptCount val="8"/>
                <c:pt idx="0">
                  <c:v>平成27年度</c:v>
                </c:pt>
                <c:pt idx="1">
                  <c:v>平成28年度</c:v>
                </c:pt>
                <c:pt idx="2">
                  <c:v>平成29年度</c:v>
                </c:pt>
                <c:pt idx="3">
                  <c:v>平成30年度</c:v>
                </c:pt>
                <c:pt idx="4">
                  <c:v>令和元年度</c:v>
                </c:pt>
                <c:pt idx="5">
                  <c:v>令和２年度</c:v>
                </c:pt>
                <c:pt idx="6">
                  <c:v>令和３年度</c:v>
                </c:pt>
                <c:pt idx="7">
                  <c:v>令和４年度</c:v>
                </c:pt>
              </c:strCache>
            </c:strRef>
          </c:cat>
          <c:val>
            <c:numRef>
              <c:f>入力!$B$18:$K$18</c:f>
              <c:numCache>
                <c:formatCode>General</c:formatCode>
                <c:ptCount val="10"/>
                <c:pt idx="0">
                  <c:v>7.8</c:v>
                </c:pt>
                <c:pt idx="1">
                  <c:v>16.8</c:v>
                </c:pt>
                <c:pt idx="2">
                  <c:v>25.4</c:v>
                </c:pt>
                <c:pt idx="3">
                  <c:v>34.4</c:v>
                </c:pt>
                <c:pt idx="4">
                  <c:v>42.8</c:v>
                </c:pt>
                <c:pt idx="5">
                  <c:v>50.199999999999996</c:v>
                </c:pt>
                <c:pt idx="6">
                  <c:v>57.499999999999993</c:v>
                </c:pt>
                <c:pt idx="7">
                  <c:v>64.3</c:v>
                </c:pt>
                <c:pt idx="8">
                  <c:v>71.899999999999991</c:v>
                </c:pt>
                <c:pt idx="9">
                  <c:v>79.199999999999989</c:v>
                </c:pt>
              </c:numCache>
            </c:numRef>
          </c:val>
          <c:smooth val="0"/>
          <c:extLst>
            <c:ext xmlns:c16="http://schemas.microsoft.com/office/drawing/2014/chart" uri="{C3380CC4-5D6E-409C-BE32-E72D297353CC}">
              <c16:uniqueId val="{0000000C-DD20-4095-87F2-3ABDD9034FC2}"/>
            </c:ext>
          </c:extLst>
        </c:ser>
        <c:dLbls>
          <c:showLegendKey val="0"/>
          <c:showVal val="0"/>
          <c:showCatName val="0"/>
          <c:showSerName val="0"/>
          <c:showPercent val="0"/>
          <c:showBubbleSize val="0"/>
        </c:dLbls>
        <c:marker val="1"/>
        <c:smooth val="0"/>
        <c:axId val="1239058975"/>
        <c:axId val="1239056895"/>
      </c:lineChart>
      <c:catAx>
        <c:axId val="1239059807"/>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1239056479"/>
        <c:crosses val="autoZero"/>
        <c:auto val="1"/>
        <c:lblAlgn val="ctr"/>
        <c:lblOffset val="100"/>
        <c:noMultiLvlLbl val="0"/>
      </c:catAx>
      <c:valAx>
        <c:axId val="123905647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12700">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1239059807"/>
        <c:crosses val="autoZero"/>
        <c:crossBetween val="between"/>
      </c:valAx>
      <c:valAx>
        <c:axId val="1239056895"/>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1239058975"/>
        <c:crosses val="max"/>
        <c:crossBetween val="between"/>
      </c:valAx>
      <c:catAx>
        <c:axId val="1239058975"/>
        <c:scaling>
          <c:orientation val="minMax"/>
        </c:scaling>
        <c:delete val="1"/>
        <c:axPos val="b"/>
        <c:numFmt formatCode="General" sourceLinked="1"/>
        <c:majorTickMark val="out"/>
        <c:minorTickMark val="none"/>
        <c:tickLblPos val="nextTo"/>
        <c:crossAx val="1239056895"/>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7717629046369205E-2"/>
          <c:y val="0.11772305481642868"/>
          <c:w val="0.88172681539807529"/>
          <c:h val="0.63659422576295155"/>
        </c:manualLayout>
      </c:layout>
      <c:barChart>
        <c:barDir val="col"/>
        <c:grouping val="clustered"/>
        <c:varyColors val="0"/>
        <c:ser>
          <c:idx val="1"/>
          <c:order val="1"/>
          <c:tx>
            <c:strRef>
              <c:f>入力!$A$28</c:f>
              <c:strCache>
                <c:ptCount val="1"/>
                <c:pt idx="0">
                  <c:v>各年度新規導入施設分(kL)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入力!$B$26:$J$26</c:f>
              <c:strCache>
                <c:ptCount val="9"/>
                <c:pt idx="0">
                  <c:v>平成27年度</c:v>
                </c:pt>
                <c:pt idx="1">
                  <c:v>平成28年度</c:v>
                </c:pt>
                <c:pt idx="2">
                  <c:v>平成29年度</c:v>
                </c:pt>
                <c:pt idx="3">
                  <c:v>平成30年度</c:v>
                </c:pt>
                <c:pt idx="4">
                  <c:v>令和元年度</c:v>
                </c:pt>
                <c:pt idx="5">
                  <c:v>令和２年度</c:v>
                </c:pt>
                <c:pt idx="6">
                  <c:v>令和３年度</c:v>
                </c:pt>
                <c:pt idx="7">
                  <c:v>令和４年度</c:v>
                </c:pt>
                <c:pt idx="8">
                  <c:v>令和５年度</c:v>
                </c:pt>
              </c:strCache>
            </c:strRef>
          </c:cat>
          <c:val>
            <c:numRef>
              <c:f>入力!$B$28:$K$28</c:f>
              <c:numCache>
                <c:formatCode>General</c:formatCode>
                <c:ptCount val="10"/>
                <c:pt idx="0">
                  <c:v>782</c:v>
                </c:pt>
                <c:pt idx="1">
                  <c:v>770</c:v>
                </c:pt>
                <c:pt idx="2">
                  <c:v>793</c:v>
                </c:pt>
                <c:pt idx="3">
                  <c:v>672</c:v>
                </c:pt>
                <c:pt idx="4">
                  <c:v>798</c:v>
                </c:pt>
                <c:pt idx="5">
                  <c:v>2632</c:v>
                </c:pt>
                <c:pt idx="6">
                  <c:v>1264</c:v>
                </c:pt>
                <c:pt idx="7">
                  <c:v>190</c:v>
                </c:pt>
                <c:pt idx="8">
                  <c:v>1245</c:v>
                </c:pt>
                <c:pt idx="9">
                  <c:v>178</c:v>
                </c:pt>
              </c:numCache>
            </c:numRef>
          </c:val>
          <c:extLst>
            <c:ext xmlns:c16="http://schemas.microsoft.com/office/drawing/2014/chart" uri="{C3380CC4-5D6E-409C-BE32-E72D297353CC}">
              <c16:uniqueId val="{00000000-E32B-4770-8ECE-BC528942BC7A}"/>
            </c:ext>
          </c:extLst>
        </c:ser>
        <c:dLbls>
          <c:showLegendKey val="0"/>
          <c:showVal val="0"/>
          <c:showCatName val="0"/>
          <c:showSerName val="0"/>
          <c:showPercent val="0"/>
          <c:showBubbleSize val="0"/>
        </c:dLbls>
        <c:gapWidth val="219"/>
        <c:axId val="1441692911"/>
        <c:axId val="1441692495"/>
      </c:barChart>
      <c:lineChart>
        <c:grouping val="stacked"/>
        <c:varyColors val="0"/>
        <c:ser>
          <c:idx val="0"/>
          <c:order val="0"/>
          <c:tx>
            <c:strRef>
              <c:f>入力!$A$27</c:f>
              <c:strCache>
                <c:ptCount val="1"/>
                <c:pt idx="0">
                  <c:v>年間合計(kL/年)</c:v>
                </c:pt>
              </c:strCache>
            </c:strRef>
          </c:tx>
          <c:spPr>
            <a:ln w="28575" cap="rnd">
              <a:solidFill>
                <a:schemeClr val="accent1"/>
              </a:solidFill>
              <a:round/>
            </a:ln>
            <a:effectLst/>
          </c:spPr>
          <c:marker>
            <c:symbol val="circle"/>
            <c:size val="10"/>
            <c:spPr>
              <a:solidFill>
                <a:schemeClr val="lt1"/>
              </a:solidFill>
              <a:ln w="9525">
                <a:solidFill>
                  <a:schemeClr val="tx1"/>
                </a:solidFill>
              </a:ln>
              <a:effectLst/>
            </c:spPr>
          </c:marker>
          <c:cat>
            <c:strRef>
              <c:f>入力!$B$26:$K$26</c:f>
              <c:strCache>
                <c:ptCount val="10"/>
                <c:pt idx="0">
                  <c:v>平成27年度</c:v>
                </c:pt>
                <c:pt idx="1">
                  <c:v>平成28年度</c:v>
                </c:pt>
                <c:pt idx="2">
                  <c:v>平成29年度</c:v>
                </c:pt>
                <c:pt idx="3">
                  <c:v>平成30年度</c:v>
                </c:pt>
                <c:pt idx="4">
                  <c:v>令和元年度</c:v>
                </c:pt>
                <c:pt idx="5">
                  <c:v>令和２年度</c:v>
                </c:pt>
                <c:pt idx="6">
                  <c:v>令和３年度</c:v>
                </c:pt>
                <c:pt idx="7">
                  <c:v>令和４年度</c:v>
                </c:pt>
                <c:pt idx="8">
                  <c:v>令和５年度</c:v>
                </c:pt>
                <c:pt idx="9">
                  <c:v>令和6年度</c:v>
                </c:pt>
              </c:strCache>
            </c:strRef>
          </c:cat>
          <c:val>
            <c:numRef>
              <c:f>入力!$B$27:$K$27</c:f>
              <c:numCache>
                <c:formatCode>General</c:formatCode>
                <c:ptCount val="10"/>
                <c:pt idx="0">
                  <c:v>782</c:v>
                </c:pt>
                <c:pt idx="1">
                  <c:v>1580</c:v>
                </c:pt>
                <c:pt idx="2">
                  <c:v>2403</c:v>
                </c:pt>
                <c:pt idx="3">
                  <c:v>3037</c:v>
                </c:pt>
                <c:pt idx="4">
                  <c:v>4008</c:v>
                </c:pt>
                <c:pt idx="5">
                  <c:v>6436</c:v>
                </c:pt>
                <c:pt idx="6">
                  <c:v>6787</c:v>
                </c:pt>
                <c:pt idx="7">
                  <c:v>7216</c:v>
                </c:pt>
                <c:pt idx="8">
                  <c:v>8838</c:v>
                </c:pt>
                <c:pt idx="9">
                  <c:v>8127</c:v>
                </c:pt>
              </c:numCache>
            </c:numRef>
          </c:val>
          <c:smooth val="0"/>
          <c:extLst>
            <c:ext xmlns:c16="http://schemas.microsoft.com/office/drawing/2014/chart" uri="{C3380CC4-5D6E-409C-BE32-E72D297353CC}">
              <c16:uniqueId val="{00000001-E32B-4770-8ECE-BC528942BC7A}"/>
            </c:ext>
          </c:extLst>
        </c:ser>
        <c:dLbls>
          <c:showLegendKey val="0"/>
          <c:showVal val="0"/>
          <c:showCatName val="0"/>
          <c:showSerName val="0"/>
          <c:showPercent val="0"/>
          <c:showBubbleSize val="0"/>
        </c:dLbls>
        <c:marker val="1"/>
        <c:smooth val="0"/>
        <c:axId val="1441692911"/>
        <c:axId val="1441692495"/>
      </c:lineChart>
      <c:catAx>
        <c:axId val="1441692911"/>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1441692495"/>
        <c:crosses val="autoZero"/>
        <c:auto val="1"/>
        <c:lblAlgn val="ctr"/>
        <c:lblOffset val="100"/>
        <c:noMultiLvlLbl val="0"/>
      </c:catAx>
      <c:valAx>
        <c:axId val="14416924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12700">
            <a:solidFill>
              <a:schemeClr val="tx1"/>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14416929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624909365862275E-2"/>
          <c:y val="0.12693414658812646"/>
          <c:w val="0.87781952674263952"/>
          <c:h val="0.7442162116009835"/>
        </c:manualLayout>
      </c:layout>
      <c:barChart>
        <c:barDir val="col"/>
        <c:grouping val="clustered"/>
        <c:varyColors val="0"/>
        <c:ser>
          <c:idx val="1"/>
          <c:order val="1"/>
          <c:tx>
            <c:strRef>
              <c:f>入力!$A$38</c:f>
              <c:strCache>
                <c:ptCount val="1"/>
                <c:pt idx="0">
                  <c:v>各年度新規導入施設分(t-CO2)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入力!$B$36:$J$36</c:f>
              <c:strCache>
                <c:ptCount val="9"/>
                <c:pt idx="0">
                  <c:v>平成27年度</c:v>
                </c:pt>
                <c:pt idx="1">
                  <c:v>平成28年度</c:v>
                </c:pt>
                <c:pt idx="2">
                  <c:v>平成29年度</c:v>
                </c:pt>
                <c:pt idx="3">
                  <c:v>平成30年度</c:v>
                </c:pt>
                <c:pt idx="4">
                  <c:v>令和元年度</c:v>
                </c:pt>
                <c:pt idx="5">
                  <c:v>令和２年度</c:v>
                </c:pt>
                <c:pt idx="6">
                  <c:v>令和３年度</c:v>
                </c:pt>
                <c:pt idx="7">
                  <c:v>令和４年度</c:v>
                </c:pt>
                <c:pt idx="8">
                  <c:v>令和５年度</c:v>
                </c:pt>
              </c:strCache>
            </c:strRef>
          </c:cat>
          <c:val>
            <c:numRef>
              <c:f>入力!$B$38:$K$38</c:f>
              <c:numCache>
                <c:formatCode>General</c:formatCode>
                <c:ptCount val="10"/>
                <c:pt idx="0">
                  <c:v>1296</c:v>
                </c:pt>
                <c:pt idx="1">
                  <c:v>1460</c:v>
                </c:pt>
                <c:pt idx="2">
                  <c:v>1418</c:v>
                </c:pt>
                <c:pt idx="3">
                  <c:v>1367</c:v>
                </c:pt>
                <c:pt idx="4">
                  <c:v>1597</c:v>
                </c:pt>
                <c:pt idx="5">
                  <c:v>5126</c:v>
                </c:pt>
                <c:pt idx="6">
                  <c:v>2068</c:v>
                </c:pt>
                <c:pt idx="7">
                  <c:v>296</c:v>
                </c:pt>
                <c:pt idx="8">
                  <c:v>1889</c:v>
                </c:pt>
                <c:pt idx="9">
                  <c:v>262</c:v>
                </c:pt>
              </c:numCache>
            </c:numRef>
          </c:val>
          <c:extLst>
            <c:ext xmlns:c16="http://schemas.microsoft.com/office/drawing/2014/chart" uri="{C3380CC4-5D6E-409C-BE32-E72D297353CC}">
              <c16:uniqueId val="{00000000-96B3-4C5F-A952-797123AD4ACA}"/>
            </c:ext>
          </c:extLst>
        </c:ser>
        <c:dLbls>
          <c:showLegendKey val="0"/>
          <c:showVal val="0"/>
          <c:showCatName val="0"/>
          <c:showSerName val="0"/>
          <c:showPercent val="0"/>
          <c:showBubbleSize val="0"/>
        </c:dLbls>
        <c:gapWidth val="219"/>
        <c:axId val="1235118719"/>
        <c:axId val="1235116639"/>
      </c:barChart>
      <c:lineChart>
        <c:grouping val="stacked"/>
        <c:varyColors val="0"/>
        <c:ser>
          <c:idx val="0"/>
          <c:order val="0"/>
          <c:tx>
            <c:strRef>
              <c:f>入力!$A$37</c:f>
              <c:strCache>
                <c:ptCount val="1"/>
                <c:pt idx="0">
                  <c:v>年間合計(t-CO2/年)</c:v>
                </c:pt>
              </c:strCache>
            </c:strRef>
          </c:tx>
          <c:spPr>
            <a:ln w="28575" cap="rnd">
              <a:solidFill>
                <a:schemeClr val="accent1"/>
              </a:solidFill>
              <a:round/>
            </a:ln>
            <a:effectLst/>
          </c:spPr>
          <c:marker>
            <c:symbol val="circle"/>
            <c:size val="10"/>
            <c:spPr>
              <a:solidFill>
                <a:schemeClr val="bg1"/>
              </a:solidFill>
              <a:ln w="9525">
                <a:solidFill>
                  <a:schemeClr val="tx1"/>
                </a:solidFill>
              </a:ln>
              <a:effectLst/>
            </c:spPr>
          </c:marker>
          <c:cat>
            <c:strRef>
              <c:f>入力!$B$36:$K$36</c:f>
              <c:strCache>
                <c:ptCount val="10"/>
                <c:pt idx="0">
                  <c:v>平成27年度</c:v>
                </c:pt>
                <c:pt idx="1">
                  <c:v>平成28年度</c:v>
                </c:pt>
                <c:pt idx="2">
                  <c:v>平成29年度</c:v>
                </c:pt>
                <c:pt idx="3">
                  <c:v>平成30年度</c:v>
                </c:pt>
                <c:pt idx="4">
                  <c:v>令和元年度</c:v>
                </c:pt>
                <c:pt idx="5">
                  <c:v>令和２年度</c:v>
                </c:pt>
                <c:pt idx="6">
                  <c:v>令和３年度</c:v>
                </c:pt>
                <c:pt idx="7">
                  <c:v>令和４年度</c:v>
                </c:pt>
                <c:pt idx="8">
                  <c:v>令和５年度</c:v>
                </c:pt>
                <c:pt idx="9">
                  <c:v>令和6年度</c:v>
                </c:pt>
              </c:strCache>
            </c:strRef>
          </c:cat>
          <c:val>
            <c:numRef>
              <c:f>入力!$B$37:$K$37</c:f>
              <c:numCache>
                <c:formatCode>General</c:formatCode>
                <c:ptCount val="10"/>
                <c:pt idx="0">
                  <c:v>1296</c:v>
                </c:pt>
                <c:pt idx="1">
                  <c:v>2801</c:v>
                </c:pt>
                <c:pt idx="2">
                  <c:v>4272</c:v>
                </c:pt>
                <c:pt idx="3">
                  <c:v>5752</c:v>
                </c:pt>
                <c:pt idx="4">
                  <c:v>7695</c:v>
                </c:pt>
                <c:pt idx="5">
                  <c:v>12424</c:v>
                </c:pt>
                <c:pt idx="6">
                  <c:v>12795</c:v>
                </c:pt>
                <c:pt idx="7">
                  <c:v>13391</c:v>
                </c:pt>
                <c:pt idx="8">
                  <c:v>16220</c:v>
                </c:pt>
                <c:pt idx="9">
                  <c:v>14772</c:v>
                </c:pt>
              </c:numCache>
            </c:numRef>
          </c:val>
          <c:smooth val="0"/>
          <c:extLst>
            <c:ext xmlns:c16="http://schemas.microsoft.com/office/drawing/2014/chart" uri="{C3380CC4-5D6E-409C-BE32-E72D297353CC}">
              <c16:uniqueId val="{00000001-96B3-4C5F-A952-797123AD4ACA}"/>
            </c:ext>
          </c:extLst>
        </c:ser>
        <c:dLbls>
          <c:showLegendKey val="0"/>
          <c:showVal val="0"/>
          <c:showCatName val="0"/>
          <c:showSerName val="0"/>
          <c:showPercent val="0"/>
          <c:showBubbleSize val="0"/>
        </c:dLbls>
        <c:marker val="1"/>
        <c:smooth val="0"/>
        <c:axId val="1235118719"/>
        <c:axId val="1235116639"/>
      </c:lineChart>
      <c:catAx>
        <c:axId val="1235118719"/>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1235116639"/>
        <c:crosses val="autoZero"/>
        <c:auto val="1"/>
        <c:lblAlgn val="ctr"/>
        <c:lblOffset val="100"/>
        <c:noMultiLvlLbl val="0"/>
      </c:catAx>
      <c:valAx>
        <c:axId val="12351166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12700">
            <a:solidFill>
              <a:schemeClr val="tx1"/>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1235118719"/>
        <c:crosses val="autoZero"/>
        <c:crossBetween val="between"/>
        <c:majorUnit val="2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0.03056</cdr:y>
    </cdr:from>
    <cdr:to>
      <cdr:x>0.07167</cdr:x>
      <cdr:y>0.12778</cdr:y>
    </cdr:to>
    <cdr:sp macro="" textlink="">
      <cdr:nvSpPr>
        <cdr:cNvPr id="2" name="テキスト ボックス 1">
          <a:extLst xmlns:a="http://schemas.openxmlformats.org/drawingml/2006/main">
            <a:ext uri="{FF2B5EF4-FFF2-40B4-BE49-F238E27FC236}">
              <a16:creationId xmlns:a16="http://schemas.microsoft.com/office/drawing/2014/main" id="{573FE9D6-891B-4EC9-AAF3-F9612A650A63}"/>
            </a:ext>
          </a:extLst>
        </cdr:cNvPr>
        <cdr:cNvSpPr txBox="1"/>
      </cdr:nvSpPr>
      <cdr:spPr>
        <a:xfrm xmlns:a="http://schemas.openxmlformats.org/drawingml/2006/main">
          <a:off x="0" y="83820"/>
          <a:ext cx="327660" cy="266700"/>
        </a:xfrm>
        <a:prstGeom xmlns:a="http://schemas.openxmlformats.org/drawingml/2006/main" prst="rect">
          <a:avLst/>
        </a:prstGeom>
      </cdr:spPr>
      <cdr:txBody>
        <a:bodyPr xmlns:a="http://schemas.openxmlformats.org/drawingml/2006/main" vertOverflow="clip" wrap="none" lIns="0" rtlCol="0" anchor="ctr" anchorCtr="0"/>
        <a:lstStyle xmlns:a="http://schemas.openxmlformats.org/drawingml/2006/main"/>
        <a:p xmlns:a="http://schemas.openxmlformats.org/drawingml/2006/main">
          <a:pPr algn="l"/>
          <a:r>
            <a:rPr lang="ja-JP" altLang="en-US" sz="1400" dirty="0"/>
            <a:t>（％）</a:t>
          </a:r>
        </a:p>
      </cdr:txBody>
    </cdr:sp>
  </cdr:relSizeAnchor>
</c:userShapes>
</file>

<file path=ppt/drawings/drawing2.xml><?xml version="1.0" encoding="utf-8"?>
<c:userShapes xmlns:c="http://schemas.openxmlformats.org/drawingml/2006/chart">
  <cdr:relSizeAnchor xmlns:cdr="http://schemas.openxmlformats.org/drawingml/2006/chartDrawing">
    <cdr:from>
      <cdr:x>0.05167</cdr:x>
      <cdr:y>0.08889</cdr:y>
    </cdr:from>
    <cdr:to>
      <cdr:x>0.2</cdr:x>
      <cdr:y>0.2</cdr:y>
    </cdr:to>
    <cdr:sp macro="" textlink="">
      <cdr:nvSpPr>
        <cdr:cNvPr id="2" name="テキスト ボックス 1">
          <a:extLst xmlns:a="http://schemas.openxmlformats.org/drawingml/2006/main">
            <a:ext uri="{FF2B5EF4-FFF2-40B4-BE49-F238E27FC236}">
              <a16:creationId xmlns:a16="http://schemas.microsoft.com/office/drawing/2014/main" id="{22B49647-7565-4F6D-B416-8355EC05EEEB}"/>
            </a:ext>
          </a:extLst>
        </cdr:cNvPr>
        <cdr:cNvSpPr txBox="1"/>
      </cdr:nvSpPr>
      <cdr:spPr>
        <a:xfrm xmlns:a="http://schemas.openxmlformats.org/drawingml/2006/main">
          <a:off x="236220" y="243840"/>
          <a:ext cx="67818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a:p>
      </cdr:txBody>
    </cdr:sp>
  </cdr:relSizeAnchor>
  <cdr:relSizeAnchor xmlns:cdr="http://schemas.openxmlformats.org/drawingml/2006/chartDrawing">
    <cdr:from>
      <cdr:x>0</cdr:x>
      <cdr:y>0</cdr:y>
    </cdr:from>
    <cdr:to>
      <cdr:x>0.275</cdr:x>
      <cdr:y>0.21389</cdr:y>
    </cdr:to>
    <cdr:sp macro="" textlink="">
      <cdr:nvSpPr>
        <cdr:cNvPr id="3" name="テキスト ボックス 2">
          <a:extLst xmlns:a="http://schemas.openxmlformats.org/drawingml/2006/main">
            <a:ext uri="{FF2B5EF4-FFF2-40B4-BE49-F238E27FC236}">
              <a16:creationId xmlns:a16="http://schemas.microsoft.com/office/drawing/2014/main" id="{2148E956-8684-4BA5-836B-FF8B6E070EDC}"/>
            </a:ext>
          </a:extLst>
        </cdr:cNvPr>
        <cdr:cNvSpPr txBox="1"/>
      </cdr:nvSpPr>
      <cdr:spPr>
        <a:xfrm xmlns:a="http://schemas.openxmlformats.org/drawingml/2006/main">
          <a:off x="-158113" y="-814233"/>
          <a:ext cx="2342544" cy="99848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l"/>
          <a:r>
            <a:rPr lang="ja-JP" altLang="en-US" sz="1100" b="1" dirty="0"/>
            <a:t>光熱水費削減金額</a:t>
          </a:r>
          <a:endParaRPr lang="en-US" altLang="ja-JP" sz="1100" b="1" dirty="0"/>
        </a:p>
        <a:p xmlns:a="http://schemas.openxmlformats.org/drawingml/2006/main">
          <a:r>
            <a:rPr lang="ja-JP" altLang="en-US" sz="1100" b="1" dirty="0"/>
            <a:t>（億円</a:t>
          </a:r>
          <a:r>
            <a:rPr lang="en-US" altLang="ja-JP" sz="1100" b="1" dirty="0"/>
            <a:t>/</a:t>
          </a:r>
          <a:r>
            <a:rPr lang="ja-JP" altLang="en-US" sz="1100" b="1" dirty="0"/>
            <a:t>年）</a:t>
          </a:r>
        </a:p>
      </cdr:txBody>
    </cdr:sp>
  </cdr:relSizeAnchor>
  <cdr:relSizeAnchor xmlns:cdr="http://schemas.openxmlformats.org/drawingml/2006/chartDrawing">
    <cdr:from>
      <cdr:x>0.71393</cdr:x>
      <cdr:y>0</cdr:y>
    </cdr:from>
    <cdr:to>
      <cdr:x>0.98893</cdr:x>
      <cdr:y>0.21389</cdr:y>
    </cdr:to>
    <cdr:sp macro="" textlink="">
      <cdr:nvSpPr>
        <cdr:cNvPr id="4" name="テキスト ボックス 1">
          <a:extLst xmlns:a="http://schemas.openxmlformats.org/drawingml/2006/main">
            <a:ext uri="{FF2B5EF4-FFF2-40B4-BE49-F238E27FC236}">
              <a16:creationId xmlns:a16="http://schemas.microsoft.com/office/drawing/2014/main" id="{1EEAB4FB-9E26-4D51-8DB4-6FE4E7BEB342}"/>
            </a:ext>
          </a:extLst>
        </cdr:cNvPr>
        <cdr:cNvSpPr txBox="1"/>
      </cdr:nvSpPr>
      <cdr:spPr>
        <a:xfrm xmlns:a="http://schemas.openxmlformats.org/drawingml/2006/main">
          <a:off x="6081512" y="-814233"/>
          <a:ext cx="2342544" cy="99848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ja-JP" altLang="en-US" sz="1100" b="1" dirty="0"/>
            <a:t>累計削減金額</a:t>
          </a:r>
          <a:endParaRPr lang="en-US" altLang="ja-JP" sz="1100" b="1" dirty="0"/>
        </a:p>
        <a:p xmlns:a="http://schemas.openxmlformats.org/drawingml/2006/main">
          <a:pPr algn="r"/>
          <a:r>
            <a:rPr lang="ja-JP" altLang="en-US" sz="1100" b="1" dirty="0"/>
            <a:t>（億円）</a:t>
          </a:r>
        </a:p>
      </cdr:txBody>
    </cdr:sp>
  </cdr:relSizeAnchor>
</c:userShapes>
</file>

<file path=ppt/drawings/drawing3.xml><?xml version="1.0" encoding="utf-8"?>
<c:userShapes xmlns:c="http://schemas.openxmlformats.org/drawingml/2006/chart">
  <cdr:relSizeAnchor xmlns:cdr="http://schemas.openxmlformats.org/drawingml/2006/chartDrawing">
    <cdr:from>
      <cdr:x>0.03667</cdr:x>
      <cdr:y>0.125</cdr:y>
    </cdr:from>
    <cdr:to>
      <cdr:x>0.04667</cdr:x>
      <cdr:y>0.14167</cdr:y>
    </cdr:to>
    <cdr:sp macro="" textlink="">
      <cdr:nvSpPr>
        <cdr:cNvPr id="2" name="テキスト ボックス 1">
          <a:extLst xmlns:a="http://schemas.openxmlformats.org/drawingml/2006/main">
            <a:ext uri="{FF2B5EF4-FFF2-40B4-BE49-F238E27FC236}">
              <a16:creationId xmlns:a16="http://schemas.microsoft.com/office/drawing/2014/main" id="{148875FA-96E5-4EE9-A647-2FECB283AF3F}"/>
            </a:ext>
          </a:extLst>
        </cdr:cNvPr>
        <cdr:cNvSpPr txBox="1"/>
      </cdr:nvSpPr>
      <cdr:spPr>
        <a:xfrm xmlns:a="http://schemas.openxmlformats.org/drawingml/2006/main">
          <a:off x="167640" y="342901"/>
          <a:ext cx="45719" cy="457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a:p>
      </cdr:txBody>
    </cdr:sp>
  </cdr:relSizeAnchor>
</c:userShapes>
</file>

<file path=ppt/drawings/drawing4.xml><?xml version="1.0" encoding="utf-8"?>
<c:userShapes xmlns:c="http://schemas.openxmlformats.org/drawingml/2006/chart">
  <cdr:relSizeAnchor xmlns:cdr="http://schemas.openxmlformats.org/drawingml/2006/chartDrawing">
    <cdr:from>
      <cdr:x>0.03921</cdr:x>
      <cdr:y>0.03096</cdr:y>
    </cdr:from>
    <cdr:to>
      <cdr:x>0.1805</cdr:x>
      <cdr:y>0.10639</cdr:y>
    </cdr:to>
    <cdr:sp macro="" textlink="">
      <cdr:nvSpPr>
        <cdr:cNvPr id="2" name="テキスト ボックス 3">
          <a:extLst xmlns:a="http://schemas.openxmlformats.org/drawingml/2006/main">
            <a:ext uri="{FF2B5EF4-FFF2-40B4-BE49-F238E27FC236}">
              <a16:creationId xmlns:a16="http://schemas.microsoft.com/office/drawing/2014/main" id="{7E3987C3-28AF-403F-BEC4-74F0C9C15731}"/>
            </a:ext>
          </a:extLst>
        </cdr:cNvPr>
        <cdr:cNvSpPr txBox="1"/>
      </cdr:nvSpPr>
      <cdr:spPr>
        <a:xfrm xmlns:a="http://schemas.openxmlformats.org/drawingml/2006/main">
          <a:off x="339731" y="149413"/>
          <a:ext cx="1224136" cy="363971"/>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rtl="0" eaLnBrk="0" fontAlgn="base" latinLnBrk="0" hangingPunct="0"/>
          <a:r>
            <a:rPr lang="ja-JP" altLang="ja-JP" sz="1100" b="0" i="0" baseline="0" dirty="0">
              <a:solidFill>
                <a:schemeClr val="dk1"/>
              </a:solidFill>
              <a:effectLst/>
              <a:latin typeface="+mn-lt"/>
              <a:ea typeface="+mn-ea"/>
              <a:cs typeface="+mn-cs"/>
            </a:rPr>
            <a:t>（</a:t>
          </a:r>
          <a:r>
            <a:rPr lang="en-US" altLang="ja-JP" sz="1100" b="0" i="0" baseline="0" dirty="0">
              <a:solidFill>
                <a:schemeClr val="dk1"/>
              </a:solidFill>
              <a:effectLst/>
              <a:latin typeface="+mn-lt"/>
              <a:ea typeface="+mn-ea"/>
              <a:cs typeface="+mn-cs"/>
            </a:rPr>
            <a:t>t-CO2)</a:t>
          </a:r>
          <a:endParaRPr lang="ja-JP" altLang="ja-JP" dirty="0">
            <a:effectLst/>
          </a:endParaRPr>
        </a:p>
        <a:p xmlns:a="http://schemas.openxmlformats.org/drawingml/2006/main">
          <a:endParaRPr kumimoji="1" lang="ja-JP" alt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9" y="0"/>
            <a:ext cx="2949575" cy="496888"/>
          </a:xfrm>
          <a:prstGeom prst="rect">
            <a:avLst/>
          </a:prstGeom>
        </p:spPr>
        <p:txBody>
          <a:bodyPr vert="horz" lIns="91433" tIns="45717" rIns="91433" bIns="45717" rtlCol="0"/>
          <a:lstStyle>
            <a:lvl1pPr algn="r">
              <a:defRPr sz="1200"/>
            </a:lvl1pPr>
          </a:lstStyle>
          <a:p>
            <a:fld id="{199FB6C1-B92C-4719-A163-F0AF8F982334}" type="datetimeFigureOut">
              <a:rPr kumimoji="1" lang="ja-JP" altLang="en-US" smtClean="0"/>
              <a:t>2026/5/20</a:t>
            </a:fld>
            <a:endParaRPr kumimoji="1" lang="ja-JP" altLang="en-US"/>
          </a:p>
        </p:txBody>
      </p:sp>
      <p:sp>
        <p:nvSpPr>
          <p:cNvPr id="4" name="フッター プレースホルダー 3"/>
          <p:cNvSpPr>
            <a:spLocks noGrp="1"/>
          </p:cNvSpPr>
          <p:nvPr>
            <p:ph type="ftr" sz="quarter" idx="2"/>
          </p:nvPr>
        </p:nvSpPr>
        <p:spPr>
          <a:xfrm>
            <a:off x="1" y="9440863"/>
            <a:ext cx="2949575" cy="496887"/>
          </a:xfrm>
          <a:prstGeom prst="rect">
            <a:avLst/>
          </a:prstGeom>
        </p:spPr>
        <p:txBody>
          <a:bodyPr vert="horz" lIns="91433" tIns="45717" rIns="91433"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9" y="9440863"/>
            <a:ext cx="2949575" cy="496887"/>
          </a:xfrm>
          <a:prstGeom prst="rect">
            <a:avLst/>
          </a:prstGeom>
        </p:spPr>
        <p:txBody>
          <a:bodyPr vert="horz" lIns="91433" tIns="45717" rIns="91433" bIns="45717" rtlCol="0" anchor="b"/>
          <a:lstStyle>
            <a:lvl1pPr algn="r">
              <a:defRPr sz="1200"/>
            </a:lvl1pPr>
          </a:lstStyle>
          <a:p>
            <a:fld id="{DC6AC9B6-5613-4627-A2C2-548BD07945D6}" type="slidenum">
              <a:rPr kumimoji="1" lang="ja-JP" altLang="en-US" smtClean="0"/>
              <a:t>‹#›</a:t>
            </a:fld>
            <a:endParaRPr kumimoji="1" lang="ja-JP" altLang="en-US"/>
          </a:p>
        </p:txBody>
      </p:sp>
    </p:spTree>
    <p:extLst>
      <p:ext uri="{BB962C8B-B14F-4D97-AF65-F5344CB8AC3E}">
        <p14:creationId xmlns:p14="http://schemas.microsoft.com/office/powerpoint/2010/main" val="30255476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0"/>
            <a:ext cx="2949575" cy="496888"/>
          </a:xfrm>
          <a:prstGeom prst="rect">
            <a:avLst/>
          </a:prstGeom>
        </p:spPr>
        <p:txBody>
          <a:bodyPr vert="horz" lIns="91433" tIns="45717" rIns="91433" bIns="45717" rtlCol="0"/>
          <a:lstStyle>
            <a:lvl1pPr algn="r">
              <a:defRPr sz="1200"/>
            </a:lvl1pPr>
          </a:lstStyle>
          <a:p>
            <a:fld id="{B77C7B7B-FFF4-42BE-9F52-EEC8B680A53E}" type="datetimeFigureOut">
              <a:rPr kumimoji="1" lang="ja-JP" altLang="en-US" smtClean="0"/>
              <a:t>2026/5/20</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33" tIns="45717" rIns="91433"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3"/>
            <a:ext cx="2949575" cy="496887"/>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3"/>
            <a:ext cx="2949575" cy="496887"/>
          </a:xfrm>
          <a:prstGeom prst="rect">
            <a:avLst/>
          </a:prstGeom>
        </p:spPr>
        <p:txBody>
          <a:bodyPr vert="horz" lIns="91433" tIns="45717" rIns="91433" bIns="45717" rtlCol="0" anchor="b"/>
          <a:lstStyle>
            <a:lvl1pPr algn="r">
              <a:defRPr sz="1200"/>
            </a:lvl1pPr>
          </a:lstStyle>
          <a:p>
            <a:fld id="{5851141E-478A-4E51-BAF5-41475249CC58}" type="slidenum">
              <a:rPr kumimoji="1" lang="ja-JP" altLang="en-US" smtClean="0"/>
              <a:t>‹#›</a:t>
            </a:fld>
            <a:endParaRPr kumimoji="1" lang="ja-JP" altLang="en-US"/>
          </a:p>
        </p:txBody>
      </p:sp>
    </p:spTree>
    <p:extLst>
      <p:ext uri="{BB962C8B-B14F-4D97-AF65-F5344CB8AC3E}">
        <p14:creationId xmlns:p14="http://schemas.microsoft.com/office/powerpoint/2010/main" val="4945064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r>
              <a:rPr kumimoji="1" lang="ja-JP" altLang="en-US" dirty="0"/>
              <a:t>大阪府の</a:t>
            </a:r>
            <a:r>
              <a:rPr kumimoji="1" lang="en-US" altLang="ja-JP" dirty="0"/>
              <a:t>ESCO</a:t>
            </a:r>
            <a:r>
              <a:rPr kumimoji="1" lang="ja-JP" altLang="en-US" dirty="0"/>
              <a:t>導入実績の一覧です。</a:t>
            </a:r>
            <a:endParaRPr kumimoji="1" lang="en-US" altLang="ja-JP" dirty="0"/>
          </a:p>
          <a:p>
            <a:endParaRPr kumimoji="1" lang="en-US" altLang="ja-JP" dirty="0"/>
          </a:p>
          <a:p>
            <a:endParaRPr kumimoji="1" lang="en-US" altLang="ja-JP" dirty="0"/>
          </a:p>
          <a:p>
            <a:r>
              <a:rPr kumimoji="1" lang="ja-JP" altLang="en-US" dirty="0"/>
              <a:t>（続）</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5851141E-478A-4E51-BAF5-41475249CC58}" type="slidenum">
              <a:rPr kumimoji="1" lang="ja-JP" altLang="en-US" smtClean="0"/>
              <a:t>5</a:t>
            </a:fld>
            <a:endParaRPr kumimoji="1" lang="ja-JP" altLang="en-US"/>
          </a:p>
        </p:txBody>
      </p:sp>
    </p:spTree>
    <p:extLst>
      <p:ext uri="{BB962C8B-B14F-4D97-AF65-F5344CB8AC3E}">
        <p14:creationId xmlns:p14="http://schemas.microsoft.com/office/powerpoint/2010/main" val="616477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5851141E-478A-4E51-BAF5-41475249CC58}" type="slidenum">
              <a:rPr kumimoji="1" lang="ja-JP" altLang="en-US" smtClean="0"/>
              <a:t>6</a:t>
            </a:fld>
            <a:endParaRPr kumimoji="1" lang="ja-JP" altLang="en-US"/>
          </a:p>
        </p:txBody>
      </p:sp>
    </p:spTree>
    <p:extLst>
      <p:ext uri="{BB962C8B-B14F-4D97-AF65-F5344CB8AC3E}">
        <p14:creationId xmlns:p14="http://schemas.microsoft.com/office/powerpoint/2010/main" val="1999078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5851141E-478A-4E51-BAF5-41475249CC58}" type="slidenum">
              <a:rPr kumimoji="1" lang="ja-JP" altLang="en-US" smtClean="0"/>
              <a:t>7</a:t>
            </a:fld>
            <a:endParaRPr kumimoji="1" lang="ja-JP" altLang="en-US"/>
          </a:p>
        </p:txBody>
      </p:sp>
    </p:spTree>
    <p:extLst>
      <p:ext uri="{BB962C8B-B14F-4D97-AF65-F5344CB8AC3E}">
        <p14:creationId xmlns:p14="http://schemas.microsoft.com/office/powerpoint/2010/main" val="3557313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ここからは今年度公募した２事業を紹介します。</a:t>
            </a:r>
            <a:endParaRPr lang="en-US" altLang="ja-JP" dirty="0"/>
          </a:p>
          <a:p>
            <a:r>
              <a:rPr lang="ja-JP" altLang="en-US" dirty="0"/>
              <a:t>まず、シェアードでの公募の府立東淀川高等学校ほか３３件ＥＳＣＯ事業です。</a:t>
            </a:r>
            <a:endParaRPr lang="en-US" altLang="ja-JP" dirty="0"/>
          </a:p>
          <a:p>
            <a:r>
              <a:rPr lang="ja-JP" altLang="en-US" dirty="0"/>
              <a:t>こちらは最優秀提案者が東芝エレベータ株式会社関西支社さま、</a:t>
            </a:r>
            <a:r>
              <a:rPr lang="en-US" altLang="ja-JP" dirty="0"/>
              <a:t>NTT</a:t>
            </a:r>
            <a:r>
              <a:rPr lang="ja-JP" altLang="en-US" dirty="0"/>
              <a:t>・</a:t>
            </a:r>
            <a:r>
              <a:rPr lang="en-US" altLang="ja-JP" dirty="0"/>
              <a:t>TC</a:t>
            </a:r>
            <a:r>
              <a:rPr lang="ja-JP" altLang="en-US" dirty="0"/>
              <a:t>リース株式会社のグループです。</a:t>
            </a:r>
            <a:endParaRPr lang="en-US" altLang="ja-JP" dirty="0"/>
          </a:p>
          <a:p>
            <a:endParaRPr kumimoji="1" lang="en-US" altLang="ja-JP" dirty="0"/>
          </a:p>
          <a:p>
            <a:r>
              <a:rPr kumimoji="1" lang="ja-JP" altLang="en-US" dirty="0"/>
              <a:t>サービス期間は</a:t>
            </a:r>
            <a:r>
              <a:rPr kumimoji="1" lang="en-US" altLang="ja-JP" dirty="0"/>
              <a:t>15</a:t>
            </a:r>
            <a:r>
              <a:rPr kumimoji="1" lang="ja-JP" altLang="en-US" dirty="0"/>
              <a:t>年間、提案内容としては、照明の</a:t>
            </a:r>
            <a:r>
              <a:rPr kumimoji="1" lang="en-US" altLang="ja-JP" dirty="0"/>
              <a:t>LED</a:t>
            </a:r>
            <a:r>
              <a:rPr kumimoji="1" lang="ja-JP" altLang="en-US" dirty="0"/>
              <a:t>化により省エネ率</a:t>
            </a:r>
            <a:r>
              <a:rPr kumimoji="1" lang="en-US" altLang="ja-JP" dirty="0"/>
              <a:t>17.1%</a:t>
            </a:r>
            <a:r>
              <a:rPr kumimoji="1" lang="ja-JP" altLang="en-US" dirty="0"/>
              <a:t>を見込んでおります。</a:t>
            </a:r>
            <a:endParaRPr kumimoji="1" lang="en-US" altLang="ja-JP" dirty="0"/>
          </a:p>
          <a:p>
            <a:endParaRPr kumimoji="1" lang="en-US" altLang="ja-JP" dirty="0"/>
          </a:p>
          <a:p>
            <a:r>
              <a:rPr kumimoji="1" lang="ja-JP" altLang="en-US" dirty="0"/>
              <a:t>府立高校、支援学校などが対象ですが、古い施設がほとんどで、既存設備の図面が十分用意できているわけではなく、</a:t>
            </a:r>
            <a:endParaRPr kumimoji="1" lang="en-US" altLang="ja-JP" dirty="0"/>
          </a:p>
          <a:p>
            <a:r>
              <a:rPr kumimoji="1" lang="ja-JP" altLang="en-US" dirty="0"/>
              <a:t>事業者さまは現在詳細設計をしていただいていますが、かなりご苦労されております。</a:t>
            </a:r>
            <a:endParaRPr kumimoji="1" lang="en-US" altLang="ja-JP" dirty="0"/>
          </a:p>
          <a:p>
            <a:endParaRPr kumimoji="1" lang="ja-JP" altLang="en-US" dirty="0"/>
          </a:p>
        </p:txBody>
      </p:sp>
    </p:spTree>
    <p:extLst>
      <p:ext uri="{BB962C8B-B14F-4D97-AF65-F5344CB8AC3E}">
        <p14:creationId xmlns:p14="http://schemas.microsoft.com/office/powerpoint/2010/main" val="2803352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05">
              <a:defRPr/>
            </a:pPr>
            <a:r>
              <a:rPr kumimoji="1" lang="ja-JP" altLang="en-US" dirty="0"/>
              <a:t>光熱水費は３４校合計で年間５億６８５６万円のところ、</a:t>
            </a:r>
            <a:endParaRPr kumimoji="1" lang="en-US" altLang="ja-JP" dirty="0"/>
          </a:p>
          <a:p>
            <a:pPr defTabSz="914305">
              <a:defRPr/>
            </a:pPr>
            <a:r>
              <a:rPr kumimoji="1" lang="en-US" altLang="ja-JP" dirty="0"/>
              <a:t>ESCO</a:t>
            </a:r>
            <a:r>
              <a:rPr kumimoji="1" lang="ja-JP" altLang="en-US" dirty="0"/>
              <a:t>事業により、７４８１万円の削減を見込んでおり、サービス期間は１５年間の計画となっています。</a:t>
            </a:r>
            <a:endParaRPr kumimoji="1" lang="en-US" altLang="ja-JP" dirty="0"/>
          </a:p>
          <a:p>
            <a:pPr defTabSz="914305">
              <a:defRPr/>
            </a:pPr>
            <a:endParaRPr kumimoji="1" lang="en-US" altLang="ja-JP" dirty="0"/>
          </a:p>
          <a:p>
            <a:pPr defTabSz="914305">
              <a:defRPr/>
            </a:pPr>
            <a:r>
              <a:rPr kumimoji="1" lang="ja-JP" altLang="en-US" dirty="0"/>
              <a:t>（続）</a:t>
            </a:r>
          </a:p>
          <a:p>
            <a:pPr defTabSz="914305">
              <a:defRPr/>
            </a:pPr>
            <a:endParaRPr lang="ja-JP" altLang="en-US" dirty="0"/>
          </a:p>
        </p:txBody>
      </p:sp>
    </p:spTree>
    <p:extLst>
      <p:ext uri="{BB962C8B-B14F-4D97-AF65-F5344CB8AC3E}">
        <p14:creationId xmlns:p14="http://schemas.microsoft.com/office/powerpoint/2010/main" val="1946212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05">
              <a:defRPr/>
            </a:pPr>
            <a:r>
              <a:rPr kumimoji="1" lang="ja-JP" altLang="en-US" dirty="0"/>
              <a:t>次に、府内市町村の</a:t>
            </a:r>
            <a:r>
              <a:rPr kumimoji="1" lang="en-US" altLang="ja-JP" dirty="0"/>
              <a:t>ESCO</a:t>
            </a:r>
            <a:r>
              <a:rPr kumimoji="1" lang="ja-JP" altLang="en-US" dirty="0"/>
              <a:t>取組状況です。</a:t>
            </a:r>
            <a:endParaRPr kumimoji="1" lang="en-US" altLang="ja-JP" dirty="0"/>
          </a:p>
          <a:p>
            <a:pPr defTabSz="914305">
              <a:defRPr/>
            </a:pPr>
            <a:r>
              <a:rPr kumimoji="1" lang="ja-JP" altLang="en-US" dirty="0"/>
              <a:t>これまで、府内</a:t>
            </a:r>
            <a:r>
              <a:rPr kumimoji="1" lang="en-US" altLang="ja-JP" dirty="0"/>
              <a:t>43</a:t>
            </a:r>
            <a:r>
              <a:rPr kumimoji="1" lang="ja-JP" altLang="en-US" dirty="0"/>
              <a:t>市町村のうち、</a:t>
            </a:r>
            <a:r>
              <a:rPr kumimoji="1" lang="en-US" altLang="ja-JP" dirty="0"/>
              <a:t>24</a:t>
            </a:r>
            <a:r>
              <a:rPr kumimoji="1" lang="ja-JP" altLang="en-US" dirty="0"/>
              <a:t>市町村でＥＳＣＯ事業が行われております。</a:t>
            </a:r>
          </a:p>
          <a:p>
            <a:endParaRPr kumimoji="1" lang="en-US" altLang="ja-JP" dirty="0"/>
          </a:p>
          <a:p>
            <a:r>
              <a:rPr kumimoji="1" lang="ja-JP" altLang="en-US" b="0" dirty="0"/>
              <a:t>府内に限らず、他の都道府県や市町村から、大阪府にＥＳＣＯ事業に関する問い合わせがきております。</a:t>
            </a:r>
            <a:endParaRPr kumimoji="1" lang="en-US" altLang="ja-JP" b="0" dirty="0"/>
          </a:p>
          <a:p>
            <a:pPr defTabSz="914305">
              <a:defRPr/>
            </a:pPr>
            <a:r>
              <a:rPr kumimoji="1" lang="ja-JP" altLang="en-US" b="0" dirty="0"/>
              <a:t>ＥＳＣＯ事業を自治体施設で一つでも導入されるよう協力していきたいと考えておりますので、ＥＳＣＯ事業に関するご質問等がありましたら、ご連絡ください。</a:t>
            </a:r>
            <a:endParaRPr kumimoji="1" lang="en-US" altLang="ja-JP" b="0" dirty="0"/>
          </a:p>
          <a:p>
            <a:pPr defTabSz="914305">
              <a:defRPr/>
            </a:pPr>
            <a:endParaRPr kumimoji="1" lang="en-US" altLang="ja-JP" b="0" dirty="0"/>
          </a:p>
          <a:p>
            <a:pPr defTabSz="914305">
              <a:defRPr/>
            </a:pPr>
            <a:r>
              <a:rPr kumimoji="1" lang="ja-JP" altLang="en-US" b="0" dirty="0"/>
              <a:t>（続）</a:t>
            </a:r>
            <a:endParaRPr kumimoji="1" lang="en-US" altLang="ja-JP" b="0" dirty="0"/>
          </a:p>
          <a:p>
            <a:pPr defTabSz="914305">
              <a:defRPr/>
            </a:pPr>
            <a:endParaRPr lang="en-US" altLang="ja-JP" dirty="0"/>
          </a:p>
        </p:txBody>
      </p:sp>
      <p:sp>
        <p:nvSpPr>
          <p:cNvPr id="4" name="スライド番号プレースホルダー 3"/>
          <p:cNvSpPr>
            <a:spLocks noGrp="1"/>
          </p:cNvSpPr>
          <p:nvPr>
            <p:ph type="sldNum" sz="quarter" idx="10"/>
          </p:nvPr>
        </p:nvSpPr>
        <p:spPr/>
        <p:txBody>
          <a:bodyPr/>
          <a:lstStyle/>
          <a:p>
            <a:fld id="{5851141E-478A-4E51-BAF5-41475249CC58}" type="slidenum">
              <a:rPr kumimoji="1" lang="ja-JP" altLang="en-US" smtClean="0"/>
              <a:t>20</a:t>
            </a:fld>
            <a:endParaRPr kumimoji="1" lang="ja-JP" altLang="en-US"/>
          </a:p>
        </p:txBody>
      </p:sp>
    </p:spTree>
    <p:extLst>
      <p:ext uri="{BB962C8B-B14F-4D97-AF65-F5344CB8AC3E}">
        <p14:creationId xmlns:p14="http://schemas.microsoft.com/office/powerpoint/2010/main" val="3157703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900468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3" name="正方形/長方形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正方形/長方形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正方形/長方形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正方形/長方形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正方形/長方形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角丸四角形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角丸四角形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正方形/長方形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正方形/長方形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正方形/長方形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タイトル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ja-JP" altLang="en-US"/>
              <a:t>マスター タイトルの書式設定</a:t>
            </a:r>
            <a:endParaRPr kumimoji="0" lang="en-US"/>
          </a:p>
        </p:txBody>
      </p:sp>
      <p:sp>
        <p:nvSpPr>
          <p:cNvPr id="9" name="サブタイトル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a:t>マスター サブタイトルの書式設定</a:t>
            </a:r>
            <a:endParaRPr kumimoji="0" lang="en-US"/>
          </a:p>
        </p:txBody>
      </p:sp>
      <p:sp>
        <p:nvSpPr>
          <p:cNvPr id="28" name="日付プレースホルダー 27"/>
          <p:cNvSpPr>
            <a:spLocks noGrp="1"/>
          </p:cNvSpPr>
          <p:nvPr>
            <p:ph type="dt" sz="half" idx="10"/>
          </p:nvPr>
        </p:nvSpPr>
        <p:spPr>
          <a:xfrm>
            <a:off x="6705600" y="4206240"/>
            <a:ext cx="960120" cy="457200"/>
          </a:xfrm>
        </p:spPr>
        <p:txBody>
          <a:bodyPr/>
          <a:lstStyle/>
          <a:p>
            <a:fld id="{A4BE0524-AC90-4E3B-8179-9C7CACEA1A0D}" type="datetime1">
              <a:rPr kumimoji="1" lang="ja-JP" altLang="en-US" smtClean="0"/>
              <a:t>2026/5/20</a:t>
            </a:fld>
            <a:endParaRPr kumimoji="1" lang="ja-JP" altLang="en-US"/>
          </a:p>
        </p:txBody>
      </p:sp>
      <p:sp>
        <p:nvSpPr>
          <p:cNvPr id="17" name="フッター プレースホルダー 16"/>
          <p:cNvSpPr>
            <a:spLocks noGrp="1"/>
          </p:cNvSpPr>
          <p:nvPr>
            <p:ph type="ftr" sz="quarter" idx="11"/>
          </p:nvPr>
        </p:nvSpPr>
        <p:spPr>
          <a:xfrm>
            <a:off x="5410200" y="4205288"/>
            <a:ext cx="1295400" cy="457200"/>
          </a:xfrm>
        </p:spPr>
        <p:txBody>
          <a:bodyPr/>
          <a:lstStyle/>
          <a:p>
            <a:endParaRPr kumimoji="1" lang="ja-JP" altLang="en-US"/>
          </a:p>
        </p:txBody>
      </p:sp>
      <p:sp>
        <p:nvSpPr>
          <p:cNvPr id="29" name="スライド番号プレースホルダー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6DBCCE75-96CE-4693-9D68-DB546D813132}"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p>
            <a:fld id="{55F6DDB0-3F8B-4872-8C1C-870D70CF4FFE}" type="datetime1">
              <a:rPr kumimoji="1" lang="ja-JP" altLang="en-US" smtClean="0"/>
              <a:t>2026/5/20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DBCCE75-96CE-4693-9D68-DB546D813132}"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81800" y="1143000"/>
            <a:ext cx="1905000" cy="5486400"/>
          </a:xfrm>
        </p:spPr>
        <p:txBody>
          <a:bodyPr vert="eaVert"/>
          <a:lstStyle/>
          <a:p>
            <a:r>
              <a:rPr kumimoji="0" lang="ja-JP" altLang="en-US"/>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1143000"/>
            <a:ext cx="6248400" cy="5486400"/>
          </a:xfrm>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p>
            <a:fld id="{B3503F6D-5C60-4A17-8C7E-B9833CA7D620}" type="datetime1">
              <a:rPr kumimoji="1" lang="ja-JP" altLang="en-US" smtClean="0"/>
              <a:t>2026/5/20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DBCCE75-96CE-4693-9D68-DB546D813132}"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マスター タイトルの書式設定</a:t>
            </a:r>
            <a:endParaRPr kumimoji="0" lang="en-US"/>
          </a:p>
        </p:txBody>
      </p:sp>
      <p:sp>
        <p:nvSpPr>
          <p:cNvPr id="3" name="コンテンツ プレースホルダー 2"/>
          <p:cNvSpPr>
            <a:spLocks noGrp="1"/>
          </p:cNvSpPr>
          <p:nvPr>
            <p:ph idx="1"/>
          </p:nvPr>
        </p:nvSpPr>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p>
            <a:fld id="{8DC157EF-1939-4CC1-A76D-7EABA8D0105C}" type="datetime1">
              <a:rPr kumimoji="1" lang="ja-JP" altLang="en-US" smtClean="0"/>
              <a:t>2026/5/20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DBCCE75-96CE-4693-9D68-DB546D813132}"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ja-JP" altLang="en-US"/>
              <a:t>マスター タイトルの書式設定</a:t>
            </a:r>
            <a:endParaRPr kumimoji="0" lang="en-US"/>
          </a:p>
        </p:txBody>
      </p:sp>
      <p:sp>
        <p:nvSpPr>
          <p:cNvPr id="3" name="テキスト プレースホルダー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a:t>マスター テキストの書式設定</a:t>
            </a:r>
          </a:p>
        </p:txBody>
      </p:sp>
      <p:sp>
        <p:nvSpPr>
          <p:cNvPr id="4" name="日付プレースホルダー 3"/>
          <p:cNvSpPr>
            <a:spLocks noGrp="1"/>
          </p:cNvSpPr>
          <p:nvPr>
            <p:ph type="dt" sz="half" idx="10"/>
          </p:nvPr>
        </p:nvSpPr>
        <p:spPr/>
        <p:txBody>
          <a:bodyPr/>
          <a:lstStyle/>
          <a:p>
            <a:fld id="{C511B893-ECC7-4B81-B7F8-FD78B654D840}" type="datetime1">
              <a:rPr kumimoji="1" lang="ja-JP" altLang="en-US" smtClean="0"/>
              <a:t>2026/5/20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DBCCE75-96CE-4693-9D68-DB546D813132}"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マスター タイトルの書式設定</a:t>
            </a:r>
            <a:endParaRPr kumimoji="0" lang="en-US"/>
          </a:p>
        </p:txBody>
      </p:sp>
      <p:sp>
        <p:nvSpPr>
          <p:cNvPr id="3" name="コンテンツ プレースホルダー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コンテンツ プレースホルダー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日付プレースホルダー 4"/>
          <p:cNvSpPr>
            <a:spLocks noGrp="1"/>
          </p:cNvSpPr>
          <p:nvPr>
            <p:ph type="dt" sz="half" idx="10"/>
          </p:nvPr>
        </p:nvSpPr>
        <p:spPr/>
        <p:txBody>
          <a:bodyPr/>
          <a:lstStyle/>
          <a:p>
            <a:fld id="{78055F24-6F09-4D64-A340-3D2B511B40C8}" type="datetime1">
              <a:rPr kumimoji="1" lang="ja-JP" altLang="en-US" smtClean="0"/>
              <a:t>2026/5/20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DBCCE75-96CE-4693-9D68-DB546D813132}"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1143000"/>
            <a:ext cx="8382000" cy="1069848"/>
          </a:xfrm>
        </p:spPr>
        <p:txBody>
          <a:bodyPr anchor="ctr"/>
          <a:lstStyle>
            <a:lvl1pPr>
              <a:defRPr sz="4000" b="0" i="0" cap="none" baseline="0"/>
            </a:lvl1pPr>
          </a:lstStyle>
          <a:p>
            <a:r>
              <a:rPr kumimoji="0" lang="ja-JP" altLang="en-US"/>
              <a:t>マスター タイトルの書式設定</a:t>
            </a:r>
            <a:endParaRPr kumimoji="0" lang="en-US"/>
          </a:p>
        </p:txBody>
      </p:sp>
      <p:sp>
        <p:nvSpPr>
          <p:cNvPr id="3" name="テキスト プレースホルダー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a:t>マスター テキストの書式設定</a:t>
            </a:r>
          </a:p>
        </p:txBody>
      </p:sp>
      <p:sp>
        <p:nvSpPr>
          <p:cNvPr id="4" name="テキスト プレースホルダー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a:t>マスター テキストの書式設定</a:t>
            </a:r>
          </a:p>
        </p:txBody>
      </p:sp>
      <p:sp>
        <p:nvSpPr>
          <p:cNvPr id="5" name="コンテンツ プレースホルダー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6" name="コンテンツ プレースホルダー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26" name="日付プレースホルダー 25"/>
          <p:cNvSpPr>
            <a:spLocks noGrp="1"/>
          </p:cNvSpPr>
          <p:nvPr>
            <p:ph type="dt" sz="half" idx="10"/>
          </p:nvPr>
        </p:nvSpPr>
        <p:spPr/>
        <p:txBody>
          <a:bodyPr rtlCol="0"/>
          <a:lstStyle/>
          <a:p>
            <a:fld id="{7777E2EC-8DCB-4244-B8D1-17249A78974C}" type="datetime1">
              <a:rPr kumimoji="1" lang="ja-JP" altLang="en-US" smtClean="0"/>
              <a:t>2026/5/20</a:t>
            </a:fld>
            <a:endParaRPr kumimoji="1" lang="ja-JP" altLang="en-US"/>
          </a:p>
        </p:txBody>
      </p:sp>
      <p:sp>
        <p:nvSpPr>
          <p:cNvPr id="27" name="スライド番号プレースホルダー 26"/>
          <p:cNvSpPr>
            <a:spLocks noGrp="1"/>
          </p:cNvSpPr>
          <p:nvPr>
            <p:ph type="sldNum" sz="quarter" idx="11"/>
          </p:nvPr>
        </p:nvSpPr>
        <p:spPr/>
        <p:txBody>
          <a:bodyPr rtlCol="0"/>
          <a:lstStyle/>
          <a:p>
            <a:fld id="{6DBCCE75-96CE-4693-9D68-DB546D813132}" type="slidenum">
              <a:rPr kumimoji="1" lang="ja-JP" altLang="en-US" smtClean="0"/>
              <a:t>‹#›</a:t>
            </a:fld>
            <a:endParaRPr kumimoji="1" lang="ja-JP" altLang="en-US"/>
          </a:p>
        </p:txBody>
      </p:sp>
      <p:sp>
        <p:nvSpPr>
          <p:cNvPr id="28" name="フッター プレースホルダー 27"/>
          <p:cNvSpPr>
            <a:spLocks noGrp="1"/>
          </p:cNvSpPr>
          <p:nvPr>
            <p:ph type="ftr" sz="quarter" idx="12"/>
          </p:nvPr>
        </p:nvSpPr>
        <p:spPr/>
        <p:txBody>
          <a:bodyPr rtlCol="0"/>
          <a:lstStyle/>
          <a:p>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ja-JP" altLang="en-US"/>
              <a:t>マスター タイトルの書式設定</a:t>
            </a:r>
            <a:endParaRPr kumimoji="0" lang="en-US"/>
          </a:p>
        </p:txBody>
      </p:sp>
      <p:sp>
        <p:nvSpPr>
          <p:cNvPr id="3" name="日付プレースホルダー 2"/>
          <p:cNvSpPr>
            <a:spLocks noGrp="1"/>
          </p:cNvSpPr>
          <p:nvPr>
            <p:ph type="dt" sz="half" idx="10"/>
          </p:nvPr>
        </p:nvSpPr>
        <p:spPr>
          <a:xfrm>
            <a:off x="6583680" y="612648"/>
            <a:ext cx="957264" cy="457200"/>
          </a:xfrm>
        </p:spPr>
        <p:txBody>
          <a:bodyPr/>
          <a:lstStyle/>
          <a:p>
            <a:fld id="{30C69701-534F-4C63-8046-DACAB7884691}" type="datetime1">
              <a:rPr kumimoji="1" lang="ja-JP" altLang="en-US" smtClean="0"/>
              <a:t>2026/5/20</a:t>
            </a:fld>
            <a:endParaRPr kumimoji="1" lang="ja-JP" altLang="en-US"/>
          </a:p>
        </p:txBody>
      </p:sp>
      <p:sp>
        <p:nvSpPr>
          <p:cNvPr id="4" name="フッター プレースホルダー 3"/>
          <p:cNvSpPr>
            <a:spLocks noGrp="1"/>
          </p:cNvSpPr>
          <p:nvPr>
            <p:ph type="ftr" sz="quarter" idx="11"/>
          </p:nvPr>
        </p:nvSpPr>
        <p:spPr>
          <a:xfrm>
            <a:off x="5257800" y="612648"/>
            <a:ext cx="1325880" cy="457200"/>
          </a:xfrm>
        </p:spPr>
        <p:txBody>
          <a:bodyPr/>
          <a:lstStyle/>
          <a:p>
            <a:endParaRPr kumimoji="1" lang="ja-JP" altLang="en-US"/>
          </a:p>
        </p:txBody>
      </p:sp>
      <p:sp>
        <p:nvSpPr>
          <p:cNvPr id="5" name="スライド番号プレースホルダー 4"/>
          <p:cNvSpPr>
            <a:spLocks noGrp="1"/>
          </p:cNvSpPr>
          <p:nvPr>
            <p:ph type="sldNum" sz="quarter" idx="12"/>
          </p:nvPr>
        </p:nvSpPr>
        <p:spPr>
          <a:xfrm>
            <a:off x="8174736" y="2272"/>
            <a:ext cx="762000" cy="365760"/>
          </a:xfrm>
        </p:spPr>
        <p:txBody>
          <a:bodyPr/>
          <a:lstStyle/>
          <a:p>
            <a:fld id="{6DBCCE75-96CE-4693-9D68-DB546D813132}"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40B0C8E-A9DE-49E5-9EB4-785950631589}" type="datetime1">
              <a:rPr kumimoji="1" lang="ja-JP" altLang="en-US" smtClean="0"/>
              <a:t>2026/5/20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DBCCE75-96CE-4693-9D68-DB546D813132}"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53496" y="1101970"/>
            <a:ext cx="3383280" cy="877824"/>
          </a:xfrm>
        </p:spPr>
        <p:txBody>
          <a:bodyPr anchor="b"/>
          <a:lstStyle>
            <a:lvl1pPr algn="l">
              <a:buNone/>
              <a:defRPr sz="1800" b="1"/>
            </a:lvl1pPr>
          </a:lstStyle>
          <a:p>
            <a:r>
              <a:rPr kumimoji="0" lang="ja-JP" altLang="en-US"/>
              <a:t>マスター タイトルの書式設定</a:t>
            </a:r>
            <a:endParaRPr kumimoji="0" lang="en-US"/>
          </a:p>
        </p:txBody>
      </p:sp>
      <p:sp>
        <p:nvSpPr>
          <p:cNvPr id="3" name="テキスト プレースホルダー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ja-JP" altLang="en-US"/>
              <a:t>マスター テキストの書式設定</a:t>
            </a:r>
          </a:p>
        </p:txBody>
      </p:sp>
      <p:sp>
        <p:nvSpPr>
          <p:cNvPr id="4" name="コンテンツ プレースホルダー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日付プレースホルダー 4"/>
          <p:cNvSpPr>
            <a:spLocks noGrp="1"/>
          </p:cNvSpPr>
          <p:nvPr>
            <p:ph type="dt" sz="half" idx="10"/>
          </p:nvPr>
        </p:nvSpPr>
        <p:spPr/>
        <p:txBody>
          <a:bodyPr/>
          <a:lstStyle/>
          <a:p>
            <a:fld id="{16FBBD5E-0687-4E73-BD47-D9918748A2E9}" type="datetime1">
              <a:rPr kumimoji="1" lang="ja-JP" altLang="en-US" smtClean="0"/>
              <a:t>2026/5/20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DBCCE75-96CE-4693-9D68-DB546D813132}"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ja-JP" altLang="en-US"/>
              <a:t>マスター タイトルの書式設定</a:t>
            </a:r>
            <a:endParaRPr kumimoji="0" lang="en-US"/>
          </a:p>
        </p:txBody>
      </p:sp>
      <p:sp>
        <p:nvSpPr>
          <p:cNvPr id="3" name="図プレースホルダー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ja-JP" altLang="en-US"/>
              <a:t>アイコンをクリックして図を追加</a:t>
            </a:r>
            <a:endParaRPr kumimoji="0" lang="en-US" dirty="0"/>
          </a:p>
        </p:txBody>
      </p:sp>
      <p:sp>
        <p:nvSpPr>
          <p:cNvPr id="4" name="テキスト プレースホルダー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ja-JP" altLang="en-US"/>
              <a:t>マスター テキストの書式設定</a:t>
            </a:r>
          </a:p>
        </p:txBody>
      </p:sp>
      <p:sp>
        <p:nvSpPr>
          <p:cNvPr id="5" name="日付プレースホルダー 4"/>
          <p:cNvSpPr>
            <a:spLocks noGrp="1"/>
          </p:cNvSpPr>
          <p:nvPr>
            <p:ph type="dt" sz="half" idx="10"/>
          </p:nvPr>
        </p:nvSpPr>
        <p:spPr/>
        <p:txBody>
          <a:bodyPr/>
          <a:lstStyle/>
          <a:p>
            <a:fld id="{241534D7-42A1-4354-90AA-F99E83CBA79A}" type="datetime1">
              <a:rPr kumimoji="1" lang="ja-JP" altLang="en-US" smtClean="0"/>
              <a:t>2026/5/20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DBCCE75-96CE-4693-9D68-DB546D813132}"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正方形/長方形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正方形/長方形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正方形/長方形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正方形/長方形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正方形/長方形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角丸四角形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角丸四角形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正方形/長方形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正方形/長方形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正方形/長方形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正方形/長方形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正方形/長方形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正方形/長方形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タイトル プレースホルダー 21"/>
          <p:cNvSpPr>
            <a:spLocks noGrp="1"/>
          </p:cNvSpPr>
          <p:nvPr>
            <p:ph type="title"/>
          </p:nvPr>
        </p:nvSpPr>
        <p:spPr>
          <a:xfrm>
            <a:off x="457200" y="1143000"/>
            <a:ext cx="8229600" cy="1066800"/>
          </a:xfrm>
          <a:prstGeom prst="rect">
            <a:avLst/>
          </a:prstGeom>
        </p:spPr>
        <p:txBody>
          <a:bodyPr vert="horz" anchor="ctr">
            <a:normAutofit/>
          </a:bodyPr>
          <a:lstStyle/>
          <a:p>
            <a:r>
              <a:rPr kumimoji="0" lang="ja-JP" altLang="en-US"/>
              <a:t>マスター タイトルの書式設定</a:t>
            </a:r>
            <a:endParaRPr kumimoji="0" lang="en-US"/>
          </a:p>
        </p:txBody>
      </p:sp>
      <p:sp>
        <p:nvSpPr>
          <p:cNvPr id="13" name="テキスト プレースホルダー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ja-JP" altLang="en-US"/>
              <a:t>マスター テキストの書式設定</a:t>
            </a:r>
          </a:p>
          <a:p>
            <a:pPr lvl="1" eaLnBrk="1" latinLnBrk="0" hangingPunct="1"/>
            <a:r>
              <a:rPr kumimoji="0" lang="ja-JP" altLang="en-US"/>
              <a:t>第 </a:t>
            </a:r>
            <a:r>
              <a:rPr kumimoji="0" lang="en-US" altLang="ja-JP"/>
              <a:t>2 </a:t>
            </a:r>
            <a:r>
              <a:rPr kumimoji="0" lang="ja-JP" altLang="en-US"/>
              <a:t>レベル</a:t>
            </a:r>
          </a:p>
          <a:p>
            <a:pPr lvl="2" eaLnBrk="1" latinLnBrk="0" hangingPunct="1"/>
            <a:r>
              <a:rPr kumimoji="0" lang="ja-JP" altLang="en-US"/>
              <a:t>第 </a:t>
            </a:r>
            <a:r>
              <a:rPr kumimoji="0" lang="en-US" altLang="ja-JP"/>
              <a:t>3 </a:t>
            </a:r>
            <a:r>
              <a:rPr kumimoji="0" lang="ja-JP" altLang="en-US"/>
              <a:t>レベル</a:t>
            </a:r>
          </a:p>
          <a:p>
            <a:pPr lvl="3" eaLnBrk="1" latinLnBrk="0" hangingPunct="1"/>
            <a:r>
              <a:rPr kumimoji="0" lang="ja-JP" altLang="en-US"/>
              <a:t>第 </a:t>
            </a:r>
            <a:r>
              <a:rPr kumimoji="0" lang="en-US" altLang="ja-JP"/>
              <a:t>4 </a:t>
            </a:r>
            <a:r>
              <a:rPr kumimoji="0" lang="ja-JP" altLang="en-US"/>
              <a:t>レベル</a:t>
            </a:r>
          </a:p>
          <a:p>
            <a:pPr lvl="4" eaLnBrk="1" latinLnBrk="0" hangingPunct="1"/>
            <a:r>
              <a:rPr kumimoji="0" lang="ja-JP" altLang="en-US"/>
              <a:t>第 </a:t>
            </a:r>
            <a:r>
              <a:rPr kumimoji="0" lang="en-US" altLang="ja-JP"/>
              <a:t>5 </a:t>
            </a:r>
            <a:r>
              <a:rPr kumimoji="0" lang="ja-JP" altLang="en-US"/>
              <a:t>レベル</a:t>
            </a:r>
            <a:endParaRPr kumimoji="0" lang="en-US"/>
          </a:p>
        </p:txBody>
      </p:sp>
      <p:sp>
        <p:nvSpPr>
          <p:cNvPr id="14" name="日付プレースホルダー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816CA17D-51A7-4C7A-A5C7-E8459419C79F}" type="datetime1">
              <a:rPr kumimoji="1" lang="ja-JP" altLang="en-US" smtClean="0"/>
              <a:t>2026/5/20</a:t>
            </a:fld>
            <a:endParaRPr kumimoji="1" lang="ja-JP" altLang="en-US"/>
          </a:p>
        </p:txBody>
      </p:sp>
      <p:sp>
        <p:nvSpPr>
          <p:cNvPr id="3" name="フッター プレースホルダー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kumimoji="1" lang="ja-JP" altLang="en-US"/>
          </a:p>
        </p:txBody>
      </p:sp>
      <p:sp>
        <p:nvSpPr>
          <p:cNvPr id="23" name="スライド番号プレースホルダー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6DBCCE75-96CE-4693-9D68-DB546D813132}"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hdr="0" ftr="0" dt="0"/>
  <p:txStyles>
    <p:titleStyle>
      <a:lvl1pPr algn="l" rtl="0" eaLnBrk="1" latinLnBrk="0" hangingPunct="1">
        <a:spcBef>
          <a:spcPct val="0"/>
        </a:spcBef>
        <a:buNone/>
        <a:defRPr kumimoji="1"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ctrTitle"/>
          </p:nvPr>
        </p:nvSpPr>
        <p:spPr>
          <a:xfrm>
            <a:off x="0" y="143464"/>
            <a:ext cx="9144000" cy="3476850"/>
          </a:xfrm>
        </p:spPr>
        <p:txBody>
          <a:bodyPr anchor="ctr">
            <a:normAutofit/>
          </a:bodyPr>
          <a:lstStyle/>
          <a:p>
            <a:pPr algn="ctr"/>
            <a:r>
              <a:rPr lang="ja-JP" altLang="en-US" sz="3600" b="1" dirty="0">
                <a:latin typeface="Meiryo UI" panose="020B0604030504040204" pitchFamily="50" charset="-128"/>
                <a:ea typeface="Meiryo UI" panose="020B0604030504040204" pitchFamily="50" charset="-128"/>
                <a:cs typeface="Meiryo UI" panose="020B0604030504040204" pitchFamily="50" charset="-128"/>
              </a:rPr>
              <a:t>新・大阪府</a:t>
            </a:r>
            <a:r>
              <a:rPr lang="en-US" altLang="ja-JP" sz="3600" b="1" dirty="0">
                <a:latin typeface="Meiryo UI" panose="020B0604030504040204" pitchFamily="50" charset="-128"/>
                <a:ea typeface="Meiryo UI" panose="020B0604030504040204" pitchFamily="50" charset="-128"/>
                <a:cs typeface="Meiryo UI" panose="020B0604030504040204" pitchFamily="50" charset="-128"/>
              </a:rPr>
              <a:t>ESCO</a:t>
            </a:r>
            <a:r>
              <a:rPr lang="ja-JP" altLang="en-US" sz="3600" b="1" dirty="0">
                <a:latin typeface="Meiryo UI" panose="020B0604030504040204" pitchFamily="50" charset="-128"/>
                <a:ea typeface="Meiryo UI" panose="020B0604030504040204" pitchFamily="50" charset="-128"/>
                <a:cs typeface="Meiryo UI" panose="020B0604030504040204" pitchFamily="50" charset="-128"/>
              </a:rPr>
              <a:t>アクションプラン成果報告</a:t>
            </a:r>
            <a:br>
              <a:rPr lang="en-US" altLang="ja-JP" sz="3600" b="1" dirty="0">
                <a:latin typeface="Meiryo UI" panose="020B0604030504040204" pitchFamily="50" charset="-128"/>
                <a:ea typeface="Meiryo UI" panose="020B0604030504040204" pitchFamily="50" charset="-128"/>
                <a:cs typeface="Meiryo UI" panose="020B0604030504040204" pitchFamily="50" charset="-128"/>
              </a:rPr>
            </a:br>
            <a:r>
              <a:rPr lang="ja-JP" altLang="en-US" sz="3600" b="1" dirty="0">
                <a:latin typeface="Meiryo UI" panose="020B0604030504040204" pitchFamily="50" charset="-128"/>
                <a:ea typeface="Meiryo UI" panose="020B0604030504040204" pitchFamily="50" charset="-128"/>
                <a:cs typeface="Meiryo UI" panose="020B0604030504040204" pitchFamily="50" charset="-128"/>
              </a:rPr>
              <a:t>及び</a:t>
            </a:r>
            <a:br>
              <a:rPr lang="en-US" altLang="ja-JP" sz="3600" b="1" dirty="0">
                <a:latin typeface="Meiryo UI" panose="020B0604030504040204" pitchFamily="50" charset="-128"/>
                <a:ea typeface="Meiryo UI" panose="020B0604030504040204" pitchFamily="50" charset="-128"/>
                <a:cs typeface="Meiryo UI" panose="020B0604030504040204" pitchFamily="50" charset="-128"/>
              </a:rPr>
            </a:br>
            <a:r>
              <a:rPr lang="ja-JP" altLang="en-US" sz="3600" b="1" dirty="0">
                <a:latin typeface="Meiryo UI" panose="020B0604030504040204" pitchFamily="50" charset="-128"/>
                <a:ea typeface="Meiryo UI" panose="020B0604030504040204" pitchFamily="50" charset="-128"/>
                <a:cs typeface="Meiryo UI" panose="020B0604030504040204" pitchFamily="50" charset="-128"/>
              </a:rPr>
              <a:t>第</a:t>
            </a:r>
            <a:r>
              <a:rPr lang="en-US" altLang="ja-JP" sz="3600" b="1" dirty="0">
                <a:latin typeface="Meiryo UI" panose="020B0604030504040204" pitchFamily="50" charset="-128"/>
                <a:ea typeface="Meiryo UI" panose="020B0604030504040204" pitchFamily="50" charset="-128"/>
                <a:cs typeface="Meiryo UI" panose="020B0604030504040204" pitchFamily="50" charset="-128"/>
              </a:rPr>
              <a:t>3</a:t>
            </a:r>
            <a:r>
              <a:rPr lang="ja-JP" altLang="en-US" sz="3600" b="1" dirty="0">
                <a:latin typeface="Meiryo UI" panose="020B0604030504040204" pitchFamily="50" charset="-128"/>
                <a:ea typeface="Meiryo UI" panose="020B0604030504040204" pitchFamily="50" charset="-128"/>
                <a:cs typeface="Meiryo UI" panose="020B0604030504040204" pitchFamily="50" charset="-128"/>
              </a:rPr>
              <a:t>期大阪府</a:t>
            </a:r>
            <a:r>
              <a:rPr lang="en-US" altLang="ja-JP" sz="3600" b="1" dirty="0">
                <a:latin typeface="Meiryo UI" panose="020B0604030504040204" pitchFamily="50" charset="-128"/>
                <a:ea typeface="Meiryo UI" panose="020B0604030504040204" pitchFamily="50" charset="-128"/>
                <a:cs typeface="Meiryo UI" panose="020B0604030504040204" pitchFamily="50" charset="-128"/>
              </a:rPr>
              <a:t>ESCO</a:t>
            </a:r>
            <a:r>
              <a:rPr lang="ja-JP" altLang="en-US" sz="3600" b="1" dirty="0">
                <a:latin typeface="Meiryo UI" panose="020B0604030504040204" pitchFamily="50" charset="-128"/>
                <a:ea typeface="Meiryo UI" panose="020B0604030504040204" pitchFamily="50" charset="-128"/>
                <a:cs typeface="Meiryo UI" panose="020B0604030504040204" pitchFamily="50" charset="-128"/>
              </a:rPr>
              <a:t>アクションプランについて</a:t>
            </a:r>
            <a:endParaRPr kumimoji="1" lang="ja-JP" altLang="en-US" sz="3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4368" y="5877272"/>
            <a:ext cx="962900" cy="707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タイトル 12"/>
          <p:cNvSpPr txBox="1">
            <a:spLocks/>
          </p:cNvSpPr>
          <p:nvPr/>
        </p:nvSpPr>
        <p:spPr>
          <a:xfrm>
            <a:off x="2051720" y="5805264"/>
            <a:ext cx="7060748" cy="917848"/>
          </a:xfrm>
          <a:prstGeom prst="rect">
            <a:avLst/>
          </a:prstGeom>
        </p:spPr>
        <p:txBody>
          <a:bodyPr vert="horz" anchor="ctr">
            <a:normAutofit lnSpcReduction="10000"/>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 都市整備部</a:t>
            </a:r>
            <a:endParaRPr lang="en-US" altLang="ja-JP"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r"/>
            <a:r>
              <a:rPr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住宅建築局 公共建築室 設備課 </a:t>
            </a:r>
          </a:p>
        </p:txBody>
      </p:sp>
      <p:sp>
        <p:nvSpPr>
          <p:cNvPr id="3" name="正方形/長方形 2"/>
          <p:cNvSpPr/>
          <p:nvPr/>
        </p:nvSpPr>
        <p:spPr>
          <a:xfrm>
            <a:off x="7308304" y="148299"/>
            <a:ext cx="1656184" cy="576064"/>
          </a:xfrm>
          <a:prstGeom prst="rect">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a:latin typeface="Meiryo UI" panose="020B0604030504040204" pitchFamily="50" charset="-128"/>
                <a:ea typeface="Meiryo UI" panose="020B0604030504040204" pitchFamily="50" charset="-128"/>
                <a:cs typeface="Meiryo UI" panose="020B0604030504040204" pitchFamily="50" charset="-128"/>
              </a:rPr>
              <a:t>資料⑦</a:t>
            </a:r>
            <a:endParaRPr kumimoji="1"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53425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91D4422-3331-496E-8798-2DA1F0E1F973}"/>
              </a:ext>
            </a:extLst>
          </p:cNvPr>
          <p:cNvSpPr>
            <a:spLocks noGrp="1"/>
          </p:cNvSpPr>
          <p:nvPr>
            <p:ph type="sldNum" sz="quarter" idx="12"/>
          </p:nvPr>
        </p:nvSpPr>
        <p:spPr/>
        <p:txBody>
          <a:bodyPr/>
          <a:lstStyle/>
          <a:p>
            <a:fld id="{6DBCCE75-96CE-4693-9D68-DB546D813132}" type="slidenum">
              <a:rPr kumimoji="1" lang="ja-JP" altLang="en-US" smtClean="0"/>
              <a:t>10</a:t>
            </a:fld>
            <a:endParaRPr kumimoji="1" lang="ja-JP" altLang="en-US"/>
          </a:p>
        </p:txBody>
      </p:sp>
      <p:pic>
        <p:nvPicPr>
          <p:cNvPr id="3" name="図 2">
            <a:extLst>
              <a:ext uri="{FF2B5EF4-FFF2-40B4-BE49-F238E27FC236}">
                <a16:creationId xmlns:a16="http://schemas.microsoft.com/office/drawing/2014/main" id="{D28B5F7A-4319-4ACC-9E51-816DD7A6FFD6}"/>
              </a:ext>
            </a:extLst>
          </p:cNvPr>
          <p:cNvPicPr>
            <a:picLocks noChangeAspect="1"/>
          </p:cNvPicPr>
          <p:nvPr/>
        </p:nvPicPr>
        <p:blipFill rotWithShape="1">
          <a:blip r:embed="rId2"/>
          <a:srcRect r="1340"/>
          <a:stretch/>
        </p:blipFill>
        <p:spPr>
          <a:xfrm>
            <a:off x="218469" y="1249813"/>
            <a:ext cx="8752686" cy="4915491"/>
          </a:xfrm>
          <a:prstGeom prst="rect">
            <a:avLst/>
          </a:prstGeom>
        </p:spPr>
      </p:pic>
      <p:sp>
        <p:nvSpPr>
          <p:cNvPr id="4" name="正方形/長方形 3">
            <a:extLst>
              <a:ext uri="{FF2B5EF4-FFF2-40B4-BE49-F238E27FC236}">
                <a16:creationId xmlns:a16="http://schemas.microsoft.com/office/drawing/2014/main" id="{315E6D5B-617C-4FD6-8A80-08A7E9082421}"/>
              </a:ext>
            </a:extLst>
          </p:cNvPr>
          <p:cNvSpPr/>
          <p:nvPr/>
        </p:nvSpPr>
        <p:spPr>
          <a:xfrm>
            <a:off x="3851920" y="5167356"/>
            <a:ext cx="936104" cy="7703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6F2AE8DD-481A-4FBA-96F4-AAF6DAD8ADA6}"/>
              </a:ext>
            </a:extLst>
          </p:cNvPr>
          <p:cNvSpPr/>
          <p:nvPr/>
        </p:nvSpPr>
        <p:spPr>
          <a:xfrm>
            <a:off x="250632" y="4990030"/>
            <a:ext cx="1873095" cy="4320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E1DF526C-3796-4F55-BBCE-2896D76795A8}"/>
              </a:ext>
            </a:extLst>
          </p:cNvPr>
          <p:cNvSpPr/>
          <p:nvPr/>
        </p:nvSpPr>
        <p:spPr>
          <a:xfrm>
            <a:off x="158114" y="44624"/>
            <a:ext cx="7654246" cy="430887"/>
          </a:xfrm>
          <a:prstGeom prst="rect">
            <a:avLst/>
          </a:prstGeom>
          <a:solidFill>
            <a:schemeClr val="bg1"/>
          </a:solidFill>
        </p:spPr>
        <p:txBody>
          <a:bodyPr wrap="square" tIns="0" bIns="0">
            <a:spAutoFit/>
          </a:bodyPr>
          <a:lstStyle/>
          <a:p>
            <a:r>
              <a:rPr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r>
              <a:rPr kumimoji="1" lang="zh-TW" altLang="en-US" sz="2800" b="1"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西大阪治水事務所</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BELS</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認証結果（</a:t>
            </a:r>
            <a:r>
              <a:rPr lang="en-US" altLang="ja-JP"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BEI</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値）</a:t>
            </a:r>
            <a:endParaRPr lang="ja-JP" altLang="en-US" sz="2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3279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2A52AFD-A963-42E8-9D41-08A85A6486C8}"/>
              </a:ext>
            </a:extLst>
          </p:cNvPr>
          <p:cNvSpPr>
            <a:spLocks noGrp="1"/>
          </p:cNvSpPr>
          <p:nvPr>
            <p:ph type="sldNum" sz="quarter" idx="12"/>
          </p:nvPr>
        </p:nvSpPr>
        <p:spPr/>
        <p:txBody>
          <a:bodyPr/>
          <a:lstStyle/>
          <a:p>
            <a:fld id="{6DBCCE75-96CE-4693-9D68-DB546D813132}" type="slidenum">
              <a:rPr kumimoji="1" lang="ja-JP" altLang="en-US" smtClean="0"/>
              <a:t>11</a:t>
            </a:fld>
            <a:endParaRPr kumimoji="1" lang="ja-JP" altLang="en-US"/>
          </a:p>
        </p:txBody>
      </p:sp>
      <p:sp>
        <p:nvSpPr>
          <p:cNvPr id="3" name="正方形/長方形 2">
            <a:extLst>
              <a:ext uri="{FF2B5EF4-FFF2-40B4-BE49-F238E27FC236}">
                <a16:creationId xmlns:a16="http://schemas.microsoft.com/office/drawing/2014/main" id="{56A6B314-2C7F-46C3-AE66-1B58FC302D6D}"/>
              </a:ext>
            </a:extLst>
          </p:cNvPr>
          <p:cNvSpPr/>
          <p:nvPr/>
        </p:nvSpPr>
        <p:spPr>
          <a:xfrm>
            <a:off x="251520" y="2276872"/>
            <a:ext cx="6742614" cy="1927561"/>
          </a:xfrm>
          <a:prstGeom prst="rect">
            <a:avLst/>
          </a:prstGeom>
          <a:solidFill>
            <a:srgbClr val="00B050"/>
          </a:solidFill>
          <a:ln>
            <a:noFill/>
          </a:ln>
        </p:spPr>
        <p:style>
          <a:lnRef idx="2">
            <a:schemeClr val="dk1">
              <a:shade val="50000"/>
            </a:schemeClr>
          </a:lnRef>
          <a:fillRef idx="1">
            <a:schemeClr val="dk1"/>
          </a:fillRef>
          <a:effectRef idx="0">
            <a:schemeClr val="dk1"/>
          </a:effectRef>
          <a:fontRef idx="minor">
            <a:schemeClr val="lt1"/>
          </a:fontRef>
        </p:style>
        <p:txBody>
          <a:bodyPr wrap="square" lIns="72000" tIns="36000" rIns="72000" bIns="108000" anchor="ctr" anchorCtr="0">
            <a:spAutoFit/>
          </a:bodyPr>
          <a:lstStyle/>
          <a:p>
            <a:pPr>
              <a:lnSpc>
                <a:spcPct val="150000"/>
              </a:lnSpc>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 </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ESCO</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で民間提案を活用した省エネ化＋</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BCP</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対策！</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 府として初の既存</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ZEB</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化改修</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(ZEB Ready)</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の実現！</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 「脱炭素化推進事業債」の活用</a:t>
            </a:r>
            <a:r>
              <a:rPr lang="en-US" altLang="ja-JP" sz="2000" b="1" baseline="30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による費用負担の低減！</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※ZEB Oriented</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相当以上</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(BEI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が</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0.6</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以下</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の認証取得</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a:extLst>
              <a:ext uri="{FF2B5EF4-FFF2-40B4-BE49-F238E27FC236}">
                <a16:creationId xmlns:a16="http://schemas.microsoft.com/office/drawing/2014/main" id="{4BC3EE22-D5EC-47C5-B6E7-F6A5956C3A1E}"/>
              </a:ext>
            </a:extLst>
          </p:cNvPr>
          <p:cNvCxnSpPr/>
          <p:nvPr/>
        </p:nvCxnSpPr>
        <p:spPr>
          <a:xfrm>
            <a:off x="113410" y="548680"/>
            <a:ext cx="8856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6" name="正方形/長方形 5">
            <a:extLst>
              <a:ext uri="{FF2B5EF4-FFF2-40B4-BE49-F238E27FC236}">
                <a16:creationId xmlns:a16="http://schemas.microsoft.com/office/drawing/2014/main" id="{D18D6B47-BB78-4E35-B9F4-5E0D349DBAB8}"/>
              </a:ext>
            </a:extLst>
          </p:cNvPr>
          <p:cNvSpPr/>
          <p:nvPr/>
        </p:nvSpPr>
        <p:spPr>
          <a:xfrm>
            <a:off x="477019" y="627409"/>
            <a:ext cx="8352928" cy="1175945"/>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tIns="36000" bIns="108000" anchor="ctr" anchorCtr="0">
            <a:spAutoFit/>
          </a:bodyPr>
          <a:lstStyle/>
          <a:p>
            <a:pPr>
              <a:lnSpc>
                <a:spcPct val="150000"/>
              </a:lnSpc>
            </a:pPr>
            <a:r>
              <a:rPr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西大阪治水事務所において、老朽化した設備の改修を行うため、</a:t>
            </a:r>
            <a:endParaRPr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ESCO</a:t>
            </a:r>
            <a:r>
              <a:rPr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事業と</a:t>
            </a:r>
            <a:r>
              <a:rPr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ZEB</a:t>
            </a:r>
            <a:r>
              <a:rPr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化改修を組み合わせて実施！</a:t>
            </a:r>
            <a:endParaRPr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a:extLst>
              <a:ext uri="{FF2B5EF4-FFF2-40B4-BE49-F238E27FC236}">
                <a16:creationId xmlns:a16="http://schemas.microsoft.com/office/drawing/2014/main" id="{F24EC3C8-0ECD-46A7-83CF-D62E9033B82C}"/>
              </a:ext>
            </a:extLst>
          </p:cNvPr>
          <p:cNvPicPr>
            <a:picLocks noChangeAspect="1"/>
          </p:cNvPicPr>
          <p:nvPr/>
        </p:nvPicPr>
        <p:blipFill rotWithShape="1">
          <a:blip r:embed="rId2"/>
          <a:srcRect l="3371" r="57797"/>
          <a:stretch/>
        </p:blipFill>
        <p:spPr>
          <a:xfrm>
            <a:off x="6804248" y="1675842"/>
            <a:ext cx="2209365" cy="2977292"/>
          </a:xfrm>
          <a:prstGeom prst="rect">
            <a:avLst/>
          </a:prstGeom>
        </p:spPr>
      </p:pic>
      <p:sp>
        <p:nvSpPr>
          <p:cNvPr id="8" name="正方形/長方形 7">
            <a:extLst>
              <a:ext uri="{FF2B5EF4-FFF2-40B4-BE49-F238E27FC236}">
                <a16:creationId xmlns:a16="http://schemas.microsoft.com/office/drawing/2014/main" id="{722F0E90-D532-4C78-8528-F06C46DD6E6C}"/>
              </a:ext>
            </a:extLst>
          </p:cNvPr>
          <p:cNvSpPr/>
          <p:nvPr/>
        </p:nvSpPr>
        <p:spPr>
          <a:xfrm>
            <a:off x="158114" y="44624"/>
            <a:ext cx="8158302" cy="430887"/>
          </a:xfrm>
          <a:prstGeom prst="rect">
            <a:avLst/>
          </a:prstGeom>
          <a:solidFill>
            <a:schemeClr val="bg1"/>
          </a:solidFill>
        </p:spPr>
        <p:txBody>
          <a:bodyPr wrap="square" tIns="0" bIns="0">
            <a:spAutoFit/>
          </a:bodyPr>
          <a:lstStyle/>
          <a:p>
            <a:pPr algn="ct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民間のノウハウを活用する</a:t>
            </a:r>
            <a:r>
              <a:rPr lang="en-US" altLang="ja-JP" sz="2800" b="1" dirty="0">
                <a:latin typeface="Meiryo UI" panose="020B0604030504040204" pitchFamily="50" charset="-128"/>
                <a:ea typeface="Meiryo UI" panose="020B0604030504040204" pitchFamily="50" charset="-128"/>
                <a:cs typeface="Meiryo UI" panose="020B0604030504040204" pitchFamily="50" charset="-128"/>
              </a:rPr>
              <a:t>ESCO</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28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 既存</a:t>
            </a:r>
            <a:r>
              <a:rPr lang="en-US" altLang="ja-JP" sz="2800" b="1" dirty="0">
                <a:latin typeface="Meiryo UI" panose="020B0604030504040204" pitchFamily="50" charset="-128"/>
                <a:ea typeface="Meiryo UI" panose="020B0604030504040204" pitchFamily="50" charset="-128"/>
                <a:cs typeface="Meiryo UI" panose="020B0604030504040204" pitchFamily="50" charset="-128"/>
              </a:rPr>
              <a:t>ZEB</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化改修</a:t>
            </a:r>
            <a:endParaRPr lang="en-US" altLang="ja-JP"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77B40477-9CF5-4A32-9489-5B43F54C173E}"/>
              </a:ext>
            </a:extLst>
          </p:cNvPr>
          <p:cNvSpPr/>
          <p:nvPr/>
        </p:nvSpPr>
        <p:spPr>
          <a:xfrm>
            <a:off x="395536" y="4869160"/>
            <a:ext cx="8352928" cy="1729943"/>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tIns="36000" bIns="108000" anchor="ctr" anchorCtr="0">
            <a:spAutoFit/>
          </a:bodyPr>
          <a:lstStyle/>
          <a:p>
            <a:pPr>
              <a:lnSpc>
                <a:spcPct val="150000"/>
              </a:lnSpc>
            </a:pPr>
            <a:r>
              <a:rPr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西大阪治水事務所で</a:t>
            </a:r>
            <a:r>
              <a:rPr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ZEB</a:t>
            </a:r>
            <a:r>
              <a:rPr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化改修後のデータ収集・分析を行い、</a:t>
            </a:r>
            <a:endParaRPr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設備機器の更新時期において既存</a:t>
            </a:r>
            <a:r>
              <a:rPr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ZEB</a:t>
            </a:r>
            <a:r>
              <a:rPr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化が可能な施設が今後も出てくれば、</a:t>
            </a:r>
            <a:r>
              <a:rPr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ESCO</a:t>
            </a:r>
            <a:r>
              <a:rPr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事業の活用可能性について検討！</a:t>
            </a:r>
            <a:endParaRPr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72636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グラフ 9">
            <a:extLst>
              <a:ext uri="{FF2B5EF4-FFF2-40B4-BE49-F238E27FC236}">
                <a16:creationId xmlns:a16="http://schemas.microsoft.com/office/drawing/2014/main" id="{5F65D2C6-4714-42BA-A05F-CEB5B9934591}"/>
              </a:ext>
            </a:extLst>
          </p:cNvPr>
          <p:cNvGraphicFramePr>
            <a:graphicFrameLocks/>
          </p:cNvGraphicFramePr>
          <p:nvPr>
            <p:extLst>
              <p:ext uri="{D42A27DB-BD31-4B8C-83A1-F6EECF244321}">
                <p14:modId xmlns:p14="http://schemas.microsoft.com/office/powerpoint/2010/main" val="325254739"/>
              </p:ext>
            </p:extLst>
          </p:nvPr>
        </p:nvGraphicFramePr>
        <p:xfrm>
          <a:off x="323527" y="1076036"/>
          <a:ext cx="8532679" cy="4513201"/>
        </p:xfrm>
        <a:graphic>
          <a:graphicData uri="http://schemas.openxmlformats.org/drawingml/2006/chart">
            <c:chart xmlns:c="http://schemas.openxmlformats.org/drawingml/2006/chart" xmlns:r="http://schemas.openxmlformats.org/officeDocument/2006/relationships" r:id="rId2"/>
          </a:graphicData>
        </a:graphic>
      </p:graphicFrame>
      <p:cxnSp>
        <p:nvCxnSpPr>
          <p:cNvPr id="35" name="直線コネクタ 34"/>
          <p:cNvCxnSpPr/>
          <p:nvPr/>
        </p:nvCxnSpPr>
        <p:spPr>
          <a:xfrm>
            <a:off x="113410" y="620688"/>
            <a:ext cx="8856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36" name="正方形/長方形 35"/>
          <p:cNvSpPr/>
          <p:nvPr/>
        </p:nvSpPr>
        <p:spPr>
          <a:xfrm>
            <a:off x="113410" y="189801"/>
            <a:ext cx="5347232" cy="430887"/>
          </a:xfrm>
          <a:prstGeom prst="rect">
            <a:avLst/>
          </a:prstGeom>
          <a:solidFill>
            <a:schemeClr val="bg1"/>
          </a:solidFill>
        </p:spPr>
        <p:txBody>
          <a:bodyPr wrap="square" tIns="0" bIns="0">
            <a:spAutoFit/>
          </a:bodyPr>
          <a:lstStyle/>
          <a:p>
            <a:r>
              <a:rPr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平均省エネ率（総量平均）</a:t>
            </a:r>
            <a:endParaRPr lang="ja-JP" altLang="en-US" sz="2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スライド番号プレースホルダー 1"/>
          <p:cNvSpPr>
            <a:spLocks noGrp="1"/>
          </p:cNvSpPr>
          <p:nvPr>
            <p:ph type="sldNum" sz="quarter" idx="12"/>
          </p:nvPr>
        </p:nvSpPr>
        <p:spPr>
          <a:xfrm>
            <a:off x="8239770" y="69376"/>
            <a:ext cx="747712" cy="365760"/>
          </a:xfrm>
        </p:spPr>
        <p:txBody>
          <a:bodyPr/>
          <a:lstStyle/>
          <a:p>
            <a:fld id="{6DBCCE75-96CE-4693-9D68-DB546D813132}" type="slidenum">
              <a:rPr kumimoji="1" lang="ja-JP" altLang="en-US" sz="2000" smtClean="0">
                <a:solidFill>
                  <a:schemeClr val="bg1"/>
                </a:solidFill>
              </a:rPr>
              <a:pPr/>
              <a:t>12</a:t>
            </a:fld>
            <a:endParaRPr kumimoji="1" lang="ja-JP" altLang="en-US" sz="2000" dirty="0">
              <a:solidFill>
                <a:schemeClr val="bg1"/>
              </a:solidFill>
            </a:endParaRPr>
          </a:p>
        </p:txBody>
      </p:sp>
      <p:sp>
        <p:nvSpPr>
          <p:cNvPr id="33" name="正方形/長方形 32"/>
          <p:cNvSpPr/>
          <p:nvPr/>
        </p:nvSpPr>
        <p:spPr>
          <a:xfrm>
            <a:off x="737312" y="5702224"/>
            <a:ext cx="8198084" cy="461665"/>
          </a:xfrm>
          <a:prstGeom prst="rect">
            <a:avLst/>
          </a:prstGeom>
          <a:ln w="25400">
            <a:solidFill>
              <a:schemeClr val="accent1"/>
            </a:solidFill>
            <a:prstDash val="sysDash"/>
          </a:ln>
        </p:spPr>
        <p:txBody>
          <a:bodyPr wrap="square">
            <a:spAutoFit/>
          </a:bodyPr>
          <a:lstStyle/>
          <a:p>
            <a:r>
              <a:rPr lang="ja-JP" altLang="en-US" sz="2400" dirty="0">
                <a:latin typeface="Meiryo UI" panose="020B0604030504040204" pitchFamily="50" charset="-128"/>
                <a:ea typeface="Meiryo UI" panose="020B0604030504040204" pitchFamily="50" charset="-128"/>
              </a:rPr>
              <a:t>○目標（</a:t>
            </a:r>
            <a:r>
              <a:rPr lang="en-US" altLang="ja-JP" sz="2400" dirty="0">
                <a:latin typeface="Meiryo UI" panose="020B0604030504040204" pitchFamily="50" charset="-128"/>
                <a:ea typeface="Meiryo UI" panose="020B0604030504040204" pitchFamily="50" charset="-128"/>
              </a:rPr>
              <a:t>15%</a:t>
            </a:r>
            <a:r>
              <a:rPr lang="ja-JP" altLang="en-US" sz="2400" dirty="0">
                <a:latin typeface="Meiryo UI" panose="020B0604030504040204" pitchFamily="50" charset="-128"/>
                <a:ea typeface="Meiryo UI" panose="020B0604030504040204" pitchFamily="50" charset="-128"/>
              </a:rPr>
              <a:t>）を大きく上回る成果を達成！！</a:t>
            </a:r>
            <a:endParaRPr lang="en-US" altLang="ja-JP" sz="2400" dirty="0">
              <a:latin typeface="Meiryo UI" panose="020B0604030504040204" pitchFamily="50" charset="-128"/>
              <a:ea typeface="Meiryo UI" panose="020B0604030504040204" pitchFamily="50" charset="-128"/>
            </a:endParaRPr>
          </a:p>
        </p:txBody>
      </p:sp>
      <p:sp>
        <p:nvSpPr>
          <p:cNvPr id="56" name="Rectangle 72"/>
          <p:cNvSpPr>
            <a:spLocks noChangeArrowheads="1"/>
          </p:cNvSpPr>
          <p:nvPr/>
        </p:nvSpPr>
        <p:spPr bwMode="white">
          <a:xfrm>
            <a:off x="1209752" y="3861048"/>
            <a:ext cx="1670329" cy="246221"/>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ja-JP" altLang="en-US" sz="1600" b="1" i="0" u="none" strike="noStrike" kern="0" cap="none" spc="0" normalizeH="0" baseline="0" noProof="0" dirty="0">
                <a:ln>
                  <a:noFill/>
                </a:ln>
                <a:solidFill>
                  <a:srgbClr val="595959"/>
                </a:solidFill>
                <a:effectLst/>
                <a:uLnTx/>
                <a:uFillTx/>
                <a:latin typeface="游ゴシック" panose="020B0400000000000000" pitchFamily="50" charset="-128"/>
                <a:ea typeface="游ゴシック" panose="020B0400000000000000" pitchFamily="50" charset="-128"/>
              </a:rPr>
              <a:t>↓</a:t>
            </a:r>
            <a:r>
              <a:rPr kumimoji="0" lang="ja-JP" altLang="ja-JP" sz="1600" b="1" i="0" u="none" strike="noStrike" kern="0" cap="none" spc="0" normalizeH="0" baseline="0" noProof="0" dirty="0">
                <a:ln>
                  <a:noFill/>
                </a:ln>
                <a:solidFill>
                  <a:srgbClr val="595959"/>
                </a:solidFill>
                <a:effectLst/>
                <a:uLnTx/>
                <a:uFillTx/>
                <a:latin typeface="游ゴシック" panose="020B0400000000000000" pitchFamily="50" charset="-128"/>
                <a:ea typeface="游ゴシック" panose="020B0400000000000000" pitchFamily="50" charset="-128"/>
              </a:rPr>
              <a:t>目標</a:t>
            </a:r>
            <a:r>
              <a:rPr kumimoji="0" lang="ja-JP" altLang="en-US" sz="1600" b="1" i="0" u="none" strike="noStrike" kern="0" cap="none" spc="0" normalizeH="0" baseline="0" noProof="0" dirty="0">
                <a:ln>
                  <a:noFill/>
                </a:ln>
                <a:solidFill>
                  <a:srgbClr val="595959"/>
                </a:solidFill>
                <a:effectLst/>
                <a:uLnTx/>
                <a:uFillTx/>
                <a:latin typeface="游ゴシック" panose="020B0400000000000000" pitchFamily="50" charset="-128"/>
                <a:ea typeface="游ゴシック" panose="020B0400000000000000" pitchFamily="50" charset="-128"/>
              </a:rPr>
              <a:t>値　</a:t>
            </a:r>
            <a:r>
              <a:rPr kumimoji="0" lang="en-US" altLang="ja-JP" sz="1600" b="1" i="0" u="none" strike="noStrike" kern="0" cap="none" spc="0" normalizeH="0" baseline="0" noProof="0" dirty="0">
                <a:ln>
                  <a:noFill/>
                </a:ln>
                <a:solidFill>
                  <a:srgbClr val="595959"/>
                </a:solidFill>
                <a:effectLst/>
                <a:uLnTx/>
                <a:uFillTx/>
                <a:latin typeface="游ゴシック" panose="020B0400000000000000" pitchFamily="50" charset="-128"/>
                <a:ea typeface="游ゴシック" panose="020B0400000000000000" pitchFamily="50" charset="-128"/>
              </a:rPr>
              <a:t>15</a:t>
            </a:r>
            <a:r>
              <a:rPr kumimoji="0" lang="ja-JP" altLang="en-US" sz="1600" b="1" i="0" u="none" strike="noStrike" kern="0" cap="none" spc="0" normalizeH="0" baseline="0" noProof="0" dirty="0">
                <a:ln>
                  <a:noFill/>
                </a:ln>
                <a:solidFill>
                  <a:srgbClr val="595959"/>
                </a:solidFill>
                <a:effectLst/>
                <a:uLnTx/>
                <a:uFillTx/>
                <a:latin typeface="游ゴシック" panose="020B0400000000000000" pitchFamily="50" charset="-128"/>
                <a:ea typeface="游ゴシック" panose="020B0400000000000000" pitchFamily="50" charset="-128"/>
              </a:rPr>
              <a:t>％↓</a:t>
            </a:r>
            <a:endParaRPr kumimoji="0" lang="ja-JP" altLang="ja-JP" sz="1600" b="1"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60" name="Line 51"/>
          <p:cNvSpPr>
            <a:spLocks noChangeShapeType="1"/>
          </p:cNvSpPr>
          <p:nvPr/>
        </p:nvSpPr>
        <p:spPr bwMode="auto">
          <a:xfrm>
            <a:off x="850292" y="4149080"/>
            <a:ext cx="7970180" cy="0"/>
          </a:xfrm>
          <a:prstGeom prst="line">
            <a:avLst/>
          </a:prstGeom>
          <a:noFill/>
          <a:ln w="36513" cap="rnd">
            <a:solidFill>
              <a:srgbClr val="595959"/>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288633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グラフ 12">
            <a:extLst>
              <a:ext uri="{FF2B5EF4-FFF2-40B4-BE49-F238E27FC236}">
                <a16:creationId xmlns:a16="http://schemas.microsoft.com/office/drawing/2014/main" id="{D62FB6D8-A461-411D-B779-BDA362C36BFF}"/>
              </a:ext>
            </a:extLst>
          </p:cNvPr>
          <p:cNvGraphicFramePr>
            <a:graphicFrameLocks/>
          </p:cNvGraphicFramePr>
          <p:nvPr>
            <p:extLst>
              <p:ext uri="{D42A27DB-BD31-4B8C-83A1-F6EECF244321}">
                <p14:modId xmlns:p14="http://schemas.microsoft.com/office/powerpoint/2010/main" val="3642405600"/>
              </p:ext>
            </p:extLst>
          </p:nvPr>
        </p:nvGraphicFramePr>
        <p:xfrm>
          <a:off x="158113" y="814233"/>
          <a:ext cx="8518343" cy="4668216"/>
        </p:xfrm>
        <a:graphic>
          <a:graphicData uri="http://schemas.openxmlformats.org/drawingml/2006/chart">
            <c:chart xmlns:c="http://schemas.openxmlformats.org/drawingml/2006/chart" xmlns:r="http://schemas.openxmlformats.org/officeDocument/2006/relationships" r:id="rId2"/>
          </a:graphicData>
        </a:graphic>
      </p:graphicFrame>
      <p:cxnSp>
        <p:nvCxnSpPr>
          <p:cNvPr id="35" name="直線コネクタ 34"/>
          <p:cNvCxnSpPr/>
          <p:nvPr/>
        </p:nvCxnSpPr>
        <p:spPr>
          <a:xfrm>
            <a:off x="-36512" y="620688"/>
            <a:ext cx="8856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36" name="正方形/長方形 35"/>
          <p:cNvSpPr/>
          <p:nvPr/>
        </p:nvSpPr>
        <p:spPr>
          <a:xfrm>
            <a:off x="158114" y="117793"/>
            <a:ext cx="8014286" cy="430887"/>
          </a:xfrm>
          <a:prstGeom prst="rect">
            <a:avLst/>
          </a:prstGeom>
          <a:solidFill>
            <a:schemeClr val="bg1"/>
          </a:solidFill>
        </p:spPr>
        <p:txBody>
          <a:bodyPr wrap="square" tIns="0" bIns="0">
            <a:spAutoFit/>
          </a:bodyPr>
          <a:lstStyle/>
          <a:p>
            <a:r>
              <a:rPr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光熱水費削減額（１期プラン効果分含む）</a:t>
            </a:r>
            <a:endParaRPr lang="ja-JP" altLang="en-US" sz="2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スライド番号プレースホルダー 1"/>
          <p:cNvSpPr>
            <a:spLocks noGrp="1"/>
          </p:cNvSpPr>
          <p:nvPr>
            <p:ph type="sldNum" sz="quarter" idx="12"/>
          </p:nvPr>
        </p:nvSpPr>
        <p:spPr>
          <a:xfrm>
            <a:off x="8239770" y="69376"/>
            <a:ext cx="747712" cy="365760"/>
          </a:xfrm>
        </p:spPr>
        <p:txBody>
          <a:bodyPr/>
          <a:lstStyle/>
          <a:p>
            <a:fld id="{6DBCCE75-96CE-4693-9D68-DB546D813132}" type="slidenum">
              <a:rPr kumimoji="1" lang="ja-JP" altLang="en-US" sz="2000" smtClean="0">
                <a:solidFill>
                  <a:schemeClr val="bg1"/>
                </a:solidFill>
              </a:rPr>
              <a:pPr/>
              <a:t>13</a:t>
            </a:fld>
            <a:endParaRPr kumimoji="1" lang="ja-JP" altLang="en-US" sz="2000" dirty="0">
              <a:solidFill>
                <a:schemeClr val="bg1"/>
              </a:solidFill>
            </a:endParaRPr>
          </a:p>
        </p:txBody>
      </p:sp>
      <p:sp>
        <p:nvSpPr>
          <p:cNvPr id="8" name="正方形/長方形 7"/>
          <p:cNvSpPr/>
          <p:nvPr/>
        </p:nvSpPr>
        <p:spPr>
          <a:xfrm>
            <a:off x="113410" y="5906533"/>
            <a:ext cx="8720997" cy="830997"/>
          </a:xfrm>
          <a:prstGeom prst="rect">
            <a:avLst/>
          </a:prstGeom>
          <a:ln w="25400">
            <a:solidFill>
              <a:schemeClr val="accent1"/>
            </a:solidFill>
            <a:prstDash val="sysDash"/>
          </a:ln>
        </p:spPr>
        <p:txBody>
          <a:bodyPr wrap="square">
            <a:spAutoFit/>
          </a:bodyPr>
          <a:lstStyle/>
          <a:p>
            <a:r>
              <a:rPr lang="ja-JP" altLang="en-US" sz="2400" dirty="0">
                <a:latin typeface="Meiryo UI" panose="020B0604030504040204" pitchFamily="50" charset="-128"/>
                <a:ea typeface="Meiryo UI" panose="020B0604030504040204" pitchFamily="50" charset="-128"/>
              </a:rPr>
              <a:t>○目標は</a:t>
            </a:r>
            <a:r>
              <a:rPr lang="en-US" altLang="ja-JP" sz="2400" dirty="0">
                <a:latin typeface="Meiryo UI" panose="020B0604030504040204" pitchFamily="50" charset="-128"/>
                <a:ea typeface="Meiryo UI" panose="020B0604030504040204" pitchFamily="50" charset="-128"/>
              </a:rPr>
              <a:t>10</a:t>
            </a:r>
            <a:r>
              <a:rPr lang="ja-JP" altLang="en-US" sz="2400" dirty="0">
                <a:latin typeface="Meiryo UI" panose="020B0604030504040204" pitchFamily="50" charset="-128"/>
                <a:ea typeface="Meiryo UI" panose="020B0604030504040204" pitchFamily="50" charset="-128"/>
              </a:rPr>
              <a:t>年間で</a:t>
            </a:r>
            <a:r>
              <a:rPr lang="ja-JP" altLang="en-US" sz="2400" b="1" u="sng" dirty="0">
                <a:latin typeface="Meiryo UI" panose="020B0604030504040204" pitchFamily="50" charset="-128"/>
                <a:ea typeface="Meiryo UI" panose="020B0604030504040204" pitchFamily="50" charset="-128"/>
              </a:rPr>
              <a:t>累計</a:t>
            </a:r>
            <a:r>
              <a:rPr lang="en-US" altLang="ja-JP" sz="2400" b="1" u="sng" dirty="0">
                <a:latin typeface="Meiryo UI" panose="020B0604030504040204" pitchFamily="50" charset="-128"/>
                <a:ea typeface="Meiryo UI" panose="020B0604030504040204" pitchFamily="50" charset="-128"/>
              </a:rPr>
              <a:t>60</a:t>
            </a:r>
            <a:r>
              <a:rPr lang="ja-JP" altLang="en-US" sz="2400" b="1" u="sng" dirty="0">
                <a:latin typeface="Meiryo UI" panose="020B0604030504040204" pitchFamily="50" charset="-128"/>
                <a:ea typeface="Meiryo UI" panose="020B0604030504040204" pitchFamily="50" charset="-128"/>
              </a:rPr>
              <a:t>億円</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期プラン分</a:t>
            </a:r>
            <a:r>
              <a:rPr lang="en-US" altLang="ja-JP" dirty="0">
                <a:latin typeface="Meiryo UI" panose="020B0604030504040204" pitchFamily="50" charset="-128"/>
                <a:ea typeface="Meiryo UI" panose="020B0604030504040204" pitchFamily="50" charset="-128"/>
              </a:rPr>
              <a:t>35</a:t>
            </a:r>
            <a:r>
              <a:rPr lang="ja-JP" altLang="en-US" dirty="0">
                <a:latin typeface="Meiryo UI" panose="020B0604030504040204" pitchFamily="50" charset="-128"/>
                <a:ea typeface="Meiryo UI" panose="020B0604030504040204" pitchFamily="50" charset="-128"/>
              </a:rPr>
              <a:t>億円、</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期プラン分</a:t>
            </a:r>
            <a:r>
              <a:rPr lang="en-US" altLang="ja-JP" dirty="0">
                <a:latin typeface="Meiryo UI" panose="020B0604030504040204" pitchFamily="50" charset="-128"/>
                <a:ea typeface="Meiryo UI" panose="020B0604030504040204" pitchFamily="50" charset="-128"/>
              </a:rPr>
              <a:t>25</a:t>
            </a:r>
            <a:r>
              <a:rPr lang="ja-JP" altLang="en-US" dirty="0">
                <a:latin typeface="Meiryo UI" panose="020B0604030504040204" pitchFamily="50" charset="-128"/>
                <a:ea typeface="Meiryo UI" panose="020B0604030504040204" pitchFamily="50" charset="-128"/>
              </a:rPr>
              <a:t>億円）</a:t>
            </a:r>
          </a:p>
          <a:p>
            <a:r>
              <a:rPr lang="ja-JP" altLang="en-US" sz="2400" dirty="0">
                <a:latin typeface="Meiryo UI" panose="020B0604030504040204" pitchFamily="50" charset="-128"/>
                <a:ea typeface="Meiryo UI" panose="020B0604030504040204" pitchFamily="50" charset="-128"/>
              </a:rPr>
              <a:t>○</a:t>
            </a:r>
            <a:r>
              <a:rPr lang="en-US" altLang="ja-JP" sz="2400" dirty="0">
                <a:latin typeface="Meiryo UI" panose="020B0604030504040204" pitchFamily="50" charset="-128"/>
                <a:ea typeface="Meiryo UI" panose="020B0604030504040204" pitchFamily="50" charset="-128"/>
              </a:rPr>
              <a:t>10</a:t>
            </a:r>
            <a:r>
              <a:rPr lang="ja-JP" altLang="en-US" sz="2400" dirty="0">
                <a:latin typeface="Meiryo UI" panose="020B0604030504040204" pitchFamily="50" charset="-128"/>
                <a:ea typeface="Meiryo UI" panose="020B0604030504040204" pitchFamily="50" charset="-128"/>
              </a:rPr>
              <a:t>年間で、</a:t>
            </a:r>
            <a:r>
              <a:rPr lang="ja-JP" altLang="en-US" sz="2400" b="1" u="sng" dirty="0">
                <a:latin typeface="Meiryo UI" panose="020B0604030504040204" pitchFamily="50" charset="-128"/>
                <a:ea typeface="Meiryo UI" panose="020B0604030504040204" pitchFamily="50" charset="-128"/>
              </a:rPr>
              <a:t>累計</a:t>
            </a:r>
            <a:r>
              <a:rPr lang="en-US" altLang="ja-JP" sz="2400" b="1" u="sng" dirty="0">
                <a:latin typeface="Meiryo UI" panose="020B0604030504040204" pitchFamily="50" charset="-128"/>
                <a:ea typeface="Meiryo UI" panose="020B0604030504040204" pitchFamily="50" charset="-128"/>
              </a:rPr>
              <a:t>79.2</a:t>
            </a:r>
            <a:r>
              <a:rPr lang="ja-JP" altLang="en-US" sz="2400" b="1" u="sng" dirty="0">
                <a:latin typeface="Meiryo UI" panose="020B0604030504040204" pitchFamily="50" charset="-128"/>
                <a:ea typeface="Meiryo UI" panose="020B0604030504040204" pitchFamily="50" charset="-128"/>
              </a:rPr>
              <a:t>億円削減（目標の約</a:t>
            </a:r>
            <a:r>
              <a:rPr lang="en-US" altLang="ja-JP" sz="2400" b="1" u="sng" dirty="0">
                <a:latin typeface="Meiryo UI" panose="020B0604030504040204" pitchFamily="50" charset="-128"/>
                <a:ea typeface="Meiryo UI" panose="020B0604030504040204" pitchFamily="50" charset="-128"/>
              </a:rPr>
              <a:t>132%</a:t>
            </a:r>
            <a:r>
              <a:rPr lang="ja-JP" altLang="en-US" sz="2400" b="1" u="sng"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を達成！！</a:t>
            </a:r>
            <a:endParaRPr lang="en-US" altLang="ja-JP" sz="2400" dirty="0">
              <a:latin typeface="Meiryo UI" panose="020B0604030504040204" pitchFamily="50" charset="-128"/>
              <a:ea typeface="Meiryo UI" panose="020B0604030504040204" pitchFamily="50" charset="-128"/>
            </a:endParaRPr>
          </a:p>
        </p:txBody>
      </p:sp>
      <p:sp>
        <p:nvSpPr>
          <p:cNvPr id="63" name="Rectangle 61"/>
          <p:cNvSpPr>
            <a:spLocks noChangeArrowheads="1"/>
          </p:cNvSpPr>
          <p:nvPr/>
        </p:nvSpPr>
        <p:spPr bwMode="auto">
          <a:xfrm>
            <a:off x="5718993" y="5582773"/>
            <a:ext cx="251350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en-US" altLang="ja-JP" sz="1400" dirty="0">
                <a:solidFill>
                  <a:prstClr val="black"/>
                </a:solidFill>
                <a:latin typeface="游ゴシック" panose="020B0400000000000000" pitchFamily="50" charset="-128"/>
                <a:ea typeface="游ゴシック" panose="020B0400000000000000" pitchFamily="50" charset="-128"/>
              </a:rPr>
              <a:t>※</a:t>
            </a:r>
            <a:r>
              <a:rPr kumimoji="0" lang="ja-JP" altLang="en-US" sz="1400" dirty="0">
                <a:solidFill>
                  <a:prstClr val="black"/>
                </a:solidFill>
                <a:latin typeface="游ゴシック" panose="020B0400000000000000" pitchFamily="50" charset="-128"/>
                <a:ea typeface="游ゴシック" panose="020B0400000000000000" pitchFamily="50" charset="-128"/>
              </a:rPr>
              <a:t>　りんくう駅ビル実績を含む</a:t>
            </a:r>
            <a:endParaRPr kumimoji="0" lang="ja-JP" altLang="ja-JP" sz="1400" dirty="0">
              <a:solidFill>
                <a:prstClr val="black"/>
              </a:solidFill>
              <a:latin typeface="游ゴシック" panose="020B0400000000000000" pitchFamily="50" charset="-128"/>
              <a:ea typeface="游ゴシック" panose="020B0400000000000000" pitchFamily="50" charset="-128"/>
            </a:endParaRPr>
          </a:p>
        </p:txBody>
      </p:sp>
      <p:sp>
        <p:nvSpPr>
          <p:cNvPr id="44" name="Rectangle 185"/>
          <p:cNvSpPr>
            <a:spLocks noChangeArrowheads="1"/>
          </p:cNvSpPr>
          <p:nvPr/>
        </p:nvSpPr>
        <p:spPr bwMode="white">
          <a:xfrm>
            <a:off x="7138934" y="1287494"/>
            <a:ext cx="1008112" cy="307777"/>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kumimoji="0" lang="en-US" altLang="ja-JP" sz="2000" dirty="0">
                <a:solidFill>
                  <a:prstClr val="black"/>
                </a:solidFill>
                <a:ea typeface="游ゴシック" panose="020B0400000000000000" pitchFamily="50" charset="-128"/>
              </a:rPr>
              <a:t>79.2</a:t>
            </a:r>
            <a:r>
              <a:rPr kumimoji="0" lang="ja-JP" altLang="en-US" sz="2000" dirty="0">
                <a:solidFill>
                  <a:prstClr val="black"/>
                </a:solidFill>
                <a:ea typeface="游ゴシック" panose="020B0400000000000000" pitchFamily="50" charset="-128"/>
              </a:rPr>
              <a:t>億円</a:t>
            </a:r>
            <a:endParaRPr kumimoji="0" lang="ja-JP" altLang="ja-JP" sz="2000" dirty="0">
              <a:solidFill>
                <a:prstClr val="black"/>
              </a:solidFill>
              <a:ea typeface="游ゴシック" panose="020B0400000000000000" pitchFamily="50" charset="-128"/>
            </a:endParaRPr>
          </a:p>
        </p:txBody>
      </p:sp>
      <p:sp>
        <p:nvSpPr>
          <p:cNvPr id="82" name="テキスト ボックス 81"/>
          <p:cNvSpPr txBox="1"/>
          <p:nvPr/>
        </p:nvSpPr>
        <p:spPr bwMode="black">
          <a:xfrm>
            <a:off x="251520" y="5536607"/>
            <a:ext cx="5040560" cy="307777"/>
          </a:xfrm>
          <a:prstGeom prst="rect">
            <a:avLst/>
          </a:prstGeom>
          <a:noFill/>
          <a:ln w="12700">
            <a:noFill/>
          </a:ln>
        </p:spPr>
        <p:txBody>
          <a:bodyPr wrap="square" rtlCol="0">
            <a:spAutoFit/>
          </a:bodyPr>
          <a:lstStyle/>
          <a:p>
            <a:pPr algn="ctr"/>
            <a:r>
              <a:rPr lang="en-US" altLang="ja-JP" sz="1400" dirty="0">
                <a:latin typeface="游ゴシック" panose="020B0400000000000000" pitchFamily="50" charset="-128"/>
                <a:ea typeface="游ゴシック" panose="020B0400000000000000" pitchFamily="50" charset="-128"/>
              </a:rPr>
              <a:t>※</a:t>
            </a:r>
            <a:r>
              <a:rPr lang="ja-JP" altLang="en-US" sz="1400" dirty="0">
                <a:latin typeface="游ゴシック" panose="020B0400000000000000" pitchFamily="50" charset="-128"/>
                <a:ea typeface="游ゴシック" panose="020B0400000000000000" pitchFamily="50" charset="-128"/>
              </a:rPr>
              <a:t>　削減額はサービス開始後</a:t>
            </a:r>
            <a:r>
              <a:rPr lang="en-US" altLang="ja-JP" sz="1400" dirty="0">
                <a:latin typeface="游ゴシック" panose="020B0400000000000000" pitchFamily="50" charset="-128"/>
                <a:ea typeface="游ゴシック" panose="020B0400000000000000" pitchFamily="50" charset="-128"/>
              </a:rPr>
              <a:t>15</a:t>
            </a:r>
            <a:r>
              <a:rPr lang="ja-JP" altLang="en-US" sz="1400" dirty="0">
                <a:latin typeface="游ゴシック" panose="020B0400000000000000" pitchFamily="50" charset="-128"/>
                <a:ea typeface="游ゴシック" panose="020B0400000000000000" pitchFamily="50" charset="-128"/>
              </a:rPr>
              <a:t>年間までを計上する</a:t>
            </a:r>
            <a:endParaRPr kumimoji="1" lang="ja-JP" altLang="en-US" sz="1400" dirty="0">
              <a:latin typeface="游ゴシック" panose="020B0400000000000000" pitchFamily="50" charset="-128"/>
              <a:ea typeface="游ゴシック" panose="020B0400000000000000" pitchFamily="50" charset="-128"/>
            </a:endParaRPr>
          </a:p>
        </p:txBody>
      </p:sp>
      <p:sp>
        <p:nvSpPr>
          <p:cNvPr id="72" name="Freeform 19"/>
          <p:cNvSpPr>
            <a:spLocks/>
          </p:cNvSpPr>
          <p:nvPr/>
        </p:nvSpPr>
        <p:spPr bwMode="auto">
          <a:xfrm>
            <a:off x="389604" y="2339359"/>
            <a:ext cx="8280920" cy="45719"/>
          </a:xfrm>
          <a:custGeom>
            <a:avLst/>
            <a:gdLst>
              <a:gd name="T0" fmla="*/ 0 w 3222"/>
              <a:gd name="T1" fmla="*/ 1074 w 3222"/>
              <a:gd name="T2" fmla="*/ 2148 w 3222"/>
              <a:gd name="T3" fmla="*/ 3222 w 3222"/>
            </a:gdLst>
            <a:ahLst/>
            <a:cxnLst>
              <a:cxn ang="0">
                <a:pos x="T0" y="0"/>
              </a:cxn>
              <a:cxn ang="0">
                <a:pos x="T1" y="0"/>
              </a:cxn>
              <a:cxn ang="0">
                <a:pos x="T2" y="0"/>
              </a:cxn>
              <a:cxn ang="0">
                <a:pos x="T3" y="0"/>
              </a:cxn>
            </a:cxnLst>
            <a:rect l="0" t="0" r="r" b="b"/>
            <a:pathLst>
              <a:path w="3222">
                <a:moveTo>
                  <a:pt x="0" y="0"/>
                </a:moveTo>
                <a:lnTo>
                  <a:pt x="1074" y="0"/>
                </a:lnTo>
                <a:lnTo>
                  <a:pt x="2148" y="0"/>
                </a:lnTo>
                <a:lnTo>
                  <a:pt x="3222" y="0"/>
                </a:lnTo>
              </a:path>
            </a:pathLst>
          </a:custGeom>
          <a:noFill/>
          <a:ln w="34925" cap="rnd">
            <a:solidFill>
              <a:srgbClr val="595959"/>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Rectangle 72"/>
          <p:cNvSpPr>
            <a:spLocks noChangeArrowheads="1"/>
          </p:cNvSpPr>
          <p:nvPr/>
        </p:nvSpPr>
        <p:spPr bwMode="white">
          <a:xfrm>
            <a:off x="4165257" y="1483757"/>
            <a:ext cx="1436291" cy="246221"/>
          </a:xfrm>
          <a:prstGeom prst="rect">
            <a:avLst/>
          </a:prstGeom>
          <a:solidFill>
            <a:sysClr val="window" lastClr="FFFFFF"/>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ja-JP" altLang="en-US" sz="1600" b="1"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↓累計</a:t>
            </a:r>
            <a:r>
              <a:rPr kumimoji="0" lang="ja-JP" altLang="ja-JP" sz="1600" b="1"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目標</a:t>
            </a:r>
            <a:r>
              <a:rPr kumimoji="0" lang="ja-JP" altLang="en-US" sz="1600" b="1"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値↓</a:t>
            </a:r>
            <a:endParaRPr kumimoji="0" lang="ja-JP" altLang="ja-JP" sz="1600" b="1"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100857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グラフ 12">
            <a:extLst>
              <a:ext uri="{FF2B5EF4-FFF2-40B4-BE49-F238E27FC236}">
                <a16:creationId xmlns:a16="http://schemas.microsoft.com/office/drawing/2014/main" id="{8C8B7670-95BC-4755-9F1B-BAC0FCED4E89}"/>
              </a:ext>
            </a:extLst>
          </p:cNvPr>
          <p:cNvGraphicFramePr>
            <a:graphicFrameLocks/>
          </p:cNvGraphicFramePr>
          <p:nvPr>
            <p:extLst>
              <p:ext uri="{D42A27DB-BD31-4B8C-83A1-F6EECF244321}">
                <p14:modId xmlns:p14="http://schemas.microsoft.com/office/powerpoint/2010/main" val="4220061314"/>
              </p:ext>
            </p:extLst>
          </p:nvPr>
        </p:nvGraphicFramePr>
        <p:xfrm>
          <a:off x="488954" y="1196752"/>
          <a:ext cx="8447782" cy="4896543"/>
        </p:xfrm>
        <a:graphic>
          <a:graphicData uri="http://schemas.openxmlformats.org/drawingml/2006/chart">
            <c:chart xmlns:c="http://schemas.openxmlformats.org/drawingml/2006/chart" xmlns:r="http://schemas.openxmlformats.org/officeDocument/2006/relationships" r:id="rId2"/>
          </a:graphicData>
        </a:graphic>
      </p:graphicFrame>
      <p:cxnSp>
        <p:nvCxnSpPr>
          <p:cNvPr id="35" name="直線コネクタ 34"/>
          <p:cNvCxnSpPr/>
          <p:nvPr/>
        </p:nvCxnSpPr>
        <p:spPr>
          <a:xfrm>
            <a:off x="144000" y="620688"/>
            <a:ext cx="8856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36" name="正方形/長方形 35"/>
          <p:cNvSpPr/>
          <p:nvPr/>
        </p:nvSpPr>
        <p:spPr>
          <a:xfrm>
            <a:off x="158114" y="117793"/>
            <a:ext cx="3909830" cy="430887"/>
          </a:xfrm>
          <a:prstGeom prst="rect">
            <a:avLst/>
          </a:prstGeom>
          <a:solidFill>
            <a:schemeClr val="bg1"/>
          </a:solidFill>
        </p:spPr>
        <p:txBody>
          <a:bodyPr wrap="square" tIns="0" bIns="0">
            <a:spAutoFit/>
          </a:bodyPr>
          <a:lstStyle/>
          <a:p>
            <a:r>
              <a:rPr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エネルギー削減量</a:t>
            </a:r>
            <a:endParaRPr lang="ja-JP" altLang="en-US" sz="2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スライド番号プレースホルダー 1"/>
          <p:cNvSpPr>
            <a:spLocks noGrp="1"/>
          </p:cNvSpPr>
          <p:nvPr>
            <p:ph type="sldNum" sz="quarter" idx="12"/>
          </p:nvPr>
        </p:nvSpPr>
        <p:spPr/>
        <p:txBody>
          <a:bodyPr/>
          <a:lstStyle/>
          <a:p>
            <a:fld id="{6DBCCE75-96CE-4693-9D68-DB546D813132}" type="slidenum">
              <a:rPr lang="ja-JP" altLang="en-US" smtClean="0"/>
              <a:pPr/>
              <a:t>14</a:t>
            </a:fld>
            <a:endParaRPr lang="ja-JP" altLang="en-US" dirty="0"/>
          </a:p>
        </p:txBody>
      </p:sp>
      <p:sp>
        <p:nvSpPr>
          <p:cNvPr id="12" name="正方形/長方形 11"/>
          <p:cNvSpPr/>
          <p:nvPr/>
        </p:nvSpPr>
        <p:spPr>
          <a:xfrm>
            <a:off x="488953" y="6237312"/>
            <a:ext cx="8269475" cy="461665"/>
          </a:xfrm>
          <a:prstGeom prst="rect">
            <a:avLst/>
          </a:prstGeom>
          <a:ln w="25400">
            <a:solidFill>
              <a:schemeClr val="accent1"/>
            </a:solidFill>
            <a:prstDash val="sysDash"/>
          </a:ln>
        </p:spPr>
        <p:txBody>
          <a:bodyPr wrap="square">
            <a:spAutoFit/>
          </a:bodyPr>
          <a:lstStyle/>
          <a:p>
            <a:r>
              <a:rPr lang="ja-JP" altLang="en-US" sz="2400" dirty="0">
                <a:latin typeface="Meiryo UI" panose="020B0604030504040204" pitchFamily="50" charset="-128"/>
                <a:ea typeface="Meiryo UI" panose="020B0604030504040204" pitchFamily="50" charset="-128"/>
              </a:rPr>
              <a:t>○令和６年度の実績は、約</a:t>
            </a:r>
            <a:r>
              <a:rPr lang="en-US" altLang="ja-JP" sz="2400" dirty="0">
                <a:latin typeface="Meiryo UI" panose="020B0604030504040204" pitchFamily="50" charset="-128"/>
                <a:ea typeface="Meiryo UI" panose="020B0604030504040204" pitchFamily="50" charset="-128"/>
              </a:rPr>
              <a:t>8,127</a:t>
            </a:r>
            <a:r>
              <a:rPr lang="ja-JP" altLang="en-US" sz="2000" dirty="0">
                <a:latin typeface="Meiryo UI" panose="020B0604030504040204" pitchFamily="50" charset="-128"/>
                <a:ea typeface="Meiryo UI" panose="020B0604030504040204" pitchFamily="50" charset="-128"/>
              </a:rPr>
              <a:t>キロリットル</a:t>
            </a:r>
            <a:r>
              <a:rPr lang="ja-JP" altLang="en-US" sz="2400" dirty="0">
                <a:latin typeface="Meiryo UI" panose="020B0604030504040204" pitchFamily="50" charset="-128"/>
                <a:ea typeface="Meiryo UI" panose="020B0604030504040204" pitchFamily="50" charset="-128"/>
              </a:rPr>
              <a:t>を達成</a:t>
            </a:r>
            <a:endParaRPr lang="en-US" altLang="ja-JP" sz="2400" dirty="0">
              <a:latin typeface="Meiryo UI" panose="020B0604030504040204" pitchFamily="50" charset="-128"/>
              <a:ea typeface="Meiryo UI" panose="020B0604030504040204" pitchFamily="50" charset="-128"/>
            </a:endParaRPr>
          </a:p>
        </p:txBody>
      </p:sp>
      <p:sp>
        <p:nvSpPr>
          <p:cNvPr id="39" name="Freeform 9"/>
          <p:cNvSpPr>
            <a:spLocks/>
          </p:cNvSpPr>
          <p:nvPr/>
        </p:nvSpPr>
        <p:spPr bwMode="auto">
          <a:xfrm flipV="1">
            <a:off x="1213303" y="3356992"/>
            <a:ext cx="7319137" cy="94867"/>
          </a:xfrm>
          <a:custGeom>
            <a:avLst/>
            <a:gdLst>
              <a:gd name="T0" fmla="*/ 0 w 3698"/>
              <a:gd name="T1" fmla="*/ 1227 w 3698"/>
              <a:gd name="T2" fmla="*/ 2463 w 3698"/>
              <a:gd name="T3" fmla="*/ 3698 w 3698"/>
            </a:gdLst>
            <a:ahLst/>
            <a:cxnLst>
              <a:cxn ang="0">
                <a:pos x="T0" y="0"/>
              </a:cxn>
              <a:cxn ang="0">
                <a:pos x="T1" y="0"/>
              </a:cxn>
              <a:cxn ang="0">
                <a:pos x="T2" y="0"/>
              </a:cxn>
              <a:cxn ang="0">
                <a:pos x="T3" y="0"/>
              </a:cxn>
            </a:cxnLst>
            <a:rect l="0" t="0" r="r" b="b"/>
            <a:pathLst>
              <a:path w="3698">
                <a:moveTo>
                  <a:pt x="0" y="0"/>
                </a:moveTo>
                <a:lnTo>
                  <a:pt x="1227" y="0"/>
                </a:lnTo>
                <a:lnTo>
                  <a:pt x="2463" y="0"/>
                </a:lnTo>
                <a:lnTo>
                  <a:pt x="3698" y="0"/>
                </a:lnTo>
              </a:path>
            </a:pathLst>
          </a:custGeom>
          <a:noFill/>
          <a:ln w="36513" cap="rnd">
            <a:solidFill>
              <a:schemeClr val="tx1">
                <a:lumMod val="50000"/>
                <a:lumOff val="50000"/>
              </a:schemeClr>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Rectangle 185"/>
          <p:cNvSpPr>
            <a:spLocks noChangeArrowheads="1"/>
          </p:cNvSpPr>
          <p:nvPr/>
        </p:nvSpPr>
        <p:spPr bwMode="auto">
          <a:xfrm>
            <a:off x="7920572" y="1861374"/>
            <a:ext cx="1202485" cy="276999"/>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kumimoji="0" lang="ja-JP" altLang="en-US" dirty="0">
                <a:solidFill>
                  <a:prstClr val="black"/>
                </a:solidFill>
                <a:ea typeface="游ゴシック" panose="020B0400000000000000" pitchFamily="50" charset="-128"/>
              </a:rPr>
              <a:t>約</a:t>
            </a:r>
            <a:r>
              <a:rPr kumimoji="0" lang="en-US" altLang="ja-JP" dirty="0">
                <a:solidFill>
                  <a:prstClr val="black"/>
                </a:solidFill>
                <a:ea typeface="游ゴシック" panose="020B0400000000000000" pitchFamily="50" charset="-128"/>
              </a:rPr>
              <a:t>8,127kL</a:t>
            </a:r>
            <a:endParaRPr kumimoji="0" lang="ja-JP" altLang="ja-JP" dirty="0">
              <a:solidFill>
                <a:prstClr val="black"/>
              </a:solidFill>
              <a:ea typeface="游ゴシック" panose="020B0400000000000000" pitchFamily="50" charset="-128"/>
            </a:endParaRPr>
          </a:p>
        </p:txBody>
      </p:sp>
      <p:sp>
        <p:nvSpPr>
          <p:cNvPr id="42" name="Rectangle 72"/>
          <p:cNvSpPr>
            <a:spLocks noChangeArrowheads="1"/>
          </p:cNvSpPr>
          <p:nvPr/>
        </p:nvSpPr>
        <p:spPr bwMode="white">
          <a:xfrm>
            <a:off x="1600068" y="3059669"/>
            <a:ext cx="1025922" cy="246221"/>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ja-JP" altLang="en-US" sz="1600" b="1"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a:t>
            </a:r>
            <a:r>
              <a:rPr kumimoji="0" lang="ja-JP" altLang="ja-JP" sz="1600" b="1"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目標</a:t>
            </a:r>
            <a:r>
              <a:rPr kumimoji="0" lang="ja-JP" altLang="en-US" sz="1600" b="1"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値↓</a:t>
            </a:r>
            <a:endParaRPr kumimoji="0" lang="ja-JP" altLang="ja-JP" sz="1600" b="1"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14" name="テキスト ボックス 3">
            <a:extLst>
              <a:ext uri="{FF2B5EF4-FFF2-40B4-BE49-F238E27FC236}">
                <a16:creationId xmlns:a16="http://schemas.microsoft.com/office/drawing/2014/main" id="{7E3987C3-28AF-403F-BEC4-74F0C9C15731}"/>
              </a:ext>
            </a:extLst>
          </p:cNvPr>
          <p:cNvSpPr txBox="1"/>
          <p:nvPr/>
        </p:nvSpPr>
        <p:spPr>
          <a:xfrm>
            <a:off x="488953" y="1124743"/>
            <a:ext cx="2103120" cy="62484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0" fontAlgn="base" latinLnBrk="0" hangingPunct="0"/>
            <a:r>
              <a:rPr lang="ja-JP" altLang="ja-JP" sz="1100" b="0" i="0" baseline="0" dirty="0">
                <a:solidFill>
                  <a:schemeClr val="dk1"/>
                </a:solidFill>
                <a:effectLst/>
                <a:latin typeface="+mn-lt"/>
                <a:ea typeface="+mn-ea"/>
                <a:cs typeface="+mn-cs"/>
              </a:rPr>
              <a:t>エネルギー削減量原油換算</a:t>
            </a:r>
            <a:endParaRPr lang="en-US" altLang="ja-JP" sz="1100" b="0" i="0" baseline="0" dirty="0">
              <a:solidFill>
                <a:schemeClr val="dk1"/>
              </a:solidFill>
              <a:effectLst/>
              <a:latin typeface="+mn-lt"/>
              <a:ea typeface="+mn-ea"/>
              <a:cs typeface="+mn-cs"/>
            </a:endParaRPr>
          </a:p>
          <a:p>
            <a:pPr rtl="0" eaLnBrk="0" fontAlgn="base" latinLnBrk="0" hangingPunct="0"/>
            <a:r>
              <a:rPr lang="en-US" altLang="ja-JP" sz="1100" b="0" i="0" baseline="0" dirty="0">
                <a:solidFill>
                  <a:schemeClr val="dk1"/>
                </a:solidFill>
                <a:effectLst/>
                <a:latin typeface="+mn-lt"/>
                <a:ea typeface="+mn-ea"/>
                <a:cs typeface="+mn-cs"/>
              </a:rPr>
              <a:t>(</a:t>
            </a:r>
            <a:r>
              <a:rPr lang="en-US" altLang="ja-JP" sz="1100" b="0" i="0" baseline="0" dirty="0" err="1">
                <a:solidFill>
                  <a:schemeClr val="dk1"/>
                </a:solidFill>
                <a:effectLst/>
                <a:latin typeface="+mn-lt"/>
                <a:ea typeface="+mn-ea"/>
                <a:cs typeface="+mn-cs"/>
              </a:rPr>
              <a:t>kL</a:t>
            </a:r>
            <a:r>
              <a:rPr lang="en-US" altLang="ja-JP" sz="1100" b="0" i="0" baseline="0" dirty="0">
                <a:solidFill>
                  <a:schemeClr val="dk1"/>
                </a:solidFill>
                <a:effectLst/>
                <a:latin typeface="+mn-lt"/>
                <a:ea typeface="+mn-ea"/>
                <a:cs typeface="+mn-cs"/>
              </a:rPr>
              <a:t>)</a:t>
            </a:r>
            <a:endParaRPr lang="ja-JP" altLang="ja-JP" dirty="0">
              <a:effectLst/>
            </a:endParaRPr>
          </a:p>
          <a:p>
            <a:endParaRPr kumimoji="1" lang="ja-JP" altLang="en-US" sz="1100" dirty="0"/>
          </a:p>
        </p:txBody>
      </p:sp>
    </p:spTree>
    <p:extLst>
      <p:ext uri="{BB962C8B-B14F-4D97-AF65-F5344CB8AC3E}">
        <p14:creationId xmlns:p14="http://schemas.microsoft.com/office/powerpoint/2010/main" val="2182644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グラフ 15">
            <a:extLst>
              <a:ext uri="{FF2B5EF4-FFF2-40B4-BE49-F238E27FC236}">
                <a16:creationId xmlns:a16="http://schemas.microsoft.com/office/drawing/2014/main" id="{A10DC2A3-7776-4957-AFD9-4800F1C69910}"/>
              </a:ext>
            </a:extLst>
          </p:cNvPr>
          <p:cNvGraphicFramePr>
            <a:graphicFrameLocks/>
          </p:cNvGraphicFramePr>
          <p:nvPr>
            <p:extLst>
              <p:ext uri="{D42A27DB-BD31-4B8C-83A1-F6EECF244321}">
                <p14:modId xmlns:p14="http://schemas.microsoft.com/office/powerpoint/2010/main" val="3167947401"/>
              </p:ext>
            </p:extLst>
          </p:nvPr>
        </p:nvGraphicFramePr>
        <p:xfrm>
          <a:off x="323528" y="806241"/>
          <a:ext cx="8663954" cy="4825384"/>
        </p:xfrm>
        <a:graphic>
          <a:graphicData uri="http://schemas.openxmlformats.org/drawingml/2006/chart">
            <c:chart xmlns:c="http://schemas.openxmlformats.org/drawingml/2006/chart" xmlns:r="http://schemas.openxmlformats.org/officeDocument/2006/relationships" r:id="rId2"/>
          </a:graphicData>
        </a:graphic>
      </p:graphicFrame>
      <p:cxnSp>
        <p:nvCxnSpPr>
          <p:cNvPr id="35" name="直線コネクタ 34"/>
          <p:cNvCxnSpPr/>
          <p:nvPr/>
        </p:nvCxnSpPr>
        <p:spPr>
          <a:xfrm>
            <a:off x="113410" y="620688"/>
            <a:ext cx="8856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36" name="正方形/長方形 35"/>
          <p:cNvSpPr/>
          <p:nvPr/>
        </p:nvSpPr>
        <p:spPr>
          <a:xfrm>
            <a:off x="158114" y="117793"/>
            <a:ext cx="5277982" cy="430887"/>
          </a:xfrm>
          <a:prstGeom prst="rect">
            <a:avLst/>
          </a:prstGeom>
          <a:solidFill>
            <a:schemeClr val="bg1"/>
          </a:solidFill>
        </p:spPr>
        <p:txBody>
          <a:bodyPr wrap="square" tIns="0" bIns="0">
            <a:spAutoFit/>
          </a:bodyPr>
          <a:lstStyle/>
          <a:p>
            <a:r>
              <a:rPr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CO2</a:t>
            </a:r>
            <a:r>
              <a:rPr lang="zh-TW"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排出削減量</a:t>
            </a:r>
            <a:endParaRPr lang="ja-JP" altLang="en-US" sz="2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スライド番号プレースホルダー 1"/>
          <p:cNvSpPr>
            <a:spLocks noGrp="1"/>
          </p:cNvSpPr>
          <p:nvPr>
            <p:ph type="sldNum" sz="quarter" idx="12"/>
          </p:nvPr>
        </p:nvSpPr>
        <p:spPr>
          <a:xfrm>
            <a:off x="8239770" y="69376"/>
            <a:ext cx="747712" cy="365760"/>
          </a:xfrm>
        </p:spPr>
        <p:txBody>
          <a:bodyPr/>
          <a:lstStyle/>
          <a:p>
            <a:fld id="{6DBCCE75-96CE-4693-9D68-DB546D813132}" type="slidenum">
              <a:rPr kumimoji="1" lang="ja-JP" altLang="en-US" sz="2000" smtClean="0">
                <a:solidFill>
                  <a:schemeClr val="bg1"/>
                </a:solidFill>
              </a:rPr>
              <a:pPr/>
              <a:t>15</a:t>
            </a:fld>
            <a:endParaRPr kumimoji="1" lang="ja-JP" altLang="en-US" sz="2000" dirty="0">
              <a:solidFill>
                <a:schemeClr val="bg1"/>
              </a:solidFill>
            </a:endParaRPr>
          </a:p>
        </p:txBody>
      </p:sp>
      <p:sp>
        <p:nvSpPr>
          <p:cNvPr id="12" name="正方形/長方形 11"/>
          <p:cNvSpPr/>
          <p:nvPr/>
        </p:nvSpPr>
        <p:spPr>
          <a:xfrm>
            <a:off x="116966" y="5703638"/>
            <a:ext cx="9006691" cy="461665"/>
          </a:xfrm>
          <a:prstGeom prst="rect">
            <a:avLst/>
          </a:prstGeom>
          <a:ln w="25400">
            <a:solidFill>
              <a:schemeClr val="accent1"/>
            </a:solidFill>
            <a:prstDash val="sysDash"/>
          </a:ln>
        </p:spPr>
        <p:txBody>
          <a:bodyPr wrap="square">
            <a:spAutoFit/>
          </a:bodyPr>
          <a:lstStyle/>
          <a:p>
            <a:r>
              <a:rPr lang="ja-JP" altLang="en-US" sz="2400" dirty="0">
                <a:latin typeface="Meiryo UI" panose="020B0604030504040204" pitchFamily="50" charset="-128"/>
                <a:ea typeface="Meiryo UI" panose="020B0604030504040204" pitchFamily="50" charset="-128"/>
              </a:rPr>
              <a:t>○令和６年度の実績は、約</a:t>
            </a:r>
            <a:r>
              <a:rPr lang="en-US" altLang="ja-JP" sz="2400" dirty="0">
                <a:latin typeface="Meiryo UI" panose="020B0604030504040204" pitchFamily="50" charset="-128"/>
                <a:ea typeface="Meiryo UI" panose="020B0604030504040204" pitchFamily="50" charset="-128"/>
              </a:rPr>
              <a:t>14,772</a:t>
            </a:r>
            <a:r>
              <a:rPr lang="ja-JP" altLang="en-US" sz="2400" dirty="0">
                <a:latin typeface="Meiryo UI" panose="020B0604030504040204" pitchFamily="50" charset="-128"/>
                <a:ea typeface="Meiryo UI" panose="020B0604030504040204" pitchFamily="50" charset="-128"/>
              </a:rPr>
              <a:t>㌧を達成</a:t>
            </a:r>
            <a:endParaRPr lang="en-US" altLang="ja-JP" sz="2400" dirty="0">
              <a:latin typeface="Meiryo UI" panose="020B0604030504040204" pitchFamily="50" charset="-128"/>
              <a:ea typeface="Meiryo UI" panose="020B0604030504040204" pitchFamily="50" charset="-128"/>
            </a:endParaRPr>
          </a:p>
        </p:txBody>
      </p:sp>
      <p:sp>
        <p:nvSpPr>
          <p:cNvPr id="19" name="Freeform 9"/>
          <p:cNvSpPr>
            <a:spLocks/>
          </p:cNvSpPr>
          <p:nvPr/>
        </p:nvSpPr>
        <p:spPr bwMode="auto">
          <a:xfrm>
            <a:off x="1115616" y="3260846"/>
            <a:ext cx="7272809" cy="56161"/>
          </a:xfrm>
          <a:custGeom>
            <a:avLst/>
            <a:gdLst>
              <a:gd name="T0" fmla="*/ 0 w 3698"/>
              <a:gd name="T1" fmla="*/ 1227 w 3698"/>
              <a:gd name="T2" fmla="*/ 2463 w 3698"/>
              <a:gd name="T3" fmla="*/ 3698 w 3698"/>
            </a:gdLst>
            <a:ahLst/>
            <a:cxnLst>
              <a:cxn ang="0">
                <a:pos x="T0" y="0"/>
              </a:cxn>
              <a:cxn ang="0">
                <a:pos x="T1" y="0"/>
              </a:cxn>
              <a:cxn ang="0">
                <a:pos x="T2" y="0"/>
              </a:cxn>
              <a:cxn ang="0">
                <a:pos x="T3" y="0"/>
              </a:cxn>
            </a:cxnLst>
            <a:rect l="0" t="0" r="r" b="b"/>
            <a:pathLst>
              <a:path w="3698">
                <a:moveTo>
                  <a:pt x="0" y="0"/>
                </a:moveTo>
                <a:lnTo>
                  <a:pt x="1227" y="0"/>
                </a:lnTo>
                <a:lnTo>
                  <a:pt x="2463" y="0"/>
                </a:lnTo>
                <a:lnTo>
                  <a:pt x="3698" y="0"/>
                </a:lnTo>
              </a:path>
            </a:pathLst>
          </a:custGeom>
          <a:noFill/>
          <a:ln w="36513" cap="rnd">
            <a:solidFill>
              <a:schemeClr val="tx1">
                <a:lumMod val="50000"/>
                <a:lumOff val="50000"/>
              </a:schemeClr>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latin typeface="游ゴシック" panose="020B0400000000000000" pitchFamily="50" charset="-128"/>
              <a:ea typeface="游ゴシック" panose="020B0400000000000000" pitchFamily="50" charset="-128"/>
            </a:endParaRPr>
          </a:p>
        </p:txBody>
      </p:sp>
      <p:sp>
        <p:nvSpPr>
          <p:cNvPr id="20" name="Rectangle 72"/>
          <p:cNvSpPr>
            <a:spLocks noChangeArrowheads="1"/>
          </p:cNvSpPr>
          <p:nvPr/>
        </p:nvSpPr>
        <p:spPr bwMode="white">
          <a:xfrm>
            <a:off x="1771183" y="2852936"/>
            <a:ext cx="1025922" cy="246221"/>
          </a:xfrm>
          <a:prstGeom prst="rect">
            <a:avLst/>
          </a:prstGeom>
          <a:solidFill>
            <a:sysClr val="window" lastClr="FFFFFF"/>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ja-JP" altLang="en-US" sz="1600" b="1"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a:t>
            </a:r>
            <a:r>
              <a:rPr kumimoji="0" lang="ja-JP" altLang="ja-JP" sz="1600" b="1"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目標</a:t>
            </a:r>
            <a:r>
              <a:rPr kumimoji="0" lang="ja-JP" altLang="en-US" sz="1600" b="1"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値↓</a:t>
            </a:r>
            <a:endParaRPr kumimoji="0" lang="ja-JP" altLang="ja-JP" sz="1600" b="1"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66" name="Rectangle 185"/>
          <p:cNvSpPr>
            <a:spLocks noChangeArrowheads="1"/>
          </p:cNvSpPr>
          <p:nvPr/>
        </p:nvSpPr>
        <p:spPr bwMode="auto">
          <a:xfrm>
            <a:off x="7887053" y="1541746"/>
            <a:ext cx="1100429" cy="246221"/>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kumimoji="0" lang="ja-JP" altLang="en-US" sz="1600" dirty="0">
                <a:solidFill>
                  <a:prstClr val="black"/>
                </a:solidFill>
                <a:ea typeface="游ゴシック" panose="020B0400000000000000" pitchFamily="50" charset="-128"/>
              </a:rPr>
              <a:t>約</a:t>
            </a:r>
            <a:r>
              <a:rPr kumimoji="0" lang="en-US" altLang="ja-JP" sz="1600" dirty="0">
                <a:solidFill>
                  <a:prstClr val="black"/>
                </a:solidFill>
                <a:ea typeface="游ゴシック" panose="020B0400000000000000" pitchFamily="50" charset="-128"/>
              </a:rPr>
              <a:t>14,772</a:t>
            </a:r>
            <a:r>
              <a:rPr kumimoji="0" lang="ja-JP" altLang="en-US" sz="1600" dirty="0">
                <a:solidFill>
                  <a:prstClr val="black"/>
                </a:solidFill>
                <a:ea typeface="游ゴシック" panose="020B0400000000000000" pitchFamily="50" charset="-128"/>
              </a:rPr>
              <a:t>㌧</a:t>
            </a:r>
            <a:endParaRPr kumimoji="0" lang="ja-JP" altLang="ja-JP" sz="1600" dirty="0">
              <a:solidFill>
                <a:prstClr val="black"/>
              </a:solidFill>
              <a:ea typeface="游ゴシック" panose="020B0400000000000000" pitchFamily="50" charset="-128"/>
            </a:endParaRPr>
          </a:p>
        </p:txBody>
      </p:sp>
    </p:spTree>
    <p:extLst>
      <p:ext uri="{BB962C8B-B14F-4D97-AF65-F5344CB8AC3E}">
        <p14:creationId xmlns:p14="http://schemas.microsoft.com/office/powerpoint/2010/main" val="792442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6B29A3A-8DCF-4E5B-B331-4A08BAD97769}"/>
              </a:ext>
            </a:extLst>
          </p:cNvPr>
          <p:cNvSpPr>
            <a:spLocks noGrp="1"/>
          </p:cNvSpPr>
          <p:nvPr>
            <p:ph type="sldNum" sz="quarter" idx="12"/>
          </p:nvPr>
        </p:nvSpPr>
        <p:spPr/>
        <p:txBody>
          <a:bodyPr/>
          <a:lstStyle/>
          <a:p>
            <a:fld id="{6DBCCE75-96CE-4693-9D68-DB546D813132}" type="slidenum">
              <a:rPr kumimoji="1" lang="ja-JP" altLang="en-US" smtClean="0"/>
              <a:t>16</a:t>
            </a:fld>
            <a:endParaRPr kumimoji="1" lang="ja-JP" altLang="en-US"/>
          </a:p>
        </p:txBody>
      </p:sp>
      <p:sp>
        <p:nvSpPr>
          <p:cNvPr id="6" name="テキスト ボックス 5">
            <a:extLst>
              <a:ext uri="{FF2B5EF4-FFF2-40B4-BE49-F238E27FC236}">
                <a16:creationId xmlns:a16="http://schemas.microsoft.com/office/drawing/2014/main" id="{227BAC63-318C-4BB5-AA85-E7AF3CE64205}"/>
              </a:ext>
            </a:extLst>
          </p:cNvPr>
          <p:cNvSpPr txBox="1"/>
          <p:nvPr/>
        </p:nvSpPr>
        <p:spPr>
          <a:xfrm>
            <a:off x="0" y="972491"/>
            <a:ext cx="9144000" cy="338554"/>
          </a:xfrm>
          <a:prstGeom prst="rect">
            <a:avLst/>
          </a:prstGeom>
          <a:noFill/>
        </p:spPr>
        <p:txBody>
          <a:bodyPr wrap="square" rtlCol="0">
            <a:spAutoFit/>
          </a:bodyPr>
          <a:lstStyle/>
          <a:p>
            <a:pPr algn="ctr"/>
            <a:r>
              <a:rPr kumimoji="1" lang="ja-JP" altLang="en-US" sz="1600" dirty="0">
                <a:latin typeface="Meiryo UI" panose="020B0604030504040204" pitchFamily="50" charset="-128"/>
                <a:ea typeface="Meiryo UI" panose="020B0604030504040204" pitchFamily="50" charset="-128"/>
              </a:rPr>
              <a:t>「大阪府ＥＳＣＯ提案審査会」の場を活用して令和６～７年度中に検討</a:t>
            </a:r>
            <a:r>
              <a:rPr lang="ja-JP" altLang="en-US" sz="1600" dirty="0">
                <a:latin typeface="Meiryo UI" panose="020B0604030504040204" pitchFamily="50" charset="-128"/>
                <a:ea typeface="Meiryo UI" panose="020B0604030504040204" pitchFamily="50" charset="-128"/>
              </a:rPr>
              <a:t>し、令和８年３月に</a:t>
            </a:r>
            <a:r>
              <a:rPr kumimoji="1" lang="ja-JP" altLang="en-US" sz="1600" dirty="0">
                <a:latin typeface="Meiryo UI" panose="020B0604030504040204" pitchFamily="50" charset="-128"/>
                <a:ea typeface="Meiryo UI" panose="020B0604030504040204" pitchFamily="50" charset="-128"/>
              </a:rPr>
              <a:t>策定</a:t>
            </a:r>
            <a:endParaRPr kumimoji="1" lang="en-US" altLang="ja-JP" sz="1600" dirty="0">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4F5FB9B7-9816-4764-9A81-C7020B3543A6}"/>
              </a:ext>
            </a:extLst>
          </p:cNvPr>
          <p:cNvSpPr/>
          <p:nvPr/>
        </p:nvSpPr>
        <p:spPr>
          <a:xfrm>
            <a:off x="158114" y="117793"/>
            <a:ext cx="6790150" cy="430887"/>
          </a:xfrm>
          <a:prstGeom prst="rect">
            <a:avLst/>
          </a:prstGeom>
          <a:solidFill>
            <a:schemeClr val="bg1"/>
          </a:solidFill>
        </p:spPr>
        <p:txBody>
          <a:bodyPr wrap="square" tIns="0" bIns="0">
            <a:spAutoFit/>
          </a:bodyPr>
          <a:lstStyle/>
          <a:p>
            <a:r>
              <a:rPr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第３期大阪府</a:t>
            </a:r>
            <a:r>
              <a:rPr lang="en-US" altLang="ja-JP"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ESCO</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アクションプランについて</a:t>
            </a:r>
            <a:endParaRPr lang="ja-JP" altLang="en-US" sz="2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a:extLst>
              <a:ext uri="{FF2B5EF4-FFF2-40B4-BE49-F238E27FC236}">
                <a16:creationId xmlns:a16="http://schemas.microsoft.com/office/drawing/2014/main" id="{199198BC-0AA2-4775-8A2F-ADDC630AAB8E}"/>
              </a:ext>
            </a:extLst>
          </p:cNvPr>
          <p:cNvSpPr txBox="1"/>
          <p:nvPr/>
        </p:nvSpPr>
        <p:spPr>
          <a:xfrm>
            <a:off x="354435" y="2957438"/>
            <a:ext cx="8280920" cy="400110"/>
          </a:xfrm>
          <a:prstGeom prst="rect">
            <a:avLst/>
          </a:prstGeom>
          <a:noFill/>
          <a:ln w="25400">
            <a:solidFill>
              <a:schemeClr val="accent1"/>
            </a:solidFill>
          </a:ln>
        </p:spPr>
        <p:txBody>
          <a:bodyPr wrap="square" rtlCol="0">
            <a:spAutoFit/>
          </a:bodyPr>
          <a:lstStyle/>
          <a:p>
            <a:r>
              <a:rPr kumimoji="1" lang="zh-TW" altLang="en-US" sz="2000" b="1" dirty="0">
                <a:latin typeface="Meiryo UI" panose="020B0604030504040204" pitchFamily="50" charset="-128"/>
                <a:ea typeface="Meiryo UI" panose="020B0604030504040204" pitchFamily="50" charset="-128"/>
              </a:rPr>
              <a:t>①</a:t>
            </a:r>
            <a:r>
              <a:rPr kumimoji="1" lang="en-US" altLang="zh-TW" sz="2000" b="1" dirty="0">
                <a:latin typeface="Meiryo UI" panose="020B0604030504040204" pitchFamily="50" charset="-128"/>
                <a:ea typeface="Meiryo UI" panose="020B0604030504040204" pitchFamily="50" charset="-128"/>
              </a:rPr>
              <a:t>【</a:t>
            </a:r>
            <a:r>
              <a:rPr kumimoji="1" lang="zh-TW" altLang="en-US" sz="2000" b="1" dirty="0">
                <a:latin typeface="Meiryo UI" panose="020B0604030504040204" pitchFamily="50" charset="-128"/>
                <a:ea typeface="Meiryo UI" panose="020B0604030504040204" pitchFamily="50" charset="-128"/>
              </a:rPr>
              <a:t>計画期間</a:t>
            </a:r>
            <a:r>
              <a:rPr kumimoji="1" lang="en-US" altLang="zh-TW" sz="2000" b="1" dirty="0">
                <a:latin typeface="Meiryo UI" panose="020B0604030504040204" pitchFamily="50" charset="-128"/>
                <a:ea typeface="Meiryo UI" panose="020B0604030504040204" pitchFamily="50" charset="-128"/>
              </a:rPr>
              <a:t>】</a:t>
            </a:r>
            <a:r>
              <a:rPr kumimoji="1" lang="zh-TW" altLang="en-US" sz="2000" b="1" dirty="0">
                <a:latin typeface="Meiryo UI" panose="020B0604030504040204" pitchFamily="50" charset="-128"/>
                <a:ea typeface="Meiryo UI" panose="020B0604030504040204" pitchFamily="50" charset="-128"/>
              </a:rPr>
              <a:t>　</a:t>
            </a:r>
            <a:r>
              <a:rPr kumimoji="1" lang="en-US" altLang="zh-TW" sz="2000" b="1" dirty="0">
                <a:latin typeface="Meiryo UI" panose="020B0604030504040204" pitchFamily="50" charset="-128"/>
                <a:ea typeface="Meiryo UI" panose="020B0604030504040204" pitchFamily="50" charset="-128"/>
              </a:rPr>
              <a:t>2025</a:t>
            </a:r>
            <a:r>
              <a:rPr kumimoji="1" lang="zh-TW" altLang="en-US" sz="2000" b="1" dirty="0">
                <a:latin typeface="Meiryo UI" panose="020B0604030504040204" pitchFamily="50" charset="-128"/>
                <a:ea typeface="Meiryo UI" panose="020B0604030504040204" pitchFamily="50" charset="-128"/>
              </a:rPr>
              <a:t>（令和７）年度～</a:t>
            </a:r>
            <a:r>
              <a:rPr kumimoji="1" lang="en-US" altLang="zh-TW" sz="2000" b="1" dirty="0">
                <a:latin typeface="Meiryo UI" panose="020B0604030504040204" pitchFamily="50" charset="-128"/>
                <a:ea typeface="Meiryo UI" panose="020B0604030504040204" pitchFamily="50" charset="-128"/>
              </a:rPr>
              <a:t>2034</a:t>
            </a:r>
            <a:r>
              <a:rPr kumimoji="1" lang="zh-TW" altLang="en-US" sz="2000" b="1" dirty="0">
                <a:latin typeface="Meiryo UI" panose="020B0604030504040204" pitchFamily="50" charset="-128"/>
                <a:ea typeface="Meiryo UI" panose="020B0604030504040204" pitchFamily="50" charset="-128"/>
              </a:rPr>
              <a:t>（令和</a:t>
            </a:r>
            <a:r>
              <a:rPr kumimoji="1" lang="en-US" altLang="zh-TW" sz="2000" b="1" dirty="0">
                <a:latin typeface="Meiryo UI" panose="020B0604030504040204" pitchFamily="50" charset="-128"/>
                <a:ea typeface="Meiryo UI" panose="020B0604030504040204" pitchFamily="50" charset="-128"/>
              </a:rPr>
              <a:t>16</a:t>
            </a:r>
            <a:r>
              <a:rPr kumimoji="1" lang="zh-TW" altLang="en-US" sz="2000" b="1" dirty="0">
                <a:latin typeface="Meiryo UI" panose="020B0604030504040204" pitchFamily="50" charset="-128"/>
                <a:ea typeface="Meiryo UI" panose="020B0604030504040204" pitchFamily="50" charset="-128"/>
              </a:rPr>
              <a:t>）年度（</a:t>
            </a:r>
            <a:r>
              <a:rPr kumimoji="1" lang="en-US" altLang="zh-TW" sz="2000" b="1" dirty="0">
                <a:solidFill>
                  <a:srgbClr val="FF0000"/>
                </a:solidFill>
                <a:latin typeface="Meiryo UI" panose="020B0604030504040204" pitchFamily="50" charset="-128"/>
                <a:ea typeface="Meiryo UI" panose="020B0604030504040204" pitchFamily="50" charset="-128"/>
              </a:rPr>
              <a:t>10</a:t>
            </a:r>
            <a:r>
              <a:rPr kumimoji="1" lang="zh-TW" altLang="en-US" sz="2000" b="1" dirty="0">
                <a:latin typeface="Meiryo UI" panose="020B0604030504040204" pitchFamily="50" charset="-128"/>
                <a:ea typeface="Meiryo UI" panose="020B0604030504040204" pitchFamily="50" charset="-128"/>
              </a:rPr>
              <a:t>年間）</a:t>
            </a:r>
            <a:endParaRPr kumimoji="1" lang="en-US" altLang="ja-JP" sz="2000" b="1"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AED25B21-9D60-4600-9D39-643864FB7F4F}"/>
              </a:ext>
            </a:extLst>
          </p:cNvPr>
          <p:cNvSpPr txBox="1"/>
          <p:nvPr/>
        </p:nvSpPr>
        <p:spPr>
          <a:xfrm>
            <a:off x="354435" y="3913299"/>
            <a:ext cx="5404390" cy="400110"/>
          </a:xfrm>
          <a:prstGeom prst="rect">
            <a:avLst/>
          </a:prstGeom>
          <a:noFill/>
          <a:ln w="25400">
            <a:solidFill>
              <a:schemeClr val="accent1"/>
            </a:solidFill>
          </a:ln>
        </p:spPr>
        <p:txBody>
          <a:bodyPr wrap="square" rtlCol="0">
            <a:spAutoFit/>
          </a:bodyPr>
          <a:lstStyle/>
          <a:p>
            <a:r>
              <a:rPr kumimoji="1" lang="zh-TW" altLang="en-US" sz="2000" b="1" dirty="0">
                <a:latin typeface="Meiryo UI" panose="020B0604030504040204" pitchFamily="50" charset="-128"/>
                <a:ea typeface="Meiryo UI" panose="020B0604030504040204" pitchFamily="50" charset="-128"/>
              </a:rPr>
              <a:t>②</a:t>
            </a:r>
            <a:r>
              <a:rPr kumimoji="1" lang="en-US" altLang="zh-TW" sz="2000" b="1" dirty="0">
                <a:latin typeface="Meiryo UI" panose="020B0604030504040204" pitchFamily="50" charset="-128"/>
                <a:ea typeface="Meiryo UI" panose="020B0604030504040204" pitchFamily="50" charset="-128"/>
              </a:rPr>
              <a:t>【</a:t>
            </a:r>
            <a:r>
              <a:rPr kumimoji="1" lang="zh-TW" altLang="en-US" sz="2000" b="1" dirty="0">
                <a:latin typeface="Meiryo UI" panose="020B0604030504040204" pitchFamily="50" charset="-128"/>
                <a:ea typeface="Meiryo UI" panose="020B0604030504040204" pitchFamily="50" charset="-128"/>
              </a:rPr>
              <a:t>ＥＳＣＯ事業導入目標施設数</a:t>
            </a:r>
            <a:r>
              <a:rPr kumimoji="1" lang="en-US" altLang="zh-TW" sz="2000" b="1" dirty="0">
                <a:latin typeface="Meiryo UI" panose="020B0604030504040204" pitchFamily="50" charset="-128"/>
                <a:ea typeface="Meiryo UI" panose="020B0604030504040204" pitchFamily="50" charset="-128"/>
              </a:rPr>
              <a:t>】</a:t>
            </a:r>
            <a:r>
              <a:rPr kumimoji="1" lang="zh-TW" altLang="en-US" sz="2000" b="1" dirty="0">
                <a:latin typeface="Meiryo UI" panose="020B0604030504040204" pitchFamily="50" charset="-128"/>
                <a:ea typeface="Meiryo UI" panose="020B0604030504040204" pitchFamily="50" charset="-128"/>
              </a:rPr>
              <a:t>　</a:t>
            </a:r>
            <a:r>
              <a:rPr kumimoji="1" lang="en-US" altLang="zh-TW" sz="2000" b="1" dirty="0">
                <a:solidFill>
                  <a:srgbClr val="FF0000"/>
                </a:solidFill>
                <a:latin typeface="Meiryo UI" panose="020B0604030504040204" pitchFamily="50" charset="-128"/>
                <a:ea typeface="Meiryo UI" panose="020B0604030504040204" pitchFamily="50" charset="-128"/>
              </a:rPr>
              <a:t>90</a:t>
            </a:r>
            <a:r>
              <a:rPr kumimoji="1" lang="zh-TW" altLang="en-US" sz="2000" b="1" dirty="0">
                <a:latin typeface="Meiryo UI" panose="020B0604030504040204" pitchFamily="50" charset="-128"/>
                <a:ea typeface="Meiryo UI" panose="020B0604030504040204" pitchFamily="50" charset="-128"/>
              </a:rPr>
              <a:t>施設　</a:t>
            </a:r>
            <a:endParaRPr kumimoji="1" lang="en-US" altLang="ja-JP" sz="2000" b="1"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056A35B3-6C5B-4C7A-A8C4-878F3D624540}"/>
              </a:ext>
            </a:extLst>
          </p:cNvPr>
          <p:cNvSpPr txBox="1"/>
          <p:nvPr/>
        </p:nvSpPr>
        <p:spPr>
          <a:xfrm>
            <a:off x="354435" y="4869160"/>
            <a:ext cx="8435129" cy="1631216"/>
          </a:xfrm>
          <a:prstGeom prst="rect">
            <a:avLst/>
          </a:prstGeom>
          <a:noFill/>
          <a:ln w="25400">
            <a:solidFill>
              <a:schemeClr val="accent1"/>
            </a:solidFill>
          </a:ln>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③</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省エネ目標</a:t>
            </a:r>
            <a:r>
              <a:rPr kumimoji="1" lang="en-US" altLang="ja-JP" sz="2000" b="1" dirty="0">
                <a:latin typeface="Meiryo UI" panose="020B0604030504040204" pitchFamily="50" charset="-128"/>
                <a:ea typeface="Meiryo UI" panose="020B0604030504040204" pitchFamily="50" charset="-128"/>
              </a:rPr>
              <a:t>】</a:t>
            </a:r>
          </a:p>
          <a:p>
            <a:r>
              <a:rPr kumimoji="1" lang="ja-JP" altLang="en-US" sz="2000" b="1" dirty="0">
                <a:latin typeface="Meiryo UI" panose="020B0604030504040204" pitchFamily="50" charset="-128"/>
                <a:ea typeface="Meiryo UI" panose="020B0604030504040204" pitchFamily="50" charset="-128"/>
              </a:rPr>
              <a:t>・ 平均省エネ率＊：</a:t>
            </a:r>
            <a:r>
              <a:rPr kumimoji="1" lang="en-US" altLang="ja-JP" sz="2000" b="1" dirty="0">
                <a:solidFill>
                  <a:srgbClr val="FF0000"/>
                </a:solidFill>
                <a:latin typeface="Meiryo UI" panose="020B0604030504040204" pitchFamily="50" charset="-128"/>
                <a:ea typeface="Meiryo UI" panose="020B0604030504040204" pitchFamily="50" charset="-128"/>
              </a:rPr>
              <a:t>10</a:t>
            </a:r>
            <a:r>
              <a:rPr kumimoji="1" lang="ja-JP" altLang="en-US" sz="2000" b="1" dirty="0">
                <a:latin typeface="Meiryo UI" panose="020B0604030504040204" pitchFamily="50" charset="-128"/>
                <a:ea typeface="Meiryo UI" panose="020B0604030504040204" pitchFamily="50" charset="-128"/>
              </a:rPr>
              <a:t>％　（＊省エネ率は各年度における総量平均）</a:t>
            </a:r>
          </a:p>
          <a:p>
            <a:r>
              <a:rPr kumimoji="1" lang="ja-JP" altLang="en-US" sz="2000" b="1" dirty="0">
                <a:latin typeface="Meiryo UI" panose="020B0604030504040204" pitchFamily="50" charset="-128"/>
                <a:ea typeface="Meiryo UI" panose="020B0604030504040204" pitchFamily="50" charset="-128"/>
              </a:rPr>
              <a:t>・ 光熱水費削減額：今後</a:t>
            </a:r>
            <a:r>
              <a:rPr kumimoji="1" lang="en-US" altLang="ja-JP" sz="2000" b="1" dirty="0">
                <a:latin typeface="Meiryo UI" panose="020B0604030504040204" pitchFamily="50" charset="-128"/>
                <a:ea typeface="Meiryo UI" panose="020B0604030504040204" pitchFamily="50" charset="-128"/>
              </a:rPr>
              <a:t>10</a:t>
            </a:r>
            <a:r>
              <a:rPr kumimoji="1" lang="ja-JP" altLang="en-US" sz="2000" b="1" dirty="0">
                <a:latin typeface="Meiryo UI" panose="020B0604030504040204" pitchFamily="50" charset="-128"/>
                <a:ea typeface="Meiryo UI" panose="020B0604030504040204" pitchFamily="50" charset="-128"/>
              </a:rPr>
              <a:t>年の</a:t>
            </a:r>
            <a:r>
              <a:rPr kumimoji="1" lang="ja-JP" altLang="en-US" sz="2000" b="1" dirty="0">
                <a:solidFill>
                  <a:srgbClr val="FF0000"/>
                </a:solidFill>
                <a:latin typeface="Meiryo UI" panose="020B0604030504040204" pitchFamily="50" charset="-128"/>
                <a:ea typeface="Meiryo UI" panose="020B0604030504040204" pitchFamily="50" charset="-128"/>
              </a:rPr>
              <a:t>累計で</a:t>
            </a:r>
            <a:r>
              <a:rPr kumimoji="1" lang="en-US" altLang="ja-JP" sz="2000" b="1" dirty="0">
                <a:solidFill>
                  <a:srgbClr val="FF0000"/>
                </a:solidFill>
                <a:latin typeface="Meiryo UI" panose="020B0604030504040204" pitchFamily="50" charset="-128"/>
                <a:ea typeface="Meiryo UI" panose="020B0604030504040204" pitchFamily="50" charset="-128"/>
              </a:rPr>
              <a:t>42</a:t>
            </a:r>
            <a:r>
              <a:rPr kumimoji="1" lang="ja-JP" altLang="en-US" sz="2000" b="1" dirty="0">
                <a:solidFill>
                  <a:srgbClr val="FF0000"/>
                </a:solidFill>
                <a:latin typeface="Meiryo UI" panose="020B0604030504040204" pitchFamily="50" charset="-128"/>
                <a:ea typeface="Meiryo UI" panose="020B0604030504040204" pitchFamily="50" charset="-128"/>
              </a:rPr>
              <a:t>億円</a:t>
            </a:r>
            <a:r>
              <a:rPr kumimoji="1" lang="ja-JP" altLang="en-US" sz="2000" b="1" dirty="0">
                <a:latin typeface="Meiryo UI" panose="020B0604030504040204" pitchFamily="50" charset="-128"/>
                <a:ea typeface="Meiryo UI" panose="020B0604030504040204" pitchFamily="50" charset="-128"/>
              </a:rPr>
              <a:t>の効果額を見込む</a:t>
            </a:r>
          </a:p>
          <a:p>
            <a:r>
              <a:rPr kumimoji="1" lang="ja-JP" altLang="en-US" sz="2000" b="1" dirty="0">
                <a:latin typeface="Meiryo UI" panose="020B0604030504040204" pitchFamily="50" charset="-128"/>
                <a:ea typeface="Meiryo UI" panose="020B0604030504040204" pitchFamily="50" charset="-128"/>
              </a:rPr>
              <a:t>・ エネルギー削減量：原油換算で今後</a:t>
            </a:r>
            <a:r>
              <a:rPr kumimoji="1" lang="en-US" altLang="ja-JP" sz="2000" b="1" dirty="0">
                <a:latin typeface="Meiryo UI" panose="020B0604030504040204" pitchFamily="50" charset="-128"/>
                <a:ea typeface="Meiryo UI" panose="020B0604030504040204" pitchFamily="50" charset="-128"/>
              </a:rPr>
              <a:t>10</a:t>
            </a:r>
            <a:r>
              <a:rPr kumimoji="1" lang="ja-JP" altLang="en-US" sz="2000" b="1" dirty="0">
                <a:latin typeface="Meiryo UI" panose="020B0604030504040204" pitchFamily="50" charset="-128"/>
                <a:ea typeface="Meiryo UI" panose="020B0604030504040204" pitchFamily="50" charset="-128"/>
              </a:rPr>
              <a:t>年の</a:t>
            </a:r>
            <a:r>
              <a:rPr kumimoji="1" lang="ja-JP" altLang="en-US" sz="2000" b="1" dirty="0">
                <a:solidFill>
                  <a:srgbClr val="FF0000"/>
                </a:solidFill>
                <a:latin typeface="Meiryo UI" panose="020B0604030504040204" pitchFamily="50" charset="-128"/>
                <a:ea typeface="Meiryo UI" panose="020B0604030504040204" pitchFamily="50" charset="-128"/>
              </a:rPr>
              <a:t>累計で </a:t>
            </a:r>
            <a:r>
              <a:rPr kumimoji="1" lang="en-US" altLang="ja-JP" sz="2000" b="1" dirty="0">
                <a:solidFill>
                  <a:srgbClr val="FF0000"/>
                </a:solidFill>
                <a:latin typeface="Meiryo UI" panose="020B0604030504040204" pitchFamily="50" charset="-128"/>
                <a:ea typeface="Meiryo UI" panose="020B0604030504040204" pitchFamily="50" charset="-128"/>
              </a:rPr>
              <a:t>54,000 </a:t>
            </a:r>
            <a:r>
              <a:rPr kumimoji="1" lang="ja-JP" altLang="en-US" sz="2000" b="1" dirty="0">
                <a:solidFill>
                  <a:srgbClr val="FF0000"/>
                </a:solidFill>
                <a:latin typeface="Meiryo UI" panose="020B0604030504040204" pitchFamily="50" charset="-128"/>
                <a:ea typeface="Meiryo UI" panose="020B0604030504040204" pitchFamily="50" charset="-128"/>
              </a:rPr>
              <a:t>キロリットル</a:t>
            </a:r>
          </a:p>
          <a:p>
            <a:r>
              <a:rPr kumimoji="1" lang="ja-JP" altLang="en-US" sz="2000" b="1" dirty="0">
                <a:latin typeface="Meiryo UI" panose="020B0604030504040204" pitchFamily="50" charset="-128"/>
                <a:ea typeface="Meiryo UI" panose="020B0604030504040204" pitchFamily="50" charset="-128"/>
              </a:rPr>
              <a:t>・ 二酸化炭素排出削減量：今後</a:t>
            </a:r>
            <a:r>
              <a:rPr kumimoji="1" lang="en-US" altLang="ja-JP" sz="2000" b="1" dirty="0">
                <a:latin typeface="Meiryo UI" panose="020B0604030504040204" pitchFamily="50" charset="-128"/>
                <a:ea typeface="Meiryo UI" panose="020B0604030504040204" pitchFamily="50" charset="-128"/>
              </a:rPr>
              <a:t>10</a:t>
            </a:r>
            <a:r>
              <a:rPr kumimoji="1" lang="ja-JP" altLang="en-US" sz="2000" b="1" dirty="0">
                <a:latin typeface="Meiryo UI" panose="020B0604030504040204" pitchFamily="50" charset="-128"/>
                <a:ea typeface="Meiryo UI" panose="020B0604030504040204" pitchFamily="50" charset="-128"/>
              </a:rPr>
              <a:t>年の</a:t>
            </a:r>
            <a:r>
              <a:rPr kumimoji="1" lang="ja-JP" altLang="en-US" sz="2000" b="1" dirty="0">
                <a:solidFill>
                  <a:srgbClr val="FF0000"/>
                </a:solidFill>
                <a:latin typeface="Meiryo UI" panose="020B0604030504040204" pitchFamily="50" charset="-128"/>
                <a:ea typeface="Meiryo UI" panose="020B0604030504040204" pitchFamily="50" charset="-128"/>
              </a:rPr>
              <a:t>累計で </a:t>
            </a:r>
            <a:r>
              <a:rPr kumimoji="1" lang="en-US" altLang="ja-JP" sz="2000" b="1" dirty="0">
                <a:solidFill>
                  <a:srgbClr val="FF0000"/>
                </a:solidFill>
                <a:latin typeface="Meiryo UI" panose="020B0604030504040204" pitchFamily="50" charset="-128"/>
                <a:ea typeface="Meiryo UI" panose="020B0604030504040204" pitchFamily="50" charset="-128"/>
              </a:rPr>
              <a:t>99,000 </a:t>
            </a:r>
            <a:r>
              <a:rPr kumimoji="1" lang="ja-JP" altLang="en-US" sz="2000" b="1" dirty="0">
                <a:solidFill>
                  <a:srgbClr val="FF0000"/>
                </a:solidFill>
                <a:latin typeface="Meiryo UI" panose="020B0604030504040204" pitchFamily="50" charset="-128"/>
                <a:ea typeface="Meiryo UI" panose="020B0604030504040204" pitchFamily="50" charset="-128"/>
              </a:rPr>
              <a:t>トン</a:t>
            </a:r>
          </a:p>
        </p:txBody>
      </p:sp>
      <p:sp>
        <p:nvSpPr>
          <p:cNvPr id="21" name="テキスト ボックス 20">
            <a:extLst>
              <a:ext uri="{FF2B5EF4-FFF2-40B4-BE49-F238E27FC236}">
                <a16:creationId xmlns:a16="http://schemas.microsoft.com/office/drawing/2014/main" id="{E5B06692-E689-4B09-BDB4-C1EEE1459762}"/>
              </a:ext>
            </a:extLst>
          </p:cNvPr>
          <p:cNvSpPr txBox="1"/>
          <p:nvPr/>
        </p:nvSpPr>
        <p:spPr>
          <a:xfrm>
            <a:off x="3671899" y="1922180"/>
            <a:ext cx="1800200" cy="523220"/>
          </a:xfrm>
          <a:prstGeom prst="rect">
            <a:avLst/>
          </a:prstGeom>
          <a:noFill/>
          <a:ln w="50800" cmpd="tri">
            <a:solidFill>
              <a:schemeClr val="tx1"/>
            </a:solidFill>
          </a:ln>
        </p:spPr>
        <p:txBody>
          <a:bodyPr wrap="square" rtlCol="0">
            <a:spAutoFit/>
          </a:bodyPr>
          <a:lstStyle/>
          <a:p>
            <a:pPr algn="ctr"/>
            <a:r>
              <a:rPr kumimoji="1" lang="ja-JP" altLang="en-US" sz="2800" b="1" dirty="0">
                <a:latin typeface="Meiryo UI" panose="020B0604030504040204" pitchFamily="50" charset="-128"/>
                <a:ea typeface="Meiryo UI" panose="020B0604030504040204" pitchFamily="50" charset="-128"/>
              </a:rPr>
              <a:t>推進目標</a:t>
            </a:r>
            <a:endParaRPr kumimoji="1" lang="en-US" altLang="ja-JP" sz="28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90852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6B29A3A-8DCF-4E5B-B331-4A08BAD97769}"/>
              </a:ext>
            </a:extLst>
          </p:cNvPr>
          <p:cNvSpPr>
            <a:spLocks noGrp="1"/>
          </p:cNvSpPr>
          <p:nvPr>
            <p:ph type="sldNum" sz="quarter" idx="12"/>
          </p:nvPr>
        </p:nvSpPr>
        <p:spPr/>
        <p:txBody>
          <a:bodyPr/>
          <a:lstStyle/>
          <a:p>
            <a:fld id="{6DBCCE75-96CE-4693-9D68-DB546D813132}" type="slidenum">
              <a:rPr kumimoji="1" lang="ja-JP" altLang="en-US" smtClean="0"/>
              <a:t>17</a:t>
            </a:fld>
            <a:endParaRPr kumimoji="1" lang="ja-JP" altLang="en-US"/>
          </a:p>
        </p:txBody>
      </p:sp>
      <p:sp>
        <p:nvSpPr>
          <p:cNvPr id="9" name="正方形/長方形 8">
            <a:extLst>
              <a:ext uri="{FF2B5EF4-FFF2-40B4-BE49-F238E27FC236}">
                <a16:creationId xmlns:a16="http://schemas.microsoft.com/office/drawing/2014/main" id="{4F5FB9B7-9816-4764-9A81-C7020B3543A6}"/>
              </a:ext>
            </a:extLst>
          </p:cNvPr>
          <p:cNvSpPr/>
          <p:nvPr/>
        </p:nvSpPr>
        <p:spPr>
          <a:xfrm>
            <a:off x="158114" y="117793"/>
            <a:ext cx="6862158" cy="430887"/>
          </a:xfrm>
          <a:prstGeom prst="rect">
            <a:avLst/>
          </a:prstGeom>
          <a:solidFill>
            <a:schemeClr val="bg1"/>
          </a:solidFill>
        </p:spPr>
        <p:txBody>
          <a:bodyPr wrap="square" tIns="0" bIns="0">
            <a:spAutoFit/>
          </a:bodyPr>
          <a:lstStyle/>
          <a:p>
            <a:r>
              <a:rPr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第３期大阪府</a:t>
            </a:r>
            <a:r>
              <a:rPr lang="en-US" altLang="ja-JP"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ESCO</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アクションプランについて</a:t>
            </a:r>
            <a:endParaRPr lang="ja-JP" altLang="en-US" sz="2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a:extLst>
              <a:ext uri="{FF2B5EF4-FFF2-40B4-BE49-F238E27FC236}">
                <a16:creationId xmlns:a16="http://schemas.microsoft.com/office/drawing/2014/main" id="{199198BC-0AA2-4775-8A2F-ADDC630AAB8E}"/>
              </a:ext>
            </a:extLst>
          </p:cNvPr>
          <p:cNvSpPr txBox="1"/>
          <p:nvPr/>
        </p:nvSpPr>
        <p:spPr>
          <a:xfrm>
            <a:off x="354434" y="1923785"/>
            <a:ext cx="8435128" cy="1015663"/>
          </a:xfrm>
          <a:prstGeom prst="rect">
            <a:avLst/>
          </a:prstGeom>
          <a:noFill/>
          <a:ln w="25400">
            <a:solidFill>
              <a:schemeClr val="accent1"/>
            </a:solidFill>
          </a:ln>
        </p:spPr>
        <p:txBody>
          <a:bodyPr wrap="square" rtlCol="0">
            <a:spAutoFit/>
          </a:bodyPr>
          <a:lstStyle>
            <a:defPPr>
              <a:defRPr lang="ja-JP"/>
            </a:defPPr>
            <a:lvl1pPr>
              <a:defRPr sz="2000" b="1">
                <a:latin typeface="Meiryo UI" panose="020B0604030504040204" pitchFamily="50" charset="-128"/>
                <a:ea typeface="Meiryo UI" panose="020B0604030504040204" pitchFamily="50" charset="-128"/>
              </a:defRPr>
            </a:lvl1pPr>
          </a:lstStyle>
          <a:p>
            <a:r>
              <a:rPr lang="ja-JP" altLang="en-US" dirty="0"/>
              <a:t>①　事業採算性の比較的低い中小規模施設であっても、</a:t>
            </a:r>
            <a:r>
              <a:rPr lang="ja-JP" altLang="en-US" dirty="0">
                <a:solidFill>
                  <a:srgbClr val="FF0000"/>
                </a:solidFill>
              </a:rPr>
              <a:t>学校等の同種建物を</a:t>
            </a:r>
            <a:endParaRPr lang="en-US" altLang="ja-JP" dirty="0">
              <a:solidFill>
                <a:srgbClr val="FF0000"/>
              </a:solidFill>
            </a:endParaRPr>
          </a:p>
          <a:p>
            <a:r>
              <a:rPr lang="ja-JP" altLang="en-US" dirty="0">
                <a:solidFill>
                  <a:srgbClr val="FF0000"/>
                </a:solidFill>
              </a:rPr>
              <a:t>　　中心</a:t>
            </a:r>
            <a:r>
              <a:rPr lang="ja-JP" altLang="en-US" dirty="0"/>
              <a:t>に、さらに他用途施設であっても可能な場合は、</a:t>
            </a:r>
            <a:r>
              <a:rPr lang="ja-JP" altLang="en-US" dirty="0">
                <a:solidFill>
                  <a:srgbClr val="FF0000"/>
                </a:solidFill>
              </a:rPr>
              <a:t>複数施設一括</a:t>
            </a:r>
            <a:r>
              <a:rPr lang="ja-JP" altLang="en-US" dirty="0"/>
              <a:t>して事業</a:t>
            </a:r>
            <a:endParaRPr lang="en-US" altLang="ja-JP" dirty="0"/>
          </a:p>
          <a:p>
            <a:r>
              <a:rPr lang="ja-JP" altLang="en-US" dirty="0"/>
              <a:t>　　規模を確保しながら事業を実施</a:t>
            </a:r>
            <a:endParaRPr lang="ja-JP" altLang="ja-JP" dirty="0"/>
          </a:p>
        </p:txBody>
      </p:sp>
      <p:sp>
        <p:nvSpPr>
          <p:cNvPr id="15" name="テキスト ボックス 14">
            <a:extLst>
              <a:ext uri="{FF2B5EF4-FFF2-40B4-BE49-F238E27FC236}">
                <a16:creationId xmlns:a16="http://schemas.microsoft.com/office/drawing/2014/main" id="{AED25B21-9D60-4600-9D39-643864FB7F4F}"/>
              </a:ext>
            </a:extLst>
          </p:cNvPr>
          <p:cNvSpPr txBox="1"/>
          <p:nvPr/>
        </p:nvSpPr>
        <p:spPr>
          <a:xfrm>
            <a:off x="394469" y="3567533"/>
            <a:ext cx="8317990" cy="707886"/>
          </a:xfrm>
          <a:prstGeom prst="rect">
            <a:avLst/>
          </a:prstGeom>
          <a:noFill/>
          <a:ln w="25400">
            <a:solidFill>
              <a:schemeClr val="accent1"/>
            </a:solidFill>
          </a:ln>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②　民間資金活用型ＥＳＣＯの活用による、蛍光灯ランプを使用している施</a:t>
            </a:r>
            <a:endParaRPr kumimoji="1" lang="en-US" altLang="ja-JP" sz="2000" b="1" dirty="0">
              <a:latin typeface="Meiryo UI" panose="020B0604030504040204" pitchFamily="50" charset="-128"/>
              <a:ea typeface="Meiryo UI" panose="020B0604030504040204" pitchFamily="50" charset="-128"/>
            </a:endParaRPr>
          </a:p>
          <a:p>
            <a:r>
              <a:rPr lang="ja-JP" altLang="en-US" sz="2000" b="1" dirty="0">
                <a:latin typeface="Meiryo UI" panose="020B0604030504040204" pitchFamily="50" charset="-128"/>
                <a:ea typeface="Meiryo UI" panose="020B0604030504040204" pitchFamily="50" charset="-128"/>
              </a:rPr>
              <a:t>　　</a:t>
            </a:r>
            <a:r>
              <a:rPr kumimoji="1" lang="ja-JP" altLang="en-US" sz="2000" b="1" dirty="0">
                <a:latin typeface="Meiryo UI" panose="020B0604030504040204" pitchFamily="50" charset="-128"/>
                <a:ea typeface="Meiryo UI" panose="020B0604030504040204" pitchFamily="50" charset="-128"/>
              </a:rPr>
              <a:t>設における</a:t>
            </a:r>
            <a:r>
              <a:rPr kumimoji="1" lang="ja-JP" altLang="en-US" sz="2000" b="1" dirty="0">
                <a:solidFill>
                  <a:srgbClr val="FF0000"/>
                </a:solidFill>
                <a:latin typeface="Meiryo UI" panose="020B0604030504040204" pitchFamily="50" charset="-128"/>
                <a:ea typeface="Meiryo UI" panose="020B0604030504040204" pitchFamily="50" charset="-128"/>
              </a:rPr>
              <a:t>ＬＥＤ照明への更新</a:t>
            </a:r>
            <a:endParaRPr kumimoji="1" lang="en-US" altLang="ja-JP" sz="2000" b="1" dirty="0">
              <a:solidFill>
                <a:srgbClr val="FF0000"/>
              </a:solidFill>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056A35B3-6C5B-4C7A-A8C4-878F3D624540}"/>
              </a:ext>
            </a:extLst>
          </p:cNvPr>
          <p:cNvSpPr txBox="1"/>
          <p:nvPr/>
        </p:nvSpPr>
        <p:spPr>
          <a:xfrm>
            <a:off x="354434" y="4797152"/>
            <a:ext cx="8435129" cy="707886"/>
          </a:xfrm>
          <a:prstGeom prst="rect">
            <a:avLst/>
          </a:prstGeom>
          <a:noFill/>
          <a:ln w="25400">
            <a:solidFill>
              <a:schemeClr val="accent1"/>
            </a:solidFill>
          </a:ln>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③　民間資金活用型ＥＳＣＯでは事業化が困難な施設等における、</a:t>
            </a:r>
            <a:r>
              <a:rPr kumimoji="1" lang="ja-JP" altLang="en-US" sz="2000" b="1" dirty="0">
                <a:solidFill>
                  <a:srgbClr val="FF0000"/>
                </a:solidFill>
                <a:latin typeface="Meiryo UI" panose="020B0604030504040204" pitchFamily="50" charset="-128"/>
                <a:ea typeface="Meiryo UI" panose="020B0604030504040204" pitchFamily="50" charset="-128"/>
              </a:rPr>
              <a:t>設備更新</a:t>
            </a:r>
            <a:endParaRPr kumimoji="1" lang="en-US" altLang="ja-JP" sz="2000" b="1" dirty="0">
              <a:solidFill>
                <a:srgbClr val="FF0000"/>
              </a:solidFill>
              <a:latin typeface="Meiryo UI" panose="020B0604030504040204" pitchFamily="50" charset="-128"/>
              <a:ea typeface="Meiryo UI" panose="020B0604030504040204" pitchFamily="50" charset="-128"/>
            </a:endParaRPr>
          </a:p>
          <a:p>
            <a:r>
              <a:rPr lang="ja-JP" altLang="en-US" sz="2000" b="1" dirty="0">
                <a:solidFill>
                  <a:srgbClr val="FF0000"/>
                </a:solidFill>
                <a:latin typeface="Meiryo UI" panose="020B0604030504040204" pitchFamily="50" charset="-128"/>
                <a:ea typeface="Meiryo UI" panose="020B0604030504040204" pitchFamily="50" charset="-128"/>
              </a:rPr>
              <a:t>　　</a:t>
            </a:r>
            <a:r>
              <a:rPr kumimoji="1" lang="ja-JP" altLang="en-US" sz="2000" b="1" dirty="0">
                <a:solidFill>
                  <a:srgbClr val="FF0000"/>
                </a:solidFill>
                <a:latin typeface="Meiryo UI" panose="020B0604030504040204" pitchFamily="50" charset="-128"/>
                <a:ea typeface="Meiryo UI" panose="020B0604030504040204" pitchFamily="50" charset="-128"/>
              </a:rPr>
              <a:t>型ＥＳＣＯによる手法等を活用</a:t>
            </a:r>
            <a:r>
              <a:rPr kumimoji="1" lang="ja-JP" altLang="en-US" sz="2000" b="1" dirty="0">
                <a:latin typeface="Meiryo UI" panose="020B0604030504040204" pitchFamily="50" charset="-128"/>
                <a:ea typeface="Meiryo UI" panose="020B0604030504040204" pitchFamily="50" charset="-128"/>
              </a:rPr>
              <a:t>した取組の継続</a:t>
            </a:r>
            <a:endParaRPr kumimoji="1" lang="ja-JP" altLang="en-US" sz="2000" b="1" dirty="0">
              <a:solidFill>
                <a:srgbClr val="FF0000"/>
              </a:solidFill>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E02D109E-AF22-4397-A556-C109FE896367}"/>
              </a:ext>
            </a:extLst>
          </p:cNvPr>
          <p:cNvSpPr txBox="1"/>
          <p:nvPr/>
        </p:nvSpPr>
        <p:spPr>
          <a:xfrm>
            <a:off x="3671899" y="980728"/>
            <a:ext cx="1800200" cy="523220"/>
          </a:xfrm>
          <a:prstGeom prst="rect">
            <a:avLst/>
          </a:prstGeom>
          <a:noFill/>
          <a:ln w="50800" cmpd="tri">
            <a:solidFill>
              <a:schemeClr val="tx1"/>
            </a:solidFill>
          </a:ln>
        </p:spPr>
        <p:txBody>
          <a:bodyPr wrap="square" rtlCol="0">
            <a:spAutoFit/>
          </a:bodyPr>
          <a:lstStyle/>
          <a:p>
            <a:pPr algn="ctr"/>
            <a:r>
              <a:rPr kumimoji="1" lang="ja-JP" altLang="en-US" sz="2800" b="1" dirty="0">
                <a:latin typeface="Meiryo UI" panose="020B0604030504040204" pitchFamily="50" charset="-128"/>
                <a:ea typeface="Meiryo UI" panose="020B0604030504040204" pitchFamily="50" charset="-128"/>
              </a:rPr>
              <a:t>推進方策</a:t>
            </a:r>
            <a:endParaRPr kumimoji="1" lang="en-US" altLang="ja-JP" sz="2800" b="1"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96FD9658-0C78-4F84-9EA4-D8056AAAEB95}"/>
              </a:ext>
            </a:extLst>
          </p:cNvPr>
          <p:cNvSpPr txBox="1"/>
          <p:nvPr/>
        </p:nvSpPr>
        <p:spPr>
          <a:xfrm>
            <a:off x="335899" y="6021288"/>
            <a:ext cx="8435129" cy="400110"/>
          </a:xfrm>
          <a:prstGeom prst="rect">
            <a:avLst/>
          </a:prstGeom>
          <a:noFill/>
          <a:ln w="25400">
            <a:solidFill>
              <a:schemeClr val="accent1"/>
            </a:solidFill>
          </a:ln>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④　</a:t>
            </a:r>
            <a:r>
              <a:rPr kumimoji="1" lang="en-US" altLang="ja-JP" sz="2000" b="1" dirty="0">
                <a:latin typeface="Meiryo UI" panose="020B0604030504040204" pitchFamily="50" charset="-128"/>
                <a:ea typeface="Meiryo UI" panose="020B0604030504040204" pitchFamily="50" charset="-128"/>
              </a:rPr>
              <a:t>2050</a:t>
            </a:r>
            <a:r>
              <a:rPr kumimoji="1" lang="ja-JP" altLang="en-US" sz="2000" b="1" dirty="0">
                <a:latin typeface="Meiryo UI" panose="020B0604030504040204" pitchFamily="50" charset="-128"/>
                <a:ea typeface="Meiryo UI" panose="020B0604030504040204" pitchFamily="50" charset="-128"/>
              </a:rPr>
              <a:t>年</a:t>
            </a:r>
            <a:r>
              <a:rPr kumimoji="1" lang="ja-JP" altLang="en-US" sz="2000" b="1" dirty="0">
                <a:solidFill>
                  <a:srgbClr val="FF0000"/>
                </a:solidFill>
                <a:latin typeface="Meiryo UI" panose="020B0604030504040204" pitchFamily="50" charset="-128"/>
                <a:ea typeface="Meiryo UI" panose="020B0604030504040204" pitchFamily="50" charset="-128"/>
              </a:rPr>
              <a:t>カーボンニュートラルの実現</a:t>
            </a:r>
            <a:r>
              <a:rPr kumimoji="1" lang="ja-JP" altLang="en-US" sz="2000" b="1" dirty="0">
                <a:latin typeface="Meiryo UI" panose="020B0604030504040204" pitchFamily="50" charset="-128"/>
                <a:ea typeface="Meiryo UI" panose="020B0604030504040204" pitchFamily="50" charset="-128"/>
              </a:rPr>
              <a:t>に向けたＥＳＣＯ事業導入による貢献</a:t>
            </a:r>
            <a:endParaRPr kumimoji="1" lang="ja-JP" altLang="en-US" sz="2000" b="1"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47743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表 18">
            <a:extLst>
              <a:ext uri="{FF2B5EF4-FFF2-40B4-BE49-F238E27FC236}">
                <a16:creationId xmlns:a16="http://schemas.microsoft.com/office/drawing/2014/main" id="{CFE1580A-C854-428B-BB59-473947E0A658}"/>
              </a:ext>
            </a:extLst>
          </p:cNvPr>
          <p:cNvGraphicFramePr>
            <a:graphicFrameLocks noGrp="1"/>
          </p:cNvGraphicFramePr>
          <p:nvPr>
            <p:extLst>
              <p:ext uri="{D42A27DB-BD31-4B8C-83A1-F6EECF244321}">
                <p14:modId xmlns:p14="http://schemas.microsoft.com/office/powerpoint/2010/main" val="1743781653"/>
              </p:ext>
            </p:extLst>
          </p:nvPr>
        </p:nvGraphicFramePr>
        <p:xfrm>
          <a:off x="110836" y="773401"/>
          <a:ext cx="8866980" cy="6050415"/>
        </p:xfrm>
        <a:graphic>
          <a:graphicData uri="http://schemas.openxmlformats.org/drawingml/2006/table">
            <a:tbl>
              <a:tblPr firstRow="1" bandRow="1">
                <a:tableStyleId>{5C22544A-7EE6-4342-B048-85BDC9FD1C3A}</a:tableStyleId>
              </a:tblPr>
              <a:tblGrid>
                <a:gridCol w="1276233">
                  <a:extLst>
                    <a:ext uri="{9D8B030D-6E8A-4147-A177-3AD203B41FA5}">
                      <a16:colId xmlns:a16="http://schemas.microsoft.com/office/drawing/2014/main" val="20000"/>
                    </a:ext>
                  </a:extLst>
                </a:gridCol>
                <a:gridCol w="1325639">
                  <a:extLst>
                    <a:ext uri="{9D8B030D-6E8A-4147-A177-3AD203B41FA5}">
                      <a16:colId xmlns:a16="http://schemas.microsoft.com/office/drawing/2014/main" val="20001"/>
                    </a:ext>
                  </a:extLst>
                </a:gridCol>
                <a:gridCol w="2313106">
                  <a:extLst>
                    <a:ext uri="{9D8B030D-6E8A-4147-A177-3AD203B41FA5}">
                      <a16:colId xmlns:a16="http://schemas.microsoft.com/office/drawing/2014/main" val="20002"/>
                    </a:ext>
                  </a:extLst>
                </a:gridCol>
                <a:gridCol w="3952002">
                  <a:extLst>
                    <a:ext uri="{9D8B030D-6E8A-4147-A177-3AD203B41FA5}">
                      <a16:colId xmlns:a16="http://schemas.microsoft.com/office/drawing/2014/main" val="20003"/>
                    </a:ext>
                  </a:extLst>
                </a:gridCol>
              </a:tblGrid>
              <a:tr h="383315">
                <a:tc>
                  <a:txBody>
                    <a:bodyPr/>
                    <a:lstStyle/>
                    <a:p>
                      <a:pPr algn="dist"/>
                      <a:r>
                        <a:rPr kumimoji="1" lang="ja-JP" altLang="en-US" sz="1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事業名</a:t>
                      </a:r>
                      <a:endParaRPr kumimoji="1" lang="en-US" altLang="ja-JP" sz="1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gridSpan="3">
                  <a:txBody>
                    <a:bodyPr/>
                    <a:lstStyle/>
                    <a:p>
                      <a:pPr marL="96520" indent="0"/>
                      <a:r>
                        <a:rPr kumimoji="1" lang="zh-TW" altLang="en-US" sz="1800" b="1" baseline="0" dirty="0">
                          <a:solidFill>
                            <a:schemeClr val="tx1"/>
                          </a:solidFill>
                          <a:latin typeface="Meiryo UI"/>
                          <a:ea typeface="Meiryo UI"/>
                          <a:cs typeface="Meiryo UI" panose="020B0604030504040204" pitchFamily="50" charset="-128"/>
                        </a:rPr>
                        <a:t>大阪府</a:t>
                      </a:r>
                      <a:r>
                        <a:rPr kumimoji="1" lang="ja-JP" altLang="en-US" sz="1800" b="1" baseline="0" dirty="0">
                          <a:solidFill>
                            <a:schemeClr val="tx1"/>
                          </a:solidFill>
                          <a:latin typeface="Meiryo UI"/>
                          <a:ea typeface="Meiryo UI"/>
                          <a:cs typeface="Meiryo UI" panose="020B0604030504040204" pitchFamily="50" charset="-128"/>
                        </a:rPr>
                        <a:t>立西寝屋川高等学校外</a:t>
                      </a:r>
                      <a:r>
                        <a:rPr kumimoji="1" lang="en-US" altLang="ja-JP" sz="1800" b="1" baseline="0" dirty="0">
                          <a:solidFill>
                            <a:schemeClr val="tx1"/>
                          </a:solidFill>
                          <a:latin typeface="Meiryo UI"/>
                          <a:ea typeface="Meiryo UI"/>
                          <a:cs typeface="Meiryo UI" panose="020B0604030504040204" pitchFamily="50" charset="-128"/>
                        </a:rPr>
                        <a:t>30</a:t>
                      </a:r>
                      <a:r>
                        <a:rPr kumimoji="1" lang="ja-JP" altLang="en-US" sz="1800" b="1" baseline="0" dirty="0">
                          <a:solidFill>
                            <a:schemeClr val="tx1"/>
                          </a:solidFill>
                          <a:latin typeface="Meiryo UI"/>
                          <a:ea typeface="Meiryo UI"/>
                          <a:cs typeface="Meiryo UI" panose="020B0604030504040204" pitchFamily="50" charset="-128"/>
                        </a:rPr>
                        <a:t>件</a:t>
                      </a:r>
                      <a:r>
                        <a:rPr kumimoji="1" lang="zh-TW" altLang="en-US" sz="1800" b="1" baseline="0" dirty="0">
                          <a:solidFill>
                            <a:schemeClr val="tx1"/>
                          </a:solidFill>
                          <a:latin typeface="Meiryo UI"/>
                          <a:ea typeface="Meiryo UI"/>
                          <a:cs typeface="Meiryo UI" panose="020B0604030504040204" pitchFamily="50" charset="-128"/>
                        </a:rPr>
                        <a:t>ＥＳＣＯ事業</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907476">
                <a:tc>
                  <a:txBody>
                    <a:bodyPr/>
                    <a:lstStyle/>
                    <a:p>
                      <a:pPr algn="dist"/>
                      <a:r>
                        <a:rPr kumimoji="1"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最優秀</a:t>
                      </a:r>
                      <a:endParaRPr kumimoji="1"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dist"/>
                      <a:r>
                        <a:rPr kumimoji="1"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提案者名</a:t>
                      </a:r>
                      <a:endParaRPr kumimoji="1"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gridSpan="3">
                  <a:txBody>
                    <a:bodyPr/>
                    <a:lstStyle/>
                    <a:p>
                      <a:r>
                        <a:rPr lang="ja-JP" altLang="en-US" baseline="0" dirty="0">
                          <a:solidFill>
                            <a:schemeClr val="tx1"/>
                          </a:solidFill>
                          <a:latin typeface="Meiryo UI"/>
                          <a:ea typeface="Meiryo UI"/>
                          <a:cs typeface="Meiryo UI" panose="020B0604030504040204" pitchFamily="50" charset="-128"/>
                        </a:rPr>
                        <a:t>東芝エレベータ株式会社 関西支社 （代表者）</a:t>
                      </a:r>
                    </a:p>
                    <a:p>
                      <a:r>
                        <a:rPr lang="ja-JP" altLang="en-US" baseline="0" dirty="0">
                          <a:solidFill>
                            <a:schemeClr val="tx1"/>
                          </a:solidFill>
                          <a:latin typeface="Meiryo UI"/>
                          <a:ea typeface="Meiryo UI"/>
                          <a:cs typeface="Meiryo UI" panose="020B0604030504040204" pitchFamily="50" charset="-128"/>
                        </a:rPr>
                        <a:t>みずほ東芝リース株式会社</a:t>
                      </a:r>
                    </a:p>
                    <a:p>
                      <a:r>
                        <a:rPr lang="ja-JP" altLang="en-US" baseline="0" dirty="0">
                          <a:solidFill>
                            <a:schemeClr val="tx1"/>
                          </a:solidFill>
                          <a:latin typeface="Meiryo UI"/>
                          <a:ea typeface="Meiryo UI"/>
                          <a:cs typeface="Meiryo UI" panose="020B0604030504040204" pitchFamily="50" charset="-128"/>
                        </a:rPr>
                        <a:t>ダイキンエアテクノ株式会社 関西支店</a:t>
                      </a:r>
                      <a:endParaRPr kumimoji="1" lang="en-US" altLang="ja-JP" baseline="0" dirty="0">
                        <a:solidFill>
                          <a:schemeClr val="tx1"/>
                        </a:solidFill>
                        <a:latin typeface="Meiryo UI"/>
                        <a:ea typeface="Meiryo UI"/>
                        <a:cs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38347">
                <a:tc>
                  <a:txBody>
                    <a:bodyPr/>
                    <a:lstStyle/>
                    <a:p>
                      <a:pPr algn="dist"/>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契約期間</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dist"/>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（予定）</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gridSpan="3">
                  <a:txBody>
                    <a:bodyPr/>
                    <a:lstStyle/>
                    <a:p>
                      <a:r>
                        <a:rPr lang="en-US" altLang="ja-JP" dirty="0">
                          <a:solidFill>
                            <a:schemeClr val="tx1"/>
                          </a:solidFill>
                          <a:latin typeface="Meiryo UI"/>
                          <a:ea typeface="Meiryo UI"/>
                          <a:cs typeface="Meiryo UI" panose="020B0604030504040204" pitchFamily="50" charset="-128"/>
                        </a:rPr>
                        <a:t> </a:t>
                      </a:r>
                      <a:r>
                        <a:rPr kumimoji="1" lang="ja-JP" altLang="en-US" sz="1800" dirty="0">
                          <a:solidFill>
                            <a:schemeClr val="tx1"/>
                          </a:solidFill>
                          <a:latin typeface="Meiryo UI"/>
                          <a:ea typeface="Meiryo UI"/>
                          <a:cs typeface="Meiryo UI" panose="020B0604030504040204" pitchFamily="50" charset="-128"/>
                        </a:rPr>
                        <a:t>令和８年度契約予定</a:t>
                      </a:r>
                      <a:endParaRPr kumimoji="1" lang="en-US" altLang="ja-JP" sz="4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aseline="0" dirty="0">
                          <a:solidFill>
                            <a:schemeClr val="tx1"/>
                          </a:solidFill>
                          <a:latin typeface="Meiryo UI"/>
                          <a:ea typeface="Meiryo UI"/>
                          <a:cs typeface="Meiryo UI" panose="020B0604030504040204" pitchFamily="50" charset="-128"/>
                        </a:rPr>
                        <a:t> </a:t>
                      </a:r>
                      <a:r>
                        <a:rPr kumimoji="1" lang="en-US" altLang="ja-JP" sz="1800" dirty="0">
                          <a:solidFill>
                            <a:schemeClr val="tx1"/>
                          </a:solidFill>
                          <a:latin typeface="Meiryo UI"/>
                          <a:ea typeface="Meiryo UI"/>
                          <a:cs typeface="Meiryo UI" panose="020B0604030504040204" pitchFamily="50" charset="-128"/>
                        </a:rPr>
                        <a:t>ESCO</a:t>
                      </a:r>
                      <a:r>
                        <a:rPr kumimoji="1" lang="ja-JP" altLang="en-US" sz="1800" dirty="0">
                          <a:solidFill>
                            <a:schemeClr val="tx1"/>
                          </a:solidFill>
                          <a:latin typeface="Meiryo UI"/>
                          <a:ea typeface="Meiryo UI"/>
                          <a:cs typeface="Meiryo UI" panose="020B0604030504040204" pitchFamily="50" charset="-128"/>
                        </a:rPr>
                        <a:t>サービス期間は 令和</a:t>
                      </a:r>
                      <a:r>
                        <a:rPr kumimoji="1" lang="en-US" altLang="ja-JP" sz="1800" dirty="0">
                          <a:solidFill>
                            <a:schemeClr val="tx1"/>
                          </a:solidFill>
                          <a:latin typeface="Meiryo UI"/>
                          <a:ea typeface="Meiryo UI"/>
                          <a:cs typeface="Meiryo UI" panose="020B0604030504040204" pitchFamily="50" charset="-128"/>
                        </a:rPr>
                        <a:t>9</a:t>
                      </a:r>
                      <a:r>
                        <a:rPr kumimoji="1" lang="ja-JP" altLang="en-US" sz="1800" dirty="0">
                          <a:solidFill>
                            <a:schemeClr val="tx1"/>
                          </a:solidFill>
                          <a:latin typeface="Meiryo UI"/>
                          <a:ea typeface="Meiryo UI"/>
                          <a:cs typeface="Meiryo UI" panose="020B0604030504040204" pitchFamily="50" charset="-128"/>
                        </a:rPr>
                        <a:t>年</a:t>
                      </a:r>
                      <a:r>
                        <a:rPr kumimoji="1" lang="en-US" altLang="ja-JP" sz="1800" dirty="0">
                          <a:solidFill>
                            <a:schemeClr val="tx1"/>
                          </a:solidFill>
                          <a:latin typeface="Meiryo UI"/>
                          <a:ea typeface="Meiryo UI"/>
                          <a:cs typeface="Meiryo UI" panose="020B0604030504040204" pitchFamily="50" charset="-128"/>
                        </a:rPr>
                        <a:t>4</a:t>
                      </a:r>
                      <a:r>
                        <a:rPr kumimoji="1" lang="ja-JP" altLang="en-US" sz="1800" dirty="0">
                          <a:solidFill>
                            <a:schemeClr val="tx1"/>
                          </a:solidFill>
                          <a:latin typeface="Meiryo UI"/>
                          <a:ea typeface="Meiryo UI"/>
                          <a:cs typeface="Meiryo UI" panose="020B0604030504040204" pitchFamily="50" charset="-128"/>
                        </a:rPr>
                        <a:t>月</a:t>
                      </a:r>
                      <a:r>
                        <a:rPr kumimoji="1" lang="en-US" altLang="ja-JP" sz="1800" dirty="0">
                          <a:solidFill>
                            <a:schemeClr val="tx1"/>
                          </a:solidFill>
                          <a:latin typeface="Meiryo UI"/>
                          <a:ea typeface="Meiryo UI"/>
                          <a:cs typeface="Meiryo UI" panose="020B0604030504040204" pitchFamily="50" charset="-128"/>
                        </a:rPr>
                        <a:t>1</a:t>
                      </a:r>
                      <a:r>
                        <a:rPr kumimoji="1" lang="ja-JP" altLang="en-US" sz="1800" dirty="0">
                          <a:solidFill>
                            <a:schemeClr val="tx1"/>
                          </a:solidFill>
                          <a:latin typeface="Meiryo UI"/>
                          <a:ea typeface="Meiryo UI"/>
                          <a:cs typeface="Meiryo UI" panose="020B0604030504040204" pitchFamily="50" charset="-128"/>
                        </a:rPr>
                        <a:t>日 ～ 令和</a:t>
                      </a:r>
                      <a:r>
                        <a:rPr kumimoji="1" lang="en-US" altLang="ja-JP" sz="1800" dirty="0">
                          <a:solidFill>
                            <a:schemeClr val="tx1"/>
                          </a:solidFill>
                          <a:latin typeface="Meiryo UI"/>
                          <a:ea typeface="Meiryo UI"/>
                          <a:cs typeface="Meiryo UI" panose="020B0604030504040204" pitchFamily="50" charset="-128"/>
                        </a:rPr>
                        <a:t>24</a:t>
                      </a:r>
                      <a:r>
                        <a:rPr kumimoji="1" lang="ja-JP" altLang="en-US" sz="1800" dirty="0">
                          <a:solidFill>
                            <a:schemeClr val="tx1"/>
                          </a:solidFill>
                          <a:latin typeface="Meiryo UI"/>
                          <a:ea typeface="Meiryo UI"/>
                          <a:cs typeface="Meiryo UI" panose="020B0604030504040204" pitchFamily="50" charset="-128"/>
                        </a:rPr>
                        <a:t>年</a:t>
                      </a:r>
                      <a:r>
                        <a:rPr kumimoji="1" lang="en-US" altLang="ja-JP" sz="1800" dirty="0">
                          <a:solidFill>
                            <a:schemeClr val="tx1"/>
                          </a:solidFill>
                          <a:latin typeface="Meiryo UI"/>
                          <a:ea typeface="Meiryo UI"/>
                          <a:cs typeface="Meiryo UI" panose="020B0604030504040204" pitchFamily="50" charset="-128"/>
                        </a:rPr>
                        <a:t>3</a:t>
                      </a:r>
                      <a:r>
                        <a:rPr kumimoji="1" lang="ja-JP" altLang="en-US" sz="1800" dirty="0">
                          <a:solidFill>
                            <a:schemeClr val="tx1"/>
                          </a:solidFill>
                          <a:latin typeface="Meiryo UI"/>
                          <a:ea typeface="Meiryo UI"/>
                          <a:cs typeface="Meiryo UI" panose="020B0604030504040204" pitchFamily="50" charset="-128"/>
                        </a:rPr>
                        <a:t>月</a:t>
                      </a:r>
                      <a:r>
                        <a:rPr kumimoji="1" lang="en-US" altLang="ja-JP" sz="1800" dirty="0">
                          <a:solidFill>
                            <a:schemeClr val="tx1"/>
                          </a:solidFill>
                          <a:latin typeface="Meiryo UI"/>
                          <a:ea typeface="Meiryo UI"/>
                          <a:cs typeface="Meiryo UI" panose="020B0604030504040204" pitchFamily="50" charset="-128"/>
                        </a:rPr>
                        <a:t>31</a:t>
                      </a:r>
                      <a:r>
                        <a:rPr kumimoji="1" lang="ja-JP" altLang="en-US" sz="1800" dirty="0">
                          <a:solidFill>
                            <a:schemeClr val="tx1"/>
                          </a:solidFill>
                          <a:latin typeface="Meiryo UI"/>
                          <a:ea typeface="Meiryo UI"/>
                          <a:cs typeface="Meiryo UI" panose="020B0604030504040204" pitchFamily="50" charset="-128"/>
                        </a:rPr>
                        <a:t>日（</a:t>
                      </a:r>
                      <a:r>
                        <a:rPr kumimoji="1" lang="en-US" altLang="ja-JP" sz="1800" dirty="0">
                          <a:solidFill>
                            <a:schemeClr val="tx1"/>
                          </a:solidFill>
                          <a:latin typeface="Meiryo UI"/>
                          <a:ea typeface="Meiryo UI"/>
                          <a:cs typeface="Meiryo UI" panose="020B0604030504040204" pitchFamily="50" charset="-128"/>
                        </a:rPr>
                        <a:t>15</a:t>
                      </a:r>
                      <a:r>
                        <a:rPr kumimoji="1" lang="ja-JP" altLang="en-US" sz="1800" dirty="0">
                          <a:solidFill>
                            <a:schemeClr val="tx1"/>
                          </a:solidFill>
                          <a:latin typeface="Meiryo UI"/>
                          <a:ea typeface="Meiryo UI"/>
                          <a:cs typeface="Meiryo UI" panose="020B0604030504040204" pitchFamily="50" charset="-128"/>
                        </a:rPr>
                        <a:t>年間）</a:t>
                      </a:r>
                      <a:endParaRPr kumimoji="1" lang="en-US" altLang="ja-JP" sz="1800" dirty="0">
                        <a:solidFill>
                          <a:schemeClr val="tx1"/>
                        </a:solidFill>
                        <a:latin typeface="Meiryo UI"/>
                        <a:ea typeface="Meiryo UI"/>
                        <a:cs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35233">
                <a:tc>
                  <a:txBody>
                    <a:bodyPr/>
                    <a:lstStyle/>
                    <a:p>
                      <a:pPr algn="dist"/>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契約方式</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gridSpan="3">
                  <a:txBody>
                    <a:bodyPr/>
                    <a:lstStyle/>
                    <a:p>
                      <a:r>
                        <a:rPr kumimoji="1" lang="ja-JP" altLang="en-US"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シェアード・セイビングス契約（民間資金活用型）</a:t>
                      </a:r>
                      <a:endParaRPr kumimoji="1" lang="en-US" altLang="ja-JP"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ギャランティード・セイビングス契約（設備更新型）</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3"/>
                  </a:ext>
                </a:extLst>
              </a:tr>
              <a:tr h="511187">
                <a:tc>
                  <a:txBody>
                    <a:bodyPr/>
                    <a:lstStyle/>
                    <a:p>
                      <a:pPr algn="dist"/>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提案内容</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gridSpan="3">
                  <a:txBody>
                    <a:bodyPr/>
                    <a:lstStyle/>
                    <a:p>
                      <a:r>
                        <a:rPr lang="ja-JP" altLang="en-US" sz="1800" baseline="0" dirty="0">
                          <a:solidFill>
                            <a:schemeClr val="tx1"/>
                          </a:solidFill>
                          <a:latin typeface="Meiryo UI"/>
                          <a:ea typeface="Meiryo UI"/>
                          <a:cs typeface="Meiryo UI" panose="020B0604030504040204" pitchFamily="50" charset="-128"/>
                        </a:rPr>
                        <a:t> </a:t>
                      </a:r>
                      <a:r>
                        <a:rPr kumimoji="1" lang="ja-JP" altLang="en-US" sz="1800" dirty="0">
                          <a:solidFill>
                            <a:schemeClr val="tx1"/>
                          </a:solidFill>
                          <a:latin typeface="Meiryo UI"/>
                          <a:ea typeface="Meiryo UI"/>
                          <a:cs typeface="Meiryo UI" panose="020B0604030504040204" pitchFamily="50" charset="-128"/>
                        </a:rPr>
                        <a:t>・ 照明の</a:t>
                      </a:r>
                      <a:r>
                        <a:rPr kumimoji="1" lang="en-US" altLang="ja-JP" sz="1800" dirty="0">
                          <a:solidFill>
                            <a:schemeClr val="tx1"/>
                          </a:solidFill>
                          <a:latin typeface="Meiryo UI"/>
                          <a:ea typeface="Meiryo UI"/>
                          <a:cs typeface="Meiryo UI" panose="020B0604030504040204" pitchFamily="50" charset="-128"/>
                        </a:rPr>
                        <a:t>LED</a:t>
                      </a:r>
                      <a:r>
                        <a:rPr kumimoji="1" lang="ja-JP" altLang="en-US" sz="1800" dirty="0">
                          <a:solidFill>
                            <a:schemeClr val="tx1"/>
                          </a:solidFill>
                          <a:latin typeface="Meiryo UI"/>
                          <a:ea typeface="Meiryo UI"/>
                          <a:cs typeface="Meiryo UI" panose="020B0604030504040204" pitchFamily="50" charset="-128"/>
                        </a:rPr>
                        <a:t>化　</a:t>
                      </a:r>
                      <a:r>
                        <a:rPr kumimoji="1" lang="ja-JP" altLang="en-US" sz="1800" baseline="0" dirty="0">
                          <a:solidFill>
                            <a:schemeClr val="tx1"/>
                          </a:solidFill>
                          <a:latin typeface="Meiryo UI"/>
                          <a:ea typeface="Meiryo UI"/>
                          <a:cs typeface="Meiryo UI" panose="020B0604030504040204" pitchFamily="50" charset="-128"/>
                        </a:rPr>
                        <a:t> </a:t>
                      </a:r>
                      <a:r>
                        <a:rPr kumimoji="1" lang="en-US" altLang="ja-JP" sz="1800" baseline="0" dirty="0">
                          <a:solidFill>
                            <a:schemeClr val="tx1"/>
                          </a:solidFill>
                          <a:latin typeface="Meiryo UI"/>
                          <a:ea typeface="Meiryo UI"/>
                          <a:cs typeface="Meiryo UI" panose="020B0604030504040204" pitchFamily="50" charset="-128"/>
                        </a:rPr>
                        <a:t> </a:t>
                      </a:r>
                      <a:r>
                        <a:rPr kumimoji="1" lang="ja-JP" altLang="en-US" sz="1800" dirty="0">
                          <a:solidFill>
                            <a:schemeClr val="tx1"/>
                          </a:solidFill>
                          <a:latin typeface="Meiryo UI"/>
                          <a:ea typeface="Meiryo UI"/>
                          <a:cs typeface="Meiryo UI" panose="020B0604030504040204" pitchFamily="50" charset="-128"/>
                        </a:rPr>
                        <a:t>・ 空調設備の更新（学校４校：設備更新型）</a:t>
                      </a:r>
                      <a:endParaRPr kumimoji="1" lang="en-US" altLang="ja-JP" sz="1800" dirty="0">
                        <a:solidFill>
                          <a:schemeClr val="tx1"/>
                        </a:solidFill>
                        <a:latin typeface="Meiryo UI"/>
                        <a:ea typeface="Meiryo UI"/>
                        <a:cs typeface="Meiryo UI" panose="020B0604030504040204" pitchFamily="50" charset="-128"/>
                      </a:endParaRPr>
                    </a:p>
                  </a:txBody>
                  <a:tcPr marT="90000" marB="90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en-US" altLang="ja-JP" sz="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90000" marB="90000">
                    <a:lnL w="12700" cap="flat" cmpd="sng" algn="ctr">
                      <a:solidFill>
                        <a:schemeClr val="bg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87922">
                <a:tc>
                  <a:txBody>
                    <a:bodyPr/>
                    <a:lstStyle/>
                    <a:p>
                      <a:pPr algn="dist"/>
                      <a:r>
                        <a:rPr kumimoji="1"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導入効果</a:t>
                      </a:r>
                      <a:endParaRPr kumimoji="1"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gridSpan="2">
                  <a:txBody>
                    <a:bodyPr/>
                    <a:lstStyle/>
                    <a:p>
                      <a:r>
                        <a:rPr lang="en-US" altLang="ja-JP" sz="1800" baseline="0" dirty="0">
                          <a:solidFill>
                            <a:srgbClr val="FF0000"/>
                          </a:solidFill>
                          <a:latin typeface="Meiryo UI"/>
                          <a:ea typeface="Meiryo UI"/>
                          <a:cs typeface="Meiryo UI" panose="020B0604030504040204" pitchFamily="50" charset="-128"/>
                        </a:rPr>
                        <a:t> </a:t>
                      </a:r>
                      <a:r>
                        <a:rPr kumimoji="1" lang="ja-JP" altLang="en-US" sz="1800" baseline="0" dirty="0">
                          <a:solidFill>
                            <a:schemeClr val="tx1"/>
                          </a:solidFill>
                          <a:latin typeface="Meiryo UI"/>
                          <a:ea typeface="Meiryo UI"/>
                          <a:cs typeface="Meiryo UI" panose="020B0604030504040204" pitchFamily="50" charset="-128"/>
                        </a:rPr>
                        <a:t>省エネルギー率：</a:t>
                      </a:r>
                      <a:r>
                        <a:rPr kumimoji="1" lang="en-US" altLang="ja-JP" sz="1800" baseline="0" dirty="0">
                          <a:solidFill>
                            <a:schemeClr val="tx1"/>
                          </a:solidFill>
                          <a:latin typeface="Meiryo UI"/>
                          <a:ea typeface="Meiryo UI"/>
                          <a:cs typeface="Meiryo UI" panose="020B0604030504040204" pitchFamily="50" charset="-128"/>
                        </a:rPr>
                        <a:t>21.4</a:t>
                      </a:r>
                      <a:r>
                        <a:rPr kumimoji="1" lang="ja-JP" altLang="en-US" sz="1800" baseline="0" dirty="0">
                          <a:solidFill>
                            <a:schemeClr val="tx1"/>
                          </a:solidFill>
                          <a:latin typeface="Meiryo UI"/>
                          <a:ea typeface="Meiryo UI"/>
                          <a:cs typeface="Meiryo UI" panose="020B0604030504040204" pitchFamily="50" charset="-128"/>
                        </a:rPr>
                        <a:t>%</a:t>
                      </a:r>
                      <a:r>
                        <a:rPr kumimoji="1" lang="ja-JP" altLang="en-US" sz="1400" baseline="0" dirty="0">
                          <a:solidFill>
                            <a:schemeClr val="tx1"/>
                          </a:solidFill>
                          <a:latin typeface="Meiryo UI"/>
                          <a:ea typeface="Meiryo UI"/>
                          <a:cs typeface="Meiryo UI" panose="020B0604030504040204" pitchFamily="50" charset="-128"/>
                        </a:rPr>
                        <a:t>（提案値）</a:t>
                      </a:r>
                      <a:r>
                        <a:rPr lang="en-US" altLang="ja-JP" sz="1800" baseline="0" dirty="0">
                          <a:solidFill>
                            <a:schemeClr val="tx1"/>
                          </a:solidFill>
                          <a:latin typeface="Meiryo UI"/>
                          <a:ea typeface="Meiryo UI"/>
                          <a:cs typeface="Meiryo UI" panose="020B0604030504040204" pitchFamily="50" charset="-128"/>
                        </a:rPr>
                        <a:t> </a:t>
                      </a:r>
                      <a:endParaRPr kumimoji="1"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R="0" marT="54000" marB="54000" anchor="ctr">
                    <a:lnL w="952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r>
                        <a:rPr lang="en-US" altLang="ja-JP" sz="1800" baseline="0" dirty="0">
                          <a:solidFill>
                            <a:srgbClr val="FF0000"/>
                          </a:solidFill>
                          <a:latin typeface="Meiryo UI"/>
                          <a:ea typeface="Meiryo UI"/>
                          <a:cs typeface="Meiryo UI" panose="020B0604030504040204" pitchFamily="50" charset="-128"/>
                        </a:rPr>
                        <a:t> </a:t>
                      </a:r>
                      <a:r>
                        <a:rPr kumimoji="1" lang="en-US" altLang="ja-JP" sz="1800" baseline="0" dirty="0">
                          <a:solidFill>
                            <a:schemeClr val="tx1"/>
                          </a:solidFill>
                          <a:latin typeface="Meiryo UI"/>
                          <a:ea typeface="Meiryo UI"/>
                          <a:cs typeface="Meiryo UI" panose="020B0604030504040204" pitchFamily="50" charset="-128"/>
                        </a:rPr>
                        <a:t>CO</a:t>
                      </a:r>
                      <a:r>
                        <a:rPr kumimoji="1" lang="en-US" altLang="ja-JP" sz="1400" baseline="0" dirty="0">
                          <a:solidFill>
                            <a:schemeClr val="tx1"/>
                          </a:solidFill>
                          <a:latin typeface="Meiryo UI"/>
                          <a:ea typeface="Meiryo UI"/>
                          <a:cs typeface="Meiryo UI" panose="020B0604030504040204" pitchFamily="50" charset="-128"/>
                        </a:rPr>
                        <a:t>2</a:t>
                      </a:r>
                      <a:r>
                        <a:rPr kumimoji="1" lang="ja-JP" altLang="en-US" sz="200" baseline="0" dirty="0">
                          <a:solidFill>
                            <a:schemeClr val="tx1"/>
                          </a:solidFill>
                          <a:latin typeface="Meiryo UI"/>
                          <a:ea typeface="Meiryo UI"/>
                          <a:cs typeface="Meiryo UI" panose="020B0604030504040204" pitchFamily="50" charset="-128"/>
                        </a:rPr>
                        <a:t> </a:t>
                      </a:r>
                      <a:r>
                        <a:rPr kumimoji="1" lang="ja-JP" altLang="en-US" sz="1800" baseline="0" dirty="0">
                          <a:solidFill>
                            <a:schemeClr val="tx1"/>
                          </a:solidFill>
                          <a:latin typeface="Meiryo UI"/>
                          <a:ea typeface="Meiryo UI"/>
                          <a:cs typeface="Meiryo UI" panose="020B0604030504040204" pitchFamily="50" charset="-128"/>
                        </a:rPr>
                        <a:t>削減率</a:t>
                      </a:r>
                      <a:r>
                        <a:rPr kumimoji="1" lang="ja-JP" altLang="en-US" sz="200" baseline="0" dirty="0">
                          <a:solidFill>
                            <a:schemeClr val="tx1"/>
                          </a:solidFill>
                          <a:latin typeface="Meiryo UI"/>
                          <a:ea typeface="Meiryo UI"/>
                          <a:cs typeface="Meiryo UI" panose="020B0604030504040204" pitchFamily="50" charset="-128"/>
                        </a:rPr>
                        <a:t> </a:t>
                      </a:r>
                      <a:r>
                        <a:rPr kumimoji="1" lang="ja-JP" altLang="en-US" sz="1800" baseline="0" dirty="0">
                          <a:solidFill>
                            <a:schemeClr val="tx1"/>
                          </a:solidFill>
                          <a:latin typeface="Meiryo UI"/>
                          <a:ea typeface="Meiryo UI"/>
                          <a:cs typeface="Meiryo UI" panose="020B0604030504040204" pitchFamily="50" charset="-128"/>
                        </a:rPr>
                        <a:t>： </a:t>
                      </a:r>
                      <a:r>
                        <a:rPr kumimoji="1" lang="en-US" altLang="ja-JP" sz="1800" baseline="0" dirty="0">
                          <a:solidFill>
                            <a:schemeClr val="tx1"/>
                          </a:solidFill>
                          <a:latin typeface="Meiryo UI"/>
                          <a:ea typeface="Meiryo UI"/>
                          <a:cs typeface="Meiryo UI" panose="020B0604030504040204" pitchFamily="50" charset="-128"/>
                        </a:rPr>
                        <a:t>19.9</a:t>
                      </a:r>
                      <a:r>
                        <a:rPr kumimoji="1" lang="ja-JP" altLang="en-US" sz="1800" baseline="0" dirty="0">
                          <a:solidFill>
                            <a:schemeClr val="tx1"/>
                          </a:solidFill>
                          <a:latin typeface="Meiryo UI"/>
                          <a:ea typeface="Meiryo UI"/>
                          <a:cs typeface="Meiryo UI" panose="020B0604030504040204" pitchFamily="50" charset="-128"/>
                        </a:rPr>
                        <a:t>％</a:t>
                      </a:r>
                      <a:r>
                        <a:rPr kumimoji="1" lang="ja-JP" altLang="en-US" sz="1400" baseline="0" dirty="0">
                          <a:solidFill>
                            <a:schemeClr val="tx1"/>
                          </a:solidFill>
                          <a:latin typeface="Meiryo UI"/>
                          <a:ea typeface="Meiryo UI"/>
                          <a:cs typeface="Meiryo UI" panose="020B0604030504040204" pitchFamily="50" charset="-128"/>
                        </a:rPr>
                        <a:t>（提案値）</a:t>
                      </a:r>
                      <a:r>
                        <a:rPr lang="en-US" altLang="ja-JP" sz="1400" baseline="0" dirty="0">
                          <a:solidFill>
                            <a:schemeClr val="tx1"/>
                          </a:solidFill>
                          <a:latin typeface="Meiryo UI"/>
                          <a:ea typeface="Meiryo UI"/>
                          <a:cs typeface="Meiryo UI" panose="020B0604030504040204" pitchFamily="50" charset="-128"/>
                        </a:rPr>
                        <a:t> </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54000" marB="54000" anchor="ctr">
                    <a:lnL w="12700" cap="flat" cmpd="sng" algn="ctr">
                      <a:solidFill>
                        <a:schemeClr val="bg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651668">
                <a:tc>
                  <a:txBody>
                    <a:bodyPr/>
                    <a:lstStyle/>
                    <a:p>
                      <a:pPr algn="dist"/>
                      <a:r>
                        <a:rPr kumimoji="1"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対象施設</a:t>
                      </a:r>
                      <a:endParaRPr kumimoji="1"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gridSpan="3">
                  <a:txBody>
                    <a:bodyPr/>
                    <a:lstStyle/>
                    <a:p>
                      <a:r>
                        <a:rPr kumimoji="1" lang="ja-JP" altLang="en-US" sz="1800" b="0" baseline="0" dirty="0">
                          <a:solidFill>
                            <a:schemeClr val="tx1"/>
                          </a:solidFill>
                          <a:latin typeface="Meiryo UI"/>
                          <a:ea typeface="Meiryo UI"/>
                          <a:cs typeface="Meiryo UI" panose="020B0604030504040204" pitchFamily="50" charset="-128"/>
                        </a:rPr>
                        <a:t> 府立高等学校、支援学校、工科高校など　計</a:t>
                      </a:r>
                      <a:r>
                        <a:rPr kumimoji="1" lang="en-US" altLang="ja-JP" sz="1800" b="0" baseline="0" dirty="0">
                          <a:solidFill>
                            <a:schemeClr val="tx1"/>
                          </a:solidFill>
                          <a:latin typeface="Meiryo UI"/>
                          <a:ea typeface="Meiryo UI"/>
                          <a:cs typeface="Meiryo UI" panose="020B0604030504040204" pitchFamily="50" charset="-128"/>
                        </a:rPr>
                        <a:t>28</a:t>
                      </a:r>
                      <a:r>
                        <a:rPr kumimoji="1" lang="ja-JP" altLang="en-US" sz="1800" b="0" baseline="0" dirty="0">
                          <a:solidFill>
                            <a:schemeClr val="tx1"/>
                          </a:solidFill>
                          <a:latin typeface="Meiryo UI"/>
                          <a:ea typeface="Meiryo UI"/>
                          <a:cs typeface="Meiryo UI" panose="020B0604030504040204" pitchFamily="50" charset="-128"/>
                        </a:rPr>
                        <a:t>校</a:t>
                      </a:r>
                      <a:endParaRPr kumimoji="1" lang="en-US" altLang="ja-JP" sz="1800" b="0" baseline="0" dirty="0">
                        <a:solidFill>
                          <a:schemeClr val="tx1"/>
                        </a:solidFill>
                        <a:latin typeface="Meiryo UI"/>
                        <a:ea typeface="Meiryo UI"/>
                        <a:cs typeface="Meiryo UI" panose="020B0604030504040204" pitchFamily="50" charset="-128"/>
                      </a:endParaRPr>
                    </a:p>
                    <a:p>
                      <a:r>
                        <a:rPr kumimoji="1" lang="ja-JP" altLang="en-US" sz="1800" b="0" baseline="0" dirty="0">
                          <a:solidFill>
                            <a:schemeClr val="tx1"/>
                          </a:solidFill>
                          <a:latin typeface="Meiryo UI"/>
                          <a:ea typeface="Meiryo UI"/>
                          <a:cs typeface="Meiryo UI" panose="020B0604030504040204" pitchFamily="50" charset="-128"/>
                        </a:rPr>
                        <a:t> 子ども家庭センター施設　計２施設　　中河内府民センタービル</a:t>
                      </a:r>
                      <a:endParaRPr kumimoji="1" lang="en-US" altLang="ja-JP" sz="1800" b="0" baseline="0" dirty="0">
                        <a:solidFill>
                          <a:schemeClr val="tx1"/>
                        </a:solidFill>
                        <a:latin typeface="Meiryo UI"/>
                        <a:ea typeface="Meiryo UI"/>
                        <a:cs typeface="Meiryo UI" panose="020B0604030504040204" pitchFamily="50" charset="-128"/>
                      </a:endParaRPr>
                    </a:p>
                  </a:txBody>
                  <a:tcPr marR="0" marT="54000" marB="54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54000" marB="54000" anchor="ctr">
                    <a:lnL w="12700" cap="flat" cmpd="sng" algn="ctr">
                      <a:solidFill>
                        <a:schemeClr val="bg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7694346"/>
                  </a:ext>
                </a:extLst>
              </a:tr>
              <a:tr h="1916791">
                <a:tc>
                  <a:txBody>
                    <a:bodyPr/>
                    <a:lstStyle/>
                    <a:p>
                      <a:pPr algn="dist"/>
                      <a:r>
                        <a:rPr kumimoji="1" lang="ja-JP" altLang="en-US" sz="1800" dirty="0">
                          <a:solidFill>
                            <a:schemeClr val="tx1"/>
                          </a:solidFill>
                          <a:latin typeface="Meiryo UI"/>
                          <a:ea typeface="Meiryo UI"/>
                          <a:cs typeface="Meiryo UI" panose="020B0604030504040204" pitchFamily="50" charset="-128"/>
                        </a:rPr>
                        <a:t>施設概要</a:t>
                      </a:r>
                      <a:endParaRPr kumimoji="1" lang="en-US" altLang="ja-JP" sz="1800" dirty="0">
                        <a:solidFill>
                          <a:schemeClr val="tx1"/>
                        </a:solidFill>
                        <a:latin typeface="Meiryo UI"/>
                        <a:ea typeface="Meiryo UI"/>
                        <a:cs typeface="Meiryo UI" panose="020B0604030504040204" pitchFamily="50" charset="-128"/>
                      </a:endParaRPr>
                    </a:p>
                    <a:p>
                      <a:pPr algn="dist"/>
                      <a:r>
                        <a:rPr kumimoji="1" lang="ja-JP" altLang="en-US" sz="1050" dirty="0">
                          <a:solidFill>
                            <a:schemeClr val="tx1"/>
                          </a:solidFill>
                          <a:latin typeface="Meiryo UI"/>
                          <a:ea typeface="Meiryo UI"/>
                          <a:cs typeface="Meiryo UI" panose="020B0604030504040204" pitchFamily="50" charset="-128"/>
                        </a:rPr>
                        <a:t>（西寝屋川高校）</a:t>
                      </a:r>
                      <a:endParaRPr kumimoji="1" lang="en-US" altLang="ja-JP" sz="1050" dirty="0">
                        <a:solidFill>
                          <a:schemeClr val="tx1"/>
                        </a:solidFill>
                        <a:latin typeface="Meiryo UI"/>
                        <a:ea typeface="Meiryo UI"/>
                        <a:cs typeface="Meiryo UI" panose="020B0604030504040204" pitchFamily="50" charset="-128"/>
                      </a:endParaRPr>
                    </a:p>
                  </a:txBody>
                  <a:tcPr marL="72000" marR="10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dist">
                        <a:lnSpc>
                          <a:spcPts val="1200"/>
                        </a:lnSpc>
                      </a:pP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用途</a:t>
                      </a:r>
                      <a:endParaRPr kumimoji="1" lang="en-US" altLang="ja-JP" sz="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pPr>
                      <a:endParaRPr kumimoji="1" lang="en-US" altLang="ja-JP" sz="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dist">
                        <a:lnSpc>
                          <a:spcPts val="1200"/>
                        </a:lnSpc>
                      </a:pP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所在地</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dist">
                        <a:lnSpc>
                          <a:spcPts val="1200"/>
                        </a:lnSpc>
                      </a:pPr>
                      <a:endParaRPr kumimoji="1" lang="en-US" altLang="ja-JP" sz="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dist">
                        <a:lnSpc>
                          <a:spcPts val="1200"/>
                        </a:lnSpc>
                      </a:pP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竣工</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dist">
                        <a:lnSpc>
                          <a:spcPts val="1200"/>
                        </a:lnSpc>
                      </a:pPr>
                      <a:endParaRPr kumimoji="1" lang="en-US" altLang="ja-JP" sz="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dist">
                        <a:lnSpc>
                          <a:spcPts val="1200"/>
                        </a:lnSpc>
                      </a:pP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構造</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dist">
                        <a:lnSpc>
                          <a:spcPts val="1200"/>
                        </a:lnSpc>
                      </a:pPr>
                      <a:endParaRPr kumimoji="1" lang="en-US" altLang="ja-JP" sz="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dist">
                        <a:lnSpc>
                          <a:spcPts val="1200"/>
                        </a:lnSpc>
                      </a:pP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延べ面積</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gridSpan="2">
                  <a:txBody>
                    <a:bodyPr/>
                    <a:lstStyle/>
                    <a:p>
                      <a:pPr>
                        <a:lnSpc>
                          <a:spcPts val="1200"/>
                        </a:lnSpc>
                      </a:pP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学校</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en-US" altLang="ja-JP" sz="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zh-CN" altLang="en-US" sz="1800" dirty="0">
                          <a:latin typeface="Meiryo UI" panose="020B0604030504040204" pitchFamily="50" charset="-128"/>
                          <a:ea typeface="Meiryo UI" panose="020B0604030504040204" pitchFamily="50" charset="-128"/>
                          <a:cs typeface="Meiryo UI" panose="020B0604030504040204" pitchFamily="50" charset="-128"/>
                        </a:rPr>
                        <a:t>寝屋川市　葛原２丁目</a:t>
                      </a:r>
                      <a:endParaRPr lang="en-US" altLang="zh-CN" sz="1800" dirty="0">
                        <a:latin typeface="Meiryo UI" panose="020B0604030504040204" pitchFamily="50" charset="-128"/>
                        <a:ea typeface="Meiryo UI" panose="020B0604030504040204" pitchFamily="50" charset="-128"/>
                      </a:endParaRPr>
                    </a:p>
                    <a:p>
                      <a:pPr>
                        <a:lnSpc>
                          <a:spcPts val="1200"/>
                        </a:lnSpc>
                      </a:pPr>
                      <a:endParaRPr kumimoji="1" lang="en-US" altLang="ja-JP" sz="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1980</a:t>
                      </a:r>
                      <a:r>
                        <a:rPr lang="zh-TW" altLang="en-US" sz="1800" dirty="0">
                          <a:latin typeface="Meiryo UI" panose="020B0604030504040204" pitchFamily="50" charset="-128"/>
                          <a:ea typeface="Meiryo UI" panose="020B0604030504040204" pitchFamily="50" charset="-128"/>
                          <a:cs typeface="Meiryo UI" panose="020B0604030504040204" pitchFamily="50" charset="-128"/>
                        </a:rPr>
                        <a:t>年</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　</a:t>
                      </a:r>
                      <a:r>
                        <a:rPr lang="zh-TW" altLang="en-US" sz="1800" dirty="0">
                          <a:latin typeface="Meiryo UI" panose="020B0604030504040204" pitchFamily="50" charset="-128"/>
                          <a:ea typeface="Meiryo UI" panose="020B0604030504040204" pitchFamily="50" charset="-128"/>
                          <a:cs typeface="Meiryo UI" panose="020B0604030504040204" pitchFamily="50" charset="-128"/>
                        </a:rPr>
                        <a:t>他</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zh-TW" sz="1800" dirty="0">
                          <a:latin typeface="Meiryo UI" panose="020B0604030504040204" pitchFamily="50" charset="-128"/>
                          <a:ea typeface="Meiryo UI" panose="020B0604030504040204" pitchFamily="50" charset="-128"/>
                          <a:cs typeface="Meiryo UI" panose="020B0604030504040204" pitchFamily="50" charset="-128"/>
                        </a:rPr>
                        <a:t>RC</a:t>
                      </a:r>
                      <a:r>
                        <a:rPr lang="zh-TW" altLang="en-US" sz="1800" dirty="0">
                          <a:latin typeface="Meiryo UI" panose="020B0604030504040204" pitchFamily="50" charset="-128"/>
                          <a:ea typeface="Meiryo UI" panose="020B0604030504040204" pitchFamily="50" charset="-128"/>
                          <a:cs typeface="Meiryo UI" panose="020B0604030504040204" pitchFamily="50" charset="-128"/>
                        </a:rPr>
                        <a:t>造／地上</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４</a:t>
                      </a:r>
                      <a:r>
                        <a:rPr lang="zh-TW" altLang="en-US" sz="1800" dirty="0">
                          <a:latin typeface="Meiryo UI" panose="020B0604030504040204" pitchFamily="50" charset="-128"/>
                          <a:ea typeface="Meiryo UI" panose="020B0604030504040204" pitchFamily="50" charset="-128"/>
                          <a:cs typeface="Meiryo UI" panose="020B0604030504040204" pitchFamily="50" charset="-128"/>
                        </a:rPr>
                        <a:t>階　他</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en-US" altLang="ja-JP" sz="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13,218 </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　（敷地内合計）</a:t>
                      </a:r>
                      <a:endParaRPr lang="en-US" altLang="zh-TW" sz="18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bg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pPr algn="dist"/>
                      <a:endParaRPr kumimoji="1"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12" name="正方形/長方形 11"/>
          <p:cNvSpPr/>
          <p:nvPr/>
        </p:nvSpPr>
        <p:spPr>
          <a:xfrm>
            <a:off x="86106" y="36164"/>
            <a:ext cx="4197862" cy="430887"/>
          </a:xfrm>
          <a:prstGeom prst="rect">
            <a:avLst/>
          </a:prstGeom>
          <a:solidFill>
            <a:schemeClr val="bg1"/>
          </a:solidFill>
        </p:spPr>
        <p:txBody>
          <a:bodyPr wrap="square" tIns="0" bIns="0">
            <a:spAutoFit/>
          </a:bodyPr>
          <a:lstStyle/>
          <a:p>
            <a:r>
              <a:rPr lang="ja-JP" altLang="en-US" sz="2800" b="1" dirty="0">
                <a:latin typeface="Meiryo UI" panose="020B0604030504040204" pitchFamily="50" charset="-128"/>
                <a:ea typeface="Meiryo UI" panose="020B0604030504040204" pitchFamily="50" charset="-128"/>
                <a:cs typeface="Meiryo UI" panose="020B0604030504040204" pitchFamily="50" charset="-128"/>
              </a:rPr>
              <a:t>令和７年度の公募について</a:t>
            </a:r>
            <a:endParaRPr lang="en-US" altLang="ja-JP" sz="28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 name="直線コネクタ 12"/>
          <p:cNvCxnSpPr/>
          <p:nvPr/>
        </p:nvCxnSpPr>
        <p:spPr>
          <a:xfrm>
            <a:off x="113410" y="484756"/>
            <a:ext cx="8856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grpSp>
        <p:nvGrpSpPr>
          <p:cNvPr id="15" name="グループ化 14"/>
          <p:cNvGrpSpPr/>
          <p:nvPr/>
        </p:nvGrpSpPr>
        <p:grpSpPr>
          <a:xfrm>
            <a:off x="6286862" y="52659"/>
            <a:ext cx="1584176" cy="864194"/>
            <a:chOff x="3510088" y="650507"/>
            <a:chExt cx="1417685" cy="621081"/>
          </a:xfrm>
        </p:grpSpPr>
        <p:pic>
          <p:nvPicPr>
            <p:cNvPr id="16" name="Picture 4"/>
            <p:cNvPicPr>
              <a:picLocks noChangeAspect="1" noChangeArrowheads="1"/>
            </p:cNvPicPr>
            <p:nvPr/>
          </p:nvPicPr>
          <p:blipFill>
            <a:blip r:embed="rId3">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510088" y="650507"/>
              <a:ext cx="1417685" cy="621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正方形/長方形 16"/>
            <p:cNvSpPr/>
            <p:nvPr/>
          </p:nvSpPr>
          <p:spPr>
            <a:xfrm>
              <a:off x="3579117" y="780997"/>
              <a:ext cx="1296144" cy="353910"/>
            </a:xfrm>
            <a:prstGeom prst="rect">
              <a:avLst/>
            </a:prstGeom>
          </p:spPr>
          <p:txBody>
            <a:bodyPr wrap="square" tIns="0" bIns="0" anchor="ctr">
              <a:spAutoFit/>
            </a:bodyPr>
            <a:lstStyle/>
            <a:p>
              <a:pPr algn="ct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シェアード・</a:t>
              </a:r>
              <a:endPar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セイビングス</a:t>
              </a:r>
              <a:r>
                <a:rPr lang="ja-JP" altLang="en-US" sz="1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p>
          </p:txBody>
        </p:sp>
      </p:grpSp>
      <p:sp>
        <p:nvSpPr>
          <p:cNvPr id="18" name="スライド番号プレースホルダー 1">
            <a:extLst>
              <a:ext uri="{FF2B5EF4-FFF2-40B4-BE49-F238E27FC236}">
                <a16:creationId xmlns:a16="http://schemas.microsoft.com/office/drawing/2014/main" id="{E0D27256-7496-48E9-915B-CA144ADC8ADB}"/>
              </a:ext>
            </a:extLst>
          </p:cNvPr>
          <p:cNvSpPr>
            <a:spLocks noGrp="1"/>
          </p:cNvSpPr>
          <p:nvPr>
            <p:ph type="sldNum" sz="quarter" idx="12"/>
          </p:nvPr>
        </p:nvSpPr>
        <p:spPr>
          <a:xfrm>
            <a:off x="8316416" y="44624"/>
            <a:ext cx="762000" cy="365760"/>
          </a:xfrm>
        </p:spPr>
        <p:txBody>
          <a:bodyPr/>
          <a:lstStyle/>
          <a:p>
            <a:fld id="{6DBCCE75-96CE-4693-9D68-DB546D813132}" type="slidenum">
              <a:rPr kumimoji="1" lang="ja-JP" altLang="en-US" smtClean="0"/>
              <a:t>18</a:t>
            </a:fld>
            <a:endParaRPr kumimoji="1" lang="ja-JP" altLang="en-US" dirty="0"/>
          </a:p>
        </p:txBody>
      </p:sp>
      <p:sp>
        <p:nvSpPr>
          <p:cNvPr id="20" name="四角形: 角を丸くする 19">
            <a:extLst>
              <a:ext uri="{FF2B5EF4-FFF2-40B4-BE49-F238E27FC236}">
                <a16:creationId xmlns:a16="http://schemas.microsoft.com/office/drawing/2014/main" id="{BEA5540E-2B5A-4322-B006-F6B6C66C0A32}"/>
              </a:ext>
            </a:extLst>
          </p:cNvPr>
          <p:cNvSpPr/>
          <p:nvPr/>
        </p:nvSpPr>
        <p:spPr>
          <a:xfrm>
            <a:off x="5652120" y="1564895"/>
            <a:ext cx="3168351" cy="639969"/>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21" name="テキスト ボックス 20">
            <a:extLst>
              <a:ext uri="{FF2B5EF4-FFF2-40B4-BE49-F238E27FC236}">
                <a16:creationId xmlns:a16="http://schemas.microsoft.com/office/drawing/2014/main" id="{6CE26516-DB03-4026-8A05-987CC64CDB07}"/>
              </a:ext>
            </a:extLst>
          </p:cNvPr>
          <p:cNvSpPr txBox="1"/>
          <p:nvPr/>
        </p:nvSpPr>
        <p:spPr>
          <a:xfrm>
            <a:off x="5964031" y="1603270"/>
            <a:ext cx="3317290" cy="584775"/>
          </a:xfrm>
          <a:prstGeom prst="rect">
            <a:avLst/>
          </a:prstGeom>
          <a:noFill/>
        </p:spPr>
        <p:txBody>
          <a:bodyPr wrap="square">
            <a:spAutoFit/>
          </a:bodyPr>
          <a:lstStyle/>
          <a:p>
            <a:pPr algn="l"/>
            <a:r>
              <a:rPr lang="ja-JP" altLang="en-US" sz="1600" b="1" dirty="0">
                <a:solidFill>
                  <a:srgbClr val="222222"/>
                </a:solidFill>
                <a:latin typeface="Meiryo UI" panose="020B0604030504040204" pitchFamily="50" charset="-128"/>
                <a:ea typeface="Meiryo UI" panose="020B0604030504040204" pitchFamily="50" charset="-128"/>
              </a:rPr>
              <a:t>学校２８施設、その他３施設を</a:t>
            </a:r>
            <a:endParaRPr lang="en-US" altLang="ja-JP" sz="1600" b="1" dirty="0">
              <a:solidFill>
                <a:srgbClr val="222222"/>
              </a:solidFill>
              <a:latin typeface="Meiryo UI" panose="020B0604030504040204" pitchFamily="50" charset="-128"/>
              <a:ea typeface="Meiryo UI" panose="020B0604030504040204" pitchFamily="50" charset="-128"/>
            </a:endParaRPr>
          </a:p>
          <a:p>
            <a:pPr algn="l"/>
            <a:r>
              <a:rPr lang="ja-JP" altLang="en-US" sz="1600" b="1" dirty="0">
                <a:solidFill>
                  <a:srgbClr val="222222"/>
                </a:solidFill>
                <a:latin typeface="Meiryo UI" panose="020B0604030504040204" pitchFamily="50" charset="-128"/>
                <a:ea typeface="Meiryo UI" panose="020B0604030504040204" pitchFamily="50" charset="-128"/>
              </a:rPr>
              <a:t>一括で提案公募！</a:t>
            </a:r>
            <a:endParaRPr lang="ja-JP" altLang="en-US" sz="1600" b="1" i="0" dirty="0">
              <a:solidFill>
                <a:srgbClr val="222222"/>
              </a:solidFill>
              <a:effectLst/>
              <a:latin typeface="Meiryo UI" panose="020B0604030504040204" pitchFamily="50" charset="-128"/>
              <a:ea typeface="Meiryo UI" panose="020B0604030504040204" pitchFamily="50" charset="-128"/>
            </a:endParaRPr>
          </a:p>
        </p:txBody>
      </p:sp>
      <p:grpSp>
        <p:nvGrpSpPr>
          <p:cNvPr id="14" name="グループ化 13">
            <a:extLst>
              <a:ext uri="{FF2B5EF4-FFF2-40B4-BE49-F238E27FC236}">
                <a16:creationId xmlns:a16="http://schemas.microsoft.com/office/drawing/2014/main" id="{AEFED61E-BF59-4A3B-AF4F-E98584BB41F2}"/>
              </a:ext>
            </a:extLst>
          </p:cNvPr>
          <p:cNvGrpSpPr/>
          <p:nvPr/>
        </p:nvGrpSpPr>
        <p:grpSpPr>
          <a:xfrm>
            <a:off x="7544631" y="562994"/>
            <a:ext cx="1751186" cy="864194"/>
            <a:chOff x="3510087" y="650507"/>
            <a:chExt cx="1567143" cy="621081"/>
          </a:xfrm>
        </p:grpSpPr>
        <p:pic>
          <p:nvPicPr>
            <p:cNvPr id="22" name="Picture 4">
              <a:extLst>
                <a:ext uri="{FF2B5EF4-FFF2-40B4-BE49-F238E27FC236}">
                  <a16:creationId xmlns:a16="http://schemas.microsoft.com/office/drawing/2014/main" id="{F5E5E2B6-A0A8-44C0-8A08-9C11946959F5}"/>
                </a:ext>
              </a:extLst>
            </p:cNvPr>
            <p:cNvPicPr>
              <a:picLocks noChangeAspect="1" noChangeArrowheads="1"/>
            </p:cNvPicPr>
            <p:nvPr/>
          </p:nvPicPr>
          <p:blipFill>
            <a:blip r:embed="rId3">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510087" y="650507"/>
              <a:ext cx="1417685" cy="621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正方形/長方形 23">
              <a:extLst>
                <a:ext uri="{FF2B5EF4-FFF2-40B4-BE49-F238E27FC236}">
                  <a16:creationId xmlns:a16="http://schemas.microsoft.com/office/drawing/2014/main" id="{78EA5547-DBC9-476E-83F8-4BD2E7D4FE57}"/>
                </a:ext>
              </a:extLst>
            </p:cNvPr>
            <p:cNvSpPr/>
            <p:nvPr/>
          </p:nvSpPr>
          <p:spPr>
            <a:xfrm>
              <a:off x="3510088" y="780997"/>
              <a:ext cx="1567142" cy="353910"/>
            </a:xfrm>
            <a:prstGeom prst="rect">
              <a:avLst/>
            </a:prstGeom>
          </p:spPr>
          <p:txBody>
            <a:bodyPr wrap="square" tIns="0" bIns="0" anchor="ctr">
              <a:spAutoFit/>
            </a:bodyPr>
            <a:lstStyle/>
            <a:p>
              <a:pPr algn="ct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ギャランティード・</a:t>
              </a:r>
              <a:endPar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セイビングス</a:t>
              </a:r>
              <a:r>
                <a:rPr lang="ja-JP" altLang="en-US" sz="1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p>
          </p:txBody>
        </p:sp>
      </p:grpSp>
    </p:spTree>
    <p:extLst>
      <p:ext uri="{BB962C8B-B14F-4D97-AF65-F5344CB8AC3E}">
        <p14:creationId xmlns:p14="http://schemas.microsoft.com/office/powerpoint/2010/main" val="911115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0" name="直線コネクタ 259"/>
          <p:cNvCxnSpPr/>
          <p:nvPr/>
        </p:nvCxnSpPr>
        <p:spPr>
          <a:xfrm>
            <a:off x="113410" y="484756"/>
            <a:ext cx="8856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263" name="正方形/長方形 262"/>
          <p:cNvSpPr/>
          <p:nvPr/>
        </p:nvSpPr>
        <p:spPr>
          <a:xfrm>
            <a:off x="46513" y="626960"/>
            <a:ext cx="9001036" cy="338554"/>
          </a:xfrm>
          <a:prstGeom prst="rect">
            <a:avLst/>
          </a:prstGeom>
        </p:spPr>
        <p:txBody>
          <a:bodyPr wrap="square" tIns="0" bIns="0">
            <a:spAutoFit/>
          </a:bodyPr>
          <a:lstStyle/>
          <a:p>
            <a:pPr algn="just"/>
            <a:r>
              <a:rPr lang="en-US" altLang="ja-JP" sz="2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契約に基づく</a:t>
            </a:r>
            <a:r>
              <a:rPr lang="en-US" altLang="ja-JP" sz="2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ESC</a:t>
            </a:r>
            <a:r>
              <a:rPr lang="ja-JP" altLang="en-US" sz="2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Ｏ事業の経費</a:t>
            </a:r>
            <a:r>
              <a:rPr lang="en-US" altLang="ja-JP" sz="2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2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4" name="Line 6"/>
          <p:cNvSpPr>
            <a:spLocks noChangeShapeType="1"/>
          </p:cNvSpPr>
          <p:nvPr/>
        </p:nvSpPr>
        <p:spPr bwMode="auto">
          <a:xfrm>
            <a:off x="338702" y="6076430"/>
            <a:ext cx="8452274" cy="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000">
              <a:latin typeface="Meiryo UI" panose="020B0604030504040204" pitchFamily="50" charset="-128"/>
              <a:ea typeface="Meiryo UI" panose="020B0604030504040204" pitchFamily="50" charset="-128"/>
              <a:cs typeface="Meiryo UI" panose="020B0604030504040204" pitchFamily="50" charset="-128"/>
            </a:endParaRPr>
          </a:p>
        </p:txBody>
      </p:sp>
      <p:sp>
        <p:nvSpPr>
          <p:cNvPr id="265" name="AutoShape 42"/>
          <p:cNvSpPr>
            <a:spLocks noChangeArrowheads="1"/>
          </p:cNvSpPr>
          <p:nvPr/>
        </p:nvSpPr>
        <p:spPr bwMode="auto">
          <a:xfrm>
            <a:off x="1346916" y="5944778"/>
            <a:ext cx="2086865" cy="335613"/>
          </a:xfrm>
          <a:prstGeom prst="roundRect">
            <a:avLst>
              <a:gd name="adj" fmla="val 16667"/>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222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7" name="AutoShape 42"/>
          <p:cNvSpPr>
            <a:spLocks noChangeArrowheads="1"/>
          </p:cNvSpPr>
          <p:nvPr/>
        </p:nvSpPr>
        <p:spPr bwMode="auto">
          <a:xfrm>
            <a:off x="5249203" y="6010339"/>
            <a:ext cx="2779181" cy="659021"/>
          </a:xfrm>
          <a:prstGeom prst="roundRect">
            <a:avLst>
              <a:gd name="adj" fmla="val 16667"/>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222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p>
            <a:pPr algn="ct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ESCO</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サービス期間</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民間資金活用型</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年間</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設備更新型３年間</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0" name="AutoShape 42"/>
          <p:cNvSpPr>
            <a:spLocks noChangeArrowheads="1"/>
          </p:cNvSpPr>
          <p:nvPr/>
        </p:nvSpPr>
        <p:spPr bwMode="auto">
          <a:xfrm>
            <a:off x="1688950" y="5780494"/>
            <a:ext cx="1760642" cy="664920"/>
          </a:xfrm>
          <a:prstGeom prst="roundRect">
            <a:avLst>
              <a:gd name="adj" fmla="val 16667"/>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222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p>
            <a:pPr algn="ct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ESCO</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実施前</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1" name="Rectangle 8"/>
          <p:cNvSpPr>
            <a:spLocks noChangeArrowheads="1"/>
          </p:cNvSpPr>
          <p:nvPr/>
        </p:nvSpPr>
        <p:spPr bwMode="auto">
          <a:xfrm>
            <a:off x="5494724" y="2996567"/>
            <a:ext cx="2232246" cy="3081596"/>
          </a:xfrm>
          <a:prstGeom prst="rect">
            <a:avLst/>
          </a:prstGeom>
          <a:gradFill rotWithShape="1">
            <a:gsLst>
              <a:gs pos="0">
                <a:srgbClr val="FF9900"/>
              </a:gs>
              <a:gs pos="50000">
                <a:srgbClr val="FF9900">
                  <a:gamma/>
                  <a:tint val="33725"/>
                  <a:invGamma/>
                </a:srgbClr>
              </a:gs>
              <a:gs pos="100000">
                <a:srgbClr val="FF9900"/>
              </a:gs>
            </a:gsLst>
            <a:lin ang="0" scaled="1"/>
          </a:gra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光熱水費</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【487,961】</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5" name="Rectangle 8"/>
          <p:cNvSpPr>
            <a:spLocks noChangeArrowheads="1"/>
          </p:cNvSpPr>
          <p:nvPr/>
        </p:nvSpPr>
        <p:spPr bwMode="auto">
          <a:xfrm>
            <a:off x="1478755" y="1158127"/>
            <a:ext cx="2232246" cy="4918303"/>
          </a:xfrm>
          <a:prstGeom prst="rect">
            <a:avLst/>
          </a:prstGeom>
          <a:gradFill rotWithShape="1">
            <a:gsLst>
              <a:gs pos="0">
                <a:srgbClr val="FF9900"/>
              </a:gs>
              <a:gs pos="50000">
                <a:srgbClr val="FF9900">
                  <a:gamma/>
                  <a:tint val="33725"/>
                  <a:invGamma/>
                </a:srgbClr>
              </a:gs>
              <a:gs pos="100000">
                <a:srgbClr val="FF9900"/>
              </a:gs>
            </a:gsLst>
            <a:lin ang="0" scaled="1"/>
          </a:gra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光熱水費</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【579,208】</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7" name="Rectangle 39"/>
          <p:cNvSpPr>
            <a:spLocks noChangeArrowheads="1"/>
          </p:cNvSpPr>
          <p:nvPr/>
        </p:nvSpPr>
        <p:spPr bwMode="auto">
          <a:xfrm>
            <a:off x="5494723" y="1158127"/>
            <a:ext cx="2232246" cy="1838440"/>
          </a:xfrm>
          <a:prstGeom prst="rect">
            <a:avLst/>
          </a:prstGeom>
          <a:gradFill flip="none" rotWithShape="1">
            <a:gsLst>
              <a:gs pos="0">
                <a:srgbClr val="92D050"/>
              </a:gs>
              <a:gs pos="50000">
                <a:schemeClr val="accent3">
                  <a:lumMod val="20000"/>
                  <a:lumOff val="80000"/>
                </a:schemeClr>
              </a:gs>
              <a:gs pos="100000">
                <a:srgbClr val="92D050"/>
              </a:gs>
            </a:gsLst>
            <a:lin ang="0" scaled="1"/>
            <a:tileRect/>
          </a:gradFill>
          <a:ln w="22225">
            <a:solidFill>
              <a:schemeClr val="tx1"/>
            </a:solidFill>
            <a:miter lim="800000"/>
            <a:headEnd/>
            <a:tailEnd/>
          </a:ln>
          <a:effectLst/>
        </p:spPr>
        <p:txBody>
          <a:bodyPr vert="horz" wrap="none"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光熱水費</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削減額</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（民間資金活用型＋設備更新型）</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【91,247】</a:t>
            </a:r>
          </a:p>
          <a:p>
            <a:pPr algn="ct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6" name="タイトル 1"/>
          <p:cNvSpPr txBox="1">
            <a:spLocks/>
          </p:cNvSpPr>
          <p:nvPr/>
        </p:nvSpPr>
        <p:spPr>
          <a:xfrm>
            <a:off x="6638178" y="650216"/>
            <a:ext cx="2219232" cy="466139"/>
          </a:xfrm>
          <a:prstGeom prst="rect">
            <a:avLst/>
          </a:prstGeom>
        </p:spPr>
        <p:txBody>
          <a:bodyPr vert="horz" anchor="t">
            <a:normAutofit/>
          </a:bodyPr>
          <a:lstStyle>
            <a:lvl1pPr algn="l" rtl="0" eaLnBrk="1" latinLnBrk="0" hangingPunct="1">
              <a:spcBef>
                <a:spcPct val="0"/>
              </a:spcBef>
              <a:buNone/>
              <a:defRPr kumimoji="1" sz="4000" kern="1200">
                <a:solidFill>
                  <a:schemeClr val="tx2"/>
                </a:solidFill>
                <a:latin typeface="+mj-lt"/>
                <a:ea typeface="+mj-ea"/>
                <a:cs typeface="+mj-cs"/>
              </a:defRPr>
            </a:lvl1pPr>
          </a:lstStyle>
          <a:p>
            <a:pPr algn="ctr">
              <a:defRPr/>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（単位：千円／年）</a:t>
            </a:r>
          </a:p>
        </p:txBody>
      </p:sp>
      <p:sp>
        <p:nvSpPr>
          <p:cNvPr id="2" name="スライド番号プレースホルダー 1"/>
          <p:cNvSpPr>
            <a:spLocks noGrp="1"/>
          </p:cNvSpPr>
          <p:nvPr>
            <p:ph type="sldNum" sz="quarter" idx="12"/>
          </p:nvPr>
        </p:nvSpPr>
        <p:spPr>
          <a:xfrm>
            <a:off x="8316416" y="44624"/>
            <a:ext cx="762000" cy="365760"/>
          </a:xfrm>
        </p:spPr>
        <p:txBody>
          <a:bodyPr/>
          <a:lstStyle/>
          <a:p>
            <a:fld id="{6DBCCE75-96CE-4693-9D68-DB546D813132}" type="slidenum">
              <a:rPr kumimoji="1" lang="ja-JP" altLang="en-US" smtClean="0"/>
              <a:t>19</a:t>
            </a:fld>
            <a:endParaRPr kumimoji="1" lang="ja-JP" altLang="en-US"/>
          </a:p>
        </p:txBody>
      </p:sp>
      <p:sp>
        <p:nvSpPr>
          <p:cNvPr id="20" name="正方形/長方形 19">
            <a:extLst>
              <a:ext uri="{FF2B5EF4-FFF2-40B4-BE49-F238E27FC236}">
                <a16:creationId xmlns:a16="http://schemas.microsoft.com/office/drawing/2014/main" id="{AE7EA52B-1F85-4E40-BB63-5B9BF772ED16}"/>
              </a:ext>
            </a:extLst>
          </p:cNvPr>
          <p:cNvSpPr/>
          <p:nvPr/>
        </p:nvSpPr>
        <p:spPr>
          <a:xfrm>
            <a:off x="86105" y="36164"/>
            <a:ext cx="4269871" cy="430887"/>
          </a:xfrm>
          <a:prstGeom prst="rect">
            <a:avLst/>
          </a:prstGeom>
          <a:solidFill>
            <a:schemeClr val="bg1"/>
          </a:solidFill>
        </p:spPr>
        <p:txBody>
          <a:bodyPr wrap="square" tIns="0" bIns="0">
            <a:spAutoFit/>
          </a:bodyPr>
          <a:lstStyle/>
          <a:p>
            <a:r>
              <a:rPr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令和７年度の公募について</a:t>
            </a:r>
            <a:endParaRPr lang="en-US" altLang="ja-JP"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0" name="グループ化 29">
            <a:extLst>
              <a:ext uri="{FF2B5EF4-FFF2-40B4-BE49-F238E27FC236}">
                <a16:creationId xmlns:a16="http://schemas.microsoft.com/office/drawing/2014/main" id="{21EF1C84-AAA5-40A5-A11C-8013F47CDDC4}"/>
              </a:ext>
            </a:extLst>
          </p:cNvPr>
          <p:cNvGrpSpPr/>
          <p:nvPr/>
        </p:nvGrpSpPr>
        <p:grpSpPr>
          <a:xfrm>
            <a:off x="1352879" y="5454595"/>
            <a:ext cx="2499041" cy="150423"/>
            <a:chOff x="0" y="0"/>
            <a:chExt cx="6800850" cy="411484"/>
          </a:xfrm>
        </p:grpSpPr>
        <p:sp>
          <p:nvSpPr>
            <p:cNvPr id="31" name="フリーフォーム: 図形 30">
              <a:extLst>
                <a:ext uri="{FF2B5EF4-FFF2-40B4-BE49-F238E27FC236}">
                  <a16:creationId xmlns:a16="http://schemas.microsoft.com/office/drawing/2014/main" id="{845ED87C-D0FA-4ABC-B4F2-AAD09ACD2506}"/>
                </a:ext>
              </a:extLst>
            </p:cNvPr>
            <p:cNvSpPr/>
            <p:nvPr/>
          </p:nvSpPr>
          <p:spPr>
            <a:xfrm>
              <a:off x="67310" y="0"/>
              <a:ext cx="6697980" cy="266704"/>
            </a:xfrm>
            <a:custGeom>
              <a:avLst/>
              <a:gdLst>
                <a:gd name="connsiteX0" fmla="*/ 0 w 6675120"/>
                <a:gd name="connsiteY0" fmla="*/ 251460 h 266704"/>
                <a:gd name="connsiteX1" fmla="*/ 662940 w 6675120"/>
                <a:gd name="connsiteY1" fmla="*/ 0 h 266704"/>
                <a:gd name="connsiteX2" fmla="*/ 1341120 w 6675120"/>
                <a:gd name="connsiteY2" fmla="*/ 251460 h 266704"/>
                <a:gd name="connsiteX3" fmla="*/ 2011680 w 6675120"/>
                <a:gd name="connsiteY3" fmla="*/ 30480 h 266704"/>
                <a:gd name="connsiteX4" fmla="*/ 2651760 w 6675120"/>
                <a:gd name="connsiteY4" fmla="*/ 236220 h 266704"/>
                <a:gd name="connsiteX5" fmla="*/ 3345180 w 6675120"/>
                <a:gd name="connsiteY5" fmla="*/ 15240 h 266704"/>
                <a:gd name="connsiteX6" fmla="*/ 4030980 w 6675120"/>
                <a:gd name="connsiteY6" fmla="*/ 266700 h 266704"/>
                <a:gd name="connsiteX7" fmla="*/ 4602480 w 6675120"/>
                <a:gd name="connsiteY7" fmla="*/ 22860 h 266704"/>
                <a:gd name="connsiteX8" fmla="*/ 5349240 w 6675120"/>
                <a:gd name="connsiteY8" fmla="*/ 259080 h 266704"/>
                <a:gd name="connsiteX9" fmla="*/ 6027420 w 6675120"/>
                <a:gd name="connsiteY9" fmla="*/ 45720 h 266704"/>
                <a:gd name="connsiteX10" fmla="*/ 6675120 w 6675120"/>
                <a:gd name="connsiteY10" fmla="*/ 266700 h 26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75120" h="266704">
                  <a:moveTo>
                    <a:pt x="0" y="251460"/>
                  </a:moveTo>
                  <a:cubicBezTo>
                    <a:pt x="219710" y="125730"/>
                    <a:pt x="439420" y="0"/>
                    <a:pt x="662940" y="0"/>
                  </a:cubicBezTo>
                  <a:cubicBezTo>
                    <a:pt x="886460" y="0"/>
                    <a:pt x="1116330" y="246380"/>
                    <a:pt x="1341120" y="251460"/>
                  </a:cubicBezTo>
                  <a:cubicBezTo>
                    <a:pt x="1565910" y="256540"/>
                    <a:pt x="1793240" y="33020"/>
                    <a:pt x="2011680" y="30480"/>
                  </a:cubicBezTo>
                  <a:cubicBezTo>
                    <a:pt x="2230120" y="27940"/>
                    <a:pt x="2429510" y="238760"/>
                    <a:pt x="2651760" y="236220"/>
                  </a:cubicBezTo>
                  <a:cubicBezTo>
                    <a:pt x="2874010" y="233680"/>
                    <a:pt x="3115310" y="10160"/>
                    <a:pt x="3345180" y="15240"/>
                  </a:cubicBezTo>
                  <a:cubicBezTo>
                    <a:pt x="3575050" y="20320"/>
                    <a:pt x="3821430" y="265430"/>
                    <a:pt x="4030980" y="266700"/>
                  </a:cubicBezTo>
                  <a:cubicBezTo>
                    <a:pt x="4240530" y="267970"/>
                    <a:pt x="4382770" y="24130"/>
                    <a:pt x="4602480" y="22860"/>
                  </a:cubicBezTo>
                  <a:cubicBezTo>
                    <a:pt x="4822190" y="21590"/>
                    <a:pt x="5111750" y="255270"/>
                    <a:pt x="5349240" y="259080"/>
                  </a:cubicBezTo>
                  <a:cubicBezTo>
                    <a:pt x="5586730" y="262890"/>
                    <a:pt x="5806440" y="44450"/>
                    <a:pt x="6027420" y="45720"/>
                  </a:cubicBezTo>
                  <a:cubicBezTo>
                    <a:pt x="6248400" y="46990"/>
                    <a:pt x="6675120" y="266700"/>
                    <a:pt x="6675120" y="266700"/>
                  </a:cubicBez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32" name="フリーフォーム: 図形 31">
              <a:extLst>
                <a:ext uri="{FF2B5EF4-FFF2-40B4-BE49-F238E27FC236}">
                  <a16:creationId xmlns:a16="http://schemas.microsoft.com/office/drawing/2014/main" id="{AE8AED09-9BB9-4C99-8FE3-D8ECEFA28E67}"/>
                </a:ext>
              </a:extLst>
            </p:cNvPr>
            <p:cNvSpPr/>
            <p:nvPr/>
          </p:nvSpPr>
          <p:spPr>
            <a:xfrm>
              <a:off x="44450" y="144780"/>
              <a:ext cx="6697980" cy="266704"/>
            </a:xfrm>
            <a:custGeom>
              <a:avLst/>
              <a:gdLst>
                <a:gd name="connsiteX0" fmla="*/ 0 w 6675120"/>
                <a:gd name="connsiteY0" fmla="*/ 251460 h 266704"/>
                <a:gd name="connsiteX1" fmla="*/ 662940 w 6675120"/>
                <a:gd name="connsiteY1" fmla="*/ 0 h 266704"/>
                <a:gd name="connsiteX2" fmla="*/ 1341120 w 6675120"/>
                <a:gd name="connsiteY2" fmla="*/ 251460 h 266704"/>
                <a:gd name="connsiteX3" fmla="*/ 2011680 w 6675120"/>
                <a:gd name="connsiteY3" fmla="*/ 30480 h 266704"/>
                <a:gd name="connsiteX4" fmla="*/ 2651760 w 6675120"/>
                <a:gd name="connsiteY4" fmla="*/ 236220 h 266704"/>
                <a:gd name="connsiteX5" fmla="*/ 3345180 w 6675120"/>
                <a:gd name="connsiteY5" fmla="*/ 15240 h 266704"/>
                <a:gd name="connsiteX6" fmla="*/ 4030980 w 6675120"/>
                <a:gd name="connsiteY6" fmla="*/ 266700 h 266704"/>
                <a:gd name="connsiteX7" fmla="*/ 4602480 w 6675120"/>
                <a:gd name="connsiteY7" fmla="*/ 22860 h 266704"/>
                <a:gd name="connsiteX8" fmla="*/ 5349240 w 6675120"/>
                <a:gd name="connsiteY8" fmla="*/ 259080 h 266704"/>
                <a:gd name="connsiteX9" fmla="*/ 6027420 w 6675120"/>
                <a:gd name="connsiteY9" fmla="*/ 45720 h 266704"/>
                <a:gd name="connsiteX10" fmla="*/ 6675120 w 6675120"/>
                <a:gd name="connsiteY10" fmla="*/ 266700 h 26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75120" h="266704">
                  <a:moveTo>
                    <a:pt x="0" y="251460"/>
                  </a:moveTo>
                  <a:cubicBezTo>
                    <a:pt x="219710" y="125730"/>
                    <a:pt x="439420" y="0"/>
                    <a:pt x="662940" y="0"/>
                  </a:cubicBezTo>
                  <a:cubicBezTo>
                    <a:pt x="886460" y="0"/>
                    <a:pt x="1116330" y="246380"/>
                    <a:pt x="1341120" y="251460"/>
                  </a:cubicBezTo>
                  <a:cubicBezTo>
                    <a:pt x="1565910" y="256540"/>
                    <a:pt x="1793240" y="33020"/>
                    <a:pt x="2011680" y="30480"/>
                  </a:cubicBezTo>
                  <a:cubicBezTo>
                    <a:pt x="2230120" y="27940"/>
                    <a:pt x="2429510" y="238760"/>
                    <a:pt x="2651760" y="236220"/>
                  </a:cubicBezTo>
                  <a:cubicBezTo>
                    <a:pt x="2874010" y="233680"/>
                    <a:pt x="3115310" y="10160"/>
                    <a:pt x="3345180" y="15240"/>
                  </a:cubicBezTo>
                  <a:cubicBezTo>
                    <a:pt x="3575050" y="20320"/>
                    <a:pt x="3821430" y="265430"/>
                    <a:pt x="4030980" y="266700"/>
                  </a:cubicBezTo>
                  <a:cubicBezTo>
                    <a:pt x="4240530" y="267970"/>
                    <a:pt x="4382770" y="24130"/>
                    <a:pt x="4602480" y="22860"/>
                  </a:cubicBezTo>
                  <a:cubicBezTo>
                    <a:pt x="4822190" y="21590"/>
                    <a:pt x="5111750" y="255270"/>
                    <a:pt x="5349240" y="259080"/>
                  </a:cubicBezTo>
                  <a:cubicBezTo>
                    <a:pt x="5586730" y="262890"/>
                    <a:pt x="5806440" y="44450"/>
                    <a:pt x="6027420" y="45720"/>
                  </a:cubicBezTo>
                  <a:cubicBezTo>
                    <a:pt x="6248400" y="46990"/>
                    <a:pt x="6675120" y="266700"/>
                    <a:pt x="6675120" y="266700"/>
                  </a:cubicBez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33" name="フリーフォーム: 図形 32">
              <a:extLst>
                <a:ext uri="{FF2B5EF4-FFF2-40B4-BE49-F238E27FC236}">
                  <a16:creationId xmlns:a16="http://schemas.microsoft.com/office/drawing/2014/main" id="{9E0C1C27-0A53-4C31-BEF4-00F6D5CB25B6}"/>
                </a:ext>
              </a:extLst>
            </p:cNvPr>
            <p:cNvSpPr/>
            <p:nvPr/>
          </p:nvSpPr>
          <p:spPr>
            <a:xfrm>
              <a:off x="0" y="76200"/>
              <a:ext cx="6800850" cy="266704"/>
            </a:xfrm>
            <a:custGeom>
              <a:avLst/>
              <a:gdLst>
                <a:gd name="connsiteX0" fmla="*/ 0 w 6675120"/>
                <a:gd name="connsiteY0" fmla="*/ 251460 h 266704"/>
                <a:gd name="connsiteX1" fmla="*/ 662940 w 6675120"/>
                <a:gd name="connsiteY1" fmla="*/ 0 h 266704"/>
                <a:gd name="connsiteX2" fmla="*/ 1341120 w 6675120"/>
                <a:gd name="connsiteY2" fmla="*/ 251460 h 266704"/>
                <a:gd name="connsiteX3" fmla="*/ 2011680 w 6675120"/>
                <a:gd name="connsiteY3" fmla="*/ 30480 h 266704"/>
                <a:gd name="connsiteX4" fmla="*/ 2651760 w 6675120"/>
                <a:gd name="connsiteY4" fmla="*/ 236220 h 266704"/>
                <a:gd name="connsiteX5" fmla="*/ 3345180 w 6675120"/>
                <a:gd name="connsiteY5" fmla="*/ 15240 h 266704"/>
                <a:gd name="connsiteX6" fmla="*/ 4030980 w 6675120"/>
                <a:gd name="connsiteY6" fmla="*/ 266700 h 266704"/>
                <a:gd name="connsiteX7" fmla="*/ 4602480 w 6675120"/>
                <a:gd name="connsiteY7" fmla="*/ 22860 h 266704"/>
                <a:gd name="connsiteX8" fmla="*/ 5349240 w 6675120"/>
                <a:gd name="connsiteY8" fmla="*/ 259080 h 266704"/>
                <a:gd name="connsiteX9" fmla="*/ 6027420 w 6675120"/>
                <a:gd name="connsiteY9" fmla="*/ 45720 h 266704"/>
                <a:gd name="connsiteX10" fmla="*/ 6675120 w 6675120"/>
                <a:gd name="connsiteY10" fmla="*/ 266700 h 26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75120" h="266704">
                  <a:moveTo>
                    <a:pt x="0" y="251460"/>
                  </a:moveTo>
                  <a:cubicBezTo>
                    <a:pt x="219710" y="125730"/>
                    <a:pt x="439420" y="0"/>
                    <a:pt x="662940" y="0"/>
                  </a:cubicBezTo>
                  <a:cubicBezTo>
                    <a:pt x="886460" y="0"/>
                    <a:pt x="1116330" y="246380"/>
                    <a:pt x="1341120" y="251460"/>
                  </a:cubicBezTo>
                  <a:cubicBezTo>
                    <a:pt x="1565910" y="256540"/>
                    <a:pt x="1793240" y="33020"/>
                    <a:pt x="2011680" y="30480"/>
                  </a:cubicBezTo>
                  <a:cubicBezTo>
                    <a:pt x="2230120" y="27940"/>
                    <a:pt x="2429510" y="238760"/>
                    <a:pt x="2651760" y="236220"/>
                  </a:cubicBezTo>
                  <a:cubicBezTo>
                    <a:pt x="2874010" y="233680"/>
                    <a:pt x="3115310" y="10160"/>
                    <a:pt x="3345180" y="15240"/>
                  </a:cubicBezTo>
                  <a:cubicBezTo>
                    <a:pt x="3575050" y="20320"/>
                    <a:pt x="3821430" y="265430"/>
                    <a:pt x="4030980" y="266700"/>
                  </a:cubicBezTo>
                  <a:cubicBezTo>
                    <a:pt x="4240530" y="267970"/>
                    <a:pt x="4382770" y="24130"/>
                    <a:pt x="4602480" y="22860"/>
                  </a:cubicBezTo>
                  <a:cubicBezTo>
                    <a:pt x="4822190" y="21590"/>
                    <a:pt x="5111750" y="255270"/>
                    <a:pt x="5349240" y="259080"/>
                  </a:cubicBezTo>
                  <a:cubicBezTo>
                    <a:pt x="5586730" y="262890"/>
                    <a:pt x="5806440" y="44450"/>
                    <a:pt x="6027420" y="45720"/>
                  </a:cubicBezTo>
                  <a:cubicBezTo>
                    <a:pt x="6248400" y="46990"/>
                    <a:pt x="6675120" y="266700"/>
                    <a:pt x="6675120" y="266700"/>
                  </a:cubicBezTo>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grpSp>
        <p:nvGrpSpPr>
          <p:cNvPr id="34" name="グループ化 33">
            <a:extLst>
              <a:ext uri="{FF2B5EF4-FFF2-40B4-BE49-F238E27FC236}">
                <a16:creationId xmlns:a16="http://schemas.microsoft.com/office/drawing/2014/main" id="{8AAF2579-2F2C-4894-8178-7145CBF3386B}"/>
              </a:ext>
            </a:extLst>
          </p:cNvPr>
          <p:cNvGrpSpPr/>
          <p:nvPr/>
        </p:nvGrpSpPr>
        <p:grpSpPr>
          <a:xfrm>
            <a:off x="5385327" y="5453175"/>
            <a:ext cx="2499041" cy="150423"/>
            <a:chOff x="0" y="0"/>
            <a:chExt cx="6800850" cy="411484"/>
          </a:xfrm>
        </p:grpSpPr>
        <p:sp>
          <p:nvSpPr>
            <p:cNvPr id="35" name="フリーフォーム: 図形 34">
              <a:extLst>
                <a:ext uri="{FF2B5EF4-FFF2-40B4-BE49-F238E27FC236}">
                  <a16:creationId xmlns:a16="http://schemas.microsoft.com/office/drawing/2014/main" id="{2CD55B82-88C9-4277-9C86-C37156391F7C}"/>
                </a:ext>
              </a:extLst>
            </p:cNvPr>
            <p:cNvSpPr/>
            <p:nvPr/>
          </p:nvSpPr>
          <p:spPr>
            <a:xfrm>
              <a:off x="67310" y="0"/>
              <a:ext cx="6697980" cy="266704"/>
            </a:xfrm>
            <a:custGeom>
              <a:avLst/>
              <a:gdLst>
                <a:gd name="connsiteX0" fmla="*/ 0 w 6675120"/>
                <a:gd name="connsiteY0" fmla="*/ 251460 h 266704"/>
                <a:gd name="connsiteX1" fmla="*/ 662940 w 6675120"/>
                <a:gd name="connsiteY1" fmla="*/ 0 h 266704"/>
                <a:gd name="connsiteX2" fmla="*/ 1341120 w 6675120"/>
                <a:gd name="connsiteY2" fmla="*/ 251460 h 266704"/>
                <a:gd name="connsiteX3" fmla="*/ 2011680 w 6675120"/>
                <a:gd name="connsiteY3" fmla="*/ 30480 h 266704"/>
                <a:gd name="connsiteX4" fmla="*/ 2651760 w 6675120"/>
                <a:gd name="connsiteY4" fmla="*/ 236220 h 266704"/>
                <a:gd name="connsiteX5" fmla="*/ 3345180 w 6675120"/>
                <a:gd name="connsiteY5" fmla="*/ 15240 h 266704"/>
                <a:gd name="connsiteX6" fmla="*/ 4030980 w 6675120"/>
                <a:gd name="connsiteY6" fmla="*/ 266700 h 266704"/>
                <a:gd name="connsiteX7" fmla="*/ 4602480 w 6675120"/>
                <a:gd name="connsiteY7" fmla="*/ 22860 h 266704"/>
                <a:gd name="connsiteX8" fmla="*/ 5349240 w 6675120"/>
                <a:gd name="connsiteY8" fmla="*/ 259080 h 266704"/>
                <a:gd name="connsiteX9" fmla="*/ 6027420 w 6675120"/>
                <a:gd name="connsiteY9" fmla="*/ 45720 h 266704"/>
                <a:gd name="connsiteX10" fmla="*/ 6675120 w 6675120"/>
                <a:gd name="connsiteY10" fmla="*/ 266700 h 26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75120" h="266704">
                  <a:moveTo>
                    <a:pt x="0" y="251460"/>
                  </a:moveTo>
                  <a:cubicBezTo>
                    <a:pt x="219710" y="125730"/>
                    <a:pt x="439420" y="0"/>
                    <a:pt x="662940" y="0"/>
                  </a:cubicBezTo>
                  <a:cubicBezTo>
                    <a:pt x="886460" y="0"/>
                    <a:pt x="1116330" y="246380"/>
                    <a:pt x="1341120" y="251460"/>
                  </a:cubicBezTo>
                  <a:cubicBezTo>
                    <a:pt x="1565910" y="256540"/>
                    <a:pt x="1793240" y="33020"/>
                    <a:pt x="2011680" y="30480"/>
                  </a:cubicBezTo>
                  <a:cubicBezTo>
                    <a:pt x="2230120" y="27940"/>
                    <a:pt x="2429510" y="238760"/>
                    <a:pt x="2651760" y="236220"/>
                  </a:cubicBezTo>
                  <a:cubicBezTo>
                    <a:pt x="2874010" y="233680"/>
                    <a:pt x="3115310" y="10160"/>
                    <a:pt x="3345180" y="15240"/>
                  </a:cubicBezTo>
                  <a:cubicBezTo>
                    <a:pt x="3575050" y="20320"/>
                    <a:pt x="3821430" y="265430"/>
                    <a:pt x="4030980" y="266700"/>
                  </a:cubicBezTo>
                  <a:cubicBezTo>
                    <a:pt x="4240530" y="267970"/>
                    <a:pt x="4382770" y="24130"/>
                    <a:pt x="4602480" y="22860"/>
                  </a:cubicBezTo>
                  <a:cubicBezTo>
                    <a:pt x="4822190" y="21590"/>
                    <a:pt x="5111750" y="255270"/>
                    <a:pt x="5349240" y="259080"/>
                  </a:cubicBezTo>
                  <a:cubicBezTo>
                    <a:pt x="5586730" y="262890"/>
                    <a:pt x="5806440" y="44450"/>
                    <a:pt x="6027420" y="45720"/>
                  </a:cubicBezTo>
                  <a:cubicBezTo>
                    <a:pt x="6248400" y="46990"/>
                    <a:pt x="6675120" y="266700"/>
                    <a:pt x="6675120" y="266700"/>
                  </a:cubicBez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36" name="フリーフォーム: 図形 35">
              <a:extLst>
                <a:ext uri="{FF2B5EF4-FFF2-40B4-BE49-F238E27FC236}">
                  <a16:creationId xmlns:a16="http://schemas.microsoft.com/office/drawing/2014/main" id="{F8825441-15F9-406E-B277-F20DC1CE3F26}"/>
                </a:ext>
              </a:extLst>
            </p:cNvPr>
            <p:cNvSpPr/>
            <p:nvPr/>
          </p:nvSpPr>
          <p:spPr>
            <a:xfrm>
              <a:off x="44450" y="144780"/>
              <a:ext cx="6697980" cy="266704"/>
            </a:xfrm>
            <a:custGeom>
              <a:avLst/>
              <a:gdLst>
                <a:gd name="connsiteX0" fmla="*/ 0 w 6675120"/>
                <a:gd name="connsiteY0" fmla="*/ 251460 h 266704"/>
                <a:gd name="connsiteX1" fmla="*/ 662940 w 6675120"/>
                <a:gd name="connsiteY1" fmla="*/ 0 h 266704"/>
                <a:gd name="connsiteX2" fmla="*/ 1341120 w 6675120"/>
                <a:gd name="connsiteY2" fmla="*/ 251460 h 266704"/>
                <a:gd name="connsiteX3" fmla="*/ 2011680 w 6675120"/>
                <a:gd name="connsiteY3" fmla="*/ 30480 h 266704"/>
                <a:gd name="connsiteX4" fmla="*/ 2651760 w 6675120"/>
                <a:gd name="connsiteY4" fmla="*/ 236220 h 266704"/>
                <a:gd name="connsiteX5" fmla="*/ 3345180 w 6675120"/>
                <a:gd name="connsiteY5" fmla="*/ 15240 h 266704"/>
                <a:gd name="connsiteX6" fmla="*/ 4030980 w 6675120"/>
                <a:gd name="connsiteY6" fmla="*/ 266700 h 266704"/>
                <a:gd name="connsiteX7" fmla="*/ 4602480 w 6675120"/>
                <a:gd name="connsiteY7" fmla="*/ 22860 h 266704"/>
                <a:gd name="connsiteX8" fmla="*/ 5349240 w 6675120"/>
                <a:gd name="connsiteY8" fmla="*/ 259080 h 266704"/>
                <a:gd name="connsiteX9" fmla="*/ 6027420 w 6675120"/>
                <a:gd name="connsiteY9" fmla="*/ 45720 h 266704"/>
                <a:gd name="connsiteX10" fmla="*/ 6675120 w 6675120"/>
                <a:gd name="connsiteY10" fmla="*/ 266700 h 26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75120" h="266704">
                  <a:moveTo>
                    <a:pt x="0" y="251460"/>
                  </a:moveTo>
                  <a:cubicBezTo>
                    <a:pt x="219710" y="125730"/>
                    <a:pt x="439420" y="0"/>
                    <a:pt x="662940" y="0"/>
                  </a:cubicBezTo>
                  <a:cubicBezTo>
                    <a:pt x="886460" y="0"/>
                    <a:pt x="1116330" y="246380"/>
                    <a:pt x="1341120" y="251460"/>
                  </a:cubicBezTo>
                  <a:cubicBezTo>
                    <a:pt x="1565910" y="256540"/>
                    <a:pt x="1793240" y="33020"/>
                    <a:pt x="2011680" y="30480"/>
                  </a:cubicBezTo>
                  <a:cubicBezTo>
                    <a:pt x="2230120" y="27940"/>
                    <a:pt x="2429510" y="238760"/>
                    <a:pt x="2651760" y="236220"/>
                  </a:cubicBezTo>
                  <a:cubicBezTo>
                    <a:pt x="2874010" y="233680"/>
                    <a:pt x="3115310" y="10160"/>
                    <a:pt x="3345180" y="15240"/>
                  </a:cubicBezTo>
                  <a:cubicBezTo>
                    <a:pt x="3575050" y="20320"/>
                    <a:pt x="3821430" y="265430"/>
                    <a:pt x="4030980" y="266700"/>
                  </a:cubicBezTo>
                  <a:cubicBezTo>
                    <a:pt x="4240530" y="267970"/>
                    <a:pt x="4382770" y="24130"/>
                    <a:pt x="4602480" y="22860"/>
                  </a:cubicBezTo>
                  <a:cubicBezTo>
                    <a:pt x="4822190" y="21590"/>
                    <a:pt x="5111750" y="255270"/>
                    <a:pt x="5349240" y="259080"/>
                  </a:cubicBezTo>
                  <a:cubicBezTo>
                    <a:pt x="5586730" y="262890"/>
                    <a:pt x="5806440" y="44450"/>
                    <a:pt x="6027420" y="45720"/>
                  </a:cubicBezTo>
                  <a:cubicBezTo>
                    <a:pt x="6248400" y="46990"/>
                    <a:pt x="6675120" y="266700"/>
                    <a:pt x="6675120" y="266700"/>
                  </a:cubicBez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37" name="フリーフォーム: 図形 36">
              <a:extLst>
                <a:ext uri="{FF2B5EF4-FFF2-40B4-BE49-F238E27FC236}">
                  <a16:creationId xmlns:a16="http://schemas.microsoft.com/office/drawing/2014/main" id="{8B8640B2-3EB3-47AD-A4B8-1A9BFDCFB158}"/>
                </a:ext>
              </a:extLst>
            </p:cNvPr>
            <p:cNvSpPr/>
            <p:nvPr/>
          </p:nvSpPr>
          <p:spPr>
            <a:xfrm>
              <a:off x="0" y="76200"/>
              <a:ext cx="6800850" cy="266704"/>
            </a:xfrm>
            <a:custGeom>
              <a:avLst/>
              <a:gdLst>
                <a:gd name="connsiteX0" fmla="*/ 0 w 6675120"/>
                <a:gd name="connsiteY0" fmla="*/ 251460 h 266704"/>
                <a:gd name="connsiteX1" fmla="*/ 662940 w 6675120"/>
                <a:gd name="connsiteY1" fmla="*/ 0 h 266704"/>
                <a:gd name="connsiteX2" fmla="*/ 1341120 w 6675120"/>
                <a:gd name="connsiteY2" fmla="*/ 251460 h 266704"/>
                <a:gd name="connsiteX3" fmla="*/ 2011680 w 6675120"/>
                <a:gd name="connsiteY3" fmla="*/ 30480 h 266704"/>
                <a:gd name="connsiteX4" fmla="*/ 2651760 w 6675120"/>
                <a:gd name="connsiteY4" fmla="*/ 236220 h 266704"/>
                <a:gd name="connsiteX5" fmla="*/ 3345180 w 6675120"/>
                <a:gd name="connsiteY5" fmla="*/ 15240 h 266704"/>
                <a:gd name="connsiteX6" fmla="*/ 4030980 w 6675120"/>
                <a:gd name="connsiteY6" fmla="*/ 266700 h 266704"/>
                <a:gd name="connsiteX7" fmla="*/ 4602480 w 6675120"/>
                <a:gd name="connsiteY7" fmla="*/ 22860 h 266704"/>
                <a:gd name="connsiteX8" fmla="*/ 5349240 w 6675120"/>
                <a:gd name="connsiteY8" fmla="*/ 259080 h 266704"/>
                <a:gd name="connsiteX9" fmla="*/ 6027420 w 6675120"/>
                <a:gd name="connsiteY9" fmla="*/ 45720 h 266704"/>
                <a:gd name="connsiteX10" fmla="*/ 6675120 w 6675120"/>
                <a:gd name="connsiteY10" fmla="*/ 266700 h 26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75120" h="266704">
                  <a:moveTo>
                    <a:pt x="0" y="251460"/>
                  </a:moveTo>
                  <a:cubicBezTo>
                    <a:pt x="219710" y="125730"/>
                    <a:pt x="439420" y="0"/>
                    <a:pt x="662940" y="0"/>
                  </a:cubicBezTo>
                  <a:cubicBezTo>
                    <a:pt x="886460" y="0"/>
                    <a:pt x="1116330" y="246380"/>
                    <a:pt x="1341120" y="251460"/>
                  </a:cubicBezTo>
                  <a:cubicBezTo>
                    <a:pt x="1565910" y="256540"/>
                    <a:pt x="1793240" y="33020"/>
                    <a:pt x="2011680" y="30480"/>
                  </a:cubicBezTo>
                  <a:cubicBezTo>
                    <a:pt x="2230120" y="27940"/>
                    <a:pt x="2429510" y="238760"/>
                    <a:pt x="2651760" y="236220"/>
                  </a:cubicBezTo>
                  <a:cubicBezTo>
                    <a:pt x="2874010" y="233680"/>
                    <a:pt x="3115310" y="10160"/>
                    <a:pt x="3345180" y="15240"/>
                  </a:cubicBezTo>
                  <a:cubicBezTo>
                    <a:pt x="3575050" y="20320"/>
                    <a:pt x="3821430" y="265430"/>
                    <a:pt x="4030980" y="266700"/>
                  </a:cubicBezTo>
                  <a:cubicBezTo>
                    <a:pt x="4240530" y="267970"/>
                    <a:pt x="4382770" y="24130"/>
                    <a:pt x="4602480" y="22860"/>
                  </a:cubicBezTo>
                  <a:cubicBezTo>
                    <a:pt x="4822190" y="21590"/>
                    <a:pt x="5111750" y="255270"/>
                    <a:pt x="5349240" y="259080"/>
                  </a:cubicBezTo>
                  <a:cubicBezTo>
                    <a:pt x="5586730" y="262890"/>
                    <a:pt x="5806440" y="44450"/>
                    <a:pt x="6027420" y="45720"/>
                  </a:cubicBezTo>
                  <a:cubicBezTo>
                    <a:pt x="6248400" y="46990"/>
                    <a:pt x="6675120" y="266700"/>
                    <a:pt x="6675120" y="266700"/>
                  </a:cubicBezTo>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sp>
        <p:nvSpPr>
          <p:cNvPr id="24" name="大かっこ 23">
            <a:extLst>
              <a:ext uri="{FF2B5EF4-FFF2-40B4-BE49-F238E27FC236}">
                <a16:creationId xmlns:a16="http://schemas.microsoft.com/office/drawing/2014/main" id="{765508D8-3750-4F4D-BAEA-B2DC8CF7E691}"/>
              </a:ext>
            </a:extLst>
          </p:cNvPr>
          <p:cNvSpPr/>
          <p:nvPr/>
        </p:nvSpPr>
        <p:spPr>
          <a:xfrm>
            <a:off x="5525584" y="2441866"/>
            <a:ext cx="2170523" cy="403860"/>
          </a:xfrm>
          <a:prstGeom prst="bracketPair">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ts val="1000"/>
              </a:lnSpc>
            </a:pPr>
            <a:r>
              <a:rPr lang="ja-JP" sz="1000" b="1" kern="100" dirty="0">
                <a:effectLst/>
                <a:latin typeface="Century" panose="02040604050505020304" pitchFamily="18" charset="0"/>
                <a:ea typeface="ＭＳ ゴシック" panose="020B0609070205080204" pitchFamily="49" charset="-128"/>
                <a:cs typeface="Times New Roman" panose="02020603050405020304" pitchFamily="18" charset="0"/>
              </a:rPr>
              <a:t>民間資金活用型</a:t>
            </a:r>
            <a:r>
              <a:rPr lang="en-US" sz="1000" b="1" kern="100" dirty="0">
                <a:effectLst/>
                <a:latin typeface="Century" panose="02040604050505020304" pitchFamily="18" charset="0"/>
                <a:ea typeface="ＭＳ ゴシック" panose="020B0609070205080204" pitchFamily="49" charset="-128"/>
                <a:cs typeface="Times New Roman" panose="02020603050405020304" pitchFamily="18" charset="0"/>
              </a:rPr>
              <a:t>	87,491,937</a:t>
            </a:r>
            <a:r>
              <a:rPr lang="ja-JP" sz="1000" b="1" kern="100" dirty="0">
                <a:effectLst/>
                <a:latin typeface="Century" panose="02040604050505020304" pitchFamily="18" charset="0"/>
                <a:ea typeface="ＭＳ ゴシック" panose="020B0609070205080204" pitchFamily="49" charset="-128"/>
                <a:cs typeface="Times New Roman" panose="02020603050405020304" pitchFamily="18" charset="0"/>
              </a:rPr>
              <a:t>円</a:t>
            </a:r>
            <a:r>
              <a:rPr lang="en-US" sz="1000" b="1" kern="100" dirty="0">
                <a:effectLst/>
                <a:latin typeface="Century" panose="02040604050505020304" pitchFamily="18" charset="0"/>
                <a:ea typeface="ＭＳ ゴシック" panose="020B0609070205080204" pitchFamily="49" charset="-128"/>
                <a:cs typeface="Times New Roman" panose="02020603050405020304" pitchFamily="18" charset="0"/>
              </a:rPr>
              <a:t>/</a:t>
            </a:r>
            <a:r>
              <a:rPr lang="ja-JP" sz="1000" b="1" kern="100" dirty="0">
                <a:effectLst/>
                <a:latin typeface="Century" panose="02040604050505020304" pitchFamily="18" charset="0"/>
                <a:ea typeface="ＭＳ ゴシック" panose="020B0609070205080204" pitchFamily="49" charset="-128"/>
                <a:cs typeface="Times New Roman" panose="02020603050405020304" pitchFamily="18" charset="0"/>
              </a:rPr>
              <a:t>年</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000"/>
              </a:lnSpc>
            </a:pPr>
            <a:r>
              <a:rPr lang="ja-JP" sz="1000" b="1" kern="100" dirty="0">
                <a:effectLst/>
                <a:latin typeface="Century" panose="02040604050505020304" pitchFamily="18" charset="0"/>
                <a:ea typeface="ＭＳ ゴシック" panose="020B0609070205080204" pitchFamily="49" charset="-128"/>
                <a:cs typeface="Times New Roman" panose="02020603050405020304" pitchFamily="18" charset="0"/>
              </a:rPr>
              <a:t>設備更新型　　</a:t>
            </a:r>
            <a:r>
              <a:rPr lang="en-US" sz="1000" b="1" kern="100" dirty="0">
                <a:effectLst/>
                <a:latin typeface="Century" panose="02040604050505020304" pitchFamily="18" charset="0"/>
                <a:ea typeface="ＭＳ ゴシック" panose="020B0609070205080204" pitchFamily="49" charset="-128"/>
                <a:cs typeface="Times New Roman" panose="02020603050405020304" pitchFamily="18" charset="0"/>
              </a:rPr>
              <a:t>	 3,754,820</a:t>
            </a:r>
            <a:r>
              <a:rPr lang="ja-JP" sz="1000" b="1" kern="100" dirty="0">
                <a:effectLst/>
                <a:latin typeface="Century" panose="02040604050505020304" pitchFamily="18" charset="0"/>
                <a:ea typeface="ＭＳ ゴシック" panose="020B0609070205080204" pitchFamily="49" charset="-128"/>
                <a:cs typeface="Times New Roman" panose="02020603050405020304" pitchFamily="18" charset="0"/>
              </a:rPr>
              <a:t>円</a:t>
            </a:r>
            <a:r>
              <a:rPr lang="en-US" sz="1000" b="1" kern="100" dirty="0">
                <a:effectLst/>
                <a:latin typeface="Century" panose="02040604050505020304" pitchFamily="18" charset="0"/>
                <a:ea typeface="ＭＳ ゴシック" panose="020B0609070205080204" pitchFamily="49" charset="-128"/>
                <a:cs typeface="Times New Roman" panose="02020603050405020304" pitchFamily="18" charset="0"/>
              </a:rPr>
              <a:t>/</a:t>
            </a:r>
            <a:r>
              <a:rPr lang="ja-JP" sz="1000" b="1" kern="100" dirty="0">
                <a:effectLst/>
                <a:latin typeface="Century" panose="02040604050505020304" pitchFamily="18" charset="0"/>
                <a:ea typeface="ＭＳ ゴシック" panose="020B0609070205080204" pitchFamily="49" charset="-128"/>
                <a:cs typeface="Times New Roman" panose="02020603050405020304" pitchFamily="18" charset="0"/>
              </a:rPr>
              <a:t>年</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3536737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6DBCCE75-96CE-4693-9D68-DB546D813132}" type="slidenum">
              <a:rPr kumimoji="1" lang="ja-JP" altLang="en-US" smtClean="0"/>
              <a:t>2</a:t>
            </a:fld>
            <a:endParaRPr kumimoji="1" lang="ja-JP" altLang="en-US"/>
          </a:p>
        </p:txBody>
      </p:sp>
      <p:sp>
        <p:nvSpPr>
          <p:cNvPr id="3" name="タイトル 1"/>
          <p:cNvSpPr txBox="1">
            <a:spLocks/>
          </p:cNvSpPr>
          <p:nvPr/>
        </p:nvSpPr>
        <p:spPr>
          <a:xfrm>
            <a:off x="138970" y="532914"/>
            <a:ext cx="8847880" cy="5832648"/>
          </a:xfrm>
          <a:prstGeom prst="rect">
            <a:avLst/>
          </a:prstGeom>
        </p:spPr>
        <p:txBody>
          <a:bodyPr anchor="t">
            <a:normAutofit/>
          </a:bodyPr>
          <a:lstStyle>
            <a:lvl1pPr algn="l" rtl="0" eaLnBrk="1" latinLnBrk="0" hangingPunct="1">
              <a:spcBef>
                <a:spcPct val="0"/>
              </a:spcBef>
              <a:buNone/>
              <a:defRPr kumimoji="1" sz="4000" kern="1200">
                <a:solidFill>
                  <a:schemeClr val="tx2"/>
                </a:solidFill>
                <a:latin typeface="+mj-lt"/>
                <a:ea typeface="+mj-ea"/>
                <a:cs typeface="+mj-cs"/>
              </a:defRPr>
            </a:lvl1pPr>
          </a:lstStyle>
          <a:p>
            <a:pPr>
              <a:defRPr/>
            </a:pPr>
            <a:br>
              <a:rPr lang="en-US" altLang="ja-JP" sz="3200" b="1" kern="0">
                <a:solidFill>
                  <a:srgbClr val="000000"/>
                </a:solidFill>
                <a:latin typeface="Meiryo UI" panose="020B0604030504040204" pitchFamily="50" charset="-128"/>
                <a:ea typeface="Meiryo UI" panose="020B0604030504040204" pitchFamily="50" charset="-128"/>
                <a:cs typeface="Meiryo UI" panose="020B0604030504040204" pitchFamily="50" charset="-128"/>
              </a:rPr>
            </a:br>
            <a:br>
              <a:rPr lang="en-US" altLang="ja-JP" sz="3100" b="1">
                <a:solidFill>
                  <a:schemeClr val="tx1"/>
                </a:solidFill>
                <a:latin typeface="Meiryo UI" panose="020B0604030504040204" pitchFamily="50" charset="-128"/>
                <a:ea typeface="Meiryo UI" panose="020B0604030504040204" pitchFamily="50" charset="-128"/>
                <a:cs typeface="Meiryo UI" panose="020B0604030504040204" pitchFamily="50" charset="-128"/>
              </a:rPr>
            </a:br>
            <a:endParaRPr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サブタイトル 2"/>
          <p:cNvSpPr txBox="1">
            <a:spLocks/>
          </p:cNvSpPr>
          <p:nvPr/>
        </p:nvSpPr>
        <p:spPr bwMode="auto">
          <a:xfrm>
            <a:off x="209226" y="1017000"/>
            <a:ext cx="8748000" cy="2484000"/>
          </a:xfrm>
          <a:prstGeom prst="rect">
            <a:avLst/>
          </a:prstGeom>
          <a:noFill/>
          <a:ln w="19050">
            <a:solidFill>
              <a:schemeClr val="tx2"/>
            </a:solidFill>
            <a:miter lim="800000"/>
            <a:headEnd/>
            <a:tailEnd/>
          </a:ln>
          <a:effectLst/>
        </p:spPr>
        <p:txBody>
          <a:bodyPr wrap="square" lIns="180000" tIns="180000" rIns="180000" bIns="180000" anchor="t"/>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just">
              <a:spcBef>
                <a:spcPts val="0"/>
              </a:spcBef>
              <a:buNone/>
              <a:tabLst>
                <a:tab pos="4749800" algn="l"/>
              </a:tabLst>
              <a:defRPr/>
            </a:pP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○これまでに延べ</a:t>
            </a:r>
            <a:r>
              <a:rPr lang="en-US" altLang="ja-JP" sz="2200" b="1" dirty="0">
                <a:latin typeface="Meiryo UI" panose="020B0604030504040204" pitchFamily="50" charset="-128"/>
                <a:ea typeface="Meiryo UI" panose="020B0604030504040204" pitchFamily="50" charset="-128"/>
                <a:cs typeface="Meiryo UI" panose="020B0604030504040204" pitchFamily="50" charset="-128"/>
              </a:rPr>
              <a:t>185</a:t>
            </a: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施設</a:t>
            </a:r>
            <a:r>
              <a:rPr lang="en-US" altLang="ja-JP" sz="2200" b="1" dirty="0">
                <a:latin typeface="Meiryo UI" panose="020B0604030504040204" pitchFamily="50" charset="-128"/>
                <a:ea typeface="Meiryo UI" panose="020B0604030504040204" pitchFamily="50" charset="-128"/>
                <a:cs typeface="Meiryo UI" panose="020B0604030504040204" pitchFamily="50" charset="-128"/>
              </a:rPr>
              <a:t>(46</a:t>
            </a: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事業</a:t>
            </a:r>
            <a:r>
              <a:rPr lang="en-US" altLang="ja-JP" sz="2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で事業化</a:t>
            </a: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13</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a:t>
            </a:r>
          </a:p>
          <a:p>
            <a:pPr marL="0" indent="0" algn="just">
              <a:lnSpc>
                <a:spcPts val="1900"/>
              </a:lnSpc>
              <a:spcBef>
                <a:spcPts val="0"/>
              </a:spcBef>
              <a:buNone/>
              <a:tabLst>
                <a:tab pos="4749800" algn="l"/>
              </a:tabLst>
              <a:defRPr/>
            </a:pPr>
            <a:endParaRPr lang="en-US" altLang="ja-JP" sz="2400" b="1" kern="0" dirty="0">
              <a:latin typeface="Meiryo UI" panose="020B0604030504040204" pitchFamily="50" charset="-128"/>
              <a:ea typeface="Meiryo UI" panose="020B0604030504040204" pitchFamily="50" charset="-128"/>
              <a:cs typeface="Meiryo UI" panose="020B0604030504040204" pitchFamily="50" charset="-128"/>
            </a:endParaRPr>
          </a:p>
          <a:p>
            <a:pPr marL="0" indent="0" algn="just">
              <a:buNone/>
              <a:tabLst>
                <a:tab pos="4749800" algn="l"/>
              </a:tabLst>
              <a:defRPr/>
            </a:pPr>
            <a:r>
              <a:rPr lang="ja-JP" altLang="en-US" sz="2200" b="1" kern="0" dirty="0">
                <a:latin typeface="Meiryo UI" panose="020B0604030504040204" pitchFamily="50" charset="-128"/>
                <a:ea typeface="Meiryo UI" panose="020B0604030504040204" pitchFamily="50" charset="-128"/>
                <a:cs typeface="Meiryo UI" panose="020B0604030504040204" pitchFamily="50" charset="-128"/>
              </a:rPr>
              <a:t>○令和６年度末時点の導入効果</a:t>
            </a:r>
            <a:endParaRPr lang="en-US" altLang="ja-JP" sz="2200" b="1" kern="0" dirty="0">
              <a:latin typeface="Meiryo UI" panose="020B0604030504040204" pitchFamily="50" charset="-128"/>
              <a:ea typeface="Meiryo UI" panose="020B0604030504040204" pitchFamily="50" charset="-128"/>
              <a:cs typeface="Meiryo UI" panose="020B0604030504040204" pitchFamily="50" charset="-128"/>
            </a:endParaRPr>
          </a:p>
          <a:p>
            <a:pPr marL="0" indent="0" algn="just">
              <a:buNone/>
              <a:tabLst>
                <a:tab pos="4749800" algn="l"/>
              </a:tabLst>
              <a:defRPr/>
            </a:pPr>
            <a:r>
              <a:rPr lang="ja-JP" altLang="en-US" sz="2200" b="1" kern="0" dirty="0">
                <a:latin typeface="Meiryo UI" panose="020B0604030504040204" pitchFamily="50" charset="-128"/>
                <a:ea typeface="Meiryo UI" panose="020B0604030504040204" pitchFamily="50" charset="-128"/>
                <a:cs typeface="Meiryo UI" panose="020B0604030504040204" pitchFamily="50" charset="-128"/>
              </a:rPr>
              <a:t>　★ </a:t>
            </a:r>
            <a:r>
              <a:rPr lang="en-US" altLang="ja-JP" sz="2200" b="1" kern="0" dirty="0">
                <a:latin typeface="Meiryo UI" panose="020B0604030504040204" pitchFamily="50" charset="-128"/>
                <a:ea typeface="Meiryo UI" panose="020B0604030504040204" pitchFamily="50" charset="-128"/>
                <a:cs typeface="Meiryo UI" panose="020B0604030504040204" pitchFamily="50" charset="-128"/>
              </a:rPr>
              <a:t>CO</a:t>
            </a:r>
            <a:r>
              <a:rPr lang="en-US" altLang="ja-JP" sz="2200" b="1" kern="0" baseline="-25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2200" b="1" kern="0" dirty="0">
                <a:latin typeface="Meiryo UI" panose="020B0604030504040204" pitchFamily="50" charset="-128"/>
                <a:ea typeface="Meiryo UI" panose="020B0604030504040204" pitchFamily="50" charset="-128"/>
                <a:cs typeface="Meiryo UI" panose="020B0604030504040204" pitchFamily="50" charset="-128"/>
              </a:rPr>
              <a:t>排出削減量</a:t>
            </a:r>
            <a:r>
              <a:rPr lang="en-US" altLang="ja-JP" sz="2200" b="1" kern="0" dirty="0">
                <a:latin typeface="Meiryo UI" panose="020B0604030504040204" pitchFamily="50" charset="-128"/>
                <a:ea typeface="Meiryo UI" panose="020B0604030504040204" pitchFamily="50" charset="-128"/>
                <a:cs typeface="Meiryo UI" panose="020B0604030504040204" pitchFamily="50" charset="-128"/>
              </a:rPr>
              <a:t>(</a:t>
            </a:r>
            <a:r>
              <a:rPr lang="ja-JP" altLang="en-US" sz="2200" b="1" kern="0" dirty="0">
                <a:latin typeface="Meiryo UI" panose="020B0604030504040204" pitchFamily="50" charset="-128"/>
                <a:ea typeface="Meiryo UI" panose="020B0604030504040204" pitchFamily="50" charset="-128"/>
                <a:cs typeface="Meiryo UI" panose="020B0604030504040204" pitchFamily="50" charset="-128"/>
              </a:rPr>
              <a:t>累計</a:t>
            </a:r>
            <a:r>
              <a:rPr lang="en-US" altLang="ja-JP" sz="2200" b="1" kern="0" dirty="0">
                <a:latin typeface="Meiryo UI" panose="020B0604030504040204" pitchFamily="50" charset="-128"/>
                <a:ea typeface="Meiryo UI" panose="020B0604030504040204" pitchFamily="50" charset="-128"/>
                <a:cs typeface="Meiryo UI" panose="020B0604030504040204" pitchFamily="50" charset="-128"/>
              </a:rPr>
              <a:t>)</a:t>
            </a:r>
            <a:r>
              <a:rPr lang="ja-JP" altLang="en-US" sz="2200" b="1" kern="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2200" b="1" kern="0" dirty="0">
                <a:latin typeface="Meiryo UI" panose="020B0604030504040204" pitchFamily="50" charset="-128"/>
                <a:ea typeface="Meiryo UI" panose="020B0604030504040204" pitchFamily="50" charset="-128"/>
                <a:cs typeface="Meiryo UI" panose="020B0604030504040204" pitchFamily="50" charset="-128"/>
              </a:rPr>
              <a:t>30.2</a:t>
            </a:r>
            <a:r>
              <a:rPr lang="ja-JP" altLang="en-US" sz="2200" b="1" kern="0" dirty="0">
                <a:latin typeface="Meiryo UI" panose="020B0604030504040204" pitchFamily="50" charset="-128"/>
                <a:ea typeface="Meiryo UI" panose="020B0604030504040204" pitchFamily="50" charset="-128"/>
                <a:cs typeface="Meiryo UI" panose="020B0604030504040204" pitchFamily="50" charset="-128"/>
              </a:rPr>
              <a:t>万㌧</a:t>
            </a:r>
            <a:endParaRPr lang="en-US" altLang="ja-JP" sz="2200" b="1" kern="0" dirty="0">
              <a:latin typeface="Meiryo UI" panose="020B0604030504040204" pitchFamily="50" charset="-128"/>
              <a:ea typeface="Meiryo UI" panose="020B0604030504040204" pitchFamily="50" charset="-128"/>
              <a:cs typeface="Meiryo UI" panose="020B0604030504040204" pitchFamily="50" charset="-128"/>
            </a:endParaRPr>
          </a:p>
          <a:p>
            <a:pPr marL="0" indent="0" algn="just">
              <a:buNone/>
              <a:tabLst>
                <a:tab pos="4749800" algn="l"/>
              </a:tabLst>
              <a:defRPr/>
            </a:pPr>
            <a:r>
              <a:rPr lang="ja-JP" altLang="en-US" sz="2200" b="1" kern="0" dirty="0">
                <a:latin typeface="Meiryo UI" panose="020B0604030504040204" pitchFamily="50" charset="-128"/>
                <a:ea typeface="Meiryo UI" panose="020B0604030504040204" pitchFamily="50" charset="-128"/>
                <a:cs typeface="Meiryo UI" panose="020B0604030504040204" pitchFamily="50" charset="-128"/>
              </a:rPr>
              <a:t>　★ 平均省ｴﾈ率：約</a:t>
            </a:r>
            <a:r>
              <a:rPr lang="en-US" altLang="ja-JP" sz="2200" b="1" kern="0" dirty="0">
                <a:latin typeface="Meiryo UI" panose="020B0604030504040204" pitchFamily="50" charset="-128"/>
                <a:ea typeface="Meiryo UI" panose="020B0604030504040204" pitchFamily="50" charset="-128"/>
                <a:cs typeface="Meiryo UI" panose="020B0604030504040204" pitchFamily="50" charset="-128"/>
              </a:rPr>
              <a:t>24.8</a:t>
            </a:r>
            <a:r>
              <a:rPr lang="ja-JP" altLang="en-US" sz="2200" b="1" kern="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200" b="1" kern="0" dirty="0">
                <a:latin typeface="Meiryo UI" panose="020B0604030504040204" pitchFamily="50" charset="-128"/>
                <a:ea typeface="Meiryo UI" panose="020B0604030504040204" pitchFamily="50" charset="-128"/>
                <a:cs typeface="Meiryo UI" panose="020B0604030504040204" pitchFamily="50" charset="-128"/>
              </a:rPr>
              <a:t> </a:t>
            </a:r>
          </a:p>
          <a:p>
            <a:pPr marL="0" indent="0" algn="just">
              <a:buNone/>
              <a:tabLst>
                <a:tab pos="4749800" algn="l"/>
              </a:tabLst>
              <a:defRPr/>
            </a:pPr>
            <a:r>
              <a:rPr lang="ja-JP" altLang="en-US" sz="2200" b="1" kern="0" dirty="0">
                <a:latin typeface="Meiryo UI" panose="020B0604030504040204" pitchFamily="50" charset="-128"/>
                <a:ea typeface="Meiryo UI" panose="020B0604030504040204" pitchFamily="50" charset="-128"/>
                <a:cs typeface="Meiryo UI" panose="020B0604030504040204" pitchFamily="50" charset="-128"/>
              </a:rPr>
              <a:t>　★ 光熱水費削減額 </a:t>
            </a:r>
            <a:r>
              <a:rPr lang="en-US" altLang="ja-JP" sz="2200" b="1" kern="0" dirty="0">
                <a:latin typeface="Meiryo UI" panose="020B0604030504040204" pitchFamily="50" charset="-128"/>
                <a:ea typeface="Meiryo UI" panose="020B0604030504040204" pitchFamily="50" charset="-128"/>
                <a:cs typeface="Meiryo UI" panose="020B0604030504040204" pitchFamily="50" charset="-128"/>
              </a:rPr>
              <a:t>(</a:t>
            </a:r>
            <a:r>
              <a:rPr lang="ja-JP" altLang="en-US" sz="2200" b="1" kern="0" dirty="0">
                <a:latin typeface="Meiryo UI" panose="020B0604030504040204" pitchFamily="50" charset="-128"/>
                <a:ea typeface="Meiryo UI" panose="020B0604030504040204" pitchFamily="50" charset="-128"/>
                <a:cs typeface="Meiryo UI" panose="020B0604030504040204" pitchFamily="50" charset="-128"/>
              </a:rPr>
              <a:t>累計</a:t>
            </a:r>
            <a:r>
              <a:rPr lang="en-US" altLang="ja-JP" sz="2200" b="1" kern="0" dirty="0">
                <a:latin typeface="Meiryo UI" panose="020B0604030504040204" pitchFamily="50" charset="-128"/>
                <a:ea typeface="Meiryo UI" panose="020B0604030504040204" pitchFamily="50" charset="-128"/>
                <a:cs typeface="Meiryo UI" panose="020B0604030504040204" pitchFamily="50" charset="-128"/>
              </a:rPr>
              <a:t>)</a:t>
            </a:r>
            <a:r>
              <a:rPr lang="ja-JP" altLang="en-US" sz="2200" b="1" kern="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2200" b="1" kern="0" dirty="0">
                <a:latin typeface="Meiryo UI" panose="020B0604030504040204" pitchFamily="50" charset="-128"/>
                <a:ea typeface="Meiryo UI" panose="020B0604030504040204" pitchFamily="50" charset="-128"/>
                <a:cs typeface="Meiryo UI" panose="020B0604030504040204" pitchFamily="50" charset="-128"/>
              </a:rPr>
              <a:t>130</a:t>
            </a:r>
            <a:r>
              <a:rPr lang="ja-JP" altLang="en-US" sz="2200" b="1" kern="0" dirty="0">
                <a:latin typeface="Meiryo UI" panose="020B0604030504040204" pitchFamily="50" charset="-128"/>
                <a:ea typeface="Meiryo UI" panose="020B0604030504040204" pitchFamily="50" charset="-128"/>
                <a:cs typeface="Meiryo UI" panose="020B0604030504040204" pitchFamily="50" charset="-128"/>
              </a:rPr>
              <a:t>億円　　　　　　</a:t>
            </a:r>
            <a:endParaRPr lang="en-US" altLang="ja-JP" sz="2200" b="1" kern="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サブタイトル 2"/>
          <p:cNvSpPr txBox="1">
            <a:spLocks/>
          </p:cNvSpPr>
          <p:nvPr/>
        </p:nvSpPr>
        <p:spPr bwMode="auto">
          <a:xfrm>
            <a:off x="209224" y="522825"/>
            <a:ext cx="4551906" cy="494176"/>
          </a:xfrm>
          <a:prstGeom prst="rect">
            <a:avLst/>
          </a:prstGeom>
          <a:solidFill>
            <a:schemeClr val="accent1"/>
          </a:solidFill>
          <a:ln w="19050">
            <a:solidFill>
              <a:schemeClr val="tx2"/>
            </a:solidFill>
            <a:miter lim="800000"/>
            <a:headEnd/>
            <a:tailEnd/>
          </a:ln>
          <a:effectLst/>
        </p:spPr>
        <p:txBody>
          <a:bodyPr wrap="square" lIns="180000" tIns="108000" rIns="180000" bIns="180000" anchor="t"/>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None/>
              <a:tabLst>
                <a:tab pos="4749800" algn="l"/>
              </a:tabLst>
              <a:defRPr/>
            </a:pPr>
            <a:r>
              <a:rPr kumimoji="0" lang="ja-JP" altLang="en-US" sz="24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大阪府の</a:t>
            </a:r>
            <a:r>
              <a:rPr kumimoji="0" lang="en-US" altLang="ja-JP" sz="24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ESCO</a:t>
            </a:r>
            <a:r>
              <a:rPr kumimoji="0" lang="ja-JP" altLang="en-US" sz="24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導入実績･効果</a:t>
            </a:r>
          </a:p>
        </p:txBody>
      </p:sp>
      <p:sp>
        <p:nvSpPr>
          <p:cNvPr id="6" name="サブタイトル 2"/>
          <p:cNvSpPr txBox="1">
            <a:spLocks/>
          </p:cNvSpPr>
          <p:nvPr/>
        </p:nvSpPr>
        <p:spPr bwMode="auto">
          <a:xfrm>
            <a:off x="205910" y="4092399"/>
            <a:ext cx="8748000" cy="2648969"/>
          </a:xfrm>
          <a:prstGeom prst="rect">
            <a:avLst/>
          </a:prstGeom>
          <a:noFill/>
          <a:ln w="19050">
            <a:solidFill>
              <a:schemeClr val="tx2"/>
            </a:solidFill>
            <a:miter lim="800000"/>
            <a:headEnd/>
            <a:tailEnd/>
          </a:ln>
          <a:effectLst/>
        </p:spPr>
        <p:txBody>
          <a:bodyPr wrap="square" lIns="180000" tIns="180000" rIns="180000" bIns="180000" anchor="t"/>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spcBef>
                <a:spcPts val="600"/>
              </a:spcBef>
              <a:buNone/>
            </a:pPr>
            <a:r>
              <a:rPr lang="ja-JP" altLang="en-US" sz="2000" b="1" kern="0" dirty="0">
                <a:latin typeface="Meiryo UI" panose="020B0604030504040204" pitchFamily="50" charset="-128"/>
                <a:ea typeface="Meiryo UI" panose="020B0604030504040204" pitchFamily="50" charset="-128"/>
              </a:rPr>
              <a:t>（終了）</a:t>
            </a:r>
            <a:r>
              <a:rPr lang="ja-JP" altLang="en-US" sz="2000" b="1" dirty="0">
                <a:latin typeface="Meiryo UI" panose="020B0604030504040204" pitchFamily="50" charset="-128"/>
                <a:ea typeface="Meiryo UI" panose="020B0604030504040204" pitchFamily="50" charset="-128"/>
              </a:rPr>
              <a:t>大阪府</a:t>
            </a:r>
            <a:r>
              <a:rPr lang="en-US" altLang="ja-JP" sz="2000" b="1" dirty="0">
                <a:latin typeface="Meiryo UI" panose="020B0604030504040204" pitchFamily="50" charset="-128"/>
                <a:ea typeface="Meiryo UI" panose="020B0604030504040204" pitchFamily="50" charset="-128"/>
              </a:rPr>
              <a:t>ESCO</a:t>
            </a:r>
            <a:r>
              <a:rPr lang="ja-JP" altLang="en-US" sz="2000" b="1" dirty="0">
                <a:latin typeface="Meiryo UI" panose="020B0604030504040204" pitchFamily="50" charset="-128"/>
                <a:ea typeface="Meiryo UI" panose="020B0604030504040204" pitchFamily="50" charset="-128"/>
              </a:rPr>
              <a:t>マスタープラン　　　</a:t>
            </a:r>
            <a:r>
              <a:rPr lang="ja-JP" altLang="en-US" sz="1800" b="1" dirty="0">
                <a:latin typeface="Meiryo UI" panose="020B0604030504040204" pitchFamily="50" charset="-128"/>
                <a:ea typeface="Meiryo UI" panose="020B0604030504040204" pitchFamily="50" charset="-128"/>
              </a:rPr>
              <a:t> </a:t>
            </a: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平成</a:t>
            </a:r>
            <a:r>
              <a:rPr lang="en-US" altLang="ja-JP" sz="1600" b="1" dirty="0">
                <a:latin typeface="Meiryo UI" panose="020B0604030504040204" pitchFamily="50" charset="-128"/>
                <a:ea typeface="Meiryo UI" panose="020B0604030504040204" pitchFamily="50" charset="-128"/>
              </a:rPr>
              <a:t>14</a:t>
            </a:r>
            <a:r>
              <a:rPr lang="ja-JP" altLang="en-US" sz="1600" b="1" dirty="0">
                <a:latin typeface="Meiryo UI" panose="020B0604030504040204" pitchFamily="50" charset="-128"/>
                <a:ea typeface="Meiryo UI" panose="020B0604030504040204" pitchFamily="50" charset="-128"/>
              </a:rPr>
              <a:t>年度～</a:t>
            </a:r>
            <a:r>
              <a:rPr lang="en-US" altLang="ja-JP" sz="1600" b="1" dirty="0">
                <a:latin typeface="Meiryo UI" panose="020B0604030504040204" pitchFamily="50" charset="-128"/>
                <a:ea typeface="Meiryo UI" panose="020B0604030504040204" pitchFamily="50" charset="-128"/>
              </a:rPr>
              <a:t>)</a:t>
            </a:r>
          </a:p>
          <a:p>
            <a:pPr marL="0" indent="0">
              <a:spcBef>
                <a:spcPts val="600"/>
              </a:spcBef>
              <a:buNone/>
            </a:pPr>
            <a:r>
              <a:rPr lang="ja-JP" altLang="en-US" sz="2000" b="1" kern="0" dirty="0">
                <a:latin typeface="Meiryo UI" panose="020B0604030504040204" pitchFamily="50" charset="-128"/>
                <a:ea typeface="Meiryo UI" panose="020B0604030504040204" pitchFamily="50" charset="-128"/>
                <a:cs typeface="Meiryo UI" panose="020B0604030504040204" pitchFamily="50" charset="-128"/>
              </a:rPr>
              <a:t>（終了）大阪府</a:t>
            </a:r>
            <a:r>
              <a:rPr lang="en-US" altLang="ja-JP" sz="2000" b="1" kern="0" dirty="0">
                <a:latin typeface="Meiryo UI" panose="020B0604030504040204" pitchFamily="50" charset="-128"/>
                <a:ea typeface="Meiryo UI" panose="020B0604030504040204" pitchFamily="50" charset="-128"/>
                <a:cs typeface="Meiryo UI" panose="020B0604030504040204" pitchFamily="50" charset="-128"/>
              </a:rPr>
              <a:t>ESCO</a:t>
            </a:r>
            <a:r>
              <a:rPr lang="ja-JP" altLang="en-US" sz="2000" b="1" kern="0" dirty="0">
                <a:latin typeface="Meiryo UI" panose="020B0604030504040204" pitchFamily="50" charset="-128"/>
                <a:ea typeface="Meiryo UI" panose="020B0604030504040204" pitchFamily="50" charset="-128"/>
                <a:cs typeface="Meiryo UI" panose="020B0604030504040204" pitchFamily="50" charset="-128"/>
              </a:rPr>
              <a:t>アクションプラン 　　</a:t>
            </a: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b="1" kern="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b="1" kern="0" dirty="0">
                <a:latin typeface="Meiryo UI" panose="020B0604030504040204" pitchFamily="50" charset="-128"/>
                <a:ea typeface="Meiryo UI" panose="020B0604030504040204" pitchFamily="50" charset="-128"/>
                <a:cs typeface="Meiryo UI" panose="020B0604030504040204" pitchFamily="50" charset="-128"/>
              </a:rPr>
              <a:t>16</a:t>
            </a:r>
            <a:r>
              <a:rPr lang="ja-JP" altLang="en-US" sz="1600" b="1" kern="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年度～）（１期）</a:t>
            </a:r>
            <a:endParaRPr lang="en-US" altLang="ja-JP" sz="1600" b="1" kern="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marL="0" indent="0">
              <a:spcBef>
                <a:spcPts val="600"/>
              </a:spcBef>
              <a:buNone/>
            </a:pPr>
            <a:r>
              <a:rPr lang="ja-JP" altLang="en-US" sz="2000" b="1" kern="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（終了）新・大阪府</a:t>
            </a:r>
            <a:r>
              <a:rPr lang="en-US" altLang="ja-JP" sz="2000" b="1" kern="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ESCO</a:t>
            </a:r>
            <a:r>
              <a:rPr lang="ja-JP" altLang="en-US" sz="2000" b="1" kern="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アクションプラン</a:t>
            </a:r>
            <a:r>
              <a:rPr lang="ja-JP" altLang="en-US" sz="1600" b="1" kern="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b="1" kern="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600" b="1" kern="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年度～令和</a:t>
            </a:r>
            <a:r>
              <a:rPr lang="en-US" altLang="ja-JP" sz="1600" b="1" kern="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600" b="1" kern="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年度）（</a:t>
            </a:r>
            <a:r>
              <a:rPr lang="en-US" altLang="ja-JP" sz="1600" b="1" kern="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b="1" kern="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期）</a:t>
            </a:r>
            <a:endParaRPr lang="en-US" altLang="ja-JP" sz="1600" b="1" kern="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marL="0" indent="0">
              <a:spcBef>
                <a:spcPts val="600"/>
              </a:spcBef>
              <a:buNone/>
            </a:pPr>
            <a:endParaRPr lang="en-US" altLang="ja-JP" sz="1600" b="1" kern="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marL="0" indent="0">
              <a:spcBef>
                <a:spcPts val="600"/>
              </a:spcBef>
              <a:buNone/>
            </a:pPr>
            <a:r>
              <a:rPr kumimoji="1" lang="ja-JP" altLang="en-US" sz="20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lang="ja-JP" altLang="en-US" sz="20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現行</a:t>
            </a:r>
            <a:r>
              <a:rPr kumimoji="1" lang="ja-JP" altLang="en-US" sz="20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24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4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期大阪府</a:t>
            </a:r>
            <a:r>
              <a:rPr kumimoji="1" lang="en-US" altLang="ja-JP" sz="24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ESCO</a:t>
            </a:r>
            <a:r>
              <a:rPr kumimoji="1" lang="ja-JP" altLang="en-US" sz="24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アクションプラン</a:t>
            </a:r>
            <a:r>
              <a:rPr kumimoji="1" lang="ja-JP" altLang="en-US" sz="16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（令和</a:t>
            </a:r>
            <a:r>
              <a:rPr kumimoji="1" lang="en-US" altLang="ja-JP" sz="16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6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年度～令和</a:t>
            </a:r>
            <a:r>
              <a:rPr kumimoji="1" lang="en-US" altLang="ja-JP" sz="16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16</a:t>
            </a:r>
            <a:r>
              <a:rPr kumimoji="1" lang="ja-JP" altLang="en-US" sz="16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a:t>
            </a:r>
            <a:endParaRPr kumimoji="1" lang="en-US" altLang="ja-JP" sz="16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indent="0">
              <a:spcBef>
                <a:spcPts val="600"/>
              </a:spcBef>
              <a:buNone/>
            </a:pPr>
            <a:r>
              <a:rPr lang="ja-JP" altLang="en-US" sz="16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spcBef>
                <a:spcPts val="600"/>
              </a:spcBef>
              <a:buNone/>
            </a:pPr>
            <a:endParaRPr kumimoji="1" lang="en-US" altLang="ja-JP" sz="16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indent="0">
              <a:spcBef>
                <a:spcPts val="600"/>
              </a:spcBef>
              <a:buNone/>
            </a:pPr>
            <a:endParaRPr lang="en-US" altLang="ja-JP" sz="2000" b="1" kern="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サブタイトル 2"/>
          <p:cNvSpPr txBox="1">
            <a:spLocks/>
          </p:cNvSpPr>
          <p:nvPr/>
        </p:nvSpPr>
        <p:spPr bwMode="auto">
          <a:xfrm>
            <a:off x="205910" y="3573016"/>
            <a:ext cx="6787468" cy="504057"/>
          </a:xfrm>
          <a:prstGeom prst="rect">
            <a:avLst/>
          </a:prstGeom>
          <a:solidFill>
            <a:schemeClr val="accent1"/>
          </a:solidFill>
          <a:ln w="19050">
            <a:solidFill>
              <a:schemeClr val="tx2"/>
            </a:solidFill>
            <a:miter lim="800000"/>
            <a:headEnd/>
            <a:tailEnd/>
          </a:ln>
          <a:effectLst/>
        </p:spPr>
        <p:txBody>
          <a:bodyPr wrap="square" lIns="180000" tIns="108000" rIns="180000" bIns="180000" anchor="t"/>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just">
              <a:buNone/>
              <a:tabLst>
                <a:tab pos="4749800" algn="l"/>
              </a:tabLst>
              <a:defRPr/>
            </a:pPr>
            <a:r>
              <a:rPr kumimoji="0" lang="ja-JP" altLang="en-US" sz="24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大阪府における</a:t>
            </a:r>
            <a:r>
              <a:rPr kumimoji="0" lang="en-US" altLang="ja-JP" sz="24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ESCO</a:t>
            </a:r>
            <a:r>
              <a:rPr kumimoji="0" lang="ja-JP" altLang="en-US" sz="24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事業の推進計画</a:t>
            </a:r>
            <a:endParaRPr lang="en-US" altLang="ja-JP" sz="2400" b="1" kern="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5508104" y="1509726"/>
            <a:ext cx="3635896"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（令和</a:t>
            </a:r>
            <a:r>
              <a:rPr lang="en-US" altLang="ja-JP" b="1" dirty="0">
                <a:latin typeface="Meiryo UI" panose="020B0604030504040204" pitchFamily="50" charset="-128"/>
                <a:ea typeface="Meiryo UI" panose="020B0604030504040204" pitchFamily="50" charset="-128"/>
              </a:rPr>
              <a:t>8</a:t>
            </a:r>
            <a:r>
              <a:rPr lang="ja-JP" altLang="en-US" b="1" dirty="0">
                <a:latin typeface="Meiryo UI" panose="020B0604030504040204" pitchFamily="50" charset="-128"/>
                <a:ea typeface="Meiryo UI" panose="020B0604030504040204" pitchFamily="50" charset="-128"/>
              </a:rPr>
              <a:t>年度契約予定施設含む）</a:t>
            </a:r>
            <a:endParaRPr kumimoji="1" lang="ja-JP" altLang="en-US"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178045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B9F7BDDF-71CA-4581-9EC2-9A2BEFB2E3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277"/>
          <a:stretch/>
        </p:blipFill>
        <p:spPr>
          <a:xfrm>
            <a:off x="2267744" y="1002992"/>
            <a:ext cx="4153194" cy="5818844"/>
          </a:xfrm>
          <a:prstGeom prst="rect">
            <a:avLst/>
          </a:prstGeom>
        </p:spPr>
      </p:pic>
      <p:sp>
        <p:nvSpPr>
          <p:cNvPr id="37" name="正方形/長方形 36"/>
          <p:cNvSpPr/>
          <p:nvPr/>
        </p:nvSpPr>
        <p:spPr>
          <a:xfrm>
            <a:off x="86088" y="3024432"/>
            <a:ext cx="2700000" cy="4320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nchorCtr="0"/>
          <a:lstStyle/>
          <a:p>
            <a:r>
              <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a:t>
            </a:r>
            <a:r>
              <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499</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中央図書館、区役所、小中学校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等</a:t>
            </a:r>
            <a:endParaRPr lang="ja-JP" altLang="en-US" sz="11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9" name="直線矢印コネクタ 38"/>
          <p:cNvCxnSpPr>
            <a:cxnSpLocks/>
            <a:endCxn id="87" idx="3"/>
          </p:cNvCxnSpPr>
          <p:nvPr/>
        </p:nvCxnSpPr>
        <p:spPr>
          <a:xfrm flipH="1">
            <a:off x="2274904" y="5532905"/>
            <a:ext cx="1999325" cy="89930"/>
          </a:xfrm>
          <a:prstGeom prst="straightConnector1">
            <a:avLst/>
          </a:prstGeom>
          <a:ln w="12700">
            <a:solidFill>
              <a:srgbClr val="3333FF"/>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a:cxnSpLocks/>
            <a:endCxn id="96" idx="3"/>
          </p:cNvCxnSpPr>
          <p:nvPr/>
        </p:nvCxnSpPr>
        <p:spPr>
          <a:xfrm flipH="1" flipV="1">
            <a:off x="2786088" y="2754712"/>
            <a:ext cx="1834776" cy="361207"/>
          </a:xfrm>
          <a:prstGeom prst="straightConnector1">
            <a:avLst/>
          </a:prstGeom>
          <a:ln w="12700">
            <a:solidFill>
              <a:srgbClr val="3333FF"/>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a:cxnSpLocks/>
            <a:endCxn id="88" idx="3"/>
          </p:cNvCxnSpPr>
          <p:nvPr/>
        </p:nvCxnSpPr>
        <p:spPr>
          <a:xfrm flipH="1">
            <a:off x="2267745" y="5800269"/>
            <a:ext cx="1894348" cy="305930"/>
          </a:xfrm>
          <a:prstGeom prst="straightConnector1">
            <a:avLst/>
          </a:prstGeom>
          <a:ln w="12700">
            <a:solidFill>
              <a:srgbClr val="3333FF"/>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a:cxnSpLocks/>
            <a:endCxn id="85" idx="3"/>
          </p:cNvCxnSpPr>
          <p:nvPr/>
        </p:nvCxnSpPr>
        <p:spPr>
          <a:xfrm flipH="1" flipV="1">
            <a:off x="2786088" y="3717056"/>
            <a:ext cx="1960934" cy="1094415"/>
          </a:xfrm>
          <a:prstGeom prst="straightConnector1">
            <a:avLst/>
          </a:prstGeom>
          <a:ln w="12700">
            <a:solidFill>
              <a:srgbClr val="3333FF"/>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a:cxnSpLocks/>
            <a:endCxn id="101" idx="3"/>
          </p:cNvCxnSpPr>
          <p:nvPr/>
        </p:nvCxnSpPr>
        <p:spPr>
          <a:xfrm flipH="1" flipV="1">
            <a:off x="2793075" y="1322504"/>
            <a:ext cx="1944096" cy="1234496"/>
          </a:xfrm>
          <a:prstGeom prst="straightConnector1">
            <a:avLst/>
          </a:prstGeom>
          <a:ln w="12700">
            <a:solidFill>
              <a:srgbClr val="3333FF"/>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a:cxnSpLocks/>
            <a:endCxn id="99" idx="3"/>
          </p:cNvCxnSpPr>
          <p:nvPr/>
        </p:nvCxnSpPr>
        <p:spPr>
          <a:xfrm flipH="1" flipV="1">
            <a:off x="2789209" y="1793300"/>
            <a:ext cx="1638775" cy="915620"/>
          </a:xfrm>
          <a:prstGeom prst="straightConnector1">
            <a:avLst/>
          </a:prstGeom>
          <a:ln w="12700">
            <a:solidFill>
              <a:srgbClr val="3333FF"/>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a:cxnSpLocks/>
            <a:endCxn id="110" idx="1"/>
          </p:cNvCxnSpPr>
          <p:nvPr/>
        </p:nvCxnSpPr>
        <p:spPr>
          <a:xfrm flipV="1">
            <a:off x="5537856" y="2996976"/>
            <a:ext cx="821465" cy="1222726"/>
          </a:xfrm>
          <a:prstGeom prst="straightConnector1">
            <a:avLst/>
          </a:prstGeom>
          <a:ln w="12700">
            <a:solidFill>
              <a:srgbClr val="3333FF"/>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a:cxnSpLocks/>
            <a:endCxn id="53" idx="1"/>
          </p:cNvCxnSpPr>
          <p:nvPr/>
        </p:nvCxnSpPr>
        <p:spPr>
          <a:xfrm flipV="1">
            <a:off x="5753256" y="5013200"/>
            <a:ext cx="616611" cy="235212"/>
          </a:xfrm>
          <a:prstGeom prst="straightConnector1">
            <a:avLst/>
          </a:prstGeom>
          <a:ln w="12700">
            <a:solidFill>
              <a:srgbClr val="3333FF"/>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53" name="正方形/長方形 52"/>
          <p:cNvSpPr/>
          <p:nvPr/>
        </p:nvSpPr>
        <p:spPr>
          <a:xfrm>
            <a:off x="6369867" y="4797200"/>
            <a:ext cx="2700000" cy="432000"/>
          </a:xfrm>
          <a:prstGeom prst="rect">
            <a:avLst/>
          </a:prstGeom>
          <a:noFill/>
          <a:ln w="127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河南町</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町役場庁舎</a:t>
            </a:r>
            <a:endPar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6" name="直線矢印コネクタ 55"/>
          <p:cNvCxnSpPr>
            <a:cxnSpLocks/>
            <a:endCxn id="109" idx="1"/>
          </p:cNvCxnSpPr>
          <p:nvPr/>
        </p:nvCxnSpPr>
        <p:spPr>
          <a:xfrm flipV="1">
            <a:off x="5255286" y="1278152"/>
            <a:ext cx="1096432" cy="2073636"/>
          </a:xfrm>
          <a:prstGeom prst="straightConnector1">
            <a:avLst/>
          </a:prstGeom>
          <a:ln w="12700">
            <a:solidFill>
              <a:srgbClr val="3333FF"/>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a:cxnSpLocks/>
          </p:cNvCxnSpPr>
          <p:nvPr/>
        </p:nvCxnSpPr>
        <p:spPr>
          <a:xfrm flipV="1">
            <a:off x="5239370" y="804741"/>
            <a:ext cx="1104035" cy="2326158"/>
          </a:xfrm>
          <a:prstGeom prst="straightConnector1">
            <a:avLst/>
          </a:prstGeom>
          <a:ln w="12700">
            <a:solidFill>
              <a:srgbClr val="3333FF"/>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59" name="正方形/長方形 58"/>
          <p:cNvSpPr/>
          <p:nvPr/>
        </p:nvSpPr>
        <p:spPr>
          <a:xfrm>
            <a:off x="6364595" y="4293144"/>
            <a:ext cx="2700000" cy="432000"/>
          </a:xfrm>
          <a:prstGeom prst="rect">
            <a:avLst/>
          </a:prstGeom>
          <a:noFill/>
          <a:ln w="127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太子町</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町役場庁舎・分署</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0" name="直線矢印コネクタ 59"/>
          <p:cNvCxnSpPr>
            <a:cxnSpLocks/>
            <a:endCxn id="59" idx="1"/>
          </p:cNvCxnSpPr>
          <p:nvPr/>
        </p:nvCxnSpPr>
        <p:spPr>
          <a:xfrm flipV="1">
            <a:off x="5724128" y="4509144"/>
            <a:ext cx="640467" cy="458554"/>
          </a:xfrm>
          <a:prstGeom prst="straightConnector1">
            <a:avLst/>
          </a:prstGeom>
          <a:ln w="12700">
            <a:solidFill>
              <a:srgbClr val="3333FF"/>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62" name="直線矢印コネクタ 61"/>
          <p:cNvCxnSpPr>
            <a:cxnSpLocks/>
            <a:endCxn id="37" idx="3"/>
          </p:cNvCxnSpPr>
          <p:nvPr/>
        </p:nvCxnSpPr>
        <p:spPr>
          <a:xfrm flipH="1" flipV="1">
            <a:off x="2786088" y="3240432"/>
            <a:ext cx="2005014" cy="646857"/>
          </a:xfrm>
          <a:prstGeom prst="straightConnector1">
            <a:avLst/>
          </a:prstGeom>
          <a:ln w="12700">
            <a:solidFill>
              <a:srgbClr val="3333FF"/>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直線矢印コネクタ 62"/>
          <p:cNvCxnSpPr>
            <a:cxnSpLocks/>
            <a:endCxn id="91" idx="1"/>
          </p:cNvCxnSpPr>
          <p:nvPr/>
        </p:nvCxnSpPr>
        <p:spPr>
          <a:xfrm>
            <a:off x="5260556" y="5810492"/>
            <a:ext cx="1109296" cy="210820"/>
          </a:xfrm>
          <a:prstGeom prst="straightConnector1">
            <a:avLst/>
          </a:prstGeom>
          <a:ln w="12700">
            <a:solidFill>
              <a:srgbClr val="3333FF"/>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65" name="直線矢印コネクタ 64"/>
          <p:cNvCxnSpPr>
            <a:cxnSpLocks/>
            <a:endCxn id="61" idx="3"/>
          </p:cNvCxnSpPr>
          <p:nvPr/>
        </p:nvCxnSpPr>
        <p:spPr>
          <a:xfrm flipH="1" flipV="1">
            <a:off x="2786400" y="5141639"/>
            <a:ext cx="1844700" cy="350879"/>
          </a:xfrm>
          <a:prstGeom prst="straightConnector1">
            <a:avLst/>
          </a:prstGeom>
          <a:ln w="12700">
            <a:solidFill>
              <a:srgbClr val="3333FF"/>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直線矢印コネクタ 71"/>
          <p:cNvCxnSpPr>
            <a:cxnSpLocks/>
            <a:endCxn id="104" idx="3"/>
          </p:cNvCxnSpPr>
          <p:nvPr/>
        </p:nvCxnSpPr>
        <p:spPr>
          <a:xfrm flipH="1" flipV="1">
            <a:off x="2786085" y="2272407"/>
            <a:ext cx="2140164" cy="822818"/>
          </a:xfrm>
          <a:prstGeom prst="straightConnector1">
            <a:avLst/>
          </a:prstGeom>
          <a:ln w="12700">
            <a:solidFill>
              <a:srgbClr val="3333FF"/>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74" name="直線矢印コネクタ 73"/>
          <p:cNvCxnSpPr>
            <a:cxnSpLocks/>
          </p:cNvCxnSpPr>
          <p:nvPr/>
        </p:nvCxnSpPr>
        <p:spPr>
          <a:xfrm flipV="1">
            <a:off x="5456602" y="3506212"/>
            <a:ext cx="895116" cy="1053166"/>
          </a:xfrm>
          <a:prstGeom prst="straightConnector1">
            <a:avLst/>
          </a:prstGeom>
          <a:ln w="12700">
            <a:solidFill>
              <a:srgbClr val="3333FF"/>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81" name="直線矢印コネクタ 80"/>
          <p:cNvCxnSpPr>
            <a:cxnSpLocks/>
          </p:cNvCxnSpPr>
          <p:nvPr/>
        </p:nvCxnSpPr>
        <p:spPr>
          <a:xfrm flipH="1" flipV="1">
            <a:off x="4647182" y="875737"/>
            <a:ext cx="792794" cy="1475460"/>
          </a:xfrm>
          <a:prstGeom prst="straightConnector1">
            <a:avLst/>
          </a:prstGeom>
          <a:ln w="12700">
            <a:solidFill>
              <a:srgbClr val="3333FF"/>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78" name="直線矢印コネクタ 77"/>
          <p:cNvCxnSpPr>
            <a:cxnSpLocks/>
          </p:cNvCxnSpPr>
          <p:nvPr/>
        </p:nvCxnSpPr>
        <p:spPr>
          <a:xfrm flipH="1" flipV="1">
            <a:off x="2793076" y="4197927"/>
            <a:ext cx="1481154" cy="832048"/>
          </a:xfrm>
          <a:prstGeom prst="straightConnector1">
            <a:avLst/>
          </a:prstGeom>
          <a:ln w="12700">
            <a:solidFill>
              <a:srgbClr val="3333FF"/>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82" name="直線矢印コネクタ 81"/>
          <p:cNvCxnSpPr>
            <a:cxnSpLocks/>
            <a:endCxn id="107" idx="1"/>
          </p:cNvCxnSpPr>
          <p:nvPr/>
        </p:nvCxnSpPr>
        <p:spPr>
          <a:xfrm flipV="1">
            <a:off x="5904160" y="1845051"/>
            <a:ext cx="447558" cy="895192"/>
          </a:xfrm>
          <a:prstGeom prst="straightConnector1">
            <a:avLst/>
          </a:prstGeom>
          <a:ln w="12700">
            <a:solidFill>
              <a:srgbClr val="3333FF"/>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85" name="正方形/長方形 84"/>
          <p:cNvSpPr/>
          <p:nvPr/>
        </p:nvSpPr>
        <p:spPr>
          <a:xfrm>
            <a:off x="86088" y="3501056"/>
            <a:ext cx="2700000" cy="432000"/>
          </a:xfrm>
          <a:prstGeom prst="rect">
            <a:avLst/>
          </a:prstGeom>
          <a:noFill/>
          <a:ln w="127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nchorCtr="0"/>
          <a:lstStyle/>
          <a:p>
            <a:r>
              <a:rPr kumimoji="1"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堺</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市（４施設）</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北区役所、斎場、本庁舎等</a:t>
            </a:r>
            <a:endParaRPr lang="ja-JP" altLang="en-US" sz="10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正方形/長方形 85"/>
          <p:cNvSpPr/>
          <p:nvPr/>
        </p:nvSpPr>
        <p:spPr>
          <a:xfrm>
            <a:off x="86088" y="3966723"/>
            <a:ext cx="2700000" cy="432000"/>
          </a:xfrm>
          <a:prstGeom prst="rect">
            <a:avLst/>
          </a:prstGeom>
          <a:solidFill>
            <a:schemeClr val="bg1"/>
          </a:solidFill>
          <a:ln w="127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nchorCtr="0"/>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泉大津</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市立病院</a:t>
            </a:r>
            <a:endParaRPr lang="ja-JP" altLang="en-US" sz="10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正方形/長方形 86"/>
          <p:cNvSpPr/>
          <p:nvPr/>
        </p:nvSpPr>
        <p:spPr>
          <a:xfrm>
            <a:off x="86088" y="5406835"/>
            <a:ext cx="2188816" cy="432000"/>
          </a:xfrm>
          <a:prstGeom prst="rect">
            <a:avLst/>
          </a:prstGeom>
          <a:solidFill>
            <a:schemeClr val="bg1"/>
          </a:solidFill>
          <a:ln w="127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nchorCtr="0"/>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岸和田</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７</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本庁舎、市民病院 等</a:t>
            </a:r>
            <a:endParaRPr lang="ja-JP" altLang="en-US" sz="11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正方形/長方形 87"/>
          <p:cNvSpPr/>
          <p:nvPr/>
        </p:nvSpPr>
        <p:spPr>
          <a:xfrm>
            <a:off x="78929" y="5890199"/>
            <a:ext cx="2188816" cy="432000"/>
          </a:xfrm>
          <a:prstGeom prst="rect">
            <a:avLst/>
          </a:prstGeom>
          <a:solidFill>
            <a:schemeClr val="bg1">
              <a:alpha val="50000"/>
            </a:schemeClr>
          </a:solidFill>
          <a:ln w="127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nchorCtr="0"/>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貝塚</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市民福祉センター</a:t>
            </a:r>
            <a:endParaRPr lang="ja-JP" altLang="en-US" sz="10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正方形/長方形 89"/>
          <p:cNvSpPr/>
          <p:nvPr/>
        </p:nvSpPr>
        <p:spPr>
          <a:xfrm>
            <a:off x="6362254" y="5301256"/>
            <a:ext cx="2700000" cy="432000"/>
          </a:xfrm>
          <a:prstGeom prst="rect">
            <a:avLst/>
          </a:prstGeom>
          <a:solidFill>
            <a:schemeClr val="bg1"/>
          </a:solidFill>
          <a:ln w="127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t" anchorCtr="0"/>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千早赤阪村</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６</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郷土資料館、保健センター　等</a:t>
            </a:r>
            <a:endParaRPr lang="ja-JP" altLang="en-US" sz="11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6" name="正方形/長方形 95"/>
          <p:cNvSpPr/>
          <p:nvPr/>
        </p:nvSpPr>
        <p:spPr>
          <a:xfrm>
            <a:off x="86088" y="2538712"/>
            <a:ext cx="2700000" cy="432000"/>
          </a:xfrm>
          <a:prstGeom prst="rect">
            <a:avLst/>
          </a:prstGeom>
          <a:solidFill>
            <a:schemeClr val="bg1"/>
          </a:solidFill>
          <a:ln w="127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nchorCtr="0"/>
          <a:lstStyle/>
          <a:p>
            <a:r>
              <a:rPr kumimoji="1"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豊中</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第一庁舎、第二庁舎</a:t>
            </a:r>
            <a:endParaRPr lang="ja-JP" altLang="en-US" sz="10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9" name="正方形/長方形 98"/>
          <p:cNvSpPr/>
          <p:nvPr/>
        </p:nvSpPr>
        <p:spPr>
          <a:xfrm>
            <a:off x="89209" y="1577300"/>
            <a:ext cx="2700000" cy="432000"/>
          </a:xfrm>
          <a:prstGeom prst="rect">
            <a:avLst/>
          </a:prstGeom>
          <a:noFill/>
          <a:ln w="127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nchorCtr="0"/>
          <a:lstStyle/>
          <a:p>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池田</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池田・府市合同庁舎、五月山体育館</a:t>
            </a:r>
            <a:endParaRPr lang="ja-JP" altLang="en-US" sz="10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1" name="正方形/長方形 100"/>
          <p:cNvSpPr/>
          <p:nvPr/>
        </p:nvSpPr>
        <p:spPr>
          <a:xfrm>
            <a:off x="91004" y="1106504"/>
            <a:ext cx="2702071" cy="432000"/>
          </a:xfrm>
          <a:prstGeom prst="rect">
            <a:avLst/>
          </a:prstGeom>
          <a:solidFill>
            <a:schemeClr val="bg1">
              <a:alpha val="93000"/>
            </a:schemeClr>
          </a:solidFill>
          <a:ln w="127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nchorCtr="0"/>
          <a:lstStyle/>
          <a:p>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箕面</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市（４施設）</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本庁舎、聖苑、西南図書館 等</a:t>
            </a:r>
            <a:endParaRPr lang="ja-JP" altLang="en-US" sz="11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2" name="正方形/長方形 101"/>
          <p:cNvSpPr/>
          <p:nvPr/>
        </p:nvSpPr>
        <p:spPr>
          <a:xfrm>
            <a:off x="3555906" y="577852"/>
            <a:ext cx="2425194" cy="432000"/>
          </a:xfrm>
          <a:prstGeom prst="rect">
            <a:avLst/>
          </a:prstGeom>
          <a:solidFill>
            <a:schemeClr val="bg1">
              <a:alpha val="70000"/>
            </a:schemeClr>
          </a:solidFill>
          <a:ln w="127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nchorCtr="0"/>
          <a:lstStyle/>
          <a:p>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高槻</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高槻市総合センター、市役所本館</a:t>
            </a:r>
            <a:endParaRPr lang="ja-JP" altLang="en-US" sz="11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4" name="正方形/長方形 103"/>
          <p:cNvSpPr/>
          <p:nvPr/>
        </p:nvSpPr>
        <p:spPr>
          <a:xfrm>
            <a:off x="82960" y="2056407"/>
            <a:ext cx="2703125" cy="432000"/>
          </a:xfrm>
          <a:prstGeom prst="rect">
            <a:avLst/>
          </a:prstGeom>
          <a:solidFill>
            <a:schemeClr val="bg1"/>
          </a:solidFill>
          <a:ln w="127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nchorCtr="0"/>
          <a:lstStyle/>
          <a:p>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吹田</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本庁舎</a:t>
            </a:r>
            <a:endParaRPr lang="ja-JP" altLang="en-US" sz="10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正方形/長方形 106"/>
          <p:cNvSpPr/>
          <p:nvPr/>
        </p:nvSpPr>
        <p:spPr>
          <a:xfrm>
            <a:off x="6351718" y="1536022"/>
            <a:ext cx="2705269" cy="618058"/>
          </a:xfrm>
          <a:prstGeom prst="rect">
            <a:avLst/>
          </a:prstGeom>
          <a:noFill/>
          <a:ln w="127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nchorCtr="0"/>
          <a:lstStyle/>
          <a:p>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枚方</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市（３施設）</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輝きプラザきらら、中央図書館</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総合福祉会館</a:t>
            </a:r>
            <a:endParaRPr lang="ja-JP" altLang="en-US" sz="1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正方形/長方形 107"/>
          <p:cNvSpPr/>
          <p:nvPr/>
        </p:nvSpPr>
        <p:spPr>
          <a:xfrm>
            <a:off x="6351718" y="563802"/>
            <a:ext cx="2700000" cy="432000"/>
          </a:xfrm>
          <a:prstGeom prst="rect">
            <a:avLst/>
          </a:prstGeom>
          <a:noFill/>
          <a:ln w="127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nchorCtr="0"/>
          <a:lstStyle/>
          <a:p>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摂津</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市庁舎</a:t>
            </a:r>
            <a:endParaRPr lang="ja-JP" altLang="en-US" sz="11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9" name="正方形/長方形 108"/>
          <p:cNvSpPr/>
          <p:nvPr/>
        </p:nvSpPr>
        <p:spPr>
          <a:xfrm>
            <a:off x="6351718" y="1062152"/>
            <a:ext cx="2700000" cy="432000"/>
          </a:xfrm>
          <a:prstGeom prst="rect">
            <a:avLst/>
          </a:prstGeom>
          <a:noFill/>
          <a:ln w="127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nchorCtr="0"/>
          <a:lstStyle/>
          <a:p>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守口</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市庁舎</a:t>
            </a:r>
            <a:endParaRPr lang="ja-JP" altLang="en-US" sz="10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正方形/長方形 109"/>
          <p:cNvSpPr/>
          <p:nvPr/>
        </p:nvSpPr>
        <p:spPr>
          <a:xfrm>
            <a:off x="6359321" y="2780976"/>
            <a:ext cx="2700000" cy="432000"/>
          </a:xfrm>
          <a:prstGeom prst="rect">
            <a:avLst/>
          </a:prstGeom>
          <a:noFill/>
          <a:ln w="127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nchorCtr="0"/>
          <a:lstStyle/>
          <a:p>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八尾</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５</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本庁舎、総合体育館　等</a:t>
            </a:r>
            <a:endParaRPr lang="ja-JP"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1" name="正方形/長方形 110"/>
          <p:cNvSpPr/>
          <p:nvPr/>
        </p:nvSpPr>
        <p:spPr>
          <a:xfrm>
            <a:off x="6356988" y="3285032"/>
            <a:ext cx="2700000" cy="432000"/>
          </a:xfrm>
          <a:prstGeom prst="rect">
            <a:avLst/>
          </a:prstGeom>
          <a:noFill/>
          <a:ln w="127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藤井寺市</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５</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市役所、市民総合会館　等</a:t>
            </a:r>
            <a:endParaRPr kumimoji="1"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2" name="直線矢印コネクタ 91"/>
          <p:cNvCxnSpPr>
            <a:cxnSpLocks/>
            <a:endCxn id="90" idx="1"/>
          </p:cNvCxnSpPr>
          <p:nvPr/>
        </p:nvCxnSpPr>
        <p:spPr>
          <a:xfrm>
            <a:off x="5610555" y="5484205"/>
            <a:ext cx="751699" cy="33051"/>
          </a:xfrm>
          <a:prstGeom prst="straightConnector1">
            <a:avLst/>
          </a:prstGeom>
          <a:ln w="12700">
            <a:solidFill>
              <a:srgbClr val="3333FF"/>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91" name="正方形/長方形 90"/>
          <p:cNvSpPr/>
          <p:nvPr/>
        </p:nvSpPr>
        <p:spPr>
          <a:xfrm>
            <a:off x="6369852" y="5805312"/>
            <a:ext cx="2700000" cy="432000"/>
          </a:xfrm>
          <a:prstGeom prst="rect">
            <a:avLst/>
          </a:prstGeom>
          <a:solidFill>
            <a:schemeClr val="bg1"/>
          </a:solidFill>
          <a:ln w="127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nchorCtr="0"/>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河内長野市</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市庁舎本館・別館、文化会館 等</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正方形/長方形 49"/>
          <p:cNvSpPr/>
          <p:nvPr/>
        </p:nvSpPr>
        <p:spPr>
          <a:xfrm>
            <a:off x="86088" y="4452063"/>
            <a:ext cx="2700001" cy="432000"/>
          </a:xfrm>
          <a:prstGeom prst="rect">
            <a:avLst/>
          </a:prstGeom>
          <a:solidFill>
            <a:schemeClr val="bg1"/>
          </a:solidFill>
          <a:ln w="127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nchorCtr="0"/>
          <a:lstStyle/>
          <a:p>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忠岡町</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４</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シビックセンター、文化会館 等</a:t>
            </a:r>
            <a:endParaRPr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正方形/長方形 54"/>
          <p:cNvSpPr/>
          <p:nvPr/>
        </p:nvSpPr>
        <p:spPr>
          <a:xfrm>
            <a:off x="86087" y="6381376"/>
            <a:ext cx="2181657" cy="432000"/>
          </a:xfrm>
          <a:prstGeom prst="rect">
            <a:avLst/>
          </a:prstGeom>
          <a:solidFill>
            <a:schemeClr val="bg1"/>
          </a:solidFill>
          <a:ln w="127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nchorCtr="0"/>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泉南市</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総合福祉センター</a:t>
            </a:r>
            <a:endParaRPr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正方形/長方形 56"/>
          <p:cNvSpPr/>
          <p:nvPr/>
        </p:nvSpPr>
        <p:spPr>
          <a:xfrm>
            <a:off x="6362254" y="3789088"/>
            <a:ext cx="2700000" cy="432000"/>
          </a:xfrm>
          <a:prstGeom prst="rect">
            <a:avLst/>
          </a:prstGeom>
          <a:solidFill>
            <a:schemeClr val="bg1"/>
          </a:solidFill>
          <a:ln w="127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nchorCtr="0"/>
          <a:lstStyle/>
          <a:p>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大阪狭山市</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SAYAKA</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ホール</a:t>
            </a:r>
            <a:endParaRPr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正方形/長方形 60"/>
          <p:cNvSpPr/>
          <p:nvPr/>
        </p:nvSpPr>
        <p:spPr>
          <a:xfrm>
            <a:off x="86400" y="4925639"/>
            <a:ext cx="2700000" cy="432000"/>
          </a:xfrm>
          <a:prstGeom prst="rect">
            <a:avLst/>
          </a:prstGeom>
          <a:solidFill>
            <a:schemeClr val="bg1"/>
          </a:solidFill>
          <a:ln w="127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nchorCtr="0"/>
          <a:lstStyle/>
          <a:p>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和泉</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６</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コミュニティセンター、街路灯及び公園灯 等</a:t>
            </a:r>
            <a:endParaRPr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8" name="直線矢印コネクタ 67"/>
          <p:cNvCxnSpPr>
            <a:cxnSpLocks/>
            <a:endCxn id="50" idx="3"/>
          </p:cNvCxnSpPr>
          <p:nvPr/>
        </p:nvCxnSpPr>
        <p:spPr>
          <a:xfrm flipH="1" flipV="1">
            <a:off x="2786089" y="4668063"/>
            <a:ext cx="1376004" cy="478176"/>
          </a:xfrm>
          <a:prstGeom prst="straightConnector1">
            <a:avLst/>
          </a:prstGeom>
          <a:ln w="12700">
            <a:solidFill>
              <a:srgbClr val="3333FF"/>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75" name="直線矢印コネクタ 74"/>
          <p:cNvCxnSpPr>
            <a:cxnSpLocks/>
            <a:endCxn id="55" idx="3"/>
          </p:cNvCxnSpPr>
          <p:nvPr/>
        </p:nvCxnSpPr>
        <p:spPr>
          <a:xfrm flipH="1">
            <a:off x="2267744" y="6165376"/>
            <a:ext cx="1296144" cy="432000"/>
          </a:xfrm>
          <a:prstGeom prst="straightConnector1">
            <a:avLst/>
          </a:prstGeom>
          <a:ln w="12700">
            <a:solidFill>
              <a:srgbClr val="3333FF"/>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93" name="直線矢印コネクタ 92"/>
          <p:cNvCxnSpPr>
            <a:cxnSpLocks/>
            <a:endCxn id="57" idx="1"/>
          </p:cNvCxnSpPr>
          <p:nvPr/>
        </p:nvCxnSpPr>
        <p:spPr>
          <a:xfrm flipV="1">
            <a:off x="5114260" y="4005088"/>
            <a:ext cx="1247994" cy="1110180"/>
          </a:xfrm>
          <a:prstGeom prst="straightConnector1">
            <a:avLst/>
          </a:prstGeom>
          <a:ln w="12700">
            <a:solidFill>
              <a:srgbClr val="3333FF"/>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94" name="正方形/長方形 93">
            <a:extLst>
              <a:ext uri="{FF2B5EF4-FFF2-40B4-BE49-F238E27FC236}">
                <a16:creationId xmlns:a16="http://schemas.microsoft.com/office/drawing/2014/main" id="{AF00C387-B433-49A8-B149-4A18585A9E8E}"/>
              </a:ext>
            </a:extLst>
          </p:cNvPr>
          <p:cNvSpPr/>
          <p:nvPr/>
        </p:nvSpPr>
        <p:spPr>
          <a:xfrm>
            <a:off x="6351718" y="2204920"/>
            <a:ext cx="2700000" cy="504000"/>
          </a:xfrm>
          <a:prstGeom prst="rect">
            <a:avLst/>
          </a:prstGeom>
          <a:noFill/>
          <a:ln w="127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nchorCtr="0"/>
          <a:lstStyle/>
          <a:p>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交野</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総合体育施設</a:t>
            </a:r>
            <a:endParaRPr lang="ja-JP" altLang="en-US" sz="1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5" name="直線矢印コネクタ 94">
            <a:extLst>
              <a:ext uri="{FF2B5EF4-FFF2-40B4-BE49-F238E27FC236}">
                <a16:creationId xmlns:a16="http://schemas.microsoft.com/office/drawing/2014/main" id="{8A30B995-06AD-41B6-82B2-A360DED9028D}"/>
              </a:ext>
            </a:extLst>
          </p:cNvPr>
          <p:cNvCxnSpPr>
            <a:cxnSpLocks/>
            <a:endCxn id="94" idx="1"/>
          </p:cNvCxnSpPr>
          <p:nvPr/>
        </p:nvCxnSpPr>
        <p:spPr>
          <a:xfrm flipV="1">
            <a:off x="5948588" y="2456920"/>
            <a:ext cx="403130" cy="688265"/>
          </a:xfrm>
          <a:prstGeom prst="straightConnector1">
            <a:avLst/>
          </a:prstGeom>
          <a:ln w="12700">
            <a:solidFill>
              <a:srgbClr val="3333FF"/>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1762F271-8429-4C2B-B98D-BA310BF8B09C}"/>
              </a:ext>
            </a:extLst>
          </p:cNvPr>
          <p:cNvCxnSpPr/>
          <p:nvPr/>
        </p:nvCxnSpPr>
        <p:spPr>
          <a:xfrm>
            <a:off x="113410" y="484756"/>
            <a:ext cx="8856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66" name="正方形/長方形 65">
            <a:extLst>
              <a:ext uri="{FF2B5EF4-FFF2-40B4-BE49-F238E27FC236}">
                <a16:creationId xmlns:a16="http://schemas.microsoft.com/office/drawing/2014/main" id="{AC4545D7-3E7B-4390-9DB3-DD82934610D5}"/>
              </a:ext>
            </a:extLst>
          </p:cNvPr>
          <p:cNvSpPr/>
          <p:nvPr/>
        </p:nvSpPr>
        <p:spPr>
          <a:xfrm>
            <a:off x="86106" y="36164"/>
            <a:ext cx="7294206" cy="430887"/>
          </a:xfrm>
          <a:prstGeom prst="rect">
            <a:avLst/>
          </a:prstGeom>
          <a:solidFill>
            <a:schemeClr val="bg1"/>
          </a:solidFill>
        </p:spPr>
        <p:txBody>
          <a:bodyPr wrap="square" tIns="0" bIns="0">
            <a:spAutoFit/>
          </a:bodyPr>
          <a:lstStyle/>
          <a:p>
            <a:r>
              <a:rPr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府内市町村における</a:t>
            </a:r>
            <a:r>
              <a:rPr lang="en-US" altLang="ja-JP"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ESCO</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事業</a:t>
            </a:r>
          </a:p>
        </p:txBody>
      </p:sp>
      <p:sp>
        <p:nvSpPr>
          <p:cNvPr id="70" name="スライド番号プレースホルダー 1">
            <a:extLst>
              <a:ext uri="{FF2B5EF4-FFF2-40B4-BE49-F238E27FC236}">
                <a16:creationId xmlns:a16="http://schemas.microsoft.com/office/drawing/2014/main" id="{91E6E1BF-DED5-4315-A549-5A5EEF3D452C}"/>
              </a:ext>
            </a:extLst>
          </p:cNvPr>
          <p:cNvSpPr>
            <a:spLocks noGrp="1"/>
          </p:cNvSpPr>
          <p:nvPr>
            <p:ph type="sldNum" sz="quarter" idx="12"/>
          </p:nvPr>
        </p:nvSpPr>
        <p:spPr>
          <a:xfrm>
            <a:off x="8316416" y="44624"/>
            <a:ext cx="762000" cy="365760"/>
          </a:xfrm>
        </p:spPr>
        <p:txBody>
          <a:bodyPr/>
          <a:lstStyle/>
          <a:p>
            <a:fld id="{6DBCCE75-96CE-4693-9D68-DB546D813132}" type="slidenum">
              <a:rPr kumimoji="1" lang="ja-JP" altLang="en-US" smtClean="0"/>
              <a:t>20</a:t>
            </a:fld>
            <a:endParaRPr kumimoji="1" lang="ja-JP" altLang="en-US"/>
          </a:p>
        </p:txBody>
      </p:sp>
      <p:sp>
        <p:nvSpPr>
          <p:cNvPr id="71" name="正方形/長方形 70">
            <a:extLst>
              <a:ext uri="{FF2B5EF4-FFF2-40B4-BE49-F238E27FC236}">
                <a16:creationId xmlns:a16="http://schemas.microsoft.com/office/drawing/2014/main" id="{B8BB6B2E-68A3-4FB6-8DC8-8EF15771F859}"/>
              </a:ext>
            </a:extLst>
          </p:cNvPr>
          <p:cNvSpPr/>
          <p:nvPr/>
        </p:nvSpPr>
        <p:spPr>
          <a:xfrm>
            <a:off x="78929" y="593026"/>
            <a:ext cx="2700000" cy="432000"/>
          </a:xfrm>
          <a:prstGeom prst="rect">
            <a:avLst/>
          </a:prstGeom>
          <a:solidFill>
            <a:schemeClr val="bg1">
              <a:alpha val="93000"/>
            </a:schemeClr>
          </a:solidFill>
          <a:ln w="9525">
            <a:solidFill>
              <a:srgbClr val="3333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nchorCtr="0"/>
          <a:lstStyle/>
          <a:p>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185</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庁舎、図書館、高等学校 等</a:t>
            </a:r>
            <a:endParaRPr lang="ja-JP" altLang="en-US" sz="11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正方形/長方形 78">
            <a:extLst>
              <a:ext uri="{FF2B5EF4-FFF2-40B4-BE49-F238E27FC236}">
                <a16:creationId xmlns:a16="http://schemas.microsoft.com/office/drawing/2014/main" id="{0811AF55-1CC0-4E4C-9870-A0B2812B74B9}"/>
              </a:ext>
            </a:extLst>
          </p:cNvPr>
          <p:cNvSpPr/>
          <p:nvPr/>
        </p:nvSpPr>
        <p:spPr>
          <a:xfrm>
            <a:off x="5283352" y="6340478"/>
            <a:ext cx="3780000" cy="432000"/>
          </a:xfrm>
          <a:prstGeom prst="rect">
            <a:avLst/>
          </a:prstGeom>
          <a:solidFill>
            <a:schemeClr val="bg1">
              <a:alpha val="93000"/>
            </a:schemeClr>
          </a:solidFill>
          <a:ln w="9525">
            <a:noFill/>
            <a:prstDash val="lgDash"/>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nchorCtr="0"/>
          <a:lstStyle/>
          <a:p>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これまでの市町村</a:t>
            </a:r>
            <a:r>
              <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ESCO</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事業で、庁舎、福祉施設、</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ホールや図書館等での実績が多数！</a:t>
            </a:r>
            <a:endParaRPr lang="ja-JP" altLang="en-US" sz="10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正方形/長方形 88"/>
          <p:cNvSpPr/>
          <p:nvPr/>
        </p:nvSpPr>
        <p:spPr>
          <a:xfrm>
            <a:off x="5850385" y="-5349"/>
            <a:ext cx="2912564" cy="523220"/>
          </a:xfrm>
          <a:prstGeom prst="rect">
            <a:avLst/>
          </a:prstGeom>
          <a:solidFill>
            <a:schemeClr val="bg1"/>
          </a:solidFill>
        </p:spPr>
        <p:txBody>
          <a:bodyPr wrap="square" anchor="ctr" anchorCtr="0">
            <a:spAutoFit/>
          </a:bodyPr>
          <a:lstStyle/>
          <a:p>
            <a:pPr algn="ct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【24</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市町村</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572</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施設で事業化</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p>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（令和７年</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月：大阪府調べ）</a:t>
            </a:r>
          </a:p>
        </p:txBody>
      </p:sp>
    </p:spTree>
    <p:extLst>
      <p:ext uri="{BB962C8B-B14F-4D97-AF65-F5344CB8AC3E}">
        <p14:creationId xmlns:p14="http://schemas.microsoft.com/office/powerpoint/2010/main" val="3263196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5"/>
          <p:cNvSpPr>
            <a:spLocks noChangeArrowheads="1"/>
          </p:cNvSpPr>
          <p:nvPr/>
        </p:nvSpPr>
        <p:spPr bwMode="auto">
          <a:xfrm>
            <a:off x="265168" y="344209"/>
            <a:ext cx="8229600" cy="70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3600"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3"/>
          <p:cNvSpPr>
            <a:spLocks noGrp="1"/>
          </p:cNvSpPr>
          <p:nvPr>
            <p:ph type="sldNum" sz="quarter" idx="12"/>
          </p:nvPr>
        </p:nvSpPr>
        <p:spPr>
          <a:xfrm>
            <a:off x="8174736" y="2272"/>
            <a:ext cx="762000" cy="365760"/>
          </a:xfrm>
        </p:spPr>
        <p:txBody>
          <a:bodyPr/>
          <a:lstStyle/>
          <a:p>
            <a:fld id="{6DBCCE75-96CE-4693-9D68-DB546D813132}" type="slidenum">
              <a:rPr kumimoji="1" lang="ja-JP" altLang="en-US" smtClean="0"/>
              <a:t>21</a:t>
            </a:fld>
            <a:endParaRPr kumimoji="1" lang="ja-JP" altLang="en-US" dirty="0"/>
          </a:p>
        </p:txBody>
      </p:sp>
      <p:sp>
        <p:nvSpPr>
          <p:cNvPr id="7" name="サブタイトル 2"/>
          <p:cNvSpPr txBox="1">
            <a:spLocks/>
          </p:cNvSpPr>
          <p:nvPr/>
        </p:nvSpPr>
        <p:spPr bwMode="auto">
          <a:xfrm>
            <a:off x="170810" y="1200887"/>
            <a:ext cx="8735317" cy="5386159"/>
          </a:xfrm>
          <a:prstGeom prst="rect">
            <a:avLst/>
          </a:prstGeom>
          <a:solidFill>
            <a:schemeClr val="bg1"/>
          </a:solidFill>
          <a:ln w="19050">
            <a:solidFill>
              <a:schemeClr val="tx1"/>
            </a:solidFill>
            <a:miter lim="800000"/>
            <a:headEnd/>
            <a:tailEnd/>
          </a:ln>
        </p:spPr>
        <p:txBody>
          <a:bodyPr rIns="0"/>
          <a:lstStyle>
            <a:lvl1pPr eaLnBrk="0" hangingPunct="0">
              <a:defRPr kumimoji="1" sz="2400" b="1">
                <a:solidFill>
                  <a:schemeClr val="tx2"/>
                </a:solidFill>
                <a:latin typeface="Times New Roman" pitchFamily="18" charset="0"/>
                <a:ea typeface="ＭＳ Ｐゴシック" pitchFamily="50" charset="-128"/>
              </a:defRPr>
            </a:lvl1pPr>
            <a:lvl2pPr marL="742950" indent="-285750" eaLnBrk="0" hangingPunct="0">
              <a:defRPr kumimoji="1" sz="2400" b="1">
                <a:solidFill>
                  <a:schemeClr val="tx2"/>
                </a:solidFill>
                <a:latin typeface="Times New Roman" pitchFamily="18" charset="0"/>
                <a:ea typeface="ＭＳ Ｐゴシック" pitchFamily="50" charset="-128"/>
              </a:defRPr>
            </a:lvl2pPr>
            <a:lvl3pPr marL="1143000" indent="-228600" eaLnBrk="0" hangingPunct="0">
              <a:defRPr kumimoji="1" sz="2400" b="1">
                <a:solidFill>
                  <a:schemeClr val="tx2"/>
                </a:solidFill>
                <a:latin typeface="Times New Roman" pitchFamily="18" charset="0"/>
                <a:ea typeface="ＭＳ Ｐゴシック" pitchFamily="50" charset="-128"/>
              </a:defRPr>
            </a:lvl3pPr>
            <a:lvl4pPr marL="1600200" indent="-228600" eaLnBrk="0" hangingPunct="0">
              <a:defRPr kumimoji="1" sz="2400" b="1">
                <a:solidFill>
                  <a:schemeClr val="tx2"/>
                </a:solidFill>
                <a:latin typeface="Times New Roman" pitchFamily="18" charset="0"/>
                <a:ea typeface="ＭＳ Ｐゴシック" pitchFamily="50" charset="-128"/>
              </a:defRPr>
            </a:lvl4pPr>
            <a:lvl5pPr marL="2057400" indent="-228600" eaLnBrk="0" hangingPunct="0">
              <a:defRPr kumimoji="1" sz="2400" b="1">
                <a:solidFill>
                  <a:schemeClr val="tx2"/>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b="1">
                <a:solidFill>
                  <a:schemeClr val="tx2"/>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b="1">
                <a:solidFill>
                  <a:schemeClr val="tx2"/>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b="1">
                <a:solidFill>
                  <a:schemeClr val="tx2"/>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b="1">
                <a:solidFill>
                  <a:schemeClr val="tx2"/>
                </a:solidFill>
                <a:latin typeface="Times New Roman" pitchFamily="18" charset="0"/>
                <a:ea typeface="ＭＳ Ｐゴシック" pitchFamily="50" charset="-128"/>
              </a:defRPr>
            </a:lvl9pPr>
          </a:lstStyle>
          <a:p>
            <a:endParaRPr lang="en-US" altLang="ja-JP" sz="1000" b="0" dirty="0">
              <a:latin typeface="BIZ UDPゴシック" panose="020B0400000000000000" pitchFamily="50" charset="-128"/>
              <a:ea typeface="BIZ UDPゴシック" panose="020B0400000000000000" pitchFamily="50" charset="-128"/>
              <a:cs typeface="Meiryo UI" pitchFamily="50" charset="-128"/>
            </a:endParaRPr>
          </a:p>
          <a:p>
            <a:r>
              <a:rPr lang="ja-JP" altLang="en-US" b="0" dirty="0">
                <a:solidFill>
                  <a:schemeClr val="tx1"/>
                </a:solidFill>
                <a:latin typeface="BIZ UDPゴシック" panose="020B0400000000000000" pitchFamily="50" charset="-128"/>
                <a:ea typeface="BIZ UDPゴシック" panose="020B0400000000000000" pitchFamily="50" charset="-128"/>
                <a:cs typeface="Meiryo UI" pitchFamily="50" charset="-128"/>
              </a:rPr>
              <a:t> </a:t>
            </a:r>
            <a:endParaRPr lang="en-US" altLang="ja-JP" b="0" dirty="0">
              <a:solidFill>
                <a:schemeClr val="tx1"/>
              </a:solidFill>
              <a:latin typeface="BIZ UDPゴシック" panose="020B0400000000000000" pitchFamily="50" charset="-128"/>
              <a:ea typeface="BIZ UDPゴシック" panose="020B0400000000000000" pitchFamily="50" charset="-128"/>
              <a:cs typeface="Meiryo UI" pitchFamily="50" charset="-128"/>
            </a:endParaRPr>
          </a:p>
          <a:p>
            <a:r>
              <a:rPr lang="ja-JP" altLang="en-US" sz="2400" b="1" u="sng"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＜民間資金活用型</a:t>
            </a:r>
            <a:r>
              <a:rPr lang="en-US" altLang="ja-JP" sz="2400" b="1" u="sng"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ESCO</a:t>
            </a:r>
            <a:r>
              <a:rPr lang="ja-JP" altLang="en-US" sz="2400" b="1" u="sng"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事業＞</a:t>
            </a:r>
            <a:endParaRPr lang="en-US" altLang="ja-JP" dirty="0">
              <a:solidFill>
                <a:schemeClr val="tx1"/>
              </a:solidFill>
              <a:latin typeface="BIZ UDPゴシック" panose="020B0400000000000000" pitchFamily="50" charset="-128"/>
              <a:ea typeface="BIZ UDPゴシック" panose="020B0400000000000000" pitchFamily="50" charset="-128"/>
              <a:cs typeface="Meiryo UI" pitchFamily="50" charset="-128"/>
            </a:endParaRPr>
          </a:p>
          <a:p>
            <a:r>
              <a:rPr lang="ja-JP" altLang="en-US" sz="2400" b="1" u="sng"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（一部　設備更新型</a:t>
            </a:r>
            <a:r>
              <a:rPr lang="en-US" altLang="ja-JP" sz="2400" b="1" u="sng"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ESCO</a:t>
            </a:r>
            <a:r>
              <a:rPr lang="ja-JP" altLang="en-US" sz="2400" b="1" u="sng"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事業）</a:t>
            </a:r>
            <a:endParaRPr lang="en-US" altLang="ja-JP" dirty="0">
              <a:solidFill>
                <a:schemeClr val="tx1"/>
              </a:solidFill>
              <a:latin typeface="BIZ UDPゴシック" panose="020B0400000000000000" pitchFamily="50" charset="-128"/>
              <a:ea typeface="BIZ UDPゴシック" panose="020B0400000000000000" pitchFamily="50" charset="-128"/>
              <a:cs typeface="Meiryo UI" pitchFamily="50" charset="-128"/>
            </a:endParaRPr>
          </a:p>
          <a:p>
            <a:pPr>
              <a:spcBef>
                <a:spcPts val="1200"/>
              </a:spcBef>
            </a:pPr>
            <a:endParaRPr lang="en-US" altLang="ja-JP" dirty="0">
              <a:solidFill>
                <a:schemeClr val="tx1"/>
              </a:solidFill>
              <a:latin typeface="BIZ UDPゴシック" panose="020B0400000000000000" pitchFamily="50" charset="-128"/>
              <a:ea typeface="BIZ UDPゴシック" panose="020B0400000000000000" pitchFamily="50" charset="-128"/>
              <a:cs typeface="Meiryo UI" pitchFamily="50" charset="-128"/>
            </a:endParaRPr>
          </a:p>
          <a:p>
            <a:pPr>
              <a:spcBef>
                <a:spcPts val="1200"/>
              </a:spcBef>
            </a:pPr>
            <a:endParaRPr lang="en-US" altLang="ja-JP" dirty="0">
              <a:solidFill>
                <a:schemeClr val="tx1"/>
              </a:solidFill>
              <a:latin typeface="BIZ UDPゴシック" panose="020B0400000000000000" pitchFamily="50" charset="-128"/>
              <a:ea typeface="BIZ UDPゴシック" panose="020B0400000000000000" pitchFamily="50" charset="-128"/>
              <a:cs typeface="Meiryo UI" pitchFamily="50" charset="-128"/>
            </a:endParaRPr>
          </a:p>
          <a:p>
            <a:pPr algn="ctr">
              <a:spcBef>
                <a:spcPts val="1200"/>
              </a:spcBef>
            </a:pPr>
            <a:r>
              <a:rPr lang="zh-CN" altLang="en-US" dirty="0">
                <a:solidFill>
                  <a:schemeClr val="tx1"/>
                </a:solidFill>
                <a:latin typeface="BIZ UDPゴシック" panose="020B0400000000000000" pitchFamily="50" charset="-128"/>
                <a:ea typeface="BIZ UDPゴシック" panose="020B0400000000000000" pitchFamily="50" charset="-128"/>
                <a:cs typeface="Meiryo UI" pitchFamily="50" charset="-128"/>
              </a:rPr>
              <a:t>大阪府立</a:t>
            </a:r>
            <a:r>
              <a:rPr lang="ja-JP" altLang="en-US" dirty="0">
                <a:solidFill>
                  <a:schemeClr val="tx1"/>
                </a:solidFill>
                <a:latin typeface="BIZ UDPゴシック" panose="020B0400000000000000" pitchFamily="50" charset="-128"/>
                <a:ea typeface="BIZ UDPゴシック" panose="020B0400000000000000" pitchFamily="50" charset="-128"/>
                <a:cs typeface="Meiryo UI" pitchFamily="50" charset="-128"/>
              </a:rPr>
              <a:t>阿倍野</a:t>
            </a:r>
            <a:r>
              <a:rPr lang="zh-CN" altLang="en-US" dirty="0">
                <a:solidFill>
                  <a:schemeClr val="tx1"/>
                </a:solidFill>
                <a:latin typeface="BIZ UDPゴシック" panose="020B0400000000000000" pitchFamily="50" charset="-128"/>
                <a:ea typeface="BIZ UDPゴシック" panose="020B0400000000000000" pitchFamily="50" charset="-128"/>
                <a:cs typeface="Meiryo UI" pitchFamily="50" charset="-128"/>
              </a:rPr>
              <a:t>高等学校外</a:t>
            </a:r>
            <a:r>
              <a:rPr lang="en-US" altLang="ja-JP" dirty="0">
                <a:solidFill>
                  <a:schemeClr val="tx1"/>
                </a:solidFill>
                <a:latin typeface="BIZ UDPゴシック" panose="020B0400000000000000" pitchFamily="50" charset="-128"/>
                <a:ea typeface="BIZ UDPゴシック" panose="020B0400000000000000" pitchFamily="50" charset="-128"/>
                <a:cs typeface="Meiryo UI" pitchFamily="50" charset="-128"/>
              </a:rPr>
              <a:t>29</a:t>
            </a:r>
            <a:r>
              <a:rPr lang="zh-CN" altLang="en-US" dirty="0">
                <a:solidFill>
                  <a:schemeClr val="tx1"/>
                </a:solidFill>
                <a:latin typeface="BIZ UDPゴシック" panose="020B0400000000000000" pitchFamily="50" charset="-128"/>
                <a:ea typeface="BIZ UDPゴシック" panose="020B0400000000000000" pitchFamily="50" charset="-128"/>
                <a:cs typeface="Meiryo UI" pitchFamily="50" charset="-128"/>
              </a:rPr>
              <a:t>件</a:t>
            </a:r>
            <a:r>
              <a:rPr lang="en-US" altLang="zh-TW" dirty="0">
                <a:solidFill>
                  <a:schemeClr val="tx1"/>
                </a:solidFill>
                <a:latin typeface="BIZ UDPゴシック" panose="020B0400000000000000" pitchFamily="50" charset="-128"/>
                <a:ea typeface="BIZ UDPゴシック" panose="020B0400000000000000" pitchFamily="50" charset="-128"/>
                <a:cs typeface="Meiryo UI" pitchFamily="50" charset="-128"/>
              </a:rPr>
              <a:t>ESCO</a:t>
            </a:r>
            <a:r>
              <a:rPr lang="zh-TW" altLang="en-US" dirty="0">
                <a:solidFill>
                  <a:schemeClr val="tx1"/>
                </a:solidFill>
                <a:latin typeface="BIZ UDPゴシック" panose="020B0400000000000000" pitchFamily="50" charset="-128"/>
                <a:ea typeface="BIZ UDPゴシック" panose="020B0400000000000000" pitchFamily="50" charset="-128"/>
                <a:cs typeface="Meiryo UI" pitchFamily="50" charset="-128"/>
              </a:rPr>
              <a:t>事業</a:t>
            </a:r>
            <a:endParaRPr lang="en-US" altLang="zh-TW" sz="1600" dirty="0">
              <a:solidFill>
                <a:schemeClr val="tx1"/>
              </a:solidFill>
              <a:latin typeface="BIZ UDPゴシック" panose="020B0400000000000000" pitchFamily="50" charset="-128"/>
              <a:ea typeface="BIZ UDPゴシック" panose="020B0400000000000000" pitchFamily="50" charset="-128"/>
              <a:cs typeface="Meiryo UI" pitchFamily="50" charset="-128"/>
            </a:endParaRPr>
          </a:p>
          <a:p>
            <a:pPr>
              <a:spcBef>
                <a:spcPts val="1200"/>
              </a:spcBef>
            </a:pPr>
            <a:endParaRPr lang="en-US" altLang="ja-JP" dirty="0">
              <a:solidFill>
                <a:schemeClr val="tx1"/>
              </a:solidFill>
              <a:latin typeface="BIZ UDPゴシック" panose="020B0400000000000000" pitchFamily="50" charset="-128"/>
              <a:ea typeface="BIZ UDPゴシック" panose="020B0400000000000000" pitchFamily="50" charset="-128"/>
              <a:cs typeface="Meiryo UI" pitchFamily="50" charset="-128"/>
            </a:endParaRPr>
          </a:p>
          <a:p>
            <a:pPr>
              <a:spcBef>
                <a:spcPts val="1200"/>
              </a:spcBef>
            </a:pPr>
            <a:endParaRPr lang="en-US" altLang="ja-JP" dirty="0">
              <a:solidFill>
                <a:schemeClr val="tx1"/>
              </a:solidFill>
              <a:latin typeface="BIZ UDPゴシック" panose="020B0400000000000000" pitchFamily="50" charset="-128"/>
              <a:ea typeface="BIZ UDPゴシック" panose="020B0400000000000000" pitchFamily="50" charset="-128"/>
              <a:cs typeface="Meiryo UI" pitchFamily="50" charset="-128"/>
            </a:endParaRPr>
          </a:p>
          <a:p>
            <a:r>
              <a:rPr lang="ja-JP" altLang="en-US" sz="2400" b="1" kern="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2400" b="1"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a:t>
            </a:r>
            <a:endParaRPr lang="en-US" altLang="ja-JP" dirty="0">
              <a:solidFill>
                <a:schemeClr val="tx1"/>
              </a:solidFill>
              <a:latin typeface="BIZ UDPゴシック" panose="020B0400000000000000" pitchFamily="50" charset="-128"/>
              <a:ea typeface="BIZ UDPゴシック" panose="020B0400000000000000" pitchFamily="50" charset="-128"/>
              <a:cs typeface="Meiryo UI" pitchFamily="50" charset="-128"/>
            </a:endParaRPr>
          </a:p>
        </p:txBody>
      </p:sp>
      <p:sp>
        <p:nvSpPr>
          <p:cNvPr id="8" name="サブタイトル 2"/>
          <p:cNvSpPr txBox="1">
            <a:spLocks/>
          </p:cNvSpPr>
          <p:nvPr/>
        </p:nvSpPr>
        <p:spPr bwMode="auto">
          <a:xfrm>
            <a:off x="160963" y="706711"/>
            <a:ext cx="4050790" cy="494176"/>
          </a:xfrm>
          <a:prstGeom prst="rect">
            <a:avLst/>
          </a:prstGeom>
          <a:solidFill>
            <a:schemeClr val="accent1"/>
          </a:solidFill>
          <a:ln w="19050">
            <a:solidFill>
              <a:schemeClr val="tx2"/>
            </a:solidFill>
            <a:miter lim="800000"/>
            <a:headEnd/>
            <a:tailEnd/>
          </a:ln>
          <a:effectLst/>
        </p:spPr>
        <p:txBody>
          <a:bodyPr wrap="square" lIns="180000" tIns="108000" rIns="180000" bIns="180000"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ctr">
              <a:buNone/>
              <a:tabLst>
                <a:tab pos="4749800" algn="l"/>
              </a:tabLst>
              <a:defRPr/>
            </a:pPr>
            <a:r>
              <a:rPr kumimoji="0" lang="ja-JP" altLang="en-US" sz="2400" b="1" kern="0" dirty="0">
                <a:solidFill>
                  <a:prstClr val="white"/>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メイリオ" pitchFamily="50" charset="-128"/>
              </a:rPr>
              <a:t>令和８年度の事業化施設</a:t>
            </a:r>
          </a:p>
        </p:txBody>
      </p:sp>
    </p:spTree>
    <p:extLst>
      <p:ext uri="{BB962C8B-B14F-4D97-AF65-F5344CB8AC3E}">
        <p14:creationId xmlns:p14="http://schemas.microsoft.com/office/powerpoint/2010/main" val="1860208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直線コネクタ 22"/>
          <p:cNvCxnSpPr/>
          <p:nvPr/>
        </p:nvCxnSpPr>
        <p:spPr>
          <a:xfrm>
            <a:off x="4427984" y="1233889"/>
            <a:ext cx="0" cy="5472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1" name="サブタイトル 2"/>
          <p:cNvSpPr txBox="1">
            <a:spLocks/>
          </p:cNvSpPr>
          <p:nvPr/>
        </p:nvSpPr>
        <p:spPr bwMode="auto">
          <a:xfrm>
            <a:off x="124526" y="1268760"/>
            <a:ext cx="4231450" cy="360040"/>
          </a:xfrm>
          <a:prstGeom prst="rect">
            <a:avLst/>
          </a:prstGeom>
          <a:solidFill>
            <a:schemeClr val="accent1"/>
          </a:solidFill>
          <a:ln w="19050">
            <a:solidFill>
              <a:schemeClr val="tx2"/>
            </a:solidFill>
            <a:miter lim="800000"/>
            <a:headEnd/>
            <a:tailEnd/>
          </a:ln>
          <a:effectLst/>
        </p:spPr>
        <p:txBody>
          <a:bodyPr wrap="square" lIns="0" tIns="0" rIns="0" bIns="0"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ctr">
              <a:spcBef>
                <a:spcPts val="0"/>
              </a:spcBef>
              <a:buNone/>
              <a:tabLst>
                <a:tab pos="4749800" algn="l"/>
              </a:tabLst>
              <a:defRPr/>
            </a:pPr>
            <a:r>
              <a:rPr kumimoji="0" lang="ja-JP" altLang="en-US" sz="1800" b="1" kern="0" dirty="0">
                <a:solidFill>
                  <a:prstClr val="white"/>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メイリオ" pitchFamily="50" charset="-128"/>
              </a:rPr>
              <a:t> 大阪府立いちりつ高等学校</a:t>
            </a:r>
          </a:p>
        </p:txBody>
      </p:sp>
      <p:sp>
        <p:nvSpPr>
          <p:cNvPr id="32" name="正方形/長方形 31"/>
          <p:cNvSpPr/>
          <p:nvPr/>
        </p:nvSpPr>
        <p:spPr>
          <a:xfrm>
            <a:off x="167880" y="1733034"/>
            <a:ext cx="4332111" cy="3123932"/>
          </a:xfrm>
          <a:prstGeom prst="rect">
            <a:avLst/>
          </a:prstGeom>
        </p:spPr>
        <p:txBody>
          <a:bodyPr wrap="square">
            <a:spAutoFit/>
          </a:bodyPr>
          <a:lstStyle/>
          <a:p>
            <a:endParaRPr lang="en-US" altLang="ja-JP" sz="1400" dirty="0">
              <a:latin typeface="BIZ UDPゴシック" panose="020B0400000000000000" pitchFamily="50" charset="-128"/>
              <a:ea typeface="BIZ UDPゴシック" panose="020B0400000000000000" pitchFamily="50" charset="-128"/>
              <a:cs typeface="Meiryo UI" pitchFamily="50" charset="-128"/>
            </a:endParaRPr>
          </a:p>
          <a:p>
            <a:endParaRPr lang="en-US" altLang="ja-JP" sz="1400" dirty="0">
              <a:latin typeface="BIZ UDPゴシック" panose="020B0400000000000000" pitchFamily="50" charset="-128"/>
              <a:ea typeface="BIZ UDPゴシック" panose="020B0400000000000000" pitchFamily="50" charset="-128"/>
              <a:cs typeface="Meiryo UI" pitchFamily="50" charset="-128"/>
            </a:endParaRPr>
          </a:p>
          <a:p>
            <a:endParaRPr lang="en-US" altLang="ja-JP" sz="1400" dirty="0">
              <a:latin typeface="BIZ UDPゴシック" panose="020B0400000000000000" pitchFamily="50" charset="-128"/>
              <a:ea typeface="BIZ UDPゴシック" panose="020B0400000000000000" pitchFamily="50" charset="-128"/>
              <a:cs typeface="Meiryo UI" pitchFamily="50" charset="-128"/>
            </a:endParaRPr>
          </a:p>
          <a:p>
            <a:r>
              <a:rPr lang="en-US" altLang="ja-JP" sz="1400" dirty="0">
                <a:latin typeface="BIZ UDPゴシック" panose="020B0400000000000000" pitchFamily="50" charset="-128"/>
                <a:ea typeface="BIZ UDPゴシック" panose="020B0400000000000000" pitchFamily="50" charset="-128"/>
                <a:cs typeface="Meiryo UI" pitchFamily="50" charset="-128"/>
              </a:rPr>
              <a:t>【</a:t>
            </a:r>
            <a:r>
              <a:rPr lang="ja-JP" altLang="en-US" sz="1400" dirty="0">
                <a:latin typeface="BIZ UDPゴシック" panose="020B0400000000000000" pitchFamily="50" charset="-128"/>
                <a:ea typeface="BIZ UDPゴシック" panose="020B0400000000000000" pitchFamily="50" charset="-128"/>
                <a:cs typeface="Meiryo UI" pitchFamily="50" charset="-128"/>
              </a:rPr>
              <a:t>所在地</a:t>
            </a:r>
            <a:r>
              <a:rPr lang="en-US" altLang="ja-JP" sz="1400" dirty="0">
                <a:latin typeface="BIZ UDPゴシック" panose="020B0400000000000000" pitchFamily="50" charset="-128"/>
                <a:ea typeface="BIZ UDPゴシック" panose="020B0400000000000000" pitchFamily="50" charset="-128"/>
                <a:cs typeface="Meiryo UI" pitchFamily="50" charset="-128"/>
              </a:rPr>
              <a:t>】</a:t>
            </a:r>
            <a:r>
              <a:rPr lang="ja-JP" altLang="en-US" sz="1400" dirty="0">
                <a:latin typeface="BIZ UDPゴシック" panose="020B0400000000000000" pitchFamily="50" charset="-128"/>
                <a:ea typeface="BIZ UDPゴシック" panose="020B0400000000000000" pitchFamily="50" charset="-128"/>
                <a:cs typeface="Meiryo UI" pitchFamily="50" charset="-128"/>
              </a:rPr>
              <a:t>　</a:t>
            </a:r>
            <a:r>
              <a:rPr lang="zh-CN" altLang="en-US" sz="1400" dirty="0">
                <a:latin typeface="BIZ UDPゴシック" panose="020B0400000000000000" pitchFamily="50" charset="-128"/>
                <a:ea typeface="BIZ UDPゴシック" panose="020B0400000000000000" pitchFamily="50" charset="-128"/>
              </a:rPr>
              <a:t>枚方市北中振２丁目</a:t>
            </a:r>
            <a:endParaRPr lang="en-US" altLang="zh-CN" sz="1400" dirty="0">
              <a:latin typeface="BIZ UDPゴシック" panose="020B0400000000000000" pitchFamily="50" charset="-128"/>
              <a:ea typeface="BIZ UDPゴシック" panose="020B0400000000000000" pitchFamily="50" charset="-128"/>
            </a:endParaRPr>
          </a:p>
          <a:p>
            <a:endParaRPr lang="en-US" altLang="ja-JP" sz="1400" dirty="0">
              <a:latin typeface="BIZ UDPゴシック" panose="020B0400000000000000" pitchFamily="50" charset="-128"/>
              <a:ea typeface="BIZ UDPゴシック" panose="020B0400000000000000" pitchFamily="50" charset="-128"/>
              <a:cs typeface="Meiryo UI" pitchFamily="50" charset="-128"/>
            </a:endParaRPr>
          </a:p>
          <a:p>
            <a:r>
              <a:rPr lang="en-US" altLang="ja-JP" sz="1400" dirty="0">
                <a:latin typeface="BIZ UDPゴシック" panose="020B0400000000000000" pitchFamily="50" charset="-128"/>
                <a:ea typeface="BIZ UDPゴシック" panose="020B0400000000000000" pitchFamily="50" charset="-128"/>
                <a:cs typeface="Meiryo UI" pitchFamily="50" charset="-128"/>
              </a:rPr>
              <a:t>【</a:t>
            </a:r>
            <a:r>
              <a:rPr lang="ja-JP" altLang="en-US" sz="1400" dirty="0">
                <a:latin typeface="BIZ UDPゴシック" panose="020B0400000000000000" pitchFamily="50" charset="-128"/>
                <a:ea typeface="BIZ UDPゴシック" panose="020B0400000000000000" pitchFamily="50" charset="-128"/>
                <a:cs typeface="Meiryo UI" pitchFamily="50" charset="-128"/>
              </a:rPr>
              <a:t>施設概要</a:t>
            </a:r>
            <a:r>
              <a:rPr lang="en-US" altLang="ja-JP" sz="1400" dirty="0">
                <a:latin typeface="BIZ UDPゴシック" panose="020B0400000000000000" pitchFamily="50" charset="-128"/>
                <a:ea typeface="BIZ UDPゴシック" panose="020B0400000000000000" pitchFamily="50" charset="-128"/>
                <a:cs typeface="Meiryo UI" pitchFamily="50" charset="-128"/>
              </a:rPr>
              <a:t>】</a:t>
            </a:r>
          </a:p>
          <a:p>
            <a:r>
              <a:rPr lang="ja-JP" altLang="en-US" sz="1400" dirty="0">
                <a:latin typeface="BIZ UDPゴシック" panose="020B0400000000000000" pitchFamily="50" charset="-128"/>
                <a:ea typeface="BIZ UDPゴシック" panose="020B0400000000000000" pitchFamily="50" charset="-128"/>
                <a:cs typeface="Meiryo UI" pitchFamily="50" charset="-128"/>
              </a:rPr>
              <a:t>　建　 年：昭和３３年他</a:t>
            </a:r>
            <a:endParaRPr lang="en-US" altLang="ja-JP" sz="1400" dirty="0">
              <a:latin typeface="BIZ UDPゴシック" panose="020B0400000000000000" pitchFamily="50" charset="-128"/>
              <a:ea typeface="BIZ UDPゴシック" panose="020B0400000000000000" pitchFamily="50" charset="-128"/>
              <a:cs typeface="Meiryo UI" pitchFamily="50" charset="-128"/>
            </a:endParaRPr>
          </a:p>
          <a:p>
            <a:r>
              <a:rPr lang="ja-JP" altLang="en-US" sz="1400" dirty="0">
                <a:latin typeface="BIZ UDPゴシック" panose="020B0400000000000000" pitchFamily="50" charset="-128"/>
                <a:ea typeface="BIZ UDPゴシック" panose="020B0400000000000000" pitchFamily="50" charset="-128"/>
                <a:cs typeface="Meiryo UI" pitchFamily="50" charset="-128"/>
              </a:rPr>
              <a:t>　延面積：</a:t>
            </a:r>
            <a:r>
              <a:rPr lang="en-US" altLang="ja-JP" sz="1400" dirty="0">
                <a:latin typeface="BIZ UDPゴシック" panose="020B0400000000000000" pitchFamily="50" charset="-128"/>
                <a:ea typeface="BIZ UDPゴシック" panose="020B0400000000000000" pitchFamily="50" charset="-128"/>
                <a:cs typeface="Meiryo UI" pitchFamily="50" charset="-128"/>
              </a:rPr>
              <a:t>10957.42 </a:t>
            </a:r>
            <a:r>
              <a:rPr lang="ja-JP" altLang="en-US" sz="1400" dirty="0">
                <a:latin typeface="BIZ UDPゴシック" panose="020B0400000000000000" pitchFamily="50" charset="-128"/>
                <a:ea typeface="BIZ UDPゴシック" panose="020B0400000000000000" pitchFamily="50" charset="-128"/>
                <a:cs typeface="Meiryo UI" pitchFamily="50" charset="-128"/>
              </a:rPr>
              <a:t>平方メートル　（敷地内合計）</a:t>
            </a:r>
            <a:endParaRPr lang="en-US" altLang="ja-JP" sz="1400" dirty="0">
              <a:latin typeface="BIZ UDPゴシック" panose="020B0400000000000000" pitchFamily="50" charset="-128"/>
              <a:ea typeface="BIZ UDPゴシック" panose="020B0400000000000000" pitchFamily="50" charset="-128"/>
              <a:cs typeface="Meiryo UI" pitchFamily="50" charset="-128"/>
            </a:endParaRPr>
          </a:p>
          <a:p>
            <a:r>
              <a:rPr lang="ja-JP" altLang="en-US" sz="1400" dirty="0">
                <a:latin typeface="BIZ UDPゴシック" panose="020B0400000000000000" pitchFamily="50" charset="-128"/>
                <a:ea typeface="BIZ UDPゴシック" panose="020B0400000000000000" pitchFamily="50" charset="-128"/>
                <a:cs typeface="Meiryo UI" pitchFamily="50" charset="-128"/>
              </a:rPr>
              <a:t>　構　 造：</a:t>
            </a:r>
            <a:r>
              <a:rPr lang="en-US" altLang="zh-TW" sz="1400" dirty="0">
                <a:latin typeface="BIZ UDPゴシック" panose="020B0400000000000000" pitchFamily="50" charset="-128"/>
                <a:ea typeface="BIZ UDPゴシック" panose="020B0400000000000000" pitchFamily="50" charset="-128"/>
                <a:cs typeface="Meiryo UI" pitchFamily="50" charset="-128"/>
              </a:rPr>
              <a:t>RC</a:t>
            </a:r>
            <a:r>
              <a:rPr lang="zh-TW" altLang="en-US" sz="1400" dirty="0">
                <a:latin typeface="BIZ UDPゴシック" panose="020B0400000000000000" pitchFamily="50" charset="-128"/>
                <a:ea typeface="BIZ UDPゴシック" panose="020B0400000000000000" pitchFamily="50" charset="-128"/>
                <a:cs typeface="Meiryo UI" pitchFamily="50" charset="-128"/>
              </a:rPr>
              <a:t>造／地上</a:t>
            </a:r>
            <a:r>
              <a:rPr lang="ja-JP" altLang="en-US" sz="1400" dirty="0">
                <a:latin typeface="BIZ UDPゴシック" panose="020B0400000000000000" pitchFamily="50" charset="-128"/>
                <a:ea typeface="BIZ UDPゴシック" panose="020B0400000000000000" pitchFamily="50" charset="-128"/>
                <a:cs typeface="Meiryo UI" pitchFamily="50" charset="-128"/>
              </a:rPr>
              <a:t>３</a:t>
            </a:r>
            <a:r>
              <a:rPr lang="zh-TW" altLang="en-US" sz="1400" dirty="0">
                <a:latin typeface="BIZ UDPゴシック" panose="020B0400000000000000" pitchFamily="50" charset="-128"/>
                <a:ea typeface="BIZ UDPゴシック" panose="020B0400000000000000" pitchFamily="50" charset="-128"/>
                <a:cs typeface="Meiryo UI" pitchFamily="50" charset="-128"/>
              </a:rPr>
              <a:t>階　他</a:t>
            </a:r>
            <a:endParaRPr lang="en-US" altLang="zh-TW" sz="1400" dirty="0">
              <a:latin typeface="BIZ UDPゴシック" panose="020B0400000000000000" pitchFamily="50" charset="-128"/>
              <a:ea typeface="BIZ UDPゴシック" panose="020B0400000000000000" pitchFamily="50" charset="-128"/>
              <a:cs typeface="Meiryo UI" pitchFamily="50" charset="-128"/>
            </a:endParaRPr>
          </a:p>
          <a:p>
            <a:pPr>
              <a:spcBef>
                <a:spcPts val="600"/>
              </a:spcBef>
            </a:pPr>
            <a:r>
              <a:rPr lang="ja-JP" altLang="en-US" sz="1400" dirty="0">
                <a:latin typeface="BIZ UDPゴシック" panose="020B0400000000000000" pitchFamily="50" charset="-128"/>
                <a:ea typeface="BIZ UDPゴシック" panose="020B0400000000000000" pitchFamily="50" charset="-128"/>
                <a:cs typeface="Meiryo UI" pitchFamily="50" charset="-128"/>
              </a:rPr>
              <a:t>　光熱水費：約</a:t>
            </a:r>
            <a:r>
              <a:rPr lang="en-US" altLang="ja-JP" sz="1400" dirty="0">
                <a:latin typeface="BIZ UDPゴシック" panose="020B0400000000000000" pitchFamily="50" charset="-128"/>
                <a:ea typeface="BIZ UDPゴシック" panose="020B0400000000000000" pitchFamily="50" charset="-128"/>
                <a:cs typeface="Meiryo UI" pitchFamily="50" charset="-128"/>
              </a:rPr>
              <a:t>2,002</a:t>
            </a:r>
            <a:r>
              <a:rPr lang="ja-JP" altLang="en-US" sz="1400" dirty="0">
                <a:latin typeface="BIZ UDPゴシック" panose="020B0400000000000000" pitchFamily="50" charset="-128"/>
                <a:ea typeface="BIZ UDPゴシック" panose="020B0400000000000000" pitchFamily="50" charset="-128"/>
                <a:cs typeface="Meiryo UI" pitchFamily="50" charset="-128"/>
              </a:rPr>
              <a:t>万円</a:t>
            </a:r>
            <a:r>
              <a:rPr lang="en-US" altLang="ja-JP" sz="1400" dirty="0">
                <a:latin typeface="BIZ UDPゴシック" panose="020B0400000000000000" pitchFamily="50" charset="-128"/>
                <a:ea typeface="BIZ UDPゴシック" panose="020B0400000000000000" pitchFamily="50" charset="-128"/>
                <a:cs typeface="Meiryo UI" pitchFamily="50" charset="-128"/>
              </a:rPr>
              <a:t>/</a:t>
            </a:r>
            <a:r>
              <a:rPr lang="ja-JP" altLang="en-US" sz="1400" dirty="0">
                <a:latin typeface="BIZ UDPゴシック" panose="020B0400000000000000" pitchFamily="50" charset="-128"/>
                <a:ea typeface="BIZ UDPゴシック" panose="020B0400000000000000" pitchFamily="50" charset="-128"/>
                <a:cs typeface="Meiryo UI" pitchFamily="50" charset="-128"/>
              </a:rPr>
              <a:t>年</a:t>
            </a:r>
            <a:r>
              <a:rPr lang="en-US" altLang="ja-JP" sz="1400" dirty="0">
                <a:latin typeface="BIZ UDPゴシック" panose="020B0400000000000000" pitchFamily="50" charset="-128"/>
                <a:ea typeface="BIZ UDPゴシック" panose="020B0400000000000000" pitchFamily="50" charset="-128"/>
                <a:cs typeface="Meiryo UI" pitchFamily="50" charset="-128"/>
              </a:rPr>
              <a:t>(R</a:t>
            </a:r>
            <a:r>
              <a:rPr lang="ja-JP" altLang="en-US" sz="1400" dirty="0">
                <a:latin typeface="BIZ UDPゴシック" panose="020B0400000000000000" pitchFamily="50" charset="-128"/>
                <a:ea typeface="BIZ UDPゴシック" panose="020B0400000000000000" pitchFamily="50" charset="-128"/>
                <a:cs typeface="Meiryo UI" pitchFamily="50" charset="-128"/>
              </a:rPr>
              <a:t>７</a:t>
            </a:r>
            <a:r>
              <a:rPr lang="en-US" altLang="ja-JP" sz="1400" dirty="0">
                <a:latin typeface="BIZ UDPゴシック" panose="020B0400000000000000" pitchFamily="50" charset="-128"/>
                <a:ea typeface="BIZ UDPゴシック" panose="020B0400000000000000" pitchFamily="50" charset="-128"/>
                <a:cs typeface="Meiryo UI" pitchFamily="50" charset="-128"/>
              </a:rPr>
              <a:t>) </a:t>
            </a:r>
          </a:p>
          <a:p>
            <a:pPr>
              <a:spcBef>
                <a:spcPts val="1200"/>
              </a:spcBef>
            </a:pPr>
            <a:r>
              <a:rPr lang="en-US" altLang="ja-JP" sz="1400" dirty="0">
                <a:latin typeface="BIZ UDPゴシック" panose="020B0400000000000000" pitchFamily="50" charset="-128"/>
                <a:ea typeface="BIZ UDPゴシック" panose="020B0400000000000000" pitchFamily="50" charset="-128"/>
                <a:cs typeface="Meiryo UI" pitchFamily="50" charset="-128"/>
              </a:rPr>
              <a:t>【</a:t>
            </a:r>
            <a:r>
              <a:rPr lang="ja-JP" altLang="en-US" sz="1400" dirty="0">
                <a:latin typeface="BIZ UDPゴシック" panose="020B0400000000000000" pitchFamily="50" charset="-128"/>
                <a:ea typeface="BIZ UDPゴシック" panose="020B0400000000000000" pitchFamily="50" charset="-128"/>
                <a:cs typeface="Meiryo UI" pitchFamily="50" charset="-128"/>
              </a:rPr>
              <a:t>設備概要</a:t>
            </a:r>
            <a:r>
              <a:rPr lang="en-US" altLang="ja-JP" sz="1400" dirty="0">
                <a:latin typeface="BIZ UDPゴシック" panose="020B0400000000000000" pitchFamily="50" charset="-128"/>
                <a:ea typeface="BIZ UDPゴシック" panose="020B0400000000000000" pitchFamily="50" charset="-128"/>
                <a:cs typeface="Meiryo UI" pitchFamily="50" charset="-128"/>
              </a:rPr>
              <a:t>】</a:t>
            </a:r>
          </a:p>
          <a:p>
            <a:r>
              <a:rPr lang="ja-JP" altLang="en-US" sz="1400" dirty="0">
                <a:latin typeface="BIZ UDPゴシック" panose="020B0400000000000000" pitchFamily="50" charset="-128"/>
                <a:ea typeface="BIZ UDPゴシック" panose="020B0400000000000000" pitchFamily="50" charset="-128"/>
                <a:cs typeface="Meiryo UI" pitchFamily="50" charset="-128"/>
              </a:rPr>
              <a:t>　空調：個別空調</a:t>
            </a:r>
            <a:r>
              <a:rPr lang="en-US" altLang="ja-JP" sz="1400" dirty="0">
                <a:latin typeface="BIZ UDPゴシック" panose="020B0400000000000000" pitchFamily="50" charset="-128"/>
                <a:ea typeface="BIZ UDPゴシック" panose="020B0400000000000000" pitchFamily="50" charset="-128"/>
                <a:cs typeface="Meiryo UI" pitchFamily="50" charset="-128"/>
              </a:rPr>
              <a:t>(GHP</a:t>
            </a:r>
            <a:r>
              <a:rPr lang="ja-JP" altLang="en-US" sz="1400" dirty="0">
                <a:latin typeface="BIZ UDPゴシック" panose="020B0400000000000000" pitchFamily="50" charset="-128"/>
                <a:ea typeface="BIZ UDPゴシック" panose="020B0400000000000000" pitchFamily="50" charset="-128"/>
                <a:cs typeface="Meiryo UI" pitchFamily="50" charset="-128"/>
              </a:rPr>
              <a:t>、</a:t>
            </a:r>
            <a:r>
              <a:rPr lang="en-US" altLang="ja-JP" sz="1400" dirty="0">
                <a:latin typeface="BIZ UDPゴシック" panose="020B0400000000000000" pitchFamily="50" charset="-128"/>
                <a:ea typeface="BIZ UDPゴシック" panose="020B0400000000000000" pitchFamily="50" charset="-128"/>
                <a:cs typeface="Meiryo UI" pitchFamily="50" charset="-128"/>
              </a:rPr>
              <a:t>EHP)</a:t>
            </a:r>
          </a:p>
          <a:p>
            <a:r>
              <a:rPr lang="ja-JP" altLang="en-US" sz="1400" dirty="0">
                <a:latin typeface="BIZ UDPゴシック" panose="020B0400000000000000" pitchFamily="50" charset="-128"/>
                <a:ea typeface="BIZ UDPゴシック" panose="020B0400000000000000" pitchFamily="50" charset="-128"/>
                <a:cs typeface="Meiryo UI" pitchFamily="50" charset="-128"/>
              </a:rPr>
              <a:t>　照明：蛍光灯（一部</a:t>
            </a:r>
            <a:r>
              <a:rPr lang="en-US" altLang="ja-JP" sz="1400" dirty="0">
                <a:latin typeface="BIZ UDPゴシック" panose="020B0400000000000000" pitchFamily="50" charset="-128"/>
                <a:ea typeface="BIZ UDPゴシック" panose="020B0400000000000000" pitchFamily="50" charset="-128"/>
                <a:cs typeface="Meiryo UI" pitchFamily="50" charset="-128"/>
              </a:rPr>
              <a:t>LED</a:t>
            </a:r>
            <a:r>
              <a:rPr lang="ja-JP" altLang="en-US" sz="1400" dirty="0">
                <a:latin typeface="BIZ UDPゴシック" panose="020B0400000000000000" pitchFamily="50" charset="-128"/>
                <a:ea typeface="BIZ UDPゴシック" panose="020B0400000000000000" pitchFamily="50" charset="-128"/>
                <a:cs typeface="Meiryo UI" pitchFamily="50" charset="-128"/>
              </a:rPr>
              <a:t>）</a:t>
            </a:r>
            <a:endParaRPr lang="en-US" altLang="ja-JP" sz="1400" dirty="0">
              <a:latin typeface="BIZ UDPゴシック" panose="020B0400000000000000" pitchFamily="50" charset="-128"/>
              <a:ea typeface="BIZ UDPゴシック" panose="020B0400000000000000" pitchFamily="50" charset="-128"/>
              <a:cs typeface="Meiryo UI" pitchFamily="50" charset="-128"/>
            </a:endParaRPr>
          </a:p>
        </p:txBody>
      </p:sp>
      <p:sp>
        <p:nvSpPr>
          <p:cNvPr id="46" name="スライド番号プレースホルダー 1"/>
          <p:cNvSpPr>
            <a:spLocks noGrp="1"/>
          </p:cNvSpPr>
          <p:nvPr>
            <p:ph type="sldNum" sz="quarter" idx="12"/>
          </p:nvPr>
        </p:nvSpPr>
        <p:spPr>
          <a:xfrm>
            <a:off x="8174736" y="2272"/>
            <a:ext cx="762000" cy="365760"/>
          </a:xfrm>
        </p:spPr>
        <p:txBody>
          <a:bodyPr/>
          <a:lstStyle/>
          <a:p>
            <a:fld id="{6DBCCE75-96CE-4693-9D68-DB546D813132}" type="slidenum">
              <a:rPr kumimoji="1" lang="ja-JP" altLang="en-US" smtClean="0"/>
              <a:t>22</a:t>
            </a:fld>
            <a:endParaRPr kumimoji="1" lang="ja-JP" altLang="en-US" dirty="0"/>
          </a:p>
        </p:txBody>
      </p:sp>
      <p:sp>
        <p:nvSpPr>
          <p:cNvPr id="3" name="正方形/長方形 2"/>
          <p:cNvSpPr/>
          <p:nvPr/>
        </p:nvSpPr>
        <p:spPr>
          <a:xfrm>
            <a:off x="205239" y="803616"/>
            <a:ext cx="3605474" cy="400110"/>
          </a:xfrm>
          <a:prstGeom prst="rect">
            <a:avLst/>
          </a:prstGeom>
        </p:spPr>
        <p:txBody>
          <a:bodyPr wrap="none">
            <a:spAutoFit/>
          </a:bodyPr>
          <a:lstStyle/>
          <a:p>
            <a:r>
              <a:rPr lang="en-US" altLang="ja-JP" sz="2000" dirty="0">
                <a:latin typeface="BIZ UDPゴシック" panose="020B0400000000000000" pitchFamily="50" charset="-128"/>
                <a:ea typeface="BIZ UDPゴシック" panose="020B0400000000000000" pitchFamily="50" charset="-128"/>
                <a:cs typeface="Meiryo UI" pitchFamily="50" charset="-128"/>
              </a:rPr>
              <a:t>【</a:t>
            </a:r>
            <a:r>
              <a:rPr lang="ja-JP" altLang="en-US" sz="2000" dirty="0">
                <a:latin typeface="BIZ UDPゴシック" panose="020B0400000000000000" pitchFamily="50" charset="-128"/>
                <a:ea typeface="BIZ UDPゴシック" panose="020B0400000000000000" pitchFamily="50" charset="-128"/>
                <a:cs typeface="Meiryo UI" pitchFamily="50" charset="-128"/>
              </a:rPr>
              <a:t>所管課</a:t>
            </a:r>
            <a:r>
              <a:rPr lang="en-US" altLang="ja-JP" sz="2000" dirty="0">
                <a:latin typeface="BIZ UDPゴシック" panose="020B0400000000000000" pitchFamily="50" charset="-128"/>
                <a:ea typeface="BIZ UDPゴシック" panose="020B0400000000000000" pitchFamily="50" charset="-128"/>
                <a:cs typeface="Meiryo UI" pitchFamily="50" charset="-128"/>
              </a:rPr>
              <a:t>】</a:t>
            </a:r>
            <a:r>
              <a:rPr lang="ja-JP" altLang="en-US" sz="2000" dirty="0">
                <a:latin typeface="BIZ UDPゴシック" panose="020B0400000000000000" pitchFamily="50" charset="-128"/>
                <a:ea typeface="BIZ UDPゴシック" panose="020B0400000000000000" pitchFamily="50" charset="-128"/>
                <a:cs typeface="Meiryo UI" pitchFamily="50" charset="-128"/>
              </a:rPr>
              <a:t>　教育庁　施設財務課</a:t>
            </a:r>
            <a:endParaRPr lang="en-US" altLang="ja-JP" sz="2000" dirty="0">
              <a:latin typeface="BIZ UDPゴシック" panose="020B0400000000000000" pitchFamily="50" charset="-128"/>
              <a:ea typeface="BIZ UDPゴシック" panose="020B0400000000000000" pitchFamily="50" charset="-128"/>
              <a:cs typeface="Meiryo UI" pitchFamily="50" charset="-128"/>
            </a:endParaRPr>
          </a:p>
        </p:txBody>
      </p:sp>
      <p:sp>
        <p:nvSpPr>
          <p:cNvPr id="4" name="正方形/長方形 3"/>
          <p:cNvSpPr/>
          <p:nvPr/>
        </p:nvSpPr>
        <p:spPr>
          <a:xfrm>
            <a:off x="251861" y="332656"/>
            <a:ext cx="8424595" cy="461665"/>
          </a:xfrm>
          <a:prstGeom prst="rect">
            <a:avLst/>
          </a:prstGeom>
          <a:solidFill>
            <a:schemeClr val="bg2"/>
          </a:solidFill>
          <a:ln>
            <a:solidFill>
              <a:schemeClr val="tx1"/>
            </a:solidFill>
          </a:ln>
        </p:spPr>
        <p:txBody>
          <a:bodyPr wrap="square" anchor="ctr" anchorCtr="0">
            <a:spAutoFit/>
          </a:bodyPr>
          <a:lstStyle/>
          <a:p>
            <a:r>
              <a:rPr lang="ja-JP" altLang="en-US" sz="2400" dirty="0">
                <a:latin typeface="BIZ UDPゴシック" panose="020B0400000000000000" pitchFamily="50" charset="-128"/>
                <a:ea typeface="BIZ UDPゴシック" panose="020B0400000000000000" pitchFamily="50" charset="-128"/>
              </a:rPr>
              <a:t>府立学校（高等学校、支援学校）</a:t>
            </a:r>
          </a:p>
        </p:txBody>
      </p:sp>
      <p:sp>
        <p:nvSpPr>
          <p:cNvPr id="8" name="正方形/長方形 7">
            <a:extLst>
              <a:ext uri="{FF2B5EF4-FFF2-40B4-BE49-F238E27FC236}">
                <a16:creationId xmlns:a16="http://schemas.microsoft.com/office/drawing/2014/main" id="{5E26B30D-33F8-4D2F-B63B-A8DEC84C4E2A}"/>
              </a:ext>
            </a:extLst>
          </p:cNvPr>
          <p:cNvSpPr/>
          <p:nvPr/>
        </p:nvSpPr>
        <p:spPr>
          <a:xfrm>
            <a:off x="2516696" y="5486849"/>
            <a:ext cx="3822578" cy="1182511"/>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BIZ UDPゴシック" panose="020B0400000000000000" pitchFamily="50" charset="-128"/>
                <a:ea typeface="BIZ UDPゴシック" panose="020B0400000000000000" pitchFamily="50" charset="-128"/>
              </a:rPr>
              <a:t>当該</a:t>
            </a:r>
            <a:r>
              <a:rPr kumimoji="1" lang="en-US" altLang="ja-JP" b="1" dirty="0">
                <a:solidFill>
                  <a:schemeClr val="tx1"/>
                </a:solidFill>
                <a:latin typeface="BIZ UDPゴシック" panose="020B0400000000000000" pitchFamily="50" charset="-128"/>
                <a:ea typeface="BIZ UDPゴシック" panose="020B0400000000000000" pitchFamily="50" charset="-128"/>
              </a:rPr>
              <a:t>2</a:t>
            </a:r>
            <a:r>
              <a:rPr lang="ja-JP" altLang="en-US" b="1" dirty="0">
                <a:solidFill>
                  <a:schemeClr val="tx1"/>
                </a:solidFill>
                <a:latin typeface="BIZ UDPゴシック" panose="020B0400000000000000" pitchFamily="50" charset="-128"/>
                <a:ea typeface="BIZ UDPゴシック" panose="020B0400000000000000" pitchFamily="50" charset="-128"/>
              </a:rPr>
              <a:t>校</a:t>
            </a:r>
            <a:r>
              <a:rPr kumimoji="1" lang="ja-JP" altLang="en-US" b="1" dirty="0">
                <a:solidFill>
                  <a:schemeClr val="tx1"/>
                </a:solidFill>
                <a:latin typeface="BIZ UDPゴシック" panose="020B0400000000000000" pitchFamily="50" charset="-128"/>
                <a:ea typeface="BIZ UDPゴシック" panose="020B0400000000000000" pitchFamily="50" charset="-128"/>
              </a:rPr>
              <a:t>を含め、</a:t>
            </a:r>
            <a:endParaRPr kumimoji="1" lang="en-US" altLang="ja-JP" b="1" dirty="0">
              <a:solidFill>
                <a:schemeClr val="tx1"/>
              </a:solidFill>
              <a:latin typeface="BIZ UDPゴシック" panose="020B0400000000000000" pitchFamily="50" charset="-128"/>
              <a:ea typeface="BIZ UDPゴシック" panose="020B0400000000000000" pitchFamily="50" charset="-128"/>
            </a:endParaRPr>
          </a:p>
          <a:p>
            <a:pPr algn="ctr"/>
            <a:r>
              <a:rPr lang="ja-JP" altLang="en-US" b="1" dirty="0">
                <a:solidFill>
                  <a:schemeClr val="tx1"/>
                </a:solidFill>
                <a:latin typeface="BIZ UDPゴシック" panose="020B0400000000000000" pitchFamily="50" charset="-128"/>
                <a:ea typeface="BIZ UDPゴシック" panose="020B0400000000000000" pitchFamily="50" charset="-128"/>
              </a:rPr>
              <a:t>３０校を一括公募</a:t>
            </a:r>
            <a:endParaRPr kumimoji="1" lang="ja-JP" altLang="en-US" b="1" dirty="0">
              <a:solidFill>
                <a:schemeClr val="tx1"/>
              </a:solidFill>
              <a:latin typeface="BIZ UDPゴシック" panose="020B0400000000000000" pitchFamily="50" charset="-128"/>
              <a:ea typeface="BIZ UDPゴシック" panose="020B0400000000000000" pitchFamily="50" charset="-128"/>
            </a:endParaRPr>
          </a:p>
        </p:txBody>
      </p:sp>
      <p:sp>
        <p:nvSpPr>
          <p:cNvPr id="20" name="サブタイトル 2">
            <a:extLst>
              <a:ext uri="{FF2B5EF4-FFF2-40B4-BE49-F238E27FC236}">
                <a16:creationId xmlns:a16="http://schemas.microsoft.com/office/drawing/2014/main" id="{40D7BA33-B65A-48C2-B56A-9851114A13E2}"/>
              </a:ext>
            </a:extLst>
          </p:cNvPr>
          <p:cNvSpPr txBox="1">
            <a:spLocks/>
          </p:cNvSpPr>
          <p:nvPr/>
        </p:nvSpPr>
        <p:spPr bwMode="auto">
          <a:xfrm>
            <a:off x="4499992" y="1268760"/>
            <a:ext cx="4392000" cy="360040"/>
          </a:xfrm>
          <a:prstGeom prst="rect">
            <a:avLst/>
          </a:prstGeom>
          <a:solidFill>
            <a:schemeClr val="accent1"/>
          </a:solidFill>
          <a:ln w="19050">
            <a:solidFill>
              <a:schemeClr val="tx2"/>
            </a:solidFill>
            <a:miter lim="800000"/>
            <a:headEnd/>
            <a:tailEnd/>
          </a:ln>
          <a:effectLst/>
        </p:spPr>
        <p:txBody>
          <a:bodyPr wrap="square" lIns="0" tIns="0" rIns="0" bIns="0"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ctr">
              <a:spcBef>
                <a:spcPts val="0"/>
              </a:spcBef>
              <a:buNone/>
              <a:tabLst>
                <a:tab pos="4749800" algn="l"/>
              </a:tabLst>
              <a:defRPr/>
            </a:pPr>
            <a:r>
              <a:rPr kumimoji="0" lang="ja-JP" altLang="en-US" sz="1800" b="1" kern="0" dirty="0">
                <a:solidFill>
                  <a:prstClr val="white"/>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メイリオ" pitchFamily="50" charset="-128"/>
              </a:rPr>
              <a:t> 大阪府立大阪南視覚支援学校</a:t>
            </a:r>
          </a:p>
        </p:txBody>
      </p:sp>
      <p:sp>
        <p:nvSpPr>
          <p:cNvPr id="22" name="正方形/長方形 21">
            <a:extLst>
              <a:ext uri="{FF2B5EF4-FFF2-40B4-BE49-F238E27FC236}">
                <a16:creationId xmlns:a16="http://schemas.microsoft.com/office/drawing/2014/main" id="{CF49EB4C-3FE2-4D45-B26D-A688209488D0}"/>
              </a:ext>
            </a:extLst>
          </p:cNvPr>
          <p:cNvSpPr/>
          <p:nvPr/>
        </p:nvSpPr>
        <p:spPr>
          <a:xfrm>
            <a:off x="4427984" y="1723354"/>
            <a:ext cx="4716016" cy="3123932"/>
          </a:xfrm>
          <a:prstGeom prst="rect">
            <a:avLst/>
          </a:prstGeom>
        </p:spPr>
        <p:txBody>
          <a:bodyPr wrap="square">
            <a:spAutoFit/>
          </a:bodyPr>
          <a:lstStyle/>
          <a:p>
            <a:endParaRPr lang="en-US" altLang="ja-JP" sz="1400" dirty="0">
              <a:latin typeface="BIZ UDPゴシック" panose="020B0400000000000000" pitchFamily="50" charset="-128"/>
              <a:ea typeface="BIZ UDPゴシック" panose="020B0400000000000000" pitchFamily="50" charset="-128"/>
              <a:cs typeface="Meiryo UI" pitchFamily="50" charset="-128"/>
            </a:endParaRPr>
          </a:p>
          <a:p>
            <a:endParaRPr lang="en-US" altLang="ja-JP" sz="1400" dirty="0">
              <a:latin typeface="BIZ UDPゴシック" panose="020B0400000000000000" pitchFamily="50" charset="-128"/>
              <a:ea typeface="BIZ UDPゴシック" panose="020B0400000000000000" pitchFamily="50" charset="-128"/>
              <a:cs typeface="Meiryo UI" pitchFamily="50" charset="-128"/>
            </a:endParaRPr>
          </a:p>
          <a:p>
            <a:endParaRPr lang="en-US" altLang="ja-JP" sz="1400" dirty="0">
              <a:latin typeface="BIZ UDPゴシック" panose="020B0400000000000000" pitchFamily="50" charset="-128"/>
              <a:ea typeface="BIZ UDPゴシック" panose="020B0400000000000000" pitchFamily="50" charset="-128"/>
              <a:cs typeface="Meiryo UI" pitchFamily="50" charset="-128"/>
            </a:endParaRPr>
          </a:p>
          <a:p>
            <a:r>
              <a:rPr lang="en-US" altLang="ja-JP" sz="1400" dirty="0">
                <a:latin typeface="BIZ UDPゴシック" panose="020B0400000000000000" pitchFamily="50" charset="-128"/>
                <a:ea typeface="BIZ UDPゴシック" panose="020B0400000000000000" pitchFamily="50" charset="-128"/>
                <a:cs typeface="Meiryo UI" pitchFamily="50" charset="-128"/>
              </a:rPr>
              <a:t>【</a:t>
            </a:r>
            <a:r>
              <a:rPr lang="ja-JP" altLang="en-US" sz="1400" dirty="0">
                <a:latin typeface="BIZ UDPゴシック" panose="020B0400000000000000" pitchFamily="50" charset="-128"/>
                <a:ea typeface="BIZ UDPゴシック" panose="020B0400000000000000" pitchFamily="50" charset="-128"/>
                <a:cs typeface="Meiryo UI" pitchFamily="50" charset="-128"/>
              </a:rPr>
              <a:t>所在地</a:t>
            </a:r>
            <a:r>
              <a:rPr lang="en-US" altLang="ja-JP" sz="1400" dirty="0">
                <a:latin typeface="BIZ UDPゴシック" panose="020B0400000000000000" pitchFamily="50" charset="-128"/>
                <a:ea typeface="BIZ UDPゴシック" panose="020B0400000000000000" pitchFamily="50" charset="-128"/>
                <a:cs typeface="Meiryo UI" pitchFamily="50" charset="-128"/>
              </a:rPr>
              <a:t>】</a:t>
            </a:r>
            <a:r>
              <a:rPr lang="ja-JP" altLang="en-US" sz="1400" dirty="0">
                <a:latin typeface="BIZ UDPゴシック" panose="020B0400000000000000" pitchFamily="50" charset="-128"/>
                <a:ea typeface="BIZ UDPゴシック" panose="020B0400000000000000" pitchFamily="50" charset="-128"/>
                <a:cs typeface="Meiryo UI" pitchFamily="50" charset="-128"/>
              </a:rPr>
              <a:t>　</a:t>
            </a:r>
            <a:r>
              <a:rPr lang="zh-CN" altLang="en-US" sz="1400" dirty="0">
                <a:latin typeface="BIZ UDPゴシック" panose="020B0400000000000000" pitchFamily="50" charset="-128"/>
                <a:ea typeface="BIZ UDPゴシック" panose="020B0400000000000000" pitchFamily="50" charset="-128"/>
              </a:rPr>
              <a:t>大阪市住吉区山之内１丁目 </a:t>
            </a:r>
            <a:endParaRPr lang="en-US" altLang="zh-CN" sz="1400" dirty="0">
              <a:latin typeface="BIZ UDPゴシック" panose="020B0400000000000000" pitchFamily="50" charset="-128"/>
              <a:ea typeface="BIZ UDPゴシック" panose="020B0400000000000000" pitchFamily="50" charset="-128"/>
            </a:endParaRPr>
          </a:p>
          <a:p>
            <a:endParaRPr lang="en-US" altLang="ja-JP" sz="1400" dirty="0">
              <a:latin typeface="BIZ UDPゴシック" panose="020B0400000000000000" pitchFamily="50" charset="-128"/>
              <a:ea typeface="BIZ UDPゴシック" panose="020B0400000000000000" pitchFamily="50" charset="-128"/>
              <a:cs typeface="Meiryo UI" pitchFamily="50" charset="-128"/>
            </a:endParaRPr>
          </a:p>
          <a:p>
            <a:r>
              <a:rPr lang="en-US" altLang="ja-JP" sz="1400" dirty="0">
                <a:latin typeface="BIZ UDPゴシック" panose="020B0400000000000000" pitchFamily="50" charset="-128"/>
                <a:ea typeface="BIZ UDPゴシック" panose="020B0400000000000000" pitchFamily="50" charset="-128"/>
                <a:cs typeface="Meiryo UI" pitchFamily="50" charset="-128"/>
              </a:rPr>
              <a:t>【</a:t>
            </a:r>
            <a:r>
              <a:rPr lang="ja-JP" altLang="en-US" sz="1400" dirty="0">
                <a:latin typeface="BIZ UDPゴシック" panose="020B0400000000000000" pitchFamily="50" charset="-128"/>
                <a:ea typeface="BIZ UDPゴシック" panose="020B0400000000000000" pitchFamily="50" charset="-128"/>
                <a:cs typeface="Meiryo UI" pitchFamily="50" charset="-128"/>
              </a:rPr>
              <a:t>施設概要</a:t>
            </a:r>
            <a:r>
              <a:rPr lang="en-US" altLang="ja-JP" sz="1400" dirty="0">
                <a:latin typeface="BIZ UDPゴシック" panose="020B0400000000000000" pitchFamily="50" charset="-128"/>
                <a:ea typeface="BIZ UDPゴシック" panose="020B0400000000000000" pitchFamily="50" charset="-128"/>
                <a:cs typeface="Meiryo UI" pitchFamily="50" charset="-128"/>
              </a:rPr>
              <a:t>】</a:t>
            </a:r>
          </a:p>
          <a:p>
            <a:r>
              <a:rPr lang="ja-JP" altLang="en-US" sz="1400" dirty="0">
                <a:latin typeface="BIZ UDPゴシック" panose="020B0400000000000000" pitchFamily="50" charset="-128"/>
                <a:ea typeface="BIZ UDPゴシック" panose="020B0400000000000000" pitchFamily="50" charset="-128"/>
                <a:cs typeface="Meiryo UI" pitchFamily="50" charset="-128"/>
              </a:rPr>
              <a:t>　建　 年：平成</a:t>
            </a:r>
            <a:r>
              <a:rPr lang="en-US" altLang="ja-JP" sz="1400" dirty="0">
                <a:latin typeface="BIZ UDPゴシック" panose="020B0400000000000000" pitchFamily="50" charset="-128"/>
                <a:ea typeface="BIZ UDPゴシック" panose="020B0400000000000000" pitchFamily="50" charset="-128"/>
                <a:cs typeface="Meiryo UI" pitchFamily="50" charset="-128"/>
              </a:rPr>
              <a:t>25</a:t>
            </a:r>
            <a:r>
              <a:rPr lang="ja-JP" altLang="en-US" sz="1400" dirty="0">
                <a:latin typeface="BIZ UDPゴシック" panose="020B0400000000000000" pitchFamily="50" charset="-128"/>
                <a:ea typeface="BIZ UDPゴシック" panose="020B0400000000000000" pitchFamily="50" charset="-128"/>
                <a:cs typeface="Meiryo UI" pitchFamily="50" charset="-128"/>
              </a:rPr>
              <a:t>年</a:t>
            </a:r>
            <a:r>
              <a:rPr lang="zh-TW" altLang="en-US" sz="1400" dirty="0">
                <a:latin typeface="BIZ UDPゴシック" panose="020B0400000000000000" pitchFamily="50" charset="-128"/>
                <a:ea typeface="BIZ UDPゴシック" panose="020B0400000000000000" pitchFamily="50" charset="-128"/>
                <a:cs typeface="Meiryo UI" pitchFamily="50" charset="-128"/>
              </a:rPr>
              <a:t>他</a:t>
            </a:r>
            <a:r>
              <a:rPr lang="ja-JP" altLang="en-US" sz="1400" dirty="0">
                <a:latin typeface="BIZ UDPゴシック" panose="020B0400000000000000" pitchFamily="50" charset="-128"/>
                <a:ea typeface="BIZ UDPゴシック" panose="020B0400000000000000" pitchFamily="50" charset="-128"/>
                <a:cs typeface="Meiryo UI" pitchFamily="50" charset="-128"/>
              </a:rPr>
              <a:t>　　</a:t>
            </a:r>
            <a:endParaRPr lang="en-US" altLang="ja-JP" sz="1400" dirty="0">
              <a:latin typeface="BIZ UDPゴシック" panose="020B0400000000000000" pitchFamily="50" charset="-128"/>
              <a:ea typeface="BIZ UDPゴシック" panose="020B0400000000000000" pitchFamily="50" charset="-128"/>
              <a:cs typeface="Meiryo UI" pitchFamily="50" charset="-128"/>
            </a:endParaRPr>
          </a:p>
          <a:p>
            <a:r>
              <a:rPr lang="ja-JP" altLang="en-US" sz="1400" dirty="0">
                <a:latin typeface="BIZ UDPゴシック" panose="020B0400000000000000" pitchFamily="50" charset="-128"/>
                <a:ea typeface="BIZ UDPゴシック" panose="020B0400000000000000" pitchFamily="50" charset="-128"/>
                <a:cs typeface="Meiryo UI" pitchFamily="50" charset="-128"/>
              </a:rPr>
              <a:t>　延面積：</a:t>
            </a:r>
            <a:r>
              <a:rPr lang="en-US" altLang="ja-JP" sz="1400" dirty="0">
                <a:latin typeface="BIZ UDPゴシック" panose="020B0400000000000000" pitchFamily="50" charset="-128"/>
                <a:ea typeface="BIZ UDPゴシック" panose="020B0400000000000000" pitchFamily="50" charset="-128"/>
                <a:cs typeface="Meiryo UI" pitchFamily="50" charset="-128"/>
              </a:rPr>
              <a:t>10365.16</a:t>
            </a:r>
            <a:r>
              <a:rPr lang="ja-JP" altLang="en-US" sz="1400" dirty="0">
                <a:latin typeface="BIZ UDPゴシック" panose="020B0400000000000000" pitchFamily="50" charset="-128"/>
                <a:ea typeface="BIZ UDPゴシック" panose="020B0400000000000000" pitchFamily="50" charset="-128"/>
                <a:cs typeface="Meiryo UI" pitchFamily="50" charset="-128"/>
              </a:rPr>
              <a:t>平方メートル　（敷地内合計）</a:t>
            </a:r>
            <a:endParaRPr lang="en-US" altLang="ja-JP" sz="1400" dirty="0">
              <a:latin typeface="BIZ UDPゴシック" panose="020B0400000000000000" pitchFamily="50" charset="-128"/>
              <a:ea typeface="BIZ UDPゴシック" panose="020B0400000000000000" pitchFamily="50" charset="-128"/>
              <a:cs typeface="Meiryo UI" pitchFamily="50" charset="-128"/>
            </a:endParaRPr>
          </a:p>
          <a:p>
            <a:r>
              <a:rPr lang="ja-JP" altLang="en-US" sz="1400" dirty="0">
                <a:latin typeface="BIZ UDPゴシック" panose="020B0400000000000000" pitchFamily="50" charset="-128"/>
                <a:ea typeface="BIZ UDPゴシック" panose="020B0400000000000000" pitchFamily="50" charset="-128"/>
                <a:cs typeface="Meiryo UI" pitchFamily="50" charset="-128"/>
              </a:rPr>
              <a:t>　構　 造：</a:t>
            </a:r>
            <a:r>
              <a:rPr lang="en-US" altLang="zh-TW" sz="1400" dirty="0">
                <a:latin typeface="BIZ UDPゴシック" panose="020B0400000000000000" pitchFamily="50" charset="-128"/>
                <a:ea typeface="BIZ UDPゴシック" panose="020B0400000000000000" pitchFamily="50" charset="-128"/>
                <a:cs typeface="Meiryo UI" pitchFamily="50" charset="-128"/>
              </a:rPr>
              <a:t>RC</a:t>
            </a:r>
            <a:r>
              <a:rPr lang="zh-TW" altLang="en-US" sz="1400" dirty="0">
                <a:latin typeface="BIZ UDPゴシック" panose="020B0400000000000000" pitchFamily="50" charset="-128"/>
                <a:ea typeface="BIZ UDPゴシック" panose="020B0400000000000000" pitchFamily="50" charset="-128"/>
                <a:cs typeface="Meiryo UI" pitchFamily="50" charset="-128"/>
              </a:rPr>
              <a:t>造／地上</a:t>
            </a:r>
            <a:r>
              <a:rPr lang="ja-JP" altLang="en-US" sz="1400" dirty="0">
                <a:latin typeface="BIZ UDPゴシック" panose="020B0400000000000000" pitchFamily="50" charset="-128"/>
                <a:ea typeface="BIZ UDPゴシック" panose="020B0400000000000000" pitchFamily="50" charset="-128"/>
                <a:cs typeface="Meiryo UI" pitchFamily="50" charset="-128"/>
              </a:rPr>
              <a:t>５</a:t>
            </a:r>
            <a:r>
              <a:rPr lang="zh-TW" altLang="en-US" sz="1400" dirty="0">
                <a:latin typeface="BIZ UDPゴシック" panose="020B0400000000000000" pitchFamily="50" charset="-128"/>
                <a:ea typeface="BIZ UDPゴシック" panose="020B0400000000000000" pitchFamily="50" charset="-128"/>
                <a:cs typeface="Meiryo UI" pitchFamily="50" charset="-128"/>
              </a:rPr>
              <a:t>階　他</a:t>
            </a:r>
            <a:endParaRPr lang="en-US" altLang="zh-TW" sz="1400" dirty="0">
              <a:latin typeface="BIZ UDPゴシック" panose="020B0400000000000000" pitchFamily="50" charset="-128"/>
              <a:ea typeface="BIZ UDPゴシック" panose="020B0400000000000000" pitchFamily="50" charset="-128"/>
              <a:cs typeface="Meiryo UI" pitchFamily="50" charset="-128"/>
            </a:endParaRPr>
          </a:p>
          <a:p>
            <a:pPr>
              <a:spcBef>
                <a:spcPts val="600"/>
              </a:spcBef>
            </a:pPr>
            <a:r>
              <a:rPr lang="ja-JP" altLang="en-US" sz="1400" dirty="0">
                <a:latin typeface="BIZ UDPゴシック" panose="020B0400000000000000" pitchFamily="50" charset="-128"/>
                <a:ea typeface="BIZ UDPゴシック" panose="020B0400000000000000" pitchFamily="50" charset="-128"/>
                <a:cs typeface="Meiryo UI" pitchFamily="50" charset="-128"/>
              </a:rPr>
              <a:t>　光熱水費：約</a:t>
            </a:r>
            <a:r>
              <a:rPr lang="en-US" altLang="ja-JP" sz="1400" dirty="0">
                <a:latin typeface="BIZ UDPゴシック" panose="020B0400000000000000" pitchFamily="50" charset="-128"/>
                <a:ea typeface="BIZ UDPゴシック" panose="020B0400000000000000" pitchFamily="50" charset="-128"/>
                <a:cs typeface="Meiryo UI" pitchFamily="50" charset="-128"/>
              </a:rPr>
              <a:t>2,362</a:t>
            </a:r>
            <a:r>
              <a:rPr lang="ja-JP" altLang="en-US" sz="1400" dirty="0">
                <a:latin typeface="BIZ UDPゴシック" panose="020B0400000000000000" pitchFamily="50" charset="-128"/>
                <a:ea typeface="BIZ UDPゴシック" panose="020B0400000000000000" pitchFamily="50" charset="-128"/>
                <a:cs typeface="Meiryo UI" pitchFamily="50" charset="-128"/>
              </a:rPr>
              <a:t>万円</a:t>
            </a:r>
            <a:r>
              <a:rPr lang="en-US" altLang="ja-JP" sz="1400" dirty="0">
                <a:latin typeface="BIZ UDPゴシック" panose="020B0400000000000000" pitchFamily="50" charset="-128"/>
                <a:ea typeface="BIZ UDPゴシック" panose="020B0400000000000000" pitchFamily="50" charset="-128"/>
                <a:cs typeface="Meiryo UI" pitchFamily="50" charset="-128"/>
              </a:rPr>
              <a:t>/</a:t>
            </a:r>
            <a:r>
              <a:rPr lang="ja-JP" altLang="en-US" sz="1400" dirty="0">
                <a:latin typeface="BIZ UDPゴシック" panose="020B0400000000000000" pitchFamily="50" charset="-128"/>
                <a:ea typeface="BIZ UDPゴシック" panose="020B0400000000000000" pitchFamily="50" charset="-128"/>
                <a:cs typeface="Meiryo UI" pitchFamily="50" charset="-128"/>
              </a:rPr>
              <a:t>年</a:t>
            </a:r>
            <a:r>
              <a:rPr lang="en-US" altLang="ja-JP" sz="1400" dirty="0">
                <a:latin typeface="BIZ UDPゴシック" panose="020B0400000000000000" pitchFamily="50" charset="-128"/>
                <a:ea typeface="BIZ UDPゴシック" panose="020B0400000000000000" pitchFamily="50" charset="-128"/>
                <a:cs typeface="Meiryo UI" pitchFamily="50" charset="-128"/>
              </a:rPr>
              <a:t>(R</a:t>
            </a:r>
            <a:r>
              <a:rPr lang="ja-JP" altLang="en-US" sz="1400" dirty="0">
                <a:latin typeface="BIZ UDPゴシック" panose="020B0400000000000000" pitchFamily="50" charset="-128"/>
                <a:ea typeface="BIZ UDPゴシック" panose="020B0400000000000000" pitchFamily="50" charset="-128"/>
                <a:cs typeface="Meiryo UI" pitchFamily="50" charset="-128"/>
              </a:rPr>
              <a:t>７</a:t>
            </a:r>
            <a:r>
              <a:rPr lang="en-US" altLang="ja-JP" sz="1400" dirty="0">
                <a:latin typeface="BIZ UDPゴシック" panose="020B0400000000000000" pitchFamily="50" charset="-128"/>
                <a:ea typeface="BIZ UDPゴシック" panose="020B0400000000000000" pitchFamily="50" charset="-128"/>
                <a:cs typeface="Meiryo UI" pitchFamily="50" charset="-128"/>
              </a:rPr>
              <a:t>) </a:t>
            </a:r>
          </a:p>
          <a:p>
            <a:pPr>
              <a:spcBef>
                <a:spcPts val="1200"/>
              </a:spcBef>
            </a:pPr>
            <a:r>
              <a:rPr lang="en-US" altLang="ja-JP" sz="1400" dirty="0">
                <a:latin typeface="BIZ UDPゴシック" panose="020B0400000000000000" pitchFamily="50" charset="-128"/>
                <a:ea typeface="BIZ UDPゴシック" panose="020B0400000000000000" pitchFamily="50" charset="-128"/>
                <a:cs typeface="Meiryo UI" pitchFamily="50" charset="-128"/>
              </a:rPr>
              <a:t>【</a:t>
            </a:r>
            <a:r>
              <a:rPr lang="ja-JP" altLang="en-US" sz="1400" dirty="0">
                <a:latin typeface="BIZ UDPゴシック" panose="020B0400000000000000" pitchFamily="50" charset="-128"/>
                <a:ea typeface="BIZ UDPゴシック" panose="020B0400000000000000" pitchFamily="50" charset="-128"/>
                <a:cs typeface="Meiryo UI" pitchFamily="50" charset="-128"/>
              </a:rPr>
              <a:t>設備概要</a:t>
            </a:r>
            <a:r>
              <a:rPr lang="en-US" altLang="ja-JP" sz="1400" dirty="0">
                <a:latin typeface="BIZ UDPゴシック" panose="020B0400000000000000" pitchFamily="50" charset="-128"/>
                <a:ea typeface="BIZ UDPゴシック" panose="020B0400000000000000" pitchFamily="50" charset="-128"/>
                <a:cs typeface="Meiryo UI" pitchFamily="50" charset="-128"/>
              </a:rPr>
              <a:t>】</a:t>
            </a:r>
          </a:p>
          <a:p>
            <a:r>
              <a:rPr lang="ja-JP" altLang="en-US" sz="1400" dirty="0">
                <a:latin typeface="BIZ UDPゴシック" panose="020B0400000000000000" pitchFamily="50" charset="-128"/>
                <a:ea typeface="BIZ UDPゴシック" panose="020B0400000000000000" pitchFamily="50" charset="-128"/>
                <a:cs typeface="Meiryo UI" pitchFamily="50" charset="-128"/>
              </a:rPr>
              <a:t>　空調：個別空調</a:t>
            </a:r>
            <a:r>
              <a:rPr lang="en-US" altLang="ja-JP" sz="1400" dirty="0">
                <a:latin typeface="BIZ UDPゴシック" panose="020B0400000000000000" pitchFamily="50" charset="-128"/>
                <a:ea typeface="BIZ UDPゴシック" panose="020B0400000000000000" pitchFamily="50" charset="-128"/>
                <a:cs typeface="Meiryo UI" pitchFamily="50" charset="-128"/>
              </a:rPr>
              <a:t>(GHP</a:t>
            </a:r>
            <a:r>
              <a:rPr lang="ja-JP" altLang="en-US" sz="1400" dirty="0">
                <a:latin typeface="BIZ UDPゴシック" panose="020B0400000000000000" pitchFamily="50" charset="-128"/>
                <a:ea typeface="BIZ UDPゴシック" panose="020B0400000000000000" pitchFamily="50" charset="-128"/>
                <a:cs typeface="Meiryo UI" pitchFamily="50" charset="-128"/>
              </a:rPr>
              <a:t>、</a:t>
            </a:r>
            <a:r>
              <a:rPr lang="en-US" altLang="ja-JP" sz="1400" dirty="0">
                <a:latin typeface="BIZ UDPゴシック" panose="020B0400000000000000" pitchFamily="50" charset="-128"/>
                <a:ea typeface="BIZ UDPゴシック" panose="020B0400000000000000" pitchFamily="50" charset="-128"/>
                <a:cs typeface="Meiryo UI" pitchFamily="50" charset="-128"/>
              </a:rPr>
              <a:t>EHP)</a:t>
            </a:r>
          </a:p>
          <a:p>
            <a:r>
              <a:rPr lang="ja-JP" altLang="en-US" sz="1400" dirty="0">
                <a:latin typeface="BIZ UDPゴシック" panose="020B0400000000000000" pitchFamily="50" charset="-128"/>
                <a:ea typeface="BIZ UDPゴシック" panose="020B0400000000000000" pitchFamily="50" charset="-128"/>
                <a:cs typeface="Meiryo UI" pitchFamily="50" charset="-128"/>
              </a:rPr>
              <a:t>　照明：蛍光灯（一部</a:t>
            </a:r>
            <a:r>
              <a:rPr lang="en-US" altLang="ja-JP" sz="1400" dirty="0">
                <a:latin typeface="BIZ UDPゴシック" panose="020B0400000000000000" pitchFamily="50" charset="-128"/>
                <a:ea typeface="BIZ UDPゴシック" panose="020B0400000000000000" pitchFamily="50" charset="-128"/>
                <a:cs typeface="Meiryo UI" pitchFamily="50" charset="-128"/>
              </a:rPr>
              <a:t>LED</a:t>
            </a:r>
            <a:r>
              <a:rPr lang="ja-JP" altLang="en-US" sz="1400" dirty="0">
                <a:latin typeface="BIZ UDPゴシック" panose="020B0400000000000000" pitchFamily="50" charset="-128"/>
                <a:ea typeface="BIZ UDPゴシック" panose="020B0400000000000000" pitchFamily="50" charset="-128"/>
                <a:cs typeface="Meiryo UI" pitchFamily="50" charset="-128"/>
              </a:rPr>
              <a:t>）</a:t>
            </a:r>
            <a:endParaRPr lang="en-US" altLang="ja-JP" sz="1400" dirty="0">
              <a:latin typeface="BIZ UDPゴシック" panose="020B0400000000000000" pitchFamily="50" charset="-128"/>
              <a:ea typeface="BIZ UDPゴシック" panose="020B0400000000000000" pitchFamily="50" charset="-128"/>
              <a:cs typeface="Meiryo UI" pitchFamily="50" charset="-128"/>
            </a:endParaRPr>
          </a:p>
        </p:txBody>
      </p:sp>
      <p:sp>
        <p:nvSpPr>
          <p:cNvPr id="2" name="テキスト ボックス 1">
            <a:extLst>
              <a:ext uri="{FF2B5EF4-FFF2-40B4-BE49-F238E27FC236}">
                <a16:creationId xmlns:a16="http://schemas.microsoft.com/office/drawing/2014/main" id="{C0DDEFD2-B79F-488F-8C98-BB7909AD3805}"/>
              </a:ext>
            </a:extLst>
          </p:cNvPr>
          <p:cNvSpPr txBox="1"/>
          <p:nvPr/>
        </p:nvSpPr>
        <p:spPr bwMode="auto">
          <a:xfrm>
            <a:off x="683569" y="1700808"/>
            <a:ext cx="3096343" cy="58477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zh-TW" altLang="en-US" sz="1600" b="1" u="sng" kern="0" dirty="0">
                <a:solidFill>
                  <a:srgbClr val="000000"/>
                </a:solidFill>
                <a:latin typeface="BIZ UDPゴシック" panose="020B0400000000000000" pitchFamily="50" charset="-128"/>
                <a:ea typeface="BIZ UDPゴシック" panose="020B0400000000000000" pitchFamily="50" charset="-128"/>
              </a:rPr>
              <a:t>＜民間資金活用型</a:t>
            </a:r>
            <a:r>
              <a:rPr lang="en-US" altLang="zh-TW" sz="1600" b="1" u="sng" kern="0" dirty="0">
                <a:solidFill>
                  <a:srgbClr val="000000"/>
                </a:solidFill>
                <a:latin typeface="BIZ UDPゴシック" panose="020B0400000000000000" pitchFamily="50" charset="-128"/>
                <a:ea typeface="BIZ UDPゴシック" panose="020B0400000000000000" pitchFamily="50" charset="-128"/>
              </a:rPr>
              <a:t>ESCO</a:t>
            </a:r>
            <a:r>
              <a:rPr lang="zh-TW" altLang="en-US" sz="1600" b="1" u="sng" kern="0" dirty="0">
                <a:solidFill>
                  <a:srgbClr val="000000"/>
                </a:solidFill>
                <a:latin typeface="BIZ UDPゴシック" panose="020B0400000000000000" pitchFamily="50" charset="-128"/>
                <a:ea typeface="BIZ UDPゴシック" panose="020B0400000000000000" pitchFamily="50" charset="-128"/>
              </a:rPr>
              <a:t>事業＞</a:t>
            </a:r>
            <a:endParaRPr lang="en-US" altLang="zh-TW" sz="1600" b="1" u="sng" kern="0" dirty="0">
              <a:solidFill>
                <a:srgbClr val="000000"/>
              </a:solidFill>
              <a:latin typeface="BIZ UDPゴシック" panose="020B0400000000000000" pitchFamily="50" charset="-128"/>
              <a:ea typeface="BIZ UDPゴシック" panose="020B0400000000000000" pitchFamily="50" charset="-128"/>
            </a:endParaRPr>
          </a:p>
          <a:p>
            <a:pPr algn="ctr"/>
            <a:r>
              <a:rPr lang="ja-JP" altLang="en-US" sz="1600" b="1" u="sng" kern="0" dirty="0">
                <a:solidFill>
                  <a:srgbClr val="000000"/>
                </a:solidFill>
                <a:latin typeface="BIZ UDPゴシック" panose="020B0400000000000000" pitchFamily="50" charset="-128"/>
                <a:ea typeface="BIZ UDPゴシック" panose="020B0400000000000000" pitchFamily="50" charset="-128"/>
              </a:rPr>
              <a:t>＜設備更新型</a:t>
            </a:r>
            <a:r>
              <a:rPr lang="en-US" altLang="ja-JP" sz="1600" b="1" u="sng" kern="0" dirty="0">
                <a:solidFill>
                  <a:srgbClr val="000000"/>
                </a:solidFill>
                <a:latin typeface="BIZ UDPゴシック" panose="020B0400000000000000" pitchFamily="50" charset="-128"/>
                <a:ea typeface="BIZ UDPゴシック" panose="020B0400000000000000" pitchFamily="50" charset="-128"/>
              </a:rPr>
              <a:t>ESCO</a:t>
            </a:r>
            <a:r>
              <a:rPr lang="ja-JP" altLang="en-US" sz="1600" b="1" u="sng" kern="0" dirty="0">
                <a:solidFill>
                  <a:srgbClr val="000000"/>
                </a:solidFill>
                <a:latin typeface="BIZ UDPゴシック" panose="020B0400000000000000" pitchFamily="50" charset="-128"/>
                <a:ea typeface="BIZ UDPゴシック" panose="020B0400000000000000" pitchFamily="50" charset="-128"/>
              </a:rPr>
              <a:t>事業＞</a:t>
            </a:r>
            <a:endParaRPr kumimoji="1" lang="zh-TW" altLang="en-US" sz="1600" b="0" dirty="0">
              <a:latin typeface="Meiryo UI" pitchFamily="50" charset="-128"/>
              <a:ea typeface="Meiryo UI" pitchFamily="50" charset="-128"/>
              <a:cs typeface="Meiryo UI" pitchFamily="50" charset="-128"/>
            </a:endParaRPr>
          </a:p>
        </p:txBody>
      </p:sp>
      <p:sp>
        <p:nvSpPr>
          <p:cNvPr id="14" name="テキスト ボックス 13">
            <a:extLst>
              <a:ext uri="{FF2B5EF4-FFF2-40B4-BE49-F238E27FC236}">
                <a16:creationId xmlns:a16="http://schemas.microsoft.com/office/drawing/2014/main" id="{0AD2409A-3479-4B61-930C-A69218399FE6}"/>
              </a:ext>
            </a:extLst>
          </p:cNvPr>
          <p:cNvSpPr txBox="1"/>
          <p:nvPr/>
        </p:nvSpPr>
        <p:spPr bwMode="auto">
          <a:xfrm>
            <a:off x="5076057" y="1844824"/>
            <a:ext cx="3096343" cy="338554"/>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zh-TW" altLang="en-US" sz="1600" b="1" u="sng" kern="0" dirty="0">
                <a:solidFill>
                  <a:srgbClr val="000000"/>
                </a:solidFill>
                <a:latin typeface="BIZ UDPゴシック" panose="020B0400000000000000" pitchFamily="50" charset="-128"/>
                <a:ea typeface="BIZ UDPゴシック" panose="020B0400000000000000" pitchFamily="50" charset="-128"/>
              </a:rPr>
              <a:t>＜民間資金活用型</a:t>
            </a:r>
            <a:r>
              <a:rPr lang="en-US" altLang="zh-TW" sz="1600" b="1" u="sng" kern="0" dirty="0">
                <a:solidFill>
                  <a:srgbClr val="000000"/>
                </a:solidFill>
                <a:latin typeface="BIZ UDPゴシック" panose="020B0400000000000000" pitchFamily="50" charset="-128"/>
                <a:ea typeface="BIZ UDPゴシック" panose="020B0400000000000000" pitchFamily="50" charset="-128"/>
              </a:rPr>
              <a:t>ESCO</a:t>
            </a:r>
            <a:r>
              <a:rPr lang="zh-TW" altLang="en-US" sz="1600" b="1" u="sng" kern="0" dirty="0">
                <a:solidFill>
                  <a:srgbClr val="000000"/>
                </a:solidFill>
                <a:latin typeface="BIZ UDPゴシック" panose="020B0400000000000000" pitchFamily="50" charset="-128"/>
                <a:ea typeface="BIZ UDPゴシック" panose="020B0400000000000000" pitchFamily="50" charset="-128"/>
              </a:rPr>
              <a:t>事業＞</a:t>
            </a:r>
            <a:endParaRPr lang="en-US" altLang="zh-TW" sz="1600" b="1" u="sng" kern="0" dirty="0">
              <a:solidFill>
                <a:srgbClr val="000000"/>
              </a:solidFill>
              <a:latin typeface="BIZ UDPゴシック" panose="020B0400000000000000" pitchFamily="50" charset="-128"/>
              <a:ea typeface="BIZ UDPゴシック" panose="020B0400000000000000" pitchFamily="50" charset="-128"/>
            </a:endParaRPr>
          </a:p>
        </p:txBody>
      </p:sp>
      <p:pic>
        <p:nvPicPr>
          <p:cNvPr id="5" name="図 4">
            <a:extLst>
              <a:ext uri="{FF2B5EF4-FFF2-40B4-BE49-F238E27FC236}">
                <a16:creationId xmlns:a16="http://schemas.microsoft.com/office/drawing/2014/main" id="{662F7EF1-44D5-40DB-B548-4491A399C8BD}"/>
              </a:ext>
            </a:extLst>
          </p:cNvPr>
          <p:cNvPicPr>
            <a:picLocks noChangeAspect="1"/>
          </p:cNvPicPr>
          <p:nvPr/>
        </p:nvPicPr>
        <p:blipFill>
          <a:blip r:embed="rId3"/>
          <a:stretch>
            <a:fillRect/>
          </a:stretch>
        </p:blipFill>
        <p:spPr>
          <a:xfrm>
            <a:off x="0" y="4968800"/>
            <a:ext cx="2516696" cy="1889200"/>
          </a:xfrm>
          <a:prstGeom prst="rect">
            <a:avLst/>
          </a:prstGeom>
        </p:spPr>
      </p:pic>
      <p:pic>
        <p:nvPicPr>
          <p:cNvPr id="7" name="図 6">
            <a:extLst>
              <a:ext uri="{FF2B5EF4-FFF2-40B4-BE49-F238E27FC236}">
                <a16:creationId xmlns:a16="http://schemas.microsoft.com/office/drawing/2014/main" id="{861510D7-EB5D-4CF5-A22D-090963017736}"/>
              </a:ext>
            </a:extLst>
          </p:cNvPr>
          <p:cNvPicPr>
            <a:picLocks noChangeAspect="1"/>
          </p:cNvPicPr>
          <p:nvPr/>
        </p:nvPicPr>
        <p:blipFill>
          <a:blip r:embed="rId4"/>
          <a:stretch>
            <a:fillRect/>
          </a:stretch>
        </p:blipFill>
        <p:spPr>
          <a:xfrm>
            <a:off x="6339273" y="4993197"/>
            <a:ext cx="2790863" cy="1864804"/>
          </a:xfrm>
          <a:prstGeom prst="rect">
            <a:avLst/>
          </a:prstGeom>
        </p:spPr>
      </p:pic>
    </p:spTree>
    <p:extLst>
      <p:ext uri="{BB962C8B-B14F-4D97-AF65-F5344CB8AC3E}">
        <p14:creationId xmlns:p14="http://schemas.microsoft.com/office/powerpoint/2010/main" val="664342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5"/>
          <p:cNvSpPr>
            <a:spLocks noChangeArrowheads="1"/>
          </p:cNvSpPr>
          <p:nvPr/>
        </p:nvSpPr>
        <p:spPr bwMode="auto">
          <a:xfrm>
            <a:off x="265168" y="344209"/>
            <a:ext cx="8229600" cy="70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3600"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3"/>
          <p:cNvSpPr>
            <a:spLocks noGrp="1"/>
          </p:cNvSpPr>
          <p:nvPr>
            <p:ph type="sldNum" sz="quarter" idx="12"/>
          </p:nvPr>
        </p:nvSpPr>
        <p:spPr>
          <a:xfrm>
            <a:off x="8174736" y="2272"/>
            <a:ext cx="762000" cy="365760"/>
          </a:xfrm>
        </p:spPr>
        <p:txBody>
          <a:bodyPr/>
          <a:lstStyle/>
          <a:p>
            <a:fld id="{6DBCCE75-96CE-4693-9D68-DB546D813132}" type="slidenum">
              <a:rPr kumimoji="1" lang="ja-JP" altLang="en-US" smtClean="0"/>
              <a:t>23</a:t>
            </a:fld>
            <a:endParaRPr kumimoji="1" lang="ja-JP" altLang="en-US" dirty="0"/>
          </a:p>
        </p:txBody>
      </p:sp>
      <p:sp>
        <p:nvSpPr>
          <p:cNvPr id="7" name="サブタイトル 2"/>
          <p:cNvSpPr txBox="1">
            <a:spLocks/>
          </p:cNvSpPr>
          <p:nvPr/>
        </p:nvSpPr>
        <p:spPr bwMode="auto">
          <a:xfrm>
            <a:off x="170810" y="1200887"/>
            <a:ext cx="8735317" cy="5386159"/>
          </a:xfrm>
          <a:prstGeom prst="rect">
            <a:avLst/>
          </a:prstGeom>
          <a:solidFill>
            <a:schemeClr val="bg1"/>
          </a:solidFill>
          <a:ln w="19050">
            <a:solidFill>
              <a:schemeClr val="tx1"/>
            </a:solidFill>
            <a:miter lim="800000"/>
            <a:headEnd/>
            <a:tailEnd/>
          </a:ln>
        </p:spPr>
        <p:txBody>
          <a:bodyPr rIns="0"/>
          <a:lstStyle>
            <a:lvl1pPr eaLnBrk="0" hangingPunct="0">
              <a:defRPr kumimoji="1" sz="2400" b="1">
                <a:solidFill>
                  <a:schemeClr val="tx2"/>
                </a:solidFill>
                <a:latin typeface="Times New Roman" pitchFamily="18" charset="0"/>
                <a:ea typeface="ＭＳ Ｐゴシック" pitchFamily="50" charset="-128"/>
              </a:defRPr>
            </a:lvl1pPr>
            <a:lvl2pPr marL="742950" indent="-285750" eaLnBrk="0" hangingPunct="0">
              <a:defRPr kumimoji="1" sz="2400" b="1">
                <a:solidFill>
                  <a:schemeClr val="tx2"/>
                </a:solidFill>
                <a:latin typeface="Times New Roman" pitchFamily="18" charset="0"/>
                <a:ea typeface="ＭＳ Ｐゴシック" pitchFamily="50" charset="-128"/>
              </a:defRPr>
            </a:lvl2pPr>
            <a:lvl3pPr marL="1143000" indent="-228600" eaLnBrk="0" hangingPunct="0">
              <a:defRPr kumimoji="1" sz="2400" b="1">
                <a:solidFill>
                  <a:schemeClr val="tx2"/>
                </a:solidFill>
                <a:latin typeface="Times New Roman" pitchFamily="18" charset="0"/>
                <a:ea typeface="ＭＳ Ｐゴシック" pitchFamily="50" charset="-128"/>
              </a:defRPr>
            </a:lvl3pPr>
            <a:lvl4pPr marL="1600200" indent="-228600" eaLnBrk="0" hangingPunct="0">
              <a:defRPr kumimoji="1" sz="2400" b="1">
                <a:solidFill>
                  <a:schemeClr val="tx2"/>
                </a:solidFill>
                <a:latin typeface="Times New Roman" pitchFamily="18" charset="0"/>
                <a:ea typeface="ＭＳ Ｐゴシック" pitchFamily="50" charset="-128"/>
              </a:defRPr>
            </a:lvl4pPr>
            <a:lvl5pPr marL="2057400" indent="-228600" eaLnBrk="0" hangingPunct="0">
              <a:defRPr kumimoji="1" sz="2400" b="1">
                <a:solidFill>
                  <a:schemeClr val="tx2"/>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b="1">
                <a:solidFill>
                  <a:schemeClr val="tx2"/>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b="1">
                <a:solidFill>
                  <a:schemeClr val="tx2"/>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b="1">
                <a:solidFill>
                  <a:schemeClr val="tx2"/>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b="1">
                <a:solidFill>
                  <a:schemeClr val="tx2"/>
                </a:solidFill>
                <a:latin typeface="Times New Roman" pitchFamily="18" charset="0"/>
                <a:ea typeface="ＭＳ Ｐゴシック" pitchFamily="50" charset="-128"/>
              </a:defRPr>
            </a:lvl9pPr>
          </a:lstStyle>
          <a:p>
            <a:endParaRPr lang="en-US" altLang="ja-JP" sz="1000" b="0" dirty="0">
              <a:latin typeface="BIZ UDPゴシック" panose="020B0400000000000000" pitchFamily="50" charset="-128"/>
              <a:ea typeface="BIZ UDPゴシック" panose="020B0400000000000000" pitchFamily="50" charset="-128"/>
              <a:cs typeface="Meiryo UI" pitchFamily="50" charset="-128"/>
            </a:endParaRPr>
          </a:p>
          <a:p>
            <a:r>
              <a:rPr lang="ja-JP" altLang="en-US" b="0" dirty="0">
                <a:solidFill>
                  <a:schemeClr val="tx1"/>
                </a:solidFill>
                <a:latin typeface="BIZ UDPゴシック" panose="020B0400000000000000" pitchFamily="50" charset="-128"/>
                <a:ea typeface="BIZ UDPゴシック" panose="020B0400000000000000" pitchFamily="50" charset="-128"/>
                <a:cs typeface="Meiryo UI" pitchFamily="50" charset="-128"/>
              </a:rPr>
              <a:t> </a:t>
            </a:r>
            <a:endParaRPr lang="en-US" altLang="ja-JP" sz="800" dirty="0">
              <a:solidFill>
                <a:schemeClr val="tx1"/>
              </a:solidFill>
              <a:latin typeface="BIZ UDPゴシック" panose="020B0400000000000000" pitchFamily="50" charset="-128"/>
              <a:ea typeface="BIZ UDPゴシック" panose="020B0400000000000000" pitchFamily="50" charset="-128"/>
              <a:cs typeface="Meiryo UI" pitchFamily="50" charset="-128"/>
            </a:endParaRPr>
          </a:p>
          <a:p>
            <a:pPr algn="ctr"/>
            <a:r>
              <a:rPr lang="en-US" altLang="ja-JP" dirty="0">
                <a:solidFill>
                  <a:schemeClr val="tx1"/>
                </a:solidFill>
                <a:latin typeface="BIZ UDPゴシック" panose="020B0400000000000000" pitchFamily="50" charset="-128"/>
                <a:ea typeface="BIZ UDPゴシック" panose="020B0400000000000000" pitchFamily="50" charset="-128"/>
                <a:cs typeface="Meiryo UI" pitchFamily="50" charset="-128"/>
              </a:rPr>
              <a:t> </a:t>
            </a:r>
            <a:r>
              <a:rPr lang="ja-JP" altLang="en-US" sz="2400" b="1" u="sng"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＜民間資金活用型</a:t>
            </a:r>
            <a:r>
              <a:rPr lang="en-US" altLang="ja-JP" sz="2400" b="1" u="sng"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ESCO</a:t>
            </a:r>
            <a:r>
              <a:rPr lang="ja-JP" altLang="en-US" sz="2400" b="1" u="sng"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事業＞（全施設）</a:t>
            </a:r>
            <a:endParaRPr lang="en-US" altLang="ja-JP" sz="2400" b="1" u="sng"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a:r>
              <a:rPr lang="ja-JP" altLang="en-US" sz="2400" b="1"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2400" b="1" u="sng"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＜設備更新型</a:t>
            </a:r>
            <a:r>
              <a:rPr lang="en-US" altLang="ja-JP" sz="2400" b="1" u="sng"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ESCO</a:t>
            </a:r>
            <a:r>
              <a:rPr lang="ja-JP" altLang="en-US" sz="2400" b="1" u="sng"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事業＞（大阪市からの移管高校）</a:t>
            </a:r>
            <a:endParaRPr lang="en-US" altLang="ja-JP" sz="2400" b="1" u="sng"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a:endParaRPr lang="en-US" altLang="ja-JP" sz="2400" b="1" u="sng"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a:r>
              <a:rPr lang="ja-JP" altLang="en-US" sz="2400" b="1"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１案件として公募し、１事業者を選定</a:t>
            </a:r>
            <a:endParaRPr lang="en-US" altLang="ja-JP" sz="2400" b="1"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a:endParaRPr lang="en-US" altLang="ja-JP"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r>
              <a:rPr lang="ja-JP" altLang="en-US"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契約に関しては、</a:t>
            </a:r>
            <a:endParaRPr lang="en-US" altLang="ja-JP"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a:r>
              <a:rPr lang="ja-JP" altLang="en-US" sz="2400" b="1" u="sng"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府立学校（民間資金活用型）</a:t>
            </a:r>
            <a:endParaRPr lang="en-US" altLang="ja-JP" u="sng"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a:r>
              <a:rPr lang="ja-JP" altLang="en-US" sz="2400" b="1" u="sng"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府立学校（設備更新型）</a:t>
            </a:r>
            <a:endParaRPr lang="en-US" altLang="ja-JP" sz="2400" b="1" u="sng"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a:r>
              <a:rPr lang="ja-JP" altLang="en-US"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の２件に分けて締結</a:t>
            </a:r>
            <a:endParaRPr lang="en-US" altLang="ja-JP" u="sng"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a:endParaRPr lang="en-US" altLang="ja-JP" sz="2400" b="1"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endParaRPr lang="en-US" altLang="ja-JP" sz="2400" b="1" u="sng"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r>
              <a:rPr lang="ja-JP" altLang="en-US" u="sng"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a:t>
            </a:r>
            <a:endParaRPr lang="en-US" altLang="ja-JP" sz="2400" b="1" u="sng"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endParaRPr lang="en-US" altLang="ja-JP" dirty="0">
              <a:solidFill>
                <a:schemeClr val="tx1"/>
              </a:solidFill>
              <a:latin typeface="BIZ UDPゴシック" panose="020B0400000000000000" pitchFamily="50" charset="-128"/>
              <a:ea typeface="BIZ UDPゴシック" panose="020B0400000000000000" pitchFamily="50" charset="-128"/>
              <a:cs typeface="Meiryo UI" pitchFamily="50" charset="-128"/>
            </a:endParaRPr>
          </a:p>
          <a:p>
            <a:endParaRPr lang="en-US" altLang="ja-JP" dirty="0">
              <a:solidFill>
                <a:schemeClr val="tx1"/>
              </a:solidFill>
              <a:latin typeface="BIZ UDPゴシック" panose="020B0400000000000000" pitchFamily="50" charset="-128"/>
              <a:ea typeface="BIZ UDPゴシック" panose="020B0400000000000000" pitchFamily="50" charset="-128"/>
              <a:cs typeface="Meiryo UI" pitchFamily="50" charset="-128"/>
            </a:endParaRPr>
          </a:p>
          <a:p>
            <a:r>
              <a:rPr lang="ja-JP" altLang="en-US" dirty="0">
                <a:solidFill>
                  <a:schemeClr val="tx1"/>
                </a:solidFill>
                <a:latin typeface="BIZ UDPゴシック" panose="020B0400000000000000" pitchFamily="50" charset="-128"/>
                <a:ea typeface="BIZ UDPゴシック" panose="020B0400000000000000" pitchFamily="50" charset="-128"/>
                <a:cs typeface="Meiryo UI" pitchFamily="50" charset="-128"/>
              </a:rPr>
              <a:t> </a:t>
            </a:r>
            <a:endParaRPr lang="en-US" altLang="ja-JP" dirty="0">
              <a:solidFill>
                <a:schemeClr val="tx1"/>
              </a:solidFill>
              <a:latin typeface="BIZ UDPゴシック" panose="020B0400000000000000" pitchFamily="50" charset="-128"/>
              <a:ea typeface="BIZ UDPゴシック" panose="020B0400000000000000" pitchFamily="50" charset="-128"/>
              <a:cs typeface="Meiryo UI" pitchFamily="50" charset="-128"/>
            </a:endParaRPr>
          </a:p>
        </p:txBody>
      </p:sp>
      <p:sp>
        <p:nvSpPr>
          <p:cNvPr id="8" name="サブタイトル 2"/>
          <p:cNvSpPr txBox="1">
            <a:spLocks/>
          </p:cNvSpPr>
          <p:nvPr/>
        </p:nvSpPr>
        <p:spPr bwMode="auto">
          <a:xfrm>
            <a:off x="160963" y="706711"/>
            <a:ext cx="4050790" cy="494176"/>
          </a:xfrm>
          <a:prstGeom prst="rect">
            <a:avLst/>
          </a:prstGeom>
          <a:solidFill>
            <a:schemeClr val="accent1"/>
          </a:solidFill>
          <a:ln w="19050">
            <a:solidFill>
              <a:schemeClr val="tx2"/>
            </a:solidFill>
            <a:miter lim="800000"/>
            <a:headEnd/>
            <a:tailEnd/>
          </a:ln>
          <a:effectLst/>
        </p:spPr>
        <p:txBody>
          <a:bodyPr wrap="square" lIns="180000" tIns="108000" rIns="180000" bIns="180000"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ctr">
              <a:buNone/>
              <a:tabLst>
                <a:tab pos="4749800" algn="l"/>
              </a:tabLst>
              <a:defRPr/>
            </a:pPr>
            <a:r>
              <a:rPr kumimoji="0" lang="en-US" altLang="ja-JP" sz="2400" b="1" kern="0" dirty="0">
                <a:solidFill>
                  <a:prstClr val="white"/>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メイリオ" pitchFamily="50" charset="-128"/>
              </a:rPr>
              <a:t>【</a:t>
            </a:r>
            <a:r>
              <a:rPr kumimoji="0" lang="ja-JP" altLang="en-US" sz="2400" b="1" kern="0" dirty="0">
                <a:solidFill>
                  <a:prstClr val="white"/>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メイリオ" pitchFamily="50" charset="-128"/>
              </a:rPr>
              <a:t>公募の考え方</a:t>
            </a:r>
            <a:r>
              <a:rPr kumimoji="0" lang="en-US" altLang="ja-JP" sz="2400" b="1" kern="0" dirty="0">
                <a:solidFill>
                  <a:prstClr val="white"/>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メイリオ" pitchFamily="50" charset="-128"/>
              </a:rPr>
              <a:t>】</a:t>
            </a:r>
          </a:p>
        </p:txBody>
      </p:sp>
    </p:spTree>
    <p:extLst>
      <p:ext uri="{BB962C8B-B14F-4D97-AF65-F5344CB8AC3E}">
        <p14:creationId xmlns:p14="http://schemas.microsoft.com/office/powerpoint/2010/main" val="3742723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6DBCCE75-96CE-4693-9D68-DB546D813132}" type="slidenum">
              <a:rPr kumimoji="1" lang="ja-JP" altLang="en-US" smtClean="0"/>
              <a:t>24</a:t>
            </a:fld>
            <a:endParaRPr kumimoji="1" lang="ja-JP" altLang="en-US"/>
          </a:p>
        </p:txBody>
      </p:sp>
      <p:sp>
        <p:nvSpPr>
          <p:cNvPr id="6" name="タイトル 1"/>
          <p:cNvSpPr>
            <a:spLocks noGrp="1"/>
          </p:cNvSpPr>
          <p:nvPr>
            <p:ph type="title"/>
          </p:nvPr>
        </p:nvSpPr>
        <p:spPr>
          <a:xfrm>
            <a:off x="35496" y="452652"/>
            <a:ext cx="8901240" cy="882650"/>
          </a:xfrm>
        </p:spPr>
        <p:txBody>
          <a:bodyPr>
            <a:normAutofit/>
          </a:bodyPr>
          <a:lstStyle/>
          <a:p>
            <a:r>
              <a:rPr lang="en-US" altLang="ja-JP" sz="28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提案募集スケジュール（予定）</a:t>
            </a:r>
            <a:r>
              <a:rPr lang="en-US" altLang="ja-JP" sz="28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3704033329"/>
              </p:ext>
            </p:extLst>
          </p:nvPr>
        </p:nvGraphicFramePr>
        <p:xfrm>
          <a:off x="35496" y="1196752"/>
          <a:ext cx="8956702" cy="5400599"/>
        </p:xfrm>
        <a:graphic>
          <a:graphicData uri="http://schemas.openxmlformats.org/drawingml/2006/table">
            <a:tbl>
              <a:tblPr firstRow="1" bandRow="1">
                <a:tableStyleId>{5C22544A-7EE6-4342-B048-85BDC9FD1C3A}</a:tableStyleId>
              </a:tblPr>
              <a:tblGrid>
                <a:gridCol w="2115942">
                  <a:extLst>
                    <a:ext uri="{9D8B030D-6E8A-4147-A177-3AD203B41FA5}">
                      <a16:colId xmlns:a16="http://schemas.microsoft.com/office/drawing/2014/main" val="20000"/>
                    </a:ext>
                  </a:extLst>
                </a:gridCol>
                <a:gridCol w="6840760">
                  <a:extLst>
                    <a:ext uri="{9D8B030D-6E8A-4147-A177-3AD203B41FA5}">
                      <a16:colId xmlns:a16="http://schemas.microsoft.com/office/drawing/2014/main" val="20001"/>
                    </a:ext>
                  </a:extLst>
                </a:gridCol>
              </a:tblGrid>
              <a:tr h="523907">
                <a:tc>
                  <a:txBody>
                    <a:bodyPr/>
                    <a:lstStyle/>
                    <a:p>
                      <a:pPr algn="just" fontAlgn="ctr"/>
                      <a:endParaRPr lang="zh-TW"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714" marR="4714" marT="4714"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60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令和８年度</a:t>
                      </a:r>
                      <a:r>
                        <a:rPr lang="en-US" altLang="ja-JP" sz="160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ESCO</a:t>
                      </a:r>
                      <a:r>
                        <a:rPr lang="ja-JP" altLang="en-US" sz="160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事業スケジュール</a:t>
                      </a:r>
                      <a:endParaRPr lang="en-US" altLang="ja-JP" sz="16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714" marR="4714" marT="4714" marB="0" anchor="ctr"/>
                </a:tc>
                <a:extLst>
                  <a:ext uri="{0D108BD9-81ED-4DB2-BD59-A6C34878D82A}">
                    <a16:rowId xmlns:a16="http://schemas.microsoft.com/office/drawing/2014/main" val="10000"/>
                  </a:ext>
                </a:extLst>
              </a:tr>
              <a:tr h="480280">
                <a:tc>
                  <a:txBody>
                    <a:bodyPr/>
                    <a:lstStyle/>
                    <a:p>
                      <a:pPr algn="l" fontAlgn="ctr"/>
                      <a:r>
                        <a:rPr lang="zh-TW" altLang="en-US" sz="16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600" u="sng"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ESCO</a:t>
                      </a:r>
                      <a:r>
                        <a:rPr lang="ja-JP" altLang="en-US" sz="1600" u="sng"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提案審査会</a:t>
                      </a:r>
                      <a:endParaRPr lang="zh-TW" altLang="en-US" sz="1600" b="1" i="0" u="sng"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714" marR="4714" marT="4714" marB="0" anchor="ctr"/>
                </a:tc>
                <a:tc>
                  <a:txBody>
                    <a:bodyPr/>
                    <a:lstStyle/>
                    <a:p>
                      <a:pPr algn="ctr" fontAlgn="ctr"/>
                      <a:r>
                        <a:rPr lang="ja-JP" altLang="en-US" sz="1600" u="sng" strike="noStrike"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令和８年４</a:t>
                      </a:r>
                      <a:r>
                        <a:rPr lang="ja-JP" altLang="en-US" sz="1600" u="sng"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600" u="sng"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a:t>
                      </a:r>
                      <a:r>
                        <a:rPr lang="ja-JP" altLang="en-US" sz="1600" u="sng"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a:t>
                      </a:r>
                      <a:r>
                        <a:rPr lang="en-US" altLang="ja-JP" sz="1600" u="sng"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600" u="sng"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i="0" u="sng"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714" marR="4714" marT="4714" marB="0" anchor="ctr"/>
                </a:tc>
                <a:extLst>
                  <a:ext uri="{0D108BD9-81ED-4DB2-BD59-A6C34878D82A}">
                    <a16:rowId xmlns:a16="http://schemas.microsoft.com/office/drawing/2014/main" val="10001"/>
                  </a:ext>
                </a:extLst>
              </a:tr>
              <a:tr h="480280">
                <a:tc>
                  <a:txBody>
                    <a:bodyPr/>
                    <a:lstStyle/>
                    <a:p>
                      <a:pPr algn="just" fontAlgn="ctr"/>
                      <a:r>
                        <a:rPr lang="zh-TW" altLang="en-US" sz="16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募集要項配付</a:t>
                      </a:r>
                      <a:endParaRPr lang="zh-TW"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714" marR="4714" marT="4714" marB="0" anchor="ctr"/>
                </a:tc>
                <a:tc>
                  <a:txBody>
                    <a:bodyPr/>
                    <a:lstStyle/>
                    <a:p>
                      <a:pPr algn="ctr" fontAlgn="ctr"/>
                      <a:r>
                        <a:rPr lang="ja-JP"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令和８年５月</a:t>
                      </a:r>
                      <a:r>
                        <a:rPr lang="en-US" altLang="ja-JP"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r>
                        <a:rPr lang="ja-JP"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a:t>
                      </a:r>
                      <a:r>
                        <a:rPr lang="en-US" altLang="ja-JP"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金</a:t>
                      </a:r>
                      <a:r>
                        <a:rPr lang="en-US" altLang="ja-JP"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0" b="0" i="0" u="none" strike="noStrike"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714" marR="4714" marT="4714" marB="0" anchor="ctr"/>
                </a:tc>
                <a:extLst>
                  <a:ext uri="{0D108BD9-81ED-4DB2-BD59-A6C34878D82A}">
                    <a16:rowId xmlns:a16="http://schemas.microsoft.com/office/drawing/2014/main" val="10002"/>
                  </a:ext>
                </a:extLst>
              </a:tr>
              <a:tr h="480280">
                <a:tc>
                  <a:txBody>
                    <a:bodyPr/>
                    <a:lstStyle/>
                    <a:p>
                      <a:pPr algn="just" fontAlgn="ctr"/>
                      <a:r>
                        <a:rPr lang="ja-JP" altLang="en-US" sz="16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質問回答</a:t>
                      </a:r>
                      <a:endParaRPr lang="ja-JP"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714" marR="4714" marT="4714" marB="0" anchor="ctr"/>
                </a:tc>
                <a:tc>
                  <a:txBody>
                    <a:bodyPr/>
                    <a:lstStyle/>
                    <a:p>
                      <a:pPr algn="ctr" fontAlgn="ctr"/>
                      <a:r>
                        <a:rPr lang="ja-JP"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令和８年５月</a:t>
                      </a:r>
                      <a:r>
                        <a:rPr lang="en-US" altLang="ja-JP"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a:t>
                      </a:r>
                      <a:r>
                        <a:rPr lang="en-US" altLang="ja-JP"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水</a:t>
                      </a:r>
                      <a:r>
                        <a:rPr lang="en-US" altLang="ja-JP"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4714" marR="4714" marT="4714" marB="0" anchor="ctr"/>
                </a:tc>
                <a:extLst>
                  <a:ext uri="{0D108BD9-81ED-4DB2-BD59-A6C34878D82A}">
                    <a16:rowId xmlns:a16="http://schemas.microsoft.com/office/drawing/2014/main" val="10003"/>
                  </a:ext>
                </a:extLst>
              </a:tr>
              <a:tr h="480280">
                <a:tc>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lang="ja-JP" altLang="en-US" sz="16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参加表明受付</a:t>
                      </a:r>
                      <a:endParaRPr lang="ja-JP"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714" marR="4714" marT="4714"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令和８年６月</a:t>
                      </a:r>
                      <a:r>
                        <a:rPr lang="en-US" altLang="ja-JP"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a:t>
                      </a:r>
                      <a:r>
                        <a:rPr lang="ja-JP"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a:t>
                      </a:r>
                      <a:r>
                        <a:rPr lang="en-US" altLang="ja-JP"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木</a:t>
                      </a:r>
                      <a:r>
                        <a:rPr lang="en-US" altLang="ja-JP"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６月</a:t>
                      </a:r>
                      <a:r>
                        <a:rPr lang="en-US" altLang="ja-JP"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a:t>
                      </a:r>
                      <a:r>
                        <a:rPr lang="ja-JP"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a:t>
                      </a:r>
                      <a:r>
                        <a:rPr lang="en-US" altLang="ja-JP"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金</a:t>
                      </a:r>
                      <a:r>
                        <a:rPr lang="en-US" altLang="ja-JP"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4714" marR="4714" marT="4714" marB="0" anchor="ctr"/>
                </a:tc>
                <a:extLst>
                  <a:ext uri="{0D108BD9-81ED-4DB2-BD59-A6C34878D82A}">
                    <a16:rowId xmlns:a16="http://schemas.microsoft.com/office/drawing/2014/main" val="10004"/>
                  </a:ext>
                </a:extLst>
              </a:tr>
              <a:tr h="480280">
                <a:tc>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lang="ja-JP" altLang="en-US" sz="16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提案要請書交付</a:t>
                      </a:r>
                      <a:endParaRPr lang="ja-JP"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714" marR="4714" marT="4714"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令和８年６月</a:t>
                      </a:r>
                      <a:r>
                        <a:rPr lang="en-US" altLang="ja-JP"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a:t>
                      </a:r>
                      <a:r>
                        <a:rPr lang="ja-JP"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a:t>
                      </a:r>
                      <a:r>
                        <a:rPr lang="en-US" altLang="ja-JP"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金</a:t>
                      </a:r>
                      <a:r>
                        <a:rPr lang="en-US" altLang="ja-JP"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4714" marR="4714" marT="4714" marB="0" anchor="ctr"/>
                </a:tc>
                <a:extLst>
                  <a:ext uri="{0D108BD9-81ED-4DB2-BD59-A6C34878D82A}">
                    <a16:rowId xmlns:a16="http://schemas.microsoft.com/office/drawing/2014/main" val="10005"/>
                  </a:ext>
                </a:extLst>
              </a:tr>
              <a:tr h="48028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TW" altLang="en-US" sz="16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現場</a:t>
                      </a:r>
                      <a:r>
                        <a:rPr lang="ja-JP" altLang="en-US" sz="16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ウォークスルー</a:t>
                      </a:r>
                      <a:r>
                        <a:rPr lang="zh-TW" altLang="en-US" sz="16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調査</a:t>
                      </a:r>
                      <a:endParaRPr lang="en-US" altLang="zh-TW" sz="16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714" marR="4714" marT="4714"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令和８年６月下旬～７月上旬</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714" marR="4714" marT="4714" marB="0" anchor="ctr"/>
                </a:tc>
                <a:extLst>
                  <a:ext uri="{0D108BD9-81ED-4DB2-BD59-A6C34878D82A}">
                    <a16:rowId xmlns:a16="http://schemas.microsoft.com/office/drawing/2014/main" val="10006"/>
                  </a:ext>
                </a:extLst>
              </a:tr>
              <a:tr h="480280">
                <a:tc>
                  <a:txBody>
                    <a:bodyPr/>
                    <a:lstStyle/>
                    <a:p>
                      <a:pPr algn="just" fontAlgn="ctr"/>
                      <a:r>
                        <a:rPr lang="ja-JP" altLang="en-US" sz="16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提案書受付</a:t>
                      </a:r>
                      <a:endParaRPr lang="ja-JP"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714" marR="4714" marT="4714"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令和８年</a:t>
                      </a:r>
                      <a:r>
                        <a:rPr lang="en-US" altLang="ja-JP"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月中旬</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714" marR="4714" marT="4714" marB="0" anchor="ctr"/>
                </a:tc>
                <a:extLst>
                  <a:ext uri="{0D108BD9-81ED-4DB2-BD59-A6C34878D82A}">
                    <a16:rowId xmlns:a16="http://schemas.microsoft.com/office/drawing/2014/main" val="10007"/>
                  </a:ext>
                </a:extLst>
              </a:tr>
              <a:tr h="517226">
                <a:tc>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lang="en-US" altLang="ja-JP" sz="16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ESCO</a:t>
                      </a:r>
                      <a:r>
                        <a:rPr lang="ja-JP" altLang="en-US" sz="16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提案書に関する</a:t>
                      </a:r>
                      <a:endParaRPr lang="en-US" altLang="ja-JP" sz="16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just" defTabSz="914400" rtl="0" eaLnBrk="1" fontAlgn="ctr" latinLnBrk="0" hangingPunct="1">
                        <a:lnSpc>
                          <a:spcPct val="100000"/>
                        </a:lnSpc>
                        <a:spcBef>
                          <a:spcPts val="0"/>
                        </a:spcBef>
                        <a:spcAft>
                          <a:spcPts val="0"/>
                        </a:spcAft>
                        <a:buClrTx/>
                        <a:buSzTx/>
                        <a:buFontTx/>
                        <a:buNone/>
                        <a:tabLst/>
                        <a:defRPr/>
                      </a:pPr>
                      <a:r>
                        <a:rPr lang="zh-TW" altLang="en-US" sz="16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事務局ﾋｱﾘﾝｸﾞ　</a:t>
                      </a:r>
                      <a:endParaRPr lang="zh-TW"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714" marR="4714" marT="4714"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令和８年９月下旬</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714" marR="4714" marT="4714" marB="0" anchor="ctr"/>
                </a:tc>
                <a:extLst>
                  <a:ext uri="{0D108BD9-81ED-4DB2-BD59-A6C34878D82A}">
                    <a16:rowId xmlns:a16="http://schemas.microsoft.com/office/drawing/2014/main" val="10008"/>
                  </a:ext>
                </a:extLst>
              </a:tr>
              <a:tr h="480280">
                <a:tc>
                  <a:txBody>
                    <a:bodyPr/>
                    <a:lstStyle/>
                    <a:p>
                      <a:pPr algn="l" fontAlgn="ctr"/>
                      <a:r>
                        <a:rPr lang="ja-JP" altLang="en-US" sz="1600" u="none" strike="noStrike"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600" u="sng"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事業者選定部会</a:t>
                      </a:r>
                      <a:endParaRPr lang="zh-TW" altLang="en-US" sz="1600" b="1" i="0" u="sng"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714" marR="4714" marT="4714" marB="0" anchor="ctr"/>
                </a:tc>
                <a:tc>
                  <a:txBody>
                    <a:bodyPr/>
                    <a:lstStyle/>
                    <a:p>
                      <a:pPr algn="ctr" fontAlgn="ctr"/>
                      <a:r>
                        <a:rPr lang="ja-JP"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令和８年</a:t>
                      </a:r>
                      <a:r>
                        <a:rPr lang="en-US" altLang="ja-JP"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月中旬～下旬</a:t>
                      </a:r>
                    </a:p>
                  </a:txBody>
                  <a:tcPr marL="4714" marR="4714" marT="4714" marB="0" anchor="ctr"/>
                </a:tc>
                <a:extLst>
                  <a:ext uri="{0D108BD9-81ED-4DB2-BD59-A6C34878D82A}">
                    <a16:rowId xmlns:a16="http://schemas.microsoft.com/office/drawing/2014/main" val="10009"/>
                  </a:ext>
                </a:extLst>
              </a:tr>
              <a:tr h="517226">
                <a:tc>
                  <a:txBody>
                    <a:bodyPr/>
                    <a:lstStyle/>
                    <a:p>
                      <a:pPr algn="just" fontAlgn="ctr"/>
                      <a:r>
                        <a:rPr lang="ja-JP" altLang="en-US" sz="16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最優秀及び優秀提案の 結果通知</a:t>
                      </a:r>
                      <a:endParaRPr lang="ja-JP"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714" marR="4714" marT="4714"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令和８年</a:t>
                      </a:r>
                      <a:r>
                        <a:rPr lang="en-US" altLang="ja-JP"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月下旬</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714" marR="4714" marT="4714" marB="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773710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6DBCCE75-96CE-4693-9D68-DB546D813132}" type="slidenum">
              <a:rPr kumimoji="1" lang="ja-JP" altLang="en-US" smtClean="0"/>
              <a:t>3</a:t>
            </a:fld>
            <a:endParaRPr kumimoji="1" lang="ja-JP" altLang="en-US"/>
          </a:p>
        </p:txBody>
      </p:sp>
      <p:sp>
        <p:nvSpPr>
          <p:cNvPr id="3" name="タイトル 1"/>
          <p:cNvSpPr txBox="1">
            <a:spLocks/>
          </p:cNvSpPr>
          <p:nvPr/>
        </p:nvSpPr>
        <p:spPr>
          <a:xfrm>
            <a:off x="138970" y="532914"/>
            <a:ext cx="8847880" cy="5832648"/>
          </a:xfrm>
          <a:prstGeom prst="rect">
            <a:avLst/>
          </a:prstGeom>
        </p:spPr>
        <p:txBody>
          <a:bodyPr anchor="t">
            <a:normAutofit/>
          </a:bodyPr>
          <a:lstStyle>
            <a:lvl1pPr algn="l" rtl="0" eaLnBrk="1" latinLnBrk="0" hangingPunct="1">
              <a:spcBef>
                <a:spcPct val="0"/>
              </a:spcBef>
              <a:buNone/>
              <a:defRPr kumimoji="1" sz="4000" kern="1200">
                <a:solidFill>
                  <a:schemeClr val="tx2"/>
                </a:solidFill>
                <a:latin typeface="+mj-lt"/>
                <a:ea typeface="+mj-ea"/>
                <a:cs typeface="+mj-cs"/>
              </a:defRPr>
            </a:lvl1pPr>
          </a:lstStyle>
          <a:p>
            <a:pPr>
              <a:defRPr/>
            </a:pPr>
            <a:br>
              <a:rPr lang="en-US" altLang="ja-JP" sz="3200" b="1" kern="0">
                <a:solidFill>
                  <a:srgbClr val="000000"/>
                </a:solidFill>
                <a:latin typeface="Meiryo UI" panose="020B0604030504040204" pitchFamily="50" charset="-128"/>
                <a:ea typeface="Meiryo UI" panose="020B0604030504040204" pitchFamily="50" charset="-128"/>
                <a:cs typeface="Meiryo UI" panose="020B0604030504040204" pitchFamily="50" charset="-128"/>
              </a:rPr>
            </a:br>
            <a:br>
              <a:rPr lang="en-US" altLang="ja-JP" sz="3100" b="1">
                <a:solidFill>
                  <a:schemeClr val="tx1"/>
                </a:solidFill>
                <a:latin typeface="Meiryo UI" panose="020B0604030504040204" pitchFamily="50" charset="-128"/>
                <a:ea typeface="Meiryo UI" panose="020B0604030504040204" pitchFamily="50" charset="-128"/>
                <a:cs typeface="Meiryo UI" panose="020B0604030504040204" pitchFamily="50" charset="-128"/>
              </a:rPr>
            </a:br>
            <a:endParaRPr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サブタイトル 2"/>
          <p:cNvSpPr txBox="1">
            <a:spLocks/>
          </p:cNvSpPr>
          <p:nvPr/>
        </p:nvSpPr>
        <p:spPr bwMode="auto">
          <a:xfrm>
            <a:off x="205910" y="764704"/>
            <a:ext cx="8686570" cy="494176"/>
          </a:xfrm>
          <a:prstGeom prst="rect">
            <a:avLst/>
          </a:prstGeom>
          <a:solidFill>
            <a:schemeClr val="accent1"/>
          </a:solidFill>
          <a:ln w="19050">
            <a:solidFill>
              <a:schemeClr val="tx2"/>
            </a:solidFill>
            <a:miter lim="800000"/>
            <a:headEnd/>
            <a:tailEnd/>
          </a:ln>
          <a:effectLst/>
        </p:spPr>
        <p:txBody>
          <a:bodyPr wrap="square" lIns="180000" tIns="108000" rIns="180000" bIns="180000" anchor="t"/>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just">
              <a:buNone/>
              <a:tabLst>
                <a:tab pos="4749800" algn="l"/>
              </a:tabLst>
              <a:defRPr/>
            </a:pPr>
            <a:r>
              <a:rPr kumimoji="0" lang="ja-JP" altLang="en-US" sz="24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新・大阪府</a:t>
            </a:r>
            <a:r>
              <a:rPr kumimoji="0" lang="en-US" altLang="ja-JP" sz="24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ESCO</a:t>
            </a:r>
            <a:r>
              <a:rPr kumimoji="0" lang="ja-JP" altLang="en-US" sz="24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アクションプランの推進目標及び成果</a:t>
            </a:r>
            <a:endParaRPr lang="en-US" altLang="ja-JP" sz="2400" b="1" kern="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2733847599"/>
              </p:ext>
            </p:extLst>
          </p:nvPr>
        </p:nvGraphicFramePr>
        <p:xfrm>
          <a:off x="228108" y="1514829"/>
          <a:ext cx="8520356" cy="3017520"/>
        </p:xfrm>
        <a:graphic>
          <a:graphicData uri="http://schemas.openxmlformats.org/drawingml/2006/table">
            <a:tbl>
              <a:tblPr firstRow="1" bandRow="1">
                <a:tableStyleId>{5C22544A-7EE6-4342-B048-85BDC9FD1C3A}</a:tableStyleId>
              </a:tblPr>
              <a:tblGrid>
                <a:gridCol w="3335780">
                  <a:extLst>
                    <a:ext uri="{9D8B030D-6E8A-4147-A177-3AD203B41FA5}">
                      <a16:colId xmlns:a16="http://schemas.microsoft.com/office/drawing/2014/main" val="3052009794"/>
                    </a:ext>
                  </a:extLst>
                </a:gridCol>
                <a:gridCol w="2592288">
                  <a:extLst>
                    <a:ext uri="{9D8B030D-6E8A-4147-A177-3AD203B41FA5}">
                      <a16:colId xmlns:a16="http://schemas.microsoft.com/office/drawing/2014/main" val="3731547777"/>
                    </a:ext>
                  </a:extLst>
                </a:gridCol>
                <a:gridCol w="2592288">
                  <a:extLst>
                    <a:ext uri="{9D8B030D-6E8A-4147-A177-3AD203B41FA5}">
                      <a16:colId xmlns:a16="http://schemas.microsoft.com/office/drawing/2014/main" val="3710515734"/>
                    </a:ext>
                  </a:extLst>
                </a:gridCol>
              </a:tblGrid>
              <a:tr h="527088">
                <a:tc>
                  <a:txBody>
                    <a:bodyPr/>
                    <a:lstStyle/>
                    <a:p>
                      <a:pPr algn="ct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ja-JP" altLang="en-US" sz="2400" dirty="0">
                          <a:solidFill>
                            <a:schemeClr val="bg1"/>
                          </a:solidFill>
                          <a:latin typeface="Meiryo UI" panose="020B0604030504040204" pitchFamily="50" charset="-128"/>
                          <a:ea typeface="Meiryo UI" panose="020B0604030504040204" pitchFamily="50" charset="-128"/>
                        </a:rPr>
                        <a:t>推進目標</a:t>
                      </a:r>
                      <a:endParaRPr kumimoji="1" lang="en-US" altLang="ja-JP" sz="2400" dirty="0">
                        <a:solidFill>
                          <a:schemeClr val="bg1"/>
                        </a:solidFill>
                        <a:latin typeface="Meiryo UI" panose="020B0604030504040204" pitchFamily="50" charset="-128"/>
                        <a:ea typeface="Meiryo UI" panose="020B0604030504040204" pitchFamily="50" charset="-128"/>
                      </a:endParaRPr>
                    </a:p>
                    <a:p>
                      <a:pPr algn="ctr"/>
                      <a:r>
                        <a:rPr kumimoji="1" lang="ja-JP" altLang="en-US" sz="1800" dirty="0">
                          <a:solidFill>
                            <a:schemeClr val="bg1"/>
                          </a:solidFill>
                          <a:latin typeface="Meiryo UI" panose="020B0604030504040204" pitchFamily="50" charset="-128"/>
                          <a:ea typeface="Meiryo UI" panose="020B0604030504040204" pitchFamily="50" charset="-128"/>
                        </a:rPr>
                        <a:t>（～令和</a:t>
                      </a:r>
                      <a:r>
                        <a:rPr kumimoji="1" lang="en-US" altLang="ja-JP" sz="1800" dirty="0">
                          <a:solidFill>
                            <a:schemeClr val="bg1"/>
                          </a:solidFill>
                          <a:latin typeface="Meiryo UI" panose="020B0604030504040204" pitchFamily="50" charset="-128"/>
                          <a:ea typeface="Meiryo UI" panose="020B0604030504040204" pitchFamily="50" charset="-128"/>
                        </a:rPr>
                        <a:t>6</a:t>
                      </a:r>
                      <a:r>
                        <a:rPr kumimoji="1" lang="ja-JP" altLang="en-US" sz="1800" dirty="0">
                          <a:solidFill>
                            <a:schemeClr val="bg1"/>
                          </a:solidFill>
                          <a:latin typeface="Meiryo UI" panose="020B0604030504040204" pitchFamily="50" charset="-128"/>
                          <a:ea typeface="Meiryo UI" panose="020B0604030504040204" pitchFamily="50" charset="-128"/>
                        </a:rPr>
                        <a:t>年度）</a:t>
                      </a:r>
                    </a:p>
                  </a:txBody>
                  <a:tcPr/>
                </a:tc>
                <a:tc>
                  <a:txBody>
                    <a:bodyPr/>
                    <a:lstStyle/>
                    <a:p>
                      <a:pPr algn="ctr"/>
                      <a:r>
                        <a:rPr kumimoji="1" lang="ja-JP" altLang="en-US" sz="2400" dirty="0">
                          <a:solidFill>
                            <a:schemeClr val="bg1"/>
                          </a:solidFill>
                          <a:latin typeface="Meiryo UI" panose="020B0604030504040204" pitchFamily="50" charset="-128"/>
                          <a:ea typeface="Meiryo UI" panose="020B0604030504040204" pitchFamily="50" charset="-128"/>
                        </a:rPr>
                        <a:t>成果</a:t>
                      </a:r>
                      <a:r>
                        <a:rPr kumimoji="1" lang="en-US" altLang="ja-JP" sz="1800" dirty="0">
                          <a:solidFill>
                            <a:schemeClr val="bg1"/>
                          </a:solidFill>
                          <a:latin typeface="Meiryo UI" panose="020B0604030504040204" pitchFamily="50" charset="-128"/>
                          <a:ea typeface="Meiryo UI" panose="020B0604030504040204" pitchFamily="50" charset="-128"/>
                        </a:rPr>
                        <a:t>(※1)</a:t>
                      </a:r>
                      <a:endParaRPr kumimoji="1" lang="ja-JP" altLang="en-US" sz="1800" dirty="0">
                        <a:solidFill>
                          <a:schemeClr val="bg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713593385"/>
                  </a:ext>
                </a:extLst>
              </a:tr>
              <a:tr h="370840">
                <a:tc>
                  <a:txBody>
                    <a:bodyPr/>
                    <a:lstStyle/>
                    <a:p>
                      <a:pPr algn="l"/>
                      <a:r>
                        <a:rPr kumimoji="1" lang="ja-JP" altLang="en-US" sz="2400" dirty="0">
                          <a:solidFill>
                            <a:schemeClr val="tx1"/>
                          </a:solidFill>
                          <a:latin typeface="Meiryo UI" panose="020B0604030504040204" pitchFamily="50" charset="-128"/>
                          <a:ea typeface="Meiryo UI" panose="020B0604030504040204" pitchFamily="50" charset="-128"/>
                        </a:rPr>
                        <a:t>導入目標施設数</a:t>
                      </a:r>
                    </a:p>
                  </a:txBody>
                  <a:tcPr/>
                </a:tc>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82</a:t>
                      </a:r>
                      <a:r>
                        <a:rPr kumimoji="1" lang="ja-JP" altLang="en-US" sz="2400" dirty="0">
                          <a:solidFill>
                            <a:schemeClr val="tx1"/>
                          </a:solidFill>
                          <a:latin typeface="Meiryo UI" panose="020B0604030504040204" pitchFamily="50" charset="-128"/>
                          <a:ea typeface="Meiryo UI" panose="020B0604030504040204" pitchFamily="50" charset="-128"/>
                        </a:rPr>
                        <a:t>施設</a:t>
                      </a:r>
                    </a:p>
                  </a:txBody>
                  <a:tcPr/>
                </a:tc>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85</a:t>
                      </a:r>
                      <a:r>
                        <a:rPr kumimoji="1" lang="ja-JP" altLang="en-US" sz="2400" dirty="0">
                          <a:solidFill>
                            <a:schemeClr val="tx1"/>
                          </a:solidFill>
                          <a:latin typeface="Meiryo UI" panose="020B0604030504040204" pitchFamily="50" charset="-128"/>
                          <a:ea typeface="Meiryo UI" panose="020B0604030504040204" pitchFamily="50" charset="-128"/>
                        </a:rPr>
                        <a:t>施設</a:t>
                      </a:r>
                    </a:p>
                  </a:txBody>
                  <a:tcPr/>
                </a:tc>
                <a:extLst>
                  <a:ext uri="{0D108BD9-81ED-4DB2-BD59-A6C34878D82A}">
                    <a16:rowId xmlns:a16="http://schemas.microsoft.com/office/drawing/2014/main" val="2669381601"/>
                  </a:ext>
                </a:extLst>
              </a:tr>
              <a:tr h="370840">
                <a:tc>
                  <a:txBody>
                    <a:bodyPr/>
                    <a:lstStyle/>
                    <a:p>
                      <a:pPr algn="l"/>
                      <a:r>
                        <a:rPr kumimoji="1" lang="ja-JP" altLang="en-US" sz="2400" dirty="0">
                          <a:solidFill>
                            <a:schemeClr val="tx1"/>
                          </a:solidFill>
                          <a:latin typeface="Meiryo UI" panose="020B0604030504040204" pitchFamily="50" charset="-128"/>
                          <a:ea typeface="Meiryo UI" panose="020B0604030504040204" pitchFamily="50" charset="-128"/>
                        </a:rPr>
                        <a:t>平均省エネ率</a:t>
                      </a:r>
                    </a:p>
                  </a:txBody>
                  <a:tcPr/>
                </a:tc>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15</a:t>
                      </a:r>
                      <a:r>
                        <a:rPr kumimoji="1" lang="ja-JP" altLang="en-US" sz="2400" dirty="0">
                          <a:solidFill>
                            <a:schemeClr val="tx1"/>
                          </a:solidFill>
                          <a:latin typeface="Meiryo UI" panose="020B0604030504040204" pitchFamily="50" charset="-128"/>
                          <a:ea typeface="Meiryo UI" panose="020B0604030504040204" pitchFamily="50" charset="-128"/>
                        </a:rPr>
                        <a:t>％</a:t>
                      </a:r>
                    </a:p>
                  </a:txBody>
                  <a:tcPr/>
                </a:tc>
                <a:tc>
                  <a:txBody>
                    <a:bodyPr/>
                    <a:lstStyle/>
                    <a:p>
                      <a:pPr algn="ctr"/>
                      <a:r>
                        <a:rPr kumimoji="1" lang="en-US" altLang="ja-JP" sz="2400" u="none" baseline="0" dirty="0">
                          <a:solidFill>
                            <a:schemeClr val="tx1"/>
                          </a:solidFill>
                          <a:latin typeface="Meiryo UI" panose="020B0604030504040204" pitchFamily="50" charset="-128"/>
                          <a:ea typeface="Meiryo UI" panose="020B0604030504040204" pitchFamily="50" charset="-128"/>
                        </a:rPr>
                        <a:t>25.3</a:t>
                      </a:r>
                      <a:r>
                        <a:rPr kumimoji="1" lang="en-US" altLang="ja-JP" sz="2400" dirty="0">
                          <a:solidFill>
                            <a:schemeClr val="tx1"/>
                          </a:solidFill>
                          <a:latin typeface="Meiryo UI" panose="020B0604030504040204" pitchFamily="50" charset="-128"/>
                          <a:ea typeface="Meiryo UI" panose="020B0604030504040204" pitchFamily="50" charset="-128"/>
                        </a:rPr>
                        <a:t>%</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0027635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a:solidFill>
                            <a:schemeClr val="tx1"/>
                          </a:solidFill>
                          <a:latin typeface="Meiryo UI" panose="020B0604030504040204" pitchFamily="50" charset="-128"/>
                          <a:ea typeface="Meiryo UI" panose="020B0604030504040204" pitchFamily="50" charset="-128"/>
                        </a:rPr>
                        <a:t>光熱水費削減額</a:t>
                      </a:r>
                      <a:r>
                        <a:rPr kumimoji="1" lang="en-US" altLang="ja-JP" sz="1800" dirty="0">
                          <a:solidFill>
                            <a:schemeClr val="tx1"/>
                          </a:solidFill>
                          <a:latin typeface="Meiryo UI" panose="020B0604030504040204" pitchFamily="50" charset="-128"/>
                          <a:ea typeface="Meiryo UI" panose="020B0604030504040204" pitchFamily="50" charset="-128"/>
                        </a:rPr>
                        <a:t>(※2)</a:t>
                      </a:r>
                      <a:endParaRPr kumimoji="1" lang="ja-JP" altLang="en-US" sz="18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ja-JP" altLang="en-US" sz="2400" dirty="0">
                          <a:solidFill>
                            <a:schemeClr val="tx1"/>
                          </a:solidFill>
                          <a:latin typeface="Meiryo UI" panose="020B0604030504040204" pitchFamily="50" charset="-128"/>
                          <a:ea typeface="Meiryo UI" panose="020B0604030504040204" pitchFamily="50" charset="-128"/>
                        </a:rPr>
                        <a:t>累計 </a:t>
                      </a:r>
                      <a:r>
                        <a:rPr kumimoji="1" lang="en-US" altLang="ja-JP" sz="2400" dirty="0">
                          <a:solidFill>
                            <a:schemeClr val="tx1"/>
                          </a:solidFill>
                          <a:latin typeface="Meiryo UI" panose="020B0604030504040204" pitchFamily="50" charset="-128"/>
                          <a:ea typeface="Meiryo UI" panose="020B0604030504040204" pitchFamily="50" charset="-128"/>
                        </a:rPr>
                        <a:t>60</a:t>
                      </a:r>
                      <a:r>
                        <a:rPr kumimoji="1" lang="ja-JP" altLang="en-US" sz="2400" dirty="0">
                          <a:solidFill>
                            <a:schemeClr val="tx1"/>
                          </a:solidFill>
                          <a:latin typeface="Meiryo UI" panose="020B0604030504040204" pitchFamily="50" charset="-128"/>
                          <a:ea typeface="Meiryo UI" panose="020B0604030504040204" pitchFamily="50" charset="-128"/>
                        </a:rPr>
                        <a:t>億円</a:t>
                      </a:r>
                      <a:endParaRPr kumimoji="1" lang="en-US" altLang="ja-JP" sz="24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ja-JP" altLang="en-US" sz="2400" dirty="0">
                          <a:solidFill>
                            <a:schemeClr val="tx1"/>
                          </a:solidFill>
                          <a:latin typeface="Meiryo UI" panose="020B0604030504040204" pitchFamily="50" charset="-128"/>
                          <a:ea typeface="Meiryo UI" panose="020B0604030504040204" pitchFamily="50" charset="-128"/>
                        </a:rPr>
                        <a:t>累計</a:t>
                      </a:r>
                      <a:r>
                        <a:rPr kumimoji="1" lang="ja-JP" altLang="en-US" sz="2400" baseline="0" dirty="0">
                          <a:solidFill>
                            <a:schemeClr val="tx1"/>
                          </a:solidFill>
                          <a:latin typeface="Meiryo UI" panose="020B0604030504040204" pitchFamily="50" charset="-128"/>
                          <a:ea typeface="Meiryo UI" panose="020B0604030504040204" pitchFamily="50" charset="-128"/>
                        </a:rPr>
                        <a:t> </a:t>
                      </a:r>
                      <a:r>
                        <a:rPr kumimoji="1" lang="en-US" altLang="ja-JP" sz="2400" u="none" baseline="0" dirty="0">
                          <a:solidFill>
                            <a:schemeClr val="tx1"/>
                          </a:solidFill>
                          <a:latin typeface="Meiryo UI" panose="020B0604030504040204" pitchFamily="50" charset="-128"/>
                          <a:ea typeface="Meiryo UI" panose="020B0604030504040204" pitchFamily="50" charset="-128"/>
                        </a:rPr>
                        <a:t>79.2</a:t>
                      </a:r>
                      <a:r>
                        <a:rPr kumimoji="1" lang="ja-JP" altLang="en-US" sz="2400" dirty="0">
                          <a:solidFill>
                            <a:schemeClr val="tx1"/>
                          </a:solidFill>
                          <a:latin typeface="Meiryo UI" panose="020B0604030504040204" pitchFamily="50" charset="-128"/>
                          <a:ea typeface="Meiryo UI" panose="020B0604030504040204" pitchFamily="50" charset="-128"/>
                        </a:rPr>
                        <a:t>億円</a:t>
                      </a:r>
                    </a:p>
                  </a:txBody>
                  <a:tcPr/>
                </a:tc>
                <a:extLst>
                  <a:ext uri="{0D108BD9-81ED-4DB2-BD59-A6C34878D82A}">
                    <a16:rowId xmlns:a16="http://schemas.microsoft.com/office/drawing/2014/main" val="16505777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a:solidFill>
                            <a:schemeClr val="tx1"/>
                          </a:solidFill>
                          <a:latin typeface="Meiryo UI" panose="020B0604030504040204" pitchFamily="50" charset="-128"/>
                          <a:ea typeface="Meiryo UI" panose="020B0604030504040204" pitchFamily="50" charset="-128"/>
                        </a:rPr>
                        <a:t>エネルギー削減量</a:t>
                      </a:r>
                      <a:r>
                        <a:rPr kumimoji="1" lang="en-US" altLang="ja-JP" sz="1800" dirty="0">
                          <a:solidFill>
                            <a:schemeClr val="tx1"/>
                          </a:solidFill>
                          <a:latin typeface="Meiryo UI" panose="020B0604030504040204" pitchFamily="50" charset="-128"/>
                          <a:ea typeface="Meiryo UI" panose="020B0604030504040204" pitchFamily="50" charset="-128"/>
                        </a:rPr>
                        <a:t>(※3)</a:t>
                      </a:r>
                    </a:p>
                  </a:txBody>
                  <a:tcPr/>
                </a:tc>
                <a:tc>
                  <a:txBody>
                    <a:bodyPr/>
                    <a:lstStyle/>
                    <a:p>
                      <a:pPr algn="ctr"/>
                      <a:r>
                        <a:rPr kumimoji="1" lang="ja-JP" altLang="en-US" sz="2400" dirty="0">
                          <a:solidFill>
                            <a:schemeClr val="tx1"/>
                          </a:solidFill>
                          <a:latin typeface="Meiryo UI" panose="020B0604030504040204" pitchFamily="50" charset="-128"/>
                          <a:ea typeface="Meiryo UI" panose="020B0604030504040204" pitchFamily="50" charset="-128"/>
                        </a:rPr>
                        <a:t>年間 </a:t>
                      </a:r>
                      <a:r>
                        <a:rPr kumimoji="1" lang="en-US" altLang="ja-JP" sz="2400" dirty="0">
                          <a:solidFill>
                            <a:schemeClr val="tx1"/>
                          </a:solidFill>
                          <a:latin typeface="Meiryo UI" panose="020B0604030504040204" pitchFamily="50" charset="-128"/>
                          <a:ea typeface="Meiryo UI" panose="020B0604030504040204" pitchFamily="50" charset="-128"/>
                        </a:rPr>
                        <a:t>4,700kL</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ja-JP" altLang="en-US" sz="2400" dirty="0">
                          <a:solidFill>
                            <a:schemeClr val="tx1"/>
                          </a:solidFill>
                          <a:latin typeface="Meiryo UI" panose="020B0604030504040204" pitchFamily="50" charset="-128"/>
                          <a:ea typeface="Meiryo UI" panose="020B0604030504040204" pitchFamily="50" charset="-128"/>
                        </a:rPr>
                        <a:t>年間 </a:t>
                      </a:r>
                      <a:r>
                        <a:rPr kumimoji="1" lang="en-US" altLang="ja-JP" sz="2400" dirty="0">
                          <a:solidFill>
                            <a:schemeClr val="tx1"/>
                          </a:solidFill>
                          <a:latin typeface="Meiryo UI" panose="020B0604030504040204" pitchFamily="50" charset="-128"/>
                          <a:ea typeface="Meiryo UI" panose="020B0604030504040204" pitchFamily="50" charset="-128"/>
                        </a:rPr>
                        <a:t>8</a:t>
                      </a:r>
                      <a:r>
                        <a:rPr kumimoji="1" lang="en-US" altLang="ja-JP" sz="2400" u="none" baseline="0" dirty="0">
                          <a:solidFill>
                            <a:schemeClr val="tx1"/>
                          </a:solidFill>
                          <a:latin typeface="Meiryo UI" panose="020B0604030504040204" pitchFamily="50" charset="-128"/>
                          <a:ea typeface="Meiryo UI" panose="020B0604030504040204" pitchFamily="50" charset="-128"/>
                        </a:rPr>
                        <a:t>,127</a:t>
                      </a:r>
                      <a:r>
                        <a:rPr kumimoji="1" lang="en-US" altLang="ja-JP" sz="2400" u="none" dirty="0">
                          <a:solidFill>
                            <a:schemeClr val="tx1"/>
                          </a:solidFill>
                          <a:latin typeface="Meiryo UI" panose="020B0604030504040204" pitchFamily="50" charset="-128"/>
                          <a:ea typeface="Meiryo UI" panose="020B0604030504040204" pitchFamily="50" charset="-128"/>
                        </a:rPr>
                        <a:t>kL</a:t>
                      </a:r>
                      <a:endParaRPr kumimoji="1" lang="ja-JP" altLang="en-US" sz="2400" u="none"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544148693"/>
                  </a:ext>
                </a:extLst>
              </a:tr>
              <a:tr h="370840">
                <a:tc>
                  <a:txBody>
                    <a:bodyPr/>
                    <a:lstStyle/>
                    <a:p>
                      <a:pPr algn="l"/>
                      <a:r>
                        <a:rPr kumimoji="1" lang="en-US" altLang="zh-TW" sz="2400" dirty="0">
                          <a:solidFill>
                            <a:schemeClr val="tx1"/>
                          </a:solidFill>
                          <a:latin typeface="Meiryo UI" panose="020B0604030504040204" pitchFamily="50" charset="-128"/>
                          <a:ea typeface="Meiryo UI" panose="020B0604030504040204" pitchFamily="50" charset="-128"/>
                        </a:rPr>
                        <a:t>CO</a:t>
                      </a:r>
                      <a:r>
                        <a:rPr kumimoji="1" lang="en-US" altLang="zh-TW" sz="2000" dirty="0">
                          <a:solidFill>
                            <a:schemeClr val="tx1"/>
                          </a:solidFill>
                          <a:latin typeface="Meiryo UI" panose="020B0604030504040204" pitchFamily="50" charset="-128"/>
                          <a:ea typeface="Meiryo UI" panose="020B0604030504040204" pitchFamily="50" charset="-128"/>
                        </a:rPr>
                        <a:t>2</a:t>
                      </a:r>
                      <a:r>
                        <a:rPr kumimoji="1" lang="zh-TW" altLang="en-US" sz="2400" dirty="0">
                          <a:solidFill>
                            <a:schemeClr val="tx1"/>
                          </a:solidFill>
                          <a:latin typeface="Meiryo UI" panose="020B0604030504040204" pitchFamily="50" charset="-128"/>
                          <a:ea typeface="Meiryo UI" panose="020B0604030504040204" pitchFamily="50" charset="-128"/>
                        </a:rPr>
                        <a:t>排出削減総量</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ja-JP" altLang="en-US" sz="2400" dirty="0">
                          <a:solidFill>
                            <a:schemeClr val="tx1"/>
                          </a:solidFill>
                          <a:latin typeface="Meiryo UI" panose="020B0604030504040204" pitchFamily="50" charset="-128"/>
                          <a:ea typeface="Meiryo UI" panose="020B0604030504040204" pitchFamily="50" charset="-128"/>
                        </a:rPr>
                        <a:t>年間 </a:t>
                      </a:r>
                      <a:r>
                        <a:rPr kumimoji="1" lang="en-US" altLang="ja-JP" sz="2400" dirty="0">
                          <a:solidFill>
                            <a:schemeClr val="tx1"/>
                          </a:solidFill>
                          <a:latin typeface="Meiryo UI" panose="020B0604030504040204" pitchFamily="50" charset="-128"/>
                          <a:ea typeface="Meiryo UI" panose="020B0604030504040204" pitchFamily="50" charset="-128"/>
                        </a:rPr>
                        <a:t>8,700</a:t>
                      </a:r>
                      <a:r>
                        <a:rPr kumimoji="1" lang="ja-JP" altLang="en-US" sz="2400" dirty="0">
                          <a:solidFill>
                            <a:schemeClr val="tx1"/>
                          </a:solidFill>
                          <a:latin typeface="Meiryo UI" panose="020B0604030504040204" pitchFamily="50" charset="-128"/>
                          <a:ea typeface="Meiryo UI" panose="020B0604030504040204" pitchFamily="50" charset="-128"/>
                        </a:rPr>
                        <a:t>㌧</a:t>
                      </a:r>
                    </a:p>
                  </a:txBody>
                  <a:tcPr/>
                </a:tc>
                <a:tc>
                  <a:txBody>
                    <a:bodyPr/>
                    <a:lstStyle/>
                    <a:p>
                      <a:pPr algn="ctr"/>
                      <a:r>
                        <a:rPr kumimoji="1" lang="ja-JP" altLang="en-US" sz="2400" dirty="0">
                          <a:solidFill>
                            <a:schemeClr val="tx1"/>
                          </a:solidFill>
                          <a:latin typeface="Meiryo UI" panose="020B0604030504040204" pitchFamily="50" charset="-128"/>
                          <a:ea typeface="Meiryo UI" panose="020B0604030504040204" pitchFamily="50" charset="-128"/>
                        </a:rPr>
                        <a:t>年間 </a:t>
                      </a:r>
                      <a:r>
                        <a:rPr kumimoji="1" lang="en-US" altLang="ja-JP" sz="2400" u="none" baseline="0" dirty="0">
                          <a:solidFill>
                            <a:schemeClr val="tx1"/>
                          </a:solidFill>
                          <a:latin typeface="Meiryo UI" panose="020B0604030504040204" pitchFamily="50" charset="-128"/>
                          <a:ea typeface="Meiryo UI" panose="020B0604030504040204" pitchFamily="50" charset="-128"/>
                        </a:rPr>
                        <a:t>14,772</a:t>
                      </a:r>
                      <a:r>
                        <a:rPr kumimoji="1" lang="ja-JP" altLang="en-US" sz="2400" dirty="0">
                          <a:solidFill>
                            <a:schemeClr val="tx1"/>
                          </a:solidFill>
                          <a:latin typeface="Meiryo UI" panose="020B0604030504040204" pitchFamily="50" charset="-128"/>
                          <a:ea typeface="Meiryo UI" panose="020B0604030504040204" pitchFamily="50" charset="-128"/>
                        </a:rPr>
                        <a:t>㌧</a:t>
                      </a:r>
                    </a:p>
                  </a:txBody>
                  <a:tcPr/>
                </a:tc>
                <a:extLst>
                  <a:ext uri="{0D108BD9-81ED-4DB2-BD59-A6C34878D82A}">
                    <a16:rowId xmlns:a16="http://schemas.microsoft.com/office/drawing/2014/main" val="825752838"/>
                  </a:ext>
                </a:extLst>
              </a:tr>
            </a:tbl>
          </a:graphicData>
        </a:graphic>
      </p:graphicFrame>
      <p:sp>
        <p:nvSpPr>
          <p:cNvPr id="11" name="テキスト ボックス 10"/>
          <p:cNvSpPr txBox="1"/>
          <p:nvPr/>
        </p:nvSpPr>
        <p:spPr>
          <a:xfrm>
            <a:off x="1835696" y="5046275"/>
            <a:ext cx="6912768" cy="830997"/>
          </a:xfrm>
          <a:prstGeom prst="rect">
            <a:avLst/>
          </a:prstGeom>
          <a:noFill/>
        </p:spPr>
        <p:txBody>
          <a:bodyPr wrap="square" rtlCol="0">
            <a:spAutoFit/>
          </a:bodyPr>
          <a:lstStyle/>
          <a:p>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令和６年度末実績</a:t>
            </a:r>
            <a:r>
              <a:rPr lang="ja-JP" altLang="en-US" sz="1400" dirty="0">
                <a:latin typeface="Meiryo UI" panose="020B0604030504040204" pitchFamily="50" charset="-128"/>
                <a:ea typeface="Meiryo UI" panose="020B0604030504040204" pitchFamily="50" charset="-128"/>
              </a:rPr>
              <a:t>（再</a:t>
            </a:r>
            <a:r>
              <a:rPr lang="en-US" altLang="ja-JP" sz="1400" dirty="0">
                <a:latin typeface="Meiryo UI" panose="020B0604030504040204" pitchFamily="50" charset="-128"/>
                <a:ea typeface="Meiryo UI" panose="020B0604030504040204" pitchFamily="50" charset="-128"/>
              </a:rPr>
              <a:t>ESCO</a:t>
            </a:r>
            <a:r>
              <a:rPr lang="ja-JP" altLang="en-US" sz="1400" dirty="0">
                <a:latin typeface="Meiryo UI" panose="020B0604030504040204" pitchFamily="50" charset="-128"/>
                <a:ea typeface="Meiryo UI" panose="020B0604030504040204" pitchFamily="50" charset="-128"/>
              </a:rPr>
              <a:t>施設含む）</a:t>
            </a:r>
            <a:r>
              <a:rPr lang="ja-JP" altLang="en-US"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a:p>
            <a:r>
              <a:rPr kumimoji="1" lang="en-US" altLang="ja-JP" sz="1600" dirty="0">
                <a:latin typeface="Meiryo UI" panose="020B0604030504040204" pitchFamily="50" charset="-128"/>
                <a:ea typeface="Meiryo UI" panose="020B0604030504040204" pitchFamily="50" charset="-128"/>
              </a:rPr>
              <a:t>※2 </a:t>
            </a:r>
            <a:r>
              <a:rPr kumimoji="1" lang="ja-JP" altLang="en-US" sz="1600" dirty="0">
                <a:latin typeface="Meiryo UI" panose="020B0604030504040204" pitchFamily="50" charset="-128"/>
                <a:ea typeface="Meiryo UI" panose="020B0604030504040204" pitchFamily="50" charset="-128"/>
              </a:rPr>
              <a:t>１期２期</a:t>
            </a:r>
            <a:r>
              <a:rPr lang="ja-JP" altLang="en-US" sz="1600" dirty="0">
                <a:latin typeface="Meiryo UI" panose="020B0604030504040204" pitchFamily="50" charset="-128"/>
                <a:ea typeface="Meiryo UI" panose="020B0604030504040204" pitchFamily="50" charset="-128"/>
              </a:rPr>
              <a:t>プランの合算</a:t>
            </a:r>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※3 </a:t>
            </a:r>
            <a:r>
              <a:rPr lang="ja-JP" altLang="en-US" sz="1600" dirty="0">
                <a:latin typeface="Meiryo UI" panose="020B0604030504040204" pitchFamily="50" charset="-128"/>
                <a:ea typeface="Meiryo UI" panose="020B0604030504040204" pitchFamily="50" charset="-128"/>
              </a:rPr>
              <a:t>原油換算</a:t>
            </a:r>
            <a:endParaRPr lang="en-US" altLang="ja-JP" sz="1600" dirty="0">
              <a:latin typeface="Meiryo UI" panose="020B0604030504040204" pitchFamily="50" charset="-128"/>
              <a:ea typeface="Meiryo UI" panose="020B0604030504040204" pitchFamily="50" charset="-128"/>
            </a:endParaRPr>
          </a:p>
        </p:txBody>
      </p:sp>
      <p:sp>
        <p:nvSpPr>
          <p:cNvPr id="12" name="正方形/長方形 11"/>
          <p:cNvSpPr/>
          <p:nvPr/>
        </p:nvSpPr>
        <p:spPr>
          <a:xfrm>
            <a:off x="228108" y="5930116"/>
            <a:ext cx="8520356" cy="523220"/>
          </a:xfrm>
          <a:prstGeom prst="rect">
            <a:avLst/>
          </a:prstGeom>
          <a:ln w="31750">
            <a:solidFill>
              <a:schemeClr val="accent1"/>
            </a:solidFill>
            <a:prstDash val="solid"/>
          </a:ln>
        </p:spPr>
        <p:txBody>
          <a:bodyPr wrap="square">
            <a:spAutoFit/>
          </a:bodyPr>
          <a:lstStyle/>
          <a:p>
            <a:r>
              <a:rPr lang="ja-JP" altLang="en-US" sz="2800" dirty="0">
                <a:latin typeface="Meiryo UI" panose="020B0604030504040204" pitchFamily="50" charset="-128"/>
                <a:ea typeface="Meiryo UI" panose="020B0604030504040204" pitchFamily="50" charset="-128"/>
              </a:rPr>
              <a:t>⇒　　　　　目標を大幅に上回る成果を達成！！</a:t>
            </a:r>
            <a:endParaRPr lang="en-US" altLang="ja-JP" sz="28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342B32BF-6267-4DA9-9511-21880F69E154}"/>
              </a:ext>
            </a:extLst>
          </p:cNvPr>
          <p:cNvSpPr txBox="1"/>
          <p:nvPr/>
        </p:nvSpPr>
        <p:spPr>
          <a:xfrm>
            <a:off x="205910" y="4527954"/>
            <a:ext cx="6912768"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　光熱水費単価、エネルギー換算係数、</a:t>
            </a:r>
            <a:r>
              <a:rPr lang="en-US" altLang="ja-JP" sz="1200" dirty="0">
                <a:latin typeface="Meiryo UI" panose="020B0604030504040204" pitchFamily="50" charset="-128"/>
                <a:ea typeface="Meiryo UI" panose="020B0604030504040204" pitchFamily="50" charset="-128"/>
              </a:rPr>
              <a:t>CO2</a:t>
            </a:r>
            <a:r>
              <a:rPr lang="ja-JP" altLang="en-US" sz="1200" dirty="0">
                <a:latin typeface="Meiryo UI" panose="020B0604030504040204" pitchFamily="50" charset="-128"/>
                <a:ea typeface="Meiryo UI" panose="020B0604030504040204" pitchFamily="50" charset="-128"/>
              </a:rPr>
              <a:t>換算係数は契約時点のものを使用</a:t>
            </a:r>
            <a:endParaRPr lang="en-US" altLang="ja-JP"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44611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6DBCCE75-96CE-4693-9D68-DB546D813132}" type="slidenum">
              <a:rPr kumimoji="1" lang="ja-JP" altLang="en-US" smtClean="0"/>
              <a:t>4</a:t>
            </a:fld>
            <a:endParaRPr kumimoji="1" lang="ja-JP" altLang="en-US"/>
          </a:p>
        </p:txBody>
      </p:sp>
      <p:sp>
        <p:nvSpPr>
          <p:cNvPr id="8" name="サブタイトル 2"/>
          <p:cNvSpPr txBox="1">
            <a:spLocks/>
          </p:cNvSpPr>
          <p:nvPr/>
        </p:nvSpPr>
        <p:spPr bwMode="auto">
          <a:xfrm>
            <a:off x="121964" y="476672"/>
            <a:ext cx="6791103" cy="504000"/>
          </a:xfrm>
          <a:prstGeom prst="rect">
            <a:avLst/>
          </a:prstGeom>
          <a:solidFill>
            <a:schemeClr val="accent1"/>
          </a:solidFill>
          <a:ln w="19050">
            <a:solidFill>
              <a:schemeClr val="tx2"/>
            </a:solidFill>
            <a:miter lim="800000"/>
            <a:headEnd/>
            <a:tailEnd/>
          </a:ln>
          <a:effectLst/>
        </p:spPr>
        <p:txBody>
          <a:bodyPr wrap="square" lIns="180000" tIns="108000" rIns="180000" bIns="180000" anchor="t"/>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just">
              <a:buNone/>
              <a:tabLst>
                <a:tab pos="4749800" algn="l"/>
              </a:tabLst>
              <a:defRPr/>
            </a:pPr>
            <a:r>
              <a:rPr kumimoji="0" lang="ja-JP" altLang="en-US" sz="24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新・大阪府</a:t>
            </a:r>
            <a:r>
              <a:rPr kumimoji="0" lang="en-US" altLang="ja-JP" sz="24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ESCO</a:t>
            </a:r>
            <a:r>
              <a:rPr kumimoji="0" lang="ja-JP" altLang="en-US" sz="24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アクションプランの進捗状況</a:t>
            </a:r>
            <a:endParaRPr lang="en-US" altLang="ja-JP" sz="2400" b="1" kern="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サブタイトル 2"/>
          <p:cNvSpPr txBox="1">
            <a:spLocks/>
          </p:cNvSpPr>
          <p:nvPr/>
        </p:nvSpPr>
        <p:spPr bwMode="auto">
          <a:xfrm>
            <a:off x="121964" y="967290"/>
            <a:ext cx="8892696" cy="5774078"/>
          </a:xfrm>
          <a:prstGeom prst="rect">
            <a:avLst/>
          </a:prstGeom>
          <a:noFill/>
          <a:ln w="19050">
            <a:solidFill>
              <a:schemeClr val="tx2"/>
            </a:solidFill>
            <a:miter lim="800000"/>
            <a:headEnd/>
            <a:tailEnd/>
          </a:ln>
          <a:effectLst/>
        </p:spPr>
        <p:txBody>
          <a:bodyPr wrap="square" lIns="180000" tIns="90000" rIns="108000" bIns="90000" anchor="t"/>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just">
              <a:buNone/>
              <a:tabLst>
                <a:tab pos="4749800" algn="l"/>
              </a:tabLst>
              <a:defRPr/>
            </a:pPr>
            <a:r>
              <a:rPr lang="ja-JP" altLang="en-US" sz="2200" b="1" kern="0" dirty="0">
                <a:latin typeface="Meiryo UI" panose="020B0604030504040204" pitchFamily="50" charset="-128"/>
                <a:ea typeface="Meiryo UI" panose="020B0604030504040204" pitchFamily="50" charset="-128"/>
                <a:cs typeface="Meiryo UI" panose="020B0604030504040204" pitchFamily="50" charset="-128"/>
              </a:rPr>
              <a:t>○</a:t>
            </a:r>
            <a:r>
              <a:rPr lang="en-US" altLang="ja-JP" sz="2200" b="1" kern="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2200" b="1" kern="0" dirty="0">
                <a:latin typeface="Meiryo UI" panose="020B0604030504040204" pitchFamily="50" charset="-128"/>
                <a:ea typeface="Meiryo UI" panose="020B0604030504040204" pitchFamily="50" charset="-128"/>
                <a:cs typeface="Meiryo UI" panose="020B0604030504040204" pitchFamily="50" charset="-128"/>
              </a:rPr>
              <a:t>事業</a:t>
            </a:r>
            <a:r>
              <a:rPr lang="en-US" altLang="ja-JP" sz="2200" b="1" kern="0" dirty="0">
                <a:latin typeface="Meiryo UI" panose="020B0604030504040204" pitchFamily="50" charset="-128"/>
                <a:ea typeface="Meiryo UI" panose="020B0604030504040204" pitchFamily="50" charset="-128"/>
                <a:cs typeface="Meiryo UI" panose="020B0604030504040204" pitchFamily="50" charset="-128"/>
              </a:rPr>
              <a:t>85</a:t>
            </a:r>
            <a:r>
              <a:rPr lang="ja-JP" altLang="en-US" sz="2200" b="1" kern="0" dirty="0">
                <a:latin typeface="Meiryo UI" panose="020B0604030504040204" pitchFamily="50" charset="-128"/>
                <a:ea typeface="Meiryo UI" panose="020B0604030504040204" pitchFamily="50" charset="-128"/>
                <a:cs typeface="Meiryo UI" panose="020B0604030504040204" pitchFamily="50" charset="-128"/>
              </a:rPr>
              <a:t>施設で</a:t>
            </a:r>
            <a:r>
              <a:rPr lang="en-US" altLang="ja-JP" sz="2200" b="1" kern="0" dirty="0">
                <a:latin typeface="Meiryo UI" panose="020B0604030504040204" pitchFamily="50" charset="-128"/>
                <a:ea typeface="Meiryo UI" panose="020B0604030504040204" pitchFamily="50" charset="-128"/>
                <a:cs typeface="Meiryo UI" panose="020B0604030504040204" pitchFamily="50" charset="-128"/>
              </a:rPr>
              <a:t>ESCO</a:t>
            </a:r>
            <a:r>
              <a:rPr lang="ja-JP" altLang="en-US" sz="2200" b="1" kern="0" dirty="0">
                <a:latin typeface="Meiryo UI" panose="020B0604030504040204" pitchFamily="50" charset="-128"/>
                <a:ea typeface="Meiryo UI" panose="020B0604030504040204" pitchFamily="50" charset="-128"/>
                <a:cs typeface="Meiryo UI" panose="020B0604030504040204" pitchFamily="50" charset="-128"/>
              </a:rPr>
              <a:t>導入</a:t>
            </a:r>
            <a:endParaRPr lang="en-US" altLang="ja-JP" sz="2200" b="1" kern="0" dirty="0">
              <a:latin typeface="Meiryo UI" panose="020B0604030504040204" pitchFamily="50" charset="-128"/>
              <a:ea typeface="Meiryo UI" panose="020B0604030504040204" pitchFamily="50" charset="-128"/>
              <a:cs typeface="Meiryo UI" panose="020B0604030504040204" pitchFamily="50" charset="-128"/>
            </a:endParaRPr>
          </a:p>
          <a:p>
            <a:pPr marL="0" indent="0" algn="just">
              <a:buNone/>
              <a:tabLst>
                <a:tab pos="4749800" algn="l"/>
              </a:tabLst>
              <a:defRPr/>
            </a:pPr>
            <a:endParaRPr lang="en-US" altLang="ja-JP" sz="2200" b="1" kern="0" dirty="0">
              <a:latin typeface="Meiryo UI" panose="020B0604030504040204" pitchFamily="50" charset="-128"/>
              <a:ea typeface="Meiryo UI" panose="020B0604030504040204" pitchFamily="50" charset="-128"/>
              <a:cs typeface="Meiryo UI" panose="020B0604030504040204" pitchFamily="50" charset="-128"/>
            </a:endParaRPr>
          </a:p>
          <a:p>
            <a:pPr marL="0" indent="0" algn="just">
              <a:buNone/>
              <a:tabLst>
                <a:tab pos="4749800" algn="l"/>
              </a:tabLst>
              <a:defRPr/>
            </a:pP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b="1" kern="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年度：りんくうタウン駅ビル、中央図書館</a:t>
            </a:r>
          </a:p>
          <a:p>
            <a:pPr marL="0" indent="0" algn="just">
              <a:buNone/>
              <a:tabLst>
                <a:tab pos="4749800" algn="l"/>
              </a:tabLst>
              <a:defRPr/>
            </a:pP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b="1" kern="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年度：警察</a:t>
            </a:r>
            <a:r>
              <a:rPr lang="en-US" altLang="ja-JP" sz="1600" b="1" kern="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署、泉北府民ｾﾝﾀｰﾋﾞﾙ</a:t>
            </a:r>
          </a:p>
          <a:p>
            <a:pPr marL="0" indent="0" algn="just">
              <a:buNone/>
              <a:tabLst>
                <a:tab pos="4749800" algn="l"/>
              </a:tabLst>
              <a:defRPr/>
            </a:pP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b="1" kern="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年度：高校</a:t>
            </a:r>
            <a:r>
              <a:rPr lang="en-US" altLang="ja-JP" sz="1600" b="1" kern="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校、中河内救命救急センター、警察</a:t>
            </a:r>
            <a:r>
              <a:rPr lang="en-US" altLang="ja-JP" sz="1600" b="1" kern="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署、三島・南河内府民ｾﾝﾀｰﾋﾞﾙ</a:t>
            </a:r>
          </a:p>
          <a:p>
            <a:pPr marL="0" indent="0" algn="just">
              <a:buNone/>
              <a:tabLst>
                <a:tab pos="4749800" algn="l"/>
              </a:tabLst>
              <a:defRPr/>
            </a:pP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b="1" kern="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年度：高校</a:t>
            </a:r>
            <a:r>
              <a:rPr lang="en-US" altLang="ja-JP" sz="1600" b="1" kern="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校、狭山池博物館、警察</a:t>
            </a:r>
            <a:r>
              <a:rPr lang="en-US" altLang="ja-JP" sz="1600" b="1" kern="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署、泉南府民ｾﾝﾀｰﾋﾞﾙ</a:t>
            </a:r>
          </a:p>
          <a:p>
            <a:pPr marL="0" indent="0" algn="just">
              <a:buNone/>
              <a:tabLst>
                <a:tab pos="4749800" algn="l"/>
              </a:tabLst>
              <a:defRPr/>
            </a:pP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b="1" kern="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年度：高校</a:t>
            </a:r>
            <a:r>
              <a:rPr lang="en-US" altLang="ja-JP" sz="1600" b="1" kern="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校、警察</a:t>
            </a:r>
            <a:r>
              <a:rPr lang="en-US" altLang="ja-JP" sz="1600" b="1" kern="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署、公園</a:t>
            </a:r>
            <a:r>
              <a:rPr lang="en-US" altLang="ja-JP" sz="1600" b="1" kern="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園</a:t>
            </a:r>
            <a:endParaRPr lang="en-US" altLang="ja-JP" sz="1600" b="1" kern="0" dirty="0">
              <a:latin typeface="Meiryo UI" panose="020B0604030504040204" pitchFamily="50" charset="-128"/>
              <a:ea typeface="Meiryo UI" panose="020B0604030504040204" pitchFamily="50" charset="-128"/>
              <a:cs typeface="Meiryo UI" panose="020B0604030504040204" pitchFamily="50" charset="-128"/>
            </a:endParaRPr>
          </a:p>
          <a:p>
            <a:pPr marL="0" indent="0" algn="just">
              <a:buNone/>
              <a:tabLst>
                <a:tab pos="4749800" algn="l"/>
              </a:tabLst>
              <a:defRPr/>
            </a:pP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・令和元年度：近</a:t>
            </a:r>
            <a:r>
              <a:rPr lang="ja-JP" altLang="en-US" sz="1600" b="1" kern="0" dirty="0" err="1">
                <a:latin typeface="Meiryo UI" panose="020B0604030504040204" pitchFamily="50" charset="-128"/>
                <a:ea typeface="Meiryo UI" panose="020B0604030504040204" pitchFamily="50" charset="-128"/>
                <a:cs typeface="Meiryo UI" panose="020B0604030504040204" pitchFamily="50" charset="-128"/>
              </a:rPr>
              <a:t>つ</a:t>
            </a: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飛鳥博物館、国際会議場、警察</a:t>
            </a:r>
            <a:r>
              <a:rPr lang="en-US" altLang="ja-JP" sz="1600" b="1" kern="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署、公園</a:t>
            </a:r>
            <a:r>
              <a:rPr lang="en-US" altLang="ja-JP" sz="1600" b="1" kern="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園</a:t>
            </a:r>
            <a:endParaRPr lang="en-US" altLang="ja-JP" sz="1600" b="1" kern="0" dirty="0">
              <a:latin typeface="Meiryo UI" panose="020B0604030504040204" pitchFamily="50" charset="-128"/>
              <a:ea typeface="Meiryo UI" panose="020B0604030504040204" pitchFamily="50" charset="-128"/>
              <a:cs typeface="Meiryo UI" panose="020B0604030504040204" pitchFamily="50" charset="-128"/>
            </a:endParaRPr>
          </a:p>
          <a:p>
            <a:pPr marL="0" indent="0" algn="just">
              <a:buNone/>
              <a:tabLst>
                <a:tab pos="4749800" algn="l"/>
              </a:tabLst>
              <a:defRPr/>
            </a:pP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・令和２年度：咲洲庁舎、公園</a:t>
            </a:r>
            <a:r>
              <a:rPr lang="en-US" altLang="ja-JP" sz="1600" b="1" kern="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園</a:t>
            </a:r>
            <a:endParaRPr lang="en-US" altLang="ja-JP" sz="1600" b="1" kern="0" dirty="0">
              <a:latin typeface="Meiryo UI" panose="020B0604030504040204" pitchFamily="50" charset="-128"/>
              <a:ea typeface="Meiryo UI" panose="020B0604030504040204" pitchFamily="50" charset="-128"/>
              <a:cs typeface="Meiryo UI" panose="020B0604030504040204" pitchFamily="50" charset="-128"/>
            </a:endParaRPr>
          </a:p>
          <a:p>
            <a:pPr marL="0" indent="0" algn="just">
              <a:buNone/>
              <a:tabLst>
                <a:tab pos="4749800" algn="l"/>
              </a:tabLst>
              <a:defRPr/>
            </a:pP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・令和３年度：本庁舎別館、教育センター</a:t>
            </a:r>
            <a:endParaRPr lang="en-US" altLang="ja-JP" sz="1600" b="1" kern="0" dirty="0">
              <a:latin typeface="Meiryo UI" panose="020B0604030504040204" pitchFamily="50" charset="-128"/>
              <a:ea typeface="Meiryo UI" panose="020B0604030504040204" pitchFamily="50" charset="-128"/>
              <a:cs typeface="Meiryo UI" panose="020B0604030504040204" pitchFamily="50" charset="-128"/>
            </a:endParaRPr>
          </a:p>
          <a:p>
            <a:pPr marL="0" indent="0" algn="just">
              <a:buNone/>
              <a:tabLst>
                <a:tab pos="4749800" algn="l"/>
              </a:tabLst>
              <a:defRPr/>
            </a:pP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・令和４年度：警察本部本庁舎</a:t>
            </a:r>
            <a:endParaRPr lang="en-US" altLang="ja-JP" sz="1600" b="1" kern="0" dirty="0">
              <a:latin typeface="Meiryo UI" panose="020B0604030504040204" pitchFamily="50" charset="-128"/>
              <a:ea typeface="Meiryo UI" panose="020B0604030504040204" pitchFamily="50" charset="-128"/>
              <a:cs typeface="Meiryo UI" panose="020B0604030504040204" pitchFamily="50" charset="-128"/>
            </a:endParaRPr>
          </a:p>
          <a:p>
            <a:pPr marL="0" indent="0" algn="just">
              <a:buNone/>
              <a:tabLst>
                <a:tab pos="4749800" algn="l"/>
              </a:tabLst>
              <a:defRPr/>
            </a:pP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・令和５年度：大阪府新別館（北館・南館）、府税事務所４所　</a:t>
            </a:r>
            <a:endParaRPr lang="en-US" altLang="ja-JP" sz="1600" b="1" kern="0" dirty="0">
              <a:latin typeface="Meiryo UI" panose="020B0604030504040204" pitchFamily="50" charset="-128"/>
              <a:ea typeface="Meiryo UI" panose="020B0604030504040204" pitchFamily="50" charset="-128"/>
              <a:cs typeface="Meiryo UI" panose="020B0604030504040204" pitchFamily="50" charset="-128"/>
            </a:endParaRPr>
          </a:p>
          <a:p>
            <a:pPr marL="0" indent="0" algn="just">
              <a:buNone/>
              <a:tabLst>
                <a:tab pos="4749800" algn="l"/>
              </a:tabLst>
              <a:defRPr/>
            </a:pPr>
            <a:endParaRPr lang="en-US" altLang="ja-JP" sz="1200" b="1" kern="0" dirty="0">
              <a:latin typeface="Meiryo UI" panose="020B0604030504040204" pitchFamily="50" charset="-128"/>
              <a:ea typeface="Meiryo UI" panose="020B0604030504040204" pitchFamily="50" charset="-128"/>
              <a:cs typeface="Meiryo UI" panose="020B0604030504040204" pitchFamily="50" charset="-128"/>
            </a:endParaRPr>
          </a:p>
          <a:p>
            <a:pPr marL="0" indent="0" algn="just">
              <a:spcBef>
                <a:spcPts val="0"/>
              </a:spcBef>
              <a:buNone/>
              <a:tabLst>
                <a:tab pos="4749800" algn="l"/>
              </a:tabLst>
              <a:defRPr/>
            </a:pP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b="1" kern="0" dirty="0">
                <a:latin typeface="Meiryo UI" panose="020B0604030504040204" pitchFamily="50" charset="-128"/>
                <a:ea typeface="Meiryo UI" panose="020B0604030504040204" pitchFamily="50" charset="-128"/>
                <a:cs typeface="Meiryo UI" panose="020B0604030504040204" pitchFamily="50" charset="-128"/>
              </a:rPr>
              <a:t>R5</a:t>
            </a: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年度以降の公募案件</a:t>
            </a:r>
            <a:endParaRPr lang="en-US" altLang="ja-JP" sz="1600" b="1" kern="0" dirty="0">
              <a:latin typeface="Meiryo UI" panose="020B0604030504040204" pitchFamily="50" charset="-128"/>
              <a:ea typeface="Meiryo UI" panose="020B0604030504040204" pitchFamily="50" charset="-128"/>
              <a:cs typeface="Meiryo UI" panose="020B0604030504040204" pitchFamily="50" charset="-128"/>
            </a:endParaRPr>
          </a:p>
          <a:p>
            <a:pPr marL="0" indent="0" algn="just">
              <a:spcBef>
                <a:spcPts val="0"/>
              </a:spcBef>
              <a:buNone/>
              <a:tabLst>
                <a:tab pos="4749800" algn="l"/>
              </a:tabLst>
              <a:defRPr/>
            </a:pPr>
            <a:endParaRPr lang="en-US" altLang="ja-JP" sz="1600" b="1" kern="0" dirty="0">
              <a:latin typeface="Meiryo UI" panose="020B0604030504040204" pitchFamily="50" charset="-128"/>
              <a:ea typeface="Meiryo UI" panose="020B0604030504040204" pitchFamily="50" charset="-128"/>
              <a:cs typeface="Meiryo UI" panose="020B0604030504040204" pitchFamily="50" charset="-128"/>
            </a:endParaRPr>
          </a:p>
          <a:p>
            <a:pPr marL="0" indent="0" algn="just">
              <a:lnSpc>
                <a:spcPts val="1500"/>
              </a:lnSpc>
              <a:spcBef>
                <a:spcPts val="0"/>
              </a:spcBef>
              <a:buNone/>
              <a:tabLst>
                <a:tab pos="4749800" algn="l"/>
              </a:tabLst>
              <a:defRPr/>
            </a:pP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　○省エネサービス中：職技専２・青少年海洋</a:t>
            </a:r>
            <a:r>
              <a:rPr lang="en-US" altLang="ja-JP" sz="1600" b="1" kern="0" dirty="0">
                <a:latin typeface="Meiryo UI" panose="020B0604030504040204" pitchFamily="50" charset="-128"/>
                <a:ea typeface="Meiryo UI" panose="020B0604030504040204" pitchFamily="50" charset="-128"/>
                <a:cs typeface="Meiryo UI" panose="020B0604030504040204" pitchFamily="50" charset="-128"/>
              </a:rPr>
              <a:t>C</a:t>
            </a: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、西大阪治水事務所、府立学校３４校　</a:t>
            </a:r>
            <a:endParaRPr lang="en-US" altLang="ja-JP" sz="1600" b="1" kern="0" dirty="0">
              <a:latin typeface="Meiryo UI" panose="020B0604030504040204" pitchFamily="50" charset="-128"/>
              <a:ea typeface="Meiryo UI" panose="020B0604030504040204" pitchFamily="50" charset="-128"/>
              <a:cs typeface="Meiryo UI" panose="020B0604030504040204" pitchFamily="50" charset="-128"/>
            </a:endParaRPr>
          </a:p>
          <a:p>
            <a:pPr marL="0" indent="0" algn="just">
              <a:lnSpc>
                <a:spcPts val="1500"/>
              </a:lnSpc>
              <a:spcBef>
                <a:spcPts val="1000"/>
              </a:spcBef>
              <a:buNone/>
              <a:tabLst>
                <a:tab pos="4749800" algn="l"/>
              </a:tabLst>
              <a:defRPr/>
            </a:pP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　○今年度、省エネ改修（１事業）を実施 ：府立学校２８校、その他３施設</a:t>
            </a:r>
            <a:endParaRPr lang="en-US" altLang="ja-JP" sz="1600" b="1" kern="0" dirty="0">
              <a:latin typeface="Meiryo UI" panose="020B0604030504040204" pitchFamily="50" charset="-128"/>
              <a:ea typeface="Meiryo UI" panose="020B0604030504040204" pitchFamily="50" charset="-128"/>
              <a:cs typeface="Meiryo UI" panose="020B0604030504040204" pitchFamily="50" charset="-128"/>
            </a:endParaRPr>
          </a:p>
          <a:p>
            <a:pPr marL="0" indent="0" algn="just">
              <a:lnSpc>
                <a:spcPts val="1500"/>
              </a:lnSpc>
              <a:spcBef>
                <a:spcPts val="1000"/>
              </a:spcBef>
              <a:buNone/>
              <a:tabLst>
                <a:tab pos="4749800" algn="l"/>
              </a:tabLst>
              <a:defRPr/>
            </a:pP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　○今年度、公募（１事業）を実施 ：府立学校　</a:t>
            </a:r>
            <a:endParaRPr lang="en-US" altLang="ja-JP" sz="1600" b="1" kern="0" dirty="0">
              <a:latin typeface="Meiryo UI" panose="020B0604030504040204" pitchFamily="50" charset="-128"/>
              <a:ea typeface="Meiryo UI" panose="020B0604030504040204" pitchFamily="50" charset="-128"/>
              <a:cs typeface="Meiryo UI" panose="020B0604030504040204" pitchFamily="50" charset="-128"/>
            </a:endParaRPr>
          </a:p>
          <a:p>
            <a:pPr marL="0" indent="0" algn="ctr">
              <a:buNone/>
              <a:tabLst>
                <a:tab pos="4749800" algn="l"/>
              </a:tabLst>
              <a:defRPr/>
            </a:pPr>
            <a:r>
              <a:rPr lang="ja-JP" altLang="en-US" sz="2000" b="1" kern="0" dirty="0">
                <a:latin typeface="Meiryo UI" panose="020B0604030504040204" pitchFamily="50" charset="-128"/>
                <a:ea typeface="Meiryo UI" panose="020B0604030504040204" pitchFamily="50" charset="-128"/>
                <a:cs typeface="Meiryo UI" panose="020B0604030504040204" pitchFamily="50" charset="-128"/>
              </a:rPr>
              <a:t>　⇒　省エネ効果が</a:t>
            </a:r>
            <a:r>
              <a:rPr lang="en-US" altLang="ja-JP" sz="2000" b="1" kern="0" dirty="0">
                <a:latin typeface="Meiryo UI" panose="020B0604030504040204" pitchFamily="50" charset="-128"/>
                <a:ea typeface="Meiryo UI" panose="020B0604030504040204" pitchFamily="50" charset="-128"/>
                <a:cs typeface="Meiryo UI" panose="020B0604030504040204" pitchFamily="50" charset="-128"/>
              </a:rPr>
              <a:t>R7</a:t>
            </a:r>
            <a:r>
              <a:rPr lang="ja-JP" altLang="en-US" sz="2000" b="1" kern="0" dirty="0">
                <a:latin typeface="Meiryo UI" panose="020B0604030504040204" pitchFamily="50" charset="-128"/>
                <a:ea typeface="Meiryo UI" panose="020B0604030504040204" pitchFamily="50" charset="-128"/>
                <a:cs typeface="Meiryo UI" panose="020B0604030504040204" pitchFamily="50" charset="-128"/>
              </a:rPr>
              <a:t>年度から発生するため第</a:t>
            </a:r>
            <a:r>
              <a:rPr lang="en-US" altLang="ja-JP" sz="2000" b="1" kern="0" dirty="0">
                <a:latin typeface="Meiryo UI" panose="020B0604030504040204" pitchFamily="50" charset="-128"/>
                <a:ea typeface="Meiryo UI" panose="020B0604030504040204" pitchFamily="50" charset="-128"/>
                <a:cs typeface="Meiryo UI" panose="020B0604030504040204" pitchFamily="50" charset="-128"/>
              </a:rPr>
              <a:t>3</a:t>
            </a:r>
            <a:r>
              <a:rPr lang="ja-JP" altLang="en-US" sz="2000" b="1" kern="0" dirty="0">
                <a:latin typeface="Meiryo UI" panose="020B0604030504040204" pitchFamily="50" charset="-128"/>
                <a:ea typeface="Meiryo UI" panose="020B0604030504040204" pitchFamily="50" charset="-128"/>
                <a:cs typeface="Meiryo UI" panose="020B0604030504040204" pitchFamily="50" charset="-128"/>
              </a:rPr>
              <a:t>期アクションプランから実績計上</a:t>
            </a:r>
            <a:endParaRPr lang="en-US" altLang="ja-JP" sz="600" b="1" kern="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251520" y="1628800"/>
            <a:ext cx="8685216" cy="3256329"/>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683568" y="1426621"/>
            <a:ext cx="3888432" cy="400110"/>
          </a:xfrm>
          <a:prstGeom prst="rect">
            <a:avLst/>
          </a:prstGeom>
          <a:solidFill>
            <a:schemeClr val="bg1"/>
          </a:solidFill>
        </p:spPr>
        <p:txBody>
          <a:bodyPr wrap="square" rtlCol="0">
            <a:spAutoFit/>
          </a:bodyPr>
          <a:lstStyle/>
          <a:p>
            <a:pPr algn="just">
              <a:tabLst>
                <a:tab pos="4749800" algn="l"/>
              </a:tabLst>
              <a:defRPr/>
            </a:pPr>
            <a:r>
              <a:rPr lang="ja-JP" altLang="en-US" sz="2000" b="1" kern="0"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b="1" kern="0" dirty="0">
                <a:latin typeface="Meiryo UI" panose="020B0604030504040204" pitchFamily="50" charset="-128"/>
                <a:ea typeface="Meiryo UI" panose="020B0604030504040204" pitchFamily="50" charset="-128"/>
                <a:cs typeface="Meiryo UI" panose="020B0604030504040204" pitchFamily="50" charset="-128"/>
              </a:rPr>
              <a:t>ESCO</a:t>
            </a:r>
            <a:r>
              <a:rPr lang="ja-JP" altLang="en-US" sz="2000" b="1" kern="0" dirty="0">
                <a:latin typeface="Meiryo UI" panose="020B0604030504040204" pitchFamily="50" charset="-128"/>
                <a:ea typeface="Meiryo UI" panose="020B0604030504040204" pitchFamily="50" charset="-128"/>
                <a:cs typeface="Meiryo UI" panose="020B0604030504040204" pitchFamily="50" charset="-128"/>
              </a:rPr>
              <a:t>事業契約　</a:t>
            </a:r>
            <a:r>
              <a:rPr lang="en-US" altLang="ja-JP" sz="2000" b="1" kern="0" dirty="0">
                <a:latin typeface="Meiryo UI" panose="020B0604030504040204" pitchFamily="50" charset="-128"/>
                <a:ea typeface="Meiryo UI" panose="020B0604030504040204" pitchFamily="50" charset="-128"/>
                <a:cs typeface="Meiryo UI" panose="020B0604030504040204" pitchFamily="50" charset="-128"/>
              </a:rPr>
              <a:t>85</a:t>
            </a:r>
            <a:r>
              <a:rPr lang="ja-JP" altLang="en-US" sz="2000" b="1" kern="0" dirty="0">
                <a:latin typeface="Meiryo UI" panose="020B0604030504040204" pitchFamily="50" charset="-128"/>
                <a:ea typeface="Meiryo UI" panose="020B0604030504040204" pitchFamily="50" charset="-128"/>
                <a:cs typeface="Meiryo UI" panose="020B0604030504040204" pitchFamily="50" charset="-128"/>
              </a:rPr>
              <a:t>施設＞</a:t>
            </a:r>
            <a:endParaRPr lang="en-US" altLang="ja-JP" sz="2000" b="1" kern="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08504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13410" y="484756"/>
            <a:ext cx="8856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6" name="正方形/長方形 5"/>
          <p:cNvSpPr/>
          <p:nvPr/>
        </p:nvSpPr>
        <p:spPr>
          <a:xfrm>
            <a:off x="86106" y="36164"/>
            <a:ext cx="8446334" cy="430887"/>
          </a:xfrm>
          <a:prstGeom prst="rect">
            <a:avLst/>
          </a:prstGeom>
          <a:solidFill>
            <a:schemeClr val="bg1"/>
          </a:solidFill>
        </p:spPr>
        <p:txBody>
          <a:bodyPr wrap="square" tIns="0" bIns="0">
            <a:spAutoFit/>
          </a:bodyPr>
          <a:lstStyle/>
          <a:p>
            <a:r>
              <a:rPr lang="ja-JP" altLang="en-US" sz="2800" b="1" dirty="0">
                <a:latin typeface="Meiryo UI" panose="020B0604030504040204" pitchFamily="50" charset="-128"/>
                <a:ea typeface="Meiryo UI" panose="020B0604030504040204" pitchFamily="50" charset="-128"/>
                <a:cs typeface="Meiryo UI" panose="020B0604030504040204" pitchFamily="50" charset="-128"/>
              </a:rPr>
              <a:t>大阪府の</a:t>
            </a:r>
            <a:r>
              <a:rPr lang="en-US" altLang="ja-JP" sz="2800" b="1" dirty="0">
                <a:latin typeface="Meiryo UI" panose="020B0604030504040204" pitchFamily="50" charset="-128"/>
                <a:ea typeface="Meiryo UI" panose="020B0604030504040204" pitchFamily="50" charset="-128"/>
                <a:cs typeface="Meiryo UI" panose="020B0604030504040204" pitchFamily="50" charset="-128"/>
              </a:rPr>
              <a:t>ESCO</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事業実績一覧</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（その</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1</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スライド番号プレースホルダー 1"/>
          <p:cNvSpPr>
            <a:spLocks noGrp="1"/>
          </p:cNvSpPr>
          <p:nvPr>
            <p:ph type="sldNum" sz="quarter" idx="12"/>
          </p:nvPr>
        </p:nvSpPr>
        <p:spPr>
          <a:xfrm>
            <a:off x="8239770" y="69376"/>
            <a:ext cx="747712" cy="365760"/>
          </a:xfrm>
          <a:noFill/>
        </p:spPr>
        <p:txBody>
          <a:bodyPr/>
          <a:lstStyle/>
          <a:p>
            <a:fld id="{6DBCCE75-96CE-4693-9D68-DB546D813132}" type="slidenum">
              <a:rPr kumimoji="1" lang="ja-JP" altLang="en-US" sz="2000" smtClean="0">
                <a:solidFill>
                  <a:schemeClr val="bg1"/>
                </a:solidFill>
              </a:rPr>
              <a:pPr/>
              <a:t>5</a:t>
            </a:fld>
            <a:endParaRPr kumimoji="1" lang="ja-JP" altLang="en-US" sz="2000" dirty="0">
              <a:solidFill>
                <a:schemeClr val="bg1"/>
              </a:solidFill>
            </a:endParaRPr>
          </a:p>
        </p:txBody>
      </p:sp>
      <p:graphicFrame>
        <p:nvGraphicFramePr>
          <p:cNvPr id="7" name="表 6"/>
          <p:cNvGraphicFramePr>
            <a:graphicFrameLocks noGrp="1"/>
          </p:cNvGraphicFramePr>
          <p:nvPr>
            <p:extLst>
              <p:ext uri="{D42A27DB-BD31-4B8C-83A1-F6EECF244321}">
                <p14:modId xmlns:p14="http://schemas.microsoft.com/office/powerpoint/2010/main" val="2957415174"/>
              </p:ext>
            </p:extLst>
          </p:nvPr>
        </p:nvGraphicFramePr>
        <p:xfrm>
          <a:off x="390345" y="917225"/>
          <a:ext cx="8352926" cy="5536852"/>
        </p:xfrm>
        <a:graphic>
          <a:graphicData uri="http://schemas.openxmlformats.org/drawingml/2006/table">
            <a:tbl>
              <a:tblPr firstRow="1" bandRow="1">
                <a:tableStyleId>{0660B408-B3CF-4A94-85FC-2B1E0A45F4A2}</a:tableStyleId>
              </a:tblPr>
              <a:tblGrid>
                <a:gridCol w="1176696">
                  <a:extLst>
                    <a:ext uri="{9D8B030D-6E8A-4147-A177-3AD203B41FA5}">
                      <a16:colId xmlns:a16="http://schemas.microsoft.com/office/drawing/2014/main" val="20000"/>
                    </a:ext>
                  </a:extLst>
                </a:gridCol>
                <a:gridCol w="2630205">
                  <a:extLst>
                    <a:ext uri="{9D8B030D-6E8A-4147-A177-3AD203B41FA5}">
                      <a16:colId xmlns:a16="http://schemas.microsoft.com/office/drawing/2014/main" val="20001"/>
                    </a:ext>
                  </a:extLst>
                </a:gridCol>
                <a:gridCol w="928308">
                  <a:extLst>
                    <a:ext uri="{9D8B030D-6E8A-4147-A177-3AD203B41FA5}">
                      <a16:colId xmlns:a16="http://schemas.microsoft.com/office/drawing/2014/main" val="20002"/>
                    </a:ext>
                  </a:extLst>
                </a:gridCol>
                <a:gridCol w="1385471">
                  <a:extLst>
                    <a:ext uri="{9D8B030D-6E8A-4147-A177-3AD203B41FA5}">
                      <a16:colId xmlns:a16="http://schemas.microsoft.com/office/drawing/2014/main" val="20004"/>
                    </a:ext>
                  </a:extLst>
                </a:gridCol>
                <a:gridCol w="936104">
                  <a:extLst>
                    <a:ext uri="{9D8B030D-6E8A-4147-A177-3AD203B41FA5}">
                      <a16:colId xmlns:a16="http://schemas.microsoft.com/office/drawing/2014/main" val="20005"/>
                    </a:ext>
                  </a:extLst>
                </a:gridCol>
                <a:gridCol w="1296142">
                  <a:extLst>
                    <a:ext uri="{9D8B030D-6E8A-4147-A177-3AD203B41FA5}">
                      <a16:colId xmlns:a16="http://schemas.microsoft.com/office/drawing/2014/main" val="20006"/>
                    </a:ext>
                  </a:extLst>
                </a:gridCol>
              </a:tblGrid>
              <a:tr h="43199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契約年度</a:t>
                      </a:r>
                      <a:endPar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施　設　名</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建物用途</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ESCO</a:t>
                      </a:r>
                    </a:p>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ｻｰﾋﾞｽ期間</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省ｴﾈ率</a:t>
                      </a:r>
                      <a:endPar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ja-JP" altLang="en-US" sz="1300" b="0" i="0" u="none" strike="noStrike" dirty="0">
                          <a:solidFill>
                            <a:schemeClr val="bg1"/>
                          </a:solidFill>
                          <a:effectLst/>
                          <a:latin typeface="Meiryo UI" pitchFamily="50" charset="-128"/>
                          <a:ea typeface="Meiryo UI" pitchFamily="50" charset="-128"/>
                          <a:cs typeface="Meiryo UI" pitchFamily="50" charset="-128"/>
                        </a:rPr>
                        <a:t>備考</a:t>
                      </a:r>
                    </a:p>
                  </a:txBody>
                  <a:tcPr marL="36000" marR="36000" marT="0" marB="0" anchor="ctr">
                    <a:lnL w="19050" cap="flat" cmpd="sng" algn="ctr">
                      <a:solidFill>
                        <a:schemeClr val="bg1"/>
                      </a:solidFill>
                      <a:prstDash val="solid"/>
                      <a:round/>
                      <a:headEnd type="none" w="med" len="med"/>
                      <a:tailEnd type="none" w="med" len="med"/>
                    </a:lnL>
                    <a:lnB w="1905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55243">
                <a:tc>
                  <a:txBody>
                    <a:bodyPr/>
                    <a:lstStyle/>
                    <a:p>
                      <a:pPr algn="ctr" fontAlgn="ctr"/>
                      <a:r>
                        <a:rPr lang="ja-JP" altLang="en-US" sz="1300" b="0" i="0" u="none" strike="noStrike" dirty="0">
                          <a:solidFill>
                            <a:srgbClr val="000000"/>
                          </a:solidFill>
                          <a:effectLst/>
                          <a:latin typeface="Meiryo UI" pitchFamily="50" charset="-128"/>
                          <a:ea typeface="Meiryo UI" pitchFamily="50" charset="-128"/>
                          <a:cs typeface="Meiryo UI" pitchFamily="50" charset="-128"/>
                        </a:rPr>
                        <a:t>平成</a:t>
                      </a:r>
                      <a:r>
                        <a:rPr lang="en-US" altLang="ja-JP" sz="1300" b="0" i="0" u="none" strike="noStrike" dirty="0">
                          <a:solidFill>
                            <a:srgbClr val="000000"/>
                          </a:solidFill>
                          <a:effectLst/>
                          <a:latin typeface="Meiryo UI" pitchFamily="50" charset="-128"/>
                          <a:ea typeface="Meiryo UI" pitchFamily="50" charset="-128"/>
                          <a:cs typeface="Meiryo UI" pitchFamily="50" charset="-128"/>
                        </a:rPr>
                        <a:t>13</a:t>
                      </a:r>
                      <a:r>
                        <a:rPr lang="ja-JP" altLang="en-US" sz="1300" b="0" i="0" u="none" strike="noStrike" dirty="0">
                          <a:solidFill>
                            <a:srgbClr val="000000"/>
                          </a:solidFill>
                          <a:effectLst/>
                          <a:latin typeface="Meiryo UI" pitchFamily="50" charset="-128"/>
                          <a:ea typeface="Meiryo UI" pitchFamily="50" charset="-128"/>
                          <a:cs typeface="Meiryo UI" pitchFamily="50" charset="-128"/>
                        </a:rPr>
                        <a:t>年度</a:t>
                      </a:r>
                    </a:p>
                  </a:txBody>
                  <a:tcPr marL="36000" marR="36000" marT="36000" marB="0"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algn="ctr" fontAlgn="ctr"/>
                      <a:r>
                        <a:rPr lang="ja-JP" altLang="en-US" sz="1300" u="none" strike="noStrike" baseline="0" dirty="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母子保健総合医療センター</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病院</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algn="ctr"/>
                      <a:r>
                        <a:rPr lang="en-US" altLang="ja-JP" sz="1300" kern="100" dirty="0">
                          <a:effectLst/>
                          <a:latin typeface="Meiryo UI" panose="020B0604030504040204" pitchFamily="50" charset="-128"/>
                          <a:ea typeface="Meiryo UI" panose="020B0604030504040204" pitchFamily="50" charset="-128"/>
                          <a:cs typeface="Meiryo UI" panose="020B0604030504040204" pitchFamily="50" charset="-128"/>
                        </a:rPr>
                        <a:t>12</a:t>
                      </a: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algn="r" fontAlgn="ctr"/>
                      <a:r>
                        <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rPr>
                        <a:t>24.8</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144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algn="ctr" fontAlgn="ctr"/>
                      <a:r>
                        <a:rPr lang="ja-JP" altLang="en-US" sz="1300" b="0" i="0" u="none" strike="noStrike" dirty="0">
                          <a:solidFill>
                            <a:srgbClr val="000000"/>
                          </a:solidFill>
                          <a:effectLst/>
                          <a:latin typeface="Meiryo UI" pitchFamily="50" charset="-128"/>
                          <a:ea typeface="Meiryo UI" pitchFamily="50" charset="-128"/>
                          <a:cs typeface="Meiryo UI" pitchFamily="50" charset="-128"/>
                        </a:rPr>
                        <a:t>ｻｰﾋﾞｽ満了</a:t>
                      </a:r>
                    </a:p>
                  </a:txBody>
                  <a:tcPr marL="36000" marR="0" marT="36000" marB="0"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1"/>
                  </a:ext>
                </a:extLst>
              </a:tr>
              <a:tr h="25524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300" b="0" i="0" u="none" strike="noStrike" dirty="0">
                          <a:solidFill>
                            <a:srgbClr val="000000"/>
                          </a:solidFill>
                          <a:effectLst/>
                          <a:latin typeface="Meiryo UI" pitchFamily="50" charset="-128"/>
                          <a:ea typeface="Meiryo UI" pitchFamily="50" charset="-128"/>
                          <a:cs typeface="Meiryo UI" pitchFamily="50" charset="-128"/>
                        </a:rPr>
                        <a:t>平成</a:t>
                      </a:r>
                      <a:r>
                        <a:rPr lang="en-US" altLang="ja-JP" sz="1300" b="0" i="0" u="none" strike="noStrike" dirty="0">
                          <a:solidFill>
                            <a:srgbClr val="000000"/>
                          </a:solidFill>
                          <a:effectLst/>
                          <a:latin typeface="Meiryo UI" pitchFamily="50" charset="-128"/>
                          <a:ea typeface="Meiryo UI" pitchFamily="50" charset="-128"/>
                          <a:cs typeface="Meiryo UI" pitchFamily="50" charset="-128"/>
                        </a:rPr>
                        <a:t>14</a:t>
                      </a:r>
                      <a:r>
                        <a:rPr lang="ja-JP" altLang="en-US" sz="1300" b="0" i="0" u="none" strike="noStrike" dirty="0">
                          <a:solidFill>
                            <a:srgbClr val="000000"/>
                          </a:solidFill>
                          <a:effectLst/>
                          <a:latin typeface="Meiryo UI" pitchFamily="50" charset="-128"/>
                          <a:ea typeface="Meiryo UI" pitchFamily="50" charset="-128"/>
                          <a:cs typeface="Meiryo UI" pitchFamily="50" charset="-128"/>
                        </a:rPr>
                        <a:t>年度</a:t>
                      </a: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baseline="0" dirty="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府民センタービル </a:t>
                      </a:r>
                      <a:r>
                        <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rPr>
                        <a:t>(4)</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庁舎</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10</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r" fontAlgn="ctr"/>
                      <a:r>
                        <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rPr>
                        <a:t>19.7</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144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ｻｰﾋﾞｽ満了</a:t>
                      </a: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2"/>
                  </a:ext>
                </a:extLst>
              </a:tr>
              <a:tr h="25524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300" b="0" i="0" u="none" strike="noStrike" dirty="0">
                          <a:solidFill>
                            <a:srgbClr val="000000"/>
                          </a:solidFill>
                          <a:effectLst/>
                          <a:latin typeface="Meiryo UI" pitchFamily="50" charset="-128"/>
                          <a:ea typeface="Meiryo UI" pitchFamily="50" charset="-128"/>
                          <a:cs typeface="Meiryo UI" pitchFamily="50" charset="-128"/>
                        </a:rPr>
                        <a:t>平成</a:t>
                      </a:r>
                      <a:r>
                        <a:rPr lang="en-US" altLang="ja-JP" sz="1300" b="0" i="0" u="none" strike="noStrike" dirty="0">
                          <a:solidFill>
                            <a:srgbClr val="000000"/>
                          </a:solidFill>
                          <a:effectLst/>
                          <a:latin typeface="Meiryo UI" pitchFamily="50" charset="-128"/>
                          <a:ea typeface="Meiryo UI" pitchFamily="50" charset="-128"/>
                          <a:cs typeface="Meiryo UI" pitchFamily="50" charset="-128"/>
                        </a:rPr>
                        <a:t>15</a:t>
                      </a:r>
                      <a:r>
                        <a:rPr lang="ja-JP" altLang="en-US" sz="1300" b="0" i="0" u="none" strike="noStrike" dirty="0">
                          <a:solidFill>
                            <a:srgbClr val="000000"/>
                          </a:solidFill>
                          <a:effectLst/>
                          <a:latin typeface="Meiryo UI" pitchFamily="50" charset="-128"/>
                          <a:ea typeface="Meiryo UI" pitchFamily="50" charset="-128"/>
                          <a:cs typeface="Meiryo UI" pitchFamily="50" charset="-128"/>
                        </a:rPr>
                        <a:t>年度</a:t>
                      </a: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baseline="0" dirty="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急性期・総合医療センター</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病院</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12</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r" fontAlgn="ctr"/>
                      <a:r>
                        <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rPr>
                        <a:t>25.1</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144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ｻｰﾋﾞｽ満了</a:t>
                      </a: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3"/>
                  </a:ext>
                </a:extLst>
              </a:tr>
              <a:tr h="255243">
                <a:tc>
                  <a:txBody>
                    <a:bodyPr/>
                    <a:lstStyle/>
                    <a:p>
                      <a:pPr algn="ctr" fontAlgn="ctr"/>
                      <a:r>
                        <a:rPr lang="en-US" altLang="ja-JP" sz="1300" b="0" i="0" u="none" strike="noStrike" dirty="0">
                          <a:solidFill>
                            <a:srgbClr val="000000"/>
                          </a:solidFill>
                          <a:effectLst/>
                          <a:latin typeface="Meiryo UI" pitchFamily="50" charset="-128"/>
                          <a:ea typeface="Meiryo UI" pitchFamily="50" charset="-128"/>
                          <a:cs typeface="Meiryo UI"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baseline="0" dirty="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教育センター</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庁舎</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9</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r" fontAlgn="ctr"/>
                      <a:r>
                        <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rPr>
                        <a:t>13.7</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144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ｻｰﾋﾞｽ満了</a:t>
                      </a: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4"/>
                  </a:ext>
                </a:extLst>
              </a:tr>
              <a:tr h="255243">
                <a:tc>
                  <a:txBody>
                    <a:bodyPr/>
                    <a:lstStyle/>
                    <a:p>
                      <a:pPr algn="ctr" fontAlgn="ctr"/>
                      <a:r>
                        <a:rPr lang="en-US" altLang="ja-JP" sz="1300" b="0" i="0" u="none" strike="noStrike" dirty="0">
                          <a:solidFill>
                            <a:srgbClr val="000000"/>
                          </a:solidFill>
                          <a:effectLst/>
                          <a:latin typeface="Meiryo UI" pitchFamily="50" charset="-128"/>
                          <a:ea typeface="Meiryo UI" pitchFamily="50" charset="-128"/>
                          <a:cs typeface="Meiryo UI"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baseline="0" dirty="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300" u="none" strike="noStrike" dirty="0" err="1">
                          <a:effectLst/>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者交流促進センター</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福祉施設</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12</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r" fontAlgn="ctr"/>
                      <a:r>
                        <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rPr>
                        <a:t>21.8</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144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ｻｰﾋﾞｽ満了</a:t>
                      </a: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5"/>
                  </a:ext>
                </a:extLst>
              </a:tr>
              <a:tr h="255243">
                <a:tc>
                  <a:txBody>
                    <a:bodyPr/>
                    <a:lstStyle/>
                    <a:p>
                      <a:pPr algn="ctr" fontAlgn="ctr"/>
                      <a:r>
                        <a:rPr lang="en-US" altLang="ja-JP" sz="1300" b="0" i="0" u="none" strike="noStrike" dirty="0">
                          <a:solidFill>
                            <a:srgbClr val="000000"/>
                          </a:solidFill>
                          <a:effectLst/>
                          <a:latin typeface="Meiryo UI" pitchFamily="50" charset="-128"/>
                          <a:ea typeface="Meiryo UI" pitchFamily="50" charset="-128"/>
                          <a:cs typeface="Meiryo UI"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baseline="0" dirty="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池田・府市合同庁舎</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庁舎</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12</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r" fontAlgn="ctr"/>
                      <a:r>
                        <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rPr>
                        <a:t>29.1</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144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ｻｰﾋﾞｽ満了</a:t>
                      </a: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6"/>
                  </a:ext>
                </a:extLst>
              </a:tr>
              <a:tr h="255243">
                <a:tc>
                  <a:txBody>
                    <a:bodyPr/>
                    <a:lstStyle/>
                    <a:p>
                      <a:pPr algn="ctr" fontAlgn="ctr"/>
                      <a:r>
                        <a:rPr lang="ja-JP" altLang="en-US" sz="1300" b="0" i="0" u="none" strike="noStrike" dirty="0">
                          <a:solidFill>
                            <a:srgbClr val="000000"/>
                          </a:solidFill>
                          <a:effectLst/>
                          <a:latin typeface="Meiryo UI" pitchFamily="50" charset="-128"/>
                          <a:ea typeface="Meiryo UI" pitchFamily="50" charset="-128"/>
                          <a:cs typeface="Meiryo UI" pitchFamily="50" charset="-128"/>
                        </a:rPr>
                        <a:t>平成</a:t>
                      </a:r>
                      <a:r>
                        <a:rPr lang="en-US" altLang="ja-JP" sz="1300" b="0" i="0" u="none" strike="noStrike" dirty="0">
                          <a:solidFill>
                            <a:srgbClr val="000000"/>
                          </a:solidFill>
                          <a:effectLst/>
                          <a:latin typeface="Meiryo UI" pitchFamily="50" charset="-128"/>
                          <a:ea typeface="Meiryo UI" pitchFamily="50" charset="-128"/>
                          <a:cs typeface="Meiryo UI" pitchFamily="50" charset="-128"/>
                        </a:rPr>
                        <a:t>16</a:t>
                      </a:r>
                      <a:r>
                        <a:rPr lang="ja-JP" altLang="en-US" sz="1300" b="0" i="0" u="none" strike="noStrike" dirty="0">
                          <a:solidFill>
                            <a:srgbClr val="000000"/>
                          </a:solidFill>
                          <a:effectLst/>
                          <a:latin typeface="Meiryo UI" pitchFamily="50" charset="-128"/>
                          <a:ea typeface="Meiryo UI" pitchFamily="50" charset="-128"/>
                          <a:cs typeface="Meiryo UI" pitchFamily="50" charset="-128"/>
                        </a:rPr>
                        <a:t>年度</a:t>
                      </a: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baseline="0" dirty="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呼吸器・アレルギー医療推進センター</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病院</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12</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r" fontAlgn="ctr"/>
                      <a:r>
                        <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rPr>
                        <a:t>39.8</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144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ｻｰﾋﾞｽ満了</a:t>
                      </a: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7"/>
                  </a:ext>
                </a:extLst>
              </a:tr>
              <a:tr h="255243">
                <a:tc>
                  <a:txBody>
                    <a:bodyPr/>
                    <a:lstStyle/>
                    <a:p>
                      <a:pPr algn="ctr" fontAlgn="ctr"/>
                      <a:r>
                        <a:rPr lang="en-US" altLang="ja-JP" sz="1300" b="0" i="0" u="none" strike="noStrike" dirty="0">
                          <a:solidFill>
                            <a:srgbClr val="000000"/>
                          </a:solidFill>
                          <a:effectLst/>
                          <a:latin typeface="Meiryo UI" pitchFamily="50" charset="-128"/>
                          <a:ea typeface="Meiryo UI" pitchFamily="50" charset="-128"/>
                          <a:cs typeface="Meiryo UI"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baseline="0" dirty="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マイドームおおさか</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複合施設</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15</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r" fontAlgn="ctr"/>
                      <a:r>
                        <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rPr>
                        <a:t>29.4</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144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ｻｰﾋﾞｽ満了</a:t>
                      </a: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8"/>
                  </a:ext>
                </a:extLst>
              </a:tr>
              <a:tr h="255243">
                <a:tc>
                  <a:txBody>
                    <a:bodyPr/>
                    <a:lstStyle/>
                    <a:p>
                      <a:pPr algn="ctr" fontAlgn="ctr"/>
                      <a:r>
                        <a:rPr lang="en-US" altLang="ja-JP" sz="1300" b="0" i="0" u="none" strike="noStrike" dirty="0">
                          <a:solidFill>
                            <a:srgbClr val="000000"/>
                          </a:solidFill>
                          <a:effectLst/>
                          <a:latin typeface="Meiryo UI" pitchFamily="50" charset="-128"/>
                          <a:ea typeface="Meiryo UI" pitchFamily="50" charset="-128"/>
                          <a:cs typeface="Meiryo UI"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baseline="0" dirty="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労働センター</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複合施設</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15</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r" fontAlgn="ctr"/>
                      <a:r>
                        <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rPr>
                        <a:t>34.7</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144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ｻｰﾋﾞｽ満了</a:t>
                      </a: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9"/>
                  </a:ext>
                </a:extLst>
              </a:tr>
              <a:tr h="255243">
                <a:tc>
                  <a:txBody>
                    <a:bodyPr/>
                    <a:lstStyle/>
                    <a:p>
                      <a:pPr algn="ctr" fontAlgn="ctr"/>
                      <a:r>
                        <a:rPr lang="ja-JP" altLang="en-US" sz="1300" b="0" i="0" u="none" strike="noStrike" dirty="0">
                          <a:solidFill>
                            <a:srgbClr val="000000"/>
                          </a:solidFill>
                          <a:effectLst/>
                          <a:latin typeface="Meiryo UI" pitchFamily="50" charset="-128"/>
                          <a:ea typeface="Meiryo UI" pitchFamily="50" charset="-128"/>
                          <a:cs typeface="Meiryo UI" pitchFamily="50" charset="-128"/>
                        </a:rPr>
                        <a:t>平成</a:t>
                      </a:r>
                      <a:r>
                        <a:rPr lang="en-US" altLang="ja-JP" sz="1300" b="0" i="0" u="none" strike="noStrike" dirty="0">
                          <a:solidFill>
                            <a:srgbClr val="000000"/>
                          </a:solidFill>
                          <a:effectLst/>
                          <a:latin typeface="Meiryo UI" pitchFamily="50" charset="-128"/>
                          <a:ea typeface="Meiryo UI" pitchFamily="50" charset="-128"/>
                          <a:cs typeface="Meiryo UI" pitchFamily="50" charset="-128"/>
                        </a:rPr>
                        <a:t>17</a:t>
                      </a:r>
                      <a:r>
                        <a:rPr lang="ja-JP" altLang="en-US" sz="1300" b="0" i="0" u="none" strike="noStrike" dirty="0">
                          <a:solidFill>
                            <a:srgbClr val="000000"/>
                          </a:solidFill>
                          <a:effectLst/>
                          <a:latin typeface="Meiryo UI" pitchFamily="50" charset="-128"/>
                          <a:ea typeface="Meiryo UI" pitchFamily="50" charset="-128"/>
                          <a:cs typeface="Meiryo UI" pitchFamily="50" charset="-128"/>
                        </a:rPr>
                        <a:t>年度</a:t>
                      </a: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baseline="0" dirty="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門真運転免許試験場</a:t>
                      </a:r>
                      <a:endParaRPr lang="zh-TW"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警察施設</a:t>
                      </a:r>
                      <a:endParaRPr lang="zh-TW"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11</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r" fontAlgn="ctr"/>
                      <a:r>
                        <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rPr>
                        <a:t>19.4</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144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300" b="0" i="0" u="none" strike="noStrike" dirty="0">
                          <a:solidFill>
                            <a:srgbClr val="000000"/>
                          </a:solidFill>
                          <a:effectLst/>
                          <a:latin typeface="Meiryo UI" pitchFamily="50" charset="-128"/>
                          <a:ea typeface="Meiryo UI" pitchFamily="50" charset="-128"/>
                          <a:cs typeface="Meiryo UI" pitchFamily="50" charset="-128"/>
                        </a:rPr>
                        <a:t>ｻｰﾋﾞｽ満了</a:t>
                      </a: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10"/>
                  </a:ext>
                </a:extLst>
              </a:tr>
              <a:tr h="255243">
                <a:tc>
                  <a:txBody>
                    <a:bodyPr/>
                    <a:lstStyle/>
                    <a:p>
                      <a:pPr algn="ctr" fontAlgn="ctr"/>
                      <a:r>
                        <a:rPr lang="en-US" altLang="ja-JP" sz="1300" b="0" i="0" u="none" strike="noStrike" dirty="0">
                          <a:solidFill>
                            <a:srgbClr val="000000"/>
                          </a:solidFill>
                          <a:effectLst/>
                          <a:latin typeface="Meiryo UI" pitchFamily="50" charset="-128"/>
                          <a:ea typeface="Meiryo UI" pitchFamily="50" charset="-128"/>
                          <a:cs typeface="Meiryo UI"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baseline="0" dirty="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中河内府民センタービル</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庁舎</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15</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r" fontAlgn="ctr"/>
                      <a:r>
                        <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rPr>
                        <a:t>17.3</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144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300" b="0" i="0" u="none" strike="noStrike" dirty="0">
                          <a:solidFill>
                            <a:srgbClr val="000000"/>
                          </a:solidFill>
                          <a:effectLst/>
                          <a:latin typeface="Meiryo UI" pitchFamily="50" charset="-128"/>
                          <a:ea typeface="Meiryo UI" pitchFamily="50" charset="-128"/>
                          <a:cs typeface="Meiryo UI" pitchFamily="50" charset="-128"/>
                        </a:rPr>
                        <a:t>ｻｰﾋﾞｽ満了</a:t>
                      </a: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11"/>
                  </a:ext>
                </a:extLst>
              </a:tr>
              <a:tr h="255243">
                <a:tc>
                  <a:txBody>
                    <a:bodyPr/>
                    <a:lstStyle/>
                    <a:p>
                      <a:pPr algn="ctr" fontAlgn="ctr"/>
                      <a:r>
                        <a:rPr lang="en-US" altLang="ja-JP" sz="1300" b="0" i="0" u="none" strike="noStrike" dirty="0">
                          <a:solidFill>
                            <a:srgbClr val="3333FF"/>
                          </a:solidFill>
                          <a:effectLst/>
                          <a:latin typeface="Meiryo UI" pitchFamily="50" charset="-128"/>
                          <a:ea typeface="Meiryo UI" pitchFamily="50" charset="-128"/>
                          <a:cs typeface="Meiryo UI" pitchFamily="50" charset="-128"/>
                        </a:rPr>
                        <a:t>〃</a:t>
                      </a:r>
                      <a:endParaRPr lang="ja-JP" altLang="en-US" sz="1300" b="0" i="0" u="none" strike="noStrike" dirty="0">
                        <a:solidFill>
                          <a:srgbClr val="3333FF"/>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baseline="0" dirty="0">
                          <a:solidFill>
                            <a:srgbClr val="3333FF"/>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300" u="none" strike="noStrike" dirty="0">
                          <a:solidFill>
                            <a:srgbClr val="3333FF"/>
                          </a:solidFill>
                          <a:effectLst/>
                          <a:latin typeface="Meiryo UI" panose="020B0604030504040204" pitchFamily="50" charset="-128"/>
                          <a:ea typeface="Meiryo UI" panose="020B0604030504040204" pitchFamily="50" charset="-128"/>
                          <a:cs typeface="Meiryo UI" panose="020B0604030504040204" pitchFamily="50" charset="-128"/>
                        </a:rPr>
                        <a:t>府庁舎　本館・別館 </a:t>
                      </a:r>
                      <a:r>
                        <a:rPr lang="en-US" altLang="ja-JP" sz="1300" u="none" strike="noStrike" dirty="0">
                          <a:solidFill>
                            <a:srgbClr val="3333FF"/>
                          </a:solidFill>
                          <a:effectLst/>
                          <a:latin typeface="Meiryo UI" panose="020B0604030504040204" pitchFamily="50" charset="-128"/>
                          <a:ea typeface="Meiryo UI" panose="020B0604030504040204" pitchFamily="50" charset="-128"/>
                          <a:cs typeface="Meiryo UI" panose="020B0604030504040204" pitchFamily="50" charset="-128"/>
                        </a:rPr>
                        <a:t>(2)</a:t>
                      </a:r>
                      <a:endParaRPr lang="ja-JP" altLang="en-US" sz="1300" b="0" i="0" u="none" strike="noStrike" dirty="0">
                        <a:solidFill>
                          <a:srgbClr val="3333FF"/>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dirty="0">
                          <a:solidFill>
                            <a:srgbClr val="3333FF"/>
                          </a:solidFill>
                          <a:effectLst/>
                          <a:latin typeface="Meiryo UI" panose="020B0604030504040204" pitchFamily="50" charset="-128"/>
                          <a:ea typeface="Meiryo UI" panose="020B0604030504040204" pitchFamily="50" charset="-128"/>
                          <a:cs typeface="Meiryo UI" panose="020B0604030504040204" pitchFamily="50" charset="-128"/>
                        </a:rPr>
                        <a:t>庁舎</a:t>
                      </a:r>
                      <a:endParaRPr lang="ja-JP" altLang="en-US" sz="1300" b="0" i="0" u="none" strike="noStrike" dirty="0">
                        <a:solidFill>
                          <a:srgbClr val="3333FF"/>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solidFill>
                            <a:srgbClr val="3333FF"/>
                          </a:solidFill>
                          <a:effectLst/>
                          <a:latin typeface="Meiryo UI" panose="020B0604030504040204" pitchFamily="50" charset="-128"/>
                          <a:ea typeface="Meiryo UI" panose="020B0604030504040204" pitchFamily="50" charset="-128"/>
                          <a:cs typeface="Meiryo UI" panose="020B0604030504040204" pitchFamily="50" charset="-128"/>
                        </a:rPr>
                        <a:t>10</a:t>
                      </a:r>
                      <a:r>
                        <a:rPr lang="zh-TW" altLang="en-US" sz="1300" kern="100" dirty="0">
                          <a:solidFill>
                            <a:srgbClr val="3333FF"/>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ja-JP" sz="1300" kern="100" dirty="0">
                        <a:solidFill>
                          <a:srgbClr val="3333FF"/>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r" fontAlgn="ctr"/>
                      <a:r>
                        <a:rPr lang="en-US" altLang="ja-JP" sz="1300" u="none" strike="noStrike" dirty="0">
                          <a:solidFill>
                            <a:srgbClr val="3333FF"/>
                          </a:solidFill>
                          <a:effectLst/>
                          <a:latin typeface="Meiryo UI" panose="020B0604030504040204" pitchFamily="50" charset="-128"/>
                          <a:ea typeface="Meiryo UI" panose="020B0604030504040204" pitchFamily="50" charset="-128"/>
                          <a:cs typeface="Meiryo UI" panose="020B0604030504040204" pitchFamily="50" charset="-128"/>
                        </a:rPr>
                        <a:t>8.3</a:t>
                      </a:r>
                      <a:r>
                        <a:rPr lang="ja-JP" altLang="en-US" sz="1300" u="none" strike="noStrike" dirty="0">
                          <a:solidFill>
                            <a:srgbClr val="3333FF"/>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3333FF"/>
                        </a:solidFill>
                        <a:effectLst/>
                        <a:latin typeface="Meiryo UI" pitchFamily="50" charset="-128"/>
                        <a:ea typeface="Meiryo UI" pitchFamily="50" charset="-128"/>
                        <a:cs typeface="Meiryo UI" pitchFamily="50" charset="-128"/>
                      </a:endParaRPr>
                    </a:p>
                  </a:txBody>
                  <a:tcPr marL="36000" marR="144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300" b="0" i="0" u="none" strike="noStrike" dirty="0">
                          <a:solidFill>
                            <a:srgbClr val="3333FF"/>
                          </a:solidFill>
                          <a:effectLst/>
                          <a:latin typeface="Meiryo UI" pitchFamily="50" charset="-128"/>
                          <a:ea typeface="Meiryo UI" pitchFamily="50" charset="-128"/>
                          <a:cs typeface="Meiryo UI" pitchFamily="50" charset="-128"/>
                        </a:rPr>
                        <a:t>ｻｰﾋﾞｽ満了</a:t>
                      </a: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12"/>
                  </a:ext>
                </a:extLst>
              </a:tr>
              <a:tr h="255243">
                <a:tc>
                  <a:txBody>
                    <a:bodyPr/>
                    <a:lstStyle/>
                    <a:p>
                      <a:pPr algn="ctr" fontAlgn="ctr"/>
                      <a:r>
                        <a:rPr lang="ja-JP" altLang="en-US" sz="1300" b="0" i="0" u="none" strike="noStrike" dirty="0">
                          <a:solidFill>
                            <a:srgbClr val="000000"/>
                          </a:solidFill>
                          <a:effectLst/>
                          <a:latin typeface="Meiryo UI" pitchFamily="50" charset="-128"/>
                          <a:ea typeface="Meiryo UI" pitchFamily="50" charset="-128"/>
                          <a:cs typeface="Meiryo UI" pitchFamily="50" charset="-128"/>
                        </a:rPr>
                        <a:t>平成</a:t>
                      </a:r>
                      <a:r>
                        <a:rPr lang="en-US" altLang="ja-JP" sz="1300" b="0" i="0" u="none" strike="noStrike" dirty="0">
                          <a:solidFill>
                            <a:srgbClr val="000000"/>
                          </a:solidFill>
                          <a:effectLst/>
                          <a:latin typeface="Meiryo UI" pitchFamily="50" charset="-128"/>
                          <a:ea typeface="Meiryo UI" pitchFamily="50" charset="-128"/>
                          <a:cs typeface="Meiryo UI" pitchFamily="50" charset="-128"/>
                        </a:rPr>
                        <a:t>18</a:t>
                      </a:r>
                      <a:r>
                        <a:rPr lang="ja-JP" altLang="en-US" sz="1300" b="0" i="0" u="none" strike="noStrike" dirty="0">
                          <a:solidFill>
                            <a:srgbClr val="000000"/>
                          </a:solidFill>
                          <a:effectLst/>
                          <a:latin typeface="Meiryo UI" pitchFamily="50" charset="-128"/>
                          <a:ea typeface="Meiryo UI" pitchFamily="50" charset="-128"/>
                          <a:cs typeface="Meiryo UI" pitchFamily="50" charset="-128"/>
                        </a:rPr>
                        <a:t>年度</a:t>
                      </a: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baseline="0" dirty="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体育会館</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体育館</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15</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r" fontAlgn="ctr"/>
                      <a:r>
                        <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rPr>
                        <a:t>16.1</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144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300" b="0" i="0" u="none" strike="noStrike" dirty="0">
                          <a:solidFill>
                            <a:srgbClr val="000000"/>
                          </a:solidFill>
                          <a:effectLst/>
                          <a:latin typeface="Meiryo UI" pitchFamily="50" charset="-128"/>
                          <a:ea typeface="Meiryo UI" pitchFamily="50" charset="-128"/>
                          <a:cs typeface="Meiryo UI" pitchFamily="50" charset="-128"/>
                        </a:rPr>
                        <a:t>ｻｰﾋﾞｽ満了</a:t>
                      </a: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13"/>
                  </a:ext>
                </a:extLst>
              </a:tr>
              <a:tr h="255243">
                <a:tc>
                  <a:txBody>
                    <a:bodyPr/>
                    <a:lstStyle/>
                    <a:p>
                      <a:pPr algn="ctr" fontAlgn="ctr"/>
                      <a:r>
                        <a:rPr lang="en-US" altLang="ja-JP" sz="1300" b="0" i="0" u="none" strike="noStrike" dirty="0">
                          <a:solidFill>
                            <a:srgbClr val="000000"/>
                          </a:solidFill>
                          <a:effectLst/>
                          <a:latin typeface="Meiryo UI" pitchFamily="50" charset="-128"/>
                          <a:ea typeface="Meiryo UI" pitchFamily="50" charset="-128"/>
                          <a:cs typeface="Meiryo UI"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baseline="0" dirty="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青少年海洋センター </a:t>
                      </a:r>
                      <a:r>
                        <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rPr>
                        <a:t>(2)</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宿泊研修</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15</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r" fontAlgn="ctr"/>
                      <a:r>
                        <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rPr>
                        <a:t>17.3</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144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300" b="0" i="0" u="none" strike="noStrike" dirty="0">
                          <a:solidFill>
                            <a:srgbClr val="000000"/>
                          </a:solidFill>
                          <a:effectLst/>
                          <a:latin typeface="Meiryo UI" pitchFamily="50" charset="-128"/>
                          <a:ea typeface="Meiryo UI" pitchFamily="50" charset="-128"/>
                          <a:cs typeface="Meiryo UI" pitchFamily="50" charset="-128"/>
                        </a:rPr>
                        <a:t>ｻｰﾋﾞｽ満了</a:t>
                      </a: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14"/>
                  </a:ext>
                </a:extLst>
              </a:tr>
              <a:tr h="255243">
                <a:tc>
                  <a:txBody>
                    <a:bodyPr/>
                    <a:lstStyle/>
                    <a:p>
                      <a:pPr algn="ctr" fontAlgn="ctr"/>
                      <a:r>
                        <a:rPr lang="ja-JP" altLang="en-US" sz="1300" b="0" i="0" u="none" strike="noStrike" dirty="0">
                          <a:solidFill>
                            <a:srgbClr val="000000"/>
                          </a:solidFill>
                          <a:effectLst/>
                          <a:latin typeface="Meiryo UI" pitchFamily="50" charset="-128"/>
                          <a:ea typeface="Meiryo UI" pitchFamily="50" charset="-128"/>
                          <a:cs typeface="Meiryo UI" pitchFamily="50" charset="-128"/>
                        </a:rPr>
                        <a:t>平成</a:t>
                      </a:r>
                      <a:r>
                        <a:rPr lang="en-US" altLang="ja-JP" sz="1300" b="0" i="0" u="none" strike="noStrike" dirty="0">
                          <a:solidFill>
                            <a:srgbClr val="000000"/>
                          </a:solidFill>
                          <a:effectLst/>
                          <a:latin typeface="Meiryo UI" pitchFamily="50" charset="-128"/>
                          <a:ea typeface="Meiryo UI" pitchFamily="50" charset="-128"/>
                          <a:cs typeface="Meiryo UI" pitchFamily="50" charset="-128"/>
                        </a:rPr>
                        <a:t>19</a:t>
                      </a:r>
                      <a:r>
                        <a:rPr lang="ja-JP" altLang="en-US" sz="1300" b="0" i="0" u="none" strike="noStrike" dirty="0">
                          <a:solidFill>
                            <a:srgbClr val="000000"/>
                          </a:solidFill>
                          <a:effectLst/>
                          <a:latin typeface="Meiryo UI" pitchFamily="50" charset="-128"/>
                          <a:ea typeface="Meiryo UI" pitchFamily="50" charset="-128"/>
                          <a:cs typeface="Meiryo UI" pitchFamily="50" charset="-128"/>
                        </a:rPr>
                        <a:t>年度</a:t>
                      </a: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baseline="0" dirty="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男女共同参画・青少年センター</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複合施設</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15</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r" fontAlgn="ctr"/>
                      <a:r>
                        <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rPr>
                        <a:t>24.7</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144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300" b="0" i="0" u="none" strike="noStrike" dirty="0">
                          <a:solidFill>
                            <a:srgbClr val="000000"/>
                          </a:solidFill>
                          <a:effectLst/>
                          <a:latin typeface="Meiryo UI" pitchFamily="50" charset="-128"/>
                          <a:ea typeface="Meiryo UI" pitchFamily="50" charset="-128"/>
                          <a:cs typeface="Meiryo UI" pitchFamily="50" charset="-128"/>
                        </a:rPr>
                        <a:t>ｻｰﾋﾞｽ満了</a:t>
                      </a: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15"/>
                  </a:ext>
                </a:extLst>
              </a:tr>
              <a:tr h="255243">
                <a:tc>
                  <a:txBody>
                    <a:bodyPr/>
                    <a:lstStyle/>
                    <a:p>
                      <a:pPr algn="ctr" fontAlgn="ctr"/>
                      <a:r>
                        <a:rPr lang="ja-JP" altLang="en-US" sz="1300" b="0" i="0" u="none" strike="noStrike" dirty="0">
                          <a:solidFill>
                            <a:srgbClr val="000000"/>
                          </a:solidFill>
                          <a:effectLst/>
                          <a:latin typeface="Meiryo UI" pitchFamily="50" charset="-128"/>
                          <a:ea typeface="Meiryo UI" pitchFamily="50" charset="-128"/>
                          <a:cs typeface="Meiryo UI" pitchFamily="50" charset="-128"/>
                        </a:rPr>
                        <a:t>平成</a:t>
                      </a:r>
                      <a:r>
                        <a:rPr lang="en-US" altLang="ja-JP" sz="1300" b="0" i="0" u="none" strike="noStrike" dirty="0">
                          <a:solidFill>
                            <a:srgbClr val="000000"/>
                          </a:solidFill>
                          <a:effectLst/>
                          <a:latin typeface="Meiryo UI" pitchFamily="50" charset="-128"/>
                          <a:ea typeface="Meiryo UI" pitchFamily="50" charset="-128"/>
                          <a:cs typeface="Meiryo UI" pitchFamily="50" charset="-128"/>
                        </a:rPr>
                        <a:t>25</a:t>
                      </a:r>
                      <a:r>
                        <a:rPr lang="ja-JP" altLang="en-US" sz="1300" b="0" i="0" u="none" strike="noStrike" dirty="0">
                          <a:solidFill>
                            <a:srgbClr val="000000"/>
                          </a:solidFill>
                          <a:effectLst/>
                          <a:latin typeface="Meiryo UI" pitchFamily="50" charset="-128"/>
                          <a:ea typeface="Meiryo UI" pitchFamily="50" charset="-128"/>
                          <a:cs typeface="Meiryo UI" pitchFamily="50" charset="-128"/>
                        </a:rPr>
                        <a:t>年度</a:t>
                      </a: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baseline="0" dirty="0">
                          <a:effectLst/>
                          <a:latin typeface="Meiryo UI" panose="020B0604030504040204" pitchFamily="50" charset="-128"/>
                          <a:ea typeface="Meiryo UI" panose="020B0604030504040204" pitchFamily="50" charset="-128"/>
                          <a:cs typeface="Meiryo UI" panose="020B0604030504040204" pitchFamily="50" charset="-128"/>
                        </a:rPr>
                        <a:t> 池田保健所外</a:t>
                      </a:r>
                      <a:r>
                        <a:rPr lang="en-US" altLang="ja-JP" sz="1300" u="none" strike="noStrike" baseline="0" dirty="0">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300" u="none" strike="noStrike" baseline="0" dirty="0">
                          <a:effectLst/>
                          <a:latin typeface="Meiryo UI" panose="020B0604030504040204" pitchFamily="50" charset="-128"/>
                          <a:ea typeface="Meiryo UI" panose="020B0604030504040204" pitchFamily="50" charset="-128"/>
                          <a:cs typeface="Meiryo UI" panose="020B0604030504040204" pitchFamily="50" charset="-128"/>
                        </a:rPr>
                        <a:t>件 </a:t>
                      </a:r>
                      <a:r>
                        <a:rPr lang="en-US" altLang="ja-JP" sz="1300" u="none" strike="noStrike" baseline="0" dirty="0">
                          <a:effectLst/>
                          <a:latin typeface="Meiryo UI" panose="020B0604030504040204" pitchFamily="50" charset="-128"/>
                          <a:ea typeface="Meiryo UI" panose="020B0604030504040204" pitchFamily="50" charset="-128"/>
                          <a:cs typeface="Meiryo UI" panose="020B0604030504040204" pitchFamily="50" charset="-128"/>
                        </a:rPr>
                        <a:t>(11)</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庁舎</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14</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r" fontAlgn="ctr"/>
                      <a:r>
                        <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rPr>
                        <a:t>7.7</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144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16"/>
                  </a:ext>
                </a:extLst>
              </a:tr>
              <a:tr h="255243">
                <a:tc>
                  <a:txBody>
                    <a:bodyPr/>
                    <a:lstStyle/>
                    <a:p>
                      <a:pPr algn="ctr" fontAlgn="ctr"/>
                      <a:r>
                        <a:rPr lang="ja-JP" altLang="en-US" sz="1300" b="0" i="0" u="none" strike="noStrike" dirty="0">
                          <a:solidFill>
                            <a:srgbClr val="000000"/>
                          </a:solidFill>
                          <a:effectLst/>
                          <a:latin typeface="Meiryo UI" pitchFamily="50" charset="-128"/>
                          <a:ea typeface="Meiryo UI" pitchFamily="50" charset="-128"/>
                          <a:cs typeface="Meiryo UI" pitchFamily="50" charset="-128"/>
                        </a:rPr>
                        <a:t>平成</a:t>
                      </a:r>
                      <a:r>
                        <a:rPr lang="en-US" altLang="ja-JP" sz="1300" b="0" i="0" u="none" strike="noStrike" dirty="0">
                          <a:solidFill>
                            <a:srgbClr val="000000"/>
                          </a:solidFill>
                          <a:effectLst/>
                          <a:latin typeface="Meiryo UI" pitchFamily="50" charset="-128"/>
                          <a:ea typeface="Meiryo UI" pitchFamily="50" charset="-128"/>
                          <a:cs typeface="Meiryo UI" pitchFamily="50" charset="-128"/>
                        </a:rPr>
                        <a:t>26</a:t>
                      </a:r>
                      <a:r>
                        <a:rPr lang="ja-JP" altLang="en-US" sz="1300" b="0" i="0" u="none" strike="noStrike" dirty="0">
                          <a:solidFill>
                            <a:srgbClr val="000000"/>
                          </a:solidFill>
                          <a:effectLst/>
                          <a:latin typeface="Meiryo UI" pitchFamily="50" charset="-128"/>
                          <a:ea typeface="Meiryo UI" pitchFamily="50" charset="-128"/>
                          <a:cs typeface="Meiryo UI" pitchFamily="50" charset="-128"/>
                        </a:rPr>
                        <a:t>年度</a:t>
                      </a: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りんくうタウン駅ビル</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chemeClr val="dk1"/>
                          </a:solidFill>
                          <a:effectLst/>
                          <a:latin typeface="Meiryo UI" panose="020B0604030504040204" pitchFamily="50" charset="-128"/>
                          <a:ea typeface="Meiryo UI" panose="020B0604030504040204" pitchFamily="50" charset="-128"/>
                          <a:cs typeface="Meiryo UI" pitchFamily="50" charset="-128"/>
                        </a:rPr>
                        <a:t>駅施設</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5</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sz="1300" kern="100" dirty="0">
                          <a:effectLst/>
                          <a:latin typeface="Meiryo UI" panose="020B0604030504040204" pitchFamily="50" charset="-128"/>
                          <a:ea typeface="Meiryo UI" panose="020B0604030504040204" pitchFamily="50" charset="-128"/>
                          <a:cs typeface="Meiryo UI" panose="020B0604030504040204" pitchFamily="50" charset="-128"/>
                        </a:rPr>
                        <a:t>31.2%</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300" b="0" i="0" u="none" strike="noStrike" dirty="0">
                          <a:solidFill>
                            <a:schemeClr val="tx1"/>
                          </a:solidFill>
                          <a:effectLst/>
                          <a:latin typeface="Meiryo UI" pitchFamily="50" charset="-128"/>
                          <a:ea typeface="Meiryo UI" pitchFamily="50" charset="-128"/>
                          <a:cs typeface="Meiryo UI" pitchFamily="50" charset="-128"/>
                        </a:rPr>
                        <a:t>ｻｰﾋﾞｽ満了</a:t>
                      </a: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8472046"/>
                  </a:ext>
                </a:extLst>
              </a:tr>
              <a:tr h="25524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300" b="0" i="0" u="none" strike="noStrike" dirty="0">
                          <a:solidFill>
                            <a:srgbClr val="000000"/>
                          </a:solidFill>
                          <a:effectLst/>
                          <a:latin typeface="Meiryo UI" pitchFamily="50" charset="-128"/>
                          <a:ea typeface="Meiryo UI" pitchFamily="50" charset="-128"/>
                          <a:cs typeface="Meiryo UI"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中央図書館</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chemeClr val="dk1"/>
                          </a:solidFill>
                          <a:effectLst/>
                          <a:latin typeface="Meiryo UI" panose="020B0604030504040204" pitchFamily="50" charset="-128"/>
                          <a:ea typeface="Meiryo UI" panose="020B0604030504040204" pitchFamily="50" charset="-128"/>
                          <a:cs typeface="Meiryo UI" pitchFamily="50" charset="-128"/>
                        </a:rPr>
                        <a:t>図書館</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9</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sz="1300" kern="100" dirty="0">
                          <a:effectLst/>
                          <a:latin typeface="Meiryo UI" panose="020B0604030504040204" pitchFamily="50" charset="-128"/>
                          <a:ea typeface="Meiryo UI" panose="020B0604030504040204" pitchFamily="50" charset="-128"/>
                          <a:cs typeface="Meiryo UI" panose="020B0604030504040204" pitchFamily="50" charset="-128"/>
                        </a:rPr>
                        <a:t>42.9%</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300" b="0" i="0" u="none" strike="noStrike" dirty="0">
                          <a:solidFill>
                            <a:srgbClr val="000000"/>
                          </a:solidFill>
                          <a:effectLst/>
                          <a:latin typeface="Meiryo UI" pitchFamily="50" charset="-128"/>
                          <a:ea typeface="Meiryo UI" pitchFamily="50" charset="-128"/>
                          <a:cs typeface="Meiryo UI" pitchFamily="50" charset="-128"/>
                        </a:rPr>
                        <a:t>ｻｰﾋﾞｽ満了</a:t>
                      </a: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253956318"/>
                  </a:ext>
                </a:extLst>
              </a:tr>
              <a:tr h="25524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300" b="0" i="0" u="none" strike="noStrike" dirty="0">
                          <a:solidFill>
                            <a:srgbClr val="000000"/>
                          </a:solidFill>
                          <a:effectLst/>
                          <a:latin typeface="Meiryo UI" pitchFamily="50" charset="-128"/>
                          <a:ea typeface="Meiryo UI" pitchFamily="50" charset="-128"/>
                          <a:cs typeface="Meiryo UI" pitchFamily="50" charset="-128"/>
                        </a:rPr>
                        <a:t>平成</a:t>
                      </a:r>
                      <a:r>
                        <a:rPr lang="en-US" altLang="ja-JP" sz="1300" b="0" i="0" u="none" strike="noStrike" dirty="0">
                          <a:solidFill>
                            <a:srgbClr val="000000"/>
                          </a:solidFill>
                          <a:effectLst/>
                          <a:latin typeface="Meiryo UI" pitchFamily="50" charset="-128"/>
                          <a:ea typeface="Meiryo UI" pitchFamily="50" charset="-128"/>
                          <a:cs typeface="Meiryo UI" pitchFamily="50" charset="-128"/>
                        </a:rPr>
                        <a:t>27</a:t>
                      </a:r>
                      <a:r>
                        <a:rPr lang="ja-JP" altLang="en-US" sz="1300" b="0" i="0" u="none" strike="noStrike" dirty="0">
                          <a:solidFill>
                            <a:srgbClr val="000000"/>
                          </a:solidFill>
                          <a:effectLst/>
                          <a:latin typeface="Meiryo UI" pitchFamily="50" charset="-128"/>
                          <a:ea typeface="Meiryo UI" pitchFamily="50" charset="-128"/>
                          <a:cs typeface="Meiryo UI" pitchFamily="50" charset="-128"/>
                        </a:rPr>
                        <a:t>年度</a:t>
                      </a: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東警察署外７</a:t>
                      </a: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件</a:t>
                      </a: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300" kern="100" dirty="0">
                          <a:effectLst/>
                          <a:latin typeface="Meiryo UI" panose="020B0604030504040204" pitchFamily="50" charset="-128"/>
                          <a:ea typeface="Meiryo UI" panose="020B0604030504040204" pitchFamily="50" charset="-128"/>
                          <a:cs typeface="Meiryo UI" panose="020B0604030504040204" pitchFamily="50" charset="-128"/>
                        </a:rPr>
                        <a:t>8</a:t>
                      </a: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chemeClr val="dk1"/>
                          </a:solidFill>
                          <a:effectLst/>
                          <a:latin typeface="Meiryo UI" panose="020B0604030504040204" pitchFamily="50" charset="-128"/>
                          <a:ea typeface="Meiryo UI" panose="020B0604030504040204" pitchFamily="50" charset="-128"/>
                          <a:cs typeface="Meiryo UI" pitchFamily="50" charset="-128"/>
                        </a:rPr>
                        <a:t>警察署</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9</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sz="1300" kern="100" dirty="0">
                          <a:effectLst/>
                          <a:latin typeface="Meiryo UI" panose="020B0604030504040204" pitchFamily="50" charset="-128"/>
                          <a:ea typeface="Meiryo UI" panose="020B0604030504040204" pitchFamily="50" charset="-128"/>
                          <a:cs typeface="Meiryo UI" panose="020B0604030504040204" pitchFamily="50" charset="-128"/>
                        </a:rPr>
                        <a:t>35.1%</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300" b="0" i="0" u="none" strike="noStrike" dirty="0">
                          <a:solidFill>
                            <a:srgbClr val="000000"/>
                          </a:solidFill>
                          <a:effectLst/>
                          <a:latin typeface="Meiryo UI" pitchFamily="50" charset="-128"/>
                          <a:ea typeface="Meiryo UI" pitchFamily="50" charset="-128"/>
                          <a:cs typeface="Meiryo UI" pitchFamily="50" charset="-128"/>
                        </a:rPr>
                        <a:t>ｻｰﾋﾞｽ満了</a:t>
                      </a: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197510906"/>
                  </a:ext>
                </a:extLst>
              </a:tr>
              <a:tr h="255243">
                <a:tc>
                  <a:txBody>
                    <a:bodyPr/>
                    <a:lstStyle/>
                    <a:p>
                      <a:pPr algn="ctr" fontAlgn="ctr"/>
                      <a:r>
                        <a:rPr lang="en-US" altLang="ja-JP" sz="1300" b="0" i="0" u="none" strike="noStrike" dirty="0">
                          <a:solidFill>
                            <a:srgbClr val="000000"/>
                          </a:solidFill>
                          <a:effectLst/>
                          <a:latin typeface="Meiryo UI" pitchFamily="50" charset="-128"/>
                          <a:ea typeface="Meiryo UI" pitchFamily="50" charset="-128"/>
                          <a:cs typeface="Meiryo UI"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泉北府民センタービル</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庁舎</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15</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sz="1300" kern="100" dirty="0">
                          <a:effectLst/>
                          <a:latin typeface="Meiryo UI" panose="020B0604030504040204" pitchFamily="50" charset="-128"/>
                          <a:ea typeface="Meiryo UI" panose="020B0604030504040204" pitchFamily="50" charset="-128"/>
                          <a:cs typeface="Meiryo UI" panose="020B0604030504040204" pitchFamily="50" charset="-128"/>
                        </a:rPr>
                        <a:t>18.3%</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198732637"/>
                  </a:ext>
                </a:extLst>
              </a:tr>
            </a:tbl>
          </a:graphicData>
        </a:graphic>
      </p:graphicFrame>
      <p:grpSp>
        <p:nvGrpSpPr>
          <p:cNvPr id="8" name="グループ化 7"/>
          <p:cNvGrpSpPr/>
          <p:nvPr/>
        </p:nvGrpSpPr>
        <p:grpSpPr>
          <a:xfrm>
            <a:off x="137006" y="5445223"/>
            <a:ext cx="8784976" cy="1008853"/>
            <a:chOff x="166065" y="5526778"/>
            <a:chExt cx="8784976" cy="360040"/>
          </a:xfrm>
        </p:grpSpPr>
        <p:cxnSp>
          <p:nvCxnSpPr>
            <p:cNvPr id="9" name="直線コネクタ 8"/>
            <p:cNvCxnSpPr/>
            <p:nvPr/>
          </p:nvCxnSpPr>
          <p:spPr>
            <a:xfrm>
              <a:off x="166065" y="5526778"/>
              <a:ext cx="8784976" cy="0"/>
            </a:xfrm>
            <a:prstGeom prst="line">
              <a:avLst/>
            </a:prstGeom>
            <a:ln w="34925"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a:off x="166065" y="5526778"/>
              <a:ext cx="0" cy="360040"/>
            </a:xfrm>
            <a:prstGeom prst="straightConnector1">
              <a:avLst/>
            </a:prstGeom>
            <a:ln w="3492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a:off x="8924147" y="5526778"/>
              <a:ext cx="0" cy="360040"/>
            </a:xfrm>
            <a:prstGeom prst="straightConnector1">
              <a:avLst/>
            </a:prstGeom>
            <a:ln w="3492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12" name="テキスト ボックス 11"/>
          <p:cNvSpPr txBox="1"/>
          <p:nvPr/>
        </p:nvSpPr>
        <p:spPr>
          <a:xfrm>
            <a:off x="8695033" y="2684815"/>
            <a:ext cx="430887" cy="1185898"/>
          </a:xfrm>
          <a:prstGeom prst="rect">
            <a:avLst/>
          </a:prstGeom>
          <a:noFill/>
        </p:spPr>
        <p:txBody>
          <a:bodyPr vert="eaVert" wrap="square" rtlCol="0">
            <a:spAutoFit/>
          </a:bodyPr>
          <a:lstStyle/>
          <a:p>
            <a:r>
              <a:rPr kumimoji="1" lang="ja-JP" altLang="en-US" sz="1600" b="1" dirty="0">
                <a:latin typeface="Meiryo UI" panose="020B0604030504040204" pitchFamily="50" charset="-128"/>
                <a:ea typeface="Meiryo UI" panose="020B0604030504040204" pitchFamily="50" charset="-128"/>
              </a:rPr>
              <a:t>旧 プラン</a:t>
            </a:r>
          </a:p>
        </p:txBody>
      </p:sp>
      <p:cxnSp>
        <p:nvCxnSpPr>
          <p:cNvPr id="13" name="直線矢印コネクタ 12"/>
          <p:cNvCxnSpPr>
            <a:stCxn id="12" idx="0"/>
          </p:cNvCxnSpPr>
          <p:nvPr/>
        </p:nvCxnSpPr>
        <p:spPr>
          <a:xfrm flipH="1" flipV="1">
            <a:off x="8895089" y="1422441"/>
            <a:ext cx="15388" cy="12623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8895088" y="3726697"/>
            <a:ext cx="0" cy="1728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6158361" y="6454084"/>
            <a:ext cx="3225606" cy="338554"/>
          </a:xfrm>
          <a:prstGeom prst="rect">
            <a:avLst/>
          </a:prstGeom>
          <a:noFill/>
        </p:spPr>
        <p:txBody>
          <a:bodyPr wrap="square" rtlCol="0">
            <a:spAutoFit/>
          </a:bodyPr>
          <a:lstStyle/>
          <a:p>
            <a:r>
              <a:rPr lang="ja-JP" altLang="en-US" sz="1600" b="1" dirty="0">
                <a:solidFill>
                  <a:srgbClr val="FF0000"/>
                </a:solidFill>
                <a:latin typeface="Meiryo UI" panose="020B0604030504040204" pitchFamily="50" charset="-128"/>
                <a:ea typeface="Meiryo UI" panose="020B0604030504040204" pitchFamily="50" charset="-128"/>
              </a:rPr>
              <a:t>新・大阪府</a:t>
            </a:r>
            <a:r>
              <a:rPr lang="en-US" altLang="ja-JP" sz="1600" b="1" dirty="0">
                <a:solidFill>
                  <a:srgbClr val="FF0000"/>
                </a:solidFill>
                <a:latin typeface="Meiryo UI" panose="020B0604030504040204" pitchFamily="50" charset="-128"/>
                <a:ea typeface="Meiryo UI" panose="020B0604030504040204" pitchFamily="50" charset="-128"/>
              </a:rPr>
              <a:t>ESCO</a:t>
            </a:r>
            <a:r>
              <a:rPr lang="ja-JP" altLang="en-US" sz="1600" b="1" dirty="0">
                <a:solidFill>
                  <a:srgbClr val="FF0000"/>
                </a:solidFill>
                <a:latin typeface="Meiryo UI" panose="020B0604030504040204" pitchFamily="50" charset="-128"/>
                <a:ea typeface="Meiryo UI" panose="020B0604030504040204" pitchFamily="50" charset="-128"/>
              </a:rPr>
              <a:t>アクションプラン</a:t>
            </a:r>
            <a:endParaRPr kumimoji="1" lang="ja-JP" altLang="en-US" sz="1600" b="1" dirty="0">
              <a:solidFill>
                <a:srgbClr val="FF0000"/>
              </a:solidFill>
              <a:latin typeface="Meiryo UI" panose="020B0604030504040204" pitchFamily="50" charset="-128"/>
              <a:ea typeface="Meiryo UI" panose="020B0604030504040204" pitchFamily="50" charset="-128"/>
            </a:endParaRPr>
          </a:p>
        </p:txBody>
      </p:sp>
      <p:sp>
        <p:nvSpPr>
          <p:cNvPr id="17" name="サブタイトル 2"/>
          <p:cNvSpPr txBox="1">
            <a:spLocks/>
          </p:cNvSpPr>
          <p:nvPr/>
        </p:nvSpPr>
        <p:spPr bwMode="auto">
          <a:xfrm>
            <a:off x="5426029" y="-25888"/>
            <a:ext cx="3333932" cy="358544"/>
          </a:xfrm>
          <a:prstGeom prst="rect">
            <a:avLst/>
          </a:prstGeom>
          <a:noFill/>
          <a:ln w="19050">
            <a:noFill/>
            <a:miter lim="800000"/>
            <a:headEnd/>
            <a:tailEnd/>
          </a:ln>
          <a:effectLst/>
        </p:spPr>
        <p:txBody>
          <a:bodyPr wrap="square" lIns="180000" tIns="180000" rIns="180000" bIns="180000" anchor="t"/>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r">
              <a:buNone/>
              <a:tabLst>
                <a:tab pos="4749800" algn="l"/>
              </a:tabLst>
              <a:defRPr/>
            </a:pPr>
            <a:r>
              <a:rPr lang="ja-JP" altLang="en-US" sz="2000" b="1" kern="0" dirty="0">
                <a:latin typeface="Meiryo UI" panose="020B0604030504040204" pitchFamily="50" charset="-128"/>
                <a:ea typeface="Meiryo UI" panose="020B0604030504040204" pitchFamily="50" charset="-128"/>
                <a:cs typeface="Meiryo UI" panose="020B0604030504040204" pitchFamily="50" charset="-128"/>
              </a:rPr>
              <a:t>延べ</a:t>
            </a:r>
            <a:r>
              <a:rPr lang="en-US" altLang="ja-JP" sz="2000" b="1" kern="0" dirty="0">
                <a:latin typeface="Meiryo UI" panose="020B0604030504040204" pitchFamily="50" charset="-128"/>
                <a:ea typeface="Meiryo UI" panose="020B0604030504040204" pitchFamily="50" charset="-128"/>
                <a:cs typeface="Meiryo UI" panose="020B0604030504040204" pitchFamily="50" charset="-128"/>
              </a:rPr>
              <a:t>185</a:t>
            </a:r>
            <a:r>
              <a:rPr lang="ja-JP" altLang="en-US" sz="2000" b="1" kern="0" dirty="0">
                <a:latin typeface="Meiryo UI" panose="020B0604030504040204" pitchFamily="50" charset="-128"/>
                <a:ea typeface="Meiryo UI" panose="020B0604030504040204" pitchFamily="50" charset="-128"/>
                <a:cs typeface="Meiryo UI" panose="020B0604030504040204" pitchFamily="50" charset="-128"/>
              </a:rPr>
              <a:t>施設（</a:t>
            </a:r>
            <a:r>
              <a:rPr lang="en-US" altLang="ja-JP" sz="2000" b="1" kern="0" dirty="0">
                <a:latin typeface="Meiryo UI" panose="020B0604030504040204" pitchFamily="50" charset="-128"/>
                <a:ea typeface="Meiryo UI" panose="020B0604030504040204" pitchFamily="50" charset="-128"/>
                <a:cs typeface="Meiryo UI" panose="020B0604030504040204" pitchFamily="50" charset="-128"/>
              </a:rPr>
              <a:t>46</a:t>
            </a:r>
            <a:r>
              <a:rPr lang="ja-JP" altLang="en-US" sz="2000" b="1" kern="0" dirty="0">
                <a:latin typeface="Meiryo UI" panose="020B0604030504040204" pitchFamily="50" charset="-128"/>
                <a:ea typeface="Meiryo UI" panose="020B0604030504040204" pitchFamily="50" charset="-128"/>
                <a:cs typeface="Meiryo UI" panose="020B0604030504040204" pitchFamily="50" charset="-128"/>
              </a:rPr>
              <a:t>事業）</a:t>
            </a:r>
            <a:endParaRPr lang="en-US" altLang="ja-JP" sz="2000" b="1" kern="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6799057" y="583936"/>
            <a:ext cx="1944214" cy="292388"/>
          </a:xfrm>
          <a:prstGeom prst="rect">
            <a:avLst/>
          </a:prstGeom>
          <a:noFill/>
        </p:spPr>
        <p:txBody>
          <a:bodyPr wrap="square" rtlCol="0">
            <a:spAutoFit/>
          </a:bodyPr>
          <a:lstStyle/>
          <a:p>
            <a:pPr algn="ctr">
              <a:tabLst>
                <a:tab pos="5735638" algn="l"/>
              </a:tabLst>
            </a:pPr>
            <a:r>
              <a:rPr lang="en-US" altLang="ja-JP" sz="1300" b="1" dirty="0">
                <a:solidFill>
                  <a:srgbClr val="3333FF"/>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a:solidFill>
                  <a:srgbClr val="3333FF"/>
                </a:solidFill>
                <a:latin typeface="Meiryo UI" panose="020B0604030504040204" pitchFamily="50" charset="-128"/>
                <a:ea typeface="Meiryo UI" panose="020B0604030504040204" pitchFamily="50" charset="-128"/>
                <a:cs typeface="Meiryo UI" panose="020B0604030504040204" pitchFamily="50" charset="-128"/>
              </a:rPr>
              <a:t>青字はギャランティード</a:t>
            </a:r>
            <a:endParaRPr kumimoji="1" lang="ja-JP" altLang="en-US" sz="1300" b="1" dirty="0">
              <a:solidFill>
                <a:srgbClr val="3333FF"/>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83550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 11"/>
          <p:cNvGraphicFramePr>
            <a:graphicFrameLocks noGrp="1"/>
          </p:cNvGraphicFramePr>
          <p:nvPr>
            <p:extLst>
              <p:ext uri="{D42A27DB-BD31-4B8C-83A1-F6EECF244321}">
                <p14:modId xmlns:p14="http://schemas.microsoft.com/office/powerpoint/2010/main" val="3132248059"/>
              </p:ext>
            </p:extLst>
          </p:nvPr>
        </p:nvGraphicFramePr>
        <p:xfrm>
          <a:off x="395536" y="895953"/>
          <a:ext cx="8352926" cy="5449183"/>
        </p:xfrm>
        <a:graphic>
          <a:graphicData uri="http://schemas.openxmlformats.org/drawingml/2006/table">
            <a:tbl>
              <a:tblPr firstRow="1" bandRow="1">
                <a:tableStyleId>{0660B408-B3CF-4A94-85FC-2B1E0A45F4A2}</a:tableStyleId>
              </a:tblPr>
              <a:tblGrid>
                <a:gridCol w="1176696">
                  <a:extLst>
                    <a:ext uri="{9D8B030D-6E8A-4147-A177-3AD203B41FA5}">
                      <a16:colId xmlns:a16="http://schemas.microsoft.com/office/drawing/2014/main" val="20000"/>
                    </a:ext>
                  </a:extLst>
                </a:gridCol>
                <a:gridCol w="2630205">
                  <a:extLst>
                    <a:ext uri="{9D8B030D-6E8A-4147-A177-3AD203B41FA5}">
                      <a16:colId xmlns:a16="http://schemas.microsoft.com/office/drawing/2014/main" val="20001"/>
                    </a:ext>
                  </a:extLst>
                </a:gridCol>
                <a:gridCol w="928308">
                  <a:extLst>
                    <a:ext uri="{9D8B030D-6E8A-4147-A177-3AD203B41FA5}">
                      <a16:colId xmlns:a16="http://schemas.microsoft.com/office/drawing/2014/main" val="20002"/>
                    </a:ext>
                  </a:extLst>
                </a:gridCol>
                <a:gridCol w="1385471">
                  <a:extLst>
                    <a:ext uri="{9D8B030D-6E8A-4147-A177-3AD203B41FA5}">
                      <a16:colId xmlns:a16="http://schemas.microsoft.com/office/drawing/2014/main" val="20004"/>
                    </a:ext>
                  </a:extLst>
                </a:gridCol>
                <a:gridCol w="936104">
                  <a:extLst>
                    <a:ext uri="{9D8B030D-6E8A-4147-A177-3AD203B41FA5}">
                      <a16:colId xmlns:a16="http://schemas.microsoft.com/office/drawing/2014/main" val="20005"/>
                    </a:ext>
                  </a:extLst>
                </a:gridCol>
                <a:gridCol w="1296142">
                  <a:extLst>
                    <a:ext uri="{9D8B030D-6E8A-4147-A177-3AD203B41FA5}">
                      <a16:colId xmlns:a16="http://schemas.microsoft.com/office/drawing/2014/main" val="20006"/>
                    </a:ext>
                  </a:extLst>
                </a:gridCol>
              </a:tblGrid>
              <a:tr h="47175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契約年度</a:t>
                      </a:r>
                      <a:endPar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施　設　名</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建物用途</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ESCO</a:t>
                      </a:r>
                    </a:p>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ｻｰﾋﾞｽ期間</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省ｴﾈ率</a:t>
                      </a:r>
                      <a:endPar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ja-JP" altLang="en-US" sz="1300" b="0" i="0" u="none" strike="noStrike" dirty="0">
                          <a:solidFill>
                            <a:schemeClr val="bg1"/>
                          </a:solidFill>
                          <a:effectLst/>
                          <a:latin typeface="Meiryo UI" pitchFamily="50" charset="-128"/>
                          <a:ea typeface="Meiryo UI" pitchFamily="50" charset="-128"/>
                          <a:cs typeface="Meiryo UI" pitchFamily="50" charset="-128"/>
                        </a:rPr>
                        <a:t>備考</a:t>
                      </a:r>
                    </a:p>
                  </a:txBody>
                  <a:tcPr marL="36000" marR="36000" marT="0" marB="0" anchor="ctr">
                    <a:lnL w="19050" cap="flat" cmpd="sng" algn="ctr">
                      <a:solidFill>
                        <a:schemeClr val="bg1"/>
                      </a:solidFill>
                      <a:prstDash val="solid"/>
                      <a:round/>
                      <a:headEnd type="none" w="med" len="med"/>
                      <a:tailEnd type="none" w="med" len="med"/>
                    </a:lnL>
                    <a:lnB w="1905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73442">
                <a:tc>
                  <a:txBody>
                    <a:bodyPr/>
                    <a:lstStyle/>
                    <a:p>
                      <a:pPr algn="ctr" fontAlgn="ctr"/>
                      <a:r>
                        <a:rPr lang="ja-JP" altLang="en-US" sz="1300" b="0" i="0" u="none" strike="noStrike" dirty="0">
                          <a:solidFill>
                            <a:srgbClr val="000000"/>
                          </a:solidFill>
                          <a:effectLst/>
                          <a:latin typeface="Meiryo UI" pitchFamily="50" charset="-128"/>
                          <a:ea typeface="Meiryo UI" pitchFamily="50" charset="-128"/>
                          <a:cs typeface="Meiryo UI" pitchFamily="50" charset="-128"/>
                        </a:rPr>
                        <a:t>平成</a:t>
                      </a:r>
                      <a:r>
                        <a:rPr lang="en-US" altLang="ja-JP" sz="1300" b="0" i="0" u="none" strike="noStrike" dirty="0">
                          <a:solidFill>
                            <a:srgbClr val="000000"/>
                          </a:solidFill>
                          <a:effectLst/>
                          <a:latin typeface="Meiryo UI" pitchFamily="50" charset="-128"/>
                          <a:ea typeface="Meiryo UI" pitchFamily="50" charset="-128"/>
                          <a:cs typeface="Meiryo UI" pitchFamily="50" charset="-128"/>
                        </a:rPr>
                        <a:t>28</a:t>
                      </a:r>
                      <a:r>
                        <a:rPr lang="ja-JP" altLang="en-US" sz="1300" b="0" i="0" u="none" strike="noStrike" dirty="0">
                          <a:solidFill>
                            <a:srgbClr val="000000"/>
                          </a:solidFill>
                          <a:effectLst/>
                          <a:latin typeface="Meiryo UI" pitchFamily="50" charset="-128"/>
                          <a:ea typeface="Meiryo UI" pitchFamily="50" charset="-128"/>
                          <a:cs typeface="Meiryo UI" pitchFamily="50" charset="-128"/>
                        </a:rPr>
                        <a:t>年度</a:t>
                      </a:r>
                    </a:p>
                  </a:txBody>
                  <a:tcPr marL="36000" marR="36000" marT="36000" marB="0"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algn="ct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北野高等学校外７</a:t>
                      </a: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件</a:t>
                      </a: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300" kern="100" dirty="0">
                          <a:effectLst/>
                          <a:latin typeface="Meiryo UI" panose="020B0604030504040204" pitchFamily="50" charset="-128"/>
                          <a:ea typeface="Meiryo UI" panose="020B0604030504040204" pitchFamily="50" charset="-128"/>
                          <a:cs typeface="Meiryo UI" panose="020B0604030504040204" pitchFamily="50" charset="-128"/>
                        </a:rPr>
                        <a:t>8</a:t>
                      </a: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algn="ctr" fontAlgn="ctr"/>
                      <a:r>
                        <a:rPr lang="ja-JP" altLang="en-US" sz="1300" b="0" i="0" u="none" strike="noStrike" dirty="0">
                          <a:solidFill>
                            <a:schemeClr val="dk1"/>
                          </a:solidFill>
                          <a:effectLst/>
                          <a:latin typeface="Meiryo UI" panose="020B0604030504040204" pitchFamily="50" charset="-128"/>
                          <a:ea typeface="Meiryo UI" panose="020B0604030504040204" pitchFamily="50" charset="-128"/>
                          <a:cs typeface="Meiryo UI" pitchFamily="50" charset="-128"/>
                        </a:rPr>
                        <a:t>学校</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algn="ct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10</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algn="ctr"/>
                      <a:r>
                        <a:rPr lang="en-US" sz="1300" kern="100" dirty="0">
                          <a:effectLst/>
                          <a:latin typeface="Meiryo UI" panose="020B0604030504040204" pitchFamily="50" charset="-128"/>
                          <a:ea typeface="Meiryo UI" panose="020B0604030504040204" pitchFamily="50" charset="-128"/>
                          <a:cs typeface="Meiryo UI" panose="020B0604030504040204" pitchFamily="50" charset="-128"/>
                        </a:rPr>
                        <a:t>20.9%</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algn="ctr" fontAlgn="ct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5"/>
                  </a:ext>
                </a:extLst>
              </a:tr>
              <a:tr h="216024">
                <a:tc>
                  <a:txBody>
                    <a:bodyPr/>
                    <a:lstStyle/>
                    <a:p>
                      <a:pPr algn="ctr" fontAlgn="ctr"/>
                      <a:r>
                        <a:rPr kumimoji="1" lang="en-US" altLang="ja-JP" sz="1300" b="0" i="0" u="none" strike="noStrike" kern="1200" cap="none" spc="0" normalizeH="0" baseline="0" noProof="0">
                          <a:ln>
                            <a:noFill/>
                          </a:ln>
                          <a:solidFill>
                            <a:srgbClr val="000000"/>
                          </a:solidFill>
                          <a:effectLst/>
                          <a:uLnTx/>
                          <a:uFillTx/>
                          <a:latin typeface="Meiryo UI" pitchFamily="50" charset="-128"/>
                          <a:ea typeface="Meiryo UI" pitchFamily="50" charset="-128"/>
                          <a:cs typeface="Meiryo UI"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中河内救命救急センター</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chemeClr val="dk1"/>
                          </a:solidFill>
                          <a:effectLst/>
                          <a:latin typeface="Meiryo UI" panose="020B0604030504040204" pitchFamily="50" charset="-128"/>
                          <a:ea typeface="Meiryo UI" panose="020B0604030504040204" pitchFamily="50" charset="-128"/>
                          <a:cs typeface="Meiryo UI" pitchFamily="50" charset="-128"/>
                        </a:rPr>
                        <a:t>病院</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9</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sz="1300" kern="100" dirty="0">
                          <a:effectLst/>
                          <a:latin typeface="Meiryo UI" panose="020B0604030504040204" pitchFamily="50" charset="-128"/>
                          <a:ea typeface="Meiryo UI" panose="020B0604030504040204" pitchFamily="50" charset="-128"/>
                          <a:cs typeface="Meiryo UI" panose="020B0604030504040204" pitchFamily="50" charset="-128"/>
                        </a:rPr>
                        <a:t>25.1%</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6"/>
                  </a:ext>
                </a:extLst>
              </a:tr>
              <a:tr h="197928">
                <a:tc>
                  <a:txBody>
                    <a:bodyPr/>
                    <a:lstStyle/>
                    <a:p>
                      <a:pPr algn="ctr" fontAlgn="ctr"/>
                      <a:r>
                        <a:rPr kumimoji="1" lang="en-US" altLang="ja-JP" sz="1300" b="0" i="0" u="none" strike="noStrike" kern="1200" cap="none" spc="0" normalizeH="0" baseline="0" noProof="0">
                          <a:ln>
                            <a:noFill/>
                          </a:ln>
                          <a:solidFill>
                            <a:srgbClr val="000000"/>
                          </a:solidFill>
                          <a:effectLst/>
                          <a:uLnTx/>
                          <a:uFillTx/>
                          <a:latin typeface="Meiryo UI" pitchFamily="50" charset="-128"/>
                          <a:ea typeface="Meiryo UI" pitchFamily="50" charset="-128"/>
                          <a:cs typeface="Meiryo UI"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東成警察署外４</a:t>
                      </a: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件</a:t>
                      </a: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300" kern="100" dirty="0">
                          <a:effectLst/>
                          <a:latin typeface="Meiryo UI" panose="020B0604030504040204" pitchFamily="50" charset="-128"/>
                          <a:ea typeface="Meiryo UI" panose="020B0604030504040204" pitchFamily="50" charset="-128"/>
                          <a:cs typeface="Meiryo UI" panose="020B0604030504040204" pitchFamily="50" charset="-128"/>
                        </a:rPr>
                        <a:t>5</a:t>
                      </a: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chemeClr val="dk1"/>
                          </a:solidFill>
                          <a:effectLst/>
                          <a:latin typeface="Meiryo UI" panose="020B0604030504040204" pitchFamily="50" charset="-128"/>
                          <a:ea typeface="Meiryo UI" panose="020B0604030504040204" pitchFamily="50" charset="-128"/>
                          <a:cs typeface="Meiryo UI" pitchFamily="50" charset="-128"/>
                        </a:rPr>
                        <a:t>警察署</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12</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sz="1300" kern="100" dirty="0">
                          <a:effectLst/>
                          <a:latin typeface="Meiryo UI" panose="020B0604030504040204" pitchFamily="50" charset="-128"/>
                          <a:ea typeface="Meiryo UI" panose="020B0604030504040204" pitchFamily="50" charset="-128"/>
                          <a:cs typeface="Meiryo UI" panose="020B0604030504040204" pitchFamily="50" charset="-128"/>
                        </a:rPr>
                        <a:t>41.2%</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7"/>
                  </a:ext>
                </a:extLst>
              </a:tr>
              <a:tr h="68634">
                <a:tc>
                  <a:txBody>
                    <a:bodyPr/>
                    <a:lstStyle/>
                    <a:p>
                      <a:pPr algn="ctr" fontAlgn="ctr"/>
                      <a:r>
                        <a:rPr kumimoji="1" lang="en-US" altLang="ja-JP" sz="1300" b="0" i="0" u="none" strike="noStrike" kern="1200" cap="none" spc="0" normalizeH="0" baseline="0" noProof="0" dirty="0">
                          <a:ln>
                            <a:noFill/>
                          </a:ln>
                          <a:solidFill>
                            <a:srgbClr val="3366FF"/>
                          </a:solidFill>
                          <a:effectLst/>
                          <a:uLnTx/>
                          <a:uFillTx/>
                          <a:latin typeface="Meiryo UI" pitchFamily="50" charset="-128"/>
                          <a:ea typeface="Meiryo UI" pitchFamily="50" charset="-128"/>
                          <a:cs typeface="Meiryo UI" pitchFamily="50" charset="-128"/>
                        </a:rPr>
                        <a:t>〃</a:t>
                      </a:r>
                      <a:endParaRPr lang="ja-JP" altLang="en-US" sz="1300" b="0" i="0" u="none" strike="noStrike" dirty="0">
                        <a:solidFill>
                          <a:srgbClr val="3366FF"/>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a:r>
                        <a:rPr lang="ja-JP"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三島・南河内府民センタービル（</a:t>
                      </a:r>
                      <a:r>
                        <a:rPr lang="en-US"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rgbClr val="3366FF"/>
                          </a:solidFill>
                          <a:effectLst/>
                          <a:latin typeface="Meiryo UI" panose="020B0604030504040204" pitchFamily="50" charset="-128"/>
                          <a:ea typeface="Meiryo UI" panose="020B0604030504040204" pitchFamily="50" charset="-128"/>
                          <a:cs typeface="Meiryo UI" pitchFamily="50" charset="-128"/>
                        </a:rPr>
                        <a:t>庁舎</a:t>
                      </a: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15</a:t>
                      </a:r>
                      <a:r>
                        <a:rPr lang="zh-TW" altLang="en-US"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ja-JP"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35.8%</a:t>
                      </a:r>
                      <a:endParaRPr lang="ja-JP"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（再</a:t>
                      </a:r>
                      <a:r>
                        <a:rPr lang="en-US" altLang="ja-JP"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ESCO</a:t>
                      </a:r>
                      <a:r>
                        <a:rPr lang="ja-JP" altLang="en-US"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8"/>
                  </a:ext>
                </a:extLst>
              </a:tr>
              <a:tr h="284390">
                <a:tc>
                  <a:txBody>
                    <a:bodyPr/>
                    <a:lstStyle/>
                    <a:p>
                      <a:pPr algn="ctr" fontAlgn="ctr"/>
                      <a:r>
                        <a:rPr lang="ja-JP" altLang="en-US" sz="1300" b="0" i="0" u="none" strike="noStrike" dirty="0">
                          <a:solidFill>
                            <a:srgbClr val="000000"/>
                          </a:solidFill>
                          <a:effectLst/>
                          <a:latin typeface="Meiryo UI" pitchFamily="50" charset="-128"/>
                          <a:ea typeface="Meiryo UI" pitchFamily="50" charset="-128"/>
                          <a:cs typeface="Meiryo UI" pitchFamily="50" charset="-128"/>
                        </a:rPr>
                        <a:t>平成</a:t>
                      </a:r>
                      <a:r>
                        <a:rPr lang="en-US" altLang="ja-JP" sz="1300" b="0" i="0" u="none" strike="noStrike" dirty="0">
                          <a:solidFill>
                            <a:srgbClr val="000000"/>
                          </a:solidFill>
                          <a:effectLst/>
                          <a:latin typeface="Meiryo UI" pitchFamily="50" charset="-128"/>
                          <a:ea typeface="Meiryo UI" pitchFamily="50" charset="-128"/>
                          <a:cs typeface="Meiryo UI" pitchFamily="50" charset="-128"/>
                        </a:rPr>
                        <a:t>29</a:t>
                      </a:r>
                      <a:r>
                        <a:rPr lang="ja-JP" altLang="en-US" sz="1300" b="0" i="0" u="none" strike="noStrike" dirty="0">
                          <a:solidFill>
                            <a:srgbClr val="000000"/>
                          </a:solidFill>
                          <a:effectLst/>
                          <a:latin typeface="Meiryo UI" pitchFamily="50" charset="-128"/>
                          <a:ea typeface="Meiryo UI" pitchFamily="50" charset="-128"/>
                          <a:cs typeface="Meiryo UI" pitchFamily="50" charset="-128"/>
                        </a:rPr>
                        <a:t>年度</a:t>
                      </a: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天王寺高等学校外７</a:t>
                      </a: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件</a:t>
                      </a: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300" kern="100" dirty="0">
                          <a:effectLst/>
                          <a:latin typeface="Meiryo UI" panose="020B0604030504040204" pitchFamily="50" charset="-128"/>
                          <a:ea typeface="Meiryo UI" panose="020B0604030504040204" pitchFamily="50" charset="-128"/>
                          <a:cs typeface="Meiryo UI" panose="020B0604030504040204" pitchFamily="50" charset="-128"/>
                        </a:rPr>
                        <a:t>8</a:t>
                      </a: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chemeClr val="dk1"/>
                          </a:solidFill>
                          <a:effectLst/>
                          <a:latin typeface="Meiryo UI" panose="020B0604030504040204" pitchFamily="50" charset="-128"/>
                          <a:ea typeface="Meiryo UI" panose="020B0604030504040204" pitchFamily="50" charset="-128"/>
                          <a:cs typeface="Meiryo UI" pitchFamily="50" charset="-128"/>
                        </a:rPr>
                        <a:t>学校</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a:t>
                      </a:r>
                      <a:r>
                        <a:rPr lang="zh-TW" altLang="en-US"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16.3 %</a:t>
                      </a:r>
                      <a:endParaRPr 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9"/>
                  </a:ext>
                </a:extLst>
              </a:tr>
              <a:tr h="0">
                <a:tc>
                  <a:txBody>
                    <a:bodyPr/>
                    <a:lstStyle/>
                    <a:p>
                      <a:pPr algn="ctr" fontAlgn="ctr"/>
                      <a:r>
                        <a:rPr kumimoji="1" lang="en-US" altLang="ja-JP" sz="1300" b="0" i="0" u="none" strike="noStrike" kern="1200" cap="none" spc="0" normalizeH="0" baseline="0" noProof="0">
                          <a:ln>
                            <a:noFill/>
                          </a:ln>
                          <a:solidFill>
                            <a:srgbClr val="000000"/>
                          </a:solidFill>
                          <a:effectLst/>
                          <a:uLnTx/>
                          <a:uFillTx/>
                          <a:latin typeface="Meiryo UI" pitchFamily="50" charset="-128"/>
                          <a:ea typeface="Meiryo UI" pitchFamily="50" charset="-128"/>
                          <a:cs typeface="Meiryo UI"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狭山池博物館</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chemeClr val="dk1"/>
                          </a:solidFill>
                          <a:effectLst/>
                          <a:latin typeface="Meiryo UI" panose="020B0604030504040204" pitchFamily="50" charset="-128"/>
                          <a:ea typeface="Meiryo UI" panose="020B0604030504040204" pitchFamily="50" charset="-128"/>
                          <a:cs typeface="Meiryo UI" pitchFamily="50" charset="-128"/>
                        </a:rPr>
                        <a:t>博物館</a:t>
                      </a:r>
                      <a:endParaRPr lang="zh-TW"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a:t>
                      </a:r>
                      <a:r>
                        <a:rPr lang="zh-TW" altLang="en-US"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43.2%</a:t>
                      </a:r>
                      <a:endParaRPr 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10"/>
                  </a:ext>
                </a:extLst>
              </a:tr>
              <a:tr h="266523">
                <a:tc>
                  <a:txBody>
                    <a:bodyPr/>
                    <a:lstStyle/>
                    <a:p>
                      <a:pPr algn="ctr" fontAlgn="ctr"/>
                      <a:r>
                        <a:rPr kumimoji="1" lang="en-US" altLang="ja-JP" sz="1300" b="0" i="0" u="none" strike="noStrike" kern="1200" cap="none" spc="0" normalizeH="0" baseline="0" noProof="0">
                          <a:ln>
                            <a:noFill/>
                          </a:ln>
                          <a:solidFill>
                            <a:srgbClr val="000000"/>
                          </a:solidFill>
                          <a:effectLst/>
                          <a:uLnTx/>
                          <a:uFillTx/>
                          <a:latin typeface="Meiryo UI" pitchFamily="50" charset="-128"/>
                          <a:ea typeface="Meiryo UI" pitchFamily="50" charset="-128"/>
                          <a:cs typeface="Meiryo UI"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都島警察署外４</a:t>
                      </a: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件</a:t>
                      </a: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300" kern="100" dirty="0">
                          <a:effectLst/>
                          <a:latin typeface="Meiryo UI" panose="020B0604030504040204" pitchFamily="50" charset="-128"/>
                          <a:ea typeface="Meiryo UI" panose="020B0604030504040204" pitchFamily="50" charset="-128"/>
                          <a:cs typeface="Meiryo UI" panose="020B0604030504040204" pitchFamily="50" charset="-128"/>
                        </a:rPr>
                        <a:t>5</a:t>
                      </a: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chemeClr val="dk1"/>
                          </a:solidFill>
                          <a:effectLst/>
                          <a:latin typeface="Meiryo UI" panose="020B0604030504040204" pitchFamily="50" charset="-128"/>
                          <a:ea typeface="Meiryo UI" panose="020B0604030504040204" pitchFamily="50" charset="-128"/>
                          <a:cs typeface="Meiryo UI" pitchFamily="50" charset="-128"/>
                        </a:rPr>
                        <a:t>警察署</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zh-TW" altLang="en-US"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50.9%</a:t>
                      </a:r>
                      <a:endParaRPr 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11"/>
                  </a:ext>
                </a:extLst>
              </a:tr>
              <a:tr h="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srgbClr val="3366FF"/>
                          </a:solidFill>
                          <a:effectLst/>
                          <a:uLnTx/>
                          <a:uFillTx/>
                          <a:latin typeface="Meiryo UI" pitchFamily="50" charset="-128"/>
                          <a:ea typeface="Meiryo UI" pitchFamily="50" charset="-128"/>
                          <a:cs typeface="Meiryo UI" pitchFamily="50" charset="-128"/>
                        </a:rPr>
                        <a:t>〃</a:t>
                      </a:r>
                      <a:endParaRPr lang="ja-JP" altLang="en-US" sz="1300" b="0" i="0" u="none" strike="noStrike" dirty="0">
                        <a:solidFill>
                          <a:srgbClr val="3366FF"/>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a:r>
                        <a:rPr lang="ja-JP"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泉南府民センタービル</a:t>
                      </a:r>
                      <a:r>
                        <a:rPr lang="ja-JP" altLang="en-US"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rgbClr val="3366FF"/>
                          </a:solidFill>
                          <a:effectLst/>
                          <a:latin typeface="Meiryo UI" panose="020B0604030504040204" pitchFamily="50" charset="-128"/>
                          <a:ea typeface="Meiryo UI" panose="020B0604030504040204" pitchFamily="50" charset="-128"/>
                          <a:cs typeface="Meiryo UI" pitchFamily="50" charset="-128"/>
                        </a:rPr>
                        <a:t>庁舎</a:t>
                      </a: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15</a:t>
                      </a:r>
                      <a:r>
                        <a:rPr lang="zh-TW" altLang="en-US"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ja-JP"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33.4%</a:t>
                      </a:r>
                      <a:endParaRPr lang="ja-JP"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（再</a:t>
                      </a:r>
                      <a:r>
                        <a:rPr lang="en-US" altLang="ja-JP"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ESCO</a:t>
                      </a:r>
                      <a:r>
                        <a:rPr lang="ja-JP" altLang="en-US"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3366FF"/>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12"/>
                  </a:ext>
                </a:extLst>
              </a:tr>
              <a:tr h="266523">
                <a:tc>
                  <a:txBody>
                    <a:bodyPr/>
                    <a:lstStyle/>
                    <a:p>
                      <a:pPr algn="ctr" fontAlgn="ctr"/>
                      <a:r>
                        <a:rPr lang="ja-JP" altLang="en-US" sz="1300" b="0" i="0" u="none" strike="noStrike" dirty="0">
                          <a:solidFill>
                            <a:srgbClr val="000000"/>
                          </a:solidFill>
                          <a:effectLst/>
                          <a:latin typeface="Meiryo UI" pitchFamily="50" charset="-128"/>
                          <a:ea typeface="Meiryo UI" pitchFamily="50" charset="-128"/>
                          <a:cs typeface="Meiryo UI" pitchFamily="50" charset="-128"/>
                        </a:rPr>
                        <a:t>平成</a:t>
                      </a:r>
                      <a:r>
                        <a:rPr lang="en-US" altLang="ja-JP" sz="1300" b="0" i="0" u="none" strike="noStrike" dirty="0">
                          <a:solidFill>
                            <a:srgbClr val="000000"/>
                          </a:solidFill>
                          <a:effectLst/>
                          <a:latin typeface="Meiryo UI" pitchFamily="50" charset="-128"/>
                          <a:ea typeface="Meiryo UI" pitchFamily="50" charset="-128"/>
                          <a:cs typeface="Meiryo UI" pitchFamily="50" charset="-128"/>
                        </a:rPr>
                        <a:t>30</a:t>
                      </a:r>
                      <a:r>
                        <a:rPr lang="ja-JP" altLang="en-US" sz="1300" b="0" i="0" u="none" strike="noStrike" dirty="0">
                          <a:solidFill>
                            <a:srgbClr val="000000"/>
                          </a:solidFill>
                          <a:effectLst/>
                          <a:latin typeface="Meiryo UI" pitchFamily="50" charset="-128"/>
                          <a:ea typeface="Meiryo UI" pitchFamily="50" charset="-128"/>
                          <a:cs typeface="Meiryo UI" pitchFamily="50" charset="-128"/>
                        </a:rPr>
                        <a:t>年度</a:t>
                      </a: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服部緑地外２件（</a:t>
                      </a:r>
                      <a:r>
                        <a:rPr lang="en-US" altLang="ja-JP" sz="1300" kern="100" dirty="0">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chemeClr val="dk1"/>
                          </a:solidFill>
                          <a:effectLst/>
                          <a:latin typeface="Meiryo UI" panose="020B0604030504040204" pitchFamily="50" charset="-128"/>
                          <a:ea typeface="Meiryo UI" panose="020B0604030504040204" pitchFamily="50" charset="-128"/>
                          <a:cs typeface="Meiryo UI" pitchFamily="50" charset="-128"/>
                        </a:rPr>
                        <a:t>公園</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r>
                        <a:rPr lang="zh-TW" altLang="en-US"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24.4%</a:t>
                      </a:r>
                      <a:endParaRPr lang="ja-JP"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13"/>
                  </a:ext>
                </a:extLst>
              </a:tr>
              <a:tr h="231159">
                <a:tc>
                  <a:txBody>
                    <a:bodyPr/>
                    <a:lstStyle/>
                    <a:p>
                      <a:pPr algn="ctr" fontAlgn="ctr"/>
                      <a:r>
                        <a:rPr kumimoji="1" lang="en-US" altLang="ja-JP" sz="1300" b="0" i="0" u="none" strike="noStrike" kern="1200" cap="none" spc="0" normalizeH="0" baseline="0" noProof="0">
                          <a:ln>
                            <a:noFill/>
                          </a:ln>
                          <a:solidFill>
                            <a:srgbClr val="000000"/>
                          </a:solidFill>
                          <a:effectLst/>
                          <a:uLnTx/>
                          <a:uFillTx/>
                          <a:latin typeface="Meiryo UI" pitchFamily="50" charset="-128"/>
                          <a:ea typeface="Meiryo UI" pitchFamily="50" charset="-128"/>
                          <a:cs typeface="Meiryo UI"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四條畷</a:t>
                      </a:r>
                      <a:r>
                        <a:rPr lang="ja-JP" altLang="ja-JP" sz="1300" kern="100" dirty="0">
                          <a:effectLst/>
                          <a:latin typeface="Meiryo UI" panose="020B0604030504040204" pitchFamily="50" charset="-128"/>
                          <a:ea typeface="Meiryo UI" panose="020B0604030504040204" pitchFamily="50" charset="-128"/>
                          <a:cs typeface="Meiryo UI" panose="020B0604030504040204" pitchFamily="50" charset="-128"/>
                        </a:rPr>
                        <a:t>高等学校外</a:t>
                      </a: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５件</a:t>
                      </a:r>
                      <a:r>
                        <a:rPr lang="ja-JP" altLang="ja-JP" sz="13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300" kern="100" dirty="0">
                          <a:effectLst/>
                          <a:latin typeface="Meiryo UI" panose="020B0604030504040204" pitchFamily="50" charset="-128"/>
                          <a:ea typeface="Meiryo UI" panose="020B0604030504040204" pitchFamily="50" charset="-128"/>
                          <a:cs typeface="Meiryo UI" panose="020B0604030504040204" pitchFamily="50" charset="-128"/>
                        </a:rPr>
                        <a:t>6</a:t>
                      </a:r>
                      <a:r>
                        <a:rPr lang="ja-JP" altLang="ja-JP" sz="1300" kern="100" dirty="0">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rgbClr val="000000"/>
                          </a:solidFill>
                          <a:effectLst/>
                          <a:latin typeface="Meiryo UI" pitchFamily="50" charset="-128"/>
                          <a:ea typeface="Meiryo UI" pitchFamily="50" charset="-128"/>
                          <a:cs typeface="Meiryo UI" pitchFamily="50" charset="-128"/>
                        </a:rPr>
                        <a:t>高校</a:t>
                      </a: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a:t>
                      </a:r>
                      <a:r>
                        <a:rPr lang="zh-TW" altLang="en-US"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17.6%</a:t>
                      </a:r>
                      <a:endParaRPr lang="ja-JP"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14"/>
                  </a:ext>
                </a:extLst>
              </a:tr>
              <a:tr h="266523">
                <a:tc>
                  <a:txBody>
                    <a:bodyPr/>
                    <a:lstStyle/>
                    <a:p>
                      <a:pPr algn="ctr" fontAlgn="ctr"/>
                      <a:r>
                        <a:rPr kumimoji="1" lang="en-US" altLang="ja-JP" sz="13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天王寺警察署外４件（</a:t>
                      </a:r>
                      <a:r>
                        <a:rPr lang="en-US" altLang="ja-JP" sz="1300" kern="100" dirty="0">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chemeClr val="dk1"/>
                          </a:solidFill>
                          <a:effectLst/>
                          <a:latin typeface="Meiryo UI" panose="020B0604030504040204" pitchFamily="50" charset="-128"/>
                          <a:ea typeface="Meiryo UI" panose="020B0604030504040204" pitchFamily="50" charset="-128"/>
                          <a:cs typeface="Meiryo UI" pitchFamily="50" charset="-128"/>
                        </a:rPr>
                        <a:t>警察署</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a:t>
                      </a:r>
                      <a:r>
                        <a:rPr lang="zh-TW" altLang="en-US" sz="1300" kern="10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en-US"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48.2%</a:t>
                      </a:r>
                      <a:endParaRPr lang="ja-JP"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15"/>
                  </a:ext>
                </a:extLst>
              </a:tr>
              <a:tr h="231159">
                <a:tc>
                  <a:txBody>
                    <a:bodyPr/>
                    <a:lstStyle/>
                    <a:p>
                      <a:pPr algn="ctr" fontAlgn="ctr"/>
                      <a:r>
                        <a:rPr lang="ja-JP" altLang="en-US" sz="1300" b="0" i="0" u="none" strike="noStrike" dirty="0">
                          <a:solidFill>
                            <a:srgbClr val="000000"/>
                          </a:solidFill>
                          <a:effectLst/>
                          <a:latin typeface="Meiryo UI" pitchFamily="50" charset="-128"/>
                          <a:ea typeface="Meiryo UI" pitchFamily="50" charset="-128"/>
                          <a:cs typeface="Meiryo UI" pitchFamily="50" charset="-128"/>
                        </a:rPr>
                        <a:t>令和元年度</a:t>
                      </a: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近</a:t>
                      </a:r>
                      <a:r>
                        <a:rPr lang="ja-JP" altLang="en-US" sz="1300" kern="100" dirty="0" err="1">
                          <a:effectLst/>
                          <a:latin typeface="Meiryo UI" panose="020B0604030504040204" pitchFamily="50" charset="-128"/>
                          <a:ea typeface="Meiryo UI" panose="020B0604030504040204" pitchFamily="50" charset="-128"/>
                          <a:cs typeface="Meiryo UI" panose="020B0604030504040204" pitchFamily="50" charset="-128"/>
                        </a:rPr>
                        <a:t>つ</a:t>
                      </a: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飛鳥博物館</a:t>
                      </a:r>
                      <a:endParaRPr lang="ja-JP" alt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chemeClr val="dk1"/>
                          </a:solidFill>
                          <a:effectLst/>
                          <a:latin typeface="Meiryo UI" panose="020B0604030504040204" pitchFamily="50" charset="-128"/>
                          <a:ea typeface="Meiryo UI" panose="020B0604030504040204" pitchFamily="50" charset="-128"/>
                          <a:cs typeface="Meiryo UI" pitchFamily="50" charset="-128"/>
                        </a:rPr>
                        <a:t>博物館</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r>
                        <a:rPr lang="zh-TW" altLang="en-US"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en-US"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26.9%</a:t>
                      </a:r>
                      <a:endParaRPr 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16"/>
                  </a:ext>
                </a:extLst>
              </a:tr>
              <a:tr h="26652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国際会議場</a:t>
                      </a:r>
                      <a:endParaRPr lang="ja-JP" alt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rgbClr val="000000"/>
                          </a:solidFill>
                          <a:effectLst/>
                          <a:latin typeface="Meiryo UI" pitchFamily="50" charset="-128"/>
                          <a:ea typeface="Meiryo UI" pitchFamily="50" charset="-128"/>
                          <a:cs typeface="Meiryo UI" pitchFamily="50" charset="-128"/>
                        </a:rPr>
                        <a:t>複合施設</a:t>
                      </a: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r>
                        <a:rPr lang="zh-TW" altLang="en-US"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en-US"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33.7%</a:t>
                      </a:r>
                      <a:endParaRPr 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881584668"/>
                  </a:ext>
                </a:extLst>
              </a:tr>
              <a:tr h="23115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大淀警察署外</a:t>
                      </a:r>
                      <a:r>
                        <a:rPr lang="en-US" altLang="ja-JP" sz="1300" kern="100" dirty="0">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件（</a:t>
                      </a:r>
                      <a:r>
                        <a:rPr lang="en-US" altLang="ja-JP" sz="1300" kern="100" dirty="0">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rgbClr val="000000"/>
                          </a:solidFill>
                          <a:effectLst/>
                          <a:latin typeface="Meiryo UI" pitchFamily="50" charset="-128"/>
                          <a:ea typeface="Meiryo UI" pitchFamily="50" charset="-128"/>
                          <a:cs typeface="Meiryo UI" pitchFamily="50" charset="-128"/>
                        </a:rPr>
                        <a:t>警察署</a:t>
                      </a: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a:t>
                      </a:r>
                      <a:r>
                        <a:rPr lang="zh-TW" altLang="en-US"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en-US"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41.1%</a:t>
                      </a:r>
                      <a:endParaRPr 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808385518"/>
                  </a:ext>
                </a:extLst>
              </a:tr>
              <a:tr h="30994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浜寺公園外</a:t>
                      </a:r>
                      <a:r>
                        <a:rPr lang="en-US" altLang="ja-JP" sz="1300" kern="100" dirty="0">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件（</a:t>
                      </a:r>
                      <a:r>
                        <a:rPr lang="en-US" altLang="ja-JP" sz="1300" kern="100" dirty="0">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rgbClr val="000000"/>
                          </a:solidFill>
                          <a:effectLst/>
                          <a:latin typeface="Meiryo UI" pitchFamily="50" charset="-128"/>
                          <a:ea typeface="Meiryo UI" pitchFamily="50" charset="-128"/>
                          <a:cs typeface="Meiryo UI" pitchFamily="50" charset="-128"/>
                        </a:rPr>
                        <a:t>公園</a:t>
                      </a: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r>
                        <a:rPr lang="zh-TW" altLang="en-US"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en-US"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22.8%</a:t>
                      </a:r>
                      <a:endParaRPr 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91207565"/>
                  </a:ext>
                </a:extLst>
              </a:tr>
              <a:tr h="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300" b="0" i="0" u="none" strike="noStrike" dirty="0">
                          <a:solidFill>
                            <a:schemeClr val="tx1"/>
                          </a:solidFill>
                          <a:effectLst/>
                          <a:latin typeface="Meiryo UI" pitchFamily="50" charset="-128"/>
                          <a:ea typeface="Meiryo UI" pitchFamily="50" charset="-128"/>
                          <a:cs typeface="Meiryo UI" pitchFamily="50" charset="-128"/>
                        </a:rPr>
                        <a:t>令和２年度</a:t>
                      </a: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咲洲庁舎</a:t>
                      </a:r>
                      <a:endParaRPr lang="ja-JP"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chemeClr val="tx1"/>
                          </a:solidFill>
                          <a:effectLst/>
                          <a:latin typeface="Meiryo UI" pitchFamily="50" charset="-128"/>
                          <a:ea typeface="Meiryo UI" pitchFamily="50" charset="-128"/>
                          <a:cs typeface="Meiryo UI" pitchFamily="50" charset="-128"/>
                        </a:rPr>
                        <a:t>庁舎</a:t>
                      </a: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21.4%</a:t>
                      </a:r>
                      <a:endParaRPr 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300" b="0" i="0" u="none" strike="noStrike" dirty="0">
                        <a:solidFill>
                          <a:schemeClr val="tx1"/>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99650979"/>
                  </a:ext>
                </a:extLst>
              </a:tr>
              <a:tr h="15497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rPr>
                        <a:t>〃</a:t>
                      </a:r>
                      <a:endParaRPr lang="ja-JP" altLang="en-US" sz="1300" b="0" i="0" u="none" strike="noStrike" dirty="0">
                        <a:solidFill>
                          <a:schemeClr val="tx1"/>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山田池公園外</a:t>
                      </a:r>
                      <a:r>
                        <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件（</a:t>
                      </a:r>
                      <a:r>
                        <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endParaRPr lang="ja-JP"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chemeClr val="tx1"/>
                          </a:solidFill>
                          <a:effectLst/>
                          <a:latin typeface="Meiryo UI" pitchFamily="50" charset="-128"/>
                          <a:ea typeface="Meiryo UI" pitchFamily="50" charset="-128"/>
                          <a:cs typeface="Meiryo UI" pitchFamily="50" charset="-128"/>
                        </a:rPr>
                        <a:t>公園</a:t>
                      </a: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23.2%</a:t>
                      </a:r>
                      <a:endParaRPr 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300" b="0" i="0" u="none" strike="noStrike" dirty="0">
                        <a:solidFill>
                          <a:schemeClr val="tx1"/>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49681561"/>
                  </a:ext>
                </a:extLst>
              </a:tr>
              <a:tr h="11706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300" b="0" i="0" u="none" strike="noStrike" dirty="0">
                          <a:solidFill>
                            <a:schemeClr val="tx1"/>
                          </a:solidFill>
                          <a:effectLst/>
                          <a:latin typeface="Meiryo UI" pitchFamily="50" charset="-128"/>
                          <a:ea typeface="Meiryo UI" pitchFamily="50" charset="-128"/>
                          <a:cs typeface="Meiryo UI" pitchFamily="50" charset="-128"/>
                        </a:rPr>
                        <a:t>令和３年度</a:t>
                      </a: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本庁舎別館</a:t>
                      </a:r>
                      <a:endParaRPr lang="ja-JP"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chemeClr val="tx1"/>
                          </a:solidFill>
                          <a:effectLst/>
                          <a:latin typeface="Meiryo UI" pitchFamily="50" charset="-128"/>
                          <a:ea typeface="Meiryo UI" pitchFamily="50" charset="-128"/>
                          <a:cs typeface="Meiryo UI" pitchFamily="50" charset="-128"/>
                        </a:rPr>
                        <a:t>庁舎</a:t>
                      </a: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11.7%</a:t>
                      </a:r>
                      <a:endParaRPr 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（再</a:t>
                      </a:r>
                      <a:r>
                        <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ESCO</a:t>
                      </a: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chemeClr val="tx1"/>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392059"/>
                  </a:ext>
                </a:extLst>
              </a:tr>
              <a:tr h="11706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srgbClr val="3366FF"/>
                          </a:solidFill>
                          <a:effectLst/>
                          <a:uLnTx/>
                          <a:uFillTx/>
                          <a:latin typeface="Meiryo UI" pitchFamily="50" charset="-128"/>
                          <a:ea typeface="Meiryo UI" pitchFamily="50" charset="-128"/>
                          <a:cs typeface="Meiryo UI" pitchFamily="50" charset="-128"/>
                        </a:rPr>
                        <a:t>〃</a:t>
                      </a:r>
                      <a:endParaRPr lang="ja-JP" altLang="en-US" sz="1300" b="0" i="0" u="none" strike="noStrike" dirty="0">
                        <a:solidFill>
                          <a:srgbClr val="3366FF"/>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300" b="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教育センター</a:t>
                      </a:r>
                      <a:endParaRPr lang="ja-JP" altLang="ja-JP" sz="1300" b="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rgbClr val="3366FF"/>
                          </a:solidFill>
                          <a:effectLst/>
                          <a:latin typeface="Meiryo UI" pitchFamily="50" charset="-128"/>
                          <a:ea typeface="Meiryo UI" pitchFamily="50" charset="-128"/>
                          <a:cs typeface="Meiryo UI" pitchFamily="50" charset="-128"/>
                        </a:rPr>
                        <a:t>庁舎</a:t>
                      </a: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300" b="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15</a:t>
                      </a:r>
                      <a:r>
                        <a:rPr lang="ja-JP" altLang="en-US" sz="1300" b="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en-US" altLang="ja-JP" sz="1300" b="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ja-JP" sz="1300" b="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40.9%</a:t>
                      </a:r>
                      <a:endParaRPr lang="ja-JP" sz="1300" b="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300" b="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（再</a:t>
                      </a:r>
                      <a:r>
                        <a:rPr lang="en-US" altLang="ja-JP" sz="1300" b="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ESCO</a:t>
                      </a:r>
                      <a:r>
                        <a:rPr lang="ja-JP" altLang="en-US" sz="1300" b="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3366FF"/>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366998085"/>
                  </a:ext>
                </a:extLst>
              </a:tr>
              <a:tr h="11706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300" b="0" i="0" u="none" strike="noStrike" dirty="0">
                          <a:solidFill>
                            <a:schemeClr val="tx1"/>
                          </a:solidFill>
                          <a:effectLst/>
                          <a:latin typeface="Meiryo UI" pitchFamily="50" charset="-128"/>
                          <a:ea typeface="Meiryo UI" pitchFamily="50" charset="-128"/>
                          <a:cs typeface="Meiryo UI" pitchFamily="50" charset="-128"/>
                        </a:rPr>
                        <a:t>令和４年度</a:t>
                      </a: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警察本部本庁舎</a:t>
                      </a:r>
                      <a:endParaRPr lang="ja-JP"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chemeClr val="tx1"/>
                          </a:solidFill>
                          <a:effectLst/>
                          <a:latin typeface="Meiryo UI" pitchFamily="50" charset="-128"/>
                          <a:ea typeface="Meiryo UI" pitchFamily="50" charset="-128"/>
                          <a:cs typeface="Meiryo UI" pitchFamily="50" charset="-128"/>
                        </a:rPr>
                        <a:t>警察署</a:t>
                      </a: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11.9%</a:t>
                      </a:r>
                      <a:endParaRPr 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300" b="0" i="0" u="none" strike="noStrike" dirty="0">
                        <a:solidFill>
                          <a:schemeClr val="tx1"/>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244063940"/>
                  </a:ext>
                </a:extLst>
              </a:tr>
            </a:tbl>
          </a:graphicData>
        </a:graphic>
      </p:graphicFrame>
      <p:sp>
        <p:nvSpPr>
          <p:cNvPr id="14" name="スライド番号プレースホルダー 1"/>
          <p:cNvSpPr>
            <a:spLocks noGrp="1"/>
          </p:cNvSpPr>
          <p:nvPr>
            <p:ph type="sldNum" sz="quarter" idx="12"/>
          </p:nvPr>
        </p:nvSpPr>
        <p:spPr>
          <a:xfrm>
            <a:off x="8239770" y="69376"/>
            <a:ext cx="747712" cy="365760"/>
          </a:xfrm>
        </p:spPr>
        <p:txBody>
          <a:bodyPr/>
          <a:lstStyle/>
          <a:p>
            <a:fld id="{6DBCCE75-96CE-4693-9D68-DB546D813132}" type="slidenum">
              <a:rPr kumimoji="1" lang="ja-JP" altLang="en-US" sz="2000" smtClean="0">
                <a:solidFill>
                  <a:schemeClr val="bg1"/>
                </a:solidFill>
              </a:rPr>
              <a:pPr/>
              <a:t>6</a:t>
            </a:fld>
            <a:endParaRPr kumimoji="1" lang="ja-JP" altLang="en-US" sz="2000" dirty="0">
              <a:solidFill>
                <a:schemeClr val="bg1"/>
              </a:solidFill>
            </a:endParaRPr>
          </a:p>
        </p:txBody>
      </p:sp>
      <p:sp>
        <p:nvSpPr>
          <p:cNvPr id="16" name="正方形/長方形 15"/>
          <p:cNvSpPr/>
          <p:nvPr/>
        </p:nvSpPr>
        <p:spPr>
          <a:xfrm>
            <a:off x="86106" y="36164"/>
            <a:ext cx="8446334" cy="430887"/>
          </a:xfrm>
          <a:prstGeom prst="rect">
            <a:avLst/>
          </a:prstGeom>
          <a:solidFill>
            <a:schemeClr val="bg1"/>
          </a:solidFill>
        </p:spPr>
        <p:txBody>
          <a:bodyPr wrap="square" tIns="0" bIns="0">
            <a:spAutoFit/>
          </a:bodyPr>
          <a:lstStyle/>
          <a:p>
            <a:r>
              <a:rPr lang="ja-JP" altLang="en-US" sz="2800" b="1" dirty="0">
                <a:latin typeface="Meiryo UI" panose="020B0604030504040204" pitchFamily="50" charset="-128"/>
                <a:ea typeface="Meiryo UI" panose="020B0604030504040204" pitchFamily="50" charset="-128"/>
                <a:cs typeface="Meiryo UI" panose="020B0604030504040204" pitchFamily="50" charset="-128"/>
              </a:rPr>
              <a:t>大阪府の</a:t>
            </a:r>
            <a:r>
              <a:rPr lang="en-US" altLang="ja-JP" sz="2800" b="1" dirty="0">
                <a:latin typeface="Meiryo UI" panose="020B0604030504040204" pitchFamily="50" charset="-128"/>
                <a:ea typeface="Meiryo UI" panose="020B0604030504040204" pitchFamily="50" charset="-128"/>
                <a:cs typeface="Meiryo UI" panose="020B0604030504040204" pitchFamily="50" charset="-128"/>
              </a:rPr>
              <a:t>ESCO</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事業実績一覧</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（その</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3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サブタイトル 2"/>
          <p:cNvSpPr txBox="1">
            <a:spLocks/>
          </p:cNvSpPr>
          <p:nvPr/>
        </p:nvSpPr>
        <p:spPr bwMode="auto">
          <a:xfrm>
            <a:off x="5402580" y="-55442"/>
            <a:ext cx="3333932" cy="358544"/>
          </a:xfrm>
          <a:prstGeom prst="rect">
            <a:avLst/>
          </a:prstGeom>
          <a:noFill/>
          <a:ln w="19050">
            <a:noFill/>
            <a:miter lim="800000"/>
            <a:headEnd/>
            <a:tailEnd/>
          </a:ln>
          <a:effectLst/>
        </p:spPr>
        <p:txBody>
          <a:bodyPr wrap="square" lIns="180000" tIns="180000" rIns="180000" bIns="180000" anchor="t"/>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r">
              <a:buNone/>
              <a:tabLst>
                <a:tab pos="4749800" algn="l"/>
              </a:tabLst>
              <a:defRPr/>
            </a:pPr>
            <a:r>
              <a:rPr lang="ja-JP" altLang="en-US" sz="2000" b="1" kern="0" dirty="0">
                <a:latin typeface="Meiryo UI" panose="020B0604030504040204" pitchFamily="50" charset="-128"/>
                <a:ea typeface="Meiryo UI" panose="020B0604030504040204" pitchFamily="50" charset="-128"/>
                <a:cs typeface="Meiryo UI" panose="020B0604030504040204" pitchFamily="50" charset="-128"/>
              </a:rPr>
              <a:t>延べ</a:t>
            </a:r>
            <a:r>
              <a:rPr lang="en-US" altLang="ja-JP" sz="2000" b="1" kern="0" dirty="0">
                <a:latin typeface="Meiryo UI" panose="020B0604030504040204" pitchFamily="50" charset="-128"/>
                <a:ea typeface="Meiryo UI" panose="020B0604030504040204" pitchFamily="50" charset="-128"/>
                <a:cs typeface="Meiryo UI" panose="020B0604030504040204" pitchFamily="50" charset="-128"/>
              </a:rPr>
              <a:t>185</a:t>
            </a:r>
            <a:r>
              <a:rPr lang="ja-JP" altLang="en-US" sz="2000" b="1" kern="0" dirty="0">
                <a:latin typeface="Meiryo UI" panose="020B0604030504040204" pitchFamily="50" charset="-128"/>
                <a:ea typeface="Meiryo UI" panose="020B0604030504040204" pitchFamily="50" charset="-128"/>
                <a:cs typeface="Meiryo UI" panose="020B0604030504040204" pitchFamily="50" charset="-128"/>
              </a:rPr>
              <a:t>施設（</a:t>
            </a:r>
            <a:r>
              <a:rPr lang="en-US" altLang="ja-JP" sz="2000" b="1" kern="0" dirty="0">
                <a:latin typeface="Meiryo UI" panose="020B0604030504040204" pitchFamily="50" charset="-128"/>
                <a:ea typeface="Meiryo UI" panose="020B0604030504040204" pitchFamily="50" charset="-128"/>
                <a:cs typeface="Meiryo UI" panose="020B0604030504040204" pitchFamily="50" charset="-128"/>
              </a:rPr>
              <a:t>46</a:t>
            </a:r>
            <a:r>
              <a:rPr lang="ja-JP" altLang="en-US" sz="2000" b="1" kern="0" dirty="0">
                <a:latin typeface="Meiryo UI" panose="020B0604030504040204" pitchFamily="50" charset="-128"/>
                <a:ea typeface="Meiryo UI" panose="020B0604030504040204" pitchFamily="50" charset="-128"/>
                <a:cs typeface="Meiryo UI" panose="020B0604030504040204" pitchFamily="50" charset="-128"/>
              </a:rPr>
              <a:t>事業）</a:t>
            </a:r>
            <a:endParaRPr lang="en-US" altLang="ja-JP" sz="2000" b="1" kern="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5" name="直線コネクタ 14"/>
          <p:cNvCxnSpPr/>
          <p:nvPr/>
        </p:nvCxnSpPr>
        <p:spPr>
          <a:xfrm>
            <a:off x="113410" y="484756"/>
            <a:ext cx="8856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8" name="テキスト ボックス 7"/>
          <p:cNvSpPr txBox="1"/>
          <p:nvPr/>
        </p:nvSpPr>
        <p:spPr>
          <a:xfrm>
            <a:off x="6799057" y="583936"/>
            <a:ext cx="1944214" cy="292388"/>
          </a:xfrm>
          <a:prstGeom prst="rect">
            <a:avLst/>
          </a:prstGeom>
          <a:noFill/>
        </p:spPr>
        <p:txBody>
          <a:bodyPr wrap="square" rtlCol="0">
            <a:spAutoFit/>
          </a:bodyPr>
          <a:lstStyle/>
          <a:p>
            <a:pPr algn="ctr">
              <a:tabLst>
                <a:tab pos="5735638" algn="l"/>
              </a:tabLst>
            </a:pPr>
            <a:r>
              <a:rPr lang="en-US" altLang="ja-JP" sz="1300" b="1" dirty="0">
                <a:solidFill>
                  <a:srgbClr val="3333FF"/>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a:solidFill>
                  <a:srgbClr val="3333FF"/>
                </a:solidFill>
                <a:latin typeface="Meiryo UI" panose="020B0604030504040204" pitchFamily="50" charset="-128"/>
                <a:ea typeface="Meiryo UI" panose="020B0604030504040204" pitchFamily="50" charset="-128"/>
                <a:cs typeface="Meiryo UI" panose="020B0604030504040204" pitchFamily="50" charset="-128"/>
              </a:rPr>
              <a:t>青字はギャランティード</a:t>
            </a:r>
            <a:endParaRPr kumimoji="1" lang="ja-JP" altLang="en-US" sz="1300" b="1" dirty="0">
              <a:solidFill>
                <a:srgbClr val="3333FF"/>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28510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 11"/>
          <p:cNvGraphicFramePr>
            <a:graphicFrameLocks noGrp="1"/>
          </p:cNvGraphicFramePr>
          <p:nvPr>
            <p:extLst>
              <p:ext uri="{D42A27DB-BD31-4B8C-83A1-F6EECF244321}">
                <p14:modId xmlns:p14="http://schemas.microsoft.com/office/powerpoint/2010/main" val="3860046119"/>
              </p:ext>
            </p:extLst>
          </p:nvPr>
        </p:nvGraphicFramePr>
        <p:xfrm>
          <a:off x="395536" y="895953"/>
          <a:ext cx="8352926" cy="2038590"/>
        </p:xfrm>
        <a:graphic>
          <a:graphicData uri="http://schemas.openxmlformats.org/drawingml/2006/table">
            <a:tbl>
              <a:tblPr firstRow="1" bandRow="1">
                <a:tableStyleId>{0660B408-B3CF-4A94-85FC-2B1E0A45F4A2}</a:tableStyleId>
              </a:tblPr>
              <a:tblGrid>
                <a:gridCol w="1176696">
                  <a:extLst>
                    <a:ext uri="{9D8B030D-6E8A-4147-A177-3AD203B41FA5}">
                      <a16:colId xmlns:a16="http://schemas.microsoft.com/office/drawing/2014/main" val="20000"/>
                    </a:ext>
                  </a:extLst>
                </a:gridCol>
                <a:gridCol w="2630205">
                  <a:extLst>
                    <a:ext uri="{9D8B030D-6E8A-4147-A177-3AD203B41FA5}">
                      <a16:colId xmlns:a16="http://schemas.microsoft.com/office/drawing/2014/main" val="20001"/>
                    </a:ext>
                  </a:extLst>
                </a:gridCol>
                <a:gridCol w="928308">
                  <a:extLst>
                    <a:ext uri="{9D8B030D-6E8A-4147-A177-3AD203B41FA5}">
                      <a16:colId xmlns:a16="http://schemas.microsoft.com/office/drawing/2014/main" val="20002"/>
                    </a:ext>
                  </a:extLst>
                </a:gridCol>
                <a:gridCol w="1385471">
                  <a:extLst>
                    <a:ext uri="{9D8B030D-6E8A-4147-A177-3AD203B41FA5}">
                      <a16:colId xmlns:a16="http://schemas.microsoft.com/office/drawing/2014/main" val="20004"/>
                    </a:ext>
                  </a:extLst>
                </a:gridCol>
                <a:gridCol w="936104">
                  <a:extLst>
                    <a:ext uri="{9D8B030D-6E8A-4147-A177-3AD203B41FA5}">
                      <a16:colId xmlns:a16="http://schemas.microsoft.com/office/drawing/2014/main" val="20005"/>
                    </a:ext>
                  </a:extLst>
                </a:gridCol>
                <a:gridCol w="1296142">
                  <a:extLst>
                    <a:ext uri="{9D8B030D-6E8A-4147-A177-3AD203B41FA5}">
                      <a16:colId xmlns:a16="http://schemas.microsoft.com/office/drawing/2014/main" val="20006"/>
                    </a:ext>
                  </a:extLst>
                </a:gridCol>
              </a:tblGrid>
              <a:tr h="47175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契約年度</a:t>
                      </a:r>
                      <a:endPar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施　設　名</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建物用途</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ESCO</a:t>
                      </a:r>
                    </a:p>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ｻｰﾋﾞｽ期間</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省ｴﾈ率</a:t>
                      </a:r>
                      <a:endPar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ja-JP" altLang="en-US" sz="1300" b="0" i="0" u="none" strike="noStrike" dirty="0">
                          <a:solidFill>
                            <a:schemeClr val="bg1"/>
                          </a:solidFill>
                          <a:effectLst/>
                          <a:latin typeface="Meiryo UI" pitchFamily="50" charset="-128"/>
                          <a:ea typeface="Meiryo UI" pitchFamily="50" charset="-128"/>
                          <a:cs typeface="Meiryo UI" pitchFamily="50" charset="-128"/>
                        </a:rPr>
                        <a:t>備考</a:t>
                      </a:r>
                    </a:p>
                  </a:txBody>
                  <a:tcPr marL="36000" marR="36000" marT="0" marB="0" anchor="ctr">
                    <a:lnL w="19050" cap="flat" cmpd="sng" algn="ctr">
                      <a:solidFill>
                        <a:schemeClr val="bg1"/>
                      </a:solidFill>
                      <a:prstDash val="solid"/>
                      <a:round/>
                      <a:headEnd type="none" w="med" len="med"/>
                      <a:tailEnd type="none" w="med" len="med"/>
                    </a:lnL>
                    <a:lnB w="1905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11706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300" b="0" i="0" u="none" strike="noStrike" dirty="0">
                          <a:solidFill>
                            <a:schemeClr val="tx1"/>
                          </a:solidFill>
                          <a:effectLst/>
                          <a:latin typeface="Meiryo UI" pitchFamily="50" charset="-128"/>
                          <a:ea typeface="Meiryo UI" pitchFamily="50" charset="-128"/>
                          <a:cs typeface="Meiryo UI" pitchFamily="50" charset="-128"/>
                        </a:rPr>
                        <a:t>令和５年度</a:t>
                      </a:r>
                    </a:p>
                  </a:txBody>
                  <a:tcPr marL="36000" marR="36000" marT="36000" marB="0"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大阪府新別館（北館・南館）</a:t>
                      </a:r>
                      <a:endParaRPr lang="ja-JP"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algn="ctr" fontAlgn="ctr"/>
                      <a:r>
                        <a:rPr lang="ja-JP" altLang="en-US" sz="1300" b="0" i="0" u="none" strike="noStrike" dirty="0">
                          <a:solidFill>
                            <a:schemeClr val="tx1"/>
                          </a:solidFill>
                          <a:effectLst/>
                          <a:latin typeface="Meiryo UI" pitchFamily="50" charset="-128"/>
                          <a:ea typeface="Meiryo UI" pitchFamily="50" charset="-128"/>
                          <a:cs typeface="Meiryo UI" pitchFamily="50" charset="-128"/>
                        </a:rPr>
                        <a:t>複合施設</a:t>
                      </a: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algn="ct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9.3%</a:t>
                      </a:r>
                      <a:endParaRPr 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300" b="0" i="0" u="none" strike="noStrike" dirty="0">
                        <a:solidFill>
                          <a:schemeClr val="tx1"/>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727345856"/>
                  </a:ext>
                </a:extLst>
              </a:tr>
              <a:tr h="15892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rPr>
                        <a:t>〃</a:t>
                      </a:r>
                      <a:endParaRPr lang="ja-JP" altLang="en-US" sz="1300" b="0" i="0" u="none" strike="noStrike" dirty="0">
                        <a:solidFill>
                          <a:schemeClr val="tx1"/>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なにわ北府税事務所外３件（</a:t>
                      </a:r>
                      <a:r>
                        <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chemeClr val="tx1"/>
                          </a:solidFill>
                          <a:effectLst/>
                          <a:latin typeface="Meiryo UI" pitchFamily="50" charset="-128"/>
                          <a:ea typeface="Meiryo UI" pitchFamily="50" charset="-128"/>
                          <a:cs typeface="Meiryo UI" pitchFamily="50" charset="-128"/>
                        </a:rPr>
                        <a:t>庁舎</a:t>
                      </a: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17.3%</a:t>
                      </a:r>
                      <a:endParaRPr 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300" b="0" i="0" u="none" strike="noStrike" dirty="0">
                        <a:solidFill>
                          <a:schemeClr val="tx1"/>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690609639"/>
                  </a:ext>
                </a:extLst>
              </a:tr>
              <a:tr h="15608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300" b="0" i="0" u="none" strike="noStrike" dirty="0">
                          <a:solidFill>
                            <a:schemeClr val="tx1"/>
                          </a:solidFill>
                          <a:effectLst/>
                          <a:latin typeface="Meiryo UI" pitchFamily="50" charset="-128"/>
                          <a:ea typeface="Meiryo UI" pitchFamily="50" charset="-128"/>
                          <a:cs typeface="Meiryo UI" pitchFamily="50" charset="-128"/>
                        </a:rPr>
                        <a:t>令和６年度</a:t>
                      </a: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高等職業技術専門校外２（</a:t>
                      </a:r>
                      <a:r>
                        <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000" b="0" i="0" u="none" strike="noStrike" dirty="0">
                          <a:solidFill>
                            <a:schemeClr val="tx1"/>
                          </a:solidFill>
                          <a:effectLst/>
                          <a:latin typeface="Meiryo UI" pitchFamily="50" charset="-128"/>
                          <a:ea typeface="Meiryo UI" pitchFamily="50" charset="-128"/>
                          <a:cs typeface="Meiryo UI" pitchFamily="50" charset="-128"/>
                        </a:rPr>
                        <a:t>学校</a:t>
                      </a:r>
                      <a:r>
                        <a:rPr lang="en-US" altLang="ja-JP" sz="1000" b="0" i="0" u="none" strike="noStrike" dirty="0">
                          <a:solidFill>
                            <a:schemeClr val="tx1"/>
                          </a:solidFill>
                          <a:effectLst/>
                          <a:latin typeface="Meiryo UI" pitchFamily="50" charset="-128"/>
                          <a:ea typeface="Meiryo UI" pitchFamily="50" charset="-128"/>
                          <a:cs typeface="Meiryo UI" pitchFamily="50" charset="-128"/>
                        </a:rPr>
                        <a:t>/</a:t>
                      </a:r>
                      <a:r>
                        <a:rPr lang="ja-JP" altLang="en-US" sz="1000" b="0" i="0" u="none" strike="noStrike" dirty="0">
                          <a:solidFill>
                            <a:schemeClr val="tx1"/>
                          </a:solidFill>
                          <a:effectLst/>
                          <a:latin typeface="Meiryo UI" pitchFamily="50" charset="-128"/>
                          <a:ea typeface="Meiryo UI" pitchFamily="50" charset="-128"/>
                          <a:cs typeface="Meiryo UI" pitchFamily="50" charset="-128"/>
                        </a:rPr>
                        <a:t>宿泊研修</a:t>
                      </a:r>
                      <a:endParaRPr lang="ja-JP" altLang="en-US" sz="1300" b="0" i="0" u="none" strike="noStrike" dirty="0">
                        <a:solidFill>
                          <a:schemeClr val="tx1"/>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16.5%</a:t>
                      </a:r>
                      <a:endParaRPr lang="ja-JP"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300" b="0" i="0" u="none" strike="noStrike" dirty="0">
                        <a:solidFill>
                          <a:schemeClr val="tx1"/>
                        </a:solidFill>
                        <a:effectLst/>
                        <a:highlight>
                          <a:srgbClr val="FFFF00"/>
                        </a:highligh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122845221"/>
                  </a:ext>
                </a:extLst>
              </a:tr>
              <a:tr h="20077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300" u="none" strike="noStrike" kern="1200" dirty="0">
                          <a:solidFill>
                            <a:srgbClr val="3333FF"/>
                          </a:solidFill>
                          <a:effectLst/>
                          <a:latin typeface="Meiryo UI" panose="020B0604030504040204" pitchFamily="50" charset="-128"/>
                          <a:ea typeface="Meiryo UI" panose="020B0604030504040204" pitchFamily="50" charset="-128"/>
                          <a:cs typeface="Meiryo UI" pitchFamily="50" charset="-128"/>
                        </a:rPr>
                        <a:t>令和７年度</a:t>
                      </a: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300" u="none" strike="noStrike" kern="1200" dirty="0">
                          <a:solidFill>
                            <a:srgbClr val="3333FF"/>
                          </a:solidFill>
                          <a:effectLst/>
                          <a:latin typeface="Meiryo UI" panose="020B0604030504040204" pitchFamily="50" charset="-128"/>
                          <a:ea typeface="Meiryo UI" panose="020B0604030504040204" pitchFamily="50" charset="-128"/>
                          <a:cs typeface="Meiryo UI" panose="020B0604030504040204" pitchFamily="50" charset="-128"/>
                        </a:rPr>
                        <a:t>西大阪治水事務所</a:t>
                      </a:r>
                      <a:endParaRPr kumimoji="1" lang="ja-JP" altLang="ja-JP" sz="1300" u="none" strike="noStrike" kern="1200" dirty="0">
                        <a:solidFill>
                          <a:srgbClr val="3333FF"/>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300" u="none" strike="noStrike" kern="1200" dirty="0">
                          <a:solidFill>
                            <a:srgbClr val="3333FF"/>
                          </a:solidFill>
                          <a:effectLst/>
                          <a:latin typeface="Meiryo UI" panose="020B0604030504040204" pitchFamily="50" charset="-128"/>
                          <a:ea typeface="Meiryo UI" panose="020B0604030504040204" pitchFamily="50" charset="-128"/>
                          <a:cs typeface="Meiryo UI" pitchFamily="50" charset="-128"/>
                        </a:rPr>
                        <a:t>庁舎</a:t>
                      </a: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300" u="none" strike="noStrike" kern="1200" dirty="0">
                          <a:solidFill>
                            <a:srgbClr val="3333FF"/>
                          </a:solidFill>
                          <a:effectLst/>
                          <a:latin typeface="Meiryo UI" panose="020B0604030504040204" pitchFamily="50" charset="-128"/>
                          <a:ea typeface="Meiryo UI" panose="020B0604030504040204" pitchFamily="50" charset="-128"/>
                          <a:cs typeface="Meiryo UI" panose="020B0604030504040204" pitchFamily="50" charset="-128"/>
                        </a:rPr>
                        <a:t>３年間</a:t>
                      </a:r>
                      <a:endParaRPr kumimoji="1" lang="en-US" altLang="ja-JP" sz="1300" u="none" strike="noStrike" kern="1200" dirty="0">
                        <a:solidFill>
                          <a:srgbClr val="3333FF"/>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300" u="none" strike="noStrike" kern="1200" dirty="0">
                          <a:solidFill>
                            <a:srgbClr val="3333FF"/>
                          </a:solidFill>
                          <a:effectLst/>
                          <a:latin typeface="Meiryo UI" panose="020B0604030504040204" pitchFamily="50" charset="-128"/>
                          <a:ea typeface="Meiryo UI" panose="020B0604030504040204" pitchFamily="50" charset="-128"/>
                          <a:cs typeface="Meiryo UI" panose="020B0604030504040204" pitchFamily="50" charset="-128"/>
                        </a:rPr>
                        <a:t>9.6</a:t>
                      </a:r>
                      <a:r>
                        <a:rPr kumimoji="1" lang="ja-JP" altLang="en-US" sz="1300" u="none" strike="noStrike" kern="1200" dirty="0">
                          <a:solidFill>
                            <a:srgbClr val="3333FF"/>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ja-JP" sz="1300" u="none" strike="noStrike" kern="1200" dirty="0">
                        <a:solidFill>
                          <a:srgbClr val="3333FF"/>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300" b="0" i="0" u="none" strike="noStrike" dirty="0">
                        <a:solidFill>
                          <a:schemeClr val="tx1"/>
                        </a:solidFill>
                        <a:effectLst/>
                        <a:highlight>
                          <a:srgbClr val="FFFF00"/>
                        </a:highligh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531600570"/>
                  </a:ext>
                </a:extLst>
              </a:tr>
              <a:tr h="11706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rPr>
                        <a:t>〃</a:t>
                      </a:r>
                      <a:endParaRPr lang="ja-JP" altLang="en-US" sz="1300" b="0" i="0" u="none" strike="noStrike" dirty="0">
                        <a:solidFill>
                          <a:schemeClr val="tx1"/>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東淀川高等学校外</a:t>
                      </a:r>
                      <a:r>
                        <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33</a:t>
                      </a: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件（</a:t>
                      </a:r>
                      <a:r>
                        <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34</a:t>
                      </a: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chemeClr val="tx1"/>
                          </a:solidFill>
                          <a:effectLst/>
                          <a:latin typeface="Meiryo UI" pitchFamily="50" charset="-128"/>
                          <a:ea typeface="Meiryo UI" pitchFamily="50" charset="-128"/>
                          <a:cs typeface="Meiryo UI" pitchFamily="50" charset="-128"/>
                        </a:rPr>
                        <a:t>学校</a:t>
                      </a: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17.1</a:t>
                      </a: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300" b="0" i="0" u="none" strike="noStrike" dirty="0">
                        <a:solidFill>
                          <a:schemeClr val="tx1"/>
                        </a:solidFill>
                        <a:effectLst/>
                        <a:highlight>
                          <a:srgbClr val="FFFF00"/>
                        </a:highligh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46466294"/>
                  </a:ext>
                </a:extLst>
              </a:tr>
              <a:tr h="11706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300" b="0" i="0" u="none" strike="noStrike" dirty="0">
                          <a:solidFill>
                            <a:schemeClr val="tx1"/>
                          </a:solidFill>
                          <a:effectLst/>
                          <a:latin typeface="Meiryo UI" pitchFamily="50" charset="-128"/>
                          <a:ea typeface="Meiryo UI" pitchFamily="50" charset="-128"/>
                          <a:cs typeface="Meiryo UI" pitchFamily="50" charset="-128"/>
                        </a:rPr>
                        <a:t>令和８年度</a:t>
                      </a: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西寝屋川高等学校外</a:t>
                      </a:r>
                      <a:r>
                        <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a:t>
                      </a: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件（</a:t>
                      </a:r>
                      <a:r>
                        <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a:t>
                      </a: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chemeClr val="tx1"/>
                          </a:solidFill>
                          <a:effectLst/>
                          <a:latin typeface="Meiryo UI" pitchFamily="50" charset="-128"/>
                          <a:ea typeface="Meiryo UI" pitchFamily="50" charset="-128"/>
                          <a:cs typeface="Meiryo UI" pitchFamily="50" charset="-128"/>
                        </a:rPr>
                        <a:t>学校等</a:t>
                      </a: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民間資金活用型</a:t>
                      </a:r>
                      <a:r>
                        <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800" b="0" u="none" kern="100" dirty="0">
                          <a:solidFill>
                            <a:srgbClr val="3333FF"/>
                          </a:solidFill>
                          <a:effectLst/>
                          <a:latin typeface="Meiryo UI" panose="020B0604030504040204" pitchFamily="50" charset="-128"/>
                          <a:ea typeface="Meiryo UI" panose="020B0604030504040204" pitchFamily="50" charset="-128"/>
                          <a:cs typeface="Meiryo UI" panose="020B0604030504040204" pitchFamily="50" charset="-128"/>
                        </a:rPr>
                        <a:t>設備更新型</a:t>
                      </a:r>
                      <a:r>
                        <a:rPr lang="ja-JP" altLang="en-US" sz="1300" b="0" u="none" kern="100" dirty="0">
                          <a:solidFill>
                            <a:srgbClr val="3333FF"/>
                          </a:solidFill>
                          <a:effectLst/>
                          <a:latin typeface="Meiryo UI" panose="020B0604030504040204" pitchFamily="50" charset="-128"/>
                          <a:ea typeface="Meiryo UI" panose="020B0604030504040204" pitchFamily="50" charset="-128"/>
                          <a:cs typeface="Meiryo UI" panose="020B0604030504040204" pitchFamily="50" charset="-128"/>
                        </a:rPr>
                        <a:t>３年</a:t>
                      </a:r>
                      <a:endParaRPr lang="en-US" altLang="ja-JP" sz="1300" b="0" u="none" kern="100" dirty="0">
                        <a:solidFill>
                          <a:srgbClr val="3333FF"/>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21.4</a:t>
                      </a: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3333FF"/>
                          </a:solidFill>
                          <a:effectLst/>
                          <a:latin typeface="Meiryo UI" pitchFamily="50" charset="-128"/>
                          <a:ea typeface="Meiryo UI" pitchFamily="50" charset="-128"/>
                          <a:cs typeface="Meiryo UI" pitchFamily="50" charset="-128"/>
                        </a:rPr>
                        <a:t>４施設は設備更新型含む</a:t>
                      </a: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786690617"/>
                  </a:ext>
                </a:extLst>
              </a:tr>
            </a:tbl>
          </a:graphicData>
        </a:graphic>
      </p:graphicFrame>
      <p:sp>
        <p:nvSpPr>
          <p:cNvPr id="14" name="スライド番号プレースホルダー 1"/>
          <p:cNvSpPr>
            <a:spLocks noGrp="1"/>
          </p:cNvSpPr>
          <p:nvPr>
            <p:ph type="sldNum" sz="quarter" idx="12"/>
          </p:nvPr>
        </p:nvSpPr>
        <p:spPr>
          <a:xfrm>
            <a:off x="8239770" y="69376"/>
            <a:ext cx="747712" cy="365760"/>
          </a:xfrm>
        </p:spPr>
        <p:txBody>
          <a:bodyPr/>
          <a:lstStyle/>
          <a:p>
            <a:fld id="{6DBCCE75-96CE-4693-9D68-DB546D813132}" type="slidenum">
              <a:rPr kumimoji="1" lang="ja-JP" altLang="en-US" sz="2000" smtClean="0">
                <a:solidFill>
                  <a:schemeClr val="bg1"/>
                </a:solidFill>
              </a:rPr>
              <a:pPr/>
              <a:t>7</a:t>
            </a:fld>
            <a:endParaRPr kumimoji="1" lang="ja-JP" altLang="en-US" sz="2000" dirty="0">
              <a:solidFill>
                <a:schemeClr val="bg1"/>
              </a:solidFill>
            </a:endParaRPr>
          </a:p>
        </p:txBody>
      </p:sp>
      <p:sp>
        <p:nvSpPr>
          <p:cNvPr id="16" name="正方形/長方形 15"/>
          <p:cNvSpPr/>
          <p:nvPr/>
        </p:nvSpPr>
        <p:spPr>
          <a:xfrm>
            <a:off x="86106" y="36164"/>
            <a:ext cx="8446334" cy="430887"/>
          </a:xfrm>
          <a:prstGeom prst="rect">
            <a:avLst/>
          </a:prstGeom>
          <a:solidFill>
            <a:schemeClr val="bg1"/>
          </a:solidFill>
        </p:spPr>
        <p:txBody>
          <a:bodyPr wrap="square" tIns="0" bIns="0">
            <a:spAutoFit/>
          </a:bodyPr>
          <a:lstStyle/>
          <a:p>
            <a:r>
              <a:rPr lang="ja-JP" altLang="en-US" sz="2800" b="1" dirty="0">
                <a:latin typeface="Meiryo UI" panose="020B0604030504040204" pitchFamily="50" charset="-128"/>
                <a:ea typeface="Meiryo UI" panose="020B0604030504040204" pitchFamily="50" charset="-128"/>
                <a:cs typeface="Meiryo UI" panose="020B0604030504040204" pitchFamily="50" charset="-128"/>
              </a:rPr>
              <a:t>大阪府の</a:t>
            </a:r>
            <a:r>
              <a:rPr lang="en-US" altLang="ja-JP" sz="2800" b="1" dirty="0">
                <a:latin typeface="Meiryo UI" panose="020B0604030504040204" pitchFamily="50" charset="-128"/>
                <a:ea typeface="Meiryo UI" panose="020B0604030504040204" pitchFamily="50" charset="-128"/>
                <a:cs typeface="Meiryo UI" panose="020B0604030504040204" pitchFamily="50" charset="-128"/>
              </a:rPr>
              <a:t>ESCO</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事業実績一覧</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（その</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3</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3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サブタイトル 2"/>
          <p:cNvSpPr txBox="1">
            <a:spLocks/>
          </p:cNvSpPr>
          <p:nvPr/>
        </p:nvSpPr>
        <p:spPr bwMode="auto">
          <a:xfrm>
            <a:off x="5409339" y="-53090"/>
            <a:ext cx="3333932" cy="358544"/>
          </a:xfrm>
          <a:prstGeom prst="rect">
            <a:avLst/>
          </a:prstGeom>
          <a:noFill/>
          <a:ln w="19050">
            <a:noFill/>
            <a:miter lim="800000"/>
            <a:headEnd/>
            <a:tailEnd/>
          </a:ln>
          <a:effectLst/>
        </p:spPr>
        <p:txBody>
          <a:bodyPr wrap="square" lIns="180000" tIns="180000" rIns="180000" bIns="180000" anchor="t"/>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r">
              <a:buNone/>
              <a:tabLst>
                <a:tab pos="4749800" algn="l"/>
              </a:tabLst>
              <a:defRPr/>
            </a:pPr>
            <a:r>
              <a:rPr lang="ja-JP" altLang="en-US" sz="2000" b="1" kern="0" dirty="0">
                <a:latin typeface="Meiryo UI" panose="020B0604030504040204" pitchFamily="50" charset="-128"/>
                <a:ea typeface="Meiryo UI" panose="020B0604030504040204" pitchFamily="50" charset="-128"/>
                <a:cs typeface="Meiryo UI" panose="020B0604030504040204" pitchFamily="50" charset="-128"/>
              </a:rPr>
              <a:t>延べ</a:t>
            </a:r>
            <a:r>
              <a:rPr lang="en-US" altLang="ja-JP" sz="2000" b="1" kern="0" dirty="0">
                <a:latin typeface="Meiryo UI" panose="020B0604030504040204" pitchFamily="50" charset="-128"/>
                <a:ea typeface="Meiryo UI" panose="020B0604030504040204" pitchFamily="50" charset="-128"/>
                <a:cs typeface="Meiryo UI" panose="020B0604030504040204" pitchFamily="50" charset="-128"/>
              </a:rPr>
              <a:t>185</a:t>
            </a:r>
            <a:r>
              <a:rPr lang="ja-JP" altLang="en-US" sz="2000" b="1" kern="0" dirty="0">
                <a:latin typeface="Meiryo UI" panose="020B0604030504040204" pitchFamily="50" charset="-128"/>
                <a:ea typeface="Meiryo UI" panose="020B0604030504040204" pitchFamily="50" charset="-128"/>
                <a:cs typeface="Meiryo UI" panose="020B0604030504040204" pitchFamily="50" charset="-128"/>
              </a:rPr>
              <a:t>施設（</a:t>
            </a:r>
            <a:r>
              <a:rPr lang="en-US" altLang="ja-JP" sz="2000" b="1" kern="0" dirty="0">
                <a:latin typeface="Meiryo UI" panose="020B0604030504040204" pitchFamily="50" charset="-128"/>
                <a:ea typeface="Meiryo UI" panose="020B0604030504040204" pitchFamily="50" charset="-128"/>
                <a:cs typeface="Meiryo UI" panose="020B0604030504040204" pitchFamily="50" charset="-128"/>
              </a:rPr>
              <a:t>46</a:t>
            </a:r>
            <a:r>
              <a:rPr lang="ja-JP" altLang="en-US" sz="2000" b="1" kern="0" dirty="0">
                <a:latin typeface="Meiryo UI" panose="020B0604030504040204" pitchFamily="50" charset="-128"/>
                <a:ea typeface="Meiryo UI" panose="020B0604030504040204" pitchFamily="50" charset="-128"/>
                <a:cs typeface="Meiryo UI" panose="020B0604030504040204" pitchFamily="50" charset="-128"/>
              </a:rPr>
              <a:t>事業）</a:t>
            </a:r>
            <a:endParaRPr lang="en-US" altLang="ja-JP" sz="2000" b="1" kern="0" dirty="0">
              <a:latin typeface="Meiryo UI" panose="020B0604030504040204" pitchFamily="50" charset="-128"/>
              <a:ea typeface="Meiryo UI" panose="020B0604030504040204" pitchFamily="50" charset="-128"/>
              <a:cs typeface="Meiryo UI" panose="020B0604030504040204" pitchFamily="50" charset="-128"/>
            </a:endParaRPr>
          </a:p>
          <a:p>
            <a:pPr marL="0" indent="0" algn="r">
              <a:buNone/>
              <a:tabLst>
                <a:tab pos="4749800" algn="l"/>
              </a:tabLst>
              <a:defRPr/>
            </a:pPr>
            <a:endParaRPr lang="en-US" altLang="ja-JP" sz="2000" b="1" kern="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5" name="直線コネクタ 14"/>
          <p:cNvCxnSpPr/>
          <p:nvPr/>
        </p:nvCxnSpPr>
        <p:spPr>
          <a:xfrm>
            <a:off x="113410" y="484756"/>
            <a:ext cx="8856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8" name="テキスト ボックス 7"/>
          <p:cNvSpPr txBox="1"/>
          <p:nvPr/>
        </p:nvSpPr>
        <p:spPr>
          <a:xfrm>
            <a:off x="6799057" y="583936"/>
            <a:ext cx="1944214" cy="292388"/>
          </a:xfrm>
          <a:prstGeom prst="rect">
            <a:avLst/>
          </a:prstGeom>
          <a:noFill/>
        </p:spPr>
        <p:txBody>
          <a:bodyPr wrap="square" rtlCol="0">
            <a:spAutoFit/>
          </a:bodyPr>
          <a:lstStyle/>
          <a:p>
            <a:pPr algn="ctr">
              <a:tabLst>
                <a:tab pos="5735638" algn="l"/>
              </a:tabLst>
            </a:pPr>
            <a:r>
              <a:rPr lang="en-US" altLang="ja-JP" sz="1300" b="1" dirty="0">
                <a:solidFill>
                  <a:srgbClr val="3333FF"/>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a:solidFill>
                  <a:srgbClr val="3333FF"/>
                </a:solidFill>
                <a:latin typeface="Meiryo UI" panose="020B0604030504040204" pitchFamily="50" charset="-128"/>
                <a:ea typeface="Meiryo UI" panose="020B0604030504040204" pitchFamily="50" charset="-128"/>
                <a:cs typeface="Meiryo UI" panose="020B0604030504040204" pitchFamily="50" charset="-128"/>
              </a:rPr>
              <a:t>青字はギャランティード</a:t>
            </a:r>
            <a:endParaRPr kumimoji="1" lang="ja-JP" altLang="en-US" sz="1300" b="1" dirty="0">
              <a:solidFill>
                <a:srgbClr val="3333FF"/>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93884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794B2E5-433F-4E42-A937-02EC77E3C780}"/>
              </a:ext>
            </a:extLst>
          </p:cNvPr>
          <p:cNvSpPr>
            <a:spLocks noGrp="1"/>
          </p:cNvSpPr>
          <p:nvPr>
            <p:ph type="sldNum" sz="quarter" idx="12"/>
          </p:nvPr>
        </p:nvSpPr>
        <p:spPr/>
        <p:txBody>
          <a:bodyPr/>
          <a:lstStyle/>
          <a:p>
            <a:fld id="{6DBCCE75-96CE-4693-9D68-DB546D813132}" type="slidenum">
              <a:rPr kumimoji="1" lang="ja-JP" altLang="en-US" smtClean="0"/>
              <a:t>8</a:t>
            </a:fld>
            <a:endParaRPr kumimoji="1" lang="ja-JP" altLang="en-US"/>
          </a:p>
        </p:txBody>
      </p:sp>
      <p:sp>
        <p:nvSpPr>
          <p:cNvPr id="5" name="正方形/長方形 4">
            <a:extLst>
              <a:ext uri="{FF2B5EF4-FFF2-40B4-BE49-F238E27FC236}">
                <a16:creationId xmlns:a16="http://schemas.microsoft.com/office/drawing/2014/main" id="{D416A12D-DEA4-4EEB-B2EC-912B8995882B}"/>
              </a:ext>
            </a:extLst>
          </p:cNvPr>
          <p:cNvSpPr/>
          <p:nvPr/>
        </p:nvSpPr>
        <p:spPr>
          <a:xfrm>
            <a:off x="158114" y="44624"/>
            <a:ext cx="7654246" cy="430887"/>
          </a:xfrm>
          <a:prstGeom prst="rect">
            <a:avLst/>
          </a:prstGeom>
          <a:solidFill>
            <a:schemeClr val="bg1"/>
          </a:solidFill>
        </p:spPr>
        <p:txBody>
          <a:bodyPr wrap="square" tIns="0" bIns="0">
            <a:spAutoFit/>
          </a:bodyPr>
          <a:lstStyle/>
          <a:p>
            <a:r>
              <a:rPr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r>
              <a:rPr kumimoji="1" lang="zh-TW" altLang="en-US" sz="2800" b="1" baseline="0" dirty="0">
                <a:solidFill>
                  <a:schemeClr val="tx1"/>
                </a:solidFill>
                <a:latin typeface="Meiryo UI"/>
                <a:ea typeface="Meiryo UI"/>
                <a:cs typeface="Meiryo UI" panose="020B0604030504040204" pitchFamily="50" charset="-128"/>
              </a:rPr>
              <a:t>西大阪治水事務所</a:t>
            </a:r>
            <a:r>
              <a:rPr kumimoji="1" lang="en-US" altLang="zh-TW" sz="2800" b="1" baseline="0" dirty="0">
                <a:solidFill>
                  <a:schemeClr val="tx1"/>
                </a:solidFill>
                <a:latin typeface="Meiryo UI"/>
                <a:ea typeface="Meiryo UI"/>
                <a:cs typeface="Meiryo UI" panose="020B0604030504040204" pitchFamily="50" charset="-128"/>
              </a:rPr>
              <a:t>ESCO</a:t>
            </a:r>
            <a:r>
              <a:rPr kumimoji="1" lang="zh-TW" altLang="en-US" sz="2800" b="1" baseline="0" dirty="0">
                <a:solidFill>
                  <a:schemeClr val="tx1"/>
                </a:solidFill>
                <a:latin typeface="Meiryo UI"/>
                <a:ea typeface="Meiryo UI"/>
                <a:cs typeface="Meiryo UI" panose="020B0604030504040204" pitchFamily="50" charset="-128"/>
              </a:rPr>
              <a:t>事業</a:t>
            </a:r>
            <a:r>
              <a:rPr lang="ja-JP" altLang="en-US" sz="2800" b="1" dirty="0">
                <a:latin typeface="Meiryo UI"/>
                <a:ea typeface="Meiryo UI"/>
                <a:cs typeface="Meiryo UI" panose="020B0604030504040204" pitchFamily="50" charset="-128"/>
              </a:rPr>
              <a:t>で</a:t>
            </a:r>
            <a:r>
              <a:rPr kumimoji="1" lang="en-US" altLang="ja-JP" sz="2800" b="1" baseline="0" dirty="0">
                <a:solidFill>
                  <a:schemeClr val="tx1"/>
                </a:solidFill>
                <a:latin typeface="Meiryo UI"/>
                <a:ea typeface="Meiryo UI"/>
                <a:cs typeface="Meiryo UI" panose="020B0604030504040204" pitchFamily="50" charset="-128"/>
              </a:rPr>
              <a:t>ZEB</a:t>
            </a:r>
            <a:r>
              <a:rPr kumimoji="1" lang="ja-JP" altLang="en-US" sz="2800" b="1" baseline="0" dirty="0">
                <a:solidFill>
                  <a:schemeClr val="tx1"/>
                </a:solidFill>
                <a:latin typeface="Meiryo UI"/>
                <a:ea typeface="Meiryo UI"/>
                <a:cs typeface="Meiryo UI" panose="020B0604030504040204" pitchFamily="50" charset="-128"/>
              </a:rPr>
              <a:t>化を達成</a:t>
            </a:r>
            <a:endParaRPr lang="ja-JP" altLang="en-US" sz="2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a:extLst>
              <a:ext uri="{FF2B5EF4-FFF2-40B4-BE49-F238E27FC236}">
                <a16:creationId xmlns:a16="http://schemas.microsoft.com/office/drawing/2014/main" id="{3A6E3A7D-0B1F-4A4F-A8F6-A00027BC0CC4}"/>
              </a:ext>
            </a:extLst>
          </p:cNvPr>
          <p:cNvSpPr/>
          <p:nvPr/>
        </p:nvSpPr>
        <p:spPr>
          <a:xfrm>
            <a:off x="296517" y="620688"/>
            <a:ext cx="6219699" cy="2826095"/>
          </a:xfrm>
          <a:prstGeom prst="rect">
            <a:avLst/>
          </a:prstGeom>
        </p:spPr>
        <p:txBody>
          <a:bodyPr wrap="square">
            <a:spAutoFit/>
          </a:bodyPr>
          <a:lstStyle/>
          <a:p>
            <a:pPr>
              <a:lnSpc>
                <a:spcPts val="2400"/>
              </a:lnSpc>
            </a:pP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施設概要</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p>
          <a:p>
            <a:pPr>
              <a:lnSpc>
                <a:spcPts val="2400"/>
              </a:lnSpc>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所在地　 ：</a:t>
            </a:r>
            <a:r>
              <a:rPr lang="zh-CN" altLang="en-US" sz="1600" dirty="0">
                <a:latin typeface="Meiryo UI" panose="020B0604030504040204" pitchFamily="50" charset="-128"/>
                <a:ea typeface="Meiryo UI" panose="020B0604030504040204" pitchFamily="50" charset="-128"/>
              </a:rPr>
              <a:t>大阪市西区江之子島</a:t>
            </a:r>
            <a:r>
              <a:rPr lang="en-US" altLang="zh-CN" sz="1600" dirty="0">
                <a:latin typeface="Meiryo UI" panose="020B0604030504040204" pitchFamily="50" charset="-128"/>
                <a:ea typeface="Meiryo UI" panose="020B0604030504040204" pitchFamily="50" charset="-128"/>
              </a:rPr>
              <a:t>2-1-64</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24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建　 年　 ：</a:t>
            </a:r>
            <a:r>
              <a:rPr lang="en-US" altLang="zh-TW" sz="1600" dirty="0">
                <a:latin typeface="Meiryo UI" panose="020B0604030504040204" pitchFamily="50" charset="-128"/>
                <a:ea typeface="Meiryo UI" panose="020B0604030504040204" pitchFamily="50" charset="-128"/>
                <a:cs typeface="Meiryo UI" panose="020B0604030504040204" pitchFamily="50" charset="-128"/>
              </a:rPr>
              <a:t>2007</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24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延面積　 ：</a:t>
            </a:r>
            <a:r>
              <a:rPr lang="en-US" altLang="zh-TW" sz="1600" dirty="0">
                <a:latin typeface="Meiryo UI" panose="020B0604030504040204" pitchFamily="50" charset="-128"/>
                <a:ea typeface="Meiryo UI" panose="020B0604030504040204" pitchFamily="50" charset="-128"/>
                <a:cs typeface="Meiryo UI" panose="020B0604030504040204" pitchFamily="50" charset="-128"/>
              </a:rPr>
              <a:t>2,026㎡</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（事務所棟）</a:t>
            </a:r>
            <a:endParaRPr lang="en-US" altLang="zh-TW"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24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構　 造　 ：</a:t>
            </a:r>
            <a:r>
              <a:rPr lang="en-US" altLang="zh-TW" sz="1600" dirty="0">
                <a:latin typeface="Meiryo UI" panose="020B0604030504040204" pitchFamily="50" charset="-128"/>
                <a:ea typeface="Meiryo UI" panose="020B0604030504040204" pitchFamily="50" charset="-128"/>
                <a:cs typeface="Meiryo UI" panose="020B0604030504040204" pitchFamily="50" charset="-128"/>
              </a:rPr>
              <a:t>RC</a:t>
            </a:r>
            <a:r>
              <a:rPr lang="zh-TW" altLang="en-US" sz="1600" dirty="0">
                <a:latin typeface="Meiryo UI" panose="020B0604030504040204" pitchFamily="50" charset="-128"/>
                <a:ea typeface="Meiryo UI" panose="020B0604030504040204" pitchFamily="50" charset="-128"/>
                <a:cs typeface="Meiryo UI" panose="020B0604030504040204" pitchFamily="50" charset="-128"/>
              </a:rPr>
              <a:t>造／地上</a:t>
            </a:r>
            <a:r>
              <a:rPr lang="en-US" altLang="zh-TW" sz="1600" dirty="0">
                <a:latin typeface="Meiryo UI" panose="020B0604030504040204" pitchFamily="50" charset="-128"/>
                <a:ea typeface="Meiryo UI" panose="020B0604030504040204" pitchFamily="50" charset="-128"/>
                <a:cs typeface="Meiryo UI" panose="020B0604030504040204" pitchFamily="50" charset="-128"/>
              </a:rPr>
              <a:t>2</a:t>
            </a:r>
            <a:r>
              <a:rPr lang="zh-TW" altLang="en-US" sz="1600" dirty="0">
                <a:latin typeface="Meiryo UI" panose="020B0604030504040204" pitchFamily="50" charset="-128"/>
                <a:ea typeface="Meiryo UI" panose="020B0604030504040204" pitchFamily="50" charset="-128"/>
                <a:cs typeface="Meiryo UI" panose="020B0604030504040204" pitchFamily="50" charset="-128"/>
              </a:rPr>
              <a:t>階</a:t>
            </a:r>
            <a:endParaRPr lang="en-US" altLang="zh-TW"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24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光熱水費：約</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774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万円</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R3</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年平均）</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lnSpc>
                <a:spcPts val="2400"/>
              </a:lnSpc>
            </a:pP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設備概要</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p>
          <a:p>
            <a:pPr>
              <a:lnSpc>
                <a:spcPts val="24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空調：個別空調</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(EHP)</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　高効率機器に更新</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24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照明：</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Hf</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蛍光灯等　⇒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LED</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照明に更新</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6" name="図 5" descr="honbusyasin">
            <a:extLst>
              <a:ext uri="{FF2B5EF4-FFF2-40B4-BE49-F238E27FC236}">
                <a16:creationId xmlns:a16="http://schemas.microsoft.com/office/drawing/2014/main" id="{2EB78BFD-AAB5-4AE9-B70E-0D518D936611}"/>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5187171" y="798919"/>
            <a:ext cx="3506773" cy="2630081"/>
          </a:xfrm>
          <a:prstGeom prst="rect">
            <a:avLst/>
          </a:prstGeom>
          <a:noFill/>
          <a:ln>
            <a:solidFill>
              <a:srgbClr val="7030A0"/>
            </a:solidFill>
          </a:ln>
        </p:spPr>
      </p:pic>
      <p:graphicFrame>
        <p:nvGraphicFramePr>
          <p:cNvPr id="8" name="表 2">
            <a:extLst>
              <a:ext uri="{FF2B5EF4-FFF2-40B4-BE49-F238E27FC236}">
                <a16:creationId xmlns:a16="http://schemas.microsoft.com/office/drawing/2014/main" id="{8AD47D92-86BB-4501-8533-6792B7C4EF4F}"/>
              </a:ext>
            </a:extLst>
          </p:cNvPr>
          <p:cNvGraphicFramePr>
            <a:graphicFrameLocks noGrp="1"/>
          </p:cNvGraphicFramePr>
          <p:nvPr>
            <p:extLst>
              <p:ext uri="{D42A27DB-BD31-4B8C-83A1-F6EECF244321}">
                <p14:modId xmlns:p14="http://schemas.microsoft.com/office/powerpoint/2010/main" val="45189935"/>
              </p:ext>
            </p:extLst>
          </p:nvPr>
        </p:nvGraphicFramePr>
        <p:xfrm>
          <a:off x="251520" y="4150034"/>
          <a:ext cx="8568952" cy="2356309"/>
        </p:xfrm>
        <a:graphic>
          <a:graphicData uri="http://schemas.openxmlformats.org/drawingml/2006/table">
            <a:tbl>
              <a:tblPr firstRow="1" bandRow="1">
                <a:tableStyleId>{5940675A-B579-460E-94D1-54222C63F5DA}</a:tableStyleId>
              </a:tblPr>
              <a:tblGrid>
                <a:gridCol w="1452056">
                  <a:extLst>
                    <a:ext uri="{9D8B030D-6E8A-4147-A177-3AD203B41FA5}">
                      <a16:colId xmlns:a16="http://schemas.microsoft.com/office/drawing/2014/main" val="1747726487"/>
                    </a:ext>
                  </a:extLst>
                </a:gridCol>
                <a:gridCol w="2758906">
                  <a:extLst>
                    <a:ext uri="{9D8B030D-6E8A-4147-A177-3AD203B41FA5}">
                      <a16:colId xmlns:a16="http://schemas.microsoft.com/office/drawing/2014/main" val="3433990310"/>
                    </a:ext>
                  </a:extLst>
                </a:gridCol>
                <a:gridCol w="2758906">
                  <a:extLst>
                    <a:ext uri="{9D8B030D-6E8A-4147-A177-3AD203B41FA5}">
                      <a16:colId xmlns:a16="http://schemas.microsoft.com/office/drawing/2014/main" val="1709951460"/>
                    </a:ext>
                  </a:extLst>
                </a:gridCol>
                <a:gridCol w="1599084">
                  <a:extLst>
                    <a:ext uri="{9D8B030D-6E8A-4147-A177-3AD203B41FA5}">
                      <a16:colId xmlns:a16="http://schemas.microsoft.com/office/drawing/2014/main" val="424887498"/>
                    </a:ext>
                  </a:extLst>
                </a:gridCol>
              </a:tblGrid>
              <a:tr h="404612">
                <a:tc>
                  <a:txBody>
                    <a:bodyPr/>
                    <a:lstStyle/>
                    <a:p>
                      <a:pPr algn="ctr"/>
                      <a:r>
                        <a:rPr kumimoji="1" lang="en-US" altLang="ja-JP" sz="1600" dirty="0">
                          <a:latin typeface="Meiryo UI" panose="020B0604030504040204" pitchFamily="50" charset="-128"/>
                          <a:ea typeface="Meiryo UI" panose="020B0604030504040204" pitchFamily="50" charset="-128"/>
                        </a:rPr>
                        <a:t>R5</a:t>
                      </a:r>
                      <a:r>
                        <a:rPr kumimoji="1" lang="ja-JP" altLang="en-US" sz="160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600" dirty="0">
                          <a:latin typeface="Meiryo UI" panose="020B0604030504040204" pitchFamily="50" charset="-128"/>
                          <a:ea typeface="Meiryo UI" panose="020B0604030504040204" pitchFamily="50" charset="-128"/>
                        </a:rPr>
                        <a:t>R6</a:t>
                      </a:r>
                      <a:r>
                        <a:rPr kumimoji="1" lang="ja-JP" altLang="en-US" sz="160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600" dirty="0">
                          <a:latin typeface="Meiryo UI" panose="020B0604030504040204" pitchFamily="50" charset="-128"/>
                          <a:ea typeface="Meiryo UI" panose="020B0604030504040204" pitchFamily="50" charset="-128"/>
                        </a:rPr>
                        <a:t>R7</a:t>
                      </a:r>
                      <a:r>
                        <a:rPr kumimoji="1" lang="ja-JP" altLang="en-US" sz="160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600" dirty="0">
                          <a:latin typeface="Meiryo UI" panose="020B0604030504040204" pitchFamily="50" charset="-128"/>
                          <a:ea typeface="Meiryo UI" panose="020B0604030504040204" pitchFamily="50" charset="-128"/>
                        </a:rPr>
                        <a:t>R8</a:t>
                      </a:r>
                      <a:r>
                        <a:rPr kumimoji="1" lang="ja-JP" altLang="en-US" sz="1600" dirty="0">
                          <a:latin typeface="Meiryo UI" panose="020B0604030504040204" pitchFamily="50" charset="-128"/>
                          <a:ea typeface="Meiryo UI" panose="020B0604030504040204" pitchFamily="50" charset="-128"/>
                        </a:rPr>
                        <a:t>年度</a:t>
                      </a:r>
                    </a:p>
                  </a:txBody>
                  <a:tcPr anchor="ctr"/>
                </a:tc>
                <a:extLst>
                  <a:ext uri="{0D108BD9-81ED-4DB2-BD59-A6C34878D82A}">
                    <a16:rowId xmlns:a16="http://schemas.microsoft.com/office/drawing/2014/main" val="3715781349"/>
                  </a:ext>
                </a:extLst>
              </a:tr>
              <a:tr h="439460">
                <a:tc>
                  <a:txBody>
                    <a:bodyPr/>
                    <a:lstStyle/>
                    <a:p>
                      <a:pPr algn="ctr"/>
                      <a:r>
                        <a:rPr kumimoji="1" lang="ja-JP" altLang="en-US" sz="1600" dirty="0">
                          <a:latin typeface="Meiryo UI" panose="020B0604030504040204" pitchFamily="50" charset="-128"/>
                          <a:ea typeface="Meiryo UI" panose="020B0604030504040204" pitchFamily="50" charset="-128"/>
                        </a:rPr>
                        <a:t>予備調査</a:t>
                      </a:r>
                    </a:p>
                  </a:txBody>
                  <a:tcPr anchor="ctr"/>
                </a:tc>
                <a:tc>
                  <a:txBody>
                    <a:bodyPr/>
                    <a:lstStyle/>
                    <a:p>
                      <a:pPr algn="ctr"/>
                      <a:r>
                        <a:rPr kumimoji="1" lang="en-US" altLang="ja-JP" sz="1600" dirty="0">
                          <a:latin typeface="Meiryo UI" panose="020B0604030504040204" pitchFamily="50" charset="-128"/>
                          <a:ea typeface="Meiryo UI" panose="020B0604030504040204" pitchFamily="50" charset="-128"/>
                        </a:rPr>
                        <a:t>ESCO</a:t>
                      </a:r>
                      <a:r>
                        <a:rPr kumimoji="1" lang="ja-JP" altLang="en-US" sz="1600" dirty="0">
                          <a:latin typeface="Meiryo UI" panose="020B0604030504040204" pitchFamily="50" charset="-128"/>
                          <a:ea typeface="Meiryo UI" panose="020B0604030504040204" pitchFamily="50" charset="-128"/>
                        </a:rPr>
                        <a:t>公募～実施設計</a:t>
                      </a:r>
                    </a:p>
                  </a:txBody>
                  <a:tcPr anchor="ctr"/>
                </a:tc>
                <a:tc>
                  <a:txBody>
                    <a:bodyPr/>
                    <a:lstStyle/>
                    <a:p>
                      <a:pPr algn="ctr"/>
                      <a:r>
                        <a:rPr kumimoji="1" lang="ja-JP" altLang="en-US" sz="1600" dirty="0">
                          <a:latin typeface="Meiryo UI" panose="020B0604030504040204" pitchFamily="50" charset="-128"/>
                          <a:ea typeface="Meiryo UI" panose="020B0604030504040204" pitchFamily="50" charset="-128"/>
                        </a:rPr>
                        <a:t>改修工事～完成</a:t>
                      </a:r>
                    </a:p>
                  </a:txBody>
                  <a:tcPr anchor="ctr"/>
                </a:tc>
                <a:tc>
                  <a:txBody>
                    <a:bodyPr/>
                    <a:lstStyle/>
                    <a:p>
                      <a:pPr algn="ctr"/>
                      <a:r>
                        <a:rPr kumimoji="1" lang="ja-JP" altLang="en-US" sz="1600" dirty="0">
                          <a:latin typeface="Meiryo UI" panose="020B0604030504040204" pitchFamily="50" charset="-128"/>
                          <a:ea typeface="Meiryo UI" panose="020B0604030504040204" pitchFamily="50" charset="-128"/>
                        </a:rPr>
                        <a:t>サービス開始</a:t>
                      </a:r>
                    </a:p>
                  </a:txBody>
                  <a:tcPr anchor="ctr"/>
                </a:tc>
                <a:extLst>
                  <a:ext uri="{0D108BD9-81ED-4DB2-BD59-A6C34878D82A}">
                    <a16:rowId xmlns:a16="http://schemas.microsoft.com/office/drawing/2014/main" val="2200050494"/>
                  </a:ext>
                </a:extLst>
              </a:tr>
              <a:tr h="1512237">
                <a:tc>
                  <a:txBody>
                    <a:bodyPr/>
                    <a:lstStyle/>
                    <a:p>
                      <a:pPr algn="ctr"/>
                      <a:endParaRPr kumimoji="1" lang="ja-JP" altLang="en-US"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564150018"/>
                  </a:ext>
                </a:extLst>
              </a:tr>
            </a:tbl>
          </a:graphicData>
        </a:graphic>
      </p:graphicFrame>
      <p:sp>
        <p:nvSpPr>
          <p:cNvPr id="9" name="矢印: 五方向 8">
            <a:extLst>
              <a:ext uri="{FF2B5EF4-FFF2-40B4-BE49-F238E27FC236}">
                <a16:creationId xmlns:a16="http://schemas.microsoft.com/office/drawing/2014/main" id="{427332AF-1150-465B-9101-5F9C42CCB48A}"/>
              </a:ext>
            </a:extLst>
          </p:cNvPr>
          <p:cNvSpPr/>
          <p:nvPr/>
        </p:nvSpPr>
        <p:spPr>
          <a:xfrm>
            <a:off x="1763687" y="5179545"/>
            <a:ext cx="2736305" cy="1053447"/>
          </a:xfrm>
          <a:prstGeom prst="homePlate">
            <a:avLst>
              <a:gd name="adj" fmla="val 33831"/>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b="1"/>
          </a:p>
        </p:txBody>
      </p:sp>
      <p:sp>
        <p:nvSpPr>
          <p:cNvPr id="10" name="矢印: 五方向 9">
            <a:extLst>
              <a:ext uri="{FF2B5EF4-FFF2-40B4-BE49-F238E27FC236}">
                <a16:creationId xmlns:a16="http://schemas.microsoft.com/office/drawing/2014/main" id="{6D6341FD-7DDC-4A62-BA4D-F7F5FD5368EF}"/>
              </a:ext>
            </a:extLst>
          </p:cNvPr>
          <p:cNvSpPr/>
          <p:nvPr/>
        </p:nvSpPr>
        <p:spPr>
          <a:xfrm>
            <a:off x="4538445" y="5179545"/>
            <a:ext cx="2736305" cy="1053447"/>
          </a:xfrm>
          <a:prstGeom prst="homePlate">
            <a:avLst>
              <a:gd name="adj" fmla="val 32980"/>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b="1" dirty="0"/>
          </a:p>
        </p:txBody>
      </p:sp>
      <p:sp>
        <p:nvSpPr>
          <p:cNvPr id="11" name="矢印: 五方向 10">
            <a:extLst>
              <a:ext uri="{FF2B5EF4-FFF2-40B4-BE49-F238E27FC236}">
                <a16:creationId xmlns:a16="http://schemas.microsoft.com/office/drawing/2014/main" id="{EF045178-79D1-46AA-9089-ED0CAB82142F}"/>
              </a:ext>
            </a:extLst>
          </p:cNvPr>
          <p:cNvSpPr/>
          <p:nvPr/>
        </p:nvSpPr>
        <p:spPr>
          <a:xfrm>
            <a:off x="7308304" y="5179545"/>
            <a:ext cx="1512168" cy="1053447"/>
          </a:xfrm>
          <a:prstGeom prst="homePlate">
            <a:avLst>
              <a:gd name="adj" fmla="val 28725"/>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1" lang="ja-JP" altLang="en-US" b="1" dirty="0"/>
          </a:p>
        </p:txBody>
      </p:sp>
      <p:sp>
        <p:nvSpPr>
          <p:cNvPr id="12" name="矢印: 五方向 11">
            <a:extLst>
              <a:ext uri="{FF2B5EF4-FFF2-40B4-BE49-F238E27FC236}">
                <a16:creationId xmlns:a16="http://schemas.microsoft.com/office/drawing/2014/main" id="{90589932-02B6-4B9A-AF61-4EA18C47A724}"/>
              </a:ext>
            </a:extLst>
          </p:cNvPr>
          <p:cNvSpPr/>
          <p:nvPr/>
        </p:nvSpPr>
        <p:spPr>
          <a:xfrm>
            <a:off x="289982" y="5179545"/>
            <a:ext cx="1450280" cy="1053447"/>
          </a:xfrm>
          <a:prstGeom prst="homePlate">
            <a:avLst>
              <a:gd name="adj" fmla="val 3127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b="1" dirty="0"/>
          </a:p>
        </p:txBody>
      </p:sp>
      <p:sp>
        <p:nvSpPr>
          <p:cNvPr id="13" name="テキスト ボックス 12">
            <a:extLst>
              <a:ext uri="{FF2B5EF4-FFF2-40B4-BE49-F238E27FC236}">
                <a16:creationId xmlns:a16="http://schemas.microsoft.com/office/drawing/2014/main" id="{6BCF748C-B64F-427D-84C9-0D257D989278}"/>
              </a:ext>
            </a:extLst>
          </p:cNvPr>
          <p:cNvSpPr txBox="1"/>
          <p:nvPr/>
        </p:nvSpPr>
        <p:spPr>
          <a:xfrm>
            <a:off x="1763688" y="5267750"/>
            <a:ext cx="1104508" cy="438582"/>
          </a:xfrm>
          <a:prstGeom prst="rect">
            <a:avLst/>
          </a:prstGeom>
          <a:noFill/>
        </p:spPr>
        <p:txBody>
          <a:bodyPr wrap="square" rtlCol="0">
            <a:spAutoFit/>
          </a:bodyPr>
          <a:lstStyle/>
          <a:p>
            <a:r>
              <a:rPr lang="ja-JP" altLang="en-US" sz="1200" b="1" dirty="0">
                <a:latin typeface="Meiryo UI" panose="020B0604030504040204" pitchFamily="50" charset="-128"/>
                <a:ea typeface="Meiryo UI" panose="020B0604030504040204" pitchFamily="50" charset="-128"/>
              </a:rPr>
              <a:t>５月</a:t>
            </a:r>
            <a:endParaRPr lang="en-US" altLang="ja-JP" sz="1200" b="1" dirty="0">
              <a:latin typeface="Meiryo UI" panose="020B0604030504040204" pitchFamily="50" charset="-128"/>
              <a:ea typeface="Meiryo UI" panose="020B0604030504040204" pitchFamily="50" charset="-128"/>
            </a:endParaRPr>
          </a:p>
          <a:p>
            <a:r>
              <a:rPr lang="en-US" altLang="ja-JP" sz="1050" b="1" dirty="0">
                <a:latin typeface="Meiryo UI" panose="020B0604030504040204" pitchFamily="50" charset="-128"/>
                <a:ea typeface="Meiryo UI" panose="020B0604030504040204" pitchFamily="50" charset="-128"/>
              </a:rPr>
              <a:t>ESCO</a:t>
            </a:r>
            <a:r>
              <a:rPr lang="ja-JP" altLang="en-US" sz="1050" b="1" dirty="0">
                <a:latin typeface="Meiryo UI" panose="020B0604030504040204" pitchFamily="50" charset="-128"/>
                <a:ea typeface="Meiryo UI" panose="020B0604030504040204" pitchFamily="50" charset="-128"/>
              </a:rPr>
              <a:t>公募開始</a:t>
            </a:r>
            <a:endParaRPr kumimoji="1" lang="ja-JP" altLang="en-US" sz="1050" b="1"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326D283A-817F-441F-A5FD-A1C7A58D269B}"/>
              </a:ext>
            </a:extLst>
          </p:cNvPr>
          <p:cNvSpPr txBox="1"/>
          <p:nvPr/>
        </p:nvSpPr>
        <p:spPr>
          <a:xfrm>
            <a:off x="3012212" y="5267749"/>
            <a:ext cx="1415772" cy="438582"/>
          </a:xfrm>
          <a:prstGeom prst="rect">
            <a:avLst/>
          </a:prstGeom>
          <a:noFill/>
        </p:spPr>
        <p:txBody>
          <a:bodyPr wrap="square" rtlCol="0">
            <a:spAutoFit/>
          </a:bodyPr>
          <a:lstStyle/>
          <a:p>
            <a:r>
              <a:rPr lang="en-US" altLang="ja-JP" sz="1200" b="1" dirty="0">
                <a:latin typeface="Meiryo UI" panose="020B0604030504040204" pitchFamily="50" charset="-128"/>
                <a:ea typeface="Meiryo UI" panose="020B0604030504040204" pitchFamily="50" charset="-128"/>
              </a:rPr>
              <a:t>10</a:t>
            </a:r>
            <a:r>
              <a:rPr lang="ja-JP" altLang="en-US" sz="1200" b="1" dirty="0">
                <a:latin typeface="Meiryo UI" panose="020B0604030504040204" pitchFamily="50" charset="-128"/>
                <a:ea typeface="Meiryo UI" panose="020B0604030504040204" pitchFamily="50" charset="-128"/>
              </a:rPr>
              <a:t>月</a:t>
            </a:r>
            <a:endParaRPr lang="en-US" altLang="ja-JP" sz="1200" b="1" dirty="0">
              <a:latin typeface="Meiryo UI" panose="020B0604030504040204" pitchFamily="50" charset="-128"/>
              <a:ea typeface="Meiryo UI" panose="020B0604030504040204" pitchFamily="50" charset="-128"/>
            </a:endParaRPr>
          </a:p>
          <a:p>
            <a:r>
              <a:rPr lang="ja-JP" altLang="en-US" sz="1050" b="1" dirty="0">
                <a:latin typeface="Meiryo UI" panose="020B0604030504040204" pitchFamily="50" charset="-128"/>
                <a:ea typeface="Meiryo UI" panose="020B0604030504040204" pitchFamily="50" charset="-128"/>
              </a:rPr>
              <a:t> 最優秀提案者決定</a:t>
            </a:r>
            <a:endParaRPr lang="en-US" altLang="ja-JP" sz="1050" b="1"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A5C3D5B8-2353-4B0A-94F0-E48DD2B9C084}"/>
              </a:ext>
            </a:extLst>
          </p:cNvPr>
          <p:cNvSpPr txBox="1"/>
          <p:nvPr/>
        </p:nvSpPr>
        <p:spPr>
          <a:xfrm>
            <a:off x="323528" y="5280189"/>
            <a:ext cx="1261884" cy="438582"/>
          </a:xfrm>
          <a:prstGeom prst="rect">
            <a:avLst/>
          </a:prstGeom>
          <a:noFill/>
        </p:spPr>
        <p:txBody>
          <a:bodyPr wrap="square" rtlCol="0">
            <a:spAutoFit/>
          </a:bodyPr>
          <a:lstStyle/>
          <a:p>
            <a:r>
              <a:rPr lang="en-US" altLang="ja-JP" sz="1200" b="1" dirty="0">
                <a:latin typeface="Meiryo UI" panose="020B0604030504040204" pitchFamily="50" charset="-128"/>
                <a:ea typeface="Meiryo UI" panose="020B0604030504040204" pitchFamily="50" charset="-128"/>
              </a:rPr>
              <a:t>11,12</a:t>
            </a:r>
            <a:r>
              <a:rPr lang="ja-JP" altLang="en-US" sz="1200" b="1" dirty="0">
                <a:latin typeface="Meiryo UI" panose="020B0604030504040204" pitchFamily="50" charset="-128"/>
                <a:ea typeface="Meiryo UI" panose="020B0604030504040204" pitchFamily="50" charset="-128"/>
              </a:rPr>
              <a:t>月</a:t>
            </a:r>
            <a:endParaRPr lang="en-US" altLang="ja-JP" sz="1200" b="1" dirty="0">
              <a:latin typeface="Meiryo UI" panose="020B0604030504040204" pitchFamily="50" charset="-128"/>
              <a:ea typeface="Meiryo UI" panose="020B0604030504040204" pitchFamily="50" charset="-128"/>
            </a:endParaRPr>
          </a:p>
          <a:p>
            <a:r>
              <a:rPr kumimoji="1" lang="ja-JP" altLang="en-US" sz="1050" b="1" dirty="0">
                <a:latin typeface="Meiryo UI" panose="020B0604030504040204" pitchFamily="50" charset="-128"/>
                <a:ea typeface="Meiryo UI" panose="020B0604030504040204" pitchFamily="50" charset="-128"/>
              </a:rPr>
              <a:t> 予備調査会</a:t>
            </a:r>
            <a:endParaRPr kumimoji="1" lang="en-US" altLang="ja-JP" sz="1050" b="1"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53A17BCF-960A-4069-AEAF-FE8187C68403}"/>
              </a:ext>
            </a:extLst>
          </p:cNvPr>
          <p:cNvSpPr txBox="1"/>
          <p:nvPr/>
        </p:nvSpPr>
        <p:spPr>
          <a:xfrm>
            <a:off x="4523417" y="5266761"/>
            <a:ext cx="559131" cy="438582"/>
          </a:xfrm>
          <a:prstGeom prst="rect">
            <a:avLst/>
          </a:prstGeom>
          <a:noFill/>
        </p:spPr>
        <p:txBody>
          <a:bodyPr wrap="square" rtlCol="0">
            <a:spAutoFit/>
          </a:bodyPr>
          <a:lstStyle/>
          <a:p>
            <a:r>
              <a:rPr lang="ja-JP" altLang="en-US" sz="1200" b="1" dirty="0">
                <a:latin typeface="Meiryo UI" panose="020B0604030504040204" pitchFamily="50" charset="-128"/>
                <a:ea typeface="Meiryo UI" panose="020B0604030504040204" pitchFamily="50" charset="-128"/>
              </a:rPr>
              <a:t>４月</a:t>
            </a:r>
            <a:endParaRPr lang="en-US" altLang="ja-JP" sz="1200" b="1" dirty="0">
              <a:latin typeface="Meiryo UI" panose="020B0604030504040204" pitchFamily="50" charset="-128"/>
              <a:ea typeface="Meiryo UI" panose="020B0604030504040204" pitchFamily="50" charset="-128"/>
            </a:endParaRPr>
          </a:p>
          <a:p>
            <a:r>
              <a:rPr lang="ja-JP" altLang="en-US" sz="1050" b="1" dirty="0">
                <a:latin typeface="Meiryo UI" panose="020B0604030504040204" pitchFamily="50" charset="-128"/>
                <a:ea typeface="Meiryo UI" panose="020B0604030504040204" pitchFamily="50" charset="-128"/>
              </a:rPr>
              <a:t> 契約</a:t>
            </a:r>
            <a:endParaRPr lang="en-US" altLang="ja-JP" sz="1050" b="1"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66A88106-3899-423D-A520-AA35FD75AF92}"/>
              </a:ext>
            </a:extLst>
          </p:cNvPr>
          <p:cNvSpPr txBox="1"/>
          <p:nvPr/>
        </p:nvSpPr>
        <p:spPr>
          <a:xfrm>
            <a:off x="4788024" y="5678964"/>
            <a:ext cx="1143998" cy="600164"/>
          </a:xfrm>
          <a:prstGeom prst="rect">
            <a:avLst/>
          </a:prstGeom>
          <a:noFill/>
        </p:spPr>
        <p:txBody>
          <a:bodyPr wrap="square" rtlCol="0">
            <a:spAutoFit/>
          </a:bodyPr>
          <a:lstStyle/>
          <a:p>
            <a:r>
              <a:rPr lang="ja-JP" altLang="en-US" sz="1200" b="1" dirty="0">
                <a:latin typeface="Meiryo UI" panose="020B0604030504040204" pitchFamily="50" charset="-128"/>
                <a:ea typeface="Meiryo UI" panose="020B0604030504040204" pitchFamily="50" charset="-128"/>
              </a:rPr>
              <a:t>５月</a:t>
            </a:r>
            <a:endParaRPr lang="en-US" altLang="ja-JP" sz="1200" b="1" dirty="0">
              <a:latin typeface="Meiryo UI" panose="020B0604030504040204" pitchFamily="50" charset="-128"/>
              <a:ea typeface="Meiryo UI" panose="020B0604030504040204" pitchFamily="50" charset="-128"/>
            </a:endParaRPr>
          </a:p>
          <a:p>
            <a:r>
              <a:rPr lang="ja-JP" altLang="en-US" sz="1050" b="1" dirty="0">
                <a:latin typeface="Meiryo UI" panose="020B0604030504040204" pitchFamily="50" charset="-128"/>
                <a:ea typeface="Meiryo UI" panose="020B0604030504040204" pitchFamily="50" charset="-128"/>
              </a:rPr>
              <a:t> 一期工事</a:t>
            </a:r>
            <a:endParaRPr lang="en-US" altLang="ja-JP" sz="1050" b="1" dirty="0">
              <a:latin typeface="Meiryo UI" panose="020B0604030504040204" pitchFamily="50" charset="-128"/>
              <a:ea typeface="Meiryo UI" panose="020B0604030504040204" pitchFamily="50" charset="-128"/>
            </a:endParaRPr>
          </a:p>
          <a:p>
            <a:r>
              <a:rPr lang="en-US" altLang="ja-JP" sz="1050" b="1" dirty="0">
                <a:latin typeface="Meiryo UI" panose="020B0604030504040204" pitchFamily="50" charset="-128"/>
                <a:ea typeface="Meiryo UI" panose="020B0604030504040204" pitchFamily="50" charset="-128"/>
              </a:rPr>
              <a:t>(</a:t>
            </a:r>
            <a:r>
              <a:rPr lang="ja-JP" altLang="en-US" sz="1050" b="1" dirty="0">
                <a:latin typeface="Meiryo UI" panose="020B0604030504040204" pitchFamily="50" charset="-128"/>
                <a:ea typeface="Meiryo UI" panose="020B0604030504040204" pitchFamily="50" charset="-128"/>
              </a:rPr>
              <a:t>サーバールーム</a:t>
            </a:r>
            <a:r>
              <a:rPr lang="en-US" altLang="ja-JP" sz="1050" b="1" dirty="0">
                <a:latin typeface="Meiryo UI" panose="020B0604030504040204" pitchFamily="50" charset="-128"/>
                <a:ea typeface="Meiryo UI" panose="020B0604030504040204" pitchFamily="50" charset="-128"/>
              </a:rPr>
              <a:t>)</a:t>
            </a:r>
          </a:p>
        </p:txBody>
      </p:sp>
      <p:sp>
        <p:nvSpPr>
          <p:cNvPr id="18" name="テキスト ボックス 17">
            <a:extLst>
              <a:ext uri="{FF2B5EF4-FFF2-40B4-BE49-F238E27FC236}">
                <a16:creationId xmlns:a16="http://schemas.microsoft.com/office/drawing/2014/main" id="{D485FB15-F6B1-4AE6-8793-9B4ED6048B0F}"/>
              </a:ext>
            </a:extLst>
          </p:cNvPr>
          <p:cNvSpPr txBox="1"/>
          <p:nvPr/>
        </p:nvSpPr>
        <p:spPr>
          <a:xfrm>
            <a:off x="6012160" y="5678964"/>
            <a:ext cx="800219" cy="438582"/>
          </a:xfrm>
          <a:prstGeom prst="rect">
            <a:avLst/>
          </a:prstGeom>
          <a:noFill/>
        </p:spPr>
        <p:txBody>
          <a:bodyPr wrap="square" rtlCol="0">
            <a:spAutoFit/>
          </a:bodyPr>
          <a:lstStyle/>
          <a:p>
            <a:r>
              <a:rPr lang="en-US" altLang="ja-JP" sz="1200" b="1" dirty="0">
                <a:latin typeface="Meiryo UI" panose="020B0604030504040204" pitchFamily="50" charset="-128"/>
                <a:ea typeface="Meiryo UI" panose="020B0604030504040204" pitchFamily="50" charset="-128"/>
              </a:rPr>
              <a:t>10</a:t>
            </a:r>
            <a:r>
              <a:rPr lang="ja-JP" altLang="en-US" sz="1200" b="1" dirty="0">
                <a:latin typeface="Meiryo UI" panose="020B0604030504040204" pitchFamily="50" charset="-128"/>
                <a:ea typeface="Meiryo UI" panose="020B0604030504040204" pitchFamily="50" charset="-128"/>
              </a:rPr>
              <a:t>月～</a:t>
            </a:r>
            <a:endParaRPr lang="en-US" altLang="ja-JP" sz="1200" b="1" dirty="0">
              <a:latin typeface="Meiryo UI" panose="020B0604030504040204" pitchFamily="50" charset="-128"/>
              <a:ea typeface="Meiryo UI" panose="020B0604030504040204" pitchFamily="50" charset="-128"/>
            </a:endParaRPr>
          </a:p>
          <a:p>
            <a:r>
              <a:rPr lang="ja-JP" altLang="en-US" sz="1050" b="1" dirty="0">
                <a:latin typeface="Meiryo UI" panose="020B0604030504040204" pitchFamily="50" charset="-128"/>
                <a:ea typeface="Meiryo UI" panose="020B0604030504040204" pitchFamily="50" charset="-128"/>
              </a:rPr>
              <a:t> 二期工事</a:t>
            </a:r>
            <a:endParaRPr lang="en-US" altLang="ja-JP" sz="1050" b="1"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B2ABAE08-2B2F-47AB-8909-08D6F16562C8}"/>
              </a:ext>
            </a:extLst>
          </p:cNvPr>
          <p:cNvSpPr txBox="1"/>
          <p:nvPr/>
        </p:nvSpPr>
        <p:spPr>
          <a:xfrm>
            <a:off x="3267725" y="5710496"/>
            <a:ext cx="1160259" cy="600164"/>
          </a:xfrm>
          <a:prstGeom prst="rect">
            <a:avLst/>
          </a:prstGeom>
          <a:noFill/>
        </p:spPr>
        <p:txBody>
          <a:bodyPr wrap="square" rtlCol="0">
            <a:spAutoFit/>
          </a:bodyPr>
          <a:lstStyle/>
          <a:p>
            <a:r>
              <a:rPr lang="en-US" altLang="ja-JP" sz="1200" b="1" dirty="0">
                <a:latin typeface="Meiryo UI" panose="020B0604030504040204" pitchFamily="50" charset="-128"/>
                <a:ea typeface="Meiryo UI" panose="020B0604030504040204" pitchFamily="50" charset="-128"/>
              </a:rPr>
              <a:t>11</a:t>
            </a:r>
            <a:r>
              <a:rPr lang="ja-JP" altLang="en-US" sz="1200" b="1" dirty="0">
                <a:latin typeface="Meiryo UI" panose="020B0604030504040204" pitchFamily="50" charset="-128"/>
                <a:ea typeface="Meiryo UI" panose="020B0604030504040204" pitchFamily="50" charset="-128"/>
              </a:rPr>
              <a:t>月～</a:t>
            </a:r>
            <a:endParaRPr lang="en-US" altLang="ja-JP" sz="1200" b="1" dirty="0">
              <a:latin typeface="Meiryo UI" panose="020B0604030504040204" pitchFamily="50" charset="-128"/>
              <a:ea typeface="Meiryo UI" panose="020B0604030504040204" pitchFamily="50" charset="-128"/>
            </a:endParaRPr>
          </a:p>
          <a:p>
            <a:r>
              <a:rPr kumimoji="1" lang="ja-JP" altLang="en-US" sz="1050" b="1" dirty="0">
                <a:latin typeface="Meiryo UI" panose="020B0604030504040204" pitchFamily="50" charset="-128"/>
                <a:ea typeface="Meiryo UI" panose="020B0604030504040204" pitchFamily="50" charset="-128"/>
              </a:rPr>
              <a:t> 詳細設計</a:t>
            </a:r>
            <a:endParaRPr kumimoji="1" lang="en-US" altLang="ja-JP" sz="1050" b="1" dirty="0">
              <a:latin typeface="Meiryo UI" panose="020B0604030504040204" pitchFamily="50" charset="-128"/>
              <a:ea typeface="Meiryo UI" panose="020B0604030504040204" pitchFamily="50" charset="-128"/>
            </a:endParaRPr>
          </a:p>
          <a:p>
            <a:r>
              <a:rPr lang="ja-JP" altLang="en-US" sz="1050" b="1" dirty="0">
                <a:latin typeface="Meiryo UI" panose="020B0604030504040204" pitchFamily="50" charset="-128"/>
                <a:ea typeface="Meiryo UI" panose="020B0604030504040204" pitchFamily="50" charset="-128"/>
              </a:rPr>
              <a:t>　＋</a:t>
            </a:r>
            <a:r>
              <a:rPr lang="en-US" altLang="ja-JP" sz="1050" b="1" dirty="0">
                <a:solidFill>
                  <a:srgbClr val="FF0000"/>
                </a:solidFill>
                <a:latin typeface="Meiryo UI" panose="020B0604030504040204" pitchFamily="50" charset="-128"/>
                <a:ea typeface="Meiryo UI" panose="020B0604030504040204" pitchFamily="50" charset="-128"/>
              </a:rPr>
              <a:t>BELS</a:t>
            </a:r>
            <a:r>
              <a:rPr lang="ja-JP" altLang="en-US" sz="1050" b="1" dirty="0">
                <a:solidFill>
                  <a:srgbClr val="FF0000"/>
                </a:solidFill>
                <a:latin typeface="Meiryo UI" panose="020B0604030504040204" pitchFamily="50" charset="-128"/>
                <a:ea typeface="Meiryo UI" panose="020B0604030504040204" pitchFamily="50" charset="-128"/>
              </a:rPr>
              <a:t>認証</a:t>
            </a:r>
            <a:endParaRPr kumimoji="1" lang="ja-JP" altLang="en-US" sz="1050" b="1" dirty="0">
              <a:solidFill>
                <a:srgbClr val="FF0000"/>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D89570B1-03B5-478D-9960-B857C1D50B88}"/>
              </a:ext>
            </a:extLst>
          </p:cNvPr>
          <p:cNvSpPr txBox="1"/>
          <p:nvPr/>
        </p:nvSpPr>
        <p:spPr>
          <a:xfrm>
            <a:off x="7270164" y="5266761"/>
            <a:ext cx="1607750" cy="600164"/>
          </a:xfrm>
          <a:prstGeom prst="rect">
            <a:avLst/>
          </a:prstGeom>
          <a:noFill/>
        </p:spPr>
        <p:txBody>
          <a:bodyPr wrap="square" rtlCol="0">
            <a:spAutoFit/>
          </a:bodyPr>
          <a:lstStyle/>
          <a:p>
            <a:r>
              <a:rPr lang="ja-JP" altLang="en-US" sz="1200" b="1" dirty="0">
                <a:latin typeface="Meiryo UI" panose="020B0604030504040204" pitchFamily="50" charset="-128"/>
                <a:ea typeface="Meiryo UI" panose="020B0604030504040204" pitchFamily="50" charset="-128"/>
              </a:rPr>
              <a:t>４月～</a:t>
            </a:r>
            <a:endParaRPr lang="en-US" altLang="ja-JP" sz="1200" b="1" dirty="0">
              <a:latin typeface="Meiryo UI" panose="020B0604030504040204" pitchFamily="50" charset="-128"/>
              <a:ea typeface="Meiryo UI" panose="020B0604030504040204" pitchFamily="50" charset="-128"/>
            </a:endParaRPr>
          </a:p>
          <a:p>
            <a:r>
              <a:rPr lang="ja-JP" altLang="en-US" sz="1050" b="1" dirty="0">
                <a:latin typeface="Meiryo UI" panose="020B0604030504040204" pitchFamily="50" charset="-128"/>
                <a:ea typeface="Meiryo UI" panose="020B0604030504040204" pitchFamily="50" charset="-128"/>
              </a:rPr>
              <a:t> 省エネサービス開始</a:t>
            </a:r>
            <a:endParaRPr lang="en-US" altLang="ja-JP" sz="1050" b="1" dirty="0">
              <a:latin typeface="Meiryo UI" panose="020B0604030504040204" pitchFamily="50" charset="-128"/>
              <a:ea typeface="Meiryo UI" panose="020B0604030504040204" pitchFamily="50" charset="-128"/>
            </a:endParaRPr>
          </a:p>
          <a:p>
            <a:r>
              <a:rPr lang="ja-JP" altLang="en-US" sz="1050" b="1" dirty="0">
                <a:latin typeface="Meiryo UI" panose="020B0604030504040204" pitchFamily="50" charset="-128"/>
                <a:ea typeface="Meiryo UI" panose="020B0604030504040204" pitchFamily="50" charset="-128"/>
              </a:rPr>
              <a:t>（計測検証、運転管理）</a:t>
            </a:r>
            <a:endParaRPr lang="en-US" altLang="ja-JP" sz="1050" b="1"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D5D81123-E201-4036-9550-10A5C01F45A6}"/>
              </a:ext>
            </a:extLst>
          </p:cNvPr>
          <p:cNvSpPr txBox="1"/>
          <p:nvPr/>
        </p:nvSpPr>
        <p:spPr>
          <a:xfrm>
            <a:off x="5508104" y="5266761"/>
            <a:ext cx="689757" cy="430887"/>
          </a:xfrm>
          <a:prstGeom prst="rect">
            <a:avLst/>
          </a:prstGeom>
          <a:noFill/>
        </p:spPr>
        <p:txBody>
          <a:bodyPr wrap="square" rtlCol="0">
            <a:spAutoFit/>
          </a:bodyPr>
          <a:lstStyle/>
          <a:p>
            <a:r>
              <a:rPr lang="ja-JP" altLang="en-US" sz="1050" b="1" dirty="0">
                <a:latin typeface="Meiryo UI" panose="020B0604030504040204" pitchFamily="50" charset="-128"/>
                <a:ea typeface="Meiryo UI" panose="020B0604030504040204" pitchFamily="50" charset="-128"/>
              </a:rPr>
              <a:t>地方債</a:t>
            </a:r>
            <a:endParaRPr lang="en-US" altLang="ja-JP" sz="1050" b="1" dirty="0">
              <a:latin typeface="Meiryo UI" panose="020B0604030504040204" pitchFamily="50" charset="-128"/>
              <a:ea typeface="Meiryo UI" panose="020B0604030504040204" pitchFamily="50" charset="-128"/>
            </a:endParaRPr>
          </a:p>
          <a:p>
            <a:r>
              <a:rPr lang="ja-JP" altLang="en-US" sz="1050" b="1" dirty="0">
                <a:latin typeface="Meiryo UI" panose="020B0604030504040204" pitchFamily="50" charset="-128"/>
                <a:ea typeface="Meiryo UI" panose="020B0604030504040204" pitchFamily="50" charset="-128"/>
              </a:rPr>
              <a:t>手続き</a:t>
            </a:r>
            <a:endParaRPr lang="en-US" altLang="ja-JP" sz="1050" b="1" dirty="0">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F18D5030-ACE7-4374-8516-AC146BFC5B02}"/>
              </a:ext>
            </a:extLst>
          </p:cNvPr>
          <p:cNvSpPr txBox="1"/>
          <p:nvPr/>
        </p:nvSpPr>
        <p:spPr>
          <a:xfrm>
            <a:off x="1989842" y="5728426"/>
            <a:ext cx="1277882" cy="438582"/>
          </a:xfrm>
          <a:prstGeom prst="rect">
            <a:avLst/>
          </a:prstGeom>
          <a:noFill/>
        </p:spPr>
        <p:txBody>
          <a:bodyPr wrap="square" rtlCol="0">
            <a:spAutoFit/>
          </a:bodyPr>
          <a:lstStyle/>
          <a:p>
            <a:r>
              <a:rPr lang="ja-JP" altLang="en-US" sz="1200" b="1" dirty="0">
                <a:latin typeface="Meiryo UI" panose="020B0604030504040204" pitchFamily="50" charset="-128"/>
                <a:ea typeface="Meiryo UI" panose="020B0604030504040204" pitchFamily="50" charset="-128"/>
              </a:rPr>
              <a:t>６月～</a:t>
            </a:r>
            <a:endParaRPr lang="en-US" altLang="ja-JP" sz="1200" b="1" dirty="0">
              <a:latin typeface="Meiryo UI" panose="020B0604030504040204" pitchFamily="50" charset="-128"/>
              <a:ea typeface="Meiryo UI" panose="020B0604030504040204" pitchFamily="50" charset="-128"/>
            </a:endParaRPr>
          </a:p>
          <a:p>
            <a:r>
              <a:rPr kumimoji="1" lang="ja-JP" altLang="en-US" sz="1050" b="1" dirty="0">
                <a:latin typeface="Meiryo UI" panose="020B0604030504040204" pitchFamily="50" charset="-128"/>
                <a:ea typeface="Meiryo UI" panose="020B0604030504040204" pitchFamily="50" charset="-128"/>
              </a:rPr>
              <a:t> 現調・提案書作成</a:t>
            </a:r>
          </a:p>
        </p:txBody>
      </p:sp>
      <p:sp>
        <p:nvSpPr>
          <p:cNvPr id="25" name="テキスト ボックス 24">
            <a:extLst>
              <a:ext uri="{FF2B5EF4-FFF2-40B4-BE49-F238E27FC236}">
                <a16:creationId xmlns:a16="http://schemas.microsoft.com/office/drawing/2014/main" id="{BE955052-B0BA-4C31-A7D1-2B9B09823727}"/>
              </a:ext>
            </a:extLst>
          </p:cNvPr>
          <p:cNvSpPr txBox="1"/>
          <p:nvPr/>
        </p:nvSpPr>
        <p:spPr>
          <a:xfrm>
            <a:off x="6588224" y="5275455"/>
            <a:ext cx="689757" cy="415498"/>
          </a:xfrm>
          <a:prstGeom prst="rect">
            <a:avLst/>
          </a:prstGeom>
          <a:noFill/>
        </p:spPr>
        <p:txBody>
          <a:bodyPr wrap="square" rtlCol="0">
            <a:spAutoFit/>
          </a:bodyPr>
          <a:lstStyle/>
          <a:p>
            <a:r>
              <a:rPr lang="ja-JP" altLang="en-US" sz="1050" b="1" dirty="0">
                <a:latin typeface="Meiryo UI" panose="020B0604030504040204" pitchFamily="50" charset="-128"/>
                <a:ea typeface="Meiryo UI" panose="020B0604030504040204" pitchFamily="50" charset="-128"/>
              </a:rPr>
              <a:t>検査</a:t>
            </a:r>
            <a:endParaRPr lang="en-US" altLang="ja-JP" sz="1050" b="1" dirty="0">
              <a:latin typeface="Meiryo UI" panose="020B0604030504040204" pitchFamily="50" charset="-128"/>
              <a:ea typeface="Meiryo UI" panose="020B0604030504040204" pitchFamily="50" charset="-128"/>
            </a:endParaRPr>
          </a:p>
          <a:p>
            <a:r>
              <a:rPr lang="ja-JP" altLang="en-US" sz="1050" b="1" dirty="0">
                <a:latin typeface="Meiryo UI" panose="020B0604030504040204" pitchFamily="50" charset="-128"/>
                <a:ea typeface="Meiryo UI" panose="020B0604030504040204" pitchFamily="50" charset="-128"/>
              </a:rPr>
              <a:t>引渡し</a:t>
            </a:r>
            <a:endParaRPr lang="en-US" altLang="ja-JP" sz="1050" b="1" dirty="0">
              <a:latin typeface="Meiryo UI" panose="020B0604030504040204" pitchFamily="50" charset="-128"/>
              <a:ea typeface="Meiryo UI" panose="020B0604030504040204" pitchFamily="50" charset="-128"/>
            </a:endParaRPr>
          </a:p>
        </p:txBody>
      </p:sp>
      <p:sp>
        <p:nvSpPr>
          <p:cNvPr id="29" name="四角形: 角を丸くする 28">
            <a:extLst>
              <a:ext uri="{FF2B5EF4-FFF2-40B4-BE49-F238E27FC236}">
                <a16:creationId xmlns:a16="http://schemas.microsoft.com/office/drawing/2014/main" id="{2E928BA7-A781-41A6-A52D-9DF7F42E548D}"/>
              </a:ext>
            </a:extLst>
          </p:cNvPr>
          <p:cNvSpPr/>
          <p:nvPr/>
        </p:nvSpPr>
        <p:spPr>
          <a:xfrm>
            <a:off x="4692443" y="5697648"/>
            <a:ext cx="2255821" cy="581480"/>
          </a:xfrm>
          <a:prstGeom prst="round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879AE5FA-FC4A-419E-9FB7-69C7F38B0796}"/>
              </a:ext>
            </a:extLst>
          </p:cNvPr>
          <p:cNvSpPr/>
          <p:nvPr/>
        </p:nvSpPr>
        <p:spPr>
          <a:xfrm>
            <a:off x="5346613" y="6196836"/>
            <a:ext cx="1537444" cy="370358"/>
          </a:xfrm>
          <a:prstGeom prst="rect">
            <a:avLst/>
          </a:prstGeom>
          <a:ln>
            <a:noFill/>
          </a:ln>
        </p:spPr>
        <p:txBody>
          <a:bodyPr wrap="square">
            <a:spAutoFit/>
          </a:bodyPr>
          <a:lstStyle/>
          <a:p>
            <a:pPr>
              <a:lnSpc>
                <a:spcPct val="150000"/>
              </a:lnSpc>
            </a:pPr>
            <a:r>
              <a:rPr lang="en-US" altLang="ja-JP"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ZEB</a:t>
            </a:r>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化改修工事</a:t>
            </a:r>
            <a:endParaRPr lang="en-US" altLang="ja-JP"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a:extLst>
              <a:ext uri="{FF2B5EF4-FFF2-40B4-BE49-F238E27FC236}">
                <a16:creationId xmlns:a16="http://schemas.microsoft.com/office/drawing/2014/main" id="{E7550AA0-C2B1-4F51-A23B-5D8C274AB5DF}"/>
              </a:ext>
            </a:extLst>
          </p:cNvPr>
          <p:cNvSpPr/>
          <p:nvPr/>
        </p:nvSpPr>
        <p:spPr>
          <a:xfrm>
            <a:off x="251520" y="3646963"/>
            <a:ext cx="2232248" cy="430109"/>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wrap="square" lIns="36000" tIns="0" rIns="36000" bIns="72000" anchor="ctr" anchorCtr="0">
            <a:spAutoFit/>
          </a:bodyPr>
          <a:lstStyle/>
          <a:p>
            <a:pPr>
              <a:lnSpc>
                <a:spcPct val="150000"/>
              </a:lnSpc>
            </a:pPr>
            <a:r>
              <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●事業スケジュール</a:t>
            </a:r>
            <a:endPar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67549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794B2E5-433F-4E42-A937-02EC77E3C780}"/>
              </a:ext>
            </a:extLst>
          </p:cNvPr>
          <p:cNvSpPr>
            <a:spLocks noGrp="1"/>
          </p:cNvSpPr>
          <p:nvPr>
            <p:ph type="sldNum" sz="quarter" idx="12"/>
          </p:nvPr>
        </p:nvSpPr>
        <p:spPr/>
        <p:txBody>
          <a:bodyPr/>
          <a:lstStyle/>
          <a:p>
            <a:fld id="{6DBCCE75-96CE-4693-9D68-DB546D813132}" type="slidenum">
              <a:rPr kumimoji="1" lang="ja-JP" altLang="en-US" smtClean="0"/>
              <a:t>9</a:t>
            </a:fld>
            <a:endParaRPr kumimoji="1" lang="ja-JP" altLang="en-US"/>
          </a:p>
        </p:txBody>
      </p:sp>
      <p:graphicFrame>
        <p:nvGraphicFramePr>
          <p:cNvPr id="26" name="表 25">
            <a:extLst>
              <a:ext uri="{FF2B5EF4-FFF2-40B4-BE49-F238E27FC236}">
                <a16:creationId xmlns:a16="http://schemas.microsoft.com/office/drawing/2014/main" id="{6C312B00-2356-4CAD-8AEA-5FF799AED86A}"/>
              </a:ext>
            </a:extLst>
          </p:cNvPr>
          <p:cNvGraphicFramePr>
            <a:graphicFrameLocks noGrp="1"/>
          </p:cNvGraphicFramePr>
          <p:nvPr>
            <p:extLst>
              <p:ext uri="{D42A27DB-BD31-4B8C-83A1-F6EECF244321}">
                <p14:modId xmlns:p14="http://schemas.microsoft.com/office/powerpoint/2010/main" val="2685913643"/>
              </p:ext>
            </p:extLst>
          </p:nvPr>
        </p:nvGraphicFramePr>
        <p:xfrm>
          <a:off x="129578" y="672482"/>
          <a:ext cx="8870311" cy="5911357"/>
        </p:xfrm>
        <a:graphic>
          <a:graphicData uri="http://schemas.openxmlformats.org/drawingml/2006/table">
            <a:tbl>
              <a:tblPr firstRow="1" bandRow="1">
                <a:tableStyleId>{5C22544A-7EE6-4342-B048-85BDC9FD1C3A}</a:tableStyleId>
              </a:tblPr>
              <a:tblGrid>
                <a:gridCol w="1276712">
                  <a:extLst>
                    <a:ext uri="{9D8B030D-6E8A-4147-A177-3AD203B41FA5}">
                      <a16:colId xmlns:a16="http://schemas.microsoft.com/office/drawing/2014/main" val="20000"/>
                    </a:ext>
                  </a:extLst>
                </a:gridCol>
                <a:gridCol w="3640112">
                  <a:extLst>
                    <a:ext uri="{9D8B030D-6E8A-4147-A177-3AD203B41FA5}">
                      <a16:colId xmlns:a16="http://schemas.microsoft.com/office/drawing/2014/main" val="20001"/>
                    </a:ext>
                  </a:extLst>
                </a:gridCol>
                <a:gridCol w="3953487">
                  <a:extLst>
                    <a:ext uri="{9D8B030D-6E8A-4147-A177-3AD203B41FA5}">
                      <a16:colId xmlns:a16="http://schemas.microsoft.com/office/drawing/2014/main" val="20003"/>
                    </a:ext>
                  </a:extLst>
                </a:gridCol>
              </a:tblGrid>
              <a:tr h="455663">
                <a:tc>
                  <a:txBody>
                    <a:bodyPr/>
                    <a:lstStyle/>
                    <a:p>
                      <a:pPr algn="dist"/>
                      <a:r>
                        <a:rPr kumimoji="1" lang="ja-JP" altLang="en-US" sz="1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事業名</a:t>
                      </a:r>
                      <a:endParaRPr kumimoji="1" lang="en-US" altLang="ja-JP" sz="1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gridSpan="2">
                  <a:txBody>
                    <a:bodyPr/>
                    <a:lstStyle/>
                    <a:p>
                      <a:pPr marL="96520" indent="0"/>
                      <a:r>
                        <a:rPr kumimoji="1" lang="zh-TW" altLang="en-US" sz="1800" b="1" baseline="0" dirty="0">
                          <a:solidFill>
                            <a:schemeClr val="tx1"/>
                          </a:solidFill>
                          <a:latin typeface="Meiryo UI"/>
                          <a:ea typeface="Meiryo UI"/>
                          <a:cs typeface="Meiryo UI" panose="020B0604030504040204" pitchFamily="50" charset="-128"/>
                        </a:rPr>
                        <a:t>大阪</a:t>
                      </a:r>
                      <a:r>
                        <a:rPr kumimoji="1" lang="ja-JP" altLang="en-US" sz="1800" b="1" baseline="0" dirty="0">
                          <a:solidFill>
                            <a:schemeClr val="tx1"/>
                          </a:solidFill>
                          <a:latin typeface="Meiryo UI"/>
                          <a:ea typeface="Meiryo UI"/>
                          <a:cs typeface="Meiryo UI" panose="020B0604030504040204" pitchFamily="50" charset="-128"/>
                        </a:rPr>
                        <a:t>府</a:t>
                      </a:r>
                      <a:r>
                        <a:rPr kumimoji="1" lang="zh-TW" altLang="en-US" sz="1800" b="1" baseline="0" dirty="0">
                          <a:solidFill>
                            <a:schemeClr val="tx1"/>
                          </a:solidFill>
                          <a:latin typeface="Meiryo UI"/>
                          <a:ea typeface="Meiryo UI"/>
                          <a:cs typeface="Meiryo UI" panose="020B0604030504040204" pitchFamily="50" charset="-128"/>
                        </a:rPr>
                        <a:t>西大阪治水事務所ＥＳＣＯ事業</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55663">
                <a:tc>
                  <a:txBody>
                    <a:bodyPr/>
                    <a:lstStyle/>
                    <a:p>
                      <a:pPr algn="dist"/>
                      <a:r>
                        <a:rPr kumimoji="1"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契約者名</a:t>
                      </a:r>
                      <a:endParaRPr kumimoji="1"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gridSpan="2">
                  <a:txBody>
                    <a:bodyPr/>
                    <a:lstStyle/>
                    <a:p>
                      <a:r>
                        <a:rPr lang="ja-JP" altLang="en-US" baseline="0" dirty="0">
                          <a:solidFill>
                            <a:schemeClr val="tx1"/>
                          </a:solidFill>
                          <a:latin typeface="Meiryo UI"/>
                          <a:ea typeface="Meiryo UI"/>
                          <a:cs typeface="Meiryo UI" panose="020B0604030504040204" pitchFamily="50" charset="-128"/>
                        </a:rPr>
                        <a:t> 東芝エレベータ株式会社関西支社</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24520">
                <a:tc>
                  <a:txBody>
                    <a:bodyPr/>
                    <a:lstStyle/>
                    <a:p>
                      <a:pPr algn="dist"/>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契約期間</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gridSpan="2">
                  <a:txBody>
                    <a:bodyPr/>
                    <a:lstStyle/>
                    <a:p>
                      <a:r>
                        <a:rPr lang="ja-JP" altLang="en-US" dirty="0">
                          <a:solidFill>
                            <a:schemeClr val="tx1"/>
                          </a:solidFill>
                          <a:latin typeface="Meiryo UI"/>
                          <a:ea typeface="Meiryo UI"/>
                          <a:cs typeface="Meiryo UI" panose="020B0604030504040204" pitchFamily="50" charset="-128"/>
                        </a:rPr>
                        <a:t> 令和７年４月</a:t>
                      </a:r>
                      <a:r>
                        <a:rPr lang="en-US" altLang="ja-JP" dirty="0">
                          <a:solidFill>
                            <a:schemeClr val="tx1"/>
                          </a:solidFill>
                          <a:latin typeface="Meiryo UI"/>
                          <a:ea typeface="Meiryo UI"/>
                          <a:cs typeface="Meiryo UI" panose="020B0604030504040204" pitchFamily="50" charset="-128"/>
                        </a:rPr>
                        <a:t>28</a:t>
                      </a:r>
                      <a:r>
                        <a:rPr lang="ja-JP" altLang="en-US" dirty="0">
                          <a:solidFill>
                            <a:schemeClr val="tx1"/>
                          </a:solidFill>
                          <a:latin typeface="Meiryo UI"/>
                          <a:ea typeface="Meiryo UI"/>
                          <a:cs typeface="Meiryo UI" panose="020B0604030504040204" pitchFamily="50" charset="-128"/>
                        </a:rPr>
                        <a:t>日～令和</a:t>
                      </a:r>
                      <a:r>
                        <a:rPr lang="en-US" altLang="ja-JP" dirty="0">
                          <a:solidFill>
                            <a:schemeClr val="tx1"/>
                          </a:solidFill>
                          <a:latin typeface="Meiryo UI"/>
                          <a:ea typeface="Meiryo UI"/>
                          <a:cs typeface="Meiryo UI" panose="020B0604030504040204" pitchFamily="50" charset="-128"/>
                        </a:rPr>
                        <a:t>11</a:t>
                      </a:r>
                      <a:r>
                        <a:rPr lang="ja-JP" altLang="en-US" dirty="0">
                          <a:solidFill>
                            <a:schemeClr val="tx1"/>
                          </a:solidFill>
                          <a:latin typeface="Meiryo UI"/>
                          <a:ea typeface="Meiryo UI"/>
                          <a:cs typeface="Meiryo UI" panose="020B0604030504040204" pitchFamily="50" charset="-128"/>
                        </a:rPr>
                        <a:t>年３月</a:t>
                      </a:r>
                      <a:r>
                        <a:rPr lang="en-US" altLang="ja-JP" dirty="0">
                          <a:solidFill>
                            <a:schemeClr val="tx1"/>
                          </a:solidFill>
                          <a:latin typeface="Meiryo UI"/>
                          <a:ea typeface="Meiryo UI"/>
                          <a:cs typeface="Meiryo UI" panose="020B0604030504040204" pitchFamily="50" charset="-128"/>
                        </a:rPr>
                        <a:t>31</a:t>
                      </a:r>
                      <a:r>
                        <a:rPr lang="ja-JP" altLang="en-US" dirty="0">
                          <a:solidFill>
                            <a:schemeClr val="tx1"/>
                          </a:solidFill>
                          <a:latin typeface="Meiryo UI"/>
                          <a:ea typeface="Meiryo UI"/>
                          <a:cs typeface="Meiryo UI" panose="020B0604030504040204" pitchFamily="50" charset="-128"/>
                        </a:rPr>
                        <a:t>日</a:t>
                      </a:r>
                    </a:p>
                    <a:p>
                      <a:r>
                        <a:rPr lang="ja-JP" altLang="en-US" dirty="0">
                          <a:solidFill>
                            <a:schemeClr val="tx1"/>
                          </a:solidFill>
                          <a:latin typeface="Meiryo UI"/>
                          <a:ea typeface="Meiryo UI"/>
                          <a:cs typeface="Meiryo UI" panose="020B0604030504040204" pitchFamily="50" charset="-128"/>
                        </a:rPr>
                        <a:t> </a:t>
                      </a:r>
                      <a:r>
                        <a:rPr lang="en-US" altLang="ja-JP" dirty="0">
                          <a:solidFill>
                            <a:schemeClr val="tx1"/>
                          </a:solidFill>
                          <a:latin typeface="Meiryo UI"/>
                          <a:ea typeface="Meiryo UI"/>
                          <a:cs typeface="Meiryo UI" panose="020B0604030504040204" pitchFamily="50" charset="-128"/>
                        </a:rPr>
                        <a:t>ESCO</a:t>
                      </a:r>
                      <a:r>
                        <a:rPr lang="ja-JP" altLang="en-US" dirty="0">
                          <a:solidFill>
                            <a:schemeClr val="tx1"/>
                          </a:solidFill>
                          <a:latin typeface="Meiryo UI"/>
                          <a:ea typeface="Meiryo UI"/>
                          <a:cs typeface="Meiryo UI" panose="020B0604030504040204" pitchFamily="50" charset="-128"/>
                        </a:rPr>
                        <a:t>サービス期間は 令和８年</a:t>
                      </a:r>
                      <a:r>
                        <a:rPr lang="en-US" altLang="ja-JP" dirty="0">
                          <a:solidFill>
                            <a:schemeClr val="tx1"/>
                          </a:solidFill>
                          <a:latin typeface="Meiryo UI"/>
                          <a:ea typeface="Meiryo UI"/>
                          <a:cs typeface="Meiryo UI" panose="020B0604030504040204" pitchFamily="50" charset="-128"/>
                        </a:rPr>
                        <a:t>4</a:t>
                      </a:r>
                      <a:r>
                        <a:rPr lang="ja-JP" altLang="en-US" dirty="0">
                          <a:solidFill>
                            <a:schemeClr val="tx1"/>
                          </a:solidFill>
                          <a:latin typeface="Meiryo UI"/>
                          <a:ea typeface="Meiryo UI"/>
                          <a:cs typeface="Meiryo UI" panose="020B0604030504040204" pitchFamily="50" charset="-128"/>
                        </a:rPr>
                        <a:t>月</a:t>
                      </a:r>
                      <a:r>
                        <a:rPr lang="en-US" altLang="ja-JP" dirty="0">
                          <a:solidFill>
                            <a:schemeClr val="tx1"/>
                          </a:solidFill>
                          <a:latin typeface="Meiryo UI"/>
                          <a:ea typeface="Meiryo UI"/>
                          <a:cs typeface="Meiryo UI" panose="020B0604030504040204" pitchFamily="50" charset="-128"/>
                        </a:rPr>
                        <a:t>1</a:t>
                      </a:r>
                      <a:r>
                        <a:rPr lang="ja-JP" altLang="en-US" dirty="0">
                          <a:solidFill>
                            <a:schemeClr val="tx1"/>
                          </a:solidFill>
                          <a:latin typeface="Meiryo UI"/>
                          <a:ea typeface="Meiryo UI"/>
                          <a:cs typeface="Meiryo UI" panose="020B0604030504040204" pitchFamily="50" charset="-128"/>
                        </a:rPr>
                        <a:t>日 ～ 令和</a:t>
                      </a:r>
                      <a:r>
                        <a:rPr lang="en-US" altLang="ja-JP" dirty="0">
                          <a:solidFill>
                            <a:schemeClr val="tx1"/>
                          </a:solidFill>
                          <a:latin typeface="Meiryo UI"/>
                          <a:ea typeface="Meiryo UI"/>
                          <a:cs typeface="Meiryo UI" panose="020B0604030504040204" pitchFamily="50" charset="-128"/>
                        </a:rPr>
                        <a:t>11</a:t>
                      </a:r>
                      <a:r>
                        <a:rPr lang="ja-JP" altLang="en-US" dirty="0">
                          <a:solidFill>
                            <a:schemeClr val="tx1"/>
                          </a:solidFill>
                          <a:latin typeface="Meiryo UI"/>
                          <a:ea typeface="Meiryo UI"/>
                          <a:cs typeface="Meiryo UI" panose="020B0604030504040204" pitchFamily="50" charset="-128"/>
                        </a:rPr>
                        <a:t>年</a:t>
                      </a:r>
                      <a:r>
                        <a:rPr lang="en-US" altLang="ja-JP" dirty="0">
                          <a:solidFill>
                            <a:schemeClr val="tx1"/>
                          </a:solidFill>
                          <a:latin typeface="Meiryo UI"/>
                          <a:ea typeface="Meiryo UI"/>
                          <a:cs typeface="Meiryo UI" panose="020B0604030504040204" pitchFamily="50" charset="-128"/>
                        </a:rPr>
                        <a:t>3</a:t>
                      </a:r>
                      <a:r>
                        <a:rPr lang="ja-JP" altLang="en-US" dirty="0">
                          <a:solidFill>
                            <a:schemeClr val="tx1"/>
                          </a:solidFill>
                          <a:latin typeface="Meiryo UI"/>
                          <a:ea typeface="Meiryo UI"/>
                          <a:cs typeface="Meiryo UI" panose="020B0604030504040204" pitchFamily="50" charset="-128"/>
                        </a:rPr>
                        <a:t>月</a:t>
                      </a:r>
                      <a:r>
                        <a:rPr lang="en-US" altLang="ja-JP" dirty="0">
                          <a:solidFill>
                            <a:schemeClr val="tx1"/>
                          </a:solidFill>
                          <a:latin typeface="Meiryo UI"/>
                          <a:ea typeface="Meiryo UI"/>
                          <a:cs typeface="Meiryo UI" panose="020B0604030504040204" pitchFamily="50" charset="-128"/>
                        </a:rPr>
                        <a:t>31</a:t>
                      </a:r>
                      <a:r>
                        <a:rPr lang="ja-JP" altLang="en-US" dirty="0">
                          <a:solidFill>
                            <a:schemeClr val="tx1"/>
                          </a:solidFill>
                          <a:latin typeface="Meiryo UI"/>
                          <a:ea typeface="Meiryo UI"/>
                          <a:cs typeface="Meiryo UI" panose="020B0604030504040204" pitchFamily="50" charset="-128"/>
                        </a:rPr>
                        <a:t>日（３年間）</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16616">
                <a:tc>
                  <a:txBody>
                    <a:bodyPr/>
                    <a:lstStyle/>
                    <a:p>
                      <a:pPr algn="dist"/>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契約方式</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gridSpan="2">
                  <a:txBody>
                    <a:bodyPr/>
                    <a:lstStyle/>
                    <a:p>
                      <a:r>
                        <a:rPr kumimoji="1" lang="ja-JP" altLang="en-US"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ギャランティード・セイビングス契約（設備更新型）</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extLst>
                  <a:ext uri="{0D108BD9-81ED-4DB2-BD59-A6C34878D82A}">
                    <a16:rowId xmlns:a16="http://schemas.microsoft.com/office/drawing/2014/main" val="10003"/>
                  </a:ext>
                </a:extLst>
              </a:tr>
              <a:tr h="3200969">
                <a:tc>
                  <a:txBody>
                    <a:bodyPr/>
                    <a:lstStyle/>
                    <a:p>
                      <a:pPr algn="dist"/>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主な省エネ</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dist"/>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改修内容</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gridSpan="2">
                  <a:txBody>
                    <a:bodyPr/>
                    <a:lstStyle/>
                    <a:p>
                      <a:r>
                        <a:rPr lang="ja-JP" altLang="en-US" sz="1800" baseline="0" dirty="0">
                          <a:solidFill>
                            <a:schemeClr val="tx1"/>
                          </a:solidFill>
                          <a:latin typeface="Meiryo UI"/>
                          <a:ea typeface="Meiryo UI"/>
                          <a:cs typeface="Meiryo UI" panose="020B0604030504040204" pitchFamily="50" charset="-128"/>
                        </a:rPr>
                        <a:t> ・</a:t>
                      </a:r>
                      <a:r>
                        <a:rPr lang="en-US" altLang="ja-JP" sz="1800" baseline="0" dirty="0">
                          <a:solidFill>
                            <a:schemeClr val="tx1"/>
                          </a:solidFill>
                          <a:latin typeface="Meiryo UI"/>
                          <a:ea typeface="Meiryo UI"/>
                          <a:cs typeface="Meiryo UI" panose="020B0604030504040204" pitchFamily="50" charset="-128"/>
                        </a:rPr>
                        <a:t>BEI 0.5</a:t>
                      </a:r>
                      <a:r>
                        <a:rPr lang="ja-JP" altLang="en-US" sz="1800" baseline="0" dirty="0">
                          <a:solidFill>
                            <a:schemeClr val="tx1"/>
                          </a:solidFill>
                          <a:latin typeface="Meiryo UI"/>
                          <a:ea typeface="Meiryo UI"/>
                          <a:cs typeface="Meiryo UI" panose="020B0604030504040204" pitchFamily="50" charset="-128"/>
                        </a:rPr>
                        <a:t>以下での</a:t>
                      </a:r>
                      <a:r>
                        <a:rPr lang="en-US" altLang="ja-JP" sz="1800" baseline="0" dirty="0">
                          <a:solidFill>
                            <a:schemeClr val="tx1"/>
                          </a:solidFill>
                          <a:latin typeface="Meiryo UI"/>
                          <a:ea typeface="Meiryo UI"/>
                          <a:cs typeface="Meiryo UI" panose="020B0604030504040204" pitchFamily="50" charset="-128"/>
                        </a:rPr>
                        <a:t>ZEB</a:t>
                      </a:r>
                      <a:r>
                        <a:rPr lang="ja-JP" altLang="en-US" sz="1800" baseline="0" dirty="0">
                          <a:solidFill>
                            <a:schemeClr val="tx1"/>
                          </a:solidFill>
                          <a:latin typeface="Meiryo UI"/>
                          <a:ea typeface="Meiryo UI"/>
                          <a:cs typeface="Meiryo UI" panose="020B0604030504040204" pitchFamily="50" charset="-128"/>
                        </a:rPr>
                        <a:t>基準達成（</a:t>
                      </a:r>
                      <a:r>
                        <a:rPr lang="en-US" altLang="ja-JP" sz="1800" b="1" baseline="0" dirty="0">
                          <a:solidFill>
                            <a:srgbClr val="FF0000"/>
                          </a:solidFill>
                          <a:latin typeface="Meiryo UI"/>
                          <a:ea typeface="Meiryo UI"/>
                          <a:cs typeface="Meiryo UI" panose="020B0604030504040204" pitchFamily="50" charset="-128"/>
                        </a:rPr>
                        <a:t>BEI 0.45</a:t>
                      </a:r>
                      <a:r>
                        <a:rPr lang="ja-JP" altLang="en-US" sz="1800" b="1" baseline="0" dirty="0">
                          <a:solidFill>
                            <a:srgbClr val="FF0000"/>
                          </a:solidFill>
                          <a:latin typeface="Meiryo UI"/>
                          <a:ea typeface="Meiryo UI"/>
                          <a:cs typeface="Meiryo UI" panose="020B0604030504040204" pitchFamily="50" charset="-128"/>
                        </a:rPr>
                        <a:t>：</a:t>
                      </a:r>
                      <a:r>
                        <a:rPr lang="en-US" altLang="ja-JP" sz="1800" b="1" baseline="0" dirty="0">
                          <a:solidFill>
                            <a:srgbClr val="FF0000"/>
                          </a:solidFill>
                          <a:latin typeface="Meiryo UI"/>
                          <a:ea typeface="Meiryo UI"/>
                          <a:cs typeface="Meiryo UI" panose="020B0604030504040204" pitchFamily="50" charset="-128"/>
                        </a:rPr>
                        <a:t>ZEB Ready</a:t>
                      </a:r>
                      <a:r>
                        <a:rPr lang="ja-JP" altLang="en-US" sz="1800" b="1" baseline="0" dirty="0">
                          <a:solidFill>
                            <a:srgbClr val="FF0000"/>
                          </a:solidFill>
                          <a:latin typeface="Meiryo UI"/>
                          <a:ea typeface="Meiryo UI"/>
                          <a:cs typeface="Meiryo UI" panose="020B0604030504040204" pitchFamily="50" charset="-128"/>
                        </a:rPr>
                        <a:t>相当</a:t>
                      </a:r>
                      <a:r>
                        <a:rPr lang="ja-JP" altLang="en-US" sz="1800" baseline="0" dirty="0">
                          <a:solidFill>
                            <a:schemeClr val="tx1"/>
                          </a:solidFill>
                          <a:latin typeface="Meiryo UI"/>
                          <a:ea typeface="Meiryo UI"/>
                          <a:cs typeface="Meiryo UI" panose="020B0604030504040204" pitchFamily="50" charset="-128"/>
                        </a:rPr>
                        <a:t>）</a:t>
                      </a:r>
                      <a:endParaRPr lang="en-US" altLang="ja-JP" sz="1800" baseline="0" dirty="0">
                        <a:solidFill>
                          <a:schemeClr val="tx1"/>
                        </a:solidFill>
                        <a:latin typeface="Meiryo UI"/>
                        <a:ea typeface="Meiryo UI"/>
                        <a:cs typeface="Meiryo UI" panose="020B0604030504040204" pitchFamily="50" charset="-128"/>
                      </a:endParaRPr>
                    </a:p>
                    <a:p>
                      <a:endParaRPr lang="ja-JP" altLang="en-US" sz="800" baseline="0" dirty="0">
                        <a:solidFill>
                          <a:schemeClr val="tx1"/>
                        </a:solidFill>
                        <a:latin typeface="Meiryo UI"/>
                        <a:ea typeface="Meiryo UI"/>
                        <a:cs typeface="Meiryo UI" panose="020B0604030504040204" pitchFamily="50" charset="-128"/>
                      </a:endParaRPr>
                    </a:p>
                    <a:p>
                      <a:r>
                        <a:rPr lang="ja-JP" altLang="en-US" sz="1800" baseline="0" dirty="0">
                          <a:solidFill>
                            <a:schemeClr val="tx1"/>
                          </a:solidFill>
                          <a:latin typeface="Meiryo UI"/>
                          <a:ea typeface="Meiryo UI"/>
                          <a:cs typeface="Meiryo UI" panose="020B0604030504040204" pitchFamily="50" charset="-128"/>
                        </a:rPr>
                        <a:t> ・</a:t>
                      </a:r>
                      <a:r>
                        <a:rPr lang="ja-JP" altLang="en-US" sz="1800" u="none" baseline="0" dirty="0">
                          <a:solidFill>
                            <a:schemeClr val="tx1"/>
                          </a:solidFill>
                          <a:latin typeface="Meiryo UI"/>
                          <a:ea typeface="Meiryo UI"/>
                          <a:cs typeface="Meiryo UI" panose="020B0604030504040204" pitchFamily="50" charset="-128"/>
                        </a:rPr>
                        <a:t>サーバールームの空調系統変更による</a:t>
                      </a:r>
                      <a:r>
                        <a:rPr lang="en-US" altLang="ja-JP" sz="1800" b="1" u="none" baseline="0" dirty="0">
                          <a:solidFill>
                            <a:schemeClr val="tx1"/>
                          </a:solidFill>
                          <a:latin typeface="Meiryo UI"/>
                          <a:ea typeface="Meiryo UI"/>
                          <a:cs typeface="Meiryo UI" panose="020B0604030504040204" pitchFamily="50" charset="-128"/>
                        </a:rPr>
                        <a:t>BCP</a:t>
                      </a:r>
                      <a:r>
                        <a:rPr lang="ja-JP" altLang="en-US" sz="1800" b="1" u="none" baseline="0" dirty="0">
                          <a:solidFill>
                            <a:schemeClr val="tx1"/>
                          </a:solidFill>
                          <a:latin typeface="Meiryo UI"/>
                          <a:ea typeface="Meiryo UI"/>
                          <a:cs typeface="Meiryo UI" panose="020B0604030504040204" pitchFamily="50" charset="-128"/>
                        </a:rPr>
                        <a:t>対策</a:t>
                      </a:r>
                      <a:endParaRPr lang="en-US" altLang="ja-JP" sz="1800" b="1" u="none" baseline="0" dirty="0">
                        <a:solidFill>
                          <a:schemeClr val="tx1"/>
                        </a:solidFill>
                        <a:latin typeface="Meiryo UI"/>
                        <a:ea typeface="Meiryo UI"/>
                        <a:cs typeface="Meiryo UI" panose="020B0604030504040204" pitchFamily="50" charset="-128"/>
                      </a:endParaRPr>
                    </a:p>
                    <a:p>
                      <a:endParaRPr lang="ja-JP" altLang="en-US" sz="800" baseline="0" dirty="0">
                        <a:solidFill>
                          <a:schemeClr val="tx1"/>
                        </a:solidFill>
                        <a:latin typeface="Meiryo UI"/>
                        <a:ea typeface="Meiryo UI"/>
                        <a:cs typeface="Meiryo UI" panose="020B0604030504040204" pitchFamily="50" charset="-128"/>
                      </a:endParaRPr>
                    </a:p>
                    <a:p>
                      <a:r>
                        <a:rPr lang="ja-JP" altLang="en-US" sz="1800" baseline="0" dirty="0">
                          <a:solidFill>
                            <a:schemeClr val="tx1"/>
                          </a:solidFill>
                          <a:latin typeface="Meiryo UI"/>
                          <a:ea typeface="Meiryo UI"/>
                          <a:cs typeface="Meiryo UI" panose="020B0604030504040204" pitchFamily="50" charset="-128"/>
                        </a:rPr>
                        <a:t> ・照明の</a:t>
                      </a:r>
                      <a:r>
                        <a:rPr lang="en-US" altLang="ja-JP" sz="1800" baseline="0" dirty="0">
                          <a:solidFill>
                            <a:schemeClr val="tx1"/>
                          </a:solidFill>
                          <a:latin typeface="Meiryo UI"/>
                          <a:ea typeface="Meiryo UI"/>
                          <a:cs typeface="Meiryo UI" panose="020B0604030504040204" pitchFamily="50" charset="-128"/>
                        </a:rPr>
                        <a:t>LED</a:t>
                      </a:r>
                      <a:r>
                        <a:rPr lang="ja-JP" altLang="en-US" sz="1800" baseline="0" dirty="0">
                          <a:solidFill>
                            <a:schemeClr val="tx1"/>
                          </a:solidFill>
                          <a:latin typeface="Meiryo UI"/>
                          <a:ea typeface="Meiryo UI"/>
                          <a:cs typeface="Meiryo UI" panose="020B0604030504040204" pitchFamily="50" charset="-128"/>
                        </a:rPr>
                        <a:t>化</a:t>
                      </a:r>
                      <a:endParaRPr lang="en-US" altLang="ja-JP" sz="1800" baseline="0" dirty="0">
                        <a:solidFill>
                          <a:schemeClr val="tx1"/>
                        </a:solidFill>
                        <a:latin typeface="Meiryo UI"/>
                        <a:ea typeface="Meiryo UI"/>
                        <a:cs typeface="Meiryo UI" panose="020B0604030504040204" pitchFamily="50" charset="-128"/>
                      </a:endParaRPr>
                    </a:p>
                    <a:p>
                      <a:endParaRPr lang="ja-JP" altLang="en-US" sz="800" baseline="0" dirty="0">
                        <a:solidFill>
                          <a:schemeClr val="tx1"/>
                        </a:solidFill>
                        <a:latin typeface="Meiryo UI"/>
                        <a:ea typeface="Meiryo UI"/>
                        <a:cs typeface="Meiryo UI" panose="020B0604030504040204" pitchFamily="50" charset="-128"/>
                      </a:endParaRPr>
                    </a:p>
                    <a:p>
                      <a:r>
                        <a:rPr lang="ja-JP" altLang="en-US" sz="1800" baseline="0" dirty="0">
                          <a:solidFill>
                            <a:schemeClr val="tx1"/>
                          </a:solidFill>
                          <a:latin typeface="Meiryo UI"/>
                          <a:ea typeface="Meiryo UI"/>
                          <a:cs typeface="Meiryo UI" panose="020B0604030504040204" pitchFamily="50" charset="-128"/>
                        </a:rPr>
                        <a:t> ・高効率空調の採用</a:t>
                      </a:r>
                      <a:endParaRPr lang="en-US" altLang="ja-JP" sz="1800" baseline="0" dirty="0">
                        <a:solidFill>
                          <a:schemeClr val="tx1"/>
                        </a:solidFill>
                        <a:latin typeface="Meiryo UI"/>
                        <a:ea typeface="Meiryo UI"/>
                        <a:cs typeface="Meiryo UI" panose="020B0604030504040204" pitchFamily="50" charset="-128"/>
                      </a:endParaRPr>
                    </a:p>
                    <a:p>
                      <a:endParaRPr lang="ja-JP" altLang="en-US" sz="800" baseline="0" dirty="0">
                        <a:solidFill>
                          <a:schemeClr val="tx1"/>
                        </a:solidFill>
                        <a:latin typeface="Meiryo UI"/>
                        <a:ea typeface="Meiryo UI"/>
                        <a:cs typeface="Meiryo UI" panose="020B0604030504040204" pitchFamily="50" charset="-128"/>
                      </a:endParaRPr>
                    </a:p>
                    <a:p>
                      <a:r>
                        <a:rPr lang="ja-JP" altLang="en-US" sz="1800" baseline="0" dirty="0">
                          <a:solidFill>
                            <a:schemeClr val="tx1"/>
                          </a:solidFill>
                          <a:latin typeface="Meiryo UI"/>
                          <a:ea typeface="Meiryo UI"/>
                          <a:cs typeface="Meiryo UI" panose="020B0604030504040204" pitchFamily="50" charset="-128"/>
                        </a:rPr>
                        <a:t> ・全熱交換機の更新</a:t>
                      </a:r>
                      <a:endParaRPr lang="en-US" altLang="ja-JP" sz="1800" baseline="0" dirty="0">
                        <a:solidFill>
                          <a:schemeClr val="tx1"/>
                        </a:solidFill>
                        <a:latin typeface="Meiryo UI"/>
                        <a:ea typeface="Meiryo UI"/>
                        <a:cs typeface="Meiryo UI" panose="020B0604030504040204" pitchFamily="50" charset="-128"/>
                      </a:endParaRPr>
                    </a:p>
                    <a:p>
                      <a:endParaRPr lang="en-US" altLang="ja-JP" sz="800" baseline="0" dirty="0">
                        <a:solidFill>
                          <a:schemeClr val="tx1"/>
                        </a:solidFill>
                        <a:latin typeface="Meiryo UI"/>
                        <a:ea typeface="Meiryo UI"/>
                        <a:cs typeface="Meiryo UI" panose="020B0604030504040204" pitchFamily="50" charset="-128"/>
                      </a:endParaRPr>
                    </a:p>
                    <a:p>
                      <a:r>
                        <a:rPr lang="ja-JP" altLang="en-US" sz="1800" baseline="0" dirty="0">
                          <a:solidFill>
                            <a:schemeClr val="tx1"/>
                          </a:solidFill>
                          <a:latin typeface="Meiryo UI"/>
                          <a:ea typeface="Meiryo UI"/>
                          <a:cs typeface="Meiryo UI" panose="020B0604030504040204" pitchFamily="50" charset="-128"/>
                        </a:rPr>
                        <a:t> ・給排気ファンインバータ化</a:t>
                      </a:r>
                      <a:endParaRPr lang="en-US" altLang="ja-JP" sz="1800" baseline="0" dirty="0">
                        <a:solidFill>
                          <a:schemeClr val="tx1"/>
                        </a:solidFill>
                        <a:latin typeface="Meiryo UI"/>
                        <a:ea typeface="Meiryo UI"/>
                        <a:cs typeface="Meiryo UI" panose="020B0604030504040204" pitchFamily="50" charset="-128"/>
                      </a:endParaRPr>
                    </a:p>
                    <a:p>
                      <a:endParaRPr lang="en-US" altLang="ja-JP" sz="800" baseline="0" dirty="0">
                        <a:solidFill>
                          <a:schemeClr val="tx1"/>
                        </a:solidFill>
                        <a:latin typeface="Meiryo UI"/>
                        <a:ea typeface="Meiryo UI"/>
                        <a:cs typeface="Meiryo UI" panose="020B0604030504040204" pitchFamily="50" charset="-128"/>
                      </a:endParaRPr>
                    </a:p>
                    <a:p>
                      <a:r>
                        <a:rPr lang="ja-JP" altLang="en-US" sz="1800" baseline="0" dirty="0">
                          <a:solidFill>
                            <a:schemeClr val="tx1"/>
                          </a:solidFill>
                          <a:latin typeface="Meiryo UI"/>
                          <a:ea typeface="Meiryo UI"/>
                          <a:cs typeface="Meiryo UI" panose="020B0604030504040204" pitchFamily="50" charset="-128"/>
                        </a:rPr>
                        <a:t> ・</a:t>
                      </a:r>
                      <a:r>
                        <a:rPr lang="en-US" altLang="ja-JP" sz="1800" baseline="0" dirty="0">
                          <a:solidFill>
                            <a:schemeClr val="tx1"/>
                          </a:solidFill>
                          <a:latin typeface="Meiryo UI"/>
                          <a:ea typeface="Meiryo UI"/>
                          <a:cs typeface="Meiryo UI" panose="020B0604030504040204" pitchFamily="50" charset="-128"/>
                        </a:rPr>
                        <a:t>BEMS</a:t>
                      </a:r>
                      <a:r>
                        <a:rPr lang="ja-JP" altLang="en-US" sz="1800" baseline="0" dirty="0">
                          <a:solidFill>
                            <a:schemeClr val="tx1"/>
                          </a:solidFill>
                          <a:latin typeface="Meiryo UI"/>
                          <a:ea typeface="Meiryo UI"/>
                          <a:cs typeface="Meiryo UI" panose="020B0604030504040204" pitchFamily="50" charset="-128"/>
                        </a:rPr>
                        <a:t>導入</a:t>
                      </a:r>
                      <a:endParaRPr lang="en-US" altLang="ja-JP" sz="1800" baseline="0" dirty="0">
                        <a:solidFill>
                          <a:schemeClr val="tx1"/>
                        </a:solidFill>
                        <a:latin typeface="Meiryo UI"/>
                        <a:ea typeface="Meiryo UI"/>
                        <a:cs typeface="Meiryo UI" panose="020B0604030504040204" pitchFamily="50" charset="-128"/>
                      </a:endParaRPr>
                    </a:p>
                    <a:p>
                      <a:endParaRPr lang="en-US" altLang="ja-JP" sz="1800" baseline="0" dirty="0">
                        <a:solidFill>
                          <a:schemeClr val="tx1"/>
                        </a:solidFill>
                        <a:latin typeface="Meiryo UI"/>
                        <a:ea typeface="Meiryo UI"/>
                        <a:cs typeface="Meiryo UI" panose="020B0604030504040204" pitchFamily="50" charset="-128"/>
                      </a:endParaRPr>
                    </a:p>
                  </a:txBody>
                  <a:tcPr marT="90000" marB="90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en-US" altLang="ja-JP" sz="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90000" marB="90000">
                    <a:lnL w="12700" cap="flat" cmpd="sng" algn="ctr">
                      <a:solidFill>
                        <a:schemeClr val="bg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57926">
                <a:tc>
                  <a:txBody>
                    <a:bodyPr/>
                    <a:lstStyle/>
                    <a:p>
                      <a:pPr algn="dist"/>
                      <a:r>
                        <a:rPr kumimoji="1"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導入効果</a:t>
                      </a:r>
                      <a:endParaRPr kumimoji="1"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r>
                        <a:rPr lang="ja-JP" altLang="en-US" sz="1800" baseline="0" dirty="0">
                          <a:solidFill>
                            <a:schemeClr val="tx1"/>
                          </a:solidFill>
                          <a:latin typeface="Meiryo UI"/>
                          <a:ea typeface="Meiryo UI"/>
                          <a:cs typeface="Meiryo UI" panose="020B0604030504040204" pitchFamily="50" charset="-128"/>
                        </a:rPr>
                        <a:t> 省エネルギー率：</a:t>
                      </a:r>
                      <a:r>
                        <a:rPr lang="en-US" altLang="ja-JP" sz="1800" baseline="0" dirty="0">
                          <a:solidFill>
                            <a:schemeClr val="tx1"/>
                          </a:solidFill>
                          <a:latin typeface="Meiryo UI"/>
                          <a:ea typeface="Meiryo UI"/>
                          <a:cs typeface="Meiryo UI" panose="020B0604030504040204" pitchFamily="50" charset="-128"/>
                        </a:rPr>
                        <a:t>9.0%</a:t>
                      </a:r>
                      <a:r>
                        <a:rPr lang="ja-JP" altLang="en-US" sz="1800" baseline="0" dirty="0">
                          <a:solidFill>
                            <a:schemeClr val="tx1"/>
                          </a:solidFill>
                          <a:latin typeface="Meiryo UI"/>
                          <a:ea typeface="Meiryo UI"/>
                          <a:cs typeface="Meiryo UI" panose="020B0604030504040204" pitchFamily="50" charset="-128"/>
                        </a:rPr>
                        <a:t>（計画値） </a:t>
                      </a:r>
                      <a:endParaRPr kumimoji="1"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R="0" marT="54000" marB="54000" anchor="ctr">
                    <a:lnL w="952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r>
                        <a:rPr lang="en-US" altLang="ja-JP" sz="1800" baseline="0" dirty="0">
                          <a:solidFill>
                            <a:schemeClr val="tx1"/>
                          </a:solidFill>
                          <a:latin typeface="Meiryo UI"/>
                          <a:ea typeface="Meiryo UI"/>
                          <a:cs typeface="Meiryo UI" panose="020B0604030504040204" pitchFamily="50" charset="-128"/>
                        </a:rPr>
                        <a:t>CO2 </a:t>
                      </a:r>
                      <a:r>
                        <a:rPr lang="ja-JP" altLang="en-US" sz="1800" baseline="0" dirty="0">
                          <a:solidFill>
                            <a:schemeClr val="tx1"/>
                          </a:solidFill>
                          <a:latin typeface="Meiryo UI"/>
                          <a:ea typeface="Meiryo UI"/>
                          <a:cs typeface="Meiryo UI" panose="020B0604030504040204" pitchFamily="50" charset="-128"/>
                        </a:rPr>
                        <a:t>削減率 ： </a:t>
                      </a:r>
                      <a:r>
                        <a:rPr lang="en-US" altLang="ja-JP" sz="1800" baseline="0" dirty="0">
                          <a:solidFill>
                            <a:schemeClr val="tx1"/>
                          </a:solidFill>
                          <a:latin typeface="Meiryo UI"/>
                          <a:ea typeface="Meiryo UI"/>
                          <a:cs typeface="Meiryo UI" panose="020B0604030504040204" pitchFamily="50" charset="-128"/>
                        </a:rPr>
                        <a:t>8.8</a:t>
                      </a:r>
                      <a:r>
                        <a:rPr lang="ja-JP" altLang="en-US" sz="1800" baseline="0" dirty="0">
                          <a:solidFill>
                            <a:schemeClr val="tx1"/>
                          </a:solidFill>
                          <a:latin typeface="Meiryo UI"/>
                          <a:ea typeface="Meiryo UI"/>
                          <a:cs typeface="Meiryo UI" panose="020B0604030504040204" pitchFamily="50" charset="-128"/>
                        </a:rPr>
                        <a:t>％（計画値） </a:t>
                      </a:r>
                      <a:r>
                        <a:rPr lang="en-US" altLang="ja-JP" sz="1400" baseline="0" dirty="0">
                          <a:solidFill>
                            <a:schemeClr val="tx1"/>
                          </a:solidFill>
                          <a:latin typeface="Meiryo UI"/>
                          <a:ea typeface="Meiryo UI"/>
                          <a:cs typeface="Meiryo UI" panose="020B0604030504040204" pitchFamily="50" charset="-128"/>
                        </a:rPr>
                        <a:t> </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54000" marB="54000" anchor="ctr">
                    <a:lnL w="12700" cap="flat" cmpd="sng" algn="ctr">
                      <a:solidFill>
                        <a:schemeClr val="bg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cxnSp>
        <p:nvCxnSpPr>
          <p:cNvPr id="27" name="直線コネクタ 26">
            <a:extLst>
              <a:ext uri="{FF2B5EF4-FFF2-40B4-BE49-F238E27FC236}">
                <a16:creationId xmlns:a16="http://schemas.microsoft.com/office/drawing/2014/main" id="{5BA9A22C-CAF7-4F93-80F8-5D5AECB4F34F}"/>
              </a:ext>
            </a:extLst>
          </p:cNvPr>
          <p:cNvCxnSpPr/>
          <p:nvPr/>
        </p:nvCxnSpPr>
        <p:spPr>
          <a:xfrm>
            <a:off x="113410" y="548680"/>
            <a:ext cx="8856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pic>
        <p:nvPicPr>
          <p:cNvPr id="28" name="図 27">
            <a:extLst>
              <a:ext uri="{FF2B5EF4-FFF2-40B4-BE49-F238E27FC236}">
                <a16:creationId xmlns:a16="http://schemas.microsoft.com/office/drawing/2014/main" id="{CD630DAE-3DC9-4E78-B5A1-C2637FE48B83}"/>
              </a:ext>
            </a:extLst>
          </p:cNvPr>
          <p:cNvPicPr>
            <a:picLocks noChangeAspect="1"/>
          </p:cNvPicPr>
          <p:nvPr/>
        </p:nvPicPr>
        <p:blipFill>
          <a:blip r:embed="rId2"/>
          <a:stretch>
            <a:fillRect/>
          </a:stretch>
        </p:blipFill>
        <p:spPr>
          <a:xfrm>
            <a:off x="4511094" y="3789040"/>
            <a:ext cx="4383404" cy="2249619"/>
          </a:xfrm>
          <a:prstGeom prst="rect">
            <a:avLst/>
          </a:prstGeom>
        </p:spPr>
      </p:pic>
    </p:spTree>
    <p:extLst>
      <p:ext uri="{BB962C8B-B14F-4D97-AF65-F5344CB8AC3E}">
        <p14:creationId xmlns:p14="http://schemas.microsoft.com/office/powerpoint/2010/main" val="12311659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アーバン">
  <a:themeElements>
    <a:clrScheme name="アース">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アーバン">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アーバン">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Urban</Template>
  <TotalTime>0</TotalTime>
  <Words>3685</Words>
  <Application>Microsoft Office PowerPoint</Application>
  <PresentationFormat>画面に合わせる (4:3)</PresentationFormat>
  <Paragraphs>757</Paragraphs>
  <Slides>24</Slides>
  <Notes>7</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24</vt:i4>
      </vt:variant>
    </vt:vector>
  </HeadingPairs>
  <TitlesOfParts>
    <vt:vector size="36" baseType="lpstr">
      <vt:lpstr>BIZ UDPゴシック</vt:lpstr>
      <vt:lpstr>Meiryo UI</vt:lpstr>
      <vt:lpstr>ＭＳ Ｐゴシック</vt:lpstr>
      <vt:lpstr>メイリオ</vt:lpstr>
      <vt:lpstr>游ゴシック</vt:lpstr>
      <vt:lpstr>Arial</vt:lpstr>
      <vt:lpstr>Calibri</vt:lpstr>
      <vt:lpstr>Century</vt:lpstr>
      <vt:lpstr>Georgia</vt:lpstr>
      <vt:lpstr>Trebuchet MS</vt:lpstr>
      <vt:lpstr>Wingdings 2</vt:lpstr>
      <vt:lpstr>アーバン</vt:lpstr>
      <vt:lpstr>新・大阪府ESCOアクションプラン成果報告 及び 第3期大阪府ESCOアクションプランについて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【提案募集スケジュール（予定）】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2026-05-20T08:29:43Z</dcterms:created>
  <dcterms:modified xsi:type="dcterms:W3CDTF">2026-05-20T08:29:46Z</dcterms:modified>
</cp:coreProperties>
</file>