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Lst>
  <p:notesMasterIdLst>
    <p:notesMasterId r:id="rId11"/>
  </p:notesMasterIdLst>
  <p:sldIdLst>
    <p:sldId id="478" r:id="rId3"/>
    <p:sldId id="479" r:id="rId4"/>
    <p:sldId id="473" r:id="rId5"/>
    <p:sldId id="474" r:id="rId6"/>
    <p:sldId id="461" r:id="rId7"/>
    <p:sldId id="480" r:id="rId8"/>
    <p:sldId id="433" r:id="rId9"/>
    <p:sldId id="477" r:id="rId10"/>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CCFFFF"/>
    <a:srgbClr val="99FF99"/>
    <a:srgbClr val="000066"/>
    <a:srgbClr val="0000CC"/>
    <a:srgbClr val="66CCFF"/>
    <a:srgbClr val="33CCFF"/>
    <a:srgbClr val="66FFFF"/>
    <a:srgbClr val="99FF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8561" autoAdjust="0"/>
  </p:normalViewPr>
  <p:slideViewPr>
    <p:cSldViewPr>
      <p:cViewPr>
        <p:scale>
          <a:sx n="75" d="100"/>
          <a:sy n="75" d="100"/>
        </p:scale>
        <p:origin x="-151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9E1ABCF3-2FD8-4C1A-A6BC-8D34DFA4D7C5}" type="datetimeFigureOut">
              <a:rPr lang="ja-JP" altLang="en-US"/>
              <a:pPr>
                <a:defRPr/>
              </a:pPr>
              <a:t>2017/6/15</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wrap="square" lIns="91433" tIns="45716" rIns="91433" bIns="45716"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BEC16C19-0E38-4C69-B684-AD636157C46C}" type="slidenum">
              <a:rPr lang="ja-JP" altLang="en-US"/>
              <a:pPr>
                <a:defRPr/>
              </a:pPr>
              <a:t>‹#›</a:t>
            </a:fld>
            <a:endParaRPr lang="ja-JP" altLang="en-US"/>
          </a:p>
        </p:txBody>
      </p:sp>
    </p:spTree>
    <p:extLst>
      <p:ext uri="{BB962C8B-B14F-4D97-AF65-F5344CB8AC3E}">
        <p14:creationId xmlns:p14="http://schemas.microsoft.com/office/powerpoint/2010/main" val="27803176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EDC41C8-F93E-4F32-9E78-EB3A83A81AAC}"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4B994B5-48AA-42F8-9952-870FA50E17F5}"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2617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6124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517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grpSp>
      <p:sp>
        <p:nvSpPr>
          <p:cNvPr id="30726" name="Rectangle 6"/>
          <p:cNvSpPr>
            <a:spLocks noGrp="1" noChangeArrowheads="1"/>
          </p:cNvSpPr>
          <p:nvPr>
            <p:ph type="ctrTitle"/>
          </p:nvPr>
        </p:nvSpPr>
        <p:spPr>
          <a:xfrm>
            <a:off x="1443038" y="985838"/>
            <a:ext cx="7239000" cy="1444625"/>
          </a:xfrm>
        </p:spPr>
        <p:txBody>
          <a:bodyPr/>
          <a:lstStyle>
            <a:lvl1pPr>
              <a:defRPr sz="4000"/>
            </a:lvl1pPr>
          </a:lstStyle>
          <a:p>
            <a:r>
              <a:rPr lang="ja-JP" altLang="en-US"/>
              <a:t>マスタ タイトルの書式設定</a:t>
            </a:r>
          </a:p>
        </p:txBody>
      </p:sp>
      <p:sp>
        <p:nvSpPr>
          <p:cNvPr id="307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ja-JP" altLang="en-US"/>
              <a:t>マスタ サブタイトルの書式設定</a:t>
            </a:r>
          </a:p>
        </p:txBody>
      </p:sp>
      <p:sp>
        <p:nvSpPr>
          <p:cNvPr id="8" name="Rectangle 8"/>
          <p:cNvSpPr>
            <a:spLocks noGrp="1" noChangeArrowheads="1"/>
          </p:cNvSpPr>
          <p:nvPr>
            <p:ph type="dt" sz="half" idx="10"/>
          </p:nvPr>
        </p:nvSpPr>
        <p:spPr/>
        <p:txBody>
          <a:bodyPr/>
          <a:lstStyle>
            <a:lvl1pPr>
              <a:defRPr/>
            </a:lvl1pPr>
          </a:lstStyle>
          <a:p>
            <a:pPr>
              <a:defRPr/>
            </a:pPr>
            <a:fld id="{CD870FF8-F6A4-41EE-B852-9C9E8D5E22D0}" type="datetimeFigureOut">
              <a:rPr lang="ja-JP" altLang="en-US">
                <a:solidFill>
                  <a:srgbClr val="000000"/>
                </a:solidFill>
              </a:rPr>
              <a:pPr>
                <a:defRPr/>
              </a:pPr>
              <a:t>2017/6/15</a:t>
            </a:fld>
            <a:endParaRPr lang="en-US" altLang="ja-JP">
              <a:solidFill>
                <a:srgbClr val="000000"/>
              </a:solidFill>
            </a:endParaRPr>
          </a:p>
        </p:txBody>
      </p:sp>
      <p:sp>
        <p:nvSpPr>
          <p:cNvPr id="9" name="Rectangle 9"/>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10" name="Rectangle 10"/>
          <p:cNvSpPr>
            <a:spLocks noGrp="1" noChangeArrowheads="1"/>
          </p:cNvSpPr>
          <p:nvPr>
            <p:ph type="sldNum" sz="quarter" idx="12"/>
          </p:nvPr>
        </p:nvSpPr>
        <p:spPr/>
        <p:txBody>
          <a:bodyPr/>
          <a:lstStyle>
            <a:lvl1pPr>
              <a:defRPr/>
            </a:lvl1pPr>
          </a:lstStyle>
          <a:p>
            <a:pPr>
              <a:defRPr/>
            </a:pPr>
            <a:fld id="{ADBB8A3B-5272-4514-8CF7-4B30667010A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38066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FAF194B1-1BA1-4C52-893F-408619604097}" type="datetimeFigureOut">
              <a:rPr lang="ja-JP" altLang="en-US">
                <a:solidFill>
                  <a:srgbClr val="000000"/>
                </a:solidFill>
              </a:rPr>
              <a:pPr>
                <a:defRPr/>
              </a:pPr>
              <a:t>2017/6/15</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00D8409-67FE-470F-9DF6-5F9AA529EE70}"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115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fld id="{52606A4C-09D6-4391-9BF5-73BA1D89C7B1}" type="datetimeFigureOut">
              <a:rPr lang="ja-JP" altLang="en-US">
                <a:solidFill>
                  <a:srgbClr val="000000"/>
                </a:solidFill>
              </a:rPr>
              <a:pPr>
                <a:defRPr/>
              </a:pPr>
              <a:t>2017/6/15</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C23F822-B709-44E0-9653-0A17DE99256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21411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fld id="{FEA8BC41-BA4A-485C-94FE-910DE338C785}" type="datetimeFigureOut">
              <a:rPr lang="ja-JP" altLang="en-US">
                <a:solidFill>
                  <a:srgbClr val="000000"/>
                </a:solidFill>
              </a:rPr>
              <a:pPr>
                <a:defRPr/>
              </a:pPr>
              <a:t>2017/6/15</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3FCD5BB5-7344-4D21-BEF5-225687A2DFC2}"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63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fld id="{BC7EA6BD-AAA4-4617-A31F-D498699E4273}" type="datetimeFigureOut">
              <a:rPr lang="ja-JP" altLang="en-US">
                <a:solidFill>
                  <a:srgbClr val="000000"/>
                </a:solidFill>
              </a:rPr>
              <a:pPr>
                <a:defRPr/>
              </a:pPr>
              <a:t>2017/6/15</a:t>
            </a:fld>
            <a:endParaRPr lang="en-US" altLang="ja-JP">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04A45E20-41AB-4C56-8D2D-1B11BB334D95}"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2205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fld id="{F885BBE8-B32D-4395-A623-FAE077999631}" type="datetimeFigureOut">
              <a:rPr lang="ja-JP" altLang="en-US">
                <a:solidFill>
                  <a:srgbClr val="000000"/>
                </a:solidFill>
              </a:rPr>
              <a:pPr>
                <a:defRPr/>
              </a:pPr>
              <a:t>2017/6/15</a:t>
            </a:fld>
            <a:endParaRPr lang="en-US" altLang="ja-JP">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97D99A87-9BA8-433F-9C65-CF4010C787FE}"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7119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0DECE32-C762-45C3-88E6-D8ED476A0120}" type="datetimeFigureOut">
              <a:rPr lang="ja-JP" altLang="en-US">
                <a:solidFill>
                  <a:srgbClr val="000000"/>
                </a:solidFill>
              </a:rPr>
              <a:pPr>
                <a:defRPr/>
              </a:pPr>
              <a:t>2017/6/15</a:t>
            </a:fld>
            <a:endParaRPr lang="en-US" altLang="ja-JP">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35444140-7653-4F68-8878-5D48A4F4050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1892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00C98E1A-1A5D-443A-8AE7-81F595649F77}" type="datetimeFigureOut">
              <a:rPr lang="ja-JP" altLang="en-US">
                <a:solidFill>
                  <a:srgbClr val="000000"/>
                </a:solidFill>
              </a:rPr>
              <a:pPr>
                <a:defRPr/>
              </a:pPr>
              <a:t>2017/6/15</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41B3C35B-6D1A-4858-8F66-0E79FC2F9B66}"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0969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DB0C698-7277-49AF-9C63-57A6F04A0A61}"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6DEE334D-EB94-4679-844F-6AC9F82669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5211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fld id="{62FE7CB7-9346-46EC-8AD2-3733821FA152}" type="datetimeFigureOut">
              <a:rPr lang="ja-JP" altLang="en-US">
                <a:solidFill>
                  <a:srgbClr val="000000"/>
                </a:solidFill>
              </a:rPr>
              <a:pPr>
                <a:defRPr/>
              </a:pPr>
              <a:t>2017/6/15</a:t>
            </a:fld>
            <a:endParaRPr lang="en-US" altLang="ja-JP">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21AE418-2F15-435C-995C-6F88574F5E0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3079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D9779112-404F-4721-83EC-785E78971C7D}" type="datetimeFigureOut">
              <a:rPr lang="ja-JP" altLang="en-US">
                <a:solidFill>
                  <a:srgbClr val="000000"/>
                </a:solidFill>
              </a:rPr>
              <a:pPr>
                <a:defRPr/>
              </a:pPr>
              <a:t>2017/6/15</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211DAA6-65F9-469A-A81C-354703EFCE57}"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62324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6413" y="301625"/>
            <a:ext cx="1827212" cy="564038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370013" y="301625"/>
            <a:ext cx="5334000" cy="564038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fld id="{C9758B82-DBA1-4D22-BEB9-611C9ED40C11}" type="datetimeFigureOut">
              <a:rPr lang="ja-JP" altLang="en-US">
                <a:solidFill>
                  <a:srgbClr val="000000"/>
                </a:solidFill>
              </a:rPr>
              <a:pPr>
                <a:defRPr/>
              </a:pPr>
              <a:t>2017/6/15</a:t>
            </a:fld>
            <a:endParaRPr lang="en-US" altLang="ja-JP">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70D47B0B-61F8-4798-8B2E-691B0FB0EC1F}"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890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CBE0FFF1-322F-47C0-BE15-A59558EDBF5B}"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C2D9B6B-7E09-456F-8E6A-4A06FF476BC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12065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0F524D6D-3DD0-4D5E-AAA4-537882979D92}"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7AE16E1-11E3-4861-8518-AD27D3ECDFE8}"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232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798FD84C-5AA3-455C-93D8-F7796336BEEE}"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F5B402EC-3B6F-4BCD-9996-4BD92CBC9DA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0952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5FEC7F0-B4BD-4A3A-8013-A3130BFF9E76}"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BAF700B-AEA3-43BA-AE4F-CBAE4B85B4B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8468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DE08C82-E453-469A-9A46-68FDA39D4D59}"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9FFB63F2-C694-4ABB-886B-54F0C8258701}"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9761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DFD2C738-B6DA-4193-BE18-836AEE57F4FA}"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08402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C09A995A-E5F2-4329-B7C9-365D1AE32692}"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52F7212-74F6-4F60-B237-8984204CCC66}"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832776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D2C738-B6DA-4193-BE18-836AEE57F4FA}" type="datetimeFigureOut">
              <a:rPr lang="ja-JP" altLang="en-US" smtClean="0">
                <a:solidFill>
                  <a:prstClr val="black">
                    <a:tint val="75000"/>
                  </a:prstClr>
                </a:solidFill>
              </a:rPr>
              <a:pPr>
                <a:defRPr/>
              </a:pPr>
              <a:t>2017/6/15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777A057-D4B3-4777-8265-76AC73A092D7}"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5016311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3238500" y="0"/>
            <a:ext cx="11925300" cy="3810000"/>
            <a:chOff x="-2040" y="0"/>
            <a:chExt cx="7512" cy="2400"/>
          </a:xfrm>
        </p:grpSpPr>
        <p:sp>
          <p:nvSpPr>
            <p:cNvPr id="296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kumimoji="0" lang="ja-JP" altLang="en-US" sz="2400">
                <a:solidFill>
                  <a:srgbClr val="000000"/>
                </a:solidFill>
                <a:latin typeface="Times New Roman" pitchFamily="18" charset="0"/>
              </a:endParaRPr>
            </a:p>
          </p:txBody>
        </p:sp>
        <p:sp>
          <p:nvSpPr>
            <p:cNvPr id="297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kumimoji="0" lang="ja-JP" altLang="en-US">
                <a:solidFill>
                  <a:srgbClr val="000000"/>
                </a:solidFill>
              </a:endParaRPr>
            </a:p>
          </p:txBody>
        </p:sp>
        <p:sp>
          <p:nvSpPr>
            <p:cNvPr id="297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ja-JP" altLang="en-US">
                <a:solidFill>
                  <a:srgbClr val="000000"/>
                </a:solidFill>
              </a:endParaRPr>
            </a:p>
          </p:txBody>
        </p:sp>
      </p:grpSp>
      <p:sp>
        <p:nvSpPr>
          <p:cNvPr id="13315"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3316"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7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defRPr>
            </a:lvl1pPr>
          </a:lstStyle>
          <a:p>
            <a:pPr>
              <a:defRPr/>
            </a:pPr>
            <a:fld id="{69D959AF-5E37-4FA5-97C2-07A112B3D4F8}" type="datetimeFigureOut">
              <a:rPr lang="ja-JP" altLang="en-US">
                <a:solidFill>
                  <a:srgbClr val="000000"/>
                </a:solidFill>
              </a:rPr>
              <a:pPr>
                <a:defRPr/>
              </a:pPr>
              <a:t>2017/6/15</a:t>
            </a:fld>
            <a:endParaRPr lang="en-US" altLang="ja-JP">
              <a:solidFill>
                <a:srgbClr val="000000"/>
              </a:solidFill>
            </a:endParaRPr>
          </a:p>
        </p:txBody>
      </p:sp>
      <p:sp>
        <p:nvSpPr>
          <p:cNvPr id="297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defRPr>
            </a:lvl1pPr>
          </a:lstStyle>
          <a:p>
            <a:pPr>
              <a:defRPr/>
            </a:pPr>
            <a:endParaRPr lang="en-US" altLang="ja-JP">
              <a:solidFill>
                <a:srgbClr val="000000"/>
              </a:solidFill>
            </a:endParaRPr>
          </a:p>
        </p:txBody>
      </p:sp>
      <p:sp>
        <p:nvSpPr>
          <p:cNvPr id="297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defRPr>
            </a:lvl1pPr>
          </a:lstStyle>
          <a:p>
            <a:pPr>
              <a:defRPr/>
            </a:pPr>
            <a:fld id="{5F69F600-F045-4861-B90A-500B2943086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046430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Ｐゴシック" charset="-128"/>
        </a:defRPr>
      </a:lvl2pPr>
      <a:lvl3pPr algn="l" rtl="0" eaLnBrk="0" fontAlgn="base" hangingPunct="0">
        <a:spcBef>
          <a:spcPct val="0"/>
        </a:spcBef>
        <a:spcAft>
          <a:spcPct val="0"/>
        </a:spcAft>
        <a:defRPr kumimoji="1" sz="3600">
          <a:solidFill>
            <a:schemeClr val="tx2"/>
          </a:solidFill>
          <a:latin typeface="Arial" charset="0"/>
          <a:ea typeface="ＭＳ Ｐゴシック" charset="-128"/>
        </a:defRPr>
      </a:lvl3pPr>
      <a:lvl4pPr algn="l" rtl="0" eaLnBrk="0" fontAlgn="base" hangingPunct="0">
        <a:spcBef>
          <a:spcPct val="0"/>
        </a:spcBef>
        <a:spcAft>
          <a:spcPct val="0"/>
        </a:spcAft>
        <a:defRPr kumimoji="1" sz="3600">
          <a:solidFill>
            <a:schemeClr val="tx2"/>
          </a:solidFill>
          <a:latin typeface="Arial" charset="0"/>
          <a:ea typeface="ＭＳ Ｐゴシック" charset="-128"/>
        </a:defRPr>
      </a:lvl4pPr>
      <a:lvl5pPr algn="l" rtl="0" eaLnBrk="0" fontAlgn="base" hangingPunct="0">
        <a:spcBef>
          <a:spcPct val="0"/>
        </a:spcBef>
        <a:spcAft>
          <a:spcPct val="0"/>
        </a:spcAft>
        <a:defRPr kumimoji="1" sz="3600">
          <a:solidFill>
            <a:schemeClr val="tx2"/>
          </a:solidFill>
          <a:latin typeface="Arial" charset="0"/>
          <a:ea typeface="ＭＳ Ｐゴシック" charset="-128"/>
        </a:defRPr>
      </a:lvl5pPr>
      <a:lvl6pPr marL="457200" algn="l" rtl="0" fontAlgn="base">
        <a:spcBef>
          <a:spcPct val="0"/>
        </a:spcBef>
        <a:spcAft>
          <a:spcPct val="0"/>
        </a:spcAft>
        <a:defRPr kumimoji="1" sz="3600">
          <a:solidFill>
            <a:schemeClr val="tx2"/>
          </a:solidFill>
          <a:latin typeface="Arial" charset="0"/>
          <a:ea typeface="ＭＳ Ｐゴシック" charset="-128"/>
        </a:defRPr>
      </a:lvl6pPr>
      <a:lvl7pPr marL="914400" algn="l" rtl="0" fontAlgn="base">
        <a:spcBef>
          <a:spcPct val="0"/>
        </a:spcBef>
        <a:spcAft>
          <a:spcPct val="0"/>
        </a:spcAft>
        <a:defRPr kumimoji="1" sz="3600">
          <a:solidFill>
            <a:schemeClr val="tx2"/>
          </a:solidFill>
          <a:latin typeface="Arial" charset="0"/>
          <a:ea typeface="ＭＳ Ｐゴシック" charset="-128"/>
        </a:defRPr>
      </a:lvl7pPr>
      <a:lvl8pPr marL="1371600" algn="l" rtl="0" fontAlgn="base">
        <a:spcBef>
          <a:spcPct val="0"/>
        </a:spcBef>
        <a:spcAft>
          <a:spcPct val="0"/>
        </a:spcAft>
        <a:defRPr kumimoji="1" sz="3600">
          <a:solidFill>
            <a:schemeClr val="tx2"/>
          </a:solidFill>
          <a:latin typeface="Arial" charset="0"/>
          <a:ea typeface="ＭＳ Ｐゴシック" charset="-128"/>
        </a:defRPr>
      </a:lvl8pPr>
      <a:lvl9pPr marL="1828800" algn="l" rtl="0" fontAlgn="base">
        <a:spcBef>
          <a:spcPct val="0"/>
        </a:spcBef>
        <a:spcAft>
          <a:spcPct val="0"/>
        </a:spcAft>
        <a:defRPr kumimoji="1" sz="36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660232" y="770932"/>
            <a:ext cx="2154704" cy="369332"/>
          </a:xfrm>
          <a:prstGeom prst="rect">
            <a:avLst/>
          </a:prstGeom>
          <a:noFill/>
          <a:ln>
            <a:solidFill>
              <a:schemeClr val="tx1"/>
            </a:solidFill>
          </a:ln>
        </p:spPr>
        <p:txBody>
          <a:bodyPr wrap="square" rtlCol="0">
            <a:spAutoFit/>
          </a:bodyPr>
          <a:lstStyle/>
          <a:p>
            <a:pPr algn="ctr"/>
            <a:r>
              <a:rPr lang="ja-JP" altLang="en-US" b="1" dirty="0" smtClean="0">
                <a:solidFill>
                  <a:srgbClr val="000000"/>
                </a:solidFill>
              </a:rPr>
              <a:t>第３回準備会</a:t>
            </a:r>
            <a:r>
              <a:rPr lang="ja-JP" altLang="en-US" b="1" dirty="0" smtClean="0">
                <a:solidFill>
                  <a:srgbClr val="000000"/>
                </a:solidFill>
              </a:rPr>
              <a:t>資料</a:t>
            </a:r>
            <a:endParaRPr lang="ja-JP" altLang="en-US" b="1" dirty="0">
              <a:solidFill>
                <a:srgbClr val="000000"/>
              </a:solidFill>
            </a:endParaRPr>
          </a:p>
        </p:txBody>
      </p:sp>
      <p:sp>
        <p:nvSpPr>
          <p:cNvPr id="2" name="テキスト ボックス 1"/>
          <p:cNvSpPr txBox="1"/>
          <p:nvPr/>
        </p:nvSpPr>
        <p:spPr>
          <a:xfrm>
            <a:off x="1259632" y="2132856"/>
            <a:ext cx="7740352" cy="1015663"/>
          </a:xfrm>
          <a:prstGeom prst="rect">
            <a:avLst/>
          </a:prstGeom>
          <a:noFill/>
        </p:spPr>
        <p:txBody>
          <a:bodyPr wrap="square" rtlCol="0">
            <a:spAutoFit/>
          </a:bodyPr>
          <a:lstStyle/>
          <a:p>
            <a:r>
              <a:rPr lang="ja-JP" altLang="en-US" sz="3200" b="1" dirty="0" smtClean="0">
                <a:solidFill>
                  <a:srgbClr val="000000"/>
                </a:solidFill>
              </a:rPr>
              <a:t>（仮称）大阪フィランソロピー会議の検討</a:t>
            </a:r>
            <a:endParaRPr lang="en-US" altLang="ja-JP" sz="3200" b="1" dirty="0" smtClean="0">
              <a:solidFill>
                <a:srgbClr val="000000"/>
              </a:solidFill>
            </a:endParaRPr>
          </a:p>
          <a:p>
            <a:r>
              <a:rPr lang="ja-JP" altLang="en-US" sz="2800" b="1" dirty="0" smtClean="0">
                <a:solidFill>
                  <a:srgbClr val="000000"/>
                </a:solidFill>
              </a:rPr>
              <a:t>　　　　</a:t>
            </a:r>
            <a:r>
              <a:rPr lang="ja-JP" altLang="en-US" sz="2800" b="1" dirty="0" smtClean="0">
                <a:solidFill>
                  <a:srgbClr val="33CCCC">
                    <a:lumMod val="50000"/>
                  </a:srgbClr>
                </a:solidFill>
              </a:rPr>
              <a:t>～アジアの民都（公益首都）をめざして～</a:t>
            </a:r>
            <a:endParaRPr lang="ja-JP" altLang="en-US" sz="2800" b="1" dirty="0">
              <a:solidFill>
                <a:srgbClr val="33CCCC">
                  <a:lumMod val="50000"/>
                </a:srgbClr>
              </a:solidFill>
            </a:endParaRPr>
          </a:p>
        </p:txBody>
      </p:sp>
      <p:sp>
        <p:nvSpPr>
          <p:cNvPr id="4" name="テキスト ボックス 3"/>
          <p:cNvSpPr txBox="1"/>
          <p:nvPr/>
        </p:nvSpPr>
        <p:spPr>
          <a:xfrm>
            <a:off x="7514352" y="260648"/>
            <a:ext cx="1485632" cy="369332"/>
          </a:xfrm>
          <a:prstGeom prst="rect">
            <a:avLst/>
          </a:prstGeom>
          <a:noFill/>
          <a:ln>
            <a:noFill/>
          </a:ln>
        </p:spPr>
        <p:txBody>
          <a:bodyPr wrap="square" rtlCol="0">
            <a:spAutoFit/>
          </a:bodyPr>
          <a:lstStyle/>
          <a:p>
            <a:pPr algn="ct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H290616</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45191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なぜ</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「民都・大阪」をめざすのか</a:t>
            </a:r>
            <a:endPar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08340" y="552996"/>
            <a:ext cx="8756148" cy="4895304"/>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pPr>
              <a:lnSpc>
                <a:spcPts val="2600"/>
              </a:lnSpc>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○わが国は、</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人口減少・超高齢社会に突入</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社会経済構造の大きな転換点</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を迎えている。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6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・暮らし、健康、安全安心</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など、社会的課題の多様化に対応していくため、従来の行政サービスに加えて、</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民の力を活かした厚み</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のある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サービスの構築</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誰もが豊かでいきいき</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と暮らせる</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社会の実現</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求められている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600"/>
              </a:lnSpc>
              <a:spcBef>
                <a:spcPts val="0"/>
              </a:spcBef>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○こうした中で、国内では、</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や社会的企業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社会的課題解決に取り組む新たな主体の増加</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社会的責任）の取組みが着実に進んでいるが、さらに世界では、</a:t>
            </a:r>
            <a:r>
              <a:rPr lang="ja-JP" altLang="en-US"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や投資等を</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通じた公益活動が新た</a:t>
            </a: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な時代の</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潮流と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なり、</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関心が高まりつつある。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大阪は、町人が自分たちで多くの橋を整備していったように、</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都市発展の歴史において、</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民の力が大きな役割</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を果たしてきた。</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官の発想を超える活力</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を社会の中心に据え、</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「民が</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主導する社会」</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を大阪から創りあげ、</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内外に発信していくことにより、</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a:t>
            </a:r>
            <a:r>
              <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の復活</a:t>
            </a:r>
            <a:endParaRPr lang="en-US" altLang="ja-JP"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600"/>
              </a:lnSpc>
              <a:spcBef>
                <a:spcPts val="0"/>
              </a:spcBef>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を果たしていく。</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sp>
        <p:nvSpPr>
          <p:cNvPr id="6" name="角丸四角形 5"/>
          <p:cNvSpPr/>
          <p:nvPr/>
        </p:nvSpPr>
        <p:spPr>
          <a:xfrm>
            <a:off x="395536" y="5580732"/>
            <a:ext cx="8375475" cy="1165074"/>
          </a:xfrm>
          <a:prstGeom prst="roundRect">
            <a:avLst>
              <a:gd name="adj" fmla="val 10965"/>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600" b="1" dirty="0" smtClean="0">
                <a:solidFill>
                  <a:srgbClr val="1F497D">
                    <a:lumMod val="50000"/>
                  </a:srgbClr>
                </a:solidFill>
                <a:latin typeface="Meiryo UI" panose="020B0604030504040204" pitchFamily="50" charset="-128"/>
                <a:ea typeface="Meiryo UI" panose="020B0604030504040204" pitchFamily="50" charset="-128"/>
              </a:rPr>
              <a:t>※</a:t>
            </a:r>
            <a:r>
              <a:rPr lang="ja-JP" altLang="en-US" sz="1600" b="1" dirty="0" smtClean="0">
                <a:solidFill>
                  <a:srgbClr val="1F497D">
                    <a:lumMod val="50000"/>
                  </a:srgbClr>
                </a:solidFill>
                <a:latin typeface="Meiryo UI" panose="020B0604030504040204" pitchFamily="50" charset="-128"/>
                <a:ea typeface="Meiryo UI" panose="020B0604030504040204" pitchFamily="50" charset="-128"/>
              </a:rPr>
              <a:t>「フィランソロピー」について</a:t>
            </a:r>
            <a:endParaRPr lang="en-US" altLang="ja-JP" sz="1600" b="1" dirty="0" smtClean="0">
              <a:solidFill>
                <a:srgbClr val="1F497D">
                  <a:lumMod val="50000"/>
                </a:srgbClr>
              </a:solidFill>
              <a:latin typeface="Meiryo UI" panose="020B0604030504040204" pitchFamily="50" charset="-128"/>
              <a:ea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語源は、ギリシャ語の「愛する」（</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Phil</a:t>
            </a:r>
            <a:r>
              <a:rPr lang="en-US" altLang="ja-JP"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人間</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Anthropos</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）で「慈善活動」や「博愛」を意味する語。</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社会貢献活動</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の総称。ここでは、社会的課題解決に向けて行う寄附や社会的投資等を通じた公益活動</a:t>
            </a:r>
            <a:endParaRPr lang="en-US" altLang="ja-JP"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1F497D">
                    <a:lumMod val="50000"/>
                  </a:srgbClr>
                </a:solidFill>
                <a:latin typeface="Meiryo UI" panose="020B0604030504040204" pitchFamily="50" charset="-128"/>
                <a:ea typeface="Meiryo UI" panose="020B0604030504040204" pitchFamily="50" charset="-128"/>
                <a:cs typeface="Meiryo UI" panose="020B0604030504040204" pitchFamily="50" charset="-128"/>
              </a:rPr>
              <a:t>　　をいう。</a:t>
            </a:r>
            <a:endParaRPr lang="ja-JP" altLang="en-US" sz="1400" dirty="0">
              <a:solidFill>
                <a:srgbClr val="1F497D">
                  <a:lumMod val="50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617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3</a:t>
            </a:fld>
            <a:endParaRPr lang="ja-JP" altLang="en-US" sz="1200" dirty="0">
              <a:solidFill>
                <a:prstClr val="black"/>
              </a:solidFill>
            </a:endParaRPr>
          </a:p>
        </p:txBody>
      </p:sp>
      <p:sp>
        <p:nvSpPr>
          <p:cNvPr id="5" name="角丸四角形 4"/>
          <p:cNvSpPr/>
          <p:nvPr/>
        </p:nvSpPr>
        <p:spPr>
          <a:xfrm>
            <a:off x="84336" y="702568"/>
            <a:ext cx="8952159" cy="5462736"/>
          </a:xfrm>
          <a:prstGeom prst="roundRect">
            <a:avLst>
              <a:gd name="adj" fmla="val 7215"/>
            </a:avLst>
          </a:prstGeom>
        </p:spPr>
        <p:style>
          <a:lnRef idx="2">
            <a:schemeClr val="accent3"/>
          </a:lnRef>
          <a:fillRef idx="1">
            <a:schemeClr val="lt1"/>
          </a:fillRef>
          <a:effectRef idx="0">
            <a:schemeClr val="accent3"/>
          </a:effectRef>
          <a:fontRef idx="minor">
            <a:schemeClr val="dk1"/>
          </a:fontRef>
        </p:style>
        <p:txBody>
          <a:bodyPr rtlCol="0" anchor="ctr"/>
          <a:lstStyle/>
          <a:p>
            <a:pPr>
              <a:lnSpc>
                <a:spcPts val="1300"/>
              </a:lnSpc>
            </a:pP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300"/>
              </a:lnSpc>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フィランソロピーを通じた「民都・大阪」の実現</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○我が国では、福祉や医療、教育などの様々な分野において、それぞれの主体が社会的課題</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の解決や公益の増進に取り組んでおり、また近年では、いわゆる社会的企業のような新たな主</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体も増ええつつある。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○このような</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多様な主体が法人格や営利・非営利の枠を超えて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、これまでになかった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連携や協</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（新たなアライアンスの構築）</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生み出し</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人材の確保や情報発信などについて、従</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来とは異なる</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新たな取組みを進める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ことにより、大阪から民が主体となった</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社会的課題の解決</a:t>
            </a: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を先導する。</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これらを通じて、自らの知識・能力・経験などを活かして公益の増進や社会的課題の解決に</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取り組みたいと考える</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人材を支援</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するとともに、住民一人ひとりが</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活躍できる社会づくりを</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後押し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する。また、こうした動きにより</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新たな産業</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市場、雇用を生み出し</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にも</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つなげていく。</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dirty="0">
              <a:solidFill>
                <a:prstClr val="black"/>
              </a:solidFill>
            </a:endParaRPr>
          </a:p>
        </p:txBody>
      </p:sp>
      <p:sp>
        <p:nvSpPr>
          <p:cNvPr id="2" name="二等辺三角形 1"/>
          <p:cNvSpPr/>
          <p:nvPr/>
        </p:nvSpPr>
        <p:spPr>
          <a:xfrm rot="10800000">
            <a:off x="827584" y="114300"/>
            <a:ext cx="7704856" cy="441411"/>
          </a:xfrm>
          <a:prstGeom prst="triangle">
            <a:avLst>
              <a:gd name="adj" fmla="val 50165"/>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4050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112550" y="2133600"/>
            <a:ext cx="8959441" cy="4660900"/>
          </a:xfrm>
          <a:prstGeom prst="roundRect">
            <a:avLst>
              <a:gd name="adj" fmla="val 5711"/>
            </a:avLst>
          </a:prstGeom>
          <a:noFill/>
        </p:spPr>
        <p:style>
          <a:lnRef idx="2">
            <a:schemeClr val="accent6"/>
          </a:lnRef>
          <a:fillRef idx="1">
            <a:schemeClr val="lt1"/>
          </a:fillRef>
          <a:effectRef idx="0">
            <a:schemeClr val="accent6"/>
          </a:effectRef>
          <a:fontRef idx="minor">
            <a:schemeClr val="dk1"/>
          </a:fontRef>
        </p:style>
        <p:txBody>
          <a:bodyPr tIns="0" rIns="72000" bIns="180000" rtlCol="0" anchor="t" anchorCtr="0"/>
          <a:lstStyle/>
          <a:p>
            <a:pPr>
              <a:lnSpc>
                <a:spcPts val="2200"/>
              </a:lnSpc>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場の創出を通じた好循環</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2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①この会議を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核にして、大阪が抱える様々な社会的課題の解決に向けた新たな知恵やアイデアを生み出す。</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②こうした大阪の動きを国内外に向けて発信</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、「民都・大阪」として、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感を高める。</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③民都・大阪において、世界的な潮流である税の分配によらない民の自発的な発意による寄附や投資を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第２の動脈として資金や人材を集める。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この資金や人材を、民が主体となって大阪における非営利セクターや社会的企業などの活動につなぎ、</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活かすことで、活動の場を広げ、民間活動の活性化につなげる。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（仮称）大阪</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フィランソロピー会議の目的・意義</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78825" y="657383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4</a:t>
            </a:fld>
            <a:endParaRPr lang="ja-JP" altLang="en-US" sz="1200" dirty="0">
              <a:solidFill>
                <a:prstClr val="black"/>
              </a:solidFill>
            </a:endParaRPr>
          </a:p>
        </p:txBody>
      </p:sp>
      <p:sp>
        <p:nvSpPr>
          <p:cNvPr id="7" name="正方形/長方形 6"/>
          <p:cNvSpPr/>
          <p:nvPr/>
        </p:nvSpPr>
        <p:spPr>
          <a:xfrm>
            <a:off x="5616709" y="4891856"/>
            <a:ext cx="3312368" cy="190240"/>
          </a:xfrm>
          <a:prstGeom prst="rect">
            <a:avLst/>
          </a:prstGeom>
          <a:ln w="3175">
            <a:noFill/>
            <a:prstDash val="sysDot"/>
          </a:ln>
        </p:spPr>
        <p:txBody>
          <a:bodyPr wrap="square" lIns="72000" tIns="18000" rIns="36000" bIns="18000" anchor="t" anchorCtr="0">
            <a:spAutoFit/>
          </a:bodyPr>
          <a:lstStyle/>
          <a:p>
            <a:pPr>
              <a:defRPr/>
            </a:pP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核となる場（公益活動のプラットフォーム）の検討イメージ</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descr="E:\My Documents\My Pictures\ブラ.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989" y="5082096"/>
            <a:ext cx="2729423" cy="1633820"/>
          </a:xfrm>
          <a:prstGeom prst="rect">
            <a:avLst/>
          </a:prstGeom>
          <a:solidFill>
            <a:srgbClr val="CCECFF"/>
          </a:solidFill>
          <a:ln>
            <a:solidFill>
              <a:schemeClr val="tx1"/>
            </a:solidFill>
          </a:ln>
        </p:spPr>
      </p:pic>
      <p:sp>
        <p:nvSpPr>
          <p:cNvPr id="2" name="角丸四角形 1"/>
          <p:cNvSpPr/>
          <p:nvPr/>
        </p:nvSpPr>
        <p:spPr>
          <a:xfrm>
            <a:off x="112551" y="421680"/>
            <a:ext cx="8959440" cy="1639168"/>
          </a:xfrm>
          <a:prstGeom prst="roundRect">
            <a:avLst>
              <a:gd name="adj" fmla="val 1124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大阪フィランソロピー会議</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への関心が世界的に高まりつつある中、多様な担い手が、法人格の縦割りや営利・</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を越えて一堂に集い、それぞれが公益活動を担う主体だということを再認識（共通の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アイデンティティを形</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）し、大阪の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民の連携・協力</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よりその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存在感を国内外に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核となる場」として、</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フィランソロピー会議をつくる。</a:t>
            </a:r>
          </a:p>
        </p:txBody>
      </p:sp>
      <p:sp>
        <p:nvSpPr>
          <p:cNvPr id="13" name="角丸四角形 12"/>
          <p:cNvSpPr/>
          <p:nvPr/>
        </p:nvSpPr>
        <p:spPr>
          <a:xfrm>
            <a:off x="2029892" y="4994470"/>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①社会的課題解決に</a:t>
            </a:r>
            <a:endParaRPr lang="en-US" altLang="ja-JP" sz="1200" b="1" dirty="0" smtClean="0">
              <a:solidFill>
                <a:srgbClr val="002060"/>
              </a:solidFill>
            </a:endParaRPr>
          </a:p>
          <a:p>
            <a:pPr algn="ctr"/>
            <a:r>
              <a:rPr lang="ja-JP" altLang="en-US" sz="1200" b="1" dirty="0" smtClean="0">
                <a:solidFill>
                  <a:srgbClr val="002060"/>
                </a:solidFill>
              </a:rPr>
              <a:t>向けた知恵･アイデア</a:t>
            </a:r>
            <a:endParaRPr lang="ja-JP" altLang="en-US" sz="1200" b="1" dirty="0">
              <a:solidFill>
                <a:srgbClr val="002060"/>
              </a:solidFill>
            </a:endParaRPr>
          </a:p>
        </p:txBody>
      </p:sp>
      <p:sp>
        <p:nvSpPr>
          <p:cNvPr id="16" name="角丸四角形 15"/>
          <p:cNvSpPr/>
          <p:nvPr/>
        </p:nvSpPr>
        <p:spPr>
          <a:xfrm>
            <a:off x="204514"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④民間活動の活性化</a:t>
            </a:r>
            <a:endParaRPr lang="ja-JP" altLang="en-US" sz="1200" b="1" dirty="0">
              <a:solidFill>
                <a:srgbClr val="002060"/>
              </a:solidFill>
            </a:endParaRPr>
          </a:p>
        </p:txBody>
      </p:sp>
      <p:sp>
        <p:nvSpPr>
          <p:cNvPr id="17" name="角丸四角形 16"/>
          <p:cNvSpPr/>
          <p:nvPr/>
        </p:nvSpPr>
        <p:spPr>
          <a:xfrm>
            <a:off x="3917117" y="567486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②民都･大阪の</a:t>
            </a:r>
            <a:endParaRPr lang="en-US" altLang="ja-JP" sz="1200" b="1" dirty="0" smtClean="0">
              <a:solidFill>
                <a:srgbClr val="002060"/>
              </a:solidFill>
            </a:endParaRPr>
          </a:p>
          <a:p>
            <a:pPr algn="ctr"/>
            <a:r>
              <a:rPr lang="ja-JP" altLang="en-US" sz="1200" b="1" dirty="0" smtClean="0">
                <a:solidFill>
                  <a:srgbClr val="002060"/>
                </a:solidFill>
              </a:rPr>
              <a:t>国際的な存在感向上</a:t>
            </a:r>
            <a:endParaRPr lang="ja-JP" altLang="en-US" sz="1200" b="1" dirty="0">
              <a:solidFill>
                <a:srgbClr val="002060"/>
              </a:solidFill>
            </a:endParaRPr>
          </a:p>
        </p:txBody>
      </p:sp>
      <p:sp>
        <p:nvSpPr>
          <p:cNvPr id="18" name="角丸四角形 17"/>
          <p:cNvSpPr/>
          <p:nvPr/>
        </p:nvSpPr>
        <p:spPr>
          <a:xfrm>
            <a:off x="2019287" y="6284489"/>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2060"/>
                </a:solidFill>
              </a:rPr>
              <a:t>③資金</a:t>
            </a:r>
            <a:r>
              <a:rPr lang="ja-JP" altLang="en-US" sz="1200" b="1" dirty="0">
                <a:solidFill>
                  <a:srgbClr val="002060"/>
                </a:solidFill>
              </a:rPr>
              <a:t>や人材</a:t>
            </a:r>
            <a:r>
              <a:rPr lang="ja-JP" altLang="en-US" sz="1200" b="1" dirty="0" smtClean="0">
                <a:solidFill>
                  <a:srgbClr val="002060"/>
                </a:solidFill>
              </a:rPr>
              <a:t>が</a:t>
            </a:r>
            <a:endParaRPr lang="en-US" altLang="ja-JP" sz="1200" b="1" dirty="0" smtClean="0">
              <a:solidFill>
                <a:srgbClr val="002060"/>
              </a:solidFill>
            </a:endParaRPr>
          </a:p>
          <a:p>
            <a:pPr algn="ctr"/>
            <a:r>
              <a:rPr lang="ja-JP" altLang="en-US" sz="1200" b="1" dirty="0" smtClean="0">
                <a:solidFill>
                  <a:srgbClr val="002060"/>
                </a:solidFill>
              </a:rPr>
              <a:t>大阪に集まる</a:t>
            </a:r>
            <a:endParaRPr lang="ja-JP" altLang="en-US" sz="1200" b="1" dirty="0">
              <a:solidFill>
                <a:srgbClr val="002060"/>
              </a:solidFill>
            </a:endParaRPr>
          </a:p>
        </p:txBody>
      </p:sp>
      <p:sp>
        <p:nvSpPr>
          <p:cNvPr id="6" name="曲折矢印 5"/>
          <p:cNvSpPr/>
          <p:nvPr/>
        </p:nvSpPr>
        <p:spPr>
          <a:xfrm rot="5400000">
            <a:off x="4155535" y="4962960"/>
            <a:ext cx="442617"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曲折矢印 21"/>
          <p:cNvSpPr/>
          <p:nvPr/>
        </p:nvSpPr>
        <p:spPr>
          <a:xfrm rot="16200000">
            <a:off x="1184233" y="5932902"/>
            <a:ext cx="398924"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曲折矢印 24"/>
          <p:cNvSpPr/>
          <p:nvPr/>
        </p:nvSpPr>
        <p:spPr>
          <a:xfrm rot="10800000" flipH="1" flipV="1">
            <a:off x="984957" y="5183123"/>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曲折矢印 25"/>
          <p:cNvSpPr/>
          <p:nvPr/>
        </p:nvSpPr>
        <p:spPr>
          <a:xfrm flipH="1" flipV="1">
            <a:off x="3956738" y="6242129"/>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円/楕円 2"/>
          <p:cNvSpPr/>
          <p:nvPr/>
        </p:nvSpPr>
        <p:spPr>
          <a:xfrm>
            <a:off x="2044687" y="5625740"/>
            <a:ext cx="1738797" cy="513817"/>
          </a:xfrm>
          <a:prstGeom prst="ellipse">
            <a:avLst/>
          </a:prstGeom>
          <a:solidFill>
            <a:schemeClr val="accent3">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大阪フィランソロピー会議</a:t>
            </a:r>
          </a:p>
        </p:txBody>
      </p:sp>
      <p:sp>
        <p:nvSpPr>
          <p:cNvPr id="5" name="正方形/長方形 4"/>
          <p:cNvSpPr/>
          <p:nvPr/>
        </p:nvSpPr>
        <p:spPr>
          <a:xfrm>
            <a:off x="4440343" y="4962849"/>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国内外への発信</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493677" y="6470554"/>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537" y="6461447"/>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活動につなぎ、</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01554" y="4988212"/>
            <a:ext cx="1224136" cy="314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連携･協力</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07161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49870" y="1563500"/>
            <a:ext cx="2435020" cy="4858032"/>
          </a:xfrm>
          <a:prstGeom prst="roundRect">
            <a:avLst/>
          </a:prstGeom>
          <a:gradFill flip="none" rotWithShape="1">
            <a:gsLst>
              <a:gs pos="0">
                <a:schemeClr val="accent6">
                  <a:lumMod val="40000"/>
                  <a:lumOff val="60000"/>
                </a:schemeClr>
              </a:gs>
              <a:gs pos="100000">
                <a:schemeClr val="accent6">
                  <a:lumMod val="60000"/>
                  <a:lumOff val="40000"/>
                </a:schemeClr>
              </a:gs>
              <a:gs pos="100000">
                <a:schemeClr val="accent6">
                  <a:shade val="94000"/>
                  <a:satMod val="13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セクター・法人格の</a:t>
            </a:r>
            <a:endParaRPr lang="en-US" altLang="ja-JP"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縦割りを超える</a:t>
            </a:r>
            <a:endParaRPr lang="en-US" altLang="ja-JP"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sz="1600" b="1" u="sng"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活動を通じて</a:t>
            </a: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（仮称）大阪フィランソロピー会議で</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テーマ</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のイメージ</a:t>
            </a:r>
            <a:endParaRPr lang="ja-JP" altLang="en-US" b="1" dirty="0">
              <a:solidFill>
                <a:prstClr val="white"/>
              </a:solidFill>
              <a:latin typeface="Meiryo UI"/>
              <a:ea typeface="Meiryo UI"/>
              <a:cs typeface="Meiryo UI"/>
            </a:endParaRPr>
          </a:p>
        </p:txBody>
      </p:sp>
      <p:sp>
        <p:nvSpPr>
          <p:cNvPr id="9" name="Rectangle 28"/>
          <p:cNvSpPr>
            <a:spLocks noChangeArrowheads="1"/>
          </p:cNvSpPr>
          <p:nvPr/>
        </p:nvSpPr>
        <p:spPr bwMode="auto">
          <a:xfrm>
            <a:off x="4499992" y="433388"/>
            <a:ext cx="3240360" cy="360363"/>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600" b="1" dirty="0" smtClean="0">
                <a:solidFill>
                  <a:prstClr val="black"/>
                </a:solidFill>
              </a:rPr>
              <a:t>■検討すべき</a:t>
            </a:r>
            <a:r>
              <a:rPr lang="ja-JP" altLang="en-US" sz="1600" b="1" dirty="0">
                <a:solidFill>
                  <a:prstClr val="black"/>
                </a:solidFill>
              </a:rPr>
              <a:t>テーマ</a:t>
            </a:r>
            <a:r>
              <a:rPr lang="ja-JP" altLang="en-US" sz="1600" b="1" dirty="0" smtClean="0">
                <a:solidFill>
                  <a:prstClr val="black"/>
                </a:solidFill>
              </a:rPr>
              <a:t>　イメージ</a:t>
            </a:r>
            <a:endParaRPr lang="ja-JP" altLang="en-US" sz="1600" b="1" dirty="0">
              <a:solidFill>
                <a:prstClr val="black"/>
              </a:solidFill>
            </a:endParaRPr>
          </a:p>
        </p:txBody>
      </p:sp>
      <p:sp>
        <p:nvSpPr>
          <p:cNvPr id="10" name="角丸四角形 9"/>
          <p:cNvSpPr/>
          <p:nvPr/>
        </p:nvSpPr>
        <p:spPr>
          <a:xfrm>
            <a:off x="2699792" y="813469"/>
            <a:ext cx="6368007" cy="5806405"/>
          </a:xfrm>
          <a:prstGeom prst="roundRect">
            <a:avLst>
              <a:gd name="adj" fmla="val 4948"/>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nchorCtr="0"/>
          <a:lstStyle/>
          <a:p>
            <a:pPr>
              <a:lnSpc>
                <a:spcPts val="1500"/>
              </a:lnSpc>
            </a:pP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◆ワンストップ</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機能を構築する</a:t>
            </a: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○具体的なワンストップ機能の検討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・支援機関とのネットワーク構築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・寄附等による資金調達と、公益活動の主体とのマッチング機能</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・起業・運営支援機能</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⇒情報発信、資源（人材・資金）の確保・マッチング、財務処理、役員のリスクヘッジ、</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活動フィールドとのマッチング、非営利とベンチャー（営利企業）とのマッチングなど</a:t>
            </a:r>
          </a:p>
          <a:p>
            <a:pPr>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◆新たな資金の流れ</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をつくる</a:t>
            </a:r>
            <a:endPar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○新たな資金調達の仕組みの研究</a:t>
            </a: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⇒クラウドファンディング、</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SIB</a:t>
            </a:r>
            <a:r>
              <a:rPr lang="ja-JP" altLang="en-US" sz="12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ベンチャーフィランソロピーの活用など</a:t>
            </a:r>
          </a:p>
          <a:p>
            <a:pPr>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○遺贈や休眠預金を活用した第</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の動脈構築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⇒資金の受け皿やマッチング機能の検討など</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○新たな資金により</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解決できる具体的な社会的課題の検討</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税制・会計基準等の制度見直し、規制緩和に関する検討</a:t>
            </a:r>
          </a:p>
          <a:p>
            <a:pPr>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非営利セクター等</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の情報を発信する</a:t>
            </a:r>
            <a:endParaRPr lang="en-US" altLang="ja-JP"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○非営利･社会貢献活動情報の発信力強化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・どのような情報を発信するか（コンテンツの検討）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⇒各団体の活動内容・イベント、決算情報、求人情報など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・どのような手法で発信していくか（ツールの検討）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⇒ネットの活用（ポータルサイト作成・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など）、イベント･キャンペーンでの発信など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○海外向けの発信</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⇒大阪での国際セミナー、学会誘致、アジアのフィランソロピー関係団体の本部誘致など</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○フィランソロピー都市</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◆民主体による新たな組織</a:t>
            </a:r>
          </a:p>
          <a:p>
            <a:pP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○セクター･法人格の縦割りを超えた</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運営組織の設立の検討</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仮称</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大阪フィランソロピー</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運営など</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、具体的な取組みの推進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主体</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1"/>
          <p:cNvSpPr txBox="1">
            <a:spLocks/>
          </p:cNvSpPr>
          <p:nvPr/>
        </p:nvSpPr>
        <p:spPr bwMode="auto">
          <a:xfrm>
            <a:off x="11846840" y="6421532"/>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5</a:t>
            </a:fld>
            <a:endParaRPr lang="ja-JP" altLang="en-US" sz="1200" dirty="0">
              <a:solidFill>
                <a:prstClr val="black"/>
              </a:solidFill>
            </a:endParaRPr>
          </a:p>
        </p:txBody>
      </p:sp>
      <p:sp>
        <p:nvSpPr>
          <p:cNvPr id="13" name="角丸四角形 12"/>
          <p:cNvSpPr/>
          <p:nvPr/>
        </p:nvSpPr>
        <p:spPr>
          <a:xfrm>
            <a:off x="178525" y="3952723"/>
            <a:ext cx="2186234" cy="89238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新たな資金の</a:t>
            </a:r>
            <a:endParaRPr lang="en-US" altLang="ja-JP"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流れをつくる</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73091" y="2784995"/>
            <a:ext cx="2186234" cy="89238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ワンストップ機能を</a:t>
            </a:r>
            <a:endParaRPr lang="en-US" altLang="ja-JP"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構築</a:t>
            </a:r>
            <a:r>
              <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2" name="正方形/長方形 1"/>
          <p:cNvSpPr/>
          <p:nvPr/>
        </p:nvSpPr>
        <p:spPr>
          <a:xfrm>
            <a:off x="122389" y="813470"/>
            <a:ext cx="2262336" cy="59930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戦 略 の 柱</a:t>
            </a:r>
            <a:endPar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150369" y="5137075"/>
            <a:ext cx="2214390" cy="89238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非営利セクター等の</a:t>
            </a:r>
            <a:endParaRPr lang="en-US" altLang="ja-JP"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pPr>
            <a:r>
              <a:rPr lang="ja-JP" altLang="en-US"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情報を発信する</a:t>
            </a:r>
            <a:endParaRPr lang="ja-JP" altLang="en-US"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二等辺三角形 31"/>
          <p:cNvSpPr/>
          <p:nvPr/>
        </p:nvSpPr>
        <p:spPr>
          <a:xfrm rot="5400000">
            <a:off x="1081622" y="3620771"/>
            <a:ext cx="3073665" cy="267128"/>
          </a:xfrm>
          <a:prstGeom prst="triangle">
            <a:avLst>
              <a:gd name="adj" fmla="val 49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スライド番号プレースホルダー 1"/>
          <p:cNvSpPr txBox="1">
            <a:spLocks/>
          </p:cNvSpPr>
          <p:nvPr/>
        </p:nvSpPr>
        <p:spPr bwMode="auto">
          <a:xfrm>
            <a:off x="8391276" y="658186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5</a:t>
            </a:fld>
            <a:endParaRPr lang="ja-JP" altLang="en-US" sz="1200" dirty="0">
              <a:solidFill>
                <a:prstClr val="black"/>
              </a:solidFill>
            </a:endParaRPr>
          </a:p>
        </p:txBody>
      </p:sp>
    </p:spTree>
    <p:extLst>
      <p:ext uri="{BB962C8B-B14F-4D97-AF65-F5344CB8AC3E}">
        <p14:creationId xmlns:p14="http://schemas.microsoft.com/office/powerpoint/2010/main" val="3559791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正方形/長方形 10"/>
          <p:cNvSpPr/>
          <p:nvPr/>
        </p:nvSpPr>
        <p:spPr>
          <a:xfrm>
            <a:off x="-35149" y="0"/>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分科会</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で検討する具体的なテーマ</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の例</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スライド番号プレースホルダー 1"/>
          <p:cNvSpPr txBox="1">
            <a:spLocks/>
          </p:cNvSpPr>
          <p:nvPr/>
        </p:nvSpPr>
        <p:spPr bwMode="auto">
          <a:xfrm>
            <a:off x="8378825" y="656877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6</a:t>
            </a:fld>
            <a:endParaRPr lang="ja-JP" altLang="en-US" sz="1200" dirty="0">
              <a:solidFill>
                <a:prstClr val="black"/>
              </a:solidFill>
            </a:endParaRPr>
          </a:p>
        </p:txBody>
      </p:sp>
      <p:sp>
        <p:nvSpPr>
          <p:cNvPr id="22" name="角丸四角形 21"/>
          <p:cNvSpPr/>
          <p:nvPr/>
        </p:nvSpPr>
        <p:spPr>
          <a:xfrm>
            <a:off x="179512" y="548681"/>
            <a:ext cx="8856984" cy="6020096"/>
          </a:xfrm>
          <a:prstGeom prst="roundRect">
            <a:avLst>
              <a:gd name="adj" fmla="val 4312"/>
            </a:avLst>
          </a:prstGeom>
          <a:solidFill>
            <a:sysClr val="window" lastClr="FFFFFF"/>
          </a:solidFill>
          <a:ln w="28575" cap="flat" cmpd="sng" algn="ctr">
            <a:solidFill>
              <a:sysClr val="windowText" lastClr="000000"/>
            </a:solidFill>
            <a:prstDash val="solid"/>
          </a:ln>
          <a:effectLst/>
        </p:spPr>
        <p:txBody>
          <a:bodyPr lIns="36000" rIns="36000" anchor="t" anchorCtr="0"/>
          <a:lstStyle/>
          <a:p>
            <a:pPr fontAlgn="auto">
              <a:spcBef>
                <a:spcPts val="0"/>
              </a:spcBef>
              <a:spcAft>
                <a:spcPts val="0"/>
              </a:spcAft>
              <a:defRPr/>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例えば、</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a:t>
            </a:r>
            <a:r>
              <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defRPr/>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○資金を集め、分配するプラットフォーム機能を果たす組織をどのように構築するか？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a:t>
            </a:r>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組織を休眠</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預金</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制度導入に</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おける体制（資金分配</a:t>
            </a:r>
            <a:r>
              <a:rPr lang="ja-JP" altLang="en-US">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）としてどう</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活用するか？</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○寄附</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つながる大阪</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プロジェクト</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魅力的な見せ方とは？</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○一般</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損金非課税枠・遺贈など</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、寄附の増加のためにどんな</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プロモーションが</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効果的</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ターゲッ</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ト</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・手法</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fontAlgn="auto">
              <a:spcBef>
                <a:spcPts val="0"/>
              </a:spcBef>
              <a:spcAft>
                <a:spcPts val="0"/>
              </a:spcAft>
              <a:defRPr/>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○公益活動活性化に向けた税制･制度の見直しに向けて、「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みなし譲渡</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課税の特例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など</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いま大阪で何</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をすべき？何ができる</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人材</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○非営利セクターで働きたいという人材を育てるにはどうすればいい？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○法人・団体が持続的・継続的に存続し、活動を行うために、どう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やって人材を確保するか？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○専門人材の活用</a:t>
            </a:r>
            <a:r>
              <a:rPr lang="ja-JP" altLang="en-US" dirty="0">
                <a:latin typeface="Meiryo UI" panose="020B0604030504040204" pitchFamily="50" charset="-128"/>
                <a:ea typeface="Meiryo UI" panose="020B0604030504040204" pitchFamily="50" charset="-128"/>
                <a:cs typeface="Meiryo UI" panose="020B0604030504040204" pitchFamily="50" charset="-128"/>
              </a:rPr>
              <a:t>な</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ど、どのような起業支援や運営支援が効果的か？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情報</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○法人･団体にとってどのような情報が必要か？その情報をどうやって集約・共有するか？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○単なる情報発信ではない、情報と何かを組み合わせた効果的な発信とは？</a:t>
            </a:r>
          </a:p>
          <a:p>
            <a:pPr fontAlgn="auto">
              <a:spcBef>
                <a:spcPts val="0"/>
              </a:spcBef>
              <a:spcAft>
                <a:spcPts val="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○公益活動の成果を評価するための基準</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指標として、どのようなものがあるか？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1577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64870" y="6507162"/>
            <a:ext cx="8579668" cy="371475"/>
          </a:xfrm>
          <a:prstGeom prst="roundRect">
            <a:avLst>
              <a:gd name="adj" fmla="val 14452"/>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nSpc>
                <a:spcPts val="1600"/>
              </a:lnSpc>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会議の構成については、会議における具体的な検討課題等を踏まえて整理していく</a:t>
            </a:r>
            <a:endParaRPr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368300" y="1716739"/>
            <a:ext cx="8524179" cy="1061296"/>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7" name="正方形/長方形 16"/>
          <p:cNvSpPr/>
          <p:nvPr/>
        </p:nvSpPr>
        <p:spPr>
          <a:xfrm>
            <a:off x="0" y="-1588"/>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（仮称）大阪フィランソロピー</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会議</a:t>
            </a:r>
            <a:r>
              <a:rPr lang="ja-JP" altLang="en-US" b="1" dirty="0" smtClean="0">
                <a:solidFill>
                  <a:srgbClr val="FFFFFF"/>
                </a:solidFill>
                <a:latin typeface="Meiryo UI"/>
                <a:ea typeface="Meiryo UI"/>
                <a:cs typeface="Meiryo UI"/>
              </a:rPr>
              <a:t>構成イメージ</a:t>
            </a:r>
            <a:endParaRPr lang="ja-JP" altLang="en-US" b="1" dirty="0">
              <a:solidFill>
                <a:srgbClr val="FFFFFF"/>
              </a:solidFill>
              <a:latin typeface="Meiryo UI"/>
              <a:ea typeface="Meiryo UI"/>
              <a:cs typeface="Meiryo UI"/>
            </a:endParaRPr>
          </a:p>
        </p:txBody>
      </p:sp>
      <p:sp>
        <p:nvSpPr>
          <p:cNvPr id="39" name="角丸四角形 38"/>
          <p:cNvSpPr/>
          <p:nvPr/>
        </p:nvSpPr>
        <p:spPr>
          <a:xfrm>
            <a:off x="139246" y="433388"/>
            <a:ext cx="8861672" cy="788764"/>
          </a:xfrm>
          <a:prstGeom prst="roundRect">
            <a:avLst>
              <a:gd name="adj" fmla="val 14452"/>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◆（仮称）大阪フィランソロピー会議は、非営利セクター等の関係者が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集う</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「全体会議」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と、全体会議でとりあげるテーマの整理や具体的な</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取組みについての検討を行う</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「コア会議（仮称）」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で構成する。必要に応じて分科会なども検討。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◆会議は多様な非営利セクター、大学、企業、行政などが対等の立場で議論する場とする（参加者は無償で参画）。</a:t>
            </a:r>
            <a:endParaRPr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471653" y="1963171"/>
            <a:ext cx="7794255" cy="73866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本会議の趣旨に賛同した団体等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で構成するインクルーシブな集まり</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■コア会議の成果を広く発信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■講演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形式やシンポジウム形式など様々な手法を想定</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円/楕円 59"/>
          <p:cNvSpPr/>
          <p:nvPr/>
        </p:nvSpPr>
        <p:spPr>
          <a:xfrm>
            <a:off x="2987503" y="1521002"/>
            <a:ext cx="3070992" cy="43825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600" b="1" dirty="0" smtClean="0"/>
              <a:t>全体</a:t>
            </a:r>
            <a:r>
              <a:rPr kumimoji="1" lang="ja-JP" altLang="en-US" sz="1600" b="1" dirty="0" smtClean="0"/>
              <a:t>会議</a:t>
            </a:r>
            <a:endParaRPr kumimoji="1" lang="en-US" altLang="ja-JP" sz="1600" b="1" dirty="0" smtClean="0"/>
          </a:p>
        </p:txBody>
      </p:sp>
      <p:sp>
        <p:nvSpPr>
          <p:cNvPr id="69" name="Rectangle 28"/>
          <p:cNvSpPr>
            <a:spLocks noChangeArrowheads="1"/>
          </p:cNvSpPr>
          <p:nvPr/>
        </p:nvSpPr>
        <p:spPr bwMode="auto">
          <a:xfrm>
            <a:off x="139246" y="1315476"/>
            <a:ext cx="3240360" cy="360363"/>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300" b="1" dirty="0">
                <a:solidFill>
                  <a:prstClr val="black"/>
                </a:solidFill>
              </a:rPr>
              <a:t>（仮称）　大阪フィランソロピー</a:t>
            </a:r>
            <a:r>
              <a:rPr lang="ja-JP" altLang="en-US" sz="1300" b="1" dirty="0" smtClean="0">
                <a:solidFill>
                  <a:prstClr val="black"/>
                </a:solidFill>
              </a:rPr>
              <a:t>会議イメージ</a:t>
            </a:r>
            <a:endParaRPr lang="ja-JP" altLang="en-US" sz="1300" b="1" dirty="0">
              <a:solidFill>
                <a:prstClr val="black"/>
              </a:solidFill>
            </a:endParaRPr>
          </a:p>
        </p:txBody>
      </p:sp>
      <p:sp>
        <p:nvSpPr>
          <p:cNvPr id="37" name="正方形/長方形 36"/>
          <p:cNvSpPr/>
          <p:nvPr/>
        </p:nvSpPr>
        <p:spPr>
          <a:xfrm>
            <a:off x="317500" y="3052429"/>
            <a:ext cx="8574978" cy="2853072"/>
          </a:xfrm>
          <a:prstGeom prst="rect">
            <a:avLst/>
          </a:prstGeom>
          <a:solidFill>
            <a:schemeClr val="accent5">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38" name="テキスト ボックス 37"/>
          <p:cNvSpPr txBox="1"/>
          <p:nvPr/>
        </p:nvSpPr>
        <p:spPr>
          <a:xfrm>
            <a:off x="446253" y="3557164"/>
            <a:ext cx="4245187" cy="203132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■非営利</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の各法人類型などで</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リーディング的な団体の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責任者、学識</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で</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構成</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■フィランソロピーの促進、非営利セクターの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活性化に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むけた問題提起や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課題の検討、取組み内容などに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ついて議論を行う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■個別課題については、必要に応じて分科会を置く</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ことも検討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■分科会はコア会議メンバーが、その他の有識者等の参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画を求めながら、議論をリード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円/楕円 35"/>
          <p:cNvSpPr/>
          <p:nvPr/>
        </p:nvSpPr>
        <p:spPr>
          <a:xfrm>
            <a:off x="2933508" y="2861457"/>
            <a:ext cx="3070992" cy="43825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600" b="1" dirty="0" smtClean="0"/>
              <a:t>コア</a:t>
            </a:r>
            <a:r>
              <a:rPr kumimoji="1" lang="ja-JP" altLang="en-US" sz="1600" b="1" dirty="0" smtClean="0"/>
              <a:t>会議</a:t>
            </a:r>
            <a:endParaRPr kumimoji="1" lang="en-US" altLang="ja-JP" sz="1600" b="1" dirty="0" smtClean="0"/>
          </a:p>
        </p:txBody>
      </p:sp>
      <p:sp>
        <p:nvSpPr>
          <p:cNvPr id="35" name="スライド番号プレースホルダー 1"/>
          <p:cNvSpPr txBox="1">
            <a:spLocks/>
          </p:cNvSpPr>
          <p:nvPr/>
        </p:nvSpPr>
        <p:spPr bwMode="auto">
          <a:xfrm>
            <a:off x="8378825" y="6530974"/>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pPr algn="r" eaLnBrk="1" hangingPunct="1">
                <a:spcBef>
                  <a:spcPct val="0"/>
                </a:spcBef>
                <a:buFontTx/>
                <a:buNone/>
              </a:pPr>
              <a:t>7</a:t>
            </a:fld>
            <a:endParaRPr lang="ja-JP" altLang="en-US" sz="1200" dirty="0"/>
          </a:p>
        </p:txBody>
      </p:sp>
      <p:sp>
        <p:nvSpPr>
          <p:cNvPr id="2" name="正方形/長方形 1"/>
          <p:cNvSpPr/>
          <p:nvPr/>
        </p:nvSpPr>
        <p:spPr>
          <a:xfrm>
            <a:off x="139246" y="1315476"/>
            <a:ext cx="8861672" cy="52154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0" name="表 39"/>
          <p:cNvGraphicFramePr>
            <a:graphicFrameLocks noGrp="1"/>
          </p:cNvGraphicFramePr>
          <p:nvPr>
            <p:extLst>
              <p:ext uri="{D42A27DB-BD31-4B8C-83A1-F6EECF244321}">
                <p14:modId xmlns:p14="http://schemas.microsoft.com/office/powerpoint/2010/main" val="1325036669"/>
              </p:ext>
            </p:extLst>
          </p:nvPr>
        </p:nvGraphicFramePr>
        <p:xfrm>
          <a:off x="4784910" y="3488336"/>
          <a:ext cx="3807004" cy="1325770"/>
        </p:xfrm>
        <a:graphic>
          <a:graphicData uri="http://schemas.openxmlformats.org/drawingml/2006/table">
            <a:tbl>
              <a:tblPr bandRow="1">
                <a:tableStyleId>{5C22544A-7EE6-4342-B048-85BDC9FD1C3A}</a:tableStyleId>
              </a:tblPr>
              <a:tblGrid>
                <a:gridCol w="1435744"/>
                <a:gridCol w="1172504"/>
                <a:gridCol w="1198756"/>
              </a:tblGrid>
              <a:tr h="2215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有識者</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公益法人</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社会的企業</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tcPr>
                </a:tc>
              </a:tr>
              <a:tr h="230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大学関係</a:t>
                      </a:r>
                      <a:endPar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学校法人</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企業</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CSR</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CSV</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tcPr>
                </a:tc>
              </a:tr>
              <a:tr h="230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中間支援組織</a:t>
                      </a:r>
                      <a:endPar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医療法人</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協同組合</a:t>
                      </a:r>
                    </a:p>
                  </a:txBody>
                  <a:tcPr>
                    <a:lnR w="12700" cap="flat" cmpd="sng" algn="ctr">
                      <a:solidFill>
                        <a:schemeClr val="bg1"/>
                      </a:solidFill>
                      <a:prstDash val="solid"/>
                      <a:round/>
                      <a:headEnd type="none" w="med" len="med"/>
                      <a:tailEnd type="none" w="med" len="med"/>
                    </a:lnR>
                  </a:tcPr>
                </a:tc>
              </a:tr>
              <a:tr h="230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行政</a:t>
                      </a:r>
                      <a:endPar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任意団体</a:t>
                      </a:r>
                    </a:p>
                  </a:txBody>
                  <a:tcPr>
                    <a:lnR w="12700" cap="flat" cmpd="sng" algn="ctr">
                      <a:solidFill>
                        <a:schemeClr val="bg1"/>
                      </a:solidFill>
                      <a:prstDash val="solid"/>
                      <a:round/>
                      <a:headEnd type="none" w="med" len="med"/>
                      <a:tailEnd type="none" w="med" len="med"/>
                    </a:lnR>
                  </a:tcPr>
                </a:tc>
              </a:tr>
              <a:tr h="2894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経済界</a:t>
                      </a:r>
                      <a:endPar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社会福祉法人</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その他</a:t>
                      </a:r>
                    </a:p>
                  </a:txBody>
                  <a:tcPr>
                    <a:lnR w="12700" cap="flat" cmpd="sng" algn="ctr">
                      <a:solidFill>
                        <a:schemeClr val="bg1"/>
                      </a:solidFill>
                      <a:prstDash val="solid"/>
                      <a:round/>
                      <a:headEnd type="none" w="med" len="med"/>
                      <a:tailEnd type="none" w="med" len="med"/>
                    </a:lnR>
                  </a:tcPr>
                </a:tc>
              </a:tr>
            </a:tbl>
          </a:graphicData>
        </a:graphic>
      </p:graphicFrame>
      <p:sp>
        <p:nvSpPr>
          <p:cNvPr id="42" name="Rectangle 28"/>
          <p:cNvSpPr>
            <a:spLocks noChangeArrowheads="1"/>
          </p:cNvSpPr>
          <p:nvPr/>
        </p:nvSpPr>
        <p:spPr bwMode="auto">
          <a:xfrm>
            <a:off x="5685642" y="3233458"/>
            <a:ext cx="2166428" cy="166291"/>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＜コア会議メンバー　イメージ＞</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8"/>
          <p:cNvSpPr>
            <a:spLocks noChangeArrowheads="1"/>
          </p:cNvSpPr>
          <p:nvPr/>
        </p:nvSpPr>
        <p:spPr bwMode="auto">
          <a:xfrm>
            <a:off x="6083067" y="4897249"/>
            <a:ext cx="2166428" cy="166291"/>
          </a:xfrm>
          <a:prstGeom prst="rect">
            <a:avLst/>
          </a:prstGeom>
          <a:noFill/>
          <a:ln>
            <a:headEnd/>
            <a:tailEnd/>
          </a:ln>
        </p:spPr>
        <p:style>
          <a:lnRef idx="0">
            <a:schemeClr val="accent4"/>
          </a:lnRef>
          <a:fillRef idx="3">
            <a:schemeClr val="accent4"/>
          </a:fillRef>
          <a:effectRef idx="3">
            <a:schemeClr val="accent4"/>
          </a:effectRef>
          <a:fontRef idx="minor">
            <a:schemeClr val="lt1"/>
          </a:fontRef>
        </p:style>
        <p:txBody>
          <a:bodyPr wrap="none" anchor="ctr"/>
          <a:lstStyle/>
          <a:p>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＜分科会　イメージ＞</a:t>
            </a:r>
            <a:endPar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二等辺三角形 26"/>
          <p:cNvSpPr/>
          <p:nvPr/>
        </p:nvSpPr>
        <p:spPr>
          <a:xfrm>
            <a:off x="5157999" y="5116591"/>
            <a:ext cx="899792" cy="769765"/>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034007" y="5116591"/>
            <a:ext cx="1102562" cy="36272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二等辺三角形 24"/>
          <p:cNvSpPr/>
          <p:nvPr/>
        </p:nvSpPr>
        <p:spPr>
          <a:xfrm>
            <a:off x="6369760" y="5127076"/>
            <a:ext cx="899792" cy="769765"/>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a:off x="7587268" y="5116591"/>
            <a:ext cx="899792" cy="769765"/>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268375" y="5127076"/>
            <a:ext cx="1102562" cy="36272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7490919" y="5116591"/>
            <a:ext cx="1092490" cy="36272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○○分科会</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317500" y="5970487"/>
            <a:ext cx="8574979" cy="429375"/>
          </a:xfrm>
          <a:prstGeom prst="rect">
            <a:avLst/>
          </a:prstGeom>
          <a:solidFill>
            <a:schemeClr val="accent1">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lvl="0" algn="ctr"/>
            <a:r>
              <a:rPr lang="ja-JP" altLang="en-US" sz="2000" b="1" dirty="0">
                <a:solidFill>
                  <a:srgbClr val="002060"/>
                </a:solidFill>
              </a:rPr>
              <a:t>事　務　局</a:t>
            </a:r>
          </a:p>
        </p:txBody>
      </p:sp>
    </p:spTree>
    <p:extLst>
      <p:ext uri="{BB962C8B-B14F-4D97-AF65-F5344CB8AC3E}">
        <p14:creationId xmlns:p14="http://schemas.microsoft.com/office/powerpoint/2010/main" val="3361669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0" name="正方形/長方形 9"/>
          <p:cNvSpPr/>
          <p:nvPr/>
        </p:nvSpPr>
        <p:spPr>
          <a:xfrm>
            <a:off x="-1" y="-27384"/>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「民都・大阪」の将来像（イメージ）</a:t>
            </a:r>
            <a:endPar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p:cNvSpPr txBox="1">
            <a:spLocks/>
          </p:cNvSpPr>
          <p:nvPr/>
        </p:nvSpPr>
        <p:spPr bwMode="auto">
          <a:xfrm>
            <a:off x="8388424"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8</a:t>
            </a:fld>
            <a:endParaRPr lang="ja-JP" altLang="en-US" sz="1200" dirty="0">
              <a:solidFill>
                <a:prstClr val="black"/>
              </a:solidFill>
            </a:endParaRPr>
          </a:p>
        </p:txBody>
      </p:sp>
      <p:sp>
        <p:nvSpPr>
          <p:cNvPr id="5" name="角丸四角形 4"/>
          <p:cNvSpPr/>
          <p:nvPr/>
        </p:nvSpPr>
        <p:spPr>
          <a:xfrm>
            <a:off x="84336" y="540172"/>
            <a:ext cx="8952159" cy="1440160"/>
          </a:xfrm>
          <a:prstGeom prst="roundRect">
            <a:avLst>
              <a:gd name="adj" fmla="val 5213"/>
            </a:avLst>
          </a:prstGeom>
        </p:spPr>
        <p:style>
          <a:lnRef idx="2">
            <a:schemeClr val="accent3"/>
          </a:lnRef>
          <a:fillRef idx="1">
            <a:schemeClr val="lt1"/>
          </a:fillRef>
          <a:effectRef idx="0">
            <a:schemeClr val="accent3"/>
          </a:effectRef>
          <a:fontRef idx="minor">
            <a:schemeClr val="dk1"/>
          </a:fontRef>
        </p:style>
        <p:txBody>
          <a:bodyPr rtlCol="0" anchor="ctr"/>
          <a:lstStyle/>
          <a:p>
            <a:pPr algn="ctr">
              <a:lnSpc>
                <a:spcPct val="150000"/>
              </a:lnSpc>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「フィランソロピーにおける国際的な拠点都市」</a:t>
            </a:r>
            <a:endPar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民でできることは民</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が行う」</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を基本に、一人ひとりが様々な社会的課題に向き合い、自ら解決に向けて行動する</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、自発的･持続的</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に様々な課題解決を図る都市</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国内外から、第</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の動脈（税の分配によらない</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自発的な発意による寄附や投資</a:t>
            </a:r>
            <a:r>
              <a:rPr lang="ja-JP" altLang="en-US" sz="12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a:t>
            </a:r>
            <a:r>
              <a:rPr lang="ja-JP" altLang="en-US" sz="12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担い手・団体が「</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集まり・つなぎ・活かす」ことが</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できる、国際的にも先進的な</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拠点</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descr="C:\Users\i5627699\Desktop\無題.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3516" y="3685103"/>
            <a:ext cx="1447132" cy="147267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23105" y="2070129"/>
            <a:ext cx="9091165" cy="4653668"/>
            <a:chOff x="23105" y="1609712"/>
            <a:chExt cx="9091165" cy="4653668"/>
          </a:xfrm>
        </p:grpSpPr>
        <p:sp>
          <p:nvSpPr>
            <p:cNvPr id="11" name="円/楕円 10"/>
            <p:cNvSpPr/>
            <p:nvPr/>
          </p:nvSpPr>
          <p:spPr>
            <a:xfrm>
              <a:off x="1616720" y="2636912"/>
              <a:ext cx="5328592" cy="2712608"/>
            </a:xfrm>
            <a:prstGeom prst="ellipse">
              <a:avLst/>
            </a:prstGeom>
            <a:solidFill>
              <a:schemeClr val="accent4">
                <a:lumMod val="40000"/>
                <a:lumOff val="6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1028" name="Picture 4" descr="福祉・子育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0585" y="3061898"/>
              <a:ext cx="790602" cy="58613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教育・学校・青少年"/>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5098" y="2728793"/>
              <a:ext cx="837316" cy="62076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環境・リサイクル"/>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4186" y="2959342"/>
              <a:ext cx="801683" cy="59435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人権・男女共同参画"/>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2578" y="3670897"/>
              <a:ext cx="849992" cy="63016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健康・医療"/>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7300" y="4489475"/>
              <a:ext cx="815993" cy="60496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防災・安全・危機管理"/>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36046" y="3746677"/>
              <a:ext cx="856922" cy="63530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Users\ShimizuYo\AppData\Local\Microsoft\Windows\Temporary Internet Files\Content.IE5\VHSZNLVB\community-419045_960_720[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38223" y="3229037"/>
              <a:ext cx="1816663" cy="1513886"/>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都市魅力・観光・文化"/>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68850" y="4382849"/>
              <a:ext cx="850681" cy="630677"/>
            </a:xfrm>
            <a:prstGeom prst="rect">
              <a:avLst/>
            </a:prstGeom>
            <a:noFill/>
            <a:extLst>
              <a:ext uri="{909E8E84-426E-40DD-AFC4-6F175D3DCCD1}">
                <a14:hiddenFill xmlns:a14="http://schemas.microsoft.com/office/drawing/2010/main">
                  <a:solidFill>
                    <a:srgbClr val="FFFFFF"/>
                  </a:solidFill>
                </a14:hiddenFill>
              </a:ext>
            </a:extLst>
          </p:spPr>
        </p:pic>
        <p:sp>
          <p:nvSpPr>
            <p:cNvPr id="9" name="角丸四角形吹き出し 8"/>
            <p:cNvSpPr/>
            <p:nvPr/>
          </p:nvSpPr>
          <p:spPr>
            <a:xfrm>
              <a:off x="2915815" y="5632555"/>
              <a:ext cx="2244207" cy="630825"/>
            </a:xfrm>
            <a:prstGeom prst="wedgeRoundRectCallout">
              <a:avLst>
                <a:gd name="adj1" fmla="val 13299"/>
                <a:gd name="adj2" fmla="val -11262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多くの市民に支えられ、</a:t>
              </a:r>
              <a:r>
                <a:rPr lang="ja-JP"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学術</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・芸術・文化・</a:t>
              </a:r>
              <a:r>
                <a:rPr lang="ja-JP"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スポーツ</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に関する世界的な名物・イベントが大阪に誕生している</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吹き出し 21"/>
            <p:cNvSpPr/>
            <p:nvPr/>
          </p:nvSpPr>
          <p:spPr>
            <a:xfrm>
              <a:off x="84336" y="3522998"/>
              <a:ext cx="1888795" cy="669721"/>
            </a:xfrm>
            <a:prstGeom prst="wedgeRoundRectCallout">
              <a:avLst>
                <a:gd name="adj1" fmla="val 73989"/>
                <a:gd name="adj2" fmla="val 38324"/>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非営利セクターや社会的企業が、学生の就職先の選択肢として確立している</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吹き出し 23"/>
            <p:cNvSpPr/>
            <p:nvPr/>
          </p:nvSpPr>
          <p:spPr>
            <a:xfrm>
              <a:off x="23105" y="4489475"/>
              <a:ext cx="2303722" cy="748151"/>
            </a:xfrm>
            <a:prstGeom prst="wedgeRoundRectCallout">
              <a:avLst>
                <a:gd name="adj1" fmla="val 46998"/>
                <a:gd name="adj2" fmla="val -6790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仕事</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と社会貢献</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や公益法人等</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の兼業により、幅広い世代が日頃から公益分野で</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活躍している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399043" y="4796989"/>
              <a:ext cx="1709426" cy="430887"/>
            </a:xfrm>
            <a:prstGeom prst="rect">
              <a:avLst/>
            </a:prstGeom>
            <a:noFill/>
          </p:spPr>
          <p:txBody>
            <a:bodyPr wrap="square" rtlCol="0">
              <a:spAutoFit/>
            </a:bodyPr>
            <a:lstStyle/>
            <a:p>
              <a:pPr algn="ct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さまざまな社会的課題を</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民の力で解決</a:t>
              </a:r>
              <a:endPar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吹き出し 25"/>
            <p:cNvSpPr/>
            <p:nvPr/>
          </p:nvSpPr>
          <p:spPr>
            <a:xfrm>
              <a:off x="4020265" y="1609712"/>
              <a:ext cx="2670062" cy="638791"/>
            </a:xfrm>
            <a:prstGeom prst="wedgeRoundRectCallout">
              <a:avLst>
                <a:gd name="adj1" fmla="val 2160"/>
                <a:gd name="adj2" fmla="val 154827"/>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の動脈が確立し、さまざまな形で公益活動に資金がまわる仕組みができている</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吹き出し 27"/>
            <p:cNvSpPr/>
            <p:nvPr/>
          </p:nvSpPr>
          <p:spPr>
            <a:xfrm>
              <a:off x="251520" y="2434832"/>
              <a:ext cx="2232248" cy="620769"/>
            </a:xfrm>
            <a:prstGeom prst="wedgeRoundRectCallout">
              <a:avLst>
                <a:gd name="adj1" fmla="val 58256"/>
                <a:gd name="adj2" fmla="val 122100"/>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のアイデアや工夫が実現され、自由にチャレンジできる環境が整っている（規制改革など）</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下カーブ矢印 2"/>
            <p:cNvSpPr/>
            <p:nvPr/>
          </p:nvSpPr>
          <p:spPr>
            <a:xfrm>
              <a:off x="5912092" y="3229037"/>
              <a:ext cx="1944217" cy="631836"/>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14" name="下カーブ矢印 13"/>
            <p:cNvSpPr/>
            <p:nvPr/>
          </p:nvSpPr>
          <p:spPr>
            <a:xfrm rot="10800000">
              <a:off x="5790429" y="4000125"/>
              <a:ext cx="1944216" cy="742798"/>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9" name="角丸四角形吹き出し 38"/>
            <p:cNvSpPr/>
            <p:nvPr/>
          </p:nvSpPr>
          <p:spPr>
            <a:xfrm>
              <a:off x="6444208" y="2334901"/>
              <a:ext cx="2602178" cy="777698"/>
            </a:xfrm>
            <a:prstGeom prst="wedgeRoundRectCallout">
              <a:avLst>
                <a:gd name="adj1" fmla="val -41124"/>
                <a:gd name="adj2" fmla="val 89365"/>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nSpc>
                  <a:spcPts val="1200"/>
                </a:lnSpc>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フィランソロピーの拠点として、世界に発信され、世界から公益活動の資金が集まり・広がっていくハブとなっている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吹き出し 30"/>
            <p:cNvSpPr/>
            <p:nvPr/>
          </p:nvSpPr>
          <p:spPr>
            <a:xfrm>
              <a:off x="6444208" y="4742925"/>
              <a:ext cx="2670062" cy="795336"/>
            </a:xfrm>
            <a:prstGeom prst="wedgeRoundRectCallout">
              <a:avLst>
                <a:gd name="adj1" fmla="val -32562"/>
                <a:gd name="adj2" fmla="val -9271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nSpc>
                  <a:spcPts val="12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公益分野におけるアジア・世界の拠点が</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大阪に設置され、</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NGO</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の世界大会が開催されるなど、大阪が国際的な公益活動の交流・発信の拠点に</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なっている</a:t>
              </a:r>
              <a:endPar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 name="角丸四角形吹き出し 31"/>
          <p:cNvSpPr/>
          <p:nvPr/>
        </p:nvSpPr>
        <p:spPr>
          <a:xfrm>
            <a:off x="1174966" y="2055402"/>
            <a:ext cx="2617604" cy="620769"/>
          </a:xfrm>
          <a:prstGeom prst="wedgeRoundRectCallout">
            <a:avLst>
              <a:gd name="adj1" fmla="val 44949"/>
              <a:gd name="adj2" fmla="val 156878"/>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海外の大学や研究機関が大阪に設置され、国内外から多様な人材が集まる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吹き出し 28"/>
          <p:cNvSpPr/>
          <p:nvPr/>
        </p:nvSpPr>
        <p:spPr>
          <a:xfrm>
            <a:off x="453367" y="6092972"/>
            <a:ext cx="2244207" cy="630825"/>
          </a:xfrm>
          <a:prstGeom prst="wedgeRoundRectCallout">
            <a:avLst>
              <a:gd name="adj1" fmla="val 70455"/>
              <a:gd name="adj2" fmla="val -13879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世代を超えた支えあいにより、地域の課題</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に自発的</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に取り組むコミュニティが形成される</a:t>
            </a:r>
          </a:p>
        </p:txBody>
      </p:sp>
      <p:sp>
        <p:nvSpPr>
          <p:cNvPr id="30" name="角丸四角形吹き出し 29"/>
          <p:cNvSpPr/>
          <p:nvPr/>
        </p:nvSpPr>
        <p:spPr>
          <a:xfrm>
            <a:off x="5501090" y="6092972"/>
            <a:ext cx="2244207" cy="630825"/>
          </a:xfrm>
          <a:prstGeom prst="wedgeRoundRectCallout">
            <a:avLst>
              <a:gd name="adj1" fmla="val -54043"/>
              <a:gd name="adj2" fmla="val -13275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学術・芸術・文化・スポーツに親しむ機会が</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増え、市民</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の暮らしがより健康で豊かなものになる</a:t>
            </a:r>
          </a:p>
        </p:txBody>
      </p:sp>
      <p:sp>
        <p:nvSpPr>
          <p:cNvPr id="33" name="正方形/長方形 32"/>
          <p:cNvSpPr/>
          <p:nvPr/>
        </p:nvSpPr>
        <p:spPr>
          <a:xfrm>
            <a:off x="4672414" y="65429"/>
            <a:ext cx="4220066" cy="50014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は、今後の分科会での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議論等の参考となるよう、</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～３０年後</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の民都・大阪のイメージ像として作成した</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1386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40000"/>
            <a:lumOff val="6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17442</TotalTime>
  <Words>853</Words>
  <Application>Microsoft Office PowerPoint</Application>
  <PresentationFormat>画面に合わせる (4:3)</PresentationFormat>
  <Paragraphs>204</Paragraphs>
  <Slides>8</Slides>
  <Notes>0</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Office ​​テーマ</vt:lpstr>
      <vt:lpstr>Eclipse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Batchadmin</cp:lastModifiedBy>
  <cp:revision>1123</cp:revision>
  <cp:lastPrinted>2017-06-05T09:44:31Z</cp:lastPrinted>
  <dcterms:created xsi:type="dcterms:W3CDTF">2014-08-01T07:03:14Z</dcterms:created>
  <dcterms:modified xsi:type="dcterms:W3CDTF">2017-06-15T07:54:37Z</dcterms:modified>
</cp:coreProperties>
</file>