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3"/>
  </p:notesMasterIdLst>
  <p:sldIdLst>
    <p:sldId id="495" r:id="rId2"/>
  </p:sldIdLst>
  <p:sldSz cx="9144000" cy="6858000" type="screen4x3"/>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CCFFFF"/>
    <a:srgbClr val="99FF99"/>
    <a:srgbClr val="000066"/>
    <a:srgbClr val="0000CC"/>
    <a:srgbClr val="66CCFF"/>
    <a:srgbClr val="33CCFF"/>
    <a:srgbClr val="66FFFF"/>
    <a:srgbClr val="99FFCC"/>
    <a:srgbClr val="99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24" autoAdjust="0"/>
    <p:restoredTop sz="98561" autoAdjust="0"/>
  </p:normalViewPr>
  <p:slideViewPr>
    <p:cSldViewPr>
      <p:cViewPr>
        <p:scale>
          <a:sx n="70" d="100"/>
          <a:sy n="70" d="100"/>
        </p:scale>
        <p:origin x="-1710" y="-1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33" tIns="45716" rIns="91433" bIns="45716"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33" tIns="45716" rIns="91433" bIns="45716" rtlCol="0"/>
          <a:lstStyle>
            <a:lvl1pPr algn="r" fontAlgn="auto">
              <a:spcBef>
                <a:spcPts val="0"/>
              </a:spcBef>
              <a:spcAft>
                <a:spcPts val="0"/>
              </a:spcAft>
              <a:defRPr sz="1200">
                <a:latin typeface="+mn-lt"/>
                <a:ea typeface="+mn-ea"/>
              </a:defRPr>
            </a:lvl1pPr>
          </a:lstStyle>
          <a:p>
            <a:pPr>
              <a:defRPr/>
            </a:pPr>
            <a:fld id="{9E1ABCF3-2FD8-4C1A-A6BC-8D34DFA4D7C5}" type="datetimeFigureOut">
              <a:rPr lang="ja-JP" altLang="en-US"/>
              <a:pPr>
                <a:defRPr/>
              </a:pPr>
              <a:t>2017/11/21</a:t>
            </a:fld>
            <a:endParaRPr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33" tIns="45716" rIns="91433" bIns="45716" rtlCol="0" anchor="ctr"/>
          <a:lstStyle/>
          <a:p>
            <a:pPr lvl="0"/>
            <a:endParaRPr lang="ja-JP" altLang="en-US" noProof="0"/>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wrap="square" lIns="91433" tIns="45716" rIns="91433" bIns="45716" numCol="1" anchor="t" anchorCtr="0" compatLnSpc="1">
            <a:prstTxWarp prst="textNoShape">
              <a:avLst/>
            </a:prstTxWarp>
          </a:bodyPr>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33" tIns="45716" rIns="91433" bIns="45716"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33" tIns="45716" rIns="91433" bIns="45716" rtlCol="0" anchor="b"/>
          <a:lstStyle>
            <a:lvl1pPr algn="r" fontAlgn="auto">
              <a:spcBef>
                <a:spcPts val="0"/>
              </a:spcBef>
              <a:spcAft>
                <a:spcPts val="0"/>
              </a:spcAft>
              <a:defRPr sz="1200">
                <a:latin typeface="+mn-lt"/>
                <a:ea typeface="+mn-ea"/>
              </a:defRPr>
            </a:lvl1pPr>
          </a:lstStyle>
          <a:p>
            <a:pPr>
              <a:defRPr/>
            </a:pPr>
            <a:fld id="{BEC16C19-0E38-4C69-B684-AD636157C46C}" type="slidenum">
              <a:rPr lang="ja-JP" altLang="en-US"/>
              <a:pPr>
                <a:defRPr/>
              </a:pPr>
              <a:t>‹#›</a:t>
            </a:fld>
            <a:endParaRPr lang="ja-JP" altLang="en-US"/>
          </a:p>
        </p:txBody>
      </p:sp>
    </p:spTree>
    <p:extLst>
      <p:ext uri="{BB962C8B-B14F-4D97-AF65-F5344CB8AC3E}">
        <p14:creationId xmlns:p14="http://schemas.microsoft.com/office/powerpoint/2010/main" val="27803176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mn-lt"/>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mn-lt"/>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mn-lt"/>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mn-lt"/>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pPr>
              <a:defRPr/>
            </a:pPr>
            <a:fld id="{2EDC41C8-F93E-4F32-9E78-EB3A83A81AAC}" type="datetimeFigureOut">
              <a:rPr lang="ja-JP" altLang="en-US" smtClean="0">
                <a:solidFill>
                  <a:prstClr val="black">
                    <a:tint val="75000"/>
                  </a:prstClr>
                </a:solidFill>
              </a:rPr>
              <a:pPr>
                <a:defRPr/>
              </a:pPr>
              <a:t>2017/11/21</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F4B994B5-48AA-42F8-9952-870FA50E17F5}"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3261702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fld id="{DFD2C738-B6DA-4193-BE18-836AEE57F4FA}" type="datetimeFigureOut">
              <a:rPr lang="ja-JP" altLang="en-US" smtClean="0">
                <a:solidFill>
                  <a:prstClr val="black">
                    <a:tint val="75000"/>
                  </a:prstClr>
                </a:solidFill>
              </a:rPr>
              <a:pPr>
                <a:defRPr/>
              </a:pPr>
              <a:t>2017/11/21</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9777A057-D4B3-4777-8265-76AC73A092D7}"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4061243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fld id="{DFD2C738-B6DA-4193-BE18-836AEE57F4FA}" type="datetimeFigureOut">
              <a:rPr lang="ja-JP" altLang="en-US" smtClean="0">
                <a:solidFill>
                  <a:prstClr val="black">
                    <a:tint val="75000"/>
                  </a:prstClr>
                </a:solidFill>
              </a:rPr>
              <a:pPr>
                <a:defRPr/>
              </a:pPr>
              <a:t>2017/11/21</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9777A057-D4B3-4777-8265-76AC73A092D7}"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645177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fld id="{CDB0C698-7277-49AF-9C63-57A6F04A0A61}" type="datetimeFigureOut">
              <a:rPr lang="ja-JP" altLang="en-US" smtClean="0">
                <a:solidFill>
                  <a:prstClr val="black">
                    <a:tint val="75000"/>
                  </a:prstClr>
                </a:solidFill>
              </a:rPr>
              <a:pPr>
                <a:defRPr/>
              </a:pPr>
              <a:t>2017/11/21</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6DEE334D-EB94-4679-844F-6AC9F8266901}"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2775211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pPr>
              <a:defRPr/>
            </a:pPr>
            <a:fld id="{CBE0FFF1-322F-47C0-BE15-A59558EDBF5B}" type="datetimeFigureOut">
              <a:rPr lang="ja-JP" altLang="en-US" smtClean="0">
                <a:solidFill>
                  <a:prstClr val="black">
                    <a:tint val="75000"/>
                  </a:prstClr>
                </a:solidFill>
              </a:rPr>
              <a:pPr>
                <a:defRPr/>
              </a:pPr>
              <a:t>2017/11/21</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5C2D9B6B-7E09-456F-8E6A-4A06FF476BC6}"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312065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pPr>
              <a:defRPr/>
            </a:pPr>
            <a:fld id="{0F524D6D-3DD0-4D5E-AAA4-537882979D92}" type="datetimeFigureOut">
              <a:rPr lang="ja-JP" altLang="en-US" smtClean="0">
                <a:solidFill>
                  <a:prstClr val="black">
                    <a:tint val="75000"/>
                  </a:prstClr>
                </a:solidFill>
              </a:rPr>
              <a:pPr>
                <a:defRPr/>
              </a:pPr>
              <a:t>2017/11/21</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pPr>
              <a:defRPr/>
            </a:pPr>
            <a:fld id="{77AE16E1-11E3-4861-8518-AD27D3ECDFE8}"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223252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pPr>
              <a:defRPr/>
            </a:pPr>
            <a:fld id="{798FD84C-5AA3-455C-93D8-F7796336BEEE}" type="datetimeFigureOut">
              <a:rPr lang="ja-JP" altLang="en-US" smtClean="0">
                <a:solidFill>
                  <a:prstClr val="black">
                    <a:tint val="75000"/>
                  </a:prstClr>
                </a:solidFill>
              </a:rPr>
              <a:pPr>
                <a:defRPr/>
              </a:pPr>
              <a:t>2017/11/21</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pPr>
              <a:defRPr/>
            </a:pPr>
            <a:fld id="{F5B402EC-3B6F-4BCD-9996-4BD92CBC9DA1}"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809525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pPr>
              <a:defRPr/>
            </a:pPr>
            <a:fld id="{05FEC7F0-B4BD-4A3A-8013-A3130BFF9E76}" type="datetimeFigureOut">
              <a:rPr lang="ja-JP" altLang="en-US" smtClean="0">
                <a:solidFill>
                  <a:prstClr val="black">
                    <a:tint val="75000"/>
                  </a:prstClr>
                </a:solidFill>
              </a:rPr>
              <a:pPr>
                <a:defRPr/>
              </a:pPr>
              <a:t>2017/11/21</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pPr>
              <a:defRPr/>
            </a:pPr>
            <a:fld id="{FBAF700B-AEA3-43BA-AE4F-CBAE4B85B4B7}"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684688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fld id="{8DE08C82-E453-469A-9A46-68FDA39D4D59}" type="datetimeFigureOut">
              <a:rPr lang="ja-JP" altLang="en-US" smtClean="0">
                <a:solidFill>
                  <a:prstClr val="black">
                    <a:tint val="75000"/>
                  </a:prstClr>
                </a:solidFill>
              </a:rPr>
              <a:pPr>
                <a:defRPr/>
              </a:pPr>
              <a:t>2017/11/21</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pPr>
              <a:defRPr/>
            </a:pPr>
            <a:fld id="{9FFB63F2-C694-4ABB-886B-54F0C8258701}"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36897615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a:defRPr/>
            </a:pPr>
            <a:fld id="{DFD2C738-B6DA-4193-BE18-836AEE57F4FA}" type="datetimeFigureOut">
              <a:rPr lang="ja-JP" altLang="en-US" smtClean="0">
                <a:solidFill>
                  <a:prstClr val="black">
                    <a:tint val="75000"/>
                  </a:prstClr>
                </a:solidFill>
              </a:rPr>
              <a:pPr>
                <a:defRPr/>
              </a:pPr>
              <a:t>2017/11/21</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pPr>
              <a:defRPr/>
            </a:pPr>
            <a:fld id="{9777A057-D4B3-4777-8265-76AC73A092D7}"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2084020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a:defRPr/>
            </a:pPr>
            <a:fld id="{C09A995A-E5F2-4329-B7C9-365D1AE32692}" type="datetimeFigureOut">
              <a:rPr lang="ja-JP" altLang="en-US" smtClean="0">
                <a:solidFill>
                  <a:prstClr val="black">
                    <a:tint val="75000"/>
                  </a:prstClr>
                </a:solidFill>
              </a:rPr>
              <a:pPr>
                <a:defRPr/>
              </a:pPr>
              <a:t>2017/11/21</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pPr>
              <a:defRPr/>
            </a:pPr>
            <a:fld id="{D52F7212-74F6-4F60-B237-8984204CCC66}"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832776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FD2C738-B6DA-4193-BE18-836AEE57F4FA}" type="datetimeFigureOut">
              <a:rPr lang="ja-JP" altLang="en-US" smtClean="0">
                <a:solidFill>
                  <a:prstClr val="black">
                    <a:tint val="75000"/>
                  </a:prstClr>
                </a:solidFill>
              </a:rPr>
              <a:pPr>
                <a:defRPr/>
              </a:pPr>
              <a:t>2017/11/21</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9777A057-D4B3-4777-8265-76AC73A092D7}"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950163110"/>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0" y="-1588"/>
            <a:ext cx="9180513" cy="409576"/>
          </a:xfrm>
          <a:prstGeom prst="rect">
            <a:avLst/>
          </a:prstGeom>
          <a:solidFill>
            <a:schemeClr val="tx2"/>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ja-JP" altLang="en-US"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「民都・大阪」フィランソロピー会議の当面の進め方等（案）</a:t>
            </a:r>
            <a:endParaRPr lang="ja-JP" altLang="en-US"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2277902526"/>
              </p:ext>
            </p:extLst>
          </p:nvPr>
        </p:nvGraphicFramePr>
        <p:xfrm>
          <a:off x="132521" y="2996952"/>
          <a:ext cx="8895027" cy="3569763"/>
        </p:xfrm>
        <a:graphic>
          <a:graphicData uri="http://schemas.openxmlformats.org/drawingml/2006/table">
            <a:tbl>
              <a:tblPr firstRow="1" bandRow="1">
                <a:tableStyleId>{5C22544A-7EE6-4342-B048-85BDC9FD1C3A}</a:tableStyleId>
              </a:tblPr>
              <a:tblGrid>
                <a:gridCol w="911087"/>
                <a:gridCol w="7983940"/>
              </a:tblGrid>
              <a:tr h="351668">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　　当面の会議運営</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案</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tc>
              </a:tr>
              <a:tr h="1664556">
                <a:tc>
                  <a:txBody>
                    <a:bodyPr/>
                    <a:lstStyle/>
                    <a:p>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会議</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endParaRPr kumimoji="1"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・会議の立上げ（会議メンバー・設立趣旨の確認、会議規約等の</a:t>
                      </a:r>
                      <a:r>
                        <a:rPr kumimoji="1" lang="ja-JP" altLang="en-US" sz="1300" smtClean="0">
                          <a:latin typeface="Meiryo UI" panose="020B0604030504040204" pitchFamily="50" charset="-128"/>
                          <a:ea typeface="Meiryo UI" panose="020B0604030504040204" pitchFamily="50" charset="-128"/>
                          <a:cs typeface="Meiryo UI" panose="020B0604030504040204" pitchFamily="50" charset="-128"/>
                        </a:rPr>
                        <a:t>決定、会長・副会長（世話人）の</a:t>
                      </a:r>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選任　等）</a:t>
                      </a:r>
                      <a:endParaRPr kumimoji="1"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・大阪におけるフィランソロピーや非営利セクターの現状、先進事例についての報告</a:t>
                      </a:r>
                      <a:endParaRPr kumimoji="1"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・フィランソロピーの促進・非営利セクターの活性化に向けた意見交換</a:t>
                      </a:r>
                      <a:endParaRPr kumimoji="1"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・ゲストスピーカーによる講演・メンバーとのディスカッション</a:t>
                      </a:r>
                      <a:endParaRPr kumimoji="1"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・フィランソロピー都市宣言やフィランソロピー大会について決定</a:t>
                      </a:r>
                      <a:endParaRPr kumimoji="1"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・分科会における検討状況の報告　　など</a:t>
                      </a:r>
                      <a:endParaRPr kumimoji="1"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txBody>
                  <a:tcPr/>
                </a:tc>
              </a:tr>
              <a:tr h="1553539">
                <a:tc>
                  <a:txBody>
                    <a:bodyPr/>
                    <a:lstStyle/>
                    <a:p>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大会</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endParaRPr kumimoji="1"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内容（案）</a:t>
                      </a:r>
                      <a:endParaRPr kumimoji="1"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・「民都・大阪」フィランソロピー会議の設立趣旨・概要の説明</a:t>
                      </a:r>
                      <a:endParaRPr kumimoji="1"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・基調講演やパネルディスカッション</a:t>
                      </a:r>
                      <a:endParaRPr kumimoji="1"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・大阪におけるフィランソロピー・非営利セクターの現状等の報告</a:t>
                      </a:r>
                      <a:endParaRPr kumimoji="1"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・分科会における検討状況の報告</a:t>
                      </a:r>
                      <a:endParaRPr kumimoji="1"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・フィランソロピー都市宣言の採択、賛同者の紹介　　など</a:t>
                      </a:r>
                      <a:endParaRPr kumimoji="1"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txBody>
                  <a:tcPr/>
                </a:tc>
              </a:tr>
            </a:tbl>
          </a:graphicData>
        </a:graphic>
      </p:graphicFrame>
      <p:sp>
        <p:nvSpPr>
          <p:cNvPr id="5" name="正方形/長方形 4"/>
          <p:cNvSpPr/>
          <p:nvPr/>
        </p:nvSpPr>
        <p:spPr>
          <a:xfrm>
            <a:off x="132522" y="506499"/>
            <a:ext cx="8895027" cy="23464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5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■会議の意義・役割</a:t>
            </a:r>
            <a:endParaRPr kumimoji="1" lang="en-US" altLang="ja-JP" sz="15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多様な担い手が、</a:t>
            </a:r>
            <a:r>
              <a:rPr lang="ja-JP" altLang="en-US" sz="14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法人格の縦割りや営利・非営利</a:t>
            </a:r>
            <a:r>
              <a:rPr lang="ja-JP" altLang="en-US" sz="14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の区分</a:t>
            </a:r>
            <a:r>
              <a:rPr lang="ja-JP" altLang="en-US" sz="14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を越えて一堂に集い、</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それぞれが公益活動を担う主体だと</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いう</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こと</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を再認識（共通のアイデンティティを</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形成</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）し、</a:t>
            </a:r>
            <a:r>
              <a:rPr lang="ja-JP" altLang="en-US" sz="14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大阪の民の連携・協力によりその存在感を国内外に示す「核となる場」</a:t>
            </a:r>
            <a:endParaRPr lang="en-US" altLang="ja-JP" sz="14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「民都・大阪</a:t>
            </a:r>
            <a:r>
              <a:rPr lang="ja-JP" altLang="en-US" sz="14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」の実現に向けた</a:t>
            </a:r>
            <a:r>
              <a:rPr lang="ja-JP" altLang="en-US" sz="14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取組みの</a:t>
            </a:r>
            <a:r>
              <a:rPr lang="ja-JP" altLang="en-US" sz="14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検討</a:t>
            </a:r>
            <a:r>
              <a:rPr lang="ja-JP" altLang="en-US" sz="14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・提案</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（分科会検討結果の具体化や、新た</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な連携・協働促進に</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向けた</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取組み、フィランソロピー大会などの情報の発信等）を行う</a:t>
            </a:r>
            <a:endPar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5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5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■議論・検討する事項</a:t>
            </a:r>
            <a:endParaRPr lang="en-US" altLang="ja-JP" sz="15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○大阪の非営利セクターの現状やそれぞれのセクターが抱える課題等を踏まえ、「</a:t>
            </a:r>
            <a:r>
              <a:rPr lang="ja-JP" altLang="en-US" sz="14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民都・大阪」の実現に向け都市政策や、</a:t>
            </a:r>
            <a:endParaRPr lang="en-US" altLang="ja-JP" sz="14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大阪の民（サード･セクター</a:t>
            </a:r>
            <a:r>
              <a:rPr lang="en-US" altLang="ja-JP" sz="14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はどうあるべきか、新たな連携・協働を生み出すためには何が必要か等を議論</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○民都・大阪に向けた取組みを民主導で持続可能なものとしていくための仕組みや体制はどうあるべきか等を検討　など</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7956376" y="10495"/>
            <a:ext cx="1139412" cy="342901"/>
          </a:xfrm>
          <a:prstGeom prst="rect">
            <a:avLst/>
          </a:prstGeom>
          <a:solidFill>
            <a:schemeClr val="bg1"/>
          </a:solidFill>
          <a:ln w="127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lnSpc>
                <a:spcPts val="1400"/>
              </a:lnSpc>
              <a:spcAft>
                <a:spcPts val="0"/>
              </a:spcAft>
            </a:pPr>
            <a:r>
              <a:rPr lang="ja-JP" sz="14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資料</a:t>
            </a:r>
            <a:r>
              <a:rPr lang="ja-JP" altLang="en-US" sz="14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96826225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4">
            <a:lumMod val="40000"/>
            <a:lumOff val="6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18651</TotalTime>
  <Words>142</Words>
  <Application>Microsoft Office PowerPoint</Application>
  <PresentationFormat>画面に合わせる (4:3)</PresentationFormat>
  <Paragraphs>29</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大阪市</dc:creator>
  <cp:lastModifiedBy>Batchadmin</cp:lastModifiedBy>
  <cp:revision>1230</cp:revision>
  <cp:lastPrinted>2017-11-09T06:12:00Z</cp:lastPrinted>
  <dcterms:created xsi:type="dcterms:W3CDTF">2014-08-01T07:03:14Z</dcterms:created>
  <dcterms:modified xsi:type="dcterms:W3CDTF">2017-11-21T07:49:15Z</dcterms:modified>
</cp:coreProperties>
</file>