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presProps+xml" PartName="/ppt/presProps.xml"/>
  <Override ContentType="application/vnd.openxmlformats-officedocument.presentationml.presentation.main+xml" PartName="/ppt/presentation.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Relationships xmlns="http://schemas.openxmlformats.org/package/2006/relationships"><Relationship Target="ppt/presentation.xml" Type="http://schemas.openxmlformats.org/officeDocument/2006/relationships/officeDocument" Id="rId1"></Relationship><Relationship Target="docProps/core.xml" Type="http://schemas.openxmlformats.org/package/2006/relationships/metadata/core-properties" Id="rId5"></Relationship><Relationship Target="docProps/thumbnail.jpeg" Type="http://schemas.openxmlformats.org/package/2006/relationships/metadata/thumbnail" Id="rId6"></Relationship><Relationship Target="docProps/app.xml" Type="http://schemas.openxmlformats.org/officeDocument/2006/relationships/extended-properties" Id="rId7"></Relationship></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1146" y="54"/>
      </p:cViewPr>
      <p:guideLst>
        <p:guide orient="horz" pos="2160"/>
        <p:guide pos="3120"/>
      </p:guideLst>
    </p:cSldViewPr>
  </p:slideViewPr>
  <p:notesTextViewPr>
    <p:cViewPr>
      <p:scale>
        <a:sx n="1" d="1"/>
        <a:sy n="1" d="1"/>
      </p:scale>
      <p:origin x="0" y="0"/>
    </p:cViewPr>
  </p:notesTextViewPr>
  <p:gridSpacing cx="72008" cy="72008"/>
</p:viewPr>
</file>

<file path=ppt/_rels/presentation.xml.rels><?xml version="1.0" encoding="UTF-8" ?><Relationships xmlns="http://schemas.openxmlformats.org/package/2006/relationships"><Relationship Target="presProps.xml" Type="http://schemas.openxmlformats.org/officeDocument/2006/relationships/presProps" Id="rId3"></Relationship><Relationship Target="slides/slide1.xml" Type="http://schemas.openxmlformats.org/officeDocument/2006/relationships/slide" Id="rId2"></Relationship><Relationship Target="slideMasters/slideMaster1.xml" Type="http://schemas.openxmlformats.org/officeDocument/2006/relationships/slideMaster" Id="rId1"></Relationship><Relationship Target="tableStyles.xml" Type="http://schemas.openxmlformats.org/officeDocument/2006/relationships/tableStyles" Id="rId6"></Relationship><Relationship Target="theme/theme1.xml" Type="http://schemas.openxmlformats.org/officeDocument/2006/relationships/theme" Id="rId5"></Relationship><Relationship Target="viewProps.xml" Type="http://schemas.openxmlformats.org/officeDocument/2006/relationships/viewProps" Id="rId4"></Relationship></Relationships>
</file>

<file path=ppt/slideLayouts/_rels/slideLayout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0.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11.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2.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3.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4.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5.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6.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7.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8.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_rels/slideLayout9.xml.rels><?xml version="1.0" encoding="UTF-8" ?><Relationships xmlns="http://schemas.openxmlformats.org/package/2006/relationships"><Relationship Target="../slideMasters/slideMaster1.xml" Type="http://schemas.openxmlformats.org/officeDocument/2006/relationships/slideMaster" Id="rId1"></Relationship></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047612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 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7609472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5864407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10958146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1CB97A4-4E07-4B35-83C0-CEC27BEE8884}" type="datetimeFigureOut">
              <a:rPr kumimoji="1" lang="ja-JP" altLang="en-US" smtClean="0"/>
              <a:t>2019/10/1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36177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068681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C1CB97A4-4E07-4B35-83C0-CEC27BEE8884}" type="datetimeFigureOut">
              <a:rPr kumimoji="1" lang="ja-JP" altLang="en-US" smtClean="0"/>
              <a:t>2019/10/1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5264784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C1CB97A4-4E07-4B35-83C0-CEC27BEE8884}" type="datetimeFigureOut">
              <a:rPr kumimoji="1" lang="ja-JP" altLang="en-US" smtClean="0"/>
              <a:t>2019/10/1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2634990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CB97A4-4E07-4B35-83C0-CEC27BEE8884}" type="datetimeFigureOut">
              <a:rPr kumimoji="1" lang="ja-JP" altLang="en-US" smtClean="0"/>
              <a:t>2019/10/1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3879784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 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8885190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C1CB97A4-4E07-4B35-83C0-CEC27BEE8884}" type="datetimeFigureOut">
              <a:rPr kumimoji="1" lang="ja-JP" altLang="en-US" smtClean="0"/>
              <a:t>2019/10/1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302288693"/>
      </p:ext>
    </p:extLst>
  </p:cSld>
  <p:clrMapOvr>
    <a:masterClrMapping/>
  </p:clrMapOvr>
</p:sldLayout>
</file>

<file path=ppt/slideMasters/_rels/slideMaster1.xml.rels><?xml version="1.0" encoding="UTF-8" ?><Relationships xmlns="http://schemas.openxmlformats.org/package/2006/relationships"><Relationship Target="../slideLayouts/slideLayout8.xml" Type="http://schemas.openxmlformats.org/officeDocument/2006/relationships/slideLayout" Id="rId8"></Relationship><Relationship Target="../slideLayouts/slideLayout3.xml" Type="http://schemas.openxmlformats.org/officeDocument/2006/relationships/slideLayout" Id="rId3"></Relationship><Relationship Target="../slideLayouts/slideLayout7.xml" Type="http://schemas.openxmlformats.org/officeDocument/2006/relationships/slideLayout" Id="rId7"></Relationship><Relationship Target="../theme/theme1.xml" Type="http://schemas.openxmlformats.org/officeDocument/2006/relationships/theme" Id="rId12"></Relationship><Relationship Target="../slideLayouts/slideLayout2.xml" Type="http://schemas.openxmlformats.org/officeDocument/2006/relationships/slideLayout" Id="rId2"></Relationship><Relationship Target="../slideLayouts/slideLayout1.xml" Type="http://schemas.openxmlformats.org/officeDocument/2006/relationships/slideLayout" Id="rId1"></Relationship><Relationship Target="../slideLayouts/slideLayout6.xml" Type="http://schemas.openxmlformats.org/officeDocument/2006/relationships/slideLayout" Id="rId6"></Relationship><Relationship Target="../slideLayouts/slideLayout11.xml" Type="http://schemas.openxmlformats.org/officeDocument/2006/relationships/slideLayout" Id="rId11"></Relationship><Relationship Target="../slideLayouts/slideLayout5.xml" Type="http://schemas.openxmlformats.org/officeDocument/2006/relationships/slideLayout" Id="rId5"></Relationship><Relationship Target="../slideLayouts/slideLayout10.xml" Type="http://schemas.openxmlformats.org/officeDocument/2006/relationships/slideLayout" Id="rId10"></Relationship><Relationship Target="../slideLayouts/slideLayout4.xml" Type="http://schemas.openxmlformats.org/officeDocument/2006/relationships/slideLayout" Id="rId4"></Relationship><Relationship Target="../slideLayouts/slideLayout9.xml" Type="http://schemas.openxmlformats.org/officeDocument/2006/relationships/slideLayout" Id="rId9"></Relationshi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CB97A4-4E07-4B35-83C0-CEC27BEE8884}" type="datetimeFigureOut">
              <a:rPr kumimoji="1" lang="ja-JP" altLang="en-US" smtClean="0"/>
              <a:t>2019/10/1</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8D312B-8E04-4905-B2A5-755CA8DFEA0F}" type="slidenum">
              <a:rPr kumimoji="1" lang="ja-JP" altLang="en-US" smtClean="0"/>
              <a:t>‹#›</a:t>
            </a:fld>
            <a:endParaRPr kumimoji="1" lang="ja-JP" altLang="en-US"/>
          </a:p>
        </p:txBody>
      </p:sp>
    </p:spTree>
    <p:extLst>
      <p:ext uri="{BB962C8B-B14F-4D97-AF65-F5344CB8AC3E}">
        <p14:creationId xmlns:p14="http://schemas.microsoft.com/office/powerpoint/2010/main" val="202972969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Relationships xmlns="http://schemas.openxmlformats.org/package/2006/relationships"><Relationship Target="../media/image2.png" Type="http://schemas.openxmlformats.org/officeDocument/2006/relationships/image" Id="rId3"></Relationship><Relationship Target="../media/image1.png" Type="http://schemas.openxmlformats.org/officeDocument/2006/relationships/image" Id="rId2"></Relationship><Relationship Target="../slideLayouts/slideLayout1.xml" Type="http://schemas.openxmlformats.org/officeDocument/2006/relationships/slideLayout" Id="rId1"></Relationshi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a:spLocks noChangeArrowheads="1"/>
          </p:cNvSpPr>
          <p:nvPr/>
        </p:nvSpPr>
        <p:spPr bwMode="auto">
          <a:xfrm>
            <a:off x="278330" y="2118511"/>
            <a:ext cx="9349327" cy="270843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defTabSz="914400">
              <a:spcAft>
                <a:spcPts val="1200"/>
              </a:spcAft>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従業員とその家族及び自社施設の安全を確保したうえで、建設会社としての社会的使命を果たすべく、公共施設やインフラなどの復旧、被災した顧客企業施設の復旧支援、被災地支援を中心に据えた</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を策定。</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首都直下地震などで東京本社が壊滅的な打撃を受けた場合や首都機能が麻痺し東京本社で指揮が取れなくなった場合、関西支店（大阪市中央区）に代替対策本部を立ち上げ。全権委任された関西支店長が各種情報の確認・収集、被災地への物資支援、応援要員の手配、全国の支援支店との連携などの指揮をと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BCP</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の実効性を確保するため、年</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2</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回、全社体制で訓練を実施。就業時間外や休日に発災、社長が海外出張で不在、長期間にわたる事業中断の可能性が高い災害が発生など、毎回、様々な事態を想定。取引会社を含む約</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1</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万</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5</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千人が参加し、関係者間の連携強化を図っている。</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a:p>
            <a:pPr marL="171450" indent="-171450" defTabSz="914400">
              <a:spcAft>
                <a:spcPts val="1200"/>
              </a:spcAft>
              <a:buFont typeface="Wingdings" panose="05000000000000000000" pitchFamily="2" charset="2"/>
              <a:buChar char="Ø"/>
            </a:pP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2019</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年</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3</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月の訓練では東京本社が</a:t>
            </a:r>
            <a:r>
              <a:rPr lang="en-US" altLang="ja-JP" sz="1400" dirty="0">
                <a:latin typeface="Meiryo UI" panose="020B0604030504040204" pitchFamily="50" charset="-128"/>
                <a:ea typeface="Meiryo UI" panose="020B0604030504040204" pitchFamily="50" charset="-128"/>
                <a:cs typeface="Times New Roman" panose="02020603050405020304" pitchFamily="18" charset="0"/>
              </a:rPr>
              <a:t>3</a:t>
            </a:r>
            <a:r>
              <a:rPr lang="ja-JP" altLang="en-US" sz="1400" dirty="0">
                <a:latin typeface="Meiryo UI" panose="020B0604030504040204" pitchFamily="50" charset="-128"/>
                <a:ea typeface="Meiryo UI" panose="020B0604030504040204" pitchFamily="50" charset="-128"/>
                <a:cs typeface="Times New Roman" panose="02020603050405020304" pitchFamily="18" charset="0"/>
              </a:rPr>
              <a:t>日程度で復旧することを前提としたが、今後、首都圏の機能不全が長引き、関西での対応が長期化することも想定して、全国からの社員の移動に備えるため、関西でのオフィス、ホテル、交通手段の確保などを検討予定。</a:t>
            </a:r>
            <a:endParaRPr lang="en-US" altLang="ja-JP" sz="1400" dirty="0">
              <a:latin typeface="Meiryo UI" panose="020B0604030504040204" pitchFamily="50" charset="-128"/>
              <a:ea typeface="Meiryo UI" panose="020B0604030504040204" pitchFamily="50" charset="-128"/>
              <a:cs typeface="Times New Roman" panose="02020603050405020304" pitchFamily="18" charset="0"/>
            </a:endParaRPr>
          </a:p>
        </p:txBody>
      </p:sp>
      <p:sp>
        <p:nvSpPr>
          <p:cNvPr id="7" name="Rectangle 7"/>
          <p:cNvSpPr>
            <a:spLocks noChangeArrowheads="1"/>
          </p:cNvSpPr>
          <p:nvPr/>
        </p:nvSpPr>
        <p:spPr bwMode="auto">
          <a:xfrm>
            <a:off x="400050" y="457200"/>
            <a:ext cx="9906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000" b="0" i="0" u="none" strike="noStrike" cap="none" normalizeH="0" baseline="0">
                <a:ln>
                  <a:noFill/>
                </a:ln>
                <a:solidFill>
                  <a:srgbClr val="000000"/>
                </a:solidFill>
                <a:effectLst/>
                <a:latin typeface="ＭＳ ゴシック" panose="020B0609070205080204" pitchFamily="49" charset="-128"/>
                <a:ea typeface="ＭＳ ゴシック" panose="020B0609070205080204" pitchFamily="49" charset="-128"/>
                <a:cs typeface="Times New Roman" panose="02020603050405020304" pitchFamily="18" charset="0"/>
              </a:rPr>
              <a:t>　　　　　　</a:t>
            </a:r>
            <a:endParaRPr kumimoji="0" lang="ja-JP" altLang="ja-JP" sz="1800" b="0" i="0" u="none" strike="noStrike" cap="none" normalizeH="0" baseline="0">
              <a:ln>
                <a:noFill/>
              </a:ln>
              <a:solidFill>
                <a:schemeClr val="tx1"/>
              </a:solidFill>
              <a:effectLst/>
              <a:latin typeface="Arial" panose="020B0604020202020204" pitchFamily="34" charset="0"/>
            </a:endParaRPr>
          </a:p>
        </p:txBody>
      </p:sp>
      <p:sp>
        <p:nvSpPr>
          <p:cNvPr id="12" name="ホームベース 11"/>
          <p:cNvSpPr/>
          <p:nvPr/>
        </p:nvSpPr>
        <p:spPr>
          <a:xfrm>
            <a:off x="-5" y="1"/>
            <a:ext cx="9906004" cy="723900"/>
          </a:xfrm>
          <a:prstGeom prst="homePlate">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25000"/>
              </a:lnSpc>
            </a:pPr>
            <a:r>
              <a:rPr kumimoji="1" lang="ja-JP" altLang="en-US" sz="2800" b="1" dirty="0">
                <a:latin typeface="Meiryo UI" panose="020B0604030504040204" pitchFamily="50" charset="-128"/>
                <a:ea typeface="Meiryo UI" panose="020B0604030504040204" pitchFamily="50" charset="-128"/>
              </a:rPr>
              <a:t>清水建設株式会社</a:t>
            </a:r>
          </a:p>
        </p:txBody>
      </p:sp>
      <p:sp>
        <p:nvSpPr>
          <p:cNvPr id="9" name="角丸四角形 8"/>
          <p:cNvSpPr/>
          <p:nvPr/>
        </p:nvSpPr>
        <p:spPr>
          <a:xfrm>
            <a:off x="180302" y="789355"/>
            <a:ext cx="9606509" cy="1234830"/>
          </a:xfrm>
          <a:prstGeom prst="roundRect">
            <a:avLst/>
          </a:prstGeom>
          <a:noFill/>
          <a:ln w="38100" cmpd="db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dirty="0">
                <a:solidFill>
                  <a:schemeClr val="tx1"/>
                </a:solidFill>
                <a:latin typeface="Meiryo UI" panose="020B0604030504040204" pitchFamily="50" charset="-128"/>
                <a:ea typeface="Meiryo UI" panose="020B0604030504040204" pitchFamily="50" charset="-128"/>
              </a:rPr>
              <a:t>　・首都直下地震などで東京本社が機能不全に陥った場合、関西支店（大阪市中央区）に代替災害対策本部を設置。</a:t>
            </a: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　　関西支店が各種災害対応の指揮をとり、本社の重要業務も代行する。</a:t>
            </a:r>
            <a:endParaRPr kumimoji="1" lang="en-US" altLang="ja-JP" sz="1400" b="1" dirty="0">
              <a:solidFill>
                <a:schemeClr val="tx1"/>
              </a:solidFill>
              <a:latin typeface="Meiryo UI" panose="020B0604030504040204" pitchFamily="50" charset="-128"/>
              <a:ea typeface="Meiryo UI" panose="020B0604030504040204" pitchFamily="50" charset="-128"/>
            </a:endParaRPr>
          </a:p>
          <a:p>
            <a:pPr>
              <a:lnSpc>
                <a:spcPts val="1000"/>
              </a:lnSpc>
            </a:pPr>
            <a:endParaRPr kumimoji="1" lang="en-US" altLang="ja-JP" sz="1400" b="1"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　・関西支店に代替災害対策本部を設置する訓練も含め、</a:t>
            </a:r>
            <a:r>
              <a:rPr kumimoji="1" lang="en-US" altLang="ja-JP" sz="1400" b="1" dirty="0">
                <a:solidFill>
                  <a:schemeClr val="tx1"/>
                </a:solidFill>
                <a:latin typeface="Meiryo UI" panose="020B0604030504040204" pitchFamily="50" charset="-128"/>
                <a:ea typeface="Meiryo UI" panose="020B0604030504040204" pitchFamily="50" charset="-128"/>
              </a:rPr>
              <a:t>BCP</a:t>
            </a:r>
            <a:r>
              <a:rPr kumimoji="1" lang="ja-JP" altLang="en-US" sz="1400" b="1" dirty="0">
                <a:solidFill>
                  <a:schemeClr val="tx1"/>
                </a:solidFill>
                <a:latin typeface="Meiryo UI" panose="020B0604030504040204" pitchFamily="50" charset="-128"/>
                <a:ea typeface="Meiryo UI" panose="020B0604030504040204" pitchFamily="50" charset="-128"/>
              </a:rPr>
              <a:t>の実効性確保のため年</a:t>
            </a:r>
            <a:r>
              <a:rPr kumimoji="1" lang="en-US" altLang="ja-JP" sz="1400" b="1" dirty="0">
                <a:solidFill>
                  <a:schemeClr val="tx1"/>
                </a:solidFill>
                <a:latin typeface="Meiryo UI" panose="020B0604030504040204" pitchFamily="50" charset="-128"/>
                <a:ea typeface="Meiryo UI" panose="020B0604030504040204" pitchFamily="50" charset="-128"/>
              </a:rPr>
              <a:t>2</a:t>
            </a:r>
            <a:r>
              <a:rPr kumimoji="1" lang="ja-JP" altLang="en-US" sz="1400" b="1" dirty="0">
                <a:solidFill>
                  <a:schemeClr val="tx1"/>
                </a:solidFill>
                <a:latin typeface="Meiryo UI" panose="020B0604030504040204" pitchFamily="50" charset="-128"/>
                <a:ea typeface="Meiryo UI" panose="020B0604030504040204" pitchFamily="50" charset="-128"/>
              </a:rPr>
              <a:t>回、全社参加の訓練を実施。</a:t>
            </a:r>
            <a:endParaRPr kumimoji="1" lang="en-US" altLang="ja-JP" sz="1400" b="1" dirty="0">
              <a:solidFill>
                <a:schemeClr val="tx1"/>
              </a:solidFill>
              <a:latin typeface="Meiryo UI" panose="020B0604030504040204" pitchFamily="50" charset="-128"/>
              <a:ea typeface="Meiryo UI" panose="020B0604030504040204" pitchFamily="50" charset="-12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8979" y="4983195"/>
            <a:ext cx="3251542" cy="19646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97457" y="4967757"/>
            <a:ext cx="3677933" cy="18748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929603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1315</TotalTime>
  <Words>283</Words>
  <Application>Microsoft Office PowerPoint</Application>
  <PresentationFormat>A4 210 x 297 mm</PresentationFormat>
  <Paragraphs>11</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Meiryo UI</vt:lpstr>
      <vt:lpstr>ＭＳ ゴシック</vt:lpstr>
      <vt:lpstr>游ゴシック</vt:lpstr>
      <vt:lpstr>游ゴシック Light</vt:lpstr>
      <vt:lpstr>Arial</vt:lpstr>
      <vt:lpstr>Calibri</vt:lpstr>
      <vt:lpstr>Calibri Light</vt:lpstr>
      <vt:lpstr>Times New Roman</vt:lpstr>
      <vt:lpstr>Wingdings</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cp:revision>102</cp:revision>
  <cp:lastPrinted>2019-08-27T08:54:00Z</cp:lastPrinted>
  <dcterms:created xsi:type="dcterms:W3CDTF">2019-02-21T06:29:54Z</dcterms:created>
  <dcterms:modified xsi:type="dcterms:W3CDTF">2019-10-01T02:55:25Z</dcterms:modified>
</cp:coreProperties>
</file>