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1146" y="6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Target="presProps.xml" Type="http://schemas.openxmlformats.org/officeDocument/2006/relationships/presProps" Id="rId3"></Relationship><Relationship Target="slides/slide1.xml" Type="http://schemas.openxmlformats.org/officeDocument/2006/relationships/slide" Id="rId2"></Relationship><Relationship Target="slideMasters/slideMaster1.xml" Type="http://schemas.openxmlformats.org/officeDocument/2006/relationships/slideMaster" Id="rId1"></Relationship><Relationship Target="tableStyles.xml" Type="http://schemas.openxmlformats.org/officeDocument/2006/relationships/tableStyles" Id="rId6"></Relationship><Relationship Target="theme/theme1.xml" Type="http://schemas.openxmlformats.org/officeDocument/2006/relationships/theme" Id="rId5"></Relationship><Relationship Target="viewProps.xml" Type="http://schemas.openxmlformats.org/officeDocument/2006/relationships/viewProps" Id="rId4"></Relationship></Relationship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04761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76094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58644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095814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617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2019/3/27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06868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1CB97A4-4E07-4B35-83C0-CEC27BEE8884}" type="datetimeFigureOut">
              <a:rPr kumimoji="1" lang="ja-JP" altLang="en-US" smtClean="0"/>
              <a:t>2019/3/27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52647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1CB97A4-4E07-4B35-83C0-CEC27BEE8884}" type="datetimeFigureOut">
              <a:rPr kumimoji="1" lang="ja-JP" altLang="en-US" smtClean="0"/>
              <a:t>2019/3/27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26349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B97A4-4E07-4B35-83C0-CEC27BEE8884}" type="datetimeFigureOut">
              <a:rPr kumimoji="1" lang="ja-JP" altLang="en-US" smtClean="0"/>
              <a:t>2019/3/27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87978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2019/3/27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88519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2019/3/27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302288693"/>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B97A4-4E07-4B35-83C0-CEC27BEE8884}" type="datetimeFigureOut">
              <a:rPr kumimoji="1" lang="ja-JP" altLang="en-US" smtClean="0"/>
              <a:t>2019/3/27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029729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media/image2.png" Type="http://schemas.openxmlformats.org/officeDocument/2006/relationships/image" Id="rId3"></Relationship><Relationship Target="../media/image1.png" Type="http://schemas.openxmlformats.org/officeDocument/2006/relationships/image" Id="rId2"></Relationship><Relationship Target="../slideLayouts/slideLayout1.xml" Type="http://schemas.openxmlformats.org/officeDocument/2006/relationships/slideLayout" Id="rId1"></Relationship><Relationship Target="../media/image3.png" Type="http://schemas.openxmlformats.org/officeDocument/2006/relationships/image" Id="rId4"></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285002" y="2396122"/>
            <a:ext cx="9349327" cy="218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lvl="0" indent="-171450" defTabSz="914400">
              <a:spcAft>
                <a:spcPts val="1200"/>
              </a:spcAft>
              <a:buFont typeface="Wingdings" panose="05000000000000000000" pitchFamily="2" charset="2"/>
              <a:buChar char="Ø"/>
            </a:pPr>
            <a:r>
              <a:rPr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東日本</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大震災を受け、東京に置いていた本社機能を一時的に大阪に移転させました</a:t>
            </a:r>
            <a:r>
              <a:rPr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171450" lvl="0" indent="-171450" defTabSz="914400">
              <a:spcAft>
                <a:spcPts val="1200"/>
              </a:spcAft>
              <a:buFont typeface="Wingdings" panose="05000000000000000000" pitchFamily="2" charset="2"/>
              <a:buChar char="Ø"/>
            </a:pPr>
            <a:r>
              <a:rPr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当時</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、福島での原発事故の先が見通せない状況で、またインフラもいろいろと懸念点があり</a:t>
            </a:r>
            <a:r>
              <a:rPr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に本社機能を置くことにより日本各地に最大のアクセスを持てると判断しました。</a:t>
            </a:r>
          </a:p>
          <a:p>
            <a:pPr marL="171450" lvl="0" indent="-171450" defTabSz="914400">
              <a:spcAft>
                <a:spcPts val="1200"/>
              </a:spcAft>
              <a:buFont typeface="Wingdings" panose="05000000000000000000" pitchFamily="2" charset="2"/>
              <a:buChar char="Ø"/>
            </a:pPr>
            <a:r>
              <a:rPr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本社</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機能を東京から大阪に移すまでに、当時３日間要しました。これでは遅過ぎます。</a:t>
            </a:r>
          </a:p>
          <a:p>
            <a:pPr marL="171450" lvl="0" indent="-171450" defTabSz="914400">
              <a:spcAft>
                <a:spcPts val="1200"/>
              </a:spcAft>
              <a:buFont typeface="Wingdings" panose="05000000000000000000" pitchFamily="2" charset="2"/>
              <a:buChar char="Ø"/>
            </a:pP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なぜ大阪なのかという点ですが、海外からの空港や港湾のアクセスの利便性において</a:t>
            </a:r>
            <a:r>
              <a:rPr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、大阪</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は全国でも随一です。加えて、大阪から日本各地へのアクセスは非常に簡単ですし</a:t>
            </a:r>
            <a:r>
              <a:rPr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、ストレス</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もなく、船でも電車でも車でも、簡単に移動することができます。</a:t>
            </a:r>
          </a:p>
          <a:p>
            <a:pPr marL="171450" lvl="0" indent="-171450" defTabSz="914400">
              <a:spcAft>
                <a:spcPts val="1200"/>
              </a:spcAft>
              <a:buFont typeface="Wingdings" panose="05000000000000000000" pitchFamily="2" charset="2"/>
              <a:buChar char="Ø"/>
            </a:pP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これまでも大阪の拠点が西日本を統括してきました。その状況を変えるというわけではなく</a:t>
            </a:r>
            <a:r>
              <a:rPr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、むしろ</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より多くの上級の管理職を大阪に配置して、また大阪の拠点により高いスキルを持たせ</a:t>
            </a:r>
            <a:r>
              <a:rPr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、必要</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に迫られれば大阪の拠点が日本そしてアメリカ本社に代わり機能するという体制を目指していきます。</a:t>
            </a:r>
          </a:p>
        </p:txBody>
      </p:sp>
      <p:sp>
        <p:nvSpPr>
          <p:cNvPr id="7" name="Rectangle 7"/>
          <p:cNvSpPr>
            <a:spLocks noChangeArrowheads="1"/>
          </p:cNvSpPr>
          <p:nvPr/>
        </p:nvSpPr>
        <p:spPr bwMode="auto">
          <a:xfrm>
            <a:off x="400050" y="4572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 name="ホームベース 11"/>
          <p:cNvSpPr/>
          <p:nvPr/>
        </p:nvSpPr>
        <p:spPr>
          <a:xfrm>
            <a:off x="-5" y="1"/>
            <a:ext cx="9906004" cy="723900"/>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kumimoji="1" lang="en-US" altLang="ja-JP" sz="2000" b="1" dirty="0" smtClean="0">
                <a:latin typeface="Meiryo UI" panose="020B0604030504040204" pitchFamily="50" charset="-128"/>
                <a:ea typeface="Meiryo UI" panose="020B0604030504040204" pitchFamily="50" charset="-128"/>
              </a:rPr>
              <a:t>AIG</a:t>
            </a:r>
            <a:r>
              <a:rPr kumimoji="1" lang="ja-JP" altLang="en-US" sz="2000" b="1" dirty="0" smtClean="0">
                <a:latin typeface="Meiryo UI" panose="020B0604030504040204" pitchFamily="50" charset="-128"/>
                <a:ea typeface="Meiryo UI" panose="020B0604030504040204" pitchFamily="50" charset="-128"/>
              </a:rPr>
              <a:t>ジャパン・ホールディングス株式会社</a:t>
            </a:r>
            <a:endParaRPr kumimoji="1" lang="ja-JP" altLang="en-US" sz="1300" b="1" dirty="0">
              <a:latin typeface="Meiryo UI" panose="020B0604030504040204" pitchFamily="50" charset="-128"/>
              <a:ea typeface="Meiryo UI" panose="020B0604030504040204" pitchFamily="50" charset="-128"/>
            </a:endParaRPr>
          </a:p>
        </p:txBody>
      </p:sp>
      <p:sp>
        <p:nvSpPr>
          <p:cNvPr id="10" name="正方形/長方形 9"/>
          <p:cNvSpPr/>
          <p:nvPr/>
        </p:nvSpPr>
        <p:spPr>
          <a:xfrm>
            <a:off x="285002" y="1877440"/>
            <a:ext cx="8902975" cy="461665"/>
          </a:xfrm>
          <a:prstGeom prst="rect">
            <a:avLst/>
          </a:prstGeom>
        </p:spPr>
        <p:txBody>
          <a:bodyPr wrap="square">
            <a:spAutoFit/>
          </a:bodyPr>
          <a:lstStyle/>
          <a:p>
            <a:r>
              <a:rPr lang="ja-JP" altLang="en-US" sz="1200" b="1" dirty="0" smtClean="0">
                <a:latin typeface="Meiryo UI" panose="020B0604030504040204" pitchFamily="50" charset="-128"/>
                <a:ea typeface="Meiryo UI" panose="020B0604030504040204" pitchFamily="50" charset="-128"/>
              </a:rPr>
              <a:t>ロバート・ノディン代表取締役社長兼</a:t>
            </a:r>
            <a:r>
              <a:rPr lang="en-US" altLang="ja-JP" sz="1200" b="1" dirty="0" smtClean="0">
                <a:latin typeface="Meiryo UI" panose="020B0604030504040204" pitchFamily="50" charset="-128"/>
                <a:ea typeface="Meiryo UI" panose="020B0604030504040204" pitchFamily="50" charset="-128"/>
              </a:rPr>
              <a:t>CEO</a:t>
            </a:r>
            <a:r>
              <a:rPr lang="ja-JP" altLang="en-US" sz="1200" b="1" dirty="0" smtClean="0">
                <a:latin typeface="Meiryo UI" panose="020B0604030504040204" pitchFamily="50" charset="-128"/>
                <a:ea typeface="Meiryo UI" panose="020B0604030504040204" pitchFamily="50" charset="-128"/>
              </a:rPr>
              <a:t>の講話　「大阪への本社機能を含む第二拠点新設について」より</a:t>
            </a:r>
            <a:endParaRPr lang="en-US" altLang="ja-JP" sz="1200" b="1" dirty="0" smtClean="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　　　　　　　　　　　　　　　　　　　　　　　　　　　　　　　　　　　　（</a:t>
            </a:r>
            <a:r>
              <a:rPr lang="en-US" altLang="ja-JP" sz="1200" b="1" dirty="0" smtClean="0">
                <a:latin typeface="Meiryo UI" panose="020B0604030504040204" pitchFamily="50" charset="-128"/>
                <a:ea typeface="Meiryo UI" panose="020B0604030504040204" pitchFamily="50" charset="-128"/>
              </a:rPr>
              <a:t>2016.2 </a:t>
            </a:r>
            <a:r>
              <a:rPr lang="ja-JP" altLang="en-US" sz="1200" b="1" dirty="0" smtClean="0">
                <a:latin typeface="Meiryo UI" panose="020B0604030504040204" pitchFamily="50" charset="-128"/>
                <a:ea typeface="Meiryo UI" panose="020B0604030504040204" pitchFamily="50" charset="-128"/>
              </a:rPr>
              <a:t>第２回副首都推進本部会議</a:t>
            </a:r>
            <a:r>
              <a:rPr lang="en-US" altLang="ja-JP" sz="1200" b="1" dirty="0" smtClean="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p:txBody>
      </p:sp>
      <p:sp>
        <p:nvSpPr>
          <p:cNvPr id="9" name="角丸四角形 8"/>
          <p:cNvSpPr/>
          <p:nvPr/>
        </p:nvSpPr>
        <p:spPr>
          <a:xfrm>
            <a:off x="180304" y="979861"/>
            <a:ext cx="9606509" cy="720000"/>
          </a:xfrm>
          <a:prstGeom prst="roundRect">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Meiryo UI" panose="020B0604030504040204" pitchFamily="50" charset="-128"/>
                <a:ea typeface="Meiryo UI" panose="020B0604030504040204" pitchFamily="50" charset="-128"/>
              </a:rPr>
              <a:t>　　　日本での事業展開の強化にあわせて、グループとしての日本法人本社機能を含む東京に次ぐ第二の拠点オフィスを</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rPr>
              <a:t>　　大阪に設置し、災害</a:t>
            </a:r>
            <a:r>
              <a:rPr kumimoji="1" lang="ja-JP" altLang="en-US" sz="1400" b="1" dirty="0">
                <a:solidFill>
                  <a:schemeClr val="tx1"/>
                </a:solidFill>
                <a:latin typeface="Meiryo UI" panose="020B0604030504040204" pitchFamily="50" charset="-128"/>
                <a:ea typeface="Meiryo UI" panose="020B0604030504040204" pitchFamily="50" charset="-128"/>
              </a:rPr>
              <a:t>時</a:t>
            </a:r>
            <a:r>
              <a:rPr kumimoji="1" lang="ja-JP" altLang="en-US" sz="1400" b="1" dirty="0" smtClean="0">
                <a:solidFill>
                  <a:schemeClr val="tx1"/>
                </a:solidFill>
                <a:latin typeface="Meiryo UI" panose="020B0604030504040204" pitchFamily="50" charset="-128"/>
                <a:ea typeface="Meiryo UI" panose="020B0604030504040204" pitchFamily="50" charset="-128"/>
              </a:rPr>
              <a:t>の事業</a:t>
            </a:r>
            <a:r>
              <a:rPr kumimoji="1" lang="ja-JP" altLang="en-US" sz="1400" b="1" dirty="0">
                <a:solidFill>
                  <a:schemeClr val="tx1"/>
                </a:solidFill>
                <a:latin typeface="Meiryo UI" panose="020B0604030504040204" pitchFamily="50" charset="-128"/>
                <a:ea typeface="Meiryo UI" panose="020B0604030504040204" pitchFamily="50" charset="-128"/>
              </a:rPr>
              <a:t>継続</a:t>
            </a:r>
            <a:r>
              <a:rPr kumimoji="1" lang="ja-JP" altLang="en-US" sz="1400" b="1" dirty="0" smtClean="0">
                <a:solidFill>
                  <a:schemeClr val="tx1"/>
                </a:solidFill>
                <a:latin typeface="Meiryo UI" panose="020B0604030504040204" pitchFamily="50" charset="-128"/>
                <a:ea typeface="Meiryo UI" panose="020B0604030504040204" pitchFamily="50" charset="-128"/>
              </a:rPr>
              <a:t>の</a:t>
            </a:r>
            <a:r>
              <a:rPr kumimoji="1" lang="ja-JP" altLang="en-US" sz="1400" b="1" dirty="0">
                <a:solidFill>
                  <a:schemeClr val="tx1"/>
                </a:solidFill>
                <a:latin typeface="Meiryo UI" panose="020B0604030504040204" pitchFamily="50" charset="-128"/>
                <a:ea typeface="Meiryo UI" panose="020B0604030504040204" pitchFamily="50" charset="-128"/>
              </a:rPr>
              <a:t>体制</a:t>
            </a:r>
            <a:r>
              <a:rPr kumimoji="1" lang="ja-JP" altLang="en-US" sz="1400" b="1" dirty="0" smtClean="0">
                <a:solidFill>
                  <a:schemeClr val="tx1"/>
                </a:solidFill>
                <a:latin typeface="Meiryo UI" panose="020B0604030504040204" pitchFamily="50" charset="-128"/>
                <a:ea typeface="Meiryo UI" panose="020B0604030504040204" pitchFamily="50" charset="-128"/>
              </a:rPr>
              <a:t>を強化</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4" name="正方形/長方形 13"/>
          <p:cNvSpPr/>
          <p:nvPr/>
        </p:nvSpPr>
        <p:spPr>
          <a:xfrm>
            <a:off x="335627" y="6622790"/>
            <a:ext cx="3526928" cy="215444"/>
          </a:xfrm>
          <a:prstGeom prst="rect">
            <a:avLst/>
          </a:prstGeom>
        </p:spPr>
        <p:txBody>
          <a:bodyPr wrap="none">
            <a:spAutoFit/>
          </a:bodyPr>
          <a:lstStyle/>
          <a:p>
            <a:r>
              <a:rPr lang="en-US" altLang="ja-JP" sz="800" dirty="0" smtClean="0">
                <a:latin typeface="Meiryo UI" panose="020B0604030504040204" pitchFamily="50" charset="-128"/>
                <a:ea typeface="Meiryo UI" panose="020B0604030504040204" pitchFamily="50" charset="-128"/>
              </a:rPr>
              <a:t>AIG</a:t>
            </a:r>
            <a:r>
              <a:rPr lang="ja-JP" altLang="en-US" sz="800" dirty="0" smtClean="0">
                <a:latin typeface="Meiryo UI" panose="020B0604030504040204" pitchFamily="50" charset="-128"/>
                <a:ea typeface="Meiryo UI" panose="020B0604030504040204" pitchFamily="50" charset="-128"/>
              </a:rPr>
              <a:t>ジャパン</a:t>
            </a:r>
            <a:r>
              <a:rPr lang="ja-JP" altLang="en-US" sz="800" dirty="0">
                <a:latin typeface="Meiryo UI" panose="020B0604030504040204" pitchFamily="50" charset="-128"/>
                <a:ea typeface="Meiryo UI" panose="020B0604030504040204" pitchFamily="50" charset="-128"/>
              </a:rPr>
              <a:t>・ホールディングス株式</a:t>
            </a:r>
            <a:r>
              <a:rPr lang="ja-JP" altLang="en-US" sz="800" dirty="0" smtClean="0">
                <a:latin typeface="Meiryo UI" panose="020B0604030504040204" pitchFamily="50" charset="-128"/>
                <a:ea typeface="Meiryo UI" panose="020B0604030504040204" pitchFamily="50" charset="-128"/>
              </a:rPr>
              <a:t>会社　ロバート</a:t>
            </a:r>
            <a:r>
              <a:rPr lang="ja-JP" altLang="en-US" sz="800" dirty="0">
                <a:latin typeface="Meiryo UI" panose="020B0604030504040204" pitchFamily="50" charset="-128"/>
                <a:ea typeface="Meiryo UI" panose="020B0604030504040204" pitchFamily="50" charset="-128"/>
              </a:rPr>
              <a:t>・ノディン代表取締役社長兼</a:t>
            </a:r>
            <a:r>
              <a:rPr lang="en-US" altLang="ja-JP" sz="800" dirty="0" smtClean="0">
                <a:latin typeface="Meiryo UI" panose="020B0604030504040204" pitchFamily="50" charset="-128"/>
                <a:ea typeface="Meiryo UI" panose="020B0604030504040204" pitchFamily="50" charset="-128"/>
              </a:rPr>
              <a:t>CEO</a:t>
            </a:r>
            <a:endParaRPr lang="en-US" altLang="ja-JP" sz="800" dirty="0">
              <a:latin typeface="Meiryo UI" panose="020B0604030504040204" pitchFamily="50" charset="-128"/>
              <a:ea typeface="Meiryo UI" panose="020B0604030504040204" pitchFamily="50" charset="-128"/>
            </a:endParaRPr>
          </a:p>
        </p:txBody>
      </p:sp>
      <p:pic>
        <p:nvPicPr>
          <p:cNvPr id="8" name="図 7"/>
          <p:cNvPicPr>
            <a:picLocks noChangeAspect="1"/>
          </p:cNvPicPr>
          <p:nvPr/>
        </p:nvPicPr>
        <p:blipFill>
          <a:blip r:embed="rId2"/>
          <a:stretch>
            <a:fillRect/>
          </a:stretch>
        </p:blipFill>
        <p:spPr>
          <a:xfrm>
            <a:off x="6478048" y="5042099"/>
            <a:ext cx="3003709" cy="1503521"/>
          </a:xfrm>
          <a:prstGeom prst="rect">
            <a:avLst/>
          </a:prstGeom>
        </p:spPr>
      </p:pic>
      <p:sp>
        <p:nvSpPr>
          <p:cNvPr id="16" name="1 つの角を丸めた四角形 15"/>
          <p:cNvSpPr/>
          <p:nvPr/>
        </p:nvSpPr>
        <p:spPr>
          <a:xfrm>
            <a:off x="4001796" y="4771386"/>
            <a:ext cx="5632533" cy="1956643"/>
          </a:xfrm>
          <a:prstGeom prst="round1Rect">
            <a:avLst/>
          </a:prstGeom>
          <a:noFill/>
          <a:ln w="31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17" name="直線コネクタ 16"/>
          <p:cNvCxnSpPr/>
          <p:nvPr/>
        </p:nvCxnSpPr>
        <p:spPr>
          <a:xfrm>
            <a:off x="4399723" y="5092453"/>
            <a:ext cx="1890864"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8" name="Picture 2" descr="D:\hashimotokenj\Desktop\バックアップチラシ\パンフレット素材\コラム用.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1157" y="4815646"/>
            <a:ext cx="243839" cy="243839"/>
          </a:xfrm>
          <a:prstGeom prst="rect">
            <a:avLst/>
          </a:prstGeom>
          <a:noFill/>
          <a:extLst>
            <a:ext uri="{909E8E84-426E-40DD-AFC4-6F175D3DCCD1}">
              <a14:hiddenFill xmlns:a14="http://schemas.microsoft.com/office/drawing/2010/main">
                <a:solidFill>
                  <a:srgbClr val="FFFFFF"/>
                </a:solidFill>
              </a14:hiddenFill>
            </a:ext>
          </a:extLst>
        </p:spPr>
      </p:pic>
      <p:sp>
        <p:nvSpPr>
          <p:cNvPr id="19" name="正方形/長方形 18"/>
          <p:cNvSpPr/>
          <p:nvPr/>
        </p:nvSpPr>
        <p:spPr>
          <a:xfrm>
            <a:off x="4364996" y="4811142"/>
            <a:ext cx="2746483" cy="231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100" b="1" dirty="0" smtClean="0">
                <a:solidFill>
                  <a:schemeClr val="accent1"/>
                </a:solidFill>
                <a:latin typeface="Meiryo UI" panose="020B0604030504040204" pitchFamily="50" charset="-128"/>
                <a:ea typeface="Meiryo UI" panose="020B0604030504040204" pitchFamily="50" charset="-128"/>
              </a:rPr>
              <a:t>AIG</a:t>
            </a:r>
            <a:r>
              <a:rPr lang="ja-JP" altLang="en-US" sz="1100" b="1" dirty="0" smtClean="0">
                <a:solidFill>
                  <a:schemeClr val="accent1"/>
                </a:solidFill>
                <a:latin typeface="Meiryo UI" panose="020B0604030504040204" pitchFamily="50" charset="-128"/>
                <a:ea typeface="Meiryo UI" panose="020B0604030504040204" pitchFamily="50" charset="-128"/>
              </a:rPr>
              <a:t>総合研究所を大阪に開設</a:t>
            </a:r>
            <a:endParaRPr lang="en-US" altLang="ja-JP" sz="1100" b="1" dirty="0">
              <a:solidFill>
                <a:schemeClr val="accent1"/>
              </a:solidFill>
              <a:latin typeface="Meiryo UI" panose="020B0604030504040204" pitchFamily="50" charset="-128"/>
              <a:ea typeface="Meiryo UI" panose="020B0604030504040204" pitchFamily="50" charset="-128"/>
            </a:endParaRPr>
          </a:p>
        </p:txBody>
      </p:sp>
      <p:sp>
        <p:nvSpPr>
          <p:cNvPr id="20" name="Rectangle 5"/>
          <p:cNvSpPr>
            <a:spLocks noChangeArrowheads="1"/>
          </p:cNvSpPr>
          <p:nvPr/>
        </p:nvSpPr>
        <p:spPr bwMode="auto">
          <a:xfrm>
            <a:off x="4126669" y="5067821"/>
            <a:ext cx="2237530" cy="155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spcAft>
                <a:spcPts val="300"/>
              </a:spcAft>
            </a:pPr>
            <a:r>
              <a:rPr lang="ja-JP" altLang="en-US"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AIG</a:t>
            </a:r>
            <a:r>
              <a:rPr lang="ja-JP" altLang="en-US" sz="10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ジャパンは</a:t>
            </a:r>
            <a:r>
              <a:rPr lang="en-US" altLang="ja-JP" sz="10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2016</a:t>
            </a:r>
            <a:r>
              <a:rPr lang="ja-JP" altLang="en-US" sz="10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8</a:t>
            </a:r>
            <a:r>
              <a:rPr lang="ja-JP" altLang="en-US" sz="10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月に大阪本社を開設するとともに、大阪府と</a:t>
            </a:r>
            <a:r>
              <a:rPr lang="en-US" altLang="ja-JP" sz="10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8</a:t>
            </a:r>
            <a:r>
              <a:rPr lang="ja-JP" altLang="en-US" sz="10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分野にやわたる連携協定を締結。</a:t>
            </a:r>
            <a:endParaRPr lang="en-US" altLang="ja-JP" sz="10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lvl="0" defTabSz="914400">
              <a:spcAft>
                <a:spcPts val="300"/>
              </a:spcAft>
            </a:pPr>
            <a:r>
              <a:rPr lang="ja-JP" altLang="en-US"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そのテーマの一つである「リスク管理能力向上のための研究・啓発」を具体化するものとして、</a:t>
            </a:r>
            <a:r>
              <a:rPr lang="en-US" altLang="ja-JP" sz="10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2017</a:t>
            </a:r>
            <a:r>
              <a:rPr lang="ja-JP" altLang="en-US" sz="10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12</a:t>
            </a:r>
            <a:r>
              <a:rPr lang="ja-JP" altLang="en-US" sz="10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月には総合</a:t>
            </a:r>
            <a:r>
              <a:rPr lang="ja-JP" altLang="en-US"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研究所</a:t>
            </a:r>
            <a:r>
              <a:rPr lang="ja-JP" altLang="en-US" sz="10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を大阪本社内に開設。</a:t>
            </a:r>
            <a:endParaRPr lang="en-US" altLang="ja-JP"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lvl="0" defTabSz="914400">
              <a:spcAft>
                <a:spcPts val="300"/>
              </a:spcAft>
            </a:pPr>
            <a:r>
              <a:rPr lang="ja-JP" altLang="en-US" sz="10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平時からの大阪拠点の機能向上を進めている。</a:t>
            </a:r>
            <a:endParaRPr lang="ja-JP" altLang="en-US"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1" name="Rectangle 5"/>
          <p:cNvSpPr>
            <a:spLocks noChangeArrowheads="1"/>
          </p:cNvSpPr>
          <p:nvPr/>
        </p:nvSpPr>
        <p:spPr bwMode="auto">
          <a:xfrm>
            <a:off x="6509753" y="4844340"/>
            <a:ext cx="2891239"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spcAft>
                <a:spcPts val="1200"/>
              </a:spcAft>
            </a:pPr>
            <a:r>
              <a:rPr lang="en-US" altLang="ja-JP" sz="9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&lt;AIG</a:t>
            </a:r>
            <a:r>
              <a:rPr lang="ja-JP" altLang="en-US" sz="9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総合研究所の事業モデルのイメージ</a:t>
            </a:r>
            <a:r>
              <a:rPr lang="en-US" altLang="ja-JP" sz="9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&gt;</a:t>
            </a:r>
            <a:endParaRPr lang="ja-JP" altLang="en-US" sz="900" u="sng"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2" name="正方形/長方形 21"/>
          <p:cNvSpPr/>
          <p:nvPr/>
        </p:nvSpPr>
        <p:spPr>
          <a:xfrm>
            <a:off x="7655679" y="6503001"/>
            <a:ext cx="1819729" cy="184666"/>
          </a:xfrm>
          <a:prstGeom prst="rect">
            <a:avLst/>
          </a:prstGeom>
        </p:spPr>
        <p:txBody>
          <a:bodyPr wrap="none">
            <a:spAutoFit/>
          </a:bodyPr>
          <a:lstStyle/>
          <a:p>
            <a:r>
              <a:rPr lang="ja-JP" altLang="en-US" sz="600" dirty="0" smtClean="0">
                <a:latin typeface="Meiryo UI" panose="020B0604030504040204" pitchFamily="50" charset="-128"/>
                <a:ea typeface="Meiryo UI" panose="020B0604030504040204" pitchFamily="50" charset="-128"/>
              </a:rPr>
              <a:t>出典：</a:t>
            </a:r>
            <a:r>
              <a:rPr lang="en-US" altLang="ja-JP" sz="600" dirty="0" smtClean="0">
                <a:latin typeface="Meiryo UI" panose="020B0604030504040204" pitchFamily="50" charset="-128"/>
                <a:ea typeface="Meiryo UI" panose="020B0604030504040204" pitchFamily="50" charset="-128"/>
              </a:rPr>
              <a:t>2017</a:t>
            </a:r>
            <a:r>
              <a:rPr lang="ja-JP" altLang="en-US" sz="600" dirty="0" smtClean="0">
                <a:latin typeface="Meiryo UI" panose="020B0604030504040204" pitchFamily="50" charset="-128"/>
                <a:ea typeface="Meiryo UI" panose="020B0604030504040204" pitchFamily="50" charset="-128"/>
              </a:rPr>
              <a:t>年</a:t>
            </a:r>
            <a:r>
              <a:rPr lang="en-US" altLang="ja-JP" sz="600" dirty="0" smtClean="0">
                <a:latin typeface="Meiryo UI" panose="020B0604030504040204" pitchFamily="50" charset="-128"/>
                <a:ea typeface="Meiryo UI" panose="020B0604030504040204" pitchFamily="50" charset="-128"/>
              </a:rPr>
              <a:t>12</a:t>
            </a:r>
            <a:r>
              <a:rPr lang="ja-JP" altLang="en-US" sz="600" dirty="0" smtClean="0">
                <a:latin typeface="Meiryo UI" panose="020B0604030504040204" pitchFamily="50" charset="-128"/>
                <a:ea typeface="Meiryo UI" panose="020B0604030504040204" pitchFamily="50" charset="-128"/>
              </a:rPr>
              <a:t>月</a:t>
            </a:r>
            <a:r>
              <a:rPr lang="en-US" altLang="ja-JP" sz="600" dirty="0" smtClean="0">
                <a:latin typeface="Meiryo UI" panose="020B0604030504040204" pitchFamily="50" charset="-128"/>
                <a:ea typeface="Meiryo UI" panose="020B0604030504040204" pitchFamily="50" charset="-128"/>
              </a:rPr>
              <a:t>1</a:t>
            </a:r>
            <a:r>
              <a:rPr lang="ja-JP" altLang="en-US" sz="600" dirty="0" smtClean="0">
                <a:latin typeface="Meiryo UI" panose="020B0604030504040204" pitchFamily="50" charset="-128"/>
                <a:ea typeface="Meiryo UI" panose="020B0604030504040204" pitchFamily="50" charset="-128"/>
              </a:rPr>
              <a:t>日　</a:t>
            </a:r>
            <a:r>
              <a:rPr lang="en-US" altLang="ja-JP" sz="600" dirty="0" smtClean="0">
                <a:latin typeface="Meiryo UI" panose="020B0604030504040204" pitchFamily="50" charset="-128"/>
                <a:ea typeface="Meiryo UI" panose="020B0604030504040204" pitchFamily="50" charset="-128"/>
              </a:rPr>
              <a:t>AIG</a:t>
            </a:r>
            <a:r>
              <a:rPr lang="ja-JP" altLang="en-US" sz="600" dirty="0" smtClean="0">
                <a:latin typeface="Meiryo UI" panose="020B0604030504040204" pitchFamily="50" charset="-128"/>
                <a:ea typeface="Meiryo UI" panose="020B0604030504040204" pitchFamily="50" charset="-128"/>
              </a:rPr>
              <a:t>プレスリリース資料より</a:t>
            </a:r>
            <a:endParaRPr lang="en-US" altLang="ja-JP" sz="6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4"/>
          <a:stretch>
            <a:fillRect/>
          </a:stretch>
        </p:blipFill>
        <p:spPr>
          <a:xfrm>
            <a:off x="984197" y="4722243"/>
            <a:ext cx="2225993" cy="1873091"/>
          </a:xfrm>
          <a:prstGeom prst="rect">
            <a:avLst/>
          </a:prstGeom>
        </p:spPr>
      </p:pic>
    </p:spTree>
    <p:extLst>
      <p:ext uri="{BB962C8B-B14F-4D97-AF65-F5344CB8AC3E}">
        <p14:creationId xmlns:p14="http://schemas.microsoft.com/office/powerpoint/2010/main" val="10792960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131</Words>
  <Application>Microsoft Office PowerPoint</Application>
  <PresentationFormat>A4 210 x 297 mm</PresentationFormat>
  <Paragraphs>19</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ＭＳ ゴシック</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岩間　真樹</dc:creator>
  <cp:lastModifiedBy>岩間　真樹</cp:lastModifiedBy>
  <cp:revision>1</cp:revision>
  <dcterms:modified xsi:type="dcterms:W3CDTF">2019-03-27T02:02:39Z</dcterms:modified>
</cp:coreProperties>
</file>