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136"/>
    <a:srgbClr val="CE0E26"/>
    <a:srgbClr val="FF7C80"/>
    <a:srgbClr val="1C2C7C"/>
    <a:srgbClr val="2828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94" autoAdjust="0"/>
    <p:restoredTop sz="81717" autoAdjust="0"/>
  </p:normalViewPr>
  <p:slideViewPr>
    <p:cSldViewPr snapToGrid="0">
      <p:cViewPr varScale="1">
        <p:scale>
          <a:sx n="107" d="100"/>
          <a:sy n="107" d="100"/>
        </p:scale>
        <p:origin x="850" y="8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081E5F6E-9FF6-4AD1-BE66-BF7859205346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0C5CED16-BFF2-49EE-9D8E-5A9E71F7F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483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76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94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4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814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7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86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47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49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78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519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28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B97A4-4E07-4B35-83C0-CEC27BEE8884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72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156F4-1BE3-A1CD-C65A-903575306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B283AA00-CE6C-1C71-6345-1F6A4B176D15}"/>
              </a:ext>
            </a:extLst>
          </p:cNvPr>
          <p:cNvGrpSpPr/>
          <p:nvPr/>
        </p:nvGrpSpPr>
        <p:grpSpPr>
          <a:xfrm>
            <a:off x="6250921" y="3695151"/>
            <a:ext cx="3505931" cy="2206111"/>
            <a:chOff x="6429135" y="3670664"/>
            <a:chExt cx="3246488" cy="2042856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7CB7877A-E865-9E94-495F-7D203801AA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2001" y="3670664"/>
              <a:ext cx="2923622" cy="1911608"/>
            </a:xfrm>
            <a:prstGeom prst="rect">
              <a:avLst/>
            </a:prstGeom>
          </p:spPr>
        </p:pic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850D6110-F0BD-1273-C3B9-DF9F7DB502E6}"/>
                </a:ext>
              </a:extLst>
            </p:cNvPr>
            <p:cNvSpPr/>
            <p:nvPr/>
          </p:nvSpPr>
          <p:spPr>
            <a:xfrm>
              <a:off x="7975689" y="5016953"/>
              <a:ext cx="81645" cy="64498"/>
            </a:xfrm>
            <a:prstGeom prst="ellipse">
              <a:avLst/>
            </a:prstGeom>
            <a:solidFill>
              <a:srgbClr val="FF7C80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DB6A23DC-E01E-DE87-288F-A39026BD16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3797" b="89030" l="7606" r="94930">
                          <a14:foregroundMark x1="32958" y1="6751" x2="32958" y2="6751"/>
                          <a14:foregroundMark x1="7887" y1="27004" x2="7887" y2="27004"/>
                          <a14:foregroundMark x1="90986" y1="71308" x2="90986" y2="71308"/>
                          <a14:foregroundMark x1="94930" y1="80591" x2="94930" y2="80591"/>
                          <a14:foregroundMark x1="32676" y1="3797" x2="32676" y2="3797"/>
                        </a14:backgroundRemoval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71508" y="4586345"/>
              <a:ext cx="645003" cy="430608"/>
            </a:xfrm>
            <a:prstGeom prst="rect">
              <a:avLst/>
            </a:prstGeom>
          </p:spPr>
        </p:pic>
        <p:sp>
          <p:nvSpPr>
            <p:cNvPr id="22" name="Rectangle 5">
              <a:extLst>
                <a:ext uri="{FF2B5EF4-FFF2-40B4-BE49-F238E27FC236}">
                  <a16:creationId xmlns:a16="http://schemas.microsoft.com/office/drawing/2014/main" id="{538C4D07-AECC-8BC7-AB34-5A23FA1C8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9135" y="3739553"/>
              <a:ext cx="2307964" cy="4189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82296" tIns="41148" rIns="82296" bIns="41148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1200"/>
                </a:spcBef>
              </a:pPr>
              <a:r>
                <a:rPr lang="ja-JP" altLang="en-US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非常時は本社（東京）の</a:t>
              </a:r>
              <a:br>
                <a:rPr lang="en-US" altLang="ja-JP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lang="ja-JP" altLang="en-US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災害対策本部をバックアップ</a:t>
              </a:r>
              <a:endParaRPr lang="en-US" altLang="ja-JP" sz="12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8" name="Rectangle 5">
              <a:extLst>
                <a:ext uri="{FF2B5EF4-FFF2-40B4-BE49-F238E27FC236}">
                  <a16:creationId xmlns:a16="http://schemas.microsoft.com/office/drawing/2014/main" id="{255FAC77-65CB-BCDD-CD55-0DD3E792B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0741" y="5294569"/>
              <a:ext cx="1998345" cy="4189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82296" tIns="41148" rIns="82296" bIns="41148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ts val="1200"/>
                </a:spcBef>
              </a:pPr>
              <a:r>
                <a:rPr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池田事業所</a:t>
              </a:r>
              <a:br>
                <a:rPr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（大阪府池田市）</a:t>
              </a:r>
              <a:endPara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5C7108F8-A652-56C7-E5D7-7A2824DC682A}"/>
                </a:ext>
              </a:extLst>
            </p:cNvPr>
            <p:cNvSpPr/>
            <p:nvPr/>
          </p:nvSpPr>
          <p:spPr>
            <a:xfrm rot="3392800">
              <a:off x="9011317" y="4450611"/>
              <a:ext cx="298581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32" name="図 31" descr="ロゴ  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A5396F5-4D0E-00E5-E8FA-687B8630E0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1231906">
            <a:off x="7856646" y="4248304"/>
            <a:ext cx="989041" cy="802377"/>
          </a:xfrm>
          <a:prstGeom prst="rect">
            <a:avLst/>
          </a:prstGeom>
        </p:spPr>
      </p:pic>
      <p:sp>
        <p:nvSpPr>
          <p:cNvPr id="7" name="Rectangle 7">
            <a:extLst>
              <a:ext uri="{FF2B5EF4-FFF2-40B4-BE49-F238E27FC236}">
                <a16:creationId xmlns:a16="http://schemas.microsoft.com/office/drawing/2014/main" id="{7635E66A-241C-BD9D-2A36-0D670B6A0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" y="4572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　　　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ホームベース 11">
            <a:extLst>
              <a:ext uri="{FF2B5EF4-FFF2-40B4-BE49-F238E27FC236}">
                <a16:creationId xmlns:a16="http://schemas.microsoft.com/office/drawing/2014/main" id="{4A29E7B1-5B24-5B6E-B061-869F74BBEC6E}"/>
              </a:ext>
            </a:extLst>
          </p:cNvPr>
          <p:cNvSpPr/>
          <p:nvPr/>
        </p:nvSpPr>
        <p:spPr>
          <a:xfrm>
            <a:off x="-4" y="52548"/>
            <a:ext cx="9906004" cy="807071"/>
          </a:xfrm>
          <a:prstGeom prst="homePlate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株式会社リコー（リコーグループ）</a:t>
            </a:r>
            <a:endParaRPr kumimoji="1" lang="en-US" altLang="ja-JP" sz="2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6CE6274D-6FAF-FFEC-15F8-A2C8736FEBDF}"/>
              </a:ext>
            </a:extLst>
          </p:cNvPr>
          <p:cNvSpPr/>
          <p:nvPr/>
        </p:nvSpPr>
        <p:spPr>
          <a:xfrm>
            <a:off x="321817" y="866850"/>
            <a:ext cx="9349200" cy="1754878"/>
          </a:xfrm>
          <a:prstGeom prst="roundRect">
            <a:avLst/>
          </a:prstGeom>
          <a:noFill/>
          <a:ln w="381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252000" rIns="252000" bIns="252000" rtlCol="0" anchor="ctr">
            <a:spAutoFit/>
          </a:bodyPr>
          <a:lstStyle/>
          <a:p>
            <a:pPr marL="180975" indent="-180975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・東京で震度６弱以上の地震が発生した場合、池田事業所</a:t>
            </a:r>
            <a:r>
              <a:rPr kumimoji="1" lang="en-US" altLang="ja-JP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大阪府池田市</a:t>
            </a:r>
            <a:r>
              <a:rPr kumimoji="1" lang="en-US" altLang="ja-JP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</a:t>
            </a:r>
            <a:br>
              <a:rPr kumimoji="1" lang="en-US" altLang="ja-JP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代替拠点としてグループ統括災害対策本部の</a:t>
            </a:r>
            <a:r>
              <a:rPr kumimoji="1" lang="ja-JP" altLang="en-US" sz="2000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事務局機能を一部</a:t>
            </a:r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担う。</a:t>
            </a:r>
            <a:endParaRPr kumimoji="1" lang="en-US" altLang="ja-JP" sz="2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80975" indent="-180975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・大阪の代替拠点から被害状況の確認や社外の情報収集を行う。</a:t>
            </a:r>
            <a:endParaRPr kumimoji="1" lang="en-US" altLang="ja-JP" sz="2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7" name="Rectangle 5">
            <a:extLst>
              <a:ext uri="{FF2B5EF4-FFF2-40B4-BE49-F238E27FC236}">
                <a16:creationId xmlns:a16="http://schemas.microsoft.com/office/drawing/2014/main" id="{240922CE-AA0C-3E24-842A-AC89C3FE9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714" y="3126179"/>
            <a:ext cx="6174866" cy="32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柔軟な働き方（改革）で進めてきたリモート体制を災害対応にも活かしている。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その上で、池田事業所を非常時の代替拠点として位置付け、東京本社の防災担当者が活動</a:t>
            </a:r>
            <a:r>
              <a:rPr lang="ja-JP" altLang="en-US" sz="1600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できない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は場合には、グループ従業員の安否確認、被害状況の確認、社外の情報収集を担う。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企業の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BCP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では災害時発災直後に意思決定が必要な項目を事前に定め、有事の際に即時に対応できるように対策本部長（意思決定）や事務局長の代行者も明確化。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年１回はグループ会社も含めた全従業員対象として、初動対応確認訓練を実施。非常用通信機器を用いた役員や担当者との連絡体制の確立・検証。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D6343F7-8EE0-3AE3-BA81-8C512911B7C6}"/>
              </a:ext>
            </a:extLst>
          </p:cNvPr>
          <p:cNvSpPr/>
          <p:nvPr/>
        </p:nvSpPr>
        <p:spPr>
          <a:xfrm rot="2073258">
            <a:off x="7937266" y="4697334"/>
            <a:ext cx="322442" cy="49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784F5C3-EB24-83CC-4E3C-B7B70CA132C2}"/>
              </a:ext>
            </a:extLst>
          </p:cNvPr>
          <p:cNvSpPr/>
          <p:nvPr/>
        </p:nvSpPr>
        <p:spPr>
          <a:xfrm rot="2692483">
            <a:off x="8032606" y="4596846"/>
            <a:ext cx="322442" cy="49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08CE5-7FE1-71E6-972E-947EA8E77E62}"/>
              </a:ext>
            </a:extLst>
          </p:cNvPr>
          <p:cNvSpPr/>
          <p:nvPr/>
        </p:nvSpPr>
        <p:spPr>
          <a:xfrm rot="1438564">
            <a:off x="7926270" y="4815790"/>
            <a:ext cx="204894" cy="49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0F1570-5CE4-C85A-B5F2-2728380A6749}"/>
              </a:ext>
            </a:extLst>
          </p:cNvPr>
          <p:cNvSpPr/>
          <p:nvPr/>
        </p:nvSpPr>
        <p:spPr>
          <a:xfrm rot="3478315">
            <a:off x="8133062" y="4502833"/>
            <a:ext cx="322442" cy="49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CD11A89-BB2F-F9D9-4C36-C2DCAB699D2A}"/>
              </a:ext>
            </a:extLst>
          </p:cNvPr>
          <p:cNvCxnSpPr>
            <a:cxnSpLocks/>
          </p:cNvCxnSpPr>
          <p:nvPr/>
        </p:nvCxnSpPr>
        <p:spPr>
          <a:xfrm flipH="1">
            <a:off x="235744" y="3305723"/>
            <a:ext cx="86073" cy="0"/>
          </a:xfrm>
          <a:prstGeom prst="line">
            <a:avLst/>
          </a:prstGeom>
          <a:ln w="107950" cap="rnd">
            <a:solidFill>
              <a:srgbClr val="D10136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414401C9-D7E1-E9D1-A1E4-8A1C1390A475}"/>
              </a:ext>
            </a:extLst>
          </p:cNvPr>
          <p:cNvCxnSpPr>
            <a:cxnSpLocks/>
          </p:cNvCxnSpPr>
          <p:nvPr/>
        </p:nvCxnSpPr>
        <p:spPr>
          <a:xfrm flipH="1">
            <a:off x="235744" y="3946280"/>
            <a:ext cx="86073" cy="0"/>
          </a:xfrm>
          <a:prstGeom prst="line">
            <a:avLst/>
          </a:prstGeom>
          <a:ln w="107950" cap="rnd">
            <a:solidFill>
              <a:srgbClr val="D10136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44D5107F-B145-19B2-1D57-913002F69E23}"/>
              </a:ext>
            </a:extLst>
          </p:cNvPr>
          <p:cNvCxnSpPr>
            <a:cxnSpLocks/>
          </p:cNvCxnSpPr>
          <p:nvPr/>
        </p:nvCxnSpPr>
        <p:spPr>
          <a:xfrm flipH="1">
            <a:off x="235744" y="5712135"/>
            <a:ext cx="86073" cy="0"/>
          </a:xfrm>
          <a:prstGeom prst="line">
            <a:avLst/>
          </a:prstGeom>
          <a:ln w="107950" cap="rnd">
            <a:solidFill>
              <a:srgbClr val="D10136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A24897FD-54A5-DEC3-6C98-75B05CEBF669}"/>
              </a:ext>
            </a:extLst>
          </p:cNvPr>
          <p:cNvCxnSpPr>
            <a:cxnSpLocks/>
          </p:cNvCxnSpPr>
          <p:nvPr/>
        </p:nvCxnSpPr>
        <p:spPr>
          <a:xfrm flipH="1">
            <a:off x="235744" y="4826310"/>
            <a:ext cx="86073" cy="0"/>
          </a:xfrm>
          <a:prstGeom prst="line">
            <a:avLst/>
          </a:prstGeom>
          <a:ln w="107950" cap="rnd">
            <a:solidFill>
              <a:srgbClr val="D10136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5FC1EDB0-48E2-7E61-B271-886F0723DE22}"/>
              </a:ext>
            </a:extLst>
          </p:cNvPr>
          <p:cNvCxnSpPr/>
          <p:nvPr/>
        </p:nvCxnSpPr>
        <p:spPr>
          <a:xfrm>
            <a:off x="2188604" y="2740477"/>
            <a:ext cx="5080000" cy="0"/>
          </a:xfrm>
          <a:prstGeom prst="line">
            <a:avLst/>
          </a:prstGeom>
          <a:ln w="76200" cap="rnd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C11FEFE8-E40C-4160-3265-26CE1A5A9B6E}"/>
              </a:ext>
            </a:extLst>
          </p:cNvPr>
          <p:cNvSpPr/>
          <p:nvPr/>
        </p:nvSpPr>
        <p:spPr>
          <a:xfrm>
            <a:off x="7202611" y="5603834"/>
            <a:ext cx="2703389" cy="1271588"/>
          </a:xfrm>
          <a:prstGeom prst="triangle">
            <a:avLst>
              <a:gd name="adj" fmla="val 10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476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ＭＳ ゴシック</vt:lpstr>
      <vt:lpstr>游ゴシック</vt:lpstr>
      <vt:lpstr>Arial</vt:lpstr>
      <vt:lpstr>Calibri</vt:lpstr>
      <vt:lpstr>Calibri Light</vt:lpstr>
      <vt:lpstr>Segoe UI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2025-11-17T05:08:28Z</dcterms:modified>
</cp:coreProperties>
</file>