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9" r:id="rId1"/>
  </p:sldMasterIdLst>
  <p:notesMasterIdLst>
    <p:notesMasterId r:id="rId30"/>
  </p:notesMasterIdLst>
  <p:sldIdLst>
    <p:sldId id="263" r:id="rId2"/>
    <p:sldId id="344" r:id="rId3"/>
    <p:sldId id="260" r:id="rId4"/>
    <p:sldId id="350" r:id="rId5"/>
    <p:sldId id="346" r:id="rId6"/>
    <p:sldId id="348" r:id="rId7"/>
    <p:sldId id="349" r:id="rId8"/>
    <p:sldId id="362" r:id="rId9"/>
    <p:sldId id="343" r:id="rId10"/>
    <p:sldId id="342" r:id="rId11"/>
    <p:sldId id="358" r:id="rId12"/>
    <p:sldId id="359" r:id="rId13"/>
    <p:sldId id="347" r:id="rId14"/>
    <p:sldId id="351" r:id="rId15"/>
    <p:sldId id="360" r:id="rId16"/>
    <p:sldId id="345" r:id="rId17"/>
    <p:sldId id="363" r:id="rId18"/>
    <p:sldId id="339" r:id="rId19"/>
    <p:sldId id="353" r:id="rId20"/>
    <p:sldId id="354" r:id="rId21"/>
    <p:sldId id="355" r:id="rId22"/>
    <p:sldId id="356" r:id="rId23"/>
    <p:sldId id="357" r:id="rId24"/>
    <p:sldId id="364" r:id="rId25"/>
    <p:sldId id="335" r:id="rId26"/>
    <p:sldId id="361" r:id="rId27"/>
    <p:sldId id="336" r:id="rId28"/>
    <p:sldId id="29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ゲスト ユーザー" initials="ゲユ"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66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431" autoAdjust="0"/>
  </p:normalViewPr>
  <p:slideViewPr>
    <p:cSldViewPr snapToGrid="0">
      <p:cViewPr>
        <p:scale>
          <a:sx n="80" d="100"/>
          <a:sy n="80" d="100"/>
        </p:scale>
        <p:origin x="-318" y="24"/>
      </p:cViewPr>
      <p:guideLst>
        <p:guide orient="horz" pos="2137"/>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C32FB-4011-41C4-B215-B11160F80DE8}" type="datetimeFigureOut">
              <a:rPr kumimoji="1" lang="ja-JP" altLang="en-US" smtClean="0"/>
              <a:t>2020/1/28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C98A6-C9BE-43E8-9EB4-E5BA079BEEFC}" type="slidenum">
              <a:rPr kumimoji="1" lang="ja-JP" altLang="en-US" smtClean="0"/>
              <a:t>‹#›</a:t>
            </a:fld>
            <a:endParaRPr kumimoji="1" lang="ja-JP" altLang="en-US"/>
          </a:p>
        </p:txBody>
      </p:sp>
    </p:spTree>
    <p:extLst>
      <p:ext uri="{BB962C8B-B14F-4D97-AF65-F5344CB8AC3E}">
        <p14:creationId xmlns:p14="http://schemas.microsoft.com/office/powerpoint/2010/main" val="12707553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1</a:t>
            </a:fld>
            <a:endParaRPr kumimoji="1" lang="ja-JP" altLang="en-US"/>
          </a:p>
        </p:txBody>
      </p:sp>
    </p:spTree>
    <p:extLst>
      <p:ext uri="{BB962C8B-B14F-4D97-AF65-F5344CB8AC3E}">
        <p14:creationId xmlns:p14="http://schemas.microsoft.com/office/powerpoint/2010/main" val="404679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11</a:t>
            </a:fld>
            <a:endParaRPr kumimoji="1" lang="ja-JP" altLang="en-US"/>
          </a:p>
        </p:txBody>
      </p:sp>
    </p:spTree>
    <p:extLst>
      <p:ext uri="{BB962C8B-B14F-4D97-AF65-F5344CB8AC3E}">
        <p14:creationId xmlns:p14="http://schemas.microsoft.com/office/powerpoint/2010/main" val="21512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12</a:t>
            </a:fld>
            <a:endParaRPr kumimoji="1" lang="ja-JP" altLang="en-US"/>
          </a:p>
        </p:txBody>
      </p:sp>
    </p:spTree>
    <p:extLst>
      <p:ext uri="{BB962C8B-B14F-4D97-AF65-F5344CB8AC3E}">
        <p14:creationId xmlns:p14="http://schemas.microsoft.com/office/powerpoint/2010/main" val="46777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・大阪市教育振興基本計画：多文化共生ビジョンのみ、具体性なし</a:t>
            </a:r>
            <a:endParaRPr kumimoji="1" lang="en-US" altLang="ja-JP" dirty="0"/>
          </a:p>
          <a:p>
            <a:endParaRPr kumimoji="1" lang="en-US" altLang="ja-JP" dirty="0"/>
          </a:p>
          <a:p>
            <a:pPr lvl="1"/>
            <a:r>
              <a:rPr kumimoji="1" lang="ja-JP" altLang="en-US" dirty="0"/>
              <a:t>教育委員会：日本語・母国語はみえる。多文化共生がむずい。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13</a:t>
            </a:fld>
            <a:endParaRPr kumimoji="1" lang="ja-JP" altLang="en-US"/>
          </a:p>
        </p:txBody>
      </p:sp>
    </p:spTree>
    <p:extLst>
      <p:ext uri="{BB962C8B-B14F-4D97-AF65-F5344CB8AC3E}">
        <p14:creationId xmlns:p14="http://schemas.microsoft.com/office/powerpoint/2010/main" val="3375733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14</a:t>
            </a:fld>
            <a:endParaRPr kumimoji="1" lang="ja-JP" altLang="en-US"/>
          </a:p>
        </p:txBody>
      </p:sp>
    </p:spTree>
    <p:extLst>
      <p:ext uri="{BB962C8B-B14F-4D97-AF65-F5344CB8AC3E}">
        <p14:creationId xmlns:p14="http://schemas.microsoft.com/office/powerpoint/2010/main" val="372703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・日本語教育の人材不足</a:t>
            </a:r>
            <a:endParaRPr kumimoji="1" lang="en-US" altLang="ja-JP" dirty="0"/>
          </a:p>
          <a:p>
            <a:pPr lvl="1"/>
            <a:r>
              <a:rPr kumimoji="1" lang="ja-JP" altLang="en-US" dirty="0"/>
              <a:t>南こども教室キムさん：「担い手が必要」</a:t>
            </a:r>
            <a:endParaRPr kumimoji="1" lang="en-US" altLang="ja-JP" dirty="0"/>
          </a:p>
          <a:p>
            <a:pPr lvl="1"/>
            <a:r>
              <a:rPr kumimoji="1" lang="ja-JP" altLang="en-US" dirty="0"/>
              <a:t>南小学校長さん：課外授業も定員オーバー</a:t>
            </a:r>
          </a:p>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15</a:t>
            </a:fld>
            <a:endParaRPr kumimoji="1" lang="ja-JP" altLang="en-US"/>
          </a:p>
        </p:txBody>
      </p:sp>
    </p:spTree>
    <p:extLst>
      <p:ext uri="{BB962C8B-B14F-4D97-AF65-F5344CB8AC3E}">
        <p14:creationId xmlns:p14="http://schemas.microsoft.com/office/powerpoint/2010/main" val="3561928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16</a:t>
            </a:fld>
            <a:endParaRPr kumimoji="1" lang="ja-JP" altLang="en-US"/>
          </a:p>
        </p:txBody>
      </p:sp>
    </p:spTree>
    <p:extLst>
      <p:ext uri="{BB962C8B-B14F-4D97-AF65-F5344CB8AC3E}">
        <p14:creationId xmlns:p14="http://schemas.microsoft.com/office/powerpoint/2010/main" val="194059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17</a:t>
            </a:fld>
            <a:endParaRPr kumimoji="1" lang="ja-JP" altLang="en-US"/>
          </a:p>
        </p:txBody>
      </p:sp>
    </p:spTree>
    <p:extLst>
      <p:ext uri="{BB962C8B-B14F-4D97-AF65-F5344CB8AC3E}">
        <p14:creationId xmlns:p14="http://schemas.microsoft.com/office/powerpoint/2010/main" val="3895997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18</a:t>
            </a:fld>
            <a:endParaRPr kumimoji="1" lang="ja-JP" altLang="en-US"/>
          </a:p>
        </p:txBody>
      </p:sp>
    </p:spTree>
    <p:extLst>
      <p:ext uri="{BB962C8B-B14F-4D97-AF65-F5344CB8AC3E}">
        <p14:creationId xmlns:p14="http://schemas.microsoft.com/office/powerpoint/2010/main" val="2478201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19</a:t>
            </a:fld>
            <a:endParaRPr kumimoji="1" lang="ja-JP" altLang="en-US"/>
          </a:p>
        </p:txBody>
      </p:sp>
    </p:spTree>
    <p:extLst>
      <p:ext uri="{BB962C8B-B14F-4D97-AF65-F5344CB8AC3E}">
        <p14:creationId xmlns:p14="http://schemas.microsoft.com/office/powerpoint/2010/main" val="121950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20</a:t>
            </a:fld>
            <a:endParaRPr kumimoji="1" lang="ja-JP" altLang="en-US"/>
          </a:p>
        </p:txBody>
      </p:sp>
    </p:spTree>
    <p:extLst>
      <p:ext uri="{BB962C8B-B14F-4D97-AF65-F5344CB8AC3E}">
        <p14:creationId xmlns:p14="http://schemas.microsoft.com/office/powerpoint/2010/main" val="265358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2</a:t>
            </a:fld>
            <a:endParaRPr kumimoji="1" lang="ja-JP" altLang="en-US"/>
          </a:p>
        </p:txBody>
      </p:sp>
    </p:spTree>
    <p:extLst>
      <p:ext uri="{BB962C8B-B14F-4D97-AF65-F5344CB8AC3E}">
        <p14:creationId xmlns:p14="http://schemas.microsoft.com/office/powerpoint/2010/main" val="2777748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21</a:t>
            </a:fld>
            <a:endParaRPr kumimoji="1" lang="ja-JP" altLang="en-US"/>
          </a:p>
        </p:txBody>
      </p:sp>
    </p:spTree>
    <p:extLst>
      <p:ext uri="{BB962C8B-B14F-4D97-AF65-F5344CB8AC3E}">
        <p14:creationId xmlns:p14="http://schemas.microsoft.com/office/powerpoint/2010/main" val="3371805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22</a:t>
            </a:fld>
            <a:endParaRPr kumimoji="1" lang="ja-JP" altLang="en-US"/>
          </a:p>
        </p:txBody>
      </p:sp>
    </p:spTree>
    <p:extLst>
      <p:ext uri="{BB962C8B-B14F-4D97-AF65-F5344CB8AC3E}">
        <p14:creationId xmlns:p14="http://schemas.microsoft.com/office/powerpoint/2010/main" val="2028291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23</a:t>
            </a:fld>
            <a:endParaRPr kumimoji="1" lang="ja-JP" altLang="en-US"/>
          </a:p>
        </p:txBody>
      </p:sp>
    </p:spTree>
    <p:extLst>
      <p:ext uri="{BB962C8B-B14F-4D97-AF65-F5344CB8AC3E}">
        <p14:creationId xmlns:p14="http://schemas.microsoft.com/office/powerpoint/2010/main" val="922103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24</a:t>
            </a:fld>
            <a:endParaRPr kumimoji="1" lang="ja-JP" altLang="en-US"/>
          </a:p>
        </p:txBody>
      </p:sp>
    </p:spTree>
    <p:extLst>
      <p:ext uri="{BB962C8B-B14F-4D97-AF65-F5344CB8AC3E}">
        <p14:creationId xmlns:p14="http://schemas.microsoft.com/office/powerpoint/2010/main" val="3655007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25</a:t>
            </a:fld>
            <a:endParaRPr kumimoji="1" lang="ja-JP" altLang="en-US"/>
          </a:p>
        </p:txBody>
      </p:sp>
    </p:spTree>
    <p:extLst>
      <p:ext uri="{BB962C8B-B14F-4D97-AF65-F5344CB8AC3E}">
        <p14:creationId xmlns:p14="http://schemas.microsoft.com/office/powerpoint/2010/main" val="1375011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26</a:t>
            </a:fld>
            <a:endParaRPr kumimoji="1" lang="ja-JP" altLang="en-US"/>
          </a:p>
        </p:txBody>
      </p:sp>
    </p:spTree>
    <p:extLst>
      <p:ext uri="{BB962C8B-B14F-4D97-AF65-F5344CB8AC3E}">
        <p14:creationId xmlns:p14="http://schemas.microsoft.com/office/powerpoint/2010/main" val="1612068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a:t>「ピンチをチャンスに」</a:t>
            </a:r>
            <a:endParaRPr lang="en-US" altLang="ja-JP" dirty="0"/>
          </a:p>
          <a:p>
            <a:pPr marL="0" indent="0">
              <a:buNone/>
            </a:pPr>
            <a:endParaRPr lang="en-US" altLang="ja-JP" dirty="0"/>
          </a:p>
          <a:p>
            <a:pPr marL="0" indent="0">
              <a:buNone/>
            </a:pPr>
            <a:endParaRPr lang="en-US" altLang="ja-JP" dirty="0"/>
          </a:p>
          <a:p>
            <a:pPr marL="0" indent="0">
              <a:buNone/>
            </a:pPr>
            <a:r>
              <a:rPr lang="ja-JP" altLang="en-US" dirty="0"/>
              <a:t>浪速区や中央区で１０か所取材した。皆さん前を向いていた。</a:t>
            </a:r>
            <a:endParaRPr lang="en-US" altLang="ja-JP" dirty="0"/>
          </a:p>
          <a:p>
            <a:pPr marL="0" indent="0">
              <a:buNone/>
            </a:pPr>
            <a:endParaRPr lang="en-US" altLang="ja-JP" dirty="0"/>
          </a:p>
          <a:p>
            <a:pPr marL="0" indent="0">
              <a:buNone/>
            </a:pPr>
            <a:r>
              <a:rPr lang="ja-JP" altLang="en-US" dirty="0"/>
              <a:t>はじめは外国籍住民が増えているというネガティブな課題に対してどう提案しようか考えていたが、それをポジティブにとらえられていなかった。</a:t>
            </a:r>
          </a:p>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27</a:t>
            </a:fld>
            <a:endParaRPr kumimoji="1" lang="ja-JP" altLang="en-US"/>
          </a:p>
        </p:txBody>
      </p:sp>
    </p:spTree>
    <p:extLst>
      <p:ext uri="{BB962C8B-B14F-4D97-AF65-F5344CB8AC3E}">
        <p14:creationId xmlns:p14="http://schemas.microsoft.com/office/powerpoint/2010/main" val="304370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28</a:t>
            </a:fld>
            <a:endParaRPr kumimoji="1" lang="ja-JP" altLang="en-US"/>
          </a:p>
        </p:txBody>
      </p:sp>
    </p:spTree>
    <p:extLst>
      <p:ext uri="{BB962C8B-B14F-4D97-AF65-F5344CB8AC3E}">
        <p14:creationId xmlns:p14="http://schemas.microsoft.com/office/powerpoint/2010/main" val="42238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4</a:t>
            </a:fld>
            <a:endParaRPr kumimoji="1" lang="ja-JP" altLang="en-US"/>
          </a:p>
        </p:txBody>
      </p:sp>
    </p:spTree>
    <p:extLst>
      <p:ext uri="{BB962C8B-B14F-4D97-AF65-F5344CB8AC3E}">
        <p14:creationId xmlns:p14="http://schemas.microsoft.com/office/powerpoint/2010/main" val="123271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5</a:t>
            </a:fld>
            <a:endParaRPr kumimoji="1" lang="ja-JP" altLang="en-US"/>
          </a:p>
        </p:txBody>
      </p:sp>
    </p:spTree>
    <p:extLst>
      <p:ext uri="{BB962C8B-B14F-4D97-AF65-F5344CB8AC3E}">
        <p14:creationId xmlns:p14="http://schemas.microsoft.com/office/powerpoint/2010/main" val="371037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総務省　グローバル人材育成の推進に関する政策評価</a:t>
            </a:r>
            <a:endParaRPr kumimoji="1" lang="en-US" altLang="ja-JP" dirty="0"/>
          </a:p>
          <a:p>
            <a:endParaRPr kumimoji="1" lang="en-US" altLang="ja-JP" dirty="0"/>
          </a:p>
          <a:p>
            <a:r>
              <a:rPr kumimoji="1" lang="ja-JP" altLang="en-US" dirty="0"/>
              <a:t>・豊かな語学力</a:t>
            </a:r>
            <a:endParaRPr kumimoji="1" lang="en-US" altLang="ja-JP" dirty="0"/>
          </a:p>
          <a:p>
            <a:r>
              <a:rPr kumimoji="1" lang="ja-JP" altLang="en-US" dirty="0"/>
              <a:t>・コミュニケーション能力</a:t>
            </a:r>
            <a:endParaRPr kumimoji="1" lang="en-US" altLang="ja-JP" dirty="0"/>
          </a:p>
          <a:p>
            <a:r>
              <a:rPr kumimoji="1" lang="ja-JP" altLang="en-US" dirty="0"/>
              <a:t>・主体性</a:t>
            </a:r>
            <a:endParaRPr kumimoji="1" lang="en-US" altLang="ja-JP" dirty="0"/>
          </a:p>
          <a:p>
            <a:r>
              <a:rPr kumimoji="1" lang="ja-JP" altLang="en-US" dirty="0"/>
              <a:t>・異文化理解</a:t>
            </a:r>
            <a:endParaRPr kumimoji="1" lang="en-US" altLang="ja-JP" dirty="0"/>
          </a:p>
          <a:p>
            <a:endParaRPr kumimoji="1" lang="en-US" altLang="ja-JP" dirty="0"/>
          </a:p>
          <a:p>
            <a:r>
              <a:rPr kumimoji="1" lang="ja-JP" altLang="en-US" dirty="0"/>
              <a:t>→大阪のポテンシャルを活かした異文化理解教育</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6</a:t>
            </a:fld>
            <a:endParaRPr kumimoji="1" lang="ja-JP" altLang="en-US"/>
          </a:p>
        </p:txBody>
      </p:sp>
    </p:spTree>
    <p:extLst>
      <p:ext uri="{BB962C8B-B14F-4D97-AF65-F5344CB8AC3E}">
        <p14:creationId xmlns:p14="http://schemas.microsoft.com/office/powerpoint/2010/main" val="52426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7</a:t>
            </a:fld>
            <a:endParaRPr kumimoji="1" lang="ja-JP" altLang="en-US"/>
          </a:p>
        </p:txBody>
      </p:sp>
    </p:spTree>
    <p:extLst>
      <p:ext uri="{BB962C8B-B14F-4D97-AF65-F5344CB8AC3E}">
        <p14:creationId xmlns:p14="http://schemas.microsoft.com/office/powerpoint/2010/main" val="1766949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世界の都市総合力ランキング</a:t>
            </a:r>
            <a:endParaRPr kumimoji="1" lang="en-US" altLang="ja-JP" dirty="0"/>
          </a:p>
          <a:p>
            <a:endParaRPr kumimoji="1" lang="en-US" altLang="ja-JP" dirty="0"/>
          </a:p>
          <a:p>
            <a:r>
              <a:rPr kumimoji="1" lang="ja-JP" altLang="en-US" dirty="0"/>
              <a:t>・経済</a:t>
            </a:r>
            <a:endParaRPr kumimoji="1" lang="en-US" altLang="ja-JP" dirty="0"/>
          </a:p>
          <a:p>
            <a:r>
              <a:rPr kumimoji="1" lang="ja-JP" altLang="en-US" dirty="0"/>
              <a:t>・経営者</a:t>
            </a:r>
            <a:endParaRPr kumimoji="1" lang="en-US" altLang="ja-JP" dirty="0"/>
          </a:p>
          <a:p>
            <a:pPr lvl="1"/>
            <a:r>
              <a:rPr kumimoji="1" lang="ja-JP" altLang="en-US" dirty="0"/>
              <a:t>→「人材の豊富さ」「ビジネスの成長性」が低い</a:t>
            </a:r>
            <a:endParaRPr kumimoji="1" lang="en-US" altLang="ja-JP" dirty="0"/>
          </a:p>
          <a:p>
            <a:pPr lvl="1"/>
            <a:endParaRPr kumimoji="1" lang="en-US" altLang="ja-JP" dirty="0"/>
          </a:p>
          <a:p>
            <a:pPr lvl="1"/>
            <a:r>
              <a:rPr kumimoji="1" lang="ja-JP" altLang="en-US" dirty="0"/>
              <a:t>カナダのトロント・バンクーバーは「ビジネスサポート人材の多さ」「優秀な人材確保の容易性」が高く、トップ</a:t>
            </a:r>
            <a:r>
              <a:rPr kumimoji="1" lang="en-US" altLang="ja-JP" dirty="0"/>
              <a:t>10</a:t>
            </a:r>
            <a:r>
              <a:rPr kumimoji="1" lang="ja-JP" altLang="en-US" dirty="0"/>
              <a:t>入り</a:t>
            </a:r>
            <a:endParaRPr kumimoji="1" lang="en-US" altLang="ja-JP" dirty="0"/>
          </a:p>
          <a:p>
            <a:pPr lvl="1"/>
            <a:endParaRPr kumimoji="1" lang="en-US" altLang="ja-JP" dirty="0"/>
          </a:p>
          <a:p>
            <a:pPr lvl="1"/>
            <a:r>
              <a:rPr kumimoji="1" lang="ja-JP" altLang="en-US" dirty="0"/>
              <a:t>→今後経済成長するには、成長の土台である「グローバル人材」が必要</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8</a:t>
            </a:fld>
            <a:endParaRPr kumimoji="1" lang="ja-JP" altLang="en-US"/>
          </a:p>
        </p:txBody>
      </p:sp>
    </p:spTree>
    <p:extLst>
      <p:ext uri="{BB962C8B-B14F-4D97-AF65-F5344CB8AC3E}">
        <p14:creationId xmlns:p14="http://schemas.microsoft.com/office/powerpoint/2010/main" val="126336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世界の都市総合力ランキング</a:t>
            </a:r>
            <a:endParaRPr kumimoji="1" lang="en-US" altLang="ja-JP" dirty="0"/>
          </a:p>
          <a:p>
            <a:endParaRPr kumimoji="1" lang="en-US" altLang="ja-JP" dirty="0"/>
          </a:p>
          <a:p>
            <a:r>
              <a:rPr kumimoji="1" lang="ja-JP" altLang="en-US" dirty="0"/>
              <a:t>・経済</a:t>
            </a:r>
            <a:endParaRPr kumimoji="1" lang="en-US" altLang="ja-JP" dirty="0"/>
          </a:p>
          <a:p>
            <a:r>
              <a:rPr kumimoji="1" lang="ja-JP" altLang="en-US" dirty="0"/>
              <a:t>・経営者</a:t>
            </a:r>
            <a:endParaRPr kumimoji="1" lang="en-US" altLang="ja-JP" dirty="0"/>
          </a:p>
          <a:p>
            <a:pPr lvl="1"/>
            <a:r>
              <a:rPr kumimoji="1" lang="ja-JP" altLang="en-US" dirty="0"/>
              <a:t>→「人材の豊富さ」「ビジネスの成長性」が低い</a:t>
            </a:r>
            <a:endParaRPr kumimoji="1" lang="en-US" altLang="ja-JP" dirty="0"/>
          </a:p>
          <a:p>
            <a:pPr lvl="1"/>
            <a:endParaRPr kumimoji="1" lang="en-US" altLang="ja-JP" dirty="0"/>
          </a:p>
          <a:p>
            <a:pPr lvl="1"/>
            <a:r>
              <a:rPr kumimoji="1" lang="ja-JP" altLang="en-US" dirty="0"/>
              <a:t>カナダのトロント・バンクーバーは「ビジネスサポート人材の多さ」「優秀な人材確保の容易性」が高く、トップ</a:t>
            </a:r>
            <a:r>
              <a:rPr kumimoji="1" lang="en-US" altLang="ja-JP" dirty="0"/>
              <a:t>10</a:t>
            </a:r>
            <a:r>
              <a:rPr kumimoji="1" lang="ja-JP" altLang="en-US" dirty="0"/>
              <a:t>入り</a:t>
            </a:r>
            <a:endParaRPr kumimoji="1" lang="en-US" altLang="ja-JP" dirty="0"/>
          </a:p>
          <a:p>
            <a:pPr lvl="1"/>
            <a:endParaRPr kumimoji="1" lang="en-US" altLang="ja-JP" dirty="0"/>
          </a:p>
          <a:p>
            <a:pPr lvl="1"/>
            <a:r>
              <a:rPr kumimoji="1" lang="ja-JP" altLang="en-US" dirty="0"/>
              <a:t>→今後経済成長するには、成長の土台である「グローバル人材」が必要</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9</a:t>
            </a:fld>
            <a:endParaRPr kumimoji="1" lang="ja-JP" altLang="en-US"/>
          </a:p>
        </p:txBody>
      </p:sp>
    </p:spTree>
    <p:extLst>
      <p:ext uri="{BB962C8B-B14F-4D97-AF65-F5344CB8AC3E}">
        <p14:creationId xmlns:p14="http://schemas.microsoft.com/office/powerpoint/2010/main" val="389040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3C98A6-C9BE-43E8-9EB4-E5BA079BEEFC}" type="slidenum">
              <a:rPr kumimoji="1" lang="ja-JP" altLang="en-US" smtClean="0"/>
              <a:t>10</a:t>
            </a:fld>
            <a:endParaRPr kumimoji="1" lang="ja-JP" altLang="en-US"/>
          </a:p>
        </p:txBody>
      </p:sp>
    </p:spTree>
    <p:extLst>
      <p:ext uri="{BB962C8B-B14F-4D97-AF65-F5344CB8AC3E}">
        <p14:creationId xmlns:p14="http://schemas.microsoft.com/office/powerpoint/2010/main" val="206336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ltLang="ja-JP"/>
              <a:t>Click to edit Master title style</a:t>
            </a:r>
            <a:endParaRPr lang="en-US"/>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ltLang="ja-JP"/>
              <a:t>Click to edit Master subtitle style</a:t>
            </a:r>
            <a:endParaRPr lang="en-US"/>
          </a:p>
        </p:txBody>
      </p:sp>
      <p:sp>
        <p:nvSpPr>
          <p:cNvPr id="4" name="Date Placeholder 3"/>
          <p:cNvSpPr>
            <a:spLocks noGrp="1"/>
          </p:cNvSpPr>
          <p:nvPr>
            <p:ph type="dt" sz="half" idx="10"/>
          </p:nvPr>
        </p:nvSpPr>
        <p:spPr/>
        <p:txBody>
          <a:bodyPr/>
          <a:lstStyle/>
          <a:p>
            <a:fld id="{C2C9AC85-413F-47B2-81B3-9C90B35D927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AE90A4-B313-41A1-9273-28D69C3CEAE3}" type="slidenum">
              <a:rPr kumimoji="1" lang="ja-JP" altLang="en-US" smtClean="0"/>
              <a:t>‹#›</a:t>
            </a:fld>
            <a:endParaRPr kumimoji="1" lang="ja-JP" altLang="en-US"/>
          </a:p>
        </p:txBody>
      </p:sp>
    </p:spTree>
    <p:extLst>
      <p:ext uri="{BB962C8B-B14F-4D97-AF65-F5344CB8AC3E}">
        <p14:creationId xmlns:p14="http://schemas.microsoft.com/office/powerpoint/2010/main" val="2209450084"/>
      </p:ext>
    </p:extLst>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C2C9AC85-413F-47B2-81B3-9C90B35D927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AE90A4-B313-41A1-9273-28D69C3CEAE3}" type="slidenum">
              <a:rPr kumimoji="1" lang="ja-JP" altLang="en-US" smtClean="0"/>
              <a:t>‹#›</a:t>
            </a:fld>
            <a:endParaRPr kumimoji="1" lang="ja-JP" altLang="en-US"/>
          </a:p>
        </p:txBody>
      </p:sp>
    </p:spTree>
    <p:extLst>
      <p:ext uri="{BB962C8B-B14F-4D97-AF65-F5344CB8AC3E}">
        <p14:creationId xmlns:p14="http://schemas.microsoft.com/office/powerpoint/2010/main" val="4132896275"/>
      </p:ext>
    </p:extLst>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ltLang="ja-JP"/>
              <a:t>Click to edit Master title style</a:t>
            </a:r>
            <a:endParaRPr lang="en-US"/>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a:xfrm>
            <a:off x="838200" y="6422854"/>
            <a:ext cx="2743196" cy="365125"/>
          </a:xfrm>
        </p:spPr>
        <p:txBody>
          <a:bodyPr/>
          <a:lstStyle/>
          <a:p>
            <a:fld id="{C2C9AC85-413F-47B2-81B3-9C90B35D927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a:xfrm>
            <a:off x="3776135" y="6422854"/>
            <a:ext cx="4279669" cy="365125"/>
          </a:xfrm>
        </p:spPr>
        <p:txBody>
          <a:bodyPr/>
          <a:lstStyle/>
          <a:p>
            <a:endParaRPr kumimoji="1" lang="ja-JP" altLang="en-US"/>
          </a:p>
        </p:txBody>
      </p:sp>
      <p:sp>
        <p:nvSpPr>
          <p:cNvPr id="6" name="Slide Number Placeholder 5"/>
          <p:cNvSpPr>
            <a:spLocks noGrp="1"/>
          </p:cNvSpPr>
          <p:nvPr>
            <p:ph type="sldNum" sz="quarter" idx="12"/>
          </p:nvPr>
        </p:nvSpPr>
        <p:spPr>
          <a:xfrm>
            <a:off x="8073048" y="6422854"/>
            <a:ext cx="879759" cy="365125"/>
          </a:xfrm>
        </p:spPr>
        <p:txBody>
          <a:bodyPr/>
          <a:lstStyle/>
          <a:p>
            <a:fld id="{0FAE90A4-B313-41A1-9273-28D69C3CEAE3}" type="slidenum">
              <a:rPr kumimoji="1" lang="ja-JP" altLang="en-US" smtClean="0"/>
              <a:t>‹#›</a:t>
            </a:fld>
            <a:endParaRPr kumimoji="1" lang="ja-JP" altLang="en-US"/>
          </a:p>
        </p:txBody>
      </p:sp>
    </p:spTree>
    <p:extLst>
      <p:ext uri="{BB962C8B-B14F-4D97-AF65-F5344CB8AC3E}">
        <p14:creationId xmlns:p14="http://schemas.microsoft.com/office/powerpoint/2010/main" val="3056331321"/>
      </p:ext>
    </p:extLst>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C2C9AC85-413F-47B2-81B3-9C90B35D927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AE90A4-B313-41A1-9273-28D69C3CEAE3}" type="slidenum">
              <a:rPr kumimoji="1" lang="ja-JP" altLang="en-US" smtClean="0"/>
              <a:t>‹#›</a:t>
            </a:fld>
            <a:endParaRPr kumimoji="1" lang="ja-JP" altLang="en-US"/>
          </a:p>
        </p:txBody>
      </p:sp>
    </p:spTree>
    <p:extLst>
      <p:ext uri="{BB962C8B-B14F-4D97-AF65-F5344CB8AC3E}">
        <p14:creationId xmlns:p14="http://schemas.microsoft.com/office/powerpoint/2010/main" val="944550984"/>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ltLang="ja-JP"/>
              <a:t>Click to edit Master title style</a:t>
            </a:r>
            <a:endParaRPr lang="en-US"/>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2C9AC85-413F-47B2-81B3-9C90B35D927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FAE90A4-B313-41A1-9273-28D69C3CEAE3}" type="slidenum">
              <a:rPr kumimoji="1" lang="ja-JP" altLang="en-US" smtClean="0"/>
              <a:t>‹#›</a:t>
            </a:fld>
            <a:endParaRPr kumimoji="1" lang="ja-JP" altLang="en-US"/>
          </a:p>
        </p:txBody>
      </p:sp>
    </p:spTree>
    <p:extLst>
      <p:ext uri="{BB962C8B-B14F-4D97-AF65-F5344CB8AC3E}">
        <p14:creationId xmlns:p14="http://schemas.microsoft.com/office/powerpoint/2010/main" val="2950002971"/>
      </p:ext>
    </p:extLst>
  </p:cSld>
  <p:clrMapOvr>
    <a:overrideClrMapping bg1="lt1" tx1="dk1" bg2="lt2" tx2="dk2" accent1="accent1" accent2="accent2" accent3="accent3" accent4="accent4" accent5="accent5" accent6="accent6" hlink="hlink" folHlink="folHlink"/>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ja-JP"/>
              <a:t>Click to edit Master title style</a:t>
            </a:r>
            <a:endParaRPr lang="en-US"/>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5" name="Date Placeholder 4"/>
          <p:cNvSpPr>
            <a:spLocks noGrp="1"/>
          </p:cNvSpPr>
          <p:nvPr>
            <p:ph type="dt" sz="half" idx="10"/>
          </p:nvPr>
        </p:nvSpPr>
        <p:spPr/>
        <p:txBody>
          <a:bodyPr/>
          <a:lstStyle/>
          <a:p>
            <a:fld id="{C2C9AC85-413F-47B2-81B3-9C90B35D9272}"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AE90A4-B313-41A1-9273-28D69C3CEAE3}" type="slidenum">
              <a:rPr kumimoji="1" lang="ja-JP" altLang="en-US" smtClean="0"/>
              <a:t>‹#›</a:t>
            </a:fld>
            <a:endParaRPr kumimoji="1" lang="ja-JP" altLang="en-US"/>
          </a:p>
        </p:txBody>
      </p:sp>
    </p:spTree>
    <p:extLst>
      <p:ext uri="{BB962C8B-B14F-4D97-AF65-F5344CB8AC3E}">
        <p14:creationId xmlns:p14="http://schemas.microsoft.com/office/powerpoint/2010/main" val="2719239017"/>
      </p:ext>
    </p:extLst>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ja-JP"/>
              <a:t>Click to edit Master title style</a:t>
            </a:r>
            <a:endParaRPr lang="en-US"/>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7" name="Date Placeholder 6"/>
          <p:cNvSpPr>
            <a:spLocks noGrp="1"/>
          </p:cNvSpPr>
          <p:nvPr>
            <p:ph type="dt" sz="half" idx="10"/>
          </p:nvPr>
        </p:nvSpPr>
        <p:spPr/>
        <p:txBody>
          <a:bodyPr/>
          <a:lstStyle/>
          <a:p>
            <a:fld id="{C2C9AC85-413F-47B2-81B3-9C90B35D9272}" type="datetimeFigureOut">
              <a:rPr kumimoji="1" lang="ja-JP" altLang="en-US" smtClean="0"/>
              <a:t>2020/1/28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AE90A4-B313-41A1-9273-28D69C3CEAE3}" type="slidenum">
              <a:rPr kumimoji="1" lang="ja-JP" altLang="en-US" smtClean="0"/>
              <a:t>‹#›</a:t>
            </a:fld>
            <a:endParaRPr kumimoji="1" lang="ja-JP" altLang="en-US"/>
          </a:p>
        </p:txBody>
      </p:sp>
    </p:spTree>
    <p:extLst>
      <p:ext uri="{BB962C8B-B14F-4D97-AF65-F5344CB8AC3E}">
        <p14:creationId xmlns:p14="http://schemas.microsoft.com/office/powerpoint/2010/main" val="3618575269"/>
      </p:ext>
    </p:extLst>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a:p>
        </p:txBody>
      </p:sp>
      <p:sp>
        <p:nvSpPr>
          <p:cNvPr id="3" name="Date Placeholder 2"/>
          <p:cNvSpPr>
            <a:spLocks noGrp="1"/>
          </p:cNvSpPr>
          <p:nvPr>
            <p:ph type="dt" sz="half" idx="10"/>
          </p:nvPr>
        </p:nvSpPr>
        <p:spPr/>
        <p:txBody>
          <a:bodyPr/>
          <a:lstStyle/>
          <a:p>
            <a:fld id="{C2C9AC85-413F-47B2-81B3-9C90B35D9272}" type="datetimeFigureOut">
              <a:rPr kumimoji="1" lang="ja-JP" altLang="en-US" smtClean="0"/>
              <a:t>2020/1/28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AE90A4-B313-41A1-9273-28D69C3CEAE3}" type="slidenum">
              <a:rPr kumimoji="1" lang="ja-JP" altLang="en-US" smtClean="0"/>
              <a:t>‹#›</a:t>
            </a:fld>
            <a:endParaRPr kumimoji="1" lang="ja-JP" altLang="en-US"/>
          </a:p>
        </p:txBody>
      </p:sp>
    </p:spTree>
    <p:extLst>
      <p:ext uri="{BB962C8B-B14F-4D97-AF65-F5344CB8AC3E}">
        <p14:creationId xmlns:p14="http://schemas.microsoft.com/office/powerpoint/2010/main" val="2581001810"/>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9AC85-413F-47B2-81B3-9C90B35D9272}" type="datetimeFigureOut">
              <a:rPr kumimoji="1" lang="ja-JP" altLang="en-US" smtClean="0"/>
              <a:t>2020/1/28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FAE90A4-B313-41A1-9273-28D69C3CEAE3}" type="slidenum">
              <a:rPr kumimoji="1" lang="ja-JP" altLang="en-US" smtClean="0"/>
              <a:t>‹#›</a:t>
            </a:fld>
            <a:endParaRPr kumimoji="1" lang="ja-JP" altLang="en-US"/>
          </a:p>
        </p:txBody>
      </p:sp>
    </p:spTree>
    <p:extLst>
      <p:ext uri="{BB962C8B-B14F-4D97-AF65-F5344CB8AC3E}">
        <p14:creationId xmlns:p14="http://schemas.microsoft.com/office/powerpoint/2010/main" val="3893608803"/>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ja-JP"/>
              <a:t>Click to edit Master title style</a:t>
            </a:r>
            <a:endParaRPr lang="en-US"/>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C2C9AC85-413F-47B2-81B3-9C90B35D9272}"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AE90A4-B313-41A1-9273-28D69C3CEAE3}" type="slidenum">
              <a:rPr kumimoji="1" lang="ja-JP" altLang="en-US" smtClean="0"/>
              <a:t>‹#›</a:t>
            </a:fld>
            <a:endParaRPr kumimoji="1" lang="ja-JP" altLang="en-US"/>
          </a:p>
        </p:txBody>
      </p:sp>
    </p:spTree>
    <p:extLst>
      <p:ext uri="{BB962C8B-B14F-4D97-AF65-F5344CB8AC3E}">
        <p14:creationId xmlns:p14="http://schemas.microsoft.com/office/powerpoint/2010/main" val="726916482"/>
      </p:ext>
    </p:extLst>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ja-JP"/>
              <a:t>Click to edit Master title style</a:t>
            </a:r>
            <a:endParaRPr lang="en-US"/>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a:t>Click icon to add picture</a:t>
            </a:r>
            <a:endParaRPr lang="en-US"/>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C2C9AC85-413F-47B2-81B3-9C90B35D9272}"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AE90A4-B313-41A1-9273-28D69C3CEAE3}" type="slidenum">
              <a:rPr kumimoji="1" lang="ja-JP" altLang="en-US" smtClean="0"/>
              <a:t>‹#›</a:t>
            </a:fld>
            <a:endParaRPr kumimoji="1" lang="ja-JP" altLang="en-US"/>
          </a:p>
        </p:txBody>
      </p:sp>
    </p:spTree>
    <p:extLst>
      <p:ext uri="{BB962C8B-B14F-4D97-AF65-F5344CB8AC3E}">
        <p14:creationId xmlns:p14="http://schemas.microsoft.com/office/powerpoint/2010/main" val="2066684032"/>
      </p:ext>
    </p:extLst>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ltLang="ja-JP"/>
              <a:t>Click to edit Master title style</a:t>
            </a:r>
            <a:endParaRPr lang="en-US"/>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2C9AC85-413F-47B2-81B3-9C90B35D9272}" type="datetimeFigureOut">
              <a:rPr kumimoji="1" lang="ja-JP" altLang="en-US" smtClean="0"/>
              <a:t>2020/1/28</a:t>
            </a:fld>
            <a:endParaRPr kumimoji="1" lang="ja-JP" alt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0FAE90A4-B313-41A1-9273-28D69C3CEAE3}" type="slidenum">
              <a:rPr kumimoji="1" lang="ja-JP" altLang="en-US" smtClean="0"/>
              <a:t>‹#›</a:t>
            </a:fld>
            <a:endParaRPr kumimoji="1" lang="ja-JP" altLang="en-US"/>
          </a:p>
        </p:txBody>
      </p:sp>
    </p:spTree>
    <p:extLst>
      <p:ext uri="{BB962C8B-B14F-4D97-AF65-F5344CB8AC3E}">
        <p14:creationId xmlns:p14="http://schemas.microsoft.com/office/powerpoint/2010/main" val="1771800690"/>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spd="slow" advTm="0">
    <p:fade/>
  </p:transition>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DBB3137-254B-421C-AE68-4A0F03DCBF54}"/>
              </a:ext>
            </a:extLst>
          </p:cNvPr>
          <p:cNvSpPr>
            <a:spLocks noGrp="1"/>
          </p:cNvSpPr>
          <p:nvPr>
            <p:ph type="ctrTitle"/>
          </p:nvPr>
        </p:nvSpPr>
        <p:spPr>
          <a:xfrm>
            <a:off x="365759" y="2126697"/>
            <a:ext cx="11471565" cy="1739347"/>
          </a:xfrm>
        </p:spPr>
        <p:txBody>
          <a:bodyPr>
            <a:normAutofit fontScale="90000"/>
          </a:bodyPr>
          <a:lstStyle/>
          <a:p>
            <a:pPr>
              <a:lnSpc>
                <a:spcPct val="100000"/>
              </a:lnSpc>
            </a:pPr>
            <a:r>
              <a:rPr kumimoji="1" lang="ja-JP" altLang="en-US" sz="7300" b="1" dirty="0"/>
              <a:t>国際都市への挑戦</a:t>
            </a:r>
            <a:r>
              <a:rPr kumimoji="1" lang="en-US" altLang="ja-JP" sz="1050" b="1" dirty="0"/>
              <a:t/>
            </a:r>
            <a:br>
              <a:rPr kumimoji="1" lang="en-US" altLang="ja-JP" sz="1050" b="1" dirty="0"/>
            </a:br>
            <a:r>
              <a:rPr kumimoji="1" lang="ja-JP" altLang="en-US" sz="1050" b="1" dirty="0"/>
              <a:t>　</a:t>
            </a:r>
            <a:r>
              <a:rPr kumimoji="1" lang="en-US" altLang="ja-JP" b="1" dirty="0"/>
              <a:t/>
            </a:r>
            <a:br>
              <a:rPr kumimoji="1" lang="en-US" altLang="ja-JP" b="1" dirty="0"/>
            </a:br>
            <a:r>
              <a:rPr kumimoji="1" lang="ja-JP" altLang="en-US" sz="4400" b="1" dirty="0"/>
              <a:t>～多文化共生の人材育成～</a:t>
            </a:r>
            <a:endParaRPr kumimoji="1" lang="ja-JP" altLang="en-US" b="1" dirty="0"/>
          </a:p>
        </p:txBody>
      </p:sp>
      <p:sp>
        <p:nvSpPr>
          <p:cNvPr id="3" name="字幕 2">
            <a:extLst>
              <a:ext uri="{FF2B5EF4-FFF2-40B4-BE49-F238E27FC236}">
                <a16:creationId xmlns:a16="http://schemas.microsoft.com/office/drawing/2014/main" xmlns="" id="{F6AC94E0-908A-41D9-ABFC-9E20274ACF3F}"/>
              </a:ext>
            </a:extLst>
          </p:cNvPr>
          <p:cNvSpPr>
            <a:spLocks noGrp="1"/>
          </p:cNvSpPr>
          <p:nvPr>
            <p:ph type="subTitle" idx="1"/>
          </p:nvPr>
        </p:nvSpPr>
        <p:spPr>
          <a:xfrm>
            <a:off x="88231" y="374679"/>
            <a:ext cx="12015537" cy="1302304"/>
          </a:xfrm>
        </p:spPr>
        <p:txBody>
          <a:bodyPr>
            <a:noAutofit/>
          </a:bodyPr>
          <a:lstStyle/>
          <a:p>
            <a:pPr algn="l"/>
            <a:r>
              <a:rPr kumimoji="1" lang="en-US" altLang="ja-JP" sz="2800" b="1" dirty="0">
                <a:latin typeface="+mj-ea"/>
                <a:ea typeface="+mj-ea"/>
              </a:rPr>
              <a:t>2019</a:t>
            </a:r>
            <a:r>
              <a:rPr kumimoji="1" lang="ja-JP" altLang="en-US" sz="2800" b="1" dirty="0">
                <a:latin typeface="+mj-ea"/>
                <a:ea typeface="+mj-ea"/>
              </a:rPr>
              <a:t>年 </a:t>
            </a:r>
            <a:r>
              <a:rPr kumimoji="1" lang="en-US" altLang="ja-JP" sz="2800" b="1" dirty="0">
                <a:latin typeface="+mj-ea"/>
                <a:ea typeface="+mj-ea"/>
              </a:rPr>
              <a:t>12</a:t>
            </a:r>
            <a:r>
              <a:rPr kumimoji="1" lang="ja-JP" altLang="en-US" sz="2800" b="1" dirty="0">
                <a:latin typeface="+mj-ea"/>
                <a:ea typeface="+mj-ea"/>
              </a:rPr>
              <a:t>月</a:t>
            </a:r>
            <a:r>
              <a:rPr kumimoji="1" lang="en-US" altLang="ja-JP" sz="2800" b="1" dirty="0">
                <a:latin typeface="+mj-ea"/>
                <a:ea typeface="+mj-ea"/>
              </a:rPr>
              <a:t>22</a:t>
            </a:r>
            <a:r>
              <a:rPr kumimoji="1" lang="ja-JP" altLang="en-US" sz="2800" b="1" dirty="0">
                <a:latin typeface="+mj-ea"/>
                <a:ea typeface="+mj-ea"/>
              </a:rPr>
              <a:t>日</a:t>
            </a:r>
            <a:r>
              <a:rPr kumimoji="1" lang="en-US" altLang="ja-JP" sz="2800" b="1" dirty="0">
                <a:latin typeface="+mj-ea"/>
                <a:ea typeface="+mj-ea"/>
              </a:rPr>
              <a:t>(</a:t>
            </a:r>
            <a:r>
              <a:rPr kumimoji="1" lang="ja-JP" altLang="en-US" sz="2800" b="1" dirty="0">
                <a:latin typeface="+mj-ea"/>
                <a:ea typeface="+mj-ea"/>
              </a:rPr>
              <a:t>日</a:t>
            </a:r>
            <a:r>
              <a:rPr kumimoji="1" lang="en-US" altLang="ja-JP" sz="2800" b="1" dirty="0">
                <a:latin typeface="+mj-ea"/>
                <a:ea typeface="+mj-ea"/>
              </a:rPr>
              <a:t>)</a:t>
            </a:r>
          </a:p>
          <a:p>
            <a:pPr algn="l"/>
            <a:r>
              <a:rPr kumimoji="1" lang="ja-JP" altLang="en-US" sz="2800" b="1" dirty="0">
                <a:latin typeface="+mj-ea"/>
                <a:ea typeface="+mj-ea"/>
              </a:rPr>
              <a:t>「副首都・大阪」大学連携プロジェクト 成果発表会</a:t>
            </a:r>
            <a:endParaRPr kumimoji="1" lang="en-US" altLang="ja-JP" sz="2800" b="1" dirty="0">
              <a:latin typeface="+mj-ea"/>
              <a:ea typeface="+mj-ea"/>
            </a:endParaRPr>
          </a:p>
        </p:txBody>
      </p:sp>
      <p:sp>
        <p:nvSpPr>
          <p:cNvPr id="4" name="テキスト ボックス 3">
            <a:extLst>
              <a:ext uri="{FF2B5EF4-FFF2-40B4-BE49-F238E27FC236}">
                <a16:creationId xmlns:a16="http://schemas.microsoft.com/office/drawing/2014/main" xmlns="" id="{1C6EC411-1E72-46A2-A179-1CA0BF498F71}"/>
              </a:ext>
            </a:extLst>
          </p:cNvPr>
          <p:cNvSpPr txBox="1"/>
          <p:nvPr/>
        </p:nvSpPr>
        <p:spPr>
          <a:xfrm>
            <a:off x="4726082" y="4684297"/>
            <a:ext cx="7111242" cy="1311193"/>
          </a:xfrm>
          <a:prstGeom prst="rect">
            <a:avLst/>
          </a:prstGeom>
          <a:noFill/>
        </p:spPr>
        <p:txBody>
          <a:bodyPr wrap="none" rtlCol="0">
            <a:spAutoFit/>
          </a:bodyPr>
          <a:lstStyle/>
          <a:p>
            <a:pPr algn="r">
              <a:lnSpc>
                <a:spcPct val="150000"/>
              </a:lnSpc>
            </a:pPr>
            <a:r>
              <a:rPr kumimoji="1" lang="ja-JP" altLang="en-US" sz="2800" b="1" dirty="0"/>
              <a:t>関西大学 政策創造学部　橋口ゼミ</a:t>
            </a:r>
            <a:endParaRPr kumimoji="1" lang="en-US" altLang="ja-JP" sz="2800" b="1" dirty="0">
              <a:latin typeface="+mj-ea"/>
            </a:endParaRPr>
          </a:p>
          <a:p>
            <a:pPr algn="r">
              <a:lnSpc>
                <a:spcPct val="150000"/>
              </a:lnSpc>
            </a:pPr>
            <a:r>
              <a:rPr kumimoji="1" lang="ja-JP" altLang="en-US" sz="2800" b="1" dirty="0"/>
              <a:t>澤田 剛　影山栄恵　切目廣太　辻野ヘレナ</a:t>
            </a:r>
          </a:p>
        </p:txBody>
      </p:sp>
      <p:pic>
        <p:nvPicPr>
          <p:cNvPr id="5" name="図 4" descr="挿絵 が含まれている画像&#10;&#10;自動的に生成された説明">
            <a:extLst>
              <a:ext uri="{FF2B5EF4-FFF2-40B4-BE49-F238E27FC236}">
                <a16:creationId xmlns:a16="http://schemas.microsoft.com/office/drawing/2014/main" xmlns="" id="{A0E7A00D-052F-4BD7-8ADF-4FF443EF5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a:effectLst/>
        </p:spPr>
      </p:pic>
    </p:spTree>
    <p:extLst>
      <p:ext uri="{BB962C8B-B14F-4D97-AF65-F5344CB8AC3E}">
        <p14:creationId xmlns:p14="http://schemas.microsoft.com/office/powerpoint/2010/main" val="83419681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２</a:t>
            </a:r>
            <a:r>
              <a:rPr lang="en-US" altLang="ja-JP" dirty="0">
                <a:ea typeface="ＭＳ ゴシック"/>
              </a:rPr>
              <a:t>. </a:t>
            </a:r>
            <a:r>
              <a:rPr lang="ja-JP" altLang="en-US" dirty="0">
                <a:ea typeface="ＭＳ ゴシック"/>
              </a:rPr>
              <a:t>大阪の現状と課題</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5" name="テキスト ボックス 4">
            <a:extLst>
              <a:ext uri="{FF2B5EF4-FFF2-40B4-BE49-F238E27FC236}">
                <a16:creationId xmlns:a16="http://schemas.microsoft.com/office/drawing/2014/main" xmlns="" id="{78BC4180-4845-4AE4-9377-2A3E9A084F6B}"/>
              </a:ext>
            </a:extLst>
          </p:cNvPr>
          <p:cNvSpPr txBox="1"/>
          <p:nvPr/>
        </p:nvSpPr>
        <p:spPr>
          <a:xfrm>
            <a:off x="609600" y="2040834"/>
            <a:ext cx="3467616" cy="584775"/>
          </a:xfrm>
          <a:prstGeom prst="rect">
            <a:avLst/>
          </a:prstGeom>
          <a:noFill/>
        </p:spPr>
        <p:txBody>
          <a:bodyPr wrap="none" rtlCol="0">
            <a:spAutoFit/>
          </a:bodyPr>
          <a:lstStyle/>
          <a:p>
            <a:r>
              <a:rPr kumimoji="1" lang="ja-JP" altLang="en-US" sz="3200" dirty="0"/>
              <a:t>③教育現場の現状</a:t>
            </a:r>
          </a:p>
        </p:txBody>
      </p:sp>
      <p:sp>
        <p:nvSpPr>
          <p:cNvPr id="7" name="テキスト ボックス 6">
            <a:extLst>
              <a:ext uri="{FF2B5EF4-FFF2-40B4-BE49-F238E27FC236}">
                <a16:creationId xmlns:a16="http://schemas.microsoft.com/office/drawing/2014/main" xmlns="" id="{57F1C8A4-1EC4-4D85-8348-B14E212F23E0}"/>
              </a:ext>
            </a:extLst>
          </p:cNvPr>
          <p:cNvSpPr txBox="1"/>
          <p:nvPr/>
        </p:nvSpPr>
        <p:spPr>
          <a:xfrm>
            <a:off x="2297528" y="3236687"/>
            <a:ext cx="7596952" cy="2308324"/>
          </a:xfrm>
          <a:prstGeom prst="rect">
            <a:avLst/>
          </a:prstGeom>
          <a:noFill/>
        </p:spPr>
        <p:txBody>
          <a:bodyPr wrap="none" rtlCol="0">
            <a:spAutoFit/>
          </a:bodyPr>
          <a:lstStyle/>
          <a:p>
            <a:pPr algn="ctr"/>
            <a:r>
              <a:rPr kumimoji="1" lang="ja-JP" altLang="en-US" sz="7200" b="1" dirty="0">
                <a:solidFill>
                  <a:srgbClr val="FFFF00"/>
                </a:solidFill>
              </a:rPr>
              <a:t>変化する社会</a:t>
            </a:r>
            <a:endParaRPr kumimoji="1" lang="en-US" altLang="ja-JP" sz="7200" b="1" dirty="0">
              <a:solidFill>
                <a:srgbClr val="FFFF00"/>
              </a:solidFill>
            </a:endParaRPr>
          </a:p>
          <a:p>
            <a:pPr algn="ctr"/>
            <a:r>
              <a:rPr kumimoji="1" lang="ja-JP" altLang="en-US" sz="7200" b="1" dirty="0">
                <a:solidFill>
                  <a:srgbClr val="FFFF00"/>
                </a:solidFill>
              </a:rPr>
              <a:t>追いつかない対応</a:t>
            </a:r>
            <a:endParaRPr kumimoji="1" lang="en-US" altLang="ja-JP" sz="7200" b="1" dirty="0">
              <a:solidFill>
                <a:srgbClr val="FFFF00"/>
              </a:solidFill>
            </a:endParaRPr>
          </a:p>
        </p:txBody>
      </p:sp>
    </p:spTree>
    <p:custDataLst>
      <p:tags r:id="rId1"/>
    </p:custDataLst>
    <p:extLst>
      <p:ext uri="{BB962C8B-B14F-4D97-AF65-F5344CB8AC3E}">
        <p14:creationId xmlns:p14="http://schemas.microsoft.com/office/powerpoint/2010/main" val="272833389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２</a:t>
            </a:r>
            <a:r>
              <a:rPr lang="en-US" altLang="ja-JP" dirty="0">
                <a:ea typeface="ＭＳ ゴシック"/>
              </a:rPr>
              <a:t>. </a:t>
            </a:r>
            <a:r>
              <a:rPr lang="ja-JP" altLang="en-US" dirty="0">
                <a:ea typeface="ＭＳ ゴシック"/>
              </a:rPr>
              <a:t>大阪の現状と課題</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7" name="テキスト ボックス 6">
            <a:extLst>
              <a:ext uri="{FF2B5EF4-FFF2-40B4-BE49-F238E27FC236}">
                <a16:creationId xmlns:a16="http://schemas.microsoft.com/office/drawing/2014/main" xmlns="" id="{2CFA8E9D-5845-4DED-91DC-B7AA0253DA85}"/>
              </a:ext>
            </a:extLst>
          </p:cNvPr>
          <p:cNvSpPr txBox="1"/>
          <p:nvPr/>
        </p:nvSpPr>
        <p:spPr>
          <a:xfrm>
            <a:off x="609600" y="2040834"/>
            <a:ext cx="3467616" cy="584775"/>
          </a:xfrm>
          <a:prstGeom prst="rect">
            <a:avLst/>
          </a:prstGeom>
          <a:noFill/>
        </p:spPr>
        <p:txBody>
          <a:bodyPr wrap="none" rtlCol="0">
            <a:spAutoFit/>
          </a:bodyPr>
          <a:lstStyle/>
          <a:p>
            <a:r>
              <a:rPr kumimoji="1" lang="ja-JP" altLang="en-US" sz="3200" dirty="0"/>
              <a:t>③大阪の教育現場</a:t>
            </a:r>
          </a:p>
        </p:txBody>
      </p:sp>
      <p:sp>
        <p:nvSpPr>
          <p:cNvPr id="6" name="テキスト ボックス 5">
            <a:extLst>
              <a:ext uri="{FF2B5EF4-FFF2-40B4-BE49-F238E27FC236}">
                <a16:creationId xmlns:a16="http://schemas.microsoft.com/office/drawing/2014/main" xmlns="" id="{239D0728-0FCF-4C39-99D0-89EAED37EA87}"/>
              </a:ext>
            </a:extLst>
          </p:cNvPr>
          <p:cNvSpPr txBox="1"/>
          <p:nvPr/>
        </p:nvSpPr>
        <p:spPr>
          <a:xfrm>
            <a:off x="10374" y="3266957"/>
            <a:ext cx="6340197" cy="584775"/>
          </a:xfrm>
          <a:prstGeom prst="rect">
            <a:avLst/>
          </a:prstGeom>
          <a:noFill/>
        </p:spPr>
        <p:txBody>
          <a:bodyPr wrap="none" rtlCol="0">
            <a:spAutoFit/>
          </a:bodyPr>
          <a:lstStyle/>
          <a:p>
            <a:pPr lvl="0"/>
            <a:r>
              <a:rPr kumimoji="1" lang="en-US" altLang="ja-JP" sz="3200" dirty="0"/>
              <a:t>〈</a:t>
            </a:r>
            <a:r>
              <a:rPr kumimoji="1" lang="ja-JP" altLang="en-US" sz="3200" dirty="0"/>
              <a:t>日本語指導を必要とする児童</a:t>
            </a:r>
            <a:r>
              <a:rPr kumimoji="1" lang="en-US" altLang="ja-JP" sz="3200" dirty="0"/>
              <a:t>〉</a:t>
            </a:r>
          </a:p>
        </p:txBody>
      </p:sp>
      <p:sp>
        <p:nvSpPr>
          <p:cNvPr id="13" name="テキスト ボックス 12">
            <a:extLst>
              <a:ext uri="{FF2B5EF4-FFF2-40B4-BE49-F238E27FC236}">
                <a16:creationId xmlns:a16="http://schemas.microsoft.com/office/drawing/2014/main" xmlns="" id="{93D7EB91-46B4-46F6-B976-09D3DF106889}"/>
              </a:ext>
            </a:extLst>
          </p:cNvPr>
          <p:cNvSpPr txBox="1"/>
          <p:nvPr/>
        </p:nvSpPr>
        <p:spPr>
          <a:xfrm>
            <a:off x="4557200" y="1979278"/>
            <a:ext cx="7494359" cy="707886"/>
          </a:xfrm>
          <a:prstGeom prst="rect">
            <a:avLst/>
          </a:prstGeom>
          <a:noFill/>
        </p:spPr>
        <p:txBody>
          <a:bodyPr wrap="none" rtlCol="0">
            <a:spAutoFit/>
          </a:bodyPr>
          <a:lstStyle/>
          <a:p>
            <a:pPr algn="ctr"/>
            <a:r>
              <a:rPr kumimoji="1" lang="ja-JP" altLang="en-US" sz="4000" b="1" dirty="0">
                <a:solidFill>
                  <a:srgbClr val="FFFF00"/>
                </a:solidFill>
              </a:rPr>
              <a:t>変化する社会 追いつかない対応</a:t>
            </a:r>
            <a:endParaRPr kumimoji="1" lang="en-US" altLang="ja-JP" sz="4000" b="1" dirty="0">
              <a:solidFill>
                <a:srgbClr val="FFFF00"/>
              </a:solidFill>
            </a:endParaRPr>
          </a:p>
        </p:txBody>
      </p:sp>
      <p:sp>
        <p:nvSpPr>
          <p:cNvPr id="18" name="テキスト ボックス 17">
            <a:extLst>
              <a:ext uri="{FF2B5EF4-FFF2-40B4-BE49-F238E27FC236}">
                <a16:creationId xmlns:a16="http://schemas.microsoft.com/office/drawing/2014/main" xmlns="" id="{D160F8C0-54E1-4F70-BBE8-3824AEF63CB7}"/>
              </a:ext>
            </a:extLst>
          </p:cNvPr>
          <p:cNvSpPr txBox="1"/>
          <p:nvPr/>
        </p:nvSpPr>
        <p:spPr>
          <a:xfrm>
            <a:off x="6500090" y="6407926"/>
            <a:ext cx="5032147" cy="307777"/>
          </a:xfrm>
          <a:prstGeom prst="rect">
            <a:avLst/>
          </a:prstGeom>
          <a:noFill/>
        </p:spPr>
        <p:txBody>
          <a:bodyPr wrap="none" rtlCol="0">
            <a:spAutoFit/>
          </a:bodyPr>
          <a:lstStyle/>
          <a:p>
            <a:r>
              <a:rPr kumimoji="1" lang="ja-JP" altLang="en-US" sz="1400" dirty="0"/>
              <a:t>文部科学省「</a:t>
            </a:r>
            <a:r>
              <a:rPr lang="ja-JP" altLang="en-US" sz="1400" dirty="0"/>
              <a:t>外国人児童生徒等教育の現状と課題」より作成</a:t>
            </a:r>
            <a:endParaRPr kumimoji="1" lang="ja-JP" altLang="en-US" sz="1400" dirty="0"/>
          </a:p>
        </p:txBody>
      </p:sp>
      <p:sp>
        <p:nvSpPr>
          <p:cNvPr id="19" name="テキスト ボックス 18">
            <a:extLst>
              <a:ext uri="{FF2B5EF4-FFF2-40B4-BE49-F238E27FC236}">
                <a16:creationId xmlns:a16="http://schemas.microsoft.com/office/drawing/2014/main" xmlns="" id="{D746A7F9-F9E1-4714-B193-E577EECAD6B7}"/>
              </a:ext>
            </a:extLst>
          </p:cNvPr>
          <p:cNvSpPr txBox="1"/>
          <p:nvPr/>
        </p:nvSpPr>
        <p:spPr>
          <a:xfrm>
            <a:off x="638060" y="4547773"/>
            <a:ext cx="4807726" cy="584775"/>
          </a:xfrm>
          <a:prstGeom prst="rect">
            <a:avLst/>
          </a:prstGeom>
          <a:noFill/>
        </p:spPr>
        <p:txBody>
          <a:bodyPr wrap="none" rtlCol="0">
            <a:spAutoFit/>
          </a:bodyPr>
          <a:lstStyle/>
          <a:p>
            <a:r>
              <a:rPr kumimoji="1" lang="ja-JP" altLang="en-US" sz="3200" dirty="0"/>
              <a:t>１０年間で</a:t>
            </a:r>
            <a:r>
              <a:rPr kumimoji="1" lang="ja-JP" altLang="en-US" sz="3200" b="1" dirty="0"/>
              <a:t>１</a:t>
            </a:r>
            <a:r>
              <a:rPr kumimoji="1" lang="en-US" altLang="ja-JP" sz="3200" b="1" dirty="0"/>
              <a:t>.</a:t>
            </a:r>
            <a:r>
              <a:rPr kumimoji="1" lang="ja-JP" altLang="en-US" sz="3200" b="1" dirty="0"/>
              <a:t>７倍</a:t>
            </a:r>
            <a:r>
              <a:rPr kumimoji="1" lang="ja-JP" altLang="en-US" sz="3200" dirty="0"/>
              <a:t>に増加</a:t>
            </a:r>
          </a:p>
        </p:txBody>
      </p:sp>
      <p:pic>
        <p:nvPicPr>
          <p:cNvPr id="2" name="図 1">
            <a:extLst>
              <a:ext uri="{FF2B5EF4-FFF2-40B4-BE49-F238E27FC236}">
                <a16:creationId xmlns:a16="http://schemas.microsoft.com/office/drawing/2014/main" xmlns="" id="{A17EDD93-A2D9-4490-9095-11629706D9D6}"/>
              </a:ext>
            </a:extLst>
          </p:cNvPr>
          <p:cNvPicPr>
            <a:picLocks noChangeAspect="1"/>
          </p:cNvPicPr>
          <p:nvPr/>
        </p:nvPicPr>
        <p:blipFill>
          <a:blip r:embed="rId5"/>
          <a:stretch>
            <a:fillRect/>
          </a:stretch>
        </p:blipFill>
        <p:spPr>
          <a:xfrm>
            <a:off x="6245236" y="2883775"/>
            <a:ext cx="5541856" cy="3471030"/>
          </a:xfrm>
          <a:prstGeom prst="rect">
            <a:avLst/>
          </a:prstGeom>
        </p:spPr>
      </p:pic>
    </p:spTree>
    <p:custDataLst>
      <p:tags r:id="rId1"/>
    </p:custDataLst>
    <p:extLst>
      <p:ext uri="{BB962C8B-B14F-4D97-AF65-F5344CB8AC3E}">
        <p14:creationId xmlns:p14="http://schemas.microsoft.com/office/powerpoint/2010/main" val="243132093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13EDFF36-2805-492E-A8A5-1E5EAD22244B}"/>
              </a:ext>
            </a:extLst>
          </p:cNvPr>
          <p:cNvPicPr>
            <a:picLocks noChangeAspect="1"/>
          </p:cNvPicPr>
          <p:nvPr/>
        </p:nvPicPr>
        <p:blipFill rotWithShape="1">
          <a:blip r:embed="rId4"/>
          <a:srcRect l="7689" t="2777"/>
          <a:stretch/>
        </p:blipFill>
        <p:spPr>
          <a:xfrm>
            <a:off x="6262254" y="2833506"/>
            <a:ext cx="5618082" cy="3520588"/>
          </a:xfrm>
          <a:prstGeom prst="rect">
            <a:avLst/>
          </a:prstGeom>
        </p:spPr>
      </p:pic>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２</a:t>
            </a:r>
            <a:r>
              <a:rPr lang="en-US" altLang="ja-JP" dirty="0">
                <a:ea typeface="ＭＳ ゴシック"/>
              </a:rPr>
              <a:t>. </a:t>
            </a:r>
            <a:r>
              <a:rPr lang="ja-JP" altLang="en-US" dirty="0">
                <a:ea typeface="ＭＳ ゴシック"/>
              </a:rPr>
              <a:t>大阪の現状と課題</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7" name="テキスト ボックス 6">
            <a:extLst>
              <a:ext uri="{FF2B5EF4-FFF2-40B4-BE49-F238E27FC236}">
                <a16:creationId xmlns:a16="http://schemas.microsoft.com/office/drawing/2014/main" xmlns="" id="{56F961F8-9C98-487A-8329-21453724D375}"/>
              </a:ext>
            </a:extLst>
          </p:cNvPr>
          <p:cNvSpPr txBox="1"/>
          <p:nvPr/>
        </p:nvSpPr>
        <p:spPr>
          <a:xfrm>
            <a:off x="609600" y="2040834"/>
            <a:ext cx="3467616" cy="584775"/>
          </a:xfrm>
          <a:prstGeom prst="rect">
            <a:avLst/>
          </a:prstGeom>
          <a:noFill/>
        </p:spPr>
        <p:txBody>
          <a:bodyPr wrap="none" rtlCol="0">
            <a:spAutoFit/>
          </a:bodyPr>
          <a:lstStyle/>
          <a:p>
            <a:r>
              <a:rPr kumimoji="1" lang="ja-JP" altLang="en-US" sz="3200" dirty="0"/>
              <a:t>③大阪の教育現場</a:t>
            </a:r>
          </a:p>
        </p:txBody>
      </p:sp>
      <p:sp>
        <p:nvSpPr>
          <p:cNvPr id="11" name="テキスト ボックス 10">
            <a:extLst>
              <a:ext uri="{FF2B5EF4-FFF2-40B4-BE49-F238E27FC236}">
                <a16:creationId xmlns:a16="http://schemas.microsoft.com/office/drawing/2014/main" xmlns="" id="{9F4687F3-86F5-4473-8BE4-4E7AC3CAA482}"/>
              </a:ext>
            </a:extLst>
          </p:cNvPr>
          <p:cNvSpPr txBox="1"/>
          <p:nvPr/>
        </p:nvSpPr>
        <p:spPr>
          <a:xfrm>
            <a:off x="4557200" y="1979278"/>
            <a:ext cx="7494359" cy="707886"/>
          </a:xfrm>
          <a:prstGeom prst="rect">
            <a:avLst/>
          </a:prstGeom>
          <a:noFill/>
        </p:spPr>
        <p:txBody>
          <a:bodyPr wrap="none" rtlCol="0">
            <a:spAutoFit/>
          </a:bodyPr>
          <a:lstStyle/>
          <a:p>
            <a:pPr algn="ctr"/>
            <a:r>
              <a:rPr kumimoji="1" lang="ja-JP" altLang="en-US" sz="4000" b="1" dirty="0">
                <a:solidFill>
                  <a:srgbClr val="FFFF00"/>
                </a:solidFill>
              </a:rPr>
              <a:t>変化する社会 追いつかない対応</a:t>
            </a:r>
            <a:endParaRPr kumimoji="1" lang="en-US" altLang="ja-JP" sz="4000" b="1" dirty="0">
              <a:solidFill>
                <a:srgbClr val="FFFF00"/>
              </a:solidFill>
            </a:endParaRPr>
          </a:p>
        </p:txBody>
      </p:sp>
      <p:sp>
        <p:nvSpPr>
          <p:cNvPr id="13" name="テキスト ボックス 12">
            <a:extLst>
              <a:ext uri="{FF2B5EF4-FFF2-40B4-BE49-F238E27FC236}">
                <a16:creationId xmlns:a16="http://schemas.microsoft.com/office/drawing/2014/main" xmlns="" id="{4CF6D32E-A88A-4805-A888-AC8D42E7128B}"/>
              </a:ext>
            </a:extLst>
          </p:cNvPr>
          <p:cNvSpPr txBox="1"/>
          <p:nvPr/>
        </p:nvSpPr>
        <p:spPr>
          <a:xfrm>
            <a:off x="1106129" y="3136612"/>
            <a:ext cx="4698722" cy="584775"/>
          </a:xfrm>
          <a:prstGeom prst="rect">
            <a:avLst/>
          </a:prstGeom>
          <a:noFill/>
        </p:spPr>
        <p:txBody>
          <a:bodyPr wrap="none" rtlCol="0">
            <a:spAutoFit/>
          </a:bodyPr>
          <a:lstStyle/>
          <a:p>
            <a:r>
              <a:rPr kumimoji="1" lang="en-US" altLang="ja-JP" sz="3200" dirty="0"/>
              <a:t>〈</a:t>
            </a:r>
            <a:r>
              <a:rPr kumimoji="1" lang="ja-JP" altLang="en-US" sz="3200" dirty="0"/>
              <a:t>多様化する家庭環境</a:t>
            </a:r>
            <a:r>
              <a:rPr kumimoji="1" lang="en-US" altLang="ja-JP" sz="3200" dirty="0"/>
              <a:t>〉</a:t>
            </a:r>
          </a:p>
        </p:txBody>
      </p:sp>
      <p:sp>
        <p:nvSpPr>
          <p:cNvPr id="17" name="テキスト ボックス 16">
            <a:extLst>
              <a:ext uri="{FF2B5EF4-FFF2-40B4-BE49-F238E27FC236}">
                <a16:creationId xmlns:a16="http://schemas.microsoft.com/office/drawing/2014/main" xmlns="" id="{C81ABBA3-F5D5-4F6B-9BA9-75286177818F}"/>
              </a:ext>
            </a:extLst>
          </p:cNvPr>
          <p:cNvSpPr txBox="1"/>
          <p:nvPr/>
        </p:nvSpPr>
        <p:spPr>
          <a:xfrm>
            <a:off x="6555221" y="6430204"/>
            <a:ext cx="5032147" cy="307777"/>
          </a:xfrm>
          <a:prstGeom prst="rect">
            <a:avLst/>
          </a:prstGeom>
          <a:noFill/>
        </p:spPr>
        <p:txBody>
          <a:bodyPr wrap="none" rtlCol="0">
            <a:spAutoFit/>
          </a:bodyPr>
          <a:lstStyle/>
          <a:p>
            <a:r>
              <a:rPr kumimoji="1" lang="ja-JP" altLang="en-US" sz="1400" dirty="0"/>
              <a:t>文部科学省「</a:t>
            </a:r>
            <a:r>
              <a:rPr lang="ja-JP" altLang="en-US" sz="1400" dirty="0"/>
              <a:t>外国人児童生徒等教育の現状と課題」より作成</a:t>
            </a:r>
            <a:endParaRPr kumimoji="1" lang="ja-JP" altLang="en-US" sz="1400" dirty="0"/>
          </a:p>
        </p:txBody>
      </p:sp>
      <p:sp>
        <p:nvSpPr>
          <p:cNvPr id="6" name="テキスト ボックス 5">
            <a:extLst>
              <a:ext uri="{FF2B5EF4-FFF2-40B4-BE49-F238E27FC236}">
                <a16:creationId xmlns:a16="http://schemas.microsoft.com/office/drawing/2014/main" xmlns="" id="{4008A8AF-C318-414E-928C-68100AD40D6B}"/>
              </a:ext>
            </a:extLst>
          </p:cNvPr>
          <p:cNvSpPr txBox="1"/>
          <p:nvPr/>
        </p:nvSpPr>
        <p:spPr>
          <a:xfrm>
            <a:off x="1106129" y="4041109"/>
            <a:ext cx="4698722" cy="1569660"/>
          </a:xfrm>
          <a:prstGeom prst="rect">
            <a:avLst/>
          </a:prstGeom>
          <a:noFill/>
        </p:spPr>
        <p:txBody>
          <a:bodyPr wrap="none" rtlCol="0">
            <a:spAutoFit/>
          </a:bodyPr>
          <a:lstStyle/>
          <a:p>
            <a:pPr algn="ctr"/>
            <a:r>
              <a:rPr kumimoji="1" lang="ja-JP" altLang="en-US" sz="3200" dirty="0"/>
              <a:t>家庭環境の多様化により</a:t>
            </a:r>
            <a:endParaRPr kumimoji="1" lang="en-US" altLang="ja-JP" sz="3200" dirty="0"/>
          </a:p>
          <a:p>
            <a:pPr algn="ctr"/>
            <a:r>
              <a:rPr kumimoji="1" lang="ja-JP" altLang="en-US" sz="3200" dirty="0"/>
              <a:t>現場レベルでの対応が</a:t>
            </a:r>
            <a:endParaRPr kumimoji="1" lang="en-US" altLang="ja-JP" sz="3200" dirty="0"/>
          </a:p>
          <a:p>
            <a:pPr algn="ctr"/>
            <a:r>
              <a:rPr kumimoji="1" lang="ja-JP" altLang="en-US" sz="3200" dirty="0"/>
              <a:t>求められている</a:t>
            </a:r>
            <a:endParaRPr kumimoji="1" lang="en-US" altLang="ja-JP" sz="3200" dirty="0"/>
          </a:p>
        </p:txBody>
      </p:sp>
    </p:spTree>
    <p:custDataLst>
      <p:tags r:id="rId1"/>
    </p:custDataLst>
    <p:extLst>
      <p:ext uri="{BB962C8B-B14F-4D97-AF65-F5344CB8AC3E}">
        <p14:creationId xmlns:p14="http://schemas.microsoft.com/office/powerpoint/2010/main" val="179696514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２</a:t>
            </a:r>
            <a:r>
              <a:rPr lang="en-US" altLang="ja-JP" dirty="0">
                <a:ea typeface="ＭＳ ゴシック"/>
              </a:rPr>
              <a:t>. </a:t>
            </a:r>
            <a:r>
              <a:rPr lang="ja-JP" altLang="en-US" dirty="0">
                <a:ea typeface="ＭＳ ゴシック"/>
              </a:rPr>
              <a:t>大阪の現状と課題</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7" name="テキスト ボックス 6">
            <a:extLst>
              <a:ext uri="{FF2B5EF4-FFF2-40B4-BE49-F238E27FC236}">
                <a16:creationId xmlns:a16="http://schemas.microsoft.com/office/drawing/2014/main" xmlns="" id="{56F961F8-9C98-487A-8329-21453724D375}"/>
              </a:ext>
            </a:extLst>
          </p:cNvPr>
          <p:cNvSpPr txBox="1"/>
          <p:nvPr/>
        </p:nvSpPr>
        <p:spPr>
          <a:xfrm>
            <a:off x="609600" y="2040834"/>
            <a:ext cx="3467616" cy="584775"/>
          </a:xfrm>
          <a:prstGeom prst="rect">
            <a:avLst/>
          </a:prstGeom>
          <a:noFill/>
        </p:spPr>
        <p:txBody>
          <a:bodyPr wrap="none" rtlCol="0">
            <a:spAutoFit/>
          </a:bodyPr>
          <a:lstStyle/>
          <a:p>
            <a:r>
              <a:rPr kumimoji="1" lang="ja-JP" altLang="en-US" sz="3200" dirty="0"/>
              <a:t>③大阪の教育現場</a:t>
            </a:r>
          </a:p>
        </p:txBody>
      </p:sp>
      <p:sp>
        <p:nvSpPr>
          <p:cNvPr id="3" name="テキスト ボックス 2">
            <a:extLst>
              <a:ext uri="{FF2B5EF4-FFF2-40B4-BE49-F238E27FC236}">
                <a16:creationId xmlns:a16="http://schemas.microsoft.com/office/drawing/2014/main" xmlns="" id="{A89404D9-6A14-4475-BB6F-071ABBB601A1}"/>
              </a:ext>
            </a:extLst>
          </p:cNvPr>
          <p:cNvSpPr txBox="1"/>
          <p:nvPr/>
        </p:nvSpPr>
        <p:spPr>
          <a:xfrm>
            <a:off x="200391" y="3058603"/>
            <a:ext cx="5519460" cy="584775"/>
          </a:xfrm>
          <a:prstGeom prst="rect">
            <a:avLst/>
          </a:prstGeom>
          <a:noFill/>
        </p:spPr>
        <p:txBody>
          <a:bodyPr wrap="none" rtlCol="0">
            <a:spAutoFit/>
          </a:bodyPr>
          <a:lstStyle/>
          <a:p>
            <a:pPr lvl="0"/>
            <a:r>
              <a:rPr kumimoji="1" lang="en-US" altLang="ja-JP" sz="3200" dirty="0"/>
              <a:t>〈</a:t>
            </a:r>
            <a:r>
              <a:rPr kumimoji="1" lang="ja-JP" altLang="en-US" sz="3200" dirty="0"/>
              <a:t>進まない多文化共生教育</a:t>
            </a:r>
            <a:r>
              <a:rPr kumimoji="1" lang="en-US" altLang="ja-JP" sz="3200" dirty="0"/>
              <a:t>〉</a:t>
            </a:r>
          </a:p>
        </p:txBody>
      </p:sp>
      <p:sp>
        <p:nvSpPr>
          <p:cNvPr id="11" name="テキスト ボックス 10">
            <a:extLst>
              <a:ext uri="{FF2B5EF4-FFF2-40B4-BE49-F238E27FC236}">
                <a16:creationId xmlns:a16="http://schemas.microsoft.com/office/drawing/2014/main" xmlns="" id="{9F4687F3-86F5-4473-8BE4-4E7AC3CAA482}"/>
              </a:ext>
            </a:extLst>
          </p:cNvPr>
          <p:cNvSpPr txBox="1"/>
          <p:nvPr/>
        </p:nvSpPr>
        <p:spPr>
          <a:xfrm>
            <a:off x="4557200" y="1979278"/>
            <a:ext cx="7494359" cy="707886"/>
          </a:xfrm>
          <a:prstGeom prst="rect">
            <a:avLst/>
          </a:prstGeom>
          <a:noFill/>
        </p:spPr>
        <p:txBody>
          <a:bodyPr wrap="none" rtlCol="0">
            <a:spAutoFit/>
          </a:bodyPr>
          <a:lstStyle/>
          <a:p>
            <a:pPr algn="ctr"/>
            <a:r>
              <a:rPr kumimoji="1" lang="ja-JP" altLang="en-US" sz="4000" b="1" dirty="0">
                <a:solidFill>
                  <a:srgbClr val="FFFF00"/>
                </a:solidFill>
              </a:rPr>
              <a:t>変化する社会 追いつかない対応</a:t>
            </a:r>
            <a:endParaRPr kumimoji="1" lang="en-US" altLang="ja-JP" sz="4000" b="1" dirty="0">
              <a:solidFill>
                <a:srgbClr val="FFFF00"/>
              </a:solidFill>
            </a:endParaRPr>
          </a:p>
        </p:txBody>
      </p:sp>
      <p:sp>
        <p:nvSpPr>
          <p:cNvPr id="9" name="四角形: 角を丸くする 8">
            <a:extLst>
              <a:ext uri="{FF2B5EF4-FFF2-40B4-BE49-F238E27FC236}">
                <a16:creationId xmlns:a16="http://schemas.microsoft.com/office/drawing/2014/main" xmlns="" id="{205D5C07-0C4C-4EBC-A670-9F87A7A8B5C5}"/>
              </a:ext>
            </a:extLst>
          </p:cNvPr>
          <p:cNvSpPr/>
          <p:nvPr/>
        </p:nvSpPr>
        <p:spPr>
          <a:xfrm>
            <a:off x="529130" y="3869635"/>
            <a:ext cx="11257962" cy="272199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ＭＳ ゴシック" panose="020B0609070205080204" pitchFamily="49" charset="-128"/>
                <a:ea typeface="ＭＳ ゴシック" panose="020B0609070205080204" pitchFamily="49" charset="-128"/>
              </a:rPr>
              <a:t>「</a:t>
            </a:r>
            <a:r>
              <a:rPr lang="zh-TW" altLang="en-US" sz="2800" b="1" dirty="0">
                <a:solidFill>
                  <a:schemeClr val="bg1"/>
                </a:solidFill>
                <a:latin typeface="ＭＳ ゴシック" panose="020B0609070205080204" pitchFamily="49" charset="-128"/>
                <a:ea typeface="ＭＳ ゴシック" panose="020B0609070205080204" pitchFamily="49" charset="-128"/>
              </a:rPr>
              <a:t>大阪市教育振興基本計画</a:t>
            </a:r>
            <a:r>
              <a:rPr lang="ja-JP" altLang="en-US" sz="2800" b="1" dirty="0">
                <a:solidFill>
                  <a:schemeClr val="bg1"/>
                </a:solidFill>
                <a:latin typeface="ＭＳ ゴシック" panose="020B0609070205080204" pitchFamily="49" charset="-128"/>
                <a:ea typeface="ＭＳ ゴシック" panose="020B0609070205080204" pitchFamily="49" charset="-128"/>
              </a:rPr>
              <a:t>」</a:t>
            </a:r>
            <a:r>
              <a:rPr lang="ja-JP" altLang="en-US" sz="1600" dirty="0">
                <a:solidFill>
                  <a:schemeClr val="bg1"/>
                </a:solidFill>
              </a:rPr>
              <a:t>平成 </a:t>
            </a:r>
            <a:r>
              <a:rPr lang="ja-JP" altLang="en-US" sz="1600" spc="-300" dirty="0">
                <a:solidFill>
                  <a:schemeClr val="bg1"/>
                </a:solidFill>
              </a:rPr>
              <a:t>２９</a:t>
            </a:r>
            <a:r>
              <a:rPr lang="en-US" altLang="ja-JP" sz="1600" dirty="0">
                <a:solidFill>
                  <a:schemeClr val="bg1"/>
                </a:solidFill>
              </a:rPr>
              <a:t> </a:t>
            </a:r>
            <a:r>
              <a:rPr lang="ja-JP" altLang="en-US" sz="1600" dirty="0">
                <a:solidFill>
                  <a:schemeClr val="bg1"/>
                </a:solidFill>
              </a:rPr>
              <a:t>年 </a:t>
            </a:r>
            <a:r>
              <a:rPr lang="ja-JP" altLang="en-US" sz="1600" spc="-300" dirty="0">
                <a:solidFill>
                  <a:schemeClr val="bg1"/>
                </a:solidFill>
              </a:rPr>
              <a:t>３</a:t>
            </a:r>
            <a:r>
              <a:rPr lang="en-US" altLang="ja-JP" sz="1600" spc="-300" dirty="0">
                <a:solidFill>
                  <a:schemeClr val="bg1"/>
                </a:solidFill>
              </a:rPr>
              <a:t> </a:t>
            </a:r>
            <a:r>
              <a:rPr lang="ja-JP" altLang="en-US" sz="1600" dirty="0">
                <a:solidFill>
                  <a:schemeClr val="bg1"/>
                </a:solidFill>
              </a:rPr>
              <a:t>月　大阪市教育委員会</a:t>
            </a:r>
            <a:endParaRPr lang="en-US" altLang="ja-JP" sz="1600" dirty="0">
              <a:solidFill>
                <a:schemeClr val="bg1"/>
              </a:solidFill>
            </a:endParaRPr>
          </a:p>
          <a:p>
            <a:pPr algn="ctr"/>
            <a:endParaRPr lang="en-US" altLang="ja-JP" sz="1600" dirty="0">
              <a:solidFill>
                <a:schemeClr val="bg1"/>
              </a:solidFill>
              <a:latin typeface="ＭＳ ゴシック" panose="020B0609070205080204" pitchFamily="49" charset="-128"/>
              <a:ea typeface="ＭＳ ゴシック" panose="020B0609070205080204" pitchFamily="49" charset="-128"/>
            </a:endParaRPr>
          </a:p>
          <a:p>
            <a:pPr lvl="1"/>
            <a:r>
              <a:rPr lang="ja-JP" altLang="en-US" sz="2400" b="1" dirty="0">
                <a:solidFill>
                  <a:schemeClr val="bg1"/>
                </a:solidFill>
              </a:rPr>
              <a:t>多文化共生教育の推進</a:t>
            </a:r>
            <a:r>
              <a:rPr lang="ja-JP" altLang="en-US" b="1" dirty="0">
                <a:solidFill>
                  <a:schemeClr val="bg1"/>
                </a:solidFill>
              </a:rPr>
              <a:t>（</a:t>
            </a:r>
            <a:r>
              <a:rPr lang="en-US" altLang="ja-JP" b="1" dirty="0">
                <a:solidFill>
                  <a:schemeClr val="bg1"/>
                </a:solidFill>
              </a:rPr>
              <a:t>p</a:t>
            </a:r>
            <a:r>
              <a:rPr lang="ja-JP" altLang="en-US" b="1" spc="-300" dirty="0">
                <a:solidFill>
                  <a:schemeClr val="bg1"/>
                </a:solidFill>
              </a:rPr>
              <a:t>２７</a:t>
            </a:r>
            <a:r>
              <a:rPr lang="ja-JP" altLang="en-US" b="1" dirty="0">
                <a:solidFill>
                  <a:schemeClr val="bg1"/>
                </a:solidFill>
              </a:rPr>
              <a:t>）</a:t>
            </a:r>
            <a:endParaRPr lang="en-US" altLang="ja-JP" b="1" dirty="0">
              <a:solidFill>
                <a:schemeClr val="bg1"/>
              </a:solidFill>
            </a:endParaRPr>
          </a:p>
          <a:p>
            <a:endParaRPr lang="en-US" altLang="ja-JP" dirty="0">
              <a:solidFill>
                <a:schemeClr val="bg1"/>
              </a:solidFill>
            </a:endParaRPr>
          </a:p>
          <a:p>
            <a:pPr lvl="1"/>
            <a:r>
              <a:rPr lang="ja-JP" altLang="en-US" b="1" dirty="0">
                <a:solidFill>
                  <a:schemeClr val="bg1"/>
                </a:solidFill>
              </a:rPr>
              <a:t>教育委員会事務局が取り組む内容 </a:t>
            </a:r>
            <a:endParaRPr lang="en-US" altLang="ja-JP" b="1" dirty="0">
              <a:solidFill>
                <a:schemeClr val="bg1"/>
              </a:solidFill>
            </a:endParaRPr>
          </a:p>
          <a:p>
            <a:pPr marL="1200150" lvl="2" indent="-285750">
              <a:buFont typeface="Arial" panose="020B0604020202020204" pitchFamily="34" charset="0"/>
              <a:buChar char="•"/>
            </a:pPr>
            <a:r>
              <a:rPr lang="ja-JP" altLang="en-US" sz="1600" spc="-150" dirty="0">
                <a:solidFill>
                  <a:schemeClr val="bg1"/>
                </a:solidFill>
              </a:rPr>
              <a:t>多文化共生教育推進事業（国際クラブ指導員や日本語指導協力者の派遣、多文化共生 教育センター校の設置など） </a:t>
            </a:r>
            <a:endParaRPr lang="en-US" altLang="ja-JP" sz="1600" spc="-150" dirty="0">
              <a:solidFill>
                <a:schemeClr val="bg1"/>
              </a:solidFill>
            </a:endParaRPr>
          </a:p>
          <a:p>
            <a:pPr marL="1200150" lvl="2" indent="-285750">
              <a:buFont typeface="Arial" panose="020B0604020202020204" pitchFamily="34" charset="0"/>
              <a:buChar char="•"/>
            </a:pPr>
            <a:r>
              <a:rPr lang="ja-JP" altLang="en-US" sz="1600" spc="-150" dirty="0">
                <a:solidFill>
                  <a:schemeClr val="bg1"/>
                </a:solidFill>
              </a:rPr>
              <a:t>各区</a:t>
            </a:r>
            <a:r>
              <a:rPr lang="ja-JP" altLang="en-US" sz="1600" dirty="0">
                <a:solidFill>
                  <a:schemeClr val="bg1"/>
                </a:solidFill>
              </a:rPr>
              <a:t>役所の、外国にルーツのある子どもへの支援事業と連携 </a:t>
            </a:r>
            <a:endParaRPr lang="en-US" altLang="ja-JP" sz="1600" dirty="0">
              <a:solidFill>
                <a:schemeClr val="bg1"/>
              </a:solidFill>
            </a:endParaRPr>
          </a:p>
        </p:txBody>
      </p:sp>
      <p:sp>
        <p:nvSpPr>
          <p:cNvPr id="16" name="テキスト ボックス 15">
            <a:extLst>
              <a:ext uri="{FF2B5EF4-FFF2-40B4-BE49-F238E27FC236}">
                <a16:creationId xmlns:a16="http://schemas.microsoft.com/office/drawing/2014/main" xmlns="" id="{1DDD037B-DF8D-4F9B-A86C-B05FEBB1272E}"/>
              </a:ext>
            </a:extLst>
          </p:cNvPr>
          <p:cNvSpPr txBox="1"/>
          <p:nvPr/>
        </p:nvSpPr>
        <p:spPr>
          <a:xfrm>
            <a:off x="5525123" y="3107808"/>
            <a:ext cx="6301725" cy="523220"/>
          </a:xfrm>
          <a:prstGeom prst="rect">
            <a:avLst/>
          </a:prstGeom>
          <a:noFill/>
        </p:spPr>
        <p:txBody>
          <a:bodyPr wrap="none" rtlCol="0">
            <a:spAutoFit/>
          </a:bodyPr>
          <a:lstStyle/>
          <a:p>
            <a:r>
              <a:rPr kumimoji="1" lang="ja-JP" altLang="en-US" sz="2800" spc="-150" dirty="0"/>
              <a:t>ビジョンはあるが、具体化できていない</a:t>
            </a:r>
          </a:p>
        </p:txBody>
      </p:sp>
    </p:spTree>
    <p:custDataLst>
      <p:tags r:id="rId1"/>
    </p:custDataLst>
    <p:extLst>
      <p:ext uri="{BB962C8B-B14F-4D97-AF65-F5344CB8AC3E}">
        <p14:creationId xmlns:p14="http://schemas.microsoft.com/office/powerpoint/2010/main" val="4194029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２</a:t>
            </a:r>
            <a:r>
              <a:rPr lang="en-US" altLang="ja-JP" dirty="0">
                <a:ea typeface="ＭＳ ゴシック"/>
              </a:rPr>
              <a:t>. </a:t>
            </a:r>
            <a:r>
              <a:rPr lang="ja-JP" altLang="en-US" dirty="0">
                <a:ea typeface="ＭＳ ゴシック"/>
              </a:rPr>
              <a:t>大阪の現状と課題</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7" name="テキスト ボックス 6">
            <a:extLst>
              <a:ext uri="{FF2B5EF4-FFF2-40B4-BE49-F238E27FC236}">
                <a16:creationId xmlns:a16="http://schemas.microsoft.com/office/drawing/2014/main" xmlns="" id="{56F961F8-9C98-487A-8329-21453724D375}"/>
              </a:ext>
            </a:extLst>
          </p:cNvPr>
          <p:cNvSpPr txBox="1"/>
          <p:nvPr/>
        </p:nvSpPr>
        <p:spPr>
          <a:xfrm>
            <a:off x="609600" y="2040834"/>
            <a:ext cx="3467616" cy="584775"/>
          </a:xfrm>
          <a:prstGeom prst="rect">
            <a:avLst/>
          </a:prstGeom>
          <a:noFill/>
        </p:spPr>
        <p:txBody>
          <a:bodyPr wrap="none" rtlCol="0">
            <a:spAutoFit/>
          </a:bodyPr>
          <a:lstStyle/>
          <a:p>
            <a:r>
              <a:rPr kumimoji="1" lang="ja-JP" altLang="en-US" sz="3200" dirty="0"/>
              <a:t>③大阪の教育現場</a:t>
            </a:r>
          </a:p>
        </p:txBody>
      </p:sp>
      <p:sp>
        <p:nvSpPr>
          <p:cNvPr id="3" name="テキスト ボックス 2">
            <a:extLst>
              <a:ext uri="{FF2B5EF4-FFF2-40B4-BE49-F238E27FC236}">
                <a16:creationId xmlns:a16="http://schemas.microsoft.com/office/drawing/2014/main" xmlns="" id="{A89404D9-6A14-4475-BB6F-071ABBB601A1}"/>
              </a:ext>
            </a:extLst>
          </p:cNvPr>
          <p:cNvSpPr txBox="1"/>
          <p:nvPr/>
        </p:nvSpPr>
        <p:spPr>
          <a:xfrm>
            <a:off x="1462232" y="3351189"/>
            <a:ext cx="3467616" cy="584775"/>
          </a:xfrm>
          <a:prstGeom prst="rect">
            <a:avLst/>
          </a:prstGeom>
          <a:noFill/>
        </p:spPr>
        <p:txBody>
          <a:bodyPr wrap="none" rtlCol="0">
            <a:spAutoFit/>
          </a:bodyPr>
          <a:lstStyle/>
          <a:p>
            <a:r>
              <a:rPr kumimoji="1" lang="en-US" altLang="ja-JP" sz="3200" dirty="0"/>
              <a:t>〈</a:t>
            </a:r>
            <a:r>
              <a:rPr kumimoji="1" lang="ja-JP" altLang="en-US" sz="3200" dirty="0"/>
              <a:t>進学への不安</a:t>
            </a:r>
            <a:r>
              <a:rPr kumimoji="1" lang="en-US" altLang="ja-JP" sz="3200" dirty="0"/>
              <a:t>〉</a:t>
            </a:r>
          </a:p>
        </p:txBody>
      </p:sp>
      <p:sp>
        <p:nvSpPr>
          <p:cNvPr id="11" name="テキスト ボックス 10">
            <a:extLst>
              <a:ext uri="{FF2B5EF4-FFF2-40B4-BE49-F238E27FC236}">
                <a16:creationId xmlns:a16="http://schemas.microsoft.com/office/drawing/2014/main" xmlns="" id="{12E5080D-CA7F-469A-9B8E-19B00FEE504E}"/>
              </a:ext>
            </a:extLst>
          </p:cNvPr>
          <p:cNvSpPr txBox="1"/>
          <p:nvPr/>
        </p:nvSpPr>
        <p:spPr>
          <a:xfrm>
            <a:off x="4557200" y="1979278"/>
            <a:ext cx="7494359" cy="707886"/>
          </a:xfrm>
          <a:prstGeom prst="rect">
            <a:avLst/>
          </a:prstGeom>
          <a:noFill/>
        </p:spPr>
        <p:txBody>
          <a:bodyPr wrap="none" rtlCol="0">
            <a:spAutoFit/>
          </a:bodyPr>
          <a:lstStyle/>
          <a:p>
            <a:pPr algn="ctr"/>
            <a:r>
              <a:rPr kumimoji="1" lang="ja-JP" altLang="en-US" sz="4000" b="1" dirty="0">
                <a:solidFill>
                  <a:srgbClr val="FFFF00"/>
                </a:solidFill>
              </a:rPr>
              <a:t>変化する社会 追いつかない対応</a:t>
            </a:r>
            <a:endParaRPr kumimoji="1" lang="en-US" altLang="ja-JP" sz="4000" b="1" dirty="0">
              <a:solidFill>
                <a:srgbClr val="FFFF00"/>
              </a:solidFill>
            </a:endParaRPr>
          </a:p>
        </p:txBody>
      </p:sp>
      <p:sp>
        <p:nvSpPr>
          <p:cNvPr id="19" name="テキスト ボックス 18">
            <a:extLst>
              <a:ext uri="{FF2B5EF4-FFF2-40B4-BE49-F238E27FC236}">
                <a16:creationId xmlns:a16="http://schemas.microsoft.com/office/drawing/2014/main" xmlns="" id="{477325D3-B57B-45FC-B577-6BB04BA9D915}"/>
              </a:ext>
            </a:extLst>
          </p:cNvPr>
          <p:cNvSpPr txBox="1"/>
          <p:nvPr/>
        </p:nvSpPr>
        <p:spPr>
          <a:xfrm>
            <a:off x="5906889" y="6245539"/>
            <a:ext cx="5724644" cy="338554"/>
          </a:xfrm>
          <a:prstGeom prst="rect">
            <a:avLst/>
          </a:prstGeom>
          <a:noFill/>
        </p:spPr>
        <p:txBody>
          <a:bodyPr wrap="none" rtlCol="0">
            <a:spAutoFit/>
          </a:bodyPr>
          <a:lstStyle/>
          <a:p>
            <a:r>
              <a:rPr kumimoji="1" lang="ja-JP" altLang="en-US" sz="1600" dirty="0"/>
              <a:t>文部科学省「</a:t>
            </a:r>
            <a:r>
              <a:rPr lang="ja-JP" altLang="en-US" sz="1600" dirty="0"/>
              <a:t>外国人児童生徒等教育の現状と課題」より作成</a:t>
            </a:r>
            <a:endParaRPr kumimoji="1" lang="ja-JP" altLang="en-US" sz="1600" dirty="0"/>
          </a:p>
        </p:txBody>
      </p:sp>
      <p:sp>
        <p:nvSpPr>
          <p:cNvPr id="9" name="テキスト ボックス 8">
            <a:extLst>
              <a:ext uri="{FF2B5EF4-FFF2-40B4-BE49-F238E27FC236}">
                <a16:creationId xmlns:a16="http://schemas.microsoft.com/office/drawing/2014/main" xmlns="" id="{AD60899A-AC4E-4F2E-86E0-3B1CE522DA6E}"/>
              </a:ext>
            </a:extLst>
          </p:cNvPr>
          <p:cNvSpPr txBox="1"/>
          <p:nvPr/>
        </p:nvSpPr>
        <p:spPr>
          <a:xfrm>
            <a:off x="1051864" y="4276408"/>
            <a:ext cx="4288353" cy="1077218"/>
          </a:xfrm>
          <a:prstGeom prst="rect">
            <a:avLst/>
          </a:prstGeom>
          <a:noFill/>
        </p:spPr>
        <p:txBody>
          <a:bodyPr wrap="none" rtlCol="0">
            <a:spAutoFit/>
          </a:bodyPr>
          <a:lstStyle/>
          <a:p>
            <a:r>
              <a:rPr kumimoji="1" lang="ja-JP" altLang="en-US" sz="3200" dirty="0"/>
              <a:t>中学卒業後の進路への</a:t>
            </a:r>
            <a:endParaRPr kumimoji="1" lang="en-US" altLang="ja-JP" sz="3200" dirty="0"/>
          </a:p>
          <a:p>
            <a:r>
              <a:rPr kumimoji="1" lang="ja-JP" altLang="en-US" sz="3200" dirty="0"/>
              <a:t>整備が進んでいない</a:t>
            </a:r>
          </a:p>
        </p:txBody>
      </p:sp>
      <p:pic>
        <p:nvPicPr>
          <p:cNvPr id="2" name="図 1">
            <a:extLst>
              <a:ext uri="{FF2B5EF4-FFF2-40B4-BE49-F238E27FC236}">
                <a16:creationId xmlns:a16="http://schemas.microsoft.com/office/drawing/2014/main" xmlns="" id="{08FDC5C7-FEBF-4D06-AF96-81680D26455D}"/>
              </a:ext>
            </a:extLst>
          </p:cNvPr>
          <p:cNvPicPr>
            <a:picLocks noChangeAspect="1"/>
          </p:cNvPicPr>
          <p:nvPr/>
        </p:nvPicPr>
        <p:blipFill>
          <a:blip r:embed="rId5"/>
          <a:stretch>
            <a:fillRect/>
          </a:stretch>
        </p:blipFill>
        <p:spPr>
          <a:xfrm>
            <a:off x="5680267" y="2811137"/>
            <a:ext cx="6177889" cy="3299104"/>
          </a:xfrm>
          <a:prstGeom prst="rect">
            <a:avLst/>
          </a:prstGeom>
        </p:spPr>
      </p:pic>
    </p:spTree>
    <p:custDataLst>
      <p:tags r:id="rId1"/>
    </p:custDataLst>
    <p:extLst>
      <p:ext uri="{BB962C8B-B14F-4D97-AF65-F5344CB8AC3E}">
        <p14:creationId xmlns:p14="http://schemas.microsoft.com/office/powerpoint/2010/main" val="271112725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２</a:t>
            </a:r>
            <a:r>
              <a:rPr lang="en-US" altLang="ja-JP" dirty="0">
                <a:ea typeface="ＭＳ ゴシック"/>
              </a:rPr>
              <a:t>. </a:t>
            </a:r>
            <a:r>
              <a:rPr lang="ja-JP" altLang="en-US" dirty="0">
                <a:ea typeface="ＭＳ ゴシック"/>
              </a:rPr>
              <a:t>大阪の現状と課題</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7" name="テキスト ボックス 6">
            <a:extLst>
              <a:ext uri="{FF2B5EF4-FFF2-40B4-BE49-F238E27FC236}">
                <a16:creationId xmlns:a16="http://schemas.microsoft.com/office/drawing/2014/main" xmlns="" id="{56F961F8-9C98-487A-8329-21453724D375}"/>
              </a:ext>
            </a:extLst>
          </p:cNvPr>
          <p:cNvSpPr txBox="1"/>
          <p:nvPr/>
        </p:nvSpPr>
        <p:spPr>
          <a:xfrm>
            <a:off x="609600" y="2040834"/>
            <a:ext cx="3467616" cy="584775"/>
          </a:xfrm>
          <a:prstGeom prst="rect">
            <a:avLst/>
          </a:prstGeom>
          <a:noFill/>
        </p:spPr>
        <p:txBody>
          <a:bodyPr wrap="none" rtlCol="0">
            <a:spAutoFit/>
          </a:bodyPr>
          <a:lstStyle/>
          <a:p>
            <a:r>
              <a:rPr kumimoji="1" lang="ja-JP" altLang="en-US" sz="3200" dirty="0"/>
              <a:t>③大阪の教育現場</a:t>
            </a:r>
          </a:p>
        </p:txBody>
      </p:sp>
      <p:sp>
        <p:nvSpPr>
          <p:cNvPr id="11" name="テキスト ボックス 10">
            <a:extLst>
              <a:ext uri="{FF2B5EF4-FFF2-40B4-BE49-F238E27FC236}">
                <a16:creationId xmlns:a16="http://schemas.microsoft.com/office/drawing/2014/main" xmlns="" id="{12E5080D-CA7F-469A-9B8E-19B00FEE504E}"/>
              </a:ext>
            </a:extLst>
          </p:cNvPr>
          <p:cNvSpPr txBox="1"/>
          <p:nvPr/>
        </p:nvSpPr>
        <p:spPr>
          <a:xfrm>
            <a:off x="4557200" y="1979278"/>
            <a:ext cx="7494359" cy="707886"/>
          </a:xfrm>
          <a:prstGeom prst="rect">
            <a:avLst/>
          </a:prstGeom>
          <a:noFill/>
        </p:spPr>
        <p:txBody>
          <a:bodyPr wrap="none" rtlCol="0">
            <a:spAutoFit/>
          </a:bodyPr>
          <a:lstStyle/>
          <a:p>
            <a:pPr algn="ctr"/>
            <a:r>
              <a:rPr kumimoji="1" lang="ja-JP" altLang="en-US" sz="4000" b="1" dirty="0">
                <a:solidFill>
                  <a:srgbClr val="FFFF00"/>
                </a:solidFill>
              </a:rPr>
              <a:t>変化する社会 追いつかない対応</a:t>
            </a:r>
            <a:endParaRPr kumimoji="1" lang="en-US" altLang="ja-JP" sz="4000" b="1" dirty="0">
              <a:solidFill>
                <a:srgbClr val="FFFF00"/>
              </a:solidFill>
            </a:endParaRPr>
          </a:p>
        </p:txBody>
      </p:sp>
      <p:sp>
        <p:nvSpPr>
          <p:cNvPr id="13" name="テキスト ボックス 12">
            <a:extLst>
              <a:ext uri="{FF2B5EF4-FFF2-40B4-BE49-F238E27FC236}">
                <a16:creationId xmlns:a16="http://schemas.microsoft.com/office/drawing/2014/main" xmlns="" id="{6C720547-4DFF-4133-81E8-23F36A60804D}"/>
              </a:ext>
            </a:extLst>
          </p:cNvPr>
          <p:cNvSpPr txBox="1"/>
          <p:nvPr/>
        </p:nvSpPr>
        <p:spPr>
          <a:xfrm>
            <a:off x="653584" y="2811137"/>
            <a:ext cx="4288353" cy="584775"/>
          </a:xfrm>
          <a:prstGeom prst="rect">
            <a:avLst/>
          </a:prstGeom>
          <a:noFill/>
        </p:spPr>
        <p:txBody>
          <a:bodyPr wrap="none" rtlCol="0">
            <a:spAutoFit/>
          </a:bodyPr>
          <a:lstStyle/>
          <a:p>
            <a:pPr lvl="0"/>
            <a:r>
              <a:rPr kumimoji="1" lang="en-US" altLang="ja-JP" sz="3200" dirty="0"/>
              <a:t>〈</a:t>
            </a:r>
            <a:r>
              <a:rPr kumimoji="1" lang="ja-JP" altLang="en-US" sz="3200" dirty="0"/>
              <a:t>人手不足の現場</a:t>
            </a:r>
            <a:r>
              <a:rPr kumimoji="1" lang="en-US" altLang="ja-JP" sz="3200" dirty="0"/>
              <a:t>〉</a:t>
            </a:r>
            <a:r>
              <a:rPr kumimoji="1" lang="ja-JP" altLang="en-US" sz="3200" dirty="0"/>
              <a:t>　</a:t>
            </a:r>
            <a:endParaRPr kumimoji="1" lang="en-US" altLang="ja-JP" sz="3200" dirty="0"/>
          </a:p>
        </p:txBody>
      </p:sp>
      <p:pic>
        <p:nvPicPr>
          <p:cNvPr id="2" name="図 1">
            <a:extLst>
              <a:ext uri="{FF2B5EF4-FFF2-40B4-BE49-F238E27FC236}">
                <a16:creationId xmlns:a16="http://schemas.microsoft.com/office/drawing/2014/main" xmlns="" id="{5A3E675F-A7FF-4046-877C-BD03F130D31D}"/>
              </a:ext>
            </a:extLst>
          </p:cNvPr>
          <p:cNvPicPr>
            <a:picLocks noChangeAspect="1"/>
          </p:cNvPicPr>
          <p:nvPr/>
        </p:nvPicPr>
        <p:blipFill>
          <a:blip r:embed="rId5"/>
          <a:stretch>
            <a:fillRect/>
          </a:stretch>
        </p:blipFill>
        <p:spPr>
          <a:xfrm>
            <a:off x="1591159" y="3462089"/>
            <a:ext cx="4206600" cy="3154951"/>
          </a:xfrm>
          <a:prstGeom prst="rect">
            <a:avLst/>
          </a:prstGeom>
          <a:ln>
            <a:noFill/>
          </a:ln>
          <a:effectLst>
            <a:softEdge rad="63500"/>
          </a:effectLst>
        </p:spPr>
      </p:pic>
      <p:pic>
        <p:nvPicPr>
          <p:cNvPr id="5" name="図 4">
            <a:extLst>
              <a:ext uri="{FF2B5EF4-FFF2-40B4-BE49-F238E27FC236}">
                <a16:creationId xmlns:a16="http://schemas.microsoft.com/office/drawing/2014/main" xmlns="" id="{E48A99A3-DD87-470A-8837-BD2C82EDC70A}"/>
              </a:ext>
            </a:extLst>
          </p:cNvPr>
          <p:cNvPicPr>
            <a:picLocks noChangeAspect="1"/>
          </p:cNvPicPr>
          <p:nvPr/>
        </p:nvPicPr>
        <p:blipFill>
          <a:blip r:embed="rId6"/>
          <a:stretch>
            <a:fillRect/>
          </a:stretch>
        </p:blipFill>
        <p:spPr>
          <a:xfrm>
            <a:off x="6394243" y="3468795"/>
            <a:ext cx="4197659" cy="3148245"/>
          </a:xfrm>
          <a:prstGeom prst="rect">
            <a:avLst/>
          </a:prstGeom>
          <a:ln>
            <a:noFill/>
          </a:ln>
          <a:effectLst>
            <a:softEdge rad="63500"/>
          </a:effectLst>
        </p:spPr>
      </p:pic>
    </p:spTree>
    <p:custDataLst>
      <p:tags r:id="rId1"/>
    </p:custDataLst>
    <p:extLst>
      <p:ext uri="{BB962C8B-B14F-4D97-AF65-F5344CB8AC3E}">
        <p14:creationId xmlns:p14="http://schemas.microsoft.com/office/powerpoint/2010/main" val="131579251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4" name="テキスト ボックス 3">
            <a:extLst>
              <a:ext uri="{FF2B5EF4-FFF2-40B4-BE49-F238E27FC236}">
                <a16:creationId xmlns:a16="http://schemas.microsoft.com/office/drawing/2014/main" xmlns="" id="{C9FF95D4-B382-40A4-9624-CD60448A8405}"/>
              </a:ext>
            </a:extLst>
          </p:cNvPr>
          <p:cNvSpPr txBox="1"/>
          <p:nvPr/>
        </p:nvSpPr>
        <p:spPr>
          <a:xfrm>
            <a:off x="617875" y="2417522"/>
            <a:ext cx="5929828" cy="584775"/>
          </a:xfrm>
          <a:prstGeom prst="rect">
            <a:avLst/>
          </a:prstGeom>
          <a:noFill/>
        </p:spPr>
        <p:txBody>
          <a:bodyPr wrap="none" rtlCol="0">
            <a:spAutoFit/>
          </a:bodyPr>
          <a:lstStyle/>
          <a:p>
            <a:pPr lvl="0"/>
            <a:r>
              <a:rPr kumimoji="1" lang="en-US" altLang="ja-JP" sz="3200" dirty="0"/>
              <a:t>【</a:t>
            </a:r>
            <a:r>
              <a:rPr kumimoji="1" lang="ja-JP" altLang="en-US" sz="3200" dirty="0"/>
              <a:t>異文化理解のポテンシャル</a:t>
            </a:r>
            <a:r>
              <a:rPr kumimoji="1" lang="en-US" altLang="ja-JP" sz="3200" dirty="0"/>
              <a:t>】</a:t>
            </a:r>
          </a:p>
        </p:txBody>
      </p:sp>
      <p:sp>
        <p:nvSpPr>
          <p:cNvPr id="5" name="テキスト ボックス 4">
            <a:extLst>
              <a:ext uri="{FF2B5EF4-FFF2-40B4-BE49-F238E27FC236}">
                <a16:creationId xmlns:a16="http://schemas.microsoft.com/office/drawing/2014/main" xmlns="" id="{152898B5-CCC4-4CDA-9834-48FC1CDB7759}"/>
              </a:ext>
            </a:extLst>
          </p:cNvPr>
          <p:cNvSpPr txBox="1"/>
          <p:nvPr/>
        </p:nvSpPr>
        <p:spPr>
          <a:xfrm>
            <a:off x="1573519" y="3158008"/>
            <a:ext cx="3929281" cy="1569660"/>
          </a:xfrm>
          <a:prstGeom prst="rect">
            <a:avLst/>
          </a:prstGeom>
          <a:noFill/>
        </p:spPr>
        <p:txBody>
          <a:bodyPr wrap="none" rtlCol="0">
            <a:spAutoFit/>
          </a:bodyPr>
          <a:lstStyle/>
          <a:p>
            <a:r>
              <a:rPr kumimoji="1" lang="en-US" altLang="ja-JP" sz="3200" dirty="0"/>
              <a:t>〈</a:t>
            </a:r>
            <a:r>
              <a:rPr kumimoji="1" lang="ja-JP" altLang="en-US" sz="3200" dirty="0"/>
              <a:t>歴史的背景</a:t>
            </a:r>
            <a:r>
              <a:rPr kumimoji="1" lang="en-US" altLang="ja-JP" sz="3200" dirty="0"/>
              <a:t>〉</a:t>
            </a:r>
          </a:p>
          <a:p>
            <a:pPr lvl="1"/>
            <a:r>
              <a:rPr kumimoji="1" lang="ja-JP" altLang="en-US" sz="3200" dirty="0"/>
              <a:t>同和問題</a:t>
            </a:r>
            <a:endParaRPr kumimoji="1" lang="en-US" altLang="ja-JP" sz="3200" dirty="0"/>
          </a:p>
          <a:p>
            <a:pPr lvl="1"/>
            <a:r>
              <a:rPr kumimoji="1" lang="ja-JP" altLang="en-US" sz="3200" dirty="0"/>
              <a:t>在日韓国・朝鮮人</a:t>
            </a:r>
          </a:p>
        </p:txBody>
      </p:sp>
      <p:sp>
        <p:nvSpPr>
          <p:cNvPr id="9" name="テキスト ボックス 8">
            <a:extLst>
              <a:ext uri="{FF2B5EF4-FFF2-40B4-BE49-F238E27FC236}">
                <a16:creationId xmlns:a16="http://schemas.microsoft.com/office/drawing/2014/main" xmlns="" id="{2A195134-23D5-4623-BDE8-445A483A4D4E}"/>
              </a:ext>
            </a:extLst>
          </p:cNvPr>
          <p:cNvSpPr txBox="1"/>
          <p:nvPr/>
        </p:nvSpPr>
        <p:spPr>
          <a:xfrm>
            <a:off x="6826009" y="3527339"/>
            <a:ext cx="4339650" cy="1200329"/>
          </a:xfrm>
          <a:prstGeom prst="rect">
            <a:avLst/>
          </a:prstGeom>
          <a:noFill/>
        </p:spPr>
        <p:txBody>
          <a:bodyPr wrap="none" rtlCol="0">
            <a:spAutoFit/>
          </a:bodyPr>
          <a:lstStyle/>
          <a:p>
            <a:r>
              <a:rPr kumimoji="1" lang="ja-JP" altLang="en-US" sz="3600" dirty="0"/>
              <a:t>大阪では人権教育を</a:t>
            </a:r>
            <a:endParaRPr kumimoji="1" lang="en-US" altLang="ja-JP" sz="3600" dirty="0"/>
          </a:p>
          <a:p>
            <a:r>
              <a:rPr kumimoji="1" lang="ja-JP" altLang="en-US" sz="3600" dirty="0"/>
              <a:t>積極的に行ってきた</a:t>
            </a:r>
          </a:p>
        </p:txBody>
      </p:sp>
      <p:sp>
        <p:nvSpPr>
          <p:cNvPr id="18" name="矢印: 右 17">
            <a:extLst>
              <a:ext uri="{FF2B5EF4-FFF2-40B4-BE49-F238E27FC236}">
                <a16:creationId xmlns:a16="http://schemas.microsoft.com/office/drawing/2014/main" xmlns="" id="{860DFF49-50A6-4D98-B06F-B373E0D9A048}"/>
              </a:ext>
            </a:extLst>
          </p:cNvPr>
          <p:cNvSpPr/>
          <p:nvPr/>
        </p:nvSpPr>
        <p:spPr>
          <a:xfrm>
            <a:off x="5781105" y="3998803"/>
            <a:ext cx="766598" cy="2153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xmlns="" id="{496697EC-FAC5-476F-8F2D-05104FCABB5F}"/>
              </a:ext>
            </a:extLst>
          </p:cNvPr>
          <p:cNvSpPr txBox="1"/>
          <p:nvPr/>
        </p:nvSpPr>
        <p:spPr>
          <a:xfrm>
            <a:off x="1130538" y="5384312"/>
            <a:ext cx="9930924" cy="707886"/>
          </a:xfrm>
          <a:prstGeom prst="rect">
            <a:avLst/>
          </a:prstGeom>
          <a:noFill/>
        </p:spPr>
        <p:txBody>
          <a:bodyPr wrap="none" rtlCol="0">
            <a:spAutoFit/>
          </a:bodyPr>
          <a:lstStyle/>
          <a:p>
            <a:pPr algn="ctr"/>
            <a:r>
              <a:rPr kumimoji="1" lang="ja-JP" altLang="en-US" sz="4000" b="1" dirty="0">
                <a:solidFill>
                  <a:srgbClr val="FFFF00"/>
                </a:solidFill>
              </a:rPr>
              <a:t>互いの違いを尊重する風土が息づいている</a:t>
            </a:r>
          </a:p>
        </p:txBody>
      </p:sp>
      <p:sp>
        <p:nvSpPr>
          <p:cNvPr id="13" name="タイトル 1">
            <a:extLst>
              <a:ext uri="{FF2B5EF4-FFF2-40B4-BE49-F238E27FC236}">
                <a16:creationId xmlns:a16="http://schemas.microsoft.com/office/drawing/2014/main" xmlns="" id="{75B5AA56-4B76-4B1E-B5A0-79C2AABE8C1D}"/>
              </a:ext>
            </a:extLst>
          </p:cNvPr>
          <p:cNvSpPr>
            <a:spLocks noGrp="1"/>
          </p:cNvSpPr>
          <p:nvPr>
            <p:ph type="title"/>
          </p:nvPr>
        </p:nvSpPr>
        <p:spPr>
          <a:xfrm>
            <a:off x="200391" y="271984"/>
            <a:ext cx="9784080" cy="1508760"/>
          </a:xfrm>
        </p:spPr>
        <p:txBody>
          <a:bodyPr/>
          <a:lstStyle/>
          <a:p>
            <a:r>
              <a:rPr lang="ja-JP" altLang="en-US" dirty="0">
                <a:ea typeface="ＭＳ ゴシック"/>
              </a:rPr>
              <a:t>３</a:t>
            </a:r>
            <a:r>
              <a:rPr lang="en-US" altLang="ja-JP" dirty="0">
                <a:ea typeface="ＭＳ ゴシック"/>
              </a:rPr>
              <a:t>. </a:t>
            </a:r>
            <a:r>
              <a:rPr lang="ja-JP" altLang="en-US" dirty="0">
                <a:ea typeface="ＭＳ ゴシック"/>
              </a:rPr>
              <a:t>５つの目標</a:t>
            </a:r>
          </a:p>
        </p:txBody>
      </p:sp>
    </p:spTree>
    <p:custDataLst>
      <p:tags r:id="rId1"/>
    </p:custDataLst>
    <p:extLst>
      <p:ext uri="{BB962C8B-B14F-4D97-AF65-F5344CB8AC3E}">
        <p14:creationId xmlns:p14="http://schemas.microsoft.com/office/powerpoint/2010/main" val="8918738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2" name="テキスト ボックス 1">
            <a:extLst>
              <a:ext uri="{FF2B5EF4-FFF2-40B4-BE49-F238E27FC236}">
                <a16:creationId xmlns:a16="http://schemas.microsoft.com/office/drawing/2014/main" xmlns="" id="{6A451B26-129D-49BD-A9AA-EFC4458B8B3E}"/>
              </a:ext>
            </a:extLst>
          </p:cNvPr>
          <p:cNvSpPr txBox="1"/>
          <p:nvPr/>
        </p:nvSpPr>
        <p:spPr>
          <a:xfrm>
            <a:off x="329136" y="2512872"/>
            <a:ext cx="11533728" cy="3709809"/>
          </a:xfrm>
          <a:prstGeom prst="snip2DiagRect">
            <a:avLst/>
          </a:prstGeom>
          <a:solidFill>
            <a:schemeClr val="bg2">
              <a:lumMod val="75000"/>
            </a:schemeClr>
          </a:solidFill>
          <a:ln w="38100">
            <a:solidFill>
              <a:schemeClr val="tx1"/>
            </a:solidFill>
          </a:ln>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kumimoji="1" lang="ja-JP" altLang="en-US" sz="8800" b="1" spc="-1000" dirty="0">
                <a:solidFill>
                  <a:srgbClr val="FFFF00"/>
                </a:solidFill>
              </a:rPr>
              <a:t>ＩＥＧｓ</a:t>
            </a:r>
            <a:endParaRPr kumimoji="1" lang="en-US" altLang="ja-JP" sz="8800" b="1" spc="-1000" dirty="0">
              <a:solidFill>
                <a:srgbClr val="FFFF00"/>
              </a:solidFill>
            </a:endParaRPr>
          </a:p>
          <a:p>
            <a:pPr algn="ctr"/>
            <a:r>
              <a:rPr kumimoji="1" lang="ja-JP" altLang="en-US" sz="6000" b="1" dirty="0">
                <a:solidFill>
                  <a:srgbClr val="FFFF00"/>
                </a:solidFill>
              </a:rPr>
              <a:t>「新時代の国際的な教育目標」</a:t>
            </a:r>
            <a:endParaRPr kumimoji="1" lang="en-US" altLang="ja-JP" sz="6000" b="1" dirty="0">
              <a:solidFill>
                <a:srgbClr val="FFFF00"/>
              </a:solidFill>
            </a:endParaRPr>
          </a:p>
          <a:p>
            <a:pPr algn="ctr"/>
            <a:r>
              <a:rPr kumimoji="1" lang="ja-JP" altLang="en-US" sz="4800" b="1" dirty="0">
                <a:solidFill>
                  <a:srgbClr val="FFFF00"/>
                </a:solidFill>
              </a:rPr>
              <a:t>（</a:t>
            </a:r>
            <a:r>
              <a:rPr kumimoji="1" lang="en-US" altLang="ja-JP" sz="4800" b="1" spc="-1500" dirty="0" err="1">
                <a:solidFill>
                  <a:srgbClr val="FFFF00"/>
                </a:solidFill>
              </a:rPr>
              <a:t>Ⅰ</a:t>
            </a:r>
            <a:r>
              <a:rPr kumimoji="1" lang="en-US" altLang="ja-JP" sz="4800" b="1" dirty="0" err="1">
                <a:solidFill>
                  <a:srgbClr val="FFFF00"/>
                </a:solidFill>
              </a:rPr>
              <a:t>nternational</a:t>
            </a:r>
            <a:r>
              <a:rPr kumimoji="1" lang="ja-JP" altLang="en-US" sz="4800" b="1" dirty="0">
                <a:solidFill>
                  <a:srgbClr val="FFFF00"/>
                </a:solidFill>
              </a:rPr>
              <a:t> </a:t>
            </a:r>
            <a:r>
              <a:rPr kumimoji="1" lang="ja-JP" altLang="en-US" sz="4800" b="1" spc="-500" dirty="0">
                <a:solidFill>
                  <a:srgbClr val="FFFF00"/>
                </a:solidFill>
              </a:rPr>
              <a:t>Ｅ</a:t>
            </a:r>
            <a:r>
              <a:rPr kumimoji="1" lang="en-US" altLang="ja-JP" sz="4800" b="1" dirty="0" err="1">
                <a:solidFill>
                  <a:srgbClr val="FFFF00"/>
                </a:solidFill>
              </a:rPr>
              <a:t>ducational</a:t>
            </a:r>
            <a:r>
              <a:rPr kumimoji="1" lang="ja-JP" altLang="en-US" sz="4800" b="1" dirty="0">
                <a:solidFill>
                  <a:srgbClr val="FFFF00"/>
                </a:solidFill>
              </a:rPr>
              <a:t> </a:t>
            </a:r>
            <a:r>
              <a:rPr kumimoji="1" lang="ja-JP" altLang="en-US" sz="4800" b="1" spc="-300" dirty="0">
                <a:solidFill>
                  <a:srgbClr val="FFFF00"/>
                </a:solidFill>
              </a:rPr>
              <a:t>Ｇ</a:t>
            </a:r>
            <a:r>
              <a:rPr kumimoji="1" lang="en-US" altLang="ja-JP" sz="4800" b="1" dirty="0" err="1">
                <a:solidFill>
                  <a:srgbClr val="FFFF00"/>
                </a:solidFill>
              </a:rPr>
              <a:t>oals</a:t>
            </a:r>
            <a:r>
              <a:rPr kumimoji="1" lang="ja-JP" altLang="en-US" sz="4800" b="1" dirty="0">
                <a:solidFill>
                  <a:srgbClr val="FFFF00"/>
                </a:solidFill>
              </a:rPr>
              <a:t>）</a:t>
            </a:r>
            <a:endParaRPr kumimoji="1" lang="en-US" altLang="ja-JP" sz="4800" b="1" dirty="0">
              <a:solidFill>
                <a:srgbClr val="FFFF00"/>
              </a:solidFill>
            </a:endParaRPr>
          </a:p>
        </p:txBody>
      </p:sp>
      <p:sp>
        <p:nvSpPr>
          <p:cNvPr id="8" name="タイトル 1">
            <a:extLst>
              <a:ext uri="{FF2B5EF4-FFF2-40B4-BE49-F238E27FC236}">
                <a16:creationId xmlns:a16="http://schemas.microsoft.com/office/drawing/2014/main" xmlns="" id="{5B0AD6EE-33EB-49B9-BB9C-20D62CC2C1A0}"/>
              </a:ext>
            </a:extLst>
          </p:cNvPr>
          <p:cNvSpPr>
            <a:spLocks noGrp="1"/>
          </p:cNvSpPr>
          <p:nvPr>
            <p:ph type="title"/>
          </p:nvPr>
        </p:nvSpPr>
        <p:spPr>
          <a:xfrm>
            <a:off x="200391" y="271984"/>
            <a:ext cx="9784080" cy="1508760"/>
          </a:xfrm>
        </p:spPr>
        <p:txBody>
          <a:bodyPr/>
          <a:lstStyle/>
          <a:p>
            <a:r>
              <a:rPr lang="ja-JP" altLang="en-US" dirty="0">
                <a:ea typeface="ＭＳ ゴシック"/>
              </a:rPr>
              <a:t>３</a:t>
            </a:r>
            <a:r>
              <a:rPr lang="en-US" altLang="ja-JP" dirty="0">
                <a:ea typeface="ＭＳ ゴシック"/>
              </a:rPr>
              <a:t>. </a:t>
            </a:r>
            <a:r>
              <a:rPr lang="ja-JP" altLang="en-US" dirty="0">
                <a:ea typeface="ＭＳ ゴシック"/>
              </a:rPr>
              <a:t>５つの目標</a:t>
            </a:r>
          </a:p>
        </p:txBody>
      </p:sp>
    </p:spTree>
    <p:custDataLst>
      <p:tags r:id="rId1"/>
    </p:custDataLst>
    <p:extLst>
      <p:ext uri="{BB962C8B-B14F-4D97-AF65-F5344CB8AC3E}">
        <p14:creationId xmlns:p14="http://schemas.microsoft.com/office/powerpoint/2010/main" val="16820598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３</a:t>
            </a:r>
            <a:r>
              <a:rPr lang="en-US" altLang="ja-JP" dirty="0">
                <a:ea typeface="ＭＳ ゴシック"/>
              </a:rPr>
              <a:t>. </a:t>
            </a:r>
            <a:r>
              <a:rPr lang="ja-JP" altLang="en-US" dirty="0">
                <a:ea typeface="ＭＳ ゴシック"/>
              </a:rPr>
              <a:t>５つの目標</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7" name="テキスト ボックス 6">
            <a:extLst>
              <a:ext uri="{FF2B5EF4-FFF2-40B4-BE49-F238E27FC236}">
                <a16:creationId xmlns:a16="http://schemas.microsoft.com/office/drawing/2014/main" xmlns="" id="{D24C5CA4-4FD6-4F81-937A-C8320FCC198B}"/>
              </a:ext>
            </a:extLst>
          </p:cNvPr>
          <p:cNvSpPr txBox="1"/>
          <p:nvPr/>
        </p:nvSpPr>
        <p:spPr>
          <a:xfrm>
            <a:off x="705444" y="2053239"/>
            <a:ext cx="10781112" cy="4628078"/>
          </a:xfrm>
          <a:prstGeom prst="snip2DiagRect">
            <a:avLst/>
          </a:prstGeom>
          <a:solidFill>
            <a:schemeClr val="bg2">
              <a:lumMod val="75000"/>
            </a:schemeClr>
          </a:solidFill>
          <a:ln w="38100">
            <a:solidFill>
              <a:schemeClr val="tx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ja-JP" altLang="en-US" sz="4800" b="1" spc="-1000" dirty="0">
                <a:solidFill>
                  <a:srgbClr val="FFFF00"/>
                </a:solidFill>
              </a:rPr>
              <a:t>ＩＥＧｓ</a:t>
            </a:r>
            <a:r>
              <a:rPr kumimoji="1" lang="ja-JP" altLang="en-US" sz="4000" b="1" dirty="0">
                <a:solidFill>
                  <a:srgbClr val="FFFF00"/>
                </a:solidFill>
              </a:rPr>
              <a:t>「新時代の国際的な教育目標」</a:t>
            </a:r>
            <a:endParaRPr kumimoji="1" lang="en-US" altLang="ja-JP" sz="4000" b="1" dirty="0">
              <a:solidFill>
                <a:srgbClr val="FFFF00"/>
              </a:solidFill>
            </a:endParaRPr>
          </a:p>
          <a:p>
            <a:pPr algn="ctr"/>
            <a:endParaRPr kumimoji="1" lang="en-US" altLang="ja-JP" b="1" dirty="0">
              <a:solidFill>
                <a:schemeClr val="tx1"/>
              </a:solidFill>
            </a:endParaRPr>
          </a:p>
          <a:p>
            <a:pPr lvl="1"/>
            <a:r>
              <a:rPr kumimoji="1" lang="ja-JP" altLang="en-US" sz="3600" b="1" dirty="0">
                <a:solidFill>
                  <a:schemeClr val="tx1"/>
                </a:solidFill>
              </a:rPr>
              <a:t>１</a:t>
            </a:r>
            <a:r>
              <a:rPr kumimoji="1" lang="en-US" altLang="ja-JP" sz="3600" b="1" dirty="0">
                <a:solidFill>
                  <a:schemeClr val="tx1"/>
                </a:solidFill>
              </a:rPr>
              <a:t>.</a:t>
            </a:r>
            <a:r>
              <a:rPr kumimoji="1" lang="ja-JP" altLang="en-US" sz="3600" b="1" dirty="0">
                <a:solidFill>
                  <a:schemeClr val="tx1"/>
                </a:solidFill>
              </a:rPr>
              <a:t> 異文化への理解をすべての子供たちに</a:t>
            </a:r>
            <a:endParaRPr kumimoji="1" lang="en-US" altLang="ja-JP" sz="3600" b="1" dirty="0">
              <a:solidFill>
                <a:schemeClr val="tx1"/>
              </a:solidFill>
            </a:endParaRPr>
          </a:p>
          <a:p>
            <a:pPr lvl="1"/>
            <a:r>
              <a:rPr kumimoji="1" lang="ja-JP" altLang="en-US" sz="3600" b="1" dirty="0">
                <a:solidFill>
                  <a:schemeClr val="tx1"/>
                </a:solidFill>
              </a:rPr>
              <a:t>２</a:t>
            </a:r>
            <a:r>
              <a:rPr kumimoji="1" lang="en-US" altLang="ja-JP" sz="3600" b="1" dirty="0">
                <a:solidFill>
                  <a:schemeClr val="tx1"/>
                </a:solidFill>
              </a:rPr>
              <a:t>.</a:t>
            </a:r>
            <a:r>
              <a:rPr kumimoji="1" lang="ja-JP" altLang="en-US" sz="3600" b="1" dirty="0">
                <a:solidFill>
                  <a:schemeClr val="tx1"/>
                </a:solidFill>
              </a:rPr>
              <a:t> 日本だけでなく母国の教育を</a:t>
            </a:r>
            <a:endParaRPr kumimoji="1" lang="en-US" altLang="ja-JP" sz="3600" b="1" dirty="0">
              <a:solidFill>
                <a:schemeClr val="tx1"/>
              </a:solidFill>
            </a:endParaRPr>
          </a:p>
          <a:p>
            <a:pPr lvl="1"/>
            <a:r>
              <a:rPr kumimoji="1" lang="ja-JP" altLang="en-US" sz="3600" b="1" dirty="0">
                <a:solidFill>
                  <a:schemeClr val="tx1"/>
                </a:solidFill>
              </a:rPr>
              <a:t>３</a:t>
            </a:r>
            <a:r>
              <a:rPr kumimoji="1" lang="en-US" altLang="ja-JP" sz="3600" b="1" dirty="0">
                <a:solidFill>
                  <a:schemeClr val="tx1"/>
                </a:solidFill>
              </a:rPr>
              <a:t>.</a:t>
            </a:r>
            <a:r>
              <a:rPr kumimoji="1" lang="ja-JP" altLang="en-US" sz="3600" b="1" dirty="0">
                <a:solidFill>
                  <a:schemeClr val="tx1"/>
                </a:solidFill>
              </a:rPr>
              <a:t> みんなで見守ろう、みんなで支えよう</a:t>
            </a:r>
            <a:endParaRPr kumimoji="1" lang="en-US" altLang="ja-JP" sz="3600" b="1" dirty="0">
              <a:solidFill>
                <a:schemeClr val="tx1"/>
              </a:solidFill>
            </a:endParaRPr>
          </a:p>
          <a:p>
            <a:pPr lvl="1"/>
            <a:r>
              <a:rPr kumimoji="1" lang="ja-JP" altLang="en-US" sz="3600" b="1" dirty="0">
                <a:solidFill>
                  <a:schemeClr val="tx1"/>
                </a:solidFill>
              </a:rPr>
              <a:t>４</a:t>
            </a:r>
            <a:r>
              <a:rPr kumimoji="1" lang="en-US" altLang="ja-JP" sz="3600" b="1" dirty="0">
                <a:solidFill>
                  <a:schemeClr val="tx1"/>
                </a:solidFill>
              </a:rPr>
              <a:t>.</a:t>
            </a:r>
            <a:r>
              <a:rPr kumimoji="1" lang="ja-JP" altLang="en-US" sz="3600" b="1" dirty="0">
                <a:solidFill>
                  <a:schemeClr val="tx1"/>
                </a:solidFill>
              </a:rPr>
              <a:t> 誰もが学び続けることのできる社会を</a:t>
            </a:r>
            <a:endParaRPr kumimoji="1" lang="en-US" altLang="ja-JP" sz="3600" b="1" dirty="0">
              <a:solidFill>
                <a:schemeClr val="tx1"/>
              </a:solidFill>
            </a:endParaRPr>
          </a:p>
          <a:p>
            <a:pPr lvl="1"/>
            <a:r>
              <a:rPr kumimoji="1" lang="ja-JP" altLang="en-US" sz="3600" b="1" dirty="0">
                <a:solidFill>
                  <a:schemeClr val="tx1"/>
                </a:solidFill>
              </a:rPr>
              <a:t>５</a:t>
            </a:r>
            <a:r>
              <a:rPr kumimoji="1" lang="en-US" altLang="ja-JP" sz="3600" b="1" dirty="0">
                <a:solidFill>
                  <a:schemeClr val="tx1"/>
                </a:solidFill>
              </a:rPr>
              <a:t>.</a:t>
            </a:r>
            <a:r>
              <a:rPr kumimoji="1" lang="ja-JP" altLang="en-US" sz="3600" b="1" dirty="0">
                <a:solidFill>
                  <a:schemeClr val="tx1"/>
                </a:solidFill>
              </a:rPr>
              <a:t> 現場への充分な援助で目標を達成しよう</a:t>
            </a:r>
            <a:endParaRPr kumimoji="1" lang="en-US" altLang="ja-JP" sz="3600" b="1" dirty="0">
              <a:solidFill>
                <a:schemeClr val="tx1"/>
              </a:solidFill>
            </a:endParaRPr>
          </a:p>
        </p:txBody>
      </p:sp>
    </p:spTree>
    <p:custDataLst>
      <p:tags r:id="rId1"/>
    </p:custDataLst>
    <p:extLst>
      <p:ext uri="{BB962C8B-B14F-4D97-AF65-F5344CB8AC3E}">
        <p14:creationId xmlns:p14="http://schemas.microsoft.com/office/powerpoint/2010/main" val="134496543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３</a:t>
            </a:r>
            <a:r>
              <a:rPr lang="en-US" altLang="ja-JP" dirty="0">
                <a:ea typeface="ＭＳ ゴシック"/>
              </a:rPr>
              <a:t>. </a:t>
            </a:r>
            <a:r>
              <a:rPr lang="ja-JP" altLang="en-US" dirty="0">
                <a:ea typeface="ＭＳ ゴシック"/>
              </a:rPr>
              <a:t>５つの目標</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7" name="テキスト ボックス 6">
            <a:extLst>
              <a:ext uri="{FF2B5EF4-FFF2-40B4-BE49-F238E27FC236}">
                <a16:creationId xmlns:a16="http://schemas.microsoft.com/office/drawing/2014/main" xmlns="" id="{D24C5CA4-4FD6-4F81-937A-C8320FCC198B}"/>
              </a:ext>
            </a:extLst>
          </p:cNvPr>
          <p:cNvSpPr txBox="1"/>
          <p:nvPr/>
        </p:nvSpPr>
        <p:spPr>
          <a:xfrm>
            <a:off x="705444" y="2053239"/>
            <a:ext cx="10781112" cy="1983462"/>
          </a:xfrm>
          <a:prstGeom prst="snip2DiagRect">
            <a:avLst/>
          </a:prstGeom>
          <a:solidFill>
            <a:schemeClr val="bg2">
              <a:lumMod val="75000"/>
            </a:schemeClr>
          </a:solidFill>
          <a:ln w="38100">
            <a:solidFill>
              <a:schemeClr val="tx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ja-JP" altLang="en-US" sz="4800" b="1" spc="-1000" dirty="0">
                <a:solidFill>
                  <a:srgbClr val="FFFF00"/>
                </a:solidFill>
              </a:rPr>
              <a:t>ＩＥＧｓ</a:t>
            </a:r>
            <a:r>
              <a:rPr kumimoji="1" lang="ja-JP" altLang="en-US" sz="4000" b="1" dirty="0">
                <a:solidFill>
                  <a:srgbClr val="FFFF00"/>
                </a:solidFill>
              </a:rPr>
              <a:t>「新時代の国際的な教育目標」</a:t>
            </a:r>
            <a:endParaRPr kumimoji="1" lang="en-US" altLang="ja-JP" sz="4000" b="1" dirty="0">
              <a:solidFill>
                <a:srgbClr val="FFFF00"/>
              </a:solidFill>
            </a:endParaRPr>
          </a:p>
          <a:p>
            <a:pPr algn="ctr"/>
            <a:endParaRPr kumimoji="1" lang="en-US" altLang="ja-JP" b="1" dirty="0">
              <a:solidFill>
                <a:schemeClr val="tx1"/>
              </a:solidFill>
            </a:endParaRPr>
          </a:p>
          <a:p>
            <a:pPr lvl="1"/>
            <a:r>
              <a:rPr kumimoji="1" lang="ja-JP" altLang="en-US" sz="3600" b="1" dirty="0">
                <a:solidFill>
                  <a:schemeClr val="tx1"/>
                </a:solidFill>
              </a:rPr>
              <a:t>１</a:t>
            </a:r>
            <a:r>
              <a:rPr kumimoji="1" lang="en-US" altLang="ja-JP" sz="3600" b="1" dirty="0">
                <a:solidFill>
                  <a:schemeClr val="tx1"/>
                </a:solidFill>
              </a:rPr>
              <a:t>.</a:t>
            </a:r>
            <a:r>
              <a:rPr kumimoji="1" lang="ja-JP" altLang="en-US" sz="3600" b="1" dirty="0">
                <a:solidFill>
                  <a:schemeClr val="tx1"/>
                </a:solidFill>
              </a:rPr>
              <a:t> 異文化への理解をすべての子供たちに</a:t>
            </a:r>
            <a:endParaRPr kumimoji="1" lang="en-US" altLang="ja-JP" sz="3600" b="1" dirty="0">
              <a:solidFill>
                <a:schemeClr val="tx1"/>
              </a:solidFill>
            </a:endParaRPr>
          </a:p>
        </p:txBody>
      </p:sp>
      <p:pic>
        <p:nvPicPr>
          <p:cNvPr id="2050" name="Picture 2" descr="「minami子ども教室」の画像検索結果">
            <a:extLst>
              <a:ext uri="{FF2B5EF4-FFF2-40B4-BE49-F238E27FC236}">
                <a16:creationId xmlns:a16="http://schemas.microsoft.com/office/drawing/2014/main" xmlns="" id="{B37CC35A-76C2-4E13-977A-513A29F26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9305" y="4205945"/>
            <a:ext cx="3262596" cy="2514667"/>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xmlns="" id="{58F4E0DE-6967-44FB-88E8-A6F73B746635}"/>
              </a:ext>
            </a:extLst>
          </p:cNvPr>
          <p:cNvSpPr txBox="1"/>
          <p:nvPr/>
        </p:nvSpPr>
        <p:spPr>
          <a:xfrm>
            <a:off x="719208" y="4678449"/>
            <a:ext cx="7160935" cy="1569660"/>
          </a:xfrm>
          <a:prstGeom prst="rect">
            <a:avLst/>
          </a:prstGeom>
          <a:noFill/>
        </p:spPr>
        <p:txBody>
          <a:bodyPr wrap="none" rtlCol="0">
            <a:spAutoFit/>
          </a:bodyPr>
          <a:lstStyle/>
          <a:p>
            <a:pPr algn="ctr"/>
            <a:r>
              <a:rPr kumimoji="1" lang="ja-JP" altLang="en-US" sz="3200" dirty="0"/>
              <a:t>すべての子供たちに異なる文化に</a:t>
            </a:r>
            <a:endParaRPr kumimoji="1" lang="en-US" altLang="ja-JP" sz="3200" dirty="0"/>
          </a:p>
          <a:p>
            <a:pPr algn="ctr"/>
            <a:r>
              <a:rPr kumimoji="1" lang="ja-JP" altLang="en-US" sz="3200" dirty="0"/>
              <a:t>触れる機会を積極的に作り出すことで</a:t>
            </a:r>
            <a:endParaRPr kumimoji="1" lang="en-US" altLang="ja-JP" sz="3200" dirty="0"/>
          </a:p>
          <a:p>
            <a:pPr algn="ctr"/>
            <a:r>
              <a:rPr kumimoji="1" lang="ja-JP" altLang="en-US" sz="3200" dirty="0"/>
              <a:t>異文化理解を育む</a:t>
            </a:r>
            <a:endParaRPr kumimoji="1" lang="en-US" altLang="ja-JP" sz="3200" dirty="0"/>
          </a:p>
        </p:txBody>
      </p:sp>
    </p:spTree>
    <p:custDataLst>
      <p:tags r:id="rId1"/>
    </p:custDataLst>
    <p:extLst>
      <p:ext uri="{BB962C8B-B14F-4D97-AF65-F5344CB8AC3E}">
        <p14:creationId xmlns:p14="http://schemas.microsoft.com/office/powerpoint/2010/main" val="332908380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14">
            <a:extLst>
              <a:ext uri="{FF2B5EF4-FFF2-40B4-BE49-F238E27FC236}">
                <a16:creationId xmlns:a16="http://schemas.microsoft.com/office/drawing/2014/main" xmlns="" id="{50B431B5-052B-47CE-9F0E-AA3B8868D3C2}"/>
              </a:ext>
            </a:extLst>
          </p:cNvPr>
          <p:cNvSpPr/>
          <p:nvPr/>
        </p:nvSpPr>
        <p:spPr>
          <a:xfrm>
            <a:off x="583096" y="4493526"/>
            <a:ext cx="5233442" cy="1743135"/>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ea typeface="ＭＳ ゴシック"/>
              </a:rPr>
              <a:t>アジアの主要都市</a:t>
            </a:r>
          </a:p>
        </p:txBody>
      </p:sp>
      <p:sp>
        <p:nvSpPr>
          <p:cNvPr id="613" name="Rectangle 612">
            <a:extLst>
              <a:ext uri="{FF2B5EF4-FFF2-40B4-BE49-F238E27FC236}">
                <a16:creationId xmlns:a16="http://schemas.microsoft.com/office/drawing/2014/main" xmlns="" id="{414DC9C7-0D2E-4523-8833-A3A45B12ACEC}"/>
              </a:ext>
            </a:extLst>
          </p:cNvPr>
          <p:cNvSpPr/>
          <p:nvPr/>
        </p:nvSpPr>
        <p:spPr>
          <a:xfrm>
            <a:off x="6354870" y="2398642"/>
            <a:ext cx="5233442" cy="1743135"/>
          </a:xfrm>
          <a:prstGeom prst="rect">
            <a:avLst/>
          </a:prstGeom>
          <a:solidFill>
            <a:schemeClr val="bg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ea typeface="ＭＳ ゴシック"/>
              </a:rPr>
              <a:t>首都機能</a:t>
            </a:r>
            <a:r>
              <a:rPr lang="ja-JP" altLang="en-US" sz="4000" b="1" spc="-150" dirty="0">
                <a:ea typeface="ＭＳ ゴシック"/>
              </a:rPr>
              <a:t>バックアップ</a:t>
            </a:r>
          </a:p>
        </p:txBody>
      </p:sp>
      <p:sp>
        <p:nvSpPr>
          <p:cNvPr id="614" name="Rectangle 613">
            <a:extLst>
              <a:ext uri="{FF2B5EF4-FFF2-40B4-BE49-F238E27FC236}">
                <a16:creationId xmlns:a16="http://schemas.microsoft.com/office/drawing/2014/main" xmlns="" id="{E7479743-70EB-4F1D-BA1D-27BF7C73C20C}"/>
              </a:ext>
            </a:extLst>
          </p:cNvPr>
          <p:cNvSpPr/>
          <p:nvPr/>
        </p:nvSpPr>
        <p:spPr>
          <a:xfrm>
            <a:off x="6341618" y="4502204"/>
            <a:ext cx="5233442" cy="1743135"/>
          </a:xfrm>
          <a:prstGeom prst="rect">
            <a:avLst/>
          </a:prstGeom>
          <a:solidFill>
            <a:schemeClr val="bg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t>民都</a:t>
            </a:r>
          </a:p>
        </p:txBody>
      </p:sp>
      <p:sp>
        <p:nvSpPr>
          <p:cNvPr id="612" name="Rectangle 611">
            <a:extLst>
              <a:ext uri="{FF2B5EF4-FFF2-40B4-BE49-F238E27FC236}">
                <a16:creationId xmlns:a16="http://schemas.microsoft.com/office/drawing/2014/main" xmlns="" id="{8A1247B5-7057-4D92-BCE6-90BAC14A1BD1}"/>
              </a:ext>
            </a:extLst>
          </p:cNvPr>
          <p:cNvSpPr/>
          <p:nvPr/>
        </p:nvSpPr>
        <p:spPr>
          <a:xfrm>
            <a:off x="596348" y="2398642"/>
            <a:ext cx="5233442" cy="1743135"/>
          </a:xfrm>
          <a:prstGeom prst="rect">
            <a:avLst/>
          </a:prstGeom>
          <a:solidFill>
            <a:schemeClr val="bg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ea typeface="ＭＳ ゴシック"/>
              </a:rPr>
              <a:t>西日本の首都</a:t>
            </a:r>
          </a:p>
        </p:txBody>
      </p:sp>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「副首都・大阪」４つの役割</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Tree>
    <p:custDataLst>
      <p:tags r:id="rId1"/>
    </p:custDataLst>
    <p:extLst>
      <p:ext uri="{BB962C8B-B14F-4D97-AF65-F5344CB8AC3E}">
        <p14:creationId xmlns:p14="http://schemas.microsoft.com/office/powerpoint/2010/main" val="406157148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３</a:t>
            </a:r>
            <a:r>
              <a:rPr lang="en-US" altLang="ja-JP" dirty="0">
                <a:ea typeface="ＭＳ ゴシック"/>
              </a:rPr>
              <a:t>. </a:t>
            </a:r>
            <a:r>
              <a:rPr lang="ja-JP" altLang="en-US" dirty="0">
                <a:ea typeface="ＭＳ ゴシック"/>
              </a:rPr>
              <a:t>５つの目標</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7" name="テキスト ボックス 6">
            <a:extLst>
              <a:ext uri="{FF2B5EF4-FFF2-40B4-BE49-F238E27FC236}">
                <a16:creationId xmlns:a16="http://schemas.microsoft.com/office/drawing/2014/main" xmlns="" id="{D24C5CA4-4FD6-4F81-937A-C8320FCC198B}"/>
              </a:ext>
            </a:extLst>
          </p:cNvPr>
          <p:cNvSpPr txBox="1"/>
          <p:nvPr/>
        </p:nvSpPr>
        <p:spPr>
          <a:xfrm>
            <a:off x="705444" y="2053239"/>
            <a:ext cx="10781112" cy="1983462"/>
          </a:xfrm>
          <a:prstGeom prst="snip2DiagRect">
            <a:avLst/>
          </a:prstGeom>
          <a:solidFill>
            <a:schemeClr val="bg2">
              <a:lumMod val="75000"/>
            </a:schemeClr>
          </a:solidFill>
          <a:ln w="38100">
            <a:solidFill>
              <a:schemeClr val="tx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ja-JP" altLang="en-US" sz="4800" b="1" spc="-1000" dirty="0">
                <a:solidFill>
                  <a:srgbClr val="FFFF00"/>
                </a:solidFill>
              </a:rPr>
              <a:t>ＩＥＧｓ</a:t>
            </a:r>
            <a:r>
              <a:rPr kumimoji="1" lang="ja-JP" altLang="en-US" sz="4000" b="1" dirty="0">
                <a:solidFill>
                  <a:srgbClr val="FFFF00"/>
                </a:solidFill>
              </a:rPr>
              <a:t>「新時代の国際的な教育目標」</a:t>
            </a:r>
            <a:endParaRPr kumimoji="1" lang="en-US" altLang="ja-JP" sz="4000" b="1" dirty="0">
              <a:solidFill>
                <a:srgbClr val="FFFF00"/>
              </a:solidFill>
            </a:endParaRPr>
          </a:p>
          <a:p>
            <a:pPr algn="ctr"/>
            <a:endParaRPr kumimoji="1" lang="en-US" altLang="ja-JP" b="1" dirty="0">
              <a:solidFill>
                <a:schemeClr val="tx1"/>
              </a:solidFill>
            </a:endParaRPr>
          </a:p>
          <a:p>
            <a:pPr lvl="1"/>
            <a:r>
              <a:rPr kumimoji="1" lang="ja-JP" altLang="en-US" sz="3600" b="1" dirty="0">
                <a:solidFill>
                  <a:schemeClr val="tx1"/>
                </a:solidFill>
              </a:rPr>
              <a:t>２</a:t>
            </a:r>
            <a:r>
              <a:rPr kumimoji="1" lang="en-US" altLang="ja-JP" sz="3600" b="1" dirty="0">
                <a:solidFill>
                  <a:schemeClr val="tx1"/>
                </a:solidFill>
              </a:rPr>
              <a:t>.</a:t>
            </a:r>
            <a:r>
              <a:rPr kumimoji="1" lang="ja-JP" altLang="en-US" sz="3600" b="1" dirty="0">
                <a:solidFill>
                  <a:schemeClr val="tx1"/>
                </a:solidFill>
              </a:rPr>
              <a:t> 日本だけでなく母国の教育を</a:t>
            </a:r>
            <a:endParaRPr kumimoji="1" lang="en-US" altLang="ja-JP" sz="3600" b="1" dirty="0">
              <a:solidFill>
                <a:schemeClr val="tx1"/>
              </a:solidFill>
            </a:endParaRPr>
          </a:p>
        </p:txBody>
      </p:sp>
      <p:pic>
        <p:nvPicPr>
          <p:cNvPr id="5" name="図 4" descr="コンピューターのスクリーンショット&#10;&#10;自動的に生成された説明">
            <a:extLst>
              <a:ext uri="{FF2B5EF4-FFF2-40B4-BE49-F238E27FC236}">
                <a16:creationId xmlns:a16="http://schemas.microsoft.com/office/drawing/2014/main" xmlns="" id="{A28CDD28-0150-4637-B195-1572E7A9F32D}"/>
              </a:ext>
            </a:extLst>
          </p:cNvPr>
          <p:cNvPicPr>
            <a:picLocks noChangeAspect="1"/>
          </p:cNvPicPr>
          <p:nvPr/>
        </p:nvPicPr>
        <p:blipFill rotWithShape="1">
          <a:blip r:embed="rId5">
            <a:extLst>
              <a:ext uri="{28A0092B-C50C-407E-A947-70E740481C1C}">
                <a14:useLocalDpi xmlns:a14="http://schemas.microsoft.com/office/drawing/2010/main" val="0"/>
              </a:ext>
            </a:extLst>
          </a:blip>
          <a:srcRect l="34322" t="29930" r="35678" b="29708"/>
          <a:stretch/>
        </p:blipFill>
        <p:spPr>
          <a:xfrm>
            <a:off x="1110693" y="4177652"/>
            <a:ext cx="3494491" cy="2557107"/>
          </a:xfrm>
          <a:prstGeom prst="rect">
            <a:avLst/>
          </a:prstGeom>
          <a:ln>
            <a:noFill/>
          </a:ln>
          <a:effectLst>
            <a:softEdge rad="63500"/>
          </a:effectLst>
        </p:spPr>
      </p:pic>
      <p:sp>
        <p:nvSpPr>
          <p:cNvPr id="6" name="テキスト ボックス 5">
            <a:extLst>
              <a:ext uri="{FF2B5EF4-FFF2-40B4-BE49-F238E27FC236}">
                <a16:creationId xmlns:a16="http://schemas.microsoft.com/office/drawing/2014/main" xmlns="" id="{05B62206-FB29-48A8-8295-82004A45B8FF}"/>
              </a:ext>
            </a:extLst>
          </p:cNvPr>
          <p:cNvSpPr txBox="1"/>
          <p:nvPr/>
        </p:nvSpPr>
        <p:spPr>
          <a:xfrm>
            <a:off x="4590201" y="4304776"/>
            <a:ext cx="6186309" cy="646331"/>
          </a:xfrm>
          <a:prstGeom prst="rect">
            <a:avLst/>
          </a:prstGeom>
          <a:noFill/>
        </p:spPr>
        <p:txBody>
          <a:bodyPr wrap="none" rtlCol="0">
            <a:spAutoFit/>
          </a:bodyPr>
          <a:lstStyle/>
          <a:p>
            <a:r>
              <a:rPr kumimoji="1" lang="ja-JP" altLang="en-US" dirty="0"/>
              <a:t>それぞれの国にルーツを持つ子供たちが集まり文化を学ぶ</a:t>
            </a:r>
            <a:endParaRPr kumimoji="1" lang="en-US" altLang="ja-JP" dirty="0"/>
          </a:p>
          <a:p>
            <a:r>
              <a:rPr kumimoji="1" lang="ja-JP" altLang="en-US" dirty="0"/>
              <a:t>大阪市立南小学校・スマイルクラス</a:t>
            </a:r>
            <a:endParaRPr kumimoji="1" lang="en-US" altLang="ja-JP" dirty="0"/>
          </a:p>
        </p:txBody>
      </p:sp>
      <p:sp>
        <p:nvSpPr>
          <p:cNvPr id="2" name="テキスト ボックス 1">
            <a:extLst>
              <a:ext uri="{FF2B5EF4-FFF2-40B4-BE49-F238E27FC236}">
                <a16:creationId xmlns:a16="http://schemas.microsoft.com/office/drawing/2014/main" xmlns="" id="{3779C2D5-E352-4F05-AC71-0A0A18AD9206}"/>
              </a:ext>
            </a:extLst>
          </p:cNvPr>
          <p:cNvSpPr txBox="1"/>
          <p:nvPr/>
        </p:nvSpPr>
        <p:spPr>
          <a:xfrm>
            <a:off x="5975195" y="5170995"/>
            <a:ext cx="4801315" cy="1200329"/>
          </a:xfrm>
          <a:prstGeom prst="rect">
            <a:avLst/>
          </a:prstGeom>
          <a:noFill/>
        </p:spPr>
        <p:txBody>
          <a:bodyPr wrap="none" rtlCol="0">
            <a:spAutoFit/>
          </a:bodyPr>
          <a:lstStyle/>
          <a:p>
            <a:pPr algn="ctr"/>
            <a:r>
              <a:rPr kumimoji="1" lang="ja-JP" altLang="en-US" sz="3600" dirty="0"/>
              <a:t>母国教育によって</a:t>
            </a:r>
            <a:endParaRPr kumimoji="1" lang="en-US" altLang="ja-JP" sz="3600" dirty="0"/>
          </a:p>
          <a:p>
            <a:pPr algn="ctr"/>
            <a:r>
              <a:rPr kumimoji="1" lang="ja-JP" altLang="en-US" sz="3600" dirty="0"/>
              <a:t>「自分らしさ」を育む</a:t>
            </a:r>
          </a:p>
        </p:txBody>
      </p:sp>
    </p:spTree>
    <p:custDataLst>
      <p:tags r:id="rId1"/>
    </p:custDataLst>
    <p:extLst>
      <p:ext uri="{BB962C8B-B14F-4D97-AF65-F5344CB8AC3E}">
        <p14:creationId xmlns:p14="http://schemas.microsoft.com/office/powerpoint/2010/main" val="152054306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３</a:t>
            </a:r>
            <a:r>
              <a:rPr lang="en-US" altLang="ja-JP" dirty="0">
                <a:ea typeface="ＭＳ ゴシック"/>
              </a:rPr>
              <a:t>. </a:t>
            </a:r>
            <a:r>
              <a:rPr lang="ja-JP" altLang="en-US" dirty="0">
                <a:ea typeface="ＭＳ ゴシック"/>
              </a:rPr>
              <a:t>５つの目標</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7" name="テキスト ボックス 6">
            <a:extLst>
              <a:ext uri="{FF2B5EF4-FFF2-40B4-BE49-F238E27FC236}">
                <a16:creationId xmlns:a16="http://schemas.microsoft.com/office/drawing/2014/main" xmlns="" id="{D24C5CA4-4FD6-4F81-937A-C8320FCC198B}"/>
              </a:ext>
            </a:extLst>
          </p:cNvPr>
          <p:cNvSpPr txBox="1"/>
          <p:nvPr/>
        </p:nvSpPr>
        <p:spPr>
          <a:xfrm>
            <a:off x="705444" y="2053239"/>
            <a:ext cx="10781112" cy="1983462"/>
          </a:xfrm>
          <a:prstGeom prst="snip2DiagRect">
            <a:avLst/>
          </a:prstGeom>
          <a:solidFill>
            <a:schemeClr val="bg2">
              <a:lumMod val="75000"/>
            </a:schemeClr>
          </a:solidFill>
          <a:ln w="38100">
            <a:solidFill>
              <a:schemeClr val="tx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ja-JP" altLang="en-US" sz="4800" b="1" spc="-1000" dirty="0">
                <a:solidFill>
                  <a:srgbClr val="FFFF00"/>
                </a:solidFill>
              </a:rPr>
              <a:t>ＩＥＧｓ</a:t>
            </a:r>
            <a:r>
              <a:rPr kumimoji="1" lang="ja-JP" altLang="en-US" sz="4000" b="1" dirty="0">
                <a:solidFill>
                  <a:srgbClr val="FFFF00"/>
                </a:solidFill>
              </a:rPr>
              <a:t>「新時代の国際的な教育目標」</a:t>
            </a:r>
            <a:endParaRPr kumimoji="1" lang="en-US" altLang="ja-JP" sz="4000" b="1" dirty="0">
              <a:solidFill>
                <a:srgbClr val="FFFF00"/>
              </a:solidFill>
            </a:endParaRPr>
          </a:p>
          <a:p>
            <a:pPr algn="ctr"/>
            <a:endParaRPr kumimoji="1" lang="en-US" altLang="ja-JP" b="1" dirty="0">
              <a:solidFill>
                <a:schemeClr val="tx1"/>
              </a:solidFill>
            </a:endParaRPr>
          </a:p>
          <a:p>
            <a:pPr lvl="1"/>
            <a:r>
              <a:rPr kumimoji="1" lang="ja-JP" altLang="en-US" sz="3600" b="1" dirty="0">
                <a:solidFill>
                  <a:schemeClr val="tx1"/>
                </a:solidFill>
              </a:rPr>
              <a:t>３</a:t>
            </a:r>
            <a:r>
              <a:rPr kumimoji="1" lang="en-US" altLang="ja-JP" sz="3600" b="1" dirty="0">
                <a:solidFill>
                  <a:schemeClr val="tx1"/>
                </a:solidFill>
              </a:rPr>
              <a:t>.</a:t>
            </a:r>
            <a:r>
              <a:rPr kumimoji="1" lang="ja-JP" altLang="en-US" sz="3600" b="1" dirty="0">
                <a:solidFill>
                  <a:schemeClr val="tx1"/>
                </a:solidFill>
              </a:rPr>
              <a:t> みんなで見守ろう、みんなで支えよう</a:t>
            </a:r>
            <a:endParaRPr kumimoji="1" lang="en-US" altLang="ja-JP" sz="3600" b="1" dirty="0">
              <a:solidFill>
                <a:schemeClr val="tx1"/>
              </a:solidFill>
            </a:endParaRPr>
          </a:p>
        </p:txBody>
      </p:sp>
      <p:pic>
        <p:nvPicPr>
          <p:cNvPr id="6" name="図 5">
            <a:extLst>
              <a:ext uri="{FF2B5EF4-FFF2-40B4-BE49-F238E27FC236}">
                <a16:creationId xmlns:a16="http://schemas.microsoft.com/office/drawing/2014/main" xmlns="" id="{5057BECA-9C4F-466D-9455-D712626455CD}"/>
              </a:ext>
            </a:extLst>
          </p:cNvPr>
          <p:cNvPicPr>
            <a:picLocks noChangeAspect="1"/>
          </p:cNvPicPr>
          <p:nvPr/>
        </p:nvPicPr>
        <p:blipFill>
          <a:blip r:embed="rId5"/>
          <a:stretch>
            <a:fillRect/>
          </a:stretch>
        </p:blipFill>
        <p:spPr>
          <a:xfrm>
            <a:off x="7555438" y="4175521"/>
            <a:ext cx="3616650" cy="2501336"/>
          </a:xfrm>
          <a:prstGeom prst="rect">
            <a:avLst/>
          </a:prstGeom>
          <a:ln>
            <a:noFill/>
          </a:ln>
          <a:effectLst>
            <a:softEdge rad="63500"/>
          </a:effectLst>
        </p:spPr>
      </p:pic>
      <p:sp>
        <p:nvSpPr>
          <p:cNvPr id="2" name="テキスト ボックス 1">
            <a:extLst>
              <a:ext uri="{FF2B5EF4-FFF2-40B4-BE49-F238E27FC236}">
                <a16:creationId xmlns:a16="http://schemas.microsoft.com/office/drawing/2014/main" xmlns="" id="{D20F341B-64B7-4C0D-9CEB-3F7777FD4E44}"/>
              </a:ext>
            </a:extLst>
          </p:cNvPr>
          <p:cNvSpPr txBox="1"/>
          <p:nvPr/>
        </p:nvSpPr>
        <p:spPr>
          <a:xfrm>
            <a:off x="2832368" y="4256080"/>
            <a:ext cx="4830168" cy="646331"/>
          </a:xfrm>
          <a:prstGeom prst="rect">
            <a:avLst/>
          </a:prstGeom>
          <a:noFill/>
        </p:spPr>
        <p:txBody>
          <a:bodyPr wrap="none" rtlCol="0">
            <a:spAutoFit/>
          </a:bodyPr>
          <a:lstStyle/>
          <a:p>
            <a:pPr algn="r"/>
            <a:r>
              <a:rPr kumimoji="1" lang="ja-JP" altLang="en-US" dirty="0"/>
              <a:t>学校と地域が協力しながら包括的に</a:t>
            </a:r>
            <a:endParaRPr kumimoji="1" lang="en-US" altLang="ja-JP" dirty="0"/>
          </a:p>
          <a:p>
            <a:pPr algn="r"/>
            <a:r>
              <a:rPr kumimoji="1" lang="ja-JP" altLang="en-US" dirty="0"/>
              <a:t>子供たちを支えている「</a:t>
            </a:r>
            <a:r>
              <a:rPr kumimoji="1" lang="en-US" altLang="ja-JP" dirty="0"/>
              <a:t>Minami</a:t>
            </a:r>
            <a:r>
              <a:rPr kumimoji="1" lang="ja-JP" altLang="en-US" dirty="0"/>
              <a:t>こども教室」</a:t>
            </a:r>
          </a:p>
        </p:txBody>
      </p:sp>
      <p:sp>
        <p:nvSpPr>
          <p:cNvPr id="3" name="テキスト ボックス 2">
            <a:extLst>
              <a:ext uri="{FF2B5EF4-FFF2-40B4-BE49-F238E27FC236}">
                <a16:creationId xmlns:a16="http://schemas.microsoft.com/office/drawing/2014/main" xmlns="" id="{3C7FC7F5-A041-42F2-A6BD-6D481BAD913D}"/>
              </a:ext>
            </a:extLst>
          </p:cNvPr>
          <p:cNvSpPr txBox="1"/>
          <p:nvPr/>
        </p:nvSpPr>
        <p:spPr>
          <a:xfrm>
            <a:off x="951796" y="5171800"/>
            <a:ext cx="6340197" cy="1077218"/>
          </a:xfrm>
          <a:prstGeom prst="rect">
            <a:avLst/>
          </a:prstGeom>
          <a:noFill/>
        </p:spPr>
        <p:txBody>
          <a:bodyPr wrap="none" rtlCol="0">
            <a:spAutoFit/>
          </a:bodyPr>
          <a:lstStyle/>
          <a:p>
            <a:pPr algn="ctr"/>
            <a:r>
              <a:rPr kumimoji="1" lang="ja-JP" altLang="en-US" sz="3200" dirty="0"/>
              <a:t>地域の資源・人材を活かすことで</a:t>
            </a:r>
            <a:endParaRPr kumimoji="1" lang="en-US" altLang="ja-JP" sz="3200" dirty="0"/>
          </a:p>
          <a:p>
            <a:pPr algn="ctr"/>
            <a:r>
              <a:rPr kumimoji="1" lang="ja-JP" altLang="en-US" sz="3200" dirty="0"/>
              <a:t>地域貢献の好循環を</a:t>
            </a:r>
          </a:p>
        </p:txBody>
      </p:sp>
    </p:spTree>
    <p:custDataLst>
      <p:tags r:id="rId1"/>
    </p:custDataLst>
    <p:extLst>
      <p:ext uri="{BB962C8B-B14F-4D97-AF65-F5344CB8AC3E}">
        <p14:creationId xmlns:p14="http://schemas.microsoft.com/office/powerpoint/2010/main" val="279349233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３</a:t>
            </a:r>
            <a:r>
              <a:rPr lang="en-US" altLang="ja-JP" dirty="0">
                <a:ea typeface="ＭＳ ゴシック"/>
              </a:rPr>
              <a:t>. </a:t>
            </a:r>
            <a:r>
              <a:rPr lang="ja-JP" altLang="en-US" dirty="0">
                <a:ea typeface="ＭＳ ゴシック"/>
              </a:rPr>
              <a:t>５つの目標</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7" name="テキスト ボックス 6">
            <a:extLst>
              <a:ext uri="{FF2B5EF4-FFF2-40B4-BE49-F238E27FC236}">
                <a16:creationId xmlns:a16="http://schemas.microsoft.com/office/drawing/2014/main" xmlns="" id="{D24C5CA4-4FD6-4F81-937A-C8320FCC198B}"/>
              </a:ext>
            </a:extLst>
          </p:cNvPr>
          <p:cNvSpPr txBox="1"/>
          <p:nvPr/>
        </p:nvSpPr>
        <p:spPr>
          <a:xfrm>
            <a:off x="705444" y="2053239"/>
            <a:ext cx="10781112" cy="1983462"/>
          </a:xfrm>
          <a:prstGeom prst="snip2DiagRect">
            <a:avLst/>
          </a:prstGeom>
          <a:solidFill>
            <a:schemeClr val="bg2">
              <a:lumMod val="75000"/>
            </a:schemeClr>
          </a:solidFill>
          <a:ln w="38100">
            <a:solidFill>
              <a:schemeClr val="tx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ja-JP" altLang="en-US" sz="4800" b="1" spc="-1000" dirty="0">
                <a:solidFill>
                  <a:srgbClr val="FFFF00"/>
                </a:solidFill>
              </a:rPr>
              <a:t>ＩＥＧｓ</a:t>
            </a:r>
            <a:r>
              <a:rPr kumimoji="1" lang="ja-JP" altLang="en-US" sz="4000" b="1" dirty="0">
                <a:solidFill>
                  <a:srgbClr val="FFFF00"/>
                </a:solidFill>
              </a:rPr>
              <a:t>「新時代の国際的な教育目標」</a:t>
            </a:r>
            <a:endParaRPr kumimoji="1" lang="en-US" altLang="ja-JP" sz="4000" b="1" dirty="0">
              <a:solidFill>
                <a:srgbClr val="FFFF00"/>
              </a:solidFill>
            </a:endParaRPr>
          </a:p>
          <a:p>
            <a:pPr algn="ctr"/>
            <a:endParaRPr kumimoji="1" lang="en-US" altLang="ja-JP" b="1" dirty="0">
              <a:solidFill>
                <a:schemeClr val="tx1"/>
              </a:solidFill>
            </a:endParaRPr>
          </a:p>
          <a:p>
            <a:pPr lvl="1"/>
            <a:r>
              <a:rPr kumimoji="1" lang="ja-JP" altLang="en-US" sz="3600" b="1" dirty="0">
                <a:solidFill>
                  <a:schemeClr val="tx1"/>
                </a:solidFill>
              </a:rPr>
              <a:t>４</a:t>
            </a:r>
            <a:r>
              <a:rPr kumimoji="1" lang="en-US" altLang="ja-JP" sz="3600" b="1" dirty="0">
                <a:solidFill>
                  <a:schemeClr val="tx1"/>
                </a:solidFill>
              </a:rPr>
              <a:t>.</a:t>
            </a:r>
            <a:r>
              <a:rPr kumimoji="1" lang="ja-JP" altLang="en-US" sz="3600" b="1" dirty="0">
                <a:solidFill>
                  <a:schemeClr val="tx1"/>
                </a:solidFill>
              </a:rPr>
              <a:t> 誰もが学び続けることのできる社会を</a:t>
            </a:r>
            <a:endParaRPr kumimoji="1" lang="en-US" altLang="ja-JP" sz="3600" b="1" dirty="0">
              <a:solidFill>
                <a:schemeClr val="tx1"/>
              </a:solidFill>
            </a:endParaRPr>
          </a:p>
        </p:txBody>
      </p:sp>
      <p:pic>
        <p:nvPicPr>
          <p:cNvPr id="5124" name="Picture 4" descr="「大学生 外国人 イラスト」の画像検索結果">
            <a:extLst>
              <a:ext uri="{FF2B5EF4-FFF2-40B4-BE49-F238E27FC236}">
                <a16:creationId xmlns:a16="http://schemas.microsoft.com/office/drawing/2014/main" xmlns="" id="{BD1A4D2C-ACF1-42BD-AE06-7E59CFD0EF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6275" y="4439706"/>
            <a:ext cx="2554967" cy="20644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高校生 外国人 イラスト」の画像検索結果">
            <a:extLst>
              <a:ext uri="{FF2B5EF4-FFF2-40B4-BE49-F238E27FC236}">
                <a16:creationId xmlns:a16="http://schemas.microsoft.com/office/drawing/2014/main" xmlns="" id="{09C78F63-AE41-4848-B73E-23B279C086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7587" y="4278951"/>
            <a:ext cx="1780267" cy="238592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xmlns="" id="{6C201768-4589-4493-AB61-54CEC3F95F78}"/>
              </a:ext>
            </a:extLst>
          </p:cNvPr>
          <p:cNvSpPr txBox="1"/>
          <p:nvPr/>
        </p:nvSpPr>
        <p:spPr>
          <a:xfrm>
            <a:off x="6507868" y="4687082"/>
            <a:ext cx="4479652" cy="1569660"/>
          </a:xfrm>
          <a:prstGeom prst="rect">
            <a:avLst/>
          </a:prstGeom>
          <a:noFill/>
        </p:spPr>
        <p:txBody>
          <a:bodyPr wrap="square" rtlCol="0">
            <a:spAutoFit/>
          </a:bodyPr>
          <a:lstStyle/>
          <a:p>
            <a:pPr algn="ctr"/>
            <a:r>
              <a:rPr kumimoji="1" lang="ja-JP" altLang="en-US" sz="3200" dirty="0"/>
              <a:t>子供たちが先の学びを</a:t>
            </a:r>
            <a:endParaRPr kumimoji="1" lang="en-US" altLang="ja-JP" sz="3200" dirty="0"/>
          </a:p>
          <a:p>
            <a:pPr algn="ctr"/>
            <a:r>
              <a:rPr kumimoji="1" lang="ja-JP" altLang="en-US" sz="3200" dirty="0"/>
              <a:t>求めていけるような</a:t>
            </a:r>
            <a:endParaRPr kumimoji="1" lang="en-US" altLang="ja-JP" sz="3200" dirty="0"/>
          </a:p>
          <a:p>
            <a:pPr algn="ctr"/>
            <a:r>
              <a:rPr kumimoji="1" lang="ja-JP" altLang="en-US" sz="3200" dirty="0"/>
              <a:t>進学の道筋を</a:t>
            </a:r>
            <a:endParaRPr kumimoji="1" lang="en-US" altLang="ja-JP" sz="3200" dirty="0"/>
          </a:p>
        </p:txBody>
      </p:sp>
    </p:spTree>
    <p:custDataLst>
      <p:tags r:id="rId1"/>
    </p:custDataLst>
    <p:extLst>
      <p:ext uri="{BB962C8B-B14F-4D97-AF65-F5344CB8AC3E}">
        <p14:creationId xmlns:p14="http://schemas.microsoft.com/office/powerpoint/2010/main" val="423475086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３</a:t>
            </a:r>
            <a:r>
              <a:rPr lang="en-US" altLang="ja-JP" dirty="0">
                <a:ea typeface="ＭＳ ゴシック"/>
              </a:rPr>
              <a:t>. </a:t>
            </a:r>
            <a:r>
              <a:rPr lang="ja-JP" altLang="en-US" dirty="0">
                <a:ea typeface="ＭＳ ゴシック"/>
              </a:rPr>
              <a:t>５つの目標</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7" name="テキスト ボックス 6">
            <a:extLst>
              <a:ext uri="{FF2B5EF4-FFF2-40B4-BE49-F238E27FC236}">
                <a16:creationId xmlns:a16="http://schemas.microsoft.com/office/drawing/2014/main" xmlns="" id="{D24C5CA4-4FD6-4F81-937A-C8320FCC198B}"/>
              </a:ext>
            </a:extLst>
          </p:cNvPr>
          <p:cNvSpPr txBox="1"/>
          <p:nvPr/>
        </p:nvSpPr>
        <p:spPr>
          <a:xfrm>
            <a:off x="705444" y="2053239"/>
            <a:ext cx="10781112" cy="1983462"/>
          </a:xfrm>
          <a:prstGeom prst="snip2DiagRect">
            <a:avLst/>
          </a:prstGeom>
          <a:solidFill>
            <a:schemeClr val="bg2">
              <a:lumMod val="75000"/>
            </a:schemeClr>
          </a:solidFill>
          <a:ln w="38100">
            <a:solidFill>
              <a:schemeClr val="tx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ja-JP" altLang="en-US" sz="4800" b="1" spc="-1000" dirty="0">
                <a:solidFill>
                  <a:srgbClr val="FFFF00"/>
                </a:solidFill>
              </a:rPr>
              <a:t>ＩＥＧｓ</a:t>
            </a:r>
            <a:r>
              <a:rPr kumimoji="1" lang="ja-JP" altLang="en-US" sz="4000" b="1" dirty="0">
                <a:solidFill>
                  <a:srgbClr val="FFFF00"/>
                </a:solidFill>
              </a:rPr>
              <a:t>「新時代の国際的な教育目標」</a:t>
            </a:r>
            <a:endParaRPr kumimoji="1" lang="en-US" altLang="ja-JP" sz="4000" b="1" dirty="0">
              <a:solidFill>
                <a:srgbClr val="FFFF00"/>
              </a:solidFill>
            </a:endParaRPr>
          </a:p>
          <a:p>
            <a:pPr algn="ctr"/>
            <a:endParaRPr kumimoji="1" lang="en-US" altLang="ja-JP" b="1" dirty="0">
              <a:solidFill>
                <a:schemeClr val="tx1"/>
              </a:solidFill>
            </a:endParaRPr>
          </a:p>
          <a:p>
            <a:pPr lvl="1"/>
            <a:r>
              <a:rPr kumimoji="1" lang="ja-JP" altLang="en-US" sz="3600" b="1" dirty="0">
                <a:solidFill>
                  <a:schemeClr val="tx1"/>
                </a:solidFill>
              </a:rPr>
              <a:t>５</a:t>
            </a:r>
            <a:r>
              <a:rPr kumimoji="1" lang="en-US" altLang="ja-JP" sz="3600" b="1" dirty="0">
                <a:solidFill>
                  <a:schemeClr val="tx1"/>
                </a:solidFill>
              </a:rPr>
              <a:t>.</a:t>
            </a:r>
            <a:r>
              <a:rPr kumimoji="1" lang="ja-JP" altLang="en-US" sz="3600" b="1" dirty="0">
                <a:solidFill>
                  <a:schemeClr val="tx1"/>
                </a:solidFill>
              </a:rPr>
              <a:t> 現場への充分な援助で目標を達成しよう</a:t>
            </a:r>
            <a:endParaRPr kumimoji="1" lang="en-US" altLang="ja-JP" sz="3600" b="1" dirty="0">
              <a:solidFill>
                <a:schemeClr val="tx1"/>
              </a:solidFill>
            </a:endParaRPr>
          </a:p>
        </p:txBody>
      </p:sp>
      <p:pic>
        <p:nvPicPr>
          <p:cNvPr id="3074" name="Picture 2" descr="「日本語教育」の画像検索結果">
            <a:extLst>
              <a:ext uri="{FF2B5EF4-FFF2-40B4-BE49-F238E27FC236}">
                <a16:creationId xmlns:a16="http://schemas.microsoft.com/office/drawing/2014/main" xmlns="" id="{F145CDF9-7B8D-441E-92F8-AECA754A8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867" y="4127111"/>
            <a:ext cx="3636499" cy="257282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xmlns="" id="{B90BD323-B2B8-41AD-9AC5-4782F1726D05}"/>
              </a:ext>
            </a:extLst>
          </p:cNvPr>
          <p:cNvSpPr txBox="1"/>
          <p:nvPr/>
        </p:nvSpPr>
        <p:spPr>
          <a:xfrm>
            <a:off x="1240409" y="4883460"/>
            <a:ext cx="5262979" cy="1200329"/>
          </a:xfrm>
          <a:prstGeom prst="rect">
            <a:avLst/>
          </a:prstGeom>
          <a:noFill/>
        </p:spPr>
        <p:txBody>
          <a:bodyPr wrap="none" rtlCol="0">
            <a:spAutoFit/>
          </a:bodyPr>
          <a:lstStyle/>
          <a:p>
            <a:pPr algn="ctr"/>
            <a:r>
              <a:rPr kumimoji="1" lang="ja-JP" altLang="en-US" sz="3600" dirty="0"/>
              <a:t>日本語指導に対応できる</a:t>
            </a:r>
            <a:endParaRPr kumimoji="1" lang="en-US" altLang="ja-JP" sz="3600" dirty="0"/>
          </a:p>
          <a:p>
            <a:pPr algn="ctr"/>
            <a:r>
              <a:rPr kumimoji="1" lang="ja-JP" altLang="en-US" sz="3600" dirty="0"/>
              <a:t>人材の育成を</a:t>
            </a:r>
          </a:p>
        </p:txBody>
      </p:sp>
    </p:spTree>
    <p:custDataLst>
      <p:tags r:id="rId1"/>
    </p:custDataLst>
    <p:extLst>
      <p:ext uri="{BB962C8B-B14F-4D97-AF65-F5344CB8AC3E}">
        <p14:creationId xmlns:p14="http://schemas.microsoft.com/office/powerpoint/2010/main" val="341931582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３</a:t>
            </a:r>
            <a:r>
              <a:rPr lang="en-US" altLang="ja-JP" dirty="0">
                <a:ea typeface="ＭＳ ゴシック"/>
              </a:rPr>
              <a:t>. </a:t>
            </a:r>
            <a:r>
              <a:rPr lang="ja-JP" altLang="en-US" dirty="0">
                <a:ea typeface="ＭＳ ゴシック"/>
              </a:rPr>
              <a:t>５つの目標</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7" name="テキスト ボックス 6">
            <a:extLst>
              <a:ext uri="{FF2B5EF4-FFF2-40B4-BE49-F238E27FC236}">
                <a16:creationId xmlns:a16="http://schemas.microsoft.com/office/drawing/2014/main" xmlns="" id="{D24C5CA4-4FD6-4F81-937A-C8320FCC198B}"/>
              </a:ext>
            </a:extLst>
          </p:cNvPr>
          <p:cNvSpPr txBox="1"/>
          <p:nvPr/>
        </p:nvSpPr>
        <p:spPr>
          <a:xfrm>
            <a:off x="705444" y="2053239"/>
            <a:ext cx="10781112" cy="991731"/>
          </a:xfrm>
          <a:prstGeom prst="snip2DiagRect">
            <a:avLst/>
          </a:prstGeom>
          <a:solidFill>
            <a:schemeClr val="bg2">
              <a:lumMod val="75000"/>
            </a:schemeClr>
          </a:solidFill>
          <a:ln w="38100">
            <a:solidFill>
              <a:schemeClr val="tx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ja-JP" altLang="en-US" sz="4800" b="1" spc="-1000" dirty="0">
                <a:solidFill>
                  <a:srgbClr val="FFFF00"/>
                </a:solidFill>
              </a:rPr>
              <a:t>ＩＥＧｓ</a:t>
            </a:r>
            <a:r>
              <a:rPr kumimoji="1" lang="ja-JP" altLang="en-US" sz="4000" b="1" dirty="0">
                <a:solidFill>
                  <a:srgbClr val="FFFF00"/>
                </a:solidFill>
              </a:rPr>
              <a:t>「新時代の国際的な教育目標」</a:t>
            </a:r>
            <a:endParaRPr kumimoji="1" lang="en-US" altLang="ja-JP" sz="4000" b="1" dirty="0">
              <a:solidFill>
                <a:srgbClr val="FFFF00"/>
              </a:solidFill>
            </a:endParaRPr>
          </a:p>
        </p:txBody>
      </p:sp>
      <p:sp>
        <p:nvSpPr>
          <p:cNvPr id="3" name="テキスト ボックス 2">
            <a:extLst>
              <a:ext uri="{FF2B5EF4-FFF2-40B4-BE49-F238E27FC236}">
                <a16:creationId xmlns:a16="http://schemas.microsoft.com/office/drawing/2014/main" xmlns="" id="{BCA147A4-9A32-46A4-A204-4688E870E71E}"/>
              </a:ext>
            </a:extLst>
          </p:cNvPr>
          <p:cNvSpPr txBox="1"/>
          <p:nvPr/>
        </p:nvSpPr>
        <p:spPr>
          <a:xfrm>
            <a:off x="395169" y="3522271"/>
            <a:ext cx="4586512" cy="2123658"/>
          </a:xfrm>
          <a:prstGeom prst="rect">
            <a:avLst/>
          </a:prstGeom>
          <a:noFill/>
        </p:spPr>
        <p:txBody>
          <a:bodyPr wrap="none" rtlCol="0">
            <a:spAutoFit/>
          </a:bodyPr>
          <a:lstStyle/>
          <a:p>
            <a:r>
              <a:rPr kumimoji="1" lang="en-US" altLang="ja-JP" sz="3600" dirty="0"/>
              <a:t>〈</a:t>
            </a:r>
            <a:r>
              <a:rPr kumimoji="1" lang="ja-JP" altLang="en-US" sz="3600" spc="-300" dirty="0"/>
              <a:t>教育カリキュラム</a:t>
            </a:r>
            <a:r>
              <a:rPr kumimoji="1" lang="en-US" altLang="ja-JP" sz="3600" dirty="0"/>
              <a:t>〉</a:t>
            </a:r>
          </a:p>
          <a:p>
            <a:endParaRPr kumimoji="1" lang="en-US" altLang="ja-JP" sz="2400" dirty="0"/>
          </a:p>
          <a:p>
            <a:pPr lvl="1"/>
            <a:r>
              <a:rPr kumimoji="1" lang="ja-JP" altLang="en-US" sz="3600" dirty="0"/>
              <a:t>・異文化教育</a:t>
            </a:r>
            <a:endParaRPr kumimoji="1" lang="en-US" altLang="ja-JP" sz="3600" dirty="0"/>
          </a:p>
          <a:p>
            <a:pPr lvl="1"/>
            <a:r>
              <a:rPr kumimoji="1" lang="ja-JP" altLang="en-US" sz="3600" dirty="0"/>
              <a:t>・母国教育</a:t>
            </a:r>
          </a:p>
        </p:txBody>
      </p:sp>
      <p:sp>
        <p:nvSpPr>
          <p:cNvPr id="4" name="テキスト ボックス 3">
            <a:extLst>
              <a:ext uri="{FF2B5EF4-FFF2-40B4-BE49-F238E27FC236}">
                <a16:creationId xmlns:a16="http://schemas.microsoft.com/office/drawing/2014/main" xmlns="" id="{7DDE7F9E-2808-4ACC-9F70-35EB5508B58F}"/>
              </a:ext>
            </a:extLst>
          </p:cNvPr>
          <p:cNvSpPr txBox="1"/>
          <p:nvPr/>
        </p:nvSpPr>
        <p:spPr>
          <a:xfrm>
            <a:off x="4867140" y="3522271"/>
            <a:ext cx="7571303" cy="2677656"/>
          </a:xfrm>
          <a:prstGeom prst="rect">
            <a:avLst/>
          </a:prstGeom>
          <a:noFill/>
        </p:spPr>
        <p:txBody>
          <a:bodyPr wrap="none" rtlCol="0">
            <a:spAutoFit/>
          </a:bodyPr>
          <a:lstStyle/>
          <a:p>
            <a:r>
              <a:rPr kumimoji="1" lang="en-US" altLang="ja-JP" sz="3600" dirty="0"/>
              <a:t>〈</a:t>
            </a:r>
            <a:r>
              <a:rPr kumimoji="1" lang="ja-JP" altLang="en-US" sz="3600" spc="-300" dirty="0"/>
              <a:t>システム・</a:t>
            </a:r>
            <a:r>
              <a:rPr kumimoji="1" lang="ja-JP" altLang="en-US" sz="3600" dirty="0"/>
              <a:t>体制</a:t>
            </a:r>
            <a:r>
              <a:rPr kumimoji="1" lang="en-US" altLang="ja-JP" sz="3600" dirty="0"/>
              <a:t>〉</a:t>
            </a:r>
          </a:p>
          <a:p>
            <a:endParaRPr kumimoji="1" lang="en-US" altLang="ja-JP" sz="2400" dirty="0"/>
          </a:p>
          <a:p>
            <a:pPr lvl="1"/>
            <a:r>
              <a:rPr kumimoji="1" lang="ja-JP" altLang="en-US" sz="3600" dirty="0"/>
              <a:t>・地域の連携</a:t>
            </a:r>
            <a:endParaRPr kumimoji="1" lang="en-US" altLang="ja-JP" sz="3600" dirty="0"/>
          </a:p>
          <a:p>
            <a:pPr lvl="1"/>
            <a:r>
              <a:rPr kumimoji="1" lang="ja-JP" altLang="en-US" sz="3600" dirty="0"/>
              <a:t>・進学への道筋</a:t>
            </a:r>
            <a:r>
              <a:rPr kumimoji="1" lang="ja-JP" altLang="en-US" sz="3600" spc="-150" dirty="0"/>
              <a:t>（高校・大学）</a:t>
            </a:r>
          </a:p>
          <a:p>
            <a:pPr lvl="1"/>
            <a:r>
              <a:rPr kumimoji="1" lang="ja-JP" altLang="en-US" sz="3600" dirty="0"/>
              <a:t>・教育人材の充実</a:t>
            </a:r>
            <a:r>
              <a:rPr kumimoji="1" lang="ja-JP" altLang="en-US" sz="3600" spc="-300" dirty="0"/>
              <a:t>（資金・人材）</a:t>
            </a:r>
            <a:endParaRPr kumimoji="1" lang="en-US" altLang="ja-JP" sz="3600" spc="-300" dirty="0"/>
          </a:p>
        </p:txBody>
      </p:sp>
    </p:spTree>
    <p:custDataLst>
      <p:tags r:id="rId1"/>
    </p:custDataLst>
    <p:extLst>
      <p:ext uri="{BB962C8B-B14F-4D97-AF65-F5344CB8AC3E}">
        <p14:creationId xmlns:p14="http://schemas.microsoft.com/office/powerpoint/2010/main" val="390628667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４</a:t>
            </a:r>
            <a:r>
              <a:rPr lang="en-US" altLang="ja-JP" dirty="0">
                <a:ea typeface="ＭＳ ゴシック"/>
              </a:rPr>
              <a:t>. </a:t>
            </a:r>
            <a:r>
              <a:rPr lang="ja-JP" altLang="en-US" dirty="0">
                <a:ea typeface="ＭＳ ゴシック"/>
              </a:rPr>
              <a:t>将来のビジョン</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3" name="テキスト ボックス 2">
            <a:extLst>
              <a:ext uri="{FF2B5EF4-FFF2-40B4-BE49-F238E27FC236}">
                <a16:creationId xmlns:a16="http://schemas.microsoft.com/office/drawing/2014/main" xmlns="" id="{864A2818-D983-4E2F-91D0-942ED3232C9A}"/>
              </a:ext>
            </a:extLst>
          </p:cNvPr>
          <p:cNvSpPr txBox="1"/>
          <p:nvPr/>
        </p:nvSpPr>
        <p:spPr>
          <a:xfrm>
            <a:off x="861233" y="2274658"/>
            <a:ext cx="10469533" cy="1661993"/>
          </a:xfrm>
          <a:prstGeom prst="rect">
            <a:avLst/>
          </a:prstGeom>
          <a:noFill/>
        </p:spPr>
        <p:txBody>
          <a:bodyPr wrap="none" rtlCol="0">
            <a:spAutoFit/>
          </a:bodyPr>
          <a:lstStyle/>
          <a:p>
            <a:pPr algn="ctr"/>
            <a:r>
              <a:rPr kumimoji="1" lang="ja-JP" altLang="en-US" sz="4800" b="1" dirty="0"/>
              <a:t>異文化理解のポテンシャルを持つ</a:t>
            </a:r>
            <a:endParaRPr kumimoji="1" lang="en-US" altLang="ja-JP" sz="4800" b="1" dirty="0"/>
          </a:p>
          <a:p>
            <a:pPr algn="ctr"/>
            <a:r>
              <a:rPr kumimoji="1" lang="ja-JP" altLang="en-US" sz="5400" b="1" dirty="0">
                <a:solidFill>
                  <a:srgbClr val="FFFF00"/>
                </a:solidFill>
              </a:rPr>
              <a:t>大阪でこそ</a:t>
            </a:r>
            <a:r>
              <a:rPr kumimoji="1" lang="ja-JP" altLang="en-US" sz="4800" b="1" dirty="0"/>
              <a:t>グローバル人材の育成を</a:t>
            </a:r>
          </a:p>
        </p:txBody>
      </p:sp>
      <p:sp>
        <p:nvSpPr>
          <p:cNvPr id="6" name="テキスト ボックス 5">
            <a:extLst>
              <a:ext uri="{FF2B5EF4-FFF2-40B4-BE49-F238E27FC236}">
                <a16:creationId xmlns:a16="http://schemas.microsoft.com/office/drawing/2014/main" xmlns="" id="{D1652492-9898-4BD5-A054-E50A146CEEB4}"/>
              </a:ext>
            </a:extLst>
          </p:cNvPr>
          <p:cNvSpPr txBox="1"/>
          <p:nvPr/>
        </p:nvSpPr>
        <p:spPr>
          <a:xfrm>
            <a:off x="1829451" y="4605196"/>
            <a:ext cx="8533105" cy="1661993"/>
          </a:xfrm>
          <a:prstGeom prst="rect">
            <a:avLst/>
          </a:prstGeom>
          <a:noFill/>
        </p:spPr>
        <p:txBody>
          <a:bodyPr wrap="none" rtlCol="0">
            <a:spAutoFit/>
          </a:bodyPr>
          <a:lstStyle/>
          <a:p>
            <a:pPr algn="ctr"/>
            <a:r>
              <a:rPr kumimoji="1" lang="ja-JP" altLang="en-US" sz="4800" b="1" dirty="0"/>
              <a:t>これからの社会を担う人材を</a:t>
            </a:r>
            <a:endParaRPr kumimoji="1" lang="en-US" altLang="ja-JP" sz="4800" b="1" dirty="0"/>
          </a:p>
          <a:p>
            <a:pPr algn="ctr"/>
            <a:r>
              <a:rPr kumimoji="1" lang="ja-JP" altLang="en-US" sz="4800" b="1" dirty="0"/>
              <a:t>教育によって</a:t>
            </a:r>
            <a:r>
              <a:rPr kumimoji="1" lang="ja-JP" altLang="en-US" sz="5400" b="1" dirty="0">
                <a:solidFill>
                  <a:srgbClr val="FFFF00"/>
                </a:solidFill>
              </a:rPr>
              <a:t>持続的に</a:t>
            </a:r>
            <a:r>
              <a:rPr kumimoji="1" lang="ja-JP" altLang="en-US" sz="4800" b="1" dirty="0"/>
              <a:t>輩出</a:t>
            </a:r>
            <a:endParaRPr kumimoji="1" lang="en-US" altLang="ja-JP" sz="5400" b="1" dirty="0"/>
          </a:p>
        </p:txBody>
      </p:sp>
    </p:spTree>
    <p:custDataLst>
      <p:tags r:id="rId1"/>
    </p:custDataLst>
    <p:extLst>
      <p:ext uri="{BB962C8B-B14F-4D97-AF65-F5344CB8AC3E}">
        <p14:creationId xmlns:p14="http://schemas.microsoft.com/office/powerpoint/2010/main" val="409527409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４</a:t>
            </a:r>
            <a:r>
              <a:rPr lang="en-US" altLang="ja-JP" dirty="0">
                <a:ea typeface="ＭＳ ゴシック"/>
              </a:rPr>
              <a:t>. </a:t>
            </a:r>
            <a:r>
              <a:rPr lang="ja-JP" altLang="en-US" dirty="0">
                <a:ea typeface="ＭＳ ゴシック"/>
              </a:rPr>
              <a:t>将来のビジョン</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5" name="テキスト ボックス 4">
            <a:extLst>
              <a:ext uri="{FF2B5EF4-FFF2-40B4-BE49-F238E27FC236}">
                <a16:creationId xmlns:a16="http://schemas.microsoft.com/office/drawing/2014/main" xmlns="" id="{B27C779F-39F0-482A-8513-5D9ABFB3DA3B}"/>
              </a:ext>
            </a:extLst>
          </p:cNvPr>
          <p:cNvSpPr txBox="1"/>
          <p:nvPr/>
        </p:nvSpPr>
        <p:spPr>
          <a:xfrm>
            <a:off x="2873001" y="2341306"/>
            <a:ext cx="6445995" cy="1938992"/>
          </a:xfrm>
          <a:prstGeom prst="rect">
            <a:avLst/>
          </a:prstGeom>
          <a:noFill/>
        </p:spPr>
        <p:txBody>
          <a:bodyPr wrap="none" rtlCol="0">
            <a:spAutoFit/>
          </a:bodyPr>
          <a:lstStyle/>
          <a:p>
            <a:pPr algn="ctr"/>
            <a:r>
              <a:rPr kumimoji="1" lang="ja-JP" altLang="en-US" sz="5400" b="1" dirty="0"/>
              <a:t>大阪が</a:t>
            </a:r>
            <a:r>
              <a:rPr kumimoji="1" lang="ja-JP" altLang="en-US" sz="6600" b="1" dirty="0">
                <a:solidFill>
                  <a:srgbClr val="FFFF00"/>
                </a:solidFill>
              </a:rPr>
              <a:t>人的資源</a:t>
            </a:r>
            <a:r>
              <a:rPr kumimoji="1" lang="ja-JP" altLang="en-US" sz="5400" b="1" dirty="0"/>
              <a:t>で</a:t>
            </a:r>
            <a:endParaRPr kumimoji="1" lang="en-US" altLang="ja-JP" sz="5400" b="1" dirty="0"/>
          </a:p>
          <a:p>
            <a:pPr algn="ctr"/>
            <a:r>
              <a:rPr kumimoji="1" lang="ja-JP" altLang="en-US" sz="5400" b="1" dirty="0"/>
              <a:t>日本・アジアを牽引</a:t>
            </a:r>
          </a:p>
        </p:txBody>
      </p:sp>
      <p:sp>
        <p:nvSpPr>
          <p:cNvPr id="7" name="テキスト ボックス 6">
            <a:extLst>
              <a:ext uri="{FF2B5EF4-FFF2-40B4-BE49-F238E27FC236}">
                <a16:creationId xmlns:a16="http://schemas.microsoft.com/office/drawing/2014/main" xmlns="" id="{0A79539D-A646-49E6-B323-FA770363709D}"/>
              </a:ext>
            </a:extLst>
          </p:cNvPr>
          <p:cNvSpPr txBox="1"/>
          <p:nvPr/>
        </p:nvSpPr>
        <p:spPr>
          <a:xfrm>
            <a:off x="1447932" y="4929562"/>
            <a:ext cx="9296135" cy="1200329"/>
          </a:xfrm>
          <a:prstGeom prst="rect">
            <a:avLst/>
          </a:prstGeom>
          <a:noFill/>
        </p:spPr>
        <p:txBody>
          <a:bodyPr wrap="none" rtlCol="0">
            <a:spAutoFit/>
          </a:bodyPr>
          <a:lstStyle/>
          <a:p>
            <a:pPr algn="ctr"/>
            <a:r>
              <a:rPr kumimoji="1" lang="ja-JP" altLang="en-US" sz="7200" b="1" dirty="0">
                <a:solidFill>
                  <a:srgbClr val="FFFF00"/>
                </a:solidFill>
              </a:rPr>
              <a:t>副首都・大阪</a:t>
            </a:r>
            <a:r>
              <a:rPr kumimoji="1" lang="ja-JP" altLang="en-US" sz="6600" b="1" dirty="0"/>
              <a:t>の</a:t>
            </a:r>
            <a:r>
              <a:rPr kumimoji="1" lang="ja-JP" altLang="en-US" sz="7200" b="1" dirty="0">
                <a:solidFill>
                  <a:srgbClr val="FFFF00"/>
                </a:solidFill>
              </a:rPr>
              <a:t>実現</a:t>
            </a:r>
            <a:r>
              <a:rPr kumimoji="1" lang="ja-JP" altLang="en-US" sz="6600" b="1" dirty="0"/>
              <a:t>へ</a:t>
            </a:r>
          </a:p>
        </p:txBody>
      </p:sp>
    </p:spTree>
    <p:custDataLst>
      <p:tags r:id="rId1"/>
    </p:custDataLst>
    <p:extLst>
      <p:ext uri="{BB962C8B-B14F-4D97-AF65-F5344CB8AC3E}">
        <p14:creationId xmlns:p14="http://schemas.microsoft.com/office/powerpoint/2010/main" val="33730335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５</a:t>
            </a:r>
            <a:r>
              <a:rPr lang="en-US" altLang="ja-JP" dirty="0">
                <a:ea typeface="ＭＳ ゴシック"/>
              </a:rPr>
              <a:t>. </a:t>
            </a:r>
            <a:r>
              <a:rPr lang="ja-JP" altLang="en-US" dirty="0">
                <a:ea typeface="ＭＳ ゴシック"/>
              </a:rPr>
              <a:t>エピローグ</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5" name="テキスト ボックス 4">
            <a:extLst>
              <a:ext uri="{FF2B5EF4-FFF2-40B4-BE49-F238E27FC236}">
                <a16:creationId xmlns:a16="http://schemas.microsoft.com/office/drawing/2014/main" xmlns="" id="{74A2F053-6A67-43F9-B7B5-7F061ED688BC}"/>
              </a:ext>
            </a:extLst>
          </p:cNvPr>
          <p:cNvSpPr txBox="1"/>
          <p:nvPr/>
        </p:nvSpPr>
        <p:spPr>
          <a:xfrm>
            <a:off x="334647" y="3429000"/>
            <a:ext cx="11522706" cy="1323439"/>
          </a:xfrm>
          <a:prstGeom prst="rect">
            <a:avLst/>
          </a:prstGeom>
          <a:noFill/>
        </p:spPr>
        <p:txBody>
          <a:bodyPr wrap="none" rtlCol="0">
            <a:spAutoFit/>
          </a:bodyPr>
          <a:lstStyle/>
          <a:p>
            <a:pPr algn="ctr"/>
            <a:r>
              <a:rPr kumimoji="1" lang="ja-JP" altLang="en-US" sz="8000" b="1" dirty="0"/>
              <a:t>「ピンチをチャンスに」</a:t>
            </a:r>
          </a:p>
        </p:txBody>
      </p:sp>
    </p:spTree>
    <p:custDataLst>
      <p:tags r:id="rId1"/>
    </p:custDataLst>
    <p:extLst>
      <p:ext uri="{BB962C8B-B14F-4D97-AF65-F5344CB8AC3E}">
        <p14:creationId xmlns:p14="http://schemas.microsoft.com/office/powerpoint/2010/main" val="317552565"/>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91919E56-817A-4365-8FCB-F7BC7184B2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xmlns="" id="{3CD9C1C2-DCE1-4DA7-AA7A-5957AEF3B7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54864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xmlns="" id="{B1316C32-199C-4DF3-B82A-5D0E2AF6B122}"/>
              </a:ext>
            </a:extLst>
          </p:cNvPr>
          <p:cNvSpPr>
            <a:spLocks noGrp="1"/>
          </p:cNvSpPr>
          <p:nvPr>
            <p:ph type="ctrTitle"/>
          </p:nvPr>
        </p:nvSpPr>
        <p:spPr>
          <a:xfrm>
            <a:off x="-58061" y="768719"/>
            <a:ext cx="12656457" cy="1739347"/>
          </a:xfrm>
        </p:spPr>
        <p:txBody>
          <a:bodyPr>
            <a:normAutofit/>
          </a:bodyPr>
          <a:lstStyle/>
          <a:p>
            <a:r>
              <a:rPr lang="ja-JP" altLang="en-US" b="1" spc="0" dirty="0">
                <a:ea typeface="ＭＳ ゴシック"/>
              </a:rPr>
              <a:t>新たな教育から 副首都・大阪へ！</a:t>
            </a:r>
            <a:endParaRPr lang="ja-JP" altLang="en-US" b="1" spc="0" dirty="0"/>
          </a:p>
        </p:txBody>
      </p:sp>
      <p:pic>
        <p:nvPicPr>
          <p:cNvPr id="4" name="図 3" descr="会議室に集まる人々&#10;&#10;自動的に生成された説明">
            <a:extLst>
              <a:ext uri="{FF2B5EF4-FFF2-40B4-BE49-F238E27FC236}">
                <a16:creationId xmlns:a16="http://schemas.microsoft.com/office/drawing/2014/main" xmlns="" id="{A94E0366-5670-43F1-B282-45DD19BEAD68}"/>
              </a:ext>
            </a:extLst>
          </p:cNvPr>
          <p:cNvPicPr>
            <a:picLocks noChangeAspect="1"/>
          </p:cNvPicPr>
          <p:nvPr/>
        </p:nvPicPr>
        <p:blipFill rotWithShape="1">
          <a:blip r:embed="rId4">
            <a:extLst>
              <a:ext uri="{28A0092B-C50C-407E-A947-70E740481C1C}">
                <a14:useLocalDpi xmlns:a14="http://schemas.microsoft.com/office/drawing/2010/main" val="0"/>
              </a:ext>
            </a:extLst>
          </a:blip>
          <a:srcRect l="4827" t="30924" b="23724"/>
          <a:stretch/>
        </p:blipFill>
        <p:spPr>
          <a:xfrm>
            <a:off x="0" y="2377440"/>
            <a:ext cx="12192000" cy="4480560"/>
          </a:xfrm>
          <a:prstGeom prst="rect">
            <a:avLst/>
          </a:prstGeom>
        </p:spPr>
      </p:pic>
    </p:spTree>
    <p:extLst>
      <p:ext uri="{BB962C8B-B14F-4D97-AF65-F5344CB8AC3E}">
        <p14:creationId xmlns:p14="http://schemas.microsoft.com/office/powerpoint/2010/main" val="195430484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0194E77-CE23-41A5-A27A-973023474DEA}"/>
              </a:ext>
            </a:extLst>
          </p:cNvPr>
          <p:cNvSpPr>
            <a:spLocks noGrp="1"/>
          </p:cNvSpPr>
          <p:nvPr>
            <p:ph type="title"/>
          </p:nvPr>
        </p:nvSpPr>
        <p:spPr/>
        <p:txBody>
          <a:bodyPr/>
          <a:lstStyle/>
          <a:p>
            <a:r>
              <a:rPr lang="ja-JP" altLang="en-US" dirty="0">
                <a:ea typeface="ＭＳ ゴシック"/>
              </a:rPr>
              <a:t>目次</a:t>
            </a:r>
          </a:p>
        </p:txBody>
      </p:sp>
      <p:sp>
        <p:nvSpPr>
          <p:cNvPr id="3" name="テキスト ボックス 2">
            <a:extLst>
              <a:ext uri="{FF2B5EF4-FFF2-40B4-BE49-F238E27FC236}">
                <a16:creationId xmlns:a16="http://schemas.microsoft.com/office/drawing/2014/main" xmlns="" id="{E58F4153-1432-4516-8A56-0B09FD732CAA}"/>
              </a:ext>
            </a:extLst>
          </p:cNvPr>
          <p:cNvSpPr txBox="1"/>
          <p:nvPr/>
        </p:nvSpPr>
        <p:spPr>
          <a:xfrm>
            <a:off x="2418393" y="2243271"/>
            <a:ext cx="8015743" cy="3785652"/>
          </a:xfrm>
          <a:prstGeom prst="rect">
            <a:avLst/>
          </a:prstGeom>
          <a:noFill/>
        </p:spPr>
        <p:txBody>
          <a:bodyPr wrap="square" rtlCol="0">
            <a:spAutoFit/>
          </a:bodyPr>
          <a:lstStyle/>
          <a:p>
            <a:r>
              <a:rPr kumimoji="1" lang="ja-JP" altLang="en-US" sz="4800" dirty="0"/>
              <a:t>１</a:t>
            </a:r>
            <a:r>
              <a:rPr kumimoji="1" lang="en-US" altLang="ja-JP" sz="4800" dirty="0"/>
              <a:t>.</a:t>
            </a:r>
            <a:r>
              <a:rPr kumimoji="1" lang="ja-JP" altLang="en-US" sz="4800" dirty="0"/>
              <a:t> 提案</a:t>
            </a:r>
            <a:endParaRPr kumimoji="1" lang="en-US" altLang="ja-JP" sz="4800" dirty="0"/>
          </a:p>
          <a:p>
            <a:r>
              <a:rPr kumimoji="1" lang="ja-JP" altLang="en-US" sz="4800" dirty="0"/>
              <a:t>２</a:t>
            </a:r>
            <a:r>
              <a:rPr kumimoji="1" lang="en-US" altLang="ja-JP" sz="4800" dirty="0"/>
              <a:t>.</a:t>
            </a:r>
            <a:r>
              <a:rPr kumimoji="1" lang="ja-JP" altLang="en-US" sz="4800" dirty="0"/>
              <a:t> 大阪の現状と課題</a:t>
            </a:r>
            <a:endParaRPr kumimoji="1" lang="en-US" altLang="ja-JP" sz="4800" dirty="0"/>
          </a:p>
          <a:p>
            <a:r>
              <a:rPr kumimoji="1" lang="ja-JP" altLang="en-US" sz="4800" dirty="0"/>
              <a:t>３</a:t>
            </a:r>
            <a:r>
              <a:rPr kumimoji="1" lang="en-US" altLang="ja-JP" sz="4800" dirty="0"/>
              <a:t>.</a:t>
            </a:r>
            <a:r>
              <a:rPr kumimoji="1" lang="ja-JP" altLang="en-US" sz="4800" dirty="0"/>
              <a:t> ５つの目標</a:t>
            </a:r>
            <a:endParaRPr kumimoji="1" lang="en-US" altLang="ja-JP" sz="4800" dirty="0"/>
          </a:p>
          <a:p>
            <a:r>
              <a:rPr kumimoji="1" lang="ja-JP" altLang="en-US" sz="4800" dirty="0"/>
              <a:t>４</a:t>
            </a:r>
            <a:r>
              <a:rPr kumimoji="1" lang="en-US" altLang="ja-JP" sz="4800" dirty="0"/>
              <a:t>.</a:t>
            </a:r>
            <a:r>
              <a:rPr kumimoji="1" lang="ja-JP" altLang="en-US" sz="4800" dirty="0"/>
              <a:t> 将来のビジョン</a:t>
            </a:r>
            <a:endParaRPr kumimoji="1" lang="en-US" altLang="ja-JP" sz="4800" dirty="0"/>
          </a:p>
          <a:p>
            <a:r>
              <a:rPr kumimoji="1" lang="ja-JP" altLang="en-US" sz="4800" dirty="0"/>
              <a:t>５</a:t>
            </a:r>
            <a:r>
              <a:rPr kumimoji="1" lang="en-US" altLang="ja-JP" sz="4800" dirty="0"/>
              <a:t>.</a:t>
            </a:r>
            <a:r>
              <a:rPr kumimoji="1" lang="ja-JP" altLang="en-US" sz="4800" dirty="0"/>
              <a:t> エピローグ</a:t>
            </a:r>
          </a:p>
        </p:txBody>
      </p:sp>
      <p:pic>
        <p:nvPicPr>
          <p:cNvPr id="5" name="図 4" descr="挿絵 が含まれている画像&#10;&#10;自動的に生成された説明">
            <a:extLst>
              <a:ext uri="{FF2B5EF4-FFF2-40B4-BE49-F238E27FC236}">
                <a16:creationId xmlns:a16="http://schemas.microsoft.com/office/drawing/2014/main" xmlns="" id="{BDE2A43E-23DB-46C2-9FD5-53DF56C08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Tree>
    <p:extLst>
      <p:ext uri="{BB962C8B-B14F-4D97-AF65-F5344CB8AC3E}">
        <p14:creationId xmlns:p14="http://schemas.microsoft.com/office/powerpoint/2010/main" val="351927455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１</a:t>
            </a:r>
            <a:r>
              <a:rPr lang="en-US" altLang="ja-JP" dirty="0">
                <a:ea typeface="ＭＳ ゴシック"/>
              </a:rPr>
              <a:t>. </a:t>
            </a:r>
            <a:r>
              <a:rPr lang="ja-JP" altLang="en-US" dirty="0">
                <a:ea typeface="ＭＳ ゴシック"/>
              </a:rPr>
              <a:t>提案</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2" name="テキスト ボックス 1">
            <a:extLst>
              <a:ext uri="{FF2B5EF4-FFF2-40B4-BE49-F238E27FC236}">
                <a16:creationId xmlns:a16="http://schemas.microsoft.com/office/drawing/2014/main" xmlns="" id="{6A451B26-129D-49BD-A9AA-EFC4458B8B3E}"/>
              </a:ext>
            </a:extLst>
          </p:cNvPr>
          <p:cNvSpPr txBox="1"/>
          <p:nvPr/>
        </p:nvSpPr>
        <p:spPr>
          <a:xfrm>
            <a:off x="329136" y="2512872"/>
            <a:ext cx="11533728" cy="3709809"/>
          </a:xfrm>
          <a:prstGeom prst="snip2DiagRect">
            <a:avLst/>
          </a:prstGeom>
          <a:solidFill>
            <a:schemeClr val="bg2">
              <a:lumMod val="75000"/>
            </a:schemeClr>
          </a:solidFill>
          <a:ln w="38100">
            <a:solidFill>
              <a:schemeClr val="tx1"/>
            </a:solidFill>
          </a:ln>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kumimoji="1" lang="ja-JP" altLang="en-US" sz="8800" b="1" spc="-1000" dirty="0">
                <a:solidFill>
                  <a:srgbClr val="FFFF00"/>
                </a:solidFill>
              </a:rPr>
              <a:t>ＩＥＧｓ</a:t>
            </a:r>
            <a:endParaRPr kumimoji="1" lang="en-US" altLang="ja-JP" sz="8800" b="1" spc="-1000" dirty="0">
              <a:solidFill>
                <a:srgbClr val="FFFF00"/>
              </a:solidFill>
            </a:endParaRPr>
          </a:p>
          <a:p>
            <a:pPr algn="ctr"/>
            <a:r>
              <a:rPr kumimoji="1" lang="ja-JP" altLang="en-US" sz="6000" b="1" dirty="0">
                <a:solidFill>
                  <a:srgbClr val="FFFF00"/>
                </a:solidFill>
              </a:rPr>
              <a:t>「新時代の国際的な教育目標」</a:t>
            </a:r>
            <a:endParaRPr kumimoji="1" lang="en-US" altLang="ja-JP" sz="6000" b="1" dirty="0">
              <a:solidFill>
                <a:srgbClr val="FFFF00"/>
              </a:solidFill>
            </a:endParaRPr>
          </a:p>
          <a:p>
            <a:pPr algn="ctr"/>
            <a:r>
              <a:rPr kumimoji="1" lang="ja-JP" altLang="en-US" sz="4800" b="1" dirty="0">
                <a:solidFill>
                  <a:srgbClr val="FFFF00"/>
                </a:solidFill>
              </a:rPr>
              <a:t>（</a:t>
            </a:r>
            <a:r>
              <a:rPr kumimoji="1" lang="en-US" altLang="ja-JP" sz="4800" b="1" spc="-1500" dirty="0" err="1">
                <a:solidFill>
                  <a:srgbClr val="FFFF00"/>
                </a:solidFill>
              </a:rPr>
              <a:t>Ⅰ</a:t>
            </a:r>
            <a:r>
              <a:rPr kumimoji="1" lang="en-US" altLang="ja-JP" sz="4800" b="1" dirty="0" err="1">
                <a:solidFill>
                  <a:srgbClr val="FFFF00"/>
                </a:solidFill>
              </a:rPr>
              <a:t>nternational</a:t>
            </a:r>
            <a:r>
              <a:rPr kumimoji="1" lang="ja-JP" altLang="en-US" sz="4800" b="1" dirty="0">
                <a:solidFill>
                  <a:srgbClr val="FFFF00"/>
                </a:solidFill>
              </a:rPr>
              <a:t> </a:t>
            </a:r>
            <a:r>
              <a:rPr kumimoji="1" lang="ja-JP" altLang="en-US" sz="4800" b="1" spc="-500" dirty="0">
                <a:solidFill>
                  <a:srgbClr val="FFFF00"/>
                </a:solidFill>
              </a:rPr>
              <a:t>Ｅ</a:t>
            </a:r>
            <a:r>
              <a:rPr kumimoji="1" lang="en-US" altLang="ja-JP" sz="4800" b="1" dirty="0" err="1">
                <a:solidFill>
                  <a:srgbClr val="FFFF00"/>
                </a:solidFill>
              </a:rPr>
              <a:t>ducational</a:t>
            </a:r>
            <a:r>
              <a:rPr kumimoji="1" lang="ja-JP" altLang="en-US" sz="4800" b="1" dirty="0">
                <a:solidFill>
                  <a:srgbClr val="FFFF00"/>
                </a:solidFill>
              </a:rPr>
              <a:t> </a:t>
            </a:r>
            <a:r>
              <a:rPr kumimoji="1" lang="ja-JP" altLang="en-US" sz="4800" b="1" spc="-300" dirty="0">
                <a:solidFill>
                  <a:srgbClr val="FFFF00"/>
                </a:solidFill>
              </a:rPr>
              <a:t>Ｇ</a:t>
            </a:r>
            <a:r>
              <a:rPr kumimoji="1" lang="en-US" altLang="ja-JP" sz="4800" b="1" dirty="0" err="1">
                <a:solidFill>
                  <a:srgbClr val="FFFF00"/>
                </a:solidFill>
              </a:rPr>
              <a:t>oals</a:t>
            </a:r>
            <a:r>
              <a:rPr kumimoji="1" lang="ja-JP" altLang="en-US" sz="4800" b="1" dirty="0">
                <a:solidFill>
                  <a:srgbClr val="FFFF00"/>
                </a:solidFill>
              </a:rPr>
              <a:t>）</a:t>
            </a:r>
            <a:endParaRPr kumimoji="1" lang="en-US" altLang="ja-JP" sz="4800" b="1" dirty="0">
              <a:solidFill>
                <a:srgbClr val="FFFF00"/>
              </a:solidFill>
            </a:endParaRPr>
          </a:p>
        </p:txBody>
      </p:sp>
    </p:spTree>
    <p:custDataLst>
      <p:tags r:id="rId1"/>
    </p:custDataLst>
    <p:extLst>
      <p:ext uri="{BB962C8B-B14F-4D97-AF65-F5344CB8AC3E}">
        <p14:creationId xmlns:p14="http://schemas.microsoft.com/office/powerpoint/2010/main" val="91760822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２</a:t>
            </a:r>
            <a:r>
              <a:rPr lang="en-US" altLang="ja-JP" dirty="0">
                <a:ea typeface="ＭＳ ゴシック"/>
              </a:rPr>
              <a:t>. </a:t>
            </a:r>
            <a:r>
              <a:rPr lang="ja-JP" altLang="en-US" dirty="0">
                <a:ea typeface="ＭＳ ゴシック"/>
              </a:rPr>
              <a:t>大阪の現状と課題</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5" name="テキスト ボックス 4">
            <a:extLst>
              <a:ext uri="{FF2B5EF4-FFF2-40B4-BE49-F238E27FC236}">
                <a16:creationId xmlns:a16="http://schemas.microsoft.com/office/drawing/2014/main" xmlns="" id="{78BC4180-4845-4AE4-9377-2A3E9A084F6B}"/>
              </a:ext>
            </a:extLst>
          </p:cNvPr>
          <p:cNvSpPr txBox="1"/>
          <p:nvPr/>
        </p:nvSpPr>
        <p:spPr>
          <a:xfrm>
            <a:off x="609600" y="2040834"/>
            <a:ext cx="4698722" cy="584775"/>
          </a:xfrm>
          <a:prstGeom prst="rect">
            <a:avLst/>
          </a:prstGeom>
          <a:noFill/>
        </p:spPr>
        <p:txBody>
          <a:bodyPr wrap="none" rtlCol="0">
            <a:spAutoFit/>
          </a:bodyPr>
          <a:lstStyle/>
          <a:p>
            <a:r>
              <a:rPr kumimoji="1" lang="ja-JP" altLang="en-US" sz="3200" dirty="0"/>
              <a:t>①グローバルな人材育成</a:t>
            </a:r>
          </a:p>
        </p:txBody>
      </p:sp>
      <p:sp>
        <p:nvSpPr>
          <p:cNvPr id="2" name="テキスト ボックス 1">
            <a:extLst>
              <a:ext uri="{FF2B5EF4-FFF2-40B4-BE49-F238E27FC236}">
                <a16:creationId xmlns:a16="http://schemas.microsoft.com/office/drawing/2014/main" xmlns="" id="{CAA87DCF-F6DC-41A8-8008-F10D241AB927}"/>
              </a:ext>
            </a:extLst>
          </p:cNvPr>
          <p:cNvSpPr txBox="1"/>
          <p:nvPr/>
        </p:nvSpPr>
        <p:spPr>
          <a:xfrm>
            <a:off x="2760793" y="3236687"/>
            <a:ext cx="6670416" cy="2308324"/>
          </a:xfrm>
          <a:prstGeom prst="rect">
            <a:avLst/>
          </a:prstGeom>
          <a:noFill/>
        </p:spPr>
        <p:txBody>
          <a:bodyPr wrap="none" rtlCol="0">
            <a:spAutoFit/>
          </a:bodyPr>
          <a:lstStyle/>
          <a:p>
            <a:pPr algn="ctr"/>
            <a:r>
              <a:rPr kumimoji="1" lang="ja-JP" altLang="en-US" sz="7200" b="1" dirty="0">
                <a:solidFill>
                  <a:srgbClr val="FFFF00"/>
                </a:solidFill>
              </a:rPr>
              <a:t>求められる</a:t>
            </a:r>
            <a:endParaRPr kumimoji="1" lang="en-US" altLang="ja-JP" sz="7200" b="1" dirty="0">
              <a:solidFill>
                <a:srgbClr val="FFFF00"/>
              </a:solidFill>
            </a:endParaRPr>
          </a:p>
          <a:p>
            <a:pPr algn="ctr"/>
            <a:r>
              <a:rPr kumimoji="1" lang="ja-JP" altLang="en-US" sz="7200" b="1" dirty="0">
                <a:solidFill>
                  <a:srgbClr val="FFFF00"/>
                </a:solidFill>
              </a:rPr>
              <a:t>異文化への理解</a:t>
            </a:r>
          </a:p>
        </p:txBody>
      </p:sp>
    </p:spTree>
    <p:custDataLst>
      <p:tags r:id="rId1"/>
    </p:custDataLst>
    <p:extLst>
      <p:ext uri="{BB962C8B-B14F-4D97-AF65-F5344CB8AC3E}">
        <p14:creationId xmlns:p14="http://schemas.microsoft.com/office/powerpoint/2010/main" val="285098521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２</a:t>
            </a:r>
            <a:r>
              <a:rPr lang="en-US" altLang="ja-JP" dirty="0">
                <a:ea typeface="ＭＳ ゴシック"/>
              </a:rPr>
              <a:t>. </a:t>
            </a:r>
            <a:r>
              <a:rPr lang="ja-JP" altLang="en-US" dirty="0">
                <a:ea typeface="ＭＳ ゴシック"/>
              </a:rPr>
              <a:t>大阪の現状と課題</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9" name="テキスト ボックス 8">
            <a:extLst>
              <a:ext uri="{FF2B5EF4-FFF2-40B4-BE49-F238E27FC236}">
                <a16:creationId xmlns:a16="http://schemas.microsoft.com/office/drawing/2014/main" xmlns="" id="{EA668D66-126B-45E4-8C81-19EC5A91D81B}"/>
              </a:ext>
            </a:extLst>
          </p:cNvPr>
          <p:cNvSpPr txBox="1"/>
          <p:nvPr/>
        </p:nvSpPr>
        <p:spPr>
          <a:xfrm>
            <a:off x="609600" y="2040834"/>
            <a:ext cx="4698722" cy="584775"/>
          </a:xfrm>
          <a:prstGeom prst="rect">
            <a:avLst/>
          </a:prstGeom>
          <a:noFill/>
        </p:spPr>
        <p:txBody>
          <a:bodyPr wrap="none" rtlCol="0">
            <a:spAutoFit/>
          </a:bodyPr>
          <a:lstStyle/>
          <a:p>
            <a:r>
              <a:rPr kumimoji="1" lang="ja-JP" altLang="en-US" sz="3200" dirty="0"/>
              <a:t>①グローバルな人材育成</a:t>
            </a:r>
          </a:p>
        </p:txBody>
      </p:sp>
      <p:sp>
        <p:nvSpPr>
          <p:cNvPr id="11" name="テキスト ボックス 10">
            <a:extLst>
              <a:ext uri="{FF2B5EF4-FFF2-40B4-BE49-F238E27FC236}">
                <a16:creationId xmlns:a16="http://schemas.microsoft.com/office/drawing/2014/main" xmlns="" id="{4812A5C9-28A7-446C-8151-317C857B2317}"/>
              </a:ext>
            </a:extLst>
          </p:cNvPr>
          <p:cNvSpPr txBox="1"/>
          <p:nvPr/>
        </p:nvSpPr>
        <p:spPr>
          <a:xfrm>
            <a:off x="5581436" y="1979278"/>
            <a:ext cx="6359434" cy="707886"/>
          </a:xfrm>
          <a:prstGeom prst="rect">
            <a:avLst/>
          </a:prstGeom>
          <a:noFill/>
        </p:spPr>
        <p:txBody>
          <a:bodyPr wrap="none" rtlCol="0">
            <a:spAutoFit/>
          </a:bodyPr>
          <a:lstStyle/>
          <a:p>
            <a:pPr algn="ctr"/>
            <a:r>
              <a:rPr kumimoji="1" lang="ja-JP" altLang="en-US" sz="4000" b="1" dirty="0">
                <a:solidFill>
                  <a:srgbClr val="FFFF00"/>
                </a:solidFill>
              </a:rPr>
              <a:t>求められる異文化への理解</a:t>
            </a:r>
          </a:p>
        </p:txBody>
      </p:sp>
      <p:sp>
        <p:nvSpPr>
          <p:cNvPr id="3" name="四角形: 1 つの角を丸める 2">
            <a:extLst>
              <a:ext uri="{FF2B5EF4-FFF2-40B4-BE49-F238E27FC236}">
                <a16:creationId xmlns:a16="http://schemas.microsoft.com/office/drawing/2014/main" xmlns="" id="{D7A57750-CA15-480C-91E9-A5359E7220D5}"/>
              </a:ext>
            </a:extLst>
          </p:cNvPr>
          <p:cNvSpPr/>
          <p:nvPr/>
        </p:nvSpPr>
        <p:spPr>
          <a:xfrm>
            <a:off x="655458" y="3075626"/>
            <a:ext cx="10881084" cy="3508467"/>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ysClr val="windowText" lastClr="000000"/>
                </a:solidFill>
                <a:latin typeface="+mj-ea"/>
                <a:ea typeface="+mj-ea"/>
              </a:rPr>
              <a:t>文部科学省「グローバル人材の育成について」より</a:t>
            </a:r>
            <a:endParaRPr lang="en-US" altLang="ja-JP" sz="2800" b="1" dirty="0">
              <a:solidFill>
                <a:sysClr val="windowText" lastClr="000000"/>
              </a:solidFill>
              <a:latin typeface="+mj-ea"/>
              <a:ea typeface="+mj-ea"/>
            </a:endParaRPr>
          </a:p>
          <a:p>
            <a:pPr algn="ctr"/>
            <a:endParaRPr lang="en-US" altLang="ja-JP" dirty="0">
              <a:solidFill>
                <a:sysClr val="windowText" lastClr="000000"/>
              </a:solidFill>
              <a:latin typeface="+mj-ea"/>
              <a:ea typeface="+mj-ea"/>
            </a:endParaRPr>
          </a:p>
          <a:p>
            <a:r>
              <a:rPr lang="ja-JP" altLang="en-US" sz="2400" b="1" dirty="0">
                <a:solidFill>
                  <a:sysClr val="windowText" lastClr="000000"/>
                </a:solidFill>
                <a:latin typeface="+mj-ea"/>
                <a:ea typeface="+mj-ea"/>
              </a:rPr>
              <a:t>　グローバル人材の定義</a:t>
            </a:r>
            <a:endParaRPr lang="en-US" altLang="ja-JP" sz="2400" b="1" dirty="0">
              <a:solidFill>
                <a:sysClr val="windowText" lastClr="000000"/>
              </a:solidFill>
              <a:latin typeface="+mj-ea"/>
              <a:ea typeface="+mj-ea"/>
            </a:endParaRPr>
          </a:p>
          <a:p>
            <a:endParaRPr lang="en-US" altLang="ja-JP" dirty="0">
              <a:solidFill>
                <a:sysClr val="windowText" lastClr="000000"/>
              </a:solidFill>
              <a:latin typeface="+mj-ea"/>
              <a:ea typeface="+mj-ea"/>
            </a:endParaRPr>
          </a:p>
          <a:p>
            <a:r>
              <a:rPr lang="ja-JP" altLang="en-US" sz="2400" dirty="0">
                <a:solidFill>
                  <a:sysClr val="windowText" lastClr="000000"/>
                </a:solidFill>
                <a:latin typeface="+mj-ea"/>
                <a:ea typeface="+mj-ea"/>
              </a:rPr>
              <a:t>　○ 「グローバル人材」の概念を整理すると、概ね、以下のような要素。</a:t>
            </a:r>
            <a:endParaRPr lang="en-US" altLang="ja-JP" sz="2400" dirty="0">
              <a:solidFill>
                <a:sysClr val="windowText" lastClr="000000"/>
              </a:solidFill>
              <a:latin typeface="+mj-ea"/>
              <a:ea typeface="+mj-ea"/>
            </a:endParaRPr>
          </a:p>
          <a:p>
            <a:endParaRPr lang="ja-JP" altLang="en-US" sz="800" dirty="0">
              <a:solidFill>
                <a:sysClr val="windowText" lastClr="000000"/>
              </a:solidFill>
              <a:latin typeface="+mj-ea"/>
              <a:ea typeface="+mj-ea"/>
            </a:endParaRPr>
          </a:p>
          <a:p>
            <a:pPr lvl="2"/>
            <a:r>
              <a:rPr lang="ja-JP" altLang="en-US" sz="2400" dirty="0">
                <a:solidFill>
                  <a:sysClr val="windowText" lastClr="000000"/>
                </a:solidFill>
                <a:latin typeface="+mj-ea"/>
                <a:ea typeface="+mj-ea"/>
              </a:rPr>
              <a:t>要素</a:t>
            </a:r>
            <a:r>
              <a:rPr lang="en-US" altLang="ja-JP" sz="2400" dirty="0">
                <a:solidFill>
                  <a:sysClr val="windowText" lastClr="000000"/>
                </a:solidFill>
                <a:latin typeface="+mj-ea"/>
                <a:ea typeface="+mj-ea"/>
              </a:rPr>
              <a:t>Ⅰ</a:t>
            </a:r>
            <a:r>
              <a:rPr lang="ja-JP" altLang="en-US" sz="2400" dirty="0">
                <a:solidFill>
                  <a:sysClr val="windowText" lastClr="000000"/>
                </a:solidFill>
                <a:latin typeface="+mj-ea"/>
                <a:ea typeface="+mj-ea"/>
              </a:rPr>
              <a:t>： 語学力・コミュニケーション能力</a:t>
            </a:r>
          </a:p>
          <a:p>
            <a:pPr lvl="2"/>
            <a:r>
              <a:rPr lang="ja-JP" altLang="en-US" sz="2400" dirty="0">
                <a:solidFill>
                  <a:sysClr val="windowText" lastClr="000000"/>
                </a:solidFill>
                <a:latin typeface="+mj-ea"/>
                <a:ea typeface="+mj-ea"/>
              </a:rPr>
              <a:t>要素</a:t>
            </a:r>
            <a:r>
              <a:rPr lang="en-US" altLang="ja-JP" sz="2400" dirty="0">
                <a:solidFill>
                  <a:sysClr val="windowText" lastClr="000000"/>
                </a:solidFill>
                <a:latin typeface="+mj-ea"/>
                <a:ea typeface="+mj-ea"/>
              </a:rPr>
              <a:t>Ⅱ</a:t>
            </a:r>
            <a:r>
              <a:rPr lang="ja-JP" altLang="en-US" sz="2400" dirty="0">
                <a:solidFill>
                  <a:sysClr val="windowText" lastClr="000000"/>
                </a:solidFill>
                <a:latin typeface="+mj-ea"/>
                <a:ea typeface="+mj-ea"/>
              </a:rPr>
              <a:t>： 主体性・積極性</a:t>
            </a:r>
          </a:p>
          <a:p>
            <a:pPr lvl="2"/>
            <a:r>
              <a:rPr lang="ja-JP" altLang="en-US" sz="2400" dirty="0">
                <a:solidFill>
                  <a:sysClr val="windowText" lastClr="000000"/>
                </a:solidFill>
                <a:latin typeface="+mj-ea"/>
                <a:ea typeface="+mj-ea"/>
              </a:rPr>
              <a:t>要素</a:t>
            </a:r>
            <a:r>
              <a:rPr lang="en-US" altLang="ja-JP" sz="2400" dirty="0">
                <a:solidFill>
                  <a:sysClr val="windowText" lastClr="000000"/>
                </a:solidFill>
                <a:latin typeface="+mj-ea"/>
                <a:ea typeface="+mj-ea"/>
              </a:rPr>
              <a:t>Ⅲ</a:t>
            </a:r>
            <a:r>
              <a:rPr lang="ja-JP" altLang="en-US" sz="2400" dirty="0">
                <a:solidFill>
                  <a:sysClr val="windowText" lastClr="000000"/>
                </a:solidFill>
                <a:latin typeface="+mj-ea"/>
                <a:ea typeface="+mj-ea"/>
              </a:rPr>
              <a:t>： </a:t>
            </a:r>
            <a:r>
              <a:rPr lang="ja-JP" altLang="en-US" sz="2800" b="1" dirty="0">
                <a:solidFill>
                  <a:srgbClr val="FF0000"/>
                </a:solidFill>
                <a:latin typeface="+mj-ea"/>
                <a:ea typeface="+mj-ea"/>
              </a:rPr>
              <a:t>異文化に対する理解</a:t>
            </a:r>
            <a:r>
              <a:rPr lang="ja-JP" altLang="en-US" sz="2400" dirty="0">
                <a:solidFill>
                  <a:sysClr val="windowText" lastClr="000000"/>
                </a:solidFill>
                <a:latin typeface="+mj-ea"/>
                <a:ea typeface="+mj-ea"/>
              </a:rPr>
              <a:t>と</a:t>
            </a:r>
            <a:r>
              <a:rPr lang="ja-JP" altLang="en-US" sz="2800" b="1" dirty="0">
                <a:solidFill>
                  <a:srgbClr val="FF0000"/>
                </a:solidFill>
                <a:latin typeface="+mj-ea"/>
                <a:ea typeface="+mj-ea"/>
              </a:rPr>
              <a:t>母国のアイデンティティー</a:t>
            </a:r>
            <a:endParaRPr kumimoji="1" lang="ja-JP" altLang="en-US" sz="2400" b="1" dirty="0">
              <a:solidFill>
                <a:srgbClr val="FF0000"/>
              </a:solidFill>
              <a:latin typeface="+mj-ea"/>
              <a:ea typeface="+mj-ea"/>
            </a:endParaRPr>
          </a:p>
        </p:txBody>
      </p:sp>
    </p:spTree>
    <p:custDataLst>
      <p:tags r:id="rId1"/>
    </p:custDataLst>
    <p:extLst>
      <p:ext uri="{BB962C8B-B14F-4D97-AF65-F5344CB8AC3E}">
        <p14:creationId xmlns:p14="http://schemas.microsoft.com/office/powerpoint/2010/main" val="277943992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２</a:t>
            </a:r>
            <a:r>
              <a:rPr lang="en-US" altLang="ja-JP" dirty="0">
                <a:ea typeface="ＭＳ ゴシック"/>
              </a:rPr>
              <a:t>. </a:t>
            </a:r>
            <a:r>
              <a:rPr lang="ja-JP" altLang="en-US" dirty="0">
                <a:ea typeface="ＭＳ ゴシック"/>
              </a:rPr>
              <a:t>大阪の現状と課題</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5" name="テキスト ボックス 4">
            <a:extLst>
              <a:ext uri="{FF2B5EF4-FFF2-40B4-BE49-F238E27FC236}">
                <a16:creationId xmlns:a16="http://schemas.microsoft.com/office/drawing/2014/main" xmlns="" id="{78BC4180-4845-4AE4-9377-2A3E9A084F6B}"/>
              </a:ext>
            </a:extLst>
          </p:cNvPr>
          <p:cNvSpPr txBox="1"/>
          <p:nvPr/>
        </p:nvSpPr>
        <p:spPr>
          <a:xfrm>
            <a:off x="609600" y="2040834"/>
            <a:ext cx="5109091" cy="584775"/>
          </a:xfrm>
          <a:prstGeom prst="rect">
            <a:avLst/>
          </a:prstGeom>
          <a:noFill/>
        </p:spPr>
        <p:txBody>
          <a:bodyPr wrap="none" rtlCol="0">
            <a:spAutoFit/>
          </a:bodyPr>
          <a:lstStyle/>
          <a:p>
            <a:r>
              <a:rPr kumimoji="1" lang="ja-JP" altLang="en-US" sz="3200" dirty="0"/>
              <a:t>②成長している都市と大阪</a:t>
            </a:r>
          </a:p>
        </p:txBody>
      </p:sp>
      <p:sp>
        <p:nvSpPr>
          <p:cNvPr id="7" name="テキスト ボックス 6">
            <a:extLst>
              <a:ext uri="{FF2B5EF4-FFF2-40B4-BE49-F238E27FC236}">
                <a16:creationId xmlns:a16="http://schemas.microsoft.com/office/drawing/2014/main" xmlns="" id="{430041EB-9506-4F5F-93A1-04E0F1FFDE86}"/>
              </a:ext>
            </a:extLst>
          </p:cNvPr>
          <p:cNvSpPr txBox="1"/>
          <p:nvPr/>
        </p:nvSpPr>
        <p:spPr>
          <a:xfrm>
            <a:off x="2760791" y="3118048"/>
            <a:ext cx="6670416" cy="2308324"/>
          </a:xfrm>
          <a:prstGeom prst="rect">
            <a:avLst/>
          </a:prstGeom>
          <a:noFill/>
        </p:spPr>
        <p:txBody>
          <a:bodyPr wrap="none" rtlCol="0">
            <a:spAutoFit/>
          </a:bodyPr>
          <a:lstStyle/>
          <a:p>
            <a:pPr algn="ctr"/>
            <a:r>
              <a:rPr kumimoji="1" lang="ja-JP" altLang="en-US" sz="7200" b="1" dirty="0">
                <a:solidFill>
                  <a:srgbClr val="FFFF00"/>
                </a:solidFill>
              </a:rPr>
              <a:t>枯渇する</a:t>
            </a:r>
            <a:endParaRPr kumimoji="1" lang="en-US" altLang="ja-JP" sz="7200" b="1" dirty="0">
              <a:solidFill>
                <a:srgbClr val="FFFF00"/>
              </a:solidFill>
            </a:endParaRPr>
          </a:p>
          <a:p>
            <a:pPr algn="ctr"/>
            <a:r>
              <a:rPr kumimoji="1" lang="ja-JP" altLang="en-US" sz="7200" b="1" dirty="0">
                <a:solidFill>
                  <a:srgbClr val="FFFF00"/>
                </a:solidFill>
              </a:rPr>
              <a:t>グローバル人材</a:t>
            </a:r>
            <a:endParaRPr kumimoji="1" lang="en-US" altLang="ja-JP" sz="7200" b="1" dirty="0">
              <a:solidFill>
                <a:srgbClr val="FFFF00"/>
              </a:solidFill>
            </a:endParaRPr>
          </a:p>
        </p:txBody>
      </p:sp>
    </p:spTree>
    <p:custDataLst>
      <p:tags r:id="rId1"/>
    </p:custDataLst>
    <p:extLst>
      <p:ext uri="{BB962C8B-B14F-4D97-AF65-F5344CB8AC3E}">
        <p14:creationId xmlns:p14="http://schemas.microsoft.com/office/powerpoint/2010/main" val="390865321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92E70153-2FC2-4EAD-8987-5D6FB55917D2}"/>
              </a:ext>
            </a:extLst>
          </p:cNvPr>
          <p:cNvPicPr>
            <a:picLocks noChangeAspect="1"/>
          </p:cNvPicPr>
          <p:nvPr/>
        </p:nvPicPr>
        <p:blipFill>
          <a:blip r:embed="rId4"/>
          <a:stretch>
            <a:fillRect/>
          </a:stretch>
        </p:blipFill>
        <p:spPr>
          <a:xfrm>
            <a:off x="465256" y="3076299"/>
            <a:ext cx="5122539" cy="3070890"/>
          </a:xfrm>
          <a:prstGeom prst="rect">
            <a:avLst/>
          </a:prstGeom>
        </p:spPr>
      </p:pic>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２</a:t>
            </a:r>
            <a:r>
              <a:rPr lang="en-US" altLang="ja-JP" dirty="0">
                <a:ea typeface="ＭＳ ゴシック"/>
              </a:rPr>
              <a:t>. </a:t>
            </a:r>
            <a:r>
              <a:rPr lang="ja-JP" altLang="en-US" dirty="0">
                <a:ea typeface="ＭＳ ゴシック"/>
              </a:rPr>
              <a:t>大阪の現状と課題</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8" name="テキスト ボックス 7">
            <a:extLst>
              <a:ext uri="{FF2B5EF4-FFF2-40B4-BE49-F238E27FC236}">
                <a16:creationId xmlns:a16="http://schemas.microsoft.com/office/drawing/2014/main" xmlns="" id="{D3725536-9103-4891-A0EE-D3D2139CB27E}"/>
              </a:ext>
            </a:extLst>
          </p:cNvPr>
          <p:cNvSpPr txBox="1"/>
          <p:nvPr/>
        </p:nvSpPr>
        <p:spPr>
          <a:xfrm>
            <a:off x="609600" y="2040834"/>
            <a:ext cx="5109091" cy="584775"/>
          </a:xfrm>
          <a:prstGeom prst="rect">
            <a:avLst/>
          </a:prstGeom>
          <a:noFill/>
        </p:spPr>
        <p:txBody>
          <a:bodyPr wrap="none" rtlCol="0">
            <a:spAutoFit/>
          </a:bodyPr>
          <a:lstStyle/>
          <a:p>
            <a:r>
              <a:rPr kumimoji="1" lang="ja-JP" altLang="en-US" sz="3200" dirty="0"/>
              <a:t>②成長している都市と大阪</a:t>
            </a:r>
          </a:p>
        </p:txBody>
      </p:sp>
      <p:sp>
        <p:nvSpPr>
          <p:cNvPr id="9" name="テキスト ボックス 8">
            <a:extLst>
              <a:ext uri="{FF2B5EF4-FFF2-40B4-BE49-F238E27FC236}">
                <a16:creationId xmlns:a16="http://schemas.microsoft.com/office/drawing/2014/main" xmlns="" id="{BDC98FDC-03D2-42DB-931E-1055F5C7AF41}"/>
              </a:ext>
            </a:extLst>
          </p:cNvPr>
          <p:cNvSpPr txBox="1"/>
          <p:nvPr/>
        </p:nvSpPr>
        <p:spPr>
          <a:xfrm>
            <a:off x="6073399" y="1984039"/>
            <a:ext cx="5844869" cy="707886"/>
          </a:xfrm>
          <a:prstGeom prst="rect">
            <a:avLst/>
          </a:prstGeom>
          <a:noFill/>
        </p:spPr>
        <p:txBody>
          <a:bodyPr wrap="none" rtlCol="0">
            <a:spAutoFit/>
          </a:bodyPr>
          <a:lstStyle/>
          <a:p>
            <a:pPr algn="ctr"/>
            <a:r>
              <a:rPr kumimoji="1" lang="ja-JP" altLang="en-US" sz="4000" b="1" dirty="0">
                <a:solidFill>
                  <a:srgbClr val="FFFF00"/>
                </a:solidFill>
              </a:rPr>
              <a:t>枯渇するグローバル人材</a:t>
            </a:r>
            <a:endParaRPr kumimoji="1" lang="en-US" altLang="ja-JP" sz="4000" b="1" dirty="0">
              <a:solidFill>
                <a:srgbClr val="FFFF00"/>
              </a:solidFill>
            </a:endParaRPr>
          </a:p>
        </p:txBody>
      </p:sp>
      <p:sp>
        <p:nvSpPr>
          <p:cNvPr id="19" name="テキスト ボックス 18">
            <a:extLst>
              <a:ext uri="{FF2B5EF4-FFF2-40B4-BE49-F238E27FC236}">
                <a16:creationId xmlns:a16="http://schemas.microsoft.com/office/drawing/2014/main" xmlns="" id="{FB594C52-15DA-4A55-8450-96CC268446C2}"/>
              </a:ext>
            </a:extLst>
          </p:cNvPr>
          <p:cNvSpPr txBox="1"/>
          <p:nvPr/>
        </p:nvSpPr>
        <p:spPr>
          <a:xfrm>
            <a:off x="-54581" y="6259323"/>
            <a:ext cx="6685420" cy="338554"/>
          </a:xfrm>
          <a:prstGeom prst="rect">
            <a:avLst/>
          </a:prstGeom>
          <a:noFill/>
        </p:spPr>
        <p:txBody>
          <a:bodyPr wrap="none" rtlCol="0">
            <a:spAutoFit/>
          </a:bodyPr>
          <a:lstStyle/>
          <a:p>
            <a:r>
              <a:rPr lang="ja-JP" altLang="en-US" sz="1600" spc="-150" dirty="0"/>
              <a:t>「世界の都市総合力ランキング</a:t>
            </a:r>
            <a:r>
              <a:rPr lang="en-US" altLang="ja-JP" sz="1600" spc="-150" dirty="0">
                <a:latin typeface="+mj-ea"/>
                <a:ea typeface="+mj-ea"/>
              </a:rPr>
              <a:t>2018</a:t>
            </a:r>
            <a:r>
              <a:rPr lang="ja-JP" altLang="en-US" sz="1600" spc="-150" dirty="0">
                <a:latin typeface="+mj-ea"/>
                <a:ea typeface="+mj-ea"/>
              </a:rPr>
              <a:t>」</a:t>
            </a:r>
            <a:r>
              <a:rPr lang="en-US" altLang="ja-JP" sz="1600" dirty="0"/>
              <a:t>(Global Power City Index, GPCI)</a:t>
            </a:r>
            <a:r>
              <a:rPr lang="ja-JP" altLang="en-US" sz="1600" spc="-150" dirty="0"/>
              <a:t>より作成</a:t>
            </a:r>
            <a:endParaRPr kumimoji="1" lang="ja-JP" altLang="en-US" sz="1600" spc="-150" dirty="0"/>
          </a:p>
        </p:txBody>
      </p:sp>
      <p:sp>
        <p:nvSpPr>
          <p:cNvPr id="20" name="テキスト ボックス 19">
            <a:extLst>
              <a:ext uri="{FF2B5EF4-FFF2-40B4-BE49-F238E27FC236}">
                <a16:creationId xmlns:a16="http://schemas.microsoft.com/office/drawing/2014/main" xmlns="" id="{C5779B6E-AF46-4948-A651-610B53B748D4}"/>
              </a:ext>
            </a:extLst>
          </p:cNvPr>
          <p:cNvSpPr txBox="1"/>
          <p:nvPr/>
        </p:nvSpPr>
        <p:spPr>
          <a:xfrm>
            <a:off x="5579209" y="3172316"/>
            <a:ext cx="6974421" cy="3108543"/>
          </a:xfrm>
          <a:prstGeom prst="rect">
            <a:avLst/>
          </a:prstGeom>
          <a:noFill/>
        </p:spPr>
        <p:txBody>
          <a:bodyPr wrap="square" rtlCol="0">
            <a:spAutoFit/>
          </a:bodyPr>
          <a:lstStyle/>
          <a:p>
            <a:r>
              <a:rPr kumimoji="1" lang="en-US" altLang="ja-JP" sz="2400" b="1" dirty="0"/>
              <a:t>〈</a:t>
            </a:r>
            <a:r>
              <a:rPr kumimoji="1" lang="ja-JP" altLang="en-US" sz="2400" b="1" dirty="0"/>
              <a:t>大阪</a:t>
            </a:r>
            <a:r>
              <a:rPr kumimoji="1" lang="en-US" altLang="ja-JP" sz="2400" b="1" dirty="0"/>
              <a:t>〉</a:t>
            </a:r>
            <a:r>
              <a:rPr kumimoji="1" lang="ja-JP" altLang="en-US" sz="2800" b="1" dirty="0"/>
              <a:t>「人材の豊富さ」</a:t>
            </a:r>
            <a:endParaRPr kumimoji="1" lang="en-US" altLang="ja-JP" sz="2800" b="1" dirty="0"/>
          </a:p>
          <a:p>
            <a:r>
              <a:rPr kumimoji="1" lang="ja-JP" altLang="en-US" sz="2800" b="1" dirty="0"/>
              <a:t>　　　  「ビジネスの成長性」</a:t>
            </a:r>
            <a:endParaRPr kumimoji="1" lang="en-US" altLang="ja-JP" sz="2800" b="1" dirty="0"/>
          </a:p>
          <a:p>
            <a:pPr lvl="3"/>
            <a:r>
              <a:rPr kumimoji="1" lang="ja-JP" altLang="en-US" sz="2800" dirty="0"/>
              <a:t>　</a:t>
            </a:r>
            <a:r>
              <a:rPr kumimoji="1" lang="ja-JP" altLang="en-US" sz="2400" dirty="0"/>
              <a:t>の指標が</a:t>
            </a:r>
            <a:r>
              <a:rPr kumimoji="1" lang="ja-JP" altLang="en-US" sz="2800" b="1" dirty="0"/>
              <a:t>低い</a:t>
            </a:r>
            <a:endParaRPr kumimoji="1" lang="en-US" altLang="ja-JP" sz="2800" b="1" dirty="0"/>
          </a:p>
          <a:p>
            <a:endParaRPr kumimoji="1" lang="en-US" altLang="ja-JP" sz="2800" dirty="0"/>
          </a:p>
          <a:p>
            <a:r>
              <a:rPr kumimoji="1" lang="en-US" altLang="ja-JP" sz="2400" b="1" dirty="0"/>
              <a:t>〈</a:t>
            </a:r>
            <a:r>
              <a:rPr kumimoji="1" lang="ja-JP" altLang="en-US" sz="2400" b="1" spc="-300" dirty="0"/>
              <a:t>カナダ</a:t>
            </a:r>
            <a:r>
              <a:rPr kumimoji="1" lang="en-US" altLang="ja-JP" sz="2400" b="1" dirty="0"/>
              <a:t>〉</a:t>
            </a:r>
            <a:r>
              <a:rPr kumimoji="1" lang="ja-JP" altLang="en-US" sz="2800" b="1" dirty="0"/>
              <a:t>「</a:t>
            </a:r>
            <a:r>
              <a:rPr kumimoji="1" lang="ja-JP" altLang="en-US" sz="2800" b="1" spc="-300" dirty="0"/>
              <a:t>ビジネスサポート</a:t>
            </a:r>
            <a:r>
              <a:rPr kumimoji="1" lang="ja-JP" altLang="en-US" sz="2800" b="1" spc="-150" dirty="0"/>
              <a:t>人材の多さ</a:t>
            </a:r>
            <a:r>
              <a:rPr kumimoji="1" lang="ja-JP" altLang="en-US" sz="2800" b="1" dirty="0"/>
              <a:t>」</a:t>
            </a:r>
            <a:endParaRPr kumimoji="1" lang="en-US" altLang="ja-JP" sz="2800" b="1" dirty="0"/>
          </a:p>
          <a:p>
            <a:pPr lvl="2"/>
            <a:r>
              <a:rPr kumimoji="1" lang="ja-JP" altLang="en-US" sz="2800" b="1" dirty="0"/>
              <a:t>　  「優秀な人材確保の容易性」</a:t>
            </a:r>
            <a:endParaRPr kumimoji="1" lang="en-US" altLang="ja-JP" sz="2800" b="1" dirty="0"/>
          </a:p>
          <a:p>
            <a:r>
              <a:rPr kumimoji="1" lang="ja-JP" altLang="en-US" sz="2800" dirty="0"/>
              <a:t>　　　　　  </a:t>
            </a:r>
            <a:r>
              <a:rPr kumimoji="1" lang="ja-JP" altLang="en-US" sz="2400" dirty="0"/>
              <a:t>の指標が</a:t>
            </a:r>
            <a:r>
              <a:rPr kumimoji="1" lang="ja-JP" altLang="en-US" sz="2800" b="1" dirty="0"/>
              <a:t>高い</a:t>
            </a:r>
          </a:p>
        </p:txBody>
      </p:sp>
    </p:spTree>
    <p:custDataLst>
      <p:tags r:id="rId1"/>
    </p:custDataLst>
    <p:extLst>
      <p:ext uri="{BB962C8B-B14F-4D97-AF65-F5344CB8AC3E}">
        <p14:creationId xmlns:p14="http://schemas.microsoft.com/office/powerpoint/2010/main" val="219322123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a:extLst>
              <a:ext uri="{FF2B5EF4-FFF2-40B4-BE49-F238E27FC236}">
                <a16:creationId xmlns:a16="http://schemas.microsoft.com/office/drawing/2014/main" xmlns="" id="{B78E1057-BE73-4F78-ADBC-66E1DA411798}"/>
              </a:ext>
            </a:extLst>
          </p:cNvPr>
          <p:cNvGraphicFramePr>
            <a:graphicFrameLocks noGrp="1"/>
          </p:cNvGraphicFramePr>
          <p:nvPr>
            <p:extLst>
              <p:ext uri="{D42A27DB-BD31-4B8C-83A1-F6EECF244321}">
                <p14:modId xmlns:p14="http://schemas.microsoft.com/office/powerpoint/2010/main" val="894014626"/>
              </p:ext>
            </p:extLst>
          </p:nvPr>
        </p:nvGraphicFramePr>
        <p:xfrm>
          <a:off x="467688" y="3076298"/>
          <a:ext cx="5109091" cy="3062170"/>
        </p:xfrm>
        <a:graphic>
          <a:graphicData uri="http://schemas.openxmlformats.org/drawingml/2006/table">
            <a:tbl>
              <a:tblPr/>
              <a:tblGrid>
                <a:gridCol w="1297127">
                  <a:extLst>
                    <a:ext uri="{9D8B030D-6E8A-4147-A177-3AD203B41FA5}">
                      <a16:colId xmlns:a16="http://schemas.microsoft.com/office/drawing/2014/main" xmlns="" val="1213984237"/>
                    </a:ext>
                  </a:extLst>
                </a:gridCol>
                <a:gridCol w="952991">
                  <a:extLst>
                    <a:ext uri="{9D8B030D-6E8A-4147-A177-3AD203B41FA5}">
                      <a16:colId xmlns:a16="http://schemas.microsoft.com/office/drawing/2014/main" xmlns="" val="83858592"/>
                    </a:ext>
                  </a:extLst>
                </a:gridCol>
                <a:gridCol w="952991">
                  <a:extLst>
                    <a:ext uri="{9D8B030D-6E8A-4147-A177-3AD203B41FA5}">
                      <a16:colId xmlns:a16="http://schemas.microsoft.com/office/drawing/2014/main" xmlns="" val="2696956943"/>
                    </a:ext>
                  </a:extLst>
                </a:gridCol>
                <a:gridCol w="952991">
                  <a:extLst>
                    <a:ext uri="{9D8B030D-6E8A-4147-A177-3AD203B41FA5}">
                      <a16:colId xmlns:a16="http://schemas.microsoft.com/office/drawing/2014/main" xmlns="" val="3240144108"/>
                    </a:ext>
                  </a:extLst>
                </a:gridCol>
                <a:gridCol w="952991">
                  <a:extLst>
                    <a:ext uri="{9D8B030D-6E8A-4147-A177-3AD203B41FA5}">
                      <a16:colId xmlns:a16="http://schemas.microsoft.com/office/drawing/2014/main" xmlns="" val="298186074"/>
                    </a:ext>
                  </a:extLst>
                </a:gridCol>
              </a:tblGrid>
              <a:tr h="470189">
                <a:tc gridSpan="5">
                  <a:txBody>
                    <a:bodyPr/>
                    <a:lstStyle/>
                    <a:p>
                      <a:pPr algn="ctr" fontAlgn="ctr"/>
                      <a:r>
                        <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rPr>
                        <a:t>経済分野　世界の都市ランキング</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3661443001"/>
                  </a:ext>
                </a:extLst>
              </a:tr>
              <a:tr h="325961">
                <a:tc>
                  <a:txBody>
                    <a:bodyPr/>
                    <a:lstStyle/>
                    <a:p>
                      <a:pPr algn="ctr" fontAlgn="ct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2015</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2016</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2017</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2018</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年</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306283236"/>
                  </a:ext>
                </a:extLst>
              </a:tr>
              <a:tr h="377670">
                <a:tc>
                  <a:txBody>
                    <a:bodyPr/>
                    <a:lstStyle/>
                    <a:p>
                      <a:pPr algn="ctr" fontAlgn="ct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ニューヨーク</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xmlns="" val="1035647048"/>
                  </a:ext>
                </a:extLst>
              </a:tr>
              <a:tr h="377670">
                <a:tc>
                  <a:txBody>
                    <a:bodyPr/>
                    <a:lstStyle/>
                    <a:p>
                      <a:pPr algn="ctr" fontAlgn="ct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ロンドン</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xmlns="" val="533817783"/>
                  </a:ext>
                </a:extLst>
              </a:tr>
              <a:tr h="377670">
                <a:tc>
                  <a:txBody>
                    <a:bodyPr/>
                    <a:lstStyle/>
                    <a:p>
                      <a:pPr algn="ctr" fontAlgn="ct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東京</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xmlns="" val="977473242"/>
                  </a:ext>
                </a:extLst>
              </a:tr>
              <a:tr h="377670">
                <a:tc>
                  <a:txBody>
                    <a:bodyPr/>
                    <a:lstStyle/>
                    <a:p>
                      <a:pPr algn="ctr" fontAlgn="ctr"/>
                      <a:r>
                        <a:rPr lang="ja-JP" altLang="en-US" sz="1600" b="1" i="0" u="none" strike="noStrike" dirty="0">
                          <a:solidFill>
                            <a:srgbClr val="000000"/>
                          </a:solidFill>
                          <a:effectLst/>
                          <a:highlight>
                            <a:srgbClr val="FFFF66"/>
                          </a:highlight>
                          <a:latin typeface="游ゴシック" panose="020B0400000000000000" pitchFamily="50" charset="-128"/>
                          <a:ea typeface="游ゴシック" panose="020B0400000000000000" pitchFamily="50" charset="-128"/>
                        </a:rPr>
                        <a:t>トロント</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18</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17</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18</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highlight>
                            <a:srgbClr val="FFFF66"/>
                          </a:highlight>
                          <a:latin typeface="游ゴシック" panose="020B0400000000000000" pitchFamily="50" charset="-128"/>
                          <a:ea typeface="游ゴシック" panose="020B0400000000000000" pitchFamily="50" charset="-128"/>
                        </a:rPr>
                        <a:t>10</a:t>
                      </a:r>
                      <a:r>
                        <a:rPr lang="ja-JP" altLang="en-US" sz="1600" b="1" i="0" u="none" strike="noStrike" dirty="0">
                          <a:solidFill>
                            <a:srgbClr val="000000"/>
                          </a:solidFill>
                          <a:effectLst/>
                          <a:highlight>
                            <a:srgbClr val="FFFF66"/>
                          </a:highlight>
                          <a:latin typeface="游ゴシック" panose="020B0400000000000000" pitchFamily="50" charset="-128"/>
                          <a:ea typeface="游ゴシック" panose="020B0400000000000000" pitchFamily="50" charset="-128"/>
                        </a:rPr>
                        <a:t>位</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xmlns="" val="2089453391"/>
                  </a:ext>
                </a:extLst>
              </a:tr>
              <a:tr h="377670">
                <a:tc>
                  <a:txBody>
                    <a:bodyPr/>
                    <a:lstStyle/>
                    <a:p>
                      <a:pPr algn="ctr" fontAlgn="ctr"/>
                      <a:r>
                        <a:rPr lang="ja-JP" altLang="en-US" sz="1600" b="1" i="0" u="none" strike="noStrike" dirty="0">
                          <a:solidFill>
                            <a:srgbClr val="000000"/>
                          </a:solidFill>
                          <a:effectLst/>
                          <a:highlight>
                            <a:srgbClr val="FFFF66"/>
                          </a:highlight>
                          <a:latin typeface="游ゴシック" panose="020B0400000000000000" pitchFamily="50" charset="-128"/>
                          <a:ea typeface="游ゴシック" panose="020B0400000000000000" pitchFamily="50" charset="-128"/>
                        </a:rPr>
                        <a:t>バンクーバー</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19</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20</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24</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highlight>
                            <a:srgbClr val="FFFF66"/>
                          </a:highlight>
                          <a:latin typeface="游ゴシック" panose="020B0400000000000000" pitchFamily="50" charset="-128"/>
                          <a:ea typeface="游ゴシック" panose="020B0400000000000000" pitchFamily="50" charset="-128"/>
                        </a:rPr>
                        <a:t>14</a:t>
                      </a:r>
                      <a:r>
                        <a:rPr lang="ja-JP" altLang="en-US" sz="1600" b="1" i="0" u="none" strike="noStrike" dirty="0">
                          <a:solidFill>
                            <a:srgbClr val="000000"/>
                          </a:solidFill>
                          <a:effectLst/>
                          <a:highlight>
                            <a:srgbClr val="FFFF66"/>
                          </a:highlight>
                          <a:latin typeface="游ゴシック" panose="020B0400000000000000" pitchFamily="50" charset="-128"/>
                          <a:ea typeface="游ゴシック" panose="020B0400000000000000" pitchFamily="50" charset="-128"/>
                        </a:rPr>
                        <a:t>位</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xmlns="" val="1794970551"/>
                  </a:ext>
                </a:extLst>
              </a:tr>
              <a:tr h="377670">
                <a:tc>
                  <a:txBody>
                    <a:bodyPr/>
                    <a:lstStyle/>
                    <a:p>
                      <a:pPr algn="ctr" fontAlgn="ct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大阪</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23</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28</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29</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28</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位</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xmlns="" val="2234533046"/>
                  </a:ext>
                </a:extLst>
              </a:tr>
            </a:tbl>
          </a:graphicData>
        </a:graphic>
      </p:graphicFrame>
      <p:sp>
        <p:nvSpPr>
          <p:cNvPr id="15" name="Title 1">
            <a:extLst>
              <a:ext uri="{FF2B5EF4-FFF2-40B4-BE49-F238E27FC236}">
                <a16:creationId xmlns:a16="http://schemas.microsoft.com/office/drawing/2014/main" xmlns="" id="{A74CEDD2-9CEC-4925-BA19-391C32D6A72D}"/>
              </a:ext>
            </a:extLst>
          </p:cNvPr>
          <p:cNvSpPr txBox="1">
            <a:spLocks/>
          </p:cNvSpPr>
          <p:nvPr/>
        </p:nvSpPr>
        <p:spPr>
          <a:xfrm>
            <a:off x="448177" y="273907"/>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ja-JP" altLang="en-US" dirty="0"/>
          </a:p>
        </p:txBody>
      </p:sp>
      <p:sp>
        <p:nvSpPr>
          <p:cNvPr id="14" name="タイトル 1">
            <a:extLst>
              <a:ext uri="{FF2B5EF4-FFF2-40B4-BE49-F238E27FC236}">
                <a16:creationId xmlns:a16="http://schemas.microsoft.com/office/drawing/2014/main" xmlns="" id="{8317F209-6AA1-4093-A3A3-69EDC6FE0B1B}"/>
              </a:ext>
            </a:extLst>
          </p:cNvPr>
          <p:cNvSpPr>
            <a:spLocks noGrp="1"/>
          </p:cNvSpPr>
          <p:nvPr>
            <p:ph type="title"/>
          </p:nvPr>
        </p:nvSpPr>
        <p:spPr>
          <a:xfrm>
            <a:off x="200391" y="271984"/>
            <a:ext cx="9784080" cy="1508760"/>
          </a:xfrm>
        </p:spPr>
        <p:txBody>
          <a:bodyPr/>
          <a:lstStyle/>
          <a:p>
            <a:r>
              <a:rPr lang="ja-JP" altLang="en-US" dirty="0">
                <a:ea typeface="ＭＳ ゴシック"/>
              </a:rPr>
              <a:t>２</a:t>
            </a:r>
            <a:r>
              <a:rPr lang="en-US" altLang="ja-JP" dirty="0">
                <a:ea typeface="ＭＳ ゴシック"/>
              </a:rPr>
              <a:t>. </a:t>
            </a:r>
            <a:r>
              <a:rPr lang="ja-JP" altLang="en-US" dirty="0">
                <a:ea typeface="ＭＳ ゴシック"/>
              </a:rPr>
              <a:t>大阪の現状と課題</a:t>
            </a:r>
          </a:p>
        </p:txBody>
      </p:sp>
      <p:pic>
        <p:nvPicPr>
          <p:cNvPr id="10" name="図 9" descr="挿絵 が含まれている画像&#10;&#10;自動的に生成された説明">
            <a:extLst>
              <a:ext uri="{FF2B5EF4-FFF2-40B4-BE49-F238E27FC236}">
                <a16:creationId xmlns:a16="http://schemas.microsoft.com/office/drawing/2014/main" xmlns="" id="{801D573D-C6FB-4972-A7C6-023F27D4E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834" y="453637"/>
            <a:ext cx="2791258" cy="1137179"/>
          </a:xfrm>
          <a:prstGeom prst="rect">
            <a:avLst/>
          </a:prstGeom>
        </p:spPr>
      </p:pic>
      <p:sp>
        <p:nvSpPr>
          <p:cNvPr id="8" name="テキスト ボックス 7">
            <a:extLst>
              <a:ext uri="{FF2B5EF4-FFF2-40B4-BE49-F238E27FC236}">
                <a16:creationId xmlns:a16="http://schemas.microsoft.com/office/drawing/2014/main" xmlns="" id="{D3725536-9103-4891-A0EE-D3D2139CB27E}"/>
              </a:ext>
            </a:extLst>
          </p:cNvPr>
          <p:cNvSpPr txBox="1"/>
          <p:nvPr/>
        </p:nvSpPr>
        <p:spPr>
          <a:xfrm>
            <a:off x="609600" y="2040834"/>
            <a:ext cx="5109091" cy="584775"/>
          </a:xfrm>
          <a:prstGeom prst="rect">
            <a:avLst/>
          </a:prstGeom>
          <a:noFill/>
        </p:spPr>
        <p:txBody>
          <a:bodyPr wrap="none" rtlCol="0">
            <a:spAutoFit/>
          </a:bodyPr>
          <a:lstStyle/>
          <a:p>
            <a:r>
              <a:rPr kumimoji="1" lang="ja-JP" altLang="en-US" sz="3200" dirty="0"/>
              <a:t>②成長している都市と大阪</a:t>
            </a:r>
          </a:p>
        </p:txBody>
      </p:sp>
      <p:sp>
        <p:nvSpPr>
          <p:cNvPr id="9" name="テキスト ボックス 8">
            <a:extLst>
              <a:ext uri="{FF2B5EF4-FFF2-40B4-BE49-F238E27FC236}">
                <a16:creationId xmlns:a16="http://schemas.microsoft.com/office/drawing/2014/main" xmlns="" id="{BDC98FDC-03D2-42DB-931E-1055F5C7AF41}"/>
              </a:ext>
            </a:extLst>
          </p:cNvPr>
          <p:cNvSpPr txBox="1"/>
          <p:nvPr/>
        </p:nvSpPr>
        <p:spPr>
          <a:xfrm>
            <a:off x="6073399" y="1984039"/>
            <a:ext cx="5844869" cy="707886"/>
          </a:xfrm>
          <a:prstGeom prst="rect">
            <a:avLst/>
          </a:prstGeom>
          <a:noFill/>
        </p:spPr>
        <p:txBody>
          <a:bodyPr wrap="none" rtlCol="0">
            <a:spAutoFit/>
          </a:bodyPr>
          <a:lstStyle/>
          <a:p>
            <a:pPr algn="ctr"/>
            <a:r>
              <a:rPr kumimoji="1" lang="ja-JP" altLang="en-US" sz="4000" b="1" dirty="0">
                <a:solidFill>
                  <a:srgbClr val="FFFF00"/>
                </a:solidFill>
              </a:rPr>
              <a:t>枯渇するグローバル人材</a:t>
            </a:r>
            <a:endParaRPr kumimoji="1" lang="en-US" altLang="ja-JP" sz="4000" b="1" dirty="0">
              <a:solidFill>
                <a:srgbClr val="FFFF00"/>
              </a:solidFill>
            </a:endParaRPr>
          </a:p>
        </p:txBody>
      </p:sp>
      <p:sp>
        <p:nvSpPr>
          <p:cNvPr id="19" name="テキスト ボックス 18">
            <a:extLst>
              <a:ext uri="{FF2B5EF4-FFF2-40B4-BE49-F238E27FC236}">
                <a16:creationId xmlns:a16="http://schemas.microsoft.com/office/drawing/2014/main" xmlns="" id="{FB594C52-15DA-4A55-8450-96CC268446C2}"/>
              </a:ext>
            </a:extLst>
          </p:cNvPr>
          <p:cNvSpPr txBox="1"/>
          <p:nvPr/>
        </p:nvSpPr>
        <p:spPr>
          <a:xfrm>
            <a:off x="-54581" y="6259323"/>
            <a:ext cx="6685420" cy="338554"/>
          </a:xfrm>
          <a:prstGeom prst="rect">
            <a:avLst/>
          </a:prstGeom>
          <a:noFill/>
        </p:spPr>
        <p:txBody>
          <a:bodyPr wrap="none" rtlCol="0">
            <a:spAutoFit/>
          </a:bodyPr>
          <a:lstStyle/>
          <a:p>
            <a:r>
              <a:rPr lang="ja-JP" altLang="en-US" sz="1600" spc="-150" dirty="0"/>
              <a:t>「世界の都市総合力ランキング</a:t>
            </a:r>
            <a:r>
              <a:rPr lang="en-US" altLang="ja-JP" sz="1600" spc="-150" dirty="0">
                <a:latin typeface="+mj-ea"/>
                <a:ea typeface="+mj-ea"/>
              </a:rPr>
              <a:t>2018</a:t>
            </a:r>
            <a:r>
              <a:rPr lang="ja-JP" altLang="en-US" sz="1600" spc="-150" dirty="0">
                <a:latin typeface="+mj-ea"/>
                <a:ea typeface="+mj-ea"/>
              </a:rPr>
              <a:t>」</a:t>
            </a:r>
            <a:r>
              <a:rPr lang="en-US" altLang="ja-JP" sz="1600" dirty="0"/>
              <a:t>(Global Power City Index, GPCI)</a:t>
            </a:r>
            <a:r>
              <a:rPr lang="ja-JP" altLang="en-US" sz="1600" spc="-150" dirty="0"/>
              <a:t>より作成</a:t>
            </a:r>
            <a:endParaRPr kumimoji="1" lang="ja-JP" altLang="en-US" sz="1600" spc="-150" dirty="0"/>
          </a:p>
        </p:txBody>
      </p:sp>
      <p:sp>
        <p:nvSpPr>
          <p:cNvPr id="20" name="テキスト ボックス 19">
            <a:extLst>
              <a:ext uri="{FF2B5EF4-FFF2-40B4-BE49-F238E27FC236}">
                <a16:creationId xmlns:a16="http://schemas.microsoft.com/office/drawing/2014/main" xmlns="" id="{C5779B6E-AF46-4948-A651-610B53B748D4}"/>
              </a:ext>
            </a:extLst>
          </p:cNvPr>
          <p:cNvSpPr txBox="1"/>
          <p:nvPr/>
        </p:nvSpPr>
        <p:spPr>
          <a:xfrm>
            <a:off x="5579209" y="3172316"/>
            <a:ext cx="6974421" cy="3108543"/>
          </a:xfrm>
          <a:prstGeom prst="rect">
            <a:avLst/>
          </a:prstGeom>
          <a:noFill/>
        </p:spPr>
        <p:txBody>
          <a:bodyPr wrap="square" rtlCol="0">
            <a:spAutoFit/>
          </a:bodyPr>
          <a:lstStyle/>
          <a:p>
            <a:r>
              <a:rPr kumimoji="1" lang="en-US" altLang="ja-JP" sz="2400" b="1" dirty="0"/>
              <a:t>〈</a:t>
            </a:r>
            <a:r>
              <a:rPr kumimoji="1" lang="ja-JP" altLang="en-US" sz="2400" b="1" dirty="0"/>
              <a:t>大阪</a:t>
            </a:r>
            <a:r>
              <a:rPr kumimoji="1" lang="en-US" altLang="ja-JP" sz="2400" b="1" dirty="0"/>
              <a:t>〉</a:t>
            </a:r>
            <a:r>
              <a:rPr kumimoji="1" lang="ja-JP" altLang="en-US" sz="2800" b="1" dirty="0"/>
              <a:t>「人材の豊富さ」</a:t>
            </a:r>
            <a:endParaRPr kumimoji="1" lang="en-US" altLang="ja-JP" sz="2800" b="1" dirty="0"/>
          </a:p>
          <a:p>
            <a:r>
              <a:rPr kumimoji="1" lang="ja-JP" altLang="en-US" sz="2800" b="1" dirty="0"/>
              <a:t>　　　  「ビジネスの成長性」</a:t>
            </a:r>
            <a:endParaRPr kumimoji="1" lang="en-US" altLang="ja-JP" sz="2800" b="1" dirty="0"/>
          </a:p>
          <a:p>
            <a:pPr lvl="3"/>
            <a:r>
              <a:rPr kumimoji="1" lang="ja-JP" altLang="en-US" sz="2800" dirty="0"/>
              <a:t>　</a:t>
            </a:r>
            <a:r>
              <a:rPr kumimoji="1" lang="ja-JP" altLang="en-US" sz="2400" dirty="0"/>
              <a:t>の指標が</a:t>
            </a:r>
            <a:r>
              <a:rPr kumimoji="1" lang="ja-JP" altLang="en-US" sz="2800" b="1" dirty="0"/>
              <a:t>低い</a:t>
            </a:r>
            <a:endParaRPr kumimoji="1" lang="en-US" altLang="ja-JP" sz="2800" b="1" dirty="0"/>
          </a:p>
          <a:p>
            <a:endParaRPr kumimoji="1" lang="en-US" altLang="ja-JP" sz="2800" dirty="0"/>
          </a:p>
          <a:p>
            <a:r>
              <a:rPr kumimoji="1" lang="en-US" altLang="ja-JP" sz="2400" b="1" dirty="0"/>
              <a:t>〈</a:t>
            </a:r>
            <a:r>
              <a:rPr kumimoji="1" lang="ja-JP" altLang="en-US" sz="2400" b="1" spc="-300" dirty="0"/>
              <a:t>カナダ</a:t>
            </a:r>
            <a:r>
              <a:rPr kumimoji="1" lang="en-US" altLang="ja-JP" sz="2400" b="1" dirty="0"/>
              <a:t>〉</a:t>
            </a:r>
            <a:r>
              <a:rPr kumimoji="1" lang="ja-JP" altLang="en-US" sz="2800" b="1" dirty="0"/>
              <a:t>「</a:t>
            </a:r>
            <a:r>
              <a:rPr kumimoji="1" lang="ja-JP" altLang="en-US" sz="2800" b="1" spc="-300" dirty="0"/>
              <a:t>ビジネスサポート</a:t>
            </a:r>
            <a:r>
              <a:rPr kumimoji="1" lang="ja-JP" altLang="en-US" sz="2800" b="1" spc="-150" dirty="0"/>
              <a:t>人材の多さ</a:t>
            </a:r>
            <a:r>
              <a:rPr kumimoji="1" lang="ja-JP" altLang="en-US" sz="2800" b="1" dirty="0"/>
              <a:t>」</a:t>
            </a:r>
            <a:endParaRPr kumimoji="1" lang="en-US" altLang="ja-JP" sz="2800" b="1" dirty="0"/>
          </a:p>
          <a:p>
            <a:pPr lvl="2"/>
            <a:r>
              <a:rPr kumimoji="1" lang="ja-JP" altLang="en-US" sz="2800" b="1" dirty="0"/>
              <a:t>　  「優秀な人材確保の容易性」</a:t>
            </a:r>
            <a:endParaRPr kumimoji="1" lang="en-US" altLang="ja-JP" sz="2800" b="1" dirty="0"/>
          </a:p>
          <a:p>
            <a:r>
              <a:rPr kumimoji="1" lang="ja-JP" altLang="en-US" sz="2800" dirty="0"/>
              <a:t>　　　　　  </a:t>
            </a:r>
            <a:r>
              <a:rPr kumimoji="1" lang="ja-JP" altLang="en-US" sz="2400" dirty="0"/>
              <a:t>の指標が</a:t>
            </a:r>
            <a:r>
              <a:rPr kumimoji="1" lang="ja-JP" altLang="en-US" sz="2800" b="1" dirty="0"/>
              <a:t>高い</a:t>
            </a:r>
          </a:p>
        </p:txBody>
      </p:sp>
    </p:spTree>
    <p:custDataLst>
      <p:tags r:id="rId1"/>
    </p:custDataLst>
    <p:extLst>
      <p:ext uri="{BB962C8B-B14F-4D97-AF65-F5344CB8AC3E}">
        <p14:creationId xmlns:p14="http://schemas.microsoft.com/office/powerpoint/2010/main" val="4235847451"/>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6.7"/>
</p:tagLst>
</file>

<file path=ppt/tags/tag10.xml><?xml version="1.0" encoding="utf-8"?>
<p:tagLst xmlns:a="http://schemas.openxmlformats.org/drawingml/2006/main" xmlns:r="http://schemas.openxmlformats.org/officeDocument/2006/relationships" xmlns:p="http://schemas.openxmlformats.org/presentationml/2006/main">
  <p:tag name="TIMING" val="|6.7"/>
</p:tagLst>
</file>

<file path=ppt/tags/tag11.xml><?xml version="1.0" encoding="utf-8"?>
<p:tagLst xmlns:a="http://schemas.openxmlformats.org/drawingml/2006/main" xmlns:r="http://schemas.openxmlformats.org/officeDocument/2006/relationships" xmlns:p="http://schemas.openxmlformats.org/presentationml/2006/main">
  <p:tag name="TIMING" val="|6.7"/>
</p:tagLst>
</file>

<file path=ppt/tags/tag12.xml><?xml version="1.0" encoding="utf-8"?>
<p:tagLst xmlns:a="http://schemas.openxmlformats.org/drawingml/2006/main" xmlns:r="http://schemas.openxmlformats.org/officeDocument/2006/relationships" xmlns:p="http://schemas.openxmlformats.org/presentationml/2006/main">
  <p:tag name="TIMING" val="|6.7"/>
</p:tagLst>
</file>

<file path=ppt/tags/tag13.xml><?xml version="1.0" encoding="utf-8"?>
<p:tagLst xmlns:a="http://schemas.openxmlformats.org/drawingml/2006/main" xmlns:r="http://schemas.openxmlformats.org/officeDocument/2006/relationships" xmlns:p="http://schemas.openxmlformats.org/presentationml/2006/main">
  <p:tag name="TIMING" val="|6.7"/>
</p:tagLst>
</file>

<file path=ppt/tags/tag14.xml><?xml version="1.0" encoding="utf-8"?>
<p:tagLst xmlns:a="http://schemas.openxmlformats.org/drawingml/2006/main" xmlns:r="http://schemas.openxmlformats.org/officeDocument/2006/relationships" xmlns:p="http://schemas.openxmlformats.org/presentationml/2006/main">
  <p:tag name="TIMING" val="|6.7"/>
</p:tagLst>
</file>

<file path=ppt/tags/tag15.xml><?xml version="1.0" encoding="utf-8"?>
<p:tagLst xmlns:a="http://schemas.openxmlformats.org/drawingml/2006/main" xmlns:r="http://schemas.openxmlformats.org/officeDocument/2006/relationships" xmlns:p="http://schemas.openxmlformats.org/presentationml/2006/main">
  <p:tag name="TIMING" val="|6.7"/>
</p:tagLst>
</file>

<file path=ppt/tags/tag16.xml><?xml version="1.0" encoding="utf-8"?>
<p:tagLst xmlns:a="http://schemas.openxmlformats.org/drawingml/2006/main" xmlns:r="http://schemas.openxmlformats.org/officeDocument/2006/relationships" xmlns:p="http://schemas.openxmlformats.org/presentationml/2006/main">
  <p:tag name="TIMING" val="|6.7"/>
</p:tagLst>
</file>

<file path=ppt/tags/tag17.xml><?xml version="1.0" encoding="utf-8"?>
<p:tagLst xmlns:a="http://schemas.openxmlformats.org/drawingml/2006/main" xmlns:r="http://schemas.openxmlformats.org/officeDocument/2006/relationships" xmlns:p="http://schemas.openxmlformats.org/presentationml/2006/main">
  <p:tag name="TIMING" val="|6.7"/>
</p:tagLst>
</file>

<file path=ppt/tags/tag18.xml><?xml version="1.0" encoding="utf-8"?>
<p:tagLst xmlns:a="http://schemas.openxmlformats.org/drawingml/2006/main" xmlns:r="http://schemas.openxmlformats.org/officeDocument/2006/relationships" xmlns:p="http://schemas.openxmlformats.org/presentationml/2006/main">
  <p:tag name="TIMING" val="|6.7"/>
</p:tagLst>
</file>

<file path=ppt/tags/tag19.xml><?xml version="1.0" encoding="utf-8"?>
<p:tagLst xmlns:a="http://schemas.openxmlformats.org/drawingml/2006/main" xmlns:r="http://schemas.openxmlformats.org/officeDocument/2006/relationships" xmlns:p="http://schemas.openxmlformats.org/presentationml/2006/main">
  <p:tag name="TIMING" val="|6.7"/>
</p:tagLst>
</file>

<file path=ppt/tags/tag2.xml><?xml version="1.0" encoding="utf-8"?>
<p:tagLst xmlns:a="http://schemas.openxmlformats.org/drawingml/2006/main" xmlns:r="http://schemas.openxmlformats.org/officeDocument/2006/relationships" xmlns:p="http://schemas.openxmlformats.org/presentationml/2006/main">
  <p:tag name="TIMING" val="|6.7"/>
</p:tagLst>
</file>

<file path=ppt/tags/tag20.xml><?xml version="1.0" encoding="utf-8"?>
<p:tagLst xmlns:a="http://schemas.openxmlformats.org/drawingml/2006/main" xmlns:r="http://schemas.openxmlformats.org/officeDocument/2006/relationships" xmlns:p="http://schemas.openxmlformats.org/presentationml/2006/main">
  <p:tag name="TIMING" val="|6.7"/>
</p:tagLst>
</file>

<file path=ppt/tags/tag21.xml><?xml version="1.0" encoding="utf-8"?>
<p:tagLst xmlns:a="http://schemas.openxmlformats.org/drawingml/2006/main" xmlns:r="http://schemas.openxmlformats.org/officeDocument/2006/relationships" xmlns:p="http://schemas.openxmlformats.org/presentationml/2006/main">
  <p:tag name="TIMING" val="|6.7"/>
</p:tagLst>
</file>

<file path=ppt/tags/tag22.xml><?xml version="1.0" encoding="utf-8"?>
<p:tagLst xmlns:a="http://schemas.openxmlformats.org/drawingml/2006/main" xmlns:r="http://schemas.openxmlformats.org/officeDocument/2006/relationships" xmlns:p="http://schemas.openxmlformats.org/presentationml/2006/main">
  <p:tag name="TIMING" val="|6.7"/>
</p:tagLst>
</file>

<file path=ppt/tags/tag23.xml><?xml version="1.0" encoding="utf-8"?>
<p:tagLst xmlns:a="http://schemas.openxmlformats.org/drawingml/2006/main" xmlns:r="http://schemas.openxmlformats.org/officeDocument/2006/relationships" xmlns:p="http://schemas.openxmlformats.org/presentationml/2006/main">
  <p:tag name="TIMING" val="|6.7"/>
</p:tagLst>
</file>

<file path=ppt/tags/tag24.xml><?xml version="1.0" encoding="utf-8"?>
<p:tagLst xmlns:a="http://schemas.openxmlformats.org/drawingml/2006/main" xmlns:r="http://schemas.openxmlformats.org/officeDocument/2006/relationships" xmlns:p="http://schemas.openxmlformats.org/presentationml/2006/main">
  <p:tag name="TIMING" val="|6.7"/>
</p:tagLst>
</file>

<file path=ppt/tags/tag25.xml><?xml version="1.0" encoding="utf-8"?>
<p:tagLst xmlns:a="http://schemas.openxmlformats.org/drawingml/2006/main" xmlns:r="http://schemas.openxmlformats.org/officeDocument/2006/relationships" xmlns:p="http://schemas.openxmlformats.org/presentationml/2006/main">
  <p:tag name="TIMING" val="|6.7"/>
</p:tagLst>
</file>

<file path=ppt/tags/tag3.xml><?xml version="1.0" encoding="utf-8"?>
<p:tagLst xmlns:a="http://schemas.openxmlformats.org/drawingml/2006/main" xmlns:r="http://schemas.openxmlformats.org/officeDocument/2006/relationships" xmlns:p="http://schemas.openxmlformats.org/presentationml/2006/main">
  <p:tag name="TIMING" val="|6.7"/>
</p:tagLst>
</file>

<file path=ppt/tags/tag4.xml><?xml version="1.0" encoding="utf-8"?>
<p:tagLst xmlns:a="http://schemas.openxmlformats.org/drawingml/2006/main" xmlns:r="http://schemas.openxmlformats.org/officeDocument/2006/relationships" xmlns:p="http://schemas.openxmlformats.org/presentationml/2006/main">
  <p:tag name="TIMING" val="|6.7"/>
</p:tagLst>
</file>

<file path=ppt/tags/tag5.xml><?xml version="1.0" encoding="utf-8"?>
<p:tagLst xmlns:a="http://schemas.openxmlformats.org/drawingml/2006/main" xmlns:r="http://schemas.openxmlformats.org/officeDocument/2006/relationships" xmlns:p="http://schemas.openxmlformats.org/presentationml/2006/main">
  <p:tag name="TIMING" val="|6.7"/>
</p:tagLst>
</file>

<file path=ppt/tags/tag6.xml><?xml version="1.0" encoding="utf-8"?>
<p:tagLst xmlns:a="http://schemas.openxmlformats.org/drawingml/2006/main" xmlns:r="http://schemas.openxmlformats.org/officeDocument/2006/relationships" xmlns:p="http://schemas.openxmlformats.org/presentationml/2006/main">
  <p:tag name="TIMING" val="|6.7"/>
</p:tagLst>
</file>

<file path=ppt/tags/tag7.xml><?xml version="1.0" encoding="utf-8"?>
<p:tagLst xmlns:a="http://schemas.openxmlformats.org/drawingml/2006/main" xmlns:r="http://schemas.openxmlformats.org/officeDocument/2006/relationships" xmlns:p="http://schemas.openxmlformats.org/presentationml/2006/main">
  <p:tag name="TIMING" val="|6.7"/>
</p:tagLst>
</file>

<file path=ppt/tags/tag8.xml><?xml version="1.0" encoding="utf-8"?>
<p:tagLst xmlns:a="http://schemas.openxmlformats.org/drawingml/2006/main" xmlns:r="http://schemas.openxmlformats.org/officeDocument/2006/relationships" xmlns:p="http://schemas.openxmlformats.org/presentationml/2006/main">
  <p:tag name="TIMING" val="|6.7"/>
</p:tagLst>
</file>

<file path=ppt/tags/tag9.xml><?xml version="1.0" encoding="utf-8"?>
<p:tagLst xmlns:a="http://schemas.openxmlformats.org/drawingml/2006/main" xmlns:r="http://schemas.openxmlformats.org/officeDocument/2006/relationships" xmlns:p="http://schemas.openxmlformats.org/presentationml/2006/main">
  <p:tag name="TIMING" val="|6.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5162</TotalTime>
  <Words>1292</Words>
  <Application>Microsoft Office PowerPoint</Application>
  <PresentationFormat>ユーザー設定</PresentationFormat>
  <Paragraphs>282</Paragraphs>
  <Slides>28</Slides>
  <Notes>27</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Banded</vt:lpstr>
      <vt:lpstr>国際都市への挑戦 　 ～多文化共生の人材育成～</vt:lpstr>
      <vt:lpstr>「副首都・大阪」４つの役割</vt:lpstr>
      <vt:lpstr>目次</vt:lpstr>
      <vt:lpstr>１. 提案</vt:lpstr>
      <vt:lpstr>２. 大阪の現状と課題</vt:lpstr>
      <vt:lpstr>２. 大阪の現状と課題</vt:lpstr>
      <vt:lpstr>２. 大阪の現状と課題</vt:lpstr>
      <vt:lpstr>２. 大阪の現状と課題</vt:lpstr>
      <vt:lpstr>２. 大阪の現状と課題</vt:lpstr>
      <vt:lpstr>２. 大阪の現状と課題</vt:lpstr>
      <vt:lpstr>２. 大阪の現状と課題</vt:lpstr>
      <vt:lpstr>２. 大阪の現状と課題</vt:lpstr>
      <vt:lpstr>２. 大阪の現状と課題</vt:lpstr>
      <vt:lpstr>２. 大阪の現状と課題</vt:lpstr>
      <vt:lpstr>２. 大阪の現状と課題</vt:lpstr>
      <vt:lpstr>３. ５つの目標</vt:lpstr>
      <vt:lpstr>３. ５つの目標</vt:lpstr>
      <vt:lpstr>３. ５つの目標</vt:lpstr>
      <vt:lpstr>３. ５つの目標</vt:lpstr>
      <vt:lpstr>３. ５つの目標</vt:lpstr>
      <vt:lpstr>３. ５つの目標</vt:lpstr>
      <vt:lpstr>３. ５つの目標</vt:lpstr>
      <vt:lpstr>３. ５つの目標</vt:lpstr>
      <vt:lpstr>３. ５つの目標</vt:lpstr>
      <vt:lpstr>４. 将来のビジョン</vt:lpstr>
      <vt:lpstr>４. 将来のビジョン</vt:lpstr>
      <vt:lpstr>５. エピローグ</vt:lpstr>
      <vt:lpstr>新たな教育から 副首都・大阪へ！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国際都市への挑戦 　 ～多文化共生の人材育成～</dc:title>
  <dc:creator>山本　大吾</dc:creator>
  <cp:lastModifiedBy>山本　大吾</cp:lastModifiedBy>
  <cp:revision>149</cp:revision>
  <dcterms:created xsi:type="dcterms:W3CDTF">2019-10-30T01:15:03Z</dcterms:created>
  <dcterms:modified xsi:type="dcterms:W3CDTF">2020-01-28T05:04:08Z</dcterms:modified>
</cp:coreProperties>
</file>