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5413"/>
  <p:notesSz cx="6807200" cy="9939338"/>
  <p:embeddedFontLst>
    <p:embeddedFont>
      <p:font typeface="Segoe UI Light" panose="020B0502040204020203" pitchFamily="34" charset="0"/>
      <p:regular r:id="rId19"/>
      <p: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游ゴシック Medium" panose="020B0500000000000000" pitchFamily="50" charset="-128"/>
      <p:regular r:id="rId25"/>
    </p:embeddedFont>
    <p:embeddedFont>
      <p:font typeface="游ゴシック" panose="020B0400000000000000" pitchFamily="50" charset="-128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ja-JP"/>
    </a:defPPr>
    <a:lvl1pPr marL="0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272"/>
    <a:srgbClr val="41B6CA"/>
    <a:srgbClr val="3F3F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424" autoAdjust="0"/>
  </p:normalViewPr>
  <p:slideViewPr>
    <p:cSldViewPr snapToGrid="0">
      <p:cViewPr varScale="1">
        <p:scale>
          <a:sx n="50" d="100"/>
          <a:sy n="50" d="100"/>
        </p:scale>
        <p:origin x="336" y="48"/>
      </p:cViewPr>
      <p:guideLst>
        <p:guide orient="horz" pos="3239"/>
        <p:guide pos="5760"/>
      </p:guideLst>
    </p:cSldViewPr>
  </p:slideViewPr>
  <p:outlineViewPr>
    <p:cViewPr>
      <p:scale>
        <a:sx n="33" d="100"/>
        <a:sy n="33" d="100"/>
      </p:scale>
      <p:origin x="0" y="-12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notesMasters/notesMaster1.xml" Type="http://schemas.openxmlformats.org/officeDocument/2006/relationships/notesMaster" Id="rId18"></Relationship><Relationship Target="fonts/font8.fntdata" Type="http://schemas.openxmlformats.org/officeDocument/2006/relationships/font" Id="rId26"></Relationship><Relationship Target="slides/slide2.xml" Type="http://schemas.openxmlformats.org/officeDocument/2006/relationships/slide" Id="rId3"></Relationship><Relationship Target="fonts/font3.fntdata" Type="http://schemas.openxmlformats.org/officeDocument/2006/relationships/font" Id="rId21"></Relationship><Relationship Target="theme/theme1.xml" Type="http://schemas.openxmlformats.org/officeDocument/2006/relationships/theme" Id="rId34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fonts/font7.fntdata" Type="http://schemas.openxmlformats.org/officeDocument/2006/relationships/font" Id="rId25"></Relationship><Relationship Target="viewProps.xml" Type="http://schemas.openxmlformats.org/officeDocument/2006/relationships/viewProps" Id="rId33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fonts/font2.fntdata" Type="http://schemas.openxmlformats.org/officeDocument/2006/relationships/font" Id="rId20"></Relationship><Relationship Target="fonts/font11.fntdata" Type="http://schemas.openxmlformats.org/officeDocument/2006/relationships/font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fonts/font6.fntdata" Type="http://schemas.openxmlformats.org/officeDocument/2006/relationships/font" Id="rId24"></Relationship><Relationship Target="presProps.xml" Type="http://schemas.openxmlformats.org/officeDocument/2006/relationships/presProps" Id="rId32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fonts/font5.fntdata" Type="http://schemas.openxmlformats.org/officeDocument/2006/relationships/font" Id="rId23"></Relationship><Relationship Target="fonts/font10.fntdata" Type="http://schemas.openxmlformats.org/officeDocument/2006/relationships/font" Id="rId28"></Relationship><Relationship Target="slides/slide9.xml" Type="http://schemas.openxmlformats.org/officeDocument/2006/relationships/slide" Id="rId10"></Relationship><Relationship Target="fonts/font1.fntdata" Type="http://schemas.openxmlformats.org/officeDocument/2006/relationships/font" Id="rId19"></Relationship><Relationship Target="fonts/font13.fntdata" Type="http://schemas.openxmlformats.org/officeDocument/2006/relationships/font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fonts/font4.fntdata" Type="http://schemas.openxmlformats.org/officeDocument/2006/relationships/font" Id="rId22"></Relationship><Relationship Target="fonts/font9.fntdata" Type="http://schemas.openxmlformats.org/officeDocument/2006/relationships/font" Id="rId27"></Relationship><Relationship Target="fonts/font12.fntdata" Type="http://schemas.openxmlformats.org/officeDocument/2006/relationships/font" Id="rId30"></Relationship><Relationship Target="tableStyles.xml" Type="http://schemas.openxmlformats.org/officeDocument/2006/relationships/tableStyles" Id="rId35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98EA4-35B3-4B39-8064-9A4E36979C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11E88A-A737-4D4B-B596-19FB50704D4B}">
      <dgm:prSet phldrT="[テキスト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1" lang="ja-JP" altLang="en-US" sz="2800" dirty="0" smtClean="0"/>
            <a:t>シビックプライドを持つ人が増える</a:t>
          </a:r>
          <a:endParaRPr kumimoji="1" lang="ja-JP" altLang="en-US" sz="2800" dirty="0"/>
        </a:p>
      </dgm:t>
    </dgm:pt>
    <dgm:pt modelId="{237F2D6D-9A63-4FB9-A022-8C00BB5726DE}" type="parTrans" cxnId="{FDD74475-7B2A-4271-AA26-E2E71C35D50A}">
      <dgm:prSet/>
      <dgm:spPr/>
      <dgm:t>
        <a:bodyPr/>
        <a:lstStyle/>
        <a:p>
          <a:endParaRPr kumimoji="1" lang="ja-JP" altLang="en-US"/>
        </a:p>
      </dgm:t>
    </dgm:pt>
    <dgm:pt modelId="{4420EE31-9A1C-4C2C-91AF-DC55DFBE86E6}" type="sibTrans" cxnId="{FDD74475-7B2A-4271-AA26-E2E71C35D50A}">
      <dgm:prSet/>
      <dgm:spPr/>
      <dgm:t>
        <a:bodyPr/>
        <a:lstStyle/>
        <a:p>
          <a:endParaRPr kumimoji="1" lang="ja-JP" altLang="en-US"/>
        </a:p>
      </dgm:t>
    </dgm:pt>
    <dgm:pt modelId="{1FD90F0C-3631-4BCE-9B1F-022E5A3FAD34}">
      <dgm:prSet phldrT="[テキスト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kumimoji="1" lang="ja-JP" altLang="en-US" sz="2800" dirty="0" smtClean="0"/>
            <a:t>大阪を良くしたい人が増える</a:t>
          </a:r>
          <a:endParaRPr kumimoji="1" lang="ja-JP" altLang="en-US" sz="2800" dirty="0"/>
        </a:p>
      </dgm:t>
    </dgm:pt>
    <dgm:pt modelId="{712FE413-1A11-4C74-B384-A4C10467E922}" type="parTrans" cxnId="{5251A375-7B20-4051-94F6-E3CF10A1FA80}">
      <dgm:prSet/>
      <dgm:spPr/>
      <dgm:t>
        <a:bodyPr/>
        <a:lstStyle/>
        <a:p>
          <a:endParaRPr kumimoji="1" lang="ja-JP" altLang="en-US"/>
        </a:p>
      </dgm:t>
    </dgm:pt>
    <dgm:pt modelId="{81B8C072-2D68-4E97-A720-4F565574671B}" type="sibTrans" cxnId="{5251A375-7B20-4051-94F6-E3CF10A1FA80}">
      <dgm:prSet/>
      <dgm:spPr/>
      <dgm:t>
        <a:bodyPr/>
        <a:lstStyle/>
        <a:p>
          <a:endParaRPr kumimoji="1" lang="ja-JP" altLang="en-US"/>
        </a:p>
      </dgm:t>
    </dgm:pt>
    <dgm:pt modelId="{957D2910-B474-4E1B-9EC8-0BD655F80C15}">
      <dgm:prSet phldrT="[テキスト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kumimoji="1" lang="ja-JP" altLang="en-US" sz="2800" dirty="0" smtClean="0"/>
            <a:t>大阪の活性化</a:t>
          </a:r>
          <a:endParaRPr kumimoji="1" lang="ja-JP" altLang="en-US" sz="2800" dirty="0"/>
        </a:p>
      </dgm:t>
    </dgm:pt>
    <dgm:pt modelId="{5CFCF734-180B-448D-864B-E4B32C414303}" type="parTrans" cxnId="{3D6DE7B9-2F08-4D0E-B12E-28A2087A90FA}">
      <dgm:prSet/>
      <dgm:spPr/>
      <dgm:t>
        <a:bodyPr/>
        <a:lstStyle/>
        <a:p>
          <a:endParaRPr kumimoji="1" lang="ja-JP" altLang="en-US"/>
        </a:p>
      </dgm:t>
    </dgm:pt>
    <dgm:pt modelId="{5719065C-800D-4D99-80C6-4E3D4DF22505}" type="sibTrans" cxnId="{3D6DE7B9-2F08-4D0E-B12E-28A2087A90FA}">
      <dgm:prSet/>
      <dgm:spPr/>
      <dgm:t>
        <a:bodyPr/>
        <a:lstStyle/>
        <a:p>
          <a:endParaRPr kumimoji="1" lang="ja-JP" altLang="en-US"/>
        </a:p>
      </dgm:t>
    </dgm:pt>
    <dgm:pt modelId="{BACBC29E-B984-45EF-805D-4155E73A2DA7}" type="pres">
      <dgm:prSet presAssocID="{32498EA4-35B3-4B39-8064-9A4E36979CC9}" presName="Name0" presStyleCnt="0">
        <dgm:presLayoutVars>
          <dgm:dir/>
          <dgm:animLvl val="lvl"/>
          <dgm:resizeHandles val="exact"/>
        </dgm:presLayoutVars>
      </dgm:prSet>
      <dgm:spPr/>
    </dgm:pt>
    <dgm:pt modelId="{589D8234-A568-4056-A76C-BDA0DA0EA833}" type="pres">
      <dgm:prSet presAssocID="{7511E88A-A737-4D4B-B596-19FB50704D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288939-54A1-41C9-82F2-2A2ECDEC99EA}" type="pres">
      <dgm:prSet presAssocID="{4420EE31-9A1C-4C2C-91AF-DC55DFBE86E6}" presName="parTxOnlySpace" presStyleCnt="0"/>
      <dgm:spPr/>
    </dgm:pt>
    <dgm:pt modelId="{97C321CF-CD6C-45DB-B0EE-672F4E9E4D6A}" type="pres">
      <dgm:prSet presAssocID="{1FD90F0C-3631-4BCE-9B1F-022E5A3FAD3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B4E525-2564-4F7E-A565-3DD97E0F9EF7}" type="pres">
      <dgm:prSet presAssocID="{81B8C072-2D68-4E97-A720-4F565574671B}" presName="parTxOnlySpace" presStyleCnt="0"/>
      <dgm:spPr/>
    </dgm:pt>
    <dgm:pt modelId="{CF1DBF28-3353-470B-AA8B-3F5FBAAECD07}" type="pres">
      <dgm:prSet presAssocID="{957D2910-B474-4E1B-9EC8-0BD655F80C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3CE3DE0-059A-4C9E-AD4C-856CE4A7316E}" type="presOf" srcId="{1FD90F0C-3631-4BCE-9B1F-022E5A3FAD34}" destId="{97C321CF-CD6C-45DB-B0EE-672F4E9E4D6A}" srcOrd="0" destOrd="0" presId="urn:microsoft.com/office/officeart/2005/8/layout/chevron1"/>
    <dgm:cxn modelId="{FDD74475-7B2A-4271-AA26-E2E71C35D50A}" srcId="{32498EA4-35B3-4B39-8064-9A4E36979CC9}" destId="{7511E88A-A737-4D4B-B596-19FB50704D4B}" srcOrd="0" destOrd="0" parTransId="{237F2D6D-9A63-4FB9-A022-8C00BB5726DE}" sibTransId="{4420EE31-9A1C-4C2C-91AF-DC55DFBE86E6}"/>
    <dgm:cxn modelId="{5251A375-7B20-4051-94F6-E3CF10A1FA80}" srcId="{32498EA4-35B3-4B39-8064-9A4E36979CC9}" destId="{1FD90F0C-3631-4BCE-9B1F-022E5A3FAD34}" srcOrd="1" destOrd="0" parTransId="{712FE413-1A11-4C74-B384-A4C10467E922}" sibTransId="{81B8C072-2D68-4E97-A720-4F565574671B}"/>
    <dgm:cxn modelId="{7BB3A842-79C3-4658-8E1D-E012853B84C6}" type="presOf" srcId="{957D2910-B474-4E1B-9EC8-0BD655F80C15}" destId="{CF1DBF28-3353-470B-AA8B-3F5FBAAECD07}" srcOrd="0" destOrd="0" presId="urn:microsoft.com/office/officeart/2005/8/layout/chevron1"/>
    <dgm:cxn modelId="{3D6DE7B9-2F08-4D0E-B12E-28A2087A90FA}" srcId="{32498EA4-35B3-4B39-8064-9A4E36979CC9}" destId="{957D2910-B474-4E1B-9EC8-0BD655F80C15}" srcOrd="2" destOrd="0" parTransId="{5CFCF734-180B-448D-864B-E4B32C414303}" sibTransId="{5719065C-800D-4D99-80C6-4E3D4DF22505}"/>
    <dgm:cxn modelId="{6A10C85F-C837-49C4-9168-4F3C36CE8B6C}" type="presOf" srcId="{32498EA4-35B3-4B39-8064-9A4E36979CC9}" destId="{BACBC29E-B984-45EF-805D-4155E73A2DA7}" srcOrd="0" destOrd="0" presId="urn:microsoft.com/office/officeart/2005/8/layout/chevron1"/>
    <dgm:cxn modelId="{DAE9D2AC-161B-4CCE-B0CE-CD0DB5F5F19F}" type="presOf" srcId="{7511E88A-A737-4D4B-B596-19FB50704D4B}" destId="{589D8234-A568-4056-A76C-BDA0DA0EA833}" srcOrd="0" destOrd="0" presId="urn:microsoft.com/office/officeart/2005/8/layout/chevron1"/>
    <dgm:cxn modelId="{F0AB4615-8A95-48DA-A269-CB5765AD75C3}" type="presParOf" srcId="{BACBC29E-B984-45EF-805D-4155E73A2DA7}" destId="{589D8234-A568-4056-A76C-BDA0DA0EA833}" srcOrd="0" destOrd="0" presId="urn:microsoft.com/office/officeart/2005/8/layout/chevron1"/>
    <dgm:cxn modelId="{8DE88F7B-D1BD-48FA-9F51-A7C39D881B53}" type="presParOf" srcId="{BACBC29E-B984-45EF-805D-4155E73A2DA7}" destId="{5C288939-54A1-41C9-82F2-2A2ECDEC99EA}" srcOrd="1" destOrd="0" presId="urn:microsoft.com/office/officeart/2005/8/layout/chevron1"/>
    <dgm:cxn modelId="{686DB42B-CA83-4FA9-8B23-2163C6A8BA1A}" type="presParOf" srcId="{BACBC29E-B984-45EF-805D-4155E73A2DA7}" destId="{97C321CF-CD6C-45DB-B0EE-672F4E9E4D6A}" srcOrd="2" destOrd="0" presId="urn:microsoft.com/office/officeart/2005/8/layout/chevron1"/>
    <dgm:cxn modelId="{790483D9-1410-4B8A-A926-ECB912E83CB4}" type="presParOf" srcId="{BACBC29E-B984-45EF-805D-4155E73A2DA7}" destId="{EBB4E525-2564-4F7E-A565-3DD97E0F9EF7}" srcOrd="3" destOrd="0" presId="urn:microsoft.com/office/officeart/2005/8/layout/chevron1"/>
    <dgm:cxn modelId="{7D848B71-A57C-4B32-98F1-6A357B383EB4}" type="presParOf" srcId="{BACBC29E-B984-45EF-805D-4155E73A2DA7}" destId="{CF1DBF28-3353-470B-AA8B-3F5FBAAECD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0AA80-BF2B-4376-8B2A-4CB1288ACCD6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7E1B-B63F-40F8-85F6-935C3EE98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3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11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63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71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26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45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22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05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5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39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76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60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98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7E1B-B63F-40F8-85F6-935C3EE9880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4695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45148" y="6303523"/>
            <a:ext cx="23127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7947498" y="6546715"/>
            <a:ext cx="2976664" cy="194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2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5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8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8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18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499907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8E15-850D-45E6-BB31-339A3CD9D719}" type="datetimeFigureOut">
              <a:rPr kumimoji="1" lang="ja-JP" altLang="en-US" smtClean="0"/>
              <a:t>2018/2/19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0386-F891-4160-98BF-317F0E4C5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5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0.jpeg" Type="http://schemas.openxmlformats.org/officeDocument/2006/relationships/image" Id="rId3"></Relationship><Relationship Target="../notesSlides/notesSlide8.xml" Type="http://schemas.openxmlformats.org/officeDocument/2006/relationships/notesSlide" Id="rId2"></Relationship><Relationship Target="../slideLayouts/slideLayout4.xml" Type="http://schemas.openxmlformats.org/officeDocument/2006/relationships/slideLayout" Id="rId1"></Relationship><Relationship Target="../media/image1.png" Type="http://schemas.openxmlformats.org/officeDocument/2006/relationships/image" Id="rId6"></Relationship><Relationship Target="../media/image3.png" Type="http://schemas.openxmlformats.org/officeDocument/2006/relationships/image" Id="rId5"></Relationship><Relationship Target="../media/image11.jpeg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media/image3.png" Type="http://schemas.openxmlformats.org/officeDocument/2006/relationships/image" Id="rId8"></Relationship><Relationship Target="../diagrams/data1.xml" Type="http://schemas.openxmlformats.org/officeDocument/2006/relationships/diagramData" Id="rId3"></Relationship><Relationship Target="../diagrams/drawing1.xml" Type="http://schemas.microsoft.com/office/2007/relationships/diagramDrawing" Id="rId7"></Relationship><Relationship Target="../notesSlides/notesSlide9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diagrams/colors1.xml" Type="http://schemas.openxmlformats.org/officeDocument/2006/relationships/diagramColors" Id="rId6"></Relationship><Relationship Target="../diagrams/quickStyle1.xml" Type="http://schemas.openxmlformats.org/officeDocument/2006/relationships/diagramQuickStyle" Id="rId5"></Relationship><Relationship Target="../diagrams/layout1.xml" Type="http://schemas.openxmlformats.org/officeDocument/2006/relationships/diagramLayout" Id="rId4"></Relationship><Relationship Target="../media/image1.png" Type="http://schemas.openxmlformats.org/officeDocument/2006/relationships/image" Id="rId9"></Relationship></Relationships>
</file>

<file path=ppt/slides/_rels/slide12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10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1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5"></Relationship><Relationship Target="../media/image12.png" Type="http://schemas.openxmlformats.org/officeDocument/2006/relationships/image" Id="rId4"></Relationship></Relationships>
</file>

<file path=ppt/slides/_rels/slide14.xml.rels><?xml version="1.0" encoding="UTF-8" ?><Relationships xmlns="http://schemas.openxmlformats.org/package/2006/relationships"><Relationship Target="../media/image13.jpeg" Type="http://schemas.openxmlformats.org/officeDocument/2006/relationships/image" Id="rId3"></Relationship><Relationship Target="../notesSlides/notesSlide1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s/_rels/slide15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1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4"></Relationship></Relationships>
</file>

<file path=ppt/slides/_rels/slide16.xml.rels><?xml version="1.0" encoding="UTF-8" ?><Relationships xmlns="http://schemas.openxmlformats.org/package/2006/relationships"><Relationship Target="../media/image14.jpeg" Type="http://schemas.openxmlformats.org/officeDocument/2006/relationships/image" Id="rId3"></Relationship><Relationship Target="../notesSlides/notesSlide1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6"></Relationship><Relationship Target="../media/image3.png" Type="http://schemas.openxmlformats.org/officeDocument/2006/relationships/image" Id="rId5"></Relationship><Relationship Target="../media/hdphoto4.wdp" Type="http://schemas.microsoft.com/office/2007/relationships/hdphoto" Id="rId4"></Relationship></Relationships>
</file>

<file path=ppt/slides/_rels/slide2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media/image4.jpe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s/_rels/slide5.xml.rels><?xml version="1.0" encoding="UTF-8" ?><Relationships xmlns="http://schemas.openxmlformats.org/package/2006/relationships"><Relationship Target="../media/image1.png" Type="http://schemas.openxmlformats.org/officeDocument/2006/relationships/image" Id="rId8"></Relationship><Relationship Target="../media/image5.jpeg" Type="http://schemas.openxmlformats.org/officeDocument/2006/relationships/image" Id="rId3"></Relationship><Relationship Target="../media/image3.png" Type="http://schemas.openxmlformats.org/officeDocument/2006/relationships/image" Id="rId7"></Relationship><Relationship Target="../notesSlides/notesSlide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hdphoto2.wdp" Type="http://schemas.microsoft.com/office/2007/relationships/hdphoto" Id="rId6"></Relationship><Relationship Target="../media/image6.jpeg" Type="http://schemas.openxmlformats.org/officeDocument/2006/relationships/image" Id="rId5"></Relationship><Relationship Target="../media/hdphoto1.wdp" Type="http://schemas.microsoft.com/office/2007/relationships/hdphoto" Id="rId4"></Relationship></Relationships>
</file>

<file path=ppt/slides/_rels/slide6.xml.rels><?xml version="1.0" encoding="UTF-8" ?><Relationships xmlns="http://schemas.openxmlformats.org/package/2006/relationships"><Relationship Target="../media/hdphoto3.wdp" Type="http://schemas.microsoft.com/office/2007/relationships/hdphoto" Id="rId3"></Relationship><Relationship Target="../media/image7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6"></Relationship><Relationship Target="../media/image9.jpeg" Type="http://schemas.openxmlformats.org/officeDocument/2006/relationships/image" Id="rId5"></Relationship><Relationship Target="../media/image8.jpeg" Type="http://schemas.openxmlformats.org/officeDocument/2006/relationships/image" Id="rId4"></Relationship></Relationships>
</file>

<file path=ppt/slides/_rels/slide7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7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.pn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5141913"/>
            <a:ext cx="18288000" cy="1891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2800" dirty="0" smtClean="0"/>
          </a:p>
          <a:p>
            <a:pPr marL="0" indent="0" algn="ctr"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大阪府立大学「地域活動演習」大阪の未来像</a:t>
            </a:r>
            <a:r>
              <a:rPr lang="ja-JP" altLang="en-US" sz="2800" dirty="0" smtClean="0">
                <a:solidFill>
                  <a:schemeClr val="tx2"/>
                </a:solidFill>
              </a:rPr>
              <a:t>グループ </a:t>
            </a:r>
            <a:r>
              <a:rPr lang="en-US" altLang="ja-JP" sz="2800" dirty="0" smtClean="0">
                <a:solidFill>
                  <a:schemeClr val="tx2"/>
                </a:solidFill>
              </a:rPr>
              <a:t>B</a:t>
            </a:r>
            <a:r>
              <a:rPr lang="ja-JP" altLang="en-US" sz="2800" dirty="0" smtClean="0">
                <a:solidFill>
                  <a:schemeClr val="tx2"/>
                </a:solidFill>
              </a:rPr>
              <a:t>チーム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7300" y="1946000"/>
            <a:ext cx="1583574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>
                <a:solidFill>
                  <a:srgbClr val="41B6CA"/>
                </a:solidFill>
                <a:latin typeface="+mj-ea"/>
                <a:ea typeface="+mj-ea"/>
              </a:rPr>
              <a:t>副首都・大阪の未来像</a:t>
            </a:r>
            <a:r>
              <a:rPr lang="ja-JP" altLang="en-US" sz="4500" dirty="0" smtClean="0">
                <a:solidFill>
                  <a:srgbClr val="41B6CA"/>
                </a:solidFill>
                <a:latin typeface="+mj-ea"/>
                <a:ea typeface="+mj-ea"/>
              </a:rPr>
              <a:t>：</a:t>
            </a:r>
            <a:endParaRPr lang="en-US" altLang="ja-JP" sz="4500" dirty="0" smtClean="0">
              <a:solidFill>
                <a:srgbClr val="41B6CA"/>
              </a:solidFill>
              <a:latin typeface="+mj-ea"/>
              <a:ea typeface="+mj-ea"/>
            </a:endParaRPr>
          </a:p>
          <a:p>
            <a:pPr algn="ctr"/>
            <a:endParaRPr lang="en-US" altLang="ja-JP" sz="600" dirty="0" smtClean="0">
              <a:solidFill>
                <a:srgbClr val="41B6CA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600" dirty="0" smtClean="0">
                <a:solidFill>
                  <a:srgbClr val="41B6CA"/>
                </a:solidFill>
                <a:latin typeface="+mj-ea"/>
                <a:ea typeface="+mj-ea"/>
              </a:rPr>
              <a:t>民</a:t>
            </a:r>
            <a:r>
              <a:rPr lang="ja-JP" altLang="en-US" sz="6600" dirty="0">
                <a:solidFill>
                  <a:srgbClr val="41B6CA"/>
                </a:solidFill>
                <a:latin typeface="+mj-ea"/>
                <a:ea typeface="+mj-ea"/>
              </a:rPr>
              <a:t>都大阪を考える</a:t>
            </a:r>
            <a:br>
              <a:rPr lang="ja-JP" altLang="en-US" sz="6600" dirty="0">
                <a:solidFill>
                  <a:srgbClr val="41B6CA"/>
                </a:solidFill>
                <a:latin typeface="+mj-ea"/>
                <a:ea typeface="+mj-ea"/>
              </a:rPr>
            </a:br>
            <a:r>
              <a:rPr lang="en-US" altLang="ja-JP" sz="6600" dirty="0" smtClean="0">
                <a:solidFill>
                  <a:srgbClr val="41B6CA"/>
                </a:solidFill>
                <a:latin typeface="+mj-ea"/>
                <a:ea typeface="+mj-ea"/>
              </a:rPr>
              <a:t>~</a:t>
            </a:r>
            <a:r>
              <a:rPr lang="ja-JP" altLang="en-US" sz="6600" dirty="0" smtClean="0">
                <a:solidFill>
                  <a:srgbClr val="41B6CA"/>
                </a:solidFill>
                <a:latin typeface="+mj-ea"/>
                <a:ea typeface="+mj-ea"/>
              </a:rPr>
              <a:t>民</a:t>
            </a:r>
            <a:r>
              <a:rPr lang="ja-JP" altLang="en-US" sz="6600" dirty="0">
                <a:solidFill>
                  <a:srgbClr val="41B6CA"/>
                </a:solidFill>
                <a:latin typeface="+mj-ea"/>
                <a:ea typeface="+mj-ea"/>
              </a:rPr>
              <a:t>の力の</a:t>
            </a:r>
            <a:r>
              <a:rPr lang="ja-JP" altLang="en-US" sz="6600" dirty="0" smtClean="0">
                <a:solidFill>
                  <a:srgbClr val="41B6CA"/>
                </a:solidFill>
                <a:latin typeface="+mj-ea"/>
                <a:ea typeface="+mj-ea"/>
              </a:rPr>
              <a:t>結集</a:t>
            </a:r>
            <a:r>
              <a:rPr lang="en-US" altLang="ja-JP" sz="6600" dirty="0" smtClean="0">
                <a:solidFill>
                  <a:srgbClr val="41B6CA"/>
                </a:solidFill>
                <a:latin typeface="+mj-ea"/>
                <a:ea typeface="+mj-ea"/>
              </a:rPr>
              <a:t>~</a:t>
            </a:r>
            <a:endParaRPr kumimoji="1" lang="ja-JP" altLang="en-US" sz="6600" dirty="0">
              <a:solidFill>
                <a:srgbClr val="41B6CA"/>
              </a:solidFill>
              <a:latin typeface="+mj-ea"/>
              <a:ea typeface="+mj-ea"/>
            </a:endParaRPr>
          </a:p>
        </p:txBody>
      </p:sp>
      <p:pic>
        <p:nvPicPr>
          <p:cNvPr id="4" name="Picture 94" descr="府大のロ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mo29198\Documents\副首都 公表用\Civic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8607" y="2748859"/>
            <a:ext cx="638016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26314" y="2738015"/>
            <a:ext cx="7203385" cy="652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3000" dirty="0" smtClean="0"/>
          </a:p>
          <a:p>
            <a:pPr marL="0" indent="0">
              <a:buNone/>
            </a:pP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住民</a:t>
            </a:r>
            <a:r>
              <a:rPr lang="ja-JP" altLang="en-US" sz="3300" dirty="0"/>
              <a:t>創発プロジェクト 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シビックプライド</a:t>
            </a:r>
            <a:r>
              <a:rPr lang="ja-JP" altLang="en-US" sz="3300" dirty="0"/>
              <a:t>・</a:t>
            </a:r>
            <a:r>
              <a:rPr lang="ja-JP" altLang="en-US" sz="3300" dirty="0" smtClean="0"/>
              <a:t>プロジェクト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en-US" altLang="ja-JP" sz="3300" dirty="0"/>
              <a:t>http://jisedaikogai.jp/sohatsu/project_list/</a:t>
            </a:r>
            <a:endParaRPr lang="ja-JP" altLang="en-US" sz="3300" dirty="0"/>
          </a:p>
          <a:p>
            <a:pPr marL="0" indent="0">
              <a:buNone/>
            </a:pPr>
            <a:endParaRPr kumimoji="1" lang="ja-JP" altLang="en-US" sz="3000" dirty="0"/>
          </a:p>
        </p:txBody>
      </p:sp>
      <p:pic>
        <p:nvPicPr>
          <p:cNvPr id="3074" name="Picture 2" descr="C:\Users\cmo29198\Documents\副首都 公表用\Civic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315" y="2742799"/>
            <a:ext cx="6646863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41B6CA"/>
                </a:solidFill>
              </a:rPr>
              <a:t>シビックプライドの事例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798607" y="2553230"/>
            <a:ext cx="7808541" cy="67107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3300" dirty="0" smtClean="0"/>
              <a:t>アムステルダムキャンペーン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en-US" altLang="ja-JP" sz="3300" dirty="0" smtClean="0"/>
              <a:t>http://lab.machimachi.com/entry/civic_pride</a:t>
            </a:r>
            <a:endParaRPr kumimoji="1" lang="ja-JP" altLang="en-US" sz="33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127173"/>
            <a:ext cx="15869263" cy="408467"/>
          </a:xfrm>
          <a:prstGeom prst="rect">
            <a:avLst/>
          </a:prstGeom>
        </p:spPr>
      </p:pic>
      <p:pic>
        <p:nvPicPr>
          <p:cNvPr id="10" name="Picture 94" descr="府大のロゴ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750400"/>
            <a:ext cx="15773400" cy="19880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41B6CA"/>
                </a:solidFill>
              </a:rPr>
              <a:t>シビックプライドセンターを作る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27337"/>
              </p:ext>
            </p:extLst>
          </p:nvPr>
        </p:nvGraphicFramePr>
        <p:xfrm>
          <a:off x="1257300" y="2738438"/>
          <a:ext cx="15773400" cy="580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329971"/>
            <a:ext cx="15869263" cy="408467"/>
          </a:xfrm>
          <a:prstGeom prst="rect">
            <a:avLst/>
          </a:prstGeom>
        </p:spPr>
      </p:pic>
      <p:pic>
        <p:nvPicPr>
          <p:cNvPr id="6" name="Picture 94" descr="府大のロゴ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そのために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・シビックプライドを持つ人</a:t>
            </a:r>
            <a:r>
              <a:rPr lang="ja-JP" altLang="en-US" sz="2800" dirty="0"/>
              <a:t>が集まる場所の</a:t>
            </a:r>
            <a:r>
              <a:rPr lang="ja-JP" altLang="en-US" sz="2800" dirty="0" smtClean="0"/>
              <a:t>提供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・多く</a:t>
            </a:r>
            <a:r>
              <a:rPr lang="ja-JP" altLang="en-US" sz="2800" dirty="0"/>
              <a:t>の人にシビックプライドを持ってもらう</a:t>
            </a:r>
            <a:r>
              <a:rPr lang="ja-JP" altLang="en-US" sz="2800" dirty="0" smtClean="0"/>
              <a:t>機会づくり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知名度</a:t>
            </a:r>
            <a:r>
              <a:rPr lang="ja-JP" altLang="en-US" sz="2800" dirty="0"/>
              <a:t>向上を</a:t>
            </a:r>
            <a:r>
              <a:rPr lang="ja-JP" altLang="en-US" sz="2800" dirty="0" smtClean="0"/>
              <a:t>目指す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DA6272"/>
                </a:solidFill>
              </a:rPr>
              <a:t>シビックプライドの象徴となる場所が必要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94" descr="府大のロ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41B6CA"/>
                </a:solidFill>
              </a:rPr>
              <a:t>クラウドファンティングによる資金調達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クラウドファンティング</a:t>
            </a:r>
            <a:r>
              <a:rPr lang="ja-JP" altLang="en-US" sz="2800" dirty="0"/>
              <a:t>とは？</a:t>
            </a:r>
          </a:p>
          <a:p>
            <a:pPr marL="0" indent="0">
              <a:buNone/>
            </a:pPr>
            <a:r>
              <a:rPr lang="ja-JP" altLang="en-US" sz="2800" dirty="0"/>
              <a:t>社会や人のためにモノやサービスを作りたいといったアイデアやプロジェクトを持つ提案者が、専用のインターネットサイトを通じて、社会に呼びかけ共感した人から資金を集める方法。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大阪</a:t>
            </a:r>
            <a:r>
              <a:rPr lang="ja-JP" altLang="en-US" sz="2800" dirty="0"/>
              <a:t>城の改修工事のために行われた寄付も</a:t>
            </a:r>
          </a:p>
          <a:p>
            <a:pPr marL="0" indent="0">
              <a:buNone/>
            </a:pPr>
            <a:r>
              <a:rPr lang="ja-JP" altLang="en-US" sz="2800" dirty="0"/>
              <a:t>クラウドファンティングの仕組みと同じ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331408"/>
            <a:ext cx="15869263" cy="4084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10" y="5409653"/>
            <a:ext cx="5367214" cy="385436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134629" y="9531816"/>
            <a:ext cx="2896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600" dirty="0"/>
              <a:t>https://a-port.asahi.com/guide/</a:t>
            </a:r>
            <a:endParaRPr lang="ja-JP" altLang="en-US" sz="1600" dirty="0"/>
          </a:p>
        </p:txBody>
      </p:sp>
      <p:pic>
        <p:nvPicPr>
          <p:cNvPr id="7" name="Picture 94" descr="府大のロ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mo29198\Documents\副首都 公表用\Projec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22" y="2869757"/>
            <a:ext cx="15767050" cy="64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41B6CA"/>
                </a:solidFill>
              </a:rPr>
              <a:t>プロジェクトの提案例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368" y="2127175"/>
            <a:ext cx="15869263" cy="408467"/>
          </a:xfrm>
          <a:prstGeom prst="rect">
            <a:avLst/>
          </a:prstGeom>
        </p:spPr>
      </p:pic>
      <p:sp>
        <p:nvSpPr>
          <p:cNvPr id="6" name="テキスト ボックス 4"/>
          <p:cNvSpPr txBox="1"/>
          <p:nvPr/>
        </p:nvSpPr>
        <p:spPr>
          <a:xfrm>
            <a:off x="13332426" y="9794734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https://readyfor.jp/projects/satoyama2017</a:t>
            </a:r>
            <a:endParaRPr kumimoji="1" lang="ja-JP" altLang="en-US" sz="1600" dirty="0"/>
          </a:p>
        </p:txBody>
      </p:sp>
      <p:pic>
        <p:nvPicPr>
          <p:cNvPr id="8" name="Picture 94" descr="府大のロ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solidFill>
                  <a:srgbClr val="41B6CA"/>
                </a:solidFill>
              </a:rPr>
              <a:t>シビックプライド</a:t>
            </a:r>
            <a:r>
              <a:rPr lang="ja-JP" altLang="en-US" dirty="0">
                <a:solidFill>
                  <a:srgbClr val="41B6CA"/>
                </a:solidFill>
              </a:rPr>
              <a:t>センタ</a:t>
            </a:r>
            <a:r>
              <a:rPr lang="ja-JP" altLang="en-US" dirty="0" smtClean="0">
                <a:solidFill>
                  <a:srgbClr val="41B6CA"/>
                </a:solidFill>
              </a:rPr>
              <a:t>ーの</a:t>
            </a:r>
            <a:r>
              <a:rPr lang="ja-JP" altLang="en-US" dirty="0">
                <a:solidFill>
                  <a:srgbClr val="41B6CA"/>
                </a:solidFill>
              </a:rPr>
              <a:t>機能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大阪の都市ブランドを確立・発信する</a:t>
            </a:r>
          </a:p>
          <a:p>
            <a:pPr marL="0" indent="0">
              <a:buNone/>
            </a:pPr>
            <a:r>
              <a:rPr lang="ja-JP" altLang="en-US" sz="2800" dirty="0"/>
              <a:t>→都市の魅力をわかりやすく市民に伝えるイベント</a:t>
            </a:r>
            <a:r>
              <a:rPr lang="ja-JP" altLang="en-US" sz="2800" dirty="0" smtClean="0"/>
              <a:t>など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都市ビジョンを共有・提案する</a:t>
            </a:r>
          </a:p>
          <a:p>
            <a:pPr marL="0" indent="0">
              <a:buNone/>
            </a:pPr>
            <a:r>
              <a:rPr lang="ja-JP" altLang="en-US" sz="2800" dirty="0"/>
              <a:t>→都市ビジョンに市民意見を反映させる</a:t>
            </a:r>
          </a:p>
          <a:p>
            <a:pPr marL="0" indent="0">
              <a:buNone/>
            </a:pPr>
            <a:r>
              <a:rPr lang="ja-JP" altLang="en-US" sz="2800" dirty="0"/>
              <a:t>→都市デザイン改善のためのアイデアの収集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228361"/>
            <a:ext cx="15869263" cy="408467"/>
          </a:xfrm>
          <a:prstGeom prst="rect">
            <a:avLst/>
          </a:prstGeom>
        </p:spPr>
      </p:pic>
      <p:pic>
        <p:nvPicPr>
          <p:cNvPr id="5" name="Picture 94" descr="府大のロ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691480" y="8603727"/>
            <a:ext cx="6861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参考文献</a:t>
            </a:r>
            <a:r>
              <a:rPr kumimoji="1" lang="en-US" altLang="ja-JP" sz="2000" dirty="0" smtClean="0"/>
              <a:t>】</a:t>
            </a:r>
          </a:p>
          <a:p>
            <a:r>
              <a:rPr lang="ja-JP" altLang="en-US" sz="2000" dirty="0"/>
              <a:t>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http://</a:t>
            </a:r>
            <a:r>
              <a:rPr lang="en-US" altLang="ja-JP" sz="2000" dirty="0"/>
              <a:t>www.apir.or.jp/ja/research/files/2013/03/421_02.pdf</a:t>
            </a:r>
            <a:r>
              <a:rPr kumimoji="1" lang="ja-JP" altLang="en-US" sz="2000" dirty="0" smtClean="0"/>
              <a:t>　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710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mo29198\Documents\副首都 公表用\Plaza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911" y="2870711"/>
            <a:ext cx="15767051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>
                <a:solidFill>
                  <a:srgbClr val="41B6CA"/>
                </a:solidFill>
              </a:rPr>
              <a:t>OPU CIVIC PLAZA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216054"/>
            <a:ext cx="15869263" cy="408467"/>
          </a:xfrm>
          <a:prstGeom prst="rect">
            <a:avLst/>
          </a:prstGeom>
        </p:spPr>
      </p:pic>
      <p:sp>
        <p:nvSpPr>
          <p:cNvPr id="6" name="テキスト ボックス 4"/>
          <p:cNvSpPr txBox="1"/>
          <p:nvPr/>
        </p:nvSpPr>
        <p:spPr>
          <a:xfrm>
            <a:off x="13208710" y="9678871"/>
            <a:ext cx="401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/>
              <a:t>http://www.inuiuni.com/projects/2157/</a:t>
            </a:r>
            <a:endParaRPr kumimoji="1" lang="ja-JP" altLang="en-US" dirty="0"/>
          </a:p>
        </p:txBody>
      </p:sp>
      <p:pic>
        <p:nvPicPr>
          <p:cNvPr id="8" name="Picture 94" descr="府大のロゴ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821382" y="2275609"/>
            <a:ext cx="8624454" cy="678603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41B6CA"/>
                </a:solidFill>
              </a:rPr>
              <a:t>目次</a:t>
            </a:r>
            <a:endParaRPr kumimoji="1" lang="ja-JP" altLang="en-US" sz="6600" dirty="0">
              <a:solidFill>
                <a:srgbClr val="41B6CA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9798" y="2535642"/>
            <a:ext cx="7608404" cy="6526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大阪城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300" dirty="0" smtClean="0"/>
              <a:t>懐徳堂</a:t>
            </a:r>
            <a:endParaRPr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中之島図書館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300" dirty="0" smtClean="0"/>
              <a:t>3</a:t>
            </a:r>
            <a:r>
              <a:rPr lang="ja-JP" altLang="en-US" sz="3300" dirty="0" smtClean="0"/>
              <a:t>地点について分かったこと</a:t>
            </a:r>
            <a:endParaRPr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シビックプライドとは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300" dirty="0" smtClean="0"/>
              <a:t>シビックプライドの事例</a:t>
            </a:r>
            <a:endParaRPr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シビックプライドセンターを作る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300" dirty="0" smtClean="0"/>
              <a:t>クラウドファンティングによる資金調達</a:t>
            </a:r>
            <a:endParaRPr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プロジェクトの提案例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3300" dirty="0" smtClean="0"/>
              <a:t>シビックプライド</a:t>
            </a:r>
            <a:r>
              <a:rPr lang="ja-JP" altLang="en-US" sz="3300" dirty="0"/>
              <a:t>センタ</a:t>
            </a:r>
            <a:r>
              <a:rPr lang="ja-JP" altLang="en-US" sz="3300" dirty="0" smtClean="0"/>
              <a:t>ー</a:t>
            </a:r>
            <a:r>
              <a:rPr kumimoji="1" lang="ja-JP" altLang="en-US" sz="3300" dirty="0" smtClean="0"/>
              <a:t>の機能</a:t>
            </a:r>
            <a:endParaRPr kumimoji="1" lang="en-US" altLang="ja-JP" sz="33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300" dirty="0" smtClean="0"/>
              <a:t>OPU CIVIC PLAZA</a:t>
            </a:r>
            <a:endParaRPr kumimoji="1" lang="en-US" altLang="ja-JP" sz="33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4664" y="41148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Picture 94" descr="府大のロ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o29198\Documents\副首都 公表用\Osaka-j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612" y="2745043"/>
            <a:ext cx="5753101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41B6CA"/>
                </a:solidFill>
              </a:rPr>
              <a:t>大阪城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4027" y="2718151"/>
            <a:ext cx="1041169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江戸</a:t>
            </a:r>
            <a:r>
              <a:rPr lang="ja-JP" altLang="en-US" sz="4400" dirty="0" smtClean="0"/>
              <a:t>時代</a:t>
            </a:r>
            <a:endParaRPr lang="en-US" altLang="ja-JP" sz="4400" dirty="0" smtClean="0"/>
          </a:p>
          <a:p>
            <a:r>
              <a:rPr lang="ja-JP" altLang="en-US" sz="2800" dirty="0" smtClean="0"/>
              <a:t>大坂</a:t>
            </a:r>
            <a:r>
              <a:rPr lang="ja-JP" altLang="en-US" sz="2800" dirty="0"/>
              <a:t>夏の陣で</a:t>
            </a:r>
            <a:r>
              <a:rPr lang="ja-JP" altLang="en-US" sz="2800" dirty="0" smtClean="0"/>
              <a:t>落城</a:t>
            </a:r>
            <a:endParaRPr lang="en-US" altLang="ja-JP" sz="2800" dirty="0" smtClean="0"/>
          </a:p>
          <a:p>
            <a:r>
              <a:rPr lang="en-US" altLang="ja-JP" sz="2800" dirty="0" smtClean="0"/>
              <a:t>1620</a:t>
            </a:r>
            <a:r>
              <a:rPr lang="ja-JP" altLang="en-US" sz="2800" dirty="0"/>
              <a:t>年から工事が行われ大勢の協力に</a:t>
            </a:r>
            <a:r>
              <a:rPr lang="ja-JP" altLang="en-US" sz="2800" dirty="0" smtClean="0"/>
              <a:t>よって</a:t>
            </a:r>
            <a:endParaRPr lang="en-US" altLang="ja-JP" sz="2800" dirty="0" smtClean="0"/>
          </a:p>
          <a:p>
            <a:r>
              <a:rPr lang="ja-JP" altLang="en-US" sz="2800" dirty="0" smtClean="0"/>
              <a:t>二代目</a:t>
            </a:r>
            <a:r>
              <a:rPr lang="ja-JP" altLang="en-US" sz="2800" dirty="0"/>
              <a:t>大阪</a:t>
            </a:r>
            <a:r>
              <a:rPr lang="ja-JP" altLang="en-US" sz="2800" dirty="0" smtClean="0"/>
              <a:t>城が建造</a:t>
            </a:r>
            <a:endParaRPr lang="en-US" altLang="ja-JP" sz="2800" dirty="0" smtClean="0"/>
          </a:p>
          <a:p>
            <a:r>
              <a:rPr lang="ja-JP" altLang="en-US" sz="2800" dirty="0" smtClean="0"/>
              <a:t>現存</a:t>
            </a:r>
            <a:r>
              <a:rPr lang="ja-JP" altLang="en-US" sz="2800" dirty="0"/>
              <a:t>する大阪城の遺構は、徳川幕府再建工事による</a:t>
            </a:r>
            <a:r>
              <a:rPr lang="ja-JP" altLang="en-US" sz="2800" dirty="0" smtClean="0"/>
              <a:t>もの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4400" dirty="0" smtClean="0"/>
              <a:t>明治</a:t>
            </a:r>
            <a:r>
              <a:rPr lang="ja-JP" altLang="en-US" sz="4400" dirty="0"/>
              <a:t>～昭和</a:t>
            </a:r>
            <a:r>
              <a:rPr lang="ja-JP" altLang="en-US" sz="4400" dirty="0" smtClean="0"/>
              <a:t>時代</a:t>
            </a:r>
            <a:endParaRPr lang="en-US" altLang="ja-JP" sz="4400" dirty="0" smtClean="0"/>
          </a:p>
          <a:p>
            <a:r>
              <a:rPr lang="ja-JP" altLang="en-US" sz="2800" dirty="0" smtClean="0"/>
              <a:t>大阪市長関</a:t>
            </a:r>
            <a:r>
              <a:rPr lang="ja-JP" altLang="en-US" sz="2800" dirty="0"/>
              <a:t>一氏が、天守閣復興を</a:t>
            </a:r>
            <a:r>
              <a:rPr lang="ja-JP" altLang="en-US" sz="2800" dirty="0" smtClean="0"/>
              <a:t>提案</a:t>
            </a:r>
            <a:endParaRPr lang="en-US" altLang="ja-JP" sz="2800" dirty="0" smtClean="0"/>
          </a:p>
          <a:p>
            <a:r>
              <a:rPr lang="ja-JP" altLang="en-US" sz="2800" dirty="0" smtClean="0"/>
              <a:t>市民</a:t>
            </a:r>
            <a:r>
              <a:rPr lang="ja-JP" altLang="en-US" sz="2800" dirty="0"/>
              <a:t>から寄付の申し込みが殺到し、わずか半年で</a:t>
            </a:r>
            <a:r>
              <a:rPr lang="en-US" altLang="ja-JP" sz="2800" dirty="0"/>
              <a:t>150</a:t>
            </a:r>
            <a:r>
              <a:rPr lang="ja-JP" altLang="en-US" sz="2800" dirty="0"/>
              <a:t>万円（現在の貨幣価値に換算すると</a:t>
            </a:r>
            <a:r>
              <a:rPr lang="en-US" altLang="ja-JP" sz="2800" dirty="0"/>
              <a:t>750</a:t>
            </a:r>
            <a:r>
              <a:rPr lang="ja-JP" altLang="en-US" sz="2800" dirty="0"/>
              <a:t>億円）にも上る寄付金が</a:t>
            </a:r>
            <a:r>
              <a:rPr lang="ja-JP" altLang="en-US" sz="2800" dirty="0" smtClean="0"/>
              <a:t>集まる</a:t>
            </a:r>
            <a:endParaRPr lang="en-US" altLang="ja-JP" sz="2800" dirty="0" smtClean="0"/>
          </a:p>
          <a:p>
            <a:endParaRPr lang="ja-JP" altLang="en-US" sz="2800" dirty="0"/>
          </a:p>
          <a:p>
            <a:r>
              <a:rPr lang="ja-JP" altLang="en-US" sz="4400" dirty="0" smtClean="0"/>
              <a:t>現在</a:t>
            </a:r>
            <a:endParaRPr lang="en-US" altLang="ja-JP" sz="4400" dirty="0" smtClean="0"/>
          </a:p>
          <a:p>
            <a:r>
              <a:rPr lang="ja-JP" altLang="en-US" sz="2800" dirty="0" smtClean="0"/>
              <a:t>「太閤なにわの夢募金」の実施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127175"/>
            <a:ext cx="15869263" cy="408467"/>
          </a:xfrm>
          <a:prstGeom prst="rect">
            <a:avLst/>
          </a:prstGeom>
        </p:spPr>
      </p:pic>
      <p:pic>
        <p:nvPicPr>
          <p:cNvPr id="6" name="Picture 94" descr="府大のロ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o29198\Documents\副首都 公表用\Kaitoku-d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299" y="2722678"/>
            <a:ext cx="5749926" cy="64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41B6CA"/>
                </a:solidFill>
                <a:latin typeface="+mj-ea"/>
              </a:rPr>
              <a:t>懐徳堂</a:t>
            </a:r>
            <a:endParaRPr kumimoji="1" lang="ja-JP" altLang="en-US" dirty="0">
              <a:solidFill>
                <a:srgbClr val="41B6CA"/>
              </a:solidFill>
              <a:latin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3018" y="2722678"/>
            <a:ext cx="97882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享保９年</a:t>
            </a:r>
            <a:r>
              <a:rPr lang="en-US" altLang="ja-JP" sz="2800" dirty="0"/>
              <a:t>(1724)</a:t>
            </a:r>
            <a:r>
              <a:rPr lang="ja-JP" altLang="en-US" sz="2800" dirty="0"/>
              <a:t>に大坂町人らが中井甃庵、三宅石庵を</a:t>
            </a:r>
            <a:r>
              <a:rPr lang="ja-JP" altLang="en-US" sz="2800" dirty="0" smtClean="0"/>
              <a:t>招いて</a:t>
            </a:r>
            <a:endParaRPr lang="en-US" altLang="ja-JP" sz="2800" dirty="0" smtClean="0"/>
          </a:p>
          <a:p>
            <a:r>
              <a:rPr lang="ja-JP" altLang="en-US" sz="2800" dirty="0" smtClean="0"/>
              <a:t>創設</a:t>
            </a:r>
            <a:r>
              <a:rPr lang="ja-JP" altLang="en-US" sz="2800" dirty="0"/>
              <a:t>された</a:t>
            </a:r>
            <a:r>
              <a:rPr lang="ja-JP" altLang="en-US" sz="2800" dirty="0" smtClean="0"/>
              <a:t>学問所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/>
              <a:t>当初は漢学の私塾であったが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r>
              <a:rPr lang="en-US" altLang="ja-JP" sz="2800" dirty="0" smtClean="0"/>
              <a:t>8</a:t>
            </a:r>
            <a:r>
              <a:rPr lang="ja-JP" altLang="en-US" sz="2800" dirty="0"/>
              <a:t>代</a:t>
            </a:r>
            <a:r>
              <a:rPr lang="ja-JP" altLang="en-US" sz="2800" dirty="0" smtClean="0"/>
              <a:t>将軍徳川</a:t>
            </a:r>
            <a:r>
              <a:rPr lang="ja-JP" altLang="en-US" sz="2800" dirty="0"/>
              <a:t>吉宗の学問奨励策の</a:t>
            </a:r>
            <a:r>
              <a:rPr lang="ja-JP" altLang="en-US" sz="2800" dirty="0" smtClean="0"/>
              <a:t>もと</a:t>
            </a:r>
            <a:r>
              <a:rPr lang="en-US" altLang="ja-JP" sz="2800" dirty="0" smtClean="0"/>
              <a:t>1726</a:t>
            </a:r>
            <a:r>
              <a:rPr lang="ja-JP" altLang="en-US" sz="2800" dirty="0"/>
              <a:t>年</a:t>
            </a:r>
            <a:r>
              <a:rPr lang="ja-JP" altLang="en-US" sz="2800" dirty="0" smtClean="0"/>
              <a:t>には</a:t>
            </a:r>
            <a:r>
              <a:rPr lang="ja-JP" altLang="en-US" sz="2800" dirty="0"/>
              <a:t>官許を受けて半官立となり、学問の</a:t>
            </a:r>
            <a:r>
              <a:rPr lang="ja-JP" altLang="en-US" sz="2800" dirty="0" smtClean="0"/>
              <a:t>規模が拡大</a:t>
            </a:r>
            <a:endParaRPr lang="ja-JP" altLang="en-US" sz="2800" dirty="0"/>
          </a:p>
          <a:p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99" y="2127175"/>
            <a:ext cx="15869263" cy="408467"/>
          </a:xfrm>
          <a:prstGeom prst="rect">
            <a:avLst/>
          </a:prstGeom>
        </p:spPr>
      </p:pic>
      <p:pic>
        <p:nvPicPr>
          <p:cNvPr id="7" name="Picture 94" descr="府大のロ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mo29198\Documents\副首都 公表用\Lib-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209" y="2707900"/>
            <a:ext cx="5337176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mo29198\Documents\副首都 公表用\Lib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822" y="2707900"/>
            <a:ext cx="7208838" cy="45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41B6CA"/>
                </a:solidFill>
              </a:rPr>
              <a:t>中之島図書館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122787"/>
            <a:ext cx="15869263" cy="4084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97951" y="8517967"/>
            <a:ext cx="46055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棟札（置札）</a:t>
            </a:r>
            <a:endParaRPr kumimoji="1" lang="en-US" altLang="ja-JP" sz="2800" dirty="0" smtClean="0"/>
          </a:p>
          <a:p>
            <a:r>
              <a:rPr lang="ja-JP" altLang="en-US" sz="2000" dirty="0"/>
              <a:t>国重要文化財指定　平成</a:t>
            </a:r>
            <a:r>
              <a:rPr lang="en-US" altLang="ja-JP" sz="2000" dirty="0"/>
              <a:t>11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</a:t>
            </a:r>
            <a:r>
              <a:rPr lang="en-US" altLang="ja-JP" sz="2000" dirty="0"/>
              <a:t>13</a:t>
            </a:r>
            <a:r>
              <a:rPr lang="ja-JP" altLang="en-US" sz="2000" dirty="0"/>
              <a:t>日</a:t>
            </a:r>
          </a:p>
          <a:p>
            <a:endParaRPr kumimoji="1" lang="ja-JP" altLang="en-US" sz="2800" dirty="0"/>
          </a:p>
        </p:txBody>
      </p:sp>
      <p:pic>
        <p:nvPicPr>
          <p:cNvPr id="10" name="Picture 94" descr="府大のロゴ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mo29198\Documents\副首都 公表用\Lib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454" y="5388026"/>
            <a:ext cx="6970712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mo29198\Documents\副首都 公表用\Lib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454" y="1539794"/>
            <a:ext cx="6970713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mo29198\Documents\副首都 公表用\Lib-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704" y="1544082"/>
            <a:ext cx="689133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23895" y="6172199"/>
            <a:ext cx="688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外観：ルネッサンス様式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45454" y="8832272"/>
            <a:ext cx="697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内観：バロック様式</a:t>
            </a:r>
            <a:endParaRPr kumimoji="1" lang="ja-JP" altLang="en-US" sz="2800" dirty="0"/>
          </a:p>
        </p:txBody>
      </p:sp>
      <p:pic>
        <p:nvPicPr>
          <p:cNvPr id="11" name="Picture 94" descr="府大のロゴ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448212"/>
            <a:ext cx="15773400" cy="1988038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41B6CA"/>
                </a:solidFill>
              </a:rPr>
              <a:t>分かったこと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300" y="2772802"/>
            <a:ext cx="13651396" cy="580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懐</a:t>
            </a:r>
            <a:r>
              <a:rPr lang="ja-JP" altLang="en-US" sz="2800" dirty="0" smtClean="0"/>
              <a:t>徳堂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→</a:t>
            </a:r>
            <a:r>
              <a:rPr lang="ja-JP" altLang="en-US" sz="2800" dirty="0"/>
              <a:t>民の力を生み出す場の</a:t>
            </a:r>
            <a:r>
              <a:rPr lang="ja-JP" altLang="en-US" sz="2800" dirty="0" smtClean="0"/>
              <a:t>重要性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大阪城・中之島</a:t>
            </a:r>
            <a:r>
              <a:rPr lang="ja-JP" altLang="en-US" sz="2800" dirty="0" smtClean="0"/>
              <a:t>図書館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→</a:t>
            </a:r>
            <a:r>
              <a:rPr lang="ja-JP" altLang="en-US" sz="2800" dirty="0"/>
              <a:t>大阪に対する市民の誇り（シビックプライド）の存在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027783"/>
            <a:ext cx="15869263" cy="408467"/>
          </a:xfrm>
          <a:prstGeom prst="rect">
            <a:avLst/>
          </a:prstGeom>
        </p:spPr>
      </p:pic>
      <p:pic>
        <p:nvPicPr>
          <p:cNvPr id="5" name="Picture 94" descr="府大のロ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300" y="2363978"/>
            <a:ext cx="15773400" cy="5555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ja-JP" sz="2800" dirty="0" smtClean="0">
              <a:solidFill>
                <a:srgbClr val="595959"/>
              </a:solidFill>
            </a:endParaRPr>
          </a:p>
          <a:p>
            <a:pPr marL="0" indent="0" algn="ctr">
              <a:buNone/>
            </a:pPr>
            <a:r>
              <a:rPr lang="ja-JP" altLang="en-US" sz="2800" dirty="0" smtClean="0">
                <a:solidFill>
                  <a:srgbClr val="595959"/>
                </a:solidFill>
              </a:rPr>
              <a:t>民の</a:t>
            </a:r>
            <a:r>
              <a:rPr lang="ja-JP" altLang="en-US" sz="2800" dirty="0">
                <a:solidFill>
                  <a:srgbClr val="595959"/>
                </a:solidFill>
              </a:rPr>
              <a:t>力を最大限に生かし、副首都大阪を確立するために</a:t>
            </a:r>
            <a:r>
              <a:rPr lang="ja-JP" altLang="en-US" sz="2800" dirty="0" smtClean="0">
                <a:solidFill>
                  <a:srgbClr val="595959"/>
                </a:solidFill>
              </a:rPr>
              <a:t>は</a:t>
            </a:r>
            <a:endParaRPr lang="en-US" altLang="ja-JP" sz="2800" dirty="0" smtClean="0">
              <a:solidFill>
                <a:srgbClr val="595959"/>
              </a:solidFill>
            </a:endParaRPr>
          </a:p>
          <a:p>
            <a:pPr marL="0" indent="0" algn="ctr">
              <a:buNone/>
            </a:pPr>
            <a:endParaRPr lang="en-US" altLang="ja-JP" sz="4000" dirty="0" smtClean="0">
              <a:solidFill>
                <a:srgbClr val="595959"/>
              </a:solidFill>
            </a:endParaRPr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DA6272"/>
                </a:solidFill>
              </a:rPr>
              <a:t>府民</a:t>
            </a:r>
            <a:r>
              <a:rPr lang="ja-JP" altLang="en-US" sz="4400" dirty="0">
                <a:solidFill>
                  <a:srgbClr val="DA6272"/>
                </a:solidFill>
              </a:rPr>
              <a:t>がシビックプライドを強く</a:t>
            </a:r>
            <a:r>
              <a:rPr lang="ja-JP" altLang="en-US" sz="4400" dirty="0" smtClean="0">
                <a:solidFill>
                  <a:srgbClr val="DA6272"/>
                </a:solidFill>
              </a:rPr>
              <a:t>持つこと</a:t>
            </a:r>
            <a:endParaRPr lang="en-US" altLang="ja-JP" sz="4400" dirty="0" smtClean="0">
              <a:solidFill>
                <a:srgbClr val="DA6272"/>
              </a:solidFill>
            </a:endParaRPr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DA6272"/>
                </a:solidFill>
              </a:rPr>
              <a:t>知</a:t>
            </a:r>
            <a:r>
              <a:rPr lang="ja-JP" altLang="en-US" sz="4400" dirty="0">
                <a:solidFill>
                  <a:srgbClr val="DA6272"/>
                </a:solidFill>
              </a:rPr>
              <a:t>の</a:t>
            </a:r>
            <a:r>
              <a:rPr lang="ja-JP" altLang="en-US" sz="4400" dirty="0" smtClean="0">
                <a:solidFill>
                  <a:srgbClr val="DA6272"/>
                </a:solidFill>
              </a:rPr>
              <a:t>向上</a:t>
            </a:r>
            <a:endParaRPr lang="en-US" altLang="ja-JP" sz="4400" dirty="0" smtClean="0">
              <a:solidFill>
                <a:srgbClr val="DA6272"/>
              </a:solidFill>
            </a:endParaRPr>
          </a:p>
          <a:p>
            <a:pPr marL="0" indent="0" algn="ctr">
              <a:buNone/>
            </a:pPr>
            <a:endParaRPr lang="en-US" altLang="ja-JP" sz="4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ja-JP" altLang="en-US" sz="2800" dirty="0" smtClean="0">
                <a:solidFill>
                  <a:schemeClr val="tx2"/>
                </a:solidFill>
              </a:rPr>
              <a:t>が</a:t>
            </a:r>
            <a:r>
              <a:rPr lang="ja-JP" altLang="en-US" sz="2800" dirty="0">
                <a:solidFill>
                  <a:schemeClr val="tx2"/>
                </a:solidFill>
              </a:rPr>
              <a:t>必要</a:t>
            </a:r>
          </a:p>
          <a:p>
            <a:pPr marL="0" indent="0" algn="ctr">
              <a:buNone/>
            </a:pPr>
            <a:endParaRPr kumimoji="1" lang="ja-JP" altLang="en-US" sz="6000" dirty="0"/>
          </a:p>
        </p:txBody>
      </p:sp>
      <p:pic>
        <p:nvPicPr>
          <p:cNvPr id="4" name="Picture 94" descr="府大のロ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41B6CA"/>
                </a:solidFill>
              </a:rPr>
              <a:t>シビックプライドとは</a:t>
            </a:r>
            <a:endParaRPr kumimoji="1" lang="ja-JP" altLang="en-US" dirty="0">
              <a:solidFill>
                <a:srgbClr val="41B6CA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「都市</a:t>
            </a:r>
            <a:r>
              <a:rPr lang="ja-JP" altLang="en-US" sz="2800" dirty="0"/>
              <a:t>に対する市民の</a:t>
            </a:r>
            <a:r>
              <a:rPr lang="ja-JP" altLang="en-US" sz="2800" dirty="0" smtClean="0"/>
              <a:t>誇り」</a:t>
            </a:r>
            <a:endParaRPr lang="ja-JP" altLang="en-US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“シビック”は権利と義務を持って活動する主体として</a:t>
            </a:r>
            <a:r>
              <a:rPr lang="ja-JP" altLang="en-US" sz="2800" dirty="0" smtClean="0">
                <a:solidFill>
                  <a:schemeClr val="tx2"/>
                </a:solidFill>
              </a:rPr>
              <a:t>の市民性</a:t>
            </a:r>
            <a:r>
              <a:rPr lang="ja-JP" altLang="en-US" sz="2800" dirty="0">
                <a:solidFill>
                  <a:schemeClr val="tx2"/>
                </a:solidFill>
              </a:rPr>
              <a:t>という</a:t>
            </a:r>
            <a:r>
              <a:rPr lang="ja-JP" altLang="en-US" sz="2800" dirty="0" smtClean="0">
                <a:solidFill>
                  <a:schemeClr val="tx2"/>
                </a:solidFill>
              </a:rPr>
              <a:t>意味</a:t>
            </a:r>
            <a:endParaRPr lang="en-US" altLang="ja-JP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ja-JP" alt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自分自身が関わって地域をよくしていこうとする</a:t>
            </a:r>
            <a:r>
              <a:rPr lang="ja-JP" altLang="en-US" sz="2800" dirty="0" smtClean="0">
                <a:solidFill>
                  <a:schemeClr val="tx2"/>
                </a:solidFill>
              </a:rPr>
              <a:t>、ある</a:t>
            </a:r>
            <a:r>
              <a:rPr lang="ja-JP" altLang="en-US" sz="2800" dirty="0">
                <a:solidFill>
                  <a:schemeClr val="tx2"/>
                </a:solidFill>
              </a:rPr>
              <a:t>種の当時者意識に基づく自負心</a:t>
            </a:r>
          </a:p>
          <a:p>
            <a:pPr marL="0" indent="0">
              <a:buNone/>
            </a:pP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127175"/>
            <a:ext cx="15869263" cy="408467"/>
          </a:xfrm>
          <a:prstGeom prst="rect">
            <a:avLst/>
          </a:prstGeom>
        </p:spPr>
      </p:pic>
      <p:pic>
        <p:nvPicPr>
          <p:cNvPr id="5" name="Picture 94" descr="府大のロ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026" y="288000"/>
            <a:ext cx="1659731" cy="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yuu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41B6CA"/>
      </a:accent1>
      <a:accent2>
        <a:srgbClr val="DA627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游">
      <a:majorFont>
        <a:latin typeface="Segoe UI"/>
        <a:ea typeface="游ゴシック Medium"/>
        <a:cs typeface=""/>
      </a:majorFont>
      <a:minorFont>
        <a:latin typeface="Segoe UI Light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571</Words>
  <Application>Microsoft Office PowerPoint</Application>
  <PresentationFormat>ユーザー設定</PresentationFormat>
  <Paragraphs>131</Paragraphs>
  <Slides>16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Segoe UI Light</vt:lpstr>
      <vt:lpstr>Segoe UI</vt:lpstr>
      <vt:lpstr>游ゴシック Medium</vt:lpstr>
      <vt:lpstr>游ゴシック</vt:lpstr>
      <vt:lpstr>Calibri</vt:lpstr>
      <vt:lpstr>Arial</vt:lpstr>
      <vt:lpstr>ＭＳ Ｐゴシック</vt:lpstr>
      <vt:lpstr>Office テーマ</vt:lpstr>
      <vt:lpstr>PowerPoint プレゼンテーション</vt:lpstr>
      <vt:lpstr>目次</vt:lpstr>
      <vt:lpstr>大阪城</vt:lpstr>
      <vt:lpstr>懐徳堂</vt:lpstr>
      <vt:lpstr>中之島図書館</vt:lpstr>
      <vt:lpstr>PowerPoint プレゼンテーション</vt:lpstr>
      <vt:lpstr>分かったこと</vt:lpstr>
      <vt:lpstr>PowerPoint プレゼンテーション</vt:lpstr>
      <vt:lpstr>シビックプライドとは</vt:lpstr>
      <vt:lpstr>シビックプライドの事例</vt:lpstr>
      <vt:lpstr>シビックプライドセンターを作る</vt:lpstr>
      <vt:lpstr>PowerPoint プレゼンテーション</vt:lpstr>
      <vt:lpstr>クラウドファンティングによる資金調達</vt:lpstr>
      <vt:lpstr>プロジェクトの提案例</vt:lpstr>
      <vt:lpstr>シビックプライドセンターの機能</vt:lpstr>
      <vt:lpstr>OPU CIVIC PLAZA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公立大学法人　大阪府立大学</dc:creator>
  <cp:lastModifiedBy>白川　輝幸</cp:lastModifiedBy>
  <cp:revision>50</cp:revision>
  <cp:lastPrinted>2018-02-09T02:29:14Z</cp:lastPrinted>
  <dcterms:created xsi:type="dcterms:W3CDTF">2018-02-08T09:39:27Z</dcterms:created>
  <dcterms:modified xsi:type="dcterms:W3CDTF">2018-02-19T05:18:34Z</dcterms:modified>
</cp:coreProperties>
</file>