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3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42"/>
  </p:notesMasterIdLst>
  <p:handoutMasterIdLst>
    <p:handoutMasterId r:id="rId43"/>
  </p:handoutMasterIdLst>
  <p:sldIdLst>
    <p:sldId id="141169362" r:id="rId2"/>
    <p:sldId id="310" r:id="rId3"/>
    <p:sldId id="387" r:id="rId4"/>
    <p:sldId id="333" r:id="rId5"/>
    <p:sldId id="379" r:id="rId6"/>
    <p:sldId id="277" r:id="rId7"/>
    <p:sldId id="141169341" r:id="rId8"/>
    <p:sldId id="281" r:id="rId9"/>
    <p:sldId id="141169343" r:id="rId10"/>
    <p:sldId id="141169334" r:id="rId11"/>
    <p:sldId id="141169356" r:id="rId12"/>
    <p:sldId id="257" r:id="rId13"/>
    <p:sldId id="141169353" r:id="rId14"/>
    <p:sldId id="141169354" r:id="rId15"/>
    <p:sldId id="141169345" r:id="rId16"/>
    <p:sldId id="327" r:id="rId17"/>
    <p:sldId id="341" r:id="rId18"/>
    <p:sldId id="317" r:id="rId19"/>
    <p:sldId id="141169350" r:id="rId20"/>
    <p:sldId id="141169349" r:id="rId21"/>
    <p:sldId id="141169348" r:id="rId22"/>
    <p:sldId id="141169347" r:id="rId23"/>
    <p:sldId id="141169303" r:id="rId24"/>
    <p:sldId id="141169346" r:id="rId25"/>
    <p:sldId id="141169339" r:id="rId26"/>
    <p:sldId id="141169332" r:id="rId27"/>
    <p:sldId id="301" r:id="rId28"/>
    <p:sldId id="141169317" r:id="rId29"/>
    <p:sldId id="141169319" r:id="rId30"/>
    <p:sldId id="288" r:id="rId31"/>
    <p:sldId id="270" r:id="rId32"/>
    <p:sldId id="141169323" r:id="rId33"/>
    <p:sldId id="141169355" r:id="rId34"/>
    <p:sldId id="305" r:id="rId35"/>
    <p:sldId id="319" r:id="rId36"/>
    <p:sldId id="372" r:id="rId37"/>
    <p:sldId id="309" r:id="rId38"/>
    <p:sldId id="141169359" r:id="rId39"/>
    <p:sldId id="141169360" r:id="rId40"/>
    <p:sldId id="438" r:id="rId41"/>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F7C80"/>
    <a:srgbClr val="FF0000"/>
    <a:srgbClr val="548235"/>
    <a:srgbClr val="FFC000"/>
    <a:srgbClr val="FFFF00"/>
    <a:srgbClr val="D7D5CC"/>
    <a:srgbClr val="FFFFFF"/>
    <a:srgbClr val="0E6EB8"/>
    <a:srgbClr val="33A8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12" autoAdjust="0"/>
    <p:restoredTop sz="93957" autoAdjust="0"/>
  </p:normalViewPr>
  <p:slideViewPr>
    <p:cSldViewPr snapToGrid="0">
      <p:cViewPr varScale="1">
        <p:scale>
          <a:sx n="95" d="100"/>
          <a:sy n="95" d="100"/>
        </p:scale>
        <p:origin x="144" y="72"/>
      </p:cViewPr>
      <p:guideLst>
        <p:guide orient="horz" pos="2160"/>
        <p:guide pos="3817"/>
      </p:guideLst>
    </p:cSldViewPr>
  </p:slideViewPr>
  <p:outlineViewPr>
    <p:cViewPr>
      <p:scale>
        <a:sx n="33" d="100"/>
        <a:sy n="33" d="100"/>
      </p:scale>
      <p:origin x="0" y="-1410"/>
    </p:cViewPr>
  </p:outlineViewPr>
  <p:notesTextViewPr>
    <p:cViewPr>
      <p:scale>
        <a:sx n="1" d="1"/>
        <a:sy n="1" d="1"/>
      </p:scale>
      <p:origin x="0" y="0"/>
    </p:cViewPr>
  </p:notesTextViewPr>
  <p:sorterViewPr>
    <p:cViewPr>
      <p:scale>
        <a:sx n="33" d="100"/>
        <a:sy n="33" d="100"/>
      </p:scale>
      <p:origin x="0" y="0"/>
    </p:cViewPr>
  </p:sorterViewPr>
  <p:notesViewPr>
    <p:cSldViewPr snapToGrid="0">
      <p:cViewPr varScale="1">
        <p:scale>
          <a:sx n="53" d="100"/>
          <a:sy n="53" d="100"/>
        </p:scale>
        <p:origin x="294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143842906689646"/>
          <c:y val="0.20233340398415586"/>
          <c:w val="0.41651554536304985"/>
          <c:h val="0.69671253464872318"/>
        </c:manualLayout>
      </c:layout>
      <c:pieChart>
        <c:varyColors val="1"/>
        <c:ser>
          <c:idx val="0"/>
          <c:order val="0"/>
          <c:dPt>
            <c:idx val="0"/>
            <c:bubble3D val="0"/>
            <c:spPr>
              <a:solidFill>
                <a:schemeClr val="accent6">
                  <a:tint val="58000"/>
                </a:schemeClr>
              </a:solidFill>
              <a:ln w="19050">
                <a:solidFill>
                  <a:schemeClr val="lt1"/>
                </a:solidFill>
              </a:ln>
              <a:effectLst/>
            </c:spPr>
            <c:extLst>
              <c:ext xmlns:c16="http://schemas.microsoft.com/office/drawing/2014/chart" uri="{C3380CC4-5D6E-409C-BE32-E72D297353CC}">
                <c16:uniqueId val="{00000001-0507-4EB7-9440-8A75BAE3DEBD}"/>
              </c:ext>
            </c:extLst>
          </c:dPt>
          <c:dPt>
            <c:idx val="1"/>
            <c:bubble3D val="0"/>
            <c:spPr>
              <a:solidFill>
                <a:schemeClr val="accent6">
                  <a:tint val="86000"/>
                </a:schemeClr>
              </a:solidFill>
              <a:ln w="19050">
                <a:solidFill>
                  <a:schemeClr val="lt1"/>
                </a:solidFill>
              </a:ln>
              <a:effectLst/>
            </c:spPr>
            <c:extLst>
              <c:ext xmlns:c16="http://schemas.microsoft.com/office/drawing/2014/chart" uri="{C3380CC4-5D6E-409C-BE32-E72D297353CC}">
                <c16:uniqueId val="{00000003-0507-4EB7-9440-8A75BAE3DEBD}"/>
              </c:ext>
            </c:extLst>
          </c:dPt>
          <c:dPt>
            <c:idx val="2"/>
            <c:bubble3D val="0"/>
            <c:spPr>
              <a:solidFill>
                <a:schemeClr val="accent6">
                  <a:shade val="86000"/>
                </a:schemeClr>
              </a:solidFill>
              <a:ln w="19050">
                <a:solidFill>
                  <a:schemeClr val="lt1"/>
                </a:solidFill>
              </a:ln>
              <a:effectLst/>
            </c:spPr>
            <c:extLst>
              <c:ext xmlns:c16="http://schemas.microsoft.com/office/drawing/2014/chart" uri="{C3380CC4-5D6E-409C-BE32-E72D297353CC}">
                <c16:uniqueId val="{00000005-0507-4EB7-9440-8A75BAE3DEBD}"/>
              </c:ext>
            </c:extLst>
          </c:dPt>
          <c:dPt>
            <c:idx val="3"/>
            <c:bubble3D val="0"/>
            <c:spPr>
              <a:solidFill>
                <a:schemeClr val="accent6">
                  <a:shade val="58000"/>
                </a:schemeClr>
              </a:solidFill>
              <a:ln w="19050">
                <a:solidFill>
                  <a:schemeClr val="lt1"/>
                </a:solidFill>
              </a:ln>
              <a:effectLst/>
            </c:spPr>
            <c:extLst>
              <c:ext xmlns:c16="http://schemas.microsoft.com/office/drawing/2014/chart" uri="{C3380CC4-5D6E-409C-BE32-E72D297353CC}">
                <c16:uniqueId val="{00000007-0507-4EB7-9440-8A75BAE3DEBD}"/>
              </c:ext>
            </c:extLst>
          </c:dPt>
          <c:dLbls>
            <c:dLbl>
              <c:idx val="0"/>
              <c:layout>
                <c:manualLayout>
                  <c:x val="-0.13348020897854726"/>
                  <c:y val="0.20972283774075184"/>
                </c:manualLayout>
              </c:layout>
              <c:tx>
                <c:rich>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Yu Gothic UI" panose="020B0500000000000000" pitchFamily="50" charset="-128"/>
                        <a:ea typeface="Yu Gothic UI" panose="020B0500000000000000" pitchFamily="50" charset="-128"/>
                        <a:cs typeface="+mn-cs"/>
                      </a:defRPr>
                    </a:pPr>
                    <a:fld id="{CC49ED32-18DC-44D7-B81A-48A18A2B5468}" type="CELLRANGE">
                      <a:rPr lang="ja-JP" altLang="en-US" b="1" baseline="0" dirty="0">
                        <a:latin typeface="Yu Gothic UI" panose="020B0500000000000000" pitchFamily="50" charset="-128"/>
                        <a:ea typeface="Yu Gothic UI" panose="020B0500000000000000" pitchFamily="50" charset="-128"/>
                      </a:rPr>
                      <a:pPr>
                        <a:defRPr sz="2000" b="1">
                          <a:latin typeface="Yu Gothic UI" panose="020B0500000000000000" pitchFamily="50" charset="-128"/>
                          <a:ea typeface="Yu Gothic UI" panose="020B0500000000000000" pitchFamily="50" charset="-128"/>
                        </a:defRPr>
                      </a:pPr>
                      <a:t>[CELLRANGE]</a:t>
                    </a:fld>
                    <a:r>
                      <a:rPr lang="en-US" altLang="ja-JP" b="1" baseline="0" dirty="0">
                        <a:solidFill>
                          <a:schemeClr val="bg1"/>
                        </a:solidFill>
                        <a:latin typeface="Yu Gothic UI" panose="020B0500000000000000" pitchFamily="50" charset="-128"/>
                        <a:ea typeface="Yu Gothic UI" panose="020B0500000000000000" pitchFamily="50" charset="-128"/>
                      </a:rPr>
                      <a:t>,</a:t>
                    </a:r>
                    <a:r>
                      <a:rPr lang="ja-JP" altLang="en-US" b="1" baseline="0" dirty="0">
                        <a:latin typeface="Yu Gothic UI" panose="020B0500000000000000" pitchFamily="50" charset="-128"/>
                        <a:ea typeface="Yu Gothic UI" panose="020B0500000000000000" pitchFamily="50" charset="-128"/>
                      </a:rPr>
                      <a:t> </a:t>
                    </a:r>
                    <a:fld id="{4D145E14-B7E3-4DDA-B568-F97B7002FDD5}" type="VALUE">
                      <a:rPr lang="en-US" altLang="ja-JP" b="1" baseline="0" dirty="0">
                        <a:latin typeface="Yu Gothic UI" panose="020B0500000000000000" pitchFamily="50" charset="-128"/>
                        <a:ea typeface="Yu Gothic UI" panose="020B0500000000000000" pitchFamily="50" charset="-128"/>
                      </a:rPr>
                      <a:pPr>
                        <a:defRPr sz="2000" b="1">
                          <a:latin typeface="Yu Gothic UI" panose="020B0500000000000000" pitchFamily="50" charset="-128"/>
                          <a:ea typeface="Yu Gothic UI" panose="020B0500000000000000" pitchFamily="50" charset="-128"/>
                        </a:defRPr>
                      </a:pPr>
                      <a:t>[値]</a:t>
                    </a:fld>
                    <a:endParaRPr lang="ja-JP" altLang="en-US" b="1" baseline="0" dirty="0">
                      <a:latin typeface="Yu Gothic UI" panose="020B0500000000000000" pitchFamily="50" charset="-128"/>
                      <a:ea typeface="Yu Gothic UI" panose="020B0500000000000000" pitchFamily="50" charset="-128"/>
                    </a:endParaRPr>
                  </a:p>
                </c:rich>
              </c:tx>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Yu Gothic UI" panose="020B0500000000000000" pitchFamily="50" charset="-128"/>
                      <a:ea typeface="Yu Gothic UI" panose="020B0500000000000000" pitchFamily="50" charset="-128"/>
                      <a:cs typeface="+mn-cs"/>
                    </a:defRPr>
                  </a:pPr>
                  <a:endParaRPr lang="ja-JP" altLang="en-US"/>
                </a:p>
              </c:txPr>
              <c:showLegendKey val="0"/>
              <c:showVal val="1"/>
              <c:showCatName val="0"/>
              <c:showSerName val="0"/>
              <c:showPercent val="0"/>
              <c:showBubbleSize val="0"/>
              <c:separator>
</c:separator>
              <c:extLst>
                <c:ext xmlns:c15="http://schemas.microsoft.com/office/drawing/2012/chart" uri="{CE6537A1-D6FC-4f65-9D91-7224C49458BB}">
                  <c15:layout>
                    <c:manualLayout>
                      <c:w val="0.2265573831999626"/>
                      <c:h val="0.28987500309670811"/>
                    </c:manualLayout>
                  </c15:layout>
                  <c15:dlblFieldTable/>
                  <c15:showDataLabelsRange val="1"/>
                </c:ext>
                <c:ext xmlns:c16="http://schemas.microsoft.com/office/drawing/2014/chart" uri="{C3380CC4-5D6E-409C-BE32-E72D297353CC}">
                  <c16:uniqueId val="{00000001-0507-4EB7-9440-8A75BAE3DEBD}"/>
                </c:ext>
              </c:extLst>
            </c:dLbl>
            <c:dLbl>
              <c:idx val="1"/>
              <c:layout>
                <c:manualLayout>
                  <c:x val="-0.10924655032026746"/>
                  <c:y val="-2.475563532064004E-2"/>
                </c:manualLayout>
              </c:layout>
              <c:tx>
                <c:rich>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Yu Gothic UI" panose="020B0500000000000000" pitchFamily="50" charset="-128"/>
                        <a:ea typeface="Yu Gothic UI" panose="020B0500000000000000" pitchFamily="50" charset="-128"/>
                        <a:cs typeface="+mn-cs"/>
                      </a:defRPr>
                    </a:pPr>
                    <a:fld id="{75544551-6B04-462A-B4A3-15054903BAC3}" type="CELLRANGE">
                      <a:rPr lang="ja-JP" altLang="en-US" b="1" baseline="0" dirty="0">
                        <a:latin typeface="Yu Gothic UI" panose="020B0500000000000000" pitchFamily="50" charset="-128"/>
                        <a:ea typeface="Yu Gothic UI" panose="020B0500000000000000" pitchFamily="50" charset="-128"/>
                      </a:rPr>
                      <a:pPr>
                        <a:defRPr sz="2000" b="1">
                          <a:latin typeface="Yu Gothic UI" panose="020B0500000000000000" pitchFamily="50" charset="-128"/>
                          <a:ea typeface="Yu Gothic UI" panose="020B0500000000000000" pitchFamily="50" charset="-128"/>
                        </a:defRPr>
                      </a:pPr>
                      <a:t>[CELLRANGE]</a:t>
                    </a:fld>
                    <a:r>
                      <a:rPr lang="en-US" altLang="ja-JP" b="1" baseline="0" dirty="0">
                        <a:solidFill>
                          <a:schemeClr val="bg1"/>
                        </a:solidFill>
                        <a:latin typeface="Yu Gothic UI" panose="020B0500000000000000" pitchFamily="50" charset="-128"/>
                        <a:ea typeface="Yu Gothic UI" panose="020B0500000000000000" pitchFamily="50" charset="-128"/>
                      </a:rPr>
                      <a:t>,</a:t>
                    </a:r>
                    <a:r>
                      <a:rPr lang="ja-JP" altLang="en-US" b="1" baseline="0" dirty="0">
                        <a:latin typeface="Yu Gothic UI" panose="020B0500000000000000" pitchFamily="50" charset="-128"/>
                        <a:ea typeface="Yu Gothic UI" panose="020B0500000000000000" pitchFamily="50" charset="-128"/>
                      </a:rPr>
                      <a:t> </a:t>
                    </a:r>
                    <a:fld id="{43A2A828-A6B2-4DDD-8935-A6C618A75F27}" type="VALUE">
                      <a:rPr lang="en-US" altLang="ja-JP" b="1" baseline="0" dirty="0">
                        <a:latin typeface="Yu Gothic UI" panose="020B0500000000000000" pitchFamily="50" charset="-128"/>
                        <a:ea typeface="Yu Gothic UI" panose="020B0500000000000000" pitchFamily="50" charset="-128"/>
                      </a:rPr>
                      <a:pPr>
                        <a:defRPr sz="2000" b="1">
                          <a:latin typeface="Yu Gothic UI" panose="020B0500000000000000" pitchFamily="50" charset="-128"/>
                          <a:ea typeface="Yu Gothic UI" panose="020B0500000000000000" pitchFamily="50" charset="-128"/>
                        </a:defRPr>
                      </a:pPr>
                      <a:t>[値]</a:t>
                    </a:fld>
                    <a:endParaRPr lang="ja-JP" altLang="en-US" b="1" baseline="0" dirty="0">
                      <a:latin typeface="Yu Gothic UI" panose="020B0500000000000000" pitchFamily="50" charset="-128"/>
                      <a:ea typeface="Yu Gothic UI" panose="020B0500000000000000" pitchFamily="50" charset="-128"/>
                    </a:endParaRPr>
                  </a:p>
                </c:rich>
              </c:tx>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Yu Gothic UI" panose="020B0500000000000000" pitchFamily="50" charset="-128"/>
                      <a:ea typeface="Yu Gothic UI" panose="020B0500000000000000" pitchFamily="50" charset="-128"/>
                      <a:cs typeface="+mn-cs"/>
                    </a:defRPr>
                  </a:pPr>
                  <a:endParaRPr lang="ja-JP" altLang="en-US"/>
                </a:p>
              </c:txPr>
              <c:showLegendKey val="0"/>
              <c:showVal val="1"/>
              <c:showCatName val="0"/>
              <c:showSerName val="0"/>
              <c:showPercent val="0"/>
              <c:showBubbleSize val="0"/>
              <c:separator>
</c:separator>
              <c:extLst>
                <c:ext xmlns:c15="http://schemas.microsoft.com/office/drawing/2012/chart" uri="{CE6537A1-D6FC-4f65-9D91-7224C49458BB}">
                  <c15:layout>
                    <c:manualLayout>
                      <c:w val="0.28379774473258607"/>
                      <c:h val="0.41377966302310282"/>
                    </c:manualLayout>
                  </c15:layout>
                  <c15:dlblFieldTable/>
                  <c15:showDataLabelsRange val="1"/>
                </c:ext>
                <c:ext xmlns:c16="http://schemas.microsoft.com/office/drawing/2014/chart" uri="{C3380CC4-5D6E-409C-BE32-E72D297353CC}">
                  <c16:uniqueId val="{00000003-0507-4EB7-9440-8A75BAE3DEBD}"/>
                </c:ext>
              </c:extLst>
            </c:dLbl>
            <c:dLbl>
              <c:idx val="2"/>
              <c:layout>
                <c:manualLayout>
                  <c:x val="5.3292886580362381E-2"/>
                  <c:y val="6.5567908744828429E-2"/>
                </c:manualLayout>
              </c:layout>
              <c:tx>
                <c:rich>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Yu Gothic UI" panose="020B0500000000000000" pitchFamily="50" charset="-128"/>
                        <a:ea typeface="Yu Gothic UI" panose="020B0500000000000000" pitchFamily="50" charset="-128"/>
                        <a:cs typeface="+mn-cs"/>
                      </a:defRPr>
                    </a:pPr>
                    <a:fld id="{7536896F-DC8A-482B-8995-DC2716C08D7E}" type="CELLRANGE">
                      <a:rPr lang="ja-JP" altLang="en-US" b="1" baseline="0" dirty="0">
                        <a:latin typeface="Yu Gothic UI" panose="020B0500000000000000" pitchFamily="50" charset="-128"/>
                        <a:ea typeface="Yu Gothic UI" panose="020B0500000000000000" pitchFamily="50" charset="-128"/>
                      </a:rPr>
                      <a:pPr>
                        <a:defRPr sz="2000" b="1">
                          <a:latin typeface="Yu Gothic UI" panose="020B0500000000000000" pitchFamily="50" charset="-128"/>
                          <a:ea typeface="Yu Gothic UI" panose="020B0500000000000000" pitchFamily="50" charset="-128"/>
                        </a:defRPr>
                      </a:pPr>
                      <a:t>[CELLRANGE]</a:t>
                    </a:fld>
                    <a:endParaRPr lang="ja-JP" altLang="en-US" b="1" baseline="0" dirty="0">
                      <a:latin typeface="Yu Gothic UI" panose="020B0500000000000000" pitchFamily="50" charset="-128"/>
                      <a:ea typeface="Yu Gothic UI" panose="020B0500000000000000" pitchFamily="50" charset="-128"/>
                    </a:endParaRPr>
                  </a:p>
                  <a:p>
                    <a:pPr>
                      <a:defRPr sz="2000" b="1">
                        <a:latin typeface="Yu Gothic UI" panose="020B0500000000000000" pitchFamily="50" charset="-128"/>
                        <a:ea typeface="Yu Gothic UI" panose="020B0500000000000000" pitchFamily="50" charset="-128"/>
                      </a:defRPr>
                    </a:pPr>
                    <a:fld id="{C0B207AE-F270-4E77-96B3-1C7B1634DEEF}" type="VALUE">
                      <a:rPr lang="en-US" altLang="ja-JP" b="1" baseline="0" dirty="0">
                        <a:latin typeface="Yu Gothic UI" panose="020B0500000000000000" pitchFamily="50" charset="-128"/>
                        <a:ea typeface="Yu Gothic UI" panose="020B0500000000000000" pitchFamily="50" charset="-128"/>
                      </a:rPr>
                      <a:pPr>
                        <a:defRPr sz="2000" b="1">
                          <a:latin typeface="Yu Gothic UI" panose="020B0500000000000000" pitchFamily="50" charset="-128"/>
                          <a:ea typeface="Yu Gothic UI" panose="020B0500000000000000" pitchFamily="50" charset="-128"/>
                        </a:defRPr>
                      </a:pPr>
                      <a:t>[値]</a:t>
                    </a:fld>
                    <a:endParaRPr lang="ja-JP" altLang="en-US"/>
                  </a:p>
                </c:rich>
              </c:tx>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Yu Gothic UI" panose="020B0500000000000000" pitchFamily="50" charset="-128"/>
                      <a:ea typeface="Yu Gothic UI" panose="020B0500000000000000" pitchFamily="50" charset="-128"/>
                      <a:cs typeface="+mn-cs"/>
                    </a:defRPr>
                  </a:pPr>
                  <a:endParaRPr lang="ja-JP" altLang="en-US"/>
                </a:p>
              </c:txPr>
              <c:showLegendKey val="0"/>
              <c:showVal val="1"/>
              <c:showCatName val="0"/>
              <c:showSerName val="0"/>
              <c:showPercent val="0"/>
              <c:showBubbleSize val="0"/>
              <c:separator>
</c:separator>
              <c:extLst>
                <c:ext xmlns:c15="http://schemas.microsoft.com/office/drawing/2012/chart" uri="{CE6537A1-D6FC-4f65-9D91-7224C49458BB}">
                  <c15:layout>
                    <c:manualLayout>
                      <c:w val="0.33752161500896194"/>
                      <c:h val="0.40639133031828656"/>
                    </c:manualLayout>
                  </c15:layout>
                  <c15:dlblFieldTable/>
                  <c15:showDataLabelsRange val="1"/>
                </c:ext>
                <c:ext xmlns:c16="http://schemas.microsoft.com/office/drawing/2014/chart" uri="{C3380CC4-5D6E-409C-BE32-E72D297353CC}">
                  <c16:uniqueId val="{00000005-0507-4EB7-9440-8A75BAE3DEBD}"/>
                </c:ext>
              </c:extLst>
            </c:dLbl>
            <c:dLbl>
              <c:idx val="3"/>
              <c:layout>
                <c:manualLayout>
                  <c:x val="3.6573549613974209E-2"/>
                  <c:y val="-7.3412627412335646E-2"/>
                </c:manualLayout>
              </c:layout>
              <c:tx>
                <c:rich>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Yu Gothic UI" panose="020B0500000000000000" pitchFamily="50" charset="-128"/>
                        <a:ea typeface="Yu Gothic UI" panose="020B0500000000000000" pitchFamily="50" charset="-128"/>
                        <a:cs typeface="+mn-cs"/>
                      </a:defRPr>
                    </a:pPr>
                    <a:fld id="{551F78C4-F18F-4EDE-9B49-0C23EF09D05D}" type="CELLRANGE">
                      <a:rPr lang="ja-JP" altLang="en-US" b="1" baseline="0" dirty="0">
                        <a:latin typeface="Yu Gothic UI" panose="020B0500000000000000" pitchFamily="50" charset="-128"/>
                        <a:ea typeface="Yu Gothic UI" panose="020B0500000000000000" pitchFamily="50" charset="-128"/>
                      </a:rPr>
                      <a:pPr>
                        <a:defRPr sz="2000" b="1">
                          <a:latin typeface="Yu Gothic UI" panose="020B0500000000000000" pitchFamily="50" charset="-128"/>
                          <a:ea typeface="Yu Gothic UI" panose="020B0500000000000000" pitchFamily="50" charset="-128"/>
                        </a:defRPr>
                      </a:pPr>
                      <a:t>[CELLRANGE]</a:t>
                    </a:fld>
                    <a:r>
                      <a:rPr lang="en-US" altLang="ja-JP" b="1" baseline="0" dirty="0">
                        <a:solidFill>
                          <a:schemeClr val="bg1"/>
                        </a:solidFill>
                        <a:latin typeface="Yu Gothic UI" panose="020B0500000000000000" pitchFamily="50" charset="-128"/>
                        <a:ea typeface="Yu Gothic UI" panose="020B0500000000000000" pitchFamily="50" charset="-128"/>
                      </a:rPr>
                      <a:t>,</a:t>
                    </a:r>
                    <a:r>
                      <a:rPr lang="ja-JP" altLang="en-US" b="1" baseline="0" dirty="0">
                        <a:latin typeface="Yu Gothic UI" panose="020B0500000000000000" pitchFamily="50" charset="-128"/>
                        <a:ea typeface="Yu Gothic UI" panose="020B0500000000000000" pitchFamily="50" charset="-128"/>
                      </a:rPr>
                      <a:t> </a:t>
                    </a:r>
                    <a:fld id="{02ED88BB-8368-475F-888F-3A2E90767ACD}" type="VALUE">
                      <a:rPr lang="en-US" altLang="ja-JP" b="1" baseline="0" dirty="0">
                        <a:latin typeface="Yu Gothic UI" panose="020B0500000000000000" pitchFamily="50" charset="-128"/>
                        <a:ea typeface="Yu Gothic UI" panose="020B0500000000000000" pitchFamily="50" charset="-128"/>
                      </a:rPr>
                      <a:pPr>
                        <a:defRPr sz="2000" b="1">
                          <a:latin typeface="Yu Gothic UI" panose="020B0500000000000000" pitchFamily="50" charset="-128"/>
                          <a:ea typeface="Yu Gothic UI" panose="020B0500000000000000" pitchFamily="50" charset="-128"/>
                        </a:defRPr>
                      </a:pPr>
                      <a:t>[値]</a:t>
                    </a:fld>
                    <a:endParaRPr lang="ja-JP" altLang="en-US" b="1" baseline="0" dirty="0">
                      <a:latin typeface="Yu Gothic UI" panose="020B0500000000000000" pitchFamily="50" charset="-128"/>
                      <a:ea typeface="Yu Gothic UI" panose="020B0500000000000000" pitchFamily="50" charset="-128"/>
                    </a:endParaRPr>
                  </a:p>
                </c:rich>
              </c:tx>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Yu Gothic UI" panose="020B0500000000000000" pitchFamily="50" charset="-128"/>
                      <a:ea typeface="Yu Gothic UI" panose="020B0500000000000000" pitchFamily="50" charset="-128"/>
                      <a:cs typeface="+mn-cs"/>
                    </a:defRPr>
                  </a:pPr>
                  <a:endParaRPr lang="ja-JP" altLang="en-US"/>
                </a:p>
              </c:txPr>
              <c:showLegendKey val="0"/>
              <c:showVal val="1"/>
              <c:showCatName val="0"/>
              <c:showSerName val="0"/>
              <c:showPercent val="0"/>
              <c:showBubbleSize val="0"/>
              <c:separator>
</c:separator>
              <c:extLst>
                <c:ext xmlns:c15="http://schemas.microsoft.com/office/drawing/2012/chart" uri="{CE6537A1-D6FC-4f65-9D91-7224C49458BB}">
                  <c15:layout>
                    <c:manualLayout>
                      <c:w val="0.29206591763159401"/>
                      <c:h val="0.26480983459449636"/>
                    </c:manualLayout>
                  </c15:layout>
                  <c15:dlblFieldTable/>
                  <c15:showDataLabelsRange val="1"/>
                </c:ext>
                <c:ext xmlns:c16="http://schemas.microsoft.com/office/drawing/2014/chart" uri="{C3380CC4-5D6E-409C-BE32-E72D297353CC}">
                  <c16:uniqueId val="{00000007-0507-4EB7-9440-8A75BAE3DEB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Yu Gothic UI" panose="020B0500000000000000" pitchFamily="50" charset="-128"/>
                    <a:ea typeface="Yu Gothic UI" panose="020B0500000000000000" pitchFamily="50" charset="-128"/>
                    <a:cs typeface="+mn-cs"/>
                  </a:defRPr>
                </a:pPr>
                <a:endParaRPr lang="ja-JP"/>
              </a:p>
            </c:txPr>
            <c:showLegendKey val="0"/>
            <c:showVal val="1"/>
            <c:showCatName val="0"/>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Sheet5!$E$5:$E$8</c:f>
              <c:strCache>
                <c:ptCount val="4"/>
                <c:pt idx="0">
                  <c:v>300名以上</c:v>
                </c:pt>
                <c:pt idx="1">
                  <c:v>300名以上1000名未満</c:v>
                </c:pt>
                <c:pt idx="2">
                  <c:v>1,000名以上10,000名未満</c:v>
                </c:pt>
                <c:pt idx="3">
                  <c:v>10,000名以上</c:v>
                </c:pt>
              </c:strCache>
            </c:strRef>
          </c:cat>
          <c:val>
            <c:numRef>
              <c:f>Sheet5!$F$5:$F$8</c:f>
              <c:numCache>
                <c:formatCode>0%</c:formatCode>
                <c:ptCount val="4"/>
                <c:pt idx="0">
                  <c:v>0.24199999999999999</c:v>
                </c:pt>
                <c:pt idx="1">
                  <c:v>0.30299999999999999</c:v>
                </c:pt>
                <c:pt idx="2">
                  <c:v>0.379</c:v>
                </c:pt>
                <c:pt idx="3">
                  <c:v>7.5999999999999998E-2</c:v>
                </c:pt>
              </c:numCache>
            </c:numRef>
          </c:val>
          <c:extLst>
            <c:ext xmlns:c15="http://schemas.microsoft.com/office/drawing/2012/chart" uri="{02D57815-91ED-43cb-92C2-25804820EDAC}">
              <c15:datalabelsRange>
                <c15:f>Sheet5!$E$5:$E$8</c15:f>
                <c15:dlblRangeCache>
                  <c:ptCount val="4"/>
                  <c:pt idx="0">
                    <c:v>300名以上</c:v>
                  </c:pt>
                  <c:pt idx="1">
                    <c:v>300名以上1000名未満</c:v>
                  </c:pt>
                  <c:pt idx="2">
                    <c:v>1,000名以上10,000名未満</c:v>
                  </c:pt>
                  <c:pt idx="3">
                    <c:v>10,000名以上</c:v>
                  </c:pt>
                </c15:dlblRangeCache>
              </c15:datalabelsRange>
            </c:ext>
            <c:ext xmlns:c16="http://schemas.microsoft.com/office/drawing/2014/chart" uri="{C3380CC4-5D6E-409C-BE32-E72D297353CC}">
              <c16:uniqueId val="{00000008-0507-4EB7-9440-8A75BAE3DEB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536671689317676"/>
          <c:y val="0.12460252885872312"/>
          <c:w val="0.6169861602315736"/>
          <c:h val="0.80983355319507466"/>
        </c:manualLayout>
      </c:layout>
      <c:barChart>
        <c:barDir val="bar"/>
        <c:grouping val="clustered"/>
        <c:varyColors val="0"/>
        <c:ser>
          <c:idx val="0"/>
          <c:order val="0"/>
          <c:tx>
            <c:strRef>
              <c:f>Sheet2!$B$4</c:f>
              <c:strCache>
                <c:ptCount val="1"/>
                <c:pt idx="0">
                  <c:v>割合</c:v>
                </c:pt>
              </c:strCache>
            </c:strRef>
          </c:tx>
          <c:spPr>
            <a:solidFill>
              <a:srgbClr val="00805E"/>
            </a:solidFill>
            <a:ln>
              <a:noFill/>
            </a:ln>
            <a:effectLst/>
          </c:spPr>
          <c:invertIfNegative val="0"/>
          <c:dPt>
            <c:idx val="0"/>
            <c:invertIfNegative val="0"/>
            <c:bubble3D val="0"/>
            <c:spPr>
              <a:solidFill>
                <a:srgbClr val="00805E"/>
              </a:solidFill>
              <a:ln>
                <a:noFill/>
              </a:ln>
              <a:effectLst/>
            </c:spPr>
            <c:extLst>
              <c:ext xmlns:c16="http://schemas.microsoft.com/office/drawing/2014/chart" uri="{C3380CC4-5D6E-409C-BE32-E72D297353CC}">
                <c16:uniqueId val="{00000001-A41B-470D-93D3-101D125A72D8}"/>
              </c:ext>
            </c:extLst>
          </c:dPt>
          <c:dPt>
            <c:idx val="5"/>
            <c:invertIfNegative val="0"/>
            <c:bubble3D val="0"/>
            <c:spPr>
              <a:solidFill>
                <a:srgbClr val="7F7F7F"/>
              </a:solidFill>
              <a:ln>
                <a:noFill/>
              </a:ln>
              <a:effectLst/>
            </c:spPr>
            <c:extLst>
              <c:ext xmlns:c16="http://schemas.microsoft.com/office/drawing/2014/chart" uri="{C3380CC4-5D6E-409C-BE32-E72D297353CC}">
                <c16:uniqueId val="{00000006-A41B-470D-93D3-101D125A72D8}"/>
              </c:ext>
            </c:extLst>
          </c:dPt>
          <c:dLbls>
            <c:spPr>
              <a:solidFill>
                <a:schemeClr val="bg1"/>
              </a:solid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Yu Gothic UI" panose="020B0500000000000000" pitchFamily="50" charset="-128"/>
                    <a:ea typeface="Yu Gothic UI" panose="020B0500000000000000"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Sheet2!$A$5:$A$10</c:f>
              <c:strCache>
                <c:ptCount val="6"/>
                <c:pt idx="0">
                  <c:v>首都直下地震</c:v>
                </c:pt>
                <c:pt idx="1">
                  <c:v>風水害</c:v>
                </c:pt>
                <c:pt idx="2">
                  <c:v>大規模感染症</c:v>
                </c:pt>
                <c:pt idx="3">
                  <c:v>富士山噴火</c:v>
                </c:pt>
                <c:pt idx="4">
                  <c:v>テロ</c:v>
                </c:pt>
                <c:pt idx="5">
                  <c:v>その他</c:v>
                </c:pt>
              </c:strCache>
            </c:strRef>
          </c:cat>
          <c:val>
            <c:numRef>
              <c:f>Sheet2!$B$5:$B$10</c:f>
              <c:numCache>
                <c:formatCode>0%</c:formatCode>
                <c:ptCount val="6"/>
                <c:pt idx="0">
                  <c:v>0.85499999999999998</c:v>
                </c:pt>
                <c:pt idx="1">
                  <c:v>0.441</c:v>
                </c:pt>
                <c:pt idx="2">
                  <c:v>0.4</c:v>
                </c:pt>
                <c:pt idx="3">
                  <c:v>0.30299999999999999</c:v>
                </c:pt>
                <c:pt idx="4">
                  <c:v>0.214</c:v>
                </c:pt>
                <c:pt idx="5">
                  <c:v>0.214</c:v>
                </c:pt>
              </c:numCache>
            </c:numRef>
          </c:val>
          <c:extLst>
            <c:ext xmlns:c16="http://schemas.microsoft.com/office/drawing/2014/chart" uri="{C3380CC4-5D6E-409C-BE32-E72D297353CC}">
              <c16:uniqueId val="{00000002-A41B-470D-93D3-101D125A72D8}"/>
            </c:ext>
          </c:extLst>
        </c:ser>
        <c:dLbls>
          <c:showLegendKey val="0"/>
          <c:showVal val="0"/>
          <c:showCatName val="0"/>
          <c:showSerName val="0"/>
          <c:showPercent val="0"/>
          <c:showBubbleSize val="0"/>
        </c:dLbls>
        <c:gapWidth val="50"/>
        <c:axId val="576106400"/>
        <c:axId val="576096800"/>
      </c:barChart>
      <c:catAx>
        <c:axId val="576106400"/>
        <c:scaling>
          <c:orientation val="maxMin"/>
        </c:scaling>
        <c:delete val="0"/>
        <c:axPos val="l"/>
        <c:numFmt formatCode="General" sourceLinked="1"/>
        <c:majorTickMark val="none"/>
        <c:minorTickMark val="none"/>
        <c:tickLblPos val="nextTo"/>
        <c:spPr>
          <a:noFill/>
          <a:ln w="9525" cap="flat" cmpd="sng" algn="ctr">
            <a:solidFill>
              <a:schemeClr val="tx1">
                <a:lumMod val="75000"/>
                <a:lumOff val="2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75000"/>
                    <a:lumOff val="25000"/>
                  </a:schemeClr>
                </a:solidFill>
                <a:latin typeface="Yu Gothic UI" panose="020B0500000000000000" pitchFamily="50" charset="-128"/>
                <a:ea typeface="Yu Gothic UI" panose="020B0500000000000000" pitchFamily="50" charset="-128"/>
                <a:cs typeface="+mn-cs"/>
              </a:defRPr>
            </a:pPr>
            <a:endParaRPr lang="ja-JP"/>
          </a:p>
        </c:txPr>
        <c:crossAx val="576096800"/>
        <c:crosses val="autoZero"/>
        <c:auto val="1"/>
        <c:lblAlgn val="ctr"/>
        <c:lblOffset val="100"/>
        <c:noMultiLvlLbl val="0"/>
      </c:catAx>
      <c:valAx>
        <c:axId val="576096800"/>
        <c:scaling>
          <c:orientation val="minMax"/>
        </c:scaling>
        <c:delete val="0"/>
        <c:axPos val="t"/>
        <c:numFmt formatCode="0%" sourceLinked="1"/>
        <c:majorTickMark val="none"/>
        <c:minorTickMark val="none"/>
        <c:tickLblPos val="nextTo"/>
        <c:spPr>
          <a:noFill/>
          <a:ln>
            <a:solidFill>
              <a:schemeClr val="tx1">
                <a:lumMod val="75000"/>
                <a:lumOff val="25000"/>
              </a:schemeClr>
            </a:solidFill>
          </a:ln>
          <a:effectLst/>
        </c:spPr>
        <c:txPr>
          <a:bodyPr rot="-60000000" spcFirstLastPara="1" vertOverflow="ellipsis" vert="horz" wrap="square" anchor="ctr" anchorCtr="1"/>
          <a:lstStyle/>
          <a:p>
            <a:pPr>
              <a:defRPr sz="1300" b="1" i="0" u="none" strike="noStrike" kern="1200" baseline="0">
                <a:solidFill>
                  <a:schemeClr val="tx1">
                    <a:lumMod val="75000"/>
                    <a:lumOff val="25000"/>
                  </a:schemeClr>
                </a:solidFill>
                <a:latin typeface="+mn-ea"/>
                <a:ea typeface="+mn-ea"/>
                <a:cs typeface="+mn-cs"/>
              </a:defRPr>
            </a:pPr>
            <a:endParaRPr lang="ja-JP"/>
          </a:p>
        </c:txPr>
        <c:crossAx val="576106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ja-JP"/>
    </a:p>
  </c:tx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193213073085605"/>
          <c:y val="0.2309034693374305"/>
          <c:w val="0.5090279965004374"/>
          <c:h val="0.67870399533391657"/>
        </c:manualLayout>
      </c:layout>
      <c:pieChart>
        <c:varyColors val="1"/>
        <c:ser>
          <c:idx val="0"/>
          <c:order val="0"/>
          <c:dPt>
            <c:idx val="0"/>
            <c:bubble3D val="0"/>
            <c:spPr>
              <a:solidFill>
                <a:srgbClr val="00805E"/>
              </a:solidFill>
              <a:ln w="19050">
                <a:solidFill>
                  <a:schemeClr val="lt1"/>
                </a:solidFill>
              </a:ln>
              <a:effectLst/>
            </c:spPr>
            <c:extLst>
              <c:ext xmlns:c16="http://schemas.microsoft.com/office/drawing/2014/chart" uri="{C3380CC4-5D6E-409C-BE32-E72D297353CC}">
                <c16:uniqueId val="{00000001-4122-440B-B8FD-BD0A2EE69D8C}"/>
              </c:ext>
            </c:extLst>
          </c:dPt>
          <c:dPt>
            <c:idx val="1"/>
            <c:bubble3D val="0"/>
            <c:spPr>
              <a:solidFill>
                <a:srgbClr val="00B050"/>
              </a:solidFill>
              <a:ln w="19050">
                <a:solidFill>
                  <a:schemeClr val="lt1"/>
                </a:solidFill>
              </a:ln>
              <a:effectLst/>
            </c:spPr>
            <c:extLst>
              <c:ext xmlns:c16="http://schemas.microsoft.com/office/drawing/2014/chart" uri="{C3380CC4-5D6E-409C-BE32-E72D297353CC}">
                <c16:uniqueId val="{00000003-4122-440B-B8FD-BD0A2EE69D8C}"/>
              </c:ext>
            </c:extLst>
          </c:dPt>
          <c:dPt>
            <c:idx val="2"/>
            <c:bubble3D val="0"/>
            <c:spPr>
              <a:solidFill>
                <a:srgbClr val="4EA72E">
                  <a:lumMod val="40000"/>
                  <a:lumOff val="60000"/>
                </a:srgbClr>
              </a:solidFill>
              <a:ln w="19050">
                <a:solidFill>
                  <a:schemeClr val="lt1"/>
                </a:solidFill>
              </a:ln>
              <a:effectLst/>
            </c:spPr>
            <c:extLst>
              <c:ext xmlns:c16="http://schemas.microsoft.com/office/drawing/2014/chart" uri="{C3380CC4-5D6E-409C-BE32-E72D297353CC}">
                <c16:uniqueId val="{00000005-4122-440B-B8FD-BD0A2EE69D8C}"/>
              </c:ext>
            </c:extLst>
          </c:dPt>
          <c:dPt>
            <c:idx val="3"/>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7-4122-440B-B8FD-BD0A2EE69D8C}"/>
              </c:ext>
            </c:extLst>
          </c:dPt>
          <c:dLbls>
            <c:dLbl>
              <c:idx val="0"/>
              <c:layout>
                <c:manualLayout>
                  <c:x val="-0.19315483981107381"/>
                  <c:y val="-0.21504985552330913"/>
                </c:manualLayout>
              </c:layout>
              <c:tx>
                <c:rich>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Yu Gothic UI" panose="020B0500000000000000" pitchFamily="50" charset="-128"/>
                        <a:ea typeface="Yu Gothic UI" panose="020B0500000000000000" pitchFamily="50" charset="-128"/>
                        <a:cs typeface="+mn-cs"/>
                      </a:defRPr>
                    </a:pPr>
                    <a:fld id="{A2BDC4A3-67A5-4C82-AFFD-1B89C63EEC0B}" type="CELLRANGE">
                      <a:rPr lang="ja-JP" altLang="en-US" sz="2000">
                        <a:solidFill>
                          <a:schemeClr val="bg1"/>
                        </a:solidFill>
                        <a:latin typeface="Yu Gothic UI" panose="020B0500000000000000" pitchFamily="50" charset="-128"/>
                        <a:ea typeface="Yu Gothic UI" panose="020B0500000000000000" pitchFamily="50" charset="-128"/>
                      </a:rPr>
                      <a:pPr>
                        <a:defRPr sz="2000" b="1">
                          <a:solidFill>
                            <a:schemeClr val="bg1"/>
                          </a:solidFill>
                          <a:latin typeface="Yu Gothic UI" panose="020B0500000000000000" pitchFamily="50" charset="-128"/>
                          <a:ea typeface="Yu Gothic UI" panose="020B0500000000000000" pitchFamily="50" charset="-128"/>
                        </a:defRPr>
                      </a:pPr>
                      <a:t>[CELLRANGE]</a:t>
                    </a:fld>
                    <a:endParaRPr lang="ja-JP" altLang="en-US" sz="2000" baseline="0">
                      <a:solidFill>
                        <a:schemeClr val="bg1"/>
                      </a:solidFill>
                      <a:latin typeface="Yu Gothic UI" panose="020B0500000000000000" pitchFamily="50" charset="-128"/>
                      <a:ea typeface="Yu Gothic UI" panose="020B0500000000000000" pitchFamily="50" charset="-128"/>
                    </a:endParaRPr>
                  </a:p>
                  <a:p>
                    <a:pPr>
                      <a:defRPr sz="2000" b="1">
                        <a:solidFill>
                          <a:schemeClr val="bg1"/>
                        </a:solidFill>
                        <a:latin typeface="Yu Gothic UI" panose="020B0500000000000000" pitchFamily="50" charset="-128"/>
                        <a:ea typeface="Yu Gothic UI" panose="020B0500000000000000" pitchFamily="50" charset="-128"/>
                      </a:defRPr>
                    </a:pPr>
                    <a:fld id="{EDB9E700-052B-4AC3-8F0C-1AD40DAEEE4D}" type="VALUE">
                      <a:rPr lang="en-US" altLang="ja-JP" sz="2000" baseline="0">
                        <a:solidFill>
                          <a:schemeClr val="bg1"/>
                        </a:solidFill>
                        <a:latin typeface="Yu Gothic UI" panose="020B0500000000000000" pitchFamily="50" charset="-128"/>
                        <a:ea typeface="Yu Gothic UI" panose="020B0500000000000000" pitchFamily="50" charset="-128"/>
                      </a:rPr>
                      <a:pPr>
                        <a:defRPr sz="2000" b="1">
                          <a:solidFill>
                            <a:schemeClr val="bg1"/>
                          </a:solidFill>
                          <a:latin typeface="Yu Gothic UI" panose="020B0500000000000000" pitchFamily="50" charset="-128"/>
                          <a:ea typeface="Yu Gothic UI" panose="020B0500000000000000" pitchFamily="50" charset="-128"/>
                        </a:defRPr>
                      </a:pPr>
                      <a:t>[値]</a:t>
                    </a:fld>
                    <a:endParaRPr lang="ja-JP" altLang="en-US"/>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Yu Gothic UI" panose="020B0500000000000000" pitchFamily="50" charset="-128"/>
                      <a:ea typeface="Yu Gothic UI" panose="020B0500000000000000" pitchFamily="50" charset="-128"/>
                      <a:cs typeface="+mn-cs"/>
                    </a:defRPr>
                  </a:pPr>
                  <a:endParaRPr lang="ja-JP" altLang="en-US"/>
                </a:p>
              </c:txPr>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4122-440B-B8FD-BD0A2EE69D8C}"/>
                </c:ext>
              </c:extLst>
            </c:dLbl>
            <c:dLbl>
              <c:idx val="1"/>
              <c:layout>
                <c:manualLayout>
                  <c:x val="2.1605777803069104E-2"/>
                  <c:y val="5.1472650594029924E-2"/>
                </c:manualLayout>
              </c:layout>
              <c:tx>
                <c:rich>
                  <a:bodyPr rot="0" spcFirstLastPara="1" vertOverflow="ellipsis" vert="horz" wrap="square" lIns="38100" tIns="19050" rIns="38100" bIns="19050" anchor="ctr" anchorCtr="1">
                    <a:spAutoFit/>
                  </a:bodyPr>
                  <a:lstStyle/>
                  <a:p>
                    <a:pPr>
                      <a:defRPr sz="2000" b="1" i="0" u="none" strike="noStrike" kern="1200" baseline="0">
                        <a:solidFill>
                          <a:schemeClr val="tx1">
                            <a:lumMod val="85000"/>
                            <a:lumOff val="15000"/>
                          </a:schemeClr>
                        </a:solidFill>
                        <a:latin typeface="Yu Gothic UI" panose="020B0500000000000000" pitchFamily="50" charset="-128"/>
                        <a:ea typeface="Yu Gothic UI" panose="020B0500000000000000" pitchFamily="50" charset="-128"/>
                        <a:cs typeface="+mn-cs"/>
                      </a:defRPr>
                    </a:pPr>
                    <a:fld id="{EDE74E0C-2665-42BE-A778-478FEE14A8C4}" type="CELLRANGE">
                      <a:rPr lang="ja-JP" altLang="en-US">
                        <a:solidFill>
                          <a:schemeClr val="tx1">
                            <a:lumMod val="85000"/>
                            <a:lumOff val="15000"/>
                          </a:schemeClr>
                        </a:solidFill>
                      </a:rPr>
                      <a:pPr>
                        <a:defRPr sz="2000" b="1">
                          <a:solidFill>
                            <a:schemeClr val="tx1">
                              <a:lumMod val="85000"/>
                              <a:lumOff val="15000"/>
                            </a:schemeClr>
                          </a:solidFill>
                          <a:latin typeface="Yu Gothic UI" panose="020B0500000000000000" pitchFamily="50" charset="-128"/>
                          <a:ea typeface="Yu Gothic UI" panose="020B0500000000000000" pitchFamily="50" charset="-128"/>
                        </a:defRPr>
                      </a:pPr>
                      <a:t>[CELLRANGE]</a:t>
                    </a:fld>
                    <a:endParaRPr lang="ja-JP" altLang="en-US" baseline="0">
                      <a:solidFill>
                        <a:schemeClr val="tx1">
                          <a:lumMod val="85000"/>
                          <a:lumOff val="15000"/>
                        </a:schemeClr>
                      </a:solidFill>
                    </a:endParaRPr>
                  </a:p>
                  <a:p>
                    <a:pPr>
                      <a:defRPr sz="2000" b="1">
                        <a:solidFill>
                          <a:schemeClr val="tx1">
                            <a:lumMod val="85000"/>
                            <a:lumOff val="15000"/>
                          </a:schemeClr>
                        </a:solidFill>
                        <a:latin typeface="Yu Gothic UI" panose="020B0500000000000000" pitchFamily="50" charset="-128"/>
                        <a:ea typeface="Yu Gothic UI" panose="020B0500000000000000" pitchFamily="50" charset="-128"/>
                      </a:defRPr>
                    </a:pPr>
                    <a:r>
                      <a:rPr lang="ja-JP" altLang="en-US" baseline="0">
                        <a:solidFill>
                          <a:schemeClr val="tx1">
                            <a:lumMod val="85000"/>
                            <a:lumOff val="15000"/>
                          </a:schemeClr>
                        </a:solidFill>
                      </a:rPr>
                      <a:t> </a:t>
                    </a:r>
                    <a:fld id="{AD95F528-DFC6-43C8-87BE-681B0237BA67}" type="VALUE">
                      <a:rPr lang="en-US" altLang="ja-JP" baseline="0">
                        <a:solidFill>
                          <a:schemeClr val="tx1">
                            <a:lumMod val="85000"/>
                            <a:lumOff val="15000"/>
                          </a:schemeClr>
                        </a:solidFill>
                      </a:rPr>
                      <a:pPr>
                        <a:defRPr sz="2000" b="1">
                          <a:solidFill>
                            <a:schemeClr val="tx1">
                              <a:lumMod val="85000"/>
                              <a:lumOff val="15000"/>
                            </a:schemeClr>
                          </a:solidFill>
                          <a:latin typeface="Yu Gothic UI" panose="020B0500000000000000" pitchFamily="50" charset="-128"/>
                          <a:ea typeface="Yu Gothic UI" panose="020B0500000000000000" pitchFamily="50" charset="-128"/>
                        </a:defRPr>
                      </a:pPr>
                      <a:t>[値]</a:t>
                    </a:fld>
                    <a:endParaRPr lang="ja-JP" altLang="en-US" baseline="0">
                      <a:solidFill>
                        <a:schemeClr val="tx1">
                          <a:lumMod val="85000"/>
                          <a:lumOff val="15000"/>
                        </a:schemeClr>
                      </a:solidFill>
                    </a:endParaRP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85000"/>
                          <a:lumOff val="15000"/>
                        </a:schemeClr>
                      </a:solidFill>
                      <a:latin typeface="Yu Gothic UI" panose="020B0500000000000000" pitchFamily="50" charset="-128"/>
                      <a:ea typeface="Yu Gothic UI" panose="020B0500000000000000" pitchFamily="50" charset="-128"/>
                      <a:cs typeface="+mn-cs"/>
                    </a:defRPr>
                  </a:pPr>
                  <a:endParaRPr lang="ja-JP" altLang="en-US"/>
                </a:p>
              </c:txPr>
              <c:showLegendKey val="0"/>
              <c:showVal val="1"/>
              <c:showCatName val="0"/>
              <c:showSerName val="0"/>
              <c:showPercent val="0"/>
              <c:showBubbleSize val="0"/>
              <c:extLst>
                <c:ext xmlns:c15="http://schemas.microsoft.com/office/drawing/2012/chart" uri="{CE6537A1-D6FC-4f65-9D91-7224C49458BB}">
                  <c15:layout>
                    <c:manualLayout>
                      <c:w val="0.31557882357404349"/>
                      <c:h val="0.34284868832868604"/>
                    </c:manualLayout>
                  </c15:layout>
                  <c15:dlblFieldTable/>
                  <c15:showDataLabelsRange val="1"/>
                </c:ext>
                <c:ext xmlns:c16="http://schemas.microsoft.com/office/drawing/2014/chart" uri="{C3380CC4-5D6E-409C-BE32-E72D297353CC}">
                  <c16:uniqueId val="{00000003-4122-440B-B8FD-BD0A2EE69D8C}"/>
                </c:ext>
              </c:extLst>
            </c:dLbl>
            <c:dLbl>
              <c:idx val="2"/>
              <c:layout>
                <c:manualLayout>
                  <c:x val="6.3888825660577783E-2"/>
                  <c:y val="4.8173144407139684E-2"/>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lumMod val="85000"/>
                            <a:lumOff val="15000"/>
                          </a:schemeClr>
                        </a:solidFill>
                        <a:latin typeface="Yu Gothic UI" panose="020B0500000000000000" pitchFamily="50" charset="-128"/>
                        <a:ea typeface="Yu Gothic UI" panose="020B0500000000000000" pitchFamily="50" charset="-128"/>
                        <a:cs typeface="+mn-cs"/>
                      </a:defRPr>
                    </a:pPr>
                    <a:fld id="{82A065A7-FBF6-4926-A270-01B613899858}" type="CELLRANGE">
                      <a:rPr lang="ja-JP" altLang="en-US" sz="1400">
                        <a:solidFill>
                          <a:schemeClr val="tx1">
                            <a:lumMod val="85000"/>
                            <a:lumOff val="15000"/>
                          </a:schemeClr>
                        </a:solidFill>
                      </a:rPr>
                      <a:pPr>
                        <a:defRPr sz="1400" b="1">
                          <a:solidFill>
                            <a:schemeClr val="tx1">
                              <a:lumMod val="85000"/>
                              <a:lumOff val="15000"/>
                            </a:schemeClr>
                          </a:solidFill>
                          <a:latin typeface="Yu Gothic UI" panose="020B0500000000000000" pitchFamily="50" charset="-128"/>
                          <a:ea typeface="Yu Gothic UI" panose="020B0500000000000000" pitchFamily="50" charset="-128"/>
                        </a:defRPr>
                      </a:pPr>
                      <a:t>[CELLRANGE]</a:t>
                    </a:fld>
                    <a:endParaRPr lang="ja-JP" altLang="en-US" sz="1400" dirty="0">
                      <a:solidFill>
                        <a:schemeClr val="tx1">
                          <a:lumMod val="85000"/>
                          <a:lumOff val="15000"/>
                        </a:schemeClr>
                      </a:solidFill>
                    </a:endParaRPr>
                  </a:p>
                  <a:p>
                    <a:pPr>
                      <a:defRPr sz="1400" b="1">
                        <a:solidFill>
                          <a:schemeClr val="tx1">
                            <a:lumMod val="85000"/>
                            <a:lumOff val="15000"/>
                          </a:schemeClr>
                        </a:solidFill>
                        <a:latin typeface="Yu Gothic UI" panose="020B0500000000000000" pitchFamily="50" charset="-128"/>
                        <a:ea typeface="Yu Gothic UI" panose="020B0500000000000000" pitchFamily="50" charset="-128"/>
                      </a:defRPr>
                    </a:pPr>
                    <a:fld id="{3F269EDC-E2C0-461E-8465-5CCB9101C95A}" type="VALUE">
                      <a:rPr lang="en-US" altLang="ja-JP" sz="1400" baseline="0">
                        <a:solidFill>
                          <a:schemeClr val="tx1">
                            <a:lumMod val="85000"/>
                            <a:lumOff val="15000"/>
                          </a:schemeClr>
                        </a:solidFill>
                      </a:rPr>
                      <a:pPr>
                        <a:defRPr sz="1400" b="1">
                          <a:solidFill>
                            <a:schemeClr val="tx1">
                              <a:lumMod val="85000"/>
                              <a:lumOff val="15000"/>
                            </a:schemeClr>
                          </a:solidFill>
                          <a:latin typeface="Yu Gothic UI" panose="020B0500000000000000" pitchFamily="50" charset="-128"/>
                          <a:ea typeface="Yu Gothic UI" panose="020B0500000000000000" pitchFamily="50" charset="-128"/>
                        </a:defRPr>
                      </a:pPr>
                      <a:t>[値]</a:t>
                    </a:fld>
                    <a:endParaRPr lang="ja-JP" altLang="en-US"/>
                  </a:p>
                </c:rich>
              </c:tx>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85000"/>
                          <a:lumOff val="15000"/>
                        </a:schemeClr>
                      </a:solidFill>
                      <a:latin typeface="Yu Gothic UI" panose="020B0500000000000000" pitchFamily="50" charset="-128"/>
                      <a:ea typeface="Yu Gothic UI" panose="020B0500000000000000" pitchFamily="50" charset="-128"/>
                      <a:cs typeface="+mn-cs"/>
                    </a:defRPr>
                  </a:pPr>
                  <a:endParaRPr lang="ja-JP" altLang="en-US"/>
                </a:p>
              </c:txPr>
              <c:showLegendKey val="0"/>
              <c:showVal val="1"/>
              <c:showCatName val="0"/>
              <c:showSerName val="0"/>
              <c:showPercent val="0"/>
              <c:showBubbleSize val="0"/>
              <c:extLst>
                <c:ext xmlns:c15="http://schemas.microsoft.com/office/drawing/2012/chart" uri="{CE6537A1-D6FC-4f65-9D91-7224C49458BB}">
                  <c15:layout>
                    <c:manualLayout>
                      <c:w val="0.35803619188527852"/>
                      <c:h val="0.1763508412526793"/>
                    </c:manualLayout>
                  </c15:layout>
                  <c15:dlblFieldTable/>
                  <c15:showDataLabelsRange val="1"/>
                </c:ext>
                <c:ext xmlns:c16="http://schemas.microsoft.com/office/drawing/2014/chart" uri="{C3380CC4-5D6E-409C-BE32-E72D297353CC}">
                  <c16:uniqueId val="{00000005-4122-440B-B8FD-BD0A2EE69D8C}"/>
                </c:ext>
              </c:extLst>
            </c:dLbl>
            <c:dLbl>
              <c:idx val="3"/>
              <c:layout>
                <c:manualLayout>
                  <c:x val="0.12099907054382671"/>
                  <c:y val="1.6409770038632504E-2"/>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lumMod val="85000"/>
                            <a:lumOff val="15000"/>
                          </a:schemeClr>
                        </a:solidFill>
                        <a:latin typeface="Yu Gothic UI" panose="020B0500000000000000" pitchFamily="50" charset="-128"/>
                        <a:ea typeface="Yu Gothic UI" panose="020B0500000000000000" pitchFamily="50" charset="-128"/>
                        <a:cs typeface="+mn-cs"/>
                      </a:defRPr>
                    </a:pPr>
                    <a:fld id="{B507F13A-1C7C-4B9A-AFDD-67F321AE6E81}" type="CELLRANGE">
                      <a:rPr lang="en-US" altLang="ja-JP" sz="1400" baseline="0" dirty="0">
                        <a:solidFill>
                          <a:schemeClr val="tx1">
                            <a:lumMod val="85000"/>
                            <a:lumOff val="15000"/>
                          </a:schemeClr>
                        </a:solidFill>
                        <a:latin typeface="Yu Gothic UI" panose="020B0500000000000000" pitchFamily="50" charset="-128"/>
                        <a:ea typeface="Yu Gothic UI" panose="020B0500000000000000" pitchFamily="50" charset="-128"/>
                      </a:rPr>
                      <a:pPr>
                        <a:defRPr sz="1400" b="1">
                          <a:solidFill>
                            <a:schemeClr val="tx1">
                              <a:lumMod val="85000"/>
                              <a:lumOff val="15000"/>
                            </a:schemeClr>
                          </a:solidFill>
                          <a:latin typeface="Yu Gothic UI" panose="020B0500000000000000" pitchFamily="50" charset="-128"/>
                          <a:ea typeface="Yu Gothic UI" panose="020B0500000000000000" pitchFamily="50" charset="-128"/>
                        </a:defRPr>
                      </a:pPr>
                      <a:t>[CELLRANGE]</a:t>
                    </a:fld>
                    <a:r>
                      <a:rPr lang="en-US" altLang="ja-JP" sz="1400" baseline="0" dirty="0">
                        <a:solidFill>
                          <a:schemeClr val="tx1">
                            <a:lumMod val="85000"/>
                            <a:lumOff val="15000"/>
                          </a:schemeClr>
                        </a:solidFill>
                        <a:latin typeface="Yu Gothic UI" panose="020B0500000000000000" pitchFamily="50" charset="-128"/>
                        <a:ea typeface="Yu Gothic UI" panose="020B0500000000000000" pitchFamily="50" charset="-128"/>
                      </a:rPr>
                      <a:t>, </a:t>
                    </a:r>
                    <a:fld id="{C7675CE2-501B-4DFA-A8A8-3A79D343854F}" type="VALUE">
                      <a:rPr lang="en-US" altLang="ja-JP" sz="1400" baseline="0" dirty="0">
                        <a:solidFill>
                          <a:schemeClr val="tx1">
                            <a:lumMod val="85000"/>
                            <a:lumOff val="15000"/>
                          </a:schemeClr>
                        </a:solidFill>
                        <a:latin typeface="Yu Gothic UI" panose="020B0500000000000000" pitchFamily="50" charset="-128"/>
                        <a:ea typeface="Yu Gothic UI" panose="020B0500000000000000" pitchFamily="50" charset="-128"/>
                      </a:rPr>
                      <a:pPr>
                        <a:defRPr sz="1400" b="1">
                          <a:solidFill>
                            <a:schemeClr val="tx1">
                              <a:lumMod val="85000"/>
                              <a:lumOff val="15000"/>
                            </a:schemeClr>
                          </a:solidFill>
                          <a:latin typeface="Yu Gothic UI" panose="020B0500000000000000" pitchFamily="50" charset="-128"/>
                          <a:ea typeface="Yu Gothic UI" panose="020B0500000000000000" pitchFamily="50" charset="-128"/>
                        </a:defRPr>
                      </a:pPr>
                      <a:t>[値]</a:t>
                    </a:fld>
                    <a:endParaRPr lang="en-US" altLang="ja-JP" sz="1400" baseline="0" dirty="0">
                      <a:solidFill>
                        <a:schemeClr val="tx1">
                          <a:lumMod val="85000"/>
                          <a:lumOff val="15000"/>
                        </a:schemeClr>
                      </a:solidFill>
                      <a:latin typeface="Yu Gothic UI" panose="020B0500000000000000" pitchFamily="50" charset="-128"/>
                      <a:ea typeface="Yu Gothic UI" panose="020B0500000000000000" pitchFamily="50" charset="-128"/>
                    </a:endParaRPr>
                  </a:p>
                </c:rich>
              </c:tx>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85000"/>
                          <a:lumOff val="15000"/>
                        </a:schemeClr>
                      </a:solidFill>
                      <a:latin typeface="Yu Gothic UI" panose="020B0500000000000000" pitchFamily="50" charset="-128"/>
                      <a:ea typeface="Yu Gothic UI" panose="020B0500000000000000" pitchFamily="50" charset="-128"/>
                      <a:cs typeface="+mn-cs"/>
                    </a:defRPr>
                  </a:pPr>
                  <a:endParaRPr lang="en-US" altLang="ja-JP"/>
                </a:p>
              </c:txPr>
              <c:showLegendKey val="0"/>
              <c:showVal val="1"/>
              <c:showCatName val="0"/>
              <c:showSerName val="0"/>
              <c:showPercent val="0"/>
              <c:showBubbleSize val="0"/>
              <c:extLst>
                <c:ext xmlns:c15="http://schemas.microsoft.com/office/drawing/2012/chart" uri="{CE6537A1-D6FC-4f65-9D91-7224C49458BB}">
                  <c15:layout>
                    <c:manualLayout>
                      <c:w val="0.44687721694265825"/>
                      <c:h val="0.2001494717274607"/>
                    </c:manualLayout>
                  </c15:layout>
                  <c15:dlblFieldTable/>
                  <c15:showDataLabelsRange val="1"/>
                </c:ext>
                <c:ext xmlns:c16="http://schemas.microsoft.com/office/drawing/2014/chart" uri="{C3380CC4-5D6E-409C-BE32-E72D297353CC}">
                  <c16:uniqueId val="{00000007-4122-440B-B8FD-BD0A2EE69D8C}"/>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Yu Gothic UI" panose="020B0500000000000000" pitchFamily="50" charset="-128"/>
                    <a:ea typeface="Yu Gothic UI" panose="020B0500000000000000" pitchFamily="50" charset="-128"/>
                    <a:cs typeface="+mn-cs"/>
                  </a:defRPr>
                </a:pPr>
                <a:endParaRPr lang="ja-JP"/>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Sheet1!$B$3:$B$6</c:f>
              <c:strCache>
                <c:ptCount val="4"/>
                <c:pt idx="0">
                  <c:v>既に作成</c:v>
                </c:pt>
                <c:pt idx="1">
                  <c:v>現在作成中</c:v>
                </c:pt>
                <c:pt idx="2">
                  <c:v>今後作成予定</c:v>
                </c:pt>
                <c:pt idx="3">
                  <c:v>作成しておらず、
今後も予定なし</c:v>
                </c:pt>
              </c:strCache>
            </c:strRef>
          </c:cat>
          <c:val>
            <c:numRef>
              <c:f>Sheet1!$C$3:$C$6</c:f>
              <c:numCache>
                <c:formatCode>0%</c:formatCode>
                <c:ptCount val="4"/>
                <c:pt idx="0">
                  <c:v>0.72499999999999998</c:v>
                </c:pt>
                <c:pt idx="1">
                  <c:v>0.09</c:v>
                </c:pt>
                <c:pt idx="2">
                  <c:v>0.09</c:v>
                </c:pt>
                <c:pt idx="3">
                  <c:v>9.6999999999999989E-2</c:v>
                </c:pt>
              </c:numCache>
            </c:numRef>
          </c:val>
          <c:extLst>
            <c:ext xmlns:c15="http://schemas.microsoft.com/office/drawing/2012/chart" uri="{02D57815-91ED-43cb-92C2-25804820EDAC}">
              <c15:datalabelsRange>
                <c15:f>Sheet1!$B$3:$B$6</c15:f>
                <c15:dlblRangeCache>
                  <c:ptCount val="4"/>
                  <c:pt idx="0">
                    <c:v>既に作成</c:v>
                  </c:pt>
                  <c:pt idx="1">
                    <c:v>現在作成中</c:v>
                  </c:pt>
                  <c:pt idx="2">
                    <c:v>今後作成予定</c:v>
                  </c:pt>
                  <c:pt idx="3">
                    <c:v>作成しておらず、
今後も予定なし</c:v>
                  </c:pt>
                </c15:dlblRangeCache>
              </c15:datalabelsRange>
            </c:ext>
            <c:ext xmlns:c16="http://schemas.microsoft.com/office/drawing/2014/chart" uri="{C3380CC4-5D6E-409C-BE32-E72D297353CC}">
              <c16:uniqueId val="{00000008-4122-440B-B8FD-BD0A2EE69D8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ja-JP"/>
    </a:p>
  </c:txPr>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16392311119874"/>
          <c:y val="0.10575954685506209"/>
          <c:w val="0.70925641346741597"/>
          <c:h val="0.85720332389281373"/>
        </c:manualLayout>
      </c:layout>
      <c:barChart>
        <c:barDir val="bar"/>
        <c:grouping val="clustered"/>
        <c:varyColors val="0"/>
        <c:ser>
          <c:idx val="0"/>
          <c:order val="0"/>
          <c:spPr>
            <a:solidFill>
              <a:schemeClr val="bg1">
                <a:lumMod val="50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Yu Gothic UI" panose="020B0500000000000000" pitchFamily="50" charset="-128"/>
                    <a:ea typeface="Yu Gothic UI" panose="020B0500000000000000"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Sheet4!$G$6:$G$9</c:f>
              <c:strCache>
                <c:ptCount val="4"/>
                <c:pt idx="0">
                  <c:v>関西圏</c:v>
                </c:pt>
                <c:pt idx="1">
                  <c:v>首都圏</c:v>
                </c:pt>
                <c:pt idx="2">
                  <c:v>中部圏</c:v>
                </c:pt>
                <c:pt idx="3">
                  <c:v>その他
国内の圏域</c:v>
                </c:pt>
              </c:strCache>
            </c:strRef>
          </c:cat>
          <c:val>
            <c:numRef>
              <c:f>Sheet4!$H$6:$H$9</c:f>
              <c:numCache>
                <c:formatCode>0%</c:formatCode>
                <c:ptCount val="4"/>
                <c:pt idx="0">
                  <c:v>0.44800000000000001</c:v>
                </c:pt>
                <c:pt idx="1">
                  <c:v>0.42700000000000005</c:v>
                </c:pt>
                <c:pt idx="2">
                  <c:v>6.2E-2</c:v>
                </c:pt>
                <c:pt idx="3">
                  <c:v>0.11</c:v>
                </c:pt>
              </c:numCache>
            </c:numRef>
          </c:val>
          <c:extLst>
            <c:ext xmlns:c16="http://schemas.microsoft.com/office/drawing/2014/chart" uri="{C3380CC4-5D6E-409C-BE32-E72D297353CC}">
              <c16:uniqueId val="{00000000-4760-4EB2-BACC-50E982522A37}"/>
            </c:ext>
          </c:extLst>
        </c:ser>
        <c:ser>
          <c:idx val="1"/>
          <c:order val="1"/>
          <c:spPr>
            <a:solidFill>
              <a:srgbClr val="FF7C80"/>
            </a:solidFill>
            <a:ln>
              <a:solidFill>
                <a:schemeClr val="bg1"/>
              </a:solidFill>
            </a:ln>
            <a:effectLst/>
          </c:spPr>
          <c:invertIfNegative val="0"/>
          <c:dPt>
            <c:idx val="0"/>
            <c:invertIfNegative val="0"/>
            <c:bubble3D val="0"/>
            <c:spPr>
              <a:solidFill>
                <a:srgbClr val="00805E"/>
              </a:solidFill>
              <a:ln>
                <a:solidFill>
                  <a:schemeClr val="bg1"/>
                </a:solidFill>
              </a:ln>
              <a:effectLst/>
            </c:spPr>
            <c:extLst>
              <c:ext xmlns:c16="http://schemas.microsoft.com/office/drawing/2014/chart" uri="{C3380CC4-5D6E-409C-BE32-E72D297353CC}">
                <c16:uniqueId val="{00000001-4760-4EB2-BACC-50E982522A37}"/>
              </c:ext>
            </c:extLst>
          </c:dPt>
          <c:dPt>
            <c:idx val="1"/>
            <c:invertIfNegative val="0"/>
            <c:bubble3D val="0"/>
            <c:spPr>
              <a:solidFill>
                <a:srgbClr val="00805E"/>
              </a:solidFill>
              <a:ln>
                <a:solidFill>
                  <a:schemeClr val="bg1"/>
                </a:solidFill>
              </a:ln>
              <a:effectLst/>
            </c:spPr>
            <c:extLst>
              <c:ext xmlns:c16="http://schemas.microsoft.com/office/drawing/2014/chart" uri="{C3380CC4-5D6E-409C-BE32-E72D297353CC}">
                <c16:uniqueId val="{00000002-4760-4EB2-BACC-50E982522A37}"/>
              </c:ext>
            </c:extLst>
          </c:dPt>
          <c:dLbls>
            <c:dLbl>
              <c:idx val="0"/>
              <c:layout>
                <c:manualLayout>
                  <c:x val="-0.31225259543227218"/>
                  <c:y val="2.4898073513011301E-7"/>
                </c:manualLayout>
              </c:layout>
              <c:tx>
                <c:rich>
                  <a:bodyPr rot="0" spcFirstLastPara="1" vertOverflow="ellipsis" vert="horz" wrap="square" anchor="ctr" anchorCtr="1"/>
                  <a:lstStyle/>
                  <a:p>
                    <a:pPr>
                      <a:defRPr sz="1800" b="1" i="0" u="none" strike="noStrike" kern="1200" baseline="0">
                        <a:solidFill>
                          <a:srgbClr val="FFFFFF"/>
                        </a:solidFill>
                        <a:latin typeface="Yu Gothic UI" panose="020B0500000000000000" pitchFamily="50" charset="-128"/>
                        <a:ea typeface="Yu Gothic UI" panose="020B0500000000000000" pitchFamily="50" charset="-128"/>
                        <a:cs typeface="+mn-cs"/>
                      </a:defRPr>
                    </a:pPr>
                    <a:fld id="{8ECC45F7-125D-4B13-A3AD-67A5DA34C7F6}" type="CELLRANGE">
                      <a:rPr lang="ja-JP" altLang="en-US" b="1" baseline="0" smtClean="0">
                        <a:solidFill>
                          <a:srgbClr val="FFFFFF"/>
                        </a:solidFill>
                      </a:rPr>
                      <a:pPr>
                        <a:defRPr b="1">
                          <a:solidFill>
                            <a:srgbClr val="FFFFFF"/>
                          </a:solidFill>
                        </a:defRPr>
                      </a:pPr>
                      <a:t>[CELLRANGE]</a:t>
                    </a:fld>
                    <a:r>
                      <a:rPr lang="ja-JP" altLang="en-US" b="1" baseline="0" dirty="0">
                        <a:solidFill>
                          <a:srgbClr val="FFFFFF"/>
                        </a:solidFill>
                      </a:rPr>
                      <a:t>内</a:t>
                    </a:r>
                    <a:r>
                      <a:rPr lang="en-US" altLang="ja-JP" b="1" baseline="0" dirty="0">
                        <a:solidFill>
                          <a:srgbClr val="FFFFFF"/>
                        </a:solidFill>
                      </a:rPr>
                      <a:t>, </a:t>
                    </a:r>
                    <a:fld id="{2D38FE74-133D-4237-BF50-08A78126F52B}" type="VALUE">
                      <a:rPr lang="en-US" altLang="ja-JP" b="1" baseline="0" dirty="0">
                        <a:solidFill>
                          <a:srgbClr val="FFFFFF"/>
                        </a:solidFill>
                      </a:rPr>
                      <a:pPr>
                        <a:defRPr b="1">
                          <a:solidFill>
                            <a:srgbClr val="FFFFFF"/>
                          </a:solidFill>
                        </a:defRPr>
                      </a:pPr>
                      <a:t>[値]</a:t>
                    </a:fld>
                    <a:endParaRPr lang="en-US" altLang="ja-JP" b="1" baseline="0" dirty="0">
                      <a:solidFill>
                        <a:srgbClr val="FFFFFF"/>
                      </a:solidFill>
                    </a:endParaRPr>
                  </a:p>
                </c:rich>
              </c:tx>
              <c:spPr>
                <a:noFill/>
                <a:ln>
                  <a:noFill/>
                </a:ln>
                <a:effectLst/>
              </c:spPr>
              <c:txPr>
                <a:bodyPr rot="0" spcFirstLastPara="1" vertOverflow="ellipsis" vert="horz" wrap="square" anchor="ctr" anchorCtr="1"/>
                <a:lstStyle/>
                <a:p>
                  <a:pPr>
                    <a:defRPr sz="1800" b="1" i="0" u="none" strike="noStrike" kern="1200" baseline="0">
                      <a:solidFill>
                        <a:srgbClr val="FFFFFF"/>
                      </a:solidFill>
                      <a:latin typeface="Yu Gothic UI" panose="020B0500000000000000" pitchFamily="50" charset="-128"/>
                      <a:ea typeface="Yu Gothic UI" panose="020B0500000000000000" pitchFamily="50" charset="-128"/>
                      <a:cs typeface="+mn-cs"/>
                    </a:defRPr>
                  </a:pPr>
                  <a:endParaRPr lang="en-US" altLang="ja-JP"/>
                </a:p>
              </c:txPr>
              <c:showLegendKey val="0"/>
              <c:showVal val="1"/>
              <c:showCatName val="0"/>
              <c:showSerName val="0"/>
              <c:showPercent val="0"/>
              <c:showBubbleSize val="0"/>
              <c:extLst>
                <c:ext xmlns:c15="http://schemas.microsoft.com/office/drawing/2012/chart" uri="{CE6537A1-D6FC-4f65-9D91-7224C49458BB}">
                  <c15:layout>
                    <c:manualLayout>
                      <c:w val="0.35116442143937238"/>
                      <c:h val="0.20632411067193676"/>
                    </c:manualLayout>
                  </c15:layout>
                  <c15:dlblFieldTable/>
                  <c15:showDataLabelsRange val="1"/>
                </c:ext>
                <c:ext xmlns:c16="http://schemas.microsoft.com/office/drawing/2014/chart" uri="{C3380CC4-5D6E-409C-BE32-E72D297353CC}">
                  <c16:uniqueId val="{00000001-4760-4EB2-BACC-50E982522A37}"/>
                </c:ext>
              </c:extLst>
            </c:dLbl>
            <c:dLbl>
              <c:idx val="1"/>
              <c:layout>
                <c:manualLayout>
                  <c:x val="-0.2937975454425138"/>
                  <c:y val="6.3251065948772217E-3"/>
                </c:manualLayout>
              </c:layout>
              <c:tx>
                <c:rich>
                  <a:bodyPr rot="0" spcFirstLastPara="1" vertOverflow="ellipsis" vert="horz" wrap="square" anchor="ctr" anchorCtr="1"/>
                  <a:lstStyle/>
                  <a:p>
                    <a:pPr>
                      <a:defRPr sz="1800" b="0" i="0" u="none" strike="noStrike" kern="1200" baseline="0">
                        <a:solidFill>
                          <a:srgbClr val="FFFFFF"/>
                        </a:solidFill>
                        <a:latin typeface="Yu Gothic UI" panose="020B0500000000000000" pitchFamily="50" charset="-128"/>
                        <a:ea typeface="Yu Gothic UI" panose="020B0500000000000000" pitchFamily="50" charset="-128"/>
                        <a:cs typeface="+mn-cs"/>
                      </a:defRPr>
                    </a:pPr>
                    <a:fld id="{5D20F5FD-3183-4140-AFB8-368ED781FE52}" type="CELLRANGE">
                      <a:rPr lang="ja-JP" altLang="en-US" baseline="0" smtClean="0">
                        <a:solidFill>
                          <a:srgbClr val="FFFFFF"/>
                        </a:solidFill>
                      </a:rPr>
                      <a:pPr>
                        <a:defRPr>
                          <a:solidFill>
                            <a:srgbClr val="FFFFFF"/>
                          </a:solidFill>
                        </a:defRPr>
                      </a:pPr>
                      <a:t>[CELLRANGE]</a:t>
                    </a:fld>
                    <a:r>
                      <a:rPr lang="ja-JP" altLang="en-US" baseline="0" dirty="0">
                        <a:solidFill>
                          <a:srgbClr val="FFFFFF"/>
                        </a:solidFill>
                      </a:rPr>
                      <a:t>内</a:t>
                    </a:r>
                    <a:r>
                      <a:rPr lang="en-US" altLang="ja-JP" baseline="0" dirty="0">
                        <a:solidFill>
                          <a:srgbClr val="FFFFFF"/>
                        </a:solidFill>
                      </a:rPr>
                      <a:t>, </a:t>
                    </a:r>
                    <a:fld id="{D6EA261E-896A-4A2A-99ED-F5C727BAEBBF}" type="VALUE">
                      <a:rPr lang="en-US" altLang="ja-JP" baseline="0" dirty="0">
                        <a:solidFill>
                          <a:srgbClr val="FFFFFF"/>
                        </a:solidFill>
                      </a:rPr>
                      <a:pPr>
                        <a:defRPr>
                          <a:solidFill>
                            <a:srgbClr val="FFFFFF"/>
                          </a:solidFill>
                        </a:defRPr>
                      </a:pPr>
                      <a:t>[値]</a:t>
                    </a:fld>
                    <a:endParaRPr lang="en-US" altLang="ja-JP" baseline="0" dirty="0">
                      <a:solidFill>
                        <a:srgbClr val="FFFFFF"/>
                      </a:solidFill>
                    </a:endParaRPr>
                  </a:p>
                </c:rich>
              </c:tx>
              <c:spPr>
                <a:noFill/>
                <a:ln>
                  <a:noFill/>
                </a:ln>
                <a:effectLst/>
              </c:spPr>
              <c:txPr>
                <a:bodyPr rot="0" spcFirstLastPara="1" vertOverflow="ellipsis" vert="horz" wrap="square" anchor="ctr" anchorCtr="1"/>
                <a:lstStyle/>
                <a:p>
                  <a:pPr>
                    <a:defRPr sz="1800" b="0" i="0" u="none" strike="noStrike" kern="1200" baseline="0">
                      <a:solidFill>
                        <a:srgbClr val="FFFFFF"/>
                      </a:solidFill>
                      <a:latin typeface="Yu Gothic UI" panose="020B0500000000000000" pitchFamily="50" charset="-128"/>
                      <a:ea typeface="Yu Gothic UI" panose="020B0500000000000000" pitchFamily="50" charset="-128"/>
                      <a:cs typeface="+mn-cs"/>
                    </a:defRPr>
                  </a:pPr>
                  <a:endParaRPr lang="en-US" altLang="ja-JP"/>
                </a:p>
              </c:txPr>
              <c:showLegendKey val="0"/>
              <c:showVal val="1"/>
              <c:showCatName val="0"/>
              <c:showSerName val="0"/>
              <c:showPercent val="0"/>
              <c:showBubbleSize val="0"/>
              <c:extLst>
                <c:ext xmlns:c15="http://schemas.microsoft.com/office/drawing/2012/chart" uri="{CE6537A1-D6FC-4f65-9D91-7224C49458BB}">
                  <c15:layout>
                    <c:manualLayout>
                      <c:w val="0.31212332133786225"/>
                      <c:h val="0.20632411067193676"/>
                    </c:manualLayout>
                  </c15:layout>
                  <c15:dlblFieldTable/>
                  <c15:showDataLabelsRange val="1"/>
                </c:ext>
                <c:ext xmlns:c16="http://schemas.microsoft.com/office/drawing/2014/chart" uri="{C3380CC4-5D6E-409C-BE32-E72D297353CC}">
                  <c16:uniqueId val="{00000002-4760-4EB2-BACC-50E982522A37}"/>
                </c:ext>
              </c:extLst>
            </c:dLbl>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Yu Gothic UI" panose="020B0500000000000000" pitchFamily="50" charset="-128"/>
                    <a:ea typeface="Yu Gothic UI" panose="020B0500000000000000"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val>
            <c:numRef>
              <c:f>Sheet4!$J$6:$J$7</c:f>
              <c:numCache>
                <c:formatCode>0%</c:formatCode>
                <c:ptCount val="2"/>
                <c:pt idx="0">
                  <c:v>0.379</c:v>
                </c:pt>
                <c:pt idx="1">
                  <c:v>0.18600000000000003</c:v>
                </c:pt>
              </c:numCache>
            </c:numRef>
          </c:val>
          <c:extLst>
            <c:ext xmlns:c15="http://schemas.microsoft.com/office/drawing/2012/chart" uri="{02D57815-91ED-43cb-92C2-25804820EDAC}">
              <c15:datalabelsRange>
                <c15:f>Sheet4!$I$6:$I$7</c15:f>
                <c15:dlblRangeCache>
                  <c:ptCount val="2"/>
                  <c:pt idx="0">
                    <c:v>大阪府</c:v>
                  </c:pt>
                  <c:pt idx="1">
                    <c:v>東京都</c:v>
                  </c:pt>
                </c15:dlblRangeCache>
              </c15:datalabelsRange>
            </c:ext>
            <c:ext xmlns:c16="http://schemas.microsoft.com/office/drawing/2014/chart" uri="{C3380CC4-5D6E-409C-BE32-E72D297353CC}">
              <c16:uniqueId val="{00000003-4760-4EB2-BACC-50E982522A37}"/>
            </c:ext>
          </c:extLst>
        </c:ser>
        <c:dLbls>
          <c:showLegendKey val="0"/>
          <c:showVal val="0"/>
          <c:showCatName val="0"/>
          <c:showSerName val="0"/>
          <c:showPercent val="0"/>
          <c:showBubbleSize val="0"/>
        </c:dLbls>
        <c:gapWidth val="80"/>
        <c:overlap val="100"/>
        <c:axId val="638886928"/>
        <c:axId val="638875408"/>
      </c:barChart>
      <c:catAx>
        <c:axId val="638886928"/>
        <c:scaling>
          <c:orientation val="maxMin"/>
        </c:scaling>
        <c:delete val="0"/>
        <c:axPos val="l"/>
        <c:numFmt formatCode="General" sourceLinked="1"/>
        <c:majorTickMark val="none"/>
        <c:minorTickMark val="none"/>
        <c:tickLblPos val="nextTo"/>
        <c:spPr>
          <a:noFill/>
          <a:ln w="9525" cap="flat" cmpd="sng" algn="ctr">
            <a:solidFill>
              <a:schemeClr val="tx1">
                <a:lumMod val="75000"/>
                <a:lumOff val="2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85000"/>
                    <a:lumOff val="15000"/>
                  </a:schemeClr>
                </a:solidFill>
                <a:latin typeface="Yu Gothic UI" panose="020B0500000000000000" pitchFamily="50" charset="-128"/>
                <a:ea typeface="Yu Gothic UI" panose="020B0500000000000000" pitchFamily="50" charset="-128"/>
                <a:cs typeface="+mn-cs"/>
              </a:defRPr>
            </a:pPr>
            <a:endParaRPr lang="ja-JP"/>
          </a:p>
        </c:txPr>
        <c:crossAx val="638875408"/>
        <c:crosses val="autoZero"/>
        <c:auto val="1"/>
        <c:lblAlgn val="ctr"/>
        <c:lblOffset val="100"/>
        <c:noMultiLvlLbl val="0"/>
      </c:catAx>
      <c:valAx>
        <c:axId val="638875408"/>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solidFill>
              <a:schemeClr val="tx1">
                <a:lumMod val="75000"/>
                <a:lumOff val="25000"/>
              </a:schemeClr>
            </a:solidFill>
          </a:ln>
          <a:effectLst/>
        </c:spPr>
        <c:txPr>
          <a:bodyPr rot="-60000000" spcFirstLastPara="1" vertOverflow="ellipsis" vert="horz" wrap="square" anchor="ctr" anchorCtr="1"/>
          <a:lstStyle/>
          <a:p>
            <a:pPr>
              <a:defRPr sz="1300" b="0" i="0" u="none" strike="noStrike" kern="1200" baseline="0">
                <a:solidFill>
                  <a:schemeClr val="tx1">
                    <a:lumMod val="85000"/>
                    <a:lumOff val="15000"/>
                  </a:schemeClr>
                </a:solidFill>
                <a:latin typeface="Yu Gothic UI" panose="020B0500000000000000" pitchFamily="50" charset="-128"/>
                <a:ea typeface="Yu Gothic UI" panose="020B0500000000000000" pitchFamily="50" charset="-128"/>
                <a:cs typeface="+mn-cs"/>
              </a:defRPr>
            </a:pPr>
            <a:endParaRPr lang="ja-JP"/>
          </a:p>
        </c:txPr>
        <c:crossAx val="6388869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solidFill>
            <a:schemeClr val="tx1">
              <a:lumMod val="85000"/>
              <a:lumOff val="15000"/>
            </a:schemeClr>
          </a:solidFill>
          <a:latin typeface="Yu Gothic UI" panose="020B0500000000000000" pitchFamily="50" charset="-128"/>
          <a:ea typeface="Yu Gothic UI" panose="020B0500000000000000" pitchFamily="50" charset="-128"/>
        </a:defRPr>
      </a:pPr>
      <a:endParaRPr lang="ja-JP"/>
    </a:p>
  </c:txPr>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236787458963037"/>
          <c:y val="9.6224167887298331E-2"/>
          <c:w val="0.4632331782138695"/>
          <c:h val="0.89597456984789625"/>
        </c:manualLayout>
      </c:layout>
      <c:barChart>
        <c:barDir val="bar"/>
        <c:grouping val="clustered"/>
        <c:varyColors val="0"/>
        <c:ser>
          <c:idx val="0"/>
          <c:order val="0"/>
          <c:tx>
            <c:strRef>
              <c:f>Sheet3!$C$7</c:f>
              <c:strCache>
                <c:ptCount val="1"/>
                <c:pt idx="0">
                  <c:v>あ</c:v>
                </c:pt>
              </c:strCache>
            </c:strRef>
          </c:tx>
          <c:spPr>
            <a:solidFill>
              <a:srgbClr val="00805E"/>
            </a:solidFill>
            <a:ln>
              <a:noFill/>
            </a:ln>
            <a:effectLst/>
          </c:spPr>
          <c:invertIfNegative val="0"/>
          <c:dPt>
            <c:idx val="0"/>
            <c:invertIfNegative val="0"/>
            <c:bubble3D val="0"/>
            <c:spPr>
              <a:solidFill>
                <a:srgbClr val="00805E"/>
              </a:solidFill>
              <a:ln>
                <a:noFill/>
              </a:ln>
              <a:effectLst/>
            </c:spPr>
            <c:extLst>
              <c:ext xmlns:c16="http://schemas.microsoft.com/office/drawing/2014/chart" uri="{C3380CC4-5D6E-409C-BE32-E72D297353CC}">
                <c16:uniqueId val="{00000001-4484-4CFC-B2B8-47CF1A1560B0}"/>
              </c:ext>
            </c:extLst>
          </c:dPt>
          <c:dLbls>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Yu Gothic UI" panose="020B0500000000000000" pitchFamily="50" charset="-128"/>
                    <a:ea typeface="Yu Gothic UI" panose="020B0500000000000000"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Sheet3!$B$8:$B$12</c:f>
              <c:strCache>
                <c:ptCount val="5"/>
                <c:pt idx="0">
                  <c:v>同時被災性の低さ</c:v>
                </c:pt>
                <c:pt idx="1">
                  <c:v>支店等の自社拠点がある</c:v>
                </c:pt>
                <c:pt idx="2">
                  <c:v>電力の安定供給</c:v>
                </c:pt>
                <c:pt idx="3">
                  <c:v>自社の他拠点への
アクセス</c:v>
                </c:pt>
                <c:pt idx="4">
                  <c:v>交通利便性</c:v>
                </c:pt>
              </c:strCache>
            </c:strRef>
          </c:cat>
          <c:val>
            <c:numRef>
              <c:f>Sheet3!$C$8:$C$12</c:f>
              <c:numCache>
                <c:formatCode>0%</c:formatCode>
                <c:ptCount val="5"/>
                <c:pt idx="0">
                  <c:v>0.6409999999999999</c:v>
                </c:pt>
                <c:pt idx="1">
                  <c:v>0.49700000000000005</c:v>
                </c:pt>
                <c:pt idx="2">
                  <c:v>0.4</c:v>
                </c:pt>
                <c:pt idx="3">
                  <c:v>0.38600000000000001</c:v>
                </c:pt>
                <c:pt idx="4">
                  <c:v>0.379</c:v>
                </c:pt>
              </c:numCache>
            </c:numRef>
          </c:val>
          <c:extLst>
            <c:ext xmlns:c16="http://schemas.microsoft.com/office/drawing/2014/chart" uri="{C3380CC4-5D6E-409C-BE32-E72D297353CC}">
              <c16:uniqueId val="{00000002-4484-4CFC-B2B8-47CF1A1560B0}"/>
            </c:ext>
          </c:extLst>
        </c:ser>
        <c:dLbls>
          <c:showLegendKey val="0"/>
          <c:showVal val="0"/>
          <c:showCatName val="0"/>
          <c:showSerName val="0"/>
          <c:showPercent val="0"/>
          <c:showBubbleSize val="0"/>
        </c:dLbls>
        <c:gapWidth val="150"/>
        <c:axId val="576106400"/>
        <c:axId val="576096800"/>
      </c:barChart>
      <c:catAx>
        <c:axId val="576106400"/>
        <c:scaling>
          <c:orientation val="maxMin"/>
        </c:scaling>
        <c:delete val="0"/>
        <c:axPos val="l"/>
        <c:numFmt formatCode="General" sourceLinked="1"/>
        <c:majorTickMark val="none"/>
        <c:minorTickMark val="none"/>
        <c:tickLblPos val="nextTo"/>
        <c:spPr>
          <a:noFill/>
          <a:ln w="9525" cap="flat" cmpd="sng" algn="ctr">
            <a:solidFill>
              <a:schemeClr val="tx1">
                <a:lumMod val="75000"/>
                <a:lumOff val="2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85000"/>
                    <a:lumOff val="15000"/>
                  </a:schemeClr>
                </a:solidFill>
                <a:latin typeface="Yu Gothic UI" panose="020B0500000000000000" pitchFamily="50" charset="-128"/>
                <a:ea typeface="Yu Gothic UI" panose="020B0500000000000000" pitchFamily="50" charset="-128"/>
                <a:cs typeface="+mn-cs"/>
              </a:defRPr>
            </a:pPr>
            <a:endParaRPr lang="ja-JP"/>
          </a:p>
        </c:txPr>
        <c:crossAx val="576096800"/>
        <c:crosses val="autoZero"/>
        <c:auto val="1"/>
        <c:lblAlgn val="ctr"/>
        <c:lblOffset val="100"/>
        <c:noMultiLvlLbl val="0"/>
      </c:catAx>
      <c:valAx>
        <c:axId val="576096800"/>
        <c:scaling>
          <c:orientation val="minMax"/>
        </c:scaling>
        <c:delete val="0"/>
        <c:axPos val="t"/>
        <c:numFmt formatCode="0%" sourceLinked="1"/>
        <c:majorTickMark val="none"/>
        <c:minorTickMark val="none"/>
        <c:tickLblPos val="nextTo"/>
        <c:spPr>
          <a:noFill/>
          <a:ln>
            <a:solidFill>
              <a:schemeClr val="tx1">
                <a:lumMod val="75000"/>
                <a:lumOff val="25000"/>
              </a:schemeClr>
            </a:solidFill>
          </a:ln>
          <a:effectLst/>
        </c:spPr>
        <c:txPr>
          <a:bodyPr rot="-60000000" spcFirstLastPara="1" vertOverflow="ellipsis" vert="horz" wrap="square" anchor="ctr" anchorCtr="1"/>
          <a:lstStyle/>
          <a:p>
            <a:pPr>
              <a:defRPr sz="1300" b="0" i="0" u="none" strike="noStrike" kern="1200" baseline="0">
                <a:solidFill>
                  <a:schemeClr val="tx1">
                    <a:lumMod val="85000"/>
                    <a:lumOff val="15000"/>
                  </a:schemeClr>
                </a:solidFill>
                <a:latin typeface="Yu Gothic UI" panose="020B0500000000000000" pitchFamily="50" charset="-128"/>
                <a:ea typeface="Yu Gothic UI" panose="020B0500000000000000" pitchFamily="50" charset="-128"/>
                <a:cs typeface="+mn-cs"/>
              </a:defRPr>
            </a:pPr>
            <a:endParaRPr lang="ja-JP"/>
          </a:p>
        </c:txPr>
        <c:crossAx val="576106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800">
          <a:solidFill>
            <a:schemeClr val="tx1">
              <a:lumMod val="85000"/>
              <a:lumOff val="15000"/>
            </a:schemeClr>
          </a:solidFill>
          <a:latin typeface="Yu Gothic UI" panose="020B0500000000000000" pitchFamily="50" charset="-128"/>
          <a:ea typeface="Yu Gothic UI" panose="020B0500000000000000" pitchFamily="50" charset="-128"/>
        </a:defRPr>
      </a:pPr>
      <a:endParaRPr lang="ja-JP"/>
    </a:p>
  </c:txPr>
</c:chartSpace>
</file>

<file path=ppt/charts/colors1.xml><?xml version="1.0" encoding="utf-8"?>
<cs:colorStyle xmlns:cs="http://schemas.microsoft.com/office/drawing/2012/chartStyle" xmlns:a="http://schemas.openxmlformats.org/drawingml/2006/main" meth="withinLinearReversed" id="26">
  <a:schemeClr val="accent6"/>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2"/>
            <a:ext cx="2949786" cy="498693"/>
          </a:xfrm>
          <a:prstGeom prst="rect">
            <a:avLst/>
          </a:prstGeom>
        </p:spPr>
        <p:txBody>
          <a:bodyPr vert="horz" lIns="91424" tIns="45712" rIns="91424" bIns="45712"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40" y="2"/>
            <a:ext cx="2949786" cy="498693"/>
          </a:xfrm>
          <a:prstGeom prst="rect">
            <a:avLst/>
          </a:prstGeom>
        </p:spPr>
        <p:txBody>
          <a:bodyPr vert="horz" lIns="91424" tIns="45712" rIns="91424" bIns="45712" rtlCol="0"/>
          <a:lstStyle>
            <a:lvl1pPr algn="r">
              <a:defRPr sz="1200"/>
            </a:lvl1pPr>
          </a:lstStyle>
          <a:p>
            <a:fld id="{6AAC85A7-D5CF-45D2-9BCB-8949AA959354}" type="datetimeFigureOut">
              <a:rPr kumimoji="1" lang="ja-JP" altLang="en-US" smtClean="0"/>
              <a:t>2026/10/19</a:t>
            </a:fld>
            <a:endParaRPr kumimoji="1" lang="ja-JP" altLang="en-US"/>
          </a:p>
        </p:txBody>
      </p:sp>
      <p:sp>
        <p:nvSpPr>
          <p:cNvPr id="4" name="フッター プレースホルダー 3"/>
          <p:cNvSpPr>
            <a:spLocks noGrp="1"/>
          </p:cNvSpPr>
          <p:nvPr>
            <p:ph type="ftr" sz="quarter" idx="2"/>
          </p:nvPr>
        </p:nvSpPr>
        <p:spPr>
          <a:xfrm>
            <a:off x="3" y="9440647"/>
            <a:ext cx="2949786" cy="498692"/>
          </a:xfrm>
          <a:prstGeom prst="rect">
            <a:avLst/>
          </a:prstGeom>
        </p:spPr>
        <p:txBody>
          <a:bodyPr vert="horz" lIns="91424" tIns="45712" rIns="91424" bIns="45712"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40" y="9440647"/>
            <a:ext cx="2949786" cy="498692"/>
          </a:xfrm>
          <a:prstGeom prst="rect">
            <a:avLst/>
          </a:prstGeom>
        </p:spPr>
        <p:txBody>
          <a:bodyPr vert="horz" lIns="91424" tIns="45712" rIns="91424" bIns="45712" rtlCol="0" anchor="b"/>
          <a:lstStyle>
            <a:lvl1pPr algn="r">
              <a:defRPr sz="1200"/>
            </a:lvl1pPr>
          </a:lstStyle>
          <a:p>
            <a:fld id="{7B5D987B-BD5F-4806-A018-C795A830024D}" type="slidenum">
              <a:rPr kumimoji="1" lang="ja-JP" altLang="en-US" smtClean="0"/>
              <a:t>‹#›</a:t>
            </a:fld>
            <a:endParaRPr kumimoji="1" lang="ja-JP" altLang="en-US"/>
          </a:p>
        </p:txBody>
      </p:sp>
    </p:spTree>
    <p:extLst>
      <p:ext uri="{BB962C8B-B14F-4D97-AF65-F5344CB8AC3E}">
        <p14:creationId xmlns:p14="http://schemas.microsoft.com/office/powerpoint/2010/main" val="10141202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2"/>
            <a:ext cx="2949786" cy="498693"/>
          </a:xfrm>
          <a:prstGeom prst="rect">
            <a:avLst/>
          </a:prstGeom>
        </p:spPr>
        <p:txBody>
          <a:bodyPr vert="horz" lIns="91424" tIns="45712" rIns="91424" bIns="4571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40" y="2"/>
            <a:ext cx="2949786" cy="498693"/>
          </a:xfrm>
          <a:prstGeom prst="rect">
            <a:avLst/>
          </a:prstGeom>
        </p:spPr>
        <p:txBody>
          <a:bodyPr vert="horz" lIns="91424" tIns="45712" rIns="91424" bIns="45712" rtlCol="0"/>
          <a:lstStyle>
            <a:lvl1pPr algn="r">
              <a:defRPr sz="1200"/>
            </a:lvl1pPr>
          </a:lstStyle>
          <a:p>
            <a:fld id="{75957EFD-05B3-4081-8817-2B778855FF8C}" type="datetimeFigureOut">
              <a:rPr kumimoji="1" lang="ja-JP" altLang="en-US" smtClean="0"/>
              <a:t>2026/10/19</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24" tIns="45712" rIns="91424" bIns="45712" rtlCol="0" anchor="ctr"/>
          <a:lstStyle/>
          <a:p>
            <a:endParaRPr lang="ja-JP" altLang="en-US"/>
          </a:p>
        </p:txBody>
      </p:sp>
      <p:sp>
        <p:nvSpPr>
          <p:cNvPr id="5" name="ノート プレースホルダー 4"/>
          <p:cNvSpPr>
            <a:spLocks noGrp="1"/>
          </p:cNvSpPr>
          <p:nvPr>
            <p:ph type="body" sz="quarter" idx="3"/>
          </p:nvPr>
        </p:nvSpPr>
        <p:spPr>
          <a:xfrm>
            <a:off x="680721" y="4783307"/>
            <a:ext cx="5445760" cy="3913614"/>
          </a:xfrm>
          <a:prstGeom prst="rect">
            <a:avLst/>
          </a:prstGeom>
        </p:spPr>
        <p:txBody>
          <a:bodyPr vert="horz" lIns="91424" tIns="45712" rIns="91424" bIns="4571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440647"/>
            <a:ext cx="2949786" cy="498692"/>
          </a:xfrm>
          <a:prstGeom prst="rect">
            <a:avLst/>
          </a:prstGeom>
        </p:spPr>
        <p:txBody>
          <a:bodyPr vert="horz" lIns="91424" tIns="45712" rIns="91424" bIns="4571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40" y="9440647"/>
            <a:ext cx="2949786" cy="498692"/>
          </a:xfrm>
          <a:prstGeom prst="rect">
            <a:avLst/>
          </a:prstGeom>
        </p:spPr>
        <p:txBody>
          <a:bodyPr vert="horz" lIns="91424" tIns="45712" rIns="91424" bIns="45712" rtlCol="0" anchor="b"/>
          <a:lstStyle>
            <a:lvl1pPr algn="r">
              <a:defRPr sz="1200"/>
            </a:lvl1pPr>
          </a:lstStyle>
          <a:p>
            <a:fld id="{BA1C1F0E-4A5C-4277-A99C-81003299BB6B}" type="slidenum">
              <a:rPr kumimoji="1" lang="ja-JP" altLang="en-US" smtClean="0"/>
              <a:t>‹#›</a:t>
            </a:fld>
            <a:endParaRPr kumimoji="1" lang="ja-JP" altLang="en-US"/>
          </a:p>
        </p:txBody>
      </p:sp>
    </p:spTree>
    <p:extLst>
      <p:ext uri="{BB962C8B-B14F-4D97-AF65-F5344CB8AC3E}">
        <p14:creationId xmlns:p14="http://schemas.microsoft.com/office/powerpoint/2010/main" val="95453784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E3DF7-A602-7345-2CE1-161D93CDB3A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0559C0E-D467-5CE9-FC05-149EBD07D37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7AD9604-A8BF-4177-0FE2-DE605A347647}"/>
              </a:ext>
            </a:extLst>
          </p:cNvPr>
          <p:cNvSpPr>
            <a:spLocks noGrp="1"/>
          </p:cNvSpPr>
          <p:nvPr>
            <p:ph type="body" idx="1"/>
          </p:nvPr>
        </p:nvSpPr>
        <p:spPr/>
        <p:txBody>
          <a:bodyPr/>
          <a:lstStyle/>
          <a:p>
            <a:endParaRPr lang="ja-JP" altLang="en-US" dirty="0"/>
          </a:p>
        </p:txBody>
      </p:sp>
      <p:sp>
        <p:nvSpPr>
          <p:cNvPr id="4" name="スライド番号プレースホルダー 3">
            <a:extLst>
              <a:ext uri="{FF2B5EF4-FFF2-40B4-BE49-F238E27FC236}">
                <a16:creationId xmlns:a16="http://schemas.microsoft.com/office/drawing/2014/main" id="{5BD658BF-D11F-698F-06B1-6B0852A929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1C1F0E-4A5C-4277-A99C-81003299BB6B}"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0</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46757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1</a:t>
            </a:fld>
            <a:endParaRPr kumimoji="1" lang="ja-JP" altLang="en-US"/>
          </a:p>
        </p:txBody>
      </p:sp>
    </p:spTree>
    <p:extLst>
      <p:ext uri="{BB962C8B-B14F-4D97-AF65-F5344CB8AC3E}">
        <p14:creationId xmlns:p14="http://schemas.microsoft.com/office/powerpoint/2010/main" val="3687261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307">
              <a:defRPr/>
            </a:pPr>
            <a:endParaRPr lang="ja-JP" altLang="ja-JP"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2</a:t>
            </a:fld>
            <a:endParaRPr kumimoji="1" lang="ja-JP" altLang="en-US"/>
          </a:p>
        </p:txBody>
      </p:sp>
    </p:spTree>
    <p:extLst>
      <p:ext uri="{BB962C8B-B14F-4D97-AF65-F5344CB8AC3E}">
        <p14:creationId xmlns:p14="http://schemas.microsoft.com/office/powerpoint/2010/main" val="3259096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3</a:t>
            </a:fld>
            <a:endParaRPr kumimoji="1" lang="ja-JP" altLang="en-US"/>
          </a:p>
        </p:txBody>
      </p:sp>
    </p:spTree>
    <p:extLst>
      <p:ext uri="{BB962C8B-B14F-4D97-AF65-F5344CB8AC3E}">
        <p14:creationId xmlns:p14="http://schemas.microsoft.com/office/powerpoint/2010/main" val="4086461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0721" y="4783307"/>
            <a:ext cx="5714164" cy="3913614"/>
          </a:xfrm>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4</a:t>
            </a:fld>
            <a:endParaRPr kumimoji="1" lang="ja-JP" altLang="en-US"/>
          </a:p>
        </p:txBody>
      </p:sp>
    </p:spTree>
    <p:extLst>
      <p:ext uri="{BB962C8B-B14F-4D97-AF65-F5344CB8AC3E}">
        <p14:creationId xmlns:p14="http://schemas.microsoft.com/office/powerpoint/2010/main" val="1946103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307">
              <a:defRPr/>
            </a:pPr>
            <a:endParaRPr kumimoji="1" lang="en-US" altLang="ja-JP" dirty="0"/>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5</a:t>
            </a:fld>
            <a:endParaRPr kumimoji="1" lang="ja-JP" altLang="en-US"/>
          </a:p>
        </p:txBody>
      </p:sp>
    </p:spTree>
    <p:extLst>
      <p:ext uri="{BB962C8B-B14F-4D97-AF65-F5344CB8AC3E}">
        <p14:creationId xmlns:p14="http://schemas.microsoft.com/office/powerpoint/2010/main" val="1213715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6</a:t>
            </a:fld>
            <a:endParaRPr kumimoji="1" lang="ja-JP" altLang="en-US"/>
          </a:p>
        </p:txBody>
      </p:sp>
    </p:spTree>
    <p:extLst>
      <p:ext uri="{BB962C8B-B14F-4D97-AF65-F5344CB8AC3E}">
        <p14:creationId xmlns:p14="http://schemas.microsoft.com/office/powerpoint/2010/main" val="204870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7</a:t>
            </a:fld>
            <a:endParaRPr kumimoji="1" lang="ja-JP" altLang="en-US"/>
          </a:p>
        </p:txBody>
      </p:sp>
    </p:spTree>
    <p:extLst>
      <p:ext uri="{BB962C8B-B14F-4D97-AF65-F5344CB8AC3E}">
        <p14:creationId xmlns:p14="http://schemas.microsoft.com/office/powerpoint/2010/main" val="3286813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ja-JP"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8</a:t>
            </a:fld>
            <a:endParaRPr kumimoji="1" lang="ja-JP" altLang="en-US"/>
          </a:p>
        </p:txBody>
      </p:sp>
    </p:spTree>
    <p:extLst>
      <p:ext uri="{BB962C8B-B14F-4D97-AF65-F5344CB8AC3E}">
        <p14:creationId xmlns:p14="http://schemas.microsoft.com/office/powerpoint/2010/main" val="3822615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9</a:t>
            </a:fld>
            <a:endParaRPr kumimoji="1" lang="ja-JP" altLang="en-US"/>
          </a:p>
        </p:txBody>
      </p:sp>
    </p:spTree>
    <p:extLst>
      <p:ext uri="{BB962C8B-B14F-4D97-AF65-F5344CB8AC3E}">
        <p14:creationId xmlns:p14="http://schemas.microsoft.com/office/powerpoint/2010/main" val="481987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ja-JP" dirty="0"/>
          </a:p>
        </p:txBody>
      </p:sp>
      <p:sp>
        <p:nvSpPr>
          <p:cNvPr id="4" name="スライド番号プレースホルダー 3"/>
          <p:cNvSpPr>
            <a:spLocks noGrp="1"/>
          </p:cNvSpPr>
          <p:nvPr>
            <p:ph type="sldNum" sz="quarter" idx="10"/>
          </p:nvPr>
        </p:nvSpPr>
        <p:spPr/>
        <p:txBody>
          <a:bodyPr/>
          <a:lstStyle/>
          <a:p>
            <a:fld id="{BA1C1F0E-4A5C-4277-A99C-81003299BB6B}" type="slidenum">
              <a:rPr kumimoji="1" lang="ja-JP" altLang="en-US" smtClean="0"/>
              <a:t>10</a:t>
            </a:fld>
            <a:endParaRPr kumimoji="1" lang="ja-JP" altLang="en-US"/>
          </a:p>
        </p:txBody>
      </p:sp>
    </p:spTree>
    <p:extLst>
      <p:ext uri="{BB962C8B-B14F-4D97-AF65-F5344CB8AC3E}">
        <p14:creationId xmlns:p14="http://schemas.microsoft.com/office/powerpoint/2010/main" val="1438293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11</a:t>
            </a:fld>
            <a:endParaRPr kumimoji="1" lang="ja-JP" altLang="en-US"/>
          </a:p>
        </p:txBody>
      </p:sp>
    </p:spTree>
    <p:extLst>
      <p:ext uri="{BB962C8B-B14F-4D97-AF65-F5344CB8AC3E}">
        <p14:creationId xmlns:p14="http://schemas.microsoft.com/office/powerpoint/2010/main" val="2783830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C8AD6-9595-8D21-C56D-46B0C543E43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ADD1FB5-EDCD-3CDD-3DF0-1235B9D4FAE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C69D183-3886-5103-3332-8CCCB6D58413}"/>
              </a:ext>
            </a:extLst>
          </p:cNvPr>
          <p:cNvSpPr>
            <a:spLocks noGrp="1"/>
          </p:cNvSpPr>
          <p:nvPr>
            <p:ph type="body" idx="1"/>
          </p:nvPr>
        </p:nvSpPr>
        <p:spPr/>
        <p:txBody>
          <a:bodyPr/>
          <a:lstStyle/>
          <a:p>
            <a:endParaRPr lang="ja-JP" altLang="en-US" dirty="0"/>
          </a:p>
        </p:txBody>
      </p:sp>
      <p:sp>
        <p:nvSpPr>
          <p:cNvPr id="4" name="スライド番号プレースホルダー 3">
            <a:extLst>
              <a:ext uri="{FF2B5EF4-FFF2-40B4-BE49-F238E27FC236}">
                <a16:creationId xmlns:a16="http://schemas.microsoft.com/office/drawing/2014/main" id="{36ACDE5E-4D03-F292-9806-AAD959A29E11}"/>
              </a:ext>
            </a:extLst>
          </p:cNvPr>
          <p:cNvSpPr>
            <a:spLocks noGrp="1"/>
          </p:cNvSpPr>
          <p:nvPr>
            <p:ph type="sldNum" sz="quarter" idx="5"/>
          </p:nvPr>
        </p:nvSpPr>
        <p:spPr/>
        <p:txBody>
          <a:bodyPr/>
          <a:lstStyle/>
          <a:p>
            <a:fld id="{BA1C1F0E-4A5C-4277-A99C-81003299BB6B}" type="slidenum">
              <a:rPr kumimoji="1" lang="ja-JP" altLang="en-US" smtClean="0"/>
              <a:t>12</a:t>
            </a:fld>
            <a:endParaRPr kumimoji="1" lang="ja-JP" altLang="en-US"/>
          </a:p>
        </p:txBody>
      </p:sp>
    </p:spTree>
    <p:extLst>
      <p:ext uri="{BB962C8B-B14F-4D97-AF65-F5344CB8AC3E}">
        <p14:creationId xmlns:p14="http://schemas.microsoft.com/office/powerpoint/2010/main" val="3528736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F2820-FD1D-9B11-B4D4-13CD5147368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537290C-974D-2F78-32AD-9292DA2A6A5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EA54F5E-1AE9-E178-9692-91CF5AB0DBE4}"/>
              </a:ext>
            </a:extLst>
          </p:cNvPr>
          <p:cNvSpPr>
            <a:spLocks noGrp="1"/>
          </p:cNvSpPr>
          <p:nvPr>
            <p:ph type="body" idx="1"/>
          </p:nvPr>
        </p:nvSpPr>
        <p:spPr/>
        <p:txBody>
          <a:bodyPr/>
          <a:lstStyle/>
          <a:p>
            <a:endParaRPr lang="ja-JP" altLang="en-US" dirty="0"/>
          </a:p>
        </p:txBody>
      </p:sp>
      <p:sp>
        <p:nvSpPr>
          <p:cNvPr id="4" name="スライド番号プレースホルダー 3">
            <a:extLst>
              <a:ext uri="{FF2B5EF4-FFF2-40B4-BE49-F238E27FC236}">
                <a16:creationId xmlns:a16="http://schemas.microsoft.com/office/drawing/2014/main" id="{34E5EA5D-6111-69D4-BD9A-2BB4681747D2}"/>
              </a:ext>
            </a:extLst>
          </p:cNvPr>
          <p:cNvSpPr>
            <a:spLocks noGrp="1"/>
          </p:cNvSpPr>
          <p:nvPr>
            <p:ph type="sldNum" sz="quarter" idx="5"/>
          </p:nvPr>
        </p:nvSpPr>
        <p:spPr/>
        <p:txBody>
          <a:bodyPr/>
          <a:lstStyle/>
          <a:p>
            <a:fld id="{BA1C1F0E-4A5C-4277-A99C-81003299BB6B}" type="slidenum">
              <a:rPr kumimoji="1" lang="ja-JP" altLang="en-US" smtClean="0"/>
              <a:t>13</a:t>
            </a:fld>
            <a:endParaRPr kumimoji="1" lang="ja-JP" altLang="en-US"/>
          </a:p>
        </p:txBody>
      </p:sp>
    </p:spTree>
    <p:extLst>
      <p:ext uri="{BB962C8B-B14F-4D97-AF65-F5344CB8AC3E}">
        <p14:creationId xmlns:p14="http://schemas.microsoft.com/office/powerpoint/2010/main" val="4136717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BA1C1F0E-4A5C-4277-A99C-81003299BB6B}" type="slidenum">
              <a:rPr kumimoji="1" lang="ja-JP" altLang="en-US" smtClean="0"/>
              <a:t>14</a:t>
            </a:fld>
            <a:endParaRPr kumimoji="1" lang="ja-JP" altLang="en-US"/>
          </a:p>
        </p:txBody>
      </p:sp>
    </p:spTree>
    <p:extLst>
      <p:ext uri="{BB962C8B-B14F-4D97-AF65-F5344CB8AC3E}">
        <p14:creationId xmlns:p14="http://schemas.microsoft.com/office/powerpoint/2010/main" val="22570414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307">
              <a:defRPr/>
            </a:pPr>
            <a:endParaRPr kumimoji="1" lang="ja-JP" altLang="en-US" dirty="0"/>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15</a:t>
            </a:fld>
            <a:endParaRPr kumimoji="1" lang="ja-JP" altLang="en-US"/>
          </a:p>
        </p:txBody>
      </p:sp>
    </p:spTree>
    <p:extLst>
      <p:ext uri="{BB962C8B-B14F-4D97-AF65-F5344CB8AC3E}">
        <p14:creationId xmlns:p14="http://schemas.microsoft.com/office/powerpoint/2010/main" val="1512677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16</a:t>
            </a:fld>
            <a:endParaRPr kumimoji="1" lang="ja-JP" altLang="en-US"/>
          </a:p>
        </p:txBody>
      </p:sp>
    </p:spTree>
    <p:extLst>
      <p:ext uri="{BB962C8B-B14F-4D97-AF65-F5344CB8AC3E}">
        <p14:creationId xmlns:p14="http://schemas.microsoft.com/office/powerpoint/2010/main" val="878545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0721" y="4783307"/>
            <a:ext cx="5714164" cy="3913614"/>
          </a:xfrm>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17</a:t>
            </a:fld>
            <a:endParaRPr kumimoji="1" lang="ja-JP" altLang="en-US"/>
          </a:p>
        </p:txBody>
      </p:sp>
    </p:spTree>
    <p:extLst>
      <p:ext uri="{BB962C8B-B14F-4D97-AF65-F5344CB8AC3E}">
        <p14:creationId xmlns:p14="http://schemas.microsoft.com/office/powerpoint/2010/main" val="2735573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ja-JP" dirty="0"/>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18</a:t>
            </a:fld>
            <a:endParaRPr kumimoji="1" lang="ja-JP" altLang="en-US"/>
          </a:p>
        </p:txBody>
      </p:sp>
    </p:spTree>
    <p:extLst>
      <p:ext uri="{BB962C8B-B14F-4D97-AF65-F5344CB8AC3E}">
        <p14:creationId xmlns:p14="http://schemas.microsoft.com/office/powerpoint/2010/main" val="3563481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19</a:t>
            </a:fld>
            <a:endParaRPr kumimoji="1" lang="ja-JP" altLang="en-US"/>
          </a:p>
        </p:txBody>
      </p:sp>
    </p:spTree>
    <p:extLst>
      <p:ext uri="{BB962C8B-B14F-4D97-AF65-F5344CB8AC3E}">
        <p14:creationId xmlns:p14="http://schemas.microsoft.com/office/powerpoint/2010/main" val="28562333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ja-JP"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20</a:t>
            </a:fld>
            <a:endParaRPr kumimoji="1" lang="ja-JP" altLang="en-US"/>
          </a:p>
        </p:txBody>
      </p:sp>
    </p:spTree>
    <p:extLst>
      <p:ext uri="{BB962C8B-B14F-4D97-AF65-F5344CB8AC3E}">
        <p14:creationId xmlns:p14="http://schemas.microsoft.com/office/powerpoint/2010/main" val="36559591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ja-JP"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21</a:t>
            </a:fld>
            <a:endParaRPr kumimoji="1" lang="ja-JP" altLang="en-US"/>
          </a:p>
        </p:txBody>
      </p:sp>
    </p:spTree>
    <p:extLst>
      <p:ext uri="{BB962C8B-B14F-4D97-AF65-F5344CB8AC3E}">
        <p14:creationId xmlns:p14="http://schemas.microsoft.com/office/powerpoint/2010/main" val="3705423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22</a:t>
            </a:fld>
            <a:endParaRPr kumimoji="1" lang="ja-JP" altLang="en-US"/>
          </a:p>
        </p:txBody>
      </p:sp>
    </p:spTree>
    <p:extLst>
      <p:ext uri="{BB962C8B-B14F-4D97-AF65-F5344CB8AC3E}">
        <p14:creationId xmlns:p14="http://schemas.microsoft.com/office/powerpoint/2010/main" val="2678278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ja-JP"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23</a:t>
            </a:fld>
            <a:endParaRPr kumimoji="1" lang="ja-JP" altLang="en-US"/>
          </a:p>
        </p:txBody>
      </p:sp>
    </p:spTree>
    <p:extLst>
      <p:ext uri="{BB962C8B-B14F-4D97-AF65-F5344CB8AC3E}">
        <p14:creationId xmlns:p14="http://schemas.microsoft.com/office/powerpoint/2010/main" val="16640594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24</a:t>
            </a:fld>
            <a:endParaRPr kumimoji="1" lang="ja-JP" altLang="en-US"/>
          </a:p>
        </p:txBody>
      </p:sp>
    </p:spTree>
    <p:extLst>
      <p:ext uri="{BB962C8B-B14F-4D97-AF65-F5344CB8AC3E}">
        <p14:creationId xmlns:p14="http://schemas.microsoft.com/office/powerpoint/2010/main" val="17018056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25</a:t>
            </a:fld>
            <a:endParaRPr kumimoji="1" lang="ja-JP" altLang="en-US"/>
          </a:p>
        </p:txBody>
      </p:sp>
    </p:spTree>
    <p:extLst>
      <p:ext uri="{BB962C8B-B14F-4D97-AF65-F5344CB8AC3E}">
        <p14:creationId xmlns:p14="http://schemas.microsoft.com/office/powerpoint/2010/main" val="36485653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26</a:t>
            </a:fld>
            <a:endParaRPr kumimoji="1" lang="ja-JP" altLang="en-US"/>
          </a:p>
        </p:txBody>
      </p:sp>
    </p:spTree>
    <p:extLst>
      <p:ext uri="{BB962C8B-B14F-4D97-AF65-F5344CB8AC3E}">
        <p14:creationId xmlns:p14="http://schemas.microsoft.com/office/powerpoint/2010/main" val="32783388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27</a:t>
            </a:fld>
            <a:endParaRPr kumimoji="1" lang="ja-JP" altLang="en-US"/>
          </a:p>
        </p:txBody>
      </p:sp>
    </p:spTree>
    <p:extLst>
      <p:ext uri="{BB962C8B-B14F-4D97-AF65-F5344CB8AC3E}">
        <p14:creationId xmlns:p14="http://schemas.microsoft.com/office/powerpoint/2010/main" val="11261048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28</a:t>
            </a:fld>
            <a:endParaRPr kumimoji="1" lang="ja-JP" altLang="en-US"/>
          </a:p>
        </p:txBody>
      </p:sp>
    </p:spTree>
    <p:extLst>
      <p:ext uri="{BB962C8B-B14F-4D97-AF65-F5344CB8AC3E}">
        <p14:creationId xmlns:p14="http://schemas.microsoft.com/office/powerpoint/2010/main" val="1580158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29</a:t>
            </a:fld>
            <a:endParaRPr kumimoji="1" lang="ja-JP" altLang="en-US"/>
          </a:p>
        </p:txBody>
      </p:sp>
    </p:spTree>
    <p:extLst>
      <p:ext uri="{BB962C8B-B14F-4D97-AF65-F5344CB8AC3E}">
        <p14:creationId xmlns:p14="http://schemas.microsoft.com/office/powerpoint/2010/main" val="15716249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30</a:t>
            </a:fld>
            <a:endParaRPr kumimoji="1" lang="ja-JP" altLang="en-US"/>
          </a:p>
        </p:txBody>
      </p:sp>
    </p:spTree>
    <p:extLst>
      <p:ext uri="{BB962C8B-B14F-4D97-AF65-F5344CB8AC3E}">
        <p14:creationId xmlns:p14="http://schemas.microsoft.com/office/powerpoint/2010/main" val="3337087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31</a:t>
            </a:fld>
            <a:endParaRPr kumimoji="1" lang="ja-JP" altLang="en-US"/>
          </a:p>
        </p:txBody>
      </p:sp>
    </p:spTree>
    <p:extLst>
      <p:ext uri="{BB962C8B-B14F-4D97-AF65-F5344CB8AC3E}">
        <p14:creationId xmlns:p14="http://schemas.microsoft.com/office/powerpoint/2010/main" val="338912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endParaRPr kumimoji="1" lang="ja-JP" altLang="en-US" dirty="0"/>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32</a:t>
            </a:fld>
            <a:endParaRPr kumimoji="1" lang="ja-JP" altLang="en-US"/>
          </a:p>
        </p:txBody>
      </p:sp>
    </p:spTree>
    <p:extLst>
      <p:ext uri="{BB962C8B-B14F-4D97-AF65-F5344CB8AC3E}">
        <p14:creationId xmlns:p14="http://schemas.microsoft.com/office/powerpoint/2010/main" val="37376569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33</a:t>
            </a:fld>
            <a:endParaRPr kumimoji="1" lang="ja-JP" altLang="en-US"/>
          </a:p>
        </p:txBody>
      </p:sp>
    </p:spTree>
    <p:extLst>
      <p:ext uri="{BB962C8B-B14F-4D97-AF65-F5344CB8AC3E}">
        <p14:creationId xmlns:p14="http://schemas.microsoft.com/office/powerpoint/2010/main" val="2907794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34</a:t>
            </a:fld>
            <a:endParaRPr kumimoji="1" lang="ja-JP" altLang="en-US"/>
          </a:p>
        </p:txBody>
      </p:sp>
    </p:spTree>
    <p:extLst>
      <p:ext uri="{BB962C8B-B14F-4D97-AF65-F5344CB8AC3E}">
        <p14:creationId xmlns:p14="http://schemas.microsoft.com/office/powerpoint/2010/main" val="20013664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35</a:t>
            </a:fld>
            <a:endParaRPr kumimoji="1" lang="ja-JP" altLang="en-US"/>
          </a:p>
        </p:txBody>
      </p:sp>
    </p:spTree>
    <p:extLst>
      <p:ext uri="{BB962C8B-B14F-4D97-AF65-F5344CB8AC3E}">
        <p14:creationId xmlns:p14="http://schemas.microsoft.com/office/powerpoint/2010/main" val="26228084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36</a:t>
            </a:fld>
            <a:endParaRPr kumimoji="1" lang="ja-JP" altLang="en-US"/>
          </a:p>
        </p:txBody>
      </p:sp>
    </p:spTree>
    <p:extLst>
      <p:ext uri="{BB962C8B-B14F-4D97-AF65-F5344CB8AC3E}">
        <p14:creationId xmlns:p14="http://schemas.microsoft.com/office/powerpoint/2010/main" val="18770277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37</a:t>
            </a:fld>
            <a:endParaRPr kumimoji="1" lang="ja-JP" altLang="en-US"/>
          </a:p>
        </p:txBody>
      </p:sp>
    </p:spTree>
    <p:extLst>
      <p:ext uri="{BB962C8B-B14F-4D97-AF65-F5344CB8AC3E}">
        <p14:creationId xmlns:p14="http://schemas.microsoft.com/office/powerpoint/2010/main" val="11355939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307">
              <a:defRPr/>
            </a:pPr>
            <a:endParaRPr kumimoji="1" lang="ja-JP" altLang="en-US"/>
          </a:p>
        </p:txBody>
      </p:sp>
      <p:sp>
        <p:nvSpPr>
          <p:cNvPr id="4" name="スライド番号プレースホルダー 3"/>
          <p:cNvSpPr>
            <a:spLocks noGrp="1"/>
          </p:cNvSpPr>
          <p:nvPr>
            <p:ph type="sldNum" sz="quarter" idx="5"/>
          </p:nvPr>
        </p:nvSpPr>
        <p:spPr/>
        <p:txBody>
          <a:bodyPr/>
          <a:lstStyle/>
          <a:p>
            <a:fld id="{3B655EA5-CDB7-44EC-9870-9F9EE7A27357}" type="slidenum">
              <a:rPr kumimoji="1" lang="ja-JP" altLang="en-US" smtClean="0"/>
              <a:t>38</a:t>
            </a:fld>
            <a:endParaRPr kumimoji="1" lang="ja-JP" altLang="en-US"/>
          </a:p>
        </p:txBody>
      </p:sp>
    </p:spTree>
    <p:extLst>
      <p:ext uri="{BB962C8B-B14F-4D97-AF65-F5344CB8AC3E}">
        <p14:creationId xmlns:p14="http://schemas.microsoft.com/office/powerpoint/2010/main" val="28092187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
        <p:nvSpPr>
          <p:cNvPr id="4" name="スライド番号プレースホルダー 3"/>
          <p:cNvSpPr>
            <a:spLocks noGrp="1"/>
          </p:cNvSpPr>
          <p:nvPr>
            <p:ph type="sldNum" sz="quarter" idx="5"/>
          </p:nvPr>
        </p:nvSpPr>
        <p:spPr/>
        <p:txBody>
          <a:bodyPr/>
          <a:lstStyle/>
          <a:p>
            <a:fld id="{BA1C1F0E-4A5C-4277-A99C-81003299BB6B}" type="slidenum">
              <a:rPr kumimoji="1" lang="ja-JP" altLang="en-US" smtClean="0"/>
              <a:t>39</a:t>
            </a:fld>
            <a:endParaRPr kumimoji="1" lang="ja-JP" altLang="en-US"/>
          </a:p>
        </p:txBody>
      </p:sp>
    </p:spTree>
    <p:extLst>
      <p:ext uri="{BB962C8B-B14F-4D97-AF65-F5344CB8AC3E}">
        <p14:creationId xmlns:p14="http://schemas.microsoft.com/office/powerpoint/2010/main" val="1965272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a:prstGeom prst="rect">
            <a:avLst/>
          </a:prstGeo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a:xfrm>
            <a:off x="838200" y="6356350"/>
            <a:ext cx="2743200" cy="365125"/>
          </a:xfrm>
          <a:prstGeom prst="rect">
            <a:avLst/>
          </a:prstGeom>
        </p:spPr>
        <p:txBody>
          <a:bodyPr/>
          <a:lstStyle/>
          <a:p>
            <a:endParaRPr kumimoji="1" lang="ja-JP" altLang="en-US"/>
          </a:p>
        </p:txBody>
      </p:sp>
      <p:sp>
        <p:nvSpPr>
          <p:cNvPr id="5" name="フッター プレースホルダー 4"/>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17A4DA2-9656-43BE-A27E-82B5D27A5B4E}" type="slidenum">
              <a:rPr kumimoji="1" lang="ja-JP" altLang="en-US" smtClean="0"/>
              <a:t>‹#›</a:t>
            </a:fld>
            <a:endParaRPr kumimoji="1" lang="ja-JP" altLang="en-US"/>
          </a:p>
        </p:txBody>
      </p:sp>
    </p:spTree>
    <p:extLst>
      <p:ext uri="{BB962C8B-B14F-4D97-AF65-F5344CB8AC3E}">
        <p14:creationId xmlns:p14="http://schemas.microsoft.com/office/powerpoint/2010/main" val="35131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1325563"/>
          </a:xfrm>
          <a:prstGeom prst="rect">
            <a:avLst/>
          </a:prstGeom>
        </p:spPr>
        <p:txBody>
          <a:bodyPr/>
          <a:lstStyle/>
          <a:p>
            <a:r>
              <a:rPr kumimoji="1" lang="ja-JP" altLang="en-US" dirty="0"/>
              <a:t>マスター タイトルの書式設定</a:t>
            </a:r>
          </a:p>
        </p:txBody>
      </p:sp>
      <p:sp>
        <p:nvSpPr>
          <p:cNvPr id="3" name="コンテンツ プレースホルダー 2"/>
          <p:cNvSpPr>
            <a:spLocks noGrp="1"/>
          </p:cNvSpPr>
          <p:nvPr>
            <p:ph idx="1"/>
          </p:nvPr>
        </p:nvSpPr>
        <p:spPr>
          <a:xfrm>
            <a:off x="838200" y="1825625"/>
            <a:ext cx="10515600" cy="4351338"/>
          </a:xfrm>
          <a:prstGeom prst="rect">
            <a:avLst/>
          </a:prstGeom>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a:xfrm>
            <a:off x="838200" y="6356350"/>
            <a:ext cx="2743200" cy="365125"/>
          </a:xfrm>
          <a:prstGeom prst="rect">
            <a:avLst/>
          </a:prstGeom>
        </p:spPr>
        <p:txBody>
          <a:bodyPr/>
          <a:lstStyle/>
          <a:p>
            <a:endParaRPr kumimoji="1" lang="ja-JP" altLang="en-US"/>
          </a:p>
        </p:txBody>
      </p:sp>
      <p:sp>
        <p:nvSpPr>
          <p:cNvPr id="5" name="フッター プレースホルダー 4"/>
          <p:cNvSpPr>
            <a:spLocks noGrp="1"/>
          </p:cNvSpPr>
          <p:nvPr>
            <p:ph type="ftr" sz="quarter" idx="11"/>
          </p:nvPr>
        </p:nvSpPr>
        <p:spPr>
          <a:xfrm>
            <a:off x="4038600" y="6356350"/>
            <a:ext cx="4114800" cy="365125"/>
          </a:xfrm>
          <a:prstGeom prst="rect">
            <a:avLst/>
          </a:prstGeom>
        </p:spPr>
        <p:txBody>
          <a:bodyPr/>
          <a:lstStyle>
            <a:lvl1pPr>
              <a:defRPr sz="1400">
                <a:solidFill>
                  <a:schemeClr val="tx1"/>
                </a:solidFill>
                <a:latin typeface="Meiryo UI" panose="020B0604030504040204" pitchFamily="50" charset="-128"/>
                <a:ea typeface="Meiryo UI" panose="020B0604030504040204" pitchFamily="50" charset="-128"/>
              </a:defRPr>
            </a:lvl1pPr>
          </a:lstStyle>
          <a:p>
            <a:endParaRPr lang="ja-JP" altLang="en-US" dirty="0"/>
          </a:p>
        </p:txBody>
      </p:sp>
      <p:sp>
        <p:nvSpPr>
          <p:cNvPr id="6" name="スライド番号プレースホルダー 5"/>
          <p:cNvSpPr>
            <a:spLocks noGrp="1"/>
          </p:cNvSpPr>
          <p:nvPr>
            <p:ph type="sldNum" sz="quarter" idx="12"/>
          </p:nvPr>
        </p:nvSpPr>
        <p:spPr/>
        <p:txBody>
          <a:bodyPr/>
          <a:lstStyle/>
          <a:p>
            <a:fld id="{217A4DA2-9656-43BE-A27E-82B5D27A5B4E}" type="slidenum">
              <a:rPr kumimoji="1" lang="ja-JP" altLang="en-US" smtClean="0"/>
              <a:t>‹#›</a:t>
            </a:fld>
            <a:endParaRPr kumimoji="1" lang="ja-JP" altLang="en-US"/>
          </a:p>
        </p:txBody>
      </p:sp>
    </p:spTree>
    <p:extLst>
      <p:ext uri="{BB962C8B-B14F-4D97-AF65-F5344CB8AC3E}">
        <p14:creationId xmlns:p14="http://schemas.microsoft.com/office/powerpoint/2010/main" val="685827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a:prstGeom prst="rect">
            <a:avLst/>
          </a:prstGeo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a:xfrm>
            <a:off x="838200" y="6356350"/>
            <a:ext cx="2743200" cy="365125"/>
          </a:xfrm>
          <a:prstGeom prst="rect">
            <a:avLst/>
          </a:prstGeom>
        </p:spPr>
        <p:txBody>
          <a:bodyPr/>
          <a:lstStyle/>
          <a:p>
            <a:endParaRPr kumimoji="1" lang="ja-JP" altLang="en-US"/>
          </a:p>
        </p:txBody>
      </p:sp>
      <p:sp>
        <p:nvSpPr>
          <p:cNvPr id="5" name="フッター プレースホルダー 4"/>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17A4DA2-9656-43BE-A27E-82B5D27A5B4E}" type="slidenum">
              <a:rPr kumimoji="1" lang="ja-JP" altLang="en-US" smtClean="0"/>
              <a:t>‹#›</a:t>
            </a:fld>
            <a:endParaRPr kumimoji="1" lang="ja-JP" altLang="en-US"/>
          </a:p>
        </p:txBody>
      </p:sp>
    </p:spTree>
    <p:extLst>
      <p:ext uri="{BB962C8B-B14F-4D97-AF65-F5344CB8AC3E}">
        <p14:creationId xmlns:p14="http://schemas.microsoft.com/office/powerpoint/2010/main" val="1608596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1325563"/>
          </a:xfrm>
          <a:prstGeom prst="rect">
            <a:avLst/>
          </a:prstGeom>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a:xfrm>
            <a:off x="838200" y="6356350"/>
            <a:ext cx="2743200" cy="365125"/>
          </a:xfrm>
          <a:prstGeom prst="rect">
            <a:avLst/>
          </a:prstGeom>
        </p:spPr>
        <p:txBody>
          <a:bodyPr/>
          <a:lstStyle/>
          <a:p>
            <a:endParaRPr kumimoji="1" lang="ja-JP" altLang="en-US"/>
          </a:p>
        </p:txBody>
      </p:sp>
      <p:sp>
        <p:nvSpPr>
          <p:cNvPr id="6" name="フッター プレースホルダー 5"/>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17A4DA2-9656-43BE-A27E-82B5D27A5B4E}" type="slidenum">
              <a:rPr kumimoji="1" lang="ja-JP" altLang="en-US" smtClean="0"/>
              <a:t>‹#›</a:t>
            </a:fld>
            <a:endParaRPr kumimoji="1" lang="ja-JP" altLang="en-US"/>
          </a:p>
        </p:txBody>
      </p:sp>
    </p:spTree>
    <p:extLst>
      <p:ext uri="{BB962C8B-B14F-4D97-AF65-F5344CB8AC3E}">
        <p14:creationId xmlns:p14="http://schemas.microsoft.com/office/powerpoint/2010/main" val="2942960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a:prstGeom prst="rect">
            <a:avLst/>
          </a:prstGeo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a:xfrm>
            <a:off x="838200" y="6356350"/>
            <a:ext cx="2743200" cy="365125"/>
          </a:xfrm>
          <a:prstGeom prst="rect">
            <a:avLst/>
          </a:prstGeom>
        </p:spPr>
        <p:txBody>
          <a:bodyPr/>
          <a:lstStyle/>
          <a:p>
            <a:endParaRPr kumimoji="1" lang="ja-JP" altLang="en-US"/>
          </a:p>
        </p:txBody>
      </p:sp>
      <p:sp>
        <p:nvSpPr>
          <p:cNvPr id="8" name="フッター プレースホルダー 7"/>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17A4DA2-9656-43BE-A27E-82B5D27A5B4E}" type="slidenum">
              <a:rPr kumimoji="1" lang="ja-JP" altLang="en-US" smtClean="0"/>
              <a:t>‹#›</a:t>
            </a:fld>
            <a:endParaRPr kumimoji="1" lang="ja-JP" altLang="en-US"/>
          </a:p>
        </p:txBody>
      </p:sp>
    </p:spTree>
    <p:extLst>
      <p:ext uri="{BB962C8B-B14F-4D97-AF65-F5344CB8AC3E}">
        <p14:creationId xmlns:p14="http://schemas.microsoft.com/office/powerpoint/2010/main" val="3024639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1325563"/>
          </a:xfrm>
          <a:prstGeom prst="rect">
            <a:avLst/>
          </a:prstGeom>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a:xfrm>
            <a:off x="838200" y="6356350"/>
            <a:ext cx="2743200" cy="365125"/>
          </a:xfrm>
          <a:prstGeom prst="rect">
            <a:avLst/>
          </a:prstGeom>
        </p:spPr>
        <p:txBody>
          <a:bodyPr/>
          <a:lstStyle/>
          <a:p>
            <a:endParaRPr kumimoji="1" lang="ja-JP" altLang="en-US"/>
          </a:p>
        </p:txBody>
      </p:sp>
      <p:sp>
        <p:nvSpPr>
          <p:cNvPr id="4" name="フッター プレースホルダー 3"/>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17A4DA2-9656-43BE-A27E-82B5D27A5B4E}" type="slidenum">
              <a:rPr kumimoji="1" lang="ja-JP" altLang="en-US" smtClean="0"/>
              <a:t>‹#›</a:t>
            </a:fld>
            <a:endParaRPr kumimoji="1" lang="ja-JP" altLang="en-US"/>
          </a:p>
        </p:txBody>
      </p:sp>
    </p:spTree>
    <p:extLst>
      <p:ext uri="{BB962C8B-B14F-4D97-AF65-F5344CB8AC3E}">
        <p14:creationId xmlns:p14="http://schemas.microsoft.com/office/powerpoint/2010/main" val="3331166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838200" y="6356350"/>
            <a:ext cx="2743200" cy="365125"/>
          </a:xfrm>
          <a:prstGeom prst="rect">
            <a:avLst/>
          </a:prstGeom>
        </p:spPr>
        <p:txBody>
          <a:bodyPr/>
          <a:lstStyle/>
          <a:p>
            <a:endParaRPr kumimoji="1" lang="ja-JP" altLang="en-US"/>
          </a:p>
        </p:txBody>
      </p:sp>
      <p:sp>
        <p:nvSpPr>
          <p:cNvPr id="3" name="フッター プレースホルダー 2"/>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17A4DA2-9656-43BE-A27E-82B5D27A5B4E}" type="slidenum">
              <a:rPr kumimoji="1" lang="ja-JP" altLang="en-US" smtClean="0"/>
              <a:t>‹#›</a:t>
            </a:fld>
            <a:endParaRPr kumimoji="1" lang="ja-JP" altLang="en-US"/>
          </a:p>
        </p:txBody>
      </p:sp>
    </p:spTree>
    <p:extLst>
      <p:ext uri="{BB962C8B-B14F-4D97-AF65-F5344CB8AC3E}">
        <p14:creationId xmlns:p14="http://schemas.microsoft.com/office/powerpoint/2010/main" val="1827203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 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a:prstGeom prst="rect">
            <a:avLst/>
          </a:prstGeo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a:xfrm>
            <a:off x="838200" y="6356350"/>
            <a:ext cx="2743200" cy="365125"/>
          </a:xfrm>
          <a:prstGeom prst="rect">
            <a:avLst/>
          </a:prstGeom>
        </p:spPr>
        <p:txBody>
          <a:bodyPr/>
          <a:lstStyle/>
          <a:p>
            <a:endParaRPr kumimoji="1" lang="ja-JP" altLang="en-US"/>
          </a:p>
        </p:txBody>
      </p:sp>
      <p:sp>
        <p:nvSpPr>
          <p:cNvPr id="6" name="フッター プレースホルダー 5"/>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17A4DA2-9656-43BE-A27E-82B5D27A5B4E}" type="slidenum">
              <a:rPr kumimoji="1" lang="ja-JP" altLang="en-US" smtClean="0"/>
              <a:t>‹#›</a:t>
            </a:fld>
            <a:endParaRPr kumimoji="1" lang="ja-JP" altLang="en-US"/>
          </a:p>
        </p:txBody>
      </p:sp>
    </p:spTree>
    <p:extLst>
      <p:ext uri="{BB962C8B-B14F-4D97-AF65-F5344CB8AC3E}">
        <p14:creationId xmlns:p14="http://schemas.microsoft.com/office/powerpoint/2010/main" val="4003375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a:prstGeom prst="rect">
            <a:avLst/>
          </a:prstGeo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a:xfrm>
            <a:off x="838200" y="6356350"/>
            <a:ext cx="2743200" cy="365125"/>
          </a:xfrm>
          <a:prstGeom prst="rect">
            <a:avLst/>
          </a:prstGeom>
        </p:spPr>
        <p:txBody>
          <a:bodyPr/>
          <a:lstStyle/>
          <a:p>
            <a:endParaRPr kumimoji="1" lang="ja-JP" altLang="en-US"/>
          </a:p>
        </p:txBody>
      </p:sp>
      <p:sp>
        <p:nvSpPr>
          <p:cNvPr id="6" name="フッター プレースホルダー 5"/>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17A4DA2-9656-43BE-A27E-82B5D27A5B4E}" type="slidenum">
              <a:rPr kumimoji="1" lang="ja-JP" altLang="en-US" smtClean="0"/>
              <a:t>‹#›</a:t>
            </a:fld>
            <a:endParaRPr kumimoji="1" lang="ja-JP" altLang="en-US"/>
          </a:p>
        </p:txBody>
      </p:sp>
    </p:spTree>
    <p:extLst>
      <p:ext uri="{BB962C8B-B14F-4D97-AF65-F5344CB8AC3E}">
        <p14:creationId xmlns:p14="http://schemas.microsoft.com/office/powerpoint/2010/main" val="811604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 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1325563"/>
          </a:xfrm>
          <a:prstGeom prst="rect">
            <a:avLst/>
          </a:prstGeom>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1825625"/>
            <a:ext cx="10515600" cy="4351338"/>
          </a:xfrm>
          <a:prstGeom prst="rect">
            <a:avLst/>
          </a:prstGeo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a:xfrm>
            <a:off x="838200" y="6356350"/>
            <a:ext cx="2743200" cy="365125"/>
          </a:xfrm>
          <a:prstGeom prst="rect">
            <a:avLst/>
          </a:prstGeom>
        </p:spPr>
        <p:txBody>
          <a:bodyPr/>
          <a:lstStyle/>
          <a:p>
            <a:endParaRPr kumimoji="1" lang="ja-JP" altLang="en-US"/>
          </a:p>
        </p:txBody>
      </p:sp>
      <p:sp>
        <p:nvSpPr>
          <p:cNvPr id="5" name="フッター プレースホルダー 4"/>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17A4DA2-9656-43BE-A27E-82B5D27A5B4E}" type="slidenum">
              <a:rPr kumimoji="1" lang="ja-JP" altLang="en-US" smtClean="0"/>
              <a:t>‹#›</a:t>
            </a:fld>
            <a:endParaRPr kumimoji="1" lang="ja-JP" altLang="en-US"/>
          </a:p>
        </p:txBody>
      </p:sp>
    </p:spTree>
    <p:extLst>
      <p:ext uri="{BB962C8B-B14F-4D97-AF65-F5344CB8AC3E}">
        <p14:creationId xmlns:p14="http://schemas.microsoft.com/office/powerpoint/2010/main" val="303881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 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a:prstGeom prst="rect">
            <a:avLst/>
          </a:prstGeo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a:prstGeom prst="rect">
            <a:avLst/>
          </a:prstGeo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a:xfrm>
            <a:off x="838200" y="6356350"/>
            <a:ext cx="2743200" cy="365125"/>
          </a:xfrm>
          <a:prstGeom prst="rect">
            <a:avLst/>
          </a:prstGeom>
        </p:spPr>
        <p:txBody>
          <a:bodyPr/>
          <a:lstStyle/>
          <a:p>
            <a:endParaRPr kumimoji="1" lang="ja-JP" altLang="en-US"/>
          </a:p>
        </p:txBody>
      </p:sp>
      <p:sp>
        <p:nvSpPr>
          <p:cNvPr id="5" name="フッター プレースホルダー 4"/>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17A4DA2-9656-43BE-A27E-82B5D27A5B4E}" type="slidenum">
              <a:rPr kumimoji="1" lang="ja-JP" altLang="en-US" smtClean="0"/>
              <a:t>‹#›</a:t>
            </a:fld>
            <a:endParaRPr kumimoji="1" lang="ja-JP" altLang="en-US"/>
          </a:p>
        </p:txBody>
      </p:sp>
    </p:spTree>
    <p:extLst>
      <p:ext uri="{BB962C8B-B14F-4D97-AF65-F5344CB8AC3E}">
        <p14:creationId xmlns:p14="http://schemas.microsoft.com/office/powerpoint/2010/main" val="22255843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3A55D6-D49B-B453-75A9-A4CE5C15B72A}"/>
              </a:ext>
            </a:extLst>
          </p:cNvPr>
          <p:cNvSpPr>
            <a:spLocks noGrp="1"/>
          </p:cNvSpPr>
          <p:nvPr>
            <p:ph type="title" hasCustomPrompt="1"/>
          </p:nvPr>
        </p:nvSpPr>
        <p:spPr>
          <a:xfrm>
            <a:off x="0" y="451925"/>
            <a:ext cx="12192000" cy="1066799"/>
          </a:xfrm>
          <a:prstGeom prst="rect">
            <a:avLst/>
          </a:prstGeom>
        </p:spPr>
        <p:txBody>
          <a:bodyPr>
            <a:normAutofit/>
          </a:bodyPr>
          <a:lstStyle>
            <a:lvl1pPr>
              <a:defRPr sz="4000" b="1" baseline="0">
                <a:solidFill>
                  <a:schemeClr val="tx1">
                    <a:lumMod val="85000"/>
                    <a:lumOff val="15000"/>
                  </a:schemeClr>
                </a:solidFill>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2085F3D2-CFBD-DCB8-B68E-EF700AC3ADEB}"/>
              </a:ext>
            </a:extLst>
          </p:cNvPr>
          <p:cNvSpPr>
            <a:spLocks noGrp="1"/>
          </p:cNvSpPr>
          <p:nvPr>
            <p:ph idx="1"/>
          </p:nvPr>
        </p:nvSpPr>
        <p:spPr>
          <a:xfrm>
            <a:off x="408134" y="1761423"/>
            <a:ext cx="11375733" cy="4415539"/>
          </a:xfrm>
          <a:prstGeom prst="rect">
            <a:avLst/>
          </a:prstGeom>
        </p:spPr>
        <p:txBody>
          <a:bodyPr/>
          <a:lstStyle>
            <a:lvl1pPr>
              <a:lnSpc>
                <a:spcPct val="110000"/>
              </a:lnSpc>
              <a:defRPr spc="110" baseline="0">
                <a:solidFill>
                  <a:schemeClr val="tx1">
                    <a:lumMod val="85000"/>
                    <a:lumOff val="15000"/>
                  </a:schemeClr>
                </a:solidFill>
              </a:defRPr>
            </a:lvl1pPr>
            <a:lvl2pPr>
              <a:lnSpc>
                <a:spcPct val="110000"/>
              </a:lnSpc>
              <a:defRPr spc="110" baseline="0">
                <a:solidFill>
                  <a:schemeClr val="tx1">
                    <a:lumMod val="85000"/>
                    <a:lumOff val="15000"/>
                  </a:schemeClr>
                </a:solidFill>
              </a:defRPr>
            </a:lvl2pPr>
            <a:lvl3pPr>
              <a:lnSpc>
                <a:spcPct val="110000"/>
              </a:lnSpc>
              <a:defRPr spc="110" baseline="0">
                <a:solidFill>
                  <a:schemeClr val="tx1">
                    <a:lumMod val="85000"/>
                    <a:lumOff val="15000"/>
                  </a:schemeClr>
                </a:solidFill>
              </a:defRPr>
            </a:lvl3pPr>
            <a:lvl4pPr>
              <a:lnSpc>
                <a:spcPct val="110000"/>
              </a:lnSpc>
              <a:defRPr spc="110" baseline="0">
                <a:solidFill>
                  <a:schemeClr val="tx1">
                    <a:lumMod val="85000"/>
                    <a:lumOff val="15000"/>
                  </a:schemeClr>
                </a:solidFill>
              </a:defRPr>
            </a:lvl4pPr>
            <a:lvl5pPr>
              <a:lnSpc>
                <a:spcPct val="110000"/>
              </a:lnSpc>
              <a:defRPr spc="110" baseline="0">
                <a:solidFill>
                  <a:schemeClr val="tx1">
                    <a:lumMod val="85000"/>
                    <a:lumOff val="15000"/>
                  </a:schemeClr>
                </a:solidFill>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12CD6D54-59F4-68F8-5BCA-34F7D63857C1}"/>
              </a:ext>
            </a:extLst>
          </p:cNvPr>
          <p:cNvSpPr>
            <a:spLocks noGrp="1"/>
          </p:cNvSpPr>
          <p:nvPr>
            <p:ph type="dt" sz="half" idx="10"/>
          </p:nvPr>
        </p:nvSpPr>
        <p:spPr>
          <a:xfrm>
            <a:off x="838200" y="6356350"/>
            <a:ext cx="2743200" cy="365125"/>
          </a:xfrm>
          <a:prstGeom prst="rect">
            <a:avLst/>
          </a:prstGeom>
        </p:spPr>
        <p:txBody>
          <a:bodyPr/>
          <a:lstStyle/>
          <a:p>
            <a:endParaRPr kumimoji="1" lang="ja-JP" altLang="en-US"/>
          </a:p>
        </p:txBody>
      </p:sp>
      <p:sp>
        <p:nvSpPr>
          <p:cNvPr id="5" name="フッター プレースホルダー 4">
            <a:extLst>
              <a:ext uri="{FF2B5EF4-FFF2-40B4-BE49-F238E27FC236}">
                <a16:creationId xmlns:a16="http://schemas.microsoft.com/office/drawing/2014/main" id="{493D31A3-483C-8853-1ED1-1AFB38A41A42}"/>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103365C-2132-28EE-2CA9-39BBFAF4322B}"/>
              </a:ext>
            </a:extLst>
          </p:cNvPr>
          <p:cNvSpPr>
            <a:spLocks noGrp="1"/>
          </p:cNvSpPr>
          <p:nvPr>
            <p:ph type="sldNum" sz="quarter" idx="12"/>
          </p:nvPr>
        </p:nvSpPr>
        <p:spPr/>
        <p:txBody>
          <a:bodyPr/>
          <a:lstStyle>
            <a:lvl1pPr>
              <a:defRPr sz="1800" b="1">
                <a:solidFill>
                  <a:schemeClr val="tx1">
                    <a:lumMod val="85000"/>
                    <a:lumOff val="15000"/>
                  </a:schemeClr>
                </a:solidFill>
                <a:latin typeface="Yu Gothic UI" panose="020B0500000000000000" pitchFamily="50" charset="-128"/>
                <a:ea typeface="Yu Gothic UI" panose="020B0500000000000000" pitchFamily="50" charset="-128"/>
              </a:defRPr>
            </a:lvl1pPr>
          </a:lstStyle>
          <a:p>
            <a:fld id="{CB91B6DC-CD65-41D7-A17C-25774E29F8F8}" type="slidenum">
              <a:rPr lang="ja-JP" altLang="en-US" smtClean="0"/>
              <a:pPr/>
              <a:t>‹#›</a:t>
            </a:fld>
            <a:endParaRPr lang="ja-JP" altLang="en-US"/>
          </a:p>
        </p:txBody>
      </p:sp>
    </p:spTree>
    <p:extLst>
      <p:ext uri="{BB962C8B-B14F-4D97-AF65-F5344CB8AC3E}">
        <p14:creationId xmlns:p14="http://schemas.microsoft.com/office/powerpoint/2010/main" val="980429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7A4DA2-9656-43BE-A27E-82B5D27A5B4E}" type="slidenum">
              <a:rPr kumimoji="1" lang="ja-JP" altLang="en-US" smtClean="0"/>
              <a:t>‹#›</a:t>
            </a:fld>
            <a:endParaRPr kumimoji="1" lang="ja-JP" altLang="en-US" dirty="0"/>
          </a:p>
        </p:txBody>
      </p:sp>
      <p:sp>
        <p:nvSpPr>
          <p:cNvPr id="9" name="タイトル プレースホルダー 8">
            <a:extLst>
              <a:ext uri="{FF2B5EF4-FFF2-40B4-BE49-F238E27FC236}">
                <a16:creationId xmlns:a16="http://schemas.microsoft.com/office/drawing/2014/main" id="{818AD760-580D-349E-1032-661A101DFA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10" name="テキスト プレースホルダー 9">
            <a:extLst>
              <a:ext uri="{FF2B5EF4-FFF2-40B4-BE49-F238E27FC236}">
                <a16:creationId xmlns:a16="http://schemas.microsoft.com/office/drawing/2014/main" id="{570C0106-D22B-0286-1BC4-ACE925CE30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 name="日付プレースホルダー 10">
            <a:extLst>
              <a:ext uri="{FF2B5EF4-FFF2-40B4-BE49-F238E27FC236}">
                <a16:creationId xmlns:a16="http://schemas.microsoft.com/office/drawing/2014/main" id="{8C7D5FE8-0F3B-1A12-87EB-06F5C9B2BA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kumimoji="1" lang="ja-JP" altLang="en-US"/>
          </a:p>
        </p:txBody>
      </p:sp>
      <p:sp>
        <p:nvSpPr>
          <p:cNvPr id="12" name="フッター プレースホルダー 11">
            <a:extLst>
              <a:ext uri="{FF2B5EF4-FFF2-40B4-BE49-F238E27FC236}">
                <a16:creationId xmlns:a16="http://schemas.microsoft.com/office/drawing/2014/main" id="{08B6FC4D-1A53-B0E6-79A4-29C0A64884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Tree>
    <p:extLst>
      <p:ext uri="{BB962C8B-B14F-4D97-AF65-F5344CB8AC3E}">
        <p14:creationId xmlns:p14="http://schemas.microsoft.com/office/powerpoint/2010/main" val="3150269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9.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chart" Target="../charts/chart3.xml"/></Relationships>
</file>

<file path=ppt/slides/_rels/slide3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chart" Target="../charts/char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8" Type="http://schemas.openxmlformats.org/officeDocument/2006/relationships/hyperlink" Target="https://www.pref.osaka.lg.jp/o110030/ritchi/treatment/hojogaiyou_gaishi.html" TargetMode="External"/><Relationship Id="rId3" Type="http://schemas.openxmlformats.org/officeDocument/2006/relationships/image" Target="../media/image46.png"/><Relationship Id="rId7" Type="http://schemas.openxmlformats.org/officeDocument/2006/relationships/hyperlink" Target="https://www.pref.osaka.lg.jp/o110030/ritchi/zeisei/index.html" TargetMode="External"/><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hyperlink" Target="https://www.pref.osaka.lg.jp/o110030/ritchi/treatment/zei.html" TargetMode="External"/><Relationship Id="rId5" Type="http://schemas.openxmlformats.org/officeDocument/2006/relationships/hyperlink" Target="https://www.pref.osaka.lg.jp/o110030/ritchi/treatment/hojyogaiyo.html" TargetMode="External"/><Relationship Id="rId10" Type="http://schemas.openxmlformats.org/officeDocument/2006/relationships/image" Target="../media/image49.png"/><Relationship Id="rId4" Type="http://schemas.openxmlformats.org/officeDocument/2006/relationships/image" Target="../media/image47.png"/><Relationship Id="rId9"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3C407-AB27-7D90-310E-33EED7A67035}"/>
            </a:ext>
          </a:extLst>
        </p:cNvPr>
        <p:cNvGrpSpPr/>
        <p:nvPr/>
      </p:nvGrpSpPr>
      <p:grpSpPr>
        <a:xfrm>
          <a:off x="0" y="0"/>
          <a:ext cx="0" cy="0"/>
          <a:chOff x="0" y="0"/>
          <a:chExt cx="0" cy="0"/>
        </a:xfrm>
      </p:grpSpPr>
      <p:pic>
        <p:nvPicPr>
          <p:cNvPr id="11" name="図 10">
            <a:extLst>
              <a:ext uri="{FF2B5EF4-FFF2-40B4-BE49-F238E27FC236}">
                <a16:creationId xmlns:a16="http://schemas.microsoft.com/office/drawing/2014/main" id="{AA030E5C-5ADD-3054-58C8-BB5B025FD1AD}"/>
              </a:ext>
            </a:extLst>
          </p:cNvPr>
          <p:cNvPicPr>
            <a:picLocks noChangeAspect="1"/>
          </p:cNvPicPr>
          <p:nvPr/>
        </p:nvPicPr>
        <p:blipFill>
          <a:blip r:embed="rId3"/>
          <a:srcRect l="336" t="886" r="336" b="390"/>
          <a:stretch>
            <a:fillRect/>
          </a:stretch>
        </p:blipFill>
        <p:spPr>
          <a:xfrm>
            <a:off x="0" y="0"/>
            <a:ext cx="12192000" cy="6858000"/>
          </a:xfrm>
          <a:prstGeom prst="rect">
            <a:avLst/>
          </a:prstGeom>
        </p:spPr>
      </p:pic>
      <p:sp>
        <p:nvSpPr>
          <p:cNvPr id="4" name="正方形/長方形 3">
            <a:extLst>
              <a:ext uri="{FF2B5EF4-FFF2-40B4-BE49-F238E27FC236}">
                <a16:creationId xmlns:a16="http://schemas.microsoft.com/office/drawing/2014/main" id="{80B31A28-1B89-7358-AD63-CD7D35403724}"/>
              </a:ext>
            </a:extLst>
          </p:cNvPr>
          <p:cNvSpPr/>
          <p:nvPr/>
        </p:nvSpPr>
        <p:spPr>
          <a:xfrm>
            <a:off x="3031349" y="5963567"/>
            <a:ext cx="5922928" cy="682675"/>
          </a:xfrm>
          <a:prstGeom prst="rect">
            <a:avLst/>
          </a:prstGeom>
          <a:noFill/>
          <a:ln>
            <a:noFill/>
          </a:ln>
          <a:effectLst>
            <a:softEdge rad="31750"/>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32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大阪府・大阪市　副首都推進局</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3200" b="1" i="0" u="none" strike="noStrike" kern="1200" cap="none" spc="0" normalizeH="0" baseline="0" noProof="0" dirty="0">
              <a:ln>
                <a:noFill/>
              </a:ln>
              <a:solidFill>
                <a:prstClr val="white"/>
              </a:solidFill>
              <a:effectLst/>
              <a:highlight>
                <a:srgbClr val="548235"/>
              </a:highlight>
              <a:uLnTx/>
              <a:uFillTx/>
              <a:latin typeface="Meiryo UI" panose="020B0604030504040204" pitchFamily="50" charset="-128"/>
              <a:ea typeface="Meiryo UI" panose="020B0604030504040204" pitchFamily="50" charset="-128"/>
              <a:cs typeface="+mn-cs"/>
            </a:endParaRPr>
          </a:p>
        </p:txBody>
      </p:sp>
      <p:sp>
        <p:nvSpPr>
          <p:cNvPr id="5" name="サブタイトル 2">
            <a:extLst>
              <a:ext uri="{FF2B5EF4-FFF2-40B4-BE49-F238E27FC236}">
                <a16:creationId xmlns:a16="http://schemas.microsoft.com/office/drawing/2014/main" id="{B37BBA2C-89F9-82C2-C1DD-9D03DDFF484D}"/>
              </a:ext>
            </a:extLst>
          </p:cNvPr>
          <p:cNvSpPr txBox="1">
            <a:spLocks/>
          </p:cNvSpPr>
          <p:nvPr/>
        </p:nvSpPr>
        <p:spPr>
          <a:xfrm>
            <a:off x="2583594" y="6175325"/>
            <a:ext cx="5922928" cy="797535"/>
          </a:xfrm>
          <a:prstGeom prst="rect">
            <a:avLst/>
          </a:prstGeom>
        </p:spPr>
        <p:txBody>
          <a:bodyPr vert="horz" lIns="91440" tIns="45720" rIns="91440" bIns="45720"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1" lang="ja-JP" altLang="en-US" sz="32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n-cs"/>
            </a:endParaRPr>
          </a:p>
        </p:txBody>
      </p:sp>
      <p:sp>
        <p:nvSpPr>
          <p:cNvPr id="6" name="AutoShape 2" descr="undefined">
            <a:extLst>
              <a:ext uri="{FF2B5EF4-FFF2-40B4-BE49-F238E27FC236}">
                <a16:creationId xmlns:a16="http://schemas.microsoft.com/office/drawing/2014/main" id="{6FAE66A0-C8AF-E1BF-2921-D9BF8CC7FC8E}"/>
              </a:ext>
            </a:extLst>
          </p:cNvPr>
          <p:cNvSpPr>
            <a:spLocks noChangeAspect="1" noChangeArrowheads="1"/>
          </p:cNvSpPr>
          <p:nvPr/>
        </p:nvSpPr>
        <p:spPr bwMode="auto">
          <a:xfrm>
            <a:off x="155574" y="-144463"/>
            <a:ext cx="3507083" cy="350709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pic>
        <p:nvPicPr>
          <p:cNvPr id="3" name="図 2">
            <a:extLst>
              <a:ext uri="{FF2B5EF4-FFF2-40B4-BE49-F238E27FC236}">
                <a16:creationId xmlns:a16="http://schemas.microsoft.com/office/drawing/2014/main" id="{B5D3A606-D37F-1CF0-4F24-53F46418641A}"/>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6794" y="5993530"/>
            <a:ext cx="754510" cy="718671"/>
          </a:xfrm>
          <a:prstGeom prst="rect">
            <a:avLst/>
          </a:prstGeom>
        </p:spPr>
      </p:pic>
      <p:sp>
        <p:nvSpPr>
          <p:cNvPr id="13" name="テキスト ボックス 12">
            <a:extLst>
              <a:ext uri="{FF2B5EF4-FFF2-40B4-BE49-F238E27FC236}">
                <a16:creationId xmlns:a16="http://schemas.microsoft.com/office/drawing/2014/main" id="{E97DBD2A-2350-A6E0-831E-40A5147CC519}"/>
              </a:ext>
            </a:extLst>
          </p:cNvPr>
          <p:cNvSpPr txBox="1"/>
          <p:nvPr/>
        </p:nvSpPr>
        <p:spPr>
          <a:xfrm>
            <a:off x="9988539" y="6515401"/>
            <a:ext cx="2126226" cy="2769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　写真：</a:t>
            </a:r>
            <a:r>
              <a:rPr kumimoji="1" lang="en-US" altLang="zh-TW" sz="12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zh-TW" altLang="en-US" sz="12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公財</a:t>
            </a:r>
            <a:r>
              <a:rPr kumimoji="1" lang="en-US" altLang="zh-TW" sz="12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zh-TW" altLang="en-US" sz="12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大阪観光局</a:t>
            </a:r>
            <a:endParaRPr kumimoji="1" lang="ja-JP" altLang="en-US" sz="12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0" name="正方形/長方形 19">
            <a:extLst>
              <a:ext uri="{FF2B5EF4-FFF2-40B4-BE49-F238E27FC236}">
                <a16:creationId xmlns:a16="http://schemas.microsoft.com/office/drawing/2014/main" id="{A2C6E46A-E693-D7FF-4FEB-71518714A293}"/>
              </a:ext>
            </a:extLst>
          </p:cNvPr>
          <p:cNvSpPr/>
          <p:nvPr/>
        </p:nvSpPr>
        <p:spPr>
          <a:xfrm>
            <a:off x="0" y="4766554"/>
            <a:ext cx="12209456" cy="1197014"/>
          </a:xfrm>
          <a:prstGeom prst="rect">
            <a:avLst/>
          </a:prstGeom>
          <a:solidFill>
            <a:srgbClr val="92D050">
              <a:alpha val="80000"/>
            </a:srgbClr>
          </a:solidFill>
          <a:ln>
            <a:noFill/>
          </a:ln>
          <a:effectLst>
            <a:softEdge rad="63500"/>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1" i="0" u="none" strike="noStrike" kern="1200" cap="none" spc="0" normalizeH="0" baseline="0" noProof="0" dirty="0">
                <a:ln>
                  <a:noFill/>
                </a:ln>
                <a:solidFill>
                  <a:prstClr val="white"/>
                </a:solidFill>
                <a:effectLst/>
                <a:highlight>
                  <a:srgbClr val="000080"/>
                </a:highlight>
                <a:uLnTx/>
                <a:uFillTx/>
                <a:latin typeface="Meiryo UI" panose="020B0604030504040204" pitchFamily="50" charset="-128"/>
                <a:ea typeface="Meiryo UI" panose="020B0604030504040204" pitchFamily="50" charset="-128"/>
                <a:cs typeface="+mn-cs"/>
              </a:rPr>
              <a:t>本社機能のバックアップは大阪で</a:t>
            </a:r>
            <a:r>
              <a:rPr kumimoji="1" lang="ja-JP" altLang="en-US" sz="2400" b="1" i="0" u="none" strike="noStrike" kern="1200" cap="none" spc="0" normalizeH="0" baseline="0" noProof="0" dirty="0">
                <a:ln>
                  <a:noFill/>
                </a:ln>
                <a:solidFill>
                  <a:prstClr val="white"/>
                </a:solidFill>
                <a:effectLst/>
                <a:highlight>
                  <a:srgbClr val="000080"/>
                </a:highlight>
                <a:uLnTx/>
                <a:uFillTx/>
                <a:latin typeface="Meiryo UI" panose="020B0604030504040204" pitchFamily="50" charset="-128"/>
                <a:ea typeface="Meiryo UI" panose="020B0604030504040204" pitchFamily="50" charset="-128"/>
                <a:cs typeface="+mn-cs"/>
              </a:rPr>
              <a:t>～いざというときの対応力強化のために～</a:t>
            </a:r>
            <a:endParaRPr kumimoji="1" lang="en-US" altLang="ja-JP" sz="2400" b="1" i="0" u="none" strike="noStrike" kern="1200" cap="none" spc="0" normalizeH="0" baseline="0" noProof="0" dirty="0">
              <a:ln>
                <a:noFill/>
              </a:ln>
              <a:solidFill>
                <a:prstClr val="white"/>
              </a:solidFill>
              <a:effectLst/>
              <a:highlight>
                <a:srgbClr val="000080"/>
              </a:highlight>
              <a:uLnTx/>
              <a:uFillTx/>
              <a:latin typeface="Meiryo UI" panose="020B0604030504040204" pitchFamily="50" charset="-128"/>
              <a:ea typeface="Meiryo UI" panose="020B0604030504040204" pitchFamily="50" charset="-128"/>
              <a:cs typeface="+mn-cs"/>
            </a:endParaRPr>
          </a:p>
        </p:txBody>
      </p:sp>
      <p:pic>
        <p:nvPicPr>
          <p:cNvPr id="2" name="図 1">
            <a:extLst>
              <a:ext uri="{FF2B5EF4-FFF2-40B4-BE49-F238E27FC236}">
                <a16:creationId xmlns:a16="http://schemas.microsoft.com/office/drawing/2014/main" id="{C8AB7185-FD6C-E0C2-05E3-8D7C717D60B7}"/>
              </a:ext>
            </a:extLst>
          </p:cNvPr>
          <p:cNvPicPr>
            <a:picLocks noChangeAspect="1"/>
          </p:cNvPicPr>
          <p:nvPr/>
        </p:nvPicPr>
        <p:blipFill>
          <a:blip r:embed="rId5"/>
          <a:stretch>
            <a:fillRect/>
          </a:stretch>
        </p:blipFill>
        <p:spPr>
          <a:xfrm rot="21409316">
            <a:off x="514441" y="5957746"/>
            <a:ext cx="1277408" cy="733660"/>
          </a:xfrm>
          <a:prstGeom prst="rect">
            <a:avLst/>
          </a:prstGeom>
        </p:spPr>
      </p:pic>
      <p:pic>
        <p:nvPicPr>
          <p:cNvPr id="7" name="図 6">
            <a:extLst>
              <a:ext uri="{FF2B5EF4-FFF2-40B4-BE49-F238E27FC236}">
                <a16:creationId xmlns:a16="http://schemas.microsoft.com/office/drawing/2014/main" id="{64C0A992-4D58-F50F-8C39-9C5CD0E7D29B}"/>
              </a:ext>
            </a:extLst>
          </p:cNvPr>
          <p:cNvPicPr>
            <a:picLocks noChangeAspect="1"/>
          </p:cNvPicPr>
          <p:nvPr/>
        </p:nvPicPr>
        <p:blipFill>
          <a:blip r:embed="rId6"/>
          <a:stretch>
            <a:fillRect/>
          </a:stretch>
        </p:blipFill>
        <p:spPr>
          <a:xfrm rot="1079516">
            <a:off x="1859805" y="5819468"/>
            <a:ext cx="1049353" cy="957305"/>
          </a:xfrm>
          <a:prstGeom prst="rect">
            <a:avLst/>
          </a:prstGeom>
        </p:spPr>
      </p:pic>
      <p:sp>
        <p:nvSpPr>
          <p:cNvPr id="9" name="サブタイトル 2">
            <a:extLst>
              <a:ext uri="{FF2B5EF4-FFF2-40B4-BE49-F238E27FC236}">
                <a16:creationId xmlns:a16="http://schemas.microsoft.com/office/drawing/2014/main" id="{825702EB-6806-993C-59B1-0B1670374A23}"/>
              </a:ext>
            </a:extLst>
          </p:cNvPr>
          <p:cNvSpPr txBox="1">
            <a:spLocks/>
          </p:cNvSpPr>
          <p:nvPr/>
        </p:nvSpPr>
        <p:spPr>
          <a:xfrm>
            <a:off x="8170947" y="145799"/>
            <a:ext cx="4038509" cy="7329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000" b="1" i="0" u="none" strike="noStrike" kern="1200" cap="none" spc="0" normalizeH="0" baseline="0" noProof="0" dirty="0">
                <a:ln w="12700">
                  <a:noFill/>
                </a:ln>
                <a:solidFill>
                  <a:prstClr val="white"/>
                </a:solidFill>
                <a:effectLst/>
                <a:uLnTx/>
                <a:uFillTx/>
                <a:latin typeface="Meiryo UI" panose="020B0604030504040204" pitchFamily="50" charset="-128"/>
                <a:ea typeface="Meiryo UI" panose="020B0604030504040204" pitchFamily="50" charset="-128"/>
                <a:cs typeface="+mn-cs"/>
              </a:rPr>
              <a:t>危機管理カンファレンス</a:t>
            </a:r>
            <a:r>
              <a:rPr kumimoji="1" lang="en-US" altLang="ja-JP" sz="2000" b="1" i="0" u="none" strike="noStrike" kern="1200" cap="none" spc="0" normalizeH="0" baseline="0" noProof="0" dirty="0">
                <a:ln w="12700">
                  <a:noFill/>
                </a:ln>
                <a:solidFill>
                  <a:prstClr val="white"/>
                </a:solidFill>
                <a:effectLst/>
                <a:uLnTx/>
                <a:uFillTx/>
                <a:latin typeface="Meiryo UI" panose="020B0604030504040204" pitchFamily="50" charset="-128"/>
                <a:ea typeface="Meiryo UI" panose="020B0604030504040204" pitchFamily="50" charset="-128"/>
                <a:cs typeface="+mn-cs"/>
              </a:rPr>
              <a:t>2026</a:t>
            </a:r>
            <a:r>
              <a:rPr kumimoji="1" lang="ja-JP" altLang="en-US" sz="2000" b="1" i="0" u="none" strike="noStrike" kern="1200" cap="none" spc="0" normalizeH="0" baseline="0" noProof="0" dirty="0">
                <a:ln w="12700">
                  <a:noFill/>
                </a:ln>
                <a:solidFill>
                  <a:prstClr val="white"/>
                </a:solidFill>
                <a:effectLst/>
                <a:uLnTx/>
                <a:uFillTx/>
                <a:latin typeface="Meiryo UI" panose="020B0604030504040204" pitchFamily="50" charset="-128"/>
                <a:ea typeface="Meiryo UI" panose="020B0604030504040204" pitchFamily="50" charset="-128"/>
                <a:cs typeface="+mn-cs"/>
              </a:rPr>
              <a:t>　秋</a:t>
            </a:r>
            <a:endParaRPr kumimoji="1" lang="en-US" altLang="ja-JP" sz="2000" b="1" i="0" u="none" strike="noStrike" kern="1200" cap="none" spc="0" normalizeH="0" baseline="0" noProof="0" dirty="0">
              <a:ln w="12700">
                <a:noFill/>
              </a:ln>
              <a:solidFill>
                <a:prstClr val="white"/>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784615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0" y="40993"/>
            <a:ext cx="12192000" cy="767487"/>
          </a:xfrm>
          <a:prstGeom prst="rect">
            <a:avLst/>
          </a:prstGeom>
          <a:solidFill>
            <a:schemeClr val="accent5"/>
          </a:solidFill>
          <a:ln w="762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000" b="1" dirty="0">
                <a:latin typeface="Meiryo UI" panose="020B0604030504040204" pitchFamily="50" charset="-128"/>
                <a:ea typeface="Meiryo UI" panose="020B0604030504040204" pitchFamily="50" charset="-128"/>
              </a:rPr>
              <a:t>本日の講演のポイント</a:t>
            </a:r>
            <a:endParaRPr kumimoji="1" lang="ja-JP" altLang="en-US" sz="4000" b="1" dirty="0">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FFCA5697-1A89-4F81-BDE4-A079554FCF59}"/>
              </a:ext>
            </a:extLst>
          </p:cNvPr>
          <p:cNvSpPr txBox="1"/>
          <p:nvPr/>
        </p:nvSpPr>
        <p:spPr>
          <a:xfrm>
            <a:off x="246691" y="5604247"/>
            <a:ext cx="11107109" cy="1164614"/>
          </a:xfrm>
          <a:prstGeom prst="rect">
            <a:avLst/>
          </a:prstGeom>
          <a:noFill/>
          <a:ln w="25400">
            <a:noFill/>
            <a:prstDash val="solid"/>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pPr algn="ctr">
              <a:lnSpc>
                <a:spcPct val="150000"/>
              </a:lnSpc>
            </a:pPr>
            <a:r>
              <a:rPr lang="ja-JP" altLang="en-US" sz="4000" b="1" dirty="0">
                <a:latin typeface="Meiryo UI" panose="020B0604030504040204" pitchFamily="50" charset="-128"/>
                <a:ea typeface="Meiryo UI" panose="020B0604030504040204" pitchFamily="50" charset="-128"/>
              </a:rPr>
              <a:t>バックアップ拠点は</a:t>
            </a:r>
            <a:r>
              <a:rPr lang="ja-JP" altLang="en-US" sz="5400" b="1" dirty="0">
                <a:solidFill>
                  <a:srgbClr val="FF0000"/>
                </a:solidFill>
                <a:latin typeface="Meiryo UI" panose="020B0604030504040204" pitchFamily="50" charset="-128"/>
                <a:ea typeface="Meiryo UI" panose="020B0604030504040204" pitchFamily="50" charset="-128"/>
              </a:rPr>
              <a:t>「大阪・関西」</a:t>
            </a:r>
            <a:r>
              <a:rPr lang="ja-JP" altLang="en-US" sz="4000" b="1" dirty="0">
                <a:latin typeface="Meiryo UI" panose="020B0604030504040204" pitchFamily="50" charset="-128"/>
                <a:ea typeface="Meiryo UI" panose="020B0604030504040204" pitchFamily="50" charset="-128"/>
              </a:rPr>
              <a:t>へ</a:t>
            </a:r>
          </a:p>
        </p:txBody>
      </p:sp>
      <p:sp>
        <p:nvSpPr>
          <p:cNvPr id="13" name="テキスト ボックス 12">
            <a:extLst>
              <a:ext uri="{FF2B5EF4-FFF2-40B4-BE49-F238E27FC236}">
                <a16:creationId xmlns:a16="http://schemas.microsoft.com/office/drawing/2014/main" id="{9584D07C-859F-4045-94BB-0DB4E769D42A}"/>
              </a:ext>
            </a:extLst>
          </p:cNvPr>
          <p:cNvSpPr txBox="1"/>
          <p:nvPr/>
        </p:nvSpPr>
        <p:spPr>
          <a:xfrm>
            <a:off x="724210" y="1100932"/>
            <a:ext cx="11107108" cy="1466427"/>
          </a:xfrm>
          <a:prstGeom prst="rect">
            <a:avLst/>
          </a:prstGeom>
          <a:noFill/>
          <a:ln w="25400">
            <a:noFill/>
            <a:prstDash val="sysDash"/>
          </a:ln>
        </p:spPr>
        <p:txBody>
          <a:bodyPr wrap="square" rtlCol="0">
            <a:spAutoFit/>
          </a:bodyPr>
          <a:lstStyle/>
          <a:p>
            <a:pPr>
              <a:lnSpc>
                <a:spcPct val="150000"/>
              </a:lnSpc>
            </a:pPr>
            <a:r>
              <a:rPr lang="ja-JP" altLang="en-US" sz="3200" b="1" dirty="0">
                <a:latin typeface="Meiryo UI" panose="020B0604030504040204" pitchFamily="50" charset="-128"/>
                <a:ea typeface="Meiryo UI" panose="020B0604030504040204" pitchFamily="50" charset="-128"/>
              </a:rPr>
              <a:t>首都直下地震など、首都圏での大災害をはじめ様々な「想定外」「最悪」の事態からビジネスを継続させるためには</a:t>
            </a:r>
            <a:r>
              <a:rPr lang="en-US" altLang="ja-JP" sz="3200" b="1" dirty="0">
                <a:latin typeface="Meiryo UI" panose="020B0604030504040204" pitchFamily="50" charset="-128"/>
                <a:ea typeface="Meiryo UI" panose="020B0604030504040204" pitchFamily="50" charset="-128"/>
              </a:rPr>
              <a:t>…</a:t>
            </a:r>
          </a:p>
        </p:txBody>
      </p:sp>
      <p:sp>
        <p:nvSpPr>
          <p:cNvPr id="8" name="テキスト ボックス 7">
            <a:extLst>
              <a:ext uri="{FF2B5EF4-FFF2-40B4-BE49-F238E27FC236}">
                <a16:creationId xmlns:a16="http://schemas.microsoft.com/office/drawing/2014/main" id="{9584D07C-859F-4045-94BB-0DB4E769D42A}"/>
              </a:ext>
            </a:extLst>
          </p:cNvPr>
          <p:cNvSpPr txBox="1"/>
          <p:nvPr/>
        </p:nvSpPr>
        <p:spPr>
          <a:xfrm>
            <a:off x="246691" y="3799394"/>
            <a:ext cx="11107108" cy="807209"/>
          </a:xfrm>
          <a:prstGeom prst="rect">
            <a:avLst/>
          </a:prstGeom>
          <a:noFill/>
          <a:ln w="25400">
            <a:noFill/>
            <a:prstDash val="sysDash"/>
          </a:ln>
        </p:spPr>
        <p:txBody>
          <a:bodyPr wrap="square" rtlCol="0">
            <a:spAutoFit/>
          </a:bodyPr>
          <a:lstStyle/>
          <a:p>
            <a:pPr algn="ctr">
              <a:lnSpc>
                <a:spcPct val="150000"/>
              </a:lnSpc>
            </a:pPr>
            <a:r>
              <a:rPr lang="ja-JP" altLang="en-US" sz="3600" b="1" dirty="0">
                <a:latin typeface="Meiryo UI" panose="020B0604030504040204" pitchFamily="50" charset="-128"/>
                <a:ea typeface="Meiryo UI" panose="020B0604030504040204" pitchFamily="50" charset="-128"/>
              </a:rPr>
              <a:t>本社機能のバックアップが重要</a:t>
            </a:r>
            <a:endParaRPr lang="en-US" altLang="ja-JP" sz="3600" b="1" dirty="0">
              <a:latin typeface="Meiryo UI" panose="020B0604030504040204" pitchFamily="50" charset="-128"/>
              <a:ea typeface="Meiryo UI" panose="020B0604030504040204" pitchFamily="50" charset="-128"/>
            </a:endParaRPr>
          </a:p>
        </p:txBody>
      </p:sp>
      <p:sp>
        <p:nvSpPr>
          <p:cNvPr id="4" name="矢印: 下 3">
            <a:extLst>
              <a:ext uri="{FF2B5EF4-FFF2-40B4-BE49-F238E27FC236}">
                <a16:creationId xmlns:a16="http://schemas.microsoft.com/office/drawing/2014/main" id="{3600CF40-BA59-91EF-C5ED-AE9FA62FEB1B}"/>
              </a:ext>
            </a:extLst>
          </p:cNvPr>
          <p:cNvSpPr/>
          <p:nvPr/>
        </p:nvSpPr>
        <p:spPr>
          <a:xfrm>
            <a:off x="4895557" y="2806474"/>
            <a:ext cx="1214852" cy="978408"/>
          </a:xfrm>
          <a:prstGeom prst="downArrow">
            <a:avLst/>
          </a:prstGeom>
          <a:solidFill>
            <a:srgbClr val="FFC000"/>
          </a:solidFill>
          <a:ln w="38100">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0000"/>
              </a:highlight>
            </a:endParaRPr>
          </a:p>
        </p:txBody>
      </p:sp>
      <p:sp>
        <p:nvSpPr>
          <p:cNvPr id="5" name="矢印: 下 4">
            <a:extLst>
              <a:ext uri="{FF2B5EF4-FFF2-40B4-BE49-F238E27FC236}">
                <a16:creationId xmlns:a16="http://schemas.microsoft.com/office/drawing/2014/main" id="{BD4A8F04-E7C0-01EF-8DAD-8353302AB474}"/>
              </a:ext>
            </a:extLst>
          </p:cNvPr>
          <p:cNvSpPr/>
          <p:nvPr/>
        </p:nvSpPr>
        <p:spPr>
          <a:xfrm>
            <a:off x="4895557" y="4713701"/>
            <a:ext cx="1214852" cy="978408"/>
          </a:xfrm>
          <a:prstGeom prst="downArrow">
            <a:avLst/>
          </a:prstGeom>
          <a:solidFill>
            <a:schemeClr val="accent4"/>
          </a:solidFill>
          <a:ln w="38100">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0000"/>
              </a:highlight>
            </a:endParaRPr>
          </a:p>
        </p:txBody>
      </p:sp>
      <p:sp>
        <p:nvSpPr>
          <p:cNvPr id="10" name="スライド番号プレースホルダー 9">
            <a:extLst>
              <a:ext uri="{FF2B5EF4-FFF2-40B4-BE49-F238E27FC236}">
                <a16:creationId xmlns:a16="http://schemas.microsoft.com/office/drawing/2014/main" id="{2E3D4BAE-53ED-F36A-797C-86A2BEE8E38A}"/>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1</a:t>
            </a:fld>
            <a:endParaRPr kumimoji="1" lang="ja-JP" altLang="en-US" sz="1800" b="1" dirty="0">
              <a:solidFill>
                <a:schemeClr val="tx1"/>
              </a:solidFill>
            </a:endParaRPr>
          </a:p>
        </p:txBody>
      </p:sp>
    </p:spTree>
    <p:extLst>
      <p:ext uri="{BB962C8B-B14F-4D97-AF65-F5344CB8AC3E}">
        <p14:creationId xmlns:p14="http://schemas.microsoft.com/office/powerpoint/2010/main" val="808555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602673" y="287808"/>
            <a:ext cx="10986654" cy="6068542"/>
          </a:xfrm>
          <a:prstGeom prst="roundRect">
            <a:avLst>
              <a:gd name="adj" fmla="val 4050"/>
            </a:avLst>
          </a:prstGeom>
          <a:solidFill>
            <a:schemeClr val="accent6">
              <a:lumMod val="20000"/>
              <a:lumOff val="80000"/>
            </a:schemeClr>
          </a:solidFill>
          <a:ln w="38100">
            <a:solidFill>
              <a:schemeClr val="accent6"/>
            </a:solidFill>
          </a:ln>
        </p:spPr>
        <p:style>
          <a:lnRef idx="2">
            <a:schemeClr val="accent6"/>
          </a:lnRef>
          <a:fillRef idx="1">
            <a:schemeClr val="lt1"/>
          </a:fillRef>
          <a:effectRef idx="0">
            <a:schemeClr val="accent6"/>
          </a:effectRef>
          <a:fontRef idx="minor">
            <a:schemeClr val="dk1"/>
          </a:fontRef>
        </p:style>
        <p:txBody>
          <a:bodyPr rtlCol="0" anchor="t"/>
          <a:lstStyle/>
          <a:p>
            <a:pPr algn="ctr">
              <a:lnSpc>
                <a:spcPts val="3200"/>
              </a:lnSpc>
            </a:pPr>
            <a:endParaRPr kumimoji="1" lang="en-US" altLang="ja-JP" sz="2800" u="sng" dirty="0">
              <a:latin typeface="Meiryo UI" panose="020B0604030504040204" pitchFamily="50" charset="-128"/>
              <a:ea typeface="Meiryo UI" panose="020B0604030504040204" pitchFamily="50" charset="-128"/>
            </a:endParaRPr>
          </a:p>
          <a:p>
            <a:pPr algn="ctr">
              <a:lnSpc>
                <a:spcPts val="3200"/>
              </a:lnSpc>
            </a:pPr>
            <a:r>
              <a:rPr kumimoji="1" lang="ja-JP" altLang="en-US" sz="2400" dirty="0">
                <a:latin typeface="Meiryo UI" panose="020B0604030504040204" pitchFamily="50" charset="-128"/>
                <a:ea typeface="Meiryo UI" panose="020B0604030504040204" pitchFamily="50" charset="-128"/>
              </a:rPr>
              <a:t>目　次　</a:t>
            </a:r>
            <a:endParaRPr kumimoji="1" lang="en-US" altLang="ja-JP" sz="2400" dirty="0">
              <a:latin typeface="Meiryo UI" panose="020B0604030504040204" pitchFamily="50" charset="-128"/>
              <a:ea typeface="Meiryo UI" panose="020B0604030504040204" pitchFamily="50" charset="-128"/>
            </a:endParaRPr>
          </a:p>
          <a:p>
            <a:pPr lvl="3"/>
            <a:r>
              <a:rPr lang="ja-JP" altLang="en-US" sz="2400" dirty="0">
                <a:latin typeface="Meiryo UI" panose="020B0604030504040204" pitchFamily="50" charset="-128"/>
                <a:ea typeface="Meiryo UI" panose="020B0604030504040204" pitchFamily="50" charset="-128"/>
              </a:rPr>
              <a:t>　</a:t>
            </a:r>
            <a:endParaRPr lang="en-US" altLang="ja-JP" sz="2400" dirty="0">
              <a:latin typeface="Meiryo UI" panose="020B0604030504040204" pitchFamily="50" charset="-128"/>
              <a:ea typeface="Meiryo UI" panose="020B0604030504040204" pitchFamily="50" charset="-128"/>
            </a:endParaRPr>
          </a:p>
          <a:p>
            <a:pPr lvl="3"/>
            <a:endParaRPr lang="en-US" altLang="ja-JP" sz="2400" dirty="0">
              <a:latin typeface="Meiryo UI" panose="020B0604030504040204" pitchFamily="50" charset="-128"/>
              <a:ea typeface="Meiryo UI" panose="020B0604030504040204" pitchFamily="50" charset="-128"/>
            </a:endParaRPr>
          </a:p>
          <a:p>
            <a:pPr lvl="3"/>
            <a:r>
              <a:rPr kumimoji="1" lang="ja-JP" altLang="en-US" sz="2800" dirty="0">
                <a:latin typeface="Meiryo UI" panose="020B0604030504040204" pitchFamily="50" charset="-128"/>
                <a:ea typeface="Meiryo UI" panose="020B0604030504040204" pitchFamily="50" charset="-128"/>
              </a:rPr>
              <a:t>　</a:t>
            </a:r>
            <a:r>
              <a:rPr kumimoji="1" lang="ja-JP" altLang="en-US" sz="2400" b="1" dirty="0">
                <a:latin typeface="Meiryo UI" panose="020B0604030504040204" pitchFamily="50" charset="-128"/>
                <a:ea typeface="Meiryo UI" panose="020B0604030504040204" pitchFamily="50" charset="-128"/>
              </a:rPr>
              <a:t>１．</a:t>
            </a:r>
            <a:r>
              <a:rPr kumimoji="1" lang="ja-JP" altLang="en-US" sz="2400" b="1" dirty="0">
                <a:latin typeface="Meiryo UI" panose="020B0604030504040204" pitchFamily="50" charset="-128"/>
                <a:ea typeface="Meiryo UI" panose="020B0604030504040204" pitchFamily="50" charset="-128"/>
                <a:hlinkClick r:id="rId3" action="ppaction://hlinksldjump"/>
              </a:rPr>
              <a:t>はじめに</a:t>
            </a:r>
            <a:endParaRPr kumimoji="1" lang="en-US" altLang="ja-JP" sz="2400" b="1" dirty="0">
              <a:latin typeface="Meiryo UI" panose="020B0604030504040204" pitchFamily="50" charset="-128"/>
              <a:ea typeface="Meiryo UI" panose="020B0604030504040204" pitchFamily="50" charset="-128"/>
            </a:endParaRPr>
          </a:p>
          <a:p>
            <a:pPr lvl="3"/>
            <a:endParaRPr kumimoji="1" lang="en-US" altLang="ja-JP" sz="2400" b="1" dirty="0">
              <a:latin typeface="Meiryo UI" panose="020B0604030504040204" pitchFamily="50" charset="-128"/>
              <a:ea typeface="Meiryo UI" panose="020B0604030504040204" pitchFamily="50" charset="-128"/>
            </a:endParaRPr>
          </a:p>
          <a:p>
            <a:pPr lvl="3">
              <a:spcBef>
                <a:spcPts val="600"/>
              </a:spcBef>
            </a:pPr>
            <a:r>
              <a:rPr lang="ja-JP" altLang="en-US" sz="2400" b="1" dirty="0">
                <a:latin typeface="Meiryo UI" panose="020B0604030504040204" pitchFamily="50" charset="-128"/>
                <a:ea typeface="Meiryo UI" panose="020B0604030504040204" pitchFamily="50" charset="-128"/>
              </a:rPr>
              <a:t>　２．</a:t>
            </a:r>
            <a:r>
              <a:rPr kumimoji="1" lang="ja-JP" altLang="en-US" sz="2400" b="1" dirty="0">
                <a:latin typeface="Meiryo UI" panose="020B0604030504040204" pitchFamily="50" charset="-128"/>
                <a:ea typeface="Meiryo UI" panose="020B0604030504040204" pitchFamily="50" charset="-128"/>
                <a:hlinkClick r:id="rId4" action="ppaction://hlinksldjump"/>
              </a:rPr>
              <a:t>本社機能のバックアップの必要性</a:t>
            </a:r>
            <a:endParaRPr kumimoji="1" lang="en-US" altLang="ja-JP" sz="2400" b="1" dirty="0">
              <a:latin typeface="Meiryo UI" panose="020B0604030504040204" pitchFamily="50" charset="-128"/>
              <a:ea typeface="Meiryo UI" panose="020B0604030504040204" pitchFamily="50" charset="-128"/>
            </a:endParaRPr>
          </a:p>
          <a:p>
            <a:pPr lvl="3"/>
            <a:endParaRPr lang="en-US" altLang="ja-JP" sz="2400" b="1" dirty="0">
              <a:latin typeface="Meiryo UI" panose="020B0604030504040204" pitchFamily="50" charset="-128"/>
              <a:ea typeface="Meiryo UI" panose="020B0604030504040204" pitchFamily="50" charset="-128"/>
            </a:endParaRPr>
          </a:p>
          <a:p>
            <a:pPr lvl="3"/>
            <a:r>
              <a:rPr lang="ja-JP" altLang="en-US" sz="2400" b="1" dirty="0">
                <a:latin typeface="Meiryo UI" panose="020B0604030504040204" pitchFamily="50" charset="-128"/>
                <a:ea typeface="Meiryo UI" panose="020B0604030504040204" pitchFamily="50" charset="-128"/>
              </a:rPr>
              <a:t>　３．</a:t>
            </a:r>
            <a:r>
              <a:rPr kumimoji="1" lang="ja-JP" altLang="en-US" sz="2400" b="1" dirty="0">
                <a:latin typeface="Meiryo UI" panose="020B0604030504040204" pitchFamily="50" charset="-128"/>
                <a:ea typeface="Meiryo UI" panose="020B0604030504040204" pitchFamily="50" charset="-128"/>
                <a:hlinkClick r:id="" action="ppaction://noaction"/>
              </a:rPr>
              <a:t>大阪・関西の優位性・魅力</a:t>
            </a:r>
            <a:endParaRPr kumimoji="1" lang="en-US" altLang="ja-JP" sz="2400" b="1" dirty="0">
              <a:latin typeface="Meiryo UI" panose="020B0604030504040204" pitchFamily="50" charset="-128"/>
              <a:ea typeface="Meiryo UI" panose="020B0604030504040204" pitchFamily="50" charset="-128"/>
            </a:endParaRPr>
          </a:p>
          <a:p>
            <a:pPr lvl="3"/>
            <a:endParaRPr kumimoji="1" lang="en-US" altLang="ja-JP" sz="2400" b="1" dirty="0">
              <a:latin typeface="Meiryo UI" panose="020B0604030504040204" pitchFamily="50" charset="-128"/>
              <a:ea typeface="Meiryo UI" panose="020B0604030504040204" pitchFamily="50" charset="-128"/>
            </a:endParaRPr>
          </a:p>
          <a:p>
            <a:pPr lvl="3">
              <a:spcBef>
                <a:spcPts val="600"/>
              </a:spcBef>
            </a:pPr>
            <a:r>
              <a:rPr kumimoji="1" lang="ja-JP" altLang="en-US" sz="2400" b="1" dirty="0">
                <a:latin typeface="Meiryo UI" panose="020B0604030504040204" pitchFamily="50" charset="-128"/>
                <a:ea typeface="Meiryo UI" panose="020B0604030504040204" pitchFamily="50" charset="-128"/>
              </a:rPr>
              <a:t>　４．</a:t>
            </a:r>
            <a:r>
              <a:rPr lang="ja-JP" altLang="en-US" sz="2400" b="1" dirty="0">
                <a:latin typeface="Meiryo UI" panose="020B0604030504040204" pitchFamily="50" charset="-128"/>
                <a:ea typeface="Meiryo UI" panose="020B0604030504040204" pitchFamily="50" charset="-128"/>
                <a:hlinkClick r:id="" action="ppaction://noaction"/>
              </a:rPr>
              <a:t>首都圏企業アンケート</a:t>
            </a:r>
            <a:r>
              <a:rPr lang="en-US" altLang="ja-JP" sz="2400" b="1" dirty="0">
                <a:latin typeface="Meiryo UI" panose="020B0604030504040204" pitchFamily="50" charset="-128"/>
                <a:ea typeface="Meiryo UI" panose="020B0604030504040204" pitchFamily="50" charset="-128"/>
                <a:hlinkClick r:id="" action="ppaction://noaction"/>
              </a:rPr>
              <a:t>/</a:t>
            </a:r>
            <a:r>
              <a:rPr lang="ja-JP" altLang="en-US" sz="2400" b="1" dirty="0">
                <a:latin typeface="Meiryo UI" panose="020B0604030504040204" pitchFamily="50" charset="-128"/>
                <a:ea typeface="Meiryo UI" panose="020B0604030504040204" pitchFamily="50" charset="-128"/>
                <a:hlinkClick r:id="" action="ppaction://noaction"/>
              </a:rPr>
              <a:t>大阪でのバックアップ実例</a:t>
            </a:r>
            <a:endParaRPr lang="ja-JP" altLang="en-US" sz="2400" b="1" dirty="0">
              <a:latin typeface="Meiryo UI" panose="020B0604030504040204" pitchFamily="50" charset="-128"/>
              <a:ea typeface="Meiryo UI" panose="020B0604030504040204" pitchFamily="50" charset="-128"/>
            </a:endParaRPr>
          </a:p>
          <a:p>
            <a:pPr lvl="3">
              <a:spcBef>
                <a:spcPts val="600"/>
              </a:spcBef>
            </a:pPr>
            <a:endParaRPr kumimoji="1" lang="en-US" altLang="ja-JP" sz="2400" b="1" dirty="0">
              <a:latin typeface="Meiryo UI" panose="020B0604030504040204" pitchFamily="50" charset="-128"/>
              <a:ea typeface="Meiryo UI" panose="020B0604030504040204" pitchFamily="50" charset="-128"/>
            </a:endParaRPr>
          </a:p>
          <a:p>
            <a:pPr lvl="3">
              <a:spcBef>
                <a:spcPts val="600"/>
              </a:spcBef>
            </a:pPr>
            <a:r>
              <a:rPr kumimoji="1" lang="ja-JP" altLang="en-US" sz="2400" b="1"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５．</a:t>
            </a:r>
            <a:r>
              <a:rPr kumimoji="1" lang="ja-JP" altLang="en-US" sz="2400" b="1" dirty="0">
                <a:latin typeface="Meiryo UI" panose="020B0604030504040204" pitchFamily="50" charset="-128"/>
                <a:ea typeface="Meiryo UI" panose="020B0604030504040204" pitchFamily="50" charset="-128"/>
                <a:hlinkClick r:id="" action="ppaction://noaction"/>
              </a:rPr>
              <a:t>バックアップ拠点の優遇制度</a:t>
            </a:r>
            <a:endParaRPr kumimoji="1" lang="ja-JP" altLang="en-US" sz="2400" b="1" dirty="0">
              <a:highlight>
                <a:srgbClr val="FF7C80"/>
              </a:highlight>
              <a:latin typeface="Meiryo UI" panose="020B0604030504040204" pitchFamily="50" charset="-128"/>
              <a:ea typeface="Meiryo UI" panose="020B0604030504040204" pitchFamily="50" charset="-128"/>
            </a:endParaRPr>
          </a:p>
          <a:p>
            <a:pPr lvl="3">
              <a:spcBef>
                <a:spcPts val="600"/>
              </a:spcBef>
            </a:pPr>
            <a:endParaRPr kumimoji="1" lang="en-US" altLang="ja-JP" sz="200" dirty="0">
              <a:latin typeface="Meiryo UI" panose="020B0604030504040204" pitchFamily="50" charset="-128"/>
              <a:ea typeface="Meiryo UI" panose="020B0604030504040204" pitchFamily="50" charset="-128"/>
            </a:endParaRPr>
          </a:p>
          <a:p>
            <a:pPr lvl="3"/>
            <a:r>
              <a:rPr lang="ja-JP" altLang="en-US" sz="2400" dirty="0">
                <a:latin typeface="Meiryo UI" panose="020B0604030504040204" pitchFamily="50" charset="-128"/>
                <a:ea typeface="Meiryo UI" panose="020B0604030504040204" pitchFamily="50" charset="-128"/>
              </a:rPr>
              <a:t>　</a:t>
            </a:r>
            <a:endParaRPr kumimoji="1" lang="ja-JP" altLang="en-US" sz="24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079B7F7E-2AB4-81EF-E592-F4626C0871FE}"/>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2</a:t>
            </a:fld>
            <a:endParaRPr kumimoji="1" lang="ja-JP" altLang="en-US" sz="1800" b="1" dirty="0">
              <a:solidFill>
                <a:schemeClr val="tx1"/>
              </a:solidFill>
            </a:endParaRPr>
          </a:p>
        </p:txBody>
      </p:sp>
    </p:spTree>
    <p:extLst>
      <p:ext uri="{BB962C8B-B14F-4D97-AF65-F5344CB8AC3E}">
        <p14:creationId xmlns:p14="http://schemas.microsoft.com/office/powerpoint/2010/main" val="3423863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BF60F0FD-0DCD-43CB-8FC1-079B6DA6470F}"/>
              </a:ext>
            </a:extLst>
          </p:cNvPr>
          <p:cNvSpPr/>
          <p:nvPr/>
        </p:nvSpPr>
        <p:spPr>
          <a:xfrm>
            <a:off x="0" y="5143603"/>
            <a:ext cx="12192000" cy="1713390"/>
          </a:xfrm>
          <a:prstGeom prst="rect">
            <a:avLst/>
          </a:prstGeom>
          <a:solidFill>
            <a:schemeClr val="accent4">
              <a:lumMod val="60000"/>
              <a:lumOff val="40000"/>
            </a:schemeClr>
          </a:solidFill>
          <a:ln w="38100">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5" name="テキスト ボックス 4"/>
          <p:cNvSpPr txBox="1"/>
          <p:nvPr/>
        </p:nvSpPr>
        <p:spPr>
          <a:xfrm>
            <a:off x="3414708" y="2551939"/>
            <a:ext cx="5161121" cy="1402820"/>
          </a:xfrm>
          <a:prstGeom prst="rect">
            <a:avLst/>
          </a:prstGeom>
          <a:noFill/>
        </p:spPr>
        <p:txBody>
          <a:bodyPr wrap="square" rtlCol="0">
            <a:spAutoFit/>
          </a:bodyPr>
          <a:lstStyle/>
          <a:p>
            <a:pPr>
              <a:lnSpc>
                <a:spcPct val="150000"/>
              </a:lnSpc>
            </a:pPr>
            <a:r>
              <a:rPr kumimoji="1" lang="ja-JP" altLang="en-US" sz="6600" b="1" dirty="0">
                <a:ln w="25400">
                  <a:noFill/>
                </a:ln>
                <a:latin typeface="Meiryo UI" panose="020B0604030504040204" pitchFamily="50" charset="-128"/>
                <a:ea typeface="Meiryo UI" panose="020B0604030504040204" pitchFamily="50" charset="-128"/>
              </a:rPr>
              <a:t>１．はじめに</a:t>
            </a:r>
          </a:p>
        </p:txBody>
      </p:sp>
      <p:sp>
        <p:nvSpPr>
          <p:cNvPr id="3" name="正方形/長方形 2">
            <a:extLst>
              <a:ext uri="{FF2B5EF4-FFF2-40B4-BE49-F238E27FC236}">
                <a16:creationId xmlns:a16="http://schemas.microsoft.com/office/drawing/2014/main" id="{0B531E15-2F98-4463-9FDA-9B380DC3E645}"/>
              </a:ext>
            </a:extLst>
          </p:cNvPr>
          <p:cNvSpPr/>
          <p:nvPr/>
        </p:nvSpPr>
        <p:spPr>
          <a:xfrm>
            <a:off x="0" y="0"/>
            <a:ext cx="12192000" cy="1713390"/>
          </a:xfrm>
          <a:prstGeom prst="rect">
            <a:avLst/>
          </a:prstGeom>
          <a:solidFill>
            <a:schemeClr val="accent4">
              <a:lumMod val="60000"/>
              <a:lumOff val="40000"/>
            </a:schemeClr>
          </a:solidFill>
          <a:ln w="38100">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pic>
        <p:nvPicPr>
          <p:cNvPr id="2" name="図 1">
            <a:extLst>
              <a:ext uri="{FF2B5EF4-FFF2-40B4-BE49-F238E27FC236}">
                <a16:creationId xmlns:a16="http://schemas.microsoft.com/office/drawing/2014/main" id="{E6828297-D9BF-DD0E-E2B4-F959D6141360}"/>
              </a:ext>
            </a:extLst>
          </p:cNvPr>
          <p:cNvPicPr>
            <a:picLocks noChangeAspect="1"/>
          </p:cNvPicPr>
          <p:nvPr/>
        </p:nvPicPr>
        <p:blipFill>
          <a:blip r:embed="rId3"/>
          <a:stretch>
            <a:fillRect/>
          </a:stretch>
        </p:blipFill>
        <p:spPr>
          <a:xfrm>
            <a:off x="8509190" y="2891527"/>
            <a:ext cx="3682810" cy="2116558"/>
          </a:xfrm>
          <a:prstGeom prst="rect">
            <a:avLst/>
          </a:prstGeom>
        </p:spPr>
      </p:pic>
      <p:sp>
        <p:nvSpPr>
          <p:cNvPr id="6" name="スライド番号プレースホルダー 5">
            <a:extLst>
              <a:ext uri="{FF2B5EF4-FFF2-40B4-BE49-F238E27FC236}">
                <a16:creationId xmlns:a16="http://schemas.microsoft.com/office/drawing/2014/main" id="{93C5CF52-5618-B058-79D7-DC8A28BAFCD4}"/>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3</a:t>
            </a:fld>
            <a:endParaRPr kumimoji="1" lang="ja-JP" altLang="en-US" sz="1800" b="1">
              <a:solidFill>
                <a:schemeClr val="tx1"/>
              </a:solidFill>
            </a:endParaRPr>
          </a:p>
        </p:txBody>
      </p:sp>
    </p:spTree>
    <p:extLst>
      <p:ext uri="{BB962C8B-B14F-4D97-AF65-F5344CB8AC3E}">
        <p14:creationId xmlns:p14="http://schemas.microsoft.com/office/powerpoint/2010/main" val="515792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22414" y="1406836"/>
            <a:ext cx="11721935" cy="1028055"/>
          </a:xfrm>
          <a:prstGeom prst="rect">
            <a:avLst/>
          </a:prstGeom>
          <a:noFill/>
          <a:ln w="25400">
            <a:solidFill>
              <a:schemeClr val="tx1"/>
            </a:solidFill>
          </a:ln>
        </p:spPr>
        <p:txBody>
          <a:bodyPr wrap="square" rtlCol="0" anchor="ctr" anchorCtr="1">
            <a:normAutofit/>
          </a:bodyPr>
          <a:lstStyle/>
          <a:p>
            <a:r>
              <a:rPr lang="ja-JP" altLang="en-US"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大阪が、平時の日本の成長、</a:t>
            </a:r>
            <a:r>
              <a:rPr lang="ja-JP" altLang="en-US" sz="2000" b="1" dirty="0">
                <a:solidFill>
                  <a:srgbClr val="FF0000"/>
                </a:solidFill>
                <a:latin typeface="Meiryo UI" panose="020B0604030504040204" pitchFamily="50" charset="-128"/>
                <a:ea typeface="Meiryo UI" panose="020B0604030504040204" pitchFamily="50" charset="-128"/>
              </a:rPr>
              <a:t>非常時の首都機能のバックアップ</a:t>
            </a:r>
            <a:r>
              <a:rPr lang="ja-JP" altLang="en-US" sz="2000" dirty="0">
                <a:latin typeface="Meiryo UI" panose="020B0604030504040204" pitchFamily="50" charset="-128"/>
                <a:ea typeface="Meiryo UI" panose="020B0604030504040204" pitchFamily="50" charset="-128"/>
              </a:rPr>
              <a:t>を担う副首都（経済、</a:t>
            </a:r>
            <a:r>
              <a:rPr lang="ja-JP" altLang="en-US" sz="2000" b="1" dirty="0">
                <a:solidFill>
                  <a:srgbClr val="FF0000"/>
                </a:solidFill>
                <a:latin typeface="Meiryo UI" panose="020B0604030504040204" pitchFamily="50" charset="-128"/>
                <a:ea typeface="Meiryo UI" panose="020B0604030504040204" pitchFamily="50" charset="-128"/>
              </a:rPr>
              <a:t>バックアップ</a:t>
            </a:r>
            <a:r>
              <a:rPr lang="ja-JP" altLang="en-US" sz="2000" dirty="0">
                <a:latin typeface="Meiryo UI" panose="020B0604030504040204" pitchFamily="50" charset="-128"/>
                <a:ea typeface="Meiryo UI" panose="020B0604030504040204" pitchFamily="50" charset="-128"/>
              </a:rPr>
              <a:t>、行政・政</a:t>
            </a:r>
            <a:endParaRPr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　治）として、</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東西二極の一極、さらに、複数の都市が日本の成長をけん引する新たな国の形</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を先導するため、</a:t>
            </a:r>
            <a:endParaRPr lang="en-US" altLang="ja-JP" sz="2000" dirty="0">
              <a:latin typeface="Meiryo UI" panose="020B0604030504040204" pitchFamily="50" charset="-128"/>
              <a:ea typeface="Meiryo UI" panose="020B0604030504040204" pitchFamily="50" charset="-128"/>
            </a:endParaRPr>
          </a:p>
          <a:p>
            <a:r>
              <a:rPr lang="ja-JP" altLang="en-US" sz="2000" b="1" dirty="0">
                <a:solidFill>
                  <a:srgbClr val="FF0000"/>
                </a:solidFill>
                <a:latin typeface="Meiryo UI" panose="020B0604030504040204" pitchFamily="50" charset="-128"/>
                <a:ea typeface="Meiryo UI" panose="020B0604030504040204" pitchFamily="50" charset="-128"/>
              </a:rPr>
              <a:t>　副首都ビジョン</a:t>
            </a:r>
            <a:r>
              <a:rPr lang="ja-JP" altLang="en-US" sz="2000" dirty="0">
                <a:latin typeface="Meiryo UI" panose="020B0604030504040204" pitchFamily="50" charset="-128"/>
                <a:ea typeface="Meiryo UI" panose="020B0604030504040204" pitchFamily="50" charset="-128"/>
              </a:rPr>
              <a:t>を推進。</a:t>
            </a:r>
            <a:endParaRPr kumimoji="1" lang="ja-JP" altLang="en-US" sz="2000" dirty="0">
              <a:latin typeface="Meiryo UI" panose="020B0604030504040204" pitchFamily="50" charset="-128"/>
              <a:ea typeface="Meiryo UI" panose="020B0604030504040204" pitchFamily="50" charset="-128"/>
            </a:endParaRPr>
          </a:p>
        </p:txBody>
      </p:sp>
      <p:sp>
        <p:nvSpPr>
          <p:cNvPr id="16" name="二等辺三角形 15">
            <a:extLst>
              <a:ext uri="{FF2B5EF4-FFF2-40B4-BE49-F238E27FC236}">
                <a16:creationId xmlns:a16="http://schemas.microsoft.com/office/drawing/2014/main" id="{9D930719-4E36-4889-87F9-0FC4A716B20F}"/>
              </a:ext>
            </a:extLst>
          </p:cNvPr>
          <p:cNvSpPr/>
          <p:nvPr/>
        </p:nvSpPr>
        <p:spPr>
          <a:xfrm rot="5400000">
            <a:off x="5565223" y="4027974"/>
            <a:ext cx="2268829" cy="648000"/>
          </a:xfrm>
          <a:prstGeom prst="triangle">
            <a:avLst/>
          </a:prstGeom>
          <a:solidFill>
            <a:schemeClr val="bg1">
              <a:lumMod val="85000"/>
            </a:schemeClr>
          </a:solidFill>
          <a:ln w="9525">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solidFill>
                <a:srgbClr val="002060"/>
              </a:solidFill>
            </a:endParaRPr>
          </a:p>
        </p:txBody>
      </p:sp>
      <p:sp>
        <p:nvSpPr>
          <p:cNvPr id="18" name="四角形: 角を丸くする 34">
            <a:extLst>
              <a:ext uri="{FF2B5EF4-FFF2-40B4-BE49-F238E27FC236}">
                <a16:creationId xmlns:a16="http://schemas.microsoft.com/office/drawing/2014/main" id="{A7B44336-7CDA-4DC5-8F98-B945F1508B05}"/>
              </a:ext>
            </a:extLst>
          </p:cNvPr>
          <p:cNvSpPr/>
          <p:nvPr/>
        </p:nvSpPr>
        <p:spPr>
          <a:xfrm>
            <a:off x="59322" y="307722"/>
            <a:ext cx="12046741" cy="852446"/>
          </a:xfrm>
          <a:prstGeom prst="roundRect">
            <a:avLst>
              <a:gd name="adj" fmla="val 1425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ltLang="ja-JP" sz="2700" b="1" dirty="0">
              <a:solidFill>
                <a:schemeClr val="tx1"/>
              </a:solidFill>
              <a:latin typeface="メイリオ" panose="020B0604030504040204" pitchFamily="50" charset="-128"/>
              <a:ea typeface="メイリオ" panose="020B0604030504040204" pitchFamily="50" charset="-128"/>
            </a:endParaRPr>
          </a:p>
        </p:txBody>
      </p:sp>
      <p:sp>
        <p:nvSpPr>
          <p:cNvPr id="20" name="四角形: 角を丸くする 34">
            <a:extLst>
              <a:ext uri="{FF2B5EF4-FFF2-40B4-BE49-F238E27FC236}">
                <a16:creationId xmlns:a16="http://schemas.microsoft.com/office/drawing/2014/main" id="{A7B44336-7CDA-4DC5-8F98-B945F1508B05}"/>
              </a:ext>
            </a:extLst>
          </p:cNvPr>
          <p:cNvSpPr/>
          <p:nvPr/>
        </p:nvSpPr>
        <p:spPr>
          <a:xfrm>
            <a:off x="222415" y="177175"/>
            <a:ext cx="12046741" cy="852446"/>
          </a:xfrm>
          <a:prstGeom prst="roundRect">
            <a:avLst>
              <a:gd name="adj" fmla="val 14251"/>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ja-JP" altLang="en-US" sz="2400" b="1" dirty="0">
                <a:solidFill>
                  <a:schemeClr val="tx1"/>
                </a:solidFill>
                <a:latin typeface="Meiryo UI" panose="020B0604030504040204" pitchFamily="50" charset="-128"/>
                <a:ea typeface="Meiryo UI" panose="020B0604030504040204" pitchFamily="50" charset="-128"/>
              </a:rPr>
              <a:t>　◆</a:t>
            </a:r>
            <a:r>
              <a:rPr lang="ja-JP" altLang="en-US" sz="2400" b="1" u="sng" dirty="0">
                <a:solidFill>
                  <a:schemeClr val="tx1"/>
                </a:solidFill>
                <a:latin typeface="Meiryo UI" panose="020B0604030504040204" pitchFamily="50" charset="-128"/>
                <a:ea typeface="Meiryo UI" panose="020B0604030504040204" pitchFamily="50" charset="-128"/>
              </a:rPr>
              <a:t>大阪府・大阪市副首都推進局</a:t>
            </a:r>
            <a:r>
              <a:rPr lang="en-US" altLang="ja-JP" sz="2400" b="1" baseline="30000" dirty="0">
                <a:solidFill>
                  <a:schemeClr val="tx1"/>
                </a:solidFill>
                <a:latin typeface="Meiryo UI" panose="020B0604030504040204" pitchFamily="50" charset="-128"/>
                <a:ea typeface="Meiryo UI" panose="020B0604030504040204" pitchFamily="50" charset="-128"/>
              </a:rPr>
              <a:t>※</a:t>
            </a:r>
            <a:r>
              <a:rPr lang="ja-JP" altLang="en-US" sz="2400" b="1" dirty="0">
                <a:solidFill>
                  <a:schemeClr val="tx1"/>
                </a:solidFill>
                <a:latin typeface="Meiryo UI" panose="020B0604030504040204" pitchFamily="50" charset="-128"/>
                <a:ea typeface="Meiryo UI" panose="020B0604030504040204" pitchFamily="50" charset="-128"/>
              </a:rPr>
              <a:t>は「首都機能バックアップ」に取り組んでいます！</a:t>
            </a:r>
            <a:endParaRPr lang="en-US" altLang="ja-JP" sz="2400" b="1" dirty="0">
              <a:solidFill>
                <a:schemeClr val="tx1"/>
              </a:solidFill>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830321" y="786745"/>
            <a:ext cx="6358859" cy="338554"/>
          </a:xfrm>
          <a:prstGeom prst="rect">
            <a:avLst/>
          </a:prstGeom>
          <a:noFill/>
          <a:ln w="25400">
            <a:noFill/>
          </a:ln>
        </p:spPr>
        <p:txBody>
          <a:bodyPr wrap="square" rtlCol="0">
            <a:spAutoFit/>
          </a:bodyPr>
          <a:lstStyle/>
          <a:p>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大阪府と大阪市の共同組織</a:t>
            </a:r>
            <a:endParaRPr kumimoji="1" lang="ja-JP" altLang="en-US" sz="1600" dirty="0">
              <a:latin typeface="Meiryo UI" panose="020B0604030504040204" pitchFamily="50" charset="-128"/>
              <a:ea typeface="Meiryo UI" panose="020B0604030504040204" pitchFamily="50" charset="-128"/>
            </a:endParaRPr>
          </a:p>
        </p:txBody>
      </p:sp>
      <p:pic>
        <p:nvPicPr>
          <p:cNvPr id="2" name="図 1"/>
          <p:cNvPicPr>
            <a:picLocks noChangeAspect="1"/>
          </p:cNvPicPr>
          <p:nvPr/>
        </p:nvPicPr>
        <p:blipFill>
          <a:blip r:embed="rId3"/>
          <a:stretch>
            <a:fillRect/>
          </a:stretch>
        </p:blipFill>
        <p:spPr>
          <a:xfrm>
            <a:off x="410611" y="2725225"/>
            <a:ext cx="5326118" cy="3444609"/>
          </a:xfrm>
          <a:prstGeom prst="rect">
            <a:avLst/>
          </a:prstGeom>
          <a:ln>
            <a:solidFill>
              <a:schemeClr val="tx1"/>
            </a:solidFill>
          </a:ln>
        </p:spPr>
      </p:pic>
      <p:sp>
        <p:nvSpPr>
          <p:cNvPr id="7" name="テキスト ボックス 6"/>
          <p:cNvSpPr txBox="1"/>
          <p:nvPr/>
        </p:nvSpPr>
        <p:spPr>
          <a:xfrm>
            <a:off x="7467600" y="2801191"/>
            <a:ext cx="3558289" cy="369332"/>
          </a:xfrm>
          <a:prstGeom prst="rect">
            <a:avLst/>
          </a:prstGeom>
          <a:solidFill>
            <a:srgbClr val="002060"/>
          </a:solidFill>
        </p:spPr>
        <p:txBody>
          <a:bodyPr wrap="square" rtlCol="0">
            <a:spAutoFit/>
          </a:bodyPr>
          <a:lstStyle/>
          <a:p>
            <a:pPr algn="ctr"/>
            <a:r>
              <a:rPr lang="ja-JP" altLang="en-US" dirty="0">
                <a:solidFill>
                  <a:schemeClr val="bg1"/>
                </a:solidFill>
                <a:latin typeface="Meiryo UI" panose="020B0604030504040204" pitchFamily="50" charset="-128"/>
                <a:ea typeface="Meiryo UI" panose="020B0604030504040204" pitchFamily="50" charset="-128"/>
              </a:rPr>
              <a:t>副首都の姿</a:t>
            </a:r>
            <a:endParaRPr lang="en-US" altLang="ja-JP" dirty="0">
              <a:solidFill>
                <a:schemeClr val="bg1"/>
              </a:solidFill>
              <a:latin typeface="Meiryo UI" panose="020B0604030504040204" pitchFamily="50" charset="-128"/>
              <a:ea typeface="Meiryo UI" panose="020B0604030504040204" pitchFamily="50" charset="-128"/>
            </a:endParaRPr>
          </a:p>
        </p:txBody>
      </p:sp>
      <p:sp>
        <p:nvSpPr>
          <p:cNvPr id="17" name="四角形: 角を丸くする 42">
            <a:extLst>
              <a:ext uri="{FF2B5EF4-FFF2-40B4-BE49-F238E27FC236}">
                <a16:creationId xmlns:a16="http://schemas.microsoft.com/office/drawing/2014/main" id="{65BAA35C-F6D5-4151-9889-28026A40EB08}"/>
              </a:ext>
            </a:extLst>
          </p:cNvPr>
          <p:cNvSpPr/>
          <p:nvPr/>
        </p:nvSpPr>
        <p:spPr>
          <a:xfrm>
            <a:off x="7745607" y="3371701"/>
            <a:ext cx="2905508" cy="55148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72000" rtlCol="0" anchor="b"/>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342900" rtl="0" eaLnBrk="1" fontAlgn="auto" latinLnBrk="0" hangingPunct="1">
              <a:lnSpc>
                <a:spcPts val="1500"/>
              </a:lnSpc>
              <a:spcBef>
                <a:spcPts val="0"/>
              </a:spcBef>
              <a:spcAft>
                <a:spcPts val="0"/>
              </a:spcAft>
              <a:buClrTx/>
              <a:buSzTx/>
              <a:buFontTx/>
              <a:buNone/>
              <a:tabLst/>
              <a:defRPr/>
            </a:pPr>
            <a:r>
              <a:rPr kumimoji="0" lang="ja-JP" altLang="en-US"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経 済 成 長</a:t>
            </a:r>
          </a:p>
        </p:txBody>
      </p:sp>
      <p:sp>
        <p:nvSpPr>
          <p:cNvPr id="22" name="四角形: 角を丸くする 42">
            <a:extLst>
              <a:ext uri="{FF2B5EF4-FFF2-40B4-BE49-F238E27FC236}">
                <a16:creationId xmlns:a16="http://schemas.microsoft.com/office/drawing/2014/main" id="{65BAA35C-F6D5-4151-9889-28026A40EB08}"/>
              </a:ext>
            </a:extLst>
          </p:cNvPr>
          <p:cNvSpPr/>
          <p:nvPr/>
        </p:nvSpPr>
        <p:spPr>
          <a:xfrm>
            <a:off x="7745606" y="4210823"/>
            <a:ext cx="2905507" cy="72991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7200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342900" rtl="0" eaLnBrk="1" fontAlgn="auto" latinLnBrk="0" hangingPunct="1">
              <a:lnSpc>
                <a:spcPts val="2000"/>
              </a:lnSpc>
              <a:spcBef>
                <a:spcPts val="0"/>
              </a:spcBef>
              <a:spcAft>
                <a:spcPts val="0"/>
              </a:spcAft>
              <a:buClrTx/>
              <a:buSzTx/>
              <a:buFontTx/>
              <a:buNone/>
              <a:tabLst/>
              <a:defRPr/>
            </a:pPr>
            <a:r>
              <a:rPr kumimoji="0" lang="ja-JP" altLang="en-US" b="1" dirty="0">
                <a:solidFill>
                  <a:prstClr val="white"/>
                </a:solidFill>
                <a:latin typeface="Meiryo UI" panose="020B0604030504040204" pitchFamily="50" charset="-128"/>
                <a:ea typeface="Meiryo UI" panose="020B0604030504040204" pitchFamily="50" charset="-128"/>
              </a:rPr>
              <a:t>首都機能の</a:t>
            </a:r>
            <a:endParaRPr kumimoji="0" lang="en-US" altLang="ja-JP" b="1" dirty="0">
              <a:solidFill>
                <a:prstClr val="white"/>
              </a:solidFill>
              <a:latin typeface="Meiryo UI" panose="020B0604030504040204" pitchFamily="50" charset="-128"/>
              <a:ea typeface="Meiryo UI" panose="020B0604030504040204" pitchFamily="50" charset="-128"/>
            </a:endParaRPr>
          </a:p>
          <a:p>
            <a:pPr marL="0" marR="0" lvl="0" indent="0" algn="ctr" defTabSz="342900" rtl="0" eaLnBrk="1" fontAlgn="auto" latinLnBrk="0" hangingPunct="1">
              <a:lnSpc>
                <a:spcPts val="2000"/>
              </a:lnSpc>
              <a:spcBef>
                <a:spcPts val="0"/>
              </a:spcBef>
              <a:spcAft>
                <a:spcPts val="0"/>
              </a:spcAft>
              <a:buClrTx/>
              <a:buSzTx/>
              <a:buFontTx/>
              <a:buNone/>
              <a:tabLst/>
              <a:defRPr/>
            </a:pPr>
            <a:r>
              <a:rPr kumimoji="0" lang="ja-JP" altLang="en-US" b="1" dirty="0">
                <a:solidFill>
                  <a:prstClr val="white"/>
                </a:solidFill>
                <a:latin typeface="Meiryo UI" panose="020B0604030504040204" pitchFamily="50" charset="-128"/>
                <a:ea typeface="Meiryo UI" panose="020B0604030504040204" pitchFamily="50" charset="-128"/>
              </a:rPr>
              <a:t>バックアップ</a:t>
            </a:r>
            <a:endParaRPr kumimoji="0" lang="ja-JP" altLang="en-US"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23" name="四角形: 角を丸くする 42">
            <a:extLst>
              <a:ext uri="{FF2B5EF4-FFF2-40B4-BE49-F238E27FC236}">
                <a16:creationId xmlns:a16="http://schemas.microsoft.com/office/drawing/2014/main" id="{65BAA35C-F6D5-4151-9889-28026A40EB08}"/>
              </a:ext>
            </a:extLst>
          </p:cNvPr>
          <p:cNvSpPr/>
          <p:nvPr/>
        </p:nvSpPr>
        <p:spPr>
          <a:xfrm>
            <a:off x="7731612" y="5247991"/>
            <a:ext cx="2905507" cy="77146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7200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342900" rtl="0" eaLnBrk="1" fontAlgn="auto" latinLnBrk="0" hangingPunct="1">
              <a:lnSpc>
                <a:spcPts val="2000"/>
              </a:lnSpc>
              <a:spcBef>
                <a:spcPts val="0"/>
              </a:spcBef>
              <a:spcAft>
                <a:spcPts val="0"/>
              </a:spcAft>
              <a:buClrTx/>
              <a:buSzTx/>
              <a:buFontTx/>
              <a:buNone/>
              <a:tabLst/>
              <a:defRPr/>
            </a:pPr>
            <a:r>
              <a:rPr kumimoji="0" lang="ja-JP" altLang="en-US"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行政・政治基盤</a:t>
            </a:r>
            <a:endParaRPr kumimoji="0" lang="en-US" altLang="ja-JP"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endParaRPr>
          </a:p>
          <a:p>
            <a:pPr marL="0" marR="0" lvl="0" indent="0" algn="ctr" defTabSz="342900" rtl="0" eaLnBrk="1" fontAlgn="auto" latinLnBrk="0" hangingPunct="1">
              <a:lnSpc>
                <a:spcPts val="2000"/>
              </a:lnSpc>
              <a:spcBef>
                <a:spcPts val="0"/>
              </a:spcBef>
              <a:spcAft>
                <a:spcPts val="0"/>
              </a:spcAft>
              <a:buClrTx/>
              <a:buSzTx/>
              <a:buFontTx/>
              <a:buNone/>
              <a:tabLst/>
              <a:defRPr/>
            </a:pPr>
            <a:r>
              <a:rPr kumimoji="0" lang="ja-JP" altLang="en-US"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充実</a:t>
            </a:r>
          </a:p>
        </p:txBody>
      </p:sp>
      <p:sp>
        <p:nvSpPr>
          <p:cNvPr id="8" name="正方形/長方形 7"/>
          <p:cNvSpPr/>
          <p:nvPr/>
        </p:nvSpPr>
        <p:spPr>
          <a:xfrm>
            <a:off x="7467600" y="3168388"/>
            <a:ext cx="3547120" cy="3137161"/>
          </a:xfrm>
          <a:prstGeom prst="rect">
            <a:avLst/>
          </a:prstGeom>
          <a:no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latin typeface="Meiryo UI" panose="020B0604030504040204" pitchFamily="50" charset="-128"/>
              <a:ea typeface="Meiryo UI" panose="020B0604030504040204" pitchFamily="50" charset="-128"/>
            </a:endParaRPr>
          </a:p>
        </p:txBody>
      </p:sp>
      <p:sp>
        <p:nvSpPr>
          <p:cNvPr id="5" name="角丸四角形 4"/>
          <p:cNvSpPr/>
          <p:nvPr/>
        </p:nvSpPr>
        <p:spPr>
          <a:xfrm>
            <a:off x="7467600" y="4121560"/>
            <a:ext cx="3547119" cy="931728"/>
          </a:xfrm>
          <a:prstGeom prst="roundRect">
            <a:avLst/>
          </a:prstGeom>
          <a:noFill/>
          <a:ln w="762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6E641015-752E-9F88-A717-DE8771CF922D}"/>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4</a:t>
            </a:fld>
            <a:endParaRPr kumimoji="1" lang="ja-JP" altLang="en-US" sz="1800" b="1" dirty="0">
              <a:solidFill>
                <a:schemeClr val="tx1"/>
              </a:solidFill>
            </a:endParaRPr>
          </a:p>
        </p:txBody>
      </p:sp>
    </p:spTree>
    <p:extLst>
      <p:ext uri="{BB962C8B-B14F-4D97-AF65-F5344CB8AC3E}">
        <p14:creationId xmlns:p14="http://schemas.microsoft.com/office/powerpoint/2010/main" val="2224932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四角形: 角を丸くする 10">
            <a:extLst>
              <a:ext uri="{FF2B5EF4-FFF2-40B4-BE49-F238E27FC236}">
                <a16:creationId xmlns:a16="http://schemas.microsoft.com/office/drawing/2014/main" id="{116E49B1-1116-9EC5-E38B-5170B3A67763}"/>
              </a:ext>
            </a:extLst>
          </p:cNvPr>
          <p:cNvSpPr/>
          <p:nvPr/>
        </p:nvSpPr>
        <p:spPr>
          <a:xfrm>
            <a:off x="408134" y="1445510"/>
            <a:ext cx="11274703" cy="4977765"/>
          </a:xfrm>
          <a:prstGeom prst="roundRect">
            <a:avLst>
              <a:gd name="adj" fmla="val 9927"/>
            </a:avLst>
          </a:prstGeom>
          <a:solidFill>
            <a:srgbClr val="34A9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コンテンツ プレースホルダー 2">
            <a:extLst>
              <a:ext uri="{FF2B5EF4-FFF2-40B4-BE49-F238E27FC236}">
                <a16:creationId xmlns:a16="http://schemas.microsoft.com/office/drawing/2014/main" id="{8C80C2FB-909D-97DE-24A4-D4CF9DB3A493}"/>
              </a:ext>
            </a:extLst>
          </p:cNvPr>
          <p:cNvSpPr>
            <a:spLocks noGrp="1"/>
          </p:cNvSpPr>
          <p:nvPr>
            <p:ph idx="1"/>
          </p:nvPr>
        </p:nvSpPr>
        <p:spPr/>
        <p:txBody>
          <a:bodyPr/>
          <a:lstStyle/>
          <a:p>
            <a:endParaRPr lang="ja-JP" altLang="en-US" dirty="0"/>
          </a:p>
        </p:txBody>
      </p:sp>
      <p:pic>
        <p:nvPicPr>
          <p:cNvPr id="5" name="図 4">
            <a:extLst>
              <a:ext uri="{FF2B5EF4-FFF2-40B4-BE49-F238E27FC236}">
                <a16:creationId xmlns:a16="http://schemas.microsoft.com/office/drawing/2014/main" id="{A968210D-78CF-2863-CD70-EA0D0DFF0B39}"/>
              </a:ext>
            </a:extLst>
          </p:cNvPr>
          <p:cNvPicPr>
            <a:picLocks noChangeAspect="1"/>
          </p:cNvPicPr>
          <p:nvPr/>
        </p:nvPicPr>
        <p:blipFill>
          <a:blip r:embed="rId3"/>
          <a:stretch>
            <a:fillRect/>
          </a:stretch>
        </p:blipFill>
        <p:spPr>
          <a:xfrm>
            <a:off x="428754" y="1689500"/>
            <a:ext cx="7345248" cy="3478999"/>
          </a:xfrm>
          <a:prstGeom prst="rect">
            <a:avLst/>
          </a:prstGeom>
        </p:spPr>
      </p:pic>
      <p:grpSp>
        <p:nvGrpSpPr>
          <p:cNvPr id="7" name="グループ化 6">
            <a:extLst>
              <a:ext uri="{FF2B5EF4-FFF2-40B4-BE49-F238E27FC236}">
                <a16:creationId xmlns:a16="http://schemas.microsoft.com/office/drawing/2014/main" id="{7735D3E0-A5BE-EE0A-A572-C649BB7C9A67}"/>
              </a:ext>
            </a:extLst>
          </p:cNvPr>
          <p:cNvGrpSpPr/>
          <p:nvPr/>
        </p:nvGrpSpPr>
        <p:grpSpPr>
          <a:xfrm>
            <a:off x="7016076" y="2116829"/>
            <a:ext cx="4089251" cy="2572103"/>
            <a:chOff x="8610600" y="1085256"/>
            <a:chExt cx="3409951" cy="2144829"/>
          </a:xfrm>
        </p:grpSpPr>
        <p:sp>
          <p:nvSpPr>
            <p:cNvPr id="8" name="四角形: 角を丸くする 7">
              <a:extLst>
                <a:ext uri="{FF2B5EF4-FFF2-40B4-BE49-F238E27FC236}">
                  <a16:creationId xmlns:a16="http://schemas.microsoft.com/office/drawing/2014/main" id="{1572F8CF-97E4-E119-4A2C-F502769CA5E9}"/>
                </a:ext>
              </a:extLst>
            </p:cNvPr>
            <p:cNvSpPr/>
            <p:nvPr/>
          </p:nvSpPr>
          <p:spPr>
            <a:xfrm>
              <a:off x="8610600" y="1085256"/>
              <a:ext cx="3409951" cy="2144829"/>
            </a:xfrm>
            <a:prstGeom prst="roundRect">
              <a:avLst>
                <a:gd name="adj" fmla="val 4677"/>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pic>
          <p:nvPicPr>
            <p:cNvPr id="13" name="図 12">
              <a:extLst>
                <a:ext uri="{FF2B5EF4-FFF2-40B4-BE49-F238E27FC236}">
                  <a16:creationId xmlns:a16="http://schemas.microsoft.com/office/drawing/2014/main" id="{234D129C-70FB-5276-BFE6-E565D8ABC954}"/>
                </a:ext>
              </a:extLst>
            </p:cNvPr>
            <p:cNvPicPr>
              <a:picLocks noChangeAspect="1"/>
            </p:cNvPicPr>
            <p:nvPr/>
          </p:nvPicPr>
          <p:blipFill rotWithShape="1">
            <a:blip r:embed="rId4"/>
            <a:srcRect l="5799" t="8068" r="6286" b="3887"/>
            <a:stretch/>
          </p:blipFill>
          <p:spPr>
            <a:xfrm>
              <a:off x="8871585" y="1286132"/>
              <a:ext cx="2887980" cy="1743075"/>
            </a:xfrm>
            <a:prstGeom prst="rect">
              <a:avLst/>
            </a:prstGeom>
          </p:spPr>
        </p:pic>
      </p:grpSp>
      <p:pic>
        <p:nvPicPr>
          <p:cNvPr id="19" name="図 18">
            <a:extLst>
              <a:ext uri="{FF2B5EF4-FFF2-40B4-BE49-F238E27FC236}">
                <a16:creationId xmlns:a16="http://schemas.microsoft.com/office/drawing/2014/main" id="{3CBC23B3-9DB2-E5E3-763E-197434324BFE}"/>
              </a:ext>
            </a:extLst>
          </p:cNvPr>
          <p:cNvPicPr>
            <a:picLocks noChangeAspect="1"/>
          </p:cNvPicPr>
          <p:nvPr/>
        </p:nvPicPr>
        <p:blipFill>
          <a:blip r:embed="rId5"/>
          <a:stretch>
            <a:fillRect/>
          </a:stretch>
        </p:blipFill>
        <p:spPr>
          <a:xfrm>
            <a:off x="7382314" y="5020112"/>
            <a:ext cx="1292539" cy="1279180"/>
          </a:xfrm>
          <a:prstGeom prst="rect">
            <a:avLst/>
          </a:prstGeom>
        </p:spPr>
      </p:pic>
      <p:sp>
        <p:nvSpPr>
          <p:cNvPr id="21" name="四角形: 角を丸くする 20">
            <a:extLst>
              <a:ext uri="{FF2B5EF4-FFF2-40B4-BE49-F238E27FC236}">
                <a16:creationId xmlns:a16="http://schemas.microsoft.com/office/drawing/2014/main" id="{3303B33A-B2B3-CB41-C9E9-78D8087E521B}"/>
              </a:ext>
            </a:extLst>
          </p:cNvPr>
          <p:cNvSpPr/>
          <p:nvPr/>
        </p:nvSpPr>
        <p:spPr>
          <a:xfrm>
            <a:off x="2685179" y="5538116"/>
            <a:ext cx="3245293" cy="607402"/>
          </a:xfrm>
          <a:prstGeom prst="roundRect">
            <a:avLst/>
          </a:prstGeom>
          <a:solidFill>
            <a:schemeClr val="bg1"/>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22" name="四角形: 角を丸くする 21">
            <a:extLst>
              <a:ext uri="{FF2B5EF4-FFF2-40B4-BE49-F238E27FC236}">
                <a16:creationId xmlns:a16="http://schemas.microsoft.com/office/drawing/2014/main" id="{E40C42B8-D30F-042F-BFBC-4FACB8C54C27}"/>
              </a:ext>
            </a:extLst>
          </p:cNvPr>
          <p:cNvSpPr/>
          <p:nvPr/>
        </p:nvSpPr>
        <p:spPr>
          <a:xfrm>
            <a:off x="5180730" y="5538116"/>
            <a:ext cx="749741" cy="607402"/>
          </a:xfrm>
          <a:prstGeom prst="roundRect">
            <a:avLst/>
          </a:prstGeom>
          <a:solidFill>
            <a:schemeClr val="bg1"/>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dirty="0">
                <a:solidFill>
                  <a:schemeClr val="tx1"/>
                </a:solidFill>
                <a:latin typeface="Yu Gothic UI" panose="020B0500000000000000" pitchFamily="50" charset="-128"/>
                <a:ea typeface="Yu Gothic UI" panose="020B0500000000000000" pitchFamily="50" charset="-128"/>
              </a:rPr>
              <a:t>検索</a:t>
            </a:r>
            <a:endParaRPr kumimoji="1" lang="ja-JP" altLang="en-US" dirty="0">
              <a:solidFill>
                <a:schemeClr val="tx1"/>
              </a:solidFill>
              <a:latin typeface="Yu Gothic UI" panose="020B0500000000000000" pitchFamily="50" charset="-128"/>
              <a:ea typeface="Yu Gothic UI" panose="020B0500000000000000" pitchFamily="50" charset="-128"/>
            </a:endParaRPr>
          </a:p>
        </p:txBody>
      </p:sp>
      <p:sp>
        <p:nvSpPr>
          <p:cNvPr id="24" name="四角形: 角を丸くする 23">
            <a:extLst>
              <a:ext uri="{FF2B5EF4-FFF2-40B4-BE49-F238E27FC236}">
                <a16:creationId xmlns:a16="http://schemas.microsoft.com/office/drawing/2014/main" id="{2BCC97A5-6B4D-37E8-DC53-9C0845AAEE96}"/>
              </a:ext>
            </a:extLst>
          </p:cNvPr>
          <p:cNvSpPr/>
          <p:nvPr/>
        </p:nvSpPr>
        <p:spPr>
          <a:xfrm>
            <a:off x="2777841" y="5538116"/>
            <a:ext cx="2304393" cy="607402"/>
          </a:xfrm>
          <a:prstGeom prst="round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400" dirty="0">
                <a:solidFill>
                  <a:schemeClr val="tx1"/>
                </a:solidFill>
                <a:latin typeface="Matura MT Script Capitals" panose="03020802060602070202" pitchFamily="66" charset="0"/>
                <a:ea typeface="Yu Gothic UI" panose="020B0500000000000000" pitchFamily="50" charset="-128"/>
              </a:rPr>
              <a:t>大阪は</a:t>
            </a:r>
            <a:r>
              <a:rPr kumimoji="1" lang="ja-JP" altLang="en-US" sz="2400" dirty="0">
                <a:solidFill>
                  <a:schemeClr val="tx1"/>
                </a:solidFill>
                <a:latin typeface="Matura MT Script Capitals" panose="03020802060602070202" pitchFamily="66" charset="0"/>
                <a:ea typeface="Yu Gothic UI" panose="020B0500000000000000" pitchFamily="50" charset="-128"/>
              </a:rPr>
              <a:t>福の首都</a:t>
            </a:r>
          </a:p>
        </p:txBody>
      </p:sp>
      <p:sp>
        <p:nvSpPr>
          <p:cNvPr id="2" name="スライド番号プレースホルダー 1">
            <a:extLst>
              <a:ext uri="{FF2B5EF4-FFF2-40B4-BE49-F238E27FC236}">
                <a16:creationId xmlns:a16="http://schemas.microsoft.com/office/drawing/2014/main" id="{852E926B-7E44-03B4-1D8B-0AF4D1A1B25F}"/>
              </a:ext>
            </a:extLst>
          </p:cNvPr>
          <p:cNvSpPr>
            <a:spLocks noGrp="1"/>
          </p:cNvSpPr>
          <p:nvPr>
            <p:ph type="sldNum" sz="quarter" idx="12"/>
          </p:nvPr>
        </p:nvSpPr>
        <p:spPr/>
        <p:txBody>
          <a:bodyPr/>
          <a:lstStyle/>
          <a:p>
            <a:fld id="{CB91B6DC-CD65-41D7-A17C-25774E29F8F8}" type="slidenum">
              <a:rPr lang="ja-JP" altLang="en-US" smtClean="0">
                <a:solidFill>
                  <a:schemeClr val="tx1"/>
                </a:solidFill>
                <a:latin typeface="+mn-ea"/>
                <a:ea typeface="+mn-ea"/>
              </a:rPr>
              <a:pPr/>
              <a:t>5</a:t>
            </a:fld>
            <a:endParaRPr lang="ja-JP" altLang="en-US" dirty="0">
              <a:solidFill>
                <a:schemeClr val="tx1"/>
              </a:solidFill>
              <a:latin typeface="+mn-ea"/>
              <a:ea typeface="+mn-ea"/>
            </a:endParaRPr>
          </a:p>
        </p:txBody>
      </p:sp>
      <p:sp>
        <p:nvSpPr>
          <p:cNvPr id="4" name="四角形: 角を丸くする 34">
            <a:extLst>
              <a:ext uri="{FF2B5EF4-FFF2-40B4-BE49-F238E27FC236}">
                <a16:creationId xmlns:a16="http://schemas.microsoft.com/office/drawing/2014/main" id="{C483B6ED-108C-5267-3469-E28ABD6A7FF8}"/>
              </a:ext>
            </a:extLst>
          </p:cNvPr>
          <p:cNvSpPr/>
          <p:nvPr/>
        </p:nvSpPr>
        <p:spPr>
          <a:xfrm>
            <a:off x="72629" y="234849"/>
            <a:ext cx="12046741" cy="852446"/>
          </a:xfrm>
          <a:prstGeom prst="roundRect">
            <a:avLst>
              <a:gd name="adj" fmla="val 1425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4000" b="1" dirty="0">
                <a:solidFill>
                  <a:schemeClr val="tx1"/>
                </a:solidFill>
                <a:latin typeface="Meiryo UI" panose="020B0604030504040204" pitchFamily="50" charset="-128"/>
                <a:ea typeface="Meiryo UI" panose="020B0604030504040204" pitchFamily="50" charset="-128"/>
              </a:rPr>
              <a:t>大阪は福の首都</a:t>
            </a:r>
            <a:endParaRPr lang="en-US" altLang="ja-JP" sz="4000" b="1"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598200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E6D715ED-861E-620F-32A5-F711722A2FCD}"/>
              </a:ext>
            </a:extLst>
          </p:cNvPr>
          <p:cNvSpPr>
            <a:spLocks noGrp="1"/>
          </p:cNvSpPr>
          <p:nvPr>
            <p:ph type="sldNum" sz="quarter" idx="12"/>
          </p:nvPr>
        </p:nvSpPr>
        <p:spPr/>
        <p:txBody>
          <a:bodyPr/>
          <a:lstStyle/>
          <a:p>
            <a:fld id="{CB91B6DC-CD65-41D7-A17C-25774E29F8F8}" type="slidenum">
              <a:rPr lang="ja-JP" altLang="en-US" sz="1800" b="1" smtClean="0">
                <a:solidFill>
                  <a:schemeClr val="tx1"/>
                </a:solidFill>
              </a:rPr>
              <a:pPr/>
              <a:t>6</a:t>
            </a:fld>
            <a:endParaRPr lang="ja-JP" altLang="en-US" sz="1800" b="1" dirty="0">
              <a:solidFill>
                <a:schemeClr val="tx1"/>
              </a:solidFill>
            </a:endParaRPr>
          </a:p>
        </p:txBody>
      </p:sp>
      <p:sp>
        <p:nvSpPr>
          <p:cNvPr id="6" name="テキスト ボックス 5">
            <a:extLst>
              <a:ext uri="{FF2B5EF4-FFF2-40B4-BE49-F238E27FC236}">
                <a16:creationId xmlns:a16="http://schemas.microsoft.com/office/drawing/2014/main" id="{16EAAF38-5D37-9C49-3F93-A22779DEB344}"/>
              </a:ext>
            </a:extLst>
          </p:cNvPr>
          <p:cNvSpPr txBox="1"/>
          <p:nvPr/>
        </p:nvSpPr>
        <p:spPr>
          <a:xfrm>
            <a:off x="3201650" y="4599920"/>
            <a:ext cx="6093500" cy="707886"/>
          </a:xfrm>
          <a:prstGeom prst="rect">
            <a:avLst/>
          </a:prstGeom>
          <a:noFill/>
        </p:spPr>
        <p:txBody>
          <a:bodyPr wrap="square">
            <a:spAutoFit/>
          </a:bodyPr>
          <a:lstStyle/>
          <a:p>
            <a:pPr algn="ctr"/>
            <a:r>
              <a:rPr lang="en-US" altLang="ja-JP" sz="4000" dirty="0"/>
              <a:t>15sec</a:t>
            </a:r>
            <a:endParaRPr lang="ja-JP" altLang="en-US" sz="4000" dirty="0"/>
          </a:p>
        </p:txBody>
      </p:sp>
      <p:sp>
        <p:nvSpPr>
          <p:cNvPr id="7" name="テキスト ボックス 6">
            <a:extLst>
              <a:ext uri="{FF2B5EF4-FFF2-40B4-BE49-F238E27FC236}">
                <a16:creationId xmlns:a16="http://schemas.microsoft.com/office/drawing/2014/main" id="{9F246C2B-18DB-431C-367E-3483B9019535}"/>
              </a:ext>
            </a:extLst>
          </p:cNvPr>
          <p:cNvSpPr txBox="1"/>
          <p:nvPr/>
        </p:nvSpPr>
        <p:spPr>
          <a:xfrm>
            <a:off x="593361" y="960992"/>
            <a:ext cx="11398769" cy="1323439"/>
          </a:xfrm>
          <a:prstGeom prst="rect">
            <a:avLst/>
          </a:prstGeom>
          <a:noFill/>
        </p:spPr>
        <p:txBody>
          <a:bodyPr wrap="square">
            <a:spAutoFit/>
          </a:bodyPr>
          <a:lstStyle/>
          <a:p>
            <a:pPr algn="ctr"/>
            <a:r>
              <a:rPr lang="ja-JP" altLang="en-US" sz="4000"/>
              <a:t>「副首都ビジョン」</a:t>
            </a:r>
            <a:r>
              <a:rPr lang="en-US" altLang="ja-JP" sz="4000"/>
              <a:t>PR</a:t>
            </a:r>
            <a:r>
              <a:rPr lang="ja-JP" altLang="en-US" sz="4000"/>
              <a:t>動画 </a:t>
            </a:r>
            <a:endParaRPr lang="en-US" altLang="ja-JP" sz="4000"/>
          </a:p>
          <a:p>
            <a:pPr algn="ctr"/>
            <a:r>
              <a:rPr lang="en-US" altLang="ja-JP" sz="4000"/>
              <a:t>【</a:t>
            </a:r>
            <a:r>
              <a:rPr lang="ja-JP" altLang="en-US" sz="4000"/>
              <a:t>便利で安全な大阪篇</a:t>
            </a:r>
            <a:r>
              <a:rPr lang="en-US" altLang="ja-JP" sz="4000"/>
              <a:t>】</a:t>
            </a:r>
            <a:endParaRPr lang="en-US" altLang="ja-JP" sz="4000" dirty="0"/>
          </a:p>
        </p:txBody>
      </p:sp>
    </p:spTree>
    <p:extLst>
      <p:ext uri="{BB962C8B-B14F-4D97-AF65-F5344CB8AC3E}">
        <p14:creationId xmlns:p14="http://schemas.microsoft.com/office/powerpoint/2010/main" val="379831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87650E71-E700-41BA-B88E-0183FF1BC140}"/>
              </a:ext>
            </a:extLst>
          </p:cNvPr>
          <p:cNvSpPr/>
          <p:nvPr/>
        </p:nvSpPr>
        <p:spPr>
          <a:xfrm>
            <a:off x="0" y="0"/>
            <a:ext cx="12192000" cy="1713390"/>
          </a:xfrm>
          <a:prstGeom prst="rect">
            <a:avLst/>
          </a:prstGeom>
          <a:solidFill>
            <a:schemeClr val="accent4">
              <a:lumMod val="60000"/>
              <a:lumOff val="40000"/>
            </a:schemeClr>
          </a:solidFill>
          <a:ln w="38100">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7" name="正方形/長方形 6">
            <a:extLst>
              <a:ext uri="{FF2B5EF4-FFF2-40B4-BE49-F238E27FC236}">
                <a16:creationId xmlns:a16="http://schemas.microsoft.com/office/drawing/2014/main" id="{155C8AF0-E7DF-49CD-9773-B80EA0FF1092}"/>
              </a:ext>
            </a:extLst>
          </p:cNvPr>
          <p:cNvSpPr/>
          <p:nvPr/>
        </p:nvSpPr>
        <p:spPr>
          <a:xfrm>
            <a:off x="0" y="5227463"/>
            <a:ext cx="12192000" cy="1713390"/>
          </a:xfrm>
          <a:prstGeom prst="rect">
            <a:avLst/>
          </a:prstGeom>
          <a:solidFill>
            <a:schemeClr val="accent4">
              <a:lumMod val="60000"/>
              <a:lumOff val="40000"/>
            </a:schemeClr>
          </a:solidFill>
          <a:ln w="38100">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5" name="テキスト ボックス 4"/>
          <p:cNvSpPr txBox="1"/>
          <p:nvPr/>
        </p:nvSpPr>
        <p:spPr>
          <a:xfrm>
            <a:off x="416878" y="2925130"/>
            <a:ext cx="11358245" cy="769441"/>
          </a:xfrm>
          <a:prstGeom prst="rect">
            <a:avLst/>
          </a:prstGeom>
          <a:noFill/>
        </p:spPr>
        <p:txBody>
          <a:bodyPr wrap="square" rtlCol="0">
            <a:spAutoFit/>
          </a:bodyPr>
          <a:lstStyle/>
          <a:p>
            <a:pPr lvl="3">
              <a:spcBef>
                <a:spcPts val="600"/>
              </a:spcBef>
            </a:pPr>
            <a:r>
              <a:rPr lang="ja-JP" altLang="en-US" sz="4400" b="1" dirty="0">
                <a:ln w="25400">
                  <a:noFill/>
                </a:ln>
                <a:latin typeface="Meiryo UI" panose="020B0604030504040204" pitchFamily="50" charset="-128"/>
                <a:ea typeface="Meiryo UI" panose="020B0604030504040204" pitchFamily="50" charset="-128"/>
              </a:rPr>
              <a:t>２．本社機能のバックアップの必要性</a:t>
            </a:r>
            <a:endParaRPr lang="en-US" altLang="ja-JP" sz="4400" b="1" dirty="0">
              <a:ln w="25400">
                <a:noFill/>
              </a:ln>
              <a:latin typeface="Meiryo UI" panose="020B0604030504040204" pitchFamily="50" charset="-128"/>
              <a:ea typeface="Meiryo UI" panose="020B0604030504040204" pitchFamily="50" charset="-128"/>
            </a:endParaRPr>
          </a:p>
        </p:txBody>
      </p:sp>
      <p:pic>
        <p:nvPicPr>
          <p:cNvPr id="2" name="図 1">
            <a:extLst>
              <a:ext uri="{FF2B5EF4-FFF2-40B4-BE49-F238E27FC236}">
                <a16:creationId xmlns:a16="http://schemas.microsoft.com/office/drawing/2014/main" id="{4CB65FDD-D973-5D57-CC68-12F6DFBA1F04}"/>
              </a:ext>
            </a:extLst>
          </p:cNvPr>
          <p:cNvPicPr>
            <a:picLocks noChangeAspect="1"/>
          </p:cNvPicPr>
          <p:nvPr/>
        </p:nvPicPr>
        <p:blipFill>
          <a:blip r:embed="rId3"/>
          <a:stretch>
            <a:fillRect/>
          </a:stretch>
        </p:blipFill>
        <p:spPr>
          <a:xfrm>
            <a:off x="10015469" y="3895275"/>
            <a:ext cx="2176531" cy="1249335"/>
          </a:xfrm>
          <a:prstGeom prst="rect">
            <a:avLst/>
          </a:prstGeom>
        </p:spPr>
      </p:pic>
      <p:sp>
        <p:nvSpPr>
          <p:cNvPr id="3" name="スライド番号プレースホルダー 2">
            <a:extLst>
              <a:ext uri="{FF2B5EF4-FFF2-40B4-BE49-F238E27FC236}">
                <a16:creationId xmlns:a16="http://schemas.microsoft.com/office/drawing/2014/main" id="{3BB0CF4D-166F-67CF-3244-158F351B482A}"/>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7</a:t>
            </a:fld>
            <a:endParaRPr kumimoji="1" lang="ja-JP" altLang="en-US" sz="1800" b="1" dirty="0">
              <a:solidFill>
                <a:schemeClr val="tx1"/>
              </a:solidFill>
            </a:endParaRPr>
          </a:p>
        </p:txBody>
      </p:sp>
    </p:spTree>
    <p:extLst>
      <p:ext uri="{BB962C8B-B14F-4D97-AF65-F5344CB8AC3E}">
        <p14:creationId xmlns:p14="http://schemas.microsoft.com/office/powerpoint/2010/main" val="215903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a:extLst>
              <a:ext uri="{FF2B5EF4-FFF2-40B4-BE49-F238E27FC236}">
                <a16:creationId xmlns:a16="http://schemas.microsoft.com/office/drawing/2014/main" id="{33134260-2C41-DC53-8F55-F7D569C295B5}"/>
              </a:ext>
            </a:extLst>
          </p:cNvPr>
          <p:cNvGrpSpPr/>
          <p:nvPr/>
        </p:nvGrpSpPr>
        <p:grpSpPr>
          <a:xfrm>
            <a:off x="4367968" y="2073999"/>
            <a:ext cx="3732103" cy="2553846"/>
            <a:chOff x="-1387550" y="2259923"/>
            <a:chExt cx="3714543" cy="3918940"/>
          </a:xfrm>
        </p:grpSpPr>
        <p:pic>
          <p:nvPicPr>
            <p:cNvPr id="8" name="図 7">
              <a:extLst>
                <a:ext uri="{FF2B5EF4-FFF2-40B4-BE49-F238E27FC236}">
                  <a16:creationId xmlns:a16="http://schemas.microsoft.com/office/drawing/2014/main" id="{BF9B595E-438D-AC9B-A624-3EAC501532F0}"/>
                </a:ext>
              </a:extLst>
            </p:cNvPr>
            <p:cNvPicPr>
              <a:picLocks noChangeAspect="1"/>
            </p:cNvPicPr>
            <p:nvPr/>
          </p:nvPicPr>
          <p:blipFill rotWithShape="1">
            <a:blip r:embed="rId3"/>
            <a:srcRect r="33544"/>
            <a:stretch/>
          </p:blipFill>
          <p:spPr>
            <a:xfrm>
              <a:off x="-1387550" y="2259923"/>
              <a:ext cx="3074914" cy="3918940"/>
            </a:xfrm>
            <a:prstGeom prst="rect">
              <a:avLst/>
            </a:prstGeom>
          </p:spPr>
        </p:pic>
        <p:pic>
          <p:nvPicPr>
            <p:cNvPr id="9" name="図 8">
              <a:extLst>
                <a:ext uri="{FF2B5EF4-FFF2-40B4-BE49-F238E27FC236}">
                  <a16:creationId xmlns:a16="http://schemas.microsoft.com/office/drawing/2014/main" id="{AE1E31D7-5A8C-D91F-8751-0723E2C39D6B}"/>
                </a:ext>
              </a:extLst>
            </p:cNvPr>
            <p:cNvPicPr>
              <a:picLocks noChangeAspect="1"/>
            </p:cNvPicPr>
            <p:nvPr/>
          </p:nvPicPr>
          <p:blipFill rotWithShape="1">
            <a:blip r:embed="rId3"/>
            <a:srcRect l="86176"/>
            <a:stretch/>
          </p:blipFill>
          <p:spPr>
            <a:xfrm>
              <a:off x="1687364" y="2259923"/>
              <a:ext cx="639629" cy="3918939"/>
            </a:xfrm>
            <a:prstGeom prst="rect">
              <a:avLst/>
            </a:prstGeom>
          </p:spPr>
        </p:pic>
      </p:grpSp>
      <p:sp>
        <p:nvSpPr>
          <p:cNvPr id="17" name="テキスト ボックス 16">
            <a:extLst>
              <a:ext uri="{FF2B5EF4-FFF2-40B4-BE49-F238E27FC236}">
                <a16:creationId xmlns:a16="http://schemas.microsoft.com/office/drawing/2014/main" id="{857D83EC-B289-3400-7514-75BA0B8CA942}"/>
              </a:ext>
            </a:extLst>
          </p:cNvPr>
          <p:cNvSpPr txBox="1"/>
          <p:nvPr/>
        </p:nvSpPr>
        <p:spPr>
          <a:xfrm>
            <a:off x="10446237" y="2866916"/>
            <a:ext cx="1919217" cy="276999"/>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出典：経済産業省</a:t>
            </a:r>
            <a:r>
              <a:rPr lang="en-US" altLang="ja-JP" sz="1200" dirty="0">
                <a:latin typeface="Meiryo UI" panose="020B0604030504040204" pitchFamily="50" charset="-128"/>
                <a:ea typeface="Meiryo UI" panose="020B0604030504040204" pitchFamily="50" charset="-128"/>
              </a:rPr>
              <a:t>HP</a:t>
            </a:r>
            <a:endParaRPr kumimoji="1" lang="ja-JP" altLang="en-US" sz="1200"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B0691A04-AC4F-5702-C661-2D0A306A64BE}"/>
              </a:ext>
            </a:extLst>
          </p:cNvPr>
          <p:cNvSpPr txBox="1"/>
          <p:nvPr/>
        </p:nvSpPr>
        <p:spPr>
          <a:xfrm>
            <a:off x="4367968" y="4590462"/>
            <a:ext cx="2986018" cy="276999"/>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出典：気象庁報道発表資料</a:t>
            </a:r>
            <a:endParaRPr kumimoji="1" lang="ja-JP" altLang="en-US" sz="1200" dirty="0">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0375226B-F307-C985-E9D2-57744846F416}"/>
              </a:ext>
            </a:extLst>
          </p:cNvPr>
          <p:cNvSpPr txBox="1"/>
          <p:nvPr/>
        </p:nvSpPr>
        <p:spPr>
          <a:xfrm>
            <a:off x="4045977" y="1795972"/>
            <a:ext cx="3808269" cy="307777"/>
          </a:xfrm>
          <a:prstGeom prst="rect">
            <a:avLst/>
          </a:prstGeom>
          <a:noFill/>
          <a:ln w="31750">
            <a:noFill/>
            <a:prstDash val="sysDash"/>
          </a:ln>
        </p:spPr>
        <p:txBody>
          <a:bodyPr wrap="square" rtlCol="0">
            <a:spAutoFit/>
          </a:bodyPr>
          <a:lstStyle/>
          <a:p>
            <a:pPr algn="ctr"/>
            <a:r>
              <a:rPr lang="ja-JP" altLang="en-US" sz="1400" dirty="0">
                <a:latin typeface="Meiryo UI" panose="020B0604030504040204" pitchFamily="50" charset="-128"/>
                <a:ea typeface="Meiryo UI" panose="020B0604030504040204" pitchFamily="50" charset="-128"/>
              </a:rPr>
              <a:t>宮城県と福島県で震度６強</a:t>
            </a:r>
            <a:r>
              <a:rPr kumimoji="1" lang="ja-JP" altLang="en-US" sz="1400" dirty="0">
                <a:latin typeface="Meiryo UI" panose="020B0604030504040204" pitchFamily="50" charset="-128"/>
                <a:ea typeface="Meiryo UI" panose="020B0604030504040204" pitchFamily="50" charset="-128"/>
              </a:rPr>
              <a:t>の地震が発生</a:t>
            </a:r>
          </a:p>
        </p:txBody>
      </p:sp>
      <p:sp>
        <p:nvSpPr>
          <p:cNvPr id="5" name="テキスト ボックス 4">
            <a:extLst>
              <a:ext uri="{FF2B5EF4-FFF2-40B4-BE49-F238E27FC236}">
                <a16:creationId xmlns:a16="http://schemas.microsoft.com/office/drawing/2014/main" id="{10BDF50E-F3CE-EB85-F402-FA61AE9D5A6E}"/>
              </a:ext>
            </a:extLst>
          </p:cNvPr>
          <p:cNvSpPr txBox="1"/>
          <p:nvPr/>
        </p:nvSpPr>
        <p:spPr>
          <a:xfrm>
            <a:off x="375682" y="1795972"/>
            <a:ext cx="4376078" cy="307777"/>
          </a:xfrm>
          <a:prstGeom prst="rect">
            <a:avLst/>
          </a:prstGeom>
          <a:noFill/>
          <a:ln w="31750">
            <a:noFill/>
            <a:prstDash val="sysDash"/>
          </a:ln>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過去</a:t>
            </a:r>
            <a:r>
              <a:rPr kumimoji="1" lang="en-US" altLang="ja-JP" sz="1400" dirty="0">
                <a:latin typeface="Meiryo UI" panose="020B0604030504040204" pitchFamily="50" charset="-128"/>
                <a:ea typeface="Meiryo UI" panose="020B0604030504040204" pitchFamily="50" charset="-128"/>
              </a:rPr>
              <a:t>100</a:t>
            </a:r>
            <a:r>
              <a:rPr kumimoji="1" lang="ja-JP" altLang="en-US" sz="1400" dirty="0">
                <a:latin typeface="Meiryo UI" panose="020B0604030504040204" pitchFamily="50" charset="-128"/>
                <a:ea typeface="Meiryo UI" panose="020B0604030504040204" pitchFamily="50" charset="-128"/>
              </a:rPr>
              <a:t>年日本の各地域で震度</a:t>
            </a:r>
            <a:r>
              <a:rPr kumimoji="1" lang="en-US" altLang="ja-JP" sz="1400" dirty="0">
                <a:latin typeface="Meiryo UI" panose="020B0604030504040204" pitchFamily="50" charset="-128"/>
                <a:ea typeface="Meiryo UI" panose="020B0604030504040204" pitchFamily="50" charset="-128"/>
              </a:rPr>
              <a:t>6</a:t>
            </a:r>
            <a:r>
              <a:rPr kumimoji="1" lang="ja-JP" altLang="en-US" sz="1400" dirty="0">
                <a:latin typeface="Meiryo UI" panose="020B0604030504040204" pitchFamily="50" charset="-128"/>
                <a:ea typeface="Meiryo UI" panose="020B0604030504040204" pitchFamily="50" charset="-128"/>
              </a:rPr>
              <a:t>弱以上が発生</a:t>
            </a:r>
          </a:p>
        </p:txBody>
      </p:sp>
      <p:sp>
        <p:nvSpPr>
          <p:cNvPr id="14" name="テキスト ボックス 13">
            <a:extLst>
              <a:ext uri="{FF2B5EF4-FFF2-40B4-BE49-F238E27FC236}">
                <a16:creationId xmlns:a16="http://schemas.microsoft.com/office/drawing/2014/main" id="{0D297FED-A6BE-2719-A99B-502410CFBBEE}"/>
              </a:ext>
            </a:extLst>
          </p:cNvPr>
          <p:cNvSpPr txBox="1"/>
          <p:nvPr/>
        </p:nvSpPr>
        <p:spPr>
          <a:xfrm>
            <a:off x="375682" y="4579442"/>
            <a:ext cx="4054094" cy="276999"/>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出典：気象庁震度データベース検索　震度６弱以上で検索</a:t>
            </a:r>
            <a:endParaRPr kumimoji="1" lang="ja-JP" altLang="en-US" sz="1200" dirty="0">
              <a:latin typeface="Meiryo UI" panose="020B0604030504040204" pitchFamily="50" charset="-128"/>
              <a:ea typeface="Meiryo UI" panose="020B0604030504040204" pitchFamily="50" charset="-128"/>
            </a:endParaRPr>
          </a:p>
        </p:txBody>
      </p:sp>
      <p:sp>
        <p:nvSpPr>
          <p:cNvPr id="2" name="四角形: 角を丸くする 1">
            <a:extLst>
              <a:ext uri="{FF2B5EF4-FFF2-40B4-BE49-F238E27FC236}">
                <a16:creationId xmlns:a16="http://schemas.microsoft.com/office/drawing/2014/main" id="{15ECE4AD-8CEC-C997-2D21-597090399764}"/>
              </a:ext>
            </a:extLst>
          </p:cNvPr>
          <p:cNvSpPr/>
          <p:nvPr/>
        </p:nvSpPr>
        <p:spPr>
          <a:xfrm>
            <a:off x="190103" y="100848"/>
            <a:ext cx="11811793" cy="573709"/>
          </a:xfrm>
          <a:prstGeom prst="roundRect">
            <a:avLst>
              <a:gd name="adj" fmla="val 1425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28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j-cs"/>
              </a:rPr>
              <a:t>◆災害リスクの高い国・日本</a:t>
            </a:r>
            <a:endParaRPr lang="en-US" altLang="ja-JP" sz="2800" b="1" dirty="0">
              <a:solidFill>
                <a:schemeClr val="tx1"/>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95C273AC-69BF-D93E-6EAC-9CD13B836105}"/>
              </a:ext>
            </a:extLst>
          </p:cNvPr>
          <p:cNvSpPr txBox="1"/>
          <p:nvPr/>
        </p:nvSpPr>
        <p:spPr>
          <a:xfrm>
            <a:off x="316729" y="771044"/>
            <a:ext cx="11558542" cy="945175"/>
          </a:xfrm>
          <a:prstGeom prst="rect">
            <a:avLst/>
          </a:prstGeom>
          <a:solidFill>
            <a:schemeClr val="bg1">
              <a:lumMod val="95000"/>
            </a:schemeClr>
          </a:solidFill>
          <a:ln w="31750">
            <a:solidFill>
              <a:schemeClr val="tx1"/>
            </a:solidFill>
            <a:prstDash val="sysDash"/>
          </a:ln>
        </p:spPr>
        <p:txBody>
          <a:bodyPr wrap="square" rtlCol="0">
            <a:noAutofit/>
          </a:bodyPr>
          <a:lstStyle/>
          <a:p>
            <a:pPr marL="285750" indent="-285750">
              <a:buFont typeface="Wingdings" panose="05000000000000000000" pitchFamily="2" charset="2"/>
              <a:buChar char="l"/>
            </a:pPr>
            <a:r>
              <a:rPr lang="ja-JP" altLang="en-US" dirty="0">
                <a:latin typeface="Meiryo UI" panose="020B0604030504040204" pitchFamily="50" charset="-128"/>
                <a:ea typeface="Meiryo UI" panose="020B0604030504040204" pitchFamily="50" charset="-128"/>
              </a:rPr>
              <a:t>過去</a:t>
            </a:r>
            <a:r>
              <a:rPr lang="en-US" altLang="ja-JP" dirty="0">
                <a:latin typeface="Meiryo UI" panose="020B0604030504040204" pitchFamily="50" charset="-128"/>
                <a:ea typeface="Meiryo UI" panose="020B0604030504040204" pitchFamily="50" charset="-128"/>
              </a:rPr>
              <a:t>100</a:t>
            </a:r>
            <a:r>
              <a:rPr lang="ja-JP" altLang="en-US" dirty="0">
                <a:latin typeface="Meiryo UI" panose="020B0604030504040204" pitchFamily="50" charset="-128"/>
                <a:ea typeface="Meiryo UI" panose="020B0604030504040204" pitchFamily="50" charset="-128"/>
              </a:rPr>
              <a:t>年で見ても、日本の各地で大規模地震が発生しています。</a:t>
            </a:r>
          </a:p>
          <a:p>
            <a:pPr marL="285750" indent="-285750">
              <a:buFont typeface="Wingdings" panose="05000000000000000000" pitchFamily="2" charset="2"/>
              <a:buChar char="l"/>
            </a:pPr>
            <a:r>
              <a:rPr lang="en-US" altLang="ja-JP" dirty="0">
                <a:latin typeface="Meiryo UI" panose="020B0604030504040204" pitchFamily="50" charset="-128"/>
                <a:ea typeface="Meiryo UI" panose="020B0604030504040204" pitchFamily="50" charset="-128"/>
              </a:rPr>
              <a:t>2022</a:t>
            </a:r>
            <a:r>
              <a:rPr lang="ja-JP" altLang="en-US" dirty="0">
                <a:latin typeface="Meiryo UI" panose="020B0604030504040204" pitchFamily="50" charset="-128"/>
                <a:ea typeface="Meiryo UI" panose="020B0604030504040204" pitchFamily="50" charset="-128"/>
              </a:rPr>
              <a:t>年</a:t>
            </a:r>
            <a:r>
              <a:rPr lang="en-US" altLang="ja-JP" dirty="0">
                <a:latin typeface="Meiryo UI" panose="020B0604030504040204" pitchFamily="50" charset="-128"/>
                <a:ea typeface="Meiryo UI" panose="020B0604030504040204" pitchFamily="50" charset="-128"/>
              </a:rPr>
              <a:t>3</a:t>
            </a:r>
            <a:r>
              <a:rPr lang="ja-JP" altLang="en-US" dirty="0">
                <a:latin typeface="Meiryo UI" panose="020B0604030504040204" pitchFamily="50" charset="-128"/>
                <a:ea typeface="Meiryo UI" panose="020B0604030504040204" pitchFamily="50" charset="-128"/>
              </a:rPr>
              <a:t>月</a:t>
            </a:r>
            <a:r>
              <a:rPr lang="en-US" altLang="ja-JP" dirty="0">
                <a:latin typeface="Meiryo UI" panose="020B0604030504040204" pitchFamily="50" charset="-128"/>
                <a:ea typeface="Meiryo UI" panose="020B0604030504040204" pitchFamily="50" charset="-128"/>
              </a:rPr>
              <a:t>16</a:t>
            </a:r>
            <a:r>
              <a:rPr lang="ja-JP" altLang="en-US" dirty="0">
                <a:latin typeface="Meiryo UI" panose="020B0604030504040204" pitchFamily="50" charset="-128"/>
                <a:ea typeface="Meiryo UI" panose="020B0604030504040204" pitchFamily="50" charset="-128"/>
              </a:rPr>
              <a:t>日の福島県沖の地震では、東京電力管内で一時、</a:t>
            </a:r>
            <a:r>
              <a:rPr lang="en-US" altLang="ja-JP" dirty="0">
                <a:latin typeface="Meiryo UI" panose="020B0604030504040204" pitchFamily="50" charset="-128"/>
                <a:ea typeface="Meiryo UI" panose="020B0604030504040204" pitchFamily="50" charset="-128"/>
              </a:rPr>
              <a:t>210</a:t>
            </a:r>
            <a:r>
              <a:rPr lang="ja-JP" altLang="en-US" dirty="0">
                <a:latin typeface="Meiryo UI" panose="020B0604030504040204" pitchFamily="50" charset="-128"/>
                <a:ea typeface="Meiryo UI" panose="020B0604030504040204" pitchFamily="50" charset="-128"/>
              </a:rPr>
              <a:t>万戸あまりの大規模な停電が発生しました。東北、東京エリアの火力発電所が一部停止したことにより、電力供給量が減少し、「需給ひっ迫警報」が発出されました。</a:t>
            </a:r>
            <a:endParaRPr lang="en-US" altLang="ja-JP" dirty="0">
              <a:latin typeface="Meiryo UI" panose="020B0604030504040204" pitchFamily="50" charset="-128"/>
              <a:ea typeface="Meiryo UI" panose="020B0604030504040204" pitchFamily="50" charset="-128"/>
            </a:endParaRPr>
          </a:p>
        </p:txBody>
      </p:sp>
      <p:pic>
        <p:nvPicPr>
          <p:cNvPr id="19" name="図 18">
            <a:extLst>
              <a:ext uri="{FF2B5EF4-FFF2-40B4-BE49-F238E27FC236}">
                <a16:creationId xmlns:a16="http://schemas.microsoft.com/office/drawing/2014/main" id="{A2AA20B0-955C-7534-F7AD-F18905A6DD47}"/>
              </a:ext>
            </a:extLst>
          </p:cNvPr>
          <p:cNvPicPr>
            <a:picLocks noChangeAspect="1"/>
          </p:cNvPicPr>
          <p:nvPr/>
        </p:nvPicPr>
        <p:blipFill>
          <a:blip r:embed="rId4"/>
          <a:srcRect l="1559" t="9556" r="34145" b="5272"/>
          <a:stretch>
            <a:fillRect/>
          </a:stretch>
        </p:blipFill>
        <p:spPr>
          <a:xfrm>
            <a:off x="375682" y="2134526"/>
            <a:ext cx="3846816" cy="2441245"/>
          </a:xfrm>
          <a:prstGeom prst="rect">
            <a:avLst/>
          </a:prstGeom>
        </p:spPr>
      </p:pic>
      <p:pic>
        <p:nvPicPr>
          <p:cNvPr id="20" name="図 19">
            <a:extLst>
              <a:ext uri="{FF2B5EF4-FFF2-40B4-BE49-F238E27FC236}">
                <a16:creationId xmlns:a16="http://schemas.microsoft.com/office/drawing/2014/main" id="{AD080252-FF49-D9BD-F4A0-24EFFC54FDE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29010" y="4914487"/>
            <a:ext cx="3095086" cy="1596637"/>
          </a:xfrm>
          <a:prstGeom prst="rect">
            <a:avLst/>
          </a:prstGeom>
        </p:spPr>
      </p:pic>
      <p:sp>
        <p:nvSpPr>
          <p:cNvPr id="22" name="角丸四角形 10">
            <a:extLst>
              <a:ext uri="{FF2B5EF4-FFF2-40B4-BE49-F238E27FC236}">
                <a16:creationId xmlns:a16="http://schemas.microsoft.com/office/drawing/2014/main" id="{EDF91342-34C9-636D-8EA1-B8DDC3359F58}"/>
              </a:ext>
            </a:extLst>
          </p:cNvPr>
          <p:cNvSpPr/>
          <p:nvPr/>
        </p:nvSpPr>
        <p:spPr>
          <a:xfrm>
            <a:off x="419859" y="5825265"/>
            <a:ext cx="2513388" cy="604023"/>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角丸四角形 15">
            <a:extLst>
              <a:ext uri="{FF2B5EF4-FFF2-40B4-BE49-F238E27FC236}">
                <a16:creationId xmlns:a16="http://schemas.microsoft.com/office/drawing/2014/main" id="{A519E79E-7275-C9A6-8CFC-6C940112BE4A}"/>
              </a:ext>
            </a:extLst>
          </p:cNvPr>
          <p:cNvSpPr/>
          <p:nvPr/>
        </p:nvSpPr>
        <p:spPr>
          <a:xfrm>
            <a:off x="3011084" y="5039736"/>
            <a:ext cx="3981387" cy="40939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latin typeface="Meiryo UI" panose="020B0604030504040204" pitchFamily="50" charset="-128"/>
                <a:ea typeface="Meiryo UI" panose="020B0604030504040204" pitchFamily="50" charset="-128"/>
              </a:rPr>
              <a:t>あらゆるリスクへの備えが必要</a:t>
            </a:r>
          </a:p>
        </p:txBody>
      </p:sp>
      <p:pic>
        <p:nvPicPr>
          <p:cNvPr id="25" name="図 24">
            <a:extLst>
              <a:ext uri="{FF2B5EF4-FFF2-40B4-BE49-F238E27FC236}">
                <a16:creationId xmlns:a16="http://schemas.microsoft.com/office/drawing/2014/main" id="{019D1874-6684-74CB-8435-935FBE56679B}"/>
              </a:ext>
            </a:extLst>
          </p:cNvPr>
          <p:cNvPicPr>
            <a:picLocks noChangeAspect="1"/>
          </p:cNvPicPr>
          <p:nvPr/>
        </p:nvPicPr>
        <p:blipFill>
          <a:blip r:embed="rId6"/>
          <a:stretch>
            <a:fillRect/>
          </a:stretch>
        </p:blipFill>
        <p:spPr>
          <a:xfrm>
            <a:off x="8100071" y="1898446"/>
            <a:ext cx="3883312" cy="993833"/>
          </a:xfrm>
          <a:prstGeom prst="rect">
            <a:avLst/>
          </a:prstGeom>
        </p:spPr>
      </p:pic>
      <p:sp>
        <p:nvSpPr>
          <p:cNvPr id="27" name="テキスト ボックス 26">
            <a:extLst>
              <a:ext uri="{FF2B5EF4-FFF2-40B4-BE49-F238E27FC236}">
                <a16:creationId xmlns:a16="http://schemas.microsoft.com/office/drawing/2014/main" id="{5D428B91-6B64-C1A1-3BF4-954DF10B1CAB}"/>
              </a:ext>
            </a:extLst>
          </p:cNvPr>
          <p:cNvSpPr txBox="1"/>
          <p:nvPr/>
        </p:nvSpPr>
        <p:spPr>
          <a:xfrm>
            <a:off x="3011084" y="5448869"/>
            <a:ext cx="5114280" cy="1323439"/>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日本は、地理的・自然的特性から様々な災害が多発する国であり、</a:t>
            </a:r>
            <a:r>
              <a:rPr lang="ja-JP" altLang="en-US" sz="1600" b="1" dirty="0">
                <a:solidFill>
                  <a:srgbClr val="FF0000"/>
                </a:solidFill>
                <a:latin typeface="Meiryo UI" panose="020B0604030504040204" pitchFamily="50" charset="-128"/>
                <a:ea typeface="Meiryo UI" panose="020B0604030504040204" pitchFamily="50" charset="-128"/>
              </a:rPr>
              <a:t>首都圏でも大規模な地震発生のリスクが高まっています</a:t>
            </a:r>
            <a:r>
              <a:rPr lang="ja-JP" altLang="en-US" sz="1600" dirty="0">
                <a:latin typeface="Meiryo UI" panose="020B0604030504040204" pitchFamily="50" charset="-128"/>
                <a:ea typeface="Meiryo UI" panose="020B0604030504040204" pitchFamily="50" charset="-128"/>
              </a:rPr>
              <a:t>。</a:t>
            </a:r>
            <a:endParaRPr kumimoji="1"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また、企業の事業継続を脅かすリスクは、水害などの地震以外の自然災害、さらには、感染症、テロ等も考えられます。</a:t>
            </a:r>
            <a:endParaRPr kumimoji="1" lang="ja-JP" altLang="en-US" sz="1600" dirty="0">
              <a:latin typeface="Meiryo UI" panose="020B0604030504040204" pitchFamily="50" charset="-128"/>
              <a:ea typeface="Meiryo UI" panose="020B0604030504040204" pitchFamily="50" charset="-128"/>
            </a:endParaRPr>
          </a:p>
        </p:txBody>
      </p:sp>
      <p:sp>
        <p:nvSpPr>
          <p:cNvPr id="31" name="四角形: 角を丸くする 30">
            <a:extLst>
              <a:ext uri="{FF2B5EF4-FFF2-40B4-BE49-F238E27FC236}">
                <a16:creationId xmlns:a16="http://schemas.microsoft.com/office/drawing/2014/main" id="{571C6FF4-15E0-2DA6-E740-FF73E65CE2CB}"/>
              </a:ext>
            </a:extLst>
          </p:cNvPr>
          <p:cNvSpPr/>
          <p:nvPr/>
        </p:nvSpPr>
        <p:spPr>
          <a:xfrm>
            <a:off x="316729" y="4878482"/>
            <a:ext cx="7808635" cy="1893566"/>
          </a:xfrm>
          <a:prstGeom prst="roundRect">
            <a:avLst>
              <a:gd name="adj" fmla="val 8619"/>
            </a:avLst>
          </a:prstGeom>
          <a:noFill/>
          <a:ln w="28575">
            <a:solidFill>
              <a:srgbClr val="FF7C8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sz="3200" dirty="0">
              <a:solidFill>
                <a:schemeClr val="tx1"/>
              </a:solidFill>
              <a:highlight>
                <a:srgbClr val="FFFF00"/>
              </a:highlight>
            </a:endParaRPr>
          </a:p>
        </p:txBody>
      </p:sp>
      <p:sp>
        <p:nvSpPr>
          <p:cNvPr id="34" name="四角形: 角を丸くする 33">
            <a:extLst>
              <a:ext uri="{FF2B5EF4-FFF2-40B4-BE49-F238E27FC236}">
                <a16:creationId xmlns:a16="http://schemas.microsoft.com/office/drawing/2014/main" id="{1435FB17-E66E-7BA8-5910-35E0EF970D9F}"/>
              </a:ext>
            </a:extLst>
          </p:cNvPr>
          <p:cNvSpPr/>
          <p:nvPr/>
        </p:nvSpPr>
        <p:spPr>
          <a:xfrm>
            <a:off x="8270834" y="3429001"/>
            <a:ext cx="3761870" cy="3000288"/>
          </a:xfrm>
          <a:prstGeom prst="roundRect">
            <a:avLst>
              <a:gd name="adj" fmla="val 9341"/>
            </a:avLst>
          </a:prstGeom>
          <a:solidFill>
            <a:schemeClr val="accent4">
              <a:lumMod val="40000"/>
              <a:lumOff val="6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1600" dirty="0">
              <a:solidFill>
                <a:schemeClr val="tx1"/>
              </a:solidFill>
            </a:endParaRPr>
          </a:p>
        </p:txBody>
      </p:sp>
      <p:sp>
        <p:nvSpPr>
          <p:cNvPr id="35" name="テキスト ボックス 34">
            <a:extLst>
              <a:ext uri="{FF2B5EF4-FFF2-40B4-BE49-F238E27FC236}">
                <a16:creationId xmlns:a16="http://schemas.microsoft.com/office/drawing/2014/main" id="{B5ABB089-6F8A-BC5B-1B9F-75262CD83C3E}"/>
              </a:ext>
            </a:extLst>
          </p:cNvPr>
          <p:cNvSpPr txBox="1"/>
          <p:nvPr/>
        </p:nvSpPr>
        <p:spPr>
          <a:xfrm>
            <a:off x="8313083" y="4056206"/>
            <a:ext cx="3765969" cy="2308324"/>
          </a:xfrm>
          <a:prstGeom prst="rect">
            <a:avLst/>
          </a:prstGeom>
          <a:noFill/>
        </p:spPr>
        <p:txBody>
          <a:bodyPr wrap="square" rtlCol="0">
            <a:spAutoFit/>
          </a:bodyPr>
          <a:lstStyle/>
          <a:p>
            <a:r>
              <a:rPr lang="ja-JP" altLang="en-US" sz="1600" dirty="0"/>
              <a:t>✓令和</a:t>
            </a:r>
            <a:r>
              <a:rPr lang="en-US" altLang="ja-JP" sz="1600" dirty="0"/>
              <a:t>8</a:t>
            </a:r>
            <a:r>
              <a:rPr lang="ja-JP" altLang="en-US" sz="1600" dirty="0"/>
              <a:t>年熊本地震　</a:t>
            </a:r>
            <a:r>
              <a:rPr lang="en-US" altLang="ja-JP" sz="1600" dirty="0"/>
              <a:t>M7.1</a:t>
            </a:r>
            <a:r>
              <a:rPr lang="ja-JP" altLang="en-US" sz="1600" dirty="0"/>
              <a:t>　震度７</a:t>
            </a:r>
            <a:endParaRPr lang="en-US" altLang="ja-JP" sz="1600" dirty="0"/>
          </a:p>
          <a:p>
            <a:pPr algn="r"/>
            <a:r>
              <a:rPr lang="ja-JP" altLang="en-US" sz="1600" dirty="0"/>
              <a:t>（</a:t>
            </a:r>
            <a:r>
              <a:rPr lang="en-US" altLang="ja-JP" sz="1600" dirty="0"/>
              <a:t>R8.7.28</a:t>
            </a:r>
            <a:r>
              <a:rPr lang="ja-JP" altLang="en-US" sz="1600" dirty="0"/>
              <a:t>）</a:t>
            </a:r>
            <a:endParaRPr lang="en-US" altLang="ja-JP" sz="1600" dirty="0"/>
          </a:p>
          <a:p>
            <a:r>
              <a:rPr lang="ja-JP" altLang="en-US" sz="1600" dirty="0"/>
              <a:t>✓台風</a:t>
            </a:r>
            <a:r>
              <a:rPr lang="en-US" altLang="ja-JP" sz="1600" dirty="0"/>
              <a:t>15</a:t>
            </a:r>
            <a:r>
              <a:rPr lang="ja-JP" altLang="en-US" sz="1600" dirty="0"/>
              <a:t>号　茨城県初上陸</a:t>
            </a:r>
            <a:endParaRPr lang="en-US" altLang="ja-JP" sz="1600" dirty="0"/>
          </a:p>
          <a:p>
            <a:pPr algn="r"/>
            <a:r>
              <a:rPr lang="ja-JP" altLang="en-US" sz="1600" dirty="0"/>
              <a:t>（</a:t>
            </a:r>
            <a:r>
              <a:rPr lang="en-US" altLang="ja-JP" sz="1600" dirty="0"/>
              <a:t>R8.8.11</a:t>
            </a:r>
            <a:r>
              <a:rPr lang="ja-JP" altLang="en-US" sz="1600" dirty="0"/>
              <a:t>）</a:t>
            </a:r>
            <a:endParaRPr lang="en-US" altLang="ja-JP" sz="1600" dirty="0"/>
          </a:p>
          <a:p>
            <a:r>
              <a:rPr kumimoji="1" lang="ja-JP" altLang="en-US" sz="1600" dirty="0"/>
              <a:t>✓令和</a:t>
            </a:r>
            <a:r>
              <a:rPr kumimoji="1" lang="en-US" altLang="ja-JP" sz="1600" dirty="0"/>
              <a:t>8</a:t>
            </a:r>
            <a:r>
              <a:rPr kumimoji="1" lang="ja-JP" altLang="en-US" sz="1600" dirty="0"/>
              <a:t>年</a:t>
            </a:r>
            <a:r>
              <a:rPr kumimoji="1" lang="en-US" altLang="ja-JP" sz="1600" dirty="0"/>
              <a:t>8</a:t>
            </a:r>
            <a:r>
              <a:rPr kumimoji="1" lang="ja-JP" altLang="en-US" sz="1600" dirty="0"/>
              <a:t>月千葉豪雨</a:t>
            </a:r>
            <a:endParaRPr kumimoji="1" lang="en-US" altLang="ja-JP" sz="1600" dirty="0"/>
          </a:p>
          <a:p>
            <a:r>
              <a:rPr lang="ja-JP" altLang="en-US" sz="1600" dirty="0"/>
              <a:t>　　　　　　</a:t>
            </a:r>
            <a:r>
              <a:rPr kumimoji="1" lang="ja-JP" altLang="en-US" sz="1600" dirty="0"/>
              <a:t>レベル</a:t>
            </a:r>
            <a:r>
              <a:rPr kumimoji="1" lang="en-US" altLang="ja-JP" sz="1600" dirty="0"/>
              <a:t>5</a:t>
            </a:r>
            <a:r>
              <a:rPr kumimoji="1" lang="ja-JP" altLang="en-US" sz="1600" dirty="0"/>
              <a:t>大雨特別警報</a:t>
            </a:r>
            <a:endParaRPr kumimoji="1" lang="en-US" altLang="ja-JP" sz="1600" dirty="0"/>
          </a:p>
          <a:p>
            <a:pPr algn="r"/>
            <a:r>
              <a:rPr lang="ja-JP" altLang="en-US" sz="1600" dirty="0"/>
              <a:t>（</a:t>
            </a:r>
            <a:r>
              <a:rPr lang="en-US" altLang="ja-JP" sz="1600" dirty="0"/>
              <a:t>R8.813</a:t>
            </a:r>
            <a:r>
              <a:rPr lang="ja-JP" altLang="en-US" sz="1600" dirty="0"/>
              <a:t>）</a:t>
            </a:r>
            <a:endParaRPr kumimoji="1" lang="en-US" altLang="ja-JP" sz="1600" dirty="0"/>
          </a:p>
          <a:p>
            <a:r>
              <a:rPr lang="ja-JP" altLang="en-US" sz="1600" dirty="0"/>
              <a:t>✓関東広域地震　</a:t>
            </a:r>
            <a:r>
              <a:rPr lang="en-US" altLang="ja-JP" sz="1600" dirty="0"/>
              <a:t>M5.9</a:t>
            </a:r>
            <a:r>
              <a:rPr lang="ja-JP" altLang="en-US" sz="1600" dirty="0"/>
              <a:t>　震度</a:t>
            </a:r>
            <a:r>
              <a:rPr lang="en-US" altLang="ja-JP" sz="1600" dirty="0"/>
              <a:t>5</a:t>
            </a:r>
            <a:r>
              <a:rPr lang="ja-JP" altLang="en-US" sz="1600" dirty="0"/>
              <a:t>弱</a:t>
            </a:r>
            <a:endParaRPr lang="en-US" altLang="ja-JP" sz="1600" dirty="0"/>
          </a:p>
          <a:p>
            <a:pPr algn="r"/>
            <a:r>
              <a:rPr kumimoji="1" lang="ja-JP" altLang="en-US" sz="1600" dirty="0"/>
              <a:t>（</a:t>
            </a:r>
            <a:r>
              <a:rPr kumimoji="1" lang="en-US" altLang="ja-JP" sz="1600" dirty="0"/>
              <a:t>R8.8.23</a:t>
            </a:r>
            <a:r>
              <a:rPr kumimoji="1" lang="ja-JP" altLang="en-US" sz="1600" dirty="0"/>
              <a:t>）</a:t>
            </a:r>
            <a:endParaRPr kumimoji="1" lang="en-US" altLang="ja-JP" sz="1600" dirty="0"/>
          </a:p>
        </p:txBody>
      </p:sp>
      <p:sp>
        <p:nvSpPr>
          <p:cNvPr id="36" name="テキスト ボックス 35">
            <a:extLst>
              <a:ext uri="{FF2B5EF4-FFF2-40B4-BE49-F238E27FC236}">
                <a16:creationId xmlns:a16="http://schemas.microsoft.com/office/drawing/2014/main" id="{5A48377C-89E3-7253-A37E-7192EFBF0805}"/>
              </a:ext>
            </a:extLst>
          </p:cNvPr>
          <p:cNvSpPr txBox="1"/>
          <p:nvPr/>
        </p:nvSpPr>
        <p:spPr>
          <a:xfrm>
            <a:off x="8313082" y="3618569"/>
            <a:ext cx="3765969" cy="338554"/>
          </a:xfrm>
          <a:prstGeom prst="rect">
            <a:avLst/>
          </a:prstGeom>
          <a:noFill/>
        </p:spPr>
        <p:txBody>
          <a:bodyPr wrap="square" rtlCol="0">
            <a:spAutoFit/>
          </a:bodyPr>
          <a:lstStyle/>
          <a:p>
            <a:r>
              <a:rPr lang="ja-JP" altLang="en-US" sz="1600" b="1" dirty="0"/>
              <a:t>つい最近でも、、、</a:t>
            </a:r>
            <a:endParaRPr kumimoji="1" lang="ja-JP" altLang="en-US" sz="1600" b="1" dirty="0"/>
          </a:p>
        </p:txBody>
      </p:sp>
      <p:sp>
        <p:nvSpPr>
          <p:cNvPr id="4" name="スライド番号プレースホルダー 3">
            <a:extLst>
              <a:ext uri="{FF2B5EF4-FFF2-40B4-BE49-F238E27FC236}">
                <a16:creationId xmlns:a16="http://schemas.microsoft.com/office/drawing/2014/main" id="{8A839035-7A35-2393-D944-7990A97DA4B3}"/>
              </a:ext>
            </a:extLst>
          </p:cNvPr>
          <p:cNvSpPr>
            <a:spLocks noGrp="1"/>
          </p:cNvSpPr>
          <p:nvPr>
            <p:ph type="sldNum" sz="quarter" idx="12"/>
          </p:nvPr>
        </p:nvSpPr>
        <p:spPr>
          <a:xfrm>
            <a:off x="9258696" y="6406922"/>
            <a:ext cx="2743200" cy="365125"/>
          </a:xfrm>
        </p:spPr>
        <p:txBody>
          <a:bodyPr/>
          <a:lstStyle/>
          <a:p>
            <a:fld id="{217A4DA2-9656-43BE-A27E-82B5D27A5B4E}" type="slidenum">
              <a:rPr kumimoji="1" lang="ja-JP" altLang="en-US" sz="1800" b="1" smtClean="0">
                <a:solidFill>
                  <a:schemeClr val="tx1"/>
                </a:solidFill>
              </a:rPr>
              <a:t>8</a:t>
            </a:fld>
            <a:endParaRPr kumimoji="1" lang="ja-JP" altLang="en-US" sz="1800" b="1" dirty="0">
              <a:solidFill>
                <a:schemeClr val="tx1"/>
              </a:solidFill>
            </a:endParaRPr>
          </a:p>
        </p:txBody>
      </p:sp>
    </p:spTree>
    <p:extLst>
      <p:ext uri="{BB962C8B-B14F-4D97-AF65-F5344CB8AC3E}">
        <p14:creationId xmlns:p14="http://schemas.microsoft.com/office/powerpoint/2010/main" val="1336813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四角形: 角を丸くする 5">
            <a:extLst>
              <a:ext uri="{FF2B5EF4-FFF2-40B4-BE49-F238E27FC236}">
                <a16:creationId xmlns:a16="http://schemas.microsoft.com/office/drawing/2014/main" id="{6C6CADFB-4B9E-2FA5-95A9-549906DA9068}"/>
              </a:ext>
            </a:extLst>
          </p:cNvPr>
          <p:cNvSpPr/>
          <p:nvPr/>
        </p:nvSpPr>
        <p:spPr>
          <a:xfrm>
            <a:off x="190103" y="100848"/>
            <a:ext cx="11811793" cy="573709"/>
          </a:xfrm>
          <a:prstGeom prst="roundRect">
            <a:avLst>
              <a:gd name="adj" fmla="val 1425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28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j-cs"/>
              </a:rPr>
              <a:t>◆</a:t>
            </a:r>
            <a:r>
              <a:rPr kumimoji="1" lang="en-US" altLang="ja-JP" sz="28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j-cs"/>
              </a:rPr>
              <a:t>2022</a:t>
            </a:r>
            <a:r>
              <a:rPr kumimoji="1" lang="ja-JP" altLang="en-US" sz="28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j-cs"/>
              </a:rPr>
              <a:t>年</a:t>
            </a:r>
            <a:r>
              <a:rPr kumimoji="1" lang="en-US" altLang="ja-JP" sz="28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j-cs"/>
              </a:rPr>
              <a:t>5</a:t>
            </a:r>
            <a:r>
              <a:rPr kumimoji="1" lang="ja-JP" altLang="en-US" sz="2800" b="1" i="0" u="none" strike="noStrike" kern="1200" cap="none" spc="0" normalizeH="0" baseline="0" noProof="0" dirty="0">
                <a:ln>
                  <a:noFill/>
                </a:ln>
                <a:solidFill>
                  <a:prstClr val="black">
                    <a:lumMod val="85000"/>
                    <a:lumOff val="15000"/>
                  </a:prstClr>
                </a:solidFill>
                <a:effectLst/>
                <a:uLnTx/>
                <a:uFillTx/>
                <a:latin typeface="Meiryo UI" panose="020B0604030504040204" pitchFamily="50" charset="-128"/>
                <a:ea typeface="Meiryo UI" panose="020B0604030504040204" pitchFamily="50" charset="-128"/>
                <a:cs typeface="+mj-cs"/>
              </a:rPr>
              <a:t>月　東京都が首都直下地震等の被害想定を見直し</a:t>
            </a:r>
            <a:endParaRPr lang="en-US" altLang="ja-JP" sz="2800" b="1" dirty="0">
              <a:solidFill>
                <a:schemeClr val="tx1"/>
              </a:solidFill>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E47E7118-2A75-EAD0-51C2-502917A7633F}"/>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9</a:t>
            </a:fld>
            <a:endParaRPr kumimoji="1" lang="ja-JP" altLang="en-US" sz="1800" b="1" dirty="0">
              <a:solidFill>
                <a:schemeClr val="tx1"/>
              </a:solidFill>
            </a:endParaRPr>
          </a:p>
        </p:txBody>
      </p:sp>
      <p:pic>
        <p:nvPicPr>
          <p:cNvPr id="16" name="図 15">
            <a:extLst>
              <a:ext uri="{FF2B5EF4-FFF2-40B4-BE49-F238E27FC236}">
                <a16:creationId xmlns:a16="http://schemas.microsoft.com/office/drawing/2014/main" id="{78528F3F-5E12-7598-C514-A99B3EA5452B}"/>
              </a:ext>
            </a:extLst>
          </p:cNvPr>
          <p:cNvPicPr>
            <a:picLocks noChangeAspect="1"/>
          </p:cNvPicPr>
          <p:nvPr/>
        </p:nvPicPr>
        <p:blipFill>
          <a:blip r:embed="rId3"/>
          <a:stretch>
            <a:fillRect/>
          </a:stretch>
        </p:blipFill>
        <p:spPr>
          <a:xfrm>
            <a:off x="6543006" y="2214959"/>
            <a:ext cx="4810796" cy="3267531"/>
          </a:xfrm>
          <a:prstGeom prst="rect">
            <a:avLst/>
          </a:prstGeom>
        </p:spPr>
      </p:pic>
      <p:pic>
        <p:nvPicPr>
          <p:cNvPr id="19" name="図 18">
            <a:extLst>
              <a:ext uri="{FF2B5EF4-FFF2-40B4-BE49-F238E27FC236}">
                <a16:creationId xmlns:a16="http://schemas.microsoft.com/office/drawing/2014/main" id="{3C311930-5065-BF27-1366-80A3FDC40059}"/>
              </a:ext>
            </a:extLst>
          </p:cNvPr>
          <p:cNvPicPr>
            <a:picLocks noChangeAspect="1"/>
          </p:cNvPicPr>
          <p:nvPr/>
        </p:nvPicPr>
        <p:blipFill>
          <a:blip r:embed="rId4"/>
          <a:stretch>
            <a:fillRect/>
          </a:stretch>
        </p:blipFill>
        <p:spPr>
          <a:xfrm>
            <a:off x="838200" y="2214959"/>
            <a:ext cx="4810796" cy="3262075"/>
          </a:xfrm>
          <a:prstGeom prst="rect">
            <a:avLst/>
          </a:prstGeom>
        </p:spPr>
      </p:pic>
      <p:sp>
        <p:nvSpPr>
          <p:cNvPr id="23" name="テキスト ボックス 22">
            <a:extLst>
              <a:ext uri="{FF2B5EF4-FFF2-40B4-BE49-F238E27FC236}">
                <a16:creationId xmlns:a16="http://schemas.microsoft.com/office/drawing/2014/main" id="{4434FEA1-14D2-423C-75B1-9A1E772CFB81}"/>
              </a:ext>
            </a:extLst>
          </p:cNvPr>
          <p:cNvSpPr txBox="1"/>
          <p:nvPr/>
        </p:nvSpPr>
        <p:spPr>
          <a:xfrm>
            <a:off x="151038" y="851176"/>
            <a:ext cx="11889921" cy="703270"/>
          </a:xfrm>
          <a:prstGeom prst="rect">
            <a:avLst/>
          </a:prstGeom>
          <a:solidFill>
            <a:schemeClr val="bg1">
              <a:lumMod val="95000"/>
            </a:schemeClr>
          </a:solidFill>
          <a:ln w="31750">
            <a:solidFill>
              <a:schemeClr val="tx1"/>
            </a:solidFill>
            <a:prstDash val="sysDash"/>
          </a:ln>
        </p:spPr>
        <p:txBody>
          <a:bodyPr wrap="square" rtlCol="0">
            <a:noAutofit/>
          </a:bodyPr>
          <a:lstStyle/>
          <a:p>
            <a:r>
              <a:rPr lang="ja-JP" altLang="en-US" dirty="0">
                <a:latin typeface="Meiryo UI" panose="020B0604030504040204" pitchFamily="50" charset="-128"/>
                <a:ea typeface="Meiryo UI" panose="020B0604030504040204" pitchFamily="50" charset="-128"/>
              </a:rPr>
              <a:t>東京の地下は、様々なプレートが沈み込む複雑な構造となっており（左図参照）、首都直下地震は</a:t>
            </a:r>
            <a:r>
              <a:rPr lang="ja-JP" altLang="en-US" b="1" dirty="0">
                <a:solidFill>
                  <a:srgbClr val="FF0000"/>
                </a:solidFill>
                <a:latin typeface="Meiryo UI" panose="020B0604030504040204" pitchFamily="50" charset="-128"/>
                <a:ea typeface="Meiryo UI" panose="020B0604030504040204" pitchFamily="50" charset="-128"/>
              </a:rPr>
              <a:t>都内のどこが震源になってもおかしくありません</a:t>
            </a:r>
            <a:r>
              <a:rPr lang="ja-JP" altLang="en-US" dirty="0">
                <a:latin typeface="Meiryo UI" panose="020B0604030504040204" pitchFamily="50" charset="-128"/>
                <a:ea typeface="Meiryo UI" panose="020B0604030504040204" pitchFamily="50" charset="-128"/>
              </a:rPr>
              <a:t>。被害想定においては、</a:t>
            </a:r>
            <a:r>
              <a:rPr lang="ja-JP" altLang="en-US" b="1" dirty="0">
                <a:solidFill>
                  <a:srgbClr val="FF0000"/>
                </a:solidFill>
                <a:latin typeface="Meiryo UI" panose="020B0604030504040204" pitchFamily="50" charset="-128"/>
                <a:ea typeface="Meiryo UI" panose="020B0604030504040204" pitchFamily="50" charset="-128"/>
              </a:rPr>
              <a:t>「都心南部直下地震」</a:t>
            </a:r>
            <a:r>
              <a:rPr lang="ja-JP" altLang="en-US" dirty="0">
                <a:latin typeface="Meiryo UI" panose="020B0604030504040204" pitchFamily="50" charset="-128"/>
                <a:ea typeface="Meiryo UI" panose="020B0604030504040204" pitchFamily="50" charset="-128"/>
              </a:rPr>
              <a:t>は東京に最も被害を及ぼすとされています（右図参照）。</a:t>
            </a:r>
            <a:endParaRPr lang="en-US" altLang="ja-JP" baseline="30000"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F5B50E8F-EFEA-D62C-3B8E-E7438D70F2B9}"/>
              </a:ext>
            </a:extLst>
          </p:cNvPr>
          <p:cNvSpPr txBox="1"/>
          <p:nvPr/>
        </p:nvSpPr>
        <p:spPr>
          <a:xfrm>
            <a:off x="6543006" y="6233239"/>
            <a:ext cx="3324325" cy="246221"/>
          </a:xfrm>
          <a:prstGeom prst="rect">
            <a:avLst/>
          </a:prstGeom>
          <a:noFill/>
        </p:spPr>
        <p:txBody>
          <a:bodyPr wrap="square" rtlCol="0">
            <a:spAutoFit/>
          </a:bodyPr>
          <a:lstStyle/>
          <a:p>
            <a:r>
              <a:rPr lang="ja-JP" altLang="en-US" sz="1000" dirty="0">
                <a:latin typeface="Meiryo UI" panose="020B0604030504040204" pitchFamily="50" charset="-128"/>
                <a:ea typeface="Meiryo UI" panose="020B0604030504040204" pitchFamily="50" charset="-128"/>
              </a:rPr>
              <a:t>出典：東京都</a:t>
            </a:r>
            <a:r>
              <a:rPr lang="zh-TW" altLang="en-US" sz="1000" dirty="0">
                <a:latin typeface="Meiryo UI" panose="020B0604030504040204" pitchFamily="50" charset="-128"/>
                <a:ea typeface="Meiryo UI" panose="020B0604030504040204" pitchFamily="50" charset="-128"/>
              </a:rPr>
              <a:t>防災会議</a:t>
            </a:r>
            <a:r>
              <a:rPr lang="ja-JP" altLang="en-US" sz="1000" dirty="0">
                <a:latin typeface="Meiryo UI" panose="020B0604030504040204" pitchFamily="50" charset="-128"/>
                <a:ea typeface="Meiryo UI" panose="020B0604030504040204" pitchFamily="50" charset="-128"/>
              </a:rPr>
              <a:t>「東京都の新たな被害想定」</a:t>
            </a:r>
            <a:endParaRPr kumimoji="1" lang="ja-JP" altLang="en-US" sz="1000" dirty="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95F9F454-365C-B2C7-90CA-8DEC7ED8E14D}"/>
              </a:ext>
            </a:extLst>
          </p:cNvPr>
          <p:cNvSpPr txBox="1"/>
          <p:nvPr/>
        </p:nvSpPr>
        <p:spPr>
          <a:xfrm>
            <a:off x="6543006" y="5498492"/>
            <a:ext cx="5195864" cy="646331"/>
          </a:xfrm>
          <a:prstGeom prst="rect">
            <a:avLst/>
          </a:prstGeom>
          <a:noFill/>
        </p:spPr>
        <p:txBody>
          <a:bodyPr wrap="square">
            <a:spAutoFit/>
          </a:bodyPr>
          <a:lstStyle/>
          <a:p>
            <a:pPr marL="285750" indent="-285750" algn="l">
              <a:buFont typeface="Arial" panose="020B0604020202020204" pitchFamily="34" charset="0"/>
              <a:buChar char="•"/>
            </a:pPr>
            <a:r>
              <a:rPr lang="ja-JP" altLang="en-US" dirty="0">
                <a:solidFill>
                  <a:srgbClr val="222426"/>
                </a:solidFill>
                <a:latin typeface="Meiryo UI" panose="020B0604030504040204" pitchFamily="50" charset="-128"/>
                <a:ea typeface="Meiryo UI" panose="020B0604030504040204" pitchFamily="50" charset="-128"/>
              </a:rPr>
              <a:t>震度６強以上の範囲は区部の約６割</a:t>
            </a:r>
            <a:endParaRPr lang="en-US" altLang="ja-JP" b="0" i="0" dirty="0">
              <a:solidFill>
                <a:srgbClr val="222426"/>
              </a:solidFill>
              <a:effectLst/>
              <a:latin typeface="Meiryo UI" panose="020B0604030504040204" pitchFamily="50" charset="-128"/>
              <a:ea typeface="Meiryo UI" panose="020B0604030504040204" pitchFamily="50" charset="-128"/>
            </a:endParaRPr>
          </a:p>
          <a:p>
            <a:pPr marL="285750" indent="-285750" algn="l">
              <a:buFont typeface="Arial" panose="020B0604020202020204" pitchFamily="34" charset="0"/>
              <a:buChar char="•"/>
            </a:pPr>
            <a:r>
              <a:rPr lang="ja-JP" altLang="en-US" b="0" i="0" dirty="0">
                <a:solidFill>
                  <a:srgbClr val="222426"/>
                </a:solidFill>
                <a:effectLst/>
                <a:latin typeface="Meiryo UI" panose="020B0604030504040204" pitchFamily="50" charset="-128"/>
                <a:ea typeface="Meiryo UI" panose="020B0604030504040204" pitchFamily="50" charset="-128"/>
              </a:rPr>
              <a:t>建物被害：</a:t>
            </a:r>
            <a:r>
              <a:rPr lang="en-US" altLang="ja-JP" b="0" i="0" dirty="0">
                <a:solidFill>
                  <a:srgbClr val="222426"/>
                </a:solidFill>
                <a:effectLst/>
                <a:latin typeface="Meiryo UI" panose="020B0604030504040204" pitchFamily="50" charset="-128"/>
                <a:ea typeface="Meiryo UI" panose="020B0604030504040204" pitchFamily="50" charset="-128"/>
              </a:rPr>
              <a:t>194,431</a:t>
            </a:r>
            <a:r>
              <a:rPr lang="ja-JP" altLang="en-US" b="0" i="0" dirty="0">
                <a:solidFill>
                  <a:srgbClr val="222426"/>
                </a:solidFill>
                <a:effectLst/>
                <a:latin typeface="Meiryo UI" panose="020B0604030504040204" pitchFamily="50" charset="-128"/>
                <a:ea typeface="Meiryo UI" panose="020B0604030504040204" pitchFamily="50" charset="-128"/>
              </a:rPr>
              <a:t>棟　死者：</a:t>
            </a:r>
            <a:r>
              <a:rPr lang="en-US" altLang="ja-JP" b="0" i="0" dirty="0">
                <a:solidFill>
                  <a:srgbClr val="222426"/>
                </a:solidFill>
                <a:effectLst/>
                <a:latin typeface="Meiryo UI" panose="020B0604030504040204" pitchFamily="50" charset="-128"/>
                <a:ea typeface="Meiryo UI" panose="020B0604030504040204" pitchFamily="50" charset="-128"/>
              </a:rPr>
              <a:t>6,148</a:t>
            </a:r>
            <a:r>
              <a:rPr lang="ja-JP" altLang="en-US" b="0" i="0" dirty="0">
                <a:solidFill>
                  <a:srgbClr val="222426"/>
                </a:solidFill>
                <a:effectLst/>
                <a:latin typeface="Meiryo UI" panose="020B0604030504040204" pitchFamily="50" charset="-128"/>
                <a:ea typeface="Meiryo UI" panose="020B0604030504040204" pitchFamily="50" charset="-128"/>
              </a:rPr>
              <a:t>人と想定</a:t>
            </a:r>
          </a:p>
        </p:txBody>
      </p:sp>
    </p:spTree>
    <p:extLst>
      <p:ext uri="{BB962C8B-B14F-4D97-AF65-F5344CB8AC3E}">
        <p14:creationId xmlns:p14="http://schemas.microsoft.com/office/powerpoint/2010/main" val="2426522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四角形: 角を丸くする 13">
            <a:extLst>
              <a:ext uri="{FF2B5EF4-FFF2-40B4-BE49-F238E27FC236}">
                <a16:creationId xmlns:a16="http://schemas.microsoft.com/office/drawing/2014/main" id="{AB89EFE7-CA73-4444-B38A-DF322C14EBC7}"/>
              </a:ext>
            </a:extLst>
          </p:cNvPr>
          <p:cNvSpPr/>
          <p:nvPr/>
        </p:nvSpPr>
        <p:spPr>
          <a:xfrm>
            <a:off x="151039" y="177814"/>
            <a:ext cx="11889920" cy="531219"/>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prstClr val="black">
                    <a:lumMod val="85000"/>
                    <a:lumOff val="15000"/>
                  </a:prstClr>
                </a:solidFill>
                <a:latin typeface="Meiryo UI" panose="020B0604030504040204" pitchFamily="50" charset="-128"/>
                <a:ea typeface="Meiryo UI" panose="020B0604030504040204" pitchFamily="50" charset="-128"/>
              </a:rPr>
              <a:t>◆首都圏の災害リスク（富士山噴火）</a:t>
            </a:r>
            <a:endParaRPr lang="en-US" altLang="ja-JP" sz="2800" b="1" dirty="0">
              <a:solidFill>
                <a:schemeClr val="tx1"/>
              </a:solidFill>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76C877C7-D6F1-6D22-F660-B12DAFA3B0F3}"/>
              </a:ext>
            </a:extLst>
          </p:cNvPr>
          <p:cNvSpPr txBox="1"/>
          <p:nvPr/>
        </p:nvSpPr>
        <p:spPr>
          <a:xfrm>
            <a:off x="7058834" y="4561198"/>
            <a:ext cx="5526524" cy="276999"/>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出典：</a:t>
            </a:r>
            <a:r>
              <a:rPr lang="en-US" altLang="ja-JP" sz="1200" dirty="0">
                <a:latin typeface="Meiryo UI" panose="020B0604030504040204" pitchFamily="50" charset="-128"/>
                <a:ea typeface="Meiryo UI" panose="020B0604030504040204" pitchFamily="50" charset="-128"/>
              </a:rPr>
              <a:t>2025.3</a:t>
            </a:r>
            <a:r>
              <a:rPr lang="ja-JP" altLang="en-US" sz="1200" dirty="0">
                <a:latin typeface="Meiryo UI" panose="020B0604030504040204" pitchFamily="50" charset="-128"/>
                <a:ea typeface="Meiryo UI" panose="020B0604030504040204" pitchFamily="50" charset="-128"/>
              </a:rPr>
              <a:t>　内閣府「首都圏における広域降灰対策ガイドライン（概要版）」</a:t>
            </a:r>
            <a:endParaRPr kumimoji="1" lang="ja-JP" altLang="en-US" sz="1200" dirty="0">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EBB426E2-64DB-08DC-9222-1D6945E6804C}"/>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10</a:t>
            </a:fld>
            <a:endParaRPr kumimoji="1" lang="ja-JP" altLang="en-US" sz="1800" b="1" dirty="0">
              <a:solidFill>
                <a:schemeClr val="tx1"/>
              </a:solidFill>
            </a:endParaRPr>
          </a:p>
        </p:txBody>
      </p:sp>
      <p:pic>
        <p:nvPicPr>
          <p:cNvPr id="19" name="図 18">
            <a:extLst>
              <a:ext uri="{FF2B5EF4-FFF2-40B4-BE49-F238E27FC236}">
                <a16:creationId xmlns:a16="http://schemas.microsoft.com/office/drawing/2014/main" id="{30091000-25C4-2090-56CE-486329750E0A}"/>
              </a:ext>
            </a:extLst>
          </p:cNvPr>
          <p:cNvPicPr>
            <a:picLocks noChangeAspect="1"/>
          </p:cNvPicPr>
          <p:nvPr/>
        </p:nvPicPr>
        <p:blipFill>
          <a:blip r:embed="rId3"/>
          <a:srcRect l="39915" t="35021" r="7519" b="28789"/>
          <a:stretch/>
        </p:blipFill>
        <p:spPr>
          <a:xfrm>
            <a:off x="5246250" y="832572"/>
            <a:ext cx="6912905" cy="3459845"/>
          </a:xfrm>
          <a:prstGeom prst="rect">
            <a:avLst/>
          </a:prstGeom>
        </p:spPr>
      </p:pic>
      <p:sp>
        <p:nvSpPr>
          <p:cNvPr id="5" name="テキスト ボックス 4">
            <a:extLst>
              <a:ext uri="{FF2B5EF4-FFF2-40B4-BE49-F238E27FC236}">
                <a16:creationId xmlns:a16="http://schemas.microsoft.com/office/drawing/2014/main" id="{0B7B94DC-F1D1-EFF2-AD96-3289486E7334}"/>
              </a:ext>
            </a:extLst>
          </p:cNvPr>
          <p:cNvSpPr txBox="1"/>
          <p:nvPr/>
        </p:nvSpPr>
        <p:spPr>
          <a:xfrm>
            <a:off x="315079" y="5036164"/>
            <a:ext cx="11725880" cy="1323439"/>
          </a:xfrm>
          <a:prstGeom prst="rect">
            <a:avLst/>
          </a:prstGeom>
          <a:solidFill>
            <a:srgbClr val="FFC000">
              <a:alpha val="55000"/>
            </a:srgbClr>
          </a:solidFill>
          <a:ln w="38100">
            <a:solidFill>
              <a:srgbClr val="FF0000"/>
            </a:solidFill>
            <a:prstDash val="dash"/>
          </a:ln>
        </p:spPr>
        <p:txBody>
          <a:bodyPr wrap="square">
            <a:spAutoFit/>
          </a:bodyPr>
          <a:lstStyle/>
          <a:p>
            <a:r>
              <a:rPr lang="ja-JP" altLang="en-US" sz="2000" dirty="0">
                <a:latin typeface="Meiryo UI" panose="020B0604030504040204" pitchFamily="50" charset="-128"/>
                <a:ea typeface="Meiryo UI" panose="020B0604030504040204" pitchFamily="50" charset="-128"/>
              </a:rPr>
              <a:t>「首都圏における広域降灰対策ガイドライン」より</a:t>
            </a:r>
            <a:endParaRPr lang="en-US" altLang="ja-JP" sz="2000" dirty="0">
              <a:latin typeface="Meiryo UI" panose="020B0604030504040204" pitchFamily="50" charset="-128"/>
              <a:ea typeface="Meiryo UI" panose="020B0604030504040204" pitchFamily="50" charset="-128"/>
            </a:endParaRPr>
          </a:p>
          <a:p>
            <a:r>
              <a:rPr lang="ja-JP" altLang="en-US" sz="2000" dirty="0">
                <a:solidFill>
                  <a:schemeClr val="bg1"/>
                </a:solidFill>
                <a:latin typeface="Meiryo UI" panose="020B0604030504040204" pitchFamily="50" charset="-128"/>
                <a:ea typeface="Meiryo UI" panose="020B0604030504040204" pitchFamily="50" charset="-128"/>
              </a:rPr>
              <a:t>　</a:t>
            </a:r>
            <a:r>
              <a:rPr lang="ja-JP" altLang="en-US" sz="2000" b="1" dirty="0">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降灰量</a:t>
            </a:r>
            <a:r>
              <a:rPr lang="en-US" altLang="ja-JP" sz="2000" b="1" dirty="0">
                <a:solidFill>
                  <a:srgbClr val="FF0000"/>
                </a:solidFill>
                <a:latin typeface="Meiryo UI" panose="020B0604030504040204" pitchFamily="50" charset="-128"/>
                <a:ea typeface="Meiryo UI" panose="020B0604030504040204" pitchFamily="50" charset="-128"/>
              </a:rPr>
              <a:t>30</a:t>
            </a:r>
            <a:r>
              <a:rPr lang="ja-JP" altLang="en-US" sz="2000" b="1" dirty="0">
                <a:solidFill>
                  <a:srgbClr val="FF0000"/>
                </a:solidFill>
                <a:latin typeface="Meiryo UI" panose="020B0604030504040204" pitchFamily="50" charset="-128"/>
                <a:ea typeface="Meiryo UI" panose="020B0604030504040204" pitchFamily="50" charset="-128"/>
              </a:rPr>
              <a:t>ｃｍ以上</a:t>
            </a:r>
            <a:r>
              <a:rPr lang="ja-JP" altLang="en-US" sz="2000" dirty="0">
                <a:latin typeface="Meiryo UI" panose="020B0604030504040204" pitchFamily="50" charset="-128"/>
                <a:ea typeface="Meiryo UI" panose="020B0604030504040204" pitchFamily="50" charset="-128"/>
              </a:rPr>
              <a:t>で原則避難が必要</a:t>
            </a:r>
            <a:endParaRPr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　・噴火１日目には</a:t>
            </a:r>
            <a:r>
              <a:rPr lang="ja-JP" altLang="en-US" sz="2000" b="1" dirty="0">
                <a:solidFill>
                  <a:srgbClr val="FF0000"/>
                </a:solidFill>
                <a:latin typeface="Meiryo UI" panose="020B0604030504040204" pitchFamily="50" charset="-128"/>
                <a:ea typeface="Meiryo UI" panose="020B0604030504040204" pitchFamily="50" charset="-128"/>
              </a:rPr>
              <a:t>新宿区付近に</a:t>
            </a:r>
            <a:r>
              <a:rPr lang="en-US" altLang="ja-JP" sz="2000" b="1" dirty="0">
                <a:solidFill>
                  <a:srgbClr val="FF0000"/>
                </a:solidFill>
                <a:latin typeface="Meiryo UI" panose="020B0604030504040204" pitchFamily="50" charset="-128"/>
                <a:ea typeface="Meiryo UI" panose="020B0604030504040204" pitchFamily="50" charset="-128"/>
              </a:rPr>
              <a:t>3㎝</a:t>
            </a:r>
            <a:r>
              <a:rPr lang="ja-JP" altLang="en-US" sz="2000" b="1" dirty="0">
                <a:solidFill>
                  <a:srgbClr val="FF0000"/>
                </a:solidFill>
                <a:latin typeface="Meiryo UI" panose="020B0604030504040204" pitchFamily="50" charset="-128"/>
                <a:ea typeface="Meiryo UI" panose="020B0604030504040204" pitchFamily="50" charset="-128"/>
              </a:rPr>
              <a:t>以上</a:t>
            </a:r>
            <a:r>
              <a:rPr lang="ja-JP" altLang="en-US" sz="2000" dirty="0">
                <a:latin typeface="Meiryo UI" panose="020B0604030504040204" pitchFamily="50" charset="-128"/>
                <a:ea typeface="Meiryo UI" panose="020B0604030504040204" pitchFamily="50" charset="-128"/>
              </a:rPr>
              <a:t>の降灰があると予測</a:t>
            </a:r>
            <a:endParaRPr lang="en-US" altLang="ja-JP"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⇒企業等においては、</a:t>
            </a:r>
            <a:r>
              <a:rPr lang="ja-JP" altLang="en-US" sz="2000" b="1" dirty="0">
                <a:highlight>
                  <a:srgbClr val="FFFF00"/>
                </a:highlight>
                <a:latin typeface="Meiryo UI" panose="020B0604030504040204" pitchFamily="50" charset="-128"/>
                <a:ea typeface="Meiryo UI" panose="020B0604030504040204" pitchFamily="50" charset="-128"/>
              </a:rPr>
              <a:t>従業員や利用者等の安全確保対策</a:t>
            </a:r>
            <a:r>
              <a:rPr lang="ja-JP" altLang="en-US" sz="2000" dirty="0">
                <a:latin typeface="Meiryo UI" panose="020B0604030504040204" pitchFamily="50" charset="-128"/>
                <a:ea typeface="Meiryo UI" panose="020B0604030504040204" pitchFamily="50" charset="-128"/>
              </a:rPr>
              <a:t>としても、事業継続計画の作成が必要</a:t>
            </a:r>
            <a:endParaRPr lang="en-US" altLang="ja-JP" sz="2000" dirty="0">
              <a:latin typeface="Meiryo UI" panose="020B0604030504040204" pitchFamily="50" charset="-128"/>
              <a:ea typeface="Meiryo UI" panose="020B0604030504040204" pitchFamily="50" charset="-128"/>
            </a:endParaRPr>
          </a:p>
        </p:txBody>
      </p:sp>
      <p:grpSp>
        <p:nvGrpSpPr>
          <p:cNvPr id="31" name="グループ化 30">
            <a:extLst>
              <a:ext uri="{FF2B5EF4-FFF2-40B4-BE49-F238E27FC236}">
                <a16:creationId xmlns:a16="http://schemas.microsoft.com/office/drawing/2014/main" id="{46F24F2C-DB89-E073-1A99-F96F47D18AEE}"/>
              </a:ext>
            </a:extLst>
          </p:cNvPr>
          <p:cNvGrpSpPr/>
          <p:nvPr/>
        </p:nvGrpSpPr>
        <p:grpSpPr>
          <a:xfrm>
            <a:off x="32845" y="832572"/>
            <a:ext cx="5335236" cy="3605127"/>
            <a:chOff x="32845" y="858101"/>
            <a:chExt cx="5335236" cy="3605127"/>
          </a:xfrm>
        </p:grpSpPr>
        <p:sp>
          <p:nvSpPr>
            <p:cNvPr id="22" name="テキスト ボックス 21">
              <a:extLst>
                <a:ext uri="{FF2B5EF4-FFF2-40B4-BE49-F238E27FC236}">
                  <a16:creationId xmlns:a16="http://schemas.microsoft.com/office/drawing/2014/main" id="{E7135DD4-B850-FA0C-8F0F-4AAD53A501A4}"/>
                </a:ext>
              </a:extLst>
            </p:cNvPr>
            <p:cNvSpPr txBox="1"/>
            <p:nvPr/>
          </p:nvSpPr>
          <p:spPr>
            <a:xfrm>
              <a:off x="1019474" y="889239"/>
              <a:ext cx="3011270" cy="400110"/>
            </a:xfrm>
            <a:prstGeom prst="rect">
              <a:avLst/>
            </a:prstGeom>
            <a:noFill/>
          </p:spPr>
          <p:txBody>
            <a:bodyPr wrap="square" rtlCol="0">
              <a:spAutoFit/>
            </a:bodyPr>
            <a:lstStyle/>
            <a:p>
              <a:r>
                <a:rPr kumimoji="1" lang="en-US" altLang="ja-JP" sz="2000" b="1" dirty="0">
                  <a:latin typeface="メイリオ" panose="020B0604030504040204" pitchFamily="50" charset="-128"/>
                  <a:ea typeface="メイリオ" panose="020B0604030504040204" pitchFamily="50" charset="-128"/>
                </a:rPr>
                <a:t>〈</a:t>
              </a:r>
              <a:r>
                <a:rPr kumimoji="1" lang="ja-JP" altLang="en-US" sz="2000" b="1" dirty="0">
                  <a:latin typeface="メイリオ" panose="020B0604030504040204" pitchFamily="50" charset="-128"/>
                  <a:ea typeface="メイリオ" panose="020B0604030504040204" pitchFamily="50" charset="-128"/>
                </a:rPr>
                <a:t>降灰量に応じた影響</a:t>
              </a:r>
              <a:r>
                <a:rPr kumimoji="1" lang="en-US" altLang="ja-JP" sz="2000" b="1" dirty="0">
                  <a:latin typeface="メイリオ" panose="020B0604030504040204" pitchFamily="50" charset="-128"/>
                  <a:ea typeface="メイリオ" panose="020B0604030504040204" pitchFamily="50" charset="-128"/>
                </a:rPr>
                <a:t>〉</a:t>
              </a:r>
              <a:endParaRPr kumimoji="1" lang="ja-JP" altLang="en-US" sz="2000" b="1" dirty="0">
                <a:latin typeface="メイリオ" panose="020B0604030504040204" pitchFamily="50" charset="-128"/>
                <a:ea typeface="メイリオ" panose="020B0604030504040204" pitchFamily="50" charset="-128"/>
              </a:endParaRPr>
            </a:p>
          </p:txBody>
        </p:sp>
        <p:grpSp>
          <p:nvGrpSpPr>
            <p:cNvPr id="30" name="グループ化 29">
              <a:extLst>
                <a:ext uri="{FF2B5EF4-FFF2-40B4-BE49-F238E27FC236}">
                  <a16:creationId xmlns:a16="http://schemas.microsoft.com/office/drawing/2014/main" id="{CF9A1D85-F0AE-4436-849B-F9617C21F32E}"/>
                </a:ext>
              </a:extLst>
            </p:cNvPr>
            <p:cNvGrpSpPr/>
            <p:nvPr/>
          </p:nvGrpSpPr>
          <p:grpSpPr>
            <a:xfrm>
              <a:off x="32845" y="858101"/>
              <a:ext cx="5335236" cy="3605127"/>
              <a:chOff x="89872" y="872824"/>
              <a:chExt cx="5335236" cy="3605127"/>
            </a:xfrm>
          </p:grpSpPr>
          <p:sp>
            <p:nvSpPr>
              <p:cNvPr id="8" name="楕円 7">
                <a:extLst>
                  <a:ext uri="{FF2B5EF4-FFF2-40B4-BE49-F238E27FC236}">
                    <a16:creationId xmlns:a16="http://schemas.microsoft.com/office/drawing/2014/main" id="{5B4F73B7-382F-EF11-771D-3A3C1C56D38C}"/>
                  </a:ext>
                </a:extLst>
              </p:cNvPr>
              <p:cNvSpPr/>
              <p:nvPr/>
            </p:nvSpPr>
            <p:spPr>
              <a:xfrm rot="1850547">
                <a:off x="257885" y="1838004"/>
                <a:ext cx="5167223" cy="2303252"/>
              </a:xfrm>
              <a:prstGeom prst="ellipse">
                <a:avLst/>
              </a:prstGeom>
              <a:solidFill>
                <a:srgbClr val="FFFF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7" name="楕円 6">
                <a:extLst>
                  <a:ext uri="{FF2B5EF4-FFF2-40B4-BE49-F238E27FC236}">
                    <a16:creationId xmlns:a16="http://schemas.microsoft.com/office/drawing/2014/main" id="{56CAA66C-2579-1662-1E97-6964DFEC7830}"/>
                  </a:ext>
                </a:extLst>
              </p:cNvPr>
              <p:cNvSpPr/>
              <p:nvPr/>
            </p:nvSpPr>
            <p:spPr>
              <a:xfrm rot="1796705">
                <a:off x="410646" y="1768387"/>
                <a:ext cx="3992219" cy="1763397"/>
              </a:xfrm>
              <a:prstGeom prst="ellipse">
                <a:avLst/>
              </a:prstGeom>
              <a:solidFill>
                <a:srgbClr val="FFC000">
                  <a:alpha val="55000"/>
                </a:srgb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2" name="楕円 1">
                <a:extLst>
                  <a:ext uri="{FF2B5EF4-FFF2-40B4-BE49-F238E27FC236}">
                    <a16:creationId xmlns:a16="http://schemas.microsoft.com/office/drawing/2014/main" id="{063F4973-0707-FEF3-1EA1-50CBCA2EE3DD}"/>
                  </a:ext>
                </a:extLst>
              </p:cNvPr>
              <p:cNvSpPr/>
              <p:nvPr/>
            </p:nvSpPr>
            <p:spPr>
              <a:xfrm rot="1942941">
                <a:off x="586541" y="1484479"/>
                <a:ext cx="2062012" cy="1209885"/>
              </a:xfrm>
              <a:prstGeom prst="ellipse">
                <a:avLst/>
              </a:prstGeom>
              <a:solidFill>
                <a:srgbClr val="FF7C8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3" name="楕円 2">
                <a:extLst>
                  <a:ext uri="{FF2B5EF4-FFF2-40B4-BE49-F238E27FC236}">
                    <a16:creationId xmlns:a16="http://schemas.microsoft.com/office/drawing/2014/main" id="{A4BDA277-02C6-7353-5B5F-C7BF5C2AB327}"/>
                  </a:ext>
                </a:extLst>
              </p:cNvPr>
              <p:cNvSpPr/>
              <p:nvPr/>
            </p:nvSpPr>
            <p:spPr>
              <a:xfrm>
                <a:off x="1660398" y="2915341"/>
                <a:ext cx="790253" cy="370667"/>
              </a:xfrm>
              <a:prstGeom prst="ellipse">
                <a:avLst/>
              </a:prstGeom>
              <a:solidFill>
                <a:srgbClr val="FF7C8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14" name="正方形/長方形 13">
                <a:extLst>
                  <a:ext uri="{FF2B5EF4-FFF2-40B4-BE49-F238E27FC236}">
                    <a16:creationId xmlns:a16="http://schemas.microsoft.com/office/drawing/2014/main" id="{4D25FD2D-6C29-25BF-A6CB-20769F2BB201}"/>
                  </a:ext>
                </a:extLst>
              </p:cNvPr>
              <p:cNvSpPr/>
              <p:nvPr/>
            </p:nvSpPr>
            <p:spPr>
              <a:xfrm>
                <a:off x="4164294" y="1268361"/>
                <a:ext cx="884238" cy="27078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15" name="テキスト ボックス 14">
                <a:extLst>
                  <a:ext uri="{FF2B5EF4-FFF2-40B4-BE49-F238E27FC236}">
                    <a16:creationId xmlns:a16="http://schemas.microsoft.com/office/drawing/2014/main" id="{0D60B2DE-29DC-EAF4-6F65-DEA5DD82F293}"/>
                  </a:ext>
                </a:extLst>
              </p:cNvPr>
              <p:cNvSpPr txBox="1"/>
              <p:nvPr/>
            </p:nvSpPr>
            <p:spPr>
              <a:xfrm>
                <a:off x="315079" y="872824"/>
                <a:ext cx="1085128" cy="923330"/>
              </a:xfrm>
              <a:prstGeom prst="rect">
                <a:avLst/>
              </a:prstGeom>
              <a:noFill/>
            </p:spPr>
            <p:txBody>
              <a:bodyPr wrap="square" rtlCol="0">
                <a:spAutoFit/>
              </a:bodyPr>
              <a:lstStyle/>
              <a:p>
                <a:r>
                  <a:rPr lang="en-US" altLang="ja-JP" sz="5400" dirty="0"/>
                  <a:t>🗻</a:t>
                </a:r>
                <a:endParaRPr lang="ja-JP" altLang="ja-JP" sz="5400" dirty="0"/>
              </a:p>
            </p:txBody>
          </p:sp>
          <p:sp>
            <p:nvSpPr>
              <p:cNvPr id="16" name="テキスト ボックス 15">
                <a:extLst>
                  <a:ext uri="{FF2B5EF4-FFF2-40B4-BE49-F238E27FC236}">
                    <a16:creationId xmlns:a16="http://schemas.microsoft.com/office/drawing/2014/main" id="{CDDA2157-BEE2-6191-3C97-6B78498D21FF}"/>
                  </a:ext>
                </a:extLst>
              </p:cNvPr>
              <p:cNvSpPr txBox="1"/>
              <p:nvPr/>
            </p:nvSpPr>
            <p:spPr>
              <a:xfrm>
                <a:off x="818245" y="1674792"/>
                <a:ext cx="1833663" cy="523220"/>
              </a:xfrm>
              <a:prstGeom prst="rect">
                <a:avLst/>
              </a:prstGeom>
              <a:noFill/>
            </p:spPr>
            <p:txBody>
              <a:bodyPr wrap="square" rtlCol="0">
                <a:spAutoFit/>
              </a:bodyPr>
              <a:lstStyle/>
              <a:p>
                <a:r>
                  <a:rPr kumimoji="1" lang="ja-JP" altLang="en-US" sz="1400" b="1" dirty="0">
                    <a:latin typeface="BIZ UDPゴシック" panose="020B0400000000000000" pitchFamily="50" charset="-128"/>
                    <a:ea typeface="BIZ UDPゴシック" panose="020B0400000000000000" pitchFamily="50" charset="-128"/>
                  </a:rPr>
                  <a:t>木造家屋倒壊</a:t>
                </a:r>
                <a:endParaRPr kumimoji="1" lang="en-US" altLang="ja-JP" sz="1400" b="1" dirty="0">
                  <a:latin typeface="BIZ UDPゴシック" panose="020B0400000000000000" pitchFamily="50" charset="-128"/>
                  <a:ea typeface="BIZ UDPゴシック" panose="020B0400000000000000" pitchFamily="50" charset="-128"/>
                </a:endParaRPr>
              </a:p>
              <a:p>
                <a:r>
                  <a:rPr kumimoji="1" lang="ja-JP" altLang="en-US" sz="1400" b="1" dirty="0">
                    <a:latin typeface="BIZ UDPゴシック" panose="020B0400000000000000" pitchFamily="50" charset="-128"/>
                    <a:ea typeface="BIZ UDPゴシック" panose="020B0400000000000000" pitchFamily="50" charset="-128"/>
                  </a:rPr>
                  <a:t>可能性</a:t>
                </a:r>
                <a:r>
                  <a:rPr kumimoji="1" lang="ja-JP" altLang="en-US" sz="1200" b="1" dirty="0">
                    <a:latin typeface="BIZ UDPゴシック" panose="020B0400000000000000" pitchFamily="50" charset="-128"/>
                    <a:ea typeface="BIZ UDPゴシック" panose="020B0400000000000000" pitchFamily="50" charset="-128"/>
                  </a:rPr>
                  <a:t>（降雨時）</a:t>
                </a:r>
              </a:p>
            </p:txBody>
          </p:sp>
          <p:sp>
            <p:nvSpPr>
              <p:cNvPr id="17" name="テキスト ボックス 16">
                <a:extLst>
                  <a:ext uri="{FF2B5EF4-FFF2-40B4-BE49-F238E27FC236}">
                    <a16:creationId xmlns:a16="http://schemas.microsoft.com/office/drawing/2014/main" id="{1B57A8E6-D54A-CFE1-02EC-1BD2C5774D8B}"/>
                  </a:ext>
                </a:extLst>
              </p:cNvPr>
              <p:cNvSpPr txBox="1"/>
              <p:nvPr/>
            </p:nvSpPr>
            <p:spPr>
              <a:xfrm>
                <a:off x="1501848" y="2219819"/>
                <a:ext cx="904907" cy="442035"/>
              </a:xfrm>
              <a:prstGeom prst="rect">
                <a:avLst/>
              </a:prstGeom>
              <a:solidFill>
                <a:schemeClr val="bg1"/>
              </a:solidFill>
            </p:spPr>
            <p:txBody>
              <a:bodyPr wrap="square" lIns="36000" tIns="36000" rIns="36000" bIns="36000" rtlCol="0">
                <a:spAutoFit/>
              </a:bodyPr>
              <a:lstStyle/>
              <a:p>
                <a:pPr algn="ctr"/>
                <a:r>
                  <a:rPr kumimoji="1" lang="ja-JP" altLang="en-US" sz="1200" dirty="0">
                    <a:latin typeface="BIZ UDPゴシック" panose="020B0400000000000000" pitchFamily="50" charset="-128"/>
                    <a:ea typeface="BIZ UDPゴシック" panose="020B0400000000000000" pitchFamily="50" charset="-128"/>
                  </a:rPr>
                  <a:t>降灰量</a:t>
                </a:r>
                <a:endParaRPr kumimoji="1" lang="en-US" altLang="ja-JP" sz="1200" dirty="0">
                  <a:latin typeface="BIZ UDPゴシック" panose="020B0400000000000000" pitchFamily="50" charset="-128"/>
                  <a:ea typeface="BIZ UDPゴシック" panose="020B0400000000000000" pitchFamily="50" charset="-128"/>
                </a:endParaRPr>
              </a:p>
              <a:p>
                <a:pPr algn="ctr"/>
                <a:r>
                  <a:rPr lang="en-US" altLang="ja-JP" sz="1200" dirty="0">
                    <a:latin typeface="BIZ UDPゴシック" panose="020B0400000000000000" pitchFamily="50" charset="-128"/>
                    <a:ea typeface="BIZ UDPゴシック" panose="020B0400000000000000" pitchFamily="50" charset="-128"/>
                  </a:rPr>
                  <a:t>30cm</a:t>
                </a:r>
                <a:r>
                  <a:rPr lang="ja-JP" altLang="en-US" sz="1200" dirty="0">
                    <a:latin typeface="BIZ UDPゴシック" panose="020B0400000000000000" pitchFamily="50" charset="-128"/>
                    <a:ea typeface="BIZ UDPゴシック" panose="020B0400000000000000" pitchFamily="50" charset="-128"/>
                  </a:rPr>
                  <a:t>以上</a:t>
                </a:r>
                <a:endParaRPr kumimoji="1" lang="ja-JP" altLang="en-US" sz="1200" dirty="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418485E2-F578-60B9-6D9F-F3C53CD12F5C}"/>
                  </a:ext>
                </a:extLst>
              </p:cNvPr>
              <p:cNvSpPr txBox="1"/>
              <p:nvPr/>
            </p:nvSpPr>
            <p:spPr>
              <a:xfrm>
                <a:off x="2636409" y="2580402"/>
                <a:ext cx="962197" cy="461665"/>
              </a:xfrm>
              <a:prstGeom prst="rect">
                <a:avLst/>
              </a:prstGeom>
              <a:solidFill>
                <a:schemeClr val="bg1"/>
              </a:solidFill>
            </p:spPr>
            <p:txBody>
              <a:bodyPr wrap="square" rtlCol="0">
                <a:spAutoFit/>
              </a:bodyPr>
              <a:lstStyle/>
              <a:p>
                <a:pPr algn="ctr"/>
                <a:r>
                  <a:rPr kumimoji="1" lang="ja-JP" altLang="en-US" sz="1200" dirty="0">
                    <a:latin typeface="BIZ UDPゴシック" panose="020B0400000000000000" pitchFamily="50" charset="-128"/>
                    <a:ea typeface="BIZ UDPゴシック" panose="020B0400000000000000" pitchFamily="50" charset="-128"/>
                  </a:rPr>
                  <a:t>降灰量</a:t>
                </a:r>
                <a:endParaRPr kumimoji="1" lang="en-US" altLang="ja-JP" sz="1200" dirty="0">
                  <a:latin typeface="BIZ UDPゴシック" panose="020B0400000000000000" pitchFamily="50" charset="-128"/>
                  <a:ea typeface="BIZ UDPゴシック" panose="020B0400000000000000" pitchFamily="50" charset="-128"/>
                </a:endParaRPr>
              </a:p>
              <a:p>
                <a:pPr algn="ctr"/>
                <a:r>
                  <a:rPr lang="en-US" altLang="ja-JP" sz="1200" dirty="0">
                    <a:latin typeface="BIZ UDPゴシック" panose="020B0400000000000000" pitchFamily="50" charset="-128"/>
                    <a:ea typeface="BIZ UDPゴシック" panose="020B0400000000000000" pitchFamily="50" charset="-128"/>
                  </a:rPr>
                  <a:t>3cm</a:t>
                </a:r>
                <a:r>
                  <a:rPr lang="ja-JP" altLang="en-US" sz="1200" dirty="0">
                    <a:latin typeface="BIZ UDPゴシック" panose="020B0400000000000000" pitchFamily="50" charset="-128"/>
                    <a:ea typeface="BIZ UDPゴシック" panose="020B0400000000000000" pitchFamily="50" charset="-128"/>
                  </a:rPr>
                  <a:t>以上</a:t>
                </a:r>
                <a:endParaRPr kumimoji="1" lang="ja-JP" altLang="en-US" sz="1200" dirty="0">
                  <a:latin typeface="BIZ UDPゴシック" panose="020B0400000000000000" pitchFamily="50" charset="-128"/>
                  <a:ea typeface="BIZ UDPゴシック" panose="020B0400000000000000" pitchFamily="50" charset="-128"/>
                </a:endParaRPr>
              </a:p>
            </p:txBody>
          </p:sp>
          <p:sp>
            <p:nvSpPr>
              <p:cNvPr id="21" name="テキスト ボックス 20">
                <a:extLst>
                  <a:ext uri="{FF2B5EF4-FFF2-40B4-BE49-F238E27FC236}">
                    <a16:creationId xmlns:a16="http://schemas.microsoft.com/office/drawing/2014/main" id="{ED7D9EAA-4309-8A91-4F3F-69B30D688AA2}"/>
                  </a:ext>
                </a:extLst>
              </p:cNvPr>
              <p:cNvSpPr txBox="1"/>
              <p:nvPr/>
            </p:nvSpPr>
            <p:spPr>
              <a:xfrm>
                <a:off x="2814458" y="3152464"/>
                <a:ext cx="1448102" cy="523220"/>
              </a:xfrm>
              <a:prstGeom prst="rect">
                <a:avLst/>
              </a:prstGeom>
              <a:noFill/>
            </p:spPr>
            <p:txBody>
              <a:bodyPr wrap="square" rtlCol="0">
                <a:spAutoFit/>
              </a:bodyPr>
              <a:lstStyle/>
              <a:p>
                <a:r>
                  <a:rPr kumimoji="1" lang="ja-JP" altLang="en-US" sz="1400" b="1" dirty="0">
                    <a:latin typeface="BIZ UDPゴシック" panose="020B0400000000000000" pitchFamily="50" charset="-128"/>
                    <a:ea typeface="BIZ UDPゴシック" panose="020B0400000000000000" pitchFamily="50" charset="-128"/>
                  </a:rPr>
                  <a:t>道路通行・</a:t>
                </a:r>
                <a:endParaRPr kumimoji="1" lang="en-US" altLang="ja-JP" sz="1400" b="1" dirty="0">
                  <a:latin typeface="BIZ UDPゴシック" panose="020B0400000000000000" pitchFamily="50" charset="-128"/>
                  <a:ea typeface="BIZ UDPゴシック" panose="020B0400000000000000" pitchFamily="50" charset="-128"/>
                </a:endParaRPr>
              </a:p>
              <a:p>
                <a:r>
                  <a:rPr lang="ja-JP" altLang="en-US" sz="1400" b="1" dirty="0">
                    <a:latin typeface="BIZ UDPゴシック" panose="020B0400000000000000" pitchFamily="50" charset="-128"/>
                    <a:ea typeface="BIZ UDPゴシック" panose="020B0400000000000000" pitchFamily="50" charset="-128"/>
                  </a:rPr>
                  <a:t>物資供給困難</a:t>
                </a:r>
                <a:endParaRPr kumimoji="1" lang="ja-JP" altLang="en-US" sz="1200" b="1" dirty="0">
                  <a:latin typeface="BIZ UDPゴシック" panose="020B0400000000000000" pitchFamily="50" charset="-128"/>
                  <a:ea typeface="BIZ UDPゴシック" panose="020B0400000000000000" pitchFamily="50" charset="-128"/>
                </a:endParaRPr>
              </a:p>
            </p:txBody>
          </p:sp>
          <p:sp>
            <p:nvSpPr>
              <p:cNvPr id="23" name="テキスト ボックス 22">
                <a:extLst>
                  <a:ext uri="{FF2B5EF4-FFF2-40B4-BE49-F238E27FC236}">
                    <a16:creationId xmlns:a16="http://schemas.microsoft.com/office/drawing/2014/main" id="{D96F4AAE-15DB-D1F6-CCC1-F1CBE587CB5E}"/>
                  </a:ext>
                </a:extLst>
              </p:cNvPr>
              <p:cNvSpPr txBox="1"/>
              <p:nvPr/>
            </p:nvSpPr>
            <p:spPr>
              <a:xfrm>
                <a:off x="4087771" y="4016286"/>
                <a:ext cx="831485" cy="461665"/>
              </a:xfrm>
              <a:prstGeom prst="rect">
                <a:avLst/>
              </a:prstGeom>
              <a:solidFill>
                <a:schemeClr val="bg1"/>
              </a:solidFill>
            </p:spPr>
            <p:txBody>
              <a:bodyPr wrap="square" rtlCol="0">
                <a:spAutoFit/>
              </a:bodyPr>
              <a:lstStyle/>
              <a:p>
                <a:pPr algn="ctr"/>
                <a:r>
                  <a:rPr kumimoji="1" lang="ja-JP" altLang="en-US" sz="1200" dirty="0">
                    <a:latin typeface="BIZ UDPゴシック" panose="020B0400000000000000" pitchFamily="50" charset="-128"/>
                    <a:ea typeface="BIZ UDPゴシック" panose="020B0400000000000000" pitchFamily="50" charset="-128"/>
                  </a:rPr>
                  <a:t>降灰量</a:t>
                </a:r>
                <a:endParaRPr kumimoji="1" lang="en-US" altLang="ja-JP" sz="1200" dirty="0">
                  <a:latin typeface="BIZ UDPゴシック" panose="020B0400000000000000" pitchFamily="50" charset="-128"/>
                  <a:ea typeface="BIZ UDPゴシック" panose="020B0400000000000000" pitchFamily="50" charset="-128"/>
                </a:endParaRPr>
              </a:p>
              <a:p>
                <a:pPr algn="ctr"/>
                <a:r>
                  <a:rPr lang="ja-JP" altLang="en-US" sz="1200" dirty="0">
                    <a:latin typeface="BIZ UDPゴシック" panose="020B0400000000000000" pitchFamily="50" charset="-128"/>
                    <a:ea typeface="BIZ UDPゴシック" panose="020B0400000000000000" pitchFamily="50" charset="-128"/>
                  </a:rPr>
                  <a:t>微量以上</a:t>
                </a:r>
                <a:endParaRPr kumimoji="1" lang="ja-JP" altLang="en-US" sz="1200" dirty="0">
                  <a:latin typeface="BIZ UDPゴシック" panose="020B0400000000000000" pitchFamily="50" charset="-128"/>
                  <a:ea typeface="BIZ UDPゴシック" panose="020B0400000000000000" pitchFamily="50" charset="-128"/>
                </a:endParaRPr>
              </a:p>
            </p:txBody>
          </p:sp>
          <p:sp>
            <p:nvSpPr>
              <p:cNvPr id="24" name="テキスト ボックス 23">
                <a:extLst>
                  <a:ext uri="{FF2B5EF4-FFF2-40B4-BE49-F238E27FC236}">
                    <a16:creationId xmlns:a16="http://schemas.microsoft.com/office/drawing/2014/main" id="{961572BA-7DFF-7865-1360-4B7090994574}"/>
                  </a:ext>
                </a:extLst>
              </p:cNvPr>
              <p:cNvSpPr txBox="1"/>
              <p:nvPr/>
            </p:nvSpPr>
            <p:spPr>
              <a:xfrm>
                <a:off x="4036413" y="3454669"/>
                <a:ext cx="1233165" cy="523220"/>
              </a:xfrm>
              <a:prstGeom prst="rect">
                <a:avLst/>
              </a:prstGeom>
              <a:noFill/>
            </p:spPr>
            <p:txBody>
              <a:bodyPr wrap="square" rtlCol="0">
                <a:spAutoFit/>
              </a:bodyPr>
              <a:lstStyle/>
              <a:p>
                <a:pPr algn="ctr"/>
                <a:r>
                  <a:rPr kumimoji="1" lang="ja-JP" altLang="en-US" sz="1400" b="1" dirty="0">
                    <a:latin typeface="BIZ UDPゴシック" panose="020B0400000000000000" pitchFamily="50" charset="-128"/>
                    <a:ea typeface="BIZ UDPゴシック" panose="020B0400000000000000" pitchFamily="50" charset="-128"/>
                  </a:rPr>
                  <a:t>ライフライン</a:t>
                </a:r>
                <a:endParaRPr kumimoji="1" lang="en-US" altLang="ja-JP" sz="1400" b="1" dirty="0">
                  <a:latin typeface="BIZ UDPゴシック" panose="020B0400000000000000" pitchFamily="50" charset="-128"/>
                  <a:ea typeface="BIZ UDPゴシック" panose="020B0400000000000000" pitchFamily="50" charset="-128"/>
                </a:endParaRPr>
              </a:p>
              <a:p>
                <a:pPr algn="ctr"/>
                <a:r>
                  <a:rPr lang="ja-JP" altLang="en-US" sz="1400" b="1" dirty="0">
                    <a:latin typeface="BIZ UDPゴシック" panose="020B0400000000000000" pitchFamily="50" charset="-128"/>
                    <a:ea typeface="BIZ UDPゴシック" panose="020B0400000000000000" pitchFamily="50" charset="-128"/>
                  </a:rPr>
                  <a:t>影響発生</a:t>
                </a:r>
                <a:endParaRPr kumimoji="1" lang="ja-JP" altLang="en-US" sz="1400" b="1" dirty="0">
                  <a:latin typeface="BIZ UDPゴシック" panose="020B0400000000000000" pitchFamily="50" charset="-128"/>
                  <a:ea typeface="BIZ UDPゴシック" panose="020B0400000000000000" pitchFamily="50" charset="-128"/>
                </a:endParaRPr>
              </a:p>
            </p:txBody>
          </p:sp>
          <p:sp>
            <p:nvSpPr>
              <p:cNvPr id="26" name="テキスト ボックス 25">
                <a:extLst>
                  <a:ext uri="{FF2B5EF4-FFF2-40B4-BE49-F238E27FC236}">
                    <a16:creationId xmlns:a16="http://schemas.microsoft.com/office/drawing/2014/main" id="{62D528FA-CCEF-7820-89D4-C435DB95AAE7}"/>
                  </a:ext>
                </a:extLst>
              </p:cNvPr>
              <p:cNvSpPr txBox="1"/>
              <p:nvPr/>
            </p:nvSpPr>
            <p:spPr>
              <a:xfrm>
                <a:off x="2685072" y="3916334"/>
                <a:ext cx="1448102" cy="523220"/>
              </a:xfrm>
              <a:prstGeom prst="rect">
                <a:avLst/>
              </a:prstGeom>
              <a:noFill/>
            </p:spPr>
            <p:txBody>
              <a:bodyPr wrap="square" rtlCol="0">
                <a:spAutoFit/>
              </a:bodyPr>
              <a:lstStyle/>
              <a:p>
                <a:pPr algn="ctr"/>
                <a:r>
                  <a:rPr kumimoji="1" lang="ja-JP" altLang="en-US" sz="1400" b="1" dirty="0">
                    <a:latin typeface="BIZ UDPゴシック" panose="020B0400000000000000" pitchFamily="50" charset="-128"/>
                    <a:ea typeface="BIZ UDPゴシック" panose="020B0400000000000000" pitchFamily="50" charset="-128"/>
                  </a:rPr>
                  <a:t>鉄道・航空機等</a:t>
                </a:r>
                <a:endParaRPr kumimoji="1" lang="en-US" altLang="ja-JP" sz="1400" b="1" dirty="0">
                  <a:latin typeface="BIZ UDPゴシック" panose="020B0400000000000000" pitchFamily="50" charset="-128"/>
                  <a:ea typeface="BIZ UDPゴシック" panose="020B0400000000000000" pitchFamily="50" charset="-128"/>
                </a:endParaRPr>
              </a:p>
              <a:p>
                <a:pPr algn="ctr"/>
                <a:r>
                  <a:rPr lang="ja-JP" altLang="en-US" sz="1400" b="1" dirty="0">
                    <a:latin typeface="BIZ UDPゴシック" panose="020B0400000000000000" pitchFamily="50" charset="-128"/>
                    <a:ea typeface="BIZ UDPゴシック" panose="020B0400000000000000" pitchFamily="50" charset="-128"/>
                  </a:rPr>
                  <a:t>運行停止</a:t>
                </a:r>
                <a:endParaRPr kumimoji="1" lang="ja-JP" altLang="en-US" sz="1400" b="1" dirty="0">
                  <a:latin typeface="BIZ UDPゴシック" panose="020B0400000000000000" pitchFamily="50" charset="-128"/>
                  <a:ea typeface="BIZ UDPゴシック" panose="020B0400000000000000" pitchFamily="50" charset="-128"/>
                </a:endParaRPr>
              </a:p>
            </p:txBody>
          </p:sp>
          <p:sp>
            <p:nvSpPr>
              <p:cNvPr id="27" name="テキスト ボックス 26">
                <a:extLst>
                  <a:ext uri="{FF2B5EF4-FFF2-40B4-BE49-F238E27FC236}">
                    <a16:creationId xmlns:a16="http://schemas.microsoft.com/office/drawing/2014/main" id="{156C8358-AC15-6A93-87DC-C8DAB0F04F57}"/>
                  </a:ext>
                </a:extLst>
              </p:cNvPr>
              <p:cNvSpPr txBox="1"/>
              <p:nvPr/>
            </p:nvSpPr>
            <p:spPr>
              <a:xfrm>
                <a:off x="89872" y="3695560"/>
                <a:ext cx="2033669" cy="615553"/>
              </a:xfrm>
              <a:prstGeom prst="rect">
                <a:avLst/>
              </a:prstGeom>
              <a:noFill/>
            </p:spPr>
            <p:txBody>
              <a:bodyPr wrap="square" rtlCol="0">
                <a:spAutoFit/>
              </a:bodyPr>
              <a:lstStyle/>
              <a:p>
                <a:pPr algn="ctr"/>
                <a:r>
                  <a:rPr kumimoji="1" lang="ja-JP" altLang="en-US" sz="1400" b="1" dirty="0">
                    <a:latin typeface="BIZ UDPゴシック" panose="020B0400000000000000" pitchFamily="50" charset="-128"/>
                    <a:ea typeface="BIZ UDPゴシック" panose="020B0400000000000000" pitchFamily="50" charset="-128"/>
                  </a:rPr>
                  <a:t>降灰後の土石流</a:t>
                </a:r>
                <a:endParaRPr kumimoji="1" lang="en-US" altLang="ja-JP" sz="1400" b="1" dirty="0">
                  <a:latin typeface="BIZ UDPゴシック" panose="020B0400000000000000" pitchFamily="50" charset="-128"/>
                  <a:ea typeface="BIZ UDPゴシック" panose="020B0400000000000000" pitchFamily="50" charset="-128"/>
                </a:endParaRPr>
              </a:p>
              <a:p>
                <a:pPr algn="ctr"/>
                <a:r>
                  <a:rPr lang="ja-JP" altLang="en-US" sz="1000" b="1" dirty="0">
                    <a:latin typeface="BIZ UDPゴシック" panose="020B0400000000000000" pitchFamily="50" charset="-128"/>
                    <a:ea typeface="BIZ UDPゴシック" panose="020B0400000000000000" pitchFamily="50" charset="-128"/>
                  </a:rPr>
                  <a:t>（降雨時、</a:t>
                </a:r>
                <a:r>
                  <a:rPr lang="en-US" altLang="ja-JP" sz="1000" b="1" dirty="0">
                    <a:latin typeface="BIZ UDPゴシック" panose="020B0400000000000000" pitchFamily="50" charset="-128"/>
                    <a:ea typeface="BIZ UDPゴシック" panose="020B0400000000000000" pitchFamily="50" charset="-128"/>
                  </a:rPr>
                  <a:t>1</a:t>
                </a:r>
                <a:r>
                  <a:rPr lang="ja-JP" altLang="en-US" sz="1000" b="1" dirty="0">
                    <a:latin typeface="BIZ UDPゴシック" panose="020B0400000000000000" pitchFamily="50" charset="-128"/>
                    <a:ea typeface="BIZ UDPゴシック" panose="020B0400000000000000" pitchFamily="50" charset="-128"/>
                  </a:rPr>
                  <a:t>ｃｍ以上で発生可能性</a:t>
                </a:r>
                <a:endParaRPr lang="en-US" altLang="ja-JP" sz="1000" b="1" dirty="0">
                  <a:latin typeface="BIZ UDPゴシック" panose="020B0400000000000000" pitchFamily="50" charset="-128"/>
                  <a:ea typeface="BIZ UDPゴシック" panose="020B0400000000000000" pitchFamily="50" charset="-128"/>
                </a:endParaRPr>
              </a:p>
              <a:p>
                <a:pPr algn="ctr"/>
                <a:r>
                  <a:rPr kumimoji="1" lang="en-US" altLang="ja-JP" sz="1000" b="1" dirty="0">
                    <a:latin typeface="BIZ UDPゴシック" panose="020B0400000000000000" pitchFamily="50" charset="-128"/>
                    <a:ea typeface="BIZ UDPゴシック" panose="020B0400000000000000" pitchFamily="50" charset="-128"/>
                  </a:rPr>
                  <a:t>10</a:t>
                </a:r>
                <a:r>
                  <a:rPr kumimoji="1" lang="ja-JP" altLang="en-US" sz="1000" b="1" dirty="0">
                    <a:latin typeface="BIZ UDPゴシック" panose="020B0400000000000000" pitchFamily="50" charset="-128"/>
                    <a:ea typeface="BIZ UDPゴシック" panose="020B0400000000000000" pitchFamily="50" charset="-128"/>
                  </a:rPr>
                  <a:t>ｃｍ以上で被害大）</a:t>
                </a:r>
              </a:p>
            </p:txBody>
          </p:sp>
          <p:cxnSp>
            <p:nvCxnSpPr>
              <p:cNvPr id="29" name="直線コネクタ 28">
                <a:extLst>
                  <a:ext uri="{FF2B5EF4-FFF2-40B4-BE49-F238E27FC236}">
                    <a16:creationId xmlns:a16="http://schemas.microsoft.com/office/drawing/2014/main" id="{5D6A6C70-2D98-E486-F30E-7C3F1C8D0B97}"/>
                  </a:ext>
                </a:extLst>
              </p:cNvPr>
              <p:cNvCxnSpPr/>
              <p:nvPr/>
            </p:nvCxnSpPr>
            <p:spPr>
              <a:xfrm flipH="1">
                <a:off x="1400207" y="3100674"/>
                <a:ext cx="554094" cy="615605"/>
              </a:xfrm>
              <a:prstGeom prst="line">
                <a:avLst/>
              </a:prstGeom>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2851363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を丸くする 13">
            <a:extLst>
              <a:ext uri="{FF2B5EF4-FFF2-40B4-BE49-F238E27FC236}">
                <a16:creationId xmlns:a16="http://schemas.microsoft.com/office/drawing/2014/main" id="{C0654654-CECA-2C0E-98E9-B7DC919520FA}"/>
              </a:ext>
            </a:extLst>
          </p:cNvPr>
          <p:cNvSpPr/>
          <p:nvPr/>
        </p:nvSpPr>
        <p:spPr>
          <a:xfrm>
            <a:off x="151039" y="177814"/>
            <a:ext cx="11889920" cy="551053"/>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◆国の動き</a:t>
            </a:r>
            <a:endParaRPr lang="en-US" altLang="ja-JP" sz="2800" b="1" dirty="0">
              <a:solidFill>
                <a:schemeClr val="tx1"/>
              </a:solidFill>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772C4D67-F7F0-FB55-7B3B-005ABCC943CD}"/>
              </a:ext>
            </a:extLst>
          </p:cNvPr>
          <p:cNvSpPr txBox="1"/>
          <p:nvPr/>
        </p:nvSpPr>
        <p:spPr>
          <a:xfrm>
            <a:off x="6606686" y="2703421"/>
            <a:ext cx="6871115" cy="646331"/>
          </a:xfrm>
          <a:prstGeom prst="rect">
            <a:avLst/>
          </a:prstGeom>
          <a:noFill/>
          <a:ln w="31750">
            <a:noFill/>
            <a:prstDash val="sysDash"/>
          </a:ln>
        </p:spPr>
        <p:txBody>
          <a:bodyPr wrap="square" rtlCol="0">
            <a:spAutoFit/>
          </a:bodyPr>
          <a:lstStyle/>
          <a:p>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令和７年１月～ </a:t>
            </a:r>
            <a:r>
              <a:rPr kumimoji="1" lang="ja-JP" altLang="en-US" b="1" dirty="0">
                <a:latin typeface="Meiryo UI" panose="020B0604030504040204" pitchFamily="50" charset="-128"/>
                <a:ea typeface="Meiryo UI" panose="020B0604030504040204" pitchFamily="50" charset="-128"/>
              </a:rPr>
              <a:t>防災庁設置アドバイザー会議</a:t>
            </a:r>
          </a:p>
        </p:txBody>
      </p:sp>
      <p:sp>
        <p:nvSpPr>
          <p:cNvPr id="6" name="テキスト ボックス 5">
            <a:extLst>
              <a:ext uri="{FF2B5EF4-FFF2-40B4-BE49-F238E27FC236}">
                <a16:creationId xmlns:a16="http://schemas.microsoft.com/office/drawing/2014/main" id="{A993EC59-C0F1-0C4D-AC28-F6281E731420}"/>
              </a:ext>
            </a:extLst>
          </p:cNvPr>
          <p:cNvSpPr txBox="1"/>
          <p:nvPr/>
        </p:nvSpPr>
        <p:spPr>
          <a:xfrm>
            <a:off x="151039" y="2446895"/>
            <a:ext cx="6343846" cy="615553"/>
          </a:xfrm>
          <a:prstGeom prst="rect">
            <a:avLst/>
          </a:prstGeom>
          <a:noFill/>
          <a:ln w="31750">
            <a:noFill/>
            <a:prstDash val="sysDash"/>
          </a:ln>
        </p:spPr>
        <p:txBody>
          <a:bodyPr wrap="square" rtlCol="0">
            <a:spAutoFit/>
          </a:bodyPr>
          <a:lstStyle/>
          <a:p>
            <a:r>
              <a:rPr lang="ja-JP" altLang="en-US" b="1" dirty="0">
                <a:latin typeface="Meiryo UI" panose="020B0604030504040204" pitchFamily="50" charset="-128"/>
                <a:ea typeface="Meiryo UI" panose="020B0604030504040204" pitchFamily="50" charset="-128"/>
              </a:rPr>
              <a:t>平成</a:t>
            </a:r>
            <a:r>
              <a:rPr lang="en-US" altLang="ja-JP" b="1" dirty="0">
                <a:latin typeface="Meiryo UI" panose="020B0604030504040204" pitchFamily="50" charset="-128"/>
                <a:ea typeface="Meiryo UI" panose="020B0604030504040204" pitchFamily="50" charset="-128"/>
              </a:rPr>
              <a:t>27</a:t>
            </a:r>
            <a:r>
              <a:rPr lang="ja-JP" altLang="en-US" b="1" dirty="0">
                <a:latin typeface="Meiryo UI" panose="020B0604030504040204" pitchFamily="50" charset="-128"/>
                <a:ea typeface="Meiryo UI" panose="020B0604030504040204" pitchFamily="50" charset="-128"/>
              </a:rPr>
              <a:t>年</a:t>
            </a:r>
            <a:r>
              <a:rPr lang="en-US" altLang="ja-JP" b="1" dirty="0">
                <a:latin typeface="Meiryo UI" panose="020B0604030504040204" pitchFamily="50" charset="-128"/>
                <a:ea typeface="Meiryo UI" panose="020B0604030504040204" pitchFamily="50" charset="-128"/>
              </a:rPr>
              <a:t>3</a:t>
            </a:r>
            <a:r>
              <a:rPr lang="ja-JP" altLang="en-US" b="1" dirty="0">
                <a:latin typeface="Meiryo UI" panose="020B0604030504040204" pitchFamily="50" charset="-128"/>
                <a:ea typeface="Meiryo UI" panose="020B0604030504040204" pitchFamily="50" charset="-128"/>
              </a:rPr>
              <a:t>月　首</a:t>
            </a:r>
            <a:r>
              <a:rPr kumimoji="1" lang="ja-JP" altLang="en-US" b="1" dirty="0">
                <a:latin typeface="Meiryo UI" panose="020B0604030504040204" pitchFamily="50" charset="-128"/>
                <a:ea typeface="Meiryo UI" panose="020B0604030504040204" pitchFamily="50" charset="-128"/>
              </a:rPr>
              <a:t>都直下地震緊急対策推進基本計画の策定</a:t>
            </a:r>
            <a:endParaRPr kumimoji="1" lang="en-US" altLang="ja-JP" b="1"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今後</a:t>
            </a:r>
            <a:r>
              <a:rPr kumimoji="1" lang="en-US" altLang="ja-JP" sz="1600" dirty="0">
                <a:latin typeface="Meiryo UI" panose="020B0604030504040204" pitchFamily="50" charset="-128"/>
                <a:ea typeface="Meiryo UI" panose="020B0604030504040204" pitchFamily="50" charset="-128"/>
              </a:rPr>
              <a:t>10</a:t>
            </a:r>
            <a:r>
              <a:rPr kumimoji="1" lang="ja-JP" altLang="en-US" sz="1600" dirty="0">
                <a:latin typeface="Meiryo UI" panose="020B0604030504040204" pitchFamily="50" charset="-128"/>
                <a:ea typeface="Meiryo UI" panose="020B0604030504040204" pitchFamily="50" charset="-128"/>
              </a:rPr>
              <a:t>年間で達成すべき減災目標等を設定</a:t>
            </a:r>
            <a:endParaRPr kumimoji="1" lang="en-US" altLang="ja-JP" sz="1600" dirty="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4BA117BC-5812-9697-1F04-869721FFC01E}"/>
              </a:ext>
            </a:extLst>
          </p:cNvPr>
          <p:cNvSpPr txBox="1"/>
          <p:nvPr/>
        </p:nvSpPr>
        <p:spPr>
          <a:xfrm>
            <a:off x="151039" y="4532740"/>
            <a:ext cx="6090129" cy="369332"/>
          </a:xfrm>
          <a:prstGeom prst="rect">
            <a:avLst/>
          </a:prstGeom>
          <a:noFill/>
          <a:ln w="31750">
            <a:noFill/>
            <a:prstDash val="sysDash"/>
          </a:ln>
        </p:spPr>
        <p:txBody>
          <a:bodyPr wrap="square" rtlCol="0">
            <a:spAutoFit/>
          </a:bodyPr>
          <a:lstStyle>
            <a:defPPr>
              <a:defRPr lang="ja-JP"/>
            </a:defPPr>
            <a:lvl1pPr>
              <a:defRPr b="1">
                <a:latin typeface="Meiryo UI" panose="020B0604030504040204" pitchFamily="50" charset="-128"/>
                <a:ea typeface="Meiryo UI" panose="020B0604030504040204" pitchFamily="50" charset="-128"/>
              </a:defRPr>
            </a:lvl1pPr>
          </a:lstStyle>
          <a:p>
            <a:r>
              <a:rPr lang="ja-JP" altLang="en-US" dirty="0"/>
              <a:t>令和８年６月　</a:t>
            </a:r>
            <a:r>
              <a:rPr lang="zh-TW" altLang="en-US" dirty="0"/>
              <a:t>首都直下地震緊急対策推進基本計画</a:t>
            </a:r>
            <a:r>
              <a:rPr lang="ja-JP" altLang="en-US" dirty="0"/>
              <a:t>の変更</a:t>
            </a:r>
          </a:p>
        </p:txBody>
      </p:sp>
      <p:sp>
        <p:nvSpPr>
          <p:cNvPr id="22" name="二等辺三角形 21">
            <a:extLst>
              <a:ext uri="{FF2B5EF4-FFF2-40B4-BE49-F238E27FC236}">
                <a16:creationId xmlns:a16="http://schemas.microsoft.com/office/drawing/2014/main" id="{EBCE8C8B-1A4E-9E4D-6604-18F294EFCF81}"/>
              </a:ext>
            </a:extLst>
          </p:cNvPr>
          <p:cNvSpPr/>
          <p:nvPr/>
        </p:nvSpPr>
        <p:spPr>
          <a:xfrm rot="10800000">
            <a:off x="2517496" y="3284250"/>
            <a:ext cx="307753" cy="265305"/>
          </a:xfrm>
          <a:prstGeom prst="triangl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35C915F8-4E08-B431-5C63-64960E791E5E}"/>
              </a:ext>
            </a:extLst>
          </p:cNvPr>
          <p:cNvSpPr txBox="1"/>
          <p:nvPr/>
        </p:nvSpPr>
        <p:spPr>
          <a:xfrm>
            <a:off x="2913741" y="3224010"/>
            <a:ext cx="3001606" cy="338554"/>
          </a:xfrm>
          <a:prstGeom prst="rect">
            <a:avLst/>
          </a:prstGeom>
          <a:noFill/>
          <a:ln w="31750">
            <a:noFill/>
            <a:prstDash val="sysDash"/>
          </a:ln>
        </p:spPr>
        <p:txBody>
          <a:bodyPr wrap="square" rtlCol="0">
            <a:spAutoFit/>
          </a:bodyPr>
          <a:lstStyle/>
          <a:p>
            <a:r>
              <a:rPr lang="ja-JP" altLang="en-US" sz="1600" dirty="0">
                <a:latin typeface="Meiryo UI" panose="020B0604030504040204" pitchFamily="50" charset="-128"/>
                <a:ea typeface="Meiryo UI" panose="020B0604030504040204" pitchFamily="50" charset="-128"/>
              </a:rPr>
              <a:t>計画の策定から</a:t>
            </a:r>
            <a:r>
              <a:rPr lang="en-US" altLang="ja-JP" sz="1600" dirty="0">
                <a:latin typeface="Meiryo UI" panose="020B0604030504040204" pitchFamily="50" charset="-128"/>
                <a:ea typeface="Meiryo UI" panose="020B0604030504040204" pitchFamily="50" charset="-128"/>
              </a:rPr>
              <a:t>10</a:t>
            </a:r>
            <a:r>
              <a:rPr lang="ja-JP" altLang="en-US" sz="1600" dirty="0">
                <a:latin typeface="Meiryo UI" panose="020B0604030504040204" pitchFamily="50" charset="-128"/>
                <a:ea typeface="Meiryo UI" panose="020B0604030504040204" pitchFamily="50" charset="-128"/>
              </a:rPr>
              <a:t>年</a:t>
            </a:r>
            <a:endParaRPr kumimoji="1" lang="ja-JP" altLang="en-US" sz="1600" dirty="0">
              <a:latin typeface="Meiryo UI" panose="020B0604030504040204" pitchFamily="50" charset="-128"/>
              <a:ea typeface="Meiryo UI" panose="020B0604030504040204" pitchFamily="50" charset="-128"/>
            </a:endParaRPr>
          </a:p>
        </p:txBody>
      </p:sp>
      <p:sp>
        <p:nvSpPr>
          <p:cNvPr id="24" name="四角形: 角を丸くする 23">
            <a:extLst>
              <a:ext uri="{FF2B5EF4-FFF2-40B4-BE49-F238E27FC236}">
                <a16:creationId xmlns:a16="http://schemas.microsoft.com/office/drawing/2014/main" id="{BB8D12D8-B492-07AE-EBC7-2E73949A2303}"/>
              </a:ext>
            </a:extLst>
          </p:cNvPr>
          <p:cNvSpPr/>
          <p:nvPr/>
        </p:nvSpPr>
        <p:spPr>
          <a:xfrm>
            <a:off x="6494885" y="1037823"/>
            <a:ext cx="5496047" cy="1106776"/>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tx1"/>
                </a:solidFill>
                <a:latin typeface="Meiryo UI" panose="020B0604030504040204" pitchFamily="50" charset="-128"/>
                <a:ea typeface="Meiryo UI" panose="020B0604030504040204" pitchFamily="50" charset="-128"/>
              </a:rPr>
              <a:t>防災庁設置に向けた検討</a:t>
            </a:r>
          </a:p>
        </p:txBody>
      </p:sp>
      <p:sp>
        <p:nvSpPr>
          <p:cNvPr id="25" name="四角形: 角を丸くする 24">
            <a:extLst>
              <a:ext uri="{FF2B5EF4-FFF2-40B4-BE49-F238E27FC236}">
                <a16:creationId xmlns:a16="http://schemas.microsoft.com/office/drawing/2014/main" id="{5A4524B3-954B-BAF3-9324-3E2A05811BB5}"/>
              </a:ext>
            </a:extLst>
          </p:cNvPr>
          <p:cNvSpPr/>
          <p:nvPr/>
        </p:nvSpPr>
        <p:spPr>
          <a:xfrm>
            <a:off x="330809" y="1042342"/>
            <a:ext cx="5496047" cy="1106776"/>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200" dirty="0">
                <a:solidFill>
                  <a:schemeClr val="tx1"/>
                </a:solidFill>
                <a:latin typeface="Meiryo UI" panose="020B0604030504040204" pitchFamily="50" charset="-128"/>
                <a:ea typeface="Meiryo UI" panose="020B0604030504040204" pitchFamily="50" charset="-128"/>
              </a:rPr>
              <a:t>首都直下地震緊急対策推進基本計画・</a:t>
            </a:r>
          </a:p>
          <a:p>
            <a:pPr algn="ctr"/>
            <a:r>
              <a:rPr lang="ja-JP" altLang="en-US" sz="2200" dirty="0">
                <a:solidFill>
                  <a:schemeClr val="tx1"/>
                </a:solidFill>
                <a:latin typeface="Meiryo UI" panose="020B0604030504040204" pitchFamily="50" charset="-128"/>
                <a:ea typeface="Meiryo UI" panose="020B0604030504040204" pitchFamily="50" charset="-128"/>
              </a:rPr>
              <a:t>政府業務継続計画の見直しに向けた検討</a:t>
            </a:r>
          </a:p>
        </p:txBody>
      </p:sp>
      <p:sp>
        <p:nvSpPr>
          <p:cNvPr id="26" name="二等辺三角形 25">
            <a:extLst>
              <a:ext uri="{FF2B5EF4-FFF2-40B4-BE49-F238E27FC236}">
                <a16:creationId xmlns:a16="http://schemas.microsoft.com/office/drawing/2014/main" id="{BFB555E7-B9E4-693C-E343-2365C0F08361}"/>
              </a:ext>
            </a:extLst>
          </p:cNvPr>
          <p:cNvSpPr/>
          <p:nvPr/>
        </p:nvSpPr>
        <p:spPr>
          <a:xfrm rot="10800000">
            <a:off x="2517496" y="4126932"/>
            <a:ext cx="307753" cy="265305"/>
          </a:xfrm>
          <a:prstGeom prst="triangl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F63DA4AC-937D-6031-CC9D-26E294F81745}"/>
              </a:ext>
            </a:extLst>
          </p:cNvPr>
          <p:cNvSpPr txBox="1"/>
          <p:nvPr/>
        </p:nvSpPr>
        <p:spPr>
          <a:xfrm>
            <a:off x="288114" y="3684526"/>
            <a:ext cx="6871115" cy="369332"/>
          </a:xfrm>
          <a:prstGeom prst="rect">
            <a:avLst/>
          </a:prstGeom>
          <a:noFill/>
          <a:ln w="31750">
            <a:noFill/>
            <a:prstDash val="sysDash"/>
          </a:ln>
        </p:spPr>
        <p:txBody>
          <a:bodyPr wrap="square" rtlCol="0">
            <a:spAutoFit/>
          </a:bodyPr>
          <a:lstStyle/>
          <a:p>
            <a:r>
              <a:rPr lang="ja-JP" altLang="en-US" b="1" dirty="0">
                <a:latin typeface="Meiryo UI" panose="020B0604030504040204" pitchFamily="50" charset="-128"/>
                <a:ea typeface="Meiryo UI" panose="020B0604030504040204" pitchFamily="50" charset="-128"/>
              </a:rPr>
              <a:t>令和</a:t>
            </a:r>
            <a:r>
              <a:rPr lang="en-US" altLang="ja-JP" b="1" dirty="0">
                <a:latin typeface="Meiryo UI" panose="020B0604030504040204" pitchFamily="50" charset="-128"/>
                <a:ea typeface="Meiryo UI" panose="020B0604030504040204" pitchFamily="50" charset="-128"/>
              </a:rPr>
              <a:t>5</a:t>
            </a:r>
            <a:r>
              <a:rPr lang="ja-JP" altLang="en-US" b="1" dirty="0">
                <a:latin typeface="Meiryo UI" panose="020B0604030504040204" pitchFamily="50" charset="-128"/>
                <a:ea typeface="Meiryo UI" panose="020B0604030504040204" pitchFamily="50" charset="-128"/>
              </a:rPr>
              <a:t>年</a:t>
            </a:r>
            <a:r>
              <a:rPr lang="en-US" altLang="ja-JP" b="1" dirty="0">
                <a:latin typeface="Meiryo UI" panose="020B0604030504040204" pitchFamily="50" charset="-128"/>
                <a:ea typeface="Meiryo UI" panose="020B0604030504040204" pitchFamily="50" charset="-128"/>
              </a:rPr>
              <a:t>12</a:t>
            </a:r>
            <a:r>
              <a:rPr lang="ja-JP" altLang="en-US" b="1" dirty="0">
                <a:latin typeface="Meiryo UI" panose="020B0604030504040204" pitchFamily="50" charset="-128"/>
                <a:ea typeface="Meiryo UI" panose="020B0604030504040204" pitchFamily="50" charset="-128"/>
              </a:rPr>
              <a:t>月～ </a:t>
            </a:r>
            <a:r>
              <a:rPr kumimoji="1" lang="ja-JP" altLang="en-US" b="1" dirty="0">
                <a:latin typeface="Meiryo UI" panose="020B0604030504040204" pitchFamily="50" charset="-128"/>
                <a:ea typeface="Meiryo UI" panose="020B0604030504040204" pitchFamily="50" charset="-128"/>
              </a:rPr>
              <a:t>首都直下地震対策検討</a:t>
            </a:r>
            <a:r>
              <a:rPr lang="en-US" altLang="ja-JP" b="1" dirty="0">
                <a:latin typeface="Meiryo UI" panose="020B0604030504040204" pitchFamily="50" charset="-128"/>
                <a:ea typeface="Meiryo UI" panose="020B0604030504040204" pitchFamily="50" charset="-128"/>
              </a:rPr>
              <a:t>WG</a:t>
            </a:r>
            <a:endParaRPr kumimoji="1" lang="ja-JP" altLang="en-US" b="1"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939CDB86-A91A-EAAE-A8C5-FD5E58FCF896}"/>
              </a:ext>
            </a:extLst>
          </p:cNvPr>
          <p:cNvSpPr txBox="1"/>
          <p:nvPr/>
        </p:nvSpPr>
        <p:spPr>
          <a:xfrm>
            <a:off x="7143650" y="6439540"/>
            <a:ext cx="3584635" cy="400110"/>
          </a:xfrm>
          <a:prstGeom prst="rect">
            <a:avLst/>
          </a:prstGeom>
          <a:noFill/>
          <a:ln w="31750">
            <a:noFill/>
            <a:prstDash val="sysDash"/>
          </a:ln>
        </p:spPr>
        <p:txBody>
          <a:bodyPr wrap="none" rtlCol="0">
            <a:spAutoFit/>
          </a:bodyPr>
          <a:lstStyle>
            <a:defPPr>
              <a:defRPr lang="ja-JP"/>
            </a:defPPr>
            <a:lvl1pPr algn="ctr">
              <a:defRPr sz="2000" b="1">
                <a:solidFill>
                  <a:schemeClr val="tx1">
                    <a:lumMod val="50000"/>
                    <a:lumOff val="50000"/>
                  </a:schemeClr>
                </a:solidFill>
                <a:latin typeface="Meiryo UI" panose="020B0604030504040204" pitchFamily="50" charset="-128"/>
                <a:ea typeface="Meiryo UI" panose="020B0604030504040204" pitchFamily="50" charset="-128"/>
              </a:defRPr>
            </a:lvl1pPr>
          </a:lstStyle>
          <a:p>
            <a:r>
              <a:rPr lang="ja-JP" altLang="en-US" dirty="0"/>
              <a:t>令和</a:t>
            </a:r>
            <a:r>
              <a:rPr lang="en-US" altLang="ja-JP" dirty="0"/>
              <a:t>8</a:t>
            </a:r>
            <a:r>
              <a:rPr lang="ja-JP" altLang="en-US" dirty="0"/>
              <a:t>年中　防災庁の設置予定</a:t>
            </a:r>
          </a:p>
        </p:txBody>
      </p:sp>
      <p:sp>
        <p:nvSpPr>
          <p:cNvPr id="30" name="二等辺三角形 29">
            <a:extLst>
              <a:ext uri="{FF2B5EF4-FFF2-40B4-BE49-F238E27FC236}">
                <a16:creationId xmlns:a16="http://schemas.microsoft.com/office/drawing/2014/main" id="{9A68E8E7-E188-0711-D384-F97E44660E96}"/>
              </a:ext>
            </a:extLst>
          </p:cNvPr>
          <p:cNvSpPr/>
          <p:nvPr/>
        </p:nvSpPr>
        <p:spPr>
          <a:xfrm rot="10800000">
            <a:off x="8609863" y="4745231"/>
            <a:ext cx="307753" cy="265305"/>
          </a:xfrm>
          <a:prstGeom prst="triangl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A3E9E8E9-25C6-6BBF-4E03-D0DE9B00B415}"/>
              </a:ext>
            </a:extLst>
          </p:cNvPr>
          <p:cNvSpPr txBox="1"/>
          <p:nvPr/>
        </p:nvSpPr>
        <p:spPr>
          <a:xfrm>
            <a:off x="6720514" y="3310329"/>
            <a:ext cx="4938208" cy="1354217"/>
          </a:xfrm>
          <a:prstGeom prst="rect">
            <a:avLst/>
          </a:prstGeom>
          <a:ln>
            <a:prstDash val="sysDot"/>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b="1" dirty="0">
                <a:latin typeface="Meiryo UI" panose="020B0604030504040204" pitchFamily="50" charset="-128"/>
                <a:ea typeface="Meiryo UI" panose="020B0604030504040204" pitchFamily="50" charset="-128"/>
              </a:rPr>
              <a:t>災害対応力抜本的強化の方向性</a:t>
            </a:r>
            <a:endParaRPr lang="en-US" altLang="ja-JP" b="1"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本気の事前防災</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～防災業務の企画委立案機能の抜本的強化～</a:t>
            </a:r>
            <a:endParaRPr lang="en-US" altLang="ja-JP" sz="1600"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災害事態対処、被災地の復旧・復興における司令塔機能の抜本的強化</a:t>
            </a:r>
            <a:endParaRPr lang="en-US" altLang="ja-JP" sz="1600" dirty="0">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13867D14-0504-CF5F-1C2E-6E7C20A4C2C0}"/>
              </a:ext>
            </a:extLst>
          </p:cNvPr>
          <p:cNvSpPr txBox="1"/>
          <p:nvPr/>
        </p:nvSpPr>
        <p:spPr>
          <a:xfrm>
            <a:off x="6606686" y="1991481"/>
            <a:ext cx="6871115" cy="646331"/>
          </a:xfrm>
          <a:prstGeom prst="rect">
            <a:avLst/>
          </a:prstGeom>
          <a:noFill/>
          <a:ln w="31750">
            <a:noFill/>
            <a:prstDash val="sysDash"/>
          </a:ln>
        </p:spPr>
        <p:txBody>
          <a:bodyPr wrap="square" rtlCol="0">
            <a:spAutoFit/>
          </a:bodyPr>
          <a:lstStyle/>
          <a:p>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令和</a:t>
            </a:r>
            <a:r>
              <a:rPr lang="en-US" altLang="ja-JP" b="1" dirty="0">
                <a:latin typeface="Meiryo UI" panose="020B0604030504040204" pitchFamily="50" charset="-128"/>
                <a:ea typeface="Meiryo UI" panose="020B0604030504040204" pitchFamily="50" charset="-128"/>
              </a:rPr>
              <a:t>6</a:t>
            </a:r>
            <a:r>
              <a:rPr lang="ja-JP" altLang="en-US" b="1" dirty="0">
                <a:latin typeface="Meiryo UI" panose="020B0604030504040204" pitchFamily="50" charset="-128"/>
                <a:ea typeface="Meiryo UI" panose="020B0604030504040204" pitchFamily="50" charset="-128"/>
              </a:rPr>
              <a:t>年</a:t>
            </a:r>
            <a:r>
              <a:rPr lang="en-US" altLang="ja-JP" b="1" dirty="0">
                <a:latin typeface="Meiryo UI" panose="020B0604030504040204" pitchFamily="50" charset="-128"/>
                <a:ea typeface="Meiryo UI" panose="020B0604030504040204" pitchFamily="50" charset="-128"/>
              </a:rPr>
              <a:t>11</a:t>
            </a:r>
            <a:r>
              <a:rPr lang="ja-JP" altLang="en-US" b="1" dirty="0">
                <a:latin typeface="Meiryo UI" panose="020B0604030504040204" pitchFamily="50" charset="-128"/>
                <a:ea typeface="Meiryo UI" panose="020B0604030504040204" pitchFamily="50" charset="-128"/>
              </a:rPr>
              <a:t>月 </a:t>
            </a:r>
            <a:r>
              <a:rPr kumimoji="1" lang="ja-JP" altLang="en-US" b="1" dirty="0">
                <a:latin typeface="Meiryo UI" panose="020B0604030504040204" pitchFamily="50" charset="-128"/>
                <a:ea typeface="Meiryo UI" panose="020B0604030504040204" pitchFamily="50" charset="-128"/>
              </a:rPr>
              <a:t>防災庁設置</a:t>
            </a:r>
            <a:r>
              <a:rPr lang="ja-JP" altLang="en-US" b="1" dirty="0">
                <a:latin typeface="Meiryo UI" panose="020B0604030504040204" pitchFamily="50" charset="-128"/>
                <a:ea typeface="Meiryo UI" panose="020B0604030504040204" pitchFamily="50" charset="-128"/>
              </a:rPr>
              <a:t>準備室　発足</a:t>
            </a:r>
            <a:endParaRPr kumimoji="1" lang="ja-JP" altLang="en-US" b="1" dirty="0">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974D8266-4CCD-6163-A8FB-D9904FB63CB6}"/>
              </a:ext>
            </a:extLst>
          </p:cNvPr>
          <p:cNvSpPr>
            <a:spLocks noGrp="1"/>
          </p:cNvSpPr>
          <p:nvPr>
            <p:ph type="sldNum" sz="quarter" idx="12"/>
          </p:nvPr>
        </p:nvSpPr>
        <p:spPr>
          <a:xfrm>
            <a:off x="9297759" y="6480131"/>
            <a:ext cx="2743200" cy="365125"/>
          </a:xfrm>
        </p:spPr>
        <p:txBody>
          <a:bodyPr/>
          <a:lstStyle/>
          <a:p>
            <a:fld id="{217A4DA2-9656-43BE-A27E-82B5D27A5B4E}" type="slidenum">
              <a:rPr kumimoji="1" lang="ja-JP" altLang="en-US" sz="1800" b="1" smtClean="0">
                <a:solidFill>
                  <a:schemeClr val="tx1"/>
                </a:solidFill>
              </a:rPr>
              <a:t>11</a:t>
            </a:fld>
            <a:endParaRPr kumimoji="1" lang="ja-JP" altLang="en-US" sz="1800" b="1" dirty="0">
              <a:solidFill>
                <a:schemeClr val="tx1"/>
              </a:solidFill>
            </a:endParaRPr>
          </a:p>
        </p:txBody>
      </p:sp>
      <p:sp>
        <p:nvSpPr>
          <p:cNvPr id="7" name="テキスト ボックス 6">
            <a:extLst>
              <a:ext uri="{FF2B5EF4-FFF2-40B4-BE49-F238E27FC236}">
                <a16:creationId xmlns:a16="http://schemas.microsoft.com/office/drawing/2014/main" id="{646AB59A-FF5D-C5F7-ACE9-65EDD8BDF6CC}"/>
              </a:ext>
            </a:extLst>
          </p:cNvPr>
          <p:cNvSpPr txBox="1"/>
          <p:nvPr/>
        </p:nvSpPr>
        <p:spPr>
          <a:xfrm>
            <a:off x="405179" y="6280076"/>
            <a:ext cx="5421677" cy="400110"/>
          </a:xfrm>
          <a:prstGeom prst="rect">
            <a:avLst/>
          </a:prstGeom>
          <a:noFill/>
          <a:ln w="31750">
            <a:noFill/>
            <a:prstDash val="sysDash"/>
          </a:ln>
        </p:spPr>
        <p:txBody>
          <a:bodyPr wrap="none" rtlCol="0">
            <a:spAutoFit/>
          </a:bodyPr>
          <a:lstStyle/>
          <a:p>
            <a:pPr algn="ctr"/>
            <a:r>
              <a:rPr lang="ja-JP" altLang="en-US" sz="2000" b="1" dirty="0">
                <a:solidFill>
                  <a:schemeClr val="tx1">
                    <a:lumMod val="50000"/>
                    <a:lumOff val="50000"/>
                  </a:schemeClr>
                </a:solidFill>
                <a:latin typeface="Meiryo UI" panose="020B0604030504040204" pitchFamily="50" charset="-128"/>
                <a:ea typeface="Meiryo UI" panose="020B0604030504040204" pitchFamily="50" charset="-128"/>
              </a:rPr>
              <a:t>政府業務継続計画の見直し予定（時期未定）</a:t>
            </a:r>
            <a:endParaRPr kumimoji="1" lang="ja-JP" altLang="en-US" sz="2000" b="1"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1F784199-A327-D2F2-3EE2-BD69E594FFD5}"/>
              </a:ext>
            </a:extLst>
          </p:cNvPr>
          <p:cNvSpPr txBox="1"/>
          <p:nvPr/>
        </p:nvSpPr>
        <p:spPr>
          <a:xfrm>
            <a:off x="743251" y="4902072"/>
            <a:ext cx="5505148" cy="830997"/>
          </a:xfrm>
          <a:prstGeom prst="rect">
            <a:avLst/>
          </a:prstGeom>
          <a:ln>
            <a:prstDash val="sysDot"/>
          </a:ln>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「東京圏において⾸都中枢機能の維持が困難となる最悪の事態も想定し、代替拠点を検討。詳細は政府業務継続計画において定める。」としている</a:t>
            </a:r>
            <a:endParaRPr lang="en-US" altLang="ja-JP" sz="1600" dirty="0">
              <a:latin typeface="Meiryo UI" panose="020B0604030504040204" pitchFamily="50" charset="-128"/>
              <a:ea typeface="Meiryo UI" panose="020B0604030504040204" pitchFamily="50" charset="-128"/>
            </a:endParaRPr>
          </a:p>
        </p:txBody>
      </p:sp>
      <p:sp>
        <p:nvSpPr>
          <p:cNvPr id="9" name="二等辺三角形 8">
            <a:extLst>
              <a:ext uri="{FF2B5EF4-FFF2-40B4-BE49-F238E27FC236}">
                <a16:creationId xmlns:a16="http://schemas.microsoft.com/office/drawing/2014/main" id="{DAB482DA-4B5C-D2E4-047B-B5911E28379F}"/>
              </a:ext>
            </a:extLst>
          </p:cNvPr>
          <p:cNvSpPr/>
          <p:nvPr/>
        </p:nvSpPr>
        <p:spPr>
          <a:xfrm rot="10800000">
            <a:off x="2517496" y="5920465"/>
            <a:ext cx="307753" cy="265305"/>
          </a:xfrm>
          <a:prstGeom prst="triangl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二等辺三角形 9">
            <a:extLst>
              <a:ext uri="{FF2B5EF4-FFF2-40B4-BE49-F238E27FC236}">
                <a16:creationId xmlns:a16="http://schemas.microsoft.com/office/drawing/2014/main" id="{C9B7015F-3300-B86C-21F9-9AEE402B06BF}"/>
              </a:ext>
            </a:extLst>
          </p:cNvPr>
          <p:cNvSpPr/>
          <p:nvPr/>
        </p:nvSpPr>
        <p:spPr>
          <a:xfrm rot="10800000">
            <a:off x="8628215" y="2657914"/>
            <a:ext cx="307753" cy="265305"/>
          </a:xfrm>
          <a:prstGeom prst="triangl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55357A98-A4DD-25EE-E492-64315BBCDE94}"/>
              </a:ext>
            </a:extLst>
          </p:cNvPr>
          <p:cNvSpPr txBox="1"/>
          <p:nvPr/>
        </p:nvSpPr>
        <p:spPr>
          <a:xfrm>
            <a:off x="6606686" y="5010500"/>
            <a:ext cx="6871115" cy="369332"/>
          </a:xfrm>
          <a:prstGeom prst="rect">
            <a:avLst/>
          </a:prstGeom>
          <a:noFill/>
          <a:ln w="31750">
            <a:noFill/>
            <a:prstDash val="sysDash"/>
          </a:ln>
        </p:spPr>
        <p:txBody>
          <a:bodyPr wrap="square" rtlCol="0">
            <a:spAutoFit/>
          </a:bodyPr>
          <a:lstStyle/>
          <a:p>
            <a:r>
              <a:rPr lang="ja-JP" altLang="en-US" b="1" dirty="0">
                <a:latin typeface="Meiryo UI" panose="020B0604030504040204" pitchFamily="50" charset="-128"/>
                <a:ea typeface="Meiryo UI" panose="020B0604030504040204" pitchFamily="50" charset="-128"/>
              </a:rPr>
              <a:t>令和８年７月　 </a:t>
            </a:r>
            <a:r>
              <a:rPr kumimoji="1" lang="ja-JP" altLang="en-US" b="1" dirty="0">
                <a:latin typeface="Meiryo UI" panose="020B0604030504040204" pitchFamily="50" charset="-128"/>
                <a:ea typeface="Meiryo UI" panose="020B0604030504040204" pitchFamily="50" charset="-128"/>
              </a:rPr>
              <a:t>防災庁設置法　交付</a:t>
            </a:r>
          </a:p>
        </p:txBody>
      </p:sp>
      <p:sp>
        <p:nvSpPr>
          <p:cNvPr id="12" name="テキスト ボックス 11">
            <a:extLst>
              <a:ext uri="{FF2B5EF4-FFF2-40B4-BE49-F238E27FC236}">
                <a16:creationId xmlns:a16="http://schemas.microsoft.com/office/drawing/2014/main" id="{BE12B839-DAB5-2A7D-CA4D-C7B11939CC7B}"/>
              </a:ext>
            </a:extLst>
          </p:cNvPr>
          <p:cNvSpPr txBox="1"/>
          <p:nvPr/>
        </p:nvSpPr>
        <p:spPr>
          <a:xfrm>
            <a:off x="6638559" y="5317570"/>
            <a:ext cx="5208697" cy="830997"/>
          </a:xfrm>
          <a:prstGeom prst="rect">
            <a:avLst/>
          </a:prstGeom>
          <a:ln>
            <a:prstDash val="sysDot"/>
          </a:ln>
        </p:spPr>
        <p:style>
          <a:lnRef idx="2">
            <a:schemeClr val="dk1"/>
          </a:lnRef>
          <a:fillRef idx="1">
            <a:schemeClr val="lt1"/>
          </a:fillRef>
          <a:effectRef idx="0">
            <a:schemeClr val="dk1"/>
          </a:effectRef>
          <a:fontRef idx="minor">
            <a:schemeClr val="dk1"/>
          </a:fontRef>
        </p:style>
        <p:txBody>
          <a:bodyPr wrap="square" rtlCol="0">
            <a:spAutoFit/>
          </a:bodyPr>
          <a:lstStyle>
            <a:defPPr>
              <a:defRPr lang="ja-JP"/>
            </a:defPPr>
            <a:lvl1pPr marL="285750" indent="-285750">
              <a:buFont typeface="Wingdings" panose="05000000000000000000" pitchFamily="2" charset="2"/>
              <a:buChar char="l"/>
              <a:defRPr sz="1600">
                <a:latin typeface="Meiryo UI" panose="020B0604030504040204" pitchFamily="50" charset="-128"/>
                <a:ea typeface="Meiryo UI" panose="020B0604030504040204" pitchFamily="50" charset="-128"/>
              </a:defRPr>
            </a:lvl1pPr>
          </a:lstStyle>
          <a:p>
            <a:pPr marL="0" indent="0">
              <a:buNone/>
            </a:pPr>
            <a:r>
              <a:rPr lang="ja-JP" altLang="en-US" dirty="0"/>
              <a:t>施行期日</a:t>
            </a:r>
            <a:endParaRPr lang="en-US" altLang="ja-JP" dirty="0"/>
          </a:p>
          <a:p>
            <a:pPr marL="0" indent="0">
              <a:buNone/>
            </a:pPr>
            <a:r>
              <a:rPr lang="ja-JP" altLang="en-US" dirty="0"/>
              <a:t>令和８年中において政令で定める日（防災局の規定は公布（令和８年７月 </a:t>
            </a:r>
            <a:r>
              <a:rPr lang="en-US" altLang="ja-JP" dirty="0"/>
              <a:t>17</a:t>
            </a:r>
            <a:r>
              <a:rPr lang="ja-JP" altLang="en-US" dirty="0"/>
              <a:t>日）から２年を超えない範囲内）</a:t>
            </a:r>
            <a:endParaRPr lang="en-US" altLang="ja-JP" dirty="0"/>
          </a:p>
        </p:txBody>
      </p:sp>
      <p:sp>
        <p:nvSpPr>
          <p:cNvPr id="13" name="二等辺三角形 12">
            <a:extLst>
              <a:ext uri="{FF2B5EF4-FFF2-40B4-BE49-F238E27FC236}">
                <a16:creationId xmlns:a16="http://schemas.microsoft.com/office/drawing/2014/main" id="{E2211B58-5544-BDD8-426E-9B2BA8096AD0}"/>
              </a:ext>
            </a:extLst>
          </p:cNvPr>
          <p:cNvSpPr/>
          <p:nvPr/>
        </p:nvSpPr>
        <p:spPr>
          <a:xfrm rot="10800000">
            <a:off x="8608019" y="6192641"/>
            <a:ext cx="307753" cy="265305"/>
          </a:xfrm>
          <a:prstGeom prst="triangl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8392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03B66-5138-E02F-E1B0-0B0DCCDB196E}"/>
            </a:ext>
          </a:extLst>
        </p:cNvPr>
        <p:cNvGrpSpPr/>
        <p:nvPr/>
      </p:nvGrpSpPr>
      <p:grpSpPr>
        <a:xfrm>
          <a:off x="0" y="0"/>
          <a:ext cx="0" cy="0"/>
          <a:chOff x="0" y="0"/>
          <a:chExt cx="0" cy="0"/>
        </a:xfrm>
      </p:grpSpPr>
      <p:sp>
        <p:nvSpPr>
          <p:cNvPr id="29" name="四角形: 角を丸くする 28">
            <a:extLst>
              <a:ext uri="{FF2B5EF4-FFF2-40B4-BE49-F238E27FC236}">
                <a16:creationId xmlns:a16="http://schemas.microsoft.com/office/drawing/2014/main" id="{64996383-905C-BA21-BDFB-01065FD7E31B}"/>
              </a:ext>
            </a:extLst>
          </p:cNvPr>
          <p:cNvSpPr/>
          <p:nvPr/>
        </p:nvSpPr>
        <p:spPr>
          <a:xfrm>
            <a:off x="215244" y="4349156"/>
            <a:ext cx="11629612" cy="2442790"/>
          </a:xfrm>
          <a:prstGeom prst="roundRect">
            <a:avLst>
              <a:gd name="adj" fmla="val 11930"/>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ja-JP" altLang="en-US" sz="3200" dirty="0">
              <a:solidFill>
                <a:schemeClr val="tx1"/>
              </a:solidFill>
              <a:highlight>
                <a:srgbClr val="FFFF00"/>
              </a:highlight>
            </a:endParaRPr>
          </a:p>
        </p:txBody>
      </p:sp>
      <p:sp>
        <p:nvSpPr>
          <p:cNvPr id="20" name="四角形: 角を丸くする 19">
            <a:extLst>
              <a:ext uri="{FF2B5EF4-FFF2-40B4-BE49-F238E27FC236}">
                <a16:creationId xmlns:a16="http://schemas.microsoft.com/office/drawing/2014/main" id="{8A3C8D26-32EA-5363-2FFE-855551DB3ED0}"/>
              </a:ext>
            </a:extLst>
          </p:cNvPr>
          <p:cNvSpPr/>
          <p:nvPr/>
        </p:nvSpPr>
        <p:spPr>
          <a:xfrm>
            <a:off x="5796868" y="1697201"/>
            <a:ext cx="6241846" cy="2281204"/>
          </a:xfrm>
          <a:prstGeom prst="roundRect">
            <a:avLst>
              <a:gd name="adj" fmla="val 11930"/>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ja-JP" altLang="en-US" sz="3200" dirty="0">
              <a:solidFill>
                <a:schemeClr val="tx1"/>
              </a:solidFill>
              <a:highlight>
                <a:srgbClr val="FFFF00"/>
              </a:highlight>
            </a:endParaRPr>
          </a:p>
        </p:txBody>
      </p:sp>
      <p:sp>
        <p:nvSpPr>
          <p:cNvPr id="2" name="四角形: 角を丸くする 13">
            <a:extLst>
              <a:ext uri="{FF2B5EF4-FFF2-40B4-BE49-F238E27FC236}">
                <a16:creationId xmlns:a16="http://schemas.microsoft.com/office/drawing/2014/main" id="{EC78EF78-5E30-CB44-6928-3E4D644C2C17}"/>
              </a:ext>
            </a:extLst>
          </p:cNvPr>
          <p:cNvSpPr/>
          <p:nvPr/>
        </p:nvSpPr>
        <p:spPr>
          <a:xfrm>
            <a:off x="151039" y="177814"/>
            <a:ext cx="11889920" cy="551053"/>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◆副首都法について</a:t>
            </a:r>
            <a:endParaRPr lang="en-US" altLang="ja-JP" sz="2800" b="1" dirty="0">
              <a:solidFill>
                <a:schemeClr val="tx1"/>
              </a:solidFill>
              <a:latin typeface="Meiryo UI" panose="020B0604030504040204" pitchFamily="50" charset="-128"/>
              <a:ea typeface="Meiryo UI" panose="020B0604030504040204" pitchFamily="50" charset="-128"/>
            </a:endParaRPr>
          </a:p>
        </p:txBody>
      </p:sp>
      <p:sp>
        <p:nvSpPr>
          <p:cNvPr id="25" name="四角形: 角を丸くする 24">
            <a:extLst>
              <a:ext uri="{FF2B5EF4-FFF2-40B4-BE49-F238E27FC236}">
                <a16:creationId xmlns:a16="http://schemas.microsoft.com/office/drawing/2014/main" id="{25DDDC13-872E-F2BB-29E7-527BAD5BCE11}"/>
              </a:ext>
            </a:extLst>
          </p:cNvPr>
          <p:cNvSpPr/>
          <p:nvPr/>
        </p:nvSpPr>
        <p:spPr>
          <a:xfrm>
            <a:off x="342445" y="853935"/>
            <a:ext cx="11940109" cy="408623"/>
          </a:xfrm>
          <a:prstGeom prst="roundRect">
            <a:avLst/>
          </a:prstGeom>
          <a:noFill/>
          <a:ln w="31750">
            <a:noFill/>
            <a:prstDash val="sysDash"/>
          </a:ln>
        </p:spPr>
        <p:txBody>
          <a:bodyPr wrap="square" rtlCol="0">
            <a:spAutoFit/>
          </a:bodyPr>
          <a:lstStyle/>
          <a:p>
            <a:r>
              <a:rPr lang="ja-JP" altLang="en-US" u="sng" dirty="0">
                <a:solidFill>
                  <a:schemeClr val="tx1"/>
                </a:solidFill>
                <a:latin typeface="BIZ UDPゴシック" panose="020B0400000000000000" pitchFamily="50" charset="-128"/>
                <a:ea typeface="BIZ UDPゴシック" panose="020B0400000000000000" pitchFamily="50" charset="-128"/>
              </a:rPr>
              <a:t>「国家社会機能継続性確保施策及び副首都の整備に係る施策の推進に関する法律」が成立　（令和８年７月</a:t>
            </a:r>
            <a:r>
              <a:rPr lang="en-US" altLang="ja-JP" u="sng" dirty="0">
                <a:solidFill>
                  <a:schemeClr val="tx1"/>
                </a:solidFill>
                <a:latin typeface="BIZ UDPゴシック" panose="020B0400000000000000" pitchFamily="50" charset="-128"/>
                <a:ea typeface="BIZ UDPゴシック" panose="020B0400000000000000" pitchFamily="50" charset="-128"/>
              </a:rPr>
              <a:t>31</a:t>
            </a:r>
            <a:r>
              <a:rPr lang="ja-JP" altLang="en-US" u="sng" dirty="0">
                <a:solidFill>
                  <a:schemeClr val="tx1"/>
                </a:solidFill>
                <a:latin typeface="BIZ UDPゴシック" panose="020B0400000000000000" pitchFamily="50" charset="-128"/>
                <a:ea typeface="BIZ UDPゴシック" panose="020B0400000000000000" pitchFamily="50" charset="-128"/>
              </a:rPr>
              <a:t>日公布）</a:t>
            </a:r>
          </a:p>
        </p:txBody>
      </p:sp>
      <p:sp>
        <p:nvSpPr>
          <p:cNvPr id="4" name="スライド番号プレースホルダー 3">
            <a:extLst>
              <a:ext uri="{FF2B5EF4-FFF2-40B4-BE49-F238E27FC236}">
                <a16:creationId xmlns:a16="http://schemas.microsoft.com/office/drawing/2014/main" id="{13F6969C-151D-83A7-5392-90A130C90D26}"/>
              </a:ext>
            </a:extLst>
          </p:cNvPr>
          <p:cNvSpPr>
            <a:spLocks noGrp="1"/>
          </p:cNvSpPr>
          <p:nvPr>
            <p:ph type="sldNum" sz="quarter" idx="12"/>
          </p:nvPr>
        </p:nvSpPr>
        <p:spPr>
          <a:xfrm>
            <a:off x="9376794" y="6488431"/>
            <a:ext cx="2743200" cy="365125"/>
          </a:xfrm>
        </p:spPr>
        <p:txBody>
          <a:bodyPr/>
          <a:lstStyle/>
          <a:p>
            <a:fld id="{217A4DA2-9656-43BE-A27E-82B5D27A5B4E}" type="slidenum">
              <a:rPr kumimoji="1" lang="ja-JP" altLang="en-US" sz="1800" b="1" smtClean="0">
                <a:solidFill>
                  <a:schemeClr val="tx1"/>
                </a:solidFill>
              </a:rPr>
              <a:t>12</a:t>
            </a:fld>
            <a:endParaRPr kumimoji="1" lang="ja-JP" altLang="en-US" sz="1800" b="1" dirty="0">
              <a:solidFill>
                <a:schemeClr val="tx1"/>
              </a:solidFill>
            </a:endParaRPr>
          </a:p>
        </p:txBody>
      </p:sp>
      <p:sp>
        <p:nvSpPr>
          <p:cNvPr id="19" name="四角形: 角を丸くする 18">
            <a:extLst>
              <a:ext uri="{FF2B5EF4-FFF2-40B4-BE49-F238E27FC236}">
                <a16:creationId xmlns:a16="http://schemas.microsoft.com/office/drawing/2014/main" id="{22A7693E-57A2-43E3-FC5C-EA110044A971}"/>
              </a:ext>
            </a:extLst>
          </p:cNvPr>
          <p:cNvSpPr/>
          <p:nvPr/>
        </p:nvSpPr>
        <p:spPr>
          <a:xfrm>
            <a:off x="122806" y="1697203"/>
            <a:ext cx="5518262" cy="2281204"/>
          </a:xfrm>
          <a:prstGeom prst="roundRect">
            <a:avLst>
              <a:gd name="adj" fmla="val 11930"/>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ja-JP" altLang="en-US" sz="3200" dirty="0">
              <a:solidFill>
                <a:schemeClr val="tx1"/>
              </a:solidFill>
              <a:highlight>
                <a:srgbClr val="FFFF00"/>
              </a:highlight>
            </a:endParaRPr>
          </a:p>
        </p:txBody>
      </p:sp>
      <p:sp>
        <p:nvSpPr>
          <p:cNvPr id="16" name="テキスト ボックス 15">
            <a:extLst>
              <a:ext uri="{FF2B5EF4-FFF2-40B4-BE49-F238E27FC236}">
                <a16:creationId xmlns:a16="http://schemas.microsoft.com/office/drawing/2014/main" id="{7F12CE7C-44F6-367B-015B-C83ACA4FA7AB}"/>
              </a:ext>
            </a:extLst>
          </p:cNvPr>
          <p:cNvSpPr txBox="1"/>
          <p:nvPr/>
        </p:nvSpPr>
        <p:spPr>
          <a:xfrm>
            <a:off x="237990" y="4466630"/>
            <a:ext cx="9430148" cy="1754326"/>
          </a:xfrm>
          <a:prstGeom prst="rect">
            <a:avLst/>
          </a:prstGeom>
          <a:noFill/>
          <a:ln w="31750">
            <a:noFill/>
            <a:prstDash val="sysDash"/>
          </a:ln>
        </p:spPr>
        <p:txBody>
          <a:bodyPr wrap="square" rtlCol="0">
            <a:spAutoFit/>
          </a:bodyPr>
          <a:lstStyle/>
          <a:p>
            <a:pPr marL="216000" indent="-216000">
              <a:buFont typeface="Arial" panose="020B0604020202020204" pitchFamily="34" charset="0"/>
              <a:buChar char="•"/>
            </a:pPr>
            <a:r>
              <a:rPr lang="ja-JP" altLang="en-US" dirty="0">
                <a:latin typeface="Meiryo UI" panose="020B0604030504040204" pitchFamily="50" charset="-128"/>
                <a:ea typeface="Meiryo UI" panose="020B0604030504040204" pitchFamily="50" charset="-128"/>
              </a:rPr>
              <a:t>東京一極集中に伴い、首都直下型地震や富士山噴火といった</a:t>
            </a:r>
            <a:r>
              <a:rPr lang="ja-JP" altLang="en-US" b="1" dirty="0">
                <a:solidFill>
                  <a:srgbClr val="FF0000"/>
                </a:solidFill>
                <a:latin typeface="Meiryo UI" panose="020B0604030504040204" pitchFamily="50" charset="-128"/>
                <a:ea typeface="Meiryo UI" panose="020B0604030504040204" pitchFamily="50" charset="-128"/>
              </a:rPr>
              <a:t>大規模災害が発生した場合の危機管理上のリスク</a:t>
            </a:r>
            <a:r>
              <a:rPr lang="ja-JP" altLang="en-US" dirty="0">
                <a:latin typeface="Meiryo UI" panose="020B0604030504040204" pitchFamily="50" charset="-128"/>
                <a:ea typeface="Meiryo UI" panose="020B0604030504040204" pitchFamily="50" charset="-128"/>
              </a:rPr>
              <a:t>が高まっている</a:t>
            </a:r>
          </a:p>
          <a:p>
            <a:pPr marL="216000" indent="-216000">
              <a:buFont typeface="Arial" panose="020B0604020202020204" pitchFamily="34" charset="0"/>
              <a:buChar char="•"/>
            </a:pPr>
            <a:r>
              <a:rPr lang="ja-JP" altLang="en-US" dirty="0">
                <a:latin typeface="Meiryo UI" panose="020B0604030504040204" pitchFamily="50" charset="-128"/>
                <a:ea typeface="Meiryo UI" panose="020B0604030504040204" pitchFamily="50" charset="-128"/>
              </a:rPr>
              <a:t>東京の首都機能が一斉に麻痺し、日本全体の国家運営や</a:t>
            </a:r>
            <a:r>
              <a:rPr lang="ja-JP" altLang="en-US" b="1" dirty="0">
                <a:solidFill>
                  <a:srgbClr val="FF0000"/>
                </a:solidFill>
                <a:latin typeface="Meiryo UI" panose="020B0604030504040204" pitchFamily="50" charset="-128"/>
                <a:ea typeface="Meiryo UI" panose="020B0604030504040204" pitchFamily="50" charset="-128"/>
              </a:rPr>
              <a:t>社会経済が完全に停止する恐れ</a:t>
            </a:r>
          </a:p>
          <a:p>
            <a:pPr marL="216000" indent="-216000">
              <a:buFont typeface="Arial" panose="020B0604020202020204" pitchFamily="34" charset="0"/>
              <a:buChar char="•"/>
            </a:pPr>
            <a:r>
              <a:rPr lang="ja-JP" altLang="en-US" b="1" dirty="0">
                <a:solidFill>
                  <a:srgbClr val="FF0000"/>
                </a:solidFill>
                <a:latin typeface="Meiryo UI" panose="020B0604030504040204" pitchFamily="50" charset="-128"/>
                <a:ea typeface="Meiryo UI" panose="020B0604030504040204" pitchFamily="50" charset="-128"/>
              </a:rPr>
              <a:t>東京圏への人口・企業の過度な集中</a:t>
            </a:r>
            <a:r>
              <a:rPr lang="ja-JP" altLang="en-US" dirty="0">
                <a:latin typeface="Meiryo UI" panose="020B0604030504040204" pitchFamily="50" charset="-128"/>
                <a:ea typeface="Meiryo UI" panose="020B0604030504040204" pitchFamily="50" charset="-128"/>
              </a:rPr>
              <a:t>が続く一方、</a:t>
            </a:r>
            <a:r>
              <a:rPr lang="ja-JP" altLang="en-US" b="1" dirty="0">
                <a:solidFill>
                  <a:srgbClr val="FF0000"/>
                </a:solidFill>
                <a:latin typeface="Meiryo UI" panose="020B0604030504040204" pitchFamily="50" charset="-128"/>
                <a:ea typeface="Meiryo UI" panose="020B0604030504040204" pitchFamily="50" charset="-128"/>
              </a:rPr>
              <a:t>地方は相対的な地盤沈下や人口減少</a:t>
            </a:r>
            <a:r>
              <a:rPr lang="ja-JP" altLang="en-US" dirty="0">
                <a:latin typeface="Meiryo UI" panose="020B0604030504040204" pitchFamily="50" charset="-128"/>
                <a:ea typeface="Meiryo UI" panose="020B0604030504040204" pitchFamily="50" charset="-128"/>
              </a:rPr>
              <a:t>が進行</a:t>
            </a:r>
          </a:p>
          <a:p>
            <a:pPr marL="216000" indent="-216000">
              <a:buFont typeface="Arial" panose="020B0604020202020204" pitchFamily="34" charset="0"/>
              <a:buChar char="•"/>
            </a:pPr>
            <a:r>
              <a:rPr lang="ja-JP" altLang="en-US" dirty="0">
                <a:latin typeface="Meiryo UI" panose="020B0604030504040204" pitchFamily="50" charset="-128"/>
                <a:ea typeface="Meiryo UI" panose="020B0604030504040204" pitchFamily="50" charset="-128"/>
              </a:rPr>
              <a:t>東京への「一極依存」から脱却し、平時から日本全体の経済成長を強力に牽引する</a:t>
            </a:r>
            <a:r>
              <a:rPr lang="ja-JP" altLang="en-US" b="1" dirty="0">
                <a:solidFill>
                  <a:srgbClr val="FF0000"/>
                </a:solidFill>
                <a:latin typeface="Meiryo UI" panose="020B0604030504040204" pitchFamily="50" charset="-128"/>
                <a:ea typeface="Meiryo UI" panose="020B0604030504040204" pitchFamily="50" charset="-128"/>
              </a:rPr>
              <a:t>「多極分散型国土」の実現</a:t>
            </a:r>
            <a:r>
              <a:rPr lang="ja-JP" altLang="en-US" dirty="0">
                <a:latin typeface="Meiryo UI" panose="020B0604030504040204" pitchFamily="50" charset="-128"/>
                <a:ea typeface="Meiryo UI" panose="020B0604030504040204" pitchFamily="50" charset="-128"/>
              </a:rPr>
              <a:t>が求められている。</a:t>
            </a:r>
          </a:p>
        </p:txBody>
      </p:sp>
      <p:sp>
        <p:nvSpPr>
          <p:cNvPr id="17" name="テキスト ボックス 16">
            <a:extLst>
              <a:ext uri="{FF2B5EF4-FFF2-40B4-BE49-F238E27FC236}">
                <a16:creationId xmlns:a16="http://schemas.microsoft.com/office/drawing/2014/main" id="{96429B87-26ED-A2F7-6B0F-6860FF6F8E72}"/>
              </a:ext>
            </a:extLst>
          </p:cNvPr>
          <p:cNvSpPr txBox="1"/>
          <p:nvPr/>
        </p:nvSpPr>
        <p:spPr>
          <a:xfrm>
            <a:off x="5794555" y="1837359"/>
            <a:ext cx="6295845" cy="2108269"/>
          </a:xfrm>
          <a:prstGeom prst="rect">
            <a:avLst/>
          </a:prstGeom>
          <a:noFill/>
          <a:ln w="31750">
            <a:noFill/>
            <a:prstDash val="sysDash"/>
          </a:ln>
        </p:spPr>
        <p:txBody>
          <a:bodyPr wrap="square" rtlCol="0">
            <a:spAutoFit/>
          </a:bodyPr>
          <a:lstStyle/>
          <a:p>
            <a:pPr marL="342900" indent="-342900">
              <a:buFont typeface="+mj-ea"/>
              <a:buAutoNum type="circleNumDbPlain"/>
            </a:pPr>
            <a:r>
              <a:rPr lang="ja-JP" altLang="en-US" dirty="0">
                <a:latin typeface="Meiryo UI" panose="020B0604030504040204" pitchFamily="50" charset="-128"/>
                <a:ea typeface="Meiryo UI" panose="020B0604030504040204" pitchFamily="50" charset="-128"/>
              </a:rPr>
              <a:t>東京圏と</a:t>
            </a:r>
            <a:r>
              <a:rPr lang="ja-JP" altLang="en-US" b="1" dirty="0">
                <a:solidFill>
                  <a:srgbClr val="FF0000"/>
                </a:solidFill>
                <a:latin typeface="Meiryo UI" panose="020B0604030504040204" pitchFamily="50" charset="-128"/>
                <a:ea typeface="Meiryo UI" panose="020B0604030504040204" pitchFamily="50" charset="-128"/>
              </a:rPr>
              <a:t>同時被災の可能性が低い</a:t>
            </a:r>
            <a:r>
              <a:rPr lang="ja-JP" altLang="en-US" dirty="0">
                <a:latin typeface="Meiryo UI" panose="020B0604030504040204" pitchFamily="50" charset="-128"/>
                <a:ea typeface="Meiryo UI" panose="020B0604030504040204" pitchFamily="50" charset="-128"/>
              </a:rPr>
              <a:t>こと</a:t>
            </a:r>
          </a:p>
          <a:p>
            <a:pPr marL="342900" indent="-342900">
              <a:buFont typeface="+mj-ea"/>
              <a:buAutoNum type="circleNumDbPlain"/>
            </a:pPr>
            <a:r>
              <a:rPr lang="ja-JP" altLang="en-US" dirty="0">
                <a:latin typeface="Meiryo UI" panose="020B0604030504040204" pitchFamily="50" charset="-128"/>
                <a:ea typeface="Meiryo UI" panose="020B0604030504040204" pitchFamily="50" charset="-128"/>
              </a:rPr>
              <a:t>行政に係る首都中枢機能を代替する機能を十分発揮するための</a:t>
            </a:r>
            <a:r>
              <a:rPr lang="ja-JP" altLang="en-US" b="1" dirty="0">
                <a:solidFill>
                  <a:srgbClr val="FF0000"/>
                </a:solidFill>
                <a:latin typeface="Meiryo UI" panose="020B0604030504040204" pitchFamily="50" charset="-128"/>
                <a:ea typeface="Meiryo UI" panose="020B0604030504040204" pitchFamily="50" charset="-128"/>
              </a:rPr>
              <a:t>国の行政機構の立地</a:t>
            </a:r>
          </a:p>
          <a:p>
            <a:pPr marL="342900" indent="-342900">
              <a:buFont typeface="+mj-ea"/>
              <a:buAutoNum type="circleNumDbPlain"/>
            </a:pPr>
            <a:r>
              <a:rPr lang="ja-JP" altLang="en-US" dirty="0">
                <a:latin typeface="Meiryo UI" panose="020B0604030504040204" pitchFamily="50" charset="-128"/>
                <a:ea typeface="Meiryo UI" panose="020B0604030504040204" pitchFamily="50" charset="-128"/>
              </a:rPr>
              <a:t>多極分散型経済圏の形成の中核となる機能を十分発揮するための</a:t>
            </a:r>
            <a:r>
              <a:rPr lang="ja-JP" altLang="en-US" b="1" dirty="0">
                <a:solidFill>
                  <a:srgbClr val="FF0000"/>
                </a:solidFill>
                <a:latin typeface="Meiryo UI" panose="020B0604030504040204" pitchFamily="50" charset="-128"/>
                <a:ea typeface="Meiryo UI" panose="020B0604030504040204" pitchFamily="50" charset="-128"/>
              </a:rPr>
              <a:t>人口及び経済の集積</a:t>
            </a:r>
          </a:p>
          <a:p>
            <a:pPr marL="342900" indent="-342900">
              <a:buFont typeface="+mj-ea"/>
              <a:buAutoNum type="circleNumDbPlain"/>
            </a:pPr>
            <a:r>
              <a:rPr lang="ja-JP" altLang="en-US" dirty="0">
                <a:latin typeface="Meiryo UI" panose="020B0604030504040204" pitchFamily="50" charset="-128"/>
                <a:ea typeface="Meiryo UI" panose="020B0604030504040204" pitchFamily="50" charset="-128"/>
              </a:rPr>
              <a:t>副首都が担う機能を十分発揮するために</a:t>
            </a:r>
            <a:r>
              <a:rPr lang="ja-JP" altLang="en-US" b="1" dirty="0">
                <a:solidFill>
                  <a:srgbClr val="FF0000"/>
                </a:solidFill>
                <a:latin typeface="Meiryo UI" panose="020B0604030504040204" pitchFamily="50" charset="-128"/>
                <a:ea typeface="Meiryo UI" panose="020B0604030504040204" pitchFamily="50" charset="-128"/>
              </a:rPr>
              <a:t>必要な地方行政体制</a:t>
            </a:r>
            <a:endParaRPr lang="en-US" altLang="ja-JP" b="1" dirty="0">
              <a:solidFill>
                <a:srgbClr val="FF0000"/>
              </a:solidFill>
              <a:latin typeface="Meiryo UI" panose="020B0604030504040204" pitchFamily="50" charset="-128"/>
              <a:ea typeface="Meiryo UI" panose="020B0604030504040204" pitchFamily="50" charset="-128"/>
            </a:endParaRPr>
          </a:p>
          <a:p>
            <a:pPr>
              <a:spcBef>
                <a:spcPts val="600"/>
              </a:spcBef>
            </a:pPr>
            <a:r>
              <a:rPr lang="ja-JP" altLang="en-US" dirty="0">
                <a:latin typeface="Meiryo UI" panose="020B0604030504040204" pitchFamily="50" charset="-128"/>
                <a:ea typeface="Meiryo UI" panose="020B0604030504040204" pitchFamily="50" charset="-128"/>
              </a:rPr>
              <a:t>　　以上について、政令で定める要件を備える地域を含む</a:t>
            </a:r>
            <a:r>
              <a:rPr lang="ja-JP" altLang="en-US" b="1">
                <a:solidFill>
                  <a:srgbClr val="FF0000"/>
                </a:solidFill>
                <a:latin typeface="Meiryo UI" panose="020B0604030504040204" pitchFamily="50" charset="-128"/>
                <a:ea typeface="Meiryo UI" panose="020B0604030504040204" pitchFamily="50" charset="-128"/>
              </a:rPr>
              <a:t>道府県</a:t>
            </a:r>
            <a:endParaRPr lang="ja-JP" altLang="en-US"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7C396617-46CD-7175-E266-D525FE919443}"/>
              </a:ext>
            </a:extLst>
          </p:cNvPr>
          <p:cNvSpPr txBox="1"/>
          <p:nvPr/>
        </p:nvSpPr>
        <p:spPr>
          <a:xfrm>
            <a:off x="226876" y="2501078"/>
            <a:ext cx="5435510" cy="1477328"/>
          </a:xfrm>
          <a:prstGeom prst="rect">
            <a:avLst/>
          </a:prstGeom>
          <a:noFill/>
          <a:ln w="31750">
            <a:noFill/>
            <a:prstDash val="sysDash"/>
          </a:ln>
        </p:spPr>
        <p:txBody>
          <a:bodyPr wrap="square" rtlCol="0">
            <a:spAutoFit/>
          </a:bodyPr>
          <a:lstStyle/>
          <a:p>
            <a:pPr marL="342900" indent="-342900">
              <a:buFont typeface="+mj-ea"/>
              <a:buAutoNum type="circleNumDbPlain"/>
            </a:pPr>
            <a:r>
              <a:rPr lang="ja-JP" altLang="en-US" dirty="0">
                <a:latin typeface="Meiryo UI" panose="020B0604030504040204" pitchFamily="50" charset="-128"/>
                <a:ea typeface="Meiryo UI" panose="020B0604030504040204" pitchFamily="50" charset="-128"/>
              </a:rPr>
              <a:t>東京圏で首都中枢機能の維持が困難となった場合に一定期間これを代替する</a:t>
            </a:r>
            <a:r>
              <a:rPr lang="ja-JP" altLang="en-US" b="1" dirty="0">
                <a:solidFill>
                  <a:srgbClr val="FF0000"/>
                </a:solidFill>
                <a:latin typeface="Meiryo UI" panose="020B0604030504040204" pitchFamily="50" charset="-128"/>
                <a:ea typeface="Meiryo UI" panose="020B0604030504040204" pitchFamily="50" charset="-128"/>
              </a:rPr>
              <a:t>副首都等を整備して国家社会機能の継続性を確保</a:t>
            </a:r>
            <a:r>
              <a:rPr lang="ja-JP" altLang="en-US" dirty="0">
                <a:latin typeface="Meiryo UI" panose="020B0604030504040204" pitchFamily="50" charset="-128"/>
                <a:ea typeface="Meiryo UI" panose="020B0604030504040204" pitchFamily="50" charset="-128"/>
              </a:rPr>
              <a:t>する</a:t>
            </a:r>
            <a:endParaRPr lang="en-US" altLang="ja-JP" dirty="0">
              <a:latin typeface="Meiryo UI" panose="020B0604030504040204" pitchFamily="50" charset="-128"/>
              <a:ea typeface="Meiryo UI" panose="020B0604030504040204" pitchFamily="50" charset="-128"/>
            </a:endParaRPr>
          </a:p>
          <a:p>
            <a:pPr marL="342900" indent="-342900">
              <a:buFont typeface="+mj-ea"/>
              <a:buAutoNum type="circleNumDbPlain"/>
            </a:pPr>
            <a:r>
              <a:rPr lang="ja-JP" altLang="en-US" b="1" dirty="0">
                <a:solidFill>
                  <a:srgbClr val="FF0000"/>
                </a:solidFill>
                <a:latin typeface="Meiryo UI" panose="020B0604030504040204" pitchFamily="50" charset="-128"/>
                <a:ea typeface="Meiryo UI" panose="020B0604030504040204" pitchFamily="50" charset="-128"/>
              </a:rPr>
              <a:t>多極分散型経済圏の形成を通じて我が国経済の成長に資する</a:t>
            </a:r>
          </a:p>
        </p:txBody>
      </p:sp>
      <p:sp>
        <p:nvSpPr>
          <p:cNvPr id="12" name="テキスト ボックス 11">
            <a:extLst>
              <a:ext uri="{FF2B5EF4-FFF2-40B4-BE49-F238E27FC236}">
                <a16:creationId xmlns:a16="http://schemas.microsoft.com/office/drawing/2014/main" id="{45ED39B6-6BC2-E1E6-FDA5-5CB9146D1E42}"/>
              </a:ext>
            </a:extLst>
          </p:cNvPr>
          <p:cNvSpPr txBox="1"/>
          <p:nvPr/>
        </p:nvSpPr>
        <p:spPr>
          <a:xfrm>
            <a:off x="226876" y="1822271"/>
            <a:ext cx="5269684" cy="646331"/>
          </a:xfrm>
          <a:prstGeom prst="rect">
            <a:avLst/>
          </a:prstGeom>
          <a:noFill/>
          <a:ln w="31750">
            <a:noFill/>
            <a:prstDash val="sysDash"/>
          </a:ln>
        </p:spPr>
        <p:txBody>
          <a:bodyPr wrap="square" rtlCol="0">
            <a:spAutoFit/>
          </a:bodyPr>
          <a:lstStyle/>
          <a:p>
            <a:r>
              <a:rPr lang="ja-JP" altLang="en-US" dirty="0">
                <a:latin typeface="Meiryo UI" panose="020B0604030504040204" pitchFamily="50" charset="-128"/>
                <a:ea typeface="Meiryo UI" panose="020B0604030504040204" pitchFamily="50" charset="-128"/>
              </a:rPr>
              <a:t>国民生活・国民経済に甚大な影響を及ぼす恐れのある</a:t>
            </a:r>
            <a:r>
              <a:rPr lang="ja-JP" altLang="en-US" b="1" dirty="0">
                <a:solidFill>
                  <a:srgbClr val="FF0000"/>
                </a:solidFill>
                <a:latin typeface="Meiryo UI" panose="020B0604030504040204" pitchFamily="50" charset="-128"/>
                <a:ea typeface="Meiryo UI" panose="020B0604030504040204" pitchFamily="50" charset="-128"/>
              </a:rPr>
              <a:t>大規模災害に備え</a:t>
            </a:r>
          </a:p>
        </p:txBody>
      </p:sp>
      <p:sp>
        <p:nvSpPr>
          <p:cNvPr id="15" name="四角形: 角を丸くする 14">
            <a:extLst>
              <a:ext uri="{FF2B5EF4-FFF2-40B4-BE49-F238E27FC236}">
                <a16:creationId xmlns:a16="http://schemas.microsoft.com/office/drawing/2014/main" id="{FAA85252-DDBA-F85E-CD29-49698DF68F92}"/>
              </a:ext>
            </a:extLst>
          </p:cNvPr>
          <p:cNvSpPr/>
          <p:nvPr/>
        </p:nvSpPr>
        <p:spPr>
          <a:xfrm>
            <a:off x="5722393" y="1432714"/>
            <a:ext cx="1579790" cy="355974"/>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rPr>
              <a:t>副首都の要件</a:t>
            </a:r>
          </a:p>
        </p:txBody>
      </p:sp>
      <p:sp>
        <p:nvSpPr>
          <p:cNvPr id="11" name="四角形: 角を丸くする 10">
            <a:extLst>
              <a:ext uri="{FF2B5EF4-FFF2-40B4-BE49-F238E27FC236}">
                <a16:creationId xmlns:a16="http://schemas.microsoft.com/office/drawing/2014/main" id="{7B165A18-F956-EE62-8A6F-80A5F7E99445}"/>
              </a:ext>
            </a:extLst>
          </p:cNvPr>
          <p:cNvSpPr/>
          <p:nvPr/>
        </p:nvSpPr>
        <p:spPr>
          <a:xfrm>
            <a:off x="70666" y="1422119"/>
            <a:ext cx="1579790" cy="367676"/>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rPr>
              <a:t>目的</a:t>
            </a:r>
          </a:p>
        </p:txBody>
      </p:sp>
      <p:sp>
        <p:nvSpPr>
          <p:cNvPr id="21" name="四角形: 角を丸くする 20">
            <a:extLst>
              <a:ext uri="{FF2B5EF4-FFF2-40B4-BE49-F238E27FC236}">
                <a16:creationId xmlns:a16="http://schemas.microsoft.com/office/drawing/2014/main" id="{ADA56A42-316C-04E9-01AC-073F340B117F}"/>
              </a:ext>
            </a:extLst>
          </p:cNvPr>
          <p:cNvSpPr/>
          <p:nvPr/>
        </p:nvSpPr>
        <p:spPr>
          <a:xfrm>
            <a:off x="151038" y="4120368"/>
            <a:ext cx="1931761" cy="346966"/>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rPr>
              <a:t>法律制定の背景</a:t>
            </a:r>
          </a:p>
        </p:txBody>
      </p:sp>
      <p:pic>
        <p:nvPicPr>
          <p:cNvPr id="5" name="図 4" descr="屋外, 建物, 市, 大きい が含まれている画像  AI 生成コンテンツは誤りを含む可能性があります。">
            <a:extLst>
              <a:ext uri="{FF2B5EF4-FFF2-40B4-BE49-F238E27FC236}">
                <a16:creationId xmlns:a16="http://schemas.microsoft.com/office/drawing/2014/main" id="{9870A3EC-58E6-17E1-8B24-BEA792B8A8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5995" y="4653280"/>
            <a:ext cx="2550494" cy="1638337"/>
          </a:xfrm>
          <a:prstGeom prst="rect">
            <a:avLst/>
          </a:prstGeom>
          <a:effectLst>
            <a:softEdge rad="114300"/>
          </a:effectLst>
        </p:spPr>
      </p:pic>
      <p:sp>
        <p:nvSpPr>
          <p:cNvPr id="8" name="テキスト ボックス 7">
            <a:extLst>
              <a:ext uri="{FF2B5EF4-FFF2-40B4-BE49-F238E27FC236}">
                <a16:creationId xmlns:a16="http://schemas.microsoft.com/office/drawing/2014/main" id="{7DAC602B-0A74-481A-61A9-AF96B38FB110}"/>
              </a:ext>
            </a:extLst>
          </p:cNvPr>
          <p:cNvSpPr txBox="1"/>
          <p:nvPr/>
        </p:nvSpPr>
        <p:spPr>
          <a:xfrm>
            <a:off x="1108574" y="6396699"/>
            <a:ext cx="9974852" cy="369332"/>
          </a:xfrm>
          <a:prstGeom prst="rect">
            <a:avLst/>
          </a:prstGeom>
          <a:noFill/>
        </p:spPr>
        <p:txBody>
          <a:bodyPr wrap="square">
            <a:spAutoFit/>
          </a:bodyPr>
          <a:lstStyle/>
          <a:p>
            <a:r>
              <a:rPr lang="ja-JP" altLang="en-US" b="1" u="heavy" dirty="0">
                <a:latin typeface="Meiryo UI" panose="020B0604030504040204" pitchFamily="50" charset="-128"/>
                <a:ea typeface="Meiryo UI" panose="020B0604030504040204" pitchFamily="50" charset="-128"/>
              </a:rPr>
              <a:t>「非常時のバックアップと平時の成長エンジンの機能を併せ持つ副首都を整備する必要性が高まっている」</a:t>
            </a:r>
            <a:endParaRPr lang="ja-JP" altLang="en-US" u="heavy" dirty="0"/>
          </a:p>
        </p:txBody>
      </p:sp>
      <p:sp>
        <p:nvSpPr>
          <p:cNvPr id="9" name="二等辺三角形 8">
            <a:extLst>
              <a:ext uri="{FF2B5EF4-FFF2-40B4-BE49-F238E27FC236}">
                <a16:creationId xmlns:a16="http://schemas.microsoft.com/office/drawing/2014/main" id="{99990F67-7BCB-45DB-FE0D-54C433014200}"/>
              </a:ext>
            </a:extLst>
          </p:cNvPr>
          <p:cNvSpPr/>
          <p:nvPr/>
        </p:nvSpPr>
        <p:spPr>
          <a:xfrm rot="10800000">
            <a:off x="4958080" y="6149836"/>
            <a:ext cx="1696720" cy="185838"/>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65397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3E1AB-CDEB-209F-00ED-A3941BA6FFE3}"/>
            </a:ext>
          </a:extLst>
        </p:cNvPr>
        <p:cNvGrpSpPr/>
        <p:nvPr/>
      </p:nvGrpSpPr>
      <p:grpSpPr>
        <a:xfrm>
          <a:off x="0" y="0"/>
          <a:ext cx="0" cy="0"/>
          <a:chOff x="0" y="0"/>
          <a:chExt cx="0" cy="0"/>
        </a:xfrm>
      </p:grpSpPr>
      <p:sp>
        <p:nvSpPr>
          <p:cNvPr id="20" name="四角形: 角を丸くする 19">
            <a:extLst>
              <a:ext uri="{FF2B5EF4-FFF2-40B4-BE49-F238E27FC236}">
                <a16:creationId xmlns:a16="http://schemas.microsoft.com/office/drawing/2014/main" id="{7E2AD67F-F2A9-F86C-C8CB-CDAA57FF70DD}"/>
              </a:ext>
            </a:extLst>
          </p:cNvPr>
          <p:cNvSpPr/>
          <p:nvPr/>
        </p:nvSpPr>
        <p:spPr>
          <a:xfrm>
            <a:off x="1159126" y="2027521"/>
            <a:ext cx="9204074" cy="3243068"/>
          </a:xfrm>
          <a:prstGeom prst="roundRect">
            <a:avLst>
              <a:gd name="adj" fmla="val 5046"/>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ja-JP" altLang="en-US" sz="3200" dirty="0">
              <a:solidFill>
                <a:schemeClr val="tx1"/>
              </a:solidFill>
              <a:highlight>
                <a:srgbClr val="FFFF00"/>
              </a:highlight>
            </a:endParaRPr>
          </a:p>
        </p:txBody>
      </p:sp>
      <p:sp>
        <p:nvSpPr>
          <p:cNvPr id="2" name="四角形: 角を丸くする 13">
            <a:extLst>
              <a:ext uri="{FF2B5EF4-FFF2-40B4-BE49-F238E27FC236}">
                <a16:creationId xmlns:a16="http://schemas.microsoft.com/office/drawing/2014/main" id="{091AC372-B2A5-C043-E449-D8E20A5D0B82}"/>
              </a:ext>
            </a:extLst>
          </p:cNvPr>
          <p:cNvSpPr/>
          <p:nvPr/>
        </p:nvSpPr>
        <p:spPr>
          <a:xfrm>
            <a:off x="151039" y="177814"/>
            <a:ext cx="11889920" cy="551053"/>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◆副首都法について</a:t>
            </a:r>
            <a:endParaRPr lang="en-US" altLang="ja-JP" sz="2800" b="1" dirty="0">
              <a:solidFill>
                <a:schemeClr val="tx1"/>
              </a:solidFill>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63983EDE-8C98-EC6D-30ED-76762625DA5A}"/>
              </a:ext>
            </a:extLst>
          </p:cNvPr>
          <p:cNvSpPr>
            <a:spLocks noGrp="1"/>
          </p:cNvSpPr>
          <p:nvPr>
            <p:ph type="sldNum" sz="quarter" idx="12"/>
          </p:nvPr>
        </p:nvSpPr>
        <p:spPr>
          <a:xfrm>
            <a:off x="9297759" y="6315061"/>
            <a:ext cx="2743200" cy="365125"/>
          </a:xfrm>
        </p:spPr>
        <p:txBody>
          <a:bodyPr/>
          <a:lstStyle/>
          <a:p>
            <a:fld id="{217A4DA2-9656-43BE-A27E-82B5D27A5B4E}" type="slidenum">
              <a:rPr kumimoji="1" lang="ja-JP" altLang="en-US" sz="1800" b="1" smtClean="0">
                <a:solidFill>
                  <a:schemeClr val="tx1"/>
                </a:solidFill>
              </a:rPr>
              <a:t>13</a:t>
            </a:fld>
            <a:endParaRPr kumimoji="1" lang="ja-JP" altLang="en-US" sz="1800" b="1" dirty="0">
              <a:solidFill>
                <a:schemeClr val="tx1"/>
              </a:solidFill>
            </a:endParaRPr>
          </a:p>
        </p:txBody>
      </p:sp>
      <p:sp>
        <p:nvSpPr>
          <p:cNvPr id="19" name="四角形: 角を丸くする 18">
            <a:extLst>
              <a:ext uri="{FF2B5EF4-FFF2-40B4-BE49-F238E27FC236}">
                <a16:creationId xmlns:a16="http://schemas.microsoft.com/office/drawing/2014/main" id="{9D2C0793-0700-C45F-2CAB-AF74EF9A92BC}"/>
              </a:ext>
            </a:extLst>
          </p:cNvPr>
          <p:cNvSpPr/>
          <p:nvPr/>
        </p:nvSpPr>
        <p:spPr>
          <a:xfrm>
            <a:off x="1159126" y="1146860"/>
            <a:ext cx="10118474" cy="620600"/>
          </a:xfrm>
          <a:prstGeom prst="roundRect">
            <a:avLst>
              <a:gd name="adj" fmla="val 11930"/>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ja-JP" altLang="en-US" sz="3200" dirty="0">
              <a:solidFill>
                <a:schemeClr val="tx1"/>
              </a:solidFill>
              <a:highlight>
                <a:srgbClr val="FFFF00"/>
              </a:highlight>
            </a:endParaRPr>
          </a:p>
        </p:txBody>
      </p:sp>
      <p:sp>
        <p:nvSpPr>
          <p:cNvPr id="6" name="テキスト ボックス 5">
            <a:extLst>
              <a:ext uri="{FF2B5EF4-FFF2-40B4-BE49-F238E27FC236}">
                <a16:creationId xmlns:a16="http://schemas.microsoft.com/office/drawing/2014/main" id="{376DFF0C-AA88-0AB3-2D46-AA054EE5FD93}"/>
              </a:ext>
            </a:extLst>
          </p:cNvPr>
          <p:cNvSpPr txBox="1"/>
          <p:nvPr/>
        </p:nvSpPr>
        <p:spPr>
          <a:xfrm>
            <a:off x="1502068" y="2818118"/>
            <a:ext cx="8312491" cy="2308324"/>
          </a:xfrm>
          <a:prstGeom prst="rect">
            <a:avLst/>
          </a:prstGeom>
          <a:solidFill>
            <a:schemeClr val="accent6">
              <a:lumMod val="40000"/>
              <a:lumOff val="60000"/>
              <a:alpha val="75000"/>
            </a:schemeClr>
          </a:solidFill>
          <a:ln w="31750">
            <a:solidFill>
              <a:srgbClr val="00B050"/>
            </a:solidFill>
            <a:prstDash val="sysDash"/>
          </a:ln>
        </p:spPr>
        <p:txBody>
          <a:bodyPr wrap="square" rtlCol="0">
            <a:spAutoFit/>
          </a:bodyPr>
          <a:lstStyle/>
          <a:p>
            <a:r>
              <a:rPr lang="ja-JP" altLang="en-US" dirty="0">
                <a:latin typeface="Meiryo UI" panose="020B0604030504040204" pitchFamily="50" charset="-128"/>
                <a:ea typeface="Meiryo UI" panose="020B0604030504040204" pitchFamily="50" charset="-128"/>
              </a:rPr>
              <a:t>（副首都の機能を十分に発揮するための施策）</a:t>
            </a:r>
          </a:p>
          <a:p>
            <a:pPr marL="630238" indent="-285750">
              <a:buFont typeface="Arial" panose="020B0604020202020204" pitchFamily="34" charset="0"/>
              <a:buChar char="•"/>
            </a:pPr>
            <a:r>
              <a:rPr lang="ja-JP" altLang="ja-JP" dirty="0"/>
              <a:t>首都中枢機能を代替するうえで国の機関等に必要とされる機能の整備</a:t>
            </a:r>
          </a:p>
          <a:p>
            <a:pPr marL="630238" indent="-285750">
              <a:buFont typeface="Arial" panose="020B0604020202020204" pitchFamily="34" charset="0"/>
              <a:buChar char="•"/>
            </a:pPr>
            <a:r>
              <a:rPr lang="ja-JP" altLang="ja-JP" b="1" dirty="0">
                <a:solidFill>
                  <a:srgbClr val="FF0000"/>
                </a:solidFill>
              </a:rPr>
              <a:t>民間事業所等の移転等に係る投資を促進する税制等の施策</a:t>
            </a:r>
          </a:p>
          <a:p>
            <a:pPr marL="630238" indent="-285750">
              <a:buFont typeface="Arial" panose="020B0604020202020204" pitchFamily="34" charset="0"/>
              <a:buChar char="•"/>
            </a:pPr>
            <a:r>
              <a:rPr lang="ja-JP" altLang="ja-JP" dirty="0"/>
              <a:t>首都中枢機能代替のための国の機関等の拠点の整備</a:t>
            </a:r>
          </a:p>
          <a:p>
            <a:pPr marL="630238" indent="-285750">
              <a:buFont typeface="Arial" panose="020B0604020202020204" pitchFamily="34" charset="0"/>
              <a:buChar char="•"/>
            </a:pPr>
            <a:r>
              <a:rPr lang="ja-JP" altLang="ja-JP" b="1" dirty="0">
                <a:solidFill>
                  <a:srgbClr val="FF0000"/>
                </a:solidFill>
              </a:rPr>
              <a:t>交通・都市インフラ等まちづくりの推進</a:t>
            </a:r>
          </a:p>
          <a:p>
            <a:pPr marL="630238" indent="-285750">
              <a:buFont typeface="Arial" panose="020B0604020202020204" pitchFamily="34" charset="0"/>
              <a:buChar char="•"/>
            </a:pPr>
            <a:r>
              <a:rPr lang="ja-JP" altLang="ja-JP" b="1" dirty="0">
                <a:solidFill>
                  <a:srgbClr val="FF0000"/>
                </a:solidFill>
              </a:rPr>
              <a:t>規制緩和</a:t>
            </a:r>
          </a:p>
          <a:p>
            <a:pPr marL="630238" indent="-285750">
              <a:buFont typeface="Arial" panose="020B0604020202020204" pitchFamily="34" charset="0"/>
              <a:buChar char="•"/>
            </a:pPr>
            <a:r>
              <a:rPr lang="ja-JP" altLang="ja-JP" b="1" dirty="0">
                <a:solidFill>
                  <a:srgbClr val="FF0000"/>
                </a:solidFill>
              </a:rPr>
              <a:t>民間投資促進等に必要な税制上の措置</a:t>
            </a:r>
          </a:p>
          <a:p>
            <a:pPr marL="630238" indent="-285750">
              <a:buFont typeface="Arial" panose="020B0604020202020204" pitchFamily="34" charset="0"/>
              <a:buChar char="•"/>
            </a:pPr>
            <a:r>
              <a:rPr lang="ja-JP" altLang="ja-JP" b="1" dirty="0">
                <a:solidFill>
                  <a:srgbClr val="FF0000"/>
                </a:solidFill>
              </a:rPr>
              <a:t>民間の資金、経営能力及び技術的能力の積極的な活用</a:t>
            </a:r>
          </a:p>
        </p:txBody>
      </p:sp>
      <p:sp>
        <p:nvSpPr>
          <p:cNvPr id="12" name="テキスト ボックス 11">
            <a:extLst>
              <a:ext uri="{FF2B5EF4-FFF2-40B4-BE49-F238E27FC236}">
                <a16:creationId xmlns:a16="http://schemas.microsoft.com/office/drawing/2014/main" id="{F33944DE-03F6-8C34-C10C-64A71CB26B0E}"/>
              </a:ext>
            </a:extLst>
          </p:cNvPr>
          <p:cNvSpPr txBox="1"/>
          <p:nvPr/>
        </p:nvSpPr>
        <p:spPr>
          <a:xfrm>
            <a:off x="1263196" y="1271928"/>
            <a:ext cx="10715444" cy="369332"/>
          </a:xfrm>
          <a:prstGeom prst="rect">
            <a:avLst/>
          </a:prstGeom>
          <a:noFill/>
          <a:ln w="31750">
            <a:noFill/>
            <a:prstDash val="sysDash"/>
          </a:ln>
        </p:spPr>
        <p:txBody>
          <a:bodyPr wrap="square" rtlCol="0">
            <a:spAutoFit/>
          </a:bodyPr>
          <a:lstStyle/>
          <a:p>
            <a:r>
              <a:rPr lang="ja-JP" altLang="en-US" dirty="0">
                <a:latin typeface="Meiryo UI" panose="020B0604030504040204" pitchFamily="50" charset="-128"/>
                <a:ea typeface="Meiryo UI" panose="020B0604030504040204" pitchFamily="50" charset="-128"/>
              </a:rPr>
              <a:t>副首都の整備、国家社会機能のバックアップを総合的、計画的に進めるための基本的な事項を定めたもの</a:t>
            </a:r>
          </a:p>
        </p:txBody>
      </p:sp>
      <p:sp>
        <p:nvSpPr>
          <p:cNvPr id="15" name="四角形: 角を丸くする 14">
            <a:extLst>
              <a:ext uri="{FF2B5EF4-FFF2-40B4-BE49-F238E27FC236}">
                <a16:creationId xmlns:a16="http://schemas.microsoft.com/office/drawing/2014/main" id="{2CAE89F4-7631-29F4-2233-DDDB933AB699}"/>
              </a:ext>
            </a:extLst>
          </p:cNvPr>
          <p:cNvSpPr/>
          <p:nvPr/>
        </p:nvSpPr>
        <p:spPr>
          <a:xfrm>
            <a:off x="1106986" y="1902904"/>
            <a:ext cx="1968727" cy="355974"/>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rPr>
              <a:t>副首都整備方針</a:t>
            </a:r>
          </a:p>
        </p:txBody>
      </p:sp>
      <p:sp>
        <p:nvSpPr>
          <p:cNvPr id="11" name="四角形: 角を丸くする 10">
            <a:extLst>
              <a:ext uri="{FF2B5EF4-FFF2-40B4-BE49-F238E27FC236}">
                <a16:creationId xmlns:a16="http://schemas.microsoft.com/office/drawing/2014/main" id="{FD2BDB96-1ABA-0FEA-5154-3C0CA20D1A59}"/>
              </a:ext>
            </a:extLst>
          </p:cNvPr>
          <p:cNvSpPr/>
          <p:nvPr/>
        </p:nvSpPr>
        <p:spPr>
          <a:xfrm>
            <a:off x="1106986" y="871776"/>
            <a:ext cx="1579790" cy="355974"/>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Meiryo UI" panose="020B0604030504040204" pitchFamily="50" charset="-128"/>
                <a:ea typeface="Meiryo UI" panose="020B0604030504040204" pitchFamily="50" charset="-128"/>
              </a:rPr>
              <a:t>基本方針</a:t>
            </a:r>
          </a:p>
        </p:txBody>
      </p:sp>
      <p:sp>
        <p:nvSpPr>
          <p:cNvPr id="3" name="テキスト ボックス 2">
            <a:extLst>
              <a:ext uri="{FF2B5EF4-FFF2-40B4-BE49-F238E27FC236}">
                <a16:creationId xmlns:a16="http://schemas.microsoft.com/office/drawing/2014/main" id="{EB04337F-5A56-26A0-11AB-518B7A9C1120}"/>
              </a:ext>
            </a:extLst>
          </p:cNvPr>
          <p:cNvSpPr txBox="1"/>
          <p:nvPr/>
        </p:nvSpPr>
        <p:spPr>
          <a:xfrm>
            <a:off x="1336016" y="2349296"/>
            <a:ext cx="8234704" cy="369332"/>
          </a:xfrm>
          <a:prstGeom prst="rect">
            <a:avLst/>
          </a:prstGeom>
          <a:noFill/>
          <a:ln w="31750">
            <a:noFill/>
            <a:prstDash val="sysDash"/>
          </a:ln>
        </p:spPr>
        <p:txBody>
          <a:bodyPr wrap="square" rtlCol="0">
            <a:spAutoFit/>
          </a:bodyPr>
          <a:lstStyle/>
          <a:p>
            <a:r>
              <a:rPr lang="ja-JP" altLang="en-US" dirty="0">
                <a:latin typeface="Meiryo UI" panose="020B0604030504040204" pitchFamily="50" charset="-128"/>
                <a:ea typeface="Meiryo UI" panose="020B0604030504040204" pitchFamily="50" charset="-128"/>
              </a:rPr>
              <a:t>副首都ごとに、基本方針に即して、当該副首都の総合的、計画的な整備に関する方針</a:t>
            </a:r>
          </a:p>
        </p:txBody>
      </p:sp>
      <p:sp>
        <p:nvSpPr>
          <p:cNvPr id="8" name="四角形: 角を丸くする 7">
            <a:extLst>
              <a:ext uri="{FF2B5EF4-FFF2-40B4-BE49-F238E27FC236}">
                <a16:creationId xmlns:a16="http://schemas.microsoft.com/office/drawing/2014/main" id="{9334DAD7-D470-8986-2ADE-267E0B87A6CE}"/>
              </a:ext>
            </a:extLst>
          </p:cNvPr>
          <p:cNvSpPr/>
          <p:nvPr/>
        </p:nvSpPr>
        <p:spPr>
          <a:xfrm>
            <a:off x="1724263" y="5402668"/>
            <a:ext cx="8638937" cy="1038593"/>
          </a:xfrm>
          <a:prstGeom prst="roundRect">
            <a:avLst>
              <a:gd name="adj" fmla="val 18811"/>
            </a:avLst>
          </a:prstGeom>
          <a:solidFill>
            <a:schemeClr val="accent4">
              <a:lumMod val="40000"/>
              <a:lumOff val="60000"/>
              <a:alpha val="7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9" name="テキスト ボックス 8">
            <a:extLst>
              <a:ext uri="{FF2B5EF4-FFF2-40B4-BE49-F238E27FC236}">
                <a16:creationId xmlns:a16="http://schemas.microsoft.com/office/drawing/2014/main" id="{3FC113B8-F296-50F5-239F-F375CE78A97B}"/>
              </a:ext>
            </a:extLst>
          </p:cNvPr>
          <p:cNvSpPr txBox="1"/>
          <p:nvPr/>
        </p:nvSpPr>
        <p:spPr>
          <a:xfrm>
            <a:off x="2039757" y="5553664"/>
            <a:ext cx="1294038" cy="369332"/>
          </a:xfrm>
          <a:prstGeom prst="rect">
            <a:avLst/>
          </a:prstGeom>
          <a:noFill/>
          <a:ln w="31750">
            <a:noFill/>
            <a:prstDash val="sysDash"/>
          </a:ln>
        </p:spPr>
        <p:txBody>
          <a:bodyPr wrap="square" rtlCol="0">
            <a:spAutoFit/>
          </a:bodyPr>
          <a:lstStyle/>
          <a:p>
            <a:r>
              <a:rPr lang="ja-JP" altLang="en-US" dirty="0">
                <a:latin typeface="Meiryo UI" panose="020B0604030504040204" pitchFamily="50" charset="-128"/>
                <a:ea typeface="Meiryo UI" panose="020B0604030504040204" pitchFamily="50" charset="-128"/>
              </a:rPr>
              <a:t>今後の予定</a:t>
            </a:r>
          </a:p>
        </p:txBody>
      </p:sp>
      <p:sp>
        <p:nvSpPr>
          <p:cNvPr id="5" name="二等辺三角形 4">
            <a:extLst>
              <a:ext uri="{FF2B5EF4-FFF2-40B4-BE49-F238E27FC236}">
                <a16:creationId xmlns:a16="http://schemas.microsoft.com/office/drawing/2014/main" id="{D7C3268E-D034-B9FA-F112-175D115734A2}"/>
              </a:ext>
            </a:extLst>
          </p:cNvPr>
          <p:cNvSpPr/>
          <p:nvPr/>
        </p:nvSpPr>
        <p:spPr>
          <a:xfrm rot="5400000">
            <a:off x="1149430" y="5750911"/>
            <a:ext cx="977419" cy="342942"/>
          </a:xfrm>
          <a:prstGeom prst="triangl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7" name="二等辺三角形 6">
            <a:extLst>
              <a:ext uri="{FF2B5EF4-FFF2-40B4-BE49-F238E27FC236}">
                <a16:creationId xmlns:a16="http://schemas.microsoft.com/office/drawing/2014/main" id="{7AEB50FF-16E6-B848-A6BE-CE5033F5DC02}"/>
              </a:ext>
            </a:extLst>
          </p:cNvPr>
          <p:cNvSpPr/>
          <p:nvPr/>
        </p:nvSpPr>
        <p:spPr>
          <a:xfrm rot="5400000">
            <a:off x="1004632" y="5750911"/>
            <a:ext cx="977419" cy="342942"/>
          </a:xfrm>
          <a:prstGeom prst="triangl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10" name="テキスト ボックス 9">
            <a:extLst>
              <a:ext uri="{FF2B5EF4-FFF2-40B4-BE49-F238E27FC236}">
                <a16:creationId xmlns:a16="http://schemas.microsoft.com/office/drawing/2014/main" id="{5BF6E1A2-83CE-2DA8-1142-27C70FE84D8C}"/>
              </a:ext>
            </a:extLst>
          </p:cNvPr>
          <p:cNvSpPr txBox="1"/>
          <p:nvPr/>
        </p:nvSpPr>
        <p:spPr>
          <a:xfrm>
            <a:off x="3649289" y="5481341"/>
            <a:ext cx="6260204" cy="923330"/>
          </a:xfrm>
          <a:prstGeom prst="rect">
            <a:avLst/>
          </a:prstGeom>
          <a:noFill/>
          <a:ln w="31750">
            <a:noFill/>
            <a:prstDash val="sysDash"/>
          </a:ln>
        </p:spPr>
        <p:txBody>
          <a:bodyPr wrap="square" rtlCol="0">
            <a:spAutoFit/>
          </a:bodyPr>
          <a:lstStyle/>
          <a:p>
            <a:pPr marL="285750" indent="-285750">
              <a:buFont typeface="Arial" panose="020B0604020202020204" pitchFamily="34" charset="0"/>
              <a:buChar char="•"/>
            </a:pPr>
            <a:r>
              <a:rPr lang="ja-JP" altLang="ja-JP" dirty="0">
                <a:latin typeface="Meiryo UI" panose="020B0604030504040204" pitchFamily="50" charset="-128"/>
                <a:ea typeface="Meiryo UI" panose="020B0604030504040204" pitchFamily="50" charset="-128"/>
              </a:rPr>
              <a:t>政令の制定</a:t>
            </a:r>
            <a:r>
              <a:rPr lang="ja-JP" altLang="en-US" dirty="0">
                <a:latin typeface="Meiryo UI" panose="020B0604030504040204" pitchFamily="50" charset="-128"/>
                <a:ea typeface="Meiryo UI" panose="020B0604030504040204" pitchFamily="50" charset="-128"/>
              </a:rPr>
              <a:t>、</a:t>
            </a:r>
            <a:r>
              <a:rPr lang="ja-JP" altLang="ja-JP" dirty="0">
                <a:latin typeface="Meiryo UI" panose="020B0604030504040204" pitchFamily="50" charset="-128"/>
                <a:ea typeface="Meiryo UI" panose="020B0604030504040204" pitchFamily="50" charset="-128"/>
              </a:rPr>
              <a:t>公布から</a:t>
            </a:r>
            <a:r>
              <a:rPr lang="en-US" altLang="ja-JP" dirty="0">
                <a:latin typeface="Meiryo UI" panose="020B0604030504040204" pitchFamily="50" charset="-128"/>
                <a:ea typeface="Meiryo UI" panose="020B0604030504040204" pitchFamily="50" charset="-128"/>
              </a:rPr>
              <a:t>3</a:t>
            </a:r>
            <a:r>
              <a:rPr lang="ja-JP" altLang="ja-JP" dirty="0">
                <a:latin typeface="Meiryo UI" panose="020B0604030504040204" pitchFamily="50" charset="-128"/>
                <a:ea typeface="Meiryo UI" panose="020B0604030504040204" pitchFamily="50" charset="-128"/>
              </a:rPr>
              <a:t>か月以内に法施行</a:t>
            </a:r>
          </a:p>
          <a:p>
            <a:pPr marL="285750" indent="-285750">
              <a:buFont typeface="Arial" panose="020B0604020202020204" pitchFamily="34" charset="0"/>
              <a:buChar char="•"/>
            </a:pPr>
            <a:r>
              <a:rPr lang="ja-JP" altLang="ja-JP" dirty="0">
                <a:latin typeface="Meiryo UI" panose="020B0604030504040204" pitchFamily="50" charset="-128"/>
                <a:ea typeface="Meiryo UI" panose="020B0604030504040204" pitchFamily="50" charset="-128"/>
              </a:rPr>
              <a:t>基本方針は、施行日から</a:t>
            </a:r>
            <a:r>
              <a:rPr lang="en-US" altLang="ja-JP" dirty="0">
                <a:latin typeface="Meiryo UI" panose="020B0604030504040204" pitchFamily="50" charset="-128"/>
                <a:ea typeface="Meiryo UI" panose="020B0604030504040204" pitchFamily="50" charset="-128"/>
              </a:rPr>
              <a:t>1</a:t>
            </a:r>
            <a:r>
              <a:rPr lang="ja-JP" altLang="ja-JP" dirty="0">
                <a:latin typeface="Meiryo UI" panose="020B0604030504040204" pitchFamily="50" charset="-128"/>
                <a:ea typeface="Meiryo UI" panose="020B0604030504040204" pitchFamily="50" charset="-128"/>
              </a:rPr>
              <a:t>年以内に策定</a:t>
            </a:r>
          </a:p>
          <a:p>
            <a:pPr marL="285750" indent="-285750">
              <a:buFont typeface="Arial" panose="020B0604020202020204" pitchFamily="34" charset="0"/>
              <a:buChar char="•"/>
            </a:pPr>
            <a:r>
              <a:rPr lang="ja-JP" altLang="ja-JP" dirty="0">
                <a:latin typeface="Meiryo UI" panose="020B0604030504040204" pitchFamily="50" charset="-128"/>
                <a:ea typeface="Meiryo UI" panose="020B0604030504040204" pitchFamily="50" charset="-128"/>
              </a:rPr>
              <a:t>施行日から令和</a:t>
            </a:r>
            <a:r>
              <a:rPr lang="en-US" altLang="ja-JP" dirty="0">
                <a:latin typeface="Meiryo UI" panose="020B0604030504040204" pitchFamily="50" charset="-128"/>
                <a:ea typeface="Meiryo UI" panose="020B0604030504040204" pitchFamily="50" charset="-128"/>
              </a:rPr>
              <a:t>13</a:t>
            </a:r>
            <a:r>
              <a:rPr lang="ja-JP" altLang="ja-JP" dirty="0">
                <a:latin typeface="Meiryo UI" panose="020B0604030504040204" pitchFamily="50" charset="-128"/>
                <a:ea typeface="Meiryo UI" panose="020B0604030504040204" pitchFamily="50" charset="-128"/>
              </a:rPr>
              <a:t>年</a:t>
            </a:r>
            <a:r>
              <a:rPr lang="en-US" altLang="ja-JP" dirty="0">
                <a:latin typeface="Meiryo UI" panose="020B0604030504040204" pitchFamily="50" charset="-128"/>
                <a:ea typeface="Meiryo UI" panose="020B0604030504040204" pitchFamily="50" charset="-128"/>
              </a:rPr>
              <a:t>3</a:t>
            </a:r>
            <a:r>
              <a:rPr lang="ja-JP" altLang="ja-JP" dirty="0">
                <a:latin typeface="Meiryo UI" panose="020B0604030504040204" pitchFamily="50" charset="-128"/>
                <a:ea typeface="Meiryo UI" panose="020B0604030504040204" pitchFamily="50" charset="-128"/>
              </a:rPr>
              <a:t>月</a:t>
            </a:r>
            <a:r>
              <a:rPr lang="en-US" altLang="ja-JP" dirty="0">
                <a:latin typeface="Meiryo UI" panose="020B0604030504040204" pitchFamily="50" charset="-128"/>
                <a:ea typeface="Meiryo UI" panose="020B0604030504040204" pitchFamily="50" charset="-128"/>
              </a:rPr>
              <a:t>31</a:t>
            </a:r>
            <a:r>
              <a:rPr lang="ja-JP" altLang="ja-JP" dirty="0">
                <a:latin typeface="Meiryo UI" panose="020B0604030504040204" pitchFamily="50" charset="-128"/>
                <a:ea typeface="Meiryo UI" panose="020B0604030504040204" pitchFamily="50" charset="-128"/>
              </a:rPr>
              <a:t>日まで、施策を集中的に推進</a:t>
            </a:r>
          </a:p>
        </p:txBody>
      </p:sp>
    </p:spTree>
    <p:extLst>
      <p:ext uri="{BB962C8B-B14F-4D97-AF65-F5344CB8AC3E}">
        <p14:creationId xmlns:p14="http://schemas.microsoft.com/office/powerpoint/2010/main" val="2794706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四角形: 角を丸くする 13">
            <a:extLst>
              <a:ext uri="{FF2B5EF4-FFF2-40B4-BE49-F238E27FC236}">
                <a16:creationId xmlns:a16="http://schemas.microsoft.com/office/drawing/2014/main" id="{64F56A64-8576-EC5A-BCFC-D98546E725E4}"/>
              </a:ext>
            </a:extLst>
          </p:cNvPr>
          <p:cNvSpPr/>
          <p:nvPr/>
        </p:nvSpPr>
        <p:spPr>
          <a:xfrm>
            <a:off x="253218" y="177814"/>
            <a:ext cx="11732456" cy="601675"/>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◆事業継続は戦略的課題</a:t>
            </a:r>
          </a:p>
        </p:txBody>
      </p:sp>
      <p:sp>
        <p:nvSpPr>
          <p:cNvPr id="4" name="スライド番号プレースホルダー 3">
            <a:extLst>
              <a:ext uri="{FF2B5EF4-FFF2-40B4-BE49-F238E27FC236}">
                <a16:creationId xmlns:a16="http://schemas.microsoft.com/office/drawing/2014/main" id="{D1F2CEE2-FE5C-AE3E-08AA-64502ACD15F4}"/>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14</a:t>
            </a:fld>
            <a:endParaRPr kumimoji="1" lang="ja-JP" altLang="en-US" sz="1800" b="1">
              <a:solidFill>
                <a:schemeClr val="tx1"/>
              </a:solidFill>
            </a:endParaRPr>
          </a:p>
        </p:txBody>
      </p:sp>
      <p:pic>
        <p:nvPicPr>
          <p:cNvPr id="2" name="図 1">
            <a:extLst>
              <a:ext uri="{FF2B5EF4-FFF2-40B4-BE49-F238E27FC236}">
                <a16:creationId xmlns:a16="http://schemas.microsoft.com/office/drawing/2014/main" id="{DE0F8A52-7842-84AC-C961-8A365CBC2038}"/>
              </a:ext>
            </a:extLst>
          </p:cNvPr>
          <p:cNvPicPr>
            <a:picLocks noChangeAspect="1"/>
          </p:cNvPicPr>
          <p:nvPr/>
        </p:nvPicPr>
        <p:blipFill>
          <a:blip r:embed="rId3"/>
          <a:stretch>
            <a:fillRect/>
          </a:stretch>
        </p:blipFill>
        <p:spPr>
          <a:xfrm>
            <a:off x="-106318" y="2251881"/>
            <a:ext cx="5886867" cy="3166280"/>
          </a:xfrm>
          <a:prstGeom prst="rect">
            <a:avLst/>
          </a:prstGeom>
        </p:spPr>
      </p:pic>
      <p:sp>
        <p:nvSpPr>
          <p:cNvPr id="6" name="正方形/長方形 5">
            <a:extLst>
              <a:ext uri="{FF2B5EF4-FFF2-40B4-BE49-F238E27FC236}">
                <a16:creationId xmlns:a16="http://schemas.microsoft.com/office/drawing/2014/main" id="{970CB703-D744-B466-6000-319DA1F181A9}"/>
              </a:ext>
            </a:extLst>
          </p:cNvPr>
          <p:cNvSpPr/>
          <p:nvPr/>
        </p:nvSpPr>
        <p:spPr>
          <a:xfrm>
            <a:off x="5780549" y="1721941"/>
            <a:ext cx="6230637" cy="4228483"/>
          </a:xfrm>
          <a:prstGeom prst="rect">
            <a:avLst/>
          </a:prstGeom>
          <a:solidFill>
            <a:schemeClr val="accent5">
              <a:lumMod val="20000"/>
              <a:lumOff val="80000"/>
            </a:schemeClr>
          </a:solidFill>
          <a:ln w="38100">
            <a:solidFill>
              <a:schemeClr val="accent1"/>
            </a:solidFill>
          </a:ln>
        </p:spPr>
        <p:style>
          <a:lnRef idx="3">
            <a:schemeClr val="lt1"/>
          </a:lnRef>
          <a:fillRef idx="1">
            <a:schemeClr val="accent5"/>
          </a:fillRef>
          <a:effectRef idx="1">
            <a:schemeClr val="accent5"/>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0" marR="0" lvl="0" indent="0" algn="l" defTabSz="914400" rtl="0" eaLnBrk="1" fontAlgn="auto" latinLnBrk="0" hangingPunct="1">
              <a:lnSpc>
                <a:spcPts val="27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・事業継続計画は、顧客の流出・マーケットシェアの低下など</a:t>
            </a:r>
            <a:endParaRPr kumimoji="1" lang="en-US" altLang="ja-JP"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ts val="27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から企業を守り、損害を最小化するだけでなく、</a:t>
            </a:r>
            <a:r>
              <a:rPr kumimoji="1" lang="ja-JP" altLang="en-US" sz="20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企業価値の</a:t>
            </a:r>
            <a:endParaRPr kumimoji="1" lang="en-US" altLang="ja-JP" sz="20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ts val="2700"/>
              </a:lnSpc>
              <a:spcBef>
                <a:spcPts val="0"/>
              </a:spcBef>
              <a:spcAft>
                <a:spcPts val="0"/>
              </a:spcAft>
              <a:buClrTx/>
              <a:buSzTx/>
              <a:buFontTx/>
              <a:buNone/>
              <a:tabLst/>
              <a:defRPr/>
            </a:pPr>
            <a:r>
              <a:rPr lang="en-US" altLang="ja-JP" sz="2000" b="1" u="sng" dirty="0">
                <a:solidFill>
                  <a:srgbClr val="FF0000"/>
                </a:solidFill>
                <a:latin typeface="Meiryo UI" panose="020B0604030504040204" pitchFamily="50" charset="-128"/>
                <a:ea typeface="Meiryo UI" panose="020B0604030504040204" pitchFamily="50" charset="-128"/>
              </a:rPr>
              <a:t> </a:t>
            </a:r>
            <a:r>
              <a:rPr kumimoji="1" lang="ja-JP" altLang="en-US" sz="20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維持向上、信頼の獲得</a:t>
            </a:r>
            <a:r>
              <a:rPr kumimoji="1" lang="ja-JP" altLang="en-US"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を通じて企業の成長にも繋がり得る</a:t>
            </a:r>
            <a:endParaRPr kumimoji="1" lang="en-US" altLang="ja-JP"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ts val="2700"/>
              </a:lnSpc>
              <a:spcBef>
                <a:spcPts val="0"/>
              </a:spcBef>
              <a:spcAft>
                <a:spcPts val="0"/>
              </a:spcAft>
              <a:buClrTx/>
              <a:buSzTx/>
              <a:buFontTx/>
              <a:buNone/>
              <a:tabLst/>
              <a:defRPr/>
            </a:pPr>
            <a:r>
              <a:rPr lang="en-US" altLang="ja-JP" sz="2000" dirty="0">
                <a:solidFill>
                  <a:prstClr val="black"/>
                </a:solidFill>
                <a:latin typeface="Meiryo UI" panose="020B0604030504040204" pitchFamily="50" charset="-128"/>
                <a:ea typeface="Meiryo UI" panose="020B0604030504040204" pitchFamily="50" charset="-128"/>
              </a:rPr>
              <a:t> </a:t>
            </a:r>
            <a:r>
              <a:rPr kumimoji="1" lang="ja-JP" altLang="en-US"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経営課題です。</a:t>
            </a:r>
            <a:endParaRPr kumimoji="1" lang="en-US" altLang="ja-JP"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a:lnSpc>
                <a:spcPts val="2700"/>
              </a:lnSpc>
              <a:defRPr/>
            </a:pPr>
            <a:endParaRPr kumimoji="1" lang="en-US" altLang="ja-JP"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a:lnSpc>
                <a:spcPts val="2700"/>
              </a:lnSpc>
              <a:defRPr/>
            </a:pPr>
            <a:r>
              <a:rPr kumimoji="1" lang="ja-JP" altLang="en-US"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・また、従業員の負担を考慮した事業継続の仕組みづくりは、</a:t>
            </a:r>
            <a:endParaRPr kumimoji="1" lang="en-US" altLang="ja-JP"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a:lnSpc>
                <a:spcPts val="2700"/>
              </a:lnSpc>
              <a:defRPr/>
            </a:pPr>
            <a:r>
              <a:rPr lang="en-US" altLang="ja-JP" sz="2000" dirty="0">
                <a:solidFill>
                  <a:prstClr val="black"/>
                </a:solidFill>
                <a:latin typeface="Meiryo UI" panose="020B0604030504040204" pitchFamily="50" charset="-128"/>
                <a:ea typeface="Meiryo UI" panose="020B0604030504040204" pitchFamily="50" charset="-128"/>
              </a:rPr>
              <a:t> </a:t>
            </a:r>
            <a:r>
              <a:rPr kumimoji="1" lang="ja-JP" altLang="en-US"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計画の実効性を高めると同時に、</a:t>
            </a:r>
            <a:r>
              <a:rPr kumimoji="1" lang="ja-JP" altLang="en-US" sz="20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従業員の安全</a:t>
            </a:r>
            <a:r>
              <a:rPr kumimoji="1" lang="ja-JP" altLang="en-US"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を守ります。</a:t>
            </a:r>
            <a:endParaRPr kumimoji="1" lang="en-US" altLang="ja-JP"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a:lnSpc>
                <a:spcPts val="2700"/>
              </a:lnSpc>
              <a:defRPr/>
            </a:pPr>
            <a:endParaRPr lang="en-US" altLang="ja-JP" sz="2000" dirty="0">
              <a:solidFill>
                <a:prstClr val="black"/>
              </a:solidFill>
              <a:latin typeface="Meiryo UI" panose="020B0604030504040204" pitchFamily="50" charset="-128"/>
              <a:ea typeface="Meiryo UI" panose="020B0604030504040204" pitchFamily="50" charset="-128"/>
            </a:endParaRPr>
          </a:p>
          <a:p>
            <a:pPr>
              <a:lnSpc>
                <a:spcPts val="2700"/>
              </a:lnSpc>
              <a:defRPr/>
            </a:pPr>
            <a:r>
              <a:rPr kumimoji="1" lang="ja-JP" altLang="en-US"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・そして、各企業において事業継続の取組みを進めることが、</a:t>
            </a:r>
            <a:r>
              <a:rPr kumimoji="1" lang="ja-JP" altLang="en-US" sz="20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　</a:t>
            </a:r>
            <a:endParaRPr kumimoji="1" lang="en-US" altLang="ja-JP" sz="20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a:lnSpc>
                <a:spcPts val="2700"/>
              </a:lnSpc>
              <a:defRPr/>
            </a:pPr>
            <a:r>
              <a:rPr lang="en-US" altLang="ja-JP" sz="2000" b="1" u="sng" dirty="0">
                <a:solidFill>
                  <a:srgbClr val="FF0000"/>
                </a:solidFill>
                <a:latin typeface="Meiryo UI" panose="020B0604030504040204" pitchFamily="50" charset="-128"/>
                <a:ea typeface="Meiryo UI" panose="020B0604030504040204" pitchFamily="50" charset="-128"/>
              </a:rPr>
              <a:t> </a:t>
            </a:r>
            <a:r>
              <a:rPr kumimoji="1" lang="ja-JP" altLang="en-US" sz="2000"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日本の競争力強化</a:t>
            </a:r>
            <a:r>
              <a:rPr kumimoji="1" lang="ja-JP" altLang="en-US" sz="2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につながります。</a:t>
            </a:r>
          </a:p>
          <a:p>
            <a:pPr marL="0" marR="0" lvl="0" indent="0" algn="l" defTabSz="914400" rtl="0" eaLnBrk="1" fontAlgn="auto" latinLnBrk="0" hangingPunct="1">
              <a:lnSpc>
                <a:spcPts val="2700"/>
              </a:lnSpc>
              <a:spcBef>
                <a:spcPts val="0"/>
              </a:spcBef>
              <a:spcAft>
                <a:spcPts val="0"/>
              </a:spcAft>
              <a:buClrTx/>
              <a:buSzTx/>
              <a:buFontTx/>
              <a:buNone/>
              <a:tabLst/>
              <a:defRPr/>
            </a:pPr>
            <a:endParaRPr kumimoji="1" lang="en-US" altLang="ja-JP" sz="2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061240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正方形/長方形 29">
            <a:extLst>
              <a:ext uri="{FF2B5EF4-FFF2-40B4-BE49-F238E27FC236}">
                <a16:creationId xmlns:a16="http://schemas.microsoft.com/office/drawing/2014/main" id="{AE4733F1-C7C7-FA93-CC43-01661922D8F8}"/>
              </a:ext>
            </a:extLst>
          </p:cNvPr>
          <p:cNvSpPr/>
          <p:nvPr/>
        </p:nvSpPr>
        <p:spPr>
          <a:xfrm>
            <a:off x="1014404" y="3431725"/>
            <a:ext cx="10284541" cy="1023879"/>
          </a:xfrm>
          <a:prstGeom prst="rect">
            <a:avLst/>
          </a:prstGeom>
          <a:solidFill>
            <a:schemeClr val="accent1">
              <a:lumMod val="20000"/>
              <a:lumOff val="80000"/>
            </a:schemeClr>
          </a:solidFill>
          <a:ln>
            <a:solidFill>
              <a:schemeClr val="accent1">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latin typeface="Yu Gothic UI" panose="020B0500000000000000" pitchFamily="50" charset="-128"/>
              <a:ea typeface="Yu Gothic UI" panose="020B0500000000000000" pitchFamily="50" charset="-128"/>
            </a:endParaRPr>
          </a:p>
        </p:txBody>
      </p:sp>
      <p:sp>
        <p:nvSpPr>
          <p:cNvPr id="31" name="正方形/長方形 30">
            <a:extLst>
              <a:ext uri="{FF2B5EF4-FFF2-40B4-BE49-F238E27FC236}">
                <a16:creationId xmlns:a16="http://schemas.microsoft.com/office/drawing/2014/main" id="{20083056-FD55-AC64-36AE-DA786A0AC2B9}"/>
              </a:ext>
            </a:extLst>
          </p:cNvPr>
          <p:cNvSpPr/>
          <p:nvPr/>
        </p:nvSpPr>
        <p:spPr>
          <a:xfrm>
            <a:off x="1058519" y="5285947"/>
            <a:ext cx="10240426" cy="1023879"/>
          </a:xfrm>
          <a:prstGeom prst="rect">
            <a:avLst/>
          </a:prstGeom>
          <a:solidFill>
            <a:schemeClr val="accent1">
              <a:lumMod val="20000"/>
              <a:lumOff val="80000"/>
            </a:schemeClr>
          </a:solidFill>
          <a:ln>
            <a:solidFill>
              <a:schemeClr val="accent1">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latin typeface="Yu Gothic UI" panose="020B0500000000000000" pitchFamily="50" charset="-128"/>
              <a:ea typeface="Yu Gothic UI" panose="020B0500000000000000" pitchFamily="50" charset="-128"/>
            </a:endParaRPr>
          </a:p>
        </p:txBody>
      </p:sp>
      <p:sp>
        <p:nvSpPr>
          <p:cNvPr id="32" name="コンテンツ プレースホルダー 2">
            <a:extLst>
              <a:ext uri="{FF2B5EF4-FFF2-40B4-BE49-F238E27FC236}">
                <a16:creationId xmlns:a16="http://schemas.microsoft.com/office/drawing/2014/main" id="{F86E6867-1152-415B-47AE-D1250B1D914E}"/>
              </a:ext>
            </a:extLst>
          </p:cNvPr>
          <p:cNvSpPr>
            <a:spLocks noGrp="1"/>
          </p:cNvSpPr>
          <p:nvPr>
            <p:ph idx="1"/>
          </p:nvPr>
        </p:nvSpPr>
        <p:spPr>
          <a:xfrm>
            <a:off x="740461" y="1933264"/>
            <a:ext cx="11417490" cy="4882521"/>
          </a:xfrm>
        </p:spPr>
        <p:txBody>
          <a:bodyPr>
            <a:noAutofit/>
          </a:bodyPr>
          <a:lstStyle/>
          <a:p>
            <a:pPr marL="0" indent="0">
              <a:lnSpc>
                <a:spcPct val="100000"/>
              </a:lnSpc>
              <a:buNone/>
            </a:pPr>
            <a:endParaRPr lang="ja-JP" altLang="en-US" sz="2400" b="1" dirty="0">
              <a:latin typeface="Yu Gothic UI" panose="020B0500000000000000" pitchFamily="50" charset="-128"/>
              <a:ea typeface="Yu Gothic UI" panose="020B0500000000000000" pitchFamily="50" charset="-128"/>
            </a:endParaRPr>
          </a:p>
          <a:p>
            <a:pPr marL="0" indent="0">
              <a:lnSpc>
                <a:spcPct val="100000"/>
              </a:lnSpc>
              <a:buNone/>
            </a:pPr>
            <a:endParaRPr lang="en-US" altLang="ja-JP" sz="2400" b="1" dirty="0">
              <a:latin typeface="Yu Gothic UI" panose="020B0500000000000000" pitchFamily="50" charset="-128"/>
              <a:ea typeface="Yu Gothic UI" panose="020B0500000000000000" pitchFamily="50" charset="-128"/>
            </a:endParaRPr>
          </a:p>
          <a:p>
            <a:pPr marL="0" indent="0">
              <a:lnSpc>
                <a:spcPct val="100000"/>
              </a:lnSpc>
              <a:buNone/>
            </a:pPr>
            <a:endParaRPr lang="en-US" altLang="ja-JP" sz="2400" b="1" dirty="0">
              <a:latin typeface="Yu Gothic UI" panose="020B0500000000000000" pitchFamily="50" charset="-128"/>
              <a:ea typeface="Yu Gothic UI" panose="020B0500000000000000" pitchFamily="50" charset="-128"/>
            </a:endParaRPr>
          </a:p>
        </p:txBody>
      </p:sp>
      <p:sp>
        <p:nvSpPr>
          <p:cNvPr id="33" name="テキスト ボックス 32">
            <a:extLst>
              <a:ext uri="{FF2B5EF4-FFF2-40B4-BE49-F238E27FC236}">
                <a16:creationId xmlns:a16="http://schemas.microsoft.com/office/drawing/2014/main" id="{EA301D4F-64F7-3E72-782D-9001256CE2EF}"/>
              </a:ext>
            </a:extLst>
          </p:cNvPr>
          <p:cNvSpPr txBox="1"/>
          <p:nvPr/>
        </p:nvSpPr>
        <p:spPr>
          <a:xfrm>
            <a:off x="509089" y="987655"/>
            <a:ext cx="11288841" cy="461665"/>
          </a:xfrm>
          <a:prstGeom prst="rect">
            <a:avLst/>
          </a:prstGeom>
          <a:noFill/>
          <a:ln w="25400">
            <a:noFill/>
          </a:ln>
        </p:spPr>
        <p:txBody>
          <a:bodyPr wrap="square" rtlCol="0">
            <a:spAutoFit/>
          </a:bodyPr>
          <a:lstStyle/>
          <a:p>
            <a:r>
              <a:rPr lang="ja-JP" altLang="en-US" sz="2400" b="1" dirty="0">
                <a:latin typeface="Yu Gothic UI" panose="020B0500000000000000" pitchFamily="50" charset="-128"/>
                <a:ea typeface="Yu Gothic UI" panose="020B0500000000000000" pitchFamily="50" charset="-128"/>
              </a:rPr>
              <a:t>◎人の移動を伴わず、首都本社の業務を一時的に大阪・関西の人員が担う</a:t>
            </a:r>
            <a:endParaRPr lang="en-US" altLang="ja-JP" sz="2400" b="1" dirty="0">
              <a:latin typeface="Yu Gothic UI" panose="020B0500000000000000" pitchFamily="50" charset="-128"/>
              <a:ea typeface="Yu Gothic UI" panose="020B0500000000000000" pitchFamily="50" charset="-128"/>
            </a:endParaRPr>
          </a:p>
        </p:txBody>
      </p:sp>
      <p:sp>
        <p:nvSpPr>
          <p:cNvPr id="34" name="テキスト ボックス 33">
            <a:extLst>
              <a:ext uri="{FF2B5EF4-FFF2-40B4-BE49-F238E27FC236}">
                <a16:creationId xmlns:a16="http://schemas.microsoft.com/office/drawing/2014/main" id="{1463E06D-FE74-56E2-F6A3-3A32E29E30BF}"/>
              </a:ext>
            </a:extLst>
          </p:cNvPr>
          <p:cNvSpPr txBox="1"/>
          <p:nvPr/>
        </p:nvSpPr>
        <p:spPr>
          <a:xfrm>
            <a:off x="509089" y="2817872"/>
            <a:ext cx="11288841" cy="461665"/>
          </a:xfrm>
          <a:prstGeom prst="rect">
            <a:avLst/>
          </a:prstGeom>
          <a:noFill/>
          <a:ln w="25400">
            <a:noFill/>
          </a:ln>
        </p:spPr>
        <p:txBody>
          <a:bodyPr wrap="square" rtlCol="0">
            <a:spAutoFit/>
          </a:bodyPr>
          <a:lstStyle/>
          <a:p>
            <a:r>
              <a:rPr lang="ja-JP" altLang="en-US" sz="2400" b="1" dirty="0">
                <a:latin typeface="Yu Gothic UI" panose="020B0500000000000000" pitchFamily="50" charset="-128"/>
                <a:ea typeface="Yu Gothic UI" panose="020B0500000000000000" pitchFamily="50" charset="-128"/>
              </a:rPr>
              <a:t>◎復旧まで首都本社の人員が移動し、大阪・関西の代替拠点で業務を行う</a:t>
            </a:r>
          </a:p>
        </p:txBody>
      </p:sp>
      <p:sp>
        <p:nvSpPr>
          <p:cNvPr id="37" name="テキスト ボックス 36">
            <a:extLst>
              <a:ext uri="{FF2B5EF4-FFF2-40B4-BE49-F238E27FC236}">
                <a16:creationId xmlns:a16="http://schemas.microsoft.com/office/drawing/2014/main" id="{4DC3A97D-2060-EE05-3E68-22895A02F2F6}"/>
              </a:ext>
            </a:extLst>
          </p:cNvPr>
          <p:cNvSpPr txBox="1"/>
          <p:nvPr/>
        </p:nvSpPr>
        <p:spPr>
          <a:xfrm>
            <a:off x="509089" y="4671468"/>
            <a:ext cx="11288841" cy="461665"/>
          </a:xfrm>
          <a:prstGeom prst="rect">
            <a:avLst/>
          </a:prstGeom>
          <a:noFill/>
          <a:ln w="25400">
            <a:noFill/>
          </a:ln>
        </p:spPr>
        <p:txBody>
          <a:bodyPr wrap="square" rtlCol="0">
            <a:spAutoFit/>
          </a:bodyPr>
          <a:lstStyle/>
          <a:p>
            <a:r>
              <a:rPr lang="ja-JP" altLang="en-US" sz="2400" b="1" dirty="0">
                <a:latin typeface="Yu Gothic UI" panose="020B0500000000000000" pitchFamily="50" charset="-128"/>
                <a:ea typeface="Yu Gothic UI" panose="020B0500000000000000" pitchFamily="50" charset="-128"/>
              </a:rPr>
              <a:t>◎本社の負担軽減のため、平時から大阪・関西に配置された人員が一部業務を代替</a:t>
            </a:r>
          </a:p>
        </p:txBody>
      </p:sp>
      <p:sp>
        <p:nvSpPr>
          <p:cNvPr id="39" name="正方形/長方形 38">
            <a:extLst>
              <a:ext uri="{FF2B5EF4-FFF2-40B4-BE49-F238E27FC236}">
                <a16:creationId xmlns:a16="http://schemas.microsoft.com/office/drawing/2014/main" id="{21F55DD9-4C3B-5BB8-AEDA-42940EB7C2B7}"/>
              </a:ext>
            </a:extLst>
          </p:cNvPr>
          <p:cNvSpPr/>
          <p:nvPr/>
        </p:nvSpPr>
        <p:spPr>
          <a:xfrm>
            <a:off x="1008072" y="1621450"/>
            <a:ext cx="10290874" cy="1023879"/>
          </a:xfrm>
          <a:prstGeom prst="rect">
            <a:avLst/>
          </a:prstGeom>
          <a:solidFill>
            <a:schemeClr val="accent1">
              <a:lumMod val="20000"/>
              <a:lumOff val="80000"/>
            </a:schemeClr>
          </a:solidFill>
          <a:ln>
            <a:solidFill>
              <a:schemeClr val="accent1">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latin typeface="Yu Gothic UI" panose="020B0500000000000000" pitchFamily="50" charset="-128"/>
              <a:ea typeface="Yu Gothic UI" panose="020B0500000000000000" pitchFamily="50" charset="-128"/>
            </a:endParaRPr>
          </a:p>
        </p:txBody>
      </p:sp>
      <p:sp>
        <p:nvSpPr>
          <p:cNvPr id="40" name="右矢印 8">
            <a:extLst>
              <a:ext uri="{FF2B5EF4-FFF2-40B4-BE49-F238E27FC236}">
                <a16:creationId xmlns:a16="http://schemas.microsoft.com/office/drawing/2014/main" id="{15561EC4-2E11-EABD-A7CE-F13D2B5FACB7}"/>
              </a:ext>
            </a:extLst>
          </p:cNvPr>
          <p:cNvSpPr/>
          <p:nvPr/>
        </p:nvSpPr>
        <p:spPr>
          <a:xfrm>
            <a:off x="5743933" y="1666367"/>
            <a:ext cx="5555013" cy="978962"/>
          </a:xfrm>
          <a:prstGeom prst="rightArrow">
            <a:avLst>
              <a:gd name="adj1" fmla="val 68659"/>
              <a:gd name="adj2" fmla="val 50000"/>
            </a:avLst>
          </a:prstGeom>
          <a:solidFill>
            <a:schemeClr val="accent4">
              <a:lumMod val="20000"/>
              <a:lumOff val="80000"/>
              <a:alpha val="67000"/>
            </a:schemeClr>
          </a:solid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Yu Gothic UI" panose="020B0500000000000000" pitchFamily="50" charset="-128"/>
                <a:ea typeface="Yu Gothic UI" panose="020B0500000000000000" pitchFamily="50" charset="-128"/>
              </a:rPr>
              <a:t>首都圏の体制が整った後は</a:t>
            </a:r>
            <a:endParaRPr lang="en-US" altLang="ja-JP" sz="1600" dirty="0">
              <a:solidFill>
                <a:schemeClr val="tx1"/>
              </a:solidFill>
              <a:latin typeface="Yu Gothic UI" panose="020B0500000000000000" pitchFamily="50" charset="-128"/>
              <a:ea typeface="Yu Gothic UI" panose="020B0500000000000000" pitchFamily="50" charset="-128"/>
            </a:endParaRPr>
          </a:p>
          <a:p>
            <a:pPr algn="ctr"/>
            <a:r>
              <a:rPr lang="ja-JP" altLang="en-US" sz="1600" dirty="0">
                <a:solidFill>
                  <a:schemeClr val="tx1"/>
                </a:solidFill>
                <a:latin typeface="Yu Gothic UI" panose="020B0500000000000000" pitchFamily="50" charset="-128"/>
                <a:ea typeface="Yu Gothic UI" panose="020B0500000000000000" pitchFamily="50" charset="-128"/>
              </a:rPr>
              <a:t>首都圏で業務継続</a:t>
            </a:r>
          </a:p>
        </p:txBody>
      </p:sp>
      <p:sp>
        <p:nvSpPr>
          <p:cNvPr id="41" name="爆発 2 4">
            <a:extLst>
              <a:ext uri="{FF2B5EF4-FFF2-40B4-BE49-F238E27FC236}">
                <a16:creationId xmlns:a16="http://schemas.microsoft.com/office/drawing/2014/main" id="{47699DED-56EA-1ECA-4544-A63E61B8253D}"/>
              </a:ext>
            </a:extLst>
          </p:cNvPr>
          <p:cNvSpPr/>
          <p:nvPr/>
        </p:nvSpPr>
        <p:spPr>
          <a:xfrm>
            <a:off x="1136323" y="1746263"/>
            <a:ext cx="1086252" cy="737210"/>
          </a:xfrm>
          <a:prstGeom prst="irregularSeal2">
            <a:avLst/>
          </a:prstGeom>
          <a:solidFill>
            <a:srgbClr val="FFFF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400" b="1" dirty="0">
                <a:solidFill>
                  <a:srgbClr val="FF0000"/>
                </a:solidFill>
                <a:latin typeface="Yu Gothic UI" panose="020B0500000000000000" pitchFamily="50" charset="-128"/>
                <a:ea typeface="Yu Gothic UI" panose="020B0500000000000000" pitchFamily="50" charset="-128"/>
              </a:rPr>
              <a:t>発災</a:t>
            </a:r>
          </a:p>
        </p:txBody>
      </p:sp>
      <p:sp>
        <p:nvSpPr>
          <p:cNvPr id="42" name="直角三角形 41">
            <a:extLst>
              <a:ext uri="{FF2B5EF4-FFF2-40B4-BE49-F238E27FC236}">
                <a16:creationId xmlns:a16="http://schemas.microsoft.com/office/drawing/2014/main" id="{E8220C5D-F57F-0DDB-28E3-8884065E303D}"/>
              </a:ext>
            </a:extLst>
          </p:cNvPr>
          <p:cNvSpPr/>
          <p:nvPr/>
        </p:nvSpPr>
        <p:spPr>
          <a:xfrm flipH="1">
            <a:off x="2332033" y="3622255"/>
            <a:ext cx="3411898" cy="737210"/>
          </a:xfrm>
          <a:prstGeom prst="rtTriangle">
            <a:avLst/>
          </a:prstGeom>
          <a:solidFill>
            <a:schemeClr val="accent4"/>
          </a:solidFill>
          <a:ln w="31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latin typeface="Yu Gothic UI" panose="020B0500000000000000" pitchFamily="50" charset="-128"/>
              <a:ea typeface="Yu Gothic UI" panose="020B0500000000000000" pitchFamily="50" charset="-128"/>
            </a:endParaRPr>
          </a:p>
        </p:txBody>
      </p:sp>
      <p:sp>
        <p:nvSpPr>
          <p:cNvPr id="43" name="右矢印 108">
            <a:extLst>
              <a:ext uri="{FF2B5EF4-FFF2-40B4-BE49-F238E27FC236}">
                <a16:creationId xmlns:a16="http://schemas.microsoft.com/office/drawing/2014/main" id="{EDD39A6F-18DB-2A7F-C824-C490F65C6084}"/>
              </a:ext>
            </a:extLst>
          </p:cNvPr>
          <p:cNvSpPr/>
          <p:nvPr/>
        </p:nvSpPr>
        <p:spPr>
          <a:xfrm>
            <a:off x="7407864" y="3459011"/>
            <a:ext cx="3891081" cy="996593"/>
          </a:xfrm>
          <a:prstGeom prst="rightArrow">
            <a:avLst>
              <a:gd name="adj1" fmla="val 76540"/>
              <a:gd name="adj2" fmla="val 50000"/>
            </a:avLst>
          </a:prstGeom>
          <a:solidFill>
            <a:schemeClr val="accent4">
              <a:lumMod val="20000"/>
              <a:lumOff val="80000"/>
              <a:alpha val="67000"/>
            </a:schemeClr>
          </a:solid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601" dirty="0">
              <a:solidFill>
                <a:schemeClr val="tx1"/>
              </a:solidFill>
              <a:latin typeface="Yu Gothic UI" panose="020B0500000000000000" pitchFamily="50" charset="-128"/>
              <a:ea typeface="Yu Gothic UI" panose="020B0500000000000000" pitchFamily="50" charset="-128"/>
            </a:endParaRPr>
          </a:p>
        </p:txBody>
      </p:sp>
      <p:sp>
        <p:nvSpPr>
          <p:cNvPr id="44" name="右矢印 106">
            <a:extLst>
              <a:ext uri="{FF2B5EF4-FFF2-40B4-BE49-F238E27FC236}">
                <a16:creationId xmlns:a16="http://schemas.microsoft.com/office/drawing/2014/main" id="{2A8023C5-C6CA-2411-A0C5-F84BC408DEE5}"/>
              </a:ext>
            </a:extLst>
          </p:cNvPr>
          <p:cNvSpPr/>
          <p:nvPr/>
        </p:nvSpPr>
        <p:spPr>
          <a:xfrm>
            <a:off x="5743932" y="3478921"/>
            <a:ext cx="1630384" cy="1023879"/>
          </a:xfrm>
          <a:prstGeom prst="rightArrow">
            <a:avLst>
              <a:gd name="adj1" fmla="val 68177"/>
              <a:gd name="adj2" fmla="val 50941"/>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endParaRPr lang="ja-JP" altLang="en-US" sz="601" dirty="0">
              <a:solidFill>
                <a:schemeClr val="tx1"/>
              </a:solidFill>
              <a:latin typeface="Yu Gothic UI" panose="020B0500000000000000" pitchFamily="50" charset="-128"/>
              <a:ea typeface="Yu Gothic UI" panose="020B0500000000000000" pitchFamily="50" charset="-128"/>
            </a:endParaRPr>
          </a:p>
        </p:txBody>
      </p:sp>
      <p:sp>
        <p:nvSpPr>
          <p:cNvPr id="45" name="直角三角形 44">
            <a:extLst>
              <a:ext uri="{FF2B5EF4-FFF2-40B4-BE49-F238E27FC236}">
                <a16:creationId xmlns:a16="http://schemas.microsoft.com/office/drawing/2014/main" id="{821328B6-FA74-B19A-F65B-AC2483CE9943}"/>
              </a:ext>
            </a:extLst>
          </p:cNvPr>
          <p:cNvSpPr/>
          <p:nvPr/>
        </p:nvSpPr>
        <p:spPr>
          <a:xfrm rot="10800000" flipH="1">
            <a:off x="2370258" y="3551281"/>
            <a:ext cx="3340126" cy="746101"/>
          </a:xfrm>
          <a:prstGeom prst="rtTriangle">
            <a:avLst/>
          </a:prstGeom>
          <a:solidFill>
            <a:schemeClr val="accent4">
              <a:lumMod val="20000"/>
              <a:lumOff val="80000"/>
              <a:alpha val="67000"/>
            </a:schemeClr>
          </a:solid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Yu Gothic UI" panose="020B0500000000000000" pitchFamily="50" charset="-128"/>
              <a:ea typeface="Yu Gothic UI" panose="020B0500000000000000" pitchFamily="50" charset="-128"/>
            </a:endParaRPr>
          </a:p>
        </p:txBody>
      </p:sp>
      <p:sp>
        <p:nvSpPr>
          <p:cNvPr id="46" name="テキスト ボックス 45">
            <a:extLst>
              <a:ext uri="{FF2B5EF4-FFF2-40B4-BE49-F238E27FC236}">
                <a16:creationId xmlns:a16="http://schemas.microsoft.com/office/drawing/2014/main" id="{639C0CFE-8C01-1ACE-998C-3F7D1FF70B64}"/>
              </a:ext>
            </a:extLst>
          </p:cNvPr>
          <p:cNvSpPr txBox="1"/>
          <p:nvPr/>
        </p:nvSpPr>
        <p:spPr>
          <a:xfrm>
            <a:off x="2480622" y="3541947"/>
            <a:ext cx="1642760" cy="492443"/>
          </a:xfrm>
          <a:prstGeom prst="rect">
            <a:avLst/>
          </a:prstGeom>
          <a:noFill/>
        </p:spPr>
        <p:txBody>
          <a:bodyPr wrap="square" rtlCol="0">
            <a:spAutoFit/>
          </a:bodyPr>
          <a:lstStyle/>
          <a:p>
            <a:r>
              <a:rPr lang="ja-JP" altLang="en-US" sz="1300" dirty="0">
                <a:latin typeface="Yu Gothic UI" panose="020B0500000000000000" pitchFamily="50" charset="-128"/>
                <a:ea typeface="Yu Gothic UI" panose="020B0500000000000000" pitchFamily="50" charset="-128"/>
              </a:rPr>
              <a:t>首都圏の人員が</a:t>
            </a:r>
            <a:endParaRPr lang="en-US" altLang="ja-JP" sz="1300" dirty="0">
              <a:latin typeface="Yu Gothic UI" panose="020B0500000000000000" pitchFamily="50" charset="-128"/>
              <a:ea typeface="Yu Gothic UI" panose="020B0500000000000000" pitchFamily="50" charset="-128"/>
            </a:endParaRPr>
          </a:p>
          <a:p>
            <a:r>
              <a:rPr lang="ja-JP" altLang="en-US" sz="1300" dirty="0">
                <a:latin typeface="Yu Gothic UI" panose="020B0500000000000000" pitchFamily="50" charset="-128"/>
                <a:ea typeface="Yu Gothic UI" panose="020B0500000000000000" pitchFamily="50" charset="-128"/>
              </a:rPr>
              <a:t>大阪・関西へ移動</a:t>
            </a:r>
          </a:p>
        </p:txBody>
      </p:sp>
      <p:sp>
        <p:nvSpPr>
          <p:cNvPr id="47" name="テキスト ボックス 46">
            <a:extLst>
              <a:ext uri="{FF2B5EF4-FFF2-40B4-BE49-F238E27FC236}">
                <a16:creationId xmlns:a16="http://schemas.microsoft.com/office/drawing/2014/main" id="{3AE75B79-B1A2-E2D0-0DCD-0C4278E8DE66}"/>
              </a:ext>
            </a:extLst>
          </p:cNvPr>
          <p:cNvSpPr txBox="1"/>
          <p:nvPr/>
        </p:nvSpPr>
        <p:spPr>
          <a:xfrm>
            <a:off x="7767397" y="3683115"/>
            <a:ext cx="2499925" cy="584775"/>
          </a:xfrm>
          <a:prstGeom prst="rect">
            <a:avLst/>
          </a:prstGeom>
          <a:noFill/>
        </p:spPr>
        <p:txBody>
          <a:bodyPr wrap="square" rtlCol="0">
            <a:spAutoFit/>
          </a:bodyPr>
          <a:lstStyle/>
          <a:p>
            <a:pPr algn="ctr"/>
            <a:r>
              <a:rPr lang="ja-JP" altLang="en-US" sz="1600" dirty="0">
                <a:latin typeface="Yu Gothic UI" panose="020B0500000000000000" pitchFamily="50" charset="-128"/>
                <a:ea typeface="Yu Gothic UI" panose="020B0500000000000000" pitchFamily="50" charset="-128"/>
              </a:rPr>
              <a:t>首都圏の体制が整った後は</a:t>
            </a:r>
            <a:endParaRPr lang="en-US" altLang="ja-JP" sz="1600" dirty="0">
              <a:latin typeface="Yu Gothic UI" panose="020B0500000000000000" pitchFamily="50" charset="-128"/>
              <a:ea typeface="Yu Gothic UI" panose="020B0500000000000000" pitchFamily="50" charset="-128"/>
            </a:endParaRPr>
          </a:p>
          <a:p>
            <a:pPr algn="ctr"/>
            <a:r>
              <a:rPr lang="ja-JP" altLang="en-US" sz="1600" dirty="0">
                <a:latin typeface="Yu Gothic UI" panose="020B0500000000000000" pitchFamily="50" charset="-128"/>
                <a:ea typeface="Yu Gothic UI" panose="020B0500000000000000" pitchFamily="50" charset="-128"/>
              </a:rPr>
              <a:t>首都圏に戻って業務を継続</a:t>
            </a:r>
          </a:p>
        </p:txBody>
      </p:sp>
      <p:sp>
        <p:nvSpPr>
          <p:cNvPr id="48" name="テキスト ボックス 47">
            <a:extLst>
              <a:ext uri="{FF2B5EF4-FFF2-40B4-BE49-F238E27FC236}">
                <a16:creationId xmlns:a16="http://schemas.microsoft.com/office/drawing/2014/main" id="{D3BAA21C-B79F-A333-FC12-D28C9E9E4330}"/>
              </a:ext>
            </a:extLst>
          </p:cNvPr>
          <p:cNvSpPr txBox="1"/>
          <p:nvPr/>
        </p:nvSpPr>
        <p:spPr>
          <a:xfrm>
            <a:off x="4286962" y="3746148"/>
            <a:ext cx="2631148" cy="584775"/>
          </a:xfrm>
          <a:prstGeom prst="rect">
            <a:avLst/>
          </a:prstGeom>
          <a:noFill/>
        </p:spPr>
        <p:txBody>
          <a:bodyPr wrap="square" rtlCol="0">
            <a:spAutoFit/>
          </a:bodyPr>
          <a:lstStyle/>
          <a:p>
            <a:pPr algn="ctr"/>
            <a:r>
              <a:rPr lang="ja-JP" altLang="en-US" sz="1600" b="1" dirty="0">
                <a:latin typeface="Yu Gothic UI" panose="020B0500000000000000" pitchFamily="50" charset="-128"/>
                <a:ea typeface="Yu Gothic UI" panose="020B0500000000000000" pitchFamily="50" charset="-128"/>
              </a:rPr>
              <a:t> 大阪・関西で、</a:t>
            </a:r>
            <a:endParaRPr lang="en-US" altLang="ja-JP" sz="1600" b="1" dirty="0">
              <a:latin typeface="Yu Gothic UI" panose="020B0500000000000000" pitchFamily="50" charset="-128"/>
              <a:ea typeface="Yu Gothic UI" panose="020B0500000000000000" pitchFamily="50" charset="-128"/>
            </a:endParaRPr>
          </a:p>
          <a:p>
            <a:pPr algn="ctr"/>
            <a:r>
              <a:rPr lang="ja-JP" altLang="en-US" sz="1600" b="1" dirty="0">
                <a:latin typeface="Yu Gothic UI" panose="020B0500000000000000" pitchFamily="50" charset="-128"/>
                <a:ea typeface="Yu Gothic UI" panose="020B0500000000000000" pitchFamily="50" charset="-128"/>
              </a:rPr>
              <a:t>首都圏の人員が業務を継続</a:t>
            </a:r>
          </a:p>
        </p:txBody>
      </p:sp>
      <p:sp>
        <p:nvSpPr>
          <p:cNvPr id="50" name="右矢印 116">
            <a:extLst>
              <a:ext uri="{FF2B5EF4-FFF2-40B4-BE49-F238E27FC236}">
                <a16:creationId xmlns:a16="http://schemas.microsoft.com/office/drawing/2014/main" id="{B2ACFA2F-6DC3-A324-D21E-779A4C9953B3}"/>
              </a:ext>
            </a:extLst>
          </p:cNvPr>
          <p:cNvSpPr/>
          <p:nvPr/>
        </p:nvSpPr>
        <p:spPr>
          <a:xfrm>
            <a:off x="2425623" y="5797886"/>
            <a:ext cx="8873321" cy="431632"/>
          </a:xfrm>
          <a:prstGeom prst="rightArrow">
            <a:avLst>
              <a:gd name="adj1" fmla="val 68815"/>
              <a:gd name="adj2" fmla="val 50941"/>
            </a:avLst>
          </a:prstGeom>
          <a:solidFill>
            <a:srgbClr val="FFC000"/>
          </a:solid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tx1"/>
                </a:solidFill>
                <a:latin typeface="Yu Gothic UI" panose="020B0500000000000000" pitchFamily="50" charset="-128"/>
                <a:ea typeface="Yu Gothic UI" panose="020B0500000000000000" pitchFamily="50" charset="-128"/>
              </a:rPr>
              <a:t>平時から大阪・関西に配置された人員が一部業務を代替</a:t>
            </a:r>
          </a:p>
        </p:txBody>
      </p:sp>
      <p:sp>
        <p:nvSpPr>
          <p:cNvPr id="51" name="右矢印 118">
            <a:extLst>
              <a:ext uri="{FF2B5EF4-FFF2-40B4-BE49-F238E27FC236}">
                <a16:creationId xmlns:a16="http://schemas.microsoft.com/office/drawing/2014/main" id="{40FB7631-121A-458E-DBD1-6DC80F0611E3}"/>
              </a:ext>
            </a:extLst>
          </p:cNvPr>
          <p:cNvSpPr/>
          <p:nvPr/>
        </p:nvSpPr>
        <p:spPr>
          <a:xfrm>
            <a:off x="2425624" y="5301801"/>
            <a:ext cx="8873321" cy="399770"/>
          </a:xfrm>
          <a:prstGeom prst="rightArrow">
            <a:avLst>
              <a:gd name="adj1" fmla="val 68659"/>
              <a:gd name="adj2" fmla="val 50000"/>
            </a:avLst>
          </a:prstGeom>
          <a:solidFill>
            <a:schemeClr val="accent4">
              <a:lumMod val="20000"/>
              <a:lumOff val="80000"/>
              <a:alpha val="67000"/>
            </a:schemeClr>
          </a:solid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Yu Gothic UI" panose="020B0500000000000000" pitchFamily="50" charset="-128"/>
                <a:ea typeface="Yu Gothic UI" panose="020B0500000000000000" pitchFamily="50" charset="-128"/>
              </a:rPr>
              <a:t>首都圏で限られた人員で体制を確保し、業務を継続</a:t>
            </a:r>
          </a:p>
        </p:txBody>
      </p:sp>
      <p:sp>
        <p:nvSpPr>
          <p:cNvPr id="53" name="右矢印 5">
            <a:extLst>
              <a:ext uri="{FF2B5EF4-FFF2-40B4-BE49-F238E27FC236}">
                <a16:creationId xmlns:a16="http://schemas.microsoft.com/office/drawing/2014/main" id="{DF01E05D-FDDE-39DD-A544-0C61C1B017E4}"/>
              </a:ext>
            </a:extLst>
          </p:cNvPr>
          <p:cNvSpPr/>
          <p:nvPr/>
        </p:nvSpPr>
        <p:spPr>
          <a:xfrm>
            <a:off x="2321967" y="1629554"/>
            <a:ext cx="3327332" cy="984706"/>
          </a:xfrm>
          <a:prstGeom prst="rightArrow">
            <a:avLst>
              <a:gd name="adj1" fmla="val 68815"/>
              <a:gd name="adj2" fmla="val 50941"/>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601" dirty="0">
              <a:solidFill>
                <a:schemeClr val="tx1"/>
              </a:solidFill>
              <a:latin typeface="Yu Gothic UI" panose="020B0500000000000000" pitchFamily="50" charset="-128"/>
              <a:ea typeface="Yu Gothic UI" panose="020B0500000000000000" pitchFamily="50" charset="-128"/>
            </a:endParaRPr>
          </a:p>
        </p:txBody>
      </p:sp>
      <p:sp>
        <p:nvSpPr>
          <p:cNvPr id="54" name="テキスト ボックス 53">
            <a:extLst>
              <a:ext uri="{FF2B5EF4-FFF2-40B4-BE49-F238E27FC236}">
                <a16:creationId xmlns:a16="http://schemas.microsoft.com/office/drawing/2014/main" id="{A9187D6A-4105-05DD-0A12-CDE9F4CBC425}"/>
              </a:ext>
            </a:extLst>
          </p:cNvPr>
          <p:cNvSpPr txBox="1"/>
          <p:nvPr/>
        </p:nvSpPr>
        <p:spPr>
          <a:xfrm>
            <a:off x="2227333" y="1854609"/>
            <a:ext cx="3215056" cy="584775"/>
          </a:xfrm>
          <a:prstGeom prst="rect">
            <a:avLst/>
          </a:prstGeom>
          <a:noFill/>
        </p:spPr>
        <p:txBody>
          <a:bodyPr wrap="square" rtlCol="0">
            <a:spAutoFit/>
          </a:bodyPr>
          <a:lstStyle/>
          <a:p>
            <a:pPr algn="ctr"/>
            <a:r>
              <a:rPr lang="ja-JP" altLang="en-US" sz="1600" b="1" dirty="0">
                <a:latin typeface="Yu Gothic UI" panose="020B0500000000000000" pitchFamily="50" charset="-128"/>
                <a:ea typeface="Yu Gothic UI" panose="020B0500000000000000" pitchFamily="50" charset="-128"/>
              </a:rPr>
              <a:t>平時から大阪・関西に配置された</a:t>
            </a:r>
            <a:endParaRPr lang="en-US" altLang="ja-JP" sz="1600" b="1" dirty="0">
              <a:latin typeface="Yu Gothic UI" panose="020B0500000000000000" pitchFamily="50" charset="-128"/>
              <a:ea typeface="Yu Gothic UI" panose="020B0500000000000000" pitchFamily="50" charset="-128"/>
            </a:endParaRPr>
          </a:p>
          <a:p>
            <a:pPr algn="ctr"/>
            <a:r>
              <a:rPr lang="ja-JP" altLang="en-US" sz="1600" b="1" dirty="0">
                <a:latin typeface="Yu Gothic UI" panose="020B0500000000000000" pitchFamily="50" charset="-128"/>
                <a:ea typeface="Yu Gothic UI" panose="020B0500000000000000" pitchFamily="50" charset="-128"/>
              </a:rPr>
              <a:t>人員が業務を代替</a:t>
            </a:r>
          </a:p>
        </p:txBody>
      </p:sp>
      <p:sp>
        <p:nvSpPr>
          <p:cNvPr id="3" name="四角形: 角を丸くする 13">
            <a:extLst>
              <a:ext uri="{FF2B5EF4-FFF2-40B4-BE49-F238E27FC236}">
                <a16:creationId xmlns:a16="http://schemas.microsoft.com/office/drawing/2014/main" id="{795A0198-F3FE-EA49-796F-F20743974E4B}"/>
              </a:ext>
            </a:extLst>
          </p:cNvPr>
          <p:cNvSpPr/>
          <p:nvPr/>
        </p:nvSpPr>
        <p:spPr>
          <a:xfrm>
            <a:off x="253218" y="177815"/>
            <a:ext cx="11746524" cy="664254"/>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◆バックアップは様々なバリエーションを</a:t>
            </a:r>
          </a:p>
        </p:txBody>
      </p:sp>
      <p:sp>
        <p:nvSpPr>
          <p:cNvPr id="5" name="爆発 2 4">
            <a:extLst>
              <a:ext uri="{FF2B5EF4-FFF2-40B4-BE49-F238E27FC236}">
                <a16:creationId xmlns:a16="http://schemas.microsoft.com/office/drawing/2014/main" id="{316E6691-0427-FF78-94F3-4C0D3B3DEE8E}"/>
              </a:ext>
            </a:extLst>
          </p:cNvPr>
          <p:cNvSpPr/>
          <p:nvPr/>
        </p:nvSpPr>
        <p:spPr>
          <a:xfrm>
            <a:off x="1090460" y="3627347"/>
            <a:ext cx="1086252" cy="737210"/>
          </a:xfrm>
          <a:prstGeom prst="irregularSeal2">
            <a:avLst/>
          </a:prstGeom>
          <a:solidFill>
            <a:srgbClr val="FFFF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400" b="1" dirty="0">
                <a:solidFill>
                  <a:srgbClr val="FF0000"/>
                </a:solidFill>
                <a:latin typeface="Yu Gothic UI" panose="020B0500000000000000" pitchFamily="50" charset="-128"/>
                <a:ea typeface="Yu Gothic UI" panose="020B0500000000000000" pitchFamily="50" charset="-128"/>
              </a:rPr>
              <a:t>発災</a:t>
            </a:r>
          </a:p>
        </p:txBody>
      </p:sp>
      <p:sp>
        <p:nvSpPr>
          <p:cNvPr id="7" name="爆発 2 4">
            <a:extLst>
              <a:ext uri="{FF2B5EF4-FFF2-40B4-BE49-F238E27FC236}">
                <a16:creationId xmlns:a16="http://schemas.microsoft.com/office/drawing/2014/main" id="{119916B0-BD12-D41A-7E65-BC7006AE8A24}"/>
              </a:ext>
            </a:extLst>
          </p:cNvPr>
          <p:cNvSpPr/>
          <p:nvPr/>
        </p:nvSpPr>
        <p:spPr>
          <a:xfrm>
            <a:off x="1124303" y="5426010"/>
            <a:ext cx="1086252" cy="737210"/>
          </a:xfrm>
          <a:prstGeom prst="irregularSeal2">
            <a:avLst/>
          </a:prstGeom>
          <a:solidFill>
            <a:srgbClr val="FFFF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1400" b="1" dirty="0">
                <a:solidFill>
                  <a:srgbClr val="FF0000"/>
                </a:solidFill>
                <a:latin typeface="Yu Gothic UI" panose="020B0500000000000000" pitchFamily="50" charset="-128"/>
                <a:ea typeface="Yu Gothic UI" panose="020B0500000000000000" pitchFamily="50" charset="-128"/>
              </a:rPr>
              <a:t>発災</a:t>
            </a:r>
          </a:p>
        </p:txBody>
      </p:sp>
      <p:sp>
        <p:nvSpPr>
          <p:cNvPr id="6" name="スライド番号プレースホルダー 5">
            <a:extLst>
              <a:ext uri="{FF2B5EF4-FFF2-40B4-BE49-F238E27FC236}">
                <a16:creationId xmlns:a16="http://schemas.microsoft.com/office/drawing/2014/main" id="{25FB87AD-974D-9C42-AD94-E1C142074DEA}"/>
              </a:ext>
            </a:extLst>
          </p:cNvPr>
          <p:cNvSpPr>
            <a:spLocks noGrp="1"/>
          </p:cNvSpPr>
          <p:nvPr>
            <p:ph type="sldNum" sz="quarter" idx="12"/>
          </p:nvPr>
        </p:nvSpPr>
        <p:spPr/>
        <p:txBody>
          <a:bodyPr/>
          <a:lstStyle/>
          <a:p>
            <a:fld id="{CB91B6DC-CD65-41D7-A17C-25774E29F8F8}" type="slidenum">
              <a:rPr lang="ja-JP" altLang="en-US" smtClean="0">
                <a:solidFill>
                  <a:schemeClr val="tx1"/>
                </a:solidFill>
                <a:latin typeface="+mn-ea"/>
                <a:ea typeface="+mn-ea"/>
              </a:rPr>
              <a:pPr/>
              <a:t>15</a:t>
            </a:fld>
            <a:endParaRPr lang="ja-JP" altLang="en-US" dirty="0">
              <a:solidFill>
                <a:schemeClr val="tx1"/>
              </a:solidFill>
              <a:latin typeface="+mn-ea"/>
              <a:ea typeface="+mn-ea"/>
            </a:endParaRPr>
          </a:p>
        </p:txBody>
      </p:sp>
      <p:sp>
        <p:nvSpPr>
          <p:cNvPr id="4" name="テキスト ボックス 3">
            <a:extLst>
              <a:ext uri="{FF2B5EF4-FFF2-40B4-BE49-F238E27FC236}">
                <a16:creationId xmlns:a16="http://schemas.microsoft.com/office/drawing/2014/main" id="{D8DC453A-B7C6-A968-E67A-88D0DEF32116}"/>
              </a:ext>
            </a:extLst>
          </p:cNvPr>
          <p:cNvSpPr txBox="1"/>
          <p:nvPr/>
        </p:nvSpPr>
        <p:spPr>
          <a:xfrm>
            <a:off x="4075742" y="6401275"/>
            <a:ext cx="8399312" cy="461665"/>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出典：大阪府・大阪市　副首都推進局</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「⼤阪・関⻄による⾸都機能バックアップの実現に向けた取組みの方向性について」研究報告書を一部編集</a:t>
            </a:r>
            <a:endParaRPr kumimoji="1" lang="ja-JP" altLang="en-US" sz="12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97636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F628CB15-103F-4913-83A4-F4D43275DC9A}"/>
              </a:ext>
            </a:extLst>
          </p:cNvPr>
          <p:cNvSpPr/>
          <p:nvPr/>
        </p:nvSpPr>
        <p:spPr>
          <a:xfrm>
            <a:off x="0" y="5144610"/>
            <a:ext cx="12192000" cy="1713390"/>
          </a:xfrm>
          <a:prstGeom prst="rect">
            <a:avLst/>
          </a:prstGeom>
          <a:solidFill>
            <a:schemeClr val="accent4">
              <a:lumMod val="60000"/>
              <a:lumOff val="40000"/>
            </a:schemeClr>
          </a:solidFill>
          <a:ln w="38100">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5" name="テキスト ボックス 4"/>
          <p:cNvSpPr txBox="1"/>
          <p:nvPr/>
        </p:nvSpPr>
        <p:spPr>
          <a:xfrm>
            <a:off x="0" y="2613117"/>
            <a:ext cx="12192000" cy="1164614"/>
          </a:xfrm>
          <a:prstGeom prst="rect">
            <a:avLst/>
          </a:prstGeom>
          <a:noFill/>
        </p:spPr>
        <p:txBody>
          <a:bodyPr wrap="square" rtlCol="0">
            <a:spAutoFit/>
          </a:bodyPr>
          <a:lstStyle/>
          <a:p>
            <a:pPr marL="1343025" indent="-1343025" algn="ctr">
              <a:lnSpc>
                <a:spcPct val="150000"/>
              </a:lnSpc>
            </a:pPr>
            <a:r>
              <a:rPr lang="ja-JP" altLang="en-US" sz="5400" b="1" dirty="0">
                <a:ln w="25400">
                  <a:noFill/>
                </a:ln>
                <a:latin typeface="Meiryo UI" panose="020B0604030504040204" pitchFamily="50" charset="-128"/>
                <a:ea typeface="Meiryo UI" panose="020B0604030504040204" pitchFamily="50" charset="-128"/>
              </a:rPr>
              <a:t>３．</a:t>
            </a:r>
            <a:r>
              <a:rPr kumimoji="1" lang="ja-JP" altLang="en-US" sz="5400" b="1" dirty="0">
                <a:ln w="25400">
                  <a:noFill/>
                </a:ln>
                <a:latin typeface="Meiryo UI" panose="020B0604030504040204" pitchFamily="50" charset="-128"/>
                <a:ea typeface="Meiryo UI" panose="020B0604030504040204" pitchFamily="50" charset="-128"/>
              </a:rPr>
              <a:t>大阪・関西の優位性・魅力</a:t>
            </a:r>
            <a:endParaRPr lang="en-US" altLang="ja-JP" sz="5400" b="1" dirty="0">
              <a:ln w="25400">
                <a:noFill/>
              </a:ln>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D964296B-2509-4F29-A89B-C886F9EA0651}"/>
              </a:ext>
            </a:extLst>
          </p:cNvPr>
          <p:cNvSpPr/>
          <p:nvPr/>
        </p:nvSpPr>
        <p:spPr>
          <a:xfrm>
            <a:off x="0" y="0"/>
            <a:ext cx="12192000" cy="1713390"/>
          </a:xfrm>
          <a:prstGeom prst="rect">
            <a:avLst/>
          </a:prstGeom>
          <a:solidFill>
            <a:schemeClr val="accent4">
              <a:lumMod val="60000"/>
              <a:lumOff val="40000"/>
            </a:schemeClr>
          </a:solidFill>
          <a:ln w="38100">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pic>
        <p:nvPicPr>
          <p:cNvPr id="2" name="図 1">
            <a:extLst>
              <a:ext uri="{FF2B5EF4-FFF2-40B4-BE49-F238E27FC236}">
                <a16:creationId xmlns:a16="http://schemas.microsoft.com/office/drawing/2014/main" id="{126F9BC1-3F87-96E7-303D-6E88B99B2DEE}"/>
              </a:ext>
            </a:extLst>
          </p:cNvPr>
          <p:cNvPicPr>
            <a:picLocks noChangeAspect="1"/>
          </p:cNvPicPr>
          <p:nvPr/>
        </p:nvPicPr>
        <p:blipFill>
          <a:blip r:embed="rId3"/>
          <a:stretch>
            <a:fillRect/>
          </a:stretch>
        </p:blipFill>
        <p:spPr>
          <a:xfrm>
            <a:off x="10015469" y="3750835"/>
            <a:ext cx="2176531" cy="1249335"/>
          </a:xfrm>
          <a:prstGeom prst="rect">
            <a:avLst/>
          </a:prstGeom>
        </p:spPr>
      </p:pic>
      <p:sp>
        <p:nvSpPr>
          <p:cNvPr id="3" name="スライド番号プレースホルダー 2">
            <a:extLst>
              <a:ext uri="{FF2B5EF4-FFF2-40B4-BE49-F238E27FC236}">
                <a16:creationId xmlns:a16="http://schemas.microsoft.com/office/drawing/2014/main" id="{BA0DAB7E-E644-D7D2-7F66-2CA565278853}"/>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16</a:t>
            </a:fld>
            <a:endParaRPr kumimoji="1" lang="ja-JP" altLang="en-US" sz="1800" b="1" dirty="0">
              <a:solidFill>
                <a:schemeClr val="tx1"/>
              </a:solidFill>
            </a:endParaRPr>
          </a:p>
        </p:txBody>
      </p:sp>
    </p:spTree>
    <p:extLst>
      <p:ext uri="{BB962C8B-B14F-4D97-AF65-F5344CB8AC3E}">
        <p14:creationId xmlns:p14="http://schemas.microsoft.com/office/powerpoint/2010/main" val="2558904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a:srcRect l="3512" r="3342"/>
          <a:stretch/>
        </p:blipFill>
        <p:spPr>
          <a:xfrm>
            <a:off x="5196114" y="1901931"/>
            <a:ext cx="6879772" cy="3849505"/>
          </a:xfrm>
          <a:prstGeom prst="rect">
            <a:avLst/>
          </a:prstGeom>
        </p:spPr>
      </p:pic>
      <p:pic>
        <p:nvPicPr>
          <p:cNvPr id="19" name="図 18" descr="木 が含まれている画像  自動的に生成された説明">
            <a:extLst>
              <a:ext uri="{FF2B5EF4-FFF2-40B4-BE49-F238E27FC236}">
                <a16:creationId xmlns:a16="http://schemas.microsoft.com/office/drawing/2014/main" id="{08253FC8-EA91-4D81-9290-4623708724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169" y="1202440"/>
            <a:ext cx="5655560" cy="5655560"/>
          </a:xfrm>
          <a:prstGeom prst="rect">
            <a:avLst/>
          </a:prstGeom>
        </p:spPr>
      </p:pic>
      <p:sp>
        <p:nvSpPr>
          <p:cNvPr id="12" name="AutoShape 10" descr="https://www.risktaisaku.com/mwimgs/2/c/-/img_2c52daaacacc9ca1ee617ce2f2025ec6132932.png"/>
          <p:cNvSpPr>
            <a:spLocks noChangeAspect="1" noChangeArrowheads="1"/>
          </p:cNvSpPr>
          <p:nvPr/>
        </p:nvSpPr>
        <p:spPr bwMode="auto">
          <a:xfrm>
            <a:off x="180974" y="-275105"/>
            <a:ext cx="6500792" cy="650081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四角形: 角を丸くする 17">
            <a:extLst>
              <a:ext uri="{FF2B5EF4-FFF2-40B4-BE49-F238E27FC236}">
                <a16:creationId xmlns:a16="http://schemas.microsoft.com/office/drawing/2014/main" id="{4B624316-199F-4D43-889D-E5C62D061BB3}"/>
              </a:ext>
            </a:extLst>
          </p:cNvPr>
          <p:cNvSpPr/>
          <p:nvPr/>
        </p:nvSpPr>
        <p:spPr>
          <a:xfrm>
            <a:off x="209947" y="205186"/>
            <a:ext cx="11772105" cy="62470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◆関西圏には大きなポテンシャル</a:t>
            </a:r>
          </a:p>
        </p:txBody>
      </p:sp>
      <p:sp>
        <p:nvSpPr>
          <p:cNvPr id="20" name="正方形/長方形 19">
            <a:extLst>
              <a:ext uri="{FF2B5EF4-FFF2-40B4-BE49-F238E27FC236}">
                <a16:creationId xmlns:a16="http://schemas.microsoft.com/office/drawing/2014/main" id="{A52EAAC4-28A7-47B4-8AB1-FE2EE439A2B4}"/>
              </a:ext>
            </a:extLst>
          </p:cNvPr>
          <p:cNvSpPr/>
          <p:nvPr/>
        </p:nvSpPr>
        <p:spPr>
          <a:xfrm>
            <a:off x="5668685" y="6026700"/>
            <a:ext cx="5247318" cy="694775"/>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ja-JP" altLang="en-US" sz="1100" dirty="0">
                <a:solidFill>
                  <a:schemeClr val="tx1"/>
                </a:solidFill>
                <a:latin typeface="Meiryo UI" panose="020B0604030504040204" pitchFamily="50" charset="-128"/>
                <a:ea typeface="Meiryo UI" panose="020B0604030504040204" pitchFamily="50" charset="-128"/>
              </a:rPr>
              <a:t>出典：経済産業省　近畿経済産業局ホームページ「関西継続の現状と今後の見通し</a:t>
            </a:r>
            <a:endParaRPr lang="en-US" altLang="ja-JP" sz="1100" dirty="0">
              <a:solidFill>
                <a:schemeClr val="tx1"/>
              </a:solidFill>
              <a:latin typeface="Meiryo UI" panose="020B0604030504040204" pitchFamily="50" charset="-128"/>
              <a:ea typeface="Meiryo UI" panose="020B0604030504040204" pitchFamily="50" charset="-128"/>
            </a:endParaRPr>
          </a:p>
          <a:p>
            <a:r>
              <a:rPr lang="ja-JP" altLang="en-US" sz="1100" dirty="0">
                <a:solidFill>
                  <a:schemeClr val="tx1"/>
                </a:solidFill>
                <a:latin typeface="Meiryo UI" panose="020B0604030504040204" pitchFamily="50" charset="-128"/>
                <a:ea typeface="Meiryo UI" panose="020B0604030504040204" pitchFamily="50" charset="-128"/>
              </a:rPr>
              <a:t>　　　　 ～</a:t>
            </a:r>
            <a:r>
              <a:rPr lang="en-US" altLang="ja-JP" sz="1100" dirty="0">
                <a:solidFill>
                  <a:schemeClr val="tx1"/>
                </a:solidFill>
                <a:latin typeface="Meiryo UI" panose="020B0604030504040204" pitchFamily="50" charset="-128"/>
                <a:ea typeface="Meiryo UI" panose="020B0604030504040204" pitchFamily="50" charset="-128"/>
              </a:rPr>
              <a:t>2023</a:t>
            </a:r>
            <a:r>
              <a:rPr lang="ja-JP" altLang="en-US" sz="1100" dirty="0">
                <a:solidFill>
                  <a:schemeClr val="tx1"/>
                </a:solidFill>
                <a:latin typeface="Meiryo UI" panose="020B0604030504040204" pitchFamily="50" charset="-128"/>
                <a:ea typeface="Meiryo UI" panose="020B0604030504040204" pitchFamily="50" charset="-128"/>
              </a:rPr>
              <a:t>年、新春を迎えて～」</a:t>
            </a:r>
            <a:endParaRPr lang="en-US" altLang="ja-JP" sz="1100" dirty="0">
              <a:solidFill>
                <a:schemeClr val="tx1"/>
              </a:solidFill>
              <a:latin typeface="Meiryo UI" panose="020B0604030504040204" pitchFamily="50" charset="-128"/>
              <a:ea typeface="Meiryo UI" panose="020B0604030504040204" pitchFamily="50" charset="-128"/>
            </a:endParaRPr>
          </a:p>
          <a:p>
            <a:r>
              <a:rPr lang="ja-JP" altLang="en-US" sz="1100" dirty="0">
                <a:solidFill>
                  <a:schemeClr val="tx1"/>
                </a:solidFill>
                <a:latin typeface="Meiryo UI" panose="020B0604030504040204" pitchFamily="50" charset="-128"/>
                <a:ea typeface="Meiryo UI" panose="020B0604030504040204" pitchFamily="50" charset="-128"/>
              </a:rPr>
              <a:t>　　　</a:t>
            </a:r>
            <a:r>
              <a:rPr lang="en-US" altLang="ja-JP" sz="1100" dirty="0">
                <a:solidFill>
                  <a:schemeClr val="tx1"/>
                </a:solidFill>
                <a:latin typeface="Meiryo UI" panose="020B0604030504040204" pitchFamily="50" charset="-128"/>
                <a:ea typeface="Meiryo UI" panose="020B0604030504040204" pitchFamily="50" charset="-128"/>
              </a:rPr>
              <a:t>※</a:t>
            </a:r>
            <a:r>
              <a:rPr lang="ja-JP" altLang="en-US" sz="1100" dirty="0">
                <a:solidFill>
                  <a:schemeClr val="tx1"/>
                </a:solidFill>
                <a:latin typeface="Meiryo UI" panose="020B0604030504040204" pitchFamily="50" charset="-128"/>
                <a:ea typeface="Meiryo UI" panose="020B0604030504040204" pitchFamily="50" charset="-128"/>
              </a:rPr>
              <a:t>関西地域（</a:t>
            </a:r>
            <a:r>
              <a:rPr lang="zh-TW" altLang="en-US" sz="1100" dirty="0">
                <a:solidFill>
                  <a:schemeClr val="tx1"/>
                </a:solidFill>
                <a:latin typeface="Meiryo UI" panose="020B0604030504040204" pitchFamily="50" charset="-128"/>
                <a:ea typeface="Meiryo UI" panose="020B0604030504040204" pitchFamily="50" charset="-128"/>
              </a:rPr>
              <a:t>福井県、滋賀県、京都府、大阪府、兵庫県、奈良県、和歌山県）</a:t>
            </a:r>
            <a:r>
              <a:rPr lang="ja-JP" altLang="en-US" sz="1100" dirty="0">
                <a:solidFill>
                  <a:schemeClr val="tx1"/>
                </a:solidFill>
                <a:latin typeface="Meiryo UI" panose="020B0604030504040204" pitchFamily="50" charset="-128"/>
                <a:ea typeface="Meiryo UI" panose="020B0604030504040204" pitchFamily="50" charset="-128"/>
              </a:rPr>
              <a:t> </a:t>
            </a:r>
            <a:endParaRPr kumimoji="1" lang="ja-JP" altLang="en-US" sz="1100" dirty="0">
              <a:solidFill>
                <a:schemeClr val="tx1"/>
              </a:solidFill>
              <a:latin typeface="Meiryo UI" panose="020B0604030504040204" pitchFamily="50" charset="-128"/>
              <a:ea typeface="Meiryo UI" panose="020B0604030504040204" pitchFamily="50" charset="-128"/>
            </a:endParaRPr>
          </a:p>
        </p:txBody>
      </p:sp>
      <p:sp>
        <p:nvSpPr>
          <p:cNvPr id="29" name="正方形/長方形 28">
            <a:extLst>
              <a:ext uri="{FF2B5EF4-FFF2-40B4-BE49-F238E27FC236}">
                <a16:creationId xmlns:a16="http://schemas.microsoft.com/office/drawing/2014/main" id="{0E5BE3AD-F79A-4551-9C0D-1E0223B5A09A}"/>
              </a:ext>
            </a:extLst>
          </p:cNvPr>
          <p:cNvSpPr/>
          <p:nvPr/>
        </p:nvSpPr>
        <p:spPr>
          <a:xfrm>
            <a:off x="6838931" y="1304157"/>
            <a:ext cx="4567145" cy="400110"/>
          </a:xfrm>
          <a:prstGeom prst="rect">
            <a:avLst/>
          </a:prstGeom>
        </p:spPr>
        <p:txBody>
          <a:bodyPr wrap="square">
            <a:spAutoFit/>
          </a:bodyPr>
          <a:lstStyle/>
          <a:p>
            <a:pPr algn="ctr"/>
            <a:r>
              <a:rPr lang="ja-JP" altLang="en-US" sz="2000" b="1" dirty="0"/>
              <a:t>関西地域の全国シェア</a:t>
            </a:r>
          </a:p>
        </p:txBody>
      </p:sp>
      <p:sp>
        <p:nvSpPr>
          <p:cNvPr id="31" name="四角形: 角を丸くする 30">
            <a:extLst>
              <a:ext uri="{FF2B5EF4-FFF2-40B4-BE49-F238E27FC236}">
                <a16:creationId xmlns:a16="http://schemas.microsoft.com/office/drawing/2014/main" id="{18E884CC-809A-49B5-8701-12AACCE998BD}"/>
              </a:ext>
            </a:extLst>
          </p:cNvPr>
          <p:cNvSpPr/>
          <p:nvPr/>
        </p:nvSpPr>
        <p:spPr>
          <a:xfrm>
            <a:off x="82728" y="1823570"/>
            <a:ext cx="4168069" cy="1910720"/>
          </a:xfrm>
          <a:prstGeom prst="roundRect">
            <a:avLst>
              <a:gd name="adj" fmla="val 30261"/>
            </a:avLst>
          </a:prstGeom>
          <a:solidFill>
            <a:srgbClr val="FFFF99"/>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ja-JP" altLang="en-US" sz="2000" b="1" dirty="0">
                <a:solidFill>
                  <a:schemeClr val="tx1"/>
                </a:solidFill>
                <a:latin typeface="Meiryo UI" panose="020B0604030504040204" pitchFamily="50" charset="-128"/>
                <a:ea typeface="Meiryo UI" panose="020B0604030504040204" pitchFamily="50" charset="-128"/>
              </a:rPr>
              <a:t>関西圏（２府４県）</a:t>
            </a:r>
            <a:endParaRPr lang="en-US" altLang="ja-JP" sz="2000" b="1" dirty="0">
              <a:solidFill>
                <a:schemeClr val="tx1"/>
              </a:solidFill>
              <a:latin typeface="Meiryo UI" panose="020B0604030504040204" pitchFamily="50" charset="-128"/>
              <a:ea typeface="Meiryo UI" panose="020B0604030504040204" pitchFamily="50" charset="-128"/>
            </a:endParaRPr>
          </a:p>
          <a:p>
            <a:r>
              <a:rPr lang="ja-JP" altLang="en-US" sz="2000" b="1" dirty="0">
                <a:solidFill>
                  <a:schemeClr val="tx1"/>
                </a:solidFill>
                <a:latin typeface="Meiryo UI" panose="020B0604030504040204" pitchFamily="50" charset="-128"/>
                <a:ea typeface="Meiryo UI" panose="020B0604030504040204" pitchFamily="50" charset="-128"/>
              </a:rPr>
              <a:t>〇人口約</a:t>
            </a:r>
            <a:r>
              <a:rPr lang="en-US" altLang="ja-JP" sz="2000" b="1" dirty="0">
                <a:solidFill>
                  <a:schemeClr val="tx1"/>
                </a:solidFill>
                <a:latin typeface="Meiryo UI" panose="020B0604030504040204" pitchFamily="50" charset="-128"/>
                <a:ea typeface="Meiryo UI" panose="020B0604030504040204" pitchFamily="50" charset="-128"/>
              </a:rPr>
              <a:t>2,000</a:t>
            </a:r>
            <a:r>
              <a:rPr lang="ja-JP" altLang="en-US" sz="2000" b="1" dirty="0">
                <a:solidFill>
                  <a:schemeClr val="tx1"/>
                </a:solidFill>
                <a:latin typeface="Meiryo UI" panose="020B0604030504040204" pitchFamily="50" charset="-128"/>
                <a:ea typeface="Meiryo UI" panose="020B0604030504040204" pitchFamily="50" charset="-128"/>
              </a:rPr>
              <a:t>万人</a:t>
            </a:r>
            <a:endParaRPr lang="en-US" altLang="ja-JP" sz="2000" b="1" dirty="0">
              <a:solidFill>
                <a:schemeClr val="tx1"/>
              </a:solidFill>
              <a:latin typeface="Meiryo UI" panose="020B0604030504040204" pitchFamily="50" charset="-128"/>
              <a:ea typeface="Meiryo UI" panose="020B0604030504040204" pitchFamily="50" charset="-128"/>
            </a:endParaRPr>
          </a:p>
          <a:p>
            <a:r>
              <a:rPr lang="ja-JP" altLang="en-US" sz="2000" b="1" dirty="0">
                <a:solidFill>
                  <a:schemeClr val="tx1"/>
                </a:solidFill>
                <a:latin typeface="Meiryo UI" panose="020B0604030504040204" pitchFamily="50" charset="-128"/>
                <a:ea typeface="Meiryo UI" panose="020B0604030504040204" pitchFamily="50" charset="-128"/>
              </a:rPr>
              <a:t>〇</a:t>
            </a:r>
            <a:r>
              <a:rPr lang="en-US" altLang="ja-JP" sz="2000" b="1" dirty="0">
                <a:solidFill>
                  <a:schemeClr val="tx1"/>
                </a:solidFill>
                <a:latin typeface="Meiryo UI" panose="020B0604030504040204" pitchFamily="50" charset="-128"/>
                <a:ea typeface="Meiryo UI" panose="020B0604030504040204" pitchFamily="50" charset="-128"/>
              </a:rPr>
              <a:t>GDP(</a:t>
            </a:r>
            <a:r>
              <a:rPr lang="ja-JP" altLang="en-US" sz="2000" b="1" dirty="0">
                <a:solidFill>
                  <a:schemeClr val="tx1"/>
                </a:solidFill>
                <a:latin typeface="Meiryo UI" panose="020B0604030504040204" pitchFamily="50" charset="-128"/>
                <a:ea typeface="Meiryo UI" panose="020B0604030504040204" pitchFamily="50" charset="-128"/>
              </a:rPr>
              <a:t>約</a:t>
            </a:r>
            <a:r>
              <a:rPr lang="en-US" altLang="ja-JP" sz="2000" b="1" dirty="0">
                <a:solidFill>
                  <a:schemeClr val="tx1"/>
                </a:solidFill>
                <a:latin typeface="Meiryo UI" panose="020B0604030504040204" pitchFamily="50" charset="-128"/>
                <a:ea typeface="Meiryo UI" panose="020B0604030504040204" pitchFamily="50" charset="-128"/>
              </a:rPr>
              <a:t>93</a:t>
            </a:r>
            <a:r>
              <a:rPr lang="ja-JP" altLang="en-US" sz="2000" b="1" dirty="0">
                <a:solidFill>
                  <a:schemeClr val="tx1"/>
                </a:solidFill>
                <a:latin typeface="Meiryo UI" panose="020B0604030504040204" pitchFamily="50" charset="-128"/>
                <a:ea typeface="Meiryo UI" panose="020B0604030504040204" pitchFamily="50" charset="-128"/>
              </a:rPr>
              <a:t>兆円</a:t>
            </a:r>
            <a:r>
              <a:rPr lang="en-US" altLang="ja-JP" sz="2000" b="1" dirty="0">
                <a:solidFill>
                  <a:schemeClr val="tx1"/>
                </a:solidFill>
                <a:latin typeface="Meiryo UI" panose="020B0604030504040204" pitchFamily="50" charset="-128"/>
                <a:ea typeface="Meiryo UI" panose="020B0604030504040204" pitchFamily="50" charset="-128"/>
              </a:rPr>
              <a:t>)</a:t>
            </a:r>
            <a:r>
              <a:rPr lang="ja-JP" altLang="en-US" sz="2000" b="1" dirty="0">
                <a:solidFill>
                  <a:schemeClr val="tx1"/>
                </a:solidFill>
                <a:latin typeface="Meiryo UI" panose="020B0604030504040204" pitchFamily="50" charset="-128"/>
                <a:ea typeface="Meiryo UI" panose="020B0604030504040204" pitchFamily="50" charset="-128"/>
              </a:rPr>
              <a:t>は、</a:t>
            </a:r>
            <a:endParaRPr lang="en-US" altLang="ja-JP" sz="2000" b="1" dirty="0">
              <a:solidFill>
                <a:schemeClr val="tx1"/>
              </a:solidFill>
              <a:latin typeface="Meiryo UI" panose="020B0604030504040204" pitchFamily="50" charset="-128"/>
              <a:ea typeface="Meiryo UI" panose="020B0604030504040204" pitchFamily="50" charset="-128"/>
            </a:endParaRPr>
          </a:p>
          <a:p>
            <a:r>
              <a:rPr lang="ja-JP" altLang="en-US" sz="2000" b="1" dirty="0">
                <a:solidFill>
                  <a:schemeClr val="tx1"/>
                </a:solidFill>
                <a:latin typeface="Meiryo UI" panose="020B0604030504040204" pitchFamily="50" charset="-128"/>
                <a:ea typeface="Meiryo UI" panose="020B0604030504040204" pitchFamily="50" charset="-128"/>
              </a:rPr>
              <a:t>オーストリア（世界</a:t>
            </a:r>
            <a:r>
              <a:rPr lang="en-US" altLang="ja-JP" sz="2000" b="1" dirty="0">
                <a:solidFill>
                  <a:schemeClr val="tx1"/>
                </a:solidFill>
                <a:latin typeface="Meiryo UI" panose="020B0604030504040204" pitchFamily="50" charset="-128"/>
                <a:ea typeface="Meiryo UI" panose="020B0604030504040204" pitchFamily="50" charset="-128"/>
              </a:rPr>
              <a:t>29</a:t>
            </a:r>
            <a:r>
              <a:rPr lang="ja-JP" altLang="en-US" sz="2000" b="1" dirty="0">
                <a:solidFill>
                  <a:schemeClr val="tx1"/>
                </a:solidFill>
                <a:latin typeface="Meiryo UI" panose="020B0604030504040204" pitchFamily="50" charset="-128"/>
                <a:ea typeface="Meiryo UI" panose="020B0604030504040204" pitchFamily="50" charset="-128"/>
              </a:rPr>
              <a:t>位）に匹敵</a:t>
            </a:r>
            <a:endParaRPr lang="en-US" altLang="ja-JP" sz="2000" b="1" dirty="0">
              <a:solidFill>
                <a:schemeClr val="tx1"/>
              </a:solidFill>
              <a:latin typeface="Meiryo UI" panose="020B0604030504040204" pitchFamily="50" charset="-128"/>
              <a:ea typeface="Meiryo UI" panose="020B0604030504040204" pitchFamily="50" charset="-128"/>
            </a:endParaRPr>
          </a:p>
        </p:txBody>
      </p:sp>
      <p:sp>
        <p:nvSpPr>
          <p:cNvPr id="25" name="楕円 24"/>
          <p:cNvSpPr/>
          <p:nvPr/>
        </p:nvSpPr>
        <p:spPr>
          <a:xfrm>
            <a:off x="2560009" y="4355420"/>
            <a:ext cx="764274" cy="1263911"/>
          </a:xfrm>
          <a:prstGeom prst="ellipse">
            <a:avLst/>
          </a:prstGeom>
          <a:noFill/>
          <a:ln w="85725" cmpd="sng">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27" name="四角形: 角を丸くする 30">
            <a:extLst>
              <a:ext uri="{FF2B5EF4-FFF2-40B4-BE49-F238E27FC236}">
                <a16:creationId xmlns:a16="http://schemas.microsoft.com/office/drawing/2014/main" id="{18E884CC-809A-49B5-8701-12AACCE998BD}"/>
              </a:ext>
            </a:extLst>
          </p:cNvPr>
          <p:cNvSpPr/>
          <p:nvPr/>
        </p:nvSpPr>
        <p:spPr>
          <a:xfrm>
            <a:off x="3106057" y="5559544"/>
            <a:ext cx="2478665" cy="808891"/>
          </a:xfrm>
          <a:prstGeom prst="roundRect">
            <a:avLst>
              <a:gd name="adj" fmla="val 30261"/>
            </a:avLst>
          </a:prstGeom>
          <a:solidFill>
            <a:srgbClr val="FFFF99"/>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b="1" dirty="0">
                <a:solidFill>
                  <a:schemeClr val="tx1"/>
                </a:solidFill>
                <a:latin typeface="Meiryo UI" panose="020B0604030504040204" pitchFamily="50" charset="-128"/>
                <a:ea typeface="Meiryo UI" panose="020B0604030504040204" pitchFamily="50" charset="-128"/>
              </a:rPr>
              <a:t>東京</a:t>
            </a:r>
            <a:endParaRPr lang="en-US" altLang="ja-JP" b="1" dirty="0">
              <a:solidFill>
                <a:schemeClr val="tx1"/>
              </a:solidFill>
              <a:latin typeface="Meiryo UI" panose="020B0604030504040204" pitchFamily="50" charset="-128"/>
              <a:ea typeface="Meiryo UI" panose="020B0604030504040204" pitchFamily="50" charset="-128"/>
            </a:endParaRPr>
          </a:p>
          <a:p>
            <a:pPr algn="ctr"/>
            <a:r>
              <a:rPr lang="ja-JP" altLang="en-US" b="1" dirty="0">
                <a:solidFill>
                  <a:schemeClr val="tx1"/>
                </a:solidFill>
                <a:latin typeface="Meiryo UI" panose="020B0604030504040204" pitchFamily="50" charset="-128"/>
                <a:ea typeface="Meiryo UI" panose="020B0604030504040204" pitchFamily="50" charset="-128"/>
              </a:rPr>
              <a:t>〇人口約</a:t>
            </a:r>
            <a:r>
              <a:rPr lang="en-US" altLang="ja-JP" b="1" dirty="0">
                <a:solidFill>
                  <a:schemeClr val="tx1"/>
                </a:solidFill>
                <a:latin typeface="Meiryo UI" panose="020B0604030504040204" pitchFamily="50" charset="-128"/>
                <a:ea typeface="Meiryo UI" panose="020B0604030504040204" pitchFamily="50" charset="-128"/>
              </a:rPr>
              <a:t>1,400</a:t>
            </a:r>
            <a:r>
              <a:rPr lang="ja-JP" altLang="en-US" b="1" dirty="0">
                <a:solidFill>
                  <a:schemeClr val="tx1"/>
                </a:solidFill>
                <a:latin typeface="Meiryo UI" panose="020B0604030504040204" pitchFamily="50" charset="-128"/>
                <a:ea typeface="Meiryo UI" panose="020B0604030504040204" pitchFamily="50" charset="-128"/>
              </a:rPr>
              <a:t>万人</a:t>
            </a:r>
            <a:endParaRPr lang="en-US" altLang="ja-JP" b="1" dirty="0">
              <a:solidFill>
                <a:schemeClr val="tx1"/>
              </a:solidFill>
              <a:latin typeface="Meiryo UI" panose="020B0604030504040204" pitchFamily="50" charset="-128"/>
              <a:ea typeface="Meiryo UI" panose="020B0604030504040204" pitchFamily="50" charset="-128"/>
            </a:endParaRPr>
          </a:p>
          <a:p>
            <a:pPr algn="ctr"/>
            <a:r>
              <a:rPr lang="ja-JP" altLang="en-US" b="1" dirty="0">
                <a:solidFill>
                  <a:schemeClr val="tx1"/>
                </a:solidFill>
                <a:latin typeface="Meiryo UI" panose="020B0604030504040204" pitchFamily="50" charset="-128"/>
                <a:ea typeface="Meiryo UI" panose="020B0604030504040204" pitchFamily="50" charset="-128"/>
              </a:rPr>
              <a:t>〇</a:t>
            </a:r>
            <a:r>
              <a:rPr lang="en-US" altLang="ja-JP" b="1" dirty="0">
                <a:solidFill>
                  <a:schemeClr val="tx1"/>
                </a:solidFill>
                <a:latin typeface="Meiryo UI" panose="020B0604030504040204" pitchFamily="50" charset="-128"/>
                <a:ea typeface="Meiryo UI" panose="020B0604030504040204" pitchFamily="50" charset="-128"/>
              </a:rPr>
              <a:t>GDP</a:t>
            </a:r>
            <a:r>
              <a:rPr lang="ja-JP" altLang="en-US" b="1" dirty="0">
                <a:solidFill>
                  <a:schemeClr val="tx1"/>
                </a:solidFill>
                <a:latin typeface="Meiryo UI" panose="020B0604030504040204" pitchFamily="50" charset="-128"/>
                <a:ea typeface="Meiryo UI" panose="020B0604030504040204" pitchFamily="50" charset="-128"/>
              </a:rPr>
              <a:t>約</a:t>
            </a:r>
            <a:r>
              <a:rPr lang="en-US" altLang="ja-JP" b="1" dirty="0">
                <a:solidFill>
                  <a:schemeClr val="tx1"/>
                </a:solidFill>
                <a:latin typeface="Meiryo UI" panose="020B0604030504040204" pitchFamily="50" charset="-128"/>
                <a:ea typeface="Meiryo UI" panose="020B0604030504040204" pitchFamily="50" charset="-128"/>
              </a:rPr>
              <a:t>120</a:t>
            </a:r>
            <a:r>
              <a:rPr lang="ja-JP" altLang="en-US" b="1" dirty="0">
                <a:solidFill>
                  <a:schemeClr val="tx1"/>
                </a:solidFill>
                <a:latin typeface="Meiryo UI" panose="020B0604030504040204" pitchFamily="50" charset="-128"/>
                <a:ea typeface="Meiryo UI" panose="020B0604030504040204" pitchFamily="50" charset="-128"/>
              </a:rPr>
              <a:t>兆円</a:t>
            </a:r>
            <a:endParaRPr lang="en-US" altLang="ja-JP" b="1" dirty="0">
              <a:solidFill>
                <a:schemeClr val="tx1"/>
              </a:solidFill>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A52EAAC4-28A7-47B4-8AB1-FE2EE439A2B4}"/>
              </a:ext>
            </a:extLst>
          </p:cNvPr>
          <p:cNvSpPr/>
          <p:nvPr/>
        </p:nvSpPr>
        <p:spPr>
          <a:xfrm>
            <a:off x="1210880" y="6410000"/>
            <a:ext cx="4649593" cy="341903"/>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ja-JP" altLang="en-US" sz="1100" dirty="0">
                <a:solidFill>
                  <a:schemeClr val="tx1"/>
                </a:solidFill>
                <a:latin typeface="Meiryo UI" panose="020B0604030504040204" pitchFamily="50" charset="-128"/>
                <a:ea typeface="Meiryo UI" panose="020B0604030504040204" pitchFamily="50" charset="-128"/>
              </a:rPr>
              <a:t>出典：関西、東京の</a:t>
            </a:r>
            <a:r>
              <a:rPr lang="en-US" altLang="ja-JP" sz="1100" dirty="0">
                <a:solidFill>
                  <a:schemeClr val="tx1"/>
                </a:solidFill>
                <a:latin typeface="Meiryo UI" panose="020B0604030504040204" pitchFamily="50" charset="-128"/>
                <a:ea typeface="Meiryo UI" panose="020B0604030504040204" pitchFamily="50" charset="-128"/>
              </a:rPr>
              <a:t>GDP</a:t>
            </a:r>
            <a:r>
              <a:rPr lang="ja-JP" altLang="en-US" sz="1100" dirty="0">
                <a:solidFill>
                  <a:schemeClr val="tx1"/>
                </a:solidFill>
                <a:latin typeface="Meiryo UI" panose="020B0604030504040204" pitchFamily="50" charset="-128"/>
                <a:ea typeface="Meiryo UI" panose="020B0604030504040204" pitchFamily="50" charset="-128"/>
              </a:rPr>
              <a:t>：内閣府「県民経済計算」</a:t>
            </a:r>
            <a:r>
              <a:rPr lang="en-US" altLang="ja-JP" sz="1100" dirty="0">
                <a:solidFill>
                  <a:schemeClr val="tx1"/>
                </a:solidFill>
                <a:latin typeface="Meiryo UI" panose="020B0604030504040204" pitchFamily="50" charset="-128"/>
                <a:ea typeface="Meiryo UI" panose="020B0604030504040204" pitchFamily="50" charset="-128"/>
              </a:rPr>
              <a:t>2022</a:t>
            </a:r>
            <a:r>
              <a:rPr lang="ja-JP" altLang="en-US" sz="1100" dirty="0">
                <a:solidFill>
                  <a:schemeClr val="tx1"/>
                </a:solidFill>
                <a:latin typeface="Meiryo UI" panose="020B0604030504040204" pitchFamily="50" charset="-128"/>
                <a:ea typeface="Meiryo UI" panose="020B0604030504040204" pitchFamily="50" charset="-128"/>
              </a:rPr>
              <a:t>年度</a:t>
            </a:r>
            <a:endParaRPr lang="en-US" altLang="ja-JP" sz="1100" dirty="0">
              <a:solidFill>
                <a:schemeClr val="tx1"/>
              </a:solidFill>
              <a:latin typeface="Meiryo UI" panose="020B0604030504040204" pitchFamily="50" charset="-128"/>
              <a:ea typeface="Meiryo UI" panose="020B0604030504040204" pitchFamily="50" charset="-128"/>
            </a:endParaRPr>
          </a:p>
          <a:p>
            <a:r>
              <a:rPr kumimoji="1" lang="ja-JP" altLang="en-US" sz="1100" dirty="0">
                <a:solidFill>
                  <a:schemeClr val="tx1"/>
                </a:solidFill>
                <a:latin typeface="Meiryo UI" panose="020B0604030504040204" pitchFamily="50" charset="-128"/>
                <a:ea typeface="Meiryo UI" panose="020B0604030504040204" pitchFamily="50" charset="-128"/>
              </a:rPr>
              <a:t>　　　　 関西圏は、大阪府、京都府、兵庫県、滋賀県、奈良県、和歌山県</a:t>
            </a:r>
          </a:p>
        </p:txBody>
      </p:sp>
      <p:sp>
        <p:nvSpPr>
          <p:cNvPr id="24" name="楕円 23"/>
          <p:cNvSpPr/>
          <p:nvPr/>
        </p:nvSpPr>
        <p:spPr>
          <a:xfrm>
            <a:off x="4250798" y="4589932"/>
            <a:ext cx="340703" cy="314424"/>
          </a:xfrm>
          <a:prstGeom prst="ellipse">
            <a:avLst/>
          </a:prstGeom>
          <a:noFill/>
          <a:ln w="85725" cmpd="sng">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3" name="スライド番号プレースホルダー 2">
            <a:extLst>
              <a:ext uri="{FF2B5EF4-FFF2-40B4-BE49-F238E27FC236}">
                <a16:creationId xmlns:a16="http://schemas.microsoft.com/office/drawing/2014/main" id="{7470DDED-9755-71F3-5554-2605D3F6C9D4}"/>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17</a:t>
            </a:fld>
            <a:endParaRPr kumimoji="1" lang="ja-JP" altLang="en-US" sz="1800" b="1" dirty="0">
              <a:solidFill>
                <a:schemeClr val="tx1"/>
              </a:solidFill>
            </a:endParaRPr>
          </a:p>
        </p:txBody>
      </p:sp>
    </p:spTree>
    <p:extLst>
      <p:ext uri="{BB962C8B-B14F-4D97-AF65-F5344CB8AC3E}">
        <p14:creationId xmlns:p14="http://schemas.microsoft.com/office/powerpoint/2010/main" val="815608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7CE9DEE-B792-4A7C-7EB5-00903CE8BD21}"/>
              </a:ext>
            </a:extLst>
          </p:cNvPr>
          <p:cNvSpPr>
            <a:spLocks noGrp="1"/>
          </p:cNvSpPr>
          <p:nvPr>
            <p:ph type="sldNum" sz="quarter" idx="12"/>
          </p:nvPr>
        </p:nvSpPr>
        <p:spPr/>
        <p:txBody>
          <a:bodyPr/>
          <a:lstStyle/>
          <a:p>
            <a:fld id="{CB91B6DC-CD65-41D7-A17C-25774E29F8F8}" type="slidenum">
              <a:rPr lang="ja-JP" altLang="en-US" smtClean="0">
                <a:solidFill>
                  <a:schemeClr val="tx1"/>
                </a:solidFill>
                <a:latin typeface="+mn-lt"/>
              </a:rPr>
              <a:pPr/>
              <a:t>18</a:t>
            </a:fld>
            <a:endParaRPr lang="ja-JP" altLang="en-US" dirty="0">
              <a:solidFill>
                <a:schemeClr val="tx1"/>
              </a:solidFill>
              <a:latin typeface="+mn-lt"/>
            </a:endParaRPr>
          </a:p>
        </p:txBody>
      </p:sp>
      <p:sp>
        <p:nvSpPr>
          <p:cNvPr id="5" name="テキスト ボックス 4">
            <a:extLst>
              <a:ext uri="{FF2B5EF4-FFF2-40B4-BE49-F238E27FC236}">
                <a16:creationId xmlns:a16="http://schemas.microsoft.com/office/drawing/2014/main" id="{E9E72436-383A-8EC4-1AEE-9035126D85CE}"/>
              </a:ext>
            </a:extLst>
          </p:cNvPr>
          <p:cNvSpPr txBox="1"/>
          <p:nvPr/>
        </p:nvSpPr>
        <p:spPr>
          <a:xfrm>
            <a:off x="941045" y="810465"/>
            <a:ext cx="3043235" cy="400110"/>
          </a:xfrm>
          <a:prstGeom prst="rect">
            <a:avLst/>
          </a:prstGeom>
          <a:noFill/>
        </p:spPr>
        <p:txBody>
          <a:bodyPr wrap="square" rtlCol="0">
            <a:spAutoFit/>
          </a:bodyPr>
          <a:lstStyle/>
          <a:p>
            <a:r>
              <a:rPr lang="en-US" altLang="ja-JP" sz="2000" b="1" dirty="0">
                <a:latin typeface="Yu Gothic UI" panose="020B0500000000000000" pitchFamily="50" charset="-128"/>
                <a:ea typeface="Yu Gothic UI" panose="020B0500000000000000" pitchFamily="50" charset="-128"/>
              </a:rPr>
              <a:t>&lt;</a:t>
            </a:r>
            <a:r>
              <a:rPr lang="ja-JP" altLang="en-US" sz="2000" b="1" dirty="0">
                <a:latin typeface="Yu Gothic UI" panose="020B0500000000000000" pitchFamily="50" charset="-128"/>
                <a:ea typeface="Yu Gothic UI" panose="020B0500000000000000" pitchFamily="50" charset="-128"/>
              </a:rPr>
              <a:t>高速道路等の整備促進</a:t>
            </a:r>
            <a:r>
              <a:rPr kumimoji="1" lang="en-US" altLang="ja-JP" sz="2000" b="1" dirty="0">
                <a:latin typeface="Yu Gothic UI" panose="020B0500000000000000" pitchFamily="50" charset="-128"/>
                <a:ea typeface="Yu Gothic UI" panose="020B0500000000000000" pitchFamily="50" charset="-128"/>
              </a:rPr>
              <a:t>&gt;</a:t>
            </a:r>
            <a:endParaRPr kumimoji="1" lang="ja-JP" altLang="en-US" sz="2000" b="1" dirty="0">
              <a:latin typeface="Yu Gothic UI" panose="020B0500000000000000" pitchFamily="50" charset="-128"/>
              <a:ea typeface="Yu Gothic UI" panose="020B0500000000000000" pitchFamily="50" charset="-128"/>
            </a:endParaRPr>
          </a:p>
        </p:txBody>
      </p:sp>
      <p:pic>
        <p:nvPicPr>
          <p:cNvPr id="11" name="図 10">
            <a:extLst>
              <a:ext uri="{FF2B5EF4-FFF2-40B4-BE49-F238E27FC236}">
                <a16:creationId xmlns:a16="http://schemas.microsoft.com/office/drawing/2014/main" id="{2AA169BB-C247-9A0C-ABFB-5B425170B52F}"/>
              </a:ext>
            </a:extLst>
          </p:cNvPr>
          <p:cNvPicPr>
            <a:picLocks noChangeAspect="1"/>
          </p:cNvPicPr>
          <p:nvPr/>
        </p:nvPicPr>
        <p:blipFill>
          <a:blip r:embed="rId3"/>
          <a:stretch>
            <a:fillRect/>
          </a:stretch>
        </p:blipFill>
        <p:spPr>
          <a:xfrm>
            <a:off x="285407" y="1160396"/>
            <a:ext cx="4387107" cy="5443687"/>
          </a:xfrm>
          <a:prstGeom prst="rect">
            <a:avLst/>
          </a:prstGeom>
          <a:ln>
            <a:solidFill>
              <a:schemeClr val="tx1"/>
            </a:solidFill>
          </a:ln>
        </p:spPr>
      </p:pic>
      <p:sp>
        <p:nvSpPr>
          <p:cNvPr id="14" name="四角形: 角を丸くする 13">
            <a:extLst>
              <a:ext uri="{FF2B5EF4-FFF2-40B4-BE49-F238E27FC236}">
                <a16:creationId xmlns:a16="http://schemas.microsoft.com/office/drawing/2014/main" id="{B6940DFA-9634-A776-005C-A3B4077300BE}"/>
              </a:ext>
            </a:extLst>
          </p:cNvPr>
          <p:cNvSpPr/>
          <p:nvPr/>
        </p:nvSpPr>
        <p:spPr>
          <a:xfrm>
            <a:off x="64140" y="143401"/>
            <a:ext cx="12036425" cy="62668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◆道路ネットワークの整備により、大阪・関西の経済活性化、競争力強化に期待</a:t>
            </a:r>
          </a:p>
        </p:txBody>
      </p:sp>
      <p:pic>
        <p:nvPicPr>
          <p:cNvPr id="15" name="図 14">
            <a:extLst>
              <a:ext uri="{FF2B5EF4-FFF2-40B4-BE49-F238E27FC236}">
                <a16:creationId xmlns:a16="http://schemas.microsoft.com/office/drawing/2014/main" id="{1EBEE350-69E9-DE35-F75D-8AEB10A9F8E1}"/>
              </a:ext>
            </a:extLst>
          </p:cNvPr>
          <p:cNvPicPr>
            <a:picLocks noChangeAspect="1"/>
          </p:cNvPicPr>
          <p:nvPr/>
        </p:nvPicPr>
        <p:blipFill>
          <a:blip r:embed="rId4"/>
          <a:stretch>
            <a:fillRect/>
          </a:stretch>
        </p:blipFill>
        <p:spPr>
          <a:xfrm>
            <a:off x="6096000" y="1253892"/>
            <a:ext cx="3771217" cy="2805785"/>
          </a:xfrm>
          <a:prstGeom prst="rect">
            <a:avLst/>
          </a:prstGeom>
          <a:ln>
            <a:solidFill>
              <a:schemeClr val="tx1"/>
            </a:solidFill>
          </a:ln>
        </p:spPr>
      </p:pic>
      <p:sp>
        <p:nvSpPr>
          <p:cNvPr id="17" name="テキスト ボックス 16">
            <a:extLst>
              <a:ext uri="{FF2B5EF4-FFF2-40B4-BE49-F238E27FC236}">
                <a16:creationId xmlns:a16="http://schemas.microsoft.com/office/drawing/2014/main" id="{BC5818C2-9DF2-FF35-4BEF-300EE42C4CFD}"/>
              </a:ext>
            </a:extLst>
          </p:cNvPr>
          <p:cNvSpPr txBox="1"/>
          <p:nvPr/>
        </p:nvSpPr>
        <p:spPr>
          <a:xfrm>
            <a:off x="287301" y="6604084"/>
            <a:ext cx="4350725" cy="25391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050" dirty="0">
                <a:solidFill>
                  <a:prstClr val="black"/>
                </a:solidFill>
                <a:latin typeface="BIZ UDゴシック" panose="020B0400000000000000" pitchFamily="49" charset="-128"/>
                <a:ea typeface="BIZ UDゴシック" panose="020B0400000000000000" pitchFamily="49" charset="-128"/>
              </a:rPr>
              <a:t>大阪府ホームページ「高速道路や有料道路に関すること」　</a:t>
            </a:r>
            <a:endParaRPr kumimoji="0" lang="en-US" altLang="ja-JP" sz="105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p:txBody>
      </p:sp>
      <p:sp>
        <p:nvSpPr>
          <p:cNvPr id="19" name="四角形: 角を丸くする 18">
            <a:extLst>
              <a:ext uri="{FF2B5EF4-FFF2-40B4-BE49-F238E27FC236}">
                <a16:creationId xmlns:a16="http://schemas.microsoft.com/office/drawing/2014/main" id="{10D76780-B29E-2887-71E9-2E5A03D19BCD}"/>
              </a:ext>
            </a:extLst>
          </p:cNvPr>
          <p:cNvSpPr/>
          <p:nvPr/>
        </p:nvSpPr>
        <p:spPr>
          <a:xfrm>
            <a:off x="4895401" y="4308019"/>
            <a:ext cx="6858897" cy="2048331"/>
          </a:xfrm>
          <a:prstGeom prst="roundRect">
            <a:avLst>
              <a:gd name="adj" fmla="val 8975"/>
            </a:avLst>
          </a:prstGeom>
          <a:solidFill>
            <a:schemeClr val="accent6">
              <a:lumMod val="20000"/>
              <a:lumOff val="80000"/>
            </a:schemeClr>
          </a:solidFill>
          <a:ln w="38100">
            <a:solidFill>
              <a:srgbClr val="00B050"/>
            </a:solidFill>
            <a:prstDash val="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l"/>
            <a:r>
              <a:rPr lang="ja-JP" altLang="en-US" sz="2000" b="1" i="0" u="none" strike="noStrike" dirty="0">
                <a:solidFill>
                  <a:srgbClr val="000000"/>
                </a:solidFill>
                <a:effectLst/>
                <a:latin typeface="游ゴシック" panose="020B0400000000000000" pitchFamily="50" charset="-128"/>
                <a:ea typeface="游ゴシック" panose="020B0400000000000000" pitchFamily="50" charset="-128"/>
              </a:rPr>
              <a:t>淀川左岸線延伸部は、門真市大字薭島から大阪市北区豊崎を結ぶ延長</a:t>
            </a:r>
            <a:r>
              <a:rPr lang="en-US" altLang="ja-JP" sz="2000" b="1" i="0" u="none" strike="noStrike" dirty="0">
                <a:solidFill>
                  <a:srgbClr val="000000"/>
                </a:solidFill>
                <a:effectLst/>
                <a:latin typeface="游ゴシック" panose="020B0400000000000000" pitchFamily="50" charset="-128"/>
                <a:ea typeface="游ゴシック" panose="020B0400000000000000" pitchFamily="50" charset="-128"/>
              </a:rPr>
              <a:t>8.7km</a:t>
            </a:r>
            <a:r>
              <a:rPr lang="ja-JP" altLang="en-US" sz="2000" b="1" i="0" u="none" strike="noStrike" dirty="0">
                <a:solidFill>
                  <a:srgbClr val="000000"/>
                </a:solidFill>
                <a:effectLst/>
                <a:latin typeface="游ゴシック" panose="020B0400000000000000" pitchFamily="50" charset="-128"/>
                <a:ea typeface="游ゴシック" panose="020B0400000000000000" pitchFamily="50" charset="-128"/>
              </a:rPr>
              <a:t>の高速道路で、整備により大阪ベイエリア（阪神港・夢洲・咲洲地区）と主要な高速道路を結び、</a:t>
            </a:r>
            <a:r>
              <a:rPr lang="ja-JP" altLang="en-US" sz="2000" b="1" i="0" u="none" strike="noStrike" dirty="0">
                <a:solidFill>
                  <a:srgbClr val="FF0000"/>
                </a:solidFill>
                <a:effectLst/>
                <a:latin typeface="游ゴシック" panose="020B0400000000000000" pitchFamily="50" charset="-128"/>
                <a:ea typeface="游ゴシック" panose="020B0400000000000000" pitchFamily="50" charset="-128"/>
              </a:rPr>
              <a:t>物流の効率化や周辺地域との連携強化による大阪・関西の経済活性化、競争力強化につながると期待</a:t>
            </a:r>
            <a:r>
              <a:rPr lang="ja-JP" altLang="en-US" sz="2000" b="1" i="0" u="none" strike="noStrike" dirty="0">
                <a:solidFill>
                  <a:srgbClr val="000000"/>
                </a:solidFill>
                <a:effectLst/>
                <a:latin typeface="游ゴシック" panose="020B0400000000000000" pitchFamily="50" charset="-128"/>
                <a:ea typeface="游ゴシック" panose="020B0400000000000000" pitchFamily="50" charset="-128"/>
              </a:rPr>
              <a:t>されています。</a:t>
            </a:r>
            <a:r>
              <a:rPr lang="zh-TW" altLang="en-US" sz="2000" b="1" i="0" u="none" strike="noStrike" dirty="0">
                <a:solidFill>
                  <a:srgbClr val="000000"/>
                </a:solidFill>
                <a:effectLst/>
                <a:latin typeface="游ゴシック" panose="020B0400000000000000" pitchFamily="50" charset="-128"/>
                <a:ea typeface="游ゴシック" panose="020B0400000000000000" pitchFamily="50" charset="-128"/>
              </a:rPr>
              <a:t> </a:t>
            </a:r>
            <a:endParaRPr lang="zh-TW" altLang="en-US" sz="2000" b="1" i="0" dirty="0">
              <a:solidFill>
                <a:srgbClr val="222222"/>
              </a:solidFill>
              <a:effectLst/>
              <a:latin typeface="游ゴシック" panose="020B0400000000000000" pitchFamily="50" charset="-128"/>
              <a:ea typeface="游ゴシック" panose="020B0400000000000000" pitchFamily="50" charset="-128"/>
            </a:endParaRPr>
          </a:p>
        </p:txBody>
      </p:sp>
      <p:cxnSp>
        <p:nvCxnSpPr>
          <p:cNvPr id="6" name="直線矢印コネクタ 5">
            <a:extLst>
              <a:ext uri="{FF2B5EF4-FFF2-40B4-BE49-F238E27FC236}">
                <a16:creationId xmlns:a16="http://schemas.microsoft.com/office/drawing/2014/main" id="{94C1498B-114E-EE66-8E77-83929056EDE1}"/>
              </a:ext>
            </a:extLst>
          </p:cNvPr>
          <p:cNvCxnSpPr/>
          <p:nvPr/>
        </p:nvCxnSpPr>
        <p:spPr>
          <a:xfrm>
            <a:off x="2644346" y="4707924"/>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直線矢印コネクタ 8">
            <a:extLst>
              <a:ext uri="{FF2B5EF4-FFF2-40B4-BE49-F238E27FC236}">
                <a16:creationId xmlns:a16="http://schemas.microsoft.com/office/drawing/2014/main" id="{51022F1E-6047-8919-411F-22847AB7FB6F}"/>
              </a:ext>
            </a:extLst>
          </p:cNvPr>
          <p:cNvCxnSpPr>
            <a:cxnSpLocks/>
          </p:cNvCxnSpPr>
          <p:nvPr/>
        </p:nvCxnSpPr>
        <p:spPr>
          <a:xfrm flipV="1">
            <a:off x="3328988" y="2426284"/>
            <a:ext cx="2614612" cy="1002716"/>
          </a:xfrm>
          <a:prstGeom prst="straightConnector1">
            <a:avLst/>
          </a:prstGeom>
          <a:ln w="101600">
            <a:solidFill>
              <a:srgbClr val="00B05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1EC3FB6E-4420-1DBA-5CE7-9F7BE3963D7E}"/>
              </a:ext>
            </a:extLst>
          </p:cNvPr>
          <p:cNvSpPr txBox="1"/>
          <p:nvPr/>
        </p:nvSpPr>
        <p:spPr>
          <a:xfrm>
            <a:off x="6162548" y="844185"/>
            <a:ext cx="4090348" cy="369332"/>
          </a:xfrm>
          <a:prstGeom prst="rect">
            <a:avLst/>
          </a:prstGeom>
          <a:noFill/>
        </p:spPr>
        <p:txBody>
          <a:bodyPr wrap="square" rtlCol="0">
            <a:spAutoFit/>
          </a:bodyPr>
          <a:lstStyle/>
          <a:p>
            <a:r>
              <a:rPr lang="en-US" altLang="ja-JP" b="1" dirty="0">
                <a:solidFill>
                  <a:schemeClr val="bg1">
                    <a:lumMod val="50000"/>
                  </a:schemeClr>
                </a:solidFill>
                <a:latin typeface="Yu Gothic UI" panose="020B0500000000000000" pitchFamily="50" charset="-128"/>
                <a:ea typeface="Yu Gothic UI" panose="020B0500000000000000" pitchFamily="50" charset="-128"/>
              </a:rPr>
              <a:t>2017</a:t>
            </a:r>
            <a:r>
              <a:rPr kumimoji="1" lang="ja-JP" altLang="en-US" b="1" dirty="0">
                <a:solidFill>
                  <a:schemeClr val="bg1">
                    <a:lumMod val="50000"/>
                  </a:schemeClr>
                </a:solidFill>
                <a:latin typeface="Yu Gothic UI" panose="020B0500000000000000" pitchFamily="50" charset="-128"/>
                <a:ea typeface="Yu Gothic UI" panose="020B0500000000000000" pitchFamily="50" charset="-128"/>
              </a:rPr>
              <a:t>年</a:t>
            </a:r>
            <a:r>
              <a:rPr lang="ja-JP" altLang="en-US" b="1" dirty="0">
                <a:solidFill>
                  <a:schemeClr val="bg1">
                    <a:lumMod val="50000"/>
                  </a:schemeClr>
                </a:solidFill>
                <a:latin typeface="Yu Gothic UI" panose="020B0500000000000000" pitchFamily="50" charset="-128"/>
                <a:ea typeface="Yu Gothic UI" panose="020B0500000000000000" pitchFamily="50" charset="-128"/>
              </a:rPr>
              <a:t>度</a:t>
            </a:r>
            <a:r>
              <a:rPr kumimoji="1" lang="ja-JP" altLang="en-US" b="1" dirty="0">
                <a:solidFill>
                  <a:schemeClr val="bg1">
                    <a:lumMod val="50000"/>
                  </a:schemeClr>
                </a:solidFill>
                <a:latin typeface="Yu Gothic UI" panose="020B0500000000000000" pitchFamily="50" charset="-128"/>
                <a:ea typeface="Yu Gothic UI" panose="020B0500000000000000" pitchFamily="50" charset="-128"/>
              </a:rPr>
              <a:t> 淀川左岸線延伸部事業化</a:t>
            </a:r>
          </a:p>
        </p:txBody>
      </p:sp>
    </p:spTree>
    <p:extLst>
      <p:ext uri="{BB962C8B-B14F-4D97-AF65-F5344CB8AC3E}">
        <p14:creationId xmlns:p14="http://schemas.microsoft.com/office/powerpoint/2010/main" val="1541209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四角形: 角を丸くする 17">
            <a:extLst>
              <a:ext uri="{FF2B5EF4-FFF2-40B4-BE49-F238E27FC236}">
                <a16:creationId xmlns:a16="http://schemas.microsoft.com/office/drawing/2014/main" id="{4B624316-199F-4D43-889D-E5C62D061BB3}"/>
              </a:ext>
            </a:extLst>
          </p:cNvPr>
          <p:cNvSpPr/>
          <p:nvPr/>
        </p:nvSpPr>
        <p:spPr>
          <a:xfrm>
            <a:off x="180974" y="212261"/>
            <a:ext cx="11814799" cy="572764"/>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◆鉄道ネットワークの充実強化で、ますます便利に</a:t>
            </a:r>
          </a:p>
        </p:txBody>
      </p:sp>
      <p:sp>
        <p:nvSpPr>
          <p:cNvPr id="12" name="AutoShape 10" descr="https://www.risktaisaku.com/mwimgs/2/c/-/img_2c52daaacacc9ca1ee617ce2f2025ec6132932.png"/>
          <p:cNvSpPr>
            <a:spLocks noChangeAspect="1" noChangeArrowheads="1"/>
          </p:cNvSpPr>
          <p:nvPr/>
        </p:nvSpPr>
        <p:spPr bwMode="auto">
          <a:xfrm>
            <a:off x="795602" y="-328762"/>
            <a:ext cx="6500792" cy="650081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テキスト ボックス 20">
            <a:extLst>
              <a:ext uri="{FF2B5EF4-FFF2-40B4-BE49-F238E27FC236}">
                <a16:creationId xmlns:a16="http://schemas.microsoft.com/office/drawing/2014/main" id="{641D3296-0AD1-48E9-B253-79277231F774}"/>
              </a:ext>
            </a:extLst>
          </p:cNvPr>
          <p:cNvSpPr txBox="1"/>
          <p:nvPr/>
        </p:nvSpPr>
        <p:spPr>
          <a:xfrm>
            <a:off x="54709" y="1054744"/>
            <a:ext cx="6619504" cy="2144177"/>
          </a:xfrm>
          <a:prstGeom prst="rect">
            <a:avLst/>
          </a:prstGeom>
          <a:noFill/>
          <a:ln w="25400">
            <a:noFill/>
          </a:ln>
        </p:spPr>
        <p:txBody>
          <a:bodyPr wrap="square" rtlCol="0">
            <a:spAutoFit/>
          </a:bodyPr>
          <a:lstStyle/>
          <a:p>
            <a:pPr>
              <a:lnSpc>
                <a:spcPts val="4000"/>
              </a:lnSpc>
            </a:pPr>
            <a:r>
              <a:rPr lang="ja-JP" altLang="en-US" sz="2400" dirty="0">
                <a:latin typeface="Meiryo UI" panose="020B0604030504040204" pitchFamily="50" charset="-128"/>
                <a:ea typeface="Meiryo UI" panose="020B0604030504040204" pitchFamily="50" charset="-128"/>
              </a:rPr>
              <a:t>○</a:t>
            </a:r>
            <a:r>
              <a:rPr lang="en-US" altLang="ja-JP" sz="2400" b="1" dirty="0">
                <a:latin typeface="Meiryo UI" panose="020B0604030504040204" pitchFamily="50" charset="-128"/>
                <a:ea typeface="Meiryo UI" panose="020B0604030504040204" pitchFamily="50" charset="-128"/>
              </a:rPr>
              <a:t>2031</a:t>
            </a:r>
            <a:r>
              <a:rPr lang="ja-JP" altLang="en-US" sz="2400" b="1" dirty="0">
                <a:latin typeface="Meiryo UI" panose="020B0604030504040204" pitchFamily="50" charset="-128"/>
                <a:ea typeface="Meiryo UI" panose="020B0604030504040204" pitchFamily="50" charset="-128"/>
              </a:rPr>
              <a:t>年春、大阪都心部と関西国際空港等との</a:t>
            </a:r>
            <a:endParaRPr lang="en-US" altLang="ja-JP" sz="2400" b="1" dirty="0">
              <a:latin typeface="Meiryo UI" panose="020B0604030504040204" pitchFamily="50" charset="-128"/>
              <a:ea typeface="Meiryo UI" panose="020B0604030504040204" pitchFamily="50" charset="-128"/>
            </a:endParaRPr>
          </a:p>
          <a:p>
            <a:pPr>
              <a:lnSpc>
                <a:spcPts val="4000"/>
              </a:lnSpc>
            </a:pPr>
            <a:r>
              <a:rPr lang="ja-JP" altLang="en-US" sz="2400" b="1" dirty="0">
                <a:latin typeface="Meiryo UI" panose="020B0604030504040204" pitchFamily="50" charset="-128"/>
                <a:ea typeface="Meiryo UI" panose="020B0604030504040204" pitchFamily="50" charset="-128"/>
              </a:rPr>
              <a:t>　 アクセス強化を図る「なにわ筋線」を開業</a:t>
            </a:r>
            <a:r>
              <a:rPr lang="ja-JP" altLang="en-US" sz="2300" b="1" dirty="0">
                <a:latin typeface="Meiryo UI" panose="020B0604030504040204" pitchFamily="50" charset="-128"/>
                <a:ea typeface="Meiryo UI" panose="020B0604030504040204" pitchFamily="50" charset="-128"/>
              </a:rPr>
              <a:t>（目標）</a:t>
            </a:r>
            <a:endParaRPr lang="en-US" altLang="ja-JP" sz="2300" b="1" dirty="0">
              <a:latin typeface="Meiryo UI" panose="020B0604030504040204" pitchFamily="50" charset="-128"/>
              <a:ea typeface="Meiryo UI" panose="020B0604030504040204" pitchFamily="50" charset="-128"/>
            </a:endParaRPr>
          </a:p>
          <a:p>
            <a:pPr>
              <a:lnSpc>
                <a:spcPts val="4000"/>
              </a:lnSpc>
            </a:pPr>
            <a:endParaRPr lang="en-US" altLang="ja-JP" sz="2400" b="1" dirty="0">
              <a:latin typeface="Meiryo UI" panose="020B0604030504040204" pitchFamily="50" charset="-128"/>
              <a:ea typeface="Meiryo UI" panose="020B0604030504040204" pitchFamily="50" charset="-128"/>
            </a:endParaRPr>
          </a:p>
          <a:p>
            <a:pPr>
              <a:lnSpc>
                <a:spcPts val="4000"/>
              </a:lnSpc>
            </a:pPr>
            <a:endParaRPr lang="en-US" altLang="ja-JP" sz="2400" b="1" dirty="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641D3296-0AD1-48E9-B253-79277231F774}"/>
              </a:ext>
            </a:extLst>
          </p:cNvPr>
          <p:cNvSpPr txBox="1"/>
          <p:nvPr/>
        </p:nvSpPr>
        <p:spPr>
          <a:xfrm>
            <a:off x="4581" y="4630004"/>
            <a:ext cx="6910544" cy="1040926"/>
          </a:xfrm>
          <a:prstGeom prst="rect">
            <a:avLst/>
          </a:prstGeom>
          <a:noFill/>
          <a:ln w="25400">
            <a:noFill/>
          </a:ln>
        </p:spPr>
        <p:txBody>
          <a:bodyPr wrap="square" rtlCol="0">
            <a:spAutoFit/>
          </a:bodyPr>
          <a:lstStyle/>
          <a:p>
            <a:pPr>
              <a:lnSpc>
                <a:spcPts val="4000"/>
              </a:lnSpc>
            </a:pPr>
            <a:r>
              <a:rPr lang="ja-JP" altLang="en-US" sz="2000" dirty="0">
                <a:latin typeface="Meiryo UI" panose="020B0604030504040204" pitchFamily="50" charset="-128"/>
                <a:ea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rPr>
              <a:t>「おおさか東線」が開通し、北大阪急行が延伸開業したほか、</a:t>
            </a:r>
            <a:endParaRPr lang="en-US" altLang="ja-JP" sz="2000" b="1" dirty="0">
              <a:latin typeface="Meiryo UI" panose="020B0604030504040204" pitchFamily="50" charset="-128"/>
              <a:ea typeface="Meiryo UI" panose="020B0604030504040204" pitchFamily="50" charset="-128"/>
            </a:endParaRPr>
          </a:p>
          <a:p>
            <a:pPr>
              <a:lnSpc>
                <a:spcPts val="4000"/>
              </a:lnSpc>
            </a:pPr>
            <a:r>
              <a:rPr lang="ja-JP" altLang="en-US" sz="2000" b="1" dirty="0">
                <a:latin typeface="Meiryo UI" panose="020B0604030504040204" pitchFamily="50" charset="-128"/>
                <a:ea typeface="Meiryo UI" panose="020B0604030504040204" pitchFamily="50" charset="-128"/>
              </a:rPr>
              <a:t>　 大阪モノレールの延伸など整備が進行中</a:t>
            </a:r>
            <a:endParaRPr lang="en-US" altLang="ja-JP" sz="2000" b="1" dirty="0">
              <a:latin typeface="Meiryo UI" panose="020B0604030504040204" pitchFamily="50" charset="-128"/>
              <a:ea typeface="Meiryo UI" panose="020B0604030504040204" pitchFamily="50" charset="-128"/>
            </a:endParaRPr>
          </a:p>
        </p:txBody>
      </p:sp>
      <p:sp>
        <p:nvSpPr>
          <p:cNvPr id="22" name="四角形: 角を丸くする 33">
            <a:extLst>
              <a:ext uri="{FF2B5EF4-FFF2-40B4-BE49-F238E27FC236}">
                <a16:creationId xmlns:a16="http://schemas.microsoft.com/office/drawing/2014/main" id="{38DEB794-58AF-423C-B1EE-4B5B4E0BF790}"/>
              </a:ext>
            </a:extLst>
          </p:cNvPr>
          <p:cNvSpPr/>
          <p:nvPr/>
        </p:nvSpPr>
        <p:spPr>
          <a:xfrm>
            <a:off x="180974" y="5833826"/>
            <a:ext cx="11566481" cy="452034"/>
          </a:xfrm>
          <a:prstGeom prst="roundRect">
            <a:avLst>
              <a:gd name="adj" fmla="val 30261"/>
            </a:avLst>
          </a:prstGeom>
          <a:solidFill>
            <a:schemeClr val="accent1">
              <a:lumMod val="20000"/>
              <a:lumOff val="80000"/>
            </a:schemeClr>
          </a:solidFill>
          <a:ln>
            <a:solidFill>
              <a:srgbClr val="00B050"/>
            </a:solidFill>
            <a:prstDash val="lg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400" b="1" i="1" dirty="0">
                <a:solidFill>
                  <a:schemeClr val="accent5">
                    <a:lumMod val="75000"/>
                  </a:schemeClr>
                </a:solidFill>
                <a:latin typeface="Meiryo UI" panose="020B0604030504040204" pitchFamily="50" charset="-128"/>
                <a:ea typeface="Meiryo UI" panose="020B0604030504040204" pitchFamily="50" charset="-128"/>
              </a:rPr>
              <a:t>🚅 北陸新幹線やリニア中央新幹線の全線開業により、日本中央回廊の西の拠点に</a:t>
            </a:r>
          </a:p>
        </p:txBody>
      </p:sp>
      <p:sp>
        <p:nvSpPr>
          <p:cNvPr id="3" name="スライド番号プレースホルダー 2">
            <a:extLst>
              <a:ext uri="{FF2B5EF4-FFF2-40B4-BE49-F238E27FC236}">
                <a16:creationId xmlns:a16="http://schemas.microsoft.com/office/drawing/2014/main" id="{C2A100EB-1453-B87A-0D1A-6F2B1A9BF79F}"/>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19</a:t>
            </a:fld>
            <a:endParaRPr kumimoji="1" lang="ja-JP" altLang="en-US" sz="1800" b="1" dirty="0">
              <a:solidFill>
                <a:schemeClr val="tx1"/>
              </a:solidFill>
            </a:endParaRPr>
          </a:p>
        </p:txBody>
      </p:sp>
      <p:pic>
        <p:nvPicPr>
          <p:cNvPr id="17" name="図 16"/>
          <p:cNvPicPr>
            <a:picLocks noChangeAspect="1"/>
          </p:cNvPicPr>
          <p:nvPr/>
        </p:nvPicPr>
        <p:blipFill>
          <a:blip r:embed="rId3"/>
          <a:stretch>
            <a:fillRect/>
          </a:stretch>
        </p:blipFill>
        <p:spPr>
          <a:xfrm>
            <a:off x="6625612" y="997598"/>
            <a:ext cx="5616000" cy="4805658"/>
          </a:xfrm>
          <a:prstGeom prst="rect">
            <a:avLst/>
          </a:prstGeom>
        </p:spPr>
      </p:pic>
      <p:sp>
        <p:nvSpPr>
          <p:cNvPr id="5" name="テキスト ボックス 4">
            <a:extLst>
              <a:ext uri="{FF2B5EF4-FFF2-40B4-BE49-F238E27FC236}">
                <a16:creationId xmlns:a16="http://schemas.microsoft.com/office/drawing/2014/main" id="{F65EFAB5-A94B-5139-B118-3658090B3227}"/>
              </a:ext>
            </a:extLst>
          </p:cNvPr>
          <p:cNvSpPr txBox="1"/>
          <p:nvPr/>
        </p:nvSpPr>
        <p:spPr>
          <a:xfrm>
            <a:off x="245494" y="4346362"/>
            <a:ext cx="6428719" cy="261610"/>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出典：関西高速鉄道株式会社ホームページ</a:t>
            </a:r>
          </a:p>
        </p:txBody>
      </p:sp>
      <p:pic>
        <p:nvPicPr>
          <p:cNvPr id="15" name="図 14">
            <a:extLst>
              <a:ext uri="{FF2B5EF4-FFF2-40B4-BE49-F238E27FC236}">
                <a16:creationId xmlns:a16="http://schemas.microsoft.com/office/drawing/2014/main" id="{3A1337DD-A96E-90E7-098D-0C01AEAFA653}"/>
              </a:ext>
            </a:extLst>
          </p:cNvPr>
          <p:cNvPicPr>
            <a:picLocks noChangeAspect="1"/>
          </p:cNvPicPr>
          <p:nvPr/>
        </p:nvPicPr>
        <p:blipFill>
          <a:blip r:embed="rId4"/>
          <a:stretch>
            <a:fillRect/>
          </a:stretch>
        </p:blipFill>
        <p:spPr>
          <a:xfrm>
            <a:off x="245494" y="2149817"/>
            <a:ext cx="6314928" cy="2223600"/>
          </a:xfrm>
          <a:prstGeom prst="rect">
            <a:avLst/>
          </a:prstGeom>
        </p:spPr>
      </p:pic>
    </p:spTree>
    <p:extLst>
      <p:ext uri="{BB962C8B-B14F-4D97-AF65-F5344CB8AC3E}">
        <p14:creationId xmlns:p14="http://schemas.microsoft.com/office/powerpoint/2010/main" val="473749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四角形: 角を丸くする 16">
            <a:extLst>
              <a:ext uri="{FF2B5EF4-FFF2-40B4-BE49-F238E27FC236}">
                <a16:creationId xmlns:a16="http://schemas.microsoft.com/office/drawing/2014/main" id="{66FA3521-1587-47AF-9A29-D6F595843486}"/>
              </a:ext>
            </a:extLst>
          </p:cNvPr>
          <p:cNvSpPr/>
          <p:nvPr/>
        </p:nvSpPr>
        <p:spPr>
          <a:xfrm>
            <a:off x="160639" y="166148"/>
            <a:ext cx="11837772" cy="537969"/>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◆阪神港は「国際コンテナ戦略港湾</a:t>
            </a:r>
            <a:r>
              <a:rPr lang="en-US" altLang="ja-JP" sz="2800" b="1" baseline="30000" dirty="0">
                <a:solidFill>
                  <a:schemeClr val="tx1"/>
                </a:solidFill>
                <a:latin typeface="Meiryo UI" panose="020B0604030504040204" pitchFamily="50" charset="-128"/>
                <a:ea typeface="Meiryo UI" panose="020B0604030504040204" pitchFamily="50" charset="-128"/>
              </a:rPr>
              <a:t>※</a:t>
            </a:r>
            <a:r>
              <a:rPr lang="ja-JP" altLang="en-US" sz="2800" b="1" dirty="0">
                <a:solidFill>
                  <a:schemeClr val="tx1"/>
                </a:solidFill>
                <a:latin typeface="Meiryo UI" panose="020B0604030504040204" pitchFamily="50" charset="-128"/>
                <a:ea typeface="Meiryo UI" panose="020B0604030504040204" pitchFamily="50" charset="-128"/>
              </a:rPr>
              <a:t>」として機能強化</a:t>
            </a:r>
            <a:endParaRPr lang="ja-JP" altLang="en-US" sz="2800" b="1" dirty="0">
              <a:solidFill>
                <a:srgbClr val="FF0000"/>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023B2A99-156D-CA1F-6A44-0CD57C06448D}"/>
              </a:ext>
            </a:extLst>
          </p:cNvPr>
          <p:cNvSpPr txBox="1"/>
          <p:nvPr/>
        </p:nvSpPr>
        <p:spPr>
          <a:xfrm>
            <a:off x="310615" y="5590021"/>
            <a:ext cx="5652485" cy="276999"/>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出典：</a:t>
            </a:r>
            <a:r>
              <a:rPr kumimoji="0" lang="en-US" altLang="ja-JP" sz="12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2026.6</a:t>
            </a:r>
            <a:r>
              <a:rPr kumimoji="0" lang="ja-JP" altLang="en-US" sz="12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国土交通省「関西広域地方計画」</a:t>
            </a:r>
            <a:endParaRPr kumimoji="0" lang="en-US" altLang="ja-JP" sz="12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p:txBody>
      </p:sp>
      <p:grpSp>
        <p:nvGrpSpPr>
          <p:cNvPr id="19" name="グループ化 18">
            <a:extLst>
              <a:ext uri="{FF2B5EF4-FFF2-40B4-BE49-F238E27FC236}">
                <a16:creationId xmlns:a16="http://schemas.microsoft.com/office/drawing/2014/main" id="{90E130CA-9528-16DB-42FE-E2EC07B87879}"/>
              </a:ext>
            </a:extLst>
          </p:cNvPr>
          <p:cNvGrpSpPr/>
          <p:nvPr/>
        </p:nvGrpSpPr>
        <p:grpSpPr>
          <a:xfrm>
            <a:off x="6228900" y="1787913"/>
            <a:ext cx="5392185" cy="4071933"/>
            <a:chOff x="3149528" y="1804309"/>
            <a:chExt cx="5627260" cy="4360577"/>
          </a:xfrm>
        </p:grpSpPr>
        <p:pic>
          <p:nvPicPr>
            <p:cNvPr id="22" name="図 21">
              <a:extLst>
                <a:ext uri="{FF2B5EF4-FFF2-40B4-BE49-F238E27FC236}">
                  <a16:creationId xmlns:a16="http://schemas.microsoft.com/office/drawing/2014/main" id="{E2F4E7BE-2BA0-D314-78BC-E143C8CF4A33}"/>
                </a:ext>
              </a:extLst>
            </p:cNvPr>
            <p:cNvPicPr>
              <a:picLocks noChangeAspect="1"/>
            </p:cNvPicPr>
            <p:nvPr/>
          </p:nvPicPr>
          <p:blipFill>
            <a:blip r:embed="rId3"/>
            <a:stretch>
              <a:fillRect/>
            </a:stretch>
          </p:blipFill>
          <p:spPr>
            <a:xfrm>
              <a:off x="3261341" y="2129411"/>
              <a:ext cx="4939847" cy="4035475"/>
            </a:xfrm>
            <a:prstGeom prst="rect">
              <a:avLst/>
            </a:prstGeom>
          </p:spPr>
        </p:pic>
        <p:sp>
          <p:nvSpPr>
            <p:cNvPr id="25" name="テキスト ボックス 24">
              <a:extLst>
                <a:ext uri="{FF2B5EF4-FFF2-40B4-BE49-F238E27FC236}">
                  <a16:creationId xmlns:a16="http://schemas.microsoft.com/office/drawing/2014/main" id="{4E8965D2-79C6-E119-9369-2418ABDA399D}"/>
                </a:ext>
              </a:extLst>
            </p:cNvPr>
            <p:cNvSpPr txBox="1"/>
            <p:nvPr/>
          </p:nvSpPr>
          <p:spPr>
            <a:xfrm>
              <a:off x="3149528" y="1804309"/>
              <a:ext cx="56272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地勢的、経済的観点から東西２箇所に戦略港湾が必要</a:t>
              </a:r>
            </a:p>
          </p:txBody>
        </p:sp>
      </p:grpSp>
      <p:sp>
        <p:nvSpPr>
          <p:cNvPr id="26" name="テキスト ボックス 25">
            <a:extLst>
              <a:ext uri="{FF2B5EF4-FFF2-40B4-BE49-F238E27FC236}">
                <a16:creationId xmlns:a16="http://schemas.microsoft.com/office/drawing/2014/main" id="{007E6B02-990D-DA2B-9C1F-8899AFFBEDB3}"/>
              </a:ext>
            </a:extLst>
          </p:cNvPr>
          <p:cNvSpPr txBox="1"/>
          <p:nvPr/>
        </p:nvSpPr>
        <p:spPr>
          <a:xfrm>
            <a:off x="310614" y="5938748"/>
            <a:ext cx="5652485" cy="600164"/>
          </a:xfrm>
          <a:prstGeom prst="rect">
            <a:avLst/>
          </a:prstGeom>
          <a:noFill/>
        </p:spPr>
        <p:txBody>
          <a:bodyPr wrap="square">
            <a:spAutoFit/>
          </a:bodyPr>
          <a:lstStyle/>
          <a:p>
            <a:r>
              <a:rPr lang="en-US" altLang="ja-JP" sz="1100" b="1" dirty="0">
                <a:latin typeface="BIZ UDゴシック" panose="020B0400000000000000" pitchFamily="49" charset="-128"/>
                <a:ea typeface="BIZ UDゴシック" panose="020B0400000000000000" pitchFamily="49" charset="-128"/>
              </a:rPr>
              <a:t>※</a:t>
            </a:r>
            <a:r>
              <a:rPr lang="ja-JP" altLang="en-US" sz="1100" b="1" dirty="0">
                <a:latin typeface="Meiryo UI" panose="020B0604030504040204" pitchFamily="50" charset="-128"/>
                <a:ea typeface="Meiryo UI" panose="020B0604030504040204" pitchFamily="50" charset="-128"/>
              </a:rPr>
              <a:t>国際コンテナ戦略港湾</a:t>
            </a:r>
            <a:endParaRPr lang="en-US" altLang="ja-JP" sz="1100" b="1" dirty="0">
              <a:latin typeface="Meiryo UI" panose="020B0604030504040204" pitchFamily="50" charset="-128"/>
              <a:ea typeface="Meiryo UI" panose="020B0604030504040204" pitchFamily="50" charset="-128"/>
            </a:endParaRPr>
          </a:p>
          <a:p>
            <a:r>
              <a:rPr lang="ja-JP" altLang="en-US" sz="1100" b="1" i="0" u="none" strike="noStrike" baseline="0" dirty="0">
                <a:latin typeface="Meiryo UI" panose="020B0604030504040204" pitchFamily="50" charset="-128"/>
                <a:ea typeface="Meiryo UI" panose="020B0604030504040204" pitchFamily="50" charset="-128"/>
              </a:rPr>
              <a:t>　 </a:t>
            </a:r>
            <a:r>
              <a:rPr lang="ja-JP" altLang="en-US" sz="1100" i="0" u="none" strike="noStrike" baseline="0" dirty="0">
                <a:latin typeface="BIZ UDゴシック" panose="020B0400000000000000" pitchFamily="49" charset="-128"/>
                <a:ea typeface="BIZ UDゴシック" panose="020B0400000000000000" pitchFamily="49" charset="-128"/>
              </a:rPr>
              <a:t>我が国の国際コンテナ港湾の競争力強化を図るために</a:t>
            </a:r>
            <a:r>
              <a:rPr lang="en-US" altLang="ja-JP" sz="1100" i="0" u="none" strike="noStrike" baseline="0" dirty="0">
                <a:latin typeface="BIZ UDゴシック" panose="020B0400000000000000" pitchFamily="49" charset="-128"/>
                <a:ea typeface="BIZ UDゴシック" panose="020B0400000000000000" pitchFamily="49" charset="-128"/>
              </a:rPr>
              <a:t>2010</a:t>
            </a:r>
            <a:r>
              <a:rPr lang="ja-JP" altLang="en-US" sz="1100" i="0" u="none" strike="noStrike" baseline="0" dirty="0">
                <a:latin typeface="BIZ UDゴシック" panose="020B0400000000000000" pitchFamily="49" charset="-128"/>
                <a:ea typeface="BIZ UDゴシック" panose="020B0400000000000000" pitchFamily="49" charset="-128"/>
              </a:rPr>
              <a:t>年８月に選定された港湾</a:t>
            </a:r>
            <a:endParaRPr lang="en-US" altLang="ja-JP" sz="1100" i="0" u="none" strike="noStrike" baseline="0" dirty="0">
              <a:latin typeface="BIZ UDゴシック" panose="020B0400000000000000" pitchFamily="49" charset="-128"/>
              <a:ea typeface="BIZ UDゴシック" panose="020B0400000000000000" pitchFamily="49" charset="-128"/>
            </a:endParaRPr>
          </a:p>
          <a:p>
            <a:pPr algn="l"/>
            <a:r>
              <a:rPr lang="ja-JP" altLang="en-US" sz="1100" i="0" u="none" strike="noStrike" baseline="0" dirty="0">
                <a:latin typeface="BIZ UDゴシック" panose="020B0400000000000000" pitchFamily="49" charset="-128"/>
                <a:ea typeface="BIZ UDゴシック" panose="020B0400000000000000" pitchFamily="49" charset="-128"/>
              </a:rPr>
              <a:t>　具体的には京浜港と阪神港の２港</a:t>
            </a:r>
            <a:endParaRPr lang="ja-JP" altLang="en-US" sz="1100" dirty="0">
              <a:latin typeface="BIZ UDゴシック" panose="020B0400000000000000" pitchFamily="49" charset="-128"/>
              <a:ea typeface="BIZ UDゴシック" panose="020B0400000000000000" pitchFamily="49" charset="-128"/>
            </a:endParaRPr>
          </a:p>
        </p:txBody>
      </p:sp>
      <p:sp>
        <p:nvSpPr>
          <p:cNvPr id="30" name="テキスト ボックス 29">
            <a:extLst>
              <a:ext uri="{FF2B5EF4-FFF2-40B4-BE49-F238E27FC236}">
                <a16:creationId xmlns:a16="http://schemas.microsoft.com/office/drawing/2014/main" id="{360DFFD4-7287-5CB2-C3BF-EE3390275A1E}"/>
              </a:ext>
            </a:extLst>
          </p:cNvPr>
          <p:cNvSpPr txBox="1"/>
          <p:nvPr/>
        </p:nvSpPr>
        <p:spPr>
          <a:xfrm>
            <a:off x="6079525" y="6186526"/>
            <a:ext cx="3250871" cy="2769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出典：大阪港湾局　</a:t>
            </a:r>
            <a:r>
              <a:rPr kumimoji="0" lang="en-US" altLang="ja-JP" sz="12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PORTs of OSAKA 2026</a:t>
            </a:r>
          </a:p>
        </p:txBody>
      </p:sp>
      <p:sp>
        <p:nvSpPr>
          <p:cNvPr id="2" name="スライド番号プレースホルダー 1">
            <a:extLst>
              <a:ext uri="{FF2B5EF4-FFF2-40B4-BE49-F238E27FC236}">
                <a16:creationId xmlns:a16="http://schemas.microsoft.com/office/drawing/2014/main" id="{E3B1EED2-8567-01FB-C975-69CBB66F2B13}"/>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20</a:t>
            </a:fld>
            <a:endParaRPr kumimoji="1" lang="ja-JP" altLang="en-US" sz="1800" b="1" dirty="0">
              <a:solidFill>
                <a:schemeClr val="tx1"/>
              </a:solidFill>
            </a:endParaRPr>
          </a:p>
        </p:txBody>
      </p:sp>
      <p:sp>
        <p:nvSpPr>
          <p:cNvPr id="3" name="テキスト ボックス 2">
            <a:extLst>
              <a:ext uri="{FF2B5EF4-FFF2-40B4-BE49-F238E27FC236}">
                <a16:creationId xmlns:a16="http://schemas.microsoft.com/office/drawing/2014/main" id="{CDD538C6-4B48-F9B4-27B1-85C78573AA4F}"/>
              </a:ext>
            </a:extLst>
          </p:cNvPr>
          <p:cNvSpPr txBox="1"/>
          <p:nvPr/>
        </p:nvSpPr>
        <p:spPr>
          <a:xfrm>
            <a:off x="310617" y="822385"/>
            <a:ext cx="11566481" cy="769441"/>
          </a:xfrm>
          <a:prstGeom prst="rect">
            <a:avLst/>
          </a:prstGeom>
          <a:solidFill>
            <a:schemeClr val="bg1">
              <a:lumMod val="95000"/>
            </a:schemeClr>
          </a:solidFill>
          <a:ln w="31750">
            <a:solidFill>
              <a:schemeClr val="tx1"/>
            </a:solidFill>
            <a:prstDash val="sysDash"/>
          </a:ln>
        </p:spPr>
        <p:txBody>
          <a:bodyPr wrap="square" rtlCol="0">
            <a:noAutofit/>
          </a:bodyPr>
          <a:lstStyle/>
          <a:p>
            <a:r>
              <a:rPr lang="ja-JP" altLang="en-US" sz="2000" b="1" dirty="0">
                <a:solidFill>
                  <a:schemeClr val="tx1"/>
                </a:solidFill>
                <a:latin typeface="Meiryo UI" panose="020B0604030504040204" pitchFamily="50" charset="-128"/>
                <a:ea typeface="Meiryo UI" panose="020B0604030504040204" pitchFamily="50" charset="-128"/>
              </a:rPr>
              <a:t>防災岸壁や基幹的防災拠点（</a:t>
            </a:r>
            <a:r>
              <a:rPr lang="zh-CN" altLang="en-US" sz="2000" b="1" dirty="0">
                <a:solidFill>
                  <a:schemeClr val="tx1"/>
                </a:solidFill>
                <a:latin typeface="Meiryo UI" panose="020B0604030504040204" pitchFamily="50" charset="-128"/>
                <a:ea typeface="Meiryo UI" panose="020B0604030504040204" pitchFamily="50" charset="-128"/>
              </a:rPr>
              <a:t>堺泉北港堺２区</a:t>
            </a:r>
            <a:r>
              <a:rPr lang="ja-JP" altLang="en-US" sz="2000" b="1" dirty="0">
                <a:solidFill>
                  <a:schemeClr val="tx1"/>
                </a:solidFill>
                <a:latin typeface="Meiryo UI" panose="020B0604030504040204" pitchFamily="50" charset="-128"/>
                <a:ea typeface="Meiryo UI" panose="020B0604030504040204" pitchFamily="50" charset="-128"/>
              </a:rPr>
              <a:t>）を有し、大規模災害にも対応！</a:t>
            </a:r>
            <a:br>
              <a:rPr lang="en-US" altLang="ja-JP" sz="2000" b="1" dirty="0">
                <a:solidFill>
                  <a:schemeClr val="tx1"/>
                </a:solidFill>
                <a:latin typeface="Meiryo UI" panose="020B0604030504040204" pitchFamily="50" charset="-128"/>
                <a:ea typeface="Meiryo UI" panose="020B0604030504040204" pitchFamily="50" charset="-128"/>
              </a:rPr>
            </a:br>
            <a:r>
              <a:rPr lang="ja-JP" altLang="en-US" sz="2000" dirty="0">
                <a:solidFill>
                  <a:schemeClr val="tx1"/>
                </a:solidFill>
                <a:latin typeface="Meiryo UI" panose="020B0604030504040204" pitchFamily="50" charset="-128"/>
                <a:ea typeface="Meiryo UI" panose="020B0604030504040204" pitchFamily="50" charset="-128"/>
              </a:rPr>
              <a:t>国、自治体、阪神国際港湾㈱が連携して、集貨、創貨、船舶の大型化に対応した施設整備を実施</a:t>
            </a:r>
          </a:p>
          <a:p>
            <a:endParaRPr lang="ja-JP" altLang="en-US" sz="2000" dirty="0">
              <a:latin typeface="Meiryo UI" panose="020B0604030504040204" pitchFamily="50" charset="-128"/>
              <a:ea typeface="Meiryo UI" panose="020B0604030504040204" pitchFamily="50" charset="-128"/>
            </a:endParaRPr>
          </a:p>
          <a:p>
            <a:endParaRPr lang="en-US" altLang="ja-JP" dirty="0">
              <a:latin typeface="Meiryo UI" panose="020B0604030504040204" pitchFamily="50" charset="-128"/>
              <a:ea typeface="Meiryo UI" panose="020B0604030504040204" pitchFamily="50" charset="-128"/>
            </a:endParaRPr>
          </a:p>
          <a:p>
            <a:endParaRPr lang="en-US" altLang="ja-JP" baseline="30000" dirty="0">
              <a:latin typeface="Meiryo UI" panose="020B0604030504040204" pitchFamily="50" charset="-128"/>
              <a:ea typeface="Meiryo UI" panose="020B0604030504040204" pitchFamily="50" charset="-128"/>
            </a:endParaRPr>
          </a:p>
          <a:p>
            <a:endParaRPr lang="en-US" altLang="ja-JP" baseline="30000" dirty="0">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719770EA-F1F2-4CEF-87DD-EE36B3708569}"/>
              </a:ext>
            </a:extLst>
          </p:cNvPr>
          <p:cNvSpPr txBox="1"/>
          <p:nvPr/>
        </p:nvSpPr>
        <p:spPr>
          <a:xfrm>
            <a:off x="6009829" y="5728521"/>
            <a:ext cx="2692957" cy="400110"/>
          </a:xfrm>
          <a:prstGeom prst="rect">
            <a:avLst/>
          </a:prstGeom>
          <a:noFill/>
          <a:ln>
            <a:noFill/>
            <a:prstDash val="sysDash"/>
          </a:ln>
        </p:spPr>
        <p:txBody>
          <a:bodyPr wrap="square" rtlCol="0">
            <a:spAutoFit/>
          </a:bodyPr>
          <a:lstStyle/>
          <a:p>
            <a:r>
              <a:rPr lang="ja-JP" altLang="en-US" sz="1000" dirty="0">
                <a:latin typeface="Meiryo UI" panose="020B0604030504040204" pitchFamily="50" charset="-128"/>
                <a:ea typeface="Meiryo UI" panose="020B0604030504040204" pitchFamily="50" charset="-128"/>
              </a:rPr>
              <a:t>阪神港：大阪港、堺泉北港、尼崎西宮芦屋港、神戸港を総称した西日本最大の港湾</a:t>
            </a:r>
            <a:endParaRPr kumimoji="1" lang="ja-JP" altLang="en-US" sz="1000" dirty="0">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3EA7311B-E6D4-2F9B-4DE7-B63D134E0BEE}"/>
              </a:ext>
            </a:extLst>
          </p:cNvPr>
          <p:cNvPicPr>
            <a:picLocks noChangeAspect="1"/>
          </p:cNvPicPr>
          <p:nvPr/>
        </p:nvPicPr>
        <p:blipFill>
          <a:blip r:embed="rId4"/>
          <a:stretch>
            <a:fillRect/>
          </a:stretch>
        </p:blipFill>
        <p:spPr>
          <a:xfrm>
            <a:off x="1631975" y="2238925"/>
            <a:ext cx="3271278" cy="3319922"/>
          </a:xfrm>
          <a:prstGeom prst="rect">
            <a:avLst/>
          </a:prstGeom>
        </p:spPr>
      </p:pic>
      <p:sp>
        <p:nvSpPr>
          <p:cNvPr id="8" name="テキスト ボックス 7">
            <a:extLst>
              <a:ext uri="{FF2B5EF4-FFF2-40B4-BE49-F238E27FC236}">
                <a16:creationId xmlns:a16="http://schemas.microsoft.com/office/drawing/2014/main" id="{C04A0093-B711-8C4D-6E18-2CC316D14C47}"/>
              </a:ext>
            </a:extLst>
          </p:cNvPr>
          <p:cNvSpPr txBox="1"/>
          <p:nvPr/>
        </p:nvSpPr>
        <p:spPr>
          <a:xfrm>
            <a:off x="441372" y="1814496"/>
            <a:ext cx="5652485" cy="36933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ja-JP" altLang="en-US"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コンテナ取扱量の比較（Ｒ６年）</a:t>
            </a:r>
            <a:endParaRPr kumimoji="0" lang="en-US" altLang="ja-JP"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p:txBody>
      </p:sp>
    </p:spTree>
    <p:extLst>
      <p:ext uri="{BB962C8B-B14F-4D97-AF65-F5344CB8AC3E}">
        <p14:creationId xmlns:p14="http://schemas.microsoft.com/office/powerpoint/2010/main" val="1366881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10" descr="https://www.risktaisaku.com/mwimgs/2/c/-/img_2c52daaacacc9ca1ee617ce2f2025ec6132932.png"/>
          <p:cNvSpPr>
            <a:spLocks noChangeAspect="1" noChangeArrowheads="1"/>
          </p:cNvSpPr>
          <p:nvPr/>
        </p:nvSpPr>
        <p:spPr bwMode="auto">
          <a:xfrm>
            <a:off x="180974" y="-275105"/>
            <a:ext cx="6500792" cy="650081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四角形: 角を丸くする 18">
            <a:extLst>
              <a:ext uri="{FF2B5EF4-FFF2-40B4-BE49-F238E27FC236}">
                <a16:creationId xmlns:a16="http://schemas.microsoft.com/office/drawing/2014/main" id="{59386463-E91A-4B7A-AB94-F050B8578275}"/>
              </a:ext>
            </a:extLst>
          </p:cNvPr>
          <p:cNvSpPr/>
          <p:nvPr/>
        </p:nvSpPr>
        <p:spPr>
          <a:xfrm>
            <a:off x="89718" y="191561"/>
            <a:ext cx="11963421" cy="615755"/>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◆国内外諸都市とつながる関西国際空港</a:t>
            </a:r>
            <a:r>
              <a:rPr lang="en-US" altLang="ja-JP" sz="2800" b="1" dirty="0">
                <a:solidFill>
                  <a:schemeClr val="tx1"/>
                </a:solidFill>
                <a:latin typeface="Meiryo UI" panose="020B0604030504040204" pitchFamily="50" charset="-128"/>
                <a:ea typeface="Meiryo UI" panose="020B0604030504040204" pitchFamily="50" charset="-128"/>
              </a:rPr>
              <a:t>《</a:t>
            </a:r>
            <a:r>
              <a:rPr lang="ja-JP" altLang="en-US" sz="2800" b="1" dirty="0">
                <a:solidFill>
                  <a:schemeClr val="tx1"/>
                </a:solidFill>
                <a:latin typeface="Meiryo UI" panose="020B0604030504040204" pitchFamily="50" charset="-128"/>
                <a:ea typeface="Meiryo UI" panose="020B0604030504040204" pitchFamily="50" charset="-128"/>
              </a:rPr>
              <a:t>完全</a:t>
            </a:r>
            <a:r>
              <a:rPr lang="en-US" altLang="ja-JP" sz="2800" b="1" dirty="0">
                <a:solidFill>
                  <a:schemeClr val="tx1"/>
                </a:solidFill>
                <a:latin typeface="Meiryo UI" panose="020B0604030504040204" pitchFamily="50" charset="-128"/>
                <a:ea typeface="Meiryo UI" panose="020B0604030504040204" pitchFamily="50" charset="-128"/>
              </a:rPr>
              <a:t>24</a:t>
            </a:r>
            <a:r>
              <a:rPr lang="ja-JP" altLang="en-US" sz="2800" b="1" dirty="0">
                <a:solidFill>
                  <a:schemeClr val="tx1"/>
                </a:solidFill>
                <a:latin typeface="Meiryo UI" panose="020B0604030504040204" pitchFamily="50" charset="-128"/>
                <a:ea typeface="Meiryo UI" panose="020B0604030504040204" pitchFamily="50" charset="-128"/>
              </a:rPr>
              <a:t>時間空港</a:t>
            </a:r>
            <a:r>
              <a:rPr lang="en-US" altLang="ja-JP" sz="2800" b="1" dirty="0">
                <a:solidFill>
                  <a:schemeClr val="tx1"/>
                </a:solidFill>
                <a:latin typeface="Meiryo UI" panose="020B0604030504040204" pitchFamily="50" charset="-128"/>
                <a:ea typeface="Meiryo UI" panose="020B0604030504040204" pitchFamily="50" charset="-128"/>
              </a:rPr>
              <a:t>》</a:t>
            </a:r>
            <a:endParaRPr lang="ja-JP" altLang="en-US" sz="2800" b="1" dirty="0">
              <a:solidFill>
                <a:schemeClr val="tx1"/>
              </a:solidFill>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26CC1347-DD94-C486-3837-FE670A68831C}"/>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21</a:t>
            </a:fld>
            <a:endParaRPr kumimoji="1" lang="ja-JP" altLang="en-US" sz="1800" b="1" dirty="0">
              <a:solidFill>
                <a:schemeClr val="tx1"/>
              </a:solidFill>
            </a:endParaRPr>
          </a:p>
        </p:txBody>
      </p:sp>
      <p:sp>
        <p:nvSpPr>
          <p:cNvPr id="6" name="テキスト ボックス 5">
            <a:extLst>
              <a:ext uri="{FF2B5EF4-FFF2-40B4-BE49-F238E27FC236}">
                <a16:creationId xmlns:a16="http://schemas.microsoft.com/office/drawing/2014/main" id="{FE8CB758-6652-C826-5BA4-42A62D9A42A0}"/>
              </a:ext>
            </a:extLst>
          </p:cNvPr>
          <p:cNvSpPr txBox="1"/>
          <p:nvPr/>
        </p:nvSpPr>
        <p:spPr>
          <a:xfrm>
            <a:off x="199780" y="866866"/>
            <a:ext cx="11743296" cy="752206"/>
          </a:xfrm>
          <a:prstGeom prst="rect">
            <a:avLst/>
          </a:prstGeom>
          <a:solidFill>
            <a:schemeClr val="bg1">
              <a:lumMod val="95000"/>
            </a:schemeClr>
          </a:solidFill>
          <a:ln w="31750">
            <a:solidFill>
              <a:schemeClr val="tx1"/>
            </a:solidFill>
            <a:prstDash val="sysDash"/>
          </a:ln>
        </p:spPr>
        <p:txBody>
          <a:bodyPr wrap="square" rtlCol="0">
            <a:noAutofit/>
          </a:bodyPr>
          <a:lstStyle/>
          <a:p>
            <a:r>
              <a:rPr kumimoji="0" lang="ja-JP" altLang="en-US"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関西国際空港の国際線定期便（</a:t>
            </a:r>
            <a:r>
              <a:rPr kumimoji="0" lang="en-US" altLang="ja-JP"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2025</a:t>
            </a:r>
            <a:r>
              <a:rPr kumimoji="0" lang="ja-JP" altLang="en-US"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年冬ダイヤ）は、週</a:t>
            </a:r>
            <a:r>
              <a:rPr kumimoji="0" lang="en-US" altLang="ja-JP"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1,402.5</a:t>
            </a:r>
            <a:r>
              <a:rPr kumimoji="0" lang="ja-JP" altLang="en-US"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便、世界</a:t>
            </a:r>
            <a:r>
              <a:rPr kumimoji="0" lang="en-US" altLang="ja-JP"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20</a:t>
            </a:r>
            <a:r>
              <a:rPr kumimoji="0" lang="ja-JP" altLang="en-US"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か国、</a:t>
            </a:r>
            <a:r>
              <a:rPr kumimoji="0" lang="en-US" altLang="ja-JP"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60</a:t>
            </a:r>
            <a:r>
              <a:rPr kumimoji="0" lang="ja-JP" altLang="en-US"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都市に就航。</a:t>
            </a:r>
            <a:br>
              <a:rPr kumimoji="0" lang="en-US" altLang="ja-JP"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br>
            <a:r>
              <a:rPr kumimoji="0" lang="ja-JP" altLang="en-US"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また、</a:t>
            </a:r>
            <a:r>
              <a:rPr kumimoji="0" lang="en-US" altLang="ja-JP"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2025</a:t>
            </a:r>
            <a:r>
              <a:rPr kumimoji="0" lang="ja-JP" altLang="en-US"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年の出国者数は</a:t>
            </a:r>
            <a:r>
              <a:rPr kumimoji="0" lang="en-US" altLang="ja-JP"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1,372</a:t>
            </a:r>
            <a:r>
              <a:rPr kumimoji="0" lang="ja-JP" altLang="en-US"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万人、入国者数は</a:t>
            </a:r>
            <a:r>
              <a:rPr kumimoji="0" lang="en-US" altLang="ja-JP"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1,371</a:t>
            </a:r>
            <a:r>
              <a:rPr kumimoji="0" lang="ja-JP" altLang="en-US" sz="20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eiryo UI" panose="020B0604030504040204" pitchFamily="50" charset="-128"/>
              </a:rPr>
              <a:t>万人であり、国内第２の規模となっている。</a:t>
            </a:r>
            <a:endParaRPr lang="ja-JP" altLang="en-US" sz="2000" b="0" i="0" u="none" strike="noStrike" baseline="0" dirty="0">
              <a:latin typeface="Meiryo UI" panose="020B0604030504040204" pitchFamily="50" charset="-128"/>
              <a:ea typeface="Meiryo UI" panose="020B0604030504040204" pitchFamily="50" charset="-128"/>
            </a:endParaRPr>
          </a:p>
          <a:p>
            <a:endParaRPr lang="ja-JP" altLang="en-US" sz="2000" dirty="0">
              <a:latin typeface="Meiryo UI" panose="020B0604030504040204" pitchFamily="50" charset="-128"/>
              <a:ea typeface="Meiryo UI" panose="020B0604030504040204" pitchFamily="50" charset="-128"/>
            </a:endParaRPr>
          </a:p>
          <a:p>
            <a:endParaRPr lang="en-US" altLang="ja-JP" dirty="0">
              <a:latin typeface="Meiryo UI" panose="020B0604030504040204" pitchFamily="50" charset="-128"/>
              <a:ea typeface="Meiryo UI" panose="020B0604030504040204" pitchFamily="50" charset="-128"/>
            </a:endParaRPr>
          </a:p>
          <a:p>
            <a:endParaRPr lang="en-US" altLang="ja-JP" baseline="30000" dirty="0">
              <a:latin typeface="Meiryo UI" panose="020B0604030504040204" pitchFamily="50" charset="-128"/>
              <a:ea typeface="Meiryo UI" panose="020B0604030504040204" pitchFamily="50" charset="-128"/>
            </a:endParaRPr>
          </a:p>
          <a:p>
            <a:endParaRPr lang="en-US" altLang="ja-JP" baseline="30000" dirty="0">
              <a:latin typeface="Meiryo UI" panose="020B0604030504040204" pitchFamily="50" charset="-128"/>
              <a:ea typeface="Meiryo UI" panose="020B0604030504040204" pitchFamily="50" charset="-128"/>
            </a:endParaRPr>
          </a:p>
        </p:txBody>
      </p:sp>
      <p:cxnSp>
        <p:nvCxnSpPr>
          <p:cNvPr id="35" name="直線コネクタ 34">
            <a:extLst>
              <a:ext uri="{FF2B5EF4-FFF2-40B4-BE49-F238E27FC236}">
                <a16:creationId xmlns:a16="http://schemas.microsoft.com/office/drawing/2014/main" id="{F839F8B9-22F2-AA0F-4889-90DE8E59E694}"/>
              </a:ext>
            </a:extLst>
          </p:cNvPr>
          <p:cNvCxnSpPr>
            <a:cxnSpLocks/>
          </p:cNvCxnSpPr>
          <p:nvPr/>
        </p:nvCxnSpPr>
        <p:spPr>
          <a:xfrm flipV="1">
            <a:off x="7799921" y="6035040"/>
            <a:ext cx="481262" cy="2956"/>
          </a:xfrm>
          <a:prstGeom prst="line">
            <a:avLst/>
          </a:prstGeom>
          <a:noFill/>
          <a:ln w="28575" cap="flat" cmpd="sng" algn="ctr">
            <a:solidFill>
              <a:sysClr val="windowText" lastClr="000000"/>
            </a:solidFill>
            <a:prstDash val="solid"/>
            <a:miter lim="800000"/>
          </a:ln>
          <a:effectLst/>
        </p:spPr>
      </p:cxnSp>
      <p:cxnSp>
        <p:nvCxnSpPr>
          <p:cNvPr id="36" name="直線コネクタ 35">
            <a:extLst>
              <a:ext uri="{FF2B5EF4-FFF2-40B4-BE49-F238E27FC236}">
                <a16:creationId xmlns:a16="http://schemas.microsoft.com/office/drawing/2014/main" id="{EEA86E65-0672-D09C-D14E-61CA9439E252}"/>
              </a:ext>
            </a:extLst>
          </p:cNvPr>
          <p:cNvCxnSpPr/>
          <p:nvPr/>
        </p:nvCxnSpPr>
        <p:spPr>
          <a:xfrm>
            <a:off x="9089958" y="4743984"/>
            <a:ext cx="0" cy="580404"/>
          </a:xfrm>
          <a:prstGeom prst="line">
            <a:avLst/>
          </a:prstGeom>
          <a:noFill/>
          <a:ln w="28575" cap="flat" cmpd="sng" algn="ctr">
            <a:solidFill>
              <a:sysClr val="windowText" lastClr="000000"/>
            </a:solidFill>
            <a:prstDash val="solid"/>
            <a:miter lim="800000"/>
          </a:ln>
          <a:effectLst/>
        </p:spPr>
      </p:cxnSp>
      <p:pic>
        <p:nvPicPr>
          <p:cNvPr id="37" name="図 36">
            <a:extLst>
              <a:ext uri="{FF2B5EF4-FFF2-40B4-BE49-F238E27FC236}">
                <a16:creationId xmlns:a16="http://schemas.microsoft.com/office/drawing/2014/main" id="{390BC136-9D77-BB5F-231F-70463787B82B}"/>
              </a:ext>
            </a:extLst>
          </p:cNvPr>
          <p:cNvPicPr>
            <a:picLocks noChangeAspect="1"/>
          </p:cNvPicPr>
          <p:nvPr/>
        </p:nvPicPr>
        <p:blipFill>
          <a:blip r:embed="rId3" cstate="print">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631846" y="1719286"/>
            <a:ext cx="4318710" cy="4318710"/>
          </a:xfrm>
          <a:prstGeom prst="rect">
            <a:avLst/>
          </a:prstGeom>
        </p:spPr>
      </p:pic>
      <p:sp>
        <p:nvSpPr>
          <p:cNvPr id="38" name="テキスト ボックス 37">
            <a:extLst>
              <a:ext uri="{FF2B5EF4-FFF2-40B4-BE49-F238E27FC236}">
                <a16:creationId xmlns:a16="http://schemas.microsoft.com/office/drawing/2014/main" id="{DB1AB1D4-29D9-7B36-3DB9-ECF58A8E519C}"/>
              </a:ext>
            </a:extLst>
          </p:cNvPr>
          <p:cNvSpPr txBox="1"/>
          <p:nvPr/>
        </p:nvSpPr>
        <p:spPr>
          <a:xfrm>
            <a:off x="1168678" y="6352201"/>
            <a:ext cx="4840212" cy="430887"/>
          </a:xfrm>
          <a:prstGeom prst="rect">
            <a:avLst/>
          </a:prstGeom>
          <a:noFill/>
        </p:spPr>
        <p:txBody>
          <a:bodyPr wrap="square" rtlCol="0">
            <a:spAutoFit/>
          </a:bodyPr>
          <a:lstStyle/>
          <a:p>
            <a:pPr defTabSz="457200"/>
            <a:r>
              <a:rPr kumimoji="0" lang="ja-JP" altLang="en-US" sz="1100" dirty="0">
                <a:solidFill>
                  <a:prstClr val="black"/>
                </a:solidFill>
                <a:latin typeface="BIZ UDゴシック" panose="020B0400000000000000" pitchFamily="49" charset="-128"/>
                <a:ea typeface="BIZ UDゴシック" panose="020B0400000000000000" pitchFamily="49" charset="-128"/>
              </a:rPr>
              <a:t>出典：国際定期便は、国土交通省「国際線就航状況（</a:t>
            </a:r>
            <a:r>
              <a:rPr kumimoji="0" lang="en-US" altLang="ja-JP" sz="1100" dirty="0">
                <a:solidFill>
                  <a:prstClr val="black"/>
                </a:solidFill>
                <a:latin typeface="BIZ UDゴシック" panose="020B0400000000000000" pitchFamily="49" charset="-128"/>
                <a:ea typeface="BIZ UDゴシック" panose="020B0400000000000000" pitchFamily="49" charset="-128"/>
              </a:rPr>
              <a:t>2025</a:t>
            </a:r>
            <a:r>
              <a:rPr kumimoji="0" lang="ja-JP" altLang="en-US" sz="1100" dirty="0">
                <a:solidFill>
                  <a:prstClr val="black"/>
                </a:solidFill>
                <a:latin typeface="BIZ UDゴシック" panose="020B0400000000000000" pitchFamily="49" charset="-128"/>
                <a:ea typeface="BIZ UDゴシック" panose="020B0400000000000000" pitchFamily="49" charset="-128"/>
              </a:rPr>
              <a:t>年冬ダイヤ）」</a:t>
            </a:r>
            <a:endParaRPr kumimoji="0" lang="en-US" altLang="ja-JP" sz="1100" dirty="0">
              <a:solidFill>
                <a:prstClr val="black"/>
              </a:solidFill>
              <a:latin typeface="BIZ UDゴシック" panose="020B0400000000000000" pitchFamily="49" charset="-128"/>
              <a:ea typeface="BIZ UDゴシック" panose="020B0400000000000000" pitchFamily="49" charset="-128"/>
            </a:endParaRPr>
          </a:p>
          <a:p>
            <a:pPr defTabSz="457200"/>
            <a:r>
              <a:rPr kumimoji="0" lang="ja-JP" altLang="en-US" sz="1100" dirty="0">
                <a:solidFill>
                  <a:prstClr val="black"/>
                </a:solidFill>
                <a:latin typeface="BIZ UDゴシック" panose="020B0400000000000000" pitchFamily="49" charset="-128"/>
                <a:ea typeface="BIZ UDゴシック" panose="020B0400000000000000" pitchFamily="49" charset="-128"/>
              </a:rPr>
              <a:t>　　　出入国者数は、法務省「</a:t>
            </a:r>
            <a:r>
              <a:rPr kumimoji="0" lang="en-US" altLang="ja-JP" sz="1100" dirty="0">
                <a:solidFill>
                  <a:prstClr val="black"/>
                </a:solidFill>
                <a:latin typeface="BIZ UDゴシック" panose="020B0400000000000000" pitchFamily="49" charset="-128"/>
                <a:ea typeface="BIZ UDゴシック" panose="020B0400000000000000" pitchFamily="49" charset="-128"/>
              </a:rPr>
              <a:t>2025</a:t>
            </a:r>
            <a:r>
              <a:rPr kumimoji="0" lang="ja-JP" altLang="en-US" sz="1100" dirty="0">
                <a:solidFill>
                  <a:prstClr val="black"/>
                </a:solidFill>
                <a:latin typeface="BIZ UDゴシック" panose="020B0400000000000000" pitchFamily="49" charset="-128"/>
                <a:ea typeface="BIZ UDゴシック" panose="020B0400000000000000" pitchFamily="49" charset="-128"/>
              </a:rPr>
              <a:t>年出入国管理統計」</a:t>
            </a:r>
            <a:endParaRPr kumimoji="0" lang="en-US" altLang="ja-JP" sz="1100" dirty="0">
              <a:solidFill>
                <a:prstClr val="black"/>
              </a:solidFill>
              <a:latin typeface="BIZ UDゴシック" panose="020B0400000000000000" pitchFamily="49" charset="-128"/>
              <a:ea typeface="BIZ UDゴシック" panose="020B0400000000000000" pitchFamily="49" charset="-128"/>
            </a:endParaRPr>
          </a:p>
        </p:txBody>
      </p:sp>
      <p:cxnSp>
        <p:nvCxnSpPr>
          <p:cNvPr id="39" name="コネクタ: カギ線 38">
            <a:extLst>
              <a:ext uri="{FF2B5EF4-FFF2-40B4-BE49-F238E27FC236}">
                <a16:creationId xmlns:a16="http://schemas.microsoft.com/office/drawing/2014/main" id="{E4E78792-328F-73A8-CA24-D8ED3D9106BA}"/>
              </a:ext>
            </a:extLst>
          </p:cNvPr>
          <p:cNvCxnSpPr>
            <a:cxnSpLocks/>
          </p:cNvCxnSpPr>
          <p:nvPr/>
        </p:nvCxnSpPr>
        <p:spPr>
          <a:xfrm rot="10800000" flipV="1">
            <a:off x="6652846" y="2063397"/>
            <a:ext cx="1417092" cy="633710"/>
          </a:xfrm>
          <a:prstGeom prst="bentConnector3">
            <a:avLst>
              <a:gd name="adj1" fmla="val 92307"/>
            </a:avLst>
          </a:prstGeom>
          <a:noFill/>
          <a:ln w="28575" cap="flat" cmpd="sng" algn="ctr">
            <a:solidFill>
              <a:sysClr val="windowText" lastClr="000000"/>
            </a:solidFill>
            <a:prstDash val="solid"/>
            <a:miter lim="800000"/>
          </a:ln>
          <a:effectLst/>
        </p:spPr>
      </p:cxnSp>
      <p:cxnSp>
        <p:nvCxnSpPr>
          <p:cNvPr id="40" name="コネクタ: カギ線 39">
            <a:extLst>
              <a:ext uri="{FF2B5EF4-FFF2-40B4-BE49-F238E27FC236}">
                <a16:creationId xmlns:a16="http://schemas.microsoft.com/office/drawing/2014/main" id="{B24FF42B-FD78-8A55-B044-672A269C06AC}"/>
              </a:ext>
            </a:extLst>
          </p:cNvPr>
          <p:cNvCxnSpPr>
            <a:cxnSpLocks/>
          </p:cNvCxnSpPr>
          <p:nvPr/>
        </p:nvCxnSpPr>
        <p:spPr>
          <a:xfrm>
            <a:off x="3543508" y="3392499"/>
            <a:ext cx="1666277" cy="1488344"/>
          </a:xfrm>
          <a:prstGeom prst="bentConnector2">
            <a:avLst/>
          </a:prstGeom>
          <a:noFill/>
          <a:ln w="28575" cap="flat" cmpd="sng" algn="ctr">
            <a:solidFill>
              <a:sysClr val="windowText" lastClr="000000"/>
            </a:solidFill>
            <a:prstDash val="solid"/>
            <a:miter lim="800000"/>
          </a:ln>
          <a:effectLst/>
        </p:spPr>
      </p:cxnSp>
      <p:graphicFrame>
        <p:nvGraphicFramePr>
          <p:cNvPr id="41" name="表 40">
            <a:extLst>
              <a:ext uri="{FF2B5EF4-FFF2-40B4-BE49-F238E27FC236}">
                <a16:creationId xmlns:a16="http://schemas.microsoft.com/office/drawing/2014/main" id="{6C2CF850-6FD5-227C-D7AF-DA1EA86A97A1}"/>
              </a:ext>
            </a:extLst>
          </p:cNvPr>
          <p:cNvGraphicFramePr>
            <a:graphicFrameLocks noGrp="1"/>
          </p:cNvGraphicFramePr>
          <p:nvPr/>
        </p:nvGraphicFramePr>
        <p:xfrm>
          <a:off x="1199171" y="1872629"/>
          <a:ext cx="2418485" cy="1737360"/>
        </p:xfrm>
        <a:graphic>
          <a:graphicData uri="http://schemas.openxmlformats.org/drawingml/2006/table">
            <a:tbl>
              <a:tblPr firstRow="1" bandRow="1"/>
              <a:tblGrid>
                <a:gridCol w="966529">
                  <a:extLst>
                    <a:ext uri="{9D8B030D-6E8A-4147-A177-3AD203B41FA5}">
                      <a16:colId xmlns:a16="http://schemas.microsoft.com/office/drawing/2014/main" val="24205753"/>
                    </a:ext>
                  </a:extLst>
                </a:gridCol>
                <a:gridCol w="1451956">
                  <a:extLst>
                    <a:ext uri="{9D8B030D-6E8A-4147-A177-3AD203B41FA5}">
                      <a16:colId xmlns:a16="http://schemas.microsoft.com/office/drawing/2014/main" val="2895954536"/>
                    </a:ext>
                  </a:extLst>
                </a:gridCol>
              </a:tblGrid>
              <a:tr h="212929">
                <a:tc gridSpan="2">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300" dirty="0"/>
                        <a:t>関西国際空港</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solidFill>
                  </a:tcPr>
                </a:tc>
                <a:tc hMerge="1">
                  <a:txBody>
                    <a:bodyPr/>
                    <a:lstStyle/>
                    <a:p>
                      <a:endParaRPr kumimoji="1" lang="ja-JP" altLang="en-US" sz="1200" dirty="0"/>
                    </a:p>
                  </a:txBody>
                  <a:tcPr/>
                </a:tc>
                <a:extLst>
                  <a:ext uri="{0D108BD9-81ED-4DB2-BD59-A6C34878D82A}">
                    <a16:rowId xmlns:a16="http://schemas.microsoft.com/office/drawing/2014/main" val="3026447331"/>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300" dirty="0"/>
                        <a:t>便数／週</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300" dirty="0">
                          <a:solidFill>
                            <a:schemeClr val="tx1"/>
                          </a:solidFill>
                        </a:rPr>
                        <a:t>1,402.5</a:t>
                      </a:r>
                      <a:r>
                        <a:rPr lang="ja-JP" altLang="en-US" sz="1300" dirty="0">
                          <a:solidFill>
                            <a:schemeClr val="tx1"/>
                          </a:solidFill>
                        </a:rPr>
                        <a:t>便</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243921305"/>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300" dirty="0"/>
                        <a:t>国数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300" dirty="0">
                          <a:solidFill>
                            <a:schemeClr val="tx1"/>
                          </a:solidFill>
                        </a:rPr>
                        <a:t>20</a:t>
                      </a:r>
                      <a:r>
                        <a:rPr lang="ja-JP" altLang="en-US" sz="1300" dirty="0">
                          <a:solidFill>
                            <a:schemeClr val="tx1"/>
                          </a:solidFill>
                        </a:rPr>
                        <a:t>か国</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3580098"/>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300" dirty="0"/>
                        <a:t>都市数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300" dirty="0">
                          <a:solidFill>
                            <a:schemeClr val="tx1"/>
                          </a:solidFill>
                        </a:rPr>
                        <a:t>60</a:t>
                      </a:r>
                      <a:r>
                        <a:rPr lang="ja-JP" altLang="en-US" sz="1300" dirty="0">
                          <a:solidFill>
                            <a:schemeClr val="tx1"/>
                          </a:solidFill>
                        </a:rPr>
                        <a:t>都市</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83549108"/>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300" dirty="0"/>
                        <a:t>出国者数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300" dirty="0">
                          <a:solidFill>
                            <a:schemeClr val="tx1"/>
                          </a:solidFill>
                        </a:rPr>
                        <a:t>1,372</a:t>
                      </a:r>
                      <a:r>
                        <a:rPr lang="ja-JP" altLang="en-US" sz="1300" dirty="0">
                          <a:solidFill>
                            <a:schemeClr val="tx1"/>
                          </a:solidFill>
                        </a:rPr>
                        <a:t>万人</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807673836"/>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300" dirty="0"/>
                        <a:t>入国者数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300" dirty="0">
                          <a:solidFill>
                            <a:schemeClr val="tx1"/>
                          </a:solidFill>
                        </a:rPr>
                        <a:t>1,371</a:t>
                      </a:r>
                      <a:r>
                        <a:rPr lang="ja-JP" altLang="en-US" sz="1300" dirty="0">
                          <a:solidFill>
                            <a:schemeClr val="tx1"/>
                          </a:solidFill>
                        </a:rPr>
                        <a:t>万人</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55003490"/>
                  </a:ext>
                </a:extLst>
              </a:tr>
            </a:tbl>
          </a:graphicData>
        </a:graphic>
      </p:graphicFrame>
      <p:cxnSp>
        <p:nvCxnSpPr>
          <p:cNvPr id="42" name="コネクタ: カギ線 41">
            <a:extLst>
              <a:ext uri="{FF2B5EF4-FFF2-40B4-BE49-F238E27FC236}">
                <a16:creationId xmlns:a16="http://schemas.microsoft.com/office/drawing/2014/main" id="{D2F8FA53-C921-E2C4-3F1A-01DE511904CD}"/>
              </a:ext>
            </a:extLst>
          </p:cNvPr>
          <p:cNvCxnSpPr>
            <a:cxnSpLocks/>
          </p:cNvCxnSpPr>
          <p:nvPr/>
        </p:nvCxnSpPr>
        <p:spPr>
          <a:xfrm rot="16200000" flipH="1">
            <a:off x="3302667" y="4381072"/>
            <a:ext cx="1155688" cy="623550"/>
          </a:xfrm>
          <a:prstGeom prst="bentConnector3">
            <a:avLst>
              <a:gd name="adj1" fmla="val 1310"/>
            </a:avLst>
          </a:prstGeom>
          <a:noFill/>
          <a:ln w="28575" cap="flat" cmpd="sng" algn="ctr">
            <a:solidFill>
              <a:sysClr val="windowText" lastClr="000000"/>
            </a:solidFill>
            <a:prstDash val="solid"/>
            <a:miter lim="800000"/>
          </a:ln>
          <a:effectLst/>
        </p:spPr>
      </p:cxnSp>
      <p:graphicFrame>
        <p:nvGraphicFramePr>
          <p:cNvPr id="43" name="表 28">
            <a:extLst>
              <a:ext uri="{FF2B5EF4-FFF2-40B4-BE49-F238E27FC236}">
                <a16:creationId xmlns:a16="http://schemas.microsoft.com/office/drawing/2014/main" id="{0B594012-E213-4AB1-5966-FDC684D45A49}"/>
              </a:ext>
            </a:extLst>
          </p:cNvPr>
          <p:cNvGraphicFramePr>
            <a:graphicFrameLocks noGrp="1"/>
          </p:cNvGraphicFramePr>
          <p:nvPr/>
        </p:nvGraphicFramePr>
        <p:xfrm>
          <a:off x="1199171" y="4102430"/>
          <a:ext cx="2418485" cy="1508760"/>
        </p:xfrm>
        <a:graphic>
          <a:graphicData uri="http://schemas.openxmlformats.org/drawingml/2006/table">
            <a:tbl>
              <a:tblPr firstRow="1" bandRow="1"/>
              <a:tblGrid>
                <a:gridCol w="966529">
                  <a:extLst>
                    <a:ext uri="{9D8B030D-6E8A-4147-A177-3AD203B41FA5}">
                      <a16:colId xmlns:a16="http://schemas.microsoft.com/office/drawing/2014/main" val="2605461714"/>
                    </a:ext>
                  </a:extLst>
                </a:gridCol>
                <a:gridCol w="1451956">
                  <a:extLst>
                    <a:ext uri="{9D8B030D-6E8A-4147-A177-3AD203B41FA5}">
                      <a16:colId xmlns:a16="http://schemas.microsoft.com/office/drawing/2014/main" val="3458335599"/>
                    </a:ext>
                  </a:extLst>
                </a:gridCol>
              </a:tblGrid>
              <a:tr h="212929">
                <a:tc gridSpan="2">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50" dirty="0">
                          <a:solidFill>
                            <a:schemeClr val="tx1"/>
                          </a:solidFill>
                        </a:rPr>
                        <a:t>福岡空港</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hMerge="1">
                  <a:txBody>
                    <a:bodyPr/>
                    <a:lstStyle/>
                    <a:p>
                      <a:endParaRPr kumimoji="1" lang="ja-JP" altLang="en-US" sz="1200" dirty="0"/>
                    </a:p>
                  </a:txBody>
                  <a:tcPr/>
                </a:tc>
                <a:extLst>
                  <a:ext uri="{0D108BD9-81ED-4DB2-BD59-A6C34878D82A}">
                    <a16:rowId xmlns:a16="http://schemas.microsoft.com/office/drawing/2014/main" val="3233035285"/>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50" dirty="0"/>
                        <a:t>便数／週</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en-US" altLang="ja-JP" sz="1050" dirty="0">
                          <a:solidFill>
                            <a:schemeClr val="tx1"/>
                          </a:solidFill>
                        </a:rPr>
                        <a:t>444</a:t>
                      </a:r>
                      <a:r>
                        <a:rPr kumimoji="1" lang="ja-JP" altLang="en-US" sz="1050" dirty="0">
                          <a:solidFill>
                            <a:schemeClr val="tx1"/>
                          </a:solidFill>
                        </a:rPr>
                        <a:t>便</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99921847"/>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50" dirty="0"/>
                        <a:t>国数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en-US" altLang="ja-JP" sz="1050" dirty="0">
                          <a:solidFill>
                            <a:schemeClr val="tx1"/>
                          </a:solidFill>
                        </a:rPr>
                        <a:t>9</a:t>
                      </a:r>
                      <a:r>
                        <a:rPr kumimoji="1" lang="ja-JP" altLang="en-US" sz="1050" dirty="0">
                          <a:solidFill>
                            <a:schemeClr val="tx1"/>
                          </a:solidFill>
                        </a:rPr>
                        <a:t>か国</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48470534"/>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50" dirty="0"/>
                        <a:t>都市数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en-US" altLang="ja-JP" sz="1050" dirty="0">
                          <a:solidFill>
                            <a:schemeClr val="tx1"/>
                          </a:solidFill>
                        </a:rPr>
                        <a:t>14</a:t>
                      </a:r>
                      <a:r>
                        <a:rPr kumimoji="1" lang="ja-JP" altLang="en-US" sz="1050" dirty="0">
                          <a:solidFill>
                            <a:schemeClr val="tx1"/>
                          </a:solidFill>
                        </a:rPr>
                        <a:t>都市</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211406454"/>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50" dirty="0"/>
                        <a:t>出国者数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en-US" altLang="ja-JP" sz="1050" dirty="0">
                          <a:solidFill>
                            <a:schemeClr val="tx1"/>
                          </a:solidFill>
                        </a:rPr>
                        <a:t>455</a:t>
                      </a:r>
                      <a:r>
                        <a:rPr kumimoji="1" lang="ja-JP" altLang="en-US" sz="1050" dirty="0">
                          <a:solidFill>
                            <a:schemeClr val="tx1"/>
                          </a:solidFill>
                        </a:rPr>
                        <a:t>万人</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040232045"/>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50" dirty="0"/>
                        <a:t>入国者数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en-US" altLang="ja-JP" sz="1050" dirty="0">
                          <a:solidFill>
                            <a:schemeClr val="tx1"/>
                          </a:solidFill>
                        </a:rPr>
                        <a:t>459</a:t>
                      </a:r>
                      <a:r>
                        <a:rPr kumimoji="1" lang="ja-JP" altLang="en-US" sz="1050" dirty="0">
                          <a:solidFill>
                            <a:schemeClr val="tx1"/>
                          </a:solidFill>
                        </a:rPr>
                        <a:t>万人</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609494992"/>
                  </a:ext>
                </a:extLst>
              </a:tr>
            </a:tbl>
          </a:graphicData>
        </a:graphic>
      </p:graphicFrame>
      <p:graphicFrame>
        <p:nvGraphicFramePr>
          <p:cNvPr id="44" name="表 43">
            <a:extLst>
              <a:ext uri="{FF2B5EF4-FFF2-40B4-BE49-F238E27FC236}">
                <a16:creationId xmlns:a16="http://schemas.microsoft.com/office/drawing/2014/main" id="{7006C3FA-3D45-CBE8-D957-08784F01DD41}"/>
              </a:ext>
            </a:extLst>
          </p:cNvPr>
          <p:cNvGraphicFramePr>
            <a:graphicFrameLocks noGrp="1"/>
          </p:cNvGraphicFramePr>
          <p:nvPr/>
        </p:nvGraphicFramePr>
        <p:xfrm>
          <a:off x="4027410" y="1752444"/>
          <a:ext cx="1800000" cy="1412288"/>
        </p:xfrm>
        <a:graphic>
          <a:graphicData uri="http://schemas.openxmlformats.org/drawingml/2006/table">
            <a:tbl>
              <a:tblPr firstRow="1" bandRow="1"/>
              <a:tblGrid>
                <a:gridCol w="719357">
                  <a:extLst>
                    <a:ext uri="{9D8B030D-6E8A-4147-A177-3AD203B41FA5}">
                      <a16:colId xmlns:a16="http://schemas.microsoft.com/office/drawing/2014/main" val="24205753"/>
                    </a:ext>
                  </a:extLst>
                </a:gridCol>
                <a:gridCol w="1080643">
                  <a:extLst>
                    <a:ext uri="{9D8B030D-6E8A-4147-A177-3AD203B41FA5}">
                      <a16:colId xmlns:a16="http://schemas.microsoft.com/office/drawing/2014/main" val="2895954536"/>
                    </a:ext>
                  </a:extLst>
                </a:gridCol>
              </a:tblGrid>
              <a:tr h="237335">
                <a:tc gridSpan="2">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00" dirty="0">
                          <a:solidFill>
                            <a:schemeClr val="tx1"/>
                          </a:solidFill>
                        </a:rPr>
                        <a:t>中部国際空港</a:t>
                      </a:r>
                    </a:p>
                  </a:txBody>
                  <a:tcPr marL="89647" marR="89647" marT="44824" marB="4482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hMerge="1">
                  <a:txBody>
                    <a:bodyPr/>
                    <a:lstStyle/>
                    <a:p>
                      <a:endParaRPr kumimoji="1" lang="ja-JP" altLang="en-US" sz="1200" dirty="0"/>
                    </a:p>
                  </a:txBody>
                  <a:tcPr/>
                </a:tc>
                <a:extLst>
                  <a:ext uri="{0D108BD9-81ED-4DB2-BD59-A6C34878D82A}">
                    <a16:rowId xmlns:a16="http://schemas.microsoft.com/office/drawing/2014/main" val="3026447331"/>
                  </a:ext>
                </a:extLst>
              </a:tr>
              <a:tr h="23105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00" dirty="0">
                          <a:solidFill>
                            <a:schemeClr val="tx1"/>
                          </a:solidFill>
                        </a:rPr>
                        <a:t>便数／週</a:t>
                      </a:r>
                    </a:p>
                  </a:txBody>
                  <a:tcPr marL="81642" marR="81642" marT="40824" marB="4082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000" dirty="0">
                          <a:solidFill>
                            <a:schemeClr val="tx1"/>
                          </a:solidFill>
                        </a:rPr>
                        <a:t>291</a:t>
                      </a:r>
                      <a:r>
                        <a:rPr lang="ja-JP" altLang="en-US" sz="1000" dirty="0">
                          <a:solidFill>
                            <a:schemeClr val="tx1"/>
                          </a:solidFill>
                        </a:rPr>
                        <a:t>便</a:t>
                      </a:r>
                    </a:p>
                  </a:txBody>
                  <a:tcPr marL="81642" marR="81642" marT="40824" marB="4082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243921305"/>
                  </a:ext>
                </a:extLst>
              </a:tr>
              <a:tr h="23105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00" dirty="0">
                          <a:solidFill>
                            <a:schemeClr val="tx1"/>
                          </a:solidFill>
                        </a:rPr>
                        <a:t>国数</a:t>
                      </a:r>
                    </a:p>
                  </a:txBody>
                  <a:tcPr marL="81642" marR="81642" marT="40824" marB="4082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000" dirty="0">
                          <a:solidFill>
                            <a:schemeClr val="tx1"/>
                          </a:solidFill>
                        </a:rPr>
                        <a:t>9</a:t>
                      </a:r>
                      <a:r>
                        <a:rPr lang="ja-JP" altLang="en-US" sz="1000" dirty="0">
                          <a:solidFill>
                            <a:schemeClr val="tx1"/>
                          </a:solidFill>
                        </a:rPr>
                        <a:t>か国</a:t>
                      </a:r>
                    </a:p>
                  </a:txBody>
                  <a:tcPr marL="81642" marR="81642" marT="40824" marB="4082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3580098"/>
                  </a:ext>
                </a:extLst>
              </a:tr>
              <a:tr h="23105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00" dirty="0">
                          <a:solidFill>
                            <a:schemeClr val="tx1"/>
                          </a:solidFill>
                        </a:rPr>
                        <a:t>都市数</a:t>
                      </a:r>
                    </a:p>
                  </a:txBody>
                  <a:tcPr marL="81642" marR="81642" marT="40824" marB="4082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000" dirty="0">
                          <a:solidFill>
                            <a:schemeClr val="tx1"/>
                          </a:solidFill>
                        </a:rPr>
                        <a:t>21</a:t>
                      </a:r>
                      <a:r>
                        <a:rPr lang="ja-JP" altLang="en-US" sz="1000" dirty="0">
                          <a:solidFill>
                            <a:schemeClr val="tx1"/>
                          </a:solidFill>
                        </a:rPr>
                        <a:t>都市</a:t>
                      </a:r>
                    </a:p>
                  </a:txBody>
                  <a:tcPr marL="81642" marR="81642" marT="40824" marB="4082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83549108"/>
                  </a:ext>
                </a:extLst>
              </a:tr>
              <a:tr h="23105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00" dirty="0">
                          <a:solidFill>
                            <a:schemeClr val="tx1"/>
                          </a:solidFill>
                        </a:rPr>
                        <a:t>出国者数</a:t>
                      </a:r>
                    </a:p>
                  </a:txBody>
                  <a:tcPr marL="81642" marR="81642" marT="40824" marB="4082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000" dirty="0">
                          <a:solidFill>
                            <a:schemeClr val="tx1"/>
                          </a:solidFill>
                        </a:rPr>
                        <a:t>265</a:t>
                      </a:r>
                      <a:r>
                        <a:rPr lang="ja-JP" altLang="en-US" sz="1000" dirty="0">
                          <a:solidFill>
                            <a:schemeClr val="tx1"/>
                          </a:solidFill>
                        </a:rPr>
                        <a:t>万人</a:t>
                      </a:r>
                    </a:p>
                  </a:txBody>
                  <a:tcPr marL="81642" marR="81642" marT="40824" marB="4082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807673836"/>
                  </a:ext>
                </a:extLst>
              </a:tr>
              <a:tr h="23105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00" dirty="0">
                          <a:solidFill>
                            <a:schemeClr val="tx1"/>
                          </a:solidFill>
                        </a:rPr>
                        <a:t>入国者数</a:t>
                      </a:r>
                    </a:p>
                  </a:txBody>
                  <a:tcPr marL="81642" marR="81642" marT="40824" marB="4082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000" dirty="0">
                          <a:solidFill>
                            <a:schemeClr val="tx1"/>
                          </a:solidFill>
                        </a:rPr>
                        <a:t>276</a:t>
                      </a:r>
                      <a:r>
                        <a:rPr lang="ja-JP" altLang="en-US" sz="1000" dirty="0">
                          <a:solidFill>
                            <a:schemeClr val="tx1"/>
                          </a:solidFill>
                        </a:rPr>
                        <a:t>万人</a:t>
                      </a:r>
                      <a:endParaRPr lang="en-US" altLang="ja-JP" sz="1000" dirty="0">
                        <a:solidFill>
                          <a:schemeClr val="tx1"/>
                        </a:solidFill>
                      </a:endParaRPr>
                    </a:p>
                  </a:txBody>
                  <a:tcPr marL="81642" marR="81642" marT="40824" marB="4082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55003490"/>
                  </a:ext>
                </a:extLst>
              </a:tr>
            </a:tbl>
          </a:graphicData>
        </a:graphic>
      </p:graphicFrame>
      <p:cxnSp>
        <p:nvCxnSpPr>
          <p:cNvPr id="45" name="直線コネクタ 44">
            <a:extLst>
              <a:ext uri="{FF2B5EF4-FFF2-40B4-BE49-F238E27FC236}">
                <a16:creationId xmlns:a16="http://schemas.microsoft.com/office/drawing/2014/main" id="{9F2D96A4-E83B-F1C0-FB66-C3A9B8BD58A2}"/>
              </a:ext>
            </a:extLst>
          </p:cNvPr>
          <p:cNvCxnSpPr/>
          <p:nvPr/>
        </p:nvCxnSpPr>
        <p:spPr>
          <a:xfrm>
            <a:off x="6180383" y="4871574"/>
            <a:ext cx="0" cy="580404"/>
          </a:xfrm>
          <a:prstGeom prst="line">
            <a:avLst/>
          </a:prstGeom>
          <a:noFill/>
          <a:ln w="28575" cap="flat" cmpd="sng" algn="ctr">
            <a:solidFill>
              <a:sysClr val="windowText" lastClr="000000"/>
            </a:solidFill>
            <a:prstDash val="solid"/>
            <a:miter lim="800000"/>
          </a:ln>
          <a:effectLst/>
        </p:spPr>
      </p:cxnSp>
      <p:grpSp>
        <p:nvGrpSpPr>
          <p:cNvPr id="46" name="グループ化 45">
            <a:extLst>
              <a:ext uri="{FF2B5EF4-FFF2-40B4-BE49-F238E27FC236}">
                <a16:creationId xmlns:a16="http://schemas.microsoft.com/office/drawing/2014/main" id="{96A71C66-8E2B-A8D0-84B3-8B7EA48DFD1C}"/>
              </a:ext>
            </a:extLst>
          </p:cNvPr>
          <p:cNvGrpSpPr/>
          <p:nvPr/>
        </p:nvGrpSpPr>
        <p:grpSpPr>
          <a:xfrm>
            <a:off x="6684499" y="3974931"/>
            <a:ext cx="1428111" cy="752283"/>
            <a:chOff x="5465298" y="2692989"/>
            <a:chExt cx="1428111" cy="2034226"/>
          </a:xfrm>
        </p:grpSpPr>
        <p:cxnSp>
          <p:nvCxnSpPr>
            <p:cNvPr id="47" name="直線コネクタ 46">
              <a:extLst>
                <a:ext uri="{FF2B5EF4-FFF2-40B4-BE49-F238E27FC236}">
                  <a16:creationId xmlns:a16="http://schemas.microsoft.com/office/drawing/2014/main" id="{50D0688A-0616-37AA-42BB-44A256718B38}"/>
                </a:ext>
              </a:extLst>
            </p:cNvPr>
            <p:cNvCxnSpPr/>
            <p:nvPr/>
          </p:nvCxnSpPr>
          <p:spPr>
            <a:xfrm>
              <a:off x="6137409" y="2692989"/>
              <a:ext cx="756000" cy="7750"/>
            </a:xfrm>
            <a:prstGeom prst="line">
              <a:avLst/>
            </a:prstGeom>
            <a:noFill/>
            <a:ln w="28575" cap="flat" cmpd="sng" algn="ctr">
              <a:solidFill>
                <a:sysClr val="windowText" lastClr="000000"/>
              </a:solidFill>
              <a:prstDash val="solid"/>
              <a:miter lim="800000"/>
            </a:ln>
            <a:effectLst/>
          </p:spPr>
        </p:cxnSp>
        <p:cxnSp>
          <p:nvCxnSpPr>
            <p:cNvPr id="48" name="直線コネクタ 47">
              <a:extLst>
                <a:ext uri="{FF2B5EF4-FFF2-40B4-BE49-F238E27FC236}">
                  <a16:creationId xmlns:a16="http://schemas.microsoft.com/office/drawing/2014/main" id="{C27D4DAD-E131-CAD6-770E-537522D5698C}"/>
                </a:ext>
              </a:extLst>
            </p:cNvPr>
            <p:cNvCxnSpPr>
              <a:cxnSpLocks/>
            </p:cNvCxnSpPr>
            <p:nvPr/>
          </p:nvCxnSpPr>
          <p:spPr>
            <a:xfrm>
              <a:off x="5465298" y="4708037"/>
              <a:ext cx="682284" cy="7751"/>
            </a:xfrm>
            <a:prstGeom prst="line">
              <a:avLst/>
            </a:prstGeom>
            <a:noFill/>
            <a:ln w="28575" cap="flat" cmpd="sng" algn="ctr">
              <a:solidFill>
                <a:sysClr val="windowText" lastClr="000000"/>
              </a:solidFill>
              <a:prstDash val="solid"/>
              <a:miter lim="800000"/>
            </a:ln>
            <a:effectLst/>
          </p:spPr>
        </p:cxnSp>
        <p:cxnSp>
          <p:nvCxnSpPr>
            <p:cNvPr id="49" name="直線コネクタ 48">
              <a:extLst>
                <a:ext uri="{FF2B5EF4-FFF2-40B4-BE49-F238E27FC236}">
                  <a16:creationId xmlns:a16="http://schemas.microsoft.com/office/drawing/2014/main" id="{AAC4EC68-8489-DC90-0E4D-9A88FBA152B5}"/>
                </a:ext>
              </a:extLst>
            </p:cNvPr>
            <p:cNvCxnSpPr>
              <a:cxnSpLocks/>
            </p:cNvCxnSpPr>
            <p:nvPr/>
          </p:nvCxnSpPr>
          <p:spPr>
            <a:xfrm flipH="1">
              <a:off x="6145080" y="2695589"/>
              <a:ext cx="0" cy="2031626"/>
            </a:xfrm>
            <a:prstGeom prst="line">
              <a:avLst/>
            </a:prstGeom>
            <a:noFill/>
            <a:ln w="28575" cap="flat" cmpd="sng" algn="ctr">
              <a:solidFill>
                <a:sysClr val="windowText" lastClr="000000"/>
              </a:solidFill>
              <a:prstDash val="solid"/>
              <a:miter lim="800000"/>
            </a:ln>
            <a:effectLst/>
          </p:spPr>
        </p:cxnSp>
      </p:grpSp>
      <p:graphicFrame>
        <p:nvGraphicFramePr>
          <p:cNvPr id="50" name="表 49">
            <a:extLst>
              <a:ext uri="{FF2B5EF4-FFF2-40B4-BE49-F238E27FC236}">
                <a16:creationId xmlns:a16="http://schemas.microsoft.com/office/drawing/2014/main" id="{EBF6DE9D-7B1E-85F3-7AF8-C06808C11FD4}"/>
              </a:ext>
            </a:extLst>
          </p:cNvPr>
          <p:cNvGraphicFramePr>
            <a:graphicFrameLocks noGrp="1"/>
          </p:cNvGraphicFramePr>
          <p:nvPr/>
        </p:nvGraphicFramePr>
        <p:xfrm>
          <a:off x="8114857" y="3364643"/>
          <a:ext cx="2535584" cy="1645920"/>
        </p:xfrm>
        <a:graphic>
          <a:graphicData uri="http://schemas.openxmlformats.org/drawingml/2006/table">
            <a:tbl>
              <a:tblPr firstRow="1" bandRow="1"/>
              <a:tblGrid>
                <a:gridCol w="1013327">
                  <a:extLst>
                    <a:ext uri="{9D8B030D-6E8A-4147-A177-3AD203B41FA5}">
                      <a16:colId xmlns:a16="http://schemas.microsoft.com/office/drawing/2014/main" val="24205753"/>
                    </a:ext>
                  </a:extLst>
                </a:gridCol>
                <a:gridCol w="1522257">
                  <a:extLst>
                    <a:ext uri="{9D8B030D-6E8A-4147-A177-3AD203B41FA5}">
                      <a16:colId xmlns:a16="http://schemas.microsoft.com/office/drawing/2014/main" val="2895954536"/>
                    </a:ext>
                  </a:extLst>
                </a:gridCol>
              </a:tblGrid>
              <a:tr h="122810">
                <a:tc gridSpan="2">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200" dirty="0">
                          <a:solidFill>
                            <a:schemeClr val="tx1"/>
                          </a:solidFill>
                        </a:rPr>
                        <a:t>成田国際空港</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hMerge="1">
                  <a:txBody>
                    <a:bodyPr/>
                    <a:lstStyle/>
                    <a:p>
                      <a:endParaRPr kumimoji="1" lang="ja-JP" altLang="en-US" sz="1200" dirty="0"/>
                    </a:p>
                  </a:txBody>
                  <a:tcPr/>
                </a:tc>
                <a:extLst>
                  <a:ext uri="{0D108BD9-81ED-4DB2-BD59-A6C34878D82A}">
                    <a16:rowId xmlns:a16="http://schemas.microsoft.com/office/drawing/2014/main" val="3026447331"/>
                  </a:ext>
                </a:extLst>
              </a:tr>
              <a:tr h="16374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200" dirty="0"/>
                        <a:t>便数／週</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200" dirty="0">
                          <a:solidFill>
                            <a:schemeClr val="tx1"/>
                          </a:solidFill>
                        </a:rPr>
                        <a:t>1,552.5</a:t>
                      </a:r>
                      <a:r>
                        <a:rPr lang="ja-JP" altLang="en-US" sz="1200" dirty="0">
                          <a:solidFill>
                            <a:schemeClr val="tx1"/>
                          </a:solidFill>
                        </a:rPr>
                        <a:t>便</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243921305"/>
                  </a:ext>
                </a:extLst>
              </a:tr>
              <a:tr h="16374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200" dirty="0"/>
                        <a:t>国数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200" dirty="0">
                          <a:solidFill>
                            <a:schemeClr val="tx1"/>
                          </a:solidFill>
                        </a:rPr>
                        <a:t>37</a:t>
                      </a:r>
                      <a:r>
                        <a:rPr lang="ja-JP" altLang="en-US" sz="1200" dirty="0">
                          <a:solidFill>
                            <a:schemeClr val="tx1"/>
                          </a:solidFill>
                        </a:rPr>
                        <a:t>か国</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3580098"/>
                  </a:ext>
                </a:extLst>
              </a:tr>
              <a:tr h="16374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200" dirty="0"/>
                        <a:t>都市数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200" dirty="0">
                          <a:solidFill>
                            <a:schemeClr val="tx1"/>
                          </a:solidFill>
                        </a:rPr>
                        <a:t>90</a:t>
                      </a:r>
                      <a:r>
                        <a:rPr lang="ja-JP" altLang="en-US" sz="1200" dirty="0">
                          <a:solidFill>
                            <a:schemeClr val="tx1"/>
                          </a:solidFill>
                        </a:rPr>
                        <a:t>都市</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83549108"/>
                  </a:ext>
                </a:extLst>
              </a:tr>
              <a:tr h="16374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200" dirty="0"/>
                        <a:t>出国者数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200" dirty="0">
                          <a:solidFill>
                            <a:schemeClr val="tx1"/>
                          </a:solidFill>
                        </a:rPr>
                        <a:t>1,638</a:t>
                      </a:r>
                      <a:r>
                        <a:rPr lang="ja-JP" altLang="en-US" sz="1200" dirty="0">
                          <a:solidFill>
                            <a:schemeClr val="tx1"/>
                          </a:solidFill>
                        </a:rPr>
                        <a:t>万人</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807673836"/>
                  </a:ext>
                </a:extLst>
              </a:tr>
              <a:tr h="16374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200" dirty="0"/>
                        <a:t>入国者数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200" dirty="0">
                          <a:solidFill>
                            <a:schemeClr val="tx1"/>
                          </a:solidFill>
                        </a:rPr>
                        <a:t>1,651</a:t>
                      </a:r>
                      <a:r>
                        <a:rPr lang="ja-JP" altLang="en-US" sz="1200" dirty="0">
                          <a:solidFill>
                            <a:schemeClr val="tx1"/>
                          </a:solidFill>
                        </a:rPr>
                        <a:t>万人</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55003490"/>
                  </a:ext>
                </a:extLst>
              </a:tr>
            </a:tbl>
          </a:graphicData>
        </a:graphic>
      </p:graphicFrame>
      <p:graphicFrame>
        <p:nvGraphicFramePr>
          <p:cNvPr id="51" name="表 50">
            <a:extLst>
              <a:ext uri="{FF2B5EF4-FFF2-40B4-BE49-F238E27FC236}">
                <a16:creationId xmlns:a16="http://schemas.microsoft.com/office/drawing/2014/main" id="{A2CBFA80-A326-F280-F505-1FE571869819}"/>
              </a:ext>
            </a:extLst>
          </p:cNvPr>
          <p:cNvGraphicFramePr>
            <a:graphicFrameLocks noGrp="1"/>
          </p:cNvGraphicFramePr>
          <p:nvPr/>
        </p:nvGraphicFramePr>
        <p:xfrm>
          <a:off x="8102447" y="1746014"/>
          <a:ext cx="2340963" cy="1404092"/>
        </p:xfrm>
        <a:graphic>
          <a:graphicData uri="http://schemas.openxmlformats.org/drawingml/2006/table">
            <a:tbl>
              <a:tblPr firstRow="1" bandRow="1"/>
              <a:tblGrid>
                <a:gridCol w="935549">
                  <a:extLst>
                    <a:ext uri="{9D8B030D-6E8A-4147-A177-3AD203B41FA5}">
                      <a16:colId xmlns:a16="http://schemas.microsoft.com/office/drawing/2014/main" val="24205753"/>
                    </a:ext>
                  </a:extLst>
                </a:gridCol>
                <a:gridCol w="1405414">
                  <a:extLst>
                    <a:ext uri="{9D8B030D-6E8A-4147-A177-3AD203B41FA5}">
                      <a16:colId xmlns:a16="http://schemas.microsoft.com/office/drawing/2014/main" val="2895954536"/>
                    </a:ext>
                  </a:extLst>
                </a:gridCol>
              </a:tblGrid>
              <a:tr h="237207">
                <a:tc gridSpan="2">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00" dirty="0">
                          <a:solidFill>
                            <a:schemeClr val="tx1"/>
                          </a:solidFill>
                        </a:rPr>
                        <a:t>新千歳空港</a:t>
                      </a:r>
                    </a:p>
                  </a:txBody>
                  <a:tcPr marL="89611" marR="89611" marT="44806" marB="44806"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hMerge="1">
                  <a:txBody>
                    <a:bodyPr/>
                    <a:lstStyle/>
                    <a:p>
                      <a:endParaRPr kumimoji="1" lang="ja-JP" altLang="en-US" sz="1200" dirty="0"/>
                    </a:p>
                  </a:txBody>
                  <a:tcPr/>
                </a:tc>
                <a:extLst>
                  <a:ext uri="{0D108BD9-81ED-4DB2-BD59-A6C34878D82A}">
                    <a16:rowId xmlns:a16="http://schemas.microsoft.com/office/drawing/2014/main" val="3026447331"/>
                  </a:ext>
                </a:extLst>
              </a:tr>
              <a:tr h="22936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00" dirty="0"/>
                        <a:t>便数／週</a:t>
                      </a:r>
                    </a:p>
                  </a:txBody>
                  <a:tcPr marL="80009" marR="80009" marT="40008" marB="400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000" dirty="0">
                          <a:solidFill>
                            <a:schemeClr val="tx1"/>
                          </a:solidFill>
                        </a:rPr>
                        <a:t>188</a:t>
                      </a:r>
                      <a:r>
                        <a:rPr lang="ja-JP" altLang="en-US" sz="1000" dirty="0">
                          <a:solidFill>
                            <a:schemeClr val="tx1"/>
                          </a:solidFill>
                        </a:rPr>
                        <a:t>便</a:t>
                      </a:r>
                    </a:p>
                  </a:txBody>
                  <a:tcPr marL="80009" marR="80009" marT="40008" marB="400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243921305"/>
                  </a:ext>
                </a:extLst>
              </a:tr>
              <a:tr h="22936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00" dirty="0"/>
                        <a:t>国数</a:t>
                      </a:r>
                    </a:p>
                  </a:txBody>
                  <a:tcPr marL="80009" marR="80009" marT="40008" marB="400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000" dirty="0">
                          <a:solidFill>
                            <a:schemeClr val="tx1"/>
                          </a:solidFill>
                        </a:rPr>
                        <a:t>7</a:t>
                      </a:r>
                      <a:r>
                        <a:rPr lang="ja-JP" altLang="en-US" sz="1000" dirty="0">
                          <a:solidFill>
                            <a:schemeClr val="tx1"/>
                          </a:solidFill>
                        </a:rPr>
                        <a:t>か国</a:t>
                      </a:r>
                    </a:p>
                  </a:txBody>
                  <a:tcPr marL="80009" marR="80009" marT="40008" marB="400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73580098"/>
                  </a:ext>
                </a:extLst>
              </a:tr>
              <a:tr h="22936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00" dirty="0"/>
                        <a:t>都市数</a:t>
                      </a:r>
                    </a:p>
                  </a:txBody>
                  <a:tcPr marL="80009" marR="80009" marT="40008" marB="400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000" dirty="0">
                          <a:solidFill>
                            <a:schemeClr val="tx1"/>
                          </a:solidFill>
                        </a:rPr>
                        <a:t>12</a:t>
                      </a:r>
                      <a:r>
                        <a:rPr lang="ja-JP" altLang="en-US" sz="1000" dirty="0">
                          <a:solidFill>
                            <a:schemeClr val="tx1"/>
                          </a:solidFill>
                        </a:rPr>
                        <a:t>都市</a:t>
                      </a:r>
                    </a:p>
                  </a:txBody>
                  <a:tcPr marL="80009" marR="80009" marT="40008" marB="400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3083549108"/>
                  </a:ext>
                </a:extLst>
              </a:tr>
              <a:tr h="22936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00" dirty="0"/>
                        <a:t>出国者数</a:t>
                      </a:r>
                    </a:p>
                  </a:txBody>
                  <a:tcPr marL="80009" marR="80009" marT="40008" marB="400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000" dirty="0">
                          <a:solidFill>
                            <a:schemeClr val="tx1"/>
                          </a:solidFill>
                        </a:rPr>
                        <a:t>217</a:t>
                      </a:r>
                      <a:r>
                        <a:rPr lang="ja-JP" altLang="en-US" sz="1000" dirty="0">
                          <a:solidFill>
                            <a:schemeClr val="tx1"/>
                          </a:solidFill>
                        </a:rPr>
                        <a:t>万人</a:t>
                      </a:r>
                    </a:p>
                  </a:txBody>
                  <a:tcPr marL="80009" marR="80009" marT="40008" marB="400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3807673836"/>
                  </a:ext>
                </a:extLst>
              </a:tr>
              <a:tr h="22936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000" dirty="0"/>
                        <a:t>入国者数</a:t>
                      </a:r>
                    </a:p>
                  </a:txBody>
                  <a:tcPr marL="80009" marR="80009" marT="40008" marB="400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000" dirty="0">
                          <a:solidFill>
                            <a:schemeClr val="tx1"/>
                          </a:solidFill>
                        </a:rPr>
                        <a:t>219</a:t>
                      </a:r>
                      <a:r>
                        <a:rPr lang="ja-JP" altLang="en-US" sz="1000" dirty="0">
                          <a:solidFill>
                            <a:schemeClr val="tx1"/>
                          </a:solidFill>
                        </a:rPr>
                        <a:t>万人</a:t>
                      </a:r>
                    </a:p>
                  </a:txBody>
                  <a:tcPr marL="80009" marR="80009" marT="40008" marB="400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355003490"/>
                  </a:ext>
                </a:extLst>
              </a:tr>
            </a:tbl>
          </a:graphicData>
        </a:graphic>
      </p:graphicFrame>
      <p:cxnSp>
        <p:nvCxnSpPr>
          <p:cNvPr id="52" name="直線コネクタ 51">
            <a:extLst>
              <a:ext uri="{FF2B5EF4-FFF2-40B4-BE49-F238E27FC236}">
                <a16:creationId xmlns:a16="http://schemas.microsoft.com/office/drawing/2014/main" id="{74ABCF75-155E-B904-CB84-20FE7A931367}"/>
              </a:ext>
            </a:extLst>
          </p:cNvPr>
          <p:cNvCxnSpPr>
            <a:cxnSpLocks/>
          </p:cNvCxnSpPr>
          <p:nvPr/>
        </p:nvCxnSpPr>
        <p:spPr>
          <a:xfrm>
            <a:off x="5611048" y="3145506"/>
            <a:ext cx="2395" cy="1620000"/>
          </a:xfrm>
          <a:prstGeom prst="line">
            <a:avLst/>
          </a:prstGeom>
          <a:noFill/>
          <a:ln w="28575" cap="flat" cmpd="sng" algn="ctr">
            <a:solidFill>
              <a:sysClr val="windowText" lastClr="000000"/>
            </a:solidFill>
            <a:prstDash val="solid"/>
            <a:miter lim="800000"/>
          </a:ln>
          <a:effectLst/>
        </p:spPr>
      </p:cxnSp>
      <p:graphicFrame>
        <p:nvGraphicFramePr>
          <p:cNvPr id="53" name="表 52">
            <a:extLst>
              <a:ext uri="{FF2B5EF4-FFF2-40B4-BE49-F238E27FC236}">
                <a16:creationId xmlns:a16="http://schemas.microsoft.com/office/drawing/2014/main" id="{5E63C6C6-ADD8-BC0F-AF1B-24CECC613074}"/>
              </a:ext>
            </a:extLst>
          </p:cNvPr>
          <p:cNvGraphicFramePr>
            <a:graphicFrameLocks noGrp="1"/>
          </p:cNvGraphicFramePr>
          <p:nvPr/>
        </p:nvGraphicFramePr>
        <p:xfrm>
          <a:off x="5889127" y="5112982"/>
          <a:ext cx="2016000" cy="1645920"/>
        </p:xfrm>
        <a:graphic>
          <a:graphicData uri="http://schemas.openxmlformats.org/drawingml/2006/table">
            <a:tbl>
              <a:tblPr firstRow="1" bandRow="1"/>
              <a:tblGrid>
                <a:gridCol w="805679">
                  <a:extLst>
                    <a:ext uri="{9D8B030D-6E8A-4147-A177-3AD203B41FA5}">
                      <a16:colId xmlns:a16="http://schemas.microsoft.com/office/drawing/2014/main" val="24205753"/>
                    </a:ext>
                  </a:extLst>
                </a:gridCol>
                <a:gridCol w="1210321">
                  <a:extLst>
                    <a:ext uri="{9D8B030D-6E8A-4147-A177-3AD203B41FA5}">
                      <a16:colId xmlns:a16="http://schemas.microsoft.com/office/drawing/2014/main" val="2895954536"/>
                    </a:ext>
                  </a:extLst>
                </a:gridCol>
              </a:tblGrid>
              <a:tr h="212929">
                <a:tc gridSpan="2">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200" dirty="0"/>
                        <a:t>羽田空港</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hMerge="1">
                  <a:txBody>
                    <a:bodyPr/>
                    <a:lstStyle/>
                    <a:p>
                      <a:endParaRPr kumimoji="1" lang="ja-JP" altLang="en-US" sz="1200" dirty="0"/>
                    </a:p>
                  </a:txBody>
                  <a:tcPr/>
                </a:tc>
                <a:extLst>
                  <a:ext uri="{0D108BD9-81ED-4DB2-BD59-A6C34878D82A}">
                    <a16:rowId xmlns:a16="http://schemas.microsoft.com/office/drawing/2014/main" val="3026447331"/>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200" dirty="0"/>
                        <a:t>便数／週</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200" dirty="0">
                          <a:solidFill>
                            <a:schemeClr val="tx1"/>
                          </a:solidFill>
                        </a:rPr>
                        <a:t>1,104.5</a:t>
                      </a:r>
                      <a:r>
                        <a:rPr lang="ja-JP" altLang="en-US" sz="1200" dirty="0">
                          <a:solidFill>
                            <a:schemeClr val="tx1"/>
                          </a:solidFill>
                        </a:rPr>
                        <a:t>便</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243921305"/>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200" dirty="0"/>
                        <a:t>国数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200" dirty="0">
                          <a:solidFill>
                            <a:schemeClr val="tx1"/>
                          </a:solidFill>
                        </a:rPr>
                        <a:t>25</a:t>
                      </a:r>
                      <a:r>
                        <a:rPr lang="ja-JP" altLang="en-US" sz="1200" dirty="0">
                          <a:solidFill>
                            <a:schemeClr val="tx1"/>
                          </a:solidFill>
                        </a:rPr>
                        <a:t>か国</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3580098"/>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200" dirty="0"/>
                        <a:t>都市数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200" dirty="0">
                          <a:solidFill>
                            <a:schemeClr val="tx1"/>
                          </a:solidFill>
                        </a:rPr>
                        <a:t>48</a:t>
                      </a:r>
                      <a:r>
                        <a:rPr lang="ja-JP" altLang="en-US" sz="1200" dirty="0">
                          <a:solidFill>
                            <a:schemeClr val="tx1"/>
                          </a:solidFill>
                        </a:rPr>
                        <a:t>都市</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83549108"/>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200" dirty="0"/>
                        <a:t>出国者数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200" dirty="0">
                          <a:solidFill>
                            <a:schemeClr val="tx1"/>
                          </a:solidFill>
                        </a:rPr>
                        <a:t>1,177</a:t>
                      </a:r>
                      <a:r>
                        <a:rPr lang="ja-JP" altLang="en-US" sz="1200" dirty="0">
                          <a:solidFill>
                            <a:schemeClr val="tx1"/>
                          </a:solidFill>
                        </a:rPr>
                        <a:t>万人</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807673836"/>
                  </a:ext>
                </a:extLst>
              </a:tr>
              <a:tr h="212929">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200" dirty="0"/>
                        <a:t>入国者数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200" dirty="0">
                          <a:solidFill>
                            <a:schemeClr val="tx1"/>
                          </a:solidFill>
                        </a:rPr>
                        <a:t>1,183</a:t>
                      </a:r>
                      <a:r>
                        <a:rPr lang="ja-JP" altLang="en-US" sz="1200" dirty="0">
                          <a:solidFill>
                            <a:schemeClr val="tx1"/>
                          </a:solidFill>
                        </a:rPr>
                        <a:t>万人</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55003490"/>
                  </a:ext>
                </a:extLst>
              </a:tr>
            </a:tbl>
          </a:graphicData>
        </a:graphic>
      </p:graphicFrame>
      <p:graphicFrame>
        <p:nvGraphicFramePr>
          <p:cNvPr id="54" name="表 53">
            <a:extLst>
              <a:ext uri="{FF2B5EF4-FFF2-40B4-BE49-F238E27FC236}">
                <a16:creationId xmlns:a16="http://schemas.microsoft.com/office/drawing/2014/main" id="{CD195DA9-EFC4-8B60-9EBE-6B3297B469F0}"/>
              </a:ext>
            </a:extLst>
          </p:cNvPr>
          <p:cNvGraphicFramePr>
            <a:graphicFrameLocks noGrp="1"/>
          </p:cNvGraphicFramePr>
          <p:nvPr/>
        </p:nvGraphicFramePr>
        <p:xfrm>
          <a:off x="8111245" y="5067262"/>
          <a:ext cx="2535584" cy="1737360"/>
        </p:xfrm>
        <a:graphic>
          <a:graphicData uri="http://schemas.openxmlformats.org/drawingml/2006/table">
            <a:tbl>
              <a:tblPr firstRow="1" bandRow="1"/>
              <a:tblGrid>
                <a:gridCol w="1013327">
                  <a:extLst>
                    <a:ext uri="{9D8B030D-6E8A-4147-A177-3AD203B41FA5}">
                      <a16:colId xmlns:a16="http://schemas.microsoft.com/office/drawing/2014/main" val="24205753"/>
                    </a:ext>
                  </a:extLst>
                </a:gridCol>
                <a:gridCol w="1522257">
                  <a:extLst>
                    <a:ext uri="{9D8B030D-6E8A-4147-A177-3AD203B41FA5}">
                      <a16:colId xmlns:a16="http://schemas.microsoft.com/office/drawing/2014/main" val="2895954536"/>
                    </a:ext>
                  </a:extLst>
                </a:gridCol>
              </a:tblGrid>
              <a:tr h="122810">
                <a:tc gridSpan="2">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300" dirty="0"/>
                        <a:t>成田・羽田合計</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solidFill>
                  </a:tcPr>
                </a:tc>
                <a:tc hMerge="1">
                  <a:txBody>
                    <a:bodyPr/>
                    <a:lstStyle/>
                    <a:p>
                      <a:endParaRPr kumimoji="1" lang="ja-JP" altLang="en-US" sz="1200" dirty="0"/>
                    </a:p>
                  </a:txBody>
                  <a:tcPr/>
                </a:tc>
                <a:extLst>
                  <a:ext uri="{0D108BD9-81ED-4DB2-BD59-A6C34878D82A}">
                    <a16:rowId xmlns:a16="http://schemas.microsoft.com/office/drawing/2014/main" val="3026447331"/>
                  </a:ext>
                </a:extLst>
              </a:tr>
              <a:tr h="16374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300" dirty="0"/>
                        <a:t>便数／週</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300" dirty="0">
                          <a:solidFill>
                            <a:schemeClr val="tx1"/>
                          </a:solidFill>
                        </a:rPr>
                        <a:t>2,657</a:t>
                      </a:r>
                      <a:r>
                        <a:rPr lang="ja-JP" altLang="en-US" sz="1300" dirty="0">
                          <a:solidFill>
                            <a:schemeClr val="tx1"/>
                          </a:solidFill>
                        </a:rPr>
                        <a:t>便</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243921305"/>
                  </a:ext>
                </a:extLst>
              </a:tr>
              <a:tr h="16374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300" dirty="0"/>
                        <a:t>国数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300" dirty="0">
                          <a:solidFill>
                            <a:schemeClr val="tx1"/>
                          </a:solidFill>
                        </a:rPr>
                        <a:t>42</a:t>
                      </a:r>
                      <a:r>
                        <a:rPr lang="ja-JP" altLang="en-US" sz="1300" dirty="0">
                          <a:solidFill>
                            <a:schemeClr val="tx1"/>
                          </a:solidFill>
                        </a:rPr>
                        <a:t>か国</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3580098"/>
                  </a:ext>
                </a:extLst>
              </a:tr>
              <a:tr h="16374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300" dirty="0"/>
                        <a:t>都市数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300" dirty="0">
                          <a:solidFill>
                            <a:schemeClr val="tx1"/>
                          </a:solidFill>
                        </a:rPr>
                        <a:t>106</a:t>
                      </a:r>
                      <a:r>
                        <a:rPr lang="ja-JP" altLang="en-US" sz="1300" dirty="0">
                          <a:solidFill>
                            <a:schemeClr val="tx1"/>
                          </a:solidFill>
                        </a:rPr>
                        <a:t>都市</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83549108"/>
                  </a:ext>
                </a:extLst>
              </a:tr>
              <a:tr h="16374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300" dirty="0"/>
                        <a:t>出国者数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300" dirty="0">
                          <a:solidFill>
                            <a:schemeClr val="tx1"/>
                          </a:solidFill>
                        </a:rPr>
                        <a:t>2,815</a:t>
                      </a:r>
                      <a:r>
                        <a:rPr lang="ja-JP" altLang="en-US" sz="1300" dirty="0">
                          <a:solidFill>
                            <a:schemeClr val="tx1"/>
                          </a:solidFill>
                        </a:rPr>
                        <a:t>万人</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807673836"/>
                  </a:ext>
                </a:extLst>
              </a:tr>
              <a:tr h="163747">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kumimoji="1" lang="ja-JP" altLang="en-US" sz="1300" dirty="0"/>
                        <a:t>入国者数</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Meiryo UI"/>
                          <a:ea typeface="Meiryo UI"/>
                        </a:defRPr>
                      </a:lvl1pPr>
                      <a:lvl2pPr marL="457200" algn="l" defTabSz="914400" rtl="0" eaLnBrk="1" latinLnBrk="0" hangingPunct="1">
                        <a:defRPr kumimoji="1" sz="1800" kern="1200">
                          <a:solidFill>
                            <a:schemeClr val="tx1"/>
                          </a:solidFill>
                          <a:latin typeface="Meiryo UI"/>
                          <a:ea typeface="Meiryo UI"/>
                        </a:defRPr>
                      </a:lvl2pPr>
                      <a:lvl3pPr marL="914400" algn="l" defTabSz="914400" rtl="0" eaLnBrk="1" latinLnBrk="0" hangingPunct="1">
                        <a:defRPr kumimoji="1" sz="1800" kern="1200">
                          <a:solidFill>
                            <a:schemeClr val="tx1"/>
                          </a:solidFill>
                          <a:latin typeface="Meiryo UI"/>
                          <a:ea typeface="Meiryo UI"/>
                        </a:defRPr>
                      </a:lvl3pPr>
                      <a:lvl4pPr marL="1371600" algn="l" defTabSz="914400" rtl="0" eaLnBrk="1" latinLnBrk="0" hangingPunct="1">
                        <a:defRPr kumimoji="1" sz="1800" kern="1200">
                          <a:solidFill>
                            <a:schemeClr val="tx1"/>
                          </a:solidFill>
                          <a:latin typeface="Meiryo UI"/>
                          <a:ea typeface="Meiryo UI"/>
                        </a:defRPr>
                      </a:lvl4pPr>
                      <a:lvl5pPr marL="1828800" algn="l" defTabSz="914400" rtl="0" eaLnBrk="1" latinLnBrk="0" hangingPunct="1">
                        <a:defRPr kumimoji="1" sz="1800" kern="1200">
                          <a:solidFill>
                            <a:schemeClr val="tx1"/>
                          </a:solidFill>
                          <a:latin typeface="Meiryo UI"/>
                          <a:ea typeface="Meiryo UI"/>
                        </a:defRPr>
                      </a:lvl5pPr>
                      <a:lvl6pPr marL="2286000" algn="l" defTabSz="914400" rtl="0" eaLnBrk="1" latinLnBrk="0" hangingPunct="1">
                        <a:defRPr kumimoji="1" sz="1800" kern="1200">
                          <a:solidFill>
                            <a:schemeClr val="tx1"/>
                          </a:solidFill>
                          <a:latin typeface="Meiryo UI"/>
                          <a:ea typeface="Meiryo UI"/>
                        </a:defRPr>
                      </a:lvl6pPr>
                      <a:lvl7pPr marL="2743200" algn="l" defTabSz="914400" rtl="0" eaLnBrk="1" latinLnBrk="0" hangingPunct="1">
                        <a:defRPr kumimoji="1" sz="1800" kern="1200">
                          <a:solidFill>
                            <a:schemeClr val="tx1"/>
                          </a:solidFill>
                          <a:latin typeface="Meiryo UI"/>
                          <a:ea typeface="Meiryo UI"/>
                        </a:defRPr>
                      </a:lvl7pPr>
                      <a:lvl8pPr marL="3200400" algn="l" defTabSz="914400" rtl="0" eaLnBrk="1" latinLnBrk="0" hangingPunct="1">
                        <a:defRPr kumimoji="1" sz="1800" kern="1200">
                          <a:solidFill>
                            <a:schemeClr val="tx1"/>
                          </a:solidFill>
                          <a:latin typeface="Meiryo UI"/>
                          <a:ea typeface="Meiryo UI"/>
                        </a:defRPr>
                      </a:lvl8pPr>
                      <a:lvl9pPr marL="3657600" algn="l" defTabSz="914400" rtl="0" eaLnBrk="1" latinLnBrk="0" hangingPunct="1">
                        <a:defRPr kumimoji="1" sz="1800" kern="1200">
                          <a:solidFill>
                            <a:schemeClr val="tx1"/>
                          </a:solidFill>
                          <a:latin typeface="Meiryo UI"/>
                          <a:ea typeface="Meiryo UI"/>
                        </a:defRPr>
                      </a:lvl9pPr>
                    </a:lstStyle>
                    <a:p>
                      <a:pPr algn="ctr"/>
                      <a:r>
                        <a:rPr lang="en-US" altLang="ja-JP" sz="1300" dirty="0">
                          <a:solidFill>
                            <a:schemeClr val="tx1"/>
                          </a:solidFill>
                        </a:rPr>
                        <a:t>2,834</a:t>
                      </a:r>
                      <a:r>
                        <a:rPr lang="ja-JP" altLang="en-US" sz="1300" dirty="0">
                          <a:solidFill>
                            <a:schemeClr val="tx1"/>
                          </a:solidFill>
                        </a:rPr>
                        <a:t>万人</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55003490"/>
                  </a:ext>
                </a:extLst>
              </a:tr>
            </a:tbl>
          </a:graphicData>
        </a:graphic>
      </p:graphicFrame>
      <p:pic>
        <p:nvPicPr>
          <p:cNvPr id="55" name="図 54">
            <a:extLst>
              <a:ext uri="{FF2B5EF4-FFF2-40B4-BE49-F238E27FC236}">
                <a16:creationId xmlns:a16="http://schemas.microsoft.com/office/drawing/2014/main" id="{7125FFAE-46AF-332E-FD89-344C347969F1}"/>
              </a:ext>
            </a:extLst>
          </p:cNvPr>
          <p:cNvPicPr>
            <a:picLocks noChangeAspect="1"/>
          </p:cNvPicPr>
          <p:nvPr/>
        </p:nvPicPr>
        <p:blipFill>
          <a:blip r:embed="rId5"/>
          <a:stretch>
            <a:fillRect/>
          </a:stretch>
        </p:blipFill>
        <p:spPr>
          <a:xfrm>
            <a:off x="6570544" y="2523256"/>
            <a:ext cx="371888" cy="371888"/>
          </a:xfrm>
          <a:prstGeom prst="rect">
            <a:avLst/>
          </a:prstGeom>
        </p:spPr>
      </p:pic>
      <p:pic>
        <p:nvPicPr>
          <p:cNvPr id="56" name="図 55">
            <a:extLst>
              <a:ext uri="{FF2B5EF4-FFF2-40B4-BE49-F238E27FC236}">
                <a16:creationId xmlns:a16="http://schemas.microsoft.com/office/drawing/2014/main" id="{8DB089CC-14E9-F828-1AEC-61E1BDFFFA1D}"/>
              </a:ext>
            </a:extLst>
          </p:cNvPr>
          <p:cNvPicPr>
            <a:picLocks noChangeAspect="1"/>
          </p:cNvPicPr>
          <p:nvPr/>
        </p:nvPicPr>
        <p:blipFill>
          <a:blip r:embed="rId5"/>
          <a:stretch>
            <a:fillRect/>
          </a:stretch>
        </p:blipFill>
        <p:spPr>
          <a:xfrm>
            <a:off x="5955433" y="4520575"/>
            <a:ext cx="371888" cy="371888"/>
          </a:xfrm>
          <a:prstGeom prst="rect">
            <a:avLst/>
          </a:prstGeom>
        </p:spPr>
      </p:pic>
      <p:pic>
        <p:nvPicPr>
          <p:cNvPr id="57" name="図 56">
            <a:extLst>
              <a:ext uri="{FF2B5EF4-FFF2-40B4-BE49-F238E27FC236}">
                <a16:creationId xmlns:a16="http://schemas.microsoft.com/office/drawing/2014/main" id="{11E3B534-3E26-0EFE-00D5-5FD316D6A935}"/>
              </a:ext>
            </a:extLst>
          </p:cNvPr>
          <p:cNvPicPr>
            <a:picLocks noChangeAspect="1"/>
          </p:cNvPicPr>
          <p:nvPr/>
        </p:nvPicPr>
        <p:blipFill>
          <a:blip r:embed="rId5"/>
          <a:stretch>
            <a:fillRect/>
          </a:stretch>
        </p:blipFill>
        <p:spPr>
          <a:xfrm>
            <a:off x="5426301" y="4673714"/>
            <a:ext cx="371888" cy="371888"/>
          </a:xfrm>
          <a:prstGeom prst="rect">
            <a:avLst/>
          </a:prstGeom>
        </p:spPr>
      </p:pic>
      <p:pic>
        <p:nvPicPr>
          <p:cNvPr id="58" name="図 57">
            <a:extLst>
              <a:ext uri="{FF2B5EF4-FFF2-40B4-BE49-F238E27FC236}">
                <a16:creationId xmlns:a16="http://schemas.microsoft.com/office/drawing/2014/main" id="{9D06B615-678B-7A1A-69CA-157CD3D451C7}"/>
              </a:ext>
            </a:extLst>
          </p:cNvPr>
          <p:cNvPicPr>
            <a:picLocks noChangeAspect="1"/>
          </p:cNvPicPr>
          <p:nvPr/>
        </p:nvPicPr>
        <p:blipFill>
          <a:blip r:embed="rId5"/>
          <a:stretch>
            <a:fillRect/>
          </a:stretch>
        </p:blipFill>
        <p:spPr>
          <a:xfrm>
            <a:off x="6318070" y="4499686"/>
            <a:ext cx="371888" cy="371888"/>
          </a:xfrm>
          <a:prstGeom prst="rect">
            <a:avLst/>
          </a:prstGeom>
        </p:spPr>
      </p:pic>
      <p:pic>
        <p:nvPicPr>
          <p:cNvPr id="59" name="図 58">
            <a:extLst>
              <a:ext uri="{FF2B5EF4-FFF2-40B4-BE49-F238E27FC236}">
                <a16:creationId xmlns:a16="http://schemas.microsoft.com/office/drawing/2014/main" id="{A7FF3AD0-8EB7-E84D-C16D-BD94FAE755CF}"/>
              </a:ext>
            </a:extLst>
          </p:cNvPr>
          <p:cNvPicPr>
            <a:picLocks noChangeAspect="1"/>
          </p:cNvPicPr>
          <p:nvPr/>
        </p:nvPicPr>
        <p:blipFill>
          <a:blip r:embed="rId5"/>
          <a:stretch>
            <a:fillRect/>
          </a:stretch>
        </p:blipFill>
        <p:spPr>
          <a:xfrm>
            <a:off x="4995141" y="4737515"/>
            <a:ext cx="371888" cy="371888"/>
          </a:xfrm>
          <a:prstGeom prst="rect">
            <a:avLst/>
          </a:prstGeom>
        </p:spPr>
      </p:pic>
      <p:pic>
        <p:nvPicPr>
          <p:cNvPr id="60" name="図 59">
            <a:extLst>
              <a:ext uri="{FF2B5EF4-FFF2-40B4-BE49-F238E27FC236}">
                <a16:creationId xmlns:a16="http://schemas.microsoft.com/office/drawing/2014/main" id="{B7888C2C-47E7-2457-D603-B301FAA538F0}"/>
              </a:ext>
            </a:extLst>
          </p:cNvPr>
          <p:cNvPicPr>
            <a:picLocks noChangeAspect="1"/>
          </p:cNvPicPr>
          <p:nvPr/>
        </p:nvPicPr>
        <p:blipFill>
          <a:blip r:embed="rId5"/>
          <a:stretch>
            <a:fillRect/>
          </a:stretch>
        </p:blipFill>
        <p:spPr>
          <a:xfrm>
            <a:off x="3944910" y="5130247"/>
            <a:ext cx="371888" cy="371888"/>
          </a:xfrm>
          <a:prstGeom prst="rect">
            <a:avLst/>
          </a:prstGeom>
        </p:spPr>
      </p:pic>
      <p:sp>
        <p:nvSpPr>
          <p:cNvPr id="4" name="四角形: 角を丸くする 3">
            <a:extLst>
              <a:ext uri="{FF2B5EF4-FFF2-40B4-BE49-F238E27FC236}">
                <a16:creationId xmlns:a16="http://schemas.microsoft.com/office/drawing/2014/main" id="{4F8485E8-0539-1E26-4EE1-6C94A852BB45}"/>
              </a:ext>
            </a:extLst>
          </p:cNvPr>
          <p:cNvSpPr/>
          <p:nvPr/>
        </p:nvSpPr>
        <p:spPr>
          <a:xfrm>
            <a:off x="2259546" y="2198847"/>
            <a:ext cx="1187554" cy="1392593"/>
          </a:xfrm>
          <a:prstGeom prst="roundRect">
            <a:avLst/>
          </a:prstGeom>
          <a:noFill/>
          <a:ln w="38100">
            <a:solidFill>
              <a:srgbClr val="FF0000"/>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5" name="四角形: 角を丸くする 4">
            <a:extLst>
              <a:ext uri="{FF2B5EF4-FFF2-40B4-BE49-F238E27FC236}">
                <a16:creationId xmlns:a16="http://schemas.microsoft.com/office/drawing/2014/main" id="{9DA50A84-9051-DBC8-6D83-D9DECD2918D9}"/>
              </a:ext>
            </a:extLst>
          </p:cNvPr>
          <p:cNvSpPr/>
          <p:nvPr/>
        </p:nvSpPr>
        <p:spPr>
          <a:xfrm>
            <a:off x="9272928" y="5372514"/>
            <a:ext cx="1170482" cy="1447472"/>
          </a:xfrm>
          <a:prstGeom prst="roundRect">
            <a:avLst/>
          </a:prstGeom>
          <a:noFill/>
          <a:ln w="38100">
            <a:solidFill>
              <a:srgbClr val="FF0000"/>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Tree>
    <p:extLst>
      <p:ext uri="{BB962C8B-B14F-4D97-AF65-F5344CB8AC3E}">
        <p14:creationId xmlns:p14="http://schemas.microsoft.com/office/powerpoint/2010/main" val="34099325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BB759B2-DDE5-BB7E-2829-79167E81EAE2}"/>
              </a:ext>
            </a:extLst>
          </p:cNvPr>
          <p:cNvPicPr>
            <a:picLocks noChangeAspect="1"/>
          </p:cNvPicPr>
          <p:nvPr/>
        </p:nvPicPr>
        <p:blipFill rotWithShape="1">
          <a:blip r:embed="rId3"/>
          <a:srcRect l="11171" t="40912" r="35377" b="10397"/>
          <a:stretch/>
        </p:blipFill>
        <p:spPr>
          <a:xfrm>
            <a:off x="6813644" y="2411958"/>
            <a:ext cx="4822184" cy="2768640"/>
          </a:xfrm>
          <a:prstGeom prst="rect">
            <a:avLst/>
          </a:prstGeom>
        </p:spPr>
      </p:pic>
      <p:sp>
        <p:nvSpPr>
          <p:cNvPr id="25" name="正方形/長方形 24">
            <a:extLst>
              <a:ext uri="{FF2B5EF4-FFF2-40B4-BE49-F238E27FC236}">
                <a16:creationId xmlns:a16="http://schemas.microsoft.com/office/drawing/2014/main" id="{42BA802C-9B3C-4DD3-9EE4-AAEBFA6AF4E2}"/>
              </a:ext>
            </a:extLst>
          </p:cNvPr>
          <p:cNvSpPr/>
          <p:nvPr/>
        </p:nvSpPr>
        <p:spPr>
          <a:xfrm>
            <a:off x="313050" y="4013079"/>
            <a:ext cx="11164348" cy="576328"/>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endParaRPr kumimoji="1" lang="ja-JP" altLang="en-US" dirty="0">
              <a:solidFill>
                <a:schemeClr val="tx1"/>
              </a:solidFill>
              <a:latin typeface="メイリオ" panose="020B0604030504040204" pitchFamily="50" charset="-128"/>
              <a:ea typeface="メイリオ" panose="020B0604030504040204" pitchFamily="50" charset="-128"/>
            </a:endParaRPr>
          </a:p>
        </p:txBody>
      </p:sp>
      <p:pic>
        <p:nvPicPr>
          <p:cNvPr id="13" name="図 12">
            <a:extLst>
              <a:ext uri="{FF2B5EF4-FFF2-40B4-BE49-F238E27FC236}">
                <a16:creationId xmlns:a16="http://schemas.microsoft.com/office/drawing/2014/main" id="{2A2E1AD9-7ABD-2B43-61F1-36078DC3FCA8}"/>
              </a:ext>
            </a:extLst>
          </p:cNvPr>
          <p:cNvPicPr>
            <a:picLocks noChangeAspect="1"/>
          </p:cNvPicPr>
          <p:nvPr/>
        </p:nvPicPr>
        <p:blipFill>
          <a:blip r:embed="rId4"/>
          <a:stretch>
            <a:fillRect/>
          </a:stretch>
        </p:blipFill>
        <p:spPr>
          <a:xfrm>
            <a:off x="471480" y="2372477"/>
            <a:ext cx="5829937" cy="3312961"/>
          </a:xfrm>
          <a:prstGeom prst="rect">
            <a:avLst/>
          </a:prstGeom>
        </p:spPr>
      </p:pic>
      <p:sp>
        <p:nvSpPr>
          <p:cNvPr id="14" name="テキスト ボックス 13">
            <a:extLst>
              <a:ext uri="{FF2B5EF4-FFF2-40B4-BE49-F238E27FC236}">
                <a16:creationId xmlns:a16="http://schemas.microsoft.com/office/drawing/2014/main" id="{D476ABCA-7119-537C-23E4-B44CD8C63D7F}"/>
              </a:ext>
            </a:extLst>
          </p:cNvPr>
          <p:cNvSpPr txBox="1"/>
          <p:nvPr/>
        </p:nvSpPr>
        <p:spPr>
          <a:xfrm>
            <a:off x="957084" y="6025704"/>
            <a:ext cx="4350727" cy="41549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出典</a:t>
            </a:r>
            <a:r>
              <a:rPr lang="ja-JP" altLang="en-US" sz="1050" dirty="0">
                <a:solidFill>
                  <a:prstClr val="black"/>
                </a:solidFill>
                <a:latin typeface="BIZ UDゴシック" panose="020B0400000000000000" pitchFamily="49" charset="-128"/>
                <a:ea typeface="BIZ UDゴシック" panose="020B0400000000000000" pitchFamily="49" charset="-128"/>
              </a:rPr>
              <a:t>：</a:t>
            </a:r>
            <a:r>
              <a:rPr kumimoji="0" lang="ja-JP" altLang="en-US" sz="105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第</a:t>
            </a:r>
            <a:r>
              <a:rPr kumimoji="0" lang="en-US" altLang="ja-JP" sz="105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66</a:t>
            </a:r>
            <a:r>
              <a:rPr kumimoji="0" lang="ja-JP" altLang="en-US" sz="105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回 総合資源エネルギー調査会 電力・ガス事業分科会 </a:t>
            </a:r>
            <a:endParaRPr kumimoji="0" lang="en-US" altLang="ja-JP" sz="105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050" dirty="0">
                <a:solidFill>
                  <a:prstClr val="black"/>
                </a:solidFill>
                <a:latin typeface="BIZ UDゴシック" panose="020B0400000000000000" pitchFamily="49" charset="-128"/>
                <a:ea typeface="BIZ UDゴシック" panose="020B0400000000000000" pitchFamily="49" charset="-128"/>
              </a:rPr>
              <a:t>　　　</a:t>
            </a:r>
            <a:r>
              <a:rPr kumimoji="0" lang="ja-JP" altLang="en-US" sz="105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電力・ガス基本政策小委員会資料</a:t>
            </a:r>
            <a:endParaRPr kumimoji="0" lang="en-US" altLang="ja-JP" sz="105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p:txBody>
      </p:sp>
      <p:sp>
        <p:nvSpPr>
          <p:cNvPr id="15" name="四角形: 角を丸くする 16">
            <a:extLst>
              <a:ext uri="{FF2B5EF4-FFF2-40B4-BE49-F238E27FC236}">
                <a16:creationId xmlns:a16="http://schemas.microsoft.com/office/drawing/2014/main" id="{678B430F-B135-6080-9467-EC9D74AB7C0D}"/>
              </a:ext>
            </a:extLst>
          </p:cNvPr>
          <p:cNvSpPr/>
          <p:nvPr/>
        </p:nvSpPr>
        <p:spPr>
          <a:xfrm>
            <a:off x="106516" y="152934"/>
            <a:ext cx="11896725" cy="576328"/>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◆東京と異なる電力網　・　関西の活火山</a:t>
            </a:r>
            <a:endParaRPr lang="en-US" altLang="ja-JP" sz="2800" b="1" dirty="0">
              <a:solidFill>
                <a:schemeClr val="tx1"/>
              </a:solidFill>
              <a:latin typeface="Meiryo UI" panose="020B0604030504040204" pitchFamily="50" charset="-128"/>
              <a:ea typeface="Meiryo UI" panose="020B0604030504040204" pitchFamily="50" charset="-128"/>
            </a:endParaRPr>
          </a:p>
        </p:txBody>
      </p:sp>
      <p:sp>
        <p:nvSpPr>
          <p:cNvPr id="16" name="四角形: 角を丸くする 7">
            <a:extLst>
              <a:ext uri="{FF2B5EF4-FFF2-40B4-BE49-F238E27FC236}">
                <a16:creationId xmlns:a16="http://schemas.microsoft.com/office/drawing/2014/main" id="{A29E6022-913B-7FF7-3F63-5B04C06DE6B4}"/>
              </a:ext>
            </a:extLst>
          </p:cNvPr>
          <p:cNvSpPr/>
          <p:nvPr/>
        </p:nvSpPr>
        <p:spPr>
          <a:xfrm>
            <a:off x="471480" y="372768"/>
            <a:ext cx="5624520" cy="1749084"/>
          </a:xfrm>
          <a:prstGeom prst="roundRect">
            <a:avLst>
              <a:gd name="adj" fmla="val 0"/>
            </a:avLst>
          </a:prstGeom>
          <a:noFill/>
          <a:ln w="28575">
            <a:no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b"/>
          <a:lstStyle/>
          <a:p>
            <a:pPr marR="0" lvl="0" algn="l" defTabSz="457200" rtl="0" eaLnBrk="1" fontAlgn="auto" latinLnBrk="0" hangingPunct="1">
              <a:lnSpc>
                <a:spcPct val="100000"/>
              </a:lnSpc>
              <a:spcBef>
                <a:spcPts val="0"/>
              </a:spcBef>
              <a:spcAft>
                <a:spcPts val="0"/>
              </a:spcAft>
              <a:buClrTx/>
              <a:buSzTx/>
              <a:tabLst/>
              <a:defRPr/>
            </a:pPr>
            <a:r>
              <a:rPr kumimoji="0" lang="ja-JP" altLang="en-US" sz="2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日本は各地の電気会社が電力網を構築して</a:t>
            </a:r>
            <a:r>
              <a:rPr kumimoji="0" lang="ja-JP" altLang="en-US" sz="2200" dirty="0">
                <a:solidFill>
                  <a:schemeClr val="tx1"/>
                </a:solidFill>
                <a:latin typeface="Meiryo UI" panose="020B0604030504040204" pitchFamily="50" charset="-128"/>
                <a:ea typeface="Meiryo UI" panose="020B0604030504040204" pitchFamily="50" charset="-128"/>
              </a:rPr>
              <a:t>おり、</a:t>
            </a:r>
            <a:r>
              <a:rPr kumimoji="0" lang="ja-JP" altLang="en-US" sz="2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大阪は東京とは別の会社が電力網を運営している。</a:t>
            </a:r>
          </a:p>
        </p:txBody>
      </p:sp>
      <p:sp>
        <p:nvSpPr>
          <p:cNvPr id="8" name="楕円 7">
            <a:extLst>
              <a:ext uri="{FF2B5EF4-FFF2-40B4-BE49-F238E27FC236}">
                <a16:creationId xmlns:a16="http://schemas.microsoft.com/office/drawing/2014/main" id="{302448CE-571E-6421-8D6E-C068D13F2804}"/>
              </a:ext>
            </a:extLst>
          </p:cNvPr>
          <p:cNvSpPr/>
          <p:nvPr/>
        </p:nvSpPr>
        <p:spPr>
          <a:xfrm>
            <a:off x="8743173" y="3534731"/>
            <a:ext cx="963126" cy="963126"/>
          </a:xfrm>
          <a:prstGeom prst="ellipse">
            <a:avLst/>
          </a:prstGeom>
          <a:noFill/>
          <a:ln w="31750">
            <a:solidFill>
              <a:srgbClr val="FF0000"/>
            </a:solidFill>
            <a:prstDash val="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9" name="テキスト ボックス 8">
            <a:extLst>
              <a:ext uri="{FF2B5EF4-FFF2-40B4-BE49-F238E27FC236}">
                <a16:creationId xmlns:a16="http://schemas.microsoft.com/office/drawing/2014/main" id="{5CEEAD1E-D8DB-C679-9805-C6CE5AE4567D}"/>
              </a:ext>
            </a:extLst>
          </p:cNvPr>
          <p:cNvSpPr txBox="1"/>
          <p:nvPr/>
        </p:nvSpPr>
        <p:spPr>
          <a:xfrm>
            <a:off x="6884191" y="6064069"/>
            <a:ext cx="4350725" cy="25391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出典</a:t>
            </a:r>
            <a:r>
              <a:rPr lang="ja-JP" altLang="en-US" sz="1050" dirty="0">
                <a:solidFill>
                  <a:prstClr val="black"/>
                </a:solidFill>
                <a:latin typeface="BIZ UDゴシック" panose="020B0400000000000000" pitchFamily="49" charset="-128"/>
                <a:ea typeface="BIZ UDゴシック" panose="020B0400000000000000" pitchFamily="49" charset="-128"/>
              </a:rPr>
              <a:t>：気象庁ホームページ　我が国の活火山の分布</a:t>
            </a:r>
            <a:endParaRPr kumimoji="0" lang="en-US" altLang="ja-JP" sz="105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p:txBody>
      </p:sp>
      <p:sp>
        <p:nvSpPr>
          <p:cNvPr id="12" name="四角形: 角を丸くする 7">
            <a:extLst>
              <a:ext uri="{FF2B5EF4-FFF2-40B4-BE49-F238E27FC236}">
                <a16:creationId xmlns:a16="http://schemas.microsoft.com/office/drawing/2014/main" id="{F2BFF3F0-3990-A409-A84F-B748A1F82A10}"/>
              </a:ext>
            </a:extLst>
          </p:cNvPr>
          <p:cNvSpPr/>
          <p:nvPr/>
        </p:nvSpPr>
        <p:spPr>
          <a:xfrm>
            <a:off x="6520081" y="907488"/>
            <a:ext cx="5624520" cy="874914"/>
          </a:xfrm>
          <a:prstGeom prst="roundRect">
            <a:avLst>
              <a:gd name="adj" fmla="val 0"/>
            </a:avLst>
          </a:prstGeom>
          <a:noFill/>
          <a:ln w="28575">
            <a:no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b"/>
          <a:lstStyle/>
          <a:p>
            <a:pPr marR="0" lvl="0" algn="l" defTabSz="457200" rtl="0" eaLnBrk="1" fontAlgn="auto" latinLnBrk="0" hangingPunct="1">
              <a:lnSpc>
                <a:spcPct val="100000"/>
              </a:lnSpc>
              <a:spcBef>
                <a:spcPts val="0"/>
              </a:spcBef>
              <a:spcAft>
                <a:spcPts val="0"/>
              </a:spcAft>
              <a:buClrTx/>
              <a:buSzTx/>
              <a:tabLst/>
              <a:defRPr/>
            </a:pPr>
            <a:r>
              <a:rPr kumimoji="0" lang="ja-JP" altLang="en-US" sz="2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大阪近辺には活火山は位置しておらず、火山灰の影響も小さいと考えられる。</a:t>
            </a:r>
          </a:p>
        </p:txBody>
      </p:sp>
      <p:sp>
        <p:nvSpPr>
          <p:cNvPr id="2" name="スライド番号プレースホルダー 1">
            <a:extLst>
              <a:ext uri="{FF2B5EF4-FFF2-40B4-BE49-F238E27FC236}">
                <a16:creationId xmlns:a16="http://schemas.microsoft.com/office/drawing/2014/main" id="{AB065931-7963-0BBE-93DB-FE0EF7371613}"/>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22</a:t>
            </a:fld>
            <a:endParaRPr kumimoji="1" lang="ja-JP" altLang="en-US" sz="1800" b="1">
              <a:solidFill>
                <a:schemeClr val="tx1"/>
              </a:solidFill>
            </a:endParaRPr>
          </a:p>
        </p:txBody>
      </p:sp>
    </p:spTree>
    <p:extLst>
      <p:ext uri="{BB962C8B-B14F-4D97-AF65-F5344CB8AC3E}">
        <p14:creationId xmlns:p14="http://schemas.microsoft.com/office/powerpoint/2010/main" val="10841822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四角形: 角を丸くする 16">
            <a:extLst>
              <a:ext uri="{FF2B5EF4-FFF2-40B4-BE49-F238E27FC236}">
                <a16:creationId xmlns:a16="http://schemas.microsoft.com/office/drawing/2014/main" id="{D99E52C4-3CC4-0E48-05B5-BA64EF925169}"/>
              </a:ext>
            </a:extLst>
          </p:cNvPr>
          <p:cNvSpPr/>
          <p:nvPr/>
        </p:nvSpPr>
        <p:spPr>
          <a:xfrm>
            <a:off x="154777" y="173791"/>
            <a:ext cx="11896725" cy="493494"/>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◆大阪近辺に大規模なデータセンター</a:t>
            </a:r>
            <a:endParaRPr lang="en-US" altLang="ja-JP" sz="2800" b="1" dirty="0">
              <a:solidFill>
                <a:schemeClr val="tx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0E29CDFD-ACB7-2EF3-147A-600AC239C5C2}"/>
              </a:ext>
            </a:extLst>
          </p:cNvPr>
          <p:cNvSpPr txBox="1"/>
          <p:nvPr/>
        </p:nvSpPr>
        <p:spPr>
          <a:xfrm>
            <a:off x="4534930" y="6396169"/>
            <a:ext cx="6428719" cy="261610"/>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出典：</a:t>
            </a:r>
            <a:r>
              <a:rPr kumimoji="0" lang="en-US" altLang="ja-JP" sz="11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2024.5.30</a:t>
            </a:r>
            <a:r>
              <a:rPr kumimoji="0" lang="ja-JP" altLang="en-US" sz="11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　</a:t>
            </a:r>
            <a:r>
              <a:rPr lang="ja-JP" altLang="en-US" sz="1100" dirty="0">
                <a:solidFill>
                  <a:prstClr val="black"/>
                </a:solidFill>
                <a:latin typeface="BIZ UDゴシック" panose="020B0400000000000000" pitchFamily="49" charset="-128"/>
                <a:ea typeface="BIZ UDゴシック" panose="020B0400000000000000" pitchFamily="49" charset="-128"/>
              </a:rPr>
              <a:t>総務省・経済産業省</a:t>
            </a:r>
            <a:r>
              <a:rPr kumimoji="0" lang="ja-JP" altLang="en-US" sz="11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「デジタルインフラ（</a:t>
            </a:r>
            <a:r>
              <a:rPr kumimoji="0" lang="en-US" altLang="ja-JP" sz="11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DC</a:t>
            </a:r>
            <a:r>
              <a:rPr kumimoji="0" lang="ja-JP" altLang="en-US" sz="11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等）整備に関する有識者会合」資料</a:t>
            </a:r>
          </a:p>
        </p:txBody>
      </p:sp>
      <p:sp>
        <p:nvSpPr>
          <p:cNvPr id="4" name="スライド番号プレースホルダー 3">
            <a:extLst>
              <a:ext uri="{FF2B5EF4-FFF2-40B4-BE49-F238E27FC236}">
                <a16:creationId xmlns:a16="http://schemas.microsoft.com/office/drawing/2014/main" id="{FBF86793-C20F-15C3-E7E1-C68DA3179502}"/>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23</a:t>
            </a:fld>
            <a:endParaRPr kumimoji="1" lang="ja-JP" altLang="en-US" sz="1800" b="1" dirty="0">
              <a:solidFill>
                <a:schemeClr val="tx1"/>
              </a:solidFill>
            </a:endParaRPr>
          </a:p>
        </p:txBody>
      </p:sp>
      <p:sp>
        <p:nvSpPr>
          <p:cNvPr id="3" name="テキスト ボックス 2">
            <a:extLst>
              <a:ext uri="{FF2B5EF4-FFF2-40B4-BE49-F238E27FC236}">
                <a16:creationId xmlns:a16="http://schemas.microsoft.com/office/drawing/2014/main" id="{89EC97E3-F0C7-D053-12AC-59B7921826FA}"/>
              </a:ext>
            </a:extLst>
          </p:cNvPr>
          <p:cNvSpPr txBox="1"/>
          <p:nvPr/>
        </p:nvSpPr>
        <p:spPr>
          <a:xfrm>
            <a:off x="208666" y="877780"/>
            <a:ext cx="11842836" cy="765669"/>
          </a:xfrm>
          <a:prstGeom prst="rect">
            <a:avLst/>
          </a:prstGeom>
          <a:solidFill>
            <a:schemeClr val="bg1">
              <a:lumMod val="95000"/>
            </a:schemeClr>
          </a:solidFill>
          <a:ln w="31750">
            <a:solidFill>
              <a:schemeClr val="tx1"/>
            </a:solidFill>
            <a:prstDash val="sysDash"/>
          </a:ln>
        </p:spPr>
        <p:txBody>
          <a:bodyPr wrap="square" rtlCol="0">
            <a:noAutofit/>
          </a:bodyPr>
          <a:lstStyle/>
          <a:p>
            <a:r>
              <a:rPr lang="ja-JP" altLang="en-US" sz="2000" dirty="0">
                <a:latin typeface="Meiryo UI" panose="020B0604030504040204" pitchFamily="50" charset="-128"/>
                <a:ea typeface="Meiryo UI" panose="020B0604030504040204" pitchFamily="50" charset="-128"/>
              </a:rPr>
              <a:t>●</a:t>
            </a:r>
            <a:r>
              <a:rPr lang="en-US" altLang="ja-JP" sz="2000" b="0" i="0" u="none" strike="noStrike" baseline="0" dirty="0">
                <a:solidFill>
                  <a:srgbClr val="000000"/>
                </a:solidFill>
                <a:latin typeface="Meiryo UI" panose="020B0604030504040204" pitchFamily="50" charset="-128"/>
                <a:ea typeface="Meiryo UI" panose="020B0604030504040204" pitchFamily="50" charset="-128"/>
              </a:rPr>
              <a:t>DC</a:t>
            </a:r>
            <a:r>
              <a:rPr lang="ja-JP" altLang="en-US" sz="2000" b="0" i="0" u="none" strike="noStrike" baseline="0" dirty="0">
                <a:solidFill>
                  <a:srgbClr val="000000"/>
                </a:solidFill>
                <a:latin typeface="Meiryo UI" panose="020B0604030504040204" pitchFamily="50" charset="-128"/>
                <a:ea typeface="Meiryo UI" panose="020B0604030504040204" pitchFamily="50" charset="-128"/>
              </a:rPr>
              <a:t>数の全国シェアよりも</a:t>
            </a:r>
            <a:r>
              <a:rPr lang="en-US" altLang="ja-JP" sz="2000" b="0" i="0" u="none" strike="noStrike" baseline="0" dirty="0">
                <a:solidFill>
                  <a:srgbClr val="000000"/>
                </a:solidFill>
                <a:latin typeface="Meiryo UI" panose="020B0604030504040204" pitchFamily="50" charset="-128"/>
                <a:ea typeface="Meiryo UI" panose="020B0604030504040204" pitchFamily="50" charset="-128"/>
              </a:rPr>
              <a:t>DC</a:t>
            </a:r>
            <a:r>
              <a:rPr lang="ja-JP" altLang="en-US" sz="2000" b="0" i="0" u="none" strike="noStrike" baseline="0" dirty="0">
                <a:solidFill>
                  <a:srgbClr val="000000"/>
                </a:solidFill>
                <a:latin typeface="Meiryo UI" panose="020B0604030504040204" pitchFamily="50" charset="-128"/>
                <a:ea typeface="Meiryo UI" panose="020B0604030504040204" pitchFamily="50" charset="-128"/>
              </a:rPr>
              <a:t>面積の全国シェアが高く、大規模な施設が立地していると考えられる。</a:t>
            </a:r>
          </a:p>
          <a:p>
            <a:r>
              <a:rPr lang="ja-JP" altLang="en-US" sz="2000" dirty="0">
                <a:solidFill>
                  <a:srgbClr val="000000"/>
                </a:solidFill>
                <a:latin typeface="Meiryo UI" panose="020B0604030504040204" pitchFamily="50" charset="-128"/>
                <a:ea typeface="Meiryo UI" panose="020B0604030504040204" pitchFamily="50" charset="-128"/>
              </a:rPr>
              <a:t>●</a:t>
            </a:r>
            <a:r>
              <a:rPr lang="en-US" altLang="ja-JP" sz="2000" dirty="0">
                <a:solidFill>
                  <a:srgbClr val="000000"/>
                </a:solidFill>
                <a:latin typeface="Meiryo UI" panose="020B0604030504040204" pitchFamily="50" charset="-128"/>
                <a:ea typeface="Meiryo UI" panose="020B0604030504040204" pitchFamily="50" charset="-128"/>
              </a:rPr>
              <a:t>DC</a:t>
            </a:r>
            <a:r>
              <a:rPr lang="ja-JP" altLang="en-US" sz="2000" dirty="0">
                <a:solidFill>
                  <a:srgbClr val="000000"/>
                </a:solidFill>
                <a:latin typeface="Meiryo UI" panose="020B0604030504040204" pitchFamily="50" charset="-128"/>
                <a:ea typeface="Meiryo UI" panose="020B0604030504040204" pitchFamily="50" charset="-128"/>
              </a:rPr>
              <a:t>面積の８割強が東京圏・大阪圏に集中（今後もこの傾向は続く見込み）。</a:t>
            </a:r>
            <a:endParaRPr lang="en-US" altLang="ja-JP" dirty="0">
              <a:latin typeface="Meiryo UI" panose="020B0604030504040204" pitchFamily="50" charset="-128"/>
              <a:ea typeface="Meiryo UI" panose="020B0604030504040204" pitchFamily="50" charset="-128"/>
            </a:endParaRPr>
          </a:p>
          <a:p>
            <a:endParaRPr lang="en-US" altLang="ja-JP" baseline="30000" dirty="0">
              <a:latin typeface="Meiryo UI" panose="020B0604030504040204" pitchFamily="50" charset="-128"/>
              <a:ea typeface="Meiryo UI" panose="020B0604030504040204" pitchFamily="50" charset="-128"/>
            </a:endParaRPr>
          </a:p>
          <a:p>
            <a:endParaRPr lang="en-US" altLang="ja-JP" baseline="30000" dirty="0">
              <a:latin typeface="Meiryo UI" panose="020B0604030504040204" pitchFamily="50" charset="-128"/>
              <a:ea typeface="Meiryo UI" panose="020B0604030504040204" pitchFamily="50" charset="-128"/>
            </a:endParaRPr>
          </a:p>
        </p:txBody>
      </p:sp>
      <p:pic>
        <p:nvPicPr>
          <p:cNvPr id="7" name="図 6" descr="テーブル  AI によって生成されたコンテンツは間違っている可能性があります。">
            <a:extLst>
              <a:ext uri="{FF2B5EF4-FFF2-40B4-BE49-F238E27FC236}">
                <a16:creationId xmlns:a16="http://schemas.microsoft.com/office/drawing/2014/main" id="{5217668D-C446-A822-E74C-992EC1B09C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4416" y="1721614"/>
            <a:ext cx="4459233" cy="4332811"/>
          </a:xfrm>
          <a:prstGeom prst="rect">
            <a:avLst/>
          </a:prstGeom>
        </p:spPr>
      </p:pic>
      <p:pic>
        <p:nvPicPr>
          <p:cNvPr id="10" name="図 9" descr="ダイアグラム  AI によって生成されたコンテンツは間違っている可能性があります。">
            <a:extLst>
              <a:ext uri="{FF2B5EF4-FFF2-40B4-BE49-F238E27FC236}">
                <a16:creationId xmlns:a16="http://schemas.microsoft.com/office/drawing/2014/main" id="{6A1C784C-DFF0-C1C2-9627-07C129CDC0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346" y="1721725"/>
            <a:ext cx="5066270" cy="4660505"/>
          </a:xfrm>
          <a:prstGeom prst="rect">
            <a:avLst/>
          </a:prstGeom>
        </p:spPr>
      </p:pic>
      <p:sp>
        <p:nvSpPr>
          <p:cNvPr id="12" name="正方形/長方形 11">
            <a:extLst>
              <a:ext uri="{FF2B5EF4-FFF2-40B4-BE49-F238E27FC236}">
                <a16:creationId xmlns:a16="http://schemas.microsoft.com/office/drawing/2014/main" id="{EEB727E6-DA55-9F48-95DD-339651731AE5}"/>
              </a:ext>
            </a:extLst>
          </p:cNvPr>
          <p:cNvSpPr/>
          <p:nvPr/>
        </p:nvSpPr>
        <p:spPr>
          <a:xfrm>
            <a:off x="4144779" y="5546106"/>
            <a:ext cx="1450161" cy="914400"/>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13" name="楕円 12">
            <a:extLst>
              <a:ext uri="{FF2B5EF4-FFF2-40B4-BE49-F238E27FC236}">
                <a16:creationId xmlns:a16="http://schemas.microsoft.com/office/drawing/2014/main" id="{E420142D-5579-F1C8-8D70-BF5CF8C483EF}"/>
              </a:ext>
            </a:extLst>
          </p:cNvPr>
          <p:cNvSpPr/>
          <p:nvPr/>
        </p:nvSpPr>
        <p:spPr>
          <a:xfrm>
            <a:off x="2458994" y="5075824"/>
            <a:ext cx="407773" cy="405945"/>
          </a:xfrm>
          <a:prstGeom prst="ellipse">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Tree>
    <p:extLst>
      <p:ext uri="{BB962C8B-B14F-4D97-AF65-F5344CB8AC3E}">
        <p14:creationId xmlns:p14="http://schemas.microsoft.com/office/powerpoint/2010/main" val="2385883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1D2A6877-7E12-20FC-65A8-C3397DDE91A3}"/>
              </a:ext>
            </a:extLst>
          </p:cNvPr>
          <p:cNvSpPr txBox="1"/>
          <p:nvPr/>
        </p:nvSpPr>
        <p:spPr>
          <a:xfrm>
            <a:off x="1434190" y="6522557"/>
            <a:ext cx="3915987" cy="261610"/>
          </a:xfrm>
          <a:prstGeom prst="rect">
            <a:avLst/>
          </a:prstGeom>
          <a:noFill/>
        </p:spPr>
        <p:txBody>
          <a:bodyPr wrap="square" rtlCol="0">
            <a:spAutoFit/>
          </a:bodyPr>
          <a:lstStyle/>
          <a:p>
            <a:r>
              <a:rPr lang="ja-JP" altLang="en-US" sz="1100" dirty="0">
                <a:latin typeface="Yu Gothic UI" panose="020B0500000000000000" pitchFamily="50" charset="-128"/>
                <a:ea typeface="Yu Gothic UI" panose="020B0500000000000000" pitchFamily="50" charset="-128"/>
              </a:rPr>
              <a:t>出典：大阪府都市整備部「</a:t>
            </a:r>
            <a:r>
              <a:rPr lang="ja-JP" altLang="ja-JP" sz="1100" dirty="0">
                <a:effectLst/>
                <a:latin typeface="Yu Gothic UI" panose="020B0500000000000000" pitchFamily="50" charset="-128"/>
                <a:ea typeface="Yu Gothic UI" panose="020B0500000000000000" pitchFamily="50" charset="-128"/>
                <a:cs typeface="Times New Roman" panose="02020603050405020304" pitchFamily="18" charset="0"/>
              </a:rPr>
              <a:t>新・大阪府地震防災アクションプラン</a:t>
            </a:r>
            <a:r>
              <a:rPr lang="ja-JP" altLang="en-US" sz="1100" dirty="0">
                <a:effectLst/>
                <a:latin typeface="Yu Gothic UI" panose="020B0500000000000000" pitchFamily="50" charset="-128"/>
                <a:ea typeface="Yu Gothic UI" panose="020B0500000000000000" pitchFamily="50" charset="-128"/>
                <a:cs typeface="Times New Roman" panose="02020603050405020304" pitchFamily="18" charset="0"/>
              </a:rPr>
              <a:t>」</a:t>
            </a:r>
            <a:endParaRPr kumimoji="1" lang="ja-JP" altLang="en-US" sz="1100" dirty="0">
              <a:latin typeface="Yu Gothic UI" panose="020B0500000000000000" pitchFamily="50" charset="-128"/>
              <a:ea typeface="Yu Gothic UI" panose="020B0500000000000000" pitchFamily="50" charset="-128"/>
            </a:endParaRPr>
          </a:p>
        </p:txBody>
      </p:sp>
      <p:sp>
        <p:nvSpPr>
          <p:cNvPr id="7" name="四角形: 角を丸くする 6">
            <a:extLst>
              <a:ext uri="{FF2B5EF4-FFF2-40B4-BE49-F238E27FC236}">
                <a16:creationId xmlns:a16="http://schemas.microsoft.com/office/drawing/2014/main" id="{D2A577CC-4E40-5566-B4B7-EB344C4ADEB7}"/>
              </a:ext>
            </a:extLst>
          </p:cNvPr>
          <p:cNvSpPr/>
          <p:nvPr/>
        </p:nvSpPr>
        <p:spPr>
          <a:xfrm>
            <a:off x="36139" y="167905"/>
            <a:ext cx="12036425" cy="62668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◆南海トラフ地震対策　</a:t>
            </a:r>
            <a:r>
              <a:rPr lang="en-US" altLang="ja-JP" sz="2000" b="1" dirty="0">
                <a:solidFill>
                  <a:schemeClr val="tx1"/>
                </a:solidFill>
                <a:latin typeface="Meiryo UI" panose="020B0604030504040204" pitchFamily="50" charset="-128"/>
                <a:ea typeface="Meiryo UI" panose="020B0604030504040204" pitchFamily="50" charset="-128"/>
              </a:rPr>
              <a:t>※</a:t>
            </a:r>
            <a:r>
              <a:rPr lang="ja-JP" altLang="en-US" sz="2000" b="1" dirty="0">
                <a:solidFill>
                  <a:schemeClr val="tx1"/>
                </a:solidFill>
                <a:latin typeface="Meiryo UI" panose="020B0604030504040204" pitchFamily="50" charset="-128"/>
                <a:ea typeface="Meiryo UI" panose="020B0604030504040204" pitchFamily="50" charset="-128"/>
              </a:rPr>
              <a:t>国の新被害想定公表（</a:t>
            </a:r>
            <a:r>
              <a:rPr lang="en-US" altLang="ja-JP" sz="2000" b="1" dirty="0">
                <a:solidFill>
                  <a:schemeClr val="tx1"/>
                </a:solidFill>
                <a:latin typeface="Meiryo UI" panose="020B0604030504040204" pitchFamily="50" charset="-128"/>
                <a:ea typeface="Meiryo UI" panose="020B0604030504040204" pitchFamily="50" charset="-128"/>
              </a:rPr>
              <a:t>2025.3</a:t>
            </a:r>
            <a:r>
              <a:rPr lang="ja-JP" altLang="en-US" sz="2000" b="1" dirty="0">
                <a:solidFill>
                  <a:schemeClr val="tx1"/>
                </a:solidFill>
                <a:latin typeface="Meiryo UI" panose="020B0604030504040204" pitchFamily="50" charset="-128"/>
                <a:ea typeface="Meiryo UI" panose="020B0604030504040204" pitchFamily="50" charset="-128"/>
              </a:rPr>
              <a:t>）以前からの取組</a:t>
            </a:r>
            <a:endParaRPr lang="ja-JP" altLang="en-US" sz="2000" b="1" dirty="0">
              <a:solidFill>
                <a:schemeClr val="tx1"/>
              </a:solidFill>
              <a:latin typeface="Yu Gothic UI" panose="020B0500000000000000" pitchFamily="50" charset="-128"/>
              <a:ea typeface="Yu Gothic UI" panose="020B0500000000000000" pitchFamily="50" charset="-128"/>
            </a:endParaRPr>
          </a:p>
        </p:txBody>
      </p:sp>
      <p:sp>
        <p:nvSpPr>
          <p:cNvPr id="4" name="スライド番号プレースホルダー 3">
            <a:extLst>
              <a:ext uri="{FF2B5EF4-FFF2-40B4-BE49-F238E27FC236}">
                <a16:creationId xmlns:a16="http://schemas.microsoft.com/office/drawing/2014/main" id="{469B2014-0CD4-2E42-DBC7-CF1EB87698D1}"/>
              </a:ext>
            </a:extLst>
          </p:cNvPr>
          <p:cNvSpPr>
            <a:spLocks noGrp="1"/>
          </p:cNvSpPr>
          <p:nvPr>
            <p:ph type="sldNum" sz="quarter" idx="12"/>
          </p:nvPr>
        </p:nvSpPr>
        <p:spPr/>
        <p:txBody>
          <a:bodyPr/>
          <a:lstStyle/>
          <a:p>
            <a:fld id="{CB91B6DC-CD65-41D7-A17C-25774E29F8F8}" type="slidenum">
              <a:rPr lang="ja-JP" altLang="en-US" smtClean="0">
                <a:solidFill>
                  <a:schemeClr val="tx1"/>
                </a:solidFill>
                <a:latin typeface="+mn-ea"/>
                <a:ea typeface="+mn-ea"/>
              </a:rPr>
              <a:pPr/>
              <a:t>24</a:t>
            </a:fld>
            <a:endParaRPr lang="ja-JP" altLang="en-US" dirty="0">
              <a:solidFill>
                <a:schemeClr val="tx1"/>
              </a:solidFill>
              <a:latin typeface="+mn-ea"/>
              <a:ea typeface="+mn-ea"/>
            </a:endParaRPr>
          </a:p>
        </p:txBody>
      </p:sp>
      <p:pic>
        <p:nvPicPr>
          <p:cNvPr id="2" name="図 1">
            <a:extLst>
              <a:ext uri="{FF2B5EF4-FFF2-40B4-BE49-F238E27FC236}">
                <a16:creationId xmlns:a16="http://schemas.microsoft.com/office/drawing/2014/main" id="{0B0FCE5E-A3CC-9800-686D-00F3AA7D67B0}"/>
              </a:ext>
            </a:extLst>
          </p:cNvPr>
          <p:cNvPicPr>
            <a:picLocks noChangeAspect="1"/>
          </p:cNvPicPr>
          <p:nvPr/>
        </p:nvPicPr>
        <p:blipFill>
          <a:blip r:embed="rId3"/>
          <a:stretch>
            <a:fillRect/>
          </a:stretch>
        </p:blipFill>
        <p:spPr>
          <a:xfrm>
            <a:off x="36138" y="3354802"/>
            <a:ext cx="5314039" cy="3176619"/>
          </a:xfrm>
          <a:prstGeom prst="rect">
            <a:avLst/>
          </a:prstGeom>
        </p:spPr>
      </p:pic>
      <p:sp>
        <p:nvSpPr>
          <p:cNvPr id="8" name="正方形/長方形 7" title="３　３つのミッションと１００のアクションの推進">
            <a:extLst>
              <a:ext uri="{FF2B5EF4-FFF2-40B4-BE49-F238E27FC236}">
                <a16:creationId xmlns:a16="http://schemas.microsoft.com/office/drawing/2014/main" id="{BBA612E0-18E8-7A52-5588-96E6700AB8AB}"/>
              </a:ext>
            </a:extLst>
          </p:cNvPr>
          <p:cNvSpPr/>
          <p:nvPr/>
        </p:nvSpPr>
        <p:spPr>
          <a:xfrm>
            <a:off x="119436" y="2187974"/>
            <a:ext cx="4780599" cy="376364"/>
          </a:xfrm>
          <a:prstGeom prst="rect">
            <a:avLst/>
          </a:prstGeom>
          <a:no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ja-JP" altLang="en-US" b="1" u="sng" kern="100" dirty="0">
                <a:effectLst/>
                <a:latin typeface="Meiryo UI" panose="020B0604030504040204" pitchFamily="50" charset="-128"/>
                <a:ea typeface="Meiryo UI" panose="020B0604030504040204" pitchFamily="50" charset="-128"/>
                <a:cs typeface="Times New Roman" panose="02020603050405020304" pitchFamily="18" charset="0"/>
              </a:rPr>
              <a:t>被害軽減目標</a:t>
            </a:r>
            <a:r>
              <a:rPr lang="en-US" altLang="ja-JP" b="1" u="sng"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b="1" u="sng" kern="100" dirty="0">
                <a:effectLst/>
                <a:latin typeface="Meiryo UI" panose="020B0604030504040204" pitchFamily="50" charset="-128"/>
                <a:ea typeface="Meiryo UI" panose="020B0604030504040204" pitchFamily="50" charset="-128"/>
                <a:cs typeface="Times New Roman" panose="02020603050405020304" pitchFamily="18" charset="0"/>
              </a:rPr>
              <a:t>人的被害（死者数）</a:t>
            </a:r>
            <a:r>
              <a:rPr lang="en-US" altLang="ja-JP" b="1" u="sng" kern="100" dirty="0">
                <a:effectLst/>
                <a:latin typeface="Meiryo UI" panose="020B0604030504040204" pitchFamily="50" charset="-128"/>
                <a:ea typeface="Meiryo UI" panose="020B0604030504040204" pitchFamily="50" charset="-128"/>
                <a:cs typeface="Times New Roman" panose="02020603050405020304" pitchFamily="18" charset="0"/>
              </a:rPr>
              <a:t>】</a:t>
            </a:r>
            <a:endParaRPr lang="ja-JP" b="1" u="sng" kern="100" dirty="0">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9" name="テキスト ボックス 8">
            <a:extLst>
              <a:ext uri="{FF2B5EF4-FFF2-40B4-BE49-F238E27FC236}">
                <a16:creationId xmlns:a16="http://schemas.microsoft.com/office/drawing/2014/main" id="{CA61658A-FF5F-1D35-2629-B439A146396E}"/>
              </a:ext>
            </a:extLst>
          </p:cNvPr>
          <p:cNvSpPr txBox="1"/>
          <p:nvPr/>
        </p:nvSpPr>
        <p:spPr>
          <a:xfrm>
            <a:off x="0" y="2547817"/>
            <a:ext cx="5780868" cy="830997"/>
          </a:xfrm>
          <a:prstGeom prst="rect">
            <a:avLst/>
          </a:prstGeom>
          <a:noFill/>
        </p:spPr>
        <p:txBody>
          <a:bodyPr wrap="square">
            <a:spAutoFit/>
          </a:bodyPr>
          <a:lstStyle/>
          <a:p>
            <a:r>
              <a:rPr lang="ja-JP" altLang="en-US" sz="1600" dirty="0">
                <a:latin typeface="Yu Gothic UI" panose="020B0500000000000000" pitchFamily="50" charset="-128"/>
                <a:ea typeface="Yu Gothic UI" panose="020B0500000000000000" pitchFamily="50" charset="-128"/>
              </a:rPr>
              <a:t>防潮堤の津波浸水対策の推進等、ハード対策ににより、</a:t>
            </a:r>
            <a:endParaRPr lang="en-US" altLang="ja-JP" sz="1600" dirty="0">
              <a:latin typeface="Yu Gothic UI" panose="020B0500000000000000" pitchFamily="50" charset="-128"/>
              <a:ea typeface="Yu Gothic UI" panose="020B0500000000000000" pitchFamily="50" charset="-128"/>
            </a:endParaRPr>
          </a:p>
          <a:p>
            <a:r>
              <a:rPr lang="ja-JP" altLang="en-US" sz="1600" dirty="0">
                <a:latin typeface="Yu Gothic UI" panose="020B0500000000000000" pitchFamily="50" charset="-128"/>
                <a:ea typeface="Yu Gothic UI" panose="020B0500000000000000" pitchFamily="50" charset="-128"/>
              </a:rPr>
              <a:t>取組期間中（</a:t>
            </a:r>
            <a:r>
              <a:rPr lang="en-US" altLang="ja-JP" sz="1600" dirty="0">
                <a:latin typeface="Yu Gothic UI" panose="020B0500000000000000" pitchFamily="50" charset="-128"/>
                <a:ea typeface="Yu Gothic UI" panose="020B0500000000000000" pitchFamily="50" charset="-128"/>
              </a:rPr>
              <a:t>※2026</a:t>
            </a:r>
            <a:r>
              <a:rPr lang="ja-JP" altLang="en-US" sz="1600" dirty="0">
                <a:latin typeface="Yu Gothic UI" panose="020B0500000000000000" pitchFamily="50" charset="-128"/>
                <a:ea typeface="Yu Gothic UI" panose="020B0500000000000000" pitchFamily="50" charset="-128"/>
              </a:rPr>
              <a:t>年まで延長）に「人的被害（死者数）</a:t>
            </a:r>
            <a:endParaRPr lang="en-US" altLang="ja-JP" sz="1600" dirty="0">
              <a:latin typeface="Yu Gothic UI" panose="020B0500000000000000" pitchFamily="50" charset="-128"/>
              <a:ea typeface="Yu Gothic UI" panose="020B0500000000000000" pitchFamily="50" charset="-128"/>
            </a:endParaRPr>
          </a:p>
          <a:p>
            <a:r>
              <a:rPr lang="en-US" altLang="ja-JP" sz="1600" dirty="0">
                <a:latin typeface="Yu Gothic UI" panose="020B0500000000000000" pitchFamily="50" charset="-128"/>
                <a:ea typeface="Yu Gothic UI" panose="020B0500000000000000" pitchFamily="50" charset="-128"/>
              </a:rPr>
              <a:t>9</a:t>
            </a:r>
            <a:r>
              <a:rPr lang="ja-JP" altLang="en-US" sz="1600" dirty="0">
                <a:latin typeface="Yu Gothic UI" panose="020B0500000000000000" pitchFamily="50" charset="-128"/>
                <a:ea typeface="Yu Gothic UI" panose="020B0500000000000000" pitchFamily="50" charset="-128"/>
              </a:rPr>
              <a:t>割減」をめざします。</a:t>
            </a:r>
          </a:p>
        </p:txBody>
      </p:sp>
      <p:sp>
        <p:nvSpPr>
          <p:cNvPr id="13" name="テキスト ボックス 12">
            <a:extLst>
              <a:ext uri="{FF2B5EF4-FFF2-40B4-BE49-F238E27FC236}">
                <a16:creationId xmlns:a16="http://schemas.microsoft.com/office/drawing/2014/main" id="{C3CCFB35-38BE-85A9-1621-335B398852DD}"/>
              </a:ext>
            </a:extLst>
          </p:cNvPr>
          <p:cNvSpPr txBox="1"/>
          <p:nvPr/>
        </p:nvSpPr>
        <p:spPr>
          <a:xfrm>
            <a:off x="119436" y="941058"/>
            <a:ext cx="11828579" cy="1109118"/>
          </a:xfrm>
          <a:prstGeom prst="rect">
            <a:avLst/>
          </a:prstGeom>
          <a:solidFill>
            <a:schemeClr val="bg1">
              <a:lumMod val="95000"/>
            </a:schemeClr>
          </a:solidFill>
          <a:ln w="31750">
            <a:solidFill>
              <a:schemeClr val="tx1"/>
            </a:solidFill>
            <a:prstDash val="sysDash"/>
          </a:ln>
        </p:spPr>
        <p:txBody>
          <a:bodyPr wrap="square" rtlCol="0">
            <a:noAutofit/>
          </a:bodyPr>
          <a:lstStyle/>
          <a:p>
            <a:pPr marL="0" indent="0" algn="just">
              <a:buNone/>
            </a:pPr>
            <a:r>
              <a:rPr lang="ja-JP" altLang="ja-JP" sz="20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「新・大阪府地震防災アクションプラン」</a:t>
            </a:r>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では、</a:t>
            </a:r>
            <a:endParaRPr lang="en-US" altLang="ja-JP" sz="20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p>
            <a:pPr marL="0" indent="0" algn="just">
              <a:buNone/>
            </a:pPr>
            <a:r>
              <a:rPr kumimoji="1" lang="ja-JP" altLang="en-US" sz="2000" b="1" dirty="0">
                <a:solidFill>
                  <a:srgbClr val="FF0000"/>
                </a:solidFill>
                <a:latin typeface="Meiryo UI" panose="020B0604030504040204" pitchFamily="50" charset="-128"/>
                <a:ea typeface="Meiryo UI" panose="020B0604030504040204" pitchFamily="50" charset="-128"/>
              </a:rPr>
              <a:t>「発災による死者（犠牲者）数を限りなくゼロに近づけるとともに、その建物被害や経済的被害についても最小限に抑えることを究極の目標」</a:t>
            </a:r>
            <a:r>
              <a:rPr kumimoji="1" lang="ja-JP" altLang="en-US" sz="2000" dirty="0">
                <a:solidFill>
                  <a:schemeClr val="tx1"/>
                </a:solidFill>
                <a:latin typeface="Meiryo UI" panose="020B0604030504040204" pitchFamily="50" charset="-128"/>
                <a:ea typeface="Meiryo UI" panose="020B0604030504040204" pitchFamily="50" charset="-128"/>
              </a:rPr>
              <a:t>としています。</a:t>
            </a:r>
            <a:endParaRPr kumimoji="1" lang="en-US" altLang="ja-JP" sz="20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222426"/>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title="３　３つのミッションと１００のアクションの推進">
            <a:extLst>
              <a:ext uri="{FF2B5EF4-FFF2-40B4-BE49-F238E27FC236}">
                <a16:creationId xmlns:a16="http://schemas.microsoft.com/office/drawing/2014/main" id="{4615CBBC-968A-D3DB-69F7-E60160352153}"/>
              </a:ext>
            </a:extLst>
          </p:cNvPr>
          <p:cNvSpPr/>
          <p:nvPr/>
        </p:nvSpPr>
        <p:spPr>
          <a:xfrm>
            <a:off x="5507040" y="2149977"/>
            <a:ext cx="4366432" cy="376364"/>
          </a:xfrm>
          <a:prstGeom prst="rect">
            <a:avLst/>
          </a:prstGeom>
          <a:no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r>
              <a:rPr lang="ja-JP" altLang="en-US" b="1" kern="100" dirty="0">
                <a:ln>
                  <a:noFill/>
                </a:ln>
                <a:effectLst>
                  <a:outerShdw blurRad="69850" dist="43180" dir="5400000" sx="0" sy="0">
                    <a:srgbClr val="000000">
                      <a:alpha val="65000"/>
                    </a:srgbClr>
                  </a:outerShdw>
                </a:effectLst>
                <a:latin typeface="Meiryo UI" panose="020B0604030504040204" pitchFamily="50" charset="-128"/>
                <a:ea typeface="Meiryo UI" panose="020B0604030504040204" pitchFamily="50" charset="-128"/>
                <a:cs typeface="Times New Roman" panose="02020603050405020304" pitchFamily="18" charset="0"/>
              </a:rPr>
              <a:t>アクションプランの実施状況</a:t>
            </a:r>
            <a:r>
              <a:rPr lang="ja-JP" altLang="en-US" b="1" kern="100" dirty="0">
                <a:effectLst>
                  <a:outerShdw blurRad="69850" dist="43180" dir="5400000" sx="0" sy="0">
                    <a:srgbClr val="000000">
                      <a:alpha val="65000"/>
                    </a:srgbClr>
                  </a:outerShdw>
                </a:effectLst>
                <a:latin typeface="Meiryo UI" panose="020B0604030504040204" pitchFamily="50" charset="-128"/>
                <a:ea typeface="Meiryo UI" panose="020B0604030504040204" pitchFamily="50" charset="-128"/>
                <a:cs typeface="Times New Roman" panose="02020603050405020304" pitchFamily="18" charset="0"/>
              </a:rPr>
              <a:t>（一例）</a:t>
            </a:r>
            <a:endParaRPr lang="en-US" altLang="ja-JP" b="1" kern="100" dirty="0">
              <a:ln>
                <a:noFill/>
              </a:ln>
              <a:effectLst>
                <a:outerShdw blurRad="69850" dist="43180" dir="5400000" sx="0" sy="0">
                  <a:srgbClr val="000000">
                    <a:alpha val="65000"/>
                  </a:srgbClr>
                </a:outerShdw>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16" name="正方形/長方形 15" title="３　３つのミッションと１００のアクションの推進">
            <a:extLst>
              <a:ext uri="{FF2B5EF4-FFF2-40B4-BE49-F238E27FC236}">
                <a16:creationId xmlns:a16="http://schemas.microsoft.com/office/drawing/2014/main" id="{EB204305-2FEF-723D-C28D-8E6177456EF3}"/>
              </a:ext>
            </a:extLst>
          </p:cNvPr>
          <p:cNvSpPr/>
          <p:nvPr/>
        </p:nvSpPr>
        <p:spPr>
          <a:xfrm>
            <a:off x="5507040" y="2528751"/>
            <a:ext cx="6436671" cy="1465221"/>
          </a:xfrm>
          <a:prstGeom prst="rect">
            <a:avLst/>
          </a:prstGeom>
          <a:solidFill>
            <a:schemeClr val="accent4">
              <a:lumMod val="40000"/>
              <a:lumOff val="60000"/>
            </a:schemeClr>
          </a:solidFill>
          <a:ln w="25400" cap="flat" cmpd="sng" algn="ctr">
            <a:solidFill>
              <a:schemeClr val="bg2">
                <a:lumMod val="90000"/>
              </a:scheme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r>
              <a:rPr lang="ja-JP" altLang="en-US" sz="1600" b="1" u="sng"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水門の耐震化等の推進</a:t>
            </a:r>
            <a:endParaRPr lang="en-US" altLang="ja-JP" sz="1600" b="1" u="sng"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endParaRPr>
          </a:p>
          <a:p>
            <a:r>
              <a:rPr lang="ja-JP" altLang="en-US" sz="1600" kern="100" dirty="0">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a:t>
            </a:r>
            <a:r>
              <a:rPr lang="en-US" altLang="ja-JP" sz="1600"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2024</a:t>
            </a:r>
            <a:r>
              <a:rPr lang="ja-JP" altLang="en-US" sz="1600"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年度（令和６年度）までに、水門（全５基）の  耐震・耐津波補強</a:t>
            </a:r>
            <a:br>
              <a:rPr lang="en-US" altLang="ja-JP" sz="1600"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br>
            <a:r>
              <a:rPr lang="ja-JP" altLang="en-US" sz="1600"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完了。</a:t>
            </a:r>
            <a:endParaRPr lang="en-US" altLang="ja-JP" sz="1600"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endParaRPr>
          </a:p>
          <a:p>
            <a:r>
              <a:rPr lang="ja-JP" altLang="en-US" sz="1600"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・引き続き、</a:t>
            </a:r>
            <a:r>
              <a:rPr lang="en-US" altLang="ja-JP" sz="1600"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2041</a:t>
            </a:r>
            <a:r>
              <a:rPr lang="ja-JP" altLang="en-US" sz="1600"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年（令和</a:t>
            </a:r>
            <a:r>
              <a:rPr lang="en-US" altLang="ja-JP" sz="1600" kern="100" dirty="0">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23</a:t>
            </a:r>
            <a:r>
              <a:rPr lang="ja-JP" altLang="en-US" sz="1600"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年）までの完了に向け、</a:t>
            </a:r>
            <a:r>
              <a:rPr lang="en-US" altLang="ja-JP" sz="1600" kern="100" dirty="0">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 </a:t>
            </a:r>
            <a:r>
              <a:rPr lang="ja-JP" altLang="en-US" sz="1600"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三大水門</a:t>
            </a:r>
            <a:endParaRPr lang="en-US" altLang="ja-JP" sz="1600"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endParaRPr>
          </a:p>
          <a:p>
            <a:r>
              <a:rPr lang="ja-JP" altLang="en-US" sz="1600"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（安治川・尻無川・木津川）の老朽化に伴う</a:t>
            </a:r>
            <a:r>
              <a:rPr lang="en-US" altLang="ja-JP" sz="1600" kern="100" dirty="0">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  </a:t>
            </a:r>
            <a:r>
              <a:rPr lang="ja-JP" altLang="en-US" sz="1600" kern="100" dirty="0">
                <a:ln>
                  <a:noFill/>
                </a:ln>
                <a:effectLst>
                  <a:outerShdw blurRad="69850" dist="43180" dir="5400000" sx="0" sy="0">
                    <a:srgbClr val="000000">
                      <a:alpha val="65000"/>
                    </a:srgbClr>
                  </a:outerShdw>
                </a:effectLst>
                <a:latin typeface="Yu Gothic UI" panose="020B0500000000000000" pitchFamily="50" charset="-128"/>
                <a:ea typeface="Yu Gothic UI" panose="020B0500000000000000" pitchFamily="50" charset="-128"/>
                <a:cs typeface="Times New Roman" panose="02020603050405020304" pitchFamily="18" charset="0"/>
              </a:rPr>
              <a:t>更新工事を進めていく。</a:t>
            </a:r>
            <a:endParaRPr lang="ja-JP" sz="1600" kern="100" dirty="0">
              <a:effectLst/>
              <a:latin typeface="Yu Gothic UI" panose="020B0500000000000000" pitchFamily="50" charset="-128"/>
              <a:ea typeface="Yu Gothic UI" panose="020B0500000000000000" pitchFamily="50" charset="-128"/>
              <a:cs typeface="Times New Roman" panose="02020603050405020304" pitchFamily="18" charset="0"/>
            </a:endParaRPr>
          </a:p>
        </p:txBody>
      </p:sp>
      <p:sp>
        <p:nvSpPr>
          <p:cNvPr id="17" name="正方形/長方形 16" title="３　３つのミッションと１００のアクションの推進">
            <a:extLst>
              <a:ext uri="{FF2B5EF4-FFF2-40B4-BE49-F238E27FC236}">
                <a16:creationId xmlns:a16="http://schemas.microsoft.com/office/drawing/2014/main" id="{F706ACA9-5224-0F52-A29F-567D1DBC2458}"/>
              </a:ext>
            </a:extLst>
          </p:cNvPr>
          <p:cNvSpPr/>
          <p:nvPr/>
        </p:nvSpPr>
        <p:spPr>
          <a:xfrm>
            <a:off x="5917587" y="4238663"/>
            <a:ext cx="3157563" cy="376364"/>
          </a:xfrm>
          <a:prstGeom prst="rect">
            <a:avLst/>
          </a:prstGeom>
          <a:no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r>
              <a:rPr lang="ja-JP" altLang="en-US" sz="1600" b="1" kern="100" dirty="0">
                <a:latin typeface="Meiryo UI" panose="020B0604030504040204" pitchFamily="50" charset="-128"/>
                <a:ea typeface="Meiryo UI" panose="020B0604030504040204" pitchFamily="50" charset="-128"/>
                <a:cs typeface="Times New Roman" panose="02020603050405020304" pitchFamily="18" charset="0"/>
              </a:rPr>
              <a:t>西大阪地域の津波・高潮対策</a:t>
            </a:r>
            <a:endParaRPr lang="ja-JP" sz="1600" b="1" kern="100" dirty="0">
              <a:effectLst/>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9" name="図 18" descr="建物, 屋外, 水, 橋 が含まれている画像  自動的に生成された説明">
            <a:extLst>
              <a:ext uri="{FF2B5EF4-FFF2-40B4-BE49-F238E27FC236}">
                <a16:creationId xmlns:a16="http://schemas.microsoft.com/office/drawing/2014/main" id="{BD3D759F-2CAB-B7E6-C604-42B49D1FA43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535271" y="4638383"/>
            <a:ext cx="4033725" cy="1968169"/>
          </a:xfrm>
          <a:prstGeom prst="rect">
            <a:avLst/>
          </a:prstGeom>
        </p:spPr>
      </p:pic>
      <p:sp>
        <p:nvSpPr>
          <p:cNvPr id="20" name="正方形/長方形 19" title="３　３つのミッションと１００のアクションの推進">
            <a:extLst>
              <a:ext uri="{FF2B5EF4-FFF2-40B4-BE49-F238E27FC236}">
                <a16:creationId xmlns:a16="http://schemas.microsoft.com/office/drawing/2014/main" id="{3107C3D4-FD6E-6B91-61C5-B23595838668}"/>
              </a:ext>
            </a:extLst>
          </p:cNvPr>
          <p:cNvSpPr/>
          <p:nvPr/>
        </p:nvSpPr>
        <p:spPr>
          <a:xfrm>
            <a:off x="5507040" y="6241427"/>
            <a:ext cx="1890114" cy="365125"/>
          </a:xfrm>
          <a:prstGeom prst="rect">
            <a:avLst/>
          </a:prstGeom>
          <a:no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r>
              <a:rPr lang="en-US" altLang="ja-JP" sz="14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400" kern="100" dirty="0">
                <a:effectLst/>
                <a:latin typeface="Meiryo UI" panose="020B0604030504040204" pitchFamily="50" charset="-128"/>
                <a:ea typeface="Meiryo UI" panose="020B0604030504040204" pitchFamily="50" charset="-128"/>
                <a:cs typeface="Times New Roman" panose="02020603050405020304" pitchFamily="18" charset="0"/>
              </a:rPr>
              <a:t>水門改築イメージ図</a:t>
            </a:r>
            <a:endParaRPr lang="ja-JP" sz="1400" kern="100" dirty="0">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21" name="正方形/長方形 20" title="３　３つのミッションと１００のアクションの推進">
            <a:extLst>
              <a:ext uri="{FF2B5EF4-FFF2-40B4-BE49-F238E27FC236}">
                <a16:creationId xmlns:a16="http://schemas.microsoft.com/office/drawing/2014/main" id="{3021B54B-AFAB-C241-B773-CCE7C7BE6DFA}"/>
              </a:ext>
            </a:extLst>
          </p:cNvPr>
          <p:cNvSpPr/>
          <p:nvPr/>
        </p:nvSpPr>
        <p:spPr>
          <a:xfrm>
            <a:off x="9597227" y="4638383"/>
            <a:ext cx="2513302" cy="1983291"/>
          </a:xfrm>
          <a:prstGeom prst="rect">
            <a:avLst/>
          </a:prstGeom>
          <a:no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r>
              <a:rPr lang="ja-JP" altLang="en-US" sz="1400" kern="100" dirty="0">
                <a:effectLst/>
                <a:latin typeface="Yu Gothic UI" panose="020B0500000000000000" pitchFamily="50" charset="-128"/>
                <a:ea typeface="Yu Gothic UI" panose="020B0500000000000000" pitchFamily="50" charset="-128"/>
                <a:cs typeface="Times New Roman" panose="02020603050405020304" pitchFamily="18" charset="0"/>
              </a:rPr>
              <a:t>西大阪地域の津波・高潮対策として、三大水門（安治川水門、尻無川水門、木津川水門）の更新を進め、まずは木津川新水門の工事等を推進する。</a:t>
            </a:r>
            <a:endParaRPr lang="ja-JP" sz="1400" kern="100" dirty="0">
              <a:effectLst/>
              <a:latin typeface="Yu Gothic UI" panose="020B0500000000000000" pitchFamily="50" charset="-128"/>
              <a:ea typeface="Yu Gothic UI" panose="020B0500000000000000" pitchFamily="50" charset="-128"/>
              <a:cs typeface="Times New Roman" panose="02020603050405020304" pitchFamily="18" charset="0"/>
            </a:endParaRPr>
          </a:p>
        </p:txBody>
      </p:sp>
    </p:spTree>
    <p:extLst>
      <p:ext uri="{BB962C8B-B14F-4D97-AF65-F5344CB8AC3E}">
        <p14:creationId xmlns:p14="http://schemas.microsoft.com/office/powerpoint/2010/main" val="1641376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58F4F451-6DB4-42CD-357C-80D219053549}"/>
              </a:ext>
            </a:extLst>
          </p:cNvPr>
          <p:cNvSpPr/>
          <p:nvPr/>
        </p:nvSpPr>
        <p:spPr>
          <a:xfrm>
            <a:off x="5608068" y="5162297"/>
            <a:ext cx="5615744" cy="833032"/>
          </a:xfrm>
          <a:prstGeom prst="roundRect">
            <a:avLst>
              <a:gd name="adj" fmla="val 39238"/>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5" name="テキスト ボックス 4">
            <a:extLst>
              <a:ext uri="{FF2B5EF4-FFF2-40B4-BE49-F238E27FC236}">
                <a16:creationId xmlns:a16="http://schemas.microsoft.com/office/drawing/2014/main" id="{978C57F2-EF85-E48C-3D27-1D471010F2E9}"/>
              </a:ext>
            </a:extLst>
          </p:cNvPr>
          <p:cNvSpPr txBox="1"/>
          <p:nvPr/>
        </p:nvSpPr>
        <p:spPr>
          <a:xfrm>
            <a:off x="648419" y="834403"/>
            <a:ext cx="10317832" cy="584775"/>
          </a:xfrm>
          <a:prstGeom prst="rect">
            <a:avLst/>
          </a:prstGeom>
          <a:noFill/>
          <a:ln w="25400">
            <a:noFill/>
          </a:ln>
        </p:spPr>
        <p:txBody>
          <a:bodyPr wrap="square" rtlCol="0">
            <a:spAutoFit/>
          </a:bodyPr>
          <a:lstStyle/>
          <a:p>
            <a:r>
              <a:rPr lang="ja-JP" altLang="en-US" sz="2800" b="1" dirty="0">
                <a:solidFill>
                  <a:srgbClr val="00B050"/>
                </a:solidFill>
                <a:latin typeface="Yu Gothic UI" panose="020B0500000000000000" pitchFamily="50" charset="-128"/>
                <a:ea typeface="Yu Gothic UI" panose="020B0500000000000000" pitchFamily="50" charset="-128"/>
              </a:rPr>
              <a:t>「みどり」</a:t>
            </a:r>
            <a:r>
              <a:rPr lang="ja-JP" altLang="en-US" sz="2800" b="1" dirty="0">
                <a:latin typeface="Yu Gothic UI" panose="020B0500000000000000" pitchFamily="50" charset="-128"/>
                <a:ea typeface="Yu Gothic UI" panose="020B0500000000000000" pitchFamily="50" charset="-128"/>
              </a:rPr>
              <a:t>と</a:t>
            </a:r>
            <a:r>
              <a:rPr lang="ja-JP" altLang="en-US" sz="2800" b="1" dirty="0">
                <a:solidFill>
                  <a:srgbClr val="00B050"/>
                </a:solidFill>
                <a:latin typeface="Yu Gothic UI" panose="020B0500000000000000" pitchFamily="50" charset="-128"/>
                <a:ea typeface="Yu Gothic UI" panose="020B0500000000000000" pitchFamily="50" charset="-128"/>
              </a:rPr>
              <a:t>「イノベーション」</a:t>
            </a:r>
            <a:r>
              <a:rPr lang="ja-JP" altLang="en-US" sz="2800" dirty="0">
                <a:latin typeface="Yu Gothic UI" panose="020B0500000000000000" pitchFamily="50" charset="-128"/>
                <a:ea typeface="Yu Gothic UI" panose="020B0500000000000000" pitchFamily="50" charset="-128"/>
              </a:rPr>
              <a:t>の融合拠点</a:t>
            </a:r>
            <a:r>
              <a:rPr lang="ja-JP" altLang="en-US" sz="2800" b="1" dirty="0">
                <a:solidFill>
                  <a:srgbClr val="FF0000"/>
                </a:solidFill>
                <a:latin typeface="Yu Gothic UI" panose="020B0500000000000000" pitchFamily="50" charset="-128"/>
                <a:ea typeface="Yu Gothic UI" panose="020B0500000000000000" pitchFamily="50" charset="-128"/>
              </a:rPr>
              <a:t>　</a:t>
            </a:r>
            <a:r>
              <a:rPr lang="ja-JP" altLang="en-US" sz="3200" b="1" dirty="0">
                <a:solidFill>
                  <a:srgbClr val="FF0000"/>
                </a:solidFill>
                <a:latin typeface="Yu Gothic UI" panose="020B0500000000000000" pitchFamily="50" charset="-128"/>
                <a:ea typeface="Yu Gothic UI" panose="020B0500000000000000" pitchFamily="50" charset="-128"/>
              </a:rPr>
              <a:t>「うめきた２期」</a:t>
            </a:r>
            <a:r>
              <a:rPr lang="ja-JP" altLang="en-US" sz="2000" dirty="0">
                <a:latin typeface="Yu Gothic UI" panose="020B0500000000000000" pitchFamily="50" charset="-128"/>
                <a:ea typeface="Yu Gothic UI" panose="020B0500000000000000" pitchFamily="50" charset="-128"/>
              </a:rPr>
              <a:t>（大阪駅周辺）</a:t>
            </a:r>
            <a:endParaRPr lang="en-US" altLang="ja-JP" sz="2000" dirty="0">
              <a:latin typeface="Yu Gothic UI" panose="020B0500000000000000" pitchFamily="50" charset="-128"/>
              <a:ea typeface="Yu Gothic UI" panose="020B0500000000000000" pitchFamily="50" charset="-128"/>
            </a:endParaRPr>
          </a:p>
        </p:txBody>
      </p:sp>
      <p:sp>
        <p:nvSpPr>
          <p:cNvPr id="8" name="テキスト ボックス 31">
            <a:extLst>
              <a:ext uri="{FF2B5EF4-FFF2-40B4-BE49-F238E27FC236}">
                <a16:creationId xmlns:a16="http://schemas.microsoft.com/office/drawing/2014/main" id="{C7C0B343-5774-C56A-93A5-2DAA060EEEB6}"/>
              </a:ext>
            </a:extLst>
          </p:cNvPr>
          <p:cNvSpPr txBox="1"/>
          <p:nvPr/>
        </p:nvSpPr>
        <p:spPr>
          <a:xfrm>
            <a:off x="5688000" y="3010634"/>
            <a:ext cx="3085554" cy="461665"/>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400" dirty="0">
                <a:latin typeface="Yu Gothic UI" panose="020B0500000000000000" pitchFamily="50" charset="-128"/>
                <a:ea typeface="Yu Gothic UI" panose="020B0500000000000000" pitchFamily="50" charset="-128"/>
                <a:cs typeface="Meiryo UI" panose="020B0604030504040204" pitchFamily="50" charset="-128"/>
              </a:rPr>
              <a:t>都市公園（</a:t>
            </a:r>
            <a:r>
              <a:rPr lang="en-US" altLang="ja-JP" sz="2400" dirty="0">
                <a:latin typeface="Yu Gothic UI" panose="020B0500000000000000" pitchFamily="50" charset="-128"/>
                <a:ea typeface="Yu Gothic UI" panose="020B0500000000000000" pitchFamily="50" charset="-128"/>
                <a:cs typeface="Meiryo UI" panose="020B0604030504040204" pitchFamily="50" charset="-128"/>
              </a:rPr>
              <a:t>4.5ha</a:t>
            </a:r>
            <a:r>
              <a:rPr lang="ja-JP" altLang="en-US" sz="2400" dirty="0">
                <a:latin typeface="Yu Gothic UI" panose="020B0500000000000000" pitchFamily="50" charset="-128"/>
                <a:ea typeface="Yu Gothic UI" panose="020B0500000000000000" pitchFamily="50" charset="-128"/>
                <a:cs typeface="Meiryo UI" panose="020B0604030504040204" pitchFamily="50" charset="-128"/>
              </a:rPr>
              <a:t>）</a:t>
            </a:r>
            <a:r>
              <a:rPr lang="en-US" altLang="ja-JP" sz="2400" b="1" baseline="30000" dirty="0">
                <a:solidFill>
                  <a:schemeClr val="tx1"/>
                </a:solidFill>
                <a:latin typeface="Meiryo UI" panose="020B0604030504040204" pitchFamily="50" charset="-128"/>
                <a:ea typeface="Meiryo UI" panose="020B0604030504040204" pitchFamily="50" charset="-128"/>
              </a:rPr>
              <a:t> </a:t>
            </a:r>
            <a:endParaRPr lang="ja-JP" altLang="en-US" sz="2400" dirty="0">
              <a:solidFill>
                <a:srgbClr val="FF0000"/>
              </a:solidFill>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9" name="正方形/長方形 8">
            <a:extLst>
              <a:ext uri="{FF2B5EF4-FFF2-40B4-BE49-F238E27FC236}">
                <a16:creationId xmlns:a16="http://schemas.microsoft.com/office/drawing/2014/main" id="{5EDFA61F-E646-B94F-A617-1C8730F1011D}"/>
              </a:ext>
            </a:extLst>
          </p:cNvPr>
          <p:cNvSpPr/>
          <p:nvPr/>
        </p:nvSpPr>
        <p:spPr>
          <a:xfrm>
            <a:off x="8838749" y="1815021"/>
            <a:ext cx="2784021" cy="932821"/>
          </a:xfrm>
          <a:prstGeom prst="rect">
            <a:avLst/>
          </a:prstGeom>
          <a:noFill/>
          <a:ln/>
        </p:spPr>
        <p:style>
          <a:lnRef idx="3">
            <a:schemeClr val="lt1"/>
          </a:lnRef>
          <a:fillRef idx="1">
            <a:schemeClr val="accent5"/>
          </a:fillRef>
          <a:effectRef idx="1">
            <a:schemeClr val="accent5"/>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r>
              <a:rPr lang="ja-JP" altLang="en-US" sz="2400" dirty="0">
                <a:solidFill>
                  <a:schemeClr val="tx1"/>
                </a:solidFill>
                <a:latin typeface="Yu Gothic UI" panose="020B0500000000000000" pitchFamily="50" charset="-128"/>
                <a:ea typeface="Yu Gothic UI" panose="020B0500000000000000" pitchFamily="50" charset="-128"/>
              </a:rPr>
              <a:t>新産業創出と産学官民の交流ゾーン</a:t>
            </a:r>
          </a:p>
        </p:txBody>
      </p:sp>
      <p:sp>
        <p:nvSpPr>
          <p:cNvPr id="10" name="テキスト ボックス 36">
            <a:extLst>
              <a:ext uri="{FF2B5EF4-FFF2-40B4-BE49-F238E27FC236}">
                <a16:creationId xmlns:a16="http://schemas.microsoft.com/office/drawing/2014/main" id="{8CC849CB-6B41-8492-D60C-2915436C15E3}"/>
              </a:ext>
            </a:extLst>
          </p:cNvPr>
          <p:cNvSpPr txBox="1"/>
          <p:nvPr/>
        </p:nvSpPr>
        <p:spPr>
          <a:xfrm>
            <a:off x="5688000" y="2033069"/>
            <a:ext cx="3867664" cy="461665"/>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400" dirty="0">
                <a:latin typeface="Yu Gothic UI" panose="020B0500000000000000" pitchFamily="50" charset="-128"/>
                <a:ea typeface="Yu Gothic UI" panose="020B0500000000000000" pitchFamily="50" charset="-128"/>
                <a:cs typeface="Meiryo UI" panose="020B0604030504040204" pitchFamily="50" charset="-128"/>
              </a:rPr>
              <a:t>北街区（</a:t>
            </a:r>
            <a:r>
              <a:rPr lang="en-US" altLang="ja-JP" sz="2400" dirty="0">
                <a:latin typeface="Yu Gothic UI" panose="020B0500000000000000" pitchFamily="50" charset="-128"/>
                <a:ea typeface="Yu Gothic UI" panose="020B0500000000000000" pitchFamily="50" charset="-128"/>
                <a:cs typeface="Meiryo UI" panose="020B0604030504040204" pitchFamily="50" charset="-128"/>
              </a:rPr>
              <a:t>1.6ha</a:t>
            </a:r>
            <a:r>
              <a:rPr lang="ja-JP" altLang="en-US" sz="2400" dirty="0">
                <a:latin typeface="Yu Gothic UI" panose="020B0500000000000000" pitchFamily="50" charset="-128"/>
                <a:ea typeface="Yu Gothic UI" panose="020B0500000000000000" pitchFamily="50" charset="-128"/>
                <a:cs typeface="Meiryo UI" panose="020B0604030504040204" pitchFamily="50" charset="-128"/>
              </a:rPr>
              <a:t>）</a:t>
            </a:r>
          </a:p>
        </p:txBody>
      </p:sp>
      <p:sp>
        <p:nvSpPr>
          <p:cNvPr id="11" name="正方形/長方形 10">
            <a:extLst>
              <a:ext uri="{FF2B5EF4-FFF2-40B4-BE49-F238E27FC236}">
                <a16:creationId xmlns:a16="http://schemas.microsoft.com/office/drawing/2014/main" id="{4C212BAD-1884-AE4F-CEA0-C001AAC66B14}"/>
              </a:ext>
            </a:extLst>
          </p:cNvPr>
          <p:cNvSpPr/>
          <p:nvPr/>
        </p:nvSpPr>
        <p:spPr>
          <a:xfrm>
            <a:off x="8838749" y="2965857"/>
            <a:ext cx="2784021" cy="932820"/>
          </a:xfrm>
          <a:prstGeom prst="rect">
            <a:avLst/>
          </a:prstGeom>
          <a:noFill/>
          <a:ln/>
        </p:spPr>
        <p:style>
          <a:lnRef idx="3">
            <a:schemeClr val="lt1"/>
          </a:lnRef>
          <a:fillRef idx="1">
            <a:schemeClr val="accent5"/>
          </a:fillRef>
          <a:effectRef idx="1">
            <a:schemeClr val="accent5"/>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r>
              <a:rPr lang="ja-JP" altLang="en-US" sz="2400" dirty="0">
                <a:solidFill>
                  <a:schemeClr val="tx1"/>
                </a:solidFill>
                <a:latin typeface="Yu Gothic UI" panose="020B0500000000000000" pitchFamily="50" charset="-128"/>
                <a:ea typeface="Yu Gothic UI" panose="020B0500000000000000" pitchFamily="50" charset="-128"/>
              </a:rPr>
              <a:t>緑豊かな憩いゾーン　人が集う賑わいゾーン</a:t>
            </a:r>
          </a:p>
        </p:txBody>
      </p:sp>
      <p:sp>
        <p:nvSpPr>
          <p:cNvPr id="12" name="正方形/長方形 11">
            <a:extLst>
              <a:ext uri="{FF2B5EF4-FFF2-40B4-BE49-F238E27FC236}">
                <a16:creationId xmlns:a16="http://schemas.microsoft.com/office/drawing/2014/main" id="{5561A4B4-0FF8-BDEE-3A17-E3017724611A}"/>
              </a:ext>
            </a:extLst>
          </p:cNvPr>
          <p:cNvSpPr/>
          <p:nvPr/>
        </p:nvSpPr>
        <p:spPr>
          <a:xfrm>
            <a:off x="8847886" y="3990436"/>
            <a:ext cx="2774884" cy="953846"/>
          </a:xfrm>
          <a:prstGeom prst="rect">
            <a:avLst/>
          </a:prstGeom>
          <a:noFill/>
          <a:ln/>
        </p:spPr>
        <p:style>
          <a:lnRef idx="3">
            <a:schemeClr val="lt1"/>
          </a:lnRef>
          <a:fillRef idx="1">
            <a:schemeClr val="accent5"/>
          </a:fillRef>
          <a:effectRef idx="1">
            <a:schemeClr val="accent5"/>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r>
              <a:rPr lang="ja-JP" altLang="en-US" sz="2400" dirty="0">
                <a:solidFill>
                  <a:schemeClr val="tx1"/>
                </a:solidFill>
                <a:latin typeface="Yu Gothic UI" panose="020B0500000000000000" pitchFamily="50" charset="-128"/>
                <a:ea typeface="Yu Gothic UI" panose="020B0500000000000000" pitchFamily="50" charset="-128"/>
              </a:rPr>
              <a:t>高度複合都市機能集積ゾーン</a:t>
            </a:r>
          </a:p>
        </p:txBody>
      </p:sp>
      <p:sp>
        <p:nvSpPr>
          <p:cNvPr id="13" name="テキスト ボックス 31">
            <a:extLst>
              <a:ext uri="{FF2B5EF4-FFF2-40B4-BE49-F238E27FC236}">
                <a16:creationId xmlns:a16="http://schemas.microsoft.com/office/drawing/2014/main" id="{5D70EC7F-BC39-E982-C6A0-5D92FBF2AEE2}"/>
              </a:ext>
            </a:extLst>
          </p:cNvPr>
          <p:cNvSpPr txBox="1"/>
          <p:nvPr/>
        </p:nvSpPr>
        <p:spPr>
          <a:xfrm>
            <a:off x="5688000" y="4199917"/>
            <a:ext cx="3953927" cy="461665"/>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400" dirty="0">
                <a:latin typeface="Yu Gothic UI" panose="020B0500000000000000" pitchFamily="50" charset="-128"/>
                <a:ea typeface="Yu Gothic UI" panose="020B0500000000000000" pitchFamily="50" charset="-128"/>
                <a:cs typeface="Meiryo UI" panose="020B0604030504040204" pitchFamily="50" charset="-128"/>
              </a:rPr>
              <a:t>南街区（</a:t>
            </a:r>
            <a:r>
              <a:rPr lang="en-US" altLang="ja-JP" sz="2400" dirty="0">
                <a:latin typeface="Yu Gothic UI" panose="020B0500000000000000" pitchFamily="50" charset="-128"/>
                <a:ea typeface="Yu Gothic UI" panose="020B0500000000000000" pitchFamily="50" charset="-128"/>
                <a:cs typeface="Meiryo UI" panose="020B0604030504040204" pitchFamily="50" charset="-128"/>
              </a:rPr>
              <a:t>3.0ha</a:t>
            </a:r>
            <a:r>
              <a:rPr lang="ja-JP" altLang="en-US" sz="2400" dirty="0">
                <a:latin typeface="Yu Gothic UI" panose="020B0500000000000000" pitchFamily="50" charset="-128"/>
                <a:ea typeface="Yu Gothic UI" panose="020B0500000000000000" pitchFamily="50" charset="-128"/>
                <a:cs typeface="Meiryo UI" panose="020B0604030504040204" pitchFamily="50" charset="-128"/>
              </a:rPr>
              <a:t>）</a:t>
            </a:r>
          </a:p>
        </p:txBody>
      </p:sp>
      <p:sp>
        <p:nvSpPr>
          <p:cNvPr id="15" name="テキスト ボックス 14">
            <a:extLst>
              <a:ext uri="{FF2B5EF4-FFF2-40B4-BE49-F238E27FC236}">
                <a16:creationId xmlns:a16="http://schemas.microsoft.com/office/drawing/2014/main" id="{940C426D-8850-4703-6F14-4BF205158E8A}"/>
              </a:ext>
            </a:extLst>
          </p:cNvPr>
          <p:cNvSpPr txBox="1"/>
          <p:nvPr/>
        </p:nvSpPr>
        <p:spPr>
          <a:xfrm>
            <a:off x="5753195" y="1422297"/>
            <a:ext cx="2559306" cy="400110"/>
          </a:xfrm>
          <a:prstGeom prst="rect">
            <a:avLst/>
          </a:prstGeom>
          <a:noFill/>
        </p:spPr>
        <p:txBody>
          <a:bodyPr wrap="square" rtlCol="0">
            <a:spAutoFit/>
          </a:bodyPr>
          <a:lstStyle/>
          <a:p>
            <a:r>
              <a:rPr lang="en-US" altLang="ja-JP" sz="2000" dirty="0">
                <a:latin typeface="Yu Gothic UI" panose="020B0500000000000000" pitchFamily="50" charset="-128"/>
                <a:ea typeface="Yu Gothic UI" panose="020B0500000000000000" pitchFamily="50" charset="-128"/>
              </a:rPr>
              <a:t>【</a:t>
            </a:r>
            <a:r>
              <a:rPr lang="ja-JP" altLang="en-US" sz="2000" dirty="0">
                <a:latin typeface="Yu Gothic UI" panose="020B0500000000000000" pitchFamily="50" charset="-128"/>
                <a:ea typeface="Yu Gothic UI" panose="020B0500000000000000" pitchFamily="50" charset="-128"/>
              </a:rPr>
              <a:t>事業者の提案概要</a:t>
            </a:r>
            <a:r>
              <a:rPr lang="en-US" altLang="ja-JP" sz="2000" dirty="0">
                <a:latin typeface="Yu Gothic UI" panose="020B0500000000000000" pitchFamily="50" charset="-128"/>
                <a:ea typeface="Yu Gothic UI" panose="020B0500000000000000" pitchFamily="50" charset="-128"/>
              </a:rPr>
              <a:t>】</a:t>
            </a:r>
            <a:endParaRPr lang="ja-JP" altLang="en-US" sz="2000" dirty="0">
              <a:latin typeface="Yu Gothic UI" panose="020B0500000000000000" pitchFamily="50" charset="-128"/>
              <a:ea typeface="Yu Gothic UI" panose="020B0500000000000000" pitchFamily="50" charset="-128"/>
            </a:endParaRPr>
          </a:p>
        </p:txBody>
      </p:sp>
      <p:sp>
        <p:nvSpPr>
          <p:cNvPr id="3" name="四角形: 角を丸くする 2">
            <a:extLst>
              <a:ext uri="{FF2B5EF4-FFF2-40B4-BE49-F238E27FC236}">
                <a16:creationId xmlns:a16="http://schemas.microsoft.com/office/drawing/2014/main" id="{5D420EAD-5DA4-4A4C-4507-83ACC77AE0B3}"/>
              </a:ext>
            </a:extLst>
          </p:cNvPr>
          <p:cNvSpPr/>
          <p:nvPr/>
        </p:nvSpPr>
        <p:spPr>
          <a:xfrm>
            <a:off x="64140" y="143401"/>
            <a:ext cx="12036425" cy="62668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◆大阪都心の顔となるまちづくりが進展</a:t>
            </a:r>
          </a:p>
        </p:txBody>
      </p:sp>
      <p:sp>
        <p:nvSpPr>
          <p:cNvPr id="20" name="テキスト ボックス 19">
            <a:extLst>
              <a:ext uri="{FF2B5EF4-FFF2-40B4-BE49-F238E27FC236}">
                <a16:creationId xmlns:a16="http://schemas.microsoft.com/office/drawing/2014/main" id="{6539974D-F15C-FBAB-45F5-271C6B885FA8}"/>
              </a:ext>
            </a:extLst>
          </p:cNvPr>
          <p:cNvSpPr txBox="1"/>
          <p:nvPr/>
        </p:nvSpPr>
        <p:spPr>
          <a:xfrm>
            <a:off x="5608068" y="3389992"/>
            <a:ext cx="2849559" cy="553998"/>
          </a:xfrm>
          <a:prstGeom prst="rect">
            <a:avLst/>
          </a:prstGeom>
          <a:noFill/>
          <a:ln w="25400">
            <a:noFill/>
          </a:ln>
        </p:spPr>
        <p:txBody>
          <a:bodyPr wrap="square" rtlCol="0">
            <a:spAutoFit/>
          </a:bodyPr>
          <a:lstStyle/>
          <a:p>
            <a:r>
              <a:rPr lang="en-US" altLang="ja-JP" sz="1500" dirty="0">
                <a:latin typeface="Yu Gothic UI" panose="020B0500000000000000" pitchFamily="50" charset="-128"/>
                <a:ea typeface="Yu Gothic UI" panose="020B0500000000000000" pitchFamily="50" charset="-128"/>
              </a:rPr>
              <a:t>※</a:t>
            </a:r>
            <a:r>
              <a:rPr lang="ja-JP" altLang="en-US" sz="1500" dirty="0">
                <a:latin typeface="Yu Gothic UI" panose="020B0500000000000000" pitchFamily="50" charset="-128"/>
                <a:ea typeface="Yu Gothic UI" panose="020B0500000000000000" pitchFamily="50" charset="-128"/>
              </a:rPr>
              <a:t>広域避難場所の機能を有する</a:t>
            </a:r>
            <a:br>
              <a:rPr lang="en-US" altLang="ja-JP" sz="1500" dirty="0">
                <a:latin typeface="Yu Gothic UI" panose="020B0500000000000000" pitchFamily="50" charset="-128"/>
                <a:ea typeface="Yu Gothic UI" panose="020B0500000000000000" pitchFamily="50" charset="-128"/>
              </a:rPr>
            </a:br>
            <a:r>
              <a:rPr lang="ja-JP" altLang="en-US" sz="1500" dirty="0">
                <a:latin typeface="Yu Gothic UI" panose="020B0500000000000000" pitchFamily="50" charset="-128"/>
                <a:ea typeface="Yu Gothic UI" panose="020B0500000000000000" pitchFamily="50" charset="-128"/>
              </a:rPr>
              <a:t>　都市公園として整備</a:t>
            </a:r>
            <a:endParaRPr lang="en-US" altLang="ja-JP" sz="1500" dirty="0">
              <a:latin typeface="Yu Gothic UI" panose="020B0500000000000000" pitchFamily="50" charset="-128"/>
              <a:ea typeface="Yu Gothic UI" panose="020B0500000000000000" pitchFamily="50" charset="-128"/>
            </a:endParaRPr>
          </a:p>
        </p:txBody>
      </p:sp>
      <p:sp>
        <p:nvSpPr>
          <p:cNvPr id="16" name="スライド番号プレースホルダー 15">
            <a:extLst>
              <a:ext uri="{FF2B5EF4-FFF2-40B4-BE49-F238E27FC236}">
                <a16:creationId xmlns:a16="http://schemas.microsoft.com/office/drawing/2014/main" id="{F187417B-A92B-BEE5-2517-64B1C8325091}"/>
              </a:ext>
            </a:extLst>
          </p:cNvPr>
          <p:cNvSpPr>
            <a:spLocks noGrp="1"/>
          </p:cNvSpPr>
          <p:nvPr>
            <p:ph type="sldNum" sz="quarter" idx="12"/>
          </p:nvPr>
        </p:nvSpPr>
        <p:spPr/>
        <p:txBody>
          <a:bodyPr/>
          <a:lstStyle/>
          <a:p>
            <a:fld id="{CB91B6DC-CD65-41D7-A17C-25774E29F8F8}" type="slidenum">
              <a:rPr lang="ja-JP" altLang="en-US" smtClean="0">
                <a:solidFill>
                  <a:schemeClr val="tx1"/>
                </a:solidFill>
                <a:latin typeface="+mn-ea"/>
                <a:ea typeface="+mn-ea"/>
              </a:rPr>
              <a:pPr/>
              <a:t>25</a:t>
            </a:fld>
            <a:endParaRPr lang="ja-JP" altLang="en-US" dirty="0">
              <a:solidFill>
                <a:schemeClr val="tx1"/>
              </a:solidFill>
              <a:latin typeface="+mn-ea"/>
              <a:ea typeface="+mn-ea"/>
            </a:endParaRPr>
          </a:p>
        </p:txBody>
      </p:sp>
      <p:sp>
        <p:nvSpPr>
          <p:cNvPr id="4" name="テキスト ボックス 3">
            <a:extLst>
              <a:ext uri="{FF2B5EF4-FFF2-40B4-BE49-F238E27FC236}">
                <a16:creationId xmlns:a16="http://schemas.microsoft.com/office/drawing/2014/main" id="{3034D143-E119-2812-72B1-D8D23D05D233}"/>
              </a:ext>
            </a:extLst>
          </p:cNvPr>
          <p:cNvSpPr txBox="1"/>
          <p:nvPr/>
        </p:nvSpPr>
        <p:spPr>
          <a:xfrm>
            <a:off x="4088213" y="6323468"/>
            <a:ext cx="3329965" cy="430887"/>
          </a:xfrm>
          <a:prstGeom prst="rect">
            <a:avLst/>
          </a:prstGeom>
          <a:noFill/>
        </p:spPr>
        <p:txBody>
          <a:bodyPr wrap="square" rtlCol="0">
            <a:spAutoFit/>
          </a:bodyPr>
          <a:lstStyle/>
          <a:p>
            <a:pPr algn="r"/>
            <a:r>
              <a:rPr lang="ja-JP" altLang="en-US" sz="1100" dirty="0">
                <a:latin typeface="Yu Gothic UI" panose="020B0500000000000000" pitchFamily="50" charset="-128"/>
                <a:ea typeface="Yu Gothic UI" panose="020B0500000000000000" pitchFamily="50" charset="-128"/>
              </a:rPr>
              <a:t>うめきた</a:t>
            </a:r>
            <a:r>
              <a:rPr lang="en-US" altLang="ja-JP" sz="1100" dirty="0">
                <a:latin typeface="Yu Gothic UI" panose="020B0500000000000000" pitchFamily="50" charset="-128"/>
                <a:ea typeface="Yu Gothic UI" panose="020B0500000000000000" pitchFamily="50" charset="-128"/>
              </a:rPr>
              <a:t>2</a:t>
            </a:r>
            <a:r>
              <a:rPr lang="ja-JP" altLang="en-US" sz="1100" dirty="0">
                <a:latin typeface="Yu Gothic UI" panose="020B0500000000000000" pitchFamily="50" charset="-128"/>
                <a:ea typeface="Yu Gothic UI" panose="020B0500000000000000" pitchFamily="50" charset="-128"/>
              </a:rPr>
              <a:t>期区域（グラングリーン大阪）</a:t>
            </a:r>
          </a:p>
          <a:p>
            <a:pPr algn="r"/>
            <a:r>
              <a:rPr lang="zh-TW" altLang="en-US" sz="1100" dirty="0">
                <a:latin typeface="Yu Gothic UI" panose="020B0500000000000000" pitchFamily="50" charset="-128"/>
                <a:ea typeface="Yu Gothic UI" panose="020B0500000000000000" pitchFamily="50" charset="-128"/>
              </a:rPr>
              <a:t>出典：</a:t>
            </a:r>
            <a:r>
              <a:rPr lang="en-US" altLang="zh-TW" sz="1100" dirty="0">
                <a:latin typeface="Yu Gothic UI" panose="020B0500000000000000" pitchFamily="50" charset="-128"/>
                <a:ea typeface="Yu Gothic UI" panose="020B0500000000000000" pitchFamily="50" charset="-128"/>
              </a:rPr>
              <a:t>UR</a:t>
            </a:r>
            <a:r>
              <a:rPr lang="zh-TW" altLang="en-US" sz="1100" dirty="0">
                <a:latin typeface="Yu Gothic UI" panose="020B0500000000000000" pitchFamily="50" charset="-128"/>
                <a:ea typeface="Yu Gothic UI" panose="020B0500000000000000" pitchFamily="50" charset="-128"/>
              </a:rPr>
              <a:t>都市機構</a:t>
            </a:r>
            <a:endParaRPr lang="en-US" altLang="ja-JP" sz="1100" dirty="0">
              <a:latin typeface="Yu Gothic UI" panose="020B0500000000000000" pitchFamily="50" charset="-128"/>
              <a:ea typeface="Yu Gothic UI" panose="020B0500000000000000" pitchFamily="50" charset="-128"/>
            </a:endParaRPr>
          </a:p>
        </p:txBody>
      </p:sp>
      <p:pic>
        <p:nvPicPr>
          <p:cNvPr id="14" name="図 13">
            <a:extLst>
              <a:ext uri="{FF2B5EF4-FFF2-40B4-BE49-F238E27FC236}">
                <a16:creationId xmlns:a16="http://schemas.microsoft.com/office/drawing/2014/main" id="{5C474EF3-4AB3-8385-6C93-2E402E405BE9}"/>
              </a:ext>
            </a:extLst>
          </p:cNvPr>
          <p:cNvPicPr>
            <a:picLocks noChangeAspect="1"/>
          </p:cNvPicPr>
          <p:nvPr/>
        </p:nvPicPr>
        <p:blipFill>
          <a:blip r:embed="rId3"/>
          <a:srcRect l="-314" t="10394" r="314" b="9863"/>
          <a:stretch>
            <a:fillRect/>
          </a:stretch>
        </p:blipFill>
        <p:spPr>
          <a:xfrm>
            <a:off x="1114482" y="1469324"/>
            <a:ext cx="3945610" cy="2359742"/>
          </a:xfrm>
          <a:prstGeom prst="rect">
            <a:avLst/>
          </a:prstGeom>
        </p:spPr>
      </p:pic>
      <p:pic>
        <p:nvPicPr>
          <p:cNvPr id="17" name="図 16">
            <a:extLst>
              <a:ext uri="{FF2B5EF4-FFF2-40B4-BE49-F238E27FC236}">
                <a16:creationId xmlns:a16="http://schemas.microsoft.com/office/drawing/2014/main" id="{B5B823DF-E41A-3CBA-1CD8-08CD9550C2A1}"/>
              </a:ext>
            </a:extLst>
          </p:cNvPr>
          <p:cNvPicPr>
            <a:picLocks noChangeAspect="1"/>
          </p:cNvPicPr>
          <p:nvPr/>
        </p:nvPicPr>
        <p:blipFill>
          <a:blip r:embed="rId4"/>
          <a:stretch>
            <a:fillRect/>
          </a:stretch>
        </p:blipFill>
        <p:spPr>
          <a:xfrm>
            <a:off x="1114482" y="3852812"/>
            <a:ext cx="3945609" cy="2959207"/>
          </a:xfrm>
          <a:prstGeom prst="rect">
            <a:avLst/>
          </a:prstGeom>
        </p:spPr>
      </p:pic>
      <p:sp>
        <p:nvSpPr>
          <p:cNvPr id="18" name="テキスト ボックス 17">
            <a:extLst>
              <a:ext uri="{FF2B5EF4-FFF2-40B4-BE49-F238E27FC236}">
                <a16:creationId xmlns:a16="http://schemas.microsoft.com/office/drawing/2014/main" id="{E8BCC997-F3F1-81CD-36D9-D7BD05422DA0}"/>
              </a:ext>
            </a:extLst>
          </p:cNvPr>
          <p:cNvSpPr txBox="1"/>
          <p:nvPr/>
        </p:nvSpPr>
        <p:spPr>
          <a:xfrm>
            <a:off x="1114482" y="1443602"/>
            <a:ext cx="3726487" cy="338554"/>
          </a:xfrm>
          <a:prstGeom prst="rect">
            <a:avLst/>
          </a:prstGeom>
          <a:solidFill>
            <a:schemeClr val="accent4"/>
          </a:solidFill>
        </p:spPr>
        <p:txBody>
          <a:bodyPr wrap="square" rtlCol="0">
            <a:spAutoFit/>
          </a:bodyPr>
          <a:lstStyle/>
          <a:p>
            <a:pPr algn="ctr"/>
            <a:r>
              <a:rPr lang="ja-JP" altLang="en-US" sz="1600" b="1" dirty="0">
                <a:latin typeface="Yu Gothic UI" panose="020B0500000000000000" pitchFamily="50" charset="-128"/>
                <a:ea typeface="Yu Gothic UI" panose="020B0500000000000000" pitchFamily="50" charset="-128"/>
              </a:rPr>
              <a:t>うめきた</a:t>
            </a:r>
            <a:r>
              <a:rPr lang="en-US" altLang="ja-JP" sz="1600" b="1" dirty="0">
                <a:latin typeface="Yu Gothic UI" panose="020B0500000000000000" pitchFamily="50" charset="-128"/>
                <a:ea typeface="Yu Gothic UI" panose="020B0500000000000000" pitchFamily="50" charset="-128"/>
              </a:rPr>
              <a:t>2</a:t>
            </a:r>
            <a:r>
              <a:rPr lang="ja-JP" altLang="en-US" sz="1600" b="1" dirty="0">
                <a:latin typeface="Yu Gothic UI" panose="020B0500000000000000" pitchFamily="50" charset="-128"/>
                <a:ea typeface="Yu Gothic UI" panose="020B0500000000000000" pitchFamily="50" charset="-128"/>
              </a:rPr>
              <a:t>期区域（グラングリーン大阪）</a:t>
            </a:r>
          </a:p>
        </p:txBody>
      </p:sp>
      <p:sp>
        <p:nvSpPr>
          <p:cNvPr id="2" name="テキスト ボックス 31">
            <a:extLst>
              <a:ext uri="{FF2B5EF4-FFF2-40B4-BE49-F238E27FC236}">
                <a16:creationId xmlns:a16="http://schemas.microsoft.com/office/drawing/2014/main" id="{8C40A156-5702-F400-9FF1-A40D158F3EE5}"/>
              </a:ext>
            </a:extLst>
          </p:cNvPr>
          <p:cNvSpPr txBox="1"/>
          <p:nvPr/>
        </p:nvSpPr>
        <p:spPr>
          <a:xfrm>
            <a:off x="6047386" y="5332415"/>
            <a:ext cx="5452336" cy="52322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2800" b="1" dirty="0">
                <a:solidFill>
                  <a:srgbClr val="FF0000"/>
                </a:solidFill>
              </a:rPr>
              <a:t>令和</a:t>
            </a:r>
            <a:r>
              <a:rPr lang="en-US" altLang="ja-JP" sz="2800" b="1" dirty="0">
                <a:solidFill>
                  <a:srgbClr val="FF0000"/>
                </a:solidFill>
              </a:rPr>
              <a:t>9</a:t>
            </a:r>
            <a:r>
              <a:rPr lang="ja-JP" altLang="en-US" sz="2800" b="1" dirty="0">
                <a:solidFill>
                  <a:srgbClr val="FF0000"/>
                </a:solidFill>
              </a:rPr>
              <a:t>年春頃の全体開園予定</a:t>
            </a:r>
            <a:endParaRPr lang="ja-JP" altLang="en-US" sz="2800" b="1" dirty="0">
              <a:solidFill>
                <a:srgbClr val="FF0000"/>
              </a:solidFill>
              <a:latin typeface="Yu Gothic UI" panose="020B0500000000000000" pitchFamily="50" charset="-128"/>
              <a:ea typeface="Yu Gothic UI" panose="020B0500000000000000" pitchFamily="50" charset="-128"/>
              <a:cs typeface="Meiryo UI" panose="020B0604030504040204" pitchFamily="50" charset="-128"/>
            </a:endParaRPr>
          </a:p>
        </p:txBody>
      </p:sp>
    </p:spTree>
    <p:extLst>
      <p:ext uri="{BB962C8B-B14F-4D97-AF65-F5344CB8AC3E}">
        <p14:creationId xmlns:p14="http://schemas.microsoft.com/office/powerpoint/2010/main" val="34720625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26872A89-EA19-0118-D578-E79CAEE8C969}"/>
              </a:ext>
            </a:extLst>
          </p:cNvPr>
          <p:cNvSpPr/>
          <p:nvPr/>
        </p:nvSpPr>
        <p:spPr>
          <a:xfrm>
            <a:off x="5945961" y="2691150"/>
            <a:ext cx="5443095" cy="770551"/>
          </a:xfrm>
          <a:prstGeom prst="rect">
            <a:avLst/>
          </a:prstGeom>
          <a:solidFill>
            <a:srgbClr val="FFFF00"/>
          </a:solidFill>
          <a:ln w="38100">
            <a:solidFill>
              <a:srgbClr val="92D050"/>
            </a:solidFill>
          </a:ln>
        </p:spPr>
        <p:style>
          <a:lnRef idx="3">
            <a:schemeClr val="lt1"/>
          </a:lnRef>
          <a:fillRef idx="1">
            <a:schemeClr val="accent5"/>
          </a:fillRef>
          <a:effectRef idx="1">
            <a:schemeClr val="accent5"/>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2000" dirty="0">
                <a:solidFill>
                  <a:schemeClr val="tx1"/>
                </a:solidFill>
                <a:latin typeface="Yu Gothic UI" panose="020B0500000000000000" pitchFamily="50" charset="-128"/>
                <a:ea typeface="Yu Gothic UI" panose="020B0500000000000000" pitchFamily="50" charset="-128"/>
              </a:rPr>
              <a:t>まちにひらかれ、まちとともに成長する</a:t>
            </a:r>
            <a:endParaRPr lang="en-US" altLang="ja-JP" sz="2000" dirty="0">
              <a:solidFill>
                <a:schemeClr val="tx1"/>
              </a:solidFill>
              <a:latin typeface="Yu Gothic UI" panose="020B0500000000000000" pitchFamily="50" charset="-128"/>
              <a:ea typeface="Yu Gothic UI" panose="020B0500000000000000" pitchFamily="50" charset="-128"/>
            </a:endParaRPr>
          </a:p>
          <a:p>
            <a:pPr algn="ctr"/>
            <a:r>
              <a:rPr lang="ja-JP" altLang="en-US" sz="2000" dirty="0">
                <a:solidFill>
                  <a:schemeClr val="tx1"/>
                </a:solidFill>
                <a:latin typeface="Yu Gothic UI" panose="020B0500000000000000" pitchFamily="50" charset="-128"/>
                <a:ea typeface="Yu Gothic UI" panose="020B0500000000000000" pitchFamily="50" charset="-128"/>
              </a:rPr>
              <a:t>「次世代型キャンパスシティ」</a:t>
            </a:r>
          </a:p>
        </p:txBody>
      </p:sp>
      <p:sp>
        <p:nvSpPr>
          <p:cNvPr id="7" name="正方形/長方形 6">
            <a:extLst>
              <a:ext uri="{FF2B5EF4-FFF2-40B4-BE49-F238E27FC236}">
                <a16:creationId xmlns:a16="http://schemas.microsoft.com/office/drawing/2014/main" id="{304A5622-272A-3E55-9964-57935D443B59}"/>
              </a:ext>
            </a:extLst>
          </p:cNvPr>
          <p:cNvSpPr/>
          <p:nvPr/>
        </p:nvSpPr>
        <p:spPr>
          <a:xfrm>
            <a:off x="5945963" y="3581766"/>
            <a:ext cx="5443093" cy="701305"/>
          </a:xfrm>
          <a:prstGeom prst="rect">
            <a:avLst/>
          </a:prstGeom>
          <a:solidFill>
            <a:srgbClr val="FFFF00"/>
          </a:solidFill>
          <a:ln w="38100">
            <a:solidFill>
              <a:srgbClr val="92D050"/>
            </a:solidFill>
          </a:ln>
        </p:spPr>
        <p:style>
          <a:lnRef idx="3">
            <a:schemeClr val="lt1"/>
          </a:lnRef>
          <a:fillRef idx="1">
            <a:schemeClr val="accent5"/>
          </a:fillRef>
          <a:effectRef idx="1">
            <a:schemeClr val="accent5"/>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2000" dirty="0">
                <a:solidFill>
                  <a:schemeClr val="tx1"/>
                </a:solidFill>
                <a:latin typeface="Yu Gothic UI" panose="020B0500000000000000" pitchFamily="50" charset="-128"/>
                <a:ea typeface="Yu Gothic UI" panose="020B0500000000000000" pitchFamily="50" charset="-128"/>
              </a:rPr>
              <a:t>健康医療・環境等の既存資源を活かした</a:t>
            </a:r>
            <a:endParaRPr lang="en-US" altLang="ja-JP" sz="2000" dirty="0">
              <a:solidFill>
                <a:schemeClr val="tx1"/>
              </a:solidFill>
              <a:latin typeface="Yu Gothic UI" panose="020B0500000000000000" pitchFamily="50" charset="-128"/>
              <a:ea typeface="Yu Gothic UI" panose="020B0500000000000000" pitchFamily="50" charset="-128"/>
            </a:endParaRPr>
          </a:p>
          <a:p>
            <a:pPr algn="ctr"/>
            <a:r>
              <a:rPr lang="ja-JP" altLang="en-US" sz="2000" dirty="0">
                <a:solidFill>
                  <a:schemeClr val="tx1"/>
                </a:solidFill>
                <a:latin typeface="Yu Gothic UI" panose="020B0500000000000000" pitchFamily="50" charset="-128"/>
                <a:ea typeface="Yu Gothic UI" panose="020B0500000000000000" pitchFamily="50" charset="-128"/>
              </a:rPr>
              <a:t>「スマートシティの実証・実装フィールド」</a:t>
            </a:r>
          </a:p>
        </p:txBody>
      </p:sp>
      <p:sp>
        <p:nvSpPr>
          <p:cNvPr id="8" name="正方形/長方形 7">
            <a:extLst>
              <a:ext uri="{FF2B5EF4-FFF2-40B4-BE49-F238E27FC236}">
                <a16:creationId xmlns:a16="http://schemas.microsoft.com/office/drawing/2014/main" id="{0EB1B085-AD7A-70DD-A3E7-DE651C93C9B1}"/>
              </a:ext>
            </a:extLst>
          </p:cNvPr>
          <p:cNvSpPr/>
          <p:nvPr/>
        </p:nvSpPr>
        <p:spPr>
          <a:xfrm>
            <a:off x="5945961" y="4403136"/>
            <a:ext cx="5443095" cy="712918"/>
          </a:xfrm>
          <a:prstGeom prst="rect">
            <a:avLst/>
          </a:prstGeom>
          <a:solidFill>
            <a:srgbClr val="FFFF00"/>
          </a:solidFill>
          <a:ln w="38100">
            <a:solidFill>
              <a:srgbClr val="92D050"/>
            </a:solidFill>
          </a:ln>
        </p:spPr>
        <p:style>
          <a:lnRef idx="3">
            <a:schemeClr val="lt1"/>
          </a:lnRef>
          <a:fillRef idx="1">
            <a:schemeClr val="accent5"/>
          </a:fillRef>
          <a:effectRef idx="1">
            <a:schemeClr val="accent5"/>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2000" dirty="0">
                <a:solidFill>
                  <a:schemeClr val="tx1"/>
                </a:solidFill>
                <a:latin typeface="Yu Gothic UI" panose="020B0500000000000000" pitchFamily="50" charset="-128"/>
                <a:ea typeface="Yu Gothic UI" panose="020B0500000000000000" pitchFamily="50" charset="-128"/>
              </a:rPr>
              <a:t>多様なひと、機能、空間、主体が交流する</a:t>
            </a:r>
            <a:endParaRPr lang="en-US" altLang="ja-JP" sz="2000" dirty="0">
              <a:solidFill>
                <a:schemeClr val="tx1"/>
              </a:solidFill>
              <a:latin typeface="Yu Gothic UI" panose="020B0500000000000000" pitchFamily="50" charset="-128"/>
              <a:ea typeface="Yu Gothic UI" panose="020B0500000000000000" pitchFamily="50" charset="-128"/>
            </a:endParaRPr>
          </a:p>
          <a:p>
            <a:pPr algn="ctr"/>
            <a:r>
              <a:rPr lang="ja-JP" altLang="en-US" sz="2000" dirty="0">
                <a:solidFill>
                  <a:schemeClr val="tx1"/>
                </a:solidFill>
                <a:latin typeface="Yu Gothic UI" panose="020B0500000000000000" pitchFamily="50" charset="-128"/>
                <a:ea typeface="Yu Gothic UI" panose="020B0500000000000000" pitchFamily="50" charset="-128"/>
              </a:rPr>
              <a:t>「クロスオーバーシティ」</a:t>
            </a:r>
          </a:p>
        </p:txBody>
      </p:sp>
      <p:sp>
        <p:nvSpPr>
          <p:cNvPr id="9" name="テキスト ボックス 8">
            <a:extLst>
              <a:ext uri="{FF2B5EF4-FFF2-40B4-BE49-F238E27FC236}">
                <a16:creationId xmlns:a16="http://schemas.microsoft.com/office/drawing/2014/main" id="{E7985B53-D260-2848-7009-9D2472AE5188}"/>
              </a:ext>
            </a:extLst>
          </p:cNvPr>
          <p:cNvSpPr txBox="1"/>
          <p:nvPr/>
        </p:nvSpPr>
        <p:spPr>
          <a:xfrm>
            <a:off x="5179076" y="1061089"/>
            <a:ext cx="6976866" cy="1508105"/>
          </a:xfrm>
          <a:prstGeom prst="rect">
            <a:avLst/>
          </a:prstGeom>
          <a:solidFill>
            <a:schemeClr val="accent5">
              <a:lumMod val="20000"/>
              <a:lumOff val="80000"/>
            </a:schemeClr>
          </a:solidFill>
          <a:ln>
            <a:solidFill>
              <a:schemeClr val="tx1"/>
            </a:solidFill>
            <a:prstDash val="sysDash"/>
          </a:ln>
        </p:spPr>
        <p:txBody>
          <a:bodyPr wrap="square" rtlCol="0">
            <a:spAutoFit/>
          </a:bodyPr>
          <a:lstStyle/>
          <a:p>
            <a:r>
              <a:rPr lang="ja-JP" altLang="en-US" sz="2300" dirty="0">
                <a:latin typeface="Yu Gothic UI" panose="020B0500000000000000" pitchFamily="50" charset="-128"/>
                <a:ea typeface="Yu Gothic UI" panose="020B0500000000000000" pitchFamily="50" charset="-128"/>
              </a:rPr>
              <a:t>「大阪府立大学」と「大阪市立大学」が統合し、</a:t>
            </a:r>
            <a:endParaRPr lang="en-US" altLang="ja-JP" sz="2300" dirty="0">
              <a:latin typeface="Yu Gothic UI" panose="020B0500000000000000" pitchFamily="50" charset="-128"/>
              <a:ea typeface="Yu Gothic UI" panose="020B0500000000000000" pitchFamily="50" charset="-128"/>
            </a:endParaRPr>
          </a:p>
          <a:p>
            <a:r>
              <a:rPr lang="ja-JP" altLang="en-US" sz="2300" b="1" dirty="0">
                <a:solidFill>
                  <a:srgbClr val="FF0000"/>
                </a:solidFill>
                <a:latin typeface="Yu Gothic UI" panose="020B0500000000000000" pitchFamily="50" charset="-128"/>
                <a:ea typeface="Yu Gothic UI" panose="020B0500000000000000" pitchFamily="50" charset="-128"/>
              </a:rPr>
              <a:t>大阪公立大学</a:t>
            </a:r>
            <a:r>
              <a:rPr lang="ja-JP" altLang="en-US" sz="2300" dirty="0">
                <a:latin typeface="Yu Gothic UI" panose="020B0500000000000000" pitchFamily="50" charset="-128"/>
                <a:ea typeface="Yu Gothic UI" panose="020B0500000000000000" pitchFamily="50" charset="-128"/>
              </a:rPr>
              <a:t>が</a:t>
            </a:r>
            <a:r>
              <a:rPr lang="en-US" altLang="ja-JP" sz="2300" dirty="0">
                <a:latin typeface="Yu Gothic UI" panose="020B0500000000000000" pitchFamily="50" charset="-128"/>
                <a:ea typeface="Yu Gothic UI" panose="020B0500000000000000" pitchFamily="50" charset="-128"/>
              </a:rPr>
              <a:t>2022</a:t>
            </a:r>
            <a:r>
              <a:rPr lang="ja-JP" altLang="en-US" sz="2300" dirty="0">
                <a:latin typeface="Yu Gothic UI" panose="020B0500000000000000" pitchFamily="50" charset="-128"/>
                <a:ea typeface="Yu Gothic UI" panose="020B0500000000000000" pitchFamily="50" charset="-128"/>
              </a:rPr>
              <a:t>年に開学。</a:t>
            </a:r>
            <a:endParaRPr lang="en-US" altLang="ja-JP" sz="2300" dirty="0">
              <a:latin typeface="Yu Gothic UI" panose="020B0500000000000000" pitchFamily="50" charset="-128"/>
              <a:ea typeface="Yu Gothic UI" panose="020B0500000000000000" pitchFamily="50" charset="-128"/>
            </a:endParaRPr>
          </a:p>
          <a:p>
            <a:r>
              <a:rPr lang="ja-JP" altLang="en-US" sz="2300" b="1" dirty="0">
                <a:solidFill>
                  <a:srgbClr val="FF0000"/>
                </a:solidFill>
                <a:latin typeface="Yu Gothic UI" panose="020B0500000000000000" pitchFamily="50" charset="-128"/>
                <a:ea typeface="Yu Gothic UI" panose="020B0500000000000000" pitchFamily="50" charset="-128"/>
              </a:rPr>
              <a:t>学生数（約</a:t>
            </a:r>
            <a:r>
              <a:rPr lang="en-US" altLang="ja-JP" sz="2300" b="1" dirty="0">
                <a:solidFill>
                  <a:srgbClr val="FF0000"/>
                </a:solidFill>
                <a:latin typeface="Yu Gothic UI" panose="020B0500000000000000" pitchFamily="50" charset="-128"/>
                <a:ea typeface="Yu Gothic UI" panose="020B0500000000000000" pitchFamily="50" charset="-128"/>
              </a:rPr>
              <a:t>1</a:t>
            </a:r>
            <a:r>
              <a:rPr lang="ja-JP" altLang="en-US" sz="2300" b="1" dirty="0">
                <a:solidFill>
                  <a:srgbClr val="FF0000"/>
                </a:solidFill>
                <a:latin typeface="Yu Gothic UI" panose="020B0500000000000000" pitchFamily="50" charset="-128"/>
                <a:ea typeface="Yu Gothic UI" panose="020B0500000000000000" pitchFamily="50" charset="-128"/>
              </a:rPr>
              <a:t>万</a:t>
            </a:r>
            <a:r>
              <a:rPr lang="en-US" altLang="ja-JP" sz="2300" b="1" dirty="0">
                <a:solidFill>
                  <a:srgbClr val="FF0000"/>
                </a:solidFill>
                <a:latin typeface="Yu Gothic UI" panose="020B0500000000000000" pitchFamily="50" charset="-128"/>
                <a:ea typeface="Yu Gothic UI" panose="020B0500000000000000" pitchFamily="50" charset="-128"/>
              </a:rPr>
              <a:t>6</a:t>
            </a:r>
            <a:r>
              <a:rPr lang="ja-JP" altLang="en-US" sz="2300" b="1" dirty="0">
                <a:solidFill>
                  <a:srgbClr val="FF0000"/>
                </a:solidFill>
                <a:latin typeface="Yu Gothic UI" panose="020B0500000000000000" pitchFamily="50" charset="-128"/>
                <a:ea typeface="Yu Gothic UI" panose="020B0500000000000000" pitchFamily="50" charset="-128"/>
              </a:rPr>
              <a:t>千人）で公立大学としては日本一に。</a:t>
            </a:r>
            <a:endParaRPr lang="en-US" altLang="ja-JP" sz="2300" b="1" dirty="0">
              <a:solidFill>
                <a:srgbClr val="FF0000"/>
              </a:solidFill>
              <a:latin typeface="Yu Gothic UI" panose="020B0500000000000000" pitchFamily="50" charset="-128"/>
              <a:ea typeface="Yu Gothic UI" panose="020B0500000000000000" pitchFamily="50" charset="-128"/>
            </a:endParaRPr>
          </a:p>
          <a:p>
            <a:r>
              <a:rPr lang="ja-JP" altLang="en-US" sz="2300" dirty="0">
                <a:latin typeface="Yu Gothic UI" panose="020B0500000000000000" pitchFamily="50" charset="-128"/>
                <a:ea typeface="Yu Gothic UI" panose="020B0500000000000000" pitchFamily="50" charset="-128"/>
              </a:rPr>
              <a:t>新キャンパスが</a:t>
            </a:r>
            <a:r>
              <a:rPr lang="en-US" altLang="ja-JP" sz="2300" dirty="0">
                <a:latin typeface="Yu Gothic UI" panose="020B0500000000000000" pitchFamily="50" charset="-128"/>
                <a:ea typeface="Yu Gothic UI" panose="020B0500000000000000" pitchFamily="50" charset="-128"/>
              </a:rPr>
              <a:t>2025</a:t>
            </a:r>
            <a:r>
              <a:rPr lang="ja-JP" altLang="en-US" sz="2300" dirty="0">
                <a:latin typeface="Yu Gothic UI" panose="020B0500000000000000" pitchFamily="50" charset="-128"/>
                <a:ea typeface="Yu Gothic UI" panose="020B0500000000000000" pitchFamily="50" charset="-128"/>
              </a:rPr>
              <a:t>年９月に大阪城東部地区に完成</a:t>
            </a:r>
          </a:p>
        </p:txBody>
      </p:sp>
      <p:sp>
        <p:nvSpPr>
          <p:cNvPr id="10" name="テキスト ボックス 9">
            <a:extLst>
              <a:ext uri="{FF2B5EF4-FFF2-40B4-BE49-F238E27FC236}">
                <a16:creationId xmlns:a16="http://schemas.microsoft.com/office/drawing/2014/main" id="{9A2D3B05-FFA7-6541-4A67-86D8F5300B0B}"/>
              </a:ext>
            </a:extLst>
          </p:cNvPr>
          <p:cNvSpPr txBox="1"/>
          <p:nvPr/>
        </p:nvSpPr>
        <p:spPr>
          <a:xfrm>
            <a:off x="64140" y="831827"/>
            <a:ext cx="3838838" cy="369332"/>
          </a:xfrm>
          <a:prstGeom prst="rect">
            <a:avLst/>
          </a:prstGeom>
          <a:noFill/>
        </p:spPr>
        <p:txBody>
          <a:bodyPr wrap="square" rtlCol="0">
            <a:spAutoFit/>
          </a:bodyPr>
          <a:lstStyle/>
          <a:p>
            <a:r>
              <a:rPr lang="en-US" altLang="ja-JP" dirty="0">
                <a:latin typeface="Yu Gothic UI" panose="020B0500000000000000" pitchFamily="50" charset="-128"/>
                <a:ea typeface="Yu Gothic UI" panose="020B0500000000000000" pitchFamily="50" charset="-128"/>
              </a:rPr>
              <a:t>【</a:t>
            </a:r>
            <a:r>
              <a:rPr lang="ja-JP" altLang="en-US" dirty="0">
                <a:latin typeface="Yu Gothic UI" panose="020B0500000000000000" pitchFamily="50" charset="-128"/>
                <a:ea typeface="Yu Gothic UI" panose="020B0500000000000000" pitchFamily="50" charset="-128"/>
              </a:rPr>
              <a:t>大阪公立大学</a:t>
            </a:r>
            <a:r>
              <a:rPr lang="en-US" altLang="ja-JP" dirty="0">
                <a:latin typeface="Yu Gothic UI" panose="020B0500000000000000" pitchFamily="50" charset="-128"/>
                <a:ea typeface="Yu Gothic UI" panose="020B0500000000000000" pitchFamily="50" charset="-128"/>
              </a:rPr>
              <a:t>1</a:t>
            </a:r>
            <a:r>
              <a:rPr lang="ja-JP" altLang="en-US" dirty="0">
                <a:latin typeface="Yu Gothic UI" panose="020B0500000000000000" pitchFamily="50" charset="-128"/>
                <a:ea typeface="Yu Gothic UI" panose="020B0500000000000000" pitchFamily="50" charset="-128"/>
              </a:rPr>
              <a:t>期キャンパス</a:t>
            </a:r>
            <a:r>
              <a:rPr lang="en-US" altLang="ja-JP" dirty="0">
                <a:latin typeface="Yu Gothic UI" panose="020B0500000000000000" pitchFamily="50" charset="-128"/>
                <a:ea typeface="Yu Gothic UI" panose="020B0500000000000000" pitchFamily="50" charset="-128"/>
              </a:rPr>
              <a:t>】</a:t>
            </a:r>
            <a:endParaRPr lang="ja-JP" altLang="en-US" dirty="0">
              <a:latin typeface="Yu Gothic UI" panose="020B0500000000000000" pitchFamily="50" charset="-128"/>
              <a:ea typeface="Yu Gothic UI" panose="020B0500000000000000" pitchFamily="50" charset="-128"/>
            </a:endParaRPr>
          </a:p>
        </p:txBody>
      </p:sp>
      <p:sp>
        <p:nvSpPr>
          <p:cNvPr id="3" name="四角形: 角を丸くする 2">
            <a:extLst>
              <a:ext uri="{FF2B5EF4-FFF2-40B4-BE49-F238E27FC236}">
                <a16:creationId xmlns:a16="http://schemas.microsoft.com/office/drawing/2014/main" id="{687B687A-98A3-90D4-8051-949305BB20C3}"/>
              </a:ext>
            </a:extLst>
          </p:cNvPr>
          <p:cNvSpPr/>
          <p:nvPr/>
        </p:nvSpPr>
        <p:spPr>
          <a:xfrm>
            <a:off x="64140" y="143401"/>
            <a:ext cx="12036425" cy="62668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◆日本一の公立大学を核としたまちづくり（大阪城東部地区）</a:t>
            </a:r>
          </a:p>
        </p:txBody>
      </p:sp>
      <p:sp>
        <p:nvSpPr>
          <p:cNvPr id="4" name="スライド番号プレースホルダー 3">
            <a:extLst>
              <a:ext uri="{FF2B5EF4-FFF2-40B4-BE49-F238E27FC236}">
                <a16:creationId xmlns:a16="http://schemas.microsoft.com/office/drawing/2014/main" id="{D707B7B9-D445-843E-3ADC-6C11882AECDC}"/>
              </a:ext>
            </a:extLst>
          </p:cNvPr>
          <p:cNvSpPr>
            <a:spLocks noGrp="1"/>
          </p:cNvSpPr>
          <p:nvPr>
            <p:ph type="sldNum" sz="quarter" idx="12"/>
          </p:nvPr>
        </p:nvSpPr>
        <p:spPr>
          <a:xfrm>
            <a:off x="9357365" y="6492875"/>
            <a:ext cx="2743200" cy="365125"/>
          </a:xfrm>
        </p:spPr>
        <p:txBody>
          <a:bodyPr/>
          <a:lstStyle/>
          <a:p>
            <a:fld id="{CB91B6DC-CD65-41D7-A17C-25774E29F8F8}" type="slidenum">
              <a:rPr lang="ja-JP" altLang="en-US" smtClean="0">
                <a:latin typeface="+mn-ea"/>
                <a:ea typeface="+mn-ea"/>
              </a:rPr>
              <a:pPr/>
              <a:t>26</a:t>
            </a:fld>
            <a:endParaRPr lang="ja-JP" altLang="en-US" dirty="0">
              <a:latin typeface="+mn-ea"/>
              <a:ea typeface="+mn-ea"/>
            </a:endParaRPr>
          </a:p>
        </p:txBody>
      </p:sp>
      <p:pic>
        <p:nvPicPr>
          <p:cNvPr id="2" name="図 1">
            <a:extLst>
              <a:ext uri="{FF2B5EF4-FFF2-40B4-BE49-F238E27FC236}">
                <a16:creationId xmlns:a16="http://schemas.microsoft.com/office/drawing/2014/main" id="{94BE7992-DF5B-BB5C-B810-EF88E10D2D99}"/>
              </a:ext>
            </a:extLst>
          </p:cNvPr>
          <p:cNvPicPr>
            <a:picLocks noChangeAspect="1"/>
          </p:cNvPicPr>
          <p:nvPr/>
        </p:nvPicPr>
        <p:blipFill>
          <a:blip r:embed="rId3"/>
          <a:stretch>
            <a:fillRect/>
          </a:stretch>
        </p:blipFill>
        <p:spPr>
          <a:xfrm>
            <a:off x="633697" y="1173051"/>
            <a:ext cx="3523886" cy="2360215"/>
          </a:xfrm>
          <a:prstGeom prst="rect">
            <a:avLst/>
          </a:prstGeom>
        </p:spPr>
      </p:pic>
      <p:sp>
        <p:nvSpPr>
          <p:cNvPr id="5" name="二等辺三角形 4">
            <a:extLst>
              <a:ext uri="{FF2B5EF4-FFF2-40B4-BE49-F238E27FC236}">
                <a16:creationId xmlns:a16="http://schemas.microsoft.com/office/drawing/2014/main" id="{77738220-2F5F-6D4E-9320-D12148EABB94}"/>
              </a:ext>
            </a:extLst>
          </p:cNvPr>
          <p:cNvSpPr/>
          <p:nvPr/>
        </p:nvSpPr>
        <p:spPr>
          <a:xfrm flipV="1">
            <a:off x="7347455" y="5199112"/>
            <a:ext cx="2640106" cy="268941"/>
          </a:xfrm>
          <a:prstGeom prst="triangl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11" name="四角形: 角を丸くする 10">
            <a:extLst>
              <a:ext uri="{FF2B5EF4-FFF2-40B4-BE49-F238E27FC236}">
                <a16:creationId xmlns:a16="http://schemas.microsoft.com/office/drawing/2014/main" id="{FC510F3C-1F81-F099-C3E0-90B2501D5A48}"/>
              </a:ext>
            </a:extLst>
          </p:cNvPr>
          <p:cNvSpPr/>
          <p:nvPr/>
        </p:nvSpPr>
        <p:spPr>
          <a:xfrm>
            <a:off x="5179076" y="5630442"/>
            <a:ext cx="6752948" cy="854093"/>
          </a:xfrm>
          <a:prstGeom prst="roundRect">
            <a:avLst/>
          </a:prstGeom>
          <a:solidFill>
            <a:srgbClr val="FFCCCC"/>
          </a:solidFill>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2000" b="1" dirty="0">
                <a:solidFill>
                  <a:schemeClr val="tx1"/>
                </a:solidFill>
              </a:rPr>
              <a:t>地域社会から国際社会まで幅広く活躍できる人材を育成</a:t>
            </a:r>
          </a:p>
        </p:txBody>
      </p:sp>
      <p:sp>
        <p:nvSpPr>
          <p:cNvPr id="12" name="テキスト ボックス 11">
            <a:extLst>
              <a:ext uri="{FF2B5EF4-FFF2-40B4-BE49-F238E27FC236}">
                <a16:creationId xmlns:a16="http://schemas.microsoft.com/office/drawing/2014/main" id="{8B28CBF7-FDCA-FB9A-3495-8FCCB6D72FA1}"/>
              </a:ext>
            </a:extLst>
          </p:cNvPr>
          <p:cNvSpPr txBox="1"/>
          <p:nvPr/>
        </p:nvSpPr>
        <p:spPr>
          <a:xfrm>
            <a:off x="64140" y="3707649"/>
            <a:ext cx="3838838" cy="369332"/>
          </a:xfrm>
          <a:prstGeom prst="rect">
            <a:avLst/>
          </a:prstGeom>
          <a:noFill/>
        </p:spPr>
        <p:txBody>
          <a:bodyPr wrap="square" rtlCol="0">
            <a:spAutoFit/>
          </a:bodyPr>
          <a:lstStyle/>
          <a:p>
            <a:r>
              <a:rPr lang="en-US" altLang="ja-JP" dirty="0">
                <a:latin typeface="Yu Gothic UI" panose="020B0500000000000000" pitchFamily="50" charset="-128"/>
                <a:ea typeface="Yu Gothic UI" panose="020B0500000000000000" pitchFamily="50" charset="-128"/>
              </a:rPr>
              <a:t>【</a:t>
            </a:r>
            <a:r>
              <a:rPr lang="ja-JP" altLang="en-US" dirty="0">
                <a:latin typeface="Yu Gothic UI" panose="020B0500000000000000" pitchFamily="50" charset="-128"/>
                <a:ea typeface="Yu Gothic UI" panose="020B0500000000000000" pitchFamily="50" charset="-128"/>
              </a:rPr>
              <a:t>大阪城東部地区</a:t>
            </a:r>
            <a:r>
              <a:rPr lang="en-US" altLang="ja-JP" dirty="0">
                <a:latin typeface="Yu Gothic UI" panose="020B0500000000000000" pitchFamily="50" charset="-128"/>
                <a:ea typeface="Yu Gothic UI" panose="020B0500000000000000" pitchFamily="50" charset="-128"/>
              </a:rPr>
              <a:t>】</a:t>
            </a:r>
            <a:endParaRPr lang="ja-JP" altLang="en-US" dirty="0">
              <a:latin typeface="Yu Gothic UI" panose="020B0500000000000000" pitchFamily="50" charset="-128"/>
              <a:ea typeface="Yu Gothic UI" panose="020B0500000000000000" pitchFamily="50" charset="-128"/>
            </a:endParaRPr>
          </a:p>
        </p:txBody>
      </p:sp>
      <p:pic>
        <p:nvPicPr>
          <p:cNvPr id="13" name="図 12">
            <a:extLst>
              <a:ext uri="{FF2B5EF4-FFF2-40B4-BE49-F238E27FC236}">
                <a16:creationId xmlns:a16="http://schemas.microsoft.com/office/drawing/2014/main" id="{6E036CAE-586E-CA29-7AA2-85B33C047D72}"/>
              </a:ext>
            </a:extLst>
          </p:cNvPr>
          <p:cNvPicPr>
            <a:picLocks noChangeAspect="1"/>
          </p:cNvPicPr>
          <p:nvPr/>
        </p:nvPicPr>
        <p:blipFill>
          <a:blip r:embed="rId4"/>
          <a:stretch>
            <a:fillRect/>
          </a:stretch>
        </p:blipFill>
        <p:spPr>
          <a:xfrm>
            <a:off x="633697" y="4078446"/>
            <a:ext cx="3767973" cy="2681285"/>
          </a:xfrm>
          <a:prstGeom prst="rect">
            <a:avLst/>
          </a:prstGeom>
        </p:spPr>
      </p:pic>
    </p:spTree>
    <p:extLst>
      <p:ext uri="{BB962C8B-B14F-4D97-AF65-F5344CB8AC3E}">
        <p14:creationId xmlns:p14="http://schemas.microsoft.com/office/powerpoint/2010/main" val="1003971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F628CB15-103F-4913-83A4-F4D43275DC9A}"/>
              </a:ext>
            </a:extLst>
          </p:cNvPr>
          <p:cNvSpPr/>
          <p:nvPr/>
        </p:nvSpPr>
        <p:spPr>
          <a:xfrm>
            <a:off x="0" y="5144610"/>
            <a:ext cx="12192000" cy="1713390"/>
          </a:xfrm>
          <a:prstGeom prst="rect">
            <a:avLst/>
          </a:prstGeom>
          <a:solidFill>
            <a:schemeClr val="accent4">
              <a:lumMod val="60000"/>
              <a:lumOff val="40000"/>
            </a:schemeClr>
          </a:solidFill>
          <a:ln w="38100">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5" name="テキスト ボックス 4"/>
          <p:cNvSpPr txBox="1"/>
          <p:nvPr/>
        </p:nvSpPr>
        <p:spPr>
          <a:xfrm>
            <a:off x="0" y="2218186"/>
            <a:ext cx="12192000" cy="807209"/>
          </a:xfrm>
          <a:prstGeom prst="rect">
            <a:avLst/>
          </a:prstGeom>
          <a:noFill/>
        </p:spPr>
        <p:txBody>
          <a:bodyPr wrap="square" rtlCol="0">
            <a:spAutoFit/>
          </a:bodyPr>
          <a:lstStyle/>
          <a:p>
            <a:pPr marL="1343025" indent="-1343025" algn="ctr">
              <a:lnSpc>
                <a:spcPct val="150000"/>
              </a:lnSpc>
            </a:pPr>
            <a:r>
              <a:rPr kumimoji="1" lang="ja-JP" altLang="en-US" sz="3600" b="1" dirty="0">
                <a:latin typeface="Meiryo UI" panose="020B0604030504040204" pitchFamily="50" charset="-128"/>
                <a:ea typeface="Meiryo UI" panose="020B0604030504040204" pitchFamily="50" charset="-128"/>
              </a:rPr>
              <a:t>４．</a:t>
            </a:r>
            <a:r>
              <a:rPr lang="ja-JP" altLang="en-US" sz="3600" b="1" dirty="0">
                <a:latin typeface="Meiryo UI" panose="020B0604030504040204" pitchFamily="50" charset="-128"/>
                <a:ea typeface="Meiryo UI" panose="020B0604030504040204" pitchFamily="50" charset="-128"/>
              </a:rPr>
              <a:t>首都圏企業アンケート</a:t>
            </a:r>
            <a:r>
              <a:rPr lang="en-US" altLang="ja-JP" sz="3600" b="1" dirty="0">
                <a:latin typeface="Meiryo UI" panose="020B0604030504040204" pitchFamily="50" charset="-128"/>
                <a:ea typeface="Meiryo UI" panose="020B0604030504040204" pitchFamily="50" charset="-128"/>
              </a:rPr>
              <a:t>/</a:t>
            </a:r>
            <a:r>
              <a:rPr lang="ja-JP" altLang="en-US" sz="3600" b="1" dirty="0">
                <a:latin typeface="Meiryo UI" panose="020B0604030504040204" pitchFamily="50" charset="-128"/>
                <a:ea typeface="Meiryo UI" panose="020B0604030504040204" pitchFamily="50" charset="-128"/>
              </a:rPr>
              <a:t>大阪でのバックアップ実例</a:t>
            </a:r>
            <a:endParaRPr lang="en-US" altLang="ja-JP" sz="3600" b="1" dirty="0">
              <a:ln w="25400">
                <a:noFill/>
              </a:ln>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D964296B-2509-4F29-A89B-C886F9EA0651}"/>
              </a:ext>
            </a:extLst>
          </p:cNvPr>
          <p:cNvSpPr/>
          <p:nvPr/>
        </p:nvSpPr>
        <p:spPr>
          <a:xfrm>
            <a:off x="0" y="0"/>
            <a:ext cx="12192000" cy="1713390"/>
          </a:xfrm>
          <a:prstGeom prst="rect">
            <a:avLst/>
          </a:prstGeom>
          <a:solidFill>
            <a:schemeClr val="accent4">
              <a:lumMod val="60000"/>
              <a:lumOff val="40000"/>
            </a:schemeClr>
          </a:solidFill>
          <a:ln w="38100">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pic>
        <p:nvPicPr>
          <p:cNvPr id="2" name="図 1">
            <a:extLst>
              <a:ext uri="{FF2B5EF4-FFF2-40B4-BE49-F238E27FC236}">
                <a16:creationId xmlns:a16="http://schemas.microsoft.com/office/drawing/2014/main" id="{55EF3688-EE12-3E67-9E73-A67C0E7904B9}"/>
              </a:ext>
            </a:extLst>
          </p:cNvPr>
          <p:cNvPicPr>
            <a:picLocks noChangeAspect="1"/>
          </p:cNvPicPr>
          <p:nvPr/>
        </p:nvPicPr>
        <p:blipFill>
          <a:blip r:embed="rId3"/>
          <a:stretch>
            <a:fillRect/>
          </a:stretch>
        </p:blipFill>
        <p:spPr>
          <a:xfrm>
            <a:off x="8509190" y="2925130"/>
            <a:ext cx="3682810" cy="2116558"/>
          </a:xfrm>
          <a:prstGeom prst="rect">
            <a:avLst/>
          </a:prstGeom>
        </p:spPr>
      </p:pic>
      <p:sp>
        <p:nvSpPr>
          <p:cNvPr id="3" name="スライド番号プレースホルダー 2">
            <a:extLst>
              <a:ext uri="{FF2B5EF4-FFF2-40B4-BE49-F238E27FC236}">
                <a16:creationId xmlns:a16="http://schemas.microsoft.com/office/drawing/2014/main" id="{A3584262-D981-9AE9-8CEC-84C23A018D92}"/>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27</a:t>
            </a:fld>
            <a:endParaRPr kumimoji="1" lang="ja-JP" altLang="en-US" sz="1800" b="1" dirty="0">
              <a:solidFill>
                <a:schemeClr val="tx1"/>
              </a:solidFill>
            </a:endParaRPr>
          </a:p>
        </p:txBody>
      </p:sp>
    </p:spTree>
    <p:extLst>
      <p:ext uri="{BB962C8B-B14F-4D97-AF65-F5344CB8AC3E}">
        <p14:creationId xmlns:p14="http://schemas.microsoft.com/office/powerpoint/2010/main" val="258849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88900252-27B2-0E7D-B415-48733360E098}"/>
              </a:ext>
            </a:extLst>
          </p:cNvPr>
          <p:cNvSpPr/>
          <p:nvPr/>
        </p:nvSpPr>
        <p:spPr>
          <a:xfrm>
            <a:off x="214312" y="990609"/>
            <a:ext cx="11723688" cy="1632148"/>
          </a:xfrm>
          <a:prstGeom prst="roundRect">
            <a:avLst>
              <a:gd name="adj" fmla="val 9943"/>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コンテンツ プレースホルダー 9">
            <a:extLst>
              <a:ext uri="{FF2B5EF4-FFF2-40B4-BE49-F238E27FC236}">
                <a16:creationId xmlns:a16="http://schemas.microsoft.com/office/drawing/2014/main" id="{CB414E03-13EC-3C6A-FCC4-732F475F4637}"/>
              </a:ext>
            </a:extLst>
          </p:cNvPr>
          <p:cNvSpPr>
            <a:spLocks noGrp="1"/>
          </p:cNvSpPr>
          <p:nvPr>
            <p:ph idx="1"/>
          </p:nvPr>
        </p:nvSpPr>
        <p:spPr>
          <a:xfrm>
            <a:off x="606349" y="1053346"/>
            <a:ext cx="4222592" cy="1473476"/>
          </a:xfrm>
        </p:spPr>
        <p:txBody>
          <a:bodyPr>
            <a:noAutofit/>
          </a:bodyPr>
          <a:lstStyle/>
          <a:p>
            <a:r>
              <a:rPr kumimoji="1" lang="ja-JP" altLang="en-US" sz="2000" dirty="0">
                <a:latin typeface="Yu Gothic UI" panose="020B0500000000000000" pitchFamily="50" charset="-128"/>
                <a:ea typeface="Yu Gothic UI" panose="020B0500000000000000" pitchFamily="50" charset="-128"/>
              </a:rPr>
              <a:t>対象：東証上場企業</a:t>
            </a:r>
            <a:endParaRPr kumimoji="1" lang="en-US" altLang="ja-JP" sz="2000" dirty="0">
              <a:latin typeface="Yu Gothic UI" panose="020B0500000000000000" pitchFamily="50" charset="-128"/>
              <a:ea typeface="Yu Gothic UI" panose="020B0500000000000000" pitchFamily="50" charset="-128"/>
            </a:endParaRPr>
          </a:p>
          <a:p>
            <a:r>
              <a:rPr kumimoji="1" lang="ja-JP" altLang="en-US" sz="2000" dirty="0">
                <a:latin typeface="Yu Gothic UI" panose="020B0500000000000000" pitchFamily="50" charset="-128"/>
                <a:ea typeface="Yu Gothic UI" panose="020B0500000000000000" pitchFamily="50" charset="-128"/>
              </a:rPr>
              <a:t>回答社数：１４５社</a:t>
            </a:r>
            <a:endParaRPr kumimoji="1" lang="en-US" altLang="ja-JP" sz="2000" dirty="0">
              <a:latin typeface="Yu Gothic UI" panose="020B0500000000000000" pitchFamily="50" charset="-128"/>
              <a:ea typeface="Yu Gothic UI" panose="020B0500000000000000" pitchFamily="50" charset="-128"/>
            </a:endParaRPr>
          </a:p>
          <a:p>
            <a:r>
              <a:rPr kumimoji="1" lang="ja-JP" altLang="en-US" sz="2000" dirty="0">
                <a:latin typeface="Yu Gothic UI" panose="020B0500000000000000" pitchFamily="50" charset="-128"/>
                <a:ea typeface="Yu Gothic UI" panose="020B0500000000000000" pitchFamily="50" charset="-128"/>
              </a:rPr>
              <a:t>調査時期</a:t>
            </a:r>
            <a:r>
              <a:rPr lang="ja-JP" altLang="en-US" sz="2000" dirty="0">
                <a:latin typeface="Yu Gothic UI" panose="020B0500000000000000" pitchFamily="50" charset="-128"/>
                <a:ea typeface="Yu Gothic UI" panose="020B0500000000000000" pitchFamily="50" charset="-128"/>
              </a:rPr>
              <a:t>：令和</a:t>
            </a:r>
            <a:r>
              <a:rPr lang="en-US" altLang="ja-JP" sz="2000" dirty="0">
                <a:latin typeface="Yu Gothic UI" panose="020B0500000000000000" pitchFamily="50" charset="-128"/>
                <a:ea typeface="Yu Gothic UI" panose="020B0500000000000000" pitchFamily="50" charset="-128"/>
              </a:rPr>
              <a:t>5</a:t>
            </a:r>
            <a:r>
              <a:rPr lang="ja-JP" altLang="en-US" sz="2000" dirty="0">
                <a:latin typeface="Yu Gothic UI" panose="020B0500000000000000" pitchFamily="50" charset="-128"/>
                <a:ea typeface="Yu Gothic UI" panose="020B0500000000000000" pitchFamily="50" charset="-128"/>
              </a:rPr>
              <a:t>年</a:t>
            </a:r>
            <a:r>
              <a:rPr lang="en-US" altLang="ja-JP" sz="2000" dirty="0">
                <a:latin typeface="Yu Gothic UI" panose="020B0500000000000000" pitchFamily="50" charset="-128"/>
                <a:ea typeface="Yu Gothic UI" panose="020B0500000000000000" pitchFamily="50" charset="-128"/>
              </a:rPr>
              <a:t>7</a:t>
            </a:r>
            <a:r>
              <a:rPr lang="ja-JP" altLang="en-US" sz="2000" dirty="0">
                <a:latin typeface="Yu Gothic UI" panose="020B0500000000000000" pitchFamily="50" charset="-128"/>
                <a:ea typeface="Yu Gothic UI" panose="020B0500000000000000" pitchFamily="50" charset="-128"/>
              </a:rPr>
              <a:t>月</a:t>
            </a:r>
            <a:endParaRPr kumimoji="1" lang="en-US" altLang="ja-JP" sz="2000" dirty="0">
              <a:latin typeface="Yu Gothic UI" panose="020B0500000000000000" pitchFamily="50" charset="-128"/>
              <a:ea typeface="Yu Gothic UI" panose="020B0500000000000000" pitchFamily="50" charset="-128"/>
            </a:endParaRPr>
          </a:p>
        </p:txBody>
      </p:sp>
      <p:graphicFrame>
        <p:nvGraphicFramePr>
          <p:cNvPr id="13" name="グラフ 12">
            <a:extLst>
              <a:ext uri="{FF2B5EF4-FFF2-40B4-BE49-F238E27FC236}">
                <a16:creationId xmlns:a16="http://schemas.microsoft.com/office/drawing/2014/main" id="{696C7D4F-4DA8-E009-33D9-F92D6937F1AD}"/>
              </a:ext>
            </a:extLst>
          </p:cNvPr>
          <p:cNvGraphicFramePr>
            <a:graphicFrameLocks/>
          </p:cNvGraphicFramePr>
          <p:nvPr/>
        </p:nvGraphicFramePr>
        <p:xfrm>
          <a:off x="19204" y="2906022"/>
          <a:ext cx="6076796" cy="3632890"/>
        </p:xfrm>
        <a:graphic>
          <a:graphicData uri="http://schemas.openxmlformats.org/drawingml/2006/chart">
            <c:chart xmlns:c="http://schemas.openxmlformats.org/drawingml/2006/chart" xmlns:r="http://schemas.openxmlformats.org/officeDocument/2006/relationships" r:id="rId3"/>
          </a:graphicData>
        </a:graphic>
      </p:graphicFrame>
      <p:sp>
        <p:nvSpPr>
          <p:cNvPr id="14" name="コンテンツ プレースホルダー 9">
            <a:extLst>
              <a:ext uri="{FF2B5EF4-FFF2-40B4-BE49-F238E27FC236}">
                <a16:creationId xmlns:a16="http://schemas.microsoft.com/office/drawing/2014/main" id="{45FDEC14-B71E-CB71-7215-57C2845AAB62}"/>
              </a:ext>
            </a:extLst>
          </p:cNvPr>
          <p:cNvSpPr txBox="1">
            <a:spLocks/>
          </p:cNvSpPr>
          <p:nvPr/>
        </p:nvSpPr>
        <p:spPr>
          <a:xfrm>
            <a:off x="5371573" y="3299723"/>
            <a:ext cx="6566427" cy="3239189"/>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kumimoji="1" sz="2800" kern="1200" spc="110" baseline="0">
                <a:solidFill>
                  <a:schemeClr val="tx1">
                    <a:lumMod val="85000"/>
                    <a:lumOff val="15000"/>
                  </a:schemeClr>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kumimoji="1" sz="2400" kern="1200" spc="11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kumimoji="1" sz="2000" kern="1200" spc="110" baseline="0">
                <a:solidFill>
                  <a:schemeClr val="tx1">
                    <a:lumMod val="85000"/>
                    <a:lumOff val="15000"/>
                  </a:schemeClr>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kumimoji="1" sz="1800" kern="1200" spc="110" baseline="0">
                <a:solidFill>
                  <a:schemeClr val="tx1">
                    <a:lumMod val="85000"/>
                    <a:lumOff val="15000"/>
                  </a:schemeClr>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kumimoji="1" sz="1800" kern="1200" spc="110" baseline="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200" b="1" dirty="0">
                <a:latin typeface="Yu Gothic UI" panose="020B0500000000000000" pitchFamily="50" charset="-128"/>
                <a:ea typeface="Yu Gothic UI" panose="020B0500000000000000" pitchFamily="50" charset="-128"/>
              </a:rPr>
              <a:t>主なアンケート内容</a:t>
            </a:r>
            <a:endParaRPr lang="en-US" altLang="ja-JP" sz="2200" b="1" dirty="0">
              <a:latin typeface="Yu Gothic UI" panose="020B0500000000000000" pitchFamily="50" charset="-128"/>
              <a:ea typeface="Yu Gothic UI" panose="020B0500000000000000" pitchFamily="50" charset="-128"/>
            </a:endParaRPr>
          </a:p>
          <a:p>
            <a:r>
              <a:rPr lang="ja-JP" altLang="en-US" sz="2200" dirty="0">
                <a:latin typeface="Yu Gothic UI" panose="020B0500000000000000" pitchFamily="50" charset="-128"/>
                <a:ea typeface="Yu Gothic UI" panose="020B0500000000000000" pitchFamily="50" charset="-128"/>
              </a:rPr>
              <a:t>事業継続計画（</a:t>
            </a:r>
            <a:r>
              <a:rPr lang="en-US" altLang="ja-JP" sz="2200" dirty="0">
                <a:latin typeface="Yu Gothic UI" panose="020B0500000000000000" pitchFamily="50" charset="-128"/>
                <a:ea typeface="Yu Gothic UI" panose="020B0500000000000000" pitchFamily="50" charset="-128"/>
              </a:rPr>
              <a:t>BCP</a:t>
            </a:r>
            <a:r>
              <a:rPr lang="ja-JP" altLang="en-US" sz="2200" dirty="0">
                <a:latin typeface="Yu Gothic UI" panose="020B0500000000000000" pitchFamily="50" charset="-128"/>
                <a:ea typeface="Yu Gothic UI" panose="020B0500000000000000" pitchFamily="50" charset="-128"/>
              </a:rPr>
              <a:t>）は策定していますか</a:t>
            </a:r>
            <a:endParaRPr lang="en-US" altLang="ja-JP" sz="2200" dirty="0">
              <a:latin typeface="Yu Gothic UI" panose="020B0500000000000000" pitchFamily="50" charset="-128"/>
              <a:ea typeface="Yu Gothic UI" panose="020B0500000000000000" pitchFamily="50" charset="-128"/>
            </a:endParaRPr>
          </a:p>
          <a:p>
            <a:r>
              <a:rPr lang="ja-JP" altLang="en-US" sz="2200" dirty="0">
                <a:latin typeface="Yu Gothic UI" panose="020B0500000000000000" pitchFamily="50" charset="-128"/>
                <a:ea typeface="Yu Gothic UI" panose="020B0500000000000000" pitchFamily="50" charset="-128"/>
              </a:rPr>
              <a:t>どのような災害を対象として作成していますか</a:t>
            </a:r>
            <a:endParaRPr lang="en-US" altLang="ja-JP" sz="2200" dirty="0">
              <a:latin typeface="Yu Gothic UI" panose="020B0500000000000000" pitchFamily="50" charset="-128"/>
              <a:ea typeface="Yu Gothic UI" panose="020B0500000000000000" pitchFamily="50" charset="-128"/>
            </a:endParaRPr>
          </a:p>
          <a:p>
            <a:r>
              <a:rPr lang="ja-JP" altLang="en-US" sz="2200" dirty="0">
                <a:latin typeface="Yu Gothic UI" panose="020B0500000000000000" pitchFamily="50" charset="-128"/>
                <a:ea typeface="Yu Gothic UI" panose="020B0500000000000000" pitchFamily="50" charset="-128"/>
              </a:rPr>
              <a:t>バックアップ体制構築・拡充の検討エリア</a:t>
            </a:r>
            <a:endParaRPr lang="en-US" altLang="ja-JP" sz="2200" dirty="0">
              <a:latin typeface="Yu Gothic UI" panose="020B0500000000000000" pitchFamily="50" charset="-128"/>
              <a:ea typeface="Yu Gothic UI" panose="020B0500000000000000" pitchFamily="50" charset="-128"/>
            </a:endParaRPr>
          </a:p>
          <a:p>
            <a:r>
              <a:rPr lang="ja-JP" altLang="en-US" sz="2200" dirty="0">
                <a:latin typeface="Yu Gothic UI" panose="020B0500000000000000" pitchFamily="50" charset="-128"/>
                <a:ea typeface="Yu Gothic UI" panose="020B0500000000000000" pitchFamily="50" charset="-128"/>
              </a:rPr>
              <a:t>バックアップ体制に移行する際、懸念される課題</a:t>
            </a:r>
            <a:endParaRPr lang="en-US" altLang="ja-JP" sz="2200" dirty="0">
              <a:latin typeface="Yu Gothic UI" panose="020B0500000000000000" pitchFamily="50" charset="-128"/>
              <a:ea typeface="Yu Gothic UI" panose="020B0500000000000000" pitchFamily="50" charset="-128"/>
            </a:endParaRPr>
          </a:p>
          <a:p>
            <a:endParaRPr lang="en-US" altLang="ja-JP" sz="2200" dirty="0">
              <a:latin typeface="Yu Gothic UI" panose="020B0500000000000000" pitchFamily="50" charset="-128"/>
              <a:ea typeface="Yu Gothic UI" panose="020B0500000000000000" pitchFamily="50" charset="-128"/>
            </a:endParaRPr>
          </a:p>
        </p:txBody>
      </p:sp>
      <p:sp>
        <p:nvSpPr>
          <p:cNvPr id="15" name="コンテンツ プレースホルダー 9">
            <a:extLst>
              <a:ext uri="{FF2B5EF4-FFF2-40B4-BE49-F238E27FC236}">
                <a16:creationId xmlns:a16="http://schemas.microsoft.com/office/drawing/2014/main" id="{7FFAD045-CDCA-5C75-D8F3-1B42C6388518}"/>
              </a:ext>
            </a:extLst>
          </p:cNvPr>
          <p:cNvSpPr txBox="1">
            <a:spLocks/>
          </p:cNvSpPr>
          <p:nvPr/>
        </p:nvSpPr>
        <p:spPr>
          <a:xfrm>
            <a:off x="4828941" y="1053346"/>
            <a:ext cx="6788305" cy="1632148"/>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kumimoji="1" sz="2800" kern="1200" spc="110" baseline="0">
                <a:solidFill>
                  <a:schemeClr val="tx1">
                    <a:lumMod val="85000"/>
                    <a:lumOff val="15000"/>
                  </a:schemeClr>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kumimoji="1" sz="2400" kern="1200" spc="11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kumimoji="1" sz="2000" kern="1200" spc="110" baseline="0">
                <a:solidFill>
                  <a:schemeClr val="tx1">
                    <a:lumMod val="85000"/>
                    <a:lumOff val="15000"/>
                  </a:schemeClr>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kumimoji="1" sz="1800" kern="1200" spc="110" baseline="0">
                <a:solidFill>
                  <a:schemeClr val="tx1">
                    <a:lumMod val="85000"/>
                    <a:lumOff val="15000"/>
                  </a:schemeClr>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kumimoji="1" sz="1800" kern="1200" spc="110" baseline="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2000" dirty="0">
                <a:latin typeface="Yu Gothic UI" panose="020B0500000000000000" pitchFamily="50" charset="-128"/>
                <a:ea typeface="Yu Gothic UI" panose="020B0500000000000000" pitchFamily="50" charset="-128"/>
              </a:rPr>
              <a:t>回答企業業種</a:t>
            </a:r>
            <a:br>
              <a:rPr lang="en-US" altLang="ja-JP" sz="2000" dirty="0">
                <a:latin typeface="Yu Gothic UI" panose="020B0500000000000000" pitchFamily="50" charset="-128"/>
                <a:ea typeface="Yu Gothic UI" panose="020B0500000000000000" pitchFamily="50" charset="-128"/>
              </a:rPr>
            </a:br>
            <a:r>
              <a:rPr lang="ja-JP" altLang="en-US" sz="2000" dirty="0">
                <a:latin typeface="Yu Gothic UI" panose="020B0500000000000000" pitchFamily="50" charset="-128"/>
                <a:ea typeface="Yu Gothic UI" panose="020B0500000000000000" pitchFamily="50" charset="-128"/>
              </a:rPr>
              <a:t>水産、農林業、鉱業、建設業、製造業、電気ガス業、運輸業、情報通信業、卸売業、小売業、金融・保険業、不動産業、サービス業</a:t>
            </a:r>
            <a:endParaRPr lang="en-US" altLang="ja-JP" sz="2000" dirty="0">
              <a:latin typeface="Yu Gothic UI" panose="020B0500000000000000" pitchFamily="50" charset="-128"/>
              <a:ea typeface="Yu Gothic UI" panose="020B0500000000000000" pitchFamily="50" charset="-128"/>
            </a:endParaRPr>
          </a:p>
        </p:txBody>
      </p:sp>
      <p:sp>
        <p:nvSpPr>
          <p:cNvPr id="16" name="コンテンツ プレースホルダー 9">
            <a:extLst>
              <a:ext uri="{FF2B5EF4-FFF2-40B4-BE49-F238E27FC236}">
                <a16:creationId xmlns:a16="http://schemas.microsoft.com/office/drawing/2014/main" id="{0D62EC15-1ED4-CE38-9D66-2F794884D3F1}"/>
              </a:ext>
            </a:extLst>
          </p:cNvPr>
          <p:cNvSpPr txBox="1">
            <a:spLocks/>
          </p:cNvSpPr>
          <p:nvPr/>
        </p:nvSpPr>
        <p:spPr>
          <a:xfrm>
            <a:off x="527423" y="6356350"/>
            <a:ext cx="4533371" cy="465827"/>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kumimoji="1" sz="2800" kern="1200" spc="110" baseline="0">
                <a:solidFill>
                  <a:schemeClr val="tx1">
                    <a:lumMod val="85000"/>
                    <a:lumOff val="15000"/>
                  </a:schemeClr>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kumimoji="1" sz="2400" kern="1200" spc="11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kumimoji="1" sz="2000" kern="1200" spc="110" baseline="0">
                <a:solidFill>
                  <a:schemeClr val="tx1">
                    <a:lumMod val="85000"/>
                    <a:lumOff val="15000"/>
                  </a:schemeClr>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kumimoji="1" sz="1800" kern="1200" spc="110" baseline="0">
                <a:solidFill>
                  <a:schemeClr val="tx1">
                    <a:lumMod val="85000"/>
                    <a:lumOff val="15000"/>
                  </a:schemeClr>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kumimoji="1" sz="1800" kern="1200" spc="110" baseline="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200" dirty="0">
                <a:latin typeface="Yu Gothic UI" panose="020B0500000000000000" pitchFamily="50" charset="-128"/>
                <a:ea typeface="Yu Gothic UI" panose="020B0500000000000000" pitchFamily="50" charset="-128"/>
              </a:rPr>
              <a:t>アンケート回答企業の従業員数割合</a:t>
            </a:r>
            <a:endParaRPr lang="en-US" altLang="ja-JP" sz="2200" dirty="0">
              <a:latin typeface="Yu Gothic UI" panose="020B0500000000000000" pitchFamily="50" charset="-128"/>
              <a:ea typeface="Yu Gothic UI" panose="020B0500000000000000" pitchFamily="50" charset="-128"/>
            </a:endParaRPr>
          </a:p>
        </p:txBody>
      </p:sp>
      <p:sp>
        <p:nvSpPr>
          <p:cNvPr id="3" name="四角形: 角を丸くする 2">
            <a:extLst>
              <a:ext uri="{FF2B5EF4-FFF2-40B4-BE49-F238E27FC236}">
                <a16:creationId xmlns:a16="http://schemas.microsoft.com/office/drawing/2014/main" id="{BA6D831F-A1D7-D2B8-8EFC-7FDA183533EC}"/>
              </a:ext>
            </a:extLst>
          </p:cNvPr>
          <p:cNvSpPr/>
          <p:nvPr/>
        </p:nvSpPr>
        <p:spPr>
          <a:xfrm>
            <a:off x="64140" y="143401"/>
            <a:ext cx="12036425" cy="62668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◆首都圏企業アンケート調査（概要）</a:t>
            </a:r>
          </a:p>
        </p:txBody>
      </p:sp>
      <p:sp>
        <p:nvSpPr>
          <p:cNvPr id="4" name="スライド番号プレースホルダー 3">
            <a:extLst>
              <a:ext uri="{FF2B5EF4-FFF2-40B4-BE49-F238E27FC236}">
                <a16:creationId xmlns:a16="http://schemas.microsoft.com/office/drawing/2014/main" id="{95061B12-841C-EADA-1D0B-B7BEC5E2D167}"/>
              </a:ext>
            </a:extLst>
          </p:cNvPr>
          <p:cNvSpPr>
            <a:spLocks noGrp="1"/>
          </p:cNvSpPr>
          <p:nvPr>
            <p:ph type="sldNum" sz="quarter" idx="12"/>
          </p:nvPr>
        </p:nvSpPr>
        <p:spPr/>
        <p:txBody>
          <a:bodyPr/>
          <a:lstStyle/>
          <a:p>
            <a:fld id="{CB91B6DC-CD65-41D7-A17C-25774E29F8F8}" type="slidenum">
              <a:rPr lang="ja-JP" altLang="en-US" smtClean="0">
                <a:solidFill>
                  <a:schemeClr val="tx1"/>
                </a:solidFill>
                <a:latin typeface="+mn-ea"/>
                <a:ea typeface="+mn-ea"/>
              </a:rPr>
              <a:pPr/>
              <a:t>28</a:t>
            </a:fld>
            <a:endParaRPr lang="ja-JP" altLang="en-US" dirty="0">
              <a:solidFill>
                <a:schemeClr val="tx1"/>
              </a:solidFill>
              <a:latin typeface="+mn-ea"/>
              <a:ea typeface="+mn-ea"/>
            </a:endParaRPr>
          </a:p>
        </p:txBody>
      </p:sp>
    </p:spTree>
    <p:extLst>
      <p:ext uri="{BB962C8B-B14F-4D97-AF65-F5344CB8AC3E}">
        <p14:creationId xmlns:p14="http://schemas.microsoft.com/office/powerpoint/2010/main" val="2833962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グラフ 10">
            <a:extLst>
              <a:ext uri="{FF2B5EF4-FFF2-40B4-BE49-F238E27FC236}">
                <a16:creationId xmlns:a16="http://schemas.microsoft.com/office/drawing/2014/main" id="{CA61D7ED-5DDC-A4BF-1476-1C252026D48D}"/>
              </a:ext>
            </a:extLst>
          </p:cNvPr>
          <p:cNvGraphicFramePr>
            <a:graphicFrameLocks/>
          </p:cNvGraphicFramePr>
          <p:nvPr/>
        </p:nvGraphicFramePr>
        <p:xfrm>
          <a:off x="5310755" y="2221726"/>
          <a:ext cx="6180667" cy="40116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グラフ 7">
            <a:extLst>
              <a:ext uri="{FF2B5EF4-FFF2-40B4-BE49-F238E27FC236}">
                <a16:creationId xmlns:a16="http://schemas.microsoft.com/office/drawing/2014/main" id="{DDB93EE5-FB72-CAAB-DA0A-FC7D209031F4}"/>
              </a:ext>
            </a:extLst>
          </p:cNvPr>
          <p:cNvGraphicFramePr>
            <a:graphicFrameLocks/>
          </p:cNvGraphicFramePr>
          <p:nvPr/>
        </p:nvGraphicFramePr>
        <p:xfrm>
          <a:off x="0" y="2223036"/>
          <a:ext cx="5271900" cy="3953925"/>
        </p:xfrm>
        <a:graphic>
          <a:graphicData uri="http://schemas.openxmlformats.org/drawingml/2006/chart">
            <c:chart xmlns:c="http://schemas.openxmlformats.org/drawingml/2006/chart" xmlns:r="http://schemas.openxmlformats.org/officeDocument/2006/relationships" r:id="rId4"/>
          </a:graphicData>
        </a:graphic>
      </p:graphicFrame>
      <p:sp>
        <p:nvSpPr>
          <p:cNvPr id="7" name="四角形: 角を丸くする 6">
            <a:extLst>
              <a:ext uri="{FF2B5EF4-FFF2-40B4-BE49-F238E27FC236}">
                <a16:creationId xmlns:a16="http://schemas.microsoft.com/office/drawing/2014/main" id="{88900252-27B2-0E7D-B415-48733360E098}"/>
              </a:ext>
            </a:extLst>
          </p:cNvPr>
          <p:cNvSpPr/>
          <p:nvPr/>
        </p:nvSpPr>
        <p:spPr>
          <a:xfrm>
            <a:off x="200024" y="971306"/>
            <a:ext cx="11699876" cy="1066799"/>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テキスト ボックス 5">
            <a:extLst>
              <a:ext uri="{FF2B5EF4-FFF2-40B4-BE49-F238E27FC236}">
                <a16:creationId xmlns:a16="http://schemas.microsoft.com/office/drawing/2014/main" id="{2ABAA483-3512-A33C-122A-B4F647D57F44}"/>
              </a:ext>
            </a:extLst>
          </p:cNvPr>
          <p:cNvSpPr txBox="1"/>
          <p:nvPr/>
        </p:nvSpPr>
        <p:spPr>
          <a:xfrm>
            <a:off x="564777" y="975072"/>
            <a:ext cx="10134600" cy="1044901"/>
          </a:xfrm>
          <a:prstGeom prst="rect">
            <a:avLst/>
          </a:prstGeom>
          <a:noFill/>
        </p:spPr>
        <p:txBody>
          <a:bodyPr wrap="square" rtlCol="0">
            <a:spAutoFit/>
          </a:bodyPr>
          <a:lstStyle/>
          <a:p>
            <a:pPr>
              <a:lnSpc>
                <a:spcPct val="150000"/>
              </a:lnSpc>
            </a:pPr>
            <a:r>
              <a:rPr kumimoji="1" lang="ja-JP" altLang="en-US" sz="2200" dirty="0">
                <a:latin typeface="Yu Gothic UI" panose="020B0500000000000000" pitchFamily="50" charset="-128"/>
                <a:ea typeface="Yu Gothic UI" panose="020B0500000000000000" pitchFamily="50" charset="-128"/>
              </a:rPr>
              <a:t>ＢＣＰを作成済み、または作成中と回答した</a:t>
            </a:r>
            <a:r>
              <a:rPr kumimoji="1" lang="ja-JP" altLang="en-US" sz="2200" b="1" dirty="0">
                <a:solidFill>
                  <a:srgbClr val="FF0000"/>
                </a:solidFill>
                <a:latin typeface="Yu Gothic UI" panose="020B0500000000000000" pitchFamily="50" charset="-128"/>
                <a:ea typeface="Yu Gothic UI" panose="020B0500000000000000" pitchFamily="50" charset="-128"/>
              </a:rPr>
              <a:t>企業が</a:t>
            </a:r>
            <a:r>
              <a:rPr lang="en-US" altLang="ja-JP" sz="2200" b="1" dirty="0">
                <a:solidFill>
                  <a:srgbClr val="FF0000"/>
                </a:solidFill>
                <a:latin typeface="Yu Gothic UI" panose="020B0500000000000000" pitchFamily="50" charset="-128"/>
                <a:ea typeface="Yu Gothic UI" panose="020B0500000000000000" pitchFamily="50" charset="-128"/>
              </a:rPr>
              <a:t>8</a:t>
            </a:r>
            <a:r>
              <a:rPr kumimoji="1" lang="en-US" altLang="ja-JP" sz="2200" b="1" dirty="0">
                <a:solidFill>
                  <a:srgbClr val="FF0000"/>
                </a:solidFill>
                <a:latin typeface="Yu Gothic UI" panose="020B0500000000000000" pitchFamily="50" charset="-128"/>
                <a:ea typeface="Yu Gothic UI" panose="020B0500000000000000" pitchFamily="50" charset="-128"/>
              </a:rPr>
              <a:t>0</a:t>
            </a:r>
            <a:r>
              <a:rPr kumimoji="1" lang="ja-JP" altLang="en-US" sz="2200" b="1" dirty="0">
                <a:solidFill>
                  <a:srgbClr val="FF0000"/>
                </a:solidFill>
                <a:latin typeface="Yu Gothic UI" panose="020B0500000000000000" pitchFamily="50" charset="-128"/>
                <a:ea typeface="Yu Gothic UI" panose="020B0500000000000000" pitchFamily="50" charset="-128"/>
              </a:rPr>
              <a:t>％</a:t>
            </a:r>
            <a:r>
              <a:rPr kumimoji="1" lang="ja-JP" altLang="en-US" sz="2200" dirty="0">
                <a:latin typeface="Yu Gothic UI" panose="020B0500000000000000" pitchFamily="50" charset="-128"/>
                <a:ea typeface="Yu Gothic UI" panose="020B0500000000000000" pitchFamily="50" charset="-128"/>
              </a:rPr>
              <a:t>以上</a:t>
            </a:r>
          </a:p>
          <a:p>
            <a:pPr>
              <a:lnSpc>
                <a:spcPct val="150000"/>
              </a:lnSpc>
            </a:pPr>
            <a:r>
              <a:rPr kumimoji="1" lang="ja-JP" altLang="en-US" sz="2200" dirty="0">
                <a:latin typeface="Yu Gothic UI" panose="020B0500000000000000" pitchFamily="50" charset="-128"/>
                <a:ea typeface="Yu Gothic UI" panose="020B0500000000000000" pitchFamily="50" charset="-128"/>
              </a:rPr>
              <a:t>企業の多くは</a:t>
            </a:r>
            <a:r>
              <a:rPr kumimoji="1" lang="ja-JP" altLang="en-US" sz="2200" b="1" dirty="0">
                <a:solidFill>
                  <a:srgbClr val="FF0000"/>
                </a:solidFill>
                <a:latin typeface="Yu Gothic UI" panose="020B0500000000000000" pitchFamily="50" charset="-128"/>
                <a:ea typeface="Yu Gothic UI" panose="020B0500000000000000" pitchFamily="50" charset="-128"/>
              </a:rPr>
              <a:t>首都直下地震・風水害・大規模感染症・富士山噴火</a:t>
            </a:r>
            <a:r>
              <a:rPr kumimoji="1" lang="ja-JP" altLang="en-US" sz="2200" dirty="0">
                <a:latin typeface="Yu Gothic UI" panose="020B0500000000000000" pitchFamily="50" charset="-128"/>
                <a:ea typeface="Yu Gothic UI" panose="020B0500000000000000" pitchFamily="50" charset="-128"/>
              </a:rPr>
              <a:t>を対象としている</a:t>
            </a:r>
          </a:p>
        </p:txBody>
      </p:sp>
      <p:sp>
        <p:nvSpPr>
          <p:cNvPr id="5" name="テキスト ボックス 4">
            <a:extLst>
              <a:ext uri="{FF2B5EF4-FFF2-40B4-BE49-F238E27FC236}">
                <a16:creationId xmlns:a16="http://schemas.microsoft.com/office/drawing/2014/main" id="{1A418152-D517-8707-661E-586F88C2D828}"/>
              </a:ext>
            </a:extLst>
          </p:cNvPr>
          <p:cNvSpPr txBox="1"/>
          <p:nvPr/>
        </p:nvSpPr>
        <p:spPr>
          <a:xfrm>
            <a:off x="848958" y="5982377"/>
            <a:ext cx="3808269" cy="400110"/>
          </a:xfrm>
          <a:prstGeom prst="rect">
            <a:avLst/>
          </a:prstGeom>
          <a:noFill/>
          <a:ln w="31750">
            <a:noFill/>
            <a:prstDash val="sysDash"/>
          </a:ln>
        </p:spPr>
        <p:txBody>
          <a:bodyPr wrap="square" rtlCol="0">
            <a:spAutoFit/>
          </a:bodyPr>
          <a:lstStyle/>
          <a:p>
            <a:pPr algn="ctr"/>
            <a:r>
              <a:rPr kumimoji="1" lang="en-US" altLang="ja-JP" sz="2000" dirty="0">
                <a:latin typeface="Yu Gothic UI" panose="020B0500000000000000" pitchFamily="50" charset="-128"/>
                <a:ea typeface="Yu Gothic UI" panose="020B0500000000000000" pitchFamily="50" charset="-128"/>
              </a:rPr>
              <a:t>BCP</a:t>
            </a:r>
            <a:r>
              <a:rPr kumimoji="1" lang="ja-JP" altLang="en-US" sz="2000" dirty="0">
                <a:latin typeface="Yu Gothic UI" panose="020B0500000000000000" pitchFamily="50" charset="-128"/>
                <a:ea typeface="Yu Gothic UI" panose="020B0500000000000000" pitchFamily="50" charset="-128"/>
              </a:rPr>
              <a:t>の策定状況</a:t>
            </a:r>
          </a:p>
        </p:txBody>
      </p:sp>
      <p:sp>
        <p:nvSpPr>
          <p:cNvPr id="12" name="テキスト ボックス 11">
            <a:extLst>
              <a:ext uri="{FF2B5EF4-FFF2-40B4-BE49-F238E27FC236}">
                <a16:creationId xmlns:a16="http://schemas.microsoft.com/office/drawing/2014/main" id="{B0EC4D89-8717-5350-8655-84A915FA2885}"/>
              </a:ext>
            </a:extLst>
          </p:cNvPr>
          <p:cNvSpPr txBox="1"/>
          <p:nvPr/>
        </p:nvSpPr>
        <p:spPr>
          <a:xfrm>
            <a:off x="6681765" y="6172729"/>
            <a:ext cx="3808269" cy="400110"/>
          </a:xfrm>
          <a:prstGeom prst="rect">
            <a:avLst/>
          </a:prstGeom>
          <a:noFill/>
          <a:ln w="31750">
            <a:noFill/>
            <a:prstDash val="sysDash"/>
          </a:ln>
        </p:spPr>
        <p:txBody>
          <a:bodyPr wrap="square" rtlCol="0">
            <a:spAutoFit/>
          </a:bodyPr>
          <a:lstStyle/>
          <a:p>
            <a:pPr algn="ctr"/>
            <a:r>
              <a:rPr kumimoji="1" lang="ja-JP" altLang="en-US" sz="2000" dirty="0">
                <a:latin typeface="Yu Gothic UI" panose="020B0500000000000000" pitchFamily="50" charset="-128"/>
                <a:ea typeface="Yu Gothic UI" panose="020B0500000000000000" pitchFamily="50" charset="-128"/>
              </a:rPr>
              <a:t>対象としている個別事象</a:t>
            </a:r>
          </a:p>
        </p:txBody>
      </p:sp>
      <p:sp>
        <p:nvSpPr>
          <p:cNvPr id="13" name="テキスト ボックス 12">
            <a:extLst>
              <a:ext uri="{FF2B5EF4-FFF2-40B4-BE49-F238E27FC236}">
                <a16:creationId xmlns:a16="http://schemas.microsoft.com/office/drawing/2014/main" id="{63AA32CA-33DD-17CD-E5E8-D31AF5472318}"/>
              </a:ext>
            </a:extLst>
          </p:cNvPr>
          <p:cNvSpPr txBox="1"/>
          <p:nvPr/>
        </p:nvSpPr>
        <p:spPr>
          <a:xfrm>
            <a:off x="8091631" y="6531926"/>
            <a:ext cx="3808269" cy="276999"/>
          </a:xfrm>
          <a:prstGeom prst="rect">
            <a:avLst/>
          </a:prstGeom>
          <a:noFill/>
          <a:ln w="31750">
            <a:noFill/>
            <a:prstDash val="sysDash"/>
          </a:ln>
        </p:spPr>
        <p:txBody>
          <a:bodyPr wrap="square" rtlCol="0">
            <a:spAutoFit/>
          </a:bodyPr>
          <a:lstStyle/>
          <a:p>
            <a:pPr algn="ctr"/>
            <a:r>
              <a:rPr kumimoji="1" lang="en-US" altLang="ja-JP" sz="1200" dirty="0">
                <a:latin typeface="Yu Gothic UI" panose="020B0500000000000000" pitchFamily="50" charset="-128"/>
                <a:ea typeface="Yu Gothic UI" panose="020B0500000000000000" pitchFamily="50" charset="-128"/>
              </a:rPr>
              <a:t>※</a:t>
            </a:r>
            <a:r>
              <a:rPr kumimoji="1" lang="ja-JP" altLang="en-US" sz="1200" dirty="0">
                <a:latin typeface="Yu Gothic UI" panose="020B0500000000000000" pitchFamily="50" charset="-128"/>
                <a:ea typeface="Yu Gothic UI" panose="020B0500000000000000" pitchFamily="50" charset="-128"/>
              </a:rPr>
              <a:t>複数回答あり</a:t>
            </a:r>
          </a:p>
        </p:txBody>
      </p:sp>
      <p:sp>
        <p:nvSpPr>
          <p:cNvPr id="3" name="四角形: 角を丸くする 2">
            <a:extLst>
              <a:ext uri="{FF2B5EF4-FFF2-40B4-BE49-F238E27FC236}">
                <a16:creationId xmlns:a16="http://schemas.microsoft.com/office/drawing/2014/main" id="{03086DD8-CD20-BDC0-966F-A27ECEDA09F3}"/>
              </a:ext>
            </a:extLst>
          </p:cNvPr>
          <p:cNvSpPr/>
          <p:nvPr/>
        </p:nvSpPr>
        <p:spPr>
          <a:xfrm>
            <a:off x="64140" y="143401"/>
            <a:ext cx="12036425" cy="62668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◆首都圏企業アンケート調査（概要）</a:t>
            </a:r>
          </a:p>
        </p:txBody>
      </p:sp>
      <p:sp>
        <p:nvSpPr>
          <p:cNvPr id="4" name="スライド番号プレースホルダー 3">
            <a:extLst>
              <a:ext uri="{FF2B5EF4-FFF2-40B4-BE49-F238E27FC236}">
                <a16:creationId xmlns:a16="http://schemas.microsoft.com/office/drawing/2014/main" id="{DF928679-DC21-4847-098B-E09150463CEC}"/>
              </a:ext>
            </a:extLst>
          </p:cNvPr>
          <p:cNvSpPr>
            <a:spLocks noGrp="1"/>
          </p:cNvSpPr>
          <p:nvPr>
            <p:ph type="sldNum" sz="quarter" idx="12"/>
          </p:nvPr>
        </p:nvSpPr>
        <p:spPr/>
        <p:txBody>
          <a:bodyPr/>
          <a:lstStyle/>
          <a:p>
            <a:fld id="{CB91B6DC-CD65-41D7-A17C-25774E29F8F8}" type="slidenum">
              <a:rPr lang="ja-JP" altLang="en-US" smtClean="0">
                <a:solidFill>
                  <a:schemeClr val="tx1"/>
                </a:solidFill>
                <a:latin typeface="+mn-ea"/>
                <a:ea typeface="+mn-ea"/>
              </a:rPr>
              <a:pPr/>
              <a:t>29</a:t>
            </a:fld>
            <a:endParaRPr lang="ja-JP" altLang="en-US" dirty="0">
              <a:solidFill>
                <a:schemeClr val="tx1"/>
              </a:solidFill>
              <a:latin typeface="+mn-ea"/>
              <a:ea typeface="+mn-ea"/>
            </a:endParaRPr>
          </a:p>
        </p:txBody>
      </p:sp>
    </p:spTree>
    <p:extLst>
      <p:ext uri="{BB962C8B-B14F-4D97-AF65-F5344CB8AC3E}">
        <p14:creationId xmlns:p14="http://schemas.microsoft.com/office/powerpoint/2010/main" val="37115919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a:extLst>
              <a:ext uri="{FF2B5EF4-FFF2-40B4-BE49-F238E27FC236}">
                <a16:creationId xmlns:a16="http://schemas.microsoft.com/office/drawing/2014/main" id="{76755468-DA45-30B7-A04E-A834A760D933}"/>
              </a:ext>
            </a:extLst>
          </p:cNvPr>
          <p:cNvSpPr>
            <a:spLocks noGrp="1"/>
          </p:cNvSpPr>
          <p:nvPr>
            <p:ph type="body" sz="quarter" idx="4294967295"/>
          </p:nvPr>
        </p:nvSpPr>
        <p:spPr>
          <a:xfrm>
            <a:off x="0" y="6217161"/>
            <a:ext cx="6096000" cy="522288"/>
          </a:xfrm>
          <a:prstGeom prst="rect">
            <a:avLst/>
          </a:prstGeom>
        </p:spPr>
        <p:txBody>
          <a:bodyPr>
            <a:noAutofit/>
          </a:bodyPr>
          <a:lstStyle/>
          <a:p>
            <a:pPr marL="0" indent="0" algn="ctr">
              <a:buNone/>
            </a:pPr>
            <a:r>
              <a:rPr lang="ja-JP" altLang="en-US" sz="2000" dirty="0"/>
              <a:t>バックアップ体制を既に構築しているエリア</a:t>
            </a:r>
          </a:p>
        </p:txBody>
      </p:sp>
      <p:sp>
        <p:nvSpPr>
          <p:cNvPr id="8" name="テキスト プレースホルダー 7">
            <a:extLst>
              <a:ext uri="{FF2B5EF4-FFF2-40B4-BE49-F238E27FC236}">
                <a16:creationId xmlns:a16="http://schemas.microsoft.com/office/drawing/2014/main" id="{308D4A32-A5A2-CF0B-EABD-98DC552CA2C5}"/>
              </a:ext>
            </a:extLst>
          </p:cNvPr>
          <p:cNvSpPr>
            <a:spLocks noGrp="1"/>
          </p:cNvSpPr>
          <p:nvPr>
            <p:ph type="body" sz="quarter" idx="4294967295"/>
          </p:nvPr>
        </p:nvSpPr>
        <p:spPr>
          <a:xfrm>
            <a:off x="6385313" y="6237145"/>
            <a:ext cx="4463677" cy="365125"/>
          </a:xfrm>
          <a:prstGeom prst="rect">
            <a:avLst/>
          </a:prstGeom>
        </p:spPr>
        <p:txBody>
          <a:bodyPr>
            <a:normAutofit lnSpcReduction="10000"/>
          </a:bodyPr>
          <a:lstStyle/>
          <a:p>
            <a:pPr marL="0" indent="0">
              <a:buNone/>
            </a:pPr>
            <a:r>
              <a:rPr lang="ja-JP" altLang="en-US" sz="2000" dirty="0"/>
              <a:t>構築場所として重要と考える要件</a:t>
            </a:r>
          </a:p>
        </p:txBody>
      </p:sp>
      <p:graphicFrame>
        <p:nvGraphicFramePr>
          <p:cNvPr id="6" name="グラフ 5">
            <a:extLst>
              <a:ext uri="{FF2B5EF4-FFF2-40B4-BE49-F238E27FC236}">
                <a16:creationId xmlns:a16="http://schemas.microsoft.com/office/drawing/2014/main" id="{11BD8F22-4AA1-E269-DE01-6F1A254138DF}"/>
              </a:ext>
            </a:extLst>
          </p:cNvPr>
          <p:cNvGraphicFramePr>
            <a:graphicFrameLocks/>
          </p:cNvGraphicFramePr>
          <p:nvPr/>
        </p:nvGraphicFramePr>
        <p:xfrm>
          <a:off x="0" y="2107547"/>
          <a:ext cx="6180666" cy="40163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グラフ 8">
            <a:extLst>
              <a:ext uri="{FF2B5EF4-FFF2-40B4-BE49-F238E27FC236}">
                <a16:creationId xmlns:a16="http://schemas.microsoft.com/office/drawing/2014/main" id="{7BD1F00E-5BE1-41A2-8AB7-F147F1F8F188}"/>
              </a:ext>
            </a:extLst>
          </p:cNvPr>
          <p:cNvGraphicFramePr>
            <a:graphicFrameLocks/>
          </p:cNvGraphicFramePr>
          <p:nvPr/>
        </p:nvGraphicFramePr>
        <p:xfrm>
          <a:off x="6096000" y="1674527"/>
          <a:ext cx="5974977" cy="4511960"/>
        </p:xfrm>
        <a:graphic>
          <a:graphicData uri="http://schemas.openxmlformats.org/drawingml/2006/chart">
            <c:chart xmlns:c="http://schemas.openxmlformats.org/drawingml/2006/chart" xmlns:r="http://schemas.openxmlformats.org/officeDocument/2006/relationships" r:id="rId4"/>
          </a:graphicData>
        </a:graphic>
      </p:graphicFrame>
      <p:sp>
        <p:nvSpPr>
          <p:cNvPr id="10" name="四角形: 角を丸くする 9">
            <a:extLst>
              <a:ext uri="{FF2B5EF4-FFF2-40B4-BE49-F238E27FC236}">
                <a16:creationId xmlns:a16="http://schemas.microsoft.com/office/drawing/2014/main" id="{153F4B9B-598F-9D53-D7D9-62C501E6E8F1}"/>
              </a:ext>
            </a:extLst>
          </p:cNvPr>
          <p:cNvSpPr/>
          <p:nvPr/>
        </p:nvSpPr>
        <p:spPr>
          <a:xfrm>
            <a:off x="242888" y="934164"/>
            <a:ext cx="11701461" cy="805169"/>
          </a:xfrm>
          <a:prstGeom prst="round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テキスト ボックス 10">
            <a:extLst>
              <a:ext uri="{FF2B5EF4-FFF2-40B4-BE49-F238E27FC236}">
                <a16:creationId xmlns:a16="http://schemas.microsoft.com/office/drawing/2014/main" id="{38EE8C73-CAAB-F78E-ADF3-23FBFB2F3798}"/>
              </a:ext>
            </a:extLst>
          </p:cNvPr>
          <p:cNvSpPr txBox="1"/>
          <p:nvPr/>
        </p:nvSpPr>
        <p:spPr>
          <a:xfrm>
            <a:off x="435614" y="802546"/>
            <a:ext cx="11293475" cy="820096"/>
          </a:xfrm>
          <a:prstGeom prst="rect">
            <a:avLst/>
          </a:prstGeom>
          <a:noFill/>
        </p:spPr>
        <p:txBody>
          <a:bodyPr wrap="square" rtlCol="0">
            <a:spAutoFit/>
          </a:bodyPr>
          <a:lstStyle/>
          <a:p>
            <a:pPr>
              <a:lnSpc>
                <a:spcPct val="150000"/>
              </a:lnSpc>
            </a:pPr>
            <a:r>
              <a:rPr kumimoji="1" lang="ja-JP" altLang="en-US" sz="2400" b="1" u="sng" dirty="0">
                <a:solidFill>
                  <a:srgbClr val="FF0000"/>
                </a:solidFill>
                <a:latin typeface="Yu Gothic UI" panose="020B0500000000000000" pitchFamily="50" charset="-128"/>
                <a:ea typeface="Yu Gothic UI" panose="020B0500000000000000" pitchFamily="50" charset="-128"/>
              </a:rPr>
              <a:t>同時被災性の低く</a:t>
            </a:r>
            <a:r>
              <a:rPr kumimoji="1" lang="ja-JP" altLang="en-US" sz="2400" u="sng" dirty="0">
                <a:solidFill>
                  <a:srgbClr val="FF0000"/>
                </a:solidFill>
                <a:latin typeface="Yu Gothic UI" panose="020B0500000000000000" pitchFamily="50" charset="-128"/>
                <a:ea typeface="Yu Gothic UI" panose="020B0500000000000000" pitchFamily="50" charset="-128"/>
              </a:rPr>
              <a:t>、</a:t>
            </a:r>
            <a:r>
              <a:rPr kumimoji="1" lang="ja-JP" altLang="en-US" sz="2400" b="1" u="sng" dirty="0">
                <a:solidFill>
                  <a:srgbClr val="FF0000"/>
                </a:solidFill>
                <a:latin typeface="Yu Gothic UI" panose="020B0500000000000000" pitchFamily="50" charset="-128"/>
                <a:ea typeface="Yu Gothic UI" panose="020B0500000000000000" pitchFamily="50" charset="-128"/>
              </a:rPr>
              <a:t>都市機能が充実</a:t>
            </a:r>
            <a:r>
              <a:rPr kumimoji="1" lang="ja-JP" altLang="en-US" sz="2400" dirty="0">
                <a:latin typeface="Yu Gothic UI" panose="020B0500000000000000" pitchFamily="50" charset="-128"/>
                <a:ea typeface="Yu Gothic UI" panose="020B0500000000000000" pitchFamily="50" charset="-128"/>
              </a:rPr>
              <a:t>した</a:t>
            </a:r>
            <a:r>
              <a:rPr kumimoji="1" lang="ja-JP" altLang="en-US" sz="3600" b="1" dirty="0">
                <a:solidFill>
                  <a:schemeClr val="accent5"/>
                </a:solidFill>
                <a:latin typeface="Yu Gothic UI" panose="020B0500000000000000" pitchFamily="50" charset="-128"/>
                <a:ea typeface="Yu Gothic UI" panose="020B0500000000000000" pitchFamily="50" charset="-128"/>
              </a:rPr>
              <a:t>「大阪</a:t>
            </a:r>
            <a:r>
              <a:rPr lang="ja-JP" altLang="en-US" sz="3600" b="1" dirty="0">
                <a:solidFill>
                  <a:schemeClr val="accent5"/>
                </a:solidFill>
                <a:latin typeface="Yu Gothic UI" panose="020B0500000000000000" pitchFamily="50" charset="-128"/>
                <a:ea typeface="Yu Gothic UI" panose="020B0500000000000000" pitchFamily="50" charset="-128"/>
              </a:rPr>
              <a:t>・関西」</a:t>
            </a:r>
            <a:r>
              <a:rPr lang="ja-JP" altLang="en-US" sz="2400" dirty="0">
                <a:latin typeface="Yu Gothic UI" panose="020B0500000000000000" pitchFamily="50" charset="-128"/>
                <a:ea typeface="Yu Gothic UI" panose="020B0500000000000000" pitchFamily="50" charset="-128"/>
              </a:rPr>
              <a:t>が選ばれています。</a:t>
            </a:r>
            <a:endParaRPr kumimoji="1" lang="ja-JP" altLang="en-US" sz="2400" dirty="0">
              <a:latin typeface="Yu Gothic UI" panose="020B0500000000000000" pitchFamily="50" charset="-128"/>
              <a:ea typeface="Yu Gothic UI" panose="020B0500000000000000" pitchFamily="50" charset="-128"/>
            </a:endParaRPr>
          </a:p>
        </p:txBody>
      </p:sp>
      <p:sp>
        <p:nvSpPr>
          <p:cNvPr id="12" name="テキスト ボックス 11">
            <a:extLst>
              <a:ext uri="{FF2B5EF4-FFF2-40B4-BE49-F238E27FC236}">
                <a16:creationId xmlns:a16="http://schemas.microsoft.com/office/drawing/2014/main" id="{3F27A7B1-91CC-B447-1298-D11889C7A537}"/>
              </a:ext>
            </a:extLst>
          </p:cNvPr>
          <p:cNvSpPr txBox="1"/>
          <p:nvPr/>
        </p:nvSpPr>
        <p:spPr>
          <a:xfrm>
            <a:off x="8136080" y="6598833"/>
            <a:ext cx="3808269" cy="276999"/>
          </a:xfrm>
          <a:prstGeom prst="rect">
            <a:avLst/>
          </a:prstGeom>
          <a:noFill/>
          <a:ln w="31750">
            <a:noFill/>
            <a:prstDash val="sysDash"/>
          </a:ln>
        </p:spPr>
        <p:txBody>
          <a:bodyPr wrap="square" rtlCol="0">
            <a:spAutoFit/>
          </a:bodyPr>
          <a:lstStyle/>
          <a:p>
            <a:pPr algn="ctr"/>
            <a:r>
              <a:rPr kumimoji="1" lang="en-US" altLang="ja-JP" sz="1200" dirty="0">
                <a:latin typeface="Yu Gothic UI" panose="020B0500000000000000" pitchFamily="50" charset="-128"/>
                <a:ea typeface="Yu Gothic UI" panose="020B0500000000000000" pitchFamily="50" charset="-128"/>
              </a:rPr>
              <a:t>※</a:t>
            </a:r>
            <a:r>
              <a:rPr kumimoji="1" lang="ja-JP" altLang="en-US" sz="1200" dirty="0">
                <a:latin typeface="Yu Gothic UI" panose="020B0500000000000000" pitchFamily="50" charset="-128"/>
                <a:ea typeface="Yu Gothic UI" panose="020B0500000000000000" pitchFamily="50" charset="-128"/>
              </a:rPr>
              <a:t>複数回答あり</a:t>
            </a:r>
          </a:p>
        </p:txBody>
      </p:sp>
      <p:sp>
        <p:nvSpPr>
          <p:cNvPr id="13" name="テキスト ボックス 12">
            <a:extLst>
              <a:ext uri="{FF2B5EF4-FFF2-40B4-BE49-F238E27FC236}">
                <a16:creationId xmlns:a16="http://schemas.microsoft.com/office/drawing/2014/main" id="{14AB23EC-60ED-5DD6-E98D-D37F05838352}"/>
              </a:ext>
            </a:extLst>
          </p:cNvPr>
          <p:cNvSpPr txBox="1"/>
          <p:nvPr/>
        </p:nvSpPr>
        <p:spPr>
          <a:xfrm>
            <a:off x="3369827" y="6524852"/>
            <a:ext cx="3808269" cy="276999"/>
          </a:xfrm>
          <a:prstGeom prst="rect">
            <a:avLst/>
          </a:prstGeom>
          <a:noFill/>
          <a:ln w="31750">
            <a:noFill/>
            <a:prstDash val="sysDash"/>
          </a:ln>
        </p:spPr>
        <p:txBody>
          <a:bodyPr wrap="square" rtlCol="0">
            <a:spAutoFit/>
          </a:bodyPr>
          <a:lstStyle/>
          <a:p>
            <a:pPr algn="ctr"/>
            <a:r>
              <a:rPr kumimoji="1" lang="en-US" altLang="ja-JP" sz="1200" dirty="0">
                <a:latin typeface="Yu Gothic UI" panose="020B0500000000000000" pitchFamily="50" charset="-128"/>
                <a:ea typeface="Yu Gothic UI" panose="020B0500000000000000" pitchFamily="50" charset="-128"/>
              </a:rPr>
              <a:t>※</a:t>
            </a:r>
            <a:r>
              <a:rPr kumimoji="1" lang="ja-JP" altLang="en-US" sz="1200" dirty="0">
                <a:latin typeface="Yu Gothic UI" panose="020B0500000000000000" pitchFamily="50" charset="-128"/>
                <a:ea typeface="Yu Gothic UI" panose="020B0500000000000000" pitchFamily="50" charset="-128"/>
              </a:rPr>
              <a:t>複数回答あり</a:t>
            </a:r>
          </a:p>
        </p:txBody>
      </p:sp>
      <p:sp>
        <p:nvSpPr>
          <p:cNvPr id="3" name="テキスト ボックス 2">
            <a:extLst>
              <a:ext uri="{FF2B5EF4-FFF2-40B4-BE49-F238E27FC236}">
                <a16:creationId xmlns:a16="http://schemas.microsoft.com/office/drawing/2014/main" id="{891262F8-1DFA-09BB-F5BC-CDC0CE456421}"/>
              </a:ext>
            </a:extLst>
          </p:cNvPr>
          <p:cNvSpPr txBox="1"/>
          <p:nvPr/>
        </p:nvSpPr>
        <p:spPr>
          <a:xfrm>
            <a:off x="6385313" y="2687067"/>
            <a:ext cx="2698175" cy="307777"/>
          </a:xfrm>
          <a:prstGeom prst="rect">
            <a:avLst/>
          </a:prstGeom>
          <a:noFill/>
        </p:spPr>
        <p:txBody>
          <a:bodyPr wrap="none" rtlCol="0">
            <a:spAutoFit/>
          </a:bodyPr>
          <a:lstStyle/>
          <a:p>
            <a:r>
              <a:rPr kumimoji="1" lang="ja-JP" altLang="en-US" sz="1400" dirty="0"/>
              <a:t>（本社・本部との距離が遠い）</a:t>
            </a:r>
          </a:p>
        </p:txBody>
      </p:sp>
      <p:sp>
        <p:nvSpPr>
          <p:cNvPr id="5" name="四角形: 角を丸くする 4">
            <a:extLst>
              <a:ext uri="{FF2B5EF4-FFF2-40B4-BE49-F238E27FC236}">
                <a16:creationId xmlns:a16="http://schemas.microsoft.com/office/drawing/2014/main" id="{2882FA03-BB27-140E-C5BB-27BFD059EAA7}"/>
              </a:ext>
            </a:extLst>
          </p:cNvPr>
          <p:cNvSpPr/>
          <p:nvPr/>
        </p:nvSpPr>
        <p:spPr>
          <a:xfrm>
            <a:off x="64140" y="143401"/>
            <a:ext cx="12036425" cy="62668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◆首都圏企業アンケート調査（概要）</a:t>
            </a:r>
          </a:p>
        </p:txBody>
      </p:sp>
      <p:sp>
        <p:nvSpPr>
          <p:cNvPr id="4" name="スライド番号プレースホルダー 3">
            <a:extLst>
              <a:ext uri="{FF2B5EF4-FFF2-40B4-BE49-F238E27FC236}">
                <a16:creationId xmlns:a16="http://schemas.microsoft.com/office/drawing/2014/main" id="{584919B4-45AA-DE57-07E7-7B302AB1AEC0}"/>
              </a:ext>
            </a:extLst>
          </p:cNvPr>
          <p:cNvSpPr>
            <a:spLocks noGrp="1"/>
          </p:cNvSpPr>
          <p:nvPr>
            <p:ph type="sldNum" sz="quarter" idx="12"/>
          </p:nvPr>
        </p:nvSpPr>
        <p:spPr/>
        <p:txBody>
          <a:bodyPr/>
          <a:lstStyle/>
          <a:p>
            <a:fld id="{CB91B6DC-CD65-41D7-A17C-25774E29F8F8}" type="slidenum">
              <a:rPr lang="ja-JP" altLang="en-US" smtClean="0"/>
              <a:pPr/>
              <a:t>30</a:t>
            </a:fld>
            <a:endParaRPr lang="ja-JP" altLang="en-US"/>
          </a:p>
        </p:txBody>
      </p:sp>
    </p:spTree>
    <p:extLst>
      <p:ext uri="{BB962C8B-B14F-4D97-AF65-F5344CB8AC3E}">
        <p14:creationId xmlns:p14="http://schemas.microsoft.com/office/powerpoint/2010/main" val="457288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719EEEC-613C-5112-ABE1-5E0C2D765D26}"/>
              </a:ext>
            </a:extLst>
          </p:cNvPr>
          <p:cNvSpPr>
            <a:spLocks noGrp="1"/>
          </p:cNvSpPr>
          <p:nvPr>
            <p:ph type="title"/>
          </p:nvPr>
        </p:nvSpPr>
        <p:spPr>
          <a:xfrm>
            <a:off x="119713" y="596218"/>
            <a:ext cx="12192000" cy="1066799"/>
          </a:xfrm>
        </p:spPr>
        <p:txBody>
          <a:bodyPr>
            <a:normAutofit/>
          </a:bodyPr>
          <a:lstStyle/>
          <a:p>
            <a:r>
              <a:rPr kumimoji="1" lang="ja-JP" altLang="en-US" sz="3300" dirty="0"/>
              <a:t>東京海上日動火災保険株式会社</a:t>
            </a:r>
          </a:p>
        </p:txBody>
      </p:sp>
      <p:sp>
        <p:nvSpPr>
          <p:cNvPr id="8" name="四角形: 角を丸くする 7">
            <a:extLst>
              <a:ext uri="{FF2B5EF4-FFF2-40B4-BE49-F238E27FC236}">
                <a16:creationId xmlns:a16="http://schemas.microsoft.com/office/drawing/2014/main" id="{2027F163-6801-743C-DB25-228ED6929221}"/>
              </a:ext>
            </a:extLst>
          </p:cNvPr>
          <p:cNvSpPr/>
          <p:nvPr/>
        </p:nvSpPr>
        <p:spPr>
          <a:xfrm>
            <a:off x="325348" y="1518725"/>
            <a:ext cx="11458518" cy="776570"/>
          </a:xfrm>
          <a:prstGeom prst="roundRect">
            <a:avLst/>
          </a:prstGeom>
          <a:solidFill>
            <a:srgbClr val="B9E9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テキスト ボックス 8">
            <a:extLst>
              <a:ext uri="{FF2B5EF4-FFF2-40B4-BE49-F238E27FC236}">
                <a16:creationId xmlns:a16="http://schemas.microsoft.com/office/drawing/2014/main" id="{75AC6AF7-7E74-EDC4-1D30-4C097BE3C476}"/>
              </a:ext>
            </a:extLst>
          </p:cNvPr>
          <p:cNvSpPr txBox="1"/>
          <p:nvPr/>
        </p:nvSpPr>
        <p:spPr>
          <a:xfrm>
            <a:off x="564776" y="1595424"/>
            <a:ext cx="11301875" cy="496674"/>
          </a:xfrm>
          <a:prstGeom prst="rect">
            <a:avLst/>
          </a:prstGeom>
          <a:noFill/>
        </p:spPr>
        <p:txBody>
          <a:bodyPr wrap="square" rtlCol="0">
            <a:spAutoFit/>
          </a:bodyPr>
          <a:lstStyle/>
          <a:p>
            <a:pPr>
              <a:lnSpc>
                <a:spcPct val="150000"/>
              </a:lnSpc>
            </a:pPr>
            <a:r>
              <a:rPr lang="ja-JP" altLang="en-US" sz="2000" dirty="0">
                <a:latin typeface="Yu Gothic UI" panose="020B0500000000000000" pitchFamily="50" charset="-128"/>
                <a:ea typeface="Yu Gothic UI" panose="020B0500000000000000" pitchFamily="50" charset="-128"/>
              </a:rPr>
              <a:t>平時から行動の優先順位を明確にし、即時にバックアップ体制を構築</a:t>
            </a:r>
            <a:endParaRPr kumimoji="1" lang="ja-JP" altLang="en-US" sz="2000" dirty="0">
              <a:latin typeface="Yu Gothic UI" panose="020B0500000000000000" pitchFamily="50" charset="-128"/>
              <a:ea typeface="Yu Gothic UI" panose="020B0500000000000000" pitchFamily="50" charset="-128"/>
            </a:endParaRPr>
          </a:p>
        </p:txBody>
      </p:sp>
      <p:sp>
        <p:nvSpPr>
          <p:cNvPr id="20" name="テキスト ボックス 19">
            <a:extLst>
              <a:ext uri="{FF2B5EF4-FFF2-40B4-BE49-F238E27FC236}">
                <a16:creationId xmlns:a16="http://schemas.microsoft.com/office/drawing/2014/main" id="{3DC9B6B0-BDCB-F077-4844-1BFD7B9AF9D5}"/>
              </a:ext>
            </a:extLst>
          </p:cNvPr>
          <p:cNvSpPr txBox="1"/>
          <p:nvPr/>
        </p:nvSpPr>
        <p:spPr>
          <a:xfrm>
            <a:off x="875471" y="5118908"/>
            <a:ext cx="5739247" cy="1420004"/>
          </a:xfrm>
          <a:prstGeom prst="rect">
            <a:avLst/>
          </a:prstGeom>
          <a:noFill/>
        </p:spPr>
        <p:txBody>
          <a:bodyPr wrap="square" rtlCol="0">
            <a:spAutoFit/>
          </a:bodyPr>
          <a:lstStyle/>
          <a:p>
            <a:pPr marL="609600" indent="-342900">
              <a:lnSpc>
                <a:spcPct val="150000"/>
              </a:lnSpc>
              <a:buFont typeface="Arial" panose="020B0604020202020204" pitchFamily="34" charset="0"/>
              <a:buChar char="•"/>
            </a:pPr>
            <a:r>
              <a:rPr lang="ja-JP" altLang="en-US" sz="2000" dirty="0">
                <a:latin typeface="Yu Gothic UI" panose="020B0500000000000000" pitchFamily="50" charset="-128"/>
                <a:ea typeface="Yu Gothic UI" panose="020B0500000000000000" pitchFamily="50" charset="-128"/>
              </a:rPr>
              <a:t>保険事故受付業務</a:t>
            </a:r>
            <a:endParaRPr lang="en-US" altLang="ja-JP" sz="2000" dirty="0">
              <a:latin typeface="Yu Gothic UI" panose="020B0500000000000000" pitchFamily="50" charset="-128"/>
              <a:ea typeface="Yu Gothic UI" panose="020B0500000000000000" pitchFamily="50" charset="-128"/>
            </a:endParaRPr>
          </a:p>
          <a:p>
            <a:pPr marL="609600" indent="-342900">
              <a:lnSpc>
                <a:spcPct val="150000"/>
              </a:lnSpc>
              <a:buFont typeface="Arial" panose="020B0604020202020204" pitchFamily="34" charset="0"/>
              <a:buChar char="•"/>
            </a:pPr>
            <a:r>
              <a:rPr lang="ja-JP" altLang="en-US" sz="2000" dirty="0">
                <a:latin typeface="Yu Gothic UI" panose="020B0500000000000000" pitchFamily="50" charset="-128"/>
                <a:ea typeface="Yu Gothic UI" panose="020B0500000000000000" pitchFamily="50" charset="-128"/>
              </a:rPr>
              <a:t>保険金・満期返れい金等の支払業務</a:t>
            </a:r>
            <a:endParaRPr lang="en-US" altLang="ja-JP" sz="2000" dirty="0">
              <a:latin typeface="Yu Gothic UI" panose="020B0500000000000000" pitchFamily="50" charset="-128"/>
              <a:ea typeface="Yu Gothic UI" panose="020B0500000000000000" pitchFamily="50" charset="-128"/>
            </a:endParaRPr>
          </a:p>
          <a:p>
            <a:pPr marL="609600" indent="-342900">
              <a:lnSpc>
                <a:spcPct val="150000"/>
              </a:lnSpc>
              <a:buFont typeface="Arial" panose="020B0604020202020204" pitchFamily="34" charset="0"/>
              <a:buChar char="•"/>
            </a:pPr>
            <a:r>
              <a:rPr lang="ja-JP" altLang="en-US" sz="2000" dirty="0">
                <a:latin typeface="Yu Gothic UI" panose="020B0500000000000000" pitchFamily="50" charset="-128"/>
                <a:ea typeface="Yu Gothic UI" panose="020B0500000000000000" pitchFamily="50" charset="-128"/>
              </a:rPr>
              <a:t>保険契約締結業務</a:t>
            </a:r>
            <a:endParaRPr lang="en-US" altLang="ja-JP" sz="2000" dirty="0">
              <a:latin typeface="Yu Gothic UI" panose="020B0500000000000000" pitchFamily="50" charset="-128"/>
              <a:ea typeface="Yu Gothic UI" panose="020B0500000000000000" pitchFamily="50" charset="-128"/>
            </a:endParaRPr>
          </a:p>
        </p:txBody>
      </p:sp>
      <p:sp>
        <p:nvSpPr>
          <p:cNvPr id="5" name="四角形: 角を丸くする 4">
            <a:extLst>
              <a:ext uri="{FF2B5EF4-FFF2-40B4-BE49-F238E27FC236}">
                <a16:creationId xmlns:a16="http://schemas.microsoft.com/office/drawing/2014/main" id="{529A15BE-2EBF-CA25-AC92-CB8D9F552025}"/>
              </a:ext>
            </a:extLst>
          </p:cNvPr>
          <p:cNvSpPr/>
          <p:nvPr/>
        </p:nvSpPr>
        <p:spPr>
          <a:xfrm>
            <a:off x="564776" y="4552909"/>
            <a:ext cx="1703852" cy="565999"/>
          </a:xfrm>
          <a:prstGeom prst="roundRect">
            <a:avLst/>
          </a:prstGeom>
          <a:solidFill>
            <a:srgbClr val="00805E"/>
          </a:solidFill>
          <a:ln w="38100">
            <a:solidFill>
              <a:srgbClr val="008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bg1"/>
                </a:solidFill>
                <a:latin typeface="Yu Gothic UI" panose="020B0500000000000000" pitchFamily="50" charset="-128"/>
                <a:ea typeface="Yu Gothic UI" panose="020B0500000000000000" pitchFamily="50" charset="-128"/>
              </a:rPr>
              <a:t>重要業務</a:t>
            </a:r>
            <a:endParaRPr lang="zh-TW" altLang="en-US" sz="2000" b="1" dirty="0">
              <a:solidFill>
                <a:schemeClr val="bg1"/>
              </a:solidFill>
              <a:latin typeface="Yu Gothic UI" panose="020B0500000000000000" pitchFamily="50" charset="-128"/>
              <a:ea typeface="Yu Gothic UI" panose="020B0500000000000000" pitchFamily="50" charset="-128"/>
            </a:endParaRPr>
          </a:p>
        </p:txBody>
      </p:sp>
      <p:sp>
        <p:nvSpPr>
          <p:cNvPr id="10" name="四角形: 角を丸くする 9">
            <a:extLst>
              <a:ext uri="{FF2B5EF4-FFF2-40B4-BE49-F238E27FC236}">
                <a16:creationId xmlns:a16="http://schemas.microsoft.com/office/drawing/2014/main" id="{59EF859F-901D-9442-48CB-A2AE2AE8A229}"/>
              </a:ext>
            </a:extLst>
          </p:cNvPr>
          <p:cNvSpPr/>
          <p:nvPr/>
        </p:nvSpPr>
        <p:spPr>
          <a:xfrm>
            <a:off x="6381275" y="2571007"/>
            <a:ext cx="3542097" cy="565999"/>
          </a:xfrm>
          <a:prstGeom prst="roundRect">
            <a:avLst/>
          </a:prstGeom>
          <a:solidFill>
            <a:srgbClr val="00805E"/>
          </a:solidFill>
          <a:ln w="38100">
            <a:solidFill>
              <a:srgbClr val="008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bg1"/>
                </a:solidFill>
                <a:latin typeface="Yu Gothic UI" panose="020B0500000000000000" pitchFamily="50" charset="-128"/>
                <a:ea typeface="Yu Gothic UI" panose="020B0500000000000000" pitchFamily="50" charset="-128"/>
              </a:rPr>
              <a:t>毎年実施する訓練</a:t>
            </a:r>
            <a:endParaRPr lang="en-US" altLang="ja-JP" sz="2000" b="1" dirty="0">
              <a:solidFill>
                <a:schemeClr val="bg1"/>
              </a:solidFill>
              <a:latin typeface="Yu Gothic UI" panose="020B0500000000000000" pitchFamily="50" charset="-128"/>
              <a:ea typeface="Yu Gothic UI" panose="020B0500000000000000" pitchFamily="50" charset="-128"/>
            </a:endParaRPr>
          </a:p>
        </p:txBody>
      </p:sp>
      <p:sp>
        <p:nvSpPr>
          <p:cNvPr id="11" name="テキスト ボックス 10">
            <a:extLst>
              <a:ext uri="{FF2B5EF4-FFF2-40B4-BE49-F238E27FC236}">
                <a16:creationId xmlns:a16="http://schemas.microsoft.com/office/drawing/2014/main" id="{73D2BEC8-1C05-CEC6-2AB7-C5AF845AF97C}"/>
              </a:ext>
            </a:extLst>
          </p:cNvPr>
          <p:cNvSpPr txBox="1"/>
          <p:nvPr/>
        </p:nvSpPr>
        <p:spPr>
          <a:xfrm>
            <a:off x="6381275" y="3246416"/>
            <a:ext cx="5893002" cy="2343334"/>
          </a:xfrm>
          <a:prstGeom prst="rect">
            <a:avLst/>
          </a:prstGeom>
          <a:noFill/>
        </p:spPr>
        <p:txBody>
          <a:bodyPr wrap="square" rtlCol="0">
            <a:spAutoFit/>
          </a:bodyPr>
          <a:lstStyle/>
          <a:p>
            <a:pPr marL="609600" indent="-342900">
              <a:lnSpc>
                <a:spcPct val="150000"/>
              </a:lnSpc>
              <a:buFont typeface="Arial" panose="020B0604020202020204" pitchFamily="34" charset="0"/>
              <a:buChar char="•"/>
            </a:pPr>
            <a:r>
              <a:rPr lang="ja-JP" altLang="en-US" sz="2000" dirty="0">
                <a:latin typeface="Yu Gothic UI" panose="020B0500000000000000" pitchFamily="50" charset="-128"/>
                <a:ea typeface="Yu Gothic UI" panose="020B0500000000000000" pitchFamily="50" charset="-128"/>
              </a:rPr>
              <a:t>役員等による災害対策会議・訓練</a:t>
            </a:r>
            <a:endParaRPr lang="en-US" altLang="ja-JP" sz="2000" dirty="0">
              <a:latin typeface="Yu Gothic UI" panose="020B0500000000000000" pitchFamily="50" charset="-128"/>
              <a:ea typeface="Yu Gothic UI" panose="020B0500000000000000" pitchFamily="50" charset="-128"/>
            </a:endParaRPr>
          </a:p>
          <a:p>
            <a:pPr marL="609600" indent="-342900">
              <a:lnSpc>
                <a:spcPct val="150000"/>
              </a:lnSpc>
              <a:buFont typeface="Arial" panose="020B0604020202020204" pitchFamily="34" charset="0"/>
              <a:buChar char="•"/>
            </a:pPr>
            <a:r>
              <a:rPr lang="ja-JP" altLang="en-US" sz="2000" dirty="0">
                <a:latin typeface="Yu Gothic UI" panose="020B0500000000000000" pitchFamily="50" charset="-128"/>
                <a:ea typeface="Yu Gothic UI" panose="020B0500000000000000" pitchFamily="50" charset="-128"/>
              </a:rPr>
              <a:t>災害対策推進チームによる実践的演習</a:t>
            </a:r>
            <a:endParaRPr lang="en-US" altLang="ja-JP" sz="2000" dirty="0">
              <a:latin typeface="Yu Gothic UI" panose="020B0500000000000000" pitchFamily="50" charset="-128"/>
              <a:ea typeface="Yu Gothic UI" panose="020B0500000000000000" pitchFamily="50" charset="-128"/>
            </a:endParaRPr>
          </a:p>
          <a:p>
            <a:pPr marL="609600" indent="-342900">
              <a:lnSpc>
                <a:spcPct val="150000"/>
              </a:lnSpc>
              <a:buFont typeface="Arial" panose="020B0604020202020204" pitchFamily="34" charset="0"/>
              <a:buChar char="•"/>
            </a:pPr>
            <a:r>
              <a:rPr lang="ja-JP" altLang="en-US" sz="2000" dirty="0">
                <a:latin typeface="Yu Gothic UI" panose="020B0500000000000000" pitchFamily="50" charset="-128"/>
                <a:ea typeface="Yu Gothic UI" panose="020B0500000000000000" pitchFamily="50" charset="-128"/>
              </a:rPr>
              <a:t>全社員による「</a:t>
            </a:r>
            <a:r>
              <a:rPr lang="zh-TW" altLang="en-US" sz="2000" dirty="0">
                <a:latin typeface="Yu Gothic UI" panose="020B0500000000000000" pitchFamily="50" charset="-128"/>
                <a:ea typeface="Yu Gothic UI" panose="020B0500000000000000" pitchFamily="50" charset="-128"/>
              </a:rPr>
              <a:t>全店共通災害対策研修</a:t>
            </a:r>
            <a:r>
              <a:rPr lang="ja-JP" altLang="en-US" sz="2000" dirty="0">
                <a:latin typeface="Yu Gothic UI" panose="020B0500000000000000" pitchFamily="50" charset="-128"/>
                <a:ea typeface="Yu Gothic UI" panose="020B0500000000000000" pitchFamily="50" charset="-128"/>
              </a:rPr>
              <a:t>」</a:t>
            </a:r>
            <a:endParaRPr lang="en-US" altLang="ja-JP" sz="2000" dirty="0">
              <a:latin typeface="Yu Gothic UI" panose="020B0500000000000000" pitchFamily="50" charset="-128"/>
              <a:ea typeface="Yu Gothic UI" panose="020B0500000000000000" pitchFamily="50" charset="-128"/>
            </a:endParaRPr>
          </a:p>
          <a:p>
            <a:pPr marL="609600" indent="-342900">
              <a:lnSpc>
                <a:spcPct val="150000"/>
              </a:lnSpc>
              <a:buFont typeface="Arial" panose="020B0604020202020204" pitchFamily="34" charset="0"/>
              <a:buChar char="•"/>
            </a:pPr>
            <a:r>
              <a:rPr lang="ja-JP" altLang="en-US" sz="2000" dirty="0">
                <a:latin typeface="Yu Gothic UI" panose="020B0500000000000000" pitchFamily="50" charset="-128"/>
                <a:ea typeface="Yu Gothic UI" panose="020B0500000000000000" pitchFamily="50" charset="-128"/>
              </a:rPr>
              <a:t>関西バックアップ本部における訓練</a:t>
            </a:r>
            <a:endParaRPr lang="en-US" altLang="ja-JP" sz="2000" dirty="0">
              <a:latin typeface="Yu Gothic UI" panose="020B0500000000000000" pitchFamily="50" charset="-128"/>
              <a:ea typeface="Yu Gothic UI" panose="020B0500000000000000" pitchFamily="50" charset="-128"/>
            </a:endParaRPr>
          </a:p>
          <a:p>
            <a:pPr marL="609600" indent="-342900">
              <a:lnSpc>
                <a:spcPct val="150000"/>
              </a:lnSpc>
              <a:buFont typeface="Arial" panose="020B0604020202020204" pitchFamily="34" charset="0"/>
              <a:buChar char="•"/>
            </a:pPr>
            <a:r>
              <a:rPr lang="ja-JP" altLang="en-US" sz="2000" dirty="0">
                <a:latin typeface="Yu Gothic UI" panose="020B0500000000000000" pitchFamily="50" charset="-128"/>
                <a:ea typeface="Yu Gothic UI" panose="020B0500000000000000" pitchFamily="50" charset="-128"/>
              </a:rPr>
              <a:t>バックアップシステムの稼働訓練　など</a:t>
            </a:r>
            <a:endParaRPr lang="en-US" altLang="ja-JP" sz="2000" dirty="0">
              <a:latin typeface="Yu Gothic UI" panose="020B0500000000000000" pitchFamily="50" charset="-128"/>
              <a:ea typeface="Yu Gothic UI" panose="020B0500000000000000" pitchFamily="50" charset="-128"/>
            </a:endParaRPr>
          </a:p>
        </p:txBody>
      </p:sp>
      <p:sp>
        <p:nvSpPr>
          <p:cNvPr id="13" name="四角形: 角を丸くする 12">
            <a:extLst>
              <a:ext uri="{FF2B5EF4-FFF2-40B4-BE49-F238E27FC236}">
                <a16:creationId xmlns:a16="http://schemas.microsoft.com/office/drawing/2014/main" id="{84DC485F-7DEE-4011-F5CB-097A798BE5D4}"/>
              </a:ext>
            </a:extLst>
          </p:cNvPr>
          <p:cNvSpPr/>
          <p:nvPr/>
        </p:nvSpPr>
        <p:spPr>
          <a:xfrm>
            <a:off x="564777" y="2574715"/>
            <a:ext cx="1703852" cy="565999"/>
          </a:xfrm>
          <a:prstGeom prst="roundRect">
            <a:avLst/>
          </a:prstGeom>
          <a:solidFill>
            <a:srgbClr val="00805E"/>
          </a:solidFill>
          <a:ln w="38100">
            <a:solidFill>
              <a:srgbClr val="008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bg1"/>
                </a:solidFill>
                <a:latin typeface="Yu Gothic UI" panose="020B0500000000000000" pitchFamily="50" charset="-128"/>
                <a:ea typeface="Yu Gothic UI" panose="020B0500000000000000" pitchFamily="50" charset="-128"/>
              </a:rPr>
              <a:t>体制の構築</a:t>
            </a:r>
            <a:endParaRPr lang="zh-TW" altLang="en-US" sz="2000" b="1" dirty="0">
              <a:solidFill>
                <a:schemeClr val="bg1"/>
              </a:solidFill>
              <a:latin typeface="Yu Gothic UI" panose="020B0500000000000000" pitchFamily="50" charset="-128"/>
              <a:ea typeface="Yu Gothic UI" panose="020B0500000000000000" pitchFamily="50" charset="-128"/>
            </a:endParaRPr>
          </a:p>
        </p:txBody>
      </p:sp>
      <p:sp>
        <p:nvSpPr>
          <p:cNvPr id="21" name="テキスト ボックス 20">
            <a:extLst>
              <a:ext uri="{FF2B5EF4-FFF2-40B4-BE49-F238E27FC236}">
                <a16:creationId xmlns:a16="http://schemas.microsoft.com/office/drawing/2014/main" id="{B666B3FC-CA17-ECCA-04AA-7ACFABCC7B81}"/>
              </a:ext>
            </a:extLst>
          </p:cNvPr>
          <p:cNvSpPr txBox="1"/>
          <p:nvPr/>
        </p:nvSpPr>
        <p:spPr>
          <a:xfrm>
            <a:off x="875471" y="3073510"/>
            <a:ext cx="5739247" cy="1420004"/>
          </a:xfrm>
          <a:prstGeom prst="rect">
            <a:avLst/>
          </a:prstGeom>
          <a:noFill/>
        </p:spPr>
        <p:txBody>
          <a:bodyPr wrap="square" rtlCol="0">
            <a:spAutoFit/>
          </a:bodyPr>
          <a:lstStyle/>
          <a:p>
            <a:pPr marL="266700">
              <a:lnSpc>
                <a:spcPct val="150000"/>
              </a:lnSpc>
            </a:pPr>
            <a:r>
              <a:rPr lang="ja-JP" altLang="en-US" sz="2000" dirty="0">
                <a:latin typeface="Yu Gothic UI" panose="020B0500000000000000" pitchFamily="50" charset="-128"/>
                <a:ea typeface="Yu Gothic UI" panose="020B0500000000000000" pitchFamily="50" charset="-128"/>
              </a:rPr>
              <a:t>本店との連絡が</a:t>
            </a:r>
            <a:r>
              <a:rPr lang="en-US" altLang="ja-JP" sz="2000" dirty="0">
                <a:latin typeface="Yu Gothic UI" panose="020B0500000000000000" pitchFamily="50" charset="-128"/>
                <a:ea typeface="Yu Gothic UI" panose="020B0500000000000000" pitchFamily="50" charset="-128"/>
              </a:rPr>
              <a:t>3</a:t>
            </a:r>
            <a:r>
              <a:rPr lang="ja-JP" altLang="en-US" sz="2000" dirty="0">
                <a:latin typeface="Yu Gothic UI" panose="020B0500000000000000" pitchFamily="50" charset="-128"/>
                <a:ea typeface="Yu Gothic UI" panose="020B0500000000000000" pitchFamily="50" charset="-128"/>
              </a:rPr>
              <a:t>時間以上取れない場合等、</a:t>
            </a:r>
            <a:br>
              <a:rPr lang="en-US" altLang="ja-JP" sz="2000" dirty="0">
                <a:latin typeface="Yu Gothic UI" panose="020B0500000000000000" pitchFamily="50" charset="-128"/>
                <a:ea typeface="Yu Gothic UI" panose="020B0500000000000000" pitchFamily="50" charset="-128"/>
              </a:rPr>
            </a:br>
            <a:r>
              <a:rPr lang="ja-JP" altLang="en-US" sz="2000" dirty="0">
                <a:latin typeface="Yu Gothic UI" panose="020B0500000000000000" pitchFamily="50" charset="-128"/>
                <a:ea typeface="Yu Gothic UI" panose="020B0500000000000000" pitchFamily="50" charset="-128"/>
              </a:rPr>
              <a:t>本社機能に大きな支障が生じた場合は</a:t>
            </a:r>
            <a:endParaRPr lang="en-US" altLang="ja-JP" sz="2000" dirty="0">
              <a:latin typeface="Yu Gothic UI" panose="020B0500000000000000" pitchFamily="50" charset="-128"/>
              <a:ea typeface="Yu Gothic UI" panose="020B0500000000000000" pitchFamily="50" charset="-128"/>
            </a:endParaRPr>
          </a:p>
          <a:p>
            <a:pPr marL="266700">
              <a:lnSpc>
                <a:spcPct val="150000"/>
              </a:lnSpc>
            </a:pPr>
            <a:r>
              <a:rPr lang="ja-JP" altLang="en-US" sz="2000" dirty="0">
                <a:latin typeface="Yu Gothic UI" panose="020B0500000000000000" pitchFamily="50" charset="-128"/>
                <a:ea typeface="Yu Gothic UI" panose="020B0500000000000000" pitchFamily="50" charset="-128"/>
              </a:rPr>
              <a:t>関西地区に「関西バックアップ本部」を設置</a:t>
            </a:r>
            <a:endParaRPr lang="en-US" altLang="ja-JP" sz="2000" dirty="0">
              <a:latin typeface="Yu Gothic UI" panose="020B0500000000000000" pitchFamily="50" charset="-128"/>
              <a:ea typeface="Yu Gothic UI" panose="020B0500000000000000" pitchFamily="50" charset="-128"/>
            </a:endParaRPr>
          </a:p>
        </p:txBody>
      </p:sp>
      <p:sp>
        <p:nvSpPr>
          <p:cNvPr id="4" name="スライド番号プレースホルダー 3">
            <a:extLst>
              <a:ext uri="{FF2B5EF4-FFF2-40B4-BE49-F238E27FC236}">
                <a16:creationId xmlns:a16="http://schemas.microsoft.com/office/drawing/2014/main" id="{714BD811-EED0-AC70-5329-ADDA18C1AF0E}"/>
              </a:ext>
            </a:extLst>
          </p:cNvPr>
          <p:cNvSpPr>
            <a:spLocks noGrp="1"/>
          </p:cNvSpPr>
          <p:nvPr>
            <p:ph type="sldNum" sz="quarter" idx="12"/>
          </p:nvPr>
        </p:nvSpPr>
        <p:spPr/>
        <p:txBody>
          <a:bodyPr/>
          <a:lstStyle/>
          <a:p>
            <a:fld id="{CB91B6DC-CD65-41D7-A17C-25774E29F8F8}" type="slidenum">
              <a:rPr lang="ja-JP" altLang="en-US" smtClean="0">
                <a:solidFill>
                  <a:schemeClr val="tx1"/>
                </a:solidFill>
                <a:latin typeface="+mn-ea"/>
                <a:ea typeface="+mn-ea"/>
              </a:rPr>
              <a:pPr/>
              <a:t>31</a:t>
            </a:fld>
            <a:endParaRPr lang="ja-JP" altLang="en-US" dirty="0">
              <a:solidFill>
                <a:schemeClr val="tx1"/>
              </a:solidFill>
              <a:latin typeface="+mn-ea"/>
              <a:ea typeface="+mn-ea"/>
            </a:endParaRPr>
          </a:p>
        </p:txBody>
      </p:sp>
      <p:sp>
        <p:nvSpPr>
          <p:cNvPr id="3" name="四角形: 角を丸くする 2">
            <a:extLst>
              <a:ext uri="{FF2B5EF4-FFF2-40B4-BE49-F238E27FC236}">
                <a16:creationId xmlns:a16="http://schemas.microsoft.com/office/drawing/2014/main" id="{275DD3D4-9B1E-0E37-2413-FCAE41478186}"/>
              </a:ext>
            </a:extLst>
          </p:cNvPr>
          <p:cNvSpPr/>
          <p:nvPr/>
        </p:nvSpPr>
        <p:spPr>
          <a:xfrm>
            <a:off x="77787" y="70077"/>
            <a:ext cx="12036425" cy="62668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◆先行的な取組事例</a:t>
            </a:r>
          </a:p>
        </p:txBody>
      </p:sp>
    </p:spTree>
    <p:extLst>
      <p:ext uri="{BB962C8B-B14F-4D97-AF65-F5344CB8AC3E}">
        <p14:creationId xmlns:p14="http://schemas.microsoft.com/office/powerpoint/2010/main" val="7288739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719EEEC-613C-5112-ABE1-5E0C2D765D26}"/>
              </a:ext>
            </a:extLst>
          </p:cNvPr>
          <p:cNvSpPr>
            <a:spLocks noGrp="1"/>
          </p:cNvSpPr>
          <p:nvPr>
            <p:ph type="title"/>
          </p:nvPr>
        </p:nvSpPr>
        <p:spPr>
          <a:xfrm>
            <a:off x="119713" y="571522"/>
            <a:ext cx="12192000" cy="1066799"/>
          </a:xfrm>
        </p:spPr>
        <p:txBody>
          <a:bodyPr>
            <a:normAutofit/>
          </a:bodyPr>
          <a:lstStyle/>
          <a:p>
            <a:r>
              <a:rPr kumimoji="1" lang="ja-JP" altLang="en-US" sz="3200" dirty="0"/>
              <a:t>日本マスタートラスト信託銀行</a:t>
            </a:r>
          </a:p>
        </p:txBody>
      </p:sp>
      <p:pic>
        <p:nvPicPr>
          <p:cNvPr id="1026" name="Picture 2" descr="undefined">
            <a:extLst>
              <a:ext uri="{FF2B5EF4-FFF2-40B4-BE49-F238E27FC236}">
                <a16:creationId xmlns:a16="http://schemas.microsoft.com/office/drawing/2014/main" id="{76B2E6F4-E9EE-FF74-69D2-753511C2BD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9393" y="724212"/>
            <a:ext cx="910200" cy="791957"/>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a:extLst>
              <a:ext uri="{FF2B5EF4-FFF2-40B4-BE49-F238E27FC236}">
                <a16:creationId xmlns:a16="http://schemas.microsoft.com/office/drawing/2014/main" id="{3149107D-DDB5-53F6-58A1-29A3E4E231F6}"/>
              </a:ext>
            </a:extLst>
          </p:cNvPr>
          <p:cNvPicPr>
            <a:picLocks noChangeAspect="1"/>
          </p:cNvPicPr>
          <p:nvPr/>
        </p:nvPicPr>
        <p:blipFill>
          <a:blip r:embed="rId4"/>
          <a:stretch>
            <a:fillRect/>
          </a:stretch>
        </p:blipFill>
        <p:spPr>
          <a:xfrm>
            <a:off x="7684466" y="3639573"/>
            <a:ext cx="3286622" cy="2211559"/>
          </a:xfrm>
          <a:prstGeom prst="rect">
            <a:avLst/>
          </a:prstGeom>
        </p:spPr>
      </p:pic>
      <p:sp>
        <p:nvSpPr>
          <p:cNvPr id="7" name="テキスト ボックス 6">
            <a:extLst>
              <a:ext uri="{FF2B5EF4-FFF2-40B4-BE49-F238E27FC236}">
                <a16:creationId xmlns:a16="http://schemas.microsoft.com/office/drawing/2014/main" id="{8684991C-5141-414E-36C8-F23F9DFD372A}"/>
              </a:ext>
            </a:extLst>
          </p:cNvPr>
          <p:cNvSpPr txBox="1"/>
          <p:nvPr/>
        </p:nvSpPr>
        <p:spPr>
          <a:xfrm>
            <a:off x="7316224" y="5932916"/>
            <a:ext cx="3808269" cy="707886"/>
          </a:xfrm>
          <a:prstGeom prst="rect">
            <a:avLst/>
          </a:prstGeom>
          <a:noFill/>
          <a:ln w="31750">
            <a:noFill/>
            <a:prstDash val="sysDash"/>
          </a:ln>
        </p:spPr>
        <p:txBody>
          <a:bodyPr wrap="square" rtlCol="0">
            <a:spAutoFit/>
          </a:bodyPr>
          <a:lstStyle/>
          <a:p>
            <a:pPr algn="ctr"/>
            <a:r>
              <a:rPr kumimoji="1" lang="ja-JP" altLang="en-US" sz="2000" dirty="0">
                <a:latin typeface="Yu Gothic UI" panose="020B0500000000000000" pitchFamily="50" charset="-128"/>
                <a:ea typeface="Yu Gothic UI" panose="020B0500000000000000" pitchFamily="50" charset="-128"/>
              </a:rPr>
              <a:t>大阪オフィスとの常時接続</a:t>
            </a:r>
            <a:endParaRPr kumimoji="1" lang="en-US" altLang="ja-JP" sz="2000" dirty="0">
              <a:latin typeface="Yu Gothic UI" panose="020B0500000000000000" pitchFamily="50" charset="-128"/>
              <a:ea typeface="Yu Gothic UI" panose="020B0500000000000000" pitchFamily="50" charset="-128"/>
            </a:endParaRPr>
          </a:p>
          <a:p>
            <a:pPr algn="ctr"/>
            <a:r>
              <a:rPr kumimoji="1" lang="ja-JP" altLang="en-US" sz="2000" dirty="0">
                <a:latin typeface="Yu Gothic UI" panose="020B0500000000000000" pitchFamily="50" charset="-128"/>
                <a:ea typeface="Yu Gothic UI" panose="020B0500000000000000" pitchFamily="50" charset="-128"/>
              </a:rPr>
              <a:t>コミュニケーションシステム</a:t>
            </a:r>
          </a:p>
        </p:txBody>
      </p:sp>
      <p:sp>
        <p:nvSpPr>
          <p:cNvPr id="8" name="四角形: 角を丸くする 7">
            <a:extLst>
              <a:ext uri="{FF2B5EF4-FFF2-40B4-BE49-F238E27FC236}">
                <a16:creationId xmlns:a16="http://schemas.microsoft.com/office/drawing/2014/main" id="{2027F163-6801-743C-DB25-228ED6929221}"/>
              </a:ext>
            </a:extLst>
          </p:cNvPr>
          <p:cNvSpPr/>
          <p:nvPr/>
        </p:nvSpPr>
        <p:spPr>
          <a:xfrm>
            <a:off x="325349" y="1611045"/>
            <a:ext cx="11458518" cy="1066799"/>
          </a:xfrm>
          <a:prstGeom prst="roundRect">
            <a:avLst/>
          </a:prstGeom>
          <a:solidFill>
            <a:srgbClr val="B9E9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テキスト ボックス 8">
            <a:extLst>
              <a:ext uri="{FF2B5EF4-FFF2-40B4-BE49-F238E27FC236}">
                <a16:creationId xmlns:a16="http://schemas.microsoft.com/office/drawing/2014/main" id="{75AC6AF7-7E74-EDC4-1D30-4C097BE3C476}"/>
              </a:ext>
            </a:extLst>
          </p:cNvPr>
          <p:cNvSpPr txBox="1"/>
          <p:nvPr/>
        </p:nvSpPr>
        <p:spPr>
          <a:xfrm>
            <a:off x="564776" y="1595424"/>
            <a:ext cx="11301875" cy="1420004"/>
          </a:xfrm>
          <a:prstGeom prst="rect">
            <a:avLst/>
          </a:prstGeom>
          <a:noFill/>
        </p:spPr>
        <p:txBody>
          <a:bodyPr wrap="square" rtlCol="0">
            <a:spAutoFit/>
          </a:bodyPr>
          <a:lstStyle/>
          <a:p>
            <a:pPr>
              <a:lnSpc>
                <a:spcPct val="150000"/>
              </a:lnSpc>
            </a:pPr>
            <a:r>
              <a:rPr kumimoji="1" lang="ja-JP" altLang="en-US" sz="2000" dirty="0">
                <a:latin typeface="Yu Gothic UI" panose="020B0500000000000000" pitchFamily="50" charset="-128"/>
                <a:ea typeface="Yu Gothic UI" panose="020B0500000000000000" pitchFamily="50" charset="-128"/>
              </a:rPr>
              <a:t>大阪オフィスとの間で</a:t>
            </a:r>
            <a:r>
              <a:rPr kumimoji="1" lang="ja-JP" altLang="en-US" sz="2000" b="1" dirty="0">
                <a:latin typeface="Yu Gothic UI" panose="020B0500000000000000" pitchFamily="50" charset="-128"/>
                <a:ea typeface="Yu Gothic UI" panose="020B0500000000000000" pitchFamily="50" charset="-128"/>
              </a:rPr>
              <a:t>常時複線運用（デュアルオペレーション）体制</a:t>
            </a:r>
            <a:r>
              <a:rPr kumimoji="1" lang="ja-JP" altLang="en-US" sz="2000" dirty="0">
                <a:latin typeface="Yu Gothic UI" panose="020B0500000000000000" pitchFamily="50" charset="-128"/>
                <a:ea typeface="Yu Gothic UI" panose="020B0500000000000000" pitchFamily="50" charset="-128"/>
              </a:rPr>
              <a:t>を構築し、不測の事態に対応</a:t>
            </a:r>
            <a:endParaRPr kumimoji="1" lang="en-US" altLang="ja-JP" sz="2000" dirty="0">
              <a:latin typeface="Yu Gothic UI" panose="020B0500000000000000" pitchFamily="50" charset="-128"/>
              <a:ea typeface="Yu Gothic UI" panose="020B0500000000000000" pitchFamily="50" charset="-128"/>
            </a:endParaRPr>
          </a:p>
          <a:p>
            <a:pPr>
              <a:lnSpc>
                <a:spcPct val="150000"/>
              </a:lnSpc>
            </a:pPr>
            <a:r>
              <a:rPr lang="ja-JP" altLang="en-US" sz="2000" dirty="0">
                <a:latin typeface="Yu Gothic UI" panose="020B0500000000000000" pitchFamily="50" charset="-128"/>
                <a:ea typeface="Yu Gothic UI" panose="020B0500000000000000" pitchFamily="50" charset="-128"/>
              </a:rPr>
              <a:t>有事にも</a:t>
            </a:r>
            <a:r>
              <a:rPr kumimoji="1" lang="ja-JP" altLang="en-US" sz="2000" dirty="0">
                <a:latin typeface="Yu Gothic UI" panose="020B0500000000000000" pitchFamily="50" charset="-128"/>
                <a:ea typeface="Yu Gothic UI" panose="020B0500000000000000" pitchFamily="50" charset="-128"/>
              </a:rPr>
              <a:t>絶対に止めることができない業務を選別し、</a:t>
            </a:r>
            <a:r>
              <a:rPr kumimoji="1" lang="ja-JP" altLang="en-US" sz="2000" b="1" dirty="0">
                <a:latin typeface="Yu Gothic UI" panose="020B0500000000000000" pitchFamily="50" charset="-128"/>
                <a:ea typeface="Yu Gothic UI" panose="020B0500000000000000" pitchFamily="50" charset="-128"/>
              </a:rPr>
              <a:t>主要な</a:t>
            </a:r>
            <a:r>
              <a:rPr kumimoji="1" lang="en-US" altLang="ja-JP" sz="2000" b="1" dirty="0">
                <a:latin typeface="Yu Gothic UI" panose="020B0500000000000000" pitchFamily="50" charset="-128"/>
                <a:ea typeface="Yu Gothic UI" panose="020B0500000000000000" pitchFamily="50" charset="-128"/>
              </a:rPr>
              <a:t>16</a:t>
            </a:r>
            <a:r>
              <a:rPr kumimoji="1" lang="ja-JP" altLang="en-US" sz="2000" b="1" dirty="0">
                <a:latin typeface="Yu Gothic UI" panose="020B0500000000000000" pitchFamily="50" charset="-128"/>
                <a:ea typeface="Yu Gothic UI" panose="020B0500000000000000" pitchFamily="50" charset="-128"/>
              </a:rPr>
              <a:t>業務を常時複線運用化</a:t>
            </a:r>
            <a:endParaRPr kumimoji="1" lang="en-US" altLang="ja-JP" sz="2000" b="1" dirty="0">
              <a:latin typeface="Yu Gothic UI" panose="020B0500000000000000" pitchFamily="50" charset="-128"/>
              <a:ea typeface="Yu Gothic UI" panose="020B0500000000000000" pitchFamily="50" charset="-128"/>
            </a:endParaRPr>
          </a:p>
          <a:p>
            <a:pPr>
              <a:lnSpc>
                <a:spcPct val="150000"/>
              </a:lnSpc>
            </a:pPr>
            <a:endParaRPr kumimoji="1" lang="ja-JP" altLang="en-US" sz="2000" dirty="0">
              <a:latin typeface="Yu Gothic UI" panose="020B0500000000000000" pitchFamily="50" charset="-128"/>
              <a:ea typeface="Yu Gothic UI" panose="020B0500000000000000" pitchFamily="50" charset="-128"/>
            </a:endParaRPr>
          </a:p>
        </p:txBody>
      </p:sp>
      <p:sp>
        <p:nvSpPr>
          <p:cNvPr id="15" name="テキスト ボックス 14">
            <a:extLst>
              <a:ext uri="{FF2B5EF4-FFF2-40B4-BE49-F238E27FC236}">
                <a16:creationId xmlns:a16="http://schemas.microsoft.com/office/drawing/2014/main" id="{363A8D3C-05E4-D748-0C0C-991832873C12}"/>
              </a:ext>
            </a:extLst>
          </p:cNvPr>
          <p:cNvSpPr txBox="1"/>
          <p:nvPr/>
        </p:nvSpPr>
        <p:spPr>
          <a:xfrm>
            <a:off x="110638" y="3122532"/>
            <a:ext cx="3542097" cy="958339"/>
          </a:xfrm>
          <a:prstGeom prst="rect">
            <a:avLst/>
          </a:prstGeom>
          <a:noFill/>
        </p:spPr>
        <p:txBody>
          <a:bodyPr wrap="square" rtlCol="0">
            <a:spAutoFit/>
          </a:bodyPr>
          <a:lstStyle/>
          <a:p>
            <a:pPr>
              <a:lnSpc>
                <a:spcPct val="150000"/>
              </a:lnSpc>
            </a:pPr>
            <a:r>
              <a:rPr kumimoji="1" lang="ja-JP" altLang="en-US" sz="2000" b="1" dirty="0">
                <a:latin typeface="Yu Gothic UI" panose="020B0500000000000000" pitchFamily="50" charset="-128"/>
                <a:ea typeface="Yu Gothic UI" panose="020B0500000000000000" pitchFamily="50" charset="-128"/>
              </a:rPr>
              <a:t>大阪オフィス（大阪府吹田市）</a:t>
            </a:r>
            <a:endParaRPr kumimoji="1" lang="en-US" altLang="ja-JP" sz="2000" b="1" dirty="0">
              <a:latin typeface="Yu Gothic UI" panose="020B0500000000000000" pitchFamily="50" charset="-128"/>
              <a:ea typeface="Yu Gothic UI" panose="020B0500000000000000" pitchFamily="50" charset="-128"/>
            </a:endParaRPr>
          </a:p>
          <a:p>
            <a:pPr>
              <a:lnSpc>
                <a:spcPct val="150000"/>
              </a:lnSpc>
            </a:pPr>
            <a:r>
              <a:rPr lang="ja-JP" altLang="en-US" sz="2000" b="1" dirty="0">
                <a:latin typeface="Yu Gothic UI" panose="020B0500000000000000" pitchFamily="50" charset="-128"/>
                <a:ea typeface="Yu Gothic UI" panose="020B0500000000000000" pitchFamily="50" charset="-128"/>
              </a:rPr>
              <a:t>　　従業員数：約</a:t>
            </a:r>
            <a:r>
              <a:rPr lang="en-US" altLang="ja-JP" sz="2000" b="1" dirty="0">
                <a:latin typeface="Yu Gothic UI" panose="020B0500000000000000" pitchFamily="50" charset="-128"/>
                <a:ea typeface="Yu Gothic UI" panose="020B0500000000000000" pitchFamily="50" charset="-128"/>
              </a:rPr>
              <a:t>100</a:t>
            </a:r>
            <a:r>
              <a:rPr lang="ja-JP" altLang="en-US" sz="2000" b="1" dirty="0">
                <a:latin typeface="Yu Gothic UI" panose="020B0500000000000000" pitchFamily="50" charset="-128"/>
                <a:ea typeface="Yu Gothic UI" panose="020B0500000000000000" pitchFamily="50" charset="-128"/>
              </a:rPr>
              <a:t>名</a:t>
            </a:r>
            <a:endParaRPr lang="en-US" altLang="ja-JP" sz="2000" b="1" dirty="0">
              <a:latin typeface="Yu Gothic UI" panose="020B0500000000000000" pitchFamily="50" charset="-128"/>
              <a:ea typeface="Yu Gothic UI" panose="020B0500000000000000" pitchFamily="50" charset="-128"/>
            </a:endParaRPr>
          </a:p>
        </p:txBody>
      </p:sp>
      <p:grpSp>
        <p:nvGrpSpPr>
          <p:cNvPr id="19" name="グループ化 18">
            <a:extLst>
              <a:ext uri="{FF2B5EF4-FFF2-40B4-BE49-F238E27FC236}">
                <a16:creationId xmlns:a16="http://schemas.microsoft.com/office/drawing/2014/main" id="{0AE550BF-7DB6-EA70-A7AA-F5401CA3EF5D}"/>
              </a:ext>
            </a:extLst>
          </p:cNvPr>
          <p:cNvGrpSpPr/>
          <p:nvPr/>
        </p:nvGrpSpPr>
        <p:grpSpPr>
          <a:xfrm>
            <a:off x="2872557" y="3483706"/>
            <a:ext cx="1309035" cy="1650626"/>
            <a:chOff x="3003595" y="4363931"/>
            <a:chExt cx="1309035" cy="1650626"/>
          </a:xfrm>
        </p:grpSpPr>
        <p:sp>
          <p:nvSpPr>
            <p:cNvPr id="16" name="円: 塗りつぶしなし 15">
              <a:extLst>
                <a:ext uri="{FF2B5EF4-FFF2-40B4-BE49-F238E27FC236}">
                  <a16:creationId xmlns:a16="http://schemas.microsoft.com/office/drawing/2014/main" id="{B13E5BA8-E08E-0DD0-2997-8A1CE906D41A}"/>
                </a:ext>
              </a:extLst>
            </p:cNvPr>
            <p:cNvSpPr/>
            <p:nvPr/>
          </p:nvSpPr>
          <p:spPr>
            <a:xfrm>
              <a:off x="3003595" y="4542097"/>
              <a:ext cx="1309035" cy="1309035"/>
            </a:xfrm>
            <a:prstGeom prst="donut">
              <a:avLst>
                <a:gd name="adj" fmla="val 14841"/>
              </a:avLst>
            </a:prstGeom>
            <a:solidFill>
              <a:srgbClr val="008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矢印: 山形 16">
              <a:extLst>
                <a:ext uri="{FF2B5EF4-FFF2-40B4-BE49-F238E27FC236}">
                  <a16:creationId xmlns:a16="http://schemas.microsoft.com/office/drawing/2014/main" id="{EEC3688C-D7EE-82E7-B379-A7A2C5D15301}"/>
                </a:ext>
              </a:extLst>
            </p:cNvPr>
            <p:cNvSpPr/>
            <p:nvPr/>
          </p:nvSpPr>
          <p:spPr>
            <a:xfrm rot="12059234">
              <a:off x="3306323" y="5306671"/>
              <a:ext cx="192506" cy="707886"/>
            </a:xfrm>
            <a:prstGeom prst="chevron">
              <a:avLst>
                <a:gd name="adj" fmla="val 7285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矢印: 山形 17">
              <a:extLst>
                <a:ext uri="{FF2B5EF4-FFF2-40B4-BE49-F238E27FC236}">
                  <a16:creationId xmlns:a16="http://schemas.microsoft.com/office/drawing/2014/main" id="{7C798411-6520-6F2C-06B0-639875057982}"/>
                </a:ext>
              </a:extLst>
            </p:cNvPr>
            <p:cNvSpPr/>
            <p:nvPr/>
          </p:nvSpPr>
          <p:spPr>
            <a:xfrm rot="1980419">
              <a:off x="3833662" y="4363931"/>
              <a:ext cx="192506" cy="707886"/>
            </a:xfrm>
            <a:prstGeom prst="chevron">
              <a:avLst>
                <a:gd name="adj" fmla="val 7285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20" name="テキスト ボックス 19">
            <a:extLst>
              <a:ext uri="{FF2B5EF4-FFF2-40B4-BE49-F238E27FC236}">
                <a16:creationId xmlns:a16="http://schemas.microsoft.com/office/drawing/2014/main" id="{3DC9B6B0-BDCB-F077-4844-1BFD7B9AF9D5}"/>
              </a:ext>
            </a:extLst>
          </p:cNvPr>
          <p:cNvSpPr txBox="1"/>
          <p:nvPr/>
        </p:nvSpPr>
        <p:spPr>
          <a:xfrm>
            <a:off x="2180009" y="5828575"/>
            <a:ext cx="3942759" cy="958339"/>
          </a:xfrm>
          <a:prstGeom prst="rect">
            <a:avLst/>
          </a:prstGeom>
          <a:noFill/>
        </p:spPr>
        <p:txBody>
          <a:bodyPr wrap="square" rtlCol="0">
            <a:spAutoFit/>
          </a:bodyPr>
          <a:lstStyle/>
          <a:p>
            <a:pPr marL="609600" indent="-342900">
              <a:lnSpc>
                <a:spcPct val="150000"/>
              </a:lnSpc>
              <a:buFont typeface="Arial" panose="020B0604020202020204" pitchFamily="34" charset="0"/>
              <a:buChar char="•"/>
            </a:pPr>
            <a:r>
              <a:rPr lang="ja-JP" altLang="en-US" sz="2000" dirty="0">
                <a:latin typeface="Yu Gothic UI" panose="020B0500000000000000" pitchFamily="50" charset="-128"/>
                <a:ea typeface="Yu Gothic UI" panose="020B0500000000000000" pitchFamily="50" charset="-128"/>
              </a:rPr>
              <a:t>証券約定・決済業務</a:t>
            </a:r>
          </a:p>
          <a:p>
            <a:pPr marL="609600" indent="-342900">
              <a:lnSpc>
                <a:spcPct val="150000"/>
              </a:lnSpc>
              <a:buFont typeface="Arial" panose="020B0604020202020204" pitchFamily="34" charset="0"/>
              <a:buChar char="•"/>
            </a:pPr>
            <a:r>
              <a:rPr lang="ja-JP" altLang="en-US" sz="2000" dirty="0">
                <a:latin typeface="Yu Gothic UI" panose="020B0500000000000000" pitchFamily="50" charset="-128"/>
                <a:ea typeface="Yu Gothic UI" panose="020B0500000000000000" pitchFamily="50" charset="-128"/>
              </a:rPr>
              <a:t>資金決済業務など</a:t>
            </a:r>
          </a:p>
        </p:txBody>
      </p:sp>
      <p:sp>
        <p:nvSpPr>
          <p:cNvPr id="14" name="テキスト ボックス 13">
            <a:extLst>
              <a:ext uri="{FF2B5EF4-FFF2-40B4-BE49-F238E27FC236}">
                <a16:creationId xmlns:a16="http://schemas.microsoft.com/office/drawing/2014/main" id="{477B6A75-E214-A2E4-EFFC-077CEF8F9531}"/>
              </a:ext>
            </a:extLst>
          </p:cNvPr>
          <p:cNvSpPr txBox="1"/>
          <p:nvPr/>
        </p:nvSpPr>
        <p:spPr>
          <a:xfrm>
            <a:off x="4167747" y="3153600"/>
            <a:ext cx="3073573" cy="871713"/>
          </a:xfrm>
          <a:prstGeom prst="rect">
            <a:avLst/>
          </a:prstGeom>
          <a:noFill/>
        </p:spPr>
        <p:txBody>
          <a:bodyPr wrap="square" rtlCol="0">
            <a:spAutoFit/>
          </a:bodyPr>
          <a:lstStyle/>
          <a:p>
            <a:pPr>
              <a:lnSpc>
                <a:spcPct val="150000"/>
              </a:lnSpc>
            </a:pPr>
            <a:r>
              <a:rPr kumimoji="1" lang="ja-JP" altLang="en-US" dirty="0">
                <a:latin typeface="Yu Gothic UI" panose="020B0500000000000000" pitchFamily="50" charset="-128"/>
                <a:ea typeface="Yu Gothic UI" panose="020B0500000000000000" pitchFamily="50" charset="-128"/>
              </a:rPr>
              <a:t>東京本社（東京都港区）</a:t>
            </a:r>
            <a:endParaRPr kumimoji="1" lang="en-US" altLang="ja-JP" dirty="0">
              <a:latin typeface="Yu Gothic UI" panose="020B0500000000000000" pitchFamily="50" charset="-128"/>
              <a:ea typeface="Yu Gothic UI" panose="020B0500000000000000" pitchFamily="50" charset="-128"/>
            </a:endParaRPr>
          </a:p>
          <a:p>
            <a:pPr>
              <a:lnSpc>
                <a:spcPct val="150000"/>
              </a:lnSpc>
            </a:pPr>
            <a:r>
              <a:rPr lang="ja-JP" altLang="en-US" dirty="0">
                <a:latin typeface="Yu Gothic UI" panose="020B0500000000000000" pitchFamily="50" charset="-128"/>
                <a:ea typeface="Yu Gothic UI" panose="020B0500000000000000" pitchFamily="50" charset="-128"/>
              </a:rPr>
              <a:t>　　従業員数：約</a:t>
            </a:r>
            <a:r>
              <a:rPr lang="en-US" altLang="ja-JP" dirty="0">
                <a:latin typeface="Yu Gothic UI" panose="020B0500000000000000" pitchFamily="50" charset="-128"/>
                <a:ea typeface="Yu Gothic UI" panose="020B0500000000000000" pitchFamily="50" charset="-128"/>
              </a:rPr>
              <a:t>1500</a:t>
            </a:r>
            <a:r>
              <a:rPr lang="ja-JP" altLang="en-US" dirty="0">
                <a:latin typeface="Yu Gothic UI" panose="020B0500000000000000" pitchFamily="50" charset="-128"/>
                <a:ea typeface="Yu Gothic UI" panose="020B0500000000000000" pitchFamily="50" charset="-128"/>
              </a:rPr>
              <a:t>名</a:t>
            </a:r>
            <a:endParaRPr lang="en-US" altLang="ja-JP" dirty="0">
              <a:latin typeface="Yu Gothic UI" panose="020B0500000000000000" pitchFamily="50" charset="-128"/>
              <a:ea typeface="Yu Gothic UI" panose="020B0500000000000000" pitchFamily="50" charset="-128"/>
            </a:endParaRPr>
          </a:p>
        </p:txBody>
      </p:sp>
      <p:sp>
        <p:nvSpPr>
          <p:cNvPr id="3" name="四角形: 角を丸くする 2">
            <a:extLst>
              <a:ext uri="{FF2B5EF4-FFF2-40B4-BE49-F238E27FC236}">
                <a16:creationId xmlns:a16="http://schemas.microsoft.com/office/drawing/2014/main" id="{2AA33D4E-7D1F-B797-4861-40E79ACF1BE9}"/>
              </a:ext>
            </a:extLst>
          </p:cNvPr>
          <p:cNvSpPr/>
          <p:nvPr/>
        </p:nvSpPr>
        <p:spPr>
          <a:xfrm>
            <a:off x="1846429" y="5262576"/>
            <a:ext cx="3542097" cy="565999"/>
          </a:xfrm>
          <a:prstGeom prst="roundRect">
            <a:avLst/>
          </a:prstGeom>
          <a:solidFill>
            <a:srgbClr val="00805E"/>
          </a:solidFill>
          <a:ln w="38100">
            <a:solidFill>
              <a:srgbClr val="008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bg1"/>
                </a:solidFill>
                <a:latin typeface="Yu Gothic UI" panose="020B0500000000000000" pitchFamily="50" charset="-128"/>
                <a:ea typeface="Yu Gothic UI" panose="020B0500000000000000" pitchFamily="50" charset="-128"/>
              </a:rPr>
              <a:t>最重要業務（常時複線運用）</a:t>
            </a:r>
          </a:p>
        </p:txBody>
      </p:sp>
      <p:sp>
        <p:nvSpPr>
          <p:cNvPr id="5" name="スライド番号プレースホルダー 4">
            <a:extLst>
              <a:ext uri="{FF2B5EF4-FFF2-40B4-BE49-F238E27FC236}">
                <a16:creationId xmlns:a16="http://schemas.microsoft.com/office/drawing/2014/main" id="{6450F761-967C-0791-26F3-26298CE055AB}"/>
              </a:ext>
            </a:extLst>
          </p:cNvPr>
          <p:cNvSpPr>
            <a:spLocks noGrp="1"/>
          </p:cNvSpPr>
          <p:nvPr>
            <p:ph type="sldNum" sz="quarter" idx="12"/>
          </p:nvPr>
        </p:nvSpPr>
        <p:spPr/>
        <p:txBody>
          <a:bodyPr/>
          <a:lstStyle/>
          <a:p>
            <a:fld id="{CB91B6DC-CD65-41D7-A17C-25774E29F8F8}" type="slidenum">
              <a:rPr lang="ja-JP" altLang="en-US" smtClean="0">
                <a:solidFill>
                  <a:schemeClr val="tx1"/>
                </a:solidFill>
                <a:latin typeface="+mn-ea"/>
                <a:ea typeface="+mn-ea"/>
              </a:rPr>
              <a:pPr/>
              <a:t>32</a:t>
            </a:fld>
            <a:endParaRPr lang="ja-JP" altLang="en-US" dirty="0">
              <a:solidFill>
                <a:schemeClr val="tx1"/>
              </a:solidFill>
              <a:latin typeface="+mn-ea"/>
              <a:ea typeface="+mn-ea"/>
            </a:endParaRPr>
          </a:p>
        </p:txBody>
      </p:sp>
      <p:sp>
        <p:nvSpPr>
          <p:cNvPr id="4" name="四角形: 角を丸くする 3">
            <a:extLst>
              <a:ext uri="{FF2B5EF4-FFF2-40B4-BE49-F238E27FC236}">
                <a16:creationId xmlns:a16="http://schemas.microsoft.com/office/drawing/2014/main" id="{95104428-A9DC-81E4-221A-44CECD2F2A72}"/>
              </a:ext>
            </a:extLst>
          </p:cNvPr>
          <p:cNvSpPr/>
          <p:nvPr/>
        </p:nvSpPr>
        <p:spPr>
          <a:xfrm>
            <a:off x="77787" y="70077"/>
            <a:ext cx="12036425" cy="62668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◆先行的な取組事例</a:t>
            </a:r>
          </a:p>
        </p:txBody>
      </p:sp>
      <p:sp>
        <p:nvSpPr>
          <p:cNvPr id="12" name="テキスト ボックス 11">
            <a:extLst>
              <a:ext uri="{FF2B5EF4-FFF2-40B4-BE49-F238E27FC236}">
                <a16:creationId xmlns:a16="http://schemas.microsoft.com/office/drawing/2014/main" id="{7797EC91-08A6-F661-B2CF-A50375C9E863}"/>
              </a:ext>
            </a:extLst>
          </p:cNvPr>
          <p:cNvSpPr txBox="1"/>
          <p:nvPr/>
        </p:nvSpPr>
        <p:spPr>
          <a:xfrm>
            <a:off x="4181592" y="4288541"/>
            <a:ext cx="3156523" cy="871713"/>
          </a:xfrm>
          <a:prstGeom prst="rect">
            <a:avLst/>
          </a:prstGeom>
          <a:noFill/>
        </p:spPr>
        <p:txBody>
          <a:bodyPr wrap="square" rtlCol="0">
            <a:spAutoFit/>
          </a:bodyPr>
          <a:lstStyle/>
          <a:p>
            <a:pPr>
              <a:lnSpc>
                <a:spcPct val="150000"/>
              </a:lnSpc>
            </a:pPr>
            <a:r>
              <a:rPr kumimoji="1" lang="ja-JP" altLang="en-US" dirty="0">
                <a:latin typeface="Yu Gothic UI" panose="020B0500000000000000" pitchFamily="50" charset="-128"/>
                <a:ea typeface="Yu Gothic UI" panose="020B0500000000000000" pitchFamily="50" charset="-128"/>
              </a:rPr>
              <a:t>福岡オフィス（福岡県福岡市）</a:t>
            </a:r>
            <a:endParaRPr kumimoji="1" lang="en-US" altLang="ja-JP" dirty="0">
              <a:latin typeface="Yu Gothic UI" panose="020B0500000000000000" pitchFamily="50" charset="-128"/>
              <a:ea typeface="Yu Gothic UI" panose="020B0500000000000000" pitchFamily="50" charset="-128"/>
            </a:endParaRPr>
          </a:p>
          <a:p>
            <a:pPr>
              <a:lnSpc>
                <a:spcPct val="150000"/>
              </a:lnSpc>
            </a:pPr>
            <a:r>
              <a:rPr lang="ja-JP" altLang="en-US" dirty="0">
                <a:latin typeface="Yu Gothic UI" panose="020B0500000000000000" pitchFamily="50" charset="-128"/>
                <a:ea typeface="Yu Gothic UI" panose="020B0500000000000000" pitchFamily="50" charset="-128"/>
              </a:rPr>
              <a:t>　　従業員数：約</a:t>
            </a:r>
            <a:r>
              <a:rPr lang="en-US" altLang="ja-JP" dirty="0">
                <a:latin typeface="Yu Gothic UI" panose="020B0500000000000000" pitchFamily="50" charset="-128"/>
                <a:ea typeface="Yu Gothic UI" panose="020B0500000000000000" pitchFamily="50" charset="-128"/>
              </a:rPr>
              <a:t>30</a:t>
            </a:r>
            <a:r>
              <a:rPr lang="ja-JP" altLang="en-US" dirty="0">
                <a:latin typeface="Yu Gothic UI" panose="020B0500000000000000" pitchFamily="50" charset="-128"/>
                <a:ea typeface="Yu Gothic UI" panose="020B0500000000000000" pitchFamily="50" charset="-128"/>
              </a:rPr>
              <a:t>名</a:t>
            </a:r>
            <a:endParaRPr lang="en-US" altLang="ja-JP" dirty="0">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122660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D0EDA293-9574-04EC-B57D-EE177F14F7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1533151"/>
            <a:ext cx="5698593" cy="4656372"/>
          </a:xfrm>
          <a:prstGeom prst="rect">
            <a:avLst/>
          </a:prstGeom>
          <a:ln>
            <a:solidFill>
              <a:schemeClr val="tx1"/>
            </a:solidFill>
          </a:ln>
        </p:spPr>
      </p:pic>
      <p:pic>
        <p:nvPicPr>
          <p:cNvPr id="6" name="図 5">
            <a:extLst>
              <a:ext uri="{FF2B5EF4-FFF2-40B4-BE49-F238E27FC236}">
                <a16:creationId xmlns:a16="http://schemas.microsoft.com/office/drawing/2014/main" id="{9C7CA57A-2A50-1244-90EB-0F46CFB3A0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03928" y="4223759"/>
            <a:ext cx="1101987" cy="1101987"/>
          </a:xfrm>
          <a:prstGeom prst="rect">
            <a:avLst/>
          </a:prstGeom>
        </p:spPr>
      </p:pic>
      <p:grpSp>
        <p:nvGrpSpPr>
          <p:cNvPr id="7" name="グループ化 6">
            <a:extLst>
              <a:ext uri="{FF2B5EF4-FFF2-40B4-BE49-F238E27FC236}">
                <a16:creationId xmlns:a16="http://schemas.microsoft.com/office/drawing/2014/main" id="{4E3ECF04-356C-7737-DEB1-F6BC36ADB220}"/>
              </a:ext>
            </a:extLst>
          </p:cNvPr>
          <p:cNvGrpSpPr/>
          <p:nvPr/>
        </p:nvGrpSpPr>
        <p:grpSpPr>
          <a:xfrm>
            <a:off x="634048" y="4846637"/>
            <a:ext cx="3910889" cy="385200"/>
            <a:chOff x="1195650" y="5879767"/>
            <a:chExt cx="3910889" cy="385200"/>
          </a:xfrm>
        </p:grpSpPr>
        <p:cxnSp>
          <p:nvCxnSpPr>
            <p:cNvPr id="8" name="直線コネクタ 7">
              <a:extLst>
                <a:ext uri="{FF2B5EF4-FFF2-40B4-BE49-F238E27FC236}">
                  <a16:creationId xmlns:a16="http://schemas.microsoft.com/office/drawing/2014/main" id="{AADCC55E-F8F2-5D4D-16AF-9A0A58BC25A6}"/>
                </a:ext>
              </a:extLst>
            </p:cNvPr>
            <p:cNvCxnSpPr/>
            <p:nvPr/>
          </p:nvCxnSpPr>
          <p:spPr>
            <a:xfrm>
              <a:off x="4045975" y="5879767"/>
              <a:ext cx="0" cy="385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グループ化 8">
              <a:extLst>
                <a:ext uri="{FF2B5EF4-FFF2-40B4-BE49-F238E27FC236}">
                  <a16:creationId xmlns:a16="http://schemas.microsoft.com/office/drawing/2014/main" id="{1F8353BE-F966-FE38-3020-828B2B247D85}"/>
                </a:ext>
              </a:extLst>
            </p:cNvPr>
            <p:cNvGrpSpPr/>
            <p:nvPr/>
          </p:nvGrpSpPr>
          <p:grpSpPr>
            <a:xfrm>
              <a:off x="1195650" y="5879767"/>
              <a:ext cx="3910889" cy="383459"/>
              <a:chOff x="6619458" y="6102606"/>
              <a:chExt cx="3910889" cy="383459"/>
            </a:xfrm>
          </p:grpSpPr>
          <p:sp>
            <p:nvSpPr>
              <p:cNvPr id="10" name="正方形/長方形 9">
                <a:extLst>
                  <a:ext uri="{FF2B5EF4-FFF2-40B4-BE49-F238E27FC236}">
                    <a16:creationId xmlns:a16="http://schemas.microsoft.com/office/drawing/2014/main" id="{8357EA22-18E8-7BA2-7FE2-9F455584D407}"/>
                  </a:ext>
                </a:extLst>
              </p:cNvPr>
              <p:cNvSpPr/>
              <p:nvPr/>
            </p:nvSpPr>
            <p:spPr>
              <a:xfrm>
                <a:off x="6619458" y="6102606"/>
                <a:ext cx="3910889" cy="38345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latin typeface="Yu Gothic UI" panose="020B0500000000000000" pitchFamily="50" charset="-128"/>
                    <a:ea typeface="Yu Gothic UI" panose="020B0500000000000000" pitchFamily="50" charset="-128"/>
                  </a:rPr>
                  <a:t>大阪　企業　バックアップ拠点　     　検索</a:t>
                </a:r>
                <a:endParaRPr kumimoji="1" lang="ja-JP" altLang="en-US" sz="1600" dirty="0">
                  <a:solidFill>
                    <a:schemeClr val="tx1"/>
                  </a:solidFill>
                  <a:latin typeface="Yu Gothic UI" panose="020B0500000000000000" pitchFamily="50" charset="-128"/>
                  <a:ea typeface="Yu Gothic UI" panose="020B0500000000000000" pitchFamily="50" charset="-128"/>
                </a:endParaRPr>
              </a:p>
            </p:txBody>
          </p:sp>
          <p:grpSp>
            <p:nvGrpSpPr>
              <p:cNvPr id="11" name="グループ化 10">
                <a:extLst>
                  <a:ext uri="{FF2B5EF4-FFF2-40B4-BE49-F238E27FC236}">
                    <a16:creationId xmlns:a16="http://schemas.microsoft.com/office/drawing/2014/main" id="{53A0C128-0DAB-AFD8-AF65-BF7730A52B50}"/>
                  </a:ext>
                </a:extLst>
              </p:cNvPr>
              <p:cNvGrpSpPr/>
              <p:nvPr/>
            </p:nvGrpSpPr>
            <p:grpSpPr>
              <a:xfrm>
                <a:off x="9569842" y="6176350"/>
                <a:ext cx="298544" cy="180000"/>
                <a:chOff x="4120092" y="4810404"/>
                <a:chExt cx="298544" cy="180000"/>
              </a:xfrm>
            </p:grpSpPr>
            <p:cxnSp>
              <p:nvCxnSpPr>
                <p:cNvPr id="12" name="直線コネクタ 11">
                  <a:extLst>
                    <a:ext uri="{FF2B5EF4-FFF2-40B4-BE49-F238E27FC236}">
                      <a16:creationId xmlns:a16="http://schemas.microsoft.com/office/drawing/2014/main" id="{A9309190-7ACF-8A2C-A98F-8B6A95588598}"/>
                    </a:ext>
                  </a:extLst>
                </p:cNvPr>
                <p:cNvCxnSpPr/>
                <p:nvPr/>
              </p:nvCxnSpPr>
              <p:spPr>
                <a:xfrm rot="2700000">
                  <a:off x="4228092" y="4868772"/>
                  <a:ext cx="0" cy="21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楕円 12">
                  <a:extLst>
                    <a:ext uri="{FF2B5EF4-FFF2-40B4-BE49-F238E27FC236}">
                      <a16:creationId xmlns:a16="http://schemas.microsoft.com/office/drawing/2014/main" id="{657F03A9-FB92-8D73-6087-F63E24CB5A0E}"/>
                    </a:ext>
                  </a:extLst>
                </p:cNvPr>
                <p:cNvSpPr/>
                <p:nvPr/>
              </p:nvSpPr>
              <p:spPr>
                <a:xfrm>
                  <a:off x="4238636" y="4810404"/>
                  <a:ext cx="180000" cy="18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Yu Gothic UI" panose="020B0500000000000000" pitchFamily="50" charset="-128"/>
                    <a:ea typeface="Yu Gothic UI" panose="020B0500000000000000" pitchFamily="50" charset="-128"/>
                  </a:endParaRPr>
                </a:p>
              </p:txBody>
            </p:sp>
          </p:grpSp>
        </p:grpSp>
      </p:grpSp>
      <p:sp>
        <p:nvSpPr>
          <p:cNvPr id="14" name="テキスト ボックス 13">
            <a:extLst>
              <a:ext uri="{FF2B5EF4-FFF2-40B4-BE49-F238E27FC236}">
                <a16:creationId xmlns:a16="http://schemas.microsoft.com/office/drawing/2014/main" id="{C5277D26-8DF4-69EC-4F0A-821F5CDB295D}"/>
              </a:ext>
            </a:extLst>
          </p:cNvPr>
          <p:cNvSpPr txBox="1"/>
          <p:nvPr/>
        </p:nvSpPr>
        <p:spPr>
          <a:xfrm>
            <a:off x="239332" y="1807193"/>
            <a:ext cx="4952279" cy="800219"/>
          </a:xfrm>
          <a:prstGeom prst="rect">
            <a:avLst/>
          </a:prstGeom>
          <a:noFill/>
        </p:spPr>
        <p:txBody>
          <a:bodyPr wrap="square" rtlCol="0">
            <a:spAutoFit/>
          </a:bodyPr>
          <a:lstStyle/>
          <a:p>
            <a:r>
              <a:rPr kumimoji="1" lang="ja-JP" altLang="en-US" sz="2300" dirty="0">
                <a:latin typeface="Yu Gothic UI" panose="020B0500000000000000" pitchFamily="50" charset="-128"/>
                <a:ea typeface="Yu Gothic UI" panose="020B0500000000000000" pitchFamily="50" charset="-128"/>
              </a:rPr>
              <a:t>他にも、多くの企業が実際に大阪・関西でバックアップ拠点を構築されています。</a:t>
            </a:r>
            <a:endParaRPr kumimoji="1" lang="en-US" altLang="ja-JP" sz="2300" dirty="0">
              <a:latin typeface="Yu Gothic UI" panose="020B0500000000000000" pitchFamily="50" charset="-128"/>
              <a:ea typeface="Yu Gothic UI" panose="020B0500000000000000" pitchFamily="50" charset="-128"/>
            </a:endParaRPr>
          </a:p>
        </p:txBody>
      </p:sp>
      <p:sp>
        <p:nvSpPr>
          <p:cNvPr id="15" name="テキスト ボックス 14">
            <a:extLst>
              <a:ext uri="{FF2B5EF4-FFF2-40B4-BE49-F238E27FC236}">
                <a16:creationId xmlns:a16="http://schemas.microsoft.com/office/drawing/2014/main" id="{A10B270F-5AF1-7FD1-838A-67494C23B276}"/>
              </a:ext>
            </a:extLst>
          </p:cNvPr>
          <p:cNvSpPr txBox="1"/>
          <p:nvPr/>
        </p:nvSpPr>
        <p:spPr>
          <a:xfrm>
            <a:off x="948678" y="3235839"/>
            <a:ext cx="4952279" cy="1154162"/>
          </a:xfrm>
          <a:prstGeom prst="rect">
            <a:avLst/>
          </a:prstGeom>
          <a:noFill/>
        </p:spPr>
        <p:txBody>
          <a:bodyPr wrap="square" rtlCol="0">
            <a:spAutoFit/>
          </a:bodyPr>
          <a:lstStyle/>
          <a:p>
            <a:r>
              <a:rPr kumimoji="1" lang="ja-JP" altLang="en-US" sz="2300" dirty="0">
                <a:latin typeface="Yu Gothic UI" panose="020B0500000000000000" pitchFamily="50" charset="-128"/>
                <a:ea typeface="Yu Gothic UI" panose="020B0500000000000000" pitchFamily="50" charset="-128"/>
              </a:rPr>
              <a:t>ご興味のある方は</a:t>
            </a:r>
            <a:endParaRPr kumimoji="1" lang="en-US" altLang="ja-JP" sz="2300" dirty="0">
              <a:latin typeface="Yu Gothic UI" panose="020B0500000000000000" pitchFamily="50" charset="-128"/>
              <a:ea typeface="Yu Gothic UI" panose="020B0500000000000000" pitchFamily="50" charset="-128"/>
            </a:endParaRPr>
          </a:p>
          <a:p>
            <a:r>
              <a:rPr kumimoji="1" lang="ja-JP" altLang="en-US" sz="2300" b="1" dirty="0">
                <a:solidFill>
                  <a:srgbClr val="00805E"/>
                </a:solidFill>
                <a:latin typeface="Yu Gothic UI" panose="020B0500000000000000" pitchFamily="50" charset="-128"/>
                <a:ea typeface="Yu Gothic UI" panose="020B0500000000000000" pitchFamily="50" charset="-128"/>
              </a:rPr>
              <a:t>大阪府・大阪市ホームページ</a:t>
            </a:r>
            <a:endParaRPr kumimoji="1" lang="en-US" altLang="ja-JP" sz="2300" b="1" dirty="0">
              <a:solidFill>
                <a:srgbClr val="00805E"/>
              </a:solidFill>
              <a:latin typeface="Yu Gothic UI" panose="020B0500000000000000" pitchFamily="50" charset="-128"/>
              <a:ea typeface="Yu Gothic UI" panose="020B0500000000000000" pitchFamily="50" charset="-128"/>
            </a:endParaRPr>
          </a:p>
          <a:p>
            <a:r>
              <a:rPr lang="ja-JP" altLang="en-US" sz="2300" dirty="0">
                <a:latin typeface="Yu Gothic UI" panose="020B0500000000000000" pitchFamily="50" charset="-128"/>
                <a:ea typeface="Yu Gothic UI" panose="020B0500000000000000" pitchFamily="50" charset="-128"/>
              </a:rPr>
              <a:t>をぜひご覧ください！！</a:t>
            </a:r>
            <a:endParaRPr kumimoji="1" lang="ja-JP" altLang="en-US" sz="2300" dirty="0">
              <a:latin typeface="Yu Gothic UI" panose="020B0500000000000000" pitchFamily="50" charset="-128"/>
              <a:ea typeface="Yu Gothic UI" panose="020B0500000000000000" pitchFamily="50" charset="-128"/>
            </a:endParaRPr>
          </a:p>
        </p:txBody>
      </p:sp>
      <p:sp>
        <p:nvSpPr>
          <p:cNvPr id="16" name="テキスト ボックス 15">
            <a:extLst>
              <a:ext uri="{FF2B5EF4-FFF2-40B4-BE49-F238E27FC236}">
                <a16:creationId xmlns:a16="http://schemas.microsoft.com/office/drawing/2014/main" id="{378578A6-00D8-03E6-664C-F7CAF3518939}"/>
              </a:ext>
            </a:extLst>
          </p:cNvPr>
          <p:cNvSpPr txBox="1"/>
          <p:nvPr/>
        </p:nvSpPr>
        <p:spPr>
          <a:xfrm>
            <a:off x="239332" y="2664506"/>
            <a:ext cx="5698593" cy="369332"/>
          </a:xfrm>
          <a:prstGeom prst="rect">
            <a:avLst/>
          </a:prstGeom>
          <a:noFill/>
        </p:spPr>
        <p:txBody>
          <a:bodyPr wrap="square" rtlCol="0">
            <a:spAutoFit/>
          </a:bodyPr>
          <a:lstStyle/>
          <a:p>
            <a:r>
              <a:rPr kumimoji="1" lang="ja-JP" altLang="en-US" dirty="0">
                <a:latin typeface="Yu Gothic UI" panose="020B0500000000000000" pitchFamily="50" charset="-128"/>
                <a:ea typeface="Yu Gothic UI" panose="020B0500000000000000" pitchFamily="50" charset="-128"/>
              </a:rPr>
              <a:t>また、府市の</a:t>
            </a:r>
            <a:r>
              <a:rPr kumimoji="1" lang="en-US" altLang="ja-JP" dirty="0">
                <a:latin typeface="Yu Gothic UI" panose="020B0500000000000000" pitchFamily="50" charset="-128"/>
                <a:ea typeface="Yu Gothic UI" panose="020B0500000000000000" pitchFamily="50" charset="-128"/>
              </a:rPr>
              <a:t>HP</a:t>
            </a:r>
            <a:r>
              <a:rPr kumimoji="1" lang="ja-JP" altLang="en-US" dirty="0">
                <a:latin typeface="Yu Gothic UI" panose="020B0500000000000000" pitchFamily="50" charset="-128"/>
                <a:ea typeface="Yu Gothic UI" panose="020B0500000000000000" pitchFamily="50" charset="-128"/>
              </a:rPr>
              <a:t>で御社の取組をご紹介することもできます。</a:t>
            </a:r>
            <a:endParaRPr kumimoji="1" lang="en-US" altLang="ja-JP" dirty="0">
              <a:latin typeface="Yu Gothic UI" panose="020B0500000000000000" pitchFamily="50" charset="-128"/>
              <a:ea typeface="Yu Gothic UI" panose="020B0500000000000000" pitchFamily="50" charset="-128"/>
            </a:endParaRPr>
          </a:p>
        </p:txBody>
      </p:sp>
      <p:sp>
        <p:nvSpPr>
          <p:cNvPr id="17" name="四角形: 角を丸くする 16">
            <a:extLst>
              <a:ext uri="{FF2B5EF4-FFF2-40B4-BE49-F238E27FC236}">
                <a16:creationId xmlns:a16="http://schemas.microsoft.com/office/drawing/2014/main" id="{4590E735-A6C9-F0A2-D3E3-42BA70F6DCF0}"/>
              </a:ext>
            </a:extLst>
          </p:cNvPr>
          <p:cNvSpPr/>
          <p:nvPr/>
        </p:nvSpPr>
        <p:spPr>
          <a:xfrm>
            <a:off x="64140" y="143401"/>
            <a:ext cx="12036425" cy="62668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◆バックアップ拠点構築事例（その他企業）</a:t>
            </a:r>
            <a:endParaRPr lang="ja-JP" altLang="en-US" sz="2800" b="1" dirty="0">
              <a:solidFill>
                <a:schemeClr val="tx1"/>
              </a:solidFill>
              <a:latin typeface="Yu Gothic UI" panose="020B0500000000000000" pitchFamily="50" charset="-128"/>
              <a:ea typeface="Yu Gothic UI" panose="020B0500000000000000" pitchFamily="50" charset="-128"/>
            </a:endParaRPr>
          </a:p>
        </p:txBody>
      </p:sp>
      <p:sp>
        <p:nvSpPr>
          <p:cNvPr id="4" name="スライド番号プレースホルダー 3">
            <a:extLst>
              <a:ext uri="{FF2B5EF4-FFF2-40B4-BE49-F238E27FC236}">
                <a16:creationId xmlns:a16="http://schemas.microsoft.com/office/drawing/2014/main" id="{F667C1DC-ED1A-81AC-771E-104DBE492885}"/>
              </a:ext>
            </a:extLst>
          </p:cNvPr>
          <p:cNvSpPr>
            <a:spLocks noGrp="1"/>
          </p:cNvSpPr>
          <p:nvPr>
            <p:ph type="sldNum" sz="quarter" idx="12"/>
          </p:nvPr>
        </p:nvSpPr>
        <p:spPr/>
        <p:txBody>
          <a:bodyPr/>
          <a:lstStyle/>
          <a:p>
            <a:fld id="{CB91B6DC-CD65-41D7-A17C-25774E29F8F8}" type="slidenum">
              <a:rPr lang="ja-JP" altLang="en-US" smtClean="0">
                <a:solidFill>
                  <a:schemeClr val="tx1"/>
                </a:solidFill>
                <a:latin typeface="+mn-ea"/>
                <a:ea typeface="+mn-ea"/>
              </a:rPr>
              <a:pPr/>
              <a:t>33</a:t>
            </a:fld>
            <a:endParaRPr lang="ja-JP" altLang="en-US" dirty="0">
              <a:solidFill>
                <a:schemeClr val="tx1"/>
              </a:solidFill>
              <a:latin typeface="+mn-ea"/>
              <a:ea typeface="+mn-ea"/>
            </a:endParaRPr>
          </a:p>
        </p:txBody>
      </p:sp>
    </p:spTree>
    <p:extLst>
      <p:ext uri="{BB962C8B-B14F-4D97-AF65-F5344CB8AC3E}">
        <p14:creationId xmlns:p14="http://schemas.microsoft.com/office/powerpoint/2010/main" val="7569238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四角形: 角を丸くする 12">
            <a:extLst>
              <a:ext uri="{FF2B5EF4-FFF2-40B4-BE49-F238E27FC236}">
                <a16:creationId xmlns:a16="http://schemas.microsoft.com/office/drawing/2014/main" id="{40C83DA0-3FD6-4E85-8C99-7A17D4A60519}"/>
              </a:ext>
            </a:extLst>
          </p:cNvPr>
          <p:cNvSpPr/>
          <p:nvPr/>
        </p:nvSpPr>
        <p:spPr>
          <a:xfrm>
            <a:off x="345496" y="1046370"/>
            <a:ext cx="3101926" cy="439748"/>
          </a:xfrm>
          <a:prstGeom prst="roundRect">
            <a:avLst/>
          </a:prstGeom>
          <a:solidFill>
            <a:srgbClr val="00805E"/>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2400" dirty="0">
                <a:solidFill>
                  <a:schemeClr val="bg1"/>
                </a:solidFill>
                <a:latin typeface="Yu Gothic UI" panose="020B0500000000000000" pitchFamily="50" charset="-128"/>
                <a:ea typeface="Yu Gothic UI" panose="020B0500000000000000" pitchFamily="50" charset="-128"/>
              </a:rPr>
              <a:t>外　務　省</a:t>
            </a:r>
          </a:p>
        </p:txBody>
      </p:sp>
      <p:sp>
        <p:nvSpPr>
          <p:cNvPr id="14" name="四角形: 角を丸くする 13">
            <a:extLst>
              <a:ext uri="{FF2B5EF4-FFF2-40B4-BE49-F238E27FC236}">
                <a16:creationId xmlns:a16="http://schemas.microsoft.com/office/drawing/2014/main" id="{46AB333F-3223-4236-BAA5-0FD9E9EB933C}"/>
              </a:ext>
            </a:extLst>
          </p:cNvPr>
          <p:cNvSpPr/>
          <p:nvPr/>
        </p:nvSpPr>
        <p:spPr>
          <a:xfrm>
            <a:off x="3675715" y="1008817"/>
            <a:ext cx="7396565" cy="675249"/>
          </a:xfrm>
          <a:prstGeom prst="round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kumimoji="0" lang="ja-JP" altLang="en-US" sz="2000" dirty="0">
                <a:solidFill>
                  <a:schemeClr val="tx1"/>
                </a:solidFill>
                <a:latin typeface="Yu Gothic UI" panose="020B0500000000000000" pitchFamily="50" charset="-128"/>
                <a:ea typeface="Yu Gothic UI" panose="020B0500000000000000" pitchFamily="50" charset="-128"/>
              </a:rPr>
              <a:t>本省庁舎での業務継続が不可能となる場合、領事館系業務、</a:t>
            </a:r>
            <a:endParaRPr kumimoji="0" lang="en-US" altLang="ja-JP" sz="2000" dirty="0">
              <a:solidFill>
                <a:schemeClr val="tx1"/>
              </a:solidFill>
              <a:latin typeface="Yu Gothic UI" panose="020B0500000000000000" pitchFamily="50" charset="-128"/>
              <a:ea typeface="Yu Gothic UI" panose="020B0500000000000000" pitchFamily="50" charset="-128"/>
            </a:endParaRPr>
          </a:p>
          <a:p>
            <a:r>
              <a:rPr kumimoji="0" lang="ja-JP" altLang="en-US" sz="2000" dirty="0">
                <a:solidFill>
                  <a:schemeClr val="tx1"/>
                </a:solidFill>
                <a:latin typeface="Yu Gothic UI" panose="020B0500000000000000" pitchFamily="50" charset="-128"/>
                <a:ea typeface="Yu Gothic UI" panose="020B0500000000000000" pitchFamily="50" charset="-128"/>
              </a:rPr>
              <a:t>外国公館支援業務等、一部業務を大阪分室で実施することを検討</a:t>
            </a:r>
            <a:endParaRPr kumimoji="1" lang="ja-JP" altLang="en-US" sz="2000" b="1" dirty="0">
              <a:solidFill>
                <a:srgbClr val="002060"/>
              </a:solidFill>
              <a:latin typeface="Yu Gothic UI" panose="020B0500000000000000" pitchFamily="50" charset="-128"/>
              <a:ea typeface="Yu Gothic UI" panose="020B0500000000000000" pitchFamily="50" charset="-128"/>
            </a:endParaRPr>
          </a:p>
        </p:txBody>
      </p:sp>
      <p:sp>
        <p:nvSpPr>
          <p:cNvPr id="15" name="四角形: 角を丸くする 14">
            <a:extLst>
              <a:ext uri="{FF2B5EF4-FFF2-40B4-BE49-F238E27FC236}">
                <a16:creationId xmlns:a16="http://schemas.microsoft.com/office/drawing/2014/main" id="{C60BB3ED-440A-4742-A685-1A0755926458}"/>
              </a:ext>
            </a:extLst>
          </p:cNvPr>
          <p:cNvSpPr/>
          <p:nvPr/>
        </p:nvSpPr>
        <p:spPr>
          <a:xfrm>
            <a:off x="379826" y="1903509"/>
            <a:ext cx="3067596" cy="439748"/>
          </a:xfrm>
          <a:prstGeom prst="roundRect">
            <a:avLst/>
          </a:prstGeom>
          <a:solidFill>
            <a:srgbClr val="00805E"/>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400" dirty="0">
                <a:solidFill>
                  <a:schemeClr val="bg1"/>
                </a:solidFill>
                <a:latin typeface="Yu Gothic UI" panose="020B0500000000000000" pitchFamily="50" charset="-128"/>
                <a:ea typeface="Yu Gothic UI" panose="020B0500000000000000" pitchFamily="50" charset="-128"/>
              </a:rPr>
              <a:t>公正取引委員会</a:t>
            </a:r>
            <a:endParaRPr kumimoji="1" lang="ja-JP" altLang="en-US" sz="2400" dirty="0">
              <a:solidFill>
                <a:schemeClr val="bg1"/>
              </a:solidFill>
              <a:latin typeface="Yu Gothic UI" panose="020B0500000000000000" pitchFamily="50" charset="-128"/>
              <a:ea typeface="Yu Gothic UI" panose="020B0500000000000000" pitchFamily="50" charset="-128"/>
            </a:endParaRPr>
          </a:p>
        </p:txBody>
      </p:sp>
      <p:sp>
        <p:nvSpPr>
          <p:cNvPr id="16" name="四角形: 角を丸くする 15">
            <a:extLst>
              <a:ext uri="{FF2B5EF4-FFF2-40B4-BE49-F238E27FC236}">
                <a16:creationId xmlns:a16="http://schemas.microsoft.com/office/drawing/2014/main" id="{D07A315D-FFF8-496C-B1F4-7137C9363D49}"/>
              </a:ext>
            </a:extLst>
          </p:cNvPr>
          <p:cNvSpPr/>
          <p:nvPr/>
        </p:nvSpPr>
        <p:spPr>
          <a:xfrm>
            <a:off x="345496" y="3429000"/>
            <a:ext cx="3101926" cy="439749"/>
          </a:xfrm>
          <a:prstGeom prst="roundRect">
            <a:avLst/>
          </a:prstGeom>
          <a:solidFill>
            <a:srgbClr val="00805E"/>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2400" dirty="0">
                <a:solidFill>
                  <a:schemeClr val="bg1"/>
                </a:solidFill>
                <a:latin typeface="Yu Gothic UI" panose="020B0500000000000000" pitchFamily="50" charset="-128"/>
                <a:ea typeface="Yu Gothic UI" panose="020B0500000000000000" pitchFamily="50" charset="-128"/>
              </a:rPr>
              <a:t>厚生労働省</a:t>
            </a:r>
          </a:p>
        </p:txBody>
      </p:sp>
      <p:sp>
        <p:nvSpPr>
          <p:cNvPr id="17" name="四角形: 角を丸くする 16">
            <a:extLst>
              <a:ext uri="{FF2B5EF4-FFF2-40B4-BE49-F238E27FC236}">
                <a16:creationId xmlns:a16="http://schemas.microsoft.com/office/drawing/2014/main" id="{0893FD85-BD06-4F43-B783-DE791FDF0613}"/>
              </a:ext>
            </a:extLst>
          </p:cNvPr>
          <p:cNvSpPr/>
          <p:nvPr/>
        </p:nvSpPr>
        <p:spPr>
          <a:xfrm>
            <a:off x="361070" y="4360345"/>
            <a:ext cx="3067596" cy="397072"/>
          </a:xfrm>
          <a:prstGeom prst="roundRect">
            <a:avLst/>
          </a:prstGeom>
          <a:solidFill>
            <a:srgbClr val="00805E"/>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400" dirty="0">
                <a:solidFill>
                  <a:schemeClr val="bg1"/>
                </a:solidFill>
                <a:latin typeface="Yu Gothic UI" panose="020B0500000000000000" pitchFamily="50" charset="-128"/>
                <a:ea typeface="Yu Gothic UI" panose="020B0500000000000000" pitchFamily="50" charset="-128"/>
              </a:rPr>
              <a:t>経済産業</a:t>
            </a:r>
            <a:r>
              <a:rPr kumimoji="1" lang="ja-JP" altLang="en-US" sz="2400" dirty="0">
                <a:solidFill>
                  <a:schemeClr val="bg1"/>
                </a:solidFill>
                <a:latin typeface="Yu Gothic UI" panose="020B0500000000000000" pitchFamily="50" charset="-128"/>
                <a:ea typeface="Yu Gothic UI" panose="020B0500000000000000" pitchFamily="50" charset="-128"/>
              </a:rPr>
              <a:t>省</a:t>
            </a:r>
          </a:p>
        </p:txBody>
      </p:sp>
      <p:sp>
        <p:nvSpPr>
          <p:cNvPr id="18" name="四角形: 角を丸くする 17">
            <a:extLst>
              <a:ext uri="{FF2B5EF4-FFF2-40B4-BE49-F238E27FC236}">
                <a16:creationId xmlns:a16="http://schemas.microsoft.com/office/drawing/2014/main" id="{A189B50F-F59C-4159-86A6-D3B944EBE187}"/>
              </a:ext>
            </a:extLst>
          </p:cNvPr>
          <p:cNvSpPr/>
          <p:nvPr/>
        </p:nvSpPr>
        <p:spPr>
          <a:xfrm>
            <a:off x="3675714" y="3979014"/>
            <a:ext cx="7396565" cy="1239649"/>
          </a:xfrm>
          <a:prstGeom prst="round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kumimoji="0" lang="ja-JP" altLang="en-US" sz="2000" dirty="0">
                <a:solidFill>
                  <a:schemeClr val="tx1"/>
                </a:solidFill>
                <a:latin typeface="Yu Gothic UI" panose="020B0500000000000000" pitchFamily="50" charset="-128"/>
                <a:ea typeface="Yu Gothic UI" panose="020B0500000000000000" pitchFamily="50" charset="-128"/>
              </a:rPr>
              <a:t>本省職員のみによる業務遂行が困難な場合、近畿経済産業局及び中部近畿産業保安監督部近畿支部が、初動対応の一部（被害情報の収集・整理等）の業務を代行する。</a:t>
            </a:r>
            <a:endParaRPr kumimoji="1" lang="ja-JP" altLang="en-US" sz="2000" b="1" dirty="0">
              <a:solidFill>
                <a:srgbClr val="002060"/>
              </a:solidFill>
              <a:latin typeface="Yu Gothic UI" panose="020B0500000000000000" pitchFamily="50" charset="-128"/>
              <a:ea typeface="Yu Gothic UI" panose="020B0500000000000000" pitchFamily="50" charset="-128"/>
            </a:endParaRPr>
          </a:p>
        </p:txBody>
      </p:sp>
      <p:sp>
        <p:nvSpPr>
          <p:cNvPr id="19" name="四角形: 角を丸くする 18">
            <a:extLst>
              <a:ext uri="{FF2B5EF4-FFF2-40B4-BE49-F238E27FC236}">
                <a16:creationId xmlns:a16="http://schemas.microsoft.com/office/drawing/2014/main" id="{DEE57BA8-1491-41FE-8BB4-D425D68817EC}"/>
              </a:ext>
            </a:extLst>
          </p:cNvPr>
          <p:cNvSpPr/>
          <p:nvPr/>
        </p:nvSpPr>
        <p:spPr>
          <a:xfrm>
            <a:off x="379826" y="2669590"/>
            <a:ext cx="3067596" cy="439749"/>
          </a:xfrm>
          <a:prstGeom prst="roundRect">
            <a:avLst/>
          </a:prstGeom>
          <a:solidFill>
            <a:srgbClr val="00805E"/>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400" dirty="0">
                <a:solidFill>
                  <a:schemeClr val="bg1"/>
                </a:solidFill>
                <a:latin typeface="Yu Gothic UI" panose="020B0500000000000000" pitchFamily="50" charset="-128"/>
                <a:ea typeface="Yu Gothic UI" panose="020B0500000000000000" pitchFamily="50" charset="-128"/>
              </a:rPr>
              <a:t>気　象　庁</a:t>
            </a:r>
            <a:endParaRPr kumimoji="1" lang="ja-JP" altLang="en-US" sz="2400" dirty="0">
              <a:solidFill>
                <a:schemeClr val="bg1"/>
              </a:solidFill>
              <a:latin typeface="Yu Gothic UI" panose="020B0500000000000000" pitchFamily="50" charset="-128"/>
              <a:ea typeface="Yu Gothic UI" panose="020B0500000000000000" pitchFamily="50" charset="-128"/>
            </a:endParaRPr>
          </a:p>
        </p:txBody>
      </p:sp>
      <p:sp>
        <p:nvSpPr>
          <p:cNvPr id="20" name="四角形: 角を丸くする 19">
            <a:extLst>
              <a:ext uri="{FF2B5EF4-FFF2-40B4-BE49-F238E27FC236}">
                <a16:creationId xmlns:a16="http://schemas.microsoft.com/office/drawing/2014/main" id="{1240CF4B-262C-4450-BB60-73FE8044F177}"/>
              </a:ext>
            </a:extLst>
          </p:cNvPr>
          <p:cNvSpPr/>
          <p:nvPr/>
        </p:nvSpPr>
        <p:spPr>
          <a:xfrm>
            <a:off x="3675714" y="2535109"/>
            <a:ext cx="7886020" cy="675249"/>
          </a:xfrm>
          <a:prstGeom prst="round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kumimoji="0" lang="ja-JP" altLang="en-US" sz="2000" dirty="0">
                <a:solidFill>
                  <a:schemeClr val="tx1"/>
                </a:solidFill>
                <a:latin typeface="Yu Gothic UI" panose="020B0500000000000000" pitchFamily="50" charset="-128"/>
                <a:ea typeface="Yu Gothic UI" panose="020B0500000000000000" pitchFamily="50" charset="-128"/>
              </a:rPr>
              <a:t>本庁庁舎で業務が遂行不可能なことが判明した場合、大阪管区気象台が全国の主要な気象業務を継続する</a:t>
            </a:r>
            <a:endParaRPr kumimoji="1" lang="ja-JP" altLang="en-US" sz="2000" b="1" dirty="0">
              <a:solidFill>
                <a:srgbClr val="002060"/>
              </a:solidFill>
              <a:latin typeface="Yu Gothic UI" panose="020B0500000000000000" pitchFamily="50" charset="-128"/>
              <a:ea typeface="Yu Gothic UI" panose="020B0500000000000000" pitchFamily="50" charset="-128"/>
            </a:endParaRPr>
          </a:p>
        </p:txBody>
      </p:sp>
      <p:sp>
        <p:nvSpPr>
          <p:cNvPr id="21" name="四角形: 角を丸くする 20">
            <a:extLst>
              <a:ext uri="{FF2B5EF4-FFF2-40B4-BE49-F238E27FC236}">
                <a16:creationId xmlns:a16="http://schemas.microsoft.com/office/drawing/2014/main" id="{B975AE0B-BAD1-422B-9CFA-E99A91A30763}"/>
              </a:ext>
            </a:extLst>
          </p:cNvPr>
          <p:cNvSpPr/>
          <p:nvPr/>
        </p:nvSpPr>
        <p:spPr>
          <a:xfrm>
            <a:off x="3675716" y="1823030"/>
            <a:ext cx="8284807" cy="675249"/>
          </a:xfrm>
          <a:prstGeom prst="round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kumimoji="0" lang="ja-JP" altLang="en-US" sz="2000" dirty="0">
                <a:solidFill>
                  <a:schemeClr val="tx1"/>
                </a:solidFill>
                <a:latin typeface="Yu Gothic UI" panose="020B0500000000000000" pitchFamily="50" charset="-128"/>
                <a:ea typeface="Yu Gothic UI" panose="020B0500000000000000" pitchFamily="50" charset="-128"/>
              </a:rPr>
              <a:t>本局に災害対策本部を設置できない場合、近畿中国四国事務所に置く</a:t>
            </a:r>
            <a:endParaRPr kumimoji="1" lang="ja-JP" altLang="en-US" sz="2000" b="1" dirty="0">
              <a:solidFill>
                <a:srgbClr val="002060"/>
              </a:solidFill>
              <a:latin typeface="Yu Gothic UI" panose="020B0500000000000000" pitchFamily="50" charset="-128"/>
              <a:ea typeface="Yu Gothic UI" panose="020B0500000000000000" pitchFamily="50" charset="-128"/>
            </a:endParaRPr>
          </a:p>
        </p:txBody>
      </p:sp>
      <p:sp>
        <p:nvSpPr>
          <p:cNvPr id="22" name="四角形: 角を丸くする 21">
            <a:extLst>
              <a:ext uri="{FF2B5EF4-FFF2-40B4-BE49-F238E27FC236}">
                <a16:creationId xmlns:a16="http://schemas.microsoft.com/office/drawing/2014/main" id="{69C3512F-1B73-4399-AD72-84AC2EB8CF7A}"/>
              </a:ext>
            </a:extLst>
          </p:cNvPr>
          <p:cNvSpPr/>
          <p:nvPr/>
        </p:nvSpPr>
        <p:spPr>
          <a:xfrm>
            <a:off x="3675716" y="3303765"/>
            <a:ext cx="8284807" cy="675249"/>
          </a:xfrm>
          <a:prstGeom prst="round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kumimoji="0" lang="ja-JP" altLang="en-US" sz="2000" dirty="0">
                <a:solidFill>
                  <a:schemeClr val="tx1"/>
                </a:solidFill>
                <a:latin typeface="Yu Gothic UI" panose="020B0500000000000000" pitchFamily="50" charset="-128"/>
                <a:ea typeface="Yu Gothic UI" panose="020B0500000000000000" pitchFamily="50" charset="-128"/>
              </a:rPr>
              <a:t>首都機能が維持できない場合を想定し、</a:t>
            </a:r>
            <a:endParaRPr kumimoji="0" lang="en-US" altLang="ja-JP" sz="2000" dirty="0">
              <a:solidFill>
                <a:schemeClr val="tx1"/>
              </a:solidFill>
              <a:latin typeface="Yu Gothic UI" panose="020B0500000000000000" pitchFamily="50" charset="-128"/>
              <a:ea typeface="Yu Gothic UI" panose="020B0500000000000000" pitchFamily="50" charset="-128"/>
            </a:endParaRPr>
          </a:p>
          <a:p>
            <a:r>
              <a:rPr kumimoji="0" lang="ja-JP" altLang="en-US" sz="2000" dirty="0">
                <a:solidFill>
                  <a:schemeClr val="tx1"/>
                </a:solidFill>
                <a:latin typeface="Yu Gothic UI" panose="020B0500000000000000" pitchFamily="50" charset="-128"/>
                <a:ea typeface="Yu Gothic UI" panose="020B0500000000000000" pitchFamily="50" charset="-128"/>
              </a:rPr>
              <a:t>近畿厚生局及び大阪労働局を代替庁舎に定める。</a:t>
            </a:r>
            <a:endParaRPr kumimoji="1" lang="ja-JP" altLang="en-US" sz="2000" b="1" dirty="0">
              <a:solidFill>
                <a:srgbClr val="002060"/>
              </a:solidFill>
              <a:latin typeface="Yu Gothic UI" panose="020B0500000000000000" pitchFamily="50" charset="-128"/>
              <a:ea typeface="Yu Gothic UI" panose="020B0500000000000000" pitchFamily="50" charset="-128"/>
            </a:endParaRPr>
          </a:p>
        </p:txBody>
      </p:sp>
      <p:sp>
        <p:nvSpPr>
          <p:cNvPr id="23" name="四角形: 角を丸くする 22">
            <a:extLst>
              <a:ext uri="{FF2B5EF4-FFF2-40B4-BE49-F238E27FC236}">
                <a16:creationId xmlns:a16="http://schemas.microsoft.com/office/drawing/2014/main" id="{C9E5F701-09A6-4E8A-923B-B58478DE6DF2}"/>
              </a:ext>
            </a:extLst>
          </p:cNvPr>
          <p:cNvSpPr/>
          <p:nvPr/>
        </p:nvSpPr>
        <p:spPr>
          <a:xfrm>
            <a:off x="361070" y="6437461"/>
            <a:ext cx="4596130" cy="340519"/>
          </a:xfrm>
          <a:prstGeom prst="round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wrap="none" rtlCol="0" anchor="ctr">
            <a:spAutoFit/>
          </a:bodyPr>
          <a:lstStyle/>
          <a:p>
            <a:r>
              <a:rPr kumimoji="0" lang="ja-JP" altLang="en-US" sz="1400" dirty="0">
                <a:solidFill>
                  <a:schemeClr val="tx1"/>
                </a:solidFill>
                <a:latin typeface="Yu Gothic UI" panose="020B0500000000000000" pitchFamily="50" charset="-128"/>
                <a:ea typeface="Yu Gothic UI" panose="020B0500000000000000" pitchFamily="50" charset="-128"/>
              </a:rPr>
              <a:t>出典：各省庁業務継続計画、各社ホームページをもとに作成</a:t>
            </a:r>
            <a:endParaRPr kumimoji="1" lang="ja-JP" altLang="en-US" sz="1400" b="1" dirty="0">
              <a:solidFill>
                <a:srgbClr val="002060"/>
              </a:solidFill>
              <a:latin typeface="Yu Gothic UI" panose="020B0500000000000000" pitchFamily="50" charset="-128"/>
              <a:ea typeface="Yu Gothic UI" panose="020B0500000000000000" pitchFamily="50" charset="-128"/>
            </a:endParaRPr>
          </a:p>
        </p:txBody>
      </p:sp>
      <p:sp>
        <p:nvSpPr>
          <p:cNvPr id="3" name="四角形: 角を丸くする 2">
            <a:extLst>
              <a:ext uri="{FF2B5EF4-FFF2-40B4-BE49-F238E27FC236}">
                <a16:creationId xmlns:a16="http://schemas.microsoft.com/office/drawing/2014/main" id="{18A3AB1C-8657-5E5E-20A5-9094A4745C9A}"/>
              </a:ext>
            </a:extLst>
          </p:cNvPr>
          <p:cNvSpPr/>
          <p:nvPr/>
        </p:nvSpPr>
        <p:spPr>
          <a:xfrm>
            <a:off x="64140" y="143401"/>
            <a:ext cx="12036425" cy="62668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◆大阪・関西にバックアップ拠点を構築する政府機関等</a:t>
            </a:r>
          </a:p>
        </p:txBody>
      </p:sp>
      <p:sp>
        <p:nvSpPr>
          <p:cNvPr id="4" name="スライド番号プレースホルダー 3">
            <a:extLst>
              <a:ext uri="{FF2B5EF4-FFF2-40B4-BE49-F238E27FC236}">
                <a16:creationId xmlns:a16="http://schemas.microsoft.com/office/drawing/2014/main" id="{68F5C4D5-217D-4307-000E-A4F56C08A9EE}"/>
              </a:ext>
            </a:extLst>
          </p:cNvPr>
          <p:cNvSpPr>
            <a:spLocks noGrp="1"/>
          </p:cNvSpPr>
          <p:nvPr>
            <p:ph type="sldNum" sz="quarter" idx="12"/>
          </p:nvPr>
        </p:nvSpPr>
        <p:spPr/>
        <p:txBody>
          <a:bodyPr/>
          <a:lstStyle/>
          <a:p>
            <a:fld id="{CB91B6DC-CD65-41D7-A17C-25774E29F8F8}" type="slidenum">
              <a:rPr lang="ja-JP" altLang="en-US" smtClean="0">
                <a:solidFill>
                  <a:schemeClr val="tx1"/>
                </a:solidFill>
                <a:latin typeface="+mn-ea"/>
                <a:ea typeface="+mn-ea"/>
              </a:rPr>
              <a:pPr/>
              <a:t>34</a:t>
            </a:fld>
            <a:endParaRPr lang="ja-JP" altLang="en-US" dirty="0">
              <a:solidFill>
                <a:schemeClr val="tx1"/>
              </a:solidFill>
              <a:latin typeface="+mn-ea"/>
              <a:ea typeface="+mn-ea"/>
            </a:endParaRPr>
          </a:p>
        </p:txBody>
      </p:sp>
      <p:sp>
        <p:nvSpPr>
          <p:cNvPr id="2" name="四角形: 角を丸くする 1">
            <a:extLst>
              <a:ext uri="{FF2B5EF4-FFF2-40B4-BE49-F238E27FC236}">
                <a16:creationId xmlns:a16="http://schemas.microsoft.com/office/drawing/2014/main" id="{BF2931BA-B7EC-3ABA-7113-E649995D683B}"/>
              </a:ext>
            </a:extLst>
          </p:cNvPr>
          <p:cNvSpPr/>
          <p:nvPr/>
        </p:nvSpPr>
        <p:spPr>
          <a:xfrm>
            <a:off x="326740" y="5254132"/>
            <a:ext cx="3101926" cy="439748"/>
          </a:xfrm>
          <a:prstGeom prst="roundRect">
            <a:avLst/>
          </a:prstGeom>
          <a:solidFill>
            <a:srgbClr val="00805E"/>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2400" dirty="0">
                <a:solidFill>
                  <a:schemeClr val="bg1"/>
                </a:solidFill>
                <a:latin typeface="Yu Gothic UI" panose="020B0500000000000000" pitchFamily="50" charset="-128"/>
                <a:ea typeface="Yu Gothic UI" panose="020B0500000000000000" pitchFamily="50" charset="-128"/>
              </a:rPr>
              <a:t>日本銀行</a:t>
            </a:r>
          </a:p>
        </p:txBody>
      </p:sp>
      <p:sp>
        <p:nvSpPr>
          <p:cNvPr id="5" name="四角形: 角を丸くする 4">
            <a:extLst>
              <a:ext uri="{FF2B5EF4-FFF2-40B4-BE49-F238E27FC236}">
                <a16:creationId xmlns:a16="http://schemas.microsoft.com/office/drawing/2014/main" id="{1CBD7720-76FF-A312-BA09-1256893F0E6E}"/>
              </a:ext>
            </a:extLst>
          </p:cNvPr>
          <p:cNvSpPr/>
          <p:nvPr/>
        </p:nvSpPr>
        <p:spPr>
          <a:xfrm>
            <a:off x="3710043" y="5136382"/>
            <a:ext cx="7574953" cy="675249"/>
          </a:xfrm>
          <a:prstGeom prst="round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kumimoji="0" lang="ja-JP" altLang="en-US" sz="2000" dirty="0">
                <a:solidFill>
                  <a:schemeClr val="tx1"/>
                </a:solidFill>
                <a:latin typeface="Yu Gothic UI" panose="020B0500000000000000" pitchFamily="50" charset="-128"/>
                <a:ea typeface="Yu Gothic UI" panose="020B0500000000000000" pitchFamily="50" charset="-128"/>
              </a:rPr>
              <a:t>首都圏で大規模な災害が発生した場合等に、本店に代わり大阪支店が緊急性の高い業務を行う。</a:t>
            </a:r>
            <a:endParaRPr lang="ja-JP" altLang="en-US" sz="2000" b="1" dirty="0">
              <a:solidFill>
                <a:srgbClr val="002060"/>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19775804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99CCBDAB-FBAB-4872-93B3-5AD17723C57B}"/>
              </a:ext>
            </a:extLst>
          </p:cNvPr>
          <p:cNvSpPr/>
          <p:nvPr/>
        </p:nvSpPr>
        <p:spPr>
          <a:xfrm>
            <a:off x="0" y="5144610"/>
            <a:ext cx="12192000" cy="1713390"/>
          </a:xfrm>
          <a:prstGeom prst="rect">
            <a:avLst/>
          </a:prstGeom>
          <a:solidFill>
            <a:schemeClr val="accent4">
              <a:lumMod val="60000"/>
              <a:lumOff val="40000"/>
            </a:schemeClr>
          </a:solidFill>
          <a:ln w="38100">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6" name="テキスト ボックス 5"/>
          <p:cNvSpPr txBox="1"/>
          <p:nvPr/>
        </p:nvSpPr>
        <p:spPr>
          <a:xfrm>
            <a:off x="0" y="2925130"/>
            <a:ext cx="12192000" cy="1717586"/>
          </a:xfrm>
          <a:prstGeom prst="rect">
            <a:avLst/>
          </a:prstGeom>
          <a:noFill/>
        </p:spPr>
        <p:txBody>
          <a:bodyPr wrap="square" rtlCol="0">
            <a:spAutoFit/>
          </a:bodyPr>
          <a:lstStyle/>
          <a:p>
            <a:pPr marL="1343025" indent="-1343025" algn="ctr">
              <a:lnSpc>
                <a:spcPct val="150000"/>
              </a:lnSpc>
            </a:pPr>
            <a:r>
              <a:rPr lang="ja-JP" altLang="en-US" sz="3600" b="1" dirty="0">
                <a:latin typeface="Meiryo UI" panose="020B0604030504040204" pitchFamily="50" charset="-128"/>
                <a:ea typeface="Meiryo UI" panose="020B0604030504040204" pitchFamily="50" charset="-128"/>
              </a:rPr>
              <a:t>５．</a:t>
            </a:r>
            <a:r>
              <a:rPr kumimoji="1" lang="ja-JP" altLang="en-US" sz="3600" b="1" dirty="0">
                <a:latin typeface="Meiryo UI" panose="020B0604030504040204" pitchFamily="50" charset="-128"/>
                <a:ea typeface="Meiryo UI" panose="020B0604030504040204" pitchFamily="50" charset="-128"/>
              </a:rPr>
              <a:t>バックアップ拠点の優遇制度</a:t>
            </a:r>
            <a:endParaRPr kumimoji="1" lang="ja-JP" altLang="en-US" sz="3600" b="1" dirty="0">
              <a:highlight>
                <a:srgbClr val="FF7C80"/>
              </a:highlight>
              <a:latin typeface="Meiryo UI" panose="020B0604030504040204" pitchFamily="50" charset="-128"/>
              <a:ea typeface="Meiryo UI" panose="020B0604030504040204" pitchFamily="50" charset="-128"/>
            </a:endParaRPr>
          </a:p>
          <a:p>
            <a:pPr marL="1343025" indent="-1343025" algn="ctr">
              <a:lnSpc>
                <a:spcPct val="150000"/>
              </a:lnSpc>
            </a:pPr>
            <a:endParaRPr lang="ja-JP" altLang="en-US" sz="4000" b="1" dirty="0">
              <a:ln w="25400">
                <a:noFill/>
              </a:ln>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81F2573D-692F-4E62-AAF1-2C7A12B3CFDD}"/>
              </a:ext>
            </a:extLst>
          </p:cNvPr>
          <p:cNvSpPr/>
          <p:nvPr/>
        </p:nvSpPr>
        <p:spPr>
          <a:xfrm>
            <a:off x="0" y="0"/>
            <a:ext cx="12192000" cy="1713390"/>
          </a:xfrm>
          <a:prstGeom prst="rect">
            <a:avLst/>
          </a:prstGeom>
          <a:solidFill>
            <a:schemeClr val="accent4">
              <a:lumMod val="60000"/>
              <a:lumOff val="40000"/>
            </a:schemeClr>
          </a:solidFill>
          <a:ln w="38100">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pic>
        <p:nvPicPr>
          <p:cNvPr id="2" name="図 1">
            <a:extLst>
              <a:ext uri="{FF2B5EF4-FFF2-40B4-BE49-F238E27FC236}">
                <a16:creationId xmlns:a16="http://schemas.microsoft.com/office/drawing/2014/main" id="{CDC0511E-2BAD-24A9-6F0D-246E0820A395}"/>
              </a:ext>
            </a:extLst>
          </p:cNvPr>
          <p:cNvPicPr>
            <a:picLocks noChangeAspect="1"/>
          </p:cNvPicPr>
          <p:nvPr/>
        </p:nvPicPr>
        <p:blipFill>
          <a:blip r:embed="rId3"/>
          <a:stretch>
            <a:fillRect/>
          </a:stretch>
        </p:blipFill>
        <p:spPr>
          <a:xfrm>
            <a:off x="10015469" y="3783923"/>
            <a:ext cx="2176531" cy="1249335"/>
          </a:xfrm>
          <a:prstGeom prst="rect">
            <a:avLst/>
          </a:prstGeom>
        </p:spPr>
      </p:pic>
      <p:sp>
        <p:nvSpPr>
          <p:cNvPr id="3" name="スライド番号プレースホルダー 2">
            <a:extLst>
              <a:ext uri="{FF2B5EF4-FFF2-40B4-BE49-F238E27FC236}">
                <a16:creationId xmlns:a16="http://schemas.microsoft.com/office/drawing/2014/main" id="{64397CD2-A10C-E0F1-0FA9-5DDE5A955695}"/>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35</a:t>
            </a:fld>
            <a:endParaRPr kumimoji="1" lang="ja-JP" altLang="en-US" sz="1800" b="1" dirty="0">
              <a:solidFill>
                <a:schemeClr val="tx1"/>
              </a:solidFill>
            </a:endParaRPr>
          </a:p>
        </p:txBody>
      </p:sp>
    </p:spTree>
    <p:extLst>
      <p:ext uri="{BB962C8B-B14F-4D97-AF65-F5344CB8AC3E}">
        <p14:creationId xmlns:p14="http://schemas.microsoft.com/office/powerpoint/2010/main" val="38554576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QR コード  自動的に生成された説明">
            <a:extLst>
              <a:ext uri="{FF2B5EF4-FFF2-40B4-BE49-F238E27FC236}">
                <a16:creationId xmlns:a16="http://schemas.microsoft.com/office/drawing/2014/main" id="{C3223B4F-5750-04DF-7DD6-A63FBF889A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3224" y="5264896"/>
            <a:ext cx="1233286" cy="1233286"/>
          </a:xfrm>
          <a:prstGeom prst="rect">
            <a:avLst/>
          </a:prstGeom>
        </p:spPr>
      </p:pic>
      <p:grpSp>
        <p:nvGrpSpPr>
          <p:cNvPr id="7" name="グループ化 6">
            <a:extLst>
              <a:ext uri="{FF2B5EF4-FFF2-40B4-BE49-F238E27FC236}">
                <a16:creationId xmlns:a16="http://schemas.microsoft.com/office/drawing/2014/main" id="{5B1F8D24-A17D-8A03-4992-F26DF6F974D3}"/>
              </a:ext>
            </a:extLst>
          </p:cNvPr>
          <p:cNvGrpSpPr/>
          <p:nvPr/>
        </p:nvGrpSpPr>
        <p:grpSpPr>
          <a:xfrm>
            <a:off x="267378" y="5881539"/>
            <a:ext cx="4313954" cy="519644"/>
            <a:chOff x="1195650" y="5879767"/>
            <a:chExt cx="3910889" cy="385200"/>
          </a:xfrm>
        </p:grpSpPr>
        <p:cxnSp>
          <p:nvCxnSpPr>
            <p:cNvPr id="8" name="直線コネクタ 7">
              <a:extLst>
                <a:ext uri="{FF2B5EF4-FFF2-40B4-BE49-F238E27FC236}">
                  <a16:creationId xmlns:a16="http://schemas.microsoft.com/office/drawing/2014/main" id="{239F9C9A-3DFA-9DA8-3412-951269060994}"/>
                </a:ext>
              </a:extLst>
            </p:cNvPr>
            <p:cNvCxnSpPr/>
            <p:nvPr/>
          </p:nvCxnSpPr>
          <p:spPr>
            <a:xfrm>
              <a:off x="4045975" y="5879767"/>
              <a:ext cx="0" cy="385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グループ化 8">
              <a:extLst>
                <a:ext uri="{FF2B5EF4-FFF2-40B4-BE49-F238E27FC236}">
                  <a16:creationId xmlns:a16="http://schemas.microsoft.com/office/drawing/2014/main" id="{1AADB53A-36E6-B826-E1E7-2266913631F9}"/>
                </a:ext>
              </a:extLst>
            </p:cNvPr>
            <p:cNvGrpSpPr/>
            <p:nvPr/>
          </p:nvGrpSpPr>
          <p:grpSpPr>
            <a:xfrm>
              <a:off x="1195650" y="5879767"/>
              <a:ext cx="3910889" cy="383459"/>
              <a:chOff x="6619458" y="6102606"/>
              <a:chExt cx="3910889" cy="383459"/>
            </a:xfrm>
          </p:grpSpPr>
          <p:sp>
            <p:nvSpPr>
              <p:cNvPr id="10" name="正方形/長方形 9">
                <a:extLst>
                  <a:ext uri="{FF2B5EF4-FFF2-40B4-BE49-F238E27FC236}">
                    <a16:creationId xmlns:a16="http://schemas.microsoft.com/office/drawing/2014/main" id="{1A7E39D6-F1B6-FCC8-0F28-DF1EB5A64C72}"/>
                  </a:ext>
                </a:extLst>
              </p:cNvPr>
              <p:cNvSpPr/>
              <p:nvPr/>
            </p:nvSpPr>
            <p:spPr>
              <a:xfrm>
                <a:off x="6619458" y="6102606"/>
                <a:ext cx="3910889" cy="38345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latin typeface="Yu Gothic UI" panose="020B0500000000000000" pitchFamily="50" charset="-128"/>
                    <a:ea typeface="Yu Gothic UI" panose="020B0500000000000000" pitchFamily="50" charset="-128"/>
                  </a:rPr>
                  <a:t>大阪市 本社機能立地促進助成金　 　　検索</a:t>
                </a:r>
                <a:endParaRPr kumimoji="1" lang="ja-JP" altLang="en-US" sz="1600" dirty="0">
                  <a:solidFill>
                    <a:schemeClr val="tx1"/>
                  </a:solidFill>
                  <a:latin typeface="Yu Gothic UI" panose="020B0500000000000000" pitchFamily="50" charset="-128"/>
                  <a:ea typeface="Yu Gothic UI" panose="020B0500000000000000" pitchFamily="50" charset="-128"/>
                </a:endParaRPr>
              </a:p>
            </p:txBody>
          </p:sp>
          <p:grpSp>
            <p:nvGrpSpPr>
              <p:cNvPr id="11" name="グループ化 10">
                <a:extLst>
                  <a:ext uri="{FF2B5EF4-FFF2-40B4-BE49-F238E27FC236}">
                    <a16:creationId xmlns:a16="http://schemas.microsoft.com/office/drawing/2014/main" id="{14083C28-AFE4-941C-9CCC-6699EF54E9E2}"/>
                  </a:ext>
                </a:extLst>
              </p:cNvPr>
              <p:cNvGrpSpPr/>
              <p:nvPr/>
            </p:nvGrpSpPr>
            <p:grpSpPr>
              <a:xfrm>
                <a:off x="9569842" y="6176350"/>
                <a:ext cx="298544" cy="180000"/>
                <a:chOff x="4120092" y="4810404"/>
                <a:chExt cx="298544" cy="180000"/>
              </a:xfrm>
            </p:grpSpPr>
            <p:cxnSp>
              <p:nvCxnSpPr>
                <p:cNvPr id="12" name="直線コネクタ 11">
                  <a:extLst>
                    <a:ext uri="{FF2B5EF4-FFF2-40B4-BE49-F238E27FC236}">
                      <a16:creationId xmlns:a16="http://schemas.microsoft.com/office/drawing/2014/main" id="{E6898878-C1FA-5008-AC8D-83009B63C29C}"/>
                    </a:ext>
                  </a:extLst>
                </p:cNvPr>
                <p:cNvCxnSpPr/>
                <p:nvPr/>
              </p:nvCxnSpPr>
              <p:spPr>
                <a:xfrm rot="2700000">
                  <a:off x="4228092" y="4868772"/>
                  <a:ext cx="0" cy="21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楕円 12">
                  <a:extLst>
                    <a:ext uri="{FF2B5EF4-FFF2-40B4-BE49-F238E27FC236}">
                      <a16:creationId xmlns:a16="http://schemas.microsoft.com/office/drawing/2014/main" id="{8233F0DB-6DA0-751E-97E9-DC33DC37E33B}"/>
                    </a:ext>
                  </a:extLst>
                </p:cNvPr>
                <p:cNvSpPr/>
                <p:nvPr/>
              </p:nvSpPr>
              <p:spPr>
                <a:xfrm>
                  <a:off x="4238636" y="4810404"/>
                  <a:ext cx="180000" cy="18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Yu Gothic UI" panose="020B0500000000000000" pitchFamily="50" charset="-128"/>
                    <a:ea typeface="Yu Gothic UI" panose="020B0500000000000000" pitchFamily="50" charset="-128"/>
                  </a:endParaRPr>
                </a:p>
              </p:txBody>
            </p:sp>
          </p:grpSp>
        </p:grpSp>
      </p:grpSp>
      <p:sp>
        <p:nvSpPr>
          <p:cNvPr id="14" name="テキスト ボックス 13">
            <a:extLst>
              <a:ext uri="{FF2B5EF4-FFF2-40B4-BE49-F238E27FC236}">
                <a16:creationId xmlns:a16="http://schemas.microsoft.com/office/drawing/2014/main" id="{0B46076E-DAEF-6E67-4868-0C6134F95FDF}"/>
              </a:ext>
            </a:extLst>
          </p:cNvPr>
          <p:cNvSpPr txBox="1"/>
          <p:nvPr/>
        </p:nvSpPr>
        <p:spPr>
          <a:xfrm>
            <a:off x="781960" y="1866820"/>
            <a:ext cx="4759813" cy="1015663"/>
          </a:xfrm>
          <a:prstGeom prst="rect">
            <a:avLst/>
          </a:prstGeom>
          <a:noFill/>
        </p:spPr>
        <p:txBody>
          <a:bodyPr wrap="square" rtlCol="0">
            <a:spAutoFit/>
          </a:bodyPr>
          <a:lstStyle/>
          <a:p>
            <a:r>
              <a:rPr kumimoji="1" lang="ja-JP" altLang="en-US" sz="2000" dirty="0">
                <a:latin typeface="Yu Gothic UI" panose="020B0500000000000000" pitchFamily="50" charset="-128"/>
                <a:ea typeface="Yu Gothic UI" panose="020B0500000000000000" pitchFamily="50" charset="-128"/>
              </a:rPr>
              <a:t>本社機能を有する事業所等を大阪市内へ新たに設置する事業者に対して、当該事業所等における賃料の一部を助成します。</a:t>
            </a:r>
            <a:endParaRPr kumimoji="1" lang="en-US" altLang="ja-JP" sz="2000" dirty="0">
              <a:latin typeface="Yu Gothic UI" panose="020B0500000000000000" pitchFamily="50" charset="-128"/>
              <a:ea typeface="Yu Gothic UI" panose="020B0500000000000000" pitchFamily="50" charset="-128"/>
            </a:endParaRPr>
          </a:p>
        </p:txBody>
      </p:sp>
      <p:sp>
        <p:nvSpPr>
          <p:cNvPr id="16" name="テキスト ボックス 15">
            <a:extLst>
              <a:ext uri="{FF2B5EF4-FFF2-40B4-BE49-F238E27FC236}">
                <a16:creationId xmlns:a16="http://schemas.microsoft.com/office/drawing/2014/main" id="{C096927F-1DB2-8067-8CF2-287585677B0C}"/>
              </a:ext>
            </a:extLst>
          </p:cNvPr>
          <p:cNvSpPr txBox="1"/>
          <p:nvPr/>
        </p:nvSpPr>
        <p:spPr>
          <a:xfrm>
            <a:off x="780888" y="3074888"/>
            <a:ext cx="5720156" cy="923330"/>
          </a:xfrm>
          <a:prstGeom prst="rect">
            <a:avLst/>
          </a:prstGeom>
          <a:noFill/>
          <a:ln>
            <a:noFill/>
            <a:prstDash val="dash"/>
          </a:ln>
        </p:spPr>
        <p:txBody>
          <a:bodyPr wrap="square" rtlCol="0">
            <a:spAutoFit/>
          </a:bodyPr>
          <a:lstStyle/>
          <a:p>
            <a:r>
              <a:rPr kumimoji="1" lang="ja-JP" altLang="en-US" dirty="0">
                <a:latin typeface="Yu Gothic UI" panose="020B0500000000000000" pitchFamily="50" charset="-128"/>
                <a:ea typeface="Yu Gothic UI" panose="020B0500000000000000" pitchFamily="50" charset="-128"/>
              </a:rPr>
              <a:t>助成金額：</a:t>
            </a:r>
            <a:r>
              <a:rPr lang="ja-JP" altLang="en-US" dirty="0">
                <a:latin typeface="Yu Gothic UI" panose="020B0500000000000000" pitchFamily="50" charset="-128"/>
                <a:ea typeface="Yu Gothic UI" panose="020B0500000000000000" pitchFamily="50" charset="-128"/>
              </a:rPr>
              <a:t>１か月あたりの</a:t>
            </a:r>
            <a:r>
              <a:rPr lang="ja-JP" altLang="en-US" b="1" dirty="0">
                <a:latin typeface="Yu Gothic UI" panose="020B0500000000000000" pitchFamily="50" charset="-128"/>
                <a:ea typeface="Yu Gothic UI" panose="020B0500000000000000" pitchFamily="50" charset="-128"/>
              </a:rPr>
              <a:t>上限額</a:t>
            </a:r>
            <a:r>
              <a:rPr lang="en-US" altLang="ja-JP" b="1" dirty="0">
                <a:latin typeface="Yu Gothic UI" panose="020B0500000000000000" pitchFamily="50" charset="-128"/>
                <a:ea typeface="Yu Gothic UI" panose="020B0500000000000000" pitchFamily="50" charset="-128"/>
              </a:rPr>
              <a:t>100</a:t>
            </a:r>
            <a:r>
              <a:rPr lang="ja-JP" altLang="en-US" b="1" dirty="0">
                <a:latin typeface="Yu Gothic UI" panose="020B0500000000000000" pitchFamily="50" charset="-128"/>
                <a:ea typeface="Yu Gothic UI" panose="020B0500000000000000" pitchFamily="50" charset="-128"/>
              </a:rPr>
              <a:t>万円</a:t>
            </a:r>
            <a:endParaRPr lang="en-US" altLang="ja-JP" b="1" dirty="0">
              <a:latin typeface="Yu Gothic UI" panose="020B0500000000000000" pitchFamily="50" charset="-128"/>
              <a:ea typeface="Yu Gothic UI" panose="020B0500000000000000" pitchFamily="50" charset="-128"/>
            </a:endParaRPr>
          </a:p>
          <a:p>
            <a:r>
              <a:rPr kumimoji="1" lang="ja-JP" altLang="en-US" dirty="0">
                <a:latin typeface="Yu Gothic UI" panose="020B0500000000000000" pitchFamily="50" charset="-128"/>
                <a:ea typeface="Yu Gothic UI" panose="020B0500000000000000" pitchFamily="50" charset="-128"/>
              </a:rPr>
              <a:t>助成率　：助成対象経費の</a:t>
            </a:r>
            <a:r>
              <a:rPr lang="ja-JP" altLang="en-US" dirty="0">
                <a:latin typeface="Yu Gothic UI" panose="020B0500000000000000" pitchFamily="50" charset="-128"/>
                <a:ea typeface="Yu Gothic UI" panose="020B0500000000000000" pitchFamily="50" charset="-128"/>
              </a:rPr>
              <a:t>２分の１</a:t>
            </a:r>
            <a:endParaRPr lang="en-US" altLang="ja-JP" dirty="0">
              <a:latin typeface="Yu Gothic UI" panose="020B0500000000000000" pitchFamily="50" charset="-128"/>
              <a:ea typeface="Yu Gothic UI" panose="020B0500000000000000" pitchFamily="50" charset="-128"/>
            </a:endParaRPr>
          </a:p>
          <a:p>
            <a:r>
              <a:rPr lang="ja-JP" altLang="en-US" dirty="0">
                <a:latin typeface="Yu Gothic UI" panose="020B0500000000000000" pitchFamily="50" charset="-128"/>
                <a:ea typeface="Yu Gothic UI" panose="020B0500000000000000" pitchFamily="50" charset="-128"/>
              </a:rPr>
              <a:t>助成対象期間：事業開始日の翌月から連続する</a:t>
            </a:r>
            <a:r>
              <a:rPr lang="en-US" altLang="ja-JP" b="1" dirty="0">
                <a:latin typeface="Yu Gothic UI" panose="020B0500000000000000" pitchFamily="50" charset="-128"/>
                <a:ea typeface="Yu Gothic UI" panose="020B0500000000000000" pitchFamily="50" charset="-128"/>
              </a:rPr>
              <a:t>24</a:t>
            </a:r>
            <a:r>
              <a:rPr lang="ja-JP" altLang="en-US" b="1" dirty="0">
                <a:latin typeface="Yu Gothic UI" panose="020B0500000000000000" pitchFamily="50" charset="-128"/>
                <a:ea typeface="Yu Gothic UI" panose="020B0500000000000000" pitchFamily="50" charset="-128"/>
              </a:rPr>
              <a:t>か月間</a:t>
            </a:r>
            <a:endParaRPr lang="en-US" altLang="ja-JP" b="1" dirty="0">
              <a:latin typeface="Yu Gothic UI" panose="020B0500000000000000" pitchFamily="50" charset="-128"/>
              <a:ea typeface="Yu Gothic UI" panose="020B0500000000000000" pitchFamily="50" charset="-128"/>
            </a:endParaRPr>
          </a:p>
        </p:txBody>
      </p:sp>
      <p:sp>
        <p:nvSpPr>
          <p:cNvPr id="17" name="テキスト ボックス 16">
            <a:extLst>
              <a:ext uri="{FF2B5EF4-FFF2-40B4-BE49-F238E27FC236}">
                <a16:creationId xmlns:a16="http://schemas.microsoft.com/office/drawing/2014/main" id="{A9BE16B3-C3B6-0960-E156-B8DAB444D9D9}"/>
              </a:ext>
            </a:extLst>
          </p:cNvPr>
          <p:cNvSpPr txBox="1"/>
          <p:nvPr/>
        </p:nvSpPr>
        <p:spPr>
          <a:xfrm>
            <a:off x="248922" y="5374552"/>
            <a:ext cx="4759813" cy="400110"/>
          </a:xfrm>
          <a:prstGeom prst="rect">
            <a:avLst/>
          </a:prstGeom>
          <a:noFill/>
        </p:spPr>
        <p:txBody>
          <a:bodyPr wrap="square" rtlCol="0">
            <a:spAutoFit/>
          </a:bodyPr>
          <a:lstStyle/>
          <a:p>
            <a:r>
              <a:rPr lang="ja-JP" altLang="en-US" sz="2000" dirty="0">
                <a:latin typeface="Yu Gothic UI" panose="020B0500000000000000" pitchFamily="50" charset="-128"/>
                <a:ea typeface="Yu Gothic UI" panose="020B0500000000000000" pitchFamily="50" charset="-128"/>
              </a:rPr>
              <a:t>詳しくは</a:t>
            </a:r>
            <a:r>
              <a:rPr lang="en-US" altLang="ja-JP" sz="2000" dirty="0">
                <a:latin typeface="Yu Gothic UI" panose="020B0500000000000000" pitchFamily="50" charset="-128"/>
                <a:ea typeface="Yu Gothic UI" panose="020B0500000000000000" pitchFamily="50" charset="-128"/>
              </a:rPr>
              <a:t>HP</a:t>
            </a:r>
            <a:r>
              <a:rPr lang="ja-JP" altLang="en-US" sz="2000" dirty="0">
                <a:latin typeface="Yu Gothic UI" panose="020B0500000000000000" pitchFamily="50" charset="-128"/>
                <a:ea typeface="Yu Gothic UI" panose="020B0500000000000000" pitchFamily="50" charset="-128"/>
              </a:rPr>
              <a:t>をご覧ください</a:t>
            </a:r>
            <a:endParaRPr kumimoji="1" lang="en-US" altLang="ja-JP" sz="2000" dirty="0">
              <a:latin typeface="Yu Gothic UI" panose="020B0500000000000000" pitchFamily="50" charset="-128"/>
              <a:ea typeface="Yu Gothic UI" panose="020B0500000000000000" pitchFamily="50" charset="-128"/>
            </a:endParaRPr>
          </a:p>
        </p:txBody>
      </p:sp>
      <p:sp>
        <p:nvSpPr>
          <p:cNvPr id="18" name="テキスト ボックス 17">
            <a:extLst>
              <a:ext uri="{FF2B5EF4-FFF2-40B4-BE49-F238E27FC236}">
                <a16:creationId xmlns:a16="http://schemas.microsoft.com/office/drawing/2014/main" id="{291A0DB3-F0B7-27D7-85F4-DA64A679459A}"/>
              </a:ext>
            </a:extLst>
          </p:cNvPr>
          <p:cNvSpPr txBox="1"/>
          <p:nvPr/>
        </p:nvSpPr>
        <p:spPr>
          <a:xfrm>
            <a:off x="561467" y="1341251"/>
            <a:ext cx="4759813" cy="523220"/>
          </a:xfrm>
          <a:prstGeom prst="rect">
            <a:avLst/>
          </a:prstGeom>
          <a:noFill/>
        </p:spPr>
        <p:txBody>
          <a:bodyPr wrap="square" rtlCol="0">
            <a:spAutoFit/>
          </a:bodyPr>
          <a:lstStyle/>
          <a:p>
            <a:r>
              <a:rPr kumimoji="1" lang="ja-JP" altLang="en-US" sz="2800" b="1" dirty="0">
                <a:latin typeface="Yu Gothic UI" panose="020B0500000000000000" pitchFamily="50" charset="-128"/>
                <a:ea typeface="Yu Gothic UI" panose="020B0500000000000000" pitchFamily="50" charset="-128"/>
              </a:rPr>
              <a:t>本社機能立地促進助成金</a:t>
            </a:r>
            <a:endParaRPr kumimoji="1" lang="en-US" altLang="ja-JP" sz="2800" b="1" dirty="0">
              <a:latin typeface="Yu Gothic UI" panose="020B0500000000000000" pitchFamily="50" charset="-128"/>
              <a:ea typeface="Yu Gothic UI" panose="020B0500000000000000" pitchFamily="50" charset="-128"/>
            </a:endParaRPr>
          </a:p>
        </p:txBody>
      </p:sp>
      <p:sp>
        <p:nvSpPr>
          <p:cNvPr id="19" name="テキスト ボックス 18">
            <a:extLst>
              <a:ext uri="{FF2B5EF4-FFF2-40B4-BE49-F238E27FC236}">
                <a16:creationId xmlns:a16="http://schemas.microsoft.com/office/drawing/2014/main" id="{6856269C-04AC-F813-BEE6-54841F39A5D8}"/>
              </a:ext>
            </a:extLst>
          </p:cNvPr>
          <p:cNvSpPr txBox="1"/>
          <p:nvPr/>
        </p:nvSpPr>
        <p:spPr>
          <a:xfrm>
            <a:off x="6868813" y="1864471"/>
            <a:ext cx="4759813" cy="1015663"/>
          </a:xfrm>
          <a:prstGeom prst="rect">
            <a:avLst/>
          </a:prstGeom>
          <a:noFill/>
        </p:spPr>
        <p:txBody>
          <a:bodyPr wrap="square" rtlCol="0">
            <a:spAutoFit/>
          </a:bodyPr>
          <a:lstStyle/>
          <a:p>
            <a:r>
              <a:rPr kumimoji="1" lang="ja-JP" altLang="en-US" sz="2000" dirty="0">
                <a:latin typeface="Yu Gothic UI" panose="020B0500000000000000" pitchFamily="50" charset="-128"/>
                <a:ea typeface="Yu Gothic UI" panose="020B0500000000000000" pitchFamily="50" charset="-128"/>
              </a:rPr>
              <a:t>企業等が大阪市内進出準備のための拠点として</a:t>
            </a:r>
            <a:r>
              <a:rPr kumimoji="1" lang="ja-JP" altLang="en-US" sz="2000" u="sng" dirty="0">
                <a:latin typeface="Yu Gothic UI" panose="020B0500000000000000" pitchFamily="50" charset="-128"/>
                <a:ea typeface="Yu Gothic UI" panose="020B0500000000000000" pitchFamily="50" charset="-128"/>
              </a:rPr>
              <a:t>無料で</a:t>
            </a:r>
            <a:r>
              <a:rPr kumimoji="1" lang="ja-JP" altLang="en-US" sz="2000" dirty="0">
                <a:latin typeface="Yu Gothic UI" panose="020B0500000000000000" pitchFamily="50" charset="-128"/>
                <a:ea typeface="Yu Gothic UI" panose="020B0500000000000000" pitchFamily="50" charset="-128"/>
              </a:rPr>
              <a:t>利用できる、期間限定のレンタルオフィス。</a:t>
            </a:r>
            <a:endParaRPr kumimoji="1" lang="en-US" altLang="ja-JP" sz="2000" dirty="0">
              <a:latin typeface="Yu Gothic UI" panose="020B0500000000000000" pitchFamily="50" charset="-128"/>
              <a:ea typeface="Yu Gothic UI" panose="020B0500000000000000" pitchFamily="50" charset="-128"/>
            </a:endParaRPr>
          </a:p>
        </p:txBody>
      </p:sp>
      <p:sp>
        <p:nvSpPr>
          <p:cNvPr id="20" name="テキスト ボックス 19">
            <a:extLst>
              <a:ext uri="{FF2B5EF4-FFF2-40B4-BE49-F238E27FC236}">
                <a16:creationId xmlns:a16="http://schemas.microsoft.com/office/drawing/2014/main" id="{CD26FFCC-0189-92D2-563E-D7D1BA0DB3EB}"/>
              </a:ext>
            </a:extLst>
          </p:cNvPr>
          <p:cNvSpPr txBox="1"/>
          <p:nvPr/>
        </p:nvSpPr>
        <p:spPr>
          <a:xfrm>
            <a:off x="6844020" y="3004232"/>
            <a:ext cx="4651145" cy="369332"/>
          </a:xfrm>
          <a:prstGeom prst="rect">
            <a:avLst/>
          </a:prstGeom>
          <a:noFill/>
          <a:ln>
            <a:noFill/>
            <a:prstDash val="dash"/>
          </a:ln>
        </p:spPr>
        <p:txBody>
          <a:bodyPr wrap="square" rtlCol="0">
            <a:spAutoFit/>
          </a:bodyPr>
          <a:lstStyle/>
          <a:p>
            <a:r>
              <a:rPr kumimoji="1" lang="ja-JP" altLang="en-US" dirty="0">
                <a:latin typeface="Yu Gothic UI" panose="020B0500000000000000" pitchFamily="50" charset="-128"/>
                <a:ea typeface="Yu Gothic UI" panose="020B0500000000000000" pitchFamily="50" charset="-128"/>
              </a:rPr>
              <a:t>利用期間</a:t>
            </a:r>
            <a:r>
              <a:rPr kumimoji="1" lang="en-US" altLang="ja-JP" dirty="0">
                <a:latin typeface="Yu Gothic UI" panose="020B0500000000000000" pitchFamily="50" charset="-128"/>
                <a:ea typeface="Yu Gothic UI" panose="020B0500000000000000" pitchFamily="50" charset="-128"/>
              </a:rPr>
              <a:t>:</a:t>
            </a:r>
            <a:r>
              <a:rPr kumimoji="1" lang="ja-JP" altLang="en-US" dirty="0">
                <a:latin typeface="Yu Gothic UI" panose="020B0500000000000000" pitchFamily="50" charset="-128"/>
                <a:ea typeface="Yu Gothic UI" panose="020B0500000000000000" pitchFamily="50" charset="-128"/>
              </a:rPr>
              <a:t>最大６</a:t>
            </a:r>
            <a:r>
              <a:rPr lang="ja-JP" altLang="en-US" dirty="0">
                <a:latin typeface="Yu Gothic UI" panose="020B0500000000000000" pitchFamily="50" charset="-128"/>
                <a:ea typeface="Yu Gothic UI" panose="020B0500000000000000" pitchFamily="50" charset="-128"/>
              </a:rPr>
              <a:t>か</a:t>
            </a:r>
            <a:r>
              <a:rPr kumimoji="1" lang="ja-JP" altLang="en-US" dirty="0">
                <a:latin typeface="Yu Gothic UI" panose="020B0500000000000000" pitchFamily="50" charset="-128"/>
                <a:ea typeface="Yu Gothic UI" panose="020B0500000000000000" pitchFamily="50" charset="-128"/>
              </a:rPr>
              <a:t>月間</a:t>
            </a:r>
            <a:endParaRPr lang="en-US" altLang="ja-JP" dirty="0">
              <a:latin typeface="Yu Gothic UI" panose="020B0500000000000000" pitchFamily="50" charset="-128"/>
              <a:ea typeface="Yu Gothic UI" panose="020B0500000000000000" pitchFamily="50" charset="-128"/>
            </a:endParaRPr>
          </a:p>
        </p:txBody>
      </p:sp>
      <p:sp>
        <p:nvSpPr>
          <p:cNvPr id="21" name="テキスト ボックス 20">
            <a:extLst>
              <a:ext uri="{FF2B5EF4-FFF2-40B4-BE49-F238E27FC236}">
                <a16:creationId xmlns:a16="http://schemas.microsoft.com/office/drawing/2014/main" id="{F0B2D6CE-0889-5647-4285-C0197C603ABA}"/>
              </a:ext>
            </a:extLst>
          </p:cNvPr>
          <p:cNvSpPr txBox="1"/>
          <p:nvPr/>
        </p:nvSpPr>
        <p:spPr>
          <a:xfrm>
            <a:off x="6648320" y="1348783"/>
            <a:ext cx="5422657" cy="523220"/>
          </a:xfrm>
          <a:prstGeom prst="rect">
            <a:avLst/>
          </a:prstGeom>
          <a:noFill/>
        </p:spPr>
        <p:txBody>
          <a:bodyPr wrap="square" rtlCol="0">
            <a:spAutoFit/>
          </a:bodyPr>
          <a:lstStyle/>
          <a:p>
            <a:r>
              <a:rPr kumimoji="1" lang="ja-JP" altLang="en-US" sz="2800" b="1" dirty="0">
                <a:latin typeface="Yu Gothic UI" panose="020B0500000000000000" pitchFamily="50" charset="-128"/>
                <a:ea typeface="Yu Gothic UI" panose="020B0500000000000000" pitchFamily="50" charset="-128"/>
              </a:rPr>
              <a:t>ビジネス・サポート・オフィス（</a:t>
            </a:r>
            <a:r>
              <a:rPr kumimoji="1" lang="en-US" altLang="ja-JP" sz="2800" b="1" dirty="0">
                <a:latin typeface="Yu Gothic UI" panose="020B0500000000000000" pitchFamily="50" charset="-128"/>
                <a:ea typeface="Yu Gothic UI" panose="020B0500000000000000" pitchFamily="50" charset="-128"/>
              </a:rPr>
              <a:t>BSO</a:t>
            </a:r>
            <a:r>
              <a:rPr kumimoji="1" lang="ja-JP" altLang="en-US" sz="2800" b="1" dirty="0">
                <a:latin typeface="Yu Gothic UI" panose="020B0500000000000000" pitchFamily="50" charset="-128"/>
                <a:ea typeface="Yu Gothic UI" panose="020B0500000000000000" pitchFamily="50" charset="-128"/>
              </a:rPr>
              <a:t>）</a:t>
            </a:r>
            <a:endParaRPr kumimoji="1" lang="en-US" altLang="ja-JP" sz="2800" b="1" dirty="0">
              <a:latin typeface="Yu Gothic UI" panose="020B0500000000000000" pitchFamily="50" charset="-128"/>
              <a:ea typeface="Yu Gothic UI" panose="020B0500000000000000" pitchFamily="50" charset="-128"/>
            </a:endParaRPr>
          </a:p>
        </p:txBody>
      </p:sp>
      <p:sp>
        <p:nvSpPr>
          <p:cNvPr id="22" name="テキスト ボックス 21">
            <a:extLst>
              <a:ext uri="{FF2B5EF4-FFF2-40B4-BE49-F238E27FC236}">
                <a16:creationId xmlns:a16="http://schemas.microsoft.com/office/drawing/2014/main" id="{78411319-C10B-CA91-E543-91DD861D6B84}"/>
              </a:ext>
            </a:extLst>
          </p:cNvPr>
          <p:cNvSpPr txBox="1"/>
          <p:nvPr/>
        </p:nvSpPr>
        <p:spPr>
          <a:xfrm>
            <a:off x="6844020" y="4048298"/>
            <a:ext cx="4759813" cy="1015663"/>
          </a:xfrm>
          <a:prstGeom prst="rect">
            <a:avLst/>
          </a:prstGeom>
          <a:noFill/>
        </p:spPr>
        <p:txBody>
          <a:bodyPr wrap="square" rtlCol="0">
            <a:spAutoFit/>
          </a:bodyPr>
          <a:lstStyle/>
          <a:p>
            <a:r>
              <a:rPr kumimoji="1" lang="ja-JP" altLang="en-US" sz="2000" dirty="0">
                <a:latin typeface="Yu Gothic UI" panose="020B0500000000000000" pitchFamily="50" charset="-128"/>
                <a:ea typeface="Yu Gothic UI" panose="020B0500000000000000" pitchFamily="50" charset="-128"/>
              </a:rPr>
              <a:t>・専門家紹介</a:t>
            </a:r>
          </a:p>
          <a:p>
            <a:r>
              <a:rPr kumimoji="1" lang="ja-JP" altLang="en-US" sz="2000" dirty="0">
                <a:latin typeface="Yu Gothic UI" panose="020B0500000000000000" pitchFamily="50" charset="-128"/>
                <a:ea typeface="Yu Gothic UI" panose="020B0500000000000000" pitchFamily="50" charset="-128"/>
              </a:rPr>
              <a:t>・不動産物件情報の提供</a:t>
            </a:r>
          </a:p>
          <a:p>
            <a:r>
              <a:rPr kumimoji="1" lang="ja-JP" altLang="en-US" sz="2000" dirty="0">
                <a:latin typeface="Yu Gothic UI" panose="020B0500000000000000" pitchFamily="50" charset="-128"/>
                <a:ea typeface="Yu Gothic UI" panose="020B0500000000000000" pitchFamily="50" charset="-128"/>
              </a:rPr>
              <a:t>・ビジネスマッチング支援　　等</a:t>
            </a:r>
            <a:endParaRPr kumimoji="1" lang="en-US" altLang="ja-JP" sz="2000" dirty="0">
              <a:latin typeface="Yu Gothic UI" panose="020B0500000000000000" pitchFamily="50" charset="-128"/>
              <a:ea typeface="Yu Gothic UI" panose="020B0500000000000000" pitchFamily="50" charset="-128"/>
            </a:endParaRPr>
          </a:p>
        </p:txBody>
      </p:sp>
      <p:sp>
        <p:nvSpPr>
          <p:cNvPr id="23" name="テキスト ボックス 22">
            <a:extLst>
              <a:ext uri="{FF2B5EF4-FFF2-40B4-BE49-F238E27FC236}">
                <a16:creationId xmlns:a16="http://schemas.microsoft.com/office/drawing/2014/main" id="{2990C89B-8F94-78CF-F086-2E02BEC1A36F}"/>
              </a:ext>
            </a:extLst>
          </p:cNvPr>
          <p:cNvSpPr txBox="1"/>
          <p:nvPr/>
        </p:nvSpPr>
        <p:spPr>
          <a:xfrm>
            <a:off x="6735352" y="3508418"/>
            <a:ext cx="4759813" cy="523220"/>
          </a:xfrm>
          <a:prstGeom prst="rect">
            <a:avLst/>
          </a:prstGeom>
          <a:noFill/>
        </p:spPr>
        <p:txBody>
          <a:bodyPr wrap="square" rtlCol="0">
            <a:spAutoFit/>
          </a:bodyPr>
          <a:lstStyle/>
          <a:p>
            <a:r>
              <a:rPr kumimoji="1" lang="ja-JP" altLang="en-US" sz="2800" b="1" dirty="0">
                <a:latin typeface="Yu Gothic UI" panose="020B0500000000000000" pitchFamily="50" charset="-128"/>
                <a:ea typeface="Yu Gothic UI" panose="020B0500000000000000" pitchFamily="50" charset="-128"/>
              </a:rPr>
              <a:t>その他の進出サポート</a:t>
            </a:r>
            <a:endParaRPr kumimoji="1" lang="en-US" altLang="ja-JP" sz="2800" b="1" dirty="0">
              <a:latin typeface="Yu Gothic UI" panose="020B0500000000000000" pitchFamily="50" charset="-128"/>
              <a:ea typeface="Yu Gothic UI" panose="020B0500000000000000" pitchFamily="50" charset="-128"/>
            </a:endParaRPr>
          </a:p>
        </p:txBody>
      </p:sp>
      <p:grpSp>
        <p:nvGrpSpPr>
          <p:cNvPr id="24" name="グループ化 23">
            <a:extLst>
              <a:ext uri="{FF2B5EF4-FFF2-40B4-BE49-F238E27FC236}">
                <a16:creationId xmlns:a16="http://schemas.microsoft.com/office/drawing/2014/main" id="{1A95C24F-3C45-8E33-6986-EAF83E8343E6}"/>
              </a:ext>
            </a:extLst>
          </p:cNvPr>
          <p:cNvGrpSpPr/>
          <p:nvPr/>
        </p:nvGrpSpPr>
        <p:grpSpPr>
          <a:xfrm>
            <a:off x="6501391" y="5879190"/>
            <a:ext cx="4313954" cy="519644"/>
            <a:chOff x="1195650" y="5879767"/>
            <a:chExt cx="3910889" cy="385200"/>
          </a:xfrm>
        </p:grpSpPr>
        <p:cxnSp>
          <p:nvCxnSpPr>
            <p:cNvPr id="25" name="直線コネクタ 24">
              <a:extLst>
                <a:ext uri="{FF2B5EF4-FFF2-40B4-BE49-F238E27FC236}">
                  <a16:creationId xmlns:a16="http://schemas.microsoft.com/office/drawing/2014/main" id="{161E55BD-D262-55D5-D9EC-346147CE2699}"/>
                </a:ext>
              </a:extLst>
            </p:cNvPr>
            <p:cNvCxnSpPr/>
            <p:nvPr/>
          </p:nvCxnSpPr>
          <p:spPr>
            <a:xfrm>
              <a:off x="4045975" y="5879767"/>
              <a:ext cx="0" cy="385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 name="グループ化 25">
              <a:extLst>
                <a:ext uri="{FF2B5EF4-FFF2-40B4-BE49-F238E27FC236}">
                  <a16:creationId xmlns:a16="http://schemas.microsoft.com/office/drawing/2014/main" id="{CEBA5788-BA50-FA2C-A4E9-E318B8E0DE97}"/>
                </a:ext>
              </a:extLst>
            </p:cNvPr>
            <p:cNvGrpSpPr/>
            <p:nvPr/>
          </p:nvGrpSpPr>
          <p:grpSpPr>
            <a:xfrm>
              <a:off x="1195650" y="5879767"/>
              <a:ext cx="3910889" cy="383459"/>
              <a:chOff x="6619458" y="6102606"/>
              <a:chExt cx="3910889" cy="383459"/>
            </a:xfrm>
          </p:grpSpPr>
          <p:sp>
            <p:nvSpPr>
              <p:cNvPr id="27" name="正方形/長方形 26">
                <a:extLst>
                  <a:ext uri="{FF2B5EF4-FFF2-40B4-BE49-F238E27FC236}">
                    <a16:creationId xmlns:a16="http://schemas.microsoft.com/office/drawing/2014/main" id="{061CD88F-B466-C9C3-6AC9-9E18BAFFC5FA}"/>
                  </a:ext>
                </a:extLst>
              </p:cNvPr>
              <p:cNvSpPr/>
              <p:nvPr/>
            </p:nvSpPr>
            <p:spPr>
              <a:xfrm>
                <a:off x="6619458" y="6102606"/>
                <a:ext cx="3910889" cy="38345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latin typeface="Yu Gothic UI" panose="020B0500000000000000" pitchFamily="50" charset="-128"/>
                    <a:ea typeface="Yu Gothic UI" panose="020B0500000000000000" pitchFamily="50" charset="-128"/>
                  </a:rPr>
                  <a:t>インベスト大阪　　　　　　　　　　　　検索</a:t>
                </a:r>
                <a:endParaRPr kumimoji="1" lang="ja-JP" altLang="en-US" sz="1600" dirty="0">
                  <a:solidFill>
                    <a:schemeClr val="tx1"/>
                  </a:solidFill>
                  <a:latin typeface="Yu Gothic UI" panose="020B0500000000000000" pitchFamily="50" charset="-128"/>
                  <a:ea typeface="Yu Gothic UI" panose="020B0500000000000000" pitchFamily="50" charset="-128"/>
                </a:endParaRPr>
              </a:p>
            </p:txBody>
          </p:sp>
          <p:grpSp>
            <p:nvGrpSpPr>
              <p:cNvPr id="28" name="グループ化 27">
                <a:extLst>
                  <a:ext uri="{FF2B5EF4-FFF2-40B4-BE49-F238E27FC236}">
                    <a16:creationId xmlns:a16="http://schemas.microsoft.com/office/drawing/2014/main" id="{CB4B3C3C-212D-B26F-2A1C-36A0D5D9A104}"/>
                  </a:ext>
                </a:extLst>
              </p:cNvPr>
              <p:cNvGrpSpPr/>
              <p:nvPr/>
            </p:nvGrpSpPr>
            <p:grpSpPr>
              <a:xfrm>
                <a:off x="9569842" y="6176350"/>
                <a:ext cx="298544" cy="180000"/>
                <a:chOff x="4120092" y="4810404"/>
                <a:chExt cx="298544" cy="180000"/>
              </a:xfrm>
            </p:grpSpPr>
            <p:cxnSp>
              <p:nvCxnSpPr>
                <p:cNvPr id="29" name="直線コネクタ 28">
                  <a:extLst>
                    <a:ext uri="{FF2B5EF4-FFF2-40B4-BE49-F238E27FC236}">
                      <a16:creationId xmlns:a16="http://schemas.microsoft.com/office/drawing/2014/main" id="{2B0EB735-7CB3-9D7A-5FF5-BD557009E796}"/>
                    </a:ext>
                  </a:extLst>
                </p:cNvPr>
                <p:cNvCxnSpPr/>
                <p:nvPr/>
              </p:nvCxnSpPr>
              <p:spPr>
                <a:xfrm rot="2700000">
                  <a:off x="4228092" y="4868772"/>
                  <a:ext cx="0" cy="21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楕円 29">
                  <a:extLst>
                    <a:ext uri="{FF2B5EF4-FFF2-40B4-BE49-F238E27FC236}">
                      <a16:creationId xmlns:a16="http://schemas.microsoft.com/office/drawing/2014/main" id="{CC87E497-5B31-98A3-9DF4-3A2C56703F3A}"/>
                    </a:ext>
                  </a:extLst>
                </p:cNvPr>
                <p:cNvSpPr/>
                <p:nvPr/>
              </p:nvSpPr>
              <p:spPr>
                <a:xfrm>
                  <a:off x="4238636" y="4810404"/>
                  <a:ext cx="180000" cy="18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Yu Gothic UI" panose="020B0500000000000000" pitchFamily="50" charset="-128"/>
                    <a:ea typeface="Yu Gothic UI" panose="020B0500000000000000" pitchFamily="50" charset="-128"/>
                  </a:endParaRPr>
                </a:p>
              </p:txBody>
            </p:sp>
          </p:grpSp>
        </p:grpSp>
      </p:grpSp>
      <p:sp>
        <p:nvSpPr>
          <p:cNvPr id="31" name="テキスト ボックス 30">
            <a:extLst>
              <a:ext uri="{FF2B5EF4-FFF2-40B4-BE49-F238E27FC236}">
                <a16:creationId xmlns:a16="http://schemas.microsoft.com/office/drawing/2014/main" id="{ED11F06A-349F-1C4E-330A-79BA0139449A}"/>
              </a:ext>
            </a:extLst>
          </p:cNvPr>
          <p:cNvSpPr txBox="1"/>
          <p:nvPr/>
        </p:nvSpPr>
        <p:spPr>
          <a:xfrm>
            <a:off x="6475547" y="5376048"/>
            <a:ext cx="4759813" cy="400110"/>
          </a:xfrm>
          <a:prstGeom prst="rect">
            <a:avLst/>
          </a:prstGeom>
          <a:noFill/>
        </p:spPr>
        <p:txBody>
          <a:bodyPr wrap="square" rtlCol="0">
            <a:spAutoFit/>
          </a:bodyPr>
          <a:lstStyle/>
          <a:p>
            <a:r>
              <a:rPr lang="ja-JP" altLang="en-US" sz="2000" dirty="0">
                <a:latin typeface="Yu Gothic UI" panose="020B0500000000000000" pitchFamily="50" charset="-128"/>
                <a:ea typeface="Yu Gothic UI" panose="020B0500000000000000" pitchFamily="50" charset="-128"/>
              </a:rPr>
              <a:t>詳しくは</a:t>
            </a:r>
            <a:r>
              <a:rPr lang="en-US" altLang="ja-JP" sz="2000" dirty="0">
                <a:latin typeface="Yu Gothic UI" panose="020B0500000000000000" pitchFamily="50" charset="-128"/>
                <a:ea typeface="Yu Gothic UI" panose="020B0500000000000000" pitchFamily="50" charset="-128"/>
              </a:rPr>
              <a:t>HP</a:t>
            </a:r>
            <a:r>
              <a:rPr lang="ja-JP" altLang="en-US" sz="2000" dirty="0">
                <a:latin typeface="Yu Gothic UI" panose="020B0500000000000000" pitchFamily="50" charset="-128"/>
                <a:ea typeface="Yu Gothic UI" panose="020B0500000000000000" pitchFamily="50" charset="-128"/>
              </a:rPr>
              <a:t>をご覧ください</a:t>
            </a:r>
            <a:endParaRPr kumimoji="1" lang="en-US" altLang="ja-JP" sz="2000" dirty="0">
              <a:latin typeface="Yu Gothic UI" panose="020B0500000000000000" pitchFamily="50" charset="-128"/>
              <a:ea typeface="Yu Gothic UI" panose="020B0500000000000000" pitchFamily="50" charset="-128"/>
            </a:endParaRPr>
          </a:p>
        </p:txBody>
      </p:sp>
      <p:pic>
        <p:nvPicPr>
          <p:cNvPr id="32" name="図 31">
            <a:extLst>
              <a:ext uri="{FF2B5EF4-FFF2-40B4-BE49-F238E27FC236}">
                <a16:creationId xmlns:a16="http://schemas.microsoft.com/office/drawing/2014/main" id="{BC25C136-7759-B651-558D-A4C48268030E}"/>
              </a:ext>
            </a:extLst>
          </p:cNvPr>
          <p:cNvPicPr>
            <a:picLocks noChangeAspect="1"/>
          </p:cNvPicPr>
          <p:nvPr/>
        </p:nvPicPr>
        <p:blipFill>
          <a:blip r:embed="rId4"/>
          <a:stretch>
            <a:fillRect/>
          </a:stretch>
        </p:blipFill>
        <p:spPr>
          <a:xfrm>
            <a:off x="10837693" y="5183800"/>
            <a:ext cx="1233284" cy="1233284"/>
          </a:xfrm>
          <a:prstGeom prst="rect">
            <a:avLst/>
          </a:prstGeom>
        </p:spPr>
      </p:pic>
      <p:sp>
        <p:nvSpPr>
          <p:cNvPr id="3" name="四角形: 角を丸くする 2">
            <a:extLst>
              <a:ext uri="{FF2B5EF4-FFF2-40B4-BE49-F238E27FC236}">
                <a16:creationId xmlns:a16="http://schemas.microsoft.com/office/drawing/2014/main" id="{1EEF9AE6-A771-2197-9FC8-DC7A9D1F55D1}"/>
              </a:ext>
            </a:extLst>
          </p:cNvPr>
          <p:cNvSpPr/>
          <p:nvPr/>
        </p:nvSpPr>
        <p:spPr>
          <a:xfrm>
            <a:off x="64140" y="143401"/>
            <a:ext cx="12036425" cy="62668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dirty="0">
                <a:solidFill>
                  <a:schemeClr val="tx1"/>
                </a:solidFill>
                <a:latin typeface="Meiryo UI" panose="020B0604030504040204" pitchFamily="50" charset="-128"/>
                <a:ea typeface="Meiryo UI" panose="020B0604030504040204" pitchFamily="50" charset="-128"/>
              </a:rPr>
              <a:t>◆大阪市内への本社機能設置に関する優遇制度</a:t>
            </a:r>
            <a:endParaRPr lang="ja-JP" altLang="en-US" sz="2800" b="1" dirty="0">
              <a:solidFill>
                <a:schemeClr val="tx1"/>
              </a:solidFill>
              <a:latin typeface="Yu Gothic UI" panose="020B0500000000000000" pitchFamily="50" charset="-128"/>
              <a:ea typeface="Yu Gothic UI" panose="020B0500000000000000" pitchFamily="50" charset="-128"/>
            </a:endParaRPr>
          </a:p>
        </p:txBody>
      </p:sp>
      <p:sp>
        <p:nvSpPr>
          <p:cNvPr id="4" name="スライド番号プレースホルダー 3">
            <a:extLst>
              <a:ext uri="{FF2B5EF4-FFF2-40B4-BE49-F238E27FC236}">
                <a16:creationId xmlns:a16="http://schemas.microsoft.com/office/drawing/2014/main" id="{F721D374-1B66-4037-B97D-84B559E54820}"/>
              </a:ext>
            </a:extLst>
          </p:cNvPr>
          <p:cNvSpPr>
            <a:spLocks noGrp="1"/>
          </p:cNvSpPr>
          <p:nvPr>
            <p:ph type="sldNum" sz="quarter" idx="12"/>
          </p:nvPr>
        </p:nvSpPr>
        <p:spPr/>
        <p:txBody>
          <a:bodyPr/>
          <a:lstStyle/>
          <a:p>
            <a:fld id="{CB91B6DC-CD65-41D7-A17C-25774E29F8F8}" type="slidenum">
              <a:rPr lang="ja-JP" altLang="en-US" smtClean="0">
                <a:solidFill>
                  <a:schemeClr val="tx1"/>
                </a:solidFill>
                <a:latin typeface="+mn-ea"/>
                <a:ea typeface="+mn-ea"/>
              </a:rPr>
              <a:pPr/>
              <a:t>36</a:t>
            </a:fld>
            <a:endParaRPr lang="ja-JP" altLang="en-US" dirty="0">
              <a:solidFill>
                <a:schemeClr val="tx1"/>
              </a:solidFill>
              <a:latin typeface="+mn-ea"/>
              <a:ea typeface="+mn-ea"/>
            </a:endParaRPr>
          </a:p>
        </p:txBody>
      </p:sp>
    </p:spTree>
    <p:extLst>
      <p:ext uri="{BB962C8B-B14F-4D97-AF65-F5344CB8AC3E}">
        <p14:creationId xmlns:p14="http://schemas.microsoft.com/office/powerpoint/2010/main" val="16070294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グループ化 27">
            <a:extLst>
              <a:ext uri="{FF2B5EF4-FFF2-40B4-BE49-F238E27FC236}">
                <a16:creationId xmlns:a16="http://schemas.microsoft.com/office/drawing/2014/main" id="{6914501A-88D9-46AD-8012-3B1515005D4E}"/>
              </a:ext>
            </a:extLst>
          </p:cNvPr>
          <p:cNvGrpSpPr/>
          <p:nvPr/>
        </p:nvGrpSpPr>
        <p:grpSpPr>
          <a:xfrm>
            <a:off x="121478" y="849042"/>
            <a:ext cx="6216096" cy="2537153"/>
            <a:chOff x="170866" y="571897"/>
            <a:chExt cx="6096001" cy="2327862"/>
          </a:xfrm>
        </p:grpSpPr>
        <p:sp>
          <p:nvSpPr>
            <p:cNvPr id="29" name="テキスト ボックス 28">
              <a:extLst>
                <a:ext uri="{FF2B5EF4-FFF2-40B4-BE49-F238E27FC236}">
                  <a16:creationId xmlns:a16="http://schemas.microsoft.com/office/drawing/2014/main" id="{3DFB6D90-E0E0-4F77-B5C5-6801FA0B0DCD}"/>
                </a:ext>
              </a:extLst>
            </p:cNvPr>
            <p:cNvSpPr txBox="1"/>
            <p:nvPr/>
          </p:nvSpPr>
          <p:spPr>
            <a:xfrm>
              <a:off x="170868" y="755821"/>
              <a:ext cx="6095999" cy="1616671"/>
            </a:xfrm>
            <a:prstGeom prst="rect">
              <a:avLst/>
            </a:prstGeom>
            <a:noFill/>
          </p:spPr>
          <p:txBody>
            <a:bodyPr wrap="square" rtlCol="0">
              <a:spAutoFit/>
            </a:bodyPr>
            <a:lstStyle/>
            <a:p>
              <a:endParaRPr lang="en-US" altLang="ja-JP" sz="1100" dirty="0">
                <a:latin typeface="Yu Gothic UI" panose="020B0500000000000000" pitchFamily="50" charset="-128"/>
                <a:ea typeface="Yu Gothic UI" panose="020B0500000000000000" pitchFamily="50" charset="-128"/>
              </a:endParaRPr>
            </a:p>
            <a:p>
              <a:r>
                <a:rPr kumimoji="1" lang="ja-JP" altLang="en-US" sz="1050" b="1" dirty="0">
                  <a:latin typeface="Yu Gothic UI" panose="020B0500000000000000" pitchFamily="50" charset="-128"/>
                  <a:ea typeface="Yu Gothic UI" panose="020B0500000000000000" pitchFamily="50" charset="-128"/>
                </a:rPr>
                <a:t>対　　象　　　　工場又は研究開発施設の新築・増改築を行う中小企業又は中堅企業</a:t>
              </a:r>
              <a:endParaRPr kumimoji="1" lang="en-US" altLang="ja-JP" sz="1050" b="1" dirty="0">
                <a:latin typeface="Yu Gothic UI" panose="020B0500000000000000" pitchFamily="50" charset="-128"/>
                <a:ea typeface="Yu Gothic UI" panose="020B0500000000000000" pitchFamily="50" charset="-128"/>
              </a:endParaRPr>
            </a:p>
            <a:p>
              <a:endParaRPr kumimoji="1" lang="en-US" altLang="ja-JP" sz="60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対象地域　　　　産業集積促進地域、研究開発施設の投資奨励計画を持つ市町村</a:t>
              </a:r>
              <a:endParaRPr lang="en-US" altLang="ja-JP" sz="1050" b="1" dirty="0">
                <a:latin typeface="Yu Gothic UI" panose="020B0500000000000000" pitchFamily="50" charset="-128"/>
                <a:ea typeface="Yu Gothic UI" panose="020B0500000000000000" pitchFamily="50" charset="-128"/>
              </a:endParaRPr>
            </a:p>
            <a:p>
              <a:endParaRPr lang="en-US" altLang="ja-JP" sz="60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補助要件　　　　投資額１億円以上</a:t>
              </a:r>
              <a:endParaRPr lang="en-US" altLang="ja-JP" sz="1050" b="1" strike="sngStrike" dirty="0">
                <a:latin typeface="Yu Gothic UI" panose="020B0500000000000000" pitchFamily="50" charset="-128"/>
                <a:ea typeface="Yu Gothic UI" panose="020B0500000000000000" pitchFamily="50" charset="-128"/>
              </a:endParaRPr>
            </a:p>
            <a:p>
              <a:endParaRPr lang="en-US" altLang="ja-JP" sz="600" b="1" dirty="0">
                <a:latin typeface="Yu Gothic UI" panose="020B0500000000000000" pitchFamily="50" charset="-128"/>
                <a:ea typeface="Yu Gothic UI" panose="020B0500000000000000" pitchFamily="50" charset="-128"/>
              </a:endParaRPr>
            </a:p>
            <a:p>
              <a:r>
                <a:rPr kumimoji="1" lang="ja-JP" altLang="en-US" sz="1050" b="1" dirty="0">
                  <a:latin typeface="Yu Gothic UI" panose="020B0500000000000000" pitchFamily="50" charset="-128"/>
                  <a:ea typeface="Yu Gothic UI" panose="020B0500000000000000" pitchFamily="50" charset="-128"/>
                </a:rPr>
                <a:t>補助率・限度額　</a:t>
              </a:r>
              <a:r>
                <a:rPr lang="ja-JP" altLang="en-US" sz="1050" b="1" dirty="0">
                  <a:latin typeface="Yu Gothic UI" panose="020B0500000000000000" pitchFamily="50" charset="-128"/>
                  <a:ea typeface="Yu Gothic UI" panose="020B0500000000000000" pitchFamily="50" charset="-128"/>
                </a:rPr>
                <a:t>  </a:t>
              </a:r>
              <a:r>
                <a:rPr kumimoji="1" lang="ja-JP" altLang="en-US" sz="1050" b="1" dirty="0">
                  <a:latin typeface="Yu Gothic UI" panose="020B0500000000000000" pitchFamily="50" charset="-128"/>
                  <a:ea typeface="Yu Gothic UI" panose="020B0500000000000000" pitchFamily="50" charset="-128"/>
                </a:rPr>
                <a:t>家屋・機械設備等の</a:t>
              </a:r>
              <a:r>
                <a:rPr lang="ja-JP" altLang="en-US" sz="1050" b="1" dirty="0">
                  <a:latin typeface="Yu Gothic UI" panose="020B0500000000000000" pitchFamily="50" charset="-128"/>
                  <a:ea typeface="Yu Gothic UI" panose="020B0500000000000000" pitchFamily="50" charset="-128"/>
                </a:rPr>
                <a:t>５</a:t>
              </a:r>
              <a:r>
                <a:rPr kumimoji="1" lang="ja-JP" altLang="en-US" sz="1050" b="1" dirty="0">
                  <a:latin typeface="Yu Gothic UI" panose="020B0500000000000000" pitchFamily="50" charset="-128"/>
                  <a:ea typeface="Yu Gothic UI" panose="020B0500000000000000" pitchFamily="50" charset="-128"/>
                </a:rPr>
                <a:t>％</a:t>
              </a:r>
              <a:br>
                <a:rPr kumimoji="1" lang="en-US" altLang="ja-JP" sz="1050" b="1" dirty="0">
                  <a:latin typeface="Yu Gothic UI" panose="020B0500000000000000" pitchFamily="50" charset="-128"/>
                  <a:ea typeface="Yu Gothic UI" panose="020B0500000000000000" pitchFamily="50" charset="-128"/>
                </a:rPr>
              </a:br>
              <a:r>
                <a:rPr kumimoji="1" lang="ja-JP" altLang="en-US" sz="1050" b="1" dirty="0">
                  <a:latin typeface="Yu Gothic UI" panose="020B0500000000000000" pitchFamily="50" charset="-128"/>
                  <a:ea typeface="Yu Gothic UI" panose="020B0500000000000000" pitchFamily="50" charset="-128"/>
                </a:rPr>
                <a:t>　　　　　　　　</a:t>
              </a:r>
              <a:r>
                <a:rPr kumimoji="1" lang="en-US" altLang="ja-JP" sz="1050" b="1" dirty="0">
                  <a:latin typeface="Yu Gothic UI" panose="020B0500000000000000" pitchFamily="50" charset="-128"/>
                  <a:ea typeface="Yu Gothic UI" panose="020B0500000000000000" pitchFamily="50" charset="-128"/>
                </a:rPr>
                <a:t>(</a:t>
              </a:r>
              <a:r>
                <a:rPr kumimoji="1" lang="ja-JP" altLang="en-US" sz="1050" b="1" dirty="0">
                  <a:latin typeface="Yu Gothic UI" panose="020B0500000000000000" pitchFamily="50" charset="-128"/>
                  <a:ea typeface="Yu Gothic UI" panose="020B0500000000000000" pitchFamily="50" charset="-128"/>
                </a:rPr>
                <a:t>府内に本店、工場又は研究開発施設を持つ企業は</a:t>
              </a:r>
              <a:r>
                <a:rPr kumimoji="1" lang="en-US" altLang="ja-JP" sz="1050" b="1" dirty="0">
                  <a:latin typeface="Yu Gothic UI" panose="020B0500000000000000" pitchFamily="50" charset="-128"/>
                  <a:ea typeface="Yu Gothic UI" panose="020B0500000000000000" pitchFamily="50" charset="-128"/>
                </a:rPr>
                <a:t>10</a:t>
              </a:r>
              <a:r>
                <a:rPr kumimoji="1" lang="ja-JP" altLang="en-US" sz="1050" b="1" dirty="0">
                  <a:latin typeface="Yu Gothic UI" panose="020B0500000000000000" pitchFamily="50" charset="-128"/>
                  <a:ea typeface="Yu Gothic UI" panose="020B0500000000000000" pitchFamily="50" charset="-128"/>
                </a:rPr>
                <a:t>％</a:t>
              </a:r>
              <a:r>
                <a:rPr kumimoji="1" lang="en-US" altLang="ja-JP" sz="1050" b="1" dirty="0">
                  <a:latin typeface="Yu Gothic UI" panose="020B0500000000000000" pitchFamily="50" charset="-128"/>
                  <a:ea typeface="Yu Gothic UI" panose="020B0500000000000000" pitchFamily="50" charset="-128"/>
                </a:rPr>
                <a:t>)</a:t>
              </a:r>
              <a:r>
                <a:rPr lang="ja-JP" altLang="en-US" sz="1050" b="1" dirty="0">
                  <a:latin typeface="Yu Gothic UI" panose="020B0500000000000000" pitchFamily="50" charset="-128"/>
                  <a:ea typeface="Yu Gothic UI" panose="020B0500000000000000" pitchFamily="50" charset="-128"/>
                </a:rPr>
                <a:t>＜</a:t>
              </a:r>
              <a:r>
                <a:rPr kumimoji="1" lang="en-US" altLang="ja-JP" sz="1050" b="1" dirty="0">
                  <a:latin typeface="Yu Gothic UI" panose="020B0500000000000000" pitchFamily="50" charset="-128"/>
                  <a:ea typeface="Yu Gothic UI" panose="020B0500000000000000" pitchFamily="50" charset="-128"/>
                </a:rPr>
                <a:t>3,000</a:t>
              </a:r>
              <a:r>
                <a:rPr kumimoji="1" lang="ja-JP" altLang="en-US" sz="1050" b="1" dirty="0">
                  <a:latin typeface="Yu Gothic UI" panose="020B0500000000000000" pitchFamily="50" charset="-128"/>
                  <a:ea typeface="Yu Gothic UI" panose="020B0500000000000000" pitchFamily="50" charset="-128"/>
                </a:rPr>
                <a:t>万円限度＞</a:t>
              </a:r>
              <a:endParaRPr kumimoji="1" lang="en-US" altLang="ja-JP" sz="1050" b="1" dirty="0">
                <a:latin typeface="Yu Gothic UI" panose="020B0500000000000000" pitchFamily="50" charset="-128"/>
                <a:ea typeface="Yu Gothic UI" panose="020B0500000000000000" pitchFamily="50" charset="-128"/>
              </a:endParaRPr>
            </a:p>
            <a:p>
              <a:endParaRPr lang="en-US" altLang="ja-JP" sz="60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担当部署　　　　大阪府　商工労働部　成長産業振興室　</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国際ビジネス・スタートアップ支援課　立地推進グループ</a:t>
              </a:r>
              <a:endParaRPr kumimoji="1" lang="ja-JP" altLang="en-US" sz="1050" b="1" dirty="0">
                <a:latin typeface="Yu Gothic UI" panose="020B0500000000000000" pitchFamily="50" charset="-128"/>
                <a:ea typeface="Yu Gothic UI" panose="020B0500000000000000" pitchFamily="50" charset="-128"/>
              </a:endParaRPr>
            </a:p>
          </p:txBody>
        </p:sp>
        <p:sp>
          <p:nvSpPr>
            <p:cNvPr id="30" name="正方形/長方形 29">
              <a:extLst>
                <a:ext uri="{FF2B5EF4-FFF2-40B4-BE49-F238E27FC236}">
                  <a16:creationId xmlns:a16="http://schemas.microsoft.com/office/drawing/2014/main" id="{2816D93C-1F2A-43B6-B727-D8FE37F226EE}"/>
                </a:ext>
              </a:extLst>
            </p:cNvPr>
            <p:cNvSpPr/>
            <p:nvPr/>
          </p:nvSpPr>
          <p:spPr>
            <a:xfrm>
              <a:off x="170866" y="717678"/>
              <a:ext cx="5742875" cy="2182081"/>
            </a:xfrm>
            <a:prstGeom prst="rect">
              <a:avLst/>
            </a:prstGeom>
            <a:noFill/>
            <a:ln w="38100">
              <a:solidFill>
                <a:schemeClr val="accent6">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a:solidFill>
                  <a:schemeClr val="tx1"/>
                </a:solidFill>
                <a:highlight>
                  <a:srgbClr val="FFFF00"/>
                </a:highlight>
                <a:latin typeface="Yu Gothic UI" panose="020B0500000000000000" pitchFamily="50" charset="-128"/>
                <a:ea typeface="Yu Gothic UI" panose="020B0500000000000000" pitchFamily="50" charset="-128"/>
              </a:endParaRPr>
            </a:p>
          </p:txBody>
        </p:sp>
        <p:sp>
          <p:nvSpPr>
            <p:cNvPr id="31" name="タイトル 4">
              <a:extLst>
                <a:ext uri="{FF2B5EF4-FFF2-40B4-BE49-F238E27FC236}">
                  <a16:creationId xmlns:a16="http://schemas.microsoft.com/office/drawing/2014/main" id="{ADD0A3DE-8249-45BE-B260-E9BA3FA6E5E6}"/>
                </a:ext>
              </a:extLst>
            </p:cNvPr>
            <p:cNvSpPr txBox="1">
              <a:spLocks/>
            </p:cNvSpPr>
            <p:nvPr/>
          </p:nvSpPr>
          <p:spPr>
            <a:xfrm>
              <a:off x="259261" y="571897"/>
              <a:ext cx="3328756" cy="318448"/>
            </a:xfrm>
            <a:prstGeom prst="roundRect">
              <a:avLst>
                <a:gd name="adj" fmla="val 30261"/>
              </a:avLst>
            </a:prstGeom>
            <a:solidFill>
              <a:srgbClr val="00805E"/>
            </a:solidFill>
            <a:ln>
              <a:noFill/>
            </a:ln>
          </p:spPr>
          <p:style>
            <a:lnRef idx="1">
              <a:schemeClr val="accent5"/>
            </a:lnRef>
            <a:fillRef idx="3">
              <a:schemeClr val="accent5"/>
            </a:fillRef>
            <a:effectRef idx="2">
              <a:schemeClr val="accent5"/>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kumimoji="1" lang="ja-JP" altLang="en-US" sz="1200" b="1">
                  <a:latin typeface="Yu Gothic UI" panose="020B0500000000000000" pitchFamily="50" charset="-128"/>
                  <a:ea typeface="Yu Gothic UI" panose="020B0500000000000000" pitchFamily="50" charset="-128"/>
                </a:rPr>
                <a:t>企業立地促進補助金（府内投資促進補助金）</a:t>
              </a:r>
              <a:endParaRPr kumimoji="1" lang="en-US" altLang="ja-JP" sz="1200" b="1">
                <a:latin typeface="Yu Gothic UI" panose="020B0500000000000000" pitchFamily="50" charset="-128"/>
                <a:ea typeface="Yu Gothic UI" panose="020B0500000000000000" pitchFamily="50" charset="-128"/>
              </a:endParaRPr>
            </a:p>
          </p:txBody>
        </p:sp>
      </p:grpSp>
      <p:grpSp>
        <p:nvGrpSpPr>
          <p:cNvPr id="32" name="グループ化 31">
            <a:extLst>
              <a:ext uri="{FF2B5EF4-FFF2-40B4-BE49-F238E27FC236}">
                <a16:creationId xmlns:a16="http://schemas.microsoft.com/office/drawing/2014/main" id="{27D60AD7-6F8A-419E-A634-70087F5A78C4}"/>
              </a:ext>
            </a:extLst>
          </p:cNvPr>
          <p:cNvGrpSpPr/>
          <p:nvPr/>
        </p:nvGrpSpPr>
        <p:grpSpPr>
          <a:xfrm>
            <a:off x="134458" y="3525479"/>
            <a:ext cx="6032221" cy="2283022"/>
            <a:chOff x="141557" y="3160921"/>
            <a:chExt cx="5953597" cy="2632402"/>
          </a:xfrm>
        </p:grpSpPr>
        <p:sp>
          <p:nvSpPr>
            <p:cNvPr id="33" name="テキスト ボックス 32">
              <a:extLst>
                <a:ext uri="{FF2B5EF4-FFF2-40B4-BE49-F238E27FC236}">
                  <a16:creationId xmlns:a16="http://schemas.microsoft.com/office/drawing/2014/main" id="{3AD7DB4A-5AEC-4983-907B-761A390DCB54}"/>
                </a:ext>
              </a:extLst>
            </p:cNvPr>
            <p:cNvSpPr txBox="1"/>
            <p:nvPr/>
          </p:nvSpPr>
          <p:spPr>
            <a:xfrm>
              <a:off x="141557" y="3327406"/>
              <a:ext cx="5953597" cy="2155878"/>
            </a:xfrm>
            <a:prstGeom prst="rect">
              <a:avLst/>
            </a:prstGeom>
            <a:noFill/>
            <a:ln>
              <a:solidFill>
                <a:schemeClr val="bg1"/>
              </a:solidFill>
            </a:ln>
          </p:spPr>
          <p:txBody>
            <a:bodyPr wrap="square" rtlCol="0">
              <a:spAutoFit/>
            </a:bodyPr>
            <a:lstStyle/>
            <a:p>
              <a:endParaRPr lang="en-US" altLang="ja-JP" sz="1200" dirty="0">
                <a:latin typeface="Yu Gothic UI" panose="020B0500000000000000" pitchFamily="50" charset="-128"/>
                <a:ea typeface="Yu Gothic UI" panose="020B0500000000000000" pitchFamily="50" charset="-128"/>
              </a:endParaRPr>
            </a:p>
            <a:p>
              <a:r>
                <a:rPr kumimoji="1" lang="ja-JP" altLang="en-US" sz="1050" b="1" dirty="0">
                  <a:latin typeface="Yu Gothic UI" panose="020B0500000000000000" pitchFamily="50" charset="-128"/>
                  <a:ea typeface="Yu Gothic UI" panose="020B0500000000000000" pitchFamily="50" charset="-128"/>
                </a:rPr>
                <a:t>対　　象　　　　工場、研究所等を新築・増改築し、又はその敷地である土地を取得する</a:t>
              </a:r>
              <a:endParaRPr kumimoji="1"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a:t>
              </a:r>
              <a:r>
                <a:rPr kumimoji="1" lang="ja-JP" altLang="en-US" sz="1050" b="1" dirty="0">
                  <a:latin typeface="Yu Gothic UI" panose="020B0500000000000000" pitchFamily="50" charset="-128"/>
                  <a:ea typeface="Yu Gothic UI" panose="020B0500000000000000" pitchFamily="50" charset="-128"/>
                </a:rPr>
                <a:t>中小企業</a:t>
              </a:r>
              <a:r>
                <a:rPr lang="ja-JP" altLang="en-US" sz="1050" b="1" dirty="0">
                  <a:latin typeface="Yu Gothic UI" panose="020B0500000000000000" pitchFamily="50" charset="-128"/>
                  <a:ea typeface="Yu Gothic UI" panose="020B0500000000000000" pitchFamily="50" charset="-128"/>
                </a:rPr>
                <a:t>又は中堅企業</a:t>
              </a:r>
              <a:endParaRPr kumimoji="1" lang="en-US" altLang="ja-JP" sz="1050" b="1" dirty="0">
                <a:latin typeface="Yu Gothic UI" panose="020B0500000000000000" pitchFamily="50" charset="-128"/>
                <a:ea typeface="Yu Gothic UI" panose="020B0500000000000000" pitchFamily="50" charset="-128"/>
              </a:endParaRPr>
            </a:p>
            <a:p>
              <a:endParaRPr kumimoji="1" lang="en-US" altLang="ja-JP" sz="60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対象地域　　　　産業集積促進地域</a:t>
              </a:r>
              <a:endParaRPr lang="en-US" altLang="ja-JP" sz="1050" b="1" dirty="0">
                <a:latin typeface="Yu Gothic UI" panose="020B0500000000000000" pitchFamily="50" charset="-128"/>
                <a:ea typeface="Yu Gothic UI" panose="020B0500000000000000" pitchFamily="50" charset="-128"/>
              </a:endParaRPr>
            </a:p>
            <a:p>
              <a:endParaRPr lang="en-US" altLang="ja-JP" sz="60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特例措置　　　　対象不動産の取得に係る不動産取得税の１</a:t>
              </a:r>
              <a:r>
                <a:rPr lang="en-US" altLang="ja-JP" sz="1050" b="1" dirty="0">
                  <a:latin typeface="Yu Gothic UI" panose="020B0500000000000000" pitchFamily="50" charset="-128"/>
                  <a:ea typeface="Yu Gothic UI" panose="020B0500000000000000" pitchFamily="50" charset="-128"/>
                </a:rPr>
                <a:t>/</a:t>
              </a:r>
              <a:r>
                <a:rPr lang="ja-JP" altLang="en-US" sz="1050" b="1" dirty="0">
                  <a:latin typeface="Yu Gothic UI" panose="020B0500000000000000" pitchFamily="50" charset="-128"/>
                  <a:ea typeface="Yu Gothic UI" panose="020B0500000000000000" pitchFamily="50" charset="-128"/>
                </a:rPr>
                <a:t>２に相当する金額を軽減</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＜２億円限度＞</a:t>
              </a:r>
              <a:endParaRPr lang="en-US" altLang="ja-JP" sz="1050" b="1" dirty="0">
                <a:latin typeface="Yu Gothic UI" panose="020B0500000000000000" pitchFamily="50" charset="-128"/>
                <a:ea typeface="Yu Gothic UI" panose="020B0500000000000000" pitchFamily="50" charset="-128"/>
              </a:endParaRPr>
            </a:p>
            <a:p>
              <a:endParaRPr lang="en-US" altLang="ja-JP" sz="60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担当部署　　　　大阪府　商工労働部　成長産業振興室　</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国際ビジネス・スタートアップ支援課　立地推進グループ</a:t>
              </a:r>
              <a:endParaRPr kumimoji="1" lang="ja-JP" altLang="en-US" sz="1050" b="1" dirty="0">
                <a:latin typeface="Yu Gothic UI" panose="020B0500000000000000" pitchFamily="50" charset="-128"/>
                <a:ea typeface="Yu Gothic UI" panose="020B0500000000000000" pitchFamily="50" charset="-128"/>
              </a:endParaRPr>
            </a:p>
            <a:p>
              <a:endParaRPr lang="en-US" altLang="ja-JP" sz="1200" dirty="0">
                <a:latin typeface="Yu Gothic UI" panose="020B0500000000000000" pitchFamily="50" charset="-128"/>
                <a:ea typeface="Yu Gothic UI" panose="020B0500000000000000" pitchFamily="50" charset="-128"/>
              </a:endParaRPr>
            </a:p>
          </p:txBody>
        </p:sp>
        <p:sp>
          <p:nvSpPr>
            <p:cNvPr id="34" name="正方形/長方形 33">
              <a:extLst>
                <a:ext uri="{FF2B5EF4-FFF2-40B4-BE49-F238E27FC236}">
                  <a16:creationId xmlns:a16="http://schemas.microsoft.com/office/drawing/2014/main" id="{4E736507-B752-4470-92A5-B086ED9A3CDE}"/>
                </a:ext>
              </a:extLst>
            </p:cNvPr>
            <p:cNvSpPr/>
            <p:nvPr/>
          </p:nvSpPr>
          <p:spPr>
            <a:xfrm>
              <a:off x="157391" y="3315456"/>
              <a:ext cx="5751040" cy="2477867"/>
            </a:xfrm>
            <a:prstGeom prst="rect">
              <a:avLst/>
            </a:prstGeom>
            <a:noFill/>
            <a:ln w="38100">
              <a:solidFill>
                <a:schemeClr val="accent6">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a:solidFill>
                  <a:schemeClr val="tx1"/>
                </a:solidFill>
                <a:highlight>
                  <a:srgbClr val="FFFF00"/>
                </a:highlight>
                <a:latin typeface="Yu Gothic UI" panose="020B0500000000000000" pitchFamily="50" charset="-128"/>
                <a:ea typeface="Yu Gothic UI" panose="020B0500000000000000" pitchFamily="50" charset="-128"/>
              </a:endParaRPr>
            </a:p>
          </p:txBody>
        </p:sp>
        <p:sp>
          <p:nvSpPr>
            <p:cNvPr id="35" name="タイトル 4">
              <a:extLst>
                <a:ext uri="{FF2B5EF4-FFF2-40B4-BE49-F238E27FC236}">
                  <a16:creationId xmlns:a16="http://schemas.microsoft.com/office/drawing/2014/main" id="{F709E7EA-6AB3-4DFD-8C78-A440E17D0BEE}"/>
                </a:ext>
              </a:extLst>
            </p:cNvPr>
            <p:cNvSpPr txBox="1">
              <a:spLocks/>
            </p:cNvSpPr>
            <p:nvPr/>
          </p:nvSpPr>
          <p:spPr>
            <a:xfrm>
              <a:off x="232524" y="3160921"/>
              <a:ext cx="3328757" cy="316946"/>
            </a:xfrm>
            <a:prstGeom prst="roundRect">
              <a:avLst>
                <a:gd name="adj" fmla="val 30261"/>
              </a:avLst>
            </a:prstGeom>
            <a:solidFill>
              <a:srgbClr val="00805E"/>
            </a:solidFill>
            <a:ln>
              <a:solidFill>
                <a:schemeClr val="accent6"/>
              </a:solidFill>
            </a:ln>
          </p:spPr>
          <p:style>
            <a:lnRef idx="1">
              <a:schemeClr val="accent5"/>
            </a:lnRef>
            <a:fillRef idx="3">
              <a:schemeClr val="accent5"/>
            </a:fillRef>
            <a:effectRef idx="2">
              <a:schemeClr val="accent5"/>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kumimoji="1" lang="ja-JP" altLang="en-US" sz="1200" b="1">
                  <a:latin typeface="Yu Gothic UI" panose="020B0500000000000000" pitchFamily="50" charset="-128"/>
                  <a:ea typeface="Yu Gothic UI" panose="020B0500000000000000" pitchFamily="50" charset="-128"/>
                </a:rPr>
                <a:t>産業集積促進税制</a:t>
              </a:r>
              <a:endParaRPr kumimoji="1" lang="en-US" altLang="ja-JP" sz="1200" b="1">
                <a:latin typeface="Yu Gothic UI" panose="020B0500000000000000" pitchFamily="50" charset="-128"/>
                <a:ea typeface="Yu Gothic UI" panose="020B0500000000000000" pitchFamily="50" charset="-128"/>
              </a:endParaRPr>
            </a:p>
          </p:txBody>
        </p:sp>
      </p:grpSp>
      <p:grpSp>
        <p:nvGrpSpPr>
          <p:cNvPr id="36" name="グループ化 35">
            <a:extLst>
              <a:ext uri="{FF2B5EF4-FFF2-40B4-BE49-F238E27FC236}">
                <a16:creationId xmlns:a16="http://schemas.microsoft.com/office/drawing/2014/main" id="{3A2226EA-6803-4FC1-85F4-6EE1C56900BA}"/>
              </a:ext>
            </a:extLst>
          </p:cNvPr>
          <p:cNvGrpSpPr/>
          <p:nvPr/>
        </p:nvGrpSpPr>
        <p:grpSpPr>
          <a:xfrm>
            <a:off x="6151344" y="831789"/>
            <a:ext cx="5949221" cy="1853315"/>
            <a:chOff x="6041129" y="1157012"/>
            <a:chExt cx="5985312" cy="1499088"/>
          </a:xfrm>
        </p:grpSpPr>
        <p:sp>
          <p:nvSpPr>
            <p:cNvPr id="37" name="テキスト ボックス 36">
              <a:extLst>
                <a:ext uri="{FF2B5EF4-FFF2-40B4-BE49-F238E27FC236}">
                  <a16:creationId xmlns:a16="http://schemas.microsoft.com/office/drawing/2014/main" id="{FAE84582-8D9D-4E2D-9F8E-F9314C4B4891}"/>
                </a:ext>
              </a:extLst>
            </p:cNvPr>
            <p:cNvSpPr txBox="1"/>
            <p:nvPr/>
          </p:nvSpPr>
          <p:spPr>
            <a:xfrm>
              <a:off x="6056558" y="1296627"/>
              <a:ext cx="5969883" cy="1219858"/>
            </a:xfrm>
            <a:prstGeom prst="rect">
              <a:avLst/>
            </a:prstGeom>
            <a:noFill/>
            <a:ln w="38100">
              <a:solidFill>
                <a:schemeClr val="bg1"/>
              </a:solidFill>
            </a:ln>
          </p:spPr>
          <p:txBody>
            <a:bodyPr wrap="square" rtlCol="0">
              <a:spAutoFit/>
            </a:bodyPr>
            <a:lstStyle/>
            <a:p>
              <a:endParaRPr lang="en-US" altLang="ja-JP" sz="1100">
                <a:latin typeface="Yu Gothic UI" panose="020B0500000000000000" pitchFamily="50" charset="-128"/>
                <a:ea typeface="Yu Gothic UI" panose="020B0500000000000000" pitchFamily="50" charset="-128"/>
              </a:endParaRPr>
            </a:p>
            <a:p>
              <a:r>
                <a:rPr kumimoji="1" lang="ja-JP" altLang="en-US" sz="1050" b="1">
                  <a:latin typeface="Yu Gothic UI" panose="020B0500000000000000" pitchFamily="50" charset="-128"/>
                  <a:ea typeface="Yu Gothic UI" panose="020B0500000000000000" pitchFamily="50" charset="-128"/>
                </a:rPr>
                <a:t>対　　象　　　　本社機能を有する事業所を大阪府内に設ける外資系企業等</a:t>
              </a:r>
              <a:endParaRPr kumimoji="1" lang="en-US" altLang="ja-JP" sz="1050" b="1">
                <a:latin typeface="Yu Gothic UI" panose="020B0500000000000000" pitchFamily="50" charset="-128"/>
                <a:ea typeface="Yu Gothic UI" panose="020B0500000000000000" pitchFamily="50" charset="-128"/>
              </a:endParaRPr>
            </a:p>
            <a:p>
              <a:endParaRPr kumimoji="1" lang="en-US" altLang="ja-JP" sz="600" b="1">
                <a:latin typeface="Yu Gothic UI" panose="020B0500000000000000" pitchFamily="50" charset="-128"/>
                <a:ea typeface="Yu Gothic UI" panose="020B0500000000000000" pitchFamily="50" charset="-128"/>
              </a:endParaRPr>
            </a:p>
            <a:p>
              <a:r>
                <a:rPr lang="ja-JP" altLang="en-US" sz="1050" b="1">
                  <a:latin typeface="Yu Gothic UI" panose="020B0500000000000000" pitchFamily="50" charset="-128"/>
                  <a:ea typeface="Yu Gothic UI" panose="020B0500000000000000" pitchFamily="50" charset="-128"/>
                </a:rPr>
                <a:t>補助要件　　　　事業所床面積</a:t>
              </a:r>
              <a:r>
                <a:rPr lang="en-US" altLang="ja-JP" sz="1050" b="1">
                  <a:latin typeface="Yu Gothic UI" panose="020B0500000000000000" pitchFamily="50" charset="-128"/>
                  <a:ea typeface="Yu Gothic UI" panose="020B0500000000000000" pitchFamily="50" charset="-128"/>
                </a:rPr>
                <a:t>50</a:t>
              </a:r>
              <a:r>
                <a:rPr lang="ja-JP" altLang="en-US" sz="1050" b="1">
                  <a:latin typeface="Yu Gothic UI" panose="020B0500000000000000" pitchFamily="50" charset="-128"/>
                  <a:ea typeface="Yu Gothic UI" panose="020B0500000000000000" pitchFamily="50" charset="-128"/>
                </a:rPr>
                <a:t>㎡以上かつ常用雇用者等５名以上</a:t>
              </a:r>
              <a:endParaRPr lang="en-US" altLang="ja-JP" sz="1050" b="1">
                <a:latin typeface="Yu Gothic UI" panose="020B0500000000000000" pitchFamily="50" charset="-128"/>
                <a:ea typeface="Yu Gothic UI" panose="020B0500000000000000" pitchFamily="50" charset="-128"/>
              </a:endParaRPr>
            </a:p>
            <a:p>
              <a:endParaRPr lang="en-US" altLang="ja-JP" sz="600" b="1">
                <a:latin typeface="Yu Gothic UI" panose="020B0500000000000000" pitchFamily="50" charset="-128"/>
                <a:ea typeface="Yu Gothic UI" panose="020B0500000000000000" pitchFamily="50" charset="-128"/>
              </a:endParaRPr>
            </a:p>
            <a:p>
              <a:r>
                <a:rPr lang="ja-JP" altLang="en-US" sz="1050" b="1">
                  <a:latin typeface="Yu Gothic UI" panose="020B0500000000000000" pitchFamily="50" charset="-128"/>
                  <a:ea typeface="Yu Gothic UI" panose="020B0500000000000000" pitchFamily="50" charset="-128"/>
                </a:rPr>
                <a:t>補助率・限度額　  </a:t>
              </a:r>
              <a:r>
                <a:rPr lang="en-US" altLang="ja-JP" sz="1050" b="1">
                  <a:latin typeface="Yu Gothic UI" panose="020B0500000000000000" pitchFamily="50" charset="-128"/>
                  <a:ea typeface="Yu Gothic UI" panose="020B0500000000000000" pitchFamily="50" charset="-128"/>
                </a:rPr>
                <a:t>[</a:t>
              </a:r>
              <a:r>
                <a:rPr lang="ja-JP" altLang="en-US" sz="1050" b="1">
                  <a:latin typeface="Yu Gothic UI" panose="020B0500000000000000" pitchFamily="50" charset="-128"/>
                  <a:ea typeface="Yu Gothic UI" panose="020B0500000000000000" pitchFamily="50" charset="-128"/>
                </a:rPr>
                <a:t>取得</a:t>
              </a:r>
              <a:r>
                <a:rPr lang="en-US" altLang="ja-JP" sz="1050" b="1">
                  <a:latin typeface="Yu Gothic UI" panose="020B0500000000000000" pitchFamily="50" charset="-128"/>
                  <a:ea typeface="Yu Gothic UI" panose="020B0500000000000000" pitchFamily="50" charset="-128"/>
                </a:rPr>
                <a:t>] </a:t>
              </a:r>
              <a:r>
                <a:rPr lang="ja-JP" altLang="en-US" sz="1050" b="1">
                  <a:latin typeface="Yu Gothic UI" panose="020B0500000000000000" pitchFamily="50" charset="-128"/>
                  <a:ea typeface="Yu Gothic UI" panose="020B0500000000000000" pitchFamily="50" charset="-128"/>
                </a:rPr>
                <a:t>家屋・機械設備等の５％＜１億円限度＞</a:t>
              </a:r>
              <a:endParaRPr lang="en-US" altLang="ja-JP" sz="1050" b="1">
                <a:latin typeface="Yu Gothic UI" panose="020B0500000000000000" pitchFamily="50" charset="-128"/>
                <a:ea typeface="Yu Gothic UI" panose="020B0500000000000000" pitchFamily="50" charset="-128"/>
              </a:endParaRPr>
            </a:p>
            <a:p>
              <a:r>
                <a:rPr lang="ja-JP" altLang="en-US" sz="1050" b="1">
                  <a:latin typeface="Yu Gothic UI" panose="020B0500000000000000" pitchFamily="50" charset="-128"/>
                  <a:ea typeface="Yu Gothic UI" panose="020B0500000000000000" pitchFamily="50" charset="-128"/>
                </a:rPr>
                <a:t>　　　　　　　　</a:t>
              </a:r>
              <a:r>
                <a:rPr lang="en-US" altLang="ja-JP" sz="1050" b="1">
                  <a:latin typeface="Yu Gothic UI" panose="020B0500000000000000" pitchFamily="50" charset="-128"/>
                  <a:ea typeface="Yu Gothic UI" panose="020B0500000000000000" pitchFamily="50" charset="-128"/>
                </a:rPr>
                <a:t>[</a:t>
              </a:r>
              <a:r>
                <a:rPr lang="ja-JP" altLang="en-US" sz="1050" b="1">
                  <a:latin typeface="Yu Gothic UI" panose="020B0500000000000000" pitchFamily="50" charset="-128"/>
                  <a:ea typeface="Yu Gothic UI" panose="020B0500000000000000" pitchFamily="50" charset="-128"/>
                </a:rPr>
                <a:t>賃貸</a:t>
              </a:r>
              <a:r>
                <a:rPr lang="en-US" altLang="ja-JP" sz="1050" b="1">
                  <a:latin typeface="Yu Gothic UI" panose="020B0500000000000000" pitchFamily="50" charset="-128"/>
                  <a:ea typeface="Yu Gothic UI" panose="020B0500000000000000" pitchFamily="50" charset="-128"/>
                </a:rPr>
                <a:t>] </a:t>
              </a:r>
              <a:r>
                <a:rPr lang="ja-JP" altLang="en-US" sz="1050" b="1">
                  <a:latin typeface="Yu Gothic UI" panose="020B0500000000000000" pitchFamily="50" charset="-128"/>
                  <a:ea typeface="Yu Gothic UI" panose="020B0500000000000000" pitchFamily="50" charset="-128"/>
                </a:rPr>
                <a:t>賃料</a:t>
              </a:r>
              <a:r>
                <a:rPr lang="en-US" altLang="ja-JP" sz="1050" b="1">
                  <a:latin typeface="Yu Gothic UI" panose="020B0500000000000000" pitchFamily="50" charset="-128"/>
                  <a:ea typeface="Yu Gothic UI" panose="020B0500000000000000" pitchFamily="50" charset="-128"/>
                </a:rPr>
                <a:t>(24</a:t>
              </a:r>
              <a:r>
                <a:rPr lang="ja-JP" altLang="en-US" sz="1050" b="1">
                  <a:latin typeface="Yu Gothic UI" panose="020B0500000000000000" pitchFamily="50" charset="-128"/>
                  <a:ea typeface="Yu Gothic UI" panose="020B0500000000000000" pitchFamily="50" charset="-128"/>
                </a:rPr>
                <a:t>ヶ月間</a:t>
              </a:r>
              <a:r>
                <a:rPr lang="en-US" altLang="ja-JP" sz="1050" b="1">
                  <a:latin typeface="Yu Gothic UI" panose="020B0500000000000000" pitchFamily="50" charset="-128"/>
                  <a:ea typeface="Yu Gothic UI" panose="020B0500000000000000" pitchFamily="50" charset="-128"/>
                </a:rPr>
                <a:t>)</a:t>
              </a:r>
              <a:r>
                <a:rPr lang="ja-JP" altLang="en-US" sz="1050" b="1">
                  <a:latin typeface="Yu Gothic UI" panose="020B0500000000000000" pitchFamily="50" charset="-128"/>
                  <a:ea typeface="Yu Gothic UI" panose="020B0500000000000000" pitchFamily="50" charset="-128"/>
                </a:rPr>
                <a:t>の１</a:t>
              </a:r>
              <a:r>
                <a:rPr lang="en-US" altLang="ja-JP" sz="1050" b="1">
                  <a:latin typeface="Yu Gothic UI" panose="020B0500000000000000" pitchFamily="50" charset="-128"/>
                  <a:ea typeface="Yu Gothic UI" panose="020B0500000000000000" pitchFamily="50" charset="-128"/>
                </a:rPr>
                <a:t>/</a:t>
              </a:r>
              <a:r>
                <a:rPr lang="ja-JP" altLang="en-US" sz="1050" b="1">
                  <a:latin typeface="Yu Gothic UI" panose="020B0500000000000000" pitchFamily="50" charset="-128"/>
                  <a:ea typeface="Yu Gothic UI" panose="020B0500000000000000" pitchFamily="50" charset="-128"/>
                </a:rPr>
                <a:t>３＜</a:t>
              </a:r>
              <a:r>
                <a:rPr lang="en-US" altLang="ja-JP" sz="1050" b="1">
                  <a:latin typeface="Yu Gothic UI" panose="020B0500000000000000" pitchFamily="50" charset="-128"/>
                  <a:ea typeface="Yu Gothic UI" panose="020B0500000000000000" pitchFamily="50" charset="-128"/>
                </a:rPr>
                <a:t>6,000</a:t>
              </a:r>
              <a:r>
                <a:rPr lang="ja-JP" altLang="en-US" sz="1050" b="1">
                  <a:latin typeface="Yu Gothic UI" panose="020B0500000000000000" pitchFamily="50" charset="-128"/>
                  <a:ea typeface="Yu Gothic UI" panose="020B0500000000000000" pitchFamily="50" charset="-128"/>
                </a:rPr>
                <a:t>万円限度＞</a:t>
              </a:r>
              <a:endParaRPr lang="en-US" altLang="ja-JP" sz="1050" b="1">
                <a:latin typeface="Yu Gothic UI" panose="020B0500000000000000" pitchFamily="50" charset="-128"/>
                <a:ea typeface="Yu Gothic UI" panose="020B0500000000000000" pitchFamily="50" charset="-128"/>
              </a:endParaRPr>
            </a:p>
            <a:p>
              <a:endParaRPr lang="en-US" altLang="ja-JP" sz="600" b="1">
                <a:latin typeface="Yu Gothic UI" panose="020B0500000000000000" pitchFamily="50" charset="-128"/>
                <a:ea typeface="Yu Gothic UI" panose="020B0500000000000000" pitchFamily="50" charset="-128"/>
              </a:endParaRPr>
            </a:p>
            <a:p>
              <a:r>
                <a:rPr lang="ja-JP" altLang="en-US" sz="1050" b="1">
                  <a:latin typeface="Yu Gothic UI" panose="020B0500000000000000" pitchFamily="50" charset="-128"/>
                  <a:ea typeface="Yu Gothic UI" panose="020B0500000000000000" pitchFamily="50" charset="-128"/>
                </a:rPr>
                <a:t>担当部署　　　　大阪府　商工労働部　成長産業振興室　</a:t>
              </a:r>
              <a:endParaRPr lang="en-US" altLang="ja-JP" sz="1050" b="1">
                <a:latin typeface="Yu Gothic UI" panose="020B0500000000000000" pitchFamily="50" charset="-128"/>
                <a:ea typeface="Yu Gothic UI" panose="020B0500000000000000" pitchFamily="50" charset="-128"/>
              </a:endParaRPr>
            </a:p>
            <a:p>
              <a:r>
                <a:rPr lang="ja-JP" altLang="en-US" sz="1050" b="1">
                  <a:latin typeface="Yu Gothic UI" panose="020B0500000000000000" pitchFamily="50" charset="-128"/>
                  <a:ea typeface="Yu Gothic UI" panose="020B0500000000000000" pitchFamily="50" charset="-128"/>
                </a:rPr>
                <a:t>　　　　　　　　国際ビジネス・スタートアップ支援課　グローバルビジネスグループ</a:t>
              </a:r>
              <a:endParaRPr lang="en-US" altLang="ja-JP" sz="1050" b="1">
                <a:latin typeface="Yu Gothic UI" panose="020B0500000000000000" pitchFamily="50" charset="-128"/>
                <a:ea typeface="Yu Gothic UI" panose="020B0500000000000000" pitchFamily="50" charset="-128"/>
              </a:endParaRPr>
            </a:p>
          </p:txBody>
        </p:sp>
        <p:sp>
          <p:nvSpPr>
            <p:cNvPr id="38" name="正方形/長方形 37">
              <a:extLst>
                <a:ext uri="{FF2B5EF4-FFF2-40B4-BE49-F238E27FC236}">
                  <a16:creationId xmlns:a16="http://schemas.microsoft.com/office/drawing/2014/main" id="{6B8A0AE3-6CA2-4CA7-882E-DF77060124E5}"/>
                </a:ext>
              </a:extLst>
            </p:cNvPr>
            <p:cNvSpPr/>
            <p:nvPr/>
          </p:nvSpPr>
          <p:spPr>
            <a:xfrm>
              <a:off x="6041129" y="1312499"/>
              <a:ext cx="5985311" cy="1343601"/>
            </a:xfrm>
            <a:prstGeom prst="rect">
              <a:avLst/>
            </a:prstGeom>
            <a:noFill/>
            <a:ln w="38100">
              <a:solidFill>
                <a:schemeClr val="accent6">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a:solidFill>
                  <a:schemeClr val="tx1"/>
                </a:solidFill>
                <a:highlight>
                  <a:srgbClr val="FFFF00"/>
                </a:highlight>
                <a:latin typeface="Yu Gothic UI" panose="020B0500000000000000" pitchFamily="50" charset="-128"/>
                <a:ea typeface="Yu Gothic UI" panose="020B0500000000000000" pitchFamily="50" charset="-128"/>
              </a:endParaRPr>
            </a:p>
          </p:txBody>
        </p:sp>
        <p:sp>
          <p:nvSpPr>
            <p:cNvPr id="39" name="タイトル 4">
              <a:extLst>
                <a:ext uri="{FF2B5EF4-FFF2-40B4-BE49-F238E27FC236}">
                  <a16:creationId xmlns:a16="http://schemas.microsoft.com/office/drawing/2014/main" id="{B4560FD8-11C6-4147-B8D7-5D74FF0115A9}"/>
                </a:ext>
              </a:extLst>
            </p:cNvPr>
            <p:cNvSpPr txBox="1">
              <a:spLocks/>
            </p:cNvSpPr>
            <p:nvPr/>
          </p:nvSpPr>
          <p:spPr>
            <a:xfrm>
              <a:off x="6136848" y="1157012"/>
              <a:ext cx="4013918" cy="282893"/>
            </a:xfrm>
            <a:prstGeom prst="roundRect">
              <a:avLst>
                <a:gd name="adj" fmla="val 30261"/>
              </a:avLst>
            </a:prstGeom>
            <a:solidFill>
              <a:srgbClr val="00805E"/>
            </a:solidFill>
            <a:ln>
              <a:noFill/>
            </a:ln>
          </p:spPr>
          <p:style>
            <a:lnRef idx="1">
              <a:schemeClr val="accent5"/>
            </a:lnRef>
            <a:fillRef idx="3">
              <a:schemeClr val="accent5"/>
            </a:fillRef>
            <a:effectRef idx="2">
              <a:schemeClr val="accent5"/>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kumimoji="1" lang="ja-JP" altLang="en-US" sz="1200" b="1">
                  <a:solidFill>
                    <a:schemeClr val="bg1"/>
                  </a:solidFill>
                  <a:latin typeface="Yu Gothic UI" panose="020B0500000000000000" pitchFamily="50" charset="-128"/>
                  <a:ea typeface="Yu Gothic UI" panose="020B0500000000000000" pitchFamily="50" charset="-128"/>
                </a:rPr>
                <a:t>企業立地促進補助金（外資系企業等進出促進補助金）</a:t>
              </a:r>
              <a:endParaRPr kumimoji="1" lang="en-US" altLang="ja-JP" sz="1200" b="1">
                <a:solidFill>
                  <a:schemeClr val="bg1"/>
                </a:solidFill>
                <a:latin typeface="Yu Gothic UI" panose="020B0500000000000000" pitchFamily="50" charset="-128"/>
                <a:ea typeface="Yu Gothic UI" panose="020B0500000000000000" pitchFamily="50" charset="-128"/>
              </a:endParaRPr>
            </a:p>
          </p:txBody>
        </p:sp>
      </p:grpSp>
      <p:grpSp>
        <p:nvGrpSpPr>
          <p:cNvPr id="40" name="グループ化 39">
            <a:extLst>
              <a:ext uri="{FF2B5EF4-FFF2-40B4-BE49-F238E27FC236}">
                <a16:creationId xmlns:a16="http://schemas.microsoft.com/office/drawing/2014/main" id="{8C38A60C-29E3-4414-B34C-71B5E4FBD869}"/>
              </a:ext>
            </a:extLst>
          </p:cNvPr>
          <p:cNvGrpSpPr/>
          <p:nvPr/>
        </p:nvGrpSpPr>
        <p:grpSpPr>
          <a:xfrm>
            <a:off x="6173767" y="2865415"/>
            <a:ext cx="6025227" cy="2943083"/>
            <a:chOff x="6059296" y="2894369"/>
            <a:chExt cx="6096000" cy="2943083"/>
          </a:xfrm>
        </p:grpSpPr>
        <p:sp>
          <p:nvSpPr>
            <p:cNvPr id="41" name="テキスト ボックス 40">
              <a:extLst>
                <a:ext uri="{FF2B5EF4-FFF2-40B4-BE49-F238E27FC236}">
                  <a16:creationId xmlns:a16="http://schemas.microsoft.com/office/drawing/2014/main" id="{B95DE78C-77FA-4575-8B88-09B0F4285353}"/>
                </a:ext>
              </a:extLst>
            </p:cNvPr>
            <p:cNvSpPr txBox="1"/>
            <p:nvPr/>
          </p:nvSpPr>
          <p:spPr>
            <a:xfrm>
              <a:off x="6059296" y="3054085"/>
              <a:ext cx="6096000" cy="2231380"/>
            </a:xfrm>
            <a:prstGeom prst="rect">
              <a:avLst/>
            </a:prstGeom>
            <a:noFill/>
          </p:spPr>
          <p:txBody>
            <a:bodyPr wrap="square" rtlCol="0">
              <a:spAutoFit/>
            </a:bodyPr>
            <a:lstStyle/>
            <a:p>
              <a:endParaRPr lang="en-US" altLang="ja-JP" sz="1100"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対　　象　　　　本社機能を移転拡充する企業</a:t>
              </a:r>
              <a:endParaRPr lang="en-US" altLang="ja-JP" sz="1050" b="1" dirty="0">
                <a:latin typeface="Yu Gothic UI" panose="020B0500000000000000" pitchFamily="50" charset="-128"/>
                <a:ea typeface="Yu Gothic UI" panose="020B0500000000000000" pitchFamily="50" charset="-128"/>
              </a:endParaRPr>
            </a:p>
            <a:p>
              <a:endParaRPr lang="en-US" altLang="ja-JP" sz="60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認定要件　　　　地域再生計画に記載された地域に、本社機能の新増設、購入</a:t>
              </a:r>
              <a:r>
                <a:rPr lang="en-US" altLang="ja-JP" sz="1050" b="1" dirty="0">
                  <a:latin typeface="Yu Gothic UI" panose="020B0500000000000000" pitchFamily="50" charset="-128"/>
                  <a:ea typeface="Yu Gothic UI" panose="020B0500000000000000" pitchFamily="50" charset="-128"/>
                </a:rPr>
                <a:t>(</a:t>
              </a:r>
              <a:r>
                <a:rPr lang="ja-JP" altLang="en-US" sz="1050" b="1" dirty="0">
                  <a:latin typeface="Yu Gothic UI" panose="020B0500000000000000" pitchFamily="50" charset="-128"/>
                  <a:ea typeface="Yu Gothic UI" panose="020B0500000000000000" pitchFamily="50" charset="-128"/>
                </a:rPr>
                <a:t>新築・中古</a:t>
              </a:r>
              <a:r>
                <a:rPr lang="en-US" altLang="ja-JP" sz="1050" b="1" dirty="0">
                  <a:latin typeface="Yu Gothic UI" panose="020B0500000000000000" pitchFamily="50" charset="-128"/>
                  <a:ea typeface="Yu Gothic UI" panose="020B0500000000000000" pitchFamily="50" charset="-128"/>
                </a:rPr>
                <a:t>)</a:t>
              </a:r>
              <a:r>
                <a:rPr lang="ja-JP" altLang="en-US" sz="1050" b="1" dirty="0">
                  <a:latin typeface="Yu Gothic UI" panose="020B0500000000000000" pitchFamily="50" charset="-128"/>
                  <a:ea typeface="Yu Gothic UI" panose="020B0500000000000000" pitchFamily="50" charset="-128"/>
                </a:rPr>
                <a:t>が</a:t>
              </a:r>
              <a:br>
                <a:rPr lang="en-US" altLang="ja-JP" sz="1050" b="1" dirty="0">
                  <a:latin typeface="Yu Gothic UI" panose="020B0500000000000000" pitchFamily="50" charset="-128"/>
                  <a:ea typeface="Yu Gothic UI" panose="020B0500000000000000" pitchFamily="50" charset="-128"/>
                </a:rPr>
              </a:br>
              <a:r>
                <a:rPr lang="ja-JP" altLang="en-US" sz="1050" b="1" dirty="0">
                  <a:latin typeface="Yu Gothic UI" panose="020B0500000000000000" pitchFamily="50" charset="-128"/>
                  <a:ea typeface="Yu Gothic UI" panose="020B0500000000000000" pitchFamily="50" charset="-128"/>
                </a:rPr>
                <a:t>　　　　　　　　行われること</a:t>
              </a:r>
            </a:p>
            <a:p>
              <a:r>
                <a:rPr lang="ja-JP" altLang="en-US" sz="1050" b="1" dirty="0">
                  <a:latin typeface="Yu Gothic UI" panose="020B0500000000000000" pitchFamily="50" charset="-128"/>
                  <a:ea typeface="Yu Gothic UI" panose="020B0500000000000000" pitchFamily="50" charset="-128"/>
                </a:rPr>
                <a:t>　　　　　　　　本社機能において従業員数が５人</a:t>
              </a:r>
              <a:r>
                <a:rPr lang="en-US" altLang="ja-JP" sz="1050" b="1" dirty="0">
                  <a:latin typeface="Yu Gothic UI" panose="020B0500000000000000" pitchFamily="50" charset="-128"/>
                  <a:ea typeface="Yu Gothic UI" panose="020B0500000000000000" pitchFamily="50" charset="-128"/>
                </a:rPr>
                <a:t>(</a:t>
              </a:r>
              <a:r>
                <a:rPr lang="ja-JP" altLang="en-US" sz="1050" b="1" dirty="0">
                  <a:latin typeface="Yu Gothic UI" panose="020B0500000000000000" pitchFamily="50" charset="-128"/>
                  <a:ea typeface="Yu Gothic UI" panose="020B0500000000000000" pitchFamily="50" charset="-128"/>
                </a:rPr>
                <a:t>中小企業者１人</a:t>
              </a:r>
              <a:r>
                <a:rPr lang="en-US" altLang="ja-JP" sz="1050" b="1" dirty="0">
                  <a:latin typeface="Yu Gothic UI" panose="020B0500000000000000" pitchFamily="50" charset="-128"/>
                  <a:ea typeface="Yu Gothic UI" panose="020B0500000000000000" pitchFamily="50" charset="-128"/>
                </a:rPr>
                <a:t>)</a:t>
              </a:r>
              <a:r>
                <a:rPr lang="ja-JP" altLang="en-US" sz="1050" b="1" dirty="0">
                  <a:latin typeface="Yu Gothic UI" panose="020B0500000000000000" pitchFamily="50" charset="-128"/>
                  <a:ea typeface="Yu Gothic UI" panose="020B0500000000000000" pitchFamily="50" charset="-128"/>
                </a:rPr>
                <a:t>以上増加すること　等</a:t>
              </a:r>
            </a:p>
            <a:p>
              <a:endParaRPr lang="en-US" altLang="ja-JP" sz="60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特例措置　　　　取得した建物の資産に係る法人税等の特別償却または税額控除いずれかの適用</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本社機能において新たに雇い入れた従業員等に係る法人税等の税額控除の適用</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中小企業基盤整備機構の債務保証</a:t>
              </a:r>
              <a:endParaRPr lang="en-US" altLang="ja-JP" sz="1050" b="1" dirty="0">
                <a:latin typeface="Yu Gothic UI" panose="020B0500000000000000" pitchFamily="50" charset="-128"/>
                <a:ea typeface="Yu Gothic UI" panose="020B0500000000000000" pitchFamily="50" charset="-128"/>
              </a:endParaRPr>
            </a:p>
            <a:p>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担当部署　　　　大阪府　商工労働部　成長産業振興室　</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国際ビジネス・スタートアップ支援課　立地推進グループ</a:t>
              </a:r>
              <a:endParaRPr lang="en-US" altLang="ja-JP" sz="1050" b="1" dirty="0">
                <a:latin typeface="Yu Gothic UI" panose="020B0500000000000000" pitchFamily="50" charset="-128"/>
                <a:ea typeface="Yu Gothic UI" panose="020B0500000000000000" pitchFamily="50" charset="-128"/>
              </a:endParaRPr>
            </a:p>
            <a:p>
              <a:endParaRPr lang="en-US" altLang="ja-JP" sz="1100" b="1" dirty="0">
                <a:latin typeface="Yu Gothic UI" panose="020B0500000000000000" pitchFamily="50" charset="-128"/>
                <a:ea typeface="Yu Gothic UI" panose="020B0500000000000000" pitchFamily="50" charset="-128"/>
              </a:endParaRPr>
            </a:p>
          </p:txBody>
        </p:sp>
        <p:sp>
          <p:nvSpPr>
            <p:cNvPr id="42" name="正方形/長方形 41">
              <a:extLst>
                <a:ext uri="{FF2B5EF4-FFF2-40B4-BE49-F238E27FC236}">
                  <a16:creationId xmlns:a16="http://schemas.microsoft.com/office/drawing/2014/main" id="{FA477AE4-C3C5-41A3-A525-3C0996030A33}"/>
                </a:ext>
              </a:extLst>
            </p:cNvPr>
            <p:cNvSpPr/>
            <p:nvPr/>
          </p:nvSpPr>
          <p:spPr>
            <a:xfrm>
              <a:off x="6059296" y="3041327"/>
              <a:ext cx="5977146" cy="2796125"/>
            </a:xfrm>
            <a:prstGeom prst="rect">
              <a:avLst/>
            </a:prstGeom>
            <a:noFill/>
            <a:ln w="38100">
              <a:solidFill>
                <a:schemeClr val="accent6">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a:solidFill>
                  <a:schemeClr val="tx1"/>
                </a:solidFill>
                <a:highlight>
                  <a:srgbClr val="FFFF00"/>
                </a:highlight>
                <a:latin typeface="Yu Gothic UI" panose="020B0500000000000000" pitchFamily="50" charset="-128"/>
                <a:ea typeface="Yu Gothic UI" panose="020B0500000000000000" pitchFamily="50" charset="-128"/>
              </a:endParaRPr>
            </a:p>
          </p:txBody>
        </p:sp>
        <p:sp>
          <p:nvSpPr>
            <p:cNvPr id="43" name="タイトル 4">
              <a:extLst>
                <a:ext uri="{FF2B5EF4-FFF2-40B4-BE49-F238E27FC236}">
                  <a16:creationId xmlns:a16="http://schemas.microsoft.com/office/drawing/2014/main" id="{CC1753BB-220E-46EA-BFAC-66B277C5B28C}"/>
                </a:ext>
              </a:extLst>
            </p:cNvPr>
            <p:cNvSpPr txBox="1">
              <a:spLocks/>
            </p:cNvSpPr>
            <p:nvPr/>
          </p:nvSpPr>
          <p:spPr>
            <a:xfrm>
              <a:off x="6158737" y="2894369"/>
              <a:ext cx="3328756" cy="320400"/>
            </a:xfrm>
            <a:prstGeom prst="roundRect">
              <a:avLst>
                <a:gd name="adj" fmla="val 30261"/>
              </a:avLst>
            </a:prstGeom>
            <a:solidFill>
              <a:srgbClr val="00805E"/>
            </a:solidFill>
            <a:ln>
              <a:noFill/>
            </a:ln>
          </p:spPr>
          <p:style>
            <a:lnRef idx="1">
              <a:schemeClr val="accent5"/>
            </a:lnRef>
            <a:fillRef idx="3">
              <a:schemeClr val="accent5"/>
            </a:fillRef>
            <a:effectRef idx="2">
              <a:schemeClr val="accent5"/>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kumimoji="1" lang="ja-JP" altLang="en-US" sz="1200" b="1">
                  <a:latin typeface="Yu Gothic UI" panose="020B0500000000000000" pitchFamily="50" charset="-128"/>
                  <a:ea typeface="Yu Gothic UI" panose="020B0500000000000000" pitchFamily="50" charset="-128"/>
                </a:rPr>
                <a:t>地方拠点強化税制</a:t>
              </a:r>
              <a:endParaRPr kumimoji="1" lang="en-US" altLang="ja-JP" sz="1200" b="1">
                <a:latin typeface="Yu Gothic UI" panose="020B0500000000000000" pitchFamily="50" charset="-128"/>
                <a:ea typeface="Yu Gothic UI" panose="020B0500000000000000" pitchFamily="50" charset="-128"/>
              </a:endParaRPr>
            </a:p>
          </p:txBody>
        </p:sp>
      </p:grpSp>
      <p:grpSp>
        <p:nvGrpSpPr>
          <p:cNvPr id="44" name="グループ化 43">
            <a:extLst>
              <a:ext uri="{FF2B5EF4-FFF2-40B4-BE49-F238E27FC236}">
                <a16:creationId xmlns:a16="http://schemas.microsoft.com/office/drawing/2014/main" id="{D2CDFB6F-B167-4DB4-AD32-572E651B36DA}"/>
              </a:ext>
            </a:extLst>
          </p:cNvPr>
          <p:cNvGrpSpPr/>
          <p:nvPr/>
        </p:nvGrpSpPr>
        <p:grpSpPr>
          <a:xfrm>
            <a:off x="355452" y="6303274"/>
            <a:ext cx="3411940" cy="385200"/>
            <a:chOff x="1957749" y="5877974"/>
            <a:chExt cx="3380032" cy="385200"/>
          </a:xfrm>
        </p:grpSpPr>
        <p:cxnSp>
          <p:nvCxnSpPr>
            <p:cNvPr id="45" name="直線コネクタ 44">
              <a:extLst>
                <a:ext uri="{FF2B5EF4-FFF2-40B4-BE49-F238E27FC236}">
                  <a16:creationId xmlns:a16="http://schemas.microsoft.com/office/drawing/2014/main" id="{207AD326-8CD6-4E49-88D9-4CE1DABC9D67}"/>
                </a:ext>
              </a:extLst>
            </p:cNvPr>
            <p:cNvCxnSpPr/>
            <p:nvPr/>
          </p:nvCxnSpPr>
          <p:spPr>
            <a:xfrm>
              <a:off x="4009147" y="5877974"/>
              <a:ext cx="0" cy="385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6" name="グループ化 45">
              <a:extLst>
                <a:ext uri="{FF2B5EF4-FFF2-40B4-BE49-F238E27FC236}">
                  <a16:creationId xmlns:a16="http://schemas.microsoft.com/office/drawing/2014/main" id="{CB2D097E-01AE-4F0D-80D7-80FD9FD9392E}"/>
                </a:ext>
              </a:extLst>
            </p:cNvPr>
            <p:cNvGrpSpPr/>
            <p:nvPr/>
          </p:nvGrpSpPr>
          <p:grpSpPr>
            <a:xfrm>
              <a:off x="1957749" y="5877974"/>
              <a:ext cx="3380032" cy="383459"/>
              <a:chOff x="7381557" y="6100813"/>
              <a:chExt cx="3380032" cy="383459"/>
            </a:xfrm>
          </p:grpSpPr>
          <p:sp>
            <p:nvSpPr>
              <p:cNvPr id="47" name="正方形/長方形 46">
                <a:extLst>
                  <a:ext uri="{FF2B5EF4-FFF2-40B4-BE49-F238E27FC236}">
                    <a16:creationId xmlns:a16="http://schemas.microsoft.com/office/drawing/2014/main" id="{7B0A0DDB-2912-4931-A117-C01DDFC47C80}"/>
                  </a:ext>
                </a:extLst>
              </p:cNvPr>
              <p:cNvSpPr/>
              <p:nvPr/>
            </p:nvSpPr>
            <p:spPr>
              <a:xfrm>
                <a:off x="7381557" y="6100813"/>
                <a:ext cx="3380032" cy="38345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a:solidFill>
                      <a:schemeClr val="tx1"/>
                    </a:solidFill>
                    <a:latin typeface="Yu Gothic UI" panose="020B0500000000000000" pitchFamily="50" charset="-128"/>
                    <a:ea typeface="Yu Gothic UI" panose="020B0500000000000000" pitchFamily="50" charset="-128"/>
                  </a:rPr>
                  <a:t>大阪府　優遇制度　　検索</a:t>
                </a:r>
                <a:endParaRPr kumimoji="1" lang="ja-JP" altLang="en-US">
                  <a:solidFill>
                    <a:schemeClr val="tx1"/>
                  </a:solidFill>
                  <a:latin typeface="Yu Gothic UI" panose="020B0500000000000000" pitchFamily="50" charset="-128"/>
                  <a:ea typeface="Yu Gothic UI" panose="020B0500000000000000" pitchFamily="50" charset="-128"/>
                </a:endParaRPr>
              </a:p>
            </p:txBody>
          </p:sp>
          <p:grpSp>
            <p:nvGrpSpPr>
              <p:cNvPr id="48" name="グループ化 47">
                <a:extLst>
                  <a:ext uri="{FF2B5EF4-FFF2-40B4-BE49-F238E27FC236}">
                    <a16:creationId xmlns:a16="http://schemas.microsoft.com/office/drawing/2014/main" id="{9BCB9D10-0F83-4122-ADB4-E3F8E2873DBB}"/>
                  </a:ext>
                </a:extLst>
              </p:cNvPr>
              <p:cNvGrpSpPr/>
              <p:nvPr/>
            </p:nvGrpSpPr>
            <p:grpSpPr>
              <a:xfrm>
                <a:off x="10224318" y="6164989"/>
                <a:ext cx="330782" cy="204642"/>
                <a:chOff x="4774568" y="4799043"/>
                <a:chExt cx="330782" cy="204642"/>
              </a:xfrm>
            </p:grpSpPr>
            <p:cxnSp>
              <p:nvCxnSpPr>
                <p:cNvPr id="49" name="直線コネクタ 48">
                  <a:extLst>
                    <a:ext uri="{FF2B5EF4-FFF2-40B4-BE49-F238E27FC236}">
                      <a16:creationId xmlns:a16="http://schemas.microsoft.com/office/drawing/2014/main" id="{6BB7F6D3-8324-4A3D-91A2-F4482DF07E5B}"/>
                    </a:ext>
                  </a:extLst>
                </p:cNvPr>
                <p:cNvCxnSpPr/>
                <p:nvPr/>
              </p:nvCxnSpPr>
              <p:spPr>
                <a:xfrm rot="2700000">
                  <a:off x="4882568" y="4895685"/>
                  <a:ext cx="0" cy="21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楕円 18">
                  <a:extLst>
                    <a:ext uri="{FF2B5EF4-FFF2-40B4-BE49-F238E27FC236}">
                      <a16:creationId xmlns:a16="http://schemas.microsoft.com/office/drawing/2014/main" id="{5797EF39-B705-49F7-9B24-A2827B87EC3D}"/>
                    </a:ext>
                  </a:extLst>
                </p:cNvPr>
                <p:cNvSpPr/>
                <p:nvPr/>
              </p:nvSpPr>
              <p:spPr>
                <a:xfrm>
                  <a:off x="4925350" y="4799043"/>
                  <a:ext cx="180000" cy="18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Yu Gothic UI" panose="020B0500000000000000" pitchFamily="50" charset="-128"/>
                    <a:ea typeface="Yu Gothic UI" panose="020B0500000000000000" pitchFamily="50" charset="-128"/>
                  </a:endParaRPr>
                </a:p>
              </p:txBody>
            </p:sp>
          </p:grpSp>
        </p:grpSp>
      </p:grpSp>
      <p:sp>
        <p:nvSpPr>
          <p:cNvPr id="3" name="四角形: 角を丸くする 2">
            <a:extLst>
              <a:ext uri="{FF2B5EF4-FFF2-40B4-BE49-F238E27FC236}">
                <a16:creationId xmlns:a16="http://schemas.microsoft.com/office/drawing/2014/main" id="{79A67201-EE17-1B6F-D85D-ED37A67CF626}"/>
              </a:ext>
            </a:extLst>
          </p:cNvPr>
          <p:cNvSpPr/>
          <p:nvPr/>
        </p:nvSpPr>
        <p:spPr>
          <a:xfrm>
            <a:off x="64140" y="143401"/>
            <a:ext cx="12036425" cy="62668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a:solidFill>
                  <a:schemeClr val="tx1"/>
                </a:solidFill>
                <a:latin typeface="Meiryo UI" panose="020B0604030504040204" pitchFamily="50" charset="-128"/>
                <a:ea typeface="Meiryo UI" panose="020B0604030504040204" pitchFamily="50" charset="-128"/>
              </a:rPr>
              <a:t>◆大阪府内への企業立地に関する優遇制度</a:t>
            </a:r>
            <a:endParaRPr lang="ja-JP" altLang="en-US" sz="2800" b="1">
              <a:solidFill>
                <a:schemeClr val="tx1"/>
              </a:solidFill>
              <a:latin typeface="Yu Gothic UI" panose="020B0500000000000000" pitchFamily="50" charset="-128"/>
              <a:ea typeface="Yu Gothic UI" panose="020B0500000000000000" pitchFamily="50" charset="-128"/>
            </a:endParaRPr>
          </a:p>
        </p:txBody>
      </p:sp>
      <p:sp>
        <p:nvSpPr>
          <p:cNvPr id="4" name="スライド番号プレースホルダー 3">
            <a:extLst>
              <a:ext uri="{FF2B5EF4-FFF2-40B4-BE49-F238E27FC236}">
                <a16:creationId xmlns:a16="http://schemas.microsoft.com/office/drawing/2014/main" id="{F7E216F8-DF17-5077-7E49-0EBE5E05141A}"/>
              </a:ext>
            </a:extLst>
          </p:cNvPr>
          <p:cNvSpPr>
            <a:spLocks noGrp="1"/>
          </p:cNvSpPr>
          <p:nvPr>
            <p:ph type="sldNum" sz="quarter" idx="12"/>
          </p:nvPr>
        </p:nvSpPr>
        <p:spPr/>
        <p:txBody>
          <a:bodyPr/>
          <a:lstStyle/>
          <a:p>
            <a:fld id="{CB91B6DC-CD65-41D7-A17C-25774E29F8F8}" type="slidenum">
              <a:rPr lang="ja-JP" altLang="en-US" smtClean="0">
                <a:solidFill>
                  <a:schemeClr val="tx1"/>
                </a:solidFill>
                <a:latin typeface="+mn-ea"/>
                <a:ea typeface="+mn-ea"/>
              </a:rPr>
              <a:pPr/>
              <a:t>37</a:t>
            </a:fld>
            <a:endParaRPr lang="ja-JP" altLang="en-US">
              <a:solidFill>
                <a:schemeClr val="tx1"/>
              </a:solidFill>
              <a:latin typeface="+mn-ea"/>
              <a:ea typeface="+mn-ea"/>
            </a:endParaRPr>
          </a:p>
        </p:txBody>
      </p:sp>
      <p:pic>
        <p:nvPicPr>
          <p:cNvPr id="11" name="図 10">
            <a:extLst>
              <a:ext uri="{FF2B5EF4-FFF2-40B4-BE49-F238E27FC236}">
                <a16:creationId xmlns:a16="http://schemas.microsoft.com/office/drawing/2014/main" id="{D807ADB4-6666-4C76-AD7A-78AE66FED1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1386" y="1084523"/>
            <a:ext cx="883073" cy="852319"/>
          </a:xfrm>
          <a:prstGeom prst="rect">
            <a:avLst/>
          </a:prstGeom>
        </p:spPr>
      </p:pic>
      <p:pic>
        <p:nvPicPr>
          <p:cNvPr id="13" name="図 12">
            <a:extLst>
              <a:ext uri="{FF2B5EF4-FFF2-40B4-BE49-F238E27FC236}">
                <a16:creationId xmlns:a16="http://schemas.microsoft.com/office/drawing/2014/main" id="{D33013FA-6CA6-4429-A94E-A75FAC8DD8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2387" y="4887022"/>
            <a:ext cx="867738" cy="882120"/>
          </a:xfrm>
          <a:prstGeom prst="rect">
            <a:avLst/>
          </a:prstGeom>
        </p:spPr>
      </p:pic>
      <p:sp>
        <p:nvSpPr>
          <p:cNvPr id="51" name="テキスト ボックス 50">
            <a:extLst>
              <a:ext uri="{FF2B5EF4-FFF2-40B4-BE49-F238E27FC236}">
                <a16:creationId xmlns:a16="http://schemas.microsoft.com/office/drawing/2014/main" id="{2CA4CD56-4E4E-42CA-AC4C-F7AB22596D96}"/>
              </a:ext>
            </a:extLst>
          </p:cNvPr>
          <p:cNvSpPr txBox="1"/>
          <p:nvPr/>
        </p:nvSpPr>
        <p:spPr>
          <a:xfrm>
            <a:off x="4031499" y="2981577"/>
            <a:ext cx="997389" cy="253916"/>
          </a:xfrm>
          <a:prstGeom prst="rect">
            <a:avLst/>
          </a:prstGeom>
          <a:noFill/>
        </p:spPr>
        <p:txBody>
          <a:bodyPr wrap="square" rtlCol="0">
            <a:spAutoFit/>
          </a:bodyPr>
          <a:lstStyle/>
          <a:p>
            <a:r>
              <a:rPr kumimoji="1" lang="ja-JP" altLang="en-US" sz="1050" b="1">
                <a:latin typeface="Yu Gothic UI" panose="020B0500000000000000" pitchFamily="50" charset="-128"/>
                <a:ea typeface="Yu Gothic UI" panose="020B0500000000000000" pitchFamily="50" charset="-128"/>
                <a:hlinkClick r:id="rId5"/>
              </a:rPr>
              <a:t>詳細はこちら➡</a:t>
            </a:r>
            <a:endParaRPr kumimoji="1" lang="ja-JP" altLang="en-US" sz="1050" b="1">
              <a:latin typeface="Yu Gothic UI" panose="020B0500000000000000" pitchFamily="50" charset="-128"/>
              <a:ea typeface="Yu Gothic UI" panose="020B0500000000000000" pitchFamily="50" charset="-128"/>
            </a:endParaRPr>
          </a:p>
        </p:txBody>
      </p:sp>
      <p:sp>
        <p:nvSpPr>
          <p:cNvPr id="52" name="テキスト ボックス 51">
            <a:extLst>
              <a:ext uri="{FF2B5EF4-FFF2-40B4-BE49-F238E27FC236}">
                <a16:creationId xmlns:a16="http://schemas.microsoft.com/office/drawing/2014/main" id="{85785E05-CD7A-4018-8F28-769BA0734452}"/>
              </a:ext>
            </a:extLst>
          </p:cNvPr>
          <p:cNvSpPr txBox="1"/>
          <p:nvPr/>
        </p:nvSpPr>
        <p:spPr>
          <a:xfrm>
            <a:off x="4031499" y="5433465"/>
            <a:ext cx="997389" cy="253916"/>
          </a:xfrm>
          <a:prstGeom prst="rect">
            <a:avLst/>
          </a:prstGeom>
          <a:noFill/>
        </p:spPr>
        <p:txBody>
          <a:bodyPr wrap="none" rtlCol="0">
            <a:spAutoFit/>
          </a:bodyPr>
          <a:lstStyle/>
          <a:p>
            <a:r>
              <a:rPr kumimoji="1" lang="ja-JP" altLang="en-US" sz="1050" b="1">
                <a:latin typeface="Yu Gothic UI" panose="020B0500000000000000" pitchFamily="50" charset="-128"/>
                <a:ea typeface="Yu Gothic UI" panose="020B0500000000000000" pitchFamily="50" charset="-128"/>
                <a:hlinkClick r:id="rId6"/>
              </a:rPr>
              <a:t>詳細はこちら➡</a:t>
            </a:r>
            <a:endParaRPr kumimoji="1" lang="ja-JP" altLang="en-US" sz="1050" b="1">
              <a:latin typeface="Yu Gothic UI" panose="020B0500000000000000" pitchFamily="50" charset="-128"/>
              <a:ea typeface="Yu Gothic UI" panose="020B0500000000000000" pitchFamily="50" charset="-128"/>
            </a:endParaRPr>
          </a:p>
        </p:txBody>
      </p:sp>
      <p:sp>
        <p:nvSpPr>
          <p:cNvPr id="53" name="テキスト ボックス 52">
            <a:extLst>
              <a:ext uri="{FF2B5EF4-FFF2-40B4-BE49-F238E27FC236}">
                <a16:creationId xmlns:a16="http://schemas.microsoft.com/office/drawing/2014/main" id="{31F638A7-FDE3-45F3-A2EC-F6D37589DA3C}"/>
              </a:ext>
            </a:extLst>
          </p:cNvPr>
          <p:cNvSpPr txBox="1"/>
          <p:nvPr/>
        </p:nvSpPr>
        <p:spPr>
          <a:xfrm>
            <a:off x="10073949" y="5523897"/>
            <a:ext cx="997389" cy="253916"/>
          </a:xfrm>
          <a:prstGeom prst="rect">
            <a:avLst/>
          </a:prstGeom>
          <a:noFill/>
        </p:spPr>
        <p:txBody>
          <a:bodyPr wrap="none" rtlCol="0">
            <a:spAutoFit/>
          </a:bodyPr>
          <a:lstStyle/>
          <a:p>
            <a:r>
              <a:rPr kumimoji="1" lang="ja-JP" altLang="en-US" sz="1050" b="1">
                <a:latin typeface="Yu Gothic UI" panose="020B0500000000000000" pitchFamily="50" charset="-128"/>
                <a:ea typeface="Yu Gothic UI" panose="020B0500000000000000" pitchFamily="50" charset="-128"/>
                <a:hlinkClick r:id="rId7"/>
              </a:rPr>
              <a:t>詳細はこちら➡</a:t>
            </a:r>
            <a:endParaRPr kumimoji="1" lang="ja-JP" altLang="en-US" sz="1050" b="1">
              <a:latin typeface="Yu Gothic UI" panose="020B0500000000000000" pitchFamily="50" charset="-128"/>
              <a:ea typeface="Yu Gothic UI" panose="020B0500000000000000" pitchFamily="50" charset="-128"/>
            </a:endParaRPr>
          </a:p>
        </p:txBody>
      </p:sp>
      <p:sp>
        <p:nvSpPr>
          <p:cNvPr id="54" name="テキスト ボックス 53">
            <a:extLst>
              <a:ext uri="{FF2B5EF4-FFF2-40B4-BE49-F238E27FC236}">
                <a16:creationId xmlns:a16="http://schemas.microsoft.com/office/drawing/2014/main" id="{5703A938-A301-4B27-9B17-320135E1EA52}"/>
              </a:ext>
            </a:extLst>
          </p:cNvPr>
          <p:cNvSpPr txBox="1"/>
          <p:nvPr/>
        </p:nvSpPr>
        <p:spPr>
          <a:xfrm>
            <a:off x="10114141" y="1693245"/>
            <a:ext cx="997389" cy="253916"/>
          </a:xfrm>
          <a:prstGeom prst="rect">
            <a:avLst/>
          </a:prstGeom>
          <a:noFill/>
        </p:spPr>
        <p:txBody>
          <a:bodyPr wrap="none" rtlCol="0">
            <a:spAutoFit/>
          </a:bodyPr>
          <a:lstStyle/>
          <a:p>
            <a:r>
              <a:rPr kumimoji="1" lang="ja-JP" altLang="en-US" sz="1050" b="1">
                <a:latin typeface="Yu Gothic UI" panose="020B0500000000000000" pitchFamily="50" charset="-128"/>
                <a:ea typeface="Yu Gothic UI" panose="020B0500000000000000" pitchFamily="50" charset="-128"/>
                <a:hlinkClick r:id="rId8"/>
              </a:rPr>
              <a:t>詳細はこちら➡</a:t>
            </a:r>
            <a:endParaRPr kumimoji="1" lang="ja-JP" altLang="en-US" sz="1050" b="1">
              <a:latin typeface="Yu Gothic UI" panose="020B0500000000000000" pitchFamily="50" charset="-128"/>
              <a:ea typeface="Yu Gothic UI" panose="020B0500000000000000" pitchFamily="50" charset="-128"/>
            </a:endParaRPr>
          </a:p>
        </p:txBody>
      </p:sp>
      <p:pic>
        <p:nvPicPr>
          <p:cNvPr id="5" name="図 4">
            <a:extLst>
              <a:ext uri="{FF2B5EF4-FFF2-40B4-BE49-F238E27FC236}">
                <a16:creationId xmlns:a16="http://schemas.microsoft.com/office/drawing/2014/main" id="{8E676462-5C08-C067-65A5-754521CB84B9}"/>
              </a:ext>
            </a:extLst>
          </p:cNvPr>
          <p:cNvPicPr>
            <a:picLocks noChangeAspect="1"/>
          </p:cNvPicPr>
          <p:nvPr/>
        </p:nvPicPr>
        <p:blipFill>
          <a:blip r:embed="rId9"/>
          <a:stretch>
            <a:fillRect/>
          </a:stretch>
        </p:blipFill>
        <p:spPr>
          <a:xfrm>
            <a:off x="5012005" y="2420741"/>
            <a:ext cx="936000" cy="936000"/>
          </a:xfrm>
          <a:prstGeom prst="rect">
            <a:avLst/>
          </a:prstGeom>
        </p:spPr>
      </p:pic>
      <p:pic>
        <p:nvPicPr>
          <p:cNvPr id="8" name="図 7">
            <a:extLst>
              <a:ext uri="{FF2B5EF4-FFF2-40B4-BE49-F238E27FC236}">
                <a16:creationId xmlns:a16="http://schemas.microsoft.com/office/drawing/2014/main" id="{AC90B4C8-C47D-C375-744B-21F5E07D4F96}"/>
              </a:ext>
            </a:extLst>
          </p:cNvPr>
          <p:cNvPicPr>
            <a:picLocks noChangeAspect="1"/>
          </p:cNvPicPr>
          <p:nvPr/>
        </p:nvPicPr>
        <p:blipFill>
          <a:blip r:embed="rId10"/>
          <a:stretch>
            <a:fillRect/>
          </a:stretch>
        </p:blipFill>
        <p:spPr>
          <a:xfrm>
            <a:off x="5022538" y="4803487"/>
            <a:ext cx="936000" cy="936000"/>
          </a:xfrm>
          <a:prstGeom prst="rect">
            <a:avLst/>
          </a:prstGeom>
        </p:spPr>
      </p:pic>
    </p:spTree>
    <p:extLst>
      <p:ext uri="{BB962C8B-B14F-4D97-AF65-F5344CB8AC3E}">
        <p14:creationId xmlns:p14="http://schemas.microsoft.com/office/powerpoint/2010/main" val="13723794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08DE8F8D-78D0-7564-F459-4B91756E19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1645" y="3482761"/>
            <a:ext cx="1080000" cy="1080000"/>
          </a:xfrm>
          <a:prstGeom prst="rect">
            <a:avLst/>
          </a:prstGeom>
        </p:spPr>
      </p:pic>
      <p:sp>
        <p:nvSpPr>
          <p:cNvPr id="5" name="テキスト ボックス 4">
            <a:extLst>
              <a:ext uri="{FF2B5EF4-FFF2-40B4-BE49-F238E27FC236}">
                <a16:creationId xmlns:a16="http://schemas.microsoft.com/office/drawing/2014/main" id="{C38B7B49-271A-4278-B9FB-74B4DB665AD1}"/>
              </a:ext>
            </a:extLst>
          </p:cNvPr>
          <p:cNvSpPr txBox="1"/>
          <p:nvPr/>
        </p:nvSpPr>
        <p:spPr>
          <a:xfrm>
            <a:off x="458269" y="3302362"/>
            <a:ext cx="4822387" cy="1323439"/>
          </a:xfrm>
          <a:prstGeom prst="rect">
            <a:avLst/>
          </a:prstGeom>
          <a:noFill/>
        </p:spPr>
        <p:txBody>
          <a:bodyPr wrap="square" rtlCol="0">
            <a:spAutoFit/>
          </a:bodyPr>
          <a:lstStyle/>
          <a:p>
            <a:r>
              <a:rPr lang="ja-JP" altLang="en-US" sz="1600" b="1" dirty="0">
                <a:latin typeface="Yu Gothic UI" panose="020B0500000000000000" pitchFamily="50" charset="-128"/>
                <a:ea typeface="Yu Gothic UI" panose="020B0500000000000000" pitchFamily="50" charset="-128"/>
              </a:rPr>
              <a:t>大阪府　商工労働部　成長産業振興室　</a:t>
            </a:r>
            <a:br>
              <a:rPr lang="en-US" altLang="ja-JP" sz="1600" b="1" dirty="0">
                <a:latin typeface="Yu Gothic UI" panose="020B0500000000000000" pitchFamily="50" charset="-128"/>
                <a:ea typeface="Yu Gothic UI" panose="020B0500000000000000" pitchFamily="50" charset="-128"/>
              </a:rPr>
            </a:br>
            <a:r>
              <a:rPr lang="ja-JP" altLang="en-US" sz="1600" b="1" dirty="0">
                <a:latin typeface="Yu Gothic UI" panose="020B0500000000000000" pitchFamily="50" charset="-128"/>
                <a:ea typeface="Yu Gothic UI" panose="020B0500000000000000" pitchFamily="50" charset="-128"/>
              </a:rPr>
              <a:t>　国際ビジネス・スタートアップ支援課</a:t>
            </a:r>
            <a:endParaRPr lang="en-US" altLang="ja-JP" sz="1600" b="1" dirty="0">
              <a:latin typeface="Yu Gothic UI" panose="020B0500000000000000" pitchFamily="50" charset="-128"/>
              <a:ea typeface="Yu Gothic UI" panose="020B0500000000000000" pitchFamily="50" charset="-128"/>
            </a:endParaRPr>
          </a:p>
          <a:p>
            <a:r>
              <a:rPr lang="en-US" altLang="ja-JP" sz="1600" dirty="0">
                <a:latin typeface="Yu Gothic UI" panose="020B0500000000000000" pitchFamily="50" charset="-128"/>
                <a:ea typeface="Yu Gothic UI" panose="020B0500000000000000" pitchFamily="50" charset="-128"/>
              </a:rPr>
              <a:t>TEL</a:t>
            </a:r>
            <a:r>
              <a:rPr lang="ja-JP" altLang="en-US" sz="1600" dirty="0">
                <a:latin typeface="Yu Gothic UI" panose="020B0500000000000000" pitchFamily="50" charset="-128"/>
                <a:ea typeface="Yu Gothic UI" panose="020B0500000000000000" pitchFamily="50" charset="-128"/>
              </a:rPr>
              <a:t>：</a:t>
            </a:r>
            <a:r>
              <a:rPr lang="en-US" altLang="ja-JP" sz="1600" dirty="0">
                <a:latin typeface="Yu Gothic UI" panose="020B0500000000000000" pitchFamily="50" charset="-128"/>
                <a:ea typeface="Yu Gothic UI" panose="020B0500000000000000" pitchFamily="50" charset="-128"/>
              </a:rPr>
              <a:t>06‐6210‐9013</a:t>
            </a:r>
          </a:p>
          <a:p>
            <a:r>
              <a:rPr lang="ja-JP" altLang="en-US" sz="1600" dirty="0">
                <a:latin typeface="Yu Gothic UI" panose="020B0500000000000000" pitchFamily="50" charset="-128"/>
                <a:ea typeface="Yu Gothic UI" panose="020B0500000000000000" pitchFamily="50" charset="-128"/>
              </a:rPr>
              <a:t>〒</a:t>
            </a:r>
            <a:r>
              <a:rPr lang="en-US" altLang="ja-JP" sz="1600" dirty="0">
                <a:latin typeface="Yu Gothic UI" panose="020B0500000000000000" pitchFamily="50" charset="-128"/>
                <a:ea typeface="Yu Gothic UI" panose="020B0500000000000000" pitchFamily="50" charset="-128"/>
              </a:rPr>
              <a:t>559-8555</a:t>
            </a:r>
            <a:r>
              <a:rPr lang="ja-JP" altLang="en-US" sz="1600" dirty="0">
                <a:latin typeface="Yu Gothic UI" panose="020B0500000000000000" pitchFamily="50" charset="-128"/>
                <a:ea typeface="Yu Gothic UI" panose="020B0500000000000000" pitchFamily="50" charset="-128"/>
              </a:rPr>
              <a:t>　大阪市住之江区南港北</a:t>
            </a:r>
            <a:r>
              <a:rPr lang="en-US" altLang="ja-JP" sz="1600" dirty="0">
                <a:latin typeface="Yu Gothic UI" panose="020B0500000000000000" pitchFamily="50" charset="-128"/>
                <a:ea typeface="Yu Gothic UI" panose="020B0500000000000000" pitchFamily="50" charset="-128"/>
              </a:rPr>
              <a:t>1‐14‐16</a:t>
            </a:r>
          </a:p>
          <a:p>
            <a:r>
              <a:rPr lang="ja-JP" altLang="en-US" sz="1600" dirty="0">
                <a:latin typeface="Yu Gothic UI" panose="020B0500000000000000" pitchFamily="50" charset="-128"/>
                <a:ea typeface="Yu Gothic UI" panose="020B0500000000000000" pitchFamily="50" charset="-128"/>
              </a:rPr>
              <a:t>　　　　　　　　　　大阪府咲洲庁舎</a:t>
            </a:r>
            <a:r>
              <a:rPr lang="en-US" altLang="ja-JP" sz="1600" dirty="0">
                <a:latin typeface="Yu Gothic UI" panose="020B0500000000000000" pitchFamily="50" charset="-128"/>
                <a:ea typeface="Yu Gothic UI" panose="020B0500000000000000" pitchFamily="50" charset="-128"/>
              </a:rPr>
              <a:t>25</a:t>
            </a:r>
            <a:r>
              <a:rPr lang="ja-JP" altLang="en-US" sz="1600" dirty="0">
                <a:latin typeface="Yu Gothic UI" panose="020B0500000000000000" pitchFamily="50" charset="-128"/>
                <a:ea typeface="Yu Gothic UI" panose="020B0500000000000000" pitchFamily="50" charset="-128"/>
              </a:rPr>
              <a:t>階</a:t>
            </a:r>
            <a:endParaRPr lang="en-US" altLang="ja-JP" sz="1600" dirty="0">
              <a:latin typeface="Yu Gothic UI" panose="020B0500000000000000" pitchFamily="50" charset="-128"/>
              <a:ea typeface="Yu Gothic UI" panose="020B0500000000000000" pitchFamily="50" charset="-128"/>
            </a:endParaRPr>
          </a:p>
        </p:txBody>
      </p:sp>
      <p:sp>
        <p:nvSpPr>
          <p:cNvPr id="6" name="テキスト ボックス 5">
            <a:extLst>
              <a:ext uri="{FF2B5EF4-FFF2-40B4-BE49-F238E27FC236}">
                <a16:creationId xmlns:a16="http://schemas.microsoft.com/office/drawing/2014/main" id="{C8E4D210-8EED-4BB5-815B-1B949C14BA59}"/>
              </a:ext>
            </a:extLst>
          </p:cNvPr>
          <p:cNvSpPr txBox="1"/>
          <p:nvPr/>
        </p:nvSpPr>
        <p:spPr>
          <a:xfrm>
            <a:off x="326289" y="5050570"/>
            <a:ext cx="5817406" cy="1077218"/>
          </a:xfrm>
          <a:prstGeom prst="rect">
            <a:avLst/>
          </a:prstGeom>
          <a:noFill/>
        </p:spPr>
        <p:txBody>
          <a:bodyPr wrap="square" rtlCol="0">
            <a:spAutoFit/>
          </a:bodyPr>
          <a:lstStyle/>
          <a:p>
            <a:r>
              <a:rPr lang="ja-JP" altLang="en-US" sz="1600" b="1" dirty="0">
                <a:latin typeface="Yu Gothic UI" panose="020B0500000000000000" pitchFamily="50" charset="-128"/>
                <a:ea typeface="Yu Gothic UI" panose="020B0500000000000000" pitchFamily="50" charset="-128"/>
              </a:rPr>
              <a:t>大阪市　経済戦略局　立地交流推進部　立地推進担当</a:t>
            </a:r>
            <a:endParaRPr lang="en-US" altLang="ja-JP" sz="1600" b="1" dirty="0">
              <a:latin typeface="Yu Gothic UI" panose="020B0500000000000000" pitchFamily="50" charset="-128"/>
              <a:ea typeface="Yu Gothic UI" panose="020B0500000000000000" pitchFamily="50" charset="-128"/>
            </a:endParaRPr>
          </a:p>
          <a:p>
            <a:r>
              <a:rPr lang="en-US" altLang="ja-JP" sz="1600" dirty="0">
                <a:latin typeface="Yu Gothic UI" panose="020B0500000000000000" pitchFamily="50" charset="-128"/>
                <a:ea typeface="Yu Gothic UI" panose="020B0500000000000000" pitchFamily="50" charset="-128"/>
              </a:rPr>
              <a:t>TEL</a:t>
            </a:r>
            <a:r>
              <a:rPr lang="ja-JP" altLang="en-US" sz="1600" dirty="0">
                <a:latin typeface="Yu Gothic UI" panose="020B0500000000000000" pitchFamily="50" charset="-128"/>
                <a:ea typeface="Yu Gothic UI" panose="020B0500000000000000" pitchFamily="50" charset="-128"/>
              </a:rPr>
              <a:t>：</a:t>
            </a:r>
            <a:r>
              <a:rPr lang="en-US" altLang="ja-JP" sz="1600" dirty="0">
                <a:latin typeface="Yu Gothic UI" panose="020B0500000000000000" pitchFamily="50" charset="-128"/>
                <a:ea typeface="Yu Gothic UI" panose="020B0500000000000000" pitchFamily="50" charset="-128"/>
              </a:rPr>
              <a:t>06‐6615‐6765</a:t>
            </a:r>
          </a:p>
          <a:p>
            <a:r>
              <a:rPr lang="ja-JP" altLang="en-US" sz="1600" dirty="0">
                <a:latin typeface="Yu Gothic UI" panose="020B0500000000000000" pitchFamily="50" charset="-128"/>
                <a:ea typeface="Yu Gothic UI" panose="020B0500000000000000" pitchFamily="50" charset="-128"/>
              </a:rPr>
              <a:t>〒</a:t>
            </a:r>
            <a:r>
              <a:rPr lang="en-US" altLang="ja-JP" sz="1600" dirty="0">
                <a:latin typeface="Yu Gothic UI" panose="020B0500000000000000" pitchFamily="50" charset="-128"/>
                <a:ea typeface="Yu Gothic UI" panose="020B0500000000000000" pitchFamily="50" charset="-128"/>
              </a:rPr>
              <a:t>559-0034</a:t>
            </a:r>
            <a:r>
              <a:rPr lang="ja-JP" altLang="en-US" sz="1600" dirty="0">
                <a:latin typeface="Yu Gothic UI" panose="020B0500000000000000" pitchFamily="50" charset="-128"/>
                <a:ea typeface="Yu Gothic UI" panose="020B0500000000000000" pitchFamily="50" charset="-128"/>
              </a:rPr>
              <a:t>　大阪市住之江区南港北</a:t>
            </a:r>
            <a:r>
              <a:rPr lang="en-US" altLang="ja-JP" sz="1600" dirty="0">
                <a:latin typeface="Yu Gothic UI" panose="020B0500000000000000" pitchFamily="50" charset="-128"/>
                <a:ea typeface="Yu Gothic UI" panose="020B0500000000000000" pitchFamily="50" charset="-128"/>
              </a:rPr>
              <a:t>2‐1‐10</a:t>
            </a:r>
          </a:p>
          <a:p>
            <a:r>
              <a:rPr lang="ja-JP" altLang="en-US" sz="1600" dirty="0">
                <a:latin typeface="Yu Gothic UI" panose="020B0500000000000000" pitchFamily="50" charset="-128"/>
                <a:ea typeface="Yu Gothic UI" panose="020B0500000000000000" pitchFamily="50" charset="-128"/>
              </a:rPr>
              <a:t>　　　　　　　　　　</a:t>
            </a:r>
            <a:r>
              <a:rPr lang="en-US" altLang="ja-JP" sz="1600" dirty="0">
                <a:latin typeface="Yu Gothic UI" panose="020B0500000000000000" pitchFamily="50" charset="-128"/>
                <a:ea typeface="Yu Gothic UI" panose="020B0500000000000000" pitchFamily="50" charset="-128"/>
              </a:rPr>
              <a:t>ATC</a:t>
            </a:r>
            <a:r>
              <a:rPr lang="ja-JP" altLang="en-US" sz="1600" dirty="0">
                <a:latin typeface="Yu Gothic UI" panose="020B0500000000000000" pitchFamily="50" charset="-128"/>
                <a:ea typeface="Yu Gothic UI" panose="020B0500000000000000" pitchFamily="50" charset="-128"/>
              </a:rPr>
              <a:t>ビル</a:t>
            </a:r>
            <a:r>
              <a:rPr lang="en-US" altLang="zh-TW" sz="1600" dirty="0">
                <a:latin typeface="Yu Gothic UI" panose="020B0500000000000000" pitchFamily="50" charset="-128"/>
                <a:ea typeface="Yu Gothic UI" panose="020B0500000000000000" pitchFamily="50" charset="-128"/>
              </a:rPr>
              <a:t>O’s</a:t>
            </a:r>
            <a:r>
              <a:rPr lang="zh-TW" altLang="en-US" sz="1600" dirty="0">
                <a:latin typeface="Yu Gothic UI" panose="020B0500000000000000" pitchFamily="50" charset="-128"/>
                <a:ea typeface="Yu Gothic UI" panose="020B0500000000000000" pitchFamily="50" charset="-128"/>
              </a:rPr>
              <a:t>棟南館４階</a:t>
            </a:r>
            <a:endParaRPr lang="en-US" altLang="ja-JP" sz="1600" dirty="0">
              <a:latin typeface="Yu Gothic UI" panose="020B0500000000000000" pitchFamily="50" charset="-128"/>
              <a:ea typeface="Yu Gothic UI" panose="020B0500000000000000" pitchFamily="50" charset="-128"/>
            </a:endParaRPr>
          </a:p>
        </p:txBody>
      </p:sp>
      <p:sp>
        <p:nvSpPr>
          <p:cNvPr id="7" name="正方形/長方形 6">
            <a:extLst>
              <a:ext uri="{FF2B5EF4-FFF2-40B4-BE49-F238E27FC236}">
                <a16:creationId xmlns:a16="http://schemas.microsoft.com/office/drawing/2014/main" id="{CAF8F164-3C2B-47D2-BC8F-E6EB1DB8F544}"/>
              </a:ext>
            </a:extLst>
          </p:cNvPr>
          <p:cNvSpPr/>
          <p:nvPr/>
        </p:nvSpPr>
        <p:spPr>
          <a:xfrm>
            <a:off x="326289" y="2605385"/>
            <a:ext cx="11660923" cy="3931057"/>
          </a:xfrm>
          <a:prstGeom prst="rect">
            <a:avLst/>
          </a:prstGeom>
          <a:noFill/>
          <a:ln>
            <a:solidFill>
              <a:schemeClr val="tx1"/>
            </a:solidFill>
            <a:prstDash val="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a:solidFill>
                <a:schemeClr val="tx1"/>
              </a:solidFill>
              <a:highlight>
                <a:srgbClr val="FFFF00"/>
              </a:highlight>
              <a:latin typeface="Yu Gothic UI" panose="020B0500000000000000" pitchFamily="50" charset="-128"/>
              <a:ea typeface="Yu Gothic UI" panose="020B0500000000000000" pitchFamily="50" charset="-128"/>
            </a:endParaRPr>
          </a:p>
        </p:txBody>
      </p:sp>
      <p:sp>
        <p:nvSpPr>
          <p:cNvPr id="8" name="テキスト ボックス 7">
            <a:extLst>
              <a:ext uri="{FF2B5EF4-FFF2-40B4-BE49-F238E27FC236}">
                <a16:creationId xmlns:a16="http://schemas.microsoft.com/office/drawing/2014/main" id="{ECC0E834-FF70-4725-80E4-ABC8F1F56BA2}"/>
              </a:ext>
            </a:extLst>
          </p:cNvPr>
          <p:cNvSpPr txBox="1"/>
          <p:nvPr/>
        </p:nvSpPr>
        <p:spPr>
          <a:xfrm>
            <a:off x="684822" y="2693708"/>
            <a:ext cx="2325857" cy="307777"/>
          </a:xfrm>
          <a:prstGeom prst="rect">
            <a:avLst/>
          </a:prstGeom>
          <a:noFill/>
          <a:ln w="25400">
            <a:solidFill>
              <a:schemeClr val="accent1"/>
            </a:solidFill>
          </a:ln>
        </p:spPr>
        <p:txBody>
          <a:bodyPr wrap="square" rtlCol="0">
            <a:spAutoFit/>
          </a:bodyPr>
          <a:lstStyle/>
          <a:p>
            <a:pPr algn="ctr"/>
            <a:endParaRPr lang="ja-JP" altLang="en-US" sz="1400">
              <a:latin typeface="Yu Gothic UI" panose="020B0500000000000000" pitchFamily="50" charset="-128"/>
              <a:ea typeface="Yu Gothic UI" panose="020B0500000000000000" pitchFamily="50" charset="-128"/>
            </a:endParaRPr>
          </a:p>
        </p:txBody>
      </p:sp>
      <p:sp>
        <p:nvSpPr>
          <p:cNvPr id="9" name="テキスト ボックス 8">
            <a:extLst>
              <a:ext uri="{FF2B5EF4-FFF2-40B4-BE49-F238E27FC236}">
                <a16:creationId xmlns:a16="http://schemas.microsoft.com/office/drawing/2014/main" id="{AA0FCA49-A6ED-4706-BD72-6AD6D0328ABB}"/>
              </a:ext>
            </a:extLst>
          </p:cNvPr>
          <p:cNvSpPr txBox="1"/>
          <p:nvPr/>
        </p:nvSpPr>
        <p:spPr>
          <a:xfrm>
            <a:off x="6527848" y="3301564"/>
            <a:ext cx="4155445" cy="1077218"/>
          </a:xfrm>
          <a:prstGeom prst="rect">
            <a:avLst/>
          </a:prstGeom>
          <a:noFill/>
        </p:spPr>
        <p:txBody>
          <a:bodyPr wrap="square" rtlCol="0">
            <a:spAutoFit/>
          </a:bodyPr>
          <a:lstStyle/>
          <a:p>
            <a:r>
              <a:rPr lang="ja-JP" altLang="en-US" sz="1600" b="1" dirty="0">
                <a:latin typeface="Yu Gothic UI" panose="020B0500000000000000" pitchFamily="50" charset="-128"/>
                <a:ea typeface="Yu Gothic UI" panose="020B0500000000000000" pitchFamily="50" charset="-128"/>
              </a:rPr>
              <a:t>大阪外国企業誘致センター（</a:t>
            </a:r>
            <a:r>
              <a:rPr lang="en-US" altLang="ja-JP" sz="1600" b="1" dirty="0">
                <a:latin typeface="Yu Gothic UI" panose="020B0500000000000000" pitchFamily="50" charset="-128"/>
                <a:ea typeface="Yu Gothic UI" panose="020B0500000000000000" pitchFamily="50" charset="-128"/>
              </a:rPr>
              <a:t>O-BIC</a:t>
            </a:r>
            <a:r>
              <a:rPr lang="ja-JP" altLang="en-US" sz="1600" b="1" dirty="0">
                <a:latin typeface="Yu Gothic UI" panose="020B0500000000000000" pitchFamily="50" charset="-128"/>
                <a:ea typeface="Yu Gothic UI" panose="020B0500000000000000" pitchFamily="50" charset="-128"/>
              </a:rPr>
              <a:t>）</a:t>
            </a:r>
            <a:endParaRPr lang="en-US" altLang="ja-JP" sz="1600" b="1" dirty="0">
              <a:latin typeface="Yu Gothic UI" panose="020B0500000000000000" pitchFamily="50" charset="-128"/>
              <a:ea typeface="Yu Gothic UI" panose="020B0500000000000000" pitchFamily="50" charset="-128"/>
            </a:endParaRPr>
          </a:p>
          <a:p>
            <a:r>
              <a:rPr lang="en-US" altLang="ja-JP" sz="1600" dirty="0">
                <a:latin typeface="Yu Gothic UI" panose="020B0500000000000000" pitchFamily="50" charset="-128"/>
                <a:ea typeface="Yu Gothic UI" panose="020B0500000000000000" pitchFamily="50" charset="-128"/>
              </a:rPr>
              <a:t>TEL</a:t>
            </a:r>
            <a:r>
              <a:rPr lang="ja-JP" altLang="en-US" sz="1600" dirty="0">
                <a:latin typeface="Yu Gothic UI" panose="020B0500000000000000" pitchFamily="50" charset="-128"/>
                <a:ea typeface="Yu Gothic UI" panose="020B0500000000000000" pitchFamily="50" charset="-128"/>
              </a:rPr>
              <a:t>：</a:t>
            </a:r>
            <a:r>
              <a:rPr lang="en-US" altLang="ja-JP" sz="1600" dirty="0">
                <a:latin typeface="Yu Gothic UI" panose="020B0500000000000000" pitchFamily="50" charset="-128"/>
                <a:ea typeface="Yu Gothic UI" panose="020B0500000000000000" pitchFamily="50" charset="-128"/>
              </a:rPr>
              <a:t>06-6944-6298</a:t>
            </a:r>
          </a:p>
          <a:p>
            <a:r>
              <a:rPr lang="zh-CN" altLang="en-US" sz="1600" dirty="0">
                <a:latin typeface="Yu Gothic UI" panose="020B0500000000000000" pitchFamily="50" charset="-128"/>
                <a:ea typeface="Yu Gothic UI" panose="020B0500000000000000" pitchFamily="50" charset="-128"/>
              </a:rPr>
              <a:t>〒</a:t>
            </a:r>
            <a:r>
              <a:rPr lang="en-US" altLang="zh-CN" sz="1600" dirty="0">
                <a:latin typeface="Yu Gothic UI" panose="020B0500000000000000" pitchFamily="50" charset="-128"/>
                <a:ea typeface="Yu Gothic UI" panose="020B0500000000000000" pitchFamily="50" charset="-128"/>
              </a:rPr>
              <a:t>540-0029</a:t>
            </a:r>
            <a:r>
              <a:rPr lang="zh-CN" altLang="en-US" sz="1600" dirty="0">
                <a:latin typeface="Yu Gothic UI" panose="020B0500000000000000" pitchFamily="50" charset="-128"/>
                <a:ea typeface="Yu Gothic UI" panose="020B0500000000000000" pitchFamily="50" charset="-128"/>
              </a:rPr>
              <a:t>　大阪市中央区本町橋</a:t>
            </a:r>
            <a:r>
              <a:rPr lang="en-US" altLang="zh-CN" sz="1600" dirty="0">
                <a:latin typeface="Yu Gothic UI" panose="020B0500000000000000" pitchFamily="50" charset="-128"/>
                <a:ea typeface="Yu Gothic UI" panose="020B0500000000000000" pitchFamily="50" charset="-128"/>
              </a:rPr>
              <a:t>2-8</a:t>
            </a:r>
          </a:p>
          <a:p>
            <a:r>
              <a:rPr lang="ja-JP" altLang="en-US" sz="1600" dirty="0">
                <a:latin typeface="Yu Gothic UI" panose="020B0500000000000000" pitchFamily="50" charset="-128"/>
                <a:ea typeface="Yu Gothic UI" panose="020B0500000000000000" pitchFamily="50" charset="-128"/>
              </a:rPr>
              <a:t>　　　　　　 </a:t>
            </a:r>
            <a:r>
              <a:rPr lang="zh-CN" altLang="en-US" sz="1600" dirty="0">
                <a:latin typeface="Yu Gothic UI" panose="020B0500000000000000" pitchFamily="50" charset="-128"/>
                <a:ea typeface="Yu Gothic UI" panose="020B0500000000000000" pitchFamily="50" charset="-128"/>
              </a:rPr>
              <a:t>大阪商工会議所 国際部内</a:t>
            </a:r>
            <a:endParaRPr lang="en-US" altLang="ja-JP" sz="1600" dirty="0">
              <a:latin typeface="Yu Gothic UI" panose="020B0500000000000000" pitchFamily="50" charset="-128"/>
              <a:ea typeface="Yu Gothic UI" panose="020B0500000000000000" pitchFamily="50" charset="-128"/>
            </a:endParaRPr>
          </a:p>
        </p:txBody>
      </p:sp>
      <p:sp>
        <p:nvSpPr>
          <p:cNvPr id="10" name="テキスト ボックス 9">
            <a:extLst>
              <a:ext uri="{FF2B5EF4-FFF2-40B4-BE49-F238E27FC236}">
                <a16:creationId xmlns:a16="http://schemas.microsoft.com/office/drawing/2014/main" id="{660C01E7-FFBF-4630-989E-ED2DEED5BC89}"/>
              </a:ext>
            </a:extLst>
          </p:cNvPr>
          <p:cNvSpPr txBox="1"/>
          <p:nvPr/>
        </p:nvSpPr>
        <p:spPr>
          <a:xfrm>
            <a:off x="6527848" y="5051436"/>
            <a:ext cx="4843012" cy="1077218"/>
          </a:xfrm>
          <a:prstGeom prst="rect">
            <a:avLst/>
          </a:prstGeom>
          <a:noFill/>
        </p:spPr>
        <p:txBody>
          <a:bodyPr wrap="square" rtlCol="0">
            <a:spAutoFit/>
          </a:bodyPr>
          <a:lstStyle/>
          <a:p>
            <a:r>
              <a:rPr lang="ja-JP" altLang="en-US" sz="1600" b="1" dirty="0">
                <a:latin typeface="Yu Gothic UI" panose="020B0500000000000000" pitchFamily="50" charset="-128"/>
                <a:ea typeface="Yu Gothic UI" panose="020B0500000000000000" pitchFamily="50" charset="-128"/>
              </a:rPr>
              <a:t>大阪国際経済振興センター　国際部（</a:t>
            </a:r>
            <a:r>
              <a:rPr lang="en-US" altLang="ja-JP" sz="1600" b="1" dirty="0">
                <a:latin typeface="Yu Gothic UI" panose="020B0500000000000000" pitchFamily="50" charset="-128"/>
                <a:ea typeface="Yu Gothic UI" panose="020B0500000000000000" pitchFamily="50" charset="-128"/>
              </a:rPr>
              <a:t>IBPC</a:t>
            </a:r>
            <a:r>
              <a:rPr lang="ja-JP" altLang="en-US" sz="1600" b="1" dirty="0">
                <a:latin typeface="Yu Gothic UI" panose="020B0500000000000000" pitchFamily="50" charset="-128"/>
                <a:ea typeface="Yu Gothic UI" panose="020B0500000000000000" pitchFamily="50" charset="-128"/>
              </a:rPr>
              <a:t>大阪）</a:t>
            </a:r>
            <a:r>
              <a:rPr lang="en-US" altLang="ja-JP" sz="1600" dirty="0">
                <a:latin typeface="Yu Gothic UI" panose="020B0500000000000000" pitchFamily="50" charset="-128"/>
                <a:ea typeface="Yu Gothic UI" panose="020B0500000000000000" pitchFamily="50" charset="-128"/>
              </a:rPr>
              <a:t>TEL</a:t>
            </a:r>
            <a:r>
              <a:rPr lang="ja-JP" altLang="en-US" sz="1600" dirty="0">
                <a:latin typeface="Yu Gothic UI" panose="020B0500000000000000" pitchFamily="50" charset="-128"/>
                <a:ea typeface="Yu Gothic UI" panose="020B0500000000000000" pitchFamily="50" charset="-128"/>
              </a:rPr>
              <a:t>：</a:t>
            </a:r>
            <a:r>
              <a:rPr lang="en-US" altLang="ja-JP" sz="1600" dirty="0">
                <a:latin typeface="Yu Gothic UI" panose="020B0500000000000000" pitchFamily="50" charset="-128"/>
                <a:ea typeface="Yu Gothic UI" panose="020B0500000000000000" pitchFamily="50" charset="-128"/>
              </a:rPr>
              <a:t>06-6615-7130</a:t>
            </a:r>
            <a:r>
              <a:rPr lang="ja-JP" altLang="en-US" sz="1600" dirty="0">
                <a:latin typeface="Yu Gothic UI" panose="020B0500000000000000" pitchFamily="50" charset="-128"/>
                <a:ea typeface="Yu Gothic UI" panose="020B0500000000000000" pitchFamily="50" charset="-128"/>
              </a:rPr>
              <a:t>　</a:t>
            </a:r>
            <a:endParaRPr lang="en-US" altLang="ja-JP" sz="1600" dirty="0">
              <a:latin typeface="Yu Gothic UI" panose="020B0500000000000000" pitchFamily="50" charset="-128"/>
              <a:ea typeface="Yu Gothic UI" panose="020B0500000000000000" pitchFamily="50" charset="-128"/>
            </a:endParaRPr>
          </a:p>
          <a:p>
            <a:r>
              <a:rPr lang="ja-JP" altLang="en-US" sz="1600" dirty="0">
                <a:latin typeface="Yu Gothic UI" panose="020B0500000000000000" pitchFamily="50" charset="-128"/>
                <a:ea typeface="Yu Gothic UI" panose="020B0500000000000000" pitchFamily="50" charset="-128"/>
              </a:rPr>
              <a:t>〒</a:t>
            </a:r>
            <a:r>
              <a:rPr lang="en-US" altLang="ja-JP" sz="1600" dirty="0">
                <a:latin typeface="Yu Gothic UI" panose="020B0500000000000000" pitchFamily="50" charset="-128"/>
                <a:ea typeface="Yu Gothic UI" panose="020B0500000000000000" pitchFamily="50" charset="-128"/>
              </a:rPr>
              <a:t>559-0034 </a:t>
            </a:r>
            <a:r>
              <a:rPr lang="ja-JP" altLang="en-US" sz="1600" dirty="0">
                <a:latin typeface="Yu Gothic UI" panose="020B0500000000000000" pitchFamily="50" charset="-128"/>
                <a:ea typeface="Yu Gothic UI" panose="020B0500000000000000" pitchFamily="50" charset="-128"/>
              </a:rPr>
              <a:t>大阪市住之江区南港北</a:t>
            </a:r>
          </a:p>
          <a:p>
            <a:r>
              <a:rPr lang="en-US" altLang="ja-JP" sz="1600" dirty="0">
                <a:latin typeface="Yu Gothic UI" panose="020B0500000000000000" pitchFamily="50" charset="-128"/>
                <a:ea typeface="Yu Gothic UI" panose="020B0500000000000000" pitchFamily="50" charset="-128"/>
              </a:rPr>
              <a:t>                  1-5-102 </a:t>
            </a:r>
            <a:r>
              <a:rPr lang="ja-JP" altLang="en-US" sz="1600" dirty="0">
                <a:latin typeface="Yu Gothic UI" panose="020B0500000000000000" pitchFamily="50" charset="-128"/>
                <a:ea typeface="Yu Gothic UI" panose="020B0500000000000000" pitchFamily="50" charset="-128"/>
              </a:rPr>
              <a:t>インテックス大阪</a:t>
            </a:r>
            <a:r>
              <a:rPr lang="en-US" altLang="ja-JP" sz="1600" dirty="0">
                <a:latin typeface="Yu Gothic UI" panose="020B0500000000000000" pitchFamily="50" charset="-128"/>
                <a:ea typeface="Yu Gothic UI" panose="020B0500000000000000" pitchFamily="50" charset="-128"/>
              </a:rPr>
              <a:t>2F</a:t>
            </a:r>
          </a:p>
        </p:txBody>
      </p:sp>
      <p:sp>
        <p:nvSpPr>
          <p:cNvPr id="11" name="テキスト ボックス 10">
            <a:extLst>
              <a:ext uri="{FF2B5EF4-FFF2-40B4-BE49-F238E27FC236}">
                <a16:creationId xmlns:a16="http://schemas.microsoft.com/office/drawing/2014/main" id="{881D2934-BDEB-4EB3-AE6F-FE1C35899368}"/>
              </a:ext>
            </a:extLst>
          </p:cNvPr>
          <p:cNvSpPr txBox="1"/>
          <p:nvPr/>
        </p:nvSpPr>
        <p:spPr>
          <a:xfrm>
            <a:off x="684822" y="2673813"/>
            <a:ext cx="2522348" cy="338554"/>
          </a:xfrm>
          <a:prstGeom prst="rect">
            <a:avLst/>
          </a:prstGeom>
          <a:noFill/>
        </p:spPr>
        <p:txBody>
          <a:bodyPr wrap="square" rtlCol="0">
            <a:spAutoFit/>
          </a:bodyPr>
          <a:lstStyle/>
          <a:p>
            <a:r>
              <a:rPr lang="ja-JP" altLang="en-US" sz="1600" b="1">
                <a:latin typeface="Yu Gothic UI" panose="020B0500000000000000" pitchFamily="50" charset="-128"/>
                <a:ea typeface="Yu Gothic UI" panose="020B0500000000000000" pitchFamily="50" charset="-128"/>
              </a:rPr>
              <a:t>企業立地に関するご相談</a:t>
            </a:r>
            <a:endParaRPr lang="en-US" altLang="ja-JP" sz="1600">
              <a:latin typeface="Yu Gothic UI" panose="020B0500000000000000" pitchFamily="50" charset="-128"/>
              <a:ea typeface="Yu Gothic UI" panose="020B0500000000000000" pitchFamily="50" charset="-128"/>
            </a:endParaRPr>
          </a:p>
        </p:txBody>
      </p:sp>
      <p:pic>
        <p:nvPicPr>
          <p:cNvPr id="12" name="図 11" descr="QR コード  自動的に生成された説明">
            <a:extLst>
              <a:ext uri="{FF2B5EF4-FFF2-40B4-BE49-F238E27FC236}">
                <a16:creationId xmlns:a16="http://schemas.microsoft.com/office/drawing/2014/main" id="{E29550EC-D66D-4CAB-84DD-7D19230463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4643" y="846255"/>
            <a:ext cx="1759130" cy="1759130"/>
          </a:xfrm>
          <a:prstGeom prst="rect">
            <a:avLst/>
          </a:prstGeom>
        </p:spPr>
      </p:pic>
      <p:pic>
        <p:nvPicPr>
          <p:cNvPr id="14" name="図 13" descr="QR コード  自動的に生成された説明">
            <a:extLst>
              <a:ext uri="{FF2B5EF4-FFF2-40B4-BE49-F238E27FC236}">
                <a16:creationId xmlns:a16="http://schemas.microsoft.com/office/drawing/2014/main" id="{0792DF7B-66D1-4687-B71B-687F565AA6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85711" y="3482761"/>
            <a:ext cx="1080000" cy="1080000"/>
          </a:xfrm>
          <a:prstGeom prst="rect">
            <a:avLst/>
          </a:prstGeom>
        </p:spPr>
      </p:pic>
      <p:pic>
        <p:nvPicPr>
          <p:cNvPr id="15" name="図 14" descr="QR コード  自動的に生成された説明">
            <a:extLst>
              <a:ext uri="{FF2B5EF4-FFF2-40B4-BE49-F238E27FC236}">
                <a16:creationId xmlns:a16="http://schemas.microsoft.com/office/drawing/2014/main" id="{32778AF2-7375-4541-87A9-F60B38EB6E5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85711" y="5041560"/>
            <a:ext cx="1080000" cy="1080000"/>
          </a:xfrm>
          <a:prstGeom prst="rect">
            <a:avLst/>
          </a:prstGeom>
        </p:spPr>
      </p:pic>
      <p:sp>
        <p:nvSpPr>
          <p:cNvPr id="19" name="テキスト ボックス 18">
            <a:extLst>
              <a:ext uri="{FF2B5EF4-FFF2-40B4-BE49-F238E27FC236}">
                <a16:creationId xmlns:a16="http://schemas.microsoft.com/office/drawing/2014/main" id="{F72278EE-F98A-473B-8513-C8B7A2A367D5}"/>
              </a:ext>
            </a:extLst>
          </p:cNvPr>
          <p:cNvSpPr txBox="1"/>
          <p:nvPr/>
        </p:nvSpPr>
        <p:spPr>
          <a:xfrm>
            <a:off x="868338" y="799277"/>
            <a:ext cx="11323662" cy="1569660"/>
          </a:xfrm>
          <a:prstGeom prst="rect">
            <a:avLst/>
          </a:prstGeom>
          <a:noFill/>
        </p:spPr>
        <p:txBody>
          <a:bodyPr wrap="square" rtlCol="0">
            <a:spAutoFit/>
          </a:bodyPr>
          <a:lstStyle/>
          <a:p>
            <a:endParaRPr lang="en-US" altLang="ja-JP" sz="2400" b="1">
              <a:latin typeface="Yu Gothic UI" panose="020B0500000000000000" pitchFamily="50" charset="-128"/>
              <a:ea typeface="Yu Gothic UI" panose="020B0500000000000000" pitchFamily="50" charset="-128"/>
            </a:endParaRPr>
          </a:p>
          <a:p>
            <a:r>
              <a:rPr lang="ja-JP" altLang="en-US" sz="2400" b="1">
                <a:latin typeface="Yu Gothic UI" panose="020B0500000000000000" pitchFamily="50" charset="-128"/>
                <a:ea typeface="Yu Gothic UI" panose="020B0500000000000000" pitchFamily="50" charset="-128"/>
              </a:rPr>
              <a:t>大阪府・大阪市　副首都推進局　副首都推進担当</a:t>
            </a:r>
            <a:endParaRPr lang="en-US" altLang="ja-JP" sz="2400" b="1">
              <a:latin typeface="Yu Gothic UI" panose="020B0500000000000000" pitchFamily="50" charset="-128"/>
              <a:ea typeface="Yu Gothic UI" panose="020B0500000000000000" pitchFamily="50" charset="-128"/>
            </a:endParaRPr>
          </a:p>
          <a:p>
            <a:r>
              <a:rPr lang="en-US" altLang="ja-JP" sz="2400">
                <a:latin typeface="Yu Gothic UI" panose="020B0500000000000000" pitchFamily="50" charset="-128"/>
                <a:ea typeface="Yu Gothic UI" panose="020B0500000000000000" pitchFamily="50" charset="-128"/>
              </a:rPr>
              <a:t>TEL</a:t>
            </a:r>
            <a:r>
              <a:rPr lang="ja-JP" altLang="en-US" sz="2400">
                <a:latin typeface="Yu Gothic UI" panose="020B0500000000000000" pitchFamily="50" charset="-128"/>
                <a:ea typeface="Yu Gothic UI" panose="020B0500000000000000" pitchFamily="50" charset="-128"/>
              </a:rPr>
              <a:t>：</a:t>
            </a:r>
            <a:r>
              <a:rPr lang="en-US" altLang="ja-JP" sz="2400">
                <a:latin typeface="Yu Gothic UI" panose="020B0500000000000000" pitchFamily="50" charset="-128"/>
                <a:ea typeface="Yu Gothic UI" panose="020B0500000000000000" pitchFamily="50" charset="-128"/>
              </a:rPr>
              <a:t>06‐6208‐8862</a:t>
            </a:r>
          </a:p>
          <a:p>
            <a:r>
              <a:rPr lang="ja-JP" altLang="en-US" sz="2400">
                <a:latin typeface="Yu Gothic UI" panose="020B0500000000000000" pitchFamily="50" charset="-128"/>
                <a:ea typeface="Yu Gothic UI" panose="020B0500000000000000" pitchFamily="50" charset="-128"/>
              </a:rPr>
              <a:t>〒</a:t>
            </a:r>
            <a:r>
              <a:rPr lang="en-US" altLang="ja-JP" sz="2400">
                <a:latin typeface="Yu Gothic UI" panose="020B0500000000000000" pitchFamily="50" charset="-128"/>
                <a:ea typeface="Yu Gothic UI" panose="020B0500000000000000" pitchFamily="50" charset="-128"/>
              </a:rPr>
              <a:t>530-8201</a:t>
            </a:r>
            <a:r>
              <a:rPr lang="ja-JP" altLang="en-US" sz="2400">
                <a:latin typeface="Yu Gothic UI" panose="020B0500000000000000" pitchFamily="50" charset="-128"/>
                <a:ea typeface="Yu Gothic UI" panose="020B0500000000000000" pitchFamily="50" charset="-128"/>
              </a:rPr>
              <a:t>　大阪市北区中之島</a:t>
            </a:r>
            <a:r>
              <a:rPr lang="en-US" altLang="ja-JP" sz="2400">
                <a:latin typeface="Yu Gothic UI" panose="020B0500000000000000" pitchFamily="50" charset="-128"/>
                <a:ea typeface="Yu Gothic UI" panose="020B0500000000000000" pitchFamily="50" charset="-128"/>
              </a:rPr>
              <a:t>1‐3‐20</a:t>
            </a:r>
          </a:p>
        </p:txBody>
      </p:sp>
      <p:sp>
        <p:nvSpPr>
          <p:cNvPr id="3" name="四角形: 角を丸くする 2">
            <a:extLst>
              <a:ext uri="{FF2B5EF4-FFF2-40B4-BE49-F238E27FC236}">
                <a16:creationId xmlns:a16="http://schemas.microsoft.com/office/drawing/2014/main" id="{AA7C8479-6022-6575-8F76-FC554C989B50}"/>
              </a:ext>
            </a:extLst>
          </p:cNvPr>
          <p:cNvSpPr/>
          <p:nvPr/>
        </p:nvSpPr>
        <p:spPr>
          <a:xfrm>
            <a:off x="72084" y="170160"/>
            <a:ext cx="12036425" cy="626680"/>
          </a:xfrm>
          <a:prstGeom prst="roundRect">
            <a:avLst>
              <a:gd name="adj" fmla="val 30261"/>
            </a:avLst>
          </a:prstGeom>
          <a:solidFill>
            <a:srgbClr val="FFCCCC"/>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2800" b="1">
                <a:solidFill>
                  <a:schemeClr val="tx1"/>
                </a:solidFill>
                <a:latin typeface="Meiryo UI" panose="020B0604030504040204" pitchFamily="50" charset="-128"/>
                <a:ea typeface="Meiryo UI" panose="020B0604030504040204" pitchFamily="50" charset="-128"/>
              </a:rPr>
              <a:t>◆大阪でのバックアップ拠点に関する相談窓口</a:t>
            </a:r>
            <a:endParaRPr lang="ja-JP" altLang="en-US" sz="2800" b="1">
              <a:solidFill>
                <a:schemeClr val="tx1"/>
              </a:solidFill>
              <a:latin typeface="Yu Gothic UI" panose="020B0500000000000000" pitchFamily="50" charset="-128"/>
              <a:ea typeface="Yu Gothic UI" panose="020B0500000000000000" pitchFamily="50" charset="-128"/>
            </a:endParaRPr>
          </a:p>
        </p:txBody>
      </p:sp>
      <p:sp>
        <p:nvSpPr>
          <p:cNvPr id="4" name="スライド番号プレースホルダー 3">
            <a:extLst>
              <a:ext uri="{FF2B5EF4-FFF2-40B4-BE49-F238E27FC236}">
                <a16:creationId xmlns:a16="http://schemas.microsoft.com/office/drawing/2014/main" id="{0D8E5517-B649-907B-CB22-43EA4FE9EB80}"/>
              </a:ext>
            </a:extLst>
          </p:cNvPr>
          <p:cNvSpPr>
            <a:spLocks noGrp="1"/>
          </p:cNvSpPr>
          <p:nvPr>
            <p:ph type="sldNum" sz="quarter" idx="12"/>
          </p:nvPr>
        </p:nvSpPr>
        <p:spPr>
          <a:xfrm>
            <a:off x="8582511" y="6531026"/>
            <a:ext cx="2743200" cy="365125"/>
          </a:xfrm>
        </p:spPr>
        <p:txBody>
          <a:bodyPr/>
          <a:lstStyle/>
          <a:p>
            <a:fld id="{CB91B6DC-CD65-41D7-A17C-25774E29F8F8}" type="slidenum">
              <a:rPr lang="ja-JP" altLang="en-US" smtClean="0">
                <a:solidFill>
                  <a:schemeClr val="tx1"/>
                </a:solidFill>
                <a:latin typeface="+mn-ea"/>
                <a:ea typeface="+mn-ea"/>
              </a:rPr>
              <a:pPr/>
              <a:t>38</a:t>
            </a:fld>
            <a:endParaRPr lang="ja-JP" altLang="en-US">
              <a:solidFill>
                <a:schemeClr val="tx1"/>
              </a:solidFill>
              <a:latin typeface="+mn-ea"/>
              <a:ea typeface="+mn-ea"/>
            </a:endParaRPr>
          </a:p>
        </p:txBody>
      </p:sp>
      <p:pic>
        <p:nvPicPr>
          <p:cNvPr id="2" name="図 1">
            <a:extLst>
              <a:ext uri="{FF2B5EF4-FFF2-40B4-BE49-F238E27FC236}">
                <a16:creationId xmlns:a16="http://schemas.microsoft.com/office/drawing/2014/main" id="{DE40F2B5-5AE5-0E7D-1AD4-8E000728A8B3}"/>
              </a:ext>
            </a:extLst>
          </p:cNvPr>
          <p:cNvPicPr>
            <a:picLocks noChangeAspect="1"/>
          </p:cNvPicPr>
          <p:nvPr/>
        </p:nvPicPr>
        <p:blipFill>
          <a:blip r:embed="rId7"/>
          <a:stretch>
            <a:fillRect/>
          </a:stretch>
        </p:blipFill>
        <p:spPr>
          <a:xfrm>
            <a:off x="5280656" y="5041560"/>
            <a:ext cx="1095238" cy="1095238"/>
          </a:xfrm>
          <a:prstGeom prst="rect">
            <a:avLst/>
          </a:prstGeom>
        </p:spPr>
      </p:pic>
    </p:spTree>
    <p:extLst>
      <p:ext uri="{BB962C8B-B14F-4D97-AF65-F5344CB8AC3E}">
        <p14:creationId xmlns:p14="http://schemas.microsoft.com/office/powerpoint/2010/main" val="25350211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99CCBDAB-FBAB-4872-93B3-5AD17723C57B}"/>
              </a:ext>
            </a:extLst>
          </p:cNvPr>
          <p:cNvSpPr/>
          <p:nvPr/>
        </p:nvSpPr>
        <p:spPr>
          <a:xfrm>
            <a:off x="0" y="5144610"/>
            <a:ext cx="12192000" cy="1713390"/>
          </a:xfrm>
          <a:prstGeom prst="rect">
            <a:avLst/>
          </a:prstGeom>
          <a:solidFill>
            <a:schemeClr val="accent4">
              <a:lumMod val="60000"/>
              <a:lumOff val="40000"/>
            </a:schemeClr>
          </a:solidFill>
          <a:ln w="38100">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6" name="テキスト ボックス 5"/>
          <p:cNvSpPr txBox="1"/>
          <p:nvPr/>
        </p:nvSpPr>
        <p:spPr>
          <a:xfrm>
            <a:off x="-345912" y="2791819"/>
            <a:ext cx="9578545" cy="1164614"/>
          </a:xfrm>
          <a:prstGeom prst="rect">
            <a:avLst/>
          </a:prstGeom>
          <a:noFill/>
        </p:spPr>
        <p:txBody>
          <a:bodyPr wrap="square" rtlCol="0">
            <a:spAutoFit/>
          </a:bodyPr>
          <a:lstStyle/>
          <a:p>
            <a:pPr marL="1343025" indent="-1343025" algn="ctr">
              <a:lnSpc>
                <a:spcPct val="150000"/>
              </a:lnSpc>
            </a:pPr>
            <a:r>
              <a:rPr lang="ja-JP" altLang="en-US" sz="5400" b="1" dirty="0">
                <a:ln w="25400">
                  <a:noFill/>
                </a:ln>
                <a:latin typeface="Meiryo UI" panose="020B0604030504040204" pitchFamily="50" charset="-128"/>
                <a:ea typeface="Meiryo UI" panose="020B0604030504040204" pitchFamily="50" charset="-128"/>
              </a:rPr>
              <a:t>ご視聴ありがとうございました</a:t>
            </a:r>
            <a:endParaRPr lang="en-US" altLang="ja-JP" sz="5400" b="1" dirty="0">
              <a:ln w="25400">
                <a:noFill/>
              </a:ln>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81F2573D-692F-4E62-AAF1-2C7A12B3CFDD}"/>
              </a:ext>
            </a:extLst>
          </p:cNvPr>
          <p:cNvSpPr/>
          <p:nvPr/>
        </p:nvSpPr>
        <p:spPr>
          <a:xfrm>
            <a:off x="0" y="0"/>
            <a:ext cx="12192000" cy="1713390"/>
          </a:xfrm>
          <a:prstGeom prst="rect">
            <a:avLst/>
          </a:prstGeom>
          <a:solidFill>
            <a:schemeClr val="accent4">
              <a:lumMod val="60000"/>
              <a:lumOff val="40000"/>
            </a:schemeClr>
          </a:solidFill>
          <a:ln w="38100">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3200" dirty="0">
              <a:solidFill>
                <a:schemeClr val="tx1"/>
              </a:solidFill>
              <a:highlight>
                <a:srgbClr val="FFFF00"/>
              </a:highlight>
            </a:endParaRPr>
          </a:p>
        </p:txBody>
      </p:sp>
      <p:sp>
        <p:nvSpPr>
          <p:cNvPr id="2" name="スライド番号プレースホルダー 1">
            <a:extLst>
              <a:ext uri="{FF2B5EF4-FFF2-40B4-BE49-F238E27FC236}">
                <a16:creationId xmlns:a16="http://schemas.microsoft.com/office/drawing/2014/main" id="{36214527-4809-7943-D66F-A3F252646DFF}"/>
              </a:ext>
            </a:extLst>
          </p:cNvPr>
          <p:cNvSpPr>
            <a:spLocks noGrp="1"/>
          </p:cNvSpPr>
          <p:nvPr>
            <p:ph type="sldNum" sz="quarter" idx="12"/>
          </p:nvPr>
        </p:nvSpPr>
        <p:spPr/>
        <p:txBody>
          <a:bodyPr/>
          <a:lstStyle/>
          <a:p>
            <a:fld id="{217A4DA2-9656-43BE-A27E-82B5D27A5B4E}" type="slidenum">
              <a:rPr kumimoji="1" lang="ja-JP" altLang="en-US" sz="1800" b="1" smtClean="0">
                <a:solidFill>
                  <a:schemeClr val="tx1"/>
                </a:solidFill>
              </a:rPr>
              <a:t>39</a:t>
            </a:fld>
            <a:endParaRPr kumimoji="1" lang="ja-JP" altLang="en-US" sz="1800" b="1" dirty="0">
              <a:solidFill>
                <a:schemeClr val="tx1"/>
              </a:solidFill>
            </a:endParaRPr>
          </a:p>
        </p:txBody>
      </p:sp>
      <p:pic>
        <p:nvPicPr>
          <p:cNvPr id="8" name="図 7" descr="挿絵 が含まれている画像  自動的に生成された説明">
            <a:extLst>
              <a:ext uri="{FF2B5EF4-FFF2-40B4-BE49-F238E27FC236}">
                <a16:creationId xmlns:a16="http://schemas.microsoft.com/office/drawing/2014/main" id="{8368A92F-E6A2-BC59-FEF7-0D75C9BE66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45633" y="1271934"/>
            <a:ext cx="2743200" cy="4314133"/>
          </a:xfrm>
          <a:prstGeom prst="rect">
            <a:avLst/>
          </a:prstGeom>
        </p:spPr>
      </p:pic>
    </p:spTree>
    <p:extLst>
      <p:ext uri="{BB962C8B-B14F-4D97-AF65-F5344CB8AC3E}">
        <p14:creationId xmlns:p14="http://schemas.microsoft.com/office/powerpoint/2010/main" val="258980926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kumimoji="1" sz="3200" dirty="0">
            <a:solidFill>
              <a:schemeClr val="tx1"/>
            </a:solidFill>
            <a:highlight>
              <a:srgbClr val="FFFF00"/>
            </a:highlight>
          </a:defRPr>
        </a:defPPr>
      </a:lstStyle>
      <a:style>
        <a:lnRef idx="2">
          <a:schemeClr val="accent4">
            <a:shade val="50000"/>
          </a:schemeClr>
        </a:lnRef>
        <a:fillRef idx="1">
          <a:schemeClr val="accent4"/>
        </a:fillRef>
        <a:effectRef idx="0">
          <a:schemeClr val="accent4"/>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4891</Words>
  <Application>Microsoft Office PowerPoint</Application>
  <PresentationFormat>ワイド画面</PresentationFormat>
  <Paragraphs>626</Paragraphs>
  <Slides>40</Slides>
  <Notes>40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40</vt:i4>
      </vt:variant>
    </vt:vector>
  </HeadingPairs>
  <TitlesOfParts>
    <vt:vector size="52" baseType="lpstr">
      <vt:lpstr>BIZ UDPゴシック</vt:lpstr>
      <vt:lpstr>BIZ UDゴシック</vt:lpstr>
      <vt:lpstr>Meiryo UI</vt:lpstr>
      <vt:lpstr>Yu Gothic UI</vt:lpstr>
      <vt:lpstr>メイリオ</vt:lpstr>
      <vt:lpstr>游ゴシック</vt:lpstr>
      <vt:lpstr>游ゴシック Light</vt:lpstr>
      <vt:lpstr>游明朝</vt:lpstr>
      <vt:lpstr>Arial</vt:lpstr>
      <vt:lpstr>Matura MT Script Capitals</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東京海上日動火災保険株式会社</vt:lpstr>
      <vt:lpstr>日本マスタートラスト信託銀行</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2026-10-19T05:30:06Z</dcterms:modified>
</cp:coreProperties>
</file>