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olors3.xml" ContentType="application/vnd.ms-office.chartcolorstyle+xml"/>
  <Override PartName="/ppt/charts/style3.xml" ContentType="application/vnd.ms-office.chartstyle+xml"/>
  <Override PartName="/ppt/charts/colors5.xml" ContentType="application/vnd.ms-office.chartcolorstyle+xml"/>
  <Override PartName="/ppt/authors.xml" ContentType="application/vnd.ms-powerpoint.authors+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41"/>
  </p:notesMasterIdLst>
  <p:handoutMasterIdLst>
    <p:handoutMasterId r:id="rId42"/>
  </p:handoutMasterIdLst>
  <p:sldIdLst>
    <p:sldId id="256" r:id="rId2"/>
    <p:sldId id="310" r:id="rId3"/>
    <p:sldId id="387" r:id="rId4"/>
    <p:sldId id="141169328" r:id="rId5"/>
    <p:sldId id="333" r:id="rId6"/>
    <p:sldId id="379" r:id="rId7"/>
    <p:sldId id="277" r:id="rId8"/>
    <p:sldId id="281" r:id="rId9"/>
    <p:sldId id="430" r:id="rId10"/>
    <p:sldId id="141169334" r:id="rId11"/>
    <p:sldId id="141169337" r:id="rId12"/>
    <p:sldId id="141169331" r:id="rId13"/>
    <p:sldId id="257" r:id="rId14"/>
    <p:sldId id="429" r:id="rId15"/>
    <p:sldId id="141169310" r:id="rId16"/>
    <p:sldId id="327" r:id="rId17"/>
    <p:sldId id="341" r:id="rId18"/>
    <p:sldId id="317" r:id="rId19"/>
    <p:sldId id="141169303" r:id="rId20"/>
    <p:sldId id="141169339" r:id="rId21"/>
    <p:sldId id="141169311" r:id="rId22"/>
    <p:sldId id="141169338" r:id="rId23"/>
    <p:sldId id="287" r:id="rId24"/>
    <p:sldId id="425" r:id="rId25"/>
    <p:sldId id="141169332" r:id="rId26"/>
    <p:sldId id="301" r:id="rId27"/>
    <p:sldId id="141169317" r:id="rId28"/>
    <p:sldId id="141169319" r:id="rId29"/>
    <p:sldId id="288" r:id="rId30"/>
    <p:sldId id="270" r:id="rId31"/>
    <p:sldId id="141169323" r:id="rId32"/>
    <p:sldId id="289" r:id="rId33"/>
    <p:sldId id="305" r:id="rId34"/>
    <p:sldId id="319" r:id="rId35"/>
    <p:sldId id="372" r:id="rId36"/>
    <p:sldId id="309" r:id="rId37"/>
    <p:sldId id="323" r:id="rId38"/>
    <p:sldId id="324" r:id="rId39"/>
    <p:sldId id="438" r:id="rId40"/>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FFC000"/>
    <a:srgbClr val="FFCCCC"/>
    <a:srgbClr val="FF0000"/>
    <a:srgbClr val="FF7C80"/>
    <a:srgbClr val="FFFF00"/>
    <a:srgbClr val="D7D5CC"/>
    <a:srgbClr val="FFFFFF"/>
    <a:srgbClr val="0E6EB8"/>
    <a:srgbClr val="33A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3957" autoAdjust="0"/>
  </p:normalViewPr>
  <p:slideViewPr>
    <p:cSldViewPr snapToGrid="0">
      <p:cViewPr varScale="1">
        <p:scale>
          <a:sx n="82" d="100"/>
          <a:sy n="82" d="100"/>
        </p:scale>
        <p:origin x="240" y="90"/>
      </p:cViewPr>
      <p:guideLst>
        <p:guide orient="horz" pos="2160"/>
        <p:guide pos="3817"/>
      </p:guideLst>
    </p:cSldViewPr>
  </p:slideViewPr>
  <p:outlineViewPr>
    <p:cViewPr>
      <p:scale>
        <a:sx n="33" d="100"/>
        <a:sy n="33" d="100"/>
      </p:scale>
      <p:origin x="0" y="-1410"/>
    </p:cViewPr>
  </p:outlineViewPr>
  <p:notesTextViewPr>
    <p:cViewPr>
      <p:scale>
        <a:sx n="1" d="1"/>
        <a:sy n="1" d="1"/>
      </p:scale>
      <p:origin x="0" y="0"/>
    </p:cViewPr>
  </p:notesTextViewPr>
  <p:sorterViewPr>
    <p:cViewPr>
      <p:scale>
        <a:sx n="33" d="100"/>
        <a:sy n="33" d="100"/>
      </p:scale>
      <p:origin x="0" y="0"/>
    </p:cViewPr>
  </p:sorterViewPr>
  <p:notesViewPr>
    <p:cSldViewPr snapToGrid="0">
      <p:cViewPr varScale="1">
        <p:scale>
          <a:sx n="53" d="100"/>
          <a:sy n="53" d="100"/>
        </p:scale>
        <p:origin x="294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8/10/relationships/authors" Target="author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143842906689646"/>
          <c:y val="0.20233340398415586"/>
          <c:w val="0.41651554536304985"/>
          <c:h val="0.69671253464872318"/>
        </c:manualLayout>
      </c:layout>
      <c:pieChart>
        <c:varyColors val="1"/>
        <c:ser>
          <c:idx val="0"/>
          <c:order val="0"/>
          <c:dPt>
            <c:idx val="0"/>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1-0507-4EB7-9440-8A75BAE3DEBD}"/>
              </c:ext>
            </c:extLst>
          </c:dPt>
          <c:dPt>
            <c:idx val="1"/>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3-0507-4EB7-9440-8A75BAE3DEBD}"/>
              </c:ext>
            </c:extLst>
          </c:dPt>
          <c:dPt>
            <c:idx val="2"/>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5-0507-4EB7-9440-8A75BAE3DEBD}"/>
              </c:ext>
            </c:extLst>
          </c:dPt>
          <c:dPt>
            <c:idx val="3"/>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7-0507-4EB7-9440-8A75BAE3DEBD}"/>
              </c:ext>
            </c:extLst>
          </c:dPt>
          <c:dLbls>
            <c:dLbl>
              <c:idx val="0"/>
              <c:layout>
                <c:manualLayout>
                  <c:x val="-0.13348020897854726"/>
                  <c:y val="0.20972283774075184"/>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fld id="{CC49ED32-18DC-44D7-B81A-48A18A2B5468}" type="CELLRANGE">
                      <a:rPr lang="ja-JP" altLang="en-US"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[CELLRANGE]</a:t>
                    </a:fld>
                    <a:r>
                      <a:rPr lang="en-US" altLang="ja-JP" b="1" baseline="0" dirty="0">
                        <a:solidFill>
                          <a:schemeClr val="bg1"/>
                        </a:solidFill>
                        <a:latin typeface="Yu Gothic UI" panose="020B0500000000000000" pitchFamily="50" charset="-128"/>
                        <a:ea typeface="Yu Gothic UI" panose="020B0500000000000000" pitchFamily="50" charset="-128"/>
                      </a:rPr>
                      <a:t>,</a:t>
                    </a:r>
                    <a:r>
                      <a:rPr lang="ja-JP" altLang="en-US" b="1" baseline="0" dirty="0">
                        <a:latin typeface="Yu Gothic UI" panose="020B0500000000000000" pitchFamily="50" charset="-128"/>
                        <a:ea typeface="Yu Gothic UI" panose="020B0500000000000000" pitchFamily="50" charset="-128"/>
                      </a:rPr>
                      <a:t> </a:t>
                    </a:r>
                    <a:fld id="{4D145E14-B7E3-4DDA-B568-F97B7002FDD5}" type="VALUE">
                      <a:rPr lang="en-US" altLang="ja-JP"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[値]</a:t>
                    </a:fld>
                    <a:endParaRPr lang="ja-JP" altLang="en-US" b="1" baseline="0" dirty="0">
                      <a:latin typeface="Yu Gothic UI" panose="020B0500000000000000" pitchFamily="50" charset="-128"/>
                      <a:ea typeface="Yu Gothic UI" panose="020B0500000000000000" pitchFamily="50" charset="-128"/>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manualLayout>
                      <c:w val="0.2265573831999626"/>
                      <c:h val="0.28987500309670811"/>
                    </c:manualLayout>
                  </c15:layout>
                  <c15:dlblFieldTable/>
                  <c15:showDataLabelsRange val="1"/>
                </c:ext>
                <c:ext xmlns:c16="http://schemas.microsoft.com/office/drawing/2014/chart" uri="{C3380CC4-5D6E-409C-BE32-E72D297353CC}">
                  <c16:uniqueId val="{00000001-0507-4EB7-9440-8A75BAE3DEBD}"/>
                </c:ext>
              </c:extLst>
            </c:dLbl>
            <c:dLbl>
              <c:idx val="1"/>
              <c:layout>
                <c:manualLayout>
                  <c:x val="-0.10924655032026746"/>
                  <c:y val="-2.475563532064004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fld id="{75544551-6B04-462A-B4A3-15054903BAC3}" type="CELLRANGE">
                      <a:rPr lang="ja-JP" altLang="en-US"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[CELLRANGE]</a:t>
                    </a:fld>
                    <a:r>
                      <a:rPr lang="en-US" altLang="ja-JP" b="1" baseline="0" dirty="0">
                        <a:solidFill>
                          <a:schemeClr val="bg1"/>
                        </a:solidFill>
                        <a:latin typeface="Yu Gothic UI" panose="020B0500000000000000" pitchFamily="50" charset="-128"/>
                        <a:ea typeface="Yu Gothic UI" panose="020B0500000000000000" pitchFamily="50" charset="-128"/>
                      </a:rPr>
                      <a:t>,</a:t>
                    </a:r>
                    <a:r>
                      <a:rPr lang="ja-JP" altLang="en-US" b="1" baseline="0" dirty="0">
                        <a:latin typeface="Yu Gothic UI" panose="020B0500000000000000" pitchFamily="50" charset="-128"/>
                        <a:ea typeface="Yu Gothic UI" panose="020B0500000000000000" pitchFamily="50" charset="-128"/>
                      </a:rPr>
                      <a:t> </a:t>
                    </a:r>
                    <a:fld id="{43A2A828-A6B2-4DDD-8935-A6C618A75F27}" type="VALUE">
                      <a:rPr lang="en-US" altLang="ja-JP"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[値]</a:t>
                    </a:fld>
                    <a:endParaRPr lang="ja-JP" altLang="en-US" b="1" baseline="0" dirty="0">
                      <a:latin typeface="Yu Gothic UI" panose="020B0500000000000000" pitchFamily="50" charset="-128"/>
                      <a:ea typeface="Yu Gothic UI" panose="020B0500000000000000" pitchFamily="50" charset="-128"/>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manualLayout>
                      <c:w val="0.28379774473258607"/>
                      <c:h val="0.41377966302310282"/>
                    </c:manualLayout>
                  </c15:layout>
                  <c15:dlblFieldTable/>
                  <c15:showDataLabelsRange val="1"/>
                </c:ext>
                <c:ext xmlns:c16="http://schemas.microsoft.com/office/drawing/2014/chart" uri="{C3380CC4-5D6E-409C-BE32-E72D297353CC}">
                  <c16:uniqueId val="{00000003-0507-4EB7-9440-8A75BAE3DEBD}"/>
                </c:ext>
              </c:extLst>
            </c:dLbl>
            <c:dLbl>
              <c:idx val="2"/>
              <c:layout>
                <c:manualLayout>
                  <c:x val="5.3292886580362381E-2"/>
                  <c:y val="6.5567908744828429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fld id="{7536896F-DC8A-482B-8995-DC2716C08D7E}" type="CELLRANGE">
                      <a:rPr lang="ja-JP" altLang="en-US"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[CELLRANGE]</a:t>
                    </a:fld>
                    <a:endParaRPr lang="ja-JP" altLang="en-US" b="1" baseline="0" dirty="0">
                      <a:latin typeface="Yu Gothic UI" panose="020B0500000000000000" pitchFamily="50" charset="-128"/>
                      <a:ea typeface="Yu Gothic UI" panose="020B0500000000000000" pitchFamily="50" charset="-128"/>
                    </a:endParaRPr>
                  </a:p>
                  <a:p>
                    <a:pPr>
                      <a:defRPr sz="2000" b="1">
                        <a:latin typeface="Yu Gothic UI" panose="020B0500000000000000" pitchFamily="50" charset="-128"/>
                        <a:ea typeface="Yu Gothic UI" panose="020B0500000000000000" pitchFamily="50" charset="-128"/>
                      </a:defRPr>
                    </a:pPr>
                    <a:fld id="{C0B207AE-F270-4E77-96B3-1C7B1634DEEF}" type="VALUE">
                      <a:rPr lang="en-US" altLang="ja-JP"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manualLayout>
                      <c:w val="0.33752161500896194"/>
                      <c:h val="0.40639133031828656"/>
                    </c:manualLayout>
                  </c15:layout>
                  <c15:dlblFieldTable/>
                  <c15:showDataLabelsRange val="1"/>
                </c:ext>
                <c:ext xmlns:c16="http://schemas.microsoft.com/office/drawing/2014/chart" uri="{C3380CC4-5D6E-409C-BE32-E72D297353CC}">
                  <c16:uniqueId val="{00000005-0507-4EB7-9440-8A75BAE3DEBD}"/>
                </c:ext>
              </c:extLst>
            </c:dLbl>
            <c:dLbl>
              <c:idx val="3"/>
              <c:layout>
                <c:manualLayout>
                  <c:x val="3.6573549613974209E-2"/>
                  <c:y val="-7.3412627412335646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fld id="{551F78C4-F18F-4EDE-9B49-0C23EF09D05D}" type="CELLRANGE">
                      <a:rPr lang="ja-JP" altLang="en-US"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[CELLRANGE]</a:t>
                    </a:fld>
                    <a:r>
                      <a:rPr lang="en-US" altLang="ja-JP" b="1" baseline="0" dirty="0">
                        <a:solidFill>
                          <a:schemeClr val="bg1"/>
                        </a:solidFill>
                        <a:latin typeface="Yu Gothic UI" panose="020B0500000000000000" pitchFamily="50" charset="-128"/>
                        <a:ea typeface="Yu Gothic UI" panose="020B0500000000000000" pitchFamily="50" charset="-128"/>
                      </a:rPr>
                      <a:t>,</a:t>
                    </a:r>
                    <a:r>
                      <a:rPr lang="ja-JP" altLang="en-US" b="1" baseline="0" dirty="0">
                        <a:latin typeface="Yu Gothic UI" panose="020B0500000000000000" pitchFamily="50" charset="-128"/>
                        <a:ea typeface="Yu Gothic UI" panose="020B0500000000000000" pitchFamily="50" charset="-128"/>
                      </a:rPr>
                      <a:t> </a:t>
                    </a:r>
                    <a:fld id="{02ED88BB-8368-475F-888F-3A2E90767ACD}" type="VALUE">
                      <a:rPr lang="en-US" altLang="ja-JP" b="1" baseline="0" dirty="0">
                        <a:latin typeface="Yu Gothic UI" panose="020B0500000000000000" pitchFamily="50" charset="-128"/>
                        <a:ea typeface="Yu Gothic UI" panose="020B0500000000000000" pitchFamily="50" charset="-128"/>
                      </a:rPr>
                      <a:pPr>
                        <a:defRPr sz="2000" b="1">
                          <a:latin typeface="Yu Gothic UI" panose="020B0500000000000000" pitchFamily="50" charset="-128"/>
                          <a:ea typeface="Yu Gothic UI" panose="020B0500000000000000" pitchFamily="50" charset="-128"/>
                        </a:defRPr>
                      </a:pPr>
                      <a:t>[値]</a:t>
                    </a:fld>
                    <a:endParaRPr lang="ja-JP" altLang="en-US" b="1" baseline="0" dirty="0">
                      <a:latin typeface="Yu Gothic UI" panose="020B0500000000000000" pitchFamily="50" charset="-128"/>
                      <a:ea typeface="Yu Gothic UI" panose="020B0500000000000000" pitchFamily="50" charset="-128"/>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eparator>
</c:separator>
              <c:extLst>
                <c:ext xmlns:c15="http://schemas.microsoft.com/office/drawing/2012/chart" uri="{CE6537A1-D6FC-4f65-9D91-7224C49458BB}">
                  <c15:layout>
                    <c:manualLayout>
                      <c:w val="0.29206591763159401"/>
                      <c:h val="0.26480983459449636"/>
                    </c:manualLayout>
                  </c15:layout>
                  <c15:dlblFieldTable/>
                  <c15:showDataLabelsRange val="1"/>
                </c:ext>
                <c:ext xmlns:c16="http://schemas.microsoft.com/office/drawing/2014/chart" uri="{C3380CC4-5D6E-409C-BE32-E72D297353CC}">
                  <c16:uniqueId val="{00000007-0507-4EB7-9440-8A75BAE3DEB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Sheet5!$E$5:$E$8</c:f>
              <c:strCache>
                <c:ptCount val="4"/>
                <c:pt idx="0">
                  <c:v>300名以上</c:v>
                </c:pt>
                <c:pt idx="1">
                  <c:v>300名以上1000名未満</c:v>
                </c:pt>
                <c:pt idx="2">
                  <c:v>1,000名以上10,000名未満</c:v>
                </c:pt>
                <c:pt idx="3">
                  <c:v>10,000名以上</c:v>
                </c:pt>
              </c:strCache>
            </c:strRef>
          </c:cat>
          <c:val>
            <c:numRef>
              <c:f>Sheet5!$F$5:$F$8</c:f>
              <c:numCache>
                <c:formatCode>0%</c:formatCode>
                <c:ptCount val="4"/>
                <c:pt idx="0">
                  <c:v>0.24199999999999999</c:v>
                </c:pt>
                <c:pt idx="1">
                  <c:v>0.30299999999999999</c:v>
                </c:pt>
                <c:pt idx="2">
                  <c:v>0.379</c:v>
                </c:pt>
                <c:pt idx="3">
                  <c:v>7.5999999999999998E-2</c:v>
                </c:pt>
              </c:numCache>
            </c:numRef>
          </c:val>
          <c:extLst>
            <c:ext xmlns:c15="http://schemas.microsoft.com/office/drawing/2012/chart" uri="{02D57815-91ED-43cb-92C2-25804820EDAC}">
              <c15:datalabelsRange>
                <c15:f>Sheet5!$E$5:$E$8</c15:f>
                <c15:dlblRangeCache>
                  <c:ptCount val="4"/>
                  <c:pt idx="0">
                    <c:v>300名以上</c:v>
                  </c:pt>
                  <c:pt idx="1">
                    <c:v>300名以上1000名未満</c:v>
                  </c:pt>
                  <c:pt idx="2">
                    <c:v>1,000名以上10,000名未満</c:v>
                  </c:pt>
                  <c:pt idx="3">
                    <c:v>10,000名以上</c:v>
                  </c:pt>
                </c15:dlblRangeCache>
              </c15:datalabelsRange>
            </c:ext>
            <c:ext xmlns:c16="http://schemas.microsoft.com/office/drawing/2014/chart" uri="{C3380CC4-5D6E-409C-BE32-E72D297353CC}">
              <c16:uniqueId val="{00000008-0507-4EB7-9440-8A75BAE3DE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36671689317676"/>
          <c:y val="0.12460252885872312"/>
          <c:w val="0.6169861602315736"/>
          <c:h val="0.80983355319507466"/>
        </c:manualLayout>
      </c:layout>
      <c:barChart>
        <c:barDir val="bar"/>
        <c:grouping val="clustered"/>
        <c:varyColors val="0"/>
        <c:ser>
          <c:idx val="0"/>
          <c:order val="0"/>
          <c:tx>
            <c:strRef>
              <c:f>Sheet2!$B$4</c:f>
              <c:strCache>
                <c:ptCount val="1"/>
                <c:pt idx="0">
                  <c:v>割合</c:v>
                </c:pt>
              </c:strCache>
            </c:strRef>
          </c:tx>
          <c:spPr>
            <a:solidFill>
              <a:srgbClr val="00805E"/>
            </a:solidFill>
            <a:ln>
              <a:noFill/>
            </a:ln>
            <a:effectLst/>
          </c:spPr>
          <c:invertIfNegative val="0"/>
          <c:dPt>
            <c:idx val="0"/>
            <c:invertIfNegative val="0"/>
            <c:bubble3D val="0"/>
            <c:spPr>
              <a:solidFill>
                <a:srgbClr val="00805E"/>
              </a:solidFill>
              <a:ln>
                <a:noFill/>
              </a:ln>
              <a:effectLst/>
            </c:spPr>
            <c:extLst>
              <c:ext xmlns:c16="http://schemas.microsoft.com/office/drawing/2014/chart" uri="{C3380CC4-5D6E-409C-BE32-E72D297353CC}">
                <c16:uniqueId val="{00000001-A41B-470D-93D3-101D125A72D8}"/>
              </c:ext>
            </c:extLst>
          </c:dPt>
          <c:dPt>
            <c:idx val="5"/>
            <c:invertIfNegative val="0"/>
            <c:bubble3D val="0"/>
            <c:spPr>
              <a:solidFill>
                <a:srgbClr val="7F7F7F"/>
              </a:solidFill>
              <a:ln>
                <a:noFill/>
              </a:ln>
              <a:effectLst/>
            </c:spPr>
            <c:extLst>
              <c:ext xmlns:c16="http://schemas.microsoft.com/office/drawing/2014/chart" uri="{C3380CC4-5D6E-409C-BE32-E72D297353CC}">
                <c16:uniqueId val="{00000006-A41B-470D-93D3-101D125A72D8}"/>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Sheet2!$A$5:$A$10</c:f>
              <c:strCache>
                <c:ptCount val="6"/>
                <c:pt idx="0">
                  <c:v>首都直下地震</c:v>
                </c:pt>
                <c:pt idx="1">
                  <c:v>風水害</c:v>
                </c:pt>
                <c:pt idx="2">
                  <c:v>大規模感染症</c:v>
                </c:pt>
                <c:pt idx="3">
                  <c:v>富士山噴火</c:v>
                </c:pt>
                <c:pt idx="4">
                  <c:v>テロ</c:v>
                </c:pt>
                <c:pt idx="5">
                  <c:v>その他</c:v>
                </c:pt>
              </c:strCache>
            </c:strRef>
          </c:cat>
          <c:val>
            <c:numRef>
              <c:f>Sheet2!$B$5:$B$10</c:f>
              <c:numCache>
                <c:formatCode>0%</c:formatCode>
                <c:ptCount val="6"/>
                <c:pt idx="0">
                  <c:v>0.85499999999999998</c:v>
                </c:pt>
                <c:pt idx="1">
                  <c:v>0.441</c:v>
                </c:pt>
                <c:pt idx="2">
                  <c:v>0.4</c:v>
                </c:pt>
                <c:pt idx="3">
                  <c:v>0.30299999999999999</c:v>
                </c:pt>
                <c:pt idx="4">
                  <c:v>0.214</c:v>
                </c:pt>
                <c:pt idx="5">
                  <c:v>0.214</c:v>
                </c:pt>
              </c:numCache>
            </c:numRef>
          </c:val>
          <c:extLst>
            <c:ext xmlns:c16="http://schemas.microsoft.com/office/drawing/2014/chart" uri="{C3380CC4-5D6E-409C-BE32-E72D297353CC}">
              <c16:uniqueId val="{00000002-A41B-470D-93D3-101D125A72D8}"/>
            </c:ext>
          </c:extLst>
        </c:ser>
        <c:dLbls>
          <c:showLegendKey val="0"/>
          <c:showVal val="0"/>
          <c:showCatName val="0"/>
          <c:showSerName val="0"/>
          <c:showPercent val="0"/>
          <c:showBubbleSize val="0"/>
        </c:dLbls>
        <c:gapWidth val="50"/>
        <c:axId val="576106400"/>
        <c:axId val="576096800"/>
      </c:barChart>
      <c:catAx>
        <c:axId val="576106400"/>
        <c:scaling>
          <c:orientation val="maxMin"/>
        </c:scaling>
        <c:delete val="0"/>
        <c:axPos val="l"/>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crossAx val="576096800"/>
        <c:crosses val="autoZero"/>
        <c:auto val="1"/>
        <c:lblAlgn val="ctr"/>
        <c:lblOffset val="100"/>
        <c:noMultiLvlLbl val="0"/>
      </c:catAx>
      <c:valAx>
        <c:axId val="576096800"/>
        <c:scaling>
          <c:orientation val="minMax"/>
        </c:scaling>
        <c:delete val="0"/>
        <c:axPos val="t"/>
        <c:numFmt formatCode="0%"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300" b="1" i="0" u="none" strike="noStrike" kern="1200" baseline="0">
                <a:solidFill>
                  <a:schemeClr val="tx1">
                    <a:lumMod val="75000"/>
                    <a:lumOff val="25000"/>
                  </a:schemeClr>
                </a:solidFill>
                <a:latin typeface="+mn-ea"/>
                <a:ea typeface="+mn-ea"/>
                <a:cs typeface="+mn-cs"/>
              </a:defRPr>
            </a:pPr>
            <a:endParaRPr lang="ja-JP"/>
          </a:p>
        </c:txPr>
        <c:crossAx val="576106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193213073085605"/>
          <c:y val="0.2309034693374305"/>
          <c:w val="0.5090279965004374"/>
          <c:h val="0.67870399533391657"/>
        </c:manualLayout>
      </c:layout>
      <c:pieChart>
        <c:varyColors val="1"/>
        <c:ser>
          <c:idx val="0"/>
          <c:order val="0"/>
          <c:dPt>
            <c:idx val="0"/>
            <c:bubble3D val="0"/>
            <c:spPr>
              <a:solidFill>
                <a:srgbClr val="00805E"/>
              </a:solidFill>
              <a:ln w="19050">
                <a:solidFill>
                  <a:schemeClr val="lt1"/>
                </a:solidFill>
              </a:ln>
              <a:effectLst/>
            </c:spPr>
            <c:extLst>
              <c:ext xmlns:c16="http://schemas.microsoft.com/office/drawing/2014/chart" uri="{C3380CC4-5D6E-409C-BE32-E72D297353CC}">
                <c16:uniqueId val="{00000001-4122-440B-B8FD-BD0A2EE69D8C}"/>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4122-440B-B8FD-BD0A2EE69D8C}"/>
              </c:ext>
            </c:extLst>
          </c:dPt>
          <c:dPt>
            <c:idx val="2"/>
            <c:bubble3D val="0"/>
            <c:spPr>
              <a:solidFill>
                <a:srgbClr val="4EA72E">
                  <a:lumMod val="40000"/>
                  <a:lumOff val="60000"/>
                </a:srgbClr>
              </a:solidFill>
              <a:ln w="19050">
                <a:solidFill>
                  <a:schemeClr val="lt1"/>
                </a:solidFill>
              </a:ln>
              <a:effectLst/>
            </c:spPr>
            <c:extLst>
              <c:ext xmlns:c16="http://schemas.microsoft.com/office/drawing/2014/chart" uri="{C3380CC4-5D6E-409C-BE32-E72D297353CC}">
                <c16:uniqueId val="{00000005-4122-440B-B8FD-BD0A2EE69D8C}"/>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4122-440B-B8FD-BD0A2EE69D8C}"/>
              </c:ext>
            </c:extLst>
          </c:dPt>
          <c:dLbls>
            <c:dLbl>
              <c:idx val="0"/>
              <c:layout>
                <c:manualLayout>
                  <c:x val="-0.19315483981107381"/>
                  <c:y val="-0.21504985552330913"/>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Yu Gothic UI" panose="020B0500000000000000" pitchFamily="50" charset="-128"/>
                        <a:ea typeface="Yu Gothic UI" panose="020B0500000000000000" pitchFamily="50" charset="-128"/>
                        <a:cs typeface="+mn-cs"/>
                      </a:defRPr>
                    </a:pPr>
                    <a:fld id="{A2BDC4A3-67A5-4C82-AFFD-1B89C63EEC0B}" type="CELLRANGE">
                      <a:rPr lang="ja-JP" altLang="en-US" sz="2000">
                        <a:solidFill>
                          <a:schemeClr val="bg1"/>
                        </a:solidFill>
                        <a:latin typeface="Yu Gothic UI" panose="020B0500000000000000" pitchFamily="50" charset="-128"/>
                        <a:ea typeface="Yu Gothic UI" panose="020B0500000000000000" pitchFamily="50" charset="-128"/>
                      </a:rPr>
                      <a:pPr>
                        <a:defRPr sz="2000" b="1">
                          <a:solidFill>
                            <a:schemeClr val="bg1"/>
                          </a:solidFill>
                          <a:latin typeface="Yu Gothic UI" panose="020B0500000000000000" pitchFamily="50" charset="-128"/>
                          <a:ea typeface="Yu Gothic UI" panose="020B0500000000000000" pitchFamily="50" charset="-128"/>
                        </a:defRPr>
                      </a:pPr>
                      <a:t>[CELLRANGE]</a:t>
                    </a:fld>
                    <a:endParaRPr lang="ja-JP" altLang="en-US" sz="2000" baseline="0">
                      <a:solidFill>
                        <a:schemeClr val="bg1"/>
                      </a:solidFill>
                      <a:latin typeface="Yu Gothic UI" panose="020B0500000000000000" pitchFamily="50" charset="-128"/>
                      <a:ea typeface="Yu Gothic UI" panose="020B0500000000000000" pitchFamily="50" charset="-128"/>
                    </a:endParaRPr>
                  </a:p>
                  <a:p>
                    <a:pPr>
                      <a:defRPr sz="2000" b="1">
                        <a:solidFill>
                          <a:schemeClr val="bg1"/>
                        </a:solidFill>
                        <a:latin typeface="Yu Gothic UI" panose="020B0500000000000000" pitchFamily="50" charset="-128"/>
                        <a:ea typeface="Yu Gothic UI" panose="020B0500000000000000" pitchFamily="50" charset="-128"/>
                      </a:defRPr>
                    </a:pPr>
                    <a:fld id="{EDB9E700-052B-4AC3-8F0C-1AD40DAEEE4D}" type="VALUE">
                      <a:rPr lang="en-US" altLang="ja-JP" sz="2000" baseline="0">
                        <a:solidFill>
                          <a:schemeClr val="bg1"/>
                        </a:solidFill>
                        <a:latin typeface="Yu Gothic UI" panose="020B0500000000000000" pitchFamily="50" charset="-128"/>
                        <a:ea typeface="Yu Gothic UI" panose="020B0500000000000000" pitchFamily="50" charset="-128"/>
                      </a:rPr>
                      <a:pPr>
                        <a:defRPr sz="2000" b="1">
                          <a:solidFill>
                            <a:schemeClr val="bg1"/>
                          </a:solidFill>
                          <a:latin typeface="Yu Gothic UI" panose="020B0500000000000000" pitchFamily="50" charset="-128"/>
                          <a:ea typeface="Yu Gothic UI" panose="020B05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122-440B-B8FD-BD0A2EE69D8C}"/>
                </c:ext>
              </c:extLst>
            </c:dLbl>
            <c:dLbl>
              <c:idx val="1"/>
              <c:layout>
                <c:manualLayout>
                  <c:x val="2.1605777803069104E-2"/>
                  <c:y val="5.1472650594029924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fld id="{EDE74E0C-2665-42BE-A778-478FEE14A8C4}" type="CELLRANGE">
                      <a:rPr lang="ja-JP" altLang="en-US">
                        <a:solidFill>
                          <a:schemeClr val="tx1">
                            <a:lumMod val="85000"/>
                            <a:lumOff val="15000"/>
                          </a:schemeClr>
                        </a:solidFill>
                      </a:rPr>
                      <a:pPr>
                        <a:defRPr sz="2000" b="1">
                          <a:solidFill>
                            <a:schemeClr val="tx1">
                              <a:lumMod val="85000"/>
                              <a:lumOff val="15000"/>
                            </a:schemeClr>
                          </a:solidFill>
                          <a:latin typeface="Yu Gothic UI" panose="020B0500000000000000" pitchFamily="50" charset="-128"/>
                          <a:ea typeface="Yu Gothic UI" panose="020B0500000000000000" pitchFamily="50" charset="-128"/>
                        </a:defRPr>
                      </a:pPr>
                      <a:t>[CELLRANGE]</a:t>
                    </a:fld>
                    <a:endParaRPr lang="ja-JP" altLang="en-US" baseline="0">
                      <a:solidFill>
                        <a:schemeClr val="tx1">
                          <a:lumMod val="85000"/>
                          <a:lumOff val="15000"/>
                        </a:schemeClr>
                      </a:solidFill>
                    </a:endParaRPr>
                  </a:p>
                  <a:p>
                    <a:pPr>
                      <a:defRPr sz="2000" b="1">
                        <a:solidFill>
                          <a:schemeClr val="tx1">
                            <a:lumMod val="85000"/>
                            <a:lumOff val="15000"/>
                          </a:schemeClr>
                        </a:solidFill>
                        <a:latin typeface="Yu Gothic UI" panose="020B0500000000000000" pitchFamily="50" charset="-128"/>
                        <a:ea typeface="Yu Gothic UI" panose="020B0500000000000000" pitchFamily="50" charset="-128"/>
                      </a:defRPr>
                    </a:pPr>
                    <a:r>
                      <a:rPr lang="ja-JP" altLang="en-US" baseline="0">
                        <a:solidFill>
                          <a:schemeClr val="tx1">
                            <a:lumMod val="85000"/>
                            <a:lumOff val="15000"/>
                          </a:schemeClr>
                        </a:solidFill>
                      </a:rPr>
                      <a:t> </a:t>
                    </a:r>
                    <a:fld id="{AD95F528-DFC6-43C8-87BE-681B0237BA67}" type="VALUE">
                      <a:rPr lang="en-US" altLang="ja-JP" baseline="0">
                        <a:solidFill>
                          <a:schemeClr val="tx1">
                            <a:lumMod val="85000"/>
                            <a:lumOff val="15000"/>
                          </a:schemeClr>
                        </a:solidFill>
                      </a:rPr>
                      <a:pPr>
                        <a:defRPr sz="2000" b="1">
                          <a:solidFill>
                            <a:schemeClr val="tx1">
                              <a:lumMod val="85000"/>
                              <a:lumOff val="15000"/>
                            </a:schemeClr>
                          </a:solidFill>
                          <a:latin typeface="Yu Gothic UI" panose="020B0500000000000000" pitchFamily="50" charset="-128"/>
                          <a:ea typeface="Yu Gothic UI" panose="020B0500000000000000" pitchFamily="50" charset="-128"/>
                        </a:defRPr>
                      </a:pPr>
                      <a:t>[値]</a:t>
                    </a:fld>
                    <a:endParaRPr lang="ja-JP" altLang="en-US" baseline="0">
                      <a:solidFill>
                        <a:schemeClr val="tx1">
                          <a:lumMod val="85000"/>
                          <a:lumOff val="15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1557882357404349"/>
                      <c:h val="0.34284868832868604"/>
                    </c:manualLayout>
                  </c15:layout>
                  <c15:dlblFieldTable/>
                  <c15:showDataLabelsRange val="1"/>
                </c:ext>
                <c:ext xmlns:c16="http://schemas.microsoft.com/office/drawing/2014/chart" uri="{C3380CC4-5D6E-409C-BE32-E72D297353CC}">
                  <c16:uniqueId val="{00000003-4122-440B-B8FD-BD0A2EE69D8C}"/>
                </c:ext>
              </c:extLst>
            </c:dLbl>
            <c:dLbl>
              <c:idx val="2"/>
              <c:layout>
                <c:manualLayout>
                  <c:x val="6.3888825660577783E-2"/>
                  <c:y val="4.817314440713968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fld id="{82A065A7-FBF6-4926-A270-01B613899858}" type="CELLRANGE">
                      <a:rPr lang="ja-JP" altLang="en-US" sz="1400">
                        <a:solidFill>
                          <a:schemeClr val="tx1">
                            <a:lumMod val="85000"/>
                            <a:lumOff val="15000"/>
                          </a:schemeClr>
                        </a:solidFill>
                      </a:rPr>
                      <a:pPr>
                        <a:defRPr sz="1400" b="1">
                          <a:solidFill>
                            <a:schemeClr val="tx1">
                              <a:lumMod val="85000"/>
                              <a:lumOff val="15000"/>
                            </a:schemeClr>
                          </a:solidFill>
                          <a:latin typeface="Yu Gothic UI" panose="020B0500000000000000" pitchFamily="50" charset="-128"/>
                          <a:ea typeface="Yu Gothic UI" panose="020B0500000000000000" pitchFamily="50" charset="-128"/>
                        </a:defRPr>
                      </a:pPr>
                      <a:t>[CELLRANGE]</a:t>
                    </a:fld>
                    <a:endParaRPr lang="ja-JP" altLang="en-US" sz="1400" dirty="0">
                      <a:solidFill>
                        <a:schemeClr val="tx1">
                          <a:lumMod val="85000"/>
                          <a:lumOff val="15000"/>
                        </a:schemeClr>
                      </a:solidFill>
                    </a:endParaRPr>
                  </a:p>
                  <a:p>
                    <a:pPr>
                      <a:defRPr sz="1400" b="1">
                        <a:solidFill>
                          <a:schemeClr val="tx1">
                            <a:lumMod val="85000"/>
                            <a:lumOff val="15000"/>
                          </a:schemeClr>
                        </a:solidFill>
                        <a:latin typeface="Yu Gothic UI" panose="020B0500000000000000" pitchFamily="50" charset="-128"/>
                        <a:ea typeface="Yu Gothic UI" panose="020B0500000000000000" pitchFamily="50" charset="-128"/>
                      </a:defRPr>
                    </a:pPr>
                    <a:fld id="{3F269EDC-E2C0-461E-8465-5CCB9101C95A}" type="VALUE">
                      <a:rPr lang="en-US" altLang="ja-JP" sz="1400" baseline="0">
                        <a:solidFill>
                          <a:schemeClr val="tx1">
                            <a:lumMod val="85000"/>
                            <a:lumOff val="15000"/>
                          </a:schemeClr>
                        </a:solidFill>
                      </a:rPr>
                      <a:pPr>
                        <a:defRPr sz="1400" b="1">
                          <a:solidFill>
                            <a:schemeClr val="tx1">
                              <a:lumMod val="85000"/>
                              <a:lumOff val="15000"/>
                            </a:schemeClr>
                          </a:solidFill>
                          <a:latin typeface="Yu Gothic UI" panose="020B0500000000000000" pitchFamily="50" charset="-128"/>
                          <a:ea typeface="Yu Gothic UI" panose="020B05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5803619188527852"/>
                      <c:h val="0.1763508412526793"/>
                    </c:manualLayout>
                  </c15:layout>
                  <c15:dlblFieldTable/>
                  <c15:showDataLabelsRange val="1"/>
                </c:ext>
                <c:ext xmlns:c16="http://schemas.microsoft.com/office/drawing/2014/chart" uri="{C3380CC4-5D6E-409C-BE32-E72D297353CC}">
                  <c16:uniqueId val="{00000005-4122-440B-B8FD-BD0A2EE69D8C}"/>
                </c:ext>
              </c:extLst>
            </c:dLbl>
            <c:dLbl>
              <c:idx val="3"/>
              <c:layout>
                <c:manualLayout>
                  <c:x val="0.12099907054382671"/>
                  <c:y val="1.640977003863250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fld id="{5B366364-C35F-4453-89E8-B89393ACAD7E}" type="CELLRANGE">
                      <a:rPr lang="en-US" altLang="ja-JP" sz="1400" baseline="0" dirty="0">
                        <a:solidFill>
                          <a:schemeClr val="tx1">
                            <a:lumMod val="85000"/>
                            <a:lumOff val="15000"/>
                          </a:schemeClr>
                        </a:solidFill>
                        <a:latin typeface="Yu Gothic UI" panose="020B0500000000000000" pitchFamily="50" charset="-128"/>
                        <a:ea typeface="Yu Gothic UI" panose="020B0500000000000000" pitchFamily="50" charset="-128"/>
                      </a:rPr>
                      <a:pPr>
                        <a:defRPr sz="1400" b="1">
                          <a:solidFill>
                            <a:schemeClr val="tx1">
                              <a:lumMod val="85000"/>
                              <a:lumOff val="15000"/>
                            </a:schemeClr>
                          </a:solidFill>
                          <a:latin typeface="Yu Gothic UI" panose="020B0500000000000000" pitchFamily="50" charset="-128"/>
                          <a:ea typeface="Yu Gothic UI" panose="020B0500000000000000" pitchFamily="50" charset="-128"/>
                        </a:defRPr>
                      </a:pPr>
                      <a:t>[CELLRANGE]</a:t>
                    </a:fld>
                    <a:r>
                      <a:rPr lang="en-US" altLang="ja-JP" sz="1400" baseline="0" dirty="0">
                        <a:solidFill>
                          <a:schemeClr val="tx1">
                            <a:lumMod val="85000"/>
                            <a:lumOff val="15000"/>
                          </a:schemeClr>
                        </a:solidFill>
                        <a:latin typeface="Yu Gothic UI" panose="020B0500000000000000" pitchFamily="50" charset="-128"/>
                        <a:ea typeface="Yu Gothic UI" panose="020B0500000000000000" pitchFamily="50" charset="-128"/>
                      </a:rPr>
                      <a:t>, </a:t>
                    </a:r>
                    <a:fld id="{31911F97-E2B2-46A8-996C-27A62CBD87B4}" type="VALUE">
                      <a:rPr lang="en-US" altLang="ja-JP" sz="1400" baseline="0" dirty="0">
                        <a:solidFill>
                          <a:schemeClr val="tx1">
                            <a:lumMod val="85000"/>
                            <a:lumOff val="15000"/>
                          </a:schemeClr>
                        </a:solidFill>
                        <a:latin typeface="Yu Gothic UI" panose="020B0500000000000000" pitchFamily="50" charset="-128"/>
                        <a:ea typeface="Yu Gothic UI" panose="020B0500000000000000" pitchFamily="50" charset="-128"/>
                      </a:rPr>
                      <a:pPr>
                        <a:defRPr sz="1400" b="1">
                          <a:solidFill>
                            <a:schemeClr val="tx1">
                              <a:lumMod val="85000"/>
                              <a:lumOff val="15000"/>
                            </a:schemeClr>
                          </a:solidFill>
                          <a:latin typeface="Yu Gothic UI" panose="020B0500000000000000" pitchFamily="50" charset="-128"/>
                          <a:ea typeface="Yu Gothic UI" panose="020B0500000000000000" pitchFamily="50" charset="-128"/>
                        </a:defRPr>
                      </a:pPr>
                      <a:t>[値]</a:t>
                    </a:fld>
                    <a:endParaRPr lang="en-US" altLang="ja-JP" sz="1400" baseline="0" dirty="0">
                      <a:solidFill>
                        <a:schemeClr val="tx1">
                          <a:lumMod val="85000"/>
                          <a:lumOff val="15000"/>
                        </a:schemeClr>
                      </a:solidFill>
                      <a:latin typeface="Yu Gothic UI" panose="020B0500000000000000" pitchFamily="50" charset="-128"/>
                      <a:ea typeface="Yu Gothic UI" panose="020B0500000000000000" pitchFamily="50" charset="-128"/>
                    </a:endParaRP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4687721694265825"/>
                      <c:h val="0.2001494717274607"/>
                    </c:manualLayout>
                  </c15:layout>
                  <c15:dlblFieldTable/>
                  <c15:showDataLabelsRange val="1"/>
                </c:ext>
                <c:ext xmlns:c16="http://schemas.microsoft.com/office/drawing/2014/chart" uri="{C3380CC4-5D6E-409C-BE32-E72D297353CC}">
                  <c16:uniqueId val="{00000007-4122-440B-B8FD-BD0A2EE69D8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Sheet1!$B$3:$B$6</c:f>
              <c:strCache>
                <c:ptCount val="4"/>
                <c:pt idx="0">
                  <c:v>既に作成</c:v>
                </c:pt>
                <c:pt idx="1">
                  <c:v>現在作成中</c:v>
                </c:pt>
                <c:pt idx="2">
                  <c:v>今後作成予定</c:v>
                </c:pt>
                <c:pt idx="3">
                  <c:v>作成しておらず、
今後も予定なし</c:v>
                </c:pt>
              </c:strCache>
            </c:strRef>
          </c:cat>
          <c:val>
            <c:numRef>
              <c:f>Sheet1!$C$3:$C$6</c:f>
              <c:numCache>
                <c:formatCode>0%</c:formatCode>
                <c:ptCount val="4"/>
                <c:pt idx="0">
                  <c:v>0.72499999999999998</c:v>
                </c:pt>
                <c:pt idx="1">
                  <c:v>0.09</c:v>
                </c:pt>
                <c:pt idx="2">
                  <c:v>0.09</c:v>
                </c:pt>
                <c:pt idx="3">
                  <c:v>9.6999999999999989E-2</c:v>
                </c:pt>
              </c:numCache>
            </c:numRef>
          </c:val>
          <c:extLst>
            <c:ext xmlns:c15="http://schemas.microsoft.com/office/drawing/2012/chart" uri="{02D57815-91ED-43cb-92C2-25804820EDAC}">
              <c15:datalabelsRange>
                <c15:f>Sheet1!$B$3:$B$6</c15:f>
                <c15:dlblRangeCache>
                  <c:ptCount val="4"/>
                  <c:pt idx="0">
                    <c:v>既に作成</c:v>
                  </c:pt>
                  <c:pt idx="1">
                    <c:v>現在作成中</c:v>
                  </c:pt>
                  <c:pt idx="2">
                    <c:v>今後作成予定</c:v>
                  </c:pt>
                  <c:pt idx="3">
                    <c:v>作成しておらず、
今後も予定なし</c:v>
                  </c:pt>
                </c15:dlblRangeCache>
              </c15:datalabelsRange>
            </c:ext>
            <c:ext xmlns:c16="http://schemas.microsoft.com/office/drawing/2014/chart" uri="{C3380CC4-5D6E-409C-BE32-E72D297353CC}">
              <c16:uniqueId val="{00000008-4122-440B-B8FD-BD0A2EE69D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16392311119874"/>
          <c:y val="0.10575954685506209"/>
          <c:w val="0.70925641346741597"/>
          <c:h val="0.85720332389281373"/>
        </c:manualLayout>
      </c:layout>
      <c:barChart>
        <c:barDir val="bar"/>
        <c:grouping val="clustered"/>
        <c:varyColors val="0"/>
        <c:ser>
          <c:idx val="0"/>
          <c:order val="0"/>
          <c:spPr>
            <a:solidFill>
              <a:schemeClr val="bg1">
                <a:lumMod val="50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Sheet4!$G$6:$G$9</c:f>
              <c:strCache>
                <c:ptCount val="4"/>
                <c:pt idx="0">
                  <c:v>関西圏</c:v>
                </c:pt>
                <c:pt idx="1">
                  <c:v>首都圏</c:v>
                </c:pt>
                <c:pt idx="2">
                  <c:v>中部圏</c:v>
                </c:pt>
                <c:pt idx="3">
                  <c:v>その他
国内の圏域</c:v>
                </c:pt>
              </c:strCache>
            </c:strRef>
          </c:cat>
          <c:val>
            <c:numRef>
              <c:f>Sheet4!$H$6:$H$9</c:f>
              <c:numCache>
                <c:formatCode>0%</c:formatCode>
                <c:ptCount val="4"/>
                <c:pt idx="0">
                  <c:v>0.44800000000000001</c:v>
                </c:pt>
                <c:pt idx="1">
                  <c:v>0.42700000000000005</c:v>
                </c:pt>
                <c:pt idx="2">
                  <c:v>6.2E-2</c:v>
                </c:pt>
                <c:pt idx="3">
                  <c:v>0.11</c:v>
                </c:pt>
              </c:numCache>
            </c:numRef>
          </c:val>
          <c:extLst>
            <c:ext xmlns:c16="http://schemas.microsoft.com/office/drawing/2014/chart" uri="{C3380CC4-5D6E-409C-BE32-E72D297353CC}">
              <c16:uniqueId val="{00000000-4760-4EB2-BACC-50E982522A37}"/>
            </c:ext>
          </c:extLst>
        </c:ser>
        <c:ser>
          <c:idx val="1"/>
          <c:order val="1"/>
          <c:spPr>
            <a:solidFill>
              <a:srgbClr val="FF7C80"/>
            </a:solidFill>
            <a:ln>
              <a:solidFill>
                <a:schemeClr val="bg1"/>
              </a:solidFill>
            </a:ln>
            <a:effectLst/>
          </c:spPr>
          <c:invertIfNegative val="0"/>
          <c:dPt>
            <c:idx val="0"/>
            <c:invertIfNegative val="0"/>
            <c:bubble3D val="0"/>
            <c:spPr>
              <a:solidFill>
                <a:srgbClr val="00805E"/>
              </a:solidFill>
              <a:ln>
                <a:solidFill>
                  <a:schemeClr val="bg1"/>
                </a:solidFill>
              </a:ln>
              <a:effectLst/>
            </c:spPr>
            <c:extLst>
              <c:ext xmlns:c16="http://schemas.microsoft.com/office/drawing/2014/chart" uri="{C3380CC4-5D6E-409C-BE32-E72D297353CC}">
                <c16:uniqueId val="{00000001-4760-4EB2-BACC-50E982522A37}"/>
              </c:ext>
            </c:extLst>
          </c:dPt>
          <c:dPt>
            <c:idx val="1"/>
            <c:invertIfNegative val="0"/>
            <c:bubble3D val="0"/>
            <c:spPr>
              <a:solidFill>
                <a:srgbClr val="00805E"/>
              </a:solidFill>
              <a:ln>
                <a:solidFill>
                  <a:schemeClr val="bg1"/>
                </a:solidFill>
              </a:ln>
              <a:effectLst/>
            </c:spPr>
            <c:extLst>
              <c:ext xmlns:c16="http://schemas.microsoft.com/office/drawing/2014/chart" uri="{C3380CC4-5D6E-409C-BE32-E72D297353CC}">
                <c16:uniqueId val="{00000002-4760-4EB2-BACC-50E982522A37}"/>
              </c:ext>
            </c:extLst>
          </c:dPt>
          <c:dLbls>
            <c:dLbl>
              <c:idx val="0"/>
              <c:layout>
                <c:manualLayout>
                  <c:x val="-0.31225259543227218"/>
                  <c:y val="2.4898073513011301E-7"/>
                </c:manualLayout>
              </c:layout>
              <c:tx>
                <c:rich>
                  <a:bodyPr rot="0" spcFirstLastPara="1" vertOverflow="ellipsis" vert="horz" wrap="square" anchor="ctr" anchorCtr="1"/>
                  <a:lstStyle/>
                  <a:p>
                    <a:pPr>
                      <a:defRPr sz="1800" b="1" i="0" u="none" strike="noStrike" kern="1200" baseline="0">
                        <a:solidFill>
                          <a:srgbClr val="FFFFFF"/>
                        </a:solidFill>
                        <a:latin typeface="Yu Gothic UI" panose="020B0500000000000000" pitchFamily="50" charset="-128"/>
                        <a:ea typeface="Yu Gothic UI" panose="020B0500000000000000" pitchFamily="50" charset="-128"/>
                        <a:cs typeface="+mn-cs"/>
                      </a:defRPr>
                    </a:pPr>
                    <a:fld id="{8ECC45F7-125D-4B13-A3AD-67A5DA34C7F6}" type="CELLRANGE">
                      <a:rPr lang="ja-JP" altLang="en-US" b="1" baseline="0" smtClean="0">
                        <a:solidFill>
                          <a:srgbClr val="FFFFFF"/>
                        </a:solidFill>
                      </a:rPr>
                      <a:pPr>
                        <a:defRPr b="1">
                          <a:solidFill>
                            <a:srgbClr val="FFFFFF"/>
                          </a:solidFill>
                        </a:defRPr>
                      </a:pPr>
                      <a:t>[CELLRANGE]</a:t>
                    </a:fld>
                    <a:r>
                      <a:rPr lang="ja-JP" altLang="en-US" b="1" baseline="0" dirty="0">
                        <a:solidFill>
                          <a:srgbClr val="FFFFFF"/>
                        </a:solidFill>
                      </a:rPr>
                      <a:t>内</a:t>
                    </a:r>
                    <a:r>
                      <a:rPr lang="en-US" altLang="ja-JP" b="1" baseline="0" dirty="0">
                        <a:solidFill>
                          <a:srgbClr val="FFFFFF"/>
                        </a:solidFill>
                      </a:rPr>
                      <a:t>, </a:t>
                    </a:r>
                    <a:fld id="{2D38FE74-133D-4237-BF50-08A78126F52B}" type="VALUE">
                      <a:rPr lang="en-US" altLang="ja-JP" b="1" baseline="0" dirty="0">
                        <a:solidFill>
                          <a:srgbClr val="FFFFFF"/>
                        </a:solidFill>
                      </a:rPr>
                      <a:pPr>
                        <a:defRPr b="1">
                          <a:solidFill>
                            <a:srgbClr val="FFFFFF"/>
                          </a:solidFill>
                        </a:defRPr>
                      </a:pPr>
                      <a:t>[値]</a:t>
                    </a:fld>
                    <a:endParaRPr lang="en-US" altLang="ja-JP" b="1" baseline="0" dirty="0">
                      <a:solidFill>
                        <a:srgbClr val="FFFFFF"/>
                      </a:solidFill>
                    </a:endParaRPr>
                  </a:p>
                </c:rich>
              </c:tx>
              <c:spPr>
                <a:noFill/>
                <a:ln>
                  <a:noFill/>
                </a:ln>
                <a:effectLst/>
              </c:spPr>
              <c:txPr>
                <a:bodyPr rot="0" spcFirstLastPara="1" vertOverflow="ellipsis" vert="horz" wrap="square" anchor="ctr" anchorCtr="1"/>
                <a:lstStyle/>
                <a:p>
                  <a:pPr>
                    <a:defRPr sz="1800" b="1" i="0" u="none" strike="noStrike" kern="1200" baseline="0">
                      <a:solidFill>
                        <a:srgbClr val="FFFFFF"/>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5116442143937238"/>
                      <c:h val="0.20632411067193676"/>
                    </c:manualLayout>
                  </c15:layout>
                  <c15:dlblFieldTable/>
                  <c15:showDataLabelsRange val="1"/>
                </c:ext>
                <c:ext xmlns:c16="http://schemas.microsoft.com/office/drawing/2014/chart" uri="{C3380CC4-5D6E-409C-BE32-E72D297353CC}">
                  <c16:uniqueId val="{00000001-4760-4EB2-BACC-50E982522A37}"/>
                </c:ext>
              </c:extLst>
            </c:dLbl>
            <c:dLbl>
              <c:idx val="1"/>
              <c:layout>
                <c:manualLayout>
                  <c:x val="-0.2937975454425138"/>
                  <c:y val="6.3251065948772217E-3"/>
                </c:manualLayout>
              </c:layout>
              <c:tx>
                <c:rich>
                  <a:bodyPr rot="0" spcFirstLastPara="1" vertOverflow="ellipsis" vert="horz" wrap="square" anchor="ctr" anchorCtr="1"/>
                  <a:lstStyle/>
                  <a:p>
                    <a:pPr>
                      <a:defRPr sz="1800" b="0" i="0" u="none" strike="noStrike" kern="1200" baseline="0">
                        <a:solidFill>
                          <a:srgbClr val="FFFFFF"/>
                        </a:solidFill>
                        <a:latin typeface="Yu Gothic UI" panose="020B0500000000000000" pitchFamily="50" charset="-128"/>
                        <a:ea typeface="Yu Gothic UI" panose="020B0500000000000000" pitchFamily="50" charset="-128"/>
                        <a:cs typeface="+mn-cs"/>
                      </a:defRPr>
                    </a:pPr>
                    <a:fld id="{5D20F5FD-3183-4140-AFB8-368ED781FE52}" type="CELLRANGE">
                      <a:rPr lang="ja-JP" altLang="en-US" baseline="0" smtClean="0">
                        <a:solidFill>
                          <a:srgbClr val="FFFFFF"/>
                        </a:solidFill>
                      </a:rPr>
                      <a:pPr>
                        <a:defRPr>
                          <a:solidFill>
                            <a:srgbClr val="FFFFFF"/>
                          </a:solidFill>
                        </a:defRPr>
                      </a:pPr>
                      <a:t>[CELLRANGE]</a:t>
                    </a:fld>
                    <a:r>
                      <a:rPr lang="ja-JP" altLang="en-US" baseline="0" dirty="0">
                        <a:solidFill>
                          <a:srgbClr val="FFFFFF"/>
                        </a:solidFill>
                      </a:rPr>
                      <a:t>内</a:t>
                    </a:r>
                    <a:r>
                      <a:rPr lang="en-US" altLang="ja-JP" baseline="0" dirty="0">
                        <a:solidFill>
                          <a:srgbClr val="FFFFFF"/>
                        </a:solidFill>
                      </a:rPr>
                      <a:t>, </a:t>
                    </a:r>
                    <a:fld id="{D6EA261E-896A-4A2A-99ED-F5C727BAEBBF}" type="VALUE">
                      <a:rPr lang="en-US" altLang="ja-JP" baseline="0" dirty="0">
                        <a:solidFill>
                          <a:srgbClr val="FFFFFF"/>
                        </a:solidFill>
                      </a:rPr>
                      <a:pPr>
                        <a:defRPr>
                          <a:solidFill>
                            <a:srgbClr val="FFFFFF"/>
                          </a:solidFill>
                        </a:defRPr>
                      </a:pPr>
                      <a:t>[値]</a:t>
                    </a:fld>
                    <a:endParaRPr lang="en-US" altLang="ja-JP" baseline="0" dirty="0">
                      <a:solidFill>
                        <a:srgbClr val="FFFFFF"/>
                      </a:solidFill>
                    </a:endParaRPr>
                  </a:p>
                </c:rich>
              </c:tx>
              <c:spPr>
                <a:noFill/>
                <a:ln>
                  <a:noFill/>
                </a:ln>
                <a:effectLst/>
              </c:spPr>
              <c:txPr>
                <a:bodyPr rot="0" spcFirstLastPara="1" vertOverflow="ellipsis" vert="horz" wrap="square" anchor="ctr" anchorCtr="1"/>
                <a:lstStyle/>
                <a:p>
                  <a:pPr>
                    <a:defRPr sz="1800" b="0" i="0" u="none" strike="noStrike" kern="1200" baseline="0">
                      <a:solidFill>
                        <a:srgbClr val="FFFFFF"/>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1212332133786225"/>
                      <c:h val="0.20632411067193676"/>
                    </c:manualLayout>
                  </c15:layout>
                  <c15:dlblFieldTable/>
                  <c15:showDataLabelsRange val="1"/>
                </c:ext>
                <c:ext xmlns:c16="http://schemas.microsoft.com/office/drawing/2014/chart" uri="{C3380CC4-5D6E-409C-BE32-E72D297353CC}">
                  <c16:uniqueId val="{00000002-4760-4EB2-BACC-50E982522A37}"/>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Sheet4!$J$6:$J$7</c:f>
              <c:numCache>
                <c:formatCode>0%</c:formatCode>
                <c:ptCount val="2"/>
                <c:pt idx="0">
                  <c:v>0.379</c:v>
                </c:pt>
                <c:pt idx="1">
                  <c:v>0.18600000000000003</c:v>
                </c:pt>
              </c:numCache>
            </c:numRef>
          </c:val>
          <c:extLst>
            <c:ext xmlns:c15="http://schemas.microsoft.com/office/drawing/2012/chart" uri="{02D57815-91ED-43cb-92C2-25804820EDAC}">
              <c15:datalabelsRange>
                <c15:f>Sheet4!$I$6:$I$7</c15:f>
                <c15:dlblRangeCache>
                  <c:ptCount val="2"/>
                  <c:pt idx="0">
                    <c:v>大阪府</c:v>
                  </c:pt>
                  <c:pt idx="1">
                    <c:v>東京都</c:v>
                  </c:pt>
                </c15:dlblRangeCache>
              </c15:datalabelsRange>
            </c:ext>
            <c:ext xmlns:c16="http://schemas.microsoft.com/office/drawing/2014/chart" uri="{C3380CC4-5D6E-409C-BE32-E72D297353CC}">
              <c16:uniqueId val="{00000003-4760-4EB2-BACC-50E982522A37}"/>
            </c:ext>
          </c:extLst>
        </c:ser>
        <c:dLbls>
          <c:showLegendKey val="0"/>
          <c:showVal val="0"/>
          <c:showCatName val="0"/>
          <c:showSerName val="0"/>
          <c:showPercent val="0"/>
          <c:showBubbleSize val="0"/>
        </c:dLbls>
        <c:gapWidth val="80"/>
        <c:overlap val="100"/>
        <c:axId val="638886928"/>
        <c:axId val="638875408"/>
      </c:barChart>
      <c:catAx>
        <c:axId val="638886928"/>
        <c:scaling>
          <c:orientation val="maxMin"/>
        </c:scaling>
        <c:delete val="0"/>
        <c:axPos val="l"/>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crossAx val="638875408"/>
        <c:crosses val="autoZero"/>
        <c:auto val="1"/>
        <c:lblAlgn val="ctr"/>
        <c:lblOffset val="100"/>
        <c:noMultiLvlLbl val="0"/>
      </c:catAx>
      <c:valAx>
        <c:axId val="63887540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300" b="0"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crossAx val="63888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lumMod val="85000"/>
              <a:lumOff val="15000"/>
            </a:schemeClr>
          </a:solidFill>
          <a:latin typeface="Yu Gothic UI" panose="020B0500000000000000" pitchFamily="50" charset="-128"/>
          <a:ea typeface="Yu Gothic UI" panose="020B0500000000000000"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236787458963037"/>
          <c:y val="9.6224167887298331E-2"/>
          <c:w val="0.4632331782138695"/>
          <c:h val="0.89597456984789625"/>
        </c:manualLayout>
      </c:layout>
      <c:barChart>
        <c:barDir val="bar"/>
        <c:grouping val="clustered"/>
        <c:varyColors val="0"/>
        <c:ser>
          <c:idx val="0"/>
          <c:order val="0"/>
          <c:tx>
            <c:strRef>
              <c:f>Sheet3!$C$7</c:f>
              <c:strCache>
                <c:ptCount val="1"/>
                <c:pt idx="0">
                  <c:v>あ</c:v>
                </c:pt>
              </c:strCache>
            </c:strRef>
          </c:tx>
          <c:spPr>
            <a:solidFill>
              <a:srgbClr val="00805E"/>
            </a:solidFill>
            <a:ln>
              <a:noFill/>
            </a:ln>
            <a:effectLst/>
          </c:spPr>
          <c:invertIfNegative val="0"/>
          <c:dPt>
            <c:idx val="0"/>
            <c:invertIfNegative val="0"/>
            <c:bubble3D val="0"/>
            <c:spPr>
              <a:solidFill>
                <a:srgbClr val="00805E"/>
              </a:solidFill>
              <a:ln>
                <a:noFill/>
              </a:ln>
              <a:effectLst/>
            </c:spPr>
            <c:extLst>
              <c:ext xmlns:c16="http://schemas.microsoft.com/office/drawing/2014/chart" uri="{C3380CC4-5D6E-409C-BE32-E72D297353CC}">
                <c16:uniqueId val="{00000001-4484-4CFC-B2B8-47CF1A1560B0}"/>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Sheet3!$B$8:$B$12</c:f>
              <c:strCache>
                <c:ptCount val="5"/>
                <c:pt idx="0">
                  <c:v>同時被災性の低さ</c:v>
                </c:pt>
                <c:pt idx="1">
                  <c:v>支店等の自社拠点がある</c:v>
                </c:pt>
                <c:pt idx="2">
                  <c:v>電力の安定供給</c:v>
                </c:pt>
                <c:pt idx="3">
                  <c:v>自社の他拠点への
アクセス</c:v>
                </c:pt>
                <c:pt idx="4">
                  <c:v>交通利便性</c:v>
                </c:pt>
              </c:strCache>
            </c:strRef>
          </c:cat>
          <c:val>
            <c:numRef>
              <c:f>Sheet3!$C$8:$C$12</c:f>
              <c:numCache>
                <c:formatCode>0%</c:formatCode>
                <c:ptCount val="5"/>
                <c:pt idx="0">
                  <c:v>0.6409999999999999</c:v>
                </c:pt>
                <c:pt idx="1">
                  <c:v>0.49700000000000005</c:v>
                </c:pt>
                <c:pt idx="2">
                  <c:v>0.4</c:v>
                </c:pt>
                <c:pt idx="3">
                  <c:v>0.38600000000000001</c:v>
                </c:pt>
                <c:pt idx="4">
                  <c:v>0.379</c:v>
                </c:pt>
              </c:numCache>
            </c:numRef>
          </c:val>
          <c:extLst>
            <c:ext xmlns:c16="http://schemas.microsoft.com/office/drawing/2014/chart" uri="{C3380CC4-5D6E-409C-BE32-E72D297353CC}">
              <c16:uniqueId val="{00000002-4484-4CFC-B2B8-47CF1A1560B0}"/>
            </c:ext>
          </c:extLst>
        </c:ser>
        <c:dLbls>
          <c:showLegendKey val="0"/>
          <c:showVal val="0"/>
          <c:showCatName val="0"/>
          <c:showSerName val="0"/>
          <c:showPercent val="0"/>
          <c:showBubbleSize val="0"/>
        </c:dLbls>
        <c:gapWidth val="150"/>
        <c:axId val="576106400"/>
        <c:axId val="576096800"/>
      </c:barChart>
      <c:catAx>
        <c:axId val="576106400"/>
        <c:scaling>
          <c:orientation val="maxMin"/>
        </c:scaling>
        <c:delete val="0"/>
        <c:axPos val="l"/>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crossAx val="576096800"/>
        <c:crosses val="autoZero"/>
        <c:auto val="1"/>
        <c:lblAlgn val="ctr"/>
        <c:lblOffset val="100"/>
        <c:noMultiLvlLbl val="0"/>
      </c:catAx>
      <c:valAx>
        <c:axId val="576096800"/>
        <c:scaling>
          <c:orientation val="minMax"/>
        </c:scaling>
        <c:delete val="0"/>
        <c:axPos val="t"/>
        <c:numFmt formatCode="0%"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300" b="0" i="0" u="none" strike="noStrike" kern="1200" baseline="0">
                <a:solidFill>
                  <a:schemeClr val="tx1">
                    <a:lumMod val="85000"/>
                    <a:lumOff val="15000"/>
                  </a:schemeClr>
                </a:solidFill>
                <a:latin typeface="Yu Gothic UI" panose="020B0500000000000000" pitchFamily="50" charset="-128"/>
                <a:ea typeface="Yu Gothic UI" panose="020B0500000000000000" pitchFamily="50" charset="-128"/>
                <a:cs typeface="+mn-cs"/>
              </a:defRPr>
            </a:pPr>
            <a:endParaRPr lang="ja-JP"/>
          </a:p>
        </c:txPr>
        <c:crossAx val="576106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lumMod val="85000"/>
              <a:lumOff val="15000"/>
            </a:schemeClr>
          </a:solidFill>
          <a:latin typeface="Yu Gothic UI" panose="020B0500000000000000" pitchFamily="50" charset="-128"/>
          <a:ea typeface="Yu Gothic UI" panose="020B0500000000000000"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8693"/>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9" y="1"/>
            <a:ext cx="2949787" cy="498693"/>
          </a:xfrm>
          <a:prstGeom prst="rect">
            <a:avLst/>
          </a:prstGeom>
        </p:spPr>
        <p:txBody>
          <a:bodyPr vert="horz" lIns="91433" tIns="45716" rIns="91433" bIns="45716" rtlCol="0"/>
          <a:lstStyle>
            <a:lvl1pPr algn="r">
              <a:defRPr sz="1200"/>
            </a:lvl1pPr>
          </a:lstStyle>
          <a:p>
            <a:fld id="{6AAC85A7-D5CF-45D2-9BCB-8949AA959354}" type="datetimeFigureOut">
              <a:rPr kumimoji="1" lang="ja-JP" altLang="en-US" smtClean="0"/>
              <a:t>2025/8/7</a:t>
            </a:fld>
            <a:endParaRPr kumimoji="1" lang="ja-JP" altLang="en-US"/>
          </a:p>
        </p:txBody>
      </p:sp>
      <p:sp>
        <p:nvSpPr>
          <p:cNvPr id="4" name="フッター プレースホルダー 3"/>
          <p:cNvSpPr>
            <a:spLocks noGrp="1"/>
          </p:cNvSpPr>
          <p:nvPr>
            <p:ph type="ftr" sz="quarter" idx="2"/>
          </p:nvPr>
        </p:nvSpPr>
        <p:spPr>
          <a:xfrm>
            <a:off x="1" y="9440647"/>
            <a:ext cx="2949787" cy="498692"/>
          </a:xfrm>
          <a:prstGeom prst="rect">
            <a:avLst/>
          </a:prstGeom>
        </p:spPr>
        <p:txBody>
          <a:bodyPr vert="horz" lIns="91433" tIns="45716" rIns="91433"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7"/>
            <a:ext cx="2949787" cy="498692"/>
          </a:xfrm>
          <a:prstGeom prst="rect">
            <a:avLst/>
          </a:prstGeom>
        </p:spPr>
        <p:txBody>
          <a:bodyPr vert="horz" lIns="91433" tIns="45716" rIns="91433" bIns="45716" rtlCol="0" anchor="b"/>
          <a:lstStyle>
            <a:lvl1pPr algn="r">
              <a:defRPr sz="1200"/>
            </a:lvl1pPr>
          </a:lstStyle>
          <a:p>
            <a:fld id="{7B5D987B-BD5F-4806-A018-C795A830024D}" type="slidenum">
              <a:rPr kumimoji="1" lang="ja-JP" altLang="en-US" smtClean="0"/>
              <a:t>‹#›</a:t>
            </a:fld>
            <a:endParaRPr kumimoji="1" lang="ja-JP" altLang="en-US"/>
          </a:p>
        </p:txBody>
      </p:sp>
    </p:spTree>
    <p:extLst>
      <p:ext uri="{BB962C8B-B14F-4D97-AF65-F5344CB8AC3E}">
        <p14:creationId xmlns:p14="http://schemas.microsoft.com/office/powerpoint/2010/main" val="1014120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8693"/>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33" tIns="45716" rIns="91433" bIns="45716" rtlCol="0"/>
          <a:lstStyle>
            <a:lvl1pPr algn="r">
              <a:defRPr sz="1200"/>
            </a:lvl1pPr>
          </a:lstStyle>
          <a:p>
            <a:fld id="{75957EFD-05B3-4081-8817-2B778855FF8C}" type="datetimeFigureOut">
              <a:rPr kumimoji="1" lang="ja-JP" altLang="en-US" smtClean="0"/>
              <a:t>2025/8/7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33" tIns="45716" rIns="91433"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33" tIns="45716" rIns="91433" bIns="45716" rtlCol="0" anchor="b"/>
          <a:lstStyle>
            <a:lvl1pPr algn="r">
              <a:defRPr sz="1200"/>
            </a:lvl1pPr>
          </a:lstStyle>
          <a:p>
            <a:fld id="{BA1C1F0E-4A5C-4277-A99C-81003299BB6B}" type="slidenum">
              <a:rPr kumimoji="1" lang="ja-JP" altLang="en-US" smtClean="0"/>
              <a:t>‹#›</a:t>
            </a:fld>
            <a:endParaRPr kumimoji="1" lang="ja-JP" altLang="en-US"/>
          </a:p>
        </p:txBody>
      </p:sp>
    </p:spTree>
    <p:extLst>
      <p:ext uri="{BB962C8B-B14F-4D97-AF65-F5344CB8AC3E}">
        <p14:creationId xmlns:p14="http://schemas.microsoft.com/office/powerpoint/2010/main" val="9545378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0</a:t>
            </a:fld>
            <a:endParaRPr kumimoji="1" lang="ja-JP" altLang="en-US"/>
          </a:p>
        </p:txBody>
      </p:sp>
    </p:spTree>
    <p:extLst>
      <p:ext uri="{BB962C8B-B14F-4D97-AF65-F5344CB8AC3E}">
        <p14:creationId xmlns:p14="http://schemas.microsoft.com/office/powerpoint/2010/main" val="1155908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修正</a:t>
            </a:r>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10</a:t>
            </a:fld>
            <a:endParaRPr kumimoji="1" lang="ja-JP" altLang="en-US"/>
          </a:p>
        </p:txBody>
      </p:sp>
    </p:spTree>
    <p:extLst>
      <p:ext uri="{BB962C8B-B14F-4D97-AF65-F5344CB8AC3E}">
        <p14:creationId xmlns:p14="http://schemas.microsoft.com/office/powerpoint/2010/main" val="2550126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1C1F0E-4A5C-4277-A99C-81003299BB6B}" type="slidenum">
              <a:rPr kumimoji="1" lang="ja-JP" altLang="en-US" smtClean="0"/>
              <a:t>11</a:t>
            </a:fld>
            <a:endParaRPr kumimoji="1" lang="ja-JP" altLang="en-US"/>
          </a:p>
        </p:txBody>
      </p:sp>
    </p:spTree>
    <p:extLst>
      <p:ext uri="{BB962C8B-B14F-4D97-AF65-F5344CB8AC3E}">
        <p14:creationId xmlns:p14="http://schemas.microsoft.com/office/powerpoint/2010/main" val="143829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追加</a:t>
            </a:r>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12</a:t>
            </a:fld>
            <a:endParaRPr kumimoji="1" lang="ja-JP" altLang="en-US"/>
          </a:p>
        </p:txBody>
      </p:sp>
    </p:spTree>
    <p:extLst>
      <p:ext uri="{BB962C8B-B14F-4D97-AF65-F5344CB8AC3E}">
        <p14:creationId xmlns:p14="http://schemas.microsoft.com/office/powerpoint/2010/main" val="27838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1C1F0E-4A5C-4277-A99C-81003299BB6B}" type="slidenum">
              <a:rPr kumimoji="1" lang="ja-JP" altLang="en-US" smtClean="0"/>
              <a:t>13</a:t>
            </a:fld>
            <a:endParaRPr kumimoji="1" lang="ja-JP" altLang="en-US"/>
          </a:p>
        </p:txBody>
      </p:sp>
    </p:spTree>
    <p:extLst>
      <p:ext uri="{BB962C8B-B14F-4D97-AF65-F5344CB8AC3E}">
        <p14:creationId xmlns:p14="http://schemas.microsoft.com/office/powerpoint/2010/main" val="127879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1C1F0E-4A5C-4277-A99C-81003299BB6B}" type="slidenum">
              <a:rPr kumimoji="1" lang="ja-JP" altLang="en-US" smtClean="0"/>
              <a:t>14</a:t>
            </a:fld>
            <a:endParaRPr kumimoji="1" lang="ja-JP" altLang="en-US"/>
          </a:p>
        </p:txBody>
      </p:sp>
    </p:spTree>
    <p:extLst>
      <p:ext uri="{BB962C8B-B14F-4D97-AF65-F5344CB8AC3E}">
        <p14:creationId xmlns:p14="http://schemas.microsoft.com/office/powerpoint/2010/main" val="2257041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15</a:t>
            </a:fld>
            <a:endParaRPr kumimoji="1" lang="ja-JP" altLang="en-US"/>
          </a:p>
        </p:txBody>
      </p:sp>
    </p:spTree>
    <p:extLst>
      <p:ext uri="{BB962C8B-B14F-4D97-AF65-F5344CB8AC3E}">
        <p14:creationId xmlns:p14="http://schemas.microsoft.com/office/powerpoint/2010/main" val="1512677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16</a:t>
            </a:fld>
            <a:endParaRPr kumimoji="1" lang="ja-JP" altLang="en-US"/>
          </a:p>
        </p:txBody>
      </p:sp>
    </p:spTree>
    <p:extLst>
      <p:ext uri="{BB962C8B-B14F-4D97-AF65-F5344CB8AC3E}">
        <p14:creationId xmlns:p14="http://schemas.microsoft.com/office/powerpoint/2010/main" val="87854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83307"/>
            <a:ext cx="5714164" cy="3913614"/>
          </a:xfrm>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17</a:t>
            </a:fld>
            <a:endParaRPr kumimoji="1" lang="ja-JP" altLang="en-US"/>
          </a:p>
        </p:txBody>
      </p:sp>
    </p:spTree>
    <p:extLst>
      <p:ext uri="{BB962C8B-B14F-4D97-AF65-F5344CB8AC3E}">
        <p14:creationId xmlns:p14="http://schemas.microsoft.com/office/powerpoint/2010/main" val="2735573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18</a:t>
            </a:fld>
            <a:endParaRPr kumimoji="1" lang="ja-JP" altLang="en-US"/>
          </a:p>
        </p:txBody>
      </p:sp>
    </p:spTree>
    <p:extLst>
      <p:ext uri="{BB962C8B-B14F-4D97-AF65-F5344CB8AC3E}">
        <p14:creationId xmlns:p14="http://schemas.microsoft.com/office/powerpoint/2010/main" val="267827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修正</a:t>
            </a:r>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19</a:t>
            </a:fld>
            <a:endParaRPr kumimoji="1" lang="ja-JP" altLang="en-US"/>
          </a:p>
        </p:txBody>
      </p:sp>
    </p:spTree>
    <p:extLst>
      <p:ext uri="{BB962C8B-B14F-4D97-AF65-F5344CB8AC3E}">
        <p14:creationId xmlns:p14="http://schemas.microsoft.com/office/powerpoint/2010/main" val="170180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1</a:t>
            </a:fld>
            <a:endParaRPr kumimoji="1" lang="ja-JP" altLang="en-US"/>
          </a:p>
        </p:txBody>
      </p:sp>
    </p:spTree>
    <p:extLst>
      <p:ext uri="{BB962C8B-B14F-4D97-AF65-F5344CB8AC3E}">
        <p14:creationId xmlns:p14="http://schemas.microsoft.com/office/powerpoint/2010/main" val="3687261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カット候補</a:t>
            </a:r>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20</a:t>
            </a:fld>
            <a:endParaRPr kumimoji="1" lang="ja-JP" altLang="en-US"/>
          </a:p>
        </p:txBody>
      </p:sp>
    </p:spTree>
    <p:extLst>
      <p:ext uri="{BB962C8B-B14F-4D97-AF65-F5344CB8AC3E}">
        <p14:creationId xmlns:p14="http://schemas.microsoft.com/office/powerpoint/2010/main" val="1664059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修正後</a:t>
            </a:r>
            <a:endParaRPr lang="en-US" altLang="ja-JP"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21</a:t>
            </a:fld>
            <a:endParaRPr kumimoji="1" lang="ja-JP" altLang="en-US"/>
          </a:p>
        </p:txBody>
      </p:sp>
    </p:spTree>
    <p:extLst>
      <p:ext uri="{BB962C8B-B14F-4D97-AF65-F5344CB8AC3E}">
        <p14:creationId xmlns:p14="http://schemas.microsoft.com/office/powerpoint/2010/main" val="3705423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22</a:t>
            </a:fld>
            <a:endParaRPr kumimoji="1" lang="ja-JP" altLang="en-US"/>
          </a:p>
        </p:txBody>
      </p:sp>
    </p:spTree>
    <p:extLst>
      <p:ext uri="{BB962C8B-B14F-4D97-AF65-F5344CB8AC3E}">
        <p14:creationId xmlns:p14="http://schemas.microsoft.com/office/powerpoint/2010/main" val="3655959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23</a:t>
            </a:fld>
            <a:endParaRPr kumimoji="1" lang="ja-JP" altLang="en-US"/>
          </a:p>
        </p:txBody>
      </p:sp>
    </p:spTree>
    <p:extLst>
      <p:ext uri="{BB962C8B-B14F-4D97-AF65-F5344CB8AC3E}">
        <p14:creationId xmlns:p14="http://schemas.microsoft.com/office/powerpoint/2010/main" val="2856233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24</a:t>
            </a:fld>
            <a:endParaRPr kumimoji="1" lang="ja-JP" altLang="en-US"/>
          </a:p>
        </p:txBody>
      </p:sp>
    </p:spTree>
    <p:extLst>
      <p:ext uri="{BB962C8B-B14F-4D97-AF65-F5344CB8AC3E}">
        <p14:creationId xmlns:p14="http://schemas.microsoft.com/office/powerpoint/2010/main" val="364856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25</a:t>
            </a:fld>
            <a:endParaRPr kumimoji="1" lang="ja-JP" altLang="en-US"/>
          </a:p>
        </p:txBody>
      </p:sp>
    </p:spTree>
    <p:extLst>
      <p:ext uri="{BB962C8B-B14F-4D97-AF65-F5344CB8AC3E}">
        <p14:creationId xmlns:p14="http://schemas.microsoft.com/office/powerpoint/2010/main" val="3278338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26</a:t>
            </a:fld>
            <a:endParaRPr kumimoji="1" lang="ja-JP" altLang="en-US"/>
          </a:p>
        </p:txBody>
      </p:sp>
    </p:spTree>
    <p:extLst>
      <p:ext uri="{BB962C8B-B14F-4D97-AF65-F5344CB8AC3E}">
        <p14:creationId xmlns:p14="http://schemas.microsoft.com/office/powerpoint/2010/main" val="1126104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27</a:t>
            </a:fld>
            <a:endParaRPr kumimoji="1" lang="ja-JP" altLang="en-US"/>
          </a:p>
        </p:txBody>
      </p:sp>
    </p:spTree>
    <p:extLst>
      <p:ext uri="{BB962C8B-B14F-4D97-AF65-F5344CB8AC3E}">
        <p14:creationId xmlns:p14="http://schemas.microsoft.com/office/powerpoint/2010/main" val="158015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28</a:t>
            </a:fld>
            <a:endParaRPr kumimoji="1" lang="ja-JP" altLang="en-US"/>
          </a:p>
        </p:txBody>
      </p:sp>
    </p:spTree>
    <p:extLst>
      <p:ext uri="{BB962C8B-B14F-4D97-AF65-F5344CB8AC3E}">
        <p14:creationId xmlns:p14="http://schemas.microsoft.com/office/powerpoint/2010/main" val="1571624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29</a:t>
            </a:fld>
            <a:endParaRPr kumimoji="1" lang="ja-JP" altLang="en-US"/>
          </a:p>
        </p:txBody>
      </p:sp>
    </p:spTree>
    <p:extLst>
      <p:ext uri="{BB962C8B-B14F-4D97-AF65-F5344CB8AC3E}">
        <p14:creationId xmlns:p14="http://schemas.microsoft.com/office/powerpoint/2010/main" val="33370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2</a:t>
            </a:fld>
            <a:endParaRPr kumimoji="1" lang="ja-JP" altLang="en-US"/>
          </a:p>
        </p:txBody>
      </p:sp>
    </p:spTree>
    <p:extLst>
      <p:ext uri="{BB962C8B-B14F-4D97-AF65-F5344CB8AC3E}">
        <p14:creationId xmlns:p14="http://schemas.microsoft.com/office/powerpoint/2010/main" val="3259096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30</a:t>
            </a:fld>
            <a:endParaRPr kumimoji="1" lang="ja-JP" altLang="en-US"/>
          </a:p>
        </p:txBody>
      </p:sp>
    </p:spTree>
    <p:extLst>
      <p:ext uri="{BB962C8B-B14F-4D97-AF65-F5344CB8AC3E}">
        <p14:creationId xmlns:p14="http://schemas.microsoft.com/office/powerpoint/2010/main" val="33891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31</a:t>
            </a:fld>
            <a:endParaRPr kumimoji="1" lang="ja-JP" altLang="en-US"/>
          </a:p>
        </p:txBody>
      </p:sp>
    </p:spTree>
    <p:extLst>
      <p:ext uri="{BB962C8B-B14F-4D97-AF65-F5344CB8AC3E}">
        <p14:creationId xmlns:p14="http://schemas.microsoft.com/office/powerpoint/2010/main" val="3737656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32</a:t>
            </a:fld>
            <a:endParaRPr kumimoji="1" lang="ja-JP" altLang="en-US"/>
          </a:p>
        </p:txBody>
      </p:sp>
    </p:spTree>
    <p:extLst>
      <p:ext uri="{BB962C8B-B14F-4D97-AF65-F5344CB8AC3E}">
        <p14:creationId xmlns:p14="http://schemas.microsoft.com/office/powerpoint/2010/main" val="290779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33</a:t>
            </a:fld>
            <a:endParaRPr kumimoji="1" lang="ja-JP" altLang="en-US"/>
          </a:p>
        </p:txBody>
      </p:sp>
    </p:spTree>
    <p:extLst>
      <p:ext uri="{BB962C8B-B14F-4D97-AF65-F5344CB8AC3E}">
        <p14:creationId xmlns:p14="http://schemas.microsoft.com/office/powerpoint/2010/main" val="2001366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34</a:t>
            </a:fld>
            <a:endParaRPr kumimoji="1" lang="ja-JP" altLang="en-US"/>
          </a:p>
        </p:txBody>
      </p:sp>
    </p:spTree>
    <p:extLst>
      <p:ext uri="{BB962C8B-B14F-4D97-AF65-F5344CB8AC3E}">
        <p14:creationId xmlns:p14="http://schemas.microsoft.com/office/powerpoint/2010/main" val="2622808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35</a:t>
            </a:fld>
            <a:endParaRPr kumimoji="1" lang="ja-JP" altLang="en-US"/>
          </a:p>
        </p:txBody>
      </p:sp>
    </p:spTree>
    <p:extLst>
      <p:ext uri="{BB962C8B-B14F-4D97-AF65-F5344CB8AC3E}">
        <p14:creationId xmlns:p14="http://schemas.microsoft.com/office/powerpoint/2010/main" val="1877027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36</a:t>
            </a:fld>
            <a:endParaRPr kumimoji="1" lang="ja-JP" altLang="en-US"/>
          </a:p>
        </p:txBody>
      </p:sp>
    </p:spTree>
    <p:extLst>
      <p:ext uri="{BB962C8B-B14F-4D97-AF65-F5344CB8AC3E}">
        <p14:creationId xmlns:p14="http://schemas.microsoft.com/office/powerpoint/2010/main" val="1135593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37</a:t>
            </a:fld>
            <a:endParaRPr kumimoji="1" lang="ja-JP" altLang="en-US"/>
          </a:p>
        </p:txBody>
      </p:sp>
    </p:spTree>
    <p:extLst>
      <p:ext uri="{BB962C8B-B14F-4D97-AF65-F5344CB8AC3E}">
        <p14:creationId xmlns:p14="http://schemas.microsoft.com/office/powerpoint/2010/main" val="2809218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38</a:t>
            </a:fld>
            <a:endParaRPr kumimoji="1" lang="ja-JP" altLang="en-US"/>
          </a:p>
        </p:txBody>
      </p:sp>
    </p:spTree>
    <p:extLst>
      <p:ext uri="{BB962C8B-B14F-4D97-AF65-F5344CB8AC3E}">
        <p14:creationId xmlns:p14="http://schemas.microsoft.com/office/powerpoint/2010/main" val="196527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4</a:t>
            </a:fld>
            <a:endParaRPr kumimoji="1" lang="ja-JP" altLang="en-US"/>
          </a:p>
        </p:txBody>
      </p:sp>
    </p:spTree>
    <p:extLst>
      <p:ext uri="{BB962C8B-B14F-4D97-AF65-F5344CB8AC3E}">
        <p14:creationId xmlns:p14="http://schemas.microsoft.com/office/powerpoint/2010/main" val="4086461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83307"/>
            <a:ext cx="5714164" cy="3913614"/>
          </a:xfrm>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5</a:t>
            </a:fld>
            <a:endParaRPr kumimoji="1" lang="ja-JP" altLang="en-US"/>
          </a:p>
        </p:txBody>
      </p:sp>
    </p:spTree>
    <p:extLst>
      <p:ext uri="{BB962C8B-B14F-4D97-AF65-F5344CB8AC3E}">
        <p14:creationId xmlns:p14="http://schemas.microsoft.com/office/powerpoint/2010/main" val="194610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3B655EA5-CDB7-44EC-9870-9F9EE7A27357}" type="slidenum">
              <a:rPr kumimoji="1" lang="ja-JP" altLang="en-US" smtClean="0"/>
              <a:t>6</a:t>
            </a:fld>
            <a:endParaRPr kumimoji="1" lang="ja-JP" altLang="en-US"/>
          </a:p>
        </p:txBody>
      </p:sp>
    </p:spTree>
    <p:extLst>
      <p:ext uri="{BB962C8B-B14F-4D97-AF65-F5344CB8AC3E}">
        <p14:creationId xmlns:p14="http://schemas.microsoft.com/office/powerpoint/2010/main" val="121371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7</a:t>
            </a:fld>
            <a:endParaRPr kumimoji="1" lang="ja-JP" altLang="en-US"/>
          </a:p>
        </p:txBody>
      </p:sp>
    </p:spTree>
    <p:extLst>
      <p:ext uri="{BB962C8B-B14F-4D97-AF65-F5344CB8AC3E}">
        <p14:creationId xmlns:p14="http://schemas.microsoft.com/office/powerpoint/2010/main" val="328681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8</a:t>
            </a:fld>
            <a:endParaRPr kumimoji="1" lang="ja-JP" altLang="en-US"/>
          </a:p>
        </p:txBody>
      </p:sp>
    </p:spTree>
    <p:extLst>
      <p:ext uri="{BB962C8B-B14F-4D97-AF65-F5344CB8AC3E}">
        <p14:creationId xmlns:p14="http://schemas.microsoft.com/office/powerpoint/2010/main" val="382261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修正</a:t>
            </a:r>
          </a:p>
        </p:txBody>
      </p:sp>
      <p:sp>
        <p:nvSpPr>
          <p:cNvPr id="4" name="スライド番号プレースホルダー 3"/>
          <p:cNvSpPr>
            <a:spLocks noGrp="1"/>
          </p:cNvSpPr>
          <p:nvPr>
            <p:ph type="sldNum" sz="quarter" idx="5"/>
          </p:nvPr>
        </p:nvSpPr>
        <p:spPr/>
        <p:txBody>
          <a:bodyPr/>
          <a:lstStyle/>
          <a:p>
            <a:fld id="{BA1C1F0E-4A5C-4277-A99C-81003299BB6B}" type="slidenum">
              <a:rPr kumimoji="1" lang="ja-JP" altLang="en-US" smtClean="0"/>
              <a:t>9</a:t>
            </a:fld>
            <a:endParaRPr kumimoji="1" lang="ja-JP" altLang="en-US"/>
          </a:p>
        </p:txBody>
      </p:sp>
    </p:spTree>
    <p:extLst>
      <p:ext uri="{BB962C8B-B14F-4D97-AF65-F5344CB8AC3E}">
        <p14:creationId xmlns:p14="http://schemas.microsoft.com/office/powerpoint/2010/main" val="48198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3513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30388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2225584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A55D6-D49B-B453-75A9-A4CE5C15B72A}"/>
              </a:ext>
            </a:extLst>
          </p:cNvPr>
          <p:cNvSpPr>
            <a:spLocks noGrp="1"/>
          </p:cNvSpPr>
          <p:nvPr>
            <p:ph type="title" hasCustomPrompt="1"/>
          </p:nvPr>
        </p:nvSpPr>
        <p:spPr>
          <a:xfrm>
            <a:off x="0" y="451925"/>
            <a:ext cx="12192000" cy="1066799"/>
          </a:xfrm>
          <a:prstGeom prst="rect">
            <a:avLst/>
          </a:prstGeom>
        </p:spPr>
        <p:txBody>
          <a:bodyPr>
            <a:normAutofit/>
          </a:bodyPr>
          <a:lstStyle>
            <a:lvl1pPr>
              <a:defRPr sz="4000" b="1" baseline="0">
                <a:solidFill>
                  <a:schemeClr val="tx1">
                    <a:lumMod val="85000"/>
                    <a:lumOff val="15000"/>
                  </a:schemeClr>
                </a:solidFill>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2085F3D2-CFBD-DCB8-B68E-EF700AC3ADEB}"/>
              </a:ext>
            </a:extLst>
          </p:cNvPr>
          <p:cNvSpPr>
            <a:spLocks noGrp="1"/>
          </p:cNvSpPr>
          <p:nvPr>
            <p:ph idx="1"/>
          </p:nvPr>
        </p:nvSpPr>
        <p:spPr>
          <a:xfrm>
            <a:off x="408134" y="1761423"/>
            <a:ext cx="11375733" cy="4415539"/>
          </a:xfrm>
          <a:prstGeom prst="rect">
            <a:avLst/>
          </a:prstGeom>
        </p:spPr>
        <p:txBody>
          <a:bodyPr/>
          <a:lstStyle>
            <a:lvl1pPr>
              <a:lnSpc>
                <a:spcPct val="110000"/>
              </a:lnSpc>
              <a:defRPr spc="110" baseline="0">
                <a:solidFill>
                  <a:schemeClr val="tx1">
                    <a:lumMod val="85000"/>
                    <a:lumOff val="15000"/>
                  </a:schemeClr>
                </a:solidFill>
              </a:defRPr>
            </a:lvl1pPr>
            <a:lvl2pPr>
              <a:lnSpc>
                <a:spcPct val="110000"/>
              </a:lnSpc>
              <a:defRPr spc="110" baseline="0">
                <a:solidFill>
                  <a:schemeClr val="tx1">
                    <a:lumMod val="85000"/>
                    <a:lumOff val="15000"/>
                  </a:schemeClr>
                </a:solidFill>
              </a:defRPr>
            </a:lvl2pPr>
            <a:lvl3pPr>
              <a:lnSpc>
                <a:spcPct val="110000"/>
              </a:lnSpc>
              <a:defRPr spc="110" baseline="0">
                <a:solidFill>
                  <a:schemeClr val="tx1">
                    <a:lumMod val="85000"/>
                    <a:lumOff val="15000"/>
                  </a:schemeClr>
                </a:solidFill>
              </a:defRPr>
            </a:lvl3pPr>
            <a:lvl4pPr>
              <a:lnSpc>
                <a:spcPct val="110000"/>
              </a:lnSpc>
              <a:defRPr spc="110" baseline="0">
                <a:solidFill>
                  <a:schemeClr val="tx1">
                    <a:lumMod val="85000"/>
                    <a:lumOff val="15000"/>
                  </a:schemeClr>
                </a:solidFill>
              </a:defRPr>
            </a:lvl4pPr>
            <a:lvl5pPr>
              <a:lnSpc>
                <a:spcPct val="110000"/>
              </a:lnSpc>
              <a:defRPr spc="110" baseline="0">
                <a:solidFill>
                  <a:schemeClr val="tx1">
                    <a:lumMod val="85000"/>
                    <a:lumOff val="15000"/>
                  </a:schemeClr>
                </a:solidFill>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12CD6D54-59F4-68F8-5BCA-34F7D63857C1}"/>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493D31A3-483C-8853-1ED1-1AFB38A41A42}"/>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03365C-2132-28EE-2CA9-39BBFAF4322B}"/>
              </a:ext>
            </a:extLst>
          </p:cNvPr>
          <p:cNvSpPr>
            <a:spLocks noGrp="1"/>
          </p:cNvSpPr>
          <p:nvPr>
            <p:ph type="sldNum" sz="quarter" idx="12"/>
          </p:nvPr>
        </p:nvSpPr>
        <p:spPr/>
        <p:txBody>
          <a:bodyPr/>
          <a:lstStyle>
            <a:lvl1pPr>
              <a:defRPr sz="1800" b="1">
                <a:solidFill>
                  <a:schemeClr val="tx1">
                    <a:lumMod val="85000"/>
                    <a:lumOff val="15000"/>
                  </a:schemeClr>
                </a:solidFill>
                <a:latin typeface="Yu Gothic UI" panose="020B0500000000000000" pitchFamily="50" charset="-128"/>
                <a:ea typeface="Yu Gothic UI" panose="020B0500000000000000" pitchFamily="50" charset="-128"/>
              </a:defRPr>
            </a:lvl1pPr>
          </a:lstStyle>
          <a:p>
            <a:fld id="{CB91B6DC-CD65-41D7-A17C-25774E29F8F8}" type="slidenum">
              <a:rPr lang="ja-JP" altLang="en-US" smtClean="0"/>
              <a:pPr/>
              <a:t>‹#›</a:t>
            </a:fld>
            <a:endParaRPr lang="ja-JP" altLang="en-US"/>
          </a:p>
        </p:txBody>
      </p:sp>
    </p:spTree>
    <p:extLst>
      <p:ext uri="{BB962C8B-B14F-4D97-AF65-F5344CB8AC3E}">
        <p14:creationId xmlns:p14="http://schemas.microsoft.com/office/powerpoint/2010/main" val="98042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a:prstGeom prst="rect">
            <a:avLst/>
          </a:prstGeo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a:xfrm>
            <a:off x="838200" y="1825625"/>
            <a:ext cx="10515600" cy="4351338"/>
          </a:xfrm>
          <a:prstGeom prst="rect">
            <a:avLst/>
          </a:prstGeo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lvl1pPr>
              <a:defRPr sz="1400">
                <a:solidFill>
                  <a:schemeClr val="tx1"/>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68582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160859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294296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a:prstGeom prst="rect">
            <a:avLst/>
          </a:prstGeo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302463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3331166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1827203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400337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17A4DA2-9656-43BE-A27E-82B5D27A5B4E}" type="slidenum">
              <a:rPr kumimoji="1" lang="ja-JP" altLang="en-US" smtClean="0"/>
              <a:t>‹#›</a:t>
            </a:fld>
            <a:endParaRPr kumimoji="1" lang="ja-JP" altLang="en-US"/>
          </a:p>
        </p:txBody>
      </p:sp>
    </p:spTree>
    <p:extLst>
      <p:ext uri="{BB962C8B-B14F-4D97-AF65-F5344CB8AC3E}">
        <p14:creationId xmlns:p14="http://schemas.microsoft.com/office/powerpoint/2010/main" val="811604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A4DA2-9656-43BE-A27E-82B5D27A5B4E}" type="slidenum">
              <a:rPr kumimoji="1" lang="ja-JP" altLang="en-US" smtClean="0"/>
              <a:t>‹#›</a:t>
            </a:fld>
            <a:endParaRPr kumimoji="1" lang="ja-JP" altLang="en-US" dirty="0"/>
          </a:p>
        </p:txBody>
      </p:sp>
      <p:sp>
        <p:nvSpPr>
          <p:cNvPr id="9" name="タイトル プレースホルダー 8">
            <a:extLst>
              <a:ext uri="{FF2B5EF4-FFF2-40B4-BE49-F238E27FC236}">
                <a16:creationId xmlns:a16="http://schemas.microsoft.com/office/drawing/2014/main" id="{818AD760-580D-349E-1032-661A101DF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 name="テキスト プレースホルダー 9">
            <a:extLst>
              <a:ext uri="{FF2B5EF4-FFF2-40B4-BE49-F238E27FC236}">
                <a16:creationId xmlns:a16="http://schemas.microsoft.com/office/drawing/2014/main" id="{570C0106-D22B-0286-1BC4-ACE925CE3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 name="日付プレースホルダー 10">
            <a:extLst>
              <a:ext uri="{FF2B5EF4-FFF2-40B4-BE49-F238E27FC236}">
                <a16:creationId xmlns:a16="http://schemas.microsoft.com/office/drawing/2014/main" id="{8C7D5FE8-0F3B-1A12-87EB-06F5C9B2BA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kumimoji="1" lang="ja-JP" altLang="en-US"/>
          </a:p>
        </p:txBody>
      </p:sp>
      <p:sp>
        <p:nvSpPr>
          <p:cNvPr id="12" name="フッター プレースホルダー 11">
            <a:extLst>
              <a:ext uri="{FF2B5EF4-FFF2-40B4-BE49-F238E27FC236}">
                <a16:creationId xmlns:a16="http://schemas.microsoft.com/office/drawing/2014/main" id="{08B6FC4D-1A53-B0E6-79A4-29C0A6488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Tree>
    <p:extLst>
      <p:ext uri="{BB962C8B-B14F-4D97-AF65-F5344CB8AC3E}">
        <p14:creationId xmlns:p14="http://schemas.microsoft.com/office/powerpoint/2010/main" val="3150269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建物の前に置かれたボート&#10;&#10;中程度の精度で自動的に生成された説明">
            <a:extLst>
              <a:ext uri="{FF2B5EF4-FFF2-40B4-BE49-F238E27FC236}">
                <a16:creationId xmlns:a16="http://schemas.microsoft.com/office/drawing/2014/main" id="{F038FC21-4B9E-B9C9-A42E-2166E82CC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13"/>
            <a:ext cx="12202116" cy="6867863"/>
          </a:xfrm>
          <a:prstGeom prst="rect">
            <a:avLst/>
          </a:prstGeom>
        </p:spPr>
      </p:pic>
      <p:sp>
        <p:nvSpPr>
          <p:cNvPr id="12" name="正方形/長方形 11">
            <a:extLst>
              <a:ext uri="{FF2B5EF4-FFF2-40B4-BE49-F238E27FC236}">
                <a16:creationId xmlns:a16="http://schemas.microsoft.com/office/drawing/2014/main" id="{63280F3D-FABF-40D9-6CB1-EEBD0E2DC08F}"/>
              </a:ext>
            </a:extLst>
          </p:cNvPr>
          <p:cNvSpPr/>
          <p:nvPr/>
        </p:nvSpPr>
        <p:spPr>
          <a:xfrm>
            <a:off x="2713703" y="6130269"/>
            <a:ext cx="6695768" cy="718671"/>
          </a:xfrm>
          <a:prstGeom prst="rect">
            <a:avLst/>
          </a:prstGeom>
          <a:solidFill>
            <a:schemeClr val="bg1">
              <a:alpha val="80000"/>
            </a:schemeClr>
          </a:solidFill>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4" name="正方形/長方形 3">
            <a:extLst>
              <a:ext uri="{FF2B5EF4-FFF2-40B4-BE49-F238E27FC236}">
                <a16:creationId xmlns:a16="http://schemas.microsoft.com/office/drawing/2014/main" id="{81678698-993D-16EE-AF7E-188682EBE8A0}"/>
              </a:ext>
            </a:extLst>
          </p:cNvPr>
          <p:cNvSpPr/>
          <p:nvPr/>
        </p:nvSpPr>
        <p:spPr>
          <a:xfrm>
            <a:off x="1893880" y="5214499"/>
            <a:ext cx="8121578" cy="718671"/>
          </a:xfrm>
          <a:prstGeom prst="rect">
            <a:avLst/>
          </a:prstGeom>
          <a:solidFill>
            <a:schemeClr val="bg1">
              <a:alpha val="80000"/>
            </a:schemeClr>
          </a:solidFill>
          <a:ln>
            <a:noFill/>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3200" b="1" dirty="0">
                <a:solidFill>
                  <a:schemeClr val="bg1"/>
                </a:solidFill>
                <a:highlight>
                  <a:srgbClr val="548235"/>
                </a:highlight>
                <a:latin typeface="Meiryo UI" panose="020B0604030504040204" pitchFamily="50" charset="-128"/>
                <a:ea typeface="Meiryo UI" panose="020B0604030504040204" pitchFamily="50" charset="-128"/>
              </a:rPr>
              <a:t>～有事の際の対応力強化のために～</a:t>
            </a:r>
          </a:p>
        </p:txBody>
      </p:sp>
      <p:sp>
        <p:nvSpPr>
          <p:cNvPr id="5" name="サブタイトル 2"/>
          <p:cNvSpPr txBox="1">
            <a:spLocks/>
          </p:cNvSpPr>
          <p:nvPr/>
        </p:nvSpPr>
        <p:spPr>
          <a:xfrm>
            <a:off x="2583594" y="6175325"/>
            <a:ext cx="5922928" cy="7975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大阪府・大阪市　副首都推進局</a:t>
            </a:r>
          </a:p>
        </p:txBody>
      </p:sp>
      <p:sp>
        <p:nvSpPr>
          <p:cNvPr id="6" name="AutoShape 2" descr="undefined"/>
          <p:cNvSpPr>
            <a:spLocks noChangeAspect="1" noChangeArrowheads="1"/>
          </p:cNvSpPr>
          <p:nvPr/>
        </p:nvSpPr>
        <p:spPr bwMode="auto">
          <a:xfrm>
            <a:off x="155574" y="-144463"/>
            <a:ext cx="3507083" cy="35070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 name="図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0906" y="6127880"/>
            <a:ext cx="754510" cy="718671"/>
          </a:xfrm>
          <a:prstGeom prst="rect">
            <a:avLst/>
          </a:prstGeom>
        </p:spPr>
      </p:pic>
      <p:sp>
        <p:nvSpPr>
          <p:cNvPr id="13" name="テキスト ボックス 12"/>
          <p:cNvSpPr txBox="1"/>
          <p:nvPr/>
        </p:nvSpPr>
        <p:spPr>
          <a:xfrm>
            <a:off x="9996948" y="6528407"/>
            <a:ext cx="2126226" cy="276999"/>
          </a:xfrm>
          <a:prstGeom prst="rect">
            <a:avLst/>
          </a:prstGeom>
          <a:solidFill>
            <a:schemeClr val="accent2"/>
          </a:solid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　写真：</a:t>
            </a:r>
            <a:r>
              <a:rPr lang="en-US" altLang="zh-TW" sz="1200" dirty="0">
                <a:latin typeface="Meiryo UI" panose="020B0604030504040204" pitchFamily="50" charset="-128"/>
                <a:ea typeface="Meiryo UI" panose="020B0604030504040204" pitchFamily="50" charset="-128"/>
              </a:rPr>
              <a:t>©(</a:t>
            </a:r>
            <a:r>
              <a:rPr lang="zh-TW" altLang="en-US" sz="1200" dirty="0">
                <a:latin typeface="Meiryo UI" panose="020B0604030504040204" pitchFamily="50" charset="-128"/>
                <a:ea typeface="Meiryo UI" panose="020B0604030504040204" pitchFamily="50" charset="-128"/>
              </a:rPr>
              <a:t>公財</a:t>
            </a:r>
            <a:r>
              <a:rPr lang="en-US" altLang="zh-TW" sz="1200" dirty="0">
                <a:latin typeface="Meiryo UI" panose="020B0604030504040204" pitchFamily="50" charset="-128"/>
                <a:ea typeface="Meiryo UI" panose="020B0604030504040204" pitchFamily="50" charset="-128"/>
              </a:rPr>
              <a:t>)</a:t>
            </a:r>
            <a:r>
              <a:rPr lang="zh-TW" altLang="en-US" sz="1200" dirty="0">
                <a:latin typeface="Meiryo UI" panose="020B0604030504040204" pitchFamily="50" charset="-128"/>
                <a:ea typeface="Meiryo UI" panose="020B0604030504040204" pitchFamily="50" charset="-128"/>
              </a:rPr>
              <a:t>大阪観光局</a:t>
            </a:r>
            <a:endParaRPr kumimoji="1" lang="ja-JP" altLang="en-US" sz="1200" dirty="0">
              <a:latin typeface="Meiryo UI" panose="020B0604030504040204" pitchFamily="50" charset="-128"/>
              <a:ea typeface="Meiryo UI" panose="020B0604030504040204" pitchFamily="50" charset="-128"/>
            </a:endParaRPr>
          </a:p>
        </p:txBody>
      </p:sp>
      <p:sp>
        <p:nvSpPr>
          <p:cNvPr id="11" name="サブタイトル 2"/>
          <p:cNvSpPr txBox="1">
            <a:spLocks/>
          </p:cNvSpPr>
          <p:nvPr/>
        </p:nvSpPr>
        <p:spPr>
          <a:xfrm>
            <a:off x="8372502" y="894321"/>
            <a:ext cx="4038509" cy="7329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1" dirty="0">
                <a:ln w="12700">
                  <a:noFill/>
                </a:ln>
                <a:latin typeface="Meiryo UI" panose="020B0604030504040204" pitchFamily="50" charset="-128"/>
                <a:ea typeface="Meiryo UI" panose="020B0604030504040204" pitchFamily="50" charset="-128"/>
              </a:rPr>
              <a:t>危機管理カンファレンス</a:t>
            </a:r>
            <a:r>
              <a:rPr lang="en-US" altLang="ja-JP" sz="2000" b="1" dirty="0">
                <a:ln w="12700">
                  <a:noFill/>
                </a:ln>
                <a:latin typeface="Meiryo UI" panose="020B0604030504040204" pitchFamily="50" charset="-128"/>
                <a:ea typeface="Meiryo UI" panose="020B0604030504040204" pitchFamily="50" charset="-128"/>
              </a:rPr>
              <a:t>2025</a:t>
            </a:r>
            <a:r>
              <a:rPr lang="ja-JP" altLang="en-US" sz="2000" b="1" dirty="0">
                <a:ln w="12700">
                  <a:noFill/>
                </a:ln>
                <a:latin typeface="Meiryo UI" panose="020B0604030504040204" pitchFamily="50" charset="-128"/>
                <a:ea typeface="Meiryo UI" panose="020B0604030504040204" pitchFamily="50" charset="-128"/>
              </a:rPr>
              <a:t>　春</a:t>
            </a:r>
            <a:endParaRPr lang="en-US" altLang="ja-JP" sz="2000" b="1" dirty="0">
              <a:ln w="12700">
                <a:noFill/>
              </a:ln>
              <a:latin typeface="Meiryo UI" panose="020B0604030504040204" pitchFamily="50" charset="-128"/>
              <a:ea typeface="Meiryo UI" panose="020B0604030504040204" pitchFamily="50" charset="-128"/>
            </a:endParaRPr>
          </a:p>
        </p:txBody>
      </p:sp>
      <p:sp>
        <p:nvSpPr>
          <p:cNvPr id="2" name="楕円 1">
            <a:extLst>
              <a:ext uri="{FF2B5EF4-FFF2-40B4-BE49-F238E27FC236}">
                <a16:creationId xmlns:a16="http://schemas.microsoft.com/office/drawing/2014/main" id="{485979B3-AC78-1E03-DBCF-545B8490BC57}"/>
              </a:ext>
            </a:extLst>
          </p:cNvPr>
          <p:cNvSpPr/>
          <p:nvPr/>
        </p:nvSpPr>
        <p:spPr>
          <a:xfrm>
            <a:off x="-209051" y="6055300"/>
            <a:ext cx="914400" cy="914400"/>
          </a:xfrm>
          <a:prstGeom prst="ellipse">
            <a:avLst/>
          </a:prstGeom>
          <a:solidFill>
            <a:schemeClr val="accent5"/>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8" name="楕円 7">
            <a:extLst>
              <a:ext uri="{FF2B5EF4-FFF2-40B4-BE49-F238E27FC236}">
                <a16:creationId xmlns:a16="http://schemas.microsoft.com/office/drawing/2014/main" id="{23D7C4CC-DAA7-6D37-FC1D-D5586BE303D3}"/>
              </a:ext>
            </a:extLst>
          </p:cNvPr>
          <p:cNvSpPr/>
          <p:nvPr/>
        </p:nvSpPr>
        <p:spPr>
          <a:xfrm>
            <a:off x="175636" y="5889418"/>
            <a:ext cx="914400" cy="914400"/>
          </a:xfrm>
          <a:prstGeom prst="ellipse">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10" name="楕円 9">
            <a:extLst>
              <a:ext uri="{FF2B5EF4-FFF2-40B4-BE49-F238E27FC236}">
                <a16:creationId xmlns:a16="http://schemas.microsoft.com/office/drawing/2014/main" id="{D40003C2-CDB5-E86B-EF80-4775F1E78E0B}"/>
              </a:ext>
            </a:extLst>
          </p:cNvPr>
          <p:cNvSpPr/>
          <p:nvPr/>
        </p:nvSpPr>
        <p:spPr>
          <a:xfrm>
            <a:off x="-309049" y="1260808"/>
            <a:ext cx="914400" cy="914400"/>
          </a:xfrm>
          <a:prstGeom prst="ellipse">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16" name="楕円 15">
            <a:extLst>
              <a:ext uri="{FF2B5EF4-FFF2-40B4-BE49-F238E27FC236}">
                <a16:creationId xmlns:a16="http://schemas.microsoft.com/office/drawing/2014/main" id="{6CC72431-2384-8A2F-B3D7-304CBA09EE8D}"/>
              </a:ext>
            </a:extLst>
          </p:cNvPr>
          <p:cNvSpPr/>
          <p:nvPr/>
        </p:nvSpPr>
        <p:spPr>
          <a:xfrm>
            <a:off x="-309049" y="1718008"/>
            <a:ext cx="914400" cy="914400"/>
          </a:xfrm>
          <a:prstGeom prst="ellipse">
            <a:avLst/>
          </a:prstGeom>
          <a:solidFill>
            <a:schemeClr val="accent5"/>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17" name="楕円 16">
            <a:extLst>
              <a:ext uri="{FF2B5EF4-FFF2-40B4-BE49-F238E27FC236}">
                <a16:creationId xmlns:a16="http://schemas.microsoft.com/office/drawing/2014/main" id="{DE1CAD85-B150-8C28-63A9-5261E404C858}"/>
              </a:ext>
            </a:extLst>
          </p:cNvPr>
          <p:cNvSpPr/>
          <p:nvPr/>
        </p:nvSpPr>
        <p:spPr>
          <a:xfrm>
            <a:off x="11705507" y="5433556"/>
            <a:ext cx="914400" cy="914400"/>
          </a:xfrm>
          <a:prstGeom prst="ellipse">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18" name="楕円 17">
            <a:extLst>
              <a:ext uri="{FF2B5EF4-FFF2-40B4-BE49-F238E27FC236}">
                <a16:creationId xmlns:a16="http://schemas.microsoft.com/office/drawing/2014/main" id="{F4A6B1D7-7FBC-167E-DDBC-9871187FAA40}"/>
              </a:ext>
            </a:extLst>
          </p:cNvPr>
          <p:cNvSpPr/>
          <p:nvPr/>
        </p:nvSpPr>
        <p:spPr>
          <a:xfrm>
            <a:off x="11099520" y="5573834"/>
            <a:ext cx="914400" cy="914400"/>
          </a:xfrm>
          <a:prstGeom prst="ellipse">
            <a:avLst/>
          </a:prstGeom>
          <a:solidFill>
            <a:schemeClr val="accent5"/>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pic>
        <p:nvPicPr>
          <p:cNvPr id="9" name="図 8">
            <a:extLst>
              <a:ext uri="{FF2B5EF4-FFF2-40B4-BE49-F238E27FC236}">
                <a16:creationId xmlns:a16="http://schemas.microsoft.com/office/drawing/2014/main" id="{556EEA18-CCF7-B66B-9D25-E10A003BD414}"/>
              </a:ext>
            </a:extLst>
          </p:cNvPr>
          <p:cNvPicPr>
            <a:picLocks noChangeAspect="1"/>
          </p:cNvPicPr>
          <p:nvPr/>
        </p:nvPicPr>
        <p:blipFill>
          <a:blip r:embed="rId5"/>
          <a:stretch>
            <a:fillRect/>
          </a:stretch>
        </p:blipFill>
        <p:spPr>
          <a:xfrm rot="20355552">
            <a:off x="55794" y="3610297"/>
            <a:ext cx="2068484" cy="1188003"/>
          </a:xfrm>
          <a:prstGeom prst="rect">
            <a:avLst/>
          </a:prstGeom>
        </p:spPr>
      </p:pic>
      <p:pic>
        <p:nvPicPr>
          <p:cNvPr id="19" name="図 18">
            <a:extLst>
              <a:ext uri="{FF2B5EF4-FFF2-40B4-BE49-F238E27FC236}">
                <a16:creationId xmlns:a16="http://schemas.microsoft.com/office/drawing/2014/main" id="{E13E1D6B-D039-3175-BBEE-48A4D4D17649}"/>
              </a:ext>
            </a:extLst>
          </p:cNvPr>
          <p:cNvPicPr>
            <a:picLocks noChangeAspect="1"/>
          </p:cNvPicPr>
          <p:nvPr/>
        </p:nvPicPr>
        <p:blipFill>
          <a:blip r:embed="rId6"/>
          <a:stretch>
            <a:fillRect/>
          </a:stretch>
        </p:blipFill>
        <p:spPr>
          <a:xfrm rot="900000">
            <a:off x="2089067" y="3602472"/>
            <a:ext cx="1781334" cy="1625077"/>
          </a:xfrm>
          <a:prstGeom prst="rect">
            <a:avLst/>
          </a:prstGeom>
        </p:spPr>
      </p:pic>
      <p:sp>
        <p:nvSpPr>
          <p:cNvPr id="20" name="正方形/長方形 19">
            <a:extLst>
              <a:ext uri="{FF2B5EF4-FFF2-40B4-BE49-F238E27FC236}">
                <a16:creationId xmlns:a16="http://schemas.microsoft.com/office/drawing/2014/main" id="{655176FF-BD3D-C44E-647A-350DE847AF8D}"/>
              </a:ext>
            </a:extLst>
          </p:cNvPr>
          <p:cNvSpPr/>
          <p:nvPr/>
        </p:nvSpPr>
        <p:spPr>
          <a:xfrm>
            <a:off x="419724" y="-58450"/>
            <a:ext cx="11338841" cy="1013112"/>
          </a:xfrm>
          <a:prstGeom prst="rect">
            <a:avLst/>
          </a:prstGeom>
          <a:solidFill>
            <a:srgbClr val="FF0000">
              <a:alpha val="80000"/>
            </a:srgbClr>
          </a:solidFill>
          <a:ln>
            <a:noFill/>
          </a:ln>
          <a:effectLst>
            <a:softEdge rad="635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21" name="テキスト ボックス 20">
            <a:extLst>
              <a:ext uri="{FF2B5EF4-FFF2-40B4-BE49-F238E27FC236}">
                <a16:creationId xmlns:a16="http://schemas.microsoft.com/office/drawing/2014/main" id="{C79F755C-0DFF-61AD-FECC-B46FEB1A07DC}"/>
              </a:ext>
            </a:extLst>
          </p:cNvPr>
          <p:cNvSpPr txBox="1"/>
          <p:nvPr/>
        </p:nvSpPr>
        <p:spPr>
          <a:xfrm>
            <a:off x="632836" y="46542"/>
            <a:ext cx="12053965" cy="861774"/>
          </a:xfrm>
          <a:prstGeom prst="rect">
            <a:avLst/>
          </a:prstGeom>
          <a:noFill/>
        </p:spPr>
        <p:txBody>
          <a:bodyPr wrap="square" rtlCol="0">
            <a:spAutoFit/>
          </a:bodyPr>
          <a:lstStyle/>
          <a:p>
            <a:r>
              <a:rPr lang="ja-JP" altLang="en-US" sz="5000" b="1" dirty="0">
                <a:solidFill>
                  <a:schemeClr val="bg1"/>
                </a:solidFill>
                <a:highlight>
                  <a:srgbClr val="0000FF"/>
                </a:highlight>
                <a:latin typeface="Meiryo UI" panose="020B0604030504040204" pitchFamily="50" charset="-128"/>
                <a:ea typeface="Meiryo UI" panose="020B0604030504040204" pitchFamily="50" charset="-128"/>
              </a:rPr>
              <a:t>本社機能</a:t>
            </a:r>
            <a:r>
              <a:rPr lang="ja-JP" altLang="en-US" sz="4000" b="1" dirty="0">
                <a:solidFill>
                  <a:schemeClr val="bg1"/>
                </a:solidFill>
                <a:highlight>
                  <a:srgbClr val="0000FF"/>
                </a:highlight>
                <a:latin typeface="Meiryo UI" panose="020B0604030504040204" pitchFamily="50" charset="-128"/>
                <a:ea typeface="Meiryo UI" panose="020B0604030504040204" pitchFamily="50" charset="-128"/>
              </a:rPr>
              <a:t>の</a:t>
            </a:r>
            <a:r>
              <a:rPr lang="ja-JP" altLang="en-US" sz="5000" b="1" dirty="0">
                <a:solidFill>
                  <a:schemeClr val="bg1"/>
                </a:solidFill>
                <a:highlight>
                  <a:srgbClr val="0000FF"/>
                </a:highlight>
                <a:latin typeface="Meiryo UI" panose="020B0604030504040204" pitchFamily="50" charset="-128"/>
                <a:ea typeface="Meiryo UI" panose="020B0604030504040204" pitchFamily="50" charset="-128"/>
              </a:rPr>
              <a:t>継続（バックアップ）</a:t>
            </a:r>
            <a:r>
              <a:rPr lang="ja-JP" altLang="en-US" sz="4000" b="1" dirty="0">
                <a:solidFill>
                  <a:schemeClr val="bg1"/>
                </a:solidFill>
                <a:highlight>
                  <a:srgbClr val="0000FF"/>
                </a:highlight>
                <a:latin typeface="Meiryo UI" panose="020B0604030504040204" pitchFamily="50" charset="-128"/>
                <a:ea typeface="Meiryo UI" panose="020B0604030504040204" pitchFamily="50" charset="-128"/>
              </a:rPr>
              <a:t>は</a:t>
            </a:r>
            <a:r>
              <a:rPr lang="ja-JP" altLang="en-US" sz="5000" b="1" dirty="0">
                <a:solidFill>
                  <a:schemeClr val="bg1"/>
                </a:solidFill>
                <a:highlight>
                  <a:srgbClr val="0000FF"/>
                </a:highlight>
                <a:latin typeface="Meiryo UI" panose="020B0604030504040204" pitchFamily="50" charset="-128"/>
                <a:ea typeface="Meiryo UI" panose="020B0604030504040204" pitchFamily="50" charset="-128"/>
              </a:rPr>
              <a:t>大阪</a:t>
            </a:r>
            <a:r>
              <a:rPr lang="ja-JP" altLang="en-US" sz="4000" b="1" dirty="0">
                <a:solidFill>
                  <a:schemeClr val="bg1"/>
                </a:solidFill>
                <a:highlight>
                  <a:srgbClr val="0000FF"/>
                </a:highlight>
                <a:latin typeface="Meiryo UI" panose="020B0604030504040204" pitchFamily="50" charset="-128"/>
                <a:ea typeface="Meiryo UI" panose="020B0604030504040204" pitchFamily="50" charset="-128"/>
              </a:rPr>
              <a:t>で</a:t>
            </a:r>
            <a:endParaRPr kumimoji="1" lang="ja-JP" altLang="en-US" sz="5000" b="1" dirty="0">
              <a:solidFill>
                <a:schemeClr val="bg1"/>
              </a:solidFill>
              <a:highlight>
                <a:srgbClr val="0000FF"/>
              </a:highligh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18697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6C6CADFB-4B9E-2FA5-95A9-549906DA9068}"/>
              </a:ext>
            </a:extLst>
          </p:cNvPr>
          <p:cNvSpPr/>
          <p:nvPr/>
        </p:nvSpPr>
        <p:spPr>
          <a:xfrm>
            <a:off x="190103" y="100848"/>
            <a:ext cx="11811793" cy="573709"/>
          </a:xfrm>
          <a:prstGeom prst="roundRect">
            <a:avLst>
              <a:gd name="adj" fmla="val 1425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8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j-cs"/>
              </a:rPr>
              <a:t>◆</a:t>
            </a:r>
            <a:r>
              <a:rPr kumimoji="1" lang="en-US" altLang="ja-JP" sz="28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j-cs"/>
              </a:rPr>
              <a:t>2022</a:t>
            </a:r>
            <a:r>
              <a:rPr kumimoji="1" lang="ja-JP" altLang="en-US" sz="28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j-cs"/>
              </a:rPr>
              <a:t>年</a:t>
            </a:r>
            <a:r>
              <a:rPr kumimoji="1" lang="en-US" altLang="ja-JP" sz="28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j-cs"/>
              </a:rPr>
              <a:t>5</a:t>
            </a:r>
            <a:r>
              <a:rPr kumimoji="1" lang="ja-JP" altLang="en-US" sz="2800" b="1" i="0" u="none" strike="noStrike" kern="120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mj-cs"/>
              </a:rPr>
              <a:t>月　東京都が首都直下地震等の被害想定を見直し</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E47E7118-2A75-EAD0-51C2-502917A7633F}"/>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9</a:t>
            </a:fld>
            <a:endParaRPr kumimoji="1" lang="ja-JP" altLang="en-US" sz="1800" b="1" dirty="0">
              <a:solidFill>
                <a:schemeClr val="tx1"/>
              </a:solidFill>
            </a:endParaRPr>
          </a:p>
        </p:txBody>
      </p:sp>
      <p:pic>
        <p:nvPicPr>
          <p:cNvPr id="16" name="図 15">
            <a:extLst>
              <a:ext uri="{FF2B5EF4-FFF2-40B4-BE49-F238E27FC236}">
                <a16:creationId xmlns:a16="http://schemas.microsoft.com/office/drawing/2014/main" id="{78528F3F-5E12-7598-C514-A99B3EA5452B}"/>
              </a:ext>
            </a:extLst>
          </p:cNvPr>
          <p:cNvPicPr>
            <a:picLocks noChangeAspect="1"/>
          </p:cNvPicPr>
          <p:nvPr/>
        </p:nvPicPr>
        <p:blipFill>
          <a:blip r:embed="rId3"/>
          <a:stretch>
            <a:fillRect/>
          </a:stretch>
        </p:blipFill>
        <p:spPr>
          <a:xfrm>
            <a:off x="6543006" y="2214959"/>
            <a:ext cx="4810796" cy="3267531"/>
          </a:xfrm>
          <a:prstGeom prst="rect">
            <a:avLst/>
          </a:prstGeom>
        </p:spPr>
      </p:pic>
      <p:pic>
        <p:nvPicPr>
          <p:cNvPr id="19" name="図 18">
            <a:extLst>
              <a:ext uri="{FF2B5EF4-FFF2-40B4-BE49-F238E27FC236}">
                <a16:creationId xmlns:a16="http://schemas.microsoft.com/office/drawing/2014/main" id="{3C311930-5065-BF27-1366-80A3FDC40059}"/>
              </a:ext>
            </a:extLst>
          </p:cNvPr>
          <p:cNvPicPr>
            <a:picLocks noChangeAspect="1"/>
          </p:cNvPicPr>
          <p:nvPr/>
        </p:nvPicPr>
        <p:blipFill>
          <a:blip r:embed="rId4"/>
          <a:stretch>
            <a:fillRect/>
          </a:stretch>
        </p:blipFill>
        <p:spPr>
          <a:xfrm>
            <a:off x="838200" y="2214959"/>
            <a:ext cx="4810796" cy="3262075"/>
          </a:xfrm>
          <a:prstGeom prst="rect">
            <a:avLst/>
          </a:prstGeom>
        </p:spPr>
      </p:pic>
      <p:sp>
        <p:nvSpPr>
          <p:cNvPr id="23" name="テキスト ボックス 22">
            <a:extLst>
              <a:ext uri="{FF2B5EF4-FFF2-40B4-BE49-F238E27FC236}">
                <a16:creationId xmlns:a16="http://schemas.microsoft.com/office/drawing/2014/main" id="{4434FEA1-14D2-423C-75B1-9A1E772CFB81}"/>
              </a:ext>
            </a:extLst>
          </p:cNvPr>
          <p:cNvSpPr txBox="1"/>
          <p:nvPr/>
        </p:nvSpPr>
        <p:spPr>
          <a:xfrm>
            <a:off x="151038" y="851176"/>
            <a:ext cx="11889921" cy="703270"/>
          </a:xfrm>
          <a:prstGeom prst="rect">
            <a:avLst/>
          </a:prstGeom>
          <a:solidFill>
            <a:schemeClr val="bg1">
              <a:lumMod val="95000"/>
            </a:schemeClr>
          </a:solidFill>
          <a:ln w="31750">
            <a:solidFill>
              <a:schemeClr val="tx1"/>
            </a:solidFill>
            <a:prstDash val="sysDash"/>
          </a:ln>
        </p:spPr>
        <p:txBody>
          <a:bodyPr wrap="square" rtlCol="0">
            <a:noAutofit/>
          </a:bodyPr>
          <a:lstStyle/>
          <a:p>
            <a:r>
              <a:rPr lang="ja-JP" altLang="en-US" dirty="0">
                <a:latin typeface="Meiryo UI" panose="020B0604030504040204" pitchFamily="50" charset="-128"/>
                <a:ea typeface="Meiryo UI" panose="020B0604030504040204" pitchFamily="50" charset="-128"/>
              </a:rPr>
              <a:t>東京の地下は、様々なプレートが沈み込む複雑な構造となっており（左図参照）、首都直下地震は</a:t>
            </a:r>
            <a:r>
              <a:rPr lang="ja-JP" altLang="en-US" b="1" dirty="0">
                <a:solidFill>
                  <a:srgbClr val="FF0000"/>
                </a:solidFill>
                <a:latin typeface="Meiryo UI" panose="020B0604030504040204" pitchFamily="50" charset="-128"/>
                <a:ea typeface="Meiryo UI" panose="020B0604030504040204" pitchFamily="50" charset="-128"/>
              </a:rPr>
              <a:t>都内のどこが震源になってもおかしくありません</a:t>
            </a:r>
            <a:r>
              <a:rPr lang="ja-JP" altLang="en-US" dirty="0">
                <a:latin typeface="Meiryo UI" panose="020B0604030504040204" pitchFamily="50" charset="-128"/>
                <a:ea typeface="Meiryo UI" panose="020B0604030504040204" pitchFamily="50" charset="-128"/>
              </a:rPr>
              <a:t>。被害想定においては、</a:t>
            </a:r>
            <a:r>
              <a:rPr lang="ja-JP" altLang="en-US" b="1" dirty="0">
                <a:solidFill>
                  <a:srgbClr val="FF0000"/>
                </a:solidFill>
                <a:latin typeface="Meiryo UI" panose="020B0604030504040204" pitchFamily="50" charset="-128"/>
                <a:ea typeface="Meiryo UI" panose="020B0604030504040204" pitchFamily="50" charset="-128"/>
              </a:rPr>
              <a:t>「都心南部直下地震」</a:t>
            </a:r>
            <a:r>
              <a:rPr lang="ja-JP" altLang="en-US" dirty="0">
                <a:latin typeface="Meiryo UI" panose="020B0604030504040204" pitchFamily="50" charset="-128"/>
                <a:ea typeface="Meiryo UI" panose="020B0604030504040204" pitchFamily="50" charset="-128"/>
              </a:rPr>
              <a:t>は東京に最も被害を及ぼすとされています（右図参照）。</a:t>
            </a:r>
            <a:endParaRPr lang="en-US" altLang="ja-JP" baseline="300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F5B50E8F-EFEA-D62C-3B8E-E7438D70F2B9}"/>
              </a:ext>
            </a:extLst>
          </p:cNvPr>
          <p:cNvSpPr txBox="1"/>
          <p:nvPr/>
        </p:nvSpPr>
        <p:spPr>
          <a:xfrm>
            <a:off x="6543006" y="6233239"/>
            <a:ext cx="332432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出典：東京都</a:t>
            </a:r>
            <a:r>
              <a:rPr lang="zh-TW" altLang="en-US" sz="1000" dirty="0">
                <a:latin typeface="Meiryo UI" panose="020B0604030504040204" pitchFamily="50" charset="-128"/>
                <a:ea typeface="Meiryo UI" panose="020B0604030504040204" pitchFamily="50" charset="-128"/>
              </a:rPr>
              <a:t>防災会議</a:t>
            </a:r>
            <a:r>
              <a:rPr lang="ja-JP" altLang="en-US" sz="1000" dirty="0">
                <a:latin typeface="Meiryo UI" panose="020B0604030504040204" pitchFamily="50" charset="-128"/>
                <a:ea typeface="Meiryo UI" panose="020B0604030504040204" pitchFamily="50" charset="-128"/>
              </a:rPr>
              <a:t>「東京都の新たな被害想定」</a:t>
            </a:r>
            <a:endParaRPr kumimoji="1" lang="ja-JP" altLang="en-US" sz="10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95F9F454-365C-B2C7-90CA-8DEC7ED8E14D}"/>
              </a:ext>
            </a:extLst>
          </p:cNvPr>
          <p:cNvSpPr txBox="1"/>
          <p:nvPr/>
        </p:nvSpPr>
        <p:spPr>
          <a:xfrm>
            <a:off x="6543006" y="5498492"/>
            <a:ext cx="5195864" cy="646331"/>
          </a:xfrm>
          <a:prstGeom prst="rect">
            <a:avLst/>
          </a:prstGeom>
          <a:noFill/>
        </p:spPr>
        <p:txBody>
          <a:bodyPr wrap="square">
            <a:spAutoFit/>
          </a:bodyPr>
          <a:lstStyle/>
          <a:p>
            <a:pPr marL="285750" indent="-285750" algn="l">
              <a:buFont typeface="Arial" panose="020B0604020202020204" pitchFamily="34" charset="0"/>
              <a:buChar char="•"/>
            </a:pPr>
            <a:r>
              <a:rPr lang="ja-JP" altLang="en-US" dirty="0">
                <a:solidFill>
                  <a:srgbClr val="222426"/>
                </a:solidFill>
                <a:latin typeface="Meiryo UI" panose="020B0604030504040204" pitchFamily="50" charset="-128"/>
                <a:ea typeface="Meiryo UI" panose="020B0604030504040204" pitchFamily="50" charset="-128"/>
              </a:rPr>
              <a:t>震度６強以上の範囲は区部の約６割</a:t>
            </a:r>
            <a:endParaRPr lang="en-US" altLang="ja-JP" b="0" i="0" dirty="0">
              <a:solidFill>
                <a:srgbClr val="222426"/>
              </a:solidFill>
              <a:effectLst/>
              <a:latin typeface="Meiryo UI" panose="020B0604030504040204" pitchFamily="50" charset="-128"/>
              <a:ea typeface="Meiryo UI" panose="020B0604030504040204" pitchFamily="50" charset="-128"/>
            </a:endParaRPr>
          </a:p>
          <a:p>
            <a:pPr marL="285750" indent="-285750" algn="l">
              <a:buFont typeface="Arial" panose="020B0604020202020204" pitchFamily="34" charset="0"/>
              <a:buChar char="•"/>
            </a:pPr>
            <a:r>
              <a:rPr lang="ja-JP" altLang="en-US" b="0" i="0" dirty="0">
                <a:solidFill>
                  <a:srgbClr val="222426"/>
                </a:solidFill>
                <a:effectLst/>
                <a:latin typeface="Meiryo UI" panose="020B0604030504040204" pitchFamily="50" charset="-128"/>
                <a:ea typeface="Meiryo UI" panose="020B0604030504040204" pitchFamily="50" charset="-128"/>
              </a:rPr>
              <a:t>建物被害：</a:t>
            </a:r>
            <a:r>
              <a:rPr lang="en-US" altLang="ja-JP" b="0" i="0" dirty="0">
                <a:solidFill>
                  <a:srgbClr val="222426"/>
                </a:solidFill>
                <a:effectLst/>
                <a:latin typeface="Meiryo UI" panose="020B0604030504040204" pitchFamily="50" charset="-128"/>
                <a:ea typeface="Meiryo UI" panose="020B0604030504040204" pitchFamily="50" charset="-128"/>
              </a:rPr>
              <a:t>194,431</a:t>
            </a:r>
            <a:r>
              <a:rPr lang="ja-JP" altLang="en-US" b="0" i="0" dirty="0">
                <a:solidFill>
                  <a:srgbClr val="222426"/>
                </a:solidFill>
                <a:effectLst/>
                <a:latin typeface="Meiryo UI" panose="020B0604030504040204" pitchFamily="50" charset="-128"/>
                <a:ea typeface="Meiryo UI" panose="020B0604030504040204" pitchFamily="50" charset="-128"/>
              </a:rPr>
              <a:t>棟　死者：</a:t>
            </a:r>
            <a:r>
              <a:rPr lang="en-US" altLang="ja-JP" b="0" i="0" dirty="0">
                <a:solidFill>
                  <a:srgbClr val="222426"/>
                </a:solidFill>
                <a:effectLst/>
                <a:latin typeface="Meiryo UI" panose="020B0604030504040204" pitchFamily="50" charset="-128"/>
                <a:ea typeface="Meiryo UI" panose="020B0604030504040204" pitchFamily="50" charset="-128"/>
              </a:rPr>
              <a:t>6,148</a:t>
            </a:r>
            <a:r>
              <a:rPr lang="ja-JP" altLang="en-US" b="0" i="0" dirty="0">
                <a:solidFill>
                  <a:srgbClr val="222426"/>
                </a:solidFill>
                <a:effectLst/>
                <a:latin typeface="Meiryo UI" panose="020B0604030504040204" pitchFamily="50" charset="-128"/>
                <a:ea typeface="Meiryo UI" panose="020B0604030504040204" pitchFamily="50" charset="-128"/>
              </a:rPr>
              <a:t>人と想定</a:t>
            </a:r>
          </a:p>
        </p:txBody>
      </p:sp>
    </p:spTree>
    <p:extLst>
      <p:ext uri="{BB962C8B-B14F-4D97-AF65-F5344CB8AC3E}">
        <p14:creationId xmlns:p14="http://schemas.microsoft.com/office/powerpoint/2010/main" val="2426522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13">
            <a:extLst>
              <a:ext uri="{FF2B5EF4-FFF2-40B4-BE49-F238E27FC236}">
                <a16:creationId xmlns:a16="http://schemas.microsoft.com/office/drawing/2014/main" id="{4E65E833-F4D9-2A75-921C-FF130CBA8B61}"/>
              </a:ext>
            </a:extLst>
          </p:cNvPr>
          <p:cNvSpPr/>
          <p:nvPr/>
        </p:nvSpPr>
        <p:spPr>
          <a:xfrm>
            <a:off x="151039" y="177814"/>
            <a:ext cx="11889920" cy="551053"/>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a:t>
            </a:r>
            <a:r>
              <a:rPr lang="en-US" altLang="ja-JP" sz="2800" b="1" dirty="0">
                <a:solidFill>
                  <a:schemeClr val="tx1"/>
                </a:solidFill>
                <a:latin typeface="Meiryo UI" panose="020B0604030504040204" pitchFamily="50" charset="-128"/>
                <a:ea typeface="Meiryo UI" panose="020B0604030504040204" pitchFamily="50" charset="-128"/>
              </a:rPr>
              <a:t>2025</a:t>
            </a:r>
            <a:r>
              <a:rPr lang="ja-JP" altLang="en-US" sz="2800" b="1" dirty="0">
                <a:solidFill>
                  <a:schemeClr val="tx1"/>
                </a:solidFill>
                <a:latin typeface="Meiryo UI" panose="020B0604030504040204" pitchFamily="50" charset="-128"/>
                <a:ea typeface="Meiryo UI" panose="020B0604030504040204" pitchFamily="50" charset="-128"/>
              </a:rPr>
              <a:t>年</a:t>
            </a:r>
            <a:r>
              <a:rPr lang="en-US" altLang="ja-JP" sz="2800" b="1" dirty="0">
                <a:solidFill>
                  <a:schemeClr val="tx1"/>
                </a:solidFill>
                <a:latin typeface="Meiryo UI" panose="020B0604030504040204" pitchFamily="50" charset="-128"/>
                <a:ea typeface="Meiryo UI" panose="020B0604030504040204" pitchFamily="50" charset="-128"/>
              </a:rPr>
              <a:t>3</a:t>
            </a:r>
            <a:r>
              <a:rPr lang="ja-JP" altLang="en-US" sz="2800" b="1" dirty="0">
                <a:solidFill>
                  <a:schemeClr val="tx1"/>
                </a:solidFill>
                <a:latin typeface="Meiryo UI" panose="020B0604030504040204" pitchFamily="50" charset="-128"/>
                <a:ea typeface="Meiryo UI" panose="020B0604030504040204" pitchFamily="50" charset="-128"/>
              </a:rPr>
              <a:t>月　南海トラフ巨大地震　新被害想定</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37" name="矢印: 山形 36">
            <a:extLst>
              <a:ext uri="{FF2B5EF4-FFF2-40B4-BE49-F238E27FC236}">
                <a16:creationId xmlns:a16="http://schemas.microsoft.com/office/drawing/2014/main" id="{2ED4563A-C47B-91E1-AFA1-292970DD5573}"/>
              </a:ext>
            </a:extLst>
          </p:cNvPr>
          <p:cNvSpPr/>
          <p:nvPr/>
        </p:nvSpPr>
        <p:spPr>
          <a:xfrm>
            <a:off x="7789042" y="3961368"/>
            <a:ext cx="484632" cy="484632"/>
          </a:xfrm>
          <a:prstGeom prst="chevron">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4" name="テキスト ボックス 3">
            <a:extLst>
              <a:ext uri="{FF2B5EF4-FFF2-40B4-BE49-F238E27FC236}">
                <a16:creationId xmlns:a16="http://schemas.microsoft.com/office/drawing/2014/main" id="{0F885585-FC0F-7128-7B36-AC2ECF026D8D}"/>
              </a:ext>
            </a:extLst>
          </p:cNvPr>
          <p:cNvSpPr txBox="1"/>
          <p:nvPr/>
        </p:nvSpPr>
        <p:spPr>
          <a:xfrm>
            <a:off x="212380" y="784670"/>
            <a:ext cx="11828579" cy="1079395"/>
          </a:xfrm>
          <a:prstGeom prst="rect">
            <a:avLst/>
          </a:prstGeom>
          <a:solidFill>
            <a:schemeClr val="bg1">
              <a:lumMod val="95000"/>
            </a:schemeClr>
          </a:solidFill>
          <a:ln w="31750">
            <a:solidFill>
              <a:schemeClr val="tx1"/>
            </a:solidFill>
            <a:prstDash val="sysDash"/>
          </a:ln>
        </p:spPr>
        <p:txBody>
          <a:bodyPr wrap="square" rtlCol="0">
            <a:noAutofit/>
          </a:bodyPr>
          <a:lstStyle/>
          <a:p>
            <a:pPr>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静岡県から宮崎県にかけての一部では震度７</a:t>
            </a:r>
            <a:r>
              <a:rPr kumimoji="1" lang="ja-JP" altLang="en-US" sz="1800" b="0" i="0" u="none" strike="noStrike" kern="1200" cap="none" spc="0" normalizeH="0" baseline="0" noProof="0" dirty="0">
                <a:ln>
                  <a:noFill/>
                </a:ln>
                <a:solidFill>
                  <a:srgbClr val="222426"/>
                </a:solidFill>
                <a:effectLst/>
                <a:uLnTx/>
                <a:uFillTx/>
                <a:latin typeface="Meiryo UI" panose="020B0604030504040204" pitchFamily="50" charset="-128"/>
                <a:ea typeface="Meiryo UI" panose="020B0604030504040204" pitchFamily="50" charset="-128"/>
                <a:cs typeface="+mn-cs"/>
              </a:rPr>
              <a:t>となる可能性があるほか、それに隣接する周辺の広い地域では震度６強から６弱の強い揺れとなり、</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福島県から沖縄県の太平洋側の広い範囲で高さ３ｍ以上の津波</a:t>
            </a:r>
            <a:r>
              <a:rPr kumimoji="1" lang="ja-JP" altLang="en-US" sz="1800" b="0" i="0" u="none" strike="noStrike" kern="1200" cap="none" spc="0" normalizeH="0" baseline="0" noProof="0" dirty="0">
                <a:ln>
                  <a:noFill/>
                </a:ln>
                <a:solidFill>
                  <a:srgbClr val="222426"/>
                </a:solidFill>
                <a:effectLst/>
                <a:uLnTx/>
                <a:uFillTx/>
                <a:latin typeface="Meiryo UI" panose="020B0604030504040204" pitchFamily="50" charset="-128"/>
                <a:ea typeface="Meiryo UI" panose="020B0604030504040204" pitchFamily="50" charset="-128"/>
                <a:cs typeface="+mn-cs"/>
              </a:rPr>
              <a:t>が到達すると想定。</a:t>
            </a:r>
            <a:endParaRPr kumimoji="1" lang="en-US" altLang="ja-JP" sz="1800" b="0" i="0" u="none" strike="noStrike" kern="1200" cap="none" spc="0" normalizeH="0" baseline="0" noProof="0" dirty="0">
              <a:ln>
                <a:noFill/>
              </a:ln>
              <a:solidFill>
                <a:srgbClr val="222426"/>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また、死者数</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29</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8000</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人</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、経済被害</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270</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兆</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3000</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億円</a:t>
            </a:r>
            <a:r>
              <a:rPr kumimoji="1" lang="en-US" altLang="ja-JP" sz="18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と想定。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経済被害は「資産等の被害」と「経済活動への影響」の合計</a:t>
            </a:r>
            <a:endPar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222426"/>
              </a:solidFill>
              <a:effectLst/>
              <a:uLnTx/>
              <a:uFillTx/>
              <a:latin typeface="Meiryo UI" panose="020B0604030504040204" pitchFamily="50" charset="-128"/>
              <a:ea typeface="Meiryo UI" panose="020B0604030504040204" pitchFamily="50" charset="-128"/>
              <a:cs typeface="+mn-cs"/>
            </a:endParaRPr>
          </a:p>
        </p:txBody>
      </p:sp>
      <p:sp>
        <p:nvSpPr>
          <p:cNvPr id="5" name="スライド番号プレースホルダー 4">
            <a:extLst>
              <a:ext uri="{FF2B5EF4-FFF2-40B4-BE49-F238E27FC236}">
                <a16:creationId xmlns:a16="http://schemas.microsoft.com/office/drawing/2014/main" id="{1B4AB272-C83E-C0AB-619B-62885E256066}"/>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10</a:t>
            </a:fld>
            <a:endParaRPr kumimoji="1" lang="ja-JP" altLang="en-US" sz="1800" b="1" dirty="0">
              <a:solidFill>
                <a:schemeClr val="tx1"/>
              </a:solidFill>
            </a:endParaRPr>
          </a:p>
        </p:txBody>
      </p:sp>
      <p:sp>
        <p:nvSpPr>
          <p:cNvPr id="13" name="テキスト ボックス 12">
            <a:extLst>
              <a:ext uri="{FF2B5EF4-FFF2-40B4-BE49-F238E27FC236}">
                <a16:creationId xmlns:a16="http://schemas.microsoft.com/office/drawing/2014/main" id="{E966B2FD-7142-E089-ECD5-FB6487434611}"/>
              </a:ext>
            </a:extLst>
          </p:cNvPr>
          <p:cNvSpPr txBox="1"/>
          <p:nvPr/>
        </p:nvSpPr>
        <p:spPr>
          <a:xfrm>
            <a:off x="8336959" y="2123469"/>
            <a:ext cx="6333293"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被害想定</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東海・近畿</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　</a:t>
            </a:r>
          </a:p>
        </p:txBody>
      </p:sp>
      <p:sp>
        <p:nvSpPr>
          <p:cNvPr id="14" name="テキスト ボックス 13">
            <a:extLst>
              <a:ext uri="{FF2B5EF4-FFF2-40B4-BE49-F238E27FC236}">
                <a16:creationId xmlns:a16="http://schemas.microsoft.com/office/drawing/2014/main" id="{E7A6AE18-29E2-361E-43EB-BB679B9FFE6D}"/>
              </a:ext>
            </a:extLst>
          </p:cNvPr>
          <p:cNvSpPr txBox="1"/>
          <p:nvPr/>
        </p:nvSpPr>
        <p:spPr>
          <a:xfrm>
            <a:off x="2937205" y="5694459"/>
            <a:ext cx="5094153"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rPr>
              <a:t>中央防災会議</a:t>
            </a:r>
            <a:r>
              <a:rPr lang="ja-JP" altLang="en-US" sz="1000" dirty="0">
                <a:latin typeface="Meiryo UI" panose="020B0604030504040204" pitchFamily="50" charset="-128"/>
                <a:ea typeface="Meiryo UI" panose="020B0604030504040204" pitchFamily="50" charset="-128"/>
              </a:rPr>
              <a:t>「南海トラフ巨大地震対策検討ワーキンググループ報告書説明資料」</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15" name="表 14">
            <a:extLst>
              <a:ext uri="{FF2B5EF4-FFF2-40B4-BE49-F238E27FC236}">
                <a16:creationId xmlns:a16="http://schemas.microsoft.com/office/drawing/2014/main" id="{421161F0-6E8C-8262-50D7-358A24ABD125}"/>
              </a:ext>
            </a:extLst>
          </p:cNvPr>
          <p:cNvGraphicFramePr>
            <a:graphicFrameLocks noGrp="1"/>
          </p:cNvGraphicFramePr>
          <p:nvPr>
            <p:extLst>
              <p:ext uri="{D42A27DB-BD31-4B8C-83A1-F6EECF244321}">
                <p14:modId xmlns:p14="http://schemas.microsoft.com/office/powerpoint/2010/main" val="3309375203"/>
              </p:ext>
            </p:extLst>
          </p:nvPr>
        </p:nvGraphicFramePr>
        <p:xfrm>
          <a:off x="8398894" y="2532047"/>
          <a:ext cx="3656013" cy="3564899"/>
        </p:xfrm>
        <a:graphic>
          <a:graphicData uri="http://schemas.openxmlformats.org/drawingml/2006/table">
            <a:tbl>
              <a:tblPr/>
              <a:tblGrid>
                <a:gridCol w="966519">
                  <a:extLst>
                    <a:ext uri="{9D8B030D-6E8A-4147-A177-3AD203B41FA5}">
                      <a16:colId xmlns:a16="http://schemas.microsoft.com/office/drawing/2014/main" val="2623902294"/>
                    </a:ext>
                  </a:extLst>
                </a:gridCol>
                <a:gridCol w="1344747">
                  <a:extLst>
                    <a:ext uri="{9D8B030D-6E8A-4147-A177-3AD203B41FA5}">
                      <a16:colId xmlns:a16="http://schemas.microsoft.com/office/drawing/2014/main" val="3989069842"/>
                    </a:ext>
                  </a:extLst>
                </a:gridCol>
                <a:gridCol w="1344747">
                  <a:extLst>
                    <a:ext uri="{9D8B030D-6E8A-4147-A177-3AD203B41FA5}">
                      <a16:colId xmlns:a16="http://schemas.microsoft.com/office/drawing/2014/main" val="914612584"/>
                    </a:ext>
                  </a:extLst>
                </a:gridCol>
              </a:tblGrid>
              <a:tr h="495646">
                <a:tc>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死者（人）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zh-TW" altLang="en-US" sz="1400" b="1" i="0" u="none" strike="noStrike">
                          <a:solidFill>
                            <a:srgbClr val="000000"/>
                          </a:solidFill>
                          <a:effectLst/>
                          <a:latin typeface="Meiryo UI" panose="020B0604030504040204" pitchFamily="50" charset="-128"/>
                          <a:ea typeface="Meiryo UI" panose="020B0604030504040204" pitchFamily="50" charset="-128"/>
                        </a:rPr>
                        <a:t>全壊焼失（棟）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4296693"/>
                  </a:ext>
                </a:extLst>
              </a:tr>
              <a:tr h="257948">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岐阜県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300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9,600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7613621"/>
                  </a:ext>
                </a:extLst>
              </a:tr>
              <a:tr h="247823">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静岡県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103,000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346,000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761095306"/>
                  </a:ext>
                </a:extLst>
              </a:tr>
              <a:tr h="247823">
                <a:tc>
                  <a:txBody>
                    <a:bodyPr/>
                    <a:lstStyle/>
                    <a:p>
                      <a:pPr algn="l" fontAlgn="ctr"/>
                      <a:r>
                        <a:rPr lang="ja-JP" altLang="en-US" sz="1400" b="1" i="0" u="none" strike="noStrike" dirty="0">
                          <a:solidFill>
                            <a:srgbClr val="FF0000"/>
                          </a:solidFill>
                          <a:effectLst/>
                          <a:latin typeface="Meiryo UI" panose="020B0604030504040204" pitchFamily="50" charset="-128"/>
                          <a:ea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19,000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401,000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9685754"/>
                  </a:ext>
                </a:extLst>
              </a:tr>
              <a:tr h="247823">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三重県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29,000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253,000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469862259"/>
                  </a:ext>
                </a:extLst>
              </a:tr>
              <a:tr h="247823">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滋賀県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400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16,000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5825333"/>
                  </a:ext>
                </a:extLst>
              </a:tr>
              <a:tr h="247823">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京都府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1,600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64,000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814603467"/>
                  </a:ext>
                </a:extLst>
              </a:tr>
              <a:tr h="247823">
                <a:tc>
                  <a:txBody>
                    <a:bodyPr/>
                    <a:lstStyle/>
                    <a:p>
                      <a:pPr algn="l" fontAlgn="ctr"/>
                      <a:r>
                        <a:rPr lang="ja-JP" altLang="en-US" sz="1400" b="1" i="0" u="none" strike="noStrike" dirty="0">
                          <a:solidFill>
                            <a:srgbClr val="FF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9,900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297,000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2578901"/>
                  </a:ext>
                </a:extLst>
              </a:tr>
              <a:tr h="247823">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兵庫県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5,200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50,000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623419664"/>
                  </a:ext>
                </a:extLst>
              </a:tr>
              <a:tr h="247823">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奈良県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1,600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44,000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2976061"/>
                  </a:ext>
                </a:extLst>
              </a:tr>
              <a:tr h="247823">
                <a:tc>
                  <a:txBody>
                    <a:bodyPr/>
                    <a:lstStyle/>
                    <a:p>
                      <a:pPr algn="l"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和歌山県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65,000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r" fontAlgn="ctr"/>
                      <a:r>
                        <a:rPr lang="en-US" altLang="ja-JP" sz="1400" b="1" i="0" u="none" strike="noStrike" dirty="0">
                          <a:solidFill>
                            <a:srgbClr val="000000"/>
                          </a:solidFill>
                          <a:effectLst/>
                          <a:latin typeface="Meiryo UI" panose="020B0604030504040204" pitchFamily="50" charset="-128"/>
                          <a:ea typeface="Meiryo UI" panose="020B0604030504040204" pitchFamily="50" charset="-128"/>
                        </a:rPr>
                        <a:t>166,000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04948724"/>
                  </a:ext>
                </a:extLst>
              </a:tr>
              <a:tr h="580898">
                <a:tc gridSpan="3">
                  <a:txBody>
                    <a:bodyPr/>
                    <a:lstStyle/>
                    <a:p>
                      <a:pPr algn="l"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複数想定（ケース）の中で、各府県で被害が最大となる</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ケースの数値を記載</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想定データ：内閣府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88909818"/>
                  </a:ext>
                </a:extLst>
              </a:tr>
            </a:tbl>
          </a:graphicData>
        </a:graphic>
      </p:graphicFrame>
      <p:pic>
        <p:nvPicPr>
          <p:cNvPr id="8" name="図 7" descr="マップ&#10;&#10;自動的に生成された説明">
            <a:extLst>
              <a:ext uri="{FF2B5EF4-FFF2-40B4-BE49-F238E27FC236}">
                <a16:creationId xmlns:a16="http://schemas.microsoft.com/office/drawing/2014/main" id="{F4C3AE1A-A163-339C-CB36-04EF49CB0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39" y="2795390"/>
            <a:ext cx="3621900" cy="2816587"/>
          </a:xfrm>
          <a:prstGeom prst="rect">
            <a:avLst/>
          </a:prstGeom>
        </p:spPr>
      </p:pic>
      <p:pic>
        <p:nvPicPr>
          <p:cNvPr id="10" name="図 9" descr="マップ&#10;&#10;自動的に生成された説明">
            <a:extLst>
              <a:ext uri="{FF2B5EF4-FFF2-40B4-BE49-F238E27FC236}">
                <a16:creationId xmlns:a16="http://schemas.microsoft.com/office/drawing/2014/main" id="{E38A3EB2-0890-235F-B4C7-F9FC787D4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251" y="2770643"/>
            <a:ext cx="3604571" cy="2860606"/>
          </a:xfrm>
          <a:prstGeom prst="rect">
            <a:avLst/>
          </a:prstGeom>
        </p:spPr>
      </p:pic>
      <p:sp>
        <p:nvSpPr>
          <p:cNvPr id="11" name="テキスト ボックス 10">
            <a:extLst>
              <a:ext uri="{FF2B5EF4-FFF2-40B4-BE49-F238E27FC236}">
                <a16:creationId xmlns:a16="http://schemas.microsoft.com/office/drawing/2014/main" id="{98A708DC-C745-3128-F674-1BD476A262D5}"/>
              </a:ext>
            </a:extLst>
          </p:cNvPr>
          <p:cNvSpPr txBox="1"/>
          <p:nvPr/>
        </p:nvSpPr>
        <p:spPr>
          <a:xfrm>
            <a:off x="1340643" y="2331992"/>
            <a:ext cx="860116"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震　度</a:t>
            </a:r>
          </a:p>
        </p:txBody>
      </p:sp>
      <p:sp>
        <p:nvSpPr>
          <p:cNvPr id="12" name="テキスト ボックス 11">
            <a:extLst>
              <a:ext uri="{FF2B5EF4-FFF2-40B4-BE49-F238E27FC236}">
                <a16:creationId xmlns:a16="http://schemas.microsoft.com/office/drawing/2014/main" id="{4C63F7EB-9057-EBE9-329C-C302F1FF1797}"/>
              </a:ext>
            </a:extLst>
          </p:cNvPr>
          <p:cNvSpPr txBox="1"/>
          <p:nvPr/>
        </p:nvSpPr>
        <p:spPr>
          <a:xfrm>
            <a:off x="5291585" y="2331992"/>
            <a:ext cx="860116"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津　波</a:t>
            </a:r>
            <a:endParaRPr kumimoji="1" lang="ja-JP" altLang="en-US"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85566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51038" y="866166"/>
            <a:ext cx="11889921" cy="703270"/>
          </a:xfrm>
          <a:prstGeom prst="rect">
            <a:avLst/>
          </a:prstGeom>
          <a:solidFill>
            <a:schemeClr val="bg1">
              <a:lumMod val="95000"/>
            </a:schemeClr>
          </a:solidFill>
          <a:ln w="31750">
            <a:solidFill>
              <a:schemeClr val="tx1"/>
            </a:solidFill>
            <a:prstDash val="sysDash"/>
          </a:ln>
        </p:spPr>
        <p:txBody>
          <a:bodyPr wrap="square" rtlCol="0">
            <a:noAutofit/>
          </a:bodyPr>
          <a:lstStyle/>
          <a:p>
            <a:r>
              <a:rPr lang="ja-JP" altLang="en-US" dirty="0">
                <a:latin typeface="Meiryo UI" panose="020B0604030504040204" pitchFamily="50" charset="-128"/>
                <a:ea typeface="Meiryo UI" panose="020B0604030504040204" pitchFamily="50" charset="-128"/>
              </a:rPr>
              <a:t>大規模噴火時に広い範囲で降灰が発生すると、</a:t>
            </a:r>
            <a:r>
              <a:rPr lang="ja-JP" altLang="en-US" b="1" dirty="0">
                <a:solidFill>
                  <a:srgbClr val="FF0000"/>
                </a:solidFill>
                <a:latin typeface="Meiryo UI" panose="020B0604030504040204" pitchFamily="50" charset="-128"/>
                <a:ea typeface="Meiryo UI" panose="020B0604030504040204" pitchFamily="50" charset="-128"/>
              </a:rPr>
              <a:t>鉄道や車による移動が制限</a:t>
            </a:r>
            <a:r>
              <a:rPr lang="ja-JP" altLang="en-US" dirty="0">
                <a:latin typeface="Meiryo UI" panose="020B0604030504040204" pitchFamily="50" charset="-128"/>
                <a:ea typeface="Meiryo UI" panose="020B0604030504040204" pitchFamily="50" charset="-128"/>
              </a:rPr>
              <a:t>されるとともに、</a:t>
            </a:r>
            <a:r>
              <a:rPr lang="ja-JP" altLang="en-US" b="1" dirty="0">
                <a:solidFill>
                  <a:srgbClr val="FF0000"/>
                </a:solidFill>
                <a:latin typeface="Meiryo UI" panose="020B0604030504040204" pitchFamily="50" charset="-128"/>
                <a:ea typeface="Meiryo UI" panose="020B0604030504040204" pitchFamily="50" charset="-128"/>
              </a:rPr>
              <a:t>停電や断水が発生</a:t>
            </a:r>
            <a:r>
              <a:rPr lang="ja-JP" altLang="en-US" dirty="0">
                <a:latin typeface="Meiryo UI" panose="020B0604030504040204" pitchFamily="50" charset="-128"/>
                <a:ea typeface="Meiryo UI" panose="020B0604030504040204" pitchFamily="50" charset="-128"/>
              </a:rPr>
              <a:t>するなど、</a:t>
            </a:r>
            <a:r>
              <a:rPr lang="ja-JP" altLang="en-US" b="1" dirty="0">
                <a:solidFill>
                  <a:srgbClr val="FF0000"/>
                </a:solidFill>
                <a:latin typeface="Meiryo UI" panose="020B0604030504040204" pitchFamily="50" charset="-128"/>
                <a:ea typeface="Meiryo UI" panose="020B0604030504040204" pitchFamily="50" charset="-128"/>
              </a:rPr>
              <a:t>生活支障が広範囲・長期に及ぶ</a:t>
            </a:r>
            <a:r>
              <a:rPr lang="ja-JP" altLang="en-US" dirty="0">
                <a:latin typeface="Meiryo UI" panose="020B0604030504040204" pitchFamily="50" charset="-128"/>
                <a:ea typeface="Meiryo UI" panose="020B0604030504040204" pitchFamily="50" charset="-128"/>
              </a:rPr>
              <a:t>との被害が想定</a:t>
            </a:r>
            <a:r>
              <a:rPr lang="en-US" altLang="ja-JP" baseline="30000" dirty="0">
                <a:latin typeface="Meiryo UI" panose="020B0604030504040204" pitchFamily="50" charset="-128"/>
                <a:ea typeface="Meiryo UI" panose="020B0604030504040204" pitchFamily="50" charset="-128"/>
              </a:rPr>
              <a:t>※</a:t>
            </a:r>
          </a:p>
        </p:txBody>
      </p:sp>
      <p:sp>
        <p:nvSpPr>
          <p:cNvPr id="9" name="テキスト ボックス 8"/>
          <p:cNvSpPr txBox="1"/>
          <p:nvPr/>
        </p:nvSpPr>
        <p:spPr>
          <a:xfrm>
            <a:off x="5562599" y="1234146"/>
            <a:ext cx="6096001" cy="27651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2020.4</a:t>
            </a:r>
            <a:r>
              <a:rPr lang="ja-JP" altLang="en-US" sz="1200" dirty="0">
                <a:latin typeface="Meiryo UI" panose="020B0604030504040204" pitchFamily="50" charset="-128"/>
                <a:ea typeface="Meiryo UI" panose="020B0604030504040204" pitchFamily="50" charset="-128"/>
              </a:rPr>
              <a:t>　中央防災会議　防災対策実行会議「大規模噴火時の広域降灰対策検討</a:t>
            </a:r>
            <a:r>
              <a:rPr lang="en-US" altLang="ja-JP" sz="1200" dirty="0">
                <a:latin typeface="Meiryo UI" panose="020B0604030504040204" pitchFamily="50" charset="-128"/>
                <a:ea typeface="Meiryo UI" panose="020B0604030504040204" pitchFamily="50" charset="-128"/>
              </a:rPr>
              <a:t>WG</a:t>
            </a:r>
            <a:r>
              <a:rPr lang="ja-JP" altLang="en-US"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 name="四角形: 角を丸くする 13">
            <a:extLst>
              <a:ext uri="{FF2B5EF4-FFF2-40B4-BE49-F238E27FC236}">
                <a16:creationId xmlns:a16="http://schemas.microsoft.com/office/drawing/2014/main" id="{AB89EFE7-CA73-4444-B38A-DF322C14EBC7}"/>
              </a:ext>
            </a:extLst>
          </p:cNvPr>
          <p:cNvSpPr/>
          <p:nvPr/>
        </p:nvSpPr>
        <p:spPr>
          <a:xfrm>
            <a:off x="151039" y="177814"/>
            <a:ext cx="11889920" cy="531219"/>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a:t>
            </a:r>
            <a:r>
              <a:rPr lang="en-US" altLang="ja-JP" sz="2800" b="1" dirty="0">
                <a:solidFill>
                  <a:schemeClr val="tx1"/>
                </a:solidFill>
                <a:latin typeface="Meiryo UI" panose="020B0604030504040204" pitchFamily="50" charset="-128"/>
                <a:ea typeface="Meiryo UI" panose="020B0604030504040204" pitchFamily="50" charset="-128"/>
              </a:rPr>
              <a:t>2025</a:t>
            </a:r>
            <a:r>
              <a:rPr lang="ja-JP" altLang="en-US" sz="2800" b="1" dirty="0">
                <a:solidFill>
                  <a:schemeClr val="tx1"/>
                </a:solidFill>
                <a:latin typeface="Meiryo UI" panose="020B0604030504040204" pitchFamily="50" charset="-128"/>
                <a:ea typeface="Meiryo UI" panose="020B0604030504040204" pitchFamily="50" charset="-128"/>
              </a:rPr>
              <a:t>年</a:t>
            </a:r>
            <a:r>
              <a:rPr lang="en-US" altLang="ja-JP" sz="2800" b="1" dirty="0">
                <a:solidFill>
                  <a:schemeClr val="tx1"/>
                </a:solidFill>
                <a:latin typeface="Meiryo UI" panose="020B0604030504040204" pitchFamily="50" charset="-128"/>
                <a:ea typeface="Meiryo UI" panose="020B0604030504040204" pitchFamily="50" charset="-128"/>
              </a:rPr>
              <a:t>3</a:t>
            </a:r>
            <a:r>
              <a:rPr lang="ja-JP" altLang="en-US" sz="2800" b="1" dirty="0">
                <a:solidFill>
                  <a:schemeClr val="tx1"/>
                </a:solidFill>
                <a:latin typeface="Meiryo UI" panose="020B0604030504040204" pitchFamily="50" charset="-128"/>
                <a:ea typeface="Meiryo UI" panose="020B0604030504040204" pitchFamily="50" charset="-128"/>
              </a:rPr>
              <a:t>月　富士山噴火の降灰対策　公表</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76C877C7-D6F1-6D22-F660-B12DAFA3B0F3}"/>
              </a:ext>
            </a:extLst>
          </p:cNvPr>
          <p:cNvSpPr txBox="1"/>
          <p:nvPr/>
        </p:nvSpPr>
        <p:spPr>
          <a:xfrm>
            <a:off x="6582614" y="4217821"/>
            <a:ext cx="552652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rPr>
              <a:t>2025.3</a:t>
            </a:r>
            <a:r>
              <a:rPr lang="ja-JP" altLang="en-US" sz="1200" dirty="0">
                <a:latin typeface="Meiryo UI" panose="020B0604030504040204" pitchFamily="50" charset="-128"/>
                <a:ea typeface="Meiryo UI" panose="020B0604030504040204" pitchFamily="50" charset="-128"/>
              </a:rPr>
              <a:t>　内閣府「首都圏における広域降灰対策ガイドライン（概要版）」</a:t>
            </a:r>
            <a:endParaRPr kumimoji="1"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EBB426E2-64DB-08DC-9222-1D6945E6804C}"/>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11</a:t>
            </a:fld>
            <a:endParaRPr kumimoji="1" lang="ja-JP" altLang="en-US" sz="1800" b="1" dirty="0">
              <a:solidFill>
                <a:schemeClr val="tx1"/>
              </a:solidFill>
            </a:endParaRPr>
          </a:p>
        </p:txBody>
      </p:sp>
      <p:sp>
        <p:nvSpPr>
          <p:cNvPr id="5" name="テキスト ボックス 4">
            <a:extLst>
              <a:ext uri="{FF2B5EF4-FFF2-40B4-BE49-F238E27FC236}">
                <a16:creationId xmlns:a16="http://schemas.microsoft.com/office/drawing/2014/main" id="{0B7B94DC-F1D1-EFF2-AD96-3289486E7334}"/>
              </a:ext>
            </a:extLst>
          </p:cNvPr>
          <p:cNvSpPr txBox="1"/>
          <p:nvPr/>
        </p:nvSpPr>
        <p:spPr>
          <a:xfrm>
            <a:off x="304991" y="5078224"/>
            <a:ext cx="10819149" cy="1477328"/>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○「首都圏における広域降灰対策ガイドライン」（</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年３月公表）</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・降灰量</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ｃｍ以上で原則避難が必要。</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・噴火１日目には新宿区付近に</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以上の降灰があると予測。</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→企業等においては、</a:t>
            </a:r>
            <a:r>
              <a:rPr lang="ja-JP" altLang="en-US" b="1" dirty="0">
                <a:solidFill>
                  <a:srgbClr val="FF0000"/>
                </a:solidFill>
                <a:latin typeface="Meiryo UI" panose="020B0604030504040204" pitchFamily="50" charset="-128"/>
                <a:ea typeface="Meiryo UI" panose="020B0604030504040204" pitchFamily="50" charset="-128"/>
              </a:rPr>
              <a:t>従業員や利用者等の安全確保対策</a:t>
            </a:r>
            <a:r>
              <a:rPr lang="ja-JP" altLang="en-US" dirty="0">
                <a:latin typeface="Meiryo UI" panose="020B0604030504040204" pitchFamily="50" charset="-128"/>
                <a:ea typeface="Meiryo UI" panose="020B0604030504040204" pitchFamily="50" charset="-128"/>
              </a:rPr>
              <a:t>としても、事業継続計画の作成が必要。</a:t>
            </a:r>
            <a:endParaRPr lang="en-US" altLang="ja-JP" baseline="30000" dirty="0">
              <a:latin typeface="Meiryo UI" panose="020B0604030504040204" pitchFamily="50" charset="-128"/>
              <a:ea typeface="Meiryo UI" panose="020B0604030504040204" pitchFamily="50" charset="-128"/>
            </a:endParaRPr>
          </a:p>
        </p:txBody>
      </p:sp>
      <p:pic>
        <p:nvPicPr>
          <p:cNvPr id="6" name="図 5" descr="テキスト が含まれている画像&#10;&#10;自動的に生成された説明">
            <a:extLst>
              <a:ext uri="{FF2B5EF4-FFF2-40B4-BE49-F238E27FC236}">
                <a16:creationId xmlns:a16="http://schemas.microsoft.com/office/drawing/2014/main" id="{9001D96F-2C0C-0DB5-5613-4CCD15400C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7304" y="1779776"/>
            <a:ext cx="4125761" cy="3191660"/>
          </a:xfrm>
          <a:prstGeom prst="rect">
            <a:avLst/>
          </a:prstGeom>
        </p:spPr>
      </p:pic>
      <p:pic>
        <p:nvPicPr>
          <p:cNvPr id="19" name="図 18">
            <a:extLst>
              <a:ext uri="{FF2B5EF4-FFF2-40B4-BE49-F238E27FC236}">
                <a16:creationId xmlns:a16="http://schemas.microsoft.com/office/drawing/2014/main" id="{30091000-25C4-2090-56CE-486329750E0A}"/>
              </a:ext>
            </a:extLst>
          </p:cNvPr>
          <p:cNvPicPr>
            <a:picLocks noChangeAspect="1"/>
          </p:cNvPicPr>
          <p:nvPr/>
        </p:nvPicPr>
        <p:blipFill>
          <a:blip r:embed="rId4"/>
          <a:srcRect l="39915" t="35021" r="7519" b="28789"/>
          <a:stretch/>
        </p:blipFill>
        <p:spPr>
          <a:xfrm>
            <a:off x="5406170" y="1668817"/>
            <a:ext cx="6408857" cy="2480617"/>
          </a:xfrm>
          <a:prstGeom prst="rect">
            <a:avLst/>
          </a:prstGeom>
        </p:spPr>
      </p:pic>
    </p:spTree>
    <p:extLst>
      <p:ext uri="{BB962C8B-B14F-4D97-AF65-F5344CB8AC3E}">
        <p14:creationId xmlns:p14="http://schemas.microsoft.com/office/powerpoint/2010/main" val="159542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3">
            <a:extLst>
              <a:ext uri="{FF2B5EF4-FFF2-40B4-BE49-F238E27FC236}">
                <a16:creationId xmlns:a16="http://schemas.microsoft.com/office/drawing/2014/main" id="{C0654654-CECA-2C0E-98E9-B7DC919520FA}"/>
              </a:ext>
            </a:extLst>
          </p:cNvPr>
          <p:cNvSpPr/>
          <p:nvPr/>
        </p:nvSpPr>
        <p:spPr>
          <a:xfrm>
            <a:off x="151039" y="177814"/>
            <a:ext cx="11889920" cy="551053"/>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◆国の動き</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72C4D67-F7F0-FB55-7B3B-005ABCC943CD}"/>
              </a:ext>
            </a:extLst>
          </p:cNvPr>
          <p:cNvSpPr txBox="1"/>
          <p:nvPr/>
        </p:nvSpPr>
        <p:spPr>
          <a:xfrm>
            <a:off x="6606689" y="3405413"/>
            <a:ext cx="6871115" cy="646331"/>
          </a:xfrm>
          <a:prstGeom prst="rect">
            <a:avLst/>
          </a:prstGeom>
          <a:noFill/>
          <a:ln w="31750">
            <a:noFill/>
            <a:prstDash val="sysDash"/>
          </a:ln>
        </p:spPr>
        <p:txBody>
          <a:bodyPr wrap="square" rtlCol="0">
            <a:spAutoFit/>
          </a:bodyPr>
          <a:lstStyle/>
          <a:p>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令和７年１月～ </a:t>
            </a:r>
            <a:r>
              <a:rPr kumimoji="1" lang="ja-JP" altLang="en-US" b="1" dirty="0">
                <a:latin typeface="Meiryo UI" panose="020B0604030504040204" pitchFamily="50" charset="-128"/>
                <a:ea typeface="Meiryo UI" panose="020B0604030504040204" pitchFamily="50" charset="-128"/>
              </a:rPr>
              <a:t>防災庁設置アドバイザー会議</a:t>
            </a:r>
          </a:p>
        </p:txBody>
      </p:sp>
      <p:sp>
        <p:nvSpPr>
          <p:cNvPr id="6" name="テキスト ボックス 5">
            <a:extLst>
              <a:ext uri="{FF2B5EF4-FFF2-40B4-BE49-F238E27FC236}">
                <a16:creationId xmlns:a16="http://schemas.microsoft.com/office/drawing/2014/main" id="{A993EC59-C0F1-0C4D-AC28-F6281E731420}"/>
              </a:ext>
            </a:extLst>
          </p:cNvPr>
          <p:cNvSpPr txBox="1"/>
          <p:nvPr/>
        </p:nvSpPr>
        <p:spPr>
          <a:xfrm>
            <a:off x="136878" y="2788691"/>
            <a:ext cx="6343846" cy="615553"/>
          </a:xfrm>
          <a:prstGeom prst="rect">
            <a:avLst/>
          </a:prstGeom>
          <a:noFill/>
          <a:ln w="31750">
            <a:noFill/>
            <a:prstDash val="sysDash"/>
          </a:ln>
        </p:spPr>
        <p:txBody>
          <a:bodyPr wrap="square" rtlCol="0">
            <a:spAutoFit/>
          </a:bodyPr>
          <a:lstStyle/>
          <a:p>
            <a:r>
              <a:rPr lang="ja-JP" altLang="en-US" b="1" dirty="0">
                <a:latin typeface="Meiryo UI" panose="020B0604030504040204" pitchFamily="50" charset="-128"/>
                <a:ea typeface="Meiryo UI" panose="020B0604030504040204" pitchFamily="50" charset="-128"/>
              </a:rPr>
              <a:t>平成</a:t>
            </a:r>
            <a:r>
              <a:rPr lang="en-US" altLang="ja-JP" b="1" dirty="0">
                <a:latin typeface="Meiryo UI" panose="020B0604030504040204" pitchFamily="50" charset="-128"/>
                <a:ea typeface="Meiryo UI" panose="020B0604030504040204" pitchFamily="50" charset="-128"/>
              </a:rPr>
              <a:t>27</a:t>
            </a:r>
            <a:r>
              <a:rPr lang="ja-JP" altLang="en-US" b="1" dirty="0">
                <a:latin typeface="Meiryo UI" panose="020B0604030504040204" pitchFamily="50" charset="-128"/>
                <a:ea typeface="Meiryo UI" panose="020B0604030504040204" pitchFamily="50" charset="-128"/>
              </a:rPr>
              <a:t>年</a:t>
            </a:r>
            <a:r>
              <a:rPr lang="en-US" altLang="ja-JP" b="1" dirty="0">
                <a:latin typeface="Meiryo UI" panose="020B0604030504040204" pitchFamily="50" charset="-128"/>
                <a:ea typeface="Meiryo UI" panose="020B0604030504040204" pitchFamily="50" charset="-128"/>
              </a:rPr>
              <a:t>3</a:t>
            </a:r>
            <a:r>
              <a:rPr lang="ja-JP" altLang="en-US" b="1" dirty="0">
                <a:latin typeface="Meiryo UI" panose="020B0604030504040204" pitchFamily="50" charset="-128"/>
                <a:ea typeface="Meiryo UI" panose="020B0604030504040204" pitchFamily="50" charset="-128"/>
              </a:rPr>
              <a:t>月　首</a:t>
            </a:r>
            <a:r>
              <a:rPr kumimoji="1" lang="ja-JP" altLang="en-US" b="1" dirty="0">
                <a:latin typeface="Meiryo UI" panose="020B0604030504040204" pitchFamily="50" charset="-128"/>
                <a:ea typeface="Meiryo UI" panose="020B0604030504040204" pitchFamily="50" charset="-128"/>
              </a:rPr>
              <a:t>都直下地震緊急対策推進基本計画の策定</a:t>
            </a:r>
            <a:endParaRPr kumimoji="1" lang="en-US" altLang="ja-JP" b="1"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今後</a:t>
            </a:r>
            <a:r>
              <a:rPr kumimoji="1" lang="en-US" altLang="ja-JP" sz="1600" dirty="0">
                <a:latin typeface="Meiryo UI" panose="020B0604030504040204" pitchFamily="50" charset="-128"/>
                <a:ea typeface="Meiryo UI" panose="020B0604030504040204" pitchFamily="50" charset="-128"/>
              </a:rPr>
              <a:t>10</a:t>
            </a:r>
            <a:r>
              <a:rPr kumimoji="1" lang="ja-JP" altLang="en-US" sz="1600" dirty="0">
                <a:latin typeface="Meiryo UI" panose="020B0604030504040204" pitchFamily="50" charset="-128"/>
                <a:ea typeface="Meiryo UI" panose="020B0604030504040204" pitchFamily="50" charset="-128"/>
              </a:rPr>
              <a:t>年間で達成すべき減災目標等を設定</a:t>
            </a:r>
            <a:endParaRPr kumimoji="1" lang="en-US" altLang="ja-JP" sz="16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4BA117BC-5812-9697-1F04-869721FFC01E}"/>
              </a:ext>
            </a:extLst>
          </p:cNvPr>
          <p:cNvSpPr txBox="1"/>
          <p:nvPr/>
        </p:nvSpPr>
        <p:spPr>
          <a:xfrm>
            <a:off x="135714" y="5785661"/>
            <a:ext cx="5960285" cy="400110"/>
          </a:xfrm>
          <a:prstGeom prst="rect">
            <a:avLst/>
          </a:prstGeom>
          <a:noFill/>
          <a:ln w="31750">
            <a:noFill/>
            <a:prstDash val="sysDash"/>
          </a:ln>
        </p:spPr>
        <p:txBody>
          <a:bodyPr wrap="none" rtlCol="0">
            <a:spAutoFit/>
          </a:bodyPr>
          <a:lstStyle/>
          <a:p>
            <a:pPr algn="ctr"/>
            <a:r>
              <a:rPr lang="ja-JP" altLang="en-US" sz="2000" b="1" dirty="0">
                <a:solidFill>
                  <a:schemeClr val="tx1">
                    <a:lumMod val="50000"/>
                    <a:lumOff val="50000"/>
                  </a:schemeClr>
                </a:solidFill>
                <a:latin typeface="Meiryo UI" panose="020B0604030504040204" pitchFamily="50" charset="-128"/>
                <a:ea typeface="Meiryo UI" panose="020B0604030504040204" pitchFamily="50" charset="-128"/>
              </a:rPr>
              <a:t>令和</a:t>
            </a:r>
            <a:r>
              <a:rPr lang="en-US" altLang="ja-JP" sz="2000" b="1" dirty="0">
                <a:solidFill>
                  <a:schemeClr val="tx1">
                    <a:lumMod val="50000"/>
                    <a:lumOff val="50000"/>
                  </a:schemeClr>
                </a:solidFill>
                <a:latin typeface="Meiryo UI" panose="020B0604030504040204" pitchFamily="50" charset="-128"/>
                <a:ea typeface="Meiryo UI" panose="020B0604030504040204" pitchFamily="50" charset="-128"/>
              </a:rPr>
              <a:t>7</a:t>
            </a:r>
            <a:r>
              <a:rPr lang="ja-JP" altLang="en-US" sz="2000" b="1" dirty="0">
                <a:solidFill>
                  <a:schemeClr val="tx1">
                    <a:lumMod val="50000"/>
                    <a:lumOff val="50000"/>
                  </a:schemeClr>
                </a:solidFill>
                <a:latin typeface="Meiryo UI" panose="020B0604030504040204" pitchFamily="50" charset="-128"/>
                <a:ea typeface="Meiryo UI" panose="020B0604030504040204" pitchFamily="50" charset="-128"/>
              </a:rPr>
              <a:t>年秋頃　基本計画・政府業務継続計画の見直し</a:t>
            </a:r>
            <a:endParaRPr kumimoji="1" lang="ja-JP" altLang="en-US" sz="2000" b="1" dirty="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21" name="四角形: 角を丸くする 20">
            <a:extLst>
              <a:ext uri="{FF2B5EF4-FFF2-40B4-BE49-F238E27FC236}">
                <a16:creationId xmlns:a16="http://schemas.microsoft.com/office/drawing/2014/main" id="{7E460D50-58D6-1895-1F06-66EEE1E51CA0}"/>
              </a:ext>
            </a:extLst>
          </p:cNvPr>
          <p:cNvSpPr/>
          <p:nvPr/>
        </p:nvSpPr>
        <p:spPr>
          <a:xfrm>
            <a:off x="4771379" y="4468694"/>
            <a:ext cx="972000" cy="468000"/>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rPr>
              <a:t>進行中</a:t>
            </a:r>
            <a:endParaRPr kumimoji="1" lang="ja-JP" altLang="en-US" b="1" dirty="0">
              <a:solidFill>
                <a:srgbClr val="FF0000"/>
              </a:solidFill>
            </a:endParaRPr>
          </a:p>
        </p:txBody>
      </p:sp>
      <p:sp>
        <p:nvSpPr>
          <p:cNvPr id="22" name="二等辺三角形 21">
            <a:extLst>
              <a:ext uri="{FF2B5EF4-FFF2-40B4-BE49-F238E27FC236}">
                <a16:creationId xmlns:a16="http://schemas.microsoft.com/office/drawing/2014/main" id="{EBCE8C8B-1A4E-9E4D-6604-18F294EFCF81}"/>
              </a:ext>
            </a:extLst>
          </p:cNvPr>
          <p:cNvSpPr/>
          <p:nvPr/>
        </p:nvSpPr>
        <p:spPr>
          <a:xfrm rot="10800000">
            <a:off x="2454851" y="3782331"/>
            <a:ext cx="307753" cy="265305"/>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35C915F8-4E08-B431-5C63-64960E791E5E}"/>
              </a:ext>
            </a:extLst>
          </p:cNvPr>
          <p:cNvSpPr txBox="1"/>
          <p:nvPr/>
        </p:nvSpPr>
        <p:spPr>
          <a:xfrm>
            <a:off x="2825250" y="3707463"/>
            <a:ext cx="3001606" cy="338554"/>
          </a:xfrm>
          <a:prstGeom prst="rect">
            <a:avLst/>
          </a:prstGeom>
          <a:noFill/>
          <a:ln w="31750">
            <a:noFill/>
            <a:prstDash val="sysDash"/>
          </a:ln>
        </p:spPr>
        <p:txBody>
          <a:bodyPr wrap="square" rtlCol="0">
            <a:spAutoFit/>
          </a:bodyPr>
          <a:lstStyle/>
          <a:p>
            <a:r>
              <a:rPr lang="ja-JP" altLang="en-US" sz="1600" dirty="0">
                <a:latin typeface="Meiryo UI" panose="020B0604030504040204" pitchFamily="50" charset="-128"/>
                <a:ea typeface="Meiryo UI" panose="020B0604030504040204" pitchFamily="50" charset="-128"/>
              </a:rPr>
              <a:t>計画の策定から</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年</a:t>
            </a:r>
            <a:endParaRPr kumimoji="1" lang="ja-JP" altLang="en-US" sz="1600" dirty="0">
              <a:latin typeface="Meiryo UI" panose="020B0604030504040204" pitchFamily="50" charset="-128"/>
              <a:ea typeface="Meiryo UI" panose="020B0604030504040204" pitchFamily="50" charset="-128"/>
            </a:endParaRPr>
          </a:p>
        </p:txBody>
      </p:sp>
      <p:sp>
        <p:nvSpPr>
          <p:cNvPr id="24" name="四角形: 角を丸くする 23">
            <a:extLst>
              <a:ext uri="{FF2B5EF4-FFF2-40B4-BE49-F238E27FC236}">
                <a16:creationId xmlns:a16="http://schemas.microsoft.com/office/drawing/2014/main" id="{BB8D12D8-B492-07AE-EBC7-2E73949A2303}"/>
              </a:ext>
            </a:extLst>
          </p:cNvPr>
          <p:cNvSpPr/>
          <p:nvPr/>
        </p:nvSpPr>
        <p:spPr>
          <a:xfrm>
            <a:off x="6494885" y="1303171"/>
            <a:ext cx="5496047" cy="1106776"/>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eiryo UI" panose="020B0604030504040204" pitchFamily="50" charset="-128"/>
                <a:ea typeface="Meiryo UI" panose="020B0604030504040204" pitchFamily="50" charset="-128"/>
              </a:rPr>
              <a:t>防災庁設置に向けた検討</a:t>
            </a:r>
          </a:p>
        </p:txBody>
      </p:sp>
      <p:sp>
        <p:nvSpPr>
          <p:cNvPr id="25" name="四角形: 角を丸くする 24">
            <a:extLst>
              <a:ext uri="{FF2B5EF4-FFF2-40B4-BE49-F238E27FC236}">
                <a16:creationId xmlns:a16="http://schemas.microsoft.com/office/drawing/2014/main" id="{5A4524B3-954B-BAF3-9324-3E2A05811BB5}"/>
              </a:ext>
            </a:extLst>
          </p:cNvPr>
          <p:cNvSpPr/>
          <p:nvPr/>
        </p:nvSpPr>
        <p:spPr>
          <a:xfrm>
            <a:off x="412758" y="1302094"/>
            <a:ext cx="5496047" cy="1106776"/>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200" dirty="0">
                <a:solidFill>
                  <a:schemeClr val="tx1"/>
                </a:solidFill>
                <a:latin typeface="Meiryo UI" panose="020B0604030504040204" pitchFamily="50" charset="-128"/>
                <a:ea typeface="Meiryo UI" panose="020B0604030504040204" pitchFamily="50" charset="-128"/>
              </a:rPr>
              <a:t>首都直下地震緊急対策推進基本計画・</a:t>
            </a:r>
          </a:p>
          <a:p>
            <a:pPr algn="ctr"/>
            <a:r>
              <a:rPr lang="ja-JP" altLang="en-US" sz="2200" dirty="0">
                <a:solidFill>
                  <a:schemeClr val="tx1"/>
                </a:solidFill>
                <a:latin typeface="Meiryo UI" panose="020B0604030504040204" pitchFamily="50" charset="-128"/>
                <a:ea typeface="Meiryo UI" panose="020B0604030504040204" pitchFamily="50" charset="-128"/>
              </a:rPr>
              <a:t>政府業務継続計画の見直しに向けた検討</a:t>
            </a:r>
          </a:p>
        </p:txBody>
      </p:sp>
      <p:sp>
        <p:nvSpPr>
          <p:cNvPr id="26" name="二等辺三角形 25">
            <a:extLst>
              <a:ext uri="{FF2B5EF4-FFF2-40B4-BE49-F238E27FC236}">
                <a16:creationId xmlns:a16="http://schemas.microsoft.com/office/drawing/2014/main" id="{BFB555E7-B9E4-693C-E343-2365C0F08361}"/>
              </a:ext>
            </a:extLst>
          </p:cNvPr>
          <p:cNvSpPr/>
          <p:nvPr/>
        </p:nvSpPr>
        <p:spPr>
          <a:xfrm rot="10800000">
            <a:off x="2517497" y="5169502"/>
            <a:ext cx="307753" cy="265305"/>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63DA4AC-937D-6031-CC9D-26E294F81745}"/>
              </a:ext>
            </a:extLst>
          </p:cNvPr>
          <p:cNvSpPr txBox="1"/>
          <p:nvPr/>
        </p:nvSpPr>
        <p:spPr>
          <a:xfrm>
            <a:off x="151039" y="4526109"/>
            <a:ext cx="6871115" cy="369332"/>
          </a:xfrm>
          <a:prstGeom prst="rect">
            <a:avLst/>
          </a:prstGeom>
          <a:noFill/>
          <a:ln w="31750">
            <a:noFill/>
            <a:prstDash val="sysDash"/>
          </a:ln>
        </p:spPr>
        <p:txBody>
          <a:bodyPr wrap="square" rtlCol="0">
            <a:spAutoFit/>
          </a:bodyPr>
          <a:lstStyle/>
          <a:p>
            <a:r>
              <a:rPr lang="ja-JP" altLang="en-US" b="1" dirty="0">
                <a:latin typeface="Meiryo UI" panose="020B0604030504040204" pitchFamily="50" charset="-128"/>
                <a:ea typeface="Meiryo UI" panose="020B0604030504040204" pitchFamily="50" charset="-128"/>
              </a:rPr>
              <a:t>令和</a:t>
            </a:r>
            <a:r>
              <a:rPr lang="en-US" altLang="ja-JP" b="1" dirty="0">
                <a:latin typeface="Meiryo UI" panose="020B0604030504040204" pitchFamily="50" charset="-128"/>
                <a:ea typeface="Meiryo UI" panose="020B0604030504040204" pitchFamily="50" charset="-128"/>
              </a:rPr>
              <a:t>5</a:t>
            </a:r>
            <a:r>
              <a:rPr lang="ja-JP" altLang="en-US" b="1" dirty="0">
                <a:latin typeface="Meiryo UI" panose="020B0604030504040204" pitchFamily="50" charset="-128"/>
                <a:ea typeface="Meiryo UI" panose="020B0604030504040204" pitchFamily="50" charset="-128"/>
              </a:rPr>
              <a:t>年</a:t>
            </a:r>
            <a:r>
              <a:rPr lang="en-US" altLang="ja-JP" b="1" dirty="0">
                <a:latin typeface="Meiryo UI" panose="020B0604030504040204" pitchFamily="50" charset="-128"/>
                <a:ea typeface="Meiryo UI" panose="020B0604030504040204" pitchFamily="50" charset="-128"/>
              </a:rPr>
              <a:t>12</a:t>
            </a:r>
            <a:r>
              <a:rPr lang="ja-JP" altLang="en-US" b="1" dirty="0">
                <a:latin typeface="Meiryo UI" panose="020B0604030504040204" pitchFamily="50" charset="-128"/>
                <a:ea typeface="Meiryo UI" panose="020B0604030504040204" pitchFamily="50" charset="-128"/>
              </a:rPr>
              <a:t>月～ </a:t>
            </a:r>
            <a:r>
              <a:rPr kumimoji="1" lang="ja-JP" altLang="en-US" b="1" dirty="0">
                <a:latin typeface="Meiryo UI" panose="020B0604030504040204" pitchFamily="50" charset="-128"/>
                <a:ea typeface="Meiryo UI" panose="020B0604030504040204" pitchFamily="50" charset="-128"/>
              </a:rPr>
              <a:t>首都直下地震対策検討</a:t>
            </a:r>
            <a:r>
              <a:rPr lang="en-US" altLang="ja-JP" b="1" dirty="0">
                <a:latin typeface="Meiryo UI" panose="020B0604030504040204" pitchFamily="50" charset="-128"/>
                <a:ea typeface="Meiryo UI" panose="020B0604030504040204" pitchFamily="50" charset="-128"/>
              </a:rPr>
              <a:t>WG</a:t>
            </a:r>
            <a:endParaRPr kumimoji="1" lang="ja-JP" altLang="en-US"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939CDB86-A91A-EAAE-A8C5-FD5E58FCF896}"/>
              </a:ext>
            </a:extLst>
          </p:cNvPr>
          <p:cNvSpPr txBox="1"/>
          <p:nvPr/>
        </p:nvSpPr>
        <p:spPr>
          <a:xfrm>
            <a:off x="7263840" y="5954938"/>
            <a:ext cx="3958136" cy="461665"/>
          </a:xfrm>
          <a:prstGeom prst="rect">
            <a:avLst/>
          </a:prstGeom>
          <a:noFill/>
          <a:ln w="31750">
            <a:noFill/>
            <a:prstDash val="sysDash"/>
          </a:ln>
        </p:spPr>
        <p:txBody>
          <a:bodyPr wrap="none" rtlCol="0">
            <a:spAutoFit/>
          </a:bodyPr>
          <a:lstStyle/>
          <a:p>
            <a:pPr algn="ctr"/>
            <a:r>
              <a:rPr kumimoji="1" lang="ja-JP" altLang="en-US" sz="2400" b="1" dirty="0">
                <a:solidFill>
                  <a:schemeClr val="tx1">
                    <a:lumMod val="50000"/>
                    <a:lumOff val="50000"/>
                  </a:schemeClr>
                </a:solidFill>
                <a:latin typeface="Meiryo UI" panose="020B0604030504040204" pitchFamily="50" charset="-128"/>
                <a:ea typeface="Meiryo UI" panose="020B0604030504040204" pitchFamily="50" charset="-128"/>
              </a:rPr>
              <a:t>令和</a:t>
            </a:r>
            <a:r>
              <a:rPr kumimoji="1" lang="en-US" altLang="ja-JP" sz="2400" b="1" dirty="0">
                <a:solidFill>
                  <a:schemeClr val="tx1">
                    <a:lumMod val="50000"/>
                    <a:lumOff val="50000"/>
                  </a:schemeClr>
                </a:solidFill>
                <a:latin typeface="Meiryo UI" panose="020B0604030504040204" pitchFamily="50" charset="-128"/>
                <a:ea typeface="Meiryo UI" panose="020B0604030504040204" pitchFamily="50" charset="-128"/>
              </a:rPr>
              <a:t>8</a:t>
            </a:r>
            <a:r>
              <a:rPr kumimoji="1" lang="ja-JP" altLang="en-US" sz="2400" b="1" dirty="0">
                <a:solidFill>
                  <a:schemeClr val="tx1">
                    <a:lumMod val="50000"/>
                    <a:lumOff val="50000"/>
                  </a:schemeClr>
                </a:solidFill>
                <a:latin typeface="Meiryo UI" panose="020B0604030504040204" pitchFamily="50" charset="-128"/>
                <a:ea typeface="Meiryo UI" panose="020B0604030504040204" pitchFamily="50" charset="-128"/>
              </a:rPr>
              <a:t>年度中　防災庁の設置</a:t>
            </a:r>
          </a:p>
        </p:txBody>
      </p:sp>
      <p:sp>
        <p:nvSpPr>
          <p:cNvPr id="29" name="四角形: 角を丸くする 28">
            <a:extLst>
              <a:ext uri="{FF2B5EF4-FFF2-40B4-BE49-F238E27FC236}">
                <a16:creationId xmlns:a16="http://schemas.microsoft.com/office/drawing/2014/main" id="{00477657-CB4B-FF73-8460-C09B710FA5BB}"/>
              </a:ext>
            </a:extLst>
          </p:cNvPr>
          <p:cNvSpPr/>
          <p:nvPr/>
        </p:nvSpPr>
        <p:spPr>
          <a:xfrm>
            <a:off x="11221976" y="3673049"/>
            <a:ext cx="936000" cy="432000"/>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rPr>
              <a:t>進行中</a:t>
            </a:r>
            <a:endParaRPr kumimoji="1" lang="ja-JP" altLang="en-US" b="1" dirty="0">
              <a:solidFill>
                <a:srgbClr val="FF0000"/>
              </a:solidFill>
            </a:endParaRPr>
          </a:p>
        </p:txBody>
      </p:sp>
      <p:sp>
        <p:nvSpPr>
          <p:cNvPr id="30" name="二等辺三角形 29">
            <a:extLst>
              <a:ext uri="{FF2B5EF4-FFF2-40B4-BE49-F238E27FC236}">
                <a16:creationId xmlns:a16="http://schemas.microsoft.com/office/drawing/2014/main" id="{9A68E8E7-E188-0711-D384-F97E44660E96}"/>
              </a:ext>
            </a:extLst>
          </p:cNvPr>
          <p:cNvSpPr/>
          <p:nvPr/>
        </p:nvSpPr>
        <p:spPr>
          <a:xfrm rot="10800000">
            <a:off x="9019513" y="5720411"/>
            <a:ext cx="307753" cy="265305"/>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3E9E8E9-25C6-6BBF-4E03-D0DE9B00B415}"/>
              </a:ext>
            </a:extLst>
          </p:cNvPr>
          <p:cNvSpPr txBox="1"/>
          <p:nvPr/>
        </p:nvSpPr>
        <p:spPr>
          <a:xfrm>
            <a:off x="6704286" y="4259585"/>
            <a:ext cx="4938208" cy="1354217"/>
          </a:xfrm>
          <a:prstGeom prst="rect">
            <a:avLst/>
          </a:prstGeom>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b="1" dirty="0">
                <a:latin typeface="Meiryo UI" panose="020B0604030504040204" pitchFamily="50" charset="-128"/>
                <a:ea typeface="Meiryo UI" panose="020B0604030504040204" pitchFamily="50" charset="-128"/>
              </a:rPr>
              <a:t>災害対応力抜本的強化の方向性</a:t>
            </a:r>
            <a:endParaRPr lang="en-US" altLang="ja-JP"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lang="ja-JP" altLang="en-US" sz="1600" dirty="0">
                <a:latin typeface="Meiryo UI" panose="020B0604030504040204" pitchFamily="50" charset="-128"/>
                <a:ea typeface="Meiryo UI" panose="020B0604030504040204" pitchFamily="50" charset="-128"/>
              </a:rPr>
              <a:t>本気の事前防災</a:t>
            </a:r>
            <a:br>
              <a:rPr lang="en-US" altLang="ja-JP" sz="1600" dirty="0">
                <a:latin typeface="Meiryo UI" panose="020B0604030504040204" pitchFamily="50" charset="-128"/>
                <a:ea typeface="Meiryo UI" panose="020B0604030504040204" pitchFamily="50" charset="-128"/>
              </a:rPr>
            </a:br>
            <a:r>
              <a:rPr lang="ja-JP" altLang="en-US" sz="1600" dirty="0">
                <a:latin typeface="Meiryo UI" panose="020B0604030504040204" pitchFamily="50" charset="-128"/>
                <a:ea typeface="Meiryo UI" panose="020B0604030504040204" pitchFamily="50" charset="-128"/>
              </a:rPr>
              <a:t>～防災業務の企画委立案機能の抜本的強化～</a:t>
            </a:r>
            <a:endParaRPr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lang="ja-JP" altLang="en-US" sz="1600" dirty="0">
                <a:latin typeface="Meiryo UI" panose="020B0604030504040204" pitchFamily="50" charset="-128"/>
                <a:ea typeface="Meiryo UI" panose="020B0604030504040204" pitchFamily="50" charset="-128"/>
              </a:rPr>
              <a:t>災害事態対処、被災地の復旧・復興における司令塔機能の抜本的強化</a:t>
            </a:r>
            <a:endParaRPr lang="en-US" altLang="ja-JP" sz="16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13867D14-0504-CF5F-1C2E-6E7C20A4C2C0}"/>
              </a:ext>
            </a:extLst>
          </p:cNvPr>
          <p:cNvSpPr txBox="1"/>
          <p:nvPr/>
        </p:nvSpPr>
        <p:spPr>
          <a:xfrm>
            <a:off x="6606689" y="2506250"/>
            <a:ext cx="6871115" cy="646331"/>
          </a:xfrm>
          <a:prstGeom prst="rect">
            <a:avLst/>
          </a:prstGeom>
          <a:noFill/>
          <a:ln w="31750">
            <a:noFill/>
            <a:prstDash val="sysDash"/>
          </a:ln>
        </p:spPr>
        <p:txBody>
          <a:bodyPr wrap="square" rtlCol="0">
            <a:spAutoFit/>
          </a:bodyPr>
          <a:lstStyle/>
          <a:p>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令和</a:t>
            </a:r>
            <a:r>
              <a:rPr lang="en-US" altLang="ja-JP" b="1" dirty="0">
                <a:latin typeface="Meiryo UI" panose="020B0604030504040204" pitchFamily="50" charset="-128"/>
                <a:ea typeface="Meiryo UI" panose="020B0604030504040204" pitchFamily="50" charset="-128"/>
              </a:rPr>
              <a:t>6</a:t>
            </a:r>
            <a:r>
              <a:rPr lang="ja-JP" altLang="en-US" b="1" dirty="0">
                <a:latin typeface="Meiryo UI" panose="020B0604030504040204" pitchFamily="50" charset="-128"/>
                <a:ea typeface="Meiryo UI" panose="020B0604030504040204" pitchFamily="50" charset="-128"/>
              </a:rPr>
              <a:t>年</a:t>
            </a:r>
            <a:r>
              <a:rPr lang="en-US" altLang="ja-JP" b="1" dirty="0">
                <a:latin typeface="Meiryo UI" panose="020B0604030504040204" pitchFamily="50" charset="-128"/>
                <a:ea typeface="Meiryo UI" panose="020B0604030504040204" pitchFamily="50" charset="-128"/>
              </a:rPr>
              <a:t>11</a:t>
            </a:r>
            <a:r>
              <a:rPr lang="ja-JP" altLang="en-US" b="1" dirty="0">
                <a:latin typeface="Meiryo UI" panose="020B0604030504040204" pitchFamily="50" charset="-128"/>
                <a:ea typeface="Meiryo UI" panose="020B0604030504040204" pitchFamily="50" charset="-128"/>
              </a:rPr>
              <a:t>月 </a:t>
            </a:r>
            <a:r>
              <a:rPr kumimoji="1" lang="ja-JP" altLang="en-US" b="1" dirty="0">
                <a:latin typeface="Meiryo UI" panose="020B0604030504040204" pitchFamily="50" charset="-128"/>
                <a:ea typeface="Meiryo UI" panose="020B0604030504040204" pitchFamily="50" charset="-128"/>
              </a:rPr>
              <a:t>防災庁設置</a:t>
            </a:r>
            <a:r>
              <a:rPr lang="ja-JP" altLang="en-US" b="1" dirty="0">
                <a:latin typeface="Meiryo UI" panose="020B0604030504040204" pitchFamily="50" charset="-128"/>
                <a:ea typeface="Meiryo UI" panose="020B0604030504040204" pitchFamily="50" charset="-128"/>
              </a:rPr>
              <a:t>準備室　発足</a:t>
            </a:r>
            <a:endParaRPr kumimoji="1" lang="ja-JP" altLang="en-US" b="1"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974D8266-4CCD-6163-A8FB-D9904FB63CB6}"/>
              </a:ext>
            </a:extLst>
          </p:cNvPr>
          <p:cNvSpPr>
            <a:spLocks noGrp="1"/>
          </p:cNvSpPr>
          <p:nvPr>
            <p:ph type="sldNum" sz="quarter" idx="12"/>
          </p:nvPr>
        </p:nvSpPr>
        <p:spPr>
          <a:xfrm>
            <a:off x="8610600" y="6356350"/>
            <a:ext cx="2743200" cy="365125"/>
          </a:xfrm>
        </p:spPr>
        <p:txBody>
          <a:bodyPr/>
          <a:lstStyle/>
          <a:p>
            <a:fld id="{217A4DA2-9656-43BE-A27E-82B5D27A5B4E}" type="slidenum">
              <a:rPr kumimoji="1" lang="ja-JP" altLang="en-US" sz="1800" b="1" smtClean="0">
                <a:solidFill>
                  <a:schemeClr val="tx1"/>
                </a:solidFill>
              </a:rPr>
              <a:t>12</a:t>
            </a:fld>
            <a:endParaRPr kumimoji="1" lang="ja-JP" altLang="en-US" sz="1800" b="1" dirty="0">
              <a:solidFill>
                <a:schemeClr val="tx1"/>
              </a:solidFill>
            </a:endParaRPr>
          </a:p>
        </p:txBody>
      </p:sp>
    </p:spTree>
    <p:extLst>
      <p:ext uri="{BB962C8B-B14F-4D97-AF65-F5344CB8AC3E}">
        <p14:creationId xmlns:p14="http://schemas.microsoft.com/office/powerpoint/2010/main" val="99839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56706" y="1295613"/>
            <a:ext cx="5297094" cy="2732568"/>
          </a:xfrm>
          <a:prstGeom prst="rect">
            <a:avLst/>
          </a:prstGeom>
        </p:spPr>
      </p:pic>
      <p:sp>
        <p:nvSpPr>
          <p:cNvPr id="11" name="角丸四角形 10"/>
          <p:cNvSpPr/>
          <p:nvPr/>
        </p:nvSpPr>
        <p:spPr>
          <a:xfrm>
            <a:off x="6523036" y="2777369"/>
            <a:ext cx="4423036" cy="111153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6079869" y="4228981"/>
            <a:ext cx="5535633" cy="2121075"/>
            <a:chOff x="441675" y="3643193"/>
            <a:chExt cx="5535633" cy="2121075"/>
          </a:xfrm>
        </p:grpSpPr>
        <p:sp>
          <p:nvSpPr>
            <p:cNvPr id="14" name="テキスト ボックス 13"/>
            <p:cNvSpPr txBox="1"/>
            <p:nvPr/>
          </p:nvSpPr>
          <p:spPr>
            <a:xfrm>
              <a:off x="441675" y="4286940"/>
              <a:ext cx="5535633" cy="1477328"/>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日本は、地理的・自然的特性から様々な災害が多発する国であり、</a:t>
              </a:r>
              <a:r>
                <a:rPr lang="ja-JP" altLang="en-US" b="1" dirty="0">
                  <a:solidFill>
                    <a:srgbClr val="FF0000"/>
                  </a:solidFill>
                  <a:latin typeface="Meiryo UI" panose="020B0604030504040204" pitchFamily="50" charset="-128"/>
                  <a:ea typeface="Meiryo UI" panose="020B0604030504040204" pitchFamily="50" charset="-128"/>
                </a:rPr>
                <a:t>首都圏でも大規模な地震発生のリスクが高まっています</a:t>
              </a:r>
              <a:r>
                <a:rPr lang="ja-JP" altLang="en-US" dirty="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また、企業の事業継続を脅かすリスクは、水害などの地震以外の自然災害、さらには、感染症、テロ等も考えられます。</a:t>
              </a:r>
              <a:endParaRPr kumimoji="1" lang="ja-JP" altLang="en-US"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441675" y="3643193"/>
              <a:ext cx="5535633" cy="561253"/>
              <a:chOff x="441675" y="3799577"/>
              <a:chExt cx="5535633" cy="561253"/>
            </a:xfrm>
          </p:grpSpPr>
          <p:sp>
            <p:nvSpPr>
              <p:cNvPr id="16" name="角丸四角形 15"/>
              <p:cNvSpPr/>
              <p:nvPr/>
            </p:nvSpPr>
            <p:spPr>
              <a:xfrm>
                <a:off x="441675" y="3799577"/>
                <a:ext cx="5535633" cy="5612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Meiryo UI" panose="020B0604030504040204" pitchFamily="50" charset="-128"/>
                    <a:ea typeface="Meiryo UI" panose="020B0604030504040204" pitchFamily="50" charset="-128"/>
                  </a:rPr>
                  <a:t>あらゆるリスクへの備えが必要</a:t>
                </a:r>
              </a:p>
            </p:txBody>
          </p:sp>
          <p:sp>
            <p:nvSpPr>
              <p:cNvPr id="17" name="角丸四角形 16"/>
              <p:cNvSpPr/>
              <p:nvPr/>
            </p:nvSpPr>
            <p:spPr>
              <a:xfrm>
                <a:off x="509491" y="3864203"/>
                <a:ext cx="5400000" cy="4320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Meiryo UI" panose="020B0604030504040204" pitchFamily="50" charset="-128"/>
                  <a:ea typeface="Meiryo UI" panose="020B0604030504040204" pitchFamily="50" charset="-128"/>
                </a:endParaRPr>
              </a:p>
            </p:txBody>
          </p:sp>
        </p:grpSp>
      </p:grpSp>
      <p:sp>
        <p:nvSpPr>
          <p:cNvPr id="18" name="テキスト ボックス 17">
            <a:extLst>
              <a:ext uri="{FF2B5EF4-FFF2-40B4-BE49-F238E27FC236}">
                <a16:creationId xmlns:a16="http://schemas.microsoft.com/office/drawing/2014/main" id="{581AF6D4-70D1-F833-5250-43B5A9987462}"/>
              </a:ext>
            </a:extLst>
          </p:cNvPr>
          <p:cNvSpPr txBox="1"/>
          <p:nvPr/>
        </p:nvSpPr>
        <p:spPr>
          <a:xfrm>
            <a:off x="410404" y="3299839"/>
            <a:ext cx="4110604"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千葉県ホームページ「</a:t>
            </a:r>
            <a:r>
              <a:rPr lang="zh-TW" altLang="en-US" sz="1200" dirty="0">
                <a:latin typeface="Meiryo UI" panose="020B0604030504040204" pitchFamily="50" charset="-128"/>
                <a:ea typeface="Meiryo UI" panose="020B0604030504040204" pitchFamily="50" charset="-128"/>
              </a:rPr>
              <a:t>東日本大震災液状化報告書</a:t>
            </a:r>
            <a:r>
              <a:rPr lang="ja-JP" altLang="en-US" sz="1200" dirty="0">
                <a:latin typeface="Meiryo UI" panose="020B0604030504040204" pitchFamily="50" charset="-128"/>
                <a:ea typeface="Meiryo UI" panose="020B0604030504040204" pitchFamily="50" charset="-128"/>
              </a:rPr>
              <a:t>」から抜粋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浦安市での噴砂と地盤沈下</a:t>
            </a:r>
          </a:p>
          <a:p>
            <a:endParaRPr lang="en-US" altLang="ja-JP" sz="1200" dirty="0">
              <a:latin typeface="Meiryo UI" panose="020B0604030504040204" pitchFamily="50" charset="-128"/>
              <a:ea typeface="Meiryo UI" panose="020B0604030504040204" pitchFamily="50" charset="-128"/>
            </a:endParaRPr>
          </a:p>
        </p:txBody>
      </p:sp>
      <p:sp>
        <p:nvSpPr>
          <p:cNvPr id="32" name="四角形: 角を丸くする 13">
            <a:extLst>
              <a:ext uri="{FF2B5EF4-FFF2-40B4-BE49-F238E27FC236}">
                <a16:creationId xmlns:a16="http://schemas.microsoft.com/office/drawing/2014/main" id="{CE3F08FC-E47A-097D-FD9C-3EA256C3817D}"/>
              </a:ext>
            </a:extLst>
          </p:cNvPr>
          <p:cNvSpPr/>
          <p:nvPr/>
        </p:nvSpPr>
        <p:spPr>
          <a:xfrm>
            <a:off x="125401" y="177815"/>
            <a:ext cx="11874340" cy="691616"/>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◆多岐にわたる災害リスク</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700EFF3-638E-D262-1A20-8660E7D049BC}"/>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13</a:t>
            </a:fld>
            <a:endParaRPr kumimoji="1" lang="ja-JP" altLang="en-US" sz="1800" b="1">
              <a:solidFill>
                <a:schemeClr val="tx1"/>
              </a:solidFill>
            </a:endParaRPr>
          </a:p>
        </p:txBody>
      </p:sp>
      <p:pic>
        <p:nvPicPr>
          <p:cNvPr id="6" name="図 5">
            <a:extLst>
              <a:ext uri="{FF2B5EF4-FFF2-40B4-BE49-F238E27FC236}">
                <a16:creationId xmlns:a16="http://schemas.microsoft.com/office/drawing/2014/main" id="{A25BDB45-2644-6DB8-631B-27DE09D2AE6B}"/>
              </a:ext>
            </a:extLst>
          </p:cNvPr>
          <p:cNvPicPr>
            <a:picLocks noChangeAspect="1"/>
          </p:cNvPicPr>
          <p:nvPr/>
        </p:nvPicPr>
        <p:blipFill>
          <a:blip r:embed="rId4"/>
          <a:stretch>
            <a:fillRect/>
          </a:stretch>
        </p:blipFill>
        <p:spPr>
          <a:xfrm>
            <a:off x="431416" y="1020246"/>
            <a:ext cx="4695220" cy="2267155"/>
          </a:xfrm>
          <a:prstGeom prst="rect">
            <a:avLst/>
          </a:prstGeom>
        </p:spPr>
      </p:pic>
      <p:sp>
        <p:nvSpPr>
          <p:cNvPr id="7" name="テキスト ボックス 6">
            <a:extLst>
              <a:ext uri="{FF2B5EF4-FFF2-40B4-BE49-F238E27FC236}">
                <a16:creationId xmlns:a16="http://schemas.microsoft.com/office/drawing/2014/main" id="{4B3A3C42-5956-5030-437D-83F4390957B4}"/>
              </a:ext>
            </a:extLst>
          </p:cNvPr>
          <p:cNvSpPr txBox="1"/>
          <p:nvPr/>
        </p:nvSpPr>
        <p:spPr>
          <a:xfrm>
            <a:off x="431416" y="6324484"/>
            <a:ext cx="4929199"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東京都ホームページ「東京都豪雨対策検討委員会」資料から抜粋</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日の集中豪雨による道路の浸水状況（杉並区）</a:t>
            </a:r>
            <a:endParaRPr lang="en-US" altLang="ja-JP" sz="12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0E7F0F1-D5C6-66D3-0555-DF0BB456EF22}"/>
              </a:ext>
            </a:extLst>
          </p:cNvPr>
          <p:cNvPicPr>
            <a:picLocks noChangeAspect="1"/>
          </p:cNvPicPr>
          <p:nvPr/>
        </p:nvPicPr>
        <p:blipFill>
          <a:blip r:embed="rId5"/>
          <a:stretch>
            <a:fillRect/>
          </a:stretch>
        </p:blipFill>
        <p:spPr>
          <a:xfrm>
            <a:off x="410404" y="3879915"/>
            <a:ext cx="4695220" cy="2463293"/>
          </a:xfrm>
          <a:prstGeom prst="rect">
            <a:avLst/>
          </a:prstGeom>
        </p:spPr>
      </p:pic>
    </p:spTree>
    <p:extLst>
      <p:ext uri="{BB962C8B-B14F-4D97-AF65-F5344CB8AC3E}">
        <p14:creationId xmlns:p14="http://schemas.microsoft.com/office/powerpoint/2010/main" val="331137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3"/>
          <a:stretch>
            <a:fillRect/>
          </a:stretch>
        </p:blipFill>
        <p:spPr>
          <a:xfrm>
            <a:off x="0" y="1662665"/>
            <a:ext cx="5827363" cy="4634408"/>
          </a:xfrm>
          <a:prstGeom prst="rect">
            <a:avLst/>
          </a:prstGeom>
        </p:spPr>
      </p:pic>
      <p:sp>
        <p:nvSpPr>
          <p:cNvPr id="5" name="四角形: 角を丸くする 13">
            <a:extLst>
              <a:ext uri="{FF2B5EF4-FFF2-40B4-BE49-F238E27FC236}">
                <a16:creationId xmlns:a16="http://schemas.microsoft.com/office/drawing/2014/main" id="{64F56A64-8576-EC5A-BCFC-D98546E725E4}"/>
              </a:ext>
            </a:extLst>
          </p:cNvPr>
          <p:cNvSpPr/>
          <p:nvPr/>
        </p:nvSpPr>
        <p:spPr>
          <a:xfrm>
            <a:off x="253218" y="177814"/>
            <a:ext cx="11732456" cy="601675"/>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◆事業継続は戦略的課題</a:t>
            </a:r>
          </a:p>
        </p:txBody>
      </p:sp>
      <p:sp>
        <p:nvSpPr>
          <p:cNvPr id="4" name="スライド番号プレースホルダー 3">
            <a:extLst>
              <a:ext uri="{FF2B5EF4-FFF2-40B4-BE49-F238E27FC236}">
                <a16:creationId xmlns:a16="http://schemas.microsoft.com/office/drawing/2014/main" id="{D1F2CEE2-FE5C-AE3E-08AA-64502ACD15F4}"/>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14</a:t>
            </a:fld>
            <a:endParaRPr kumimoji="1" lang="ja-JP" altLang="en-US" sz="1800" b="1">
              <a:solidFill>
                <a:schemeClr val="tx1"/>
              </a:solidFill>
            </a:endParaRPr>
          </a:p>
        </p:txBody>
      </p:sp>
      <p:sp>
        <p:nvSpPr>
          <p:cNvPr id="6" name="正方形/長方形 5">
            <a:extLst>
              <a:ext uri="{FF2B5EF4-FFF2-40B4-BE49-F238E27FC236}">
                <a16:creationId xmlns:a16="http://schemas.microsoft.com/office/drawing/2014/main" id="{970CB703-D744-B466-6000-319DA1F181A9}"/>
              </a:ext>
            </a:extLst>
          </p:cNvPr>
          <p:cNvSpPr/>
          <p:nvPr/>
        </p:nvSpPr>
        <p:spPr>
          <a:xfrm>
            <a:off x="5780549" y="1721941"/>
            <a:ext cx="6230637" cy="4634409"/>
          </a:xfrm>
          <a:prstGeom prst="rect">
            <a:avLst/>
          </a:prstGeom>
          <a:solidFill>
            <a:schemeClr val="accent5">
              <a:lumMod val="20000"/>
              <a:lumOff val="80000"/>
            </a:schemeClr>
          </a:solidFill>
          <a:ln w="38100">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・事業継続計画は、顧客の流出・マーケットシェアの低下など</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7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から企業を守り、損害を最小化するだけでなく、</a:t>
            </a:r>
            <a:r>
              <a:rPr kumimoji="1" lang="ja-JP" altLang="en-US" sz="20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企業価値の</a:t>
            </a:r>
            <a:endParaRPr kumimoji="1" lang="en-US" altLang="ja-JP" sz="20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700"/>
              </a:lnSpc>
              <a:spcBef>
                <a:spcPts val="0"/>
              </a:spcBef>
              <a:spcAft>
                <a:spcPts val="0"/>
              </a:spcAft>
              <a:buClrTx/>
              <a:buSzTx/>
              <a:buFontTx/>
              <a:buNone/>
              <a:tabLst/>
              <a:defRPr/>
            </a:pPr>
            <a:r>
              <a:rPr lang="en-US" altLang="ja-JP" sz="2000" b="1" u="sng" dirty="0">
                <a:solidFill>
                  <a:srgbClr val="FF0000"/>
                </a:solidFill>
                <a:latin typeface="Meiryo UI" panose="020B0604030504040204" pitchFamily="50" charset="-128"/>
                <a:ea typeface="Meiryo UI" panose="020B0604030504040204" pitchFamily="50" charset="-128"/>
              </a:rPr>
              <a:t> </a:t>
            </a:r>
            <a:r>
              <a:rPr kumimoji="1" lang="ja-JP" altLang="en-US" sz="20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維持向上、信頼の獲得</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を通じて企業の成長にも繋がり得る</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700"/>
              </a:lnSpc>
              <a:spcBef>
                <a:spcPts val="0"/>
              </a:spcBef>
              <a:spcAft>
                <a:spcPts val="0"/>
              </a:spcAft>
              <a:buClrTx/>
              <a:buSzTx/>
              <a:buFontTx/>
              <a:buNone/>
              <a:tabLst/>
              <a:defRPr/>
            </a:pPr>
            <a:r>
              <a:rPr lang="en-US" altLang="ja-JP" sz="2000" dirty="0">
                <a:solidFill>
                  <a:prstClr val="black"/>
                </a:solidFill>
                <a:latin typeface="Meiryo UI" panose="020B0604030504040204" pitchFamily="50" charset="-128"/>
                <a:ea typeface="Meiryo UI" panose="020B0604030504040204" pitchFamily="50" charset="-128"/>
              </a:rPr>
              <a:t> </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経営課題です。</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2700"/>
              </a:lnSpc>
              <a:defRPr/>
            </a:pP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2700"/>
              </a:lnSpc>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・また、従業員の負担を考慮した事業継続の仕組みづくりは、</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2700"/>
              </a:lnSpc>
              <a:defRPr/>
            </a:pPr>
            <a:r>
              <a:rPr lang="en-US" altLang="ja-JP" sz="2000" dirty="0">
                <a:solidFill>
                  <a:prstClr val="black"/>
                </a:solidFill>
                <a:latin typeface="Meiryo UI" panose="020B0604030504040204" pitchFamily="50" charset="-128"/>
                <a:ea typeface="Meiryo UI" panose="020B0604030504040204" pitchFamily="50" charset="-128"/>
              </a:rPr>
              <a:t> </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計画の実効性を高めると同時に、</a:t>
            </a:r>
            <a:r>
              <a:rPr kumimoji="1" lang="ja-JP" altLang="en-US" sz="20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従業員の安全</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を守ります。</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2700"/>
              </a:lnSpc>
              <a:defRPr/>
            </a:pPr>
            <a:endParaRPr lang="en-US" altLang="ja-JP" sz="2000" dirty="0">
              <a:solidFill>
                <a:prstClr val="black"/>
              </a:solidFill>
              <a:latin typeface="Meiryo UI" panose="020B0604030504040204" pitchFamily="50" charset="-128"/>
              <a:ea typeface="Meiryo UI" panose="020B0604030504040204" pitchFamily="50" charset="-128"/>
            </a:endParaRPr>
          </a:p>
          <a:p>
            <a:pPr>
              <a:lnSpc>
                <a:spcPts val="2700"/>
              </a:lnSpc>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・そして、各企業において事業継続の取組みを進めることが、</a:t>
            </a:r>
            <a:r>
              <a:rPr kumimoji="1" lang="ja-JP" altLang="en-US" sz="20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endParaRPr kumimoji="1" lang="en-US" altLang="ja-JP" sz="20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a:lnSpc>
                <a:spcPts val="2700"/>
              </a:lnSpc>
              <a:defRPr/>
            </a:pPr>
            <a:r>
              <a:rPr lang="en-US" altLang="ja-JP" sz="2000" b="1" u="sng" dirty="0">
                <a:solidFill>
                  <a:srgbClr val="FF0000"/>
                </a:solidFill>
                <a:latin typeface="Meiryo UI" panose="020B0604030504040204" pitchFamily="50" charset="-128"/>
                <a:ea typeface="Meiryo UI" panose="020B0604030504040204" pitchFamily="50" charset="-128"/>
              </a:rPr>
              <a:t> </a:t>
            </a:r>
            <a:r>
              <a:rPr kumimoji="1" lang="ja-JP" altLang="en-US" sz="20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日本の競争力強化</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につながります。</a:t>
            </a:r>
          </a:p>
          <a:p>
            <a:pPr marL="0" marR="0" lvl="0" indent="0" algn="l" defTabSz="914400" rtl="0" eaLnBrk="1" fontAlgn="auto" latinLnBrk="0" hangingPunct="1">
              <a:lnSpc>
                <a:spcPts val="27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296446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AE4733F1-C7C7-FA93-CC43-01661922D8F8}"/>
              </a:ext>
            </a:extLst>
          </p:cNvPr>
          <p:cNvSpPr/>
          <p:nvPr/>
        </p:nvSpPr>
        <p:spPr>
          <a:xfrm>
            <a:off x="1014404" y="3431725"/>
            <a:ext cx="10284541" cy="1023879"/>
          </a:xfrm>
          <a:prstGeom prst="rect">
            <a:avLst/>
          </a:prstGeom>
          <a:solidFill>
            <a:schemeClr val="accent1">
              <a:lumMod val="20000"/>
              <a:lumOff val="80000"/>
            </a:schemeClr>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31" name="正方形/長方形 30">
            <a:extLst>
              <a:ext uri="{FF2B5EF4-FFF2-40B4-BE49-F238E27FC236}">
                <a16:creationId xmlns:a16="http://schemas.microsoft.com/office/drawing/2014/main" id="{20083056-FD55-AC64-36AE-DA786A0AC2B9}"/>
              </a:ext>
            </a:extLst>
          </p:cNvPr>
          <p:cNvSpPr/>
          <p:nvPr/>
        </p:nvSpPr>
        <p:spPr>
          <a:xfrm>
            <a:off x="1058519" y="5285947"/>
            <a:ext cx="10240426" cy="1023879"/>
          </a:xfrm>
          <a:prstGeom prst="rect">
            <a:avLst/>
          </a:prstGeom>
          <a:solidFill>
            <a:schemeClr val="accent1">
              <a:lumMod val="20000"/>
              <a:lumOff val="80000"/>
            </a:schemeClr>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32" name="コンテンツ プレースホルダー 2">
            <a:extLst>
              <a:ext uri="{FF2B5EF4-FFF2-40B4-BE49-F238E27FC236}">
                <a16:creationId xmlns:a16="http://schemas.microsoft.com/office/drawing/2014/main" id="{F86E6867-1152-415B-47AE-D1250B1D914E}"/>
              </a:ext>
            </a:extLst>
          </p:cNvPr>
          <p:cNvSpPr>
            <a:spLocks noGrp="1"/>
          </p:cNvSpPr>
          <p:nvPr>
            <p:ph idx="1"/>
          </p:nvPr>
        </p:nvSpPr>
        <p:spPr>
          <a:xfrm>
            <a:off x="740461" y="1933264"/>
            <a:ext cx="11417490" cy="4882521"/>
          </a:xfrm>
        </p:spPr>
        <p:txBody>
          <a:bodyPr>
            <a:noAutofit/>
          </a:bodyPr>
          <a:lstStyle/>
          <a:p>
            <a:pPr marL="0" indent="0">
              <a:lnSpc>
                <a:spcPct val="100000"/>
              </a:lnSpc>
              <a:buNone/>
            </a:pPr>
            <a:endParaRPr lang="ja-JP" altLang="en-US" sz="2400" b="1" dirty="0">
              <a:latin typeface="Yu Gothic UI" panose="020B0500000000000000" pitchFamily="50" charset="-128"/>
              <a:ea typeface="Yu Gothic UI" panose="020B0500000000000000" pitchFamily="50" charset="-128"/>
            </a:endParaRPr>
          </a:p>
          <a:p>
            <a:pPr marL="0" indent="0">
              <a:lnSpc>
                <a:spcPct val="100000"/>
              </a:lnSpc>
              <a:buNone/>
            </a:pPr>
            <a:endParaRPr lang="en-US" altLang="ja-JP" sz="2400" b="1" dirty="0">
              <a:latin typeface="Yu Gothic UI" panose="020B0500000000000000" pitchFamily="50" charset="-128"/>
              <a:ea typeface="Yu Gothic UI" panose="020B0500000000000000" pitchFamily="50" charset="-128"/>
            </a:endParaRPr>
          </a:p>
          <a:p>
            <a:pPr marL="0" indent="0">
              <a:lnSpc>
                <a:spcPct val="100000"/>
              </a:lnSpc>
              <a:buNone/>
            </a:pPr>
            <a:endParaRPr lang="en-US" altLang="ja-JP" sz="2400" b="1" dirty="0">
              <a:latin typeface="Yu Gothic UI" panose="020B0500000000000000" pitchFamily="50" charset="-128"/>
              <a:ea typeface="Yu Gothic UI" panose="020B0500000000000000" pitchFamily="50" charset="-128"/>
            </a:endParaRPr>
          </a:p>
        </p:txBody>
      </p:sp>
      <p:sp>
        <p:nvSpPr>
          <p:cNvPr id="33" name="テキスト ボックス 32">
            <a:extLst>
              <a:ext uri="{FF2B5EF4-FFF2-40B4-BE49-F238E27FC236}">
                <a16:creationId xmlns:a16="http://schemas.microsoft.com/office/drawing/2014/main" id="{EA301D4F-64F7-3E72-782D-9001256CE2EF}"/>
              </a:ext>
            </a:extLst>
          </p:cNvPr>
          <p:cNvSpPr txBox="1"/>
          <p:nvPr/>
        </p:nvSpPr>
        <p:spPr>
          <a:xfrm>
            <a:off x="509089" y="987655"/>
            <a:ext cx="11288841" cy="461665"/>
          </a:xfrm>
          <a:prstGeom prst="rect">
            <a:avLst/>
          </a:prstGeom>
          <a:noFill/>
          <a:ln w="25400">
            <a:noFill/>
          </a:ln>
        </p:spPr>
        <p:txBody>
          <a:bodyPr wrap="square" rtlCol="0">
            <a:spAutoFit/>
          </a:bodyPr>
          <a:lstStyle/>
          <a:p>
            <a:r>
              <a:rPr lang="ja-JP" altLang="en-US" sz="2400" b="1" dirty="0">
                <a:latin typeface="Yu Gothic UI" panose="020B0500000000000000" pitchFamily="50" charset="-128"/>
                <a:ea typeface="Yu Gothic UI" panose="020B0500000000000000" pitchFamily="50" charset="-128"/>
              </a:rPr>
              <a:t>◎人の移動を伴わず、首都本社の業務を一時的に大阪・関西の人員が担う</a:t>
            </a:r>
            <a:endParaRPr lang="en-US" altLang="ja-JP" sz="2400" b="1" dirty="0">
              <a:latin typeface="Yu Gothic UI" panose="020B0500000000000000" pitchFamily="50" charset="-128"/>
              <a:ea typeface="Yu Gothic UI" panose="020B0500000000000000" pitchFamily="50" charset="-128"/>
            </a:endParaRPr>
          </a:p>
        </p:txBody>
      </p:sp>
      <p:sp>
        <p:nvSpPr>
          <p:cNvPr id="34" name="テキスト ボックス 33">
            <a:extLst>
              <a:ext uri="{FF2B5EF4-FFF2-40B4-BE49-F238E27FC236}">
                <a16:creationId xmlns:a16="http://schemas.microsoft.com/office/drawing/2014/main" id="{1463E06D-FE74-56E2-F6A3-3A32E29E30BF}"/>
              </a:ext>
            </a:extLst>
          </p:cNvPr>
          <p:cNvSpPr txBox="1"/>
          <p:nvPr/>
        </p:nvSpPr>
        <p:spPr>
          <a:xfrm>
            <a:off x="509089" y="2817872"/>
            <a:ext cx="11288841" cy="461665"/>
          </a:xfrm>
          <a:prstGeom prst="rect">
            <a:avLst/>
          </a:prstGeom>
          <a:noFill/>
          <a:ln w="25400">
            <a:noFill/>
          </a:ln>
        </p:spPr>
        <p:txBody>
          <a:bodyPr wrap="square" rtlCol="0">
            <a:spAutoFit/>
          </a:bodyPr>
          <a:lstStyle/>
          <a:p>
            <a:r>
              <a:rPr lang="ja-JP" altLang="en-US" sz="2400" b="1" dirty="0">
                <a:latin typeface="Yu Gothic UI" panose="020B0500000000000000" pitchFamily="50" charset="-128"/>
                <a:ea typeface="Yu Gothic UI" panose="020B0500000000000000" pitchFamily="50" charset="-128"/>
              </a:rPr>
              <a:t>◎復旧まで首都本社の人員が移動し、大阪・関西の代替拠点で業務を行う</a:t>
            </a:r>
          </a:p>
        </p:txBody>
      </p:sp>
      <p:sp>
        <p:nvSpPr>
          <p:cNvPr id="37" name="テキスト ボックス 36">
            <a:extLst>
              <a:ext uri="{FF2B5EF4-FFF2-40B4-BE49-F238E27FC236}">
                <a16:creationId xmlns:a16="http://schemas.microsoft.com/office/drawing/2014/main" id="{4DC3A97D-2060-EE05-3E68-22895A02F2F6}"/>
              </a:ext>
            </a:extLst>
          </p:cNvPr>
          <p:cNvSpPr txBox="1"/>
          <p:nvPr/>
        </p:nvSpPr>
        <p:spPr>
          <a:xfrm>
            <a:off x="509089" y="4671468"/>
            <a:ext cx="11288841" cy="461665"/>
          </a:xfrm>
          <a:prstGeom prst="rect">
            <a:avLst/>
          </a:prstGeom>
          <a:noFill/>
          <a:ln w="25400">
            <a:noFill/>
          </a:ln>
        </p:spPr>
        <p:txBody>
          <a:bodyPr wrap="square" rtlCol="0">
            <a:spAutoFit/>
          </a:bodyPr>
          <a:lstStyle/>
          <a:p>
            <a:r>
              <a:rPr lang="ja-JP" altLang="en-US" sz="2400" b="1" dirty="0">
                <a:latin typeface="Yu Gothic UI" panose="020B0500000000000000" pitchFamily="50" charset="-128"/>
                <a:ea typeface="Yu Gothic UI" panose="020B0500000000000000" pitchFamily="50" charset="-128"/>
              </a:rPr>
              <a:t>◎本社の負担軽減のため、平時から大阪・関西に配置された人員が一部業務を代替</a:t>
            </a:r>
          </a:p>
        </p:txBody>
      </p:sp>
      <p:sp>
        <p:nvSpPr>
          <p:cNvPr id="39" name="正方形/長方形 38">
            <a:extLst>
              <a:ext uri="{FF2B5EF4-FFF2-40B4-BE49-F238E27FC236}">
                <a16:creationId xmlns:a16="http://schemas.microsoft.com/office/drawing/2014/main" id="{21F55DD9-4C3B-5BB8-AEDA-42940EB7C2B7}"/>
              </a:ext>
            </a:extLst>
          </p:cNvPr>
          <p:cNvSpPr/>
          <p:nvPr/>
        </p:nvSpPr>
        <p:spPr>
          <a:xfrm>
            <a:off x="1008072" y="1621450"/>
            <a:ext cx="10290874" cy="1023879"/>
          </a:xfrm>
          <a:prstGeom prst="rect">
            <a:avLst/>
          </a:prstGeom>
          <a:solidFill>
            <a:schemeClr val="accent1">
              <a:lumMod val="20000"/>
              <a:lumOff val="80000"/>
            </a:schemeClr>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40" name="右矢印 8">
            <a:extLst>
              <a:ext uri="{FF2B5EF4-FFF2-40B4-BE49-F238E27FC236}">
                <a16:creationId xmlns:a16="http://schemas.microsoft.com/office/drawing/2014/main" id="{15561EC4-2E11-EABD-A7CE-F13D2B5FACB7}"/>
              </a:ext>
            </a:extLst>
          </p:cNvPr>
          <p:cNvSpPr/>
          <p:nvPr/>
        </p:nvSpPr>
        <p:spPr>
          <a:xfrm>
            <a:off x="5743933" y="1666367"/>
            <a:ext cx="5555013" cy="978962"/>
          </a:xfrm>
          <a:prstGeom prst="rightArrow">
            <a:avLst>
              <a:gd name="adj1" fmla="val 68659"/>
              <a:gd name="adj2" fmla="val 50000"/>
            </a:avLst>
          </a:prstGeom>
          <a:solidFill>
            <a:schemeClr val="accent4">
              <a:lumMod val="20000"/>
              <a:lumOff val="80000"/>
              <a:alpha val="67000"/>
            </a:scheme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Yu Gothic UI" panose="020B0500000000000000" pitchFamily="50" charset="-128"/>
                <a:ea typeface="Yu Gothic UI" panose="020B0500000000000000" pitchFamily="50" charset="-128"/>
              </a:rPr>
              <a:t>首都圏の体制が整った後は</a:t>
            </a:r>
            <a:endParaRPr lang="en-US" altLang="ja-JP" sz="1600" dirty="0">
              <a:solidFill>
                <a:schemeClr val="tx1"/>
              </a:solidFill>
              <a:latin typeface="Yu Gothic UI" panose="020B0500000000000000" pitchFamily="50" charset="-128"/>
              <a:ea typeface="Yu Gothic UI" panose="020B0500000000000000" pitchFamily="50" charset="-128"/>
            </a:endParaRPr>
          </a:p>
          <a:p>
            <a:pPr algn="ctr"/>
            <a:r>
              <a:rPr lang="ja-JP" altLang="en-US" sz="1600" dirty="0">
                <a:solidFill>
                  <a:schemeClr val="tx1"/>
                </a:solidFill>
                <a:latin typeface="Yu Gothic UI" panose="020B0500000000000000" pitchFamily="50" charset="-128"/>
                <a:ea typeface="Yu Gothic UI" panose="020B0500000000000000" pitchFamily="50" charset="-128"/>
              </a:rPr>
              <a:t>首都圏で業務継続</a:t>
            </a:r>
          </a:p>
        </p:txBody>
      </p:sp>
      <p:sp>
        <p:nvSpPr>
          <p:cNvPr id="41" name="爆発 2 4">
            <a:extLst>
              <a:ext uri="{FF2B5EF4-FFF2-40B4-BE49-F238E27FC236}">
                <a16:creationId xmlns:a16="http://schemas.microsoft.com/office/drawing/2014/main" id="{47699DED-56EA-1ECA-4544-A63E61B8253D}"/>
              </a:ext>
            </a:extLst>
          </p:cNvPr>
          <p:cNvSpPr/>
          <p:nvPr/>
        </p:nvSpPr>
        <p:spPr>
          <a:xfrm>
            <a:off x="1136323" y="1746263"/>
            <a:ext cx="1086252" cy="737210"/>
          </a:xfrm>
          <a:prstGeom prst="irregularSeal2">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rgbClr val="FF0000"/>
                </a:solidFill>
                <a:latin typeface="Yu Gothic UI" panose="020B0500000000000000" pitchFamily="50" charset="-128"/>
                <a:ea typeface="Yu Gothic UI" panose="020B0500000000000000" pitchFamily="50" charset="-128"/>
              </a:rPr>
              <a:t>発災</a:t>
            </a:r>
          </a:p>
        </p:txBody>
      </p:sp>
      <p:sp>
        <p:nvSpPr>
          <p:cNvPr id="42" name="直角三角形 41">
            <a:extLst>
              <a:ext uri="{FF2B5EF4-FFF2-40B4-BE49-F238E27FC236}">
                <a16:creationId xmlns:a16="http://schemas.microsoft.com/office/drawing/2014/main" id="{E8220C5D-F57F-0DDB-28E3-8884065E303D}"/>
              </a:ext>
            </a:extLst>
          </p:cNvPr>
          <p:cNvSpPr/>
          <p:nvPr/>
        </p:nvSpPr>
        <p:spPr>
          <a:xfrm flipH="1">
            <a:off x="2332033" y="3622255"/>
            <a:ext cx="3411898" cy="737210"/>
          </a:xfrm>
          <a:prstGeom prst="rtTriangle">
            <a:avLst/>
          </a:prstGeom>
          <a:solidFill>
            <a:schemeClr val="accent4"/>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Yu Gothic UI" panose="020B0500000000000000" pitchFamily="50" charset="-128"/>
              <a:ea typeface="Yu Gothic UI" panose="020B0500000000000000" pitchFamily="50" charset="-128"/>
            </a:endParaRPr>
          </a:p>
        </p:txBody>
      </p:sp>
      <p:sp>
        <p:nvSpPr>
          <p:cNvPr id="43" name="右矢印 108">
            <a:extLst>
              <a:ext uri="{FF2B5EF4-FFF2-40B4-BE49-F238E27FC236}">
                <a16:creationId xmlns:a16="http://schemas.microsoft.com/office/drawing/2014/main" id="{EDD39A6F-18DB-2A7F-C824-C490F65C6084}"/>
              </a:ext>
            </a:extLst>
          </p:cNvPr>
          <p:cNvSpPr/>
          <p:nvPr/>
        </p:nvSpPr>
        <p:spPr>
          <a:xfrm>
            <a:off x="7407864" y="3459011"/>
            <a:ext cx="3891081" cy="996593"/>
          </a:xfrm>
          <a:prstGeom prst="rightArrow">
            <a:avLst>
              <a:gd name="adj1" fmla="val 76540"/>
              <a:gd name="adj2" fmla="val 50000"/>
            </a:avLst>
          </a:prstGeom>
          <a:solidFill>
            <a:schemeClr val="accent4">
              <a:lumMod val="20000"/>
              <a:lumOff val="80000"/>
              <a:alpha val="67000"/>
            </a:scheme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01" dirty="0">
              <a:solidFill>
                <a:schemeClr val="tx1"/>
              </a:solidFill>
              <a:latin typeface="Yu Gothic UI" panose="020B0500000000000000" pitchFamily="50" charset="-128"/>
              <a:ea typeface="Yu Gothic UI" panose="020B0500000000000000" pitchFamily="50" charset="-128"/>
            </a:endParaRPr>
          </a:p>
        </p:txBody>
      </p:sp>
      <p:sp>
        <p:nvSpPr>
          <p:cNvPr id="44" name="右矢印 106">
            <a:extLst>
              <a:ext uri="{FF2B5EF4-FFF2-40B4-BE49-F238E27FC236}">
                <a16:creationId xmlns:a16="http://schemas.microsoft.com/office/drawing/2014/main" id="{2A8023C5-C6CA-2411-A0C5-F84BC408DEE5}"/>
              </a:ext>
            </a:extLst>
          </p:cNvPr>
          <p:cNvSpPr/>
          <p:nvPr/>
        </p:nvSpPr>
        <p:spPr>
          <a:xfrm>
            <a:off x="5743932" y="3478921"/>
            <a:ext cx="1630384" cy="1023879"/>
          </a:xfrm>
          <a:prstGeom prst="rightArrow">
            <a:avLst>
              <a:gd name="adj1" fmla="val 68177"/>
              <a:gd name="adj2" fmla="val 50941"/>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ja-JP" altLang="en-US" sz="601" dirty="0">
              <a:solidFill>
                <a:schemeClr val="tx1"/>
              </a:solidFill>
              <a:latin typeface="Yu Gothic UI" panose="020B0500000000000000" pitchFamily="50" charset="-128"/>
              <a:ea typeface="Yu Gothic UI" panose="020B0500000000000000" pitchFamily="50" charset="-128"/>
            </a:endParaRPr>
          </a:p>
        </p:txBody>
      </p:sp>
      <p:sp>
        <p:nvSpPr>
          <p:cNvPr id="45" name="直角三角形 44">
            <a:extLst>
              <a:ext uri="{FF2B5EF4-FFF2-40B4-BE49-F238E27FC236}">
                <a16:creationId xmlns:a16="http://schemas.microsoft.com/office/drawing/2014/main" id="{821328B6-FA74-B19A-F65B-AC2483CE9943}"/>
              </a:ext>
            </a:extLst>
          </p:cNvPr>
          <p:cNvSpPr/>
          <p:nvPr/>
        </p:nvSpPr>
        <p:spPr>
          <a:xfrm rot="10800000" flipH="1">
            <a:off x="2370258" y="3551281"/>
            <a:ext cx="3340126" cy="746101"/>
          </a:xfrm>
          <a:prstGeom prst="rtTriangle">
            <a:avLst/>
          </a:prstGeom>
          <a:solidFill>
            <a:schemeClr val="accent4">
              <a:lumMod val="20000"/>
              <a:lumOff val="80000"/>
              <a:alpha val="67000"/>
            </a:schemeClr>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Yu Gothic UI" panose="020B0500000000000000" pitchFamily="50" charset="-128"/>
              <a:ea typeface="Yu Gothic UI" panose="020B0500000000000000" pitchFamily="50" charset="-128"/>
            </a:endParaRPr>
          </a:p>
        </p:txBody>
      </p:sp>
      <p:sp>
        <p:nvSpPr>
          <p:cNvPr id="46" name="テキスト ボックス 45">
            <a:extLst>
              <a:ext uri="{FF2B5EF4-FFF2-40B4-BE49-F238E27FC236}">
                <a16:creationId xmlns:a16="http://schemas.microsoft.com/office/drawing/2014/main" id="{639C0CFE-8C01-1ACE-998C-3F7D1FF70B64}"/>
              </a:ext>
            </a:extLst>
          </p:cNvPr>
          <p:cNvSpPr txBox="1"/>
          <p:nvPr/>
        </p:nvSpPr>
        <p:spPr>
          <a:xfrm>
            <a:off x="2480622" y="3541947"/>
            <a:ext cx="1642760" cy="492443"/>
          </a:xfrm>
          <a:prstGeom prst="rect">
            <a:avLst/>
          </a:prstGeom>
          <a:noFill/>
        </p:spPr>
        <p:txBody>
          <a:bodyPr wrap="square" rtlCol="0">
            <a:spAutoFit/>
          </a:bodyPr>
          <a:lstStyle/>
          <a:p>
            <a:r>
              <a:rPr lang="ja-JP" altLang="en-US" sz="1300" dirty="0">
                <a:latin typeface="Yu Gothic UI" panose="020B0500000000000000" pitchFamily="50" charset="-128"/>
                <a:ea typeface="Yu Gothic UI" panose="020B0500000000000000" pitchFamily="50" charset="-128"/>
              </a:rPr>
              <a:t>首都圏の人員が</a:t>
            </a:r>
            <a:endParaRPr lang="en-US" altLang="ja-JP" sz="1300" dirty="0">
              <a:latin typeface="Yu Gothic UI" panose="020B0500000000000000" pitchFamily="50" charset="-128"/>
              <a:ea typeface="Yu Gothic UI" panose="020B0500000000000000" pitchFamily="50" charset="-128"/>
            </a:endParaRPr>
          </a:p>
          <a:p>
            <a:r>
              <a:rPr lang="ja-JP" altLang="en-US" sz="1300" dirty="0">
                <a:latin typeface="Yu Gothic UI" panose="020B0500000000000000" pitchFamily="50" charset="-128"/>
                <a:ea typeface="Yu Gothic UI" panose="020B0500000000000000" pitchFamily="50" charset="-128"/>
              </a:rPr>
              <a:t>大阪・関西へ移動</a:t>
            </a:r>
          </a:p>
        </p:txBody>
      </p:sp>
      <p:sp>
        <p:nvSpPr>
          <p:cNvPr id="47" name="テキスト ボックス 46">
            <a:extLst>
              <a:ext uri="{FF2B5EF4-FFF2-40B4-BE49-F238E27FC236}">
                <a16:creationId xmlns:a16="http://schemas.microsoft.com/office/drawing/2014/main" id="{3AE75B79-B1A2-E2D0-0DCD-0C4278E8DE66}"/>
              </a:ext>
            </a:extLst>
          </p:cNvPr>
          <p:cNvSpPr txBox="1"/>
          <p:nvPr/>
        </p:nvSpPr>
        <p:spPr>
          <a:xfrm>
            <a:off x="7767397" y="3683115"/>
            <a:ext cx="2499925" cy="584775"/>
          </a:xfrm>
          <a:prstGeom prst="rect">
            <a:avLst/>
          </a:prstGeom>
          <a:noFill/>
        </p:spPr>
        <p:txBody>
          <a:bodyPr wrap="square" rtlCol="0">
            <a:spAutoFit/>
          </a:bodyPr>
          <a:lstStyle/>
          <a:p>
            <a:pPr algn="ctr"/>
            <a:r>
              <a:rPr lang="ja-JP" altLang="en-US" sz="1600" dirty="0">
                <a:latin typeface="Yu Gothic UI" panose="020B0500000000000000" pitchFamily="50" charset="-128"/>
                <a:ea typeface="Yu Gothic UI" panose="020B0500000000000000" pitchFamily="50" charset="-128"/>
              </a:rPr>
              <a:t>首都圏の体制が整った後は</a:t>
            </a:r>
            <a:endParaRPr lang="en-US" altLang="ja-JP" sz="1600" dirty="0">
              <a:latin typeface="Yu Gothic UI" panose="020B0500000000000000" pitchFamily="50" charset="-128"/>
              <a:ea typeface="Yu Gothic UI" panose="020B0500000000000000" pitchFamily="50" charset="-128"/>
            </a:endParaRPr>
          </a:p>
          <a:p>
            <a:pPr algn="ctr"/>
            <a:r>
              <a:rPr lang="ja-JP" altLang="en-US" sz="1600" dirty="0">
                <a:latin typeface="Yu Gothic UI" panose="020B0500000000000000" pitchFamily="50" charset="-128"/>
                <a:ea typeface="Yu Gothic UI" panose="020B0500000000000000" pitchFamily="50" charset="-128"/>
              </a:rPr>
              <a:t>首都圏に戻って業務を継続</a:t>
            </a:r>
          </a:p>
        </p:txBody>
      </p:sp>
      <p:sp>
        <p:nvSpPr>
          <p:cNvPr id="48" name="テキスト ボックス 47">
            <a:extLst>
              <a:ext uri="{FF2B5EF4-FFF2-40B4-BE49-F238E27FC236}">
                <a16:creationId xmlns:a16="http://schemas.microsoft.com/office/drawing/2014/main" id="{D3BAA21C-B79F-A333-FC12-D28C9E9E4330}"/>
              </a:ext>
            </a:extLst>
          </p:cNvPr>
          <p:cNvSpPr txBox="1"/>
          <p:nvPr/>
        </p:nvSpPr>
        <p:spPr>
          <a:xfrm>
            <a:off x="4286962" y="3746148"/>
            <a:ext cx="2631148" cy="584775"/>
          </a:xfrm>
          <a:prstGeom prst="rect">
            <a:avLst/>
          </a:prstGeom>
          <a:noFill/>
        </p:spPr>
        <p:txBody>
          <a:bodyPr wrap="square" rtlCol="0">
            <a:spAutoFit/>
          </a:bodyPr>
          <a:lstStyle/>
          <a:p>
            <a:pPr algn="ctr"/>
            <a:r>
              <a:rPr lang="ja-JP" altLang="en-US" sz="1600" b="1" dirty="0">
                <a:latin typeface="Yu Gothic UI" panose="020B0500000000000000" pitchFamily="50" charset="-128"/>
                <a:ea typeface="Yu Gothic UI" panose="020B0500000000000000" pitchFamily="50" charset="-128"/>
              </a:rPr>
              <a:t> 大阪・関西で、</a:t>
            </a:r>
            <a:endParaRPr lang="en-US" altLang="ja-JP" sz="1600" b="1" dirty="0">
              <a:latin typeface="Yu Gothic UI" panose="020B0500000000000000" pitchFamily="50" charset="-128"/>
              <a:ea typeface="Yu Gothic UI" panose="020B0500000000000000" pitchFamily="50" charset="-128"/>
            </a:endParaRPr>
          </a:p>
          <a:p>
            <a:pPr algn="ctr"/>
            <a:r>
              <a:rPr lang="ja-JP" altLang="en-US" sz="1600" b="1" dirty="0">
                <a:latin typeface="Yu Gothic UI" panose="020B0500000000000000" pitchFamily="50" charset="-128"/>
                <a:ea typeface="Yu Gothic UI" panose="020B0500000000000000" pitchFamily="50" charset="-128"/>
              </a:rPr>
              <a:t>首都圏の人員が業務を継続</a:t>
            </a:r>
          </a:p>
        </p:txBody>
      </p:sp>
      <p:sp>
        <p:nvSpPr>
          <p:cNvPr id="50" name="右矢印 116">
            <a:extLst>
              <a:ext uri="{FF2B5EF4-FFF2-40B4-BE49-F238E27FC236}">
                <a16:creationId xmlns:a16="http://schemas.microsoft.com/office/drawing/2014/main" id="{B2ACFA2F-6DC3-A324-D21E-779A4C9953B3}"/>
              </a:ext>
            </a:extLst>
          </p:cNvPr>
          <p:cNvSpPr/>
          <p:nvPr/>
        </p:nvSpPr>
        <p:spPr>
          <a:xfrm>
            <a:off x="2425623" y="5797886"/>
            <a:ext cx="8873321" cy="431632"/>
          </a:xfrm>
          <a:prstGeom prst="rightArrow">
            <a:avLst>
              <a:gd name="adj1" fmla="val 68815"/>
              <a:gd name="adj2" fmla="val 50941"/>
            </a:avLst>
          </a:prstGeom>
          <a:solidFill>
            <a:srgbClr val="FFC000"/>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Yu Gothic UI" panose="020B0500000000000000" pitchFamily="50" charset="-128"/>
                <a:ea typeface="Yu Gothic UI" panose="020B0500000000000000" pitchFamily="50" charset="-128"/>
              </a:rPr>
              <a:t>平時から大阪・関西に配置された人員が一部業務を代替</a:t>
            </a:r>
          </a:p>
        </p:txBody>
      </p:sp>
      <p:sp>
        <p:nvSpPr>
          <p:cNvPr id="51" name="右矢印 118">
            <a:extLst>
              <a:ext uri="{FF2B5EF4-FFF2-40B4-BE49-F238E27FC236}">
                <a16:creationId xmlns:a16="http://schemas.microsoft.com/office/drawing/2014/main" id="{40FB7631-121A-458E-DBD1-6DC80F0611E3}"/>
              </a:ext>
            </a:extLst>
          </p:cNvPr>
          <p:cNvSpPr/>
          <p:nvPr/>
        </p:nvSpPr>
        <p:spPr>
          <a:xfrm>
            <a:off x="2425624" y="5301801"/>
            <a:ext cx="8873321" cy="399770"/>
          </a:xfrm>
          <a:prstGeom prst="rightArrow">
            <a:avLst>
              <a:gd name="adj1" fmla="val 68659"/>
              <a:gd name="adj2" fmla="val 50000"/>
            </a:avLst>
          </a:prstGeom>
          <a:solidFill>
            <a:schemeClr val="accent4">
              <a:lumMod val="20000"/>
              <a:lumOff val="80000"/>
              <a:alpha val="67000"/>
            </a:scheme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Yu Gothic UI" panose="020B0500000000000000" pitchFamily="50" charset="-128"/>
                <a:ea typeface="Yu Gothic UI" panose="020B0500000000000000" pitchFamily="50" charset="-128"/>
              </a:rPr>
              <a:t>首都圏で限られた人員で体制を確保し、業務を継続</a:t>
            </a:r>
          </a:p>
        </p:txBody>
      </p:sp>
      <p:sp>
        <p:nvSpPr>
          <p:cNvPr id="53" name="右矢印 5">
            <a:extLst>
              <a:ext uri="{FF2B5EF4-FFF2-40B4-BE49-F238E27FC236}">
                <a16:creationId xmlns:a16="http://schemas.microsoft.com/office/drawing/2014/main" id="{DF01E05D-FDDE-39DD-A544-0C61C1B017E4}"/>
              </a:ext>
            </a:extLst>
          </p:cNvPr>
          <p:cNvSpPr/>
          <p:nvPr/>
        </p:nvSpPr>
        <p:spPr>
          <a:xfrm>
            <a:off x="2321967" y="1629554"/>
            <a:ext cx="3327332" cy="984706"/>
          </a:xfrm>
          <a:prstGeom prst="rightArrow">
            <a:avLst>
              <a:gd name="adj1" fmla="val 68815"/>
              <a:gd name="adj2" fmla="val 50941"/>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01" dirty="0">
              <a:solidFill>
                <a:schemeClr val="tx1"/>
              </a:solidFill>
              <a:latin typeface="Yu Gothic UI" panose="020B0500000000000000" pitchFamily="50" charset="-128"/>
              <a:ea typeface="Yu Gothic UI" panose="020B0500000000000000" pitchFamily="50" charset="-128"/>
            </a:endParaRPr>
          </a:p>
        </p:txBody>
      </p:sp>
      <p:sp>
        <p:nvSpPr>
          <p:cNvPr id="54" name="テキスト ボックス 53">
            <a:extLst>
              <a:ext uri="{FF2B5EF4-FFF2-40B4-BE49-F238E27FC236}">
                <a16:creationId xmlns:a16="http://schemas.microsoft.com/office/drawing/2014/main" id="{A9187D6A-4105-05DD-0A12-CDE9F4CBC425}"/>
              </a:ext>
            </a:extLst>
          </p:cNvPr>
          <p:cNvSpPr txBox="1"/>
          <p:nvPr/>
        </p:nvSpPr>
        <p:spPr>
          <a:xfrm>
            <a:off x="2227333" y="1854609"/>
            <a:ext cx="3215056" cy="584775"/>
          </a:xfrm>
          <a:prstGeom prst="rect">
            <a:avLst/>
          </a:prstGeom>
          <a:noFill/>
        </p:spPr>
        <p:txBody>
          <a:bodyPr wrap="square" rtlCol="0">
            <a:spAutoFit/>
          </a:bodyPr>
          <a:lstStyle/>
          <a:p>
            <a:pPr algn="ctr"/>
            <a:r>
              <a:rPr lang="ja-JP" altLang="en-US" sz="1600" b="1" dirty="0">
                <a:latin typeface="Yu Gothic UI" panose="020B0500000000000000" pitchFamily="50" charset="-128"/>
                <a:ea typeface="Yu Gothic UI" panose="020B0500000000000000" pitchFamily="50" charset="-128"/>
              </a:rPr>
              <a:t>平時から大阪・関西に配置された</a:t>
            </a:r>
            <a:endParaRPr lang="en-US" altLang="ja-JP" sz="1600" b="1" dirty="0">
              <a:latin typeface="Yu Gothic UI" panose="020B0500000000000000" pitchFamily="50" charset="-128"/>
              <a:ea typeface="Yu Gothic UI" panose="020B0500000000000000" pitchFamily="50" charset="-128"/>
            </a:endParaRPr>
          </a:p>
          <a:p>
            <a:pPr algn="ctr"/>
            <a:r>
              <a:rPr lang="ja-JP" altLang="en-US" sz="1600" b="1" dirty="0">
                <a:latin typeface="Yu Gothic UI" panose="020B0500000000000000" pitchFamily="50" charset="-128"/>
                <a:ea typeface="Yu Gothic UI" panose="020B0500000000000000" pitchFamily="50" charset="-128"/>
              </a:rPr>
              <a:t>人員が業務を代替</a:t>
            </a:r>
          </a:p>
        </p:txBody>
      </p:sp>
      <p:sp>
        <p:nvSpPr>
          <p:cNvPr id="3" name="四角形: 角を丸くする 13">
            <a:extLst>
              <a:ext uri="{FF2B5EF4-FFF2-40B4-BE49-F238E27FC236}">
                <a16:creationId xmlns:a16="http://schemas.microsoft.com/office/drawing/2014/main" id="{795A0198-F3FE-EA49-796F-F20743974E4B}"/>
              </a:ext>
            </a:extLst>
          </p:cNvPr>
          <p:cNvSpPr/>
          <p:nvPr/>
        </p:nvSpPr>
        <p:spPr>
          <a:xfrm>
            <a:off x="253218" y="177815"/>
            <a:ext cx="11746524" cy="664254"/>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◆バックアップは様々なバリエーションを</a:t>
            </a:r>
          </a:p>
        </p:txBody>
      </p:sp>
      <p:sp>
        <p:nvSpPr>
          <p:cNvPr id="5" name="爆発 2 4">
            <a:extLst>
              <a:ext uri="{FF2B5EF4-FFF2-40B4-BE49-F238E27FC236}">
                <a16:creationId xmlns:a16="http://schemas.microsoft.com/office/drawing/2014/main" id="{316E6691-0427-FF78-94F3-4C0D3B3DEE8E}"/>
              </a:ext>
            </a:extLst>
          </p:cNvPr>
          <p:cNvSpPr/>
          <p:nvPr/>
        </p:nvSpPr>
        <p:spPr>
          <a:xfrm>
            <a:off x="1090460" y="3627347"/>
            <a:ext cx="1086252" cy="737210"/>
          </a:xfrm>
          <a:prstGeom prst="irregularSeal2">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rgbClr val="FF0000"/>
                </a:solidFill>
                <a:latin typeface="Yu Gothic UI" panose="020B0500000000000000" pitchFamily="50" charset="-128"/>
                <a:ea typeface="Yu Gothic UI" panose="020B0500000000000000" pitchFamily="50" charset="-128"/>
              </a:rPr>
              <a:t>発災</a:t>
            </a:r>
          </a:p>
        </p:txBody>
      </p:sp>
      <p:sp>
        <p:nvSpPr>
          <p:cNvPr id="7" name="爆発 2 4">
            <a:extLst>
              <a:ext uri="{FF2B5EF4-FFF2-40B4-BE49-F238E27FC236}">
                <a16:creationId xmlns:a16="http://schemas.microsoft.com/office/drawing/2014/main" id="{119916B0-BD12-D41A-7E65-BC7006AE8A24}"/>
              </a:ext>
            </a:extLst>
          </p:cNvPr>
          <p:cNvSpPr/>
          <p:nvPr/>
        </p:nvSpPr>
        <p:spPr>
          <a:xfrm>
            <a:off x="1124303" y="5426010"/>
            <a:ext cx="1086252" cy="737210"/>
          </a:xfrm>
          <a:prstGeom prst="irregularSeal2">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rgbClr val="FF0000"/>
                </a:solidFill>
                <a:latin typeface="Yu Gothic UI" panose="020B0500000000000000" pitchFamily="50" charset="-128"/>
                <a:ea typeface="Yu Gothic UI" panose="020B0500000000000000" pitchFamily="50" charset="-128"/>
              </a:rPr>
              <a:t>発災</a:t>
            </a:r>
          </a:p>
        </p:txBody>
      </p:sp>
      <p:sp>
        <p:nvSpPr>
          <p:cNvPr id="6" name="スライド番号プレースホルダー 5">
            <a:extLst>
              <a:ext uri="{FF2B5EF4-FFF2-40B4-BE49-F238E27FC236}">
                <a16:creationId xmlns:a16="http://schemas.microsoft.com/office/drawing/2014/main" id="{25FB87AD-974D-9C42-AD94-E1C142074DEA}"/>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15</a:t>
            </a:fld>
            <a:endParaRPr lang="ja-JP" altLang="en-US" dirty="0">
              <a:solidFill>
                <a:schemeClr val="tx1"/>
              </a:solidFill>
              <a:latin typeface="+mn-ea"/>
              <a:ea typeface="+mn-ea"/>
            </a:endParaRPr>
          </a:p>
        </p:txBody>
      </p:sp>
      <p:sp>
        <p:nvSpPr>
          <p:cNvPr id="4" name="テキスト ボックス 3">
            <a:extLst>
              <a:ext uri="{FF2B5EF4-FFF2-40B4-BE49-F238E27FC236}">
                <a16:creationId xmlns:a16="http://schemas.microsoft.com/office/drawing/2014/main" id="{D8DC453A-B7C6-A968-E67A-88D0DEF32116}"/>
              </a:ext>
            </a:extLst>
          </p:cNvPr>
          <p:cNvSpPr txBox="1"/>
          <p:nvPr/>
        </p:nvSpPr>
        <p:spPr>
          <a:xfrm>
            <a:off x="4075742" y="6401275"/>
            <a:ext cx="8399312"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出典：大阪府・大阪市　副首都推進局</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「⼤阪・関⻄による⾸都機能バックアップの実現に向けた取組みの方向性について」研究報告書を一部編集</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763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628CB15-103F-4913-83A4-F4D43275DC9A}"/>
              </a:ext>
            </a:extLst>
          </p:cNvPr>
          <p:cNvSpPr/>
          <p:nvPr/>
        </p:nvSpPr>
        <p:spPr>
          <a:xfrm>
            <a:off x="0" y="514461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5" name="テキスト ボックス 4"/>
          <p:cNvSpPr txBox="1"/>
          <p:nvPr/>
        </p:nvSpPr>
        <p:spPr>
          <a:xfrm>
            <a:off x="0" y="2613117"/>
            <a:ext cx="12192000" cy="1164614"/>
          </a:xfrm>
          <a:prstGeom prst="rect">
            <a:avLst/>
          </a:prstGeom>
          <a:noFill/>
        </p:spPr>
        <p:txBody>
          <a:bodyPr wrap="square" rtlCol="0">
            <a:spAutoFit/>
          </a:bodyPr>
          <a:lstStyle/>
          <a:p>
            <a:pPr marL="1343025" indent="-1343025" algn="ctr">
              <a:lnSpc>
                <a:spcPct val="150000"/>
              </a:lnSpc>
            </a:pPr>
            <a:r>
              <a:rPr lang="ja-JP" altLang="en-US" sz="5400" b="1" dirty="0">
                <a:ln w="25400">
                  <a:noFill/>
                </a:ln>
                <a:latin typeface="Meiryo UI" panose="020B0604030504040204" pitchFamily="50" charset="-128"/>
                <a:ea typeface="Meiryo UI" panose="020B0604030504040204" pitchFamily="50" charset="-128"/>
              </a:rPr>
              <a:t>３．</a:t>
            </a:r>
            <a:r>
              <a:rPr kumimoji="1" lang="ja-JP" altLang="en-US" sz="5400" b="1" dirty="0">
                <a:ln w="25400">
                  <a:noFill/>
                </a:ln>
                <a:latin typeface="Meiryo UI" panose="020B0604030504040204" pitchFamily="50" charset="-128"/>
                <a:ea typeface="Meiryo UI" panose="020B0604030504040204" pitchFamily="50" charset="-128"/>
              </a:rPr>
              <a:t>大阪・関西の優位性・魅力</a:t>
            </a:r>
            <a:endParaRPr lang="en-US" altLang="ja-JP" sz="5400" b="1" dirty="0">
              <a:ln w="25400">
                <a:noFill/>
              </a:ln>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D964296B-2509-4F29-A89B-C886F9EA0651}"/>
              </a:ext>
            </a:extLst>
          </p:cNvPr>
          <p:cNvSpPr/>
          <p:nvPr/>
        </p:nvSpPr>
        <p:spPr>
          <a:xfrm>
            <a:off x="0" y="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pic>
        <p:nvPicPr>
          <p:cNvPr id="2" name="図 1">
            <a:extLst>
              <a:ext uri="{FF2B5EF4-FFF2-40B4-BE49-F238E27FC236}">
                <a16:creationId xmlns:a16="http://schemas.microsoft.com/office/drawing/2014/main" id="{126F9BC1-3F87-96E7-303D-6E88B99B2DEE}"/>
              </a:ext>
            </a:extLst>
          </p:cNvPr>
          <p:cNvPicPr>
            <a:picLocks noChangeAspect="1"/>
          </p:cNvPicPr>
          <p:nvPr/>
        </p:nvPicPr>
        <p:blipFill>
          <a:blip r:embed="rId3"/>
          <a:stretch>
            <a:fillRect/>
          </a:stretch>
        </p:blipFill>
        <p:spPr>
          <a:xfrm>
            <a:off x="10015469" y="3750835"/>
            <a:ext cx="2176531" cy="1249335"/>
          </a:xfrm>
          <a:prstGeom prst="rect">
            <a:avLst/>
          </a:prstGeom>
        </p:spPr>
      </p:pic>
      <p:sp>
        <p:nvSpPr>
          <p:cNvPr id="3" name="スライド番号プレースホルダー 2">
            <a:extLst>
              <a:ext uri="{FF2B5EF4-FFF2-40B4-BE49-F238E27FC236}">
                <a16:creationId xmlns:a16="http://schemas.microsoft.com/office/drawing/2014/main" id="{BA0DAB7E-E644-D7D2-7F66-2CA565278853}"/>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16</a:t>
            </a:fld>
            <a:endParaRPr kumimoji="1" lang="ja-JP" altLang="en-US" sz="1800" b="1" dirty="0">
              <a:solidFill>
                <a:schemeClr val="tx1"/>
              </a:solidFill>
            </a:endParaRPr>
          </a:p>
        </p:txBody>
      </p:sp>
    </p:spTree>
    <p:extLst>
      <p:ext uri="{BB962C8B-B14F-4D97-AF65-F5344CB8AC3E}">
        <p14:creationId xmlns:p14="http://schemas.microsoft.com/office/powerpoint/2010/main" val="255890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3512" r="3342"/>
          <a:stretch/>
        </p:blipFill>
        <p:spPr>
          <a:xfrm>
            <a:off x="5196114" y="1901931"/>
            <a:ext cx="6879772" cy="3849505"/>
          </a:xfrm>
          <a:prstGeom prst="rect">
            <a:avLst/>
          </a:prstGeom>
        </p:spPr>
      </p:pic>
      <p:pic>
        <p:nvPicPr>
          <p:cNvPr id="19" name="図 18" descr="木 が含まれている画像  自動的に生成された説明">
            <a:extLst>
              <a:ext uri="{FF2B5EF4-FFF2-40B4-BE49-F238E27FC236}">
                <a16:creationId xmlns:a16="http://schemas.microsoft.com/office/drawing/2014/main" id="{08253FC8-EA91-4D81-9290-462370872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69" y="1202440"/>
            <a:ext cx="5655560" cy="5655560"/>
          </a:xfrm>
          <a:prstGeom prst="rect">
            <a:avLst/>
          </a:prstGeom>
        </p:spPr>
      </p:pic>
      <p:sp>
        <p:nvSpPr>
          <p:cNvPr id="12" name="AutoShape 10" descr="https://www.risktaisaku.com/mwimgs/2/c/-/img_2c52daaacacc9ca1ee617ce2f2025ec6132932.png"/>
          <p:cNvSpPr>
            <a:spLocks noChangeAspect="1" noChangeArrowheads="1"/>
          </p:cNvSpPr>
          <p:nvPr/>
        </p:nvSpPr>
        <p:spPr bwMode="auto">
          <a:xfrm>
            <a:off x="180974" y="-275105"/>
            <a:ext cx="6500792" cy="6500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四角形: 角を丸くする 17">
            <a:extLst>
              <a:ext uri="{FF2B5EF4-FFF2-40B4-BE49-F238E27FC236}">
                <a16:creationId xmlns:a16="http://schemas.microsoft.com/office/drawing/2014/main" id="{4B624316-199F-4D43-889D-E5C62D061BB3}"/>
              </a:ext>
            </a:extLst>
          </p:cNvPr>
          <p:cNvSpPr/>
          <p:nvPr/>
        </p:nvSpPr>
        <p:spPr>
          <a:xfrm>
            <a:off x="209947" y="205186"/>
            <a:ext cx="11772105" cy="62470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◆関西圏には大きなポテンシャル</a:t>
            </a:r>
          </a:p>
        </p:txBody>
      </p:sp>
      <p:sp>
        <p:nvSpPr>
          <p:cNvPr id="20" name="正方形/長方形 19">
            <a:extLst>
              <a:ext uri="{FF2B5EF4-FFF2-40B4-BE49-F238E27FC236}">
                <a16:creationId xmlns:a16="http://schemas.microsoft.com/office/drawing/2014/main" id="{A52EAAC4-28A7-47B4-8AB1-FE2EE439A2B4}"/>
              </a:ext>
            </a:extLst>
          </p:cNvPr>
          <p:cNvSpPr/>
          <p:nvPr/>
        </p:nvSpPr>
        <p:spPr>
          <a:xfrm>
            <a:off x="5668685" y="6026700"/>
            <a:ext cx="5247318" cy="69477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出典：経済産業省　近畿経済産業局ホームページ「関西継続の現状と今後の見通し</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2023</a:t>
            </a:r>
            <a:r>
              <a:rPr lang="ja-JP" altLang="en-US" sz="1100" dirty="0">
                <a:solidFill>
                  <a:schemeClr val="tx1"/>
                </a:solidFill>
                <a:latin typeface="Meiryo UI" panose="020B0604030504040204" pitchFamily="50" charset="-128"/>
                <a:ea typeface="Meiryo UI" panose="020B0604030504040204" pitchFamily="50" charset="-128"/>
              </a:rPr>
              <a:t>年、新春を迎えて～」</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関西地域（</a:t>
            </a:r>
            <a:r>
              <a:rPr lang="zh-TW" altLang="en-US" sz="1100" dirty="0">
                <a:solidFill>
                  <a:schemeClr val="tx1"/>
                </a:solidFill>
                <a:latin typeface="Meiryo UI" panose="020B0604030504040204" pitchFamily="50" charset="-128"/>
                <a:ea typeface="Meiryo UI" panose="020B0604030504040204" pitchFamily="50" charset="-128"/>
              </a:rPr>
              <a:t>福井県、滋賀県、京都府、大阪府、兵庫県、奈良県、和歌山県）</a:t>
            </a:r>
            <a:r>
              <a:rPr lang="ja-JP" altLang="en-US" sz="1100" dirty="0">
                <a:solidFill>
                  <a:schemeClr val="tx1"/>
                </a:solidFill>
                <a:latin typeface="Meiryo UI" panose="020B0604030504040204" pitchFamily="50" charset="-128"/>
                <a:ea typeface="Meiryo UI" panose="020B0604030504040204" pitchFamily="50" charset="-128"/>
              </a:rPr>
              <a:t> </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0E5BE3AD-F79A-4551-9C0D-1E0223B5A09A}"/>
              </a:ext>
            </a:extLst>
          </p:cNvPr>
          <p:cNvSpPr/>
          <p:nvPr/>
        </p:nvSpPr>
        <p:spPr>
          <a:xfrm>
            <a:off x="6838931" y="1304157"/>
            <a:ext cx="4567145" cy="400110"/>
          </a:xfrm>
          <a:prstGeom prst="rect">
            <a:avLst/>
          </a:prstGeom>
        </p:spPr>
        <p:txBody>
          <a:bodyPr wrap="square">
            <a:spAutoFit/>
          </a:bodyPr>
          <a:lstStyle/>
          <a:p>
            <a:pPr algn="ctr"/>
            <a:r>
              <a:rPr lang="ja-JP" altLang="en-US" sz="2000" b="1" dirty="0"/>
              <a:t>関西地域の全国シェア</a:t>
            </a:r>
          </a:p>
        </p:txBody>
      </p:sp>
      <p:sp>
        <p:nvSpPr>
          <p:cNvPr id="31" name="四角形: 角を丸くする 30">
            <a:extLst>
              <a:ext uri="{FF2B5EF4-FFF2-40B4-BE49-F238E27FC236}">
                <a16:creationId xmlns:a16="http://schemas.microsoft.com/office/drawing/2014/main" id="{18E884CC-809A-49B5-8701-12AACCE998BD}"/>
              </a:ext>
            </a:extLst>
          </p:cNvPr>
          <p:cNvSpPr/>
          <p:nvPr/>
        </p:nvSpPr>
        <p:spPr>
          <a:xfrm>
            <a:off x="82729" y="1823570"/>
            <a:ext cx="3824514" cy="1910720"/>
          </a:xfrm>
          <a:prstGeom prst="roundRect">
            <a:avLst>
              <a:gd name="adj" fmla="val 30261"/>
            </a:avLst>
          </a:prstGeom>
          <a:solidFill>
            <a:srgbClr val="FFFF9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ja-JP" altLang="en-US" sz="2000" b="1" dirty="0">
                <a:solidFill>
                  <a:schemeClr val="tx1"/>
                </a:solidFill>
                <a:latin typeface="Meiryo UI" panose="020B0604030504040204" pitchFamily="50" charset="-128"/>
                <a:ea typeface="Meiryo UI" panose="020B0604030504040204" pitchFamily="50" charset="-128"/>
              </a:rPr>
              <a:t>関西圏（２府４県）</a:t>
            </a:r>
            <a:endParaRPr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〇人口</a:t>
            </a:r>
            <a:r>
              <a:rPr lang="en-US" altLang="ja-JP" sz="2000" b="1" dirty="0">
                <a:solidFill>
                  <a:schemeClr val="tx1"/>
                </a:solidFill>
                <a:latin typeface="Meiryo UI" panose="020B0604030504040204" pitchFamily="50" charset="-128"/>
                <a:ea typeface="Meiryo UI" panose="020B0604030504040204" pitchFamily="50" charset="-128"/>
              </a:rPr>
              <a:t>2,000</a:t>
            </a:r>
            <a:r>
              <a:rPr lang="ja-JP" altLang="en-US" sz="2000" b="1" dirty="0">
                <a:solidFill>
                  <a:schemeClr val="tx1"/>
                </a:solidFill>
                <a:latin typeface="Meiryo UI" panose="020B0604030504040204" pitchFamily="50" charset="-128"/>
                <a:ea typeface="Meiryo UI" panose="020B0604030504040204" pitchFamily="50" charset="-128"/>
              </a:rPr>
              <a:t>万人</a:t>
            </a:r>
            <a:endParaRPr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〇</a:t>
            </a:r>
            <a:r>
              <a:rPr lang="en-US" altLang="ja-JP" sz="2000" b="1" dirty="0">
                <a:solidFill>
                  <a:schemeClr val="tx1"/>
                </a:solidFill>
                <a:latin typeface="Meiryo UI" panose="020B0604030504040204" pitchFamily="50" charset="-128"/>
                <a:ea typeface="Meiryo UI" panose="020B0604030504040204" pitchFamily="50" charset="-128"/>
              </a:rPr>
              <a:t>GDP(</a:t>
            </a:r>
            <a:r>
              <a:rPr lang="ja-JP" altLang="en-US" sz="2000" b="1" dirty="0">
                <a:solidFill>
                  <a:schemeClr val="tx1"/>
                </a:solidFill>
                <a:latin typeface="Meiryo UI" panose="020B0604030504040204" pitchFamily="50" charset="-128"/>
                <a:ea typeface="Meiryo UI" panose="020B0604030504040204" pitchFamily="50" charset="-128"/>
              </a:rPr>
              <a:t>約</a:t>
            </a:r>
            <a:r>
              <a:rPr lang="en-US" altLang="ja-JP" sz="2000" b="1" dirty="0">
                <a:solidFill>
                  <a:schemeClr val="tx1"/>
                </a:solidFill>
                <a:latin typeface="Meiryo UI" panose="020B0604030504040204" pitchFamily="50" charset="-128"/>
                <a:ea typeface="Meiryo UI" panose="020B0604030504040204" pitchFamily="50" charset="-128"/>
              </a:rPr>
              <a:t>89</a:t>
            </a:r>
            <a:r>
              <a:rPr lang="ja-JP" altLang="en-US" sz="2000" b="1" dirty="0">
                <a:solidFill>
                  <a:schemeClr val="tx1"/>
                </a:solidFill>
                <a:latin typeface="Meiryo UI" panose="020B0604030504040204" pitchFamily="50" charset="-128"/>
                <a:ea typeface="Meiryo UI" panose="020B0604030504040204" pitchFamily="50" charset="-128"/>
              </a:rPr>
              <a:t>兆円</a:t>
            </a:r>
            <a:r>
              <a:rPr lang="en-US" altLang="ja-JP"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は、</a:t>
            </a:r>
            <a:endParaRPr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オランダ（世界</a:t>
            </a:r>
            <a:r>
              <a:rPr lang="en-US" altLang="ja-JP" sz="2000" b="1" dirty="0">
                <a:solidFill>
                  <a:schemeClr val="tx1"/>
                </a:solidFill>
                <a:latin typeface="Meiryo UI" panose="020B0604030504040204" pitchFamily="50" charset="-128"/>
                <a:ea typeface="Meiryo UI" panose="020B0604030504040204" pitchFamily="50" charset="-128"/>
              </a:rPr>
              <a:t>17</a:t>
            </a:r>
            <a:r>
              <a:rPr lang="ja-JP" altLang="en-US" sz="2000" b="1" dirty="0">
                <a:solidFill>
                  <a:schemeClr val="tx1"/>
                </a:solidFill>
                <a:latin typeface="Meiryo UI" panose="020B0604030504040204" pitchFamily="50" charset="-128"/>
                <a:ea typeface="Meiryo UI" panose="020B0604030504040204" pitchFamily="50" charset="-128"/>
              </a:rPr>
              <a:t>位）に匹敵</a:t>
            </a:r>
            <a:endParaRPr lang="en-US" altLang="ja-JP" sz="2000" b="1" dirty="0">
              <a:solidFill>
                <a:schemeClr val="tx1"/>
              </a:solidFill>
              <a:latin typeface="Meiryo UI" panose="020B0604030504040204" pitchFamily="50" charset="-128"/>
              <a:ea typeface="Meiryo UI" panose="020B0604030504040204" pitchFamily="50" charset="-128"/>
            </a:endParaRPr>
          </a:p>
        </p:txBody>
      </p:sp>
      <p:sp>
        <p:nvSpPr>
          <p:cNvPr id="25" name="楕円 24"/>
          <p:cNvSpPr/>
          <p:nvPr/>
        </p:nvSpPr>
        <p:spPr>
          <a:xfrm>
            <a:off x="2560009" y="4355420"/>
            <a:ext cx="764274" cy="1263911"/>
          </a:xfrm>
          <a:prstGeom prst="ellipse">
            <a:avLst/>
          </a:prstGeom>
          <a:noFill/>
          <a:ln w="85725" cmpd="sng">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27" name="四角形: 角を丸くする 30">
            <a:extLst>
              <a:ext uri="{FF2B5EF4-FFF2-40B4-BE49-F238E27FC236}">
                <a16:creationId xmlns:a16="http://schemas.microsoft.com/office/drawing/2014/main" id="{18E884CC-809A-49B5-8701-12AACCE998BD}"/>
              </a:ext>
            </a:extLst>
          </p:cNvPr>
          <p:cNvSpPr/>
          <p:nvPr/>
        </p:nvSpPr>
        <p:spPr>
          <a:xfrm>
            <a:off x="3106058" y="5559544"/>
            <a:ext cx="2365828" cy="808891"/>
          </a:xfrm>
          <a:prstGeom prst="roundRect">
            <a:avLst>
              <a:gd name="adj" fmla="val 30261"/>
            </a:avLst>
          </a:prstGeom>
          <a:solidFill>
            <a:srgbClr val="FFFF9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東京</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〇人口</a:t>
            </a:r>
            <a:r>
              <a:rPr lang="en-US" altLang="ja-JP" b="1" dirty="0">
                <a:solidFill>
                  <a:schemeClr val="tx1"/>
                </a:solidFill>
                <a:latin typeface="Meiryo UI" panose="020B0604030504040204" pitchFamily="50" charset="-128"/>
                <a:ea typeface="Meiryo UI" panose="020B0604030504040204" pitchFamily="50" charset="-128"/>
              </a:rPr>
              <a:t>1,400</a:t>
            </a:r>
            <a:r>
              <a:rPr lang="ja-JP" altLang="en-US" b="1" dirty="0">
                <a:solidFill>
                  <a:schemeClr val="tx1"/>
                </a:solidFill>
                <a:latin typeface="Meiryo UI" panose="020B0604030504040204" pitchFamily="50" charset="-128"/>
                <a:ea typeface="Meiryo UI" panose="020B0604030504040204" pitchFamily="50" charset="-128"/>
              </a:rPr>
              <a:t>万人</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〇</a:t>
            </a:r>
            <a:r>
              <a:rPr lang="en-US" altLang="ja-JP" b="1" dirty="0">
                <a:solidFill>
                  <a:schemeClr val="tx1"/>
                </a:solidFill>
                <a:latin typeface="Meiryo UI" panose="020B0604030504040204" pitchFamily="50" charset="-128"/>
                <a:ea typeface="Meiryo UI" panose="020B0604030504040204" pitchFamily="50" charset="-128"/>
              </a:rPr>
              <a:t>GDP</a:t>
            </a:r>
            <a:r>
              <a:rPr lang="ja-JP" altLang="en-US" b="1" dirty="0">
                <a:solidFill>
                  <a:schemeClr val="tx1"/>
                </a:solidFill>
                <a:latin typeface="Meiryo UI" panose="020B0604030504040204" pitchFamily="50" charset="-128"/>
                <a:ea typeface="Meiryo UI" panose="020B0604030504040204" pitchFamily="50" charset="-128"/>
              </a:rPr>
              <a:t>約</a:t>
            </a:r>
            <a:r>
              <a:rPr lang="en-US" altLang="ja-JP" b="1" dirty="0">
                <a:solidFill>
                  <a:schemeClr val="tx1"/>
                </a:solidFill>
                <a:latin typeface="Meiryo UI" panose="020B0604030504040204" pitchFamily="50" charset="-128"/>
                <a:ea typeface="Meiryo UI" panose="020B0604030504040204" pitchFamily="50" charset="-128"/>
              </a:rPr>
              <a:t>116</a:t>
            </a:r>
            <a:r>
              <a:rPr lang="ja-JP" altLang="en-US" b="1" dirty="0">
                <a:solidFill>
                  <a:schemeClr val="tx1"/>
                </a:solidFill>
                <a:latin typeface="Meiryo UI" panose="020B0604030504040204" pitchFamily="50" charset="-128"/>
                <a:ea typeface="Meiryo UI" panose="020B0604030504040204" pitchFamily="50" charset="-128"/>
              </a:rPr>
              <a:t>兆円</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A52EAAC4-28A7-47B4-8AB1-FE2EE439A2B4}"/>
              </a:ext>
            </a:extLst>
          </p:cNvPr>
          <p:cNvSpPr/>
          <p:nvPr/>
        </p:nvSpPr>
        <p:spPr>
          <a:xfrm>
            <a:off x="1210880" y="6410000"/>
            <a:ext cx="4649593" cy="34190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出典：関西、東京の</a:t>
            </a:r>
            <a:r>
              <a:rPr lang="en-US" altLang="ja-JP" sz="1100" dirty="0">
                <a:solidFill>
                  <a:schemeClr val="tx1"/>
                </a:solidFill>
                <a:latin typeface="Meiryo UI" panose="020B0604030504040204" pitchFamily="50" charset="-128"/>
                <a:ea typeface="Meiryo UI" panose="020B0604030504040204" pitchFamily="50" charset="-128"/>
              </a:rPr>
              <a:t>GDP</a:t>
            </a:r>
            <a:r>
              <a:rPr lang="ja-JP" altLang="en-US" sz="1100" dirty="0">
                <a:solidFill>
                  <a:schemeClr val="tx1"/>
                </a:solidFill>
                <a:latin typeface="Meiryo UI" panose="020B0604030504040204" pitchFamily="50" charset="-128"/>
                <a:ea typeface="Meiryo UI" panose="020B0604030504040204" pitchFamily="50" charset="-128"/>
              </a:rPr>
              <a:t>：内閣府「県民経済計算」</a:t>
            </a:r>
            <a:r>
              <a:rPr lang="en-US" altLang="ja-JP" sz="1100" dirty="0">
                <a:solidFill>
                  <a:schemeClr val="tx1"/>
                </a:solidFill>
                <a:latin typeface="Meiryo UI" panose="020B0604030504040204" pitchFamily="50" charset="-128"/>
                <a:ea typeface="Meiryo UI" panose="020B0604030504040204" pitchFamily="50" charset="-128"/>
              </a:rPr>
              <a:t>2019</a:t>
            </a:r>
            <a:r>
              <a:rPr lang="ja-JP" altLang="en-US" sz="1100" dirty="0">
                <a:solidFill>
                  <a:schemeClr val="tx1"/>
                </a:solidFill>
                <a:latin typeface="Meiryo UI" panose="020B0604030504040204" pitchFamily="50" charset="-128"/>
                <a:ea typeface="Meiryo UI" panose="020B0604030504040204" pitchFamily="50" charset="-128"/>
              </a:rPr>
              <a:t>年度</a:t>
            </a:r>
            <a:endParaRPr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関西圏は、大阪府、京都府、兵庫県、滋賀県、奈良県、和歌山県</a:t>
            </a:r>
          </a:p>
        </p:txBody>
      </p:sp>
      <p:sp>
        <p:nvSpPr>
          <p:cNvPr id="24" name="楕円 23"/>
          <p:cNvSpPr/>
          <p:nvPr/>
        </p:nvSpPr>
        <p:spPr>
          <a:xfrm>
            <a:off x="4250798" y="4589932"/>
            <a:ext cx="340703" cy="314424"/>
          </a:xfrm>
          <a:prstGeom prst="ellipse">
            <a:avLst/>
          </a:prstGeom>
          <a:noFill/>
          <a:ln w="85725" cmpd="sng">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3" name="スライド番号プレースホルダー 2">
            <a:extLst>
              <a:ext uri="{FF2B5EF4-FFF2-40B4-BE49-F238E27FC236}">
                <a16:creationId xmlns:a16="http://schemas.microsoft.com/office/drawing/2014/main" id="{7470DDED-9755-71F3-5554-2605D3F6C9D4}"/>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17</a:t>
            </a:fld>
            <a:endParaRPr kumimoji="1" lang="ja-JP" altLang="en-US" sz="1800" b="1" dirty="0">
              <a:solidFill>
                <a:schemeClr val="tx1"/>
              </a:solidFill>
            </a:endParaRPr>
          </a:p>
        </p:txBody>
      </p:sp>
    </p:spTree>
    <p:extLst>
      <p:ext uri="{BB962C8B-B14F-4D97-AF65-F5344CB8AC3E}">
        <p14:creationId xmlns:p14="http://schemas.microsoft.com/office/powerpoint/2010/main" val="81560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BB759B2-DDE5-BB7E-2829-79167E81EAE2}"/>
              </a:ext>
            </a:extLst>
          </p:cNvPr>
          <p:cNvPicPr>
            <a:picLocks noChangeAspect="1"/>
          </p:cNvPicPr>
          <p:nvPr/>
        </p:nvPicPr>
        <p:blipFill rotWithShape="1">
          <a:blip r:embed="rId3"/>
          <a:srcRect l="11171" t="40912" r="35377" b="10397"/>
          <a:stretch/>
        </p:blipFill>
        <p:spPr>
          <a:xfrm>
            <a:off x="6813644" y="2411958"/>
            <a:ext cx="4822184" cy="2768640"/>
          </a:xfrm>
          <a:prstGeom prst="rect">
            <a:avLst/>
          </a:prstGeom>
        </p:spPr>
      </p:pic>
      <p:sp>
        <p:nvSpPr>
          <p:cNvPr id="25" name="正方形/長方形 24">
            <a:extLst>
              <a:ext uri="{FF2B5EF4-FFF2-40B4-BE49-F238E27FC236}">
                <a16:creationId xmlns:a16="http://schemas.microsoft.com/office/drawing/2014/main" id="{42BA802C-9B3C-4DD3-9EE4-AAEBFA6AF4E2}"/>
              </a:ext>
            </a:extLst>
          </p:cNvPr>
          <p:cNvSpPr/>
          <p:nvPr/>
        </p:nvSpPr>
        <p:spPr>
          <a:xfrm>
            <a:off x="313050" y="4013079"/>
            <a:ext cx="11164348" cy="57632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kumimoji="1" lang="ja-JP" altLang="en-US" dirty="0">
              <a:solidFill>
                <a:schemeClr val="tx1"/>
              </a:solidFill>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2A2E1AD9-7ABD-2B43-61F1-36078DC3FCA8}"/>
              </a:ext>
            </a:extLst>
          </p:cNvPr>
          <p:cNvPicPr>
            <a:picLocks noChangeAspect="1"/>
          </p:cNvPicPr>
          <p:nvPr/>
        </p:nvPicPr>
        <p:blipFill>
          <a:blip r:embed="rId4"/>
          <a:stretch>
            <a:fillRect/>
          </a:stretch>
        </p:blipFill>
        <p:spPr>
          <a:xfrm>
            <a:off x="471480" y="2372477"/>
            <a:ext cx="5829937" cy="3312961"/>
          </a:xfrm>
          <a:prstGeom prst="rect">
            <a:avLst/>
          </a:prstGeom>
        </p:spPr>
      </p:pic>
      <p:sp>
        <p:nvSpPr>
          <p:cNvPr id="14" name="テキスト ボックス 13">
            <a:extLst>
              <a:ext uri="{FF2B5EF4-FFF2-40B4-BE49-F238E27FC236}">
                <a16:creationId xmlns:a16="http://schemas.microsoft.com/office/drawing/2014/main" id="{D476ABCA-7119-537C-23E4-B44CD8C63D7F}"/>
              </a:ext>
            </a:extLst>
          </p:cNvPr>
          <p:cNvSpPr txBox="1"/>
          <p:nvPr/>
        </p:nvSpPr>
        <p:spPr>
          <a:xfrm>
            <a:off x="957084" y="6025704"/>
            <a:ext cx="435072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lang="ja-JP" altLang="en-US" sz="1050" dirty="0">
                <a:solidFill>
                  <a:prstClr val="black"/>
                </a:solidFill>
                <a:latin typeface="BIZ UDゴシック" panose="020B0400000000000000" pitchFamily="49" charset="-128"/>
                <a:ea typeface="BIZ UDゴシック" panose="020B0400000000000000" pitchFamily="49" charset="-128"/>
              </a:rPr>
              <a:t>：</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66</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回 総合資源エネルギー調査会 電力・ガス事業分科会 </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電力・ガス基本政策小委員会資料</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四角形: 角を丸くする 16">
            <a:extLst>
              <a:ext uri="{FF2B5EF4-FFF2-40B4-BE49-F238E27FC236}">
                <a16:creationId xmlns:a16="http://schemas.microsoft.com/office/drawing/2014/main" id="{678B430F-B135-6080-9467-EC9D74AB7C0D}"/>
              </a:ext>
            </a:extLst>
          </p:cNvPr>
          <p:cNvSpPr/>
          <p:nvPr/>
        </p:nvSpPr>
        <p:spPr>
          <a:xfrm>
            <a:off x="106516" y="152934"/>
            <a:ext cx="11896725" cy="576328"/>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◆東京と異なる電力網　・　関西の活火山</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16" name="四角形: 角を丸くする 7">
            <a:extLst>
              <a:ext uri="{FF2B5EF4-FFF2-40B4-BE49-F238E27FC236}">
                <a16:creationId xmlns:a16="http://schemas.microsoft.com/office/drawing/2014/main" id="{A29E6022-913B-7FF7-3F63-5B04C06DE6B4}"/>
              </a:ext>
            </a:extLst>
          </p:cNvPr>
          <p:cNvSpPr/>
          <p:nvPr/>
        </p:nvSpPr>
        <p:spPr>
          <a:xfrm>
            <a:off x="471480" y="372768"/>
            <a:ext cx="5624520" cy="1749084"/>
          </a:xfrm>
          <a:prstGeom prst="roundRect">
            <a:avLst>
              <a:gd name="adj" fmla="val 0"/>
            </a:avLst>
          </a:prstGeom>
          <a:noFill/>
          <a:ln w="28575">
            <a:no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b"/>
          <a:lstStyle/>
          <a:p>
            <a:pPr marR="0" lvl="0" algn="l" defTabSz="457200" rtl="0" eaLnBrk="1" fontAlgn="auto" latinLnBrk="0" hangingPunct="1">
              <a:lnSpc>
                <a:spcPct val="100000"/>
              </a:lnSpc>
              <a:spcBef>
                <a:spcPts val="0"/>
              </a:spcBef>
              <a:spcAft>
                <a:spcPts val="0"/>
              </a:spcAft>
              <a:buClrTx/>
              <a:buSzTx/>
              <a:tabLst/>
              <a:defRPr/>
            </a:pPr>
            <a:r>
              <a:rPr kumimoji="0" lang="ja-JP" altLang="en-US" sz="2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日本は各地の電気会社が電力網を構築して</a:t>
            </a:r>
            <a:r>
              <a:rPr kumimoji="0" lang="ja-JP" altLang="en-US" sz="2200" dirty="0">
                <a:solidFill>
                  <a:schemeClr val="tx1"/>
                </a:solidFill>
                <a:latin typeface="Meiryo UI" panose="020B0604030504040204" pitchFamily="50" charset="-128"/>
                <a:ea typeface="Meiryo UI" panose="020B0604030504040204" pitchFamily="50" charset="-128"/>
              </a:rPr>
              <a:t>おり、</a:t>
            </a:r>
            <a:r>
              <a:rPr kumimoji="0" lang="ja-JP" altLang="en-US" sz="2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大阪は東京とは別の会社が電力網を運営している。</a:t>
            </a:r>
          </a:p>
        </p:txBody>
      </p:sp>
      <p:sp>
        <p:nvSpPr>
          <p:cNvPr id="8" name="楕円 7">
            <a:extLst>
              <a:ext uri="{FF2B5EF4-FFF2-40B4-BE49-F238E27FC236}">
                <a16:creationId xmlns:a16="http://schemas.microsoft.com/office/drawing/2014/main" id="{302448CE-571E-6421-8D6E-C068D13F2804}"/>
              </a:ext>
            </a:extLst>
          </p:cNvPr>
          <p:cNvSpPr/>
          <p:nvPr/>
        </p:nvSpPr>
        <p:spPr>
          <a:xfrm>
            <a:off x="8743173" y="3534731"/>
            <a:ext cx="963126" cy="963126"/>
          </a:xfrm>
          <a:prstGeom prst="ellipse">
            <a:avLst/>
          </a:prstGeom>
          <a:noFill/>
          <a:ln w="31750">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9" name="テキスト ボックス 8">
            <a:extLst>
              <a:ext uri="{FF2B5EF4-FFF2-40B4-BE49-F238E27FC236}">
                <a16:creationId xmlns:a16="http://schemas.microsoft.com/office/drawing/2014/main" id="{5CEEAD1E-D8DB-C679-9805-C6CE5AE4567D}"/>
              </a:ext>
            </a:extLst>
          </p:cNvPr>
          <p:cNvSpPr txBox="1"/>
          <p:nvPr/>
        </p:nvSpPr>
        <p:spPr>
          <a:xfrm>
            <a:off x="6884191" y="6064069"/>
            <a:ext cx="4350725" cy="2539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lang="ja-JP" altLang="en-US" sz="1050" dirty="0">
                <a:solidFill>
                  <a:prstClr val="black"/>
                </a:solidFill>
                <a:latin typeface="BIZ UDゴシック" panose="020B0400000000000000" pitchFamily="49" charset="-128"/>
                <a:ea typeface="BIZ UDゴシック" panose="020B0400000000000000" pitchFamily="49" charset="-128"/>
              </a:rPr>
              <a:t>：気象庁ホームページ　我が国の活火山の分布</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四角形: 角を丸くする 7">
            <a:extLst>
              <a:ext uri="{FF2B5EF4-FFF2-40B4-BE49-F238E27FC236}">
                <a16:creationId xmlns:a16="http://schemas.microsoft.com/office/drawing/2014/main" id="{F2BFF3F0-3990-A409-A84F-B748A1F82A10}"/>
              </a:ext>
            </a:extLst>
          </p:cNvPr>
          <p:cNvSpPr/>
          <p:nvPr/>
        </p:nvSpPr>
        <p:spPr>
          <a:xfrm>
            <a:off x="6520081" y="907488"/>
            <a:ext cx="5624520" cy="874914"/>
          </a:xfrm>
          <a:prstGeom prst="roundRect">
            <a:avLst>
              <a:gd name="adj" fmla="val 0"/>
            </a:avLst>
          </a:prstGeom>
          <a:noFill/>
          <a:ln w="28575">
            <a:no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b"/>
          <a:lstStyle/>
          <a:p>
            <a:pPr marR="0" lvl="0" algn="l" defTabSz="457200" rtl="0" eaLnBrk="1" fontAlgn="auto" latinLnBrk="0" hangingPunct="1">
              <a:lnSpc>
                <a:spcPct val="100000"/>
              </a:lnSpc>
              <a:spcBef>
                <a:spcPts val="0"/>
              </a:spcBef>
              <a:spcAft>
                <a:spcPts val="0"/>
              </a:spcAft>
              <a:buClrTx/>
              <a:buSzTx/>
              <a:tabLst/>
              <a:defRPr/>
            </a:pPr>
            <a:r>
              <a:rPr kumimoji="0" lang="ja-JP" altLang="en-US" sz="2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大阪近辺には活火山は位置しておらず、火山灰の影響も小さいと考えられる。</a:t>
            </a:r>
          </a:p>
        </p:txBody>
      </p:sp>
      <p:sp>
        <p:nvSpPr>
          <p:cNvPr id="2" name="スライド番号プレースホルダー 1">
            <a:extLst>
              <a:ext uri="{FF2B5EF4-FFF2-40B4-BE49-F238E27FC236}">
                <a16:creationId xmlns:a16="http://schemas.microsoft.com/office/drawing/2014/main" id="{AB065931-7963-0BBE-93DB-FE0EF7371613}"/>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18</a:t>
            </a:fld>
            <a:endParaRPr kumimoji="1" lang="ja-JP" altLang="en-US" sz="1800" b="1">
              <a:solidFill>
                <a:schemeClr val="tx1"/>
              </a:solidFill>
            </a:endParaRPr>
          </a:p>
        </p:txBody>
      </p:sp>
    </p:spTree>
    <p:extLst>
      <p:ext uri="{BB962C8B-B14F-4D97-AF65-F5344CB8AC3E}">
        <p14:creationId xmlns:p14="http://schemas.microsoft.com/office/powerpoint/2010/main" val="1084182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40993"/>
            <a:ext cx="12192000" cy="767487"/>
          </a:xfrm>
          <a:prstGeom prst="rect">
            <a:avLst/>
          </a:prstGeom>
          <a:solidFill>
            <a:schemeClr val="accent5"/>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Meiryo UI" panose="020B0604030504040204" pitchFamily="50" charset="-128"/>
                <a:ea typeface="Meiryo UI" panose="020B0604030504040204" pitchFamily="50" charset="-128"/>
              </a:rPr>
              <a:t>本日の講演のポイント</a:t>
            </a:r>
            <a:endParaRPr kumimoji="1" lang="ja-JP" altLang="en-US" sz="4000" b="1"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FFCA5697-1A89-4F81-BDE4-A079554FCF59}"/>
              </a:ext>
            </a:extLst>
          </p:cNvPr>
          <p:cNvSpPr txBox="1"/>
          <p:nvPr/>
        </p:nvSpPr>
        <p:spPr>
          <a:xfrm>
            <a:off x="711853" y="5604247"/>
            <a:ext cx="11107109" cy="886589"/>
          </a:xfrm>
          <a:prstGeom prst="rect">
            <a:avLst/>
          </a:prstGeom>
          <a:noFill/>
          <a:ln w="25400">
            <a:no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lnSpc>
                <a:spcPct val="150000"/>
              </a:lnSpc>
            </a:pPr>
            <a:r>
              <a:rPr lang="ja-JP" altLang="en-US" sz="3600" b="1" dirty="0">
                <a:latin typeface="Meiryo UI" panose="020B0604030504040204" pitchFamily="50" charset="-128"/>
                <a:ea typeface="Meiryo UI" panose="020B0604030504040204" pitchFamily="50" charset="-128"/>
              </a:rPr>
              <a:t>バックアップ拠点はインフラ等の充実した</a:t>
            </a:r>
            <a:r>
              <a:rPr lang="ja-JP" altLang="en-US" sz="4000" b="1" dirty="0">
                <a:solidFill>
                  <a:srgbClr val="FF0000"/>
                </a:solidFill>
                <a:latin typeface="Meiryo UI" panose="020B0604030504040204" pitchFamily="50" charset="-128"/>
                <a:ea typeface="Meiryo UI" panose="020B0604030504040204" pitchFamily="50" charset="-128"/>
              </a:rPr>
              <a:t>「大阪・関西」</a:t>
            </a:r>
            <a:r>
              <a:rPr lang="ja-JP" altLang="en-US" sz="3600" b="1" dirty="0">
                <a:latin typeface="Meiryo UI" panose="020B0604030504040204" pitchFamily="50" charset="-128"/>
                <a:ea typeface="Meiryo UI" panose="020B0604030504040204" pitchFamily="50" charset="-128"/>
              </a:rPr>
              <a:t>へ</a:t>
            </a:r>
          </a:p>
        </p:txBody>
      </p:sp>
      <p:sp>
        <p:nvSpPr>
          <p:cNvPr id="13" name="テキスト ボックス 12">
            <a:extLst>
              <a:ext uri="{FF2B5EF4-FFF2-40B4-BE49-F238E27FC236}">
                <a16:creationId xmlns:a16="http://schemas.microsoft.com/office/drawing/2014/main" id="{9584D07C-859F-4045-94BB-0DB4E769D42A}"/>
              </a:ext>
            </a:extLst>
          </p:cNvPr>
          <p:cNvSpPr txBox="1"/>
          <p:nvPr/>
        </p:nvSpPr>
        <p:spPr>
          <a:xfrm>
            <a:off x="711853" y="1253753"/>
            <a:ext cx="11107108" cy="1466427"/>
          </a:xfrm>
          <a:prstGeom prst="rect">
            <a:avLst/>
          </a:prstGeom>
          <a:noFill/>
          <a:ln w="25400">
            <a:noFill/>
            <a:prstDash val="sysDash"/>
          </a:ln>
        </p:spPr>
        <p:txBody>
          <a:bodyPr wrap="square" rtlCol="0">
            <a:spAutoFit/>
          </a:bodyPr>
          <a:lstStyle/>
          <a:p>
            <a:pPr>
              <a:lnSpc>
                <a:spcPct val="150000"/>
              </a:lnSpc>
            </a:pPr>
            <a:r>
              <a:rPr lang="ja-JP" altLang="en-US" sz="3200" b="1" dirty="0">
                <a:latin typeface="Meiryo UI" panose="020B0604030504040204" pitchFamily="50" charset="-128"/>
                <a:ea typeface="Meiryo UI" panose="020B0604030504040204" pitchFamily="50" charset="-128"/>
              </a:rPr>
              <a:t>首都直下地震など、首都圏での大災害をはじめ様々な「想定外」「最悪」の事態からビジネスを継続させるためには</a:t>
            </a:r>
            <a:r>
              <a:rPr lang="en-US" altLang="ja-JP" sz="3200" b="1" dirty="0">
                <a:latin typeface="Meiryo UI" panose="020B0604030504040204" pitchFamily="50" charset="-128"/>
                <a:ea typeface="Meiryo UI" panose="020B0604030504040204" pitchFamily="50" charset="-128"/>
              </a:rPr>
              <a:t>…</a:t>
            </a:r>
          </a:p>
        </p:txBody>
      </p:sp>
      <p:sp>
        <p:nvSpPr>
          <p:cNvPr id="8" name="テキスト ボックス 7">
            <a:extLst>
              <a:ext uri="{FF2B5EF4-FFF2-40B4-BE49-F238E27FC236}">
                <a16:creationId xmlns:a16="http://schemas.microsoft.com/office/drawing/2014/main" id="{9584D07C-859F-4045-94BB-0DB4E769D42A}"/>
              </a:ext>
            </a:extLst>
          </p:cNvPr>
          <p:cNvSpPr txBox="1"/>
          <p:nvPr/>
        </p:nvSpPr>
        <p:spPr>
          <a:xfrm>
            <a:off x="711853" y="3790672"/>
            <a:ext cx="11107108" cy="807209"/>
          </a:xfrm>
          <a:prstGeom prst="rect">
            <a:avLst/>
          </a:prstGeom>
          <a:noFill/>
          <a:ln w="25400">
            <a:noFill/>
            <a:prstDash val="sysDash"/>
          </a:ln>
        </p:spPr>
        <p:txBody>
          <a:bodyPr wrap="square" rtlCol="0">
            <a:spAutoFit/>
          </a:bodyPr>
          <a:lstStyle/>
          <a:p>
            <a:pPr algn="ctr">
              <a:lnSpc>
                <a:spcPct val="150000"/>
              </a:lnSpc>
            </a:pPr>
            <a:r>
              <a:rPr lang="ja-JP" altLang="en-US" sz="3600" b="1" dirty="0">
                <a:latin typeface="Meiryo UI" panose="020B0604030504040204" pitchFamily="50" charset="-128"/>
                <a:ea typeface="Meiryo UI" panose="020B0604030504040204" pitchFamily="50" charset="-128"/>
              </a:rPr>
              <a:t>本社機能のバックアップが重要</a:t>
            </a:r>
            <a:endParaRPr lang="en-US" altLang="ja-JP" sz="3600" b="1" dirty="0">
              <a:latin typeface="Meiryo UI" panose="020B0604030504040204" pitchFamily="50" charset="-128"/>
              <a:ea typeface="Meiryo UI" panose="020B0604030504040204" pitchFamily="50" charset="-128"/>
            </a:endParaRPr>
          </a:p>
        </p:txBody>
      </p:sp>
      <p:sp>
        <p:nvSpPr>
          <p:cNvPr id="4" name="矢印: 下 3">
            <a:extLst>
              <a:ext uri="{FF2B5EF4-FFF2-40B4-BE49-F238E27FC236}">
                <a16:creationId xmlns:a16="http://schemas.microsoft.com/office/drawing/2014/main" id="{3600CF40-BA59-91EF-C5ED-AE9FA62FEB1B}"/>
              </a:ext>
            </a:extLst>
          </p:cNvPr>
          <p:cNvSpPr/>
          <p:nvPr/>
        </p:nvSpPr>
        <p:spPr>
          <a:xfrm>
            <a:off x="4895557" y="2806474"/>
            <a:ext cx="1214852" cy="978408"/>
          </a:xfrm>
          <a:prstGeom prst="downArrow">
            <a:avLst/>
          </a:prstGeom>
          <a:solidFill>
            <a:srgbClr val="FFC000"/>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0000"/>
              </a:highlight>
            </a:endParaRPr>
          </a:p>
        </p:txBody>
      </p:sp>
      <p:sp>
        <p:nvSpPr>
          <p:cNvPr id="5" name="矢印: 下 4">
            <a:extLst>
              <a:ext uri="{FF2B5EF4-FFF2-40B4-BE49-F238E27FC236}">
                <a16:creationId xmlns:a16="http://schemas.microsoft.com/office/drawing/2014/main" id="{BD4A8F04-E7C0-01EF-8DAD-8353302AB474}"/>
              </a:ext>
            </a:extLst>
          </p:cNvPr>
          <p:cNvSpPr/>
          <p:nvPr/>
        </p:nvSpPr>
        <p:spPr>
          <a:xfrm>
            <a:off x="4895557" y="4713701"/>
            <a:ext cx="1214852" cy="978408"/>
          </a:xfrm>
          <a:prstGeom prst="downArrow">
            <a:avLst/>
          </a:prstGeom>
          <a:solidFill>
            <a:schemeClr val="accent4"/>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0000"/>
              </a:highlight>
            </a:endParaRPr>
          </a:p>
        </p:txBody>
      </p:sp>
      <p:sp>
        <p:nvSpPr>
          <p:cNvPr id="7" name="楕円 6">
            <a:extLst>
              <a:ext uri="{FF2B5EF4-FFF2-40B4-BE49-F238E27FC236}">
                <a16:creationId xmlns:a16="http://schemas.microsoft.com/office/drawing/2014/main" id="{0DA7C52E-3510-DDBE-D826-26AA4638D4A6}"/>
              </a:ext>
            </a:extLst>
          </p:cNvPr>
          <p:cNvSpPr/>
          <p:nvPr/>
        </p:nvSpPr>
        <p:spPr>
          <a:xfrm>
            <a:off x="11734800" y="5899150"/>
            <a:ext cx="914400" cy="914400"/>
          </a:xfrm>
          <a:prstGeom prst="ellipse">
            <a:avLst/>
          </a:prstGeom>
          <a:solidFill>
            <a:schemeClr val="accent5"/>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9" name="楕円 8">
            <a:extLst>
              <a:ext uri="{FF2B5EF4-FFF2-40B4-BE49-F238E27FC236}">
                <a16:creationId xmlns:a16="http://schemas.microsoft.com/office/drawing/2014/main" id="{D64DFEF3-678E-64F2-C993-40A86D4650F7}"/>
              </a:ext>
            </a:extLst>
          </p:cNvPr>
          <p:cNvSpPr/>
          <p:nvPr/>
        </p:nvSpPr>
        <p:spPr>
          <a:xfrm>
            <a:off x="11361763" y="6356350"/>
            <a:ext cx="914400" cy="914400"/>
          </a:xfrm>
          <a:prstGeom prst="ellipse">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pic>
        <p:nvPicPr>
          <p:cNvPr id="2" name="図 1">
            <a:extLst>
              <a:ext uri="{FF2B5EF4-FFF2-40B4-BE49-F238E27FC236}">
                <a16:creationId xmlns:a16="http://schemas.microsoft.com/office/drawing/2014/main" id="{DAAED8C9-FA10-5207-E7AD-5577F34F2F92}"/>
              </a:ext>
            </a:extLst>
          </p:cNvPr>
          <p:cNvPicPr>
            <a:picLocks noChangeAspect="1"/>
          </p:cNvPicPr>
          <p:nvPr/>
        </p:nvPicPr>
        <p:blipFill>
          <a:blip r:embed="rId3"/>
          <a:stretch>
            <a:fillRect/>
          </a:stretch>
        </p:blipFill>
        <p:spPr>
          <a:xfrm>
            <a:off x="130628" y="3471967"/>
            <a:ext cx="2176531" cy="1249335"/>
          </a:xfrm>
          <a:prstGeom prst="rect">
            <a:avLst/>
          </a:prstGeom>
        </p:spPr>
      </p:pic>
      <p:sp>
        <p:nvSpPr>
          <p:cNvPr id="10" name="スライド番号プレースホルダー 9">
            <a:extLst>
              <a:ext uri="{FF2B5EF4-FFF2-40B4-BE49-F238E27FC236}">
                <a16:creationId xmlns:a16="http://schemas.microsoft.com/office/drawing/2014/main" id="{2E3D4BAE-53ED-F36A-797C-86A2BEE8E38A}"/>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1</a:t>
            </a:fld>
            <a:endParaRPr kumimoji="1" lang="ja-JP" altLang="en-US" sz="1800" b="1">
              <a:solidFill>
                <a:schemeClr val="tx1"/>
              </a:solidFill>
            </a:endParaRPr>
          </a:p>
        </p:txBody>
      </p:sp>
    </p:spTree>
    <p:extLst>
      <p:ext uri="{BB962C8B-B14F-4D97-AF65-F5344CB8AC3E}">
        <p14:creationId xmlns:p14="http://schemas.microsoft.com/office/powerpoint/2010/main" val="80855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D2A6877-7E12-20FC-65A8-C3397DDE91A3}"/>
              </a:ext>
            </a:extLst>
          </p:cNvPr>
          <p:cNvSpPr txBox="1"/>
          <p:nvPr/>
        </p:nvSpPr>
        <p:spPr>
          <a:xfrm>
            <a:off x="1434190" y="6522557"/>
            <a:ext cx="3915987" cy="261610"/>
          </a:xfrm>
          <a:prstGeom prst="rect">
            <a:avLst/>
          </a:prstGeom>
          <a:noFill/>
        </p:spPr>
        <p:txBody>
          <a:bodyPr wrap="square" rtlCol="0">
            <a:spAutoFit/>
          </a:bodyPr>
          <a:lstStyle/>
          <a:p>
            <a:r>
              <a:rPr lang="ja-JP" altLang="en-US" sz="1100" dirty="0">
                <a:latin typeface="Yu Gothic UI" panose="020B0500000000000000" pitchFamily="50" charset="-128"/>
                <a:ea typeface="Yu Gothic UI" panose="020B0500000000000000" pitchFamily="50" charset="-128"/>
              </a:rPr>
              <a:t>出典：大阪府都市整備部「</a:t>
            </a:r>
            <a:r>
              <a:rPr lang="ja-JP" altLang="ja-JP" sz="1100" dirty="0">
                <a:effectLst/>
                <a:latin typeface="Yu Gothic UI" panose="020B0500000000000000" pitchFamily="50" charset="-128"/>
                <a:ea typeface="Yu Gothic UI" panose="020B0500000000000000" pitchFamily="50" charset="-128"/>
                <a:cs typeface="Times New Roman" panose="02020603050405020304" pitchFamily="18" charset="0"/>
              </a:rPr>
              <a:t>新・大阪府地震防災アクションプラン</a:t>
            </a:r>
            <a:r>
              <a:rPr lang="ja-JP" altLang="en-US" sz="1100" dirty="0">
                <a:effectLst/>
                <a:latin typeface="Yu Gothic UI" panose="020B0500000000000000" pitchFamily="50" charset="-128"/>
                <a:ea typeface="Yu Gothic UI" panose="020B0500000000000000" pitchFamily="50" charset="-128"/>
                <a:cs typeface="Times New Roman" panose="02020603050405020304" pitchFamily="18" charset="0"/>
              </a:rPr>
              <a:t>」</a:t>
            </a:r>
            <a:endParaRPr kumimoji="1" lang="ja-JP" altLang="en-US" sz="1100" dirty="0">
              <a:latin typeface="Yu Gothic UI" panose="020B0500000000000000" pitchFamily="50" charset="-128"/>
              <a:ea typeface="Yu Gothic UI" panose="020B0500000000000000" pitchFamily="50" charset="-128"/>
            </a:endParaRPr>
          </a:p>
        </p:txBody>
      </p:sp>
      <p:sp>
        <p:nvSpPr>
          <p:cNvPr id="7" name="四角形: 角を丸くする 6">
            <a:extLst>
              <a:ext uri="{FF2B5EF4-FFF2-40B4-BE49-F238E27FC236}">
                <a16:creationId xmlns:a16="http://schemas.microsoft.com/office/drawing/2014/main" id="{D2A577CC-4E40-5566-B4B7-EB344C4ADEB7}"/>
              </a:ext>
            </a:extLst>
          </p:cNvPr>
          <p:cNvSpPr/>
          <p:nvPr/>
        </p:nvSpPr>
        <p:spPr>
          <a:xfrm>
            <a:off x="36139" y="167905"/>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◆南海トラフ地震対策　</a:t>
            </a:r>
            <a:r>
              <a:rPr lang="en-US" altLang="ja-JP"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国の新被害想定公表（</a:t>
            </a:r>
            <a:r>
              <a:rPr lang="en-US" altLang="ja-JP" sz="2000" b="1" dirty="0">
                <a:solidFill>
                  <a:schemeClr val="tx1"/>
                </a:solidFill>
                <a:latin typeface="Meiryo UI" panose="020B0604030504040204" pitchFamily="50" charset="-128"/>
                <a:ea typeface="Meiryo UI" panose="020B0604030504040204" pitchFamily="50" charset="-128"/>
              </a:rPr>
              <a:t>2025.3</a:t>
            </a:r>
            <a:r>
              <a:rPr lang="ja-JP" altLang="en-US" sz="2000" b="1" dirty="0">
                <a:solidFill>
                  <a:schemeClr val="tx1"/>
                </a:solidFill>
                <a:latin typeface="Meiryo UI" panose="020B0604030504040204" pitchFamily="50" charset="-128"/>
                <a:ea typeface="Meiryo UI" panose="020B0604030504040204" pitchFamily="50" charset="-128"/>
              </a:rPr>
              <a:t>）以前からの取組</a:t>
            </a:r>
            <a:endParaRPr lang="ja-JP" altLang="en-US" sz="2000" b="1"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469B2014-0CD4-2E42-DBC7-CF1EB87698D1}"/>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19</a:t>
            </a:fld>
            <a:endParaRPr lang="ja-JP" altLang="en-US" dirty="0">
              <a:solidFill>
                <a:schemeClr val="tx1"/>
              </a:solidFill>
              <a:latin typeface="+mn-ea"/>
              <a:ea typeface="+mn-ea"/>
            </a:endParaRPr>
          </a:p>
        </p:txBody>
      </p:sp>
      <p:pic>
        <p:nvPicPr>
          <p:cNvPr id="2" name="図 1">
            <a:extLst>
              <a:ext uri="{FF2B5EF4-FFF2-40B4-BE49-F238E27FC236}">
                <a16:creationId xmlns:a16="http://schemas.microsoft.com/office/drawing/2014/main" id="{0B0FCE5E-A3CC-9800-686D-00F3AA7D67B0}"/>
              </a:ext>
            </a:extLst>
          </p:cNvPr>
          <p:cNvPicPr>
            <a:picLocks noChangeAspect="1"/>
          </p:cNvPicPr>
          <p:nvPr/>
        </p:nvPicPr>
        <p:blipFill>
          <a:blip r:embed="rId3"/>
          <a:stretch>
            <a:fillRect/>
          </a:stretch>
        </p:blipFill>
        <p:spPr>
          <a:xfrm>
            <a:off x="36138" y="3354802"/>
            <a:ext cx="5314039" cy="3176619"/>
          </a:xfrm>
          <a:prstGeom prst="rect">
            <a:avLst/>
          </a:prstGeom>
        </p:spPr>
      </p:pic>
      <p:sp>
        <p:nvSpPr>
          <p:cNvPr id="8" name="正方形/長方形 7" title="３　３つのミッションと１００のアクションの推進">
            <a:extLst>
              <a:ext uri="{FF2B5EF4-FFF2-40B4-BE49-F238E27FC236}">
                <a16:creationId xmlns:a16="http://schemas.microsoft.com/office/drawing/2014/main" id="{BBA612E0-18E8-7A52-5588-96E6700AB8AB}"/>
              </a:ext>
            </a:extLst>
          </p:cNvPr>
          <p:cNvSpPr/>
          <p:nvPr/>
        </p:nvSpPr>
        <p:spPr>
          <a:xfrm>
            <a:off x="119436" y="2187974"/>
            <a:ext cx="4780599" cy="376364"/>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b="1" u="sng" kern="100" dirty="0">
                <a:effectLst/>
                <a:latin typeface="Meiryo UI" panose="020B0604030504040204" pitchFamily="50" charset="-128"/>
                <a:ea typeface="Meiryo UI" panose="020B0604030504040204" pitchFamily="50" charset="-128"/>
                <a:cs typeface="Times New Roman" panose="02020603050405020304" pitchFamily="18" charset="0"/>
              </a:rPr>
              <a:t>被害軽減目標</a:t>
            </a:r>
            <a:r>
              <a:rPr lang="en-US" altLang="ja-JP" b="1" u="sng"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b="1" u="sng" kern="100" dirty="0">
                <a:effectLst/>
                <a:latin typeface="Meiryo UI" panose="020B0604030504040204" pitchFamily="50" charset="-128"/>
                <a:ea typeface="Meiryo UI" panose="020B0604030504040204" pitchFamily="50" charset="-128"/>
                <a:cs typeface="Times New Roman" panose="02020603050405020304" pitchFamily="18" charset="0"/>
              </a:rPr>
              <a:t>人的被害（死者数）</a:t>
            </a:r>
            <a:r>
              <a:rPr lang="en-US" altLang="ja-JP" b="1" u="sng"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b="1"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CA61658A-FF5F-1D35-2629-B439A146396E}"/>
              </a:ext>
            </a:extLst>
          </p:cNvPr>
          <p:cNvSpPr txBox="1"/>
          <p:nvPr/>
        </p:nvSpPr>
        <p:spPr>
          <a:xfrm>
            <a:off x="0" y="2547817"/>
            <a:ext cx="5780868" cy="830997"/>
          </a:xfrm>
          <a:prstGeom prst="rect">
            <a:avLst/>
          </a:prstGeom>
          <a:noFill/>
        </p:spPr>
        <p:txBody>
          <a:bodyPr wrap="square">
            <a:spAutoFit/>
          </a:bodyPr>
          <a:lstStyle/>
          <a:p>
            <a:r>
              <a:rPr lang="ja-JP" altLang="en-US" sz="1600" dirty="0">
                <a:latin typeface="Yu Gothic UI" panose="020B0500000000000000" pitchFamily="50" charset="-128"/>
                <a:ea typeface="Yu Gothic UI" panose="020B0500000000000000" pitchFamily="50" charset="-128"/>
              </a:rPr>
              <a:t>防潮堤の津波浸水対策の推進等、ハード対策ににより、</a:t>
            </a:r>
            <a:endParaRPr lang="en-US" altLang="ja-JP" sz="1600" dirty="0">
              <a:latin typeface="Yu Gothic UI" panose="020B0500000000000000" pitchFamily="50" charset="-128"/>
              <a:ea typeface="Yu Gothic UI" panose="020B0500000000000000" pitchFamily="50" charset="-128"/>
            </a:endParaRPr>
          </a:p>
          <a:p>
            <a:r>
              <a:rPr lang="ja-JP" altLang="en-US" sz="1600" dirty="0">
                <a:latin typeface="Yu Gothic UI" panose="020B0500000000000000" pitchFamily="50" charset="-128"/>
                <a:ea typeface="Yu Gothic UI" panose="020B0500000000000000" pitchFamily="50" charset="-128"/>
              </a:rPr>
              <a:t>取組期間中（</a:t>
            </a:r>
            <a:r>
              <a:rPr lang="en-US" altLang="ja-JP" sz="1600" dirty="0">
                <a:latin typeface="Yu Gothic UI" panose="020B0500000000000000" pitchFamily="50" charset="-128"/>
                <a:ea typeface="Yu Gothic UI" panose="020B0500000000000000" pitchFamily="50" charset="-128"/>
              </a:rPr>
              <a:t>※2026</a:t>
            </a:r>
            <a:r>
              <a:rPr lang="ja-JP" altLang="en-US" sz="1600" dirty="0">
                <a:latin typeface="Yu Gothic UI" panose="020B0500000000000000" pitchFamily="50" charset="-128"/>
                <a:ea typeface="Yu Gothic UI" panose="020B0500000000000000" pitchFamily="50" charset="-128"/>
              </a:rPr>
              <a:t>年まで延長）に「人的被害（死者数）</a:t>
            </a:r>
            <a:endParaRPr lang="en-US" altLang="ja-JP" sz="1600" dirty="0">
              <a:latin typeface="Yu Gothic UI" panose="020B0500000000000000" pitchFamily="50" charset="-128"/>
              <a:ea typeface="Yu Gothic UI" panose="020B0500000000000000" pitchFamily="50" charset="-128"/>
            </a:endParaRPr>
          </a:p>
          <a:p>
            <a:r>
              <a:rPr lang="en-US" altLang="ja-JP" sz="1600" dirty="0">
                <a:latin typeface="Yu Gothic UI" panose="020B0500000000000000" pitchFamily="50" charset="-128"/>
                <a:ea typeface="Yu Gothic UI" panose="020B0500000000000000" pitchFamily="50" charset="-128"/>
              </a:rPr>
              <a:t>9</a:t>
            </a:r>
            <a:r>
              <a:rPr lang="ja-JP" altLang="en-US" sz="1600" dirty="0">
                <a:latin typeface="Yu Gothic UI" panose="020B0500000000000000" pitchFamily="50" charset="-128"/>
                <a:ea typeface="Yu Gothic UI" panose="020B0500000000000000" pitchFamily="50" charset="-128"/>
              </a:rPr>
              <a:t>割減」をめざします。</a:t>
            </a:r>
          </a:p>
        </p:txBody>
      </p:sp>
      <p:sp>
        <p:nvSpPr>
          <p:cNvPr id="13" name="テキスト ボックス 12">
            <a:extLst>
              <a:ext uri="{FF2B5EF4-FFF2-40B4-BE49-F238E27FC236}">
                <a16:creationId xmlns:a16="http://schemas.microsoft.com/office/drawing/2014/main" id="{C3CCFB35-38BE-85A9-1621-335B398852DD}"/>
              </a:ext>
            </a:extLst>
          </p:cNvPr>
          <p:cNvSpPr txBox="1"/>
          <p:nvPr/>
        </p:nvSpPr>
        <p:spPr>
          <a:xfrm>
            <a:off x="119436" y="941058"/>
            <a:ext cx="11828579" cy="1109118"/>
          </a:xfrm>
          <a:prstGeom prst="rect">
            <a:avLst/>
          </a:prstGeom>
          <a:solidFill>
            <a:schemeClr val="bg1">
              <a:lumMod val="95000"/>
            </a:schemeClr>
          </a:solidFill>
          <a:ln w="31750">
            <a:solidFill>
              <a:schemeClr val="tx1"/>
            </a:solidFill>
            <a:prstDash val="sysDash"/>
          </a:ln>
        </p:spPr>
        <p:txBody>
          <a:bodyPr wrap="square" rtlCol="0">
            <a:noAutofit/>
          </a:bodyPr>
          <a:lstStyle/>
          <a:p>
            <a:pPr marL="0" indent="0" algn="just">
              <a:buNone/>
            </a:pPr>
            <a:r>
              <a:rPr lang="ja-JP" altLang="ja-JP" sz="2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「新・大阪府地震防災アクションプラン」</a:t>
            </a:r>
            <a:r>
              <a:rPr lang="ja-JP" altLang="en-US" sz="2000" dirty="0">
                <a:latin typeface="Meiryo UI" panose="020B0604030504040204" pitchFamily="50" charset="-128"/>
                <a:ea typeface="Meiryo UI" panose="020B0604030504040204" pitchFamily="50" charset="-128"/>
                <a:cs typeface="Times New Roman" panose="02020603050405020304" pitchFamily="18" charset="0"/>
              </a:rPr>
              <a:t>では、</a:t>
            </a:r>
            <a:endParaRPr lang="en-US" altLang="ja-JP" sz="2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buNone/>
            </a:pPr>
            <a:r>
              <a:rPr kumimoji="1" lang="ja-JP" altLang="en-US" sz="2000" b="1" dirty="0">
                <a:solidFill>
                  <a:srgbClr val="FF0000"/>
                </a:solidFill>
                <a:latin typeface="Meiryo UI" panose="020B0604030504040204" pitchFamily="50" charset="-128"/>
                <a:ea typeface="Meiryo UI" panose="020B0604030504040204" pitchFamily="50" charset="-128"/>
              </a:rPr>
              <a:t>「発災による死者（犠牲者）数を限りなくゼロに近づけるとともに、その建物被害や経済的被害についても最小限に抑えることを究極の目標」</a:t>
            </a:r>
            <a:r>
              <a:rPr kumimoji="1" lang="ja-JP" altLang="en-US" sz="2000" dirty="0">
                <a:solidFill>
                  <a:schemeClr val="tx1"/>
                </a:solidFill>
                <a:latin typeface="Meiryo UI" panose="020B0604030504040204" pitchFamily="50" charset="-128"/>
                <a:ea typeface="Meiryo UI" panose="020B0604030504040204" pitchFamily="50" charset="-128"/>
              </a:rPr>
              <a:t>としています。</a:t>
            </a:r>
            <a:endParaRPr kumimoji="1" lang="en-US" altLang="ja-JP" sz="20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222426"/>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title="３　３つのミッションと１００のアクションの推進">
            <a:extLst>
              <a:ext uri="{FF2B5EF4-FFF2-40B4-BE49-F238E27FC236}">
                <a16:creationId xmlns:a16="http://schemas.microsoft.com/office/drawing/2014/main" id="{4615CBBC-968A-D3DB-69F7-E60160352153}"/>
              </a:ext>
            </a:extLst>
          </p:cNvPr>
          <p:cNvSpPr/>
          <p:nvPr/>
        </p:nvSpPr>
        <p:spPr>
          <a:xfrm>
            <a:off x="5507040" y="2149977"/>
            <a:ext cx="4366432" cy="376364"/>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b="1" kern="100" dirty="0">
                <a:ln>
                  <a:noFill/>
                </a:ln>
                <a:effectLst>
                  <a:outerShdw blurRad="69850" dist="43180" dir="5400000" sx="0" sy="0">
                    <a:srgbClr val="000000">
                      <a:alpha val="65000"/>
                    </a:srgbClr>
                  </a:outerShdw>
                </a:effectLst>
                <a:latin typeface="Meiryo UI" panose="020B0604030504040204" pitchFamily="50" charset="-128"/>
                <a:ea typeface="Meiryo UI" panose="020B0604030504040204" pitchFamily="50" charset="-128"/>
                <a:cs typeface="Times New Roman" panose="02020603050405020304" pitchFamily="18" charset="0"/>
              </a:rPr>
              <a:t>アクションプランの実施状況</a:t>
            </a:r>
            <a:r>
              <a:rPr lang="ja-JP" altLang="en-US" b="1" kern="100" dirty="0">
                <a:effectLst>
                  <a:outerShdw blurRad="69850" dist="43180" dir="5400000" sx="0" sy="0">
                    <a:srgbClr val="000000">
                      <a:alpha val="65000"/>
                    </a:srgbClr>
                  </a:outerShdw>
                </a:effectLst>
                <a:latin typeface="Meiryo UI" panose="020B0604030504040204" pitchFamily="50" charset="-128"/>
                <a:ea typeface="Meiryo UI" panose="020B0604030504040204" pitchFamily="50" charset="-128"/>
                <a:cs typeface="Times New Roman" panose="02020603050405020304" pitchFamily="18" charset="0"/>
              </a:rPr>
              <a:t>（一例）</a:t>
            </a:r>
            <a:endParaRPr lang="en-US" altLang="ja-JP" b="1" kern="100" dirty="0">
              <a:ln>
                <a:noFill/>
              </a:ln>
              <a:effectLst>
                <a:outerShdw blurRad="69850" dist="43180" dir="5400000" sx="0" sy="0">
                  <a:srgbClr val="000000">
                    <a:alpha val="65000"/>
                  </a:srgbClr>
                </a:outerShd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title="３　３つのミッションと１００のアクションの推進">
            <a:extLst>
              <a:ext uri="{FF2B5EF4-FFF2-40B4-BE49-F238E27FC236}">
                <a16:creationId xmlns:a16="http://schemas.microsoft.com/office/drawing/2014/main" id="{EB204305-2FEF-723D-C28D-8E6177456EF3}"/>
              </a:ext>
            </a:extLst>
          </p:cNvPr>
          <p:cNvSpPr/>
          <p:nvPr/>
        </p:nvSpPr>
        <p:spPr>
          <a:xfrm>
            <a:off x="5507040" y="2528751"/>
            <a:ext cx="6436671" cy="1465221"/>
          </a:xfrm>
          <a:prstGeom prst="rect">
            <a:avLst/>
          </a:prstGeom>
          <a:solidFill>
            <a:schemeClr val="accent4">
              <a:lumMod val="40000"/>
              <a:lumOff val="60000"/>
            </a:schemeClr>
          </a:solidFill>
          <a:ln w="25400" cap="flat" cmpd="sng" algn="ctr">
            <a:solidFill>
              <a:schemeClr val="bg2">
                <a:lumMod val="9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600" b="1" u="sng"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水門の耐震化等の推進</a:t>
            </a:r>
            <a:endParaRPr lang="en-US" altLang="ja-JP" sz="1600" b="1" u="sng"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endParaRPr>
          </a:p>
          <a:p>
            <a:r>
              <a:rPr lang="ja-JP" altLang="en-US" sz="1600" kern="100" dirty="0">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a:t>
            </a:r>
            <a:r>
              <a:rPr lang="en-US" altLang="ja-JP"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2024</a:t>
            </a:r>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年度（令和６年度）までに、水門（全５基）の  耐震・耐津波補強</a:t>
            </a:r>
            <a:br>
              <a:rPr lang="en-US" altLang="ja-JP"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br>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完了。</a:t>
            </a:r>
            <a:endParaRPr lang="en-US" altLang="ja-JP"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endParaRPr>
          </a:p>
          <a:p>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・引き続き、</a:t>
            </a:r>
            <a:r>
              <a:rPr lang="en-US" altLang="ja-JP"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2041</a:t>
            </a:r>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年（令和</a:t>
            </a:r>
            <a:r>
              <a:rPr lang="en-US" altLang="ja-JP" sz="1600" kern="100" dirty="0">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23</a:t>
            </a:r>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年）までの完了に向け、</a:t>
            </a:r>
            <a:r>
              <a:rPr lang="en-US" altLang="ja-JP" sz="1600" kern="100" dirty="0">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 </a:t>
            </a:r>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三大水門</a:t>
            </a:r>
            <a:endParaRPr lang="en-US" altLang="ja-JP"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endParaRPr>
          </a:p>
          <a:p>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（安治川・尻無川・木津川）の老朽化に伴う</a:t>
            </a:r>
            <a:r>
              <a:rPr lang="en-US" altLang="ja-JP" sz="1600" kern="100" dirty="0">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  </a:t>
            </a:r>
            <a:r>
              <a:rPr lang="ja-JP" altLang="en-US" sz="1600" kern="100" dirty="0">
                <a:ln>
                  <a:noFill/>
                </a:ln>
                <a:effectLst>
                  <a:outerShdw blurRad="69850" dist="43180" dir="5400000" sx="0" sy="0">
                    <a:srgbClr val="000000">
                      <a:alpha val="65000"/>
                    </a:srgbClr>
                  </a:outerShdw>
                </a:effectLst>
                <a:latin typeface="Yu Gothic UI" panose="020B0500000000000000" pitchFamily="50" charset="-128"/>
                <a:ea typeface="Yu Gothic UI" panose="020B0500000000000000" pitchFamily="50" charset="-128"/>
                <a:cs typeface="Times New Roman" panose="02020603050405020304" pitchFamily="18" charset="0"/>
              </a:rPr>
              <a:t>更新工事を進めていく。</a:t>
            </a:r>
            <a:endParaRPr lang="ja-JP" sz="16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17" name="正方形/長方形 16" title="３　３つのミッションと１００のアクションの推進">
            <a:extLst>
              <a:ext uri="{FF2B5EF4-FFF2-40B4-BE49-F238E27FC236}">
                <a16:creationId xmlns:a16="http://schemas.microsoft.com/office/drawing/2014/main" id="{F706ACA9-5224-0F52-A29F-567D1DBC2458}"/>
              </a:ext>
            </a:extLst>
          </p:cNvPr>
          <p:cNvSpPr/>
          <p:nvPr/>
        </p:nvSpPr>
        <p:spPr>
          <a:xfrm>
            <a:off x="5917587" y="4238663"/>
            <a:ext cx="3157563" cy="376364"/>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西大阪地域の津波・高潮対策</a:t>
            </a:r>
            <a:endParaRPr lang="ja-JP" sz="1600"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9" name="図 18" descr="建物, 屋外, 水, 橋 が含まれている画像&#10;&#10;自動的に生成された説明">
            <a:extLst>
              <a:ext uri="{FF2B5EF4-FFF2-40B4-BE49-F238E27FC236}">
                <a16:creationId xmlns:a16="http://schemas.microsoft.com/office/drawing/2014/main" id="{BD3D759F-2CAB-B7E6-C604-42B49D1FA437}"/>
              </a:ext>
            </a:extLst>
          </p:cNvPr>
          <p:cNvPicPr>
            <a:picLocks noChangeAspect="1"/>
          </p:cNvPicPr>
          <p:nvPr/>
        </p:nvPicPr>
        <p:blipFill>
          <a:blip r:embed="rId4" cstate="print">
            <a:extLst>
              <a:ext uri="{28A0092B-C50C-407E-A947-70E740481C1C}">
                <a14:useLocalDpi xmlns:a14="http://schemas.microsoft.com/office/drawing/2010/main" val="0"/>
              </a:ext>
            </a:extLst>
          </a:blip>
          <a:srcRect l="10404" r="10762"/>
          <a:stretch/>
        </p:blipFill>
        <p:spPr>
          <a:xfrm>
            <a:off x="5535271" y="4638383"/>
            <a:ext cx="4033725" cy="1968169"/>
          </a:xfrm>
          <a:prstGeom prst="rect">
            <a:avLst/>
          </a:prstGeom>
        </p:spPr>
      </p:pic>
      <p:sp>
        <p:nvSpPr>
          <p:cNvPr id="20" name="正方形/長方形 19" title="３　３つのミッションと１００のアクションの推進">
            <a:extLst>
              <a:ext uri="{FF2B5EF4-FFF2-40B4-BE49-F238E27FC236}">
                <a16:creationId xmlns:a16="http://schemas.microsoft.com/office/drawing/2014/main" id="{3107C3D4-FD6E-6B91-61C5-B23595838668}"/>
              </a:ext>
            </a:extLst>
          </p:cNvPr>
          <p:cNvSpPr/>
          <p:nvPr/>
        </p:nvSpPr>
        <p:spPr>
          <a:xfrm>
            <a:off x="5507040" y="6241427"/>
            <a:ext cx="1890114" cy="36512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水門改築イメージ図</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 name="正方形/長方形 20" title="３　３つのミッションと１００のアクションの推進">
            <a:extLst>
              <a:ext uri="{FF2B5EF4-FFF2-40B4-BE49-F238E27FC236}">
                <a16:creationId xmlns:a16="http://schemas.microsoft.com/office/drawing/2014/main" id="{3021B54B-AFAB-C241-B773-CCE7C7BE6DFA}"/>
              </a:ext>
            </a:extLst>
          </p:cNvPr>
          <p:cNvSpPr/>
          <p:nvPr/>
        </p:nvSpPr>
        <p:spPr>
          <a:xfrm>
            <a:off x="9597227" y="4638383"/>
            <a:ext cx="2513302" cy="1983291"/>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kern="100" dirty="0">
                <a:effectLst/>
                <a:latin typeface="Yu Gothic UI" panose="020B0500000000000000" pitchFamily="50" charset="-128"/>
                <a:ea typeface="Yu Gothic UI" panose="020B0500000000000000" pitchFamily="50" charset="-128"/>
                <a:cs typeface="Times New Roman" panose="02020603050405020304" pitchFamily="18" charset="0"/>
              </a:rPr>
              <a:t>西大阪地域の津波・高潮対策として、三大水門（安治川水門、尻無川水門、木津川水門）の更新を進め、まずは木津川新水門の工事等を推進する。</a:t>
            </a:r>
            <a:endParaRPr lang="ja-JP" sz="14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Tree>
    <p:extLst>
      <p:ext uri="{BB962C8B-B14F-4D97-AF65-F5344CB8AC3E}">
        <p14:creationId xmlns:p14="http://schemas.microsoft.com/office/powerpoint/2010/main" val="1641376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F1EAAE0-CD75-14CE-0CDC-FF914C3D3906}"/>
              </a:ext>
            </a:extLst>
          </p:cNvPr>
          <p:cNvPicPr>
            <a:picLocks noChangeAspect="1"/>
          </p:cNvPicPr>
          <p:nvPr/>
        </p:nvPicPr>
        <p:blipFill>
          <a:blip r:embed="rId3"/>
          <a:stretch>
            <a:fillRect/>
          </a:stretch>
        </p:blipFill>
        <p:spPr>
          <a:xfrm>
            <a:off x="6162675" y="2126084"/>
            <a:ext cx="4895850" cy="4230265"/>
          </a:xfrm>
          <a:prstGeom prst="rect">
            <a:avLst/>
          </a:prstGeom>
        </p:spPr>
      </p:pic>
      <p:pic>
        <p:nvPicPr>
          <p:cNvPr id="9" name="図 8">
            <a:extLst>
              <a:ext uri="{FF2B5EF4-FFF2-40B4-BE49-F238E27FC236}">
                <a16:creationId xmlns:a16="http://schemas.microsoft.com/office/drawing/2014/main" id="{8FE27494-1EA5-0075-7E81-F67749690415}"/>
              </a:ext>
            </a:extLst>
          </p:cNvPr>
          <p:cNvPicPr>
            <a:picLocks noChangeAspect="1"/>
          </p:cNvPicPr>
          <p:nvPr/>
        </p:nvPicPr>
        <p:blipFill>
          <a:blip r:embed="rId4"/>
          <a:stretch>
            <a:fillRect/>
          </a:stretch>
        </p:blipFill>
        <p:spPr>
          <a:xfrm>
            <a:off x="326298" y="2381249"/>
            <a:ext cx="5112478" cy="3809467"/>
          </a:xfrm>
          <a:prstGeom prst="rect">
            <a:avLst/>
          </a:prstGeom>
        </p:spPr>
      </p:pic>
      <p:sp>
        <p:nvSpPr>
          <p:cNvPr id="10" name="四角形: 角を丸くする 7">
            <a:extLst>
              <a:ext uri="{FF2B5EF4-FFF2-40B4-BE49-F238E27FC236}">
                <a16:creationId xmlns:a16="http://schemas.microsoft.com/office/drawing/2014/main" id="{D03B6058-FEC3-691F-02FC-EC93B7D0BCA2}"/>
              </a:ext>
            </a:extLst>
          </p:cNvPr>
          <p:cNvSpPr/>
          <p:nvPr/>
        </p:nvSpPr>
        <p:spPr>
          <a:xfrm>
            <a:off x="464340" y="875268"/>
            <a:ext cx="11263320" cy="1160051"/>
          </a:xfrm>
          <a:prstGeom prst="roundRect">
            <a:avLst>
              <a:gd name="adj" fmla="val 0"/>
            </a:avLst>
          </a:prstGeom>
          <a:noFill/>
          <a:ln w="28575">
            <a:no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b"/>
          <a:lstStyle/>
          <a:p>
            <a:r>
              <a:rPr lang="en-US" altLang="ja-JP" sz="1800" b="0" i="0" u="none" strike="noStrike" baseline="0" dirty="0">
                <a:solidFill>
                  <a:srgbClr val="000000"/>
                </a:solidFill>
                <a:latin typeface="Meiryo UI" panose="020B0604030504040204" pitchFamily="50" charset="-128"/>
                <a:ea typeface="Meiryo UI" panose="020B0604030504040204" pitchFamily="50" charset="-128"/>
              </a:rPr>
              <a:t>DC</a:t>
            </a:r>
            <a:r>
              <a:rPr lang="ja-JP" altLang="en-US" sz="1800" b="0" i="0" u="none" strike="noStrike" baseline="0" dirty="0">
                <a:solidFill>
                  <a:srgbClr val="000000"/>
                </a:solidFill>
                <a:latin typeface="Meiryo UI" panose="020B0604030504040204" pitchFamily="50" charset="-128"/>
                <a:ea typeface="Meiryo UI" panose="020B0604030504040204" pitchFamily="50" charset="-128"/>
              </a:rPr>
              <a:t>数の全国シェアよりも</a:t>
            </a:r>
            <a:r>
              <a:rPr lang="en-US" altLang="ja-JP" sz="1800" b="0" i="0" u="none" strike="noStrike" baseline="0" dirty="0">
                <a:solidFill>
                  <a:srgbClr val="000000"/>
                </a:solidFill>
                <a:latin typeface="Meiryo UI" panose="020B0604030504040204" pitchFamily="50" charset="-128"/>
                <a:ea typeface="Meiryo UI" panose="020B0604030504040204" pitchFamily="50" charset="-128"/>
              </a:rPr>
              <a:t>DC</a:t>
            </a:r>
            <a:r>
              <a:rPr lang="ja-JP" altLang="en-US" sz="1800" b="0" i="0" u="none" strike="noStrike" baseline="0" dirty="0">
                <a:solidFill>
                  <a:srgbClr val="000000"/>
                </a:solidFill>
                <a:latin typeface="Meiryo UI" panose="020B0604030504040204" pitchFamily="50" charset="-128"/>
                <a:ea typeface="Meiryo UI" panose="020B0604030504040204" pitchFamily="50" charset="-128"/>
              </a:rPr>
              <a:t>面積の全国シェアが高く、大規模な施設が立地していると考えられる。</a:t>
            </a:r>
          </a:p>
          <a:p>
            <a:r>
              <a:rPr lang="en-US" altLang="ja-JP" sz="1800" b="0" i="0" u="none" strike="noStrike" baseline="0" dirty="0">
                <a:solidFill>
                  <a:srgbClr val="000000"/>
                </a:solidFill>
                <a:latin typeface="Meiryo UI" panose="020B0604030504040204" pitchFamily="50" charset="-128"/>
                <a:ea typeface="Meiryo UI" panose="020B0604030504040204" pitchFamily="50" charset="-128"/>
              </a:rPr>
              <a:t>2022</a:t>
            </a:r>
            <a:r>
              <a:rPr lang="ja-JP" altLang="en-US" sz="1800" b="0" i="0" u="none" strike="noStrike" baseline="0" dirty="0">
                <a:solidFill>
                  <a:srgbClr val="000000"/>
                </a:solidFill>
                <a:latin typeface="Meiryo UI" panose="020B0604030504040204" pitchFamily="50" charset="-128"/>
                <a:ea typeface="Meiryo UI" panose="020B0604030504040204" pitchFamily="50" charset="-128"/>
              </a:rPr>
              <a:t>年以降の新設計画をみると、首都圏以外の多くは大阪・関西が選ばれている。</a:t>
            </a:r>
          </a:p>
          <a:p>
            <a:endParaRPr lang="ja-JP" altLang="en-US" sz="1800" b="0" i="0" u="none" strike="noStrike" baseline="0" dirty="0">
              <a:solidFill>
                <a:srgbClr val="000000"/>
              </a:solidFill>
              <a:latin typeface="Meiryo UI" panose="020B0604030504040204" pitchFamily="50" charset="-128"/>
              <a:ea typeface="Meiryo UI" panose="020B0604030504040204" pitchFamily="50" charset="-128"/>
            </a:endParaRPr>
          </a:p>
        </p:txBody>
      </p:sp>
      <p:sp>
        <p:nvSpPr>
          <p:cNvPr id="11" name="四角形: 角を丸くする 16">
            <a:extLst>
              <a:ext uri="{FF2B5EF4-FFF2-40B4-BE49-F238E27FC236}">
                <a16:creationId xmlns:a16="http://schemas.microsoft.com/office/drawing/2014/main" id="{D99E52C4-3CC4-0E48-05B5-BA64EF925169}"/>
              </a:ext>
            </a:extLst>
          </p:cNvPr>
          <p:cNvSpPr/>
          <p:nvPr/>
        </p:nvSpPr>
        <p:spPr>
          <a:xfrm>
            <a:off x="154777" y="173791"/>
            <a:ext cx="11896725" cy="493494"/>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◆大阪近辺に大規模なデータセンター</a:t>
            </a: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E29CDFD-ACB7-2EF3-147A-600AC239C5C2}"/>
              </a:ext>
            </a:extLst>
          </p:cNvPr>
          <p:cNvSpPr txBox="1"/>
          <p:nvPr/>
        </p:nvSpPr>
        <p:spPr>
          <a:xfrm>
            <a:off x="326298" y="6485232"/>
            <a:ext cx="7708979"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2023.3</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経済産業省・</a:t>
            </a:r>
            <a:r>
              <a:rPr lang="ja-JP" altLang="en-US" sz="1100" dirty="0">
                <a:solidFill>
                  <a:prstClr val="black"/>
                </a:solidFill>
                <a:latin typeface="BIZ UDゴシック" panose="020B0400000000000000" pitchFamily="49" charset="-128"/>
                <a:ea typeface="BIZ UDゴシック" panose="020B0400000000000000" pitchFamily="49" charset="-128"/>
              </a:rPr>
              <a:t>総務省</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「第４回デジタルインフラ（</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DC</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等）整備に関する有識者会合」資料</a:t>
            </a:r>
          </a:p>
        </p:txBody>
      </p:sp>
      <p:sp>
        <p:nvSpPr>
          <p:cNvPr id="4" name="スライド番号プレースホルダー 3">
            <a:extLst>
              <a:ext uri="{FF2B5EF4-FFF2-40B4-BE49-F238E27FC236}">
                <a16:creationId xmlns:a16="http://schemas.microsoft.com/office/drawing/2014/main" id="{FBF86793-C20F-15C3-E7E1-C68DA3179502}"/>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20</a:t>
            </a:fld>
            <a:endParaRPr kumimoji="1" lang="ja-JP" altLang="en-US" sz="1800" b="1" dirty="0">
              <a:solidFill>
                <a:schemeClr val="tx1"/>
              </a:solidFill>
            </a:endParaRPr>
          </a:p>
        </p:txBody>
      </p:sp>
    </p:spTree>
    <p:extLst>
      <p:ext uri="{BB962C8B-B14F-4D97-AF65-F5344CB8AC3E}">
        <p14:creationId xmlns:p14="http://schemas.microsoft.com/office/powerpoint/2010/main" val="4071917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0" descr="https://www.risktaisaku.com/mwimgs/2/c/-/img_2c52daaacacc9ca1ee617ce2f2025ec6132932.png"/>
          <p:cNvSpPr>
            <a:spLocks noChangeAspect="1" noChangeArrowheads="1"/>
          </p:cNvSpPr>
          <p:nvPr/>
        </p:nvSpPr>
        <p:spPr bwMode="auto">
          <a:xfrm>
            <a:off x="180974" y="-275105"/>
            <a:ext cx="6500792" cy="6500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四角形: 角を丸くする 18">
            <a:extLst>
              <a:ext uri="{FF2B5EF4-FFF2-40B4-BE49-F238E27FC236}">
                <a16:creationId xmlns:a16="http://schemas.microsoft.com/office/drawing/2014/main" id="{59386463-E91A-4B7A-AB94-F050B8578275}"/>
              </a:ext>
            </a:extLst>
          </p:cNvPr>
          <p:cNvSpPr/>
          <p:nvPr/>
        </p:nvSpPr>
        <p:spPr>
          <a:xfrm>
            <a:off x="89718" y="191561"/>
            <a:ext cx="11963421" cy="615755"/>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◆国内外諸都市とつながる関西国際空港</a:t>
            </a:r>
            <a:r>
              <a:rPr lang="en-US" altLang="ja-JP" sz="2800" b="1" dirty="0">
                <a:solidFill>
                  <a:schemeClr val="tx1"/>
                </a:solidFill>
                <a:latin typeface="Meiryo UI" panose="020B0604030504040204" pitchFamily="50" charset="-128"/>
                <a:ea typeface="Meiryo UI" panose="020B0604030504040204" pitchFamily="50" charset="-128"/>
              </a:rPr>
              <a:t>《</a:t>
            </a:r>
            <a:r>
              <a:rPr lang="ja-JP" altLang="en-US" sz="2800" b="1" dirty="0">
                <a:solidFill>
                  <a:schemeClr val="tx1"/>
                </a:solidFill>
                <a:latin typeface="Meiryo UI" panose="020B0604030504040204" pitchFamily="50" charset="-128"/>
                <a:ea typeface="Meiryo UI" panose="020B0604030504040204" pitchFamily="50" charset="-128"/>
              </a:rPr>
              <a:t>完全</a:t>
            </a:r>
            <a:r>
              <a:rPr lang="en-US" altLang="ja-JP" sz="2800" b="1" dirty="0">
                <a:solidFill>
                  <a:schemeClr val="tx1"/>
                </a:solidFill>
                <a:latin typeface="Meiryo UI" panose="020B0604030504040204" pitchFamily="50" charset="-128"/>
                <a:ea typeface="Meiryo UI" panose="020B0604030504040204" pitchFamily="50" charset="-128"/>
              </a:rPr>
              <a:t>24</a:t>
            </a:r>
            <a:r>
              <a:rPr lang="ja-JP" altLang="en-US" sz="2800" b="1" dirty="0">
                <a:solidFill>
                  <a:schemeClr val="tx1"/>
                </a:solidFill>
                <a:latin typeface="Meiryo UI" panose="020B0604030504040204" pitchFamily="50" charset="-128"/>
                <a:ea typeface="Meiryo UI" panose="020B0604030504040204" pitchFamily="50" charset="-128"/>
              </a:rPr>
              <a:t>時間空港</a:t>
            </a:r>
            <a:r>
              <a:rPr lang="en-US" altLang="ja-JP" sz="2800" b="1" dirty="0">
                <a:solidFill>
                  <a:schemeClr val="tx1"/>
                </a:solidFill>
                <a:latin typeface="Meiryo UI" panose="020B0604030504040204" pitchFamily="50" charset="-128"/>
                <a:ea typeface="Meiryo UI" panose="020B0604030504040204" pitchFamily="50" charset="-128"/>
              </a:rPr>
              <a:t>》</a:t>
            </a:r>
            <a:endParaRPr lang="ja-JP" altLang="en-US" sz="2800" b="1" dirty="0">
              <a:solidFill>
                <a:schemeClr val="tx1"/>
              </a:solidFill>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26CC1347-DD94-C486-3837-FE670A68831C}"/>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21</a:t>
            </a:fld>
            <a:endParaRPr kumimoji="1" lang="ja-JP" altLang="en-US" sz="1800" b="1" dirty="0">
              <a:solidFill>
                <a:schemeClr val="tx1"/>
              </a:solidFill>
            </a:endParaRPr>
          </a:p>
        </p:txBody>
      </p:sp>
      <p:sp>
        <p:nvSpPr>
          <p:cNvPr id="13" name="四角形: 角を丸くする 7">
            <a:extLst>
              <a:ext uri="{FF2B5EF4-FFF2-40B4-BE49-F238E27FC236}">
                <a16:creationId xmlns:a16="http://schemas.microsoft.com/office/drawing/2014/main" id="{AAD3A1F1-03FE-C6E2-52FE-69AA7C06DB73}"/>
              </a:ext>
            </a:extLst>
          </p:cNvPr>
          <p:cNvSpPr/>
          <p:nvPr/>
        </p:nvSpPr>
        <p:spPr>
          <a:xfrm>
            <a:off x="1035452" y="791203"/>
            <a:ext cx="10121097" cy="965558"/>
          </a:xfrm>
          <a:prstGeom prst="roundRect">
            <a:avLst>
              <a:gd name="adj" fmla="val 0"/>
            </a:avLst>
          </a:prstGeom>
          <a:noFill/>
          <a:ln w="28575">
            <a:no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nchorCtr="0"/>
          <a:lstStyle/>
          <a:p>
            <a:pPr marR="0" lvl="0" algn="l" defTabSz="457200" rtl="0" eaLnBrk="1" fontAlgn="auto" latinLnBrk="0" hangingPunct="1">
              <a:lnSpc>
                <a:spcPct val="100000"/>
              </a:lnSpc>
              <a:spcBef>
                <a:spcPts val="0"/>
              </a:spcBef>
              <a:spcAft>
                <a:spcPts val="0"/>
              </a:spcAft>
              <a:buClrTx/>
              <a:buSzTx/>
              <a:tabLst/>
              <a:defRPr/>
            </a:pP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関西国際空港の国際線定期便（</a:t>
            </a:r>
            <a:r>
              <a:rPr kumimoji="0" lang="en-US" altLang="ja-JP"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2023</a:t>
            </a: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年冬ダイヤ）は、週</a:t>
            </a:r>
            <a:r>
              <a:rPr kumimoji="0" lang="en-US" altLang="ja-JP"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971.5</a:t>
            </a: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便、世界</a:t>
            </a:r>
            <a:r>
              <a:rPr kumimoji="0" lang="en-US" altLang="ja-JP"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17</a:t>
            </a: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か国、</a:t>
            </a:r>
            <a:r>
              <a:rPr kumimoji="0" lang="en-US" altLang="ja-JP"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45</a:t>
            </a: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都市に就航。</a:t>
            </a:r>
            <a:br>
              <a:rPr kumimoji="0" lang="en-US" altLang="ja-JP"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b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また、</a:t>
            </a:r>
            <a:r>
              <a:rPr kumimoji="0" lang="en-US" altLang="ja-JP"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2023</a:t>
            </a: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年の出国者数は</a:t>
            </a:r>
            <a:r>
              <a:rPr kumimoji="0" lang="en-US" altLang="ja-JP"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812</a:t>
            </a:r>
            <a:r>
              <a:rPr kumimoji="0" lang="ja-JP" altLang="en-US"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万人</a:t>
            </a: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、入国者数は</a:t>
            </a:r>
            <a:r>
              <a:rPr kumimoji="0" lang="en-US" altLang="ja-JP"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818</a:t>
            </a:r>
            <a:r>
              <a:rPr kumimoji="0" lang="ja-JP" altLang="en-US"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万人</a:t>
            </a:r>
            <a:r>
              <a:rPr kumimoji="0" lang="ja-JP" altLang="en-US"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であり、国内第２の規模となっている。</a:t>
            </a:r>
            <a:endParaRPr lang="ja-JP" altLang="en-US" sz="1800" b="0" i="0" u="none" strike="noStrike" baseline="0" dirty="0">
              <a:solidFill>
                <a:srgbClr val="000000"/>
              </a:solidFill>
              <a:latin typeface="Meiryo UI" panose="020B0604030504040204" pitchFamily="50" charset="-128"/>
              <a:ea typeface="Meiryo UI" panose="020B0604030504040204" pitchFamily="50" charset="-128"/>
            </a:endParaRPr>
          </a:p>
        </p:txBody>
      </p:sp>
      <p:pic>
        <p:nvPicPr>
          <p:cNvPr id="3" name="図 2" descr="ダイアグラム, 概略図&#10;&#10;自動的に生成された説明">
            <a:extLst>
              <a:ext uri="{FF2B5EF4-FFF2-40B4-BE49-F238E27FC236}">
                <a16:creationId xmlns:a16="http://schemas.microsoft.com/office/drawing/2014/main" id="{27414B04-C27B-5D0A-93F9-1959ADC53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12" y="1610879"/>
            <a:ext cx="10446576" cy="4760712"/>
          </a:xfrm>
          <a:prstGeom prst="rect">
            <a:avLst/>
          </a:prstGeom>
        </p:spPr>
      </p:pic>
      <p:sp>
        <p:nvSpPr>
          <p:cNvPr id="4" name="四角形: 角を丸くする 3">
            <a:extLst>
              <a:ext uri="{FF2B5EF4-FFF2-40B4-BE49-F238E27FC236}">
                <a16:creationId xmlns:a16="http://schemas.microsoft.com/office/drawing/2014/main" id="{4F8485E8-0539-1E26-4EE1-6C94A852BB45}"/>
              </a:ext>
            </a:extLst>
          </p:cNvPr>
          <p:cNvSpPr/>
          <p:nvPr/>
        </p:nvSpPr>
        <p:spPr>
          <a:xfrm>
            <a:off x="9982200" y="3574566"/>
            <a:ext cx="1147484" cy="1188000"/>
          </a:xfrm>
          <a:prstGeom prst="roundRect">
            <a:avLst/>
          </a:prstGeom>
          <a:noFill/>
          <a:ln w="38100">
            <a:solidFill>
              <a:srgbClr val="00B05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5" name="四角形: 角を丸くする 4">
            <a:extLst>
              <a:ext uri="{FF2B5EF4-FFF2-40B4-BE49-F238E27FC236}">
                <a16:creationId xmlns:a16="http://schemas.microsoft.com/office/drawing/2014/main" id="{9DA50A84-9051-DBC8-6D83-D9DECD2918D9}"/>
              </a:ext>
            </a:extLst>
          </p:cNvPr>
          <p:cNvSpPr/>
          <p:nvPr/>
        </p:nvSpPr>
        <p:spPr>
          <a:xfrm>
            <a:off x="2341942" y="2291324"/>
            <a:ext cx="1147484" cy="1225187"/>
          </a:xfrm>
          <a:prstGeom prst="roundRect">
            <a:avLst/>
          </a:prstGeom>
          <a:noFill/>
          <a:ln w="38100">
            <a:solidFill>
              <a:srgbClr val="00B05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Tree>
    <p:extLst>
      <p:ext uri="{BB962C8B-B14F-4D97-AF65-F5344CB8AC3E}">
        <p14:creationId xmlns:p14="http://schemas.microsoft.com/office/powerpoint/2010/main" val="3523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69206" y="905383"/>
            <a:ext cx="11850351" cy="769441"/>
          </a:xfrm>
          <a:prstGeom prst="rect">
            <a:avLst/>
          </a:prstGeom>
          <a:noFill/>
          <a:ln w="25400">
            <a:noFill/>
          </a:ln>
        </p:spPr>
        <p:txBody>
          <a:bodyPr wrap="square" rtlCol="0">
            <a:spAutoFit/>
          </a:bodyPr>
          <a:lstStyle/>
          <a:p>
            <a:r>
              <a:rPr lang="ja-JP" altLang="en-US" sz="2400" dirty="0">
                <a:solidFill>
                  <a:schemeClr val="tx1"/>
                </a:solidFill>
                <a:latin typeface="Yu Gothic UI" panose="020B0500000000000000" pitchFamily="50" charset="-128"/>
                <a:ea typeface="Yu Gothic UI" panose="020B0500000000000000" pitchFamily="50" charset="-128"/>
              </a:rPr>
              <a:t>防災岸壁や基幹的防災拠点（</a:t>
            </a:r>
            <a:r>
              <a:rPr lang="zh-CN" altLang="en-US" sz="2400" dirty="0">
                <a:solidFill>
                  <a:schemeClr val="tx1"/>
                </a:solidFill>
                <a:latin typeface="Yu Gothic UI" panose="020B0500000000000000" pitchFamily="50" charset="-128"/>
                <a:ea typeface="Yu Gothic UI" panose="020B0500000000000000" pitchFamily="50" charset="-128"/>
              </a:rPr>
              <a:t>堺泉北港堺２区</a:t>
            </a:r>
            <a:r>
              <a:rPr lang="ja-JP" altLang="en-US" sz="2400" dirty="0">
                <a:solidFill>
                  <a:schemeClr val="tx1"/>
                </a:solidFill>
                <a:latin typeface="Yu Gothic UI" panose="020B0500000000000000" pitchFamily="50" charset="-128"/>
                <a:ea typeface="Yu Gothic UI" panose="020B0500000000000000" pitchFamily="50" charset="-128"/>
              </a:rPr>
              <a:t>）を有し、大規模災害にも対応！</a:t>
            </a:r>
            <a:br>
              <a:rPr lang="en-US" altLang="ja-JP" sz="2400" dirty="0">
                <a:solidFill>
                  <a:schemeClr val="tx1"/>
                </a:solidFill>
                <a:latin typeface="Yu Gothic UI" panose="020B0500000000000000" pitchFamily="50" charset="-128"/>
                <a:ea typeface="Yu Gothic UI" panose="020B0500000000000000" pitchFamily="50" charset="-128"/>
              </a:rPr>
            </a:br>
            <a:r>
              <a:rPr lang="ja-JP" altLang="en-US" sz="2000" dirty="0">
                <a:solidFill>
                  <a:schemeClr val="tx1"/>
                </a:solidFill>
                <a:latin typeface="Yu Gothic UI" panose="020B0500000000000000" pitchFamily="50" charset="-128"/>
                <a:ea typeface="Yu Gothic UI" panose="020B0500000000000000" pitchFamily="50" charset="-128"/>
              </a:rPr>
              <a:t>国、自治体、阪神国際港湾㈱が連携して、集貨、創貨、船舶の大型化に対応した施設整備を実施</a:t>
            </a:r>
          </a:p>
        </p:txBody>
      </p:sp>
      <p:sp>
        <p:nvSpPr>
          <p:cNvPr id="15" name="テキスト ボックス 14">
            <a:extLst>
              <a:ext uri="{FF2B5EF4-FFF2-40B4-BE49-F238E27FC236}">
                <a16:creationId xmlns:a16="http://schemas.microsoft.com/office/drawing/2014/main" id="{719770EA-F1F2-4CEF-87DD-EE36B3708569}"/>
              </a:ext>
            </a:extLst>
          </p:cNvPr>
          <p:cNvSpPr txBox="1"/>
          <p:nvPr/>
        </p:nvSpPr>
        <p:spPr>
          <a:xfrm>
            <a:off x="8733871" y="5761077"/>
            <a:ext cx="2349306" cy="646331"/>
          </a:xfrm>
          <a:prstGeom prst="rect">
            <a:avLst/>
          </a:prstGeom>
          <a:solidFill>
            <a:schemeClr val="bg1"/>
          </a:solidFill>
          <a:ln>
            <a:solidFill>
              <a:schemeClr val="tx1"/>
            </a:solidFill>
            <a:prstDash val="sysDash"/>
          </a:ln>
        </p:spPr>
        <p:txBody>
          <a:bodyPr wrap="square" rtlCol="0">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阪神港：大阪港、堺泉北港、尼崎西宮芦屋港、神戸港を総称した西日本最大の港湾</a:t>
            </a:r>
            <a:endParaRPr kumimoji="1" lang="ja-JP" altLang="en-US" sz="1200" dirty="0">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66FA3521-1587-47AF-9A29-D6F595843486}"/>
              </a:ext>
            </a:extLst>
          </p:cNvPr>
          <p:cNvSpPr/>
          <p:nvPr/>
        </p:nvSpPr>
        <p:spPr>
          <a:xfrm>
            <a:off x="312339" y="166148"/>
            <a:ext cx="11566481" cy="537969"/>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◆阪神港は「国際コンテナ戦略港湾」として機能強化</a:t>
            </a:r>
            <a:endParaRPr lang="ja-JP" altLang="en-US" sz="2800" b="1" dirty="0">
              <a:solidFill>
                <a:srgbClr val="FF0000"/>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67FE270C-1ACF-A7A5-7F52-D92ABEB21A4B}"/>
              </a:ext>
            </a:extLst>
          </p:cNvPr>
          <p:cNvPicPr>
            <a:picLocks noChangeAspect="1"/>
          </p:cNvPicPr>
          <p:nvPr/>
        </p:nvPicPr>
        <p:blipFill>
          <a:blip r:embed="rId3"/>
          <a:stretch>
            <a:fillRect/>
          </a:stretch>
        </p:blipFill>
        <p:spPr>
          <a:xfrm>
            <a:off x="413684" y="2224917"/>
            <a:ext cx="3160106" cy="2276475"/>
          </a:xfrm>
          <a:prstGeom prst="rect">
            <a:avLst/>
          </a:prstGeom>
          <a:ln>
            <a:solidFill>
              <a:schemeClr val="accent1"/>
            </a:solidFill>
          </a:ln>
        </p:spPr>
      </p:pic>
      <p:sp>
        <p:nvSpPr>
          <p:cNvPr id="13" name="テキスト ボックス 12">
            <a:extLst>
              <a:ext uri="{FF2B5EF4-FFF2-40B4-BE49-F238E27FC236}">
                <a16:creationId xmlns:a16="http://schemas.microsoft.com/office/drawing/2014/main" id="{023B2A99-156D-CA1F-6A44-0CD57C06448D}"/>
              </a:ext>
            </a:extLst>
          </p:cNvPr>
          <p:cNvSpPr txBox="1"/>
          <p:nvPr/>
        </p:nvSpPr>
        <p:spPr>
          <a:xfrm>
            <a:off x="598044" y="4650689"/>
            <a:ext cx="316010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出典：国土交通省「</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 近畿圏広域</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BIZ UDゴシック" panose="020B0400000000000000" pitchFamily="49" charset="-128"/>
                <a:ea typeface="BIZ UDゴシック" panose="020B0400000000000000" pitchFamily="49" charset="-128"/>
              </a:rPr>
              <a:t>　　　</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地方計画協議会」配布資料</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9" name="グループ化 18">
            <a:extLst>
              <a:ext uri="{FF2B5EF4-FFF2-40B4-BE49-F238E27FC236}">
                <a16:creationId xmlns:a16="http://schemas.microsoft.com/office/drawing/2014/main" id="{90E130CA-9528-16DB-42FE-E2EC07B87879}"/>
              </a:ext>
            </a:extLst>
          </p:cNvPr>
          <p:cNvGrpSpPr/>
          <p:nvPr/>
        </p:nvGrpSpPr>
        <p:grpSpPr>
          <a:xfrm>
            <a:off x="3758149" y="2207311"/>
            <a:ext cx="5392185" cy="4150018"/>
            <a:chOff x="3149528" y="1804309"/>
            <a:chExt cx="5627260" cy="4360577"/>
          </a:xfrm>
        </p:grpSpPr>
        <p:pic>
          <p:nvPicPr>
            <p:cNvPr id="22" name="図 21">
              <a:extLst>
                <a:ext uri="{FF2B5EF4-FFF2-40B4-BE49-F238E27FC236}">
                  <a16:creationId xmlns:a16="http://schemas.microsoft.com/office/drawing/2014/main" id="{E2F4E7BE-2BA0-D314-78BC-E143C8CF4A33}"/>
                </a:ext>
              </a:extLst>
            </p:cNvPr>
            <p:cNvPicPr>
              <a:picLocks noChangeAspect="1"/>
            </p:cNvPicPr>
            <p:nvPr/>
          </p:nvPicPr>
          <p:blipFill>
            <a:blip r:embed="rId4"/>
            <a:stretch>
              <a:fillRect/>
            </a:stretch>
          </p:blipFill>
          <p:spPr>
            <a:xfrm>
              <a:off x="3261341" y="2129411"/>
              <a:ext cx="4939847" cy="4035475"/>
            </a:xfrm>
            <a:prstGeom prst="rect">
              <a:avLst/>
            </a:prstGeom>
          </p:spPr>
        </p:pic>
        <p:sp>
          <p:nvSpPr>
            <p:cNvPr id="25" name="テキスト ボックス 24">
              <a:extLst>
                <a:ext uri="{FF2B5EF4-FFF2-40B4-BE49-F238E27FC236}">
                  <a16:creationId xmlns:a16="http://schemas.microsoft.com/office/drawing/2014/main" id="{4E8965D2-79C6-E119-9369-2418ABDA399D}"/>
                </a:ext>
              </a:extLst>
            </p:cNvPr>
            <p:cNvSpPr txBox="1"/>
            <p:nvPr/>
          </p:nvSpPr>
          <p:spPr>
            <a:xfrm>
              <a:off x="3149528" y="1804309"/>
              <a:ext cx="56272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地勢的、経済的観点から東西２箇所に戦略港湾が必要</a:t>
              </a:r>
            </a:p>
          </p:txBody>
        </p:sp>
      </p:grpSp>
      <p:sp>
        <p:nvSpPr>
          <p:cNvPr id="26" name="テキスト ボックス 25">
            <a:extLst>
              <a:ext uri="{FF2B5EF4-FFF2-40B4-BE49-F238E27FC236}">
                <a16:creationId xmlns:a16="http://schemas.microsoft.com/office/drawing/2014/main" id="{007E6B02-990D-DA2B-9C1F-8899AFFBEDB3}"/>
              </a:ext>
            </a:extLst>
          </p:cNvPr>
          <p:cNvSpPr txBox="1"/>
          <p:nvPr/>
        </p:nvSpPr>
        <p:spPr>
          <a:xfrm>
            <a:off x="8542323" y="4906114"/>
            <a:ext cx="3757904" cy="769441"/>
          </a:xfrm>
          <a:prstGeom prst="rect">
            <a:avLst/>
          </a:prstGeom>
          <a:noFill/>
        </p:spPr>
        <p:txBody>
          <a:bodyPr wrap="square">
            <a:spAutoFit/>
          </a:bodyPr>
          <a:lstStyle/>
          <a:p>
            <a:pPr algn="l"/>
            <a:r>
              <a:rPr lang="en-US" altLang="ja-JP" sz="1100" dirty="0">
                <a:latin typeface="BIZ UDゴシック" panose="020B0400000000000000" pitchFamily="49" charset="-128"/>
                <a:ea typeface="BIZ UDゴシック" panose="020B0400000000000000" pitchFamily="49" charset="-128"/>
              </a:rPr>
              <a:t>【</a:t>
            </a:r>
            <a:r>
              <a:rPr lang="ja-JP" altLang="en-US" sz="1100" b="0" i="0" u="none" strike="noStrike" baseline="0" dirty="0">
                <a:latin typeface="BIZ UDゴシック" panose="020B0400000000000000" pitchFamily="49" charset="-128"/>
                <a:ea typeface="BIZ UDゴシック" panose="020B0400000000000000" pitchFamily="49" charset="-128"/>
              </a:rPr>
              <a:t>国際コンテナ戦略港湾</a:t>
            </a:r>
            <a:r>
              <a:rPr lang="en-US" altLang="ja-JP" sz="1100" b="0" i="0" u="none" strike="noStrike" baseline="0" dirty="0">
                <a:latin typeface="BIZ UDゴシック" panose="020B0400000000000000" pitchFamily="49" charset="-128"/>
                <a:ea typeface="BIZ UDゴシック" panose="020B0400000000000000" pitchFamily="49" charset="-128"/>
              </a:rPr>
              <a:t>】</a:t>
            </a:r>
          </a:p>
          <a:p>
            <a:pPr algn="l"/>
            <a:r>
              <a:rPr lang="ja-JP" altLang="en-US" sz="1100" dirty="0">
                <a:latin typeface="BIZ UDゴシック" panose="020B0400000000000000" pitchFamily="49" charset="-128"/>
                <a:ea typeface="BIZ UDゴシック" panose="020B0400000000000000" pitchFamily="49" charset="-128"/>
              </a:rPr>
              <a:t>　</a:t>
            </a:r>
            <a:r>
              <a:rPr lang="ja-JP" altLang="en-US" sz="1100" b="0" i="0" u="none" strike="noStrike" baseline="0" dirty="0">
                <a:latin typeface="BIZ UDゴシック" panose="020B0400000000000000" pitchFamily="49" charset="-128"/>
                <a:ea typeface="BIZ UDゴシック" panose="020B0400000000000000" pitchFamily="49" charset="-128"/>
              </a:rPr>
              <a:t>我が国の国際コンテナ港湾の競争力強化を図るために</a:t>
            </a:r>
            <a:endParaRPr lang="en-US" altLang="ja-JP" sz="1100" b="0" i="0" u="none" strike="noStrike" baseline="0" dirty="0">
              <a:latin typeface="BIZ UDゴシック" panose="020B0400000000000000" pitchFamily="49" charset="-128"/>
              <a:ea typeface="BIZ UDゴシック" panose="020B0400000000000000" pitchFamily="49" charset="-128"/>
            </a:endParaRPr>
          </a:p>
          <a:p>
            <a:pPr algn="l"/>
            <a:r>
              <a:rPr lang="ja-JP" altLang="en-US" sz="1100" dirty="0">
                <a:latin typeface="BIZ UDゴシック" panose="020B0400000000000000" pitchFamily="49" charset="-128"/>
                <a:ea typeface="BIZ UDゴシック" panose="020B0400000000000000" pitchFamily="49" charset="-128"/>
              </a:rPr>
              <a:t>　</a:t>
            </a:r>
            <a:r>
              <a:rPr lang="en-US" altLang="ja-JP" sz="1100" b="0" i="0" u="none" strike="noStrike" baseline="0" dirty="0">
                <a:latin typeface="BIZ UDゴシック" panose="020B0400000000000000" pitchFamily="49" charset="-128"/>
                <a:ea typeface="BIZ UDゴシック" panose="020B0400000000000000" pitchFamily="49" charset="-128"/>
              </a:rPr>
              <a:t>2010</a:t>
            </a:r>
            <a:r>
              <a:rPr lang="ja-JP" altLang="en-US" sz="1100" b="0" i="0" u="none" strike="noStrike" baseline="0" dirty="0">
                <a:latin typeface="BIZ UDゴシック" panose="020B0400000000000000" pitchFamily="49" charset="-128"/>
                <a:ea typeface="BIZ UDゴシック" panose="020B0400000000000000" pitchFamily="49" charset="-128"/>
              </a:rPr>
              <a:t>年８月に選定された港湾。</a:t>
            </a:r>
            <a:endParaRPr lang="en-US" altLang="ja-JP" sz="1100" b="0" i="0" u="none" strike="noStrike" baseline="0" dirty="0">
              <a:latin typeface="BIZ UDゴシック" panose="020B0400000000000000" pitchFamily="49" charset="-128"/>
              <a:ea typeface="BIZ UDゴシック" panose="020B0400000000000000" pitchFamily="49" charset="-128"/>
            </a:endParaRPr>
          </a:p>
          <a:p>
            <a:pPr algn="l"/>
            <a:r>
              <a:rPr lang="ja-JP" altLang="en-US" sz="1100" dirty="0">
                <a:latin typeface="BIZ UDゴシック" panose="020B0400000000000000" pitchFamily="49" charset="-128"/>
                <a:ea typeface="BIZ UDゴシック" panose="020B0400000000000000" pitchFamily="49" charset="-128"/>
              </a:rPr>
              <a:t>　</a:t>
            </a:r>
            <a:r>
              <a:rPr lang="ja-JP" altLang="en-US" sz="1100" b="0" i="0" u="none" strike="noStrike" baseline="0" dirty="0">
                <a:latin typeface="BIZ UDゴシック" panose="020B0400000000000000" pitchFamily="49" charset="-128"/>
                <a:ea typeface="BIZ UDゴシック" panose="020B0400000000000000" pitchFamily="49" charset="-128"/>
              </a:rPr>
              <a:t>具体的には京浜港と阪神港の２港</a:t>
            </a:r>
            <a:endParaRPr lang="ja-JP" altLang="en-US" sz="1100" dirty="0">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360DFFD4-7287-5CB2-C3BF-EE3390275A1E}"/>
              </a:ext>
            </a:extLst>
          </p:cNvPr>
          <p:cNvSpPr txBox="1"/>
          <p:nvPr/>
        </p:nvSpPr>
        <p:spPr>
          <a:xfrm>
            <a:off x="3865291" y="6296850"/>
            <a:ext cx="2671192"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出典：大阪港湾局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PORTs of OSAKA 2024</a:t>
            </a:r>
          </a:p>
        </p:txBody>
      </p:sp>
      <p:sp>
        <p:nvSpPr>
          <p:cNvPr id="2" name="スライド番号プレースホルダー 1">
            <a:extLst>
              <a:ext uri="{FF2B5EF4-FFF2-40B4-BE49-F238E27FC236}">
                <a16:creationId xmlns:a16="http://schemas.microsoft.com/office/drawing/2014/main" id="{E3B1EED2-8567-01FB-C975-69CBB66F2B13}"/>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22</a:t>
            </a:fld>
            <a:endParaRPr kumimoji="1" lang="ja-JP" altLang="en-US" sz="1800" b="1" dirty="0">
              <a:solidFill>
                <a:schemeClr val="tx1"/>
              </a:solidFill>
            </a:endParaRPr>
          </a:p>
        </p:txBody>
      </p:sp>
    </p:spTree>
    <p:extLst>
      <p:ext uri="{BB962C8B-B14F-4D97-AF65-F5344CB8AC3E}">
        <p14:creationId xmlns:p14="http://schemas.microsoft.com/office/powerpoint/2010/main" val="405643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6317670" y="1051309"/>
            <a:ext cx="5708073" cy="4884447"/>
          </a:xfrm>
          <a:prstGeom prst="rect">
            <a:avLst/>
          </a:prstGeom>
        </p:spPr>
      </p:pic>
      <p:sp>
        <p:nvSpPr>
          <p:cNvPr id="20" name="四角形: 角を丸くする 17">
            <a:extLst>
              <a:ext uri="{FF2B5EF4-FFF2-40B4-BE49-F238E27FC236}">
                <a16:creationId xmlns:a16="http://schemas.microsoft.com/office/drawing/2014/main" id="{4B624316-199F-4D43-889D-E5C62D061BB3}"/>
              </a:ext>
            </a:extLst>
          </p:cNvPr>
          <p:cNvSpPr/>
          <p:nvPr/>
        </p:nvSpPr>
        <p:spPr>
          <a:xfrm>
            <a:off x="180974" y="212261"/>
            <a:ext cx="11814799" cy="572764"/>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◆鉄道ネットワークの充実強化で、ますます便利に</a:t>
            </a:r>
          </a:p>
        </p:txBody>
      </p:sp>
      <p:sp>
        <p:nvSpPr>
          <p:cNvPr id="12" name="AutoShape 10" descr="https://www.risktaisaku.com/mwimgs/2/c/-/img_2c52daaacacc9ca1ee617ce2f2025ec6132932.png"/>
          <p:cNvSpPr>
            <a:spLocks noChangeAspect="1" noChangeArrowheads="1"/>
          </p:cNvSpPr>
          <p:nvPr/>
        </p:nvSpPr>
        <p:spPr bwMode="auto">
          <a:xfrm>
            <a:off x="795602" y="-328762"/>
            <a:ext cx="6500792" cy="6500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テキスト ボックス 20">
            <a:extLst>
              <a:ext uri="{FF2B5EF4-FFF2-40B4-BE49-F238E27FC236}">
                <a16:creationId xmlns:a16="http://schemas.microsoft.com/office/drawing/2014/main" id="{641D3296-0AD1-48E9-B253-79277231F774}"/>
              </a:ext>
            </a:extLst>
          </p:cNvPr>
          <p:cNvSpPr txBox="1"/>
          <p:nvPr/>
        </p:nvSpPr>
        <p:spPr>
          <a:xfrm>
            <a:off x="54849" y="1369788"/>
            <a:ext cx="6619504" cy="2144177"/>
          </a:xfrm>
          <a:prstGeom prst="rect">
            <a:avLst/>
          </a:prstGeom>
          <a:noFill/>
          <a:ln w="25400">
            <a:noFill/>
          </a:ln>
        </p:spPr>
        <p:txBody>
          <a:bodyPr wrap="square" rtlCol="0">
            <a:spAutoFit/>
          </a:bodyPr>
          <a:lstStyle/>
          <a:p>
            <a:pPr>
              <a:lnSpc>
                <a:spcPts val="4000"/>
              </a:lnSpc>
            </a:pPr>
            <a:r>
              <a:rPr lang="ja-JP" altLang="en-US" sz="2400" dirty="0">
                <a:latin typeface="Meiryo UI" panose="020B0604030504040204" pitchFamily="50" charset="-128"/>
                <a:ea typeface="Meiryo UI" panose="020B0604030504040204" pitchFamily="50" charset="-128"/>
              </a:rPr>
              <a:t>○</a:t>
            </a:r>
            <a:r>
              <a:rPr lang="en-US" altLang="ja-JP" sz="2400" b="1" dirty="0">
                <a:latin typeface="Meiryo UI" panose="020B0604030504040204" pitchFamily="50" charset="-128"/>
                <a:ea typeface="Meiryo UI" panose="020B0604030504040204" pitchFamily="50" charset="-128"/>
              </a:rPr>
              <a:t>2031</a:t>
            </a:r>
            <a:r>
              <a:rPr lang="ja-JP" altLang="en-US" sz="2400" b="1" dirty="0">
                <a:latin typeface="Meiryo UI" panose="020B0604030504040204" pitchFamily="50" charset="-128"/>
                <a:ea typeface="Meiryo UI" panose="020B0604030504040204" pitchFamily="50" charset="-128"/>
              </a:rPr>
              <a:t>年春、大阪都心部と関西国際空港等との</a:t>
            </a:r>
            <a:endParaRPr lang="en-US" altLang="ja-JP" sz="2400" b="1" dirty="0">
              <a:latin typeface="Meiryo UI" panose="020B0604030504040204" pitchFamily="50" charset="-128"/>
              <a:ea typeface="Meiryo UI" panose="020B0604030504040204" pitchFamily="50" charset="-128"/>
            </a:endParaRPr>
          </a:p>
          <a:p>
            <a:pPr>
              <a:lnSpc>
                <a:spcPts val="4000"/>
              </a:lnSpc>
            </a:pPr>
            <a:r>
              <a:rPr lang="ja-JP" altLang="en-US" sz="2400" b="1" dirty="0">
                <a:latin typeface="Meiryo UI" panose="020B0604030504040204" pitchFamily="50" charset="-128"/>
                <a:ea typeface="Meiryo UI" panose="020B0604030504040204" pitchFamily="50" charset="-128"/>
              </a:rPr>
              <a:t>　 アクセス強化を図る「なにわ筋線」を開業</a:t>
            </a:r>
            <a:r>
              <a:rPr lang="ja-JP" altLang="en-US" sz="2300" b="1" dirty="0">
                <a:latin typeface="Meiryo UI" panose="020B0604030504040204" pitchFamily="50" charset="-128"/>
                <a:ea typeface="Meiryo UI" panose="020B0604030504040204" pitchFamily="50" charset="-128"/>
              </a:rPr>
              <a:t>（目標）</a:t>
            </a:r>
            <a:endParaRPr lang="en-US" altLang="ja-JP" sz="2300" b="1" dirty="0">
              <a:latin typeface="Meiryo UI" panose="020B0604030504040204" pitchFamily="50" charset="-128"/>
              <a:ea typeface="Meiryo UI" panose="020B0604030504040204" pitchFamily="50" charset="-128"/>
            </a:endParaRPr>
          </a:p>
          <a:p>
            <a:pPr>
              <a:lnSpc>
                <a:spcPts val="4000"/>
              </a:lnSpc>
            </a:pPr>
            <a:endParaRPr lang="en-US" altLang="ja-JP" sz="2400" b="1" dirty="0">
              <a:latin typeface="Meiryo UI" panose="020B0604030504040204" pitchFamily="50" charset="-128"/>
              <a:ea typeface="Meiryo UI" panose="020B0604030504040204" pitchFamily="50" charset="-128"/>
            </a:endParaRPr>
          </a:p>
          <a:p>
            <a:pPr>
              <a:lnSpc>
                <a:spcPts val="4000"/>
              </a:lnSpc>
            </a:pPr>
            <a:endParaRPr lang="en-US" altLang="ja-JP" sz="24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379224" y="2655485"/>
            <a:ext cx="5922013" cy="1550199"/>
          </a:xfrm>
          <a:prstGeom prst="rect">
            <a:avLst/>
          </a:prstGeom>
        </p:spPr>
      </p:pic>
      <p:sp>
        <p:nvSpPr>
          <p:cNvPr id="14" name="テキスト ボックス 13">
            <a:extLst>
              <a:ext uri="{FF2B5EF4-FFF2-40B4-BE49-F238E27FC236}">
                <a16:creationId xmlns:a16="http://schemas.microsoft.com/office/drawing/2014/main" id="{641D3296-0AD1-48E9-B253-79277231F774}"/>
              </a:ext>
            </a:extLst>
          </p:cNvPr>
          <p:cNvSpPr txBox="1"/>
          <p:nvPr/>
        </p:nvSpPr>
        <p:spPr>
          <a:xfrm>
            <a:off x="90707" y="4310066"/>
            <a:ext cx="6910544" cy="1040926"/>
          </a:xfrm>
          <a:prstGeom prst="rect">
            <a:avLst/>
          </a:prstGeom>
          <a:solidFill>
            <a:srgbClr val="FFFFFF">
              <a:alpha val="50196"/>
            </a:srgbClr>
          </a:solidFill>
          <a:ln w="25400">
            <a:noFill/>
          </a:ln>
        </p:spPr>
        <p:txBody>
          <a:bodyPr wrap="square" rtlCol="0">
            <a:spAutoFit/>
          </a:bodyPr>
          <a:lstStyle/>
          <a:p>
            <a:pPr>
              <a:lnSpc>
                <a:spcPts val="4000"/>
              </a:lnSpc>
            </a:pPr>
            <a:r>
              <a:rPr lang="ja-JP" altLang="en-US" sz="2000"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「おおさか東線」が開通し、北大阪急行が延伸開業したほか、</a:t>
            </a:r>
            <a:endParaRPr lang="en-US" altLang="ja-JP" sz="2000" b="1" dirty="0">
              <a:latin typeface="Meiryo UI" panose="020B0604030504040204" pitchFamily="50" charset="-128"/>
              <a:ea typeface="Meiryo UI" panose="020B0604030504040204" pitchFamily="50" charset="-128"/>
            </a:endParaRPr>
          </a:p>
          <a:p>
            <a:pPr>
              <a:lnSpc>
                <a:spcPts val="4000"/>
              </a:lnSpc>
            </a:pPr>
            <a:r>
              <a:rPr lang="ja-JP" altLang="en-US" sz="2000" b="1" dirty="0">
                <a:latin typeface="Meiryo UI" panose="020B0604030504040204" pitchFamily="50" charset="-128"/>
                <a:ea typeface="Meiryo UI" panose="020B0604030504040204" pitchFamily="50" charset="-128"/>
              </a:rPr>
              <a:t>　 大阪モノレールの延伸など整備が進行中</a:t>
            </a:r>
            <a:endParaRPr lang="en-US" altLang="ja-JP" sz="2000" b="1" dirty="0">
              <a:latin typeface="Meiryo UI" panose="020B0604030504040204" pitchFamily="50" charset="-128"/>
              <a:ea typeface="Meiryo UI" panose="020B0604030504040204" pitchFamily="50" charset="-128"/>
            </a:endParaRPr>
          </a:p>
        </p:txBody>
      </p:sp>
      <p:sp>
        <p:nvSpPr>
          <p:cNvPr id="22" name="四角形: 角を丸くする 33">
            <a:extLst>
              <a:ext uri="{FF2B5EF4-FFF2-40B4-BE49-F238E27FC236}">
                <a16:creationId xmlns:a16="http://schemas.microsoft.com/office/drawing/2014/main" id="{38DEB794-58AF-423C-B1EE-4B5B4E0BF790}"/>
              </a:ext>
            </a:extLst>
          </p:cNvPr>
          <p:cNvSpPr/>
          <p:nvPr/>
        </p:nvSpPr>
        <p:spPr>
          <a:xfrm>
            <a:off x="180974" y="5853786"/>
            <a:ext cx="11566481" cy="452034"/>
          </a:xfrm>
          <a:prstGeom prst="roundRect">
            <a:avLst>
              <a:gd name="adj" fmla="val 30261"/>
            </a:avLst>
          </a:prstGeom>
          <a:solidFill>
            <a:schemeClr val="accent1">
              <a:lumMod val="20000"/>
              <a:lumOff val="80000"/>
            </a:schemeClr>
          </a:solidFill>
          <a:ln>
            <a:solidFill>
              <a:srgbClr val="00B050"/>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400" b="1" i="1" dirty="0">
                <a:solidFill>
                  <a:schemeClr val="accent5">
                    <a:lumMod val="75000"/>
                  </a:schemeClr>
                </a:solidFill>
                <a:latin typeface="Meiryo UI" panose="020B0604030504040204" pitchFamily="50" charset="-128"/>
                <a:ea typeface="Meiryo UI" panose="020B0604030504040204" pitchFamily="50" charset="-128"/>
              </a:rPr>
              <a:t>🚅 北陸新幹線やリニア中央新幹線の全線開業により、日本中央回廊の西の拠点に</a:t>
            </a:r>
          </a:p>
        </p:txBody>
      </p:sp>
      <p:sp>
        <p:nvSpPr>
          <p:cNvPr id="3" name="スライド番号プレースホルダー 2">
            <a:extLst>
              <a:ext uri="{FF2B5EF4-FFF2-40B4-BE49-F238E27FC236}">
                <a16:creationId xmlns:a16="http://schemas.microsoft.com/office/drawing/2014/main" id="{C2A100EB-1453-B87A-0D1A-6F2B1A9BF79F}"/>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23</a:t>
            </a:fld>
            <a:endParaRPr kumimoji="1" lang="ja-JP" altLang="en-US" sz="1800" b="1">
              <a:solidFill>
                <a:schemeClr val="tx1"/>
              </a:solidFill>
            </a:endParaRPr>
          </a:p>
        </p:txBody>
      </p:sp>
    </p:spTree>
    <p:extLst>
      <p:ext uri="{BB962C8B-B14F-4D97-AF65-F5344CB8AC3E}">
        <p14:creationId xmlns:p14="http://schemas.microsoft.com/office/powerpoint/2010/main" val="3743713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78C57F2-EF85-E48C-3D27-1D471010F2E9}"/>
              </a:ext>
            </a:extLst>
          </p:cNvPr>
          <p:cNvSpPr txBox="1"/>
          <p:nvPr/>
        </p:nvSpPr>
        <p:spPr>
          <a:xfrm>
            <a:off x="648419" y="834403"/>
            <a:ext cx="10317832" cy="584775"/>
          </a:xfrm>
          <a:prstGeom prst="rect">
            <a:avLst/>
          </a:prstGeom>
          <a:noFill/>
          <a:ln w="25400">
            <a:noFill/>
          </a:ln>
        </p:spPr>
        <p:txBody>
          <a:bodyPr wrap="square" rtlCol="0">
            <a:spAutoFit/>
          </a:bodyPr>
          <a:lstStyle/>
          <a:p>
            <a:r>
              <a:rPr lang="ja-JP" altLang="en-US" sz="2800" b="1" dirty="0">
                <a:solidFill>
                  <a:srgbClr val="00B050"/>
                </a:solidFill>
                <a:latin typeface="Yu Gothic UI" panose="020B0500000000000000" pitchFamily="50" charset="-128"/>
                <a:ea typeface="Yu Gothic UI" panose="020B0500000000000000" pitchFamily="50" charset="-128"/>
              </a:rPr>
              <a:t>「みどり」</a:t>
            </a:r>
            <a:r>
              <a:rPr lang="ja-JP" altLang="en-US" sz="2800" b="1" dirty="0">
                <a:latin typeface="Yu Gothic UI" panose="020B0500000000000000" pitchFamily="50" charset="-128"/>
                <a:ea typeface="Yu Gothic UI" panose="020B0500000000000000" pitchFamily="50" charset="-128"/>
              </a:rPr>
              <a:t>と</a:t>
            </a:r>
            <a:r>
              <a:rPr lang="ja-JP" altLang="en-US" sz="2800" b="1" dirty="0">
                <a:solidFill>
                  <a:srgbClr val="00B050"/>
                </a:solidFill>
                <a:latin typeface="Yu Gothic UI" panose="020B0500000000000000" pitchFamily="50" charset="-128"/>
                <a:ea typeface="Yu Gothic UI" panose="020B0500000000000000" pitchFamily="50" charset="-128"/>
              </a:rPr>
              <a:t>「イノベーション」</a:t>
            </a:r>
            <a:r>
              <a:rPr lang="ja-JP" altLang="en-US" sz="2800" dirty="0">
                <a:latin typeface="Yu Gothic UI" panose="020B0500000000000000" pitchFamily="50" charset="-128"/>
                <a:ea typeface="Yu Gothic UI" panose="020B0500000000000000" pitchFamily="50" charset="-128"/>
              </a:rPr>
              <a:t>の融合拠点</a:t>
            </a:r>
            <a:r>
              <a:rPr lang="ja-JP" altLang="en-US" sz="2800" b="1" dirty="0">
                <a:solidFill>
                  <a:srgbClr val="FF0000"/>
                </a:solidFill>
                <a:latin typeface="Yu Gothic UI" panose="020B0500000000000000" pitchFamily="50" charset="-128"/>
                <a:ea typeface="Yu Gothic UI" panose="020B0500000000000000" pitchFamily="50" charset="-128"/>
              </a:rPr>
              <a:t>　</a:t>
            </a:r>
            <a:r>
              <a:rPr lang="ja-JP" altLang="en-US" sz="3200" b="1" dirty="0">
                <a:solidFill>
                  <a:srgbClr val="FF0000"/>
                </a:solidFill>
                <a:latin typeface="Yu Gothic UI" panose="020B0500000000000000" pitchFamily="50" charset="-128"/>
                <a:ea typeface="Yu Gothic UI" panose="020B0500000000000000" pitchFamily="50" charset="-128"/>
              </a:rPr>
              <a:t>「うめきた２期」</a:t>
            </a:r>
            <a:r>
              <a:rPr lang="ja-JP" altLang="en-US" sz="2000" dirty="0">
                <a:latin typeface="Yu Gothic UI" panose="020B0500000000000000" pitchFamily="50" charset="-128"/>
                <a:ea typeface="Yu Gothic UI" panose="020B0500000000000000" pitchFamily="50" charset="-128"/>
              </a:rPr>
              <a:t>（大阪駅周辺）</a:t>
            </a:r>
            <a:endParaRPr lang="en-US" altLang="ja-JP" sz="2000" dirty="0">
              <a:latin typeface="Yu Gothic UI" panose="020B0500000000000000" pitchFamily="50" charset="-128"/>
              <a:ea typeface="Yu Gothic UI" panose="020B0500000000000000" pitchFamily="50" charset="-128"/>
            </a:endParaRPr>
          </a:p>
        </p:txBody>
      </p:sp>
      <p:sp>
        <p:nvSpPr>
          <p:cNvPr id="6" name="テキスト ボックス 5">
            <a:extLst>
              <a:ext uri="{FF2B5EF4-FFF2-40B4-BE49-F238E27FC236}">
                <a16:creationId xmlns:a16="http://schemas.microsoft.com/office/drawing/2014/main" id="{2F41DDDA-4A2C-5603-6D00-CE91F75ED807}"/>
              </a:ext>
            </a:extLst>
          </p:cNvPr>
          <p:cNvSpPr txBox="1"/>
          <p:nvPr/>
        </p:nvSpPr>
        <p:spPr>
          <a:xfrm>
            <a:off x="0" y="1507522"/>
            <a:ext cx="3543050" cy="400110"/>
          </a:xfrm>
          <a:prstGeom prst="rect">
            <a:avLst/>
          </a:prstGeom>
          <a:noFill/>
        </p:spPr>
        <p:txBody>
          <a:bodyPr wrap="square" rtlCol="0">
            <a:spAutoFit/>
          </a:bodyPr>
          <a:lstStyle/>
          <a:p>
            <a:r>
              <a:rPr lang="en-US" altLang="ja-JP" sz="2000" dirty="0">
                <a:latin typeface="Yu Gothic UI" panose="020B0500000000000000" pitchFamily="50" charset="-128"/>
                <a:ea typeface="Yu Gothic UI" panose="020B0500000000000000" pitchFamily="50" charset="-128"/>
              </a:rPr>
              <a:t>【</a:t>
            </a:r>
            <a:r>
              <a:rPr lang="ja-JP" altLang="en-US" sz="2000" dirty="0">
                <a:latin typeface="Yu Gothic UI" panose="020B0500000000000000" pitchFamily="50" charset="-128"/>
                <a:ea typeface="Yu Gothic UI" panose="020B0500000000000000" pitchFamily="50" charset="-128"/>
              </a:rPr>
              <a:t>うめきた</a:t>
            </a:r>
            <a:r>
              <a:rPr lang="en-US" altLang="ja-JP" sz="2000" dirty="0">
                <a:latin typeface="Yu Gothic UI" panose="020B0500000000000000" pitchFamily="50" charset="-128"/>
                <a:ea typeface="Yu Gothic UI" panose="020B0500000000000000" pitchFamily="50" charset="-128"/>
              </a:rPr>
              <a:t>2</a:t>
            </a:r>
            <a:r>
              <a:rPr lang="ja-JP" altLang="en-US" sz="2000" dirty="0">
                <a:latin typeface="Yu Gothic UI" panose="020B0500000000000000" pitchFamily="50" charset="-128"/>
                <a:ea typeface="Yu Gothic UI" panose="020B0500000000000000" pitchFamily="50" charset="-128"/>
              </a:rPr>
              <a:t>期地区開発イメージ</a:t>
            </a:r>
            <a:r>
              <a:rPr lang="en-US" altLang="ja-JP" sz="2000" dirty="0">
                <a:latin typeface="Yu Gothic UI" panose="020B0500000000000000" pitchFamily="50" charset="-128"/>
                <a:ea typeface="Yu Gothic UI" panose="020B0500000000000000" pitchFamily="50" charset="-128"/>
              </a:rPr>
              <a:t>】</a:t>
            </a:r>
            <a:endParaRPr lang="ja-JP" altLang="en-US" sz="2000" dirty="0">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440936D1-53B5-1398-2C9A-BD788B5868E7}"/>
              </a:ext>
            </a:extLst>
          </p:cNvPr>
          <p:cNvSpPr txBox="1"/>
          <p:nvPr/>
        </p:nvSpPr>
        <p:spPr>
          <a:xfrm>
            <a:off x="0" y="5866478"/>
            <a:ext cx="4875895" cy="261610"/>
          </a:xfrm>
          <a:prstGeom prst="rect">
            <a:avLst/>
          </a:prstGeom>
          <a:noFill/>
        </p:spPr>
        <p:txBody>
          <a:bodyPr wrap="square" rtlCol="0">
            <a:spAutoFit/>
          </a:bodyPr>
          <a:lstStyle/>
          <a:p>
            <a:r>
              <a:rPr lang="ja-JP" altLang="en-US" sz="1100" dirty="0">
                <a:latin typeface="Yu Gothic UI" panose="020B0500000000000000" pitchFamily="50" charset="-128"/>
                <a:ea typeface="Yu Gothic UI" panose="020B0500000000000000" pitchFamily="50" charset="-128"/>
              </a:rPr>
              <a:t>グラングリーン大阪開発事業者提供</a:t>
            </a:r>
            <a:endParaRPr lang="en-US" altLang="ja-JP" sz="1100" dirty="0">
              <a:latin typeface="Yu Gothic UI" panose="020B0500000000000000" pitchFamily="50" charset="-128"/>
              <a:ea typeface="Yu Gothic UI" panose="020B0500000000000000" pitchFamily="50" charset="-128"/>
            </a:endParaRPr>
          </a:p>
        </p:txBody>
      </p:sp>
      <p:sp>
        <p:nvSpPr>
          <p:cNvPr id="8" name="テキスト ボックス 31">
            <a:extLst>
              <a:ext uri="{FF2B5EF4-FFF2-40B4-BE49-F238E27FC236}">
                <a16:creationId xmlns:a16="http://schemas.microsoft.com/office/drawing/2014/main" id="{C7C0B343-5774-C56A-93A5-2DAA060EEEB6}"/>
              </a:ext>
            </a:extLst>
          </p:cNvPr>
          <p:cNvSpPr txBox="1"/>
          <p:nvPr/>
        </p:nvSpPr>
        <p:spPr>
          <a:xfrm>
            <a:off x="5688000" y="3302242"/>
            <a:ext cx="3085554"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dirty="0">
                <a:latin typeface="Yu Gothic UI" panose="020B0500000000000000" pitchFamily="50" charset="-128"/>
                <a:ea typeface="Yu Gothic UI" panose="020B0500000000000000" pitchFamily="50" charset="-128"/>
                <a:cs typeface="Meiryo UI" panose="020B0604030504040204" pitchFamily="50" charset="-128"/>
              </a:rPr>
              <a:t>都市公園（</a:t>
            </a:r>
            <a:r>
              <a:rPr lang="en-US" altLang="ja-JP" sz="2400" dirty="0">
                <a:latin typeface="Yu Gothic UI" panose="020B0500000000000000" pitchFamily="50" charset="-128"/>
                <a:ea typeface="Yu Gothic UI" panose="020B0500000000000000" pitchFamily="50" charset="-128"/>
                <a:cs typeface="Meiryo UI" panose="020B0604030504040204" pitchFamily="50" charset="-128"/>
              </a:rPr>
              <a:t>4.5ha</a:t>
            </a:r>
            <a:r>
              <a:rPr lang="ja-JP" altLang="en-US" sz="2400" dirty="0">
                <a:latin typeface="Yu Gothic UI" panose="020B0500000000000000" pitchFamily="50" charset="-128"/>
                <a:ea typeface="Yu Gothic UI" panose="020B0500000000000000" pitchFamily="50" charset="-128"/>
                <a:cs typeface="Meiryo UI" panose="020B0604030504040204" pitchFamily="50" charset="-128"/>
              </a:rPr>
              <a:t>）</a:t>
            </a:r>
            <a:r>
              <a:rPr lang="en-US" altLang="ja-JP" sz="2400" b="1" baseline="30000" dirty="0">
                <a:solidFill>
                  <a:schemeClr val="tx1"/>
                </a:solidFill>
                <a:latin typeface="Meiryo UI" panose="020B0604030504040204" pitchFamily="50" charset="-128"/>
                <a:ea typeface="Meiryo UI" panose="020B0604030504040204" pitchFamily="50" charset="-128"/>
              </a:rPr>
              <a:t> </a:t>
            </a:r>
            <a:endParaRPr lang="ja-JP" altLang="en-US" sz="2400" dirty="0">
              <a:solidFill>
                <a:srgbClr val="FF0000"/>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5EDFA61F-E646-B94F-A617-1C8730F1011D}"/>
              </a:ext>
            </a:extLst>
          </p:cNvPr>
          <p:cNvSpPr/>
          <p:nvPr/>
        </p:nvSpPr>
        <p:spPr>
          <a:xfrm>
            <a:off x="8892889" y="2071147"/>
            <a:ext cx="2784021" cy="932821"/>
          </a:xfrm>
          <a:prstGeom prst="rect">
            <a:avLst/>
          </a:prstGeom>
          <a:noFill/>
          <a:ln/>
        </p:spPr>
        <p:style>
          <a:lnRef idx="3">
            <a:schemeClr val="lt1"/>
          </a:lnRef>
          <a:fillRef idx="1">
            <a:schemeClr val="accent5"/>
          </a:fillRef>
          <a:effectRef idx="1">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2400" dirty="0">
                <a:solidFill>
                  <a:schemeClr val="tx1"/>
                </a:solidFill>
                <a:latin typeface="Yu Gothic UI" panose="020B0500000000000000" pitchFamily="50" charset="-128"/>
                <a:ea typeface="Yu Gothic UI" panose="020B0500000000000000" pitchFamily="50" charset="-128"/>
              </a:rPr>
              <a:t>新産業創出と産学官民の交流ゾーン</a:t>
            </a:r>
          </a:p>
        </p:txBody>
      </p:sp>
      <p:sp>
        <p:nvSpPr>
          <p:cNvPr id="10" name="テキスト ボックス 36">
            <a:extLst>
              <a:ext uri="{FF2B5EF4-FFF2-40B4-BE49-F238E27FC236}">
                <a16:creationId xmlns:a16="http://schemas.microsoft.com/office/drawing/2014/main" id="{8CC849CB-6B41-8492-D60C-2915436C15E3}"/>
              </a:ext>
            </a:extLst>
          </p:cNvPr>
          <p:cNvSpPr txBox="1"/>
          <p:nvPr/>
        </p:nvSpPr>
        <p:spPr>
          <a:xfrm>
            <a:off x="5688000" y="2124102"/>
            <a:ext cx="3867664"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dirty="0">
                <a:latin typeface="Yu Gothic UI" panose="020B0500000000000000" pitchFamily="50" charset="-128"/>
                <a:ea typeface="Yu Gothic UI" panose="020B0500000000000000" pitchFamily="50" charset="-128"/>
                <a:cs typeface="Meiryo UI" panose="020B0604030504040204" pitchFamily="50" charset="-128"/>
              </a:rPr>
              <a:t>北街区（</a:t>
            </a:r>
            <a:r>
              <a:rPr lang="en-US" altLang="ja-JP" sz="2400" dirty="0">
                <a:latin typeface="Yu Gothic UI" panose="020B0500000000000000" pitchFamily="50" charset="-128"/>
                <a:ea typeface="Yu Gothic UI" panose="020B0500000000000000" pitchFamily="50" charset="-128"/>
                <a:cs typeface="Meiryo UI" panose="020B0604030504040204" pitchFamily="50" charset="-128"/>
              </a:rPr>
              <a:t>1.6ha</a:t>
            </a:r>
            <a:r>
              <a:rPr lang="ja-JP" altLang="en-US" sz="2400" dirty="0">
                <a:latin typeface="Yu Gothic UI" panose="020B0500000000000000" pitchFamily="50" charset="-128"/>
                <a:ea typeface="Yu Gothic UI" panose="020B0500000000000000" pitchFamily="50" charset="-128"/>
                <a:cs typeface="Meiryo UI" panose="020B0604030504040204" pitchFamily="50" charset="-128"/>
              </a:rPr>
              <a:t>）</a:t>
            </a:r>
          </a:p>
        </p:txBody>
      </p:sp>
      <p:sp>
        <p:nvSpPr>
          <p:cNvPr id="11" name="正方形/長方形 10">
            <a:extLst>
              <a:ext uri="{FF2B5EF4-FFF2-40B4-BE49-F238E27FC236}">
                <a16:creationId xmlns:a16="http://schemas.microsoft.com/office/drawing/2014/main" id="{4C212BAD-1884-AE4F-CEA0-C001AAC66B14}"/>
              </a:ext>
            </a:extLst>
          </p:cNvPr>
          <p:cNvSpPr/>
          <p:nvPr/>
        </p:nvSpPr>
        <p:spPr>
          <a:xfrm>
            <a:off x="8892889" y="3280659"/>
            <a:ext cx="2784021" cy="932820"/>
          </a:xfrm>
          <a:prstGeom prst="rect">
            <a:avLst/>
          </a:prstGeom>
          <a:noFill/>
          <a:ln/>
        </p:spPr>
        <p:style>
          <a:lnRef idx="3">
            <a:schemeClr val="lt1"/>
          </a:lnRef>
          <a:fillRef idx="1">
            <a:schemeClr val="accent5"/>
          </a:fillRef>
          <a:effectRef idx="1">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2400" dirty="0">
                <a:solidFill>
                  <a:schemeClr val="tx1"/>
                </a:solidFill>
                <a:latin typeface="Yu Gothic UI" panose="020B0500000000000000" pitchFamily="50" charset="-128"/>
                <a:ea typeface="Yu Gothic UI" panose="020B0500000000000000" pitchFamily="50" charset="-128"/>
              </a:rPr>
              <a:t>緑豊かな憩いゾーン　人が集う賑わいゾーン</a:t>
            </a:r>
          </a:p>
        </p:txBody>
      </p:sp>
      <p:sp>
        <p:nvSpPr>
          <p:cNvPr id="12" name="正方形/長方形 11">
            <a:extLst>
              <a:ext uri="{FF2B5EF4-FFF2-40B4-BE49-F238E27FC236}">
                <a16:creationId xmlns:a16="http://schemas.microsoft.com/office/drawing/2014/main" id="{5561A4B4-0FF8-BDEE-3A17-E3017724611A}"/>
              </a:ext>
            </a:extLst>
          </p:cNvPr>
          <p:cNvSpPr/>
          <p:nvPr/>
        </p:nvSpPr>
        <p:spPr>
          <a:xfrm>
            <a:off x="8892889" y="4737271"/>
            <a:ext cx="2774884" cy="953846"/>
          </a:xfrm>
          <a:prstGeom prst="rect">
            <a:avLst/>
          </a:prstGeom>
          <a:noFill/>
          <a:ln/>
        </p:spPr>
        <p:style>
          <a:lnRef idx="3">
            <a:schemeClr val="lt1"/>
          </a:lnRef>
          <a:fillRef idx="1">
            <a:schemeClr val="accent5"/>
          </a:fillRef>
          <a:effectRef idx="1">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2400" dirty="0">
                <a:solidFill>
                  <a:schemeClr val="tx1"/>
                </a:solidFill>
                <a:latin typeface="Yu Gothic UI" panose="020B0500000000000000" pitchFamily="50" charset="-128"/>
                <a:ea typeface="Yu Gothic UI" panose="020B0500000000000000" pitchFamily="50" charset="-128"/>
              </a:rPr>
              <a:t>高度複合都市機能集積ゾーン</a:t>
            </a:r>
          </a:p>
        </p:txBody>
      </p:sp>
      <p:sp>
        <p:nvSpPr>
          <p:cNvPr id="13" name="テキスト ボックス 31">
            <a:extLst>
              <a:ext uri="{FF2B5EF4-FFF2-40B4-BE49-F238E27FC236}">
                <a16:creationId xmlns:a16="http://schemas.microsoft.com/office/drawing/2014/main" id="{5D70EC7F-BC39-E982-C6A0-5D92FBF2AEE2}"/>
              </a:ext>
            </a:extLst>
          </p:cNvPr>
          <p:cNvSpPr txBox="1"/>
          <p:nvPr/>
        </p:nvSpPr>
        <p:spPr>
          <a:xfrm>
            <a:off x="5688000" y="4849728"/>
            <a:ext cx="3953927" cy="4616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dirty="0">
                <a:latin typeface="Yu Gothic UI" panose="020B0500000000000000" pitchFamily="50" charset="-128"/>
                <a:ea typeface="Yu Gothic UI" panose="020B0500000000000000" pitchFamily="50" charset="-128"/>
                <a:cs typeface="Meiryo UI" panose="020B0604030504040204" pitchFamily="50" charset="-128"/>
              </a:rPr>
              <a:t>南街区（</a:t>
            </a:r>
            <a:r>
              <a:rPr lang="en-US" altLang="ja-JP" sz="2400" dirty="0">
                <a:latin typeface="Yu Gothic UI" panose="020B0500000000000000" pitchFamily="50" charset="-128"/>
                <a:ea typeface="Yu Gothic UI" panose="020B0500000000000000" pitchFamily="50" charset="-128"/>
                <a:cs typeface="Meiryo UI" panose="020B0604030504040204" pitchFamily="50" charset="-128"/>
              </a:rPr>
              <a:t>3.0ha</a:t>
            </a:r>
            <a:r>
              <a:rPr lang="ja-JP" altLang="en-US" sz="2400" dirty="0">
                <a:latin typeface="Yu Gothic UI" panose="020B0500000000000000" pitchFamily="50" charset="-128"/>
                <a:ea typeface="Yu Gothic UI" panose="020B0500000000000000" pitchFamily="50" charset="-128"/>
                <a:cs typeface="Meiryo UI" panose="020B0604030504040204" pitchFamily="50" charset="-128"/>
              </a:rPr>
              <a:t>）</a:t>
            </a:r>
          </a:p>
        </p:txBody>
      </p:sp>
      <p:sp>
        <p:nvSpPr>
          <p:cNvPr id="15" name="テキスト ボックス 14">
            <a:extLst>
              <a:ext uri="{FF2B5EF4-FFF2-40B4-BE49-F238E27FC236}">
                <a16:creationId xmlns:a16="http://schemas.microsoft.com/office/drawing/2014/main" id="{940C426D-8850-4703-6F14-4BF205158E8A}"/>
              </a:ext>
            </a:extLst>
          </p:cNvPr>
          <p:cNvSpPr txBox="1"/>
          <p:nvPr/>
        </p:nvSpPr>
        <p:spPr>
          <a:xfrm>
            <a:off x="5745245" y="1528155"/>
            <a:ext cx="2559306" cy="400110"/>
          </a:xfrm>
          <a:prstGeom prst="rect">
            <a:avLst/>
          </a:prstGeom>
          <a:noFill/>
        </p:spPr>
        <p:txBody>
          <a:bodyPr wrap="square" rtlCol="0">
            <a:spAutoFit/>
          </a:bodyPr>
          <a:lstStyle/>
          <a:p>
            <a:r>
              <a:rPr lang="en-US" altLang="ja-JP" sz="2000" dirty="0">
                <a:latin typeface="Yu Gothic UI" panose="020B0500000000000000" pitchFamily="50" charset="-128"/>
                <a:ea typeface="Yu Gothic UI" panose="020B0500000000000000" pitchFamily="50" charset="-128"/>
              </a:rPr>
              <a:t>【</a:t>
            </a:r>
            <a:r>
              <a:rPr lang="ja-JP" altLang="en-US" sz="2000" dirty="0">
                <a:latin typeface="Yu Gothic UI" panose="020B0500000000000000" pitchFamily="50" charset="-128"/>
                <a:ea typeface="Yu Gothic UI" panose="020B0500000000000000" pitchFamily="50" charset="-128"/>
              </a:rPr>
              <a:t>事業者の提案概要</a:t>
            </a:r>
            <a:r>
              <a:rPr lang="en-US" altLang="ja-JP" sz="2000" dirty="0">
                <a:latin typeface="Yu Gothic UI" panose="020B0500000000000000" pitchFamily="50" charset="-128"/>
                <a:ea typeface="Yu Gothic UI" panose="020B0500000000000000" pitchFamily="50" charset="-128"/>
              </a:rPr>
              <a:t>】</a:t>
            </a:r>
            <a:endParaRPr lang="ja-JP" altLang="en-US" sz="2000" dirty="0">
              <a:latin typeface="Yu Gothic UI" panose="020B0500000000000000" pitchFamily="50" charset="-128"/>
              <a:ea typeface="Yu Gothic UI" panose="020B0500000000000000" pitchFamily="50" charset="-128"/>
            </a:endParaRPr>
          </a:p>
        </p:txBody>
      </p:sp>
      <p:sp>
        <p:nvSpPr>
          <p:cNvPr id="3" name="四角形: 角を丸くする 2">
            <a:extLst>
              <a:ext uri="{FF2B5EF4-FFF2-40B4-BE49-F238E27FC236}">
                <a16:creationId xmlns:a16="http://schemas.microsoft.com/office/drawing/2014/main" id="{5D420EAD-5DA4-4A4C-4507-83ACC77AE0B3}"/>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◆大阪都心の顔となるまちづくりが進展</a:t>
            </a:r>
          </a:p>
        </p:txBody>
      </p:sp>
      <p:pic>
        <p:nvPicPr>
          <p:cNvPr id="2" name="図 1">
            <a:extLst>
              <a:ext uri="{FF2B5EF4-FFF2-40B4-BE49-F238E27FC236}">
                <a16:creationId xmlns:a16="http://schemas.microsoft.com/office/drawing/2014/main" id="{15F29457-71DB-CDAC-AAAC-FB14C78311F4}"/>
              </a:ext>
            </a:extLst>
          </p:cNvPr>
          <p:cNvPicPr>
            <a:picLocks noChangeAspect="1"/>
          </p:cNvPicPr>
          <p:nvPr/>
        </p:nvPicPr>
        <p:blipFill>
          <a:blip r:embed="rId3"/>
          <a:stretch>
            <a:fillRect/>
          </a:stretch>
        </p:blipFill>
        <p:spPr>
          <a:xfrm>
            <a:off x="64140" y="1934350"/>
            <a:ext cx="5529981" cy="3842077"/>
          </a:xfrm>
          <a:prstGeom prst="rect">
            <a:avLst/>
          </a:prstGeom>
        </p:spPr>
      </p:pic>
      <p:sp>
        <p:nvSpPr>
          <p:cNvPr id="20" name="テキスト ボックス 19">
            <a:extLst>
              <a:ext uri="{FF2B5EF4-FFF2-40B4-BE49-F238E27FC236}">
                <a16:creationId xmlns:a16="http://schemas.microsoft.com/office/drawing/2014/main" id="{6539974D-F15C-FBAB-45F5-271C6B885FA8}"/>
              </a:ext>
            </a:extLst>
          </p:cNvPr>
          <p:cNvSpPr txBox="1"/>
          <p:nvPr/>
        </p:nvSpPr>
        <p:spPr>
          <a:xfrm>
            <a:off x="5762951" y="3746712"/>
            <a:ext cx="2849559" cy="553998"/>
          </a:xfrm>
          <a:prstGeom prst="rect">
            <a:avLst/>
          </a:prstGeom>
          <a:noFill/>
          <a:ln w="25400">
            <a:noFill/>
          </a:ln>
        </p:spPr>
        <p:txBody>
          <a:bodyPr wrap="square" rtlCol="0">
            <a:spAutoFit/>
          </a:bodyPr>
          <a:lstStyle/>
          <a:p>
            <a:r>
              <a:rPr lang="en-US" altLang="ja-JP" sz="1500" dirty="0">
                <a:latin typeface="Yu Gothic UI" panose="020B0500000000000000" pitchFamily="50" charset="-128"/>
                <a:ea typeface="Yu Gothic UI" panose="020B0500000000000000" pitchFamily="50" charset="-128"/>
              </a:rPr>
              <a:t>※</a:t>
            </a:r>
            <a:r>
              <a:rPr lang="ja-JP" altLang="en-US" sz="1500" dirty="0">
                <a:latin typeface="Yu Gothic UI" panose="020B0500000000000000" pitchFamily="50" charset="-128"/>
                <a:ea typeface="Yu Gothic UI" panose="020B0500000000000000" pitchFamily="50" charset="-128"/>
              </a:rPr>
              <a:t>広域避難場所の機能を有する</a:t>
            </a:r>
            <a:br>
              <a:rPr lang="en-US" altLang="ja-JP" sz="1500" dirty="0">
                <a:latin typeface="Yu Gothic UI" panose="020B0500000000000000" pitchFamily="50" charset="-128"/>
                <a:ea typeface="Yu Gothic UI" panose="020B0500000000000000" pitchFamily="50" charset="-128"/>
              </a:rPr>
            </a:br>
            <a:r>
              <a:rPr lang="ja-JP" altLang="en-US" sz="1500" dirty="0">
                <a:latin typeface="Yu Gothic UI" panose="020B0500000000000000" pitchFamily="50" charset="-128"/>
                <a:ea typeface="Yu Gothic UI" panose="020B0500000000000000" pitchFamily="50" charset="-128"/>
              </a:rPr>
              <a:t>　都市公園として整備</a:t>
            </a:r>
            <a:endParaRPr lang="en-US" altLang="ja-JP" sz="1500" dirty="0">
              <a:latin typeface="Yu Gothic UI" panose="020B0500000000000000" pitchFamily="50" charset="-128"/>
              <a:ea typeface="Yu Gothic UI" panose="020B0500000000000000" pitchFamily="50" charset="-128"/>
            </a:endParaRPr>
          </a:p>
        </p:txBody>
      </p:sp>
      <p:sp>
        <p:nvSpPr>
          <p:cNvPr id="16" name="スライド番号プレースホルダー 15">
            <a:extLst>
              <a:ext uri="{FF2B5EF4-FFF2-40B4-BE49-F238E27FC236}">
                <a16:creationId xmlns:a16="http://schemas.microsoft.com/office/drawing/2014/main" id="{F187417B-A92B-BEE5-2517-64B1C8325091}"/>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24</a:t>
            </a:fld>
            <a:endParaRPr lang="ja-JP" altLang="en-US" dirty="0">
              <a:solidFill>
                <a:schemeClr val="tx1"/>
              </a:solidFill>
              <a:latin typeface="+mn-ea"/>
              <a:ea typeface="+mn-ea"/>
            </a:endParaRPr>
          </a:p>
        </p:txBody>
      </p:sp>
    </p:spTree>
    <p:extLst>
      <p:ext uri="{BB962C8B-B14F-4D97-AF65-F5344CB8AC3E}">
        <p14:creationId xmlns:p14="http://schemas.microsoft.com/office/powerpoint/2010/main" val="3472062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6872A89-EA19-0118-D578-E79CAEE8C969}"/>
              </a:ext>
            </a:extLst>
          </p:cNvPr>
          <p:cNvSpPr/>
          <p:nvPr/>
        </p:nvSpPr>
        <p:spPr>
          <a:xfrm>
            <a:off x="5945963" y="3613459"/>
            <a:ext cx="5443095" cy="770551"/>
          </a:xfrm>
          <a:prstGeom prst="rect">
            <a:avLst/>
          </a:prstGeom>
          <a:solidFill>
            <a:srgbClr val="FFFF00"/>
          </a:solidFill>
          <a:ln w="38100">
            <a:solidFill>
              <a:srgbClr val="92D050"/>
            </a:solidFill>
          </a:ln>
        </p:spPr>
        <p:style>
          <a:lnRef idx="3">
            <a:schemeClr val="lt1"/>
          </a:lnRef>
          <a:fillRef idx="1">
            <a:schemeClr val="accent5"/>
          </a:fillRef>
          <a:effectRef idx="1">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000" dirty="0">
                <a:solidFill>
                  <a:schemeClr val="tx1"/>
                </a:solidFill>
                <a:latin typeface="Yu Gothic UI" panose="020B0500000000000000" pitchFamily="50" charset="-128"/>
                <a:ea typeface="Yu Gothic UI" panose="020B0500000000000000" pitchFamily="50" charset="-128"/>
              </a:rPr>
              <a:t>まちにひらかれ、まちとともに成長する</a:t>
            </a:r>
            <a:endParaRPr lang="en-US" altLang="ja-JP" sz="2000" dirty="0">
              <a:solidFill>
                <a:schemeClr val="tx1"/>
              </a:solidFill>
              <a:latin typeface="Yu Gothic UI" panose="020B0500000000000000" pitchFamily="50" charset="-128"/>
              <a:ea typeface="Yu Gothic UI" panose="020B0500000000000000" pitchFamily="50" charset="-128"/>
            </a:endParaRPr>
          </a:p>
          <a:p>
            <a:pPr algn="ctr"/>
            <a:r>
              <a:rPr lang="ja-JP" altLang="en-US" sz="2000" dirty="0">
                <a:solidFill>
                  <a:schemeClr val="tx1"/>
                </a:solidFill>
                <a:latin typeface="Yu Gothic UI" panose="020B0500000000000000" pitchFamily="50" charset="-128"/>
                <a:ea typeface="Yu Gothic UI" panose="020B0500000000000000" pitchFamily="50" charset="-128"/>
              </a:rPr>
              <a:t>「次世代型キャンパスシティ」</a:t>
            </a:r>
          </a:p>
        </p:txBody>
      </p:sp>
      <p:sp>
        <p:nvSpPr>
          <p:cNvPr id="7" name="正方形/長方形 6">
            <a:extLst>
              <a:ext uri="{FF2B5EF4-FFF2-40B4-BE49-F238E27FC236}">
                <a16:creationId xmlns:a16="http://schemas.microsoft.com/office/drawing/2014/main" id="{304A5622-272A-3E55-9964-57935D443B59}"/>
              </a:ext>
            </a:extLst>
          </p:cNvPr>
          <p:cNvSpPr/>
          <p:nvPr/>
        </p:nvSpPr>
        <p:spPr>
          <a:xfrm>
            <a:off x="5945963" y="4669371"/>
            <a:ext cx="5443093" cy="701305"/>
          </a:xfrm>
          <a:prstGeom prst="rect">
            <a:avLst/>
          </a:prstGeom>
          <a:solidFill>
            <a:srgbClr val="FFFF00"/>
          </a:solidFill>
          <a:ln w="38100">
            <a:solidFill>
              <a:srgbClr val="92D050"/>
            </a:solidFill>
          </a:ln>
        </p:spPr>
        <p:style>
          <a:lnRef idx="3">
            <a:schemeClr val="lt1"/>
          </a:lnRef>
          <a:fillRef idx="1">
            <a:schemeClr val="accent5"/>
          </a:fillRef>
          <a:effectRef idx="1">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000" dirty="0">
                <a:solidFill>
                  <a:schemeClr val="tx1"/>
                </a:solidFill>
                <a:latin typeface="Yu Gothic UI" panose="020B0500000000000000" pitchFamily="50" charset="-128"/>
                <a:ea typeface="Yu Gothic UI" panose="020B0500000000000000" pitchFamily="50" charset="-128"/>
              </a:rPr>
              <a:t>健康医療・環境等の既存資源を活かした</a:t>
            </a:r>
            <a:endParaRPr lang="en-US" altLang="ja-JP" sz="2000" dirty="0">
              <a:solidFill>
                <a:schemeClr val="tx1"/>
              </a:solidFill>
              <a:latin typeface="Yu Gothic UI" panose="020B0500000000000000" pitchFamily="50" charset="-128"/>
              <a:ea typeface="Yu Gothic UI" panose="020B0500000000000000" pitchFamily="50" charset="-128"/>
            </a:endParaRPr>
          </a:p>
          <a:p>
            <a:pPr algn="ctr"/>
            <a:r>
              <a:rPr lang="ja-JP" altLang="en-US" sz="2000" dirty="0">
                <a:solidFill>
                  <a:schemeClr val="tx1"/>
                </a:solidFill>
                <a:latin typeface="Yu Gothic UI" panose="020B0500000000000000" pitchFamily="50" charset="-128"/>
                <a:ea typeface="Yu Gothic UI" panose="020B0500000000000000" pitchFamily="50" charset="-128"/>
              </a:rPr>
              <a:t>「スマートシティの実証・実装フィールド」</a:t>
            </a:r>
          </a:p>
        </p:txBody>
      </p:sp>
      <p:sp>
        <p:nvSpPr>
          <p:cNvPr id="8" name="正方形/長方形 7">
            <a:extLst>
              <a:ext uri="{FF2B5EF4-FFF2-40B4-BE49-F238E27FC236}">
                <a16:creationId xmlns:a16="http://schemas.microsoft.com/office/drawing/2014/main" id="{0EB1B085-AD7A-70DD-A3E7-DE651C93C9B1}"/>
              </a:ext>
            </a:extLst>
          </p:cNvPr>
          <p:cNvSpPr/>
          <p:nvPr/>
        </p:nvSpPr>
        <p:spPr>
          <a:xfrm>
            <a:off x="5945967" y="5707011"/>
            <a:ext cx="5443095" cy="712918"/>
          </a:xfrm>
          <a:prstGeom prst="rect">
            <a:avLst/>
          </a:prstGeom>
          <a:solidFill>
            <a:srgbClr val="FFFF00"/>
          </a:solidFill>
          <a:ln w="38100">
            <a:solidFill>
              <a:srgbClr val="92D050"/>
            </a:solidFill>
          </a:ln>
        </p:spPr>
        <p:style>
          <a:lnRef idx="3">
            <a:schemeClr val="lt1"/>
          </a:lnRef>
          <a:fillRef idx="1">
            <a:schemeClr val="accent5"/>
          </a:fillRef>
          <a:effectRef idx="1">
            <a:schemeClr val="accent5"/>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000" dirty="0">
                <a:solidFill>
                  <a:schemeClr val="tx1"/>
                </a:solidFill>
                <a:latin typeface="Yu Gothic UI" panose="020B0500000000000000" pitchFamily="50" charset="-128"/>
                <a:ea typeface="Yu Gothic UI" panose="020B0500000000000000" pitchFamily="50" charset="-128"/>
              </a:rPr>
              <a:t>多様なひと、機能、空間、主体が交流する</a:t>
            </a:r>
            <a:endParaRPr lang="en-US" altLang="ja-JP" sz="2000" dirty="0">
              <a:solidFill>
                <a:schemeClr val="tx1"/>
              </a:solidFill>
              <a:latin typeface="Yu Gothic UI" panose="020B0500000000000000" pitchFamily="50" charset="-128"/>
              <a:ea typeface="Yu Gothic UI" panose="020B0500000000000000" pitchFamily="50" charset="-128"/>
            </a:endParaRPr>
          </a:p>
          <a:p>
            <a:pPr algn="ctr"/>
            <a:r>
              <a:rPr lang="ja-JP" altLang="en-US" sz="2000" dirty="0">
                <a:solidFill>
                  <a:schemeClr val="tx1"/>
                </a:solidFill>
                <a:latin typeface="Yu Gothic UI" panose="020B0500000000000000" pitchFamily="50" charset="-128"/>
                <a:ea typeface="Yu Gothic UI" panose="020B0500000000000000" pitchFamily="50" charset="-128"/>
              </a:rPr>
              <a:t>「クロスオーバーシティ」</a:t>
            </a:r>
          </a:p>
        </p:txBody>
      </p:sp>
      <p:sp>
        <p:nvSpPr>
          <p:cNvPr id="9" name="テキスト ボックス 8">
            <a:extLst>
              <a:ext uri="{FF2B5EF4-FFF2-40B4-BE49-F238E27FC236}">
                <a16:creationId xmlns:a16="http://schemas.microsoft.com/office/drawing/2014/main" id="{E7985B53-D260-2848-7009-9D2472AE5188}"/>
              </a:ext>
            </a:extLst>
          </p:cNvPr>
          <p:cNvSpPr txBox="1"/>
          <p:nvPr/>
        </p:nvSpPr>
        <p:spPr>
          <a:xfrm>
            <a:off x="5123699" y="1619294"/>
            <a:ext cx="6976866" cy="1508105"/>
          </a:xfrm>
          <a:prstGeom prst="rect">
            <a:avLst/>
          </a:prstGeom>
          <a:solidFill>
            <a:schemeClr val="accent5">
              <a:lumMod val="20000"/>
              <a:lumOff val="80000"/>
            </a:schemeClr>
          </a:solidFill>
          <a:ln>
            <a:solidFill>
              <a:schemeClr val="tx1"/>
            </a:solidFill>
            <a:prstDash val="sysDash"/>
          </a:ln>
        </p:spPr>
        <p:txBody>
          <a:bodyPr wrap="square" rtlCol="0">
            <a:spAutoFit/>
          </a:bodyPr>
          <a:lstStyle/>
          <a:p>
            <a:r>
              <a:rPr lang="ja-JP" altLang="en-US" sz="2300" dirty="0">
                <a:latin typeface="Yu Gothic UI" panose="020B0500000000000000" pitchFamily="50" charset="-128"/>
                <a:ea typeface="Yu Gothic UI" panose="020B0500000000000000" pitchFamily="50" charset="-128"/>
              </a:rPr>
              <a:t>「大阪府立大学」と「大阪市立大学」が統合し、</a:t>
            </a:r>
            <a:endParaRPr lang="en-US" altLang="ja-JP" sz="2300" dirty="0">
              <a:latin typeface="Yu Gothic UI" panose="020B0500000000000000" pitchFamily="50" charset="-128"/>
              <a:ea typeface="Yu Gothic UI" panose="020B0500000000000000" pitchFamily="50" charset="-128"/>
            </a:endParaRPr>
          </a:p>
          <a:p>
            <a:r>
              <a:rPr lang="ja-JP" altLang="en-US" sz="2300" b="1" dirty="0">
                <a:solidFill>
                  <a:srgbClr val="FF0000"/>
                </a:solidFill>
                <a:latin typeface="Yu Gothic UI" panose="020B0500000000000000" pitchFamily="50" charset="-128"/>
                <a:ea typeface="Yu Gothic UI" panose="020B0500000000000000" pitchFamily="50" charset="-128"/>
              </a:rPr>
              <a:t>大阪公立大学</a:t>
            </a:r>
            <a:r>
              <a:rPr lang="ja-JP" altLang="en-US" sz="2300" dirty="0">
                <a:latin typeface="Yu Gothic UI" panose="020B0500000000000000" pitchFamily="50" charset="-128"/>
                <a:ea typeface="Yu Gothic UI" panose="020B0500000000000000" pitchFamily="50" charset="-128"/>
              </a:rPr>
              <a:t>が</a:t>
            </a:r>
            <a:r>
              <a:rPr lang="en-US" altLang="ja-JP" sz="2300" dirty="0">
                <a:latin typeface="Yu Gothic UI" panose="020B0500000000000000" pitchFamily="50" charset="-128"/>
                <a:ea typeface="Yu Gothic UI" panose="020B0500000000000000" pitchFamily="50" charset="-128"/>
              </a:rPr>
              <a:t>2022</a:t>
            </a:r>
            <a:r>
              <a:rPr lang="ja-JP" altLang="en-US" sz="2300" dirty="0">
                <a:latin typeface="Yu Gothic UI" panose="020B0500000000000000" pitchFamily="50" charset="-128"/>
                <a:ea typeface="Yu Gothic UI" panose="020B0500000000000000" pitchFamily="50" charset="-128"/>
              </a:rPr>
              <a:t>年に開学。</a:t>
            </a:r>
            <a:endParaRPr lang="en-US" altLang="ja-JP" sz="2300" dirty="0">
              <a:latin typeface="Yu Gothic UI" panose="020B0500000000000000" pitchFamily="50" charset="-128"/>
              <a:ea typeface="Yu Gothic UI" panose="020B0500000000000000" pitchFamily="50" charset="-128"/>
            </a:endParaRPr>
          </a:p>
          <a:p>
            <a:r>
              <a:rPr lang="ja-JP" altLang="en-US" sz="2300" b="1" dirty="0">
                <a:solidFill>
                  <a:srgbClr val="FF0000"/>
                </a:solidFill>
                <a:latin typeface="Yu Gothic UI" panose="020B0500000000000000" pitchFamily="50" charset="-128"/>
                <a:ea typeface="Yu Gothic UI" panose="020B0500000000000000" pitchFamily="50" charset="-128"/>
              </a:rPr>
              <a:t>学生数（約</a:t>
            </a:r>
            <a:r>
              <a:rPr lang="en-US" altLang="ja-JP" sz="2300" b="1" dirty="0">
                <a:solidFill>
                  <a:srgbClr val="FF0000"/>
                </a:solidFill>
                <a:latin typeface="Yu Gothic UI" panose="020B0500000000000000" pitchFamily="50" charset="-128"/>
                <a:ea typeface="Yu Gothic UI" panose="020B0500000000000000" pitchFamily="50" charset="-128"/>
              </a:rPr>
              <a:t>1</a:t>
            </a:r>
            <a:r>
              <a:rPr lang="ja-JP" altLang="en-US" sz="2300" b="1" dirty="0">
                <a:solidFill>
                  <a:srgbClr val="FF0000"/>
                </a:solidFill>
                <a:latin typeface="Yu Gothic UI" panose="020B0500000000000000" pitchFamily="50" charset="-128"/>
                <a:ea typeface="Yu Gothic UI" panose="020B0500000000000000" pitchFamily="50" charset="-128"/>
              </a:rPr>
              <a:t>万</a:t>
            </a:r>
            <a:r>
              <a:rPr lang="en-US" altLang="ja-JP" sz="2300" b="1" dirty="0">
                <a:solidFill>
                  <a:srgbClr val="FF0000"/>
                </a:solidFill>
                <a:latin typeface="Yu Gothic UI" panose="020B0500000000000000" pitchFamily="50" charset="-128"/>
                <a:ea typeface="Yu Gothic UI" panose="020B0500000000000000" pitchFamily="50" charset="-128"/>
              </a:rPr>
              <a:t>6</a:t>
            </a:r>
            <a:r>
              <a:rPr lang="ja-JP" altLang="en-US" sz="2300" b="1" dirty="0">
                <a:solidFill>
                  <a:srgbClr val="FF0000"/>
                </a:solidFill>
                <a:latin typeface="Yu Gothic UI" panose="020B0500000000000000" pitchFamily="50" charset="-128"/>
                <a:ea typeface="Yu Gothic UI" panose="020B0500000000000000" pitchFamily="50" charset="-128"/>
              </a:rPr>
              <a:t>千人）で公立大学としては日本一に。</a:t>
            </a:r>
            <a:endParaRPr lang="en-US" altLang="ja-JP" sz="2300" b="1" dirty="0">
              <a:solidFill>
                <a:srgbClr val="FF0000"/>
              </a:solidFill>
              <a:latin typeface="Yu Gothic UI" panose="020B0500000000000000" pitchFamily="50" charset="-128"/>
              <a:ea typeface="Yu Gothic UI" panose="020B0500000000000000" pitchFamily="50" charset="-128"/>
            </a:endParaRPr>
          </a:p>
          <a:p>
            <a:r>
              <a:rPr lang="ja-JP" altLang="en-US" sz="2300" dirty="0">
                <a:latin typeface="Yu Gothic UI" panose="020B0500000000000000" pitchFamily="50" charset="-128"/>
                <a:ea typeface="Yu Gothic UI" panose="020B0500000000000000" pitchFamily="50" charset="-128"/>
              </a:rPr>
              <a:t>新キャンパスが</a:t>
            </a:r>
            <a:r>
              <a:rPr lang="en-US" altLang="ja-JP" sz="2300" dirty="0">
                <a:latin typeface="Yu Gothic UI" panose="020B0500000000000000" pitchFamily="50" charset="-128"/>
                <a:ea typeface="Yu Gothic UI" panose="020B0500000000000000" pitchFamily="50" charset="-128"/>
              </a:rPr>
              <a:t>2025</a:t>
            </a:r>
            <a:r>
              <a:rPr lang="ja-JP" altLang="en-US" sz="2300" dirty="0">
                <a:latin typeface="Yu Gothic UI" panose="020B0500000000000000" pitchFamily="50" charset="-128"/>
                <a:ea typeface="Yu Gothic UI" panose="020B0500000000000000" pitchFamily="50" charset="-128"/>
              </a:rPr>
              <a:t>年秋に大阪城東部地区に完成予定。</a:t>
            </a:r>
            <a:endParaRPr kumimoji="1" lang="ja-JP" altLang="en-US" sz="2300" dirty="0">
              <a:latin typeface="Yu Gothic UI" panose="020B0500000000000000" pitchFamily="50" charset="-128"/>
              <a:ea typeface="Yu Gothic UI" panose="020B0500000000000000" pitchFamily="50" charset="-128"/>
            </a:endParaRPr>
          </a:p>
        </p:txBody>
      </p:sp>
      <p:sp>
        <p:nvSpPr>
          <p:cNvPr id="10" name="テキスト ボックス 9">
            <a:extLst>
              <a:ext uri="{FF2B5EF4-FFF2-40B4-BE49-F238E27FC236}">
                <a16:creationId xmlns:a16="http://schemas.microsoft.com/office/drawing/2014/main" id="{9A2D3B05-FFA7-6541-4A67-86D8F5300B0B}"/>
              </a:ext>
            </a:extLst>
          </p:cNvPr>
          <p:cNvSpPr txBox="1"/>
          <p:nvPr/>
        </p:nvSpPr>
        <p:spPr>
          <a:xfrm>
            <a:off x="232229" y="1249962"/>
            <a:ext cx="3838838" cy="369332"/>
          </a:xfrm>
          <a:prstGeom prst="rect">
            <a:avLst/>
          </a:prstGeom>
          <a:noFill/>
        </p:spPr>
        <p:txBody>
          <a:bodyPr wrap="square" rtlCol="0">
            <a:spAutoFit/>
          </a:bodyPr>
          <a:lstStyle/>
          <a:p>
            <a:r>
              <a:rPr lang="en-US" altLang="ja-JP" dirty="0">
                <a:latin typeface="Yu Gothic UI" panose="020B0500000000000000" pitchFamily="50" charset="-128"/>
                <a:ea typeface="Yu Gothic UI" panose="020B0500000000000000" pitchFamily="50" charset="-128"/>
              </a:rPr>
              <a:t>【</a:t>
            </a:r>
            <a:r>
              <a:rPr lang="ja-JP" altLang="en-US" dirty="0">
                <a:latin typeface="Yu Gothic UI" panose="020B0500000000000000" pitchFamily="50" charset="-128"/>
                <a:ea typeface="Yu Gothic UI" panose="020B0500000000000000" pitchFamily="50" charset="-128"/>
              </a:rPr>
              <a:t>大阪公立大学</a:t>
            </a:r>
            <a:r>
              <a:rPr lang="en-US" altLang="ja-JP" dirty="0">
                <a:latin typeface="Yu Gothic UI" panose="020B0500000000000000" pitchFamily="50" charset="-128"/>
                <a:ea typeface="Yu Gothic UI" panose="020B0500000000000000" pitchFamily="50" charset="-128"/>
              </a:rPr>
              <a:t>1</a:t>
            </a:r>
            <a:r>
              <a:rPr lang="ja-JP" altLang="en-US" dirty="0">
                <a:latin typeface="Yu Gothic UI" panose="020B0500000000000000" pitchFamily="50" charset="-128"/>
                <a:ea typeface="Yu Gothic UI" panose="020B0500000000000000" pitchFamily="50" charset="-128"/>
              </a:rPr>
              <a:t>期キャンパスイメージ</a:t>
            </a:r>
            <a:r>
              <a:rPr lang="en-US" altLang="ja-JP" dirty="0">
                <a:latin typeface="Yu Gothic UI" panose="020B0500000000000000" pitchFamily="50" charset="-128"/>
                <a:ea typeface="Yu Gothic UI" panose="020B0500000000000000" pitchFamily="50" charset="-128"/>
              </a:rPr>
              <a:t>】</a:t>
            </a:r>
            <a:endParaRPr lang="ja-JP" altLang="en-US" dirty="0">
              <a:latin typeface="Yu Gothic UI" panose="020B0500000000000000" pitchFamily="50" charset="-128"/>
              <a:ea typeface="Yu Gothic UI" panose="020B0500000000000000" pitchFamily="50" charset="-128"/>
            </a:endParaRPr>
          </a:p>
        </p:txBody>
      </p:sp>
      <p:pic>
        <p:nvPicPr>
          <p:cNvPr id="14" name="図 13">
            <a:extLst>
              <a:ext uri="{FF2B5EF4-FFF2-40B4-BE49-F238E27FC236}">
                <a16:creationId xmlns:a16="http://schemas.microsoft.com/office/drawing/2014/main" id="{DFBFB85D-B8AF-FF30-169E-BDBDCE9A362F}"/>
              </a:ext>
            </a:extLst>
          </p:cNvPr>
          <p:cNvPicPr>
            <a:picLocks noChangeAspect="1"/>
          </p:cNvPicPr>
          <p:nvPr/>
        </p:nvPicPr>
        <p:blipFill>
          <a:blip r:embed="rId3"/>
          <a:stretch>
            <a:fillRect/>
          </a:stretch>
        </p:blipFill>
        <p:spPr>
          <a:xfrm>
            <a:off x="232229" y="1636363"/>
            <a:ext cx="4693381" cy="3954192"/>
          </a:xfrm>
          <a:prstGeom prst="rect">
            <a:avLst/>
          </a:prstGeom>
        </p:spPr>
      </p:pic>
      <p:sp>
        <p:nvSpPr>
          <p:cNvPr id="3" name="四角形: 角を丸くする 2">
            <a:extLst>
              <a:ext uri="{FF2B5EF4-FFF2-40B4-BE49-F238E27FC236}">
                <a16:creationId xmlns:a16="http://schemas.microsoft.com/office/drawing/2014/main" id="{687B687A-98A3-90D4-8051-949305BB20C3}"/>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◆日本一の公立大学を核としたまちづくり（大阪城東部地区）</a:t>
            </a:r>
          </a:p>
        </p:txBody>
      </p:sp>
      <p:sp>
        <p:nvSpPr>
          <p:cNvPr id="4" name="スライド番号プレースホルダー 3">
            <a:extLst>
              <a:ext uri="{FF2B5EF4-FFF2-40B4-BE49-F238E27FC236}">
                <a16:creationId xmlns:a16="http://schemas.microsoft.com/office/drawing/2014/main" id="{D707B7B9-D445-843E-3ADC-6C11882AECDC}"/>
              </a:ext>
            </a:extLst>
          </p:cNvPr>
          <p:cNvSpPr>
            <a:spLocks noGrp="1"/>
          </p:cNvSpPr>
          <p:nvPr>
            <p:ph type="sldNum" sz="quarter" idx="12"/>
          </p:nvPr>
        </p:nvSpPr>
        <p:spPr/>
        <p:txBody>
          <a:bodyPr/>
          <a:lstStyle/>
          <a:p>
            <a:fld id="{CB91B6DC-CD65-41D7-A17C-25774E29F8F8}" type="slidenum">
              <a:rPr lang="ja-JP" altLang="en-US" smtClean="0">
                <a:latin typeface="+mn-ea"/>
                <a:ea typeface="+mn-ea"/>
              </a:rPr>
              <a:pPr/>
              <a:t>25</a:t>
            </a:fld>
            <a:endParaRPr lang="ja-JP" altLang="en-US" dirty="0">
              <a:latin typeface="+mn-ea"/>
              <a:ea typeface="+mn-ea"/>
            </a:endParaRPr>
          </a:p>
        </p:txBody>
      </p:sp>
    </p:spTree>
    <p:extLst>
      <p:ext uri="{BB962C8B-B14F-4D97-AF65-F5344CB8AC3E}">
        <p14:creationId xmlns:p14="http://schemas.microsoft.com/office/powerpoint/2010/main" val="100397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628CB15-103F-4913-83A4-F4D43275DC9A}"/>
              </a:ext>
            </a:extLst>
          </p:cNvPr>
          <p:cNvSpPr/>
          <p:nvPr/>
        </p:nvSpPr>
        <p:spPr>
          <a:xfrm>
            <a:off x="0" y="514461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5" name="テキスト ボックス 4"/>
          <p:cNvSpPr txBox="1"/>
          <p:nvPr/>
        </p:nvSpPr>
        <p:spPr>
          <a:xfrm>
            <a:off x="0" y="2218186"/>
            <a:ext cx="12192000" cy="807209"/>
          </a:xfrm>
          <a:prstGeom prst="rect">
            <a:avLst/>
          </a:prstGeom>
          <a:noFill/>
        </p:spPr>
        <p:txBody>
          <a:bodyPr wrap="square" rtlCol="0">
            <a:spAutoFit/>
          </a:bodyPr>
          <a:lstStyle/>
          <a:p>
            <a:pPr marL="1343025" indent="-1343025" algn="ctr">
              <a:lnSpc>
                <a:spcPct val="150000"/>
              </a:lnSpc>
            </a:pPr>
            <a:r>
              <a:rPr kumimoji="1" lang="ja-JP" altLang="en-US" sz="3600" b="1" dirty="0">
                <a:latin typeface="Meiryo UI" panose="020B0604030504040204" pitchFamily="50" charset="-128"/>
                <a:ea typeface="Meiryo UI" panose="020B0604030504040204" pitchFamily="50" charset="-128"/>
              </a:rPr>
              <a:t>４．</a:t>
            </a:r>
            <a:r>
              <a:rPr lang="ja-JP" altLang="en-US" sz="3600" b="1" dirty="0">
                <a:latin typeface="Meiryo UI" panose="020B0604030504040204" pitchFamily="50" charset="-128"/>
                <a:ea typeface="Meiryo UI" panose="020B0604030504040204" pitchFamily="50" charset="-128"/>
              </a:rPr>
              <a:t>首都圏企業アンケート</a:t>
            </a:r>
            <a:r>
              <a:rPr lang="en-US" altLang="ja-JP" sz="3600" b="1" dirty="0">
                <a:latin typeface="Meiryo UI" panose="020B0604030504040204" pitchFamily="50" charset="-128"/>
                <a:ea typeface="Meiryo UI" panose="020B0604030504040204" pitchFamily="50" charset="-128"/>
              </a:rPr>
              <a:t>/</a:t>
            </a:r>
            <a:r>
              <a:rPr lang="ja-JP" altLang="en-US" sz="3600" b="1" dirty="0">
                <a:latin typeface="Meiryo UI" panose="020B0604030504040204" pitchFamily="50" charset="-128"/>
                <a:ea typeface="Meiryo UI" panose="020B0604030504040204" pitchFamily="50" charset="-128"/>
              </a:rPr>
              <a:t>大阪での</a:t>
            </a:r>
            <a:r>
              <a:rPr lang="ja-JP" altLang="en-US" sz="3600" b="1">
                <a:latin typeface="Meiryo UI" panose="020B0604030504040204" pitchFamily="50" charset="-128"/>
                <a:ea typeface="Meiryo UI" panose="020B0604030504040204" pitchFamily="50" charset="-128"/>
              </a:rPr>
              <a:t>バックアップ実例</a:t>
            </a:r>
            <a:endParaRPr lang="en-US" altLang="ja-JP" sz="3600" b="1" dirty="0">
              <a:ln w="25400">
                <a:noFill/>
              </a:ln>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D964296B-2509-4F29-A89B-C886F9EA0651}"/>
              </a:ext>
            </a:extLst>
          </p:cNvPr>
          <p:cNvSpPr/>
          <p:nvPr/>
        </p:nvSpPr>
        <p:spPr>
          <a:xfrm>
            <a:off x="0" y="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pic>
        <p:nvPicPr>
          <p:cNvPr id="2" name="図 1">
            <a:extLst>
              <a:ext uri="{FF2B5EF4-FFF2-40B4-BE49-F238E27FC236}">
                <a16:creationId xmlns:a16="http://schemas.microsoft.com/office/drawing/2014/main" id="{55EF3688-EE12-3E67-9E73-A67C0E7904B9}"/>
              </a:ext>
            </a:extLst>
          </p:cNvPr>
          <p:cNvPicPr>
            <a:picLocks noChangeAspect="1"/>
          </p:cNvPicPr>
          <p:nvPr/>
        </p:nvPicPr>
        <p:blipFill>
          <a:blip r:embed="rId3"/>
          <a:stretch>
            <a:fillRect/>
          </a:stretch>
        </p:blipFill>
        <p:spPr>
          <a:xfrm>
            <a:off x="8509190" y="2925130"/>
            <a:ext cx="3682810" cy="2116558"/>
          </a:xfrm>
          <a:prstGeom prst="rect">
            <a:avLst/>
          </a:prstGeom>
        </p:spPr>
      </p:pic>
      <p:sp>
        <p:nvSpPr>
          <p:cNvPr id="3" name="スライド番号プレースホルダー 2">
            <a:extLst>
              <a:ext uri="{FF2B5EF4-FFF2-40B4-BE49-F238E27FC236}">
                <a16:creationId xmlns:a16="http://schemas.microsoft.com/office/drawing/2014/main" id="{A3584262-D981-9AE9-8CEC-84C23A018D92}"/>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26</a:t>
            </a:fld>
            <a:endParaRPr kumimoji="1" lang="ja-JP" altLang="en-US" sz="1800" b="1" dirty="0">
              <a:solidFill>
                <a:schemeClr val="tx1"/>
              </a:solidFill>
            </a:endParaRPr>
          </a:p>
        </p:txBody>
      </p:sp>
    </p:spTree>
    <p:extLst>
      <p:ext uri="{BB962C8B-B14F-4D97-AF65-F5344CB8AC3E}">
        <p14:creationId xmlns:p14="http://schemas.microsoft.com/office/powerpoint/2010/main" val="258849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88900252-27B2-0E7D-B415-48733360E098}"/>
              </a:ext>
            </a:extLst>
          </p:cNvPr>
          <p:cNvSpPr/>
          <p:nvPr/>
        </p:nvSpPr>
        <p:spPr>
          <a:xfrm>
            <a:off x="214312" y="990609"/>
            <a:ext cx="11723688" cy="1632148"/>
          </a:xfrm>
          <a:prstGeom prst="roundRect">
            <a:avLst>
              <a:gd name="adj" fmla="val 9943"/>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コンテンツ プレースホルダー 9">
            <a:extLst>
              <a:ext uri="{FF2B5EF4-FFF2-40B4-BE49-F238E27FC236}">
                <a16:creationId xmlns:a16="http://schemas.microsoft.com/office/drawing/2014/main" id="{CB414E03-13EC-3C6A-FCC4-732F475F4637}"/>
              </a:ext>
            </a:extLst>
          </p:cNvPr>
          <p:cNvSpPr>
            <a:spLocks noGrp="1"/>
          </p:cNvSpPr>
          <p:nvPr>
            <p:ph idx="1"/>
          </p:nvPr>
        </p:nvSpPr>
        <p:spPr>
          <a:xfrm>
            <a:off x="606349" y="1053346"/>
            <a:ext cx="4222592" cy="1473476"/>
          </a:xfrm>
        </p:spPr>
        <p:txBody>
          <a:bodyPr>
            <a:noAutofit/>
          </a:bodyPr>
          <a:lstStyle/>
          <a:p>
            <a:r>
              <a:rPr kumimoji="1" lang="ja-JP" altLang="en-US" sz="2000" dirty="0">
                <a:latin typeface="Yu Gothic UI" panose="020B0500000000000000" pitchFamily="50" charset="-128"/>
                <a:ea typeface="Yu Gothic UI" panose="020B0500000000000000" pitchFamily="50" charset="-128"/>
              </a:rPr>
              <a:t>対象：東証上場企業</a:t>
            </a:r>
            <a:endParaRPr kumimoji="1" lang="en-US" altLang="ja-JP" sz="2000" dirty="0">
              <a:latin typeface="Yu Gothic UI" panose="020B0500000000000000" pitchFamily="50" charset="-128"/>
              <a:ea typeface="Yu Gothic UI" panose="020B0500000000000000" pitchFamily="50" charset="-128"/>
            </a:endParaRPr>
          </a:p>
          <a:p>
            <a:r>
              <a:rPr kumimoji="1" lang="ja-JP" altLang="en-US" sz="2000" dirty="0">
                <a:latin typeface="Yu Gothic UI" panose="020B0500000000000000" pitchFamily="50" charset="-128"/>
                <a:ea typeface="Yu Gothic UI" panose="020B0500000000000000" pitchFamily="50" charset="-128"/>
              </a:rPr>
              <a:t>回答社数：１４５社</a:t>
            </a:r>
            <a:endParaRPr kumimoji="1" lang="en-US" altLang="ja-JP" sz="2000" dirty="0">
              <a:latin typeface="Yu Gothic UI" panose="020B0500000000000000" pitchFamily="50" charset="-128"/>
              <a:ea typeface="Yu Gothic UI" panose="020B0500000000000000" pitchFamily="50" charset="-128"/>
            </a:endParaRPr>
          </a:p>
          <a:p>
            <a:r>
              <a:rPr kumimoji="1" lang="ja-JP" altLang="en-US" sz="2000" dirty="0">
                <a:latin typeface="Yu Gothic UI" panose="020B0500000000000000" pitchFamily="50" charset="-128"/>
                <a:ea typeface="Yu Gothic UI" panose="020B0500000000000000" pitchFamily="50" charset="-128"/>
              </a:rPr>
              <a:t>調査時期</a:t>
            </a:r>
            <a:r>
              <a:rPr lang="ja-JP" altLang="en-US" sz="2000" dirty="0">
                <a:latin typeface="Yu Gothic UI" panose="020B0500000000000000" pitchFamily="50" charset="-128"/>
                <a:ea typeface="Yu Gothic UI" panose="020B0500000000000000" pitchFamily="50" charset="-128"/>
              </a:rPr>
              <a:t>：令和</a:t>
            </a:r>
            <a:r>
              <a:rPr lang="en-US" altLang="ja-JP" sz="2000" dirty="0">
                <a:latin typeface="Yu Gothic UI" panose="020B0500000000000000" pitchFamily="50" charset="-128"/>
                <a:ea typeface="Yu Gothic UI" panose="020B0500000000000000" pitchFamily="50" charset="-128"/>
              </a:rPr>
              <a:t>5</a:t>
            </a:r>
            <a:r>
              <a:rPr lang="ja-JP" altLang="en-US" sz="2000" dirty="0">
                <a:latin typeface="Yu Gothic UI" panose="020B0500000000000000" pitchFamily="50" charset="-128"/>
                <a:ea typeface="Yu Gothic UI" panose="020B0500000000000000" pitchFamily="50" charset="-128"/>
              </a:rPr>
              <a:t>年</a:t>
            </a:r>
            <a:r>
              <a:rPr lang="en-US" altLang="ja-JP" sz="2000" dirty="0">
                <a:latin typeface="Yu Gothic UI" panose="020B0500000000000000" pitchFamily="50" charset="-128"/>
                <a:ea typeface="Yu Gothic UI" panose="020B0500000000000000" pitchFamily="50" charset="-128"/>
              </a:rPr>
              <a:t>7</a:t>
            </a:r>
            <a:r>
              <a:rPr lang="ja-JP" altLang="en-US" sz="2000" dirty="0">
                <a:latin typeface="Yu Gothic UI" panose="020B0500000000000000" pitchFamily="50" charset="-128"/>
                <a:ea typeface="Yu Gothic UI" panose="020B0500000000000000" pitchFamily="50" charset="-128"/>
              </a:rPr>
              <a:t>月</a:t>
            </a:r>
            <a:endParaRPr kumimoji="1" lang="en-US" altLang="ja-JP" sz="2000" dirty="0">
              <a:latin typeface="Yu Gothic UI" panose="020B0500000000000000" pitchFamily="50" charset="-128"/>
              <a:ea typeface="Yu Gothic UI" panose="020B0500000000000000" pitchFamily="50" charset="-128"/>
            </a:endParaRPr>
          </a:p>
        </p:txBody>
      </p:sp>
      <p:graphicFrame>
        <p:nvGraphicFramePr>
          <p:cNvPr id="13" name="グラフ 12">
            <a:extLst>
              <a:ext uri="{FF2B5EF4-FFF2-40B4-BE49-F238E27FC236}">
                <a16:creationId xmlns:a16="http://schemas.microsoft.com/office/drawing/2014/main" id="{696C7D4F-4DA8-E009-33D9-F92D6937F1AD}"/>
              </a:ext>
            </a:extLst>
          </p:cNvPr>
          <p:cNvGraphicFramePr>
            <a:graphicFrameLocks/>
          </p:cNvGraphicFramePr>
          <p:nvPr>
            <p:extLst>
              <p:ext uri="{D42A27DB-BD31-4B8C-83A1-F6EECF244321}">
                <p14:modId xmlns:p14="http://schemas.microsoft.com/office/powerpoint/2010/main" val="2341479342"/>
              </p:ext>
            </p:extLst>
          </p:nvPr>
        </p:nvGraphicFramePr>
        <p:xfrm>
          <a:off x="19204" y="2906022"/>
          <a:ext cx="6076796" cy="3632890"/>
        </p:xfrm>
        <a:graphic>
          <a:graphicData uri="http://schemas.openxmlformats.org/drawingml/2006/chart">
            <c:chart xmlns:c="http://schemas.openxmlformats.org/drawingml/2006/chart" xmlns:r="http://schemas.openxmlformats.org/officeDocument/2006/relationships" r:id="rId3"/>
          </a:graphicData>
        </a:graphic>
      </p:graphicFrame>
      <p:sp>
        <p:nvSpPr>
          <p:cNvPr id="14" name="コンテンツ プレースホルダー 9">
            <a:extLst>
              <a:ext uri="{FF2B5EF4-FFF2-40B4-BE49-F238E27FC236}">
                <a16:creationId xmlns:a16="http://schemas.microsoft.com/office/drawing/2014/main" id="{45FDEC14-B71E-CB71-7215-57C2845AAB62}"/>
              </a:ext>
            </a:extLst>
          </p:cNvPr>
          <p:cNvSpPr txBox="1">
            <a:spLocks/>
          </p:cNvSpPr>
          <p:nvPr/>
        </p:nvSpPr>
        <p:spPr>
          <a:xfrm>
            <a:off x="5371573" y="3299723"/>
            <a:ext cx="6566427" cy="323918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kumimoji="1" sz="2800" kern="1200" spc="11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kumimoji="1" sz="2400" kern="1200" spc="11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kumimoji="1" sz="2000" kern="1200" spc="11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kumimoji="1" sz="1800" kern="1200" spc="11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kumimoji="1" sz="1800" kern="1200" spc="11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b="1" dirty="0">
                <a:latin typeface="Yu Gothic UI" panose="020B0500000000000000" pitchFamily="50" charset="-128"/>
                <a:ea typeface="Yu Gothic UI" panose="020B0500000000000000" pitchFamily="50" charset="-128"/>
              </a:rPr>
              <a:t>主なアンケート内容</a:t>
            </a:r>
            <a:endParaRPr lang="en-US" altLang="ja-JP" sz="2200" b="1" dirty="0">
              <a:latin typeface="Yu Gothic UI" panose="020B0500000000000000" pitchFamily="50" charset="-128"/>
              <a:ea typeface="Yu Gothic UI" panose="020B0500000000000000" pitchFamily="50" charset="-128"/>
            </a:endParaRPr>
          </a:p>
          <a:p>
            <a:r>
              <a:rPr lang="ja-JP" altLang="en-US" sz="2200" dirty="0">
                <a:latin typeface="Yu Gothic UI" panose="020B0500000000000000" pitchFamily="50" charset="-128"/>
                <a:ea typeface="Yu Gothic UI" panose="020B0500000000000000" pitchFamily="50" charset="-128"/>
              </a:rPr>
              <a:t>事業継続計画（</a:t>
            </a:r>
            <a:r>
              <a:rPr lang="en-US" altLang="ja-JP" sz="2200" dirty="0">
                <a:latin typeface="Yu Gothic UI" panose="020B0500000000000000" pitchFamily="50" charset="-128"/>
                <a:ea typeface="Yu Gothic UI" panose="020B0500000000000000" pitchFamily="50" charset="-128"/>
              </a:rPr>
              <a:t>BCP</a:t>
            </a:r>
            <a:r>
              <a:rPr lang="ja-JP" altLang="en-US" sz="2200" dirty="0">
                <a:latin typeface="Yu Gothic UI" panose="020B0500000000000000" pitchFamily="50" charset="-128"/>
                <a:ea typeface="Yu Gothic UI" panose="020B0500000000000000" pitchFamily="50" charset="-128"/>
              </a:rPr>
              <a:t>）は策定していますか</a:t>
            </a:r>
            <a:endParaRPr lang="en-US" altLang="ja-JP" sz="2200" dirty="0">
              <a:latin typeface="Yu Gothic UI" panose="020B0500000000000000" pitchFamily="50" charset="-128"/>
              <a:ea typeface="Yu Gothic UI" panose="020B0500000000000000" pitchFamily="50" charset="-128"/>
            </a:endParaRPr>
          </a:p>
          <a:p>
            <a:r>
              <a:rPr lang="ja-JP" altLang="en-US" sz="2200" dirty="0">
                <a:latin typeface="Yu Gothic UI" panose="020B0500000000000000" pitchFamily="50" charset="-128"/>
                <a:ea typeface="Yu Gothic UI" panose="020B0500000000000000" pitchFamily="50" charset="-128"/>
              </a:rPr>
              <a:t>どのような災害を対象として作成していますか</a:t>
            </a:r>
            <a:endParaRPr lang="en-US" altLang="ja-JP" sz="2200" dirty="0">
              <a:latin typeface="Yu Gothic UI" panose="020B0500000000000000" pitchFamily="50" charset="-128"/>
              <a:ea typeface="Yu Gothic UI" panose="020B0500000000000000" pitchFamily="50" charset="-128"/>
            </a:endParaRPr>
          </a:p>
          <a:p>
            <a:r>
              <a:rPr lang="ja-JP" altLang="en-US" sz="2200" dirty="0">
                <a:latin typeface="Yu Gothic UI" panose="020B0500000000000000" pitchFamily="50" charset="-128"/>
                <a:ea typeface="Yu Gothic UI" panose="020B0500000000000000" pitchFamily="50" charset="-128"/>
              </a:rPr>
              <a:t>バックアップ体制構築・拡充の検討エリア</a:t>
            </a:r>
            <a:endParaRPr lang="en-US" altLang="ja-JP" sz="2200" dirty="0">
              <a:latin typeface="Yu Gothic UI" panose="020B0500000000000000" pitchFamily="50" charset="-128"/>
              <a:ea typeface="Yu Gothic UI" panose="020B0500000000000000" pitchFamily="50" charset="-128"/>
            </a:endParaRPr>
          </a:p>
          <a:p>
            <a:r>
              <a:rPr lang="ja-JP" altLang="en-US" sz="2200" dirty="0">
                <a:latin typeface="Yu Gothic UI" panose="020B0500000000000000" pitchFamily="50" charset="-128"/>
                <a:ea typeface="Yu Gothic UI" panose="020B0500000000000000" pitchFamily="50" charset="-128"/>
              </a:rPr>
              <a:t>バックアップ体制に移行する際、懸念される課題</a:t>
            </a:r>
            <a:endParaRPr lang="en-US" altLang="ja-JP" sz="2200" dirty="0">
              <a:latin typeface="Yu Gothic UI" panose="020B0500000000000000" pitchFamily="50" charset="-128"/>
              <a:ea typeface="Yu Gothic UI" panose="020B0500000000000000" pitchFamily="50" charset="-128"/>
            </a:endParaRPr>
          </a:p>
          <a:p>
            <a:endParaRPr lang="en-US" altLang="ja-JP" sz="2200" dirty="0">
              <a:latin typeface="Yu Gothic UI" panose="020B0500000000000000" pitchFamily="50" charset="-128"/>
              <a:ea typeface="Yu Gothic UI" panose="020B0500000000000000" pitchFamily="50" charset="-128"/>
            </a:endParaRPr>
          </a:p>
        </p:txBody>
      </p:sp>
      <p:sp>
        <p:nvSpPr>
          <p:cNvPr id="15" name="コンテンツ プレースホルダー 9">
            <a:extLst>
              <a:ext uri="{FF2B5EF4-FFF2-40B4-BE49-F238E27FC236}">
                <a16:creationId xmlns:a16="http://schemas.microsoft.com/office/drawing/2014/main" id="{7FFAD045-CDCA-5C75-D8F3-1B42C6388518}"/>
              </a:ext>
            </a:extLst>
          </p:cNvPr>
          <p:cNvSpPr txBox="1">
            <a:spLocks/>
          </p:cNvSpPr>
          <p:nvPr/>
        </p:nvSpPr>
        <p:spPr>
          <a:xfrm>
            <a:off x="4828941" y="1053346"/>
            <a:ext cx="6788305" cy="163214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kumimoji="1" sz="2800" kern="1200" spc="11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kumimoji="1" sz="2400" kern="1200" spc="11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kumimoji="1" sz="2000" kern="1200" spc="11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kumimoji="1" sz="1800" kern="1200" spc="11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kumimoji="1" sz="1800" kern="1200" spc="11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Yu Gothic UI" panose="020B0500000000000000" pitchFamily="50" charset="-128"/>
                <a:ea typeface="Yu Gothic UI" panose="020B0500000000000000" pitchFamily="50" charset="-128"/>
              </a:rPr>
              <a:t>回答企業業種</a:t>
            </a:r>
            <a:br>
              <a:rPr lang="en-US" altLang="ja-JP" sz="2000" dirty="0">
                <a:latin typeface="Yu Gothic UI" panose="020B0500000000000000" pitchFamily="50" charset="-128"/>
                <a:ea typeface="Yu Gothic UI" panose="020B0500000000000000" pitchFamily="50" charset="-128"/>
              </a:rPr>
            </a:br>
            <a:r>
              <a:rPr lang="ja-JP" altLang="en-US" sz="2000" dirty="0">
                <a:latin typeface="Yu Gothic UI" panose="020B0500000000000000" pitchFamily="50" charset="-128"/>
                <a:ea typeface="Yu Gothic UI" panose="020B0500000000000000" pitchFamily="50" charset="-128"/>
              </a:rPr>
              <a:t>水産、農林業、鉱業、建設業、製造業、電気ガス業、運輸業、情報通信業、卸売業、小売業、金融・保険業、不動産業、サービス業</a:t>
            </a:r>
            <a:endParaRPr lang="en-US" altLang="ja-JP" sz="2000" dirty="0">
              <a:latin typeface="Yu Gothic UI" panose="020B0500000000000000" pitchFamily="50" charset="-128"/>
              <a:ea typeface="Yu Gothic UI" panose="020B0500000000000000" pitchFamily="50" charset="-128"/>
            </a:endParaRPr>
          </a:p>
        </p:txBody>
      </p:sp>
      <p:sp>
        <p:nvSpPr>
          <p:cNvPr id="16" name="コンテンツ プレースホルダー 9">
            <a:extLst>
              <a:ext uri="{FF2B5EF4-FFF2-40B4-BE49-F238E27FC236}">
                <a16:creationId xmlns:a16="http://schemas.microsoft.com/office/drawing/2014/main" id="{0D62EC15-1ED4-CE38-9D66-2F794884D3F1}"/>
              </a:ext>
            </a:extLst>
          </p:cNvPr>
          <p:cNvSpPr txBox="1">
            <a:spLocks/>
          </p:cNvSpPr>
          <p:nvPr/>
        </p:nvSpPr>
        <p:spPr>
          <a:xfrm>
            <a:off x="527423" y="6356350"/>
            <a:ext cx="4533371" cy="46582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kumimoji="1" sz="2800" kern="1200" spc="11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kumimoji="1" sz="2400" kern="1200" spc="11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kumimoji="1" sz="2000" kern="1200" spc="11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kumimoji="1" sz="1800" kern="1200" spc="11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kumimoji="1" sz="1800" kern="1200" spc="11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Yu Gothic UI" panose="020B0500000000000000" pitchFamily="50" charset="-128"/>
                <a:ea typeface="Yu Gothic UI" panose="020B0500000000000000" pitchFamily="50" charset="-128"/>
              </a:rPr>
              <a:t>アンケート回答企業の従業員数割合</a:t>
            </a:r>
            <a:endParaRPr lang="en-US" altLang="ja-JP" sz="2200" dirty="0">
              <a:latin typeface="Yu Gothic UI" panose="020B0500000000000000" pitchFamily="50" charset="-128"/>
              <a:ea typeface="Yu Gothic UI" panose="020B0500000000000000" pitchFamily="50" charset="-128"/>
            </a:endParaRPr>
          </a:p>
        </p:txBody>
      </p:sp>
      <p:sp>
        <p:nvSpPr>
          <p:cNvPr id="3" name="四角形: 角を丸くする 2">
            <a:extLst>
              <a:ext uri="{FF2B5EF4-FFF2-40B4-BE49-F238E27FC236}">
                <a16:creationId xmlns:a16="http://schemas.microsoft.com/office/drawing/2014/main" id="{BA6D831F-A1D7-D2B8-8EFC-7FDA183533EC}"/>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◆首都圏企業アンケート調査（概要）</a:t>
            </a:r>
          </a:p>
        </p:txBody>
      </p:sp>
      <p:sp>
        <p:nvSpPr>
          <p:cNvPr id="4" name="スライド番号プレースホルダー 3">
            <a:extLst>
              <a:ext uri="{FF2B5EF4-FFF2-40B4-BE49-F238E27FC236}">
                <a16:creationId xmlns:a16="http://schemas.microsoft.com/office/drawing/2014/main" id="{95061B12-841C-EADA-1D0B-B7BEC5E2D167}"/>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27</a:t>
            </a:fld>
            <a:endParaRPr lang="ja-JP" altLang="en-US" dirty="0">
              <a:solidFill>
                <a:schemeClr val="tx1"/>
              </a:solidFill>
              <a:latin typeface="+mn-ea"/>
              <a:ea typeface="+mn-ea"/>
            </a:endParaRPr>
          </a:p>
        </p:txBody>
      </p:sp>
    </p:spTree>
    <p:extLst>
      <p:ext uri="{BB962C8B-B14F-4D97-AF65-F5344CB8AC3E}">
        <p14:creationId xmlns:p14="http://schemas.microsoft.com/office/powerpoint/2010/main" val="2833962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CA61D7ED-5DDC-A4BF-1476-1C252026D48D}"/>
              </a:ext>
            </a:extLst>
          </p:cNvPr>
          <p:cNvGraphicFramePr>
            <a:graphicFrameLocks/>
          </p:cNvGraphicFramePr>
          <p:nvPr>
            <p:extLst>
              <p:ext uri="{D42A27DB-BD31-4B8C-83A1-F6EECF244321}">
                <p14:modId xmlns:p14="http://schemas.microsoft.com/office/powerpoint/2010/main" val="1119253686"/>
              </p:ext>
            </p:extLst>
          </p:nvPr>
        </p:nvGraphicFramePr>
        <p:xfrm>
          <a:off x="5310755" y="2221726"/>
          <a:ext cx="6180667" cy="40116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DDB93EE5-FB72-CAAB-DA0A-FC7D209031F4}"/>
              </a:ext>
            </a:extLst>
          </p:cNvPr>
          <p:cNvGraphicFramePr>
            <a:graphicFrameLocks/>
          </p:cNvGraphicFramePr>
          <p:nvPr>
            <p:extLst>
              <p:ext uri="{D42A27DB-BD31-4B8C-83A1-F6EECF244321}">
                <p14:modId xmlns:p14="http://schemas.microsoft.com/office/powerpoint/2010/main" val="563824080"/>
              </p:ext>
            </p:extLst>
          </p:nvPr>
        </p:nvGraphicFramePr>
        <p:xfrm>
          <a:off x="0" y="2223036"/>
          <a:ext cx="5271900" cy="3953925"/>
        </p:xfrm>
        <a:graphic>
          <a:graphicData uri="http://schemas.openxmlformats.org/drawingml/2006/chart">
            <c:chart xmlns:c="http://schemas.openxmlformats.org/drawingml/2006/chart" xmlns:r="http://schemas.openxmlformats.org/officeDocument/2006/relationships" r:id="rId4"/>
          </a:graphicData>
        </a:graphic>
      </p:graphicFrame>
      <p:sp>
        <p:nvSpPr>
          <p:cNvPr id="7" name="四角形: 角を丸くする 6">
            <a:extLst>
              <a:ext uri="{FF2B5EF4-FFF2-40B4-BE49-F238E27FC236}">
                <a16:creationId xmlns:a16="http://schemas.microsoft.com/office/drawing/2014/main" id="{88900252-27B2-0E7D-B415-48733360E098}"/>
              </a:ext>
            </a:extLst>
          </p:cNvPr>
          <p:cNvSpPr/>
          <p:nvPr/>
        </p:nvSpPr>
        <p:spPr>
          <a:xfrm>
            <a:off x="200024" y="971306"/>
            <a:ext cx="11699876" cy="106679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2ABAA483-3512-A33C-122A-B4F647D57F44}"/>
              </a:ext>
            </a:extLst>
          </p:cNvPr>
          <p:cNvSpPr txBox="1"/>
          <p:nvPr/>
        </p:nvSpPr>
        <p:spPr>
          <a:xfrm>
            <a:off x="564777" y="975072"/>
            <a:ext cx="10134600" cy="1044901"/>
          </a:xfrm>
          <a:prstGeom prst="rect">
            <a:avLst/>
          </a:prstGeom>
          <a:noFill/>
        </p:spPr>
        <p:txBody>
          <a:bodyPr wrap="square" rtlCol="0">
            <a:spAutoFit/>
          </a:bodyPr>
          <a:lstStyle/>
          <a:p>
            <a:pPr>
              <a:lnSpc>
                <a:spcPct val="150000"/>
              </a:lnSpc>
            </a:pPr>
            <a:r>
              <a:rPr kumimoji="1" lang="ja-JP" altLang="en-US" sz="2200" dirty="0">
                <a:latin typeface="Yu Gothic UI" panose="020B0500000000000000" pitchFamily="50" charset="-128"/>
                <a:ea typeface="Yu Gothic UI" panose="020B0500000000000000" pitchFamily="50" charset="-128"/>
              </a:rPr>
              <a:t>ＢＣＰを作成済み、または作成中と回答した</a:t>
            </a:r>
            <a:r>
              <a:rPr kumimoji="1" lang="ja-JP" altLang="en-US" sz="2200" b="1" dirty="0">
                <a:solidFill>
                  <a:srgbClr val="FF0000"/>
                </a:solidFill>
                <a:latin typeface="Yu Gothic UI" panose="020B0500000000000000" pitchFamily="50" charset="-128"/>
                <a:ea typeface="Yu Gothic UI" panose="020B0500000000000000" pitchFamily="50" charset="-128"/>
              </a:rPr>
              <a:t>企業が</a:t>
            </a:r>
            <a:r>
              <a:rPr lang="en-US" altLang="ja-JP" sz="2200" b="1" dirty="0">
                <a:solidFill>
                  <a:srgbClr val="FF0000"/>
                </a:solidFill>
                <a:latin typeface="Yu Gothic UI" panose="020B0500000000000000" pitchFamily="50" charset="-128"/>
                <a:ea typeface="Yu Gothic UI" panose="020B0500000000000000" pitchFamily="50" charset="-128"/>
              </a:rPr>
              <a:t>8</a:t>
            </a:r>
            <a:r>
              <a:rPr kumimoji="1" lang="en-US" altLang="ja-JP" sz="2200" b="1" dirty="0">
                <a:solidFill>
                  <a:srgbClr val="FF0000"/>
                </a:solidFill>
                <a:latin typeface="Yu Gothic UI" panose="020B0500000000000000" pitchFamily="50" charset="-128"/>
                <a:ea typeface="Yu Gothic UI" panose="020B0500000000000000" pitchFamily="50" charset="-128"/>
              </a:rPr>
              <a:t>0</a:t>
            </a:r>
            <a:r>
              <a:rPr kumimoji="1" lang="ja-JP" altLang="en-US" sz="2200" b="1" dirty="0">
                <a:solidFill>
                  <a:srgbClr val="FF0000"/>
                </a:solidFill>
                <a:latin typeface="Yu Gothic UI" panose="020B0500000000000000" pitchFamily="50" charset="-128"/>
                <a:ea typeface="Yu Gothic UI" panose="020B0500000000000000" pitchFamily="50" charset="-128"/>
              </a:rPr>
              <a:t>％</a:t>
            </a:r>
            <a:r>
              <a:rPr kumimoji="1" lang="ja-JP" altLang="en-US" sz="2200" dirty="0">
                <a:latin typeface="Yu Gothic UI" panose="020B0500000000000000" pitchFamily="50" charset="-128"/>
                <a:ea typeface="Yu Gothic UI" panose="020B0500000000000000" pitchFamily="50" charset="-128"/>
              </a:rPr>
              <a:t>以上</a:t>
            </a:r>
          </a:p>
          <a:p>
            <a:pPr>
              <a:lnSpc>
                <a:spcPct val="150000"/>
              </a:lnSpc>
            </a:pPr>
            <a:r>
              <a:rPr kumimoji="1" lang="ja-JP" altLang="en-US" sz="2200" dirty="0">
                <a:latin typeface="Yu Gothic UI" panose="020B0500000000000000" pitchFamily="50" charset="-128"/>
                <a:ea typeface="Yu Gothic UI" panose="020B0500000000000000" pitchFamily="50" charset="-128"/>
              </a:rPr>
              <a:t>企業の多くは</a:t>
            </a:r>
            <a:r>
              <a:rPr kumimoji="1" lang="ja-JP" altLang="en-US" sz="2200" b="1" dirty="0">
                <a:solidFill>
                  <a:srgbClr val="FF0000"/>
                </a:solidFill>
                <a:latin typeface="Yu Gothic UI" panose="020B0500000000000000" pitchFamily="50" charset="-128"/>
                <a:ea typeface="Yu Gothic UI" panose="020B0500000000000000" pitchFamily="50" charset="-128"/>
              </a:rPr>
              <a:t>首都直下地震・風水害・大規模感染症・富士山噴火</a:t>
            </a:r>
            <a:r>
              <a:rPr kumimoji="1" lang="ja-JP" altLang="en-US" sz="2200" dirty="0">
                <a:latin typeface="Yu Gothic UI" panose="020B0500000000000000" pitchFamily="50" charset="-128"/>
                <a:ea typeface="Yu Gothic UI" panose="020B0500000000000000" pitchFamily="50" charset="-128"/>
              </a:rPr>
              <a:t>を対象としている</a:t>
            </a:r>
          </a:p>
        </p:txBody>
      </p:sp>
      <p:sp>
        <p:nvSpPr>
          <p:cNvPr id="5" name="テキスト ボックス 4">
            <a:extLst>
              <a:ext uri="{FF2B5EF4-FFF2-40B4-BE49-F238E27FC236}">
                <a16:creationId xmlns:a16="http://schemas.microsoft.com/office/drawing/2014/main" id="{1A418152-D517-8707-661E-586F88C2D828}"/>
              </a:ext>
            </a:extLst>
          </p:cNvPr>
          <p:cNvSpPr txBox="1"/>
          <p:nvPr/>
        </p:nvSpPr>
        <p:spPr>
          <a:xfrm>
            <a:off x="848958" y="5982377"/>
            <a:ext cx="3808269" cy="400110"/>
          </a:xfrm>
          <a:prstGeom prst="rect">
            <a:avLst/>
          </a:prstGeom>
          <a:noFill/>
          <a:ln w="31750">
            <a:noFill/>
            <a:prstDash val="sysDash"/>
          </a:ln>
        </p:spPr>
        <p:txBody>
          <a:bodyPr wrap="square" rtlCol="0">
            <a:spAutoFit/>
          </a:bodyPr>
          <a:lstStyle/>
          <a:p>
            <a:pPr algn="ctr"/>
            <a:r>
              <a:rPr kumimoji="1" lang="en-US" altLang="ja-JP" sz="2000" dirty="0">
                <a:latin typeface="Yu Gothic UI" panose="020B0500000000000000" pitchFamily="50" charset="-128"/>
                <a:ea typeface="Yu Gothic UI" panose="020B0500000000000000" pitchFamily="50" charset="-128"/>
              </a:rPr>
              <a:t>BCP</a:t>
            </a:r>
            <a:r>
              <a:rPr kumimoji="1" lang="ja-JP" altLang="en-US" sz="2000" dirty="0">
                <a:latin typeface="Yu Gothic UI" panose="020B0500000000000000" pitchFamily="50" charset="-128"/>
                <a:ea typeface="Yu Gothic UI" panose="020B0500000000000000" pitchFamily="50" charset="-128"/>
              </a:rPr>
              <a:t>の策定状況</a:t>
            </a:r>
          </a:p>
        </p:txBody>
      </p:sp>
      <p:sp>
        <p:nvSpPr>
          <p:cNvPr id="12" name="テキスト ボックス 11">
            <a:extLst>
              <a:ext uri="{FF2B5EF4-FFF2-40B4-BE49-F238E27FC236}">
                <a16:creationId xmlns:a16="http://schemas.microsoft.com/office/drawing/2014/main" id="{B0EC4D89-8717-5350-8655-84A915FA2885}"/>
              </a:ext>
            </a:extLst>
          </p:cNvPr>
          <p:cNvSpPr txBox="1"/>
          <p:nvPr/>
        </p:nvSpPr>
        <p:spPr>
          <a:xfrm>
            <a:off x="6681765" y="6172729"/>
            <a:ext cx="3808269" cy="400110"/>
          </a:xfrm>
          <a:prstGeom prst="rect">
            <a:avLst/>
          </a:prstGeom>
          <a:noFill/>
          <a:ln w="31750">
            <a:noFill/>
            <a:prstDash val="sysDash"/>
          </a:ln>
        </p:spPr>
        <p:txBody>
          <a:bodyPr wrap="square" rtlCol="0">
            <a:spAutoFit/>
          </a:bodyPr>
          <a:lstStyle/>
          <a:p>
            <a:pPr algn="ctr"/>
            <a:r>
              <a:rPr kumimoji="1" lang="ja-JP" altLang="en-US" sz="2000" dirty="0">
                <a:latin typeface="Yu Gothic UI" panose="020B0500000000000000" pitchFamily="50" charset="-128"/>
                <a:ea typeface="Yu Gothic UI" panose="020B0500000000000000" pitchFamily="50" charset="-128"/>
              </a:rPr>
              <a:t>対象としている個別事象</a:t>
            </a:r>
          </a:p>
        </p:txBody>
      </p:sp>
      <p:sp>
        <p:nvSpPr>
          <p:cNvPr id="13" name="テキスト ボックス 12">
            <a:extLst>
              <a:ext uri="{FF2B5EF4-FFF2-40B4-BE49-F238E27FC236}">
                <a16:creationId xmlns:a16="http://schemas.microsoft.com/office/drawing/2014/main" id="{63AA32CA-33DD-17CD-E5E8-D31AF5472318}"/>
              </a:ext>
            </a:extLst>
          </p:cNvPr>
          <p:cNvSpPr txBox="1"/>
          <p:nvPr/>
        </p:nvSpPr>
        <p:spPr>
          <a:xfrm>
            <a:off x="8091631" y="6531926"/>
            <a:ext cx="3808269" cy="276999"/>
          </a:xfrm>
          <a:prstGeom prst="rect">
            <a:avLst/>
          </a:prstGeom>
          <a:noFill/>
          <a:ln w="31750">
            <a:noFill/>
            <a:prstDash val="sysDash"/>
          </a:ln>
        </p:spPr>
        <p:txBody>
          <a:bodyPr wrap="square" rtlCol="0">
            <a:spAutoFit/>
          </a:bodyPr>
          <a:lstStyle/>
          <a:p>
            <a:pPr algn="ct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複数回答あり</a:t>
            </a:r>
          </a:p>
        </p:txBody>
      </p:sp>
      <p:sp>
        <p:nvSpPr>
          <p:cNvPr id="3" name="四角形: 角を丸くする 2">
            <a:extLst>
              <a:ext uri="{FF2B5EF4-FFF2-40B4-BE49-F238E27FC236}">
                <a16:creationId xmlns:a16="http://schemas.microsoft.com/office/drawing/2014/main" id="{03086DD8-CD20-BDC0-966F-A27ECEDA09F3}"/>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◆首都圏企業アンケート調査（概要）</a:t>
            </a:r>
          </a:p>
        </p:txBody>
      </p:sp>
      <p:sp>
        <p:nvSpPr>
          <p:cNvPr id="4" name="スライド番号プレースホルダー 3">
            <a:extLst>
              <a:ext uri="{FF2B5EF4-FFF2-40B4-BE49-F238E27FC236}">
                <a16:creationId xmlns:a16="http://schemas.microsoft.com/office/drawing/2014/main" id="{DF928679-DC21-4847-098B-E09150463CEC}"/>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28</a:t>
            </a:fld>
            <a:endParaRPr lang="ja-JP" altLang="en-US" dirty="0">
              <a:solidFill>
                <a:schemeClr val="tx1"/>
              </a:solidFill>
              <a:latin typeface="+mn-ea"/>
              <a:ea typeface="+mn-ea"/>
            </a:endParaRPr>
          </a:p>
        </p:txBody>
      </p:sp>
    </p:spTree>
    <p:extLst>
      <p:ext uri="{BB962C8B-B14F-4D97-AF65-F5344CB8AC3E}">
        <p14:creationId xmlns:p14="http://schemas.microsoft.com/office/powerpoint/2010/main" val="3711591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02673" y="287808"/>
            <a:ext cx="10986654" cy="6068542"/>
          </a:xfrm>
          <a:prstGeom prst="roundRect">
            <a:avLst>
              <a:gd name="adj" fmla="val 4050"/>
            </a:avLst>
          </a:prstGeom>
          <a:solidFill>
            <a:schemeClr val="accent6">
              <a:lumMod val="20000"/>
              <a:lumOff val="80000"/>
            </a:schemeClr>
          </a:solidFill>
          <a:ln w="38100">
            <a:solidFill>
              <a:schemeClr val="accent6"/>
            </a:solidFill>
          </a:ln>
        </p:spPr>
        <p:style>
          <a:lnRef idx="2">
            <a:schemeClr val="accent6"/>
          </a:lnRef>
          <a:fillRef idx="1">
            <a:schemeClr val="lt1"/>
          </a:fillRef>
          <a:effectRef idx="0">
            <a:schemeClr val="accent6"/>
          </a:effectRef>
          <a:fontRef idx="minor">
            <a:schemeClr val="dk1"/>
          </a:fontRef>
        </p:style>
        <p:txBody>
          <a:bodyPr rtlCol="0" anchor="t"/>
          <a:lstStyle/>
          <a:p>
            <a:pPr algn="ctr">
              <a:lnSpc>
                <a:spcPts val="3200"/>
              </a:lnSpc>
            </a:pPr>
            <a:endParaRPr kumimoji="1" lang="en-US" altLang="ja-JP" sz="2800" u="sng" dirty="0">
              <a:latin typeface="Meiryo UI" panose="020B0604030504040204" pitchFamily="50" charset="-128"/>
              <a:ea typeface="Meiryo UI" panose="020B0604030504040204" pitchFamily="50" charset="-128"/>
            </a:endParaRPr>
          </a:p>
          <a:p>
            <a:pPr algn="ctr">
              <a:lnSpc>
                <a:spcPts val="3200"/>
              </a:lnSpc>
            </a:pPr>
            <a:r>
              <a:rPr kumimoji="1" lang="ja-JP" altLang="en-US" sz="2800" u="sng" dirty="0">
                <a:latin typeface="Meiryo UI" panose="020B0604030504040204" pitchFamily="50" charset="-128"/>
                <a:ea typeface="Meiryo UI" panose="020B0604030504040204" pitchFamily="50" charset="-128"/>
              </a:rPr>
              <a:t>も　　く　　じ</a:t>
            </a:r>
            <a:r>
              <a:rPr kumimoji="1" lang="ja-JP" altLang="en-US" sz="2400" dirty="0">
                <a:latin typeface="Meiryo UI" panose="020B0604030504040204" pitchFamily="50" charset="-128"/>
                <a:ea typeface="Meiryo UI" panose="020B0604030504040204" pitchFamily="50" charset="-128"/>
              </a:rPr>
              <a:t>　</a:t>
            </a:r>
            <a:endParaRPr kumimoji="1" lang="en-US" altLang="ja-JP" sz="2400" dirty="0">
              <a:latin typeface="Meiryo UI" panose="020B0604030504040204" pitchFamily="50" charset="-128"/>
              <a:ea typeface="Meiryo UI" panose="020B0604030504040204" pitchFamily="50" charset="-128"/>
            </a:endParaRPr>
          </a:p>
          <a:p>
            <a:pPr lvl="3"/>
            <a:r>
              <a:rPr lang="ja-JP" altLang="en-US" sz="2400" dirty="0">
                <a:latin typeface="Meiryo UI" panose="020B0604030504040204" pitchFamily="50" charset="-128"/>
                <a:ea typeface="Meiryo UI" panose="020B0604030504040204" pitchFamily="50" charset="-128"/>
              </a:rPr>
              <a:t>　</a:t>
            </a:r>
            <a:endParaRPr lang="en-US" altLang="ja-JP" sz="2400" dirty="0">
              <a:latin typeface="Meiryo UI" panose="020B0604030504040204" pitchFamily="50" charset="-128"/>
              <a:ea typeface="Meiryo UI" panose="020B0604030504040204" pitchFamily="50" charset="-128"/>
            </a:endParaRPr>
          </a:p>
          <a:p>
            <a:pPr lvl="3"/>
            <a:endParaRPr lang="en-US" altLang="ja-JP" sz="2400" dirty="0">
              <a:latin typeface="Meiryo UI" panose="020B0604030504040204" pitchFamily="50" charset="-128"/>
              <a:ea typeface="Meiryo UI" panose="020B0604030504040204" pitchFamily="50" charset="-128"/>
            </a:endParaRPr>
          </a:p>
          <a:p>
            <a:pPr lvl="3"/>
            <a:r>
              <a:rPr kumimoji="1" lang="ja-JP" altLang="en-US" sz="2800" dirty="0">
                <a:latin typeface="Meiryo UI" panose="020B0604030504040204" pitchFamily="50" charset="-128"/>
                <a:ea typeface="Meiryo UI" panose="020B0604030504040204" pitchFamily="50" charset="-128"/>
              </a:rPr>
              <a:t>　</a:t>
            </a:r>
            <a:r>
              <a:rPr kumimoji="1" lang="ja-JP" altLang="en-US" sz="2400" b="1" dirty="0">
                <a:latin typeface="Meiryo UI" panose="020B0604030504040204" pitchFamily="50" charset="-128"/>
                <a:ea typeface="Meiryo UI" panose="020B0604030504040204" pitchFamily="50" charset="-128"/>
              </a:rPr>
              <a:t>１．はじめに</a:t>
            </a:r>
            <a:endParaRPr kumimoji="1" lang="en-US" altLang="ja-JP" sz="2400" b="1" dirty="0">
              <a:latin typeface="Meiryo UI" panose="020B0604030504040204" pitchFamily="50" charset="-128"/>
              <a:ea typeface="Meiryo UI" panose="020B0604030504040204" pitchFamily="50" charset="-128"/>
            </a:endParaRPr>
          </a:p>
          <a:p>
            <a:pPr lvl="3"/>
            <a:endParaRPr kumimoji="1" lang="en-US" altLang="ja-JP" sz="2400" b="1" dirty="0">
              <a:latin typeface="Meiryo UI" panose="020B0604030504040204" pitchFamily="50" charset="-128"/>
              <a:ea typeface="Meiryo UI" panose="020B0604030504040204" pitchFamily="50" charset="-128"/>
            </a:endParaRPr>
          </a:p>
          <a:p>
            <a:pPr lvl="3">
              <a:spcBef>
                <a:spcPts val="600"/>
              </a:spcBef>
            </a:pPr>
            <a:r>
              <a:rPr lang="ja-JP" altLang="en-US" sz="2400" b="1" dirty="0">
                <a:latin typeface="Meiryo UI" panose="020B0604030504040204" pitchFamily="50" charset="-128"/>
                <a:ea typeface="Meiryo UI" panose="020B0604030504040204" pitchFamily="50" charset="-128"/>
              </a:rPr>
              <a:t>　２．</a:t>
            </a:r>
            <a:r>
              <a:rPr kumimoji="1" lang="ja-JP" altLang="en-US" sz="2400" b="1" dirty="0">
                <a:latin typeface="Meiryo UI" panose="020B0604030504040204" pitchFamily="50" charset="-128"/>
                <a:ea typeface="Meiryo UI" panose="020B0604030504040204" pitchFamily="50" charset="-128"/>
              </a:rPr>
              <a:t>本社機能の</a:t>
            </a:r>
            <a:r>
              <a:rPr kumimoji="1" lang="ja-JP" altLang="en-US" sz="2400" b="1" dirty="0">
                <a:solidFill>
                  <a:schemeClr val="tx1"/>
                </a:solidFill>
                <a:latin typeface="Meiryo UI" panose="020B0604030504040204" pitchFamily="50" charset="-128"/>
                <a:ea typeface="Meiryo UI" panose="020B0604030504040204" pitchFamily="50" charset="-128"/>
              </a:rPr>
              <a:t>バックアップ</a:t>
            </a:r>
            <a:r>
              <a:rPr lang="ja-JP" altLang="en-US" sz="2400" b="1" dirty="0">
                <a:solidFill>
                  <a:schemeClr val="tx1"/>
                </a:solidFill>
                <a:latin typeface="Meiryo UI" panose="020B0604030504040204" pitchFamily="50" charset="-128"/>
                <a:ea typeface="Meiryo UI" panose="020B0604030504040204" pitchFamily="50" charset="-128"/>
              </a:rPr>
              <a:t>の</a:t>
            </a:r>
            <a:r>
              <a:rPr kumimoji="1" lang="ja-JP" altLang="en-US" sz="2400" b="1" dirty="0">
                <a:latin typeface="Meiryo UI" panose="020B0604030504040204" pitchFamily="50" charset="-128"/>
                <a:ea typeface="Meiryo UI" panose="020B0604030504040204" pitchFamily="50" charset="-128"/>
              </a:rPr>
              <a:t>必要性</a:t>
            </a:r>
            <a:endParaRPr kumimoji="1" lang="en-US" altLang="ja-JP" sz="2400" b="1" dirty="0">
              <a:latin typeface="Meiryo UI" panose="020B0604030504040204" pitchFamily="50" charset="-128"/>
              <a:ea typeface="Meiryo UI" panose="020B0604030504040204" pitchFamily="50" charset="-128"/>
            </a:endParaRPr>
          </a:p>
          <a:p>
            <a:pPr lvl="3"/>
            <a:endParaRPr lang="en-US" altLang="ja-JP" sz="2400" b="1" dirty="0">
              <a:latin typeface="Meiryo UI" panose="020B0604030504040204" pitchFamily="50" charset="-128"/>
              <a:ea typeface="Meiryo UI" panose="020B0604030504040204" pitchFamily="50" charset="-128"/>
            </a:endParaRPr>
          </a:p>
          <a:p>
            <a:pPr lvl="3"/>
            <a:r>
              <a:rPr lang="ja-JP" altLang="en-US" sz="2400" b="1" dirty="0">
                <a:latin typeface="Meiryo UI" panose="020B0604030504040204" pitchFamily="50" charset="-128"/>
                <a:ea typeface="Meiryo UI" panose="020B0604030504040204" pitchFamily="50" charset="-128"/>
              </a:rPr>
              <a:t>　３．</a:t>
            </a:r>
            <a:r>
              <a:rPr kumimoji="1" lang="ja-JP" altLang="en-US" sz="2400" b="1" dirty="0">
                <a:latin typeface="Meiryo UI" panose="020B0604030504040204" pitchFamily="50" charset="-128"/>
                <a:ea typeface="Meiryo UI" panose="020B0604030504040204" pitchFamily="50" charset="-128"/>
              </a:rPr>
              <a:t>大阪・関西の優位性・魅力</a:t>
            </a:r>
            <a:endParaRPr kumimoji="1" lang="en-US" altLang="ja-JP" sz="2400" b="1" dirty="0">
              <a:latin typeface="Meiryo UI" panose="020B0604030504040204" pitchFamily="50" charset="-128"/>
              <a:ea typeface="Meiryo UI" panose="020B0604030504040204" pitchFamily="50" charset="-128"/>
            </a:endParaRPr>
          </a:p>
          <a:p>
            <a:pPr lvl="3"/>
            <a:endParaRPr kumimoji="1" lang="en-US" altLang="ja-JP" sz="2400" b="1" dirty="0">
              <a:latin typeface="Meiryo UI" panose="020B0604030504040204" pitchFamily="50" charset="-128"/>
              <a:ea typeface="Meiryo UI" panose="020B0604030504040204" pitchFamily="50" charset="-128"/>
            </a:endParaRPr>
          </a:p>
          <a:p>
            <a:pPr lvl="3">
              <a:spcBef>
                <a:spcPts val="600"/>
              </a:spcBef>
            </a:pPr>
            <a:r>
              <a:rPr kumimoji="1" lang="ja-JP" altLang="en-US" sz="2400" b="1" dirty="0">
                <a:latin typeface="Meiryo UI" panose="020B0604030504040204" pitchFamily="50" charset="-128"/>
                <a:ea typeface="Meiryo UI" panose="020B0604030504040204" pitchFamily="50" charset="-128"/>
              </a:rPr>
              <a:t>　４．</a:t>
            </a:r>
            <a:r>
              <a:rPr lang="ja-JP" altLang="en-US" sz="2400" b="1" dirty="0">
                <a:latin typeface="Meiryo UI" panose="020B0604030504040204" pitchFamily="50" charset="-128"/>
                <a:ea typeface="Meiryo UI" panose="020B0604030504040204" pitchFamily="50" charset="-128"/>
              </a:rPr>
              <a:t>首都圏企業アンケート</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大阪でのバックアップ実例</a:t>
            </a:r>
          </a:p>
          <a:p>
            <a:pPr lvl="3">
              <a:spcBef>
                <a:spcPts val="600"/>
              </a:spcBef>
            </a:pPr>
            <a:endParaRPr kumimoji="1" lang="en-US" altLang="ja-JP" sz="2400" b="1" dirty="0">
              <a:latin typeface="Meiryo UI" panose="020B0604030504040204" pitchFamily="50" charset="-128"/>
              <a:ea typeface="Meiryo UI" panose="020B0604030504040204" pitchFamily="50" charset="-128"/>
            </a:endParaRPr>
          </a:p>
          <a:p>
            <a:pPr lvl="3">
              <a:spcBef>
                <a:spcPts val="600"/>
              </a:spcBef>
            </a:pPr>
            <a:r>
              <a:rPr kumimoji="1" lang="ja-JP" altLang="en-US" sz="2400" b="1" dirty="0">
                <a:latin typeface="Meiryo UI" panose="020B0604030504040204" pitchFamily="50" charset="-128"/>
                <a:ea typeface="Meiryo UI" panose="020B0604030504040204" pitchFamily="50" charset="-128"/>
              </a:rPr>
              <a:t>　</a:t>
            </a:r>
            <a:r>
              <a:rPr lang="ja-JP" altLang="en-US" sz="2400" b="1" dirty="0">
                <a:latin typeface="Meiryo UI" panose="020B0604030504040204" pitchFamily="50" charset="-128"/>
                <a:ea typeface="Meiryo UI" panose="020B0604030504040204" pitchFamily="50" charset="-128"/>
              </a:rPr>
              <a:t>５．</a:t>
            </a:r>
            <a:r>
              <a:rPr kumimoji="1" lang="ja-JP" altLang="en-US" sz="2400" b="1" dirty="0">
                <a:latin typeface="Meiryo UI" panose="020B0604030504040204" pitchFamily="50" charset="-128"/>
                <a:ea typeface="Meiryo UI" panose="020B0604030504040204" pitchFamily="50" charset="-128"/>
              </a:rPr>
              <a:t>バックアップ拠点の優遇制度</a:t>
            </a:r>
            <a:endParaRPr kumimoji="1" lang="ja-JP" altLang="en-US" sz="2400" b="1" dirty="0">
              <a:highlight>
                <a:srgbClr val="FF7C80"/>
              </a:highlight>
              <a:latin typeface="Meiryo UI" panose="020B0604030504040204" pitchFamily="50" charset="-128"/>
              <a:ea typeface="Meiryo UI" panose="020B0604030504040204" pitchFamily="50" charset="-128"/>
            </a:endParaRPr>
          </a:p>
          <a:p>
            <a:pPr lvl="3">
              <a:spcBef>
                <a:spcPts val="600"/>
              </a:spcBef>
            </a:pPr>
            <a:endParaRPr kumimoji="1" lang="en-US" altLang="ja-JP" sz="200" dirty="0">
              <a:latin typeface="Meiryo UI" panose="020B0604030504040204" pitchFamily="50" charset="-128"/>
              <a:ea typeface="Meiryo UI" panose="020B0604030504040204" pitchFamily="50" charset="-128"/>
            </a:endParaRPr>
          </a:p>
          <a:p>
            <a:pPr lvl="3"/>
            <a:r>
              <a:rPr lang="ja-JP" altLang="en-US" sz="2400" dirty="0">
                <a:latin typeface="Meiryo UI" panose="020B0604030504040204" pitchFamily="50" charset="-128"/>
                <a:ea typeface="Meiryo UI" panose="020B0604030504040204" pitchFamily="50" charset="-128"/>
              </a:rPr>
              <a:t>　</a:t>
            </a:r>
            <a:endParaRPr kumimoji="1" lang="ja-JP" altLang="en-US" sz="2400" dirty="0">
              <a:latin typeface="Meiryo UI" panose="020B0604030504040204" pitchFamily="50" charset="-128"/>
              <a:ea typeface="Meiryo UI" panose="020B0604030504040204" pitchFamily="50" charset="-128"/>
            </a:endParaRPr>
          </a:p>
        </p:txBody>
      </p:sp>
      <p:sp>
        <p:nvSpPr>
          <p:cNvPr id="7" name="楕円 6">
            <a:extLst>
              <a:ext uri="{FF2B5EF4-FFF2-40B4-BE49-F238E27FC236}">
                <a16:creationId xmlns:a16="http://schemas.microsoft.com/office/drawing/2014/main" id="{D6AFABAB-A82B-2A18-FD2E-B8CC7F268DE6}"/>
              </a:ext>
            </a:extLst>
          </p:cNvPr>
          <p:cNvSpPr/>
          <p:nvPr/>
        </p:nvSpPr>
        <p:spPr>
          <a:xfrm>
            <a:off x="11299679" y="5655792"/>
            <a:ext cx="914400" cy="914400"/>
          </a:xfrm>
          <a:prstGeom prst="ellipse">
            <a:avLst/>
          </a:prstGeom>
          <a:solidFill>
            <a:schemeClr val="accent5"/>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8" name="楕円 7">
            <a:extLst>
              <a:ext uri="{FF2B5EF4-FFF2-40B4-BE49-F238E27FC236}">
                <a16:creationId xmlns:a16="http://schemas.microsoft.com/office/drawing/2014/main" id="{D519E7BA-2857-4A34-EC2D-97F96493B4A5}"/>
              </a:ext>
            </a:extLst>
          </p:cNvPr>
          <p:cNvSpPr/>
          <p:nvPr/>
        </p:nvSpPr>
        <p:spPr>
          <a:xfrm>
            <a:off x="10842479" y="6117464"/>
            <a:ext cx="914400" cy="914400"/>
          </a:xfrm>
          <a:prstGeom prst="ellipse">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2" name="スライド番号プレースホルダー 1">
            <a:extLst>
              <a:ext uri="{FF2B5EF4-FFF2-40B4-BE49-F238E27FC236}">
                <a16:creationId xmlns:a16="http://schemas.microsoft.com/office/drawing/2014/main" id="{079B7F7E-2AB4-81EF-E592-F4626C0871FE}"/>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2</a:t>
            </a:fld>
            <a:endParaRPr kumimoji="1" lang="ja-JP" altLang="en-US" sz="1800" b="1" dirty="0">
              <a:solidFill>
                <a:schemeClr val="tx1"/>
              </a:solidFill>
            </a:endParaRPr>
          </a:p>
        </p:txBody>
      </p:sp>
    </p:spTree>
    <p:extLst>
      <p:ext uri="{BB962C8B-B14F-4D97-AF65-F5344CB8AC3E}">
        <p14:creationId xmlns:p14="http://schemas.microsoft.com/office/powerpoint/2010/main" val="3423863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76755468-DA45-30B7-A04E-A834A760D933}"/>
              </a:ext>
            </a:extLst>
          </p:cNvPr>
          <p:cNvSpPr>
            <a:spLocks noGrp="1"/>
          </p:cNvSpPr>
          <p:nvPr>
            <p:ph type="body" sz="quarter" idx="4294967295"/>
          </p:nvPr>
        </p:nvSpPr>
        <p:spPr>
          <a:xfrm>
            <a:off x="0" y="6217161"/>
            <a:ext cx="6096000" cy="522288"/>
          </a:xfrm>
          <a:prstGeom prst="rect">
            <a:avLst/>
          </a:prstGeom>
        </p:spPr>
        <p:txBody>
          <a:bodyPr>
            <a:noAutofit/>
          </a:bodyPr>
          <a:lstStyle/>
          <a:p>
            <a:pPr marL="0" indent="0" algn="ctr">
              <a:buNone/>
            </a:pPr>
            <a:r>
              <a:rPr lang="ja-JP" altLang="en-US" sz="2000" dirty="0"/>
              <a:t>バックアップ体制を既に構築しているエリア</a:t>
            </a:r>
          </a:p>
        </p:txBody>
      </p:sp>
      <p:sp>
        <p:nvSpPr>
          <p:cNvPr id="8" name="テキスト プレースホルダー 7">
            <a:extLst>
              <a:ext uri="{FF2B5EF4-FFF2-40B4-BE49-F238E27FC236}">
                <a16:creationId xmlns:a16="http://schemas.microsoft.com/office/drawing/2014/main" id="{308D4A32-A5A2-CF0B-EABD-98DC552CA2C5}"/>
              </a:ext>
            </a:extLst>
          </p:cNvPr>
          <p:cNvSpPr>
            <a:spLocks noGrp="1"/>
          </p:cNvSpPr>
          <p:nvPr>
            <p:ph type="body" sz="quarter" idx="4294967295"/>
          </p:nvPr>
        </p:nvSpPr>
        <p:spPr>
          <a:xfrm>
            <a:off x="6385313" y="6237145"/>
            <a:ext cx="4463677" cy="365125"/>
          </a:xfrm>
          <a:prstGeom prst="rect">
            <a:avLst/>
          </a:prstGeom>
        </p:spPr>
        <p:txBody>
          <a:bodyPr>
            <a:normAutofit lnSpcReduction="10000"/>
          </a:bodyPr>
          <a:lstStyle/>
          <a:p>
            <a:pPr marL="0" indent="0">
              <a:buNone/>
            </a:pPr>
            <a:r>
              <a:rPr lang="ja-JP" altLang="en-US" sz="2000" dirty="0"/>
              <a:t>構築場所として重要と考える要件</a:t>
            </a:r>
          </a:p>
        </p:txBody>
      </p:sp>
      <p:graphicFrame>
        <p:nvGraphicFramePr>
          <p:cNvPr id="6" name="グラフ 5">
            <a:extLst>
              <a:ext uri="{FF2B5EF4-FFF2-40B4-BE49-F238E27FC236}">
                <a16:creationId xmlns:a16="http://schemas.microsoft.com/office/drawing/2014/main" id="{11BD8F22-4AA1-E269-DE01-6F1A254138DF}"/>
              </a:ext>
            </a:extLst>
          </p:cNvPr>
          <p:cNvGraphicFramePr>
            <a:graphicFrameLocks/>
          </p:cNvGraphicFramePr>
          <p:nvPr>
            <p:extLst>
              <p:ext uri="{D42A27DB-BD31-4B8C-83A1-F6EECF244321}">
                <p14:modId xmlns:p14="http://schemas.microsoft.com/office/powerpoint/2010/main" val="3697778384"/>
              </p:ext>
            </p:extLst>
          </p:nvPr>
        </p:nvGraphicFramePr>
        <p:xfrm>
          <a:off x="0" y="2107547"/>
          <a:ext cx="6180666" cy="4016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7BD1F00E-5BE1-41A2-8AB7-F147F1F8F188}"/>
              </a:ext>
            </a:extLst>
          </p:cNvPr>
          <p:cNvGraphicFramePr>
            <a:graphicFrameLocks/>
          </p:cNvGraphicFramePr>
          <p:nvPr>
            <p:extLst>
              <p:ext uri="{D42A27DB-BD31-4B8C-83A1-F6EECF244321}">
                <p14:modId xmlns:p14="http://schemas.microsoft.com/office/powerpoint/2010/main" val="1508673129"/>
              </p:ext>
            </p:extLst>
          </p:nvPr>
        </p:nvGraphicFramePr>
        <p:xfrm>
          <a:off x="6096000" y="1674527"/>
          <a:ext cx="5974977" cy="4511960"/>
        </p:xfrm>
        <a:graphic>
          <a:graphicData uri="http://schemas.openxmlformats.org/drawingml/2006/chart">
            <c:chart xmlns:c="http://schemas.openxmlformats.org/drawingml/2006/chart" xmlns:r="http://schemas.openxmlformats.org/officeDocument/2006/relationships" r:id="rId4"/>
          </a:graphicData>
        </a:graphic>
      </p:graphicFrame>
      <p:sp>
        <p:nvSpPr>
          <p:cNvPr id="10" name="四角形: 角を丸くする 9">
            <a:extLst>
              <a:ext uri="{FF2B5EF4-FFF2-40B4-BE49-F238E27FC236}">
                <a16:creationId xmlns:a16="http://schemas.microsoft.com/office/drawing/2014/main" id="{153F4B9B-598F-9D53-D7D9-62C501E6E8F1}"/>
              </a:ext>
            </a:extLst>
          </p:cNvPr>
          <p:cNvSpPr/>
          <p:nvPr/>
        </p:nvSpPr>
        <p:spPr>
          <a:xfrm>
            <a:off x="242888" y="934164"/>
            <a:ext cx="11701461" cy="80516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38EE8C73-CAAB-F78E-ADF3-23FBFB2F3798}"/>
              </a:ext>
            </a:extLst>
          </p:cNvPr>
          <p:cNvSpPr txBox="1"/>
          <p:nvPr/>
        </p:nvSpPr>
        <p:spPr>
          <a:xfrm>
            <a:off x="435614" y="802546"/>
            <a:ext cx="11293475" cy="820096"/>
          </a:xfrm>
          <a:prstGeom prst="rect">
            <a:avLst/>
          </a:prstGeom>
          <a:noFill/>
        </p:spPr>
        <p:txBody>
          <a:bodyPr wrap="square" rtlCol="0">
            <a:spAutoFit/>
          </a:bodyPr>
          <a:lstStyle/>
          <a:p>
            <a:pPr>
              <a:lnSpc>
                <a:spcPct val="150000"/>
              </a:lnSpc>
            </a:pPr>
            <a:r>
              <a:rPr kumimoji="1" lang="ja-JP" altLang="en-US" sz="2400" b="1" u="sng" dirty="0">
                <a:solidFill>
                  <a:srgbClr val="FF0000"/>
                </a:solidFill>
                <a:latin typeface="Yu Gothic UI" panose="020B0500000000000000" pitchFamily="50" charset="-128"/>
                <a:ea typeface="Yu Gothic UI" panose="020B0500000000000000" pitchFamily="50" charset="-128"/>
              </a:rPr>
              <a:t>同時被災性の低く</a:t>
            </a:r>
            <a:r>
              <a:rPr kumimoji="1" lang="ja-JP" altLang="en-US" sz="2400" u="sng" dirty="0">
                <a:solidFill>
                  <a:srgbClr val="FF0000"/>
                </a:solidFill>
                <a:latin typeface="Yu Gothic UI" panose="020B0500000000000000" pitchFamily="50" charset="-128"/>
                <a:ea typeface="Yu Gothic UI" panose="020B0500000000000000" pitchFamily="50" charset="-128"/>
              </a:rPr>
              <a:t>、</a:t>
            </a:r>
            <a:r>
              <a:rPr kumimoji="1" lang="ja-JP" altLang="en-US" sz="2400" b="1" u="sng" dirty="0">
                <a:solidFill>
                  <a:srgbClr val="FF0000"/>
                </a:solidFill>
                <a:latin typeface="Yu Gothic UI" panose="020B0500000000000000" pitchFamily="50" charset="-128"/>
                <a:ea typeface="Yu Gothic UI" panose="020B0500000000000000" pitchFamily="50" charset="-128"/>
              </a:rPr>
              <a:t>都市機能が充実</a:t>
            </a:r>
            <a:r>
              <a:rPr kumimoji="1" lang="ja-JP" altLang="en-US" sz="2400" dirty="0">
                <a:latin typeface="Yu Gothic UI" panose="020B0500000000000000" pitchFamily="50" charset="-128"/>
                <a:ea typeface="Yu Gothic UI" panose="020B0500000000000000" pitchFamily="50" charset="-128"/>
              </a:rPr>
              <a:t>した</a:t>
            </a:r>
            <a:r>
              <a:rPr kumimoji="1" lang="ja-JP" altLang="en-US" sz="3600" b="1" dirty="0">
                <a:solidFill>
                  <a:schemeClr val="accent5"/>
                </a:solidFill>
                <a:latin typeface="Yu Gothic UI" panose="020B0500000000000000" pitchFamily="50" charset="-128"/>
                <a:ea typeface="Yu Gothic UI" panose="020B0500000000000000" pitchFamily="50" charset="-128"/>
              </a:rPr>
              <a:t>「大阪</a:t>
            </a:r>
            <a:r>
              <a:rPr lang="ja-JP" altLang="en-US" sz="3600" b="1" dirty="0">
                <a:solidFill>
                  <a:schemeClr val="accent5"/>
                </a:solidFill>
                <a:latin typeface="Yu Gothic UI" panose="020B0500000000000000" pitchFamily="50" charset="-128"/>
                <a:ea typeface="Yu Gothic UI" panose="020B0500000000000000" pitchFamily="50" charset="-128"/>
              </a:rPr>
              <a:t>・関西」</a:t>
            </a:r>
            <a:r>
              <a:rPr lang="ja-JP" altLang="en-US" sz="2400" dirty="0">
                <a:latin typeface="Yu Gothic UI" panose="020B0500000000000000" pitchFamily="50" charset="-128"/>
                <a:ea typeface="Yu Gothic UI" panose="020B0500000000000000" pitchFamily="50" charset="-128"/>
              </a:rPr>
              <a:t>が選ばれています。</a:t>
            </a:r>
            <a:endParaRPr kumimoji="1" lang="ja-JP" altLang="en-US" sz="2400" dirty="0">
              <a:latin typeface="Yu Gothic UI" panose="020B0500000000000000" pitchFamily="50" charset="-128"/>
              <a:ea typeface="Yu Gothic UI" panose="020B0500000000000000" pitchFamily="50" charset="-128"/>
            </a:endParaRPr>
          </a:p>
        </p:txBody>
      </p:sp>
      <p:sp>
        <p:nvSpPr>
          <p:cNvPr id="12" name="テキスト ボックス 11">
            <a:extLst>
              <a:ext uri="{FF2B5EF4-FFF2-40B4-BE49-F238E27FC236}">
                <a16:creationId xmlns:a16="http://schemas.microsoft.com/office/drawing/2014/main" id="{3F27A7B1-91CC-B447-1298-D11889C7A537}"/>
              </a:ext>
            </a:extLst>
          </p:cNvPr>
          <p:cNvSpPr txBox="1"/>
          <p:nvPr/>
        </p:nvSpPr>
        <p:spPr>
          <a:xfrm>
            <a:off x="8136080" y="6598833"/>
            <a:ext cx="3808269" cy="276999"/>
          </a:xfrm>
          <a:prstGeom prst="rect">
            <a:avLst/>
          </a:prstGeom>
          <a:noFill/>
          <a:ln w="31750">
            <a:noFill/>
            <a:prstDash val="sysDash"/>
          </a:ln>
        </p:spPr>
        <p:txBody>
          <a:bodyPr wrap="square" rtlCol="0">
            <a:spAutoFit/>
          </a:bodyPr>
          <a:lstStyle/>
          <a:p>
            <a:pPr algn="ct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複数回答あり</a:t>
            </a:r>
          </a:p>
        </p:txBody>
      </p:sp>
      <p:sp>
        <p:nvSpPr>
          <p:cNvPr id="13" name="テキスト ボックス 12">
            <a:extLst>
              <a:ext uri="{FF2B5EF4-FFF2-40B4-BE49-F238E27FC236}">
                <a16:creationId xmlns:a16="http://schemas.microsoft.com/office/drawing/2014/main" id="{14AB23EC-60ED-5DD6-E98D-D37F05838352}"/>
              </a:ext>
            </a:extLst>
          </p:cNvPr>
          <p:cNvSpPr txBox="1"/>
          <p:nvPr/>
        </p:nvSpPr>
        <p:spPr>
          <a:xfrm>
            <a:off x="3369827" y="6524852"/>
            <a:ext cx="3808269" cy="276999"/>
          </a:xfrm>
          <a:prstGeom prst="rect">
            <a:avLst/>
          </a:prstGeom>
          <a:noFill/>
          <a:ln w="31750">
            <a:noFill/>
            <a:prstDash val="sysDash"/>
          </a:ln>
        </p:spPr>
        <p:txBody>
          <a:bodyPr wrap="square" rtlCol="0">
            <a:spAutoFit/>
          </a:bodyPr>
          <a:lstStyle/>
          <a:p>
            <a:pPr algn="ct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複数回答あり</a:t>
            </a:r>
          </a:p>
        </p:txBody>
      </p:sp>
      <p:sp>
        <p:nvSpPr>
          <p:cNvPr id="3" name="テキスト ボックス 2">
            <a:extLst>
              <a:ext uri="{FF2B5EF4-FFF2-40B4-BE49-F238E27FC236}">
                <a16:creationId xmlns:a16="http://schemas.microsoft.com/office/drawing/2014/main" id="{891262F8-1DFA-09BB-F5BC-CDC0CE456421}"/>
              </a:ext>
            </a:extLst>
          </p:cNvPr>
          <p:cNvSpPr txBox="1"/>
          <p:nvPr/>
        </p:nvSpPr>
        <p:spPr>
          <a:xfrm>
            <a:off x="6385313" y="2687067"/>
            <a:ext cx="2698175" cy="307777"/>
          </a:xfrm>
          <a:prstGeom prst="rect">
            <a:avLst/>
          </a:prstGeom>
          <a:noFill/>
        </p:spPr>
        <p:txBody>
          <a:bodyPr wrap="none" rtlCol="0">
            <a:spAutoFit/>
          </a:bodyPr>
          <a:lstStyle/>
          <a:p>
            <a:r>
              <a:rPr kumimoji="1" lang="ja-JP" altLang="en-US" sz="1400" dirty="0"/>
              <a:t>（本社・本部との距離が遠い）</a:t>
            </a:r>
          </a:p>
        </p:txBody>
      </p:sp>
      <p:sp>
        <p:nvSpPr>
          <p:cNvPr id="5" name="四角形: 角を丸くする 4">
            <a:extLst>
              <a:ext uri="{FF2B5EF4-FFF2-40B4-BE49-F238E27FC236}">
                <a16:creationId xmlns:a16="http://schemas.microsoft.com/office/drawing/2014/main" id="{2882FA03-BB27-140E-C5BB-27BFD059EAA7}"/>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◆首都圏企業アンケート調査（概要）</a:t>
            </a:r>
          </a:p>
        </p:txBody>
      </p:sp>
      <p:sp>
        <p:nvSpPr>
          <p:cNvPr id="4" name="スライド番号プレースホルダー 3">
            <a:extLst>
              <a:ext uri="{FF2B5EF4-FFF2-40B4-BE49-F238E27FC236}">
                <a16:creationId xmlns:a16="http://schemas.microsoft.com/office/drawing/2014/main" id="{584919B4-45AA-DE57-07E7-7B302AB1AEC0}"/>
              </a:ext>
            </a:extLst>
          </p:cNvPr>
          <p:cNvSpPr>
            <a:spLocks noGrp="1"/>
          </p:cNvSpPr>
          <p:nvPr>
            <p:ph type="sldNum" sz="quarter" idx="12"/>
          </p:nvPr>
        </p:nvSpPr>
        <p:spPr/>
        <p:txBody>
          <a:bodyPr/>
          <a:lstStyle/>
          <a:p>
            <a:fld id="{CB91B6DC-CD65-41D7-A17C-25774E29F8F8}" type="slidenum">
              <a:rPr lang="ja-JP" altLang="en-US" smtClean="0"/>
              <a:pPr/>
              <a:t>29</a:t>
            </a:fld>
            <a:endParaRPr lang="ja-JP" altLang="en-US"/>
          </a:p>
        </p:txBody>
      </p:sp>
    </p:spTree>
    <p:extLst>
      <p:ext uri="{BB962C8B-B14F-4D97-AF65-F5344CB8AC3E}">
        <p14:creationId xmlns:p14="http://schemas.microsoft.com/office/powerpoint/2010/main" val="457288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19EEEC-613C-5112-ABE1-5E0C2D765D26}"/>
              </a:ext>
            </a:extLst>
          </p:cNvPr>
          <p:cNvSpPr>
            <a:spLocks noGrp="1"/>
          </p:cNvSpPr>
          <p:nvPr>
            <p:ph type="title"/>
          </p:nvPr>
        </p:nvSpPr>
        <p:spPr>
          <a:xfrm>
            <a:off x="119713" y="596218"/>
            <a:ext cx="12192000" cy="1066799"/>
          </a:xfrm>
        </p:spPr>
        <p:txBody>
          <a:bodyPr>
            <a:normAutofit/>
          </a:bodyPr>
          <a:lstStyle/>
          <a:p>
            <a:r>
              <a:rPr kumimoji="1" lang="ja-JP" altLang="en-US" sz="3300" dirty="0"/>
              <a:t>東京海上日動火災保険株式会社</a:t>
            </a:r>
          </a:p>
        </p:txBody>
      </p:sp>
      <p:sp>
        <p:nvSpPr>
          <p:cNvPr id="8" name="四角形: 角を丸くする 7">
            <a:extLst>
              <a:ext uri="{FF2B5EF4-FFF2-40B4-BE49-F238E27FC236}">
                <a16:creationId xmlns:a16="http://schemas.microsoft.com/office/drawing/2014/main" id="{2027F163-6801-743C-DB25-228ED6929221}"/>
              </a:ext>
            </a:extLst>
          </p:cNvPr>
          <p:cNvSpPr/>
          <p:nvPr/>
        </p:nvSpPr>
        <p:spPr>
          <a:xfrm>
            <a:off x="325348" y="1518725"/>
            <a:ext cx="11458518" cy="776570"/>
          </a:xfrm>
          <a:prstGeom prst="roundRect">
            <a:avLst/>
          </a:prstGeom>
          <a:solidFill>
            <a:srgbClr val="B9E9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75AC6AF7-7E74-EDC4-1D30-4C097BE3C476}"/>
              </a:ext>
            </a:extLst>
          </p:cNvPr>
          <p:cNvSpPr txBox="1"/>
          <p:nvPr/>
        </p:nvSpPr>
        <p:spPr>
          <a:xfrm>
            <a:off x="564776" y="1595424"/>
            <a:ext cx="11301875" cy="496674"/>
          </a:xfrm>
          <a:prstGeom prst="rect">
            <a:avLst/>
          </a:prstGeom>
          <a:noFill/>
        </p:spPr>
        <p:txBody>
          <a:bodyPr wrap="square" rtlCol="0">
            <a:spAutoFit/>
          </a:bodyPr>
          <a:lstStyle/>
          <a:p>
            <a:pPr>
              <a:lnSpc>
                <a:spcPct val="150000"/>
              </a:lnSpc>
            </a:pPr>
            <a:r>
              <a:rPr lang="ja-JP" altLang="en-US" sz="2000" dirty="0">
                <a:latin typeface="Yu Gothic UI" panose="020B0500000000000000" pitchFamily="50" charset="-128"/>
                <a:ea typeface="Yu Gothic UI" panose="020B0500000000000000" pitchFamily="50" charset="-128"/>
              </a:rPr>
              <a:t>平時から行動の優先順位を明確にし、即時にバックアップ体制を構築</a:t>
            </a:r>
            <a:endParaRPr kumimoji="1" lang="ja-JP" altLang="en-US" sz="2000" dirty="0">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3DC9B6B0-BDCB-F077-4844-1BFD7B9AF9D5}"/>
              </a:ext>
            </a:extLst>
          </p:cNvPr>
          <p:cNvSpPr txBox="1"/>
          <p:nvPr/>
        </p:nvSpPr>
        <p:spPr>
          <a:xfrm>
            <a:off x="875471" y="5118908"/>
            <a:ext cx="5739247" cy="1420004"/>
          </a:xfrm>
          <a:prstGeom prst="rect">
            <a:avLst/>
          </a:prstGeom>
          <a:noFill/>
        </p:spPr>
        <p:txBody>
          <a:bodyPr wrap="square" rtlCol="0">
            <a:spAutoFit/>
          </a:bodyPr>
          <a:lstStyle/>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保険事故受付業務</a:t>
            </a:r>
            <a:endParaRPr lang="en-US" altLang="ja-JP" sz="2000" dirty="0">
              <a:latin typeface="Yu Gothic UI" panose="020B0500000000000000" pitchFamily="50" charset="-128"/>
              <a:ea typeface="Yu Gothic UI" panose="020B0500000000000000" pitchFamily="50" charset="-128"/>
            </a:endParaRPr>
          </a:p>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保険金・満期返れい金等の支払業務</a:t>
            </a:r>
            <a:endParaRPr lang="en-US" altLang="ja-JP" sz="2000" dirty="0">
              <a:latin typeface="Yu Gothic UI" panose="020B0500000000000000" pitchFamily="50" charset="-128"/>
              <a:ea typeface="Yu Gothic UI" panose="020B0500000000000000" pitchFamily="50" charset="-128"/>
            </a:endParaRPr>
          </a:p>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保険契約締結業務</a:t>
            </a:r>
            <a:endParaRPr lang="en-US" altLang="ja-JP" sz="2000" dirty="0">
              <a:latin typeface="Yu Gothic UI" panose="020B0500000000000000" pitchFamily="50" charset="-128"/>
              <a:ea typeface="Yu Gothic UI" panose="020B0500000000000000" pitchFamily="50" charset="-128"/>
            </a:endParaRPr>
          </a:p>
        </p:txBody>
      </p:sp>
      <p:sp>
        <p:nvSpPr>
          <p:cNvPr id="5" name="四角形: 角を丸くする 4">
            <a:extLst>
              <a:ext uri="{FF2B5EF4-FFF2-40B4-BE49-F238E27FC236}">
                <a16:creationId xmlns:a16="http://schemas.microsoft.com/office/drawing/2014/main" id="{529A15BE-2EBF-CA25-AC92-CB8D9F552025}"/>
              </a:ext>
            </a:extLst>
          </p:cNvPr>
          <p:cNvSpPr/>
          <p:nvPr/>
        </p:nvSpPr>
        <p:spPr>
          <a:xfrm>
            <a:off x="564776" y="4552909"/>
            <a:ext cx="1703852" cy="565999"/>
          </a:xfrm>
          <a:prstGeom prst="roundRect">
            <a:avLst/>
          </a:prstGeom>
          <a:solidFill>
            <a:srgbClr val="00805E"/>
          </a:solidFill>
          <a:ln w="38100">
            <a:solidFill>
              <a:srgbClr val="0080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Yu Gothic UI" panose="020B0500000000000000" pitchFamily="50" charset="-128"/>
                <a:ea typeface="Yu Gothic UI" panose="020B0500000000000000" pitchFamily="50" charset="-128"/>
              </a:rPr>
              <a:t>重要業務</a:t>
            </a:r>
            <a:endParaRPr lang="zh-TW" altLang="en-US" sz="2000" b="1" dirty="0">
              <a:solidFill>
                <a:schemeClr val="bg1"/>
              </a:solidFill>
              <a:latin typeface="Yu Gothic UI" panose="020B0500000000000000" pitchFamily="50" charset="-128"/>
              <a:ea typeface="Yu Gothic UI" panose="020B0500000000000000" pitchFamily="50" charset="-128"/>
            </a:endParaRPr>
          </a:p>
        </p:txBody>
      </p:sp>
      <p:sp>
        <p:nvSpPr>
          <p:cNvPr id="10" name="四角形: 角を丸くする 9">
            <a:extLst>
              <a:ext uri="{FF2B5EF4-FFF2-40B4-BE49-F238E27FC236}">
                <a16:creationId xmlns:a16="http://schemas.microsoft.com/office/drawing/2014/main" id="{59EF859F-901D-9442-48CB-A2AE2AE8A229}"/>
              </a:ext>
            </a:extLst>
          </p:cNvPr>
          <p:cNvSpPr/>
          <p:nvPr/>
        </p:nvSpPr>
        <p:spPr>
          <a:xfrm>
            <a:off x="6381275" y="2571007"/>
            <a:ext cx="3542097" cy="565999"/>
          </a:xfrm>
          <a:prstGeom prst="roundRect">
            <a:avLst/>
          </a:prstGeom>
          <a:solidFill>
            <a:srgbClr val="00805E"/>
          </a:solidFill>
          <a:ln w="38100">
            <a:solidFill>
              <a:srgbClr val="0080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Yu Gothic UI" panose="020B0500000000000000" pitchFamily="50" charset="-128"/>
                <a:ea typeface="Yu Gothic UI" panose="020B0500000000000000" pitchFamily="50" charset="-128"/>
              </a:rPr>
              <a:t>毎年実施する訓練</a:t>
            </a:r>
            <a:endParaRPr lang="en-US" altLang="ja-JP" sz="2000" b="1" dirty="0">
              <a:solidFill>
                <a:schemeClr val="bg1"/>
              </a:solidFill>
              <a:latin typeface="Yu Gothic UI" panose="020B0500000000000000" pitchFamily="50" charset="-128"/>
              <a:ea typeface="Yu Gothic UI" panose="020B0500000000000000" pitchFamily="50" charset="-128"/>
            </a:endParaRPr>
          </a:p>
        </p:txBody>
      </p:sp>
      <p:sp>
        <p:nvSpPr>
          <p:cNvPr id="11" name="テキスト ボックス 10">
            <a:extLst>
              <a:ext uri="{FF2B5EF4-FFF2-40B4-BE49-F238E27FC236}">
                <a16:creationId xmlns:a16="http://schemas.microsoft.com/office/drawing/2014/main" id="{73D2BEC8-1C05-CEC6-2AB7-C5AF845AF97C}"/>
              </a:ext>
            </a:extLst>
          </p:cNvPr>
          <p:cNvSpPr txBox="1"/>
          <p:nvPr/>
        </p:nvSpPr>
        <p:spPr>
          <a:xfrm>
            <a:off x="6381275" y="3246416"/>
            <a:ext cx="5893002" cy="2343334"/>
          </a:xfrm>
          <a:prstGeom prst="rect">
            <a:avLst/>
          </a:prstGeom>
          <a:noFill/>
        </p:spPr>
        <p:txBody>
          <a:bodyPr wrap="square" rtlCol="0">
            <a:spAutoFit/>
          </a:bodyPr>
          <a:lstStyle/>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役員等による災害対策会議・訓練</a:t>
            </a:r>
            <a:endParaRPr lang="en-US" altLang="ja-JP" sz="2000" dirty="0">
              <a:latin typeface="Yu Gothic UI" panose="020B0500000000000000" pitchFamily="50" charset="-128"/>
              <a:ea typeface="Yu Gothic UI" panose="020B0500000000000000" pitchFamily="50" charset="-128"/>
            </a:endParaRPr>
          </a:p>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災害対策推進チームによる実践的演習</a:t>
            </a:r>
            <a:endParaRPr lang="en-US" altLang="ja-JP" sz="2000" dirty="0">
              <a:latin typeface="Yu Gothic UI" panose="020B0500000000000000" pitchFamily="50" charset="-128"/>
              <a:ea typeface="Yu Gothic UI" panose="020B0500000000000000" pitchFamily="50" charset="-128"/>
            </a:endParaRPr>
          </a:p>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全社員による「</a:t>
            </a:r>
            <a:r>
              <a:rPr lang="zh-TW" altLang="en-US" sz="2000" dirty="0">
                <a:latin typeface="Yu Gothic UI" panose="020B0500000000000000" pitchFamily="50" charset="-128"/>
                <a:ea typeface="Yu Gothic UI" panose="020B0500000000000000" pitchFamily="50" charset="-128"/>
              </a:rPr>
              <a:t>全店共通災害対策研修</a:t>
            </a:r>
            <a:r>
              <a:rPr lang="ja-JP" altLang="en-US" sz="2000" dirty="0">
                <a:latin typeface="Yu Gothic UI" panose="020B0500000000000000" pitchFamily="50" charset="-128"/>
                <a:ea typeface="Yu Gothic UI" panose="020B0500000000000000" pitchFamily="50" charset="-128"/>
              </a:rPr>
              <a:t>」</a:t>
            </a:r>
            <a:endParaRPr lang="en-US" altLang="ja-JP" sz="2000" dirty="0">
              <a:latin typeface="Yu Gothic UI" panose="020B0500000000000000" pitchFamily="50" charset="-128"/>
              <a:ea typeface="Yu Gothic UI" panose="020B0500000000000000" pitchFamily="50" charset="-128"/>
            </a:endParaRPr>
          </a:p>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関西バックアップ本部における訓練</a:t>
            </a:r>
            <a:endParaRPr lang="en-US" altLang="ja-JP" sz="2000" dirty="0">
              <a:latin typeface="Yu Gothic UI" panose="020B0500000000000000" pitchFamily="50" charset="-128"/>
              <a:ea typeface="Yu Gothic UI" panose="020B0500000000000000" pitchFamily="50" charset="-128"/>
            </a:endParaRPr>
          </a:p>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バックアップシステムの稼働訓練　など</a:t>
            </a:r>
            <a:endParaRPr lang="en-US" altLang="ja-JP" sz="2000" dirty="0">
              <a:latin typeface="Yu Gothic UI" panose="020B0500000000000000" pitchFamily="50" charset="-128"/>
              <a:ea typeface="Yu Gothic UI" panose="020B0500000000000000" pitchFamily="50" charset="-128"/>
            </a:endParaRPr>
          </a:p>
        </p:txBody>
      </p:sp>
      <p:sp>
        <p:nvSpPr>
          <p:cNvPr id="13" name="四角形: 角を丸くする 12">
            <a:extLst>
              <a:ext uri="{FF2B5EF4-FFF2-40B4-BE49-F238E27FC236}">
                <a16:creationId xmlns:a16="http://schemas.microsoft.com/office/drawing/2014/main" id="{84DC485F-7DEE-4011-F5CB-097A798BE5D4}"/>
              </a:ext>
            </a:extLst>
          </p:cNvPr>
          <p:cNvSpPr/>
          <p:nvPr/>
        </p:nvSpPr>
        <p:spPr>
          <a:xfrm>
            <a:off x="564777" y="2574715"/>
            <a:ext cx="1703852" cy="565999"/>
          </a:xfrm>
          <a:prstGeom prst="roundRect">
            <a:avLst/>
          </a:prstGeom>
          <a:solidFill>
            <a:srgbClr val="00805E"/>
          </a:solidFill>
          <a:ln w="38100">
            <a:solidFill>
              <a:srgbClr val="0080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Yu Gothic UI" panose="020B0500000000000000" pitchFamily="50" charset="-128"/>
                <a:ea typeface="Yu Gothic UI" panose="020B0500000000000000" pitchFamily="50" charset="-128"/>
              </a:rPr>
              <a:t>体制の構築</a:t>
            </a:r>
            <a:endParaRPr lang="zh-TW" altLang="en-US" sz="2000" b="1" dirty="0">
              <a:solidFill>
                <a:schemeClr val="bg1"/>
              </a:solidFill>
              <a:latin typeface="Yu Gothic UI" panose="020B0500000000000000" pitchFamily="50" charset="-128"/>
              <a:ea typeface="Yu Gothic UI" panose="020B0500000000000000" pitchFamily="50" charset="-128"/>
            </a:endParaRPr>
          </a:p>
        </p:txBody>
      </p:sp>
      <p:sp>
        <p:nvSpPr>
          <p:cNvPr id="21" name="テキスト ボックス 20">
            <a:extLst>
              <a:ext uri="{FF2B5EF4-FFF2-40B4-BE49-F238E27FC236}">
                <a16:creationId xmlns:a16="http://schemas.microsoft.com/office/drawing/2014/main" id="{B666B3FC-CA17-ECCA-04AA-7ACFABCC7B81}"/>
              </a:ext>
            </a:extLst>
          </p:cNvPr>
          <p:cNvSpPr txBox="1"/>
          <p:nvPr/>
        </p:nvSpPr>
        <p:spPr>
          <a:xfrm>
            <a:off x="875471" y="3073510"/>
            <a:ext cx="5739247" cy="1420004"/>
          </a:xfrm>
          <a:prstGeom prst="rect">
            <a:avLst/>
          </a:prstGeom>
          <a:noFill/>
        </p:spPr>
        <p:txBody>
          <a:bodyPr wrap="square" rtlCol="0">
            <a:spAutoFit/>
          </a:bodyPr>
          <a:lstStyle/>
          <a:p>
            <a:pPr marL="266700">
              <a:lnSpc>
                <a:spcPct val="150000"/>
              </a:lnSpc>
            </a:pPr>
            <a:r>
              <a:rPr lang="ja-JP" altLang="en-US" sz="2000" dirty="0">
                <a:latin typeface="Yu Gothic UI" panose="020B0500000000000000" pitchFamily="50" charset="-128"/>
                <a:ea typeface="Yu Gothic UI" panose="020B0500000000000000" pitchFamily="50" charset="-128"/>
              </a:rPr>
              <a:t>本店との連絡が</a:t>
            </a:r>
            <a:r>
              <a:rPr lang="en-US" altLang="ja-JP" sz="2000" dirty="0">
                <a:latin typeface="Yu Gothic UI" panose="020B0500000000000000" pitchFamily="50" charset="-128"/>
                <a:ea typeface="Yu Gothic UI" panose="020B0500000000000000" pitchFamily="50" charset="-128"/>
              </a:rPr>
              <a:t>3</a:t>
            </a:r>
            <a:r>
              <a:rPr lang="ja-JP" altLang="en-US" sz="2000" dirty="0">
                <a:latin typeface="Yu Gothic UI" panose="020B0500000000000000" pitchFamily="50" charset="-128"/>
                <a:ea typeface="Yu Gothic UI" panose="020B0500000000000000" pitchFamily="50" charset="-128"/>
              </a:rPr>
              <a:t>時間以上取れない場合等、</a:t>
            </a:r>
            <a:br>
              <a:rPr lang="en-US" altLang="ja-JP" sz="2000" dirty="0">
                <a:latin typeface="Yu Gothic UI" panose="020B0500000000000000" pitchFamily="50" charset="-128"/>
                <a:ea typeface="Yu Gothic UI" panose="020B0500000000000000" pitchFamily="50" charset="-128"/>
              </a:rPr>
            </a:br>
            <a:r>
              <a:rPr lang="ja-JP" altLang="en-US" sz="2000" dirty="0">
                <a:latin typeface="Yu Gothic UI" panose="020B0500000000000000" pitchFamily="50" charset="-128"/>
                <a:ea typeface="Yu Gothic UI" panose="020B0500000000000000" pitchFamily="50" charset="-128"/>
              </a:rPr>
              <a:t>本社機能に大きな支障が生じた場合は</a:t>
            </a:r>
            <a:endParaRPr lang="en-US" altLang="ja-JP" sz="2000" dirty="0">
              <a:latin typeface="Yu Gothic UI" panose="020B0500000000000000" pitchFamily="50" charset="-128"/>
              <a:ea typeface="Yu Gothic UI" panose="020B0500000000000000" pitchFamily="50" charset="-128"/>
            </a:endParaRPr>
          </a:p>
          <a:p>
            <a:pPr marL="266700">
              <a:lnSpc>
                <a:spcPct val="150000"/>
              </a:lnSpc>
            </a:pPr>
            <a:r>
              <a:rPr lang="ja-JP" altLang="en-US" sz="2000" dirty="0">
                <a:latin typeface="Yu Gothic UI" panose="020B0500000000000000" pitchFamily="50" charset="-128"/>
                <a:ea typeface="Yu Gothic UI" panose="020B0500000000000000" pitchFamily="50" charset="-128"/>
              </a:rPr>
              <a:t>関西地区に「関西バックアップ本部」を設置</a:t>
            </a:r>
            <a:endParaRPr lang="en-US" altLang="ja-JP" sz="2000" dirty="0">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714BD811-EED0-AC70-5329-ADDA18C1AF0E}"/>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30</a:t>
            </a:fld>
            <a:endParaRPr lang="ja-JP" altLang="en-US" dirty="0">
              <a:solidFill>
                <a:schemeClr val="tx1"/>
              </a:solidFill>
              <a:latin typeface="+mn-ea"/>
              <a:ea typeface="+mn-ea"/>
            </a:endParaRPr>
          </a:p>
        </p:txBody>
      </p:sp>
      <p:sp>
        <p:nvSpPr>
          <p:cNvPr id="3" name="四角形: 角を丸くする 2">
            <a:extLst>
              <a:ext uri="{FF2B5EF4-FFF2-40B4-BE49-F238E27FC236}">
                <a16:creationId xmlns:a16="http://schemas.microsoft.com/office/drawing/2014/main" id="{275DD3D4-9B1E-0E37-2413-FCAE41478186}"/>
              </a:ext>
            </a:extLst>
          </p:cNvPr>
          <p:cNvSpPr/>
          <p:nvPr/>
        </p:nvSpPr>
        <p:spPr>
          <a:xfrm>
            <a:off x="77787" y="70077"/>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◆先行的な取組事例</a:t>
            </a:r>
          </a:p>
        </p:txBody>
      </p:sp>
    </p:spTree>
    <p:extLst>
      <p:ext uri="{BB962C8B-B14F-4D97-AF65-F5344CB8AC3E}">
        <p14:creationId xmlns:p14="http://schemas.microsoft.com/office/powerpoint/2010/main" val="728873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19EEEC-613C-5112-ABE1-5E0C2D765D26}"/>
              </a:ext>
            </a:extLst>
          </p:cNvPr>
          <p:cNvSpPr>
            <a:spLocks noGrp="1"/>
          </p:cNvSpPr>
          <p:nvPr>
            <p:ph type="title"/>
          </p:nvPr>
        </p:nvSpPr>
        <p:spPr>
          <a:xfrm>
            <a:off x="119713" y="571522"/>
            <a:ext cx="12192000" cy="1066799"/>
          </a:xfrm>
        </p:spPr>
        <p:txBody>
          <a:bodyPr>
            <a:normAutofit/>
          </a:bodyPr>
          <a:lstStyle/>
          <a:p>
            <a:r>
              <a:rPr kumimoji="1" lang="ja-JP" altLang="en-US" sz="3200" dirty="0"/>
              <a:t>日本マスタートラスト信託銀行</a:t>
            </a:r>
          </a:p>
        </p:txBody>
      </p:sp>
      <p:pic>
        <p:nvPicPr>
          <p:cNvPr id="1026" name="Picture 2" descr="undefined">
            <a:extLst>
              <a:ext uri="{FF2B5EF4-FFF2-40B4-BE49-F238E27FC236}">
                <a16:creationId xmlns:a16="http://schemas.microsoft.com/office/drawing/2014/main" id="{76B2E6F4-E9EE-FF74-69D2-753511C2BD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9393" y="724212"/>
            <a:ext cx="910200" cy="79195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3149107D-DDB5-53F6-58A1-29A3E4E231F6}"/>
              </a:ext>
            </a:extLst>
          </p:cNvPr>
          <p:cNvPicPr>
            <a:picLocks noChangeAspect="1"/>
          </p:cNvPicPr>
          <p:nvPr/>
        </p:nvPicPr>
        <p:blipFill>
          <a:blip r:embed="rId4"/>
          <a:stretch>
            <a:fillRect/>
          </a:stretch>
        </p:blipFill>
        <p:spPr>
          <a:xfrm>
            <a:off x="7684466" y="3639573"/>
            <a:ext cx="3286622" cy="2211559"/>
          </a:xfrm>
          <a:prstGeom prst="rect">
            <a:avLst/>
          </a:prstGeom>
        </p:spPr>
      </p:pic>
      <p:sp>
        <p:nvSpPr>
          <p:cNvPr id="7" name="テキスト ボックス 6">
            <a:extLst>
              <a:ext uri="{FF2B5EF4-FFF2-40B4-BE49-F238E27FC236}">
                <a16:creationId xmlns:a16="http://schemas.microsoft.com/office/drawing/2014/main" id="{8684991C-5141-414E-36C8-F23F9DFD372A}"/>
              </a:ext>
            </a:extLst>
          </p:cNvPr>
          <p:cNvSpPr txBox="1"/>
          <p:nvPr/>
        </p:nvSpPr>
        <p:spPr>
          <a:xfrm>
            <a:off x="7316224" y="5932916"/>
            <a:ext cx="3808269" cy="707886"/>
          </a:xfrm>
          <a:prstGeom prst="rect">
            <a:avLst/>
          </a:prstGeom>
          <a:noFill/>
          <a:ln w="31750">
            <a:noFill/>
            <a:prstDash val="sysDash"/>
          </a:ln>
        </p:spPr>
        <p:txBody>
          <a:bodyPr wrap="square" rtlCol="0">
            <a:spAutoFit/>
          </a:bodyPr>
          <a:lstStyle/>
          <a:p>
            <a:pPr algn="ctr"/>
            <a:r>
              <a:rPr kumimoji="1" lang="ja-JP" altLang="en-US" sz="2000" dirty="0">
                <a:latin typeface="Yu Gothic UI" panose="020B0500000000000000" pitchFamily="50" charset="-128"/>
                <a:ea typeface="Yu Gothic UI" panose="020B0500000000000000" pitchFamily="50" charset="-128"/>
              </a:rPr>
              <a:t>大阪オフィスとの常時接続</a:t>
            </a:r>
            <a:endParaRPr kumimoji="1" lang="en-US" altLang="ja-JP" sz="2000" dirty="0">
              <a:latin typeface="Yu Gothic UI" panose="020B0500000000000000" pitchFamily="50" charset="-128"/>
              <a:ea typeface="Yu Gothic UI" panose="020B0500000000000000" pitchFamily="50" charset="-128"/>
            </a:endParaRPr>
          </a:p>
          <a:p>
            <a:pPr algn="ctr"/>
            <a:r>
              <a:rPr kumimoji="1" lang="ja-JP" altLang="en-US" sz="2000" dirty="0">
                <a:latin typeface="Yu Gothic UI" panose="020B0500000000000000" pitchFamily="50" charset="-128"/>
                <a:ea typeface="Yu Gothic UI" panose="020B0500000000000000" pitchFamily="50" charset="-128"/>
              </a:rPr>
              <a:t>コミュニケーションシステム</a:t>
            </a:r>
          </a:p>
        </p:txBody>
      </p:sp>
      <p:sp>
        <p:nvSpPr>
          <p:cNvPr id="8" name="四角形: 角を丸くする 7">
            <a:extLst>
              <a:ext uri="{FF2B5EF4-FFF2-40B4-BE49-F238E27FC236}">
                <a16:creationId xmlns:a16="http://schemas.microsoft.com/office/drawing/2014/main" id="{2027F163-6801-743C-DB25-228ED6929221}"/>
              </a:ext>
            </a:extLst>
          </p:cNvPr>
          <p:cNvSpPr/>
          <p:nvPr/>
        </p:nvSpPr>
        <p:spPr>
          <a:xfrm>
            <a:off x="325349" y="1611045"/>
            <a:ext cx="11458518" cy="1066799"/>
          </a:xfrm>
          <a:prstGeom prst="roundRect">
            <a:avLst/>
          </a:prstGeom>
          <a:solidFill>
            <a:srgbClr val="B9E9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75AC6AF7-7E74-EDC4-1D30-4C097BE3C476}"/>
              </a:ext>
            </a:extLst>
          </p:cNvPr>
          <p:cNvSpPr txBox="1"/>
          <p:nvPr/>
        </p:nvSpPr>
        <p:spPr>
          <a:xfrm>
            <a:off x="564776" y="1595424"/>
            <a:ext cx="11301875" cy="1420004"/>
          </a:xfrm>
          <a:prstGeom prst="rect">
            <a:avLst/>
          </a:prstGeom>
          <a:noFill/>
        </p:spPr>
        <p:txBody>
          <a:bodyPr wrap="square" rtlCol="0">
            <a:spAutoFit/>
          </a:bodyPr>
          <a:lstStyle/>
          <a:p>
            <a:pPr>
              <a:lnSpc>
                <a:spcPct val="150000"/>
              </a:lnSpc>
            </a:pPr>
            <a:r>
              <a:rPr kumimoji="1" lang="ja-JP" altLang="en-US" sz="2000" dirty="0">
                <a:latin typeface="Yu Gothic UI" panose="020B0500000000000000" pitchFamily="50" charset="-128"/>
                <a:ea typeface="Yu Gothic UI" panose="020B0500000000000000" pitchFamily="50" charset="-128"/>
              </a:rPr>
              <a:t>大阪オフィスとの間で</a:t>
            </a:r>
            <a:r>
              <a:rPr kumimoji="1" lang="ja-JP" altLang="en-US" sz="2000" b="1" dirty="0">
                <a:latin typeface="Yu Gothic UI" panose="020B0500000000000000" pitchFamily="50" charset="-128"/>
                <a:ea typeface="Yu Gothic UI" panose="020B0500000000000000" pitchFamily="50" charset="-128"/>
              </a:rPr>
              <a:t>常時複線運用（デュアルオペレーション）体制</a:t>
            </a:r>
            <a:r>
              <a:rPr kumimoji="1" lang="ja-JP" altLang="en-US" sz="2000" dirty="0">
                <a:latin typeface="Yu Gothic UI" panose="020B0500000000000000" pitchFamily="50" charset="-128"/>
                <a:ea typeface="Yu Gothic UI" panose="020B0500000000000000" pitchFamily="50" charset="-128"/>
              </a:rPr>
              <a:t>を構築し、不測の事態に対応</a:t>
            </a:r>
            <a:endParaRPr kumimoji="1" lang="en-US" altLang="ja-JP" sz="2000" dirty="0">
              <a:latin typeface="Yu Gothic UI" panose="020B0500000000000000" pitchFamily="50" charset="-128"/>
              <a:ea typeface="Yu Gothic UI" panose="020B0500000000000000" pitchFamily="50" charset="-128"/>
            </a:endParaRPr>
          </a:p>
          <a:p>
            <a:pPr>
              <a:lnSpc>
                <a:spcPct val="150000"/>
              </a:lnSpc>
            </a:pPr>
            <a:r>
              <a:rPr lang="ja-JP" altLang="en-US" sz="2000" dirty="0">
                <a:latin typeface="Yu Gothic UI" panose="020B0500000000000000" pitchFamily="50" charset="-128"/>
                <a:ea typeface="Yu Gothic UI" panose="020B0500000000000000" pitchFamily="50" charset="-128"/>
              </a:rPr>
              <a:t>有事にも</a:t>
            </a:r>
            <a:r>
              <a:rPr kumimoji="1" lang="ja-JP" altLang="en-US" sz="2000" dirty="0">
                <a:latin typeface="Yu Gothic UI" panose="020B0500000000000000" pitchFamily="50" charset="-128"/>
                <a:ea typeface="Yu Gothic UI" panose="020B0500000000000000" pitchFamily="50" charset="-128"/>
              </a:rPr>
              <a:t>絶対に止めることができない業務を選別し、</a:t>
            </a:r>
            <a:r>
              <a:rPr kumimoji="1" lang="ja-JP" altLang="en-US" sz="2000" b="1" dirty="0">
                <a:latin typeface="Yu Gothic UI" panose="020B0500000000000000" pitchFamily="50" charset="-128"/>
                <a:ea typeface="Yu Gothic UI" panose="020B0500000000000000" pitchFamily="50" charset="-128"/>
              </a:rPr>
              <a:t>主要な</a:t>
            </a:r>
            <a:r>
              <a:rPr kumimoji="1" lang="en-US" altLang="ja-JP" sz="2000" b="1" dirty="0">
                <a:latin typeface="Yu Gothic UI" panose="020B0500000000000000" pitchFamily="50" charset="-128"/>
                <a:ea typeface="Yu Gothic UI" panose="020B0500000000000000" pitchFamily="50" charset="-128"/>
              </a:rPr>
              <a:t>16</a:t>
            </a:r>
            <a:r>
              <a:rPr kumimoji="1" lang="ja-JP" altLang="en-US" sz="2000" b="1" dirty="0">
                <a:latin typeface="Yu Gothic UI" panose="020B0500000000000000" pitchFamily="50" charset="-128"/>
                <a:ea typeface="Yu Gothic UI" panose="020B0500000000000000" pitchFamily="50" charset="-128"/>
              </a:rPr>
              <a:t>業務を常時複線運用化</a:t>
            </a:r>
            <a:endParaRPr kumimoji="1" lang="en-US" altLang="ja-JP" sz="2000" b="1" dirty="0">
              <a:latin typeface="Yu Gothic UI" panose="020B0500000000000000" pitchFamily="50" charset="-128"/>
              <a:ea typeface="Yu Gothic UI" panose="020B0500000000000000" pitchFamily="50" charset="-128"/>
            </a:endParaRPr>
          </a:p>
          <a:p>
            <a:pPr>
              <a:lnSpc>
                <a:spcPct val="150000"/>
              </a:lnSpc>
            </a:pPr>
            <a:endParaRPr kumimoji="1" lang="ja-JP" altLang="en-US" sz="2000" dirty="0">
              <a:latin typeface="Yu Gothic UI" panose="020B0500000000000000" pitchFamily="50" charset="-128"/>
              <a:ea typeface="Yu Gothic UI" panose="020B0500000000000000" pitchFamily="50" charset="-128"/>
            </a:endParaRPr>
          </a:p>
        </p:txBody>
      </p:sp>
      <p:sp>
        <p:nvSpPr>
          <p:cNvPr id="15" name="テキスト ボックス 14">
            <a:extLst>
              <a:ext uri="{FF2B5EF4-FFF2-40B4-BE49-F238E27FC236}">
                <a16:creationId xmlns:a16="http://schemas.microsoft.com/office/drawing/2014/main" id="{363A8D3C-05E4-D748-0C0C-991832873C12}"/>
              </a:ext>
            </a:extLst>
          </p:cNvPr>
          <p:cNvSpPr txBox="1"/>
          <p:nvPr/>
        </p:nvSpPr>
        <p:spPr>
          <a:xfrm>
            <a:off x="202998" y="3362673"/>
            <a:ext cx="3542097" cy="958339"/>
          </a:xfrm>
          <a:prstGeom prst="rect">
            <a:avLst/>
          </a:prstGeom>
          <a:noFill/>
        </p:spPr>
        <p:txBody>
          <a:bodyPr wrap="square" rtlCol="0">
            <a:spAutoFit/>
          </a:bodyPr>
          <a:lstStyle/>
          <a:p>
            <a:pPr>
              <a:lnSpc>
                <a:spcPct val="150000"/>
              </a:lnSpc>
            </a:pPr>
            <a:r>
              <a:rPr kumimoji="1" lang="ja-JP" altLang="en-US" sz="2000" dirty="0">
                <a:latin typeface="Yu Gothic UI" panose="020B0500000000000000" pitchFamily="50" charset="-128"/>
                <a:ea typeface="Yu Gothic UI" panose="020B0500000000000000" pitchFamily="50" charset="-128"/>
              </a:rPr>
              <a:t>大阪オフィス（大阪府吹田市）</a:t>
            </a:r>
            <a:endParaRPr kumimoji="1" lang="en-US" altLang="ja-JP" sz="2000" dirty="0">
              <a:latin typeface="Yu Gothic UI" panose="020B0500000000000000" pitchFamily="50" charset="-128"/>
              <a:ea typeface="Yu Gothic UI" panose="020B0500000000000000" pitchFamily="50" charset="-128"/>
            </a:endParaRPr>
          </a:p>
          <a:p>
            <a:pPr>
              <a:lnSpc>
                <a:spcPct val="150000"/>
              </a:lnSpc>
            </a:pPr>
            <a:r>
              <a:rPr lang="ja-JP" altLang="en-US" sz="2000" dirty="0">
                <a:latin typeface="Yu Gothic UI" panose="020B0500000000000000" pitchFamily="50" charset="-128"/>
                <a:ea typeface="Yu Gothic UI" panose="020B0500000000000000" pitchFamily="50" charset="-128"/>
              </a:rPr>
              <a:t>　　従業員数：約</a:t>
            </a:r>
            <a:r>
              <a:rPr lang="en-US" altLang="ja-JP" sz="2000" dirty="0">
                <a:latin typeface="Yu Gothic UI" panose="020B0500000000000000" pitchFamily="50" charset="-128"/>
                <a:ea typeface="Yu Gothic UI" panose="020B0500000000000000" pitchFamily="50" charset="-128"/>
              </a:rPr>
              <a:t>50</a:t>
            </a:r>
            <a:r>
              <a:rPr lang="ja-JP" altLang="en-US" sz="2000" dirty="0">
                <a:latin typeface="Yu Gothic UI" panose="020B0500000000000000" pitchFamily="50" charset="-128"/>
                <a:ea typeface="Yu Gothic UI" panose="020B0500000000000000" pitchFamily="50" charset="-128"/>
              </a:rPr>
              <a:t>名</a:t>
            </a:r>
            <a:endParaRPr lang="en-US" altLang="ja-JP" sz="2000" dirty="0">
              <a:latin typeface="Yu Gothic UI" panose="020B0500000000000000" pitchFamily="50" charset="-128"/>
              <a:ea typeface="Yu Gothic UI" panose="020B0500000000000000" pitchFamily="50" charset="-128"/>
            </a:endParaRPr>
          </a:p>
        </p:txBody>
      </p:sp>
      <p:grpSp>
        <p:nvGrpSpPr>
          <p:cNvPr id="19" name="グループ化 18">
            <a:extLst>
              <a:ext uri="{FF2B5EF4-FFF2-40B4-BE49-F238E27FC236}">
                <a16:creationId xmlns:a16="http://schemas.microsoft.com/office/drawing/2014/main" id="{0AE550BF-7DB6-EA70-A7AA-F5401CA3EF5D}"/>
              </a:ext>
            </a:extLst>
          </p:cNvPr>
          <p:cNvGrpSpPr/>
          <p:nvPr/>
        </p:nvGrpSpPr>
        <p:grpSpPr>
          <a:xfrm>
            <a:off x="2946445" y="3705375"/>
            <a:ext cx="1309035" cy="1650626"/>
            <a:chOff x="3003595" y="4363931"/>
            <a:chExt cx="1309035" cy="1650626"/>
          </a:xfrm>
        </p:grpSpPr>
        <p:sp>
          <p:nvSpPr>
            <p:cNvPr id="16" name="円: 塗りつぶしなし 15">
              <a:extLst>
                <a:ext uri="{FF2B5EF4-FFF2-40B4-BE49-F238E27FC236}">
                  <a16:creationId xmlns:a16="http://schemas.microsoft.com/office/drawing/2014/main" id="{B13E5BA8-E08E-0DD0-2997-8A1CE906D41A}"/>
                </a:ext>
              </a:extLst>
            </p:cNvPr>
            <p:cNvSpPr/>
            <p:nvPr/>
          </p:nvSpPr>
          <p:spPr>
            <a:xfrm>
              <a:off x="3003595" y="4542097"/>
              <a:ext cx="1309035" cy="1309035"/>
            </a:xfrm>
            <a:prstGeom prst="donut">
              <a:avLst>
                <a:gd name="adj" fmla="val 14841"/>
              </a:avLst>
            </a:prstGeom>
            <a:solidFill>
              <a:srgbClr val="0080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矢印: 山形 16">
              <a:extLst>
                <a:ext uri="{FF2B5EF4-FFF2-40B4-BE49-F238E27FC236}">
                  <a16:creationId xmlns:a16="http://schemas.microsoft.com/office/drawing/2014/main" id="{EEC3688C-D7EE-82E7-B379-A7A2C5D15301}"/>
                </a:ext>
              </a:extLst>
            </p:cNvPr>
            <p:cNvSpPr/>
            <p:nvPr/>
          </p:nvSpPr>
          <p:spPr>
            <a:xfrm rot="12059234">
              <a:off x="3306323" y="5306671"/>
              <a:ext cx="192506" cy="707886"/>
            </a:xfrm>
            <a:prstGeom prst="chevron">
              <a:avLst>
                <a:gd name="adj" fmla="val 728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矢印: 山形 17">
              <a:extLst>
                <a:ext uri="{FF2B5EF4-FFF2-40B4-BE49-F238E27FC236}">
                  <a16:creationId xmlns:a16="http://schemas.microsoft.com/office/drawing/2014/main" id="{7C798411-6520-6F2C-06B0-639875057982}"/>
                </a:ext>
              </a:extLst>
            </p:cNvPr>
            <p:cNvSpPr/>
            <p:nvPr/>
          </p:nvSpPr>
          <p:spPr>
            <a:xfrm rot="1980419">
              <a:off x="3833662" y="4363931"/>
              <a:ext cx="192506" cy="707886"/>
            </a:xfrm>
            <a:prstGeom prst="chevron">
              <a:avLst>
                <a:gd name="adj" fmla="val 728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0" name="テキスト ボックス 19">
            <a:extLst>
              <a:ext uri="{FF2B5EF4-FFF2-40B4-BE49-F238E27FC236}">
                <a16:creationId xmlns:a16="http://schemas.microsoft.com/office/drawing/2014/main" id="{3DC9B6B0-BDCB-F077-4844-1BFD7B9AF9D5}"/>
              </a:ext>
            </a:extLst>
          </p:cNvPr>
          <p:cNvSpPr txBox="1"/>
          <p:nvPr/>
        </p:nvSpPr>
        <p:spPr>
          <a:xfrm>
            <a:off x="2124593" y="5828575"/>
            <a:ext cx="3942759" cy="958339"/>
          </a:xfrm>
          <a:prstGeom prst="rect">
            <a:avLst/>
          </a:prstGeom>
          <a:noFill/>
        </p:spPr>
        <p:txBody>
          <a:bodyPr wrap="square" rtlCol="0">
            <a:spAutoFit/>
          </a:bodyPr>
          <a:lstStyle/>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証券約定・決済業務</a:t>
            </a:r>
          </a:p>
          <a:p>
            <a:pPr marL="609600" indent="-342900">
              <a:lnSpc>
                <a:spcPct val="150000"/>
              </a:lnSpc>
              <a:buFont typeface="Arial" panose="020B0604020202020204" pitchFamily="34" charset="0"/>
              <a:buChar char="•"/>
            </a:pPr>
            <a:r>
              <a:rPr lang="ja-JP" altLang="en-US" sz="2000" dirty="0">
                <a:latin typeface="Yu Gothic UI" panose="020B0500000000000000" pitchFamily="50" charset="-128"/>
                <a:ea typeface="Yu Gothic UI" panose="020B0500000000000000" pitchFamily="50" charset="-128"/>
              </a:rPr>
              <a:t>資金決済業務など</a:t>
            </a:r>
          </a:p>
        </p:txBody>
      </p:sp>
      <p:sp>
        <p:nvSpPr>
          <p:cNvPr id="14" name="テキスト ボックス 13">
            <a:extLst>
              <a:ext uri="{FF2B5EF4-FFF2-40B4-BE49-F238E27FC236}">
                <a16:creationId xmlns:a16="http://schemas.microsoft.com/office/drawing/2014/main" id="{477B6A75-E214-A2E4-EFFC-077CEF8F9531}"/>
              </a:ext>
            </a:extLst>
          </p:cNvPr>
          <p:cNvSpPr txBox="1"/>
          <p:nvPr/>
        </p:nvSpPr>
        <p:spPr>
          <a:xfrm>
            <a:off x="3853715" y="3384505"/>
            <a:ext cx="3073573" cy="958339"/>
          </a:xfrm>
          <a:prstGeom prst="rect">
            <a:avLst/>
          </a:prstGeom>
          <a:noFill/>
        </p:spPr>
        <p:txBody>
          <a:bodyPr wrap="square" rtlCol="0">
            <a:spAutoFit/>
          </a:bodyPr>
          <a:lstStyle/>
          <a:p>
            <a:pPr>
              <a:lnSpc>
                <a:spcPct val="150000"/>
              </a:lnSpc>
            </a:pPr>
            <a:r>
              <a:rPr kumimoji="1" lang="ja-JP" altLang="en-US" sz="2000" dirty="0">
                <a:latin typeface="Yu Gothic UI" panose="020B0500000000000000" pitchFamily="50" charset="-128"/>
                <a:ea typeface="Yu Gothic UI" panose="020B0500000000000000" pitchFamily="50" charset="-128"/>
              </a:rPr>
              <a:t>東京本社（東京都港区）</a:t>
            </a:r>
            <a:endParaRPr kumimoji="1" lang="en-US" altLang="ja-JP" sz="2000" dirty="0">
              <a:latin typeface="Yu Gothic UI" panose="020B0500000000000000" pitchFamily="50" charset="-128"/>
              <a:ea typeface="Yu Gothic UI" panose="020B0500000000000000" pitchFamily="50" charset="-128"/>
            </a:endParaRPr>
          </a:p>
          <a:p>
            <a:pPr>
              <a:lnSpc>
                <a:spcPct val="150000"/>
              </a:lnSpc>
            </a:pPr>
            <a:r>
              <a:rPr lang="ja-JP" altLang="en-US" sz="2000" dirty="0">
                <a:latin typeface="Yu Gothic UI" panose="020B0500000000000000" pitchFamily="50" charset="-128"/>
                <a:ea typeface="Yu Gothic UI" panose="020B0500000000000000" pitchFamily="50" charset="-128"/>
              </a:rPr>
              <a:t>　　従業員数：約</a:t>
            </a:r>
            <a:r>
              <a:rPr lang="en-US" altLang="ja-JP" sz="2000" dirty="0">
                <a:latin typeface="Yu Gothic UI" panose="020B0500000000000000" pitchFamily="50" charset="-128"/>
                <a:ea typeface="Yu Gothic UI" panose="020B0500000000000000" pitchFamily="50" charset="-128"/>
              </a:rPr>
              <a:t>1200</a:t>
            </a:r>
            <a:r>
              <a:rPr lang="ja-JP" altLang="en-US" sz="2000" dirty="0">
                <a:latin typeface="Yu Gothic UI" panose="020B0500000000000000" pitchFamily="50" charset="-128"/>
                <a:ea typeface="Yu Gothic UI" panose="020B0500000000000000" pitchFamily="50" charset="-128"/>
              </a:rPr>
              <a:t>名</a:t>
            </a:r>
            <a:endParaRPr lang="en-US" altLang="ja-JP" sz="2000" dirty="0">
              <a:latin typeface="Yu Gothic UI" panose="020B0500000000000000" pitchFamily="50" charset="-128"/>
              <a:ea typeface="Yu Gothic UI" panose="020B0500000000000000" pitchFamily="50" charset="-128"/>
            </a:endParaRPr>
          </a:p>
        </p:txBody>
      </p:sp>
      <p:sp>
        <p:nvSpPr>
          <p:cNvPr id="3" name="四角形: 角を丸くする 2">
            <a:extLst>
              <a:ext uri="{FF2B5EF4-FFF2-40B4-BE49-F238E27FC236}">
                <a16:creationId xmlns:a16="http://schemas.microsoft.com/office/drawing/2014/main" id="{2AA33D4E-7D1F-B797-4861-40E79ACF1BE9}"/>
              </a:ext>
            </a:extLst>
          </p:cNvPr>
          <p:cNvSpPr/>
          <p:nvPr/>
        </p:nvSpPr>
        <p:spPr>
          <a:xfrm>
            <a:off x="1791013" y="5262576"/>
            <a:ext cx="3542097" cy="565999"/>
          </a:xfrm>
          <a:prstGeom prst="roundRect">
            <a:avLst/>
          </a:prstGeom>
          <a:solidFill>
            <a:srgbClr val="00805E"/>
          </a:solidFill>
          <a:ln w="38100">
            <a:solidFill>
              <a:srgbClr val="0080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Yu Gothic UI" panose="020B0500000000000000" pitchFamily="50" charset="-128"/>
                <a:ea typeface="Yu Gothic UI" panose="020B0500000000000000" pitchFamily="50" charset="-128"/>
              </a:rPr>
              <a:t>最重要業務（常時複線運用）</a:t>
            </a:r>
          </a:p>
        </p:txBody>
      </p:sp>
      <p:sp>
        <p:nvSpPr>
          <p:cNvPr id="5" name="スライド番号プレースホルダー 4">
            <a:extLst>
              <a:ext uri="{FF2B5EF4-FFF2-40B4-BE49-F238E27FC236}">
                <a16:creationId xmlns:a16="http://schemas.microsoft.com/office/drawing/2014/main" id="{6450F761-967C-0791-26F3-26298CE055AB}"/>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31</a:t>
            </a:fld>
            <a:endParaRPr lang="ja-JP" altLang="en-US" dirty="0">
              <a:solidFill>
                <a:schemeClr val="tx1"/>
              </a:solidFill>
              <a:latin typeface="+mn-ea"/>
              <a:ea typeface="+mn-ea"/>
            </a:endParaRPr>
          </a:p>
        </p:txBody>
      </p:sp>
      <p:sp>
        <p:nvSpPr>
          <p:cNvPr id="4" name="四角形: 角を丸くする 3">
            <a:extLst>
              <a:ext uri="{FF2B5EF4-FFF2-40B4-BE49-F238E27FC236}">
                <a16:creationId xmlns:a16="http://schemas.microsoft.com/office/drawing/2014/main" id="{95104428-A9DC-81E4-221A-44CECD2F2A72}"/>
              </a:ext>
            </a:extLst>
          </p:cNvPr>
          <p:cNvSpPr/>
          <p:nvPr/>
        </p:nvSpPr>
        <p:spPr>
          <a:xfrm>
            <a:off x="77787" y="70077"/>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◆先行的な取組事例</a:t>
            </a:r>
          </a:p>
        </p:txBody>
      </p:sp>
    </p:spTree>
    <p:extLst>
      <p:ext uri="{BB962C8B-B14F-4D97-AF65-F5344CB8AC3E}">
        <p14:creationId xmlns:p14="http://schemas.microsoft.com/office/powerpoint/2010/main" val="3378515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EDA293-9574-04EC-B57D-EE177F14F7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533151"/>
            <a:ext cx="5698593" cy="4656372"/>
          </a:xfrm>
          <a:prstGeom prst="rect">
            <a:avLst/>
          </a:prstGeom>
          <a:ln>
            <a:solidFill>
              <a:schemeClr val="tx1"/>
            </a:solidFill>
          </a:ln>
        </p:spPr>
      </p:pic>
      <p:pic>
        <p:nvPicPr>
          <p:cNvPr id="6" name="図 5">
            <a:extLst>
              <a:ext uri="{FF2B5EF4-FFF2-40B4-BE49-F238E27FC236}">
                <a16:creationId xmlns:a16="http://schemas.microsoft.com/office/drawing/2014/main" id="{9C7CA57A-2A50-1244-90EB-0F46CFB3A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3928" y="4223759"/>
            <a:ext cx="1101987" cy="1101987"/>
          </a:xfrm>
          <a:prstGeom prst="rect">
            <a:avLst/>
          </a:prstGeom>
        </p:spPr>
      </p:pic>
      <p:grpSp>
        <p:nvGrpSpPr>
          <p:cNvPr id="7" name="グループ化 6">
            <a:extLst>
              <a:ext uri="{FF2B5EF4-FFF2-40B4-BE49-F238E27FC236}">
                <a16:creationId xmlns:a16="http://schemas.microsoft.com/office/drawing/2014/main" id="{4E3ECF04-356C-7737-DEB1-F6BC36ADB220}"/>
              </a:ext>
            </a:extLst>
          </p:cNvPr>
          <p:cNvGrpSpPr/>
          <p:nvPr/>
        </p:nvGrpSpPr>
        <p:grpSpPr>
          <a:xfrm>
            <a:off x="634048" y="4846637"/>
            <a:ext cx="3910889" cy="385200"/>
            <a:chOff x="1195650" y="5879767"/>
            <a:chExt cx="3910889" cy="385200"/>
          </a:xfrm>
        </p:grpSpPr>
        <p:cxnSp>
          <p:nvCxnSpPr>
            <p:cNvPr id="8" name="直線コネクタ 7">
              <a:extLst>
                <a:ext uri="{FF2B5EF4-FFF2-40B4-BE49-F238E27FC236}">
                  <a16:creationId xmlns:a16="http://schemas.microsoft.com/office/drawing/2014/main" id="{AADCC55E-F8F2-5D4D-16AF-9A0A58BC25A6}"/>
                </a:ext>
              </a:extLst>
            </p:cNvPr>
            <p:cNvCxnSpPr/>
            <p:nvPr/>
          </p:nvCxnSpPr>
          <p:spPr>
            <a:xfrm>
              <a:off x="4045975" y="5879767"/>
              <a:ext cx="0" cy="385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1F8353BE-F966-FE38-3020-828B2B247D85}"/>
                </a:ext>
              </a:extLst>
            </p:cNvPr>
            <p:cNvGrpSpPr/>
            <p:nvPr/>
          </p:nvGrpSpPr>
          <p:grpSpPr>
            <a:xfrm>
              <a:off x="1195650" y="5879767"/>
              <a:ext cx="3910889" cy="383459"/>
              <a:chOff x="6619458" y="6102606"/>
              <a:chExt cx="3910889" cy="383459"/>
            </a:xfrm>
          </p:grpSpPr>
          <p:sp>
            <p:nvSpPr>
              <p:cNvPr id="10" name="正方形/長方形 9">
                <a:extLst>
                  <a:ext uri="{FF2B5EF4-FFF2-40B4-BE49-F238E27FC236}">
                    <a16:creationId xmlns:a16="http://schemas.microsoft.com/office/drawing/2014/main" id="{8357EA22-18E8-7BA2-7FE2-9F455584D407}"/>
                  </a:ext>
                </a:extLst>
              </p:cNvPr>
              <p:cNvSpPr/>
              <p:nvPr/>
            </p:nvSpPr>
            <p:spPr>
              <a:xfrm>
                <a:off x="6619458" y="6102606"/>
                <a:ext cx="3910889" cy="3834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Yu Gothic UI" panose="020B0500000000000000" pitchFamily="50" charset="-128"/>
                    <a:ea typeface="Yu Gothic UI" panose="020B0500000000000000" pitchFamily="50" charset="-128"/>
                  </a:rPr>
                  <a:t>大阪　企業　バックアップ拠点　     　検索</a:t>
                </a:r>
                <a:endParaRPr kumimoji="1" lang="ja-JP" altLang="en-US" sz="1600" dirty="0">
                  <a:solidFill>
                    <a:schemeClr val="tx1"/>
                  </a:solidFill>
                  <a:latin typeface="Yu Gothic UI" panose="020B0500000000000000" pitchFamily="50" charset="-128"/>
                  <a:ea typeface="Yu Gothic UI" panose="020B0500000000000000" pitchFamily="50" charset="-128"/>
                </a:endParaRPr>
              </a:p>
            </p:txBody>
          </p:sp>
          <p:grpSp>
            <p:nvGrpSpPr>
              <p:cNvPr id="11" name="グループ化 10">
                <a:extLst>
                  <a:ext uri="{FF2B5EF4-FFF2-40B4-BE49-F238E27FC236}">
                    <a16:creationId xmlns:a16="http://schemas.microsoft.com/office/drawing/2014/main" id="{53A0C128-0DAB-AFD8-AF65-BF7730A52B50}"/>
                  </a:ext>
                </a:extLst>
              </p:cNvPr>
              <p:cNvGrpSpPr/>
              <p:nvPr/>
            </p:nvGrpSpPr>
            <p:grpSpPr>
              <a:xfrm>
                <a:off x="9569842" y="6176350"/>
                <a:ext cx="298544" cy="180000"/>
                <a:chOff x="4120092" y="4810404"/>
                <a:chExt cx="298544" cy="180000"/>
              </a:xfrm>
            </p:grpSpPr>
            <p:cxnSp>
              <p:nvCxnSpPr>
                <p:cNvPr id="12" name="直線コネクタ 11">
                  <a:extLst>
                    <a:ext uri="{FF2B5EF4-FFF2-40B4-BE49-F238E27FC236}">
                      <a16:creationId xmlns:a16="http://schemas.microsoft.com/office/drawing/2014/main" id="{A9309190-7ACF-8A2C-A98F-8B6A95588598}"/>
                    </a:ext>
                  </a:extLst>
                </p:cNvPr>
                <p:cNvCxnSpPr/>
                <p:nvPr/>
              </p:nvCxnSpPr>
              <p:spPr>
                <a:xfrm rot="2700000">
                  <a:off x="4228092" y="486877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657F03A9-FB92-8D73-6087-F63E24CB5A0E}"/>
                    </a:ext>
                  </a:extLst>
                </p:cNvPr>
                <p:cNvSpPr/>
                <p:nvPr/>
              </p:nvSpPr>
              <p:spPr>
                <a:xfrm>
                  <a:off x="4238636" y="4810404"/>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grpSp>
        </p:grpSp>
      </p:grpSp>
      <p:sp>
        <p:nvSpPr>
          <p:cNvPr id="14" name="テキスト ボックス 13">
            <a:extLst>
              <a:ext uri="{FF2B5EF4-FFF2-40B4-BE49-F238E27FC236}">
                <a16:creationId xmlns:a16="http://schemas.microsoft.com/office/drawing/2014/main" id="{C5277D26-8DF4-69EC-4F0A-821F5CDB295D}"/>
              </a:ext>
            </a:extLst>
          </p:cNvPr>
          <p:cNvSpPr txBox="1"/>
          <p:nvPr/>
        </p:nvSpPr>
        <p:spPr>
          <a:xfrm>
            <a:off x="239332" y="1807193"/>
            <a:ext cx="4952279" cy="800219"/>
          </a:xfrm>
          <a:prstGeom prst="rect">
            <a:avLst/>
          </a:prstGeom>
          <a:noFill/>
        </p:spPr>
        <p:txBody>
          <a:bodyPr wrap="square" rtlCol="0">
            <a:spAutoFit/>
          </a:bodyPr>
          <a:lstStyle/>
          <a:p>
            <a:r>
              <a:rPr kumimoji="1" lang="ja-JP" altLang="en-US" sz="2300" dirty="0">
                <a:latin typeface="Yu Gothic UI" panose="020B0500000000000000" pitchFamily="50" charset="-128"/>
                <a:ea typeface="Yu Gothic UI" panose="020B0500000000000000" pitchFamily="50" charset="-128"/>
              </a:rPr>
              <a:t>他にも、多くの企業が実際に大阪・関西でバックアップ拠点を構築されています。</a:t>
            </a:r>
            <a:endParaRPr kumimoji="1" lang="en-US" altLang="ja-JP" sz="2300" dirty="0">
              <a:latin typeface="Yu Gothic UI" panose="020B0500000000000000" pitchFamily="50" charset="-128"/>
              <a:ea typeface="Yu Gothic UI" panose="020B0500000000000000" pitchFamily="50" charset="-128"/>
            </a:endParaRPr>
          </a:p>
        </p:txBody>
      </p:sp>
      <p:sp>
        <p:nvSpPr>
          <p:cNvPr id="15" name="テキスト ボックス 14">
            <a:extLst>
              <a:ext uri="{FF2B5EF4-FFF2-40B4-BE49-F238E27FC236}">
                <a16:creationId xmlns:a16="http://schemas.microsoft.com/office/drawing/2014/main" id="{A10B270F-5AF1-7FD1-838A-67494C23B276}"/>
              </a:ext>
            </a:extLst>
          </p:cNvPr>
          <p:cNvSpPr txBox="1"/>
          <p:nvPr/>
        </p:nvSpPr>
        <p:spPr>
          <a:xfrm>
            <a:off x="948678" y="3235839"/>
            <a:ext cx="4952279" cy="1154162"/>
          </a:xfrm>
          <a:prstGeom prst="rect">
            <a:avLst/>
          </a:prstGeom>
          <a:noFill/>
        </p:spPr>
        <p:txBody>
          <a:bodyPr wrap="square" rtlCol="0">
            <a:spAutoFit/>
          </a:bodyPr>
          <a:lstStyle/>
          <a:p>
            <a:r>
              <a:rPr kumimoji="1" lang="ja-JP" altLang="en-US" sz="2300" dirty="0">
                <a:latin typeface="Yu Gothic UI" panose="020B0500000000000000" pitchFamily="50" charset="-128"/>
                <a:ea typeface="Yu Gothic UI" panose="020B0500000000000000" pitchFamily="50" charset="-128"/>
              </a:rPr>
              <a:t>ご興味のある方は</a:t>
            </a:r>
            <a:endParaRPr kumimoji="1" lang="en-US" altLang="ja-JP" sz="2300" dirty="0">
              <a:latin typeface="Yu Gothic UI" panose="020B0500000000000000" pitchFamily="50" charset="-128"/>
              <a:ea typeface="Yu Gothic UI" panose="020B0500000000000000" pitchFamily="50" charset="-128"/>
            </a:endParaRPr>
          </a:p>
          <a:p>
            <a:r>
              <a:rPr kumimoji="1" lang="ja-JP" altLang="en-US" sz="2300" b="1" dirty="0">
                <a:solidFill>
                  <a:srgbClr val="00805E"/>
                </a:solidFill>
                <a:latin typeface="Yu Gothic UI" panose="020B0500000000000000" pitchFamily="50" charset="-128"/>
                <a:ea typeface="Yu Gothic UI" panose="020B0500000000000000" pitchFamily="50" charset="-128"/>
              </a:rPr>
              <a:t>大阪府・大阪市ホームページ</a:t>
            </a:r>
            <a:endParaRPr kumimoji="1" lang="en-US" altLang="ja-JP" sz="2300" b="1" dirty="0">
              <a:solidFill>
                <a:srgbClr val="00805E"/>
              </a:solidFill>
              <a:latin typeface="Yu Gothic UI" panose="020B0500000000000000" pitchFamily="50" charset="-128"/>
              <a:ea typeface="Yu Gothic UI" panose="020B0500000000000000" pitchFamily="50" charset="-128"/>
            </a:endParaRPr>
          </a:p>
          <a:p>
            <a:r>
              <a:rPr lang="ja-JP" altLang="en-US" sz="2300" dirty="0">
                <a:latin typeface="Yu Gothic UI" panose="020B0500000000000000" pitchFamily="50" charset="-128"/>
                <a:ea typeface="Yu Gothic UI" panose="020B0500000000000000" pitchFamily="50" charset="-128"/>
              </a:rPr>
              <a:t>をぜひご覧ください！！</a:t>
            </a:r>
            <a:endParaRPr kumimoji="1" lang="ja-JP" altLang="en-US" sz="2300" dirty="0">
              <a:latin typeface="Yu Gothic UI" panose="020B0500000000000000" pitchFamily="50" charset="-128"/>
              <a:ea typeface="Yu Gothic UI" panose="020B0500000000000000" pitchFamily="50" charset="-128"/>
            </a:endParaRPr>
          </a:p>
        </p:txBody>
      </p:sp>
      <p:sp>
        <p:nvSpPr>
          <p:cNvPr id="16" name="テキスト ボックス 15">
            <a:extLst>
              <a:ext uri="{FF2B5EF4-FFF2-40B4-BE49-F238E27FC236}">
                <a16:creationId xmlns:a16="http://schemas.microsoft.com/office/drawing/2014/main" id="{378578A6-00D8-03E6-664C-F7CAF3518939}"/>
              </a:ext>
            </a:extLst>
          </p:cNvPr>
          <p:cNvSpPr txBox="1"/>
          <p:nvPr/>
        </p:nvSpPr>
        <p:spPr>
          <a:xfrm>
            <a:off x="239332" y="2664506"/>
            <a:ext cx="5698593" cy="369332"/>
          </a:xfrm>
          <a:prstGeom prst="rect">
            <a:avLst/>
          </a:prstGeom>
          <a:noFill/>
        </p:spPr>
        <p:txBody>
          <a:bodyPr wrap="square" rtlCol="0">
            <a:spAutoFit/>
          </a:bodyPr>
          <a:lstStyle/>
          <a:p>
            <a:r>
              <a:rPr kumimoji="1" lang="ja-JP" altLang="en-US" dirty="0">
                <a:latin typeface="Yu Gothic UI" panose="020B0500000000000000" pitchFamily="50" charset="-128"/>
                <a:ea typeface="Yu Gothic UI" panose="020B0500000000000000" pitchFamily="50" charset="-128"/>
              </a:rPr>
              <a:t>また、府市の</a:t>
            </a:r>
            <a:r>
              <a:rPr kumimoji="1" lang="en-US" altLang="ja-JP" dirty="0">
                <a:latin typeface="Yu Gothic UI" panose="020B0500000000000000" pitchFamily="50" charset="-128"/>
                <a:ea typeface="Yu Gothic UI" panose="020B0500000000000000" pitchFamily="50" charset="-128"/>
              </a:rPr>
              <a:t>HP</a:t>
            </a:r>
            <a:r>
              <a:rPr kumimoji="1" lang="ja-JP" altLang="en-US" dirty="0">
                <a:latin typeface="Yu Gothic UI" panose="020B0500000000000000" pitchFamily="50" charset="-128"/>
                <a:ea typeface="Yu Gothic UI" panose="020B0500000000000000" pitchFamily="50" charset="-128"/>
              </a:rPr>
              <a:t>で御社の取組をご紹介することもできます。</a:t>
            </a:r>
            <a:endParaRPr kumimoji="1" lang="en-US" altLang="ja-JP" dirty="0">
              <a:latin typeface="Yu Gothic UI" panose="020B0500000000000000" pitchFamily="50" charset="-128"/>
              <a:ea typeface="Yu Gothic UI" panose="020B0500000000000000" pitchFamily="50" charset="-128"/>
            </a:endParaRPr>
          </a:p>
        </p:txBody>
      </p:sp>
      <p:sp>
        <p:nvSpPr>
          <p:cNvPr id="17" name="四角形: 角を丸くする 16">
            <a:extLst>
              <a:ext uri="{FF2B5EF4-FFF2-40B4-BE49-F238E27FC236}">
                <a16:creationId xmlns:a16="http://schemas.microsoft.com/office/drawing/2014/main" id="{4590E735-A6C9-F0A2-D3E3-42BA70F6DCF0}"/>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◆バックアップ拠点構築事例（その他企業）</a:t>
            </a:r>
            <a:endParaRPr lang="ja-JP" altLang="en-US" sz="2800" b="1"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F667C1DC-ED1A-81AC-771E-104DBE492885}"/>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32</a:t>
            </a:fld>
            <a:endParaRPr lang="ja-JP" altLang="en-US" dirty="0">
              <a:solidFill>
                <a:schemeClr val="tx1"/>
              </a:solidFill>
              <a:latin typeface="+mn-ea"/>
              <a:ea typeface="+mn-ea"/>
            </a:endParaRPr>
          </a:p>
        </p:txBody>
      </p:sp>
    </p:spTree>
    <p:extLst>
      <p:ext uri="{BB962C8B-B14F-4D97-AF65-F5344CB8AC3E}">
        <p14:creationId xmlns:p14="http://schemas.microsoft.com/office/powerpoint/2010/main" val="756923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40C83DA0-3FD6-4E85-8C99-7A17D4A60519}"/>
              </a:ext>
            </a:extLst>
          </p:cNvPr>
          <p:cNvSpPr/>
          <p:nvPr/>
        </p:nvSpPr>
        <p:spPr>
          <a:xfrm>
            <a:off x="345496" y="1046370"/>
            <a:ext cx="3101926" cy="439748"/>
          </a:xfrm>
          <a:prstGeom prst="roundRect">
            <a:avLst/>
          </a:prstGeom>
          <a:solidFill>
            <a:srgbClr val="00805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400" dirty="0">
                <a:solidFill>
                  <a:schemeClr val="bg1"/>
                </a:solidFill>
                <a:latin typeface="Yu Gothic UI" panose="020B0500000000000000" pitchFamily="50" charset="-128"/>
                <a:ea typeface="Yu Gothic UI" panose="020B0500000000000000" pitchFamily="50" charset="-128"/>
              </a:rPr>
              <a:t>外　務　省</a:t>
            </a:r>
          </a:p>
        </p:txBody>
      </p:sp>
      <p:sp>
        <p:nvSpPr>
          <p:cNvPr id="14" name="四角形: 角を丸くする 13">
            <a:extLst>
              <a:ext uri="{FF2B5EF4-FFF2-40B4-BE49-F238E27FC236}">
                <a16:creationId xmlns:a16="http://schemas.microsoft.com/office/drawing/2014/main" id="{46AB333F-3223-4236-BAA5-0FD9E9EB933C}"/>
              </a:ext>
            </a:extLst>
          </p:cNvPr>
          <p:cNvSpPr/>
          <p:nvPr/>
        </p:nvSpPr>
        <p:spPr>
          <a:xfrm>
            <a:off x="3675715" y="1008817"/>
            <a:ext cx="7396565" cy="675249"/>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0" lang="ja-JP" altLang="en-US" sz="2000" dirty="0">
                <a:solidFill>
                  <a:schemeClr val="tx1"/>
                </a:solidFill>
                <a:latin typeface="Yu Gothic UI" panose="020B0500000000000000" pitchFamily="50" charset="-128"/>
                <a:ea typeface="Yu Gothic UI" panose="020B0500000000000000" pitchFamily="50" charset="-128"/>
              </a:rPr>
              <a:t>本省庁舎での業務継続が不可能となる場合、領事館系業務、</a:t>
            </a:r>
            <a:endParaRPr kumimoji="0" lang="en-US" altLang="ja-JP" sz="2000" dirty="0">
              <a:solidFill>
                <a:schemeClr val="tx1"/>
              </a:solidFill>
              <a:latin typeface="Yu Gothic UI" panose="020B0500000000000000" pitchFamily="50" charset="-128"/>
              <a:ea typeface="Yu Gothic UI" panose="020B0500000000000000" pitchFamily="50" charset="-128"/>
            </a:endParaRPr>
          </a:p>
          <a:p>
            <a:r>
              <a:rPr kumimoji="0" lang="ja-JP" altLang="en-US" sz="2000" dirty="0">
                <a:solidFill>
                  <a:schemeClr val="tx1"/>
                </a:solidFill>
                <a:latin typeface="Yu Gothic UI" panose="020B0500000000000000" pitchFamily="50" charset="-128"/>
                <a:ea typeface="Yu Gothic UI" panose="020B0500000000000000" pitchFamily="50" charset="-128"/>
              </a:rPr>
              <a:t>外国公館支援業務等、一部業務を大阪分室で実施することを検討</a:t>
            </a:r>
            <a:endParaRPr kumimoji="1" lang="ja-JP" altLang="en-US" sz="2000" b="1" dirty="0">
              <a:solidFill>
                <a:srgbClr val="002060"/>
              </a:solidFill>
              <a:latin typeface="Yu Gothic UI" panose="020B0500000000000000" pitchFamily="50" charset="-128"/>
              <a:ea typeface="Yu Gothic UI" panose="020B0500000000000000" pitchFamily="50" charset="-128"/>
            </a:endParaRPr>
          </a:p>
        </p:txBody>
      </p:sp>
      <p:sp>
        <p:nvSpPr>
          <p:cNvPr id="15" name="四角形: 角を丸くする 14">
            <a:extLst>
              <a:ext uri="{FF2B5EF4-FFF2-40B4-BE49-F238E27FC236}">
                <a16:creationId xmlns:a16="http://schemas.microsoft.com/office/drawing/2014/main" id="{C60BB3ED-440A-4742-A685-1A0755926458}"/>
              </a:ext>
            </a:extLst>
          </p:cNvPr>
          <p:cNvSpPr/>
          <p:nvPr/>
        </p:nvSpPr>
        <p:spPr>
          <a:xfrm>
            <a:off x="379826" y="1903509"/>
            <a:ext cx="3067596" cy="439748"/>
          </a:xfrm>
          <a:prstGeom prst="roundRect">
            <a:avLst/>
          </a:prstGeom>
          <a:solidFill>
            <a:srgbClr val="00805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400" dirty="0">
                <a:solidFill>
                  <a:schemeClr val="bg1"/>
                </a:solidFill>
                <a:latin typeface="Yu Gothic UI" panose="020B0500000000000000" pitchFamily="50" charset="-128"/>
                <a:ea typeface="Yu Gothic UI" panose="020B0500000000000000" pitchFamily="50" charset="-128"/>
              </a:rPr>
              <a:t>公正取引委員会</a:t>
            </a:r>
            <a:endParaRPr kumimoji="1" lang="ja-JP" altLang="en-US" sz="2400" dirty="0">
              <a:solidFill>
                <a:schemeClr val="bg1"/>
              </a:solidFill>
              <a:latin typeface="Yu Gothic UI" panose="020B0500000000000000" pitchFamily="50" charset="-128"/>
              <a:ea typeface="Yu Gothic UI" panose="020B0500000000000000" pitchFamily="50" charset="-128"/>
            </a:endParaRPr>
          </a:p>
        </p:txBody>
      </p:sp>
      <p:sp>
        <p:nvSpPr>
          <p:cNvPr id="16" name="四角形: 角を丸くする 15">
            <a:extLst>
              <a:ext uri="{FF2B5EF4-FFF2-40B4-BE49-F238E27FC236}">
                <a16:creationId xmlns:a16="http://schemas.microsoft.com/office/drawing/2014/main" id="{D07A315D-FFF8-496C-B1F4-7137C9363D49}"/>
              </a:ext>
            </a:extLst>
          </p:cNvPr>
          <p:cNvSpPr/>
          <p:nvPr/>
        </p:nvSpPr>
        <p:spPr>
          <a:xfrm>
            <a:off x="345496" y="3429000"/>
            <a:ext cx="3101926" cy="439749"/>
          </a:xfrm>
          <a:prstGeom prst="roundRect">
            <a:avLst/>
          </a:prstGeom>
          <a:solidFill>
            <a:srgbClr val="00805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400" dirty="0">
                <a:solidFill>
                  <a:schemeClr val="bg1"/>
                </a:solidFill>
                <a:latin typeface="Yu Gothic UI" panose="020B0500000000000000" pitchFamily="50" charset="-128"/>
                <a:ea typeface="Yu Gothic UI" panose="020B0500000000000000" pitchFamily="50" charset="-128"/>
              </a:rPr>
              <a:t>厚生労働省</a:t>
            </a:r>
          </a:p>
        </p:txBody>
      </p:sp>
      <p:sp>
        <p:nvSpPr>
          <p:cNvPr id="17" name="四角形: 角を丸くする 16">
            <a:extLst>
              <a:ext uri="{FF2B5EF4-FFF2-40B4-BE49-F238E27FC236}">
                <a16:creationId xmlns:a16="http://schemas.microsoft.com/office/drawing/2014/main" id="{0893FD85-BD06-4F43-B783-DE791FDF0613}"/>
              </a:ext>
            </a:extLst>
          </p:cNvPr>
          <p:cNvSpPr/>
          <p:nvPr/>
        </p:nvSpPr>
        <p:spPr>
          <a:xfrm>
            <a:off x="361070" y="4360345"/>
            <a:ext cx="3067596" cy="397072"/>
          </a:xfrm>
          <a:prstGeom prst="roundRect">
            <a:avLst/>
          </a:prstGeom>
          <a:solidFill>
            <a:srgbClr val="00805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400" dirty="0">
                <a:solidFill>
                  <a:schemeClr val="bg1"/>
                </a:solidFill>
                <a:latin typeface="Yu Gothic UI" panose="020B0500000000000000" pitchFamily="50" charset="-128"/>
                <a:ea typeface="Yu Gothic UI" panose="020B0500000000000000" pitchFamily="50" charset="-128"/>
              </a:rPr>
              <a:t>経済産業</a:t>
            </a:r>
            <a:r>
              <a:rPr kumimoji="1" lang="ja-JP" altLang="en-US" sz="2400" dirty="0">
                <a:solidFill>
                  <a:schemeClr val="bg1"/>
                </a:solidFill>
                <a:latin typeface="Yu Gothic UI" panose="020B0500000000000000" pitchFamily="50" charset="-128"/>
                <a:ea typeface="Yu Gothic UI" panose="020B0500000000000000" pitchFamily="50" charset="-128"/>
              </a:rPr>
              <a:t>省</a:t>
            </a:r>
          </a:p>
        </p:txBody>
      </p:sp>
      <p:sp>
        <p:nvSpPr>
          <p:cNvPr id="18" name="四角形: 角を丸くする 17">
            <a:extLst>
              <a:ext uri="{FF2B5EF4-FFF2-40B4-BE49-F238E27FC236}">
                <a16:creationId xmlns:a16="http://schemas.microsoft.com/office/drawing/2014/main" id="{A189B50F-F59C-4159-86A6-D3B944EBE187}"/>
              </a:ext>
            </a:extLst>
          </p:cNvPr>
          <p:cNvSpPr/>
          <p:nvPr/>
        </p:nvSpPr>
        <p:spPr>
          <a:xfrm>
            <a:off x="3675714" y="3979014"/>
            <a:ext cx="7396565" cy="1239649"/>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0" lang="ja-JP" altLang="en-US" sz="2000" dirty="0">
                <a:solidFill>
                  <a:schemeClr val="tx1"/>
                </a:solidFill>
                <a:latin typeface="Yu Gothic UI" panose="020B0500000000000000" pitchFamily="50" charset="-128"/>
                <a:ea typeface="Yu Gothic UI" panose="020B0500000000000000" pitchFamily="50" charset="-128"/>
              </a:rPr>
              <a:t>本省職員のみによる業務遂行が困難な場合、近畿経済産業局及び中部近畿産業保安監督部近畿支部が、初動対応の一部（被害情報の収集・整理等）の業務を代行する。</a:t>
            </a:r>
            <a:endParaRPr kumimoji="1" lang="ja-JP" altLang="en-US" sz="2000" b="1" dirty="0">
              <a:solidFill>
                <a:srgbClr val="002060"/>
              </a:solidFill>
              <a:latin typeface="Yu Gothic UI" panose="020B0500000000000000" pitchFamily="50" charset="-128"/>
              <a:ea typeface="Yu Gothic UI" panose="020B0500000000000000" pitchFamily="50" charset="-128"/>
            </a:endParaRPr>
          </a:p>
        </p:txBody>
      </p:sp>
      <p:sp>
        <p:nvSpPr>
          <p:cNvPr id="19" name="四角形: 角を丸くする 18">
            <a:extLst>
              <a:ext uri="{FF2B5EF4-FFF2-40B4-BE49-F238E27FC236}">
                <a16:creationId xmlns:a16="http://schemas.microsoft.com/office/drawing/2014/main" id="{DEE57BA8-1491-41FE-8BB4-D425D68817EC}"/>
              </a:ext>
            </a:extLst>
          </p:cNvPr>
          <p:cNvSpPr/>
          <p:nvPr/>
        </p:nvSpPr>
        <p:spPr>
          <a:xfrm>
            <a:off x="379826" y="2669590"/>
            <a:ext cx="3067596" cy="439749"/>
          </a:xfrm>
          <a:prstGeom prst="roundRect">
            <a:avLst/>
          </a:prstGeom>
          <a:solidFill>
            <a:srgbClr val="00805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400" dirty="0">
                <a:solidFill>
                  <a:schemeClr val="bg1"/>
                </a:solidFill>
                <a:latin typeface="Yu Gothic UI" panose="020B0500000000000000" pitchFamily="50" charset="-128"/>
                <a:ea typeface="Yu Gothic UI" panose="020B0500000000000000" pitchFamily="50" charset="-128"/>
              </a:rPr>
              <a:t>気　象　庁</a:t>
            </a:r>
            <a:endParaRPr kumimoji="1" lang="ja-JP" altLang="en-US" sz="2400" dirty="0">
              <a:solidFill>
                <a:schemeClr val="bg1"/>
              </a:solidFill>
              <a:latin typeface="Yu Gothic UI" panose="020B0500000000000000" pitchFamily="50" charset="-128"/>
              <a:ea typeface="Yu Gothic UI" panose="020B0500000000000000" pitchFamily="50" charset="-128"/>
            </a:endParaRPr>
          </a:p>
        </p:txBody>
      </p:sp>
      <p:sp>
        <p:nvSpPr>
          <p:cNvPr id="20" name="四角形: 角を丸くする 19">
            <a:extLst>
              <a:ext uri="{FF2B5EF4-FFF2-40B4-BE49-F238E27FC236}">
                <a16:creationId xmlns:a16="http://schemas.microsoft.com/office/drawing/2014/main" id="{1240CF4B-262C-4450-BB60-73FE8044F177}"/>
              </a:ext>
            </a:extLst>
          </p:cNvPr>
          <p:cNvSpPr/>
          <p:nvPr/>
        </p:nvSpPr>
        <p:spPr>
          <a:xfrm>
            <a:off x="3675714" y="2535109"/>
            <a:ext cx="7886020" cy="675249"/>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0" lang="ja-JP" altLang="en-US" sz="2000" dirty="0">
                <a:solidFill>
                  <a:schemeClr val="tx1"/>
                </a:solidFill>
                <a:latin typeface="Yu Gothic UI" panose="020B0500000000000000" pitchFamily="50" charset="-128"/>
                <a:ea typeface="Yu Gothic UI" panose="020B0500000000000000" pitchFamily="50" charset="-128"/>
              </a:rPr>
              <a:t>本庁庁舎で業務が遂行不可能なことが判明した場合、大阪管区気象台が全国の主要な気象業務を継続する</a:t>
            </a:r>
            <a:endParaRPr kumimoji="1" lang="ja-JP" altLang="en-US" sz="2000" b="1" dirty="0">
              <a:solidFill>
                <a:srgbClr val="002060"/>
              </a:solidFill>
              <a:latin typeface="Yu Gothic UI" panose="020B0500000000000000" pitchFamily="50" charset="-128"/>
              <a:ea typeface="Yu Gothic UI" panose="020B0500000000000000" pitchFamily="50" charset="-128"/>
            </a:endParaRPr>
          </a:p>
        </p:txBody>
      </p:sp>
      <p:sp>
        <p:nvSpPr>
          <p:cNvPr id="21" name="四角形: 角を丸くする 20">
            <a:extLst>
              <a:ext uri="{FF2B5EF4-FFF2-40B4-BE49-F238E27FC236}">
                <a16:creationId xmlns:a16="http://schemas.microsoft.com/office/drawing/2014/main" id="{B975AE0B-BAD1-422B-9CFA-E99A91A30763}"/>
              </a:ext>
            </a:extLst>
          </p:cNvPr>
          <p:cNvSpPr/>
          <p:nvPr/>
        </p:nvSpPr>
        <p:spPr>
          <a:xfrm>
            <a:off x="3675716" y="1823030"/>
            <a:ext cx="8284807" cy="675249"/>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0" lang="ja-JP" altLang="en-US" sz="2000" dirty="0">
                <a:solidFill>
                  <a:schemeClr val="tx1"/>
                </a:solidFill>
                <a:latin typeface="Yu Gothic UI" panose="020B0500000000000000" pitchFamily="50" charset="-128"/>
                <a:ea typeface="Yu Gothic UI" panose="020B0500000000000000" pitchFamily="50" charset="-128"/>
              </a:rPr>
              <a:t>本局に災害対策本部を設置できない場合、近畿中国四国事務所に置く</a:t>
            </a:r>
            <a:endParaRPr kumimoji="1" lang="ja-JP" altLang="en-US" sz="2000" b="1" dirty="0">
              <a:solidFill>
                <a:srgbClr val="002060"/>
              </a:solidFill>
              <a:latin typeface="Yu Gothic UI" panose="020B0500000000000000" pitchFamily="50" charset="-128"/>
              <a:ea typeface="Yu Gothic UI" panose="020B0500000000000000" pitchFamily="50" charset="-128"/>
            </a:endParaRPr>
          </a:p>
        </p:txBody>
      </p:sp>
      <p:sp>
        <p:nvSpPr>
          <p:cNvPr id="22" name="四角形: 角を丸くする 21">
            <a:extLst>
              <a:ext uri="{FF2B5EF4-FFF2-40B4-BE49-F238E27FC236}">
                <a16:creationId xmlns:a16="http://schemas.microsoft.com/office/drawing/2014/main" id="{69C3512F-1B73-4399-AD72-84AC2EB8CF7A}"/>
              </a:ext>
            </a:extLst>
          </p:cNvPr>
          <p:cNvSpPr/>
          <p:nvPr/>
        </p:nvSpPr>
        <p:spPr>
          <a:xfrm>
            <a:off x="3675716" y="3303765"/>
            <a:ext cx="8284807" cy="675249"/>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0" lang="ja-JP" altLang="en-US" sz="2000" dirty="0">
                <a:solidFill>
                  <a:schemeClr val="tx1"/>
                </a:solidFill>
                <a:latin typeface="Yu Gothic UI" panose="020B0500000000000000" pitchFamily="50" charset="-128"/>
                <a:ea typeface="Yu Gothic UI" panose="020B0500000000000000" pitchFamily="50" charset="-128"/>
              </a:rPr>
              <a:t>首都機能が維持できない場合を想定し、</a:t>
            </a:r>
            <a:endParaRPr kumimoji="0" lang="en-US" altLang="ja-JP" sz="2000" dirty="0">
              <a:solidFill>
                <a:schemeClr val="tx1"/>
              </a:solidFill>
              <a:latin typeface="Yu Gothic UI" panose="020B0500000000000000" pitchFamily="50" charset="-128"/>
              <a:ea typeface="Yu Gothic UI" panose="020B0500000000000000" pitchFamily="50" charset="-128"/>
            </a:endParaRPr>
          </a:p>
          <a:p>
            <a:r>
              <a:rPr kumimoji="0" lang="ja-JP" altLang="en-US" sz="2000" dirty="0">
                <a:solidFill>
                  <a:schemeClr val="tx1"/>
                </a:solidFill>
                <a:latin typeface="Yu Gothic UI" panose="020B0500000000000000" pitchFamily="50" charset="-128"/>
                <a:ea typeface="Yu Gothic UI" panose="020B0500000000000000" pitchFamily="50" charset="-128"/>
              </a:rPr>
              <a:t>近畿厚生局及び大阪労働局を代替庁舎に定める。</a:t>
            </a:r>
            <a:endParaRPr kumimoji="1" lang="ja-JP" altLang="en-US" sz="2000" b="1" dirty="0">
              <a:solidFill>
                <a:srgbClr val="002060"/>
              </a:solidFill>
              <a:latin typeface="Yu Gothic UI" panose="020B0500000000000000" pitchFamily="50" charset="-128"/>
              <a:ea typeface="Yu Gothic UI" panose="020B0500000000000000" pitchFamily="50" charset="-128"/>
            </a:endParaRPr>
          </a:p>
        </p:txBody>
      </p:sp>
      <p:sp>
        <p:nvSpPr>
          <p:cNvPr id="23" name="四角形: 角を丸くする 22">
            <a:extLst>
              <a:ext uri="{FF2B5EF4-FFF2-40B4-BE49-F238E27FC236}">
                <a16:creationId xmlns:a16="http://schemas.microsoft.com/office/drawing/2014/main" id="{C9E5F701-09A6-4E8A-923B-B58478DE6DF2}"/>
              </a:ext>
            </a:extLst>
          </p:cNvPr>
          <p:cNvSpPr/>
          <p:nvPr/>
        </p:nvSpPr>
        <p:spPr>
          <a:xfrm>
            <a:off x="361070" y="6437461"/>
            <a:ext cx="4596130" cy="340519"/>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none" rtlCol="0" anchor="ctr">
            <a:spAutoFit/>
          </a:bodyPr>
          <a:lstStyle/>
          <a:p>
            <a:r>
              <a:rPr kumimoji="0" lang="ja-JP" altLang="en-US" sz="1400" dirty="0">
                <a:solidFill>
                  <a:schemeClr val="tx1"/>
                </a:solidFill>
                <a:latin typeface="Yu Gothic UI" panose="020B0500000000000000" pitchFamily="50" charset="-128"/>
                <a:ea typeface="Yu Gothic UI" panose="020B0500000000000000" pitchFamily="50" charset="-128"/>
              </a:rPr>
              <a:t>出典：各省庁業務継続計画、各社ホームページをもとに作成</a:t>
            </a:r>
            <a:endParaRPr kumimoji="1" lang="ja-JP" altLang="en-US" sz="1400" b="1" dirty="0">
              <a:solidFill>
                <a:srgbClr val="002060"/>
              </a:solidFill>
              <a:latin typeface="Yu Gothic UI" panose="020B0500000000000000" pitchFamily="50" charset="-128"/>
              <a:ea typeface="Yu Gothic UI" panose="020B0500000000000000" pitchFamily="50" charset="-128"/>
            </a:endParaRPr>
          </a:p>
        </p:txBody>
      </p:sp>
      <p:sp>
        <p:nvSpPr>
          <p:cNvPr id="3" name="四角形: 角を丸くする 2">
            <a:extLst>
              <a:ext uri="{FF2B5EF4-FFF2-40B4-BE49-F238E27FC236}">
                <a16:creationId xmlns:a16="http://schemas.microsoft.com/office/drawing/2014/main" id="{18A3AB1C-8657-5E5E-20A5-9094A4745C9A}"/>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◆大阪・関西にバックアップ拠点を構築する政府機関等</a:t>
            </a:r>
          </a:p>
        </p:txBody>
      </p:sp>
      <p:sp>
        <p:nvSpPr>
          <p:cNvPr id="4" name="スライド番号プレースホルダー 3">
            <a:extLst>
              <a:ext uri="{FF2B5EF4-FFF2-40B4-BE49-F238E27FC236}">
                <a16:creationId xmlns:a16="http://schemas.microsoft.com/office/drawing/2014/main" id="{68F5C4D5-217D-4307-000E-A4F56C08A9EE}"/>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33</a:t>
            </a:fld>
            <a:endParaRPr lang="ja-JP" altLang="en-US" dirty="0">
              <a:solidFill>
                <a:schemeClr val="tx1"/>
              </a:solidFill>
              <a:latin typeface="+mn-ea"/>
              <a:ea typeface="+mn-ea"/>
            </a:endParaRPr>
          </a:p>
        </p:txBody>
      </p:sp>
      <p:sp>
        <p:nvSpPr>
          <p:cNvPr id="2" name="四角形: 角を丸くする 1">
            <a:extLst>
              <a:ext uri="{FF2B5EF4-FFF2-40B4-BE49-F238E27FC236}">
                <a16:creationId xmlns:a16="http://schemas.microsoft.com/office/drawing/2014/main" id="{BF2931BA-B7EC-3ABA-7113-E649995D683B}"/>
              </a:ext>
            </a:extLst>
          </p:cNvPr>
          <p:cNvSpPr/>
          <p:nvPr/>
        </p:nvSpPr>
        <p:spPr>
          <a:xfrm>
            <a:off x="326740" y="5254132"/>
            <a:ext cx="3101926" cy="439748"/>
          </a:xfrm>
          <a:prstGeom prst="roundRect">
            <a:avLst/>
          </a:prstGeom>
          <a:solidFill>
            <a:srgbClr val="00805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400" dirty="0">
                <a:solidFill>
                  <a:schemeClr val="bg1"/>
                </a:solidFill>
                <a:latin typeface="Yu Gothic UI" panose="020B0500000000000000" pitchFamily="50" charset="-128"/>
                <a:ea typeface="Yu Gothic UI" panose="020B0500000000000000" pitchFamily="50" charset="-128"/>
              </a:rPr>
              <a:t>日本銀行</a:t>
            </a:r>
          </a:p>
        </p:txBody>
      </p:sp>
      <p:sp>
        <p:nvSpPr>
          <p:cNvPr id="5" name="四角形: 角を丸くする 4">
            <a:extLst>
              <a:ext uri="{FF2B5EF4-FFF2-40B4-BE49-F238E27FC236}">
                <a16:creationId xmlns:a16="http://schemas.microsoft.com/office/drawing/2014/main" id="{1CBD7720-76FF-A312-BA09-1256893F0E6E}"/>
              </a:ext>
            </a:extLst>
          </p:cNvPr>
          <p:cNvSpPr/>
          <p:nvPr/>
        </p:nvSpPr>
        <p:spPr>
          <a:xfrm>
            <a:off x="3710043" y="5136382"/>
            <a:ext cx="7574953" cy="675249"/>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0" lang="ja-JP" altLang="en-US" sz="2000" dirty="0">
                <a:solidFill>
                  <a:schemeClr val="tx1"/>
                </a:solidFill>
                <a:latin typeface="Yu Gothic UI" panose="020B0500000000000000" pitchFamily="50" charset="-128"/>
                <a:ea typeface="Yu Gothic UI" panose="020B0500000000000000" pitchFamily="50" charset="-128"/>
              </a:rPr>
              <a:t>首都圏で大規模な災害が発生した場合等に、本店に代わり大阪支店が緊急性の高い業務を行う。</a:t>
            </a:r>
            <a:endParaRPr lang="ja-JP" altLang="en-US" sz="2000" b="1" dirty="0">
              <a:solidFill>
                <a:srgbClr val="002060"/>
              </a:solidFill>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977580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9CCBDAB-FBAB-4872-93B3-5AD17723C57B}"/>
              </a:ext>
            </a:extLst>
          </p:cNvPr>
          <p:cNvSpPr/>
          <p:nvPr/>
        </p:nvSpPr>
        <p:spPr>
          <a:xfrm>
            <a:off x="0" y="514461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6" name="テキスト ボックス 5"/>
          <p:cNvSpPr txBox="1"/>
          <p:nvPr/>
        </p:nvSpPr>
        <p:spPr>
          <a:xfrm>
            <a:off x="0" y="2925130"/>
            <a:ext cx="12192000" cy="1717586"/>
          </a:xfrm>
          <a:prstGeom prst="rect">
            <a:avLst/>
          </a:prstGeom>
          <a:noFill/>
        </p:spPr>
        <p:txBody>
          <a:bodyPr wrap="square" rtlCol="0">
            <a:spAutoFit/>
          </a:bodyPr>
          <a:lstStyle/>
          <a:p>
            <a:pPr marL="1343025" indent="-1343025" algn="ctr">
              <a:lnSpc>
                <a:spcPct val="150000"/>
              </a:lnSpc>
            </a:pPr>
            <a:r>
              <a:rPr lang="ja-JP" altLang="en-US" sz="3600" b="1" dirty="0">
                <a:latin typeface="Meiryo UI" panose="020B0604030504040204" pitchFamily="50" charset="-128"/>
                <a:ea typeface="Meiryo UI" panose="020B0604030504040204" pitchFamily="50" charset="-128"/>
              </a:rPr>
              <a:t>５．</a:t>
            </a:r>
            <a:r>
              <a:rPr kumimoji="1" lang="ja-JP" altLang="en-US" sz="3600" b="1" dirty="0">
                <a:latin typeface="Meiryo UI" panose="020B0604030504040204" pitchFamily="50" charset="-128"/>
                <a:ea typeface="Meiryo UI" panose="020B0604030504040204" pitchFamily="50" charset="-128"/>
              </a:rPr>
              <a:t>バックアップ拠点の優遇制度</a:t>
            </a:r>
            <a:endParaRPr kumimoji="1" lang="ja-JP" altLang="en-US" sz="3600" b="1" dirty="0">
              <a:highlight>
                <a:srgbClr val="FF7C80"/>
              </a:highlight>
              <a:latin typeface="Meiryo UI" panose="020B0604030504040204" pitchFamily="50" charset="-128"/>
              <a:ea typeface="Meiryo UI" panose="020B0604030504040204" pitchFamily="50" charset="-128"/>
            </a:endParaRPr>
          </a:p>
          <a:p>
            <a:pPr marL="1343025" indent="-1343025" algn="ctr">
              <a:lnSpc>
                <a:spcPct val="150000"/>
              </a:lnSpc>
            </a:pPr>
            <a:endParaRPr lang="ja-JP" altLang="en-US" sz="4000" b="1" dirty="0">
              <a:ln w="25400">
                <a:noFill/>
              </a:ln>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1F2573D-692F-4E62-AAF1-2C7A12B3CFDD}"/>
              </a:ext>
            </a:extLst>
          </p:cNvPr>
          <p:cNvSpPr/>
          <p:nvPr/>
        </p:nvSpPr>
        <p:spPr>
          <a:xfrm>
            <a:off x="0" y="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pic>
        <p:nvPicPr>
          <p:cNvPr id="2" name="図 1">
            <a:extLst>
              <a:ext uri="{FF2B5EF4-FFF2-40B4-BE49-F238E27FC236}">
                <a16:creationId xmlns:a16="http://schemas.microsoft.com/office/drawing/2014/main" id="{CDC0511E-2BAD-24A9-6F0D-246E0820A395}"/>
              </a:ext>
            </a:extLst>
          </p:cNvPr>
          <p:cNvPicPr>
            <a:picLocks noChangeAspect="1"/>
          </p:cNvPicPr>
          <p:nvPr/>
        </p:nvPicPr>
        <p:blipFill>
          <a:blip r:embed="rId3"/>
          <a:stretch>
            <a:fillRect/>
          </a:stretch>
        </p:blipFill>
        <p:spPr>
          <a:xfrm>
            <a:off x="10015469" y="3783923"/>
            <a:ext cx="2176531" cy="1249335"/>
          </a:xfrm>
          <a:prstGeom prst="rect">
            <a:avLst/>
          </a:prstGeom>
        </p:spPr>
      </p:pic>
      <p:sp>
        <p:nvSpPr>
          <p:cNvPr id="3" name="スライド番号プレースホルダー 2">
            <a:extLst>
              <a:ext uri="{FF2B5EF4-FFF2-40B4-BE49-F238E27FC236}">
                <a16:creationId xmlns:a16="http://schemas.microsoft.com/office/drawing/2014/main" id="{64397CD2-A10C-E0F1-0FA9-5DDE5A955695}"/>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34</a:t>
            </a:fld>
            <a:endParaRPr kumimoji="1" lang="ja-JP" altLang="en-US" sz="1800" b="1" dirty="0">
              <a:solidFill>
                <a:schemeClr val="tx1"/>
              </a:solidFill>
            </a:endParaRPr>
          </a:p>
        </p:txBody>
      </p:sp>
    </p:spTree>
    <p:extLst>
      <p:ext uri="{BB962C8B-B14F-4D97-AF65-F5344CB8AC3E}">
        <p14:creationId xmlns:p14="http://schemas.microsoft.com/office/powerpoint/2010/main" val="3855457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QR コード  自動的に生成された説明">
            <a:extLst>
              <a:ext uri="{FF2B5EF4-FFF2-40B4-BE49-F238E27FC236}">
                <a16:creationId xmlns:a16="http://schemas.microsoft.com/office/drawing/2014/main" id="{C3223B4F-5750-04DF-7DD6-A63FBF889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3224" y="5264896"/>
            <a:ext cx="1233286" cy="1233286"/>
          </a:xfrm>
          <a:prstGeom prst="rect">
            <a:avLst/>
          </a:prstGeom>
        </p:spPr>
      </p:pic>
      <p:grpSp>
        <p:nvGrpSpPr>
          <p:cNvPr id="7" name="グループ化 6">
            <a:extLst>
              <a:ext uri="{FF2B5EF4-FFF2-40B4-BE49-F238E27FC236}">
                <a16:creationId xmlns:a16="http://schemas.microsoft.com/office/drawing/2014/main" id="{5B1F8D24-A17D-8A03-4992-F26DF6F974D3}"/>
              </a:ext>
            </a:extLst>
          </p:cNvPr>
          <p:cNvGrpSpPr/>
          <p:nvPr/>
        </p:nvGrpSpPr>
        <p:grpSpPr>
          <a:xfrm>
            <a:off x="267378" y="5881539"/>
            <a:ext cx="4313954" cy="519644"/>
            <a:chOff x="1195650" y="5879767"/>
            <a:chExt cx="3910889" cy="385200"/>
          </a:xfrm>
        </p:grpSpPr>
        <p:cxnSp>
          <p:nvCxnSpPr>
            <p:cNvPr id="8" name="直線コネクタ 7">
              <a:extLst>
                <a:ext uri="{FF2B5EF4-FFF2-40B4-BE49-F238E27FC236}">
                  <a16:creationId xmlns:a16="http://schemas.microsoft.com/office/drawing/2014/main" id="{239F9C9A-3DFA-9DA8-3412-951269060994}"/>
                </a:ext>
              </a:extLst>
            </p:cNvPr>
            <p:cNvCxnSpPr/>
            <p:nvPr/>
          </p:nvCxnSpPr>
          <p:spPr>
            <a:xfrm>
              <a:off x="4045975" y="5879767"/>
              <a:ext cx="0" cy="385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1AADB53A-36E6-B826-E1E7-2266913631F9}"/>
                </a:ext>
              </a:extLst>
            </p:cNvPr>
            <p:cNvGrpSpPr/>
            <p:nvPr/>
          </p:nvGrpSpPr>
          <p:grpSpPr>
            <a:xfrm>
              <a:off x="1195650" y="5879767"/>
              <a:ext cx="3910889" cy="383459"/>
              <a:chOff x="6619458" y="6102606"/>
              <a:chExt cx="3910889" cy="383459"/>
            </a:xfrm>
          </p:grpSpPr>
          <p:sp>
            <p:nvSpPr>
              <p:cNvPr id="10" name="正方形/長方形 9">
                <a:extLst>
                  <a:ext uri="{FF2B5EF4-FFF2-40B4-BE49-F238E27FC236}">
                    <a16:creationId xmlns:a16="http://schemas.microsoft.com/office/drawing/2014/main" id="{1A7E39D6-F1B6-FCC8-0F28-DF1EB5A64C72}"/>
                  </a:ext>
                </a:extLst>
              </p:cNvPr>
              <p:cNvSpPr/>
              <p:nvPr/>
            </p:nvSpPr>
            <p:spPr>
              <a:xfrm>
                <a:off x="6619458" y="6102606"/>
                <a:ext cx="3910889" cy="3834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Yu Gothic UI" panose="020B0500000000000000" pitchFamily="50" charset="-128"/>
                    <a:ea typeface="Yu Gothic UI" panose="020B0500000000000000" pitchFamily="50" charset="-128"/>
                  </a:rPr>
                  <a:t>大阪市 本社機能立地促進助成金　 　　検索</a:t>
                </a:r>
                <a:endParaRPr kumimoji="1" lang="ja-JP" altLang="en-US" sz="1600" dirty="0">
                  <a:solidFill>
                    <a:schemeClr val="tx1"/>
                  </a:solidFill>
                  <a:latin typeface="Yu Gothic UI" panose="020B0500000000000000" pitchFamily="50" charset="-128"/>
                  <a:ea typeface="Yu Gothic UI" panose="020B0500000000000000" pitchFamily="50" charset="-128"/>
                </a:endParaRPr>
              </a:p>
            </p:txBody>
          </p:sp>
          <p:grpSp>
            <p:nvGrpSpPr>
              <p:cNvPr id="11" name="グループ化 10">
                <a:extLst>
                  <a:ext uri="{FF2B5EF4-FFF2-40B4-BE49-F238E27FC236}">
                    <a16:creationId xmlns:a16="http://schemas.microsoft.com/office/drawing/2014/main" id="{14083C28-AFE4-941C-9CCC-6699EF54E9E2}"/>
                  </a:ext>
                </a:extLst>
              </p:cNvPr>
              <p:cNvGrpSpPr/>
              <p:nvPr/>
            </p:nvGrpSpPr>
            <p:grpSpPr>
              <a:xfrm>
                <a:off x="9569842" y="6176350"/>
                <a:ext cx="298544" cy="180000"/>
                <a:chOff x="4120092" y="4810404"/>
                <a:chExt cx="298544" cy="180000"/>
              </a:xfrm>
            </p:grpSpPr>
            <p:cxnSp>
              <p:nvCxnSpPr>
                <p:cNvPr id="12" name="直線コネクタ 11">
                  <a:extLst>
                    <a:ext uri="{FF2B5EF4-FFF2-40B4-BE49-F238E27FC236}">
                      <a16:creationId xmlns:a16="http://schemas.microsoft.com/office/drawing/2014/main" id="{E6898878-C1FA-5008-AC8D-83009B63C29C}"/>
                    </a:ext>
                  </a:extLst>
                </p:cNvPr>
                <p:cNvCxnSpPr/>
                <p:nvPr/>
              </p:nvCxnSpPr>
              <p:spPr>
                <a:xfrm rot="2700000">
                  <a:off x="4228092" y="486877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8233F0DB-6DA0-751E-97E9-DC33DC37E33B}"/>
                    </a:ext>
                  </a:extLst>
                </p:cNvPr>
                <p:cNvSpPr/>
                <p:nvPr/>
              </p:nvSpPr>
              <p:spPr>
                <a:xfrm>
                  <a:off x="4238636" y="4810404"/>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Yu Gothic UI" panose="020B0500000000000000" pitchFamily="50" charset="-128"/>
                    <a:ea typeface="Yu Gothic UI" panose="020B0500000000000000" pitchFamily="50" charset="-128"/>
                  </a:endParaRPr>
                </a:p>
              </p:txBody>
            </p:sp>
          </p:grpSp>
        </p:grpSp>
      </p:grpSp>
      <p:sp>
        <p:nvSpPr>
          <p:cNvPr id="14" name="テキスト ボックス 13">
            <a:extLst>
              <a:ext uri="{FF2B5EF4-FFF2-40B4-BE49-F238E27FC236}">
                <a16:creationId xmlns:a16="http://schemas.microsoft.com/office/drawing/2014/main" id="{0B46076E-DAEF-6E67-4868-0C6134F95FDF}"/>
              </a:ext>
            </a:extLst>
          </p:cNvPr>
          <p:cNvSpPr txBox="1"/>
          <p:nvPr/>
        </p:nvSpPr>
        <p:spPr>
          <a:xfrm>
            <a:off x="781960" y="1866820"/>
            <a:ext cx="4759813" cy="1015663"/>
          </a:xfrm>
          <a:prstGeom prst="rect">
            <a:avLst/>
          </a:prstGeom>
          <a:noFill/>
        </p:spPr>
        <p:txBody>
          <a:bodyPr wrap="square" rtlCol="0">
            <a:spAutoFit/>
          </a:bodyPr>
          <a:lstStyle/>
          <a:p>
            <a:r>
              <a:rPr kumimoji="1" lang="ja-JP" altLang="en-US" sz="2000" dirty="0">
                <a:latin typeface="Yu Gothic UI" panose="020B0500000000000000" pitchFamily="50" charset="-128"/>
                <a:ea typeface="Yu Gothic UI" panose="020B0500000000000000" pitchFamily="50" charset="-128"/>
              </a:rPr>
              <a:t>本社機能を有する事業所等を大阪市内へ新たに設置する事業者に対して、当該事業所等における賃料の一部を助成します。</a:t>
            </a:r>
            <a:endParaRPr kumimoji="1" lang="en-US" altLang="ja-JP" sz="2000" dirty="0">
              <a:latin typeface="Yu Gothic UI" panose="020B0500000000000000" pitchFamily="50" charset="-128"/>
              <a:ea typeface="Yu Gothic UI" panose="020B0500000000000000" pitchFamily="50" charset="-128"/>
            </a:endParaRPr>
          </a:p>
        </p:txBody>
      </p:sp>
      <p:sp>
        <p:nvSpPr>
          <p:cNvPr id="16" name="テキスト ボックス 15">
            <a:extLst>
              <a:ext uri="{FF2B5EF4-FFF2-40B4-BE49-F238E27FC236}">
                <a16:creationId xmlns:a16="http://schemas.microsoft.com/office/drawing/2014/main" id="{C096927F-1DB2-8067-8CF2-287585677B0C}"/>
              </a:ext>
            </a:extLst>
          </p:cNvPr>
          <p:cNvSpPr txBox="1"/>
          <p:nvPr/>
        </p:nvSpPr>
        <p:spPr>
          <a:xfrm>
            <a:off x="780888" y="3074888"/>
            <a:ext cx="5720156" cy="923330"/>
          </a:xfrm>
          <a:prstGeom prst="rect">
            <a:avLst/>
          </a:prstGeom>
          <a:noFill/>
          <a:ln>
            <a:noFill/>
            <a:prstDash val="dash"/>
          </a:ln>
        </p:spPr>
        <p:txBody>
          <a:bodyPr wrap="square" rtlCol="0">
            <a:spAutoFit/>
          </a:bodyPr>
          <a:lstStyle/>
          <a:p>
            <a:r>
              <a:rPr kumimoji="1" lang="ja-JP" altLang="en-US" dirty="0">
                <a:latin typeface="Yu Gothic UI" panose="020B0500000000000000" pitchFamily="50" charset="-128"/>
                <a:ea typeface="Yu Gothic UI" panose="020B0500000000000000" pitchFamily="50" charset="-128"/>
              </a:rPr>
              <a:t>助成金額：</a:t>
            </a:r>
            <a:r>
              <a:rPr lang="ja-JP" altLang="en-US" dirty="0">
                <a:latin typeface="Yu Gothic UI" panose="020B0500000000000000" pitchFamily="50" charset="-128"/>
                <a:ea typeface="Yu Gothic UI" panose="020B0500000000000000" pitchFamily="50" charset="-128"/>
              </a:rPr>
              <a:t>１か月あたりの</a:t>
            </a:r>
            <a:r>
              <a:rPr lang="ja-JP" altLang="en-US" b="1" dirty="0">
                <a:latin typeface="Yu Gothic UI" panose="020B0500000000000000" pitchFamily="50" charset="-128"/>
                <a:ea typeface="Yu Gothic UI" panose="020B0500000000000000" pitchFamily="50" charset="-128"/>
              </a:rPr>
              <a:t>上限額</a:t>
            </a:r>
            <a:r>
              <a:rPr lang="en-US" altLang="ja-JP" b="1" dirty="0">
                <a:latin typeface="Yu Gothic UI" panose="020B0500000000000000" pitchFamily="50" charset="-128"/>
                <a:ea typeface="Yu Gothic UI" panose="020B0500000000000000" pitchFamily="50" charset="-128"/>
              </a:rPr>
              <a:t>100</a:t>
            </a:r>
            <a:r>
              <a:rPr lang="ja-JP" altLang="en-US" b="1" dirty="0">
                <a:latin typeface="Yu Gothic UI" panose="020B0500000000000000" pitchFamily="50" charset="-128"/>
                <a:ea typeface="Yu Gothic UI" panose="020B0500000000000000" pitchFamily="50" charset="-128"/>
              </a:rPr>
              <a:t>万円</a:t>
            </a:r>
            <a:endParaRPr lang="en-US" altLang="ja-JP" b="1" dirty="0">
              <a:latin typeface="Yu Gothic UI" panose="020B0500000000000000" pitchFamily="50" charset="-128"/>
              <a:ea typeface="Yu Gothic UI" panose="020B0500000000000000" pitchFamily="50" charset="-128"/>
            </a:endParaRPr>
          </a:p>
          <a:p>
            <a:r>
              <a:rPr kumimoji="1" lang="ja-JP" altLang="en-US" dirty="0">
                <a:latin typeface="Yu Gothic UI" panose="020B0500000000000000" pitchFamily="50" charset="-128"/>
                <a:ea typeface="Yu Gothic UI" panose="020B0500000000000000" pitchFamily="50" charset="-128"/>
              </a:rPr>
              <a:t>助成率　：助成対象経費の</a:t>
            </a:r>
            <a:r>
              <a:rPr lang="ja-JP" altLang="en-US" dirty="0">
                <a:latin typeface="Yu Gothic UI" panose="020B0500000000000000" pitchFamily="50" charset="-128"/>
                <a:ea typeface="Yu Gothic UI" panose="020B0500000000000000" pitchFamily="50" charset="-128"/>
              </a:rPr>
              <a:t>２分の１</a:t>
            </a:r>
            <a:endParaRPr lang="en-US" altLang="ja-JP" dirty="0">
              <a:latin typeface="Yu Gothic UI" panose="020B0500000000000000" pitchFamily="50" charset="-128"/>
              <a:ea typeface="Yu Gothic UI" panose="020B0500000000000000" pitchFamily="50" charset="-128"/>
            </a:endParaRPr>
          </a:p>
          <a:p>
            <a:r>
              <a:rPr lang="ja-JP" altLang="en-US" dirty="0">
                <a:latin typeface="Yu Gothic UI" panose="020B0500000000000000" pitchFamily="50" charset="-128"/>
                <a:ea typeface="Yu Gothic UI" panose="020B0500000000000000" pitchFamily="50" charset="-128"/>
              </a:rPr>
              <a:t>助成対象期間：事業開始日の翌月から連続する</a:t>
            </a:r>
            <a:r>
              <a:rPr lang="en-US" altLang="ja-JP" b="1" dirty="0">
                <a:latin typeface="Yu Gothic UI" panose="020B0500000000000000" pitchFamily="50" charset="-128"/>
                <a:ea typeface="Yu Gothic UI" panose="020B0500000000000000" pitchFamily="50" charset="-128"/>
              </a:rPr>
              <a:t>24</a:t>
            </a:r>
            <a:r>
              <a:rPr lang="ja-JP" altLang="en-US" b="1" dirty="0">
                <a:latin typeface="Yu Gothic UI" panose="020B0500000000000000" pitchFamily="50" charset="-128"/>
                <a:ea typeface="Yu Gothic UI" panose="020B0500000000000000" pitchFamily="50" charset="-128"/>
              </a:rPr>
              <a:t>か月間</a:t>
            </a:r>
            <a:endParaRPr lang="en-US" altLang="ja-JP" b="1" dirty="0">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A9BE16B3-C3B6-0960-E156-B8DAB444D9D9}"/>
              </a:ext>
            </a:extLst>
          </p:cNvPr>
          <p:cNvSpPr txBox="1"/>
          <p:nvPr/>
        </p:nvSpPr>
        <p:spPr>
          <a:xfrm>
            <a:off x="248922" y="5374552"/>
            <a:ext cx="4759813" cy="400110"/>
          </a:xfrm>
          <a:prstGeom prst="rect">
            <a:avLst/>
          </a:prstGeom>
          <a:noFill/>
        </p:spPr>
        <p:txBody>
          <a:bodyPr wrap="square" rtlCol="0">
            <a:spAutoFit/>
          </a:bodyPr>
          <a:lstStyle/>
          <a:p>
            <a:r>
              <a:rPr lang="ja-JP" altLang="en-US" sz="2000" dirty="0">
                <a:latin typeface="Yu Gothic UI" panose="020B0500000000000000" pitchFamily="50" charset="-128"/>
                <a:ea typeface="Yu Gothic UI" panose="020B0500000000000000" pitchFamily="50" charset="-128"/>
              </a:rPr>
              <a:t>詳しくは</a:t>
            </a:r>
            <a:r>
              <a:rPr lang="en-US" altLang="ja-JP" sz="2000" dirty="0">
                <a:latin typeface="Yu Gothic UI" panose="020B0500000000000000" pitchFamily="50" charset="-128"/>
                <a:ea typeface="Yu Gothic UI" panose="020B0500000000000000" pitchFamily="50" charset="-128"/>
              </a:rPr>
              <a:t>HP</a:t>
            </a:r>
            <a:r>
              <a:rPr lang="ja-JP" altLang="en-US" sz="2000" dirty="0">
                <a:latin typeface="Yu Gothic UI" panose="020B0500000000000000" pitchFamily="50" charset="-128"/>
                <a:ea typeface="Yu Gothic UI" panose="020B0500000000000000" pitchFamily="50" charset="-128"/>
              </a:rPr>
              <a:t>をご覧ください</a:t>
            </a:r>
            <a:endParaRPr kumimoji="1" lang="en-US" altLang="ja-JP" sz="2000" dirty="0">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291A0DB3-F0B7-27D7-85F4-DA64A679459A}"/>
              </a:ext>
            </a:extLst>
          </p:cNvPr>
          <p:cNvSpPr txBox="1"/>
          <p:nvPr/>
        </p:nvSpPr>
        <p:spPr>
          <a:xfrm>
            <a:off x="561467" y="1341251"/>
            <a:ext cx="4759813" cy="523220"/>
          </a:xfrm>
          <a:prstGeom prst="rect">
            <a:avLst/>
          </a:prstGeom>
          <a:noFill/>
        </p:spPr>
        <p:txBody>
          <a:bodyPr wrap="square" rtlCol="0">
            <a:spAutoFit/>
          </a:bodyPr>
          <a:lstStyle/>
          <a:p>
            <a:r>
              <a:rPr kumimoji="1" lang="ja-JP" altLang="en-US" sz="2800" b="1" dirty="0">
                <a:latin typeface="Yu Gothic UI" panose="020B0500000000000000" pitchFamily="50" charset="-128"/>
                <a:ea typeface="Yu Gothic UI" panose="020B0500000000000000" pitchFamily="50" charset="-128"/>
              </a:rPr>
              <a:t>本社機能立地促進助成金</a:t>
            </a:r>
            <a:endParaRPr kumimoji="1" lang="en-US" altLang="ja-JP" sz="2800" b="1" dirty="0">
              <a:latin typeface="Yu Gothic UI" panose="020B0500000000000000" pitchFamily="50" charset="-128"/>
              <a:ea typeface="Yu Gothic UI" panose="020B0500000000000000" pitchFamily="50" charset="-128"/>
            </a:endParaRPr>
          </a:p>
        </p:txBody>
      </p:sp>
      <p:sp>
        <p:nvSpPr>
          <p:cNvPr id="19" name="テキスト ボックス 18">
            <a:extLst>
              <a:ext uri="{FF2B5EF4-FFF2-40B4-BE49-F238E27FC236}">
                <a16:creationId xmlns:a16="http://schemas.microsoft.com/office/drawing/2014/main" id="{6856269C-04AC-F813-BEE6-54841F39A5D8}"/>
              </a:ext>
            </a:extLst>
          </p:cNvPr>
          <p:cNvSpPr txBox="1"/>
          <p:nvPr/>
        </p:nvSpPr>
        <p:spPr>
          <a:xfrm>
            <a:off x="6868813" y="1864471"/>
            <a:ext cx="4759813" cy="1015663"/>
          </a:xfrm>
          <a:prstGeom prst="rect">
            <a:avLst/>
          </a:prstGeom>
          <a:noFill/>
        </p:spPr>
        <p:txBody>
          <a:bodyPr wrap="square" rtlCol="0">
            <a:spAutoFit/>
          </a:bodyPr>
          <a:lstStyle/>
          <a:p>
            <a:r>
              <a:rPr kumimoji="1" lang="ja-JP" altLang="en-US" sz="2000" dirty="0">
                <a:latin typeface="Yu Gothic UI" panose="020B0500000000000000" pitchFamily="50" charset="-128"/>
                <a:ea typeface="Yu Gothic UI" panose="020B0500000000000000" pitchFamily="50" charset="-128"/>
              </a:rPr>
              <a:t>企業等が大阪市内進出準備のための拠点として</a:t>
            </a:r>
            <a:r>
              <a:rPr kumimoji="1" lang="ja-JP" altLang="en-US" sz="2000" u="sng" dirty="0">
                <a:latin typeface="Yu Gothic UI" panose="020B0500000000000000" pitchFamily="50" charset="-128"/>
                <a:ea typeface="Yu Gothic UI" panose="020B0500000000000000" pitchFamily="50" charset="-128"/>
              </a:rPr>
              <a:t>無料で</a:t>
            </a:r>
            <a:r>
              <a:rPr kumimoji="1" lang="ja-JP" altLang="en-US" sz="2000" dirty="0">
                <a:latin typeface="Yu Gothic UI" panose="020B0500000000000000" pitchFamily="50" charset="-128"/>
                <a:ea typeface="Yu Gothic UI" panose="020B0500000000000000" pitchFamily="50" charset="-128"/>
              </a:rPr>
              <a:t>利用できる、期間限定のレンタルオフィス。</a:t>
            </a:r>
            <a:endParaRPr kumimoji="1" lang="en-US" altLang="ja-JP" sz="2000" dirty="0">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CD26FFCC-0189-92D2-563E-D7D1BA0DB3EB}"/>
              </a:ext>
            </a:extLst>
          </p:cNvPr>
          <p:cNvSpPr txBox="1"/>
          <p:nvPr/>
        </p:nvSpPr>
        <p:spPr>
          <a:xfrm>
            <a:off x="6844020" y="3004232"/>
            <a:ext cx="4651145" cy="369332"/>
          </a:xfrm>
          <a:prstGeom prst="rect">
            <a:avLst/>
          </a:prstGeom>
          <a:noFill/>
          <a:ln>
            <a:noFill/>
            <a:prstDash val="dash"/>
          </a:ln>
        </p:spPr>
        <p:txBody>
          <a:bodyPr wrap="square" rtlCol="0">
            <a:spAutoFit/>
          </a:bodyPr>
          <a:lstStyle/>
          <a:p>
            <a:r>
              <a:rPr kumimoji="1" lang="ja-JP" altLang="en-US" dirty="0">
                <a:latin typeface="Yu Gothic UI" panose="020B0500000000000000" pitchFamily="50" charset="-128"/>
                <a:ea typeface="Yu Gothic UI" panose="020B0500000000000000" pitchFamily="50" charset="-128"/>
              </a:rPr>
              <a:t>利用期間</a:t>
            </a:r>
            <a:r>
              <a:rPr kumimoji="1" lang="en-US" altLang="ja-JP" dirty="0">
                <a:latin typeface="Yu Gothic UI" panose="020B0500000000000000" pitchFamily="50" charset="-128"/>
                <a:ea typeface="Yu Gothic UI" panose="020B0500000000000000" pitchFamily="50" charset="-128"/>
              </a:rPr>
              <a:t>:</a:t>
            </a:r>
            <a:r>
              <a:rPr kumimoji="1" lang="ja-JP" altLang="en-US" dirty="0">
                <a:latin typeface="Yu Gothic UI" panose="020B0500000000000000" pitchFamily="50" charset="-128"/>
                <a:ea typeface="Yu Gothic UI" panose="020B0500000000000000" pitchFamily="50" charset="-128"/>
              </a:rPr>
              <a:t>最大６</a:t>
            </a:r>
            <a:r>
              <a:rPr lang="ja-JP" altLang="en-US" dirty="0">
                <a:latin typeface="Yu Gothic UI" panose="020B0500000000000000" pitchFamily="50" charset="-128"/>
                <a:ea typeface="Yu Gothic UI" panose="020B0500000000000000" pitchFamily="50" charset="-128"/>
              </a:rPr>
              <a:t>か</a:t>
            </a:r>
            <a:r>
              <a:rPr kumimoji="1" lang="ja-JP" altLang="en-US" dirty="0">
                <a:latin typeface="Yu Gothic UI" panose="020B0500000000000000" pitchFamily="50" charset="-128"/>
                <a:ea typeface="Yu Gothic UI" panose="020B0500000000000000" pitchFamily="50" charset="-128"/>
              </a:rPr>
              <a:t>月間</a:t>
            </a:r>
            <a:endParaRPr lang="en-US" altLang="ja-JP" dirty="0">
              <a:latin typeface="Yu Gothic UI" panose="020B0500000000000000" pitchFamily="50" charset="-128"/>
              <a:ea typeface="Yu Gothic UI" panose="020B0500000000000000" pitchFamily="50" charset="-128"/>
            </a:endParaRPr>
          </a:p>
        </p:txBody>
      </p:sp>
      <p:sp>
        <p:nvSpPr>
          <p:cNvPr id="21" name="テキスト ボックス 20">
            <a:extLst>
              <a:ext uri="{FF2B5EF4-FFF2-40B4-BE49-F238E27FC236}">
                <a16:creationId xmlns:a16="http://schemas.microsoft.com/office/drawing/2014/main" id="{F0B2D6CE-0889-5647-4285-C0197C603ABA}"/>
              </a:ext>
            </a:extLst>
          </p:cNvPr>
          <p:cNvSpPr txBox="1"/>
          <p:nvPr/>
        </p:nvSpPr>
        <p:spPr>
          <a:xfrm>
            <a:off x="6648320" y="1348783"/>
            <a:ext cx="4759813" cy="523220"/>
          </a:xfrm>
          <a:prstGeom prst="rect">
            <a:avLst/>
          </a:prstGeom>
          <a:noFill/>
        </p:spPr>
        <p:txBody>
          <a:bodyPr wrap="square" rtlCol="0">
            <a:spAutoFit/>
          </a:bodyPr>
          <a:lstStyle/>
          <a:p>
            <a:r>
              <a:rPr kumimoji="1" lang="ja-JP" altLang="en-US" sz="2800" b="1" dirty="0">
                <a:latin typeface="Yu Gothic UI" panose="020B0500000000000000" pitchFamily="50" charset="-128"/>
                <a:ea typeface="Yu Gothic UI" panose="020B0500000000000000" pitchFamily="50" charset="-128"/>
              </a:rPr>
              <a:t>ビジネス・サポート・オフィス</a:t>
            </a:r>
            <a:endParaRPr kumimoji="1" lang="en-US" altLang="ja-JP" sz="2800" b="1" dirty="0">
              <a:latin typeface="Yu Gothic UI" panose="020B0500000000000000" pitchFamily="50" charset="-128"/>
              <a:ea typeface="Yu Gothic UI" panose="020B0500000000000000" pitchFamily="50" charset="-128"/>
            </a:endParaRPr>
          </a:p>
        </p:txBody>
      </p:sp>
      <p:sp>
        <p:nvSpPr>
          <p:cNvPr id="22" name="テキスト ボックス 21">
            <a:extLst>
              <a:ext uri="{FF2B5EF4-FFF2-40B4-BE49-F238E27FC236}">
                <a16:creationId xmlns:a16="http://schemas.microsoft.com/office/drawing/2014/main" id="{78411319-C10B-CA91-E543-91DD861D6B84}"/>
              </a:ext>
            </a:extLst>
          </p:cNvPr>
          <p:cNvSpPr txBox="1"/>
          <p:nvPr/>
        </p:nvSpPr>
        <p:spPr>
          <a:xfrm>
            <a:off x="6844020" y="4048298"/>
            <a:ext cx="4759813" cy="1015663"/>
          </a:xfrm>
          <a:prstGeom prst="rect">
            <a:avLst/>
          </a:prstGeom>
          <a:noFill/>
        </p:spPr>
        <p:txBody>
          <a:bodyPr wrap="square" rtlCol="0">
            <a:spAutoFit/>
          </a:bodyPr>
          <a:lstStyle/>
          <a:p>
            <a:r>
              <a:rPr kumimoji="1" lang="ja-JP" altLang="en-US" sz="2000" dirty="0">
                <a:latin typeface="Yu Gothic UI" panose="020B0500000000000000" pitchFamily="50" charset="-128"/>
                <a:ea typeface="Yu Gothic UI" panose="020B0500000000000000" pitchFamily="50" charset="-128"/>
              </a:rPr>
              <a:t>・専門家紹介</a:t>
            </a:r>
          </a:p>
          <a:p>
            <a:r>
              <a:rPr kumimoji="1" lang="ja-JP" altLang="en-US" sz="2000" dirty="0">
                <a:latin typeface="Yu Gothic UI" panose="020B0500000000000000" pitchFamily="50" charset="-128"/>
                <a:ea typeface="Yu Gothic UI" panose="020B0500000000000000" pitchFamily="50" charset="-128"/>
              </a:rPr>
              <a:t>・不動産物件情報の提供</a:t>
            </a:r>
          </a:p>
          <a:p>
            <a:r>
              <a:rPr kumimoji="1" lang="ja-JP" altLang="en-US" sz="2000" dirty="0">
                <a:latin typeface="Yu Gothic UI" panose="020B0500000000000000" pitchFamily="50" charset="-128"/>
                <a:ea typeface="Yu Gothic UI" panose="020B0500000000000000" pitchFamily="50" charset="-128"/>
              </a:rPr>
              <a:t>・ビジネスマッチング支援　　等</a:t>
            </a:r>
            <a:endParaRPr kumimoji="1" lang="en-US" altLang="ja-JP" sz="2000" dirty="0">
              <a:latin typeface="Yu Gothic UI" panose="020B0500000000000000" pitchFamily="50" charset="-128"/>
              <a:ea typeface="Yu Gothic UI" panose="020B0500000000000000" pitchFamily="50" charset="-128"/>
            </a:endParaRPr>
          </a:p>
        </p:txBody>
      </p:sp>
      <p:sp>
        <p:nvSpPr>
          <p:cNvPr id="23" name="テキスト ボックス 22">
            <a:extLst>
              <a:ext uri="{FF2B5EF4-FFF2-40B4-BE49-F238E27FC236}">
                <a16:creationId xmlns:a16="http://schemas.microsoft.com/office/drawing/2014/main" id="{2990C89B-8F94-78CF-F086-2E02BEC1A36F}"/>
              </a:ext>
            </a:extLst>
          </p:cNvPr>
          <p:cNvSpPr txBox="1"/>
          <p:nvPr/>
        </p:nvSpPr>
        <p:spPr>
          <a:xfrm>
            <a:off x="6735352" y="3508418"/>
            <a:ext cx="4759813" cy="523220"/>
          </a:xfrm>
          <a:prstGeom prst="rect">
            <a:avLst/>
          </a:prstGeom>
          <a:noFill/>
        </p:spPr>
        <p:txBody>
          <a:bodyPr wrap="square" rtlCol="0">
            <a:spAutoFit/>
          </a:bodyPr>
          <a:lstStyle/>
          <a:p>
            <a:r>
              <a:rPr kumimoji="1" lang="ja-JP" altLang="en-US" sz="2800" b="1" dirty="0">
                <a:latin typeface="Yu Gothic UI" panose="020B0500000000000000" pitchFamily="50" charset="-128"/>
                <a:ea typeface="Yu Gothic UI" panose="020B0500000000000000" pitchFamily="50" charset="-128"/>
              </a:rPr>
              <a:t>その他の進出サポート</a:t>
            </a:r>
            <a:endParaRPr kumimoji="1" lang="en-US" altLang="ja-JP" sz="2800" b="1" dirty="0">
              <a:latin typeface="Yu Gothic UI" panose="020B0500000000000000" pitchFamily="50" charset="-128"/>
              <a:ea typeface="Yu Gothic UI" panose="020B0500000000000000" pitchFamily="50" charset="-128"/>
            </a:endParaRPr>
          </a:p>
        </p:txBody>
      </p:sp>
      <p:grpSp>
        <p:nvGrpSpPr>
          <p:cNvPr id="24" name="グループ化 23">
            <a:extLst>
              <a:ext uri="{FF2B5EF4-FFF2-40B4-BE49-F238E27FC236}">
                <a16:creationId xmlns:a16="http://schemas.microsoft.com/office/drawing/2014/main" id="{1A95C24F-3C45-8E33-6986-EAF83E8343E6}"/>
              </a:ext>
            </a:extLst>
          </p:cNvPr>
          <p:cNvGrpSpPr/>
          <p:nvPr/>
        </p:nvGrpSpPr>
        <p:grpSpPr>
          <a:xfrm>
            <a:off x="6501391" y="5879190"/>
            <a:ext cx="4313954" cy="519644"/>
            <a:chOff x="1195650" y="5879767"/>
            <a:chExt cx="3910889" cy="385200"/>
          </a:xfrm>
        </p:grpSpPr>
        <p:cxnSp>
          <p:nvCxnSpPr>
            <p:cNvPr id="25" name="直線コネクタ 24">
              <a:extLst>
                <a:ext uri="{FF2B5EF4-FFF2-40B4-BE49-F238E27FC236}">
                  <a16:creationId xmlns:a16="http://schemas.microsoft.com/office/drawing/2014/main" id="{161E55BD-D262-55D5-D9EC-346147CE2699}"/>
                </a:ext>
              </a:extLst>
            </p:cNvPr>
            <p:cNvCxnSpPr/>
            <p:nvPr/>
          </p:nvCxnSpPr>
          <p:spPr>
            <a:xfrm>
              <a:off x="4045975" y="5879767"/>
              <a:ext cx="0" cy="385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グループ化 25">
              <a:extLst>
                <a:ext uri="{FF2B5EF4-FFF2-40B4-BE49-F238E27FC236}">
                  <a16:creationId xmlns:a16="http://schemas.microsoft.com/office/drawing/2014/main" id="{CEBA5788-BA50-FA2C-A4E9-E318B8E0DE97}"/>
                </a:ext>
              </a:extLst>
            </p:cNvPr>
            <p:cNvGrpSpPr/>
            <p:nvPr/>
          </p:nvGrpSpPr>
          <p:grpSpPr>
            <a:xfrm>
              <a:off x="1195650" y="5879767"/>
              <a:ext cx="3910889" cy="383459"/>
              <a:chOff x="6619458" y="6102606"/>
              <a:chExt cx="3910889" cy="383459"/>
            </a:xfrm>
          </p:grpSpPr>
          <p:sp>
            <p:nvSpPr>
              <p:cNvPr id="27" name="正方形/長方形 26">
                <a:extLst>
                  <a:ext uri="{FF2B5EF4-FFF2-40B4-BE49-F238E27FC236}">
                    <a16:creationId xmlns:a16="http://schemas.microsoft.com/office/drawing/2014/main" id="{061CD88F-B466-C9C3-6AC9-9E18BAFFC5FA}"/>
                  </a:ext>
                </a:extLst>
              </p:cNvPr>
              <p:cNvSpPr/>
              <p:nvPr/>
            </p:nvSpPr>
            <p:spPr>
              <a:xfrm>
                <a:off x="6619458" y="6102606"/>
                <a:ext cx="3910889" cy="3834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Yu Gothic UI" panose="020B0500000000000000" pitchFamily="50" charset="-128"/>
                    <a:ea typeface="Yu Gothic UI" panose="020B0500000000000000" pitchFamily="50" charset="-128"/>
                  </a:rPr>
                  <a:t>インベスト大阪　　　　　　　　　　　　検索</a:t>
                </a:r>
                <a:endParaRPr kumimoji="1" lang="ja-JP" altLang="en-US" sz="1600" dirty="0">
                  <a:solidFill>
                    <a:schemeClr val="tx1"/>
                  </a:solidFill>
                  <a:latin typeface="Yu Gothic UI" panose="020B0500000000000000" pitchFamily="50" charset="-128"/>
                  <a:ea typeface="Yu Gothic UI" panose="020B0500000000000000" pitchFamily="50" charset="-128"/>
                </a:endParaRPr>
              </a:p>
            </p:txBody>
          </p:sp>
          <p:grpSp>
            <p:nvGrpSpPr>
              <p:cNvPr id="28" name="グループ化 27">
                <a:extLst>
                  <a:ext uri="{FF2B5EF4-FFF2-40B4-BE49-F238E27FC236}">
                    <a16:creationId xmlns:a16="http://schemas.microsoft.com/office/drawing/2014/main" id="{CB4B3C3C-212D-B26F-2A1C-36A0D5D9A104}"/>
                  </a:ext>
                </a:extLst>
              </p:cNvPr>
              <p:cNvGrpSpPr/>
              <p:nvPr/>
            </p:nvGrpSpPr>
            <p:grpSpPr>
              <a:xfrm>
                <a:off x="9569842" y="6176350"/>
                <a:ext cx="298544" cy="180000"/>
                <a:chOff x="4120092" y="4810404"/>
                <a:chExt cx="298544" cy="180000"/>
              </a:xfrm>
            </p:grpSpPr>
            <p:cxnSp>
              <p:nvCxnSpPr>
                <p:cNvPr id="29" name="直線コネクタ 28">
                  <a:extLst>
                    <a:ext uri="{FF2B5EF4-FFF2-40B4-BE49-F238E27FC236}">
                      <a16:creationId xmlns:a16="http://schemas.microsoft.com/office/drawing/2014/main" id="{2B0EB735-7CB3-9D7A-5FF5-BD557009E796}"/>
                    </a:ext>
                  </a:extLst>
                </p:cNvPr>
                <p:cNvCxnSpPr/>
                <p:nvPr/>
              </p:nvCxnSpPr>
              <p:spPr>
                <a:xfrm rot="2700000">
                  <a:off x="4228092" y="486877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楕円 29">
                  <a:extLst>
                    <a:ext uri="{FF2B5EF4-FFF2-40B4-BE49-F238E27FC236}">
                      <a16:creationId xmlns:a16="http://schemas.microsoft.com/office/drawing/2014/main" id="{CC87E497-5B31-98A3-9DF4-3A2C56703F3A}"/>
                    </a:ext>
                  </a:extLst>
                </p:cNvPr>
                <p:cNvSpPr/>
                <p:nvPr/>
              </p:nvSpPr>
              <p:spPr>
                <a:xfrm>
                  <a:off x="4238636" y="4810404"/>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Yu Gothic UI" panose="020B0500000000000000" pitchFamily="50" charset="-128"/>
                    <a:ea typeface="Yu Gothic UI" panose="020B0500000000000000" pitchFamily="50" charset="-128"/>
                  </a:endParaRPr>
                </a:p>
              </p:txBody>
            </p:sp>
          </p:grpSp>
        </p:grpSp>
      </p:grpSp>
      <p:sp>
        <p:nvSpPr>
          <p:cNvPr id="31" name="テキスト ボックス 30">
            <a:extLst>
              <a:ext uri="{FF2B5EF4-FFF2-40B4-BE49-F238E27FC236}">
                <a16:creationId xmlns:a16="http://schemas.microsoft.com/office/drawing/2014/main" id="{ED11F06A-349F-1C4E-330A-79BA0139449A}"/>
              </a:ext>
            </a:extLst>
          </p:cNvPr>
          <p:cNvSpPr txBox="1"/>
          <p:nvPr/>
        </p:nvSpPr>
        <p:spPr>
          <a:xfrm>
            <a:off x="6475547" y="5376048"/>
            <a:ext cx="4759813" cy="400110"/>
          </a:xfrm>
          <a:prstGeom prst="rect">
            <a:avLst/>
          </a:prstGeom>
          <a:noFill/>
        </p:spPr>
        <p:txBody>
          <a:bodyPr wrap="square" rtlCol="0">
            <a:spAutoFit/>
          </a:bodyPr>
          <a:lstStyle/>
          <a:p>
            <a:r>
              <a:rPr lang="ja-JP" altLang="en-US" sz="2000" dirty="0">
                <a:latin typeface="Yu Gothic UI" panose="020B0500000000000000" pitchFamily="50" charset="-128"/>
                <a:ea typeface="Yu Gothic UI" panose="020B0500000000000000" pitchFamily="50" charset="-128"/>
              </a:rPr>
              <a:t>詳しくは</a:t>
            </a:r>
            <a:r>
              <a:rPr lang="en-US" altLang="ja-JP" sz="2000" dirty="0">
                <a:latin typeface="Yu Gothic UI" panose="020B0500000000000000" pitchFamily="50" charset="-128"/>
                <a:ea typeface="Yu Gothic UI" panose="020B0500000000000000" pitchFamily="50" charset="-128"/>
              </a:rPr>
              <a:t>HP</a:t>
            </a:r>
            <a:r>
              <a:rPr lang="ja-JP" altLang="en-US" sz="2000" dirty="0">
                <a:latin typeface="Yu Gothic UI" panose="020B0500000000000000" pitchFamily="50" charset="-128"/>
                <a:ea typeface="Yu Gothic UI" panose="020B0500000000000000" pitchFamily="50" charset="-128"/>
              </a:rPr>
              <a:t>をご覧ください</a:t>
            </a:r>
            <a:endParaRPr kumimoji="1" lang="en-US" altLang="ja-JP" sz="2000" dirty="0">
              <a:latin typeface="Yu Gothic UI" panose="020B0500000000000000" pitchFamily="50" charset="-128"/>
              <a:ea typeface="Yu Gothic UI" panose="020B0500000000000000" pitchFamily="50" charset="-128"/>
            </a:endParaRPr>
          </a:p>
        </p:txBody>
      </p:sp>
      <p:pic>
        <p:nvPicPr>
          <p:cNvPr id="32" name="図 31">
            <a:extLst>
              <a:ext uri="{FF2B5EF4-FFF2-40B4-BE49-F238E27FC236}">
                <a16:creationId xmlns:a16="http://schemas.microsoft.com/office/drawing/2014/main" id="{BC25C136-7759-B651-558D-A4C48268030E}"/>
              </a:ext>
            </a:extLst>
          </p:cNvPr>
          <p:cNvPicPr>
            <a:picLocks noChangeAspect="1"/>
          </p:cNvPicPr>
          <p:nvPr/>
        </p:nvPicPr>
        <p:blipFill>
          <a:blip r:embed="rId4"/>
          <a:stretch>
            <a:fillRect/>
          </a:stretch>
        </p:blipFill>
        <p:spPr>
          <a:xfrm>
            <a:off x="10837693" y="5183800"/>
            <a:ext cx="1233284" cy="1233284"/>
          </a:xfrm>
          <a:prstGeom prst="rect">
            <a:avLst/>
          </a:prstGeom>
        </p:spPr>
      </p:pic>
      <p:sp>
        <p:nvSpPr>
          <p:cNvPr id="3" name="四角形: 角を丸くする 2">
            <a:extLst>
              <a:ext uri="{FF2B5EF4-FFF2-40B4-BE49-F238E27FC236}">
                <a16:creationId xmlns:a16="http://schemas.microsoft.com/office/drawing/2014/main" id="{1EEF9AE6-A771-2197-9FC8-DC7A9D1F55D1}"/>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◆大阪市内への本社機能設置に関する優遇制度</a:t>
            </a:r>
            <a:endParaRPr lang="ja-JP" altLang="en-US" sz="2800" b="1"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F721D374-1B66-4037-B97D-84B559E54820}"/>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35</a:t>
            </a:fld>
            <a:endParaRPr lang="ja-JP" altLang="en-US" dirty="0">
              <a:solidFill>
                <a:schemeClr val="tx1"/>
              </a:solidFill>
              <a:latin typeface="+mn-ea"/>
              <a:ea typeface="+mn-ea"/>
            </a:endParaRPr>
          </a:p>
        </p:txBody>
      </p:sp>
    </p:spTree>
    <p:extLst>
      <p:ext uri="{BB962C8B-B14F-4D97-AF65-F5344CB8AC3E}">
        <p14:creationId xmlns:p14="http://schemas.microsoft.com/office/powerpoint/2010/main" val="1607029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6914501A-88D9-46AD-8012-3B1515005D4E}"/>
              </a:ext>
            </a:extLst>
          </p:cNvPr>
          <p:cNvGrpSpPr/>
          <p:nvPr/>
        </p:nvGrpSpPr>
        <p:grpSpPr>
          <a:xfrm>
            <a:off x="241572" y="1530674"/>
            <a:ext cx="6096001" cy="1921040"/>
            <a:chOff x="170866" y="583147"/>
            <a:chExt cx="6096001" cy="1852259"/>
          </a:xfrm>
        </p:grpSpPr>
        <p:sp>
          <p:nvSpPr>
            <p:cNvPr id="29" name="テキスト ボックス 28">
              <a:extLst>
                <a:ext uri="{FF2B5EF4-FFF2-40B4-BE49-F238E27FC236}">
                  <a16:creationId xmlns:a16="http://schemas.microsoft.com/office/drawing/2014/main" id="{3DFB6D90-E0E0-4F77-B5C5-6801FA0B0DCD}"/>
                </a:ext>
              </a:extLst>
            </p:cNvPr>
            <p:cNvSpPr txBox="1"/>
            <p:nvPr/>
          </p:nvSpPr>
          <p:spPr>
            <a:xfrm>
              <a:off x="170868" y="834968"/>
              <a:ext cx="6095999" cy="1600438"/>
            </a:xfrm>
            <a:prstGeom prst="rect">
              <a:avLst/>
            </a:prstGeom>
            <a:noFill/>
          </p:spPr>
          <p:txBody>
            <a:bodyPr wrap="square" rtlCol="0">
              <a:spAutoFit/>
            </a:bodyPr>
            <a:lstStyle/>
            <a:p>
              <a:endParaRPr lang="en-US" altLang="ja-JP" sz="1100" dirty="0">
                <a:latin typeface="Yu Gothic UI" panose="020B0500000000000000" pitchFamily="50" charset="-128"/>
                <a:ea typeface="Yu Gothic UI" panose="020B0500000000000000" pitchFamily="50" charset="-128"/>
              </a:endParaRPr>
            </a:p>
            <a:p>
              <a:r>
                <a:rPr kumimoji="1" lang="ja-JP" altLang="en-US" sz="1050" b="1" dirty="0">
                  <a:latin typeface="Yu Gothic UI" panose="020B0500000000000000" pitchFamily="50" charset="-128"/>
                  <a:ea typeface="Yu Gothic UI" panose="020B0500000000000000" pitchFamily="50" charset="-128"/>
                </a:rPr>
                <a:t>対象者　　　　　工場又は研究開発施設の新築・増改築を行う中小企業</a:t>
              </a:r>
              <a:endParaRPr kumimoji="1" lang="en-US" altLang="ja-JP" sz="1050" b="1" dirty="0">
                <a:latin typeface="Yu Gothic UI" panose="020B0500000000000000" pitchFamily="50" charset="-128"/>
                <a:ea typeface="Yu Gothic UI" panose="020B0500000000000000" pitchFamily="50" charset="-128"/>
              </a:endParaRPr>
            </a:p>
            <a:p>
              <a:endParaRPr kumimoji="1"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補助要件　　　　投資額１億円以上等</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kumimoji="1" lang="ja-JP" altLang="en-US" sz="1050" b="1" dirty="0">
                  <a:latin typeface="Yu Gothic UI" panose="020B0500000000000000" pitchFamily="50" charset="-128"/>
                  <a:ea typeface="Yu Gothic UI" panose="020B0500000000000000" pitchFamily="50" charset="-128"/>
                </a:rPr>
                <a:t>補助率・限度額　家屋・機械設備等の</a:t>
              </a:r>
              <a:r>
                <a:rPr lang="ja-JP" altLang="en-US" sz="1050" b="1" dirty="0">
                  <a:latin typeface="Yu Gothic UI" panose="020B0500000000000000" pitchFamily="50" charset="-128"/>
                  <a:ea typeface="Yu Gothic UI" panose="020B0500000000000000" pitchFamily="50" charset="-128"/>
                </a:rPr>
                <a:t>５</a:t>
              </a:r>
              <a:r>
                <a:rPr kumimoji="1" lang="ja-JP" altLang="en-US" sz="1050" b="1" dirty="0">
                  <a:latin typeface="Yu Gothic UI" panose="020B0500000000000000" pitchFamily="50" charset="-128"/>
                  <a:ea typeface="Yu Gothic UI" panose="020B0500000000000000" pitchFamily="50" charset="-128"/>
                </a:rPr>
                <a:t>％</a:t>
              </a:r>
              <a:r>
                <a:rPr kumimoji="1" lang="en-US" altLang="ja-JP" sz="1050" b="1" dirty="0">
                  <a:latin typeface="Yu Gothic UI" panose="020B0500000000000000" pitchFamily="50" charset="-128"/>
                  <a:ea typeface="Yu Gothic UI" panose="020B0500000000000000" pitchFamily="50" charset="-128"/>
                </a:rPr>
                <a:t>(</a:t>
              </a:r>
              <a:r>
                <a:rPr kumimoji="1" lang="ja-JP" altLang="en-US" sz="1050" b="1" dirty="0">
                  <a:latin typeface="Yu Gothic UI" panose="020B0500000000000000" pitchFamily="50" charset="-128"/>
                  <a:ea typeface="Yu Gothic UI" panose="020B0500000000000000" pitchFamily="50" charset="-128"/>
                </a:rPr>
                <a:t>府内に本店等のある企業は</a:t>
              </a:r>
              <a:r>
                <a:rPr kumimoji="1" lang="en-US" altLang="ja-JP" sz="1050" b="1" dirty="0">
                  <a:latin typeface="Yu Gothic UI" panose="020B0500000000000000" pitchFamily="50" charset="-128"/>
                  <a:ea typeface="Yu Gothic UI" panose="020B0500000000000000" pitchFamily="50" charset="-128"/>
                </a:rPr>
                <a:t>10</a:t>
              </a:r>
              <a:r>
                <a:rPr kumimoji="1" lang="ja-JP" altLang="en-US" sz="1050" b="1" dirty="0">
                  <a:latin typeface="Yu Gothic UI" panose="020B0500000000000000" pitchFamily="50" charset="-128"/>
                  <a:ea typeface="Yu Gothic UI" panose="020B0500000000000000" pitchFamily="50" charset="-128"/>
                </a:rPr>
                <a:t>％</a:t>
              </a:r>
              <a:r>
                <a:rPr kumimoji="1"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a:t>
              </a:r>
              <a:r>
                <a:rPr kumimoji="1" lang="en-US" altLang="ja-JP" sz="1050" b="1" dirty="0">
                  <a:latin typeface="Yu Gothic UI" panose="020B0500000000000000" pitchFamily="50" charset="-128"/>
                  <a:ea typeface="Yu Gothic UI" panose="020B0500000000000000" pitchFamily="50" charset="-128"/>
                </a:rPr>
                <a:t>3000</a:t>
              </a:r>
              <a:r>
                <a:rPr kumimoji="1" lang="ja-JP" altLang="en-US" sz="1050" b="1" dirty="0">
                  <a:latin typeface="Yu Gothic UI" panose="020B0500000000000000" pitchFamily="50" charset="-128"/>
                  <a:ea typeface="Yu Gothic UI" panose="020B0500000000000000" pitchFamily="50" charset="-128"/>
                </a:rPr>
                <a:t>万円限度＞</a:t>
              </a:r>
              <a:endParaRPr kumimoji="1" lang="en-US" altLang="ja-JP" sz="1050" b="1" dirty="0">
                <a:latin typeface="Yu Gothic UI" panose="020B0500000000000000" pitchFamily="50" charset="-128"/>
                <a:ea typeface="Yu Gothic UI" panose="020B0500000000000000" pitchFamily="50" charset="-128"/>
              </a:endParaRPr>
            </a:p>
            <a:p>
              <a:endParaRPr kumimoji="1"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対象地域　　　　産業集積促進地域、研究開発施設の投資奨励計画を持つ市町村</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担当部署　　　　大阪府　商工労働部　中小企業支援室　ものづくり支援課　</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ものづくり振興グループ</a:t>
              </a:r>
              <a:endParaRPr kumimoji="1" lang="ja-JP" altLang="en-US" sz="1050" b="1" dirty="0">
                <a:latin typeface="Yu Gothic UI" panose="020B0500000000000000" pitchFamily="50" charset="-128"/>
                <a:ea typeface="Yu Gothic UI" panose="020B0500000000000000" pitchFamily="50" charset="-128"/>
              </a:endParaRPr>
            </a:p>
          </p:txBody>
        </p:sp>
        <p:sp>
          <p:nvSpPr>
            <p:cNvPr id="30" name="正方形/長方形 29">
              <a:extLst>
                <a:ext uri="{FF2B5EF4-FFF2-40B4-BE49-F238E27FC236}">
                  <a16:creationId xmlns:a16="http://schemas.microsoft.com/office/drawing/2014/main" id="{2816D93C-1F2A-43B6-B727-D8FE37F226EE}"/>
                </a:ext>
              </a:extLst>
            </p:cNvPr>
            <p:cNvSpPr/>
            <p:nvPr/>
          </p:nvSpPr>
          <p:spPr>
            <a:xfrm>
              <a:off x="170866" y="717678"/>
              <a:ext cx="5742875" cy="1672346"/>
            </a:xfrm>
            <a:prstGeom prst="rect">
              <a:avLst/>
            </a:prstGeom>
            <a:noFill/>
            <a:ln w="190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31" name="タイトル 4">
              <a:extLst>
                <a:ext uri="{FF2B5EF4-FFF2-40B4-BE49-F238E27FC236}">
                  <a16:creationId xmlns:a16="http://schemas.microsoft.com/office/drawing/2014/main" id="{ADD0A3DE-8249-45BE-B260-E9BA3FA6E5E6}"/>
                </a:ext>
              </a:extLst>
            </p:cNvPr>
            <p:cNvSpPr txBox="1">
              <a:spLocks/>
            </p:cNvSpPr>
            <p:nvPr/>
          </p:nvSpPr>
          <p:spPr>
            <a:xfrm>
              <a:off x="239929" y="583147"/>
              <a:ext cx="3328756" cy="318448"/>
            </a:xfrm>
            <a:prstGeom prst="roundRect">
              <a:avLst>
                <a:gd name="adj" fmla="val 30261"/>
              </a:avLst>
            </a:prstGeom>
            <a:solidFill>
              <a:srgbClr val="00805E"/>
            </a:solid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kumimoji="1" lang="ja-JP" altLang="en-US" sz="1200" b="1" dirty="0">
                  <a:latin typeface="Yu Gothic UI" panose="020B0500000000000000" pitchFamily="50" charset="-128"/>
                  <a:ea typeface="Yu Gothic UI" panose="020B0500000000000000" pitchFamily="50" charset="-128"/>
                </a:rPr>
                <a:t>企業立地促進補助金（府内投資促進補助金）</a:t>
              </a:r>
              <a:endParaRPr kumimoji="1" lang="en-US" altLang="ja-JP" sz="1200" b="1" dirty="0">
                <a:latin typeface="Yu Gothic UI" panose="020B0500000000000000" pitchFamily="50" charset="-128"/>
                <a:ea typeface="Yu Gothic UI" panose="020B0500000000000000" pitchFamily="50" charset="-128"/>
              </a:endParaRPr>
            </a:p>
          </p:txBody>
        </p:sp>
      </p:grpSp>
      <p:grpSp>
        <p:nvGrpSpPr>
          <p:cNvPr id="32" name="グループ化 31">
            <a:extLst>
              <a:ext uri="{FF2B5EF4-FFF2-40B4-BE49-F238E27FC236}">
                <a16:creationId xmlns:a16="http://schemas.microsoft.com/office/drawing/2014/main" id="{27D60AD7-6F8A-419E-A634-70087F5A78C4}"/>
              </a:ext>
            </a:extLst>
          </p:cNvPr>
          <p:cNvGrpSpPr/>
          <p:nvPr/>
        </p:nvGrpSpPr>
        <p:grpSpPr>
          <a:xfrm>
            <a:off x="105642" y="3695336"/>
            <a:ext cx="6095999" cy="2178991"/>
            <a:chOff x="141556" y="3155257"/>
            <a:chExt cx="6095999" cy="2178991"/>
          </a:xfrm>
        </p:grpSpPr>
        <p:sp>
          <p:nvSpPr>
            <p:cNvPr id="33" name="テキスト ボックス 32">
              <a:extLst>
                <a:ext uri="{FF2B5EF4-FFF2-40B4-BE49-F238E27FC236}">
                  <a16:creationId xmlns:a16="http://schemas.microsoft.com/office/drawing/2014/main" id="{3AD7DB4A-5AEC-4983-907B-761A390DCB54}"/>
                </a:ext>
              </a:extLst>
            </p:cNvPr>
            <p:cNvSpPr txBox="1"/>
            <p:nvPr/>
          </p:nvSpPr>
          <p:spPr>
            <a:xfrm>
              <a:off x="141556" y="3327406"/>
              <a:ext cx="6095999" cy="1938992"/>
            </a:xfrm>
            <a:prstGeom prst="rect">
              <a:avLst/>
            </a:prstGeom>
            <a:noFill/>
          </p:spPr>
          <p:txBody>
            <a:bodyPr wrap="square" rtlCol="0">
              <a:spAutoFit/>
            </a:bodyPr>
            <a:lstStyle/>
            <a:p>
              <a:endParaRPr lang="en-US" altLang="ja-JP" sz="1200" dirty="0">
                <a:latin typeface="Yu Gothic UI" panose="020B0500000000000000" pitchFamily="50" charset="-128"/>
                <a:ea typeface="Yu Gothic UI" panose="020B0500000000000000" pitchFamily="50" charset="-128"/>
              </a:endParaRPr>
            </a:p>
            <a:p>
              <a:r>
                <a:rPr kumimoji="1" lang="ja-JP" altLang="en-US" sz="1050" b="1" dirty="0">
                  <a:latin typeface="Yu Gothic UI" panose="020B0500000000000000" pitchFamily="50" charset="-128"/>
                  <a:ea typeface="Yu Gothic UI" panose="020B0500000000000000" pitchFamily="50" charset="-128"/>
                </a:rPr>
                <a:t>対象者　　　　　工場、研究所等を新築・増改築し、又はその敷地である土地を取得する</a:t>
              </a:r>
              <a:endParaRPr kumimoji="1"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a:t>
              </a:r>
              <a:r>
                <a:rPr kumimoji="1" lang="ja-JP" altLang="en-US" sz="1050" b="1" dirty="0">
                  <a:latin typeface="Yu Gothic UI" panose="020B0500000000000000" pitchFamily="50" charset="-128"/>
                  <a:ea typeface="Yu Gothic UI" panose="020B0500000000000000" pitchFamily="50" charset="-128"/>
                </a:rPr>
                <a:t>中小企業</a:t>
              </a:r>
              <a:endParaRPr kumimoji="1" lang="en-US" altLang="ja-JP" sz="1050" b="1" dirty="0">
                <a:latin typeface="Yu Gothic UI" panose="020B0500000000000000" pitchFamily="50" charset="-128"/>
                <a:ea typeface="Yu Gothic UI" panose="020B0500000000000000" pitchFamily="50" charset="-128"/>
              </a:endParaRPr>
            </a:p>
            <a:p>
              <a:endParaRPr kumimoji="1"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対象地域　　　　産業集積促進地域</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特例措置の内容　対象不動産の取得に係る不動産取得税の１</a:t>
              </a:r>
              <a:r>
                <a:rPr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２に相当する金額を軽減</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＜２億円限度＞</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担当部署　　　　大阪府　商工労働部　中小企業支援室　ものづくり支援課　</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ものづくり振興グループ</a:t>
              </a:r>
              <a:endParaRPr kumimoji="1" lang="ja-JP" altLang="en-US" sz="1050" b="1" dirty="0">
                <a:latin typeface="Yu Gothic UI" panose="020B0500000000000000" pitchFamily="50" charset="-128"/>
                <a:ea typeface="Yu Gothic UI" panose="020B0500000000000000" pitchFamily="50" charset="-128"/>
              </a:endParaRPr>
            </a:p>
            <a:p>
              <a:endParaRPr lang="en-US" altLang="ja-JP" sz="1200" dirty="0">
                <a:latin typeface="Yu Gothic UI" panose="020B0500000000000000" pitchFamily="50" charset="-128"/>
                <a:ea typeface="Yu Gothic UI" panose="020B0500000000000000" pitchFamily="50" charset="-128"/>
              </a:endParaRPr>
            </a:p>
          </p:txBody>
        </p:sp>
        <p:sp>
          <p:nvSpPr>
            <p:cNvPr id="34" name="正方形/長方形 33">
              <a:extLst>
                <a:ext uri="{FF2B5EF4-FFF2-40B4-BE49-F238E27FC236}">
                  <a16:creationId xmlns:a16="http://schemas.microsoft.com/office/drawing/2014/main" id="{4E736507-B752-4470-92A5-B086ED9A3CDE}"/>
                </a:ext>
              </a:extLst>
            </p:cNvPr>
            <p:cNvSpPr/>
            <p:nvPr/>
          </p:nvSpPr>
          <p:spPr>
            <a:xfrm>
              <a:off x="157391" y="3315456"/>
              <a:ext cx="5751040" cy="2018792"/>
            </a:xfrm>
            <a:prstGeom prst="rect">
              <a:avLst/>
            </a:prstGeom>
            <a:noFill/>
            <a:ln w="190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35" name="タイトル 4">
              <a:extLst>
                <a:ext uri="{FF2B5EF4-FFF2-40B4-BE49-F238E27FC236}">
                  <a16:creationId xmlns:a16="http://schemas.microsoft.com/office/drawing/2014/main" id="{F709E7EA-6AB3-4DFD-8C78-A440E17D0BEE}"/>
                </a:ext>
              </a:extLst>
            </p:cNvPr>
            <p:cNvSpPr txBox="1">
              <a:spLocks/>
            </p:cNvSpPr>
            <p:nvPr/>
          </p:nvSpPr>
          <p:spPr>
            <a:xfrm>
              <a:off x="247197" y="3155257"/>
              <a:ext cx="3328756" cy="320400"/>
            </a:xfrm>
            <a:prstGeom prst="roundRect">
              <a:avLst>
                <a:gd name="adj" fmla="val 30261"/>
              </a:avLst>
            </a:prstGeom>
            <a:solidFill>
              <a:srgbClr val="00805E"/>
            </a:solid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kumimoji="1" lang="ja-JP" altLang="en-US" sz="1200" b="1" dirty="0">
                  <a:latin typeface="Yu Gothic UI" panose="020B0500000000000000" pitchFamily="50" charset="-128"/>
                  <a:ea typeface="Yu Gothic UI" panose="020B0500000000000000" pitchFamily="50" charset="-128"/>
                </a:rPr>
                <a:t>産業集積促進税制</a:t>
              </a:r>
              <a:endParaRPr kumimoji="1" lang="en-US" altLang="ja-JP" sz="1200" b="1" dirty="0">
                <a:latin typeface="Yu Gothic UI" panose="020B0500000000000000" pitchFamily="50" charset="-128"/>
                <a:ea typeface="Yu Gothic UI" panose="020B0500000000000000" pitchFamily="50" charset="-128"/>
              </a:endParaRPr>
            </a:p>
          </p:txBody>
        </p:sp>
      </p:grpSp>
      <p:grpSp>
        <p:nvGrpSpPr>
          <p:cNvPr id="36" name="グループ化 35">
            <a:extLst>
              <a:ext uri="{FF2B5EF4-FFF2-40B4-BE49-F238E27FC236}">
                <a16:creationId xmlns:a16="http://schemas.microsoft.com/office/drawing/2014/main" id="{3A2226EA-6803-4FC1-85F4-6EE1C56900BA}"/>
              </a:ext>
            </a:extLst>
          </p:cNvPr>
          <p:cNvGrpSpPr/>
          <p:nvPr/>
        </p:nvGrpSpPr>
        <p:grpSpPr>
          <a:xfrm>
            <a:off x="6111835" y="1491791"/>
            <a:ext cx="5985312" cy="1912856"/>
            <a:chOff x="6041129" y="1130434"/>
            <a:chExt cx="5985312" cy="1674298"/>
          </a:xfrm>
        </p:grpSpPr>
        <p:sp>
          <p:nvSpPr>
            <p:cNvPr id="37" name="テキスト ボックス 36">
              <a:extLst>
                <a:ext uri="{FF2B5EF4-FFF2-40B4-BE49-F238E27FC236}">
                  <a16:creationId xmlns:a16="http://schemas.microsoft.com/office/drawing/2014/main" id="{FAE84582-8D9D-4E2D-9F8E-F9314C4B4891}"/>
                </a:ext>
              </a:extLst>
            </p:cNvPr>
            <p:cNvSpPr txBox="1"/>
            <p:nvPr/>
          </p:nvSpPr>
          <p:spPr>
            <a:xfrm>
              <a:off x="6056558" y="1296627"/>
              <a:ext cx="5969883" cy="1508105"/>
            </a:xfrm>
            <a:prstGeom prst="rect">
              <a:avLst/>
            </a:prstGeom>
            <a:noFill/>
          </p:spPr>
          <p:txBody>
            <a:bodyPr wrap="square" rtlCol="0">
              <a:spAutoFit/>
            </a:bodyPr>
            <a:lstStyle/>
            <a:p>
              <a:endParaRPr lang="en-US" altLang="ja-JP" sz="1100" dirty="0">
                <a:latin typeface="Yu Gothic UI" panose="020B0500000000000000" pitchFamily="50" charset="-128"/>
                <a:ea typeface="Yu Gothic UI" panose="020B0500000000000000" pitchFamily="50" charset="-128"/>
              </a:endParaRPr>
            </a:p>
            <a:p>
              <a:r>
                <a:rPr kumimoji="1" lang="ja-JP" altLang="en-US" sz="1050" b="1" dirty="0">
                  <a:latin typeface="Yu Gothic UI" panose="020B0500000000000000" pitchFamily="50" charset="-128"/>
                  <a:ea typeface="Yu Gothic UI" panose="020B0500000000000000" pitchFamily="50" charset="-128"/>
                </a:rPr>
                <a:t>対象者　　　　　本社機能を有する事業所を大阪府内に設ける外資系企業等</a:t>
              </a:r>
              <a:endParaRPr kumimoji="1" lang="en-US" altLang="ja-JP" sz="1050" b="1" dirty="0">
                <a:latin typeface="Yu Gothic UI" panose="020B0500000000000000" pitchFamily="50" charset="-128"/>
                <a:ea typeface="Yu Gothic UI" panose="020B0500000000000000" pitchFamily="50" charset="-128"/>
              </a:endParaRPr>
            </a:p>
            <a:p>
              <a:endParaRPr kumimoji="1"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補助要件　　　　事業所床面積</a:t>
              </a:r>
              <a:r>
                <a:rPr lang="en-US" altLang="ja-JP" sz="1050" b="1" dirty="0">
                  <a:latin typeface="Yu Gothic UI" panose="020B0500000000000000" pitchFamily="50" charset="-128"/>
                  <a:ea typeface="Yu Gothic UI" panose="020B0500000000000000" pitchFamily="50" charset="-128"/>
                </a:rPr>
                <a:t>50</a:t>
              </a:r>
              <a:r>
                <a:rPr lang="ja-JP" altLang="en-US" sz="1050" b="1" dirty="0">
                  <a:latin typeface="Yu Gothic UI" panose="020B0500000000000000" pitchFamily="50" charset="-128"/>
                  <a:ea typeface="Yu Gothic UI" panose="020B0500000000000000" pitchFamily="50" charset="-128"/>
                </a:rPr>
                <a:t>㎡以上かつ常用雇用者等５名以上</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補助率・限度額　</a:t>
              </a:r>
              <a:r>
                <a:rPr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取得</a:t>
              </a:r>
              <a:r>
                <a:rPr lang="en-US" altLang="ja-JP" sz="1050" b="1" dirty="0">
                  <a:latin typeface="Yu Gothic UI" panose="020B0500000000000000" pitchFamily="50" charset="-128"/>
                  <a:ea typeface="Yu Gothic UI" panose="020B0500000000000000" pitchFamily="50" charset="-128"/>
                </a:rPr>
                <a:t>] </a:t>
              </a:r>
              <a:r>
                <a:rPr lang="ja-JP" altLang="en-US" sz="1050" b="1" dirty="0">
                  <a:latin typeface="Yu Gothic UI" panose="020B0500000000000000" pitchFamily="50" charset="-128"/>
                  <a:ea typeface="Yu Gothic UI" panose="020B0500000000000000" pitchFamily="50" charset="-128"/>
                </a:rPr>
                <a:t>家屋・機械設備等の５％＜１億円限度＞</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a:t>
              </a:r>
              <a:r>
                <a:rPr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賃貸</a:t>
              </a:r>
              <a:r>
                <a:rPr lang="en-US" altLang="ja-JP" sz="1050" b="1" dirty="0">
                  <a:latin typeface="Yu Gothic UI" panose="020B0500000000000000" pitchFamily="50" charset="-128"/>
                  <a:ea typeface="Yu Gothic UI" panose="020B0500000000000000" pitchFamily="50" charset="-128"/>
                </a:rPr>
                <a:t>] </a:t>
              </a:r>
              <a:r>
                <a:rPr lang="ja-JP" altLang="en-US" sz="1050" b="1" dirty="0">
                  <a:latin typeface="Yu Gothic UI" panose="020B0500000000000000" pitchFamily="50" charset="-128"/>
                  <a:ea typeface="Yu Gothic UI" panose="020B0500000000000000" pitchFamily="50" charset="-128"/>
                </a:rPr>
                <a:t>賃料</a:t>
              </a:r>
              <a:r>
                <a:rPr lang="en-US" altLang="ja-JP" sz="1050" b="1" dirty="0">
                  <a:latin typeface="Yu Gothic UI" panose="020B0500000000000000" pitchFamily="50" charset="-128"/>
                  <a:ea typeface="Yu Gothic UI" panose="020B0500000000000000" pitchFamily="50" charset="-128"/>
                </a:rPr>
                <a:t>(24</a:t>
              </a:r>
              <a:r>
                <a:rPr lang="ja-JP" altLang="en-US" sz="1050" b="1" dirty="0">
                  <a:latin typeface="Yu Gothic UI" panose="020B0500000000000000" pitchFamily="50" charset="-128"/>
                  <a:ea typeface="Yu Gothic UI" panose="020B0500000000000000" pitchFamily="50" charset="-128"/>
                </a:rPr>
                <a:t>ヶ月間</a:t>
              </a:r>
              <a:r>
                <a:rPr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の１</a:t>
              </a:r>
              <a:r>
                <a:rPr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３＜</a:t>
              </a:r>
              <a:r>
                <a:rPr lang="en-US" altLang="ja-JP" sz="1050" b="1" dirty="0">
                  <a:latin typeface="Yu Gothic UI" panose="020B0500000000000000" pitchFamily="50" charset="-128"/>
                  <a:ea typeface="Yu Gothic UI" panose="020B0500000000000000" pitchFamily="50" charset="-128"/>
                </a:rPr>
                <a:t>6,000</a:t>
              </a:r>
              <a:r>
                <a:rPr lang="ja-JP" altLang="en-US" sz="1050" b="1" dirty="0">
                  <a:latin typeface="Yu Gothic UI" panose="020B0500000000000000" pitchFamily="50" charset="-128"/>
                  <a:ea typeface="Yu Gothic UI" panose="020B0500000000000000" pitchFamily="50" charset="-128"/>
                </a:rPr>
                <a:t>万円限度＞</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担当部署　　　　大阪府　商工労働部　成長産業振興室　国際ビジネス・スタートアップ支援課　　　</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グローバルビジネスグループ</a:t>
              </a:r>
              <a:endParaRPr lang="en-US" altLang="ja-JP" sz="1050" b="1" dirty="0">
                <a:latin typeface="Yu Gothic UI" panose="020B0500000000000000" pitchFamily="50" charset="-128"/>
                <a:ea typeface="Yu Gothic UI" panose="020B0500000000000000" pitchFamily="50" charset="-128"/>
              </a:endParaRPr>
            </a:p>
          </p:txBody>
        </p:sp>
        <p:sp>
          <p:nvSpPr>
            <p:cNvPr id="38" name="正方形/長方形 37">
              <a:extLst>
                <a:ext uri="{FF2B5EF4-FFF2-40B4-BE49-F238E27FC236}">
                  <a16:creationId xmlns:a16="http://schemas.microsoft.com/office/drawing/2014/main" id="{6B8A0AE3-6CA2-4CA7-882E-DF77060124E5}"/>
                </a:ext>
              </a:extLst>
            </p:cNvPr>
            <p:cNvSpPr/>
            <p:nvPr/>
          </p:nvSpPr>
          <p:spPr>
            <a:xfrm>
              <a:off x="6041129" y="1312498"/>
              <a:ext cx="5985311" cy="1487613"/>
            </a:xfrm>
            <a:prstGeom prst="rect">
              <a:avLst/>
            </a:prstGeom>
            <a:noFill/>
            <a:ln w="190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39" name="タイトル 4">
              <a:extLst>
                <a:ext uri="{FF2B5EF4-FFF2-40B4-BE49-F238E27FC236}">
                  <a16:creationId xmlns:a16="http://schemas.microsoft.com/office/drawing/2014/main" id="{B4560FD8-11C6-4147-B8D7-5D74FF0115A9}"/>
                </a:ext>
              </a:extLst>
            </p:cNvPr>
            <p:cNvSpPr txBox="1">
              <a:spLocks/>
            </p:cNvSpPr>
            <p:nvPr/>
          </p:nvSpPr>
          <p:spPr>
            <a:xfrm>
              <a:off x="6136848" y="1130434"/>
              <a:ext cx="3328756" cy="320400"/>
            </a:xfrm>
            <a:prstGeom prst="roundRect">
              <a:avLst>
                <a:gd name="adj" fmla="val 30261"/>
              </a:avLst>
            </a:prstGeom>
            <a:solidFill>
              <a:srgbClr val="00805E"/>
            </a:solid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kumimoji="1" lang="ja-JP" altLang="en-US" sz="1200" b="1" dirty="0">
                  <a:latin typeface="Yu Gothic UI" panose="020B0500000000000000" pitchFamily="50" charset="-128"/>
                  <a:ea typeface="Yu Gothic UI" panose="020B0500000000000000" pitchFamily="50" charset="-128"/>
                </a:rPr>
                <a:t>外資系企業等進出促進補助金</a:t>
              </a:r>
              <a:endParaRPr kumimoji="1" lang="en-US" altLang="ja-JP" sz="1200" b="1" dirty="0">
                <a:latin typeface="Yu Gothic UI" panose="020B0500000000000000" pitchFamily="50" charset="-128"/>
                <a:ea typeface="Yu Gothic UI" panose="020B0500000000000000" pitchFamily="50" charset="-128"/>
              </a:endParaRPr>
            </a:p>
          </p:txBody>
        </p:sp>
      </p:grpSp>
      <p:grpSp>
        <p:nvGrpSpPr>
          <p:cNvPr id="40" name="グループ化 39">
            <a:extLst>
              <a:ext uri="{FF2B5EF4-FFF2-40B4-BE49-F238E27FC236}">
                <a16:creationId xmlns:a16="http://schemas.microsoft.com/office/drawing/2014/main" id="{8C38A60C-29E3-4414-B34C-71B5E4FBD869}"/>
              </a:ext>
            </a:extLst>
          </p:cNvPr>
          <p:cNvGrpSpPr/>
          <p:nvPr/>
        </p:nvGrpSpPr>
        <p:grpSpPr>
          <a:xfrm>
            <a:off x="6096000" y="3691911"/>
            <a:ext cx="6096000" cy="2377175"/>
            <a:chOff x="6059296" y="2908290"/>
            <a:chExt cx="6096000" cy="2377175"/>
          </a:xfrm>
        </p:grpSpPr>
        <p:sp>
          <p:nvSpPr>
            <p:cNvPr id="41" name="テキスト ボックス 40">
              <a:extLst>
                <a:ext uri="{FF2B5EF4-FFF2-40B4-BE49-F238E27FC236}">
                  <a16:creationId xmlns:a16="http://schemas.microsoft.com/office/drawing/2014/main" id="{B95DE78C-77FA-4575-8B88-09B0F4285353}"/>
                </a:ext>
              </a:extLst>
            </p:cNvPr>
            <p:cNvSpPr txBox="1"/>
            <p:nvPr/>
          </p:nvSpPr>
          <p:spPr>
            <a:xfrm>
              <a:off x="6059296" y="3054085"/>
              <a:ext cx="6096000" cy="2231380"/>
            </a:xfrm>
            <a:prstGeom prst="rect">
              <a:avLst/>
            </a:prstGeom>
            <a:noFill/>
          </p:spPr>
          <p:txBody>
            <a:bodyPr wrap="square" rtlCol="0">
              <a:spAutoFit/>
            </a:bodyPr>
            <a:lstStyle/>
            <a:p>
              <a:endParaRPr lang="en-US" altLang="ja-JP" sz="1100"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対象　　　　　　本社機能を移転拡充する企業</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認定要件　　　　地域再生計画に記載された地域に、本社機能の新増設、賃借、用途変更をし、　</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整備が行われること</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本社機能において従業員数が５人</a:t>
              </a:r>
              <a:r>
                <a:rPr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中小企業者１人</a:t>
              </a:r>
              <a:r>
                <a:rPr lang="en-US" altLang="ja-JP" sz="1050" b="1" dirty="0">
                  <a:latin typeface="Yu Gothic UI" panose="020B0500000000000000" pitchFamily="50" charset="-128"/>
                  <a:ea typeface="Yu Gothic UI" panose="020B0500000000000000" pitchFamily="50" charset="-128"/>
                </a:rPr>
                <a:t>)</a:t>
              </a:r>
              <a:r>
                <a:rPr lang="ja-JP" altLang="en-US" sz="1050" b="1" dirty="0">
                  <a:latin typeface="Yu Gothic UI" panose="020B0500000000000000" pitchFamily="50" charset="-128"/>
                  <a:ea typeface="Yu Gothic UI" panose="020B0500000000000000" pitchFamily="50" charset="-128"/>
                </a:rPr>
                <a:t>以上増加すること　等</a:t>
              </a:r>
              <a:endParaRPr lang="en-US" altLang="ja-JP" sz="1050" b="1" dirty="0">
                <a:latin typeface="Yu Gothic UI" panose="020B0500000000000000" pitchFamily="50" charset="-128"/>
                <a:ea typeface="Yu Gothic UI" panose="020B0500000000000000" pitchFamily="50" charset="-128"/>
              </a:endParaRPr>
            </a:p>
            <a:p>
              <a:endParaRPr lang="en-US" altLang="ja-JP" sz="60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特例措置　　　　取得した建物の資産に係る法人税等の特別償却または税額控除いずれかの適用</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本社機能において新たに雇い入れた従業員等に係る法人税等の税額控除の適用</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中小企業基盤整備機構の債務保証</a:t>
              </a:r>
              <a:endParaRPr lang="en-US" altLang="ja-JP" sz="1050" b="1" dirty="0">
                <a:latin typeface="Yu Gothic UI" panose="020B0500000000000000" pitchFamily="50" charset="-128"/>
                <a:ea typeface="Yu Gothic UI" panose="020B0500000000000000" pitchFamily="50" charset="-128"/>
              </a:endParaRPr>
            </a:p>
            <a:p>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担当部署　　　　大阪府　商工労働部　成長産業振興室　国際ビジネス・スタートアップ支援課</a:t>
              </a:r>
              <a:endParaRPr lang="en-US" altLang="ja-JP" sz="1050" b="1" dirty="0">
                <a:latin typeface="Yu Gothic UI" panose="020B0500000000000000" pitchFamily="50" charset="-128"/>
                <a:ea typeface="Yu Gothic UI" panose="020B0500000000000000" pitchFamily="50" charset="-128"/>
              </a:endParaRPr>
            </a:p>
            <a:p>
              <a:r>
                <a:rPr lang="ja-JP" altLang="en-US" sz="1050" b="1" dirty="0">
                  <a:latin typeface="Yu Gothic UI" panose="020B0500000000000000" pitchFamily="50" charset="-128"/>
                  <a:ea typeface="Yu Gothic UI" panose="020B0500000000000000" pitchFamily="50" charset="-128"/>
                </a:rPr>
                <a:t>　　　　　　　　スタートアップ拠点形成グループ</a:t>
              </a:r>
              <a:endParaRPr lang="en-US" altLang="ja-JP" sz="1050" b="1" dirty="0">
                <a:latin typeface="Yu Gothic UI" panose="020B0500000000000000" pitchFamily="50" charset="-128"/>
                <a:ea typeface="Yu Gothic UI" panose="020B0500000000000000" pitchFamily="50" charset="-128"/>
              </a:endParaRPr>
            </a:p>
            <a:p>
              <a:endParaRPr lang="en-US" altLang="ja-JP" sz="1100" b="1" dirty="0">
                <a:latin typeface="Yu Gothic UI" panose="020B0500000000000000" pitchFamily="50" charset="-128"/>
                <a:ea typeface="Yu Gothic UI" panose="020B0500000000000000" pitchFamily="50" charset="-128"/>
              </a:endParaRPr>
            </a:p>
          </p:txBody>
        </p:sp>
        <p:sp>
          <p:nvSpPr>
            <p:cNvPr id="42" name="正方形/長方形 41">
              <a:extLst>
                <a:ext uri="{FF2B5EF4-FFF2-40B4-BE49-F238E27FC236}">
                  <a16:creationId xmlns:a16="http://schemas.microsoft.com/office/drawing/2014/main" id="{FA477AE4-C3C5-41A3-A525-3C0996030A33}"/>
                </a:ext>
              </a:extLst>
            </p:cNvPr>
            <p:cNvSpPr/>
            <p:nvPr/>
          </p:nvSpPr>
          <p:spPr>
            <a:xfrm>
              <a:off x="6059296" y="3041328"/>
              <a:ext cx="5977146" cy="2049378"/>
            </a:xfrm>
            <a:prstGeom prst="rect">
              <a:avLst/>
            </a:prstGeom>
            <a:noFill/>
            <a:ln w="190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43" name="タイトル 4">
              <a:extLst>
                <a:ext uri="{FF2B5EF4-FFF2-40B4-BE49-F238E27FC236}">
                  <a16:creationId xmlns:a16="http://schemas.microsoft.com/office/drawing/2014/main" id="{CC1753BB-220E-46EA-BFAC-66B277C5B28C}"/>
                </a:ext>
              </a:extLst>
            </p:cNvPr>
            <p:cNvSpPr txBox="1">
              <a:spLocks/>
            </p:cNvSpPr>
            <p:nvPr/>
          </p:nvSpPr>
          <p:spPr>
            <a:xfrm>
              <a:off x="6164937" y="2908290"/>
              <a:ext cx="3328756" cy="320400"/>
            </a:xfrm>
            <a:prstGeom prst="roundRect">
              <a:avLst>
                <a:gd name="adj" fmla="val 30261"/>
              </a:avLst>
            </a:prstGeom>
            <a:solidFill>
              <a:srgbClr val="00805E"/>
            </a:solid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kumimoji="1" lang="ja-JP" altLang="en-US" sz="1200" b="1" dirty="0">
                  <a:latin typeface="Yu Gothic UI" panose="020B0500000000000000" pitchFamily="50" charset="-128"/>
                  <a:ea typeface="Yu Gothic UI" panose="020B0500000000000000" pitchFamily="50" charset="-128"/>
                </a:rPr>
                <a:t>地方拠点強化税制</a:t>
              </a:r>
              <a:endParaRPr kumimoji="1" lang="en-US" altLang="ja-JP" sz="1200" b="1" dirty="0">
                <a:latin typeface="Yu Gothic UI" panose="020B0500000000000000" pitchFamily="50" charset="-128"/>
                <a:ea typeface="Yu Gothic UI" panose="020B0500000000000000" pitchFamily="50" charset="-128"/>
              </a:endParaRPr>
            </a:p>
          </p:txBody>
        </p:sp>
      </p:grpSp>
      <p:grpSp>
        <p:nvGrpSpPr>
          <p:cNvPr id="44" name="グループ化 43">
            <a:extLst>
              <a:ext uri="{FF2B5EF4-FFF2-40B4-BE49-F238E27FC236}">
                <a16:creationId xmlns:a16="http://schemas.microsoft.com/office/drawing/2014/main" id="{D2CDFB6F-B167-4DB4-AD32-572E651B36DA}"/>
              </a:ext>
            </a:extLst>
          </p:cNvPr>
          <p:cNvGrpSpPr/>
          <p:nvPr/>
        </p:nvGrpSpPr>
        <p:grpSpPr>
          <a:xfrm>
            <a:off x="630731" y="6213475"/>
            <a:ext cx="3411940" cy="385200"/>
            <a:chOff x="1957749" y="5877974"/>
            <a:chExt cx="3380032" cy="385200"/>
          </a:xfrm>
        </p:grpSpPr>
        <p:cxnSp>
          <p:nvCxnSpPr>
            <p:cNvPr id="45" name="直線コネクタ 44">
              <a:extLst>
                <a:ext uri="{FF2B5EF4-FFF2-40B4-BE49-F238E27FC236}">
                  <a16:creationId xmlns:a16="http://schemas.microsoft.com/office/drawing/2014/main" id="{207AD326-8CD6-4E49-88D9-4CE1DABC9D67}"/>
                </a:ext>
              </a:extLst>
            </p:cNvPr>
            <p:cNvCxnSpPr/>
            <p:nvPr/>
          </p:nvCxnSpPr>
          <p:spPr>
            <a:xfrm>
              <a:off x="4009147" y="5877974"/>
              <a:ext cx="0" cy="385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CB2D097E-01AE-4F0D-80D7-80FD9FD9392E}"/>
                </a:ext>
              </a:extLst>
            </p:cNvPr>
            <p:cNvGrpSpPr/>
            <p:nvPr/>
          </p:nvGrpSpPr>
          <p:grpSpPr>
            <a:xfrm>
              <a:off x="1957749" y="5877974"/>
              <a:ext cx="3380032" cy="383459"/>
              <a:chOff x="7381557" y="6100813"/>
              <a:chExt cx="3380032" cy="383459"/>
            </a:xfrm>
          </p:grpSpPr>
          <p:sp>
            <p:nvSpPr>
              <p:cNvPr id="47" name="正方形/長方形 46">
                <a:extLst>
                  <a:ext uri="{FF2B5EF4-FFF2-40B4-BE49-F238E27FC236}">
                    <a16:creationId xmlns:a16="http://schemas.microsoft.com/office/drawing/2014/main" id="{7B0A0DDB-2912-4931-A117-C01DDFC47C80}"/>
                  </a:ext>
                </a:extLst>
              </p:cNvPr>
              <p:cNvSpPr/>
              <p:nvPr/>
            </p:nvSpPr>
            <p:spPr>
              <a:xfrm>
                <a:off x="7381557" y="6100813"/>
                <a:ext cx="3380032" cy="3834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Yu Gothic UI" panose="020B0500000000000000" pitchFamily="50" charset="-128"/>
                    <a:ea typeface="Yu Gothic UI" panose="020B0500000000000000" pitchFamily="50" charset="-128"/>
                  </a:rPr>
                  <a:t>大阪府　優遇制度　　検索</a:t>
                </a:r>
                <a:endParaRPr kumimoji="1" lang="ja-JP" altLang="en-US" dirty="0">
                  <a:solidFill>
                    <a:schemeClr val="tx1"/>
                  </a:solidFill>
                  <a:latin typeface="Yu Gothic UI" panose="020B0500000000000000" pitchFamily="50" charset="-128"/>
                  <a:ea typeface="Yu Gothic UI" panose="020B0500000000000000" pitchFamily="50" charset="-128"/>
                </a:endParaRPr>
              </a:p>
            </p:txBody>
          </p:sp>
          <p:grpSp>
            <p:nvGrpSpPr>
              <p:cNvPr id="48" name="グループ化 47">
                <a:extLst>
                  <a:ext uri="{FF2B5EF4-FFF2-40B4-BE49-F238E27FC236}">
                    <a16:creationId xmlns:a16="http://schemas.microsoft.com/office/drawing/2014/main" id="{9BCB9D10-0F83-4122-ADB4-E3F8E2873DBB}"/>
                  </a:ext>
                </a:extLst>
              </p:cNvPr>
              <p:cNvGrpSpPr/>
              <p:nvPr/>
            </p:nvGrpSpPr>
            <p:grpSpPr>
              <a:xfrm>
                <a:off x="10224318" y="6164989"/>
                <a:ext cx="330782" cy="204642"/>
                <a:chOff x="4774568" y="4799043"/>
                <a:chExt cx="330782" cy="204642"/>
              </a:xfrm>
            </p:grpSpPr>
            <p:cxnSp>
              <p:nvCxnSpPr>
                <p:cNvPr id="49" name="直線コネクタ 48">
                  <a:extLst>
                    <a:ext uri="{FF2B5EF4-FFF2-40B4-BE49-F238E27FC236}">
                      <a16:creationId xmlns:a16="http://schemas.microsoft.com/office/drawing/2014/main" id="{6BB7F6D3-8324-4A3D-91A2-F4482DF07E5B}"/>
                    </a:ext>
                  </a:extLst>
                </p:cNvPr>
                <p:cNvCxnSpPr/>
                <p:nvPr/>
              </p:nvCxnSpPr>
              <p:spPr>
                <a:xfrm rot="2700000">
                  <a:off x="4882568" y="4895685"/>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楕円 18">
                  <a:extLst>
                    <a:ext uri="{FF2B5EF4-FFF2-40B4-BE49-F238E27FC236}">
                      <a16:creationId xmlns:a16="http://schemas.microsoft.com/office/drawing/2014/main" id="{5797EF39-B705-49F7-9B24-A2827B87EC3D}"/>
                    </a:ext>
                  </a:extLst>
                </p:cNvPr>
                <p:cNvSpPr/>
                <p:nvPr/>
              </p:nvSpPr>
              <p:spPr>
                <a:xfrm>
                  <a:off x="4925350" y="4799043"/>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grpSp>
        </p:grpSp>
      </p:grpSp>
      <p:sp>
        <p:nvSpPr>
          <p:cNvPr id="3" name="四角形: 角を丸くする 2">
            <a:extLst>
              <a:ext uri="{FF2B5EF4-FFF2-40B4-BE49-F238E27FC236}">
                <a16:creationId xmlns:a16="http://schemas.microsoft.com/office/drawing/2014/main" id="{79A67201-EE17-1B6F-D85D-ED37A67CF626}"/>
              </a:ext>
            </a:extLst>
          </p:cNvPr>
          <p:cNvSpPr/>
          <p:nvPr/>
        </p:nvSpPr>
        <p:spPr>
          <a:xfrm>
            <a:off x="64140" y="143401"/>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◆大阪府内への企業立地に関する優遇制度</a:t>
            </a:r>
            <a:endParaRPr lang="ja-JP" altLang="en-US" sz="2800" b="1"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F7E216F8-DF17-5077-7E49-0EBE5E05141A}"/>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36</a:t>
            </a:fld>
            <a:endParaRPr lang="ja-JP" altLang="en-US" dirty="0">
              <a:solidFill>
                <a:schemeClr val="tx1"/>
              </a:solidFill>
              <a:latin typeface="+mn-ea"/>
              <a:ea typeface="+mn-ea"/>
            </a:endParaRPr>
          </a:p>
        </p:txBody>
      </p:sp>
    </p:spTree>
    <p:extLst>
      <p:ext uri="{BB962C8B-B14F-4D97-AF65-F5344CB8AC3E}">
        <p14:creationId xmlns:p14="http://schemas.microsoft.com/office/powerpoint/2010/main" val="2228537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38B7B49-271A-4278-B9FB-74B4DB665AD1}"/>
              </a:ext>
            </a:extLst>
          </p:cNvPr>
          <p:cNvSpPr txBox="1"/>
          <p:nvPr/>
        </p:nvSpPr>
        <p:spPr>
          <a:xfrm>
            <a:off x="310037" y="3000247"/>
            <a:ext cx="4822387" cy="1323439"/>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rPr>
              <a:t>大阪府　商工労働部　成長産業振興室　</a:t>
            </a:r>
            <a:br>
              <a:rPr lang="en-US" altLang="ja-JP" sz="1600" b="1" dirty="0">
                <a:latin typeface="Yu Gothic UI" panose="020B0500000000000000" pitchFamily="50" charset="-128"/>
                <a:ea typeface="Yu Gothic UI" panose="020B0500000000000000" pitchFamily="50" charset="-128"/>
              </a:rPr>
            </a:br>
            <a:r>
              <a:rPr lang="ja-JP" altLang="en-US" sz="1600" b="1" dirty="0">
                <a:latin typeface="Yu Gothic UI" panose="020B0500000000000000" pitchFamily="50" charset="-128"/>
                <a:ea typeface="Yu Gothic UI" panose="020B0500000000000000" pitchFamily="50" charset="-128"/>
              </a:rPr>
              <a:t>　国際ビジネス・スタートアップ支援課</a:t>
            </a:r>
            <a:endParaRPr lang="en-US" altLang="ja-JP" sz="1600" b="1" dirty="0">
              <a:latin typeface="Yu Gothic UI" panose="020B0500000000000000" pitchFamily="50" charset="-128"/>
              <a:ea typeface="Yu Gothic UI" panose="020B0500000000000000" pitchFamily="50" charset="-128"/>
            </a:endParaRPr>
          </a:p>
          <a:p>
            <a:r>
              <a:rPr lang="en-US" altLang="ja-JP" sz="1600" dirty="0">
                <a:latin typeface="Yu Gothic UI" panose="020B0500000000000000" pitchFamily="50" charset="-128"/>
                <a:ea typeface="Yu Gothic UI" panose="020B0500000000000000" pitchFamily="50" charset="-128"/>
              </a:rPr>
              <a:t>TEL</a:t>
            </a:r>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06‐6210‐9406</a:t>
            </a:r>
          </a:p>
          <a:p>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559-8555</a:t>
            </a:r>
            <a:r>
              <a:rPr lang="ja-JP" altLang="en-US" sz="1600" dirty="0">
                <a:latin typeface="Yu Gothic UI" panose="020B0500000000000000" pitchFamily="50" charset="-128"/>
                <a:ea typeface="Yu Gothic UI" panose="020B0500000000000000" pitchFamily="50" charset="-128"/>
              </a:rPr>
              <a:t>　大阪市住之江区南港北</a:t>
            </a:r>
            <a:r>
              <a:rPr lang="en-US" altLang="ja-JP" sz="1600" dirty="0">
                <a:latin typeface="Yu Gothic UI" panose="020B0500000000000000" pitchFamily="50" charset="-128"/>
                <a:ea typeface="Yu Gothic UI" panose="020B0500000000000000" pitchFamily="50" charset="-128"/>
              </a:rPr>
              <a:t>1‐14‐16</a:t>
            </a:r>
          </a:p>
          <a:p>
            <a:r>
              <a:rPr lang="ja-JP" altLang="en-US" sz="1600" dirty="0">
                <a:latin typeface="Yu Gothic UI" panose="020B0500000000000000" pitchFamily="50" charset="-128"/>
                <a:ea typeface="Yu Gothic UI" panose="020B0500000000000000" pitchFamily="50" charset="-128"/>
              </a:rPr>
              <a:t>　　　　　　　　　　大阪府咲洲庁舎</a:t>
            </a:r>
            <a:r>
              <a:rPr lang="en-US" altLang="ja-JP" sz="1600" dirty="0">
                <a:latin typeface="Yu Gothic UI" panose="020B0500000000000000" pitchFamily="50" charset="-128"/>
                <a:ea typeface="Yu Gothic UI" panose="020B0500000000000000" pitchFamily="50" charset="-128"/>
              </a:rPr>
              <a:t>25</a:t>
            </a:r>
            <a:r>
              <a:rPr lang="ja-JP" altLang="en-US" sz="1600" dirty="0">
                <a:latin typeface="Yu Gothic UI" panose="020B0500000000000000" pitchFamily="50" charset="-128"/>
                <a:ea typeface="Yu Gothic UI" panose="020B0500000000000000" pitchFamily="50" charset="-128"/>
              </a:rPr>
              <a:t>階</a:t>
            </a:r>
            <a:endParaRPr lang="en-US" altLang="ja-JP" sz="1600" dirty="0">
              <a:latin typeface="Yu Gothic UI" panose="020B0500000000000000" pitchFamily="50" charset="-128"/>
              <a:ea typeface="Yu Gothic UI" panose="020B0500000000000000" pitchFamily="50" charset="-128"/>
            </a:endParaRPr>
          </a:p>
        </p:txBody>
      </p:sp>
      <p:sp>
        <p:nvSpPr>
          <p:cNvPr id="6" name="テキスト ボックス 5">
            <a:extLst>
              <a:ext uri="{FF2B5EF4-FFF2-40B4-BE49-F238E27FC236}">
                <a16:creationId xmlns:a16="http://schemas.microsoft.com/office/drawing/2014/main" id="{C8E4D210-8EED-4BB5-815B-1B949C14BA59}"/>
              </a:ext>
            </a:extLst>
          </p:cNvPr>
          <p:cNvSpPr txBox="1"/>
          <p:nvPr/>
        </p:nvSpPr>
        <p:spPr>
          <a:xfrm>
            <a:off x="298467" y="5503353"/>
            <a:ext cx="5817406" cy="1077218"/>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rPr>
              <a:t>大阪市　経済戦略局　立地交流推進部　立地推進担当</a:t>
            </a:r>
            <a:endParaRPr lang="en-US" altLang="ja-JP" sz="1600" b="1" dirty="0">
              <a:latin typeface="Yu Gothic UI" panose="020B0500000000000000" pitchFamily="50" charset="-128"/>
              <a:ea typeface="Yu Gothic UI" panose="020B0500000000000000" pitchFamily="50" charset="-128"/>
            </a:endParaRPr>
          </a:p>
          <a:p>
            <a:r>
              <a:rPr lang="en-US" altLang="ja-JP" sz="1600" dirty="0">
                <a:latin typeface="Yu Gothic UI" panose="020B0500000000000000" pitchFamily="50" charset="-128"/>
                <a:ea typeface="Yu Gothic UI" panose="020B0500000000000000" pitchFamily="50" charset="-128"/>
              </a:rPr>
              <a:t>TEL</a:t>
            </a:r>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06‐6615‐6765</a:t>
            </a:r>
          </a:p>
          <a:p>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559-0034</a:t>
            </a:r>
            <a:r>
              <a:rPr lang="ja-JP" altLang="en-US" sz="1600" dirty="0">
                <a:latin typeface="Yu Gothic UI" panose="020B0500000000000000" pitchFamily="50" charset="-128"/>
                <a:ea typeface="Yu Gothic UI" panose="020B0500000000000000" pitchFamily="50" charset="-128"/>
              </a:rPr>
              <a:t>　大阪市住之江区南港北</a:t>
            </a:r>
            <a:r>
              <a:rPr lang="en-US" altLang="ja-JP" sz="1600" dirty="0">
                <a:latin typeface="Yu Gothic UI" panose="020B0500000000000000" pitchFamily="50" charset="-128"/>
                <a:ea typeface="Yu Gothic UI" panose="020B0500000000000000" pitchFamily="50" charset="-128"/>
              </a:rPr>
              <a:t>2‐1‐10</a:t>
            </a:r>
          </a:p>
          <a:p>
            <a:r>
              <a:rPr lang="ja-JP" altLang="en-US" sz="1600" dirty="0">
                <a:latin typeface="Yu Gothic UI" panose="020B0500000000000000" pitchFamily="50" charset="-128"/>
                <a:ea typeface="Yu Gothic UI" panose="020B0500000000000000" pitchFamily="50" charset="-128"/>
              </a:rPr>
              <a:t>　　　　　　　　　　</a:t>
            </a:r>
            <a:r>
              <a:rPr lang="en-US" altLang="ja-JP" sz="1600" dirty="0">
                <a:latin typeface="Yu Gothic UI" panose="020B0500000000000000" pitchFamily="50" charset="-128"/>
                <a:ea typeface="Yu Gothic UI" panose="020B0500000000000000" pitchFamily="50" charset="-128"/>
              </a:rPr>
              <a:t>ATC</a:t>
            </a:r>
            <a:r>
              <a:rPr lang="ja-JP" altLang="en-US" sz="1600" dirty="0">
                <a:latin typeface="Yu Gothic UI" panose="020B0500000000000000" pitchFamily="50" charset="-128"/>
                <a:ea typeface="Yu Gothic UI" panose="020B0500000000000000" pitchFamily="50" charset="-128"/>
              </a:rPr>
              <a:t>ビル</a:t>
            </a:r>
            <a:r>
              <a:rPr lang="en-US" altLang="zh-TW" sz="1600" dirty="0">
                <a:latin typeface="Yu Gothic UI" panose="020B0500000000000000" pitchFamily="50" charset="-128"/>
                <a:ea typeface="Yu Gothic UI" panose="020B0500000000000000" pitchFamily="50" charset="-128"/>
              </a:rPr>
              <a:t>O’s</a:t>
            </a:r>
            <a:r>
              <a:rPr lang="zh-TW" altLang="en-US" sz="1600" dirty="0">
                <a:latin typeface="Yu Gothic UI" panose="020B0500000000000000" pitchFamily="50" charset="-128"/>
                <a:ea typeface="Yu Gothic UI" panose="020B0500000000000000" pitchFamily="50" charset="-128"/>
              </a:rPr>
              <a:t>棟南館４階</a:t>
            </a:r>
            <a:endParaRPr lang="en-US" altLang="ja-JP" sz="1600" dirty="0">
              <a:latin typeface="Yu Gothic UI" panose="020B0500000000000000" pitchFamily="50" charset="-128"/>
              <a:ea typeface="Yu Gothic UI" panose="020B0500000000000000" pitchFamily="50" charset="-128"/>
            </a:endParaRPr>
          </a:p>
        </p:txBody>
      </p:sp>
      <p:sp>
        <p:nvSpPr>
          <p:cNvPr id="7" name="正方形/長方形 6">
            <a:extLst>
              <a:ext uri="{FF2B5EF4-FFF2-40B4-BE49-F238E27FC236}">
                <a16:creationId xmlns:a16="http://schemas.microsoft.com/office/drawing/2014/main" id="{CAF8F164-3C2B-47D2-BC8F-E6EB1DB8F544}"/>
              </a:ext>
            </a:extLst>
          </p:cNvPr>
          <p:cNvSpPr/>
          <p:nvPr/>
        </p:nvSpPr>
        <p:spPr>
          <a:xfrm>
            <a:off x="326289" y="2605385"/>
            <a:ext cx="11660923" cy="3931057"/>
          </a:xfrm>
          <a:prstGeom prst="rect">
            <a:avLst/>
          </a:prstGeom>
          <a:no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Yu Gothic UI" panose="020B0500000000000000" pitchFamily="50" charset="-128"/>
              <a:ea typeface="Yu Gothic UI" panose="020B0500000000000000" pitchFamily="50" charset="-128"/>
            </a:endParaRPr>
          </a:p>
        </p:txBody>
      </p:sp>
      <p:sp>
        <p:nvSpPr>
          <p:cNvPr id="8" name="テキスト ボックス 7">
            <a:extLst>
              <a:ext uri="{FF2B5EF4-FFF2-40B4-BE49-F238E27FC236}">
                <a16:creationId xmlns:a16="http://schemas.microsoft.com/office/drawing/2014/main" id="{ECC0E834-FF70-4725-80E4-ABC8F1F56BA2}"/>
              </a:ext>
            </a:extLst>
          </p:cNvPr>
          <p:cNvSpPr txBox="1"/>
          <p:nvPr/>
        </p:nvSpPr>
        <p:spPr>
          <a:xfrm>
            <a:off x="684822" y="2693708"/>
            <a:ext cx="2325857" cy="307777"/>
          </a:xfrm>
          <a:prstGeom prst="rect">
            <a:avLst/>
          </a:prstGeom>
          <a:noFill/>
          <a:ln w="25400">
            <a:solidFill>
              <a:schemeClr val="accent1"/>
            </a:solidFill>
          </a:ln>
        </p:spPr>
        <p:txBody>
          <a:bodyPr wrap="square" rtlCol="0">
            <a:spAutoFit/>
          </a:bodyPr>
          <a:lstStyle/>
          <a:p>
            <a:pPr algn="ctr"/>
            <a:endParaRPr lang="ja-JP" altLang="en-US" sz="1400" dirty="0">
              <a:latin typeface="Yu Gothic UI" panose="020B0500000000000000" pitchFamily="50" charset="-128"/>
              <a:ea typeface="Yu Gothic UI" panose="020B0500000000000000" pitchFamily="50" charset="-128"/>
            </a:endParaRPr>
          </a:p>
        </p:txBody>
      </p:sp>
      <p:sp>
        <p:nvSpPr>
          <p:cNvPr id="9" name="テキスト ボックス 8">
            <a:extLst>
              <a:ext uri="{FF2B5EF4-FFF2-40B4-BE49-F238E27FC236}">
                <a16:creationId xmlns:a16="http://schemas.microsoft.com/office/drawing/2014/main" id="{AA0FCA49-A6ED-4706-BD72-6AD6D0328ABB}"/>
              </a:ext>
            </a:extLst>
          </p:cNvPr>
          <p:cNvSpPr txBox="1"/>
          <p:nvPr/>
        </p:nvSpPr>
        <p:spPr>
          <a:xfrm>
            <a:off x="6516465" y="3000247"/>
            <a:ext cx="4155445" cy="1077218"/>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rPr>
              <a:t>大阪外国企業誘致センター（</a:t>
            </a:r>
            <a:r>
              <a:rPr lang="en-US" altLang="ja-JP" sz="1600" b="1" dirty="0">
                <a:latin typeface="Yu Gothic UI" panose="020B0500000000000000" pitchFamily="50" charset="-128"/>
                <a:ea typeface="Yu Gothic UI" panose="020B0500000000000000" pitchFamily="50" charset="-128"/>
              </a:rPr>
              <a:t>O-BIC</a:t>
            </a:r>
            <a:r>
              <a:rPr lang="ja-JP" altLang="en-US" sz="1600" b="1" dirty="0">
                <a:latin typeface="Yu Gothic UI" panose="020B0500000000000000" pitchFamily="50" charset="-128"/>
                <a:ea typeface="Yu Gothic UI" panose="020B0500000000000000" pitchFamily="50" charset="-128"/>
              </a:rPr>
              <a:t>）</a:t>
            </a:r>
            <a:endParaRPr lang="en-US" altLang="ja-JP" sz="1600" b="1" dirty="0">
              <a:latin typeface="Yu Gothic UI" panose="020B0500000000000000" pitchFamily="50" charset="-128"/>
              <a:ea typeface="Yu Gothic UI" panose="020B0500000000000000" pitchFamily="50" charset="-128"/>
            </a:endParaRPr>
          </a:p>
          <a:p>
            <a:r>
              <a:rPr lang="en-US" altLang="ja-JP" sz="1600" dirty="0">
                <a:latin typeface="Yu Gothic UI" panose="020B0500000000000000" pitchFamily="50" charset="-128"/>
                <a:ea typeface="Yu Gothic UI" panose="020B0500000000000000" pitchFamily="50" charset="-128"/>
              </a:rPr>
              <a:t>TEL</a:t>
            </a:r>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06-6944-6298</a:t>
            </a:r>
          </a:p>
          <a:p>
            <a:r>
              <a:rPr lang="zh-CN" altLang="en-US" sz="1600" dirty="0">
                <a:latin typeface="Yu Gothic UI" panose="020B0500000000000000" pitchFamily="50" charset="-128"/>
                <a:ea typeface="Yu Gothic UI" panose="020B0500000000000000" pitchFamily="50" charset="-128"/>
              </a:rPr>
              <a:t>〒</a:t>
            </a:r>
            <a:r>
              <a:rPr lang="en-US" altLang="zh-CN" sz="1600" dirty="0">
                <a:latin typeface="Yu Gothic UI" panose="020B0500000000000000" pitchFamily="50" charset="-128"/>
                <a:ea typeface="Yu Gothic UI" panose="020B0500000000000000" pitchFamily="50" charset="-128"/>
              </a:rPr>
              <a:t>540-0029</a:t>
            </a:r>
            <a:r>
              <a:rPr lang="zh-CN" altLang="en-US" sz="1600" dirty="0">
                <a:latin typeface="Yu Gothic UI" panose="020B0500000000000000" pitchFamily="50" charset="-128"/>
                <a:ea typeface="Yu Gothic UI" panose="020B0500000000000000" pitchFamily="50" charset="-128"/>
              </a:rPr>
              <a:t>　大阪市中央区本町橋</a:t>
            </a:r>
            <a:r>
              <a:rPr lang="en-US" altLang="zh-CN" sz="1600" dirty="0">
                <a:latin typeface="Yu Gothic UI" panose="020B0500000000000000" pitchFamily="50" charset="-128"/>
                <a:ea typeface="Yu Gothic UI" panose="020B0500000000000000" pitchFamily="50" charset="-128"/>
              </a:rPr>
              <a:t>2-8</a:t>
            </a:r>
          </a:p>
          <a:p>
            <a:r>
              <a:rPr lang="ja-JP" altLang="en-US" sz="1600" dirty="0">
                <a:latin typeface="Yu Gothic UI" panose="020B0500000000000000" pitchFamily="50" charset="-128"/>
                <a:ea typeface="Yu Gothic UI" panose="020B0500000000000000" pitchFamily="50" charset="-128"/>
              </a:rPr>
              <a:t>　　　　　　 </a:t>
            </a:r>
            <a:r>
              <a:rPr lang="zh-CN" altLang="en-US" sz="1600" dirty="0">
                <a:latin typeface="Yu Gothic UI" panose="020B0500000000000000" pitchFamily="50" charset="-128"/>
                <a:ea typeface="Yu Gothic UI" panose="020B0500000000000000" pitchFamily="50" charset="-128"/>
              </a:rPr>
              <a:t>大阪商工会議所 国際部内</a:t>
            </a:r>
            <a:endParaRPr lang="en-US" altLang="ja-JP" sz="1600" dirty="0">
              <a:latin typeface="Yu Gothic UI" panose="020B0500000000000000" pitchFamily="50" charset="-128"/>
              <a:ea typeface="Yu Gothic UI" panose="020B0500000000000000" pitchFamily="50" charset="-128"/>
            </a:endParaRPr>
          </a:p>
        </p:txBody>
      </p:sp>
      <p:sp>
        <p:nvSpPr>
          <p:cNvPr id="10" name="テキスト ボックス 9">
            <a:extLst>
              <a:ext uri="{FF2B5EF4-FFF2-40B4-BE49-F238E27FC236}">
                <a16:creationId xmlns:a16="http://schemas.microsoft.com/office/drawing/2014/main" id="{660C01E7-FFBF-4630-989E-ED2DEED5BC89}"/>
              </a:ext>
            </a:extLst>
          </p:cNvPr>
          <p:cNvSpPr txBox="1"/>
          <p:nvPr/>
        </p:nvSpPr>
        <p:spPr>
          <a:xfrm>
            <a:off x="6497395" y="5131248"/>
            <a:ext cx="4843012" cy="1077218"/>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rPr>
              <a:t>大阪国際経済振興センター　国際部（</a:t>
            </a:r>
            <a:r>
              <a:rPr lang="en-US" altLang="ja-JP" sz="1600" b="1" dirty="0">
                <a:latin typeface="Yu Gothic UI" panose="020B0500000000000000" pitchFamily="50" charset="-128"/>
                <a:ea typeface="Yu Gothic UI" panose="020B0500000000000000" pitchFamily="50" charset="-128"/>
              </a:rPr>
              <a:t>IBPC</a:t>
            </a:r>
            <a:r>
              <a:rPr lang="ja-JP" altLang="en-US" sz="1600" b="1" dirty="0">
                <a:latin typeface="Yu Gothic UI" panose="020B0500000000000000" pitchFamily="50" charset="-128"/>
                <a:ea typeface="Yu Gothic UI" panose="020B0500000000000000" pitchFamily="50" charset="-128"/>
              </a:rPr>
              <a:t>大阪）</a:t>
            </a:r>
            <a:r>
              <a:rPr lang="en-US" altLang="ja-JP" sz="1600" dirty="0">
                <a:latin typeface="Yu Gothic UI" panose="020B0500000000000000" pitchFamily="50" charset="-128"/>
                <a:ea typeface="Yu Gothic UI" panose="020B0500000000000000" pitchFamily="50" charset="-128"/>
              </a:rPr>
              <a:t>TEL</a:t>
            </a:r>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06-6615-7130</a:t>
            </a:r>
            <a:r>
              <a:rPr lang="ja-JP" altLang="en-US" sz="1600" dirty="0">
                <a:latin typeface="Yu Gothic UI" panose="020B0500000000000000" pitchFamily="50" charset="-128"/>
                <a:ea typeface="Yu Gothic UI" panose="020B0500000000000000" pitchFamily="50" charset="-128"/>
              </a:rPr>
              <a:t>　</a:t>
            </a:r>
            <a:endParaRPr lang="en-US" altLang="ja-JP" sz="1600" dirty="0">
              <a:latin typeface="Yu Gothic UI" panose="020B0500000000000000" pitchFamily="50" charset="-128"/>
              <a:ea typeface="Yu Gothic UI" panose="020B0500000000000000" pitchFamily="50" charset="-128"/>
            </a:endParaRPr>
          </a:p>
          <a:p>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559-0034 </a:t>
            </a:r>
            <a:r>
              <a:rPr lang="ja-JP" altLang="en-US" sz="1600" dirty="0">
                <a:latin typeface="Yu Gothic UI" panose="020B0500000000000000" pitchFamily="50" charset="-128"/>
                <a:ea typeface="Yu Gothic UI" panose="020B0500000000000000" pitchFamily="50" charset="-128"/>
              </a:rPr>
              <a:t>大阪市住之江区南港北</a:t>
            </a:r>
          </a:p>
          <a:p>
            <a:r>
              <a:rPr lang="en-US" altLang="ja-JP" sz="1600" dirty="0">
                <a:latin typeface="Yu Gothic UI" panose="020B0500000000000000" pitchFamily="50" charset="-128"/>
                <a:ea typeface="Yu Gothic UI" panose="020B0500000000000000" pitchFamily="50" charset="-128"/>
              </a:rPr>
              <a:t>                  1-5-102 </a:t>
            </a:r>
            <a:r>
              <a:rPr lang="ja-JP" altLang="en-US" sz="1600" dirty="0">
                <a:latin typeface="Yu Gothic UI" panose="020B0500000000000000" pitchFamily="50" charset="-128"/>
                <a:ea typeface="Yu Gothic UI" panose="020B0500000000000000" pitchFamily="50" charset="-128"/>
              </a:rPr>
              <a:t>インテックス大阪</a:t>
            </a:r>
            <a:r>
              <a:rPr lang="en-US" altLang="ja-JP" sz="1600" dirty="0">
                <a:latin typeface="Yu Gothic UI" panose="020B0500000000000000" pitchFamily="50" charset="-128"/>
                <a:ea typeface="Yu Gothic UI" panose="020B0500000000000000" pitchFamily="50" charset="-128"/>
              </a:rPr>
              <a:t>2F</a:t>
            </a:r>
          </a:p>
        </p:txBody>
      </p:sp>
      <p:sp>
        <p:nvSpPr>
          <p:cNvPr id="11" name="テキスト ボックス 10">
            <a:extLst>
              <a:ext uri="{FF2B5EF4-FFF2-40B4-BE49-F238E27FC236}">
                <a16:creationId xmlns:a16="http://schemas.microsoft.com/office/drawing/2014/main" id="{881D2934-BDEB-4EB3-AE6F-FE1C35899368}"/>
              </a:ext>
            </a:extLst>
          </p:cNvPr>
          <p:cNvSpPr txBox="1"/>
          <p:nvPr/>
        </p:nvSpPr>
        <p:spPr>
          <a:xfrm>
            <a:off x="684822" y="2673813"/>
            <a:ext cx="2522348"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rPr>
              <a:t>企業立地に関するご相談</a:t>
            </a:r>
            <a:endParaRPr lang="en-US" altLang="ja-JP" sz="1600" dirty="0">
              <a:latin typeface="Yu Gothic UI" panose="020B0500000000000000" pitchFamily="50" charset="-128"/>
              <a:ea typeface="Yu Gothic UI" panose="020B0500000000000000" pitchFamily="50" charset="-128"/>
            </a:endParaRPr>
          </a:p>
        </p:txBody>
      </p:sp>
      <p:pic>
        <p:nvPicPr>
          <p:cNvPr id="12" name="図 11" descr="QR コード  自動的に生成された説明">
            <a:extLst>
              <a:ext uri="{FF2B5EF4-FFF2-40B4-BE49-F238E27FC236}">
                <a16:creationId xmlns:a16="http://schemas.microsoft.com/office/drawing/2014/main" id="{E29550EC-D66D-4CAB-84DD-7D1923046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643" y="846255"/>
            <a:ext cx="1759130" cy="1759130"/>
          </a:xfrm>
          <a:prstGeom prst="rect">
            <a:avLst/>
          </a:prstGeom>
        </p:spPr>
      </p:pic>
      <p:pic>
        <p:nvPicPr>
          <p:cNvPr id="14" name="図 13" descr="QR コード  自動的に生成された説明">
            <a:extLst>
              <a:ext uri="{FF2B5EF4-FFF2-40B4-BE49-F238E27FC236}">
                <a16:creationId xmlns:a16="http://schemas.microsoft.com/office/drawing/2014/main" id="{0792DF7B-66D1-4687-B71B-687F565AA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6240" y="2965094"/>
            <a:ext cx="1080000" cy="1080000"/>
          </a:xfrm>
          <a:prstGeom prst="rect">
            <a:avLst/>
          </a:prstGeom>
        </p:spPr>
      </p:pic>
      <p:pic>
        <p:nvPicPr>
          <p:cNvPr id="15" name="図 14" descr="QR コード  自動的に生成された説明">
            <a:extLst>
              <a:ext uri="{FF2B5EF4-FFF2-40B4-BE49-F238E27FC236}">
                <a16:creationId xmlns:a16="http://schemas.microsoft.com/office/drawing/2014/main" id="{32778AF2-7375-4541-87A9-F60B38EB6E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5711" y="5098877"/>
            <a:ext cx="1080000" cy="1080000"/>
          </a:xfrm>
          <a:prstGeom prst="rect">
            <a:avLst/>
          </a:prstGeom>
        </p:spPr>
      </p:pic>
      <p:sp>
        <p:nvSpPr>
          <p:cNvPr id="16" name="テキスト ボックス 15">
            <a:extLst>
              <a:ext uri="{FF2B5EF4-FFF2-40B4-BE49-F238E27FC236}">
                <a16:creationId xmlns:a16="http://schemas.microsoft.com/office/drawing/2014/main" id="{BB9D2D6E-B65C-4592-929D-214190613203}"/>
              </a:ext>
            </a:extLst>
          </p:cNvPr>
          <p:cNvSpPr txBox="1"/>
          <p:nvPr/>
        </p:nvSpPr>
        <p:spPr>
          <a:xfrm>
            <a:off x="321090" y="4240733"/>
            <a:ext cx="4822387" cy="1323439"/>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rPr>
              <a:t>大阪府　商工労働部　中小企業支援室</a:t>
            </a:r>
            <a:endParaRPr lang="en-US" altLang="ja-JP" sz="1600" b="1" dirty="0">
              <a:latin typeface="Yu Gothic UI" panose="020B0500000000000000" pitchFamily="50" charset="-128"/>
              <a:ea typeface="Yu Gothic UI" panose="020B0500000000000000" pitchFamily="50" charset="-128"/>
            </a:endParaRPr>
          </a:p>
          <a:p>
            <a:r>
              <a:rPr lang="ja-JP" altLang="en-US" sz="1600" b="1" dirty="0">
                <a:latin typeface="Yu Gothic UI" panose="020B0500000000000000" pitchFamily="50" charset="-128"/>
                <a:ea typeface="Yu Gothic UI" panose="020B0500000000000000" pitchFamily="50" charset="-128"/>
              </a:rPr>
              <a:t>　ものづくり支援課</a:t>
            </a:r>
            <a:endParaRPr lang="en-US" altLang="ja-JP" sz="1600" b="1" dirty="0">
              <a:latin typeface="Yu Gothic UI" panose="020B0500000000000000" pitchFamily="50" charset="-128"/>
              <a:ea typeface="Yu Gothic UI" panose="020B0500000000000000" pitchFamily="50" charset="-128"/>
            </a:endParaRPr>
          </a:p>
          <a:p>
            <a:r>
              <a:rPr lang="en-US" altLang="ja-JP" sz="1600" dirty="0">
                <a:latin typeface="Yu Gothic UI" panose="020B0500000000000000" pitchFamily="50" charset="-128"/>
                <a:ea typeface="Yu Gothic UI" panose="020B0500000000000000" pitchFamily="50" charset="-128"/>
              </a:rPr>
              <a:t>TEL</a:t>
            </a:r>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06‐6210‐9472</a:t>
            </a:r>
          </a:p>
          <a:p>
            <a:r>
              <a:rPr lang="ja-JP" altLang="en-US" sz="1600" dirty="0">
                <a:latin typeface="Yu Gothic UI" panose="020B0500000000000000" pitchFamily="50" charset="-128"/>
                <a:ea typeface="Yu Gothic UI" panose="020B0500000000000000" pitchFamily="50" charset="-128"/>
              </a:rPr>
              <a:t>〒</a:t>
            </a:r>
            <a:r>
              <a:rPr lang="en-US" altLang="ja-JP" sz="1600" dirty="0">
                <a:latin typeface="Yu Gothic UI" panose="020B0500000000000000" pitchFamily="50" charset="-128"/>
                <a:ea typeface="Yu Gothic UI" panose="020B0500000000000000" pitchFamily="50" charset="-128"/>
              </a:rPr>
              <a:t>559-8555</a:t>
            </a:r>
            <a:r>
              <a:rPr lang="ja-JP" altLang="en-US" sz="1600" dirty="0">
                <a:latin typeface="Yu Gothic UI" panose="020B0500000000000000" pitchFamily="50" charset="-128"/>
                <a:ea typeface="Yu Gothic UI" panose="020B0500000000000000" pitchFamily="50" charset="-128"/>
              </a:rPr>
              <a:t>　大阪市住之江区南港北</a:t>
            </a:r>
            <a:r>
              <a:rPr lang="en-US" altLang="ja-JP" sz="1600" dirty="0">
                <a:latin typeface="Yu Gothic UI" panose="020B0500000000000000" pitchFamily="50" charset="-128"/>
                <a:ea typeface="Yu Gothic UI" panose="020B0500000000000000" pitchFamily="50" charset="-128"/>
              </a:rPr>
              <a:t>1‐14‐16</a:t>
            </a:r>
          </a:p>
          <a:p>
            <a:r>
              <a:rPr lang="ja-JP" altLang="en-US" sz="1600" dirty="0">
                <a:latin typeface="Yu Gothic UI" panose="020B0500000000000000" pitchFamily="50" charset="-128"/>
                <a:ea typeface="Yu Gothic UI" panose="020B0500000000000000" pitchFamily="50" charset="-128"/>
              </a:rPr>
              <a:t>　　　　　　　　　　大阪府咲洲庁舎</a:t>
            </a:r>
            <a:r>
              <a:rPr lang="en-US" altLang="ja-JP" sz="1600" dirty="0">
                <a:latin typeface="Yu Gothic UI" panose="020B0500000000000000" pitchFamily="50" charset="-128"/>
                <a:ea typeface="Yu Gothic UI" panose="020B0500000000000000" pitchFamily="50" charset="-128"/>
              </a:rPr>
              <a:t>25</a:t>
            </a:r>
            <a:r>
              <a:rPr lang="ja-JP" altLang="en-US" sz="1600" dirty="0">
                <a:latin typeface="Yu Gothic UI" panose="020B0500000000000000" pitchFamily="50" charset="-128"/>
                <a:ea typeface="Yu Gothic UI" panose="020B0500000000000000" pitchFamily="50" charset="-128"/>
              </a:rPr>
              <a:t>階</a:t>
            </a:r>
            <a:endParaRPr lang="en-US" altLang="ja-JP" sz="1600" dirty="0">
              <a:latin typeface="Yu Gothic UI" panose="020B0500000000000000" pitchFamily="50" charset="-128"/>
              <a:ea typeface="Yu Gothic UI" panose="020B0500000000000000" pitchFamily="50" charset="-128"/>
            </a:endParaRPr>
          </a:p>
        </p:txBody>
      </p:sp>
      <p:sp>
        <p:nvSpPr>
          <p:cNvPr id="19" name="テキスト ボックス 18">
            <a:extLst>
              <a:ext uri="{FF2B5EF4-FFF2-40B4-BE49-F238E27FC236}">
                <a16:creationId xmlns:a16="http://schemas.microsoft.com/office/drawing/2014/main" id="{F72278EE-F98A-473B-8513-C8B7A2A367D5}"/>
              </a:ext>
            </a:extLst>
          </p:cNvPr>
          <p:cNvSpPr txBox="1"/>
          <p:nvPr/>
        </p:nvSpPr>
        <p:spPr>
          <a:xfrm>
            <a:off x="868338" y="799277"/>
            <a:ext cx="11323662" cy="1569660"/>
          </a:xfrm>
          <a:prstGeom prst="rect">
            <a:avLst/>
          </a:prstGeom>
          <a:noFill/>
        </p:spPr>
        <p:txBody>
          <a:bodyPr wrap="square" rtlCol="0">
            <a:spAutoFit/>
          </a:bodyPr>
          <a:lstStyle/>
          <a:p>
            <a:endParaRPr lang="en-US" altLang="ja-JP" sz="2400" b="1" dirty="0">
              <a:latin typeface="Yu Gothic UI" panose="020B0500000000000000" pitchFamily="50" charset="-128"/>
              <a:ea typeface="Yu Gothic UI" panose="020B0500000000000000" pitchFamily="50" charset="-128"/>
            </a:endParaRPr>
          </a:p>
          <a:p>
            <a:r>
              <a:rPr lang="ja-JP" altLang="en-US" sz="2400" b="1" dirty="0">
                <a:latin typeface="Yu Gothic UI" panose="020B0500000000000000" pitchFamily="50" charset="-128"/>
                <a:ea typeface="Yu Gothic UI" panose="020B0500000000000000" pitchFamily="50" charset="-128"/>
              </a:rPr>
              <a:t>大阪府・大阪市　副首都推進局　副首都企画担当</a:t>
            </a:r>
            <a:endParaRPr lang="en-US" altLang="ja-JP" sz="2400" b="1" dirty="0">
              <a:latin typeface="Yu Gothic UI" panose="020B0500000000000000" pitchFamily="50" charset="-128"/>
              <a:ea typeface="Yu Gothic UI" panose="020B0500000000000000" pitchFamily="50" charset="-128"/>
            </a:endParaRPr>
          </a:p>
          <a:p>
            <a:r>
              <a:rPr lang="en-US" altLang="ja-JP" sz="2400" dirty="0">
                <a:latin typeface="Yu Gothic UI" panose="020B0500000000000000" pitchFamily="50" charset="-128"/>
                <a:ea typeface="Yu Gothic UI" panose="020B0500000000000000" pitchFamily="50" charset="-128"/>
              </a:rPr>
              <a:t>TEL</a:t>
            </a:r>
            <a:r>
              <a:rPr lang="ja-JP" altLang="en-US" sz="2400" dirty="0">
                <a:latin typeface="Yu Gothic UI" panose="020B0500000000000000" pitchFamily="50" charset="-128"/>
                <a:ea typeface="Yu Gothic UI" panose="020B0500000000000000" pitchFamily="50" charset="-128"/>
              </a:rPr>
              <a:t>：</a:t>
            </a:r>
            <a:r>
              <a:rPr lang="en-US" altLang="ja-JP" sz="2400" dirty="0">
                <a:latin typeface="Yu Gothic UI" panose="020B0500000000000000" pitchFamily="50" charset="-128"/>
                <a:ea typeface="Yu Gothic UI" panose="020B0500000000000000" pitchFamily="50" charset="-128"/>
              </a:rPr>
              <a:t>06‐6208‐8862</a:t>
            </a:r>
          </a:p>
          <a:p>
            <a:r>
              <a:rPr lang="ja-JP" altLang="en-US" sz="2400" dirty="0">
                <a:latin typeface="Yu Gothic UI" panose="020B0500000000000000" pitchFamily="50" charset="-128"/>
                <a:ea typeface="Yu Gothic UI" panose="020B0500000000000000" pitchFamily="50" charset="-128"/>
              </a:rPr>
              <a:t>〒</a:t>
            </a:r>
            <a:r>
              <a:rPr lang="en-US" altLang="ja-JP" sz="2400" dirty="0">
                <a:latin typeface="Yu Gothic UI" panose="020B0500000000000000" pitchFamily="50" charset="-128"/>
                <a:ea typeface="Yu Gothic UI" panose="020B0500000000000000" pitchFamily="50" charset="-128"/>
              </a:rPr>
              <a:t>530-8201</a:t>
            </a:r>
            <a:r>
              <a:rPr lang="ja-JP" altLang="en-US" sz="2400" dirty="0">
                <a:latin typeface="Yu Gothic UI" panose="020B0500000000000000" pitchFamily="50" charset="-128"/>
                <a:ea typeface="Yu Gothic UI" panose="020B0500000000000000" pitchFamily="50" charset="-128"/>
              </a:rPr>
              <a:t>　大阪市北区中之島</a:t>
            </a:r>
            <a:r>
              <a:rPr lang="en-US" altLang="ja-JP" sz="2400" dirty="0">
                <a:latin typeface="Yu Gothic UI" panose="020B0500000000000000" pitchFamily="50" charset="-128"/>
                <a:ea typeface="Yu Gothic UI" panose="020B0500000000000000" pitchFamily="50" charset="-128"/>
              </a:rPr>
              <a:t>1‐3‐20</a:t>
            </a:r>
          </a:p>
        </p:txBody>
      </p:sp>
      <p:sp>
        <p:nvSpPr>
          <p:cNvPr id="3" name="四角形: 角を丸くする 2">
            <a:extLst>
              <a:ext uri="{FF2B5EF4-FFF2-40B4-BE49-F238E27FC236}">
                <a16:creationId xmlns:a16="http://schemas.microsoft.com/office/drawing/2014/main" id="{AA7C8479-6022-6575-8F76-FC554C989B50}"/>
              </a:ext>
            </a:extLst>
          </p:cNvPr>
          <p:cNvSpPr/>
          <p:nvPr/>
        </p:nvSpPr>
        <p:spPr>
          <a:xfrm>
            <a:off x="72084" y="170160"/>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b="1" dirty="0">
                <a:solidFill>
                  <a:schemeClr val="tx1"/>
                </a:solidFill>
                <a:latin typeface="Meiryo UI" panose="020B0604030504040204" pitchFamily="50" charset="-128"/>
                <a:ea typeface="Meiryo UI" panose="020B0604030504040204" pitchFamily="50" charset="-128"/>
              </a:rPr>
              <a:t>◆大阪でのバックアップ拠点に関する相談窓口</a:t>
            </a:r>
            <a:endParaRPr lang="ja-JP" altLang="en-US" sz="2800" b="1"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0D8E5517-B649-907B-CB22-43EA4FE9EB80}"/>
              </a:ext>
            </a:extLst>
          </p:cNvPr>
          <p:cNvSpPr>
            <a:spLocks noGrp="1"/>
          </p:cNvSpPr>
          <p:nvPr>
            <p:ph type="sldNum" sz="quarter" idx="12"/>
          </p:nvPr>
        </p:nvSpPr>
        <p:spPr>
          <a:xfrm>
            <a:off x="8582511" y="6531026"/>
            <a:ext cx="2743200" cy="365125"/>
          </a:xfrm>
        </p:spPr>
        <p:txBody>
          <a:bodyPr/>
          <a:lstStyle/>
          <a:p>
            <a:fld id="{CB91B6DC-CD65-41D7-A17C-25774E29F8F8}" type="slidenum">
              <a:rPr lang="ja-JP" altLang="en-US" smtClean="0">
                <a:solidFill>
                  <a:schemeClr val="tx1"/>
                </a:solidFill>
                <a:latin typeface="+mn-ea"/>
                <a:ea typeface="+mn-ea"/>
              </a:rPr>
              <a:pPr/>
              <a:t>37</a:t>
            </a:fld>
            <a:endParaRPr lang="ja-JP" altLang="en-US" dirty="0">
              <a:solidFill>
                <a:schemeClr val="tx1"/>
              </a:solidFill>
              <a:latin typeface="+mn-ea"/>
              <a:ea typeface="+mn-ea"/>
            </a:endParaRPr>
          </a:p>
        </p:txBody>
      </p:sp>
      <p:pic>
        <p:nvPicPr>
          <p:cNvPr id="21" name="図 20">
            <a:extLst>
              <a:ext uri="{FF2B5EF4-FFF2-40B4-BE49-F238E27FC236}">
                <a16:creationId xmlns:a16="http://schemas.microsoft.com/office/drawing/2014/main" id="{E34DF68B-A27F-76CB-15A1-99E2FB867D75}"/>
              </a:ext>
            </a:extLst>
          </p:cNvPr>
          <p:cNvPicPr>
            <a:picLocks noChangeAspect="1"/>
          </p:cNvPicPr>
          <p:nvPr/>
        </p:nvPicPr>
        <p:blipFill>
          <a:blip r:embed="rId6"/>
          <a:stretch>
            <a:fillRect/>
          </a:stretch>
        </p:blipFill>
        <p:spPr>
          <a:xfrm>
            <a:off x="5250075" y="4183347"/>
            <a:ext cx="1080000" cy="1080000"/>
          </a:xfrm>
          <a:prstGeom prst="rect">
            <a:avLst/>
          </a:prstGeom>
        </p:spPr>
      </p:pic>
      <p:pic>
        <p:nvPicPr>
          <p:cNvPr id="22" name="図 21">
            <a:extLst>
              <a:ext uri="{FF2B5EF4-FFF2-40B4-BE49-F238E27FC236}">
                <a16:creationId xmlns:a16="http://schemas.microsoft.com/office/drawing/2014/main" id="{6AB5DC64-ACD4-3859-D16F-B7728181E693}"/>
              </a:ext>
            </a:extLst>
          </p:cNvPr>
          <p:cNvPicPr>
            <a:picLocks noChangeAspect="1"/>
          </p:cNvPicPr>
          <p:nvPr/>
        </p:nvPicPr>
        <p:blipFill>
          <a:blip r:embed="rId7"/>
          <a:stretch>
            <a:fillRect/>
          </a:stretch>
        </p:blipFill>
        <p:spPr>
          <a:xfrm>
            <a:off x="5250075" y="2956953"/>
            <a:ext cx="1080000" cy="1080000"/>
          </a:xfrm>
          <a:prstGeom prst="rect">
            <a:avLst/>
          </a:prstGeom>
        </p:spPr>
      </p:pic>
      <p:pic>
        <p:nvPicPr>
          <p:cNvPr id="2" name="図 1">
            <a:extLst>
              <a:ext uri="{FF2B5EF4-FFF2-40B4-BE49-F238E27FC236}">
                <a16:creationId xmlns:a16="http://schemas.microsoft.com/office/drawing/2014/main" id="{DE40F2B5-5AE5-0E7D-1AD4-8E000728A8B3}"/>
              </a:ext>
            </a:extLst>
          </p:cNvPr>
          <p:cNvPicPr>
            <a:picLocks noChangeAspect="1"/>
          </p:cNvPicPr>
          <p:nvPr/>
        </p:nvPicPr>
        <p:blipFill>
          <a:blip r:embed="rId8"/>
          <a:stretch>
            <a:fillRect/>
          </a:stretch>
        </p:blipFill>
        <p:spPr>
          <a:xfrm>
            <a:off x="5280656" y="5369080"/>
            <a:ext cx="1095238" cy="1095238"/>
          </a:xfrm>
          <a:prstGeom prst="rect">
            <a:avLst/>
          </a:prstGeom>
        </p:spPr>
      </p:pic>
    </p:spTree>
    <p:extLst>
      <p:ext uri="{BB962C8B-B14F-4D97-AF65-F5344CB8AC3E}">
        <p14:creationId xmlns:p14="http://schemas.microsoft.com/office/powerpoint/2010/main" val="922671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9CCBDAB-FBAB-4872-93B3-5AD17723C57B}"/>
              </a:ext>
            </a:extLst>
          </p:cNvPr>
          <p:cNvSpPr/>
          <p:nvPr/>
        </p:nvSpPr>
        <p:spPr>
          <a:xfrm>
            <a:off x="0" y="514461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6" name="テキスト ボックス 5"/>
          <p:cNvSpPr txBox="1"/>
          <p:nvPr/>
        </p:nvSpPr>
        <p:spPr>
          <a:xfrm>
            <a:off x="-345912" y="2791819"/>
            <a:ext cx="9578545" cy="1164614"/>
          </a:xfrm>
          <a:prstGeom prst="rect">
            <a:avLst/>
          </a:prstGeom>
          <a:noFill/>
        </p:spPr>
        <p:txBody>
          <a:bodyPr wrap="square" rtlCol="0">
            <a:spAutoFit/>
          </a:bodyPr>
          <a:lstStyle/>
          <a:p>
            <a:pPr marL="1343025" indent="-1343025" algn="ctr">
              <a:lnSpc>
                <a:spcPct val="150000"/>
              </a:lnSpc>
            </a:pPr>
            <a:r>
              <a:rPr lang="ja-JP" altLang="en-US" sz="5400" b="1" dirty="0">
                <a:ln w="25400">
                  <a:noFill/>
                </a:ln>
                <a:latin typeface="Meiryo UI" panose="020B0604030504040204" pitchFamily="50" charset="-128"/>
                <a:ea typeface="Meiryo UI" panose="020B0604030504040204" pitchFamily="50" charset="-128"/>
              </a:rPr>
              <a:t>ご清聴ありがとうございました</a:t>
            </a:r>
            <a:endParaRPr lang="en-US" altLang="ja-JP" sz="5400" b="1" dirty="0">
              <a:ln w="25400">
                <a:noFill/>
              </a:ln>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1F2573D-692F-4E62-AAF1-2C7A12B3CFDD}"/>
              </a:ext>
            </a:extLst>
          </p:cNvPr>
          <p:cNvSpPr/>
          <p:nvPr/>
        </p:nvSpPr>
        <p:spPr>
          <a:xfrm>
            <a:off x="0" y="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2" name="スライド番号プレースホルダー 1">
            <a:extLst>
              <a:ext uri="{FF2B5EF4-FFF2-40B4-BE49-F238E27FC236}">
                <a16:creationId xmlns:a16="http://schemas.microsoft.com/office/drawing/2014/main" id="{36214527-4809-7943-D66F-A3F252646DFF}"/>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38</a:t>
            </a:fld>
            <a:endParaRPr kumimoji="1" lang="ja-JP" altLang="en-US" sz="1800" b="1" dirty="0">
              <a:solidFill>
                <a:schemeClr val="tx1"/>
              </a:solidFill>
            </a:endParaRPr>
          </a:p>
        </p:txBody>
      </p:sp>
      <p:pic>
        <p:nvPicPr>
          <p:cNvPr id="8" name="図 7" descr="挿絵 が含まれている画像&#10;&#10;自動的に生成された説明">
            <a:extLst>
              <a:ext uri="{FF2B5EF4-FFF2-40B4-BE49-F238E27FC236}">
                <a16:creationId xmlns:a16="http://schemas.microsoft.com/office/drawing/2014/main" id="{8368A92F-E6A2-BC59-FEF7-0D75C9BE6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5633" y="1271934"/>
            <a:ext cx="2743200" cy="4314133"/>
          </a:xfrm>
          <a:prstGeom prst="rect">
            <a:avLst/>
          </a:prstGeom>
        </p:spPr>
      </p:pic>
    </p:spTree>
    <p:extLst>
      <p:ext uri="{BB962C8B-B14F-4D97-AF65-F5344CB8AC3E}">
        <p14:creationId xmlns:p14="http://schemas.microsoft.com/office/powerpoint/2010/main" val="2589809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B1EE27-CB76-19F0-769D-D514C567A9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014" y="862670"/>
            <a:ext cx="10211973" cy="574423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380955FB-4639-E77D-53FF-E6BBA8312CA9}"/>
              </a:ext>
            </a:extLst>
          </p:cNvPr>
          <p:cNvSpPr txBox="1">
            <a:spLocks/>
          </p:cNvSpPr>
          <p:nvPr/>
        </p:nvSpPr>
        <p:spPr>
          <a:xfrm>
            <a:off x="0" y="0"/>
            <a:ext cx="12192000" cy="1066799"/>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b="1" dirty="0">
              <a:latin typeface="ADLaM Display" panose="02010000000000000000" pitchFamily="2" charset="0"/>
              <a:cs typeface="ADLaM Display" panose="02010000000000000000" pitchFamily="2" charset="0"/>
            </a:endParaRPr>
          </a:p>
        </p:txBody>
      </p:sp>
      <p:sp>
        <p:nvSpPr>
          <p:cNvPr id="2" name="スライド番号プレースホルダー 1">
            <a:extLst>
              <a:ext uri="{FF2B5EF4-FFF2-40B4-BE49-F238E27FC236}">
                <a16:creationId xmlns:a16="http://schemas.microsoft.com/office/drawing/2014/main" id="{CE5B4A9A-3120-B9A8-8144-3AB301093E43}"/>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3</a:t>
            </a:fld>
            <a:endParaRPr kumimoji="1" lang="ja-JP" altLang="en-US" sz="1800" b="1">
              <a:solidFill>
                <a:schemeClr val="tx1"/>
              </a:solidFill>
            </a:endParaRPr>
          </a:p>
        </p:txBody>
      </p:sp>
      <p:sp>
        <p:nvSpPr>
          <p:cNvPr id="3" name="四角形: 角を丸くする 2">
            <a:extLst>
              <a:ext uri="{FF2B5EF4-FFF2-40B4-BE49-F238E27FC236}">
                <a16:creationId xmlns:a16="http://schemas.microsoft.com/office/drawing/2014/main" id="{32E2BEDF-FD5E-91C4-BEEC-9A8F5D953081}"/>
              </a:ext>
            </a:extLst>
          </p:cNvPr>
          <p:cNvSpPr/>
          <p:nvPr/>
        </p:nvSpPr>
        <p:spPr>
          <a:xfrm>
            <a:off x="77788" y="71700"/>
            <a:ext cx="12036425" cy="626680"/>
          </a:xfrm>
          <a:prstGeom prst="roundRect">
            <a:avLst>
              <a:gd name="adj" fmla="val 3026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3600" b="1" dirty="0">
                <a:solidFill>
                  <a:schemeClr val="tx1"/>
                </a:solidFill>
                <a:latin typeface="Meiryo UI" panose="020B0604030504040204" pitchFamily="50" charset="-128"/>
                <a:ea typeface="Meiryo UI" panose="020B0604030504040204" pitchFamily="50" charset="-128"/>
              </a:rPr>
              <a:t>◆</a:t>
            </a:r>
            <a:r>
              <a:rPr lang="ja-JP" altLang="en-US" sz="3600" b="1" dirty="0">
                <a:solidFill>
                  <a:schemeClr val="tx1"/>
                </a:solidFill>
                <a:latin typeface="Meiryo UI" panose="020B0604030504040204" pitchFamily="50" charset="-128"/>
                <a:ea typeface="Meiryo UI" panose="020B0604030504040204" pitchFamily="50" charset="-128"/>
                <a:cs typeface="ADLaM Display" panose="02010000000000000000" pitchFamily="2" charset="0"/>
              </a:rPr>
              <a:t>大阪・関西万博　開催中</a:t>
            </a:r>
          </a:p>
        </p:txBody>
      </p:sp>
    </p:spTree>
    <p:extLst>
      <p:ext uri="{BB962C8B-B14F-4D97-AF65-F5344CB8AC3E}">
        <p14:creationId xmlns:p14="http://schemas.microsoft.com/office/powerpoint/2010/main" val="2952843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BF60F0FD-0DCD-43CB-8FC1-079B6DA6470F}"/>
              </a:ext>
            </a:extLst>
          </p:cNvPr>
          <p:cNvSpPr/>
          <p:nvPr/>
        </p:nvSpPr>
        <p:spPr>
          <a:xfrm>
            <a:off x="0" y="5143603"/>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5" name="テキスト ボックス 4"/>
          <p:cNvSpPr txBox="1"/>
          <p:nvPr/>
        </p:nvSpPr>
        <p:spPr>
          <a:xfrm>
            <a:off x="3414708" y="2551939"/>
            <a:ext cx="5161121" cy="1402820"/>
          </a:xfrm>
          <a:prstGeom prst="rect">
            <a:avLst/>
          </a:prstGeom>
          <a:noFill/>
        </p:spPr>
        <p:txBody>
          <a:bodyPr wrap="square" rtlCol="0">
            <a:spAutoFit/>
          </a:bodyPr>
          <a:lstStyle/>
          <a:p>
            <a:pPr>
              <a:lnSpc>
                <a:spcPct val="150000"/>
              </a:lnSpc>
            </a:pPr>
            <a:r>
              <a:rPr kumimoji="1" lang="ja-JP" altLang="en-US" sz="6600" b="1" dirty="0">
                <a:ln w="25400">
                  <a:noFill/>
                </a:ln>
                <a:latin typeface="Meiryo UI" panose="020B0604030504040204" pitchFamily="50" charset="-128"/>
                <a:ea typeface="Meiryo UI" panose="020B0604030504040204" pitchFamily="50" charset="-128"/>
              </a:rPr>
              <a:t>１．はじめに</a:t>
            </a:r>
          </a:p>
        </p:txBody>
      </p:sp>
      <p:sp>
        <p:nvSpPr>
          <p:cNvPr id="3" name="正方形/長方形 2">
            <a:extLst>
              <a:ext uri="{FF2B5EF4-FFF2-40B4-BE49-F238E27FC236}">
                <a16:creationId xmlns:a16="http://schemas.microsoft.com/office/drawing/2014/main" id="{0B531E15-2F98-4463-9FDA-9B380DC3E645}"/>
              </a:ext>
            </a:extLst>
          </p:cNvPr>
          <p:cNvSpPr/>
          <p:nvPr/>
        </p:nvSpPr>
        <p:spPr>
          <a:xfrm>
            <a:off x="0" y="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pic>
        <p:nvPicPr>
          <p:cNvPr id="2" name="図 1">
            <a:extLst>
              <a:ext uri="{FF2B5EF4-FFF2-40B4-BE49-F238E27FC236}">
                <a16:creationId xmlns:a16="http://schemas.microsoft.com/office/drawing/2014/main" id="{E6828297-D9BF-DD0E-E2B4-F959D6141360}"/>
              </a:ext>
            </a:extLst>
          </p:cNvPr>
          <p:cNvPicPr>
            <a:picLocks noChangeAspect="1"/>
          </p:cNvPicPr>
          <p:nvPr/>
        </p:nvPicPr>
        <p:blipFill>
          <a:blip r:embed="rId3"/>
          <a:stretch>
            <a:fillRect/>
          </a:stretch>
        </p:blipFill>
        <p:spPr>
          <a:xfrm>
            <a:off x="8509190" y="2891527"/>
            <a:ext cx="3682810" cy="2116558"/>
          </a:xfrm>
          <a:prstGeom prst="rect">
            <a:avLst/>
          </a:prstGeom>
        </p:spPr>
      </p:pic>
      <p:sp>
        <p:nvSpPr>
          <p:cNvPr id="6" name="スライド番号プレースホルダー 5">
            <a:extLst>
              <a:ext uri="{FF2B5EF4-FFF2-40B4-BE49-F238E27FC236}">
                <a16:creationId xmlns:a16="http://schemas.microsoft.com/office/drawing/2014/main" id="{93C5CF52-5618-B058-79D7-DC8A28BAFCD4}"/>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4</a:t>
            </a:fld>
            <a:endParaRPr kumimoji="1" lang="ja-JP" altLang="en-US" sz="1800" b="1">
              <a:solidFill>
                <a:schemeClr val="tx1"/>
              </a:solidFill>
            </a:endParaRPr>
          </a:p>
        </p:txBody>
      </p:sp>
    </p:spTree>
    <p:extLst>
      <p:ext uri="{BB962C8B-B14F-4D97-AF65-F5344CB8AC3E}">
        <p14:creationId xmlns:p14="http://schemas.microsoft.com/office/powerpoint/2010/main" val="515792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22414" y="1406836"/>
            <a:ext cx="11721935" cy="1028055"/>
          </a:xfrm>
          <a:prstGeom prst="rect">
            <a:avLst/>
          </a:prstGeom>
          <a:noFill/>
          <a:ln w="25400">
            <a:solidFill>
              <a:schemeClr val="tx1"/>
            </a:solidFill>
          </a:ln>
        </p:spPr>
        <p:txBody>
          <a:bodyPr wrap="square" rtlCol="0" anchor="ctr" anchorCtr="1">
            <a:normAutofit/>
          </a:bodyPr>
          <a:lstStyle/>
          <a:p>
            <a:r>
              <a:rPr lang="ja-JP" altLang="en-US"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大阪が、平時の日本の成長、</a:t>
            </a:r>
            <a:r>
              <a:rPr lang="ja-JP" altLang="en-US" sz="2000" b="1" dirty="0">
                <a:solidFill>
                  <a:srgbClr val="FF0000"/>
                </a:solidFill>
                <a:latin typeface="Meiryo UI" panose="020B0604030504040204" pitchFamily="50" charset="-128"/>
                <a:ea typeface="Meiryo UI" panose="020B0604030504040204" pitchFamily="50" charset="-128"/>
              </a:rPr>
              <a:t>非常時の首都機能のバックアップ</a:t>
            </a:r>
            <a:r>
              <a:rPr lang="ja-JP" altLang="en-US" sz="2000" dirty="0">
                <a:latin typeface="Meiryo UI" panose="020B0604030504040204" pitchFamily="50" charset="-128"/>
                <a:ea typeface="Meiryo UI" panose="020B0604030504040204" pitchFamily="50" charset="-128"/>
              </a:rPr>
              <a:t>を担う副首都（経済、</a:t>
            </a:r>
            <a:r>
              <a:rPr lang="ja-JP" altLang="en-US" sz="2000" b="1" dirty="0">
                <a:solidFill>
                  <a:srgbClr val="FF0000"/>
                </a:solidFill>
                <a:latin typeface="Meiryo UI" panose="020B0604030504040204" pitchFamily="50" charset="-128"/>
                <a:ea typeface="Meiryo UI" panose="020B0604030504040204" pitchFamily="50" charset="-128"/>
              </a:rPr>
              <a:t>バックアップ</a:t>
            </a:r>
            <a:r>
              <a:rPr lang="ja-JP" altLang="en-US" sz="2000" dirty="0">
                <a:latin typeface="Meiryo UI" panose="020B0604030504040204" pitchFamily="50" charset="-128"/>
                <a:ea typeface="Meiryo UI" panose="020B0604030504040204" pitchFamily="50" charset="-128"/>
              </a:rPr>
              <a:t>、行政・政</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治）として、</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東西二極の一極、さらに、複数の都市が日本の成長をけん引する新たな国の形</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を先導するため、</a:t>
            </a:r>
            <a:endParaRPr lang="en-US" altLang="ja-JP" sz="2000" dirty="0">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副首都ビジョン</a:t>
            </a:r>
            <a:r>
              <a:rPr lang="ja-JP" altLang="en-US" sz="2000" dirty="0">
                <a:latin typeface="Meiryo UI" panose="020B0604030504040204" pitchFamily="50" charset="-128"/>
                <a:ea typeface="Meiryo UI" panose="020B0604030504040204" pitchFamily="50" charset="-128"/>
              </a:rPr>
              <a:t>を推進。</a:t>
            </a:r>
            <a:endParaRPr kumimoji="1" lang="ja-JP" altLang="en-US" sz="2000" dirty="0">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9D930719-4E36-4889-87F9-0FC4A716B20F}"/>
              </a:ext>
            </a:extLst>
          </p:cNvPr>
          <p:cNvSpPr/>
          <p:nvPr/>
        </p:nvSpPr>
        <p:spPr>
          <a:xfrm rot="5400000">
            <a:off x="5565223" y="4027974"/>
            <a:ext cx="2268829" cy="648000"/>
          </a:xfrm>
          <a:prstGeom prst="triangle">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002060"/>
              </a:solidFill>
            </a:endParaRPr>
          </a:p>
        </p:txBody>
      </p:sp>
      <p:sp>
        <p:nvSpPr>
          <p:cNvPr id="18" name="四角形: 角を丸くする 34">
            <a:extLst>
              <a:ext uri="{FF2B5EF4-FFF2-40B4-BE49-F238E27FC236}">
                <a16:creationId xmlns:a16="http://schemas.microsoft.com/office/drawing/2014/main" id="{A7B44336-7CDA-4DC5-8F98-B945F1508B05}"/>
              </a:ext>
            </a:extLst>
          </p:cNvPr>
          <p:cNvSpPr/>
          <p:nvPr/>
        </p:nvSpPr>
        <p:spPr>
          <a:xfrm>
            <a:off x="59322" y="307722"/>
            <a:ext cx="12046741" cy="852446"/>
          </a:xfrm>
          <a:prstGeom prst="roundRect">
            <a:avLst>
              <a:gd name="adj" fmla="val 1425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ja-JP" sz="2700" b="1" dirty="0">
              <a:solidFill>
                <a:schemeClr val="tx1"/>
              </a:solidFill>
              <a:latin typeface="メイリオ" panose="020B0604030504040204" pitchFamily="50" charset="-128"/>
              <a:ea typeface="メイリオ" panose="020B0604030504040204" pitchFamily="50" charset="-128"/>
            </a:endParaRPr>
          </a:p>
        </p:txBody>
      </p:sp>
      <p:sp>
        <p:nvSpPr>
          <p:cNvPr id="20" name="四角形: 角を丸くする 34">
            <a:extLst>
              <a:ext uri="{FF2B5EF4-FFF2-40B4-BE49-F238E27FC236}">
                <a16:creationId xmlns:a16="http://schemas.microsoft.com/office/drawing/2014/main" id="{A7B44336-7CDA-4DC5-8F98-B945F1508B05}"/>
              </a:ext>
            </a:extLst>
          </p:cNvPr>
          <p:cNvSpPr/>
          <p:nvPr/>
        </p:nvSpPr>
        <p:spPr>
          <a:xfrm>
            <a:off x="222415" y="177175"/>
            <a:ext cx="12046741" cy="852446"/>
          </a:xfrm>
          <a:prstGeom prst="roundRect">
            <a:avLst>
              <a:gd name="adj" fmla="val 14251"/>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ja-JP" altLang="en-US" sz="2400" b="1" dirty="0">
                <a:solidFill>
                  <a:schemeClr val="tx1"/>
                </a:solidFill>
                <a:latin typeface="Meiryo UI" panose="020B0604030504040204" pitchFamily="50" charset="-128"/>
                <a:ea typeface="Meiryo UI" panose="020B0604030504040204" pitchFamily="50" charset="-128"/>
              </a:rPr>
              <a:t>　◆</a:t>
            </a:r>
            <a:r>
              <a:rPr lang="ja-JP" altLang="en-US" sz="2400" b="1" u="sng" dirty="0">
                <a:solidFill>
                  <a:schemeClr val="tx1"/>
                </a:solidFill>
                <a:latin typeface="Meiryo UI" panose="020B0604030504040204" pitchFamily="50" charset="-128"/>
                <a:ea typeface="Meiryo UI" panose="020B0604030504040204" pitchFamily="50" charset="-128"/>
              </a:rPr>
              <a:t>大阪府・大阪市副首都推進局</a:t>
            </a:r>
            <a:r>
              <a:rPr lang="en-US" altLang="ja-JP" sz="2400" b="1" baseline="30000" dirty="0">
                <a:solidFill>
                  <a:schemeClr val="tx1"/>
                </a:solidFill>
                <a:latin typeface="Meiryo UI" panose="020B0604030504040204" pitchFamily="50" charset="-128"/>
                <a:ea typeface="Meiryo UI" panose="020B0604030504040204" pitchFamily="50" charset="-128"/>
              </a:rPr>
              <a:t>※</a:t>
            </a:r>
            <a:r>
              <a:rPr lang="ja-JP" altLang="en-US" sz="2400" b="1" dirty="0">
                <a:solidFill>
                  <a:schemeClr val="tx1"/>
                </a:solidFill>
                <a:latin typeface="Meiryo UI" panose="020B0604030504040204" pitchFamily="50" charset="-128"/>
                <a:ea typeface="Meiryo UI" panose="020B0604030504040204" pitchFamily="50" charset="-128"/>
              </a:rPr>
              <a:t>は「首都機能バックアップ」に取り組んでいます！</a:t>
            </a:r>
            <a:endParaRPr lang="en-US" altLang="ja-JP" sz="2400" b="1" dirty="0">
              <a:solidFill>
                <a:schemeClr val="tx1"/>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830321" y="786745"/>
            <a:ext cx="6358859" cy="338554"/>
          </a:xfrm>
          <a:prstGeom prst="rect">
            <a:avLst/>
          </a:prstGeom>
          <a:noFill/>
          <a:ln w="25400">
            <a:noFill/>
          </a:ln>
        </p:spPr>
        <p:txBody>
          <a:bodyPr wrap="square" rtlCol="0">
            <a:spAutoFit/>
          </a:bodyPr>
          <a:lstStyle/>
          <a:p>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大阪府と大阪市の共同組織</a:t>
            </a:r>
            <a:endParaRPr kumimoji="1" lang="ja-JP" altLang="en-US" sz="16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410611" y="2725225"/>
            <a:ext cx="5326118" cy="3444609"/>
          </a:xfrm>
          <a:prstGeom prst="rect">
            <a:avLst/>
          </a:prstGeom>
          <a:ln>
            <a:solidFill>
              <a:schemeClr val="tx1"/>
            </a:solidFill>
          </a:ln>
        </p:spPr>
      </p:pic>
      <p:sp>
        <p:nvSpPr>
          <p:cNvPr id="7" name="テキスト ボックス 6"/>
          <p:cNvSpPr txBox="1"/>
          <p:nvPr/>
        </p:nvSpPr>
        <p:spPr>
          <a:xfrm>
            <a:off x="7467600" y="2801191"/>
            <a:ext cx="3558289" cy="369332"/>
          </a:xfrm>
          <a:prstGeom prst="rect">
            <a:avLst/>
          </a:prstGeom>
          <a:solidFill>
            <a:srgbClr val="002060"/>
          </a:solidFill>
        </p:spPr>
        <p:txBody>
          <a:bodyPr wrap="square" rtlCol="0">
            <a:spAutoFit/>
          </a:bodyPr>
          <a:lstStyle/>
          <a:p>
            <a:pPr algn="ctr"/>
            <a:r>
              <a:rPr lang="ja-JP" altLang="en-US" dirty="0">
                <a:solidFill>
                  <a:schemeClr val="bg1"/>
                </a:solidFill>
                <a:latin typeface="Meiryo UI" panose="020B0604030504040204" pitchFamily="50" charset="-128"/>
                <a:ea typeface="Meiryo UI" panose="020B0604030504040204" pitchFamily="50" charset="-128"/>
              </a:rPr>
              <a:t>副首都の姿</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17" name="四角形: 角を丸くする 42">
            <a:extLst>
              <a:ext uri="{FF2B5EF4-FFF2-40B4-BE49-F238E27FC236}">
                <a16:creationId xmlns:a16="http://schemas.microsoft.com/office/drawing/2014/main" id="{65BAA35C-F6D5-4151-9889-28026A40EB08}"/>
              </a:ext>
            </a:extLst>
          </p:cNvPr>
          <p:cNvSpPr/>
          <p:nvPr/>
        </p:nvSpPr>
        <p:spPr>
          <a:xfrm>
            <a:off x="7745607" y="3371701"/>
            <a:ext cx="2905508" cy="55148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経 済 成 長</a:t>
            </a:r>
          </a:p>
        </p:txBody>
      </p:sp>
      <p:sp>
        <p:nvSpPr>
          <p:cNvPr id="22" name="四角形: 角を丸くする 42">
            <a:extLst>
              <a:ext uri="{FF2B5EF4-FFF2-40B4-BE49-F238E27FC236}">
                <a16:creationId xmlns:a16="http://schemas.microsoft.com/office/drawing/2014/main" id="{65BAA35C-F6D5-4151-9889-28026A40EB08}"/>
              </a:ext>
            </a:extLst>
          </p:cNvPr>
          <p:cNvSpPr/>
          <p:nvPr/>
        </p:nvSpPr>
        <p:spPr>
          <a:xfrm>
            <a:off x="7745606" y="4210823"/>
            <a:ext cx="2905507" cy="72991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ts val="2000"/>
              </a:lnSpc>
              <a:spcBef>
                <a:spcPts val="0"/>
              </a:spcBef>
              <a:spcAft>
                <a:spcPts val="0"/>
              </a:spcAft>
              <a:buClrTx/>
              <a:buSzTx/>
              <a:buFontTx/>
              <a:buNone/>
              <a:tabLst/>
              <a:defRPr/>
            </a:pPr>
            <a:r>
              <a:rPr kumimoji="0" lang="ja-JP" altLang="en-US" b="1" dirty="0">
                <a:solidFill>
                  <a:prstClr val="white"/>
                </a:solidFill>
                <a:latin typeface="Meiryo UI" panose="020B0604030504040204" pitchFamily="50" charset="-128"/>
                <a:ea typeface="Meiryo UI" panose="020B0604030504040204" pitchFamily="50" charset="-128"/>
              </a:rPr>
              <a:t>首都機能の</a:t>
            </a:r>
            <a:endParaRPr kumimoji="0" lang="en-US" altLang="ja-JP" b="1" dirty="0">
              <a:solidFill>
                <a:prstClr val="white"/>
              </a:solidFill>
              <a:latin typeface="Meiryo UI" panose="020B0604030504040204" pitchFamily="50" charset="-128"/>
              <a:ea typeface="Meiryo UI" panose="020B0604030504040204" pitchFamily="50" charset="-128"/>
            </a:endParaRPr>
          </a:p>
          <a:p>
            <a:pPr marL="0" marR="0" lvl="0" indent="0" algn="ctr" defTabSz="342900" rtl="0" eaLnBrk="1" fontAlgn="auto" latinLnBrk="0" hangingPunct="1">
              <a:lnSpc>
                <a:spcPts val="2000"/>
              </a:lnSpc>
              <a:spcBef>
                <a:spcPts val="0"/>
              </a:spcBef>
              <a:spcAft>
                <a:spcPts val="0"/>
              </a:spcAft>
              <a:buClrTx/>
              <a:buSzTx/>
              <a:buFontTx/>
              <a:buNone/>
              <a:tabLst/>
              <a:defRPr/>
            </a:pPr>
            <a:r>
              <a:rPr kumimoji="0" lang="ja-JP" altLang="en-US" b="1" dirty="0">
                <a:solidFill>
                  <a:prstClr val="white"/>
                </a:solidFill>
                <a:latin typeface="Meiryo UI" panose="020B0604030504040204" pitchFamily="50" charset="-128"/>
                <a:ea typeface="Meiryo UI" panose="020B0604030504040204" pitchFamily="50" charset="-128"/>
              </a:rPr>
              <a:t>バックアップ</a:t>
            </a:r>
            <a:endParaRPr kumimoji="0" lang="ja-JP" altLang="en-US"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3" name="四角形: 角を丸くする 42">
            <a:extLst>
              <a:ext uri="{FF2B5EF4-FFF2-40B4-BE49-F238E27FC236}">
                <a16:creationId xmlns:a16="http://schemas.microsoft.com/office/drawing/2014/main" id="{65BAA35C-F6D5-4151-9889-28026A40EB08}"/>
              </a:ext>
            </a:extLst>
          </p:cNvPr>
          <p:cNvSpPr/>
          <p:nvPr/>
        </p:nvSpPr>
        <p:spPr>
          <a:xfrm>
            <a:off x="7731612" y="5247991"/>
            <a:ext cx="2905507" cy="77146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ts val="2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行政・政治基盤</a:t>
            </a:r>
            <a:endParaRPr kumimoji="0" lang="en-US" altLang="ja-JP"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342900" rtl="0" eaLnBrk="1" fontAlgn="auto" latinLnBrk="0" hangingPunct="1">
              <a:lnSpc>
                <a:spcPts val="2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充実</a:t>
            </a:r>
          </a:p>
        </p:txBody>
      </p:sp>
      <p:sp>
        <p:nvSpPr>
          <p:cNvPr id="8" name="正方形/長方形 7"/>
          <p:cNvSpPr/>
          <p:nvPr/>
        </p:nvSpPr>
        <p:spPr>
          <a:xfrm>
            <a:off x="7467600" y="3168388"/>
            <a:ext cx="3547120" cy="3137161"/>
          </a:xfrm>
          <a:prstGeom prst="rect">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Meiryo UI" panose="020B0604030504040204" pitchFamily="50" charset="-128"/>
              <a:ea typeface="Meiryo UI" panose="020B0604030504040204" pitchFamily="50" charset="-128"/>
            </a:endParaRPr>
          </a:p>
        </p:txBody>
      </p:sp>
      <p:sp>
        <p:nvSpPr>
          <p:cNvPr id="5" name="角丸四角形 4"/>
          <p:cNvSpPr/>
          <p:nvPr/>
        </p:nvSpPr>
        <p:spPr>
          <a:xfrm>
            <a:off x="7467600" y="4121560"/>
            <a:ext cx="3547119" cy="931728"/>
          </a:xfrm>
          <a:prstGeom prst="roundRect">
            <a:avLst/>
          </a:prstGeom>
          <a:noFill/>
          <a:ln w="762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E641015-752E-9F88-A717-DE8771CF922D}"/>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5</a:t>
            </a:fld>
            <a:endParaRPr kumimoji="1" lang="ja-JP" altLang="en-US" sz="1800" b="1" dirty="0">
              <a:solidFill>
                <a:schemeClr val="tx1"/>
              </a:solidFill>
            </a:endParaRPr>
          </a:p>
        </p:txBody>
      </p:sp>
    </p:spTree>
    <p:extLst>
      <p:ext uri="{BB962C8B-B14F-4D97-AF65-F5344CB8AC3E}">
        <p14:creationId xmlns:p14="http://schemas.microsoft.com/office/powerpoint/2010/main" val="2224932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116E49B1-1116-9EC5-E38B-5170B3A67763}"/>
              </a:ext>
            </a:extLst>
          </p:cNvPr>
          <p:cNvSpPr/>
          <p:nvPr/>
        </p:nvSpPr>
        <p:spPr>
          <a:xfrm>
            <a:off x="408134" y="1445510"/>
            <a:ext cx="11274703" cy="4977765"/>
          </a:xfrm>
          <a:prstGeom prst="roundRect">
            <a:avLst>
              <a:gd name="adj" fmla="val 9927"/>
            </a:avLst>
          </a:prstGeom>
          <a:solidFill>
            <a:srgbClr val="34A9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8C80C2FB-909D-97DE-24A4-D4CF9DB3A493}"/>
              </a:ext>
            </a:extLst>
          </p:cNvPr>
          <p:cNvSpPr>
            <a:spLocks noGrp="1"/>
          </p:cNvSpPr>
          <p:nvPr>
            <p:ph idx="1"/>
          </p:nvPr>
        </p:nvSpPr>
        <p:spPr/>
        <p:txBody>
          <a:bodyPr/>
          <a:lstStyle/>
          <a:p>
            <a:endParaRPr lang="ja-JP" altLang="en-US" dirty="0"/>
          </a:p>
        </p:txBody>
      </p:sp>
      <p:pic>
        <p:nvPicPr>
          <p:cNvPr id="5" name="図 4">
            <a:extLst>
              <a:ext uri="{FF2B5EF4-FFF2-40B4-BE49-F238E27FC236}">
                <a16:creationId xmlns:a16="http://schemas.microsoft.com/office/drawing/2014/main" id="{A968210D-78CF-2863-CD70-EA0D0DFF0B39}"/>
              </a:ext>
            </a:extLst>
          </p:cNvPr>
          <p:cNvPicPr>
            <a:picLocks noChangeAspect="1"/>
          </p:cNvPicPr>
          <p:nvPr/>
        </p:nvPicPr>
        <p:blipFill>
          <a:blip r:embed="rId3"/>
          <a:stretch>
            <a:fillRect/>
          </a:stretch>
        </p:blipFill>
        <p:spPr>
          <a:xfrm>
            <a:off x="428754" y="1689500"/>
            <a:ext cx="7345248" cy="3478999"/>
          </a:xfrm>
          <a:prstGeom prst="rect">
            <a:avLst/>
          </a:prstGeom>
        </p:spPr>
      </p:pic>
      <p:grpSp>
        <p:nvGrpSpPr>
          <p:cNvPr id="7" name="グループ化 6">
            <a:extLst>
              <a:ext uri="{FF2B5EF4-FFF2-40B4-BE49-F238E27FC236}">
                <a16:creationId xmlns:a16="http://schemas.microsoft.com/office/drawing/2014/main" id="{7735D3E0-A5BE-EE0A-A572-C649BB7C9A67}"/>
              </a:ext>
            </a:extLst>
          </p:cNvPr>
          <p:cNvGrpSpPr/>
          <p:nvPr/>
        </p:nvGrpSpPr>
        <p:grpSpPr>
          <a:xfrm>
            <a:off x="7016076" y="2116829"/>
            <a:ext cx="4089251" cy="2572103"/>
            <a:chOff x="8610600" y="1085256"/>
            <a:chExt cx="3409951" cy="2144829"/>
          </a:xfrm>
        </p:grpSpPr>
        <p:sp>
          <p:nvSpPr>
            <p:cNvPr id="8" name="四角形: 角を丸くする 7">
              <a:extLst>
                <a:ext uri="{FF2B5EF4-FFF2-40B4-BE49-F238E27FC236}">
                  <a16:creationId xmlns:a16="http://schemas.microsoft.com/office/drawing/2014/main" id="{1572F8CF-97E4-E119-4A2C-F502769CA5E9}"/>
                </a:ext>
              </a:extLst>
            </p:cNvPr>
            <p:cNvSpPr/>
            <p:nvPr/>
          </p:nvSpPr>
          <p:spPr>
            <a:xfrm>
              <a:off x="8610600" y="1085256"/>
              <a:ext cx="3409951" cy="2144829"/>
            </a:xfrm>
            <a:prstGeom prst="roundRect">
              <a:avLst>
                <a:gd name="adj" fmla="val 4677"/>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pic>
          <p:nvPicPr>
            <p:cNvPr id="13" name="図 12">
              <a:extLst>
                <a:ext uri="{FF2B5EF4-FFF2-40B4-BE49-F238E27FC236}">
                  <a16:creationId xmlns:a16="http://schemas.microsoft.com/office/drawing/2014/main" id="{234D129C-70FB-5276-BFE6-E565D8ABC954}"/>
                </a:ext>
              </a:extLst>
            </p:cNvPr>
            <p:cNvPicPr>
              <a:picLocks noChangeAspect="1"/>
            </p:cNvPicPr>
            <p:nvPr/>
          </p:nvPicPr>
          <p:blipFill rotWithShape="1">
            <a:blip r:embed="rId4"/>
            <a:srcRect l="5799" t="8068" r="6286" b="3887"/>
            <a:stretch/>
          </p:blipFill>
          <p:spPr>
            <a:xfrm>
              <a:off x="8871585" y="1286132"/>
              <a:ext cx="2887980" cy="1743075"/>
            </a:xfrm>
            <a:prstGeom prst="rect">
              <a:avLst/>
            </a:prstGeom>
          </p:spPr>
        </p:pic>
      </p:grpSp>
      <p:pic>
        <p:nvPicPr>
          <p:cNvPr id="19" name="図 18">
            <a:extLst>
              <a:ext uri="{FF2B5EF4-FFF2-40B4-BE49-F238E27FC236}">
                <a16:creationId xmlns:a16="http://schemas.microsoft.com/office/drawing/2014/main" id="{3CBC23B3-9DB2-E5E3-763E-197434324BFE}"/>
              </a:ext>
            </a:extLst>
          </p:cNvPr>
          <p:cNvPicPr>
            <a:picLocks noChangeAspect="1"/>
          </p:cNvPicPr>
          <p:nvPr/>
        </p:nvPicPr>
        <p:blipFill>
          <a:blip r:embed="rId5"/>
          <a:stretch>
            <a:fillRect/>
          </a:stretch>
        </p:blipFill>
        <p:spPr>
          <a:xfrm>
            <a:off x="7382314" y="5020112"/>
            <a:ext cx="1292539" cy="1279180"/>
          </a:xfrm>
          <a:prstGeom prst="rect">
            <a:avLst/>
          </a:prstGeom>
        </p:spPr>
      </p:pic>
      <p:sp>
        <p:nvSpPr>
          <p:cNvPr id="21" name="四角形: 角を丸くする 20">
            <a:extLst>
              <a:ext uri="{FF2B5EF4-FFF2-40B4-BE49-F238E27FC236}">
                <a16:creationId xmlns:a16="http://schemas.microsoft.com/office/drawing/2014/main" id="{3303B33A-B2B3-CB41-C9E9-78D8087E521B}"/>
              </a:ext>
            </a:extLst>
          </p:cNvPr>
          <p:cNvSpPr/>
          <p:nvPr/>
        </p:nvSpPr>
        <p:spPr>
          <a:xfrm>
            <a:off x="2685179" y="5538116"/>
            <a:ext cx="3245293" cy="607402"/>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22" name="四角形: 角を丸くする 21">
            <a:extLst>
              <a:ext uri="{FF2B5EF4-FFF2-40B4-BE49-F238E27FC236}">
                <a16:creationId xmlns:a16="http://schemas.microsoft.com/office/drawing/2014/main" id="{E40C42B8-D30F-042F-BFBC-4FACB8C54C27}"/>
              </a:ext>
            </a:extLst>
          </p:cNvPr>
          <p:cNvSpPr/>
          <p:nvPr/>
        </p:nvSpPr>
        <p:spPr>
          <a:xfrm>
            <a:off x="5180730" y="5538116"/>
            <a:ext cx="749741" cy="607402"/>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dirty="0">
                <a:solidFill>
                  <a:schemeClr val="tx1"/>
                </a:solidFill>
                <a:latin typeface="Yu Gothic UI" panose="020B0500000000000000" pitchFamily="50" charset="-128"/>
                <a:ea typeface="Yu Gothic UI" panose="020B0500000000000000" pitchFamily="50" charset="-128"/>
              </a:rPr>
              <a:t>検索</a:t>
            </a:r>
            <a:endParaRPr kumimoji="1" lang="ja-JP" altLang="en-US" dirty="0">
              <a:solidFill>
                <a:schemeClr val="tx1"/>
              </a:solidFill>
              <a:latin typeface="Yu Gothic UI" panose="020B0500000000000000" pitchFamily="50" charset="-128"/>
              <a:ea typeface="Yu Gothic UI" panose="020B0500000000000000" pitchFamily="50" charset="-128"/>
            </a:endParaRPr>
          </a:p>
        </p:txBody>
      </p:sp>
      <p:sp>
        <p:nvSpPr>
          <p:cNvPr id="24" name="四角形: 角を丸くする 23">
            <a:extLst>
              <a:ext uri="{FF2B5EF4-FFF2-40B4-BE49-F238E27FC236}">
                <a16:creationId xmlns:a16="http://schemas.microsoft.com/office/drawing/2014/main" id="{2BCC97A5-6B4D-37E8-DC53-9C0845AAEE96}"/>
              </a:ext>
            </a:extLst>
          </p:cNvPr>
          <p:cNvSpPr/>
          <p:nvPr/>
        </p:nvSpPr>
        <p:spPr>
          <a:xfrm>
            <a:off x="2777841" y="5538116"/>
            <a:ext cx="2304393" cy="607402"/>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400" dirty="0">
                <a:solidFill>
                  <a:schemeClr val="tx1"/>
                </a:solidFill>
                <a:latin typeface="Matura MT Script Capitals" panose="03020802060602070202" pitchFamily="66" charset="0"/>
                <a:ea typeface="Yu Gothic UI" panose="020B0500000000000000" pitchFamily="50" charset="-128"/>
              </a:rPr>
              <a:t>大阪は</a:t>
            </a:r>
            <a:r>
              <a:rPr kumimoji="1" lang="ja-JP" altLang="en-US" sz="2400" dirty="0">
                <a:solidFill>
                  <a:schemeClr val="tx1"/>
                </a:solidFill>
                <a:latin typeface="Matura MT Script Capitals" panose="03020802060602070202" pitchFamily="66" charset="0"/>
                <a:ea typeface="Yu Gothic UI" panose="020B0500000000000000" pitchFamily="50" charset="-128"/>
              </a:rPr>
              <a:t>福の首都</a:t>
            </a:r>
          </a:p>
        </p:txBody>
      </p:sp>
      <p:sp>
        <p:nvSpPr>
          <p:cNvPr id="2" name="スライド番号プレースホルダー 1">
            <a:extLst>
              <a:ext uri="{FF2B5EF4-FFF2-40B4-BE49-F238E27FC236}">
                <a16:creationId xmlns:a16="http://schemas.microsoft.com/office/drawing/2014/main" id="{852E926B-7E44-03B4-1D8B-0AF4D1A1B25F}"/>
              </a:ext>
            </a:extLst>
          </p:cNvPr>
          <p:cNvSpPr>
            <a:spLocks noGrp="1"/>
          </p:cNvSpPr>
          <p:nvPr>
            <p:ph type="sldNum" sz="quarter" idx="12"/>
          </p:nvPr>
        </p:nvSpPr>
        <p:spPr/>
        <p:txBody>
          <a:bodyPr/>
          <a:lstStyle/>
          <a:p>
            <a:fld id="{CB91B6DC-CD65-41D7-A17C-25774E29F8F8}" type="slidenum">
              <a:rPr lang="ja-JP" altLang="en-US" smtClean="0">
                <a:solidFill>
                  <a:schemeClr val="tx1"/>
                </a:solidFill>
                <a:latin typeface="+mn-ea"/>
                <a:ea typeface="+mn-ea"/>
              </a:rPr>
              <a:pPr/>
              <a:t>6</a:t>
            </a:fld>
            <a:endParaRPr lang="ja-JP" altLang="en-US" dirty="0">
              <a:solidFill>
                <a:schemeClr val="tx1"/>
              </a:solidFill>
              <a:latin typeface="+mn-ea"/>
              <a:ea typeface="+mn-ea"/>
            </a:endParaRPr>
          </a:p>
        </p:txBody>
      </p:sp>
      <p:sp>
        <p:nvSpPr>
          <p:cNvPr id="4" name="四角形: 角を丸くする 34">
            <a:extLst>
              <a:ext uri="{FF2B5EF4-FFF2-40B4-BE49-F238E27FC236}">
                <a16:creationId xmlns:a16="http://schemas.microsoft.com/office/drawing/2014/main" id="{C483B6ED-108C-5267-3469-E28ABD6A7FF8}"/>
              </a:ext>
            </a:extLst>
          </p:cNvPr>
          <p:cNvSpPr/>
          <p:nvPr/>
        </p:nvSpPr>
        <p:spPr>
          <a:xfrm>
            <a:off x="72629" y="234849"/>
            <a:ext cx="12046741" cy="852446"/>
          </a:xfrm>
          <a:prstGeom prst="roundRect">
            <a:avLst>
              <a:gd name="adj" fmla="val 1425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4000" b="1" dirty="0">
                <a:solidFill>
                  <a:schemeClr val="tx1"/>
                </a:solidFill>
                <a:latin typeface="Meiryo UI" panose="020B0604030504040204" pitchFamily="50" charset="-128"/>
                <a:ea typeface="Meiryo UI" panose="020B0604030504040204" pitchFamily="50" charset="-128"/>
              </a:rPr>
              <a:t>大阪は福の首都</a:t>
            </a:r>
            <a:endParaRPr lang="en-US" altLang="ja-JP" sz="40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9820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7650E71-E700-41BA-B88E-0183FF1BC140}"/>
              </a:ext>
            </a:extLst>
          </p:cNvPr>
          <p:cNvSpPr/>
          <p:nvPr/>
        </p:nvSpPr>
        <p:spPr>
          <a:xfrm>
            <a:off x="0" y="0"/>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7" name="正方形/長方形 6">
            <a:extLst>
              <a:ext uri="{FF2B5EF4-FFF2-40B4-BE49-F238E27FC236}">
                <a16:creationId xmlns:a16="http://schemas.microsoft.com/office/drawing/2014/main" id="{155C8AF0-E7DF-49CD-9773-B80EA0FF1092}"/>
              </a:ext>
            </a:extLst>
          </p:cNvPr>
          <p:cNvSpPr/>
          <p:nvPr/>
        </p:nvSpPr>
        <p:spPr>
          <a:xfrm>
            <a:off x="0" y="5227463"/>
            <a:ext cx="12192000" cy="1713390"/>
          </a:xfrm>
          <a:prstGeom prst="rect">
            <a:avLst/>
          </a:prstGeom>
          <a:solidFill>
            <a:schemeClr val="accent4">
              <a:lumMod val="60000"/>
              <a:lumOff val="40000"/>
            </a:schemeClr>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solidFill>
                <a:schemeClr val="tx1"/>
              </a:solidFill>
              <a:highlight>
                <a:srgbClr val="FFFF00"/>
              </a:highlight>
            </a:endParaRPr>
          </a:p>
        </p:txBody>
      </p:sp>
      <p:sp>
        <p:nvSpPr>
          <p:cNvPr id="5" name="テキスト ボックス 4"/>
          <p:cNvSpPr txBox="1"/>
          <p:nvPr/>
        </p:nvSpPr>
        <p:spPr>
          <a:xfrm>
            <a:off x="416878" y="2925130"/>
            <a:ext cx="11358245" cy="769441"/>
          </a:xfrm>
          <a:prstGeom prst="rect">
            <a:avLst/>
          </a:prstGeom>
          <a:noFill/>
        </p:spPr>
        <p:txBody>
          <a:bodyPr wrap="square" rtlCol="0">
            <a:spAutoFit/>
          </a:bodyPr>
          <a:lstStyle/>
          <a:p>
            <a:pPr lvl="3">
              <a:spcBef>
                <a:spcPts val="600"/>
              </a:spcBef>
            </a:pPr>
            <a:r>
              <a:rPr lang="ja-JP" altLang="en-US" sz="4400" b="1" dirty="0">
                <a:ln w="25400">
                  <a:noFill/>
                </a:ln>
                <a:latin typeface="Meiryo UI" panose="020B0604030504040204" pitchFamily="50" charset="-128"/>
                <a:ea typeface="Meiryo UI" panose="020B0604030504040204" pitchFamily="50" charset="-128"/>
              </a:rPr>
              <a:t>２．本社機能のバックアップの必要性</a:t>
            </a:r>
            <a:endParaRPr lang="en-US" altLang="ja-JP" sz="4400" b="1" dirty="0">
              <a:ln w="25400">
                <a:noFill/>
              </a:ln>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4CB65FDD-D973-5D57-CC68-12F6DFBA1F04}"/>
              </a:ext>
            </a:extLst>
          </p:cNvPr>
          <p:cNvPicPr>
            <a:picLocks noChangeAspect="1"/>
          </p:cNvPicPr>
          <p:nvPr/>
        </p:nvPicPr>
        <p:blipFill>
          <a:blip r:embed="rId3"/>
          <a:stretch>
            <a:fillRect/>
          </a:stretch>
        </p:blipFill>
        <p:spPr>
          <a:xfrm>
            <a:off x="10015469" y="3895275"/>
            <a:ext cx="2176531" cy="1249335"/>
          </a:xfrm>
          <a:prstGeom prst="rect">
            <a:avLst/>
          </a:prstGeom>
        </p:spPr>
      </p:pic>
      <p:sp>
        <p:nvSpPr>
          <p:cNvPr id="3" name="スライド番号プレースホルダー 2">
            <a:extLst>
              <a:ext uri="{FF2B5EF4-FFF2-40B4-BE49-F238E27FC236}">
                <a16:creationId xmlns:a16="http://schemas.microsoft.com/office/drawing/2014/main" id="{3BB0CF4D-166F-67CF-3244-158F351B482A}"/>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7</a:t>
            </a:fld>
            <a:endParaRPr kumimoji="1" lang="ja-JP" altLang="en-US" sz="1800" b="1" dirty="0">
              <a:solidFill>
                <a:schemeClr val="tx1"/>
              </a:solidFill>
            </a:endParaRPr>
          </a:p>
        </p:txBody>
      </p:sp>
    </p:spTree>
    <p:extLst>
      <p:ext uri="{BB962C8B-B14F-4D97-AF65-F5344CB8AC3E}">
        <p14:creationId xmlns:p14="http://schemas.microsoft.com/office/powerpoint/2010/main" val="215903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四角形: 角を丸くする 34">
            <a:extLst>
              <a:ext uri="{FF2B5EF4-FFF2-40B4-BE49-F238E27FC236}">
                <a16:creationId xmlns:a16="http://schemas.microsoft.com/office/drawing/2014/main" id="{A7B44336-7CDA-4DC5-8F98-B945F1508B05}"/>
              </a:ext>
            </a:extLst>
          </p:cNvPr>
          <p:cNvSpPr/>
          <p:nvPr/>
        </p:nvSpPr>
        <p:spPr>
          <a:xfrm>
            <a:off x="221044" y="63319"/>
            <a:ext cx="11893062" cy="1182821"/>
          </a:xfrm>
          <a:prstGeom prst="roundRect">
            <a:avLst>
              <a:gd name="adj" fmla="val 14251"/>
            </a:avLst>
          </a:prstGeom>
          <a:solidFill>
            <a:srgbClr val="FFCCC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endParaRPr lang="en-US" altLang="ja-JP" sz="2400" b="1" dirty="0">
              <a:solidFill>
                <a:schemeClr val="tx1"/>
              </a:solidFill>
              <a:latin typeface="Meiryo UI" panose="020B0604030504040204" pitchFamily="50" charset="-128"/>
              <a:ea typeface="Meiryo UI" panose="020B0604030504040204" pitchFamily="50" charset="-128"/>
            </a:endParaRPr>
          </a:p>
          <a:p>
            <a:pPr algn="just"/>
            <a:r>
              <a:rPr lang="ja-JP" altLang="en-US" sz="2400" b="1" dirty="0">
                <a:solidFill>
                  <a:schemeClr val="tx1"/>
                </a:solidFill>
                <a:latin typeface="Meiryo UI" panose="020B0604030504040204" pitchFamily="50" charset="-128"/>
                <a:ea typeface="Meiryo UI" panose="020B0604030504040204" pitchFamily="50" charset="-128"/>
              </a:rPr>
              <a:t>◆</a:t>
            </a:r>
            <a:r>
              <a:rPr lang="en-US" altLang="ja-JP" sz="2400" b="1" dirty="0">
                <a:solidFill>
                  <a:schemeClr val="tx1"/>
                </a:solidFill>
                <a:latin typeface="Meiryo UI" panose="020B0604030504040204" pitchFamily="50" charset="-128"/>
                <a:ea typeface="Meiryo UI" panose="020B0604030504040204" pitchFamily="50" charset="-128"/>
              </a:rPr>
              <a:t>2022</a:t>
            </a:r>
            <a:r>
              <a:rPr lang="ja-JP" altLang="en-US" sz="2400" b="1" dirty="0">
                <a:solidFill>
                  <a:schemeClr val="tx1"/>
                </a:solidFill>
                <a:latin typeface="Meiryo UI" panose="020B0604030504040204" pitchFamily="50" charset="-128"/>
                <a:ea typeface="Meiryo UI" panose="020B0604030504040204" pitchFamily="50" charset="-128"/>
              </a:rPr>
              <a:t>年</a:t>
            </a:r>
            <a:r>
              <a:rPr lang="en-US" altLang="ja-JP" sz="2400" b="1" dirty="0">
                <a:solidFill>
                  <a:schemeClr val="tx1"/>
                </a:solidFill>
                <a:latin typeface="Meiryo UI" panose="020B0604030504040204" pitchFamily="50" charset="-128"/>
                <a:ea typeface="Meiryo UI" panose="020B0604030504040204" pitchFamily="50" charset="-128"/>
              </a:rPr>
              <a:t>3</a:t>
            </a:r>
            <a:r>
              <a:rPr lang="ja-JP" altLang="en-US" sz="2400" b="1" dirty="0">
                <a:solidFill>
                  <a:schemeClr val="tx1"/>
                </a:solidFill>
                <a:latin typeface="Meiryo UI" panose="020B0604030504040204" pitchFamily="50" charset="-128"/>
                <a:ea typeface="Meiryo UI" panose="020B0604030504040204" pitchFamily="50" charset="-128"/>
              </a:rPr>
              <a:t>月</a:t>
            </a:r>
            <a:r>
              <a:rPr lang="en-US" altLang="ja-JP" sz="2400" b="1" dirty="0">
                <a:solidFill>
                  <a:schemeClr val="tx1"/>
                </a:solidFill>
                <a:latin typeface="Meiryo UI" panose="020B0604030504040204" pitchFamily="50" charset="-128"/>
                <a:ea typeface="Meiryo UI" panose="020B0604030504040204" pitchFamily="50" charset="-128"/>
              </a:rPr>
              <a:t>16</a:t>
            </a:r>
            <a:r>
              <a:rPr lang="ja-JP" altLang="en-US" sz="2400" b="1" dirty="0">
                <a:solidFill>
                  <a:schemeClr val="tx1"/>
                </a:solidFill>
                <a:latin typeface="Meiryo UI" panose="020B0604030504040204" pitchFamily="50" charset="-128"/>
                <a:ea typeface="Meiryo UI" panose="020B0604030504040204" pitchFamily="50" charset="-128"/>
              </a:rPr>
              <a:t>日　福島県沖の地震では、東京電力管内で一時、</a:t>
            </a:r>
            <a:r>
              <a:rPr lang="en-US" altLang="ja-JP" sz="2400" b="1" dirty="0">
                <a:solidFill>
                  <a:schemeClr val="tx1"/>
                </a:solidFill>
                <a:latin typeface="Meiryo UI" panose="020B0604030504040204" pitchFamily="50" charset="-128"/>
                <a:ea typeface="Meiryo UI" panose="020B0604030504040204" pitchFamily="50" charset="-128"/>
              </a:rPr>
              <a:t>210</a:t>
            </a:r>
            <a:r>
              <a:rPr lang="ja-JP" altLang="en-US" sz="2400" b="1" dirty="0">
                <a:solidFill>
                  <a:schemeClr val="tx1"/>
                </a:solidFill>
                <a:latin typeface="Meiryo UI" panose="020B0604030504040204" pitchFamily="50" charset="-128"/>
                <a:ea typeface="Meiryo UI" panose="020B0604030504040204" pitchFamily="50" charset="-128"/>
              </a:rPr>
              <a:t>万戸あまりの</a:t>
            </a:r>
            <a:endParaRPr lang="en-US" altLang="ja-JP" sz="2400" b="1" dirty="0">
              <a:solidFill>
                <a:schemeClr val="tx1"/>
              </a:solidFill>
              <a:latin typeface="Meiryo UI" panose="020B0604030504040204" pitchFamily="50" charset="-128"/>
              <a:ea typeface="Meiryo UI" panose="020B0604030504040204" pitchFamily="50" charset="-128"/>
            </a:endParaRPr>
          </a:p>
          <a:p>
            <a:pPr algn="just"/>
            <a:r>
              <a:rPr lang="ja-JP" altLang="en-US" sz="2400" b="1" dirty="0">
                <a:solidFill>
                  <a:schemeClr val="tx1"/>
                </a:solidFill>
                <a:latin typeface="Meiryo UI" panose="020B0604030504040204" pitchFamily="50" charset="-128"/>
                <a:ea typeface="Meiryo UI" panose="020B0604030504040204" pitchFamily="50" charset="-128"/>
              </a:rPr>
              <a:t>　　　　　　　　　　　　　　大規模な停電が発生</a:t>
            </a:r>
            <a:endParaRPr lang="en-US" altLang="ja-JP" sz="2400" b="1" dirty="0">
              <a:solidFill>
                <a:schemeClr val="tx1"/>
              </a:solidFill>
              <a:latin typeface="Meiryo UI" panose="020B0604030504040204" pitchFamily="50" charset="-128"/>
              <a:ea typeface="Meiryo UI" panose="020B0604030504040204" pitchFamily="50" charset="-128"/>
            </a:endParaRPr>
          </a:p>
          <a:p>
            <a:pPr algn="ctr"/>
            <a:endParaRPr lang="en-US" altLang="ja-JP" sz="2800" b="1"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A839035-7A35-2393-D944-7990A97DA4B3}"/>
              </a:ext>
            </a:extLst>
          </p:cNvPr>
          <p:cNvSpPr>
            <a:spLocks noGrp="1"/>
          </p:cNvSpPr>
          <p:nvPr>
            <p:ph type="sldNum" sz="quarter" idx="12"/>
          </p:nvPr>
        </p:nvSpPr>
        <p:spPr/>
        <p:txBody>
          <a:bodyPr/>
          <a:lstStyle/>
          <a:p>
            <a:fld id="{217A4DA2-9656-43BE-A27E-82B5D27A5B4E}" type="slidenum">
              <a:rPr kumimoji="1" lang="ja-JP" altLang="en-US" sz="1800" b="1" smtClean="0">
                <a:solidFill>
                  <a:schemeClr val="tx1"/>
                </a:solidFill>
              </a:rPr>
              <a:t>8</a:t>
            </a:fld>
            <a:endParaRPr kumimoji="1" lang="ja-JP" altLang="en-US" sz="1800" b="1" dirty="0">
              <a:solidFill>
                <a:schemeClr val="tx1"/>
              </a:solidFill>
            </a:endParaRPr>
          </a:p>
        </p:txBody>
      </p:sp>
      <p:grpSp>
        <p:nvGrpSpPr>
          <p:cNvPr id="6" name="グループ化 5">
            <a:extLst>
              <a:ext uri="{FF2B5EF4-FFF2-40B4-BE49-F238E27FC236}">
                <a16:creationId xmlns:a16="http://schemas.microsoft.com/office/drawing/2014/main" id="{33134260-2C41-DC53-8F55-F7D569C295B5}"/>
              </a:ext>
            </a:extLst>
          </p:cNvPr>
          <p:cNvGrpSpPr/>
          <p:nvPr/>
        </p:nvGrpSpPr>
        <p:grpSpPr>
          <a:xfrm>
            <a:off x="6357750" y="1910837"/>
            <a:ext cx="4360365" cy="2986153"/>
            <a:chOff x="100363" y="2172451"/>
            <a:chExt cx="4129833" cy="4359794"/>
          </a:xfrm>
        </p:grpSpPr>
        <p:pic>
          <p:nvPicPr>
            <p:cNvPr id="8" name="図 7">
              <a:extLst>
                <a:ext uri="{FF2B5EF4-FFF2-40B4-BE49-F238E27FC236}">
                  <a16:creationId xmlns:a16="http://schemas.microsoft.com/office/drawing/2014/main" id="{BF9B595E-438D-AC9B-A624-3EAC501532F0}"/>
                </a:ext>
              </a:extLst>
            </p:cNvPr>
            <p:cNvPicPr>
              <a:picLocks noChangeAspect="1"/>
            </p:cNvPicPr>
            <p:nvPr/>
          </p:nvPicPr>
          <p:blipFill rotWithShape="1">
            <a:blip r:embed="rId3"/>
            <a:srcRect r="33544"/>
            <a:stretch/>
          </p:blipFill>
          <p:spPr>
            <a:xfrm>
              <a:off x="100363" y="2175164"/>
              <a:ext cx="3418692" cy="4357081"/>
            </a:xfrm>
            <a:prstGeom prst="rect">
              <a:avLst/>
            </a:prstGeom>
          </p:spPr>
        </p:pic>
        <p:pic>
          <p:nvPicPr>
            <p:cNvPr id="9" name="図 8">
              <a:extLst>
                <a:ext uri="{FF2B5EF4-FFF2-40B4-BE49-F238E27FC236}">
                  <a16:creationId xmlns:a16="http://schemas.microsoft.com/office/drawing/2014/main" id="{AE1E31D7-5A8C-D91F-8751-0723E2C39D6B}"/>
                </a:ext>
              </a:extLst>
            </p:cNvPr>
            <p:cNvPicPr>
              <a:picLocks noChangeAspect="1"/>
            </p:cNvPicPr>
            <p:nvPr/>
          </p:nvPicPr>
          <p:blipFill rotWithShape="1">
            <a:blip r:embed="rId3"/>
            <a:srcRect l="86176"/>
            <a:stretch/>
          </p:blipFill>
          <p:spPr>
            <a:xfrm>
              <a:off x="3519055" y="2172451"/>
              <a:ext cx="711141" cy="4357081"/>
            </a:xfrm>
            <a:prstGeom prst="rect">
              <a:avLst/>
            </a:prstGeom>
          </p:spPr>
        </p:pic>
      </p:grpSp>
      <p:pic>
        <p:nvPicPr>
          <p:cNvPr id="15" name="図 14">
            <a:extLst>
              <a:ext uri="{FF2B5EF4-FFF2-40B4-BE49-F238E27FC236}">
                <a16:creationId xmlns:a16="http://schemas.microsoft.com/office/drawing/2014/main" id="{331834BD-ADA8-A3E6-9482-18E8A1D2B9C1}"/>
              </a:ext>
            </a:extLst>
          </p:cNvPr>
          <p:cNvPicPr>
            <a:picLocks noChangeAspect="1"/>
          </p:cNvPicPr>
          <p:nvPr/>
        </p:nvPicPr>
        <p:blipFill rotWithShape="1">
          <a:blip r:embed="rId4"/>
          <a:srcRect r="2986" b="64406"/>
          <a:stretch/>
        </p:blipFill>
        <p:spPr>
          <a:xfrm>
            <a:off x="5448518" y="5217898"/>
            <a:ext cx="6534216" cy="1188664"/>
          </a:xfrm>
          <a:prstGeom prst="rect">
            <a:avLst/>
          </a:prstGeom>
        </p:spPr>
      </p:pic>
      <p:sp>
        <p:nvSpPr>
          <p:cNvPr id="17" name="テキスト ボックス 16">
            <a:extLst>
              <a:ext uri="{FF2B5EF4-FFF2-40B4-BE49-F238E27FC236}">
                <a16:creationId xmlns:a16="http://schemas.microsoft.com/office/drawing/2014/main" id="{857D83EC-B289-3400-7514-75BA0B8CA942}"/>
              </a:ext>
            </a:extLst>
          </p:cNvPr>
          <p:cNvSpPr txBox="1"/>
          <p:nvPr/>
        </p:nvSpPr>
        <p:spPr>
          <a:xfrm>
            <a:off x="10272783" y="6129563"/>
            <a:ext cx="191921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出典：経済産業省</a:t>
            </a:r>
            <a:r>
              <a:rPr lang="en-US" altLang="ja-JP" sz="1200" dirty="0">
                <a:latin typeface="Meiryo UI" panose="020B0604030504040204" pitchFamily="50" charset="-128"/>
                <a:ea typeface="Meiryo UI" panose="020B0604030504040204" pitchFamily="50" charset="-128"/>
              </a:rPr>
              <a:t>HP</a:t>
            </a:r>
            <a:endParaRPr kumimoji="1" lang="ja-JP" altLang="en-US" sz="12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B0691A04-AC4F-5702-C661-2D0A306A64BE}"/>
              </a:ext>
            </a:extLst>
          </p:cNvPr>
          <p:cNvSpPr txBox="1"/>
          <p:nvPr/>
        </p:nvSpPr>
        <p:spPr>
          <a:xfrm>
            <a:off x="8779774" y="4824811"/>
            <a:ext cx="298601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出典：気象庁報道発表資料</a:t>
            </a:r>
            <a:endParaRPr kumimoji="1" lang="ja-JP" altLang="en-US" sz="12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0375226B-F307-C985-E9D2-57744846F416}"/>
              </a:ext>
            </a:extLst>
          </p:cNvPr>
          <p:cNvSpPr txBox="1"/>
          <p:nvPr/>
        </p:nvSpPr>
        <p:spPr>
          <a:xfrm>
            <a:off x="6585056" y="1279180"/>
            <a:ext cx="3808269" cy="646331"/>
          </a:xfrm>
          <a:prstGeom prst="rect">
            <a:avLst/>
          </a:prstGeom>
          <a:noFill/>
          <a:ln w="31750">
            <a:noFill/>
            <a:prstDash val="sysDash"/>
          </a:ln>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宮城県と福島県で</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震度６強</a:t>
            </a:r>
            <a:r>
              <a:rPr kumimoji="1" lang="ja-JP" altLang="en-US" dirty="0">
                <a:latin typeface="Meiryo UI" panose="020B0604030504040204" pitchFamily="50" charset="-128"/>
                <a:ea typeface="Meiryo UI" panose="020B0604030504040204" pitchFamily="50" charset="-128"/>
              </a:rPr>
              <a:t>の地震が発生</a:t>
            </a:r>
          </a:p>
        </p:txBody>
      </p:sp>
      <p:sp>
        <p:nvSpPr>
          <p:cNvPr id="5" name="テキスト ボックス 4">
            <a:extLst>
              <a:ext uri="{FF2B5EF4-FFF2-40B4-BE49-F238E27FC236}">
                <a16:creationId xmlns:a16="http://schemas.microsoft.com/office/drawing/2014/main" id="{10BDF50E-F3CE-EB85-F402-FA61AE9D5A6E}"/>
              </a:ext>
            </a:extLst>
          </p:cNvPr>
          <p:cNvSpPr txBox="1"/>
          <p:nvPr/>
        </p:nvSpPr>
        <p:spPr>
          <a:xfrm>
            <a:off x="933995" y="1326609"/>
            <a:ext cx="3680267" cy="646331"/>
          </a:xfrm>
          <a:prstGeom prst="rect">
            <a:avLst/>
          </a:prstGeom>
          <a:noFill/>
          <a:ln w="31750">
            <a:noFill/>
            <a:prstDash val="sysDash"/>
          </a:ln>
        </p:spPr>
        <p:txBody>
          <a:bodyPr wrap="square" rtlCol="0">
            <a:spAutoFit/>
          </a:bodyPr>
          <a:lstStyle/>
          <a:p>
            <a:r>
              <a:rPr kumimoji="1" lang="ja-JP" altLang="en-US" dirty="0">
                <a:latin typeface="Meiryo UI" panose="020B0604030504040204" pitchFamily="50" charset="-128"/>
                <a:ea typeface="Meiryo UI" panose="020B0604030504040204" pitchFamily="50" charset="-128"/>
              </a:rPr>
              <a:t>過去</a:t>
            </a:r>
            <a:r>
              <a:rPr kumimoji="1" lang="en-US" altLang="ja-JP" dirty="0">
                <a:latin typeface="Meiryo UI" panose="020B0604030504040204" pitchFamily="50" charset="-128"/>
                <a:ea typeface="Meiryo UI" panose="020B0604030504040204" pitchFamily="50" charset="-128"/>
              </a:rPr>
              <a:t>100</a:t>
            </a:r>
            <a:r>
              <a:rPr kumimoji="1" lang="ja-JP" altLang="en-US" dirty="0">
                <a:latin typeface="Meiryo UI" panose="020B0604030504040204" pitchFamily="50" charset="-128"/>
                <a:ea typeface="Meiryo UI" panose="020B0604030504040204" pitchFamily="50" charset="-128"/>
              </a:rPr>
              <a:t>年日本の各地域で震度</a:t>
            </a:r>
            <a:r>
              <a:rPr kumimoji="1" lang="en-US" altLang="ja-JP" dirty="0">
                <a:latin typeface="Meiryo UI" panose="020B0604030504040204" pitchFamily="50" charset="-128"/>
                <a:ea typeface="Meiryo UI" panose="020B0604030504040204" pitchFamily="50" charset="-128"/>
              </a:rPr>
              <a:t>6</a:t>
            </a:r>
            <a:r>
              <a:rPr kumimoji="1" lang="ja-JP" altLang="en-US" dirty="0">
                <a:latin typeface="Meiryo UI" panose="020B0604030504040204" pitchFamily="50" charset="-128"/>
                <a:ea typeface="Meiryo UI" panose="020B0604030504040204" pitchFamily="50" charset="-128"/>
              </a:rPr>
              <a:t>弱以上が発生</a:t>
            </a:r>
          </a:p>
        </p:txBody>
      </p:sp>
      <p:sp>
        <p:nvSpPr>
          <p:cNvPr id="14" name="テキスト ボックス 13">
            <a:extLst>
              <a:ext uri="{FF2B5EF4-FFF2-40B4-BE49-F238E27FC236}">
                <a16:creationId xmlns:a16="http://schemas.microsoft.com/office/drawing/2014/main" id="{0D297FED-A6BE-2719-A99B-502410CFBBEE}"/>
              </a:ext>
            </a:extLst>
          </p:cNvPr>
          <p:cNvSpPr txBox="1"/>
          <p:nvPr/>
        </p:nvSpPr>
        <p:spPr>
          <a:xfrm>
            <a:off x="872719" y="6129563"/>
            <a:ext cx="405409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出典：気象庁震度データベース検索　震度６弱以上で検索</a:t>
            </a:r>
            <a:endParaRPr kumimoji="1" lang="ja-JP" altLang="en-US" sz="12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2D0985DB-BE6C-8D62-DE26-5BC4B9D94747}"/>
              </a:ext>
            </a:extLst>
          </p:cNvPr>
          <p:cNvSpPr txBox="1"/>
          <p:nvPr/>
        </p:nvSpPr>
        <p:spPr>
          <a:xfrm>
            <a:off x="1290005" y="5633830"/>
            <a:ext cx="2986018"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地震発生個所図</a:t>
            </a:r>
          </a:p>
        </p:txBody>
      </p:sp>
      <p:pic>
        <p:nvPicPr>
          <p:cNvPr id="7" name="図 6" descr="マップ&#10;&#10;自動的に生成された説明">
            <a:extLst>
              <a:ext uri="{FF2B5EF4-FFF2-40B4-BE49-F238E27FC236}">
                <a16:creationId xmlns:a16="http://schemas.microsoft.com/office/drawing/2014/main" id="{95F921CB-D664-4761-81EB-639CC40B7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354" y="1972940"/>
            <a:ext cx="4866719" cy="3491926"/>
          </a:xfrm>
          <a:prstGeom prst="rect">
            <a:avLst/>
          </a:prstGeom>
        </p:spPr>
      </p:pic>
    </p:spTree>
    <p:extLst>
      <p:ext uri="{BB962C8B-B14F-4D97-AF65-F5344CB8AC3E}">
        <p14:creationId xmlns:p14="http://schemas.microsoft.com/office/powerpoint/2010/main" val="420294927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sz="3200" dirty="0">
            <a:solidFill>
              <a:schemeClr val="tx1"/>
            </a:solidFill>
            <a:highlight>
              <a:srgbClr val="FFFF00"/>
            </a:highlight>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B932FCFA48B234686152FE383084F82" ma:contentTypeVersion="9" ma:contentTypeDescription="新しいドキュメントを作成します。" ma:contentTypeScope="" ma:versionID="14fe7229c82e22cad6d5b872f12f485c">
  <xsd:schema xmlns:xsd="http://www.w3.org/2001/XMLSchema" xmlns:xs="http://www.w3.org/2001/XMLSchema" xmlns:p="http://schemas.microsoft.com/office/2006/metadata/properties" xmlns:ns2="631e69f4-0572-4c12-9510-4531ef2263cb" xmlns:ns3="fa12eaa3-9565-4eee-8115-3a61c206f536" targetNamespace="http://schemas.microsoft.com/office/2006/metadata/properties" ma:root="true" ma:fieldsID="687ffbb089d2e4184491481feb437268" ns2:_="" ns3:_="">
    <xsd:import namespace="631e69f4-0572-4c12-9510-4531ef2263cb"/>
    <xsd:import namespace="fa12eaa3-9565-4eee-8115-3a61c206f53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e69f4-0572-4c12-9510-4531ef2263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d2ed32c5-b503-4b0b-bdbe-26956603172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12eaa3-9565-4eee-8115-3a61c206f53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7f7e4d1-3897-4d48-bf37-b1d02b2ae4c1}" ma:internalName="TaxCatchAll" ma:showField="CatchAllData" ma:web="fa12eaa3-9565-4eee-8115-3a61c206f5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12eaa3-9565-4eee-8115-3a61c206f536" xsi:nil="true"/>
    <lcf76f155ced4ddcb4097134ff3c332f xmlns="631e69f4-0572-4c12-9510-4531ef2263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FB06DD0-D31C-4C11-9D23-DE10FBEB3BAB}"/>
</file>

<file path=customXml/itemProps2.xml><?xml version="1.0" encoding="utf-8"?>
<ds:datastoreItem xmlns:ds="http://schemas.openxmlformats.org/officeDocument/2006/customXml" ds:itemID="{C4F05EB3-BD9F-461E-ADAB-A15E29E73DA3}"/>
</file>

<file path=customXml/itemProps3.xml><?xml version="1.0" encoding="utf-8"?>
<ds:datastoreItem xmlns:ds="http://schemas.openxmlformats.org/officeDocument/2006/customXml" ds:itemID="{B8C8785F-532F-4C45-8B08-91F40F750267}"/>
</file>

<file path=docProps/app.xml><?xml version="1.0" encoding="utf-8"?>
<Properties xmlns="http://schemas.openxmlformats.org/officeDocument/2006/extended-properties" xmlns:vt="http://schemas.openxmlformats.org/officeDocument/2006/docPropsVTypes">
  <TotalTime>0</TotalTime>
  <Words>4105</Words>
  <Application>Microsoft Office PowerPoint</Application>
  <PresentationFormat>ワイド画面</PresentationFormat>
  <Paragraphs>520</Paragraphs>
  <Slides>39</Slides>
  <Notes>38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39</vt:i4>
      </vt:variant>
    </vt:vector>
  </HeadingPairs>
  <TitlesOfParts>
    <vt:vector size="51" baseType="lpstr">
      <vt:lpstr>BIZ UDゴシック</vt:lpstr>
      <vt:lpstr>Meiryo UI</vt:lpstr>
      <vt:lpstr>Yu Gothic UI</vt:lpstr>
      <vt:lpstr>メイリオ</vt:lpstr>
      <vt:lpstr>游ゴシック</vt:lpstr>
      <vt:lpstr>游ゴシック Light</vt:lpstr>
      <vt:lpstr>游明朝</vt:lpstr>
      <vt:lpstr>ADLaM Display</vt:lpstr>
      <vt:lpstr>Arial</vt:lpstr>
      <vt:lpstr>Matura MT Script Capitals</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東京海上日動火災保険株式会社</vt:lpstr>
      <vt:lpstr>日本マスタートラスト信託銀行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2025-08-07T04:41:32Z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0x010100DB932FCFA48B234686152FE383084F82</vt:lpwstr>
  </property>
</Properties>
</file>