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74" r:id="rId2"/>
    <p:sldId id="556" r:id="rId3"/>
    <p:sldId id="314" r:id="rId4"/>
    <p:sldId id="541" r:id="rId5"/>
    <p:sldId id="542" r:id="rId6"/>
    <p:sldId id="543" r:id="rId7"/>
    <p:sldId id="544" r:id="rId8"/>
    <p:sldId id="545" r:id="rId9"/>
    <p:sldId id="546" r:id="rId10"/>
    <p:sldId id="557" r:id="rId11"/>
    <p:sldId id="548" r:id="rId12"/>
    <p:sldId id="536" r:id="rId13"/>
    <p:sldId id="537" r:id="rId14"/>
    <p:sldId id="538" r:id="rId15"/>
    <p:sldId id="563" r:id="rId16"/>
    <p:sldId id="564" r:id="rId17"/>
    <p:sldId id="565" r:id="rId18"/>
    <p:sldId id="571" r:id="rId19"/>
    <p:sldId id="570" r:id="rId20"/>
    <p:sldId id="533" r:id="rId21"/>
    <p:sldId id="558" r:id="rId22"/>
    <p:sldId id="486" r:id="rId23"/>
    <p:sldId id="522" r:id="rId24"/>
    <p:sldId id="513" r:id="rId25"/>
    <p:sldId id="510" r:id="rId26"/>
    <p:sldId id="518" r:id="rId27"/>
    <p:sldId id="450" r:id="rId28"/>
    <p:sldId id="523" r:id="rId29"/>
    <p:sldId id="524" r:id="rId30"/>
    <p:sldId id="464" r:id="rId31"/>
    <p:sldId id="474" r:id="rId32"/>
    <p:sldId id="572" r:id="rId33"/>
    <p:sldId id="573" r:id="rId3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CC33"/>
    <a:srgbClr val="66FF33"/>
    <a:srgbClr val="99FF33"/>
    <a:srgbClr val="66FFFF"/>
    <a:srgbClr val="99FFCC"/>
    <a:srgbClr val="99FF99"/>
    <a:srgbClr val="99CC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7662" autoAdjust="0"/>
  </p:normalViewPr>
  <p:slideViewPr>
    <p:cSldViewPr>
      <p:cViewPr>
        <p:scale>
          <a:sx n="75" d="100"/>
          <a:sy n="75" d="100"/>
        </p:scale>
        <p:origin x="-13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APZR002C\OA-ae0003$\&#12518;&#12540;&#12470;&#20316;&#26989;&#29992;&#12501;&#12457;&#12523;&#12480;\01%20&#20225;&#30011;&#25285;&#24403;\02_&#25512;&#36914;&#26412;&#37096;&#20250;&#35696;\03_&#31532;&#65299;&#22238;\&#12493;&#12479;\&#12493;&#12479;&#12354;&#12388;&#12417;\&#25104;&#38263;&#12398;&#29309;&#24341;&#12539;&#37117;&#24066;&#21147;&#12521;&#12531;&#12461;&#12531;&#1246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APZR002C\OA-ae0003$\&#12518;&#12540;&#12470;&#20316;&#26989;&#29992;&#12501;&#12457;&#12523;&#12480;\01%20&#20225;&#30011;&#25285;&#24403;\02_&#25512;&#36914;&#26412;&#37096;&#20250;&#35696;\03_&#31532;&#65299;&#22238;\&#12493;&#12479;\&#12493;&#12479;&#12354;&#12388;&#12417;\&#25104;&#38263;&#12398;&#29309;&#24341;&#12539;&#37117;&#24066;&#21147;&#12521;&#12531;&#12461;&#12531;&#12464;.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APZR002C\OA-ae0003$\&#12518;&#12540;&#12470;&#20316;&#26989;&#29992;&#12501;&#12457;&#12523;&#12480;\01%20&#20225;&#30011;&#25285;&#24403;\02_&#25512;&#36914;&#26412;&#37096;&#20250;&#35696;\03_&#31532;&#65299;&#22238;\&#12493;&#12479;\&#12493;&#12479;&#12354;&#12388;&#12417;\&#12450;&#12472;&#12450;&#22823;&#23398;&#12521;&#12531;&#12461;&#12531;&#12464;2015&#24180;&#24230;&#29256;&#65288;&#65297;&#65374;&#65297;&#65296;&#65296;&#65289;.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0"/>
          <c:order val="0"/>
          <c:marker>
            <c:symbol val="none"/>
          </c:marker>
          <c:cat>
            <c:strRef>
              <c:f>'ランキング（EU） (2)'!$F$3:$P$3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生活者</c:v>
                </c:pt>
              </c:strCache>
            </c:strRef>
          </c:cat>
          <c:val>
            <c:numRef>
              <c:f>'ランキング（EU） (2)'!$F$4:$P$4</c:f>
              <c:numCache>
                <c:formatCode>General</c:formatCode>
                <c:ptCount val="11"/>
                <c:pt idx="0">
                  <c:v>2</c:v>
                </c:pt>
                <c:pt idx="1">
                  <c:v>3</c:v>
                </c:pt>
                <c:pt idx="2">
                  <c:v>1</c:v>
                </c:pt>
                <c:pt idx="3">
                  <c:v>19</c:v>
                </c:pt>
                <c:pt idx="4">
                  <c:v>18</c:v>
                </c:pt>
                <c:pt idx="5">
                  <c:v>2</c:v>
                </c:pt>
                <c:pt idx="6">
                  <c:v>1</c:v>
                </c:pt>
                <c:pt idx="7">
                  <c:v>2</c:v>
                </c:pt>
                <c:pt idx="8">
                  <c:v>3</c:v>
                </c:pt>
                <c:pt idx="9">
                  <c:v>1</c:v>
                </c:pt>
                <c:pt idx="10">
                  <c:v>2</c:v>
                </c:pt>
              </c:numCache>
            </c:numRef>
          </c:val>
        </c:ser>
        <c:dLbls>
          <c:showLegendKey val="0"/>
          <c:showVal val="0"/>
          <c:showCatName val="0"/>
          <c:showSerName val="0"/>
          <c:showPercent val="0"/>
          <c:showBubbleSize val="0"/>
        </c:dLbls>
        <c:axId val="194302720"/>
        <c:axId val="194304256"/>
      </c:radarChart>
      <c:catAx>
        <c:axId val="194302720"/>
        <c:scaling>
          <c:orientation val="minMax"/>
        </c:scaling>
        <c:delete val="0"/>
        <c:axPos val="b"/>
        <c:majorGridlines/>
        <c:majorTickMark val="out"/>
        <c:minorTickMark val="none"/>
        <c:tickLblPos val="nextTo"/>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94304256"/>
        <c:crosses val="autoZero"/>
        <c:auto val="1"/>
        <c:lblAlgn val="ctr"/>
        <c:lblOffset val="100"/>
        <c:noMultiLvlLbl val="0"/>
      </c:catAx>
      <c:valAx>
        <c:axId val="194304256"/>
        <c:scaling>
          <c:orientation val="maxMin"/>
          <c:max val="31"/>
          <c:min val="1"/>
        </c:scaling>
        <c:delete val="0"/>
        <c:axPos val="l"/>
        <c:majorGridlines/>
        <c:numFmt formatCode="General" sourceLinked="1"/>
        <c:majorTickMark val="cross"/>
        <c:minorTickMark val="none"/>
        <c:tickLblPos val="nextTo"/>
        <c:crossAx val="194302720"/>
        <c:crosses val="autoZero"/>
        <c:crossBetween val="between"/>
        <c:majorUnit val="15"/>
      </c:valAx>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radarChart>
        <c:radarStyle val="marker"/>
        <c:varyColors val="0"/>
        <c:ser>
          <c:idx val="1"/>
          <c:order val="0"/>
          <c:marker>
            <c:symbol val="none"/>
          </c:marker>
          <c:cat>
            <c:strRef>
              <c:f>'ランキング（EU） (2)'!$F$3:$P$3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生活者</c:v>
                </c:pt>
              </c:strCache>
            </c:strRef>
          </c:cat>
          <c:val>
            <c:numRef>
              <c:f>'ランキング（EU） (2)'!$F$5:$P$5</c:f>
              <c:numCache>
                <c:formatCode>General</c:formatCode>
                <c:ptCount val="11"/>
                <c:pt idx="0">
                  <c:v>13</c:v>
                </c:pt>
                <c:pt idx="1">
                  <c:v>5</c:v>
                </c:pt>
                <c:pt idx="2">
                  <c:v>3</c:v>
                </c:pt>
                <c:pt idx="3">
                  <c:v>1</c:v>
                </c:pt>
                <c:pt idx="4">
                  <c:v>8</c:v>
                </c:pt>
                <c:pt idx="5">
                  <c:v>1</c:v>
                </c:pt>
                <c:pt idx="6">
                  <c:v>6</c:v>
                </c:pt>
                <c:pt idx="7">
                  <c:v>4</c:v>
                </c:pt>
                <c:pt idx="8">
                  <c:v>1</c:v>
                </c:pt>
                <c:pt idx="9">
                  <c:v>2</c:v>
                </c:pt>
                <c:pt idx="10">
                  <c:v>1</c:v>
                </c:pt>
              </c:numCache>
            </c:numRef>
          </c:val>
        </c:ser>
        <c:dLbls>
          <c:showLegendKey val="0"/>
          <c:showVal val="0"/>
          <c:showCatName val="0"/>
          <c:showSerName val="0"/>
          <c:showPercent val="0"/>
          <c:showBubbleSize val="0"/>
        </c:dLbls>
        <c:axId val="121449088"/>
        <c:axId val="121454976"/>
      </c:radarChart>
      <c:catAx>
        <c:axId val="121449088"/>
        <c:scaling>
          <c:orientation val="minMax"/>
        </c:scaling>
        <c:delete val="0"/>
        <c:axPos val="b"/>
        <c:majorGridlines/>
        <c:majorTickMark val="out"/>
        <c:minorTickMark val="none"/>
        <c:tickLblPos val="nextTo"/>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121454976"/>
        <c:crosses val="autoZero"/>
        <c:auto val="1"/>
        <c:lblAlgn val="ctr"/>
        <c:lblOffset val="100"/>
        <c:noMultiLvlLbl val="0"/>
      </c:catAx>
      <c:valAx>
        <c:axId val="121454976"/>
        <c:scaling>
          <c:orientation val="maxMin"/>
          <c:max val="31"/>
          <c:min val="1"/>
        </c:scaling>
        <c:delete val="0"/>
        <c:axPos val="l"/>
        <c:majorGridlines/>
        <c:numFmt formatCode="General" sourceLinked="1"/>
        <c:majorTickMark val="cross"/>
        <c:minorTickMark val="none"/>
        <c:tickLblPos val="nextTo"/>
        <c:crossAx val="121449088"/>
        <c:crosses val="autoZero"/>
        <c:crossBetween val="between"/>
        <c:majorUnit val="15"/>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spPr/>
              <c:txPr>
                <a:bodyPr/>
                <a:lstStyle/>
                <a:p>
                  <a:pPr>
                    <a:defRPr sz="1100" b="1"/>
                  </a:pPr>
                  <a:endParaRPr lang="ja-JP"/>
                </a:p>
              </c:txPr>
              <c:showLegendKey val="0"/>
              <c:showVal val="1"/>
              <c:showCatName val="1"/>
              <c:showSerName val="0"/>
              <c:showPercent val="0"/>
              <c:showBubbleSize val="0"/>
            </c:dLbl>
            <c:dLbl>
              <c:idx val="1"/>
              <c:spPr/>
              <c:txPr>
                <a:bodyPr/>
                <a:lstStyle/>
                <a:p>
                  <a:pPr>
                    <a:defRPr sz="1100" b="1"/>
                  </a:pPr>
                  <a:endParaRPr lang="ja-JP"/>
                </a:p>
              </c:txPr>
              <c:showLegendKey val="0"/>
              <c:showVal val="1"/>
              <c:showCatName val="1"/>
              <c:showSerName val="0"/>
              <c:showPercent val="0"/>
              <c:showBubbleSize val="0"/>
            </c:dLbl>
            <c:showLegendKey val="0"/>
            <c:showVal val="1"/>
            <c:showCatName val="1"/>
            <c:showSerName val="0"/>
            <c:showPercent val="0"/>
            <c:showBubbleSize val="0"/>
            <c:showLeaderLines val="1"/>
          </c:dLbls>
          <c:cat>
            <c:strRef>
              <c:f>'日本のみ抽出（近畿圏黄塗り）'!$F$5:$F$11</c:f>
              <c:strCache>
                <c:ptCount val="7"/>
                <c:pt idx="0">
                  <c:v>関東圏</c:v>
                </c:pt>
                <c:pt idx="1">
                  <c:v>近畿圏</c:v>
                </c:pt>
                <c:pt idx="2">
                  <c:v>中国地方</c:v>
                </c:pt>
                <c:pt idx="3">
                  <c:v>東北地方</c:v>
                </c:pt>
                <c:pt idx="4">
                  <c:v>中部地方</c:v>
                </c:pt>
                <c:pt idx="5">
                  <c:v>九州地方</c:v>
                </c:pt>
                <c:pt idx="6">
                  <c:v>北海道</c:v>
                </c:pt>
              </c:strCache>
            </c:strRef>
          </c:cat>
          <c:val>
            <c:numRef>
              <c:f>'日本のみ抽出（近畿圏黄塗り）'!$G$5:$G$11</c:f>
              <c:numCache>
                <c:formatCode>General</c:formatCode>
                <c:ptCount val="7"/>
                <c:pt idx="0">
                  <c:v>9</c:v>
                </c:pt>
                <c:pt idx="1">
                  <c:v>4</c:v>
                </c:pt>
                <c:pt idx="2">
                  <c:v>2</c:v>
                </c:pt>
                <c:pt idx="3">
                  <c:v>1</c:v>
                </c:pt>
                <c:pt idx="4">
                  <c:v>1</c:v>
                </c:pt>
                <c:pt idx="5">
                  <c:v>1</c:v>
                </c:pt>
                <c:pt idx="6">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世界の中で</a:t>
          </a:r>
          <a:endParaRPr kumimoji="1" lang="ja-JP" altLang="en-US" sz="14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日本の中で</a:t>
          </a:r>
          <a:endParaRPr kumimoji="1" lang="ja-JP" altLang="en-US" sz="14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2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2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endParaRPr kumimoji="1" lang="ja-JP" altLang="en-US" sz="12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Y="-27399">
        <dgm:presLayoutVars>
          <dgm:bulletEnabled val="1"/>
        </dgm:presLayoutVars>
      </dgm:prSet>
      <dgm:spPr/>
      <dgm:t>
        <a:bodyPr/>
        <a:lstStyle/>
        <a:p>
          <a:endParaRPr kumimoji="1" lang="ja-JP" altLang="en-US"/>
        </a:p>
      </dgm:t>
    </dgm:pt>
  </dgm:ptLst>
  <dgm:cxnLst>
    <dgm:cxn modelId="{399DB364-AD44-4DB3-A8C1-EE2E50C69BF4}" type="presOf" srcId="{7E27BC4B-9BED-41F5-A06A-2F49958F34DF}" destId="{91F47603-AE00-436B-B4EE-2999C28EEAD2}" srcOrd="0" destOrd="0" presId="urn:microsoft.com/office/officeart/2005/8/layout/chevron2"/>
    <dgm:cxn modelId="{C996F21F-FF2C-4504-9360-F784AA1FE47C}" type="presOf" srcId="{A9849E37-A3B7-4656-A047-A723D6B5CAB7}" destId="{1DF1873B-154B-4915-8178-8D74084BE029}" srcOrd="0" destOrd="1" presId="urn:microsoft.com/office/officeart/2005/8/layout/chevron2"/>
    <dgm:cxn modelId="{C9CB5516-F96C-45EF-A4BB-F0F91E762B56}" srcId="{CBE9B4EE-1DAF-437F-B1F7-A78169498388}" destId="{B3C3E063-9894-44E9-B052-C96D84EA93B7}" srcOrd="1" destOrd="0" parTransId="{F71C9BA3-CEF8-45C8-9AD3-357B436903B6}" sibTransId="{95DBB405-DC31-4059-A938-B67C2C9DC2FD}"/>
    <dgm:cxn modelId="{575C495A-57A1-4EE8-B29E-28E8639735C6}" srcId="{C214934C-DA12-4A94-B242-FD22DB0325AC}" destId="{4839135E-7AFD-4BE6-B065-73BA2EA5027F}" srcOrd="0" destOrd="0" parTransId="{99442563-5255-424D-B7B2-A23F2BAEDEA9}" sibTransId="{BC0D51EE-ED92-4456-802D-6276122021D2}"/>
    <dgm:cxn modelId="{16D92981-71D1-4141-B743-7604EBEB52D0}" srcId="{7E27BC4B-9BED-41F5-A06A-2F49958F34DF}" destId="{C214934C-DA12-4A94-B242-FD22DB0325AC}" srcOrd="2" destOrd="0" parTransId="{34E46014-9EC3-45E3-BD34-F1ADA0AFFBE2}" sibTransId="{05615420-162E-44F7-9FDD-75B1793BBBBC}"/>
    <dgm:cxn modelId="{49F5C5B4-DBAC-4A07-9C88-F82B45B57BEF}" type="presOf" srcId="{4839135E-7AFD-4BE6-B065-73BA2EA5027F}" destId="{1DF1873B-154B-4915-8178-8D74084BE029}" srcOrd="0" destOrd="0" presId="urn:microsoft.com/office/officeart/2005/8/layout/chevron2"/>
    <dgm:cxn modelId="{383ADA3E-00CE-4F34-AC8E-966657FCC216}" type="presOf" srcId="{86F754EC-A8E1-4159-8F76-FD6E0EDF4CFE}" destId="{B6098A84-39E6-4259-82A2-B492BBB0368F}" srcOrd="0" destOrd="0" presId="urn:microsoft.com/office/officeart/2005/8/layout/chevron2"/>
    <dgm:cxn modelId="{52FE1EB9-F44D-4C3E-A0CE-927A921C74B1}" type="presOf" srcId="{0655DC4D-101C-48E3-8CF7-5BC59D6E518F}" destId="{8B86865A-C7FC-4871-91B7-17601E608C00}"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87B79EFB-17EF-4683-ACB5-4F11D82767BC}" type="presOf" srcId="{CBE9B4EE-1DAF-437F-B1F7-A78169498388}" destId="{263BD2CF-28C4-4092-9983-D3C77E96E283}" srcOrd="0" destOrd="0" presId="urn:microsoft.com/office/officeart/2005/8/layout/chevron2"/>
    <dgm:cxn modelId="{DE32BCCE-C483-4A75-9377-B46AF1A155AB}" srcId="{0655DC4D-101C-48E3-8CF7-5BC59D6E518F}" destId="{FF8B84D3-5758-4DD3-8157-34B1817C00B3}" srcOrd="0" destOrd="0" parTransId="{081E3073-2C40-450E-BCB8-277A918D9825}" sibTransId="{647D417C-F909-4C53-8341-7EEF6E81F949}"/>
    <dgm:cxn modelId="{188A947D-AA98-4A93-8369-6AF3A01FED6A}" srcId="{7E27BC4B-9BED-41F5-A06A-2F49958F34DF}" destId="{0655DC4D-101C-48E3-8CF7-5BC59D6E518F}" srcOrd="1" destOrd="0" parTransId="{B1090960-B939-4437-8EE4-EB2243788DF1}" sibTransId="{05DF7A3F-E284-408A-8EFC-A0D9E1206CA0}"/>
    <dgm:cxn modelId="{FABE5285-D6DF-459A-B34A-560E77823534}" type="presOf" srcId="{B0C8D4B9-7D74-4AEC-A2F5-84254DFDE1A4}" destId="{E224F703-97E3-44B3-A6CE-B1CDDB0646DA}" srcOrd="0" destOrd="1"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BAC85C4C-DE13-4090-AE74-9C07C4AA6ACA}" type="presOf" srcId="{C214934C-DA12-4A94-B242-FD22DB0325AC}" destId="{5BEEA8FB-E323-4F70-A874-92E633AEA525}" srcOrd="0" destOrd="0" presId="urn:microsoft.com/office/officeart/2005/8/layout/chevron2"/>
    <dgm:cxn modelId="{55D89D16-8911-42B0-8CA2-8629EAF584A6}" type="presOf" srcId="{FF8B84D3-5758-4DD3-8157-34B1817C00B3}" destId="{E224F703-97E3-44B3-A6CE-B1CDDB0646DA}" srcOrd="0" destOrd="0"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8A065B64-82BE-44D2-B807-C9CEAA070EBF}" type="presOf" srcId="{B3C3E063-9894-44E9-B052-C96D84EA93B7}" destId="{B6098A84-39E6-4259-82A2-B492BBB0368F}" srcOrd="0" destOrd="1" presId="urn:microsoft.com/office/officeart/2005/8/layout/chevron2"/>
    <dgm:cxn modelId="{7089C20F-7DA8-435E-BCE0-6E4B1F642335}" type="presParOf" srcId="{91F47603-AE00-436B-B4EE-2999C28EEAD2}" destId="{DF7A5F8E-B0A9-4DC8-9892-988BAF460BC4}" srcOrd="0" destOrd="0" presId="urn:microsoft.com/office/officeart/2005/8/layout/chevron2"/>
    <dgm:cxn modelId="{3B0299CF-95D6-486F-B10B-67BA119A1D97}" type="presParOf" srcId="{DF7A5F8E-B0A9-4DC8-9892-988BAF460BC4}" destId="{263BD2CF-28C4-4092-9983-D3C77E96E283}" srcOrd="0" destOrd="0" presId="urn:microsoft.com/office/officeart/2005/8/layout/chevron2"/>
    <dgm:cxn modelId="{738996C1-DFBC-4095-8EAB-F1CE3B4541AE}" type="presParOf" srcId="{DF7A5F8E-B0A9-4DC8-9892-988BAF460BC4}" destId="{B6098A84-39E6-4259-82A2-B492BBB0368F}" srcOrd="1" destOrd="0" presId="urn:microsoft.com/office/officeart/2005/8/layout/chevron2"/>
    <dgm:cxn modelId="{10723E55-0F91-4090-9933-7A44A92A615B}" type="presParOf" srcId="{91F47603-AE00-436B-B4EE-2999C28EEAD2}" destId="{5FAE5572-3B4F-45BE-82DE-5B247BEB7B44}" srcOrd="1" destOrd="0" presId="urn:microsoft.com/office/officeart/2005/8/layout/chevron2"/>
    <dgm:cxn modelId="{275BD0FB-12ED-4758-B3B1-D0F514BCAC8A}" type="presParOf" srcId="{91F47603-AE00-436B-B4EE-2999C28EEAD2}" destId="{B4C53216-A7C8-4052-8166-1E9D1DCCFEE8}" srcOrd="2" destOrd="0" presId="urn:microsoft.com/office/officeart/2005/8/layout/chevron2"/>
    <dgm:cxn modelId="{13F6C92F-292B-4622-8E26-E9088F46CB3D}" type="presParOf" srcId="{B4C53216-A7C8-4052-8166-1E9D1DCCFEE8}" destId="{8B86865A-C7FC-4871-91B7-17601E608C00}" srcOrd="0" destOrd="0" presId="urn:microsoft.com/office/officeart/2005/8/layout/chevron2"/>
    <dgm:cxn modelId="{E83A32DD-6A65-4B62-876D-D15C307704FA}" type="presParOf" srcId="{B4C53216-A7C8-4052-8166-1E9D1DCCFEE8}" destId="{E224F703-97E3-44B3-A6CE-B1CDDB0646DA}" srcOrd="1" destOrd="0" presId="urn:microsoft.com/office/officeart/2005/8/layout/chevron2"/>
    <dgm:cxn modelId="{AE67E673-9284-43BE-BF3B-E0F5CE770E1F}" type="presParOf" srcId="{91F47603-AE00-436B-B4EE-2999C28EEAD2}" destId="{D5F1CB35-D694-44B0-B3E6-9D1819A7E907}" srcOrd="3" destOrd="0" presId="urn:microsoft.com/office/officeart/2005/8/layout/chevron2"/>
    <dgm:cxn modelId="{24B4CD7E-0F40-44F6-AD9B-42127071CB99}" type="presParOf" srcId="{91F47603-AE00-436B-B4EE-2999C28EEAD2}" destId="{9F8293BB-698E-4742-89B7-564E0DBA3B3C}" srcOrd="4" destOrd="0" presId="urn:microsoft.com/office/officeart/2005/8/layout/chevron2"/>
    <dgm:cxn modelId="{B7108934-FBCF-4C0C-943C-8DF710D027B2}" type="presParOf" srcId="{9F8293BB-698E-4742-89B7-564E0DBA3B3C}" destId="{5BEEA8FB-E323-4F70-A874-92E633AEA525}" srcOrd="0" destOrd="0" presId="urn:microsoft.com/office/officeart/2005/8/layout/chevron2"/>
    <dgm:cxn modelId="{EF4506B1-8A8B-4874-AF9C-E39F54E3BE29}"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4" tIns="45712" rIns="91424" bIns="4571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4" tIns="45712" rIns="91424" bIns="45712"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2016/9/29</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4" tIns="45712" rIns="91424" bIns="45712" rtlCol="0" anchor="ctr"/>
          <a:lstStyle/>
          <a:p>
            <a:pPr lvl="0"/>
            <a:endParaRPr lang="ja-JP" altLang="en-US" noProof="0"/>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24" tIns="45712" rIns="91424" bIns="45712"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865"/>
            <a:ext cx="2949575" cy="496887"/>
          </a:xfrm>
          <a:prstGeom prst="rect">
            <a:avLst/>
          </a:prstGeom>
        </p:spPr>
        <p:txBody>
          <a:bodyPr vert="horz" lIns="91424" tIns="45712" rIns="91424" bIns="4571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0" y="9440865"/>
            <a:ext cx="2949575" cy="496887"/>
          </a:xfrm>
          <a:prstGeom prst="rect">
            <a:avLst/>
          </a:prstGeom>
        </p:spPr>
        <p:txBody>
          <a:bodyPr vert="horz" lIns="91424" tIns="45712" rIns="91424" bIns="45712"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さかい</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73432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kumimoji="1" lang="ja-JP" altLang="en-US" smtClean="0"/>
              <a:pPr/>
              <a:t>30</a:t>
            </a:fld>
            <a:endParaRPr kumimoji="1" lang="ja-JP" altLang="en-US"/>
          </a:p>
        </p:txBody>
      </p:sp>
    </p:spTree>
    <p:extLst>
      <p:ext uri="{BB962C8B-B14F-4D97-AF65-F5344CB8AC3E}">
        <p14:creationId xmlns:p14="http://schemas.microsoft.com/office/powerpoint/2010/main" val="2590785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BB1AEB-8550-4698-88EC-A102ACBE4FB5}"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69685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205474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25</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2054747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kumimoji="1" lang="ja-JP" altLang="en-US" smtClean="0"/>
              <a:pPr/>
              <a:t>29</a:t>
            </a:fld>
            <a:endParaRPr kumimoji="1" lang="ja-JP" altLang="en-US"/>
          </a:p>
        </p:txBody>
      </p:sp>
    </p:spTree>
    <p:extLst>
      <p:ext uri="{BB962C8B-B14F-4D97-AF65-F5344CB8AC3E}">
        <p14:creationId xmlns:p14="http://schemas.microsoft.com/office/powerpoint/2010/main" val="3181127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2016/9/29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2016/9/29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2016/9/29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2016/9/29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2016/9/29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2016/9/29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2016/9/29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2016/9/29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2016/9/29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2016/9/29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2016/9/29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2016/9/29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1.xml"/><Relationship Id="rId7" Type="http://schemas.openxmlformats.org/officeDocument/2006/relationships/image" Target="../media/image4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hdphoto" Target="../media/hdphoto4.wdp"/><Relationship Id="rId5" Type="http://schemas.openxmlformats.org/officeDocument/2006/relationships/diagramColors" Target="../diagrams/colors1.xml"/><Relationship Id="rId10" Type="http://schemas.openxmlformats.org/officeDocument/2006/relationships/image" Target="../media/image43.jpeg"/><Relationship Id="rId4" Type="http://schemas.openxmlformats.org/officeDocument/2006/relationships/diagramQuickStyle" Target="../diagrams/quickStyle1.xml"/><Relationship Id="rId9" Type="http://schemas.microsoft.com/office/2007/relationships/hdphoto" Target="../media/hdphoto3.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4.png"/><Relationship Id="rId7" Type="http://schemas.openxmlformats.org/officeDocument/2006/relationships/image" Target="../media/image48.wmf"/><Relationship Id="rId12" Type="http://schemas.openxmlformats.org/officeDocument/2006/relationships/image" Target="../media/image52.jpeg"/><Relationship Id="rId17" Type="http://schemas.openxmlformats.org/officeDocument/2006/relationships/image" Target="../media/image57.png"/><Relationship Id="rId2" Type="http://schemas.openxmlformats.org/officeDocument/2006/relationships/notesSlide" Target="../notesSlides/notesSlide10.xml"/><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5" Type="http://schemas.openxmlformats.org/officeDocument/2006/relationships/image" Target="../media/image46.jpeg"/><Relationship Id="rId15" Type="http://schemas.openxmlformats.org/officeDocument/2006/relationships/image" Target="../media/image55.png"/><Relationship Id="rId10" Type="http://schemas.openxmlformats.org/officeDocument/2006/relationships/image" Target="../media/image51.wmf"/><Relationship Id="rId19" Type="http://schemas.openxmlformats.org/officeDocument/2006/relationships/image" Target="../media/image59.png"/><Relationship Id="rId4" Type="http://schemas.openxmlformats.org/officeDocument/2006/relationships/image" Target="../media/image45.jpeg"/><Relationship Id="rId9" Type="http://schemas.openxmlformats.org/officeDocument/2006/relationships/image" Target="../media/image50.jpeg"/><Relationship Id="rId1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oleObject" Target="../embeddings/oleObject2.bin"/><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0" y="2064911"/>
            <a:ext cx="915352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b="1" dirty="0" smtClean="0">
                <a:solidFill>
                  <a:schemeClr val="tx1">
                    <a:lumMod val="95000"/>
                    <a:lumOff val="5000"/>
                  </a:schemeClr>
                </a:solidFill>
                <a:latin typeface="Meiryo UI" pitchFamily="50" charset="-128"/>
                <a:ea typeface="Meiryo UI" pitchFamily="50" charset="-128"/>
                <a:cs typeface="Meiryo UI" pitchFamily="50" charset="-128"/>
              </a:rPr>
              <a:t>副首都化に向けた中長期的な取組み方向</a:t>
            </a:r>
            <a:endParaRPr lang="en-US" altLang="ja-JP" b="1" dirty="0" smtClean="0">
              <a:solidFill>
                <a:schemeClr val="tx1">
                  <a:lumMod val="95000"/>
                  <a:lumOff val="5000"/>
                </a:schemeClr>
              </a:solidFill>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solidFill>
                <a:schemeClr val="tx1">
                  <a:lumMod val="95000"/>
                  <a:lumOff val="5000"/>
                </a:schemeClr>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2800" dirty="0" smtClean="0">
                <a:solidFill>
                  <a:schemeClr val="tx1">
                    <a:lumMod val="95000"/>
                    <a:lumOff val="5000"/>
                  </a:schemeClr>
                </a:solidFill>
                <a:latin typeface="Meiryo UI" pitchFamily="50" charset="-128"/>
                <a:ea typeface="Meiryo UI" pitchFamily="50" charset="-128"/>
                <a:cs typeface="Meiryo UI" pitchFamily="50" charset="-128"/>
              </a:rPr>
              <a:t>（中間整理案）</a:t>
            </a:r>
            <a:endParaRPr lang="en-US" altLang="ja-JP" sz="2800" dirty="0">
              <a:solidFill>
                <a:schemeClr val="tx1">
                  <a:lumMod val="95000"/>
                  <a:lumOff val="5000"/>
                </a:schemeClr>
              </a:solidFill>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solidFill>
                <a:schemeClr val="tx1">
                  <a:lumMod val="95000"/>
                  <a:lumOff val="5000"/>
                </a:schemeClr>
              </a:solidFill>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solidFill>
                <a:schemeClr val="tx1">
                  <a:lumMod val="95000"/>
                  <a:lumOff val="5000"/>
                </a:schemeClr>
              </a:solidFill>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solidFill>
                <a:schemeClr val="tx1">
                  <a:lumMod val="95000"/>
                  <a:lumOff val="5000"/>
                </a:schemeClr>
              </a:solidFill>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4794" y="4988788"/>
            <a:ext cx="76439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a:solidFill>
                  <a:schemeClr val="tx1">
                    <a:lumMod val="95000"/>
                    <a:lumOff val="5000"/>
                  </a:schemeClr>
                </a:solidFill>
                <a:latin typeface="Meiryo UI" pitchFamily="50" charset="-128"/>
                <a:ea typeface="Meiryo UI" pitchFamily="50" charset="-128"/>
                <a:cs typeface="Meiryo UI" pitchFamily="50" charset="-128"/>
              </a:rPr>
              <a:t>平成</a:t>
            </a:r>
            <a:r>
              <a:rPr lang="en-US" altLang="ja-JP" sz="2000" dirty="0">
                <a:solidFill>
                  <a:schemeClr val="tx1">
                    <a:lumMod val="95000"/>
                    <a:lumOff val="5000"/>
                  </a:schemeClr>
                </a:solidFill>
                <a:latin typeface="Meiryo UI" pitchFamily="50" charset="-128"/>
                <a:ea typeface="Meiryo UI" pitchFamily="50" charset="-128"/>
                <a:cs typeface="Meiryo UI" pitchFamily="50" charset="-128"/>
              </a:rPr>
              <a:t>28</a:t>
            </a:r>
            <a:r>
              <a:rPr lang="ja-JP" altLang="en-US" sz="2000" dirty="0" smtClean="0">
                <a:solidFill>
                  <a:schemeClr val="tx1">
                    <a:lumMod val="95000"/>
                    <a:lumOff val="5000"/>
                  </a:schemeClr>
                </a:solidFill>
                <a:latin typeface="Meiryo UI" pitchFamily="50" charset="-128"/>
                <a:ea typeface="Meiryo UI" pitchFamily="50" charset="-128"/>
                <a:cs typeface="Meiryo UI" pitchFamily="50" charset="-128"/>
              </a:rPr>
              <a:t>年</a:t>
            </a:r>
            <a:r>
              <a:rPr lang="ja-JP" altLang="en-US" sz="2000" dirty="0">
                <a:solidFill>
                  <a:schemeClr val="tx1">
                    <a:lumMod val="95000"/>
                    <a:lumOff val="5000"/>
                  </a:schemeClr>
                </a:solidFill>
                <a:latin typeface="Meiryo UI" pitchFamily="50" charset="-128"/>
                <a:ea typeface="Meiryo UI" pitchFamily="50" charset="-128"/>
                <a:cs typeface="Meiryo UI" pitchFamily="50" charset="-128"/>
              </a:rPr>
              <a:t>９</a:t>
            </a:r>
            <a:r>
              <a:rPr lang="ja-JP" altLang="en-US" sz="2000" dirty="0" smtClean="0">
                <a:solidFill>
                  <a:schemeClr val="tx1">
                    <a:lumMod val="95000"/>
                    <a:lumOff val="5000"/>
                  </a:schemeClr>
                </a:solidFill>
                <a:latin typeface="Meiryo UI" pitchFamily="50" charset="-128"/>
                <a:ea typeface="Meiryo UI" pitchFamily="50" charset="-128"/>
                <a:cs typeface="Meiryo UI" pitchFamily="50" charset="-128"/>
              </a:rPr>
              <a:t>月</a:t>
            </a:r>
            <a:endParaRPr lang="en-US" altLang="ja-JP" sz="2000" dirty="0" smtClean="0">
              <a:solidFill>
                <a:schemeClr val="tx1">
                  <a:lumMod val="95000"/>
                  <a:lumOff val="5000"/>
                </a:schemeClr>
              </a:solidFill>
              <a:latin typeface="Meiryo UI" pitchFamily="50" charset="-128"/>
              <a:ea typeface="Meiryo UI" pitchFamily="50" charset="-128"/>
              <a:cs typeface="Meiryo UI" pitchFamily="50" charset="-128"/>
            </a:endParaRPr>
          </a:p>
          <a:p>
            <a:pPr algn="ctr" eaLnBrk="1" hangingPunct="1">
              <a:spcBef>
                <a:spcPct val="0"/>
              </a:spcBef>
              <a:buFontTx/>
              <a:buNone/>
            </a:pPr>
            <a:r>
              <a:rPr lang="zh-TW" altLang="en-US" sz="2000" dirty="0">
                <a:solidFill>
                  <a:schemeClr val="tx1">
                    <a:lumMod val="95000"/>
                    <a:lumOff val="5000"/>
                  </a:schemeClr>
                </a:solidFill>
                <a:latin typeface="Meiryo UI" pitchFamily="50" charset="-128"/>
                <a:ea typeface="Meiryo UI" pitchFamily="50" charset="-128"/>
                <a:cs typeface="Meiryo UI" pitchFamily="50" charset="-128"/>
              </a:rPr>
              <a:t>副首都推進</a:t>
            </a:r>
            <a:r>
              <a:rPr lang="zh-TW" altLang="en-US" sz="2000" dirty="0" smtClean="0">
                <a:solidFill>
                  <a:schemeClr val="tx1">
                    <a:lumMod val="95000"/>
                    <a:lumOff val="5000"/>
                  </a:schemeClr>
                </a:solidFill>
                <a:latin typeface="Meiryo UI" pitchFamily="50" charset="-128"/>
                <a:ea typeface="Meiryo UI" pitchFamily="50" charset="-128"/>
                <a:cs typeface="Meiryo UI" pitchFamily="50" charset="-128"/>
              </a:rPr>
              <a:t>本部</a:t>
            </a:r>
            <a:r>
              <a:rPr lang="ja-JP" altLang="en-US" sz="2000" dirty="0" smtClean="0">
                <a:solidFill>
                  <a:schemeClr val="tx1">
                    <a:lumMod val="95000"/>
                    <a:lumOff val="5000"/>
                  </a:schemeClr>
                </a:solidFill>
                <a:latin typeface="Meiryo UI" pitchFamily="50" charset="-128"/>
                <a:ea typeface="Meiryo UI" pitchFamily="50" charset="-128"/>
                <a:cs typeface="Meiryo UI" pitchFamily="50" charset="-128"/>
              </a:rPr>
              <a:t>会議 </a:t>
            </a:r>
            <a:r>
              <a:rPr lang="zh-TW" altLang="en-US" sz="2000" dirty="0" smtClean="0">
                <a:solidFill>
                  <a:schemeClr val="tx1">
                    <a:lumMod val="95000"/>
                    <a:lumOff val="5000"/>
                  </a:schemeClr>
                </a:solidFill>
                <a:latin typeface="Meiryo UI" pitchFamily="50" charset="-128"/>
                <a:ea typeface="Meiryo UI" pitchFamily="50" charset="-128"/>
                <a:cs typeface="Meiryo UI" pitchFamily="50" charset="-128"/>
              </a:rPr>
              <a:t>議論用</a:t>
            </a:r>
            <a:r>
              <a:rPr lang="zh-TW" altLang="en-US" sz="2000" dirty="0">
                <a:solidFill>
                  <a:schemeClr val="tx1">
                    <a:lumMod val="95000"/>
                    <a:lumOff val="5000"/>
                  </a:schemeClr>
                </a:solidFill>
                <a:latin typeface="Meiryo UI" pitchFamily="50" charset="-128"/>
                <a:ea typeface="Meiryo UI" pitchFamily="50" charset="-128"/>
                <a:cs typeface="Meiryo UI" pitchFamily="50" charset="-128"/>
              </a:rPr>
              <a:t>資料</a:t>
            </a:r>
            <a:endParaRPr lang="ja-JP" altLang="en-US" sz="2000" dirty="0">
              <a:solidFill>
                <a:schemeClr val="tx1">
                  <a:lumMod val="95000"/>
                  <a:lumOff val="5000"/>
                </a:schemeClr>
              </a:solidFill>
              <a:latin typeface="Meiryo UI" pitchFamily="50" charset="-128"/>
              <a:ea typeface="Meiryo UI" pitchFamily="50" charset="-128"/>
              <a:cs typeface="Meiryo UI" pitchFamily="50" charset="-128"/>
            </a:endParaRPr>
          </a:p>
        </p:txBody>
      </p:sp>
      <p:sp>
        <p:nvSpPr>
          <p:cNvPr id="5" name="テキスト ボックス 4"/>
          <p:cNvSpPr txBox="1">
            <a:spLocks noChangeArrowheads="1"/>
          </p:cNvSpPr>
          <p:nvPr/>
        </p:nvSpPr>
        <p:spPr bwMode="auto">
          <a:xfrm>
            <a:off x="2087724" y="5938184"/>
            <a:ext cx="496855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dirty="0" smtClean="0">
                <a:solidFill>
                  <a:schemeClr val="tx1">
                    <a:lumMod val="95000"/>
                    <a:lumOff val="5000"/>
                  </a:schemeClr>
                </a:solidFill>
                <a:latin typeface="Meiryo UI" pitchFamily="50" charset="-128"/>
                <a:ea typeface="Meiryo UI" pitchFamily="50" charset="-128"/>
                <a:cs typeface="Meiryo UI" pitchFamily="50" charset="-128"/>
              </a:rPr>
              <a:t>９月</a:t>
            </a:r>
            <a:r>
              <a:rPr lang="en-US" altLang="ja-JP" sz="2000" dirty="0" smtClean="0">
                <a:solidFill>
                  <a:schemeClr val="tx1">
                    <a:lumMod val="95000"/>
                    <a:lumOff val="5000"/>
                  </a:schemeClr>
                </a:solidFill>
                <a:latin typeface="Meiryo UI" pitchFamily="50" charset="-128"/>
                <a:ea typeface="Meiryo UI" pitchFamily="50" charset="-128"/>
                <a:cs typeface="Meiryo UI" pitchFamily="50" charset="-128"/>
              </a:rPr>
              <a:t>20</a:t>
            </a:r>
            <a:r>
              <a:rPr lang="ja-JP" altLang="en-US" sz="2000" dirty="0" smtClean="0">
                <a:solidFill>
                  <a:schemeClr val="tx1">
                    <a:lumMod val="95000"/>
                    <a:lumOff val="5000"/>
                  </a:schemeClr>
                </a:solidFill>
                <a:latin typeface="Meiryo UI" pitchFamily="50" charset="-128"/>
                <a:ea typeface="Meiryo UI" pitchFamily="50" charset="-128"/>
                <a:cs typeface="Meiryo UI" pitchFamily="50" charset="-128"/>
              </a:rPr>
              <a:t>日タスクフォース時点（調整中）</a:t>
            </a:r>
            <a:endParaRPr lang="ja-JP" altLang="en-US" sz="2000" dirty="0">
              <a:solidFill>
                <a:schemeClr val="tx1">
                  <a:lumMod val="95000"/>
                  <a:lumOff val="5000"/>
                </a:schemeClr>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9671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404664"/>
            <a:ext cx="8280920" cy="151216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fontAlgn="auto">
              <a:spcBef>
                <a:spcPts val="0"/>
              </a:spcBef>
              <a:spcAft>
                <a:spcPts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◆大阪は、輸出入や人の流れなどでアジアとのつながりが深い。また、ライフサイエンスなど、強みを持つ分野で世界的な地位を確立すべく集中的に取組みを進めている。</a:t>
            </a:r>
          </a:p>
          <a:p>
            <a:pPr marL="177800" indent="-177800" fontAlgn="auto">
              <a:spcBef>
                <a:spcPts val="0"/>
              </a:spcBef>
              <a:spcAft>
                <a:spcPts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◆アジアの重要性が高まる中で、イノベーションにおいてアジアを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代表する国際的な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拠点性を発揮できれば、日本の存在感の向上にも寄与する。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fontAlgn="auto">
              <a:spcBef>
                <a:spcPts val="0"/>
              </a:spcBef>
              <a:spcAft>
                <a:spcPts val="0"/>
              </a:spcAft>
              <a:defRPr/>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◆大阪・関西が、東京とは異なる個性・新たな価値を創造・発信し、アジアの主要都市としての地位を確立することにより、わが国におけるアジアのゲートウェイの役割を果たすことが必要。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7504" y="0"/>
            <a:ext cx="8353872" cy="369332"/>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「アジアの主要都市」として、東京とは異なる個性・新たな価値を発信する。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78825" y="649287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10</a:t>
            </a:fld>
            <a:endParaRPr lang="ja-JP" altLang="en-US" sz="1200" dirty="0">
              <a:solidFill>
                <a:srgbClr val="898989"/>
              </a:solidFill>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372200" y="2636912"/>
            <a:ext cx="2449562"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センター、理化学研究所生命システム研究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センター、医薬基盤・健康・栄養研究所など</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世界トップレベルの大学・研究機関が立地し、</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一体となって北大阪バイオクラスターを形成。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520280"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）が稼動。</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363786" y="4620761"/>
            <a:ext cx="3829050"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377106" y="5462408"/>
            <a:ext cx="382905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87" name="Picture 67" descr="E:\My Documents\My Pictures\医薬品.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5188" name="Picture 68" descr="E:\My Documents\My Pictures\リチウ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796136" y="4004609"/>
            <a:ext cx="1872208" cy="276999"/>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96136" y="6453336"/>
            <a:ext cx="1872208" cy="184666"/>
          </a:xfrm>
          <a:prstGeom prst="rect">
            <a:avLst/>
          </a:prstGeom>
          <a:noFill/>
        </p:spPr>
        <p:txBody>
          <a:bodyPr wrap="square" rtlCol="0">
            <a:spAutoFit/>
          </a:bodyPr>
          <a:lstStyle/>
          <a:p>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06" name="Picture 3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3046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8974" y="341948"/>
            <a:ext cx="8481498" cy="171489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◆わが国において、</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へ</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の関心が進む一方、世界では、寄付や投資</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等を通じた公益活動</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が、社会的課題解決の第三の道とし</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な時代の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潮流に。</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◆大阪では、都市発展の歴史において民の力が大きな役割を果たしてきた。今日も、特区制度や</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セッション</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など新たな手法の導入により、民間の活力を発揮できる環境づくりを進めている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◆官の発想を超える民間のダイナミズムを社会の中心に据え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、営利・非営利活動を最大限に活かせる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環境づくりを進め、「</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から発信することが必要。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0" y="-27384"/>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（４）「民都」として、民の力を最大限に活かす都市を実現する。</a:t>
            </a:r>
          </a:p>
        </p:txBody>
      </p:sp>
      <p:pic>
        <p:nvPicPr>
          <p:cNvPr id="4" name="Picture 20" descr="C:\Users\i4350461\Desktop\大阪の歴史\「天下の台所」のにぎわい（大阪城天守閣蔵）.bmp"/>
          <p:cNvPicPr>
            <a:picLocks noChangeAspect="1" noChangeArrowheads="1"/>
          </p:cNvPicPr>
          <p:nvPr/>
        </p:nvPicPr>
        <p:blipFill>
          <a:blip r:embed="rId2" cstate="print">
            <a:extLst>
              <a:ext uri="{28A0092B-C50C-407E-A947-70E740481C1C}">
                <a14:useLocalDpi xmlns:a14="http://schemas.microsoft.com/office/drawing/2010/main" val="0"/>
              </a:ext>
            </a:extLst>
          </a:blip>
          <a:srcRect t="10167"/>
          <a:stretch>
            <a:fillRect/>
          </a:stretch>
        </p:blipFill>
        <p:spPr bwMode="auto">
          <a:xfrm>
            <a:off x="5157392" y="2982537"/>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8"/>
          <p:cNvSpPr txBox="1">
            <a:spLocks noChangeArrowheads="1"/>
          </p:cNvSpPr>
          <p:nvPr/>
        </p:nvSpPr>
        <p:spPr bwMode="auto">
          <a:xfrm>
            <a:off x="5076056" y="2137099"/>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258936" y="3937163"/>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pic>
        <p:nvPicPr>
          <p:cNvPr id="7" name="Picture 21" descr="C:\Users\i4350461\Desktop\大阪の歴史\大阪万国博覧会（大阪府ホームページ）.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1" y="2971590"/>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3642" y="2990445"/>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2"/>
          <p:cNvSpPr txBox="1">
            <a:spLocks noChangeArrowheads="1"/>
          </p:cNvSpPr>
          <p:nvPr/>
        </p:nvSpPr>
        <p:spPr bwMode="auto">
          <a:xfrm>
            <a:off x="7732705" y="3911627"/>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82761" y="3936196"/>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2" name="スライド番号プレースホルダー 1"/>
          <p:cNvSpPr txBox="1">
            <a:spLocks/>
          </p:cNvSpPr>
          <p:nvPr/>
        </p:nvSpPr>
        <p:spPr bwMode="auto">
          <a:xfrm>
            <a:off x="8343329"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11</a:t>
            </a:fld>
            <a:endParaRPr lang="ja-JP" altLang="en-US" sz="1200" dirty="0">
              <a:solidFill>
                <a:srgbClr val="898989"/>
              </a:solidFill>
            </a:endParaRPr>
          </a:p>
        </p:txBody>
      </p:sp>
      <p:sp>
        <p:nvSpPr>
          <p:cNvPr id="13" name="テキスト ボックス 3"/>
          <p:cNvSpPr txBox="1">
            <a:spLocks noChangeArrowheads="1"/>
          </p:cNvSpPr>
          <p:nvPr/>
        </p:nvSpPr>
        <p:spPr bwMode="auto">
          <a:xfrm>
            <a:off x="5182792" y="2423906"/>
            <a:ext cx="381993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466354" y="3301745"/>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76056" y="4293096"/>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ja-JP" altLang="en-US" sz="1050" dirty="0">
                  <a:solidFill>
                    <a:srgbClr val="000000"/>
                  </a:solidFill>
                  <a:latin typeface="Meiryo UI" pitchFamily="50" charset="-128"/>
                  <a:ea typeface="Meiryo UI" pitchFamily="50" charset="-128"/>
                  <a:cs typeface="Meiryo UI" pitchFamily="50" charset="-128"/>
                </a:rPr>
                <a:t>・</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en-US" altLang="ja-JP" sz="1050" dirty="0">
                  <a:solidFill>
                    <a:srgbClr val="000000"/>
                  </a:solidFill>
                  <a:latin typeface="Meiryo UI" pitchFamily="50" charset="-128"/>
                  <a:ea typeface="Meiryo UI" pitchFamily="50" charset="-128"/>
                  <a:cs typeface="Meiryo UI" pitchFamily="50" charset="-128"/>
                </a:rPr>
                <a:t>H27</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en-US" altLang="ja-JP" sz="1050" dirty="0">
                  <a:solidFill>
                    <a:schemeClr val="tx1"/>
                  </a:solidFill>
                  <a:latin typeface="Meiryo UI" pitchFamily="50" charset="-128"/>
                  <a:ea typeface="Meiryo UI" pitchFamily="50" charset="-128"/>
                  <a:cs typeface="Meiryo UI" pitchFamily="50" charset="-128"/>
                </a:rPr>
                <a:t>H27</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91968"/>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199628" y="2420888"/>
            <a:ext cx="4708176"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。ここでは、社会課題解決に向けて行う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寄付や社会的投資等を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○寄付を表明した富豪・・・マーク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144214" y="2116907"/>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244674" y="2153494"/>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フィランソロピーが活発なアメリカでは富豪達が巨額の寄付表明</a:t>
            </a:r>
            <a:endParaRPr lang="en-US" altLang="ja-JP" sz="900" dirty="0" smtClean="0">
              <a:solidFill>
                <a:srgbClr val="000000"/>
              </a:solidFill>
              <a:latin typeface="Meiryo UI" pitchFamily="50" charset="-128"/>
              <a:ea typeface="Meiryo UI" pitchFamily="50" charset="-128"/>
            </a:endParaRPr>
          </a:p>
        </p:txBody>
      </p:sp>
      <p:pic>
        <p:nvPicPr>
          <p:cNvPr id="4098" name="Picture 2" descr="C:\Users\i5627699\Desktop\グラフ.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008" y="4873025"/>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8"/>
          <p:cNvSpPr txBox="1">
            <a:spLocks noChangeArrowheads="1"/>
          </p:cNvSpPr>
          <p:nvPr/>
        </p:nvSpPr>
        <p:spPr bwMode="auto">
          <a:xfrm>
            <a:off x="141366" y="4688642"/>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172140948"/>
              </p:ext>
            </p:extLst>
          </p:nvPr>
        </p:nvGraphicFramePr>
        <p:xfrm>
          <a:off x="230379" y="3672480"/>
          <a:ext cx="4669108" cy="836640"/>
        </p:xfrm>
        <a:graphic>
          <a:graphicData uri="http://schemas.openxmlformats.org/drawingml/2006/table">
            <a:tbl>
              <a:tblPr firstRow="1" bandRow="1">
                <a:tableStyleId>{5940675A-B579-460E-94D1-54222C63F5DA}</a:tableStyleId>
              </a:tblPr>
              <a:tblGrid>
                <a:gridCol w="564652"/>
                <a:gridCol w="1224136"/>
                <a:gridCol w="936104"/>
                <a:gridCol w="792088"/>
                <a:gridCol w="1152128"/>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r>
            </a:tbl>
          </a:graphicData>
        </a:graphic>
      </p:graphicFrame>
      <p:sp>
        <p:nvSpPr>
          <p:cNvPr id="27" name="テキスト ボックス 8"/>
          <p:cNvSpPr txBox="1">
            <a:spLocks noChangeArrowheads="1"/>
          </p:cNvSpPr>
          <p:nvPr/>
        </p:nvSpPr>
        <p:spPr bwMode="auto">
          <a:xfrm>
            <a:off x="154582" y="3399611"/>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■個人寄付総額の米英国際比較（２０１４年）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520339" y="4496420"/>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940510" y="6626041"/>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179512" y="5199116"/>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499992" y="5230302"/>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347864" y="5250105"/>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613113" y="5116542"/>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052496" y="5352891"/>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235186" y="5260558"/>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4455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a:t>
            </a:r>
            <a:r>
              <a:rPr lang="ja-JP" altLang="en-US" b="1" dirty="0" smtClean="0">
                <a:solidFill>
                  <a:prstClr val="black"/>
                </a:solidFill>
                <a:latin typeface="Meiryo UI" pitchFamily="50" charset="-128"/>
                <a:ea typeface="Meiryo UI" pitchFamily="50" charset="-128"/>
                <a:cs typeface="Meiryo UI" pitchFamily="50" charset="-128"/>
              </a:rPr>
              <a:t>の確立、発展に</a:t>
            </a:r>
            <a:r>
              <a:rPr lang="ja-JP" altLang="en-US" b="1" dirty="0">
                <a:solidFill>
                  <a:prstClr val="black"/>
                </a:solidFill>
                <a:latin typeface="Meiryo UI" pitchFamily="50" charset="-128"/>
                <a:ea typeface="Meiryo UI" pitchFamily="50" charset="-128"/>
                <a:cs typeface="Meiryo UI" pitchFamily="50" charset="-128"/>
              </a:rPr>
              <a:t>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216125" y="594480"/>
            <a:ext cx="20516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23"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12</a:t>
            </a:fld>
            <a:endParaRPr lang="ja-JP" altLang="en-US" sz="1200" dirty="0">
              <a:solidFill>
                <a:srgbClr val="898989"/>
              </a:solidFill>
            </a:endParaRPr>
          </a:p>
        </p:txBody>
      </p:sp>
      <p:sp>
        <p:nvSpPr>
          <p:cNvPr id="10" name="正方形/長方形 9"/>
          <p:cNvSpPr/>
          <p:nvPr/>
        </p:nvSpPr>
        <p:spPr>
          <a:xfrm>
            <a:off x="339269" y="1268760"/>
            <a:ext cx="8424936" cy="477118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一定のポテンシャル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を有しているが、大阪が、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と認められる存在となるため、下記のとおり、</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戦略的</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a:t>
            </a:r>
          </a:p>
          <a:p>
            <a:pPr marL="261938" indent="-261938">
              <a:lnSpc>
                <a:spcPts val="2200"/>
              </a:lnSpc>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ポテンシャルを踏まえ、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大阪自らが副首都に必要な「機能面」「制度面」での取組みを進める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目途に、副首都としての基盤を整える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。この自らの取組みを推進力として、副首都化の取組みを支援</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仕組み</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国に働きかけ、</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副首都の確立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261938" indent="-261938">
              <a:lnSpc>
                <a:spcPts val="22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並行して</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、世界で存在感を発揮する東西二極の一極、日本の未来を支え、けん引する成長エンジンとなる「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グローバルな競争力</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を向上させることが必要。そのため、副首都圏となる京阪神や関西全域までも視野に入れつつ、</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「経済成長面」での取組み</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946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右カーブ矢印 44"/>
          <p:cNvSpPr/>
          <p:nvPr/>
        </p:nvSpPr>
        <p:spPr>
          <a:xfrm rot="20594972">
            <a:off x="114375" y="4102074"/>
            <a:ext cx="502025" cy="127468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2" name="正方形/長方形 11"/>
          <p:cNvSpPr/>
          <p:nvPr/>
        </p:nvSpPr>
        <p:spPr>
          <a:xfrm>
            <a:off x="808315" y="332657"/>
            <a:ext cx="8036665" cy="6264695"/>
          </a:xfrm>
          <a:prstGeom prst="rect">
            <a:avLst/>
          </a:prstGeom>
          <a:solidFill>
            <a:schemeClr val="accent1">
              <a:lumMod val="60000"/>
              <a:lumOff val="40000"/>
            </a:schemeClr>
          </a:solidFill>
          <a:ln>
            <a:noFill/>
          </a:ln>
          <a:effectLst>
            <a:outerShdw blurRad="50800" dist="127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a:p>
            <a:pPr algn="ct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ct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23956" y="332657"/>
            <a:ext cx="7844960" cy="4032447"/>
          </a:xfrm>
          <a:prstGeom prst="rect">
            <a:avLst/>
          </a:prstGeom>
          <a:solidFill>
            <a:schemeClr val="accent1">
              <a:lumMod val="20000"/>
              <a:lumOff val="80000"/>
            </a:schemeClr>
          </a:solidFill>
          <a:ln>
            <a:noFill/>
          </a:ln>
          <a:effectLst>
            <a:outerShdw blurRad="50800" dist="38100" dir="2700000" sx="101000" sy="101000" algn="tl"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algn="ctr"/>
            <a:endParaRPr lang="en-US" altLang="ja-JP" sz="1600" b="1" dirty="0" smtClean="0">
              <a:solidFill>
                <a:schemeClr val="tx1"/>
              </a:solidFill>
              <a:latin typeface="Meiryo UI" panose="020B0604030504040204" pitchFamily="50" charset="-128"/>
              <a:ea typeface="Meiryo UI" panose="020B0604030504040204" pitchFamily="50" charset="-128"/>
            </a:endParaRPr>
          </a:p>
          <a:p>
            <a:pPr algn="ctr"/>
            <a:endParaRPr lang="en-US" altLang="ja-JP" sz="1600" b="1" dirty="0">
              <a:solidFill>
                <a:schemeClr val="tx1"/>
              </a:solidFill>
              <a:latin typeface="Meiryo UI" panose="020B0604030504040204" pitchFamily="50" charset="-128"/>
              <a:ea typeface="Meiryo UI" panose="020B0604030504040204" pitchFamily="50" charset="-128"/>
            </a:endParaRPr>
          </a:p>
          <a:p>
            <a:pPr algn="ctr"/>
            <a:endParaRPr lang="en-US" altLang="ja-JP" sz="1600" b="1" dirty="0" smtClean="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649479" y="1146677"/>
            <a:ext cx="6686322" cy="1246495"/>
          </a:xfrm>
          <a:prstGeom prst="rect">
            <a:avLst/>
          </a:prstGeom>
        </p:spPr>
        <p:style>
          <a:lnRef idx="2">
            <a:schemeClr val="accent4"/>
          </a:lnRef>
          <a:fillRef idx="1">
            <a:schemeClr val="lt1"/>
          </a:fillRef>
          <a:effectRef idx="0">
            <a:schemeClr val="accent4"/>
          </a:effectRef>
          <a:fontRef idx="minor">
            <a:schemeClr val="dk1"/>
          </a:fontRef>
        </p:style>
        <p:txBody>
          <a:bodyPr wrap="square" lIns="108000" rtlCol="0" anchor="ctr"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副首都として必要な機能を整える（機能面）</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国際競争力や国土強靭化の面で、既に一定のポテンシャルを有しているが、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年頃を目途に、ハード（空港・港湾・交通など）・ソフト（特区など）の両面において機能の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に向けた取組みを進め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国内の他の大都市よりも副首都に必要な機能が充実していること、非常時には首都の機能を担う能力もあることを明らかにする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646490" y="2876297"/>
            <a:ext cx="6686322" cy="1031051"/>
          </a:xfrm>
          <a:prstGeom prst="rect">
            <a:avLst/>
          </a:prstGeom>
        </p:spPr>
        <p:style>
          <a:lnRef idx="2">
            <a:schemeClr val="accent4"/>
          </a:lnRef>
          <a:fillRef idx="1">
            <a:schemeClr val="lt1"/>
          </a:fillRef>
          <a:effectRef idx="0">
            <a:schemeClr val="accent4"/>
          </a:effectRef>
          <a:fontRef idx="minor">
            <a:schemeClr val="dk1"/>
          </a:fontRef>
        </p:style>
        <p:txBody>
          <a:bodyPr wrap="square" lIns="108000" rtlCol="0" anchor="ctr"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副首都として必要な制度を整える（制度面）</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年頃を目途に、副首都にふさわしい新たな大都市制度への改革などを行うとともに、できるだけ早期に、国が副首都の必要性を認識し、その取組みを支援する仕組みが実現されるよう働きかけを行う。　　</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985454" y="4792695"/>
            <a:ext cx="7763010" cy="1031051"/>
          </a:xfrm>
          <a:prstGeom prst="rect">
            <a:avLst/>
          </a:prstGeom>
        </p:spPr>
        <p:style>
          <a:lnRef idx="2">
            <a:schemeClr val="accent4"/>
          </a:lnRef>
          <a:fillRef idx="1">
            <a:schemeClr val="lt1"/>
          </a:fillRef>
          <a:effectRef idx="0">
            <a:schemeClr val="accent4"/>
          </a:effectRef>
          <a:fontRef idx="minor">
            <a:schemeClr val="dk1"/>
          </a:fontRef>
        </p:style>
        <p:txBody>
          <a:bodyPr wrap="square" lIns="108000" rtlCol="0" anchor="ctr" anchorCtr="0">
            <a:spAutoFit/>
          </a:bodyP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持続的な経済成長を実現（経済面）</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spcBef>
                <a:spcPts val="600"/>
              </a:spcBef>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・制度面の基盤整備と並行して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経済成長面」での取組みを進め、イノベーションの創出や都市ブランドの確立を通じてグローバルな競争力を向上させることにより、「副首都」として発展を遂げ、世界で存在感を発揮す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5436096" y="6175673"/>
            <a:ext cx="3456384" cy="400110"/>
          </a:xfrm>
          <a:prstGeom prst="rect">
            <a:avLst/>
          </a:prstGeom>
          <a:noFill/>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副首都・大阪と</a:t>
            </a:r>
            <a:r>
              <a:rPr lang="ja-JP" altLang="en-US" sz="20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して</a:t>
            </a:r>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の発展</a:t>
            </a:r>
            <a:endParaRPr lang="ja-JP" altLang="en-US" sz="20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20" name="テキスト ボックス 19"/>
          <p:cNvSpPr txBox="1"/>
          <p:nvPr/>
        </p:nvSpPr>
        <p:spPr>
          <a:xfrm>
            <a:off x="624694" y="441047"/>
            <a:ext cx="2470137" cy="400110"/>
          </a:xfrm>
          <a:prstGeom prst="rect">
            <a:avLst/>
          </a:prstGeom>
          <a:noFill/>
        </p:spPr>
        <p:txBody>
          <a:bodyPr wrap="square" rtlCol="0">
            <a:spAutoFit/>
          </a:bodyPr>
          <a:lstStyle/>
          <a:p>
            <a:r>
              <a:rPr lang="ja-JP" altLang="en-US" sz="2000" dirty="0" smtClean="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rPr>
              <a:t>副首都・大阪の確立</a:t>
            </a:r>
            <a:endParaRPr lang="ja-JP" altLang="en-US" sz="2000" dirty="0">
              <a:solidFill>
                <a:prstClr val="black"/>
              </a:solidFill>
              <a:latin typeface="HGS創英角ｺﾞｼｯｸUB" panose="020B0900000000000000" pitchFamily="50" charset="-128"/>
              <a:ea typeface="HGS創英角ｺﾞｼｯｸUB" panose="020B0900000000000000" pitchFamily="50" charset="-128"/>
              <a:cs typeface="Meiryo UI" panose="020B0604030504040204" pitchFamily="50" charset="-128"/>
            </a:endParaRPr>
          </a:p>
        </p:txBody>
      </p:sp>
      <p:sp>
        <p:nvSpPr>
          <p:cNvPr id="11" name="スライド番号プレースホルダー 1"/>
          <p:cNvSpPr txBox="1">
            <a:spLocks/>
          </p:cNvSpPr>
          <p:nvPr/>
        </p:nvSpPr>
        <p:spPr bwMode="auto">
          <a:xfrm>
            <a:off x="8271321" y="65625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13</a:t>
            </a:fld>
            <a:endParaRPr lang="ja-JP" altLang="en-US" sz="1200" dirty="0">
              <a:solidFill>
                <a:srgbClr val="898989"/>
              </a:solidFill>
            </a:endParaRPr>
          </a:p>
        </p:txBody>
      </p:sp>
    </p:spTree>
    <p:extLst>
      <p:ext uri="{BB962C8B-B14F-4D97-AF65-F5344CB8AC3E}">
        <p14:creationId xmlns:p14="http://schemas.microsoft.com/office/powerpoint/2010/main" val="13640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683568" y="2636912"/>
            <a:ext cx="7344816" cy="10801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schemeClr val="tx1"/>
              </a:solidFill>
            </a:endParaRPr>
          </a:p>
        </p:txBody>
      </p:sp>
      <p:sp>
        <p:nvSpPr>
          <p:cNvPr id="23" name="正方形/長方形 22"/>
          <p:cNvSpPr/>
          <p:nvPr/>
        </p:nvSpPr>
        <p:spPr>
          <a:xfrm>
            <a:off x="683569" y="2420888"/>
            <a:ext cx="1391537" cy="39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ハード面</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1691680" y="3016467"/>
            <a:ext cx="7683646" cy="700565"/>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　都市インフラの充実</a:t>
            </a:r>
            <a:r>
              <a:rPr lang="ja-JP" altLang="en-US" sz="1600" b="1" dirty="0">
                <a:solidFill>
                  <a:schemeClr val="tx1"/>
                </a:solidFill>
                <a:latin typeface="Meiryo UI" panose="020B0604030504040204" pitchFamily="50" charset="-128"/>
                <a:ea typeface="Meiryo UI" panose="020B0604030504040204" pitchFamily="50" charset="-128"/>
              </a:rPr>
              <a:t>　</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　基盤的な公共</a:t>
            </a:r>
            <a:r>
              <a:rPr lang="ja-JP" altLang="en-US" sz="1600" b="1" dirty="0">
                <a:solidFill>
                  <a:schemeClr val="tx1"/>
                </a:solidFill>
                <a:latin typeface="Meiryo UI" panose="020B0604030504040204" pitchFamily="50" charset="-128"/>
                <a:ea typeface="Meiryo UI" panose="020B0604030504040204" pitchFamily="50" charset="-128"/>
              </a:rPr>
              <a:t>機能の高度化</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ts val="22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35496" y="19020"/>
            <a:ext cx="6120680"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－１．機能面　～副首都に必要な機能面での取組み～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683569" y="4187822"/>
            <a:ext cx="7344815" cy="1977482"/>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3" name="角丸四角形 32"/>
          <p:cNvSpPr/>
          <p:nvPr/>
        </p:nvSpPr>
        <p:spPr>
          <a:xfrm>
            <a:off x="1896378" y="4381401"/>
            <a:ext cx="5699958"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規制</a:t>
            </a:r>
            <a:r>
              <a:rPr lang="ja-JP" altLang="en-US" sz="1600" b="1" dirty="0">
                <a:solidFill>
                  <a:schemeClr val="tx1"/>
                </a:solidFill>
                <a:latin typeface="Meiryo UI" panose="020B0604030504040204" pitchFamily="50" charset="-128"/>
                <a:ea typeface="Meiryo UI" panose="020B0604030504040204" pitchFamily="50" charset="-128"/>
              </a:rPr>
              <a:t>改革や特区による環境整備</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産業</a:t>
            </a:r>
            <a:r>
              <a:rPr lang="ja-JP" altLang="en-US" sz="1600" b="1" dirty="0">
                <a:solidFill>
                  <a:schemeClr val="tx1"/>
                </a:solidFill>
                <a:latin typeface="Meiryo UI" panose="020B0604030504040204" pitchFamily="50" charset="-128"/>
                <a:ea typeface="Meiryo UI" panose="020B0604030504040204" pitchFamily="50" charset="-128"/>
              </a:rPr>
              <a:t>支援・研究開発体制の充実　</a:t>
            </a:r>
            <a:endParaRPr lang="en-US" altLang="ja-JP" sz="1600" dirty="0">
              <a:solidFill>
                <a:schemeClr val="tx1"/>
              </a:solidFill>
              <a:latin typeface="HGP創英角ﾎﾟｯﾌﾟ体" panose="040B0A00000000000000" pitchFamily="50" charset="-128"/>
              <a:ea typeface="HGP創英角ﾎﾟｯﾌﾟ体" panose="040B0A00000000000000"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人材</a:t>
            </a:r>
            <a:r>
              <a:rPr lang="ja-JP" altLang="en-US" sz="1600" b="1" dirty="0">
                <a:solidFill>
                  <a:schemeClr val="tx1"/>
                </a:solidFill>
                <a:latin typeface="Meiryo UI" panose="020B0604030504040204" pitchFamily="50" charset="-128"/>
                <a:ea typeface="Meiryo UI" panose="020B0604030504040204" pitchFamily="50" charset="-128"/>
              </a:rPr>
              <a:t>育成環境の充実</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600" b="1" dirty="0" smtClean="0">
                <a:solidFill>
                  <a:schemeClr val="tx1"/>
                </a:solidFill>
                <a:latin typeface="Meiryo UI" panose="020B0604030504040204" pitchFamily="50" charset="-128"/>
                <a:ea typeface="Meiryo UI" panose="020B0604030504040204" pitchFamily="50" charset="-128"/>
              </a:rPr>
              <a:t>○　文化</a:t>
            </a:r>
            <a:r>
              <a:rPr lang="ja-JP" altLang="en-US" sz="1600" b="1" dirty="0">
                <a:solidFill>
                  <a:schemeClr val="tx1"/>
                </a:solidFill>
                <a:latin typeface="Meiryo UI" panose="020B0604030504040204" pitchFamily="50" charset="-128"/>
                <a:ea typeface="Meiryo UI" panose="020B0604030504040204" pitchFamily="50" charset="-128"/>
              </a:rPr>
              <a:t>創造・情報発信の基盤</a:t>
            </a:r>
            <a:r>
              <a:rPr lang="ja-JP" altLang="en-US" sz="1600" b="1" dirty="0" smtClean="0">
                <a:solidFill>
                  <a:schemeClr val="tx1"/>
                </a:solidFill>
                <a:latin typeface="Meiryo UI" panose="020B0604030504040204" pitchFamily="50" charset="-128"/>
                <a:ea typeface="Meiryo UI" panose="020B0604030504040204" pitchFamily="50" charset="-128"/>
              </a:rPr>
              <a:t>形成</a:t>
            </a:r>
            <a:r>
              <a:rPr lang="ja-JP" altLang="en-US" sz="1600" dirty="0">
                <a:solidFill>
                  <a:schemeClr val="tx1"/>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14</a:t>
            </a:fld>
            <a:endParaRPr lang="ja-JP" altLang="en-US" sz="1200" dirty="0">
              <a:solidFill>
                <a:srgbClr val="898989"/>
              </a:solidFill>
            </a:endParaRPr>
          </a:p>
        </p:txBody>
      </p:sp>
      <p:sp>
        <p:nvSpPr>
          <p:cNvPr id="3" name="テキスト ボックス 2"/>
          <p:cNvSpPr txBox="1"/>
          <p:nvPr/>
        </p:nvSpPr>
        <p:spPr>
          <a:xfrm>
            <a:off x="208545" y="476672"/>
            <a:ext cx="8562466" cy="1695336"/>
          </a:xfrm>
          <a:prstGeom prst="rect">
            <a:avLst/>
          </a:prstGeom>
          <a:noFill/>
        </p:spPr>
        <p:txBody>
          <a:bodyPr wrap="square" rtlCol="0">
            <a:spAutoFit/>
          </a:bodyPr>
          <a:lstStyle/>
          <a:p>
            <a:pPr>
              <a:lnSpc>
                <a:spcPts val="2500"/>
              </a:lnSpc>
              <a:spcBef>
                <a:spcPts val="600"/>
              </a:spcBef>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大阪は、東京と異なる個性を発揮する「東西二極の一極」をめざし、これまでも自らの改革の取組みにより、ハード・ソフト両面において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大都市としての機能を向上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させてきた。今後さらに、</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b="1" dirty="0">
                <a:latin typeface="Meiryo UI" panose="020B0604030504040204" pitchFamily="50" charset="-128"/>
                <a:ea typeface="Meiryo UI" panose="020B0604030504040204" pitchFamily="50" charset="-128"/>
                <a:cs typeface="Meiryo UI" panose="020B0604030504040204" pitchFamily="50" charset="-128"/>
              </a:rPr>
              <a:t>機能のバックアップを担う能力</a:t>
            </a:r>
            <a:r>
              <a:rPr lang="ja-JP" altLang="en-US" dirty="0">
                <a:latin typeface="Meiryo UI" panose="020B0604030504040204" pitchFamily="50" charset="-128"/>
                <a:ea typeface="Meiryo UI" panose="020B0604030504040204" pitchFamily="50" charset="-128"/>
                <a:cs typeface="Meiryo UI" panose="020B0604030504040204" pitchFamily="50" charset="-128"/>
              </a:rPr>
              <a:t>を備えるとともに、</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副首都としてふさわしい都市機能の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を図るため、必要な機能について首都</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東京も</a:t>
            </a:r>
            <a:r>
              <a:rPr lang="ja-JP" altLang="en-US" dirty="0">
                <a:latin typeface="Meiryo UI" panose="020B0604030504040204" pitchFamily="50" charset="-128"/>
                <a:ea typeface="Meiryo UI" panose="020B0604030504040204" pitchFamily="50" charset="-128"/>
                <a:cs typeface="Meiryo UI" panose="020B0604030504040204" pitchFamily="50" charset="-128"/>
              </a:rPr>
              <a:t>参考</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にしつつ、</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大都市としてのポテンシャルにさらに磨きをかける取組みを進める。</a:t>
            </a:r>
            <a:endParaRPr kumimoji="1" lang="ja-JP" altLang="en-US" b="1" dirty="0"/>
          </a:p>
        </p:txBody>
      </p:sp>
      <p:sp>
        <p:nvSpPr>
          <p:cNvPr id="11" name="正方形/長方形 10"/>
          <p:cNvSpPr/>
          <p:nvPr/>
        </p:nvSpPr>
        <p:spPr>
          <a:xfrm>
            <a:off x="683569" y="3987858"/>
            <a:ext cx="1391537" cy="399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ソフト</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面</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605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23528" y="188640"/>
            <a:ext cx="1220206" cy="369332"/>
          </a:xfrm>
          <a:prstGeom prst="rect">
            <a:avLst/>
          </a:prstGeom>
        </p:spPr>
        <p:txBody>
          <a:bodyPr wrap="none">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ハード面</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67544" y="1093075"/>
            <a:ext cx="8186364" cy="2196000"/>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正方形/長方形 5"/>
          <p:cNvSpPr/>
          <p:nvPr/>
        </p:nvSpPr>
        <p:spPr>
          <a:xfrm>
            <a:off x="597921" y="1417549"/>
            <a:ext cx="7528754" cy="1731243"/>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府市が保有する資産の有効活用（ストックの組み換え）などにより、交通ネットワークを始めとする都市インフラの充実・強化に取り組む。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高速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道路ネットワーク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の充実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（ミッシングリンクの解消や料金体系の見直し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公共交通戦略の推進</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（北大阪急行や大阪モノレールの延伸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国際空港機能の強化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（コンセッションを通じた機能向上やアクセスの向上　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港湾の国際競争力強化と防災機能の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（大阪府市の港湾管理の一元化　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467544" y="3918828"/>
            <a:ext cx="8212620" cy="2390492"/>
          </a:xfrm>
          <a:prstGeom prst="roundRect">
            <a:avLst>
              <a:gd name="adj" fmla="val 11093"/>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9" name="正方形/長方形 8"/>
          <p:cNvSpPr/>
          <p:nvPr/>
        </p:nvSpPr>
        <p:spPr>
          <a:xfrm>
            <a:off x="615074" y="4364323"/>
            <a:ext cx="7913266" cy="1508105"/>
          </a:xfrm>
          <a:prstGeom prst="rect">
            <a:avLst/>
          </a:prstGeom>
        </p:spPr>
        <p:txBody>
          <a:bodyPr wrap="square">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都市の基盤となる公共</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機能について、首都・東京の事例も参考としながら高度化を図り、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住民の安心・安全を充実させるとともに、暮らしやすい大都市を確立する。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消防や防災対策など、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安全・危機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管理機能の強化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水道や下水道、ごみ処理など、生活インフラの最適化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地方衛生研究所など、公衆衛生環境の充実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81305" y="908720"/>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492394" y="3688295"/>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基盤的な公共機能の高度化</a:t>
            </a:r>
          </a:p>
        </p:txBody>
      </p:sp>
      <p:sp>
        <p:nvSpPr>
          <p:cNvPr id="16"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15</a:t>
            </a:fld>
            <a:endParaRPr lang="ja-JP" altLang="en-US" sz="1200" dirty="0">
              <a:solidFill>
                <a:srgbClr val="898989"/>
              </a:solidFill>
            </a:endParaRPr>
          </a:p>
        </p:txBody>
      </p:sp>
    </p:spTree>
    <p:extLst>
      <p:ext uri="{BB962C8B-B14F-4D97-AF65-F5344CB8AC3E}">
        <p14:creationId xmlns:p14="http://schemas.microsoft.com/office/powerpoint/2010/main" val="125613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40650" y="3933056"/>
            <a:ext cx="8230436" cy="2700000"/>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 name="正方形/長方形 2"/>
          <p:cNvSpPr/>
          <p:nvPr/>
        </p:nvSpPr>
        <p:spPr>
          <a:xfrm>
            <a:off x="323528" y="188640"/>
            <a:ext cx="1159292" cy="369332"/>
          </a:xfrm>
          <a:prstGeom prst="rect">
            <a:avLst/>
          </a:prstGeom>
        </p:spPr>
        <p:txBody>
          <a:bodyPr wrap="none">
            <a:spAutoFit/>
          </a:bodyPr>
          <a:lstStyle/>
          <a:p>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ソフト面</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440650" y="962526"/>
            <a:ext cx="8230436" cy="2529791"/>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3" name="正方形/長方形 12"/>
          <p:cNvSpPr/>
          <p:nvPr/>
        </p:nvSpPr>
        <p:spPr>
          <a:xfrm>
            <a:off x="462478" y="3727923"/>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p>
        </p:txBody>
      </p:sp>
      <p:sp>
        <p:nvSpPr>
          <p:cNvPr id="14" name="正方形/長方形 13"/>
          <p:cNvSpPr/>
          <p:nvPr/>
        </p:nvSpPr>
        <p:spPr>
          <a:xfrm>
            <a:off x="462478" y="744694"/>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規制改革や特区による環境整備</a:t>
            </a:r>
          </a:p>
        </p:txBody>
      </p:sp>
      <p:sp>
        <p:nvSpPr>
          <p:cNvPr id="15"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16</a:t>
            </a:fld>
            <a:endParaRPr lang="ja-JP" altLang="en-US" sz="1200" dirty="0">
              <a:solidFill>
                <a:srgbClr val="898989"/>
              </a:solidFill>
            </a:endParaRPr>
          </a:p>
        </p:txBody>
      </p:sp>
      <p:sp>
        <p:nvSpPr>
          <p:cNvPr id="18" name="正方形/長方形 17"/>
          <p:cNvSpPr/>
          <p:nvPr/>
        </p:nvSpPr>
        <p:spPr>
          <a:xfrm>
            <a:off x="566446" y="4330605"/>
            <a:ext cx="7893986" cy="2262158"/>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大阪産業の国際競争力強化を図るための基盤となる、研究支援体制の充実や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企業支援体制の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大阪産業</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技術研究所</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（仮称）の創設／スーパー公設試</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府産業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技術総合研究所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と市工業研究所の統合により、研究開発から製造、事業化支援までを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一気通貫で提供できる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スーパー公設試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企業支援体制強化に向けた検討</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府商工労働部や市経済戦略局、大阪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産業振興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機構や大阪市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都市型産業振興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センターなど、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市の企業支援関係機関が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66446" y="1291716"/>
            <a:ext cx="7533946" cy="1184940"/>
          </a:xfrm>
          <a:prstGeom prst="rect">
            <a:avLst/>
          </a:prstGeom>
        </p:spPr>
        <p:txBody>
          <a:bodyPr wrap="square">
            <a:spAutoFit/>
          </a:bodyPr>
          <a:lstStyle/>
          <a:p>
            <a:pPr marL="285750" indent="-285750" fontAlgn="auto">
              <a:spcBef>
                <a:spcPts val="0"/>
              </a:spcBef>
              <a:spcAft>
                <a:spcPts val="0"/>
              </a:spcAft>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国の特区制度等の更なる活用や、大阪独自の規制改革、税制措置等により、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環境を、ソフト面から充実させる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関西圏</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国家戦略特</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区の活用</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関西イノベーション国際戦略総合特区の活用</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55576" y="2590711"/>
            <a:ext cx="5472608" cy="646331"/>
          </a:xfrm>
          <a:prstGeom prst="rect">
            <a:avLst/>
          </a:prstGeom>
          <a:noFill/>
          <a:ln>
            <a:solidFill>
              <a:srgbClr val="4F81BD"/>
            </a:solidFill>
            <a:prstDash val="sys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これまでの取組</a:t>
            </a:r>
            <a:r>
              <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・国家特区：保険外併用療養の特例の活用、家事支援外国人受入事業など</a:t>
            </a:r>
            <a:endParaRPr kumimoji="0" lang="en-US" altLang="ja-JP"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・総合特区：ＰＭＤＡ関西支部の設置、バッテリー戦略研究センターの設置など</a:t>
            </a:r>
          </a:p>
        </p:txBody>
      </p:sp>
    </p:spTree>
    <p:extLst>
      <p:ext uri="{BB962C8B-B14F-4D97-AF65-F5344CB8AC3E}">
        <p14:creationId xmlns:p14="http://schemas.microsoft.com/office/powerpoint/2010/main" val="297240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440650" y="3494072"/>
            <a:ext cx="8065012" cy="3319303"/>
          </a:xfrm>
          <a:prstGeom prst="roundRect">
            <a:avLst>
              <a:gd name="adj" fmla="val 11015"/>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 name="角丸四角形 4"/>
          <p:cNvSpPr/>
          <p:nvPr/>
        </p:nvSpPr>
        <p:spPr>
          <a:xfrm>
            <a:off x="440649" y="495489"/>
            <a:ext cx="8065013" cy="2628000"/>
          </a:xfrm>
          <a:prstGeom prst="roundRect">
            <a:avLst>
              <a:gd name="adj" fmla="val 13816"/>
            </a:avLst>
          </a:prstGeom>
          <a:solidFill>
            <a:schemeClr val="accent5">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 name="正方形/長方形 5"/>
          <p:cNvSpPr/>
          <p:nvPr/>
        </p:nvSpPr>
        <p:spPr>
          <a:xfrm>
            <a:off x="566446" y="3746049"/>
            <a:ext cx="7829212" cy="1954381"/>
          </a:xfrm>
          <a:prstGeom prst="rect">
            <a:avLst/>
          </a:prstGeom>
        </p:spPr>
        <p:txBody>
          <a:bodyPr wrap="square">
            <a:spAutoFit/>
          </a:bodyPr>
          <a:lstStyle/>
          <a:p>
            <a:pPr marL="285750" indent="-285750">
              <a:buFont typeface="Wingdings" panose="05000000000000000000" pitchFamily="2" charset="2"/>
              <a:buChar char="n"/>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情報発信や観光プロモーションなどの基盤を担う推進組織の設置・活用や、府市連携による都市魅力創造・イベントの開催などにより、大阪のブランド化と発信の強化を図る。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n"/>
            </a:pP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大阪観光局等の充実・強化</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都市魅力創造</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戦略に基づき、府と市、経済界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、大阪観光局を設置。日本版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DMO</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推進等により充実・強化を図る。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併せて、大阪アーツカウンシルや水都推進など、官民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連携により取組みを進めて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府市連携によるイベントの推進</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55633" y="836795"/>
            <a:ext cx="7829212" cy="2246769"/>
          </a:xfrm>
          <a:prstGeom prst="rect">
            <a:avLst/>
          </a:prstGeom>
        </p:spPr>
        <p:txBody>
          <a:bodyPr wrap="square">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大阪の成長を牽引する高度人材の育成や、グローバル人材の確保を図るため、府市の大学統合（新大学の設立）や、公設民営学校（国際バカロレア等）の設置に取り組む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府立大学と市立大学の統合</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学生数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16000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人規模（神戸大に匹敵）で、理工系、保健医療系、人文・社会科学系など、</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ほとんどの教育分野を網羅する総合大学が誕生。両大学の強みを活かし、高度人材の育成を強化</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lvl="0" fontAlgn="auto">
              <a:spcBef>
                <a:spcPts val="0"/>
              </a:spcBef>
              <a:spcAft>
                <a:spcPts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民営学校（国際バカロレア等</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国家戦略特区を活用した公設民営の手法により、「国際バカロレア」認定コースと特色ある学科</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を併せ持つ中高一貫教育校の設置をめざす。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62478" y="3284984"/>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文化創造・情報発信の基盤形成</a:t>
            </a:r>
          </a:p>
        </p:txBody>
      </p:sp>
      <p:sp>
        <p:nvSpPr>
          <p:cNvPr id="14" name="正方形/長方形 13"/>
          <p:cNvSpPr/>
          <p:nvPr/>
        </p:nvSpPr>
        <p:spPr>
          <a:xfrm>
            <a:off x="440649" y="332656"/>
            <a:ext cx="3501697" cy="461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人材育成環境の充実</a:t>
            </a:r>
          </a:p>
        </p:txBody>
      </p:sp>
      <p:sp>
        <p:nvSpPr>
          <p:cNvPr id="15"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17</a:t>
            </a:fld>
            <a:endParaRPr lang="ja-JP" altLang="en-US" sz="1200" dirty="0">
              <a:solidFill>
                <a:srgbClr val="898989"/>
              </a:solidFill>
            </a:endParaRPr>
          </a:p>
        </p:txBody>
      </p:sp>
      <p:sp>
        <p:nvSpPr>
          <p:cNvPr id="17" name="テキスト ボックス 16"/>
          <p:cNvSpPr txBox="1"/>
          <p:nvPr/>
        </p:nvSpPr>
        <p:spPr>
          <a:xfrm>
            <a:off x="1011941" y="5694347"/>
            <a:ext cx="6944435" cy="830997"/>
          </a:xfrm>
          <a:prstGeom prst="rect">
            <a:avLst/>
          </a:prstGeom>
          <a:noFill/>
          <a:ln>
            <a:solidFill>
              <a:srgbClr val="4F81BD"/>
            </a:solidFill>
            <a:prstDash val="sys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これまでの取組</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・水都大阪：「水の回廊」を中心としてシンボルとなる空間づくりや、護岸や橋梁などのライトアップを実施</a:t>
            </a:r>
            <a:endPar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・大阪・光の饗宴</a:t>
            </a:r>
            <a:r>
              <a:rPr kumimoji="0" lang="ja-JP" altLang="en-US" sz="1200" kern="0" dirty="0">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kumimoji="0" lang="ja-JP" altLang="en-US" sz="1200" kern="0" dirty="0" smtClean="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200" kern="0" dirty="0" smtClean="0">
                <a:latin typeface="Meiryo UI" panose="020B0604030504040204" pitchFamily="50" charset="-128"/>
                <a:ea typeface="Meiryo UI" panose="020B0604030504040204" pitchFamily="50" charset="-128"/>
                <a:cs typeface="Meiryo UI" panose="020B0604030504040204" pitchFamily="50" charset="-128"/>
              </a:rPr>
              <a:t>OSAKA</a:t>
            </a:r>
            <a:r>
              <a:rPr kumimoji="0" lang="ja-JP" altLang="en-US" sz="1200" kern="0" dirty="0" smtClean="0">
                <a:latin typeface="Meiryo UI" panose="020B0604030504040204" pitchFamily="50" charset="-128"/>
                <a:ea typeface="Meiryo UI" panose="020B0604030504040204" pitchFamily="50" charset="-128"/>
                <a:cs typeface="Meiryo UI" panose="020B0604030504040204" pitchFamily="50" charset="-128"/>
              </a:rPr>
              <a:t>光のルネサンス」</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を中心に、来場者</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万人超を誇る</a:t>
            </a:r>
            <a:endPar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・大阪マラソン：</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2016</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年で</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回目を迎える東京マラソンに次ぐ国内最大規模（</a:t>
            </a:r>
            <a:r>
              <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0" lang="ja-JP" altLang="en-US"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万人）の市民マラソン</a:t>
            </a:r>
            <a:endParaRPr kumimoji="0" lang="en-US" altLang="ja-JP" sz="1200" b="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503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88453" y="1411206"/>
            <a:ext cx="8954690" cy="3241929"/>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23" name="正方形/長方形 22"/>
          <p:cNvSpPr/>
          <p:nvPr/>
        </p:nvSpPr>
        <p:spPr>
          <a:xfrm>
            <a:off x="166972" y="1117486"/>
            <a:ext cx="4028569"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（１）大都市制度の改革</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223083" y="1742716"/>
            <a:ext cx="8687608" cy="649059"/>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成長をけん引する東西二極の一極を担うとともに、人口減少・超高齢社会のもと、誰もが安心して暮らせる大阪の実現に向けて、基礎自治機能、広域機能の両面から副首都にふさわしい大都市制度の検討を進めていく</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制度として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近年新たに特別区設置法による特別区制度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や、地方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自治法改正に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よる政令指定都市における総合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区制度が設けられている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endParaRPr>
          </a:p>
        </p:txBody>
      </p:sp>
      <p:sp>
        <p:nvSpPr>
          <p:cNvPr id="30" name="正方形/長方形 29"/>
          <p:cNvSpPr/>
          <p:nvPr/>
        </p:nvSpPr>
        <p:spPr>
          <a:xfrm>
            <a:off x="35496" y="19020"/>
            <a:ext cx="6120680"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スライド番号プレースホルダー 1"/>
          <p:cNvSpPr txBox="1">
            <a:spLocks/>
          </p:cNvSpPr>
          <p:nvPr/>
        </p:nvSpPr>
        <p:spPr bwMode="auto">
          <a:xfrm>
            <a:off x="8378825" y="6435050"/>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18</a:t>
            </a:fld>
            <a:endParaRPr lang="ja-JP" altLang="en-US" sz="1200" dirty="0">
              <a:solidFill>
                <a:srgbClr val="898989"/>
              </a:solidFill>
            </a:endParaRPr>
          </a:p>
        </p:txBody>
      </p:sp>
      <p:sp>
        <p:nvSpPr>
          <p:cNvPr id="34" name="正方形/長方形 33"/>
          <p:cNvSpPr/>
          <p:nvPr/>
        </p:nvSpPr>
        <p:spPr>
          <a:xfrm>
            <a:off x="86277" y="5048221"/>
            <a:ext cx="8956866" cy="169200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5" name="正方形/長方形 34"/>
          <p:cNvSpPr/>
          <p:nvPr/>
        </p:nvSpPr>
        <p:spPr>
          <a:xfrm>
            <a:off x="166972" y="4808141"/>
            <a:ext cx="4028569"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（２）基礎自治機能の充実、広域機能の充実</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99520" y="5208621"/>
            <a:ext cx="8734734" cy="504056"/>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府内市町村の基礎自治機能の充実や、国からの事務・権限移譲などによる広域機能の充実が必要であり、そのための</a:t>
            </a:r>
            <a:r>
              <a:rPr lang="en-US" altLang="ja-JP"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検討を進めていく。</a:t>
            </a:r>
            <a:endParaRPr lang="ja-JP" altLang="en-US" sz="1050" dirty="0">
              <a:solidFill>
                <a:prstClr val="black">
                  <a:lumMod val="95000"/>
                  <a:lumOff val="5000"/>
                </a:prstClr>
              </a:solidFill>
            </a:endParaRPr>
          </a:p>
        </p:txBody>
      </p:sp>
      <p:sp>
        <p:nvSpPr>
          <p:cNvPr id="42" name="正方形/長方形 41"/>
          <p:cNvSpPr/>
          <p:nvPr/>
        </p:nvSpPr>
        <p:spPr>
          <a:xfrm>
            <a:off x="2277926" y="6242622"/>
            <a:ext cx="6523155" cy="205629"/>
          </a:xfrm>
          <a:prstGeom prst="rect">
            <a:avLst/>
          </a:prstGeom>
          <a:ln w="3175">
            <a:noFill/>
            <a:prstDash val="sysDot"/>
          </a:ln>
        </p:spPr>
        <p:txBody>
          <a:bodyPr wrap="square" lIns="72000" tIns="18000" rIns="36000" bIns="18000" anchor="t" anchorCtr="0">
            <a:spAutoFit/>
          </a:bodyPr>
          <a:lstStyle/>
          <a:p>
            <a:pPr>
              <a:defRPr/>
            </a:pP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国からの事務・権限移譲や国出先機関の移管、関西広域連合との連携による府域を超えた広域機能の充実　など</a:t>
            </a:r>
            <a:endParaRPr lang="en-US" altLang="ja-JP"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469609" y="6215582"/>
            <a:ext cx="1874968"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広 域 機 能 の 充 実：</a:t>
            </a:r>
            <a:endParaRPr lang="en-US" altLang="ja-JP"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361500" y="5805557"/>
            <a:ext cx="2003960"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基礎自治機能の充実：</a:t>
            </a:r>
            <a:endParaRPr lang="en-US" altLang="ja-JP"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294447" y="5829924"/>
            <a:ext cx="6537209" cy="205629"/>
          </a:xfrm>
          <a:prstGeom prst="rect">
            <a:avLst/>
          </a:prstGeom>
          <a:ln w="3175">
            <a:noFill/>
            <a:prstDash val="sysDot"/>
          </a:ln>
        </p:spPr>
        <p:txBody>
          <a:bodyPr wrap="square" lIns="72000" tIns="18000" rIns="36000" bIns="18000" anchor="t" anchorCtr="0">
            <a:spAutoFit/>
          </a:bodyPr>
          <a:lstStyle/>
          <a:p>
            <a:pPr>
              <a:defRPr/>
            </a:pP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自主的な市町村合併や市町村間</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広域連携による体制強化への支援、</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市町村への</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事務・権限移譲の推進　など</a:t>
            </a:r>
            <a:endPar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657911" y="2631277"/>
            <a:ext cx="4173745" cy="1913702"/>
          </a:xfrm>
          <a:prstGeom prst="rect">
            <a:avLst/>
          </a:prstGeom>
          <a:solidFill>
            <a:schemeClr val="accent5">
              <a:lumMod val="60000"/>
              <a:lumOff val="40000"/>
            </a:schemeClr>
          </a:solidFill>
          <a:ln w="12700">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52" name="正方形/長方形 51"/>
          <p:cNvSpPr/>
          <p:nvPr/>
        </p:nvSpPr>
        <p:spPr>
          <a:xfrm>
            <a:off x="4835836" y="2970516"/>
            <a:ext cx="3744416" cy="374906"/>
          </a:xfrm>
          <a:prstGeom prst="rect">
            <a:avLst/>
          </a:prstGeom>
          <a:ln w="3175">
            <a:noFill/>
            <a:prstDash val="sysDot"/>
          </a:ln>
        </p:spPr>
        <p:txBody>
          <a:bodyPr wrap="square" lIns="72000" tIns="18000" rIns="36000" bIns="18000" anchor="t" anchorCtr="0">
            <a:spAutoFit/>
          </a:bodyPr>
          <a:lstStyle/>
          <a:p>
            <a:pPr>
              <a:defRPr/>
            </a:pP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根拠法</a:t>
            </a: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特別区設置法　（平成</a:t>
            </a: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24</a:t>
            </a: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年</a:t>
            </a:r>
            <a:r>
              <a:rPr lang="en-US" altLang="zh-TW"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9</a:t>
            </a:r>
            <a:r>
              <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月公布）</a:t>
            </a:r>
          </a:p>
        </p:txBody>
      </p:sp>
      <p:sp>
        <p:nvSpPr>
          <p:cNvPr id="53" name="正方形/長方形 52"/>
          <p:cNvSpPr/>
          <p:nvPr/>
        </p:nvSpPr>
        <p:spPr>
          <a:xfrm>
            <a:off x="4724587" y="2669412"/>
            <a:ext cx="1787936"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○特別区制度</a:t>
            </a:r>
            <a:endParaRPr lang="en-US" altLang="ja-JP" sz="1400" b="1"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296447" y="2621070"/>
            <a:ext cx="4073341" cy="1913702"/>
          </a:xfrm>
          <a:prstGeom prst="rect">
            <a:avLst/>
          </a:prstGeom>
          <a:solidFill>
            <a:schemeClr val="accent5">
              <a:lumMod val="60000"/>
              <a:lumOff val="40000"/>
            </a:schemeClr>
          </a:solidFill>
          <a:ln w="12700" cmpd="sng">
            <a:solidFill>
              <a:schemeClr val="tx1"/>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55" name="正方形/長方形 54"/>
          <p:cNvSpPr/>
          <p:nvPr/>
        </p:nvSpPr>
        <p:spPr>
          <a:xfrm>
            <a:off x="358336" y="2666902"/>
            <a:ext cx="3277560" cy="251795"/>
          </a:xfrm>
          <a:prstGeom prst="rect">
            <a:avLst/>
          </a:prstGeom>
          <a:ln w="3175">
            <a:noFill/>
            <a:prstDash val="sysDot"/>
          </a:ln>
        </p:spPr>
        <p:txBody>
          <a:bodyPr wrap="square" lIns="72000" tIns="18000" rIns="36000" bIns="18000" anchor="t" anchorCtr="0">
            <a:spAutoFit/>
          </a:bodyPr>
          <a:lstStyle/>
          <a:p>
            <a:pPr>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○政令指定都市における総合区制度</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66633" y="2971588"/>
            <a:ext cx="3755888" cy="374906"/>
          </a:xfrm>
          <a:prstGeom prst="rect">
            <a:avLst/>
          </a:prstGeom>
          <a:ln w="3175">
            <a:noFill/>
            <a:prstDash val="sysDot"/>
          </a:ln>
        </p:spPr>
        <p:txBody>
          <a:bodyPr wrap="square" lIns="72000" tIns="18000" rIns="36000" bIns="18000" anchor="t" anchorCtr="0">
            <a:spAutoFit/>
          </a:bodyPr>
          <a:lstStyle/>
          <a:p>
            <a:pPr>
              <a:defRPr/>
            </a:pP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根拠法</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地方自治法の一部改正</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年５月公布）</a:t>
            </a:r>
          </a:p>
        </p:txBody>
      </p:sp>
      <p:sp>
        <p:nvSpPr>
          <p:cNvPr id="59" name="正方形/長方形 58"/>
          <p:cNvSpPr/>
          <p:nvPr/>
        </p:nvSpPr>
        <p:spPr>
          <a:xfrm>
            <a:off x="452503" y="3419574"/>
            <a:ext cx="3883369" cy="1052014"/>
          </a:xfrm>
          <a:prstGeom prst="rect">
            <a:avLst/>
          </a:prstGeom>
          <a:ln w="3175">
            <a:noFill/>
            <a:prstDash val="sysDot"/>
          </a:ln>
        </p:spPr>
        <p:txBody>
          <a:bodyPr wrap="square" lIns="72000" tIns="18000" rIns="36000" bIns="18000" anchor="t" anchorCtr="0">
            <a:spAutoFit/>
          </a:bodyPr>
          <a:lstStyle/>
          <a:p>
            <a:pPr>
              <a:defRPr/>
            </a:pP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概　要</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政令指定都市において、住民自治を拡充（住民意思を的確に反映し、地域の実情に応じた住民サービスをより身近な区役所で実現）するため、現在の行政区長の権限を強化させた区制度。</a:t>
            </a:r>
            <a:endParaRPr lang="en-US" altLang="ja-JP"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議会の同意を得て選任される区長（特別職）を置き、区の区域内に関する事務を、区長が総合的かつ包括的に執行することとなる。</a:t>
            </a:r>
            <a:endPar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4844093" y="3476599"/>
            <a:ext cx="3987563" cy="882737"/>
          </a:xfrm>
          <a:prstGeom prst="rect">
            <a:avLst/>
          </a:prstGeom>
          <a:ln w="3175">
            <a:noFill/>
            <a:prstDash val="sysDot"/>
          </a:ln>
        </p:spPr>
        <p:txBody>
          <a:bodyPr wrap="square" lIns="72000" tIns="18000" rIns="36000" bIns="18000" anchor="t" anchorCtr="0">
            <a:spAutoFit/>
          </a:bodyPr>
          <a:lstStyle/>
          <a:p>
            <a:pPr>
              <a:defRPr/>
            </a:pP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概　要</a:t>
            </a:r>
            <a:r>
              <a:rPr lang="en-US" altLang="ja-JP"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a:t>
            </a:r>
          </a:p>
          <a:p>
            <a:pPr>
              <a:defRPr/>
            </a:pPr>
            <a:r>
              <a:rPr lang="ja-JP"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特別区は基礎自治体であり、選挙で選ばれる区長・区議会が置かれ、区長が住民に身近な事務を担う制度。</a:t>
            </a:r>
            <a:endParaRPr lang="en-US" altLang="ja-JP"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（特別区設置法による場合、政令指定都市等を廃止して特別区を設置）</a:t>
            </a:r>
            <a:endParaRPr lang="zh-TW" altLang="en-US" sz="11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216051" y="332656"/>
            <a:ext cx="8843623" cy="784830"/>
          </a:xfrm>
          <a:prstGeom prst="rect">
            <a:avLst/>
          </a:prstGeom>
        </p:spPr>
        <p:txBody>
          <a:bodyPr wrap="squar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が副首都として発展し、その果実によって</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豊かな住民生活を実現</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していくためには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の競争力を担う広域機能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はどうあるべきか、</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住民生活を支える基礎自治機能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はどうあるべきか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国との関係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はどうあるべきかといった観点から</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制度面においての検討</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を進める。</a:t>
            </a:r>
          </a:p>
        </p:txBody>
      </p:sp>
      <p:sp>
        <p:nvSpPr>
          <p:cNvPr id="25"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18</a:t>
            </a:fld>
            <a:endParaRPr lang="ja-JP" altLang="en-US" sz="1200" dirty="0">
              <a:solidFill>
                <a:srgbClr val="898989"/>
              </a:solidFill>
            </a:endParaRPr>
          </a:p>
        </p:txBody>
      </p:sp>
    </p:spTree>
    <p:extLst>
      <p:ext uri="{BB962C8B-B14F-4D97-AF65-F5344CB8AC3E}">
        <p14:creationId xmlns:p14="http://schemas.microsoft.com/office/powerpoint/2010/main" val="420946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53644" y="376194"/>
            <a:ext cx="8956867" cy="3306174"/>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38" name="正方形/長方形 37"/>
          <p:cNvSpPr/>
          <p:nvPr/>
        </p:nvSpPr>
        <p:spPr>
          <a:xfrm>
            <a:off x="164761" y="199061"/>
            <a:ext cx="4024758"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（３）国機関の移転等の働きかけ</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220552" y="620688"/>
            <a:ext cx="8734734" cy="1008112"/>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ts val="23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の移転は、東京への一極集中を是正するという観点から本来国が主導すべきもの。その上で、既に大阪・関西には一定の国機関等の集積があり、そのポテンシャルを活かしながら、都市の成長やイノベーションに関わる機能を中心に、既存国機関の機能強化や東西での二重化、さらには、移転や新設などについて検討を進めていく。</a:t>
            </a:r>
            <a:endParaRPr lang="ja-JP" altLang="en-US" sz="1050" dirty="0">
              <a:solidFill>
                <a:prstClr val="black"/>
              </a:solidFill>
            </a:endParaRPr>
          </a:p>
        </p:txBody>
      </p:sp>
      <p:sp>
        <p:nvSpPr>
          <p:cNvPr id="48" name="正方形/長方形 47"/>
          <p:cNvSpPr/>
          <p:nvPr/>
        </p:nvSpPr>
        <p:spPr>
          <a:xfrm>
            <a:off x="117182" y="4112703"/>
            <a:ext cx="8956867" cy="1044489"/>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56" name="正方形/長方形 55"/>
          <p:cNvSpPr/>
          <p:nvPr/>
        </p:nvSpPr>
        <p:spPr>
          <a:xfrm>
            <a:off x="239452" y="3933056"/>
            <a:ext cx="4968253" cy="324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　（４）副首都化の取組みを支援する仕組みの働きかけ</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239452" y="4365104"/>
            <a:ext cx="8734734" cy="693712"/>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ts val="2000"/>
              </a:lnSpc>
            </a:pP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国全体の成長をけん引する</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競争力を持つ複数</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の拠点</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創出が</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などの</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観点から、副首都化</a:t>
            </a:r>
            <a:r>
              <a:rPr lang="ja-JP" altLang="en-US" sz="1400" dirty="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取組みを支援していく</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の仕組みの国への</a:t>
            </a:r>
            <a:r>
              <a:rPr lang="ja-JP" altLang="en-US" sz="1400" dirty="0" smtClean="0">
                <a:solidFill>
                  <a:prstClr val="black">
                    <a:lumMod val="95000"/>
                    <a:lumOff val="5000"/>
                  </a:prstClr>
                </a:solidFill>
                <a:latin typeface="Meiryo UI" panose="020B0604030504040204" pitchFamily="50" charset="-128"/>
                <a:ea typeface="Meiryo UI" panose="020B0604030504040204" pitchFamily="50" charset="-128"/>
                <a:cs typeface="Meiryo UI" panose="020B0604030504040204" pitchFamily="50" charset="-128"/>
              </a:rPr>
              <a:t>働きかけに向け、検討を進めていく。</a:t>
            </a:r>
            <a:endParaRPr lang="ja-JP" altLang="en-US" sz="1050" dirty="0">
              <a:solidFill>
                <a:prstClr val="black">
                  <a:lumMod val="95000"/>
                  <a:lumOff val="5000"/>
                </a:prstClr>
              </a:solidFill>
            </a:endParaRPr>
          </a:p>
        </p:txBody>
      </p:sp>
      <p:sp>
        <p:nvSpPr>
          <p:cNvPr id="31" name="スライド番号プレースホルダー 1"/>
          <p:cNvSpPr txBox="1">
            <a:spLocks/>
          </p:cNvSpPr>
          <p:nvPr/>
        </p:nvSpPr>
        <p:spPr bwMode="auto">
          <a:xfrm>
            <a:off x="8388424" y="64340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19</a:t>
            </a:fld>
            <a:endParaRPr lang="ja-JP" altLang="en-US" sz="1200" dirty="0">
              <a:solidFill>
                <a:srgbClr val="898989"/>
              </a:solidFill>
            </a:endParaRPr>
          </a:p>
        </p:txBody>
      </p:sp>
      <p:sp>
        <p:nvSpPr>
          <p:cNvPr id="29" name="角丸四角形 28"/>
          <p:cNvSpPr/>
          <p:nvPr/>
        </p:nvSpPr>
        <p:spPr>
          <a:xfrm>
            <a:off x="265549" y="1628800"/>
            <a:ext cx="8734734" cy="39738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en-US" altLang="ja-JP" sz="1100" dirty="0" smtClean="0">
                <a:solidFill>
                  <a:prstClr val="black"/>
                </a:solidFill>
              </a:rPr>
              <a:t>【</a:t>
            </a:r>
            <a:r>
              <a:rPr lang="ja-JP" altLang="en-US" sz="1100" dirty="0" smtClean="0">
                <a:solidFill>
                  <a:prstClr val="black"/>
                </a:solidFill>
              </a:rPr>
              <a:t>参考</a:t>
            </a:r>
            <a:r>
              <a:rPr lang="en-US" altLang="ja-JP" sz="1100" dirty="0" smtClean="0">
                <a:solidFill>
                  <a:prstClr val="black"/>
                </a:solidFill>
              </a:rPr>
              <a:t>】</a:t>
            </a:r>
            <a:r>
              <a:rPr lang="ja-JP" altLang="en-US" sz="1100" dirty="0" smtClean="0">
                <a:solidFill>
                  <a:prstClr val="black"/>
                </a:solidFill>
              </a:rPr>
              <a:t>政府関係機関の地方移転に関する動き（大阪からの主な移転提案機関と国が示した移転基本方針等）</a:t>
            </a:r>
            <a:endParaRPr lang="ja-JP" altLang="en-US" sz="1100" dirty="0">
              <a:solidFill>
                <a:prstClr val="black"/>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769439780"/>
              </p:ext>
            </p:extLst>
          </p:nvPr>
        </p:nvGraphicFramePr>
        <p:xfrm>
          <a:off x="443563" y="2060848"/>
          <a:ext cx="8363273" cy="1194374"/>
        </p:xfrm>
        <a:graphic>
          <a:graphicData uri="http://schemas.openxmlformats.org/drawingml/2006/table">
            <a:tbl>
              <a:tblPr firstRow="1" firstCol="1" bandRow="1">
                <a:tableStyleId>{5940675A-B579-460E-94D1-54222C63F5DA}</a:tableStyleId>
              </a:tblPr>
              <a:tblGrid>
                <a:gridCol w="2011255"/>
                <a:gridCol w="6352018"/>
              </a:tblGrid>
              <a:tr h="187870">
                <a:tc>
                  <a:txBody>
                    <a:bodyPr/>
                    <a:lstStyle/>
                    <a:p>
                      <a:pPr algn="ctr">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機関名</a:t>
                      </a:r>
                    </a:p>
                  </a:txBody>
                  <a:tcPr marL="63965" marR="63965" marT="0" marB="0" anchor="ctr">
                    <a:solidFill>
                      <a:schemeClr val="accent5">
                        <a:lumMod val="60000"/>
                        <a:lumOff val="40000"/>
                      </a:schemeClr>
                    </a:solidFill>
                  </a:tcPr>
                </a:tc>
                <a:tc>
                  <a:txBody>
                    <a:bodyPr/>
                    <a:lstStyle/>
                    <a:p>
                      <a:pPr algn="ctr">
                        <a:lnSpc>
                          <a:spcPts val="13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国</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が</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示した</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基本方針、今後の取組等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r h="208602">
                <a:tc>
                  <a:txBody>
                    <a:bodyPr/>
                    <a:lstStyle/>
                    <a:p>
                      <a:pPr algn="l">
                        <a:lnSpc>
                          <a:spcPts val="13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特許庁</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rowSpan="2">
                  <a:txBody>
                    <a:bodyPr/>
                    <a:lstStyle/>
                    <a:p>
                      <a:pPr algn="l">
                        <a:lnSpc>
                          <a:spcPts val="13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年度に、近畿地方の７府県に所在する知財総合支援窓口を統括し、ワンストップサービス機能を強化する（独）工業</a:t>
                      </a:r>
                      <a:r>
                        <a:rPr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所有権情報・研修館</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の「近畿統括拠点」を大阪市内に設置。</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r h="208602">
                <a:tc>
                  <a:txBody>
                    <a:bodyPr/>
                    <a:lstStyle/>
                    <a:p>
                      <a:pPr algn="l">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独）工業所有権情報・</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研修館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vMerge="1">
                  <a:txBody>
                    <a:bodyPr/>
                    <a:lstStyle/>
                    <a:p>
                      <a:pPr algn="l">
                        <a:lnSpc>
                          <a:spcPts val="13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tc>
              </a:tr>
              <a:tr h="380698">
                <a:tc>
                  <a:txBody>
                    <a:bodyPr/>
                    <a:lstStyle/>
                    <a:p>
                      <a:pPr algn="l">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中小</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企業庁</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a:txBody>
                    <a:bodyPr/>
                    <a:lstStyle/>
                    <a:p>
                      <a:pPr algn="l">
                        <a:lnSpc>
                          <a:spcPts val="13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地域中小企業の実態把握機能を抜本的に強化するため、近畿経済産業局の組織改編を行い、平成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29</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年度に中小企業庁における政策の企画・立案の高度化を推進するための新しい組織を設置。</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r h="208602">
                <a:tc>
                  <a:txBody>
                    <a:bodyPr/>
                    <a:lstStyle/>
                    <a:p>
                      <a:pPr algn="l">
                        <a:lnSpc>
                          <a:spcPts val="13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国立健康・栄養</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研究所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c>
                  <a:txBody>
                    <a:bodyPr/>
                    <a:lstStyle/>
                    <a:p>
                      <a:pPr algn="l">
                        <a:lnSpc>
                          <a:spcPts val="13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全部移転に向けて、移転の詳細や地元受入体制について、関係者間で調整を行い、平成</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28</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年度中を目途に成案を得る。</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65" marR="63965" marT="0" marB="0" anchor="ctr">
                    <a:solidFill>
                      <a:schemeClr val="accent5">
                        <a:lumMod val="60000"/>
                        <a:lumOff val="40000"/>
                      </a:schemeClr>
                    </a:solidFill>
                  </a:tcPr>
                </a:tc>
              </a:tr>
            </a:tbl>
          </a:graphicData>
        </a:graphic>
      </p:graphicFrame>
      <p:sp>
        <p:nvSpPr>
          <p:cNvPr id="30" name="角丸四角形 29"/>
          <p:cNvSpPr/>
          <p:nvPr/>
        </p:nvSpPr>
        <p:spPr>
          <a:xfrm>
            <a:off x="443563" y="3284984"/>
            <a:ext cx="8734734" cy="39738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上記に加え、京都府への文化庁移転などが決定</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4550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80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55514" y="7092110"/>
            <a:ext cx="2798195" cy="225322"/>
          </a:xfrm>
          <a:prstGeom prst="rect">
            <a:avLst/>
          </a:prstGeom>
          <a:noFill/>
        </p:spPr>
        <p:txBody>
          <a:bodyPr wrap="square" rtlCol="0">
            <a:spAutoFit/>
          </a:bodyPr>
          <a:lstStyle/>
          <a:p>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1"/>
          <p:cNvSpPr txBox="1">
            <a:spLocks/>
          </p:cNvSpPr>
          <p:nvPr/>
        </p:nvSpPr>
        <p:spPr bwMode="auto">
          <a:xfrm>
            <a:off x="8388424" y="560981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20</a:t>
            </a:fld>
            <a:endParaRPr lang="ja-JP" altLang="en-US" sz="1200" dirty="0">
              <a:solidFill>
                <a:srgbClr val="898989"/>
              </a:solidFill>
            </a:endParaRPr>
          </a:p>
        </p:txBody>
      </p:sp>
      <p:sp>
        <p:nvSpPr>
          <p:cNvPr id="9" name="正方形/長方形 8"/>
          <p:cNvSpPr/>
          <p:nvPr/>
        </p:nvSpPr>
        <p:spPr>
          <a:xfrm>
            <a:off x="156716" y="404664"/>
            <a:ext cx="8641208" cy="129614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◆大阪経済は、産業構造転換が遅れたことやリーディング産業が育たなかったことを背景として長期低迷傾向にあったが、この間の取組みを通じて成長に向けた明るい兆しも見え始めている状況。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◆こうした流れを確固たるものにするため、グローバルな経済力を高め、</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大阪として継続的に経済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成長を遂げていく</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ための方向性を検討。</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◆経済成長を３つの要素に分解し、各要素ごとの課題と方向性を検討する。</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07505" y="1844824"/>
            <a:ext cx="1202248" cy="98602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経済成長</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2" name="角丸四角形 11"/>
          <p:cNvSpPr/>
          <p:nvPr/>
        </p:nvSpPr>
        <p:spPr>
          <a:xfrm>
            <a:off x="1619672" y="1844824"/>
            <a:ext cx="2269581" cy="98602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技術・生産性の伸び</a:t>
            </a:r>
            <a:r>
              <a:rPr lang="en-US" altLang="ja-JP" sz="1600" dirty="0" smtClean="0">
                <a:solidFill>
                  <a:prstClr val="black"/>
                </a:solidFill>
                <a:latin typeface="Meiryo UI" panose="020B0604030504040204" pitchFamily="50" charset="-128"/>
                <a:ea typeface="Meiryo UI" panose="020B0604030504040204" pitchFamily="50" charset="-128"/>
              </a:rPr>
              <a:t/>
            </a:r>
            <a:br>
              <a:rPr lang="en-US" altLang="ja-JP" sz="1600" dirty="0" smtClean="0">
                <a:solidFill>
                  <a:prstClr val="black"/>
                </a:solidFill>
                <a:latin typeface="Meiryo UI" panose="020B0604030504040204" pitchFamily="50" charset="-128"/>
                <a:ea typeface="Meiryo UI" panose="020B0604030504040204" pitchFamily="50" charset="-128"/>
              </a:rPr>
            </a:b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・産業の生産性が高くなること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・高付加価値化が進むこと</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13" name="角丸四角形 12"/>
          <p:cNvSpPr/>
          <p:nvPr/>
        </p:nvSpPr>
        <p:spPr>
          <a:xfrm>
            <a:off x="4135902" y="1844824"/>
            <a:ext cx="2372618" cy="986024"/>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資本投入の伸び</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ctr"/>
            <a:r>
              <a:rPr lang="ja-JP" altLang="en-US" sz="1600" dirty="0" smtClean="0">
                <a:solidFill>
                  <a:prstClr val="black"/>
                </a:solidFill>
                <a:latin typeface="Meiryo UI" panose="020B0604030504040204" pitchFamily="50" charset="-128"/>
                <a:ea typeface="Meiryo UI" panose="020B0604030504040204" pitchFamily="50" charset="-128"/>
              </a:rPr>
              <a:t>（ハード・ソフトインフラ）</a:t>
            </a: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・都市基盤（ハード）が整うこと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・都市格（ソフト）が整うこと</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4" name="角丸四角形 13"/>
          <p:cNvSpPr/>
          <p:nvPr/>
        </p:nvSpPr>
        <p:spPr>
          <a:xfrm>
            <a:off x="6766560" y="1844824"/>
            <a:ext cx="2230786" cy="1004927"/>
          </a:xfrm>
          <a:prstGeom prst="round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smtClean="0">
                <a:solidFill>
                  <a:prstClr val="black"/>
                </a:solidFill>
                <a:latin typeface="Meiryo UI" panose="020B0604030504040204" pitchFamily="50" charset="-128"/>
                <a:ea typeface="Meiryo UI" panose="020B0604030504040204" pitchFamily="50" charset="-128"/>
              </a:rPr>
              <a:t>労働投入の伸び</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ctr"/>
            <a:r>
              <a:rPr lang="ja-JP" altLang="en-US" sz="1600" dirty="0" smtClean="0">
                <a:solidFill>
                  <a:prstClr val="black"/>
                </a:solidFill>
                <a:latin typeface="Meiryo UI" panose="020B0604030504040204" pitchFamily="50" charset="-128"/>
                <a:ea typeface="Meiryo UI" panose="020B0604030504040204" pitchFamily="50" charset="-128"/>
              </a:rPr>
              <a:t>（量・質）</a:t>
            </a:r>
            <a:endParaRPr lang="en-US" altLang="ja-JP" sz="16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・多様な人材が活躍すること</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・高度な人材</a:t>
            </a:r>
            <a:r>
              <a:rPr lang="ja-JP" altLang="en-US" sz="1200" dirty="0" smtClean="0">
                <a:solidFill>
                  <a:schemeClr val="tx1"/>
                </a:solidFill>
                <a:latin typeface="Meiryo UI" panose="020B0604030504040204" pitchFamily="50" charset="-128"/>
                <a:ea typeface="Meiryo UI" panose="020B0604030504040204" pitchFamily="50" charset="-128"/>
              </a:rPr>
              <a:t>が育ち、集まる</a:t>
            </a:r>
            <a:r>
              <a:rPr lang="ja-JP" altLang="en-US" sz="1200" dirty="0" smtClean="0">
                <a:solidFill>
                  <a:prstClr val="black"/>
                </a:solidFill>
                <a:latin typeface="Meiryo UI" panose="020B0604030504040204" pitchFamily="50" charset="-128"/>
                <a:ea typeface="Meiryo UI" panose="020B0604030504040204" pitchFamily="50" charset="-128"/>
              </a:rPr>
              <a:t>こと</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259632" y="2222181"/>
            <a:ext cx="441146" cy="400110"/>
          </a:xfrm>
          <a:prstGeom prst="rect">
            <a:avLst/>
          </a:prstGeom>
          <a:noFill/>
        </p:spPr>
        <p:txBody>
          <a:bodyPr wrap="non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795648" y="2222181"/>
            <a:ext cx="441146" cy="400110"/>
          </a:xfrm>
          <a:prstGeom prst="rect">
            <a:avLst/>
          </a:prstGeom>
          <a:noFill/>
        </p:spPr>
        <p:txBody>
          <a:bodyPr wrap="none" rtlCol="0">
            <a:spAutoFit/>
          </a:bodyPr>
          <a:lstStyle/>
          <a:p>
            <a:r>
              <a:rPr lang="ja-JP" altLang="en-US" sz="2000" dirty="0">
                <a:solidFill>
                  <a:prstClr val="black"/>
                </a:solidFill>
                <a:latin typeface="Meiryo UI" panose="020B0604030504040204" pitchFamily="50" charset="-128"/>
                <a:ea typeface="Meiryo UI" panose="020B0604030504040204" pitchFamily="50" charset="-128"/>
              </a:rPr>
              <a:t>＋</a:t>
            </a:r>
          </a:p>
        </p:txBody>
      </p:sp>
      <p:sp>
        <p:nvSpPr>
          <p:cNvPr id="16" name="テキスト ボックス 15"/>
          <p:cNvSpPr txBox="1"/>
          <p:nvPr/>
        </p:nvSpPr>
        <p:spPr>
          <a:xfrm>
            <a:off x="6437640" y="2222181"/>
            <a:ext cx="441146" cy="400110"/>
          </a:xfrm>
          <a:prstGeom prst="rect">
            <a:avLst/>
          </a:prstGeom>
          <a:noFill/>
        </p:spPr>
        <p:txBody>
          <a:bodyPr wrap="none" rtlCol="0">
            <a:spAutoFit/>
          </a:bodyPr>
          <a:lstStyle/>
          <a:p>
            <a:r>
              <a:rPr lang="ja-JP" altLang="en-US" sz="2000" dirty="0">
                <a:solidFill>
                  <a:prstClr val="black"/>
                </a:solidFill>
                <a:latin typeface="Meiryo UI" panose="020B0604030504040204" pitchFamily="50" charset="-128"/>
                <a:ea typeface="Meiryo UI" panose="020B0604030504040204" pitchFamily="50" charset="-128"/>
              </a:rPr>
              <a:t>＋</a:t>
            </a:r>
          </a:p>
        </p:txBody>
      </p:sp>
      <p:sp>
        <p:nvSpPr>
          <p:cNvPr id="8" name="角丸四角形 7"/>
          <p:cNvSpPr/>
          <p:nvPr/>
        </p:nvSpPr>
        <p:spPr>
          <a:xfrm>
            <a:off x="1547664" y="3584914"/>
            <a:ext cx="2343119" cy="792088"/>
          </a:xfrm>
          <a:prstGeom prst="roundRect">
            <a:avLst>
              <a:gd name="adj" fmla="val 1416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tIns="0"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・世界的に次</a:t>
            </a:r>
            <a:r>
              <a:rPr lang="ja-JP" altLang="en-US" sz="1200" dirty="0">
                <a:solidFill>
                  <a:schemeClr val="tx1"/>
                </a:solidFill>
                <a:latin typeface="Meiryo UI" panose="020B0604030504040204" pitchFamily="50" charset="-128"/>
                <a:ea typeface="Meiryo UI" panose="020B0604030504040204" pitchFamily="50" charset="-128"/>
              </a:rPr>
              <a:t>世代産業の育成</a:t>
            </a:r>
            <a:r>
              <a:rPr lang="ja-JP" altLang="en-US" sz="1200" dirty="0" smtClean="0">
                <a:solidFill>
                  <a:schemeClr val="tx1"/>
                </a:solidFill>
                <a:latin typeface="Meiryo UI" panose="020B0604030504040204" pitchFamily="50" charset="-128"/>
                <a:ea typeface="Meiryo UI" panose="020B0604030504040204" pitchFamily="50" charset="-128"/>
              </a:rPr>
              <a:t>に</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注力する中、リーディング産業の</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育成が必要</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56716" y="3815102"/>
            <a:ext cx="1005403" cy="338554"/>
          </a:xfrm>
          <a:prstGeom prst="rect">
            <a:avLst/>
          </a:prstGeom>
          <a:noFill/>
        </p:spPr>
        <p:txBody>
          <a:bodyPr wrap="non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rPr>
              <a:t>課題認識</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59308" y="5466710"/>
            <a:ext cx="800219" cy="338554"/>
          </a:xfrm>
          <a:prstGeom prst="rect">
            <a:avLst/>
          </a:prstGeom>
          <a:noFill/>
        </p:spPr>
        <p:txBody>
          <a:bodyPr wrap="none" rtlCol="0">
            <a:spAutoFit/>
          </a:bodyPr>
          <a:lstStyle/>
          <a:p>
            <a:r>
              <a:rPr lang="ja-JP" altLang="en-US" sz="1600" dirty="0" smtClean="0">
                <a:solidFill>
                  <a:prstClr val="black"/>
                </a:solidFill>
                <a:latin typeface="Meiryo UI" panose="020B0604030504040204" pitchFamily="50" charset="-128"/>
                <a:ea typeface="Meiryo UI" panose="020B0604030504040204" pitchFamily="50" charset="-128"/>
              </a:rPr>
              <a:t>方向性</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24" name="角丸四角形 23"/>
          <p:cNvSpPr/>
          <p:nvPr/>
        </p:nvSpPr>
        <p:spPr>
          <a:xfrm>
            <a:off x="1547664" y="4693624"/>
            <a:ext cx="2343119" cy="2040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rPr>
              <a:t>・集積の進む「ライフサイエンス」</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を中心とした裾野の広い健康・</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長寿関連産業の育成</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・ものづくりの産業集積を活かした</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イノベーションの推進</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r>
              <a:rPr lang="en-US" altLang="ja-JP" sz="1200" b="1" dirty="0" smtClean="0">
                <a:solidFill>
                  <a:schemeClr val="tx1"/>
                </a:solidFill>
                <a:latin typeface="Meiryo UI" panose="020B0604030504040204" pitchFamily="50" charset="-128"/>
                <a:ea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rPr>
              <a:t>重点的な取組み</a:t>
            </a:r>
            <a:r>
              <a:rPr lang="en-US" altLang="ja-JP" sz="1200" b="1" dirty="0">
                <a:solidFill>
                  <a:schemeClr val="tx1"/>
                </a:solidFill>
                <a:latin typeface="Meiryo UI" panose="020B0604030504040204" pitchFamily="50" charset="-128"/>
                <a:ea typeface="Meiryo UI" panose="020B0604030504040204" pitchFamily="50" charset="-128"/>
              </a:rPr>
              <a:t>】</a:t>
            </a:r>
            <a:endParaRPr lang="en-US" altLang="ja-JP" sz="1200" b="1" dirty="0" smtClean="0">
              <a:solidFill>
                <a:schemeClr val="tx1"/>
              </a:solidFill>
              <a:latin typeface="Meiryo UI" panose="020B0604030504040204" pitchFamily="50" charset="-128"/>
              <a:ea typeface="Meiryo UI" panose="020B0604030504040204" pitchFamily="50" charset="-128"/>
            </a:endParaRPr>
          </a:p>
          <a:p>
            <a:r>
              <a:rPr lang="ja-JP" altLang="en-US" sz="1200" b="1" dirty="0" smtClean="0">
                <a:solidFill>
                  <a:schemeClr val="tx1"/>
                </a:solidFill>
                <a:latin typeface="Meiryo UI" panose="020B0604030504040204" pitchFamily="50" charset="-128"/>
                <a:ea typeface="Meiryo UI" panose="020B0604030504040204" pitchFamily="50" charset="-128"/>
              </a:rPr>
              <a:t>　健康</a:t>
            </a:r>
            <a:r>
              <a:rPr lang="ja-JP" altLang="en-US" sz="1200" b="1" dirty="0">
                <a:solidFill>
                  <a:schemeClr val="tx1"/>
                </a:solidFill>
                <a:latin typeface="Meiryo UI" panose="020B0604030504040204" pitchFamily="50" charset="-128"/>
                <a:ea typeface="Meiryo UI" panose="020B0604030504040204" pitchFamily="50" charset="-128"/>
              </a:rPr>
              <a:t>・長寿を基軸とした新たな</a:t>
            </a:r>
            <a:r>
              <a:rPr lang="en-US" altLang="ja-JP" sz="1200" b="1" dirty="0">
                <a:solidFill>
                  <a:schemeClr val="tx1"/>
                </a:solidFill>
                <a:latin typeface="Meiryo UI" panose="020B0604030504040204" pitchFamily="50" charset="-128"/>
                <a:ea typeface="Meiryo UI" panose="020B0604030504040204" pitchFamily="50" charset="-128"/>
              </a:rPr>
              <a:t/>
            </a:r>
            <a:br>
              <a:rPr lang="en-US" altLang="ja-JP" sz="1200" b="1" dirty="0">
                <a:solidFill>
                  <a:schemeClr val="tx1"/>
                </a:solidFill>
                <a:latin typeface="Meiryo UI" panose="020B0604030504040204" pitchFamily="50" charset="-128"/>
                <a:ea typeface="Meiryo UI" panose="020B0604030504040204" pitchFamily="50" charset="-128"/>
              </a:rPr>
            </a:br>
            <a:r>
              <a:rPr lang="ja-JP" altLang="en-US" sz="1200" b="1" dirty="0" smtClean="0">
                <a:solidFill>
                  <a:schemeClr val="tx1"/>
                </a:solidFill>
                <a:latin typeface="Meiryo UI" panose="020B0604030504040204" pitchFamily="50" charset="-128"/>
                <a:ea typeface="Meiryo UI" panose="020B0604030504040204" pitchFamily="50" charset="-128"/>
              </a:rPr>
              <a:t>　価値</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創出</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6" name="角丸四角形 25"/>
          <p:cNvSpPr/>
          <p:nvPr/>
        </p:nvSpPr>
        <p:spPr>
          <a:xfrm>
            <a:off x="3998342" y="3584913"/>
            <a:ext cx="2517874" cy="792089"/>
          </a:xfrm>
          <a:prstGeom prst="roundRect">
            <a:avLst>
              <a:gd name="adj" fmla="val 1249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大阪の都市格を</a:t>
            </a:r>
            <a:r>
              <a:rPr lang="ja-JP" altLang="en-US" sz="1200" dirty="0" smtClean="0">
                <a:solidFill>
                  <a:schemeClr val="tx1"/>
                </a:solidFill>
                <a:latin typeface="Meiryo UI" panose="020B0604030504040204" pitchFamily="50" charset="-128"/>
                <a:ea typeface="Meiryo UI" panose="020B0604030504040204" pitchFamily="50" charset="-128"/>
              </a:rPr>
              <a:t>支える</a:t>
            </a:r>
            <a:r>
              <a:rPr lang="ja-JP" altLang="en-US" sz="1200" dirty="0">
                <a:solidFill>
                  <a:schemeClr val="tx1"/>
                </a:solidFill>
                <a:latin typeface="Meiryo UI" panose="020B0604030504040204" pitchFamily="50" charset="-128"/>
                <a:ea typeface="Meiryo UI" panose="020B0604030504040204" pitchFamily="50" charset="-128"/>
              </a:rPr>
              <a:t>ハード</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ソフト</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　両面の</a:t>
            </a:r>
            <a:r>
              <a:rPr lang="ja-JP" altLang="en-US" sz="1200" dirty="0">
                <a:solidFill>
                  <a:schemeClr val="tx1"/>
                </a:solidFill>
                <a:latin typeface="Meiryo UI" panose="020B0604030504040204" pitchFamily="50" charset="-128"/>
                <a:ea typeface="Meiryo UI" panose="020B0604030504040204" pitchFamily="50" charset="-128"/>
              </a:rPr>
              <a:t>インフラ</a:t>
            </a:r>
            <a:r>
              <a:rPr lang="ja-JP" altLang="en-US" sz="1200" dirty="0" smtClean="0">
                <a:solidFill>
                  <a:schemeClr val="tx1"/>
                </a:solidFill>
                <a:latin typeface="Meiryo UI" panose="020B0604030504040204" pitchFamily="50" charset="-128"/>
                <a:ea typeface="Meiryo UI" panose="020B0604030504040204" pitchFamily="50" charset="-128"/>
              </a:rPr>
              <a:t>を</a:t>
            </a:r>
            <a:r>
              <a:rPr lang="ja-JP" altLang="en-US" sz="1200" dirty="0">
                <a:solidFill>
                  <a:schemeClr val="tx1"/>
                </a:solidFill>
                <a:latin typeface="Meiryo UI" panose="020B0604030504040204" pitchFamily="50" charset="-128"/>
                <a:ea typeface="Meiryo UI" panose="020B0604030504040204" pitchFamily="50" charset="-128"/>
              </a:rPr>
              <a:t>強化し</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世界</a:t>
            </a:r>
            <a:r>
              <a:rPr lang="ja-JP" altLang="en-US" sz="1200" dirty="0" smtClean="0">
                <a:solidFill>
                  <a:schemeClr val="tx1"/>
                </a:solidFill>
                <a:latin typeface="Meiryo UI" panose="020B0604030504040204" pitchFamily="50" charset="-128"/>
                <a:ea typeface="Meiryo UI" panose="020B0604030504040204" pitchFamily="50" charset="-128"/>
              </a:rPr>
              <a:t>水準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r>
              <a:rPr lang="ja-JP" altLang="en-US" sz="1200" smtClean="0">
                <a:solidFill>
                  <a:schemeClr val="tx1"/>
                </a:solidFill>
                <a:latin typeface="Meiryo UI" panose="020B0604030504040204" pitchFamily="50" charset="-128"/>
                <a:ea typeface="Meiryo UI" panose="020B0604030504040204" pitchFamily="50" charset="-128"/>
              </a:rPr>
              <a:t>を</a:t>
            </a:r>
            <a:r>
              <a:rPr lang="ja-JP" altLang="en-US" sz="1200" dirty="0" smtClean="0">
                <a:solidFill>
                  <a:schemeClr val="tx1"/>
                </a:solidFill>
                <a:latin typeface="Meiryo UI" panose="020B0604030504040204" pitchFamily="50" charset="-128"/>
                <a:ea typeface="Meiryo UI" panose="020B0604030504040204" pitchFamily="50" charset="-128"/>
              </a:rPr>
              <a:t>備える</a:t>
            </a:r>
            <a:r>
              <a:rPr lang="ja-JP" altLang="en-US" sz="1200" dirty="0">
                <a:solidFill>
                  <a:schemeClr val="tx1"/>
                </a:solidFill>
                <a:latin typeface="Meiryo UI" panose="020B0604030504040204" pitchFamily="50" charset="-128"/>
                <a:ea typeface="Meiryo UI" panose="020B0604030504040204" pitchFamily="50" charset="-128"/>
              </a:rPr>
              <a:t>ことが</a:t>
            </a:r>
            <a:r>
              <a:rPr lang="ja-JP" altLang="en-US" sz="1200" dirty="0" smtClean="0">
                <a:solidFill>
                  <a:schemeClr val="tx1"/>
                </a:solidFill>
                <a:latin typeface="Meiryo UI" panose="020B0604030504040204" pitchFamily="50" charset="-128"/>
                <a:ea typeface="Meiryo UI" panose="020B0604030504040204" pitchFamily="50" charset="-128"/>
              </a:rPr>
              <a:t>必要</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3998343" y="4693624"/>
            <a:ext cx="2510177" cy="2040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rPr>
              <a:t>・産業の基盤となるまちづくりや交通</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ネットワーク等の都市インフラの強化</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・好調なインバウンド</a:t>
            </a:r>
            <a:r>
              <a:rPr lang="ja-JP" altLang="en-US" sz="1200" dirty="0">
                <a:solidFill>
                  <a:schemeClr val="tx1"/>
                </a:solidFill>
                <a:latin typeface="Meiryo UI" panose="020B0604030504040204" pitchFamily="50" charset="-128"/>
                <a:ea typeface="Meiryo UI" panose="020B0604030504040204" pitchFamily="50" charset="-128"/>
              </a:rPr>
              <a:t>のもと</a:t>
            </a:r>
            <a:r>
              <a:rPr lang="ja-JP" altLang="en-US" sz="1200" dirty="0" smtClean="0">
                <a:solidFill>
                  <a:schemeClr val="tx1"/>
                </a:solidFill>
                <a:latin typeface="Meiryo UI" panose="020B0604030504040204" pitchFamily="50" charset="-128"/>
                <a:ea typeface="Meiryo UI" panose="020B0604030504040204" pitchFamily="50" charset="-128"/>
              </a:rPr>
              <a:t>、さらなる</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都市ブランドの向上に向けた取組み</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pPr lvl="0"/>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重点的な取組み</a:t>
            </a:r>
            <a:r>
              <a:rPr lang="en-US" altLang="ja-JP" sz="1200" b="1" dirty="0">
                <a:solidFill>
                  <a:schemeClr val="tx1"/>
                </a:solidFill>
                <a:latin typeface="Meiryo UI" panose="020B0604030504040204" pitchFamily="50" charset="-128"/>
                <a:ea typeface="Meiryo UI" panose="020B0604030504040204" pitchFamily="50" charset="-128"/>
              </a:rPr>
              <a:t>】</a:t>
            </a:r>
          </a:p>
          <a:p>
            <a:r>
              <a:rPr lang="ja-JP" altLang="en-US" sz="1200" b="1" dirty="0" smtClean="0">
                <a:solidFill>
                  <a:schemeClr val="tx1"/>
                </a:solidFill>
                <a:latin typeface="Meiryo UI" panose="020B0604030504040204" pitchFamily="50" charset="-128"/>
                <a:ea typeface="Meiryo UI" panose="020B0604030504040204" pitchFamily="50" charset="-128"/>
              </a:rPr>
              <a:t>　世界</a:t>
            </a:r>
            <a:r>
              <a:rPr lang="ja-JP" altLang="en-US" sz="1200" b="1" dirty="0">
                <a:solidFill>
                  <a:schemeClr val="tx1"/>
                </a:solidFill>
                <a:latin typeface="Meiryo UI" panose="020B0604030504040204" pitchFamily="50" charset="-128"/>
                <a:ea typeface="Meiryo UI" panose="020B0604030504040204" pitchFamily="50" charset="-128"/>
              </a:rPr>
              <a:t>水準</a:t>
            </a:r>
            <a:r>
              <a:rPr lang="ja-JP" altLang="en-US" sz="1200" b="1" dirty="0" smtClean="0">
                <a:solidFill>
                  <a:schemeClr val="tx1"/>
                </a:solidFill>
                <a:latin typeface="Meiryo UI" panose="020B0604030504040204" pitchFamily="50" charset="-128"/>
                <a:ea typeface="Meiryo UI" panose="020B0604030504040204" pitchFamily="50" charset="-128"/>
              </a:rPr>
              <a:t>の都市ブランド</a:t>
            </a:r>
            <a:r>
              <a:rPr lang="ja-JP" altLang="en-US" sz="1200" b="1" dirty="0">
                <a:solidFill>
                  <a:schemeClr val="tx1"/>
                </a:solidFill>
                <a:latin typeface="Meiryo UI" panose="020B0604030504040204" pitchFamily="50" charset="-128"/>
                <a:ea typeface="Meiryo UI" panose="020B0604030504040204" pitchFamily="50" charset="-128"/>
              </a:rPr>
              <a:t>の</a:t>
            </a:r>
            <a:r>
              <a:rPr lang="ja-JP" altLang="en-US" sz="1200" b="1" dirty="0" smtClean="0">
                <a:solidFill>
                  <a:schemeClr val="tx1"/>
                </a:solidFill>
                <a:latin typeface="Meiryo UI" panose="020B0604030504040204" pitchFamily="50" charset="-128"/>
                <a:ea typeface="Meiryo UI" panose="020B0604030504040204" pitchFamily="50" charset="-128"/>
              </a:rPr>
              <a:t>確立</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2" name="角丸四角形 31"/>
          <p:cNvSpPr/>
          <p:nvPr/>
        </p:nvSpPr>
        <p:spPr>
          <a:xfrm>
            <a:off x="6590367" y="4693624"/>
            <a:ext cx="2553633" cy="2040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lstStyle/>
          <a:p>
            <a:r>
              <a:rPr lang="ja-JP" altLang="en-US" sz="1200" dirty="0" smtClean="0">
                <a:solidFill>
                  <a:schemeClr val="tx1"/>
                </a:solidFill>
                <a:latin typeface="Meiryo UI" panose="020B0604030504040204" pitchFamily="50" charset="-128"/>
                <a:ea typeface="Meiryo UI" panose="020B0604030504040204" pitchFamily="50" charset="-128"/>
              </a:rPr>
              <a:t>・多様な人材が活躍できるオープン</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でチャレンジングな環境整備</a:t>
            </a:r>
            <a:endParaRPr lang="en-US" altLang="ja-JP" sz="1200" dirty="0" smtClean="0">
              <a:solidFill>
                <a:schemeClr val="tx1"/>
              </a:solidFill>
              <a:latin typeface="Meiryo UI" panose="020B0604030504040204" pitchFamily="50" charset="-128"/>
              <a:ea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rPr>
              <a:t>・民間が自由に活動できる土壌</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づくり　</a:t>
            </a:r>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pPr lvl="0"/>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重点的な取組み</a:t>
            </a:r>
            <a:r>
              <a:rPr lang="en-US" altLang="ja-JP" sz="1200" b="1" dirty="0" smtClean="0">
                <a:solidFill>
                  <a:schemeClr val="tx1"/>
                </a:solidFill>
                <a:latin typeface="Meiryo UI" panose="020B0604030504040204" pitchFamily="50" charset="-128"/>
                <a:ea typeface="Meiryo UI" panose="020B0604030504040204" pitchFamily="50" charset="-128"/>
              </a:rPr>
              <a:t>】</a:t>
            </a:r>
          </a:p>
          <a:p>
            <a:r>
              <a:rPr lang="ja-JP" altLang="en-US" sz="1200" b="1" dirty="0" smtClean="0">
                <a:solidFill>
                  <a:schemeClr val="tx1"/>
                </a:solidFill>
                <a:latin typeface="Meiryo UI" panose="020B0604030504040204" pitchFamily="50" charset="-128"/>
                <a:ea typeface="Meiryo UI" panose="020B0604030504040204" pitchFamily="50" charset="-128"/>
              </a:rPr>
              <a:t>　内外</a:t>
            </a:r>
            <a:r>
              <a:rPr lang="ja-JP" altLang="en-US" sz="1200" b="1" dirty="0">
                <a:solidFill>
                  <a:schemeClr val="tx1"/>
                </a:solidFill>
                <a:latin typeface="Meiryo UI" panose="020B0604030504040204" pitchFamily="50" charset="-128"/>
                <a:ea typeface="Meiryo UI" panose="020B0604030504040204" pitchFamily="50" charset="-128"/>
              </a:rPr>
              <a:t>から多様なプレーヤーが集い、</a:t>
            </a:r>
            <a:r>
              <a:rPr lang="en-US" altLang="ja-JP" sz="1200" b="1" dirty="0">
                <a:solidFill>
                  <a:schemeClr val="tx1"/>
                </a:solidFill>
                <a:latin typeface="Meiryo UI" panose="020B0604030504040204" pitchFamily="50" charset="-128"/>
                <a:ea typeface="Meiryo UI" panose="020B0604030504040204" pitchFamily="50" charset="-128"/>
              </a:rPr>
              <a:t/>
            </a:r>
            <a:br>
              <a:rPr lang="en-US" altLang="ja-JP" sz="1200" b="1" dirty="0">
                <a:solidFill>
                  <a:schemeClr val="tx1"/>
                </a:solidFill>
                <a:latin typeface="Meiryo UI" panose="020B0604030504040204" pitchFamily="50" charset="-128"/>
                <a:ea typeface="Meiryo UI" panose="020B0604030504040204" pitchFamily="50" charset="-128"/>
              </a:rPr>
            </a:br>
            <a:r>
              <a:rPr lang="ja-JP" altLang="en-US" sz="1200" b="1" dirty="0" smtClean="0">
                <a:solidFill>
                  <a:schemeClr val="tx1"/>
                </a:solidFill>
                <a:latin typeface="Meiryo UI" panose="020B0604030504040204" pitchFamily="50" charset="-128"/>
                <a:ea typeface="Meiryo UI" panose="020B0604030504040204" pitchFamily="50" charset="-128"/>
              </a:rPr>
              <a:t>　活躍</a:t>
            </a:r>
            <a:r>
              <a:rPr lang="ja-JP" altLang="en-US" sz="1200" b="1" dirty="0">
                <a:solidFill>
                  <a:schemeClr val="tx1"/>
                </a:solidFill>
                <a:latin typeface="Meiryo UI" panose="020B0604030504040204" pitchFamily="50" charset="-128"/>
                <a:ea typeface="Meiryo UI" panose="020B0604030504040204" pitchFamily="50" charset="-128"/>
              </a:rPr>
              <a:t>する場の</a:t>
            </a:r>
            <a:r>
              <a:rPr lang="ja-JP" altLang="en-US" sz="1200" b="1" dirty="0" smtClean="0">
                <a:solidFill>
                  <a:schemeClr val="tx1"/>
                </a:solidFill>
                <a:latin typeface="Meiryo UI" panose="020B0604030504040204" pitchFamily="50" charset="-128"/>
                <a:ea typeface="Meiryo UI" panose="020B0604030504040204" pitchFamily="50" charset="-128"/>
              </a:rPr>
              <a:t>創出　</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33" name="角丸四角形 32"/>
          <p:cNvSpPr/>
          <p:nvPr/>
        </p:nvSpPr>
        <p:spPr>
          <a:xfrm>
            <a:off x="6590367" y="3584913"/>
            <a:ext cx="2513877" cy="792089"/>
          </a:xfrm>
          <a:prstGeom prst="roundRect">
            <a:avLst>
              <a:gd name="adj" fmla="val 1175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r>
              <a:rPr lang="ja-JP" altLang="en-US" sz="1200" dirty="0" smtClean="0">
                <a:solidFill>
                  <a:schemeClr val="tx1"/>
                </a:solidFill>
                <a:latin typeface="Meiryo UI" panose="020B0604030504040204" pitchFamily="50" charset="-128"/>
                <a:ea typeface="Meiryo UI" panose="020B0604030504040204" pitchFamily="50" charset="-128"/>
              </a:rPr>
              <a:t>・世界的な人材獲得競争の中、</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成長の源泉である多様な人材の</a:t>
            </a:r>
            <a:r>
              <a:rPr lang="en-US" altLang="ja-JP" sz="1200" dirty="0" smtClean="0">
                <a:solidFill>
                  <a:schemeClr val="tx1"/>
                </a:solidFill>
                <a:latin typeface="Meiryo UI" panose="020B0604030504040204" pitchFamily="50" charset="-128"/>
                <a:ea typeface="Meiryo UI" panose="020B0604030504040204" pitchFamily="50" charset="-128"/>
              </a:rPr>
              <a:t/>
            </a:r>
            <a:br>
              <a:rPr lang="en-US" altLang="ja-JP" sz="1200" dirty="0" smtClean="0">
                <a:solidFill>
                  <a:schemeClr val="tx1"/>
                </a:solidFill>
                <a:latin typeface="Meiryo UI" panose="020B0604030504040204" pitchFamily="50" charset="-128"/>
                <a:ea typeface="Meiryo UI" panose="020B0604030504040204" pitchFamily="50" charset="-128"/>
              </a:rPr>
            </a:br>
            <a:r>
              <a:rPr lang="ja-JP" altLang="en-US" sz="1200" dirty="0" smtClean="0">
                <a:solidFill>
                  <a:schemeClr val="tx1"/>
                </a:solidFill>
                <a:latin typeface="Meiryo UI" panose="020B0604030504040204" pitchFamily="50" charset="-128"/>
                <a:ea typeface="Meiryo UI" panose="020B0604030504040204" pitchFamily="50" charset="-128"/>
              </a:rPr>
              <a:t>　育成・呼込みが必要</a:t>
            </a:r>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724960" y="3212976"/>
            <a:ext cx="2023311" cy="292388"/>
          </a:xfrm>
          <a:prstGeom prst="rect">
            <a:avLst/>
          </a:prstGeom>
          <a:noFill/>
        </p:spPr>
        <p:txBody>
          <a:bodyPr wrap="none" rtlCol="0">
            <a:spAutoFit/>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①産業・技術力</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(P.21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22</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881075" y="3212976"/>
            <a:ext cx="2895664" cy="292388"/>
          </a:xfrm>
          <a:prstGeom prst="rect">
            <a:avLst/>
          </a:prstGeom>
          <a:noFill/>
        </p:spPr>
        <p:txBody>
          <a:bodyPr wrap="none" rtlCol="0">
            <a:spAutoFit/>
          </a:bodyP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②資本力</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(P.23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7040121" y="3212976"/>
            <a:ext cx="1603324" cy="292388"/>
          </a:xfrm>
          <a:prstGeom prst="rect">
            <a:avLst/>
          </a:prstGeom>
          <a:noFill/>
        </p:spPr>
        <p:txBody>
          <a:bodyPr wrap="none" rtlCol="0">
            <a:spAutoFit/>
          </a:bodyPr>
          <a:lstStyle/>
          <a:p>
            <a:pPr algn="ct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③人材力</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(P.25</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5496" y="19020"/>
            <a:ext cx="8136904" cy="3136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スライド番号プレースホルダー 1"/>
          <p:cNvSpPr txBox="1">
            <a:spLocks/>
          </p:cNvSpPr>
          <p:nvPr/>
        </p:nvSpPr>
        <p:spPr bwMode="auto">
          <a:xfrm>
            <a:off x="8415337" y="659226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20</a:t>
            </a:fld>
            <a:endParaRPr lang="ja-JP" altLang="en-US" sz="1200" dirty="0">
              <a:solidFill>
                <a:srgbClr val="898989"/>
              </a:solidFill>
            </a:endParaRPr>
          </a:p>
        </p:txBody>
      </p:sp>
      <p:grpSp>
        <p:nvGrpSpPr>
          <p:cNvPr id="5" name="グループ化 4"/>
          <p:cNvGrpSpPr/>
          <p:nvPr/>
        </p:nvGrpSpPr>
        <p:grpSpPr>
          <a:xfrm>
            <a:off x="2387523" y="2960762"/>
            <a:ext cx="5755971" cy="199445"/>
            <a:chOff x="2437265" y="5591655"/>
            <a:chExt cx="5755971" cy="199445"/>
          </a:xfrm>
        </p:grpSpPr>
        <p:sp>
          <p:nvSpPr>
            <p:cNvPr id="4" name="二等辺三角形 3"/>
            <p:cNvSpPr/>
            <p:nvPr/>
          </p:nvSpPr>
          <p:spPr>
            <a:xfrm flipV="1">
              <a:off x="2437265"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flipV="1">
              <a:off x="5017623"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p:cNvSpPr/>
            <p:nvPr/>
          </p:nvSpPr>
          <p:spPr>
            <a:xfrm flipV="1">
              <a:off x="7570669"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 name="グループ化 46"/>
          <p:cNvGrpSpPr/>
          <p:nvPr/>
        </p:nvGrpSpPr>
        <p:grpSpPr>
          <a:xfrm>
            <a:off x="2450921" y="4494179"/>
            <a:ext cx="5755971" cy="199445"/>
            <a:chOff x="2437265" y="5591655"/>
            <a:chExt cx="5755971" cy="199445"/>
          </a:xfrm>
        </p:grpSpPr>
        <p:sp>
          <p:nvSpPr>
            <p:cNvPr id="48" name="二等辺三角形 47"/>
            <p:cNvSpPr/>
            <p:nvPr/>
          </p:nvSpPr>
          <p:spPr>
            <a:xfrm flipV="1">
              <a:off x="2437265"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flipV="1">
              <a:off x="5017623"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flipV="1">
              <a:off x="7570669" y="5591655"/>
              <a:ext cx="622567" cy="1994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2556599" y="5805264"/>
            <a:ext cx="5544616" cy="254749"/>
            <a:chOff x="2555776" y="4149080"/>
            <a:chExt cx="5544616" cy="144016"/>
          </a:xfrm>
        </p:grpSpPr>
        <p:sp>
          <p:nvSpPr>
            <p:cNvPr id="23" name="下矢印 22"/>
            <p:cNvSpPr/>
            <p:nvPr/>
          </p:nvSpPr>
          <p:spPr>
            <a:xfrm>
              <a:off x="2555776" y="4149080"/>
              <a:ext cx="50405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下矢印 27"/>
            <p:cNvSpPr/>
            <p:nvPr/>
          </p:nvSpPr>
          <p:spPr>
            <a:xfrm>
              <a:off x="5076056" y="4149080"/>
              <a:ext cx="50405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下矢印 30"/>
            <p:cNvSpPr/>
            <p:nvPr/>
          </p:nvSpPr>
          <p:spPr>
            <a:xfrm>
              <a:off x="7596336" y="4149080"/>
              <a:ext cx="504056"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Tree>
    <p:extLst>
      <p:ext uri="{BB962C8B-B14F-4D97-AF65-F5344CB8AC3E}">
        <p14:creationId xmlns:p14="http://schemas.microsoft.com/office/powerpoint/2010/main" val="3465357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5627699\Desktop\図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2171" y="4766135"/>
            <a:ext cx="2924326" cy="179406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5928779" y="4365104"/>
            <a:ext cx="2328316" cy="2403782"/>
            <a:chOff x="4385574" y="4126042"/>
            <a:chExt cx="3089222" cy="2655188"/>
          </a:xfrm>
        </p:grpSpPr>
        <p:sp>
          <p:nvSpPr>
            <p:cNvPr id="19" name="正方形/長方形 18"/>
            <p:cNvSpPr/>
            <p:nvPr/>
          </p:nvSpPr>
          <p:spPr>
            <a:xfrm>
              <a:off x="4385574" y="4126042"/>
              <a:ext cx="3089222" cy="280473"/>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集積が進む北大阪バイオクラスター</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吹き出し 1"/>
            <p:cNvSpPr/>
            <p:nvPr/>
          </p:nvSpPr>
          <p:spPr>
            <a:xfrm>
              <a:off x="4844264" y="4762355"/>
              <a:ext cx="1544755" cy="360040"/>
            </a:xfrm>
            <a:prstGeom prst="wedgeRoundRectCallout">
              <a:avLst>
                <a:gd name="adj1" fmla="val 84198"/>
                <a:gd name="adj2" fmla="val 141176"/>
                <a:gd name="adj3" fmla="val 16667"/>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latin typeface="Meiryo UI" panose="020B0604030504040204" pitchFamily="50" charset="-128"/>
                  <a:ea typeface="Meiryo UI" panose="020B0604030504040204" pitchFamily="50" charset="-128"/>
                </a:rPr>
                <a:t>国立健康・栄養研究所の移転</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8" name="角丸四角形吹き出し 17"/>
            <p:cNvSpPr/>
            <p:nvPr/>
          </p:nvSpPr>
          <p:spPr>
            <a:xfrm>
              <a:off x="5629149" y="6319444"/>
              <a:ext cx="1446649" cy="461786"/>
            </a:xfrm>
            <a:prstGeom prst="wedgeRoundRectCallout">
              <a:avLst>
                <a:gd name="adj1" fmla="val 37697"/>
                <a:gd name="adj2" fmla="val -170191"/>
                <a:gd name="adj3" fmla="val 16667"/>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再生医療</a:t>
              </a:r>
              <a:r>
                <a:rPr lang="ja-JP" altLang="en-US" sz="800" dirty="0" smtClean="0">
                  <a:solidFill>
                    <a:schemeClr val="tx1"/>
                  </a:solidFill>
                  <a:latin typeface="Meiryo UI" panose="020B0604030504040204" pitchFamily="50" charset="-128"/>
                  <a:ea typeface="Meiryo UI" panose="020B0604030504040204" pitchFamily="50" charset="-128"/>
                </a:rPr>
                <a:t>の</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国際</a:t>
              </a:r>
              <a:r>
                <a:rPr lang="ja-JP" altLang="en-US" sz="800" dirty="0">
                  <a:solidFill>
                    <a:schemeClr val="tx1"/>
                  </a:solidFill>
                  <a:latin typeface="Meiryo UI" panose="020B0604030504040204" pitchFamily="50" charset="-128"/>
                  <a:ea typeface="Meiryo UI" panose="020B0604030504040204" pitchFamily="50" charset="-128"/>
                </a:rPr>
                <a:t>拠点</a:t>
              </a:r>
              <a:r>
                <a:rPr lang="ja-JP" altLang="en-US" sz="800" dirty="0" smtClean="0">
                  <a:solidFill>
                    <a:schemeClr val="tx1"/>
                  </a:solidFill>
                  <a:latin typeface="Meiryo UI" panose="020B0604030504040204" pitchFamily="50" charset="-128"/>
                  <a:ea typeface="Meiryo UI" panose="020B0604030504040204" pitchFamily="50" charset="-128"/>
                </a:rPr>
                <a:t>形成</a:t>
              </a:r>
              <a:endParaRPr lang="en-US" altLang="ja-JP" sz="800" dirty="0" smtClean="0">
                <a:solidFill>
                  <a:schemeClr val="tx1"/>
                </a:solidFill>
                <a:latin typeface="Meiryo UI" panose="020B0604030504040204" pitchFamily="50" charset="-128"/>
                <a:ea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rPr>
                <a:t>中之島）</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grpSp>
      <p:sp>
        <p:nvSpPr>
          <p:cNvPr id="2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21</a:t>
            </a:fld>
            <a:endParaRPr lang="ja-JP" altLang="en-US" sz="1200" dirty="0">
              <a:solidFill>
                <a:srgbClr val="898989"/>
              </a:solidFill>
            </a:endParaRPr>
          </a:p>
        </p:txBody>
      </p:sp>
      <p:sp>
        <p:nvSpPr>
          <p:cNvPr id="34" name="Rectangle 75"/>
          <p:cNvSpPr>
            <a:spLocks/>
          </p:cNvSpPr>
          <p:nvPr/>
        </p:nvSpPr>
        <p:spPr bwMode="auto">
          <a:xfrm>
            <a:off x="35496" y="4001841"/>
            <a:ext cx="4919152" cy="246729"/>
          </a:xfrm>
          <a:prstGeom prst="rect">
            <a:avLst/>
          </a:prstGeom>
          <a:noFill/>
          <a:ln>
            <a:noFill/>
          </a:ln>
          <a:extLst/>
        </p:spPr>
        <p:txBody>
          <a:bodyPr lIns="0" tIns="72000" rIns="0" bIns="3600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defTabSz="590550"/>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a:t>
            </a:r>
            <a:r>
              <a:rPr kumimoji="0" lang="ja-JP" altLang="en-US" sz="1050" b="1"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バイオ・医療機器産業の地域別構成（全国）</a:t>
            </a:r>
            <a:r>
              <a:rPr kumimoji="0" lang="ja-JP" altLang="en-US" sz="9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rPr>
              <a:t>　</a:t>
            </a:r>
            <a:endParaRPr kumimoji="0" lang="en-US" altLang="ja-JP" sz="900" dirty="0" smtClean="0">
              <a:latin typeface="Meiryo UI" panose="020B0604030504040204" pitchFamily="50" charset="-128"/>
              <a:ea typeface="Meiryo UI" panose="020B0604030504040204" pitchFamily="50" charset="-128"/>
              <a:cs typeface="Meiryo UI" panose="020B0604030504040204" pitchFamily="50" charset="-128"/>
              <a:sym typeface="ヒラギノ角ゴ Pro W6" charset="0"/>
            </a:endParaRPr>
          </a:p>
        </p:txBody>
      </p:sp>
      <p:pic>
        <p:nvPicPr>
          <p:cNvPr id="20" name="Picture 2" descr="http://www.kansai.meti.go.jp/2-4bio/ac_data/img6.jpg"/>
          <p:cNvPicPr>
            <a:picLocks noChangeAspect="1" noChangeArrowheads="1"/>
          </p:cNvPicPr>
          <p:nvPr/>
        </p:nvPicPr>
        <p:blipFill>
          <a:blip r:embed="rId4"/>
          <a:srcRect/>
          <a:stretch>
            <a:fillRect/>
          </a:stretch>
        </p:blipFill>
        <p:spPr bwMode="auto">
          <a:xfrm>
            <a:off x="251520" y="4248571"/>
            <a:ext cx="3258361" cy="2379894"/>
          </a:xfrm>
          <a:prstGeom prst="rect">
            <a:avLst/>
          </a:prstGeom>
          <a:noFill/>
          <a:ln w="9525">
            <a:noFill/>
            <a:miter lim="800000"/>
            <a:headEnd/>
            <a:tailEnd/>
          </a:ln>
        </p:spPr>
      </p:pic>
      <p:sp>
        <p:nvSpPr>
          <p:cNvPr id="21" name="テキスト ボックス 18"/>
          <p:cNvSpPr txBox="1">
            <a:spLocks noChangeArrowheads="1"/>
          </p:cNvSpPr>
          <p:nvPr/>
        </p:nvSpPr>
        <p:spPr bwMode="auto">
          <a:xfrm>
            <a:off x="2093837" y="6654552"/>
            <a:ext cx="2081101" cy="215444"/>
          </a:xfrm>
          <a:prstGeom prst="rect">
            <a:avLst/>
          </a:prstGeom>
          <a:noFill/>
          <a:ln w="9525">
            <a:noFill/>
            <a:miter lim="800000"/>
            <a:headEnd/>
            <a:tailEnd/>
          </a:ln>
        </p:spPr>
        <p:txBody>
          <a:bodyPr wrap="square">
            <a:spAutoFit/>
          </a:bodyPr>
          <a:lstStyle/>
          <a:p>
            <a:pPr algn="l"/>
            <a:r>
              <a:rPr lang="ja-JP" altLang="en-US" sz="800" dirty="0" smtClean="0">
                <a:latin typeface="Meiryo UI" panose="020B0604030504040204" pitchFamily="50" charset="-128"/>
                <a:ea typeface="Meiryo UI" panose="020B0604030504040204" pitchFamily="50" charset="-128"/>
              </a:rPr>
              <a:t>出典</a:t>
            </a:r>
            <a:r>
              <a:rPr lang="ja-JP" altLang="en-US" sz="800" dirty="0">
                <a:latin typeface="Meiryo UI" panose="020B0604030504040204" pitchFamily="50" charset="-128"/>
                <a:ea typeface="Meiryo UI" panose="020B0604030504040204" pitchFamily="50" charset="-128"/>
              </a:rPr>
              <a:t>：近畿経済産業局</a:t>
            </a:r>
            <a:r>
              <a:rPr lang="ja-JP" altLang="en-US" sz="800" dirty="0" smtClean="0">
                <a:latin typeface="Meiryo UI" panose="020B0604030504040204" pitchFamily="50" charset="-128"/>
                <a:ea typeface="Meiryo UI" panose="020B0604030504040204" pitchFamily="50" charset="-128"/>
              </a:rPr>
              <a:t>資料</a:t>
            </a:r>
            <a:endParaRPr lang="ja-JP" altLang="en-US" sz="800" dirty="0">
              <a:latin typeface="Meiryo UI" panose="020B0604030504040204" pitchFamily="50" charset="-128"/>
              <a:ea typeface="Meiryo UI" panose="020B0604030504040204" pitchFamily="50" charset="-128"/>
            </a:endParaRPr>
          </a:p>
        </p:txBody>
      </p:sp>
      <p:sp>
        <p:nvSpPr>
          <p:cNvPr id="30" name="正方形/長方形 29"/>
          <p:cNvSpPr/>
          <p:nvPr/>
        </p:nvSpPr>
        <p:spPr>
          <a:xfrm>
            <a:off x="5993851" y="1950948"/>
            <a:ext cx="3186662" cy="407804"/>
          </a:xfrm>
          <a:prstGeom prst="rect">
            <a:avLst/>
          </a:prstGeom>
          <a:solidFill>
            <a:schemeClr val="bg1"/>
          </a:solidFill>
          <a:ln>
            <a:solidFill>
              <a:schemeClr val="bg1">
                <a:alpha val="0"/>
              </a:schemeClr>
            </a:solidFill>
          </a:ln>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バランスのとれた大阪のものづくり産業</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製造業出荷額等の特化係数（従業者</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人以上））</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7098778" y="4159609"/>
            <a:ext cx="3295511" cy="215444"/>
          </a:xfrm>
          <a:prstGeom prst="rect">
            <a:avLst/>
          </a:prstGeom>
        </p:spPr>
        <p:txBody>
          <a:bodyPr wrap="square">
            <a:spAutoFit/>
          </a:bodyPr>
          <a:lstStyle/>
          <a:p>
            <a:pPr marL="177800" indent="-17780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出典：大阪府「なにわの経済データ’</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Text Box 12"/>
          <p:cNvSpPr txBox="1">
            <a:spLocks noChangeArrowheads="1"/>
          </p:cNvSpPr>
          <p:nvPr/>
        </p:nvSpPr>
        <p:spPr bwMode="auto">
          <a:xfrm>
            <a:off x="77465" y="1950948"/>
            <a:ext cx="379314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Arial" charset="0"/>
                <a:ea typeface="ＭＳ Ｐゴシック" pitchFamily="50" charset="-128"/>
              </a:defRPr>
            </a:lvl1pPr>
            <a:lvl2pPr marL="742950" indent="-285750" defTabSz="912813">
              <a:defRPr>
                <a:solidFill>
                  <a:schemeClr val="tx1"/>
                </a:solidFill>
                <a:latin typeface="Arial" charset="0"/>
                <a:ea typeface="ＭＳ Ｐゴシック" pitchFamily="50" charset="-128"/>
              </a:defRPr>
            </a:lvl2pPr>
            <a:lvl3pPr marL="1143000" indent="-228600" defTabSz="912813">
              <a:defRPr>
                <a:solidFill>
                  <a:schemeClr val="tx1"/>
                </a:solidFill>
                <a:latin typeface="Arial" charset="0"/>
                <a:ea typeface="ＭＳ Ｐゴシック" pitchFamily="50" charset="-128"/>
              </a:defRPr>
            </a:lvl3pPr>
            <a:lvl4pPr marL="1600200" indent="-228600" defTabSz="912813">
              <a:defRPr>
                <a:solidFill>
                  <a:schemeClr val="tx1"/>
                </a:solidFill>
                <a:latin typeface="Arial" charset="0"/>
                <a:ea typeface="ＭＳ Ｐゴシック" pitchFamily="50" charset="-128"/>
              </a:defRPr>
            </a:lvl4pPr>
            <a:lvl5pPr marL="2057400" indent="-228600" defTabSz="912813">
              <a:defRPr>
                <a:solidFill>
                  <a:schemeClr val="tx1"/>
                </a:solidFill>
                <a:latin typeface="Arial" charset="0"/>
                <a:ea typeface="ＭＳ Ｐゴシック" pitchFamily="50"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50" charset="-128"/>
              </a:defRPr>
            </a:lvl9pPr>
          </a:lstStyle>
          <a:p>
            <a:pPr fontAlgn="auto">
              <a:spcBef>
                <a:spcPct val="50000"/>
              </a:spcBef>
              <a:spcAft>
                <a:spcPts val="0"/>
              </a:spcAft>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■次世代産業に注力している都市の例</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6200000" flipV="1">
            <a:off x="2889285" y="1151276"/>
            <a:ext cx="971165" cy="1980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107504" y="116632"/>
            <a:ext cx="3168352"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（１）産業・技術力</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79513" y="548680"/>
            <a:ext cx="2837732" cy="13681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の主要都市では、次世代産業や高付加価値型の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産業の育成</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に注力しており、大阪もリーディング産業の育成を進める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3608892" y="548680"/>
            <a:ext cx="5427605" cy="136815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北大阪を中心に神戸・京都等も含めて、企業集積・研究集積が進む「ライフサイエンス」を中心とした裾野の広い健康・長寿関連産業の育成を進め、次世代のリーディング産業として着実に発展させる。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バランスの取れた層の厚いものづくりの基盤を活かし、高付加価値型への転換を進めるイノベーションの創出に取組む。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2631" y="2323105"/>
            <a:ext cx="2439940" cy="188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0473" y="2181359"/>
            <a:ext cx="2152957" cy="179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テキスト ボックス 35"/>
          <p:cNvSpPr txBox="1"/>
          <p:nvPr/>
        </p:nvSpPr>
        <p:spPr>
          <a:xfrm>
            <a:off x="4424989" y="2751447"/>
            <a:ext cx="1721875"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kumimoji="1"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ニューヨーク（米）</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416753" y="2388687"/>
            <a:ext cx="1566257"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ボストン（米）</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50254" y="2382686"/>
            <a:ext cx="1710422"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ケンブリッジ（英）</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438895" y="3560418"/>
            <a:ext cx="1299645"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サンフランシスコ</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47049" y="2781206"/>
            <a:ext cx="1337689"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ミュンヘン（独）</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55869" y="3612371"/>
            <a:ext cx="1475041"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シンガポール</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53228" y="3188755"/>
            <a:ext cx="915484"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ソウル（韓）</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4424989" y="3152868"/>
            <a:ext cx="1482793" cy="215444"/>
          </a:xfrm>
          <a:prstGeom prst="rect">
            <a:avLst/>
          </a:prstGeom>
          <a:ln w="9525">
            <a:prstDash val="sysDot"/>
          </a:ln>
        </p:spPr>
        <p:style>
          <a:lnRef idx="2">
            <a:schemeClr val="dk1"/>
          </a:lnRef>
          <a:fillRef idx="1">
            <a:schemeClr val="lt1"/>
          </a:fillRef>
          <a:effectRef idx="0">
            <a:schemeClr val="dk1"/>
          </a:effectRef>
          <a:fontRef idx="minor">
            <a:schemeClr val="dk1"/>
          </a:fontRef>
        </p:style>
        <p:txBody>
          <a:bodyPr wrap="square" rtlCol="0" anchor="ctr" anchorCtr="0">
            <a:spAutoFit/>
          </a:bodyPr>
          <a:lstStyle/>
          <a:p>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ピッツバーグ</a:t>
            </a: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5149035" y="2434948"/>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769765" y="2427441"/>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4" name="直線コネクタ 53"/>
          <p:cNvCxnSpPr>
            <a:stCxn id="38" idx="3"/>
          </p:cNvCxnSpPr>
          <p:nvPr/>
        </p:nvCxnSpPr>
        <p:spPr>
          <a:xfrm>
            <a:off x="2060676" y="2490408"/>
            <a:ext cx="226488" cy="21586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a:stCxn id="40" idx="3"/>
          </p:cNvCxnSpPr>
          <p:nvPr/>
        </p:nvCxnSpPr>
        <p:spPr>
          <a:xfrm flipV="1">
            <a:off x="1684738" y="2747911"/>
            <a:ext cx="669607" cy="141017"/>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flipV="1">
            <a:off x="2320758" y="2904520"/>
            <a:ext cx="67173" cy="25664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41" idx="3"/>
          </p:cNvCxnSpPr>
          <p:nvPr/>
        </p:nvCxnSpPr>
        <p:spPr>
          <a:xfrm flipV="1">
            <a:off x="1830910" y="3288615"/>
            <a:ext cx="1104898" cy="431478"/>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endCxn id="43" idx="1"/>
          </p:cNvCxnSpPr>
          <p:nvPr/>
        </p:nvCxnSpPr>
        <p:spPr>
          <a:xfrm>
            <a:off x="4039616" y="2855030"/>
            <a:ext cx="385373" cy="405560"/>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endCxn id="36" idx="1"/>
          </p:cNvCxnSpPr>
          <p:nvPr/>
        </p:nvCxnSpPr>
        <p:spPr>
          <a:xfrm>
            <a:off x="4082143" y="2855030"/>
            <a:ext cx="342846" cy="4139"/>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endCxn id="37" idx="1"/>
          </p:cNvCxnSpPr>
          <p:nvPr/>
        </p:nvCxnSpPr>
        <p:spPr>
          <a:xfrm flipV="1">
            <a:off x="4082143" y="2496409"/>
            <a:ext cx="334610" cy="325195"/>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endCxn id="39" idx="1"/>
          </p:cNvCxnSpPr>
          <p:nvPr/>
        </p:nvCxnSpPr>
        <p:spPr>
          <a:xfrm>
            <a:off x="3765764" y="2888928"/>
            <a:ext cx="673131" cy="779212"/>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a:endCxn id="42" idx="3"/>
          </p:cNvCxnSpPr>
          <p:nvPr/>
        </p:nvCxnSpPr>
        <p:spPr>
          <a:xfrm flipH="1">
            <a:off x="1268712" y="2904818"/>
            <a:ext cx="1816734" cy="391659"/>
          </a:xfrm>
          <a:prstGeom prst="line">
            <a:avLst/>
          </a:prstGeom>
          <a:ln w="6350">
            <a:prstDash val="sysDot"/>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1107896" y="2824585"/>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1016727" y="3234882"/>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1030845" y="3658092"/>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1601416" y="3659624"/>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1204021" y="2426065"/>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5738540" y="2436619"/>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321784" y="2790687"/>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5907782" y="2794826"/>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5316025" y="3190635"/>
            <a:ext cx="523664" cy="128685"/>
          </a:xfrm>
          <a:prstGeom prst="rect">
            <a:avLst/>
          </a:prstGeom>
        </p:spPr>
        <p:style>
          <a:lnRef idx="0">
            <a:schemeClr val="accent2"/>
          </a:lnRef>
          <a:fillRef idx="3">
            <a:schemeClr val="accent2"/>
          </a:fillRef>
          <a:effectRef idx="3">
            <a:schemeClr val="accent2"/>
          </a:effectRef>
          <a:fontRef idx="minor">
            <a:schemeClr val="lt1"/>
          </a:fontRef>
        </p:style>
        <p:txBody>
          <a:bodyPr wrap="none" lIns="18000" tIns="18000" rIns="18000" bIns="18000" rtlCol="0">
            <a:spAutoFit/>
          </a:bodyPr>
          <a:lstStyle/>
          <a:p>
            <a:pPr algn="ctr"/>
            <a:r>
              <a:rPr kumimoji="1" lang="ja-JP" altLang="en-US" sz="600" b="1"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5490514" y="3607347"/>
            <a:ext cx="190240" cy="128685"/>
          </a:xfrm>
          <a:prstGeom prst="rect">
            <a:avLst/>
          </a:prstGeom>
        </p:spPr>
        <p:style>
          <a:lnRef idx="0">
            <a:schemeClr val="accent1"/>
          </a:lnRef>
          <a:fillRef idx="3">
            <a:schemeClr val="accent1"/>
          </a:fillRef>
          <a:effectRef idx="3">
            <a:schemeClr val="accent1"/>
          </a:effectRef>
          <a:fontRef idx="minor">
            <a:schemeClr val="lt1"/>
          </a:fontRef>
        </p:style>
        <p:txBody>
          <a:bodyPr wrap="none" lIns="18000" tIns="18000" rIns="18000" bIns="18000" rtlCol="0">
            <a:spAutoFit/>
          </a:bodyPr>
          <a:lstStyle/>
          <a:p>
            <a:pPr algn="ctr"/>
            <a:r>
              <a:rPr lang="ja-JP" altLang="en-US" sz="600" b="1" dirty="0">
                <a:latin typeface="Meiryo UI" panose="020B0604030504040204" pitchFamily="50" charset="-128"/>
                <a:ea typeface="Meiryo UI" panose="020B0604030504040204" pitchFamily="50" charset="-128"/>
                <a:cs typeface="Meiryo UI" panose="020B0604030504040204" pitchFamily="50" charset="-128"/>
              </a:rPr>
              <a:t>ＩＴ</a:t>
            </a:r>
            <a:endParaRPr kumimoji="1"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rot="551041">
            <a:off x="2317344" y="4649050"/>
            <a:ext cx="578293" cy="1570299"/>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558092" y="4365104"/>
            <a:ext cx="2394010" cy="415498"/>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「健康・長寿」関連産業のすそ野の</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05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広がり</a:t>
            </a:r>
            <a:endParaRPr lang="ja-JP"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3727474" y="6630036"/>
            <a:ext cx="2595219" cy="215444"/>
          </a:xfrm>
          <a:prstGeom prst="rect">
            <a:avLst/>
          </a:prstGeom>
        </p:spPr>
        <p:txBody>
          <a:bodyPr wrap="square">
            <a:spAutoFit/>
          </a:bodyPr>
          <a:lstStyle/>
          <a:p>
            <a:pPr marL="177800" indent="-177800"/>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「２０２５年</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日本万国博覧会基本構想」</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試案</a:t>
            </a:r>
            <a:endParaRPr lang="ja-JP"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descr="C:\Users\i5627699\Desktop\図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6168" y="4740736"/>
            <a:ext cx="2486004" cy="1869920"/>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4219388" y="3775862"/>
            <a:ext cx="2413286" cy="415498"/>
          </a:xfrm>
          <a:prstGeom prst="rect">
            <a:avLst/>
          </a:prstGeom>
        </p:spPr>
        <p:txBody>
          <a:bodyPr wrap="square">
            <a:spAutoFit/>
          </a:bodyPr>
          <a:lstStyle/>
          <a:p>
            <a:pPr marL="177800" indent="-177800" fontAlgn="auto">
              <a:spcBef>
                <a:spcPts val="0"/>
              </a:spcBef>
              <a:spcAft>
                <a:spcPts val="0"/>
              </a:spcAft>
            </a:pP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都市間競争の実相（日本総研</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３月）及び米国医療産業集積調査結果要旨（経団連・産業問題委員会</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2001</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年３月）をもとに副首都推進局にて作成</a:t>
            </a:r>
          </a:p>
        </p:txBody>
      </p:sp>
    </p:spTree>
    <p:extLst>
      <p:ext uri="{BB962C8B-B14F-4D97-AF65-F5344CB8AC3E}">
        <p14:creationId xmlns:p14="http://schemas.microsoft.com/office/powerpoint/2010/main" val="1397101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4716017" y="1086964"/>
            <a:ext cx="4190914" cy="5438380"/>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179513" y="1076798"/>
            <a:ext cx="4439282" cy="5448546"/>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58994" y="584684"/>
            <a:ext cx="8977502" cy="60846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79513" y="1076798"/>
            <a:ext cx="4439281" cy="479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世界トップクラス</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形成</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517618" y="1938955"/>
            <a:ext cx="3550326" cy="1115266"/>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○世界最高水準の研究が進む</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医療や革新的</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創薬の産学連携</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による実用化・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の促進、大阪の強みである</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ものづくり力</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」を活かした医療機器の開発促進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健康分野</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における新産業の創出を図り、</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トップクラス</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のライフサイエンスクラスター形成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4716017" y="1077136"/>
            <a:ext cx="4186145" cy="479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ものづくりの基盤を</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活かした</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促進</a:t>
            </a:r>
          </a:p>
        </p:txBody>
      </p:sp>
      <p:sp>
        <p:nvSpPr>
          <p:cNvPr id="93" name="正方形/長方形 92"/>
          <p:cNvSpPr/>
          <p:nvPr/>
        </p:nvSpPr>
        <p:spPr>
          <a:xfrm>
            <a:off x="5036469" y="1846622"/>
            <a:ext cx="3639987" cy="1299932"/>
          </a:xfrm>
          <a:prstGeom prst="rect">
            <a:avLst/>
          </a:prstGeom>
          <a:ln w="3175">
            <a:noFill/>
            <a:prstDash val="sysDot"/>
          </a:ln>
        </p:spPr>
        <p:txBody>
          <a:bodyPr wrap="square" lIns="3600" tIns="3600" rIns="3600" bIns="3600" numCol="1" anchor="t" anchorCtr="0">
            <a:spAutoFit/>
          </a:bodyPr>
          <a:lstStyle/>
          <a:p>
            <a:pPr marL="117475" indent="-1174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○ものづくりを中心とした大阪・関西の豊富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集積について、イノベーションを支える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インフラとして革新を図り、</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高付加</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価値化</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17475" indent="-117475"/>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突破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口となる、</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健康・医療関連</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の研究</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を中心として、</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知能</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バッテリーなどの技術を活用した</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の促進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に取り組む。</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5015388" y="3140968"/>
            <a:ext cx="3661068" cy="1296144"/>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ライフデザイン・イノベーションの拠点形成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■工業所有権情報・研修館の近畿地方統括拠点設置</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■スーパー公設試等による支援機能の充実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（大型蓄電池システム試験</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評価施設）と</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バッテリー</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産業の競争力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036469" y="3150922"/>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50892" y="3140968"/>
            <a:ext cx="3517052" cy="1296144"/>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■健都における健康・医療拠点形成（国立循環器病研究</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健康・栄養研究所の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移転　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■ＰＭＤＡ</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支部の機能強化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■再生医療等の国際拠点形成</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区を活用したライフサイエンス関連産業の取組み</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■健康分野の産業</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創出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71973" y="3140968"/>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295636" y="332656"/>
            <a:ext cx="673274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bg1"/>
                </a:solidFill>
              </a:rPr>
              <a:t>【</a:t>
            </a:r>
            <a:r>
              <a:rPr kumimoji="1" lang="ja-JP" altLang="en-US" b="1" dirty="0" smtClean="0">
                <a:solidFill>
                  <a:schemeClr val="bg1"/>
                </a:solidFill>
              </a:rPr>
              <a:t>重点的な取組み</a:t>
            </a:r>
            <a:r>
              <a:rPr kumimoji="1" lang="en-US" altLang="ja-JP" b="1" dirty="0" smtClean="0">
                <a:solidFill>
                  <a:schemeClr val="bg1"/>
                </a:solidFill>
              </a:rPr>
              <a:t>】</a:t>
            </a:r>
            <a:r>
              <a:rPr kumimoji="1" lang="ja-JP" altLang="en-US" b="1" dirty="0" smtClean="0">
                <a:solidFill>
                  <a:schemeClr val="bg1"/>
                </a:solidFill>
              </a:rPr>
              <a:t>　健康・長寿を基軸とした新たな価値の創出</a:t>
            </a:r>
            <a:endParaRPr kumimoji="1" lang="ja-JP" altLang="en-US" b="1" dirty="0">
              <a:solidFill>
                <a:schemeClr val="bg1"/>
              </a:solidFill>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5110447"/>
            <a:ext cx="2590455" cy="1342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861720"/>
            <a:ext cx="4266752" cy="1303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正方形/長方形 19"/>
          <p:cNvSpPr/>
          <p:nvPr/>
        </p:nvSpPr>
        <p:spPr bwMode="white">
          <a:xfrm>
            <a:off x="251520" y="4861720"/>
            <a:ext cx="2088232" cy="253916"/>
          </a:xfrm>
          <a:prstGeom prst="rect">
            <a:avLst/>
          </a:prstGeom>
          <a:solidFill>
            <a:schemeClr val="bg1"/>
          </a:solidFill>
          <a:ln>
            <a:noFill/>
          </a:ln>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177800" indent="-177800"/>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endPar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8313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22</a:t>
            </a:fld>
            <a:endParaRPr lang="ja-JP" altLang="en-US" sz="1200" dirty="0">
              <a:solidFill>
                <a:srgbClr val="898989"/>
              </a:solidFill>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429" y="4504347"/>
            <a:ext cx="2927877" cy="58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9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155514" y="7596166"/>
            <a:ext cx="2798195" cy="225322"/>
          </a:xfrm>
          <a:prstGeom prst="rect">
            <a:avLst/>
          </a:prstGeom>
          <a:noFill/>
        </p:spPr>
        <p:txBody>
          <a:bodyPr wrap="square" rtlCol="0">
            <a:spAutoFit/>
          </a:bodyPr>
          <a:lstStyle/>
          <a:p>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スライド番号プレースホルダー 1"/>
          <p:cNvSpPr txBox="1">
            <a:spLocks/>
          </p:cNvSpPr>
          <p:nvPr/>
        </p:nvSpPr>
        <p:spPr bwMode="auto">
          <a:xfrm>
            <a:off x="8388424"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23</a:t>
            </a:fld>
            <a:endParaRPr lang="ja-JP" altLang="en-US" sz="1200" dirty="0">
              <a:solidFill>
                <a:srgbClr val="898989"/>
              </a:solidFill>
            </a:endParaRPr>
          </a:p>
        </p:txBody>
      </p:sp>
      <p:sp>
        <p:nvSpPr>
          <p:cNvPr id="6" name="正方形/長方形 5"/>
          <p:cNvSpPr/>
          <p:nvPr/>
        </p:nvSpPr>
        <p:spPr>
          <a:xfrm>
            <a:off x="2904565" y="440667"/>
            <a:ext cx="6212541" cy="176249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国内外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から大阪へのヒト・モノの流れをさらに活発化させるため</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の力を活かした都市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の顔となるまちづくりや、域内交通ネットワークの強化を進めるとともに、広域交通ネットワーク（リニア中央新幹線、北陸新幹線）の早期開業</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促進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、大阪が広域的なネットワークの結節点として国内外の都市との連携強化</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好調</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インバウンドのもと、さらなる都市</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ブランドの向上を図り、世界への発信力を高める。</a:t>
            </a:r>
          </a:p>
        </p:txBody>
      </p:sp>
      <p:sp>
        <p:nvSpPr>
          <p:cNvPr id="19" name="正方形/長方形 18"/>
          <p:cNvSpPr/>
          <p:nvPr/>
        </p:nvSpPr>
        <p:spPr>
          <a:xfrm>
            <a:off x="4067944" y="2204864"/>
            <a:ext cx="2808312" cy="253916"/>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近年活発化する民間の都市開発</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4139952" y="4845733"/>
            <a:ext cx="1944216"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来阪外国人数と訪問率</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a:spLocks noGrp="1"/>
          </p:cNvSpPr>
          <p:nvPr>
            <p:ph type="sldNum" sz="quarter" idx="12"/>
          </p:nvPr>
        </p:nvSpPr>
        <p:spPr>
          <a:xfrm>
            <a:off x="12428190" y="9653120"/>
            <a:ext cx="2133600" cy="365125"/>
          </a:xfrm>
        </p:spPr>
        <p:txBody>
          <a:bodyPr/>
          <a:lstStyle/>
          <a:p>
            <a:fld id="{D2D8002D-B5B0-4BAC-B1F6-782DDCCE6D9C}" type="slidenum">
              <a:rPr kumimoji="1" lang="ja-JP" altLang="en-US" smtClean="0"/>
              <a:pPr/>
              <a:t>23</a:t>
            </a:fld>
            <a:endParaRPr kumimoji="1" lang="ja-JP" altLang="en-US" dirty="0"/>
          </a:p>
        </p:txBody>
      </p:sp>
      <p:sp>
        <p:nvSpPr>
          <p:cNvPr id="60" name="正方形/長方形 59"/>
          <p:cNvSpPr/>
          <p:nvPr/>
        </p:nvSpPr>
        <p:spPr>
          <a:xfrm>
            <a:off x="4355976" y="2444839"/>
            <a:ext cx="4536504" cy="1615827"/>
          </a:xfrm>
          <a:prstGeom prst="rect">
            <a:avLst/>
          </a:prstGeom>
          <a:ln w="12700">
            <a:solidFill>
              <a:schemeClr val="tx1"/>
            </a:solidFill>
            <a:prstDash val="sysDot"/>
          </a:ln>
        </p:spPr>
        <p:txBody>
          <a:bodyPr wrap="square">
            <a:spAutoFit/>
          </a:bodyPr>
          <a:lstStyle/>
          <a:p>
            <a:pPr marL="177800" lvl="0" indent="-177800"/>
            <a:r>
              <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年５月</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ステーションシティ全面開業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中之島フェスティバルタワー（東地区）開業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年４月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グランフロント大阪開業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３月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あべのハルカス全面開業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年７月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ユニバーサル・スタジオ</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・ジャパン</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新エリア開業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月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エキスポシティ開業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中之島</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フェスティバルタワー・</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ウエスト（西地区</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・仮称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08000" indent="-177800"/>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梅田</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１丁目１番地計画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ビル（</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仮称</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）竣工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08000" lvl="0" indent="-177800"/>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予定</a:t>
            </a: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6811420" y="4881110"/>
            <a:ext cx="1082714" cy="230832"/>
          </a:xfrm>
          <a:prstGeom prst="rect">
            <a:avLst/>
          </a:prstGeom>
        </p:spPr>
        <p:txBody>
          <a:bodyPr wrap="square">
            <a:spAutoFit/>
          </a:bodyPr>
          <a:lstStyle/>
          <a:p>
            <a:pPr marL="177800" indent="-1778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グランフロント大阪</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8311706" y="4868207"/>
            <a:ext cx="1108486" cy="230832"/>
          </a:xfrm>
          <a:prstGeom prst="rect">
            <a:avLst/>
          </a:prstGeom>
        </p:spPr>
        <p:txBody>
          <a:bodyPr wrap="square">
            <a:spAutoFit/>
          </a:bodyPr>
          <a:lstStyle/>
          <a:p>
            <a:pPr marL="177800" indent="-17780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あべのハルカス</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2" descr="C:\Users\y-inoue\Desktop\top_image.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l="15458" r="14673"/>
          <a:stretch>
            <a:fillRect/>
          </a:stretch>
        </p:blipFill>
        <p:spPr bwMode="auto">
          <a:xfrm>
            <a:off x="6876256" y="3988665"/>
            <a:ext cx="1435450" cy="875213"/>
          </a:xfrm>
          <a:prstGeom prst="rect">
            <a:avLst/>
          </a:prstGeom>
          <a:noFill/>
          <a:ln w="38100">
            <a:noFill/>
          </a:ln>
          <a:effectLst>
            <a:glow rad="101600">
              <a:srgbClr val="4F81BD">
                <a:satMod val="175000"/>
                <a:alpha val="40000"/>
              </a:srgbClr>
            </a:glow>
          </a:effectLst>
        </p:spPr>
      </p:pic>
      <p:pic>
        <p:nvPicPr>
          <p:cNvPr id="64" name="Picture 2" descr="D:\2512～\成長\★ハルカス写真4.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Lst>
          </a:blip>
          <a:srcRect/>
          <a:stretch>
            <a:fillRect/>
          </a:stretch>
        </p:blipFill>
        <p:spPr bwMode="auto">
          <a:xfrm>
            <a:off x="8388424" y="3706816"/>
            <a:ext cx="701747" cy="1118046"/>
          </a:xfrm>
          <a:prstGeom prst="rect">
            <a:avLst/>
          </a:prstGeom>
          <a:noFill/>
          <a:effectLst>
            <a:outerShdw blurRad="50800" dist="50800" dir="5400000" algn="ctr" rotWithShape="0">
              <a:srgbClr val="00B0F0"/>
            </a:outerShdw>
          </a:effec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2629" y="5085184"/>
            <a:ext cx="353646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248974" y="3782525"/>
            <a:ext cx="3258798" cy="261610"/>
          </a:xfrm>
          <a:prstGeom prst="rect">
            <a:avLst/>
          </a:prstGeom>
        </p:spPr>
        <p:txBody>
          <a:bodyPr wrap="square">
            <a:spAutoFit/>
          </a:bodyPr>
          <a:lstStyle/>
          <a:p>
            <a:pPr marL="177800" indent="-177800"/>
            <a:r>
              <a:rPr lang="ja-JP"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主な国際空港における市中心部からのアクセス</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p:cNvPicPr>
            <a:picLocks noChangeAspect="1" noChangeArrowheads="1"/>
          </p:cNvPicPr>
          <p:nvPr/>
        </p:nvPicPr>
        <p:blipFill>
          <a:blip r:embed="rId8" cstate="email"/>
          <a:srcRect/>
          <a:stretch>
            <a:fillRect/>
          </a:stretch>
        </p:blipFill>
        <p:spPr bwMode="auto">
          <a:xfrm>
            <a:off x="611362" y="3981894"/>
            <a:ext cx="3240558" cy="2770941"/>
          </a:xfrm>
          <a:prstGeom prst="rect">
            <a:avLst/>
          </a:prstGeom>
          <a:noFill/>
          <a:ln w="9525">
            <a:noFill/>
            <a:miter lim="800000"/>
            <a:headEnd/>
            <a:tailEnd/>
          </a:ln>
          <a:effectLst/>
        </p:spPr>
      </p:pic>
      <p:sp>
        <p:nvSpPr>
          <p:cNvPr id="29" name="角丸四角形吹き出し 28"/>
          <p:cNvSpPr/>
          <p:nvPr/>
        </p:nvSpPr>
        <p:spPr>
          <a:xfrm>
            <a:off x="2051720" y="4797152"/>
            <a:ext cx="1010824" cy="345639"/>
          </a:xfrm>
          <a:prstGeom prst="wedgeRoundRectCallout">
            <a:avLst>
              <a:gd name="adj1" fmla="val 48321"/>
              <a:gd name="adj2" fmla="val 77932"/>
              <a:gd name="adj3" fmla="val 16667"/>
            </a:avLst>
          </a:prstGeom>
          <a:solidFill>
            <a:schemeClr val="accent1">
              <a:lumMod val="20000"/>
              <a:lumOff val="80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改善に</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短縮</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55513" y="440668"/>
            <a:ext cx="2472271" cy="176249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lnSpc>
                <a:spcPts val="22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これまでの機能面におけるハード、ソフトインフラ拡充の取組みにより一定の基盤が整うが、さらなるグローバル競争力の強化のため、世界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備えていくことが必要。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5496" y="44624"/>
            <a:ext cx="3528392"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資本力（ハード・ソフトインフラ）</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二等辺三角形 31"/>
          <p:cNvSpPr/>
          <p:nvPr/>
        </p:nvSpPr>
        <p:spPr>
          <a:xfrm rot="16200000" flipV="1">
            <a:off x="2304328" y="1147949"/>
            <a:ext cx="971165" cy="1980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223882" y="2204864"/>
            <a:ext cx="1927131" cy="253916"/>
          </a:xfrm>
          <a:prstGeom prst="rect">
            <a:avLst/>
          </a:prstGeom>
        </p:spPr>
        <p:txBody>
          <a:bodyPr wrap="none">
            <a:spAutoFit/>
          </a:bodyPr>
          <a:lstStyle/>
          <a:p>
            <a:r>
              <a:rPr kumimoji="0" lang="ja-JP" altLang="en-US" sz="1050" b="1" kern="0" dirty="0" smtClean="0">
                <a:latin typeface="ＭＳ Ｐゴシック" pitchFamily="50" charset="-128"/>
                <a:ea typeface="Meiryo UI" pitchFamily="50" charset="-128"/>
                <a:cs typeface="Meiryo UI" pitchFamily="50" charset="-128"/>
              </a:rPr>
              <a:t>■世界の都市総合力ランキング</a:t>
            </a:r>
            <a:endParaRPr lang="ja-JP" altLang="en-US" sz="1050" b="1" dirty="0"/>
          </a:p>
        </p:txBody>
      </p:sp>
      <p:sp>
        <p:nvSpPr>
          <p:cNvPr id="34" name="正方形/長方形 33"/>
          <p:cNvSpPr/>
          <p:nvPr/>
        </p:nvSpPr>
        <p:spPr>
          <a:xfrm>
            <a:off x="2247051" y="2231564"/>
            <a:ext cx="1388845" cy="33855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a:t>
            </a:r>
            <a:r>
              <a:rPr kumimoji="0" lang="en-US" altLang="ja-JP" sz="800" kern="0" dirty="0" smtClean="0">
                <a:latin typeface="Meiryo UI" panose="020B0604030504040204" pitchFamily="50" charset="-128"/>
                <a:ea typeface="Meiryo UI" panose="020B0604030504040204" pitchFamily="50" charset="-128"/>
                <a:cs typeface="Meiryo UI" pitchFamily="50" charset="-128"/>
              </a:rPr>
              <a:t/>
            </a:r>
            <a:br>
              <a:rPr kumimoji="0" lang="en-US" altLang="ja-JP" sz="800" kern="0" dirty="0" smtClean="0">
                <a:latin typeface="Meiryo UI" panose="020B0604030504040204" pitchFamily="50" charset="-128"/>
                <a:ea typeface="Meiryo UI" panose="020B0604030504040204" pitchFamily="50" charset="-128"/>
                <a:cs typeface="Meiryo UI" pitchFamily="50" charset="-128"/>
              </a:rPr>
            </a:br>
            <a:r>
              <a:rPr kumimoji="0" lang="en-US" altLang="ja-JP" sz="800" kern="0" dirty="0" smtClean="0">
                <a:latin typeface="Meiryo UI" panose="020B0604030504040204" pitchFamily="50" charset="-128"/>
                <a:ea typeface="Meiryo UI" panose="020B0604030504040204" pitchFamily="50" charset="-128"/>
                <a:cs typeface="Meiryo UI" pitchFamily="50" charset="-128"/>
              </a:rPr>
              <a:t>              </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都市戦略研究所</a:t>
            </a:r>
            <a:endParaRPr lang="ja-JP" altLang="en-US" sz="800"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4147187793"/>
              </p:ext>
            </p:extLst>
          </p:nvPr>
        </p:nvGraphicFramePr>
        <p:xfrm>
          <a:off x="354663" y="2585795"/>
          <a:ext cx="3497258" cy="1042902"/>
        </p:xfrm>
        <a:graphic>
          <a:graphicData uri="http://schemas.openxmlformats.org/drawingml/2006/table">
            <a:tbl>
              <a:tblPr firstRow="1" firstCol="1" lastRow="1" lastCol="1" bandRow="1" bandCol="1">
                <a:tableStyleId>{5940675A-B579-460E-94D1-54222C63F5DA}</a:tableStyleId>
              </a:tblPr>
              <a:tblGrid>
                <a:gridCol w="1048985"/>
                <a:gridCol w="1258875"/>
                <a:gridCol w="1189398"/>
              </a:tblGrid>
              <a:tr h="411157">
                <a:tc>
                  <a:txBody>
                    <a:bodyPr/>
                    <a:lstStyle/>
                    <a:p>
                      <a:pPr algn="ctr">
                        <a:lnSpc>
                          <a:spcPts val="1500"/>
                        </a:lnSpc>
                        <a:spcAft>
                          <a:spcPts val="0"/>
                        </a:spcAft>
                      </a:pPr>
                      <a:r>
                        <a:rPr lang="ja-JP" sz="1050" kern="100" dirty="0">
                          <a:effectLst/>
                          <a:latin typeface="Meiryo UI" panose="020B0604030504040204" pitchFamily="50" charset="-128"/>
                          <a:ea typeface="Meiryo UI" panose="020B0604030504040204" pitchFamily="50" charset="-128"/>
                        </a:rPr>
                        <a:t>分野</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rPr>
                        <a:t>大阪の順位</a:t>
                      </a:r>
                      <a:endParaRPr lang="en-US" altLang="ja-JP" sz="1050" kern="100" dirty="0" smtClean="0">
                        <a:effectLst/>
                        <a:latin typeface="Meiryo UI" panose="020B0604030504040204" pitchFamily="50" charset="-128"/>
                        <a:ea typeface="Meiryo UI" panose="020B0604030504040204" pitchFamily="50" charset="-128"/>
                      </a:endParaRPr>
                    </a:p>
                    <a:p>
                      <a:pPr algn="ctr">
                        <a:lnSpc>
                          <a:spcPts val="1500"/>
                        </a:lnSpc>
                        <a:spcAft>
                          <a:spcPts val="0"/>
                        </a:spcAft>
                      </a:pPr>
                      <a:r>
                        <a:rPr lang="en-US" sz="1050" kern="100" dirty="0" smtClean="0">
                          <a:effectLst/>
                          <a:latin typeface="Meiryo UI" panose="020B0604030504040204" pitchFamily="50" charset="-128"/>
                          <a:ea typeface="Meiryo UI" panose="020B0604030504040204" pitchFamily="50" charset="-128"/>
                        </a:rPr>
                        <a:t>2015</a:t>
                      </a:r>
                      <a:r>
                        <a:rPr lang="ja-JP" sz="1050" kern="100" dirty="0" smtClean="0">
                          <a:effectLst/>
                          <a:latin typeface="Meiryo UI" panose="020B0604030504040204" pitchFamily="50" charset="-128"/>
                          <a:ea typeface="Meiryo UI" panose="020B0604030504040204" pitchFamily="50" charset="-128"/>
                        </a:rPr>
                        <a:t>年</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2014</a:t>
                      </a:r>
                      <a:r>
                        <a:rPr lang="ja-JP" altLang="en-US" sz="1050" kern="100" dirty="0" smtClean="0">
                          <a:effectLst/>
                          <a:latin typeface="Meiryo UI" panose="020B0604030504040204" pitchFamily="50" charset="-128"/>
                          <a:ea typeface="Meiryo UI" panose="020B0604030504040204" pitchFamily="50" charset="-128"/>
                        </a:rPr>
                        <a:t>年</a:t>
                      </a:r>
                      <a:r>
                        <a:rPr lang="en-US" altLang="ja-JP" sz="1050" kern="100" dirty="0" smtClean="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ja-JP" altLang="en-US" sz="1050" kern="100" dirty="0" smtClean="0">
                          <a:effectLst/>
                          <a:latin typeface="Meiryo UI" panose="020B0604030504040204" pitchFamily="50" charset="-128"/>
                          <a:ea typeface="Meiryo UI" panose="020B0604030504040204" pitchFamily="50" charset="-128"/>
                        </a:rPr>
                        <a:t>東京の順位</a:t>
                      </a:r>
                      <a:endParaRPr lang="en-US" altLang="ja-JP" sz="1050" kern="100" dirty="0" smtClean="0">
                        <a:effectLst/>
                        <a:latin typeface="Meiryo UI" panose="020B0604030504040204" pitchFamily="50" charset="-128"/>
                        <a:ea typeface="Meiryo UI" panose="020B0604030504040204" pitchFamily="50" charset="-128"/>
                      </a:endParaRPr>
                    </a:p>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cs typeface="Times New Roman"/>
                        </a:rPr>
                        <a:t>〃</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r>
              <a:tr h="199697">
                <a:tc>
                  <a:txBody>
                    <a:bodyPr/>
                    <a:lstStyle/>
                    <a:p>
                      <a:pPr algn="ctr">
                        <a:lnSpc>
                          <a:spcPts val="1500"/>
                        </a:lnSpc>
                        <a:spcAft>
                          <a:spcPts val="0"/>
                        </a:spcAft>
                      </a:pPr>
                      <a:r>
                        <a:rPr lang="ja-JP" sz="1050" b="1" kern="100" dirty="0">
                          <a:effectLst/>
                          <a:latin typeface="Meiryo UI" panose="020B0604030504040204" pitchFamily="50" charset="-128"/>
                          <a:ea typeface="Meiryo UI" panose="020B0604030504040204" pitchFamily="50" charset="-128"/>
                        </a:rPr>
                        <a:t>総合スコア　</a:t>
                      </a:r>
                      <a:endParaRPr lang="ja-JP" sz="1050" b="1"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indent="127000" algn="ctr">
                        <a:lnSpc>
                          <a:spcPts val="1500"/>
                        </a:lnSpc>
                        <a:spcAft>
                          <a:spcPts val="0"/>
                        </a:spcAft>
                      </a:pPr>
                      <a:r>
                        <a:rPr lang="en-US" altLang="ja-JP" sz="1050" b="1" kern="100" dirty="0" smtClean="0">
                          <a:effectLst/>
                          <a:latin typeface="Meiryo UI" panose="020B0604030504040204" pitchFamily="50" charset="-128"/>
                          <a:ea typeface="Meiryo UI" panose="020B0604030504040204" pitchFamily="50" charset="-128"/>
                        </a:rPr>
                        <a:t>24</a:t>
                      </a:r>
                      <a:r>
                        <a:rPr lang="ja-JP" sz="1050" b="1" kern="100" dirty="0" smtClean="0">
                          <a:effectLst/>
                          <a:latin typeface="Meiryo UI" panose="020B0604030504040204" pitchFamily="50" charset="-128"/>
                          <a:ea typeface="Meiryo UI" panose="020B0604030504040204" pitchFamily="50" charset="-128"/>
                        </a:rPr>
                        <a:t>位</a:t>
                      </a:r>
                      <a:r>
                        <a:rPr lang="ja-JP" altLang="en-US" sz="1050" b="1" kern="100" dirty="0" smtClean="0">
                          <a:effectLst/>
                          <a:latin typeface="Meiryo UI" panose="020B0604030504040204" pitchFamily="50" charset="-128"/>
                          <a:ea typeface="Meiryo UI" panose="020B0604030504040204" pitchFamily="50" charset="-128"/>
                        </a:rPr>
                        <a:t>（</a:t>
                      </a:r>
                      <a:r>
                        <a:rPr lang="en-US" altLang="ja-JP" sz="1050" b="1" kern="100" dirty="0" smtClean="0">
                          <a:effectLst/>
                          <a:latin typeface="Meiryo UI" panose="020B0604030504040204" pitchFamily="50" charset="-128"/>
                          <a:ea typeface="Meiryo UI" panose="020B0604030504040204" pitchFamily="50" charset="-128"/>
                        </a:rPr>
                        <a:t>26</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en-US" altLang="ja-JP" sz="1050" b="1" kern="100" dirty="0" smtClean="0">
                          <a:effectLst/>
                          <a:latin typeface="Meiryo UI" panose="020B0604030504040204" pitchFamily="50" charset="-128"/>
                          <a:ea typeface="Meiryo UI" panose="020B0604030504040204" pitchFamily="50" charset="-128"/>
                        </a:rPr>
                        <a:t>4</a:t>
                      </a:r>
                      <a:r>
                        <a:rPr lang="ja-JP" sz="1050" b="1" kern="100" dirty="0" smtClean="0">
                          <a:effectLst/>
                          <a:latin typeface="Meiryo UI" panose="020B0604030504040204" pitchFamily="50" charset="-128"/>
                          <a:ea typeface="Meiryo UI" panose="020B0604030504040204" pitchFamily="50" charset="-128"/>
                        </a:rPr>
                        <a:t>位</a:t>
                      </a:r>
                      <a:r>
                        <a:rPr lang="ja-JP" altLang="en-US" sz="1050" b="1" kern="100" dirty="0" smtClean="0">
                          <a:effectLst/>
                          <a:latin typeface="Meiryo UI" panose="020B0604030504040204" pitchFamily="50" charset="-128"/>
                          <a:ea typeface="Meiryo UI" panose="020B0604030504040204" pitchFamily="50" charset="-128"/>
                        </a:rPr>
                        <a:t>（</a:t>
                      </a:r>
                      <a:r>
                        <a:rPr lang="en-US" altLang="ja-JP" sz="1050" b="1" kern="100" dirty="0" smtClean="0">
                          <a:effectLst/>
                          <a:latin typeface="Meiryo UI" panose="020B0604030504040204" pitchFamily="50" charset="-128"/>
                          <a:ea typeface="Meiryo UI" panose="020B0604030504040204" pitchFamily="50" charset="-128"/>
                        </a:rPr>
                        <a:t>4</a:t>
                      </a:r>
                      <a:r>
                        <a:rPr lang="ja-JP" altLang="en-US" sz="1050" b="1" kern="100" dirty="0" smtClean="0">
                          <a:effectLst/>
                          <a:latin typeface="Meiryo UI" panose="020B0604030504040204" pitchFamily="50" charset="-128"/>
                          <a:ea typeface="Meiryo UI" panose="020B0604030504040204" pitchFamily="50" charset="-128"/>
                        </a:rPr>
                        <a:t>位）</a:t>
                      </a:r>
                      <a:endParaRPr lang="ja-JP" sz="1050" b="1" kern="100" dirty="0">
                        <a:effectLst/>
                        <a:latin typeface="Meiryo UI" panose="020B0604030504040204" pitchFamily="50" charset="-128"/>
                        <a:ea typeface="Meiryo UI" panose="020B0604030504040204" pitchFamily="50" charset="-128"/>
                        <a:cs typeface="Times New Roman"/>
                      </a:endParaRPr>
                    </a:p>
                  </a:txBody>
                  <a:tcPr marL="68580" marR="68580" marT="0" marB="0"/>
                </a:tc>
              </a:tr>
              <a:tr h="216024">
                <a:tc>
                  <a:txBody>
                    <a:bodyPr/>
                    <a:lstStyle/>
                    <a:p>
                      <a:pPr marL="0" indent="0" algn="ctr">
                        <a:lnSpc>
                          <a:spcPts val="1500"/>
                        </a:lnSpc>
                        <a:spcAft>
                          <a:spcPts val="0"/>
                        </a:spcAft>
                      </a:pPr>
                      <a:r>
                        <a:rPr lang="ja-JP" sz="1050" kern="100" dirty="0">
                          <a:effectLst/>
                          <a:latin typeface="Meiryo UI" panose="020B0604030504040204" pitchFamily="50" charset="-128"/>
                          <a:ea typeface="Meiryo UI" panose="020B0604030504040204" pitchFamily="50" charset="-128"/>
                        </a:rPr>
                        <a:t>文化・</a:t>
                      </a:r>
                      <a:r>
                        <a:rPr lang="ja-JP" sz="1050" kern="100" dirty="0" smtClean="0">
                          <a:effectLst/>
                          <a:latin typeface="Meiryo UI" panose="020B0604030504040204" pitchFamily="50" charset="-128"/>
                          <a:ea typeface="Meiryo UI" panose="020B0604030504040204" pitchFamily="50" charset="-128"/>
                        </a:rPr>
                        <a:t>交流</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indent="127000"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28</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30</a:t>
                      </a:r>
                      <a:r>
                        <a:rPr lang="ja-JP" altLang="en-US" sz="1050" kern="100" dirty="0" smtClean="0">
                          <a:effectLst/>
                          <a:latin typeface="Meiryo UI" panose="020B0604030504040204" pitchFamily="50" charset="-128"/>
                          <a:ea typeface="Meiryo UI" panose="020B0604030504040204" pitchFamily="50" charset="-128"/>
                        </a:rPr>
                        <a:t>位）</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5</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6</a:t>
                      </a:r>
                      <a:r>
                        <a:rPr lang="ja-JP" altLang="en-US" sz="1050" kern="100" dirty="0" smtClean="0">
                          <a:effectLst/>
                          <a:latin typeface="Meiryo UI" panose="020B0604030504040204" pitchFamily="50" charset="-128"/>
                          <a:ea typeface="Meiryo UI" panose="020B0604030504040204" pitchFamily="50" charset="-128"/>
                        </a:rPr>
                        <a:t>位）</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r>
              <a:tr h="216024">
                <a:tc>
                  <a:txBody>
                    <a:bodyPr/>
                    <a:lstStyle/>
                    <a:p>
                      <a:pPr marL="0" indent="0" algn="ctr">
                        <a:lnSpc>
                          <a:spcPts val="1500"/>
                        </a:lnSpc>
                        <a:spcAft>
                          <a:spcPts val="0"/>
                        </a:spcAft>
                      </a:pPr>
                      <a:r>
                        <a:rPr lang="ja-JP" sz="1050" kern="100" dirty="0">
                          <a:effectLst/>
                          <a:latin typeface="Meiryo UI" panose="020B0604030504040204" pitchFamily="50" charset="-128"/>
                          <a:ea typeface="Meiryo UI" panose="020B0604030504040204" pitchFamily="50" charset="-128"/>
                        </a:rPr>
                        <a:t>交通・アクセス</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indent="127000"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29</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29</a:t>
                      </a:r>
                      <a:r>
                        <a:rPr lang="ja-JP" altLang="en-US" sz="1050" kern="100" dirty="0" smtClean="0">
                          <a:effectLst/>
                          <a:latin typeface="Meiryo UI" panose="020B0604030504040204" pitchFamily="50" charset="-128"/>
                          <a:ea typeface="Meiryo UI" panose="020B0604030504040204" pitchFamily="50" charset="-128"/>
                        </a:rPr>
                        <a:t>位）</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c>
                  <a:txBody>
                    <a:bodyPr/>
                    <a:lstStyle/>
                    <a:p>
                      <a:pPr algn="ctr">
                        <a:lnSpc>
                          <a:spcPts val="1500"/>
                        </a:lnSpc>
                        <a:spcAft>
                          <a:spcPts val="0"/>
                        </a:spcAft>
                      </a:pPr>
                      <a:r>
                        <a:rPr lang="en-US" altLang="ja-JP" sz="1050" kern="100" dirty="0" smtClean="0">
                          <a:effectLst/>
                          <a:latin typeface="Meiryo UI" panose="020B0604030504040204" pitchFamily="50" charset="-128"/>
                          <a:ea typeface="Meiryo UI" panose="020B0604030504040204" pitchFamily="50" charset="-128"/>
                        </a:rPr>
                        <a:t>11</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r>
                        <a:rPr lang="en-US" altLang="ja-JP" sz="1050" kern="100" dirty="0" smtClean="0">
                          <a:effectLst/>
                          <a:latin typeface="Meiryo UI" panose="020B0604030504040204" pitchFamily="50" charset="-128"/>
                          <a:ea typeface="Meiryo UI" panose="020B0604030504040204" pitchFamily="50" charset="-128"/>
                        </a:rPr>
                        <a:t>10</a:t>
                      </a:r>
                      <a:r>
                        <a:rPr lang="ja-JP" sz="1050" kern="100" dirty="0" smtClean="0">
                          <a:effectLst/>
                          <a:latin typeface="Meiryo UI" panose="020B0604030504040204" pitchFamily="50" charset="-128"/>
                          <a:ea typeface="Meiryo UI" panose="020B0604030504040204" pitchFamily="50" charset="-128"/>
                        </a:rPr>
                        <a:t>位</a:t>
                      </a:r>
                      <a:r>
                        <a:rPr lang="ja-JP" altLang="en-US" sz="1050" kern="100" dirty="0" smtClean="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a:endParaRPr>
                    </a:p>
                  </a:txBody>
                  <a:tcPr marL="68580" marR="68580" marT="0" marB="0"/>
                </a:tc>
              </a:tr>
            </a:tbl>
          </a:graphicData>
        </a:graphic>
      </p:graphicFrame>
      <p:sp>
        <p:nvSpPr>
          <p:cNvPr id="36" name="正方形/長方形 35"/>
          <p:cNvSpPr/>
          <p:nvPr/>
        </p:nvSpPr>
        <p:spPr>
          <a:xfrm>
            <a:off x="5458643" y="6669940"/>
            <a:ext cx="3289821"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出典：訪日外客統計（</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JNTO) </a:t>
            </a:r>
            <a:r>
              <a:rPr lang="ja-JP" altLang="en-US" sz="800" dirty="0" err="1">
                <a:latin typeface="Meiryo UI" panose="020B0604030504040204" pitchFamily="50" charset="-128"/>
                <a:ea typeface="Meiryo UI" panose="020B0604030504040204" pitchFamily="50" charset="-128"/>
                <a:cs typeface="Meiryo UI" panose="020B0604030504040204" pitchFamily="50" charset="-128"/>
              </a:rPr>
              <a:t>、</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消費</a:t>
            </a:r>
            <a:r>
              <a:rPr lang="ja-JP" altLang="ja-JP" sz="800" dirty="0">
                <a:latin typeface="Meiryo UI" panose="020B0604030504040204" pitchFamily="50" charset="-128"/>
                <a:ea typeface="Meiryo UI" panose="020B0604030504040204" pitchFamily="50" charset="-128"/>
                <a:cs typeface="Meiryo UI" panose="020B0604030504040204" pitchFamily="50" charset="-128"/>
              </a:rPr>
              <a:t>動向</a:t>
            </a:r>
            <a:r>
              <a:rPr lang="ja-JP" altLang="ja-JP" sz="8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（観光庁）より作成</a:t>
            </a:r>
            <a:endParaRPr lang="ja-JP"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1766847" y="6649167"/>
            <a:ext cx="2808312" cy="21544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出典：第</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回大阪府市統合本部会議資料</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8895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702569" y="972531"/>
            <a:ext cx="4320479" cy="5752733"/>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201093" y="966916"/>
            <a:ext cx="4370908" cy="5758348"/>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正方形/長方形 74"/>
          <p:cNvSpPr/>
          <p:nvPr/>
        </p:nvSpPr>
        <p:spPr>
          <a:xfrm>
            <a:off x="395536" y="1412776"/>
            <a:ext cx="4104455" cy="1853930"/>
          </a:xfrm>
          <a:prstGeom prst="rect">
            <a:avLst/>
          </a:prstGeom>
          <a:ln w="3175">
            <a:noFill/>
            <a:prstDash val="sysDot"/>
          </a:ln>
        </p:spPr>
        <p:txBody>
          <a:bodyPr wrap="square" lIns="3600" tIns="3600" rIns="3600" bIns="3600" numCol="1" anchor="t" anchorCtr="0">
            <a:spAutoFit/>
          </a:bodyPr>
          <a:lstStyle/>
          <a:p>
            <a:pPr marL="179388" lvl="0"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ヒト・モノ・情報・投資を呼び込める</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魅力を備えた都市空間の創造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をめざし、大阪の顔となるまちづくりなどに取り組む</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また、民の力を活かすための日本版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BID</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制度実現に向けた取組みを進める。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国際空港の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改善も</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含めた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図るとともに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、国際コンテナ戦略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阪神港</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の強化・利便性向上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をめざす。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リニア</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中央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新幹線や北陸新幹線の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早期開業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促進</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し、広域的なネットワークによる連携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交通ネットワークの充実</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に向けた高速道路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・鉄道網の整備を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進めるとともに、高速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道路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シームレスな</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料金体系</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継改善などに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よる</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公共</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交通の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等に取り組む。</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01093" y="692696"/>
            <a:ext cx="4370907"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4716016" y="728700"/>
            <a:ext cx="4320479" cy="487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世界的な創造都市、</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国際エンターテイメント都市の確立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773575" y="1390404"/>
            <a:ext cx="4190913" cy="1853930"/>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都市魅力の発展・進化・発信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観光客受入環境の充実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観光</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拠点としての機能強化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を図るとともに、インバウンド客を関西のみならず国内各地へつなぐ「</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観光」ハブ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としての機能を高める。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○関連</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法案の整備を前提としつつ、ＭＩＣＥ機能など様々な機能を持つ</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ＩＲ</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の立地を促進</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もが芸術文化を享受できるよう、その</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魅力の創造・育成・発信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地域の発展を支える芸術文化拠点を充実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○こうした文化基盤を背景に</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、集客イベント</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のインパクトも活かしながら、大阪・関西において</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情報が生まれ、集まり、全国・世界へ発信する機能強化</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を図る</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4"/>
          <p:cNvSpPr txBox="1">
            <a:spLocks noChangeArrowheads="1"/>
          </p:cNvSpPr>
          <p:nvPr/>
        </p:nvSpPr>
        <p:spPr bwMode="auto">
          <a:xfrm>
            <a:off x="6084168" y="7470433"/>
            <a:ext cx="26642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年号は年度表記（</a:t>
            </a:r>
            <a:r>
              <a:rPr lang="en-US" altLang="ja-JP" sz="800" dirty="0" smtClean="0">
                <a:latin typeface="Meiryo UI" pitchFamily="50" charset="-128"/>
                <a:ea typeface="Meiryo UI" pitchFamily="50" charset="-128"/>
                <a:cs typeface="Meiryo UI" pitchFamily="50" charset="-128"/>
              </a:rPr>
              <a:t>2016</a:t>
            </a:r>
            <a:r>
              <a:rPr lang="ja-JP" altLang="en-US" sz="800" dirty="0" smtClean="0">
                <a:latin typeface="Meiryo UI" pitchFamily="50" charset="-128"/>
                <a:ea typeface="Meiryo UI" pitchFamily="50" charset="-128"/>
                <a:cs typeface="Meiryo UI" pitchFamily="50" charset="-128"/>
              </a:rPr>
              <a:t>年</a:t>
            </a:r>
            <a:r>
              <a:rPr lang="en-US" altLang="ja-JP" sz="800" dirty="0" smtClean="0">
                <a:latin typeface="Meiryo UI" pitchFamily="50" charset="-128"/>
                <a:ea typeface="Meiryo UI" pitchFamily="50" charset="-128"/>
                <a:cs typeface="Meiryo UI" pitchFamily="50" charset="-128"/>
              </a:rPr>
              <a:t>7</a:t>
            </a:r>
            <a:r>
              <a:rPr lang="ja-JP" altLang="en-US" sz="800" dirty="0" smtClean="0">
                <a:latin typeface="Meiryo UI" pitchFamily="50" charset="-128"/>
                <a:ea typeface="Meiryo UI" pitchFamily="50" charset="-128"/>
                <a:cs typeface="Meiryo UI" pitchFamily="50" charset="-128"/>
              </a:rPr>
              <a:t>月</a:t>
            </a:r>
            <a:r>
              <a:rPr lang="ja-JP" altLang="en-US" sz="800" dirty="0">
                <a:latin typeface="Meiryo UI" pitchFamily="50" charset="-128"/>
                <a:ea typeface="Meiryo UI" pitchFamily="50" charset="-128"/>
                <a:cs typeface="Meiryo UI" pitchFamily="50" charset="-128"/>
              </a:rPr>
              <a:t>時点</a:t>
            </a:r>
            <a:r>
              <a:rPr lang="ja-JP" altLang="en-US" sz="800" dirty="0" smtClean="0">
                <a:latin typeface="Meiryo UI" pitchFamily="50" charset="-128"/>
                <a:ea typeface="Meiryo UI" pitchFamily="50" charset="-128"/>
                <a:cs typeface="Meiryo UI" pitchFamily="50" charset="-128"/>
              </a:rPr>
              <a:t>の計画等による）</a:t>
            </a:r>
            <a:r>
              <a:rPr lang="ja-JP" altLang="en-US" sz="800" dirty="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　　　</a:t>
            </a:r>
            <a:endParaRPr lang="ja-JP" altLang="en-US" sz="800" dirty="0">
              <a:latin typeface="Meiryo UI" pitchFamily="50" charset="-128"/>
              <a:ea typeface="Meiryo UI" pitchFamily="50" charset="-128"/>
              <a:cs typeface="Meiryo UI" pitchFamily="50" charset="-128"/>
            </a:endParaRPr>
          </a:p>
        </p:txBody>
      </p:sp>
      <p:sp>
        <p:nvSpPr>
          <p:cNvPr id="31" name="角丸四角形 30"/>
          <p:cNvSpPr/>
          <p:nvPr/>
        </p:nvSpPr>
        <p:spPr>
          <a:xfrm>
            <a:off x="539552" y="3646228"/>
            <a:ext cx="3816424" cy="1330387"/>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期や健都など新たなまちづくり</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■大阪都心部エリアの再生</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制度の実現</a:t>
            </a: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■淀川左岸線延伸部の事業着手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線の事業化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■大阪湾諸港の港湾管理の一元化に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よる国際競争力強化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539552" y="3637050"/>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角丸四角形 51"/>
          <p:cNvSpPr/>
          <p:nvPr/>
        </p:nvSpPr>
        <p:spPr>
          <a:xfrm>
            <a:off x="5076056" y="3437674"/>
            <a:ext cx="3600400" cy="1462100"/>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大阪都市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創造戦略</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」の推進</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■大阪観光局</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の日本版Ｄ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MO</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化による</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zh-TW"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zh-TW"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立地促進</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法整備が前提）</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誘導</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仮称</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大阪新美術館の開館 </a:t>
            </a: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■百舌鳥・古市古墳群の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世界文化遺産</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5072854" y="3432522"/>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32735" y="404947"/>
            <a:ext cx="8996517" cy="640880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角丸四角形 28"/>
          <p:cNvSpPr/>
          <p:nvPr/>
        </p:nvSpPr>
        <p:spPr>
          <a:xfrm>
            <a:off x="1403648" y="116632"/>
            <a:ext cx="633670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rPr>
              <a:t>【</a:t>
            </a:r>
            <a:r>
              <a:rPr lang="ja-JP" altLang="en-US" b="1" dirty="0" smtClean="0">
                <a:solidFill>
                  <a:schemeClr val="bg1"/>
                </a:solidFill>
              </a:rPr>
              <a:t>重点的な取組み</a:t>
            </a:r>
            <a:r>
              <a:rPr lang="en-US" altLang="ja-JP" b="1" dirty="0" smtClean="0">
                <a:solidFill>
                  <a:schemeClr val="bg1"/>
                </a:solidFill>
              </a:rPr>
              <a:t>】</a:t>
            </a:r>
            <a:r>
              <a:rPr lang="ja-JP" altLang="en-US" b="1" dirty="0" smtClean="0">
                <a:solidFill>
                  <a:schemeClr val="bg1"/>
                </a:solidFill>
              </a:rPr>
              <a:t>　　世界</a:t>
            </a:r>
            <a:r>
              <a:rPr lang="ja-JP" altLang="en-US" b="1" dirty="0">
                <a:solidFill>
                  <a:schemeClr val="bg1"/>
                </a:solidFill>
              </a:rPr>
              <a:t>水準の都市ブランドの確立</a:t>
            </a:r>
            <a:endParaRPr kumimoji="1" lang="ja-JP" altLang="en-US" b="1" dirty="0">
              <a:solidFill>
                <a:schemeClr val="bg1"/>
              </a:solidFill>
            </a:endParaRPr>
          </a:p>
        </p:txBody>
      </p:sp>
      <p:sp>
        <p:nvSpPr>
          <p:cNvPr id="20" name="テキスト ボックス 19"/>
          <p:cNvSpPr txBox="1"/>
          <p:nvPr/>
        </p:nvSpPr>
        <p:spPr>
          <a:xfrm>
            <a:off x="467545" y="5024368"/>
            <a:ext cx="2095424"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期</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3" cstate="print"/>
          <a:srcRect/>
          <a:stretch>
            <a:fillRect/>
          </a:stretch>
        </p:blipFill>
        <p:spPr bwMode="auto">
          <a:xfrm>
            <a:off x="1763688" y="5024368"/>
            <a:ext cx="2160240" cy="1572985"/>
          </a:xfrm>
          <a:prstGeom prst="rect">
            <a:avLst/>
          </a:prstGeom>
          <a:noFill/>
          <a:ln w="9525">
            <a:noFill/>
            <a:miter lim="800000"/>
            <a:headEnd/>
            <a:tailEnd/>
          </a:ln>
        </p:spPr>
      </p:pic>
      <p:sp>
        <p:nvSpPr>
          <p:cNvPr id="22" name="テキスト ボックス 4"/>
          <p:cNvSpPr txBox="1">
            <a:spLocks noChangeArrowheads="1"/>
          </p:cNvSpPr>
          <p:nvPr/>
        </p:nvSpPr>
        <p:spPr bwMode="auto">
          <a:xfrm>
            <a:off x="467544" y="6453336"/>
            <a:ext cx="17963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出典：大阪府ホームページ　　　</a:t>
            </a:r>
            <a:endParaRPr lang="ja-JP" altLang="en-US" sz="800" dirty="0">
              <a:latin typeface="Meiryo UI" pitchFamily="50" charset="-128"/>
              <a:ea typeface="Meiryo UI" pitchFamily="50" charset="-128"/>
              <a:cs typeface="Meiryo UI" pitchFamily="50" charset="-128"/>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81" y="5013176"/>
            <a:ext cx="2726059" cy="157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4689511" y="5024368"/>
            <a:ext cx="1584177" cy="754053"/>
          </a:xfrm>
          <a:prstGeom prst="rect">
            <a:avLst/>
          </a:prstGeom>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88900" indent="-88900"/>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におけるＩＲと</a:t>
            </a:r>
            <a:r>
              <a:rPr lang="ja-JP" altLang="en-US"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目標、７つの視点</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88900" indent="-88900"/>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（「大阪における統合型リゾート（</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基本コンセプト</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3" name="スライド番号プレースホルダー 1"/>
          <p:cNvSpPr txBox="1">
            <a:spLocks/>
          </p:cNvSpPr>
          <p:nvPr/>
        </p:nvSpPr>
        <p:spPr bwMode="auto">
          <a:xfrm>
            <a:off x="8344882" y="646701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24</a:t>
            </a:fld>
            <a:endParaRPr lang="ja-JP" altLang="en-US" sz="1200" dirty="0">
              <a:solidFill>
                <a:srgbClr val="898989"/>
              </a:solidFill>
            </a:endParaRPr>
          </a:p>
        </p:txBody>
      </p:sp>
    </p:spTree>
    <p:extLst>
      <p:ext uri="{BB962C8B-B14F-4D97-AF65-F5344CB8AC3E}">
        <p14:creationId xmlns:p14="http://schemas.microsoft.com/office/powerpoint/2010/main" val="808208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5627699\Desktop\i21028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31" y="2436002"/>
            <a:ext cx="3423404" cy="1809065"/>
          </a:xfrm>
          <a:prstGeom prst="rect">
            <a:avLst/>
          </a:prstGeom>
          <a:noFill/>
          <a:extLst>
            <a:ext uri="{909E8E84-426E-40DD-AFC4-6F175D3DCCD1}">
              <a14:hiddenFill xmlns:a14="http://schemas.microsoft.com/office/drawing/2010/main">
                <a:solidFill>
                  <a:srgbClr val="FFFFFF"/>
                </a:solidFill>
              </a14:hiddenFill>
            </a:ext>
          </a:extLst>
        </p:spPr>
      </p:pic>
      <p:sp>
        <p:nvSpPr>
          <p:cNvPr id="85" name="正方形/長方形 9"/>
          <p:cNvSpPr>
            <a:spLocks noChangeArrowheads="1"/>
          </p:cNvSpPr>
          <p:nvPr/>
        </p:nvSpPr>
        <p:spPr bwMode="auto">
          <a:xfrm>
            <a:off x="4162132" y="2204864"/>
            <a:ext cx="38979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kumimoji="0" lang="ja-JP" altLang="en-US" sz="105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■アジア</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大学ランキング</a:t>
            </a:r>
            <a:r>
              <a:rPr kumimoji="0"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TOP100</a:t>
            </a:r>
            <a:r>
              <a:rPr kumimoji="0"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掲載の日本の大学数</a:t>
            </a:r>
            <a:endPar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13"/>
          <p:cNvSpPr>
            <a:spLocks noChangeArrowheads="1"/>
          </p:cNvSpPr>
          <p:nvPr/>
        </p:nvSpPr>
        <p:spPr bwMode="auto">
          <a:xfrm>
            <a:off x="7380163" y="3757988"/>
            <a:ext cx="1584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905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defTabSz="5905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defTabSz="59055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defTabSz="5905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defTabSz="59055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59055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kumimoji="0" lang="en-US" altLang="ja-JP" sz="800" dirty="0">
                <a:solidFill>
                  <a:srgbClr val="000000"/>
                </a:solidFill>
                <a:latin typeface="Meiryo UI" pitchFamily="50" charset="-128"/>
                <a:ea typeface="Meiryo UI" pitchFamily="50" charset="-128"/>
                <a:cs typeface="Meiryo UI" pitchFamily="50" charset="-128"/>
                <a:sym typeface="ヒラギノ角ゴ Pro W6"/>
              </a:rPr>
              <a:t>※</a:t>
            </a: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英タイムズ・ハイアー・</a:t>
            </a:r>
            <a:endParaRPr kumimoji="0" lang="en-US" altLang="ja-JP" sz="800" dirty="0">
              <a:solidFill>
                <a:srgbClr val="000000"/>
              </a:solidFill>
              <a:latin typeface="Meiryo UI" pitchFamily="50" charset="-128"/>
              <a:ea typeface="Meiryo UI" pitchFamily="50" charset="-128"/>
              <a:cs typeface="Meiryo UI" pitchFamily="50" charset="-128"/>
              <a:sym typeface="ヒラギノ角ゴ Pro W6"/>
            </a:endParaRPr>
          </a:p>
          <a:p>
            <a:pPr eaLnBrk="1" hangingPunct="1">
              <a:spcBef>
                <a:spcPct val="0"/>
              </a:spcBef>
              <a:buFontTx/>
              <a:buNone/>
            </a:pP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　エデュケーションにおける</a:t>
            </a:r>
            <a:endParaRPr kumimoji="0" lang="en-US" altLang="ja-JP" sz="800" dirty="0">
              <a:solidFill>
                <a:srgbClr val="000000"/>
              </a:solidFill>
              <a:latin typeface="Meiryo UI" pitchFamily="50" charset="-128"/>
              <a:ea typeface="Meiryo UI" pitchFamily="50" charset="-128"/>
              <a:cs typeface="Meiryo UI" pitchFamily="50" charset="-128"/>
              <a:sym typeface="ヒラギノ角ゴ Pro W6"/>
            </a:endParaRPr>
          </a:p>
          <a:p>
            <a:pPr eaLnBrk="1" hangingPunct="1">
              <a:spcBef>
                <a:spcPct val="0"/>
              </a:spcBef>
              <a:buFontTx/>
              <a:buNone/>
            </a:pP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　「アジア大学ランキング</a:t>
            </a:r>
            <a:endParaRPr kumimoji="0" lang="en-US" altLang="ja-JP" sz="800" dirty="0">
              <a:solidFill>
                <a:srgbClr val="000000"/>
              </a:solidFill>
              <a:latin typeface="Meiryo UI" pitchFamily="50" charset="-128"/>
              <a:ea typeface="Meiryo UI" pitchFamily="50" charset="-128"/>
              <a:cs typeface="Meiryo UI" pitchFamily="50" charset="-128"/>
              <a:sym typeface="ヒラギノ角ゴ Pro W6"/>
            </a:endParaRPr>
          </a:p>
          <a:p>
            <a:pPr eaLnBrk="1" hangingPunct="1">
              <a:spcBef>
                <a:spcPct val="0"/>
              </a:spcBef>
              <a:buFontTx/>
              <a:buNone/>
            </a:pP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　　</a:t>
            </a:r>
            <a:r>
              <a:rPr kumimoji="0" lang="en-US" altLang="ja-JP" sz="800" dirty="0">
                <a:solidFill>
                  <a:srgbClr val="000000"/>
                </a:solidFill>
                <a:latin typeface="Meiryo UI" pitchFamily="50" charset="-128"/>
                <a:ea typeface="Meiryo UI" pitchFamily="50" charset="-128"/>
                <a:cs typeface="Meiryo UI" pitchFamily="50" charset="-128"/>
                <a:sym typeface="ヒラギノ角ゴ Pro W6"/>
              </a:rPr>
              <a:t>TOP100【2015】</a:t>
            </a:r>
            <a:r>
              <a:rPr kumimoji="0" lang="ja-JP" altLang="en-US" sz="800" dirty="0">
                <a:solidFill>
                  <a:srgbClr val="000000"/>
                </a:solidFill>
                <a:latin typeface="Meiryo UI" pitchFamily="50" charset="-128"/>
                <a:ea typeface="Meiryo UI" pitchFamily="50" charset="-128"/>
                <a:cs typeface="Meiryo UI" pitchFamily="50" charset="-128"/>
                <a:sym typeface="ヒラギノ角ゴ Pro W6"/>
              </a:rPr>
              <a:t>」より</a:t>
            </a:r>
          </a:p>
        </p:txBody>
      </p:sp>
      <p:graphicFrame>
        <p:nvGraphicFramePr>
          <p:cNvPr id="87" name="グラフ 86"/>
          <p:cNvGraphicFramePr>
            <a:graphicFrameLocks/>
          </p:cNvGraphicFramePr>
          <p:nvPr>
            <p:extLst>
              <p:ext uri="{D42A27DB-BD31-4B8C-83A1-F6EECF244321}">
                <p14:modId xmlns:p14="http://schemas.microsoft.com/office/powerpoint/2010/main" val="2319472626"/>
              </p:ext>
            </p:extLst>
          </p:nvPr>
        </p:nvGraphicFramePr>
        <p:xfrm>
          <a:off x="5315121" y="2386409"/>
          <a:ext cx="2678993" cy="2168297"/>
        </p:xfrm>
        <a:graphic>
          <a:graphicData uri="http://schemas.openxmlformats.org/drawingml/2006/chart">
            <c:chart xmlns:c="http://schemas.openxmlformats.org/drawingml/2006/chart" xmlns:r="http://schemas.openxmlformats.org/officeDocument/2006/relationships" r:id="rId4"/>
          </a:graphicData>
        </a:graphic>
      </p:graphicFrame>
      <p:sp>
        <p:nvSpPr>
          <p:cNvPr id="88" name="角丸四角形吹き出し 87"/>
          <p:cNvSpPr/>
          <p:nvPr/>
        </p:nvSpPr>
        <p:spPr>
          <a:xfrm>
            <a:off x="4655552" y="3753172"/>
            <a:ext cx="1178248" cy="577850"/>
          </a:xfrm>
          <a:prstGeom prst="wedgeRoundRectCallout">
            <a:avLst>
              <a:gd name="adj1" fmla="val 68063"/>
              <a:gd name="adj2" fmla="val -14792"/>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京都大学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大阪大学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神戸大学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位 大阪市立大学</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107504" y="4221088"/>
            <a:ext cx="4553926" cy="37702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■都道府県別外国人</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労働者数</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と「専門・技術分野の在留資格」</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月末現在）   出典：厚生労働省「外国人雇用状況の届出状況」</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4162132" y="5431369"/>
            <a:ext cx="3888465" cy="261610"/>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大阪における社会企業家・非営利セクターの活動事例</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4162132" y="4340655"/>
            <a:ext cx="4858968" cy="25391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7800" indent="-177800"/>
            <a:r>
              <a:rPr lang="ja-JP" altLang="ja-JP" sz="1050" b="1" dirty="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開業数の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推移（年度ベース）</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出典</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zh-TW" altLang="en-US" sz="8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年報</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･月報</a:t>
            </a:r>
            <a:r>
              <a:rPr lang="zh-TW"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62554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25</a:t>
            </a:fld>
            <a:endParaRPr lang="ja-JP" altLang="en-US" sz="1200" dirty="0">
              <a:solidFill>
                <a:srgbClr val="898989"/>
              </a:solidFill>
            </a:endParaRPr>
          </a:p>
        </p:txBody>
      </p:sp>
      <p:sp>
        <p:nvSpPr>
          <p:cNvPr id="6" name="正方形/長方形 5"/>
          <p:cNvSpPr/>
          <p:nvPr/>
        </p:nvSpPr>
        <p:spPr>
          <a:xfrm>
            <a:off x="3779912" y="432427"/>
            <a:ext cx="5285965" cy="1713639"/>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大阪の人材力の強化のため、大阪・関西に集積する大学（アカデミア）や研究機関の強みを活かしながら、多様な人材が活躍できるオープンでチャレンジングな環境づくりを進める。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企業の</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取組みや社会</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企業家</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・非営利セクターの活躍が世界的に活発化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しつつ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ある現状を好機ととらえ、営利・非営利</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問わず</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民間活動の促進に向けた取組みを進める。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87404" y="2121734"/>
            <a:ext cx="2007751" cy="261610"/>
          </a:xfrm>
          <a:prstGeom prst="rect">
            <a:avLst/>
          </a:prstGeom>
        </p:spPr>
        <p:txBody>
          <a:bodyPr wrap="square">
            <a:spAutoFit/>
          </a:bodyPr>
          <a:lstStyle/>
          <a:p>
            <a:pPr marL="177800" indent="-177800"/>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世界における留学生の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流れ</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07504" y="44624"/>
            <a:ext cx="1872208"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en-US"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229545" y="432428"/>
            <a:ext cx="3046312" cy="171363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1938" indent="-261938">
              <a:lnSpc>
                <a:spcPts val="22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では、高度人材</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及び留学生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を中心に、ヒトの移動が急速に活発化しており「人材獲得競争」の様相を呈している中、多様な人材の育成や呼込みが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16200000" flipV="1">
            <a:off x="3051302" y="1151276"/>
            <a:ext cx="971165" cy="19802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60"/>
          <p:cNvSpPr txBox="1">
            <a:spLocks noChangeArrowheads="1"/>
          </p:cNvSpPr>
          <p:nvPr/>
        </p:nvSpPr>
        <p:spPr bwMode="auto">
          <a:xfrm>
            <a:off x="4234139" y="5643825"/>
            <a:ext cx="4442317" cy="1169551"/>
          </a:xfrm>
          <a:prstGeom prst="rect">
            <a:avLst/>
          </a:prstGeom>
          <a:solidFill>
            <a:schemeClr val="accent5">
              <a:lumMod val="20000"/>
              <a:lumOff val="80000"/>
            </a:schemeClr>
          </a:solidFill>
          <a:ln w="9525">
            <a:solidFill>
              <a:srgbClr val="000000"/>
            </a:solidFill>
            <a:prstDash val="sysDash"/>
            <a:miter lim="800000"/>
            <a:headEnd/>
            <a:tailEnd/>
          </a:ln>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急病の子どもにも対応する病児保育事業の実施。　　</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A</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smtClean="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en-US" altLang="ja-JP" sz="1000" dirty="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通信・定時制高校の学生に対し「社会関係資本の構築」と「成功体験の</a:t>
            </a:r>
            <a:r>
              <a:rPr lang="ja-JP" altLang="en-US" sz="1000" dirty="0" smtClean="0">
                <a:solidFill>
                  <a:srgbClr val="000000"/>
                </a:solidFill>
                <a:latin typeface="Meiryo UI" pitchFamily="50" charset="-128"/>
                <a:ea typeface="Meiryo UI" pitchFamily="50" charset="-128"/>
                <a:cs typeface="Meiryo UI" pitchFamily="50" charset="-128"/>
              </a:rPr>
              <a:t>醸</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成</a:t>
            </a:r>
            <a:r>
              <a:rPr lang="ja-JP" altLang="en-US" sz="1000" dirty="0">
                <a:solidFill>
                  <a:srgbClr val="000000"/>
                </a:solidFill>
                <a:latin typeface="Meiryo UI" pitchFamily="50" charset="-128"/>
                <a:ea typeface="Meiryo UI" pitchFamily="50" charset="-128"/>
                <a:cs typeface="Meiryo UI" pitchFamily="50" charset="-128"/>
              </a:rPr>
              <a:t>」を提供する、授業や対話による支援プログラムの実施</a:t>
            </a:r>
            <a:r>
              <a:rPr lang="ja-JP" altLang="en-US" sz="1000" dirty="0" smtClean="0">
                <a:solidFill>
                  <a:srgbClr val="000000"/>
                </a:solidFill>
                <a:latin typeface="Meiryo UI" pitchFamily="50" charset="-128"/>
                <a:ea typeface="Meiryo UI" pitchFamily="50" charset="-128"/>
                <a:cs typeface="Meiryo UI" pitchFamily="50" charset="-128"/>
              </a:rPr>
              <a:t>。</a:t>
            </a:r>
            <a:r>
              <a:rPr lang="ja-JP" altLang="en-US" sz="1000" dirty="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B</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smtClean="0">
                <a:solidFill>
                  <a:srgbClr val="000000"/>
                </a:solidFill>
                <a:latin typeface="Meiryo UI" pitchFamily="50" charset="-128"/>
                <a:ea typeface="Meiryo UI" pitchFamily="50" charset="-128"/>
                <a:cs typeface="Meiryo UI" pitchFamily="50" charset="-128"/>
              </a:rPr>
              <a:t>)</a:t>
            </a:r>
            <a:endParaRPr lang="en-US" altLang="ja-JP" sz="10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⇒路上での雑誌販売による、ホームレスの方が働き</a:t>
            </a:r>
            <a:r>
              <a:rPr lang="ja-JP" altLang="en-US" sz="1000" dirty="0">
                <a:solidFill>
                  <a:srgbClr val="000000"/>
                </a:solidFill>
                <a:latin typeface="Meiryo UI" pitchFamily="50" charset="-128"/>
                <a:ea typeface="Meiryo UI" pitchFamily="50" charset="-128"/>
                <a:cs typeface="Meiryo UI" pitchFamily="50" charset="-128"/>
              </a:rPr>
              <a:t>収入を得る</a:t>
            </a:r>
            <a:r>
              <a:rPr lang="ja-JP" altLang="en-US" sz="1000" dirty="0" smtClean="0">
                <a:solidFill>
                  <a:srgbClr val="000000"/>
                </a:solidFill>
                <a:latin typeface="Meiryo UI" pitchFamily="50" charset="-128"/>
                <a:ea typeface="Meiryo UI" pitchFamily="50" charset="-128"/>
                <a:cs typeface="Meiryo UI" pitchFamily="50" charset="-128"/>
              </a:rPr>
              <a:t>機会の提供。</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　　　　　　　　　　　　　　　　　　　　　　　　　　　　　　　　　　    </a:t>
            </a:r>
            <a:r>
              <a:rPr lang="en-US" altLang="ja-JP" sz="1000" dirty="0" smtClean="0">
                <a:solidFill>
                  <a:srgbClr val="000000"/>
                </a:solidFill>
                <a:latin typeface="Meiryo UI" pitchFamily="50" charset="-128"/>
                <a:ea typeface="Meiryo UI" pitchFamily="50" charset="-128"/>
                <a:cs typeface="Meiryo UI" pitchFamily="50" charset="-128"/>
              </a:rPr>
              <a:t>C</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有限会社</a:t>
            </a:r>
            <a:r>
              <a:rPr lang="en-US" altLang="ja-JP" sz="1000" dirty="0" smtClean="0">
                <a:solidFill>
                  <a:srgbClr val="000000"/>
                </a:solidFill>
                <a:latin typeface="Meiryo UI" pitchFamily="50" charset="-128"/>
                <a:ea typeface="Meiryo UI" pitchFamily="50" charset="-128"/>
                <a:cs typeface="Meiryo UI" pitchFamily="50" charset="-128"/>
              </a:rPr>
              <a:t>)</a:t>
            </a:r>
          </a:p>
          <a:p>
            <a:pPr eaLnBrk="1" hangingPunct="1">
              <a:spcBef>
                <a:spcPct val="0"/>
              </a:spcBef>
              <a:buFontTx/>
              <a:buNone/>
            </a:pPr>
            <a:r>
              <a:rPr lang="ja-JP" altLang="en-US" sz="1000" dirty="0" smtClean="0">
                <a:solidFill>
                  <a:srgbClr val="000000"/>
                </a:solidFill>
                <a:latin typeface="Meiryo UI" pitchFamily="50" charset="-128"/>
                <a:ea typeface="Meiryo UI" pitchFamily="50" charset="-128"/>
                <a:cs typeface="Meiryo UI" pitchFamily="50" charset="-128"/>
              </a:rPr>
              <a:t>⇒生活保護・ホームレス問題と放置自転車問題を一気に解決するシェアサイクル</a:t>
            </a:r>
            <a:endParaRPr lang="en-US" altLang="ja-JP" sz="1000" dirty="0" smtClean="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a:solidFill>
                  <a:srgbClr val="000000"/>
                </a:solidFill>
                <a:latin typeface="Meiryo UI" pitchFamily="50" charset="-128"/>
                <a:ea typeface="Meiryo UI" pitchFamily="50" charset="-128"/>
                <a:cs typeface="Meiryo UI" pitchFamily="50" charset="-128"/>
              </a:rPr>
              <a:t>　</a:t>
            </a:r>
            <a:r>
              <a:rPr lang="ja-JP" altLang="en-US" sz="1000" dirty="0" smtClean="0">
                <a:solidFill>
                  <a:srgbClr val="000000"/>
                </a:solidFill>
                <a:latin typeface="Meiryo UI" pitchFamily="50" charset="-128"/>
                <a:ea typeface="Meiryo UI" pitchFamily="50" charset="-128"/>
                <a:cs typeface="Meiryo UI" pitchFamily="50" charset="-128"/>
              </a:rPr>
              <a:t>システムの構築・運営。　　　　　　　　　　 　　　　　　　　　     </a:t>
            </a:r>
            <a:r>
              <a:rPr lang="en-US" altLang="ja-JP" sz="1000" dirty="0" smtClean="0">
                <a:solidFill>
                  <a:srgbClr val="000000"/>
                </a:solidFill>
                <a:latin typeface="Meiryo UI" pitchFamily="50" charset="-128"/>
                <a:ea typeface="Meiryo UI" pitchFamily="50" charset="-128"/>
                <a:cs typeface="Meiryo UI" pitchFamily="50" charset="-128"/>
              </a:rPr>
              <a:t>D</a:t>
            </a:r>
            <a:r>
              <a:rPr lang="ja-JP" altLang="en-US" sz="1000" dirty="0" smtClean="0">
                <a:solidFill>
                  <a:srgbClr val="000000"/>
                </a:solidFill>
                <a:latin typeface="Meiryo UI" pitchFamily="50" charset="-128"/>
                <a:ea typeface="Meiryo UI" pitchFamily="50" charset="-128"/>
                <a:cs typeface="Meiryo UI" pitchFamily="50" charset="-128"/>
              </a:rPr>
              <a:t>社</a:t>
            </a:r>
            <a:r>
              <a:rPr lang="en-US" altLang="ja-JP" sz="1000" dirty="0" smtClean="0">
                <a:solidFill>
                  <a:srgbClr val="000000"/>
                </a:solidFill>
                <a:latin typeface="Meiryo UI" pitchFamily="50" charset="-128"/>
                <a:ea typeface="Meiryo UI" pitchFamily="50" charset="-128"/>
                <a:cs typeface="Meiryo UI" pitchFamily="50" charset="-128"/>
              </a:rPr>
              <a:t>(</a:t>
            </a:r>
            <a:r>
              <a:rPr lang="ja-JP" altLang="en-US" sz="1000" dirty="0" smtClean="0">
                <a:solidFill>
                  <a:srgbClr val="000000"/>
                </a:solidFill>
                <a:latin typeface="Meiryo UI" pitchFamily="50" charset="-128"/>
                <a:ea typeface="Meiryo UI" pitchFamily="50" charset="-128"/>
                <a:cs typeface="Meiryo UI" pitchFamily="50" charset="-128"/>
              </a:rPr>
              <a:t>ＮＰＯ法人</a:t>
            </a:r>
            <a:r>
              <a:rPr lang="en-US" altLang="ja-JP" sz="1000" dirty="0">
                <a:solidFill>
                  <a:srgbClr val="000000"/>
                </a:solidFill>
                <a:latin typeface="Meiryo UI" pitchFamily="50" charset="-128"/>
                <a:ea typeface="Meiryo UI" pitchFamily="50" charset="-128"/>
                <a:cs typeface="Meiryo UI" pitchFamily="50" charset="-128"/>
              </a:rPr>
              <a:t>)</a:t>
            </a:r>
            <a:endParaRPr lang="en-US" altLang="ja-JP" sz="1000" dirty="0" smtClean="0">
              <a:solidFill>
                <a:srgbClr val="000000"/>
              </a:solidFill>
              <a:latin typeface="Meiryo UI" pitchFamily="50" charset="-128"/>
              <a:ea typeface="Meiryo UI" pitchFamily="50" charset="-128"/>
              <a:cs typeface="Meiryo UI" pitchFamily="50" charset="-12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637527"/>
            <a:ext cx="3376856" cy="8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398" y="4578957"/>
            <a:ext cx="3266737" cy="221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670197" y="2152448"/>
            <a:ext cx="2542255"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出典：経済産業省「通商白書」</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年版</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710847" y="2383995"/>
            <a:ext cx="1080120" cy="184666"/>
          </a:xfrm>
          <a:prstGeom prst="rect">
            <a:avLst/>
          </a:prstGeom>
        </p:spPr>
        <p:txBody>
          <a:bodyPr wrap="square">
            <a:spAutoFit/>
          </a:bodyPr>
          <a:lstStyle/>
          <a:p>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年、単位：千人）</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56051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4572001" y="1119266"/>
            <a:ext cx="4356150" cy="5550092"/>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p:cNvSpPr/>
          <p:nvPr/>
        </p:nvSpPr>
        <p:spPr>
          <a:xfrm>
            <a:off x="107504" y="510060"/>
            <a:ext cx="8928992" cy="625945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4572000" y="939807"/>
            <a:ext cx="4356151" cy="468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民間活動促進の仕組みづくり</a:t>
            </a:r>
            <a:endPar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90709" y="260648"/>
            <a:ext cx="784173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bg1"/>
                </a:solidFill>
              </a:rPr>
              <a:t>【</a:t>
            </a:r>
            <a:r>
              <a:rPr lang="ja-JP" altLang="en-US" b="1" dirty="0" smtClean="0">
                <a:solidFill>
                  <a:schemeClr val="bg1"/>
                </a:solidFill>
              </a:rPr>
              <a:t>重点的な取組み</a:t>
            </a:r>
            <a:r>
              <a:rPr lang="en-US" altLang="ja-JP" b="1" dirty="0" smtClean="0">
                <a:solidFill>
                  <a:schemeClr val="bg1"/>
                </a:solidFill>
              </a:rPr>
              <a:t>】</a:t>
            </a:r>
            <a:r>
              <a:rPr lang="ja-JP" altLang="en-US" b="1" dirty="0" smtClean="0">
                <a:solidFill>
                  <a:schemeClr val="bg1"/>
                </a:solidFill>
              </a:rPr>
              <a:t>　内外</a:t>
            </a:r>
            <a:r>
              <a:rPr lang="ja-JP" altLang="en-US" b="1" dirty="0">
                <a:solidFill>
                  <a:schemeClr val="bg1"/>
                </a:solidFill>
              </a:rPr>
              <a:t>から多様なプレーヤーが集い、活躍する場の創出</a:t>
            </a:r>
          </a:p>
        </p:txBody>
      </p:sp>
      <p:sp>
        <p:nvSpPr>
          <p:cNvPr id="20" name="正方形/長方形 19"/>
          <p:cNvSpPr/>
          <p:nvPr/>
        </p:nvSpPr>
        <p:spPr>
          <a:xfrm>
            <a:off x="228388" y="1072027"/>
            <a:ext cx="4150596" cy="5610503"/>
          </a:xfrm>
          <a:prstGeom prst="rect">
            <a:avLst/>
          </a:prstGeom>
          <a:solidFill>
            <a:schemeClr val="accent5">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正方形/長方形 20"/>
          <p:cNvSpPr/>
          <p:nvPr/>
        </p:nvSpPr>
        <p:spPr>
          <a:xfrm>
            <a:off x="228388" y="936754"/>
            <a:ext cx="4150595" cy="471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多様な人材が活躍</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オープン</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6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環境整備</a:t>
            </a:r>
          </a:p>
        </p:txBody>
      </p:sp>
      <p:sp>
        <p:nvSpPr>
          <p:cNvPr id="22" name="正方形/長方形 21"/>
          <p:cNvSpPr/>
          <p:nvPr/>
        </p:nvSpPr>
        <p:spPr>
          <a:xfrm>
            <a:off x="415112" y="1613376"/>
            <a:ext cx="3868855" cy="1669264"/>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特区等を活用したビジネス環境の整備や創業</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新たなチャレンジを支援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取組みや出会い・交流の場の創出</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を積極的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に進める。</a:t>
            </a:r>
          </a:p>
          <a:p>
            <a:pPr marL="179388" indent="-17938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○知の拠点である大学や研究機関、経済界等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とも連携し、</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高度人材の育成や大阪での定着</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に努めるとともに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ダイバーシティ</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の考え方に立ち、</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女性や海外高度人材など多様な人材</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が社会で活躍できる環境づくりに取組む。</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9388" indent="-179388"/>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534044" y="3282640"/>
            <a:ext cx="3456384" cy="1442504"/>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活用したビジネス環境の整備</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■ベンチャー・イノベーションエコシステムの構築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■グローバル人材の育成や留学生などの外国人高度人材の</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■大学や経済界との連携による人材育成等</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多言語相談</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機能の充実による外国人の安全安心の確保</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■女性やアクティブシニアなどの活躍の場の</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　　　　　　など</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55547" y="3303699"/>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主な取組み例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
          <p:cNvSpPr txBox="1">
            <a:spLocks noChangeArrowheads="1"/>
          </p:cNvSpPr>
          <p:nvPr/>
        </p:nvSpPr>
        <p:spPr bwMode="auto">
          <a:xfrm>
            <a:off x="2299274" y="6239133"/>
            <a:ext cx="2109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800" dirty="0">
                <a:latin typeface="Meiryo UI" pitchFamily="50" charset="-128"/>
                <a:ea typeface="Meiryo UI" pitchFamily="50" charset="-128"/>
                <a:cs typeface="Meiryo UI" pitchFamily="50" charset="-128"/>
              </a:rPr>
              <a:t>大阪</a:t>
            </a:r>
            <a:r>
              <a:rPr lang="ja-JP" altLang="en-US" sz="800" dirty="0" smtClean="0">
                <a:latin typeface="Meiryo UI" pitchFamily="50" charset="-128"/>
                <a:ea typeface="Meiryo UI" pitchFamily="50" charset="-128"/>
                <a:cs typeface="Meiryo UI" pitchFamily="50" charset="-128"/>
              </a:rPr>
              <a:t>大学</a:t>
            </a:r>
            <a:endParaRPr lang="en-US" altLang="ja-JP" sz="800" dirty="0" smtClean="0">
              <a:latin typeface="Meiryo UI" pitchFamily="50" charset="-128"/>
              <a:ea typeface="Meiryo UI" pitchFamily="50" charset="-128"/>
              <a:cs typeface="Meiryo UI" pitchFamily="50" charset="-128"/>
            </a:endParaRPr>
          </a:p>
          <a:p>
            <a:pPr algn="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a:t>
            </a:r>
            <a:r>
              <a:rPr lang="en-US" altLang="ja-JP" sz="800" dirty="0">
                <a:latin typeface="Meiryo UI" pitchFamily="50" charset="-128"/>
                <a:ea typeface="Meiryo UI" pitchFamily="50" charset="-128"/>
                <a:cs typeface="Meiryo UI" pitchFamily="50" charset="-128"/>
              </a:rPr>
              <a:t>GLOBAL UNIVERSITY</a:t>
            </a:r>
            <a:r>
              <a:rPr lang="ja-JP" altLang="en-US" sz="800" dirty="0" smtClean="0">
                <a:latin typeface="Meiryo UI" pitchFamily="50" charset="-128"/>
                <a:ea typeface="Meiryo UI" pitchFamily="50" charset="-128"/>
                <a:cs typeface="Meiryo UI" pitchFamily="50" charset="-128"/>
              </a:rPr>
              <a:t>世界適塾］」構想（大阪大学</a:t>
            </a:r>
            <a:r>
              <a:rPr lang="en-US" altLang="ja-JP" sz="800" dirty="0" smtClean="0">
                <a:latin typeface="Meiryo UI" pitchFamily="50" charset="-128"/>
                <a:ea typeface="Meiryo UI" pitchFamily="50" charset="-128"/>
                <a:cs typeface="Meiryo UI" pitchFamily="50" charset="-128"/>
              </a:rPr>
              <a:t>HP</a:t>
            </a:r>
            <a:r>
              <a:rPr lang="ja-JP" altLang="en-US" sz="800" dirty="0" smtClean="0">
                <a:latin typeface="Meiryo UI" pitchFamily="50" charset="-128"/>
                <a:ea typeface="Meiryo UI" pitchFamily="50" charset="-128"/>
                <a:cs typeface="Meiryo UI" pitchFamily="50" charset="-128"/>
              </a:rPr>
              <a:t>）</a:t>
            </a:r>
            <a:endParaRPr lang="ja-JP" altLang="en-US" sz="800" dirty="0">
              <a:latin typeface="Meiryo UI" pitchFamily="50" charset="-128"/>
              <a:ea typeface="Meiryo UI" pitchFamily="50" charset="-128"/>
              <a:cs typeface="Meiryo UI" pitchFamily="50" charset="-128"/>
            </a:endParaRPr>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2878" y="4824725"/>
            <a:ext cx="1816242" cy="143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482" y="4829366"/>
            <a:ext cx="1008166" cy="141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8945" y="4832523"/>
            <a:ext cx="859624" cy="46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9477" y="5295288"/>
            <a:ext cx="853925" cy="462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9477" y="5758179"/>
            <a:ext cx="847389" cy="48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正方形/長方形 62"/>
          <p:cNvSpPr/>
          <p:nvPr/>
        </p:nvSpPr>
        <p:spPr>
          <a:xfrm>
            <a:off x="395482" y="4829366"/>
            <a:ext cx="1008166" cy="14122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428945" y="4832523"/>
            <a:ext cx="859624" cy="1412271"/>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2443316" y="4821757"/>
            <a:ext cx="1825804" cy="1437809"/>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4"/>
          <p:cNvSpPr txBox="1">
            <a:spLocks noChangeArrowheads="1"/>
          </p:cNvSpPr>
          <p:nvPr/>
        </p:nvSpPr>
        <p:spPr bwMode="auto">
          <a:xfrm>
            <a:off x="514532" y="6269844"/>
            <a:ext cx="15906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大阪府国際化戦略実行委員会</a:t>
            </a:r>
            <a:endParaRPr lang="en-US" altLang="ja-JP" sz="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800" dirty="0" smtClean="0">
                <a:latin typeface="Meiryo UI" pitchFamily="50" charset="-128"/>
                <a:ea typeface="Meiryo UI" pitchFamily="50" charset="-128"/>
                <a:cs typeface="Meiryo UI" pitchFamily="50" charset="-128"/>
              </a:rPr>
              <a:t>「大阪留学プロモーション事業」</a:t>
            </a:r>
            <a:endParaRPr lang="en-US" altLang="ja-JP" sz="800" dirty="0" smtClean="0">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latin typeface="Meiryo UI" pitchFamily="50" charset="-128"/>
                <a:ea typeface="Meiryo UI" pitchFamily="50" charset="-128"/>
                <a:cs typeface="Meiryo UI" pitchFamily="50" charset="-128"/>
              </a:rPr>
              <a:t>（マレーシア留学プロモーションの様子）</a:t>
            </a:r>
            <a:endParaRPr lang="ja-JP" altLang="en-US" sz="600" dirty="0">
              <a:latin typeface="Meiryo UI" pitchFamily="50" charset="-128"/>
              <a:ea typeface="Meiryo UI" pitchFamily="50" charset="-128"/>
              <a:cs typeface="Meiryo UI" pitchFamily="50" charset="-128"/>
            </a:endParaRPr>
          </a:p>
        </p:txBody>
      </p:sp>
      <p:sp>
        <p:nvSpPr>
          <p:cNvPr id="29" name="正方形/長方形 28"/>
          <p:cNvSpPr/>
          <p:nvPr/>
        </p:nvSpPr>
        <p:spPr>
          <a:xfrm>
            <a:off x="4615432" y="1613376"/>
            <a:ext cx="4248472" cy="1853930"/>
          </a:xfrm>
          <a:prstGeom prst="rect">
            <a:avLst/>
          </a:prstGeom>
          <a:ln w="3175">
            <a:noFill/>
            <a:prstDash val="sysDot"/>
          </a:ln>
        </p:spPr>
        <p:txBody>
          <a:bodyPr wrap="square" lIns="3600" tIns="3600" rIns="3600" bIns="3600" numCol="1" anchor="t" anchorCtr="0">
            <a:spAutoFit/>
          </a:bodyPr>
          <a:lstStyle/>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○多様</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な人材の活躍を進めていく</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が自由に活動できる土壌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重要。大阪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「民都」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DNA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活かし、さらなる環境整備を進める。</a:t>
            </a: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規制</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改革等により民の</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活動を活発化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させるとともに、公と民が手を携え、社会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課題の解決を図りながら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、住民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サービスの提供と経済活性化の実現をめざす</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公民連携の強化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を図る。</a:t>
            </a:r>
          </a:p>
          <a:p>
            <a:pPr marL="179388" indent="-179388"/>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○将来の公益庁創設などの国制度に踏み込んだ改革を視野に、</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における国際的</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な拠点</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をめざした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9388" indent="-179388"/>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30" name="角丸四角形 29"/>
          <p:cNvSpPr/>
          <p:nvPr/>
        </p:nvSpPr>
        <p:spPr>
          <a:xfrm>
            <a:off x="5004049" y="3435024"/>
            <a:ext cx="3456384" cy="930530"/>
          </a:xfrm>
          <a:prstGeom prst="roundRect">
            <a:avLst>
              <a:gd name="adj" fmla="val 43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（公益活動支援のプラットフォームの検討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■公民連携の強化　　　　　　　　　　　　　　　　　　　　　　など</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572000" y="4581128"/>
            <a:ext cx="4356151" cy="190240"/>
          </a:xfrm>
          <a:prstGeom prst="rect">
            <a:avLst/>
          </a:prstGeom>
          <a:ln w="3175">
            <a:noFill/>
            <a:prstDash val="sysDot"/>
          </a:ln>
        </p:spPr>
        <p:txBody>
          <a:bodyPr wrap="square" lIns="72000" tIns="18000" rIns="36000" bIns="18000" anchor="t" anchorCtr="0">
            <a:spAutoFit/>
          </a:bodyPr>
          <a:lstStyle/>
          <a:p>
            <a:pPr>
              <a:defRPr/>
            </a:pP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公益活動支援のプラットフォームの検討イメージ</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5004048" y="3415525"/>
            <a:ext cx="1213891" cy="2125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主な取組み例</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4544" y="4761320"/>
            <a:ext cx="4073920" cy="189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スライド番号プレースホルダー 1"/>
          <p:cNvSpPr txBox="1">
            <a:spLocks/>
          </p:cNvSpPr>
          <p:nvPr/>
        </p:nvSpPr>
        <p:spPr bwMode="auto">
          <a:xfrm>
            <a:off x="8219071" y="6391960"/>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26</a:t>
            </a:fld>
            <a:endParaRPr lang="ja-JP" altLang="en-US" sz="1200" dirty="0">
              <a:solidFill>
                <a:srgbClr val="898989"/>
              </a:solidFill>
            </a:endParaRPr>
          </a:p>
        </p:txBody>
      </p:sp>
    </p:spTree>
    <p:extLst>
      <p:ext uri="{BB962C8B-B14F-4D97-AF65-F5344CB8AC3E}">
        <p14:creationId xmlns:p14="http://schemas.microsoft.com/office/powerpoint/2010/main" val="2622080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5868144" y="2114889"/>
            <a:ext cx="2595877" cy="2941598"/>
          </a:xfrm>
          <a:prstGeom prst="roundRect">
            <a:avLst>
              <a:gd name="adj" fmla="val 4180"/>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t" anchorCtr="0"/>
          <a:lstStyle/>
          <a:p>
            <a:pPr algn="ctr"/>
            <a:r>
              <a:rPr kumimoji="1" lang="en-US" altLang="ja-JP" sz="1750" dirty="0" smtClean="0">
                <a:solidFill>
                  <a:schemeClr val="tx1"/>
                </a:solidFill>
                <a:latin typeface="Meiryo UI" panose="020B0604030504040204" pitchFamily="50" charset="-128"/>
                <a:ea typeface="Meiryo UI" panose="020B0604030504040204" pitchFamily="50" charset="-128"/>
              </a:rPr>
              <a:t>【</a:t>
            </a:r>
            <a:r>
              <a:rPr kumimoji="1" lang="ja-JP" altLang="en-US" sz="1750" dirty="0" smtClean="0">
                <a:solidFill>
                  <a:schemeClr val="tx1"/>
                </a:solidFill>
                <a:latin typeface="Meiryo UI" panose="020B0604030504040204" pitchFamily="50" charset="-128"/>
                <a:ea typeface="Meiryo UI" panose="020B0604030504040204" pitchFamily="50" charset="-128"/>
              </a:rPr>
              <a:t>副首都・</a:t>
            </a:r>
            <a:r>
              <a:rPr lang="ja-JP" altLang="en-US" sz="1750" dirty="0" smtClean="0">
                <a:solidFill>
                  <a:schemeClr val="tx1"/>
                </a:solidFill>
                <a:latin typeface="Meiryo UI" panose="020B0604030504040204" pitchFamily="50" charset="-128"/>
                <a:ea typeface="Meiryo UI" panose="020B0604030504040204" pitchFamily="50" charset="-128"/>
              </a:rPr>
              <a:t>大阪の未来像</a:t>
            </a:r>
            <a:r>
              <a:rPr kumimoji="1" lang="en-US" altLang="ja-JP" sz="1750" dirty="0" smtClean="0">
                <a:solidFill>
                  <a:schemeClr val="tx1"/>
                </a:solidFill>
                <a:latin typeface="Meiryo UI" panose="020B0604030504040204" pitchFamily="50" charset="-128"/>
                <a:ea typeface="Meiryo UI" panose="020B0604030504040204" pitchFamily="50" charset="-128"/>
              </a:rPr>
              <a:t>】</a:t>
            </a:r>
          </a:p>
          <a:p>
            <a:pPr algn="ctr"/>
            <a:endParaRPr lang="en-US" altLang="ja-JP" dirty="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endParaRPr kumimoji="1" lang="en-US" altLang="ja-JP" dirty="0" smtClean="0">
              <a:solidFill>
                <a:schemeClr val="tx1"/>
              </a:solidFill>
            </a:endParaRPr>
          </a:p>
          <a:p>
            <a:pPr algn="ctr"/>
            <a:endParaRPr lang="en-US" altLang="ja-JP" dirty="0">
              <a:solidFill>
                <a:schemeClr val="tx1"/>
              </a:solidFill>
            </a:endParaRPr>
          </a:p>
          <a:p>
            <a:pPr algn="ctr"/>
            <a:endParaRPr kumimoji="1" lang="en-US" altLang="ja-JP" dirty="0" smtClean="0">
              <a:solidFill>
                <a:schemeClr val="tx1"/>
              </a:solidFill>
            </a:endParaRPr>
          </a:p>
          <a:p>
            <a:pPr algn="ctr"/>
            <a:endParaRPr kumimoji="1" lang="ja-JP" altLang="en-US" dirty="0">
              <a:solidFill>
                <a:schemeClr val="tx1"/>
              </a:solidFill>
            </a:endParaRPr>
          </a:p>
        </p:txBody>
      </p:sp>
      <p:sp>
        <p:nvSpPr>
          <p:cNvPr id="29" name="Rectangle 62"/>
          <p:cNvSpPr>
            <a:spLocks noChangeArrowheads="1"/>
          </p:cNvSpPr>
          <p:nvPr/>
        </p:nvSpPr>
        <p:spPr bwMode="auto">
          <a:xfrm>
            <a:off x="5981815" y="2564904"/>
            <a:ext cx="2397126" cy="61200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fontAlgn="base">
              <a:lnSpc>
                <a:spcPct val="90000"/>
              </a:lnSpc>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◆世界の中で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ct val="90000"/>
              </a:lnSpc>
              <a:spcBef>
                <a:spcPct val="0"/>
              </a:spcBef>
              <a:spcAft>
                <a:spcPct val="0"/>
              </a:spcAf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～世界が注目する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ct val="90000"/>
              </a:lnSpc>
              <a:spcBef>
                <a:spcPct val="0"/>
              </a:spcBef>
              <a:spcAft>
                <a:spcPct val="0"/>
              </a:spcAft>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産業・文化・サイエンスの拠点～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Rectangle 62"/>
          <p:cNvSpPr>
            <a:spLocks noChangeArrowheads="1"/>
          </p:cNvSpPr>
          <p:nvPr/>
        </p:nvSpPr>
        <p:spPr bwMode="auto">
          <a:xfrm>
            <a:off x="5981814" y="4109756"/>
            <a:ext cx="2397127" cy="61200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defTabSz="914400" fontAlgn="base">
              <a:lnSpc>
                <a:spcPct val="90000"/>
              </a:lnSpc>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住民</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にとって</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fontAlgn="base">
              <a:lnSpc>
                <a:spcPct val="90000"/>
              </a:lnSpc>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～豊かで、利便性の高い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都市生活～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62"/>
          <p:cNvSpPr>
            <a:spLocks noChangeArrowheads="1"/>
          </p:cNvSpPr>
          <p:nvPr/>
        </p:nvSpPr>
        <p:spPr bwMode="auto">
          <a:xfrm>
            <a:off x="5981814" y="3337330"/>
            <a:ext cx="2397127" cy="612000"/>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a:lstStyle>
          <a:p>
            <a:pPr lvl="0" defTabSz="914400" fontAlgn="base">
              <a:lnSpc>
                <a:spcPct val="90000"/>
              </a:lnSpc>
              <a:spcBef>
                <a:spcPct val="0"/>
              </a:spcBef>
              <a:spcAft>
                <a:spcPct val="0"/>
              </a:spcAft>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◆日本の中で</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lvl="0" defTabSz="914400" fontAlgn="base">
              <a:lnSpc>
                <a:spcPct val="90000"/>
              </a:lnSpc>
              <a:spcBef>
                <a:spcPct val="0"/>
              </a:spcBef>
              <a:spcAft>
                <a:spcPct val="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1588" y="-3001"/>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第３章</a:t>
            </a:r>
            <a:r>
              <a:rPr lang="ja-JP" altLang="en-US" b="1" dirty="0">
                <a:solidFill>
                  <a:prstClr val="black"/>
                </a:solidFill>
                <a:latin typeface="Meiryo UI" pitchFamily="50" charset="-128"/>
                <a:ea typeface="Meiryo UI" pitchFamily="50" charset="-128"/>
                <a:cs typeface="Meiryo UI" pitchFamily="50" charset="-128"/>
              </a:rPr>
              <a:t>　その先にあるもの　　～副首都として発展する未来の大阪</a:t>
            </a:r>
            <a:r>
              <a:rPr lang="ja-JP" altLang="en-US"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4" name="スライド番号プレースホルダー 1"/>
          <p:cNvSpPr txBox="1">
            <a:spLocks/>
          </p:cNvSpPr>
          <p:nvPr/>
        </p:nvSpPr>
        <p:spPr bwMode="auto">
          <a:xfrm>
            <a:off x="8417276" y="648611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27</a:t>
            </a:fld>
            <a:endParaRPr lang="ja-JP" altLang="en-US" sz="1200" dirty="0">
              <a:solidFill>
                <a:srgbClr val="898989"/>
              </a:solidFill>
            </a:endParaRPr>
          </a:p>
        </p:txBody>
      </p:sp>
      <p:sp>
        <p:nvSpPr>
          <p:cNvPr id="37" name="図形 36"/>
          <p:cNvSpPr/>
          <p:nvPr/>
        </p:nvSpPr>
        <p:spPr>
          <a:xfrm rot="18726296" flipV="1">
            <a:off x="7638132" y="4318004"/>
            <a:ext cx="1327216" cy="1363592"/>
          </a:xfrm>
          <a:prstGeom prst="swooshArrow">
            <a:avLst>
              <a:gd name="adj1" fmla="val 1765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テキスト ボックス 2"/>
          <p:cNvSpPr txBox="1"/>
          <p:nvPr/>
        </p:nvSpPr>
        <p:spPr>
          <a:xfrm>
            <a:off x="8333247" y="4797152"/>
            <a:ext cx="726481" cy="646331"/>
          </a:xfrm>
          <a:prstGeom prst="rect">
            <a:avLst/>
          </a:prstGeom>
          <a:noFill/>
        </p:spPr>
        <p:txBody>
          <a:bodyPr wrap="none" rtlCol="0">
            <a:spAutoFit/>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関西</a:t>
            </a:r>
            <a:endPar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・西日本</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波及</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上矢印 9"/>
          <p:cNvSpPr/>
          <p:nvPr/>
        </p:nvSpPr>
        <p:spPr>
          <a:xfrm>
            <a:off x="6931056" y="5301208"/>
            <a:ext cx="463065" cy="1883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79512" y="548680"/>
            <a:ext cx="8784976" cy="1359904"/>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◆「西日本の首都」「首都機能のバックアップ」「アジアの主要都市」「民都」</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の４つ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の役割を果たす副首都・大阪は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社会の中で、日本の成長、世界の課題解決に貢献しつつ</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が豊かで、利便性の高い都市生活を実現</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6213" indent="-176213"/>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現在誘致を進めている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年の万博は</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、イノベーション</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と市民の参画を通じた社会の変容</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を世界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に発信する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またとない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機会となるものであり</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・大阪の発展を加速する起爆剤として活用する。</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5577060"/>
            <a:ext cx="2595877" cy="126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Users\i5627699\Desktop\図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4" y="2138401"/>
            <a:ext cx="5818380" cy="381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50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3545825978"/>
              </p:ext>
            </p:extLst>
          </p:nvPr>
        </p:nvGraphicFramePr>
        <p:xfrm>
          <a:off x="2905159" y="861016"/>
          <a:ext cx="5887520" cy="428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正方形/長方形 1"/>
          <p:cNvSpPr/>
          <p:nvPr/>
        </p:nvSpPr>
        <p:spPr>
          <a:xfrm>
            <a:off x="4572425" y="730121"/>
            <a:ext cx="3517310" cy="307777"/>
          </a:xfrm>
          <a:prstGeom prst="rect">
            <a:avLst/>
          </a:prstGeom>
          <a:solidFill>
            <a:schemeClr val="lt1"/>
          </a:solidFill>
          <a:ln>
            <a:solidFill>
              <a:schemeClr val="tx1"/>
            </a:solidFill>
          </a:ln>
        </p:spPr>
        <p:txBody>
          <a:bodyPr wrap="none">
            <a:spAutoFit/>
          </a:bodyPr>
          <a:lstStyle/>
          <a:p>
            <a:pPr lvl="0"/>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400" dirty="0">
              <a:solidFill>
                <a:schemeClr val="tx2">
                  <a:lumMod val="75000"/>
                </a:schemeClr>
              </a:solidFill>
            </a:endParaRPr>
          </a:p>
        </p:txBody>
      </p:sp>
      <p:sp>
        <p:nvSpPr>
          <p:cNvPr id="6" name="正方形/長方形 5"/>
          <p:cNvSpPr/>
          <p:nvPr/>
        </p:nvSpPr>
        <p:spPr>
          <a:xfrm>
            <a:off x="5103652" y="1950661"/>
            <a:ext cx="2480166" cy="307777"/>
          </a:xfrm>
          <a:prstGeom prst="rect">
            <a:avLst/>
          </a:prstGeom>
          <a:solidFill>
            <a:schemeClr val="lt1"/>
          </a:solidFill>
          <a:ln>
            <a:solidFill>
              <a:schemeClr val="tx1"/>
            </a:solidFill>
          </a:ln>
        </p:spPr>
        <p:txBody>
          <a:bodyPr wrap="none">
            <a:spAutoFit/>
          </a:bodyPr>
          <a:lstStyle/>
          <a:p>
            <a:pPr lvl="0" algn="ctr"/>
            <a:r>
              <a:rPr lang="ja-JP" altLang="en-US" sz="1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スーパーメガリージョンの西の核</a:t>
            </a:r>
            <a:endParaRPr lang="ja-JP" altLang="en-US" sz="1400" dirty="0">
              <a:solidFill>
                <a:schemeClr val="tx2">
                  <a:lumMod val="75000"/>
                </a:schemeClr>
              </a:solidFill>
            </a:endParaRPr>
          </a:p>
        </p:txBody>
      </p:sp>
      <p:sp>
        <p:nvSpPr>
          <p:cNvPr id="7" name="正方形/長方形 6"/>
          <p:cNvSpPr/>
          <p:nvPr/>
        </p:nvSpPr>
        <p:spPr>
          <a:xfrm>
            <a:off x="5108766" y="3184322"/>
            <a:ext cx="2557110" cy="307777"/>
          </a:xfrm>
          <a:prstGeom prst="rect">
            <a:avLst/>
          </a:prstGeom>
          <a:solidFill>
            <a:schemeClr val="lt1"/>
          </a:solidFill>
          <a:ln>
            <a:solidFill>
              <a:schemeClr val="tx1"/>
            </a:solidFill>
          </a:ln>
        </p:spPr>
        <p:txBody>
          <a:bodyPr wrap="none">
            <a:spAutoFit/>
          </a:bodyPr>
          <a:lstStyle/>
          <a:p>
            <a:pPr lvl="0" algn="ctr"/>
            <a:r>
              <a:rPr lang="ja-JP" altLang="en-US" sz="1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40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400" dirty="0">
              <a:solidFill>
                <a:schemeClr val="tx2">
                  <a:lumMod val="75000"/>
                </a:schemeClr>
              </a:solidFill>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2333" y="5771723"/>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図形 3"/>
          <p:cNvSpPr/>
          <p:nvPr/>
        </p:nvSpPr>
        <p:spPr>
          <a:xfrm rot="16888685" flipV="1">
            <a:off x="3730384" y="2619454"/>
            <a:ext cx="2251588" cy="5232657"/>
          </a:xfrm>
          <a:prstGeom prst="swooshArrow">
            <a:avLst>
              <a:gd name="adj1" fmla="val 25000"/>
              <a:gd name="adj2" fmla="val 25000"/>
            </a:avLst>
          </a:prstGeom>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6149"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1520" y="751873"/>
            <a:ext cx="2376264" cy="1570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024358" y="4750611"/>
            <a:ext cx="4580090" cy="830997"/>
          </a:xfrm>
          <a:prstGeom prst="rect">
            <a:avLst/>
          </a:prstGeom>
          <a:noFill/>
        </p:spPr>
        <p:txBody>
          <a:bodyPr wrap="square" rtlCol="0">
            <a:spAutoFit/>
          </a:bodyPr>
          <a:lstStyle/>
          <a:p>
            <a:r>
              <a:rPr kumimoji="1" lang="ja-JP" altLang="en-US" sz="1600" b="1" dirty="0" smtClean="0">
                <a:latin typeface="Meiryo UI" panose="020B0604030504040204" pitchFamily="50" charset="-128"/>
                <a:ea typeface="Meiryo UI" panose="020B0604030504040204" pitchFamily="50" charset="-128"/>
              </a:rPr>
              <a:t>万博のレガシーを継承・発展させ、最先端のイノベーションと民の力の発揮で、日本・世界の未来を支え、けん引する副首都として大きく発展</a:t>
            </a:r>
            <a:endParaRPr kumimoji="1" lang="ja-JP" altLang="en-US" sz="1600" b="1" dirty="0">
              <a:latin typeface="Meiryo UI" panose="020B0604030504040204" pitchFamily="50" charset="-128"/>
              <a:ea typeface="Meiryo UI" panose="020B0604030504040204" pitchFamily="50" charset="-128"/>
            </a:endParaRPr>
          </a:p>
        </p:txBody>
      </p:sp>
      <p:pic>
        <p:nvPicPr>
          <p:cNvPr id="22" name="図 13" descr="image001"/>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51520" y="2956754"/>
            <a:ext cx="2376264" cy="157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28</a:t>
            </a:fld>
            <a:endParaRPr lang="ja-JP" altLang="en-US" sz="1200" dirty="0">
              <a:solidFill>
                <a:srgbClr val="898989"/>
              </a:solidFill>
            </a:endParaRPr>
          </a:p>
        </p:txBody>
      </p:sp>
      <p:sp>
        <p:nvSpPr>
          <p:cNvPr id="8" name="角丸四角形 7"/>
          <p:cNvSpPr/>
          <p:nvPr/>
        </p:nvSpPr>
        <p:spPr>
          <a:xfrm>
            <a:off x="2627784" y="59372"/>
            <a:ext cx="3160770"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副首都・大阪の未来像</a:t>
            </a:r>
            <a:endParaRPr kumimoji="1"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34311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419165" y="700496"/>
            <a:ext cx="9027270" cy="5839061"/>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1" name="正方形/長方形 40"/>
          <p:cNvSpPr/>
          <p:nvPr/>
        </p:nvSpPr>
        <p:spPr>
          <a:xfrm>
            <a:off x="266568" y="1706736"/>
            <a:ext cx="2076908" cy="2197250"/>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spAutoFit/>
          </a:bodyPr>
          <a:lstStyle/>
          <a:p>
            <a:pPr>
              <a:lnSpc>
                <a:spcPts val="1600"/>
              </a:lnSpc>
            </a:pP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＜参考＞</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a:t>
            </a:r>
            <a:r>
              <a:rPr lang="zh-TW"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左岸線</a:t>
            </a:r>
            <a:r>
              <a:rPr lang="zh-TW"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延伸部</a:t>
            </a:r>
            <a:endParaRPr lang="en-US" altLang="zh-TW"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（ミッシングリンク解消）</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事業着手に向けて検討中</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＊なにわ</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筋</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線（関空アクセス）</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事業化判断に向けて</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検討</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統合型リゾート（ＩＲ）</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法制化の動向をふまえて対応</a:t>
            </a:r>
            <a:endParaRPr lang="en-US" altLang="ja-JP"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623476" y="4849785"/>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大阪国際がんセンター開院</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、阪神圏の高速道路料金体系一元化（シームレス料金）</a:t>
            </a:r>
          </a:p>
        </p:txBody>
      </p:sp>
      <p:sp>
        <p:nvSpPr>
          <p:cNvPr id="52" name="正方形/長方形 51"/>
          <p:cNvSpPr/>
          <p:nvPr/>
        </p:nvSpPr>
        <p:spPr>
          <a:xfrm>
            <a:off x="2014125" y="4484777"/>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健都</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ちびらき、おおさか東線全線開業</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5544" y="628353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大阪観光局設立、グランフロント大阪開業、あべのハルカス開業</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6540" y="59302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関西圏国家戦略特区指定（医療イノベーション拠点）</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63434" y="253750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新名神高速道路全線供用</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latin typeface="Meiryo UI" panose="020B0604030504040204" pitchFamily="50" charset="-128"/>
                <a:ea typeface="Meiryo UI" panose="020B0604030504040204" pitchFamily="50" charset="-128"/>
              </a:rPr>
              <a:t>◇参考　大阪の主な動き（構想段階等を含む）</a:t>
            </a:r>
            <a:endParaRPr kumimoji="1" lang="ja-JP" altLang="en-US" b="1" dirty="0">
              <a:latin typeface="Meiryo UI" panose="020B0604030504040204" pitchFamily="50" charset="-128"/>
              <a:ea typeface="Meiryo UI" panose="020B0604030504040204" pitchFamily="50" charset="-128"/>
            </a:endParaRPr>
          </a:p>
        </p:txBody>
      </p:sp>
      <p:sp>
        <p:nvSpPr>
          <p:cNvPr id="74"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29</a:t>
            </a:fld>
            <a:endParaRPr lang="ja-JP" altLang="en-US" sz="1200" dirty="0">
              <a:solidFill>
                <a:srgbClr val="898989"/>
              </a:solidFill>
            </a:endParaRPr>
          </a:p>
        </p:txBody>
      </p:sp>
      <p:sp>
        <p:nvSpPr>
          <p:cNvPr id="72" name="正方形/長方形 71"/>
          <p:cNvSpPr/>
          <p:nvPr/>
        </p:nvSpPr>
        <p:spPr>
          <a:xfrm>
            <a:off x="3650446" y="326002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再生医療の国際拠点形成（中之島）、大阪新美術館</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開館</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1213083" y="52118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2016</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関空等運営権売却、国立健康・栄養研究所移転決定</a:t>
            </a:r>
            <a:endParaRPr lang="en-US" altLang="ja-JP"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852150" y="5569714"/>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大阪府都市開発㈱株式売却、</a:t>
            </a:r>
            <a:r>
              <a:rPr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2587151" y="3677727"/>
            <a:ext cx="2160000" cy="540000"/>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2020</a:t>
            </a:r>
            <a:r>
              <a:rPr kumimoji="1" lang="ja-JP" altLang="en-US" sz="1400" b="1" dirty="0" smtClean="0">
                <a:solidFill>
                  <a:schemeClr val="bg1"/>
                </a:solidFill>
                <a:latin typeface="Meiryo UI" panose="020B0604030504040204" pitchFamily="50" charset="-128"/>
                <a:ea typeface="Meiryo UI" panose="020B0604030504040204" pitchFamily="50" charset="-128"/>
              </a:rPr>
              <a:t>東京</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オリンピック・</a:t>
            </a:r>
            <a:r>
              <a:rPr lang="ja-JP" altLang="en-US" sz="1400" b="1" dirty="0" smtClean="0">
                <a:solidFill>
                  <a:schemeClr val="bg1"/>
                </a:solidFill>
                <a:latin typeface="Meiryo UI" panose="020B0604030504040204" pitchFamily="50" charset="-128"/>
                <a:ea typeface="Meiryo UI" panose="020B0604030504040204" pitchFamily="50" charset="-128"/>
              </a:rPr>
              <a:t>パラリンピック</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70" name="円/楕円 69"/>
          <p:cNvSpPr/>
          <p:nvPr/>
        </p:nvSpPr>
        <p:spPr>
          <a:xfrm>
            <a:off x="5072995" y="1873104"/>
            <a:ext cx="216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2025</a:t>
            </a:r>
            <a:r>
              <a:rPr lang="ja-JP" altLang="en-US" sz="1400" b="1" dirty="0">
                <a:solidFill>
                  <a:schemeClr val="bg1"/>
                </a:solidFill>
                <a:latin typeface="Meiryo UI" panose="020B0604030504040204" pitchFamily="50" charset="-128"/>
                <a:ea typeface="Meiryo UI" panose="020B0604030504040204" pitchFamily="50" charset="-128"/>
              </a:rPr>
              <a:t>日本</a:t>
            </a:r>
            <a:r>
              <a:rPr kumimoji="1" lang="ja-JP" altLang="en-US" sz="1400" b="1" dirty="0" smtClean="0">
                <a:solidFill>
                  <a:schemeClr val="bg1"/>
                </a:solidFill>
                <a:latin typeface="Meiryo UI" panose="020B0604030504040204" pitchFamily="50" charset="-128"/>
                <a:ea typeface="Meiryo UI" panose="020B0604030504040204" pitchFamily="50" charset="-128"/>
              </a:rPr>
              <a:t>万国博覧会</a:t>
            </a:r>
            <a:endParaRPr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71" name="円/楕円 70"/>
          <p:cNvSpPr/>
          <p:nvPr/>
        </p:nvSpPr>
        <p:spPr>
          <a:xfrm>
            <a:off x="6170895" y="953983"/>
            <a:ext cx="216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リニア中央新幹線</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solidFill>
                  <a:schemeClr val="bg1"/>
                </a:solidFill>
                <a:latin typeface="Meiryo UI" panose="020B0604030504040204" pitchFamily="50" charset="-128"/>
                <a:ea typeface="Meiryo UI" panose="020B0604030504040204" pitchFamily="50" charset="-128"/>
              </a:rPr>
              <a:t>大阪開業</a:t>
            </a:r>
            <a:endParaRPr kumimoji="1" lang="en-US" altLang="ja-JP" sz="1400" b="1" dirty="0" smtClean="0">
              <a:solidFill>
                <a:schemeClr val="bg1"/>
              </a:solidFill>
              <a:latin typeface="Meiryo UI" panose="020B0604030504040204" pitchFamily="50" charset="-128"/>
              <a:ea typeface="Meiryo UI" panose="020B0604030504040204" pitchFamily="50" charset="-128"/>
            </a:endParaRPr>
          </a:p>
        </p:txBody>
      </p:sp>
      <p:sp>
        <p:nvSpPr>
          <p:cNvPr id="80" name="テキスト ボックス 4"/>
          <p:cNvSpPr txBox="1">
            <a:spLocks noChangeArrowheads="1"/>
          </p:cNvSpPr>
          <p:nvPr/>
        </p:nvSpPr>
        <p:spPr bwMode="auto">
          <a:xfrm>
            <a:off x="5796136" y="5915579"/>
            <a:ext cx="28083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年号</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は年度表記</a:t>
            </a:r>
            <a:endPar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年９月時点の想定</a:t>
            </a:r>
            <a:endParaRPr lang="en-US" altLang="ja-JP"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50" b="1"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31" name="正方形/長方形 30"/>
          <p:cNvSpPr/>
          <p:nvPr/>
        </p:nvSpPr>
        <p:spPr>
          <a:xfrm>
            <a:off x="4056940" y="2894653"/>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2022</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ja-JP" altLang="en-US" sz="14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405121" y="4130070"/>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ja-JP" altLang="en-US" sz="14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ラグビーワールドカップ、公設民営学校開校、阪神高速大和川線全線供用</a:t>
            </a:r>
            <a:endParaRPr kumimoji="1" lang="ja-JP" altLang="en-US" sz="14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4858922" y="3801066"/>
            <a:ext cx="720000" cy="36000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来阪外国人旅行者数の目標値：</a:t>
            </a:r>
            <a:r>
              <a:rPr lang="en-US" altLang="ja-JP"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400" b="1" u="sng"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98428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a:t>
            </a:fld>
            <a:endParaRPr lang="ja-JP" altLang="en-US" sz="1200" dirty="0">
              <a:solidFill>
                <a:srgbClr val="898989"/>
              </a:solidFill>
            </a:endParaRPr>
          </a:p>
        </p:txBody>
      </p:sp>
      <p:sp>
        <p:nvSpPr>
          <p:cNvPr id="7" name="テキスト ボックス 6"/>
          <p:cNvSpPr txBox="1"/>
          <p:nvPr/>
        </p:nvSpPr>
        <p:spPr>
          <a:xfrm>
            <a:off x="179512" y="1692947"/>
            <a:ext cx="4464496" cy="3862596"/>
          </a:xfrm>
          <a:prstGeom prst="rect">
            <a:avLst/>
          </a:prstGeom>
          <a:noFill/>
        </p:spPr>
        <p:txBody>
          <a:bodyPr wrap="square" rtlCol="0">
            <a:spAutoFit/>
          </a:bodyPr>
          <a:lstStyle/>
          <a:p>
            <a:pPr>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P4</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２．副首都・大阪がめざすもの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P7</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．副首都・大阪が果たすべき役割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して、中枢性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拠点性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を高める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」（重都）として、</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を含めた代替機能を備える。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異なる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個性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（４）「民都」として、民の力を最大限に活かす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実現する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8" name="テキスト ボックス 7"/>
          <p:cNvSpPr txBox="1"/>
          <p:nvPr/>
        </p:nvSpPr>
        <p:spPr>
          <a:xfrm>
            <a:off x="4644008" y="1673364"/>
            <a:ext cx="4392488" cy="4131900"/>
          </a:xfrm>
          <a:prstGeom prst="rect">
            <a:avLst/>
          </a:prstGeom>
          <a:noFill/>
        </p:spPr>
        <p:txBody>
          <a:bodyPr wrap="square" rtlCol="0">
            <a:spAutoFit/>
          </a:bodyPr>
          <a:lstStyle/>
          <a:p>
            <a:pPr>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第２章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副首都・大阪の確立、発展に向けた戦略</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１．戦略の考え方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２－１．機能面　～副首都に必要な機能面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での取組み～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P14</a:t>
            </a:r>
          </a:p>
          <a:p>
            <a:pPr>
              <a:lnSpc>
                <a:spcPts val="21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２－２．制度面　～副首都に必要な制度面</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での取組み～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P1</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２－３．経済成長面　～副首都として発展するための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経済成長面での取組み～・・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P20</a:t>
            </a:r>
          </a:p>
          <a:p>
            <a:pPr>
              <a:lnSpc>
                <a:spcPts val="2100"/>
              </a:lnSpc>
            </a:pP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第３章　その先にあるもの</a:t>
            </a:r>
          </a:p>
          <a:p>
            <a:pPr>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～副首都として発展する未来の大阪～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1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P27</a:t>
            </a:r>
          </a:p>
          <a:p>
            <a:pPr>
              <a:lnSpc>
                <a:spcPts val="2100"/>
              </a:lnSpc>
            </a:pPr>
            <a:endParaRPr kumimoji="1" lang="ja-JP" altLang="en-US" sz="1400" dirty="0"/>
          </a:p>
        </p:txBody>
      </p:sp>
      <p:sp>
        <p:nvSpPr>
          <p:cNvPr id="9" name="テキスト ボックス 8"/>
          <p:cNvSpPr txBox="1"/>
          <p:nvPr/>
        </p:nvSpPr>
        <p:spPr>
          <a:xfrm>
            <a:off x="3563888" y="514571"/>
            <a:ext cx="2160240" cy="584775"/>
          </a:xfrm>
          <a:prstGeom prst="rect">
            <a:avLst/>
          </a:prstGeom>
          <a:noFill/>
        </p:spPr>
        <p:txBody>
          <a:bodyPr wrap="square" rtlCol="0">
            <a:spAutoFit/>
          </a:bodyPr>
          <a:lstStyle/>
          <a:p>
            <a:pPr algn="ct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目次</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6196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51491" y="144016"/>
            <a:ext cx="9248150" cy="6799806"/>
            <a:chOff x="-51491" y="144016"/>
            <a:chExt cx="9248150" cy="6799806"/>
          </a:xfrm>
        </p:grpSpPr>
        <p:grpSp>
          <p:nvGrpSpPr>
            <p:cNvPr id="7" name="グループ化 6"/>
            <p:cNvGrpSpPr/>
            <p:nvPr/>
          </p:nvGrpSpPr>
          <p:grpSpPr>
            <a:xfrm>
              <a:off x="-51491" y="144016"/>
              <a:ext cx="9248150" cy="6799806"/>
              <a:chOff x="-25202" y="0"/>
              <a:chExt cx="9248150" cy="6799806"/>
            </a:xfrm>
          </p:grpSpPr>
          <p:pic>
            <p:nvPicPr>
              <p:cNvPr id="118" name="Picture 146" descr="大阪地図"/>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742766"/>
                <a:ext cx="8282820" cy="5444103"/>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smtClean="0">
                    <a:latin typeface="Meiryo UI" panose="020B0604030504040204" pitchFamily="50" charset="-128"/>
                    <a:ea typeface="Meiryo UI" panose="020B0604030504040204" pitchFamily="50" charset="-128"/>
                  </a:rPr>
                  <a:t>◇参考　圏域</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イメージ（</a:t>
                </a:r>
                <a:r>
                  <a:rPr lang="ja-JP" altLang="en-US" b="1" dirty="0">
                    <a:latin typeface="Meiryo UI" panose="020B0604030504040204" pitchFamily="50" charset="-128"/>
                    <a:ea typeface="Meiryo UI" panose="020B0604030504040204" pitchFamily="50" charset="-128"/>
                  </a:rPr>
                  <a:t>主</a:t>
                </a:r>
                <a:r>
                  <a:rPr lang="ja-JP" altLang="en-US" b="1" dirty="0" smtClean="0">
                    <a:latin typeface="Meiryo UI" panose="020B0604030504040204" pitchFamily="50" charset="-128"/>
                    <a:ea typeface="Meiryo UI" panose="020B0604030504040204" pitchFamily="50" charset="-128"/>
                  </a:rPr>
                  <a:t>な項目</a:t>
                </a:r>
                <a:r>
                  <a:rPr kumimoji="1" lang="ja-JP" altLang="en-US"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 name="正方形/長方形 2"/>
              <p:cNvSpPr/>
              <p:nvPr/>
            </p:nvSpPr>
            <p:spPr>
              <a:xfrm>
                <a:off x="-25202" y="439442"/>
                <a:ext cx="9180512" cy="6360364"/>
              </a:xfrm>
              <a:prstGeom prst="rect">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443" y="5926643"/>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66320"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87765" y="2126176"/>
                <a:ext cx="3139770" cy="31349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a:off x="4203244" y="2898005"/>
                <a:ext cx="1725572" cy="1622858"/>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Group 8"/>
              <p:cNvGrpSpPr>
                <a:grpSpLocks/>
              </p:cNvGrpSpPr>
              <p:nvPr/>
            </p:nvGrpSpPr>
            <p:grpSpPr bwMode="auto">
              <a:xfrm>
                <a:off x="4932967" y="4149096"/>
                <a:ext cx="313372" cy="304807"/>
                <a:chOff x="6009" y="1309"/>
                <a:chExt cx="2739"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1" name="AutoShape 10"/>
                <p:cNvSpPr>
                  <a:spLocks noEditPoints="1" noChangeArrowheads="1"/>
                </p:cNvSpPr>
                <p:nvPr/>
              </p:nvSpPr>
              <p:spPr bwMode="auto">
                <a:xfrm>
                  <a:off x="68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2" name="AutoShape 11"/>
                <p:cNvSpPr>
                  <a:spLocks noEditPoints="1" noChangeArrowheads="1"/>
                </p:cNvSpPr>
                <p:nvPr/>
              </p:nvSpPr>
              <p:spPr bwMode="auto">
                <a:xfrm>
                  <a:off x="7160"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grpSp>
          <p:sp>
            <p:nvSpPr>
              <p:cNvPr id="66" name="Rectangle 158"/>
              <p:cNvSpPr>
                <a:spLocks noChangeArrowheads="1"/>
              </p:cNvSpPr>
              <p:nvPr/>
            </p:nvSpPr>
            <p:spPr bwMode="auto">
              <a:xfrm>
                <a:off x="6109043" y="364502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7"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481"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037035" y="458112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3028" y="5074211"/>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53348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0417" y="479507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6201715" y="496758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テクノステージ和泉</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6" name="円/楕円 5"/>
              <p:cNvSpPr/>
              <p:nvPr/>
            </p:nvSpPr>
            <p:spPr>
              <a:xfrm>
                <a:off x="2427061" y="1113485"/>
                <a:ext cx="5302199" cy="5238821"/>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3676"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406455" y="476133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630446" y="42433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0474" y="3307638"/>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582065" y="374016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大阪空港</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9778"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016316"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夢洲・咲洲</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5208662" y="438925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070" y="3573016"/>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316955" y="399032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1064"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524126" y="584108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71354"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889245"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3834" y="4191193"/>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06334" y="3595670"/>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386896" y="389723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791" y="1604355"/>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856483" y="1970137"/>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511" y="1164499"/>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19586196">
                <a:off x="7198452" y="621711"/>
                <a:ext cx="2024496"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2" name="Picture 3" descr="C:\Users\KawamotoTa\AppData\Local\Microsoft\Windows\INetCache\IE\U5FFQYDQ\gi01a201310151000[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中央新幹線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746412" flipH="1">
                <a:off x="1141582"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右矢印 105"/>
              <p:cNvSpPr/>
              <p:nvPr/>
            </p:nvSpPr>
            <p:spPr>
              <a:xfrm rot="2594942" flipH="1">
                <a:off x="1818480" y="95072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rot="20600888" flipH="1">
                <a:off x="1227328" y="360163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関西・西日本へ波及</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763117" y="972444"/>
                <a:ext cx="1403478" cy="830997"/>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スーパー</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99456" y="5829364"/>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5331983"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60634" y="3207629"/>
                <a:ext cx="306848" cy="293386"/>
                <a:chOff x="1782" y="2818"/>
                <a:chExt cx="2682" cy="2286"/>
              </a:xfrm>
            </p:grpSpPr>
            <p:sp>
              <p:nvSpPr>
                <p:cNvPr id="115" name="Gear"/>
                <p:cNvSpPr>
                  <a:spLocks noEditPoints="1" noChangeArrowheads="1"/>
                </p:cNvSpPr>
                <p:nvPr/>
              </p:nvSpPr>
              <p:spPr bwMode="auto">
                <a:xfrm>
                  <a:off x="3269" y="281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16" name="AutoShape 10"/>
                <p:cNvSpPr>
                  <a:spLocks noEditPoints="1" noChangeArrowheads="1"/>
                </p:cNvSpPr>
                <p:nvPr/>
              </p:nvSpPr>
              <p:spPr bwMode="auto">
                <a:xfrm>
                  <a:off x="1782" y="325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sp>
              <p:nvSpPr>
                <p:cNvPr id="117" name="AutoShape 11"/>
                <p:cNvSpPr>
                  <a:spLocks noEditPoints="1" noChangeArrowheads="1"/>
                </p:cNvSpPr>
                <p:nvPr/>
              </p:nvSpPr>
              <p:spPr bwMode="auto">
                <a:xfrm>
                  <a:off x="2709" y="371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p>
              </p:txBody>
            </p:sp>
          </p:grpSp>
          <p:pic>
            <p:nvPicPr>
              <p:cNvPr id="1029"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01331" y="4721956"/>
                <a:ext cx="1185565" cy="496687"/>
              </a:xfrm>
              <a:prstGeom prst="rect">
                <a:avLst/>
              </a:prstGeom>
              <a:noFill/>
              <a:ln>
                <a:noFill/>
              </a:ln>
            </p:spPr>
          </p:pic>
          <p:sp>
            <p:nvSpPr>
              <p:cNvPr id="110" name="左右矢印 109"/>
              <p:cNvSpPr/>
              <p:nvPr/>
            </p:nvSpPr>
            <p:spPr>
              <a:xfrm rot="19586196">
                <a:off x="596311" y="4855028"/>
                <a:ext cx="2137661"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北陸</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新幹線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1080793" y="5291438"/>
                <a:ext cx="1249848" cy="584775"/>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スライド番号プレースホルダー 1"/>
              <p:cNvSpPr txBox="1">
                <a:spLocks/>
              </p:cNvSpPr>
              <p:nvPr/>
            </p:nvSpPr>
            <p:spPr bwMode="auto">
              <a:xfrm>
                <a:off x="8280561" y="637073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30</a:t>
                </a:fld>
                <a:endParaRPr lang="ja-JP" altLang="en-US" sz="1200" dirty="0">
                  <a:solidFill>
                    <a:srgbClr val="898989"/>
                  </a:solidFill>
                </a:endParaRPr>
              </a:p>
            </p:txBody>
          </p:sp>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角丸四角形 123"/>
            <p:cNvSpPr/>
            <p:nvPr/>
          </p:nvSpPr>
          <p:spPr>
            <a:xfrm>
              <a:off x="7363447" y="3466505"/>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角丸四角形 125"/>
            <p:cNvSpPr/>
            <p:nvPr/>
          </p:nvSpPr>
          <p:spPr>
            <a:xfrm>
              <a:off x="333268" y="3430687"/>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な結節点の形成</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正方形/長方形 4"/>
          <p:cNvSpPr/>
          <p:nvPr/>
        </p:nvSpPr>
        <p:spPr>
          <a:xfrm>
            <a:off x="751379" y="837152"/>
            <a:ext cx="2579816" cy="244150"/>
          </a:xfrm>
          <a:prstGeom prst="rect">
            <a:avLst/>
          </a:prstGeom>
          <a:solidFill>
            <a:schemeClr val="accent6">
              <a:lumMod val="40000"/>
              <a:lumOff val="60000"/>
              <a:alpha val="90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069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1"/>
          <p:cNvSpPr>
            <a:spLocks noChangeArrowheads="1"/>
          </p:cNvSpPr>
          <p:nvPr/>
        </p:nvSpPr>
        <p:spPr bwMode="auto">
          <a:xfrm>
            <a:off x="1043607" y="1988841"/>
            <a:ext cx="6840761" cy="1728191"/>
          </a:xfrm>
          <a:prstGeom prst="roundRect">
            <a:avLst>
              <a:gd name="adj" fmla="val 4433"/>
            </a:avLst>
          </a:prstGeom>
          <a:noFill/>
          <a:ln w="38100">
            <a:solidFill>
              <a:schemeClr val="tx1">
                <a:alpha val="25000"/>
              </a:schemeClr>
            </a:solidFill>
            <a:prstDash val="dash"/>
            <a:round/>
            <a:headEnd/>
            <a:tailEnd/>
          </a:ln>
        </p:spPr>
        <p:txBody>
          <a:bodyPr vert="horz" wrap="square" lIns="91440" tIns="45720" rIns="91440" bIns="45720" numCol="1" anchor="ctr" anchorCtr="0" compatLnSpc="1">
            <a:prstTxWarp prst="textNoShape">
              <a:avLst/>
            </a:prstTxWarp>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lvl="0" indent="0" fontAlgn="auto">
              <a:lnSpc>
                <a:spcPct val="90000"/>
              </a:lnSpc>
              <a:spcBef>
                <a:spcPts val="0"/>
              </a:spcBef>
              <a:spcAft>
                <a:spcPts val="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年度内に予定している「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中長期的な取組み方向」のとりまとめに向けて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、今回</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の「中間整理案」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で示した「機能面」「制度面」「経済成長面」のそれぞれについて、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lvl="0" indent="0" fontAlgn="auto">
              <a:lnSpc>
                <a:spcPct val="90000"/>
              </a:lnSpc>
              <a:spcBef>
                <a:spcPts val="0"/>
              </a:spcBef>
              <a:spcAft>
                <a:spcPts val="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具体的な取組み方向を検討していく。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スライド番号プレースホルダー 1"/>
          <p:cNvSpPr txBox="1">
            <a:spLocks/>
          </p:cNvSpPr>
          <p:nvPr/>
        </p:nvSpPr>
        <p:spPr bwMode="auto">
          <a:xfrm>
            <a:off x="8388424" y="648153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31</a:t>
            </a:fld>
            <a:endParaRPr lang="ja-JP" altLang="en-US" sz="1200" dirty="0">
              <a:solidFill>
                <a:srgbClr val="898989"/>
              </a:solidFill>
            </a:endParaRPr>
          </a:p>
        </p:txBody>
      </p:sp>
      <p:sp>
        <p:nvSpPr>
          <p:cNvPr id="34" name="正方形/長方形 33"/>
          <p:cNvSpPr/>
          <p:nvPr/>
        </p:nvSpPr>
        <p:spPr>
          <a:xfrm>
            <a:off x="3131840" y="1844824"/>
            <a:ext cx="2232248" cy="3240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今後の検討について</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72086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502803403"/>
              </p:ext>
            </p:extLst>
          </p:nvPr>
        </p:nvGraphicFramePr>
        <p:xfrm>
          <a:off x="107504" y="337989"/>
          <a:ext cx="8928990" cy="586740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生物体と生命現象を取り扱い、生物学・ 生化学・医学・心理学・生態学のほか社会科学なども含めて総合的に研究する学問。 生命科学。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p>
                  </a:txBody>
                  <a:tcPr anchor="ctr"/>
                </a:tc>
                <a:tc>
                  <a:txBody>
                    <a:body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太陽光発電や風力発電などのように、地球温暖化の原因となる二酸化炭素（</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）の排出量が少なく、エネルギー源の多様化に貢献するエネルギーのこと。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社会貢献活動の総称。ここでは、社会課題解決に向けて行う、寄付や社会的投資等を通じた公益的活動をいう。</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dirty="0" err="1" smtClean="0">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月に開設され、開発初期段階の無料相談から徐々に相談機能を拡充し、医薬品の承認申請に必要な助言･指導を行っている。</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zh-TW" altLang="en-US" sz="1050" b="0" dirty="0" smtClean="0">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884368" y="6597353"/>
            <a:ext cx="1125488" cy="260647"/>
          </a:xfrm>
        </p:spPr>
        <p:txBody>
          <a:bodyPr/>
          <a:lstStyle/>
          <a:p>
            <a:fld id="{D2D8002D-B5B0-4BAC-B1F6-782DDCCE6D9C}" type="slidenum">
              <a:rPr lang="ja-JP" altLang="en-US" smtClean="0">
                <a:solidFill>
                  <a:prstClr val="black">
                    <a:tint val="75000"/>
                  </a:prstClr>
                </a:solidFill>
              </a:rPr>
              <a:pPr/>
              <a:t>32</a:t>
            </a:fld>
            <a:endParaRPr lang="ja-JP" altLang="en-US" dirty="0">
              <a:solidFill>
                <a:prstClr val="black">
                  <a:tint val="75000"/>
                </a:prstClr>
              </a:solidFill>
            </a:endParaRPr>
          </a:p>
        </p:txBody>
      </p:sp>
    </p:spTree>
    <p:extLst>
      <p:ext uri="{BB962C8B-B14F-4D97-AF65-F5344CB8AC3E}">
        <p14:creationId xmlns:p14="http://schemas.microsoft.com/office/powerpoint/2010/main" val="88601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55901438"/>
              </p:ext>
            </p:extLst>
          </p:nvPr>
        </p:nvGraphicFramePr>
        <p:xfrm>
          <a:off x="107504" y="88508"/>
          <a:ext cx="8928990" cy="6118860"/>
        </p:xfrm>
        <a:graphic>
          <a:graphicData uri="http://schemas.openxmlformats.org/drawingml/2006/table">
            <a:tbl>
              <a:tblPr firstRow="1" bandRow="1">
                <a:tableStyleId>{5C22544A-7EE6-4342-B048-85BDC9FD1C3A}</a:tableStyleId>
              </a:tblPr>
              <a:tblGrid>
                <a:gridCol w="504055"/>
                <a:gridCol w="1368153"/>
                <a:gridCol w="7056782"/>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17</a:t>
                      </a: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AMED</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国立研究開発法人日本医療研究開発機構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Japan</a:t>
                      </a:r>
                      <a:r>
                        <a:rPr kumimoji="1" lang="en-US" altLang="ja-JP" sz="105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Agency for Medical Research and Development</a:t>
                      </a:r>
                      <a:r>
                        <a:rPr kumimoji="1" lang="ja-JP" altLang="en-US" sz="1050" b="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称。医療分野の研究開発における基礎から実用化までの一貫した研究開発の推進・成果の円滑な実用化及び医療分野の研究開発のための環境の整備を総合的かつ効果的に行うため、医療分野の研究開発及びその環境の整備の実施や助成等を行う機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err="1" smtClean="0">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」の略。都市の再生、地域の活性化に向けた事業を進めるため、地域の合意を基礎に設立される都市経営組織。負担金や公共空間等の活用により独自の財源を持つ。</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組織運営、</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デザイン、</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経済活性化を包括的に実施するルール・資金等を含んだ総合的制度。</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プラットフォーム</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基盤、土台。ここでは、さまざまな関係者が情報などを持ち寄り、共有・交流・連携するための場の意。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2" name="スライド番号プレースホルダー 1"/>
          <p:cNvSpPr>
            <a:spLocks noGrp="1"/>
          </p:cNvSpPr>
          <p:nvPr>
            <p:ph type="sldNum" sz="quarter" idx="12"/>
          </p:nvPr>
        </p:nvSpPr>
        <p:spPr>
          <a:xfrm>
            <a:off x="8445549" y="6593879"/>
            <a:ext cx="693440" cy="260648"/>
          </a:xfrm>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spTree>
    <p:extLst>
      <p:ext uri="{BB962C8B-B14F-4D97-AF65-F5344CB8AC3E}">
        <p14:creationId xmlns:p14="http://schemas.microsoft.com/office/powerpoint/2010/main" val="2289198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340266" y="1278052"/>
            <a:ext cx="8684610" cy="7107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◆世界では、アジアを中心に新興国が台頭、日本の存在感は低下。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◆政治・行政の面</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依然として東京</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中心。中央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集権体制が強い</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13174" y="908720"/>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（１）わが国の現状　～東京一極集中と日本の存在感の低下～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62609" y="528208"/>
            <a:ext cx="3425246"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なぜ副首都が日本に必要か</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820" y="2508407"/>
            <a:ext cx="2872784" cy="18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テキスト ボックス 23"/>
          <p:cNvSpPr txBox="1">
            <a:spLocks noChangeArrowheads="1"/>
          </p:cNvSpPr>
          <p:nvPr/>
        </p:nvSpPr>
        <p:spPr bwMode="auto">
          <a:xfrm>
            <a:off x="6285820" y="2006152"/>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世界</a:t>
            </a:r>
            <a:r>
              <a:rPr lang="ja-JP" altLang="en-US" sz="1050" b="1" dirty="0">
                <a:solidFill>
                  <a:srgbClr val="000000"/>
                </a:solidFill>
                <a:latin typeface="Meiryo UI" pitchFamily="50" charset="-128"/>
                <a:ea typeface="Meiryo UI" pitchFamily="50" charset="-128"/>
                <a:cs typeface="Meiryo UI" pitchFamily="50" charset="-128"/>
              </a:rPr>
              <a:t>の名目</a:t>
            </a:r>
            <a:r>
              <a:rPr lang="en-US" altLang="ja-JP" sz="1050" b="1" dirty="0" smtClean="0">
                <a:solidFill>
                  <a:srgbClr val="000000"/>
                </a:solidFill>
                <a:latin typeface="Meiryo UI" pitchFamily="50" charset="-128"/>
                <a:ea typeface="Meiryo UI" pitchFamily="50" charset="-128"/>
                <a:cs typeface="Meiryo UI" pitchFamily="50" charset="-128"/>
              </a:rPr>
              <a:t>GDP</a:t>
            </a:r>
            <a:r>
              <a:rPr lang="ja-JP" altLang="en-US" sz="1050" b="1" dirty="0">
                <a:solidFill>
                  <a:srgbClr val="000000"/>
                </a:solidFill>
                <a:latin typeface="Meiryo UI" pitchFamily="50" charset="-128"/>
                <a:ea typeface="Meiryo UI" pitchFamily="50" charset="-128"/>
                <a:cs typeface="Meiryo UI" pitchFamily="50" charset="-128"/>
              </a:rPr>
              <a:t>　</a:t>
            </a:r>
            <a:r>
              <a:rPr lang="ja-JP" altLang="en-US" sz="1050" b="1" dirty="0" smtClean="0">
                <a:solidFill>
                  <a:srgbClr val="000000"/>
                </a:solidFill>
                <a:latin typeface="Meiryo UI" pitchFamily="50" charset="-128"/>
                <a:ea typeface="Meiryo UI" pitchFamily="50" charset="-128"/>
                <a:cs typeface="Meiryo UI" pitchFamily="50" charset="-128"/>
              </a:rPr>
              <a:t>構成比の</a:t>
            </a:r>
            <a:r>
              <a:rPr lang="ja-JP" altLang="en-US" sz="1050" b="1" dirty="0">
                <a:solidFill>
                  <a:srgbClr val="000000"/>
                </a:solidFill>
                <a:latin typeface="Meiryo UI" pitchFamily="50" charset="-128"/>
                <a:ea typeface="Meiryo UI" pitchFamily="50" charset="-128"/>
                <a:cs typeface="Meiryo UI" pitchFamily="50" charset="-128"/>
              </a:rPr>
              <a:t>推移</a:t>
            </a:r>
          </a:p>
        </p:txBody>
      </p:sp>
      <p:sp>
        <p:nvSpPr>
          <p:cNvPr id="30" name="テキスト ボックス 19"/>
          <p:cNvSpPr txBox="1">
            <a:spLocks noChangeArrowheads="1"/>
          </p:cNvSpPr>
          <p:nvPr/>
        </p:nvSpPr>
        <p:spPr bwMode="auto">
          <a:xfrm>
            <a:off x="6315858" y="429634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ロシアは</a:t>
            </a:r>
            <a:r>
              <a:rPr lang="en-US" altLang="ja-JP" sz="800" dirty="0">
                <a:solidFill>
                  <a:srgbClr val="000000"/>
                </a:solidFill>
                <a:latin typeface="Meiryo UI" pitchFamily="50" charset="-128"/>
                <a:ea typeface="Meiryo UI" pitchFamily="50" charset="-128"/>
                <a:cs typeface="Meiryo UI" pitchFamily="50" charset="-128"/>
              </a:rPr>
              <a:t>1985</a:t>
            </a:r>
            <a:r>
              <a:rPr lang="ja-JP" altLang="en-US" sz="800" dirty="0">
                <a:solidFill>
                  <a:srgbClr val="000000"/>
                </a:solidFill>
                <a:latin typeface="Meiryo UI" pitchFamily="50" charset="-128"/>
                <a:ea typeface="Meiryo UI" pitchFamily="50" charset="-128"/>
                <a:cs typeface="Meiryo UI" pitchFamily="50" charset="-128"/>
              </a:rPr>
              <a:t>年のデータなし</a:t>
            </a:r>
          </a:p>
        </p:txBody>
      </p:sp>
      <p:sp>
        <p:nvSpPr>
          <p:cNvPr id="96" name="テキスト ボックス 22"/>
          <p:cNvSpPr txBox="1">
            <a:spLocks noChangeArrowheads="1"/>
          </p:cNvSpPr>
          <p:nvPr/>
        </p:nvSpPr>
        <p:spPr bwMode="auto">
          <a:xfrm>
            <a:off x="119648" y="2025874"/>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2293200"/>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pic>
        <p:nvPicPr>
          <p:cNvPr id="98" name="Picture 22" descr="C:\Users\i5627699\Desktop\首都圏人口集中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76" y="2553918"/>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テキスト ボックス 8"/>
          <p:cNvSpPr txBox="1">
            <a:spLocks noChangeArrowheads="1"/>
          </p:cNvSpPr>
          <p:nvPr/>
        </p:nvSpPr>
        <p:spPr bwMode="auto">
          <a:xfrm>
            <a:off x="294482" y="4620093"/>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2293489"/>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⇒日本</a:t>
            </a:r>
            <a:r>
              <a:rPr lang="ja-JP" altLang="en-US" sz="900" dirty="0">
                <a:solidFill>
                  <a:srgbClr val="000000"/>
                </a:solidFill>
                <a:latin typeface="Meiryo UI" pitchFamily="50" charset="-128"/>
                <a:ea typeface="Meiryo UI" pitchFamily="50" charset="-128"/>
                <a:cs typeface="Meiryo UI" pitchFamily="50" charset="-128"/>
              </a:rPr>
              <a:t>の</a:t>
            </a:r>
            <a:r>
              <a:rPr lang="en-US" altLang="ja-JP" sz="900" dirty="0">
                <a:solidFill>
                  <a:srgbClr val="000000"/>
                </a:solidFill>
                <a:latin typeface="Meiryo UI" pitchFamily="50" charset="-128"/>
                <a:ea typeface="Meiryo UI" pitchFamily="50" charset="-128"/>
                <a:cs typeface="Meiryo UI" pitchFamily="50" charset="-128"/>
              </a:rPr>
              <a:t>GDP</a:t>
            </a:r>
            <a:r>
              <a:rPr lang="ja-JP" altLang="en-US" sz="900" dirty="0">
                <a:solidFill>
                  <a:srgbClr val="000000"/>
                </a:solidFill>
                <a:latin typeface="Meiryo UI" pitchFamily="50" charset="-128"/>
                <a:ea typeface="Meiryo UI" pitchFamily="50" charset="-128"/>
                <a:cs typeface="Meiryo UI" pitchFamily="50" charset="-128"/>
              </a:rPr>
              <a:t>構成比は、近年急激に低下。</a:t>
            </a:r>
          </a:p>
        </p:txBody>
      </p:sp>
      <p:sp>
        <p:nvSpPr>
          <p:cNvPr id="101" name="テキスト ボックス 3"/>
          <p:cNvSpPr txBox="1">
            <a:spLocks noChangeArrowheads="1"/>
          </p:cNvSpPr>
          <p:nvPr/>
        </p:nvSpPr>
        <p:spPr bwMode="auto">
          <a:xfrm>
            <a:off x="216268" y="2508407"/>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102" name="テキスト ボックス 3"/>
          <p:cNvSpPr txBox="1">
            <a:spLocks noChangeArrowheads="1"/>
          </p:cNvSpPr>
          <p:nvPr/>
        </p:nvSpPr>
        <p:spPr bwMode="auto">
          <a:xfrm>
            <a:off x="6347507" y="2613924"/>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4</a:t>
            </a:fld>
            <a:endParaRPr lang="ja-JP" altLang="en-US" sz="1200" dirty="0">
              <a:solidFill>
                <a:srgbClr val="898989"/>
              </a:solidFill>
            </a:endParaRPr>
          </a:p>
        </p:txBody>
      </p:sp>
      <p:graphicFrame>
        <p:nvGraphicFramePr>
          <p:cNvPr id="22" name="グラフ 7"/>
          <p:cNvGraphicFramePr>
            <a:graphicFrameLocks/>
          </p:cNvGraphicFramePr>
          <p:nvPr>
            <p:extLst>
              <p:ext uri="{D42A27DB-BD31-4B8C-83A1-F6EECF244321}">
                <p14:modId xmlns:p14="http://schemas.microsoft.com/office/powerpoint/2010/main" val="3122310656"/>
              </p:ext>
            </p:extLst>
          </p:nvPr>
        </p:nvGraphicFramePr>
        <p:xfrm>
          <a:off x="3009869" y="2744904"/>
          <a:ext cx="3346450" cy="1512887"/>
        </p:xfrm>
        <a:graphic>
          <a:graphicData uri="http://schemas.openxmlformats.org/presentationml/2006/ole">
            <mc:AlternateContent xmlns:mc="http://schemas.openxmlformats.org/markup-compatibility/2006">
              <mc:Choice xmlns:v="urn:schemas-microsoft-com:vml" Requires="v">
                <p:oleObj spid="_x0000_s1181" r:id="rId5" imgW="4346825" imgH="3170195" progId="Excel.Sheet.8">
                  <p:embed/>
                </p:oleObj>
              </mc:Choice>
              <mc:Fallback>
                <p:oleObj r:id="rId5" imgW="4346825" imgH="317019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9869" y="2744904"/>
                        <a:ext cx="3346450" cy="1512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テキスト ボックス 22"/>
          <p:cNvSpPr txBox="1">
            <a:spLocks noChangeArrowheads="1"/>
          </p:cNvSpPr>
          <p:nvPr/>
        </p:nvSpPr>
        <p:spPr bwMode="auto">
          <a:xfrm>
            <a:off x="3275105" y="2006152"/>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2293489"/>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802973"/>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822023"/>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853773"/>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738286"/>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3501348"/>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4296347"/>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832218"/>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872503"/>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45" name="直線矢印コネクタ 44"/>
          <p:cNvCxnSpPr>
            <a:endCxn id="44" idx="3"/>
          </p:cNvCxnSpPr>
          <p:nvPr/>
        </p:nvCxnSpPr>
        <p:spPr>
          <a:xfrm>
            <a:off x="639925" y="5315221"/>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5369708"/>
            <a:ext cx="323165" cy="1182060"/>
          </a:xfrm>
          <a:prstGeom prst="rect">
            <a:avLst/>
          </a:prstGeom>
          <a:noFill/>
        </p:spPr>
        <p:txBody>
          <a:bodyPr vert="eaVert" wrap="square">
            <a:spAutoFit/>
          </a:bodyPr>
          <a:lstStyle/>
          <a:p>
            <a:pPr algn="ctr" fontAlgn="auto">
              <a:spcBef>
                <a:spcPts val="0"/>
              </a:spcBef>
              <a:spcAft>
                <a:spcPts val="0"/>
              </a:spcAft>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5272082"/>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u"/>
            </a:pPr>
            <a:r>
              <a:rPr lang="ja-JP" altLang="en-US" sz="800" b="1">
                <a:solidFill>
                  <a:srgbClr val="000000"/>
                </a:solidFill>
                <a:latin typeface="Meiryo UI" pitchFamily="50" charset="-128"/>
                <a:ea typeface="Meiryo UI" pitchFamily="50" charset="-128"/>
              </a:rPr>
              <a:t>国会等の移転に関する決議</a:t>
            </a:r>
            <a:r>
              <a:rPr lang="en-US" altLang="ja-JP" sz="800">
                <a:solidFill>
                  <a:srgbClr val="000000"/>
                </a:solidFill>
                <a:latin typeface="Meiryo UI" pitchFamily="50" charset="-128"/>
                <a:ea typeface="Meiryo UI" pitchFamily="50" charset="-128"/>
              </a:rPr>
              <a:t>【</a:t>
            </a:r>
            <a:r>
              <a:rPr lang="ja-JP" altLang="en-US" sz="800">
                <a:solidFill>
                  <a:srgbClr val="000000"/>
                </a:solidFill>
                <a:latin typeface="Meiryo UI" pitchFamily="50" charset="-128"/>
                <a:ea typeface="Meiryo UI" pitchFamily="50" charset="-128"/>
              </a:rPr>
              <a:t>衆・参両議院で採決</a:t>
            </a:r>
            <a:r>
              <a:rPr lang="en-US" altLang="ja-JP" sz="800">
                <a:solidFill>
                  <a:srgbClr val="000000"/>
                </a:solidFill>
                <a:latin typeface="Meiryo UI" pitchFamily="50" charset="-128"/>
                <a:ea typeface="Meiryo UI" pitchFamily="50" charset="-128"/>
              </a:rPr>
              <a:t>】</a:t>
            </a:r>
            <a:endParaRPr lang="ja-JP" altLang="en-US" sz="80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5104879"/>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589584"/>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u"/>
            </a:pPr>
            <a:r>
              <a:rPr lang="ja-JP" altLang="en-US" sz="800" b="1">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5437184"/>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918195"/>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 typeface="Wingdings" pitchFamily="2" charset="2"/>
              <a:buChar char="u"/>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754683"/>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fontAlgn="auto">
              <a:spcBef>
                <a:spcPts val="0"/>
              </a:spcBef>
              <a:spcAft>
                <a:spcPts val="0"/>
              </a:spcAft>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6134095"/>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hangingPunct="1">
              <a:spcBef>
                <a:spcPct val="0"/>
              </a:spcBef>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hangingPunct="1">
              <a:spcBef>
                <a:spcPct val="0"/>
              </a:spcBef>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5379238"/>
            <a:ext cx="323165" cy="1182060"/>
          </a:xfrm>
          <a:prstGeom prst="rect">
            <a:avLst/>
          </a:prstGeom>
          <a:noFill/>
        </p:spPr>
        <p:txBody>
          <a:bodyPr vert="eaVert" wrap="square">
            <a:spAutoFit/>
          </a:bodyPr>
          <a:lstStyle/>
          <a:p>
            <a:pPr algn="ctr" fontAlgn="auto">
              <a:spcBef>
                <a:spcPts val="0"/>
              </a:spcBef>
              <a:spcAft>
                <a:spcPts val="0"/>
              </a:spcAft>
              <a:defRPr/>
            </a:pPr>
            <a:r>
              <a:rPr kumimoji="0" lang="en-US" altLang="ja-JP"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884412"/>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55" name="直線矢印コネクタ 54"/>
          <p:cNvCxnSpPr>
            <a:endCxn id="54" idx="3"/>
          </p:cNvCxnSpPr>
          <p:nvPr/>
        </p:nvCxnSpPr>
        <p:spPr>
          <a:xfrm>
            <a:off x="5309949" y="5327130"/>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5140871"/>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5274737"/>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548428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smtClean="0">
                <a:solidFill>
                  <a:prstClr val="black"/>
                </a:solidFill>
                <a:latin typeface="Meiryo UI" pitchFamily="50" charset="-128"/>
                <a:ea typeface="Meiryo UI" pitchFamily="50" charset="-128"/>
                <a:cs typeface="Meiryo UI" pitchFamily="50" charset="-128"/>
              </a:rPr>
              <a:t>19</a:t>
            </a:r>
            <a:r>
              <a:rPr kumimoji="0" lang="ja-JP" altLang="en-US" sz="700" b="1" kern="0" dirty="0" smtClean="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9" name="テキスト ボックス 96"/>
          <p:cNvSpPr txBox="1">
            <a:spLocks noChangeArrowheads="1"/>
          </p:cNvSpPr>
          <p:nvPr/>
        </p:nvSpPr>
        <p:spPr bwMode="auto">
          <a:xfrm>
            <a:off x="5386065" y="5618148"/>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政府「道州制ビジョン懇話会」設置</a:t>
            </a:r>
          </a:p>
        </p:txBody>
      </p:sp>
      <p:sp>
        <p:nvSpPr>
          <p:cNvPr id="60" name="テキスト ボックス 59"/>
          <p:cNvSpPr txBox="1"/>
          <p:nvPr/>
        </p:nvSpPr>
        <p:spPr>
          <a:xfrm>
            <a:off x="5084257" y="6130660"/>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6253214"/>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785153"/>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smtClean="0">
                <a:solidFill>
                  <a:prstClr val="black"/>
                </a:solidFill>
                <a:latin typeface="Meiryo UI" pitchFamily="50" charset="-128"/>
                <a:ea typeface="Meiryo UI" pitchFamily="50" charset="-128"/>
                <a:cs typeface="Meiryo UI" pitchFamily="50" charset="-128"/>
              </a:rPr>
              <a:t>年</a:t>
            </a:r>
            <a:r>
              <a:rPr kumimoji="0" lang="en-US" altLang="ja-JP" sz="700" b="1" kern="0" dirty="0" smtClean="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892483"/>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道州制ビジョン懇話会「中間報告」公表</a:t>
            </a:r>
          </a:p>
        </p:txBody>
      </p:sp>
      <p:sp>
        <p:nvSpPr>
          <p:cNvPr id="64" name="テキスト ボックス 63"/>
          <p:cNvSpPr txBox="1"/>
          <p:nvPr/>
        </p:nvSpPr>
        <p:spPr>
          <a:xfrm>
            <a:off x="5073743" y="641778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fontAlgn="auto">
              <a:spcBef>
                <a:spcPts val="0"/>
              </a:spcBef>
              <a:spcAft>
                <a:spcPts val="0"/>
              </a:spcAft>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6573361"/>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hangingPunct="1">
              <a:spcBef>
                <a:spcPct val="0"/>
              </a:spcBef>
              <a:buFont typeface="Arial" pitchFamily="34" charset="0"/>
              <a:buNone/>
            </a:pPr>
            <a:r>
              <a:rPr lang="ja-JP" altLang="en-US" sz="800" dirty="0" smtClean="0">
                <a:solidFill>
                  <a:srgbClr val="000000"/>
                </a:solidFill>
                <a:latin typeface="Meiryo UI" pitchFamily="50" charset="-128"/>
                <a:ea typeface="Meiryo UI" pitchFamily="50" charset="-128"/>
              </a:rPr>
              <a:t>◆　</a:t>
            </a:r>
            <a:r>
              <a:rPr lang="ja-JP" altLang="en-US" sz="800" b="1" dirty="0" smtClean="0">
                <a:solidFill>
                  <a:srgbClr val="000000"/>
                </a:solidFill>
                <a:latin typeface="Meiryo UI" pitchFamily="50" charset="-128"/>
                <a:ea typeface="Meiryo UI" pitchFamily="50" charset="-128"/>
              </a:rPr>
              <a:t>地方分権一括法（第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6</a:t>
            </a:r>
            <a:r>
              <a:rPr lang="ja-JP" altLang="en-US" sz="800" b="1" dirty="0" smtClean="0">
                <a:solidFill>
                  <a:srgbClr val="000000"/>
                </a:solidFill>
                <a:latin typeface="Meiryo UI" pitchFamily="50" charset="-128"/>
                <a:ea typeface="Meiryo UI" pitchFamily="50" charset="-128"/>
              </a:rPr>
              <a:t>次）の公布</a:t>
            </a:r>
          </a:p>
        </p:txBody>
      </p:sp>
      <p:sp>
        <p:nvSpPr>
          <p:cNvPr id="66" name="テキスト ボックス 3"/>
          <p:cNvSpPr txBox="1">
            <a:spLocks noChangeArrowheads="1"/>
          </p:cNvSpPr>
          <p:nvPr/>
        </p:nvSpPr>
        <p:spPr bwMode="auto">
          <a:xfrm>
            <a:off x="3346543" y="4835993"/>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820740"/>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Tree>
    <p:extLst>
      <p:ext uri="{BB962C8B-B14F-4D97-AF65-F5344CB8AC3E}">
        <p14:creationId xmlns:p14="http://schemas.microsoft.com/office/powerpoint/2010/main" val="2203823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566556" y="525256"/>
            <a:ext cx="8131602"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国全体の成長をけん引する、国際競争力を持つ複数の拠点創出が必要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16416"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5</a:t>
            </a:fld>
            <a:endParaRPr lang="ja-JP" altLang="en-US" sz="1200" dirty="0">
              <a:solidFill>
                <a:srgbClr val="898989"/>
              </a:solidFill>
            </a:endParaRPr>
          </a:p>
        </p:txBody>
      </p:sp>
      <p:sp>
        <p:nvSpPr>
          <p:cNvPr id="37" name="角丸四角形 36"/>
          <p:cNvSpPr/>
          <p:nvPr/>
        </p:nvSpPr>
        <p:spPr>
          <a:xfrm>
            <a:off x="352742" y="962181"/>
            <a:ext cx="8559231" cy="882643"/>
          </a:xfrm>
          <a:prstGeom prst="roundRect">
            <a:avLst>
              <a:gd name="adj" fmla="val 7577"/>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500"/>
              </a:lnSpc>
              <a:spcBef>
                <a:spcPts val="0"/>
              </a:spcBef>
              <a:spcAft>
                <a:spcPts val="0"/>
              </a:spcAf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これまでの副首都推進本部</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意見等</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のこの国の形を変えていく、そういう積極的な役割を大阪が担っていくべき。</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国家間競争では</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なく都市間</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時代に入っている。日本において競争力のある都市が複数必要。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日本の地形学的</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要素も考えれば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、西の拠点としての大阪の中枢性の再構築が非常に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8" name="グループ化 37"/>
          <p:cNvGrpSpPr>
            <a:grpSpLocks noChangeAspect="1"/>
          </p:cNvGrpSpPr>
          <p:nvPr/>
        </p:nvGrpSpPr>
        <p:grpSpPr>
          <a:xfrm>
            <a:off x="1024744" y="2901607"/>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solidFill>
                  <a:prstClr val="black"/>
                </a:solidFill>
              </a:endParaRPr>
            </a:p>
          </p:txBody>
        </p:sp>
      </p:grpSp>
      <p:grpSp>
        <p:nvGrpSpPr>
          <p:cNvPr id="75" name="グループ化 74"/>
          <p:cNvGrpSpPr>
            <a:grpSpLocks noChangeAspect="1"/>
          </p:cNvGrpSpPr>
          <p:nvPr/>
        </p:nvGrpSpPr>
        <p:grpSpPr>
          <a:xfrm>
            <a:off x="1589510" y="2994830"/>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solidFill>
                  <a:prstClr val="black"/>
                </a:solidFill>
              </a:endParaRPr>
            </a:p>
          </p:txBody>
        </p:sp>
      </p:grpSp>
      <p:sp>
        <p:nvSpPr>
          <p:cNvPr id="87" name="円/楕円 86"/>
          <p:cNvSpPr/>
          <p:nvPr/>
        </p:nvSpPr>
        <p:spPr>
          <a:xfrm>
            <a:off x="2133963" y="3910921"/>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8" name="円/楕円 87"/>
          <p:cNvSpPr/>
          <p:nvPr/>
        </p:nvSpPr>
        <p:spPr>
          <a:xfrm>
            <a:off x="2503863" y="3813214"/>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cxnSp>
        <p:nvCxnSpPr>
          <p:cNvPr id="89" name="直線コネクタ 88"/>
          <p:cNvCxnSpPr/>
          <p:nvPr/>
        </p:nvCxnSpPr>
        <p:spPr>
          <a:xfrm flipV="1">
            <a:off x="2159174" y="3850659"/>
            <a:ext cx="330519" cy="94977"/>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94672" y="2060848"/>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352742" y="2348880"/>
            <a:ext cx="3518084"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⇒日本は南北・東西に細長く、東京～大阪間は</a:t>
            </a:r>
            <a:r>
              <a:rPr lang="ja-JP" altLang="en-US" sz="900" dirty="0" smtClean="0">
                <a:solidFill>
                  <a:srgbClr val="000000"/>
                </a:solidFill>
                <a:latin typeface="Meiryo UI" pitchFamily="50" charset="-128"/>
                <a:ea typeface="Meiryo UI" pitchFamily="50" charset="-128"/>
              </a:rPr>
              <a:t>、欧州等の</a:t>
            </a:r>
            <a:r>
              <a:rPr lang="ja-JP" altLang="en-US" sz="900" dirty="0">
                <a:solidFill>
                  <a:srgbClr val="000000"/>
                </a:solidFill>
                <a:latin typeface="Meiryo UI" pitchFamily="50" charset="-128"/>
                <a:ea typeface="Meiryo UI" pitchFamily="50" charset="-128"/>
              </a:rPr>
              <a:t>主要</a:t>
            </a:r>
            <a:r>
              <a:rPr lang="ja-JP" altLang="en-US" sz="900" dirty="0" smtClean="0">
                <a:solidFill>
                  <a:srgbClr val="000000"/>
                </a:solidFill>
                <a:latin typeface="Meiryo UI" pitchFamily="50" charset="-128"/>
                <a:ea typeface="Meiryo UI" pitchFamily="50" charset="-128"/>
              </a:rPr>
              <a:t>２都市</a:t>
            </a:r>
            <a:endParaRPr lang="en-US" altLang="ja-JP" sz="9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の</a:t>
            </a:r>
            <a:r>
              <a:rPr lang="ja-JP" altLang="en-US" sz="900" dirty="0">
                <a:solidFill>
                  <a:srgbClr val="000000"/>
                </a:solidFill>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2886245544"/>
              </p:ext>
            </p:extLst>
          </p:nvPr>
        </p:nvGraphicFramePr>
        <p:xfrm>
          <a:off x="336231" y="4679516"/>
          <a:ext cx="3664511" cy="2133860"/>
        </p:xfrm>
        <a:graphic>
          <a:graphicData uri="http://schemas.openxmlformats.org/drawingml/2006/table">
            <a:tbl>
              <a:tblPr firstRow="1" bandRow="1">
                <a:tableStyleId>{5940675A-B579-460E-94D1-54222C63F5DA}</a:tableStyleId>
              </a:tblPr>
              <a:tblGrid>
                <a:gridCol w="509535"/>
                <a:gridCol w="1152128"/>
                <a:gridCol w="504056"/>
                <a:gridCol w="490680"/>
                <a:gridCol w="504056"/>
                <a:gridCol w="504056"/>
              </a:tblGrid>
              <a:tr h="213386">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r>
              <a:tr h="213386">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3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53" name="グラフ 42"/>
          <p:cNvGraphicFramePr>
            <a:graphicFrameLocks/>
          </p:cNvGraphicFramePr>
          <p:nvPr>
            <p:extLst>
              <p:ext uri="{D42A27DB-BD31-4B8C-83A1-F6EECF244321}">
                <p14:modId xmlns:p14="http://schemas.microsoft.com/office/powerpoint/2010/main" val="754829985"/>
              </p:ext>
            </p:extLst>
          </p:nvPr>
        </p:nvGraphicFramePr>
        <p:xfrm>
          <a:off x="6445119" y="4889740"/>
          <a:ext cx="2478087" cy="1936505"/>
        </p:xfrm>
        <a:graphic>
          <a:graphicData uri="http://schemas.openxmlformats.org/presentationml/2006/ole">
            <mc:AlternateContent xmlns:mc="http://schemas.openxmlformats.org/markup-compatibility/2006">
              <mc:Choice xmlns:v="urn:schemas-microsoft-com:vml" Requires="v">
                <p:oleObj spid="_x0000_s2515" r:id="rId3" imgW="2481287" imgH="1853345" progId="Excel.Sheet.8">
                  <p:embed/>
                </p:oleObj>
              </mc:Choice>
              <mc:Fallback>
                <p:oleObj r:id="rId3" imgW="2481287" imgH="1853345"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119" y="4889740"/>
                        <a:ext cx="2478087" cy="1936505"/>
                      </a:xfrm>
                      <a:prstGeom prst="rect">
                        <a:avLst/>
                      </a:prstGeom>
                      <a:noFill/>
                      <a:extLst/>
                    </p:spPr>
                  </p:pic>
                </p:oleObj>
              </mc:Fallback>
            </mc:AlternateContent>
          </a:graphicData>
        </a:graphic>
      </p:graphicFrame>
      <p:graphicFrame>
        <p:nvGraphicFramePr>
          <p:cNvPr id="154" name="グラフ 43"/>
          <p:cNvGraphicFramePr>
            <a:graphicFrameLocks/>
          </p:cNvGraphicFramePr>
          <p:nvPr>
            <p:extLst>
              <p:ext uri="{D42A27DB-BD31-4B8C-83A1-F6EECF244321}">
                <p14:modId xmlns:p14="http://schemas.microsoft.com/office/powerpoint/2010/main" val="523590897"/>
              </p:ext>
            </p:extLst>
          </p:nvPr>
        </p:nvGraphicFramePr>
        <p:xfrm>
          <a:off x="6444208" y="1916832"/>
          <a:ext cx="2333625" cy="1919911"/>
        </p:xfrm>
        <a:graphic>
          <a:graphicData uri="http://schemas.openxmlformats.org/presentationml/2006/ole">
            <mc:AlternateContent xmlns:mc="http://schemas.openxmlformats.org/markup-compatibility/2006">
              <mc:Choice xmlns:v="urn:schemas-microsoft-com:vml" Requires="v">
                <p:oleObj spid="_x0000_s2516" r:id="rId5" imgW="2334970" imgH="1835055" progId="Excel.Sheet.8">
                  <p:embed/>
                </p:oleObj>
              </mc:Choice>
              <mc:Fallback>
                <p:oleObj r:id="rId5" imgW="2334970" imgH="1835055"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916832"/>
                        <a:ext cx="2333625" cy="1919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 name="テキスト ボックス 114"/>
          <p:cNvSpPr txBox="1">
            <a:spLocks noChangeArrowheads="1"/>
          </p:cNvSpPr>
          <p:nvPr/>
        </p:nvSpPr>
        <p:spPr bwMode="auto">
          <a:xfrm>
            <a:off x="4496540" y="2060848"/>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rPr>
              <a:t>■</a:t>
            </a:r>
            <a:r>
              <a:rPr lang="ja-JP" altLang="en-US" sz="1050" b="1" dirty="0" smtClean="0">
                <a:solidFill>
                  <a:srgbClr val="000000"/>
                </a:solidFill>
                <a:latin typeface="Meiryo UI" pitchFamily="50" charset="-128"/>
                <a:ea typeface="Meiryo UI" pitchFamily="50" charset="-128"/>
              </a:rPr>
              <a:t>世界の都市総合力の比較</a:t>
            </a:r>
            <a:endParaRPr lang="en-US" altLang="ja-JP" sz="1050" b="1" dirty="0">
              <a:solidFill>
                <a:srgbClr val="000000"/>
              </a:solidFill>
              <a:latin typeface="Meiryo UI" pitchFamily="50" charset="-128"/>
              <a:ea typeface="Meiryo UI" pitchFamily="50" charset="-128"/>
            </a:endParaRPr>
          </a:p>
        </p:txBody>
      </p:sp>
      <p:sp>
        <p:nvSpPr>
          <p:cNvPr id="156" name="テキスト ボックス 77"/>
          <p:cNvSpPr txBox="1">
            <a:spLocks noChangeArrowheads="1"/>
          </p:cNvSpPr>
          <p:nvPr/>
        </p:nvSpPr>
        <p:spPr bwMode="auto">
          <a:xfrm>
            <a:off x="4678073" y="2474574"/>
            <a:ext cx="1944634" cy="646331"/>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solidFill>
                  <a:srgbClr val="000000"/>
                </a:solidFill>
                <a:latin typeface="Meiryo UI" pitchFamily="50" charset="-128"/>
                <a:ea typeface="Meiryo UI" pitchFamily="50" charset="-128"/>
              </a:rPr>
              <a:t>⇒欧州主要都市の競争力と</a:t>
            </a:r>
            <a:r>
              <a:rPr lang="ja-JP" altLang="en-US" sz="900" dirty="0" smtClean="0">
                <a:solidFill>
                  <a:srgbClr val="000000"/>
                </a:solidFill>
                <a:latin typeface="Meiryo UI" pitchFamily="50" charset="-128"/>
                <a:ea typeface="Meiryo UI" pitchFamily="50" charset="-128"/>
              </a:rPr>
              <a:t>同レベル</a:t>
            </a:r>
            <a:endParaRPr lang="en-US" altLang="ja-JP" sz="900" dirty="0" smtClean="0">
              <a:solidFill>
                <a:srgbClr val="000000"/>
              </a:solidFill>
              <a:latin typeface="Meiryo UI" pitchFamily="50" charset="-128"/>
              <a:ea typeface="Meiryo UI" pitchFamily="50" charset="-128"/>
            </a:endParaRPr>
          </a:p>
          <a:p>
            <a:pPr eaLnBrk="1" hangingPunct="1">
              <a:spcBef>
                <a:spcPct val="0"/>
              </a:spcBef>
              <a:buFontTx/>
              <a:buNone/>
            </a:pPr>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に</a:t>
            </a:r>
            <a:r>
              <a:rPr lang="ja-JP" altLang="en-US" sz="900" dirty="0">
                <a:solidFill>
                  <a:srgbClr val="000000"/>
                </a:solidFill>
                <a:latin typeface="Meiryo UI" pitchFamily="50" charset="-128"/>
                <a:ea typeface="Meiryo UI" pitchFamily="50" charset="-128"/>
              </a:rPr>
              <a:t>あるのは東京のみ。</a:t>
            </a:r>
            <a:endParaRPr lang="en-US" altLang="ja-JP" sz="900" dirty="0">
              <a:solidFill>
                <a:srgbClr val="000000"/>
              </a:solidFill>
              <a:latin typeface="Meiryo UI" pitchFamily="50" charset="-128"/>
              <a:ea typeface="Meiryo UI" pitchFamily="50" charset="-128"/>
            </a:endParaRPr>
          </a:p>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   大阪</a:t>
            </a:r>
            <a:r>
              <a:rPr lang="ja-JP" altLang="en-US" sz="900" dirty="0">
                <a:solidFill>
                  <a:srgbClr val="000000"/>
                </a:solidFill>
                <a:latin typeface="Meiryo UI" pitchFamily="50" charset="-128"/>
                <a:ea typeface="Meiryo UI" pitchFamily="50" charset="-128"/>
              </a:rPr>
              <a:t>は、都市としての評価は</a:t>
            </a:r>
            <a:r>
              <a:rPr lang="ja-JP" altLang="en-US" sz="900" dirty="0" smtClean="0">
                <a:solidFill>
                  <a:srgbClr val="000000"/>
                </a:solidFill>
                <a:latin typeface="Meiryo UI" pitchFamily="50" charset="-128"/>
                <a:ea typeface="Meiryo UI" pitchFamily="50" charset="-128"/>
              </a:rPr>
              <a:t>大きく</a:t>
            </a:r>
            <a:endParaRPr lang="en-US" altLang="ja-JP" sz="900" dirty="0" smtClean="0">
              <a:solidFill>
                <a:srgbClr val="000000"/>
              </a:solidFill>
              <a:latin typeface="Meiryo UI" pitchFamily="50" charset="-128"/>
              <a:ea typeface="Meiryo UI" pitchFamily="50" charset="-128"/>
            </a:endParaRPr>
          </a:p>
          <a:p>
            <a:pPr eaLnBrk="1" hangingPunct="1">
              <a:spcBef>
                <a:spcPct val="0"/>
              </a:spcBef>
              <a:buFontTx/>
              <a:buNone/>
            </a:pPr>
            <a:r>
              <a:rPr lang="en-US" altLang="ja-JP" sz="900" dirty="0">
                <a:solidFill>
                  <a:srgbClr val="000000"/>
                </a:solidFill>
                <a:latin typeface="Meiryo UI" pitchFamily="50" charset="-128"/>
                <a:ea typeface="Meiryo UI" pitchFamily="50" charset="-128"/>
              </a:rPr>
              <a:t> </a:t>
            </a:r>
            <a:r>
              <a:rPr lang="en-US" altLang="ja-JP" sz="900" dirty="0" smtClean="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劣る</a:t>
            </a:r>
            <a:r>
              <a:rPr lang="ja-JP" altLang="en-US" sz="900" dirty="0">
                <a:solidFill>
                  <a:srgbClr val="000000"/>
                </a:solidFill>
                <a:latin typeface="Meiryo UI" pitchFamily="50" charset="-128"/>
                <a:ea typeface="Meiryo UI" pitchFamily="50" charset="-128"/>
              </a:rPr>
              <a:t>。</a:t>
            </a:r>
          </a:p>
        </p:txBody>
      </p:sp>
      <p:grpSp>
        <p:nvGrpSpPr>
          <p:cNvPr id="157" name="グループ化 2"/>
          <p:cNvGrpSpPr>
            <a:grpSpLocks/>
          </p:cNvGrpSpPr>
          <p:nvPr/>
        </p:nvGrpSpPr>
        <p:grpSpPr bwMode="auto">
          <a:xfrm>
            <a:off x="6563815" y="3473754"/>
            <a:ext cx="2135188" cy="1929866"/>
            <a:chOff x="6888412" y="1880790"/>
            <a:chExt cx="2136276" cy="1845754"/>
          </a:xfrm>
        </p:grpSpPr>
        <p:graphicFrame>
          <p:nvGraphicFramePr>
            <p:cNvPr id="158" name="グラフ 157"/>
            <p:cNvGraphicFramePr>
              <a:graphicFrameLocks noChangeAspect="1"/>
            </p:cNvGraphicFramePr>
            <p:nvPr/>
          </p:nvGraphicFramePr>
          <p:xfrm>
            <a:off x="6888412" y="1880790"/>
            <a:ext cx="2136276" cy="1845754"/>
          </p:xfrm>
          <a:graphic>
            <a:graphicData uri="http://schemas.openxmlformats.org/drawingml/2006/chart">
              <c:chart xmlns:c="http://schemas.openxmlformats.org/drawingml/2006/chart" xmlns:r="http://schemas.openxmlformats.org/officeDocument/2006/relationships" r:id="rId7"/>
            </a:graphicData>
          </a:graphic>
        </p:graphicFrame>
        <p:sp>
          <p:nvSpPr>
            <p:cNvPr id="159" name="テキスト ボックス 18"/>
            <p:cNvSpPr txBox="1">
              <a:spLocks noChangeAspect="1"/>
            </p:cNvSpPr>
            <p:nvPr/>
          </p:nvSpPr>
          <p:spPr>
            <a:xfrm>
              <a:off x="7064715" y="1937924"/>
              <a:ext cx="640088" cy="193622"/>
            </a:xfrm>
            <a:prstGeom prst="rect">
              <a:avLst/>
            </a:prstGeom>
            <a:solidFill>
              <a:sysClr val="window" lastClr="FFFFFF"/>
            </a:solidFill>
            <a:ln w="9525" cmpd="sng">
              <a:solidFill>
                <a:sysClr val="window" lastClr="FFFFFF">
                  <a:shade val="50000"/>
                </a:sysClr>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ja-JP" altLang="en-US" sz="10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ロンドン</a:t>
              </a:r>
            </a:p>
          </p:txBody>
        </p:sp>
      </p:grpSp>
      <p:grpSp>
        <p:nvGrpSpPr>
          <p:cNvPr id="160" name="グループ化 4"/>
          <p:cNvGrpSpPr>
            <a:grpSpLocks/>
          </p:cNvGrpSpPr>
          <p:nvPr/>
        </p:nvGrpSpPr>
        <p:grpSpPr bwMode="auto">
          <a:xfrm>
            <a:off x="4553069" y="3417326"/>
            <a:ext cx="2087562" cy="1911613"/>
            <a:chOff x="5520580" y="4666291"/>
            <a:chExt cx="2088232" cy="1829386"/>
          </a:xfrm>
        </p:grpSpPr>
        <p:graphicFrame>
          <p:nvGraphicFramePr>
            <p:cNvPr id="161" name="グラフ 160"/>
            <p:cNvGraphicFramePr>
              <a:graphicFrameLocks/>
            </p:cNvGraphicFramePr>
            <p:nvPr/>
          </p:nvGraphicFramePr>
          <p:xfrm>
            <a:off x="5520580" y="4666291"/>
            <a:ext cx="2088232" cy="1829386"/>
          </p:xfrm>
          <a:graphic>
            <a:graphicData uri="http://schemas.openxmlformats.org/drawingml/2006/chart">
              <c:chart xmlns:c="http://schemas.openxmlformats.org/drawingml/2006/chart" xmlns:r="http://schemas.openxmlformats.org/officeDocument/2006/relationships" r:id="rId8"/>
            </a:graphicData>
          </a:graphic>
        </p:graphicFrame>
        <p:sp>
          <p:nvSpPr>
            <p:cNvPr id="162" name="テキスト ボックス 26"/>
            <p:cNvSpPr txBox="1"/>
            <p:nvPr/>
          </p:nvSpPr>
          <p:spPr>
            <a:xfrm>
              <a:off x="5766721" y="4793333"/>
              <a:ext cx="514515" cy="188973"/>
            </a:xfrm>
            <a:prstGeom prst="rect">
              <a:avLst/>
            </a:prstGeom>
            <a:solidFill>
              <a:sysClr val="window" lastClr="FFFFFF"/>
            </a:solidFill>
            <a:ln w="9525" cmpd="sng">
              <a:solidFill>
                <a:sysClr val="window" lastClr="FFFFFF">
                  <a:shade val="50000"/>
                </a:sysClr>
              </a:solidFill>
            </a:ln>
            <a:effectLst/>
          </p:spPr>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ja-JP" altLang="en-US" sz="1000" b="1" kern="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パリ</a:t>
              </a:r>
            </a:p>
          </p:txBody>
        </p:sp>
      </p:grpSp>
      <p:grpSp>
        <p:nvGrpSpPr>
          <p:cNvPr id="163" name="グループ化 5"/>
          <p:cNvGrpSpPr>
            <a:grpSpLocks/>
          </p:cNvGrpSpPr>
          <p:nvPr/>
        </p:nvGrpSpPr>
        <p:grpSpPr bwMode="auto">
          <a:xfrm>
            <a:off x="4613615" y="4923597"/>
            <a:ext cx="2277098" cy="1944216"/>
            <a:chOff x="7058025" y="4594754"/>
            <a:chExt cx="2222500" cy="1836737"/>
          </a:xfrm>
        </p:grpSpPr>
        <p:graphicFrame>
          <p:nvGraphicFramePr>
            <p:cNvPr id="164" name="グラフ 40"/>
            <p:cNvGraphicFramePr>
              <a:graphicFrameLocks/>
            </p:cNvGraphicFramePr>
            <p:nvPr/>
          </p:nvGraphicFramePr>
          <p:xfrm>
            <a:off x="7058025" y="4594754"/>
            <a:ext cx="2222500" cy="1836737"/>
          </p:xfrm>
          <a:graphic>
            <a:graphicData uri="http://schemas.openxmlformats.org/presentationml/2006/ole">
              <mc:AlternateContent xmlns:mc="http://schemas.openxmlformats.org/markup-compatibility/2006">
                <mc:Choice xmlns:v="urn:schemas-microsoft-com:vml" Requires="v">
                  <p:oleObj spid="_x0000_s2517" r:id="rId9" imgW="2225233" imgH="1835055" progId="Excel.Sheet.8">
                    <p:embed/>
                  </p:oleObj>
                </mc:Choice>
                <mc:Fallback>
                  <p:oleObj r:id="rId9" imgW="2225233" imgH="1835055" progId="Excel.Shee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8025" y="4594754"/>
                          <a:ext cx="2222500" cy="183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テキスト ボックス 27"/>
            <p:cNvSpPr txBox="1"/>
            <p:nvPr/>
          </p:nvSpPr>
          <p:spPr>
            <a:xfrm>
              <a:off x="7267575" y="4694767"/>
              <a:ext cx="688975" cy="193675"/>
            </a:xfrm>
            <a:prstGeom prst="rect">
              <a:avLst/>
            </a:prstGeom>
            <a:solidFill>
              <a:schemeClr val="lt1"/>
            </a:solidFill>
            <a:ln w="9525" cmpd="sng">
              <a:solidFill>
                <a:schemeClr val="bg1">
                  <a:lumMod val="75000"/>
                </a:schemeClr>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ベルリン</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テキスト ボックス 90"/>
          <p:cNvSpPr txBox="1"/>
          <p:nvPr/>
        </p:nvSpPr>
        <p:spPr>
          <a:xfrm>
            <a:off x="126159" y="191746"/>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90" name="正方形/長方形 89"/>
          <p:cNvSpPr/>
          <p:nvPr/>
        </p:nvSpPr>
        <p:spPr>
          <a:xfrm>
            <a:off x="4946411" y="6538791"/>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2015</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7262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188641"/>
            <a:ext cx="8470031"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首都･東京の負荷を軽減し、想定外の大災害にも対応しうる国土の強靭化が必要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43329"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6</a:t>
            </a:fld>
            <a:endParaRPr lang="ja-JP" altLang="en-US" sz="1200" dirty="0">
              <a:solidFill>
                <a:srgbClr val="898989"/>
              </a:solidFill>
            </a:endParaRPr>
          </a:p>
        </p:txBody>
      </p:sp>
      <p:sp>
        <p:nvSpPr>
          <p:cNvPr id="91" name="角丸四角形 90"/>
          <p:cNvSpPr/>
          <p:nvPr/>
        </p:nvSpPr>
        <p:spPr>
          <a:xfrm>
            <a:off x="323850" y="620688"/>
            <a:ext cx="8640638" cy="864096"/>
          </a:xfrm>
          <a:prstGeom prst="roundRect">
            <a:avLst>
              <a:gd name="adj" fmla="val 8159"/>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500"/>
              </a:lnSpc>
              <a:spcBef>
                <a:spcPts val="0"/>
              </a:spcBef>
              <a:spcAft>
                <a:spcPts val="0"/>
              </a:spcAft>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これまでの副首都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推進本部</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意見等</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大地震</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等から首都を守るため二重の首都、代替補完機能を果たせる首都をつくる。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災害リスク、経済安全保障の視点から東京一極集中は危険。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大地震が発生する可能性が非常に高いといわれる東京のバックアップが必要。</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東京と同時被災の可能性の低い大都市を「戦略拠点都市」として育成すべき。普段から高度</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な機能を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担うことで、非常時にもバックアップとして補完できる。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590800"/>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395535" y="2095626"/>
            <a:ext cx="4392489"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約９５兆円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2094856"/>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671987" y="1583582"/>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年３月）から抜粋）</a:t>
            </a:r>
          </a:p>
        </p:txBody>
      </p:sp>
      <p:sp>
        <p:nvSpPr>
          <p:cNvPr id="96" name="テキスト ボックス 61"/>
          <p:cNvSpPr txBox="1">
            <a:spLocks noChangeArrowheads="1"/>
          </p:cNvSpPr>
          <p:nvPr/>
        </p:nvSpPr>
        <p:spPr bwMode="auto">
          <a:xfrm>
            <a:off x="395536" y="3751040"/>
            <a:ext cx="4392488"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751040"/>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⇒上記の検討課題については、その後の具体的検討は進んでいない。</a:t>
            </a:r>
            <a:endParaRPr lang="en-US" altLang="ja-JP" sz="900" dirty="0" smtClean="0">
              <a:solidFill>
                <a:srgbClr val="000000"/>
              </a:solidFill>
              <a:latin typeface="Meiryo UI" pitchFamily="50" charset="-128"/>
              <a:ea typeface="Meiryo UI" pitchFamily="50" charset="-128"/>
            </a:endParaRPr>
          </a:p>
        </p:txBody>
      </p:sp>
      <p:sp>
        <p:nvSpPr>
          <p:cNvPr id="12" name="角丸四角形 11"/>
          <p:cNvSpPr/>
          <p:nvPr/>
        </p:nvSpPr>
        <p:spPr>
          <a:xfrm>
            <a:off x="395536" y="4581128"/>
            <a:ext cx="3744416" cy="1756172"/>
          </a:xfrm>
          <a:prstGeom prst="roundRect">
            <a:avLst>
              <a:gd name="adj" fmla="val 6124"/>
            </a:avLst>
          </a:prstGeom>
          <a:solidFill>
            <a:srgbClr val="FFFD73"/>
          </a:solidFill>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1500"/>
              </a:lnSpc>
              <a:spcBef>
                <a:spcPts val="0"/>
              </a:spcBef>
              <a:spcAft>
                <a:spcPts val="0"/>
              </a:spcAft>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これまでの副首都推進本部</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会議での</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意見等</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権限、財源を含めて中央集権体制は解体し始めたはずだが、今の動きは再集権化の動き。</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明治以来の官主導、中央集権に変わる新しい行政のあり方、規制改革を「副首都」で実現し、都市経営と行政改革の全国の先駆けとすべき。</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fontAlgn="auto">
              <a:lnSpc>
                <a:spcPts val="1500"/>
              </a:lnSpc>
              <a:spcBef>
                <a:spcPts val="0"/>
              </a:spcBef>
              <a:spcAft>
                <a:spcPts val="0"/>
              </a:spcAft>
              <a:buFont typeface="Wingdings" panose="05000000000000000000" pitchFamily="2" charset="2"/>
              <a:buChar char="ü"/>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副首都の必要性は単なる災害対策ではない。行き詰まった「戦後体制」の改革こそ主要目的。</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434" name="Picture 2"/>
          <p:cNvPicPr>
            <a:picLocks noChangeAspect="1" noChangeArrowheads="1"/>
          </p:cNvPicPr>
          <p:nvPr/>
        </p:nvPicPr>
        <p:blipFill>
          <a:blip r:embed="rId2" cstate="print"/>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191396"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pPr marL="285750" indent="-285750">
              <a:buFont typeface="Wingdings" panose="05000000000000000000" pitchFamily="2" charset="2"/>
              <a:buChar char="u"/>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地域の自己決定・自己責任に基づく分権型の仕組みへの転換を先導する取組みが必要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596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9653" y="337952"/>
            <a:ext cx="3517303"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２．副首都・大阪が</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すもの</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p:cNvGrpSpPr>
            <a:grpSpLocks noChangeAspect="1"/>
          </p:cNvGrpSpPr>
          <p:nvPr/>
        </p:nvGrpSpPr>
        <p:grpSpPr>
          <a:xfrm>
            <a:off x="2555776" y="2012256"/>
            <a:ext cx="3581403" cy="2736954"/>
            <a:chOff x="7326313" y="1492250"/>
            <a:chExt cx="1290637" cy="1214438"/>
          </a:xfrm>
          <a:solidFill>
            <a:schemeClr val="accent1">
              <a:lumMod val="40000"/>
              <a:lumOff val="60000"/>
            </a:schemeClr>
          </a:solidFill>
        </p:grpSpPr>
        <p:sp>
          <p:nvSpPr>
            <p:cNvPr id="21"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2"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3"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4"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5"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7"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8"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29"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30"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31"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noFill/>
              <a:round/>
              <a:headEnd/>
              <a:tailEnd/>
            </a:ln>
          </p:spPr>
          <p:txBody>
            <a:bodyPr/>
            <a:lstStyle/>
            <a:p>
              <a:pPr>
                <a:defRPr/>
              </a:pPr>
              <a:endParaRPr lang="ja-JP" altLang="en-US">
                <a:solidFill>
                  <a:prstClr val="black"/>
                </a:solidFill>
              </a:endParaRPr>
            </a:p>
          </p:txBody>
        </p:sp>
        <p:sp>
          <p:nvSpPr>
            <p:cNvPr id="32"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noFill/>
              <a:round/>
              <a:headEnd/>
              <a:tailEnd/>
            </a:ln>
          </p:spPr>
          <p:txBody>
            <a:bodyPr/>
            <a:lstStyle/>
            <a:p>
              <a:pPr>
                <a:defRPr/>
              </a:pPr>
              <a:endParaRPr lang="ja-JP" altLang="en-US">
                <a:solidFill>
                  <a:prstClr val="black"/>
                </a:solidFill>
              </a:endParaRPr>
            </a:p>
          </p:txBody>
        </p:sp>
      </p:grpSp>
      <p:sp>
        <p:nvSpPr>
          <p:cNvPr id="33" name="テキスト ボックス 32"/>
          <p:cNvSpPr txBox="1"/>
          <p:nvPr/>
        </p:nvSpPr>
        <p:spPr>
          <a:xfrm>
            <a:off x="971600" y="4968751"/>
            <a:ext cx="7252023" cy="938719"/>
          </a:xfrm>
          <a:prstGeom prst="rect">
            <a:avLst/>
          </a:prstGeom>
          <a:noFill/>
          <a:ln>
            <a:solidFill>
              <a:schemeClr val="tx1"/>
            </a:solidFill>
            <a:prstDash val="dash"/>
          </a:ln>
        </p:spPr>
        <p:txBody>
          <a:bodyPr wrap="square" rtlCol="0">
            <a:spAutoFit/>
          </a:bodyPr>
          <a:lstStyle/>
          <a:p>
            <a:pPr>
              <a:lnSpc>
                <a:spcPts val="2200"/>
              </a:lnSpc>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京都や神戸など、</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251520" y="1228690"/>
            <a:ext cx="8864104" cy="461665"/>
          </a:xfrm>
          <a:prstGeom prst="rect">
            <a:avLst/>
          </a:prstGeom>
          <a:noFill/>
        </p:spPr>
        <p:txBody>
          <a:bodyPr wrap="square" rtlCol="0">
            <a:spAutoFit/>
          </a:bodyPr>
          <a:lstStyle/>
          <a:p>
            <a:r>
              <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4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7</a:t>
            </a:fld>
            <a:endParaRPr lang="ja-JP" altLang="en-US" sz="1200" dirty="0">
              <a:solidFill>
                <a:srgbClr val="898989"/>
              </a:solidFill>
            </a:endParaRPr>
          </a:p>
        </p:txBody>
      </p:sp>
      <p:sp>
        <p:nvSpPr>
          <p:cNvPr id="18" name="テキスト ボックス 17"/>
          <p:cNvSpPr txBox="1"/>
          <p:nvPr/>
        </p:nvSpPr>
        <p:spPr>
          <a:xfrm>
            <a:off x="395536" y="2477728"/>
            <a:ext cx="8424936" cy="1938992"/>
          </a:xfrm>
          <a:prstGeom prst="rect">
            <a:avLst/>
          </a:prstGeom>
          <a:noFill/>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自らが、本来のポテンシャルを発揮し、首都・東京とともに、他の大都市に先行するトップランナーへと変貌を遂げる。そして、東京を頂点とするピラミッド型の国土構造・社会構造・価値観を大きく転換し、わが国が抱える社会問題を解決する先導役を果たすため、</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東京とは異なる個性・新たな価値観をもって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成長エンジンの役割を果たす。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42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5536" y="908720"/>
            <a:ext cx="8352927" cy="1584176"/>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◆大阪は、政治・行政・経済・金融・都市インフラ等が東京に次いで集積する西日本随一の都市。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隣接府県を含めた関西圏として、豊かな経済、都市基盤、歴史・文化を有している。</a:t>
            </a: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◆大阪がさらに中枢性・拠点性を高め、西日本の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西日本のワンストップセンターとして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役割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広げることは、</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国全体</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の総合力と機動性（スピード感）の向上につながる。</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◆地域主権、多極分散型社会の先導役を果たすとともに、東京と並ぶわが国の成長エンジンとして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経済中枢機能を高めることが必要。</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79512" y="548680"/>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（１）「西日本の首都」（分都）として、中枢性・拠点性を高める。</a:t>
            </a:r>
          </a:p>
        </p:txBody>
      </p:sp>
      <p:sp>
        <p:nvSpPr>
          <p:cNvPr id="26" name="正方形/長方形 25"/>
          <p:cNvSpPr/>
          <p:nvPr/>
        </p:nvSpPr>
        <p:spPr>
          <a:xfrm>
            <a:off x="229921" y="147696"/>
            <a:ext cx="3838023"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３．副首都・大阪が果たすべき役割</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スライド番号プレースホルダー 1"/>
          <p:cNvSpPr txBox="1">
            <a:spLocks/>
          </p:cNvSpPr>
          <p:nvPr/>
        </p:nvSpPr>
        <p:spPr bwMode="auto">
          <a:xfrm>
            <a:off x="8271321" y="6448251"/>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8</a:t>
            </a:fld>
            <a:endParaRPr lang="ja-JP" altLang="en-US" sz="1200" dirty="0">
              <a:solidFill>
                <a:srgbClr val="898989"/>
              </a:solidFill>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737355087"/>
              </p:ext>
            </p:extLst>
          </p:nvPr>
        </p:nvGraphicFramePr>
        <p:xfrm>
          <a:off x="4860031" y="2833242"/>
          <a:ext cx="3903663" cy="1920879"/>
        </p:xfrm>
        <a:graphic>
          <a:graphicData uri="http://schemas.openxmlformats.org/drawingml/2006/table">
            <a:tbl>
              <a:tblPr firstRow="1" bandRow="1">
                <a:tableStyleId>{5940675A-B579-460E-94D1-54222C63F5DA}</a:tableStyleId>
              </a:tblPr>
              <a:tblGrid>
                <a:gridCol w="1122665"/>
                <a:gridCol w="533519"/>
                <a:gridCol w="519269"/>
                <a:gridCol w="631276"/>
                <a:gridCol w="465658"/>
                <a:gridCol w="631276"/>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3909869836"/>
              </p:ext>
            </p:extLst>
          </p:nvPr>
        </p:nvGraphicFramePr>
        <p:xfrm>
          <a:off x="4860031" y="4872803"/>
          <a:ext cx="3903663" cy="1920879"/>
        </p:xfrm>
        <a:graphic>
          <a:graphicData uri="http://schemas.openxmlformats.org/drawingml/2006/table">
            <a:tbl>
              <a:tblPr firstRow="1" bandRow="1">
                <a:tableStyleId>{5940675A-B579-460E-94D1-54222C63F5DA}</a:tableStyleId>
              </a:tblPr>
              <a:tblGrid>
                <a:gridCol w="1148027"/>
                <a:gridCol w="543358"/>
                <a:gridCol w="533209"/>
                <a:gridCol w="583718"/>
                <a:gridCol w="537993"/>
                <a:gridCol w="557358"/>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tr>
            </a:tbl>
          </a:graphicData>
        </a:graphic>
      </p:graphicFrame>
      <p:sp>
        <p:nvSpPr>
          <p:cNvPr id="75" name="正方形/長方形 74"/>
          <p:cNvSpPr/>
          <p:nvPr/>
        </p:nvSpPr>
        <p:spPr>
          <a:xfrm>
            <a:off x="4644007" y="3337298"/>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571999" y="5425232"/>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571999" y="2564904"/>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709824" y="2545210"/>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309" y="3140968"/>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 name="表 16"/>
          <p:cNvGraphicFramePr>
            <a:graphicFrameLocks noGrp="1"/>
          </p:cNvGraphicFramePr>
          <p:nvPr>
            <p:extLst>
              <p:ext uri="{D42A27DB-BD31-4B8C-83A1-F6EECF244321}">
                <p14:modId xmlns:p14="http://schemas.microsoft.com/office/powerpoint/2010/main" val="2275180547"/>
              </p:ext>
            </p:extLst>
          </p:nvPr>
        </p:nvGraphicFramePr>
        <p:xfrm>
          <a:off x="271309" y="5659262"/>
          <a:ext cx="4176712" cy="971551"/>
        </p:xfrm>
        <a:graphic>
          <a:graphicData uri="http://schemas.openxmlformats.org/drawingml/2006/table">
            <a:tbl>
              <a:tblPr firstRow="1" bandRow="1">
                <a:tableStyleId>{5940675A-B579-460E-94D1-54222C63F5DA}</a:tableStyleId>
              </a:tblPr>
              <a:tblGrid>
                <a:gridCol w="410470"/>
                <a:gridCol w="684119"/>
                <a:gridCol w="615707"/>
                <a:gridCol w="522407"/>
                <a:gridCol w="648003"/>
                <a:gridCol w="720003"/>
                <a:gridCol w="576003"/>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tr>
            </a:tbl>
          </a:graphicData>
        </a:graphic>
      </p:graphicFrame>
      <p:sp>
        <p:nvSpPr>
          <p:cNvPr id="18" name="正方形/長方形 17"/>
          <p:cNvSpPr/>
          <p:nvPr/>
        </p:nvSpPr>
        <p:spPr>
          <a:xfrm>
            <a:off x="239962" y="2512950"/>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・東日本各都道府県のＧＤＰ・人口</a:t>
            </a:r>
          </a:p>
        </p:txBody>
      </p:sp>
      <p:sp>
        <p:nvSpPr>
          <p:cNvPr id="20" name="テキスト ボックス 60"/>
          <p:cNvSpPr txBox="1">
            <a:spLocks noChangeArrowheads="1"/>
          </p:cNvSpPr>
          <p:nvPr/>
        </p:nvSpPr>
        <p:spPr bwMode="auto">
          <a:xfrm>
            <a:off x="555721" y="2797202"/>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Tree>
    <p:extLst>
      <p:ext uri="{BB962C8B-B14F-4D97-AF65-F5344CB8AC3E}">
        <p14:creationId xmlns:p14="http://schemas.microsoft.com/office/powerpoint/2010/main" val="2758754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404664"/>
            <a:ext cx="8280920" cy="151216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◆わが国として、災害リスクを低減させることは、万一の危機への備えであり、世界から信頼を得て、</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投資や交流の加速を図る上でも重要。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◆大阪はわが国第二の都市であり、関西圏で見れば、首都圏に匹敵する厚みのあるストック。</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◆首都機能の麻痺により日本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全体が機能不全に陥らないよう</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体制の整備が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不可欠。</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東京</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の同時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被害の恐れが</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少ない大阪・関西を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バックアップ拠点として</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にも、非常時に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日本を支える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を整えることが必要。</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107504" y="0"/>
            <a:ext cx="8353872" cy="369332"/>
          </a:xfrm>
          <a:prstGeom prst="rect">
            <a:avLst/>
          </a:prstGeom>
          <a:noFill/>
        </p:spPr>
        <p:txBody>
          <a:bodyPr wrap="square" rtlCol="0">
            <a:spAutoFit/>
          </a:bodyP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（２）「首都機能のバックアップ」（重都）として、平時を含めた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を備える。</a:t>
            </a:r>
          </a:p>
        </p:txBody>
      </p:sp>
      <p:sp>
        <p:nvSpPr>
          <p:cNvPr id="7" name="スライド番号プレースホルダー 1"/>
          <p:cNvSpPr txBox="1">
            <a:spLocks/>
          </p:cNvSpPr>
          <p:nvPr/>
        </p:nvSpPr>
        <p:spPr bwMode="auto">
          <a:xfrm>
            <a:off x="8378825" y="6492875"/>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srgbClr val="898989"/>
                </a:solidFill>
              </a:rPr>
              <a:pPr algn="r" eaLnBrk="1" hangingPunct="1">
                <a:spcBef>
                  <a:spcPct val="0"/>
                </a:spcBef>
                <a:buFontTx/>
                <a:buNone/>
              </a:pPr>
              <a:t>9</a:t>
            </a:fld>
            <a:endParaRPr lang="ja-JP" altLang="en-US" sz="1200" dirty="0">
              <a:solidFill>
                <a:srgbClr val="898989"/>
              </a:solidFill>
            </a:endParaRPr>
          </a:p>
        </p:txBody>
      </p:sp>
      <p:graphicFrame>
        <p:nvGraphicFramePr>
          <p:cNvPr id="9" name="表 8"/>
          <p:cNvGraphicFramePr>
            <a:graphicFrameLocks noGrp="1"/>
          </p:cNvGraphicFramePr>
          <p:nvPr/>
        </p:nvGraphicFramePr>
        <p:xfrm>
          <a:off x="323528" y="2276872"/>
          <a:ext cx="8568952" cy="4382888"/>
        </p:xfrm>
        <a:graphic>
          <a:graphicData uri="http://schemas.openxmlformats.org/drawingml/2006/table">
            <a:tbl>
              <a:tblPr firstRow="1" bandRow="1">
                <a:tableStyleId>{5C22544A-7EE6-4342-B048-85BDC9FD1C3A}</a:tableStyleId>
              </a:tblPr>
              <a:tblGrid>
                <a:gridCol w="1872208"/>
                <a:gridCol w="3528392"/>
                <a:gridCol w="3168352"/>
              </a:tblGrid>
              <a:tr h="360040">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r>
            </a:tbl>
          </a:graphicData>
        </a:graphic>
      </p:graphicFrame>
      <p:sp>
        <p:nvSpPr>
          <p:cNvPr id="10" name="正方形/長方形 9"/>
          <p:cNvSpPr/>
          <p:nvPr/>
        </p:nvSpPr>
        <p:spPr>
          <a:xfrm>
            <a:off x="5580112" y="6597352"/>
            <a:ext cx="3312368"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出典：関西広域連合ほか「首都中枢機能のバックアップに関する調査」</a:t>
            </a:r>
          </a:p>
        </p:txBody>
      </p:sp>
      <p:sp>
        <p:nvSpPr>
          <p:cNvPr id="11" name="正方形/長方形 10"/>
          <p:cNvSpPr/>
          <p:nvPr/>
        </p:nvSpPr>
        <p:spPr>
          <a:xfrm>
            <a:off x="179512" y="1916832"/>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635896" y="1988840"/>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Tree>
    <p:extLst>
      <p:ext uri="{BB962C8B-B14F-4D97-AF65-F5344CB8AC3E}">
        <p14:creationId xmlns:p14="http://schemas.microsoft.com/office/powerpoint/2010/main" val="3194765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9553</TotalTime>
  <Words>7569</Words>
  <Application>Microsoft Office PowerPoint</Application>
  <PresentationFormat>画面に合わせる (4:3)</PresentationFormat>
  <Paragraphs>1151</Paragraphs>
  <Slides>33</Slides>
  <Notes>11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35" baseType="lpstr">
      <vt:lpstr>Office テーマ</vt:lpstr>
      <vt:lpstr>Microsoft Excel 97-2003 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大阪市</dc:creator>
  <cp:lastModifiedBy>Batchadmin</cp:lastModifiedBy>
  <cp:revision>1094</cp:revision>
  <cp:lastPrinted>2016-09-21T02:54:52Z</cp:lastPrinted>
  <dcterms:created xsi:type="dcterms:W3CDTF">2014-08-01T07:03:14Z</dcterms:created>
  <dcterms:modified xsi:type="dcterms:W3CDTF">2016-09-29T04:52:18Z</dcterms:modified>
</cp:coreProperties>
</file>