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</p:sldIdLst>
  <p:sldSz cx="7559675" cy="10691813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FFFF00"/>
    <a:srgbClr val="FFFF09"/>
    <a:srgbClr val="FFFF66"/>
    <a:srgbClr val="FFFFEF"/>
    <a:srgbClr val="FFFFD5"/>
    <a:srgbClr val="E3DE00"/>
    <a:srgbClr val="FDDCBB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7" autoAdjust="0"/>
    <p:restoredTop sz="94660"/>
  </p:normalViewPr>
  <p:slideViewPr>
    <p:cSldViewPr snapToGrid="0" showGuides="1">
      <p:cViewPr>
        <p:scale>
          <a:sx n="200" d="100"/>
          <a:sy n="200" d="100"/>
        </p:scale>
        <p:origin x="-126" y="-85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6800" cy="46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0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08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8" userDrawn="1">
          <p15:clr>
            <a:srgbClr val="F26B43"/>
          </p15:clr>
        </p15:guide>
        <p15:guide id="2" pos="68" userDrawn="1">
          <p15:clr>
            <a:srgbClr val="F26B43"/>
          </p15:clr>
        </p15:guide>
        <p15:guide id="3" pos="4694" userDrawn="1">
          <p15:clr>
            <a:srgbClr val="F26B43"/>
          </p15:clr>
        </p15:guide>
        <p15:guide id="4" orient="horz" pos="66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2" Type="http://schemas.openxmlformats.org/officeDocument/2006/relationships/hyperlink" Target="https://housing-garden.jp/hanahaku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6.png"/><Relationship Id="rId5" Type="http://schemas.openxmlformats.org/officeDocument/2006/relationships/hyperlink" Target="https://www.pref.osaka.lg.jp/o130170/moyo/kenchikukankyou/000005.html" TargetMode="External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正方形/長方形 191">
            <a:extLst>
              <a:ext uri="{FF2B5EF4-FFF2-40B4-BE49-F238E27FC236}">
                <a16:creationId xmlns:a16="http://schemas.microsoft.com/office/drawing/2014/main" id="{E4CDD51D-C7CF-8611-E584-53A492C69610}"/>
              </a:ext>
            </a:extLst>
          </p:cNvPr>
          <p:cNvSpPr>
            <a:spLocks/>
          </p:cNvSpPr>
          <p:nvPr/>
        </p:nvSpPr>
        <p:spPr>
          <a:xfrm>
            <a:off x="894" y="8574097"/>
            <a:ext cx="7559674" cy="211809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7990E3B-E9EA-175E-51B7-B50BB1A0FF89}"/>
              </a:ext>
            </a:extLst>
          </p:cNvPr>
          <p:cNvSpPr>
            <a:spLocks/>
          </p:cNvSpPr>
          <p:nvPr/>
        </p:nvSpPr>
        <p:spPr>
          <a:xfrm>
            <a:off x="1" y="-6107"/>
            <a:ext cx="7559674" cy="2190036"/>
          </a:xfrm>
          <a:prstGeom prst="rect">
            <a:avLst/>
          </a:prstGeom>
          <a:solidFill>
            <a:srgbClr val="DBE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92BD11D-4B10-BFF2-A51F-53F4CE294DAC}"/>
              </a:ext>
            </a:extLst>
          </p:cNvPr>
          <p:cNvSpPr/>
          <p:nvPr/>
        </p:nvSpPr>
        <p:spPr>
          <a:xfrm>
            <a:off x="1255706" y="1826671"/>
            <a:ext cx="5397864" cy="3503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大阪府・</a:t>
            </a:r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(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独</a:t>
            </a:r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)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住宅金融支援機構近畿支店・</a:t>
            </a:r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(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一財</a:t>
            </a:r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)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大阪住宅センター 共催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3CA91A4-8AD3-59A0-B98A-02569CE31D6F}"/>
              </a:ext>
            </a:extLst>
          </p:cNvPr>
          <p:cNvSpPr>
            <a:spLocks/>
          </p:cNvSpPr>
          <p:nvPr/>
        </p:nvSpPr>
        <p:spPr>
          <a:xfrm>
            <a:off x="719" y="2110172"/>
            <a:ext cx="7559675" cy="6567190"/>
          </a:xfrm>
          <a:prstGeom prst="rect">
            <a:avLst/>
          </a:prstGeom>
          <a:gradFill>
            <a:gsLst>
              <a:gs pos="50000">
                <a:srgbClr val="EFFFEF"/>
              </a:gs>
              <a:gs pos="5000">
                <a:srgbClr val="89FF89"/>
              </a:gs>
              <a:gs pos="100000">
                <a:srgbClr val="89FF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405872D4-75C7-CB8B-9F77-102A063F6112}"/>
              </a:ext>
            </a:extLst>
          </p:cNvPr>
          <p:cNvSpPr/>
          <p:nvPr/>
        </p:nvSpPr>
        <p:spPr>
          <a:xfrm>
            <a:off x="152357" y="2541793"/>
            <a:ext cx="5257762" cy="2777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ja-JP" altLang="en-US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日時：</a:t>
            </a:r>
            <a:r>
              <a:rPr kumimoji="1" lang="en-US" altLang="ja-JP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  <a:r>
              <a:rPr kumimoji="1" lang="ja-JP" altLang="en-US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kumimoji="1" lang="en-US" altLang="ja-JP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</a:t>
            </a:r>
            <a:r>
              <a:rPr kumimoji="1" lang="ja-JP" altLang="en-US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日（月・祝）</a:t>
            </a:r>
            <a:r>
              <a:rPr kumimoji="1" lang="en-US" altLang="ja-JP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10:00</a:t>
            </a:r>
            <a:r>
              <a:rPr kumimoji="1" lang="ja-JP" altLang="en-US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kumimoji="1" lang="en-US" altLang="ja-JP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16:00</a:t>
            </a:r>
            <a:r>
              <a:rPr kumimoji="1" lang="ja-JP" altLang="en-US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（最終受付</a:t>
            </a:r>
            <a:r>
              <a:rPr kumimoji="1" lang="en-US" altLang="ja-JP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15:30</a:t>
            </a:r>
            <a:r>
              <a:rPr kumimoji="1" lang="ja-JP" altLang="en-US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8B3E8BC9-A840-4A51-2797-741F45B51B56}"/>
              </a:ext>
            </a:extLst>
          </p:cNvPr>
          <p:cNvSpPr/>
          <p:nvPr/>
        </p:nvSpPr>
        <p:spPr>
          <a:xfrm>
            <a:off x="152357" y="2821104"/>
            <a:ext cx="4330322" cy="246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ja-JP" altLang="en-US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会場：花博記念公園ハウジングガーデン</a:t>
            </a: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3453A35E-AAD8-B1C0-6609-5F74E1D6FFE9}"/>
              </a:ext>
            </a:extLst>
          </p:cNvPr>
          <p:cNvSpPr/>
          <p:nvPr/>
        </p:nvSpPr>
        <p:spPr>
          <a:xfrm>
            <a:off x="642885" y="3271815"/>
            <a:ext cx="4330322" cy="22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ja-JP" altLang="en-US" sz="12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（大阪メトロ）長堀鶴見緑地</a:t>
            </a:r>
            <a:r>
              <a:rPr kumimoji="1" lang="ja-JP" altLang="en-US" sz="1200" spc="10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線</a:t>
            </a:r>
            <a:r>
              <a:rPr kumimoji="1" lang="ja-JP" altLang="en-US" sz="12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「鶴見緑地」駅から北東に約</a:t>
            </a:r>
            <a:r>
              <a:rPr kumimoji="1" lang="en-US" altLang="ja-JP" sz="12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500m</a:t>
            </a:r>
            <a:endParaRPr kumimoji="1" lang="ja-JP" altLang="en-US" sz="12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82744CF0-E8EF-AC7A-E34E-C2A6C0CB3DFD}"/>
              </a:ext>
            </a:extLst>
          </p:cNvPr>
          <p:cNvGrpSpPr/>
          <p:nvPr/>
        </p:nvGrpSpPr>
        <p:grpSpPr>
          <a:xfrm>
            <a:off x="73008" y="3613376"/>
            <a:ext cx="2694227" cy="369714"/>
            <a:chOff x="264005" y="4706132"/>
            <a:chExt cx="2694227" cy="369714"/>
          </a:xfrm>
        </p:grpSpPr>
        <p:sp>
          <p:nvSpPr>
            <p:cNvPr id="42" name="四角形: 1 つの角を切り取る 41">
              <a:extLst>
                <a:ext uri="{FF2B5EF4-FFF2-40B4-BE49-F238E27FC236}">
                  <a16:creationId xmlns:a16="http://schemas.microsoft.com/office/drawing/2014/main" id="{4D4645EA-B4FC-3FEA-3E9D-07F4B65F553F}"/>
                </a:ext>
              </a:extLst>
            </p:cNvPr>
            <p:cNvSpPr/>
            <p:nvPr/>
          </p:nvSpPr>
          <p:spPr>
            <a:xfrm>
              <a:off x="318553" y="4706132"/>
              <a:ext cx="2121433" cy="369714"/>
            </a:xfrm>
            <a:prstGeom prst="snip1Rect">
              <a:avLst>
                <a:gd name="adj" fmla="val 43946"/>
              </a:avLst>
            </a:prstGeom>
            <a:solidFill>
              <a:srgbClr val="FFFFCC"/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FF91A96-5671-764E-80DD-9325F6A9D34B}"/>
                </a:ext>
              </a:extLst>
            </p:cNvPr>
            <p:cNvSpPr/>
            <p:nvPr/>
          </p:nvSpPr>
          <p:spPr>
            <a:xfrm>
              <a:off x="264005" y="4733363"/>
              <a:ext cx="2694227" cy="290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kumimoji="1" lang="ja-JP" altLang="en-US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イベントの主な内容</a:t>
              </a: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75F3EF5D-ADF0-D7BA-2EF6-3DB39EEA44EF}"/>
              </a:ext>
            </a:extLst>
          </p:cNvPr>
          <p:cNvGrpSpPr/>
          <p:nvPr/>
        </p:nvGrpSpPr>
        <p:grpSpPr>
          <a:xfrm>
            <a:off x="65324" y="2173270"/>
            <a:ext cx="1763601" cy="369714"/>
            <a:chOff x="246275" y="3720276"/>
            <a:chExt cx="1763601" cy="369714"/>
          </a:xfrm>
        </p:grpSpPr>
        <p:sp>
          <p:nvSpPr>
            <p:cNvPr id="45" name="四角形: 1 つの角を切り取る 44">
              <a:extLst>
                <a:ext uri="{FF2B5EF4-FFF2-40B4-BE49-F238E27FC236}">
                  <a16:creationId xmlns:a16="http://schemas.microsoft.com/office/drawing/2014/main" id="{2E34E668-FCAB-6C58-64CD-DFCA2F557BEA}"/>
                </a:ext>
              </a:extLst>
            </p:cNvPr>
            <p:cNvSpPr/>
            <p:nvPr/>
          </p:nvSpPr>
          <p:spPr>
            <a:xfrm>
              <a:off x="311388" y="3720276"/>
              <a:ext cx="1698488" cy="369714"/>
            </a:xfrm>
            <a:prstGeom prst="snip1Rect">
              <a:avLst>
                <a:gd name="adj" fmla="val 43946"/>
              </a:avLst>
            </a:prstGeom>
            <a:solidFill>
              <a:srgbClr val="FFFFCC"/>
            </a:solidFill>
            <a:ln w="25400">
              <a:solidFill>
                <a:srgbClr val="1F497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967742AD-5437-5CAB-EB52-7D57A85DEA09}"/>
                </a:ext>
              </a:extLst>
            </p:cNvPr>
            <p:cNvSpPr/>
            <p:nvPr/>
          </p:nvSpPr>
          <p:spPr>
            <a:xfrm>
              <a:off x="246275" y="3764395"/>
              <a:ext cx="1763600" cy="2636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kumimoji="1" lang="ja-JP" altLang="en-US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開催日時・会場</a:t>
              </a: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929BA445-A12E-F732-4121-8313E10F4F7B}"/>
              </a:ext>
            </a:extLst>
          </p:cNvPr>
          <p:cNvGrpSpPr/>
          <p:nvPr/>
        </p:nvGrpSpPr>
        <p:grpSpPr>
          <a:xfrm>
            <a:off x="681869" y="3014609"/>
            <a:ext cx="3697913" cy="279987"/>
            <a:chOff x="1593395" y="4740636"/>
            <a:chExt cx="3697913" cy="279987"/>
          </a:xfrm>
        </p:grpSpPr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CA2367E6-6D36-118B-273C-293739B5FCA1}"/>
                </a:ext>
              </a:extLst>
            </p:cNvPr>
            <p:cNvSpPr/>
            <p:nvPr/>
          </p:nvSpPr>
          <p:spPr>
            <a:xfrm>
              <a:off x="2573007" y="4740636"/>
              <a:ext cx="2718301" cy="2799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kumimoji="1" lang="en-US" altLang="ja-JP" sz="1200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https://housing-garden.jp/hanahaku/</a:t>
              </a:r>
              <a:endParaRPr kumimoji="1" lang="ja-JP" altLang="en-US" sz="12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49" name="正方形/長方形 48">
              <a:extLst>
                <a:ext uri="{FF2B5EF4-FFF2-40B4-BE49-F238E27FC236}">
                  <a16:creationId xmlns:a16="http://schemas.microsoft.com/office/drawing/2014/main" id="{7F0A813B-B640-522F-69D0-A17E9C23C6B7}"/>
                </a:ext>
              </a:extLst>
            </p:cNvPr>
            <p:cNvSpPr/>
            <p:nvPr/>
          </p:nvSpPr>
          <p:spPr>
            <a:xfrm>
              <a:off x="1593395" y="4779459"/>
              <a:ext cx="1147055" cy="2259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kumimoji="1" lang="ja-JP" altLang="en-US" sz="1200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ホームページ：</a:t>
              </a: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BC0BABF9-AE49-E533-9326-A5E9B24CB8C7}"/>
              </a:ext>
            </a:extLst>
          </p:cNvPr>
          <p:cNvGrpSpPr/>
          <p:nvPr/>
        </p:nvGrpSpPr>
        <p:grpSpPr>
          <a:xfrm>
            <a:off x="2602222" y="5136891"/>
            <a:ext cx="2012147" cy="957349"/>
            <a:chOff x="8618207" y="4935734"/>
            <a:chExt cx="2012147" cy="957349"/>
          </a:xfrm>
        </p:grpSpPr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025A16C9-E603-90F3-A9B2-77C9095C7F50}"/>
                </a:ext>
              </a:extLst>
            </p:cNvPr>
            <p:cNvGrpSpPr/>
            <p:nvPr/>
          </p:nvGrpSpPr>
          <p:grpSpPr>
            <a:xfrm>
              <a:off x="8618207" y="4935734"/>
              <a:ext cx="2012147" cy="957349"/>
              <a:chOff x="8003494" y="6766980"/>
              <a:chExt cx="2012147" cy="957349"/>
            </a:xfrm>
          </p:grpSpPr>
          <p:grpSp>
            <p:nvGrpSpPr>
              <p:cNvPr id="71" name="グループ化 70">
                <a:extLst>
                  <a:ext uri="{FF2B5EF4-FFF2-40B4-BE49-F238E27FC236}">
                    <a16:creationId xmlns:a16="http://schemas.microsoft.com/office/drawing/2014/main" id="{BACB7E6C-7ED3-A981-F33B-74F14C816C42}"/>
                  </a:ext>
                </a:extLst>
              </p:cNvPr>
              <p:cNvGrpSpPr/>
              <p:nvPr/>
            </p:nvGrpSpPr>
            <p:grpSpPr>
              <a:xfrm>
                <a:off x="8007337" y="6766980"/>
                <a:ext cx="2008304" cy="957349"/>
                <a:chOff x="8009711" y="6766444"/>
                <a:chExt cx="2008304" cy="957349"/>
              </a:xfrm>
            </p:grpSpPr>
            <p:sp>
              <p:nvSpPr>
                <p:cNvPr id="74" name="フローチャート: 他ページ結合子 73">
                  <a:extLst>
                    <a:ext uri="{FF2B5EF4-FFF2-40B4-BE49-F238E27FC236}">
                      <a16:creationId xmlns:a16="http://schemas.microsoft.com/office/drawing/2014/main" id="{A7CC71C4-3503-DC84-256F-F83F2CE23277}"/>
                    </a:ext>
                  </a:extLst>
                </p:cNvPr>
                <p:cNvSpPr/>
                <p:nvPr/>
              </p:nvSpPr>
              <p:spPr>
                <a:xfrm flipH="1" flipV="1">
                  <a:off x="8268911" y="6806107"/>
                  <a:ext cx="1494405" cy="916860"/>
                </a:xfrm>
                <a:prstGeom prst="flowChartOffpageConnector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75" name="正方形/長方形 74">
                  <a:extLst>
                    <a:ext uri="{FF2B5EF4-FFF2-40B4-BE49-F238E27FC236}">
                      <a16:creationId xmlns:a16="http://schemas.microsoft.com/office/drawing/2014/main" id="{BFFEC1FB-45FC-DD8D-A487-8CF4079F95BB}"/>
                    </a:ext>
                  </a:extLst>
                </p:cNvPr>
                <p:cNvSpPr/>
                <p:nvPr/>
              </p:nvSpPr>
              <p:spPr>
                <a:xfrm rot="20820000">
                  <a:off x="8022855" y="6879542"/>
                  <a:ext cx="1031084" cy="2628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6" name="正方形/長方形 75">
                  <a:extLst>
                    <a:ext uri="{FF2B5EF4-FFF2-40B4-BE49-F238E27FC236}">
                      <a16:creationId xmlns:a16="http://schemas.microsoft.com/office/drawing/2014/main" id="{422EDE2F-C7A7-9131-9796-ACDF5F9ABAA1}"/>
                    </a:ext>
                  </a:extLst>
                </p:cNvPr>
                <p:cNvSpPr/>
                <p:nvPr/>
              </p:nvSpPr>
              <p:spPr>
                <a:xfrm rot="780000" flipH="1">
                  <a:off x="8969706" y="6881930"/>
                  <a:ext cx="1031084" cy="262189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grpSp>
              <p:nvGrpSpPr>
                <p:cNvPr id="77" name="グループ化 76">
                  <a:extLst>
                    <a:ext uri="{FF2B5EF4-FFF2-40B4-BE49-F238E27FC236}">
                      <a16:creationId xmlns:a16="http://schemas.microsoft.com/office/drawing/2014/main" id="{740DB750-BF76-278B-38B9-299B6C9BB757}"/>
                    </a:ext>
                  </a:extLst>
                </p:cNvPr>
                <p:cNvGrpSpPr/>
                <p:nvPr/>
              </p:nvGrpSpPr>
              <p:grpSpPr>
                <a:xfrm>
                  <a:off x="8009711" y="6766444"/>
                  <a:ext cx="2008304" cy="957349"/>
                  <a:chOff x="8009711" y="6766444"/>
                  <a:chExt cx="2008304" cy="957349"/>
                </a:xfrm>
              </p:grpSpPr>
              <p:cxnSp>
                <p:nvCxnSpPr>
                  <p:cNvPr id="78" name="直線コネクタ 77">
                    <a:extLst>
                      <a:ext uri="{FF2B5EF4-FFF2-40B4-BE49-F238E27FC236}">
                        <a16:creationId xmlns:a16="http://schemas.microsoft.com/office/drawing/2014/main" id="{CD4590F3-C634-FF75-287C-4C49DFD3776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9012175" y="6766444"/>
                    <a:ext cx="1005840" cy="231458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79" name="グループ化 78">
                    <a:extLst>
                      <a:ext uri="{FF2B5EF4-FFF2-40B4-BE49-F238E27FC236}">
                        <a16:creationId xmlns:a16="http://schemas.microsoft.com/office/drawing/2014/main" id="{A536007E-A8E9-F8E6-19E3-755CA3BABC92}"/>
                      </a:ext>
                    </a:extLst>
                  </p:cNvPr>
                  <p:cNvGrpSpPr/>
                  <p:nvPr/>
                </p:nvGrpSpPr>
                <p:grpSpPr>
                  <a:xfrm>
                    <a:off x="9760420" y="6997924"/>
                    <a:ext cx="253813" cy="725869"/>
                    <a:chOff x="9760420" y="6997924"/>
                    <a:chExt cx="253813" cy="725869"/>
                  </a:xfrm>
                </p:grpSpPr>
                <p:cxnSp>
                  <p:nvCxnSpPr>
                    <p:cNvPr id="83" name="直線コネクタ 82">
                      <a:extLst>
                        <a:ext uri="{FF2B5EF4-FFF2-40B4-BE49-F238E27FC236}">
                          <a16:creationId xmlns:a16="http://schemas.microsoft.com/office/drawing/2014/main" id="{11BDFA21-BD70-52B7-D8AA-4732DE2E959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9955858" y="6997924"/>
                      <a:ext cx="58375" cy="256920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直線コネクタ 83">
                      <a:extLst>
                        <a:ext uri="{FF2B5EF4-FFF2-40B4-BE49-F238E27FC236}">
                          <a16:creationId xmlns:a16="http://schemas.microsoft.com/office/drawing/2014/main" id="{9A755A03-8A99-FE01-E744-648F620C11D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9760420" y="7213780"/>
                      <a:ext cx="198000" cy="44082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" name="直線コネクタ 84">
                      <a:extLst>
                        <a:ext uri="{FF2B5EF4-FFF2-40B4-BE49-F238E27FC236}">
                          <a16:creationId xmlns:a16="http://schemas.microsoft.com/office/drawing/2014/main" id="{5FDF3CC2-CE77-B091-CF16-C097B8D8BFF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842" y="7212593"/>
                      <a:ext cx="0" cy="511200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80" name="直線コネクタ 79">
                    <a:extLst>
                      <a:ext uri="{FF2B5EF4-FFF2-40B4-BE49-F238E27FC236}">
                        <a16:creationId xmlns:a16="http://schemas.microsoft.com/office/drawing/2014/main" id="{59F9C742-0EB1-BD35-70ED-03C1C790DAA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09711" y="6999666"/>
                    <a:ext cx="58375" cy="256920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直線コネクタ 80">
                    <a:extLst>
                      <a:ext uri="{FF2B5EF4-FFF2-40B4-BE49-F238E27FC236}">
                        <a16:creationId xmlns:a16="http://schemas.microsoft.com/office/drawing/2014/main" id="{353D808B-FD1C-FB3E-9F2E-E65B46FBB5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65524" y="7209486"/>
                    <a:ext cx="205200" cy="44082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直線コネクタ 81">
                    <a:extLst>
                      <a:ext uri="{FF2B5EF4-FFF2-40B4-BE49-F238E27FC236}">
                        <a16:creationId xmlns:a16="http://schemas.microsoft.com/office/drawing/2014/main" id="{D0BBA0BF-84CB-294F-03A3-4D2862B0E60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269138" y="7208299"/>
                    <a:ext cx="0" cy="511200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72" name="直線コネクタ 71">
                <a:extLst>
                  <a:ext uri="{FF2B5EF4-FFF2-40B4-BE49-F238E27FC236}">
                    <a16:creationId xmlns:a16="http://schemas.microsoft.com/office/drawing/2014/main" id="{DD12A503-B007-7E35-3AF7-1C1FB62EDF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64202" y="7722114"/>
                <a:ext cx="1497600" cy="0"/>
              </a:xfrm>
              <a:prstGeom prst="line">
                <a:avLst/>
              </a:prstGeom>
              <a:ln w="635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線コネクタ 72">
                <a:extLst>
                  <a:ext uri="{FF2B5EF4-FFF2-40B4-BE49-F238E27FC236}">
                    <a16:creationId xmlns:a16="http://schemas.microsoft.com/office/drawing/2014/main" id="{F14012BB-4974-906A-0464-516F0D735C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03494" y="6766980"/>
                <a:ext cx="1008000" cy="231458"/>
              </a:xfrm>
              <a:prstGeom prst="line">
                <a:avLst/>
              </a:prstGeom>
              <a:ln w="635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6E2E0F77-18DF-0693-3DA9-51237975E9B9}"/>
                </a:ext>
              </a:extLst>
            </p:cNvPr>
            <p:cNvSpPr/>
            <p:nvPr/>
          </p:nvSpPr>
          <p:spPr>
            <a:xfrm>
              <a:off x="9008674" y="5088203"/>
              <a:ext cx="1245156" cy="8048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spc="100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窓の断熱</a:t>
              </a:r>
            </a:p>
            <a:p>
              <a:pPr algn="ctr"/>
              <a:r>
                <a:rPr kumimoji="1" lang="ja-JP" altLang="en-US" sz="1600" spc="100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性能を体感</a:t>
              </a:r>
              <a:endParaRPr kumimoji="1" lang="ja-JP" altLang="en-US" sz="1600" spc="2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E315408C-A6AB-7E6C-F475-537DF4990DCA}"/>
              </a:ext>
            </a:extLst>
          </p:cNvPr>
          <p:cNvGrpSpPr/>
          <p:nvPr/>
        </p:nvGrpSpPr>
        <p:grpSpPr>
          <a:xfrm>
            <a:off x="3931693" y="4059053"/>
            <a:ext cx="2012147" cy="957349"/>
            <a:chOff x="9063059" y="4743835"/>
            <a:chExt cx="2012147" cy="957349"/>
          </a:xfrm>
        </p:grpSpPr>
        <p:grpSp>
          <p:nvGrpSpPr>
            <p:cNvPr id="107" name="グループ化 106">
              <a:extLst>
                <a:ext uri="{FF2B5EF4-FFF2-40B4-BE49-F238E27FC236}">
                  <a16:creationId xmlns:a16="http://schemas.microsoft.com/office/drawing/2014/main" id="{4E22EB75-9C82-682E-EC7F-716E62CBCCB7}"/>
                </a:ext>
              </a:extLst>
            </p:cNvPr>
            <p:cNvGrpSpPr/>
            <p:nvPr/>
          </p:nvGrpSpPr>
          <p:grpSpPr>
            <a:xfrm>
              <a:off x="9063059" y="4743835"/>
              <a:ext cx="2012147" cy="957349"/>
              <a:chOff x="8003494" y="6766980"/>
              <a:chExt cx="2012147" cy="957349"/>
            </a:xfrm>
          </p:grpSpPr>
          <p:grpSp>
            <p:nvGrpSpPr>
              <p:cNvPr id="109" name="グループ化 108">
                <a:extLst>
                  <a:ext uri="{FF2B5EF4-FFF2-40B4-BE49-F238E27FC236}">
                    <a16:creationId xmlns:a16="http://schemas.microsoft.com/office/drawing/2014/main" id="{A64A1D72-ACB6-1911-9F6C-DB1DF8F712B6}"/>
                  </a:ext>
                </a:extLst>
              </p:cNvPr>
              <p:cNvGrpSpPr/>
              <p:nvPr/>
            </p:nvGrpSpPr>
            <p:grpSpPr>
              <a:xfrm>
                <a:off x="8007337" y="6766980"/>
                <a:ext cx="2008304" cy="957349"/>
                <a:chOff x="8009711" y="6766444"/>
                <a:chExt cx="2008304" cy="957349"/>
              </a:xfrm>
            </p:grpSpPr>
            <p:sp>
              <p:nvSpPr>
                <p:cNvPr id="112" name="フローチャート: 他ページ結合子 111">
                  <a:extLst>
                    <a:ext uri="{FF2B5EF4-FFF2-40B4-BE49-F238E27FC236}">
                      <a16:creationId xmlns:a16="http://schemas.microsoft.com/office/drawing/2014/main" id="{70AADCBF-966B-5FD2-A829-0CB83A112535}"/>
                    </a:ext>
                  </a:extLst>
                </p:cNvPr>
                <p:cNvSpPr/>
                <p:nvPr/>
              </p:nvSpPr>
              <p:spPr>
                <a:xfrm flipH="1" flipV="1">
                  <a:off x="8268911" y="6806107"/>
                  <a:ext cx="1494405" cy="916860"/>
                </a:xfrm>
                <a:prstGeom prst="flowChartOffpageConnector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13" name="正方形/長方形 112">
                  <a:extLst>
                    <a:ext uri="{FF2B5EF4-FFF2-40B4-BE49-F238E27FC236}">
                      <a16:creationId xmlns:a16="http://schemas.microsoft.com/office/drawing/2014/main" id="{6482CA64-03B2-EF8D-3089-A8CF9230C3FD}"/>
                    </a:ext>
                  </a:extLst>
                </p:cNvPr>
                <p:cNvSpPr/>
                <p:nvPr/>
              </p:nvSpPr>
              <p:spPr>
                <a:xfrm rot="20820000">
                  <a:off x="8022855" y="6879542"/>
                  <a:ext cx="1031084" cy="2628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effectLst>
                      <a:glow rad="63500">
                        <a:schemeClr val="bg1"/>
                      </a:glow>
                    </a:effectLst>
                  </a:endParaRPr>
                </a:p>
              </p:txBody>
            </p:sp>
            <p:sp>
              <p:nvSpPr>
                <p:cNvPr id="114" name="正方形/長方形 113">
                  <a:extLst>
                    <a:ext uri="{FF2B5EF4-FFF2-40B4-BE49-F238E27FC236}">
                      <a16:creationId xmlns:a16="http://schemas.microsoft.com/office/drawing/2014/main" id="{EB73EB3E-FA78-C7C6-2B71-47D77FEFE27A}"/>
                    </a:ext>
                  </a:extLst>
                </p:cNvPr>
                <p:cNvSpPr/>
                <p:nvPr/>
              </p:nvSpPr>
              <p:spPr>
                <a:xfrm rot="780000" flipH="1">
                  <a:off x="8969706" y="6879549"/>
                  <a:ext cx="1031084" cy="262189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grpSp>
              <p:nvGrpSpPr>
                <p:cNvPr id="115" name="グループ化 114">
                  <a:extLst>
                    <a:ext uri="{FF2B5EF4-FFF2-40B4-BE49-F238E27FC236}">
                      <a16:creationId xmlns:a16="http://schemas.microsoft.com/office/drawing/2014/main" id="{D9743C31-EE49-B798-1472-F95591398F9F}"/>
                    </a:ext>
                  </a:extLst>
                </p:cNvPr>
                <p:cNvGrpSpPr/>
                <p:nvPr/>
              </p:nvGrpSpPr>
              <p:grpSpPr>
                <a:xfrm>
                  <a:off x="8009711" y="6766444"/>
                  <a:ext cx="2008304" cy="957349"/>
                  <a:chOff x="8009711" y="6766444"/>
                  <a:chExt cx="2008304" cy="957349"/>
                </a:xfrm>
              </p:grpSpPr>
              <p:cxnSp>
                <p:nvCxnSpPr>
                  <p:cNvPr id="116" name="直線コネクタ 115">
                    <a:extLst>
                      <a:ext uri="{FF2B5EF4-FFF2-40B4-BE49-F238E27FC236}">
                        <a16:creationId xmlns:a16="http://schemas.microsoft.com/office/drawing/2014/main" id="{9FA05AD6-8A96-696D-8613-9D60CFAF56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9012175" y="6766444"/>
                    <a:ext cx="1005840" cy="231458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17" name="グループ化 116">
                    <a:extLst>
                      <a:ext uri="{FF2B5EF4-FFF2-40B4-BE49-F238E27FC236}">
                        <a16:creationId xmlns:a16="http://schemas.microsoft.com/office/drawing/2014/main" id="{B42A1A02-5A83-F1EF-C6B3-63E77A1C32B8}"/>
                      </a:ext>
                    </a:extLst>
                  </p:cNvPr>
                  <p:cNvGrpSpPr/>
                  <p:nvPr/>
                </p:nvGrpSpPr>
                <p:grpSpPr>
                  <a:xfrm>
                    <a:off x="9760420" y="6997924"/>
                    <a:ext cx="253813" cy="725869"/>
                    <a:chOff x="9760420" y="6997924"/>
                    <a:chExt cx="253813" cy="725869"/>
                  </a:xfrm>
                </p:grpSpPr>
                <p:cxnSp>
                  <p:nvCxnSpPr>
                    <p:cNvPr id="121" name="直線コネクタ 120">
                      <a:extLst>
                        <a:ext uri="{FF2B5EF4-FFF2-40B4-BE49-F238E27FC236}">
                          <a16:creationId xmlns:a16="http://schemas.microsoft.com/office/drawing/2014/main" id="{E979D803-7FCC-5415-548B-C732F767BB1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9955858" y="6997924"/>
                      <a:ext cx="58375" cy="256920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2" name="直線コネクタ 121">
                      <a:extLst>
                        <a:ext uri="{FF2B5EF4-FFF2-40B4-BE49-F238E27FC236}">
                          <a16:creationId xmlns:a16="http://schemas.microsoft.com/office/drawing/2014/main" id="{69F48345-435C-1DFD-489F-27FB8C9FAA9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9760420" y="7213780"/>
                      <a:ext cx="198000" cy="44082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" name="直線コネクタ 122">
                      <a:extLst>
                        <a:ext uri="{FF2B5EF4-FFF2-40B4-BE49-F238E27FC236}">
                          <a16:creationId xmlns:a16="http://schemas.microsoft.com/office/drawing/2014/main" id="{B4AFB033-7242-CE06-64D0-EC8C81C2927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842" y="7212593"/>
                      <a:ext cx="0" cy="511200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18" name="直線コネクタ 117">
                    <a:extLst>
                      <a:ext uri="{FF2B5EF4-FFF2-40B4-BE49-F238E27FC236}">
                        <a16:creationId xmlns:a16="http://schemas.microsoft.com/office/drawing/2014/main" id="{BE467EA3-8717-913A-5C02-7C2682FB360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09711" y="6999666"/>
                    <a:ext cx="58375" cy="256920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直線コネクタ 118">
                    <a:extLst>
                      <a:ext uri="{FF2B5EF4-FFF2-40B4-BE49-F238E27FC236}">
                        <a16:creationId xmlns:a16="http://schemas.microsoft.com/office/drawing/2014/main" id="{43DA8674-9D39-763A-2F85-67007E84C46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65524" y="7209486"/>
                    <a:ext cx="205200" cy="44082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直線コネクタ 119">
                    <a:extLst>
                      <a:ext uri="{FF2B5EF4-FFF2-40B4-BE49-F238E27FC236}">
                        <a16:creationId xmlns:a16="http://schemas.microsoft.com/office/drawing/2014/main" id="{82CF30BC-D794-5B1E-B518-38693D3C919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269138" y="7208299"/>
                    <a:ext cx="0" cy="511200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10" name="直線コネクタ 109">
                <a:extLst>
                  <a:ext uri="{FF2B5EF4-FFF2-40B4-BE49-F238E27FC236}">
                    <a16:creationId xmlns:a16="http://schemas.microsoft.com/office/drawing/2014/main" id="{F1EB8616-53B2-A8BE-27BB-98584EEBC50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64202" y="7722114"/>
                <a:ext cx="1497600" cy="0"/>
              </a:xfrm>
              <a:prstGeom prst="line">
                <a:avLst/>
              </a:prstGeom>
              <a:ln w="635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直線コネクタ 110">
                <a:extLst>
                  <a:ext uri="{FF2B5EF4-FFF2-40B4-BE49-F238E27FC236}">
                    <a16:creationId xmlns:a16="http://schemas.microsoft.com/office/drawing/2014/main" id="{72906D20-C845-3F58-1941-EAF15F563C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03494" y="6766980"/>
                <a:ext cx="1008000" cy="231458"/>
              </a:xfrm>
              <a:prstGeom prst="line">
                <a:avLst/>
              </a:prstGeom>
              <a:ln w="635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8" name="正方形/長方形 107">
              <a:extLst>
                <a:ext uri="{FF2B5EF4-FFF2-40B4-BE49-F238E27FC236}">
                  <a16:creationId xmlns:a16="http://schemas.microsoft.com/office/drawing/2014/main" id="{C6557039-CA7C-8854-4BF3-2807551C7107}"/>
                </a:ext>
              </a:extLst>
            </p:cNvPr>
            <p:cNvSpPr/>
            <p:nvPr/>
          </p:nvSpPr>
          <p:spPr>
            <a:xfrm>
              <a:off x="9195447" y="4896304"/>
              <a:ext cx="1823299" cy="8048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800"/>
                </a:lnSpc>
              </a:pPr>
              <a:r>
                <a:rPr kumimoji="1" lang="ja-JP" altLang="en-US" sz="1600" spc="100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省エネ住宅の</a:t>
              </a:r>
              <a:endParaRPr kumimoji="1" lang="en-US" altLang="ja-JP" sz="1600" spc="1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  <a:p>
              <a:pPr algn="ctr">
                <a:lnSpc>
                  <a:spcPts val="1800"/>
                </a:lnSpc>
              </a:pPr>
              <a:r>
                <a:rPr kumimoji="1" lang="ja-JP" altLang="en-US" sz="1600" spc="100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４つの特徴を</a:t>
              </a:r>
              <a:endParaRPr kumimoji="1" lang="en-US" altLang="ja-JP" sz="1600" spc="1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  <a:p>
              <a:pPr algn="ctr">
                <a:lnSpc>
                  <a:spcPts val="1800"/>
                </a:lnSpc>
              </a:pPr>
              <a:r>
                <a:rPr kumimoji="1" lang="ja-JP" altLang="en-US" sz="1600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さがしてみよう！</a:t>
              </a:r>
            </a:p>
          </p:txBody>
        </p:sp>
      </p:grp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6631F524-1AB9-DE7F-7D4E-A3B93D7501BA}"/>
              </a:ext>
            </a:extLst>
          </p:cNvPr>
          <p:cNvGrpSpPr/>
          <p:nvPr/>
        </p:nvGrpSpPr>
        <p:grpSpPr>
          <a:xfrm>
            <a:off x="1330111" y="4059053"/>
            <a:ext cx="2012147" cy="957349"/>
            <a:chOff x="9263767" y="5004971"/>
            <a:chExt cx="2012147" cy="957349"/>
          </a:xfrm>
        </p:grpSpPr>
        <p:grpSp>
          <p:nvGrpSpPr>
            <p:cNvPr id="125" name="グループ化 124">
              <a:extLst>
                <a:ext uri="{FF2B5EF4-FFF2-40B4-BE49-F238E27FC236}">
                  <a16:creationId xmlns:a16="http://schemas.microsoft.com/office/drawing/2014/main" id="{9A96A2F8-36AF-9CDF-20DD-83324307EE58}"/>
                </a:ext>
              </a:extLst>
            </p:cNvPr>
            <p:cNvGrpSpPr/>
            <p:nvPr/>
          </p:nvGrpSpPr>
          <p:grpSpPr>
            <a:xfrm>
              <a:off x="9263767" y="5004971"/>
              <a:ext cx="2012147" cy="957349"/>
              <a:chOff x="8003494" y="6766980"/>
              <a:chExt cx="2012147" cy="957349"/>
            </a:xfrm>
          </p:grpSpPr>
          <p:grpSp>
            <p:nvGrpSpPr>
              <p:cNvPr id="127" name="グループ化 126">
                <a:extLst>
                  <a:ext uri="{FF2B5EF4-FFF2-40B4-BE49-F238E27FC236}">
                    <a16:creationId xmlns:a16="http://schemas.microsoft.com/office/drawing/2014/main" id="{6CDFFCD8-0FDA-3080-26AA-5C9FBED1DE51}"/>
                  </a:ext>
                </a:extLst>
              </p:cNvPr>
              <p:cNvGrpSpPr/>
              <p:nvPr/>
            </p:nvGrpSpPr>
            <p:grpSpPr>
              <a:xfrm>
                <a:off x="8007337" y="6766980"/>
                <a:ext cx="2008304" cy="957349"/>
                <a:chOff x="8009711" y="6766444"/>
                <a:chExt cx="2008304" cy="957349"/>
              </a:xfrm>
            </p:grpSpPr>
            <p:sp>
              <p:nvSpPr>
                <p:cNvPr id="130" name="フローチャート: 他ページ結合子 129">
                  <a:extLst>
                    <a:ext uri="{FF2B5EF4-FFF2-40B4-BE49-F238E27FC236}">
                      <a16:creationId xmlns:a16="http://schemas.microsoft.com/office/drawing/2014/main" id="{14B15E07-466B-BFD1-C1B6-FCC1D394D819}"/>
                    </a:ext>
                  </a:extLst>
                </p:cNvPr>
                <p:cNvSpPr/>
                <p:nvPr/>
              </p:nvSpPr>
              <p:spPr>
                <a:xfrm flipH="1" flipV="1">
                  <a:off x="8268407" y="6806107"/>
                  <a:ext cx="1494405" cy="916860"/>
                </a:xfrm>
                <a:prstGeom prst="flowChartOffpageConnector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31" name="正方形/長方形 130">
                  <a:extLst>
                    <a:ext uri="{FF2B5EF4-FFF2-40B4-BE49-F238E27FC236}">
                      <a16:creationId xmlns:a16="http://schemas.microsoft.com/office/drawing/2014/main" id="{66FB93E3-0526-2255-CDE5-547F4EC9DAF0}"/>
                    </a:ext>
                  </a:extLst>
                </p:cNvPr>
                <p:cNvSpPr/>
                <p:nvPr/>
              </p:nvSpPr>
              <p:spPr>
                <a:xfrm rot="20820000">
                  <a:off x="8029075" y="6881000"/>
                  <a:ext cx="1031084" cy="2628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2" name="正方形/長方形 131">
                  <a:extLst>
                    <a:ext uri="{FF2B5EF4-FFF2-40B4-BE49-F238E27FC236}">
                      <a16:creationId xmlns:a16="http://schemas.microsoft.com/office/drawing/2014/main" id="{686877C7-28A1-EB1E-5CE4-78F29499E7B7}"/>
                    </a:ext>
                  </a:extLst>
                </p:cNvPr>
                <p:cNvSpPr/>
                <p:nvPr/>
              </p:nvSpPr>
              <p:spPr>
                <a:xfrm rot="780000" flipH="1">
                  <a:off x="8968783" y="6881007"/>
                  <a:ext cx="1031084" cy="262189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grpSp>
              <p:nvGrpSpPr>
                <p:cNvPr id="133" name="グループ化 132">
                  <a:extLst>
                    <a:ext uri="{FF2B5EF4-FFF2-40B4-BE49-F238E27FC236}">
                      <a16:creationId xmlns:a16="http://schemas.microsoft.com/office/drawing/2014/main" id="{5B18B750-BC42-F3F8-0CA7-DE62244C325B}"/>
                    </a:ext>
                  </a:extLst>
                </p:cNvPr>
                <p:cNvGrpSpPr/>
                <p:nvPr/>
              </p:nvGrpSpPr>
              <p:grpSpPr>
                <a:xfrm>
                  <a:off x="8009711" y="6766444"/>
                  <a:ext cx="2008304" cy="957349"/>
                  <a:chOff x="8009711" y="6766444"/>
                  <a:chExt cx="2008304" cy="957349"/>
                </a:xfrm>
              </p:grpSpPr>
              <p:cxnSp>
                <p:nvCxnSpPr>
                  <p:cNvPr id="134" name="直線コネクタ 133">
                    <a:extLst>
                      <a:ext uri="{FF2B5EF4-FFF2-40B4-BE49-F238E27FC236}">
                        <a16:creationId xmlns:a16="http://schemas.microsoft.com/office/drawing/2014/main" id="{16316F62-7F2C-9B3B-B443-0D5116B153B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9012175" y="6766444"/>
                    <a:ext cx="1005840" cy="231458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35" name="グループ化 134">
                    <a:extLst>
                      <a:ext uri="{FF2B5EF4-FFF2-40B4-BE49-F238E27FC236}">
                        <a16:creationId xmlns:a16="http://schemas.microsoft.com/office/drawing/2014/main" id="{746502FC-EBE5-8C2F-84D2-C9F69FBA9E8A}"/>
                      </a:ext>
                    </a:extLst>
                  </p:cNvPr>
                  <p:cNvGrpSpPr/>
                  <p:nvPr/>
                </p:nvGrpSpPr>
                <p:grpSpPr>
                  <a:xfrm>
                    <a:off x="9760420" y="6997924"/>
                    <a:ext cx="253813" cy="725869"/>
                    <a:chOff x="9760420" y="6997924"/>
                    <a:chExt cx="253813" cy="725869"/>
                  </a:xfrm>
                </p:grpSpPr>
                <p:cxnSp>
                  <p:nvCxnSpPr>
                    <p:cNvPr id="139" name="直線コネクタ 138">
                      <a:extLst>
                        <a:ext uri="{FF2B5EF4-FFF2-40B4-BE49-F238E27FC236}">
                          <a16:creationId xmlns:a16="http://schemas.microsoft.com/office/drawing/2014/main" id="{F02879CD-046D-5CF9-1CF1-A792691DE47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9955858" y="6997924"/>
                      <a:ext cx="58375" cy="256920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0" name="直線コネクタ 139">
                      <a:extLst>
                        <a:ext uri="{FF2B5EF4-FFF2-40B4-BE49-F238E27FC236}">
                          <a16:creationId xmlns:a16="http://schemas.microsoft.com/office/drawing/2014/main" id="{8596A7C0-35B2-E838-0E30-A0E583E6C20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9760420" y="7213780"/>
                      <a:ext cx="198000" cy="44082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1" name="直線コネクタ 140">
                      <a:extLst>
                        <a:ext uri="{FF2B5EF4-FFF2-40B4-BE49-F238E27FC236}">
                          <a16:creationId xmlns:a16="http://schemas.microsoft.com/office/drawing/2014/main" id="{C751B7E6-BB85-4D7D-4403-40EE18D02E7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842" y="7212593"/>
                      <a:ext cx="0" cy="511200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36" name="直線コネクタ 135">
                    <a:extLst>
                      <a:ext uri="{FF2B5EF4-FFF2-40B4-BE49-F238E27FC236}">
                        <a16:creationId xmlns:a16="http://schemas.microsoft.com/office/drawing/2014/main" id="{4F264EF1-8198-A597-1A06-3AD48B353D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09711" y="6999666"/>
                    <a:ext cx="58375" cy="256920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7" name="直線コネクタ 136">
                    <a:extLst>
                      <a:ext uri="{FF2B5EF4-FFF2-40B4-BE49-F238E27FC236}">
                        <a16:creationId xmlns:a16="http://schemas.microsoft.com/office/drawing/2014/main" id="{7D4F509B-EE98-0E40-9E2C-3DABDC3231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65524" y="7209486"/>
                    <a:ext cx="205200" cy="44082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" name="直線コネクタ 137">
                    <a:extLst>
                      <a:ext uri="{FF2B5EF4-FFF2-40B4-BE49-F238E27FC236}">
                        <a16:creationId xmlns:a16="http://schemas.microsoft.com/office/drawing/2014/main" id="{52F16C91-DE52-DB23-05F1-8BD2D0A422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269138" y="7208299"/>
                    <a:ext cx="0" cy="511200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28" name="直線コネクタ 127">
                <a:extLst>
                  <a:ext uri="{FF2B5EF4-FFF2-40B4-BE49-F238E27FC236}">
                    <a16:creationId xmlns:a16="http://schemas.microsoft.com/office/drawing/2014/main" id="{CECDDD5E-8F33-181D-6249-5D0CEF52CB0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64202" y="7722114"/>
                <a:ext cx="1497600" cy="0"/>
              </a:xfrm>
              <a:prstGeom prst="line">
                <a:avLst/>
              </a:prstGeom>
              <a:ln w="635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直線コネクタ 128">
                <a:extLst>
                  <a:ext uri="{FF2B5EF4-FFF2-40B4-BE49-F238E27FC236}">
                    <a16:creationId xmlns:a16="http://schemas.microsoft.com/office/drawing/2014/main" id="{7E6D96C1-9331-1B61-8B3F-7CD5E68A5D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03494" y="6766980"/>
                <a:ext cx="1008000" cy="231458"/>
              </a:xfrm>
              <a:prstGeom prst="line">
                <a:avLst/>
              </a:prstGeom>
              <a:ln w="635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6" name="正方形/長方形 125">
              <a:extLst>
                <a:ext uri="{FF2B5EF4-FFF2-40B4-BE49-F238E27FC236}">
                  <a16:creationId xmlns:a16="http://schemas.microsoft.com/office/drawing/2014/main" id="{C0233EFB-37A0-ECD8-8D49-6880F1D39CBA}"/>
                </a:ext>
              </a:extLst>
            </p:cNvPr>
            <p:cNvSpPr/>
            <p:nvPr/>
          </p:nvSpPr>
          <p:spPr>
            <a:xfrm>
              <a:off x="9485290" y="5157440"/>
              <a:ext cx="1579360" cy="8048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spc="200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省エネ住宅</a:t>
              </a:r>
            </a:p>
            <a:p>
              <a:pPr algn="ctr"/>
              <a:r>
                <a:rPr kumimoji="1" lang="ja-JP" altLang="en-US" sz="1600" spc="200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クイズラリー</a:t>
              </a:r>
            </a:p>
          </p:txBody>
        </p:sp>
      </p:grpSp>
      <p:grpSp>
        <p:nvGrpSpPr>
          <p:cNvPr id="178" name="グループ化 177">
            <a:extLst>
              <a:ext uri="{FF2B5EF4-FFF2-40B4-BE49-F238E27FC236}">
                <a16:creationId xmlns:a16="http://schemas.microsoft.com/office/drawing/2014/main" id="{04BC8E4D-4814-583C-57C7-9818514D3672}"/>
              </a:ext>
            </a:extLst>
          </p:cNvPr>
          <p:cNvGrpSpPr/>
          <p:nvPr/>
        </p:nvGrpSpPr>
        <p:grpSpPr>
          <a:xfrm>
            <a:off x="5227835" y="2192421"/>
            <a:ext cx="2069523" cy="1646644"/>
            <a:chOff x="5419935" y="3705044"/>
            <a:chExt cx="2069523" cy="1646644"/>
          </a:xfrm>
        </p:grpSpPr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7E23F972-37E1-9CA1-C0AA-5E69854F3546}"/>
                </a:ext>
              </a:extLst>
            </p:cNvPr>
            <p:cNvSpPr/>
            <p:nvPr/>
          </p:nvSpPr>
          <p:spPr>
            <a:xfrm>
              <a:off x="5419935" y="4525882"/>
              <a:ext cx="1667097" cy="82580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80" name="グループ化 179">
              <a:extLst>
                <a:ext uri="{FF2B5EF4-FFF2-40B4-BE49-F238E27FC236}">
                  <a16:creationId xmlns:a16="http://schemas.microsoft.com/office/drawing/2014/main" id="{AA4CC5FA-E007-8CF2-64CB-9C8B63E61A71}"/>
                </a:ext>
              </a:extLst>
            </p:cNvPr>
            <p:cNvGrpSpPr/>
            <p:nvPr/>
          </p:nvGrpSpPr>
          <p:grpSpPr>
            <a:xfrm>
              <a:off x="5420481" y="3705044"/>
              <a:ext cx="2068977" cy="1643775"/>
              <a:chOff x="5339912" y="4170906"/>
              <a:chExt cx="2068977" cy="1643775"/>
            </a:xfrm>
          </p:grpSpPr>
          <p:sp>
            <p:nvSpPr>
              <p:cNvPr id="181" name="正方形/長方形 180">
                <a:extLst>
                  <a:ext uri="{FF2B5EF4-FFF2-40B4-BE49-F238E27FC236}">
                    <a16:creationId xmlns:a16="http://schemas.microsoft.com/office/drawing/2014/main" id="{37CEE8D8-FB5B-836E-9A82-CF711F8223C7}"/>
                  </a:ext>
                </a:extLst>
              </p:cNvPr>
              <p:cNvSpPr/>
              <p:nvPr/>
            </p:nvSpPr>
            <p:spPr>
              <a:xfrm>
                <a:off x="5341145" y="4170906"/>
                <a:ext cx="2067719" cy="890307"/>
              </a:xfrm>
              <a:prstGeom prst="rect">
                <a:avLst/>
              </a:prstGeom>
              <a:solidFill>
                <a:srgbClr val="9FE8FF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pic>
            <p:nvPicPr>
              <p:cNvPr id="182" name="図 181">
                <a:extLst>
                  <a:ext uri="{FF2B5EF4-FFF2-40B4-BE49-F238E27FC236}">
                    <a16:creationId xmlns:a16="http://schemas.microsoft.com/office/drawing/2014/main" id="{EE0CADDA-1DB1-2A4D-FD4A-2CD372A211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6427" b="97732" l="1860" r="98426">
                            <a14:foregroundMark x1="4149" y1="11153" x2="4149" y2="11153"/>
                            <a14:foregroundMark x1="3004" y1="9830" x2="3004" y2="9830"/>
                            <a14:foregroundMark x1="2575" y1="9830" x2="2575" y2="9830"/>
                            <a14:foregroundMark x1="2718" y1="9830" x2="2003" y2="17013"/>
                            <a14:foregroundMark x1="1860" y1="24008" x2="3290" y2="24008"/>
                            <a14:foregroundMark x1="15308" y1="10019" x2="27754" y2="39509"/>
                            <a14:foregroundMark x1="27754" y1="39509" x2="5293" y2="42155"/>
                            <a14:foregroundMark x1="5293" y1="42155" x2="24034" y2="13989"/>
                            <a14:foregroundMark x1="24034" y1="13989" x2="17310" y2="25331"/>
                            <a14:foregroundMark x1="10014" y1="74480" x2="41488" y2="83554"/>
                            <a14:foregroundMark x1="41488" y1="83554" x2="70100" y2="80529"/>
                            <a14:foregroundMark x1="70100" y1="80529" x2="27182" y2="37996"/>
                            <a14:foregroundMark x1="27182" y1="37996" x2="18884" y2="67486"/>
                            <a14:foregroundMark x1="18884" y1="67486" x2="21173" y2="73157"/>
                            <a14:foregroundMark x1="27468" y1="71834" x2="28612" y2="70321"/>
                            <a14:foregroundMark x1="25036" y1="63138" x2="25036" y2="63138"/>
                            <a14:foregroundMark x1="23462" y1="6049" x2="59084" y2="21550"/>
                            <a14:foregroundMark x1="59084" y1="21550" x2="70815" y2="49716"/>
                            <a14:foregroundMark x1="70815" y1="49716" x2="30615" y2="41399"/>
                            <a14:foregroundMark x1="30615" y1="41399" x2="21316" y2="10586"/>
                            <a14:foregroundMark x1="21316" y1="10586" x2="24320" y2="7561"/>
                            <a14:foregroundMark x1="24750" y1="4537" x2="48212" y2="7183"/>
                            <a14:foregroundMark x1="48212" y1="7183" x2="64092" y2="28166"/>
                            <a14:foregroundMark x1="64092" y1="28166" x2="34192" y2="33837"/>
                            <a14:foregroundMark x1="34192" y1="33837" x2="24607" y2="7183"/>
                            <a14:foregroundMark x1="82403" y1="19849" x2="99857" y2="42533"/>
                            <a14:foregroundMark x1="99857" y1="42533" x2="99142" y2="77316"/>
                            <a14:foregroundMark x1="99142" y1="77316" x2="82117" y2="97353"/>
                            <a14:foregroundMark x1="82117" y1="97353" x2="34192" y2="84310"/>
                            <a14:foregroundMark x1="34192" y1="84310" x2="73534" y2="83932"/>
                            <a14:foregroundMark x1="73534" y1="83932" x2="81831" y2="21172"/>
                            <a14:foregroundMark x1="86266" y1="20605" x2="98712" y2="47259"/>
                            <a14:foregroundMark x1="98712" y1="47259" x2="87840" y2="21361"/>
                            <a14:foregroundMark x1="64378" y1="96408" x2="64378" y2="96408"/>
                            <a14:foregroundMark x1="61516" y1="95841" x2="60229" y2="94896"/>
                            <a14:foregroundMark x1="59227" y1="95274" x2="59227" y2="95274"/>
                            <a14:foregroundMark x1="56652" y1="94329" x2="56223" y2="94140"/>
                            <a14:foregroundMark x1="53362" y1="93006" x2="53362" y2="93006"/>
                            <a14:foregroundMark x1="51645" y1="92250" x2="51645" y2="92250"/>
                            <a14:foregroundMark x1="49356" y1="91304" x2="49356" y2="91304"/>
                            <a14:foregroundMark x1="46066" y1="90737" x2="46066" y2="90737"/>
                            <a14:foregroundMark x1="45637" y1="91115" x2="45637" y2="91115"/>
                            <a14:foregroundMark x1="46781" y1="91304" x2="46781" y2="91304"/>
                            <a14:foregroundMark x1="48069" y1="91304" x2="48069" y2="91304"/>
                            <a14:foregroundMark x1="44778" y1="90926" x2="44778" y2="90926"/>
                            <a14:foregroundMark x1="43348" y1="90548" x2="43348" y2="90548"/>
                            <a14:foregroundMark x1="42775" y1="90359" x2="42346" y2="90170"/>
                            <a14:foregroundMark x1="41488" y1="89981" x2="41488" y2="89981"/>
                            <a14:foregroundMark x1="39771" y1="89981" x2="39771" y2="89981"/>
                            <a14:foregroundMark x1="38770" y1="89981" x2="38770" y2="89981"/>
                            <a14:foregroundMark x1="37196" y1="88658" x2="37196" y2="88658"/>
                            <a14:foregroundMark x1="36052" y1="88658" x2="36052" y2="88658"/>
                            <a14:foregroundMark x1="33476" y1="88091" x2="33476" y2="88091"/>
                            <a14:foregroundMark x1="32189" y1="87713" x2="32189" y2="87713"/>
                            <a14:foregroundMark x1="29471" y1="86389" x2="29471" y2="86389"/>
                            <a14:foregroundMark x1="28469" y1="86011" x2="28469" y2="86011"/>
                            <a14:foregroundMark x1="26466" y1="85822" x2="26466" y2="85822"/>
                            <a14:foregroundMark x1="26753" y1="85822" x2="26753" y2="85822"/>
                            <a14:foregroundMark x1="27325" y1="86389" x2="27325" y2="86389"/>
                            <a14:foregroundMark x1="30472" y1="87335" x2="30472" y2="87335"/>
                            <a14:foregroundMark x1="30043" y1="87335" x2="30043" y2="87335"/>
                            <a14:foregroundMark x1="27897" y1="86957" x2="27897" y2="86957"/>
                            <a14:foregroundMark x1="31187" y1="88091" x2="31187" y2="88091"/>
                            <a14:foregroundMark x1="24893" y1="84688" x2="24893" y2="84688"/>
                            <a14:foregroundMark x1="23462" y1="85066" x2="24320" y2="85066"/>
                            <a14:foregroundMark x1="24893" y1="85822" x2="24893" y2="85822"/>
                            <a14:foregroundMark x1="17167" y1="83554" x2="17167" y2="83554"/>
                            <a14:foregroundMark x1="14163" y1="82609" x2="14163" y2="82609"/>
                            <a14:foregroundMark x1="13734" y1="82609" x2="13734" y2="82609"/>
                            <a14:foregroundMark x1="13305" y1="82609" x2="13305" y2="82609"/>
                            <a14:foregroundMark x1="31187" y1="88469" x2="31187" y2="88469"/>
                            <a14:foregroundMark x1="62089" y1="95274" x2="62089" y2="95274"/>
                            <a14:foregroundMark x1="62518" y1="95841" x2="62518" y2="95841"/>
                            <a14:foregroundMark x1="65951" y1="96597" x2="65951" y2="96597"/>
                            <a14:foregroundMark x1="68097" y1="97543" x2="68097" y2="97543"/>
                            <a14:foregroundMark x1="68956" y1="97732" x2="68956" y2="97732"/>
                            <a14:foregroundMark x1="69528" y1="96975" x2="69528" y2="96975"/>
                            <a14:foregroundMark x1="69242" y1="96786" x2="69242" y2="96786"/>
                            <a14:foregroundMark x1="69385" y1="96030" x2="69385" y2="97164"/>
                            <a14:backgroundMark x1="81688" y1="17769" x2="81688" y2="17769"/>
                            <a14:backgroundMark x1="80401" y1="17769" x2="80401" y2="17769"/>
                            <a14:backgroundMark x1="75823" y1="19093" x2="75823" y2="19093"/>
                            <a14:backgroundMark x1="76681" y1="18904" x2="76681" y2="18904"/>
                            <a14:backgroundMark x1="24034" y1="4159" x2="24034" y2="4159"/>
                            <a14:backgroundMark x1="44778" y1="95652" x2="44778" y2="95652"/>
                            <a14:backgroundMark x1="31044" y1="88469" x2="31044" y2="88469"/>
                            <a14:backgroundMark x1="31187" y1="88658" x2="31187" y2="88658"/>
                            <a14:backgroundMark x1="31474" y1="88469" x2="31474" y2="88469"/>
                            <a14:backgroundMark x1="58226" y1="98299" x2="58226" y2="98299"/>
                            <a14:backgroundMark x1="63662" y1="98866" x2="63662" y2="98866"/>
                            <a14:backgroundMark x1="69528" y1="99811" x2="69528" y2="99811"/>
                            <a14:backgroundMark x1="71674" y1="99811" x2="71674" y2="9981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2902"/>
              <a:stretch>
                <a:fillRect/>
              </a:stretch>
            </p:blipFill>
            <p:spPr>
              <a:xfrm>
                <a:off x="5339912" y="4201693"/>
                <a:ext cx="2068977" cy="1612988"/>
              </a:xfrm>
              <a:prstGeom prst="rect">
                <a:avLst/>
              </a:prstGeom>
            </p:spPr>
          </p:pic>
        </p:grpSp>
      </p:grpSp>
      <p:grpSp>
        <p:nvGrpSpPr>
          <p:cNvPr id="183" name="グループ化 182">
            <a:extLst>
              <a:ext uri="{FF2B5EF4-FFF2-40B4-BE49-F238E27FC236}">
                <a16:creationId xmlns:a16="http://schemas.microsoft.com/office/drawing/2014/main" id="{1C670F96-63BE-C867-0DA9-9301B2C2F1FC}"/>
              </a:ext>
            </a:extLst>
          </p:cNvPr>
          <p:cNvGrpSpPr/>
          <p:nvPr/>
        </p:nvGrpSpPr>
        <p:grpSpPr>
          <a:xfrm>
            <a:off x="4537710" y="6518598"/>
            <a:ext cx="1868165" cy="710154"/>
            <a:chOff x="2667289" y="7567084"/>
            <a:chExt cx="2133917" cy="883804"/>
          </a:xfrm>
        </p:grpSpPr>
        <p:sp>
          <p:nvSpPr>
            <p:cNvPr id="184" name="フリーフォーム: 図形 183">
              <a:extLst>
                <a:ext uri="{FF2B5EF4-FFF2-40B4-BE49-F238E27FC236}">
                  <a16:creationId xmlns:a16="http://schemas.microsoft.com/office/drawing/2014/main" id="{E466CF52-3345-8414-E2EC-04E259374E5F}"/>
                </a:ext>
              </a:extLst>
            </p:cNvPr>
            <p:cNvSpPr/>
            <p:nvPr/>
          </p:nvSpPr>
          <p:spPr>
            <a:xfrm>
              <a:off x="2667289" y="7567084"/>
              <a:ext cx="2133917" cy="781377"/>
            </a:xfrm>
            <a:custGeom>
              <a:avLst/>
              <a:gdLst>
                <a:gd name="csX0" fmla="*/ 0 w 2038350"/>
                <a:gd name="csY0" fmla="*/ 476250 h 704850"/>
                <a:gd name="csX1" fmla="*/ 0 w 2038350"/>
                <a:gd name="csY1" fmla="*/ 704850 h 704850"/>
                <a:gd name="csX2" fmla="*/ 2038350 w 2038350"/>
                <a:gd name="csY2" fmla="*/ 704850 h 704850"/>
                <a:gd name="csX3" fmla="*/ 2038350 w 2038350"/>
                <a:gd name="csY3" fmla="*/ 308610 h 704850"/>
                <a:gd name="csX4" fmla="*/ 1916430 w 2038350"/>
                <a:gd name="csY4" fmla="*/ 293370 h 704850"/>
                <a:gd name="csX5" fmla="*/ 1725930 w 2038350"/>
                <a:gd name="csY5" fmla="*/ 0 h 704850"/>
                <a:gd name="csX6" fmla="*/ 617220 w 2038350"/>
                <a:gd name="csY6" fmla="*/ 0 h 704850"/>
                <a:gd name="csX7" fmla="*/ 373380 w 2038350"/>
                <a:gd name="csY7" fmla="*/ 285750 h 704850"/>
                <a:gd name="csX8" fmla="*/ 0 w 2038350"/>
                <a:gd name="csY8" fmla="*/ 476250 h 7048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38350" h="704850">
                  <a:moveTo>
                    <a:pt x="0" y="476250"/>
                  </a:moveTo>
                  <a:lnTo>
                    <a:pt x="0" y="704850"/>
                  </a:lnTo>
                  <a:lnTo>
                    <a:pt x="2038350" y="704850"/>
                  </a:lnTo>
                  <a:lnTo>
                    <a:pt x="2038350" y="308610"/>
                  </a:lnTo>
                  <a:lnTo>
                    <a:pt x="1916430" y="293370"/>
                  </a:lnTo>
                  <a:lnTo>
                    <a:pt x="1725930" y="0"/>
                  </a:lnTo>
                  <a:lnTo>
                    <a:pt x="617220" y="0"/>
                  </a:lnTo>
                  <a:lnTo>
                    <a:pt x="373380" y="2857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FF090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5" name="正方形/長方形 184">
              <a:extLst>
                <a:ext uri="{FF2B5EF4-FFF2-40B4-BE49-F238E27FC236}">
                  <a16:creationId xmlns:a16="http://schemas.microsoft.com/office/drawing/2014/main" id="{7BAB42A0-3992-2EBF-DC86-02E3EFFD6250}"/>
                </a:ext>
              </a:extLst>
            </p:cNvPr>
            <p:cNvSpPr/>
            <p:nvPr/>
          </p:nvSpPr>
          <p:spPr>
            <a:xfrm>
              <a:off x="3084914" y="7663105"/>
              <a:ext cx="1630649" cy="6483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電気自動車の</a:t>
              </a:r>
            </a:p>
            <a:p>
              <a:pPr algn="ctr"/>
              <a:r>
                <a:rPr kumimoji="1" lang="ja-JP" altLang="en-US" sz="1600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展示・</a:t>
              </a:r>
              <a:r>
                <a:rPr kumimoji="1" lang="en-US" altLang="ja-JP" sz="1600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PR</a:t>
              </a:r>
              <a:endParaRPr kumimoji="1" lang="ja-JP" altLang="en-US" sz="1600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grpSp>
          <p:nvGrpSpPr>
            <p:cNvPr id="186" name="グループ化 185">
              <a:extLst>
                <a:ext uri="{FF2B5EF4-FFF2-40B4-BE49-F238E27FC236}">
                  <a16:creationId xmlns:a16="http://schemas.microsoft.com/office/drawing/2014/main" id="{E3846FBB-4C28-FB58-07B1-30F55A071D66}"/>
                </a:ext>
              </a:extLst>
            </p:cNvPr>
            <p:cNvGrpSpPr/>
            <p:nvPr/>
          </p:nvGrpSpPr>
          <p:grpSpPr>
            <a:xfrm>
              <a:off x="2955552" y="8149641"/>
              <a:ext cx="288748" cy="288748"/>
              <a:chOff x="2922868" y="8206791"/>
              <a:chExt cx="288748" cy="288748"/>
            </a:xfrm>
          </p:grpSpPr>
          <p:sp>
            <p:nvSpPr>
              <p:cNvPr id="190" name="楕円 189">
                <a:extLst>
                  <a:ext uri="{FF2B5EF4-FFF2-40B4-BE49-F238E27FC236}">
                    <a16:creationId xmlns:a16="http://schemas.microsoft.com/office/drawing/2014/main" id="{B413E53C-5C95-6A48-B593-0A70B7CC7E68}"/>
                  </a:ext>
                </a:extLst>
              </p:cNvPr>
              <p:cNvSpPr/>
              <p:nvPr/>
            </p:nvSpPr>
            <p:spPr>
              <a:xfrm>
                <a:off x="2922868" y="8206791"/>
                <a:ext cx="288748" cy="2887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1" name="楕円 190">
                <a:extLst>
                  <a:ext uri="{FF2B5EF4-FFF2-40B4-BE49-F238E27FC236}">
                    <a16:creationId xmlns:a16="http://schemas.microsoft.com/office/drawing/2014/main" id="{7FE81108-DA34-A50E-1847-55781A2BC497}"/>
                  </a:ext>
                </a:extLst>
              </p:cNvPr>
              <p:cNvSpPr/>
              <p:nvPr/>
            </p:nvSpPr>
            <p:spPr>
              <a:xfrm>
                <a:off x="2985752" y="8269671"/>
                <a:ext cx="162988" cy="16298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87" name="グループ化 186">
              <a:extLst>
                <a:ext uri="{FF2B5EF4-FFF2-40B4-BE49-F238E27FC236}">
                  <a16:creationId xmlns:a16="http://schemas.microsoft.com/office/drawing/2014/main" id="{DA0B86A5-8572-EDC4-3D05-C5781B806E4D}"/>
                </a:ext>
              </a:extLst>
            </p:cNvPr>
            <p:cNvGrpSpPr/>
            <p:nvPr/>
          </p:nvGrpSpPr>
          <p:grpSpPr>
            <a:xfrm>
              <a:off x="4384850" y="8162140"/>
              <a:ext cx="288748" cy="288748"/>
              <a:chOff x="4298826" y="8219290"/>
              <a:chExt cx="288748" cy="288748"/>
            </a:xfrm>
          </p:grpSpPr>
          <p:sp>
            <p:nvSpPr>
              <p:cNvPr id="188" name="楕円 187">
                <a:extLst>
                  <a:ext uri="{FF2B5EF4-FFF2-40B4-BE49-F238E27FC236}">
                    <a16:creationId xmlns:a16="http://schemas.microsoft.com/office/drawing/2014/main" id="{6CC0B357-4790-EFC5-F2E0-0738B0DE54EA}"/>
                  </a:ext>
                </a:extLst>
              </p:cNvPr>
              <p:cNvSpPr/>
              <p:nvPr/>
            </p:nvSpPr>
            <p:spPr>
              <a:xfrm>
                <a:off x="4298826" y="8219290"/>
                <a:ext cx="288748" cy="28874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9" name="楕円 188">
                <a:extLst>
                  <a:ext uri="{FF2B5EF4-FFF2-40B4-BE49-F238E27FC236}">
                    <a16:creationId xmlns:a16="http://schemas.microsoft.com/office/drawing/2014/main" id="{41012620-990E-EC65-EB6A-3C62FEB58848}"/>
                  </a:ext>
                </a:extLst>
              </p:cNvPr>
              <p:cNvSpPr/>
              <p:nvPr/>
            </p:nvSpPr>
            <p:spPr>
              <a:xfrm>
                <a:off x="4361706" y="8282170"/>
                <a:ext cx="162988" cy="16298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93" name="正方形/長方形 192">
            <a:extLst>
              <a:ext uri="{FF2B5EF4-FFF2-40B4-BE49-F238E27FC236}">
                <a16:creationId xmlns:a16="http://schemas.microsoft.com/office/drawing/2014/main" id="{2C73462A-9FEC-A9BC-E3A2-8A199EB0B39C}"/>
              </a:ext>
            </a:extLst>
          </p:cNvPr>
          <p:cNvSpPr/>
          <p:nvPr/>
        </p:nvSpPr>
        <p:spPr>
          <a:xfrm>
            <a:off x="494503" y="9498903"/>
            <a:ext cx="2596240" cy="318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ja-JP" altLang="en-US" sz="14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電話：</a:t>
            </a:r>
            <a:r>
              <a:rPr kumimoji="1" lang="en-US" altLang="ja-JP" sz="14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06-6210-9725</a:t>
            </a:r>
            <a:endParaRPr kumimoji="1" lang="ja-JP" altLang="en-US" sz="14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94" name="正方形/長方形 193">
            <a:extLst>
              <a:ext uri="{FF2B5EF4-FFF2-40B4-BE49-F238E27FC236}">
                <a16:creationId xmlns:a16="http://schemas.microsoft.com/office/drawing/2014/main" id="{4325B972-B823-39F2-FC78-A4AC38E981CE}"/>
              </a:ext>
            </a:extLst>
          </p:cNvPr>
          <p:cNvSpPr/>
          <p:nvPr/>
        </p:nvSpPr>
        <p:spPr>
          <a:xfrm>
            <a:off x="298401" y="9061978"/>
            <a:ext cx="3148313" cy="344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ja-JP" altLang="en-US" sz="14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大阪府　都市整備部　住宅建築局</a:t>
            </a:r>
          </a:p>
        </p:txBody>
      </p:sp>
      <p:sp>
        <p:nvSpPr>
          <p:cNvPr id="195" name="正方形/長方形 194">
            <a:extLst>
              <a:ext uri="{FF2B5EF4-FFF2-40B4-BE49-F238E27FC236}">
                <a16:creationId xmlns:a16="http://schemas.microsoft.com/office/drawing/2014/main" id="{E34770C0-E82F-4C5B-A632-9ADEE8442953}"/>
              </a:ext>
            </a:extLst>
          </p:cNvPr>
          <p:cNvSpPr/>
          <p:nvPr/>
        </p:nvSpPr>
        <p:spPr>
          <a:xfrm>
            <a:off x="294968" y="9279225"/>
            <a:ext cx="3529228" cy="344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ja-JP" altLang="en-US" sz="14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建築環境課　建築環境・設備グループ</a:t>
            </a:r>
          </a:p>
        </p:txBody>
      </p:sp>
      <p:grpSp>
        <p:nvGrpSpPr>
          <p:cNvPr id="196" name="グループ化 195">
            <a:extLst>
              <a:ext uri="{FF2B5EF4-FFF2-40B4-BE49-F238E27FC236}">
                <a16:creationId xmlns:a16="http://schemas.microsoft.com/office/drawing/2014/main" id="{ED4AD97A-F59F-7057-7333-B1FC76631ADE}"/>
              </a:ext>
            </a:extLst>
          </p:cNvPr>
          <p:cNvGrpSpPr/>
          <p:nvPr/>
        </p:nvGrpSpPr>
        <p:grpSpPr>
          <a:xfrm>
            <a:off x="119112" y="8730175"/>
            <a:ext cx="1481367" cy="369714"/>
            <a:chOff x="306387" y="8685226"/>
            <a:chExt cx="1481367" cy="369714"/>
          </a:xfrm>
        </p:grpSpPr>
        <p:sp>
          <p:nvSpPr>
            <p:cNvPr id="197" name="四角形: 1 つの角を切り取る 196">
              <a:extLst>
                <a:ext uri="{FF2B5EF4-FFF2-40B4-BE49-F238E27FC236}">
                  <a16:creationId xmlns:a16="http://schemas.microsoft.com/office/drawing/2014/main" id="{AA5B67D3-6FE1-72A1-0177-B4898F02F15E}"/>
                </a:ext>
              </a:extLst>
            </p:cNvPr>
            <p:cNvSpPr/>
            <p:nvPr/>
          </p:nvSpPr>
          <p:spPr>
            <a:xfrm>
              <a:off x="318554" y="8685226"/>
              <a:ext cx="1092210" cy="369714"/>
            </a:xfrm>
            <a:prstGeom prst="snip1Rect">
              <a:avLst>
                <a:gd name="adj" fmla="val 43946"/>
              </a:avLst>
            </a:prstGeom>
            <a:solidFill>
              <a:srgbClr val="FFFFCC"/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8" name="正方形/長方形 197">
              <a:extLst>
                <a:ext uri="{FF2B5EF4-FFF2-40B4-BE49-F238E27FC236}">
                  <a16:creationId xmlns:a16="http://schemas.microsoft.com/office/drawing/2014/main" id="{AD7B3B32-C925-BF82-FAB1-29787CF618E4}"/>
                </a:ext>
              </a:extLst>
            </p:cNvPr>
            <p:cNvSpPr/>
            <p:nvPr/>
          </p:nvSpPr>
          <p:spPr>
            <a:xfrm>
              <a:off x="306387" y="8718237"/>
              <a:ext cx="1481367" cy="3036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kumimoji="1" lang="ja-JP" altLang="en-US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お問合せ</a:t>
              </a:r>
            </a:p>
          </p:txBody>
        </p:sp>
      </p:grpSp>
      <p:sp>
        <p:nvSpPr>
          <p:cNvPr id="233" name="正方形/長方形 232">
            <a:extLst>
              <a:ext uri="{FF2B5EF4-FFF2-40B4-BE49-F238E27FC236}">
                <a16:creationId xmlns:a16="http://schemas.microsoft.com/office/drawing/2014/main" id="{5944B61B-110B-4476-9112-0B6696885A8D}"/>
              </a:ext>
            </a:extLst>
          </p:cNvPr>
          <p:cNvSpPr/>
          <p:nvPr/>
        </p:nvSpPr>
        <p:spPr>
          <a:xfrm>
            <a:off x="348016" y="10132961"/>
            <a:ext cx="3098698" cy="516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1500"/>
              </a:lnSpc>
            </a:pPr>
            <a:r>
              <a:rPr kumimoji="1" lang="en-US" altLang="ja-JP" sz="1200" u="sng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https://www.pref.osaka.lg.jp/o130170/moyo/kenchikukankyou/000005.html</a:t>
            </a:r>
            <a:endParaRPr kumimoji="1" lang="ja-JP" altLang="en-US" sz="1200" u="sng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236" name="グループ化 235">
            <a:extLst>
              <a:ext uri="{FF2B5EF4-FFF2-40B4-BE49-F238E27FC236}">
                <a16:creationId xmlns:a16="http://schemas.microsoft.com/office/drawing/2014/main" id="{BA874BE9-4E49-40E9-A731-630FEBF8FB1D}"/>
              </a:ext>
            </a:extLst>
          </p:cNvPr>
          <p:cNvGrpSpPr/>
          <p:nvPr/>
        </p:nvGrpSpPr>
        <p:grpSpPr>
          <a:xfrm>
            <a:off x="119114" y="9810794"/>
            <a:ext cx="2395486" cy="369714"/>
            <a:chOff x="312878" y="8685226"/>
            <a:chExt cx="1224161" cy="369714"/>
          </a:xfrm>
        </p:grpSpPr>
        <p:sp>
          <p:nvSpPr>
            <p:cNvPr id="237" name="四角形: 1 つの角を切り取る 236">
              <a:extLst>
                <a:ext uri="{FF2B5EF4-FFF2-40B4-BE49-F238E27FC236}">
                  <a16:creationId xmlns:a16="http://schemas.microsoft.com/office/drawing/2014/main" id="{E02D479C-701C-45FC-AA38-6EB381090CDC}"/>
                </a:ext>
              </a:extLst>
            </p:cNvPr>
            <p:cNvSpPr/>
            <p:nvPr/>
          </p:nvSpPr>
          <p:spPr>
            <a:xfrm>
              <a:off x="318556" y="8685226"/>
              <a:ext cx="1192523" cy="369714"/>
            </a:xfrm>
            <a:prstGeom prst="snip1Rect">
              <a:avLst>
                <a:gd name="adj" fmla="val 43946"/>
              </a:avLst>
            </a:prstGeom>
            <a:solidFill>
              <a:srgbClr val="FFFFCC"/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dirty="0"/>
            </a:p>
          </p:txBody>
        </p:sp>
        <p:sp>
          <p:nvSpPr>
            <p:cNvPr id="238" name="正方形/長方形 237">
              <a:extLst>
                <a:ext uri="{FF2B5EF4-FFF2-40B4-BE49-F238E27FC236}">
                  <a16:creationId xmlns:a16="http://schemas.microsoft.com/office/drawing/2014/main" id="{687B7DB1-6348-4440-8284-08864318B6D8}"/>
                </a:ext>
              </a:extLst>
            </p:cNvPr>
            <p:cNvSpPr/>
            <p:nvPr/>
          </p:nvSpPr>
          <p:spPr>
            <a:xfrm>
              <a:off x="312878" y="8718237"/>
              <a:ext cx="1224161" cy="3036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kumimoji="1" lang="ja-JP" altLang="en-US" sz="1600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イベント案内ページ</a:t>
              </a:r>
              <a:r>
                <a:rPr kumimoji="1" lang="ja-JP" altLang="en-US" sz="1000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（リンク）</a:t>
              </a:r>
            </a:p>
          </p:txBody>
        </p:sp>
      </p:grpSp>
      <p:grpSp>
        <p:nvGrpSpPr>
          <p:cNvPr id="142" name="グループ化 141">
            <a:extLst>
              <a:ext uri="{FF2B5EF4-FFF2-40B4-BE49-F238E27FC236}">
                <a16:creationId xmlns:a16="http://schemas.microsoft.com/office/drawing/2014/main" id="{BEB4A898-2573-B839-B0CF-D057171B67E1}"/>
              </a:ext>
            </a:extLst>
          </p:cNvPr>
          <p:cNvGrpSpPr/>
          <p:nvPr/>
        </p:nvGrpSpPr>
        <p:grpSpPr>
          <a:xfrm>
            <a:off x="5018791" y="5136891"/>
            <a:ext cx="2012147" cy="957349"/>
            <a:chOff x="8239739" y="6450243"/>
            <a:chExt cx="2012147" cy="957349"/>
          </a:xfrm>
        </p:grpSpPr>
        <p:grpSp>
          <p:nvGrpSpPr>
            <p:cNvPr id="143" name="グループ化 142">
              <a:extLst>
                <a:ext uri="{FF2B5EF4-FFF2-40B4-BE49-F238E27FC236}">
                  <a16:creationId xmlns:a16="http://schemas.microsoft.com/office/drawing/2014/main" id="{D58DD1FF-4A04-B2E8-7A5B-AB639F82B94C}"/>
                </a:ext>
              </a:extLst>
            </p:cNvPr>
            <p:cNvGrpSpPr/>
            <p:nvPr/>
          </p:nvGrpSpPr>
          <p:grpSpPr>
            <a:xfrm>
              <a:off x="8239739" y="6450243"/>
              <a:ext cx="2012147" cy="957349"/>
              <a:chOff x="8003494" y="6766980"/>
              <a:chExt cx="2012147" cy="957349"/>
            </a:xfrm>
          </p:grpSpPr>
          <p:grpSp>
            <p:nvGrpSpPr>
              <p:cNvPr id="145" name="グループ化 144">
                <a:extLst>
                  <a:ext uri="{FF2B5EF4-FFF2-40B4-BE49-F238E27FC236}">
                    <a16:creationId xmlns:a16="http://schemas.microsoft.com/office/drawing/2014/main" id="{56F8B108-F6E3-9251-AC19-3212DAC307B3}"/>
                  </a:ext>
                </a:extLst>
              </p:cNvPr>
              <p:cNvGrpSpPr/>
              <p:nvPr/>
            </p:nvGrpSpPr>
            <p:grpSpPr>
              <a:xfrm>
                <a:off x="8007337" y="6766980"/>
                <a:ext cx="2008304" cy="957349"/>
                <a:chOff x="8009711" y="6766444"/>
                <a:chExt cx="2008304" cy="957349"/>
              </a:xfrm>
            </p:grpSpPr>
            <p:sp>
              <p:nvSpPr>
                <p:cNvPr id="148" name="フローチャート: 他ページ結合子 147">
                  <a:extLst>
                    <a:ext uri="{FF2B5EF4-FFF2-40B4-BE49-F238E27FC236}">
                      <a16:creationId xmlns:a16="http://schemas.microsoft.com/office/drawing/2014/main" id="{F559E6BC-5EB5-156E-E325-50BBF909024E}"/>
                    </a:ext>
                  </a:extLst>
                </p:cNvPr>
                <p:cNvSpPr/>
                <p:nvPr/>
              </p:nvSpPr>
              <p:spPr>
                <a:xfrm flipH="1" flipV="1">
                  <a:off x="8268911" y="6806107"/>
                  <a:ext cx="1494405" cy="916860"/>
                </a:xfrm>
                <a:prstGeom prst="flowChartOffpageConnector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49" name="正方形/長方形 148">
                  <a:extLst>
                    <a:ext uri="{FF2B5EF4-FFF2-40B4-BE49-F238E27FC236}">
                      <a16:creationId xmlns:a16="http://schemas.microsoft.com/office/drawing/2014/main" id="{BB12B893-F8AD-EA66-A716-E98DA60E4BC1}"/>
                    </a:ext>
                  </a:extLst>
                </p:cNvPr>
                <p:cNvSpPr/>
                <p:nvPr/>
              </p:nvSpPr>
              <p:spPr>
                <a:xfrm rot="20820000">
                  <a:off x="8022855" y="6879542"/>
                  <a:ext cx="1031084" cy="2628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0" name="正方形/長方形 149">
                  <a:extLst>
                    <a:ext uri="{FF2B5EF4-FFF2-40B4-BE49-F238E27FC236}">
                      <a16:creationId xmlns:a16="http://schemas.microsoft.com/office/drawing/2014/main" id="{5E1EFF72-6640-3F0A-63BF-9F97CDEBF29E}"/>
                    </a:ext>
                  </a:extLst>
                </p:cNvPr>
                <p:cNvSpPr/>
                <p:nvPr/>
              </p:nvSpPr>
              <p:spPr>
                <a:xfrm rot="780000" flipH="1">
                  <a:off x="8969706" y="6881930"/>
                  <a:ext cx="1031084" cy="262189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grpSp>
              <p:nvGrpSpPr>
                <p:cNvPr id="151" name="グループ化 150">
                  <a:extLst>
                    <a:ext uri="{FF2B5EF4-FFF2-40B4-BE49-F238E27FC236}">
                      <a16:creationId xmlns:a16="http://schemas.microsoft.com/office/drawing/2014/main" id="{E95A47A8-4967-DB36-3977-966C827BB502}"/>
                    </a:ext>
                  </a:extLst>
                </p:cNvPr>
                <p:cNvGrpSpPr/>
                <p:nvPr/>
              </p:nvGrpSpPr>
              <p:grpSpPr>
                <a:xfrm>
                  <a:off x="8009711" y="6766444"/>
                  <a:ext cx="2008304" cy="957349"/>
                  <a:chOff x="8009711" y="6766444"/>
                  <a:chExt cx="2008304" cy="957349"/>
                </a:xfrm>
              </p:grpSpPr>
              <p:cxnSp>
                <p:nvCxnSpPr>
                  <p:cNvPr id="152" name="直線コネクタ 151">
                    <a:extLst>
                      <a:ext uri="{FF2B5EF4-FFF2-40B4-BE49-F238E27FC236}">
                        <a16:creationId xmlns:a16="http://schemas.microsoft.com/office/drawing/2014/main" id="{22FE86AB-DDC9-6D4E-86BA-028F28A8964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9012175" y="6766444"/>
                    <a:ext cx="1005840" cy="231458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53" name="グループ化 152">
                    <a:extLst>
                      <a:ext uri="{FF2B5EF4-FFF2-40B4-BE49-F238E27FC236}">
                        <a16:creationId xmlns:a16="http://schemas.microsoft.com/office/drawing/2014/main" id="{4495EEB0-3E89-7BB0-F7DA-5B2B146B5443}"/>
                      </a:ext>
                    </a:extLst>
                  </p:cNvPr>
                  <p:cNvGrpSpPr/>
                  <p:nvPr/>
                </p:nvGrpSpPr>
                <p:grpSpPr>
                  <a:xfrm>
                    <a:off x="9760420" y="6997924"/>
                    <a:ext cx="253813" cy="725869"/>
                    <a:chOff x="9760420" y="6997924"/>
                    <a:chExt cx="253813" cy="725869"/>
                  </a:xfrm>
                </p:grpSpPr>
                <p:cxnSp>
                  <p:nvCxnSpPr>
                    <p:cNvPr id="157" name="直線コネクタ 156">
                      <a:extLst>
                        <a:ext uri="{FF2B5EF4-FFF2-40B4-BE49-F238E27FC236}">
                          <a16:creationId xmlns:a16="http://schemas.microsoft.com/office/drawing/2014/main" id="{8A6AC2B4-6176-4CFA-A740-41CE8621473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9955858" y="6997924"/>
                      <a:ext cx="58375" cy="256920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8" name="直線コネクタ 157">
                      <a:extLst>
                        <a:ext uri="{FF2B5EF4-FFF2-40B4-BE49-F238E27FC236}">
                          <a16:creationId xmlns:a16="http://schemas.microsoft.com/office/drawing/2014/main" id="{9E579FAF-6EA5-DA94-CCB2-9B3FF304F48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9760420" y="7213780"/>
                      <a:ext cx="198000" cy="44082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9" name="直線コネクタ 158">
                      <a:extLst>
                        <a:ext uri="{FF2B5EF4-FFF2-40B4-BE49-F238E27FC236}">
                          <a16:creationId xmlns:a16="http://schemas.microsoft.com/office/drawing/2014/main" id="{4FCE754C-DA94-2B65-8D24-015DE1836A3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842" y="7212593"/>
                      <a:ext cx="0" cy="511200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54" name="直線コネクタ 153">
                    <a:extLst>
                      <a:ext uri="{FF2B5EF4-FFF2-40B4-BE49-F238E27FC236}">
                        <a16:creationId xmlns:a16="http://schemas.microsoft.com/office/drawing/2014/main" id="{6BFF1BC5-655D-FBEF-F42E-5BB90E03EA1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09711" y="6999666"/>
                    <a:ext cx="58375" cy="256920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" name="直線コネクタ 154">
                    <a:extLst>
                      <a:ext uri="{FF2B5EF4-FFF2-40B4-BE49-F238E27FC236}">
                        <a16:creationId xmlns:a16="http://schemas.microsoft.com/office/drawing/2014/main" id="{0761B9D1-6C5C-F3F3-5B4C-7B07222673E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65524" y="7209486"/>
                    <a:ext cx="205200" cy="44082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6" name="直線コネクタ 155">
                    <a:extLst>
                      <a:ext uri="{FF2B5EF4-FFF2-40B4-BE49-F238E27FC236}">
                        <a16:creationId xmlns:a16="http://schemas.microsoft.com/office/drawing/2014/main" id="{31DC2A53-E05C-8041-8489-E0FB3C9806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269138" y="7208299"/>
                    <a:ext cx="0" cy="511200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46" name="直線コネクタ 145">
                <a:extLst>
                  <a:ext uri="{FF2B5EF4-FFF2-40B4-BE49-F238E27FC236}">
                    <a16:creationId xmlns:a16="http://schemas.microsoft.com/office/drawing/2014/main" id="{8BC85492-7F30-3400-3F89-B066CFCD359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64202" y="7722114"/>
                <a:ext cx="1497600" cy="0"/>
              </a:xfrm>
              <a:prstGeom prst="line">
                <a:avLst/>
              </a:prstGeom>
              <a:ln w="635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直線コネクタ 146">
                <a:extLst>
                  <a:ext uri="{FF2B5EF4-FFF2-40B4-BE49-F238E27FC236}">
                    <a16:creationId xmlns:a16="http://schemas.microsoft.com/office/drawing/2014/main" id="{9F9DDC97-4962-3257-9353-564EFEBD7B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03494" y="6766980"/>
                <a:ext cx="1008000" cy="231458"/>
              </a:xfrm>
              <a:prstGeom prst="line">
                <a:avLst/>
              </a:prstGeom>
              <a:ln w="635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29900A76-DD20-1AB1-210B-3C87F2F11729}"/>
                </a:ext>
              </a:extLst>
            </p:cNvPr>
            <p:cNvSpPr/>
            <p:nvPr/>
          </p:nvSpPr>
          <p:spPr>
            <a:xfrm>
              <a:off x="8310899" y="6602712"/>
              <a:ext cx="1579360" cy="8048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spc="100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住宅ローン</a:t>
              </a:r>
            </a:p>
            <a:p>
              <a:pPr algn="ctr"/>
              <a:r>
                <a:rPr kumimoji="1" lang="ja-JP" altLang="en-US" sz="1600" spc="200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相談</a:t>
              </a:r>
            </a:p>
          </p:txBody>
        </p:sp>
      </p:grp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46612626-BD0D-A0CB-8CBC-B1CB1B86F7EB}"/>
              </a:ext>
            </a:extLst>
          </p:cNvPr>
          <p:cNvGrpSpPr/>
          <p:nvPr/>
        </p:nvGrpSpPr>
        <p:grpSpPr>
          <a:xfrm>
            <a:off x="250568" y="5136891"/>
            <a:ext cx="2012147" cy="957349"/>
            <a:chOff x="9884276" y="5530569"/>
            <a:chExt cx="2012147" cy="957349"/>
          </a:xfrm>
        </p:grpSpPr>
        <p:grpSp>
          <p:nvGrpSpPr>
            <p:cNvPr id="87" name="グループ化 86">
              <a:extLst>
                <a:ext uri="{FF2B5EF4-FFF2-40B4-BE49-F238E27FC236}">
                  <a16:creationId xmlns:a16="http://schemas.microsoft.com/office/drawing/2014/main" id="{40A925CF-B402-CFC1-DCFA-31CC1168479F}"/>
                </a:ext>
              </a:extLst>
            </p:cNvPr>
            <p:cNvGrpSpPr/>
            <p:nvPr/>
          </p:nvGrpSpPr>
          <p:grpSpPr>
            <a:xfrm>
              <a:off x="9884276" y="5530569"/>
              <a:ext cx="2012147" cy="957349"/>
              <a:chOff x="8003494" y="6766980"/>
              <a:chExt cx="2012147" cy="957349"/>
            </a:xfrm>
          </p:grpSpPr>
          <p:grpSp>
            <p:nvGrpSpPr>
              <p:cNvPr id="91" name="グループ化 90">
                <a:extLst>
                  <a:ext uri="{FF2B5EF4-FFF2-40B4-BE49-F238E27FC236}">
                    <a16:creationId xmlns:a16="http://schemas.microsoft.com/office/drawing/2014/main" id="{25E58356-33D5-7529-B676-619293CF6E87}"/>
                  </a:ext>
                </a:extLst>
              </p:cNvPr>
              <p:cNvGrpSpPr/>
              <p:nvPr/>
            </p:nvGrpSpPr>
            <p:grpSpPr>
              <a:xfrm>
                <a:off x="8007337" y="6766980"/>
                <a:ext cx="2008304" cy="957349"/>
                <a:chOff x="8009711" y="6766444"/>
                <a:chExt cx="2008304" cy="957349"/>
              </a:xfrm>
            </p:grpSpPr>
            <p:sp>
              <p:nvSpPr>
                <p:cNvPr id="94" name="フローチャート: 他ページ結合子 93">
                  <a:extLst>
                    <a:ext uri="{FF2B5EF4-FFF2-40B4-BE49-F238E27FC236}">
                      <a16:creationId xmlns:a16="http://schemas.microsoft.com/office/drawing/2014/main" id="{3CBD91F7-5A48-6301-A467-36A268926907}"/>
                    </a:ext>
                  </a:extLst>
                </p:cNvPr>
                <p:cNvSpPr/>
                <p:nvPr/>
              </p:nvSpPr>
              <p:spPr>
                <a:xfrm flipH="1" flipV="1">
                  <a:off x="8268911" y="6806107"/>
                  <a:ext cx="1494405" cy="916860"/>
                </a:xfrm>
                <a:prstGeom prst="flowChartOffpageConnector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95" name="正方形/長方形 94">
                  <a:extLst>
                    <a:ext uri="{FF2B5EF4-FFF2-40B4-BE49-F238E27FC236}">
                      <a16:creationId xmlns:a16="http://schemas.microsoft.com/office/drawing/2014/main" id="{B4F30C92-53BC-AFD4-9916-3A403060DAD0}"/>
                    </a:ext>
                  </a:extLst>
                </p:cNvPr>
                <p:cNvSpPr/>
                <p:nvPr/>
              </p:nvSpPr>
              <p:spPr>
                <a:xfrm rot="20820000">
                  <a:off x="8022855" y="6879542"/>
                  <a:ext cx="1031084" cy="2628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6" name="正方形/長方形 95">
                  <a:extLst>
                    <a:ext uri="{FF2B5EF4-FFF2-40B4-BE49-F238E27FC236}">
                      <a16:creationId xmlns:a16="http://schemas.microsoft.com/office/drawing/2014/main" id="{96612C5A-FF63-4053-C542-1B14F560BF59}"/>
                    </a:ext>
                  </a:extLst>
                </p:cNvPr>
                <p:cNvSpPr/>
                <p:nvPr/>
              </p:nvSpPr>
              <p:spPr>
                <a:xfrm rot="780000" flipH="1">
                  <a:off x="8969706" y="6881930"/>
                  <a:ext cx="1031084" cy="262189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grpSp>
              <p:nvGrpSpPr>
                <p:cNvPr id="97" name="グループ化 96">
                  <a:extLst>
                    <a:ext uri="{FF2B5EF4-FFF2-40B4-BE49-F238E27FC236}">
                      <a16:creationId xmlns:a16="http://schemas.microsoft.com/office/drawing/2014/main" id="{286CC37E-40FC-3B4A-2A9A-441554CFB419}"/>
                    </a:ext>
                  </a:extLst>
                </p:cNvPr>
                <p:cNvGrpSpPr/>
                <p:nvPr/>
              </p:nvGrpSpPr>
              <p:grpSpPr>
                <a:xfrm>
                  <a:off x="8009711" y="6766444"/>
                  <a:ext cx="2008304" cy="957349"/>
                  <a:chOff x="8009711" y="6766444"/>
                  <a:chExt cx="2008304" cy="957349"/>
                </a:xfrm>
              </p:grpSpPr>
              <p:cxnSp>
                <p:nvCxnSpPr>
                  <p:cNvPr id="98" name="直線コネクタ 97">
                    <a:extLst>
                      <a:ext uri="{FF2B5EF4-FFF2-40B4-BE49-F238E27FC236}">
                        <a16:creationId xmlns:a16="http://schemas.microsoft.com/office/drawing/2014/main" id="{0499B512-2273-6F24-CBAB-08F6642014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9012175" y="6766444"/>
                    <a:ext cx="1005840" cy="231458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99" name="グループ化 98">
                    <a:extLst>
                      <a:ext uri="{FF2B5EF4-FFF2-40B4-BE49-F238E27FC236}">
                        <a16:creationId xmlns:a16="http://schemas.microsoft.com/office/drawing/2014/main" id="{142E64A1-6003-34D8-0155-27B46D1489C6}"/>
                      </a:ext>
                    </a:extLst>
                  </p:cNvPr>
                  <p:cNvGrpSpPr/>
                  <p:nvPr/>
                </p:nvGrpSpPr>
                <p:grpSpPr>
                  <a:xfrm>
                    <a:off x="9760420" y="6997924"/>
                    <a:ext cx="253813" cy="725869"/>
                    <a:chOff x="9760420" y="6997924"/>
                    <a:chExt cx="253813" cy="725869"/>
                  </a:xfrm>
                </p:grpSpPr>
                <p:cxnSp>
                  <p:nvCxnSpPr>
                    <p:cNvPr id="103" name="直線コネクタ 102">
                      <a:extLst>
                        <a:ext uri="{FF2B5EF4-FFF2-40B4-BE49-F238E27FC236}">
                          <a16:creationId xmlns:a16="http://schemas.microsoft.com/office/drawing/2014/main" id="{5E475618-9001-1154-D07F-ADE0C9E4DA3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9955858" y="6997924"/>
                      <a:ext cx="58375" cy="256920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" name="直線コネクタ 103">
                      <a:extLst>
                        <a:ext uri="{FF2B5EF4-FFF2-40B4-BE49-F238E27FC236}">
                          <a16:creationId xmlns:a16="http://schemas.microsoft.com/office/drawing/2014/main" id="{E390BEC5-B245-69AB-96E1-6725727F0F5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9760420" y="7213780"/>
                      <a:ext cx="198000" cy="44082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" name="直線コネクタ 104">
                      <a:extLst>
                        <a:ext uri="{FF2B5EF4-FFF2-40B4-BE49-F238E27FC236}">
                          <a16:creationId xmlns:a16="http://schemas.microsoft.com/office/drawing/2014/main" id="{93F3C771-24F4-186A-546D-50DE659C00A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842" y="7212593"/>
                      <a:ext cx="0" cy="511200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00" name="直線コネクタ 99">
                    <a:extLst>
                      <a:ext uri="{FF2B5EF4-FFF2-40B4-BE49-F238E27FC236}">
                        <a16:creationId xmlns:a16="http://schemas.microsoft.com/office/drawing/2014/main" id="{F9772657-2B33-B7E3-C95D-8D0934C60DC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09711" y="6999666"/>
                    <a:ext cx="58375" cy="256920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直線コネクタ 100">
                    <a:extLst>
                      <a:ext uri="{FF2B5EF4-FFF2-40B4-BE49-F238E27FC236}">
                        <a16:creationId xmlns:a16="http://schemas.microsoft.com/office/drawing/2014/main" id="{95F02DBB-2C06-A9AF-EC3B-19CB96B66D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65524" y="7209486"/>
                    <a:ext cx="205200" cy="44082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直線コネクタ 101">
                    <a:extLst>
                      <a:ext uri="{FF2B5EF4-FFF2-40B4-BE49-F238E27FC236}">
                        <a16:creationId xmlns:a16="http://schemas.microsoft.com/office/drawing/2014/main" id="{765DAD45-B1B3-17A6-FB59-86E1CA985AB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269138" y="7208299"/>
                    <a:ext cx="0" cy="511200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92" name="直線コネクタ 91">
                <a:extLst>
                  <a:ext uri="{FF2B5EF4-FFF2-40B4-BE49-F238E27FC236}">
                    <a16:creationId xmlns:a16="http://schemas.microsoft.com/office/drawing/2014/main" id="{D335EEC9-AA8C-8291-9868-B93FE972A8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64202" y="7722114"/>
                <a:ext cx="1497600" cy="0"/>
              </a:xfrm>
              <a:prstGeom prst="line">
                <a:avLst/>
              </a:prstGeom>
              <a:ln w="635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線コネクタ 92">
                <a:extLst>
                  <a:ext uri="{FF2B5EF4-FFF2-40B4-BE49-F238E27FC236}">
                    <a16:creationId xmlns:a16="http://schemas.microsoft.com/office/drawing/2014/main" id="{A1481A3D-87C3-975A-AC8E-4FAAD2CF03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03494" y="6766980"/>
                <a:ext cx="1008000" cy="231458"/>
              </a:xfrm>
              <a:prstGeom prst="line">
                <a:avLst/>
              </a:prstGeom>
              <a:ln w="635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" name="グループ化 87">
              <a:extLst>
                <a:ext uri="{FF2B5EF4-FFF2-40B4-BE49-F238E27FC236}">
                  <a16:creationId xmlns:a16="http://schemas.microsoft.com/office/drawing/2014/main" id="{1368A82F-0C6F-6F07-F4B2-12EC337F67B7}"/>
                </a:ext>
              </a:extLst>
            </p:cNvPr>
            <p:cNvGrpSpPr/>
            <p:nvPr/>
          </p:nvGrpSpPr>
          <p:grpSpPr>
            <a:xfrm>
              <a:off x="10107180" y="5574510"/>
              <a:ext cx="1579360" cy="913391"/>
              <a:chOff x="9575078" y="8642391"/>
              <a:chExt cx="1579360" cy="913391"/>
            </a:xfrm>
          </p:grpSpPr>
          <p:sp>
            <p:nvSpPr>
              <p:cNvPr id="89" name="正方形/長方形 88">
                <a:extLst>
                  <a:ext uri="{FF2B5EF4-FFF2-40B4-BE49-F238E27FC236}">
                    <a16:creationId xmlns:a16="http://schemas.microsoft.com/office/drawing/2014/main" id="{E32CA1EB-5D7C-FE68-057D-C1F0832B81A2}"/>
                  </a:ext>
                </a:extLst>
              </p:cNvPr>
              <p:cNvSpPr/>
              <p:nvPr/>
            </p:nvSpPr>
            <p:spPr>
              <a:xfrm>
                <a:off x="9575078" y="8780020"/>
                <a:ext cx="1579360" cy="77576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1400" spc="100" dirty="0">
                    <a:solidFill>
                      <a:schemeClr val="tx1"/>
                    </a:solidFill>
                    <a:effectLst>
                      <a:glow rad="63500">
                        <a:schemeClr val="bg1"/>
                      </a:glow>
                    </a:effectLst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「エコミエル」で</a:t>
                </a:r>
              </a:p>
              <a:p>
                <a:pPr algn="ctr"/>
                <a:r>
                  <a:rPr kumimoji="1" lang="ja-JP" altLang="en-US" sz="1400" spc="100" dirty="0">
                    <a:solidFill>
                      <a:schemeClr val="tx1"/>
                    </a:solidFill>
                    <a:effectLst>
                      <a:glow rad="63500">
                        <a:schemeClr val="bg1"/>
                      </a:glow>
                    </a:effectLst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家の断熱効果を</a:t>
                </a:r>
              </a:p>
              <a:p>
                <a:pPr algn="ctr"/>
                <a:r>
                  <a:rPr kumimoji="1" lang="ja-JP" altLang="en-US" sz="1400" spc="100" dirty="0">
                    <a:solidFill>
                      <a:schemeClr val="tx1"/>
                    </a:solidFill>
                    <a:effectLst>
                      <a:glow rad="63500">
                        <a:schemeClr val="bg1"/>
                      </a:glow>
                    </a:effectLst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チェック</a:t>
                </a:r>
              </a:p>
            </p:txBody>
          </p:sp>
          <p:sp>
            <p:nvSpPr>
              <p:cNvPr id="90" name="正方形/長方形 89">
                <a:extLst>
                  <a:ext uri="{FF2B5EF4-FFF2-40B4-BE49-F238E27FC236}">
                    <a16:creationId xmlns:a16="http://schemas.microsoft.com/office/drawing/2014/main" id="{EBEDC220-BECA-B26F-8648-5C3A545D5BDE}"/>
                  </a:ext>
                </a:extLst>
              </p:cNvPr>
              <p:cNvSpPr/>
              <p:nvPr/>
            </p:nvSpPr>
            <p:spPr>
              <a:xfrm>
                <a:off x="10441583" y="8642391"/>
                <a:ext cx="558929" cy="41611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sz="1000" dirty="0">
                    <a:solidFill>
                      <a:schemeClr val="tx1"/>
                    </a:solidFill>
                    <a:effectLst>
                      <a:glow rad="63500">
                        <a:schemeClr val="bg1"/>
                      </a:glow>
                    </a:effectLst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※</a:t>
                </a:r>
                <a:endParaRPr kumimoji="1" lang="ja-JP" altLang="en-US" sz="1000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</p:grp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EBFB931C-F5C3-80AD-4135-281831D6A872}"/>
              </a:ext>
            </a:extLst>
          </p:cNvPr>
          <p:cNvGrpSpPr/>
          <p:nvPr/>
        </p:nvGrpSpPr>
        <p:grpSpPr>
          <a:xfrm>
            <a:off x="136195" y="7569719"/>
            <a:ext cx="7301415" cy="1056450"/>
            <a:chOff x="133254" y="1961460"/>
            <a:chExt cx="7301415" cy="1056450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0E701E58-944F-8069-4529-3C29A2FA530A}"/>
                </a:ext>
              </a:extLst>
            </p:cNvPr>
            <p:cNvGrpSpPr/>
            <p:nvPr/>
          </p:nvGrpSpPr>
          <p:grpSpPr>
            <a:xfrm>
              <a:off x="133254" y="1961460"/>
              <a:ext cx="7301415" cy="1056450"/>
              <a:chOff x="206540" y="2357679"/>
              <a:chExt cx="7301415" cy="1056450"/>
            </a:xfrm>
          </p:grpSpPr>
          <p:sp>
            <p:nvSpPr>
              <p:cNvPr id="4" name="フローチャート: 代替処理 3">
                <a:extLst>
                  <a:ext uri="{FF2B5EF4-FFF2-40B4-BE49-F238E27FC236}">
                    <a16:creationId xmlns:a16="http://schemas.microsoft.com/office/drawing/2014/main" id="{ED9F2B06-2B1A-F09B-35A9-450D50638E1B}"/>
                  </a:ext>
                </a:extLst>
              </p:cNvPr>
              <p:cNvSpPr/>
              <p:nvPr/>
            </p:nvSpPr>
            <p:spPr>
              <a:xfrm>
                <a:off x="206540" y="2357679"/>
                <a:ext cx="7301415" cy="1056450"/>
              </a:xfrm>
              <a:prstGeom prst="flowChartAlternateProcess">
                <a:avLst/>
              </a:prstGeom>
              <a:solidFill>
                <a:srgbClr val="FFFFCC"/>
              </a:solidFill>
              <a:ln w="19050">
                <a:solidFill>
                  <a:srgbClr val="7FB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7256E87C-B652-70BB-F2B1-BB4F352BE8BF}"/>
                  </a:ext>
                </a:extLst>
              </p:cNvPr>
              <p:cNvSpPr/>
              <p:nvPr/>
            </p:nvSpPr>
            <p:spPr>
              <a:xfrm>
                <a:off x="1111447" y="3155496"/>
                <a:ext cx="1623367" cy="2490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kumimoji="1" lang="ja-JP" altLang="en-US" sz="1000" dirty="0">
                    <a:solidFill>
                      <a:schemeClr val="tx1"/>
                    </a:solidFill>
                    <a:latin typeface="+mn-ea"/>
                  </a:rPr>
                  <a:t>ⓒ</a:t>
                </a:r>
                <a:r>
                  <a:rPr kumimoji="1" lang="en-US" altLang="ja-JP" sz="1000">
                    <a:solidFill>
                      <a:schemeClr val="tx1"/>
                    </a:solidFill>
                    <a:latin typeface="+mn-ea"/>
                  </a:rPr>
                  <a:t>2014 </a:t>
                </a:r>
                <a:r>
                  <a:rPr kumimoji="1" lang="ja-JP" altLang="en-US" sz="1000">
                    <a:solidFill>
                      <a:schemeClr val="tx1"/>
                    </a:solidFill>
                    <a:latin typeface="+mn-ea"/>
                  </a:rPr>
                  <a:t>大阪府</a:t>
                </a:r>
                <a:r>
                  <a:rPr kumimoji="1" lang="ja-JP" altLang="en-US" sz="1000" dirty="0">
                    <a:solidFill>
                      <a:schemeClr val="tx1"/>
                    </a:solidFill>
                    <a:latin typeface="+mn-ea"/>
                  </a:rPr>
                  <a:t>もずやん</a:t>
                </a:r>
              </a:p>
            </p:txBody>
          </p:sp>
          <p:pic>
            <p:nvPicPr>
              <p:cNvPr id="6" name="図 5">
                <a:extLst>
                  <a:ext uri="{FF2B5EF4-FFF2-40B4-BE49-F238E27FC236}">
                    <a16:creationId xmlns:a16="http://schemas.microsoft.com/office/drawing/2014/main" id="{63156704-37D9-F543-6542-C0E6694597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6564" b="89189" l="6103" r="89202">
                            <a14:foregroundMark x1="35211" y1="14672" x2="35211" y2="14672"/>
                            <a14:foregroundMark x1="32394" y1="19691" x2="32394" y2="19691"/>
                            <a14:foregroundMark x1="33803" y1="15830" x2="33803" y2="15830"/>
                            <a14:foregroundMark x1="31455" y1="6564" x2="31455" y2="6564"/>
                            <a14:foregroundMark x1="8451" y1="13900" x2="8451" y2="13900"/>
                            <a14:foregroundMark x1="6103" y1="13127" x2="6103" y2="13127"/>
                            <a14:foregroundMark x1="7042" y1="11969" x2="7042" y2="1196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0912"/>
              <a:stretch>
                <a:fillRect/>
              </a:stretch>
            </p:blipFill>
            <p:spPr>
              <a:xfrm>
                <a:off x="360742" y="2362542"/>
                <a:ext cx="956412" cy="1037944"/>
              </a:xfrm>
              <a:prstGeom prst="rect">
                <a:avLst/>
              </a:prstGeom>
            </p:spPr>
          </p:pic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9014A877-669E-E428-927B-681E23A19F3D}"/>
                  </a:ext>
                </a:extLst>
              </p:cNvPr>
              <p:cNvGrpSpPr/>
              <p:nvPr/>
            </p:nvGrpSpPr>
            <p:grpSpPr>
              <a:xfrm>
                <a:off x="1125105" y="2407167"/>
                <a:ext cx="6121575" cy="964260"/>
                <a:chOff x="1125105" y="2477559"/>
                <a:chExt cx="6121575" cy="964260"/>
              </a:xfrm>
            </p:grpSpPr>
            <p:sp>
              <p:nvSpPr>
                <p:cNvPr id="8" name="正方形/長方形 7">
                  <a:extLst>
                    <a:ext uri="{FF2B5EF4-FFF2-40B4-BE49-F238E27FC236}">
                      <a16:creationId xmlns:a16="http://schemas.microsoft.com/office/drawing/2014/main" id="{72F4A626-1CC2-7E61-5613-2EDA5690E901}"/>
                    </a:ext>
                  </a:extLst>
                </p:cNvPr>
                <p:cNvSpPr/>
                <p:nvPr/>
              </p:nvSpPr>
              <p:spPr>
                <a:xfrm>
                  <a:off x="1125105" y="2477559"/>
                  <a:ext cx="6121575" cy="49208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ts val="2600"/>
                    </a:lnSpc>
                  </a:pPr>
                  <a:r>
                    <a:rPr kumimoji="1" lang="ja-JP" altLang="en-US" sz="2400" spc="600" dirty="0">
                      <a:solidFill>
                        <a:schemeClr val="tx1"/>
                      </a:solidFill>
                      <a:latin typeface="HGP創英角ﾎﾟｯﾌﾟ体" panose="040B0A00000000000000" pitchFamily="50" charset="-128"/>
                      <a:ea typeface="HGP創英角ﾎﾟｯﾌﾟ体" panose="040B0A00000000000000" pitchFamily="50" charset="-128"/>
                    </a:rPr>
                    <a:t>もずやんとの写真撮影会も開催！</a:t>
                  </a:r>
                </a:p>
              </p:txBody>
            </p:sp>
            <p:sp>
              <p:nvSpPr>
                <p:cNvPr id="9" name="正方形/長方形 8">
                  <a:extLst>
                    <a:ext uri="{FF2B5EF4-FFF2-40B4-BE49-F238E27FC236}">
                      <a16:creationId xmlns:a16="http://schemas.microsoft.com/office/drawing/2014/main" id="{D139026C-3D3B-C67F-C77A-91C9C4B84670}"/>
                    </a:ext>
                  </a:extLst>
                </p:cNvPr>
                <p:cNvSpPr/>
                <p:nvPr/>
              </p:nvSpPr>
              <p:spPr>
                <a:xfrm>
                  <a:off x="1993901" y="2917260"/>
                  <a:ext cx="4137721" cy="37832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ts val="1900"/>
                    </a:lnSpc>
                  </a:pPr>
                  <a:r>
                    <a:rPr kumimoji="1" lang="en-US" altLang="ja-JP" sz="1600" dirty="0">
                      <a:solidFill>
                        <a:schemeClr val="tx1"/>
                      </a:solidFill>
                      <a:latin typeface="+mn-ea"/>
                    </a:rPr>
                    <a:t>10:45</a:t>
                  </a:r>
                  <a:r>
                    <a:rPr kumimoji="1" lang="ja-JP" altLang="en-US" sz="1600" dirty="0">
                      <a:solidFill>
                        <a:schemeClr val="tx1"/>
                      </a:solidFill>
                      <a:latin typeface="+mn-ea"/>
                    </a:rPr>
                    <a:t>、</a:t>
                  </a:r>
                  <a:r>
                    <a:rPr kumimoji="1" lang="en-US" altLang="ja-JP" sz="1600" dirty="0">
                      <a:solidFill>
                        <a:schemeClr val="tx1"/>
                      </a:solidFill>
                      <a:latin typeface="+mn-ea"/>
                    </a:rPr>
                    <a:t>13:00</a:t>
                  </a:r>
                  <a:r>
                    <a:rPr kumimoji="1" lang="ja-JP" altLang="en-US" sz="1600" dirty="0">
                      <a:solidFill>
                        <a:schemeClr val="tx1"/>
                      </a:solidFill>
                      <a:latin typeface="+mn-ea"/>
                    </a:rPr>
                    <a:t>、</a:t>
                  </a:r>
                  <a:r>
                    <a:rPr kumimoji="1" lang="en-US" altLang="ja-JP" sz="1600" dirty="0">
                      <a:solidFill>
                        <a:schemeClr val="tx1"/>
                      </a:solidFill>
                      <a:latin typeface="+mn-ea"/>
                    </a:rPr>
                    <a:t>15:00</a:t>
                  </a:r>
                  <a:r>
                    <a:rPr kumimoji="1" lang="ja-JP" altLang="en-US" sz="1600" dirty="0">
                      <a:solidFill>
                        <a:schemeClr val="tx1"/>
                      </a:solidFill>
                      <a:latin typeface="+mn-ea"/>
                    </a:rPr>
                    <a:t>（各回</a:t>
                  </a:r>
                  <a:r>
                    <a:rPr kumimoji="1" lang="en-US" altLang="ja-JP" sz="1600" dirty="0">
                      <a:solidFill>
                        <a:schemeClr val="tx1"/>
                      </a:solidFill>
                      <a:latin typeface="+mn-ea"/>
                    </a:rPr>
                    <a:t>15</a:t>
                  </a:r>
                  <a:r>
                    <a:rPr kumimoji="1" lang="ja-JP" altLang="en-US" sz="1600" dirty="0">
                      <a:solidFill>
                        <a:schemeClr val="tx1"/>
                      </a:solidFill>
                      <a:latin typeface="+mn-ea"/>
                    </a:rPr>
                    <a:t>分程度）</a:t>
                  </a:r>
                </a:p>
              </p:txBody>
            </p:sp>
            <p:sp>
              <p:nvSpPr>
                <p:cNvPr id="10" name="正方形/長方形 9">
                  <a:extLst>
                    <a:ext uri="{FF2B5EF4-FFF2-40B4-BE49-F238E27FC236}">
                      <a16:creationId xmlns:a16="http://schemas.microsoft.com/office/drawing/2014/main" id="{81FAF555-B2F7-6945-6E70-FB3863BAAE2D}"/>
                    </a:ext>
                  </a:extLst>
                </p:cNvPr>
                <p:cNvSpPr/>
                <p:nvPr/>
              </p:nvSpPr>
              <p:spPr>
                <a:xfrm>
                  <a:off x="2706221" y="3242827"/>
                  <a:ext cx="2713081" cy="19899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ja-JP" altLang="en-US" sz="1000" dirty="0">
                      <a:solidFill>
                        <a:schemeClr val="tx1"/>
                      </a:solidFill>
                      <a:latin typeface="ＭＳ Ｐゴシック" panose="020B0600070205080204" pitchFamily="50" charset="-128"/>
                      <a:ea typeface="ＭＳ Ｐゴシック" panose="020B0600070205080204" pitchFamily="50" charset="-128"/>
                    </a:rPr>
                    <a:t>撮影用のカメラやスマホをご持参ください</a:t>
                  </a:r>
                </a:p>
              </p:txBody>
            </p:sp>
          </p:grpSp>
        </p:grpSp>
        <p:grpSp>
          <p:nvGrpSpPr>
            <p:cNvPr id="263" name="グループ化 262">
              <a:extLst>
                <a:ext uri="{FF2B5EF4-FFF2-40B4-BE49-F238E27FC236}">
                  <a16:creationId xmlns:a16="http://schemas.microsoft.com/office/drawing/2014/main" id="{24141663-18FF-0394-D453-6E26A84A0D57}"/>
                </a:ext>
              </a:extLst>
            </p:cNvPr>
            <p:cNvGrpSpPr/>
            <p:nvPr/>
          </p:nvGrpSpPr>
          <p:grpSpPr>
            <a:xfrm>
              <a:off x="6027765" y="2519243"/>
              <a:ext cx="651218" cy="417601"/>
              <a:chOff x="5860813" y="2646147"/>
              <a:chExt cx="746905" cy="478961"/>
            </a:xfrm>
          </p:grpSpPr>
          <p:sp>
            <p:nvSpPr>
              <p:cNvPr id="248" name="正方形/長方形 247">
                <a:extLst>
                  <a:ext uri="{FF2B5EF4-FFF2-40B4-BE49-F238E27FC236}">
                    <a16:creationId xmlns:a16="http://schemas.microsoft.com/office/drawing/2014/main" id="{E09C47E9-EC68-262D-FE04-06B0C709D72B}"/>
                  </a:ext>
                </a:extLst>
              </p:cNvPr>
              <p:cNvSpPr/>
              <p:nvPr/>
            </p:nvSpPr>
            <p:spPr>
              <a:xfrm>
                <a:off x="5860813" y="2740774"/>
                <a:ext cx="746905" cy="38433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0" name="正方形/長方形 249">
                <a:extLst>
                  <a:ext uri="{FF2B5EF4-FFF2-40B4-BE49-F238E27FC236}">
                    <a16:creationId xmlns:a16="http://schemas.microsoft.com/office/drawing/2014/main" id="{E0F63330-E464-60E5-AF17-8E2EABAEFBBA}"/>
                  </a:ext>
                </a:extLst>
              </p:cNvPr>
              <p:cNvSpPr/>
              <p:nvPr/>
            </p:nvSpPr>
            <p:spPr>
              <a:xfrm>
                <a:off x="5860813" y="2799168"/>
                <a:ext cx="746905" cy="267546"/>
              </a:xfrm>
              <a:prstGeom prst="rect">
                <a:avLst/>
              </a:prstGeom>
              <a:solidFill>
                <a:srgbClr val="171B1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1" name="四角形: 角を丸くする 250">
                <a:extLst>
                  <a:ext uri="{FF2B5EF4-FFF2-40B4-BE49-F238E27FC236}">
                    <a16:creationId xmlns:a16="http://schemas.microsoft.com/office/drawing/2014/main" id="{0164EF66-2D3D-D11B-38A9-23D46AB939C3}"/>
                  </a:ext>
                </a:extLst>
              </p:cNvPr>
              <p:cNvSpPr/>
              <p:nvPr/>
            </p:nvSpPr>
            <p:spPr>
              <a:xfrm>
                <a:off x="5899340" y="2680079"/>
                <a:ext cx="125640" cy="57846"/>
              </a:xfrm>
              <a:prstGeom prst="roundRect">
                <a:avLst/>
              </a:prstGeom>
              <a:solidFill>
                <a:srgbClr val="171B1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2" name="フローチャート: 手作業 251">
                <a:extLst>
                  <a:ext uri="{FF2B5EF4-FFF2-40B4-BE49-F238E27FC236}">
                    <a16:creationId xmlns:a16="http://schemas.microsoft.com/office/drawing/2014/main" id="{01341F66-F62D-8FA5-0F22-7D277EFB3103}"/>
                  </a:ext>
                </a:extLst>
              </p:cNvPr>
              <p:cNvSpPr/>
              <p:nvPr/>
            </p:nvSpPr>
            <p:spPr>
              <a:xfrm rot="10800000">
                <a:off x="6093702" y="2646147"/>
                <a:ext cx="281127" cy="89973"/>
              </a:xfrm>
              <a:prstGeom prst="flowChartManualOperation">
                <a:avLst/>
              </a:prstGeom>
              <a:solidFill>
                <a:srgbClr val="171B1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61" name="グループ化 260">
                <a:extLst>
                  <a:ext uri="{FF2B5EF4-FFF2-40B4-BE49-F238E27FC236}">
                    <a16:creationId xmlns:a16="http://schemas.microsoft.com/office/drawing/2014/main" id="{C4BBBAD4-CFCF-DCA4-840B-DA140430DD82}"/>
                  </a:ext>
                </a:extLst>
              </p:cNvPr>
              <p:cNvGrpSpPr/>
              <p:nvPr/>
            </p:nvGrpSpPr>
            <p:grpSpPr>
              <a:xfrm>
                <a:off x="6067269" y="2765945"/>
                <a:ext cx="333992" cy="333992"/>
                <a:chOff x="6322277" y="2712153"/>
                <a:chExt cx="333992" cy="333992"/>
              </a:xfrm>
            </p:grpSpPr>
            <p:grpSp>
              <p:nvGrpSpPr>
                <p:cNvPr id="260" name="グループ化 259">
                  <a:extLst>
                    <a:ext uri="{FF2B5EF4-FFF2-40B4-BE49-F238E27FC236}">
                      <a16:creationId xmlns:a16="http://schemas.microsoft.com/office/drawing/2014/main" id="{4F3EA42D-EE51-AFE4-8500-0CC6867D3E26}"/>
                    </a:ext>
                  </a:extLst>
                </p:cNvPr>
                <p:cNvGrpSpPr/>
                <p:nvPr/>
              </p:nvGrpSpPr>
              <p:grpSpPr>
                <a:xfrm>
                  <a:off x="6322277" y="2712153"/>
                  <a:ext cx="333992" cy="333992"/>
                  <a:chOff x="6224302" y="2712153"/>
                  <a:chExt cx="333992" cy="333992"/>
                </a:xfrm>
              </p:grpSpPr>
              <p:sp>
                <p:nvSpPr>
                  <p:cNvPr id="253" name="楕円 252">
                    <a:extLst>
                      <a:ext uri="{FF2B5EF4-FFF2-40B4-BE49-F238E27FC236}">
                        <a16:creationId xmlns:a16="http://schemas.microsoft.com/office/drawing/2014/main" id="{04C133A8-C529-AB00-C84E-F5500EF82394}"/>
                      </a:ext>
                    </a:extLst>
                  </p:cNvPr>
                  <p:cNvSpPr/>
                  <p:nvPr/>
                </p:nvSpPr>
                <p:spPr>
                  <a:xfrm>
                    <a:off x="6224302" y="2712153"/>
                    <a:ext cx="333992" cy="333992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rgbClr val="171B1A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55" name="楕円 254">
                    <a:extLst>
                      <a:ext uri="{FF2B5EF4-FFF2-40B4-BE49-F238E27FC236}">
                        <a16:creationId xmlns:a16="http://schemas.microsoft.com/office/drawing/2014/main" id="{7245B48F-7B91-3924-0645-C594D5530669}"/>
                      </a:ext>
                    </a:extLst>
                  </p:cNvPr>
                  <p:cNvSpPr/>
                  <p:nvPr/>
                </p:nvSpPr>
                <p:spPr>
                  <a:xfrm>
                    <a:off x="6249707" y="2737558"/>
                    <a:ext cx="283183" cy="283183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57" name="楕円 256">
                    <a:extLst>
                      <a:ext uri="{FF2B5EF4-FFF2-40B4-BE49-F238E27FC236}">
                        <a16:creationId xmlns:a16="http://schemas.microsoft.com/office/drawing/2014/main" id="{C9B2260D-72BF-9BCE-2137-507F3E3DFCCC}"/>
                      </a:ext>
                    </a:extLst>
                  </p:cNvPr>
                  <p:cNvSpPr/>
                  <p:nvPr/>
                </p:nvSpPr>
                <p:spPr>
                  <a:xfrm>
                    <a:off x="6252127" y="2739978"/>
                    <a:ext cx="278342" cy="278342"/>
                  </a:xfrm>
                  <a:prstGeom prst="ellipse">
                    <a:avLst/>
                  </a:prstGeom>
                  <a:solidFill>
                    <a:srgbClr val="5A5A5A"/>
                  </a:solidFill>
                  <a:ln>
                    <a:solidFill>
                      <a:srgbClr val="171B1A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259" name="楕円 258">
                  <a:extLst>
                    <a:ext uri="{FF2B5EF4-FFF2-40B4-BE49-F238E27FC236}">
                      <a16:creationId xmlns:a16="http://schemas.microsoft.com/office/drawing/2014/main" id="{6AD3BC36-6F5A-4A03-F9F7-FA343225CFA0}"/>
                    </a:ext>
                  </a:extLst>
                </p:cNvPr>
                <p:cNvSpPr/>
                <p:nvPr/>
              </p:nvSpPr>
              <p:spPr>
                <a:xfrm>
                  <a:off x="6444217" y="2834093"/>
                  <a:ext cx="90112" cy="90112"/>
                </a:xfrm>
                <a:prstGeom prst="ellipse">
                  <a:avLst/>
                </a:prstGeom>
                <a:solidFill>
                  <a:srgbClr val="171B1A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rgbClr val="171B1A"/>
                    </a:solidFill>
                  </a:endParaRPr>
                </a:p>
              </p:txBody>
            </p:sp>
            <p:sp>
              <p:nvSpPr>
                <p:cNvPr id="262" name="楕円 261">
                  <a:extLst>
                    <a:ext uri="{FF2B5EF4-FFF2-40B4-BE49-F238E27FC236}">
                      <a16:creationId xmlns:a16="http://schemas.microsoft.com/office/drawing/2014/main" id="{B67A7F0A-1CFE-AF18-289E-5CAB58921263}"/>
                    </a:ext>
                  </a:extLst>
                </p:cNvPr>
                <p:cNvSpPr/>
                <p:nvPr/>
              </p:nvSpPr>
              <p:spPr>
                <a:xfrm>
                  <a:off x="6425517" y="2822363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rgbClr val="171B1A"/>
                    </a:solidFill>
                  </a:endParaRPr>
                </a:p>
              </p:txBody>
            </p:sp>
          </p:grpSp>
        </p:grpSp>
        <p:grpSp>
          <p:nvGrpSpPr>
            <p:cNvPr id="271" name="グループ化 270">
              <a:extLst>
                <a:ext uri="{FF2B5EF4-FFF2-40B4-BE49-F238E27FC236}">
                  <a16:creationId xmlns:a16="http://schemas.microsoft.com/office/drawing/2014/main" id="{DE0F8156-FD83-6C89-D16D-6A7685732F0C}"/>
                </a:ext>
              </a:extLst>
            </p:cNvPr>
            <p:cNvGrpSpPr/>
            <p:nvPr/>
          </p:nvGrpSpPr>
          <p:grpSpPr>
            <a:xfrm rot="5400000">
              <a:off x="6687976" y="2378124"/>
              <a:ext cx="728452" cy="388988"/>
              <a:chOff x="6506849" y="2741332"/>
              <a:chExt cx="728452" cy="388988"/>
            </a:xfrm>
          </p:grpSpPr>
          <p:sp>
            <p:nvSpPr>
              <p:cNvPr id="264" name="四角形: 角を丸くする 263">
                <a:extLst>
                  <a:ext uri="{FF2B5EF4-FFF2-40B4-BE49-F238E27FC236}">
                    <a16:creationId xmlns:a16="http://schemas.microsoft.com/office/drawing/2014/main" id="{166C58C6-A741-7A5B-4038-C85D1711E1E7}"/>
                  </a:ext>
                </a:extLst>
              </p:cNvPr>
              <p:cNvSpPr/>
              <p:nvPr/>
            </p:nvSpPr>
            <p:spPr>
              <a:xfrm>
                <a:off x="6506849" y="2741332"/>
                <a:ext cx="728452" cy="388988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6350">
                <a:solidFill>
                  <a:srgbClr val="171B1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5" name="正方形/長方形 264">
                <a:extLst>
                  <a:ext uri="{FF2B5EF4-FFF2-40B4-BE49-F238E27FC236}">
                    <a16:creationId xmlns:a16="http://schemas.microsoft.com/office/drawing/2014/main" id="{501C1BB4-FF6D-5636-85D2-D4ED5AED47B2}"/>
                  </a:ext>
                </a:extLst>
              </p:cNvPr>
              <p:cNvSpPr/>
              <p:nvPr/>
            </p:nvSpPr>
            <p:spPr>
              <a:xfrm>
                <a:off x="6575394" y="2779650"/>
                <a:ext cx="567929" cy="312353"/>
              </a:xfrm>
              <a:prstGeom prst="rect">
                <a:avLst/>
              </a:prstGeom>
              <a:solidFill>
                <a:srgbClr val="E7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7" name="四角形: 角を丸くする 266">
                <a:extLst>
                  <a:ext uri="{FF2B5EF4-FFF2-40B4-BE49-F238E27FC236}">
                    <a16:creationId xmlns:a16="http://schemas.microsoft.com/office/drawing/2014/main" id="{35E7BD4F-599A-4AB1-36BE-BEEECA38390D}"/>
                  </a:ext>
                </a:extLst>
              </p:cNvPr>
              <p:cNvSpPr/>
              <p:nvPr/>
            </p:nvSpPr>
            <p:spPr>
              <a:xfrm flipH="1">
                <a:off x="6531302" y="2899826"/>
                <a:ext cx="18000" cy="72000"/>
              </a:xfrm>
              <a:prstGeom prst="roundRect">
                <a:avLst/>
              </a:prstGeom>
              <a:solidFill>
                <a:srgbClr val="A6A6A6"/>
              </a:solidFill>
              <a:ln w="6350">
                <a:solidFill>
                  <a:srgbClr val="171B1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8" name="楕円 267">
                <a:extLst>
                  <a:ext uri="{FF2B5EF4-FFF2-40B4-BE49-F238E27FC236}">
                    <a16:creationId xmlns:a16="http://schemas.microsoft.com/office/drawing/2014/main" id="{3A96A601-911E-AEAC-3427-7BBEC627FDB7}"/>
                  </a:ext>
                </a:extLst>
              </p:cNvPr>
              <p:cNvSpPr/>
              <p:nvPr/>
            </p:nvSpPr>
            <p:spPr>
              <a:xfrm>
                <a:off x="7154918" y="2901554"/>
                <a:ext cx="68545" cy="68545"/>
              </a:xfrm>
              <a:prstGeom prst="ellipse">
                <a:avLst/>
              </a:prstGeom>
              <a:solidFill>
                <a:srgbClr val="A6A6A6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0" name="楕円 269">
                <a:extLst>
                  <a:ext uri="{FF2B5EF4-FFF2-40B4-BE49-F238E27FC236}">
                    <a16:creationId xmlns:a16="http://schemas.microsoft.com/office/drawing/2014/main" id="{A8516883-1F7F-D106-6116-28D42924650E}"/>
                  </a:ext>
                </a:extLst>
              </p:cNvPr>
              <p:cNvSpPr/>
              <p:nvPr/>
            </p:nvSpPr>
            <p:spPr>
              <a:xfrm>
                <a:off x="6533683" y="2997142"/>
                <a:ext cx="18000" cy="18000"/>
              </a:xfrm>
              <a:prstGeom prst="ellipse">
                <a:avLst/>
              </a:prstGeom>
              <a:solidFill>
                <a:srgbClr val="A6A6A6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282" name="正方形/長方形 281">
            <a:extLst>
              <a:ext uri="{FF2B5EF4-FFF2-40B4-BE49-F238E27FC236}">
                <a16:creationId xmlns:a16="http://schemas.microsoft.com/office/drawing/2014/main" id="{C6E53763-798F-0610-1AA0-011FE3B36110}"/>
              </a:ext>
            </a:extLst>
          </p:cNvPr>
          <p:cNvSpPr/>
          <p:nvPr/>
        </p:nvSpPr>
        <p:spPr>
          <a:xfrm>
            <a:off x="41901" y="44654"/>
            <a:ext cx="4910608" cy="339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ja-JP" altLang="en-US" sz="1600" spc="2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省エネ住宅普及・啓発イベント</a:t>
            </a:r>
          </a:p>
        </p:txBody>
      </p:sp>
      <p:grpSp>
        <p:nvGrpSpPr>
          <p:cNvPr id="296" name="グループ化 295">
            <a:extLst>
              <a:ext uri="{FF2B5EF4-FFF2-40B4-BE49-F238E27FC236}">
                <a16:creationId xmlns:a16="http://schemas.microsoft.com/office/drawing/2014/main" id="{91AB0542-5AE5-2311-E130-20BAA21CC643}"/>
              </a:ext>
            </a:extLst>
          </p:cNvPr>
          <p:cNvGrpSpPr/>
          <p:nvPr/>
        </p:nvGrpSpPr>
        <p:grpSpPr>
          <a:xfrm>
            <a:off x="152899" y="309454"/>
            <a:ext cx="7259175" cy="1541691"/>
            <a:chOff x="152899" y="309454"/>
            <a:chExt cx="7259175" cy="1541691"/>
          </a:xfrm>
        </p:grpSpPr>
        <p:grpSp>
          <p:nvGrpSpPr>
            <p:cNvPr id="288" name="グループ化 287">
              <a:extLst>
                <a:ext uri="{FF2B5EF4-FFF2-40B4-BE49-F238E27FC236}">
                  <a16:creationId xmlns:a16="http://schemas.microsoft.com/office/drawing/2014/main" id="{27EE7825-BB3A-CC13-4B70-72ACC7EBD9C2}"/>
                </a:ext>
              </a:extLst>
            </p:cNvPr>
            <p:cNvGrpSpPr/>
            <p:nvPr/>
          </p:nvGrpSpPr>
          <p:grpSpPr>
            <a:xfrm>
              <a:off x="152899" y="309454"/>
              <a:ext cx="7259175" cy="1541691"/>
              <a:chOff x="269023" y="435476"/>
              <a:chExt cx="7259175" cy="1541691"/>
            </a:xfrm>
          </p:grpSpPr>
          <p:sp>
            <p:nvSpPr>
              <p:cNvPr id="289" name="フローチャート: 代替処理 288">
                <a:extLst>
                  <a:ext uri="{FF2B5EF4-FFF2-40B4-BE49-F238E27FC236}">
                    <a16:creationId xmlns:a16="http://schemas.microsoft.com/office/drawing/2014/main" id="{61D7BC0C-6ABD-84F4-BC61-518EB9127821}"/>
                  </a:ext>
                </a:extLst>
              </p:cNvPr>
              <p:cNvSpPr/>
              <p:nvPr/>
            </p:nvSpPr>
            <p:spPr>
              <a:xfrm>
                <a:off x="269023" y="499746"/>
                <a:ext cx="7259175" cy="1477421"/>
              </a:xfrm>
              <a:prstGeom prst="flowChartAlternateProcess">
                <a:avLst/>
              </a:prstGeom>
              <a:gradFill>
                <a:gsLst>
                  <a:gs pos="65000">
                    <a:srgbClr val="C6E2FF"/>
                  </a:gs>
                  <a:gs pos="35000">
                    <a:srgbClr val="B9E3FF"/>
                  </a:gs>
                  <a:gs pos="5000">
                    <a:srgbClr val="0099FF"/>
                  </a:gs>
                  <a:gs pos="100000">
                    <a:srgbClr val="0099FF"/>
                  </a:gs>
                </a:gsLst>
                <a:lin ang="5400000" scaled="1"/>
              </a:gradFill>
              <a:ln w="63500">
                <a:solidFill>
                  <a:srgbClr val="0033C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grpSp>
            <p:nvGrpSpPr>
              <p:cNvPr id="293" name="グループ化 292">
                <a:extLst>
                  <a:ext uri="{FF2B5EF4-FFF2-40B4-BE49-F238E27FC236}">
                    <a16:creationId xmlns:a16="http://schemas.microsoft.com/office/drawing/2014/main" id="{8B1AF6BF-C39E-B234-20C5-C832D90013E9}"/>
                  </a:ext>
                </a:extLst>
              </p:cNvPr>
              <p:cNvGrpSpPr/>
              <p:nvPr/>
            </p:nvGrpSpPr>
            <p:grpSpPr>
              <a:xfrm>
                <a:off x="360558" y="435476"/>
                <a:ext cx="7162150" cy="1247660"/>
                <a:chOff x="360558" y="336473"/>
                <a:chExt cx="7162150" cy="1247660"/>
              </a:xfrm>
            </p:grpSpPr>
            <p:sp>
              <p:nvSpPr>
                <p:cNvPr id="294" name="正方形/長方形 293">
                  <a:extLst>
                    <a:ext uri="{FF2B5EF4-FFF2-40B4-BE49-F238E27FC236}">
                      <a16:creationId xmlns:a16="http://schemas.microsoft.com/office/drawing/2014/main" id="{04C4EEA9-0C07-F778-15E4-50B8A45926CE}"/>
                    </a:ext>
                  </a:extLst>
                </p:cNvPr>
                <p:cNvSpPr/>
                <p:nvPr/>
              </p:nvSpPr>
              <p:spPr>
                <a:xfrm>
                  <a:off x="360558" y="336473"/>
                  <a:ext cx="7162150" cy="68250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scene3d>
                    <a:camera prst="orthographicFront"/>
                    <a:lightRig rig="threePt" dir="t"/>
                  </a:scene3d>
                  <a:sp3d prstMaterial="matte"/>
                </a:bodyPr>
                <a:lstStyle/>
                <a:p>
                  <a:pPr algn="ctr"/>
                  <a:r>
                    <a:rPr kumimoji="1" lang="ja-JP" altLang="en-US" sz="3600" spc="200" dirty="0">
                      <a:solidFill>
                        <a:schemeClr val="tx1"/>
                      </a:solidFill>
                      <a:effectLst>
                        <a:glow rad="114300">
                          <a:schemeClr val="accent6"/>
                        </a:glow>
                      </a:effectLst>
                      <a:latin typeface="HGS創英角ｺﾞｼｯｸUB" panose="020B0900000000000000" pitchFamily="50" charset="-128"/>
                      <a:ea typeface="HGS創英角ｺﾞｼｯｸUB" panose="020B0900000000000000" pitchFamily="50" charset="-128"/>
                    </a:rPr>
                    <a:t>来て・見て・触れて、感じよう</a:t>
                  </a:r>
                </a:p>
              </p:txBody>
            </p:sp>
            <p:sp>
              <p:nvSpPr>
                <p:cNvPr id="295" name="正方形/長方形 294">
                  <a:extLst>
                    <a:ext uri="{FF2B5EF4-FFF2-40B4-BE49-F238E27FC236}">
                      <a16:creationId xmlns:a16="http://schemas.microsoft.com/office/drawing/2014/main" id="{3C38151D-C8B6-4E73-9DDC-C8968153A773}"/>
                    </a:ext>
                  </a:extLst>
                </p:cNvPr>
                <p:cNvSpPr/>
                <p:nvPr/>
              </p:nvSpPr>
              <p:spPr>
                <a:xfrm>
                  <a:off x="508148" y="881227"/>
                  <a:ext cx="6780925" cy="70290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scene3d>
                    <a:camera prst="orthographicFront"/>
                    <a:lightRig rig="threePt" dir="t"/>
                  </a:scene3d>
                  <a:sp3d prstMaterial="matte"/>
                </a:bodyPr>
                <a:lstStyle/>
                <a:p>
                  <a:pPr algn="ctr"/>
                  <a:r>
                    <a:rPr kumimoji="1" lang="ja-JP" altLang="en-US" sz="3600" spc="600" dirty="0">
                      <a:solidFill>
                        <a:schemeClr val="tx1"/>
                      </a:solidFill>
                      <a:effectLst>
                        <a:glow rad="114300">
                          <a:schemeClr val="accent6"/>
                        </a:glow>
                      </a:effectLst>
                      <a:latin typeface="HGS創英角ｺﾞｼｯｸUB" panose="020B0900000000000000" pitchFamily="50" charset="-128"/>
                      <a:ea typeface="HGS創英角ｺﾞｼｯｸUB" panose="020B0900000000000000" pitchFamily="50" charset="-128"/>
                    </a:rPr>
                    <a:t>“省エネ住宅”！ </a:t>
                  </a:r>
                  <a:r>
                    <a:rPr kumimoji="1" lang="en-US" altLang="ja-JP" sz="3600" spc="600" dirty="0">
                      <a:solidFill>
                        <a:schemeClr val="tx1"/>
                      </a:solidFill>
                      <a:effectLst>
                        <a:glow rad="114300">
                          <a:schemeClr val="accent6"/>
                        </a:glow>
                      </a:effectLst>
                      <a:latin typeface="HGS創英角ｺﾞｼｯｸUB" panose="020B0900000000000000" pitchFamily="50" charset="-128"/>
                      <a:ea typeface="HGS創英角ｺﾞｼｯｸUB" panose="020B0900000000000000" pitchFamily="50" charset="-128"/>
                    </a:rPr>
                    <a:t>2026</a:t>
                  </a:r>
                  <a:endParaRPr kumimoji="1" lang="ja-JP" altLang="en-US" sz="3600" spc="600" dirty="0">
                    <a:solidFill>
                      <a:schemeClr val="tx1"/>
                    </a:solidFill>
                    <a:effectLst>
                      <a:glow rad="114300">
                        <a:schemeClr val="accent6"/>
                      </a:glow>
                    </a:effectLst>
                    <a:latin typeface="HGS創英角ｺﾞｼｯｸUB" panose="020B0900000000000000" pitchFamily="50" charset="-128"/>
                    <a:ea typeface="HGS創英角ｺﾞｼｯｸUB" panose="020B0900000000000000" pitchFamily="50" charset="-128"/>
                  </a:endParaRPr>
                </a:p>
              </p:txBody>
            </p:sp>
          </p:grpSp>
        </p:grp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326F6C7A-63A9-6922-B51D-F477AF960AD1}"/>
                </a:ext>
              </a:extLst>
            </p:cNvPr>
            <p:cNvSpPr/>
            <p:nvPr/>
          </p:nvSpPr>
          <p:spPr>
            <a:xfrm>
              <a:off x="201411" y="1411135"/>
              <a:ext cx="7162150" cy="4327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dirty="0">
                  <a:ln>
                    <a:solidFill>
                      <a:schemeClr val="bg1"/>
                    </a:solidFill>
                  </a:ln>
                  <a:solidFill>
                    <a:schemeClr val="tx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住宅展示場でクイズラリーに参加して</a:t>
              </a:r>
              <a:r>
                <a:rPr kumimoji="1" lang="en-US" altLang="ja-JP" sz="1600" spc="-600" dirty="0">
                  <a:ln>
                    <a:solidFill>
                      <a:schemeClr val="bg1"/>
                    </a:solidFill>
                  </a:ln>
                  <a:solidFill>
                    <a:schemeClr val="tx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”</a:t>
              </a:r>
              <a:r>
                <a:rPr kumimoji="1" lang="ja-JP" altLang="en-US" sz="1600" dirty="0">
                  <a:ln>
                    <a:solidFill>
                      <a:schemeClr val="bg1"/>
                    </a:solidFill>
                  </a:ln>
                  <a:solidFill>
                    <a:schemeClr val="tx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省エネ住宅</a:t>
              </a:r>
              <a:r>
                <a:rPr kumimoji="1" lang="en-US" altLang="ja-JP" sz="1600" dirty="0">
                  <a:ln>
                    <a:solidFill>
                      <a:schemeClr val="bg1"/>
                    </a:solidFill>
                  </a:ln>
                  <a:solidFill>
                    <a:schemeClr val="tx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”</a:t>
              </a:r>
              <a:r>
                <a:rPr kumimoji="1" lang="ja-JP" altLang="en-US" sz="1600" dirty="0">
                  <a:ln>
                    <a:solidFill>
                      <a:schemeClr val="bg1"/>
                    </a:solidFill>
                  </a:ln>
                  <a:solidFill>
                    <a:schemeClr val="tx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への理解を深めよう！</a:t>
              </a:r>
            </a:p>
          </p:txBody>
        </p:sp>
      </p:grpSp>
      <p:grpSp>
        <p:nvGrpSpPr>
          <p:cNvPr id="160" name="グループ化 159">
            <a:extLst>
              <a:ext uri="{FF2B5EF4-FFF2-40B4-BE49-F238E27FC236}">
                <a16:creationId xmlns:a16="http://schemas.microsoft.com/office/drawing/2014/main" id="{48BFB55D-E1D9-0EBF-60A2-EDEA2B41C519}"/>
              </a:ext>
            </a:extLst>
          </p:cNvPr>
          <p:cNvGrpSpPr/>
          <p:nvPr/>
        </p:nvGrpSpPr>
        <p:grpSpPr>
          <a:xfrm>
            <a:off x="2039278" y="6172140"/>
            <a:ext cx="2012147" cy="957349"/>
            <a:chOff x="8103367" y="6297843"/>
            <a:chExt cx="2012147" cy="957349"/>
          </a:xfrm>
        </p:grpSpPr>
        <p:grpSp>
          <p:nvGrpSpPr>
            <p:cNvPr id="161" name="グループ化 160">
              <a:extLst>
                <a:ext uri="{FF2B5EF4-FFF2-40B4-BE49-F238E27FC236}">
                  <a16:creationId xmlns:a16="http://schemas.microsoft.com/office/drawing/2014/main" id="{4704220E-B522-E95D-98D5-037B50171C75}"/>
                </a:ext>
              </a:extLst>
            </p:cNvPr>
            <p:cNvGrpSpPr/>
            <p:nvPr/>
          </p:nvGrpSpPr>
          <p:grpSpPr>
            <a:xfrm>
              <a:off x="8103367" y="6297843"/>
              <a:ext cx="2012147" cy="957349"/>
              <a:chOff x="8003494" y="6766980"/>
              <a:chExt cx="2012147" cy="957349"/>
            </a:xfrm>
          </p:grpSpPr>
          <p:grpSp>
            <p:nvGrpSpPr>
              <p:cNvPr id="163" name="グループ化 162">
                <a:extLst>
                  <a:ext uri="{FF2B5EF4-FFF2-40B4-BE49-F238E27FC236}">
                    <a16:creationId xmlns:a16="http://schemas.microsoft.com/office/drawing/2014/main" id="{C1B7446F-DEA1-D543-6F75-FB1780B45FF0}"/>
                  </a:ext>
                </a:extLst>
              </p:cNvPr>
              <p:cNvGrpSpPr/>
              <p:nvPr/>
            </p:nvGrpSpPr>
            <p:grpSpPr>
              <a:xfrm>
                <a:off x="8007337" y="6766980"/>
                <a:ext cx="2008304" cy="957349"/>
                <a:chOff x="8009711" y="6766444"/>
                <a:chExt cx="2008304" cy="957349"/>
              </a:xfrm>
            </p:grpSpPr>
            <p:sp>
              <p:nvSpPr>
                <p:cNvPr id="166" name="フローチャート: 他ページ結合子 165">
                  <a:extLst>
                    <a:ext uri="{FF2B5EF4-FFF2-40B4-BE49-F238E27FC236}">
                      <a16:creationId xmlns:a16="http://schemas.microsoft.com/office/drawing/2014/main" id="{0215715C-552A-3376-A371-0EF95B614569}"/>
                    </a:ext>
                  </a:extLst>
                </p:cNvPr>
                <p:cNvSpPr/>
                <p:nvPr/>
              </p:nvSpPr>
              <p:spPr>
                <a:xfrm flipH="1" flipV="1">
                  <a:off x="8268911" y="6806107"/>
                  <a:ext cx="1494405" cy="916860"/>
                </a:xfrm>
                <a:prstGeom prst="flowChartOffpageConnector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67" name="正方形/長方形 166">
                  <a:extLst>
                    <a:ext uri="{FF2B5EF4-FFF2-40B4-BE49-F238E27FC236}">
                      <a16:creationId xmlns:a16="http://schemas.microsoft.com/office/drawing/2014/main" id="{B1E48CBB-12F5-E7E6-770E-C531ED94EE3D}"/>
                    </a:ext>
                  </a:extLst>
                </p:cNvPr>
                <p:cNvSpPr/>
                <p:nvPr/>
              </p:nvSpPr>
              <p:spPr>
                <a:xfrm rot="20820000">
                  <a:off x="8022855" y="6879542"/>
                  <a:ext cx="1031084" cy="2628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8" name="正方形/長方形 167">
                  <a:extLst>
                    <a:ext uri="{FF2B5EF4-FFF2-40B4-BE49-F238E27FC236}">
                      <a16:creationId xmlns:a16="http://schemas.microsoft.com/office/drawing/2014/main" id="{78CD3193-6CEC-00D4-8462-3E4F6F3F8F48}"/>
                    </a:ext>
                  </a:extLst>
                </p:cNvPr>
                <p:cNvSpPr/>
                <p:nvPr/>
              </p:nvSpPr>
              <p:spPr>
                <a:xfrm rot="780000" flipH="1">
                  <a:off x="8969706" y="6879549"/>
                  <a:ext cx="1031084" cy="262189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grpSp>
              <p:nvGrpSpPr>
                <p:cNvPr id="169" name="グループ化 168">
                  <a:extLst>
                    <a:ext uri="{FF2B5EF4-FFF2-40B4-BE49-F238E27FC236}">
                      <a16:creationId xmlns:a16="http://schemas.microsoft.com/office/drawing/2014/main" id="{F8F43633-A42C-5E64-9C00-D6CBB64AFAEC}"/>
                    </a:ext>
                  </a:extLst>
                </p:cNvPr>
                <p:cNvGrpSpPr/>
                <p:nvPr/>
              </p:nvGrpSpPr>
              <p:grpSpPr>
                <a:xfrm>
                  <a:off x="8009711" y="6766444"/>
                  <a:ext cx="2008304" cy="957349"/>
                  <a:chOff x="8009711" y="6766444"/>
                  <a:chExt cx="2008304" cy="957349"/>
                </a:xfrm>
              </p:grpSpPr>
              <p:cxnSp>
                <p:nvCxnSpPr>
                  <p:cNvPr id="170" name="直線コネクタ 169">
                    <a:extLst>
                      <a:ext uri="{FF2B5EF4-FFF2-40B4-BE49-F238E27FC236}">
                        <a16:creationId xmlns:a16="http://schemas.microsoft.com/office/drawing/2014/main" id="{AFC0F6E5-C335-E981-70DA-48E08A2A0B8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9012175" y="6766444"/>
                    <a:ext cx="1005840" cy="231458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71" name="グループ化 170">
                    <a:extLst>
                      <a:ext uri="{FF2B5EF4-FFF2-40B4-BE49-F238E27FC236}">
                        <a16:creationId xmlns:a16="http://schemas.microsoft.com/office/drawing/2014/main" id="{B76C9E16-BA87-B085-E5E7-D15158D89E43}"/>
                      </a:ext>
                    </a:extLst>
                  </p:cNvPr>
                  <p:cNvGrpSpPr/>
                  <p:nvPr/>
                </p:nvGrpSpPr>
                <p:grpSpPr>
                  <a:xfrm>
                    <a:off x="9760420" y="6997924"/>
                    <a:ext cx="253813" cy="725869"/>
                    <a:chOff x="9760420" y="6997924"/>
                    <a:chExt cx="253813" cy="725869"/>
                  </a:xfrm>
                </p:grpSpPr>
                <p:cxnSp>
                  <p:nvCxnSpPr>
                    <p:cNvPr id="175" name="直線コネクタ 174">
                      <a:extLst>
                        <a:ext uri="{FF2B5EF4-FFF2-40B4-BE49-F238E27FC236}">
                          <a16:creationId xmlns:a16="http://schemas.microsoft.com/office/drawing/2014/main" id="{C83FFABB-F79E-EF24-6A95-E3E1B2AF77B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9955858" y="6997924"/>
                      <a:ext cx="58375" cy="256920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6" name="直線コネクタ 175">
                      <a:extLst>
                        <a:ext uri="{FF2B5EF4-FFF2-40B4-BE49-F238E27FC236}">
                          <a16:creationId xmlns:a16="http://schemas.microsoft.com/office/drawing/2014/main" id="{61AE1D29-786E-8A38-0468-36064644C7E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9760420" y="7213780"/>
                      <a:ext cx="198000" cy="44082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7" name="直線コネクタ 176">
                      <a:extLst>
                        <a:ext uri="{FF2B5EF4-FFF2-40B4-BE49-F238E27FC236}">
                          <a16:creationId xmlns:a16="http://schemas.microsoft.com/office/drawing/2014/main" id="{959DC924-0F4A-4B91-8B5F-2DCC3DCA0CA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842" y="7212593"/>
                      <a:ext cx="0" cy="511200"/>
                    </a:xfrm>
                    <a:prstGeom prst="line">
                      <a:avLst/>
                    </a:prstGeom>
                    <a:ln w="6350">
                      <a:solidFill>
                        <a:srgbClr val="0070C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72" name="直線コネクタ 171">
                    <a:extLst>
                      <a:ext uri="{FF2B5EF4-FFF2-40B4-BE49-F238E27FC236}">
                        <a16:creationId xmlns:a16="http://schemas.microsoft.com/office/drawing/2014/main" id="{C5AF58EE-C00A-F1AD-2D21-7039008A9E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09711" y="6999666"/>
                    <a:ext cx="58375" cy="256920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3" name="直線コネクタ 172">
                    <a:extLst>
                      <a:ext uri="{FF2B5EF4-FFF2-40B4-BE49-F238E27FC236}">
                        <a16:creationId xmlns:a16="http://schemas.microsoft.com/office/drawing/2014/main" id="{BA2B9FD8-8707-E913-A5AC-A51EB0FD973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65524" y="7209486"/>
                    <a:ext cx="205200" cy="44082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4" name="直線コネクタ 173">
                    <a:extLst>
                      <a:ext uri="{FF2B5EF4-FFF2-40B4-BE49-F238E27FC236}">
                        <a16:creationId xmlns:a16="http://schemas.microsoft.com/office/drawing/2014/main" id="{EF23E3EA-76BF-B94B-8A16-A4EDA9F6A1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269138" y="7208299"/>
                    <a:ext cx="0" cy="511200"/>
                  </a:xfrm>
                  <a:prstGeom prst="line">
                    <a:avLst/>
                  </a:prstGeom>
                  <a:ln w="63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64" name="直線コネクタ 163">
                <a:extLst>
                  <a:ext uri="{FF2B5EF4-FFF2-40B4-BE49-F238E27FC236}">
                    <a16:creationId xmlns:a16="http://schemas.microsoft.com/office/drawing/2014/main" id="{4E346179-18B7-98E7-DC20-3356B5C0570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64202" y="7722114"/>
                <a:ext cx="1497600" cy="0"/>
              </a:xfrm>
              <a:prstGeom prst="line">
                <a:avLst/>
              </a:prstGeom>
              <a:ln w="635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直線コネクタ 164">
                <a:extLst>
                  <a:ext uri="{FF2B5EF4-FFF2-40B4-BE49-F238E27FC236}">
                    <a16:creationId xmlns:a16="http://schemas.microsoft.com/office/drawing/2014/main" id="{2770B2DB-57F5-3820-11F1-F0F5D72C30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03494" y="6766980"/>
                <a:ext cx="1008000" cy="231458"/>
              </a:xfrm>
              <a:prstGeom prst="line">
                <a:avLst/>
              </a:prstGeom>
              <a:ln w="635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2" name="正方形/長方形 161">
              <a:extLst>
                <a:ext uri="{FF2B5EF4-FFF2-40B4-BE49-F238E27FC236}">
                  <a16:creationId xmlns:a16="http://schemas.microsoft.com/office/drawing/2014/main" id="{62EFB86A-666E-F1CB-06D9-4D25FA927EB4}"/>
                </a:ext>
              </a:extLst>
            </p:cNvPr>
            <p:cNvSpPr/>
            <p:nvPr/>
          </p:nvSpPr>
          <p:spPr>
            <a:xfrm>
              <a:off x="8370734" y="6479430"/>
              <a:ext cx="1471308" cy="7757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spc="200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缶バッジ製作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483C252-0B98-483B-99B4-516C43402E86}"/>
              </a:ext>
            </a:extLst>
          </p:cNvPr>
          <p:cNvGrpSpPr/>
          <p:nvPr/>
        </p:nvGrpSpPr>
        <p:grpSpPr>
          <a:xfrm>
            <a:off x="2585246" y="3559888"/>
            <a:ext cx="2361114" cy="476084"/>
            <a:chOff x="2585246" y="4822903"/>
            <a:chExt cx="2361114" cy="476084"/>
          </a:xfrm>
        </p:grpSpPr>
        <p:sp>
          <p:nvSpPr>
            <p:cNvPr id="279" name="フローチャート: せん孔テープ 278">
              <a:extLst>
                <a:ext uri="{FF2B5EF4-FFF2-40B4-BE49-F238E27FC236}">
                  <a16:creationId xmlns:a16="http://schemas.microsoft.com/office/drawing/2014/main" id="{FB9BE1C6-3952-8DFB-E2E5-62706C71A470}"/>
                </a:ext>
              </a:extLst>
            </p:cNvPr>
            <p:cNvSpPr/>
            <p:nvPr/>
          </p:nvSpPr>
          <p:spPr>
            <a:xfrm>
              <a:off x="2631718" y="4853626"/>
              <a:ext cx="2121433" cy="445361"/>
            </a:xfrm>
            <a:prstGeom prst="flowChartPunchedTap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333" name="テキスト ボックス 332">
              <a:extLst>
                <a:ext uri="{FF2B5EF4-FFF2-40B4-BE49-F238E27FC236}">
                  <a16:creationId xmlns:a16="http://schemas.microsoft.com/office/drawing/2014/main" id="{183090C1-B523-410B-AFF8-0FD3E2DF350E}"/>
                </a:ext>
              </a:extLst>
            </p:cNvPr>
            <p:cNvSpPr txBox="1"/>
            <p:nvPr/>
          </p:nvSpPr>
          <p:spPr>
            <a:xfrm>
              <a:off x="2585246" y="4822903"/>
              <a:ext cx="23611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solidFill>
                    <a:schemeClr val="bg1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このイベントはすべて</a:t>
              </a:r>
              <a:r>
                <a:rPr kumimoji="1" lang="ja-JP" altLang="en-US" sz="2000" dirty="0">
                  <a:solidFill>
                    <a:schemeClr val="bg1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無料</a:t>
              </a:r>
              <a:r>
                <a:rPr kumimoji="1" lang="ja-JP" altLang="en-US" sz="1100" dirty="0">
                  <a:solidFill>
                    <a:schemeClr val="bg1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です</a:t>
              </a:r>
              <a:endParaRPr kumimoji="1" lang="ja-JP" altLang="en-US" sz="9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grpSp>
        <p:nvGrpSpPr>
          <p:cNvPr id="366" name="グループ化 365">
            <a:extLst>
              <a:ext uri="{FF2B5EF4-FFF2-40B4-BE49-F238E27FC236}">
                <a16:creationId xmlns:a16="http://schemas.microsoft.com/office/drawing/2014/main" id="{BAE6DC8D-EC5F-F921-4EFD-85BCEADCBF4E}"/>
              </a:ext>
            </a:extLst>
          </p:cNvPr>
          <p:cNvGrpSpPr/>
          <p:nvPr/>
        </p:nvGrpSpPr>
        <p:grpSpPr>
          <a:xfrm>
            <a:off x="4121811" y="5682659"/>
            <a:ext cx="924727" cy="674853"/>
            <a:chOff x="2463085" y="7196722"/>
            <a:chExt cx="924727" cy="674853"/>
          </a:xfrm>
        </p:grpSpPr>
        <p:grpSp>
          <p:nvGrpSpPr>
            <p:cNvPr id="367" name="グループ化 366">
              <a:extLst>
                <a:ext uri="{FF2B5EF4-FFF2-40B4-BE49-F238E27FC236}">
                  <a16:creationId xmlns:a16="http://schemas.microsoft.com/office/drawing/2014/main" id="{7EA45E68-7E00-5628-390B-C0E157ECC72E}"/>
                </a:ext>
              </a:extLst>
            </p:cNvPr>
            <p:cNvGrpSpPr/>
            <p:nvPr/>
          </p:nvGrpSpPr>
          <p:grpSpPr>
            <a:xfrm>
              <a:off x="2544869" y="7196722"/>
              <a:ext cx="819096" cy="674853"/>
              <a:chOff x="2544869" y="7196722"/>
              <a:chExt cx="819096" cy="674853"/>
            </a:xfrm>
          </p:grpSpPr>
          <p:sp>
            <p:nvSpPr>
              <p:cNvPr id="370" name="フリーフォーム: 図形 369">
                <a:extLst>
                  <a:ext uri="{FF2B5EF4-FFF2-40B4-BE49-F238E27FC236}">
                    <a16:creationId xmlns:a16="http://schemas.microsoft.com/office/drawing/2014/main" id="{AAD804A0-06AD-7F87-8457-04BE6BF98584}"/>
                  </a:ext>
                </a:extLst>
              </p:cNvPr>
              <p:cNvSpPr/>
              <p:nvPr/>
            </p:nvSpPr>
            <p:spPr>
              <a:xfrm>
                <a:off x="2544869" y="7217328"/>
                <a:ext cx="378639" cy="654247"/>
              </a:xfrm>
              <a:custGeom>
                <a:avLst/>
                <a:gdLst>
                  <a:gd name="csX0" fmla="*/ 2576 w 378639"/>
                  <a:gd name="csY0" fmla="*/ 0 h 654247"/>
                  <a:gd name="csX1" fmla="*/ 0 w 378639"/>
                  <a:gd name="csY1" fmla="*/ 553792 h 654247"/>
                  <a:gd name="csX2" fmla="*/ 378639 w 378639"/>
                  <a:gd name="csY2" fmla="*/ 654247 h 654247"/>
                  <a:gd name="csX3" fmla="*/ 373487 w 378639"/>
                  <a:gd name="csY3" fmla="*/ 95304 h 654247"/>
                  <a:gd name="csX4" fmla="*/ 2576 w 378639"/>
                  <a:gd name="csY4" fmla="*/ 0 h 6542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78639" h="654247">
                    <a:moveTo>
                      <a:pt x="2576" y="0"/>
                    </a:moveTo>
                    <a:cubicBezTo>
                      <a:pt x="1717" y="184597"/>
                      <a:pt x="859" y="369195"/>
                      <a:pt x="0" y="553792"/>
                    </a:cubicBezTo>
                    <a:lnTo>
                      <a:pt x="378639" y="654247"/>
                    </a:lnTo>
                    <a:cubicBezTo>
                      <a:pt x="376922" y="467933"/>
                      <a:pt x="375204" y="281618"/>
                      <a:pt x="373487" y="95304"/>
                    </a:cubicBezTo>
                    <a:lnTo>
                      <a:pt x="2576" y="0"/>
                    </a:lnTo>
                    <a:close/>
                  </a:path>
                </a:pathLst>
              </a:custGeom>
              <a:solidFill>
                <a:srgbClr val="E7D4BF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1" name="フリーフォーム: 図形 370">
                <a:extLst>
                  <a:ext uri="{FF2B5EF4-FFF2-40B4-BE49-F238E27FC236}">
                    <a16:creationId xmlns:a16="http://schemas.microsoft.com/office/drawing/2014/main" id="{BBDB8933-A14D-1EF4-70E6-6C7F05595BB8}"/>
                  </a:ext>
                </a:extLst>
              </p:cNvPr>
              <p:cNvSpPr/>
              <p:nvPr/>
            </p:nvSpPr>
            <p:spPr>
              <a:xfrm>
                <a:off x="2920932" y="7292025"/>
                <a:ext cx="443033" cy="579549"/>
              </a:xfrm>
              <a:custGeom>
                <a:avLst/>
                <a:gdLst>
                  <a:gd name="csX0" fmla="*/ 0 w 443033"/>
                  <a:gd name="csY0" fmla="*/ 23182 h 574398"/>
                  <a:gd name="csX1" fmla="*/ 443033 w 443033"/>
                  <a:gd name="csY1" fmla="*/ 0 h 574398"/>
                  <a:gd name="csX2" fmla="*/ 443033 w 443033"/>
                  <a:gd name="csY2" fmla="*/ 553791 h 574398"/>
                  <a:gd name="csX3" fmla="*/ 5151 w 443033"/>
                  <a:gd name="csY3" fmla="*/ 574398 h 574398"/>
                  <a:gd name="csX4" fmla="*/ 0 w 443033"/>
                  <a:gd name="csY4" fmla="*/ 23182 h 5743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43033" h="574398">
                    <a:moveTo>
                      <a:pt x="0" y="23182"/>
                    </a:moveTo>
                    <a:lnTo>
                      <a:pt x="443033" y="0"/>
                    </a:lnTo>
                    <a:lnTo>
                      <a:pt x="443033" y="553791"/>
                    </a:lnTo>
                    <a:lnTo>
                      <a:pt x="5151" y="574398"/>
                    </a:lnTo>
                    <a:lnTo>
                      <a:pt x="0" y="23182"/>
                    </a:lnTo>
                    <a:close/>
                  </a:path>
                </a:pathLst>
              </a:custGeom>
              <a:solidFill>
                <a:srgbClr val="E7D4BF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2" name="フリーフォーム: 図形 371">
                <a:extLst>
                  <a:ext uri="{FF2B5EF4-FFF2-40B4-BE49-F238E27FC236}">
                    <a16:creationId xmlns:a16="http://schemas.microsoft.com/office/drawing/2014/main" id="{2B0F25D1-5BF8-A695-D792-2B3E8597A569}"/>
                  </a:ext>
                </a:extLst>
              </p:cNvPr>
              <p:cNvSpPr/>
              <p:nvPr/>
            </p:nvSpPr>
            <p:spPr>
              <a:xfrm>
                <a:off x="2555172" y="7196722"/>
                <a:ext cx="806218" cy="115910"/>
              </a:xfrm>
              <a:custGeom>
                <a:avLst/>
                <a:gdLst>
                  <a:gd name="csX0" fmla="*/ 0 w 806218"/>
                  <a:gd name="csY0" fmla="*/ 18031 h 115910"/>
                  <a:gd name="csX1" fmla="*/ 368336 w 806218"/>
                  <a:gd name="csY1" fmla="*/ 115910 h 115910"/>
                  <a:gd name="csX2" fmla="*/ 806218 w 806218"/>
                  <a:gd name="csY2" fmla="*/ 92728 h 115910"/>
                  <a:gd name="csX3" fmla="*/ 443033 w 806218"/>
                  <a:gd name="csY3" fmla="*/ 0 h 115910"/>
                  <a:gd name="csX4" fmla="*/ 0 w 806218"/>
                  <a:gd name="csY4" fmla="*/ 18031 h 11591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806218" h="115910">
                    <a:moveTo>
                      <a:pt x="0" y="18031"/>
                    </a:moveTo>
                    <a:lnTo>
                      <a:pt x="368336" y="115910"/>
                    </a:lnTo>
                    <a:lnTo>
                      <a:pt x="806218" y="92728"/>
                    </a:lnTo>
                    <a:lnTo>
                      <a:pt x="443033" y="0"/>
                    </a:lnTo>
                    <a:lnTo>
                      <a:pt x="0" y="18031"/>
                    </a:lnTo>
                    <a:close/>
                  </a:path>
                </a:pathLst>
              </a:custGeom>
              <a:solidFill>
                <a:srgbClr val="E7D4BF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3" name="フリーフォーム: 図形 372">
                <a:extLst>
                  <a:ext uri="{FF2B5EF4-FFF2-40B4-BE49-F238E27FC236}">
                    <a16:creationId xmlns:a16="http://schemas.microsoft.com/office/drawing/2014/main" id="{719B668E-57C9-C633-2087-0A6855119583}"/>
                  </a:ext>
                </a:extLst>
              </p:cNvPr>
              <p:cNvSpPr/>
              <p:nvPr/>
            </p:nvSpPr>
            <p:spPr>
              <a:xfrm>
                <a:off x="2629870" y="7402784"/>
                <a:ext cx="200910" cy="388942"/>
              </a:xfrm>
              <a:custGeom>
                <a:avLst/>
                <a:gdLst>
                  <a:gd name="csX0" fmla="*/ 0 w 200910"/>
                  <a:gd name="csY0" fmla="*/ 0 h 388942"/>
                  <a:gd name="csX1" fmla="*/ 0 w 200910"/>
                  <a:gd name="csY1" fmla="*/ 337427 h 388942"/>
                  <a:gd name="csX2" fmla="*/ 200910 w 200910"/>
                  <a:gd name="csY2" fmla="*/ 388942 h 388942"/>
                  <a:gd name="csX3" fmla="*/ 193183 w 200910"/>
                  <a:gd name="csY3" fmla="*/ 46364 h 388942"/>
                  <a:gd name="csX4" fmla="*/ 0 w 200910"/>
                  <a:gd name="csY4" fmla="*/ 0 h 3889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00910" h="388942">
                    <a:moveTo>
                      <a:pt x="0" y="0"/>
                    </a:moveTo>
                    <a:lnTo>
                      <a:pt x="0" y="337427"/>
                    </a:lnTo>
                    <a:lnTo>
                      <a:pt x="200910" y="388942"/>
                    </a:lnTo>
                    <a:lnTo>
                      <a:pt x="193183" y="463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9E3FF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4" name="フリーフォーム: 図形 373">
                <a:extLst>
                  <a:ext uri="{FF2B5EF4-FFF2-40B4-BE49-F238E27FC236}">
                    <a16:creationId xmlns:a16="http://schemas.microsoft.com/office/drawing/2014/main" id="{209E7606-7B1B-7918-7292-A4D740F0999B}"/>
                  </a:ext>
                </a:extLst>
              </p:cNvPr>
              <p:cNvSpPr/>
              <p:nvPr/>
            </p:nvSpPr>
            <p:spPr>
              <a:xfrm>
                <a:off x="3054872" y="7462027"/>
                <a:ext cx="218941" cy="345154"/>
              </a:xfrm>
              <a:custGeom>
                <a:avLst/>
                <a:gdLst>
                  <a:gd name="csX0" fmla="*/ 0 w 218941"/>
                  <a:gd name="csY0" fmla="*/ 7727 h 345154"/>
                  <a:gd name="csX1" fmla="*/ 0 w 218941"/>
                  <a:gd name="csY1" fmla="*/ 345154 h 345154"/>
                  <a:gd name="csX2" fmla="*/ 218941 w 218941"/>
                  <a:gd name="csY2" fmla="*/ 337427 h 345154"/>
                  <a:gd name="csX3" fmla="*/ 218941 w 218941"/>
                  <a:gd name="csY3" fmla="*/ 0 h 345154"/>
                  <a:gd name="csX4" fmla="*/ 0 w 218941"/>
                  <a:gd name="csY4" fmla="*/ 7727 h 345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18941" h="345154">
                    <a:moveTo>
                      <a:pt x="0" y="7727"/>
                    </a:moveTo>
                    <a:lnTo>
                      <a:pt x="0" y="345154"/>
                    </a:lnTo>
                    <a:lnTo>
                      <a:pt x="218941" y="337427"/>
                    </a:lnTo>
                    <a:lnTo>
                      <a:pt x="218941" y="0"/>
                    </a:lnTo>
                    <a:lnTo>
                      <a:pt x="0" y="7727"/>
                    </a:lnTo>
                    <a:close/>
                  </a:path>
                </a:pathLst>
              </a:custGeom>
              <a:solidFill>
                <a:srgbClr val="FF006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8" name="テキスト ボックス 367">
              <a:extLst>
                <a:ext uri="{FF2B5EF4-FFF2-40B4-BE49-F238E27FC236}">
                  <a16:creationId xmlns:a16="http://schemas.microsoft.com/office/drawing/2014/main" id="{B5887B4A-6EBF-2D04-7946-CF56C4214A23}"/>
                </a:ext>
              </a:extLst>
            </p:cNvPr>
            <p:cNvSpPr txBox="1"/>
            <p:nvPr/>
          </p:nvSpPr>
          <p:spPr>
            <a:xfrm rot="21420000">
              <a:off x="2910828" y="7263219"/>
              <a:ext cx="47698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HOT</a:t>
              </a:r>
              <a:endParaRPr kumimoji="1"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369" name="テキスト ボックス 368">
              <a:extLst>
                <a:ext uri="{FF2B5EF4-FFF2-40B4-BE49-F238E27FC236}">
                  <a16:creationId xmlns:a16="http://schemas.microsoft.com/office/drawing/2014/main" id="{4D761813-C54F-B3B4-0F15-DEBD49EC503A}"/>
                </a:ext>
              </a:extLst>
            </p:cNvPr>
            <p:cNvSpPr txBox="1"/>
            <p:nvPr/>
          </p:nvSpPr>
          <p:spPr>
            <a:xfrm rot="874799">
              <a:off x="2463085" y="7233680"/>
              <a:ext cx="6114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COOL</a:t>
              </a:r>
              <a:endParaRPr kumimoji="1"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381" name="フリーフォーム: 図形 380">
            <a:extLst>
              <a:ext uri="{FF2B5EF4-FFF2-40B4-BE49-F238E27FC236}">
                <a16:creationId xmlns:a16="http://schemas.microsoft.com/office/drawing/2014/main" id="{ACCB09B6-422E-99AA-F9CC-2515C2B5299E}"/>
              </a:ext>
            </a:extLst>
          </p:cNvPr>
          <p:cNvSpPr/>
          <p:nvPr/>
        </p:nvSpPr>
        <p:spPr>
          <a:xfrm>
            <a:off x="6208233" y="5962735"/>
            <a:ext cx="872326" cy="266466"/>
          </a:xfrm>
          <a:custGeom>
            <a:avLst/>
            <a:gdLst>
              <a:gd name="csX0" fmla="*/ 0 w 872326"/>
              <a:gd name="csY0" fmla="*/ 123416 h 266466"/>
              <a:gd name="csX1" fmla="*/ 622689 w 872326"/>
              <a:gd name="csY1" fmla="*/ 0 h 266466"/>
              <a:gd name="csX2" fmla="*/ 827448 w 872326"/>
              <a:gd name="csY2" fmla="*/ 64513 h 266466"/>
              <a:gd name="csX3" fmla="*/ 872326 w 872326"/>
              <a:gd name="csY3" fmla="*/ 171099 h 266466"/>
              <a:gd name="csX4" fmla="*/ 507688 w 872326"/>
              <a:gd name="csY4" fmla="*/ 266466 h 266466"/>
              <a:gd name="csX5" fmla="*/ 0 w 872326"/>
              <a:gd name="csY5" fmla="*/ 123416 h 2664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72326" h="266466">
                <a:moveTo>
                  <a:pt x="0" y="123416"/>
                </a:moveTo>
                <a:lnTo>
                  <a:pt x="622689" y="0"/>
                </a:lnTo>
                <a:lnTo>
                  <a:pt x="827448" y="64513"/>
                </a:lnTo>
                <a:lnTo>
                  <a:pt x="872326" y="171099"/>
                </a:lnTo>
                <a:lnTo>
                  <a:pt x="507688" y="266466"/>
                </a:lnTo>
                <a:lnTo>
                  <a:pt x="0" y="123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83" name="図 382">
            <a:extLst>
              <a:ext uri="{FF2B5EF4-FFF2-40B4-BE49-F238E27FC236}">
                <a16:creationId xmlns:a16="http://schemas.microsoft.com/office/drawing/2014/main" id="{19AFFB47-F52E-7E9F-AFF5-FB944644E2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294" y="5681078"/>
            <a:ext cx="969788" cy="581059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1266C2-46F4-3ED9-1748-F133CB5DE096}"/>
              </a:ext>
            </a:extLst>
          </p:cNvPr>
          <p:cNvGrpSpPr/>
          <p:nvPr/>
        </p:nvGrpSpPr>
        <p:grpSpPr>
          <a:xfrm>
            <a:off x="6363110" y="6368262"/>
            <a:ext cx="549113" cy="348857"/>
            <a:chOff x="5560060" y="7632286"/>
            <a:chExt cx="549113" cy="348857"/>
          </a:xfrm>
        </p:grpSpPr>
        <p:sp>
          <p:nvSpPr>
            <p:cNvPr id="310" name="正方形/長方形 309">
              <a:extLst>
                <a:ext uri="{FF2B5EF4-FFF2-40B4-BE49-F238E27FC236}">
                  <a16:creationId xmlns:a16="http://schemas.microsoft.com/office/drawing/2014/main" id="{3CC64C18-1AD2-F3BA-0A41-F2B48CD97CCB}"/>
                </a:ext>
              </a:extLst>
            </p:cNvPr>
            <p:cNvSpPr/>
            <p:nvPr/>
          </p:nvSpPr>
          <p:spPr>
            <a:xfrm>
              <a:off x="5560060" y="7632286"/>
              <a:ext cx="549113" cy="20591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100" dirty="0">
                  <a:latin typeface="HG創英角ﾎﾟｯﾌﾟ体" panose="040B0A09000000000000" pitchFamily="49" charset="-128"/>
                  <a:ea typeface="HG創英角ﾎﾟｯﾌﾟ体" panose="040B0A09000000000000" pitchFamily="49" charset="-128"/>
                </a:rPr>
                <a:t>ＥＶ</a:t>
              </a:r>
            </a:p>
          </p:txBody>
        </p: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0F652211-41DA-9C70-5D3D-D30E75A65F63}"/>
                </a:ext>
              </a:extLst>
            </p:cNvPr>
            <p:cNvGrpSpPr/>
            <p:nvPr/>
          </p:nvGrpSpPr>
          <p:grpSpPr>
            <a:xfrm>
              <a:off x="5620136" y="7831271"/>
              <a:ext cx="407630" cy="149872"/>
              <a:chOff x="5620136" y="7831271"/>
              <a:chExt cx="407630" cy="149872"/>
            </a:xfrm>
          </p:grpSpPr>
          <p:sp>
            <p:nvSpPr>
              <p:cNvPr id="298" name="四角形: 角を丸くする 297">
                <a:extLst>
                  <a:ext uri="{FF2B5EF4-FFF2-40B4-BE49-F238E27FC236}">
                    <a16:creationId xmlns:a16="http://schemas.microsoft.com/office/drawing/2014/main" id="{28CF1946-2A6F-85DC-27BE-7C537C66690F}"/>
                  </a:ext>
                </a:extLst>
              </p:cNvPr>
              <p:cNvSpPr/>
              <p:nvPr/>
            </p:nvSpPr>
            <p:spPr>
              <a:xfrm>
                <a:off x="5620136" y="7873438"/>
                <a:ext cx="37998" cy="65539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7" name="四角形: 角を丸くする 296">
                <a:extLst>
                  <a:ext uri="{FF2B5EF4-FFF2-40B4-BE49-F238E27FC236}">
                    <a16:creationId xmlns:a16="http://schemas.microsoft.com/office/drawing/2014/main" id="{E3BDA3A9-A128-C5A0-783A-85A7EE993AF9}"/>
                  </a:ext>
                </a:extLst>
              </p:cNvPr>
              <p:cNvSpPr/>
              <p:nvPr/>
            </p:nvSpPr>
            <p:spPr>
              <a:xfrm>
                <a:off x="5658128" y="7831271"/>
                <a:ext cx="369638" cy="149872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300" name="四角形: 角を丸くする 299">
                <a:extLst>
                  <a:ext uri="{FF2B5EF4-FFF2-40B4-BE49-F238E27FC236}">
                    <a16:creationId xmlns:a16="http://schemas.microsoft.com/office/drawing/2014/main" id="{E59DB3BA-F4CE-0A45-F8FB-0410957B6968}"/>
                  </a:ext>
                </a:extLst>
              </p:cNvPr>
              <p:cNvSpPr/>
              <p:nvPr/>
            </p:nvSpPr>
            <p:spPr>
              <a:xfrm>
                <a:off x="5698334" y="7849122"/>
                <a:ext cx="51315" cy="110646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2" name="四角形: 角を丸くする 11">
                <a:extLst>
                  <a:ext uri="{FF2B5EF4-FFF2-40B4-BE49-F238E27FC236}">
                    <a16:creationId xmlns:a16="http://schemas.microsoft.com/office/drawing/2014/main" id="{1494E914-4487-6ADB-A5C0-E000861B74CC}"/>
                  </a:ext>
                </a:extLst>
              </p:cNvPr>
              <p:cNvSpPr/>
              <p:nvPr/>
            </p:nvSpPr>
            <p:spPr>
              <a:xfrm>
                <a:off x="5775556" y="7849122"/>
                <a:ext cx="51315" cy="110646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四角形: 角を丸くする 15">
                <a:extLst>
                  <a:ext uri="{FF2B5EF4-FFF2-40B4-BE49-F238E27FC236}">
                    <a16:creationId xmlns:a16="http://schemas.microsoft.com/office/drawing/2014/main" id="{87598DF2-025A-24FB-35F6-24B72D6AF609}"/>
                  </a:ext>
                </a:extLst>
              </p:cNvPr>
              <p:cNvSpPr/>
              <p:nvPr/>
            </p:nvSpPr>
            <p:spPr>
              <a:xfrm>
                <a:off x="5932290" y="7849122"/>
                <a:ext cx="51315" cy="110646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四角形: 角を丸くする 17">
                <a:extLst>
                  <a:ext uri="{FF2B5EF4-FFF2-40B4-BE49-F238E27FC236}">
                    <a16:creationId xmlns:a16="http://schemas.microsoft.com/office/drawing/2014/main" id="{AC7C34A6-8035-41CC-25A4-C8A7DEBEFDEA}"/>
                  </a:ext>
                </a:extLst>
              </p:cNvPr>
              <p:cNvSpPr/>
              <p:nvPr/>
            </p:nvSpPr>
            <p:spPr>
              <a:xfrm>
                <a:off x="5855072" y="7849122"/>
                <a:ext cx="51315" cy="110646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F8FF6D72-95D2-6A3A-4F94-038EAA649369}"/>
              </a:ext>
            </a:extLst>
          </p:cNvPr>
          <p:cNvSpPr/>
          <p:nvPr/>
        </p:nvSpPr>
        <p:spPr>
          <a:xfrm>
            <a:off x="166827" y="6661818"/>
            <a:ext cx="1614472" cy="4508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ja-JP" sz="9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※</a:t>
            </a:r>
            <a:r>
              <a:rPr kumimoji="1" lang="ja-JP" altLang="en-US" sz="9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「エコミエル」は、大阪府が</a:t>
            </a:r>
          </a:p>
          <a:p>
            <a:pPr algn="l"/>
            <a:r>
              <a:rPr kumimoji="1" lang="ja-JP" altLang="en-US" sz="9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開発した住宅断熱性能の</a:t>
            </a:r>
          </a:p>
          <a:p>
            <a:pPr algn="l"/>
            <a:r>
              <a:rPr kumimoji="1" lang="ja-JP" altLang="en-US" sz="9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見える化ツールです。</a:t>
            </a:r>
            <a:endParaRPr kumimoji="1" lang="en-US" altLang="ja-JP" sz="9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37" name="正方形/長方形 336">
            <a:extLst>
              <a:ext uri="{FF2B5EF4-FFF2-40B4-BE49-F238E27FC236}">
                <a16:creationId xmlns:a16="http://schemas.microsoft.com/office/drawing/2014/main" id="{D38DC870-652D-5019-32CE-9A877F5DE370}"/>
              </a:ext>
            </a:extLst>
          </p:cNvPr>
          <p:cNvSpPr/>
          <p:nvPr/>
        </p:nvSpPr>
        <p:spPr>
          <a:xfrm>
            <a:off x="185006" y="7125961"/>
            <a:ext cx="7088062" cy="4508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ja-JP" altLang="en-US" sz="8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・天候等により内容が変更となる場合があります。あらかじめご了承ください。</a:t>
            </a:r>
            <a:endParaRPr kumimoji="1" lang="en-US" altLang="ja-JP" sz="8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kumimoji="1" lang="ja-JP" altLang="en-US" sz="8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・事前申し込みは不要ですが、ご参加の際には花博記念公園ハウジングガーデンのアカウント登録およびアンケートへのご回答が必要です。</a:t>
            </a:r>
            <a:endParaRPr kumimoji="1" lang="en-US" altLang="ja-JP" sz="8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/>
            <a:r>
              <a:rPr kumimoji="1" lang="ja-JP" altLang="en-US" sz="8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・参加受付は花博記念公園ハウジングガーデン内にあるセンターハウスまたはゲートハウスにお越しください。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59D6FD4A-E695-5AB5-9CEB-14D1FF09EB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3602" y="4364230"/>
            <a:ext cx="692189" cy="682252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79DEFA79-D8C7-39CB-E2D8-A7F6FBCE98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71" y="5955565"/>
            <a:ext cx="513263" cy="57504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7D2FC3CB-1103-8973-0410-267EB1EB51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048" y="6514178"/>
            <a:ext cx="685677" cy="681803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3D4822F9-E156-6F50-EEA0-33D5B896080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02539" y="4352085"/>
            <a:ext cx="936978" cy="639091"/>
          </a:xfrm>
          <a:prstGeom prst="rect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743B50DF-4DD9-CBA4-145C-0C47546701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156" y="9500337"/>
            <a:ext cx="1085850" cy="1085850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031AC70A-C719-C614-416F-49AFBE6B8E9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628" y="8888841"/>
            <a:ext cx="1896544" cy="1690459"/>
          </a:xfrm>
          <a:prstGeom prst="rect">
            <a:avLst/>
          </a:prstGeom>
        </p:spPr>
      </p:pic>
      <p:sp>
        <p:nvSpPr>
          <p:cNvPr id="211" name="四角形: 角を丸くする 210">
            <a:extLst>
              <a:ext uri="{FF2B5EF4-FFF2-40B4-BE49-F238E27FC236}">
                <a16:creationId xmlns:a16="http://schemas.microsoft.com/office/drawing/2014/main" id="{204591AC-0962-4092-9DC0-FBB93E55773E}"/>
              </a:ext>
            </a:extLst>
          </p:cNvPr>
          <p:cNvSpPr/>
          <p:nvPr/>
        </p:nvSpPr>
        <p:spPr>
          <a:xfrm>
            <a:off x="5519946" y="8725151"/>
            <a:ext cx="1193909" cy="213483"/>
          </a:xfrm>
          <a:prstGeom prst="roundRect">
            <a:avLst/>
          </a:prstGeom>
          <a:solidFill>
            <a:srgbClr val="FFFFCC"/>
          </a:solidFill>
          <a:ln w="254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会場案内</a:t>
            </a:r>
          </a:p>
        </p:txBody>
      </p:sp>
    </p:spTree>
    <p:extLst>
      <p:ext uri="{BB962C8B-B14F-4D97-AF65-F5344CB8AC3E}">
        <p14:creationId xmlns:p14="http://schemas.microsoft.com/office/powerpoint/2010/main" val="467802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337</Words>
  <Application>Microsoft Office PowerPoint</Application>
  <PresentationFormat>ユーザー設定</PresentationFormat>
  <Paragraphs>49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UDPゴシック</vt:lpstr>
      <vt:lpstr>HGP創英角ﾎﾟｯﾌﾟ体</vt:lpstr>
      <vt:lpstr>HGS創英角ｺﾞｼｯｸUB</vt:lpstr>
      <vt:lpstr>HG創英角ﾎﾟｯﾌﾟ体</vt:lpstr>
      <vt:lpstr>ＭＳ Ｐゴシック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2026-09-14T10:44:19Z</dcterms:created>
  <dcterms:modified xsi:type="dcterms:W3CDTF">2026-09-14T10:45:39Z</dcterms:modified>
</cp:coreProperties>
</file>