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6"/>
  </p:notesMasterIdLst>
  <p:handoutMasterIdLst>
    <p:handoutMasterId r:id="rId17"/>
  </p:handoutMasterIdLst>
  <p:sldIdLst>
    <p:sldId id="141169123" r:id="rId2"/>
    <p:sldId id="141169167" r:id="rId3"/>
    <p:sldId id="141169124" r:id="rId4"/>
    <p:sldId id="141169155" r:id="rId5"/>
    <p:sldId id="141169156" r:id="rId6"/>
    <p:sldId id="141169158" r:id="rId7"/>
    <p:sldId id="141169159" r:id="rId8"/>
    <p:sldId id="141169160" r:id="rId9"/>
    <p:sldId id="141169161" r:id="rId10"/>
    <p:sldId id="141169168" r:id="rId11"/>
    <p:sldId id="141169165" r:id="rId12"/>
    <p:sldId id="141169169" r:id="rId13"/>
    <p:sldId id="141169170" r:id="rId14"/>
    <p:sldId id="141169166"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DAE3F3"/>
    <a:srgbClr val="008000"/>
    <a:srgbClr val="33CC3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98" autoAdjust="0"/>
    <p:restoredTop sz="94660"/>
  </p:normalViewPr>
  <p:slideViewPr>
    <p:cSldViewPr snapToGrid="0">
      <p:cViewPr varScale="1">
        <p:scale>
          <a:sx n="73" d="100"/>
          <a:sy n="73" d="100"/>
        </p:scale>
        <p:origin x="120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32AD951-7E19-4004-B83F-A7C7A1215E4B}" type="datetimeFigureOut">
              <a:rPr kumimoji="1" lang="ja-JP" altLang="en-US" smtClean="0"/>
              <a:t>2022/11/1</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3" tIns="45777" rIns="91553" bIns="4577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3" tIns="45777" rIns="91553" bIns="45777" rtlCol="0"/>
          <a:lstStyle>
            <a:lvl1pPr algn="r">
              <a:defRPr sz="1200"/>
            </a:lvl1pPr>
          </a:lstStyle>
          <a:p>
            <a:fld id="{AFD2E2CB-6C4B-4969-8D8B-067DE241F3A1}" type="datetimeFigureOut">
              <a:rPr kumimoji="1" lang="ja-JP" altLang="en-US" smtClean="0"/>
              <a:t>2022/11/1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53" tIns="45777" rIns="91553" bIns="4577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53" tIns="45777" rIns="91553" bIns="457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3" tIns="45777" rIns="91553" bIns="457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3" tIns="45777" rIns="91553" bIns="45777"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5411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5287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E06C75-39E4-426E-84CB-F303BA71548C}"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5F4FB8-2F14-47C4-B2C3-777F30E54407}"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410569-6362-49B1-A59E-D15C63A9EB19}"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53D8FE-6D21-42F3-A5C9-611D62391804}"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BF86A1-41B0-4326-90BC-82CFA7F0E45B}"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A30B33-377D-477D-8170-D43E588BD315}"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3197412-EA76-4164-8A20-B17169B0D658}" type="datetime1">
              <a:rPr kumimoji="1" lang="ja-JP" altLang="en-US" smtClean="0"/>
              <a:t>2022/11/1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74818A2-C6F0-42B6-8AFA-408FF0625786}" type="datetime1">
              <a:rPr kumimoji="1" lang="ja-JP" altLang="en-US" smtClean="0"/>
              <a:t>2022/11/1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590B1-1B54-4BD3-A717-86050A4A186C}" type="datetime1">
              <a:rPr kumimoji="1" lang="ja-JP" altLang="en-US" smtClean="0"/>
              <a:t>2022/11/1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70E101-854C-4CA3-880E-ECD463A383BB}"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2DD38D-8DAC-4857-9FA2-3B239E4D2BB2}"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85293-F270-4B43-80B6-717BFA2B605D}" type="datetime1">
              <a:rPr kumimoji="1" lang="ja-JP" altLang="en-US" smtClean="0"/>
              <a:t>2022/11/1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f.osaka.lg.jp/fukushutosuishin/fukusyutobijon/ikenkoukan.html"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city.osaka.lg.jp/fukushutosuishin/page/0000550786.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6923" y="2187446"/>
            <a:ext cx="8115675" cy="1237726"/>
          </a:xfrm>
        </p:spPr>
        <p:txBody>
          <a:bodyPr>
            <a:normAutofit/>
          </a:bodyPr>
          <a:lstStyle/>
          <a:p>
            <a:pPr>
              <a:lnSpc>
                <a:spcPts val="3321"/>
              </a:lnSpc>
              <a:spcBef>
                <a:spcPts val="1139"/>
              </a:spcBef>
            </a:pPr>
            <a:r>
              <a:rPr lang="ja-JP" altLang="en-US" sz="2278"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わかりやすいビジョンに向けて</a:t>
            </a:r>
            <a:endParaRPr lang="ja-JP" altLang="en-US" sz="2278"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9"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728780" y="3460992"/>
            <a:ext cx="768644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645324" y="4144826"/>
            <a:ext cx="6073996" cy="1663118"/>
          </a:xfrm>
        </p:spPr>
        <p:txBody>
          <a:bodyPr>
            <a:normAutofit/>
          </a:bodyPr>
          <a:lstStyle/>
          <a:p>
            <a:endParaRPr lang="en-US" altLang="ja-JP" b="1" dirty="0">
              <a:solidFill>
                <a:srgbClr val="002060"/>
              </a:solidFill>
            </a:endParaRPr>
          </a:p>
          <a:p>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副首都推進局</a:t>
            </a:r>
          </a:p>
          <a:p>
            <a:endParaRPr lang="ja-JP" altLang="en-US" b="1" dirty="0">
              <a:solidFill>
                <a:srgbClr val="002060"/>
              </a:solidFill>
            </a:endParaRPr>
          </a:p>
        </p:txBody>
      </p:sp>
      <p:sp>
        <p:nvSpPr>
          <p:cNvPr id="7" name="テキスト ボックス 6"/>
          <p:cNvSpPr txBox="1"/>
          <p:nvPr/>
        </p:nvSpPr>
        <p:spPr>
          <a:xfrm>
            <a:off x="4457156" y="529277"/>
            <a:ext cx="4582342" cy="501419"/>
          </a:xfrm>
          <a:prstGeom prst="rect">
            <a:avLst/>
          </a:prstGeom>
          <a:noFill/>
        </p:spPr>
        <p:txBody>
          <a:bodyPr wrap="square" rtlCol="0">
            <a:spAutoFit/>
          </a:bodyPr>
          <a:lstStyle/>
          <a:p>
            <a:r>
              <a:rPr lang="en-US" altLang="ja-JP"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.11.2</a:t>
            </a:r>
          </a:p>
          <a:p>
            <a:r>
              <a:rPr lang="ja-JP" altLang="en-US"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回「副首都ビジョン」のバージョンアップに向けた意見交換会</a:t>
            </a:r>
            <a:endParaRPr kumimoji="1" lang="ja-JP" altLang="en-US"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16028" y="1066516"/>
            <a:ext cx="1426570" cy="39180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709"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sz="1709"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20343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5635" y="1655749"/>
            <a:ext cx="8757304" cy="40036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6875" y="58144"/>
            <a:ext cx="8420490" cy="388120"/>
          </a:xfrm>
          <a:prstGeom prst="rect">
            <a:avLst/>
          </a:prstGeom>
          <a:noFill/>
        </p:spPr>
        <p:txBody>
          <a:bodyPr wrap="square" rtlCol="0">
            <a:spAutoFit/>
          </a:bodyPr>
          <a:lstStyle/>
          <a:p>
            <a:pPr lvl="0">
              <a:defRPr/>
            </a:pPr>
            <a:r>
              <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922" b="1" dirty="0" smtClean="0">
                <a:solidFill>
                  <a:prstClr val="black"/>
                </a:solidFill>
                <a:latin typeface="Meiryo UI" panose="020B0604030504040204" pitchFamily="50" charset="-128"/>
                <a:ea typeface="Meiryo UI" panose="020B0604030504040204" pitchFamily="50" charset="-128"/>
              </a:rPr>
              <a:t>第</a:t>
            </a:r>
            <a:r>
              <a:rPr kumimoji="1" lang="en-US" altLang="ja-JP" sz="1922" b="1" dirty="0" smtClean="0">
                <a:solidFill>
                  <a:prstClr val="black"/>
                </a:solidFill>
                <a:latin typeface="Meiryo UI" panose="020B0604030504040204" pitchFamily="50" charset="-128"/>
                <a:ea typeface="Meiryo UI" panose="020B0604030504040204" pitchFamily="50" charset="-128"/>
              </a:rPr>
              <a:t>14</a:t>
            </a:r>
            <a:r>
              <a:rPr kumimoji="1" lang="ja-JP" altLang="en-US" sz="1922" b="1" dirty="0" smtClean="0">
                <a:solidFill>
                  <a:prstClr val="black"/>
                </a:solidFill>
                <a:latin typeface="Meiryo UI" panose="020B0604030504040204" pitchFamily="50" charset="-128"/>
                <a:ea typeface="Meiryo UI" panose="020B0604030504040204" pitchFamily="50" charset="-128"/>
              </a:rPr>
              <a:t>回意見交換会において議論のあった大阪の課題について①（治安）</a:t>
            </a:r>
            <a:endParaRPr kumimoji="1" lang="ja-JP" altLang="en-US" sz="1922" b="1" dirty="0">
              <a:solidFill>
                <a:prstClr val="black"/>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95635" y="400981"/>
            <a:ext cx="8742614" cy="115944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大阪府では、平成</a:t>
            </a:r>
            <a:r>
              <a:rPr kumimoji="1" lang="en-US" altLang="ja-JP" sz="1200" dirty="0" smtClean="0">
                <a:solidFill>
                  <a:schemeClr val="tx1"/>
                </a:solidFill>
                <a:latin typeface="Meiryo UI" panose="020B0604030504040204" pitchFamily="50" charset="-128"/>
                <a:ea typeface="Meiryo UI" panose="020B0604030504040204" pitchFamily="50" charset="-128"/>
              </a:rPr>
              <a:t>13</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2001</a:t>
            </a:r>
            <a:r>
              <a:rPr kumimoji="1" lang="ja-JP" altLang="en-US" sz="1200" dirty="0" smtClean="0">
                <a:solidFill>
                  <a:schemeClr val="tx1"/>
                </a:solidFill>
                <a:latin typeface="Meiryo UI" panose="020B0604030504040204" pitchFamily="50" charset="-128"/>
                <a:ea typeface="Meiryo UI" panose="020B0604030504040204" pitchFamily="50" charset="-128"/>
              </a:rPr>
              <a:t>）年に、刑法犯認知件数が全国ワースト１となったことを機に、平成</a:t>
            </a:r>
            <a:r>
              <a:rPr kumimoji="1" lang="en-US" altLang="ja-JP" sz="1200" dirty="0" smtClean="0">
                <a:solidFill>
                  <a:schemeClr val="tx1"/>
                </a:solidFill>
                <a:latin typeface="Meiryo UI" panose="020B0604030504040204" pitchFamily="50" charset="-128"/>
                <a:ea typeface="Meiryo UI" panose="020B0604030504040204" pitchFamily="50" charset="-128"/>
              </a:rPr>
              <a:t>14</a:t>
            </a:r>
            <a:r>
              <a:rPr kumimoji="1" lang="ja-JP" altLang="en-US" sz="1200" dirty="0" smtClean="0">
                <a:solidFill>
                  <a:schemeClr val="tx1"/>
                </a:solidFill>
                <a:latin typeface="Meiryo UI" panose="020B0604030504040204" pitchFamily="50" charset="-128"/>
                <a:ea typeface="Meiryo UI" panose="020B0604030504040204" pitchFamily="50" charset="-128"/>
              </a:rPr>
              <a:t>年４月に、全国初となる「大阪府安全なまちづくり条例」を施行。</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大阪府の刑法犯</a:t>
            </a:r>
            <a:r>
              <a:rPr kumimoji="1" lang="ja-JP" altLang="en-US" sz="1200" dirty="0">
                <a:solidFill>
                  <a:schemeClr val="tx1"/>
                </a:solidFill>
                <a:latin typeface="Meiryo UI" panose="020B0604030504040204" pitchFamily="50" charset="-128"/>
                <a:ea typeface="Meiryo UI" panose="020B0604030504040204" pitchFamily="50" charset="-128"/>
              </a:rPr>
              <a:t>認知件数は</a:t>
            </a:r>
            <a:r>
              <a:rPr kumimoji="1" lang="ja-JP" altLang="en-US" sz="1200" dirty="0" smtClean="0">
                <a:solidFill>
                  <a:schemeClr val="tx1"/>
                </a:solidFill>
                <a:latin typeface="Meiryo UI" panose="020B0604030504040204" pitchFamily="50" charset="-128"/>
                <a:ea typeface="Meiryo UI" panose="020B0604030504040204" pitchFamily="50" charset="-128"/>
              </a:rPr>
              <a:t>、平成</a:t>
            </a:r>
            <a:r>
              <a:rPr kumimoji="1" lang="en-US" altLang="ja-JP" sz="1200" dirty="0" smtClean="0">
                <a:solidFill>
                  <a:schemeClr val="tx1"/>
                </a:solidFill>
                <a:latin typeface="Meiryo UI" panose="020B0604030504040204" pitchFamily="50" charset="-128"/>
                <a:ea typeface="Meiryo UI" panose="020B0604030504040204" pitchFamily="50" charset="-128"/>
              </a:rPr>
              <a:t>13</a:t>
            </a:r>
            <a:r>
              <a:rPr kumimoji="1" lang="ja-JP" altLang="en-US" sz="1200" dirty="0" smtClean="0">
                <a:solidFill>
                  <a:schemeClr val="tx1"/>
                </a:solidFill>
                <a:latin typeface="Meiryo UI" panose="020B0604030504040204" pitchFamily="50" charset="-128"/>
                <a:ea typeface="Meiryo UI" panose="020B0604030504040204" pitchFamily="50" charset="-128"/>
              </a:rPr>
              <a:t>年をピークに減少傾向（全国でも平成</a:t>
            </a:r>
            <a:r>
              <a:rPr kumimoji="1" lang="en-US" altLang="ja-JP" sz="1200" dirty="0" smtClean="0">
                <a:solidFill>
                  <a:schemeClr val="tx1"/>
                </a:solidFill>
                <a:latin typeface="Meiryo UI" panose="020B0604030504040204" pitchFamily="50" charset="-128"/>
                <a:ea typeface="Meiryo UI" panose="020B0604030504040204" pitchFamily="50" charset="-128"/>
              </a:rPr>
              <a:t>14</a:t>
            </a:r>
            <a:r>
              <a:rPr kumimoji="1" lang="ja-JP" altLang="en-US" sz="1200" dirty="0" smtClean="0">
                <a:solidFill>
                  <a:schemeClr val="tx1"/>
                </a:solidFill>
                <a:latin typeface="Meiryo UI" panose="020B0604030504040204" pitchFamily="50" charset="-128"/>
                <a:ea typeface="Meiryo UI" panose="020B0604030504040204" pitchFamily="50" charset="-128"/>
              </a:rPr>
              <a:t>年ピークに減少傾向）にあり、特</a:t>
            </a:r>
            <a:r>
              <a:rPr kumimoji="1" lang="ja-JP" altLang="en-US" sz="1200" dirty="0">
                <a:solidFill>
                  <a:schemeClr val="tx1"/>
                </a:solidFill>
                <a:latin typeface="Meiryo UI" panose="020B0604030504040204" pitchFamily="50" charset="-128"/>
                <a:ea typeface="Meiryo UI" panose="020B0604030504040204" pitchFamily="50" charset="-128"/>
              </a:rPr>
              <a:t>に、ひったくり件数については</a:t>
            </a:r>
            <a:r>
              <a:rPr kumimoji="1" lang="ja-JP" altLang="en-US" sz="1200" dirty="0" smtClean="0">
                <a:solidFill>
                  <a:schemeClr val="tx1"/>
                </a:solidFill>
                <a:latin typeface="Meiryo UI" panose="020B0604030504040204" pitchFamily="50" charset="-128"/>
                <a:ea typeface="Meiryo UI" panose="020B0604030504040204" pitchFamily="50" charset="-128"/>
              </a:rPr>
              <a:t>、平成</a:t>
            </a:r>
            <a:r>
              <a:rPr kumimoji="1" lang="en-US" altLang="ja-JP" sz="1200" dirty="0" smtClean="0">
                <a:solidFill>
                  <a:schemeClr val="tx1"/>
                </a:solidFill>
                <a:latin typeface="Meiryo UI" panose="020B0604030504040204" pitchFamily="50" charset="-128"/>
                <a:ea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rPr>
              <a:t>年の約</a:t>
            </a:r>
            <a:r>
              <a:rPr kumimoji="1" lang="ja-JP" altLang="en-US" sz="1200" dirty="0">
                <a:solidFill>
                  <a:schemeClr val="tx1"/>
                </a:solidFill>
                <a:latin typeface="Meiryo UI" panose="020B0604030504040204" pitchFamily="50" charset="-128"/>
                <a:ea typeface="Meiryo UI" panose="020B0604030504040204" pitchFamily="50" charset="-128"/>
              </a:rPr>
              <a:t>１万件から</a:t>
            </a:r>
            <a:r>
              <a:rPr kumimoji="1" lang="ja-JP" altLang="en-US" sz="1200" dirty="0" smtClean="0">
                <a:solidFill>
                  <a:schemeClr val="tx1"/>
                </a:solidFill>
                <a:latin typeface="Meiryo UI" panose="020B0604030504040204" pitchFamily="50" charset="-128"/>
                <a:ea typeface="Meiryo UI" panose="020B0604030504040204" pitchFamily="50" charset="-128"/>
              </a:rPr>
              <a:t>、令和</a:t>
            </a:r>
            <a:r>
              <a:rPr kumimoji="1" lang="en-US" altLang="ja-JP" sz="1200" dirty="0" smtClean="0">
                <a:solidFill>
                  <a:schemeClr val="tx1"/>
                </a:solidFill>
                <a:latin typeface="Meiryo UI" panose="020B0604030504040204" pitchFamily="50" charset="-128"/>
                <a:ea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ja-JP" altLang="en-US" sz="1200" dirty="0">
                <a:solidFill>
                  <a:schemeClr val="tx1"/>
                </a:solidFill>
                <a:latin typeface="Meiryo UI" panose="020B0604030504040204" pitchFamily="50" charset="-128"/>
                <a:ea typeface="Meiryo UI" panose="020B0604030504040204" pitchFamily="50" charset="-128"/>
              </a:rPr>
              <a:t>には約</a:t>
            </a:r>
            <a:r>
              <a:rPr kumimoji="1" lang="en-US" altLang="ja-JP" sz="1200" dirty="0">
                <a:solidFill>
                  <a:schemeClr val="tx1"/>
                </a:solidFill>
                <a:latin typeface="Meiryo UI" panose="020B0604030504040204" pitchFamily="50" charset="-128"/>
                <a:ea typeface="Meiryo UI" panose="020B0604030504040204" pitchFamily="50" charset="-128"/>
              </a:rPr>
              <a:t>100</a:t>
            </a:r>
            <a:r>
              <a:rPr kumimoji="1" lang="ja-JP" altLang="en-US" sz="1200" dirty="0" smtClean="0">
                <a:solidFill>
                  <a:schemeClr val="tx1"/>
                </a:solidFill>
                <a:latin typeface="Meiryo UI" panose="020B0604030504040204" pitchFamily="50" charset="-128"/>
                <a:ea typeface="Meiryo UI" panose="020B0604030504040204" pitchFamily="50" charset="-128"/>
              </a:rPr>
              <a:t>件にまで減少して</a:t>
            </a:r>
            <a:r>
              <a:rPr kumimoji="1" lang="ja-JP" altLang="en-US" sz="1200" dirty="0">
                <a:solidFill>
                  <a:schemeClr val="tx1"/>
                </a:solidFill>
                <a:latin typeface="Meiryo UI" panose="020B0604030504040204" pitchFamily="50" charset="-128"/>
                <a:ea typeface="Meiryo UI" panose="020B0604030504040204" pitchFamily="50" charset="-128"/>
              </a:rPr>
              <a:t>いる</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大きく</a:t>
            </a:r>
            <a:r>
              <a:rPr kumimoji="1" lang="ja-JP" altLang="en-US" sz="1200" smtClean="0">
                <a:solidFill>
                  <a:schemeClr val="tx1"/>
                </a:solidFill>
                <a:latin typeface="Meiryo UI" panose="020B0604030504040204" pitchFamily="50" charset="-128"/>
                <a:ea typeface="Meiryo UI" panose="020B0604030504040204" pitchFamily="50" charset="-128"/>
              </a:rPr>
              <a:t>改善</a:t>
            </a:r>
            <a:r>
              <a:rPr kumimoji="1" lang="ja-JP" altLang="en-US" sz="1200" dirty="0" smtClean="0">
                <a:solidFill>
                  <a:schemeClr val="tx1"/>
                </a:solidFill>
                <a:latin typeface="Meiryo UI" panose="020B0604030504040204" pitchFamily="50" charset="-128"/>
                <a:ea typeface="Meiryo UI" panose="020B0604030504040204" pitchFamily="50" charset="-128"/>
              </a:rPr>
              <a:t>がみられるものの、人口１人あたり刑法犯認知件数全国ワースト１は返上できておらず、「安全なまち大阪」の確立に向け、引き続き取組を進める必要がある。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19114" y="3208590"/>
            <a:ext cx="8719135" cy="746358"/>
          </a:xfrm>
          <a:prstGeom prst="rect">
            <a:avLst/>
          </a:prstGeom>
        </p:spPr>
        <p:txBody>
          <a:bodyPr wrap="square">
            <a:spAutoFit/>
          </a:bodyPr>
          <a:lstStyle/>
          <a:p>
            <a:pPr>
              <a:lnSpc>
                <a:spcPts val="1700"/>
              </a:lnSpc>
            </a:pPr>
            <a:r>
              <a:rPr lang="ja-JP" altLang="en-US" sz="1200" b="1" dirty="0" smtClean="0"/>
              <a:t>３．地域安全センターの設置</a:t>
            </a:r>
            <a:endParaRPr lang="en-US" altLang="ja-JP" sz="1200" b="1" dirty="0" smtClean="0"/>
          </a:p>
          <a:p>
            <a:pPr>
              <a:lnSpc>
                <a:spcPts val="1700"/>
              </a:lnSpc>
            </a:pPr>
            <a:r>
              <a:rPr lang="ja-JP" altLang="en-US" sz="1400" b="1" dirty="0"/>
              <a:t>　</a:t>
            </a:r>
            <a:r>
              <a:rPr lang="ja-JP" altLang="en-US" sz="1000" dirty="0"/>
              <a:t>　</a:t>
            </a:r>
            <a:r>
              <a:rPr lang="ja-JP" altLang="en-US" sz="1000" dirty="0" smtClean="0"/>
              <a:t>自治会、子どもの安全見まもり隊、</a:t>
            </a:r>
            <a:r>
              <a:rPr lang="en-US" altLang="ja-JP" sz="1000" dirty="0" smtClean="0"/>
              <a:t>PTA</a:t>
            </a:r>
            <a:r>
              <a:rPr lang="ja-JP" altLang="en-US" sz="1000" dirty="0" smtClean="0"/>
              <a:t>等の地域の防犯活動拠点として小学校の余裕教室等を利用した「地域安全センター」を各小学校区に設置（令和元年</a:t>
            </a:r>
            <a:r>
              <a:rPr lang="en-US" altLang="ja-JP" sz="1000" dirty="0" smtClean="0"/>
              <a:t>11</a:t>
            </a:r>
            <a:r>
              <a:rPr lang="ja-JP" altLang="en-US" sz="1000" dirty="0" smtClean="0"/>
              <a:t>月</a:t>
            </a:r>
            <a:r>
              <a:rPr lang="en-US" altLang="ja-JP" sz="1000" dirty="0" smtClean="0"/>
              <a:t/>
            </a:r>
            <a:br>
              <a:rPr lang="en-US" altLang="ja-JP" sz="1000" dirty="0" smtClean="0"/>
            </a:br>
            <a:r>
              <a:rPr lang="ja-JP" altLang="en-US" sz="1000" dirty="0" smtClean="0"/>
              <a:t>　　に全小学校区に設置）。</a:t>
            </a:r>
            <a:endParaRPr lang="ja-JP" altLang="en-US" sz="1000" dirty="0"/>
          </a:p>
        </p:txBody>
      </p:sp>
      <p:sp>
        <p:nvSpPr>
          <p:cNvPr id="10" name="正方形/長方形 9"/>
          <p:cNvSpPr/>
          <p:nvPr/>
        </p:nvSpPr>
        <p:spPr>
          <a:xfrm>
            <a:off x="219112" y="2551927"/>
            <a:ext cx="8719137" cy="746358"/>
          </a:xfrm>
          <a:prstGeom prst="rect">
            <a:avLst/>
          </a:prstGeom>
        </p:spPr>
        <p:txBody>
          <a:bodyPr wrap="square">
            <a:spAutoFit/>
          </a:bodyPr>
          <a:lstStyle/>
          <a:p>
            <a:pPr>
              <a:lnSpc>
                <a:spcPts val="1700"/>
              </a:lnSpc>
            </a:pPr>
            <a:r>
              <a:rPr lang="ja-JP" altLang="en-US" sz="1200" b="1" dirty="0" smtClean="0"/>
              <a:t>２．安全なまちづくりの推進</a:t>
            </a:r>
            <a:endParaRPr lang="en-US" altLang="ja-JP" sz="1200" b="1" dirty="0" smtClean="0"/>
          </a:p>
          <a:p>
            <a:pPr>
              <a:lnSpc>
                <a:spcPts val="1700"/>
              </a:lnSpc>
            </a:pPr>
            <a:r>
              <a:rPr lang="ja-JP" altLang="en-US" sz="1600" b="1" dirty="0"/>
              <a:t>　</a:t>
            </a:r>
            <a:r>
              <a:rPr lang="ja-JP" altLang="en-US" sz="1600" b="1" dirty="0" smtClean="0"/>
              <a:t>　</a:t>
            </a:r>
            <a:r>
              <a:rPr lang="ja-JP" altLang="en-US" sz="1000" dirty="0" smtClean="0"/>
              <a:t>庁内推進体制の整備「大阪府安全なまちづくり推進本部」の設置（平成</a:t>
            </a:r>
            <a:r>
              <a:rPr lang="en-US" altLang="ja-JP" sz="1000" dirty="0" smtClean="0"/>
              <a:t>14</a:t>
            </a:r>
            <a:r>
              <a:rPr lang="ja-JP" altLang="en-US" sz="1000" dirty="0" smtClean="0"/>
              <a:t>年度～）、オール大阪の取組「大阪府安全なまちづくり推進会議」の設置</a:t>
            </a:r>
            <a:endParaRPr lang="en-US" altLang="ja-JP" sz="1000" dirty="0" smtClean="0"/>
          </a:p>
          <a:p>
            <a:pPr>
              <a:lnSpc>
                <a:spcPts val="1700"/>
              </a:lnSpc>
            </a:pPr>
            <a:r>
              <a:rPr lang="ja-JP" altLang="en-US" sz="1000" dirty="0"/>
              <a:t>　</a:t>
            </a:r>
            <a:r>
              <a:rPr lang="ja-JP" altLang="en-US" sz="1000" dirty="0" smtClean="0"/>
              <a:t>　（平成</a:t>
            </a:r>
            <a:r>
              <a:rPr lang="en-US" altLang="ja-JP" sz="1000" dirty="0" smtClean="0"/>
              <a:t>14</a:t>
            </a:r>
            <a:r>
              <a:rPr lang="ja-JP" altLang="en-US" sz="1000" dirty="0" smtClean="0"/>
              <a:t>年度～）。</a:t>
            </a:r>
            <a:endParaRPr lang="ja-JP" altLang="en-US" sz="1000" dirty="0"/>
          </a:p>
        </p:txBody>
      </p:sp>
      <p:sp>
        <p:nvSpPr>
          <p:cNvPr id="11" name="正方形/長方形 10"/>
          <p:cNvSpPr/>
          <p:nvPr/>
        </p:nvSpPr>
        <p:spPr>
          <a:xfrm>
            <a:off x="219112" y="3889831"/>
            <a:ext cx="8542200" cy="746358"/>
          </a:xfrm>
          <a:prstGeom prst="rect">
            <a:avLst/>
          </a:prstGeom>
        </p:spPr>
        <p:txBody>
          <a:bodyPr wrap="square">
            <a:spAutoFit/>
          </a:bodyPr>
          <a:lstStyle/>
          <a:p>
            <a:pPr>
              <a:lnSpc>
                <a:spcPts val="1700"/>
              </a:lnSpc>
            </a:pPr>
            <a:r>
              <a:rPr lang="ja-JP" altLang="en-US" sz="1200" b="1" dirty="0" smtClean="0"/>
              <a:t>４．青色防犯パトロール活動の普及促進</a:t>
            </a:r>
            <a:endParaRPr lang="en-US" altLang="ja-JP" sz="1200" b="1" dirty="0" smtClean="0"/>
          </a:p>
          <a:p>
            <a:pPr>
              <a:lnSpc>
                <a:spcPts val="1700"/>
              </a:lnSpc>
            </a:pPr>
            <a:r>
              <a:rPr lang="ja-JP" altLang="en-US" sz="1600" b="1" dirty="0"/>
              <a:t>　</a:t>
            </a:r>
            <a:r>
              <a:rPr lang="ja-JP" altLang="en-US" sz="1000" dirty="0" smtClean="0">
                <a:solidFill>
                  <a:srgbClr val="FF0000"/>
                </a:solidFill>
              </a:rPr>
              <a:t>　</a:t>
            </a:r>
            <a:r>
              <a:rPr lang="ja-JP" altLang="en-US" sz="1000" dirty="0" smtClean="0"/>
              <a:t>地域安全センターの設置と併せて、青色防犯パトロール活動の普及を促進（平成</a:t>
            </a:r>
            <a:r>
              <a:rPr lang="en-US" altLang="ja-JP" sz="1000" dirty="0" smtClean="0"/>
              <a:t>18</a:t>
            </a:r>
            <a:r>
              <a:rPr lang="ja-JP" altLang="en-US" sz="1000" dirty="0" smtClean="0"/>
              <a:t>年度～）。</a:t>
            </a:r>
            <a:endParaRPr lang="en-US" altLang="ja-JP" sz="1000" dirty="0" smtClean="0"/>
          </a:p>
          <a:p>
            <a:pPr>
              <a:lnSpc>
                <a:spcPts val="1700"/>
              </a:lnSpc>
            </a:pPr>
            <a:endParaRPr lang="ja-JP" altLang="en-US" sz="1400" dirty="0"/>
          </a:p>
        </p:txBody>
      </p:sp>
      <p:sp>
        <p:nvSpPr>
          <p:cNvPr id="13" name="正方形/長方形 12"/>
          <p:cNvSpPr/>
          <p:nvPr/>
        </p:nvSpPr>
        <p:spPr>
          <a:xfrm>
            <a:off x="195635" y="1859370"/>
            <a:ext cx="8742614" cy="746358"/>
          </a:xfrm>
          <a:prstGeom prst="rect">
            <a:avLst/>
          </a:prstGeom>
        </p:spPr>
        <p:txBody>
          <a:bodyPr wrap="square">
            <a:spAutoFit/>
          </a:bodyPr>
          <a:lstStyle/>
          <a:p>
            <a:pPr>
              <a:lnSpc>
                <a:spcPts val="1700"/>
              </a:lnSpc>
            </a:pPr>
            <a:r>
              <a:rPr lang="ja-JP" altLang="en-US" sz="1200" b="1" dirty="0" smtClean="0"/>
              <a:t>１．「こども</a:t>
            </a:r>
            <a:r>
              <a:rPr lang="en-US" altLang="ja-JP" sz="1200" b="1" dirty="0" smtClean="0"/>
              <a:t>110</a:t>
            </a:r>
            <a:r>
              <a:rPr lang="ja-JP" altLang="en-US" sz="1200" b="1" dirty="0" smtClean="0"/>
              <a:t>番」運動事業</a:t>
            </a:r>
            <a:endParaRPr lang="en-US" altLang="ja-JP" sz="1200" b="1" dirty="0" smtClean="0"/>
          </a:p>
          <a:p>
            <a:pPr>
              <a:lnSpc>
                <a:spcPts val="1700"/>
              </a:lnSpc>
            </a:pPr>
            <a:r>
              <a:rPr lang="ja-JP" altLang="en-US" sz="1600" b="1" dirty="0"/>
              <a:t>　</a:t>
            </a:r>
            <a:r>
              <a:rPr lang="ja-JP" altLang="en-US" sz="1000" dirty="0">
                <a:solidFill>
                  <a:srgbClr val="FF0000"/>
                </a:solidFill>
              </a:rPr>
              <a:t>　</a:t>
            </a:r>
            <a:r>
              <a:rPr lang="ja-JP" altLang="en-US" sz="1000" dirty="0" smtClean="0"/>
              <a:t>平成９年、神戸の小学校６年生男児殺害事件など子どもたちが犯罪に巻き込まれる事件が多発し、社会問題化していることを踏まえ、「青少年育成大阪府民会議」</a:t>
            </a:r>
            <a:endParaRPr lang="en-US" altLang="ja-JP" sz="1000" dirty="0" smtClean="0"/>
          </a:p>
          <a:p>
            <a:pPr>
              <a:lnSpc>
                <a:spcPts val="1700"/>
              </a:lnSpc>
            </a:pPr>
            <a:r>
              <a:rPr lang="ja-JP" altLang="en-US" sz="1000" dirty="0"/>
              <a:t>　</a:t>
            </a:r>
            <a:r>
              <a:rPr lang="ja-JP" altLang="en-US" sz="1000" dirty="0" smtClean="0"/>
              <a:t>　　が、地域の子どもは地域で守り、子どもたちが安心して暮らせる環境を確保する府民運動として運動を実施。</a:t>
            </a:r>
            <a:endParaRPr lang="ja-JP" altLang="en-US" sz="1000" dirty="0"/>
          </a:p>
        </p:txBody>
      </p:sp>
      <p:sp>
        <p:nvSpPr>
          <p:cNvPr id="14" name="正方形/長方形 13"/>
          <p:cNvSpPr/>
          <p:nvPr/>
        </p:nvSpPr>
        <p:spPr>
          <a:xfrm>
            <a:off x="219112" y="4408466"/>
            <a:ext cx="8542200" cy="528350"/>
          </a:xfrm>
          <a:prstGeom prst="rect">
            <a:avLst/>
          </a:prstGeom>
        </p:spPr>
        <p:txBody>
          <a:bodyPr wrap="square">
            <a:spAutoFit/>
          </a:bodyPr>
          <a:lstStyle/>
          <a:p>
            <a:pPr>
              <a:lnSpc>
                <a:spcPts val="1700"/>
              </a:lnSpc>
            </a:pPr>
            <a:r>
              <a:rPr lang="ja-JP" altLang="en-US" sz="1200" b="1" dirty="0"/>
              <a:t>５</a:t>
            </a:r>
            <a:r>
              <a:rPr lang="ja-JP" altLang="en-US" sz="1200" b="1" dirty="0" smtClean="0"/>
              <a:t>．地域防犯カメラ設置事業</a:t>
            </a:r>
            <a:endParaRPr lang="en-US" altLang="ja-JP" sz="1200" b="1" dirty="0" smtClean="0"/>
          </a:p>
          <a:p>
            <a:pPr>
              <a:lnSpc>
                <a:spcPts val="1700"/>
              </a:lnSpc>
            </a:pPr>
            <a:r>
              <a:rPr lang="ja-JP" altLang="en-US" sz="1000" b="1" dirty="0" smtClean="0"/>
              <a:t>　</a:t>
            </a:r>
            <a:r>
              <a:rPr lang="ja-JP" altLang="en-US" sz="1000" dirty="0"/>
              <a:t>　</a:t>
            </a:r>
            <a:r>
              <a:rPr lang="ja-JP" altLang="en-US" sz="1000" dirty="0" smtClean="0"/>
              <a:t>　防犯カメラの設置促進を図るため市町村に対して補助を実施（平成</a:t>
            </a:r>
            <a:r>
              <a:rPr lang="en-US" altLang="ja-JP" sz="1000" dirty="0" smtClean="0"/>
              <a:t>21</a:t>
            </a:r>
            <a:r>
              <a:rPr lang="ja-JP" altLang="en-US" sz="1000" dirty="0" smtClean="0"/>
              <a:t>年度～</a:t>
            </a:r>
            <a:r>
              <a:rPr lang="en-US" altLang="ja-JP" sz="1000" dirty="0" smtClean="0"/>
              <a:t>28</a:t>
            </a:r>
            <a:r>
              <a:rPr lang="ja-JP" altLang="en-US" sz="1000" dirty="0" smtClean="0"/>
              <a:t>年度）。</a:t>
            </a:r>
            <a:endParaRPr lang="ja-JP" altLang="en-US" sz="1000" dirty="0"/>
          </a:p>
        </p:txBody>
      </p:sp>
      <p:sp>
        <p:nvSpPr>
          <p:cNvPr id="15" name="正方形/長方形 14"/>
          <p:cNvSpPr/>
          <p:nvPr/>
        </p:nvSpPr>
        <p:spPr>
          <a:xfrm>
            <a:off x="4820149" y="5396236"/>
            <a:ext cx="4156379" cy="230641"/>
          </a:xfrm>
          <a:prstGeom prst="rect">
            <a:avLst/>
          </a:prstGeom>
        </p:spPr>
        <p:txBody>
          <a:bodyPr wrap="square">
            <a:spAutoFit/>
          </a:bodyPr>
          <a:lstStyle/>
          <a:p>
            <a:pPr algn="r">
              <a:lnSpc>
                <a:spcPts val="1200"/>
              </a:lnSpc>
              <a:spcAft>
                <a:spcPts val="0"/>
              </a:spcAft>
            </a:pPr>
            <a:r>
              <a:rPr lang="ja-JP" altLang="ja-JP" sz="900" kern="100" dirty="0" smtClean="0">
                <a:latin typeface="Meiryo UI" panose="020B0604030504040204" pitchFamily="50" charset="-128"/>
                <a:ea typeface="Meiryo UI" panose="020B0604030504040204" pitchFamily="50" charset="-128"/>
                <a:cs typeface="Times New Roman" panose="02020603050405020304" pitchFamily="18" charset="0"/>
              </a:rPr>
              <a:t>出典</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　危機管理室治安対策課提供資料を参考に副首都推進局で作成</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p:cNvSpPr/>
          <p:nvPr/>
        </p:nvSpPr>
        <p:spPr>
          <a:xfrm>
            <a:off x="195635" y="1646580"/>
            <a:ext cx="1742745" cy="291490"/>
          </a:xfrm>
          <a:prstGeom prst="rect">
            <a:avLst/>
          </a:prstGeom>
        </p:spPr>
        <p:txBody>
          <a:bodyPr wrap="square">
            <a:spAutoFit/>
          </a:bodyPr>
          <a:lstStyle/>
          <a:p>
            <a:pPr>
              <a:lnSpc>
                <a:spcPts val="1700"/>
              </a:lnSpc>
            </a:pPr>
            <a:r>
              <a:rPr lang="ja-JP" altLang="en-US" sz="1400" b="1" dirty="0" smtClean="0"/>
              <a:t>○</a:t>
            </a:r>
            <a:r>
              <a:rPr lang="ja-JP" altLang="en-US" sz="1200" b="1" dirty="0" smtClean="0"/>
              <a:t>これまでの取組み</a:t>
            </a:r>
            <a:endParaRPr lang="ja-JP" altLang="en-US" sz="1200" b="1" dirty="0"/>
          </a:p>
        </p:txBody>
      </p:sp>
      <p:sp>
        <p:nvSpPr>
          <p:cNvPr id="18" name="正方形/長方形 17"/>
          <p:cNvSpPr/>
          <p:nvPr/>
        </p:nvSpPr>
        <p:spPr>
          <a:xfrm>
            <a:off x="195635" y="5709236"/>
            <a:ext cx="8781639" cy="835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36875" y="5748753"/>
            <a:ext cx="8494419" cy="746358"/>
          </a:xfrm>
          <a:prstGeom prst="rect">
            <a:avLst/>
          </a:prstGeom>
        </p:spPr>
        <p:txBody>
          <a:bodyPr wrap="square">
            <a:spAutoFit/>
          </a:bodyPr>
          <a:lstStyle/>
          <a:p>
            <a:pPr>
              <a:lnSpc>
                <a:spcPts val="1700"/>
              </a:lnSpc>
            </a:pPr>
            <a:r>
              <a:rPr lang="ja-JP" altLang="en-US" sz="1200" b="1" dirty="0" smtClean="0"/>
              <a:t>○大阪府警察の組織（参考）</a:t>
            </a:r>
            <a:endParaRPr lang="en-US" altLang="ja-JP" sz="1200" b="1" dirty="0" smtClean="0"/>
          </a:p>
          <a:p>
            <a:pPr>
              <a:lnSpc>
                <a:spcPts val="1700"/>
              </a:lnSpc>
            </a:pPr>
            <a:r>
              <a:rPr lang="ja-JP" altLang="en-US" sz="1200" b="1" dirty="0"/>
              <a:t>　</a:t>
            </a:r>
            <a:r>
              <a:rPr lang="ja-JP" altLang="en-US" sz="1000" b="1" dirty="0" smtClean="0"/>
              <a:t>・</a:t>
            </a:r>
            <a:r>
              <a:rPr lang="ja-JP" altLang="en-US" sz="1000" dirty="0" smtClean="0"/>
              <a:t>警察官数　平成</a:t>
            </a:r>
            <a:r>
              <a:rPr lang="en-US" altLang="ja-JP" sz="1000" dirty="0"/>
              <a:t>14</a:t>
            </a:r>
            <a:r>
              <a:rPr lang="ja-JP" altLang="en-US" sz="1000" dirty="0" smtClean="0"/>
              <a:t>年　</a:t>
            </a:r>
            <a:r>
              <a:rPr lang="en-US" altLang="ja-JP" sz="1000" dirty="0" smtClean="0"/>
              <a:t>19,701</a:t>
            </a:r>
            <a:r>
              <a:rPr lang="ja-JP" altLang="en-US" sz="1000" dirty="0" smtClean="0"/>
              <a:t>人　⇒　令和２年　</a:t>
            </a:r>
            <a:r>
              <a:rPr lang="en-US" altLang="ja-JP" sz="1000" dirty="0" smtClean="0"/>
              <a:t>21,712</a:t>
            </a:r>
            <a:r>
              <a:rPr lang="ja-JP" altLang="en-US" sz="1000" dirty="0" smtClean="0"/>
              <a:t>人</a:t>
            </a:r>
            <a:endParaRPr lang="en-US" altLang="ja-JP" sz="1000" dirty="0" smtClean="0"/>
          </a:p>
          <a:p>
            <a:pPr>
              <a:lnSpc>
                <a:spcPts val="1700"/>
              </a:lnSpc>
            </a:pPr>
            <a:r>
              <a:rPr lang="ja-JP" altLang="en-US" sz="1000" b="1" dirty="0"/>
              <a:t>　</a:t>
            </a:r>
            <a:r>
              <a:rPr lang="ja-JP" altLang="en-US" sz="1000" dirty="0" smtClean="0"/>
              <a:t>・大阪府内警察署数　令和２年　</a:t>
            </a:r>
            <a:r>
              <a:rPr lang="en-US" altLang="ja-JP" sz="1000" dirty="0" smtClean="0"/>
              <a:t>65</a:t>
            </a:r>
            <a:r>
              <a:rPr lang="ja-JP" altLang="en-US" sz="1000" dirty="0" smtClean="0"/>
              <a:t>署　（平成</a:t>
            </a:r>
            <a:r>
              <a:rPr lang="en-US" altLang="ja-JP" sz="1000" dirty="0" smtClean="0"/>
              <a:t>24</a:t>
            </a:r>
            <a:r>
              <a:rPr lang="ja-JP" altLang="en-US" sz="1000" dirty="0" smtClean="0"/>
              <a:t>年　交野警察署、令和３年　中堺警察署　設置）</a:t>
            </a:r>
            <a:endParaRPr lang="ja-JP" altLang="en-US" sz="1000" dirty="0"/>
          </a:p>
        </p:txBody>
      </p:sp>
      <p:sp>
        <p:nvSpPr>
          <p:cNvPr id="20" name="正方形/長方形 19"/>
          <p:cNvSpPr/>
          <p:nvPr/>
        </p:nvSpPr>
        <p:spPr>
          <a:xfrm>
            <a:off x="7200314" y="6295302"/>
            <a:ext cx="2861959" cy="246221"/>
          </a:xfrm>
          <a:prstGeom prst="rect">
            <a:avLst/>
          </a:prstGeom>
        </p:spPr>
        <p:txBody>
          <a:bodyPr wrap="square">
            <a:spAutoFit/>
          </a:bodyPr>
          <a:lstStyle/>
          <a:p>
            <a:pPr>
              <a:lnSpc>
                <a:spcPts val="1200"/>
              </a:lnSpc>
              <a:spcAft>
                <a:spcPts val="0"/>
              </a:spcAft>
            </a:pPr>
            <a:r>
              <a:rPr lang="ja-JP" altLang="ja-JP" sz="900" kern="100" dirty="0" smtClean="0">
                <a:latin typeface="Meiryo UI" panose="020B0604030504040204" pitchFamily="50" charset="-128"/>
                <a:ea typeface="Meiryo UI" panose="020B0604030504040204" pitchFamily="50" charset="-128"/>
                <a:cs typeface="Times New Roman" panose="02020603050405020304" pitchFamily="18" charset="0"/>
              </a:rPr>
              <a:t>出典</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　</a:t>
            </a:r>
            <a:r>
              <a:rPr lang="zh-TW" altLang="en-US" sz="9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大阪府統計年鑑</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正方形/長方形 16"/>
          <p:cNvSpPr/>
          <p:nvPr/>
        </p:nvSpPr>
        <p:spPr>
          <a:xfrm>
            <a:off x="219112" y="4958080"/>
            <a:ext cx="8542200" cy="528350"/>
          </a:xfrm>
          <a:prstGeom prst="rect">
            <a:avLst/>
          </a:prstGeom>
        </p:spPr>
        <p:txBody>
          <a:bodyPr wrap="square">
            <a:spAutoFit/>
          </a:bodyPr>
          <a:lstStyle/>
          <a:p>
            <a:pPr>
              <a:lnSpc>
                <a:spcPts val="1700"/>
              </a:lnSpc>
            </a:pPr>
            <a:r>
              <a:rPr lang="ja-JP" altLang="en-US" sz="1200" b="1" dirty="0" smtClean="0"/>
              <a:t>６．特殊詐欺対策事業</a:t>
            </a:r>
            <a:endParaRPr lang="en-US" altLang="ja-JP" sz="1200" b="1" dirty="0" smtClean="0"/>
          </a:p>
          <a:p>
            <a:pPr>
              <a:lnSpc>
                <a:spcPts val="1700"/>
              </a:lnSpc>
            </a:pPr>
            <a:r>
              <a:rPr lang="ja-JP" altLang="en-US" sz="1600" b="1" dirty="0" smtClean="0"/>
              <a:t>　</a:t>
            </a:r>
            <a:r>
              <a:rPr lang="ja-JP" altLang="en-US" sz="1000" dirty="0">
                <a:solidFill>
                  <a:srgbClr val="FF0000"/>
                </a:solidFill>
              </a:rPr>
              <a:t>　</a:t>
            </a:r>
            <a:r>
              <a:rPr lang="ja-JP" altLang="en-US" sz="1000" dirty="0" smtClean="0"/>
              <a:t>特殊詐欺対策機器を購入し、高齢者に対して貸与を行う市町村に対し、補助金を交付（平成</a:t>
            </a:r>
            <a:r>
              <a:rPr lang="en-US" altLang="ja-JP" sz="1000" dirty="0" smtClean="0"/>
              <a:t>29</a:t>
            </a:r>
            <a:r>
              <a:rPr lang="ja-JP" altLang="en-US" sz="1000" dirty="0" smtClean="0"/>
              <a:t>年度～）。</a:t>
            </a:r>
            <a:endParaRPr lang="ja-JP" altLang="en-US" sz="1000" dirty="0"/>
          </a:p>
        </p:txBody>
      </p:sp>
      <p:sp>
        <p:nvSpPr>
          <p:cNvPr id="5" name="スライド番号プレースホルダー 4"/>
          <p:cNvSpPr>
            <a:spLocks noGrp="1"/>
          </p:cNvSpPr>
          <p:nvPr>
            <p:ph type="sldNum" sz="quarter" idx="12"/>
          </p:nvPr>
        </p:nvSpPr>
        <p:spPr/>
        <p:txBody>
          <a:bodyPr/>
          <a:lstStyle/>
          <a:p>
            <a:r>
              <a:rPr kumimoji="1" lang="ja-JP" altLang="en-US" dirty="0"/>
              <a:t>８</a:t>
            </a:r>
          </a:p>
        </p:txBody>
      </p:sp>
    </p:spTree>
    <p:extLst>
      <p:ext uri="{BB962C8B-B14F-4D97-AF65-F5344CB8AC3E}">
        <p14:creationId xmlns:p14="http://schemas.microsoft.com/office/powerpoint/2010/main" val="2321324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852926" y="5562016"/>
            <a:ext cx="2539268" cy="707886"/>
          </a:xfrm>
          <a:prstGeom prst="rect">
            <a:avLst/>
          </a:prstGeom>
        </p:spPr>
        <p:txBody>
          <a:bodyPr wrap="square">
            <a:spAutoFit/>
          </a:bodyPr>
          <a:lstStyle/>
          <a:p>
            <a:pPr>
              <a:lnSpc>
                <a:spcPts val="1200"/>
              </a:lnSpc>
              <a:spcAft>
                <a:spcPts val="0"/>
              </a:spcAft>
            </a:pPr>
            <a:r>
              <a:rPr lang="ja-JP" altLang="ja-JP" sz="900" kern="100" dirty="0" smtClean="0">
                <a:latin typeface="Meiryo UI" panose="020B0604030504040204" pitchFamily="50" charset="-128"/>
                <a:ea typeface="Meiryo UI" panose="020B0604030504040204" pitchFamily="50" charset="-128"/>
                <a:cs typeface="Times New Roman" panose="02020603050405020304" pitchFamily="18" charset="0"/>
              </a:rPr>
              <a:t>出典</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上段）</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rPr>
              <a:t>警察庁ホームページをもとに</a:t>
            </a:r>
            <a:endParaRPr lang="en-US" altLang="ja-JP" sz="9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spcAft>
                <a:spcPts val="0"/>
              </a:spcAft>
            </a:pP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rPr>
              <a:t>　　　　　　　　副首都</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推進局で</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rPr>
              <a:t>作成</a:t>
            </a:r>
            <a:endParaRPr lang="en-US" altLang="ja-JP" sz="9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（下段）大阪府警</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rPr>
              <a:t>ホームページをもとに</a:t>
            </a:r>
            <a:endParaRPr lang="en-US" altLang="ja-JP" sz="9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spcAft>
                <a:spcPts val="0"/>
              </a:spcAft>
            </a:pP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rPr>
              <a:t>　　　　　　　　副首都</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推進局で作成</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r>
              <a:rPr kumimoji="1" lang="ja-JP" altLang="en-US" dirty="0" smtClean="0"/>
              <a:t>９</a:t>
            </a:r>
            <a:endParaRPr kumimoji="1" lang="ja-JP" altLang="en-US" dirty="0"/>
          </a:p>
        </p:txBody>
      </p:sp>
      <p:pic>
        <p:nvPicPr>
          <p:cNvPr id="2" name="図 1"/>
          <p:cNvPicPr>
            <a:picLocks noChangeAspect="1"/>
          </p:cNvPicPr>
          <p:nvPr/>
        </p:nvPicPr>
        <p:blipFill>
          <a:blip r:embed="rId2"/>
          <a:stretch>
            <a:fillRect/>
          </a:stretch>
        </p:blipFill>
        <p:spPr>
          <a:xfrm>
            <a:off x="127011" y="717183"/>
            <a:ext cx="4371211" cy="2633700"/>
          </a:xfrm>
          <a:prstGeom prst="rect">
            <a:avLst/>
          </a:prstGeom>
        </p:spPr>
      </p:pic>
      <p:pic>
        <p:nvPicPr>
          <p:cNvPr id="4" name="図 3"/>
          <p:cNvPicPr>
            <a:picLocks noChangeAspect="1"/>
          </p:cNvPicPr>
          <p:nvPr/>
        </p:nvPicPr>
        <p:blipFill>
          <a:blip r:embed="rId3"/>
          <a:stretch>
            <a:fillRect/>
          </a:stretch>
        </p:blipFill>
        <p:spPr>
          <a:xfrm>
            <a:off x="4630304" y="713150"/>
            <a:ext cx="4371211" cy="2633700"/>
          </a:xfrm>
          <a:prstGeom prst="rect">
            <a:avLst/>
          </a:prstGeom>
        </p:spPr>
      </p:pic>
      <p:pic>
        <p:nvPicPr>
          <p:cNvPr id="5" name="図 4"/>
          <p:cNvPicPr>
            <a:picLocks noChangeAspect="1"/>
          </p:cNvPicPr>
          <p:nvPr/>
        </p:nvPicPr>
        <p:blipFill>
          <a:blip r:embed="rId4"/>
          <a:stretch>
            <a:fillRect/>
          </a:stretch>
        </p:blipFill>
        <p:spPr>
          <a:xfrm>
            <a:off x="2309568" y="3679427"/>
            <a:ext cx="4377307" cy="2633700"/>
          </a:xfrm>
          <a:prstGeom prst="rect">
            <a:avLst/>
          </a:prstGeom>
        </p:spPr>
      </p:pic>
    </p:spTree>
    <p:extLst>
      <p:ext uri="{BB962C8B-B14F-4D97-AF65-F5344CB8AC3E}">
        <p14:creationId xmlns:p14="http://schemas.microsoft.com/office/powerpoint/2010/main" val="2248661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273" y="440003"/>
            <a:ext cx="9086643" cy="12353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大阪では、「</a:t>
            </a:r>
            <a:r>
              <a:rPr kumimoji="1" lang="ja-JP" altLang="en-US" sz="1200" dirty="0">
                <a:solidFill>
                  <a:schemeClr val="tx1"/>
                </a:solidFill>
                <a:latin typeface="Meiryo UI" panose="020B0604030504040204" pitchFamily="50" charset="-128"/>
                <a:ea typeface="Meiryo UI" panose="020B0604030504040204" pitchFamily="50" charset="-128"/>
              </a:rPr>
              <a:t>全国学力・学習状況調査</a:t>
            </a:r>
            <a:r>
              <a:rPr kumimoji="1" lang="ja-JP" altLang="en-US" sz="1200" dirty="0" smtClean="0">
                <a:solidFill>
                  <a:schemeClr val="tx1"/>
                </a:solidFill>
                <a:latin typeface="Meiryo UI" panose="020B0604030504040204" pitchFamily="50" charset="-128"/>
                <a:ea typeface="Meiryo UI" panose="020B0604030504040204" pitchFamily="50" charset="-128"/>
              </a:rPr>
              <a:t>」の全国平均超えをめざして、児童生徒一人ひとりの力を伸ばし、府域全体の学力向上を図っている。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「全国学力・学習状況調査」における平均正答率に</a:t>
            </a:r>
            <a:r>
              <a:rPr kumimoji="1" lang="ja-JP" altLang="en-US" sz="1200" dirty="0" smtClean="0">
                <a:solidFill>
                  <a:schemeClr val="tx1"/>
                </a:solidFill>
                <a:latin typeface="Meiryo UI" panose="020B0604030504040204" pitchFamily="50" charset="-128"/>
                <a:ea typeface="Meiryo UI" panose="020B0604030504040204" pitchFamily="50" charset="-128"/>
              </a:rPr>
              <a:t>ついて、</a:t>
            </a:r>
            <a:r>
              <a:rPr kumimoji="1" lang="ja-JP" altLang="en-US" sz="1200" dirty="0">
                <a:solidFill>
                  <a:schemeClr val="tx1"/>
                </a:solidFill>
                <a:latin typeface="Meiryo UI" panose="020B0604030504040204" pitchFamily="50" charset="-128"/>
                <a:ea typeface="Meiryo UI" panose="020B0604030504040204" pitchFamily="50" charset="-128"/>
              </a:rPr>
              <a:t>小学校、中学校とも</a:t>
            </a:r>
            <a:r>
              <a:rPr kumimoji="1" lang="ja-JP" altLang="en-US" sz="1200" dirty="0" smtClean="0">
                <a:solidFill>
                  <a:schemeClr val="tx1"/>
                </a:solidFill>
                <a:latin typeface="Meiryo UI" panose="020B0604030504040204" pitchFamily="50" charset="-128"/>
                <a:ea typeface="Meiryo UI" panose="020B0604030504040204" pitchFamily="50" charset="-128"/>
              </a:rPr>
              <a:t>に理科</a:t>
            </a:r>
            <a:r>
              <a:rPr kumimoji="1" lang="ja-JP" altLang="en-US" sz="1200" dirty="0">
                <a:solidFill>
                  <a:schemeClr val="tx1"/>
                </a:solidFill>
                <a:latin typeface="Meiryo UI" panose="020B0604030504040204" pitchFamily="50" charset="-128"/>
                <a:ea typeface="Meiryo UI" panose="020B0604030504040204" pitchFamily="50" charset="-128"/>
              </a:rPr>
              <a:t>については全国との差が</a:t>
            </a:r>
            <a:r>
              <a:rPr kumimoji="1" lang="ja-JP" altLang="en-US" sz="1200" dirty="0" smtClean="0">
                <a:solidFill>
                  <a:schemeClr val="tx1"/>
                </a:solidFill>
                <a:latin typeface="Meiryo UI" panose="020B0604030504040204" pitchFamily="50" charset="-128"/>
                <a:ea typeface="Meiryo UI" panose="020B0604030504040204" pitchFamily="50" charset="-128"/>
              </a:rPr>
              <a:t>あり課題</a:t>
            </a:r>
            <a:r>
              <a:rPr kumimoji="1" lang="ja-JP" altLang="en-US" sz="1200" dirty="0">
                <a:solidFill>
                  <a:schemeClr val="tx1"/>
                </a:solidFill>
                <a:latin typeface="Meiryo UI" panose="020B0604030504040204" pitchFamily="50" charset="-128"/>
                <a:ea typeface="Meiryo UI" panose="020B0604030504040204" pitchFamily="50" charset="-128"/>
              </a:rPr>
              <a:t>が残るが</a:t>
            </a:r>
            <a:r>
              <a:rPr kumimoji="1" lang="ja-JP" altLang="en-US" sz="1200" dirty="0" smtClean="0">
                <a:solidFill>
                  <a:schemeClr val="tx1"/>
                </a:solidFill>
                <a:latin typeface="Meiryo UI" panose="020B0604030504040204" pitchFamily="50" charset="-128"/>
                <a:ea typeface="Meiryo UI" panose="020B0604030504040204" pitchFamily="50" charset="-128"/>
              </a:rPr>
              <a:t>、国語、算数・数学は</a:t>
            </a:r>
            <a:r>
              <a:rPr kumimoji="1" lang="ja-JP" altLang="en-US" sz="1200" dirty="0">
                <a:solidFill>
                  <a:schemeClr val="tx1"/>
                </a:solidFill>
                <a:latin typeface="Meiryo UI" panose="020B0604030504040204" pitchFamily="50" charset="-128"/>
                <a:ea typeface="Meiryo UI" panose="020B0604030504040204" pitchFamily="50" charset="-128"/>
              </a:rPr>
              <a:t>概ね全国平均まで改善。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また、無解答率の全国との差に</a:t>
            </a:r>
            <a:r>
              <a:rPr kumimoji="1" lang="ja-JP" altLang="en-US" sz="1200" dirty="0" smtClean="0">
                <a:solidFill>
                  <a:schemeClr val="tx1"/>
                </a:solidFill>
                <a:latin typeface="Meiryo UI" panose="020B0604030504040204" pitchFamily="50" charset="-128"/>
                <a:ea typeface="Meiryo UI" panose="020B0604030504040204" pitchFamily="50" charset="-128"/>
              </a:rPr>
              <a:t>ついても、学力</a:t>
            </a:r>
            <a:r>
              <a:rPr kumimoji="1" lang="ja-JP" altLang="en-US" sz="1200" dirty="0">
                <a:solidFill>
                  <a:schemeClr val="tx1"/>
                </a:solidFill>
                <a:latin typeface="Meiryo UI" panose="020B0604030504040204" pitchFamily="50" charset="-128"/>
                <a:ea typeface="Meiryo UI" panose="020B0604030504040204" pitchFamily="50" charset="-128"/>
              </a:rPr>
              <a:t>向上の取組などにより、近年</a:t>
            </a:r>
            <a:r>
              <a:rPr kumimoji="1" lang="ja-JP" altLang="en-US" sz="1200" dirty="0" smtClean="0">
                <a:solidFill>
                  <a:schemeClr val="tx1"/>
                </a:solidFill>
                <a:latin typeface="Meiryo UI" panose="020B0604030504040204" pitchFamily="50" charset="-128"/>
                <a:ea typeface="Meiryo UI" panose="020B0604030504040204" pitchFamily="50" charset="-128"/>
              </a:rPr>
              <a:t>、当初と比較して改善</a:t>
            </a:r>
            <a:r>
              <a:rPr kumimoji="1" lang="ja-JP" altLang="en-US" sz="1200" dirty="0">
                <a:solidFill>
                  <a:schemeClr val="tx1"/>
                </a:solidFill>
                <a:latin typeface="Meiryo UI" panose="020B0604030504040204" pitchFamily="50" charset="-128"/>
                <a:ea typeface="Meiryo UI" panose="020B0604030504040204" pitchFamily="50" charset="-128"/>
              </a:rPr>
              <a:t>傾向にある</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全体として小中学校の学力は改善傾向にあり、全国平均と大きく乖離しているわけではないが、全国平均超えをめざすという目標を達成できるよう、今後も引き続き取組を進める必要がある。</a:t>
            </a:r>
            <a:endParaRPr kumimoji="1" lang="ja-JP" altLang="en-US"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51480" y="6455676"/>
            <a:ext cx="3589623" cy="253916"/>
          </a:xfrm>
          <a:prstGeom prst="rect">
            <a:avLst/>
          </a:prstGeom>
        </p:spPr>
        <p:txBody>
          <a:bodyPr wrap="square">
            <a:spAutoFit/>
          </a:bodyPr>
          <a:lstStyle/>
          <a:p>
            <a:r>
              <a:rPr kumimoji="1" lang="ja-JP" altLang="en-US" sz="1050" dirty="0"/>
              <a:t>出典</a:t>
            </a:r>
            <a:r>
              <a:rPr kumimoji="1" lang="ja-JP" altLang="en-US" sz="1050" dirty="0" smtClean="0"/>
              <a:t>：大阪府教育庁提供資料をもとに副首都推進局で作成</a:t>
            </a:r>
            <a:endParaRPr kumimoji="1" lang="ja-JP" altLang="en-US" sz="1050" dirty="0"/>
          </a:p>
        </p:txBody>
      </p:sp>
      <p:sp>
        <p:nvSpPr>
          <p:cNvPr id="3" name="正方形/長方形 2"/>
          <p:cNvSpPr/>
          <p:nvPr/>
        </p:nvSpPr>
        <p:spPr>
          <a:xfrm>
            <a:off x="135799" y="2018184"/>
            <a:ext cx="4280110" cy="178058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100" b="1" dirty="0" smtClean="0">
                <a:latin typeface="BIZ UDゴシック" panose="020B0400000000000000" pitchFamily="49" charset="-128"/>
                <a:ea typeface="BIZ UDゴシック" panose="020B0400000000000000" pitchFamily="49" charset="-128"/>
              </a:rPr>
              <a:t>児童の学びの基盤となる言語能力や読解力、情報活用能力等、また、目標に向かって頑張る力や気持ちをコントロールする力、人と関わる力など、生涯にわたる学力を着実につけ、一人ひとりの強みや良さを伸ばす</a:t>
            </a:r>
            <a:r>
              <a:rPr kumimoji="1" lang="ja-JP" altLang="en-US" sz="1100" dirty="0" smtClean="0">
                <a:latin typeface="BIZ UDゴシック" panose="020B0400000000000000" pitchFamily="49" charset="-128"/>
                <a:ea typeface="BIZ UDゴシック" panose="020B0400000000000000" pitchFamily="49" charset="-128"/>
              </a:rPr>
              <a:t>。</a:t>
            </a:r>
            <a:endParaRPr kumimoji="1" lang="en-US" altLang="ja-JP" sz="1100" dirty="0" smtClean="0">
              <a:latin typeface="BIZ UDゴシック" panose="020B0400000000000000" pitchFamily="49" charset="-128"/>
              <a:ea typeface="BIZ UDゴシック" panose="020B0400000000000000" pitchFamily="49" charset="-128"/>
            </a:endParaRPr>
          </a:p>
          <a:p>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900" dirty="0" smtClean="0">
                <a:latin typeface="BIZ UDゴシック" panose="020B0400000000000000" pitchFamily="49" charset="-128"/>
                <a:ea typeface="BIZ UDゴシック" panose="020B0400000000000000" pitchFamily="49" charset="-128"/>
              </a:rPr>
              <a:t>⇒児童には個人票、学校には結果分析、問題を活用した指導案やツール等、各校での指導の参考となる資料を提供する。</a:t>
            </a:r>
            <a:endParaRPr kumimoji="1" lang="en-US" altLang="ja-JP" sz="900" dirty="0" smtClean="0">
              <a:latin typeface="BIZ UDゴシック" panose="020B0400000000000000" pitchFamily="49" charset="-128"/>
              <a:ea typeface="BIZ UDゴシック" panose="020B0400000000000000" pitchFamily="49" charset="-128"/>
            </a:endParaRPr>
          </a:p>
          <a:p>
            <a:endParaRPr kumimoji="1" lang="en-US" altLang="ja-JP" sz="900" dirty="0" smtClean="0">
              <a:latin typeface="BIZ UDゴシック" panose="020B0400000000000000" pitchFamily="49" charset="-128"/>
              <a:ea typeface="BIZ UDゴシック" panose="020B0400000000000000" pitchFamily="49" charset="-128"/>
            </a:endParaRPr>
          </a:p>
          <a:p>
            <a:r>
              <a:rPr kumimoji="1" lang="ja-JP" altLang="en-US" sz="900" dirty="0" smtClean="0">
                <a:latin typeface="BIZ UDゴシック" panose="020B0400000000000000" pitchFamily="49" charset="-128"/>
                <a:ea typeface="BIZ UDゴシック" panose="020B0400000000000000" pitchFamily="49" charset="-128"/>
              </a:rPr>
              <a:t>（対象・教科）小学校第５学年：国語、算数、理科、教科横断型</a:t>
            </a:r>
            <a:endParaRPr kumimoji="1" lang="en-US" altLang="ja-JP" sz="900" dirty="0" smtClean="0">
              <a:latin typeface="BIZ UDゴシック" panose="020B0400000000000000" pitchFamily="49" charset="-128"/>
              <a:ea typeface="BIZ UDゴシック" panose="020B0400000000000000" pitchFamily="49" charset="-128"/>
            </a:endParaRPr>
          </a:p>
          <a:p>
            <a:r>
              <a:rPr kumimoji="1" lang="ja-JP" altLang="en-US" sz="900" dirty="0" smtClean="0">
                <a:latin typeface="BIZ UDゴシック" panose="020B0400000000000000" pitchFamily="49" charset="-128"/>
                <a:ea typeface="BIZ UDゴシック" panose="020B0400000000000000" pitchFamily="49" charset="-128"/>
              </a:rPr>
              <a:t>　　　　　　　小学校第６学年：教科横断型</a:t>
            </a:r>
            <a:endParaRPr kumimoji="1" lang="en-US" altLang="ja-JP" sz="900" dirty="0" smtClean="0">
              <a:latin typeface="BIZ UDゴシック" panose="020B0400000000000000" pitchFamily="49" charset="-128"/>
              <a:ea typeface="BIZ UDゴシック" panose="020B0400000000000000" pitchFamily="49" charset="-128"/>
            </a:endParaRPr>
          </a:p>
          <a:p>
            <a:r>
              <a:rPr kumimoji="1" lang="ja-JP" altLang="en-US" sz="900" dirty="0" smtClean="0">
                <a:latin typeface="BIZ UDゴシック" panose="020B0400000000000000" pitchFamily="49" charset="-128"/>
                <a:ea typeface="BIZ UDゴシック" panose="020B0400000000000000" pitchFamily="49" charset="-128"/>
              </a:rPr>
              <a:t>　　　　　　　児童及び教員：アンケート</a:t>
            </a:r>
            <a:endParaRPr kumimoji="1" lang="ja-JP" altLang="en-US" sz="900" dirty="0">
              <a:latin typeface="BIZ UDゴシック" panose="020B0400000000000000" pitchFamily="49" charset="-128"/>
              <a:ea typeface="BIZ UDゴシック" panose="020B0400000000000000" pitchFamily="49" charset="-128"/>
            </a:endParaRPr>
          </a:p>
        </p:txBody>
      </p:sp>
      <p:sp>
        <p:nvSpPr>
          <p:cNvPr id="13" name="正方形/長方形 12"/>
          <p:cNvSpPr/>
          <p:nvPr/>
        </p:nvSpPr>
        <p:spPr>
          <a:xfrm>
            <a:off x="135799" y="4133330"/>
            <a:ext cx="4259686" cy="153039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100" b="1" dirty="0" smtClean="0">
              <a:latin typeface="BIZ UDゴシック" panose="020B0400000000000000" pitchFamily="49" charset="-128"/>
              <a:ea typeface="BIZ UDゴシック" panose="020B0400000000000000" pitchFamily="49" charset="-128"/>
            </a:endParaRPr>
          </a:p>
          <a:p>
            <a:r>
              <a:rPr kumimoji="1" lang="ja-JP" altLang="en-US" sz="1100" b="1" dirty="0" smtClean="0">
                <a:latin typeface="BIZ UDゴシック" panose="020B0400000000000000" pitchFamily="49" charset="-128"/>
                <a:ea typeface="BIZ UDゴシック" panose="020B0400000000000000" pitchFamily="49" charset="-128"/>
              </a:rPr>
              <a:t>生徒が自分の学習の到達状況を正しく知り、自分の学力に目標を持つとともに、その向上への意欲を高める。</a:t>
            </a:r>
            <a:endParaRPr kumimoji="1" lang="en-US" altLang="ja-JP" sz="1100" b="1" dirty="0" smtClean="0">
              <a:latin typeface="BIZ UDゴシック" panose="020B0400000000000000" pitchFamily="49" charset="-128"/>
              <a:ea typeface="BIZ UDゴシック" panose="020B0400000000000000" pitchFamily="49" charset="-128"/>
            </a:endParaRPr>
          </a:p>
          <a:p>
            <a:endParaRPr kumimoji="1" lang="en-US" altLang="ja-JP" sz="1400" dirty="0" smtClean="0">
              <a:latin typeface="BIZ UDゴシック" panose="020B0400000000000000" pitchFamily="49" charset="-128"/>
              <a:ea typeface="BIZ UDゴシック" panose="020B0400000000000000" pitchFamily="49" charset="-128"/>
            </a:endParaRPr>
          </a:p>
          <a:p>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smtClean="0">
                <a:latin typeface="BIZ UDゴシック" panose="020B0400000000000000" pitchFamily="49" charset="-128"/>
                <a:ea typeface="BIZ UDゴシック" panose="020B0400000000000000" pitchFamily="49" charset="-128"/>
              </a:rPr>
              <a:t>（対象・教科）中学校第１学年：国語、数学、英語、アンケート</a:t>
            </a:r>
            <a:endParaRPr kumimoji="1" lang="en-US" altLang="ja-JP" sz="900" dirty="0" smtClean="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a:t>
            </a:r>
            <a:r>
              <a:rPr kumimoji="1" lang="ja-JP" altLang="en-US" sz="900" dirty="0" smtClean="0">
                <a:latin typeface="BIZ UDゴシック" panose="020B0400000000000000" pitchFamily="49" charset="-128"/>
                <a:ea typeface="BIZ UDゴシック" panose="020B0400000000000000" pitchFamily="49" charset="-128"/>
              </a:rPr>
              <a:t>　　　　　　中学校第２・３学年：国語、社会、数学、理科、</a:t>
            </a:r>
            <a:endParaRPr kumimoji="1" lang="en-US" altLang="ja-JP" sz="900" dirty="0" smtClean="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a:t>
            </a:r>
            <a:r>
              <a:rPr kumimoji="1" lang="ja-JP" altLang="en-US" sz="900" dirty="0" smtClean="0">
                <a:latin typeface="BIZ UDゴシック" panose="020B0400000000000000" pitchFamily="49" charset="-128"/>
                <a:ea typeface="BIZ UDゴシック" panose="020B0400000000000000" pitchFamily="49" charset="-128"/>
              </a:rPr>
              <a:t>　</a:t>
            </a:r>
            <a:r>
              <a:rPr kumimoji="1" lang="ja-JP" altLang="en-US" sz="900" dirty="0">
                <a:latin typeface="BIZ UDゴシック" panose="020B0400000000000000" pitchFamily="49" charset="-128"/>
                <a:ea typeface="BIZ UDゴシック" panose="020B0400000000000000" pitchFamily="49" charset="-128"/>
              </a:rPr>
              <a:t>　</a:t>
            </a:r>
            <a:r>
              <a:rPr kumimoji="1" lang="ja-JP" altLang="en-US" sz="900" dirty="0" smtClean="0">
                <a:latin typeface="BIZ UDゴシック" panose="020B0400000000000000" pitchFamily="49" charset="-128"/>
                <a:ea typeface="BIZ UDゴシック" panose="020B0400000000000000" pitchFamily="49" charset="-128"/>
              </a:rPr>
              <a:t>　　　　　　　　　　　　　　英語、アンケート</a:t>
            </a:r>
            <a:endParaRPr kumimoji="1" lang="ja-JP" altLang="en-US" sz="900" dirty="0">
              <a:latin typeface="BIZ UDゴシック" panose="020B0400000000000000" pitchFamily="49" charset="-128"/>
              <a:ea typeface="BIZ UDゴシック" panose="020B0400000000000000" pitchFamily="49" charset="-128"/>
            </a:endParaRPr>
          </a:p>
        </p:txBody>
      </p:sp>
      <p:sp>
        <p:nvSpPr>
          <p:cNvPr id="15" name="正方形/長方形 14"/>
          <p:cNvSpPr/>
          <p:nvPr/>
        </p:nvSpPr>
        <p:spPr>
          <a:xfrm>
            <a:off x="4583076" y="2018184"/>
            <a:ext cx="4057351" cy="3645542"/>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ja-JP" altLang="en-US" sz="1050" dirty="0">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4680869" y="2091697"/>
            <a:ext cx="3820264" cy="389705"/>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①府域共通の課題に取り組み、その成果を府域全体に普及・発信するモデル校</a:t>
            </a:r>
          </a:p>
        </p:txBody>
      </p:sp>
      <p:sp>
        <p:nvSpPr>
          <p:cNvPr id="20" name="正方形/長方形 19"/>
          <p:cNvSpPr/>
          <p:nvPr/>
        </p:nvSpPr>
        <p:spPr>
          <a:xfrm>
            <a:off x="4680869" y="2566592"/>
            <a:ext cx="1272602" cy="109282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100" b="1" dirty="0" smtClean="0">
                <a:latin typeface="BIZ UDゴシック" panose="020B0400000000000000" pitchFamily="49" charset="-128"/>
                <a:ea typeface="BIZ UDゴシック" panose="020B0400000000000000" pitchFamily="49" charset="-128"/>
              </a:rPr>
              <a:t>学校図書館を充実・活用するためのモデル校</a:t>
            </a:r>
            <a:endParaRPr kumimoji="1" lang="en-US" altLang="ja-JP" sz="1100" b="1" dirty="0" smtClean="0">
              <a:latin typeface="BIZ UDゴシック" panose="020B0400000000000000" pitchFamily="49" charset="-128"/>
              <a:ea typeface="BIZ UDゴシック" panose="020B0400000000000000" pitchFamily="49" charset="-128"/>
            </a:endParaRPr>
          </a:p>
          <a:p>
            <a:endParaRPr kumimoji="1" lang="en-US" altLang="ja-JP" sz="1100" b="1" dirty="0" smtClean="0">
              <a:latin typeface="BIZ UDゴシック" panose="020B0400000000000000" pitchFamily="49" charset="-128"/>
              <a:ea typeface="BIZ UDゴシック" panose="020B0400000000000000" pitchFamily="49" charset="-128"/>
            </a:endParaRPr>
          </a:p>
          <a:p>
            <a:r>
              <a:rPr kumimoji="1" lang="ja-JP" altLang="en-US" sz="1100" b="1" dirty="0" smtClean="0">
                <a:latin typeface="BIZ UDゴシック" panose="020B0400000000000000" pitchFamily="49" charset="-128"/>
                <a:ea typeface="BIZ UDゴシック" panose="020B0400000000000000" pitchFamily="49" charset="-128"/>
              </a:rPr>
              <a:t>小：</a:t>
            </a:r>
            <a:r>
              <a:rPr kumimoji="1" lang="en-US" altLang="ja-JP" sz="1100" b="1" dirty="0" smtClean="0">
                <a:latin typeface="BIZ UDゴシック" panose="020B0400000000000000" pitchFamily="49" charset="-128"/>
                <a:ea typeface="BIZ UDゴシック" panose="020B0400000000000000" pitchFamily="49" charset="-128"/>
              </a:rPr>
              <a:t>10</a:t>
            </a:r>
            <a:r>
              <a:rPr kumimoji="1" lang="ja-JP" altLang="en-US" sz="1100" b="1" dirty="0" smtClean="0">
                <a:latin typeface="BIZ UDゴシック" panose="020B0400000000000000" pitchFamily="49" charset="-128"/>
                <a:ea typeface="BIZ UDゴシック" panose="020B0400000000000000" pitchFamily="49" charset="-128"/>
              </a:rPr>
              <a:t>校</a:t>
            </a:r>
            <a:endParaRPr kumimoji="1" lang="en-US" altLang="ja-JP" sz="1100" b="1" dirty="0" smtClean="0">
              <a:latin typeface="BIZ UDゴシック" panose="020B0400000000000000" pitchFamily="49" charset="-128"/>
              <a:ea typeface="BIZ UDゴシック" panose="020B0400000000000000" pitchFamily="49" charset="-128"/>
            </a:endParaRPr>
          </a:p>
          <a:p>
            <a:r>
              <a:rPr kumimoji="1" lang="ja-JP" altLang="en-US" sz="1100" b="1" dirty="0" smtClean="0">
                <a:latin typeface="BIZ UDゴシック" panose="020B0400000000000000" pitchFamily="49" charset="-128"/>
                <a:ea typeface="BIZ UDゴシック" panose="020B0400000000000000" pitchFamily="49" charset="-128"/>
              </a:rPr>
              <a:t>中：７校</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21" name="正方形/長方形 20"/>
          <p:cNvSpPr/>
          <p:nvPr/>
        </p:nvSpPr>
        <p:spPr>
          <a:xfrm>
            <a:off x="6016262" y="2566592"/>
            <a:ext cx="1263491" cy="109282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100" b="1" dirty="0" smtClean="0">
                <a:latin typeface="BIZ UDゴシック" panose="020B0400000000000000" pitchFamily="49" charset="-128"/>
                <a:ea typeface="BIZ UDゴシック" panose="020B0400000000000000" pitchFamily="49" charset="-128"/>
              </a:rPr>
              <a:t>国語の授業づくりモデル小学校</a:t>
            </a:r>
            <a:endParaRPr kumimoji="1" lang="en-US" altLang="ja-JP" sz="1100" b="1" dirty="0" smtClean="0">
              <a:latin typeface="BIZ UDゴシック" panose="020B0400000000000000" pitchFamily="49" charset="-128"/>
              <a:ea typeface="BIZ UDゴシック" panose="020B0400000000000000" pitchFamily="49" charset="-128"/>
            </a:endParaRPr>
          </a:p>
          <a:p>
            <a:endParaRPr kumimoji="1" lang="en-US" altLang="ja-JP" sz="1100" b="1" dirty="0" smtClean="0">
              <a:latin typeface="BIZ UDゴシック" panose="020B0400000000000000" pitchFamily="49" charset="-128"/>
              <a:ea typeface="BIZ UDゴシック" panose="020B0400000000000000" pitchFamily="49" charset="-128"/>
            </a:endParaRPr>
          </a:p>
          <a:p>
            <a:endParaRPr kumimoji="1" lang="en-US" altLang="ja-JP" sz="1100" b="1" dirty="0" smtClean="0">
              <a:latin typeface="BIZ UDゴシック" panose="020B0400000000000000" pitchFamily="49" charset="-128"/>
              <a:ea typeface="BIZ UDゴシック" panose="020B0400000000000000" pitchFamily="49" charset="-128"/>
            </a:endParaRPr>
          </a:p>
          <a:p>
            <a:r>
              <a:rPr kumimoji="1" lang="ja-JP" altLang="en-US" sz="1100" b="1" dirty="0" smtClean="0">
                <a:latin typeface="BIZ UDゴシック" panose="020B0400000000000000" pitchFamily="49" charset="-128"/>
                <a:ea typeface="BIZ UDゴシック" panose="020B0400000000000000" pitchFamily="49" charset="-128"/>
              </a:rPr>
              <a:t>小：７校</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22" name="正方形/長方形 21"/>
          <p:cNvSpPr/>
          <p:nvPr/>
        </p:nvSpPr>
        <p:spPr>
          <a:xfrm>
            <a:off x="7342544" y="2565960"/>
            <a:ext cx="1194570" cy="109345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100" b="1" dirty="0" smtClean="0">
                <a:latin typeface="BIZ UDゴシック" panose="020B0400000000000000" pitchFamily="49" charset="-128"/>
                <a:ea typeface="BIZ UDゴシック" panose="020B0400000000000000" pitchFamily="49" charset="-128"/>
              </a:rPr>
              <a:t>スマートスクール実現モデル校</a:t>
            </a:r>
            <a:endParaRPr kumimoji="1" lang="en-US" altLang="ja-JP" sz="1100" b="1" dirty="0" smtClean="0">
              <a:latin typeface="BIZ UDゴシック" panose="020B0400000000000000" pitchFamily="49" charset="-128"/>
              <a:ea typeface="BIZ UDゴシック" panose="020B0400000000000000" pitchFamily="49" charset="-128"/>
            </a:endParaRPr>
          </a:p>
          <a:p>
            <a:endParaRPr kumimoji="1" lang="en-US" altLang="ja-JP" sz="1100" b="1" dirty="0" smtClean="0">
              <a:latin typeface="BIZ UDゴシック" panose="020B0400000000000000" pitchFamily="49" charset="-128"/>
              <a:ea typeface="BIZ UDゴシック" panose="020B0400000000000000" pitchFamily="49" charset="-128"/>
            </a:endParaRPr>
          </a:p>
          <a:p>
            <a:endParaRPr kumimoji="1" lang="en-US" altLang="ja-JP" sz="1100" b="1" dirty="0" smtClean="0">
              <a:latin typeface="BIZ UDゴシック" panose="020B0400000000000000" pitchFamily="49" charset="-128"/>
              <a:ea typeface="BIZ UDゴシック" panose="020B0400000000000000" pitchFamily="49" charset="-128"/>
            </a:endParaRPr>
          </a:p>
          <a:p>
            <a:r>
              <a:rPr kumimoji="1" lang="ja-JP" altLang="en-US" sz="1100" b="1" dirty="0" smtClean="0">
                <a:latin typeface="BIZ UDゴシック" panose="020B0400000000000000" pitchFamily="49" charset="-128"/>
                <a:ea typeface="BIZ UDゴシック" panose="020B0400000000000000" pitchFamily="49" charset="-128"/>
              </a:rPr>
              <a:t>小：</a:t>
            </a:r>
            <a:r>
              <a:rPr kumimoji="1" lang="en-US" altLang="ja-JP" sz="1100" b="1" dirty="0" smtClean="0">
                <a:latin typeface="BIZ UDゴシック" panose="020B0400000000000000" pitchFamily="49" charset="-128"/>
                <a:ea typeface="BIZ UDゴシック" panose="020B0400000000000000" pitchFamily="49" charset="-128"/>
              </a:rPr>
              <a:t>11</a:t>
            </a:r>
            <a:r>
              <a:rPr kumimoji="1" lang="ja-JP" altLang="en-US" sz="1100" b="1" dirty="0" smtClean="0">
                <a:latin typeface="BIZ UDゴシック" panose="020B0400000000000000" pitchFamily="49" charset="-128"/>
                <a:ea typeface="BIZ UDゴシック" panose="020B0400000000000000" pitchFamily="49" charset="-128"/>
              </a:rPr>
              <a:t>校</a:t>
            </a:r>
            <a:endParaRPr kumimoji="1" lang="en-US" altLang="ja-JP" sz="1100" b="1" dirty="0" smtClean="0">
              <a:latin typeface="BIZ UDゴシック" panose="020B0400000000000000" pitchFamily="49" charset="-128"/>
              <a:ea typeface="BIZ UDゴシック" panose="020B0400000000000000" pitchFamily="49" charset="-128"/>
            </a:endParaRPr>
          </a:p>
          <a:p>
            <a:r>
              <a:rPr kumimoji="1" lang="ja-JP" altLang="en-US" sz="1100" b="1" dirty="0" smtClean="0">
                <a:latin typeface="BIZ UDゴシック" panose="020B0400000000000000" pitchFamily="49" charset="-128"/>
                <a:ea typeface="BIZ UDゴシック" panose="020B0400000000000000" pitchFamily="49" charset="-128"/>
              </a:rPr>
              <a:t>中：７校</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23" name="正方形/長方形 22"/>
          <p:cNvSpPr/>
          <p:nvPr/>
        </p:nvSpPr>
        <p:spPr>
          <a:xfrm>
            <a:off x="4562325" y="3653159"/>
            <a:ext cx="4057351" cy="230832"/>
          </a:xfrm>
          <a:prstGeom prst="rect">
            <a:avLst/>
          </a:prstGeom>
        </p:spPr>
        <p:txBody>
          <a:bodyPr wrap="square">
            <a:spAutoFit/>
          </a:bodyPr>
          <a:lstStyle/>
          <a:p>
            <a:r>
              <a:rPr kumimoji="1" lang="ja-JP" altLang="en-US" sz="900" dirty="0" smtClean="0"/>
              <a:t>  メニューに応じた取組を進める学校を指定し、国の加配を活用して担当教員を配置</a:t>
            </a:r>
            <a:endParaRPr kumimoji="1" lang="ja-JP" altLang="en-US" sz="900" dirty="0"/>
          </a:p>
        </p:txBody>
      </p:sp>
      <p:sp>
        <p:nvSpPr>
          <p:cNvPr id="25" name="正方形/長方形 24"/>
          <p:cNvSpPr/>
          <p:nvPr/>
        </p:nvSpPr>
        <p:spPr>
          <a:xfrm>
            <a:off x="4716850" y="4381985"/>
            <a:ext cx="1894902" cy="898031"/>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100" b="1" dirty="0" smtClean="0">
                <a:latin typeface="BIZ UDゴシック" panose="020B0400000000000000" pitchFamily="49" charset="-128"/>
                <a:ea typeface="BIZ UDゴシック" panose="020B0400000000000000" pitchFamily="49" charset="-128"/>
              </a:rPr>
              <a:t>確かな学びをはぐくむ学校づくり推進校</a:t>
            </a:r>
            <a:endParaRPr kumimoji="1" lang="en-US" altLang="ja-JP" sz="1100" b="1" dirty="0" smtClean="0">
              <a:latin typeface="BIZ UDゴシック" panose="020B0400000000000000" pitchFamily="49" charset="-128"/>
              <a:ea typeface="BIZ UDゴシック" panose="020B0400000000000000" pitchFamily="49" charset="-128"/>
            </a:endParaRPr>
          </a:p>
          <a:p>
            <a:endParaRPr kumimoji="1" lang="en-US" altLang="ja-JP" sz="1100" b="1" dirty="0" smtClean="0">
              <a:latin typeface="BIZ UDゴシック" panose="020B0400000000000000" pitchFamily="49" charset="-128"/>
              <a:ea typeface="BIZ UDゴシック" panose="020B0400000000000000" pitchFamily="49" charset="-128"/>
            </a:endParaRPr>
          </a:p>
          <a:p>
            <a:r>
              <a:rPr kumimoji="1" lang="ja-JP" altLang="en-US" sz="1100" b="1" dirty="0" smtClean="0">
                <a:latin typeface="BIZ UDゴシック" panose="020B0400000000000000" pitchFamily="49" charset="-128"/>
                <a:ea typeface="BIZ UDゴシック" panose="020B0400000000000000" pitchFamily="49" charset="-128"/>
              </a:rPr>
              <a:t>小：</a:t>
            </a:r>
            <a:r>
              <a:rPr kumimoji="1" lang="en-US" altLang="ja-JP" sz="1100" b="1" dirty="0" smtClean="0">
                <a:latin typeface="BIZ UDゴシック" panose="020B0400000000000000" pitchFamily="49" charset="-128"/>
                <a:ea typeface="BIZ UDゴシック" panose="020B0400000000000000" pitchFamily="49" charset="-128"/>
              </a:rPr>
              <a:t>41</a:t>
            </a:r>
            <a:r>
              <a:rPr kumimoji="1" lang="ja-JP" altLang="en-US" sz="1100" b="1" dirty="0" smtClean="0">
                <a:latin typeface="BIZ UDゴシック" panose="020B0400000000000000" pitchFamily="49" charset="-128"/>
                <a:ea typeface="BIZ UDゴシック" panose="020B0400000000000000" pitchFamily="49" charset="-128"/>
              </a:rPr>
              <a:t>校</a:t>
            </a:r>
            <a:endParaRPr kumimoji="1" lang="en-US" altLang="ja-JP" sz="1100" b="1" dirty="0" smtClean="0">
              <a:latin typeface="BIZ UDゴシック" panose="020B0400000000000000" pitchFamily="49" charset="-128"/>
              <a:ea typeface="BIZ UDゴシック" panose="020B0400000000000000" pitchFamily="49" charset="-128"/>
            </a:endParaRPr>
          </a:p>
          <a:p>
            <a:r>
              <a:rPr kumimoji="1" lang="ja-JP" altLang="en-US" sz="1100" b="1" dirty="0" smtClean="0">
                <a:latin typeface="BIZ UDゴシック" panose="020B0400000000000000" pitchFamily="49" charset="-128"/>
                <a:ea typeface="BIZ UDゴシック" panose="020B0400000000000000" pitchFamily="49" charset="-128"/>
              </a:rPr>
              <a:t>中：</a:t>
            </a:r>
            <a:r>
              <a:rPr kumimoji="1" lang="en-US" altLang="ja-JP" sz="1100" b="1" dirty="0" smtClean="0">
                <a:latin typeface="BIZ UDゴシック" panose="020B0400000000000000" pitchFamily="49" charset="-128"/>
                <a:ea typeface="BIZ UDゴシック" panose="020B0400000000000000" pitchFamily="49" charset="-128"/>
              </a:rPr>
              <a:t>41</a:t>
            </a:r>
            <a:r>
              <a:rPr kumimoji="1" lang="ja-JP" altLang="en-US" sz="1100" b="1" dirty="0" smtClean="0">
                <a:latin typeface="BIZ UDゴシック" panose="020B0400000000000000" pitchFamily="49" charset="-128"/>
                <a:ea typeface="BIZ UDゴシック" panose="020B0400000000000000" pitchFamily="49" charset="-128"/>
              </a:rPr>
              <a:t>校</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26" name="正方形/長方形 25"/>
          <p:cNvSpPr/>
          <p:nvPr/>
        </p:nvSpPr>
        <p:spPr>
          <a:xfrm>
            <a:off x="4642347" y="5294394"/>
            <a:ext cx="3938808" cy="369332"/>
          </a:xfrm>
          <a:prstGeom prst="rect">
            <a:avLst/>
          </a:prstGeom>
        </p:spPr>
        <p:txBody>
          <a:bodyPr wrap="square">
            <a:spAutoFit/>
          </a:bodyPr>
          <a:lstStyle/>
          <a:p>
            <a:r>
              <a:rPr kumimoji="1" lang="ja-JP" altLang="en-US" sz="900" dirty="0" smtClean="0"/>
              <a:t>各市町村における取組</a:t>
            </a:r>
            <a:r>
              <a:rPr kumimoji="1" lang="ja-JP" altLang="en-US" sz="900" dirty="0"/>
              <a:t>の</a:t>
            </a:r>
            <a:r>
              <a:rPr kumimoji="1" lang="ja-JP" altLang="en-US" sz="900" dirty="0" smtClean="0"/>
              <a:t>旗艦となる小学校１校・中学校１校に、国の加配を活用して学力向上の中心となる担当教員を配置</a:t>
            </a:r>
            <a:endParaRPr kumimoji="1" lang="ja-JP" altLang="en-US" sz="900" dirty="0"/>
          </a:p>
        </p:txBody>
      </p:sp>
      <p:sp>
        <p:nvSpPr>
          <p:cNvPr id="28" name="角丸四角形 27"/>
          <p:cNvSpPr/>
          <p:nvPr/>
        </p:nvSpPr>
        <p:spPr>
          <a:xfrm>
            <a:off x="135799" y="1770388"/>
            <a:ext cx="2675594" cy="249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t>小学生すくすくテスト（すくすくウォッチ）</a:t>
            </a:r>
            <a:endParaRPr kumimoji="1" lang="ja-JP" altLang="en-US" sz="1200" b="1" dirty="0"/>
          </a:p>
        </p:txBody>
      </p:sp>
      <p:sp>
        <p:nvSpPr>
          <p:cNvPr id="29" name="角丸四角形 28"/>
          <p:cNvSpPr/>
          <p:nvPr/>
        </p:nvSpPr>
        <p:spPr>
          <a:xfrm>
            <a:off x="135799" y="3878003"/>
            <a:ext cx="1710493" cy="24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t>中学生チャレンジテスト</a:t>
            </a:r>
            <a:endParaRPr kumimoji="1" lang="ja-JP" altLang="en-US" sz="1200" b="1" dirty="0"/>
          </a:p>
        </p:txBody>
      </p:sp>
      <p:sp>
        <p:nvSpPr>
          <p:cNvPr id="30" name="角丸四角形 29"/>
          <p:cNvSpPr/>
          <p:nvPr/>
        </p:nvSpPr>
        <p:spPr>
          <a:xfrm>
            <a:off x="4575595" y="1775370"/>
            <a:ext cx="2881334" cy="24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t>スクール・エンパワーメント推進事業</a:t>
            </a:r>
            <a:endParaRPr kumimoji="1" lang="ja-JP" altLang="en-US" sz="1200" b="1" dirty="0"/>
          </a:p>
        </p:txBody>
      </p:sp>
      <p:sp>
        <p:nvSpPr>
          <p:cNvPr id="31" name="角丸四角形 30"/>
          <p:cNvSpPr/>
          <p:nvPr/>
        </p:nvSpPr>
        <p:spPr>
          <a:xfrm>
            <a:off x="4716850" y="3866616"/>
            <a:ext cx="3820264" cy="45359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②市町村が主体となり、それぞれの課題に対した取組を進める推進校</a:t>
            </a:r>
          </a:p>
        </p:txBody>
      </p:sp>
      <p:pic>
        <p:nvPicPr>
          <p:cNvPr id="9" name="図 8"/>
          <p:cNvPicPr>
            <a:picLocks noChangeAspect="1"/>
          </p:cNvPicPr>
          <p:nvPr/>
        </p:nvPicPr>
        <p:blipFill>
          <a:blip r:embed="rId2"/>
          <a:stretch>
            <a:fillRect/>
          </a:stretch>
        </p:blipFill>
        <p:spPr>
          <a:xfrm>
            <a:off x="7042038" y="4300296"/>
            <a:ext cx="1147353" cy="1071341"/>
          </a:xfrm>
          <a:prstGeom prst="rect">
            <a:avLst/>
          </a:prstGeom>
        </p:spPr>
      </p:pic>
      <p:sp>
        <p:nvSpPr>
          <p:cNvPr id="32" name="角丸四角形 31"/>
          <p:cNvSpPr/>
          <p:nvPr/>
        </p:nvSpPr>
        <p:spPr>
          <a:xfrm>
            <a:off x="135799" y="5749882"/>
            <a:ext cx="2857499" cy="24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t>ICT</a:t>
            </a:r>
            <a:r>
              <a:rPr kumimoji="1" lang="ja-JP" altLang="en-US" sz="1400" b="1" dirty="0" smtClean="0"/>
              <a:t>を活用した授業改善の推進</a:t>
            </a:r>
            <a:endParaRPr kumimoji="1" lang="ja-JP" altLang="en-US" sz="1400" b="1" dirty="0"/>
          </a:p>
        </p:txBody>
      </p:sp>
      <p:sp>
        <p:nvSpPr>
          <p:cNvPr id="33" name="正方形/長方形 32"/>
          <p:cNvSpPr/>
          <p:nvPr/>
        </p:nvSpPr>
        <p:spPr>
          <a:xfrm>
            <a:off x="135799" y="6040647"/>
            <a:ext cx="8504627" cy="372664"/>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000" b="1" dirty="0" smtClean="0">
                <a:latin typeface="BIZ UDゴシック" panose="020B0400000000000000" pitchFamily="49" charset="-128"/>
                <a:ea typeface="BIZ UDゴシック" panose="020B0400000000000000" pitchFamily="49" charset="-128"/>
              </a:rPr>
              <a:t>○個別最適な学びや協働的な学びを充実させる１人１台端末の効果的な活用の推進</a:t>
            </a:r>
            <a:r>
              <a:rPr kumimoji="1" lang="ja-JP" altLang="en-US" sz="1000" dirty="0" smtClean="0">
                <a:latin typeface="BIZ UDゴシック" panose="020B0400000000000000" pitchFamily="49" charset="-128"/>
                <a:ea typeface="BIZ UDゴシック" panose="020B0400000000000000" pitchFamily="49" charset="-128"/>
              </a:rPr>
              <a:t>→</a:t>
            </a:r>
            <a:r>
              <a:rPr kumimoji="1" lang="ja-JP" altLang="en-US" sz="900" dirty="0" smtClean="0">
                <a:latin typeface="BIZ UDゴシック" panose="020B0400000000000000" pitchFamily="49" charset="-128"/>
                <a:ea typeface="BIZ UDゴシック" panose="020B0400000000000000" pitchFamily="49" charset="-128"/>
              </a:rPr>
              <a:t>教職員ポータルサイトによる授業実践事例の充実</a:t>
            </a:r>
            <a:endParaRPr kumimoji="1" lang="en-US" altLang="ja-JP" sz="900" dirty="0" smtClean="0">
              <a:latin typeface="BIZ UDゴシック" panose="020B0400000000000000" pitchFamily="49" charset="-128"/>
              <a:ea typeface="BIZ UDゴシック" panose="020B0400000000000000" pitchFamily="49" charset="-128"/>
            </a:endParaRPr>
          </a:p>
          <a:p>
            <a:r>
              <a:rPr kumimoji="1" lang="ja-JP" altLang="en-US" sz="1000" b="1" dirty="0" smtClean="0">
                <a:latin typeface="BIZ UDゴシック" panose="020B0400000000000000" pitchFamily="49" charset="-128"/>
                <a:ea typeface="BIZ UDゴシック" panose="020B0400000000000000" pitchFamily="49" charset="-128"/>
              </a:rPr>
              <a:t>○教育の情報化にかかる環境整備や取組の情報共有</a:t>
            </a:r>
            <a:r>
              <a:rPr kumimoji="1" lang="ja-JP" altLang="en-US" sz="1000" dirty="0" smtClean="0">
                <a:latin typeface="BIZ UDゴシック" panose="020B0400000000000000" pitchFamily="49" charset="-128"/>
                <a:ea typeface="BIZ UDゴシック" panose="020B0400000000000000" pitchFamily="49" charset="-128"/>
              </a:rPr>
              <a:t>→</a:t>
            </a:r>
            <a:r>
              <a:rPr kumimoji="1" lang="en-US" altLang="ja-JP" sz="900" dirty="0" smtClean="0">
                <a:latin typeface="BIZ UDゴシック" panose="020B0400000000000000" pitchFamily="49" charset="-128"/>
                <a:ea typeface="BIZ UDゴシック" panose="020B0400000000000000" pitchFamily="49" charset="-128"/>
              </a:rPr>
              <a:t>GIGA</a:t>
            </a:r>
            <a:r>
              <a:rPr kumimoji="1" lang="ja-JP" altLang="en-US" sz="900" dirty="0" smtClean="0">
                <a:latin typeface="BIZ UDゴシック" panose="020B0400000000000000" pitchFamily="49" charset="-128"/>
                <a:ea typeface="BIZ UDゴシック" panose="020B0400000000000000" pitchFamily="49" charset="-128"/>
              </a:rPr>
              <a:t>スクール運営支援センターによる市町村支援</a:t>
            </a:r>
            <a:endParaRPr kumimoji="1" lang="en-US" altLang="ja-JP" sz="900" dirty="0" smtClean="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136875" y="58144"/>
            <a:ext cx="8420490" cy="388120"/>
          </a:xfrm>
          <a:prstGeom prst="rect">
            <a:avLst/>
          </a:prstGeom>
          <a:noFill/>
        </p:spPr>
        <p:txBody>
          <a:bodyPr wrap="square" rtlCol="0">
            <a:spAutoFit/>
          </a:bodyPr>
          <a:lstStyle/>
          <a:p>
            <a:pPr lvl="0">
              <a:defRPr/>
            </a:pPr>
            <a:r>
              <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922" b="1" dirty="0" smtClean="0">
                <a:solidFill>
                  <a:prstClr val="black"/>
                </a:solidFill>
                <a:latin typeface="Meiryo UI" panose="020B0604030504040204" pitchFamily="50" charset="-128"/>
                <a:ea typeface="Meiryo UI" panose="020B0604030504040204" pitchFamily="50" charset="-128"/>
              </a:rPr>
              <a:t>第</a:t>
            </a:r>
            <a:r>
              <a:rPr kumimoji="1" lang="en-US" altLang="ja-JP" sz="1922" b="1" dirty="0" smtClean="0">
                <a:solidFill>
                  <a:prstClr val="black"/>
                </a:solidFill>
                <a:latin typeface="Meiryo UI" panose="020B0604030504040204" pitchFamily="50" charset="-128"/>
                <a:ea typeface="Meiryo UI" panose="020B0604030504040204" pitchFamily="50" charset="-128"/>
              </a:rPr>
              <a:t>14</a:t>
            </a:r>
            <a:r>
              <a:rPr kumimoji="1" lang="ja-JP" altLang="en-US" sz="1922" b="1" dirty="0" smtClean="0">
                <a:solidFill>
                  <a:prstClr val="black"/>
                </a:solidFill>
                <a:latin typeface="Meiryo UI" panose="020B0604030504040204" pitchFamily="50" charset="-128"/>
                <a:ea typeface="Meiryo UI" panose="020B0604030504040204" pitchFamily="50" charset="-128"/>
              </a:rPr>
              <a:t>回意見交換会</a:t>
            </a:r>
            <a:r>
              <a:rPr kumimoji="1" lang="ja-JP" altLang="en-US" sz="1922" b="1" smtClean="0">
                <a:solidFill>
                  <a:prstClr val="black"/>
                </a:solidFill>
                <a:latin typeface="Meiryo UI" panose="020B0604030504040204" pitchFamily="50" charset="-128"/>
                <a:ea typeface="Meiryo UI" panose="020B0604030504040204" pitchFamily="50" charset="-128"/>
              </a:rPr>
              <a:t>において議論の</a:t>
            </a:r>
            <a:r>
              <a:rPr kumimoji="1" lang="ja-JP" altLang="en-US" sz="1922" b="1" dirty="0" smtClean="0">
                <a:solidFill>
                  <a:prstClr val="black"/>
                </a:solidFill>
                <a:latin typeface="Meiryo UI" panose="020B0604030504040204" pitchFamily="50" charset="-128"/>
                <a:ea typeface="Meiryo UI" panose="020B0604030504040204" pitchFamily="50" charset="-128"/>
              </a:rPr>
              <a:t>あった大阪の課題について</a:t>
            </a:r>
            <a:r>
              <a:rPr kumimoji="1" lang="ja-JP" altLang="en-US" sz="1922" b="1" dirty="0">
                <a:solidFill>
                  <a:prstClr val="black"/>
                </a:solidFill>
                <a:latin typeface="Meiryo UI" panose="020B0604030504040204" pitchFamily="50" charset="-128"/>
                <a:ea typeface="Meiryo UI" panose="020B0604030504040204" pitchFamily="50" charset="-128"/>
              </a:rPr>
              <a:t>②</a:t>
            </a:r>
            <a:r>
              <a:rPr kumimoji="1" lang="ja-JP" altLang="en-US" sz="1922" b="1" dirty="0" smtClean="0">
                <a:solidFill>
                  <a:prstClr val="black"/>
                </a:solidFill>
                <a:latin typeface="Meiryo UI" panose="020B0604030504040204" pitchFamily="50" charset="-128"/>
                <a:ea typeface="Meiryo UI" panose="020B0604030504040204" pitchFamily="50" charset="-128"/>
              </a:rPr>
              <a:t>（学力）</a:t>
            </a:r>
            <a:endParaRPr kumimoji="1" lang="ja-JP" altLang="en-US" sz="1922" b="1" dirty="0">
              <a:solidFill>
                <a:prstClr val="black"/>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r>
              <a:rPr kumimoji="1" lang="en-US" altLang="ja-JP" dirty="0" smtClean="0"/>
              <a:t>10</a:t>
            </a:r>
            <a:endParaRPr kumimoji="1" lang="ja-JP" altLang="en-US" dirty="0"/>
          </a:p>
        </p:txBody>
      </p:sp>
    </p:spTree>
    <p:extLst>
      <p:ext uri="{BB962C8B-B14F-4D97-AF65-F5344CB8AC3E}">
        <p14:creationId xmlns:p14="http://schemas.microsoft.com/office/powerpoint/2010/main" val="2163566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25478" y="1201649"/>
            <a:ext cx="2871745" cy="1930312"/>
          </a:xfrm>
          <a:prstGeom prst="rect">
            <a:avLst/>
          </a:prstGeom>
        </p:spPr>
      </p:pic>
      <p:pic>
        <p:nvPicPr>
          <p:cNvPr id="3" name="図 2"/>
          <p:cNvPicPr>
            <a:picLocks noChangeAspect="1"/>
          </p:cNvPicPr>
          <p:nvPr/>
        </p:nvPicPr>
        <p:blipFill>
          <a:blip r:embed="rId3"/>
          <a:stretch>
            <a:fillRect/>
          </a:stretch>
        </p:blipFill>
        <p:spPr>
          <a:xfrm>
            <a:off x="4492007" y="1207499"/>
            <a:ext cx="3262827" cy="1912677"/>
          </a:xfrm>
          <a:prstGeom prst="rect">
            <a:avLst/>
          </a:prstGeom>
        </p:spPr>
      </p:pic>
      <p:sp>
        <p:nvSpPr>
          <p:cNvPr id="13" name="正方形/長方形 12"/>
          <p:cNvSpPr/>
          <p:nvPr/>
        </p:nvSpPr>
        <p:spPr>
          <a:xfrm>
            <a:off x="153648" y="330737"/>
            <a:ext cx="7898429" cy="307777"/>
          </a:xfrm>
          <a:prstGeom prst="rect">
            <a:avLst/>
          </a:prstGeom>
        </p:spPr>
        <p:txBody>
          <a:bodyPr wrap="square">
            <a:spAutoFit/>
          </a:bodyPr>
          <a:lstStyle/>
          <a:p>
            <a:r>
              <a:rPr kumimoji="1" lang="ja-JP" altLang="en-US" sz="1400" b="1" dirty="0" smtClean="0"/>
              <a:t>○「全国学力・学習状況調査」大阪府の対全国比の経年比較</a:t>
            </a:r>
            <a:endParaRPr kumimoji="1" lang="ja-JP" altLang="en-US" sz="1400" b="1" dirty="0"/>
          </a:p>
        </p:txBody>
      </p:sp>
      <p:sp>
        <p:nvSpPr>
          <p:cNvPr id="14" name="正方形/長方形 13"/>
          <p:cNvSpPr/>
          <p:nvPr/>
        </p:nvSpPr>
        <p:spPr>
          <a:xfrm>
            <a:off x="195832" y="5681685"/>
            <a:ext cx="7130965" cy="253916"/>
          </a:xfrm>
          <a:prstGeom prst="rect">
            <a:avLst/>
          </a:prstGeom>
        </p:spPr>
        <p:txBody>
          <a:bodyPr wrap="square">
            <a:spAutoFit/>
          </a:bodyPr>
          <a:lstStyle/>
          <a:p>
            <a:r>
              <a:rPr kumimoji="1" lang="ja-JP" altLang="en-US" sz="1050" dirty="0" smtClean="0"/>
              <a:t>出典：大阪府教育庁</a:t>
            </a:r>
            <a:r>
              <a:rPr kumimoji="1" lang="en-US" altLang="ja-JP" sz="1050" dirty="0" smtClean="0"/>
              <a:t>HP</a:t>
            </a:r>
            <a:r>
              <a:rPr kumimoji="1" lang="ja-JP" altLang="en-US" sz="1050" dirty="0" smtClean="0"/>
              <a:t>（全国学力・学習状況調査結果概要）をもとに副首都推進局で作成</a:t>
            </a:r>
            <a:endParaRPr kumimoji="1" lang="ja-JP" altLang="en-US" sz="1050" dirty="0"/>
          </a:p>
        </p:txBody>
      </p:sp>
      <p:sp>
        <p:nvSpPr>
          <p:cNvPr id="15" name="正方形/長方形 14"/>
          <p:cNvSpPr/>
          <p:nvPr/>
        </p:nvSpPr>
        <p:spPr>
          <a:xfrm>
            <a:off x="153648" y="3319897"/>
            <a:ext cx="7898429" cy="307777"/>
          </a:xfrm>
          <a:prstGeom prst="rect">
            <a:avLst/>
          </a:prstGeom>
        </p:spPr>
        <p:txBody>
          <a:bodyPr wrap="square">
            <a:spAutoFit/>
          </a:bodyPr>
          <a:lstStyle/>
          <a:p>
            <a:r>
              <a:rPr kumimoji="1" lang="ja-JP" altLang="en-US" sz="1400" b="1" dirty="0" smtClean="0"/>
              <a:t>○「全国学力・学習状況調査」教科別　無解答率　大阪府の対全国差　経年比較</a:t>
            </a:r>
            <a:endParaRPr kumimoji="1" lang="ja-JP" altLang="en-US" sz="1400" b="1" dirty="0"/>
          </a:p>
        </p:txBody>
      </p:sp>
      <p:sp>
        <p:nvSpPr>
          <p:cNvPr id="17" name="正方形/長方形 16"/>
          <p:cNvSpPr/>
          <p:nvPr/>
        </p:nvSpPr>
        <p:spPr>
          <a:xfrm>
            <a:off x="3212912" y="1276991"/>
            <a:ext cx="1497921" cy="246221"/>
          </a:xfrm>
          <a:prstGeom prst="rect">
            <a:avLst/>
          </a:prstGeom>
        </p:spPr>
        <p:txBody>
          <a:bodyPr wrap="square">
            <a:spAutoFit/>
          </a:bodyPr>
          <a:lstStyle/>
          <a:p>
            <a:r>
              <a:rPr kumimoji="1" lang="en-US" altLang="ja-JP" sz="1000" dirty="0" smtClean="0">
                <a:latin typeface="BIZ UDゴシック" panose="020B0400000000000000" pitchFamily="49" charset="-128"/>
                <a:ea typeface="BIZ UDゴシック" panose="020B0400000000000000" pitchFamily="49" charset="-128"/>
              </a:rPr>
              <a:t>R4</a:t>
            </a:r>
            <a:r>
              <a:rPr kumimoji="1" lang="ja-JP" altLang="en-US" sz="1000" dirty="0" smtClean="0">
                <a:latin typeface="BIZ UDゴシック" panose="020B0400000000000000" pitchFamily="49" charset="-128"/>
                <a:ea typeface="BIZ UDゴシック" panose="020B0400000000000000" pitchFamily="49" charset="-128"/>
              </a:rPr>
              <a:t>の全国平均との差</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27" name="正方形/長方形 26"/>
          <p:cNvSpPr/>
          <p:nvPr/>
        </p:nvSpPr>
        <p:spPr>
          <a:xfrm>
            <a:off x="3201572" y="1904617"/>
            <a:ext cx="600891" cy="23699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latin typeface="BIZ UDゴシック" panose="020B0400000000000000" pitchFamily="49" charset="-128"/>
                <a:ea typeface="BIZ UDゴシック" panose="020B0400000000000000" pitchFamily="49" charset="-128"/>
              </a:rPr>
              <a:t>国語</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31" name="正方形/長方形 30"/>
          <p:cNvSpPr/>
          <p:nvPr/>
        </p:nvSpPr>
        <p:spPr>
          <a:xfrm>
            <a:off x="7770501" y="1269167"/>
            <a:ext cx="1497070" cy="246221"/>
          </a:xfrm>
          <a:prstGeom prst="rect">
            <a:avLst/>
          </a:prstGeom>
        </p:spPr>
        <p:txBody>
          <a:bodyPr wrap="square">
            <a:spAutoFit/>
          </a:bodyPr>
          <a:lstStyle/>
          <a:p>
            <a:r>
              <a:rPr kumimoji="1" lang="en-US" altLang="ja-JP" sz="1000" dirty="0" smtClean="0">
                <a:latin typeface="BIZ UDゴシック" panose="020B0400000000000000" pitchFamily="49" charset="-128"/>
                <a:ea typeface="BIZ UDゴシック" panose="020B0400000000000000" pitchFamily="49" charset="-128"/>
              </a:rPr>
              <a:t>R4</a:t>
            </a:r>
            <a:r>
              <a:rPr kumimoji="1" lang="ja-JP" altLang="en-US" sz="1000" dirty="0" smtClean="0">
                <a:latin typeface="BIZ UDゴシック" panose="020B0400000000000000" pitchFamily="49" charset="-128"/>
                <a:ea typeface="BIZ UDゴシック" panose="020B0400000000000000" pitchFamily="49" charset="-128"/>
              </a:rPr>
              <a:t>の全国平均との差</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36" name="正方形/長方形 35"/>
          <p:cNvSpPr/>
          <p:nvPr/>
        </p:nvSpPr>
        <p:spPr>
          <a:xfrm>
            <a:off x="5547028" y="231060"/>
            <a:ext cx="3364654" cy="87445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00" dirty="0" smtClean="0">
                <a:solidFill>
                  <a:schemeClr val="tx1"/>
                </a:solidFill>
                <a:latin typeface="Meiryo UI" panose="020B0604030504040204" pitchFamily="50" charset="-128"/>
                <a:ea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rPr>
              <a:t>全国学力・学習状況調査</a:t>
            </a:r>
            <a:r>
              <a:rPr kumimoji="1" lang="ja-JP" altLang="en-US" sz="700" dirty="0" smtClean="0">
                <a:solidFill>
                  <a:schemeClr val="tx1"/>
                </a:solidFill>
                <a:latin typeface="Meiryo UI" panose="020B0604030504040204" pitchFamily="50" charset="-128"/>
                <a:ea typeface="Meiryo UI" panose="020B0604030504040204" pitchFamily="50" charset="-128"/>
              </a:rPr>
              <a:t>」</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　文部</a:t>
            </a:r>
            <a:r>
              <a:rPr kumimoji="1" lang="ja-JP" altLang="en-US" sz="700" dirty="0">
                <a:solidFill>
                  <a:schemeClr val="tx1"/>
                </a:solidFill>
                <a:latin typeface="Meiryo UI" panose="020B0604030504040204" pitchFamily="50" charset="-128"/>
                <a:ea typeface="Meiryo UI" panose="020B0604030504040204" pitchFamily="50" charset="-128"/>
              </a:rPr>
              <a:t>科学省が</a:t>
            </a:r>
            <a:r>
              <a:rPr kumimoji="1" lang="en-US" altLang="ja-JP" sz="700" dirty="0">
                <a:solidFill>
                  <a:schemeClr val="tx1"/>
                </a:solidFill>
                <a:latin typeface="Meiryo UI" panose="020B0604030504040204" pitchFamily="50" charset="-128"/>
                <a:ea typeface="Meiryo UI" panose="020B0604030504040204" pitchFamily="50" charset="-128"/>
              </a:rPr>
              <a:t>2007</a:t>
            </a:r>
            <a:r>
              <a:rPr kumimoji="1" lang="ja-JP" altLang="en-US" sz="700" dirty="0">
                <a:solidFill>
                  <a:schemeClr val="tx1"/>
                </a:solidFill>
                <a:latin typeface="Meiryo UI" panose="020B0604030504040204" pitchFamily="50" charset="-128"/>
                <a:ea typeface="Meiryo UI" panose="020B0604030504040204" pitchFamily="50" charset="-128"/>
              </a:rPr>
              <a:t>年 </a:t>
            </a:r>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rPr>
              <a:t>平成</a:t>
            </a:r>
            <a:r>
              <a:rPr kumimoji="1" lang="en-US" altLang="ja-JP" sz="700" dirty="0">
                <a:solidFill>
                  <a:schemeClr val="tx1"/>
                </a:solidFill>
                <a:latin typeface="Meiryo UI" panose="020B0604030504040204" pitchFamily="50" charset="-128"/>
                <a:ea typeface="Meiryo UI" panose="020B0604030504040204" pitchFamily="50" charset="-128"/>
              </a:rPr>
              <a:t>19</a:t>
            </a:r>
            <a:r>
              <a:rPr kumimoji="1" lang="ja-JP" altLang="en-US" sz="700" dirty="0">
                <a:solidFill>
                  <a:schemeClr val="tx1"/>
                </a:solidFill>
                <a:latin typeface="Meiryo UI" panose="020B0604030504040204" pitchFamily="50" charset="-128"/>
                <a:ea typeface="Meiryo UI" panose="020B0604030504040204" pitchFamily="50" charset="-128"/>
              </a:rPr>
              <a:t>年</a:t>
            </a:r>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rPr>
              <a:t>より実施。</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　調査</a:t>
            </a:r>
            <a:r>
              <a:rPr kumimoji="1" lang="ja-JP" altLang="en-US" sz="700" dirty="0">
                <a:solidFill>
                  <a:schemeClr val="tx1"/>
                </a:solidFill>
                <a:latin typeface="Meiryo UI" panose="020B0604030504040204" pitchFamily="50" charset="-128"/>
                <a:ea typeface="Meiryo UI" panose="020B0604030504040204" pitchFamily="50" charset="-128"/>
              </a:rPr>
              <a:t>の対象</a:t>
            </a:r>
            <a:r>
              <a:rPr kumimoji="1" lang="ja-JP" altLang="en-US" sz="700" dirty="0" smtClean="0">
                <a:solidFill>
                  <a:schemeClr val="tx1"/>
                </a:solidFill>
                <a:latin typeface="Meiryo UI" panose="020B0604030504040204" pitchFamily="50" charset="-128"/>
                <a:ea typeface="Meiryo UI" panose="020B0604030504040204" pitchFamily="50" charset="-128"/>
              </a:rPr>
              <a:t>学年：小学校</a:t>
            </a:r>
            <a:r>
              <a:rPr kumimoji="1" lang="ja-JP" altLang="en-US" sz="700" dirty="0">
                <a:solidFill>
                  <a:schemeClr val="tx1"/>
                </a:solidFill>
                <a:latin typeface="Meiryo UI" panose="020B0604030504040204" pitchFamily="50" charset="-128"/>
                <a:ea typeface="Meiryo UI" panose="020B0604030504040204" pitchFamily="50" charset="-128"/>
              </a:rPr>
              <a:t>第</a:t>
            </a:r>
            <a:r>
              <a:rPr kumimoji="1" lang="en-US" altLang="ja-JP" sz="700" dirty="0">
                <a:solidFill>
                  <a:schemeClr val="tx1"/>
                </a:solidFill>
                <a:latin typeface="Meiryo UI" panose="020B0604030504040204" pitchFamily="50" charset="-128"/>
                <a:ea typeface="Meiryo UI" panose="020B0604030504040204" pitchFamily="50" charset="-128"/>
              </a:rPr>
              <a:t>6</a:t>
            </a:r>
            <a:r>
              <a:rPr kumimoji="1" lang="ja-JP" altLang="en-US" sz="700" dirty="0">
                <a:solidFill>
                  <a:schemeClr val="tx1"/>
                </a:solidFill>
                <a:latin typeface="Meiryo UI" panose="020B0604030504040204" pitchFamily="50" charset="-128"/>
                <a:ea typeface="Meiryo UI" panose="020B0604030504040204" pitchFamily="50" charset="-128"/>
              </a:rPr>
              <a:t>学年</a:t>
            </a:r>
            <a:r>
              <a:rPr kumimoji="1" lang="ja-JP" altLang="en-US" sz="700" dirty="0" smtClean="0">
                <a:solidFill>
                  <a:schemeClr val="tx1"/>
                </a:solidFill>
                <a:latin typeface="Meiryo UI" panose="020B0604030504040204" pitchFamily="50" charset="-128"/>
                <a:ea typeface="Meiryo UI" panose="020B0604030504040204" pitchFamily="50" charset="-128"/>
              </a:rPr>
              <a:t>、中学校</a:t>
            </a:r>
            <a:r>
              <a:rPr kumimoji="1" lang="ja-JP" altLang="en-US" sz="700" dirty="0">
                <a:solidFill>
                  <a:schemeClr val="tx1"/>
                </a:solidFill>
                <a:latin typeface="Meiryo UI" panose="020B0604030504040204" pitchFamily="50" charset="-128"/>
                <a:ea typeface="Meiryo UI" panose="020B0604030504040204" pitchFamily="50" charset="-128"/>
              </a:rPr>
              <a:t>第</a:t>
            </a:r>
            <a:r>
              <a:rPr kumimoji="1" lang="en-US" altLang="ja-JP" sz="700" dirty="0">
                <a:solidFill>
                  <a:schemeClr val="tx1"/>
                </a:solidFill>
                <a:latin typeface="Meiryo UI" panose="020B0604030504040204" pitchFamily="50" charset="-128"/>
                <a:ea typeface="Meiryo UI" panose="020B0604030504040204" pitchFamily="50" charset="-128"/>
              </a:rPr>
              <a:t>3</a:t>
            </a:r>
            <a:r>
              <a:rPr kumimoji="1" lang="ja-JP" altLang="en-US" sz="700" dirty="0" smtClean="0">
                <a:solidFill>
                  <a:schemeClr val="tx1"/>
                </a:solidFill>
                <a:latin typeface="Meiryo UI" panose="020B0604030504040204" pitchFamily="50" charset="-128"/>
                <a:ea typeface="Meiryo UI" panose="020B0604030504040204" pitchFamily="50" charset="-128"/>
              </a:rPr>
              <a:t>学年</a:t>
            </a:r>
            <a:endParaRPr kumimoji="1" lang="ja-JP" altLang="en-US" sz="700" dirty="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　調査</a:t>
            </a:r>
            <a:r>
              <a:rPr kumimoji="1" lang="ja-JP" altLang="en-US" sz="700" dirty="0">
                <a:solidFill>
                  <a:schemeClr val="tx1"/>
                </a:solidFill>
                <a:latin typeface="Meiryo UI" panose="020B0604030504040204" pitchFamily="50" charset="-128"/>
                <a:ea typeface="Meiryo UI" panose="020B0604030504040204" pitchFamily="50" charset="-128"/>
              </a:rPr>
              <a:t>の</a:t>
            </a:r>
            <a:r>
              <a:rPr kumimoji="1" lang="ja-JP" altLang="en-US" sz="700" dirty="0" smtClean="0">
                <a:solidFill>
                  <a:schemeClr val="tx1"/>
                </a:solidFill>
                <a:latin typeface="Meiryo UI" panose="020B0604030504040204" pitchFamily="50" charset="-128"/>
                <a:ea typeface="Meiryo UI" panose="020B0604030504040204" pitchFamily="50" charset="-128"/>
              </a:rPr>
              <a:t>内容：教科</a:t>
            </a:r>
            <a:r>
              <a:rPr kumimoji="1" lang="ja-JP" altLang="en-US" sz="700" dirty="0">
                <a:solidFill>
                  <a:schemeClr val="tx1"/>
                </a:solidFill>
                <a:latin typeface="Meiryo UI" panose="020B0604030504040204" pitchFamily="50" charset="-128"/>
                <a:ea typeface="Meiryo UI" panose="020B0604030504040204" pitchFamily="50" charset="-128"/>
              </a:rPr>
              <a:t>に関する調査（国語、算数・数学）</a:t>
            </a:r>
          </a:p>
          <a:p>
            <a:r>
              <a:rPr kumimoji="1" lang="ja-JP" altLang="en-US" sz="700" dirty="0">
                <a:solidFill>
                  <a:schemeClr val="tx1"/>
                </a:solidFill>
                <a:latin typeface="Meiryo UI" panose="020B0604030504040204" pitchFamily="50" charset="-128"/>
                <a:ea typeface="Meiryo UI" panose="020B0604030504040204" pitchFamily="50" charset="-128"/>
              </a:rPr>
              <a:t>　　　</a:t>
            </a:r>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rPr>
              <a:t>平成</a:t>
            </a:r>
            <a:r>
              <a:rPr kumimoji="1" lang="en-US" altLang="ja-JP" sz="700" dirty="0">
                <a:solidFill>
                  <a:schemeClr val="tx1"/>
                </a:solidFill>
                <a:latin typeface="Meiryo UI" panose="020B0604030504040204" pitchFamily="50" charset="-128"/>
                <a:ea typeface="Meiryo UI" panose="020B0604030504040204" pitchFamily="50" charset="-128"/>
              </a:rPr>
              <a:t>24</a:t>
            </a:r>
            <a:r>
              <a:rPr kumimoji="1" lang="ja-JP" altLang="en-US" sz="700" dirty="0">
                <a:solidFill>
                  <a:schemeClr val="tx1"/>
                </a:solidFill>
                <a:latin typeface="Meiryo UI" panose="020B0604030504040204" pitchFamily="50" charset="-128"/>
                <a:ea typeface="Meiryo UI" panose="020B0604030504040204" pitchFamily="50" charset="-128"/>
              </a:rPr>
              <a:t>年度から理科を追加。理科は</a:t>
            </a:r>
            <a:r>
              <a:rPr kumimoji="1" lang="en-US" altLang="ja-JP" sz="700" dirty="0">
                <a:solidFill>
                  <a:schemeClr val="tx1"/>
                </a:solidFill>
                <a:latin typeface="Meiryo UI" panose="020B0604030504040204" pitchFamily="50" charset="-128"/>
                <a:ea typeface="Meiryo UI" panose="020B0604030504040204" pitchFamily="50" charset="-128"/>
              </a:rPr>
              <a:t>3</a:t>
            </a:r>
            <a:r>
              <a:rPr kumimoji="1" lang="ja-JP" altLang="en-US" sz="700" dirty="0">
                <a:solidFill>
                  <a:schemeClr val="tx1"/>
                </a:solidFill>
                <a:latin typeface="Meiryo UI" panose="020B0604030504040204" pitchFamily="50" charset="-128"/>
                <a:ea typeface="Meiryo UI" panose="020B0604030504040204" pitchFamily="50" charset="-128"/>
              </a:rPr>
              <a:t>年に</a:t>
            </a:r>
            <a:r>
              <a:rPr kumimoji="1" lang="en-US" altLang="ja-JP" sz="700" dirty="0">
                <a:solidFill>
                  <a:schemeClr val="tx1"/>
                </a:solidFill>
                <a:latin typeface="Meiryo UI" panose="020B0604030504040204" pitchFamily="50" charset="-128"/>
                <a:ea typeface="Meiryo UI" panose="020B0604030504040204" pitchFamily="50" charset="-128"/>
              </a:rPr>
              <a:t>1</a:t>
            </a:r>
            <a:r>
              <a:rPr kumimoji="1" lang="ja-JP" altLang="en-US" sz="700" dirty="0">
                <a:solidFill>
                  <a:schemeClr val="tx1"/>
                </a:solidFill>
                <a:latin typeface="Meiryo UI" panose="020B0604030504040204" pitchFamily="50" charset="-128"/>
                <a:ea typeface="Meiryo UI" panose="020B0604030504040204" pitchFamily="50" charset="-128"/>
              </a:rPr>
              <a:t>度程度の実施。</a:t>
            </a:r>
          </a:p>
          <a:p>
            <a:r>
              <a:rPr kumimoji="1" lang="ja-JP" altLang="en-US" sz="700" dirty="0">
                <a:solidFill>
                  <a:schemeClr val="tx1"/>
                </a:solidFill>
                <a:latin typeface="Meiryo UI" panose="020B0604030504040204" pitchFamily="50" charset="-128"/>
                <a:ea typeface="Meiryo UI" panose="020B0604030504040204" pitchFamily="50" charset="-128"/>
              </a:rPr>
              <a:t>　　　</a:t>
            </a:r>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rPr>
              <a:t>平成</a:t>
            </a:r>
            <a:r>
              <a:rPr kumimoji="1" lang="en-US" altLang="ja-JP" sz="700" dirty="0">
                <a:solidFill>
                  <a:schemeClr val="tx1"/>
                </a:solidFill>
                <a:latin typeface="Meiryo UI" panose="020B0604030504040204" pitchFamily="50" charset="-128"/>
                <a:ea typeface="Meiryo UI" panose="020B0604030504040204" pitchFamily="50" charset="-128"/>
              </a:rPr>
              <a:t>31</a:t>
            </a:r>
            <a:r>
              <a:rPr kumimoji="1" lang="ja-JP" altLang="en-US" sz="700" dirty="0">
                <a:solidFill>
                  <a:schemeClr val="tx1"/>
                </a:solidFill>
                <a:latin typeface="Meiryo UI" panose="020B0604030504040204" pitchFamily="50" charset="-128"/>
                <a:ea typeface="Meiryo UI" panose="020B0604030504040204" pitchFamily="50" charset="-128"/>
              </a:rPr>
              <a:t>年度（令和元年度）から英語を追加</a:t>
            </a:r>
            <a:r>
              <a:rPr kumimoji="1" lang="ja-JP" altLang="en-US" sz="700" dirty="0" smtClean="0">
                <a:solidFill>
                  <a:schemeClr val="tx1"/>
                </a:solidFill>
                <a:latin typeface="Meiryo UI" panose="020B0604030504040204" pitchFamily="50" charset="-128"/>
                <a:ea typeface="Meiryo UI" panose="020B0604030504040204" pitchFamily="50" charset="-128"/>
              </a:rPr>
              <a:t>。英語</a:t>
            </a:r>
            <a:r>
              <a:rPr kumimoji="1" lang="ja-JP" altLang="en-US" sz="700" dirty="0">
                <a:solidFill>
                  <a:schemeClr val="tx1"/>
                </a:solidFill>
                <a:latin typeface="Meiryo UI" panose="020B0604030504040204" pitchFamily="50" charset="-128"/>
                <a:ea typeface="Meiryo UI" panose="020B0604030504040204" pitchFamily="50" charset="-128"/>
              </a:rPr>
              <a:t>は</a:t>
            </a:r>
            <a:r>
              <a:rPr kumimoji="1" lang="en-US" altLang="ja-JP" sz="700" dirty="0">
                <a:solidFill>
                  <a:schemeClr val="tx1"/>
                </a:solidFill>
                <a:latin typeface="Meiryo UI" panose="020B0604030504040204" pitchFamily="50" charset="-128"/>
                <a:ea typeface="Meiryo UI" panose="020B0604030504040204" pitchFamily="50" charset="-128"/>
              </a:rPr>
              <a:t>3</a:t>
            </a:r>
            <a:r>
              <a:rPr kumimoji="1" lang="ja-JP" altLang="en-US" sz="700" dirty="0">
                <a:solidFill>
                  <a:schemeClr val="tx1"/>
                </a:solidFill>
                <a:latin typeface="Meiryo UI" panose="020B0604030504040204" pitchFamily="50" charset="-128"/>
                <a:ea typeface="Meiryo UI" panose="020B0604030504040204" pitchFamily="50" charset="-128"/>
              </a:rPr>
              <a:t>年に</a:t>
            </a:r>
            <a:r>
              <a:rPr kumimoji="1" lang="en-US" altLang="ja-JP" sz="700" dirty="0">
                <a:solidFill>
                  <a:schemeClr val="tx1"/>
                </a:solidFill>
                <a:latin typeface="Meiryo UI" panose="020B0604030504040204" pitchFamily="50" charset="-128"/>
                <a:ea typeface="Meiryo UI" panose="020B0604030504040204" pitchFamily="50" charset="-128"/>
              </a:rPr>
              <a:t>1</a:t>
            </a:r>
            <a:r>
              <a:rPr kumimoji="1" lang="ja-JP" altLang="en-US" sz="700" dirty="0">
                <a:solidFill>
                  <a:schemeClr val="tx1"/>
                </a:solidFill>
                <a:latin typeface="Meiryo UI" panose="020B0604030504040204" pitchFamily="50" charset="-128"/>
                <a:ea typeface="Meiryo UI" panose="020B0604030504040204" pitchFamily="50" charset="-128"/>
              </a:rPr>
              <a:t>度程度の実施</a:t>
            </a:r>
            <a:r>
              <a:rPr kumimoji="1" lang="ja-JP" altLang="en-US" sz="700" dirty="0" smtClean="0">
                <a:solidFill>
                  <a:schemeClr val="tx1"/>
                </a:solidFill>
                <a:latin typeface="Meiryo UI" panose="020B0604030504040204" pitchFamily="50" charset="-128"/>
                <a:ea typeface="Meiryo UI" panose="020B0604030504040204" pitchFamily="50" charset="-128"/>
              </a:rPr>
              <a:t>。</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　出題数：１教科あたり概ね</a:t>
            </a:r>
            <a:r>
              <a:rPr kumimoji="1" lang="en-US" altLang="ja-JP" sz="700" dirty="0" smtClean="0">
                <a:solidFill>
                  <a:schemeClr val="tx1"/>
                </a:solidFill>
                <a:latin typeface="Meiryo UI" panose="020B0604030504040204" pitchFamily="50" charset="-128"/>
                <a:ea typeface="Meiryo UI" panose="020B0604030504040204" pitchFamily="50" charset="-128"/>
              </a:rPr>
              <a:t>14</a:t>
            </a:r>
            <a:r>
              <a:rPr kumimoji="1" lang="ja-JP" altLang="en-US" sz="700" dirty="0" smtClean="0">
                <a:solidFill>
                  <a:schemeClr val="tx1"/>
                </a:solidFill>
                <a:latin typeface="Meiryo UI" panose="020B0604030504040204" pitchFamily="50" charset="-128"/>
                <a:ea typeface="Meiryo UI" panose="020B0604030504040204" pitchFamily="50" charset="-128"/>
              </a:rPr>
              <a:t>～</a:t>
            </a:r>
            <a:r>
              <a:rPr kumimoji="1" lang="en-US" altLang="ja-JP" sz="700" dirty="0" smtClean="0">
                <a:solidFill>
                  <a:schemeClr val="tx1"/>
                </a:solidFill>
                <a:latin typeface="Meiryo UI" panose="020B0604030504040204" pitchFamily="50" charset="-128"/>
                <a:ea typeface="Meiryo UI" panose="020B0604030504040204" pitchFamily="50" charset="-128"/>
              </a:rPr>
              <a:t>20</a:t>
            </a:r>
            <a:r>
              <a:rPr kumimoji="1" lang="ja-JP" altLang="en-US" sz="700" dirty="0" smtClean="0">
                <a:solidFill>
                  <a:schemeClr val="tx1"/>
                </a:solidFill>
                <a:latin typeface="Meiryo UI" panose="020B0604030504040204" pitchFamily="50" charset="-128"/>
                <a:ea typeface="Meiryo UI" panose="020B0604030504040204" pitchFamily="50" charset="-128"/>
              </a:rPr>
              <a:t>問程度</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a:blip r:embed="rId4"/>
          <a:stretch>
            <a:fillRect/>
          </a:stretch>
        </p:blipFill>
        <p:spPr>
          <a:xfrm>
            <a:off x="391886" y="698629"/>
            <a:ext cx="4971933" cy="178730"/>
          </a:xfrm>
          <a:prstGeom prst="rect">
            <a:avLst/>
          </a:prstGeom>
        </p:spPr>
      </p:pic>
      <p:pic>
        <p:nvPicPr>
          <p:cNvPr id="38" name="図 37"/>
          <p:cNvPicPr>
            <a:picLocks noChangeAspect="1"/>
          </p:cNvPicPr>
          <p:nvPr/>
        </p:nvPicPr>
        <p:blipFill>
          <a:blip r:embed="rId5"/>
          <a:stretch>
            <a:fillRect/>
          </a:stretch>
        </p:blipFill>
        <p:spPr>
          <a:xfrm>
            <a:off x="391886" y="870786"/>
            <a:ext cx="1977721" cy="195516"/>
          </a:xfrm>
          <a:prstGeom prst="rect">
            <a:avLst/>
          </a:prstGeom>
        </p:spPr>
      </p:pic>
      <p:sp>
        <p:nvSpPr>
          <p:cNvPr id="39" name="正方形/長方形 38"/>
          <p:cNvSpPr/>
          <p:nvPr/>
        </p:nvSpPr>
        <p:spPr>
          <a:xfrm>
            <a:off x="3193723" y="1614203"/>
            <a:ext cx="600891" cy="23699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算数</a:t>
            </a:r>
          </a:p>
        </p:txBody>
      </p:sp>
      <p:sp>
        <p:nvSpPr>
          <p:cNvPr id="40" name="正方形/長方形 39"/>
          <p:cNvSpPr/>
          <p:nvPr/>
        </p:nvSpPr>
        <p:spPr>
          <a:xfrm>
            <a:off x="7903240" y="1904173"/>
            <a:ext cx="600891" cy="23699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latin typeface="BIZ UDゴシック" panose="020B0400000000000000" pitchFamily="49" charset="-128"/>
                <a:ea typeface="BIZ UDゴシック" panose="020B0400000000000000" pitchFamily="49" charset="-128"/>
              </a:rPr>
              <a:t>国語</a:t>
            </a:r>
            <a:endParaRPr kumimoji="1" lang="en-US" altLang="ja-JP" sz="1100" dirty="0" smtClean="0">
              <a:latin typeface="BIZ UDゴシック" panose="020B0400000000000000" pitchFamily="49" charset="-128"/>
              <a:ea typeface="BIZ UDゴシック" panose="020B0400000000000000" pitchFamily="49" charset="-128"/>
            </a:endParaRPr>
          </a:p>
        </p:txBody>
      </p:sp>
      <p:sp>
        <p:nvSpPr>
          <p:cNvPr id="41" name="正方形/長方形 40"/>
          <p:cNvSpPr/>
          <p:nvPr/>
        </p:nvSpPr>
        <p:spPr>
          <a:xfrm>
            <a:off x="7918145" y="1592668"/>
            <a:ext cx="600891" cy="23699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数学</a:t>
            </a:r>
          </a:p>
        </p:txBody>
      </p:sp>
      <p:sp>
        <p:nvSpPr>
          <p:cNvPr id="42" name="正方形/長方形 41"/>
          <p:cNvSpPr/>
          <p:nvPr/>
        </p:nvSpPr>
        <p:spPr>
          <a:xfrm>
            <a:off x="3776121" y="1558278"/>
            <a:ext cx="684115" cy="338554"/>
          </a:xfrm>
          <a:prstGeom prst="rect">
            <a:avLst/>
          </a:prstGeom>
        </p:spPr>
        <p:txBody>
          <a:bodyPr wrap="square">
            <a:spAutoFit/>
          </a:bodyPr>
          <a:lstStyle/>
          <a:p>
            <a:r>
              <a:rPr kumimoji="1" lang="en-US" altLang="ja-JP" sz="800" dirty="0" smtClean="0">
                <a:latin typeface="BIZ UDゴシック" panose="020B0400000000000000" pitchFamily="49" charset="-128"/>
                <a:ea typeface="BIZ UDゴシック" panose="020B0400000000000000" pitchFamily="49" charset="-128"/>
              </a:rPr>
              <a:t>16</a:t>
            </a:r>
            <a:r>
              <a:rPr kumimoji="1" lang="ja-JP" altLang="en-US" sz="800" dirty="0" smtClean="0">
                <a:latin typeface="BIZ UDゴシック" panose="020B0400000000000000" pitchFamily="49" charset="-128"/>
                <a:ea typeface="BIZ UDゴシック" panose="020B0400000000000000" pitchFamily="49" charset="-128"/>
              </a:rPr>
              <a:t>問中</a:t>
            </a:r>
            <a:endParaRPr kumimoji="1" lang="en-US" altLang="ja-JP" sz="800" dirty="0" smtClean="0">
              <a:latin typeface="BIZ UDゴシック" panose="020B0400000000000000" pitchFamily="49" charset="-128"/>
              <a:ea typeface="BIZ UDゴシック" panose="020B0400000000000000" pitchFamily="49" charset="-128"/>
            </a:endParaRPr>
          </a:p>
          <a:p>
            <a:r>
              <a:rPr kumimoji="1" lang="en-US" altLang="ja-JP" sz="800" dirty="0" smtClean="0">
                <a:latin typeface="BIZ UDゴシック" panose="020B0400000000000000" pitchFamily="49" charset="-128"/>
                <a:ea typeface="BIZ UDゴシック" panose="020B0400000000000000" pitchFamily="49" charset="-128"/>
              </a:rPr>
              <a:t>0.1</a:t>
            </a:r>
            <a:r>
              <a:rPr kumimoji="1" lang="ja-JP" altLang="en-US" sz="800" dirty="0" smtClean="0">
                <a:latin typeface="BIZ UDゴシック" panose="020B0400000000000000" pitchFamily="49" charset="-128"/>
                <a:ea typeface="BIZ UDゴシック" panose="020B0400000000000000" pitchFamily="49" charset="-128"/>
              </a:rPr>
              <a:t>問相当</a:t>
            </a:r>
            <a:endParaRPr kumimoji="1" lang="ja-JP" altLang="en-US" sz="800" dirty="0">
              <a:latin typeface="BIZ UDゴシック" panose="020B0400000000000000" pitchFamily="49" charset="-128"/>
              <a:ea typeface="BIZ UDゴシック" panose="020B0400000000000000" pitchFamily="49" charset="-128"/>
            </a:endParaRPr>
          </a:p>
        </p:txBody>
      </p:sp>
      <p:sp>
        <p:nvSpPr>
          <p:cNvPr id="43" name="正方形/長方形 42"/>
          <p:cNvSpPr/>
          <p:nvPr/>
        </p:nvSpPr>
        <p:spPr>
          <a:xfrm>
            <a:off x="3772302" y="1858701"/>
            <a:ext cx="684115" cy="338554"/>
          </a:xfrm>
          <a:prstGeom prst="rect">
            <a:avLst/>
          </a:prstGeom>
        </p:spPr>
        <p:txBody>
          <a:bodyPr wrap="square">
            <a:spAutoFit/>
          </a:bodyPr>
          <a:lstStyle/>
          <a:p>
            <a:r>
              <a:rPr kumimoji="1" lang="en-US" altLang="ja-JP" sz="800" dirty="0" smtClean="0">
                <a:latin typeface="BIZ UDゴシック" panose="020B0400000000000000" pitchFamily="49" charset="-128"/>
                <a:ea typeface="BIZ UDゴシック" panose="020B0400000000000000" pitchFamily="49" charset="-128"/>
              </a:rPr>
              <a:t>14</a:t>
            </a:r>
            <a:r>
              <a:rPr kumimoji="1" lang="ja-JP" altLang="en-US" sz="800" dirty="0" smtClean="0">
                <a:latin typeface="BIZ UDゴシック" panose="020B0400000000000000" pitchFamily="49" charset="-128"/>
                <a:ea typeface="BIZ UDゴシック" panose="020B0400000000000000" pitchFamily="49" charset="-128"/>
              </a:rPr>
              <a:t>問中</a:t>
            </a:r>
            <a:endParaRPr kumimoji="1" lang="en-US" altLang="ja-JP" sz="800" dirty="0" smtClean="0">
              <a:latin typeface="BIZ UDゴシック" panose="020B0400000000000000" pitchFamily="49" charset="-128"/>
              <a:ea typeface="BIZ UDゴシック" panose="020B0400000000000000" pitchFamily="49" charset="-128"/>
            </a:endParaRPr>
          </a:p>
          <a:p>
            <a:r>
              <a:rPr kumimoji="1" lang="en-US" altLang="ja-JP" sz="800" dirty="0" smtClean="0">
                <a:latin typeface="BIZ UDゴシック" panose="020B0400000000000000" pitchFamily="49" charset="-128"/>
                <a:ea typeface="BIZ UDゴシック" panose="020B0400000000000000" pitchFamily="49" charset="-128"/>
              </a:rPr>
              <a:t>0.2</a:t>
            </a:r>
            <a:r>
              <a:rPr kumimoji="1" lang="ja-JP" altLang="en-US" sz="800" dirty="0" smtClean="0">
                <a:latin typeface="BIZ UDゴシック" panose="020B0400000000000000" pitchFamily="49" charset="-128"/>
                <a:ea typeface="BIZ UDゴシック" panose="020B0400000000000000" pitchFamily="49" charset="-128"/>
              </a:rPr>
              <a:t>問相当</a:t>
            </a:r>
            <a:endParaRPr kumimoji="1" lang="ja-JP" altLang="en-US" sz="800" dirty="0">
              <a:latin typeface="BIZ UDゴシック" panose="020B0400000000000000" pitchFamily="49" charset="-128"/>
              <a:ea typeface="BIZ UDゴシック" panose="020B0400000000000000" pitchFamily="49" charset="-128"/>
            </a:endParaRPr>
          </a:p>
        </p:txBody>
      </p:sp>
      <p:sp>
        <p:nvSpPr>
          <p:cNvPr id="44" name="正方形/長方形 43"/>
          <p:cNvSpPr/>
          <p:nvPr/>
        </p:nvSpPr>
        <p:spPr>
          <a:xfrm>
            <a:off x="3778942" y="2163697"/>
            <a:ext cx="684115" cy="338554"/>
          </a:xfrm>
          <a:prstGeom prst="rect">
            <a:avLst/>
          </a:prstGeom>
        </p:spPr>
        <p:txBody>
          <a:bodyPr wrap="square">
            <a:spAutoFit/>
          </a:bodyPr>
          <a:lstStyle/>
          <a:p>
            <a:r>
              <a:rPr kumimoji="1" lang="en-US" altLang="ja-JP" sz="800" dirty="0" smtClean="0">
                <a:latin typeface="BIZ UDゴシック" panose="020B0400000000000000" pitchFamily="49" charset="-128"/>
                <a:ea typeface="BIZ UDゴシック" panose="020B0400000000000000" pitchFamily="49" charset="-128"/>
              </a:rPr>
              <a:t>14</a:t>
            </a:r>
            <a:r>
              <a:rPr kumimoji="1" lang="ja-JP" altLang="en-US" sz="800" dirty="0" smtClean="0">
                <a:latin typeface="BIZ UDゴシック" panose="020B0400000000000000" pitchFamily="49" charset="-128"/>
                <a:ea typeface="BIZ UDゴシック" panose="020B0400000000000000" pitchFamily="49" charset="-128"/>
              </a:rPr>
              <a:t>問中</a:t>
            </a:r>
            <a:endParaRPr kumimoji="1" lang="en-US" altLang="ja-JP" sz="800" dirty="0" smtClean="0">
              <a:latin typeface="BIZ UDゴシック" panose="020B0400000000000000" pitchFamily="49" charset="-128"/>
              <a:ea typeface="BIZ UDゴシック" panose="020B0400000000000000" pitchFamily="49" charset="-128"/>
            </a:endParaRPr>
          </a:p>
          <a:p>
            <a:r>
              <a:rPr kumimoji="1" lang="en-US" altLang="ja-JP" sz="800" dirty="0" smtClean="0">
                <a:latin typeface="BIZ UDゴシック" panose="020B0400000000000000" pitchFamily="49" charset="-128"/>
                <a:ea typeface="BIZ UDゴシック" panose="020B0400000000000000" pitchFamily="49" charset="-128"/>
              </a:rPr>
              <a:t>0.5</a:t>
            </a:r>
            <a:r>
              <a:rPr kumimoji="1" lang="ja-JP" altLang="en-US" sz="800" dirty="0" smtClean="0">
                <a:latin typeface="BIZ UDゴシック" panose="020B0400000000000000" pitchFamily="49" charset="-128"/>
                <a:ea typeface="BIZ UDゴシック" panose="020B0400000000000000" pitchFamily="49" charset="-128"/>
              </a:rPr>
              <a:t>問相当</a:t>
            </a:r>
            <a:endParaRPr kumimoji="1" lang="ja-JP" altLang="en-US" sz="800" dirty="0">
              <a:latin typeface="BIZ UDゴシック" panose="020B0400000000000000" pitchFamily="49" charset="-128"/>
              <a:ea typeface="BIZ UDゴシック" panose="020B0400000000000000" pitchFamily="49" charset="-128"/>
            </a:endParaRPr>
          </a:p>
        </p:txBody>
      </p:sp>
      <p:sp>
        <p:nvSpPr>
          <p:cNvPr id="45" name="正方形/長方形 44"/>
          <p:cNvSpPr/>
          <p:nvPr/>
        </p:nvSpPr>
        <p:spPr>
          <a:xfrm>
            <a:off x="8480924" y="1524752"/>
            <a:ext cx="684115" cy="338554"/>
          </a:xfrm>
          <a:prstGeom prst="rect">
            <a:avLst/>
          </a:prstGeom>
        </p:spPr>
        <p:txBody>
          <a:bodyPr wrap="square">
            <a:spAutoFit/>
          </a:bodyPr>
          <a:lstStyle/>
          <a:p>
            <a:r>
              <a:rPr kumimoji="1" lang="en-US" altLang="ja-JP" sz="800" dirty="0" smtClean="0">
                <a:latin typeface="BIZ UDゴシック" panose="020B0400000000000000" pitchFamily="49" charset="-128"/>
                <a:ea typeface="BIZ UDゴシック" panose="020B0400000000000000" pitchFamily="49" charset="-128"/>
              </a:rPr>
              <a:t>14</a:t>
            </a:r>
            <a:r>
              <a:rPr kumimoji="1" lang="ja-JP" altLang="en-US" sz="800" dirty="0" smtClean="0">
                <a:latin typeface="BIZ UDゴシック" panose="020B0400000000000000" pitchFamily="49" charset="-128"/>
                <a:ea typeface="BIZ UDゴシック" panose="020B0400000000000000" pitchFamily="49" charset="-128"/>
              </a:rPr>
              <a:t>問中</a:t>
            </a:r>
            <a:endParaRPr kumimoji="1" lang="en-US" altLang="ja-JP" sz="800" dirty="0" smtClean="0">
              <a:latin typeface="BIZ UDゴシック" panose="020B0400000000000000" pitchFamily="49" charset="-128"/>
              <a:ea typeface="BIZ UDゴシック" panose="020B0400000000000000" pitchFamily="49" charset="-128"/>
            </a:endParaRPr>
          </a:p>
          <a:p>
            <a:r>
              <a:rPr kumimoji="1" lang="en-US" altLang="ja-JP" sz="800" dirty="0" smtClean="0">
                <a:latin typeface="BIZ UDゴシック" panose="020B0400000000000000" pitchFamily="49" charset="-128"/>
                <a:ea typeface="BIZ UDゴシック" panose="020B0400000000000000" pitchFamily="49" charset="-128"/>
              </a:rPr>
              <a:t>0.1</a:t>
            </a:r>
            <a:r>
              <a:rPr kumimoji="1" lang="ja-JP" altLang="en-US" sz="800" dirty="0" smtClean="0">
                <a:latin typeface="BIZ UDゴシック" panose="020B0400000000000000" pitchFamily="49" charset="-128"/>
                <a:ea typeface="BIZ UDゴシック" panose="020B0400000000000000" pitchFamily="49" charset="-128"/>
              </a:rPr>
              <a:t>問相当</a:t>
            </a:r>
            <a:endParaRPr kumimoji="1" lang="ja-JP" altLang="en-US" sz="800" dirty="0">
              <a:latin typeface="BIZ UDゴシック" panose="020B0400000000000000" pitchFamily="49" charset="-128"/>
              <a:ea typeface="BIZ UDゴシック" panose="020B0400000000000000" pitchFamily="49" charset="-128"/>
            </a:endParaRPr>
          </a:p>
        </p:txBody>
      </p:sp>
      <p:sp>
        <p:nvSpPr>
          <p:cNvPr id="46" name="正方形/長方形 45"/>
          <p:cNvSpPr/>
          <p:nvPr/>
        </p:nvSpPr>
        <p:spPr>
          <a:xfrm>
            <a:off x="8504131" y="1843876"/>
            <a:ext cx="684115" cy="338554"/>
          </a:xfrm>
          <a:prstGeom prst="rect">
            <a:avLst/>
          </a:prstGeom>
        </p:spPr>
        <p:txBody>
          <a:bodyPr wrap="square">
            <a:spAutoFit/>
          </a:bodyPr>
          <a:lstStyle/>
          <a:p>
            <a:r>
              <a:rPr kumimoji="1" lang="en-US" altLang="ja-JP" sz="800" dirty="0" smtClean="0">
                <a:latin typeface="BIZ UDゴシック" panose="020B0400000000000000" pitchFamily="49" charset="-128"/>
                <a:ea typeface="BIZ UDゴシック" panose="020B0400000000000000" pitchFamily="49" charset="-128"/>
              </a:rPr>
              <a:t>14</a:t>
            </a:r>
            <a:r>
              <a:rPr kumimoji="1" lang="ja-JP" altLang="en-US" sz="800" dirty="0" smtClean="0">
                <a:latin typeface="BIZ UDゴシック" panose="020B0400000000000000" pitchFamily="49" charset="-128"/>
                <a:ea typeface="BIZ UDゴシック" panose="020B0400000000000000" pitchFamily="49" charset="-128"/>
              </a:rPr>
              <a:t>問中</a:t>
            </a:r>
            <a:endParaRPr kumimoji="1" lang="en-US" altLang="ja-JP" sz="800" dirty="0" smtClean="0">
              <a:latin typeface="BIZ UDゴシック" panose="020B0400000000000000" pitchFamily="49" charset="-128"/>
              <a:ea typeface="BIZ UDゴシック" panose="020B0400000000000000" pitchFamily="49" charset="-128"/>
            </a:endParaRPr>
          </a:p>
          <a:p>
            <a:r>
              <a:rPr kumimoji="1" lang="en-US" altLang="ja-JP" sz="800" dirty="0" smtClean="0">
                <a:latin typeface="BIZ UDゴシック" panose="020B0400000000000000" pitchFamily="49" charset="-128"/>
                <a:ea typeface="BIZ UDゴシック" panose="020B0400000000000000" pitchFamily="49" charset="-128"/>
              </a:rPr>
              <a:t>0.3</a:t>
            </a:r>
            <a:r>
              <a:rPr kumimoji="1" lang="ja-JP" altLang="en-US" sz="800" dirty="0" smtClean="0">
                <a:latin typeface="BIZ UDゴシック" panose="020B0400000000000000" pitchFamily="49" charset="-128"/>
                <a:ea typeface="BIZ UDゴシック" panose="020B0400000000000000" pitchFamily="49" charset="-128"/>
              </a:rPr>
              <a:t>問相当</a:t>
            </a:r>
            <a:endParaRPr kumimoji="1" lang="ja-JP" altLang="en-US" sz="800" dirty="0">
              <a:latin typeface="BIZ UDゴシック" panose="020B0400000000000000" pitchFamily="49" charset="-128"/>
              <a:ea typeface="BIZ UDゴシック" panose="020B0400000000000000" pitchFamily="49" charset="-128"/>
            </a:endParaRPr>
          </a:p>
        </p:txBody>
      </p:sp>
      <p:sp>
        <p:nvSpPr>
          <p:cNvPr id="47" name="正方形/長方形 46"/>
          <p:cNvSpPr/>
          <p:nvPr/>
        </p:nvSpPr>
        <p:spPr>
          <a:xfrm>
            <a:off x="8480924" y="2197769"/>
            <a:ext cx="684115" cy="338554"/>
          </a:xfrm>
          <a:prstGeom prst="rect">
            <a:avLst/>
          </a:prstGeom>
        </p:spPr>
        <p:txBody>
          <a:bodyPr wrap="square">
            <a:spAutoFit/>
          </a:bodyPr>
          <a:lstStyle/>
          <a:p>
            <a:r>
              <a:rPr kumimoji="1" lang="en-US" altLang="ja-JP" sz="800" dirty="0">
                <a:latin typeface="BIZ UDゴシック" panose="020B0400000000000000" pitchFamily="49" charset="-128"/>
                <a:ea typeface="BIZ UDゴシック" panose="020B0400000000000000" pitchFamily="49" charset="-128"/>
              </a:rPr>
              <a:t>21</a:t>
            </a:r>
            <a:r>
              <a:rPr kumimoji="1" lang="ja-JP" altLang="en-US" sz="800" dirty="0" smtClean="0">
                <a:latin typeface="BIZ UDゴシック" panose="020B0400000000000000" pitchFamily="49" charset="-128"/>
                <a:ea typeface="BIZ UDゴシック" panose="020B0400000000000000" pitchFamily="49" charset="-128"/>
              </a:rPr>
              <a:t>問中</a:t>
            </a:r>
            <a:endParaRPr kumimoji="1" lang="en-US" altLang="ja-JP" sz="800" dirty="0" smtClean="0">
              <a:latin typeface="BIZ UDゴシック" panose="020B0400000000000000" pitchFamily="49" charset="-128"/>
              <a:ea typeface="BIZ UDゴシック" panose="020B0400000000000000" pitchFamily="49" charset="-128"/>
            </a:endParaRPr>
          </a:p>
          <a:p>
            <a:r>
              <a:rPr kumimoji="1" lang="en-US" altLang="ja-JP" sz="800" dirty="0" smtClean="0">
                <a:latin typeface="BIZ UDゴシック" panose="020B0400000000000000" pitchFamily="49" charset="-128"/>
                <a:ea typeface="BIZ UDゴシック" panose="020B0400000000000000" pitchFamily="49" charset="-128"/>
              </a:rPr>
              <a:t>0.2</a:t>
            </a:r>
            <a:r>
              <a:rPr kumimoji="1" lang="ja-JP" altLang="en-US" sz="800" dirty="0" smtClean="0">
                <a:latin typeface="BIZ UDゴシック" panose="020B0400000000000000" pitchFamily="49" charset="-128"/>
                <a:ea typeface="BIZ UDゴシック" panose="020B0400000000000000" pitchFamily="49" charset="-128"/>
              </a:rPr>
              <a:t>問相当</a:t>
            </a:r>
            <a:endParaRPr kumimoji="1" lang="ja-JP" altLang="en-US" sz="800" dirty="0">
              <a:latin typeface="BIZ UDゴシック" panose="020B0400000000000000" pitchFamily="49" charset="-128"/>
              <a:ea typeface="BIZ UDゴシック" panose="020B0400000000000000" pitchFamily="49" charset="-128"/>
            </a:endParaRPr>
          </a:p>
        </p:txBody>
      </p:sp>
      <p:sp>
        <p:nvSpPr>
          <p:cNvPr id="51" name="正方形/長方形 50"/>
          <p:cNvSpPr/>
          <p:nvPr/>
        </p:nvSpPr>
        <p:spPr>
          <a:xfrm>
            <a:off x="7903240" y="2239112"/>
            <a:ext cx="600891" cy="23699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latin typeface="BIZ UDゴシック" panose="020B0400000000000000" pitchFamily="49" charset="-128"/>
                <a:ea typeface="BIZ UDゴシック" panose="020B0400000000000000" pitchFamily="49" charset="-128"/>
              </a:rPr>
              <a:t>理科</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52" name="正方形/長方形 51"/>
          <p:cNvSpPr/>
          <p:nvPr/>
        </p:nvSpPr>
        <p:spPr>
          <a:xfrm>
            <a:off x="3201132" y="2190588"/>
            <a:ext cx="600891" cy="23699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理科</a:t>
            </a:r>
          </a:p>
        </p:txBody>
      </p:sp>
      <p:sp>
        <p:nvSpPr>
          <p:cNvPr id="4" name="正方形/長方形 3"/>
          <p:cNvSpPr/>
          <p:nvPr/>
        </p:nvSpPr>
        <p:spPr>
          <a:xfrm>
            <a:off x="3310649" y="1592668"/>
            <a:ext cx="1201783" cy="288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8" name="正方形/長方形 47"/>
          <p:cNvSpPr/>
          <p:nvPr/>
        </p:nvSpPr>
        <p:spPr>
          <a:xfrm>
            <a:off x="3305390" y="1896239"/>
            <a:ext cx="1201783" cy="288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9" name="正方形/長方形 48"/>
          <p:cNvSpPr/>
          <p:nvPr/>
        </p:nvSpPr>
        <p:spPr>
          <a:xfrm>
            <a:off x="3305390" y="2197255"/>
            <a:ext cx="1201783" cy="288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0" name="正方形/長方形 49"/>
          <p:cNvSpPr/>
          <p:nvPr/>
        </p:nvSpPr>
        <p:spPr>
          <a:xfrm>
            <a:off x="7882555" y="1558080"/>
            <a:ext cx="1201783" cy="280473"/>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3" name="正方形/長方形 52"/>
          <p:cNvSpPr/>
          <p:nvPr/>
        </p:nvSpPr>
        <p:spPr>
          <a:xfrm>
            <a:off x="7882554" y="1869293"/>
            <a:ext cx="1201783" cy="29767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4" name="正方形/長方形 53"/>
          <p:cNvSpPr/>
          <p:nvPr/>
        </p:nvSpPr>
        <p:spPr>
          <a:xfrm>
            <a:off x="7882554" y="2203570"/>
            <a:ext cx="1201783" cy="31508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2925551" y="1866769"/>
            <a:ext cx="460187" cy="200055"/>
          </a:xfrm>
          <a:prstGeom prst="rect">
            <a:avLst/>
          </a:prstGeom>
          <a:noFill/>
        </p:spPr>
        <p:txBody>
          <a:bodyPr wrap="square" rtlCol="0">
            <a:spAutoFit/>
          </a:bodyPr>
          <a:lstStyle/>
          <a:p>
            <a:r>
              <a:rPr kumimoji="1" lang="en-US" altLang="ja-JP" sz="700" dirty="0" smtClean="0">
                <a:latin typeface="BIZ UDゴシック" panose="020B0400000000000000" pitchFamily="49" charset="-128"/>
                <a:ea typeface="BIZ UDゴシック" panose="020B0400000000000000" pitchFamily="49" charset="-128"/>
              </a:rPr>
              <a:t>0.976</a:t>
            </a:r>
            <a:endParaRPr kumimoji="1" lang="ja-JP" altLang="en-US" sz="700" dirty="0">
              <a:latin typeface="BIZ UDゴシック" panose="020B0400000000000000" pitchFamily="49" charset="-128"/>
              <a:ea typeface="BIZ UDゴシック" panose="020B0400000000000000" pitchFamily="49" charset="-128"/>
            </a:endParaRPr>
          </a:p>
        </p:txBody>
      </p:sp>
      <p:sp>
        <p:nvSpPr>
          <p:cNvPr id="55" name="テキスト ボックス 54"/>
          <p:cNvSpPr txBox="1"/>
          <p:nvPr/>
        </p:nvSpPr>
        <p:spPr>
          <a:xfrm>
            <a:off x="2927137" y="1661958"/>
            <a:ext cx="460187" cy="200055"/>
          </a:xfrm>
          <a:prstGeom prst="rect">
            <a:avLst/>
          </a:prstGeom>
          <a:noFill/>
        </p:spPr>
        <p:txBody>
          <a:bodyPr wrap="square" rtlCol="0">
            <a:spAutoFit/>
          </a:bodyPr>
          <a:lstStyle/>
          <a:p>
            <a:r>
              <a:rPr kumimoji="1" lang="en-US" altLang="ja-JP" sz="700" dirty="0" smtClean="0">
                <a:latin typeface="BIZ UDゴシック" panose="020B0400000000000000" pitchFamily="49" charset="-128"/>
                <a:ea typeface="BIZ UDゴシック" panose="020B0400000000000000" pitchFamily="49" charset="-128"/>
              </a:rPr>
              <a:t>0.991</a:t>
            </a:r>
            <a:endParaRPr kumimoji="1" lang="ja-JP" altLang="en-US" sz="700" dirty="0">
              <a:latin typeface="BIZ UDゴシック" panose="020B0400000000000000" pitchFamily="49" charset="-128"/>
              <a:ea typeface="BIZ UDゴシック" panose="020B0400000000000000" pitchFamily="49" charset="-128"/>
            </a:endParaRPr>
          </a:p>
        </p:txBody>
      </p:sp>
      <p:sp>
        <p:nvSpPr>
          <p:cNvPr id="56" name="テキスト ボックス 55"/>
          <p:cNvSpPr txBox="1"/>
          <p:nvPr/>
        </p:nvSpPr>
        <p:spPr>
          <a:xfrm>
            <a:off x="2927138" y="2123652"/>
            <a:ext cx="460187" cy="200055"/>
          </a:xfrm>
          <a:prstGeom prst="rect">
            <a:avLst/>
          </a:prstGeom>
          <a:noFill/>
        </p:spPr>
        <p:txBody>
          <a:bodyPr wrap="square" rtlCol="0">
            <a:spAutoFit/>
          </a:bodyPr>
          <a:lstStyle/>
          <a:p>
            <a:r>
              <a:rPr kumimoji="1" lang="en-US" altLang="ja-JP" sz="700" dirty="0" smtClean="0">
                <a:latin typeface="BIZ UDゴシック" panose="020B0400000000000000" pitchFamily="49" charset="-128"/>
                <a:ea typeface="BIZ UDゴシック" panose="020B0400000000000000" pitchFamily="49" charset="-128"/>
              </a:rPr>
              <a:t>0.954</a:t>
            </a:r>
            <a:endParaRPr kumimoji="1" lang="ja-JP" altLang="en-US" sz="700" dirty="0">
              <a:latin typeface="BIZ UDゴシック" panose="020B0400000000000000" pitchFamily="49" charset="-128"/>
              <a:ea typeface="BIZ UDゴシック" panose="020B0400000000000000" pitchFamily="49" charset="-128"/>
            </a:endParaRPr>
          </a:p>
        </p:txBody>
      </p:sp>
      <p:sp>
        <p:nvSpPr>
          <p:cNvPr id="57" name="テキスト ボックス 56"/>
          <p:cNvSpPr txBox="1"/>
          <p:nvPr/>
        </p:nvSpPr>
        <p:spPr>
          <a:xfrm>
            <a:off x="7513405" y="1710178"/>
            <a:ext cx="460187" cy="200055"/>
          </a:xfrm>
          <a:prstGeom prst="rect">
            <a:avLst/>
          </a:prstGeom>
          <a:noFill/>
        </p:spPr>
        <p:txBody>
          <a:bodyPr wrap="square" rtlCol="0">
            <a:spAutoFit/>
          </a:bodyPr>
          <a:lstStyle/>
          <a:p>
            <a:r>
              <a:rPr kumimoji="1" lang="en-US" altLang="ja-JP" sz="700" dirty="0" smtClean="0">
                <a:latin typeface="BIZ UDゴシック" panose="020B0400000000000000" pitchFamily="49" charset="-128"/>
                <a:ea typeface="BIZ UDゴシック" panose="020B0400000000000000" pitchFamily="49" charset="-128"/>
              </a:rPr>
              <a:t>0.986</a:t>
            </a:r>
            <a:endParaRPr kumimoji="1" lang="ja-JP" altLang="en-US" sz="700" dirty="0">
              <a:latin typeface="BIZ UDゴシック" panose="020B0400000000000000" pitchFamily="49" charset="-128"/>
              <a:ea typeface="BIZ UDゴシック" panose="020B0400000000000000" pitchFamily="49" charset="-128"/>
            </a:endParaRPr>
          </a:p>
        </p:txBody>
      </p:sp>
      <p:sp>
        <p:nvSpPr>
          <p:cNvPr id="58" name="テキスト ボックス 57"/>
          <p:cNvSpPr txBox="1"/>
          <p:nvPr/>
        </p:nvSpPr>
        <p:spPr>
          <a:xfrm>
            <a:off x="7513405" y="1863888"/>
            <a:ext cx="460187" cy="200055"/>
          </a:xfrm>
          <a:prstGeom prst="rect">
            <a:avLst/>
          </a:prstGeom>
          <a:noFill/>
        </p:spPr>
        <p:txBody>
          <a:bodyPr wrap="square" rtlCol="0">
            <a:spAutoFit/>
          </a:bodyPr>
          <a:lstStyle/>
          <a:p>
            <a:r>
              <a:rPr kumimoji="1" lang="en-US" altLang="ja-JP" sz="700" dirty="0" smtClean="0">
                <a:latin typeface="BIZ UDゴシック" panose="020B0400000000000000" pitchFamily="49" charset="-128"/>
                <a:ea typeface="BIZ UDゴシック" panose="020B0400000000000000" pitchFamily="49" charset="-128"/>
              </a:rPr>
              <a:t>0.974</a:t>
            </a:r>
            <a:endParaRPr kumimoji="1" lang="ja-JP" altLang="en-US" sz="700" dirty="0">
              <a:latin typeface="BIZ UDゴシック" panose="020B0400000000000000" pitchFamily="49" charset="-128"/>
              <a:ea typeface="BIZ UDゴシック" panose="020B0400000000000000" pitchFamily="49" charset="-128"/>
            </a:endParaRPr>
          </a:p>
        </p:txBody>
      </p:sp>
      <p:sp>
        <p:nvSpPr>
          <p:cNvPr id="59" name="テキスト ボックス 58"/>
          <p:cNvSpPr txBox="1"/>
          <p:nvPr/>
        </p:nvSpPr>
        <p:spPr>
          <a:xfrm>
            <a:off x="7517840" y="2192250"/>
            <a:ext cx="460187" cy="200055"/>
          </a:xfrm>
          <a:prstGeom prst="rect">
            <a:avLst/>
          </a:prstGeom>
          <a:noFill/>
        </p:spPr>
        <p:txBody>
          <a:bodyPr wrap="square" rtlCol="0">
            <a:spAutoFit/>
          </a:bodyPr>
          <a:lstStyle/>
          <a:p>
            <a:r>
              <a:rPr kumimoji="1" lang="en-US" altLang="ja-JP" sz="700" dirty="0" smtClean="0">
                <a:latin typeface="BIZ UDゴシック" panose="020B0400000000000000" pitchFamily="49" charset="-128"/>
                <a:ea typeface="BIZ UDゴシック" panose="020B0400000000000000" pitchFamily="49" charset="-128"/>
              </a:rPr>
              <a:t>0.945</a:t>
            </a:r>
            <a:endParaRPr kumimoji="1" lang="ja-JP" altLang="en-US" sz="700" dirty="0">
              <a:latin typeface="BIZ UDゴシック" panose="020B0400000000000000" pitchFamily="49" charset="-128"/>
              <a:ea typeface="BIZ UDゴシック" panose="020B0400000000000000" pitchFamily="49" charset="-128"/>
            </a:endParaRPr>
          </a:p>
        </p:txBody>
      </p:sp>
      <p:sp>
        <p:nvSpPr>
          <p:cNvPr id="60" name="正方形/長方形 59"/>
          <p:cNvSpPr/>
          <p:nvPr/>
        </p:nvSpPr>
        <p:spPr>
          <a:xfrm>
            <a:off x="195832" y="5282231"/>
            <a:ext cx="7856245" cy="338554"/>
          </a:xfrm>
          <a:prstGeom prst="rect">
            <a:avLst/>
          </a:prstGeom>
        </p:spPr>
        <p:txBody>
          <a:bodyPr wrap="square">
            <a:spAutoFit/>
          </a:bodyPr>
          <a:lstStyle/>
          <a:p>
            <a:r>
              <a:rPr kumimoji="1" lang="en-US" altLang="ja-JP" sz="800" dirty="0" smtClean="0"/>
              <a:t>※H19</a:t>
            </a:r>
            <a:r>
              <a:rPr kumimoji="1" lang="ja-JP" altLang="en-US" sz="800" dirty="0" smtClean="0"/>
              <a:t>から</a:t>
            </a:r>
            <a:r>
              <a:rPr kumimoji="1" lang="en-US" altLang="ja-JP" sz="800" dirty="0" smtClean="0"/>
              <a:t>H30</a:t>
            </a:r>
            <a:r>
              <a:rPr kumimoji="1" lang="ja-JP" altLang="en-US" sz="800" dirty="0" smtClean="0"/>
              <a:t>までは国語、算数・数学は</a:t>
            </a:r>
            <a:r>
              <a:rPr kumimoji="1" lang="en-US" altLang="ja-JP" sz="800" dirty="0" smtClean="0"/>
              <a:t>A</a:t>
            </a:r>
            <a:r>
              <a:rPr kumimoji="1" lang="ja-JP" altLang="en-US" sz="800" dirty="0" smtClean="0"/>
              <a:t>及び</a:t>
            </a:r>
            <a:r>
              <a:rPr kumimoji="1" lang="en-US" altLang="ja-JP" sz="800" dirty="0" smtClean="0"/>
              <a:t>B</a:t>
            </a:r>
            <a:r>
              <a:rPr kumimoji="1" lang="ja-JP" altLang="en-US" sz="800" dirty="0" smtClean="0"/>
              <a:t>の区分別で調査が実施されていたため、</a:t>
            </a:r>
            <a:endParaRPr kumimoji="1" lang="en-US" altLang="ja-JP" sz="800" dirty="0" smtClean="0"/>
          </a:p>
          <a:p>
            <a:r>
              <a:rPr kumimoji="1" lang="ja-JP" altLang="en-US" sz="800" dirty="0"/>
              <a:t>　</a:t>
            </a:r>
            <a:r>
              <a:rPr kumimoji="1" lang="ja-JP" altLang="en-US" sz="800" dirty="0" smtClean="0"/>
              <a:t>上記グラフにおいて、Ｈ</a:t>
            </a:r>
            <a:r>
              <a:rPr kumimoji="1" lang="en-US" altLang="ja-JP" sz="800" dirty="0" smtClean="0"/>
              <a:t>19</a:t>
            </a:r>
            <a:r>
              <a:rPr kumimoji="1" lang="ja-JP" altLang="en-US" sz="800" dirty="0" smtClean="0"/>
              <a:t>～Ｈ</a:t>
            </a:r>
            <a:r>
              <a:rPr kumimoji="1" lang="en-US" altLang="ja-JP" sz="800" dirty="0" smtClean="0"/>
              <a:t>30</a:t>
            </a:r>
            <a:r>
              <a:rPr kumimoji="1" lang="ja-JP" altLang="en-US" sz="800" dirty="0" smtClean="0"/>
              <a:t>の国語、算数・数学の数値については、Ａ及びＢの平均した数値としている。</a:t>
            </a:r>
            <a:endParaRPr kumimoji="1" lang="ja-JP" altLang="en-US" sz="800" dirty="0"/>
          </a:p>
        </p:txBody>
      </p:sp>
      <p:sp>
        <p:nvSpPr>
          <p:cNvPr id="5" name="スライド番号プレースホルダー 4"/>
          <p:cNvSpPr>
            <a:spLocks noGrp="1"/>
          </p:cNvSpPr>
          <p:nvPr>
            <p:ph type="sldNum" sz="quarter" idx="12"/>
          </p:nvPr>
        </p:nvSpPr>
        <p:spPr/>
        <p:txBody>
          <a:bodyPr/>
          <a:lstStyle/>
          <a:p>
            <a:r>
              <a:rPr kumimoji="1" lang="en-US" altLang="ja-JP" dirty="0" smtClean="0"/>
              <a:t>11</a:t>
            </a:r>
            <a:endParaRPr kumimoji="1" lang="ja-JP" altLang="en-US" dirty="0"/>
          </a:p>
        </p:txBody>
      </p:sp>
      <p:pic>
        <p:nvPicPr>
          <p:cNvPr id="6" name="図 5"/>
          <p:cNvPicPr>
            <a:picLocks noChangeAspect="1"/>
          </p:cNvPicPr>
          <p:nvPr/>
        </p:nvPicPr>
        <p:blipFill>
          <a:blip r:embed="rId6"/>
          <a:stretch>
            <a:fillRect/>
          </a:stretch>
        </p:blipFill>
        <p:spPr>
          <a:xfrm>
            <a:off x="225478" y="3660250"/>
            <a:ext cx="8711165" cy="1539785"/>
          </a:xfrm>
          <a:prstGeom prst="rect">
            <a:avLst/>
          </a:prstGeom>
        </p:spPr>
      </p:pic>
      <p:sp>
        <p:nvSpPr>
          <p:cNvPr id="8" name="テキスト ボックス 7"/>
          <p:cNvSpPr txBox="1"/>
          <p:nvPr/>
        </p:nvSpPr>
        <p:spPr>
          <a:xfrm>
            <a:off x="153648" y="3626267"/>
            <a:ext cx="228600" cy="169277"/>
          </a:xfrm>
          <a:prstGeom prst="rect">
            <a:avLst/>
          </a:prstGeom>
          <a:noFill/>
        </p:spPr>
        <p:txBody>
          <a:bodyPr wrap="square" rtlCol="0">
            <a:spAutoFit/>
          </a:bodyPr>
          <a:lstStyle/>
          <a:p>
            <a:r>
              <a:rPr kumimoji="1" lang="ja-JP" altLang="en-US" sz="500" dirty="0" smtClean="0">
                <a:latin typeface="BIZ UDゴシック" panose="020B0400000000000000" pitchFamily="49" charset="-128"/>
                <a:ea typeface="BIZ UDゴシック" panose="020B0400000000000000" pitchFamily="49" charset="-128"/>
              </a:rPr>
              <a:t>％</a:t>
            </a:r>
            <a:endParaRPr kumimoji="1" lang="ja-JP" altLang="en-US" sz="5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66339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04456" y="2220201"/>
            <a:ext cx="4055847" cy="3236586"/>
          </a:xfrm>
          <a:prstGeom prst="rect">
            <a:avLst/>
          </a:prstGeom>
        </p:spPr>
      </p:pic>
      <p:sp>
        <p:nvSpPr>
          <p:cNvPr id="5" name="正方形/長方形 4"/>
          <p:cNvSpPr/>
          <p:nvPr/>
        </p:nvSpPr>
        <p:spPr>
          <a:xfrm>
            <a:off x="134641" y="1596256"/>
            <a:ext cx="5010966" cy="523220"/>
          </a:xfrm>
          <a:prstGeom prst="rect">
            <a:avLst/>
          </a:prstGeom>
        </p:spPr>
        <p:txBody>
          <a:bodyPr wrap="square">
            <a:spAutoFit/>
          </a:bodyPr>
          <a:lstStyle/>
          <a:p>
            <a:r>
              <a:rPr kumimoji="1" lang="ja-JP" altLang="en-US" sz="1400" b="1" dirty="0"/>
              <a:t>○家庭の社会経済的背景</a:t>
            </a:r>
            <a:r>
              <a:rPr kumimoji="1" lang="en-US" altLang="ja-JP" sz="1400" b="1" dirty="0"/>
              <a:t>(SES</a:t>
            </a:r>
            <a:r>
              <a:rPr kumimoji="1" lang="en-US" altLang="ja-JP" sz="1400" b="1" dirty="0" smtClean="0"/>
              <a:t>)</a:t>
            </a:r>
            <a:r>
              <a:rPr kumimoji="1" lang="ja-JP" altLang="en-US" sz="1400" b="1" dirty="0"/>
              <a:t>と</a:t>
            </a:r>
            <a:r>
              <a:rPr kumimoji="1" lang="ja-JP" altLang="en-US" sz="1400" b="1" dirty="0" smtClean="0"/>
              <a:t>学力</a:t>
            </a:r>
            <a:r>
              <a:rPr kumimoji="1" lang="ja-JP" altLang="en-US" sz="1400" b="1" dirty="0"/>
              <a:t>の</a:t>
            </a:r>
            <a:r>
              <a:rPr kumimoji="1" lang="ja-JP" altLang="en-US" sz="1400" b="1" dirty="0" smtClean="0"/>
              <a:t>関係</a:t>
            </a:r>
            <a:endParaRPr kumimoji="1" lang="en-US" altLang="ja-JP" sz="1400" b="1" dirty="0" smtClean="0"/>
          </a:p>
          <a:p>
            <a:r>
              <a:rPr kumimoji="1" lang="ja-JP" altLang="en-US" sz="1400" b="1" dirty="0" smtClean="0"/>
              <a:t>（</a:t>
            </a:r>
            <a:r>
              <a:rPr kumimoji="1" lang="en-US" altLang="ja-JP" sz="1400" b="1" dirty="0"/>
              <a:t>SES</a:t>
            </a:r>
            <a:r>
              <a:rPr kumimoji="1" lang="ja-JP" altLang="en-US" sz="1400" b="1" dirty="0"/>
              <a:t>別の各教科の平均正答率（小</a:t>
            </a:r>
            <a:r>
              <a:rPr kumimoji="1" lang="en-US" altLang="ja-JP" sz="1400" b="1" dirty="0"/>
              <a:t>6</a:t>
            </a:r>
            <a:r>
              <a:rPr kumimoji="1" lang="ja-JP" altLang="en-US" sz="1400" b="1" dirty="0"/>
              <a:t>）全国</a:t>
            </a:r>
            <a:r>
              <a:rPr kumimoji="1" lang="ja-JP" altLang="en-US" sz="1400" b="1" dirty="0" smtClean="0"/>
              <a:t>・平成</a:t>
            </a:r>
            <a:r>
              <a:rPr kumimoji="1" lang="en-US" altLang="ja-JP" sz="1400" b="1" dirty="0" smtClean="0"/>
              <a:t>29</a:t>
            </a:r>
            <a:r>
              <a:rPr kumimoji="1" lang="ja-JP" altLang="en-US" sz="1400" b="1" dirty="0" smtClean="0"/>
              <a:t>年度）</a:t>
            </a:r>
            <a:endParaRPr kumimoji="1" lang="ja-JP" altLang="en-US" sz="1400" b="1" dirty="0"/>
          </a:p>
        </p:txBody>
      </p:sp>
      <p:sp>
        <p:nvSpPr>
          <p:cNvPr id="6" name="正方形/長方形 5"/>
          <p:cNvSpPr/>
          <p:nvPr/>
        </p:nvSpPr>
        <p:spPr>
          <a:xfrm>
            <a:off x="152893" y="635282"/>
            <a:ext cx="8853054" cy="84006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学力に関しては、家庭</a:t>
            </a:r>
            <a:r>
              <a:rPr kumimoji="1" lang="ja-JP" altLang="en-US" sz="1200" dirty="0">
                <a:solidFill>
                  <a:schemeClr val="tx1"/>
                </a:solidFill>
                <a:latin typeface="Meiryo UI" panose="020B0604030504040204" pitchFamily="50" charset="-128"/>
                <a:ea typeface="Meiryo UI" panose="020B0604030504040204" pitchFamily="50" charset="-128"/>
              </a:rPr>
              <a:t>の社会経済的</a:t>
            </a:r>
            <a:r>
              <a:rPr kumimoji="1" lang="ja-JP" altLang="en-US" sz="1200" dirty="0" smtClean="0">
                <a:solidFill>
                  <a:schemeClr val="tx1"/>
                </a:solidFill>
                <a:latin typeface="Meiryo UI" panose="020B0604030504040204" pitchFamily="50" charset="-128"/>
                <a:ea typeface="Meiryo UI" panose="020B0604030504040204" pitchFamily="50" charset="-128"/>
              </a:rPr>
              <a:t>背景（</a:t>
            </a:r>
            <a:r>
              <a:rPr kumimoji="1" lang="en-US" altLang="ja-JP" sz="1200" dirty="0" smtClean="0">
                <a:solidFill>
                  <a:schemeClr val="tx1"/>
                </a:solidFill>
                <a:latin typeface="Meiryo UI" panose="020B0604030504040204" pitchFamily="50" charset="-128"/>
                <a:ea typeface="Meiryo UI" panose="020B0604030504040204" pitchFamily="50" charset="-128"/>
              </a:rPr>
              <a:t>SES</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Socio-Economic Status</a:t>
            </a:r>
            <a:r>
              <a:rPr kumimoji="1" lang="ja-JP" altLang="en-US" sz="1200" dirty="0" smtClean="0">
                <a:solidFill>
                  <a:schemeClr val="tx1"/>
                </a:solidFill>
                <a:latin typeface="Meiryo UI" panose="020B0604030504040204" pitchFamily="50" charset="-128"/>
                <a:ea typeface="Meiryo UI" panose="020B0604030504040204" pitchFamily="50" charset="-128"/>
              </a:rPr>
              <a:t>は</a:t>
            </a:r>
            <a:r>
              <a:rPr kumimoji="1" lang="ja-JP" altLang="en-US" sz="1200" dirty="0">
                <a:solidFill>
                  <a:schemeClr val="tx1"/>
                </a:solidFill>
                <a:latin typeface="Meiryo UI" panose="020B0604030504040204" pitchFamily="50" charset="-128"/>
                <a:ea typeface="Meiryo UI" panose="020B0604030504040204" pitchFamily="50" charset="-128"/>
              </a:rPr>
              <a:t>、家庭の所得、父親学歴、母親学歴の合成尺度</a:t>
            </a:r>
            <a:r>
              <a:rPr kumimoji="1" lang="ja-JP" altLang="en-US" sz="1200" dirty="0" smtClean="0">
                <a:solidFill>
                  <a:schemeClr val="tx1"/>
                </a:solidFill>
                <a:latin typeface="Meiryo UI" panose="020B0604030504040204" pitchFamily="50" charset="-128"/>
                <a:ea typeface="Meiryo UI" panose="020B0604030504040204" pitchFamily="50" charset="-128"/>
              </a:rPr>
              <a:t>）に影響を受けるという分析結果もあり、公平な学びの機会を確立していくという観点からも、大阪の経済力</a:t>
            </a:r>
            <a:r>
              <a:rPr kumimoji="1" lang="ja-JP" altLang="en-US" sz="1200" dirty="0">
                <a:solidFill>
                  <a:schemeClr val="tx1"/>
                </a:solidFill>
                <a:latin typeface="Meiryo UI" panose="020B0604030504040204" pitchFamily="50" charset="-128"/>
                <a:ea typeface="Meiryo UI" panose="020B0604030504040204" pitchFamily="50" charset="-128"/>
              </a:rPr>
              <a:t>を</a:t>
            </a:r>
            <a:r>
              <a:rPr kumimoji="1" lang="ja-JP" altLang="en-US" sz="1200" dirty="0" smtClean="0">
                <a:solidFill>
                  <a:schemeClr val="tx1"/>
                </a:solidFill>
                <a:latin typeface="Meiryo UI" panose="020B0604030504040204" pitchFamily="50" charset="-128"/>
                <a:ea typeface="Meiryo UI" panose="020B0604030504040204" pitchFamily="50" charset="-128"/>
              </a:rPr>
              <a:t>高め、世帯</a:t>
            </a:r>
            <a:r>
              <a:rPr kumimoji="1" lang="ja-JP" altLang="en-US" sz="1200" dirty="0">
                <a:solidFill>
                  <a:schemeClr val="tx1"/>
                </a:solidFill>
                <a:latin typeface="Meiryo UI" panose="020B0604030504040204" pitchFamily="50" charset="-128"/>
                <a:ea typeface="Meiryo UI" panose="020B0604030504040204" pitchFamily="50" charset="-128"/>
              </a:rPr>
              <a:t>所得</a:t>
            </a:r>
            <a:r>
              <a:rPr kumimoji="1" lang="ja-JP" altLang="en-US" sz="1200" dirty="0" smtClean="0">
                <a:solidFill>
                  <a:schemeClr val="tx1"/>
                </a:solidFill>
                <a:latin typeface="Meiryo UI" panose="020B0604030504040204" pitchFamily="50" charset="-128"/>
                <a:ea typeface="Meiryo UI" panose="020B0604030504040204" pitchFamily="50" charset="-128"/>
              </a:rPr>
              <a:t>の向上等を図っていくことが重要ではないか。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0" y="0"/>
            <a:ext cx="8420490" cy="3881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2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ja-JP" altLang="en-US" sz="1922" b="1" dirty="0" smtClean="0">
                <a:solidFill>
                  <a:prstClr val="black"/>
                </a:solidFill>
                <a:latin typeface="Meiryo UI" panose="020B0604030504040204" pitchFamily="50" charset="-128"/>
                <a:ea typeface="Meiryo UI" panose="020B0604030504040204" pitchFamily="50" charset="-128"/>
              </a:rPr>
              <a:t>学力と所得等の関係</a:t>
            </a:r>
            <a:endPar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624169" y="6160206"/>
            <a:ext cx="4661291" cy="253916"/>
          </a:xfrm>
          <a:prstGeom prst="rect">
            <a:avLst/>
          </a:prstGeom>
        </p:spPr>
        <p:txBody>
          <a:bodyPr wrap="square">
            <a:spAutoFit/>
          </a:bodyPr>
          <a:lstStyle/>
          <a:p>
            <a:r>
              <a:rPr kumimoji="1" lang="ja-JP" altLang="en-US" sz="1050" dirty="0"/>
              <a:t>出典</a:t>
            </a:r>
            <a:r>
              <a:rPr kumimoji="1" lang="ja-JP" altLang="en-US" sz="1050" dirty="0" smtClean="0"/>
              <a:t>：中央教育審議会教育</a:t>
            </a:r>
            <a:r>
              <a:rPr kumimoji="1" lang="ja-JP" altLang="en-US" sz="1050" dirty="0"/>
              <a:t>課程</a:t>
            </a:r>
            <a:r>
              <a:rPr kumimoji="1" lang="ja-JP" altLang="en-US" sz="1050" dirty="0" smtClean="0"/>
              <a:t>部会資料（令和元年</a:t>
            </a:r>
            <a:r>
              <a:rPr kumimoji="1" lang="en-US" altLang="ja-JP" sz="1050" dirty="0" smtClean="0"/>
              <a:t>12</a:t>
            </a:r>
            <a:r>
              <a:rPr kumimoji="1" lang="ja-JP" altLang="en-US" sz="1050" dirty="0" smtClean="0"/>
              <a:t> 月</a:t>
            </a:r>
            <a:r>
              <a:rPr kumimoji="1" lang="en-US" altLang="ja-JP" sz="1050" dirty="0" smtClean="0"/>
              <a:t>4</a:t>
            </a:r>
            <a:r>
              <a:rPr kumimoji="1" lang="ja-JP" altLang="en-US" sz="1050" dirty="0" smtClean="0"/>
              <a:t> 日）</a:t>
            </a:r>
            <a:endParaRPr kumimoji="1" lang="ja-JP" altLang="en-US" sz="1050" dirty="0"/>
          </a:p>
        </p:txBody>
      </p:sp>
      <p:pic>
        <p:nvPicPr>
          <p:cNvPr id="19" name="図 18"/>
          <p:cNvPicPr>
            <a:picLocks noChangeAspect="1"/>
          </p:cNvPicPr>
          <p:nvPr/>
        </p:nvPicPr>
        <p:blipFill>
          <a:blip r:embed="rId3"/>
          <a:stretch>
            <a:fillRect/>
          </a:stretch>
        </p:blipFill>
        <p:spPr>
          <a:xfrm>
            <a:off x="339025" y="5692760"/>
            <a:ext cx="8514976" cy="304843"/>
          </a:xfrm>
          <a:prstGeom prst="rect">
            <a:avLst/>
          </a:prstGeom>
        </p:spPr>
      </p:pic>
      <p:pic>
        <p:nvPicPr>
          <p:cNvPr id="11" name="図 10"/>
          <p:cNvPicPr>
            <a:picLocks noChangeAspect="1"/>
          </p:cNvPicPr>
          <p:nvPr/>
        </p:nvPicPr>
        <p:blipFill>
          <a:blip r:embed="rId4"/>
          <a:stretch>
            <a:fillRect/>
          </a:stretch>
        </p:blipFill>
        <p:spPr>
          <a:xfrm>
            <a:off x="4877902" y="2484565"/>
            <a:ext cx="3976099" cy="2879244"/>
          </a:xfrm>
          <a:prstGeom prst="rect">
            <a:avLst/>
          </a:prstGeom>
        </p:spPr>
      </p:pic>
      <p:sp>
        <p:nvSpPr>
          <p:cNvPr id="12" name="テキスト ボックス 11"/>
          <p:cNvSpPr txBox="1"/>
          <p:nvPr/>
        </p:nvSpPr>
        <p:spPr>
          <a:xfrm>
            <a:off x="5181819" y="6156359"/>
            <a:ext cx="3995401" cy="261610"/>
          </a:xfrm>
          <a:prstGeom prst="rect">
            <a:avLst/>
          </a:prstGeom>
          <a:noFill/>
        </p:spPr>
        <p:txBody>
          <a:bodyPr wrap="square" rtlCol="0">
            <a:spAutoFit/>
          </a:bodyPr>
          <a:lstStyle/>
          <a:p>
            <a:pPr>
              <a:defRPr/>
            </a:pPr>
            <a:r>
              <a:rPr lang="ja-JP" altLang="en-US" sz="1050" dirty="0">
                <a:solidFill>
                  <a:prstClr val="black"/>
                </a:solidFill>
                <a:latin typeface="Meiryo UI" panose="020B0604030504040204" pitchFamily="50" charset="-128"/>
                <a:ea typeface="Meiryo UI" panose="020B0604030504040204" pitchFamily="50" charset="-128"/>
              </a:rPr>
              <a:t>出典：内閣府「県民経済計算」をもとに副首都</a:t>
            </a:r>
            <a:r>
              <a:rPr lang="ja-JP" altLang="en-US" sz="1050" dirty="0" smtClean="0">
                <a:solidFill>
                  <a:prstClr val="black"/>
                </a:solidFill>
                <a:latin typeface="Meiryo UI" panose="020B0604030504040204" pitchFamily="50" charset="-128"/>
                <a:ea typeface="Meiryo UI" panose="020B0604030504040204" pitchFamily="50" charset="-128"/>
              </a:rPr>
              <a:t>推進局で作成</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4989959" y="1591755"/>
            <a:ext cx="4022280" cy="523220"/>
          </a:xfrm>
          <a:prstGeom prst="rect">
            <a:avLst/>
          </a:prstGeom>
        </p:spPr>
        <p:txBody>
          <a:bodyPr wrap="square">
            <a:spAutoFit/>
          </a:bodyPr>
          <a:lstStyle/>
          <a:p>
            <a:r>
              <a:rPr kumimoji="1" lang="ja-JP" altLang="en-US" sz="1400" b="1" dirty="0"/>
              <a:t>○人口１人あたり県民可処分所得の</a:t>
            </a:r>
            <a:r>
              <a:rPr kumimoji="1" lang="ja-JP" altLang="en-US" sz="1400" b="1" dirty="0" smtClean="0"/>
              <a:t>推移</a:t>
            </a:r>
            <a:endParaRPr kumimoji="1" lang="en-US" altLang="ja-JP" sz="1400" b="1" dirty="0" smtClean="0"/>
          </a:p>
          <a:p>
            <a:r>
              <a:rPr kumimoji="1" lang="ja-JP" altLang="en-US" sz="1400" b="1" dirty="0"/>
              <a:t>　</a:t>
            </a:r>
            <a:r>
              <a:rPr kumimoji="1" lang="ja-JP" altLang="en-US" sz="1400" b="1" dirty="0" smtClean="0"/>
              <a:t>（主要都府県、全国・</a:t>
            </a:r>
            <a:r>
              <a:rPr kumimoji="1" lang="en-US" altLang="ja-JP" sz="1400" b="1" dirty="0" smtClean="0"/>
              <a:t>2007</a:t>
            </a:r>
            <a:r>
              <a:rPr kumimoji="1" lang="ja-JP" altLang="en-US" sz="1400" b="1" dirty="0" smtClean="0"/>
              <a:t>～</a:t>
            </a:r>
            <a:r>
              <a:rPr kumimoji="1" lang="en-US" altLang="ja-JP" sz="1400" b="1" dirty="0" smtClean="0"/>
              <a:t>2018</a:t>
            </a:r>
            <a:r>
              <a:rPr kumimoji="1" lang="ja-JP" altLang="en-US" sz="1400" b="1" dirty="0" smtClean="0"/>
              <a:t>年度）</a:t>
            </a:r>
            <a:endParaRPr kumimoji="1" lang="ja-JP" altLang="en-US" sz="1400" b="1" dirty="0"/>
          </a:p>
        </p:txBody>
      </p:sp>
      <p:sp>
        <p:nvSpPr>
          <p:cNvPr id="14" name="テキスト ボックス 13"/>
          <p:cNvSpPr txBox="1"/>
          <p:nvPr/>
        </p:nvSpPr>
        <p:spPr>
          <a:xfrm>
            <a:off x="7873361" y="3030681"/>
            <a:ext cx="754171" cy="246221"/>
          </a:xfrm>
          <a:prstGeom prst="rect">
            <a:avLst/>
          </a:prstGeom>
          <a:noFill/>
        </p:spPr>
        <p:txBody>
          <a:bodyPr wrap="square" rtlCol="0">
            <a:spAutoFit/>
          </a:bodyPr>
          <a:lstStyle/>
          <a:p>
            <a:pPr>
              <a:defRPr/>
            </a:pPr>
            <a:r>
              <a:rPr lang="ja-JP" altLang="en-US" sz="1000" dirty="0">
                <a:solidFill>
                  <a:prstClr val="black"/>
                </a:solidFill>
                <a:latin typeface="Meiryo UI"/>
                <a:ea typeface="Meiryo UI"/>
              </a:rPr>
              <a:t>東京都</a:t>
            </a:r>
          </a:p>
        </p:txBody>
      </p:sp>
      <p:sp>
        <p:nvSpPr>
          <p:cNvPr id="15" name="テキスト ボックス 14"/>
          <p:cNvSpPr txBox="1"/>
          <p:nvPr/>
        </p:nvSpPr>
        <p:spPr>
          <a:xfrm>
            <a:off x="8076907" y="4700543"/>
            <a:ext cx="754171" cy="246221"/>
          </a:xfrm>
          <a:prstGeom prst="rect">
            <a:avLst/>
          </a:prstGeom>
          <a:noFill/>
        </p:spPr>
        <p:txBody>
          <a:bodyPr wrap="square" rtlCol="0">
            <a:spAutoFit/>
          </a:bodyPr>
          <a:lstStyle/>
          <a:p>
            <a:pPr>
              <a:defRPr/>
            </a:pPr>
            <a:r>
              <a:rPr lang="ja-JP" altLang="en-US" sz="1000" dirty="0">
                <a:solidFill>
                  <a:prstClr val="black"/>
                </a:solidFill>
                <a:latin typeface="Meiryo UI"/>
                <a:ea typeface="Meiryo UI"/>
              </a:rPr>
              <a:t>大阪府</a:t>
            </a:r>
          </a:p>
        </p:txBody>
      </p:sp>
      <p:sp>
        <p:nvSpPr>
          <p:cNvPr id="20" name="テキスト ボックス 19"/>
          <p:cNvSpPr txBox="1"/>
          <p:nvPr/>
        </p:nvSpPr>
        <p:spPr>
          <a:xfrm>
            <a:off x="7679105" y="4486388"/>
            <a:ext cx="754171" cy="246221"/>
          </a:xfrm>
          <a:prstGeom prst="rect">
            <a:avLst/>
          </a:prstGeom>
          <a:noFill/>
        </p:spPr>
        <p:txBody>
          <a:bodyPr wrap="square" rtlCol="0">
            <a:spAutoFit/>
          </a:bodyPr>
          <a:lstStyle/>
          <a:p>
            <a:pPr>
              <a:defRPr/>
            </a:pPr>
            <a:r>
              <a:rPr lang="ja-JP" altLang="en-US" sz="1000" dirty="0">
                <a:solidFill>
                  <a:prstClr val="black"/>
                </a:solidFill>
                <a:latin typeface="Meiryo UI"/>
                <a:ea typeface="Meiryo UI"/>
              </a:rPr>
              <a:t>全国平均</a:t>
            </a:r>
          </a:p>
        </p:txBody>
      </p:sp>
      <p:sp>
        <p:nvSpPr>
          <p:cNvPr id="21" name="テキスト ボックス 20"/>
          <p:cNvSpPr txBox="1"/>
          <p:nvPr/>
        </p:nvSpPr>
        <p:spPr>
          <a:xfrm>
            <a:off x="7699821" y="4090549"/>
            <a:ext cx="754171" cy="246221"/>
          </a:xfrm>
          <a:prstGeom prst="rect">
            <a:avLst/>
          </a:prstGeom>
          <a:noFill/>
        </p:spPr>
        <p:txBody>
          <a:bodyPr wrap="square" rtlCol="0">
            <a:spAutoFit/>
          </a:bodyPr>
          <a:lstStyle/>
          <a:p>
            <a:pPr>
              <a:defRPr/>
            </a:pPr>
            <a:r>
              <a:rPr lang="ja-JP" altLang="en-US" sz="1000" dirty="0">
                <a:solidFill>
                  <a:prstClr val="black"/>
                </a:solidFill>
                <a:latin typeface="Meiryo UI"/>
                <a:ea typeface="Meiryo UI"/>
              </a:rPr>
              <a:t>愛知県</a:t>
            </a:r>
          </a:p>
        </p:txBody>
      </p:sp>
      <p:sp>
        <p:nvSpPr>
          <p:cNvPr id="17" name="テキスト ボックス 16"/>
          <p:cNvSpPr txBox="1"/>
          <p:nvPr/>
        </p:nvSpPr>
        <p:spPr>
          <a:xfrm>
            <a:off x="4786773" y="2743836"/>
            <a:ext cx="754171" cy="246221"/>
          </a:xfrm>
          <a:prstGeom prst="rect">
            <a:avLst/>
          </a:prstGeom>
          <a:noFill/>
        </p:spPr>
        <p:txBody>
          <a:bodyPr wrap="square" rtlCol="0">
            <a:spAutoFit/>
          </a:bodyPr>
          <a:lstStyle/>
          <a:p>
            <a:pPr>
              <a:defRPr/>
            </a:pPr>
            <a:r>
              <a:rPr lang="ja-JP" altLang="en-US" sz="1000" dirty="0" smtClean="0">
                <a:solidFill>
                  <a:prstClr val="black"/>
                </a:solidFill>
                <a:latin typeface="Meiryo UI"/>
                <a:ea typeface="Meiryo UI"/>
              </a:rPr>
              <a:t>万円</a:t>
            </a:r>
            <a:endParaRPr lang="ja-JP" altLang="en-US" sz="1000" dirty="0">
              <a:solidFill>
                <a:prstClr val="black"/>
              </a:solidFill>
              <a:latin typeface="Meiryo UI"/>
              <a:ea typeface="Meiryo UI"/>
            </a:endParaRPr>
          </a:p>
        </p:txBody>
      </p:sp>
      <p:sp>
        <p:nvSpPr>
          <p:cNvPr id="22" name="テキスト ボックス 21"/>
          <p:cNvSpPr txBox="1"/>
          <p:nvPr/>
        </p:nvSpPr>
        <p:spPr>
          <a:xfrm>
            <a:off x="461979" y="4669765"/>
            <a:ext cx="351904" cy="553998"/>
          </a:xfrm>
          <a:prstGeom prst="rect">
            <a:avLst/>
          </a:prstGeom>
          <a:noFill/>
        </p:spPr>
        <p:txBody>
          <a:bodyPr wrap="square" rtlCol="0">
            <a:spAutoFit/>
          </a:bodyPr>
          <a:lstStyle/>
          <a:p>
            <a:pPr>
              <a:defRPr/>
            </a:pPr>
            <a:r>
              <a:rPr lang="ja-JP" altLang="en-US" sz="600" dirty="0" smtClean="0">
                <a:solidFill>
                  <a:prstClr val="black"/>
                </a:solidFill>
                <a:latin typeface="Meiryo UI"/>
                <a:ea typeface="Meiryo UI"/>
              </a:rPr>
              <a:t>低い　</a:t>
            </a:r>
            <a:endParaRPr lang="en-US" altLang="ja-JP" sz="600" dirty="0" smtClean="0">
              <a:solidFill>
                <a:prstClr val="black"/>
              </a:solidFill>
              <a:latin typeface="Meiryo UI"/>
              <a:ea typeface="Meiryo UI"/>
            </a:endParaRPr>
          </a:p>
          <a:p>
            <a:pPr>
              <a:defRPr/>
            </a:pPr>
            <a:r>
              <a:rPr lang="ja-JP" altLang="en-US" sz="600" dirty="0" smtClean="0">
                <a:solidFill>
                  <a:prstClr val="black"/>
                </a:solidFill>
                <a:latin typeface="Meiryo UI"/>
                <a:ea typeface="Meiryo UI"/>
              </a:rPr>
              <a:t>　↑</a:t>
            </a:r>
            <a:endParaRPr lang="en-US" altLang="ja-JP" sz="600" dirty="0" smtClean="0">
              <a:solidFill>
                <a:prstClr val="black"/>
              </a:solidFill>
              <a:latin typeface="Meiryo UI"/>
              <a:ea typeface="Meiryo UI"/>
            </a:endParaRPr>
          </a:p>
          <a:p>
            <a:pPr>
              <a:defRPr/>
            </a:pPr>
            <a:r>
              <a:rPr lang="en-US" altLang="ja-JP" sz="600" dirty="0" smtClean="0">
                <a:solidFill>
                  <a:prstClr val="black"/>
                </a:solidFill>
                <a:latin typeface="Meiryo UI"/>
                <a:ea typeface="Meiryo UI"/>
              </a:rPr>
              <a:t>SES</a:t>
            </a:r>
          </a:p>
          <a:p>
            <a:pPr>
              <a:defRPr/>
            </a:pPr>
            <a:r>
              <a:rPr lang="ja-JP" altLang="en-US" sz="600" dirty="0">
                <a:solidFill>
                  <a:prstClr val="black"/>
                </a:solidFill>
                <a:latin typeface="Meiryo UI"/>
                <a:ea typeface="Meiryo UI"/>
              </a:rPr>
              <a:t>　</a:t>
            </a:r>
            <a:r>
              <a:rPr lang="ja-JP" altLang="en-US" sz="600" dirty="0" smtClean="0">
                <a:solidFill>
                  <a:prstClr val="black"/>
                </a:solidFill>
                <a:latin typeface="Meiryo UI"/>
                <a:ea typeface="Meiryo UI"/>
              </a:rPr>
              <a:t>↓</a:t>
            </a:r>
            <a:endParaRPr lang="en-US" altLang="ja-JP" sz="600" dirty="0" smtClean="0">
              <a:solidFill>
                <a:prstClr val="black"/>
              </a:solidFill>
              <a:latin typeface="Meiryo UI"/>
              <a:ea typeface="Meiryo UI"/>
            </a:endParaRPr>
          </a:p>
          <a:p>
            <a:pPr>
              <a:defRPr/>
            </a:pPr>
            <a:r>
              <a:rPr lang="ja-JP" altLang="en-US" sz="600" dirty="0" smtClean="0">
                <a:solidFill>
                  <a:prstClr val="black"/>
                </a:solidFill>
                <a:latin typeface="Meiryo UI"/>
                <a:ea typeface="Meiryo UI"/>
              </a:rPr>
              <a:t>高い</a:t>
            </a:r>
            <a:endParaRPr lang="ja-JP" altLang="en-US" sz="600" dirty="0">
              <a:solidFill>
                <a:prstClr val="black"/>
              </a:solidFill>
              <a:latin typeface="Meiryo UI"/>
              <a:ea typeface="Meiryo UI"/>
            </a:endParaRPr>
          </a:p>
        </p:txBody>
      </p:sp>
      <p:sp>
        <p:nvSpPr>
          <p:cNvPr id="23" name="テキスト ボックス 22"/>
          <p:cNvSpPr txBox="1"/>
          <p:nvPr/>
        </p:nvSpPr>
        <p:spPr>
          <a:xfrm>
            <a:off x="1721058" y="2974125"/>
            <a:ext cx="560261" cy="276999"/>
          </a:xfrm>
          <a:prstGeom prst="rect">
            <a:avLst/>
          </a:prstGeom>
          <a:noFill/>
        </p:spPr>
        <p:txBody>
          <a:bodyPr wrap="square" rtlCol="0">
            <a:spAutoFit/>
          </a:bodyPr>
          <a:lstStyle/>
          <a:p>
            <a:pPr>
              <a:defRPr/>
            </a:pPr>
            <a:r>
              <a:rPr lang="en-US" altLang="ja-JP" sz="600" dirty="0" smtClean="0">
                <a:solidFill>
                  <a:prstClr val="black"/>
                </a:solidFill>
                <a:latin typeface="Meiryo UI"/>
                <a:ea typeface="Meiryo UI"/>
              </a:rPr>
              <a:t>SES</a:t>
            </a:r>
          </a:p>
          <a:p>
            <a:pPr>
              <a:defRPr/>
            </a:pPr>
            <a:r>
              <a:rPr lang="ja-JP" altLang="en-US" sz="600" dirty="0" smtClean="0">
                <a:solidFill>
                  <a:prstClr val="black"/>
                </a:solidFill>
                <a:latin typeface="Meiryo UI"/>
                <a:ea typeface="Meiryo UI"/>
              </a:rPr>
              <a:t>低い層</a:t>
            </a:r>
            <a:endParaRPr lang="ja-JP" altLang="en-US" sz="600" dirty="0">
              <a:solidFill>
                <a:prstClr val="black"/>
              </a:solidFill>
              <a:latin typeface="Meiryo UI"/>
              <a:ea typeface="Meiryo UI"/>
            </a:endParaRPr>
          </a:p>
        </p:txBody>
      </p:sp>
      <p:sp>
        <p:nvSpPr>
          <p:cNvPr id="24" name="テキスト ボックス 23"/>
          <p:cNvSpPr txBox="1"/>
          <p:nvPr/>
        </p:nvSpPr>
        <p:spPr>
          <a:xfrm>
            <a:off x="2114424" y="2748192"/>
            <a:ext cx="560261" cy="276999"/>
          </a:xfrm>
          <a:prstGeom prst="rect">
            <a:avLst/>
          </a:prstGeom>
          <a:noFill/>
        </p:spPr>
        <p:txBody>
          <a:bodyPr wrap="square" rtlCol="0">
            <a:spAutoFit/>
          </a:bodyPr>
          <a:lstStyle/>
          <a:p>
            <a:pPr>
              <a:defRPr/>
            </a:pPr>
            <a:r>
              <a:rPr lang="en-US" altLang="ja-JP" sz="600" dirty="0" smtClean="0">
                <a:solidFill>
                  <a:prstClr val="black"/>
                </a:solidFill>
                <a:latin typeface="Meiryo UI"/>
                <a:ea typeface="Meiryo UI"/>
              </a:rPr>
              <a:t>SES</a:t>
            </a:r>
          </a:p>
          <a:p>
            <a:pPr>
              <a:defRPr/>
            </a:pPr>
            <a:r>
              <a:rPr lang="ja-JP" altLang="en-US" sz="600" dirty="0" smtClean="0">
                <a:solidFill>
                  <a:prstClr val="black"/>
                </a:solidFill>
                <a:latin typeface="Meiryo UI"/>
                <a:ea typeface="Meiryo UI"/>
              </a:rPr>
              <a:t>高い層</a:t>
            </a:r>
            <a:endParaRPr lang="ja-JP" altLang="en-US" sz="600" dirty="0">
              <a:solidFill>
                <a:prstClr val="black"/>
              </a:solidFill>
              <a:latin typeface="Meiryo UI"/>
              <a:ea typeface="Meiryo UI"/>
            </a:endParaRPr>
          </a:p>
        </p:txBody>
      </p:sp>
      <p:sp>
        <p:nvSpPr>
          <p:cNvPr id="25" name="テキスト ボックス 24"/>
          <p:cNvSpPr txBox="1"/>
          <p:nvPr/>
        </p:nvSpPr>
        <p:spPr>
          <a:xfrm>
            <a:off x="2731930" y="3000250"/>
            <a:ext cx="560261" cy="276999"/>
          </a:xfrm>
          <a:prstGeom prst="rect">
            <a:avLst/>
          </a:prstGeom>
          <a:noFill/>
        </p:spPr>
        <p:txBody>
          <a:bodyPr wrap="square" rtlCol="0">
            <a:spAutoFit/>
          </a:bodyPr>
          <a:lstStyle/>
          <a:p>
            <a:pPr>
              <a:defRPr/>
            </a:pPr>
            <a:r>
              <a:rPr lang="en-US" altLang="ja-JP" sz="600" dirty="0" smtClean="0">
                <a:solidFill>
                  <a:prstClr val="black"/>
                </a:solidFill>
                <a:latin typeface="Meiryo UI"/>
                <a:ea typeface="Meiryo UI"/>
              </a:rPr>
              <a:t>SES</a:t>
            </a:r>
          </a:p>
          <a:p>
            <a:pPr>
              <a:defRPr/>
            </a:pPr>
            <a:r>
              <a:rPr lang="ja-JP" altLang="en-US" sz="600" dirty="0" smtClean="0">
                <a:solidFill>
                  <a:prstClr val="black"/>
                </a:solidFill>
                <a:latin typeface="Meiryo UI"/>
                <a:ea typeface="Meiryo UI"/>
              </a:rPr>
              <a:t>高い層</a:t>
            </a:r>
            <a:endParaRPr lang="ja-JP" altLang="en-US" sz="600" dirty="0">
              <a:solidFill>
                <a:prstClr val="black"/>
              </a:solidFill>
              <a:latin typeface="Meiryo UI"/>
              <a:ea typeface="Meiryo UI"/>
            </a:endParaRPr>
          </a:p>
        </p:txBody>
      </p:sp>
      <p:sp>
        <p:nvSpPr>
          <p:cNvPr id="26" name="テキスト ボックス 25"/>
          <p:cNvSpPr txBox="1"/>
          <p:nvPr/>
        </p:nvSpPr>
        <p:spPr>
          <a:xfrm>
            <a:off x="3374097" y="2640315"/>
            <a:ext cx="560261" cy="276999"/>
          </a:xfrm>
          <a:prstGeom prst="rect">
            <a:avLst/>
          </a:prstGeom>
          <a:noFill/>
        </p:spPr>
        <p:txBody>
          <a:bodyPr wrap="square" rtlCol="0">
            <a:spAutoFit/>
          </a:bodyPr>
          <a:lstStyle/>
          <a:p>
            <a:pPr>
              <a:defRPr/>
            </a:pPr>
            <a:r>
              <a:rPr lang="en-US" altLang="ja-JP" sz="600" dirty="0" smtClean="0">
                <a:solidFill>
                  <a:prstClr val="black"/>
                </a:solidFill>
                <a:latin typeface="Meiryo UI"/>
                <a:ea typeface="Meiryo UI"/>
              </a:rPr>
              <a:t>SES</a:t>
            </a:r>
          </a:p>
          <a:p>
            <a:pPr>
              <a:defRPr/>
            </a:pPr>
            <a:r>
              <a:rPr lang="ja-JP" altLang="en-US" sz="600" dirty="0" smtClean="0">
                <a:solidFill>
                  <a:prstClr val="black"/>
                </a:solidFill>
                <a:latin typeface="Meiryo UI"/>
                <a:ea typeface="Meiryo UI"/>
              </a:rPr>
              <a:t>高い層</a:t>
            </a:r>
            <a:endParaRPr lang="ja-JP" altLang="en-US" sz="600" dirty="0">
              <a:solidFill>
                <a:prstClr val="black"/>
              </a:solidFill>
              <a:latin typeface="Meiryo UI"/>
              <a:ea typeface="Meiryo UI"/>
            </a:endParaRPr>
          </a:p>
        </p:txBody>
      </p:sp>
      <p:sp>
        <p:nvSpPr>
          <p:cNvPr id="27" name="テキスト ボックス 26"/>
          <p:cNvSpPr txBox="1"/>
          <p:nvPr/>
        </p:nvSpPr>
        <p:spPr>
          <a:xfrm>
            <a:off x="4019159" y="3127455"/>
            <a:ext cx="560261" cy="276999"/>
          </a:xfrm>
          <a:prstGeom prst="rect">
            <a:avLst/>
          </a:prstGeom>
          <a:noFill/>
        </p:spPr>
        <p:txBody>
          <a:bodyPr wrap="square" rtlCol="0">
            <a:spAutoFit/>
          </a:bodyPr>
          <a:lstStyle/>
          <a:p>
            <a:pPr>
              <a:defRPr/>
            </a:pPr>
            <a:r>
              <a:rPr lang="en-US" altLang="ja-JP" sz="600" dirty="0" smtClean="0">
                <a:solidFill>
                  <a:prstClr val="black"/>
                </a:solidFill>
                <a:latin typeface="Meiryo UI"/>
                <a:ea typeface="Meiryo UI"/>
              </a:rPr>
              <a:t>SES</a:t>
            </a:r>
          </a:p>
          <a:p>
            <a:pPr>
              <a:defRPr/>
            </a:pPr>
            <a:r>
              <a:rPr lang="ja-JP" altLang="en-US" sz="600" dirty="0" smtClean="0">
                <a:solidFill>
                  <a:prstClr val="black"/>
                </a:solidFill>
                <a:latin typeface="Meiryo UI"/>
                <a:ea typeface="Meiryo UI"/>
              </a:rPr>
              <a:t>高い層</a:t>
            </a:r>
            <a:endParaRPr lang="ja-JP" altLang="en-US" sz="600" dirty="0">
              <a:solidFill>
                <a:prstClr val="black"/>
              </a:solidFill>
              <a:latin typeface="Meiryo UI"/>
              <a:ea typeface="Meiryo UI"/>
            </a:endParaRPr>
          </a:p>
        </p:txBody>
      </p:sp>
      <p:sp>
        <p:nvSpPr>
          <p:cNvPr id="28" name="テキスト ボックス 27"/>
          <p:cNvSpPr txBox="1"/>
          <p:nvPr/>
        </p:nvSpPr>
        <p:spPr>
          <a:xfrm>
            <a:off x="2394554" y="3327612"/>
            <a:ext cx="560261" cy="276999"/>
          </a:xfrm>
          <a:prstGeom prst="rect">
            <a:avLst/>
          </a:prstGeom>
          <a:noFill/>
        </p:spPr>
        <p:txBody>
          <a:bodyPr wrap="square" rtlCol="0">
            <a:spAutoFit/>
          </a:bodyPr>
          <a:lstStyle/>
          <a:p>
            <a:pPr>
              <a:defRPr/>
            </a:pPr>
            <a:r>
              <a:rPr lang="en-US" altLang="ja-JP" sz="600" dirty="0" smtClean="0">
                <a:solidFill>
                  <a:prstClr val="black"/>
                </a:solidFill>
                <a:latin typeface="Meiryo UI"/>
                <a:ea typeface="Meiryo UI"/>
              </a:rPr>
              <a:t>SES</a:t>
            </a:r>
          </a:p>
          <a:p>
            <a:pPr>
              <a:defRPr/>
            </a:pPr>
            <a:r>
              <a:rPr lang="ja-JP" altLang="en-US" sz="600" dirty="0" smtClean="0">
                <a:solidFill>
                  <a:prstClr val="black"/>
                </a:solidFill>
                <a:latin typeface="Meiryo UI"/>
                <a:ea typeface="Meiryo UI"/>
              </a:rPr>
              <a:t>低い層</a:t>
            </a:r>
            <a:endParaRPr lang="ja-JP" altLang="en-US" sz="600" dirty="0">
              <a:solidFill>
                <a:prstClr val="black"/>
              </a:solidFill>
              <a:latin typeface="Meiryo UI"/>
              <a:ea typeface="Meiryo UI"/>
            </a:endParaRPr>
          </a:p>
        </p:txBody>
      </p:sp>
      <p:sp>
        <p:nvSpPr>
          <p:cNvPr id="29" name="テキスト ボックス 28"/>
          <p:cNvSpPr txBox="1"/>
          <p:nvPr/>
        </p:nvSpPr>
        <p:spPr>
          <a:xfrm>
            <a:off x="3008913" y="2957378"/>
            <a:ext cx="560261" cy="276999"/>
          </a:xfrm>
          <a:prstGeom prst="rect">
            <a:avLst/>
          </a:prstGeom>
          <a:noFill/>
        </p:spPr>
        <p:txBody>
          <a:bodyPr wrap="square" rtlCol="0">
            <a:spAutoFit/>
          </a:bodyPr>
          <a:lstStyle/>
          <a:p>
            <a:pPr>
              <a:defRPr/>
            </a:pPr>
            <a:r>
              <a:rPr lang="en-US" altLang="ja-JP" sz="600" dirty="0" smtClean="0">
                <a:solidFill>
                  <a:prstClr val="black"/>
                </a:solidFill>
                <a:latin typeface="Meiryo UI"/>
                <a:ea typeface="Meiryo UI"/>
              </a:rPr>
              <a:t>SES</a:t>
            </a:r>
          </a:p>
          <a:p>
            <a:pPr>
              <a:defRPr/>
            </a:pPr>
            <a:r>
              <a:rPr lang="ja-JP" altLang="en-US" sz="600" dirty="0" smtClean="0">
                <a:solidFill>
                  <a:prstClr val="black"/>
                </a:solidFill>
                <a:latin typeface="Meiryo UI"/>
                <a:ea typeface="Meiryo UI"/>
              </a:rPr>
              <a:t>低い層</a:t>
            </a:r>
            <a:endParaRPr lang="ja-JP" altLang="en-US" sz="600" dirty="0">
              <a:solidFill>
                <a:prstClr val="black"/>
              </a:solidFill>
              <a:latin typeface="Meiryo UI"/>
              <a:ea typeface="Meiryo UI"/>
            </a:endParaRPr>
          </a:p>
        </p:txBody>
      </p:sp>
      <p:sp>
        <p:nvSpPr>
          <p:cNvPr id="30" name="テキスト ボックス 29"/>
          <p:cNvSpPr txBox="1"/>
          <p:nvPr/>
        </p:nvSpPr>
        <p:spPr>
          <a:xfrm>
            <a:off x="3654227" y="3541200"/>
            <a:ext cx="560261" cy="276999"/>
          </a:xfrm>
          <a:prstGeom prst="rect">
            <a:avLst/>
          </a:prstGeom>
          <a:noFill/>
        </p:spPr>
        <p:txBody>
          <a:bodyPr wrap="square" rtlCol="0">
            <a:spAutoFit/>
          </a:bodyPr>
          <a:lstStyle/>
          <a:p>
            <a:pPr>
              <a:defRPr/>
            </a:pPr>
            <a:r>
              <a:rPr lang="en-US" altLang="ja-JP" sz="600" dirty="0" smtClean="0">
                <a:solidFill>
                  <a:prstClr val="black"/>
                </a:solidFill>
                <a:latin typeface="Meiryo UI"/>
                <a:ea typeface="Meiryo UI"/>
              </a:rPr>
              <a:t>SES</a:t>
            </a:r>
          </a:p>
          <a:p>
            <a:pPr>
              <a:defRPr/>
            </a:pPr>
            <a:r>
              <a:rPr lang="ja-JP" altLang="en-US" sz="600" dirty="0" smtClean="0">
                <a:solidFill>
                  <a:prstClr val="black"/>
                </a:solidFill>
                <a:latin typeface="Meiryo UI"/>
                <a:ea typeface="Meiryo UI"/>
              </a:rPr>
              <a:t>低い層</a:t>
            </a:r>
            <a:endParaRPr lang="ja-JP" altLang="en-US" sz="600" dirty="0">
              <a:solidFill>
                <a:prstClr val="black"/>
              </a:solidFill>
              <a:latin typeface="Meiryo UI"/>
              <a:ea typeface="Meiryo UI"/>
            </a:endParaRPr>
          </a:p>
        </p:txBody>
      </p:sp>
      <p:sp>
        <p:nvSpPr>
          <p:cNvPr id="3" name="スライド番号プレースホルダー 2"/>
          <p:cNvSpPr>
            <a:spLocks noGrp="1"/>
          </p:cNvSpPr>
          <p:nvPr>
            <p:ph type="sldNum" sz="quarter" idx="12"/>
          </p:nvPr>
        </p:nvSpPr>
        <p:spPr/>
        <p:txBody>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423188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74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8202" y="290989"/>
            <a:ext cx="7576994" cy="400110"/>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rPr>
              <a:t>本日</a:t>
            </a:r>
            <a:r>
              <a:rPr lang="ja-JP" altLang="en-US" sz="2000" b="1" dirty="0">
                <a:latin typeface="Meiryo UI" panose="020B0604030504040204" pitchFamily="50" charset="-128"/>
                <a:ea typeface="Meiryo UI" panose="020B0604030504040204" pitchFamily="50" charset="-128"/>
              </a:rPr>
              <a:t>、ご議論いただきたい主な論点　　　　　　　　　　　　　　　</a:t>
            </a:r>
            <a:r>
              <a:rPr lang="ja-JP" altLang="en-US" sz="2000" dirty="0">
                <a:latin typeface="Meiryo UI" panose="020B0604030504040204" pitchFamily="50" charset="-128"/>
                <a:ea typeface="Meiryo UI" panose="020B0604030504040204" pitchFamily="50" charset="-128"/>
              </a:rPr>
              <a:t>　　　　　　　　　　　　　　　　　　　　　　　　　　　　　　　　　　　　　　　　　　</a:t>
            </a:r>
          </a:p>
        </p:txBody>
      </p:sp>
      <p:sp>
        <p:nvSpPr>
          <p:cNvPr id="3" name="角丸四角形 2"/>
          <p:cNvSpPr/>
          <p:nvPr/>
        </p:nvSpPr>
        <p:spPr>
          <a:xfrm>
            <a:off x="199134" y="1254035"/>
            <a:ext cx="8686403" cy="5102316"/>
          </a:xfrm>
          <a:prstGeom prst="roundRect">
            <a:avLst>
              <a:gd name="adj" fmla="val 365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195254" rIns="130169" rtlCol="0" anchor="ctr"/>
          <a:lstStyle/>
          <a:p>
            <a:pPr>
              <a:lnSpc>
                <a:spcPts val="2400"/>
              </a:lnSpc>
              <a:spcBef>
                <a:spcPts val="600"/>
              </a:spcBef>
              <a:spcAft>
                <a:spcPts val="1085"/>
              </a:spcAft>
            </a:pPr>
            <a:r>
              <a:rPr kumimoji="1" lang="ja-JP" altLang="en-US" sz="2400" dirty="0" smtClean="0">
                <a:solidFill>
                  <a:schemeClr val="tx1"/>
                </a:solidFill>
                <a:latin typeface="Meiryo UI" panose="020B0604030504040204" pitchFamily="50" charset="-128"/>
                <a:ea typeface="Meiryo UI" panose="020B0604030504040204" pitchFamily="50" charset="-128"/>
              </a:rPr>
              <a:t>■</a:t>
            </a:r>
            <a:r>
              <a:rPr kumimoji="1" lang="ja-JP" altLang="en-US" sz="1718" dirty="0" smtClean="0">
                <a:solidFill>
                  <a:schemeClr val="tx1"/>
                </a:solidFill>
                <a:latin typeface="Meiryo UI" panose="020B0604030504040204" pitchFamily="50" charset="-128"/>
                <a:ea typeface="Meiryo UI" panose="020B0604030504040204" pitchFamily="50" charset="-128"/>
              </a:rPr>
              <a:t>　副首都推進本部</a:t>
            </a:r>
            <a:r>
              <a:rPr kumimoji="1" lang="en-US" altLang="ja-JP" sz="1718" dirty="0" smtClean="0">
                <a:solidFill>
                  <a:schemeClr val="tx1"/>
                </a:solidFill>
                <a:latin typeface="Meiryo UI" panose="020B0604030504040204" pitchFamily="50" charset="-128"/>
                <a:ea typeface="Meiryo UI" panose="020B0604030504040204" pitchFamily="50" charset="-128"/>
              </a:rPr>
              <a:t>(</a:t>
            </a:r>
            <a:r>
              <a:rPr kumimoji="1" lang="ja-JP" altLang="en-US" sz="1718" dirty="0" smtClean="0">
                <a:solidFill>
                  <a:schemeClr val="tx1"/>
                </a:solidFill>
                <a:latin typeface="Meiryo UI" panose="020B0604030504040204" pitchFamily="50" charset="-128"/>
                <a:ea typeface="Meiryo UI" panose="020B0604030504040204" pitchFamily="50" charset="-128"/>
              </a:rPr>
              <a:t>大阪府市</a:t>
            </a:r>
            <a:r>
              <a:rPr kumimoji="1" lang="en-US" altLang="ja-JP" sz="1718" dirty="0" smtClean="0">
                <a:solidFill>
                  <a:schemeClr val="tx1"/>
                </a:solidFill>
                <a:latin typeface="Meiryo UI" panose="020B0604030504040204" pitchFamily="50" charset="-128"/>
                <a:ea typeface="Meiryo UI" panose="020B0604030504040204" pitchFamily="50" charset="-128"/>
              </a:rPr>
              <a:t>)</a:t>
            </a:r>
            <a:r>
              <a:rPr kumimoji="1" lang="ja-JP" altLang="en-US" sz="1718" dirty="0" smtClean="0">
                <a:solidFill>
                  <a:schemeClr val="tx1"/>
                </a:solidFill>
                <a:latin typeface="Meiryo UI" panose="020B0604030504040204" pitchFamily="50" charset="-128"/>
                <a:ea typeface="Meiryo UI" panose="020B0604030504040204" pitchFamily="50" charset="-128"/>
              </a:rPr>
              <a:t>会議や議会での議論を踏まえ、訴求力や共感を得るために、</a:t>
            </a:r>
            <a:r>
              <a:rPr kumimoji="1" lang="en-US" altLang="ja-JP" sz="1718" dirty="0" smtClean="0">
                <a:solidFill>
                  <a:schemeClr val="tx1"/>
                </a:solidFill>
                <a:latin typeface="Meiryo UI" panose="020B0604030504040204" pitchFamily="50" charset="-128"/>
                <a:ea typeface="Meiryo UI" panose="020B0604030504040204" pitchFamily="50" charset="-128"/>
              </a:rPr>
              <a:t/>
            </a:r>
            <a:br>
              <a:rPr kumimoji="1" lang="en-US" altLang="ja-JP" sz="1718" dirty="0" smtClean="0">
                <a:solidFill>
                  <a:schemeClr val="tx1"/>
                </a:solidFill>
                <a:latin typeface="Meiryo UI" panose="020B0604030504040204" pitchFamily="50" charset="-128"/>
                <a:ea typeface="Meiryo UI" panose="020B0604030504040204" pitchFamily="50" charset="-128"/>
              </a:rPr>
            </a:br>
            <a:r>
              <a:rPr kumimoji="1" lang="ja-JP" altLang="en-US" sz="1718" dirty="0" smtClean="0">
                <a:solidFill>
                  <a:schemeClr val="tx1"/>
                </a:solidFill>
                <a:latin typeface="Meiryo UI" panose="020B0604030504040204" pitchFamily="50" charset="-128"/>
                <a:ea typeface="Meiryo UI" panose="020B0604030504040204" pitchFamily="50" charset="-128"/>
              </a:rPr>
              <a:t>　  　どのようにわかりやすいビジョンにしていくべきか。</a:t>
            </a:r>
            <a:endParaRPr kumimoji="1" lang="en-US" altLang="ja-JP" sz="1718" dirty="0" smtClean="0">
              <a:solidFill>
                <a:schemeClr val="tx1"/>
              </a:solidFill>
              <a:latin typeface="Meiryo UI" panose="020B0604030504040204" pitchFamily="50" charset="-128"/>
              <a:ea typeface="Meiryo UI" panose="020B0604030504040204" pitchFamily="50" charset="-128"/>
            </a:endParaRPr>
          </a:p>
          <a:p>
            <a:pPr>
              <a:lnSpc>
                <a:spcPts val="2400"/>
              </a:lnSpc>
              <a:spcBef>
                <a:spcPts val="600"/>
              </a:spcBef>
              <a:spcAft>
                <a:spcPts val="1085"/>
              </a:spcAft>
            </a:pPr>
            <a:r>
              <a:rPr kumimoji="1" lang="ja-JP" altLang="en-US" sz="1718" dirty="0" smtClean="0">
                <a:solidFill>
                  <a:schemeClr val="tx1"/>
                </a:solidFill>
                <a:latin typeface="Meiryo UI" panose="020B0604030504040204" pitchFamily="50" charset="-128"/>
                <a:ea typeface="Meiryo UI" panose="020B0604030504040204" pitchFamily="50" charset="-128"/>
              </a:rPr>
              <a:t>　○　経済的副首都をめざし、若者、経済、世界という三つの視点にフォーカスしていくにあたり、</a:t>
            </a:r>
            <a:r>
              <a:rPr kumimoji="1" lang="en-US" altLang="ja-JP" sz="1718" dirty="0" smtClean="0">
                <a:solidFill>
                  <a:schemeClr val="tx1"/>
                </a:solidFill>
                <a:latin typeface="Meiryo UI" panose="020B0604030504040204" pitchFamily="50" charset="-128"/>
                <a:ea typeface="Meiryo UI" panose="020B0604030504040204" pitchFamily="50" charset="-128"/>
              </a:rPr>
              <a:t/>
            </a:r>
            <a:br>
              <a:rPr kumimoji="1" lang="en-US" altLang="ja-JP" sz="1718" dirty="0" smtClean="0">
                <a:solidFill>
                  <a:schemeClr val="tx1"/>
                </a:solidFill>
                <a:latin typeface="Meiryo UI" panose="020B0604030504040204" pitchFamily="50" charset="-128"/>
                <a:ea typeface="Meiryo UI" panose="020B0604030504040204" pitchFamily="50" charset="-128"/>
              </a:rPr>
            </a:br>
            <a:r>
              <a:rPr kumimoji="1" lang="ja-JP" altLang="en-US" sz="1718" dirty="0" smtClean="0">
                <a:solidFill>
                  <a:schemeClr val="tx1"/>
                </a:solidFill>
                <a:latin typeface="Meiryo UI" panose="020B0604030504040204" pitchFamily="50" charset="-128"/>
                <a:ea typeface="Meiryo UI" panose="020B0604030504040204" pitchFamily="50" charset="-128"/>
              </a:rPr>
              <a:t>　　　　・　まず、府民・市民とりわけ</a:t>
            </a:r>
            <a:r>
              <a:rPr kumimoji="1" lang="ja-JP" altLang="en-US" sz="1718" dirty="0">
                <a:solidFill>
                  <a:schemeClr val="tx1"/>
                </a:solidFill>
                <a:latin typeface="Meiryo UI" panose="020B0604030504040204" pitchFamily="50" charset="-128"/>
                <a:ea typeface="Meiryo UI" panose="020B0604030504040204" pitchFamily="50" charset="-128"/>
              </a:rPr>
              <a:t>若者にとって訴求力のあるビジョンにするため</a:t>
            </a:r>
            <a:r>
              <a:rPr kumimoji="1" lang="ja-JP" altLang="en-US" sz="1718" dirty="0" smtClean="0">
                <a:solidFill>
                  <a:schemeClr val="tx1"/>
                </a:solidFill>
                <a:latin typeface="Meiryo UI" panose="020B0604030504040204" pitchFamily="50" charset="-128"/>
                <a:ea typeface="Meiryo UI" panose="020B0604030504040204" pitchFamily="50" charset="-128"/>
              </a:rPr>
              <a:t>に、</a:t>
            </a:r>
            <a:r>
              <a:rPr kumimoji="1" lang="en-US" altLang="ja-JP" sz="1718" dirty="0" smtClean="0">
                <a:solidFill>
                  <a:schemeClr val="tx1"/>
                </a:solidFill>
                <a:latin typeface="Meiryo UI" panose="020B0604030504040204" pitchFamily="50" charset="-128"/>
                <a:ea typeface="Meiryo UI" panose="020B0604030504040204" pitchFamily="50" charset="-128"/>
              </a:rPr>
              <a:t/>
            </a:r>
            <a:br>
              <a:rPr kumimoji="1" lang="en-US" altLang="ja-JP" sz="1718" dirty="0" smtClean="0">
                <a:solidFill>
                  <a:schemeClr val="tx1"/>
                </a:solidFill>
                <a:latin typeface="Meiryo UI" panose="020B0604030504040204" pitchFamily="50" charset="-128"/>
                <a:ea typeface="Meiryo UI" panose="020B0604030504040204" pitchFamily="50" charset="-128"/>
              </a:rPr>
            </a:br>
            <a:r>
              <a:rPr kumimoji="1" lang="ja-JP" altLang="en-US" sz="1718" dirty="0" smtClean="0">
                <a:solidFill>
                  <a:schemeClr val="tx1"/>
                </a:solidFill>
                <a:latin typeface="Meiryo UI" panose="020B0604030504040204" pitchFamily="50" charset="-128"/>
                <a:ea typeface="Meiryo UI" panose="020B0604030504040204" pitchFamily="50" charset="-128"/>
              </a:rPr>
              <a:t>　　　　　　中間</a:t>
            </a:r>
            <a:r>
              <a:rPr kumimoji="1" lang="ja-JP" altLang="en-US" sz="1718" dirty="0">
                <a:solidFill>
                  <a:schemeClr val="tx1"/>
                </a:solidFill>
                <a:latin typeface="Meiryo UI" panose="020B0604030504040204" pitchFamily="50" charset="-128"/>
                <a:ea typeface="Meiryo UI" panose="020B0604030504040204" pitchFamily="50" charset="-128"/>
              </a:rPr>
              <a:t>論点</a:t>
            </a:r>
            <a:r>
              <a:rPr kumimoji="1" lang="ja-JP" altLang="en-US" sz="1718" dirty="0" smtClean="0">
                <a:solidFill>
                  <a:schemeClr val="tx1"/>
                </a:solidFill>
                <a:latin typeface="Meiryo UI" panose="020B0604030504040204" pitchFamily="50" charset="-128"/>
                <a:ea typeface="Meiryo UI" panose="020B0604030504040204" pitchFamily="50" charset="-128"/>
              </a:rPr>
              <a:t>整理の中から何</a:t>
            </a:r>
            <a:r>
              <a:rPr kumimoji="1" lang="ja-JP" altLang="en-US" sz="1718" dirty="0">
                <a:solidFill>
                  <a:schemeClr val="tx1"/>
                </a:solidFill>
                <a:latin typeface="Meiryo UI" panose="020B0604030504040204" pitchFamily="50" charset="-128"/>
                <a:ea typeface="Meiryo UI" panose="020B0604030504040204" pitchFamily="50" charset="-128"/>
              </a:rPr>
              <a:t>を強く</a:t>
            </a:r>
            <a:r>
              <a:rPr kumimoji="1" lang="ja-JP" altLang="en-US" sz="1718" dirty="0" smtClean="0">
                <a:solidFill>
                  <a:schemeClr val="tx1"/>
                </a:solidFill>
                <a:latin typeface="Meiryo UI" panose="020B0604030504040204" pitchFamily="50" charset="-128"/>
                <a:ea typeface="Meiryo UI" panose="020B0604030504040204" pitchFamily="50" charset="-128"/>
              </a:rPr>
              <a:t>打ち出せばよいか。</a:t>
            </a:r>
            <a:r>
              <a:rPr kumimoji="1" lang="en-US" altLang="ja-JP" sz="1718" dirty="0">
                <a:solidFill>
                  <a:schemeClr val="tx1"/>
                </a:solidFill>
                <a:latin typeface="Meiryo UI" panose="020B0604030504040204" pitchFamily="50" charset="-128"/>
                <a:ea typeface="Meiryo UI" panose="020B0604030504040204" pitchFamily="50" charset="-128"/>
              </a:rPr>
              <a:t/>
            </a:r>
            <a:br>
              <a:rPr kumimoji="1" lang="en-US" altLang="ja-JP" sz="1718" dirty="0">
                <a:solidFill>
                  <a:schemeClr val="tx1"/>
                </a:solidFill>
                <a:latin typeface="Meiryo UI" panose="020B0604030504040204" pitchFamily="50" charset="-128"/>
                <a:ea typeface="Meiryo UI" panose="020B0604030504040204" pitchFamily="50" charset="-128"/>
              </a:rPr>
            </a:br>
            <a:r>
              <a:rPr kumimoji="1" lang="ja-JP" altLang="en-US" sz="1718" dirty="0" smtClean="0">
                <a:solidFill>
                  <a:schemeClr val="tx1"/>
                </a:solidFill>
                <a:latin typeface="Meiryo UI" panose="020B0604030504040204" pitchFamily="50" charset="-128"/>
                <a:ea typeface="Meiryo UI" panose="020B0604030504040204" pitchFamily="50" charset="-128"/>
              </a:rPr>
              <a:t>　　　　・　加えて、経済界や企業、世界の人々にとって訴求力のあるビジョンにするために、</a:t>
            </a:r>
            <a:r>
              <a:rPr kumimoji="1" lang="en-US" altLang="ja-JP" sz="1718" dirty="0" smtClean="0">
                <a:solidFill>
                  <a:schemeClr val="tx1"/>
                </a:solidFill>
                <a:latin typeface="Meiryo UI" panose="020B0604030504040204" pitchFamily="50" charset="-128"/>
                <a:ea typeface="Meiryo UI" panose="020B0604030504040204" pitchFamily="50" charset="-128"/>
              </a:rPr>
              <a:t/>
            </a:r>
            <a:br>
              <a:rPr kumimoji="1" lang="en-US" altLang="ja-JP" sz="1718" dirty="0" smtClean="0">
                <a:solidFill>
                  <a:schemeClr val="tx1"/>
                </a:solidFill>
                <a:latin typeface="Meiryo UI" panose="020B0604030504040204" pitchFamily="50" charset="-128"/>
                <a:ea typeface="Meiryo UI" panose="020B0604030504040204" pitchFamily="50" charset="-128"/>
              </a:rPr>
            </a:br>
            <a:r>
              <a:rPr kumimoji="1" lang="ja-JP" altLang="en-US" sz="1718" dirty="0" smtClean="0">
                <a:solidFill>
                  <a:schemeClr val="tx1"/>
                </a:solidFill>
                <a:latin typeface="Meiryo UI" panose="020B0604030504040204" pitchFamily="50" charset="-128"/>
                <a:ea typeface="Meiryo UI" panose="020B0604030504040204" pitchFamily="50" charset="-128"/>
              </a:rPr>
              <a:t>　　　　　　中間論点整理の中から何を強く打ち出せばよいか。</a:t>
            </a:r>
            <a:r>
              <a:rPr kumimoji="1" lang="en-US" altLang="ja-JP" sz="1718" dirty="0" smtClean="0">
                <a:solidFill>
                  <a:schemeClr val="tx1"/>
                </a:solidFill>
                <a:latin typeface="Meiryo UI" panose="020B0604030504040204" pitchFamily="50" charset="-128"/>
                <a:ea typeface="Meiryo UI" panose="020B0604030504040204" pitchFamily="50" charset="-128"/>
              </a:rPr>
              <a:t/>
            </a:r>
            <a:br>
              <a:rPr kumimoji="1" lang="en-US" altLang="ja-JP" sz="1718" dirty="0" smtClean="0">
                <a:solidFill>
                  <a:schemeClr val="tx1"/>
                </a:solidFill>
                <a:latin typeface="Meiryo UI" panose="020B0604030504040204" pitchFamily="50" charset="-128"/>
                <a:ea typeface="Meiryo UI" panose="020B0604030504040204" pitchFamily="50" charset="-128"/>
              </a:rPr>
            </a:br>
            <a:r>
              <a:rPr kumimoji="1" lang="en-US" altLang="ja-JP" sz="1718" dirty="0" smtClean="0">
                <a:solidFill>
                  <a:schemeClr val="tx1"/>
                </a:solidFill>
                <a:latin typeface="Meiryo UI" panose="020B0604030504040204" pitchFamily="50" charset="-128"/>
                <a:ea typeface="Meiryo UI" panose="020B0604030504040204" pitchFamily="50" charset="-128"/>
              </a:rPr>
              <a:t/>
            </a:r>
            <a:br>
              <a:rPr kumimoji="1" lang="en-US" altLang="ja-JP" sz="1718" dirty="0" smtClean="0">
                <a:solidFill>
                  <a:schemeClr val="tx1"/>
                </a:solidFill>
                <a:latin typeface="Meiryo UI" panose="020B0604030504040204" pitchFamily="50" charset="-128"/>
                <a:ea typeface="Meiryo UI" panose="020B0604030504040204" pitchFamily="50" charset="-128"/>
              </a:rPr>
            </a:br>
            <a:r>
              <a:rPr kumimoji="1" lang="ja-JP" altLang="en-US" sz="1718" dirty="0">
                <a:solidFill>
                  <a:schemeClr val="tx1"/>
                </a:solidFill>
                <a:latin typeface="Meiryo UI" panose="020B0604030504040204" pitchFamily="50" charset="-128"/>
                <a:ea typeface="Meiryo UI" panose="020B0604030504040204" pitchFamily="50" charset="-128"/>
              </a:rPr>
              <a:t>　○</a:t>
            </a:r>
            <a:r>
              <a:rPr kumimoji="1" lang="ja-JP" altLang="en-US" sz="1718" dirty="0" smtClean="0">
                <a:solidFill>
                  <a:schemeClr val="tx1"/>
                </a:solidFill>
                <a:latin typeface="Meiryo UI" panose="020B0604030504040204" pitchFamily="50" charset="-128"/>
                <a:ea typeface="Meiryo UI" panose="020B0604030504040204" pitchFamily="50" charset="-128"/>
              </a:rPr>
              <a:t>　関連して、大阪のポテンシャルに関して、弱みの克服はもとより、強みを訴え、</a:t>
            </a:r>
            <a:r>
              <a:rPr kumimoji="1" lang="en-US" altLang="ja-JP" sz="1718" dirty="0" smtClean="0">
                <a:solidFill>
                  <a:schemeClr val="tx1"/>
                </a:solidFill>
                <a:latin typeface="Meiryo UI" panose="020B0604030504040204" pitchFamily="50" charset="-128"/>
                <a:ea typeface="Meiryo UI" panose="020B0604030504040204" pitchFamily="50" charset="-128"/>
              </a:rPr>
              <a:t/>
            </a:r>
            <a:br>
              <a:rPr kumimoji="1" lang="en-US" altLang="ja-JP" sz="1718" dirty="0" smtClean="0">
                <a:solidFill>
                  <a:schemeClr val="tx1"/>
                </a:solidFill>
                <a:latin typeface="Meiryo UI" panose="020B0604030504040204" pitchFamily="50" charset="-128"/>
                <a:ea typeface="Meiryo UI" panose="020B0604030504040204" pitchFamily="50" charset="-128"/>
              </a:rPr>
            </a:br>
            <a:r>
              <a:rPr kumimoji="1" lang="en-US" altLang="ja-JP" sz="1718" dirty="0" smtClean="0">
                <a:solidFill>
                  <a:schemeClr val="tx1"/>
                </a:solidFill>
                <a:latin typeface="Meiryo UI" panose="020B0604030504040204" pitchFamily="50" charset="-128"/>
                <a:ea typeface="Meiryo UI" panose="020B0604030504040204" pitchFamily="50" charset="-128"/>
              </a:rPr>
              <a:t>       </a:t>
            </a:r>
            <a:r>
              <a:rPr kumimoji="1" lang="ja-JP" altLang="en-US" sz="1718" dirty="0" smtClean="0">
                <a:solidFill>
                  <a:schemeClr val="tx1"/>
                </a:solidFill>
                <a:latin typeface="Meiryo UI" panose="020B0604030504040204" pitchFamily="50" charset="-128"/>
                <a:ea typeface="Meiryo UI" panose="020B0604030504040204" pitchFamily="50" charset="-128"/>
              </a:rPr>
              <a:t>都市ブランドを更新していくことが必要ではないか。</a:t>
            </a:r>
            <a:r>
              <a:rPr kumimoji="1" lang="en-US" altLang="ja-JP" sz="1718" dirty="0" smtClean="0">
                <a:solidFill>
                  <a:schemeClr val="tx1"/>
                </a:solidFill>
                <a:latin typeface="Meiryo UI" panose="020B0604030504040204" pitchFamily="50" charset="-128"/>
                <a:ea typeface="Meiryo UI" panose="020B0604030504040204" pitchFamily="50" charset="-128"/>
              </a:rPr>
              <a:t/>
            </a:r>
            <a:br>
              <a:rPr kumimoji="1" lang="en-US" altLang="ja-JP" sz="1718" dirty="0" smtClean="0">
                <a:solidFill>
                  <a:schemeClr val="tx1"/>
                </a:solidFill>
                <a:latin typeface="Meiryo UI" panose="020B0604030504040204" pitchFamily="50" charset="-128"/>
                <a:ea typeface="Meiryo UI" panose="020B0604030504040204" pitchFamily="50" charset="-128"/>
              </a:rPr>
            </a:br>
            <a:r>
              <a:rPr kumimoji="1" lang="en-US" altLang="ja-JP" sz="1718" dirty="0" smtClean="0">
                <a:solidFill>
                  <a:schemeClr val="tx1"/>
                </a:solidFill>
                <a:latin typeface="Meiryo UI" panose="020B0604030504040204" pitchFamily="50" charset="-128"/>
                <a:ea typeface="Meiryo UI" panose="020B0604030504040204" pitchFamily="50" charset="-128"/>
              </a:rPr>
              <a:t>       </a:t>
            </a:r>
            <a:r>
              <a:rPr kumimoji="1" lang="ja-JP" altLang="en-US" sz="1718" dirty="0" smtClean="0">
                <a:solidFill>
                  <a:schemeClr val="tx1"/>
                </a:solidFill>
                <a:latin typeface="Meiryo UI" panose="020B0604030504040204" pitchFamily="50" charset="-128"/>
                <a:ea typeface="Meiryo UI" panose="020B0604030504040204" pitchFamily="50" charset="-128"/>
              </a:rPr>
              <a:t>そうした観点から、大阪以外の国内、世界も視野に、強みとして何を強く訴えていくべきか。</a:t>
            </a:r>
            <a:endParaRPr kumimoji="1" lang="en-US" altLang="ja-JP" sz="1718" dirty="0" smtClean="0">
              <a:solidFill>
                <a:schemeClr val="tx1"/>
              </a:solidFill>
              <a:latin typeface="Meiryo UI" panose="020B0604030504040204" pitchFamily="50" charset="-128"/>
              <a:ea typeface="Meiryo UI" panose="020B0604030504040204" pitchFamily="50" charset="-128"/>
            </a:endParaRPr>
          </a:p>
          <a:p>
            <a:pPr>
              <a:lnSpc>
                <a:spcPts val="2400"/>
              </a:lnSpc>
              <a:spcBef>
                <a:spcPts val="600"/>
              </a:spcBef>
              <a:spcAft>
                <a:spcPts val="1085"/>
              </a:spcAft>
            </a:pPr>
            <a:r>
              <a:rPr kumimoji="1" lang="ja-JP" altLang="en-US" sz="1718" dirty="0">
                <a:solidFill>
                  <a:schemeClr val="tx1"/>
                </a:solidFill>
                <a:latin typeface="Meiryo UI" panose="020B0604030504040204" pitchFamily="50" charset="-128"/>
                <a:ea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　以上、中間論点整理の記述を中心に、記述項目以外についても幅広にご議論いただきたい。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 name="角丸四角形 4"/>
          <p:cNvSpPr/>
          <p:nvPr/>
        </p:nvSpPr>
        <p:spPr>
          <a:xfrm>
            <a:off x="656220" y="682148"/>
            <a:ext cx="7218976" cy="480811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8227" indent="-238227"/>
            <a:endParaRPr lang="en-US" altLang="ja-JP" sz="1446" b="1" dirty="0">
              <a:solidFill>
                <a:schemeClr val="tx1"/>
              </a:solidFill>
              <a:latin typeface="BIZ UDPゴシック" panose="020B0400000000000000" pitchFamily="50" charset="-128"/>
              <a:ea typeface="BIZ UDPゴシック" panose="020B0400000000000000" pitchFamily="50" charset="-128"/>
            </a:endParaRPr>
          </a:p>
          <a:p>
            <a:pPr marL="238227" indent="-238227"/>
            <a:endParaRPr lang="en-US" altLang="ja-JP" sz="1446" b="1" dirty="0">
              <a:solidFill>
                <a:schemeClr val="tx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p:cNvSpPr>
            <a:spLocks noGrp="1"/>
          </p:cNvSpPr>
          <p:nvPr>
            <p:ph type="sldNum" sz="quarter" idx="12"/>
          </p:nvPr>
        </p:nvSpPr>
        <p:spPr/>
        <p:txBody>
          <a:bodyPr/>
          <a:lstStyle/>
          <a:p>
            <a:r>
              <a:rPr kumimoji="1" lang="ja-JP" altLang="en-US" dirty="0" smtClean="0"/>
              <a:t>１</a:t>
            </a:r>
            <a:endParaRPr kumimoji="1" lang="ja-JP" altLang="en-US" dirty="0"/>
          </a:p>
        </p:txBody>
      </p:sp>
    </p:spTree>
    <p:extLst>
      <p:ext uri="{BB962C8B-B14F-4D97-AF65-F5344CB8AC3E}">
        <p14:creationId xmlns:p14="http://schemas.microsoft.com/office/powerpoint/2010/main" val="1859159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4702639" y="1435020"/>
            <a:ext cx="4376132" cy="4961954"/>
          </a:xfrm>
          <a:prstGeom prst="roundRect">
            <a:avLst>
              <a:gd name="adj" fmla="val 107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567F59DA-9271-4C3B-B7A5-960B55A6A1CB}"/>
              </a:ext>
            </a:extLst>
          </p:cNvPr>
          <p:cNvSpPr/>
          <p:nvPr/>
        </p:nvSpPr>
        <p:spPr>
          <a:xfrm>
            <a:off x="4869680" y="1577218"/>
            <a:ext cx="4031086" cy="471654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07BB0FCD-9415-4AA8-9C78-1AC3D38DA5FB}"/>
              </a:ext>
            </a:extLst>
          </p:cNvPr>
          <p:cNvSpPr txBox="1"/>
          <p:nvPr/>
        </p:nvSpPr>
        <p:spPr>
          <a:xfrm>
            <a:off x="5122685" y="1672563"/>
            <a:ext cx="3637727" cy="2323713"/>
          </a:xfrm>
          <a:prstGeom prst="rect">
            <a:avLst/>
          </a:prstGeom>
          <a:noFill/>
        </p:spPr>
        <p:txBody>
          <a:bodyPr wrap="square" rtlCol="0">
            <a:spAutoFit/>
          </a:bodyPr>
          <a:lstStyle/>
          <a:p>
            <a:pPr marL="122467" indent="-122467">
              <a:lnSpc>
                <a:spcPts val="1000"/>
              </a:lnSpc>
              <a:spcBef>
                <a:spcPts val="857"/>
              </a:spcBef>
              <a:buFont typeface="Wingdings" panose="05000000000000000000" pitchFamily="2" charset="2"/>
              <a:buChar char="u"/>
            </a:pPr>
            <a:r>
              <a:rPr lang="ja-JP" altLang="en-US" sz="786" dirty="0">
                <a:latin typeface="BIZ UDゴシック" panose="020B0400000000000000" pitchFamily="49" charset="-128"/>
                <a:ea typeface="BIZ UDゴシック" panose="020B0400000000000000" pitchFamily="49" charset="-128"/>
              </a:rPr>
              <a:t>大阪のめざす副首都の言わば「核心」が</a:t>
            </a:r>
            <a:r>
              <a:rPr lang="ja-JP" altLang="en-US" sz="786" b="1" dirty="0">
                <a:latin typeface="BIZ UDゴシック" panose="020B0400000000000000" pitchFamily="49" charset="-128"/>
                <a:ea typeface="BIZ UDゴシック" panose="020B0400000000000000" pitchFamily="49" charset="-128"/>
              </a:rPr>
              <a:t>経済的副首都の実現</a:t>
            </a:r>
            <a:r>
              <a:rPr lang="ja-JP" altLang="en-US" sz="786" dirty="0">
                <a:latin typeface="BIZ UDゴシック" panose="020B0400000000000000" pitchFamily="49" charset="-128"/>
                <a:ea typeface="BIZ UDゴシック" panose="020B0400000000000000" pitchFamily="49" charset="-128"/>
              </a:rPr>
              <a:t>であることを改めて明確化</a:t>
            </a:r>
            <a:endParaRPr lang="en-US" altLang="ja-JP" sz="786" dirty="0">
              <a:latin typeface="BIZ UDゴシック" panose="020B0400000000000000" pitchFamily="49" charset="-128"/>
              <a:ea typeface="BIZ UDゴシック" panose="020B0400000000000000" pitchFamily="49" charset="-128"/>
            </a:endParaRPr>
          </a:p>
          <a:p>
            <a:pPr marL="122467" indent="-122467">
              <a:lnSpc>
                <a:spcPts val="1000"/>
              </a:lnSpc>
              <a:spcBef>
                <a:spcPts val="429"/>
              </a:spcBef>
              <a:buFont typeface="Wingdings" panose="05000000000000000000" pitchFamily="2" charset="2"/>
              <a:buChar char="u"/>
            </a:pPr>
            <a:r>
              <a:rPr lang="ja-JP" altLang="en-US" sz="786" dirty="0">
                <a:latin typeface="BIZ UDゴシック" panose="020B0400000000000000" pitchFamily="49" charset="-128"/>
                <a:ea typeface="BIZ UDゴシック" panose="020B0400000000000000" pitchFamily="49" charset="-128"/>
              </a:rPr>
              <a:t>海外都市の戦略に学び、</a:t>
            </a:r>
            <a:r>
              <a:rPr lang="ja-JP" altLang="en-US" sz="786" b="1" dirty="0">
                <a:latin typeface="BIZ UDゴシック" panose="020B0400000000000000" pitchFamily="49" charset="-128"/>
                <a:ea typeface="BIZ UDゴシック" panose="020B0400000000000000" pitchFamily="49" charset="-128"/>
              </a:rPr>
              <a:t>世界を視野に成長</a:t>
            </a:r>
            <a:r>
              <a:rPr lang="ja-JP" altLang="en-US" sz="786" dirty="0">
                <a:latin typeface="BIZ UDゴシック" panose="020B0400000000000000" pitchFamily="49" charset="-128"/>
                <a:ea typeface="BIZ UDゴシック" panose="020B0400000000000000" pitchFamily="49" charset="-128"/>
              </a:rPr>
              <a:t>していくことが重要</a:t>
            </a:r>
          </a:p>
          <a:p>
            <a:pPr marL="122467" indent="-122467">
              <a:lnSpc>
                <a:spcPts val="1000"/>
              </a:lnSpc>
              <a:spcBef>
                <a:spcPts val="429"/>
              </a:spcBef>
              <a:buFont typeface="Wingdings" panose="05000000000000000000" pitchFamily="2" charset="2"/>
              <a:buChar char="u"/>
            </a:pPr>
            <a:r>
              <a:rPr lang="ja-JP" altLang="en-US" sz="786" dirty="0">
                <a:latin typeface="BIZ UDゴシック" panose="020B0400000000000000" pitchFamily="49" charset="-128"/>
                <a:ea typeface="BIZ UDゴシック" panose="020B0400000000000000" pitchFamily="49" charset="-128"/>
              </a:rPr>
              <a:t>経済的副首都の実現に向けて、未来を担う</a:t>
            </a:r>
            <a:r>
              <a:rPr lang="ja-JP" altLang="en-US" sz="786" b="1" dirty="0">
                <a:latin typeface="BIZ UDゴシック" panose="020B0400000000000000" pitchFamily="49" charset="-128"/>
                <a:ea typeface="BIZ UDゴシック" panose="020B0400000000000000" pitchFamily="49" charset="-128"/>
              </a:rPr>
              <a:t>若者を起点に考える</a:t>
            </a:r>
            <a:r>
              <a:rPr lang="ja-JP" altLang="en-US" sz="786" dirty="0">
                <a:latin typeface="BIZ UDゴシック" panose="020B0400000000000000" pitchFamily="49" charset="-128"/>
                <a:ea typeface="BIZ UDゴシック" panose="020B0400000000000000" pitchFamily="49" charset="-128"/>
              </a:rPr>
              <a:t>ことが重要</a:t>
            </a:r>
          </a:p>
          <a:p>
            <a:pPr marL="122467" indent="-122467">
              <a:lnSpc>
                <a:spcPts val="1000"/>
              </a:lnSpc>
              <a:spcBef>
                <a:spcPts val="429"/>
              </a:spcBef>
              <a:buFont typeface="Wingdings" panose="05000000000000000000" pitchFamily="2" charset="2"/>
              <a:buChar char="u"/>
            </a:pPr>
            <a:r>
              <a:rPr lang="ja-JP" altLang="en-US" sz="786" dirty="0">
                <a:latin typeface="BIZ UDゴシック" panose="020B0400000000000000" pitchFamily="49" charset="-128"/>
                <a:ea typeface="BIZ UDゴシック" panose="020B0400000000000000" pitchFamily="49" charset="-128"/>
              </a:rPr>
              <a:t>近年、とりわけコロナ拡大後の若者を中心とした意識の変化などを踏まえ、</a:t>
            </a:r>
            <a:r>
              <a:rPr lang="ja-JP" altLang="en-US" sz="786" b="1" dirty="0">
                <a:latin typeface="BIZ UDゴシック" panose="020B0400000000000000" pitchFamily="49" charset="-128"/>
                <a:ea typeface="BIZ UDゴシック" panose="020B0400000000000000" pitchFamily="49" charset="-128"/>
              </a:rPr>
              <a:t>「経済産業のイノベーション、構造転換」、「ウェルビーイングの向上」</a:t>
            </a:r>
            <a:r>
              <a:rPr lang="ja-JP" altLang="en-US" sz="786" dirty="0">
                <a:latin typeface="BIZ UDゴシック" panose="020B0400000000000000" pitchFamily="49" charset="-128"/>
                <a:ea typeface="BIZ UDゴシック" panose="020B0400000000000000" pitchFamily="49" charset="-128"/>
              </a:rPr>
              <a:t>及び</a:t>
            </a:r>
            <a:r>
              <a:rPr lang="ja-JP" altLang="en-US" sz="786" b="1" dirty="0">
                <a:latin typeface="BIZ UDゴシック" panose="020B0400000000000000" pitchFamily="49" charset="-128"/>
                <a:ea typeface="BIZ UDゴシック" panose="020B0400000000000000" pitchFamily="49" charset="-128"/>
              </a:rPr>
              <a:t>「社会課題の解決」を一体と捉えて進めていく</a:t>
            </a:r>
            <a:r>
              <a:rPr lang="en-US" altLang="ja-JP" sz="786" b="1" dirty="0">
                <a:latin typeface="BIZ UDゴシック" panose="020B0400000000000000" pitchFamily="49" charset="-128"/>
                <a:ea typeface="BIZ UDゴシック" panose="020B0400000000000000" pitchFamily="49" charset="-128"/>
              </a:rPr>
              <a:t>  『</a:t>
            </a:r>
            <a:r>
              <a:rPr lang="ja-JP" altLang="en-US" sz="786" b="1" dirty="0">
                <a:latin typeface="BIZ UDゴシック" panose="020B0400000000000000" pitchFamily="49" charset="-128"/>
                <a:ea typeface="BIZ UDゴシック" panose="020B0400000000000000" pitchFamily="49" charset="-128"/>
              </a:rPr>
              <a:t>副首都・大阪の経済モデル</a:t>
            </a:r>
            <a:r>
              <a:rPr lang="en-US" altLang="ja-JP" sz="786" b="1" dirty="0">
                <a:latin typeface="BIZ UDゴシック" panose="020B0400000000000000" pitchFamily="49" charset="-128"/>
                <a:ea typeface="BIZ UDゴシック" panose="020B0400000000000000" pitchFamily="49" charset="-128"/>
              </a:rPr>
              <a:t>』</a:t>
            </a:r>
            <a:r>
              <a:rPr lang="ja-JP" altLang="en-US" sz="786" dirty="0">
                <a:latin typeface="BIZ UDゴシック" panose="020B0400000000000000" pitchFamily="49" charset="-128"/>
                <a:ea typeface="BIZ UDゴシック" panose="020B0400000000000000" pitchFamily="49" charset="-128"/>
              </a:rPr>
              <a:t>を構築</a:t>
            </a:r>
          </a:p>
          <a:p>
            <a:pPr marL="122467" indent="-122467">
              <a:lnSpc>
                <a:spcPts val="1000"/>
              </a:lnSpc>
              <a:spcBef>
                <a:spcPts val="429"/>
              </a:spcBef>
              <a:buFont typeface="Wingdings" panose="05000000000000000000" pitchFamily="2" charset="2"/>
              <a:buChar char="u"/>
            </a:pPr>
            <a:r>
              <a:rPr lang="ja-JP" altLang="en-US" sz="786" dirty="0">
                <a:latin typeface="BIZ UDゴシック" panose="020B0400000000000000" pitchFamily="49" charset="-128"/>
                <a:ea typeface="BIZ UDゴシック" panose="020B0400000000000000" pitchFamily="49" charset="-128"/>
              </a:rPr>
              <a:t>大阪・関西の強みであるとともに、大阪・関西万博に向けて、ウェルビーイングや社会課題と親和性が高い</a:t>
            </a:r>
            <a:r>
              <a:rPr lang="ja-JP" altLang="en-US" sz="786" b="1" dirty="0">
                <a:latin typeface="BIZ UDゴシック" panose="020B0400000000000000" pitchFamily="49" charset="-128"/>
                <a:ea typeface="BIZ UDゴシック" panose="020B0400000000000000" pitchFamily="49" charset="-128"/>
              </a:rPr>
              <a:t>ライフサイエンス・ヘルスケア</a:t>
            </a:r>
            <a:r>
              <a:rPr lang="ja-JP" altLang="en-US" sz="786" dirty="0">
                <a:latin typeface="BIZ UDゴシック" panose="020B0400000000000000" pitchFamily="49" charset="-128"/>
                <a:ea typeface="BIZ UDゴシック" panose="020B0400000000000000" pitchFamily="49" charset="-128"/>
              </a:rPr>
              <a:t>と</a:t>
            </a:r>
            <a:r>
              <a:rPr lang="ja-JP" altLang="en-US" sz="786" b="1" dirty="0">
                <a:latin typeface="BIZ UDゴシック" panose="020B0400000000000000" pitchFamily="49" charset="-128"/>
                <a:ea typeface="BIZ UDゴシック" panose="020B0400000000000000" pitchFamily="49" charset="-128"/>
              </a:rPr>
              <a:t>エネルギー</a:t>
            </a:r>
            <a:r>
              <a:rPr lang="ja-JP" altLang="en-US" sz="786" dirty="0">
                <a:latin typeface="BIZ UDゴシック" panose="020B0400000000000000" pitchFamily="49" charset="-128"/>
                <a:ea typeface="BIZ UDゴシック" panose="020B0400000000000000" pitchFamily="49" charset="-128"/>
              </a:rPr>
              <a:t>の二つ</a:t>
            </a:r>
            <a:r>
              <a:rPr lang="ja-JP" altLang="en-US" sz="786" b="1" dirty="0">
                <a:latin typeface="BIZ UDゴシック" panose="020B0400000000000000" pitchFamily="49" charset="-128"/>
                <a:ea typeface="BIZ UDゴシック" panose="020B0400000000000000" pitchFamily="49" charset="-128"/>
              </a:rPr>
              <a:t>を基軸に、観光はじめ他の分野とかけ合わせる</a:t>
            </a:r>
            <a:r>
              <a:rPr lang="ja-JP" altLang="en-US" sz="786" dirty="0">
                <a:latin typeface="BIZ UDゴシック" panose="020B0400000000000000" pitchFamily="49" charset="-128"/>
                <a:ea typeface="BIZ UDゴシック" panose="020B0400000000000000" pitchFamily="49" charset="-128"/>
              </a:rPr>
              <a:t>ことで、成長を実現</a:t>
            </a:r>
          </a:p>
          <a:p>
            <a:pPr marL="122467" indent="-122467">
              <a:lnSpc>
                <a:spcPts val="1000"/>
              </a:lnSpc>
              <a:spcBef>
                <a:spcPts val="429"/>
              </a:spcBef>
              <a:buFont typeface="Wingdings" panose="05000000000000000000" pitchFamily="2" charset="2"/>
              <a:buChar char="u"/>
            </a:pPr>
            <a:r>
              <a:rPr lang="ja-JP" altLang="en-US" sz="786" dirty="0">
                <a:latin typeface="BIZ UDゴシック" panose="020B0400000000000000" pitchFamily="49" charset="-128"/>
                <a:ea typeface="BIZ UDゴシック" panose="020B0400000000000000" pitchFamily="49" charset="-128"/>
              </a:rPr>
              <a:t>経済モデルでは、全国に先駆けた、</a:t>
            </a:r>
            <a:r>
              <a:rPr lang="ja-JP" altLang="en-US" sz="786" b="1" dirty="0">
                <a:latin typeface="BIZ UDゴシック" panose="020B0400000000000000" pitchFamily="49" charset="-128"/>
                <a:ea typeface="BIZ UDゴシック" panose="020B0400000000000000" pitchFamily="49" charset="-128"/>
              </a:rPr>
              <a:t>東京にできない実証の場</a:t>
            </a:r>
            <a:r>
              <a:rPr lang="ja-JP" altLang="en-US" sz="786" dirty="0">
                <a:latin typeface="BIZ UDゴシック" panose="020B0400000000000000" pitchFamily="49" charset="-128"/>
                <a:ea typeface="BIZ UDゴシック" panose="020B0400000000000000" pitchFamily="49" charset="-128"/>
              </a:rPr>
              <a:t>をめざす</a:t>
            </a:r>
          </a:p>
          <a:p>
            <a:pPr marL="122467" indent="-122467">
              <a:lnSpc>
                <a:spcPts val="1000"/>
              </a:lnSpc>
              <a:spcBef>
                <a:spcPts val="429"/>
              </a:spcBef>
              <a:buFont typeface="Wingdings" panose="05000000000000000000" pitchFamily="2" charset="2"/>
              <a:buChar char="u"/>
            </a:pPr>
            <a:r>
              <a:rPr lang="ja-JP" altLang="en-US" sz="786" dirty="0">
                <a:latin typeface="BIZ UDゴシック" panose="020B0400000000000000" pitchFamily="49" charset="-128"/>
                <a:ea typeface="BIZ UDゴシック" panose="020B0400000000000000" pitchFamily="49" charset="-128"/>
              </a:rPr>
              <a:t>経済モデルを支える基盤部分として、とりわけ</a:t>
            </a:r>
            <a:r>
              <a:rPr lang="en-US" altLang="ja-JP" sz="786" b="1" dirty="0">
                <a:latin typeface="BIZ UDゴシック" panose="020B0400000000000000" pitchFamily="49" charset="-128"/>
                <a:ea typeface="BIZ UDゴシック" panose="020B0400000000000000" pitchFamily="49" charset="-128"/>
              </a:rPr>
              <a:t>『</a:t>
            </a:r>
            <a:r>
              <a:rPr lang="ja-JP" altLang="en-US" sz="786" b="1" dirty="0">
                <a:latin typeface="BIZ UDゴシック" panose="020B0400000000000000" pitchFamily="49" charset="-128"/>
                <a:ea typeface="BIZ UDゴシック" panose="020B0400000000000000" pitchFamily="49" charset="-128"/>
              </a:rPr>
              <a:t>人の力（人的基盤）</a:t>
            </a:r>
            <a:r>
              <a:rPr lang="en-US" altLang="ja-JP" sz="786" b="1" dirty="0">
                <a:latin typeface="BIZ UDゴシック" panose="020B0400000000000000" pitchFamily="49" charset="-128"/>
                <a:ea typeface="BIZ UDゴシック" panose="020B0400000000000000" pitchFamily="49" charset="-128"/>
              </a:rPr>
              <a:t>』</a:t>
            </a:r>
            <a:r>
              <a:rPr lang="ja-JP" altLang="en-US" sz="786" dirty="0">
                <a:latin typeface="BIZ UDゴシック" panose="020B0400000000000000" pitchFamily="49" charset="-128"/>
                <a:ea typeface="BIZ UDゴシック" panose="020B0400000000000000" pitchFamily="49" charset="-128"/>
              </a:rPr>
              <a:t>と</a:t>
            </a:r>
            <a:r>
              <a:rPr lang="en-US" altLang="ja-JP" sz="786" b="1" dirty="0">
                <a:latin typeface="BIZ UDゴシック" panose="020B0400000000000000" pitchFamily="49" charset="-128"/>
                <a:ea typeface="BIZ UDゴシック" panose="020B0400000000000000" pitchFamily="49" charset="-128"/>
              </a:rPr>
              <a:t>『</a:t>
            </a:r>
            <a:r>
              <a:rPr lang="ja-JP" altLang="en-US" sz="786" b="1" dirty="0">
                <a:latin typeface="BIZ UDゴシック" panose="020B0400000000000000" pitchFamily="49" charset="-128"/>
                <a:ea typeface="BIZ UDゴシック" panose="020B0400000000000000" pitchFamily="49" charset="-128"/>
              </a:rPr>
              <a:t>デジタルの力（</a:t>
            </a:r>
            <a:r>
              <a:rPr lang="en-US" altLang="ja-JP" sz="786" b="1" dirty="0">
                <a:latin typeface="BIZ UDゴシック" panose="020B0400000000000000" pitchFamily="49" charset="-128"/>
                <a:ea typeface="BIZ UDゴシック" panose="020B0400000000000000" pitchFamily="49" charset="-128"/>
              </a:rPr>
              <a:t>DX</a:t>
            </a:r>
            <a:r>
              <a:rPr lang="ja-JP" altLang="en-US" sz="786" b="1" dirty="0">
                <a:latin typeface="BIZ UDゴシック" panose="020B0400000000000000" pitchFamily="49" charset="-128"/>
                <a:ea typeface="BIZ UDゴシック" panose="020B0400000000000000" pitchFamily="49" charset="-128"/>
              </a:rPr>
              <a:t>基盤）</a:t>
            </a:r>
            <a:r>
              <a:rPr lang="en-US" altLang="ja-JP" sz="786" b="1" dirty="0">
                <a:latin typeface="BIZ UDゴシック" panose="020B0400000000000000" pitchFamily="49" charset="-128"/>
                <a:ea typeface="BIZ UDゴシック" panose="020B0400000000000000" pitchFamily="49" charset="-128"/>
              </a:rPr>
              <a:t>』</a:t>
            </a:r>
            <a:r>
              <a:rPr lang="ja-JP" altLang="en-US" sz="786" b="1" dirty="0">
                <a:latin typeface="BIZ UDゴシック" panose="020B0400000000000000" pitchFamily="49" charset="-128"/>
                <a:ea typeface="BIZ UDゴシック" panose="020B0400000000000000" pitchFamily="49" charset="-128"/>
              </a:rPr>
              <a:t>を重視</a:t>
            </a:r>
          </a:p>
        </p:txBody>
      </p:sp>
      <p:sp>
        <p:nvSpPr>
          <p:cNvPr id="44" name="テキスト ボックス 43">
            <a:extLst>
              <a:ext uri="{FF2B5EF4-FFF2-40B4-BE49-F238E27FC236}">
                <a16:creationId xmlns:a16="http://schemas.microsoft.com/office/drawing/2014/main" id="{23F3709C-6F98-401B-A17A-D6FE87E93497}"/>
              </a:ext>
            </a:extLst>
          </p:cNvPr>
          <p:cNvSpPr txBox="1"/>
          <p:nvPr/>
        </p:nvSpPr>
        <p:spPr>
          <a:xfrm>
            <a:off x="5874734" y="3951063"/>
            <a:ext cx="2356648" cy="224229"/>
          </a:xfrm>
          <a:prstGeom prst="rect">
            <a:avLst/>
          </a:prstGeom>
          <a:noFill/>
        </p:spPr>
        <p:txBody>
          <a:bodyPr wrap="square" rtlCol="0">
            <a:spAutoFit/>
          </a:bodyPr>
          <a:lstStyle/>
          <a:p>
            <a:r>
              <a:rPr lang="ja-JP" altLang="en-US" sz="857" b="1" u="sng" dirty="0">
                <a:latin typeface="BIZ UDゴシック" panose="020B0400000000000000" pitchFamily="49" charset="-128"/>
                <a:ea typeface="BIZ UDゴシック" panose="020B0400000000000000" pitchFamily="49" charset="-128"/>
              </a:rPr>
              <a:t>副首都・大阪の経済モデル（イメージ）</a:t>
            </a:r>
            <a:endParaRPr lang="en-US" altLang="ja-JP" sz="857" b="1" u="sng" dirty="0">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4DAC88FF-8252-455C-86E9-DDAD9A18F193}"/>
              </a:ext>
            </a:extLst>
          </p:cNvPr>
          <p:cNvSpPr txBox="1"/>
          <p:nvPr/>
        </p:nvSpPr>
        <p:spPr>
          <a:xfrm>
            <a:off x="4702639" y="1294380"/>
            <a:ext cx="4383155" cy="204027"/>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25714" rIns="91440" bIns="45720" rtlCol="0">
            <a:spAutoFit/>
          </a:bodyPr>
          <a:lstStyle/>
          <a:p>
            <a:pPr algn="ctr"/>
            <a:r>
              <a:rPr lang="ja-JP" altLang="en-US" sz="857"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中間論点整理のポイント</a:t>
            </a:r>
          </a:p>
        </p:txBody>
      </p:sp>
      <p:pic>
        <p:nvPicPr>
          <p:cNvPr id="5" name="図 4"/>
          <p:cNvPicPr>
            <a:picLocks noChangeAspect="1"/>
          </p:cNvPicPr>
          <p:nvPr/>
        </p:nvPicPr>
        <p:blipFill>
          <a:blip r:embed="rId2"/>
          <a:stretch>
            <a:fillRect/>
          </a:stretch>
        </p:blipFill>
        <p:spPr>
          <a:xfrm>
            <a:off x="5024279" y="4202883"/>
            <a:ext cx="3736133" cy="2051564"/>
          </a:xfrm>
          <a:prstGeom prst="rect">
            <a:avLst/>
          </a:prstGeom>
        </p:spPr>
      </p:pic>
      <p:grpSp>
        <p:nvGrpSpPr>
          <p:cNvPr id="7" name="グループ化 6"/>
          <p:cNvGrpSpPr/>
          <p:nvPr/>
        </p:nvGrpSpPr>
        <p:grpSpPr>
          <a:xfrm>
            <a:off x="67914" y="1783958"/>
            <a:ext cx="4405533" cy="4613015"/>
            <a:chOff x="78278" y="1704622"/>
            <a:chExt cx="4405533" cy="4366260"/>
          </a:xfrm>
        </p:grpSpPr>
        <p:sp>
          <p:nvSpPr>
            <p:cNvPr id="24" name="正方形/長方形 23">
              <a:extLst>
                <a:ext uri="{FF2B5EF4-FFF2-40B4-BE49-F238E27FC236}">
                  <a16:creationId xmlns:a16="http://schemas.microsoft.com/office/drawing/2014/main" id="{9F46ADA9-7702-41A9-B8D7-B48828EF85A6}"/>
                </a:ext>
              </a:extLst>
            </p:cNvPr>
            <p:cNvSpPr/>
            <p:nvPr/>
          </p:nvSpPr>
          <p:spPr>
            <a:xfrm>
              <a:off x="168907" y="1704622"/>
              <a:ext cx="4234526" cy="462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7" name="角丸四角形 2">
              <a:extLst>
                <a:ext uri="{FF2B5EF4-FFF2-40B4-BE49-F238E27FC236}">
                  <a16:creationId xmlns:a16="http://schemas.microsoft.com/office/drawing/2014/main" id="{8DC6DDDD-882F-4826-87FE-61D893BF30D4}"/>
                </a:ext>
              </a:extLst>
            </p:cNvPr>
            <p:cNvSpPr/>
            <p:nvPr/>
          </p:nvSpPr>
          <p:spPr>
            <a:xfrm>
              <a:off x="85794" y="1818006"/>
              <a:ext cx="4398017" cy="4234949"/>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47AFBE4-378C-41A3-B1F9-B18B8CAD59F5}"/>
                </a:ext>
              </a:extLst>
            </p:cNvPr>
            <p:cNvSpPr txBox="1"/>
            <p:nvPr/>
          </p:nvSpPr>
          <p:spPr>
            <a:xfrm>
              <a:off x="78278" y="1715988"/>
              <a:ext cx="4395871" cy="204027"/>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25714" rIns="91440" bIns="45720" rtlCol="0">
              <a:spAutoFit/>
            </a:bodyPr>
            <a:lstStyle/>
            <a:p>
              <a:pPr algn="ctr"/>
              <a:r>
                <a:rPr lang="ja-JP" altLang="en-US" sz="857"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主な議論の内容</a:t>
              </a:r>
            </a:p>
          </p:txBody>
        </p:sp>
        <p:sp>
          <p:nvSpPr>
            <p:cNvPr id="29" name="正方形/長方形 28">
              <a:extLst>
                <a:ext uri="{FF2B5EF4-FFF2-40B4-BE49-F238E27FC236}">
                  <a16:creationId xmlns:a16="http://schemas.microsoft.com/office/drawing/2014/main" id="{A8251DF4-598C-4B41-8725-912F75302AE8}"/>
                </a:ext>
              </a:extLst>
            </p:cNvPr>
            <p:cNvSpPr/>
            <p:nvPr/>
          </p:nvSpPr>
          <p:spPr>
            <a:xfrm>
              <a:off x="303298" y="2069746"/>
              <a:ext cx="4044119" cy="593767"/>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6C03A465-4A64-412D-A75A-780D62F09BE3}"/>
                </a:ext>
              </a:extLst>
            </p:cNvPr>
            <p:cNvSpPr/>
            <p:nvPr/>
          </p:nvSpPr>
          <p:spPr>
            <a:xfrm>
              <a:off x="399323" y="2191041"/>
              <a:ext cx="3823441" cy="494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22467" indent="-122467">
                <a:lnSpc>
                  <a:spcPts val="929"/>
                </a:lnSpc>
                <a:spcBef>
                  <a:spcPts val="214"/>
                </a:spcBef>
                <a:buFont typeface="Wingdings" panose="05000000000000000000" pitchFamily="2" charset="2"/>
                <a:buChar char="u"/>
              </a:pPr>
              <a:r>
                <a:rPr lang="ja-JP" altLang="en-US" sz="786" dirty="0">
                  <a:solidFill>
                    <a:schemeClr val="tx1"/>
                  </a:solidFill>
                  <a:latin typeface="BIZ UDゴシック" panose="020B0400000000000000" pitchFamily="49" charset="-128"/>
                  <a:ea typeface="BIZ UDゴシック" panose="020B0400000000000000" pitchFamily="49" charset="-128"/>
                </a:rPr>
                <a:t>主要国が一定の経済成長を遂げる中、日本は長期にわたり低迷。</a:t>
              </a:r>
              <a:r>
                <a:rPr lang="ja-JP" altLang="en-US" sz="786" b="1" dirty="0">
                  <a:solidFill>
                    <a:schemeClr val="tx1"/>
                  </a:solidFill>
                  <a:latin typeface="BIZ UDゴシック" panose="020B0400000000000000" pitchFamily="49" charset="-128"/>
                  <a:ea typeface="BIZ UDゴシック" panose="020B0400000000000000" pitchFamily="49" charset="-128"/>
                </a:rPr>
                <a:t>生産性が低く</a:t>
              </a:r>
              <a:r>
                <a:rPr lang="ja-JP" altLang="en-US" sz="786" dirty="0">
                  <a:solidFill>
                    <a:schemeClr val="tx1"/>
                  </a:solidFill>
                  <a:latin typeface="BIZ UDゴシック" panose="020B0400000000000000" pitchFamily="49" charset="-128"/>
                  <a:ea typeface="BIZ UDゴシック" panose="020B0400000000000000" pitchFamily="49" charset="-128"/>
                </a:rPr>
                <a:t>、</a:t>
              </a:r>
              <a:r>
                <a:rPr lang="ja-JP" altLang="en-US" sz="786" b="1" dirty="0">
                  <a:solidFill>
                    <a:schemeClr val="tx1"/>
                  </a:solidFill>
                  <a:latin typeface="BIZ UDゴシック" panose="020B0400000000000000" pitchFamily="49" charset="-128"/>
                  <a:ea typeface="BIZ UDゴシック" panose="020B0400000000000000" pitchFamily="49" charset="-128"/>
                </a:rPr>
                <a:t>産業構造が固定化</a:t>
              </a:r>
              <a:r>
                <a:rPr lang="ja-JP" altLang="en-US" sz="786" dirty="0">
                  <a:solidFill>
                    <a:schemeClr val="tx1"/>
                  </a:solidFill>
                  <a:latin typeface="BIZ UDゴシック" panose="020B0400000000000000" pitchFamily="49" charset="-128"/>
                  <a:ea typeface="BIZ UDゴシック" panose="020B0400000000000000" pitchFamily="49" charset="-128"/>
                </a:rPr>
                <a:t>し、</a:t>
              </a:r>
              <a:r>
                <a:rPr lang="ja-JP" altLang="en-US" sz="786" b="1" dirty="0">
                  <a:solidFill>
                    <a:schemeClr val="tx1"/>
                  </a:solidFill>
                  <a:latin typeface="BIZ UDゴシック" panose="020B0400000000000000" pitchFamily="49" charset="-128"/>
                  <a:ea typeface="BIZ UDゴシック" panose="020B0400000000000000" pitchFamily="49" charset="-128"/>
                </a:rPr>
                <a:t>人材の多様化・流動化も進んでいない</a:t>
              </a:r>
              <a:r>
                <a:rPr lang="ja-JP" altLang="en-US" sz="786" dirty="0">
                  <a:solidFill>
                    <a:schemeClr val="tx1"/>
                  </a:solidFill>
                  <a:latin typeface="BIZ UDゴシック" panose="020B0400000000000000" pitchFamily="49" charset="-128"/>
                  <a:ea typeface="BIZ UDゴシック" panose="020B0400000000000000" pitchFamily="49" charset="-128"/>
                </a:rPr>
                <a:t>状況。こうした日本の抱える課題が大阪においてより端的に表れている。</a:t>
              </a:r>
              <a:endParaRPr lang="en-US" altLang="ja-JP" sz="786" dirty="0">
                <a:solidFill>
                  <a:schemeClr val="tx1"/>
                </a:solidFill>
                <a:latin typeface="BIZ UDゴシック" panose="020B0400000000000000" pitchFamily="49" charset="-128"/>
                <a:ea typeface="BIZ UDゴシック" panose="020B0400000000000000" pitchFamily="49" charset="-128"/>
              </a:endParaRPr>
            </a:p>
          </p:txBody>
        </p:sp>
        <p:sp>
          <p:nvSpPr>
            <p:cNvPr id="31" name="正方形/長方形 30">
              <a:extLst>
                <a:ext uri="{FF2B5EF4-FFF2-40B4-BE49-F238E27FC236}">
                  <a16:creationId xmlns:a16="http://schemas.microsoft.com/office/drawing/2014/main" id="{3BDFF69E-8259-45AF-9340-CD69B1904AB9}"/>
                </a:ext>
              </a:extLst>
            </p:cNvPr>
            <p:cNvSpPr/>
            <p:nvPr/>
          </p:nvSpPr>
          <p:spPr>
            <a:xfrm>
              <a:off x="303299" y="2784807"/>
              <a:ext cx="4044119" cy="1778466"/>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AC44E137-FC26-4B3F-934E-1F85888FD486}"/>
                </a:ext>
              </a:extLst>
            </p:cNvPr>
            <p:cNvSpPr/>
            <p:nvPr/>
          </p:nvSpPr>
          <p:spPr>
            <a:xfrm>
              <a:off x="385197" y="2942841"/>
              <a:ext cx="3926848" cy="1315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22467" indent="-122467">
                <a:lnSpc>
                  <a:spcPts val="929"/>
                </a:lnSpc>
                <a:spcBef>
                  <a:spcPts val="286"/>
                </a:spcBef>
                <a:buFont typeface="Wingdings" panose="05000000000000000000" pitchFamily="2" charset="2"/>
                <a:buChar char="u"/>
              </a:pPr>
              <a:r>
                <a:rPr lang="ja-JP" altLang="en-US" sz="786" dirty="0">
                  <a:solidFill>
                    <a:schemeClr val="tx1"/>
                  </a:solidFill>
                  <a:latin typeface="BIZ UDゴシック" panose="020B0400000000000000" pitchFamily="49" charset="-128"/>
                  <a:ea typeface="BIZ UDゴシック" panose="020B0400000000000000" pitchFamily="49" charset="-128"/>
                </a:rPr>
                <a:t>国内都市に加え、コペンハーゲン、マンチェスター、トロント、シアトル、シンガポール、深圳を分析</a:t>
              </a:r>
              <a:endParaRPr lang="en-US" altLang="ja-JP" sz="786" dirty="0">
                <a:solidFill>
                  <a:schemeClr val="tx1"/>
                </a:solidFill>
                <a:latin typeface="BIZ UDゴシック" panose="020B0400000000000000" pitchFamily="49" charset="-128"/>
                <a:ea typeface="BIZ UDゴシック" panose="020B0400000000000000" pitchFamily="49" charset="-128"/>
              </a:endParaRPr>
            </a:p>
            <a:p>
              <a:pPr marL="122467" indent="-122467">
                <a:lnSpc>
                  <a:spcPts val="929"/>
                </a:lnSpc>
                <a:spcBef>
                  <a:spcPts val="286"/>
                </a:spcBef>
                <a:buFont typeface="Wingdings" panose="05000000000000000000" pitchFamily="2" charset="2"/>
                <a:buChar char="Ø"/>
              </a:pPr>
              <a:r>
                <a:rPr lang="ja-JP" altLang="en-US" sz="786" dirty="0">
                  <a:solidFill>
                    <a:schemeClr val="tx1"/>
                  </a:solidFill>
                  <a:latin typeface="BIZ UDゴシック" panose="020B0400000000000000" pitchFamily="49" charset="-128"/>
                  <a:ea typeface="BIZ UDゴシック" panose="020B0400000000000000" pitchFamily="49" charset="-128"/>
                </a:rPr>
                <a:t>地域の強みを活かし、</a:t>
              </a:r>
              <a:r>
                <a:rPr lang="ja-JP" altLang="en-US" sz="786" b="1" dirty="0">
                  <a:solidFill>
                    <a:schemeClr val="tx1"/>
                  </a:solidFill>
                  <a:latin typeface="BIZ UDゴシック" panose="020B0400000000000000" pitchFamily="49" charset="-128"/>
                  <a:ea typeface="BIZ UDゴシック" panose="020B0400000000000000" pitchFamily="49" charset="-128"/>
                </a:rPr>
                <a:t>社会情勢の変化に合わせ、</a:t>
              </a:r>
              <a:r>
                <a:rPr lang="ja-JP" altLang="en-US" sz="786" dirty="0">
                  <a:solidFill>
                    <a:schemeClr val="tx1"/>
                  </a:solidFill>
                  <a:latin typeface="BIZ UDゴシック" panose="020B0400000000000000" pitchFamily="49" charset="-128"/>
                  <a:ea typeface="BIZ UDゴシック" panose="020B0400000000000000" pitchFamily="49" charset="-128"/>
                </a:rPr>
                <a:t>既存産業の高度化や新産業の育成など</a:t>
              </a:r>
              <a:r>
                <a:rPr lang="ja-JP" altLang="en-US" sz="786" b="1" dirty="0">
                  <a:solidFill>
                    <a:schemeClr val="tx1"/>
                  </a:solidFill>
                  <a:latin typeface="BIZ UDゴシック" panose="020B0400000000000000" pitchFamily="49" charset="-128"/>
                  <a:ea typeface="BIZ UDゴシック" panose="020B0400000000000000" pitchFamily="49" charset="-128"/>
                </a:rPr>
                <a:t>産業構造の転換</a:t>
              </a:r>
              <a:r>
                <a:rPr lang="ja-JP" altLang="en-US" sz="786" dirty="0">
                  <a:solidFill>
                    <a:schemeClr val="tx1"/>
                  </a:solidFill>
                  <a:latin typeface="BIZ UDゴシック" panose="020B0400000000000000" pitchFamily="49" charset="-128"/>
                  <a:ea typeface="BIZ UDゴシック" panose="020B0400000000000000" pitchFamily="49" charset="-128"/>
                </a:rPr>
                <a:t>が必要</a:t>
              </a:r>
            </a:p>
            <a:p>
              <a:pPr marL="122467" indent="-122467">
                <a:lnSpc>
                  <a:spcPts val="929"/>
                </a:lnSpc>
                <a:spcBef>
                  <a:spcPts val="286"/>
                </a:spcBef>
                <a:buFont typeface="Wingdings" panose="05000000000000000000" pitchFamily="2" charset="2"/>
                <a:buChar char="Ø"/>
              </a:pPr>
              <a:r>
                <a:rPr lang="ja-JP" altLang="en-US" sz="786" b="1" dirty="0">
                  <a:solidFill>
                    <a:schemeClr val="tx1"/>
                  </a:solidFill>
                  <a:latin typeface="BIZ UDゴシック" panose="020B0400000000000000" pitchFamily="49" charset="-128"/>
                  <a:ea typeface="BIZ UDゴシック" panose="020B0400000000000000" pitchFamily="49" charset="-128"/>
                </a:rPr>
                <a:t>デジタルを最大限活用</a:t>
              </a:r>
              <a:r>
                <a:rPr lang="ja-JP" altLang="en-US" sz="786" dirty="0">
                  <a:solidFill>
                    <a:schemeClr val="tx1"/>
                  </a:solidFill>
                  <a:latin typeface="BIZ UDゴシック" panose="020B0400000000000000" pitchFamily="49" charset="-128"/>
                  <a:ea typeface="BIZ UDゴシック" panose="020B0400000000000000" pitchFamily="49" charset="-128"/>
                </a:rPr>
                <a:t>し、ものづくり基盤と第三次産業を融合させた製品・サービスの開発、また、それを支える</a:t>
              </a:r>
              <a:r>
                <a:rPr lang="ja-JP" altLang="en-US" sz="786" b="1" dirty="0">
                  <a:solidFill>
                    <a:schemeClr val="tx1"/>
                  </a:solidFill>
                  <a:latin typeface="BIZ UDゴシック" panose="020B0400000000000000" pitchFamily="49" charset="-128"/>
                  <a:ea typeface="BIZ UDゴシック" panose="020B0400000000000000" pitchFamily="49" charset="-128"/>
                </a:rPr>
                <a:t>人材の育成や流動化、呼び込み</a:t>
              </a:r>
              <a:r>
                <a:rPr lang="ja-JP" altLang="en-US" sz="786" dirty="0">
                  <a:solidFill>
                    <a:schemeClr val="tx1"/>
                  </a:solidFill>
                  <a:latin typeface="BIZ UDゴシック" panose="020B0400000000000000" pitchFamily="49" charset="-128"/>
                  <a:ea typeface="BIZ UDゴシック" panose="020B0400000000000000" pitchFamily="49" charset="-128"/>
                </a:rPr>
                <a:t>を図るとともに、ウォーカブルシティなど、人材にとって魅力的なまちづくりの取組が必要</a:t>
              </a:r>
            </a:p>
            <a:p>
              <a:pPr marL="122467" indent="-122467">
                <a:lnSpc>
                  <a:spcPts val="929"/>
                </a:lnSpc>
                <a:spcBef>
                  <a:spcPts val="286"/>
                </a:spcBef>
                <a:buFont typeface="Wingdings" panose="05000000000000000000" pitchFamily="2" charset="2"/>
                <a:buChar char="Ø"/>
              </a:pPr>
              <a:r>
                <a:rPr lang="ja-JP" altLang="en-US" sz="786" dirty="0">
                  <a:solidFill>
                    <a:schemeClr val="tx1"/>
                  </a:solidFill>
                  <a:latin typeface="BIZ UDゴシック" panose="020B0400000000000000" pitchFamily="49" charset="-128"/>
                  <a:ea typeface="BIZ UDゴシック" panose="020B0400000000000000" pitchFamily="49" charset="-128"/>
                </a:rPr>
                <a:t>イノベーションの源泉となるスタートアップの支援や、行政と民間、大学、研究機関とのパートナーシップの構築が必要</a:t>
              </a:r>
              <a:endParaRPr lang="en-US" altLang="ja-JP" sz="786" dirty="0">
                <a:solidFill>
                  <a:schemeClr val="tx1"/>
                </a:solidFill>
                <a:latin typeface="BIZ UDゴシック" panose="020B0400000000000000" pitchFamily="49" charset="-128"/>
                <a:ea typeface="BIZ UDゴシック" panose="020B0400000000000000" pitchFamily="49" charset="-128"/>
              </a:endParaRPr>
            </a:p>
            <a:p>
              <a:pPr marL="122467" indent="-122467">
                <a:lnSpc>
                  <a:spcPts val="929"/>
                </a:lnSpc>
                <a:spcBef>
                  <a:spcPts val="286"/>
                </a:spcBef>
                <a:buFont typeface="Wingdings" panose="05000000000000000000" pitchFamily="2" charset="2"/>
                <a:buChar char="Ø"/>
              </a:pPr>
              <a:r>
                <a:rPr lang="ja-JP" altLang="en-US" sz="786" dirty="0">
                  <a:solidFill>
                    <a:schemeClr val="tx1"/>
                  </a:solidFill>
                  <a:latin typeface="BIZ UDゴシック" panose="020B0400000000000000" pitchFamily="49" charset="-128"/>
                  <a:ea typeface="BIZ UDゴシック" panose="020B0400000000000000" pitchFamily="49" charset="-128"/>
                </a:rPr>
                <a:t>都市の成長を強力に推進するリーダーシップ、経済圏に応じて自治体の枠を越えた広域連携、国と自治体による成長に向けたビジョンの共有が必要</a:t>
              </a:r>
            </a:p>
            <a:p>
              <a:pPr>
                <a:lnSpc>
                  <a:spcPts val="929"/>
                </a:lnSpc>
                <a:spcBef>
                  <a:spcPts val="286"/>
                </a:spcBef>
              </a:pPr>
              <a:endParaRPr lang="en-US" altLang="ja-JP" sz="786" dirty="0">
                <a:solidFill>
                  <a:schemeClr val="tx1"/>
                </a:solidFill>
                <a:latin typeface="BIZ UDゴシック" panose="020B0400000000000000" pitchFamily="49" charset="-128"/>
                <a:ea typeface="BIZ UDゴシック" panose="020B0400000000000000" pitchFamily="49" charset="-128"/>
              </a:endParaRPr>
            </a:p>
          </p:txBody>
        </p:sp>
        <p:sp>
          <p:nvSpPr>
            <p:cNvPr id="35" name="角丸四角形 34"/>
            <p:cNvSpPr/>
            <p:nvPr/>
          </p:nvSpPr>
          <p:spPr>
            <a:xfrm>
              <a:off x="266680" y="2709998"/>
              <a:ext cx="2100984" cy="207329"/>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7" name="角丸四角形 36"/>
            <p:cNvSpPr/>
            <p:nvPr/>
          </p:nvSpPr>
          <p:spPr>
            <a:xfrm>
              <a:off x="266681" y="1978079"/>
              <a:ext cx="2237034" cy="186119"/>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5925DED-B0B4-4718-85F6-45182E72E231}"/>
                </a:ext>
              </a:extLst>
            </p:cNvPr>
            <p:cNvSpPr/>
            <p:nvPr/>
          </p:nvSpPr>
          <p:spPr>
            <a:xfrm>
              <a:off x="272879" y="1981901"/>
              <a:ext cx="2230836" cy="171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世界経済の動きや日本の状況からの分析</a:t>
              </a:r>
            </a:p>
          </p:txBody>
        </p:sp>
        <p:sp>
          <p:nvSpPr>
            <p:cNvPr id="39" name="正方形/長方形 38">
              <a:extLst>
                <a:ext uri="{FF2B5EF4-FFF2-40B4-BE49-F238E27FC236}">
                  <a16:creationId xmlns:a16="http://schemas.microsoft.com/office/drawing/2014/main" id="{D4F28F13-E3A5-48AB-B42C-EE38BADEC5C3}"/>
                </a:ext>
              </a:extLst>
            </p:cNvPr>
            <p:cNvSpPr/>
            <p:nvPr/>
          </p:nvSpPr>
          <p:spPr>
            <a:xfrm>
              <a:off x="272879" y="2725131"/>
              <a:ext cx="2094784" cy="17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国内外の他都市の戦略から学べること</a:t>
              </a:r>
            </a:p>
          </p:txBody>
        </p:sp>
        <p:sp>
          <p:nvSpPr>
            <p:cNvPr id="46" name="テキスト ボックス 45">
              <a:extLst>
                <a:ext uri="{FF2B5EF4-FFF2-40B4-BE49-F238E27FC236}">
                  <a16:creationId xmlns:a16="http://schemas.microsoft.com/office/drawing/2014/main" id="{2FAB24E9-CB06-4E9D-A183-5479562D04FF}"/>
                </a:ext>
              </a:extLst>
            </p:cNvPr>
            <p:cNvSpPr txBox="1"/>
            <p:nvPr/>
          </p:nvSpPr>
          <p:spPr>
            <a:xfrm>
              <a:off x="266681" y="5657948"/>
              <a:ext cx="4114540" cy="412934"/>
            </a:xfrm>
            <a:prstGeom prst="rect">
              <a:avLst/>
            </a:prstGeom>
            <a:noFill/>
          </p:spPr>
          <p:txBody>
            <a:bodyPr wrap="square" rtlCol="0">
              <a:spAutoFit/>
            </a:bodyPr>
            <a:lstStyle/>
            <a:p>
              <a:pPr>
                <a:lnSpc>
                  <a:spcPts val="714"/>
                </a:lnSpc>
                <a:spcBef>
                  <a:spcPts val="214"/>
                </a:spcBef>
              </a:pPr>
              <a:r>
                <a:rPr lang="en-US" altLang="ja-JP" sz="714" dirty="0">
                  <a:latin typeface="Meiryo UI" panose="020B0604030504040204" pitchFamily="50" charset="-128"/>
                  <a:ea typeface="Meiryo UI" panose="020B0604030504040204" pitchFamily="50" charset="-128"/>
                </a:rPr>
                <a:t>※</a:t>
              </a:r>
              <a:r>
                <a:rPr lang="ja-JP" altLang="en-US" sz="714" dirty="0">
                  <a:latin typeface="Meiryo UI" panose="020B0604030504040204" pitchFamily="50" charset="-128"/>
                  <a:ea typeface="Meiryo UI" panose="020B0604030504040204" pitchFamily="50" charset="-128"/>
                </a:rPr>
                <a:t>その他「中間論点整理」の詳細は、次のホームページをご覧ください。</a:t>
              </a:r>
              <a:endParaRPr lang="en-US" altLang="ja-JP" sz="714" dirty="0">
                <a:latin typeface="Meiryo UI" panose="020B0604030504040204" pitchFamily="50" charset="-128"/>
                <a:ea typeface="Meiryo UI" panose="020B0604030504040204" pitchFamily="50" charset="-128"/>
              </a:endParaRPr>
            </a:p>
            <a:p>
              <a:pPr>
                <a:lnSpc>
                  <a:spcPts val="714"/>
                </a:lnSpc>
                <a:spcBef>
                  <a:spcPts val="214"/>
                </a:spcBef>
              </a:pPr>
              <a:r>
                <a:rPr lang="en-US" altLang="ja-JP" sz="714" dirty="0">
                  <a:latin typeface="Meiryo UI" panose="020B0604030504040204" pitchFamily="50" charset="-128"/>
                  <a:ea typeface="Meiryo UI" panose="020B0604030504040204" pitchFamily="50" charset="-128"/>
                  <a:hlinkClick r:id="rId3"/>
                </a:rPr>
                <a:t>https://www.pref.osaka.lg.jp/fukushutosuishin/fukusyutobijon/ikenkoukan.html</a:t>
              </a:r>
              <a:endParaRPr lang="en-US" altLang="ja-JP" sz="714" dirty="0">
                <a:latin typeface="Meiryo UI" panose="020B0604030504040204" pitchFamily="50" charset="-128"/>
                <a:ea typeface="Meiryo UI" panose="020B0604030504040204" pitchFamily="50" charset="-128"/>
              </a:endParaRPr>
            </a:p>
            <a:p>
              <a:pPr>
                <a:lnSpc>
                  <a:spcPts val="714"/>
                </a:lnSpc>
                <a:spcBef>
                  <a:spcPts val="214"/>
                </a:spcBef>
              </a:pPr>
              <a:r>
                <a:rPr lang="en-US" altLang="ja-JP" sz="714" dirty="0">
                  <a:latin typeface="Meiryo UI" panose="020B0604030504040204" pitchFamily="50" charset="-128"/>
                  <a:ea typeface="Meiryo UI" panose="020B0604030504040204" pitchFamily="50" charset="-128"/>
                  <a:hlinkClick r:id="rId4"/>
                </a:rPr>
                <a:t>https</a:t>
              </a:r>
              <a:r>
                <a:rPr lang="en-US" altLang="ja-JP" sz="714">
                  <a:latin typeface="Meiryo UI" panose="020B0604030504040204" pitchFamily="50" charset="-128"/>
                  <a:ea typeface="Meiryo UI" panose="020B0604030504040204" pitchFamily="50" charset="-128"/>
                  <a:hlinkClick r:id="rId4"/>
                </a:rPr>
                <a:t>://www.city.osaka.lg.jp/fukushutosuishin/page/0000550786.html</a:t>
              </a:r>
              <a:endParaRPr lang="en-US" altLang="ja-JP" sz="714" dirty="0">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3BDFF69E-8259-45AF-9340-CD69B1904AB9}"/>
                </a:ext>
              </a:extLst>
            </p:cNvPr>
            <p:cNvSpPr/>
            <p:nvPr/>
          </p:nvSpPr>
          <p:spPr>
            <a:xfrm>
              <a:off x="303298" y="4718969"/>
              <a:ext cx="4044120" cy="871867"/>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AC44E137-FC26-4B3F-934E-1F85888FD486}"/>
                </a:ext>
              </a:extLst>
            </p:cNvPr>
            <p:cNvSpPr/>
            <p:nvPr/>
          </p:nvSpPr>
          <p:spPr>
            <a:xfrm>
              <a:off x="399323" y="4858719"/>
              <a:ext cx="3788311" cy="659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22467" indent="-122467">
                <a:lnSpc>
                  <a:spcPts val="929"/>
                </a:lnSpc>
                <a:spcBef>
                  <a:spcPts val="429"/>
                </a:spcBef>
                <a:buFont typeface="Wingdings" panose="05000000000000000000" pitchFamily="2" charset="2"/>
                <a:buChar char="u"/>
              </a:pPr>
              <a:r>
                <a:rPr lang="ja-JP" altLang="en-US" sz="786" dirty="0">
                  <a:solidFill>
                    <a:schemeClr val="tx1"/>
                  </a:solidFill>
                  <a:latin typeface="BIZ UDゴシック" panose="020B0400000000000000" pitchFamily="49" charset="-128"/>
                  <a:ea typeface="BIZ UDゴシック" panose="020B0400000000000000" pitchFamily="49" charset="-128"/>
                </a:rPr>
                <a:t>多様な個人に対し</a:t>
              </a:r>
              <a:r>
                <a:rPr lang="ja-JP" altLang="en-US" sz="786" b="1" dirty="0">
                  <a:solidFill>
                    <a:schemeClr val="tx1"/>
                  </a:solidFill>
                  <a:latin typeface="BIZ UDゴシック" panose="020B0400000000000000" pitchFamily="49" charset="-128"/>
                  <a:ea typeface="BIZ UDゴシック" panose="020B0400000000000000" pitchFamily="49" charset="-128"/>
                </a:rPr>
                <a:t>寛容度の高い風土</a:t>
              </a:r>
              <a:r>
                <a:rPr lang="ja-JP" altLang="en-US" sz="786" dirty="0">
                  <a:solidFill>
                    <a:schemeClr val="tx1"/>
                  </a:solidFill>
                  <a:latin typeface="BIZ UDゴシック" panose="020B0400000000000000" pitchFamily="49" charset="-128"/>
                  <a:ea typeface="BIZ UDゴシック" panose="020B0400000000000000" pitchFamily="49" charset="-128"/>
                </a:rPr>
                <a:t>があり、</a:t>
              </a:r>
              <a:r>
                <a:rPr lang="ja-JP" altLang="en-US" sz="786" b="1" dirty="0">
                  <a:solidFill>
                    <a:schemeClr val="tx1"/>
                  </a:solidFill>
                  <a:latin typeface="BIZ UDゴシック" panose="020B0400000000000000" pitchFamily="49" charset="-128"/>
                  <a:ea typeface="BIZ UDゴシック" panose="020B0400000000000000" pitchFamily="49" charset="-128"/>
                </a:rPr>
                <a:t>高い開放性、エネルギッシュ</a:t>
              </a:r>
              <a:r>
                <a:rPr lang="ja-JP" altLang="en-US" sz="786" dirty="0">
                  <a:solidFill>
                    <a:schemeClr val="tx1"/>
                  </a:solidFill>
                  <a:latin typeface="BIZ UDゴシック" panose="020B0400000000000000" pitchFamily="49" charset="-128"/>
                  <a:ea typeface="BIZ UDゴシック" panose="020B0400000000000000" pitchFamily="49" charset="-128"/>
                </a:rPr>
                <a:t>といった都市イメージを持ち合わせている。</a:t>
              </a:r>
            </a:p>
            <a:p>
              <a:pPr marL="122467" indent="-122467">
                <a:lnSpc>
                  <a:spcPts val="929"/>
                </a:lnSpc>
                <a:spcBef>
                  <a:spcPts val="429"/>
                </a:spcBef>
                <a:buFont typeface="Wingdings" panose="05000000000000000000" pitchFamily="2" charset="2"/>
                <a:buChar char="u"/>
              </a:pPr>
              <a:r>
                <a:rPr lang="ja-JP" altLang="en-US" sz="786" dirty="0">
                  <a:solidFill>
                    <a:schemeClr val="tx1"/>
                  </a:solidFill>
                  <a:latin typeface="BIZ UDゴシック" panose="020B0400000000000000" pitchFamily="49" charset="-128"/>
                  <a:ea typeface="BIZ UDゴシック" panose="020B0400000000000000" pitchFamily="49" charset="-128"/>
                </a:rPr>
                <a:t>こうしたイメージに加え、多くの府民が大阪の成長を感じており、とりわけ、若者は</a:t>
              </a:r>
              <a:r>
                <a:rPr lang="ja-JP" altLang="en-US" sz="786" b="1" dirty="0">
                  <a:solidFill>
                    <a:schemeClr val="tx1"/>
                  </a:solidFill>
                  <a:latin typeface="BIZ UDゴシック" panose="020B0400000000000000" pitchFamily="49" charset="-128"/>
                  <a:ea typeface="BIZ UDゴシック" panose="020B0400000000000000" pitchFamily="49" charset="-128"/>
                </a:rPr>
                <a:t>成長への関心が強く</a:t>
              </a:r>
              <a:r>
                <a:rPr lang="ja-JP" altLang="en-US" sz="786" dirty="0">
                  <a:solidFill>
                    <a:schemeClr val="tx1"/>
                  </a:solidFill>
                  <a:latin typeface="BIZ UDゴシック" panose="020B0400000000000000" pitchFamily="49" charset="-128"/>
                  <a:ea typeface="BIZ UDゴシック" panose="020B0400000000000000" pitchFamily="49" charset="-128"/>
                </a:rPr>
                <a:t>、また、</a:t>
              </a:r>
              <a:r>
                <a:rPr lang="ja-JP" altLang="en-US" sz="786" b="1" dirty="0">
                  <a:solidFill>
                    <a:schemeClr val="tx1"/>
                  </a:solidFill>
                  <a:latin typeface="BIZ UDゴシック" panose="020B0400000000000000" pitchFamily="49" charset="-128"/>
                  <a:ea typeface="BIZ UDゴシック" panose="020B0400000000000000" pitchFamily="49" charset="-128"/>
                </a:rPr>
                <a:t>ウェルビーイング</a:t>
              </a:r>
              <a:r>
                <a:rPr lang="ja-JP" altLang="en-US" sz="786" dirty="0">
                  <a:solidFill>
                    <a:schemeClr val="tx1"/>
                  </a:solidFill>
                  <a:latin typeface="BIZ UDゴシック" panose="020B0400000000000000" pitchFamily="49" charset="-128"/>
                  <a:ea typeface="BIZ UDゴシック" panose="020B0400000000000000" pitchFamily="49" charset="-128"/>
                </a:rPr>
                <a:t>や環境配慮の重要性など、</a:t>
              </a:r>
              <a:r>
                <a:rPr lang="ja-JP" altLang="en-US" sz="786" b="1" dirty="0">
                  <a:solidFill>
                    <a:schemeClr val="tx1"/>
                  </a:solidFill>
                  <a:latin typeface="BIZ UDゴシック" panose="020B0400000000000000" pitchFamily="49" charset="-128"/>
                  <a:ea typeface="BIZ UDゴシック" panose="020B0400000000000000" pitchFamily="49" charset="-128"/>
                </a:rPr>
                <a:t>社会課題への意識も高い</a:t>
              </a:r>
              <a:r>
                <a:rPr lang="ja-JP" altLang="en-US" sz="786" dirty="0">
                  <a:solidFill>
                    <a:schemeClr val="tx1"/>
                  </a:solidFill>
                  <a:latin typeface="BIZ UDゴシック" panose="020B0400000000000000" pitchFamily="49" charset="-128"/>
                  <a:ea typeface="BIZ UDゴシック" panose="020B0400000000000000" pitchFamily="49" charset="-128"/>
                </a:rPr>
                <a:t>。</a:t>
              </a:r>
            </a:p>
            <a:p>
              <a:pPr marL="122467" indent="-122467">
                <a:lnSpc>
                  <a:spcPts val="929"/>
                </a:lnSpc>
                <a:spcBef>
                  <a:spcPts val="429"/>
                </a:spcBef>
                <a:buFont typeface="Wingdings" panose="05000000000000000000" pitchFamily="2" charset="2"/>
                <a:buChar char="u"/>
              </a:pPr>
              <a:endParaRPr lang="en-US" altLang="ja-JP" sz="786" dirty="0">
                <a:solidFill>
                  <a:schemeClr val="tx1"/>
                </a:solidFill>
                <a:latin typeface="BIZ UDゴシック" panose="020B0400000000000000" pitchFamily="49" charset="-128"/>
                <a:ea typeface="BIZ UDゴシック" panose="020B0400000000000000" pitchFamily="49" charset="-128"/>
              </a:endParaRPr>
            </a:p>
          </p:txBody>
        </p:sp>
        <p:sp>
          <p:nvSpPr>
            <p:cNvPr id="50" name="角丸四角形 49"/>
            <p:cNvSpPr/>
            <p:nvPr/>
          </p:nvSpPr>
          <p:spPr>
            <a:xfrm>
              <a:off x="266680" y="4627465"/>
              <a:ext cx="2008046" cy="207329"/>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D4F28F13-E3A5-48AB-B42C-EE38BADEC5C3}"/>
                </a:ext>
              </a:extLst>
            </p:cNvPr>
            <p:cNvSpPr/>
            <p:nvPr/>
          </p:nvSpPr>
          <p:spPr>
            <a:xfrm>
              <a:off x="205512" y="4645517"/>
              <a:ext cx="2094784" cy="17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大阪の特性・ポテンシャル</a:t>
              </a:r>
            </a:p>
          </p:txBody>
        </p:sp>
        <p:sp>
          <p:nvSpPr>
            <p:cNvPr id="34" name="正方形/長方形 33">
              <a:extLst>
                <a:ext uri="{FF2B5EF4-FFF2-40B4-BE49-F238E27FC236}">
                  <a16:creationId xmlns:a16="http://schemas.microsoft.com/office/drawing/2014/main" id="{D4F28F13-E3A5-48AB-B42C-EE38BADEC5C3}"/>
                </a:ext>
              </a:extLst>
            </p:cNvPr>
            <p:cNvSpPr/>
            <p:nvPr/>
          </p:nvSpPr>
          <p:spPr>
            <a:xfrm>
              <a:off x="3897222" y="4370667"/>
              <a:ext cx="450197" cy="17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86"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など</a:t>
              </a:r>
            </a:p>
          </p:txBody>
        </p:sp>
      </p:grpSp>
      <p:cxnSp>
        <p:nvCxnSpPr>
          <p:cNvPr id="36" name="直線コネクタ 35"/>
          <p:cNvCxnSpPr/>
          <p:nvPr/>
        </p:nvCxnSpPr>
        <p:spPr>
          <a:xfrm>
            <a:off x="72000" y="528032"/>
            <a:ext cx="9000000" cy="0"/>
          </a:xfrm>
          <a:prstGeom prst="line">
            <a:avLst/>
          </a:prstGeom>
        </p:spPr>
        <p:style>
          <a:lnRef idx="1">
            <a:schemeClr val="dk1"/>
          </a:lnRef>
          <a:fillRef idx="0">
            <a:schemeClr val="dk1"/>
          </a:fillRef>
          <a:effectRef idx="0">
            <a:schemeClr val="dk1"/>
          </a:effectRef>
          <a:fontRef idx="minor">
            <a:schemeClr val="tx1"/>
          </a:fontRef>
        </p:style>
      </p:cxnSp>
      <p:sp>
        <p:nvSpPr>
          <p:cNvPr id="42" name="正方形/長方形 41"/>
          <p:cNvSpPr/>
          <p:nvPr/>
        </p:nvSpPr>
        <p:spPr>
          <a:xfrm>
            <a:off x="72000" y="67877"/>
            <a:ext cx="6731726" cy="400110"/>
          </a:xfrm>
          <a:prstGeom prst="rect">
            <a:avLst/>
          </a:prstGeom>
        </p:spPr>
        <p:txBody>
          <a:bodyPr wrap="square">
            <a:spAutoFit/>
          </a:bodyPr>
          <a:lstStyle/>
          <a:p>
            <a:r>
              <a:rPr lang="ja-JP" altLang="en-US" sz="2000" b="1" dirty="0" smtClean="0"/>
              <a:t>■　中間論点整理における訴求ポイントについて</a:t>
            </a:r>
            <a:endParaRPr lang="ja-JP" altLang="en-US" sz="2000" b="1" dirty="0"/>
          </a:p>
        </p:txBody>
      </p:sp>
      <p:sp>
        <p:nvSpPr>
          <p:cNvPr id="52" name="四角形: 角を丸くする 42">
            <a:extLst>
              <a:ext uri="{FF2B5EF4-FFF2-40B4-BE49-F238E27FC236}">
                <a16:creationId xmlns:a16="http://schemas.microsoft.com/office/drawing/2014/main" id="{65BAA35C-F6D5-4151-9889-28026A40EB08}"/>
              </a:ext>
            </a:extLst>
          </p:cNvPr>
          <p:cNvSpPr/>
          <p:nvPr/>
        </p:nvSpPr>
        <p:spPr>
          <a:xfrm>
            <a:off x="177474" y="1371147"/>
            <a:ext cx="435615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ctr" defTabSz="457200">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中間論点整理の要旨</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
        <p:nvSpPr>
          <p:cNvPr id="6" name="正方形/長方形 5"/>
          <p:cNvSpPr/>
          <p:nvPr/>
        </p:nvSpPr>
        <p:spPr>
          <a:xfrm>
            <a:off x="67914" y="686227"/>
            <a:ext cx="9000000" cy="418852"/>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600" dirty="0" smtClean="0">
                <a:latin typeface="Meiryo UI" panose="020B0604030504040204" pitchFamily="50" charset="-128"/>
                <a:ea typeface="Meiryo UI" panose="020B0604030504040204" pitchFamily="50" charset="-128"/>
              </a:rPr>
              <a:t>訴求力や共感を得て、わかりやすいビジョンにするために、中間論点整理のなかで何を強く打ち出すべきか。</a:t>
            </a:r>
            <a:endParaRPr kumimoji="1" lang="ja-JP" altLang="en-US" sz="16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r>
              <a:rPr kumimoji="1" lang="ja-JP" altLang="en-US" dirty="0" smtClean="0"/>
              <a:t>２</a:t>
            </a:r>
            <a:endParaRPr kumimoji="1" lang="ja-JP" altLang="en-US" dirty="0"/>
          </a:p>
        </p:txBody>
      </p:sp>
    </p:spTree>
    <p:extLst>
      <p:ext uri="{BB962C8B-B14F-4D97-AF65-F5344CB8AC3E}">
        <p14:creationId xmlns:p14="http://schemas.microsoft.com/office/powerpoint/2010/main" val="2648218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0" name="正方形/長方形 9"/>
          <p:cNvSpPr/>
          <p:nvPr/>
        </p:nvSpPr>
        <p:spPr>
          <a:xfrm>
            <a:off x="108284" y="649416"/>
            <a:ext cx="8951495" cy="609101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fontAlgn="base">
              <a:lnSpc>
                <a:spcPts val="1800"/>
              </a:lnSpc>
              <a:spcBef>
                <a:spcPts val="3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中間論点整理のなかで住民がワクワクする未来を感じる点は。</a:t>
            </a:r>
            <a:endParaRPr lang="en-US" altLang="ja-JP"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ts val="3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世界を視野におきながら、将来の大阪を担う若者を重視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するとしたこと。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360363" fontAlgn="base">
              <a:lnSpc>
                <a:spcPts val="1800"/>
              </a:lnSpc>
              <a:spcBef>
                <a:spcPts val="3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○就職を機に大阪に流出していた若者が大阪にとどまるのはもとより、国内外からの若手人材の集積など、</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若者が活躍できるまちにしていくことが必要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としたこと。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ts val="3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多様な人材が生まれ、活躍できる環境</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を作っていくこと、とりわけ</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女性が様々な場面で活躍できる環境整備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を進めることが重要としたこと。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360363" fontAlgn="base">
              <a:lnSpc>
                <a:spcPts val="1800"/>
              </a:lnSpc>
              <a:spcBef>
                <a:spcPts val="3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○社会の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変化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、若者の意識を踏まえ</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、「経済産業のイノベーション、産業構造の転換」「ウェルビーイングの向上」「社会課題の解決」を一体で考えていくとしたこと。</a:t>
            </a:r>
            <a:endParaRPr lang="en-US" altLang="ja-JP"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360363" fontAlgn="base">
              <a:lnSpc>
                <a:spcPts val="1800"/>
              </a:lnSpc>
              <a:spcBef>
                <a:spcPts val="3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○健康データを活用することで、イノベーションの創出に加え、</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データを提供した個々の住民が、健康状況やニーズに応じた新たな商品や医療・介護サービスが受けられるといった住民起点の関係性を重視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したこと。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ts val="3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○都心部の拠点開発や交通網の整備に加え、</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身近な生活圏における人中心のくらしやすいウォーカブルシティの重要性を示している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ts val="3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lnSpc>
                <a:spcPts val="1800"/>
              </a:lnSpc>
              <a:spcBef>
                <a:spcPts val="3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大阪の未来を担う若者についてどのような議論が進められたのか。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lnSpc>
                <a:spcPts val="1800"/>
              </a:lnSpc>
              <a:spcBef>
                <a:spcPts val="3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若者が就職を機に、大阪から東京圏へ流出している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という課題について、強い指摘があった。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lnSpc>
                <a:spcPts val="1800"/>
              </a:lnSpc>
              <a:spcBef>
                <a:spcPts val="3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本年７月に実施した府民アンケートでは、</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大阪のまちのイメージのうち「大阪が成長していると感じる」という回答は、若者は他の世代</a:t>
            </a:r>
            <a:r>
              <a:rPr lang="en-US" altLang="ja-JP"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より高い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という結果であった。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lnSpc>
                <a:spcPts val="1800"/>
              </a:lnSpc>
              <a:spcBef>
                <a:spcPts val="3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若者が将来の大阪にとって大切に思うことの上位は、「働く場所や時間が自由に選択できる都市であること」「経済成長している都市で</a:t>
            </a:r>
            <a:r>
              <a:rPr lang="en-US" altLang="ja-JP"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あること」「誰もがいつまでも健康でいられる都市であること」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であった。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lnSpc>
                <a:spcPts val="1800"/>
              </a:lnSpc>
              <a:spcBef>
                <a:spcPts val="3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他の年代との比較では「ウェルビーイングが重視される都市であること」「女性が活躍できる都市であること」「外国人との共生社会が実</a:t>
            </a:r>
            <a:r>
              <a:rPr lang="en-US" altLang="ja-JP"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現していること」など、若者は社会課題に関する項目への回答割合が高いという特性も見えてきた。</a:t>
            </a:r>
            <a:endParaRPr lang="en-US" altLang="ja-JP"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lnSpc>
                <a:spcPts val="1800"/>
              </a:lnSpc>
              <a:spcBef>
                <a:spcPts val="300"/>
              </a:spcBef>
            </a:pP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lnSpc>
                <a:spcPts val="1800"/>
              </a:lnSpc>
              <a:spcBef>
                <a:spcPts val="300"/>
              </a:spcBef>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経済的副首都の実現をこれまで以上に重視していくべき。副首都ビジョンのバージョンアップに向けてどうしていくのか。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lnSpc>
                <a:spcPts val="1800"/>
              </a:lnSpc>
              <a:spcBef>
                <a:spcPts val="3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世界を視野に経済が成長し、若者が活躍する大阪に向けた道筋や目標をわかりやすく示していきたい。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そうすることで、</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市民の共感を</a:t>
            </a:r>
            <a:r>
              <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推進力に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、府市が核となって副首都・大阪を実現していく。</a:t>
            </a:r>
            <a:endParaRPr lang="en-US" altLang="ja-JP"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08874" y="589254"/>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108284" y="124653"/>
            <a:ext cx="774249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b="1" dirty="0" smtClean="0">
                <a:solidFill>
                  <a:prstClr val="black"/>
                </a:solidFill>
                <a:latin typeface="Meiryo UI"/>
                <a:ea typeface="Meiryo UI"/>
              </a:rPr>
              <a:t>■　大阪府議会・大阪市会において説明</a:t>
            </a:r>
            <a:r>
              <a:rPr lang="ja-JP" altLang="en-US" sz="2000" b="1" dirty="0">
                <a:solidFill>
                  <a:prstClr val="black"/>
                </a:solidFill>
                <a:latin typeface="Meiryo UI"/>
                <a:ea typeface="Meiryo UI"/>
              </a:rPr>
              <a:t>・</a:t>
            </a:r>
            <a:r>
              <a:rPr lang="ja-JP" altLang="en-US" sz="2000" b="1" dirty="0" smtClean="0">
                <a:solidFill>
                  <a:prstClr val="black"/>
                </a:solidFill>
                <a:latin typeface="Meiryo UI"/>
                <a:ea typeface="Meiryo UI"/>
              </a:rPr>
              <a:t>答弁した中間論点整理の内容</a:t>
            </a:r>
            <a:endParaRPr kumimoji="0" lang="ja-JP" altLang="en-US" sz="900" b="1" i="0" u="none" strike="noStrike" kern="1200" cap="none" spc="0" normalizeH="0" baseline="0" noProof="0" dirty="0">
              <a:ln>
                <a:noFill/>
              </a:ln>
              <a:solidFill>
                <a:prstClr val="black"/>
              </a:solidFill>
              <a:effectLst/>
              <a:uLnTx/>
              <a:uFillTx/>
              <a:latin typeface="Meiryo UI"/>
              <a:ea typeface="Meiryo UI"/>
            </a:endParaRPr>
          </a:p>
        </p:txBody>
      </p:sp>
      <p:sp>
        <p:nvSpPr>
          <p:cNvPr id="8" name="テキスト ボックス 7"/>
          <p:cNvSpPr txBox="1"/>
          <p:nvPr/>
        </p:nvSpPr>
        <p:spPr>
          <a:xfrm>
            <a:off x="7722470" y="140042"/>
            <a:ext cx="15498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b="1" noProof="0" dirty="0" smtClean="0">
                <a:solidFill>
                  <a:prstClr val="black"/>
                </a:solidFill>
                <a:latin typeface="Meiryo UI"/>
                <a:ea typeface="Meiryo UI"/>
              </a:rPr>
              <a:t>人々の共感、</a:t>
            </a:r>
            <a:endParaRPr lang="en-US" altLang="ja-JP" sz="900" b="1" noProof="0" dirty="0" smtClean="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b="1" noProof="0" dirty="0" smtClean="0">
                <a:solidFill>
                  <a:prstClr val="black"/>
                </a:solidFill>
                <a:latin typeface="Meiryo UI"/>
                <a:ea typeface="Meiryo UI"/>
              </a:rPr>
              <a:t>わかりやすさに関するもの</a:t>
            </a:r>
            <a:endParaRPr kumimoji="0" lang="ja-JP" altLang="en-US" sz="900" b="1" i="0" u="none" strike="noStrike" kern="1200" cap="none" spc="0" normalizeH="0" baseline="0" noProof="0" dirty="0">
              <a:ln>
                <a:noFill/>
              </a:ln>
              <a:solidFill>
                <a:prstClr val="black"/>
              </a:solidFill>
              <a:effectLst/>
              <a:uLnTx/>
              <a:uFillTx/>
              <a:latin typeface="Meiryo UI"/>
              <a:ea typeface="Meiryo UI"/>
            </a:endParaRPr>
          </a:p>
        </p:txBody>
      </p:sp>
      <p:sp>
        <p:nvSpPr>
          <p:cNvPr id="3" name="大かっこ 2"/>
          <p:cNvSpPr/>
          <p:nvPr/>
        </p:nvSpPr>
        <p:spPr>
          <a:xfrm>
            <a:off x="7722470" y="124653"/>
            <a:ext cx="1337309" cy="40011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r>
              <a:rPr kumimoji="1" lang="ja-JP" altLang="en-US" dirty="0"/>
              <a:t>３</a:t>
            </a:r>
          </a:p>
        </p:txBody>
      </p:sp>
    </p:spTree>
    <p:extLst>
      <p:ext uri="{BB962C8B-B14F-4D97-AF65-F5344CB8AC3E}">
        <p14:creationId xmlns:p14="http://schemas.microsoft.com/office/powerpoint/2010/main" val="2499002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75338"/>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216669" y="75228"/>
            <a:ext cx="8536645" cy="400110"/>
          </a:xfrm>
          <a:prstGeom prst="rect">
            <a:avLst/>
          </a:prstGeom>
        </p:spPr>
        <p:txBody>
          <a:bodyPr wrap="square">
            <a:spAutoFit/>
          </a:bodyPr>
          <a:lstStyle/>
          <a:p>
            <a:r>
              <a:rPr lang="ja-JP" altLang="en-US" sz="2000" b="1" dirty="0" smtClean="0"/>
              <a:t>■　現行の副首都ビジョンの考え方（副首都の確立に向けた戦略イメージ）</a:t>
            </a:r>
            <a:endParaRPr lang="ja-JP" altLang="en-US" sz="2000" b="1" dirty="0"/>
          </a:p>
        </p:txBody>
      </p:sp>
      <p:grpSp>
        <p:nvGrpSpPr>
          <p:cNvPr id="2" name="グループ化 1"/>
          <p:cNvGrpSpPr/>
          <p:nvPr/>
        </p:nvGrpSpPr>
        <p:grpSpPr>
          <a:xfrm>
            <a:off x="553307" y="1522850"/>
            <a:ext cx="8389612" cy="5283842"/>
            <a:chOff x="478763" y="1134844"/>
            <a:chExt cx="8389612" cy="4939748"/>
          </a:xfrm>
        </p:grpSpPr>
        <p:sp>
          <p:nvSpPr>
            <p:cNvPr id="32" name="右カーブ矢印 9">
              <a:extLst>
                <a:ext uri="{FF2B5EF4-FFF2-40B4-BE49-F238E27FC236}">
                  <a16:creationId xmlns:a16="http://schemas.microsoft.com/office/drawing/2014/main" id="{37286606-5DA9-41BB-8DFA-678362A0D365}"/>
                </a:ext>
              </a:extLst>
            </p:cNvPr>
            <p:cNvSpPr/>
            <p:nvPr/>
          </p:nvSpPr>
          <p:spPr>
            <a:xfrm>
              <a:off x="3053277" y="2533793"/>
              <a:ext cx="182801" cy="371005"/>
            </a:xfrm>
            <a:prstGeom prst="curvedRightArrow">
              <a:avLst>
                <a:gd name="adj1" fmla="val 26406"/>
                <a:gd name="adj2" fmla="val 132564"/>
                <a:gd name="adj3" fmla="val 32707"/>
              </a:avLst>
            </a:prstGeom>
          </p:spPr>
          <p:style>
            <a:lnRef idx="0">
              <a:schemeClr val="accent2"/>
            </a:lnRef>
            <a:fillRef idx="3">
              <a:schemeClr val="accent2"/>
            </a:fillRef>
            <a:effectRef idx="3">
              <a:schemeClr val="accent2"/>
            </a:effectRef>
            <a:fontRef idx="minor">
              <a:schemeClr val="lt1"/>
            </a:fontRef>
          </p:style>
          <p:txBody>
            <a:bodyPr lIns="105366" tIns="52683" rIns="105366" bIns="52683" rtlCol="0" anchor="ctr"/>
            <a:lstStyle/>
            <a:p>
              <a:pPr algn="ctr"/>
              <a:endParaRPr lang="ja-JP" altLang="en-US" sz="2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右カーブ矢印 10">
              <a:extLst>
                <a:ext uri="{FF2B5EF4-FFF2-40B4-BE49-F238E27FC236}">
                  <a16:creationId xmlns:a16="http://schemas.microsoft.com/office/drawing/2014/main" id="{0692E7D3-B781-4BA1-A092-62CA4FF5986C}"/>
                </a:ext>
              </a:extLst>
            </p:cNvPr>
            <p:cNvSpPr/>
            <p:nvPr/>
          </p:nvSpPr>
          <p:spPr>
            <a:xfrm rot="10800000">
              <a:off x="4087347" y="2492425"/>
              <a:ext cx="201635" cy="398484"/>
            </a:xfrm>
            <a:prstGeom prst="curvedRightArrow">
              <a:avLst>
                <a:gd name="adj1" fmla="val 26406"/>
                <a:gd name="adj2" fmla="val 132564"/>
                <a:gd name="adj3" fmla="val 32707"/>
              </a:avLst>
            </a:prstGeom>
          </p:spPr>
          <p:style>
            <a:lnRef idx="0">
              <a:schemeClr val="accent2"/>
            </a:lnRef>
            <a:fillRef idx="3">
              <a:schemeClr val="accent2"/>
            </a:fillRef>
            <a:effectRef idx="3">
              <a:schemeClr val="accent2"/>
            </a:effectRef>
            <a:fontRef idx="minor">
              <a:schemeClr val="lt1"/>
            </a:fontRef>
          </p:style>
          <p:txBody>
            <a:bodyPr lIns="105366" tIns="52683" rIns="105366" bIns="52683" rtlCol="0" anchor="ctr"/>
            <a:lstStyle/>
            <a:p>
              <a:pPr algn="ctr"/>
              <a:endParaRPr lang="ja-JP" altLang="en-US" sz="2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二等辺三角形 33">
              <a:extLst>
                <a:ext uri="{FF2B5EF4-FFF2-40B4-BE49-F238E27FC236}">
                  <a16:creationId xmlns:a16="http://schemas.microsoft.com/office/drawing/2014/main" id="{FAE3EAE3-62C5-48FB-A4FC-1C91DDBD431F}"/>
                </a:ext>
              </a:extLst>
            </p:cNvPr>
            <p:cNvSpPr/>
            <p:nvPr/>
          </p:nvSpPr>
          <p:spPr>
            <a:xfrm rot="5400000">
              <a:off x="5900052" y="2529690"/>
              <a:ext cx="297441" cy="226630"/>
            </a:xfrm>
            <a:prstGeom prst="triangle">
              <a:avLst/>
            </a:prstGeom>
            <a:ln>
              <a:noFill/>
            </a:ln>
          </p:spPr>
          <p:style>
            <a:lnRef idx="1">
              <a:schemeClr val="accent1"/>
            </a:lnRef>
            <a:fillRef idx="3">
              <a:schemeClr val="accent1"/>
            </a:fillRef>
            <a:effectRef idx="2">
              <a:schemeClr val="accent1"/>
            </a:effectRef>
            <a:fontRef idx="minor">
              <a:schemeClr val="lt1"/>
            </a:fontRef>
          </p:style>
          <p:txBody>
            <a:bodyPr lIns="105366" tIns="52683" rIns="105366" bIns="52683" rtlCol="0" anchor="ctr"/>
            <a:lstStyle/>
            <a:p>
              <a:pPr algn="ctr"/>
              <a:endParaRPr lang="ja-JP" altLang="en-US" sz="2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L 字 34">
              <a:extLst>
                <a:ext uri="{FF2B5EF4-FFF2-40B4-BE49-F238E27FC236}">
                  <a16:creationId xmlns:a16="http://schemas.microsoft.com/office/drawing/2014/main" id="{7BAEACBC-9F8B-4955-A3D5-EF284729F52B}"/>
                </a:ext>
              </a:extLst>
            </p:cNvPr>
            <p:cNvSpPr/>
            <p:nvPr/>
          </p:nvSpPr>
          <p:spPr>
            <a:xfrm>
              <a:off x="478763" y="1616106"/>
              <a:ext cx="5407886" cy="2880000"/>
            </a:xfrm>
            <a:prstGeom prst="corner">
              <a:avLst>
                <a:gd name="adj1" fmla="val 26188"/>
                <a:gd name="adj2" fmla="val 149000"/>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chor="ctr" anchorCtr="0">
              <a:noAutofit/>
            </a:bodyPr>
            <a:lstStyle/>
            <a:p>
              <a:pPr algn="just"/>
              <a:endParaRPr lang="ja-JP" altLang="en-US" sz="18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a:extLst>
                <a:ext uri="{FF2B5EF4-FFF2-40B4-BE49-F238E27FC236}">
                  <a16:creationId xmlns:a16="http://schemas.microsoft.com/office/drawing/2014/main" id="{C7A2A339-6DCE-4734-955C-BDD8D2306666}"/>
                </a:ext>
              </a:extLst>
            </p:cNvPr>
            <p:cNvSpPr/>
            <p:nvPr/>
          </p:nvSpPr>
          <p:spPr>
            <a:xfrm>
              <a:off x="597512" y="1704319"/>
              <a:ext cx="4119820" cy="198000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vert="horz" wrap="square" lIns="72000" tIns="72000" rIns="72000" bIns="72000" anchor="t" anchorCtr="0">
              <a:noAutofit/>
            </a:bodyPr>
            <a:lstStyle/>
            <a:p>
              <a:pPr marL="92075" indent="-92075">
                <a:lnSpc>
                  <a:spcPct val="114000"/>
                </a:lnSpc>
                <a:spcBef>
                  <a:spcPts val="300"/>
                </a:spcBef>
              </a:pPr>
              <a:r>
                <a:rPr lang="ja-JP" altLang="en-US" sz="1200" b="1"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副首都として必要な機能とそれを支える制度</a:t>
              </a:r>
              <a:endParaRPr lang="en-US" altLang="ja-JP"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300"/>
                </a:spcBef>
              </a:pPr>
              <a:r>
                <a:rPr lang="ja-JP" altLang="en-US" sz="10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都市機能の充実に向けた</a:t>
              </a:r>
              <a:r>
                <a:rPr lang="en-US" altLang="ja-JP"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機能面</a:t>
              </a:r>
              <a:r>
                <a:rPr lang="en-US" altLang="ja-JP"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の取組み</a:t>
              </a:r>
              <a:endParaRPr lang="en-US" altLang="ja-JP"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Wingdings" panose="05000000000000000000" pitchFamily="2" charset="2"/>
                <a:buChar char="Ø"/>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スマートシティ戦略の推進</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Wingdings" panose="05000000000000000000" pitchFamily="2" charset="2"/>
                <a:buChar char="Ø"/>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都市インフラの充実</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Wingdings" panose="05000000000000000000" pitchFamily="2" charset="2"/>
                <a:buChar char="Ø"/>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基盤的な公共機能の高度化</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Wingdings" panose="05000000000000000000" pitchFamily="2" charset="2"/>
                <a:buChar char="Ø"/>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人材育成環境の充実　　　　　等</a:t>
              </a:r>
              <a:endParaRPr lang="en-US" altLang="ja-JP"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都市機能の充実を支える</a:t>
              </a:r>
              <a:r>
                <a:rPr lang="en-US" altLang="ja-JP"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制度面</a:t>
              </a:r>
              <a:r>
                <a:rPr lang="en-US" altLang="ja-JP"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の取組み</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Wingdings" panose="05000000000000000000" pitchFamily="2" charset="2"/>
                <a:buChar char="Ø"/>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副首都・大阪にふさわしい大都市制度への改革</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Wingdings" panose="05000000000000000000" pitchFamily="2" charset="2"/>
                <a:buChar char="Ø"/>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広域機能の充実</a:t>
              </a:r>
            </a:p>
            <a:p>
              <a:pPr marL="171450" indent="-79375">
                <a:buFont typeface="Wingdings" panose="05000000000000000000" pitchFamily="2" charset="2"/>
                <a:buChar char="Ø"/>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基礎自治機能の充実</a:t>
              </a:r>
            </a:p>
          </p:txBody>
        </p:sp>
        <p:sp>
          <p:nvSpPr>
            <p:cNvPr id="37" name="正方形/長方形 36">
              <a:extLst>
                <a:ext uri="{FF2B5EF4-FFF2-40B4-BE49-F238E27FC236}">
                  <a16:creationId xmlns:a16="http://schemas.microsoft.com/office/drawing/2014/main" id="{B595A477-375E-44EE-910F-69CDEE5A3647}"/>
                </a:ext>
              </a:extLst>
            </p:cNvPr>
            <p:cNvSpPr/>
            <p:nvPr/>
          </p:nvSpPr>
          <p:spPr>
            <a:xfrm>
              <a:off x="7439381" y="1610592"/>
              <a:ext cx="1239389" cy="4464000"/>
            </a:xfrm>
            <a:prstGeom prst="rect">
              <a:avLst/>
            </a:prstGeom>
            <a:ln/>
          </p:spPr>
          <p:style>
            <a:lnRef idx="1">
              <a:schemeClr val="accent1"/>
            </a:lnRef>
            <a:fillRef idx="2">
              <a:schemeClr val="accent1"/>
            </a:fillRef>
            <a:effectRef idx="1">
              <a:schemeClr val="accent1"/>
            </a:effectRef>
            <a:fontRef idx="minor">
              <a:schemeClr val="dk1"/>
            </a:fontRef>
          </p:style>
          <p:txBody>
            <a:bodyPr vert="eaVert" lIns="72000" rIns="72000" rtlCol="0" anchor="ctr" anchorCtr="0"/>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38" name="正方形/長方形 37">
              <a:extLst>
                <a:ext uri="{FF2B5EF4-FFF2-40B4-BE49-F238E27FC236}">
                  <a16:creationId xmlns:a16="http://schemas.microsoft.com/office/drawing/2014/main" id="{8FC2833D-11FB-4F3F-9A34-0E18BD651636}"/>
                </a:ext>
              </a:extLst>
            </p:cNvPr>
            <p:cNvSpPr/>
            <p:nvPr/>
          </p:nvSpPr>
          <p:spPr>
            <a:xfrm>
              <a:off x="478763" y="4760356"/>
              <a:ext cx="7734393" cy="12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5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円/楕円 31">
              <a:extLst>
                <a:ext uri="{FF2B5EF4-FFF2-40B4-BE49-F238E27FC236}">
                  <a16:creationId xmlns:a16="http://schemas.microsoft.com/office/drawing/2014/main" id="{5E3975F7-C871-420F-9FA8-6E2ECC90D3CF}"/>
                </a:ext>
              </a:extLst>
            </p:cNvPr>
            <p:cNvSpPr/>
            <p:nvPr/>
          </p:nvSpPr>
          <p:spPr>
            <a:xfrm>
              <a:off x="6374203" y="1611727"/>
              <a:ext cx="815867" cy="3147088"/>
            </a:xfrm>
            <a:prstGeom prst="ellipse">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4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円/楕円 32">
              <a:extLst>
                <a:ext uri="{FF2B5EF4-FFF2-40B4-BE49-F238E27FC236}">
                  <a16:creationId xmlns:a16="http://schemas.microsoft.com/office/drawing/2014/main" id="{581096B1-6DF8-460D-BF28-12861AA2D310}"/>
                </a:ext>
              </a:extLst>
            </p:cNvPr>
            <p:cNvSpPr/>
            <p:nvPr/>
          </p:nvSpPr>
          <p:spPr>
            <a:xfrm>
              <a:off x="5182947" y="1742566"/>
              <a:ext cx="589237" cy="1876129"/>
            </a:xfrm>
            <a:prstGeom prst="ellipse">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4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a:extLst>
                <a:ext uri="{FF2B5EF4-FFF2-40B4-BE49-F238E27FC236}">
                  <a16:creationId xmlns:a16="http://schemas.microsoft.com/office/drawing/2014/main" id="{0E11CCE6-944E-4DE2-A867-3907DB8EB7F7}"/>
                </a:ext>
              </a:extLst>
            </p:cNvPr>
            <p:cNvSpPr/>
            <p:nvPr/>
          </p:nvSpPr>
          <p:spPr>
            <a:xfrm>
              <a:off x="625626" y="3942211"/>
              <a:ext cx="5191161" cy="46800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lIns="72000" tIns="36000" rIns="72000" bIns="0" anchor="t" anchorCtr="0">
              <a:noAutofit/>
            </a:bodyPr>
            <a:lstStyle/>
            <a:p>
              <a:pPr algn="just">
                <a:lnSpc>
                  <a:spcPct val="114000"/>
                </a:lnSpc>
                <a:spcBef>
                  <a:spcPts val="300"/>
                </a:spcBef>
              </a:pPr>
              <a:r>
                <a:rPr lang="ja-JP" altLang="en-US" sz="10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副首都を支援する制度を国に働きかける</a:t>
              </a:r>
              <a:endParaRPr lang="en-US" altLang="ja-JP" sz="12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200"/>
                </a:spcBef>
              </a:pPr>
              <a:r>
                <a:rPr lang="ja-JP" altLang="en-US" sz="10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（首都機能バックアップ拠点の位置づけ等）</a:t>
              </a:r>
              <a:endParaRPr lang="en-US" altLang="ja-JP"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14000"/>
                </a:lnSpc>
                <a:spcBef>
                  <a:spcPts val="300"/>
                </a:spcBef>
              </a:pPr>
              <a:endParaRPr lang="en-US" altLang="ja-JP" sz="1100" b="1" u="sng"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14000"/>
                </a:lnSpc>
                <a:spcBef>
                  <a:spcPts val="300"/>
                </a:spcBef>
              </a:pPr>
              <a:endParaRPr lang="en-US" altLang="ja-JP" sz="900" u="sng"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山形 34">
              <a:extLst>
                <a:ext uri="{FF2B5EF4-FFF2-40B4-BE49-F238E27FC236}">
                  <a16:creationId xmlns:a16="http://schemas.microsoft.com/office/drawing/2014/main" id="{65D99D3C-3D85-4E22-BFA0-37E2803135C9}"/>
                </a:ext>
              </a:extLst>
            </p:cNvPr>
            <p:cNvSpPr/>
            <p:nvPr/>
          </p:nvSpPr>
          <p:spPr>
            <a:xfrm>
              <a:off x="4555551" y="1134845"/>
              <a:ext cx="2308193" cy="43200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36000" bIns="0" rtlCol="0" anchor="ctr"/>
            <a:lstStyle/>
            <a:p>
              <a:pPr algn="ctr">
                <a:lnSpc>
                  <a:spcPts val="1300"/>
                </a:lnSpc>
              </a:pPr>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国内外からの</a:t>
              </a:r>
              <a:endParaRPr lang="en-US" altLang="ja-JP"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300"/>
                </a:lnSpc>
              </a:pPr>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認知の高まり</a:t>
              </a:r>
              <a:endParaRPr lang="en-US" altLang="ja-JP"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山形 35">
              <a:extLst>
                <a:ext uri="{FF2B5EF4-FFF2-40B4-BE49-F238E27FC236}">
                  <a16:creationId xmlns:a16="http://schemas.microsoft.com/office/drawing/2014/main" id="{B12A5A80-47D8-4B02-B6C2-2AE0F1045514}"/>
                </a:ext>
              </a:extLst>
            </p:cNvPr>
            <p:cNvSpPr/>
            <p:nvPr/>
          </p:nvSpPr>
          <p:spPr>
            <a:xfrm>
              <a:off x="6731196" y="1134845"/>
              <a:ext cx="1992178" cy="43200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tIns="36000" bIns="0" rtlCol="0" anchor="ctr"/>
            <a:lstStyle/>
            <a:p>
              <a:pPr algn="ctr">
                <a:lnSpc>
                  <a:spcPts val="1300"/>
                </a:lnSpc>
              </a:pPr>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副首都としての</a:t>
              </a:r>
              <a:endParaRPr lang="en-US" altLang="ja-JP"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300"/>
                </a:lnSpc>
              </a:pPr>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発展</a:t>
              </a:r>
              <a:endParaRPr lang="en-US" altLang="ja-JP"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36">
              <a:extLst>
                <a:ext uri="{FF2B5EF4-FFF2-40B4-BE49-F238E27FC236}">
                  <a16:creationId xmlns:a16="http://schemas.microsoft.com/office/drawing/2014/main" id="{B1EC07EE-463E-4916-BB7D-776F9F6774B1}"/>
                </a:ext>
              </a:extLst>
            </p:cNvPr>
            <p:cNvSpPr/>
            <p:nvPr/>
          </p:nvSpPr>
          <p:spPr>
            <a:xfrm>
              <a:off x="7530506" y="1786084"/>
              <a:ext cx="1080000" cy="9395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0" rtlCol="0" anchor="ctr"/>
            <a:lstStyle/>
            <a:p>
              <a:pPr algn="ct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東西二極</a:t>
              </a:r>
              <a:endParaRPr lang="en-US"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の一極</a:t>
              </a:r>
            </a:p>
          </p:txBody>
        </p:sp>
        <p:sp>
          <p:nvSpPr>
            <p:cNvPr id="45" name="二等辺三角形 44">
              <a:extLst>
                <a:ext uri="{FF2B5EF4-FFF2-40B4-BE49-F238E27FC236}">
                  <a16:creationId xmlns:a16="http://schemas.microsoft.com/office/drawing/2014/main" id="{035F281F-7288-4F1C-A270-06F90B16188C}"/>
                </a:ext>
              </a:extLst>
            </p:cNvPr>
            <p:cNvSpPr/>
            <p:nvPr/>
          </p:nvSpPr>
          <p:spPr>
            <a:xfrm rot="10800000">
              <a:off x="625628" y="4585302"/>
              <a:ext cx="362608" cy="118976"/>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a:extLst>
                <a:ext uri="{FF2B5EF4-FFF2-40B4-BE49-F238E27FC236}">
                  <a16:creationId xmlns:a16="http://schemas.microsoft.com/office/drawing/2014/main" id="{C84E10A1-710A-44CB-BBD6-2AD7B957EAB8}"/>
                </a:ext>
              </a:extLst>
            </p:cNvPr>
            <p:cNvSpPr/>
            <p:nvPr/>
          </p:nvSpPr>
          <p:spPr>
            <a:xfrm>
              <a:off x="824182" y="4592460"/>
              <a:ext cx="3626076" cy="126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機能面・制度面の取組みが経済成長を後押し</a:t>
              </a:r>
            </a:p>
          </p:txBody>
        </p:sp>
        <p:sp>
          <p:nvSpPr>
            <p:cNvPr id="47" name="ホームベース 46">
              <a:extLst>
                <a:ext uri="{FF2B5EF4-FFF2-40B4-BE49-F238E27FC236}">
                  <a16:creationId xmlns:a16="http://schemas.microsoft.com/office/drawing/2014/main" id="{C98E224A-DFAE-4C43-AE21-F9BBEFC02201}"/>
                </a:ext>
              </a:extLst>
            </p:cNvPr>
            <p:cNvSpPr/>
            <p:nvPr/>
          </p:nvSpPr>
          <p:spPr>
            <a:xfrm>
              <a:off x="487026" y="1134844"/>
              <a:ext cx="4198619" cy="432000"/>
            </a:xfrm>
            <a:prstGeom prst="homePlat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36000" bIns="0" rtlCol="0" anchor="ctr"/>
            <a:lstStyle/>
            <a:p>
              <a:pPr algn="ctr">
                <a:lnSpc>
                  <a:spcPts val="1300"/>
                </a:lnSpc>
              </a:pPr>
              <a:r>
                <a:rPr lang="ja-JP" altLang="ja-JP"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大阪自らの</a:t>
              </a:r>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取組み</a:t>
              </a:r>
              <a:endParaRPr lang="en-US" altLang="ja-JP"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a:extLst>
                <a:ext uri="{FF2B5EF4-FFF2-40B4-BE49-F238E27FC236}">
                  <a16:creationId xmlns:a16="http://schemas.microsoft.com/office/drawing/2014/main" id="{8569A7FE-11D2-4A71-8E69-A46D781636C0}"/>
                </a:ext>
              </a:extLst>
            </p:cNvPr>
            <p:cNvSpPr/>
            <p:nvPr/>
          </p:nvSpPr>
          <p:spPr>
            <a:xfrm>
              <a:off x="5007821" y="2376165"/>
              <a:ext cx="939487" cy="709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年頃までに基盤を</a:t>
              </a:r>
              <a:endParaRPr lang="en-US" altLang="ja-JP"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整える</a:t>
              </a:r>
              <a:endParaRPr lang="en-US" altLang="ja-JP"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二等辺三角形 48">
              <a:extLst>
                <a:ext uri="{FF2B5EF4-FFF2-40B4-BE49-F238E27FC236}">
                  <a16:creationId xmlns:a16="http://schemas.microsoft.com/office/drawing/2014/main" id="{7F301E85-D8E4-4C38-AB67-D4C61D0CD4F7}"/>
                </a:ext>
              </a:extLst>
            </p:cNvPr>
            <p:cNvSpPr/>
            <p:nvPr/>
          </p:nvSpPr>
          <p:spPr>
            <a:xfrm rot="5400000">
              <a:off x="4887288" y="2552353"/>
              <a:ext cx="237953" cy="181304"/>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a:extLst>
                <a:ext uri="{FF2B5EF4-FFF2-40B4-BE49-F238E27FC236}">
                  <a16:creationId xmlns:a16="http://schemas.microsoft.com/office/drawing/2014/main" id="{92FAAE49-FD50-4926-8845-0885183E122F}"/>
                </a:ext>
              </a:extLst>
            </p:cNvPr>
            <p:cNvSpPr/>
            <p:nvPr/>
          </p:nvSpPr>
          <p:spPr>
            <a:xfrm>
              <a:off x="6103209" y="2355162"/>
              <a:ext cx="1291193" cy="440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副首都の確立</a:t>
              </a:r>
              <a:endParaRPr lang="en-US" altLang="ja-JP"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二等辺三角形 50">
              <a:extLst>
                <a:ext uri="{FF2B5EF4-FFF2-40B4-BE49-F238E27FC236}">
                  <a16:creationId xmlns:a16="http://schemas.microsoft.com/office/drawing/2014/main" id="{94BEC47B-EA8F-49FA-BF38-A02CA5CC19E6}"/>
                </a:ext>
              </a:extLst>
            </p:cNvPr>
            <p:cNvSpPr/>
            <p:nvPr/>
          </p:nvSpPr>
          <p:spPr>
            <a:xfrm rot="10800000">
              <a:off x="4360039" y="4596453"/>
              <a:ext cx="362608" cy="118976"/>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二等辺三角形 51">
              <a:extLst>
                <a:ext uri="{FF2B5EF4-FFF2-40B4-BE49-F238E27FC236}">
                  <a16:creationId xmlns:a16="http://schemas.microsoft.com/office/drawing/2014/main" id="{3C13D9E6-A6E2-45C8-B421-0B0D3A8A7C5E}"/>
                </a:ext>
              </a:extLst>
            </p:cNvPr>
            <p:cNvSpPr/>
            <p:nvPr/>
          </p:nvSpPr>
          <p:spPr>
            <a:xfrm rot="10800000">
              <a:off x="625628" y="3769670"/>
              <a:ext cx="362608" cy="118976"/>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二等辺三角形 52">
              <a:extLst>
                <a:ext uri="{FF2B5EF4-FFF2-40B4-BE49-F238E27FC236}">
                  <a16:creationId xmlns:a16="http://schemas.microsoft.com/office/drawing/2014/main" id="{9A93F1C1-BA33-41AA-8C8A-84EA5EE8860D}"/>
                </a:ext>
              </a:extLst>
            </p:cNvPr>
            <p:cNvSpPr/>
            <p:nvPr/>
          </p:nvSpPr>
          <p:spPr>
            <a:xfrm rot="10800000">
              <a:off x="4360039" y="3769670"/>
              <a:ext cx="362608" cy="118976"/>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a:extLst>
                <a:ext uri="{FF2B5EF4-FFF2-40B4-BE49-F238E27FC236}">
                  <a16:creationId xmlns:a16="http://schemas.microsoft.com/office/drawing/2014/main" id="{EFFE7B43-E602-4FEE-821B-2D0031EBAA09}"/>
                </a:ext>
              </a:extLst>
            </p:cNvPr>
            <p:cNvSpPr/>
            <p:nvPr/>
          </p:nvSpPr>
          <p:spPr>
            <a:xfrm>
              <a:off x="858579" y="3708655"/>
              <a:ext cx="3626076" cy="24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大阪自らの取組みを推進力として国に働きかけ</a:t>
              </a:r>
            </a:p>
          </p:txBody>
        </p:sp>
        <p:sp>
          <p:nvSpPr>
            <p:cNvPr id="55" name="正方形/長方形 54">
              <a:extLst>
                <a:ext uri="{FF2B5EF4-FFF2-40B4-BE49-F238E27FC236}">
                  <a16:creationId xmlns:a16="http://schemas.microsoft.com/office/drawing/2014/main" id="{CA99B3B3-2718-42C4-B056-964B8C08E329}"/>
                </a:ext>
              </a:extLst>
            </p:cNvPr>
            <p:cNvSpPr/>
            <p:nvPr/>
          </p:nvSpPr>
          <p:spPr>
            <a:xfrm>
              <a:off x="625627" y="4849585"/>
              <a:ext cx="7451513" cy="1080000"/>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lIns="72000" tIns="72000" rIns="72000" bIns="72000" anchor="t" anchorCtr="0">
              <a:noAutofit/>
            </a:bodyPr>
            <a:lstStyle/>
            <a:p>
              <a:pPr algn="just">
                <a:lnSpc>
                  <a:spcPct val="114000"/>
                </a:lnSpc>
                <a:spcBef>
                  <a:spcPts val="300"/>
                </a:spcBef>
              </a:pPr>
              <a:r>
                <a:rPr lang="ja-JP" altLang="en-US" sz="1400" b="1"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副首都としての発展を遂げるための</a:t>
              </a:r>
              <a:r>
                <a:rPr lang="en-US" altLang="ja-JP"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経済成長面</a:t>
              </a:r>
              <a:r>
                <a:rPr lang="en-US" altLang="ja-JP"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の取組み</a:t>
              </a:r>
              <a:endParaRPr lang="en-US" altLang="ja-JP" sz="14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300"/>
                </a:spcBef>
              </a:pPr>
              <a:r>
                <a:rPr lang="ja-JP" altLang="en-US" sz="12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・関西万博や統合型リゾート（</a:t>
              </a:r>
              <a:r>
                <a:rPr lang="en-US" altLang="ja-JP"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11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）をインパクトとしながら、グローバルな競争力を向上させる</a:t>
              </a:r>
            </a:p>
            <a:p>
              <a:pPr marL="171450" indent="-79375" algn="just">
                <a:buFont typeface="Wingdings" panose="05000000000000000000" pitchFamily="2" charset="2"/>
                <a:buChar char="Ø"/>
              </a:pPr>
              <a:r>
                <a:rPr lang="ja-JP" altLang="en-US"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産業・技術力</a:t>
              </a:r>
              <a:endParaRPr lang="en-US" altLang="ja-JP"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lgn="just">
                <a:buFont typeface="Wingdings" panose="05000000000000000000" pitchFamily="2" charset="2"/>
                <a:buChar char="Ø"/>
              </a:pPr>
              <a:r>
                <a:rPr lang="ja-JP" altLang="en-US"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資本力（ハード・ソフトインフラ）</a:t>
              </a:r>
              <a:endParaRPr lang="en-US" altLang="ja-JP"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lgn="just">
                <a:buFont typeface="Wingdings" panose="05000000000000000000" pitchFamily="2" charset="2"/>
                <a:buChar char="Ø"/>
              </a:pPr>
              <a:r>
                <a:rPr lang="ja-JP" altLang="en-US"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人材力</a:t>
              </a:r>
              <a:endParaRPr lang="en-US" altLang="ja-JP" sz="11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gn="just">
                <a:lnSpc>
                  <a:spcPct val="114000"/>
                </a:lnSpc>
                <a:spcBef>
                  <a:spcPts val="300"/>
                </a:spcBef>
                <a:buFont typeface="Wingdings" panose="05000000000000000000" pitchFamily="2" charset="2"/>
                <a:buChar char="Ø"/>
              </a:pPr>
              <a:endParaRPr lang="en-US" altLang="ja-JP" sz="1100" u="sng"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角丸四角形 18">
              <a:extLst>
                <a:ext uri="{FF2B5EF4-FFF2-40B4-BE49-F238E27FC236}">
                  <a16:creationId xmlns:a16="http://schemas.microsoft.com/office/drawing/2014/main" id="{93C3065D-11CD-4547-9F2E-ADE5073D8FBA}"/>
                </a:ext>
              </a:extLst>
            </p:cNvPr>
            <p:cNvSpPr/>
            <p:nvPr/>
          </p:nvSpPr>
          <p:spPr>
            <a:xfrm>
              <a:off x="6171183" y="2875087"/>
              <a:ext cx="1133149" cy="386673"/>
            </a:xfrm>
            <a:prstGeom prst="round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wrap="square" lIns="36000" tIns="72000" rIns="36000" bIns="0" rtlCol="0" anchor="ctr" anchorCtr="0">
              <a:noAutofit/>
            </a:bodyPr>
            <a:lstStyle/>
            <a:p>
              <a:pPr algn="ctr">
                <a:lnSpc>
                  <a:spcPts val="1300"/>
                </a:lnSpc>
              </a:pPr>
              <a:r>
                <a:rPr lang="ja-JP" altLang="en-US" sz="12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西日本の</a:t>
              </a:r>
              <a:endParaRPr lang="en-US" altLang="ja-JP" sz="12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300"/>
                </a:lnSpc>
              </a:pPr>
              <a:r>
                <a:rPr lang="ja-JP" altLang="en-US" sz="12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首都</a:t>
              </a:r>
            </a:p>
          </p:txBody>
        </p:sp>
        <p:sp>
          <p:nvSpPr>
            <p:cNvPr id="57" name="角丸四角形 19">
              <a:extLst>
                <a:ext uri="{FF2B5EF4-FFF2-40B4-BE49-F238E27FC236}">
                  <a16:creationId xmlns:a16="http://schemas.microsoft.com/office/drawing/2014/main" id="{7E0492CE-4661-4E61-A0D4-4F429D060582}"/>
                </a:ext>
              </a:extLst>
            </p:cNvPr>
            <p:cNvSpPr/>
            <p:nvPr/>
          </p:nvSpPr>
          <p:spPr>
            <a:xfrm>
              <a:off x="6171183" y="4094694"/>
              <a:ext cx="1133149" cy="386673"/>
            </a:xfrm>
            <a:prstGeom prst="round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wrap="square" lIns="36000" tIns="72000" rIns="36000" bIns="0" rtlCol="0" anchor="ctr" anchorCtr="0">
              <a:noAutofit/>
            </a:bodyPr>
            <a:lstStyle/>
            <a:p>
              <a:pPr algn="ctr">
                <a:lnSpc>
                  <a:spcPts val="1300"/>
                </a:lnSpc>
              </a:pPr>
              <a:r>
                <a:rPr lang="ja-JP" altLang="en-US" sz="12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　都</a:t>
              </a:r>
            </a:p>
          </p:txBody>
        </p:sp>
        <p:sp>
          <p:nvSpPr>
            <p:cNvPr id="58" name="角丸四角形 20">
              <a:extLst>
                <a:ext uri="{FF2B5EF4-FFF2-40B4-BE49-F238E27FC236}">
                  <a16:creationId xmlns:a16="http://schemas.microsoft.com/office/drawing/2014/main" id="{15706E8F-0E48-4266-AF88-DEDB6D29E18A}"/>
                </a:ext>
              </a:extLst>
            </p:cNvPr>
            <p:cNvSpPr/>
            <p:nvPr/>
          </p:nvSpPr>
          <p:spPr>
            <a:xfrm>
              <a:off x="6171183" y="3688158"/>
              <a:ext cx="1133149" cy="386673"/>
            </a:xfrm>
            <a:prstGeom prst="round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wrap="square" lIns="36000" tIns="72000" rIns="36000" bIns="0" rtlCol="0" anchor="ctr" anchorCtr="0">
              <a:noAutofit/>
            </a:bodyPr>
            <a:lstStyle/>
            <a:p>
              <a:pPr algn="ctr">
                <a:lnSpc>
                  <a:spcPts val="1300"/>
                </a:lnSpc>
              </a:pPr>
              <a:r>
                <a:rPr lang="ja-JP" altLang="en-US" sz="12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アジアの</a:t>
              </a:r>
              <a:endParaRPr lang="en-US" altLang="ja-JP" sz="12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300"/>
                </a:lnSpc>
              </a:pPr>
              <a:r>
                <a:rPr lang="ja-JP" altLang="en-US" sz="12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主要都市</a:t>
              </a:r>
            </a:p>
          </p:txBody>
        </p:sp>
        <p:sp>
          <p:nvSpPr>
            <p:cNvPr id="59" name="角丸四角形 21">
              <a:extLst>
                <a:ext uri="{FF2B5EF4-FFF2-40B4-BE49-F238E27FC236}">
                  <a16:creationId xmlns:a16="http://schemas.microsoft.com/office/drawing/2014/main" id="{6BC8CC00-A380-497B-AA01-E83E5B9EB8A6}"/>
                </a:ext>
              </a:extLst>
            </p:cNvPr>
            <p:cNvSpPr/>
            <p:nvPr/>
          </p:nvSpPr>
          <p:spPr>
            <a:xfrm>
              <a:off x="6171183" y="3281623"/>
              <a:ext cx="1133149" cy="386673"/>
            </a:xfrm>
            <a:prstGeom prst="round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wrap="square" lIns="36000" tIns="72000" rIns="36000" bIns="0" rtlCol="0" anchor="ctr" anchorCtr="0">
              <a:noAutofit/>
            </a:bodyPr>
            <a:lstStyle/>
            <a:p>
              <a:pPr algn="ctr">
                <a:lnSpc>
                  <a:spcPts val="1300"/>
                </a:lnSpc>
              </a:pPr>
              <a:r>
                <a:rPr lang="ja-JP" altLang="en-US" sz="12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首都機能</a:t>
              </a:r>
              <a:endParaRPr lang="en-US" altLang="ja-JP" sz="12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300"/>
                </a:lnSpc>
              </a:pPr>
              <a:r>
                <a:rPr lang="ja-JP" altLang="en-US" sz="12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バックアップ</a:t>
              </a:r>
            </a:p>
          </p:txBody>
        </p:sp>
        <p:sp>
          <p:nvSpPr>
            <p:cNvPr id="60" name="角丸四角形 66">
              <a:extLst>
                <a:ext uri="{FF2B5EF4-FFF2-40B4-BE49-F238E27FC236}">
                  <a16:creationId xmlns:a16="http://schemas.microsoft.com/office/drawing/2014/main" id="{920B5F5A-753B-40F7-BEEA-3342E040000C}"/>
                </a:ext>
              </a:extLst>
            </p:cNvPr>
            <p:cNvSpPr/>
            <p:nvPr/>
          </p:nvSpPr>
          <p:spPr>
            <a:xfrm>
              <a:off x="4315395" y="5422248"/>
              <a:ext cx="1631734" cy="432000"/>
            </a:xfrm>
            <a:prstGeom prst="roundRect">
              <a:avLst>
                <a:gd name="adj" fmla="val 0"/>
              </a:avLst>
            </a:prstGeom>
          </p:spPr>
          <p:style>
            <a:lnRef idx="0">
              <a:schemeClr val="accent6"/>
            </a:lnRef>
            <a:fillRef idx="3">
              <a:schemeClr val="accent6"/>
            </a:fillRef>
            <a:effectRef idx="3">
              <a:schemeClr val="accent6"/>
            </a:effectRef>
            <a:fontRef idx="minor">
              <a:schemeClr val="lt1"/>
            </a:fontRef>
          </p:style>
          <p:txBody>
            <a:bodyPr lIns="36000" tIns="36000" rIns="36000" bIns="0"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統合型リゾート</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角丸四角形 67">
              <a:extLst>
                <a:ext uri="{FF2B5EF4-FFF2-40B4-BE49-F238E27FC236}">
                  <a16:creationId xmlns:a16="http://schemas.microsoft.com/office/drawing/2014/main" id="{38520CBD-DFD7-49ED-916A-30BF4253B974}"/>
                </a:ext>
              </a:extLst>
            </p:cNvPr>
            <p:cNvSpPr/>
            <p:nvPr/>
          </p:nvSpPr>
          <p:spPr>
            <a:xfrm>
              <a:off x="6128815" y="5422248"/>
              <a:ext cx="1631734" cy="432000"/>
            </a:xfrm>
            <a:prstGeom prst="roundRect">
              <a:avLst>
                <a:gd name="adj" fmla="val 0"/>
              </a:avLst>
            </a:prstGeom>
          </p:spPr>
          <p:style>
            <a:lnRef idx="0">
              <a:schemeClr val="accent6"/>
            </a:lnRef>
            <a:fillRef idx="3">
              <a:schemeClr val="accent6"/>
            </a:fillRef>
            <a:effectRef idx="3">
              <a:schemeClr val="accent6"/>
            </a:effectRef>
            <a:fontRef idx="minor">
              <a:schemeClr val="lt1"/>
            </a:fontRef>
          </p:style>
          <p:txBody>
            <a:bodyPr wrap="none" lIns="36000" tIns="36000" rIns="36000" bIns="0"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大阪・関西万博</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a:extLst>
                <a:ext uri="{FF2B5EF4-FFF2-40B4-BE49-F238E27FC236}">
                  <a16:creationId xmlns:a16="http://schemas.microsoft.com/office/drawing/2014/main" id="{9561532C-42DF-4D45-B95B-1ADCF52CDE8D}"/>
                </a:ext>
              </a:extLst>
            </p:cNvPr>
            <p:cNvSpPr txBox="1"/>
            <p:nvPr/>
          </p:nvSpPr>
          <p:spPr>
            <a:xfrm>
              <a:off x="7249770" y="3656117"/>
              <a:ext cx="1618605" cy="646331"/>
            </a:xfrm>
            <a:prstGeom prst="rect">
              <a:avLst/>
            </a:prstGeom>
            <a:noFill/>
          </p:spPr>
          <p:txBody>
            <a:bodyPr wrap="square" rtlCol="0">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住民</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が豊か</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利便性</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の高い</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都市生活</a:t>
              </a:r>
            </a:p>
          </p:txBody>
        </p:sp>
        <p:sp>
          <p:nvSpPr>
            <p:cNvPr id="63" name="テキスト ボックス 62">
              <a:extLst>
                <a:ext uri="{FF2B5EF4-FFF2-40B4-BE49-F238E27FC236}">
                  <a16:creationId xmlns:a16="http://schemas.microsoft.com/office/drawing/2014/main" id="{5AC9867B-BCAD-4EE7-9A68-6E7B003F8E0A}"/>
                </a:ext>
              </a:extLst>
            </p:cNvPr>
            <p:cNvSpPr txBox="1"/>
            <p:nvPr/>
          </p:nvSpPr>
          <p:spPr>
            <a:xfrm>
              <a:off x="7279607" y="3016935"/>
              <a:ext cx="1558933" cy="461665"/>
            </a:xfrm>
            <a:prstGeom prst="rect">
              <a:avLst/>
            </a:prstGeom>
            <a:noFill/>
          </p:spPr>
          <p:txBody>
            <a:bodyPr wrap="square" rtlCol="0">
              <a:spAutoFit/>
            </a:bodyPr>
            <a:lstStyle/>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グローバル都市</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の成長</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5" name="正方形/長方形 64"/>
          <p:cNvSpPr/>
          <p:nvPr/>
        </p:nvSpPr>
        <p:spPr>
          <a:xfrm>
            <a:off x="168862" y="620087"/>
            <a:ext cx="8922465" cy="74817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400" dirty="0" smtClean="0">
                <a:latin typeface="Meiryo UI" panose="020B0604030504040204" pitchFamily="50" charset="-128"/>
                <a:ea typeface="Meiryo UI" panose="020B0604030504040204" pitchFamily="50" charset="-128"/>
              </a:rPr>
              <a:t>現行の副首都ビジョンは、成長に力点を置きつつ、経済的な比重の高いものだけでなく、「バックアップ」「官でなく民」「国内から世界」「東京とは違う独自性」まで、多岐にわたる概念が組み込まれており、もれなく総合的に取組を進めていくという考えとなっている。</a:t>
            </a:r>
            <a:endParaRPr kumimoji="1" lang="en-US" altLang="ja-JP" sz="14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r>
              <a:rPr kumimoji="1" lang="ja-JP" altLang="en-US" dirty="0" smtClean="0"/>
              <a:t>４</a:t>
            </a:r>
            <a:endParaRPr kumimoji="1" lang="ja-JP" altLang="en-US" dirty="0"/>
          </a:p>
        </p:txBody>
      </p:sp>
    </p:spTree>
    <p:extLst>
      <p:ext uri="{BB962C8B-B14F-4D97-AF65-F5344CB8AC3E}">
        <p14:creationId xmlns:p14="http://schemas.microsoft.com/office/powerpoint/2010/main" val="2128314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6256" y="623693"/>
            <a:ext cx="8853054" cy="610367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900"/>
              </a:lnSpc>
              <a:spcBef>
                <a:spcPts val="600"/>
              </a:spcBef>
            </a:pP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大阪の特性</a:t>
            </a:r>
            <a:r>
              <a:rPr kumimoji="1" lang="en-US" altLang="ja-JP" sz="1300" b="1" dirty="0" smtClean="0">
                <a:solidFill>
                  <a:schemeClr val="tx1"/>
                </a:solidFill>
                <a:latin typeface="Meiryo UI" panose="020B0604030504040204" pitchFamily="50" charset="-128"/>
                <a:ea typeface="Meiryo UI" panose="020B0604030504040204" pitchFamily="50" charset="-128"/>
              </a:rPr>
              <a:t>】</a:t>
            </a:r>
          </a:p>
          <a:p>
            <a:pPr marL="285750" indent="-285750">
              <a:lnSpc>
                <a:spcPts val="1900"/>
              </a:lnSpc>
              <a:spcBef>
                <a:spcPts val="600"/>
              </a:spcBef>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大阪は昔から、世界とともに発展してきたまちであり、 世界に先駆けた先物取引市場の開設や、自治都市の歴史など、進取の気性に富み、また、近代社会において大阪で活躍した企業家の多くが大阪以外の出身者であるなど、内外から人を呼び込み、成長してきた歩みがあ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285750" indent="-285750">
              <a:lnSpc>
                <a:spcPts val="1900"/>
              </a:lnSpc>
              <a:spcBef>
                <a:spcPts val="600"/>
              </a:spcBef>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カオス、フレンドリー（接しやすい） </a:t>
            </a:r>
            <a:r>
              <a:rPr kumimoji="1" lang="ja-JP" altLang="en-US" sz="1300" dirty="0">
                <a:solidFill>
                  <a:schemeClr val="tx1"/>
                </a:solidFill>
                <a:latin typeface="Meiryo UI" panose="020B0604030504040204" pitchFamily="50" charset="-128"/>
                <a:ea typeface="Meiryo UI" panose="020B0604030504040204" pitchFamily="50" charset="-128"/>
              </a:rPr>
              <a:t>といった言葉に代表されるように、</a:t>
            </a:r>
            <a:r>
              <a:rPr kumimoji="1" lang="ja-JP" altLang="en-US" sz="1300" dirty="0" smtClean="0">
                <a:solidFill>
                  <a:schemeClr val="tx1"/>
                </a:solidFill>
                <a:latin typeface="Meiryo UI" panose="020B0604030504040204" pitchFamily="50" charset="-128"/>
                <a:ea typeface="Meiryo UI" panose="020B0604030504040204" pitchFamily="50" charset="-128"/>
              </a:rPr>
              <a:t>大阪に</a:t>
            </a:r>
            <a:r>
              <a:rPr kumimoji="1" lang="ja-JP" altLang="en-US" sz="1300" dirty="0">
                <a:solidFill>
                  <a:schemeClr val="tx1"/>
                </a:solidFill>
                <a:latin typeface="Meiryo UI" panose="020B0604030504040204" pitchFamily="50" charset="-128"/>
                <a:ea typeface="Meiryo UI" panose="020B0604030504040204" pitchFamily="50" charset="-128"/>
              </a:rPr>
              <a:t>は今でも、若者や女性をはじめ多様な個人に対して、寛容度の高い風土があるとともに</a:t>
            </a:r>
            <a:r>
              <a:rPr kumimoji="1" lang="ja-JP" altLang="en-US" sz="1300" dirty="0" smtClean="0">
                <a:solidFill>
                  <a:schemeClr val="tx1"/>
                </a:solidFill>
                <a:latin typeface="Meiryo UI" panose="020B0604030504040204" pitchFamily="50" charset="-128"/>
                <a:ea typeface="Meiryo UI" panose="020B0604030504040204" pitchFamily="50" charset="-128"/>
              </a:rPr>
              <a:t>、高い</a:t>
            </a:r>
            <a:r>
              <a:rPr kumimoji="1" lang="ja-JP" altLang="en-US" sz="1300" dirty="0">
                <a:solidFill>
                  <a:schemeClr val="tx1"/>
                </a:solidFill>
                <a:latin typeface="Meiryo UI" panose="020B0604030504040204" pitchFamily="50" charset="-128"/>
                <a:ea typeface="Meiryo UI" panose="020B0604030504040204" pitchFamily="50" charset="-128"/>
              </a:rPr>
              <a:t>開放性を有し、エネルギッシュであるといった都市イメージを持ち合わせて</a:t>
            </a:r>
            <a:r>
              <a:rPr kumimoji="1" lang="ja-JP" altLang="en-US" sz="1300" dirty="0" smtClean="0">
                <a:solidFill>
                  <a:schemeClr val="tx1"/>
                </a:solidFill>
                <a:latin typeface="Meiryo UI" panose="020B0604030504040204" pitchFamily="50" charset="-128"/>
                <a:ea typeface="Meiryo UI" panose="020B0604030504040204" pitchFamily="50" charset="-128"/>
              </a:rPr>
              <a:t>いる。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285750" indent="-285750">
              <a:lnSpc>
                <a:spcPts val="1900"/>
              </a:lnSpc>
              <a:spcBef>
                <a:spcPts val="600"/>
              </a:spcBef>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本来</a:t>
            </a:r>
            <a:r>
              <a:rPr kumimoji="1" lang="ja-JP" altLang="en-US" sz="1300" dirty="0">
                <a:solidFill>
                  <a:schemeClr val="tx1"/>
                </a:solidFill>
                <a:latin typeface="Meiryo UI" panose="020B0604030504040204" pitchFamily="50" charset="-128"/>
                <a:ea typeface="Meiryo UI" panose="020B0604030504040204" pitchFamily="50" charset="-128"/>
              </a:rPr>
              <a:t>、大阪には、若者や女性をはじめ多様な人材が、意欲をもち、</a:t>
            </a:r>
            <a:r>
              <a:rPr kumimoji="1" lang="ja-JP" altLang="en-US" sz="1300" dirty="0" smtClean="0">
                <a:solidFill>
                  <a:schemeClr val="tx1"/>
                </a:solidFill>
                <a:latin typeface="Meiryo UI" panose="020B0604030504040204" pitchFamily="50" charset="-128"/>
                <a:ea typeface="Meiryo UI" panose="020B0604030504040204" pitchFamily="50" charset="-128"/>
              </a:rPr>
              <a:t>新たな</a:t>
            </a:r>
            <a:r>
              <a:rPr kumimoji="1" lang="ja-JP" altLang="en-US" sz="1300" dirty="0">
                <a:solidFill>
                  <a:schemeClr val="tx1"/>
                </a:solidFill>
                <a:latin typeface="Meiryo UI" panose="020B0604030504040204" pitchFamily="50" charset="-128"/>
                <a:ea typeface="Meiryo UI" panose="020B0604030504040204" pitchFamily="50" charset="-128"/>
              </a:rPr>
              <a:t>チャレンジをしやすい環境や、イノベーションを生み出す土壌</a:t>
            </a:r>
            <a:r>
              <a:rPr kumimoji="1" lang="ja-JP" altLang="en-US" sz="1300" dirty="0" smtClean="0">
                <a:solidFill>
                  <a:schemeClr val="tx1"/>
                </a:solidFill>
                <a:latin typeface="Meiryo UI" panose="020B0604030504040204" pitchFamily="50" charset="-128"/>
                <a:ea typeface="Meiryo UI" panose="020B0604030504040204" pitchFamily="50" charset="-128"/>
              </a:rPr>
              <a:t>がある。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a:lnSpc>
                <a:spcPts val="1900"/>
              </a:lnSpc>
              <a:spcBef>
                <a:spcPts val="1200"/>
              </a:spcBef>
            </a:pP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大阪で働くうえでの強み</a:t>
            </a:r>
            <a:r>
              <a:rPr kumimoji="1" lang="en-US" altLang="ja-JP" sz="1300" b="1" dirty="0" smtClean="0">
                <a:solidFill>
                  <a:schemeClr val="tx1"/>
                </a:solidFill>
                <a:latin typeface="Meiryo UI" panose="020B0604030504040204" pitchFamily="50" charset="-128"/>
                <a:ea typeface="Meiryo UI" panose="020B0604030504040204" pitchFamily="50" charset="-128"/>
              </a:rPr>
              <a:t>】</a:t>
            </a:r>
          </a:p>
          <a:p>
            <a:pPr marL="285750" indent="-285750">
              <a:lnSpc>
                <a:spcPts val="1900"/>
              </a:lnSpc>
              <a:spcBef>
                <a:spcPts val="600"/>
              </a:spcBef>
              <a:buFont typeface="Arial" panose="020B0604020202020204" pitchFamily="34" charset="0"/>
              <a:buChar char="•"/>
            </a:pPr>
            <a:r>
              <a:rPr kumimoji="1" lang="ja-JP" altLang="en-US" sz="1300" dirty="0">
                <a:solidFill>
                  <a:schemeClr val="tx1"/>
                </a:solidFill>
                <a:latin typeface="Meiryo UI" panose="020B0604030504040204" pitchFamily="50" charset="-128"/>
                <a:ea typeface="Meiryo UI" panose="020B0604030504040204" pitchFamily="50" charset="-128"/>
              </a:rPr>
              <a:t>関西としてオランダ一国にも匹敵する経済規模とバランスのとれた産業構造を有し</a:t>
            </a:r>
            <a:r>
              <a:rPr kumimoji="1" lang="ja-JP" altLang="en-US" sz="1300" dirty="0" smtClean="0">
                <a:solidFill>
                  <a:schemeClr val="tx1"/>
                </a:solidFill>
                <a:latin typeface="Meiryo UI" panose="020B0604030504040204" pitchFamily="50" charset="-128"/>
                <a:ea typeface="Meiryo UI" panose="020B0604030504040204" pitchFamily="50" charset="-128"/>
              </a:rPr>
              <a:t>、関西</a:t>
            </a:r>
            <a:r>
              <a:rPr kumimoji="1" lang="ja-JP" altLang="en-US" sz="1300" dirty="0">
                <a:solidFill>
                  <a:schemeClr val="tx1"/>
                </a:solidFill>
                <a:latin typeface="Meiryo UI" panose="020B0604030504040204" pitchFamily="50" charset="-128"/>
                <a:ea typeface="Meiryo UI" panose="020B0604030504040204" pitchFamily="50" charset="-128"/>
              </a:rPr>
              <a:t>国際空港や大阪港などの国際的な人流・物流拠点もあり</a:t>
            </a:r>
            <a:r>
              <a:rPr kumimoji="1" lang="ja-JP" altLang="en-US" sz="1300" dirty="0" smtClean="0">
                <a:solidFill>
                  <a:schemeClr val="tx1"/>
                </a:solidFill>
                <a:latin typeface="Meiryo UI" panose="020B0604030504040204" pitchFamily="50" charset="-128"/>
                <a:ea typeface="Meiryo UI" panose="020B0604030504040204" pitchFamily="50" charset="-128"/>
              </a:rPr>
              <a:t>、アジア</a:t>
            </a:r>
            <a:r>
              <a:rPr kumimoji="1" lang="ja-JP" altLang="en-US" sz="1300" dirty="0">
                <a:solidFill>
                  <a:schemeClr val="tx1"/>
                </a:solidFill>
                <a:latin typeface="Meiryo UI" panose="020B0604030504040204" pitchFamily="50" charset="-128"/>
                <a:ea typeface="Meiryo UI" panose="020B0604030504040204" pitchFamily="50" charset="-128"/>
              </a:rPr>
              <a:t>とのつながりの強さ</a:t>
            </a:r>
            <a:r>
              <a:rPr kumimoji="1" lang="ja-JP" altLang="en-US" sz="1300" dirty="0" smtClean="0">
                <a:solidFill>
                  <a:schemeClr val="tx1"/>
                </a:solidFill>
                <a:latin typeface="Meiryo UI" panose="020B0604030504040204" pitchFamily="50" charset="-128"/>
                <a:ea typeface="Meiryo UI" panose="020B0604030504040204" pitchFamily="50" charset="-128"/>
              </a:rPr>
              <a:t>を持つ。大阪は個別</a:t>
            </a:r>
            <a:r>
              <a:rPr kumimoji="1" lang="ja-JP" altLang="en-US" sz="1300" dirty="0">
                <a:solidFill>
                  <a:schemeClr val="tx1"/>
                </a:solidFill>
                <a:latin typeface="Meiryo UI" panose="020B0604030504040204" pitchFamily="50" charset="-128"/>
                <a:ea typeface="Meiryo UI" panose="020B0604030504040204" pitchFamily="50" charset="-128"/>
              </a:rPr>
              <a:t>の産業分野で見ると、高い技術力を持つものづくりや</a:t>
            </a:r>
            <a:r>
              <a:rPr kumimoji="1" lang="ja-JP" altLang="en-US" sz="1300" dirty="0" smtClean="0">
                <a:solidFill>
                  <a:schemeClr val="tx1"/>
                </a:solidFill>
                <a:latin typeface="Meiryo UI" panose="020B0604030504040204" pitchFamily="50" charset="-128"/>
                <a:ea typeface="Meiryo UI" panose="020B0604030504040204" pitchFamily="50" charset="-128"/>
              </a:rPr>
              <a:t>ライフサイエンス分野</a:t>
            </a:r>
            <a:r>
              <a:rPr kumimoji="1" lang="ja-JP" altLang="en-US" sz="1300" dirty="0">
                <a:solidFill>
                  <a:schemeClr val="tx1"/>
                </a:solidFill>
                <a:latin typeface="Meiryo UI" panose="020B0604030504040204" pitchFamily="50" charset="-128"/>
                <a:ea typeface="Meiryo UI" panose="020B0604030504040204" pitchFamily="50" charset="-128"/>
              </a:rPr>
              <a:t>、エネルギー分野の集積を有している。</a:t>
            </a:r>
          </a:p>
          <a:p>
            <a:pPr marL="285750" indent="-285750">
              <a:lnSpc>
                <a:spcPts val="1900"/>
              </a:lnSpc>
              <a:spcBef>
                <a:spcPts val="600"/>
              </a:spcBef>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東京</a:t>
            </a:r>
            <a:r>
              <a:rPr kumimoji="1" lang="ja-JP" altLang="en-US" sz="1300" dirty="0">
                <a:solidFill>
                  <a:schemeClr val="tx1"/>
                </a:solidFill>
                <a:latin typeface="Meiryo UI" panose="020B0604030504040204" pitchFamily="50" charset="-128"/>
                <a:ea typeface="Meiryo UI" panose="020B0604030504040204" pitchFamily="50" charset="-128"/>
              </a:rPr>
              <a:t>との比較で言うと、地価やオフィス賃料などのビジネスコストは低廉であり、</a:t>
            </a:r>
            <a:r>
              <a:rPr kumimoji="1" lang="ja-JP" altLang="en-US" sz="1300" dirty="0" smtClean="0">
                <a:solidFill>
                  <a:schemeClr val="tx1"/>
                </a:solidFill>
                <a:latin typeface="Meiryo UI" panose="020B0604030504040204" pitchFamily="50" charset="-128"/>
                <a:ea typeface="Meiryo UI" panose="020B0604030504040204" pitchFamily="50" charset="-128"/>
              </a:rPr>
              <a:t>通勤時間</a:t>
            </a:r>
            <a:r>
              <a:rPr kumimoji="1" lang="ja-JP" altLang="en-US" sz="1300" dirty="0">
                <a:solidFill>
                  <a:schemeClr val="tx1"/>
                </a:solidFill>
                <a:latin typeface="Meiryo UI" panose="020B0604030504040204" pitchFamily="50" charset="-128"/>
                <a:ea typeface="Meiryo UI" panose="020B0604030504040204" pitchFamily="50" charset="-128"/>
              </a:rPr>
              <a:t>や鉄道混雑度も低いなどの優位性を持っている</a:t>
            </a:r>
            <a:r>
              <a:rPr kumimoji="1" lang="ja-JP" altLang="en-US" sz="1300" dirty="0" smtClean="0">
                <a:solidFill>
                  <a:schemeClr val="tx1"/>
                </a:solidFill>
                <a:latin typeface="Meiryo UI" panose="020B0604030504040204" pitchFamily="50" charset="-128"/>
                <a:ea typeface="Meiryo UI" panose="020B0604030504040204" pitchFamily="50" charset="-128"/>
              </a:rPr>
              <a:t>。</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a:lnSpc>
                <a:spcPts val="1900"/>
              </a:lnSpc>
              <a:spcBef>
                <a:spcPts val="1200"/>
              </a:spcBef>
            </a:pP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大阪で暮らすうえでの強み</a:t>
            </a:r>
            <a:r>
              <a:rPr kumimoji="1" lang="en-US" altLang="ja-JP" sz="1300" b="1" dirty="0" smtClean="0">
                <a:solidFill>
                  <a:schemeClr val="tx1"/>
                </a:solidFill>
                <a:latin typeface="Meiryo UI" panose="020B0604030504040204" pitchFamily="50" charset="-128"/>
                <a:ea typeface="Meiryo UI" panose="020B0604030504040204" pitchFamily="50" charset="-128"/>
              </a:rPr>
              <a:t>】</a:t>
            </a:r>
          </a:p>
          <a:p>
            <a:pPr marL="285750" indent="-285750">
              <a:lnSpc>
                <a:spcPts val="1900"/>
              </a:lnSpc>
              <a:spcBef>
                <a:spcPts val="600"/>
              </a:spcBef>
              <a:buFont typeface="Arial" panose="020B0604020202020204" pitchFamily="34" charset="0"/>
              <a:buChar char="•"/>
            </a:pPr>
            <a:r>
              <a:rPr kumimoji="1" lang="ja-JP" altLang="en-US" sz="1300" dirty="0">
                <a:solidFill>
                  <a:schemeClr val="tx1"/>
                </a:solidFill>
                <a:latin typeface="Meiryo UI" panose="020B0604030504040204" pitchFamily="50" charset="-128"/>
                <a:ea typeface="Meiryo UI" panose="020B0604030504040204" pitchFamily="50" charset="-128"/>
              </a:rPr>
              <a:t>全国平均より</a:t>
            </a:r>
            <a:r>
              <a:rPr kumimoji="1" lang="ja-JP" altLang="en-US" sz="1300" dirty="0" smtClean="0">
                <a:solidFill>
                  <a:schemeClr val="tx1"/>
                </a:solidFill>
                <a:latin typeface="Meiryo UI" panose="020B0604030504040204" pitchFamily="50" charset="-128"/>
                <a:ea typeface="Meiryo UI" panose="020B0604030504040204" pitchFamily="50" charset="-128"/>
              </a:rPr>
              <a:t>も低い</a:t>
            </a:r>
            <a:r>
              <a:rPr kumimoji="1" lang="ja-JP" altLang="en-US" sz="1300" dirty="0">
                <a:solidFill>
                  <a:schemeClr val="tx1"/>
                </a:solidFill>
                <a:latin typeface="Meiryo UI" panose="020B0604030504040204" pitchFamily="50" charset="-128"/>
                <a:ea typeface="Meiryo UI" panose="020B0604030504040204" pitchFamily="50" charset="-128"/>
              </a:rPr>
              <a:t>物価</a:t>
            </a:r>
            <a:r>
              <a:rPr kumimoji="1" lang="ja-JP" altLang="en-US" sz="1300" dirty="0" smtClean="0">
                <a:solidFill>
                  <a:schemeClr val="tx1"/>
                </a:solidFill>
                <a:latin typeface="Meiryo UI" panose="020B0604030504040204" pitchFamily="50" charset="-128"/>
                <a:ea typeface="Meiryo UI" panose="020B0604030504040204" pitchFamily="50" charset="-128"/>
              </a:rPr>
              <a:t>や東京</a:t>
            </a:r>
            <a:r>
              <a:rPr kumimoji="1" lang="ja-JP" altLang="en-US" sz="1300" dirty="0">
                <a:solidFill>
                  <a:schemeClr val="tx1"/>
                </a:solidFill>
                <a:latin typeface="Meiryo UI" panose="020B0604030504040204" pitchFamily="50" charset="-128"/>
                <a:ea typeface="Meiryo UI" panose="020B0604030504040204" pitchFamily="50" charset="-128"/>
              </a:rPr>
              <a:t>よりも低くほぼ全国平均で</a:t>
            </a:r>
            <a:r>
              <a:rPr kumimoji="1" lang="ja-JP" altLang="en-US" sz="1300" dirty="0" smtClean="0">
                <a:solidFill>
                  <a:schemeClr val="tx1"/>
                </a:solidFill>
                <a:latin typeface="Meiryo UI" panose="020B0604030504040204" pitchFamily="50" charset="-128"/>
                <a:ea typeface="Meiryo UI" panose="020B0604030504040204" pitchFamily="50" charset="-128"/>
              </a:rPr>
              <a:t>ある家賃</a:t>
            </a:r>
            <a:r>
              <a:rPr kumimoji="1" lang="ja-JP" altLang="en-US" sz="1300" dirty="0">
                <a:solidFill>
                  <a:schemeClr val="tx1"/>
                </a:solidFill>
                <a:latin typeface="Meiryo UI" panose="020B0604030504040204" pitchFamily="50" charset="-128"/>
                <a:ea typeface="Meiryo UI" panose="020B0604030504040204" pitchFamily="50" charset="-128"/>
              </a:rPr>
              <a:t>、充実した交通</a:t>
            </a:r>
            <a:r>
              <a:rPr kumimoji="1" lang="ja-JP" altLang="en-US" sz="1300" dirty="0" smtClean="0">
                <a:solidFill>
                  <a:schemeClr val="tx1"/>
                </a:solidFill>
                <a:latin typeface="Meiryo UI" panose="020B0604030504040204" pitchFamily="50" charset="-128"/>
                <a:ea typeface="Meiryo UI" panose="020B0604030504040204" pitchFamily="50" charset="-128"/>
              </a:rPr>
              <a:t>ネットワーク</a:t>
            </a:r>
            <a:r>
              <a:rPr kumimoji="1" lang="ja-JP" altLang="en-US" sz="1300" dirty="0">
                <a:solidFill>
                  <a:schemeClr val="tx1"/>
                </a:solidFill>
                <a:latin typeface="Meiryo UI" panose="020B0604030504040204" pitchFamily="50" charset="-128"/>
                <a:ea typeface="Meiryo UI" panose="020B0604030504040204" pitchFamily="50" charset="-128"/>
              </a:rPr>
              <a:t>や多くの 商業・娯楽施設、文化・歴史、食の魅力など</a:t>
            </a:r>
            <a:r>
              <a:rPr kumimoji="1" lang="ja-JP" altLang="en-US" sz="1300" dirty="0" smtClean="0">
                <a:solidFill>
                  <a:schemeClr val="tx1"/>
                </a:solidFill>
                <a:latin typeface="Meiryo UI" panose="020B0604030504040204" pitchFamily="50" charset="-128"/>
                <a:ea typeface="Meiryo UI" panose="020B0604030504040204" pitchFamily="50" charset="-128"/>
              </a:rPr>
              <a:t>、ウォーカブル</a:t>
            </a:r>
            <a:r>
              <a:rPr kumimoji="1" lang="ja-JP" altLang="en-US" sz="1300" dirty="0">
                <a:solidFill>
                  <a:schemeClr val="tx1"/>
                </a:solidFill>
                <a:latin typeface="Meiryo UI" panose="020B0604030504040204" pitchFamily="50" charset="-128"/>
                <a:ea typeface="Meiryo UI" panose="020B0604030504040204" pitchFamily="50" charset="-128"/>
              </a:rPr>
              <a:t>で</a:t>
            </a:r>
            <a:r>
              <a:rPr kumimoji="1" lang="ja-JP" altLang="en-US" sz="1300" dirty="0" smtClean="0">
                <a:solidFill>
                  <a:schemeClr val="tx1"/>
                </a:solidFill>
                <a:latin typeface="Meiryo UI" panose="020B0604030504040204" pitchFamily="50" charset="-128"/>
                <a:ea typeface="Meiryo UI" panose="020B0604030504040204" pitchFamily="50" charset="-128"/>
              </a:rPr>
              <a:t>暮らしやすい</a:t>
            </a:r>
            <a:r>
              <a:rPr kumimoji="1" lang="ja-JP" altLang="en-US" sz="1300" dirty="0">
                <a:solidFill>
                  <a:schemeClr val="tx1"/>
                </a:solidFill>
                <a:latin typeface="Meiryo UI" panose="020B0604030504040204" pitchFamily="50" charset="-128"/>
                <a:ea typeface="Meiryo UI" panose="020B0604030504040204" pitchFamily="50" charset="-128"/>
              </a:rPr>
              <a:t>まちとしてのポテンシャルを有している。</a:t>
            </a:r>
          </a:p>
          <a:p>
            <a:pPr marL="285750" indent="-285750">
              <a:lnSpc>
                <a:spcPts val="1900"/>
              </a:lnSpc>
              <a:spcBef>
                <a:spcPts val="600"/>
              </a:spcBef>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英誌</a:t>
            </a:r>
            <a:r>
              <a:rPr kumimoji="1" lang="ja-JP" altLang="en-US" sz="1300" dirty="0">
                <a:solidFill>
                  <a:schemeClr val="tx1"/>
                </a:solidFill>
                <a:latin typeface="Meiryo UI" panose="020B0604030504040204" pitchFamily="50" charset="-128"/>
                <a:ea typeface="Meiryo UI" panose="020B0604030504040204" pitchFamily="50" charset="-128"/>
              </a:rPr>
              <a:t>「エコノミスト」</a:t>
            </a:r>
            <a:r>
              <a:rPr kumimoji="1" lang="ja-JP" altLang="en-US" sz="1300" dirty="0" smtClean="0">
                <a:solidFill>
                  <a:schemeClr val="tx1"/>
                </a:solidFill>
                <a:latin typeface="Meiryo UI" panose="020B0604030504040204" pitchFamily="50" charset="-128"/>
                <a:ea typeface="Meiryo UI" panose="020B0604030504040204" pitchFamily="50" charset="-128"/>
              </a:rPr>
              <a:t>の調査</a:t>
            </a:r>
            <a:r>
              <a:rPr kumimoji="1" lang="ja-JP" altLang="en-US" sz="1300" dirty="0">
                <a:solidFill>
                  <a:schemeClr val="tx1"/>
                </a:solidFill>
                <a:latin typeface="Meiryo UI" panose="020B0604030504040204" pitchFamily="50" charset="-128"/>
                <a:ea typeface="Meiryo UI" panose="020B0604030504040204" pitchFamily="50" charset="-128"/>
              </a:rPr>
              <a:t>部門による 「世界で最も住みたい都市」</a:t>
            </a:r>
            <a:r>
              <a:rPr kumimoji="1" lang="ja-JP" altLang="en-US" sz="1300" dirty="0" smtClean="0">
                <a:solidFill>
                  <a:schemeClr val="tx1"/>
                </a:solidFill>
                <a:latin typeface="Meiryo UI" panose="020B0604030504040204" pitchFamily="50" charset="-128"/>
                <a:ea typeface="Meiryo UI" panose="020B0604030504040204" pitchFamily="50" charset="-128"/>
              </a:rPr>
              <a:t>ランキングでは</a:t>
            </a:r>
            <a:r>
              <a:rPr kumimoji="1" lang="en-US" altLang="ja-JP" sz="1300" dirty="0" smtClean="0">
                <a:solidFill>
                  <a:schemeClr val="tx1"/>
                </a:solidFill>
                <a:latin typeface="Meiryo UI" panose="020B0604030504040204" pitchFamily="50" charset="-128"/>
                <a:ea typeface="Meiryo UI" panose="020B0604030504040204" pitchFamily="50" charset="-128"/>
              </a:rPr>
              <a:t>2022 </a:t>
            </a:r>
            <a:r>
              <a:rPr kumimoji="1" lang="ja-JP" altLang="en-US" sz="1300" dirty="0">
                <a:solidFill>
                  <a:schemeClr val="tx1"/>
                </a:solidFill>
                <a:latin typeface="Meiryo UI" panose="020B0604030504040204" pitchFamily="50" charset="-128"/>
                <a:ea typeface="Meiryo UI" panose="020B0604030504040204" pitchFamily="50" charset="-128"/>
              </a:rPr>
              <a:t>年まで４年連続で</a:t>
            </a:r>
            <a:r>
              <a:rPr kumimoji="1" lang="ja-JP" altLang="en-US" sz="1300" dirty="0" smtClean="0">
                <a:solidFill>
                  <a:schemeClr val="tx1"/>
                </a:solidFill>
                <a:latin typeface="Meiryo UI" panose="020B0604030504040204" pitchFamily="50" charset="-128"/>
                <a:ea typeface="Meiryo UI" panose="020B0604030504040204" pitchFamily="50" charset="-128"/>
              </a:rPr>
              <a:t>トップ</a:t>
            </a:r>
            <a:r>
              <a:rPr kumimoji="1" lang="en-US" altLang="ja-JP" sz="1300" dirty="0" smtClean="0">
                <a:solidFill>
                  <a:schemeClr val="tx1"/>
                </a:solidFill>
                <a:latin typeface="Meiryo UI" panose="020B0604030504040204" pitchFamily="50" charset="-128"/>
                <a:ea typeface="Meiryo UI" panose="020B0604030504040204" pitchFamily="50" charset="-128"/>
              </a:rPr>
              <a:t>10</a:t>
            </a:r>
            <a:r>
              <a:rPr kumimoji="1" lang="ja-JP" altLang="en-US" sz="1300" dirty="0" smtClean="0">
                <a:solidFill>
                  <a:schemeClr val="tx1"/>
                </a:solidFill>
                <a:latin typeface="Meiryo UI" panose="020B0604030504040204" pitchFamily="50" charset="-128"/>
                <a:ea typeface="Meiryo UI" panose="020B0604030504040204" pitchFamily="50" charset="-128"/>
              </a:rPr>
              <a:t>入り</a:t>
            </a:r>
            <a:r>
              <a:rPr kumimoji="1" lang="ja-JP" altLang="en-US" sz="1300" dirty="0">
                <a:solidFill>
                  <a:schemeClr val="tx1"/>
                </a:solidFill>
                <a:latin typeface="Meiryo UI" panose="020B0604030504040204" pitchFamily="50" charset="-128"/>
                <a:ea typeface="Meiryo UI" panose="020B0604030504040204" pitchFamily="50" charset="-128"/>
              </a:rPr>
              <a:t>している</a:t>
            </a:r>
            <a:r>
              <a:rPr kumimoji="1" lang="ja-JP" altLang="en-US" sz="1300" dirty="0" smtClean="0">
                <a:solidFill>
                  <a:schemeClr val="tx1"/>
                </a:solidFill>
                <a:latin typeface="Meiryo UI" panose="020B0604030504040204" pitchFamily="50" charset="-128"/>
                <a:ea typeface="Meiryo UI" panose="020B0604030504040204" pitchFamily="50" charset="-128"/>
              </a:rPr>
              <a:t>。</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a:lnSpc>
                <a:spcPts val="1900"/>
              </a:lnSpc>
              <a:spcBef>
                <a:spcPts val="1200"/>
              </a:spcBef>
            </a:pP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大阪で学ぶうえでの強み</a:t>
            </a:r>
            <a:r>
              <a:rPr kumimoji="1" lang="en-US" altLang="ja-JP" sz="1300" b="1" dirty="0" smtClean="0">
                <a:solidFill>
                  <a:schemeClr val="tx1"/>
                </a:solidFill>
                <a:latin typeface="Meiryo UI" panose="020B0604030504040204" pitchFamily="50" charset="-128"/>
                <a:ea typeface="Meiryo UI" panose="020B0604030504040204" pitchFamily="50" charset="-128"/>
              </a:rPr>
              <a:t>】</a:t>
            </a:r>
          </a:p>
          <a:p>
            <a:pPr marL="285750" indent="-285750">
              <a:lnSpc>
                <a:spcPts val="1900"/>
              </a:lnSpc>
              <a:spcBef>
                <a:spcPts val="600"/>
              </a:spcBef>
              <a:buFont typeface="Arial" panose="020B0604020202020204" pitchFamily="34" charset="0"/>
              <a:buChar char="•"/>
            </a:pPr>
            <a:r>
              <a:rPr kumimoji="1" lang="ja-JP" altLang="en-US" sz="1300" dirty="0">
                <a:solidFill>
                  <a:schemeClr val="tx1"/>
                </a:solidFill>
                <a:latin typeface="Meiryo UI" panose="020B0604030504040204" pitchFamily="50" charset="-128"/>
                <a:ea typeface="Meiryo UI" panose="020B0604030504040204" pitchFamily="50" charset="-128"/>
              </a:rPr>
              <a:t>東京に次いで多くの大学の集積を有しており、京都、兵庫などを加えた関西において</a:t>
            </a:r>
            <a:r>
              <a:rPr kumimoji="1" lang="ja-JP" altLang="en-US" sz="1300" dirty="0" smtClean="0">
                <a:solidFill>
                  <a:schemeClr val="tx1"/>
                </a:solidFill>
                <a:latin typeface="Meiryo UI" panose="020B0604030504040204" pitchFamily="50" charset="-128"/>
                <a:ea typeface="Meiryo UI" panose="020B0604030504040204" pitchFamily="50" charset="-128"/>
              </a:rPr>
              <a:t>多く</a:t>
            </a:r>
            <a:r>
              <a:rPr kumimoji="1" lang="ja-JP" altLang="en-US" sz="1300" dirty="0">
                <a:solidFill>
                  <a:schemeClr val="tx1"/>
                </a:solidFill>
                <a:latin typeface="Meiryo UI" panose="020B0604030504040204" pitchFamily="50" charset="-128"/>
                <a:ea typeface="Meiryo UI" panose="020B0604030504040204" pitchFamily="50" charset="-128"/>
              </a:rPr>
              <a:t>の大学生が学んでいる</a:t>
            </a:r>
            <a:r>
              <a:rPr kumimoji="1" lang="ja-JP" altLang="en-US" sz="1300" dirty="0" smtClean="0">
                <a:solidFill>
                  <a:schemeClr val="tx1"/>
                </a:solidFill>
                <a:latin typeface="Meiryo UI" panose="020B0604030504040204" pitchFamily="50" charset="-128"/>
                <a:ea typeface="Meiryo UI" panose="020B0604030504040204" pitchFamily="50" charset="-128"/>
              </a:rPr>
              <a:t>。</a:t>
            </a:r>
            <a:endParaRPr kumimoji="1" lang="en-US" altLang="ja-JP" sz="1300" dirty="0" smtClean="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95951" y="126506"/>
            <a:ext cx="8420490" cy="3881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92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大阪の特性・強みをどのように生かすのか</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（中間論点整理からの再掲）</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r>
              <a:rPr kumimoji="1" lang="ja-JP" altLang="en-US" dirty="0" smtClean="0"/>
              <a:t>５</a:t>
            </a:r>
            <a:endParaRPr kumimoji="1" lang="ja-JP" altLang="en-US" dirty="0"/>
          </a:p>
        </p:txBody>
      </p:sp>
    </p:spTree>
    <p:extLst>
      <p:ext uri="{BB962C8B-B14F-4D97-AF65-F5344CB8AC3E}">
        <p14:creationId xmlns:p14="http://schemas.microsoft.com/office/powerpoint/2010/main" val="4053023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0D96CC6-1174-4AF7-B08C-8EECE8039DEF}"/>
              </a:ext>
            </a:extLst>
          </p:cNvPr>
          <p:cNvGraphicFramePr>
            <a:graphicFrameLocks noGrp="1"/>
          </p:cNvGraphicFramePr>
          <p:nvPr>
            <p:extLst/>
          </p:nvPr>
        </p:nvGraphicFramePr>
        <p:xfrm>
          <a:off x="199103" y="732925"/>
          <a:ext cx="8745794" cy="5482200"/>
        </p:xfrm>
        <a:graphic>
          <a:graphicData uri="http://schemas.openxmlformats.org/drawingml/2006/table">
            <a:tbl>
              <a:tblPr firstRow="1" bandRow="1">
                <a:tableStyleId>{5C22544A-7EE6-4342-B048-85BDC9FD1C3A}</a:tableStyleId>
              </a:tblPr>
              <a:tblGrid>
                <a:gridCol w="4873980">
                  <a:extLst>
                    <a:ext uri="{9D8B030D-6E8A-4147-A177-3AD203B41FA5}">
                      <a16:colId xmlns:a16="http://schemas.microsoft.com/office/drawing/2014/main" val="184446745"/>
                    </a:ext>
                  </a:extLst>
                </a:gridCol>
                <a:gridCol w="3871814">
                  <a:extLst>
                    <a:ext uri="{9D8B030D-6E8A-4147-A177-3AD203B41FA5}">
                      <a16:colId xmlns:a16="http://schemas.microsoft.com/office/drawing/2014/main" val="1778674380"/>
                    </a:ext>
                  </a:extLst>
                </a:gridCol>
              </a:tblGrid>
              <a:tr h="364421">
                <a:tc>
                  <a:txBody>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強み</a:t>
                      </a:r>
                      <a:endParaRPr kumimoji="1" lang="ja-JP" altLang="en-US" sz="1800" b="0" dirty="0">
                        <a:solidFill>
                          <a:srgbClr val="FF0000"/>
                        </a:solidFill>
                        <a:latin typeface="Meiryo UI" panose="020B0604030504040204" pitchFamily="50" charset="-128"/>
                        <a:ea typeface="Meiryo UI" panose="020B0604030504040204" pitchFamily="50" charset="-128"/>
                      </a:endParaRPr>
                    </a:p>
                  </a:txBody>
                  <a:tcPr marT="36000" marB="36000" anchor="ctr">
                    <a:solidFill>
                      <a:schemeClr val="accent5">
                        <a:lumMod val="60000"/>
                        <a:lumOff val="40000"/>
                      </a:schemeClr>
                    </a:solidFill>
                  </a:tcPr>
                </a:tc>
                <a:tc>
                  <a:txBody>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課題</a:t>
                      </a: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marT="36000" marB="36000" anchor="ctr">
                    <a:solidFill>
                      <a:schemeClr val="accent5">
                        <a:lumMod val="40000"/>
                        <a:lumOff val="60000"/>
                      </a:schemeClr>
                    </a:solidFill>
                  </a:tcPr>
                </a:tc>
                <a:extLst>
                  <a:ext uri="{0D108BD9-81ED-4DB2-BD59-A6C34878D82A}">
                    <a16:rowId xmlns:a16="http://schemas.microsoft.com/office/drawing/2014/main" val="1720180134"/>
                  </a:ext>
                </a:extLst>
              </a:tr>
              <a:tr h="3168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事業環境</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・政治的安定、治安のよさ</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・うめきた２期や中之島未来医療国際拠点等新たなイノベーション創出拠点</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・ライフサイエンス分野などグローバル企業の集積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・大企業を支える強靭な中小サプライヤー等産業の集積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・インバウンドによる経済活性化</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人的資本</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・関西の高等教育機関・研究機関の集積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「やってみなはれ」精神、</a:t>
                      </a:r>
                      <a:r>
                        <a:rPr kumimoji="1" lang="ja-JP" altLang="en-US" sz="1100" dirty="0">
                          <a:solidFill>
                            <a:schemeClr val="tx1"/>
                          </a:solidFill>
                          <a:latin typeface="Meiryo UI" panose="020B0604030504040204" pitchFamily="50" charset="-128"/>
                          <a:ea typeface="Meiryo UI" panose="020B0604030504040204" pitchFamily="50" charset="-128"/>
                        </a:rPr>
                        <a:t>大阪人気質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・食文化など住みやすく魅力のある町</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インフラ</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・鉄道網、国際港湾、関西三空港等整備された交通インフラ</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・割安な不動産</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・人口規模</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・２つの取引所の存在、新たな</a:t>
                      </a:r>
                      <a:r>
                        <a:rPr kumimoji="1" lang="en-US" altLang="ja-JP" sz="1100" dirty="0">
                          <a:solidFill>
                            <a:schemeClr val="tx1"/>
                          </a:solidFill>
                          <a:latin typeface="Meiryo UI" panose="020B0604030504040204" pitchFamily="50" charset="-128"/>
                          <a:ea typeface="Meiryo UI" panose="020B0604030504040204" pitchFamily="50" charset="-128"/>
                        </a:rPr>
                        <a:t>PTS</a:t>
                      </a:r>
                      <a:r>
                        <a:rPr kumimoji="1" lang="ja-JP" altLang="en-US" sz="1100" dirty="0">
                          <a:solidFill>
                            <a:schemeClr val="tx1"/>
                          </a:solidFill>
                          <a:latin typeface="Meiryo UI" panose="020B0604030504040204" pitchFamily="50" charset="-128"/>
                          <a:ea typeface="Meiryo UI" panose="020B0604030504040204" pitchFamily="50" charset="-128"/>
                        </a:rPr>
                        <a:t>の設置　</a:t>
                      </a:r>
                      <a:r>
                        <a:rPr kumimoji="1" lang="ja-JP" altLang="en-US" sz="1100" b="0" dirty="0">
                          <a:solidFill>
                            <a:schemeClr val="tx1"/>
                          </a:solidFill>
                          <a:latin typeface="Meiryo UI" panose="020B0604030504040204" pitchFamily="50" charset="-128"/>
                          <a:ea typeface="Meiryo UI" panose="020B0604030504040204" pitchFamily="50" charset="-128"/>
                        </a:rPr>
                        <a:t>・豊富な個人金融資産</a:t>
                      </a:r>
                      <a:endParaRPr kumimoji="1" lang="en-US" altLang="ja-JP" sz="1100" b="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評判</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・デリバティブ発祥の地</a:t>
                      </a:r>
                      <a:endParaRPr kumimoji="1" lang="en-US" altLang="ja-JP" sz="1100" b="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・関西一体での魅力的な観光地としての評価</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・アジアとの近接性</a:t>
                      </a:r>
                      <a:endParaRPr kumimoji="1" lang="en-US" altLang="ja-JP" sz="1100" b="0" dirty="0">
                        <a:solidFill>
                          <a:srgbClr val="FF0000"/>
                        </a:solidFill>
                        <a:latin typeface="Meiryo UI" panose="020B0604030504040204" pitchFamily="50" charset="-128"/>
                        <a:ea typeface="Meiryo UI" panose="020B0604030504040204" pitchFamily="50" charset="-128"/>
                      </a:endParaRPr>
                    </a:p>
                  </a:txBody>
                  <a:tcPr>
                    <a:solidFill>
                      <a:schemeClr val="accent5">
                        <a:lumMod val="60000"/>
                        <a:lumOff val="40000"/>
                      </a:schemeClr>
                    </a:solidFill>
                  </a:tcPr>
                </a:tc>
                <a:tc>
                  <a:txBody>
                    <a:bodyPr/>
                    <a:lstStyle/>
                    <a:p>
                      <a:pPr algn="l">
                        <a:lnSpc>
                          <a:spcPts val="1200"/>
                        </a:lnSpc>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事業環境</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zh-TW" altLang="en-US" sz="1100" dirty="0">
                          <a:solidFill>
                            <a:schemeClr val="tx1"/>
                          </a:solidFill>
                          <a:latin typeface="Meiryo UI" panose="020B0604030504040204" pitchFamily="50" charset="-128"/>
                          <a:ea typeface="Meiryo UI" panose="020B0604030504040204" pitchFamily="50" charset="-128"/>
                        </a:rPr>
                        <a:t>企業本社、資金、情報</a:t>
                      </a:r>
                      <a:r>
                        <a:rPr kumimoji="1" lang="ja-JP" altLang="en-US" sz="1100" dirty="0">
                          <a:solidFill>
                            <a:schemeClr val="tx1"/>
                          </a:solidFill>
                          <a:latin typeface="Meiryo UI" panose="020B0604030504040204" pitchFamily="50" charset="-128"/>
                          <a:ea typeface="Meiryo UI" panose="020B0604030504040204" pitchFamily="50" charset="-128"/>
                        </a:rPr>
                        <a:t>などの</a:t>
                      </a:r>
                      <a:r>
                        <a:rPr kumimoji="1" lang="zh-TW" altLang="en-US" sz="1100" dirty="0">
                          <a:solidFill>
                            <a:schemeClr val="tx1"/>
                          </a:solidFill>
                          <a:latin typeface="Meiryo UI" panose="020B0604030504040204" pitchFamily="50" charset="-128"/>
                          <a:ea typeface="Meiryo UI" panose="020B0604030504040204" pitchFamily="50" charset="-128"/>
                        </a:rPr>
                        <a:t>東京</a:t>
                      </a:r>
                      <a:r>
                        <a:rPr kumimoji="1" lang="ja-JP" altLang="en-US" sz="1100" dirty="0">
                          <a:solidFill>
                            <a:schemeClr val="tx1"/>
                          </a:solidFill>
                          <a:latin typeface="Meiryo UI" panose="020B0604030504040204" pitchFamily="50" charset="-128"/>
                          <a:ea typeface="Meiryo UI" panose="020B0604030504040204" pitchFamily="50" charset="-128"/>
                        </a:rPr>
                        <a:t>集中・</a:t>
                      </a:r>
                      <a:r>
                        <a:rPr kumimoji="1" lang="zh-TW" altLang="en-US" sz="1100" dirty="0">
                          <a:solidFill>
                            <a:schemeClr val="tx1"/>
                          </a:solidFill>
                          <a:latin typeface="Meiryo UI" panose="020B0604030504040204" pitchFamily="50" charset="-128"/>
                          <a:ea typeface="Meiryo UI" panose="020B0604030504040204" pitchFamily="50" charset="-128"/>
                        </a:rPr>
                        <a:t>流出</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・投資対象となるスタートアップの不足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・起業から成長過程のファイナンス支援体制の</a:t>
                      </a:r>
                      <a:r>
                        <a:rPr kumimoji="1" lang="ja-JP" altLang="en-US" sz="1100" dirty="0" smtClean="0">
                          <a:solidFill>
                            <a:schemeClr val="tx1"/>
                          </a:solidFill>
                          <a:latin typeface="Meiryo UI" panose="020B0604030504040204" pitchFamily="50" charset="-128"/>
                          <a:ea typeface="Meiryo UI" panose="020B0604030504040204" pitchFamily="50" charset="-128"/>
                        </a:rPr>
                        <a:t>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人的資本</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・高度金融人材・テクノロジー人材の不足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r>
                        <a:rPr kumimoji="1" lang="ja-JP" altLang="en-US" sz="1100" dirty="0">
                          <a:solidFill>
                            <a:schemeClr val="tx1"/>
                          </a:solidFill>
                          <a:latin typeface="Meiryo UI" panose="020B0604030504040204" pitchFamily="50" charset="-128"/>
                          <a:ea typeface="Meiryo UI" panose="020B0604030504040204" pitchFamily="50" charset="-128"/>
                        </a:rPr>
                        <a:t>・格付機関、弁護士等金融市場に関わる専門機関・人材の</a:t>
                      </a:r>
                      <a:r>
                        <a:rPr kumimoji="1" lang="ja-JP" altLang="en-US" sz="1100" dirty="0" smtClean="0">
                          <a:solidFill>
                            <a:schemeClr val="tx1"/>
                          </a:solidFill>
                          <a:latin typeface="Meiryo UI" panose="020B0604030504040204" pitchFamily="50" charset="-128"/>
                          <a:ea typeface="Meiryo UI" panose="020B0604030504040204" pitchFamily="50" charset="-128"/>
                        </a:rPr>
                        <a:t>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lnSpc>
                          <a:spcPts val="1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フィンテック企業の不足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評判</a:t>
                      </a:r>
                      <a:r>
                        <a:rPr kumimoji="1" lang="en-US" altLang="ja-JP" sz="1100" b="1"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・国際金融都市ランキングの</a:t>
                      </a:r>
                      <a:r>
                        <a:rPr kumimoji="1" lang="ja-JP" altLang="en-US" sz="1100" b="0" dirty="0" smtClean="0">
                          <a:solidFill>
                            <a:schemeClr val="tx1"/>
                          </a:solidFill>
                          <a:latin typeface="Meiryo UI" panose="020B0604030504040204" pitchFamily="50" charset="-128"/>
                          <a:ea typeface="Meiryo UI" panose="020B0604030504040204" pitchFamily="50" charset="-128"/>
                        </a:rPr>
                        <a:t>低さ</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対外的アピール不足</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solidFill>
                      <a:schemeClr val="accent5">
                        <a:lumMod val="40000"/>
                        <a:lumOff val="60000"/>
                      </a:schemeClr>
                    </a:solidFill>
                  </a:tcPr>
                </a:tc>
                <a:extLst>
                  <a:ext uri="{0D108BD9-81ED-4DB2-BD59-A6C34878D82A}">
                    <a16:rowId xmlns:a16="http://schemas.microsoft.com/office/drawing/2014/main" val="4275169856"/>
                  </a:ext>
                </a:extLst>
              </a:tr>
              <a:tr h="383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latin typeface="Meiryo UI" panose="020B0604030504040204" pitchFamily="50" charset="-128"/>
                          <a:ea typeface="Meiryo UI" panose="020B0604030504040204" pitchFamily="50" charset="-128"/>
                        </a:rPr>
                        <a:t>機会</a:t>
                      </a:r>
                      <a:endParaRPr kumimoji="1" lang="en-US" altLang="ja-JP" sz="2000" dirty="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schemeClr val="tx1"/>
                          </a:solidFill>
                          <a:latin typeface="Meiryo UI" panose="020B0604030504040204" pitchFamily="50" charset="-128"/>
                          <a:ea typeface="Meiryo UI" panose="020B0604030504040204" pitchFamily="50" charset="-128"/>
                        </a:rPr>
                        <a:t>脅威</a:t>
                      </a:r>
                      <a:endParaRPr kumimoji="1" lang="en-US" altLang="ja-JP" sz="2000" dirty="0">
                        <a:solidFill>
                          <a:srgbClr val="FF0000"/>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218139397"/>
                  </a:ext>
                </a:extLst>
              </a:tr>
              <a:tr h="1385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2025</a:t>
                      </a:r>
                      <a:r>
                        <a:rPr kumimoji="1" lang="ja-JP" altLang="en-US" sz="1100" dirty="0">
                          <a:solidFill>
                            <a:schemeClr val="tx1"/>
                          </a:solidFill>
                          <a:latin typeface="Meiryo UI" panose="020B0604030504040204" pitchFamily="50" charset="-128"/>
                          <a:ea typeface="Meiryo UI" panose="020B0604030504040204" pitchFamily="50" charset="-128"/>
                        </a:rPr>
                        <a:t>年大阪・関西万博のインパクト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・うめきた２期や</a:t>
                      </a:r>
                      <a:r>
                        <a:rPr kumimoji="1" lang="en-US" altLang="ja-JP" sz="1100" dirty="0">
                          <a:solidFill>
                            <a:schemeClr val="tx1"/>
                          </a:solidFill>
                          <a:latin typeface="Meiryo UI" panose="020B0604030504040204" pitchFamily="50" charset="-128"/>
                          <a:ea typeface="Meiryo UI" panose="020B0604030504040204" pitchFamily="50" charset="-128"/>
                        </a:rPr>
                        <a:t>IR</a:t>
                      </a:r>
                      <a:r>
                        <a:rPr kumimoji="1" lang="ja-JP" altLang="en-US" sz="1100" dirty="0">
                          <a:solidFill>
                            <a:schemeClr val="tx1"/>
                          </a:solidFill>
                          <a:latin typeface="Meiryo UI" panose="020B0604030504040204" pitchFamily="50" charset="-128"/>
                          <a:ea typeface="Meiryo UI" panose="020B0604030504040204" pitchFamily="50" charset="-128"/>
                        </a:rPr>
                        <a:t>などのビッグプロジェクト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・スタートアップエコシステム「グローバル拠点都市」指定</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BCP</a:t>
                      </a:r>
                      <a:r>
                        <a:rPr kumimoji="1" lang="ja-JP" altLang="en-US" sz="1100" dirty="0">
                          <a:solidFill>
                            <a:schemeClr val="tx1"/>
                          </a:solidFill>
                          <a:latin typeface="Meiryo UI" panose="020B0604030504040204" pitchFamily="50" charset="-128"/>
                          <a:ea typeface="Meiryo UI" panose="020B0604030504040204" pitchFamily="50" charset="-128"/>
                        </a:rPr>
                        <a:t>の観点による東京一極集中解消に向けた機運の高まり</a:t>
                      </a:r>
                      <a:endParaRPr kumimoji="1" lang="ja-JP" altLang="en-US" sz="11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・デジタル化やリモート文化の進展</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・レジリエンス向上に向けたデータセンター等の設備投資の機運</a:t>
                      </a:r>
                      <a:endParaRPr kumimoji="1" lang="ja-JP" altLang="en-US" sz="11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・世界的な</a:t>
                      </a:r>
                      <a:r>
                        <a:rPr kumimoji="1" lang="en-US" altLang="ja-JP" sz="1100" dirty="0">
                          <a:solidFill>
                            <a:schemeClr val="tx1"/>
                          </a:solidFill>
                          <a:latin typeface="Meiryo UI" panose="020B0604030504040204" pitchFamily="50" charset="-128"/>
                          <a:ea typeface="Meiryo UI" panose="020B0604030504040204" pitchFamily="50" charset="-128"/>
                        </a:rPr>
                        <a:t>ESG</a:t>
                      </a:r>
                      <a:r>
                        <a:rPr kumimoji="1" lang="ja-JP" altLang="en-US" sz="1100" dirty="0">
                          <a:solidFill>
                            <a:schemeClr val="tx1"/>
                          </a:solidFill>
                          <a:latin typeface="Meiryo UI" panose="020B0604030504040204" pitchFamily="50" charset="-128"/>
                          <a:ea typeface="Meiryo UI" panose="020B0604030504040204" pitchFamily="50" charset="-128"/>
                        </a:rPr>
                        <a:t>投資の流れの加速</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・フィンテックを活用した金融サービスの広がり</a:t>
                      </a:r>
                      <a:endParaRPr kumimoji="1" lang="en-US" altLang="ja-JP" sz="1100" dirty="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・規制、税制</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・日本進出時の各種手続きの困難さ、煩雑さ</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自然災害、気候変動やテロのリスク</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・データセンター立地の偏在</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・海外の金融先進都市での富裕層の取り込み</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・非上場企業の資金調達の場が少ない</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・株式の流動性の低さ</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4204515967"/>
                  </a:ext>
                </a:extLst>
              </a:tr>
            </a:tbl>
          </a:graphicData>
        </a:graphic>
      </p:graphicFrame>
      <p:sp>
        <p:nvSpPr>
          <p:cNvPr id="7" name="正方形/長方形 6"/>
          <p:cNvSpPr/>
          <p:nvPr/>
        </p:nvSpPr>
        <p:spPr>
          <a:xfrm>
            <a:off x="199103" y="6179754"/>
            <a:ext cx="8745794" cy="430887"/>
          </a:xfrm>
          <a:prstGeom prst="rect">
            <a:avLst/>
          </a:prstGeom>
        </p:spPr>
        <p:txBody>
          <a:bodyPr wrap="square">
            <a:spAutoFit/>
          </a:bodyPr>
          <a:lstStyle/>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　強み・課題は、</a:t>
            </a:r>
            <a:r>
              <a:rPr lang="en-US" altLang="ja-JP"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民間シンクタンクが毎年発表する「国際金融センター指数（</a:t>
            </a:r>
            <a:r>
              <a:rPr lang="en-US" altLang="ja-JP" sz="1100" dirty="0">
                <a:latin typeface="UD デジタル 教科書体 NK-R" panose="02020400000000000000" pitchFamily="18" charset="-128"/>
                <a:ea typeface="UD デジタル 教科書体 NK-R" panose="02020400000000000000" pitchFamily="18" charset="-128"/>
              </a:rPr>
              <a:t>GFCI</a:t>
            </a:r>
            <a:r>
              <a:rPr lang="ja-JP" altLang="en-US" sz="1100" dirty="0">
                <a:latin typeface="UD デジタル 教科書体 NK-R" panose="02020400000000000000" pitchFamily="18" charset="-128"/>
                <a:ea typeface="UD デジタル 教科書体 NK-R" panose="02020400000000000000" pitchFamily="18" charset="-128"/>
              </a:rPr>
              <a:t>）」の評価基準となる５分野（事業環境、人的資本、インフラ、金融セクターの発展、評判）で分類</a:t>
            </a:r>
          </a:p>
        </p:txBody>
      </p:sp>
      <p:sp>
        <p:nvSpPr>
          <p:cNvPr id="6" name="テキスト ボックス 5"/>
          <p:cNvSpPr txBox="1"/>
          <p:nvPr/>
        </p:nvSpPr>
        <p:spPr>
          <a:xfrm>
            <a:off x="-135946" y="6552326"/>
            <a:ext cx="2660073" cy="246221"/>
          </a:xfrm>
          <a:prstGeom prst="rect">
            <a:avLst/>
          </a:prstGeom>
          <a:noFill/>
        </p:spPr>
        <p:txBody>
          <a:bodyPr wrap="square" rtlCol="0">
            <a:spAutoFit/>
          </a:bodyPr>
          <a:lstStyle/>
          <a:p>
            <a:pPr algn="ctr"/>
            <a:r>
              <a:rPr kumimoji="1" lang="ja-JP" altLang="en-US" sz="1000" dirty="0"/>
              <a:t>出典：国際金融都市</a:t>
            </a:r>
            <a:r>
              <a:rPr kumimoji="1" lang="en-US" altLang="ja-JP" sz="1000" dirty="0"/>
              <a:t>OSAKA</a:t>
            </a:r>
            <a:r>
              <a:rPr kumimoji="1" lang="ja-JP" altLang="en-US" sz="1000" dirty="0"/>
              <a:t>戦略</a:t>
            </a:r>
          </a:p>
        </p:txBody>
      </p:sp>
      <p:sp>
        <p:nvSpPr>
          <p:cNvPr id="9" name="テキスト ボックス 8"/>
          <p:cNvSpPr txBox="1"/>
          <p:nvPr/>
        </p:nvSpPr>
        <p:spPr>
          <a:xfrm>
            <a:off x="361755" y="413797"/>
            <a:ext cx="8420490" cy="388120"/>
          </a:xfrm>
          <a:prstGeom prst="rect">
            <a:avLst/>
          </a:prstGeom>
          <a:noFill/>
        </p:spPr>
        <p:txBody>
          <a:bodyPr wrap="square" rtlCol="0">
            <a:spAutoFit/>
          </a:bodyPr>
          <a:lstStyle/>
          <a:p>
            <a:pPr lvl="0">
              <a:defRPr/>
            </a:pPr>
            <a:r>
              <a:rPr kumimoji="1" lang="ja-JP" altLang="en-US" sz="192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dirty="0">
                <a:solidFill>
                  <a:prstClr val="black"/>
                </a:solidFill>
                <a:latin typeface="Meiryo UI" panose="020B0604030504040204" pitchFamily="50" charset="-128"/>
                <a:ea typeface="Meiryo UI" panose="020B0604030504040204" pitchFamily="50" charset="-128"/>
              </a:rPr>
              <a:t>国際金融都市</a:t>
            </a:r>
            <a:r>
              <a:rPr kumimoji="1" lang="en-US" altLang="ja-JP" sz="1400" b="1" dirty="0">
                <a:solidFill>
                  <a:prstClr val="black"/>
                </a:solidFill>
                <a:latin typeface="Meiryo UI" panose="020B0604030504040204" pitchFamily="50" charset="-128"/>
                <a:ea typeface="Meiryo UI" panose="020B0604030504040204" pitchFamily="50" charset="-128"/>
              </a:rPr>
              <a:t>OSAKA</a:t>
            </a:r>
            <a:r>
              <a:rPr kumimoji="1" lang="ja-JP" altLang="en-US" sz="1400" b="1" dirty="0">
                <a:solidFill>
                  <a:prstClr val="black"/>
                </a:solidFill>
                <a:latin typeface="Meiryo UI" panose="020B0604030504040204" pitchFamily="50" charset="-128"/>
                <a:ea typeface="Meiryo UI" panose="020B0604030504040204" pitchFamily="50" charset="-128"/>
              </a:rPr>
              <a:t>戦略における</a:t>
            </a:r>
            <a:r>
              <a:rPr kumimoji="1" lang="en-US" altLang="ja-JP" sz="1400" b="1" dirty="0">
                <a:solidFill>
                  <a:prstClr val="black"/>
                </a:solidFill>
                <a:latin typeface="Meiryo UI" panose="020B0604030504040204" pitchFamily="50" charset="-128"/>
                <a:ea typeface="Meiryo UI" panose="020B0604030504040204" pitchFamily="50" charset="-128"/>
              </a:rPr>
              <a:t>SWOT</a:t>
            </a:r>
            <a:r>
              <a:rPr kumimoji="1" lang="ja-JP" altLang="en-US" sz="1400" b="1" dirty="0" smtClean="0">
                <a:solidFill>
                  <a:prstClr val="black"/>
                </a:solidFill>
                <a:latin typeface="Meiryo UI" panose="020B0604030504040204" pitchFamily="50" charset="-128"/>
                <a:ea typeface="Meiryo UI" panose="020B0604030504040204" pitchFamily="50" charset="-128"/>
              </a:rPr>
              <a:t>分析の抜粋</a:t>
            </a:r>
            <a:endParaRPr kumimoji="1" lang="ja-JP" altLang="en-US" sz="1400" b="1"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99103" y="99456"/>
            <a:ext cx="8420490" cy="384721"/>
          </a:xfrm>
          <a:prstGeom prst="rect">
            <a:avLst/>
          </a:prstGeom>
          <a:noFill/>
        </p:spPr>
        <p:txBody>
          <a:bodyPr wrap="square" rtlCol="0">
            <a:spAutoFit/>
          </a:bodyPr>
          <a:lstStyle/>
          <a:p>
            <a:pPr lvl="0">
              <a:defRPr/>
            </a:pPr>
            <a:r>
              <a:rPr kumimoji="1" lang="ja-JP" altLang="en-US" sz="1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（参考）これまでの府市の中長期方針で整理してきた大阪の強み</a:t>
            </a:r>
            <a:r>
              <a:rPr kumimoji="1" lang="ja-JP" altLang="en-US" sz="1900" b="1" dirty="0">
                <a:solidFill>
                  <a:prstClr val="black"/>
                </a:solidFill>
                <a:latin typeface="Meiryo UI" panose="020B0604030504040204" pitchFamily="50" charset="-128"/>
                <a:ea typeface="Meiryo UI" panose="020B0604030504040204" pitchFamily="50" charset="-128"/>
              </a:rPr>
              <a:t>と</a:t>
            </a:r>
            <a:r>
              <a:rPr kumimoji="1" lang="ja-JP" altLang="en-US" sz="1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弱み</a:t>
            </a:r>
            <a:endParaRPr kumimoji="1" lang="ja-JP" altLang="en-US" sz="1900" b="1"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kumimoji="1" lang="ja-JP" altLang="en-US" dirty="0" smtClean="0"/>
              <a:t>６</a:t>
            </a:r>
            <a:endParaRPr kumimoji="1" lang="ja-JP" altLang="en-US" dirty="0"/>
          </a:p>
        </p:txBody>
      </p:sp>
    </p:spTree>
    <p:extLst>
      <p:ext uri="{BB962C8B-B14F-4D97-AF65-F5344CB8AC3E}">
        <p14:creationId xmlns:p14="http://schemas.microsoft.com/office/powerpoint/2010/main" val="3433688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11"/>
          <p:cNvSpPr>
            <a:spLocks noChangeArrowheads="1"/>
          </p:cNvSpPr>
          <p:nvPr/>
        </p:nvSpPr>
        <p:spPr bwMode="auto">
          <a:xfrm>
            <a:off x="4611714" y="877852"/>
            <a:ext cx="4104000" cy="2556000"/>
          </a:xfrm>
          <a:prstGeom prst="roundRect">
            <a:avLst>
              <a:gd name="adj" fmla="val 5411"/>
            </a:avLst>
          </a:prstGeom>
          <a:solidFill>
            <a:schemeClr val="tx1">
              <a:lumMod val="65000"/>
              <a:lumOff val="35000"/>
            </a:schemeClr>
          </a:solidFill>
          <a:ln>
            <a:noFill/>
          </a:ln>
          <a:effectLst/>
        </p:spPr>
        <p:txBody>
          <a:bodyPr wrap="none" anchor="ctr"/>
          <a:lstStyle/>
          <a:p>
            <a:pPr algn="ctr"/>
            <a:endParaRPr lang="ja-JP" altLang="en-US" dirty="0">
              <a:solidFill>
                <a:prstClr val="white"/>
              </a:solidFill>
              <a:latin typeface="Calibri"/>
              <a:ea typeface="ＭＳ Ｐゴシック" pitchFamily="50" charset="-128"/>
            </a:endParaRPr>
          </a:p>
        </p:txBody>
      </p:sp>
      <p:sp>
        <p:nvSpPr>
          <p:cNvPr id="36" name="AutoShape 11"/>
          <p:cNvSpPr>
            <a:spLocks noChangeArrowheads="1"/>
          </p:cNvSpPr>
          <p:nvPr/>
        </p:nvSpPr>
        <p:spPr bwMode="auto">
          <a:xfrm>
            <a:off x="384122" y="3533559"/>
            <a:ext cx="4104000" cy="2556000"/>
          </a:xfrm>
          <a:prstGeom prst="roundRect">
            <a:avLst>
              <a:gd name="adj" fmla="val 5411"/>
            </a:avLst>
          </a:prstGeom>
          <a:solidFill>
            <a:schemeClr val="tx1">
              <a:lumMod val="65000"/>
              <a:lumOff val="35000"/>
            </a:schemeClr>
          </a:solidFill>
          <a:ln>
            <a:noFill/>
          </a:ln>
          <a:effectLst/>
        </p:spPr>
        <p:txBody>
          <a:bodyPr wrap="none" anchor="ctr"/>
          <a:lstStyle/>
          <a:p>
            <a:pPr algn="ctr"/>
            <a:endParaRPr lang="ja-JP" altLang="en-US" dirty="0">
              <a:solidFill>
                <a:prstClr val="white"/>
              </a:solidFill>
              <a:latin typeface="Calibri"/>
              <a:ea typeface="ＭＳ Ｐゴシック" pitchFamily="50" charset="-128"/>
            </a:endParaRPr>
          </a:p>
        </p:txBody>
      </p:sp>
      <p:sp>
        <p:nvSpPr>
          <p:cNvPr id="37" name="AutoShape 11"/>
          <p:cNvSpPr>
            <a:spLocks noChangeArrowheads="1"/>
          </p:cNvSpPr>
          <p:nvPr/>
        </p:nvSpPr>
        <p:spPr bwMode="auto">
          <a:xfrm>
            <a:off x="4646581" y="3542778"/>
            <a:ext cx="4104000" cy="2556000"/>
          </a:xfrm>
          <a:prstGeom prst="roundRect">
            <a:avLst>
              <a:gd name="adj" fmla="val 5411"/>
            </a:avLst>
          </a:prstGeom>
          <a:solidFill>
            <a:schemeClr val="tx1">
              <a:lumMod val="65000"/>
              <a:lumOff val="35000"/>
            </a:schemeClr>
          </a:solidFill>
          <a:ln>
            <a:noFill/>
          </a:ln>
          <a:effectLst/>
        </p:spPr>
        <p:txBody>
          <a:bodyPr wrap="none" anchor="ctr"/>
          <a:lstStyle/>
          <a:p>
            <a:pPr algn="ctr"/>
            <a:endParaRPr lang="ja-JP" altLang="en-US" dirty="0">
              <a:solidFill>
                <a:prstClr val="white"/>
              </a:solidFill>
              <a:latin typeface="Calibri"/>
              <a:ea typeface="ＭＳ Ｐゴシック" pitchFamily="50" charset="-128"/>
            </a:endParaRPr>
          </a:p>
        </p:txBody>
      </p:sp>
      <p:sp>
        <p:nvSpPr>
          <p:cNvPr id="11" name="台形 10"/>
          <p:cNvSpPr/>
          <p:nvPr/>
        </p:nvSpPr>
        <p:spPr>
          <a:xfrm rot="10800000">
            <a:off x="119379" y="590842"/>
            <a:ext cx="8882750" cy="216000"/>
          </a:xfrm>
          <a:prstGeom prst="trapezoid">
            <a:avLst>
              <a:gd name="adj" fmla="val 8691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a:ea typeface="ＭＳ Ｐゴシック" panose="020B0600070205080204" pitchFamily="50" charset="-128"/>
            </a:endParaRPr>
          </a:p>
        </p:txBody>
      </p:sp>
      <p:sp>
        <p:nvSpPr>
          <p:cNvPr id="12" name="台形 11"/>
          <p:cNvSpPr/>
          <p:nvPr/>
        </p:nvSpPr>
        <p:spPr>
          <a:xfrm>
            <a:off x="121871" y="6203128"/>
            <a:ext cx="8877766" cy="216000"/>
          </a:xfrm>
          <a:prstGeom prst="trapezoid">
            <a:avLst>
              <a:gd name="adj" fmla="val 8691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a:ea typeface="ＭＳ Ｐゴシック" panose="020B0600070205080204" pitchFamily="50" charset="-128"/>
            </a:endParaRPr>
          </a:p>
        </p:txBody>
      </p:sp>
      <p:sp>
        <p:nvSpPr>
          <p:cNvPr id="14" name="AutoShape 11"/>
          <p:cNvSpPr>
            <a:spLocks noChangeArrowheads="1"/>
          </p:cNvSpPr>
          <p:nvPr/>
        </p:nvSpPr>
        <p:spPr bwMode="auto">
          <a:xfrm>
            <a:off x="368288" y="875505"/>
            <a:ext cx="4075494" cy="2565407"/>
          </a:xfrm>
          <a:prstGeom prst="roundRect">
            <a:avLst>
              <a:gd name="adj" fmla="val 5411"/>
            </a:avLst>
          </a:prstGeom>
          <a:solidFill>
            <a:schemeClr val="tx1">
              <a:lumMod val="65000"/>
              <a:lumOff val="35000"/>
            </a:schemeClr>
          </a:solidFill>
          <a:ln>
            <a:noFill/>
          </a:ln>
          <a:effectLst/>
        </p:spPr>
        <p:txBody>
          <a:bodyPr wrap="none" anchor="ctr"/>
          <a:lstStyle/>
          <a:p>
            <a:pPr algn="ctr"/>
            <a:endParaRPr lang="ja-JP" altLang="en-US" dirty="0">
              <a:solidFill>
                <a:prstClr val="white"/>
              </a:solidFill>
              <a:latin typeface="Calibri"/>
              <a:ea typeface="ＭＳ Ｐゴシック" pitchFamily="50" charset="-128"/>
            </a:endParaRPr>
          </a:p>
        </p:txBody>
      </p:sp>
      <p:sp>
        <p:nvSpPr>
          <p:cNvPr id="19" name="Text Box 20"/>
          <p:cNvSpPr txBox="1">
            <a:spLocks noChangeArrowheads="1"/>
          </p:cNvSpPr>
          <p:nvPr/>
        </p:nvSpPr>
        <p:spPr bwMode="auto">
          <a:xfrm>
            <a:off x="4157578" y="561637"/>
            <a:ext cx="900608" cy="276999"/>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200" dirty="0">
                <a:solidFill>
                  <a:prstClr val="white"/>
                </a:solidFill>
                <a:latin typeface="HGS創英角ｺﾞｼｯｸUB" panose="020B0900000000000000" pitchFamily="50" charset="-128"/>
                <a:ea typeface="HGS創英角ｺﾞｼｯｸUB" panose="020B0900000000000000" pitchFamily="50" charset="-128"/>
              </a:rPr>
              <a:t>内部環境</a:t>
            </a:r>
            <a:endParaRPr lang="en-US" altLang="ja-JP" sz="1200" dirty="0">
              <a:solidFill>
                <a:prstClr val="white"/>
              </a:solidFill>
              <a:latin typeface="HGS創英角ｺﾞｼｯｸUB" panose="020B0900000000000000" pitchFamily="50" charset="-128"/>
              <a:ea typeface="HGS創英角ｺﾞｼｯｸUB" panose="020B0900000000000000" pitchFamily="50" charset="-128"/>
            </a:endParaRPr>
          </a:p>
        </p:txBody>
      </p:sp>
      <p:sp>
        <p:nvSpPr>
          <p:cNvPr id="20" name="Text Box 21"/>
          <p:cNvSpPr txBox="1">
            <a:spLocks noChangeArrowheads="1"/>
          </p:cNvSpPr>
          <p:nvPr/>
        </p:nvSpPr>
        <p:spPr bwMode="auto">
          <a:xfrm>
            <a:off x="4157578" y="6167198"/>
            <a:ext cx="800219" cy="276999"/>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solidFill>
                  <a:prstClr val="white"/>
                </a:solidFill>
                <a:latin typeface="HGS創英角ｺﾞｼｯｸUB" panose="020B0900000000000000" pitchFamily="50" charset="-128"/>
                <a:ea typeface="HGS創英角ｺﾞｼｯｸUB" panose="020B0900000000000000" pitchFamily="50" charset="-128"/>
              </a:rPr>
              <a:t>外部環境</a:t>
            </a:r>
            <a:endParaRPr lang="en-US" altLang="ja-JP" sz="1200" dirty="0">
              <a:solidFill>
                <a:prstClr val="white"/>
              </a:solidFill>
              <a:latin typeface="HGS創英角ｺﾞｼｯｸUB" panose="020B0900000000000000" pitchFamily="50" charset="-128"/>
              <a:ea typeface="HGS創英角ｺﾞｼｯｸUB" panose="020B0900000000000000" pitchFamily="50" charset="-128"/>
            </a:endParaRPr>
          </a:p>
        </p:txBody>
      </p:sp>
      <p:sp>
        <p:nvSpPr>
          <p:cNvPr id="23" name="Text Box 28"/>
          <p:cNvSpPr txBox="1">
            <a:spLocks noChangeAspect="1" noChangeArrowheads="1"/>
          </p:cNvSpPr>
          <p:nvPr/>
        </p:nvSpPr>
        <p:spPr bwMode="auto">
          <a:xfrm>
            <a:off x="434365" y="867638"/>
            <a:ext cx="4070765" cy="338554"/>
          </a:xfrm>
          <a:prstGeom prst="rect">
            <a:avLst/>
          </a:prstGeom>
          <a:noFill/>
          <a:ln>
            <a:noFill/>
          </a:ln>
          <a:effectLst/>
        </p:spPr>
        <p:txBody>
          <a:bodyPr wrap="square">
            <a:spAutoFit/>
          </a:bodyPr>
          <a:lstStyle/>
          <a:p>
            <a:pPr algn="ctr"/>
            <a:r>
              <a:rPr lang="ja-JP" altLang="en-US" sz="1600" dirty="0">
                <a:solidFill>
                  <a:prstClr val="white"/>
                </a:solidFill>
                <a:latin typeface="HGS創英角ｺﾞｼｯｸUB" panose="020B0900000000000000" pitchFamily="50" charset="-128"/>
                <a:ea typeface="HGS創英角ｺﾞｼｯｸUB" panose="020B0900000000000000" pitchFamily="50" charset="-128"/>
              </a:rPr>
              <a:t>強み（</a:t>
            </a:r>
            <a:r>
              <a:rPr lang="en-US" altLang="ja-JP" sz="1600" dirty="0">
                <a:solidFill>
                  <a:prstClr val="white"/>
                </a:solidFill>
                <a:latin typeface="HGS創英角ｺﾞｼｯｸUB" panose="020B0900000000000000" pitchFamily="50" charset="-128"/>
                <a:ea typeface="HGS創英角ｺﾞｼｯｸUB" panose="020B0900000000000000" pitchFamily="50" charset="-128"/>
              </a:rPr>
              <a:t>Strengths</a:t>
            </a:r>
            <a:r>
              <a:rPr lang="ja-JP" altLang="en-US" sz="1600" dirty="0">
                <a:solidFill>
                  <a:prstClr val="white"/>
                </a:solidFill>
                <a:latin typeface="HGS創英角ｺﾞｼｯｸUB" panose="020B0900000000000000" pitchFamily="50" charset="-128"/>
                <a:ea typeface="HGS創英角ｺﾞｼｯｸUB" panose="020B0900000000000000" pitchFamily="50" charset="-128"/>
              </a:rPr>
              <a:t>）</a:t>
            </a:r>
            <a:endParaRPr lang="en-US" altLang="ja-JP" sz="1600" dirty="0">
              <a:solidFill>
                <a:prstClr val="white"/>
              </a:solidFill>
              <a:latin typeface="HGS創英角ｺﾞｼｯｸUB" panose="020B0900000000000000" pitchFamily="50" charset="-128"/>
              <a:ea typeface="HGS創英角ｺﾞｼｯｸUB" panose="020B0900000000000000" pitchFamily="50" charset="-128"/>
            </a:endParaRPr>
          </a:p>
        </p:txBody>
      </p:sp>
      <p:sp>
        <p:nvSpPr>
          <p:cNvPr id="24" name="Text Box 29"/>
          <p:cNvSpPr txBox="1">
            <a:spLocks noChangeArrowheads="1"/>
          </p:cNvSpPr>
          <p:nvPr/>
        </p:nvSpPr>
        <p:spPr bwMode="auto">
          <a:xfrm>
            <a:off x="4647303" y="930841"/>
            <a:ext cx="4068000" cy="338554"/>
          </a:xfrm>
          <a:prstGeom prst="rect">
            <a:avLst/>
          </a:prstGeom>
          <a:noFill/>
          <a:ln>
            <a:noFill/>
          </a:ln>
          <a:effectLst/>
        </p:spPr>
        <p:txBody>
          <a:bodyPr wrap="square">
            <a:spAutoFit/>
          </a:bodyPr>
          <a:lstStyle/>
          <a:p>
            <a:pPr algn="ctr"/>
            <a:r>
              <a:rPr lang="ja-JP" altLang="en-US" sz="1600" dirty="0">
                <a:solidFill>
                  <a:prstClr val="white"/>
                </a:solidFill>
                <a:latin typeface="HGS創英角ｺﾞｼｯｸUB" panose="020B0900000000000000" pitchFamily="50" charset="-128"/>
                <a:ea typeface="HGS創英角ｺﾞｼｯｸUB" panose="020B0900000000000000" pitchFamily="50" charset="-128"/>
              </a:rPr>
              <a:t>弱み（</a:t>
            </a:r>
            <a:r>
              <a:rPr lang="en-US" altLang="ja-JP" sz="1600" dirty="0">
                <a:solidFill>
                  <a:prstClr val="white"/>
                </a:solidFill>
                <a:latin typeface="HGS創英角ｺﾞｼｯｸUB" panose="020B0900000000000000" pitchFamily="50" charset="-128"/>
                <a:ea typeface="HGS創英角ｺﾞｼｯｸUB" panose="020B0900000000000000" pitchFamily="50" charset="-128"/>
              </a:rPr>
              <a:t>Weaknesses</a:t>
            </a:r>
            <a:r>
              <a:rPr lang="ja-JP" altLang="en-US" sz="1600" dirty="0">
                <a:solidFill>
                  <a:prstClr val="white"/>
                </a:solidFill>
                <a:latin typeface="HGS創英角ｺﾞｼｯｸUB" panose="020B0900000000000000" pitchFamily="50" charset="-128"/>
                <a:ea typeface="HGS創英角ｺﾞｼｯｸUB" panose="020B0900000000000000" pitchFamily="50" charset="-128"/>
              </a:rPr>
              <a:t>）</a:t>
            </a:r>
            <a:endParaRPr lang="en-US" altLang="ja-JP" sz="1600" dirty="0">
              <a:solidFill>
                <a:prstClr val="white"/>
              </a:solidFill>
              <a:latin typeface="HGS創英角ｺﾞｼｯｸUB" panose="020B0900000000000000" pitchFamily="50" charset="-128"/>
              <a:ea typeface="HGS創英角ｺﾞｼｯｸUB" panose="020B0900000000000000" pitchFamily="50" charset="-128"/>
            </a:endParaRPr>
          </a:p>
        </p:txBody>
      </p:sp>
      <p:sp>
        <p:nvSpPr>
          <p:cNvPr id="25" name="Text Box 30"/>
          <p:cNvSpPr txBox="1">
            <a:spLocks noChangeArrowheads="1"/>
          </p:cNvSpPr>
          <p:nvPr/>
        </p:nvSpPr>
        <p:spPr bwMode="auto">
          <a:xfrm>
            <a:off x="1267890" y="5723028"/>
            <a:ext cx="2199641" cy="338554"/>
          </a:xfrm>
          <a:prstGeom prst="rect">
            <a:avLst/>
          </a:prstGeom>
          <a:noFill/>
          <a:ln>
            <a:noFill/>
          </a:ln>
          <a:effectLst/>
        </p:spPr>
        <p:txBody>
          <a:bodyPr wrap="none">
            <a:spAutoFit/>
          </a:bodyPr>
          <a:lstStyle/>
          <a:p>
            <a:pPr algn="ctr"/>
            <a:r>
              <a:rPr lang="ja-JP" altLang="en-US" sz="1600" dirty="0">
                <a:solidFill>
                  <a:prstClr val="white"/>
                </a:solidFill>
                <a:latin typeface="HGS創英角ｺﾞｼｯｸUB" panose="020B0900000000000000" pitchFamily="50" charset="-128"/>
                <a:ea typeface="HGS創英角ｺﾞｼｯｸUB" panose="020B0900000000000000" pitchFamily="50" charset="-128"/>
              </a:rPr>
              <a:t>機会（</a:t>
            </a:r>
            <a:r>
              <a:rPr lang="en-US" altLang="ja-JP" sz="1600" dirty="0">
                <a:solidFill>
                  <a:prstClr val="white"/>
                </a:solidFill>
                <a:latin typeface="HGS創英角ｺﾞｼｯｸUB" panose="020B0900000000000000" pitchFamily="50" charset="-128"/>
                <a:ea typeface="HGS創英角ｺﾞｼｯｸUB" panose="020B0900000000000000" pitchFamily="50" charset="-128"/>
              </a:rPr>
              <a:t>Opportunities</a:t>
            </a:r>
            <a:r>
              <a:rPr lang="ja-JP" altLang="en-US" sz="1600" dirty="0">
                <a:solidFill>
                  <a:prstClr val="white"/>
                </a:solidFill>
                <a:latin typeface="HGS創英角ｺﾞｼｯｸUB" panose="020B0900000000000000" pitchFamily="50" charset="-128"/>
                <a:ea typeface="HGS創英角ｺﾞｼｯｸUB" panose="020B0900000000000000" pitchFamily="50" charset="-128"/>
              </a:rPr>
              <a:t>）</a:t>
            </a:r>
            <a:endParaRPr lang="en-US" altLang="ja-JP" sz="1600" dirty="0">
              <a:solidFill>
                <a:prstClr val="white"/>
              </a:solidFill>
              <a:latin typeface="HGS創英角ｺﾞｼｯｸUB" panose="020B0900000000000000" pitchFamily="50" charset="-128"/>
              <a:ea typeface="HGS創英角ｺﾞｼｯｸUB" panose="020B0900000000000000" pitchFamily="50" charset="-128"/>
            </a:endParaRPr>
          </a:p>
        </p:txBody>
      </p:sp>
      <p:sp>
        <p:nvSpPr>
          <p:cNvPr id="26" name="Text Box 31"/>
          <p:cNvSpPr txBox="1">
            <a:spLocks noChangeArrowheads="1"/>
          </p:cNvSpPr>
          <p:nvPr/>
        </p:nvSpPr>
        <p:spPr bwMode="auto">
          <a:xfrm>
            <a:off x="5860851" y="5733175"/>
            <a:ext cx="1675459" cy="338554"/>
          </a:xfrm>
          <a:prstGeom prst="rect">
            <a:avLst/>
          </a:prstGeom>
          <a:noFill/>
          <a:ln>
            <a:noFill/>
          </a:ln>
          <a:effectLst/>
        </p:spPr>
        <p:txBody>
          <a:bodyPr wrap="none">
            <a:spAutoFit/>
          </a:bodyPr>
          <a:lstStyle/>
          <a:p>
            <a:pPr algn="ctr"/>
            <a:r>
              <a:rPr lang="ja-JP" altLang="en-US" sz="1600" dirty="0">
                <a:solidFill>
                  <a:prstClr val="white"/>
                </a:solidFill>
                <a:latin typeface="HGS創英角ｺﾞｼｯｸUB" panose="020B0900000000000000" pitchFamily="50" charset="-128"/>
                <a:ea typeface="HGS創英角ｺﾞｼｯｸUB" panose="020B0900000000000000" pitchFamily="50" charset="-128"/>
              </a:rPr>
              <a:t>脅威（</a:t>
            </a:r>
            <a:r>
              <a:rPr lang="en-US" altLang="ja-JP" sz="1600" dirty="0">
                <a:solidFill>
                  <a:prstClr val="white"/>
                </a:solidFill>
                <a:latin typeface="HGS創英角ｺﾞｼｯｸUB" panose="020B0900000000000000" pitchFamily="50" charset="-128"/>
                <a:ea typeface="HGS創英角ｺﾞｼｯｸUB" panose="020B0900000000000000" pitchFamily="50" charset="-128"/>
              </a:rPr>
              <a:t>Threats</a:t>
            </a:r>
            <a:r>
              <a:rPr lang="ja-JP" altLang="en-US" sz="1600" dirty="0">
                <a:solidFill>
                  <a:prstClr val="white"/>
                </a:solidFill>
                <a:latin typeface="HGS創英角ｺﾞｼｯｸUB" panose="020B0900000000000000" pitchFamily="50" charset="-128"/>
                <a:ea typeface="HGS創英角ｺﾞｼｯｸUB" panose="020B0900000000000000" pitchFamily="50" charset="-128"/>
              </a:rPr>
              <a:t>）</a:t>
            </a:r>
            <a:endParaRPr lang="en-US" altLang="ja-JP" sz="1600" dirty="0">
              <a:solidFill>
                <a:prstClr val="white"/>
              </a:solidFill>
              <a:latin typeface="HGS創英角ｺﾞｼｯｸUB" panose="020B0900000000000000" pitchFamily="50" charset="-128"/>
              <a:ea typeface="HGS創英角ｺﾞｼｯｸUB" panose="020B0900000000000000" pitchFamily="50" charset="-128"/>
            </a:endParaRPr>
          </a:p>
        </p:txBody>
      </p:sp>
      <p:sp>
        <p:nvSpPr>
          <p:cNvPr id="28" name="テキスト ボックス 27"/>
          <p:cNvSpPr txBox="1"/>
          <p:nvPr/>
        </p:nvSpPr>
        <p:spPr>
          <a:xfrm>
            <a:off x="502645" y="3576190"/>
            <a:ext cx="4024008" cy="2131353"/>
          </a:xfrm>
          <a:prstGeom prst="rect">
            <a:avLst/>
          </a:prstGeom>
          <a:noFill/>
        </p:spPr>
        <p:txBody>
          <a:bodyPr wrap="square" rtlCol="0">
            <a:spAutoFit/>
          </a:bodyPr>
          <a:lstStyle/>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・アジア市場の急速な拡大</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・アジア諸国の中間所得層の増加</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・来阪外国人旅行者の増加</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err="1">
                <a:solidFill>
                  <a:prstClr val="white"/>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ロボットなど新たな技術の進展</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・健康関連、環境・新エネルギー等の市場の世界的な拡大</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・東京オリンピックをはじめとする国際的なスポーツイベントの開催</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・水・インフラ・食など日本の安全・安心に対する国際的評価の高まり</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・万博、</a:t>
            </a:r>
            <a:r>
              <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などの取組み</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・大学の府内進出、都心回帰により学生数が増加傾向</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・対日直接投資の増加傾向　　　など</a:t>
            </a:r>
          </a:p>
        </p:txBody>
      </p:sp>
      <p:sp>
        <p:nvSpPr>
          <p:cNvPr id="29" name="テキスト ボックス 28"/>
          <p:cNvSpPr txBox="1"/>
          <p:nvPr/>
        </p:nvSpPr>
        <p:spPr>
          <a:xfrm>
            <a:off x="4717292" y="1273755"/>
            <a:ext cx="4097139" cy="1923604"/>
          </a:xfrm>
          <a:prstGeom prst="rect">
            <a:avLst/>
          </a:prstGeom>
          <a:noFill/>
        </p:spPr>
        <p:txBody>
          <a:bodyPr wrap="square" rtlCol="0">
            <a:spAutoFit/>
          </a:bodyPr>
          <a:lstStyle/>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・世界における大阪の存在感（プレゼンス）はまだまだ低い</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・情報発信力の低下（主要メディアの東京一極集中など）</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・リーディング産業の乏しさ</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・ベンチャー企業を受入れ育てる環境が十分でない</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・工場適地の減少、住工近接など操業環境の問題</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・女性・高齢者の就業率が全国平均より低い</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・非正規労働者の割合や低所得層の増加</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・中間所得層の減少</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・空家の増加、ニュータウンの老朽化の懸念　　　など</a:t>
            </a:r>
            <a:endParaRPr lang="ja-JP"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717292" y="3601822"/>
            <a:ext cx="4042051" cy="2131353"/>
          </a:xfrm>
          <a:prstGeom prst="rect">
            <a:avLst/>
          </a:prstGeom>
          <a:noFill/>
        </p:spPr>
        <p:txBody>
          <a:bodyPr wrap="square" rtlCol="0">
            <a:spAutoFit/>
          </a:bodyPr>
          <a:lstStyle/>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・急速な高齢化の進展、労働力人口の減少と社会保障不安の増大</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・労働力不足、技能伝承の断絶、廃業の増加</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・観光ニーズの多様化（大阪が素通りされる懸念など）</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・健康寿命の伸び悩み、要介護者増加の懸念</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・海外情勢の不安や為替変動等による世界的な旅行需要の増減</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・アジア各国で国際ハブ（拠点）空港・港湾化が急速に進展</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・首都圏等への本社機能移転、若年層の首都圏流出の継続</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・グローバルな人材獲得競争の激化</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・地球規模の環境問題の深刻化</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・高度成長期に建設されたインフラ等の老朽化　など</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台形 31"/>
          <p:cNvSpPr/>
          <p:nvPr/>
        </p:nvSpPr>
        <p:spPr>
          <a:xfrm rot="5400000">
            <a:off x="-2707701" y="3401570"/>
            <a:ext cx="5796000" cy="216000"/>
          </a:xfrm>
          <a:prstGeom prst="trapezoid">
            <a:avLst>
              <a:gd name="adj" fmla="val 11459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33" name="台形 32"/>
          <p:cNvSpPr/>
          <p:nvPr/>
        </p:nvSpPr>
        <p:spPr>
          <a:xfrm rot="16200000">
            <a:off x="6046404" y="3377817"/>
            <a:ext cx="5796000" cy="216000"/>
          </a:xfrm>
          <a:prstGeom prst="trapezoid">
            <a:avLst>
              <a:gd name="adj" fmla="val 11459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22" name="Text Box 23"/>
          <p:cNvSpPr txBox="1">
            <a:spLocks noChangeArrowheads="1"/>
          </p:cNvSpPr>
          <p:nvPr/>
        </p:nvSpPr>
        <p:spPr bwMode="auto">
          <a:xfrm>
            <a:off x="5838" y="3526859"/>
            <a:ext cx="369332" cy="861774"/>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1200" dirty="0">
                <a:solidFill>
                  <a:prstClr val="white"/>
                </a:solidFill>
                <a:latin typeface="HGS創英角ｺﾞｼｯｸUB" panose="020B0900000000000000" pitchFamily="50" charset="-128"/>
                <a:ea typeface="HGS創英角ｺﾞｼｯｸUB" panose="020B0900000000000000" pitchFamily="50" charset="-128"/>
              </a:rPr>
              <a:t>プラス要因</a:t>
            </a:r>
            <a:endParaRPr lang="en-US" altLang="ja-JP" sz="1200" dirty="0">
              <a:solidFill>
                <a:prstClr val="white"/>
              </a:solidFill>
              <a:latin typeface="HGS創英角ｺﾞｼｯｸUB" panose="020B0900000000000000" pitchFamily="50" charset="-128"/>
              <a:ea typeface="HGS創英角ｺﾞｼｯｸUB" panose="020B0900000000000000" pitchFamily="50" charset="-128"/>
            </a:endParaRPr>
          </a:p>
        </p:txBody>
      </p:sp>
      <p:sp>
        <p:nvSpPr>
          <p:cNvPr id="31" name="Text Box 23"/>
          <p:cNvSpPr txBox="1">
            <a:spLocks noChangeArrowheads="1"/>
          </p:cNvSpPr>
          <p:nvPr/>
        </p:nvSpPr>
        <p:spPr bwMode="auto">
          <a:xfrm>
            <a:off x="8734911" y="2965236"/>
            <a:ext cx="369332" cy="1015663"/>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1200" dirty="0">
                <a:solidFill>
                  <a:prstClr val="white"/>
                </a:solidFill>
                <a:latin typeface="HGS創英角ｺﾞｼｯｸUB" panose="020B0900000000000000" pitchFamily="50" charset="-128"/>
                <a:ea typeface="HGS創英角ｺﾞｼｯｸUB" panose="020B0900000000000000" pitchFamily="50" charset="-128"/>
              </a:rPr>
              <a:t>マイナス要因</a:t>
            </a:r>
            <a:endParaRPr lang="en-US" altLang="ja-JP" sz="1200" dirty="0">
              <a:solidFill>
                <a:prstClr val="white"/>
              </a:solidFill>
              <a:latin typeface="HGS創英角ｺﾞｼｯｸUB" panose="020B0900000000000000" pitchFamily="50" charset="-128"/>
              <a:ea typeface="HGS創英角ｺﾞｼｯｸUB" panose="020B0900000000000000" pitchFamily="50" charset="-128"/>
            </a:endParaRPr>
          </a:p>
        </p:txBody>
      </p:sp>
      <p:sp>
        <p:nvSpPr>
          <p:cNvPr id="39" name="テキスト ボックス 38"/>
          <p:cNvSpPr txBox="1"/>
          <p:nvPr/>
        </p:nvSpPr>
        <p:spPr>
          <a:xfrm>
            <a:off x="460088" y="1238190"/>
            <a:ext cx="3599018" cy="2131353"/>
          </a:xfrm>
          <a:prstGeom prst="rect">
            <a:avLst/>
          </a:prstGeom>
          <a:noFill/>
        </p:spPr>
        <p:txBody>
          <a:bodyPr wrap="square" rtlCol="0">
            <a:spAutoFit/>
          </a:bodyPr>
          <a:lstStyle/>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・ライフサイエンス産業の集積</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・高い技術を有するものづくり中小企業の集積</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・高水準な大学、研究機関の集積</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・総合特区、国家戦略特区制度の活用</a:t>
            </a:r>
            <a:endParaRPr lang="ja-JP" altLang="en-US" sz="1100" strike="sngStrike"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・関西全体で先進国一か国分の人口・経済規模</a:t>
            </a: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・豊かな食文化、歴史的・文化的遺産、伝統芸能</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・関西国際空港などアジアの活力を取り込めるインフラ</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・公共交通の充実、居住性の魅力</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・アジアからの外国人居住者、外国人留学生が多い</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・総領事館等外国公館の集積　　　など　</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1"/>
          <p:cNvSpPr txBox="1"/>
          <p:nvPr/>
        </p:nvSpPr>
        <p:spPr>
          <a:xfrm>
            <a:off x="-52091" y="6512410"/>
            <a:ext cx="2639961" cy="24622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000" dirty="0" smtClean="0"/>
              <a:t>出典：大阪の成長戦略</a:t>
            </a:r>
            <a:r>
              <a:rPr kumimoji="1" lang="en-US" altLang="ja-JP" sz="1000" dirty="0" smtClean="0"/>
              <a:t>2018</a:t>
            </a:r>
            <a:r>
              <a:rPr kumimoji="1" lang="ja-JP" altLang="en-US" sz="1000" dirty="0" smtClean="0"/>
              <a:t>年</a:t>
            </a:r>
            <a:r>
              <a:rPr kumimoji="1" lang="en-US" altLang="ja-JP" sz="1000" dirty="0" smtClean="0"/>
              <a:t>3</a:t>
            </a:r>
            <a:r>
              <a:rPr kumimoji="1" lang="ja-JP" altLang="en-US" sz="1000" dirty="0" smtClean="0"/>
              <a:t>月改訂版</a:t>
            </a:r>
            <a:endParaRPr kumimoji="1" lang="ja-JP" altLang="en-US" sz="1000" dirty="0"/>
          </a:p>
        </p:txBody>
      </p:sp>
      <p:sp>
        <p:nvSpPr>
          <p:cNvPr id="38" name="テキスト ボックス 37"/>
          <p:cNvSpPr txBox="1"/>
          <p:nvPr/>
        </p:nvSpPr>
        <p:spPr>
          <a:xfrm>
            <a:off x="415914" y="294179"/>
            <a:ext cx="8420490" cy="307777"/>
          </a:xfrm>
          <a:prstGeom prst="rect">
            <a:avLst/>
          </a:prstGeom>
          <a:noFill/>
        </p:spPr>
        <p:txBody>
          <a:bodyPr wrap="square" rtlCol="0">
            <a:spAutoFit/>
          </a:bodyPr>
          <a:lstStyle/>
          <a:p>
            <a:pPr lvl="0">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大阪の</a:t>
            </a:r>
            <a:r>
              <a:rPr kumimoji="1" lang="ja-JP" altLang="en-US" sz="1400" b="1" dirty="0" smtClean="0">
                <a:solidFill>
                  <a:prstClr val="black"/>
                </a:solidFill>
                <a:latin typeface="Meiryo UI" panose="020B0604030504040204" pitchFamily="50" charset="-128"/>
                <a:ea typeface="Meiryo UI" panose="020B0604030504040204" pitchFamily="50" charset="-128"/>
              </a:rPr>
              <a:t>成長</a:t>
            </a:r>
            <a:r>
              <a:rPr kumimoji="1" lang="ja-JP" altLang="en-US" sz="1400" b="1" dirty="0">
                <a:solidFill>
                  <a:prstClr val="black"/>
                </a:solidFill>
                <a:latin typeface="Meiryo UI" panose="020B0604030504040204" pitchFamily="50" charset="-128"/>
                <a:ea typeface="Meiryo UI" panose="020B0604030504040204" pitchFamily="50" charset="-128"/>
              </a:rPr>
              <a:t>戦略に</a:t>
            </a:r>
            <a:r>
              <a:rPr kumimoji="1" lang="ja-JP" altLang="en-US" sz="1400" b="1" dirty="0" smtClean="0">
                <a:solidFill>
                  <a:prstClr val="black"/>
                </a:solidFill>
                <a:latin typeface="Meiryo UI" panose="020B0604030504040204" pitchFamily="50" charset="-128"/>
                <a:ea typeface="Meiryo UI" panose="020B0604030504040204" pitchFamily="50" charset="-128"/>
              </a:rPr>
              <a:t>おける</a:t>
            </a:r>
            <a:r>
              <a:rPr kumimoji="1" lang="en-US" altLang="ja-JP" sz="1400" b="1" dirty="0" smtClean="0">
                <a:solidFill>
                  <a:prstClr val="black"/>
                </a:solidFill>
                <a:latin typeface="Meiryo UI" panose="020B0604030504040204" pitchFamily="50" charset="-128"/>
                <a:ea typeface="Meiryo UI" panose="020B0604030504040204" pitchFamily="50" charset="-128"/>
              </a:rPr>
              <a:t>SWOT</a:t>
            </a:r>
            <a:r>
              <a:rPr kumimoji="1" lang="ja-JP" altLang="en-US" sz="1400" b="1" dirty="0" smtClean="0">
                <a:solidFill>
                  <a:prstClr val="black"/>
                </a:solidFill>
                <a:latin typeface="Meiryo UI" panose="020B0604030504040204" pitchFamily="50" charset="-128"/>
                <a:ea typeface="Meiryo UI" panose="020B0604030504040204" pitchFamily="50" charset="-128"/>
              </a:rPr>
              <a:t>分析の抜粋</a:t>
            </a:r>
            <a:endParaRPr kumimoji="1" lang="ja-JP" altLang="en-US" sz="1400" b="1"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r>
              <a:rPr kumimoji="1" lang="ja-JP" altLang="en-US" dirty="0" smtClean="0"/>
              <a:t>７</a:t>
            </a:r>
            <a:endParaRPr kumimoji="1" lang="ja-JP" altLang="en-US" dirty="0"/>
          </a:p>
        </p:txBody>
      </p:sp>
    </p:spTree>
    <p:extLst>
      <p:ext uri="{BB962C8B-B14F-4D97-AF65-F5344CB8AC3E}">
        <p14:creationId xmlns:p14="http://schemas.microsoft.com/office/powerpoint/2010/main" val="1491455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D7051379-F336-493D-8146-B34EB551714D}"/>
</file>

<file path=customXml/itemProps2.xml><?xml version="1.0" encoding="utf-8"?>
<ds:datastoreItem xmlns:ds="http://schemas.openxmlformats.org/officeDocument/2006/customXml" ds:itemID="{2638C9A0-F3CF-4BCD-B24F-9040D61F42CE}"/>
</file>

<file path=customXml/itemProps3.xml><?xml version="1.0" encoding="utf-8"?>
<ds:datastoreItem xmlns:ds="http://schemas.openxmlformats.org/officeDocument/2006/customXml" ds:itemID="{EF5327BA-73EB-4814-875A-CE9F823B5558}"/>
</file>

<file path=docProps/app.xml><?xml version="1.0" encoding="utf-8"?>
<Properties xmlns="http://schemas.openxmlformats.org/officeDocument/2006/extended-properties" xmlns:vt="http://schemas.openxmlformats.org/officeDocument/2006/docPropsVTypes">
  <TotalTime>0</TotalTime>
  <Words>5011</Words>
  <Application>Microsoft Office PowerPoint</Application>
  <PresentationFormat>画面に合わせる (4:3)</PresentationFormat>
  <Paragraphs>385</Paragraphs>
  <Slides>14</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14</vt:i4>
      </vt:variant>
    </vt:vector>
  </HeadingPairs>
  <TitlesOfParts>
    <vt:vector size="27" baseType="lpstr">
      <vt:lpstr>BIZ UDPゴシック</vt:lpstr>
      <vt:lpstr>BIZ UDゴシック</vt:lpstr>
      <vt:lpstr>HGS創英角ｺﾞｼｯｸUB</vt:lpstr>
      <vt:lpstr>Meiryo UI</vt:lpstr>
      <vt:lpstr>ＭＳ Ｐゴシック</vt:lpstr>
      <vt:lpstr>UD デジタル 教科書体 NK-R</vt:lpstr>
      <vt:lpstr>メイリオ</vt:lpstr>
      <vt:lpstr>游ゴシック</vt:lpstr>
      <vt:lpstr>Arial</vt:lpstr>
      <vt:lpstr>Calibri</vt:lpstr>
      <vt:lpstr>Times New Roman</vt:lpstr>
      <vt:lpstr>Wingdings</vt:lpstr>
      <vt:lpstr>Office テーマ</vt:lpstr>
      <vt:lpstr>わかりやすいビジョンに向けて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2022-11-01T09:32:38Z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